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6" r:id="rId12"/>
    <p:sldId id="267" r:id="rId13"/>
    <p:sldId id="268" r:id="rId14"/>
    <p:sldId id="265" r:id="rId15"/>
    <p:sldId id="269" r:id="rId16"/>
    <p:sldId id="274" r:id="rId17"/>
    <p:sldId id="270" r:id="rId18"/>
    <p:sldId id="273" r:id="rId19"/>
    <p:sldId id="271" r:id="rId20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CEF29C-0823-6A43-BD3F-FE27C0C4BC6A}" v="23" dt="2026-04-21T11:17:52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3FE4D-EF15-3F4E-A84C-6E339AB8C911}" type="datetimeFigureOut">
              <a:rPr lang="en-DK" smtClean="0"/>
              <a:t>17/04/2026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4760D-DB17-DD40-9A1C-1BAF61D1D43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23035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4760D-DB17-DD40-9A1C-1BAF61D1D436}" type="slidenum">
              <a:rPr lang="en-DK" smtClean="0"/>
              <a:t>17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1433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FED5-14E8-E180-926D-E42A93DF8F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AC76E9-EFA7-A725-90E6-75425B454E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2658E-0EF0-473B-2677-5F7BC7FD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90-5239-A940-9F71-CF9B3282901E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AE91-9E17-D13F-AE2F-FD9107B2C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74E3E-0072-DE0B-317C-84A7DD196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24265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FA09E-7615-07A4-A28B-EA0703D52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E3063-421D-784D-EC8B-6ED4F3B4D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4A4F6-C567-777D-B906-E9C7AF6F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299C-5EBC-944A-8004-D3077330F4B5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BC906-7828-FC86-756C-E74AEC3C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DE21B-A704-7B36-1F9D-82C9AAA8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23254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482C62-B350-9949-BEBA-BC31977E96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CD938F-7480-AB41-21F4-1C658A726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4B92E-6C4B-3C49-CE34-19AF83E16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53B7-D8C2-CD43-B697-FB3C17F86B25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0709C-7911-D0FC-9BF5-66FF0E9A0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C72E5-25F5-35F1-3B6A-67EAC946C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82143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BB8B1-8AFF-54C3-D51B-661584207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11002-083E-9984-F0AE-1ECE164C1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ABCAA-CCB0-F0CA-AB72-8346492F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439E2-84DF-0C40-AEE1-8A554D3452EC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83645-0A33-0077-41FF-42F830962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9B231-7F73-3BE9-D862-7B250A4B2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992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D091F-ABB4-E5AC-EFF0-17C64877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D3658-E056-917C-1D26-79305C0B3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5F137-680D-BD3B-82E6-5FC1F377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D7298-6AD8-FE45-A861-FAD53DF6A764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0AA4A-0910-0EEE-B144-128FC689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C4A1B-2FB8-AAFA-5026-B415FA58E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7749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4C6A7-E0D0-59EA-AF41-A3E09A182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A4122-F059-3832-B910-D6C98DC0F5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AD241-4ACA-C324-84A7-2B5834E19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94625-A975-4FEB-10F3-DA7913B1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E6D0-C3DE-A240-BEB0-6699867EABD4}" type="datetime1">
              <a:rPr lang="da-DK" smtClean="0"/>
              <a:t>17.04.2026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52FCB-5753-D1D3-00FA-422121FE7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8A8891-47FA-D8C7-CA53-68BA62F81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6693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F16FD-5D99-6D5D-76BD-2E18A67A8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39032-4467-80DB-863F-7080A6293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6AE404-7199-7450-E717-4E4767668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96AC2C-033D-6084-FF96-61795650D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CB4A1-BA56-498A-B857-BAA3401533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680B62-9340-0916-E29C-161A53301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608F-BEB4-0E4F-AA38-F47098A993AE}" type="datetime1">
              <a:rPr lang="da-DK" smtClean="0"/>
              <a:t>17.04.2026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F473AC-7FC6-8477-1B31-5CAF94EAE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79E4C1-7994-D6B1-8500-B45433765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7161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79C71-B6C0-0AFC-2640-EF60019B2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1A5800-093F-A39F-9673-24C28559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B2381-B5AC-E549-8E54-0263EE760C05}" type="datetime1">
              <a:rPr lang="da-DK" smtClean="0"/>
              <a:t>17.04.2026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AD529-53AD-6C06-13AD-69FC5ED4E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BB0A1-BAE9-A95D-7DBF-E3AC090F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8305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D8BCE9-E22E-B1DB-F599-CB0D8D240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8E49-4831-5641-805B-988536613ED9}" type="datetime1">
              <a:rPr lang="da-DK" smtClean="0"/>
              <a:t>17.04.2026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48580-C29F-E810-2904-20D93990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916C7-8D8D-2DD6-5398-B3DD8C6C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2273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5666C-F051-71B0-5DF3-99F22785C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8E9B1-825E-52B9-3BD6-256E11320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3DB0F-84C7-A213-912A-BBE5D68BF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C6D8D-6D6F-69E3-75C9-74DAC99D3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53B8-D97D-0C4A-9FF1-A0BFF661F111}" type="datetime1">
              <a:rPr lang="da-DK" smtClean="0"/>
              <a:t>17.04.2026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BA545-CE61-89BB-24F7-FADE9F88D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7CBE7-64AE-D006-8CDE-1BC3F1FA5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39741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8B370-9F15-3CBF-5140-D34F2C28A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533088-BA1A-C398-9312-8A80631AC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F37DEF-3DE6-BCF0-7B53-6D8127E37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851E8-DAE4-DF2F-4491-258DDAFC4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9B14-4656-EB4A-A320-4714E1460012}" type="datetime1">
              <a:rPr lang="da-DK" smtClean="0"/>
              <a:t>17.04.2026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79A71-066B-3F9A-15FE-CC07878C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075CA-53BE-0CE2-80B1-C410186F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5333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164712-4CE9-42C8-2E59-6A4C5E780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5566F2-4ADA-5125-0A2F-1F9BAE2F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E9A99-D54E-E77E-F933-6E77AC0C7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A01014-81BE-3F4F-85FE-66A4C53CE734}" type="datetime1">
              <a:rPr lang="da-DK" smtClean="0"/>
              <a:t>17.04.2026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C073-81BA-8C2B-D907-79B5CF3E4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E08BD-AD3F-4A32-C3A0-F4D32BF0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A2A5E3-BB1D-3241-ABA3-D7A00646A1AB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9329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4279-A277-7058-8B93-DE73189EEC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K" dirty="0"/>
              <a:t>Beta-decays in </a:t>
            </a:r>
            <a:r>
              <a:rPr lang="en-DK" dirty="0">
                <a:solidFill>
                  <a:srgbClr val="00B0F0"/>
                </a:solidFill>
              </a:rPr>
              <a:t>(exotic)</a:t>
            </a:r>
            <a:br>
              <a:rPr lang="en-DK" dirty="0"/>
            </a:br>
            <a:r>
              <a:rPr lang="en-DK" dirty="0"/>
              <a:t>light nuclei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13DBD-E4DB-9B12-4792-76E214300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10152"/>
            <a:ext cx="9144000" cy="1547648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K. Riisager</a:t>
            </a:r>
          </a:p>
          <a:p>
            <a:r>
              <a:rPr lang="en-DK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Dept. of Physics and Astronomy</a:t>
            </a:r>
          </a:p>
          <a:p>
            <a:r>
              <a:rPr lang="en-DK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Aarhus University / Denmark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0120F-55DD-51C9-B0D3-BF579B0D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6D159-AF42-0490-27F2-284F4B7EA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97854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D5262-AE80-8E77-ED8E-5E6E28500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Mirror beta decays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D2A35-4BB8-3AEA-1896-7B171FF9C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My recent review (</a:t>
            </a:r>
            <a:r>
              <a:rPr lang="en-DK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EPJA 59:35 (2023)</a:t>
            </a:r>
            <a:r>
              <a:rPr lang="en-DK" dirty="0"/>
              <a:t>)</a:t>
            </a:r>
            <a:r>
              <a:rPr lang="en-DK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DK" dirty="0"/>
              <a:t>uses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503C53-868F-6B46-3AAF-D9B9A795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0D24E-4DA5-559D-AAAB-F5641D556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10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1024B2-DA09-2427-AA84-2BFF0CB55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377" y="1646238"/>
            <a:ext cx="4305300" cy="749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75AD03-310B-0041-6AF8-D47031C02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59" y="2359203"/>
            <a:ext cx="3364699" cy="4230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849B77-0561-5B36-CD17-79A3D294D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368" y="3993931"/>
            <a:ext cx="3600487" cy="26608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4359C6-1F4F-1186-28B2-2AF6F581F3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911" y="3993931"/>
            <a:ext cx="3677312" cy="27091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2D3E40D-8D80-B6C2-BC04-5DAF5665FA11}"/>
              </a:ext>
            </a:extLst>
          </p:cNvPr>
          <p:cNvSpPr txBox="1"/>
          <p:nvPr/>
        </p:nvSpPr>
        <p:spPr>
          <a:xfrm>
            <a:off x="4466898" y="2422263"/>
            <a:ext cx="638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Black circles: 0</a:t>
            </a:r>
            <a:r>
              <a:rPr lang="en-DK" baseline="30000" dirty="0"/>
              <a:t>+</a:t>
            </a:r>
            <a:r>
              <a:rPr lang="en-DK" dirty="0"/>
              <a:t> to 0</a:t>
            </a:r>
            <a:r>
              <a:rPr lang="en-DK" baseline="30000" dirty="0"/>
              <a:t>+</a:t>
            </a:r>
            <a:r>
              <a:rPr lang="en-DK" dirty="0"/>
              <a:t>   - red triangle: systematic uncertainties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482F10-8CBE-E511-D614-3128CB35989A}"/>
              </a:ext>
            </a:extLst>
          </p:cNvPr>
          <p:cNvSpPr txBox="1"/>
          <p:nvPr/>
        </p:nvSpPr>
        <p:spPr>
          <a:xfrm>
            <a:off x="5202628" y="3544610"/>
            <a:ext cx="658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More than 2 standard deviations  (black squares: proton halos ?):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F63BBB-7AB7-9C57-0269-ECA2F28BF7CF}"/>
              </a:ext>
            </a:extLst>
          </p:cNvPr>
          <p:cNvSpPr txBox="1"/>
          <p:nvPr/>
        </p:nvSpPr>
        <p:spPr>
          <a:xfrm>
            <a:off x="4487918" y="2808421"/>
            <a:ext cx="689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Recurrent “explanations” 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f</a:t>
            </a:r>
            <a:r>
              <a:rPr lang="en-DK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or the long halflife of </a:t>
            </a:r>
            <a:r>
              <a:rPr lang="en-DK" baseline="30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14</a:t>
            </a:r>
            <a:r>
              <a:rPr lang="en-DK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  (log ft = 7.3 / 9.0)</a:t>
            </a:r>
          </a:p>
        </p:txBody>
      </p:sp>
    </p:spTree>
    <p:extLst>
      <p:ext uri="{BB962C8B-B14F-4D97-AF65-F5344CB8AC3E}">
        <p14:creationId xmlns:p14="http://schemas.microsoft.com/office/powerpoint/2010/main" val="448253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C69C1-758D-FDE8-1472-176CF6B99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Spectroscopy interlude 1 – recoil effects etc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1B395-4706-A33D-C4BC-3B772F0B4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sz="2400" dirty="0">
                <a:solidFill>
                  <a:srgbClr val="0070C0"/>
                </a:solidFill>
              </a:rPr>
              <a:t>Developped 1958 for weak interaction studies in A=8 nuclei</a:t>
            </a:r>
          </a:p>
          <a:p>
            <a:r>
              <a:rPr lang="en-DK" sz="2400" dirty="0">
                <a:solidFill>
                  <a:srgbClr val="0070C0"/>
                </a:solidFill>
              </a:rPr>
              <a:t>Now supplement to standard selection rules / coincidences</a:t>
            </a:r>
          </a:p>
          <a:p>
            <a:r>
              <a:rPr lang="en-DK" sz="2400" dirty="0">
                <a:solidFill>
                  <a:srgbClr val="0070C0"/>
                </a:solidFill>
              </a:rPr>
              <a:t>Basic formalism e.g.  </a:t>
            </a:r>
            <a:r>
              <a:rPr lang="en-DK" sz="2000" dirty="0">
                <a:solidFill>
                  <a:srgbClr val="0070C0"/>
                </a:solidFill>
              </a:rPr>
              <a:t>D. Schardt, KR, Z. Phys. A 345 (1993) 265</a:t>
            </a:r>
          </a:p>
          <a:p>
            <a:r>
              <a:rPr lang="en-DK" sz="2400" dirty="0">
                <a:solidFill>
                  <a:srgbClr val="0070C0"/>
                </a:solidFill>
              </a:rPr>
              <a:t>Lineshape sensitive to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F / GT etc structure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Spin sequence (initial/intermediate)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Particle emission to gs/excited state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Intrinsic widths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Interference ….</a:t>
            </a:r>
          </a:p>
          <a:p>
            <a:pPr marL="0" indent="0">
              <a:buNone/>
            </a:pPr>
            <a:endParaRPr lang="en-DK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DK" sz="2000" dirty="0">
                <a:solidFill>
                  <a:srgbClr val="92D050"/>
                </a:solidFill>
              </a:rPr>
              <a:t>  See also Maria Jose Garcia Borge, today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323389-2C04-C8FD-AD0C-5285E2D82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CB8177-74E5-2696-9080-A53D3EE06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11</a:t>
            </a:fld>
            <a:endParaRPr lang="en-D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6567A0-6DEE-974D-D1D8-9FAA36BB7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804" y="3137345"/>
            <a:ext cx="3309631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18131F-329C-88A7-36C9-79F576BC2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435" y="3521182"/>
            <a:ext cx="3020964" cy="2153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36AFBB-8565-5D72-1A6D-C88CE79C2D9C}"/>
              </a:ext>
            </a:extLst>
          </p:cNvPr>
          <p:cNvSpPr txBox="1"/>
          <p:nvPr/>
        </p:nvSpPr>
        <p:spPr>
          <a:xfrm>
            <a:off x="5609013" y="5150658"/>
            <a:ext cx="2723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1600" baseline="30000" dirty="0"/>
              <a:t>31</a:t>
            </a:r>
            <a:r>
              <a:rPr lang="en-DK" sz="1600" dirty="0"/>
              <a:t>Ar spin: PLB 467 (1999) 194</a:t>
            </a:r>
          </a:p>
        </p:txBody>
      </p:sp>
    </p:spTree>
    <p:extLst>
      <p:ext uri="{BB962C8B-B14F-4D97-AF65-F5344CB8AC3E}">
        <p14:creationId xmlns:p14="http://schemas.microsoft.com/office/powerpoint/2010/main" val="331021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E949-8AD0-3493-C89F-4F341D198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Spectroscopy interlude 2 - deformation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0EF35-7D25-2E06-9DC9-AFFF8BBE4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sz="2400" dirty="0">
                <a:solidFill>
                  <a:srgbClr val="0070C0"/>
                </a:solidFill>
              </a:rPr>
              <a:t>Selection rules in K for beta-delayed particle emission in deformed nuclei</a:t>
            </a:r>
          </a:p>
          <a:p>
            <a:r>
              <a:rPr lang="en-DK" sz="2400" dirty="0">
                <a:solidFill>
                  <a:srgbClr val="0070C0"/>
                </a:solidFill>
              </a:rPr>
              <a:t>Formalism, applied to </a:t>
            </a:r>
            <a:r>
              <a:rPr lang="en-DK" sz="2400" baseline="30000" dirty="0">
                <a:solidFill>
                  <a:srgbClr val="0070C0"/>
                </a:solidFill>
              </a:rPr>
              <a:t>21</a:t>
            </a:r>
            <a:r>
              <a:rPr lang="en-DK" sz="2400" dirty="0">
                <a:solidFill>
                  <a:srgbClr val="0070C0"/>
                </a:solidFill>
              </a:rPr>
              <a:t>Mg decay:  </a:t>
            </a:r>
            <a:r>
              <a:rPr lang="en-DK" sz="2000" dirty="0">
                <a:solidFill>
                  <a:srgbClr val="0070C0"/>
                </a:solidFill>
              </a:rPr>
              <a:t>KR, EAM Jensen, AS Jensen, EPJA 61:87 (2025)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Similar info. </a:t>
            </a:r>
            <a:r>
              <a:rPr lang="en-GB" sz="2400" dirty="0">
                <a:solidFill>
                  <a:srgbClr val="0070C0"/>
                </a:solidFill>
              </a:rPr>
              <a:t>as in transfer reactions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Assigned both K and J values</a:t>
            </a:r>
            <a:endParaRPr lang="en-DK" sz="2400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ADC4C-BE31-EB83-FF10-75214D950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DC249-11FC-A9DA-4880-8193DEC5C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12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82EAB-9B1D-1F41-4913-C81852084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727" y="2995448"/>
            <a:ext cx="4800220" cy="27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53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1317A9-F12F-D5AB-80BC-8974DD06A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58" y="3057761"/>
            <a:ext cx="7772397" cy="3674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F2DD54-5A7F-B691-CE3B-D5B156EDA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Spectroscopy interlude 3 – chaos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F4088-F86F-300D-A07F-D0DA5332A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sz="2400" dirty="0">
                <a:solidFill>
                  <a:srgbClr val="0070C0"/>
                </a:solidFill>
              </a:rPr>
              <a:t>Are the strengths of GT transition described by Random Matrix Theory ?</a:t>
            </a:r>
          </a:p>
          <a:p>
            <a:r>
              <a:rPr lang="en-DK" sz="2400" dirty="0">
                <a:solidFill>
                  <a:srgbClr val="0070C0"/>
                </a:solidFill>
              </a:rPr>
              <a:t>Method and use on </a:t>
            </a:r>
            <a:r>
              <a:rPr lang="en-DK" sz="2400" baseline="30000" dirty="0">
                <a:solidFill>
                  <a:srgbClr val="0070C0"/>
                </a:solidFill>
              </a:rPr>
              <a:t>23</a:t>
            </a:r>
            <a:r>
              <a:rPr lang="en-DK" sz="2400" dirty="0">
                <a:solidFill>
                  <a:srgbClr val="0070C0"/>
                </a:solidFill>
              </a:rPr>
              <a:t>Al data:   O.S. Kirsebom et al, EPJ A47 (2011) 130</a:t>
            </a:r>
          </a:p>
          <a:p>
            <a:r>
              <a:rPr lang="en-DK" sz="2400" dirty="0">
                <a:solidFill>
                  <a:srgbClr val="0070C0"/>
                </a:solidFill>
              </a:rPr>
              <a:t>Katrine Jensen (AU):   analysis of </a:t>
            </a:r>
            <a:r>
              <a:rPr lang="en-DK" sz="2400" baseline="30000" dirty="0">
                <a:solidFill>
                  <a:srgbClr val="0070C0"/>
                </a:solidFill>
              </a:rPr>
              <a:t>32</a:t>
            </a:r>
            <a:r>
              <a:rPr lang="en-DK" sz="2400" dirty="0">
                <a:solidFill>
                  <a:srgbClr val="0070C0"/>
                </a:solidFill>
              </a:rPr>
              <a:t>Ar data in B. Blank et al, EPJ A57 (2021) 28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DK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E2BCC-EA19-4BF3-E752-E9054F8E0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7A54CC-9495-A3D4-3AE6-C4AEF3238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13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96901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0C451-DC43-B83F-0458-46E9B6325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Beta-delayed multi-particle emission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F842B-B96A-BDA5-DDC7-50226B2A5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>
                <a:solidFill>
                  <a:srgbClr val="0070C0"/>
                </a:solidFill>
              </a:rPr>
              <a:t>Both sequential and simultaneous emission now possible</a:t>
            </a:r>
          </a:p>
          <a:p>
            <a:r>
              <a:rPr lang="en-DK" dirty="0">
                <a:solidFill>
                  <a:srgbClr val="0070C0"/>
                </a:solidFill>
              </a:rPr>
              <a:t>Classic example:    </a:t>
            </a:r>
            <a:r>
              <a:rPr lang="en-DK" baseline="30000" dirty="0">
                <a:solidFill>
                  <a:srgbClr val="0070C0"/>
                </a:solidFill>
              </a:rPr>
              <a:t>12</a:t>
            </a:r>
            <a:r>
              <a:rPr lang="en-DK" dirty="0">
                <a:solidFill>
                  <a:srgbClr val="0070C0"/>
                </a:solidFill>
              </a:rPr>
              <a:t>B or </a:t>
            </a:r>
            <a:r>
              <a:rPr lang="en-DK" baseline="30000" dirty="0">
                <a:solidFill>
                  <a:srgbClr val="0070C0"/>
                </a:solidFill>
              </a:rPr>
              <a:t>12</a:t>
            </a:r>
            <a:r>
              <a:rPr lang="en-DK" dirty="0">
                <a:solidFill>
                  <a:srgbClr val="0070C0"/>
                </a:solidFill>
              </a:rPr>
              <a:t>N decay to 3⍺ final state</a:t>
            </a:r>
          </a:p>
          <a:p>
            <a:endParaRPr lang="en-DK" dirty="0">
              <a:solidFill>
                <a:srgbClr val="0070C0"/>
              </a:solidFill>
            </a:endParaRPr>
          </a:p>
          <a:p>
            <a:r>
              <a:rPr lang="en-DK" dirty="0">
                <a:solidFill>
                  <a:srgbClr val="0070C0"/>
                </a:solidFill>
              </a:rPr>
              <a:t>Other possibilities:  beta-2N, beta-3N, beta-N⍺   </a:t>
            </a:r>
            <a:r>
              <a:rPr lang="en-DK" sz="2400" dirty="0">
                <a:solidFill>
                  <a:srgbClr val="0070C0"/>
                </a:solidFill>
              </a:rPr>
              <a:t>(</a:t>
            </a:r>
            <a:r>
              <a:rPr lang="en-DK" sz="2400" baseline="30000" dirty="0">
                <a:solidFill>
                  <a:srgbClr val="0070C0"/>
                </a:solidFill>
              </a:rPr>
              <a:t>11</a:t>
            </a:r>
            <a:r>
              <a:rPr lang="en-DK" sz="2400" dirty="0">
                <a:solidFill>
                  <a:srgbClr val="0070C0"/>
                </a:solidFill>
              </a:rPr>
              <a:t>Li: beta-3n2⍺!)</a:t>
            </a:r>
          </a:p>
          <a:p>
            <a:r>
              <a:rPr lang="en-DK" dirty="0">
                <a:solidFill>
                  <a:srgbClr val="0070C0"/>
                </a:solidFill>
              </a:rPr>
              <a:t>2p: here </a:t>
            </a:r>
            <a:r>
              <a:rPr lang="en-DK" baseline="30000" dirty="0">
                <a:solidFill>
                  <a:srgbClr val="0070C0"/>
                </a:solidFill>
              </a:rPr>
              <a:t>31</a:t>
            </a:r>
            <a:r>
              <a:rPr lang="en-DK" dirty="0">
                <a:solidFill>
                  <a:srgbClr val="0070C0"/>
                </a:solidFill>
              </a:rPr>
              <a:t>Ar the best studied case for a long time  (ISOLDE)</a:t>
            </a:r>
          </a:p>
          <a:p>
            <a:pPr lvl="1"/>
            <a:r>
              <a:rPr lang="en-DK" dirty="0">
                <a:solidFill>
                  <a:srgbClr val="0070C0"/>
                </a:solidFill>
              </a:rPr>
              <a:t>New results from FRIB    </a:t>
            </a:r>
            <a:r>
              <a:rPr lang="en-DK" sz="2000" dirty="0">
                <a:solidFill>
                  <a:srgbClr val="92D050"/>
                </a:solidFill>
              </a:rPr>
              <a:t>Erik Jensen, Friday</a:t>
            </a:r>
            <a:endParaRPr lang="en-DK" sz="2000" dirty="0">
              <a:solidFill>
                <a:srgbClr val="0070C0"/>
              </a:solidFill>
            </a:endParaRPr>
          </a:p>
          <a:p>
            <a:endParaRPr lang="en-DK" dirty="0">
              <a:solidFill>
                <a:srgbClr val="0070C0"/>
              </a:solidFill>
            </a:endParaRPr>
          </a:p>
          <a:p>
            <a:r>
              <a:rPr lang="en-DK" dirty="0">
                <a:solidFill>
                  <a:srgbClr val="0070C0"/>
                </a:solidFill>
              </a:rPr>
              <a:t>3p: TPC detectors an efficient way to move forward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99D18-86DE-791F-51BB-32338D7A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AF353-CA6B-009A-1062-96C4AA61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14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57760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DF1919-D998-E8B9-8430-E9FBD4D9A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667" y="1690688"/>
            <a:ext cx="7200900" cy="3594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073B07-9BB2-507C-1753-3171808DF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Broad final states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B72D5-9EFF-28C5-843D-966E52A08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DK" sz="2400" dirty="0">
                <a:solidFill>
                  <a:srgbClr val="0070C0"/>
                </a:solidFill>
              </a:rPr>
              <a:t>Broad states may interfere:</a:t>
            </a:r>
          </a:p>
          <a:p>
            <a:r>
              <a:rPr lang="en-DK" sz="2400" dirty="0">
                <a:solidFill>
                  <a:srgbClr val="0070C0"/>
                </a:solidFill>
              </a:rPr>
              <a:t>Theory:  R-matrix </a:t>
            </a:r>
          </a:p>
          <a:p>
            <a:r>
              <a:rPr lang="en-DK" sz="2400" dirty="0">
                <a:solidFill>
                  <a:srgbClr val="0070C0"/>
                </a:solidFill>
              </a:rPr>
              <a:t>Very broad states in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A=8, 12; </a:t>
            </a:r>
            <a:r>
              <a:rPr lang="en-DK" sz="2000" baseline="30000" dirty="0">
                <a:solidFill>
                  <a:srgbClr val="0070C0"/>
                </a:solidFill>
              </a:rPr>
              <a:t>20</a:t>
            </a:r>
            <a:r>
              <a:rPr lang="en-DK" sz="2000" dirty="0">
                <a:solidFill>
                  <a:srgbClr val="0070C0"/>
                </a:solidFill>
              </a:rPr>
              <a:t>Na decay</a:t>
            </a:r>
          </a:p>
          <a:p>
            <a:r>
              <a:rPr lang="en-DK" sz="2400" dirty="0">
                <a:solidFill>
                  <a:srgbClr val="0070C0"/>
                </a:solidFill>
              </a:rPr>
              <a:t>Heavily distorted…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baseline="30000" dirty="0">
                <a:solidFill>
                  <a:srgbClr val="0070C0"/>
                </a:solidFill>
              </a:rPr>
              <a:t>8</a:t>
            </a:r>
            <a:r>
              <a:rPr lang="en-DK" sz="2400" dirty="0">
                <a:solidFill>
                  <a:srgbClr val="0070C0"/>
                </a:solidFill>
              </a:rPr>
              <a:t>He    </a:t>
            </a:r>
            <a:r>
              <a:rPr lang="en-DK" sz="2000" dirty="0">
                <a:solidFill>
                  <a:srgbClr val="92D050"/>
                </a:solidFill>
              </a:rPr>
              <a:t>Jeppe S. Nielsen, today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Use beta strength in continuum</a:t>
            </a:r>
          </a:p>
          <a:p>
            <a:pPr marL="0" indent="0">
              <a:buNone/>
            </a:pPr>
            <a:r>
              <a:rPr lang="en-DK" sz="2400" dirty="0">
                <a:solidFill>
                  <a:srgbClr val="0070C0"/>
                </a:solidFill>
              </a:rPr>
              <a:t>    to ensure sum rules still hold   (</a:t>
            </a:r>
            <a:r>
              <a:rPr lang="en-DK" sz="2000" dirty="0">
                <a:solidFill>
                  <a:srgbClr val="00B0F0"/>
                </a:solidFill>
              </a:rPr>
              <a:t>KR, NPA 925 (2014) 112, 298</a:t>
            </a:r>
            <a:r>
              <a:rPr lang="en-DK" sz="24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DK" sz="2400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BB43C1-0005-047A-7A4B-6E308DC0A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5099FA-0D81-3488-7ADF-1554DFE5D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15</a:t>
            </a:fld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CE9776-2E1E-9F94-22E3-243DAC16BCC6}"/>
              </a:ext>
            </a:extLst>
          </p:cNvPr>
          <p:cNvSpPr txBox="1"/>
          <p:nvPr/>
        </p:nvSpPr>
        <p:spPr>
          <a:xfrm>
            <a:off x="6621517" y="1460938"/>
            <a:ext cx="501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aseline="30000" dirty="0"/>
              <a:t>20</a:t>
            </a:r>
            <a:r>
              <a:rPr lang="en-DK" dirty="0"/>
              <a:t>Na decay, </a:t>
            </a:r>
            <a:r>
              <a:rPr lang="en-DK" dirty="0">
                <a:solidFill>
                  <a:srgbClr val="00B0F0"/>
                </a:solidFill>
              </a:rPr>
              <a:t>K.L. Laursen et al, EPJA 49:79 (2013)</a:t>
            </a:r>
          </a:p>
        </p:txBody>
      </p:sp>
    </p:spTree>
    <p:extLst>
      <p:ext uri="{BB962C8B-B14F-4D97-AF65-F5344CB8AC3E}">
        <p14:creationId xmlns:p14="http://schemas.microsoft.com/office/powerpoint/2010/main" val="2033729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FA085-6623-7605-8CF2-4203E6346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Decays directly into continuum states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CA3C5-4C36-F196-9E3A-D13EA5B42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sz="2400" dirty="0">
                <a:solidFill>
                  <a:srgbClr val="0070C0"/>
                </a:solidFill>
              </a:rPr>
              <a:t>A very broad resonance becomes ”context dependent”</a:t>
            </a:r>
          </a:p>
          <a:p>
            <a:r>
              <a:rPr lang="en-DK" sz="2400" dirty="0">
                <a:solidFill>
                  <a:srgbClr val="0070C0"/>
                </a:solidFill>
              </a:rPr>
              <a:t>Radiative capture/break-up can go between bound and continuum states</a:t>
            </a:r>
          </a:p>
          <a:p>
            <a:r>
              <a:rPr lang="en-DK" sz="2400" dirty="0">
                <a:solidFill>
                  <a:srgbClr val="0070C0"/>
                </a:solidFill>
              </a:rPr>
              <a:t>So may beta decay, details in  </a:t>
            </a:r>
            <a:r>
              <a:rPr lang="en-DK" sz="2400" dirty="0">
                <a:solidFill>
                  <a:srgbClr val="00B0F0"/>
                </a:solidFill>
              </a:rPr>
              <a:t>KR et al, Nucl. Phys. A 940 (2015) 119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Indications via R-matrix fits: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</a:rPr>
              <a:t>V</a:t>
            </a:r>
            <a:r>
              <a:rPr lang="en-DK" sz="2000" dirty="0">
                <a:solidFill>
                  <a:srgbClr val="0070C0"/>
                </a:solidFill>
              </a:rPr>
              <a:t>ary the channel radius parameter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“standard resonances” should be stable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“changing position” fits with “particle in well”…</a:t>
            </a:r>
          </a:p>
          <a:p>
            <a:pPr lvl="1"/>
            <a:r>
              <a:rPr lang="en-DK" sz="2000" dirty="0">
                <a:solidFill>
                  <a:schemeClr val="accent4">
                    <a:lumMod val="75000"/>
                  </a:schemeClr>
                </a:solidFill>
              </a:rPr>
              <a:t>(pure continuum can be fitted with R-matrix levels)</a:t>
            </a:r>
          </a:p>
          <a:p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C76608-7263-4007-F6B2-77B81668B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B2295-36AC-35F6-8FC5-4CBE99C5D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16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8B183C-3A99-D2E1-DD80-865ECFF9A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5144" y="3132082"/>
            <a:ext cx="3360793" cy="336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44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CE256B9-2BD2-8DD2-C2DC-739DEDC03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081" y="1984251"/>
            <a:ext cx="4162191" cy="3123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1BA049-F0B6-3946-105B-A964717A7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Halo states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75F42-6858-7C8F-5C64-2B0599DC2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7809"/>
            <a:ext cx="8242738" cy="4545845"/>
          </a:xfrm>
        </p:spPr>
        <p:txBody>
          <a:bodyPr>
            <a:normAutofit fontScale="92500" lnSpcReduction="10000"/>
          </a:bodyPr>
          <a:lstStyle/>
          <a:p>
            <a:r>
              <a:rPr lang="en-DK" sz="2400" dirty="0"/>
              <a:t>Several reviews in section V of </a:t>
            </a:r>
            <a:r>
              <a:rPr lang="en-DK" sz="2400" i="1" dirty="0"/>
              <a:t>Handbook of Nuclear Physics</a:t>
            </a:r>
            <a:r>
              <a:rPr lang="en-DK" sz="2400" dirty="0"/>
              <a:t>, eds. I. Tanihata et al (Springer, 2023) – my chapter on beta decay p. 1057-80</a:t>
            </a:r>
          </a:p>
          <a:p>
            <a:endParaRPr lang="en-DK" dirty="0"/>
          </a:p>
          <a:p>
            <a:endParaRPr lang="en-DK" dirty="0"/>
          </a:p>
          <a:p>
            <a:endParaRPr lang="en-DK" dirty="0"/>
          </a:p>
          <a:p>
            <a:endParaRPr lang="en-DK" dirty="0"/>
          </a:p>
          <a:p>
            <a:pPr marL="514350" indent="-514350">
              <a:buFont typeface="+mj-lt"/>
              <a:buAutoNum type="arabicPeriod"/>
            </a:pPr>
            <a:r>
              <a:rPr lang="en-DK" sz="2400" dirty="0">
                <a:solidFill>
                  <a:srgbClr val="0070C0"/>
                </a:solidFill>
              </a:rPr>
              <a:t>Beta-delayed particle emission prominent</a:t>
            </a:r>
          </a:p>
          <a:p>
            <a:pPr marL="514350" indent="-514350">
              <a:buFont typeface="+mj-lt"/>
              <a:buAutoNum type="arabicPeriod"/>
            </a:pPr>
            <a:r>
              <a:rPr lang="en-DK" sz="2400" dirty="0">
                <a:solidFill>
                  <a:srgbClr val="0070C0"/>
                </a:solidFill>
              </a:rPr>
              <a:t>Core+halo cluster structure can be reflected in final states</a:t>
            </a:r>
          </a:p>
          <a:p>
            <a:pPr marL="514350" indent="-514350">
              <a:buFont typeface="+mj-lt"/>
              <a:buAutoNum type="arabicPeriod"/>
            </a:pPr>
            <a:r>
              <a:rPr lang="en-DK" sz="2400" dirty="0">
                <a:solidFill>
                  <a:srgbClr val="0070C0"/>
                </a:solidFill>
              </a:rPr>
              <a:t>Large spatial extension may give decays directly to continuum</a:t>
            </a:r>
          </a:p>
          <a:p>
            <a:pPr marL="514350" indent="-514350">
              <a:buFont typeface="+mj-lt"/>
              <a:buAutoNum type="arabicPeriod"/>
            </a:pPr>
            <a:r>
              <a:rPr lang="en-DK" sz="2400" dirty="0">
                <a:solidFill>
                  <a:srgbClr val="0070C0"/>
                </a:solidFill>
              </a:rPr>
              <a:t>Beta decay can yield info. </a:t>
            </a:r>
            <a:r>
              <a:rPr lang="en-GB" sz="2400" dirty="0">
                <a:solidFill>
                  <a:srgbClr val="0070C0"/>
                </a:solidFill>
              </a:rPr>
              <a:t>o</a:t>
            </a:r>
            <a:r>
              <a:rPr lang="en-DK" sz="2400" dirty="0">
                <a:solidFill>
                  <a:srgbClr val="0070C0"/>
                </a:solidFill>
              </a:rPr>
              <a:t>n detailed halo state 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B23268-9D65-083C-1508-04D9DFE44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32768-AE83-6A14-6FA7-EE1076AE2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17</a:t>
            </a:fld>
            <a:endParaRPr lang="en-DK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CB4CE-BD27-5EA2-9E8F-E19EEC8FFA93}"/>
              </a:ext>
            </a:extLst>
          </p:cNvPr>
          <p:cNvSpPr txBox="1"/>
          <p:nvPr/>
        </p:nvSpPr>
        <p:spPr>
          <a:xfrm>
            <a:off x="4351293" y="2858814"/>
            <a:ext cx="3363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B0F0"/>
                </a:solidFill>
              </a:rPr>
              <a:t>Example of 2+3:  beta-delayed </a:t>
            </a:r>
          </a:p>
          <a:p>
            <a:r>
              <a:rPr lang="en-GB" dirty="0">
                <a:solidFill>
                  <a:srgbClr val="00B0F0"/>
                </a:solidFill>
              </a:rPr>
              <a:t>d</a:t>
            </a:r>
            <a:r>
              <a:rPr lang="en-DK" dirty="0">
                <a:solidFill>
                  <a:srgbClr val="00B0F0"/>
                </a:solidFill>
              </a:rPr>
              <a:t>euteron emission from 2n-halo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5FF17F-4CD8-0200-4ACF-D931FABF9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747" y="3505145"/>
            <a:ext cx="2095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23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30EB61-D4DB-E2AE-DE36-AF13F9572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945" y="2241917"/>
            <a:ext cx="7364595" cy="39859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615919-3BEA-FB4F-0871-E41CE6175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Three-body calculation of </a:t>
            </a:r>
            <a:r>
              <a:rPr lang="en-DK" baseline="30000" dirty="0"/>
              <a:t>11</a:t>
            </a:r>
            <a:r>
              <a:rPr lang="en-DK" dirty="0"/>
              <a:t>Li beta decay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631FE-E9BB-99F4-995F-167055911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1556"/>
            <a:ext cx="10515600" cy="4351338"/>
          </a:xfrm>
        </p:spPr>
        <p:txBody>
          <a:bodyPr>
            <a:normAutofit/>
          </a:bodyPr>
          <a:lstStyle/>
          <a:p>
            <a:r>
              <a:rPr lang="en-DK" sz="2000" dirty="0">
                <a:solidFill>
                  <a:srgbClr val="0070C0"/>
                </a:solidFill>
              </a:rPr>
              <a:t>E. Garrido et al, Phys. Rev. C 107, 014003 (2023)</a:t>
            </a:r>
          </a:p>
          <a:p>
            <a:endParaRPr lang="en-DK" sz="2000" dirty="0">
              <a:solidFill>
                <a:srgbClr val="0070C0"/>
              </a:solidFill>
            </a:endParaRPr>
          </a:p>
          <a:p>
            <a:endParaRPr lang="en-DK" sz="2000" dirty="0">
              <a:solidFill>
                <a:srgbClr val="0070C0"/>
              </a:solidFill>
            </a:endParaRPr>
          </a:p>
          <a:p>
            <a:r>
              <a:rPr lang="en-DK" sz="2000" dirty="0">
                <a:solidFill>
                  <a:srgbClr val="0070C0"/>
                </a:solidFill>
              </a:rPr>
              <a:t>Halo decay:</a:t>
            </a:r>
          </a:p>
          <a:p>
            <a:pPr lvl="1"/>
            <a:r>
              <a:rPr lang="en-DK" sz="1600" dirty="0">
                <a:solidFill>
                  <a:srgbClr val="0070C0"/>
                </a:solidFill>
              </a:rPr>
              <a:t>IAS</a:t>
            </a:r>
          </a:p>
          <a:p>
            <a:pPr lvl="1"/>
            <a:r>
              <a:rPr lang="en-DK" sz="1600" dirty="0">
                <a:solidFill>
                  <a:srgbClr val="0070C0"/>
                </a:solidFill>
              </a:rPr>
              <a:t>AAS</a:t>
            </a:r>
          </a:p>
          <a:p>
            <a:r>
              <a:rPr lang="en-DK" sz="2000" dirty="0">
                <a:solidFill>
                  <a:srgbClr val="0070C0"/>
                </a:solidFill>
              </a:rPr>
              <a:t>Core decay:</a:t>
            </a:r>
          </a:p>
          <a:p>
            <a:pPr lvl="1"/>
            <a:r>
              <a:rPr lang="en-GB" sz="1600" dirty="0" err="1">
                <a:solidFill>
                  <a:srgbClr val="0070C0"/>
                </a:solidFill>
              </a:rPr>
              <a:t>g.s.</a:t>
            </a:r>
            <a:endParaRPr lang="en-DK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DK" sz="2000" dirty="0">
              <a:solidFill>
                <a:srgbClr val="0070C0"/>
              </a:solidFill>
            </a:endParaRPr>
          </a:p>
          <a:p>
            <a:endParaRPr lang="en-DK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188D32-0EFA-C468-8FB9-3A5692FED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45B30-4E82-F3CB-A0F4-D236B312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18</a:t>
            </a:fld>
            <a:endParaRPr lang="en-D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B76CF8-C2DC-9AFE-491F-601AE0C8B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472134" y="2389846"/>
            <a:ext cx="4271423" cy="30147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6D71CC-9B29-402E-3689-708D9F9D5B34}"/>
              </a:ext>
            </a:extLst>
          </p:cNvPr>
          <p:cNvSpPr txBox="1"/>
          <p:nvPr/>
        </p:nvSpPr>
        <p:spPr>
          <a:xfrm>
            <a:off x="9289646" y="1408381"/>
            <a:ext cx="232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B0F0"/>
                </a:solidFill>
              </a:rPr>
              <a:t>Predicted GT strength</a:t>
            </a:r>
          </a:p>
        </p:txBody>
      </p:sp>
    </p:spTree>
    <p:extLst>
      <p:ext uri="{BB962C8B-B14F-4D97-AF65-F5344CB8AC3E}">
        <p14:creationId xmlns:p14="http://schemas.microsoft.com/office/powerpoint/2010/main" val="917523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E314-5542-32C3-5B10-F00E313B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29656-1290-3BE0-BB9B-16DC4C59B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1545"/>
            <a:ext cx="10515600" cy="4351338"/>
          </a:xfrm>
        </p:spPr>
        <p:txBody>
          <a:bodyPr/>
          <a:lstStyle/>
          <a:p>
            <a:r>
              <a:rPr lang="en-DK" dirty="0">
                <a:solidFill>
                  <a:srgbClr val="0070C0"/>
                </a:solidFill>
              </a:rPr>
              <a:t>Beta decays a few nucleons away from the line of beta stability provides nuclear structure information beyond the standard selection rules (for beta and gamma decays)</a:t>
            </a:r>
          </a:p>
          <a:p>
            <a:endParaRPr lang="en-DK" dirty="0">
              <a:solidFill>
                <a:srgbClr val="0070C0"/>
              </a:solidFill>
            </a:endParaRPr>
          </a:p>
          <a:p>
            <a:r>
              <a:rPr lang="en-DK" dirty="0">
                <a:solidFill>
                  <a:srgbClr val="0070C0"/>
                </a:solidFill>
              </a:rPr>
              <a:t>Beta-delayed particle emission processes: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</a:t>
            </a:r>
            <a:r>
              <a:rPr lang="en-DK" dirty="0">
                <a:solidFill>
                  <a:srgbClr val="0070C0"/>
                </a:solidFill>
              </a:rPr>
              <a:t>o far mainly probed in detail for proton-rich nuclei</a:t>
            </a:r>
          </a:p>
          <a:p>
            <a:pPr lvl="1"/>
            <a:r>
              <a:rPr lang="en-DK" dirty="0">
                <a:solidFill>
                  <a:srgbClr val="0070C0"/>
                </a:solidFill>
              </a:rPr>
              <a:t>Neutron-rich nuclei will be interesting to study</a:t>
            </a:r>
          </a:p>
          <a:p>
            <a:pPr lvl="1"/>
            <a:r>
              <a:rPr lang="en-DK" dirty="0">
                <a:solidFill>
                  <a:srgbClr val="0070C0"/>
                </a:solidFill>
              </a:rPr>
              <a:t>Current limitations in production yields and neutron detection capabilities</a:t>
            </a:r>
          </a:p>
          <a:p>
            <a:pPr marL="457200" lvl="1" indent="0">
              <a:buNone/>
            </a:pPr>
            <a:endParaRPr lang="en-DK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5E177-AABD-C746-FF91-AE74E98E5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4D5680-EABB-B8CA-3428-6A653441C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19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21241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7D2F4-6F20-FC24-6BF0-091021580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Light particle-stable nuclei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EB4245-65DD-C912-6B0A-2EC095A7B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28132"/>
            <a:ext cx="6168916" cy="474873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0B77F-6516-6621-BE6C-4B3844F55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7000A-D5B4-91B7-B88F-014058743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2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7482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F69C9-7EB9-BE39-2B65-10D364FC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Light nuclei, driplines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EF9BFA8-F912-A5F8-4178-9066F2C04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690" y="1631634"/>
            <a:ext cx="6203732" cy="472471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19C6E6-F316-ACDB-24D1-1B020985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62FEF-4472-A527-692F-0F98DB70C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3</a:t>
            </a:fld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DDD4AB-3B1A-AE48-58EF-33C3B9D7CF9E}"/>
              </a:ext>
            </a:extLst>
          </p:cNvPr>
          <p:cNvSpPr txBox="1"/>
          <p:nvPr/>
        </p:nvSpPr>
        <p:spPr>
          <a:xfrm>
            <a:off x="7840717" y="1690688"/>
            <a:ext cx="39732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92D050"/>
                </a:solidFill>
              </a:rPr>
              <a:t>Collective dofs 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Driplines estimated from</a:t>
            </a:r>
          </a:p>
          <a:p>
            <a:r>
              <a:rPr lang="en-DK" sz="2400" dirty="0">
                <a:solidFill>
                  <a:srgbClr val="0070C0"/>
                </a:solidFill>
              </a:rPr>
              <a:t>semiempirical mass formula</a:t>
            </a:r>
          </a:p>
          <a:p>
            <a:r>
              <a:rPr lang="en-GB" sz="2400" dirty="0">
                <a:solidFill>
                  <a:srgbClr val="0070C0"/>
                </a:solidFill>
              </a:rPr>
              <a:t>w</a:t>
            </a:r>
            <a:r>
              <a:rPr lang="en-DK" sz="2400" dirty="0">
                <a:solidFill>
                  <a:srgbClr val="0070C0"/>
                </a:solidFill>
              </a:rPr>
              <a:t>ithout pairing</a:t>
            </a:r>
          </a:p>
        </p:txBody>
      </p:sp>
    </p:spTree>
    <p:extLst>
      <p:ext uri="{BB962C8B-B14F-4D97-AF65-F5344CB8AC3E}">
        <p14:creationId xmlns:p14="http://schemas.microsoft.com/office/powerpoint/2010/main" val="139002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8336B-4F56-0E53-F355-847194393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Light nuclei, driplines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ED502FD-5691-CB1D-68EB-E5C6A097FB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8708" y="1608082"/>
            <a:ext cx="6151181" cy="47482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3F25E-501A-EE28-7ED2-CEBF45558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FD0B76-EDEA-94AF-6527-5031F581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4</a:t>
            </a:fld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561BFD-5680-08EA-B3DF-4829D19D667A}"/>
              </a:ext>
            </a:extLst>
          </p:cNvPr>
          <p:cNvSpPr txBox="1"/>
          <p:nvPr/>
        </p:nvSpPr>
        <p:spPr>
          <a:xfrm>
            <a:off x="7840723" y="1690688"/>
            <a:ext cx="37168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92D050"/>
                </a:solidFill>
              </a:rPr>
              <a:t>Collective dofs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Isospin important dof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Smaller symbol = </a:t>
            </a:r>
          </a:p>
          <a:p>
            <a:r>
              <a:rPr lang="en-DK" sz="2400" dirty="0">
                <a:solidFill>
                  <a:srgbClr val="0070C0"/>
                </a:solidFill>
              </a:rPr>
              <a:t>  no (stable) mirror nucleus</a:t>
            </a:r>
          </a:p>
        </p:txBody>
      </p:sp>
    </p:spTree>
    <p:extLst>
      <p:ext uri="{BB962C8B-B14F-4D97-AF65-F5344CB8AC3E}">
        <p14:creationId xmlns:p14="http://schemas.microsoft.com/office/powerpoint/2010/main" val="3054754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47562-49DC-B6C0-C754-518B0FEFC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Light nuclei, driplines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CF1FB42-499B-2619-DD99-648CB4BDB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219" y="1608946"/>
            <a:ext cx="6151181" cy="474740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EED1C-1710-CB35-2D3E-7E70EE69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8E56A9-A6A2-7D86-39AE-7FB80166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5</a:t>
            </a:fld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19769B-7269-1850-A917-C6C15DAF6C25}"/>
              </a:ext>
            </a:extLst>
          </p:cNvPr>
          <p:cNvSpPr txBox="1"/>
          <p:nvPr/>
        </p:nvSpPr>
        <p:spPr>
          <a:xfrm>
            <a:off x="7882759" y="1690688"/>
            <a:ext cx="340644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92D050"/>
                </a:solidFill>
              </a:rPr>
              <a:t>Single-particle dofs</a:t>
            </a:r>
          </a:p>
          <a:p>
            <a:endParaRPr lang="en-DK" sz="2400" dirty="0">
              <a:solidFill>
                <a:srgbClr val="92D05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Shell model orbits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p</a:t>
            </a:r>
            <a:r>
              <a:rPr lang="en-DK" sz="2400" dirty="0">
                <a:solidFill>
                  <a:srgbClr val="0070C0"/>
                </a:solidFill>
              </a:rPr>
              <a:t>-rich: “standard” shells</a:t>
            </a:r>
          </a:p>
          <a:p>
            <a:r>
              <a:rPr lang="en-GB" sz="2400" dirty="0">
                <a:solidFill>
                  <a:srgbClr val="0070C0"/>
                </a:solidFill>
              </a:rPr>
              <a:t>n-rich: “modified” shells</a:t>
            </a:r>
            <a:endParaRPr lang="en-DK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4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5C92A-5C65-E758-2D1A-ED6791E4A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Light nuclei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EFCD37-F062-371F-C150-9A6002B56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9729" y="1606271"/>
            <a:ext cx="6130161" cy="475007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ACFA8-31BC-4788-E61F-9EF35232B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3A063-7D0A-70C3-8815-F7F4EB109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6</a:t>
            </a:fld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B583EC-0216-6165-B01D-31CC2F68F146}"/>
              </a:ext>
            </a:extLst>
          </p:cNvPr>
          <p:cNvSpPr txBox="1"/>
          <p:nvPr/>
        </p:nvSpPr>
        <p:spPr>
          <a:xfrm>
            <a:off x="7901160" y="1690688"/>
            <a:ext cx="33595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92D050"/>
                </a:solidFill>
              </a:rPr>
              <a:t>Clustering dofs</a:t>
            </a:r>
          </a:p>
          <a:p>
            <a:endParaRPr lang="en-DK" sz="2400" dirty="0">
              <a:solidFill>
                <a:srgbClr val="92D05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n</a:t>
            </a:r>
            <a:r>
              <a:rPr lang="en-DK" sz="2400" dirty="0">
                <a:solidFill>
                  <a:srgbClr val="0070C0"/>
                </a:solidFill>
              </a:rPr>
              <a:t> alpha nuclei (?)</a:t>
            </a:r>
          </a:p>
          <a:p>
            <a:r>
              <a:rPr lang="en-DK" sz="2400" dirty="0">
                <a:solidFill>
                  <a:srgbClr val="0070C0"/>
                </a:solidFill>
              </a:rPr>
              <a:t>(Deformation…)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dirty="0">
                <a:solidFill>
                  <a:srgbClr val="0070C0"/>
                </a:solidFill>
              </a:rPr>
              <a:t>Favoured decay modes</a:t>
            </a:r>
          </a:p>
          <a:p>
            <a:r>
              <a:rPr lang="en-DK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(nuclear astro-interest)</a:t>
            </a:r>
          </a:p>
        </p:txBody>
      </p:sp>
    </p:spTree>
    <p:extLst>
      <p:ext uri="{BB962C8B-B14F-4D97-AF65-F5344CB8AC3E}">
        <p14:creationId xmlns:p14="http://schemas.microsoft.com/office/powerpoint/2010/main" val="100412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C2E19-2700-BD41-77D7-8B870FD0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</a:t>
            </a:r>
            <a:r>
              <a:rPr lang="en-DK" baseline="-25000" dirty="0"/>
              <a:t>EC</a:t>
            </a:r>
            <a:r>
              <a:rPr lang="en-DK" dirty="0"/>
              <a:t>-value systematics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440FB-45F3-06DC-4B45-4698B4EED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027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DK" sz="2000" dirty="0">
                <a:solidFill>
                  <a:srgbClr val="0070C0"/>
                </a:solidFill>
              </a:rPr>
              <a:t>M.V. Lund et al, Phys. Lett. B 750 (2015) 356-359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DEA53-A054-C221-895E-5428A1576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4E19A2-D7F2-1EED-7A25-52161FD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7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0F1F73-6148-1DCA-36A4-2153B4348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288" y="472958"/>
            <a:ext cx="6584731" cy="6584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58B1E4-A2D2-01DB-4958-8421FF04F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609" y="2147504"/>
            <a:ext cx="3967558" cy="44635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1C4FEC-BF12-503A-01F0-81E8ACB1F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347" y="84080"/>
            <a:ext cx="3576144" cy="177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9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EAC1F9-E05B-9DF6-764C-0D2A1D74C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623" y="2556751"/>
            <a:ext cx="4746894" cy="24383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04B3-324F-CCDE-3241-25D6C0D1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Fermi and Gamow-Teller decays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575EF-709B-5AEA-509C-7E321DFAF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sz="2400" dirty="0">
                <a:solidFill>
                  <a:srgbClr val="0070C0"/>
                </a:solidFill>
              </a:rPr>
              <a:t>Theory:   W exchange   →   V-A theory   →   F/GT transitions</a:t>
            </a:r>
          </a:p>
          <a:p>
            <a:r>
              <a:rPr lang="en-DK" sz="2400" b="1" dirty="0">
                <a:solidFill>
                  <a:srgbClr val="0070C0"/>
                </a:solidFill>
              </a:rPr>
              <a:t>F</a:t>
            </a:r>
            <a:r>
              <a:rPr lang="en-DK" sz="2400" dirty="0">
                <a:solidFill>
                  <a:srgbClr val="0070C0"/>
                </a:solidFill>
              </a:rPr>
              <a:t> transitions:  inside T-multiplets / to IAS   (only for p-rich nuclei)</a:t>
            </a:r>
          </a:p>
          <a:p>
            <a:r>
              <a:rPr lang="en-DK" sz="2400" b="1" dirty="0">
                <a:solidFill>
                  <a:srgbClr val="0070C0"/>
                </a:solidFill>
              </a:rPr>
              <a:t>GT</a:t>
            </a:r>
            <a:r>
              <a:rPr lang="en-DK" sz="2400" dirty="0">
                <a:solidFill>
                  <a:srgbClr val="0070C0"/>
                </a:solidFill>
              </a:rPr>
              <a:t> transitions:  mainly to GTGR (above IAS…)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So all “low-energy” decays are in the tail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Visible in very proton-rich nuclei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Visible for some very light neutron-rich nuclei</a:t>
            </a:r>
          </a:p>
          <a:p>
            <a:pPr lvl="2"/>
            <a:r>
              <a:rPr lang="en-DK" sz="1600" dirty="0">
                <a:solidFill>
                  <a:srgbClr val="0070C0"/>
                </a:solidFill>
              </a:rPr>
              <a:t>Exp:  M.J.G. Borge et al, Z. Phys. A 340 (1991) 255 </a:t>
            </a:r>
          </a:p>
          <a:p>
            <a:pPr lvl="2"/>
            <a:r>
              <a:rPr lang="en-DK" sz="1600" dirty="0">
                <a:solidFill>
                  <a:srgbClr val="0070C0"/>
                </a:solidFill>
              </a:rPr>
              <a:t>Theory:  H. Sagawa, I. Hamamoto, M. Ishihara, Phys. Lett. B 303 (1993) 215</a:t>
            </a:r>
          </a:p>
          <a:p>
            <a:endParaRPr lang="en-DK" sz="2400" dirty="0">
              <a:solidFill>
                <a:srgbClr val="0070C0"/>
              </a:solidFill>
            </a:endParaRPr>
          </a:p>
          <a:p>
            <a:r>
              <a:rPr lang="en-DK" sz="2400" b="1" dirty="0">
                <a:solidFill>
                  <a:srgbClr val="0070C0"/>
                </a:solidFill>
              </a:rPr>
              <a:t>Sum rules:</a:t>
            </a:r>
            <a:endParaRPr lang="en-DK" sz="2400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2BF92-869A-8D98-9E5F-B7262834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B05FF-877F-3ABA-7A1B-E3A212CB2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8</a:t>
            </a:fld>
            <a:endParaRPr lang="en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43AF62-52DB-1027-0037-3EFF2F173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804" y="5309557"/>
            <a:ext cx="7099300" cy="673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ABEC3A-48AE-2B03-133F-3580C42E2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657" y="1797075"/>
            <a:ext cx="35179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68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E9408-3C26-E461-738F-CB2B13BAD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Precision (weak interaction)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D06E3-C8E0-CCBA-4C5F-DCF1AA472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sz="2400" dirty="0"/>
              <a:t>CVC, 0</a:t>
            </a:r>
            <a:r>
              <a:rPr lang="en-DK" sz="2400" baseline="30000" dirty="0"/>
              <a:t>+</a:t>
            </a:r>
            <a:r>
              <a:rPr lang="en-DK" sz="2400" dirty="0"/>
              <a:t> to 0</a:t>
            </a:r>
            <a:r>
              <a:rPr lang="en-DK" sz="2400" baseline="30000" dirty="0"/>
              <a:t>+</a:t>
            </a:r>
            <a:r>
              <a:rPr lang="en-DK" sz="2400" dirty="0"/>
              <a:t> (Hardy and Towner, + many groups) … now also mixed F-GT</a:t>
            </a:r>
          </a:p>
          <a:p>
            <a:endParaRPr lang="en-DK" sz="2400" dirty="0"/>
          </a:p>
          <a:p>
            <a:r>
              <a:rPr lang="en-GB" sz="2400" dirty="0"/>
              <a:t>T</a:t>
            </a:r>
            <a:r>
              <a:rPr lang="en-DK" sz="2400" dirty="0"/>
              <a:t>ypes of weak interaction (</a:t>
            </a:r>
            <a:r>
              <a:rPr lang="en-DK" sz="2000" dirty="0"/>
              <a:t>Vector - Scalar, Axial vector - Tensor - Pseudoscalar</a:t>
            </a:r>
            <a:r>
              <a:rPr lang="en-DK" sz="2400" dirty="0"/>
              <a:t>)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Examples:  </a:t>
            </a:r>
            <a:r>
              <a:rPr lang="en-DK" sz="2000" baseline="30000" dirty="0">
                <a:solidFill>
                  <a:srgbClr val="0070C0"/>
                </a:solidFill>
              </a:rPr>
              <a:t>6</a:t>
            </a:r>
            <a:r>
              <a:rPr lang="en-DK" sz="2000" dirty="0">
                <a:solidFill>
                  <a:srgbClr val="0070C0"/>
                </a:solidFill>
              </a:rPr>
              <a:t>He, </a:t>
            </a:r>
            <a:r>
              <a:rPr lang="en-DK" sz="2000" baseline="30000" dirty="0">
                <a:solidFill>
                  <a:srgbClr val="0070C0"/>
                </a:solidFill>
              </a:rPr>
              <a:t>8</a:t>
            </a:r>
            <a:r>
              <a:rPr lang="en-DK" sz="2000" dirty="0">
                <a:solidFill>
                  <a:srgbClr val="0070C0"/>
                </a:solidFill>
              </a:rPr>
              <a:t>Li-</a:t>
            </a:r>
            <a:r>
              <a:rPr lang="en-DK" sz="2000" baseline="30000" dirty="0">
                <a:solidFill>
                  <a:srgbClr val="0070C0"/>
                </a:solidFill>
              </a:rPr>
              <a:t>8</a:t>
            </a:r>
            <a:r>
              <a:rPr lang="en-DK" sz="2000" dirty="0">
                <a:solidFill>
                  <a:srgbClr val="0070C0"/>
                </a:solidFill>
              </a:rPr>
              <a:t>B, </a:t>
            </a:r>
            <a:r>
              <a:rPr lang="en-DK" sz="2000" baseline="30000" dirty="0">
                <a:solidFill>
                  <a:srgbClr val="0070C0"/>
                </a:solidFill>
              </a:rPr>
              <a:t>12</a:t>
            </a:r>
            <a:r>
              <a:rPr lang="en-DK" sz="2000" dirty="0">
                <a:solidFill>
                  <a:srgbClr val="0070C0"/>
                </a:solidFill>
              </a:rPr>
              <a:t>B-</a:t>
            </a:r>
            <a:r>
              <a:rPr lang="en-DK" sz="2000" baseline="30000" dirty="0">
                <a:solidFill>
                  <a:srgbClr val="0070C0"/>
                </a:solidFill>
              </a:rPr>
              <a:t>12</a:t>
            </a:r>
            <a:r>
              <a:rPr lang="en-DK" sz="2000" dirty="0">
                <a:solidFill>
                  <a:srgbClr val="0070C0"/>
                </a:solidFill>
              </a:rPr>
              <a:t>C-</a:t>
            </a:r>
            <a:r>
              <a:rPr lang="en-DK" sz="2000" baseline="30000" dirty="0">
                <a:solidFill>
                  <a:srgbClr val="0070C0"/>
                </a:solidFill>
              </a:rPr>
              <a:t>12</a:t>
            </a:r>
            <a:r>
              <a:rPr lang="en-DK" sz="2000" dirty="0">
                <a:solidFill>
                  <a:srgbClr val="0070C0"/>
                </a:solidFill>
              </a:rPr>
              <a:t>N, </a:t>
            </a:r>
            <a:r>
              <a:rPr lang="en-DK" sz="2000" baseline="30000" dirty="0">
                <a:solidFill>
                  <a:srgbClr val="0070C0"/>
                </a:solidFill>
              </a:rPr>
              <a:t>32</a:t>
            </a:r>
            <a:r>
              <a:rPr lang="en-DK" sz="2000" dirty="0">
                <a:solidFill>
                  <a:srgbClr val="0070C0"/>
                </a:solidFill>
              </a:rPr>
              <a:t>Ar, </a:t>
            </a:r>
            <a:r>
              <a:rPr lang="en-DK" sz="2000" baseline="30000" dirty="0">
                <a:solidFill>
                  <a:srgbClr val="0070C0"/>
                </a:solidFill>
              </a:rPr>
              <a:t>35</a:t>
            </a:r>
            <a:r>
              <a:rPr lang="en-DK" sz="2000" dirty="0">
                <a:solidFill>
                  <a:srgbClr val="0070C0"/>
                </a:solidFill>
              </a:rPr>
              <a:t>Ar</a:t>
            </a:r>
          </a:p>
          <a:p>
            <a:endParaRPr lang="en-DK" sz="2400" dirty="0"/>
          </a:p>
          <a:p>
            <a:r>
              <a:rPr lang="en-DK" sz="2400" dirty="0"/>
              <a:t>Breaking of isospin symmetry 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Charge symmetry breaking strong interactions ?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Coulomb effects</a:t>
            </a:r>
          </a:p>
          <a:p>
            <a:pPr lvl="1"/>
            <a:r>
              <a:rPr lang="en-DK" sz="2000" dirty="0">
                <a:solidFill>
                  <a:srgbClr val="0070C0"/>
                </a:solidFill>
              </a:rPr>
              <a:t>Weak second class currents ? 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</a:rPr>
              <a:t>    so far</a:t>
            </a:r>
            <a:r>
              <a:rPr lang="en-DK" sz="2000" dirty="0">
                <a:solidFill>
                  <a:srgbClr val="0070C0"/>
                </a:solidFill>
              </a:rPr>
              <a:t> mainly binding energy effects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F7F52-A1E8-038C-A9C8-A2B20D47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Nordic Meeting on Nuclear Physics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A3578-74DB-C417-13D0-1CEF5AF11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A5E3-BB1D-3241-ABA3-D7A00646A1AB}" type="slidenum">
              <a:rPr lang="en-DK" smtClean="0"/>
              <a:t>9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78669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61fd1d36-fecb-47ca-b7d7-d0df0370a198}" enabled="0" method="" siteId="{61fd1d36-fecb-47ca-b7d7-d0df0370a19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18829</TotalTime>
  <Words>1110</Words>
  <Application>Microsoft Macintosh PowerPoint</Application>
  <PresentationFormat>Widescreen</PresentationFormat>
  <Paragraphs>192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Office Theme</vt:lpstr>
      <vt:lpstr>Beta-decays in (exotic) light nuclei</vt:lpstr>
      <vt:lpstr>Light particle-stable nuclei</vt:lpstr>
      <vt:lpstr>Light nuclei, driplines</vt:lpstr>
      <vt:lpstr>Light nuclei, driplines</vt:lpstr>
      <vt:lpstr>Light nuclei, driplines</vt:lpstr>
      <vt:lpstr>Light nuclei</vt:lpstr>
      <vt:lpstr>QEC-value systematics</vt:lpstr>
      <vt:lpstr>Fermi and Gamow-Teller decays</vt:lpstr>
      <vt:lpstr>Precision (weak interaction) studies</vt:lpstr>
      <vt:lpstr>Mirror beta decays</vt:lpstr>
      <vt:lpstr>Spectroscopy interlude 1 – recoil effects etc</vt:lpstr>
      <vt:lpstr>Spectroscopy interlude 2 - deformation</vt:lpstr>
      <vt:lpstr>Spectroscopy interlude 3 – chaos ?</vt:lpstr>
      <vt:lpstr>Beta-delayed multi-particle emission</vt:lpstr>
      <vt:lpstr>Broad final states</vt:lpstr>
      <vt:lpstr>Decays directly into continuum states ?</vt:lpstr>
      <vt:lpstr>Halo states</vt:lpstr>
      <vt:lpstr>Three-body calculation of 11Li beta decay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Karsten Riisager</dc:creator>
  <cp:lastModifiedBy>Karsten Riisager</cp:lastModifiedBy>
  <cp:revision>1</cp:revision>
  <cp:lastPrinted>2026-04-22T12:58:55Z</cp:lastPrinted>
  <dcterms:created xsi:type="dcterms:W3CDTF">2026-04-17T07:49:59Z</dcterms:created>
  <dcterms:modified xsi:type="dcterms:W3CDTF">2026-04-30T09:39:08Z</dcterms:modified>
</cp:coreProperties>
</file>