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8" r:id="rId2"/>
    <p:sldId id="370" r:id="rId3"/>
    <p:sldId id="373" r:id="rId4"/>
    <p:sldId id="372" r:id="rId5"/>
    <p:sldId id="374" r:id="rId6"/>
    <p:sldId id="376" r:id="rId7"/>
    <p:sldId id="378" r:id="rId8"/>
    <p:sldId id="383" r:id="rId9"/>
    <p:sldId id="384" r:id="rId10"/>
    <p:sldId id="385" r:id="rId11"/>
    <p:sldId id="386" r:id="rId12"/>
    <p:sldId id="387" r:id="rId13"/>
    <p:sldId id="388" r:id="rId14"/>
    <p:sldId id="391" r:id="rId15"/>
    <p:sldId id="393" r:id="rId16"/>
    <p:sldId id="379" r:id="rId17"/>
    <p:sldId id="382" r:id="rId18"/>
    <p:sldId id="381" r:id="rId19"/>
    <p:sldId id="398" r:id="rId20"/>
    <p:sldId id="369" r:id="rId21"/>
  </p:sldIdLst>
  <p:sldSz cx="108807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BB"/>
    <a:srgbClr val="8BC0F7"/>
    <a:srgbClr val="FFD4D0"/>
    <a:srgbClr val="C8DFF2"/>
    <a:srgbClr val="6F27C6"/>
    <a:srgbClr val="2A4CB1"/>
    <a:srgbClr val="D0DEF2"/>
    <a:srgbClr val="D1DFF2"/>
    <a:srgbClr val="B5D2F4"/>
    <a:srgbClr val="99C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48"/>
    <p:restoredTop sz="94317"/>
  </p:normalViewPr>
  <p:slideViewPr>
    <p:cSldViewPr snapToGrid="0">
      <p:cViewPr varScale="1">
        <p:scale>
          <a:sx n="98" d="100"/>
          <a:sy n="98" d="100"/>
        </p:scale>
        <p:origin x="208" y="520"/>
      </p:cViewPr>
      <p:guideLst/>
    </p:cSldViewPr>
  </p:slideViewPr>
  <p:notesTextViewPr>
    <p:cViewPr>
      <p:scale>
        <a:sx n="70" d="100"/>
        <a:sy n="7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84A7-26AE-5048-A3B3-75C7EAF85068}" type="datetimeFigureOut">
              <a:rPr lang="en-US" smtClean="0"/>
              <a:t>4/30/26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143000"/>
            <a:ext cx="4895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A60CB-41E3-7D4B-8B12-00A67F32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9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39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14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4E2A3-9BFB-E4F9-39E0-A838597DA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2FD99A-C8EA-18B9-832C-E38C6831CF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3D6F1C-B9B1-66E4-75CD-6971E3CFC7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25A45-B0C7-B23E-D266-ED9F6BAA0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83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50CE6-D69B-CA8A-7FE7-E43A7EED1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4C4FC8-FACD-1A65-D465-730FF25749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6ABEF0-6F87-40EC-6B8A-FA1159F5CD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F34518-2708-24D7-A16E-FB975B74E1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46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AE0B5-AE01-7E60-5FFF-398956AA1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490A93-7C96-879E-3BFF-B5705E9710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A5A1B5-46E7-F7D2-6F22-A60C67B62D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C15D1-9B21-A936-1FFB-0BA7904BA9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82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11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7D5A9-6687-62D7-A2D5-0C45994F3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210C8F-9ECC-B7CB-7A54-CEE048E00A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42EDF5-0FDC-9D4D-8ADF-546F62977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DECD7D-4593-3244-E88F-3FBE0DD403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14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12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44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71ACC-5640-E4CE-C9E0-B2EAA60AA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E4A67B-D0AC-C6D6-B5F4-104B9E5F12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EC564B-1AB3-F54E-B770-BAE0843425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26BB4-8F18-6CDE-157D-645F9089B5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09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D9EA5-1722-C707-11F1-9A4515095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513B01-3534-0BC8-2D90-3F9ECAE4D9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4E615B-1AE0-7738-5F89-5FE72B8B0D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D6956-9957-BB5F-164F-A1C1CEE5AF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0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CD447-61C2-1B37-E733-E6C21240D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3146B5-B444-108E-72A6-1A8000B446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B9F70D-A1A4-C352-8B3F-4E0C9B8D05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E94DA-C814-6204-48F9-916FB21D4B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55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5C956-CD8A-578F-D877-EA4D52252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5A30FF-4761-2AE1-7D62-4BEA3ED989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53C25F-E98D-8D9A-99A7-7FCEEFBAB9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776C5-0077-9FDC-ECBC-6AC0B7DF05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02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67F9F-830A-4360-1B59-121B4420C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F1A8DD-3FC7-FD57-4DD9-09FD485E2B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8B1F98-F282-0546-DE4C-BD89894799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C93583-3779-462B-00B2-2CEB491547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A60CB-41E3-7D4B-8B12-00A67F3243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02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0091" y="1122363"/>
            <a:ext cx="8160544" cy="2387600"/>
          </a:xfrm>
        </p:spPr>
        <p:txBody>
          <a:bodyPr anchor="b"/>
          <a:lstStyle>
            <a:lvl1pPr algn="ctr">
              <a:defRPr sz="53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0091" y="3602038"/>
            <a:ext cx="8160544" cy="1655762"/>
          </a:xfrm>
        </p:spPr>
        <p:txBody>
          <a:bodyPr/>
          <a:lstStyle>
            <a:lvl1pPr marL="0" indent="0" algn="ctr">
              <a:buNone/>
              <a:defRPr sz="2142"/>
            </a:lvl1pPr>
            <a:lvl2pPr marL="408005" indent="0" algn="ctr">
              <a:buNone/>
              <a:defRPr sz="1785"/>
            </a:lvl2pPr>
            <a:lvl3pPr marL="816011" indent="0" algn="ctr">
              <a:buNone/>
              <a:defRPr sz="1606"/>
            </a:lvl3pPr>
            <a:lvl4pPr marL="1224016" indent="0" algn="ctr">
              <a:buNone/>
              <a:defRPr sz="1428"/>
            </a:lvl4pPr>
            <a:lvl5pPr marL="1632021" indent="0" algn="ctr">
              <a:buNone/>
              <a:defRPr sz="1428"/>
            </a:lvl5pPr>
            <a:lvl6pPr marL="2040026" indent="0" algn="ctr">
              <a:buNone/>
              <a:defRPr sz="1428"/>
            </a:lvl6pPr>
            <a:lvl7pPr marL="2448032" indent="0" algn="ctr">
              <a:buNone/>
              <a:defRPr sz="1428"/>
            </a:lvl7pPr>
            <a:lvl8pPr marL="2856037" indent="0" algn="ctr">
              <a:buNone/>
              <a:defRPr sz="1428"/>
            </a:lvl8pPr>
            <a:lvl9pPr marL="3264042" indent="0" algn="ctr">
              <a:buNone/>
              <a:defRPr sz="142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65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3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6519" y="365125"/>
            <a:ext cx="23461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8050" y="365125"/>
            <a:ext cx="690246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88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383" y="1709738"/>
            <a:ext cx="9384625" cy="2852737"/>
          </a:xfrm>
        </p:spPr>
        <p:txBody>
          <a:bodyPr anchor="b"/>
          <a:lstStyle>
            <a:lvl1pPr>
              <a:defRPr sz="53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383" y="4589464"/>
            <a:ext cx="9384625" cy="1500187"/>
          </a:xfrm>
        </p:spPr>
        <p:txBody>
          <a:bodyPr/>
          <a:lstStyle>
            <a:lvl1pPr marL="0" indent="0">
              <a:buNone/>
              <a:defRPr sz="2142">
                <a:solidFill>
                  <a:schemeClr val="tx1">
                    <a:tint val="82000"/>
                  </a:schemeClr>
                </a:solidFill>
              </a:defRPr>
            </a:lvl1pPr>
            <a:lvl2pPr marL="408005" indent="0">
              <a:buNone/>
              <a:defRPr sz="1785">
                <a:solidFill>
                  <a:schemeClr val="tx1">
                    <a:tint val="82000"/>
                  </a:schemeClr>
                </a:solidFill>
              </a:defRPr>
            </a:lvl2pPr>
            <a:lvl3pPr marL="816011" indent="0">
              <a:buNone/>
              <a:defRPr sz="1606">
                <a:solidFill>
                  <a:schemeClr val="tx1">
                    <a:tint val="82000"/>
                  </a:schemeClr>
                </a:solidFill>
              </a:defRPr>
            </a:lvl3pPr>
            <a:lvl4pPr marL="1224016" indent="0">
              <a:buNone/>
              <a:defRPr sz="1428">
                <a:solidFill>
                  <a:schemeClr val="tx1">
                    <a:tint val="82000"/>
                  </a:schemeClr>
                </a:solidFill>
              </a:defRPr>
            </a:lvl4pPr>
            <a:lvl5pPr marL="1632021" indent="0">
              <a:buNone/>
              <a:defRPr sz="1428">
                <a:solidFill>
                  <a:schemeClr val="tx1">
                    <a:tint val="82000"/>
                  </a:schemeClr>
                </a:solidFill>
              </a:defRPr>
            </a:lvl5pPr>
            <a:lvl6pPr marL="2040026" indent="0">
              <a:buNone/>
              <a:defRPr sz="1428">
                <a:solidFill>
                  <a:schemeClr val="tx1">
                    <a:tint val="82000"/>
                  </a:schemeClr>
                </a:solidFill>
              </a:defRPr>
            </a:lvl6pPr>
            <a:lvl7pPr marL="2448032" indent="0">
              <a:buNone/>
              <a:defRPr sz="1428">
                <a:solidFill>
                  <a:schemeClr val="tx1">
                    <a:tint val="82000"/>
                  </a:schemeClr>
                </a:solidFill>
              </a:defRPr>
            </a:lvl7pPr>
            <a:lvl8pPr marL="2856037" indent="0">
              <a:buNone/>
              <a:defRPr sz="1428">
                <a:solidFill>
                  <a:schemeClr val="tx1">
                    <a:tint val="82000"/>
                  </a:schemeClr>
                </a:solidFill>
              </a:defRPr>
            </a:lvl8pPr>
            <a:lvl9pPr marL="3264042" indent="0">
              <a:buNone/>
              <a:defRPr sz="142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0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8050" y="1825625"/>
            <a:ext cx="462430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08367" y="1825625"/>
            <a:ext cx="462430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6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365126"/>
            <a:ext cx="93846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468" y="1681163"/>
            <a:ext cx="4603056" cy="823912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9468" y="2505075"/>
            <a:ext cx="460305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8367" y="1681163"/>
            <a:ext cx="4625725" cy="823912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8367" y="2505075"/>
            <a:ext cx="462572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6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6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4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457200"/>
            <a:ext cx="3509317" cy="1600200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725" y="987426"/>
            <a:ext cx="5508367" cy="4873625"/>
          </a:xfrm>
        </p:spPr>
        <p:txBody>
          <a:bodyPr/>
          <a:lstStyle>
            <a:lvl1pPr>
              <a:defRPr sz="2856"/>
            </a:lvl1pPr>
            <a:lvl2pPr>
              <a:defRPr sz="2499"/>
            </a:lvl2pPr>
            <a:lvl3pPr>
              <a:defRPr sz="2142"/>
            </a:lvl3pPr>
            <a:lvl4pPr>
              <a:defRPr sz="1785"/>
            </a:lvl4pPr>
            <a:lvl5pPr>
              <a:defRPr sz="1785"/>
            </a:lvl5pPr>
            <a:lvl6pPr>
              <a:defRPr sz="1785"/>
            </a:lvl6pPr>
            <a:lvl7pPr>
              <a:defRPr sz="1785"/>
            </a:lvl7pPr>
            <a:lvl8pPr>
              <a:defRPr sz="1785"/>
            </a:lvl8pPr>
            <a:lvl9pPr>
              <a:defRPr sz="17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467" y="2057400"/>
            <a:ext cx="3509317" cy="3811588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457200"/>
            <a:ext cx="3509317" cy="1600200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725" y="987426"/>
            <a:ext cx="5508367" cy="4873625"/>
          </a:xfrm>
        </p:spPr>
        <p:txBody>
          <a:bodyPr anchor="t"/>
          <a:lstStyle>
            <a:lvl1pPr marL="0" indent="0">
              <a:buNone/>
              <a:defRPr sz="2856"/>
            </a:lvl1pPr>
            <a:lvl2pPr marL="408005" indent="0">
              <a:buNone/>
              <a:defRPr sz="2499"/>
            </a:lvl2pPr>
            <a:lvl3pPr marL="816011" indent="0">
              <a:buNone/>
              <a:defRPr sz="2142"/>
            </a:lvl3pPr>
            <a:lvl4pPr marL="1224016" indent="0">
              <a:buNone/>
              <a:defRPr sz="1785"/>
            </a:lvl4pPr>
            <a:lvl5pPr marL="1632021" indent="0">
              <a:buNone/>
              <a:defRPr sz="1785"/>
            </a:lvl5pPr>
            <a:lvl6pPr marL="2040026" indent="0">
              <a:buNone/>
              <a:defRPr sz="1785"/>
            </a:lvl6pPr>
            <a:lvl7pPr marL="2448032" indent="0">
              <a:buNone/>
              <a:defRPr sz="1785"/>
            </a:lvl7pPr>
            <a:lvl8pPr marL="2856037" indent="0">
              <a:buNone/>
              <a:defRPr sz="1785"/>
            </a:lvl8pPr>
            <a:lvl9pPr marL="3264042" indent="0">
              <a:buNone/>
              <a:defRPr sz="178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467" y="2057400"/>
            <a:ext cx="3509317" cy="3811588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08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8050" y="365126"/>
            <a:ext cx="93846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050" y="1825625"/>
            <a:ext cx="9384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8050" y="6356351"/>
            <a:ext cx="24481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039EB5-3284-E34F-ACC9-18EF76B59146}" type="datetimeFigureOut">
              <a:rPr lang="en-US" smtClean="0"/>
              <a:t>4/30/26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04240" y="6356351"/>
            <a:ext cx="3672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84512" y="6356351"/>
            <a:ext cx="24481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42BF0B-5B07-6A4C-9668-6A6825973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6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16011" rtl="0" eaLnBrk="1" latinLnBrk="0" hangingPunct="1">
        <a:lnSpc>
          <a:spcPct val="90000"/>
        </a:lnSpc>
        <a:spcBef>
          <a:spcPct val="0"/>
        </a:spcBef>
        <a:buNone/>
        <a:defRPr sz="39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003" indent="-204003" algn="l" defTabSz="816011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9" kern="1200">
          <a:solidFill>
            <a:schemeClr val="tx1"/>
          </a:solidFill>
          <a:latin typeface="+mn-lt"/>
          <a:ea typeface="+mn-ea"/>
          <a:cs typeface="+mn-cs"/>
        </a:defRPr>
      </a:lvl1pPr>
      <a:lvl2pPr marL="61200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2" kern="1200">
          <a:solidFill>
            <a:schemeClr val="tx1"/>
          </a:solidFill>
          <a:latin typeface="+mn-lt"/>
          <a:ea typeface="+mn-ea"/>
          <a:cs typeface="+mn-cs"/>
        </a:defRPr>
      </a:lvl2pPr>
      <a:lvl3pPr marL="1020013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3pPr>
      <a:lvl4pPr marL="142801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83602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244029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65203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3060040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468045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1pPr>
      <a:lvl2pPr marL="408005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81601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3pPr>
      <a:lvl4pPr marL="122401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63202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04002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44803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2856037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26404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7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3.png"/><Relationship Id="rId7" Type="http://schemas.openxmlformats.org/officeDocument/2006/relationships/image" Target="../media/image6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emf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9.png"/><Relationship Id="rId4" Type="http://schemas.openxmlformats.org/officeDocument/2006/relationships/image" Target="../media/image7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80.png"/><Relationship Id="rId3" Type="http://schemas.openxmlformats.org/officeDocument/2006/relationships/image" Target="../media/image81.jpeg"/><Relationship Id="rId7" Type="http://schemas.openxmlformats.org/officeDocument/2006/relationships/image" Target="../media/image85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11" Type="http://schemas.openxmlformats.org/officeDocument/2006/relationships/image" Target="../media/image88.png"/><Relationship Id="rId5" Type="http://schemas.openxmlformats.org/officeDocument/2006/relationships/image" Target="../media/image83.png"/><Relationship Id="rId10" Type="http://schemas.openxmlformats.org/officeDocument/2006/relationships/image" Target="../media/image87.png"/><Relationship Id="rId4" Type="http://schemas.openxmlformats.org/officeDocument/2006/relationships/image" Target="../media/image82.png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10" Type="http://schemas.openxmlformats.org/officeDocument/2006/relationships/image" Target="../media/image3.png"/><Relationship Id="rId4" Type="http://schemas.openxmlformats.org/officeDocument/2006/relationships/image" Target="../media/image13.emf"/><Relationship Id="rId9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3.png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5" Type="http://schemas.openxmlformats.org/officeDocument/2006/relationships/image" Target="../media/image20.emf"/><Relationship Id="rId10" Type="http://schemas.openxmlformats.org/officeDocument/2006/relationships/image" Target="../media/image25.emf"/><Relationship Id="rId4" Type="http://schemas.openxmlformats.org/officeDocument/2006/relationships/image" Target="../media/image19.png"/><Relationship Id="rId9" Type="http://schemas.openxmlformats.org/officeDocument/2006/relationships/image" Target="../media/image2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27.emf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29.emf"/><Relationship Id="rId7" Type="http://schemas.openxmlformats.org/officeDocument/2006/relationships/image" Target="../media/image37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3.png"/><Relationship Id="rId9" Type="http://schemas.openxmlformats.org/officeDocument/2006/relationships/image" Target="../media/image3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13" Type="http://schemas.openxmlformats.org/officeDocument/2006/relationships/image" Target="../media/image49.emf"/><Relationship Id="rId3" Type="http://schemas.openxmlformats.org/officeDocument/2006/relationships/image" Target="../media/image3.png"/><Relationship Id="rId7" Type="http://schemas.openxmlformats.org/officeDocument/2006/relationships/image" Target="../media/image43.jpeg"/><Relationship Id="rId12" Type="http://schemas.openxmlformats.org/officeDocument/2006/relationships/image" Target="../media/image4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emf"/><Relationship Id="rId5" Type="http://schemas.openxmlformats.org/officeDocument/2006/relationships/image" Target="../media/image41.jpg"/><Relationship Id="rId10" Type="http://schemas.openxmlformats.org/officeDocument/2006/relationships/image" Target="../media/image46.emf"/><Relationship Id="rId4" Type="http://schemas.openxmlformats.org/officeDocument/2006/relationships/image" Target="../media/image40.jpeg"/><Relationship Id="rId9" Type="http://schemas.openxmlformats.org/officeDocument/2006/relationships/image" Target="../media/image45.emf"/><Relationship Id="rId14" Type="http://schemas.openxmlformats.org/officeDocument/2006/relationships/image" Target="../media/image5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emf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2FCF327-0C9D-82CE-0F70-50C3F1138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42" y="568272"/>
            <a:ext cx="7772400" cy="5721455"/>
          </a:xfrm>
          <a:prstGeom prst="rect">
            <a:avLst/>
          </a:prstGeom>
        </p:spPr>
      </p:pic>
      <p:pic>
        <p:nvPicPr>
          <p:cNvPr id="4" name="Picture 3" descr="A mountain range with stars and clouds&#10;&#10;AI-generated content may be incorrect.">
            <a:extLst>
              <a:ext uri="{FF2B5EF4-FFF2-40B4-BE49-F238E27FC236}">
                <a16:creationId xmlns:a16="http://schemas.microsoft.com/office/drawing/2014/main" id="{F7D1004A-93D7-AAF8-EE90-1E2F3AB902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" r="-1" b="-1"/>
          <a:stretch/>
        </p:blipFill>
        <p:spPr>
          <a:xfrm>
            <a:off x="20" y="1282"/>
            <a:ext cx="10880705" cy="68567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70E3FF-E758-3F82-BEF6-0089DD05E418}"/>
              </a:ext>
            </a:extLst>
          </p:cNvPr>
          <p:cNvSpPr txBox="1"/>
          <p:nvPr/>
        </p:nvSpPr>
        <p:spPr>
          <a:xfrm>
            <a:off x="4691039" y="5244867"/>
            <a:ext cx="1494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LM Roman 10" pitchFamily="2" charset="77"/>
              </a:rPr>
              <a:t>7 May 2026</a:t>
            </a:r>
            <a:endParaRPr lang="en-NO" sz="2000" dirty="0">
              <a:solidFill>
                <a:schemeClr val="accent2">
                  <a:lumMod val="50000"/>
                </a:schemeClr>
              </a:solidFill>
              <a:latin typeface="LM Roman 10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DBF43-4068-70D2-4584-06B85E7D3B6B}"/>
              </a:ext>
            </a:extLst>
          </p:cNvPr>
          <p:cNvSpPr txBox="1"/>
          <p:nvPr/>
        </p:nvSpPr>
        <p:spPr>
          <a:xfrm>
            <a:off x="823556" y="1714523"/>
            <a:ext cx="927500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LM Roman 10" pitchFamily="2" charset="77"/>
                <a:ea typeface="Hiragino Mincho Pro W3" panose="02020300000000000000" pitchFamily="18" charset="-128"/>
                <a:cs typeface="Times New Roman" panose="02020603050405020304" pitchFamily="18" charset="0"/>
              </a:rPr>
              <a:t>15</a:t>
            </a:r>
            <a:r>
              <a:rPr lang="en-US" sz="2800" baseline="30000" dirty="0">
                <a:solidFill>
                  <a:schemeClr val="bg1"/>
                </a:solidFill>
                <a:latin typeface="LM Roman 10" pitchFamily="2" charset="77"/>
                <a:ea typeface="Hiragino Mincho Pro W3" panose="02020300000000000000" pitchFamily="18" charset="-128"/>
                <a:cs typeface="Times New Roman" panose="02020603050405020304" pitchFamily="18" charset="0"/>
              </a:rPr>
              <a:t>th</a:t>
            </a:r>
            <a:r>
              <a:rPr lang="en-US" sz="2800" dirty="0">
                <a:solidFill>
                  <a:schemeClr val="bg1"/>
                </a:solidFill>
                <a:latin typeface="LM Roman 10" pitchFamily="2" charset="77"/>
                <a:ea typeface="Hiragino Mincho Pro W3" panose="02020300000000000000" pitchFamily="18" charset="-128"/>
                <a:cs typeface="Times New Roman" panose="02020603050405020304" pitchFamily="18" charset="0"/>
              </a:rPr>
              <a:t> Nordic Meeting on Nuclear Physics</a:t>
            </a:r>
            <a:endParaRPr lang="en-NO" sz="2800" dirty="0">
              <a:solidFill>
                <a:schemeClr val="bg1"/>
              </a:solidFill>
              <a:latin typeface="LM Roman 10" pitchFamily="2" charset="77"/>
              <a:ea typeface="Hiragino Mincho Pro W3" panose="020203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88D734-13EB-5304-1959-2B43C4AEB778}"/>
              </a:ext>
            </a:extLst>
          </p:cNvPr>
          <p:cNvSpPr txBox="1"/>
          <p:nvPr/>
        </p:nvSpPr>
        <p:spPr>
          <a:xfrm>
            <a:off x="2461680" y="3717488"/>
            <a:ext cx="59987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sz="2000">
                <a:solidFill>
                  <a:schemeClr val="tx2"/>
                </a:solidFill>
                <a:latin typeface="LM Roman 10" pitchFamily="2" charset="77"/>
              </a:rPr>
              <a:t>Markova Maria</a:t>
            </a:r>
            <a:endParaRPr lang="en-US" sz="2000" dirty="0">
              <a:solidFill>
                <a:schemeClr val="tx2"/>
              </a:solidFill>
              <a:latin typeface="LM Roman 10" pitchFamily="2" charset="77"/>
            </a:endParaRPr>
          </a:p>
          <a:p>
            <a:pPr algn="ctr"/>
            <a:r>
              <a:rPr lang="en-US" sz="1400" dirty="0">
                <a:latin typeface="LM Roman 10" pitchFamily="2" charset="77"/>
              </a:rPr>
              <a:t>Postdoctoral researcher at the </a:t>
            </a:r>
          </a:p>
          <a:p>
            <a:pPr algn="ctr"/>
            <a:r>
              <a:rPr lang="en-US" sz="1400" dirty="0">
                <a:latin typeface="LM Roman 10" pitchFamily="2" charset="77"/>
              </a:rPr>
              <a:t>Department of Physics, University of Oslo,</a:t>
            </a:r>
            <a:endParaRPr lang="en-US" sz="1400" dirty="0">
              <a:solidFill>
                <a:schemeClr val="tx2"/>
              </a:solidFill>
              <a:latin typeface="LM Roman 10" pitchFamily="2" charset="77"/>
            </a:endParaRPr>
          </a:p>
          <a:p>
            <a:pPr algn="ctr"/>
            <a:r>
              <a:rPr lang="en-US" sz="1400" dirty="0">
                <a:solidFill>
                  <a:schemeClr val="tx2"/>
                </a:solidFill>
                <a:latin typeface="LM Roman 10" pitchFamily="2" charset="77"/>
              </a:rPr>
              <a:t>NNRC</a:t>
            </a:r>
          </a:p>
          <a:p>
            <a:pPr algn="ctr"/>
            <a:endParaRPr lang="en-US" sz="1400" dirty="0">
              <a:solidFill>
                <a:schemeClr val="tx2"/>
              </a:solidFill>
              <a:latin typeface="LM Roman 10" pitchFamily="2" charset="77"/>
            </a:endParaRPr>
          </a:p>
          <a:p>
            <a:pPr algn="ctr"/>
            <a:r>
              <a:rPr lang="en-US" sz="1400" dirty="0">
                <a:solidFill>
                  <a:schemeClr val="tx2"/>
                </a:solidFill>
                <a:latin typeface="LM Roman 10" pitchFamily="2" charset="77"/>
              </a:rPr>
              <a:t>maria.markova@fys.uio.no</a:t>
            </a:r>
            <a:endParaRPr lang="en-NO" sz="1400" dirty="0">
              <a:solidFill>
                <a:schemeClr val="tx2"/>
              </a:solidFill>
              <a:latin typeface="LM Roman 10" pitchFamily="2" charset="77"/>
            </a:endParaRPr>
          </a:p>
        </p:txBody>
      </p:sp>
      <p:pic>
        <p:nvPicPr>
          <p:cNvPr id="11" name="Picture 10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596B0699-463F-51A8-94A3-9804B73FD4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683" y="3889929"/>
            <a:ext cx="1605045" cy="16050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804EE5-E277-48BB-C6B0-EF0AC2FA25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6750" y="3797548"/>
            <a:ext cx="1846599" cy="189748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7F10F92-2E94-A2FF-1F23-4E2E3D8958FC}"/>
              </a:ext>
            </a:extLst>
          </p:cNvPr>
          <p:cNvSpPr/>
          <p:nvPr/>
        </p:nvSpPr>
        <p:spPr>
          <a:xfrm>
            <a:off x="1543050" y="2355501"/>
            <a:ext cx="7790299" cy="1261885"/>
          </a:xfrm>
          <a:prstGeom prst="roundRect">
            <a:avLst>
              <a:gd name="adj" fmla="val 7418"/>
            </a:avLst>
          </a:prstGeom>
          <a:solidFill>
            <a:srgbClr val="C4DB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3622B3-D160-C8B0-5E1D-3C4AB222AF00}"/>
              </a:ext>
            </a:extLst>
          </p:cNvPr>
          <p:cNvSpPr txBox="1"/>
          <p:nvPr/>
        </p:nvSpPr>
        <p:spPr>
          <a:xfrm>
            <a:off x="1456848" y="2509389"/>
            <a:ext cx="796702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255F9D"/>
                </a:solidFill>
                <a:effectLst/>
                <a:latin typeface="LM Roman 10" pitchFamily="2" charset="77"/>
                <a:ea typeface="Hiragino Mincho Pro W3" panose="02020300000000000000" pitchFamily="18" charset="-128"/>
                <a:cs typeface="Times New Roman" panose="02020603050405020304" pitchFamily="18" charset="0"/>
              </a:rPr>
              <a:t>The Pygmy </a:t>
            </a:r>
            <a:r>
              <a:rPr lang="en-GB" sz="2800" dirty="0">
                <a:solidFill>
                  <a:srgbClr val="255F9D"/>
                </a:solidFill>
                <a:latin typeface="LM Roman 10" pitchFamily="2" charset="77"/>
                <a:ea typeface="Hiragino Mincho Pro W3" panose="02020300000000000000" pitchFamily="18" charset="-128"/>
                <a:cs typeface="Times New Roman" panose="02020603050405020304" pitchFamily="18" charset="0"/>
              </a:rPr>
              <a:t>D</a:t>
            </a:r>
            <a:r>
              <a:rPr lang="en-GB" sz="2800" dirty="0">
                <a:solidFill>
                  <a:srgbClr val="255F9D"/>
                </a:solidFill>
                <a:effectLst/>
                <a:latin typeface="LM Roman 10" pitchFamily="2" charset="77"/>
                <a:ea typeface="Hiragino Mincho Pro W3" panose="02020300000000000000" pitchFamily="18" charset="-128"/>
                <a:cs typeface="Times New Roman" panose="02020603050405020304" pitchFamily="18" charset="0"/>
              </a:rPr>
              <a:t>ipole Resonance and its evolution</a:t>
            </a:r>
          </a:p>
          <a:p>
            <a:pPr algn="ctr"/>
            <a:r>
              <a:rPr lang="en-GB" sz="2800" dirty="0">
                <a:solidFill>
                  <a:srgbClr val="255F9D"/>
                </a:solidFill>
                <a:effectLst/>
                <a:latin typeface="LM Roman 10" pitchFamily="2" charset="77"/>
                <a:ea typeface="Hiragino Mincho Pro W3" panose="02020300000000000000" pitchFamily="18" charset="-128"/>
                <a:cs typeface="Times New Roman" panose="02020603050405020304" pitchFamily="18" charset="0"/>
              </a:rPr>
              <a:t> across the Sn mass region </a:t>
            </a:r>
            <a:endParaRPr lang="en-NO" sz="2800" dirty="0">
              <a:solidFill>
                <a:srgbClr val="255F9D"/>
              </a:solidFill>
              <a:latin typeface="LM Roman 10" pitchFamily="2" charset="77"/>
              <a:ea typeface="Hiragino Mincho Pro W3" panose="020203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68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26B9E-FC6E-6AFD-0E8E-4271B7541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F452672-1907-615E-F9A1-020C2580D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000450" y="3475731"/>
            <a:ext cx="2589864" cy="2694409"/>
          </a:xfrm>
          <a:prstGeom prst="rect">
            <a:avLst/>
          </a:prstGeom>
        </p:spPr>
      </p:pic>
      <p:pic>
        <p:nvPicPr>
          <p:cNvPr id="214" name="Picture 213">
            <a:extLst>
              <a:ext uri="{FF2B5EF4-FFF2-40B4-BE49-F238E27FC236}">
                <a16:creationId xmlns:a16="http://schemas.microsoft.com/office/drawing/2014/main" id="{1462CD64-6F8C-602A-1E2C-933889EF0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658606" y="-1664564"/>
            <a:ext cx="2852080" cy="75921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88413A5-9EE1-C968-3F49-0DDC7AAD8B2C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CBCC3E-C161-F808-0AA5-797C14232492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F0C8F5-5559-5E40-C7C5-02322D4EAE8A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383CC7-F2AD-BE12-7B96-FCA9AC252964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A70AC4-1C28-AF09-ABA2-6A0C7C16C4DA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BCB465-0F56-0672-C356-7206CC0370F5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0157A7-38B8-05AC-B6A8-112629227441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9/18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99BE8C-423A-9C1C-C25E-E4C8FACE5224}"/>
              </a:ext>
            </a:extLst>
          </p:cNvPr>
          <p:cNvSpPr txBox="1"/>
          <p:nvPr/>
        </p:nvSpPr>
        <p:spPr>
          <a:xfrm>
            <a:off x="69279" y="67920"/>
            <a:ext cx="5650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The Oslo method: step-by-step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3E74773C-05A0-D74D-2AE7-D243A9481C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grpSp>
        <p:nvGrpSpPr>
          <p:cNvPr id="213" name="Group 212">
            <a:extLst>
              <a:ext uri="{FF2B5EF4-FFF2-40B4-BE49-F238E27FC236}">
                <a16:creationId xmlns:a16="http://schemas.microsoft.com/office/drawing/2014/main" id="{6EFB20B0-4F32-1B33-A8BB-0BCC9C059BA6}"/>
              </a:ext>
            </a:extLst>
          </p:cNvPr>
          <p:cNvGrpSpPr/>
          <p:nvPr/>
        </p:nvGrpSpPr>
        <p:grpSpPr>
          <a:xfrm>
            <a:off x="2971800" y="759145"/>
            <a:ext cx="5253503" cy="2856149"/>
            <a:chOff x="6057995" y="733872"/>
            <a:chExt cx="5082875" cy="2856149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2670B2CA-6A9E-4043-74AB-9818B58AEDBF}"/>
                </a:ext>
              </a:extLst>
            </p:cNvPr>
            <p:cNvSpPr/>
            <p:nvPr/>
          </p:nvSpPr>
          <p:spPr>
            <a:xfrm>
              <a:off x="6111670" y="733872"/>
              <a:ext cx="5029200" cy="2856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85942A24-5265-B1ED-3842-8BEE42326D78}"/>
                </a:ext>
              </a:extLst>
            </p:cNvPr>
            <p:cNvSpPr/>
            <p:nvPr/>
          </p:nvSpPr>
          <p:spPr>
            <a:xfrm>
              <a:off x="6057995" y="3124921"/>
              <a:ext cx="5029200" cy="313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4D4776F-C0AB-8687-BE18-72BA70EE2E37}"/>
              </a:ext>
            </a:extLst>
          </p:cNvPr>
          <p:cNvSpPr/>
          <p:nvPr/>
        </p:nvSpPr>
        <p:spPr>
          <a:xfrm>
            <a:off x="3082754" y="1086771"/>
            <a:ext cx="5198026" cy="2026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F817E4-1A7F-3480-D7E6-B0858CDE8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986" y="699119"/>
            <a:ext cx="3844750" cy="39508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53E03F-D361-89C2-864A-DE0055EAB5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6099" y="1300205"/>
            <a:ext cx="3103066" cy="13653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B54436E-9976-AE3A-8A8A-2A88E409B6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191523" y="3406345"/>
            <a:ext cx="2647737" cy="275461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B4106B-0971-DBCD-B113-BB505C2DAE57}"/>
              </a:ext>
            </a:extLst>
          </p:cNvPr>
          <p:cNvSpPr txBox="1"/>
          <p:nvPr/>
        </p:nvSpPr>
        <p:spPr>
          <a:xfrm>
            <a:off x="6954208" y="4635118"/>
            <a:ext cx="78713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rPr>
              <a:t>N</a:t>
            </a:r>
            <a:r>
              <a:rPr lang="en-NO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rPr>
              <a:t>LD</a:t>
            </a:r>
            <a:endParaRPr lang="en-NO" dirty="0">
              <a:solidFill>
                <a:srgbClr val="005BBB"/>
              </a:solidFill>
              <a:latin typeface="LM Roman 10" pitchFamily="2" charset="77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15C3F8-AA8E-6586-C36C-EF38377BBBF3}"/>
              </a:ext>
            </a:extLst>
          </p:cNvPr>
          <p:cNvSpPr txBox="1"/>
          <p:nvPr/>
        </p:nvSpPr>
        <p:spPr>
          <a:xfrm>
            <a:off x="8633787" y="4635118"/>
            <a:ext cx="84510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NO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rPr>
              <a:t>GSF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A43AAA-FDF5-D44F-95FA-2DC405CC807A}"/>
              </a:ext>
            </a:extLst>
          </p:cNvPr>
          <p:cNvSpPr/>
          <p:nvPr/>
        </p:nvSpPr>
        <p:spPr>
          <a:xfrm>
            <a:off x="5750100" y="3743121"/>
            <a:ext cx="206790" cy="158890"/>
          </a:xfrm>
          <a:prstGeom prst="rect">
            <a:avLst/>
          </a:prstGeom>
          <a:solidFill>
            <a:srgbClr val="0033FF">
              <a:alpha val="2882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DA8489-8814-4002-1D03-1726EE9720EB}"/>
              </a:ext>
            </a:extLst>
          </p:cNvPr>
          <p:cNvSpPr txBox="1"/>
          <p:nvPr/>
        </p:nvSpPr>
        <p:spPr>
          <a:xfrm>
            <a:off x="4637467" y="2692398"/>
            <a:ext cx="1899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LM Roman 10" pitchFamily="2" charset="77"/>
              </a:rPr>
              <a:t>(dipole transitions)</a:t>
            </a:r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24002255-49D9-EC25-D5AB-0CC54FA6D470}"/>
              </a:ext>
            </a:extLst>
          </p:cNvPr>
          <p:cNvSpPr/>
          <p:nvPr/>
        </p:nvSpPr>
        <p:spPr>
          <a:xfrm rot="3176145">
            <a:off x="7747449" y="2991741"/>
            <a:ext cx="346437" cy="751015"/>
          </a:xfrm>
          <a:prstGeom prst="downArrow">
            <a:avLst>
              <a:gd name="adj1" fmla="val 31436"/>
              <a:gd name="adj2" fmla="val 62338"/>
            </a:avLst>
          </a:prstGeom>
          <a:solidFill>
            <a:srgbClr val="2A4C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DE2C1FA1-33A5-F2E3-DAD0-B71EF6B432C2}"/>
              </a:ext>
            </a:extLst>
          </p:cNvPr>
          <p:cNvSpPr/>
          <p:nvPr/>
        </p:nvSpPr>
        <p:spPr>
          <a:xfrm>
            <a:off x="9927461" y="3169070"/>
            <a:ext cx="348206" cy="488580"/>
          </a:xfrm>
          <a:prstGeom prst="downArrow">
            <a:avLst>
              <a:gd name="adj1" fmla="val 31436"/>
              <a:gd name="adj2" fmla="val 62338"/>
            </a:avLst>
          </a:prstGeom>
          <a:solidFill>
            <a:srgbClr val="2A4C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A2B25539-17D1-FE6C-56F3-FAFA94BB3503}"/>
              </a:ext>
            </a:extLst>
          </p:cNvPr>
          <p:cNvSpPr/>
          <p:nvPr/>
        </p:nvSpPr>
        <p:spPr>
          <a:xfrm rot="713043">
            <a:off x="6410038" y="3991369"/>
            <a:ext cx="878157" cy="868932"/>
          </a:xfrm>
          <a:prstGeom prst="arc">
            <a:avLst>
              <a:gd name="adj1" fmla="val 16200000"/>
              <a:gd name="adj2" fmla="val 21597763"/>
            </a:avLst>
          </a:prstGeom>
          <a:ln w="254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8E019EB2-D4E3-F334-9C87-FB104CFAD75D}"/>
              </a:ext>
            </a:extLst>
          </p:cNvPr>
          <p:cNvSpPr/>
          <p:nvPr/>
        </p:nvSpPr>
        <p:spPr>
          <a:xfrm rot="592284">
            <a:off x="9032262" y="4455503"/>
            <a:ext cx="878157" cy="868932"/>
          </a:xfrm>
          <a:prstGeom prst="arc">
            <a:avLst>
              <a:gd name="adj1" fmla="val 16200000"/>
              <a:gd name="adj2" fmla="val 21597763"/>
            </a:avLst>
          </a:prstGeom>
          <a:ln w="254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37EC765-8A9F-9E62-92CB-64AE077926A9}"/>
              </a:ext>
            </a:extLst>
          </p:cNvPr>
          <p:cNvCxnSpPr>
            <a:cxnSpLocks/>
          </p:cNvCxnSpPr>
          <p:nvPr/>
        </p:nvCxnSpPr>
        <p:spPr>
          <a:xfrm>
            <a:off x="6358423" y="4421235"/>
            <a:ext cx="0" cy="36241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7B9781-2145-D76C-0BD8-DFC798217CA3}"/>
              </a:ext>
            </a:extLst>
          </p:cNvPr>
          <p:cNvCxnSpPr>
            <a:cxnSpLocks/>
          </p:cNvCxnSpPr>
          <p:nvPr/>
        </p:nvCxnSpPr>
        <p:spPr>
          <a:xfrm>
            <a:off x="6176590" y="4507127"/>
            <a:ext cx="0" cy="36241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80A91D8-0F63-6D40-0569-AC82A9EFA708}"/>
              </a:ext>
            </a:extLst>
          </p:cNvPr>
          <p:cNvCxnSpPr>
            <a:cxnSpLocks/>
          </p:cNvCxnSpPr>
          <p:nvPr/>
        </p:nvCxnSpPr>
        <p:spPr>
          <a:xfrm>
            <a:off x="5991959" y="4635118"/>
            <a:ext cx="0" cy="36241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1579F26-B9AC-1E53-37EA-2C42C42C8773}"/>
              </a:ext>
            </a:extLst>
          </p:cNvPr>
          <p:cNvCxnSpPr>
            <a:cxnSpLocks/>
          </p:cNvCxnSpPr>
          <p:nvPr/>
        </p:nvCxnSpPr>
        <p:spPr>
          <a:xfrm>
            <a:off x="10262049" y="4087578"/>
            <a:ext cx="13618" cy="686958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820F30A-9C7A-E77E-6F95-3F34DA42668D}"/>
              </a:ext>
            </a:extLst>
          </p:cNvPr>
          <p:cNvSpPr txBox="1"/>
          <p:nvPr/>
        </p:nvSpPr>
        <p:spPr>
          <a:xfrm>
            <a:off x="349996" y="4987308"/>
            <a:ext cx="4894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Scaling </a:t>
            </a:r>
            <a:r>
              <a:rPr lang="en-US" sz="1600" dirty="0">
                <a:effectLst/>
                <a:latin typeface="LM Roman 10" pitchFamily="2" charset="77"/>
              </a:rPr>
              <a:t>the NLD to discrete low-lying states.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69D2384-056B-62CF-D1B1-43E03C39B6C0}"/>
              </a:ext>
            </a:extLst>
          </p:cNvPr>
          <p:cNvSpPr txBox="1"/>
          <p:nvPr/>
        </p:nvSpPr>
        <p:spPr>
          <a:xfrm>
            <a:off x="337181" y="5397411"/>
            <a:ext cx="5486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Extracting the NLD and GSF </a:t>
            </a: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slope</a:t>
            </a:r>
            <a:r>
              <a:rPr lang="en-US" sz="1600" dirty="0">
                <a:solidFill>
                  <a:srgbClr val="FF0000"/>
                </a:solidFill>
                <a:latin typeface="LM Roman 10" pitchFamily="2" charset="77"/>
              </a:rPr>
              <a:t> </a:t>
            </a:r>
            <a:r>
              <a:rPr lang="en-US" sz="1600" dirty="0">
                <a:effectLst/>
                <a:latin typeface="LM Roman 10" pitchFamily="2" charset="77"/>
              </a:rPr>
              <a:t>from </a:t>
            </a: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neutron resonance data.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AFF550-0B69-E9B2-59CD-88B26D591738}"/>
              </a:ext>
            </a:extLst>
          </p:cNvPr>
          <p:cNvSpPr txBox="1"/>
          <p:nvPr/>
        </p:nvSpPr>
        <p:spPr>
          <a:xfrm>
            <a:off x="349996" y="6013824"/>
            <a:ext cx="5486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Scaling </a:t>
            </a:r>
            <a:r>
              <a:rPr lang="en-US" sz="1600" dirty="0">
                <a:effectLst/>
                <a:latin typeface="LM Roman 10" pitchFamily="2" charset="77"/>
              </a:rPr>
              <a:t>the GSF to the neutron resonance data.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D8F688-D6AB-D22F-FACE-332AA70D9AE7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6905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 animBg="1"/>
      <p:bldP spid="22" grpId="0"/>
      <p:bldP spid="23" grpId="0" animBg="1"/>
      <p:bldP spid="24" grpId="0" animBg="1"/>
      <p:bldP spid="26" grpId="0" animBg="1"/>
      <p:bldP spid="27" grpId="0" animBg="1"/>
      <p:bldP spid="37" grpId="0"/>
      <p:bldP spid="39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C292B-4012-8ED9-C145-7978083A4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8492C5B-BB9D-E26F-D1AB-0231B6D8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9" y="910667"/>
            <a:ext cx="10649946" cy="512300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B594B8F-A5F4-06A7-9069-3D1871DDCBB1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7CAE8D-790A-A1F1-1B1A-0EB17E91AB52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4B61E8-CFA6-5809-4068-35D11C49DFC3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77AE41-5D34-41E8-AAC4-672F8C68FB12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A764DD-3DEA-82B0-5879-EC04F53F18D2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9B3E58-D670-3EC5-12BD-C9B2BFE1E009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EA8559-6BAA-D9F2-97C7-746CD42737DF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10/18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12FE93-4D13-94DC-41AF-505DEB0557AC}"/>
              </a:ext>
            </a:extLst>
          </p:cNvPr>
          <p:cNvSpPr txBox="1"/>
          <p:nvPr/>
        </p:nvSpPr>
        <p:spPr>
          <a:xfrm>
            <a:off x="69279" y="67920"/>
            <a:ext cx="5351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NLD and GSF in Sn isotopes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7477BA0-3350-9126-018E-09A9E1611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79" y="910666"/>
            <a:ext cx="10649948" cy="5123007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8F6E0D5-1F5C-4C82-10A6-42A777F22BA7}"/>
              </a:ext>
            </a:extLst>
          </p:cNvPr>
          <p:cNvSpPr/>
          <p:nvPr/>
        </p:nvSpPr>
        <p:spPr>
          <a:xfrm rot="19732506">
            <a:off x="8018359" y="1500495"/>
            <a:ext cx="1972806" cy="584745"/>
          </a:xfrm>
          <a:prstGeom prst="ellipse">
            <a:avLst/>
          </a:prstGeom>
          <a:solidFill>
            <a:srgbClr val="FF0000">
              <a:alpha val="17656"/>
            </a:srgbClr>
          </a:solidFill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5E6B9E-6108-FE64-12DD-F70B12B96492}"/>
              </a:ext>
            </a:extLst>
          </p:cNvPr>
          <p:cNvSpPr txBox="1"/>
          <p:nvPr/>
        </p:nvSpPr>
        <p:spPr>
          <a:xfrm>
            <a:off x="7467600" y="1229526"/>
            <a:ext cx="13963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LM Roman 10" pitchFamily="2" charset="77"/>
              </a:rPr>
              <a:t>“PDR”?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9BA34D15-CE36-31E7-9F21-53B60D4CE2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6E2FBB1-BD9E-9CAA-D9CE-06EF7E91E867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165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84B7E-20EF-E311-BBD8-48858EDB0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C01F796-0ADA-7C02-A03D-A9E7533A8D34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446292-5C3C-3A08-A6D5-C81579CF1CAE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518341-0784-ED27-7D25-7C5A138473B8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A03620-4468-D054-5142-6FE2A0D43D67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FB5BF4-F29E-64B5-90A3-8B36264A13A4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9648A5-1C70-2C2B-42C0-A1BD89C2EC66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BA8F8B-8E98-5F66-24EF-FAE95217991C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11/18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A9B59B-87BA-E7CA-EDC4-976F3B05BF89}"/>
              </a:ext>
            </a:extLst>
          </p:cNvPr>
          <p:cNvSpPr txBox="1"/>
          <p:nvPr/>
        </p:nvSpPr>
        <p:spPr>
          <a:xfrm>
            <a:off x="69279" y="67920"/>
            <a:ext cx="6074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Decomposition of the dipole GSF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E15FD33E-51CC-30F0-B903-B6A318749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D43822-01D2-234E-2442-E17F4662F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79715" y="228788"/>
            <a:ext cx="4898571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6F3EA47-1E6E-8366-C7C4-2316403EBA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79714" y="228790"/>
            <a:ext cx="4898571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55B66EE-D959-D58B-D304-8CED368A9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79714" y="228789"/>
            <a:ext cx="4898571" cy="6858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E527D94-E936-50CE-C98E-186EAE8BF909}"/>
              </a:ext>
            </a:extLst>
          </p:cNvPr>
          <p:cNvSpPr/>
          <p:nvPr/>
        </p:nvSpPr>
        <p:spPr>
          <a:xfrm>
            <a:off x="1228725" y="1757363"/>
            <a:ext cx="2800350" cy="557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59FF44E-A55C-2798-05BA-6242ABB39F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4903" y="2566415"/>
            <a:ext cx="3611750" cy="44225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231505-CBF2-4253-2036-E7E053FFBB71}"/>
              </a:ext>
            </a:extLst>
          </p:cNvPr>
          <p:cNvSpPr txBox="1"/>
          <p:nvPr/>
        </p:nvSpPr>
        <p:spPr>
          <a:xfrm>
            <a:off x="8238798" y="2479765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212A440-DBB0-FEEA-DF8F-F286E7A6F412}"/>
              </a:ext>
            </a:extLst>
          </p:cNvPr>
          <p:cNvSpPr/>
          <p:nvPr/>
        </p:nvSpPr>
        <p:spPr>
          <a:xfrm>
            <a:off x="8034651" y="2479764"/>
            <a:ext cx="768725" cy="591308"/>
          </a:xfrm>
          <a:prstGeom prst="rect">
            <a:avLst/>
          </a:prstGeom>
          <a:solidFill>
            <a:srgbClr val="B5D2F4">
              <a:alpha val="41266"/>
            </a:srgbClr>
          </a:solidFill>
          <a:ln w="12700">
            <a:solidFill>
              <a:srgbClr val="99C5F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436C486-EA67-91A0-19EE-8B6601448C57}"/>
              </a:ext>
            </a:extLst>
          </p:cNvPr>
          <p:cNvSpPr/>
          <p:nvPr/>
        </p:nvSpPr>
        <p:spPr>
          <a:xfrm>
            <a:off x="9007523" y="2491888"/>
            <a:ext cx="357703" cy="591308"/>
          </a:xfrm>
          <a:prstGeom prst="rect">
            <a:avLst/>
          </a:prstGeom>
          <a:solidFill>
            <a:schemeClr val="accent5">
              <a:lumMod val="60000"/>
              <a:lumOff val="40000"/>
              <a:alpha val="41266"/>
            </a:schemeClr>
          </a:solidFill>
          <a:ln w="127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AFE6E3D-1FEB-62CB-E9B5-DDA27CE48698}"/>
              </a:ext>
            </a:extLst>
          </p:cNvPr>
          <p:cNvSpPr/>
          <p:nvPr/>
        </p:nvSpPr>
        <p:spPr>
          <a:xfrm>
            <a:off x="9365226" y="2491887"/>
            <a:ext cx="357703" cy="591308"/>
          </a:xfrm>
          <a:prstGeom prst="rect">
            <a:avLst/>
          </a:prstGeom>
          <a:solidFill>
            <a:srgbClr val="FF0000">
              <a:alpha val="24709"/>
            </a:srgbClr>
          </a:solidFill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F0BD7E5-6E49-07D8-8E6F-BD94B8DFBB71}"/>
              </a:ext>
            </a:extLst>
          </p:cNvPr>
          <p:cNvSpPr/>
          <p:nvPr/>
        </p:nvSpPr>
        <p:spPr>
          <a:xfrm>
            <a:off x="10074244" y="2491887"/>
            <a:ext cx="626765" cy="591308"/>
          </a:xfrm>
          <a:prstGeom prst="rect">
            <a:avLst/>
          </a:prstGeom>
          <a:solidFill>
            <a:schemeClr val="accent6">
              <a:alpha val="24709"/>
            </a:schemeClr>
          </a:solidFill>
          <a:ln w="12700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DD41F7-B92D-D885-756E-38CD787217D3}"/>
              </a:ext>
            </a:extLst>
          </p:cNvPr>
          <p:cNvSpPr txBox="1"/>
          <p:nvPr/>
        </p:nvSpPr>
        <p:spPr>
          <a:xfrm>
            <a:off x="8036918" y="3188090"/>
            <a:ext cx="11328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8BC0F7"/>
                </a:solidFill>
                <a:effectLst/>
                <a:latin typeface="LM Roman 10" pitchFamily="2" charset="77"/>
              </a:rPr>
              <a:t>GLO</a:t>
            </a:r>
            <a:endParaRPr lang="en-US" sz="2000" dirty="0">
              <a:solidFill>
                <a:srgbClr val="8BC0F7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BE34B3-1510-EB9E-49AC-AB7B25054758}"/>
              </a:ext>
            </a:extLst>
          </p:cNvPr>
          <p:cNvSpPr txBox="1"/>
          <p:nvPr/>
        </p:nvSpPr>
        <p:spPr>
          <a:xfrm>
            <a:off x="8851381" y="3187699"/>
            <a:ext cx="18059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LM Roman 10" pitchFamily="2" charset="77"/>
              </a:rPr>
              <a:t>Gauss 1</a:t>
            </a:r>
          </a:p>
          <a:p>
            <a:r>
              <a:rPr lang="en-US" sz="2000" dirty="0">
                <a:solidFill>
                  <a:srgbClr val="FF0000"/>
                </a:solidFill>
                <a:latin typeface="LM Roman 10" pitchFamily="2" charset="77"/>
              </a:rPr>
              <a:t>(+Gauss 2)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544315-362D-4B64-37A4-2A7CDCB586CB}"/>
              </a:ext>
            </a:extLst>
          </p:cNvPr>
          <p:cNvSpPr txBox="1"/>
          <p:nvPr/>
        </p:nvSpPr>
        <p:spPr>
          <a:xfrm>
            <a:off x="10074244" y="3187699"/>
            <a:ext cx="11328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LM Roman 10" pitchFamily="2" charset="77"/>
              </a:rPr>
              <a:t>S</a:t>
            </a:r>
            <a:r>
              <a:rPr lang="en-US" sz="2000" dirty="0">
                <a:solidFill>
                  <a:schemeClr val="accent6"/>
                </a:solidFill>
                <a:effectLst/>
                <a:latin typeface="LM Roman 10" pitchFamily="2" charset="77"/>
              </a:rPr>
              <a:t>LO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9332CED3-35E3-F0B6-D24A-2444809225EF}"/>
              </a:ext>
            </a:extLst>
          </p:cNvPr>
          <p:cNvSpPr/>
          <p:nvPr/>
        </p:nvSpPr>
        <p:spPr>
          <a:xfrm rot="230357">
            <a:off x="7344288" y="3788156"/>
            <a:ext cx="1380727" cy="634344"/>
          </a:xfrm>
          <a:custGeom>
            <a:avLst/>
            <a:gdLst>
              <a:gd name="csX0" fmla="*/ 0 w 1990165"/>
              <a:gd name="csY0" fmla="*/ 635626 h 646442"/>
              <a:gd name="csX1" fmla="*/ 484094 w 1990165"/>
              <a:gd name="csY1" fmla="*/ 560322 h 646442"/>
              <a:gd name="csX2" fmla="*/ 1258645 w 1990165"/>
              <a:gd name="csY2" fmla="*/ 924 h 646442"/>
              <a:gd name="csX3" fmla="*/ 1645920 w 1990165"/>
              <a:gd name="csY3" fmla="*/ 431230 h 646442"/>
              <a:gd name="csX4" fmla="*/ 1990165 w 1990165"/>
              <a:gd name="csY4" fmla="*/ 549564 h 64644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90165" h="646442">
                <a:moveTo>
                  <a:pt x="0" y="635626"/>
                </a:moveTo>
                <a:cubicBezTo>
                  <a:pt x="137160" y="650866"/>
                  <a:pt x="274320" y="666106"/>
                  <a:pt x="484094" y="560322"/>
                </a:cubicBezTo>
                <a:cubicBezTo>
                  <a:pt x="693868" y="454538"/>
                  <a:pt x="1065007" y="22439"/>
                  <a:pt x="1258645" y="924"/>
                </a:cubicBezTo>
                <a:cubicBezTo>
                  <a:pt x="1452283" y="-20591"/>
                  <a:pt x="1524000" y="339790"/>
                  <a:pt x="1645920" y="431230"/>
                </a:cubicBezTo>
                <a:cubicBezTo>
                  <a:pt x="1767840" y="522670"/>
                  <a:pt x="1879002" y="536117"/>
                  <a:pt x="1990165" y="549564"/>
                </a:cubicBezTo>
              </a:path>
            </a:pathLst>
          </a:custGeom>
          <a:gradFill flip="none" rotWithShape="1">
            <a:gsLst>
              <a:gs pos="0">
                <a:srgbClr val="8BC0F7">
                  <a:tint val="66000"/>
                  <a:satMod val="160000"/>
                </a:srgbClr>
              </a:gs>
              <a:gs pos="50000">
                <a:srgbClr val="8BC0F7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rgbClr val="8BC0F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349F5DE-48C8-8833-DC49-A636E6297B5F}"/>
              </a:ext>
            </a:extLst>
          </p:cNvPr>
          <p:cNvSpPr/>
          <p:nvPr/>
        </p:nvSpPr>
        <p:spPr>
          <a:xfrm>
            <a:off x="8976410" y="4033484"/>
            <a:ext cx="279699" cy="332142"/>
          </a:xfrm>
          <a:custGeom>
            <a:avLst/>
            <a:gdLst>
              <a:gd name="csX0" fmla="*/ 0 w 344245"/>
              <a:gd name="csY0" fmla="*/ 408790 h 408790"/>
              <a:gd name="csX1" fmla="*/ 172123 w 344245"/>
              <a:gd name="csY1" fmla="*/ 0 h 408790"/>
              <a:gd name="csX2" fmla="*/ 344245 w 344245"/>
              <a:gd name="csY2" fmla="*/ 408790 h 40879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44245" h="408790">
                <a:moveTo>
                  <a:pt x="0" y="408790"/>
                </a:moveTo>
                <a:cubicBezTo>
                  <a:pt x="57374" y="204395"/>
                  <a:pt x="114749" y="0"/>
                  <a:pt x="172123" y="0"/>
                </a:cubicBezTo>
                <a:cubicBezTo>
                  <a:pt x="229497" y="0"/>
                  <a:pt x="286871" y="204395"/>
                  <a:pt x="344245" y="408790"/>
                </a:cubicBezTo>
              </a:path>
            </a:pathLst>
          </a:cu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93BFD78-0753-3140-40D2-37E51D58C17A}"/>
              </a:ext>
            </a:extLst>
          </p:cNvPr>
          <p:cNvSpPr/>
          <p:nvPr/>
        </p:nvSpPr>
        <p:spPr>
          <a:xfrm>
            <a:off x="9312568" y="3903297"/>
            <a:ext cx="582567" cy="469427"/>
          </a:xfrm>
          <a:custGeom>
            <a:avLst/>
            <a:gdLst>
              <a:gd name="csX0" fmla="*/ 0 w 344245"/>
              <a:gd name="csY0" fmla="*/ 408790 h 408790"/>
              <a:gd name="csX1" fmla="*/ 172123 w 344245"/>
              <a:gd name="csY1" fmla="*/ 0 h 408790"/>
              <a:gd name="csX2" fmla="*/ 344245 w 344245"/>
              <a:gd name="csY2" fmla="*/ 408790 h 40879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44245" h="408790">
                <a:moveTo>
                  <a:pt x="0" y="408790"/>
                </a:moveTo>
                <a:cubicBezTo>
                  <a:pt x="57374" y="204395"/>
                  <a:pt x="114749" y="0"/>
                  <a:pt x="172123" y="0"/>
                </a:cubicBezTo>
                <a:cubicBezTo>
                  <a:pt x="229497" y="0"/>
                  <a:pt x="286871" y="204395"/>
                  <a:pt x="344245" y="408790"/>
                </a:cubicBezTo>
              </a:path>
            </a:pathLst>
          </a:cu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4366F30-ED39-8B7D-EDC5-34911F28595E}"/>
              </a:ext>
            </a:extLst>
          </p:cNvPr>
          <p:cNvSpPr/>
          <p:nvPr/>
        </p:nvSpPr>
        <p:spPr>
          <a:xfrm rot="21392158">
            <a:off x="10109491" y="4093563"/>
            <a:ext cx="616771" cy="294390"/>
          </a:xfrm>
          <a:custGeom>
            <a:avLst/>
            <a:gdLst>
              <a:gd name="csX0" fmla="*/ 0 w 634701"/>
              <a:gd name="csY0" fmla="*/ 419638 h 462668"/>
              <a:gd name="csX1" fmla="*/ 204395 w 634701"/>
              <a:gd name="csY1" fmla="*/ 301304 h 462668"/>
              <a:gd name="csX2" fmla="*/ 365760 w 634701"/>
              <a:gd name="csY2" fmla="*/ 90 h 462668"/>
              <a:gd name="csX3" fmla="*/ 484094 w 634701"/>
              <a:gd name="csY3" fmla="*/ 333577 h 462668"/>
              <a:gd name="csX4" fmla="*/ 634701 w 634701"/>
              <a:gd name="csY4" fmla="*/ 462668 h 46266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4701" h="462668">
                <a:moveTo>
                  <a:pt x="0" y="419638"/>
                </a:moveTo>
                <a:cubicBezTo>
                  <a:pt x="71717" y="395433"/>
                  <a:pt x="143435" y="371229"/>
                  <a:pt x="204395" y="301304"/>
                </a:cubicBezTo>
                <a:cubicBezTo>
                  <a:pt x="265355" y="231379"/>
                  <a:pt x="319144" y="-5289"/>
                  <a:pt x="365760" y="90"/>
                </a:cubicBezTo>
                <a:cubicBezTo>
                  <a:pt x="412376" y="5469"/>
                  <a:pt x="439271" y="256481"/>
                  <a:pt x="484094" y="333577"/>
                </a:cubicBezTo>
                <a:cubicBezTo>
                  <a:pt x="528917" y="410673"/>
                  <a:pt x="581809" y="436670"/>
                  <a:pt x="634701" y="462668"/>
                </a:cubicBezTo>
              </a:path>
            </a:pathLst>
          </a:cu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46EE3A-20FE-F3B4-DF96-CD3D73895856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0444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/>
      <p:bldP spid="33" grpId="0"/>
      <p:bldP spid="34" grpId="0"/>
      <p:bldP spid="2" grpId="0" animBg="1"/>
      <p:bldP spid="7" grpId="0" animBg="1"/>
      <p:bldP spid="1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A9989-A64D-721A-4223-7C8113601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DCA7522-A1AC-5DC5-BA34-466D6E7EBDE8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6F265C-965B-FB62-FFB5-1C9CF157762F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01AA0D-4993-2C1B-CBF3-58413E37B874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B68B82-CA3C-B3A8-C5EB-ADC401556265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0FE4E1-E9B1-6F11-B571-2327D96D5EF1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D0A858-9C0B-B8F9-438D-49BC6A7ED681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709B3A-EC9E-ED44-CF89-65D26BBD43A7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12/18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3DD4B3-4128-A4BD-49C4-19222AF40464}"/>
              </a:ext>
            </a:extLst>
          </p:cNvPr>
          <p:cNvSpPr txBox="1"/>
          <p:nvPr/>
        </p:nvSpPr>
        <p:spPr>
          <a:xfrm>
            <a:off x="69279" y="67920"/>
            <a:ext cx="6074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Decomposition of the dipole GSF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A17C0D56-166D-C0F6-79FE-D3473D098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009B44-ED10-24B5-6975-EF6640268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92" y="776595"/>
            <a:ext cx="9023921" cy="5694620"/>
          </a:xfrm>
          <a:prstGeom prst="rect">
            <a:avLst/>
          </a:prstGeom>
        </p:spPr>
      </p:pic>
      <p:pic>
        <p:nvPicPr>
          <p:cNvPr id="17" name="Picture 16" descr="A qr code with blue and black squares&#10;&#10;AI-generated content may be incorrect.">
            <a:extLst>
              <a:ext uri="{FF2B5EF4-FFF2-40B4-BE49-F238E27FC236}">
                <a16:creationId xmlns:a16="http://schemas.microsoft.com/office/drawing/2014/main" id="{31F7D43A-C804-FC0B-1CD9-B0911571D0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924196"/>
            <a:ext cx="673818" cy="6738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14ED01-A730-37D8-5AA4-5BB6E68864A2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1106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867B6-B5EE-2846-9481-3E2A383F0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325357A0-2181-F3EC-9D25-1CBA2C96E4A9}"/>
              </a:ext>
            </a:extLst>
          </p:cNvPr>
          <p:cNvSpPr/>
          <p:nvPr/>
        </p:nvSpPr>
        <p:spPr>
          <a:xfrm>
            <a:off x="7965069" y="4440236"/>
            <a:ext cx="2744148" cy="1315751"/>
          </a:xfrm>
          <a:prstGeom prst="roundRect">
            <a:avLst/>
          </a:prstGeom>
          <a:solidFill>
            <a:srgbClr val="C8DFF2">
              <a:alpha val="56382"/>
            </a:srgbClr>
          </a:solidFill>
          <a:ln>
            <a:solidFill>
              <a:srgbClr val="8BC0F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415E4D8-15DA-501E-F9D2-39BE383CAF59}"/>
              </a:ext>
            </a:extLst>
          </p:cNvPr>
          <p:cNvSpPr/>
          <p:nvPr/>
        </p:nvSpPr>
        <p:spPr>
          <a:xfrm>
            <a:off x="5806634" y="3410937"/>
            <a:ext cx="4253846" cy="821673"/>
          </a:xfrm>
          <a:prstGeom prst="roundRect">
            <a:avLst/>
          </a:prstGeom>
          <a:solidFill>
            <a:srgbClr val="C8DFF2">
              <a:alpha val="56382"/>
            </a:srgbClr>
          </a:solidFill>
          <a:ln>
            <a:solidFill>
              <a:srgbClr val="8BC0F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B3DC38-CA66-EA3F-993F-4269DE73500C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8C825C-E71B-0B2C-A2E6-C059F87D7851}"/>
              </a:ext>
            </a:extLst>
          </p:cNvPr>
          <p:cNvSpPr txBox="1"/>
          <p:nvPr/>
        </p:nvSpPr>
        <p:spPr>
          <a:xfrm>
            <a:off x="69279" y="67920"/>
            <a:ext cx="4445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Systematics of the PDR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C63A0B71-CA2C-936D-24DA-17D866B4D0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AE629D-ACC9-6EDF-7C81-1A4AED222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571" y="721747"/>
            <a:ext cx="4794966" cy="57870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951919-4F05-960D-0D1C-02D2027B82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69" y="3615261"/>
            <a:ext cx="4606170" cy="26266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B04D973-F9E6-FD2A-5817-AF45D4111F9C}"/>
              </a:ext>
            </a:extLst>
          </p:cNvPr>
          <p:cNvSpPr/>
          <p:nvPr/>
        </p:nvSpPr>
        <p:spPr>
          <a:xfrm>
            <a:off x="4971268" y="5846023"/>
            <a:ext cx="536668" cy="618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1BBD0D-C261-ECE2-4FFC-98F6E4809286}"/>
              </a:ext>
            </a:extLst>
          </p:cNvPr>
          <p:cNvSpPr/>
          <p:nvPr/>
        </p:nvSpPr>
        <p:spPr>
          <a:xfrm>
            <a:off x="884693" y="6212588"/>
            <a:ext cx="4072020" cy="25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EDD4BEA-8216-122D-3E74-DAF786A1E3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61" y="6257310"/>
            <a:ext cx="3994912" cy="3784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BD823EE-01EB-BAFD-5B29-7E95FD37CC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5651" y="4565597"/>
            <a:ext cx="2637250" cy="17435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D066F5F-C836-FC99-A151-A53C4CFAD394}"/>
              </a:ext>
            </a:extLst>
          </p:cNvPr>
          <p:cNvSpPr/>
          <p:nvPr/>
        </p:nvSpPr>
        <p:spPr>
          <a:xfrm>
            <a:off x="5462336" y="4460867"/>
            <a:ext cx="181484" cy="157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CC7D70C-4C69-DE4B-0BDC-10D4A916F1DD}"/>
              </a:ext>
            </a:extLst>
          </p:cNvPr>
          <p:cNvCxnSpPr>
            <a:cxnSpLocks/>
          </p:cNvCxnSpPr>
          <p:nvPr/>
        </p:nvCxnSpPr>
        <p:spPr>
          <a:xfrm>
            <a:off x="5643820" y="4565903"/>
            <a:ext cx="217691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7104A23-FF35-DE8F-7348-293BC8A42F54}"/>
              </a:ext>
            </a:extLst>
          </p:cNvPr>
          <p:cNvSpPr txBox="1"/>
          <p:nvPr/>
        </p:nvSpPr>
        <p:spPr>
          <a:xfrm>
            <a:off x="5976264" y="5007951"/>
            <a:ext cx="170059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NO" sz="1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Purely IV strength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217915E-09B4-701A-C785-FCF4A07770E3}"/>
              </a:ext>
            </a:extLst>
          </p:cNvPr>
          <p:cNvSpPr/>
          <p:nvPr/>
        </p:nvSpPr>
        <p:spPr>
          <a:xfrm>
            <a:off x="5806634" y="2400368"/>
            <a:ext cx="4253846" cy="821672"/>
          </a:xfrm>
          <a:prstGeom prst="roundRect">
            <a:avLst/>
          </a:prstGeom>
          <a:solidFill>
            <a:srgbClr val="C8DFF2">
              <a:alpha val="56382"/>
            </a:srgbClr>
          </a:solidFill>
          <a:ln>
            <a:solidFill>
              <a:srgbClr val="8BC0F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8A6091E7-629D-E30B-5D3B-1ED548A0E2C3}"/>
              </a:ext>
            </a:extLst>
          </p:cNvPr>
          <p:cNvSpPr/>
          <p:nvPr/>
        </p:nvSpPr>
        <p:spPr>
          <a:xfrm>
            <a:off x="5806634" y="1227415"/>
            <a:ext cx="4253846" cy="954855"/>
          </a:xfrm>
          <a:prstGeom prst="roundRect">
            <a:avLst/>
          </a:prstGeom>
          <a:solidFill>
            <a:srgbClr val="C8DFF2">
              <a:alpha val="56382"/>
            </a:srgbClr>
          </a:solidFill>
          <a:ln>
            <a:solidFill>
              <a:srgbClr val="8BC0F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2342E9-652E-3C7C-9F03-84E81842FA6B}"/>
              </a:ext>
            </a:extLst>
          </p:cNvPr>
          <p:cNvSpPr txBox="1"/>
          <p:nvPr/>
        </p:nvSpPr>
        <p:spPr>
          <a:xfrm>
            <a:off x="5929844" y="1264498"/>
            <a:ext cx="40704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The low-lying strength is centered at ≈ 8.4 MeV in all studied Sn</a:t>
            </a:r>
          </a:p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isotopes.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F3C6889-6EAD-E762-54D8-5AFF038D8896}"/>
              </a:ext>
            </a:extLst>
          </p:cNvPr>
          <p:cNvSpPr txBox="1"/>
          <p:nvPr/>
        </p:nvSpPr>
        <p:spPr>
          <a:xfrm>
            <a:off x="5929844" y="2477287"/>
            <a:ext cx="48777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The low-lying component remains</a:t>
            </a:r>
          </a:p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at ≈ 6.5 MeV in heaviest tins.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DEDFDC-3108-1A74-9368-400BE4EB98CF}"/>
              </a:ext>
            </a:extLst>
          </p:cNvPr>
          <p:cNvSpPr txBox="1"/>
          <p:nvPr/>
        </p:nvSpPr>
        <p:spPr>
          <a:xfrm>
            <a:off x="5929844" y="3497703"/>
            <a:ext cx="42538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Ranges from 2% to 3% TRK, </a:t>
            </a:r>
          </a:p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the largest strength is in 120Sn.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084721D-0957-CEB6-7591-8BAF8F0C1B9B}"/>
              </a:ext>
            </a:extLst>
          </p:cNvPr>
          <p:cNvSpPr txBox="1"/>
          <p:nvPr/>
        </p:nvSpPr>
        <p:spPr>
          <a:xfrm>
            <a:off x="7965069" y="4508273"/>
            <a:ext cx="28880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The low-lying component increases in strength with </a:t>
            </a:r>
          </a:p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N, the “real” PDR </a:t>
            </a:r>
          </a:p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(IV component)?</a:t>
            </a:r>
          </a:p>
        </p:txBody>
      </p:sp>
      <p:pic>
        <p:nvPicPr>
          <p:cNvPr id="39" name="Picture 38" descr="A qr code with blue and black squares&#10;&#10;AI-generated content may be incorrect.">
            <a:extLst>
              <a:ext uri="{FF2B5EF4-FFF2-40B4-BE49-F238E27FC236}">
                <a16:creationId xmlns:a16="http://schemas.microsoft.com/office/drawing/2014/main" id="{E69A1172-E8E2-6166-2895-4E98A2CD5C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924196"/>
            <a:ext cx="673818" cy="6738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5070755-B060-357E-4A2C-246654032B77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C00C34-B42F-EBFB-8EBF-5048718898E4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B82E73-9214-BEF5-738D-99EB6479D248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651AC0-A3BB-8C71-873B-77BF66A069DE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43A3B7-F870-D257-7389-C34EE4D60958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B5F1EB-4BB0-B3AF-14AD-71B3C152F7E4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13/18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2229D6F-18D3-2D3A-FF8A-6D2A05666778}"/>
              </a:ext>
            </a:extLst>
          </p:cNvPr>
          <p:cNvSpPr/>
          <p:nvPr/>
        </p:nvSpPr>
        <p:spPr>
          <a:xfrm>
            <a:off x="4667776" y="4917032"/>
            <a:ext cx="454175" cy="365970"/>
          </a:xfrm>
          <a:custGeom>
            <a:avLst/>
            <a:gdLst>
              <a:gd name="csX0" fmla="*/ 0 w 344245"/>
              <a:gd name="csY0" fmla="*/ 408790 h 408790"/>
              <a:gd name="csX1" fmla="*/ 172123 w 344245"/>
              <a:gd name="csY1" fmla="*/ 0 h 408790"/>
              <a:gd name="csX2" fmla="*/ 344245 w 344245"/>
              <a:gd name="csY2" fmla="*/ 408790 h 40879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44245" h="408790">
                <a:moveTo>
                  <a:pt x="0" y="408790"/>
                </a:moveTo>
                <a:cubicBezTo>
                  <a:pt x="57374" y="204395"/>
                  <a:pt x="114749" y="0"/>
                  <a:pt x="172123" y="0"/>
                </a:cubicBezTo>
                <a:cubicBezTo>
                  <a:pt x="229497" y="0"/>
                  <a:pt x="286871" y="204395"/>
                  <a:pt x="344245" y="408790"/>
                </a:cubicBezTo>
              </a:path>
            </a:pathLst>
          </a:cu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FBA7BED-FB90-1C98-48F6-C6B2341D5616}"/>
              </a:ext>
            </a:extLst>
          </p:cNvPr>
          <p:cNvSpPr/>
          <p:nvPr/>
        </p:nvSpPr>
        <p:spPr>
          <a:xfrm>
            <a:off x="4787873" y="5623509"/>
            <a:ext cx="213982" cy="254103"/>
          </a:xfrm>
          <a:custGeom>
            <a:avLst/>
            <a:gdLst>
              <a:gd name="csX0" fmla="*/ 0 w 344245"/>
              <a:gd name="csY0" fmla="*/ 408790 h 408790"/>
              <a:gd name="csX1" fmla="*/ 172123 w 344245"/>
              <a:gd name="csY1" fmla="*/ 0 h 408790"/>
              <a:gd name="csX2" fmla="*/ 344245 w 344245"/>
              <a:gd name="csY2" fmla="*/ 408790 h 40879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44245" h="408790">
                <a:moveTo>
                  <a:pt x="0" y="408790"/>
                </a:moveTo>
                <a:cubicBezTo>
                  <a:pt x="57374" y="204395"/>
                  <a:pt x="114749" y="0"/>
                  <a:pt x="172123" y="0"/>
                </a:cubicBezTo>
                <a:cubicBezTo>
                  <a:pt x="229497" y="0"/>
                  <a:pt x="286871" y="204395"/>
                  <a:pt x="344245" y="408790"/>
                </a:cubicBezTo>
              </a:path>
            </a:pathLst>
          </a:cu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875784E-1479-49B3-C1A0-4BE0A4802117}"/>
              </a:ext>
            </a:extLst>
          </p:cNvPr>
          <p:cNvSpPr/>
          <p:nvPr/>
        </p:nvSpPr>
        <p:spPr>
          <a:xfrm>
            <a:off x="4589346" y="4278262"/>
            <a:ext cx="627018" cy="362579"/>
          </a:xfrm>
          <a:custGeom>
            <a:avLst/>
            <a:gdLst>
              <a:gd name="csX0" fmla="*/ 0 w 627018"/>
              <a:gd name="csY0" fmla="*/ 345162 h 362579"/>
              <a:gd name="csX1" fmla="*/ 95795 w 627018"/>
              <a:gd name="csY1" fmla="*/ 110031 h 362579"/>
              <a:gd name="csX2" fmla="*/ 174172 w 627018"/>
              <a:gd name="csY2" fmla="*/ 197117 h 362579"/>
              <a:gd name="csX3" fmla="*/ 304800 w 627018"/>
              <a:gd name="csY3" fmla="*/ 49071 h 362579"/>
              <a:gd name="csX4" fmla="*/ 444138 w 627018"/>
              <a:gd name="csY4" fmla="*/ 22945 h 362579"/>
              <a:gd name="csX5" fmla="*/ 627018 w 627018"/>
              <a:gd name="csY5" fmla="*/ 362579 h 36257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27018" h="362579">
                <a:moveTo>
                  <a:pt x="0" y="345162"/>
                </a:moveTo>
                <a:cubicBezTo>
                  <a:pt x="33383" y="239933"/>
                  <a:pt x="66766" y="134705"/>
                  <a:pt x="95795" y="110031"/>
                </a:cubicBezTo>
                <a:cubicBezTo>
                  <a:pt x="124824" y="85357"/>
                  <a:pt x="139338" y="207277"/>
                  <a:pt x="174172" y="197117"/>
                </a:cubicBezTo>
                <a:cubicBezTo>
                  <a:pt x="209006" y="186957"/>
                  <a:pt x="259806" y="78100"/>
                  <a:pt x="304800" y="49071"/>
                </a:cubicBezTo>
                <a:cubicBezTo>
                  <a:pt x="349794" y="20042"/>
                  <a:pt x="390435" y="-29306"/>
                  <a:pt x="444138" y="22945"/>
                </a:cubicBezTo>
                <a:cubicBezTo>
                  <a:pt x="497841" y="75196"/>
                  <a:pt x="562429" y="218887"/>
                  <a:pt x="627018" y="362579"/>
                </a:cubicBezTo>
              </a:path>
            </a:pathLst>
          </a:custGeom>
          <a:gradFill flip="none" rotWithShape="1">
            <a:gsLst>
              <a:gs pos="0">
                <a:srgbClr val="005BBB">
                  <a:tint val="66000"/>
                  <a:satMod val="160000"/>
                </a:srgbClr>
              </a:gs>
              <a:gs pos="50000">
                <a:srgbClr val="005BBB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rgbClr val="005BB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470541-8488-8361-570D-582C1BE0DFC3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0368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5" grpId="0" animBg="1"/>
      <p:bldP spid="28" grpId="0"/>
      <p:bldP spid="29" grpId="0" animBg="1"/>
      <p:bldP spid="30" grpId="0" animBg="1"/>
      <p:bldP spid="31" grpId="0"/>
      <p:bldP spid="32" grpId="0"/>
      <p:bldP spid="34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9296A-C23D-BA6B-4C8E-CC7C679A8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A9DBD74-98E2-42FE-33D4-2414E73289DF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AF9985-C727-EA9F-AF0A-92D2C203F6D5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1CA2F2-FECE-E61D-2BA6-5BF541144A3C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20FBD3-45A4-E6EA-1F0C-465B7196BF15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F83594-8876-BA77-2184-EA7D44A33CB7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C6BC4C-8C4D-DF23-B0CC-1A0A1B580F3C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C756CB-03CF-5ABE-3CD3-9FA21F2686E9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14/18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8D1690-1DEC-02FA-2F59-572EC409BECD}"/>
              </a:ext>
            </a:extLst>
          </p:cNvPr>
          <p:cNvSpPr txBox="1"/>
          <p:nvPr/>
        </p:nvSpPr>
        <p:spPr>
          <a:xfrm>
            <a:off x="69279" y="67920"/>
            <a:ext cx="4161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Theory vs Experiment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02751B16-6650-2358-AC8C-D92F40746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7E344BA-D001-BA93-3DB5-806826B54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92" y="1099078"/>
            <a:ext cx="9128709" cy="46598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8EC6C7-E3A8-0E9A-6750-625D00ECF7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3759" y="5718768"/>
            <a:ext cx="7644664" cy="77181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514DA21-1618-6CD9-2A96-850D8706C42B}"/>
              </a:ext>
            </a:extLst>
          </p:cNvPr>
          <p:cNvSpPr/>
          <p:nvPr/>
        </p:nvSpPr>
        <p:spPr>
          <a:xfrm>
            <a:off x="8613668" y="5069996"/>
            <a:ext cx="648392" cy="432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qr code with blue and black squares&#10;&#10;AI-generated content may be incorrect.">
            <a:extLst>
              <a:ext uri="{FF2B5EF4-FFF2-40B4-BE49-F238E27FC236}">
                <a16:creationId xmlns:a16="http://schemas.microsoft.com/office/drawing/2014/main" id="{CF20EB9F-EA15-B7AC-D9CA-CA3069BF94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924196"/>
            <a:ext cx="673818" cy="6738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1923419-9C72-46A2-8855-65E487471600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10650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8D532E-365E-535C-CE46-02A62CE94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A banana and apple on a black background&#10;&#10;AI-generated content may be incorrect.">
            <a:extLst>
              <a:ext uri="{FF2B5EF4-FFF2-40B4-BE49-F238E27FC236}">
                <a16:creationId xmlns:a16="http://schemas.microsoft.com/office/drawing/2014/main" id="{75BE7BF5-9EB9-9FBC-5EB9-B1803D272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749" y="-166805"/>
            <a:ext cx="5850277" cy="244590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06F185B-5E56-F53E-A24F-707564A2375D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856C53-F06C-9EB6-D145-E7254D229B25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7F952C-8ACF-2C96-31BA-8F757F73EAA7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3AB28B-3F7B-9A52-42AC-F7FA785860C8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C36E9C-3BB4-6E4C-94F3-C51E53F21D5A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5D9C6-1268-1623-6770-0ABF24CEDFF7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6527FD-1FBC-F6D8-6157-8743C8633C67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15/18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E2B907-864A-A489-5847-CC9619119F64}"/>
              </a:ext>
            </a:extLst>
          </p:cNvPr>
          <p:cNvSpPr txBox="1"/>
          <p:nvPr/>
        </p:nvSpPr>
        <p:spPr>
          <a:xfrm>
            <a:off x="69279" y="67920"/>
            <a:ext cx="4176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“PDR” in other nuclei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86925211-FC6B-022A-988B-BE17D2980E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3089E5A-F553-7DA6-9168-BCB09DE4A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6063" y="1705637"/>
            <a:ext cx="8829429" cy="492458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BFA97E8-24A3-3F16-DF09-A9EBA8050A29}"/>
              </a:ext>
            </a:extLst>
          </p:cNvPr>
          <p:cNvSpPr txBox="1"/>
          <p:nvPr/>
        </p:nvSpPr>
        <p:spPr>
          <a:xfrm>
            <a:off x="7712259" y="6007025"/>
            <a:ext cx="247143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D. Savran </a:t>
            </a:r>
            <a:r>
              <a:rPr lang="en-GB" sz="9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et al.</a:t>
            </a:r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,</a:t>
            </a:r>
          </a:p>
          <a:p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Prog. Part. Nucl. Phys. </a:t>
            </a:r>
            <a:r>
              <a:rPr lang="en-GB" sz="9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70</a:t>
            </a:r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, 210 (2013).</a:t>
            </a:r>
          </a:p>
          <a:p>
            <a:endParaRPr lang="en-NO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7193AE-FEBD-273E-B729-0263D7D71BEE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7493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ACD42-05FE-2933-27C8-7CF94C5EC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DD0E2D-1A1D-D9F8-842A-5ADE2737BBB9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EFD30-4EA1-B8D9-E1AC-AFFD35910C68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C5F093-C729-6442-DFFC-CCB1F1275405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A3B09B-4277-1288-F4A5-A1924F61C2F4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284EE9-33E8-6AA5-8379-F41632733629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B68A62-51CA-C389-21A2-0E57158DE13B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A9C945-0D40-0482-CD93-5657BBE294EE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16/18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298913-9C1E-37C9-D1E3-09B002B8ADC7}"/>
              </a:ext>
            </a:extLst>
          </p:cNvPr>
          <p:cNvSpPr txBox="1"/>
          <p:nvPr/>
        </p:nvSpPr>
        <p:spPr>
          <a:xfrm>
            <a:off x="69279" y="67920"/>
            <a:ext cx="4176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“PDR” in other nuclei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CCBA0B97-7024-36A8-4F5D-67EFCEE75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386B356-5A28-C495-68CD-21EF165B0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974936" y="1004219"/>
            <a:ext cx="3910240" cy="55015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E9F23B-1198-FE90-DF1C-B1C9508173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52331" y="1004219"/>
            <a:ext cx="3910240" cy="550150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D2069D7-CFF7-0730-6970-8FD87D74C93D}"/>
              </a:ext>
            </a:extLst>
          </p:cNvPr>
          <p:cNvSpPr/>
          <p:nvPr/>
        </p:nvSpPr>
        <p:spPr>
          <a:xfrm>
            <a:off x="1844860" y="2258163"/>
            <a:ext cx="1239598" cy="2781367"/>
          </a:xfrm>
          <a:prstGeom prst="rect">
            <a:avLst/>
          </a:prstGeom>
          <a:solidFill>
            <a:schemeClr val="accent1">
              <a:lumMod val="60000"/>
              <a:lumOff val="40000"/>
              <a:alpha val="10369"/>
            </a:schemeClr>
          </a:solidFill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190E75-D78C-3397-1155-38553AB78112}"/>
              </a:ext>
            </a:extLst>
          </p:cNvPr>
          <p:cNvSpPr/>
          <p:nvPr/>
        </p:nvSpPr>
        <p:spPr>
          <a:xfrm>
            <a:off x="2771897" y="4395984"/>
            <a:ext cx="990601" cy="1221799"/>
          </a:xfrm>
          <a:prstGeom prst="rect">
            <a:avLst/>
          </a:prstGeom>
          <a:solidFill>
            <a:srgbClr val="00F400">
              <a:alpha val="8000"/>
            </a:srgbClr>
          </a:solidFill>
          <a:ln w="28575">
            <a:solidFill>
              <a:srgbClr val="20FA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FA5AA6-284A-265A-89CA-E4EAF071DB86}"/>
              </a:ext>
            </a:extLst>
          </p:cNvPr>
          <p:cNvSpPr/>
          <p:nvPr/>
        </p:nvSpPr>
        <p:spPr>
          <a:xfrm>
            <a:off x="3637702" y="3867462"/>
            <a:ext cx="1537449" cy="591308"/>
          </a:xfrm>
          <a:prstGeom prst="rect">
            <a:avLst/>
          </a:prstGeom>
          <a:solidFill>
            <a:srgbClr val="FF009A">
              <a:alpha val="10000"/>
            </a:srgbClr>
          </a:solidFill>
          <a:ln w="28575">
            <a:solidFill>
              <a:srgbClr val="FF00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A089C5-B869-6C81-0A7A-DB163CB01AB7}"/>
              </a:ext>
            </a:extLst>
          </p:cNvPr>
          <p:cNvSpPr/>
          <p:nvPr/>
        </p:nvSpPr>
        <p:spPr>
          <a:xfrm>
            <a:off x="6168370" y="2301232"/>
            <a:ext cx="2542803" cy="1404610"/>
          </a:xfrm>
          <a:prstGeom prst="rect">
            <a:avLst/>
          </a:prstGeom>
          <a:solidFill>
            <a:srgbClr val="2D51FF">
              <a:alpha val="5297"/>
            </a:srgbClr>
          </a:solidFill>
          <a:ln w="19050">
            <a:solidFill>
              <a:srgbClr val="2D51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CF6DBD6-3033-D7E7-4056-05FD4B904725}"/>
              </a:ext>
            </a:extLst>
          </p:cNvPr>
          <p:cNvSpPr/>
          <p:nvPr/>
        </p:nvSpPr>
        <p:spPr>
          <a:xfrm rot="18246583">
            <a:off x="6579342" y="4149660"/>
            <a:ext cx="1522099" cy="463776"/>
          </a:xfrm>
          <a:prstGeom prst="ellipse">
            <a:avLst/>
          </a:prstGeom>
          <a:solidFill>
            <a:schemeClr val="accent2">
              <a:alpha val="17656"/>
            </a:schemeClr>
          </a:solidFill>
          <a:ln w="190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2552094-BE8F-C537-5E17-4649B62BFC6D}"/>
              </a:ext>
            </a:extLst>
          </p:cNvPr>
          <p:cNvSpPr/>
          <p:nvPr/>
        </p:nvSpPr>
        <p:spPr>
          <a:xfrm rot="19732506">
            <a:off x="5904858" y="3642579"/>
            <a:ext cx="1972806" cy="584745"/>
          </a:xfrm>
          <a:prstGeom prst="ellipse">
            <a:avLst/>
          </a:prstGeom>
          <a:solidFill>
            <a:srgbClr val="FFC000">
              <a:alpha val="17656"/>
            </a:srgbClr>
          </a:solidFill>
          <a:ln w="190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B0FFA1-68D2-0E8F-0562-864E2B4903E6}"/>
              </a:ext>
            </a:extLst>
          </p:cNvPr>
          <p:cNvSpPr/>
          <p:nvPr/>
        </p:nvSpPr>
        <p:spPr>
          <a:xfrm>
            <a:off x="8012777" y="4417544"/>
            <a:ext cx="680915" cy="461665"/>
          </a:xfrm>
          <a:prstGeom prst="rect">
            <a:avLst/>
          </a:prstGeom>
          <a:solidFill>
            <a:srgbClr val="92D050">
              <a:alpha val="15898"/>
            </a:srgbClr>
          </a:solidFill>
          <a:ln w="1905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14F65E-9200-43C8-6D34-8ADE3AA5D272}"/>
              </a:ext>
            </a:extLst>
          </p:cNvPr>
          <p:cNvSpPr txBox="1"/>
          <p:nvPr/>
        </p:nvSpPr>
        <p:spPr>
          <a:xfrm>
            <a:off x="6229876" y="2301066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400" dirty="0">
                <a:solidFill>
                  <a:srgbClr val="2D5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36191D-C4B6-C257-4168-9731AB251F3B}"/>
              </a:ext>
            </a:extLst>
          </p:cNvPr>
          <p:cNvSpPr txBox="1"/>
          <p:nvPr/>
        </p:nvSpPr>
        <p:spPr>
          <a:xfrm>
            <a:off x="6018898" y="445877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8ABB18-2080-18D1-C96D-07635749EFE8}"/>
              </a:ext>
            </a:extLst>
          </p:cNvPr>
          <p:cNvSpPr txBox="1"/>
          <p:nvPr/>
        </p:nvSpPr>
        <p:spPr>
          <a:xfrm>
            <a:off x="7340391" y="4615369"/>
            <a:ext cx="565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1861E7-0A45-1359-AE7F-4A512CDEE827}"/>
              </a:ext>
            </a:extLst>
          </p:cNvPr>
          <p:cNvSpPr txBox="1"/>
          <p:nvPr/>
        </p:nvSpPr>
        <p:spPr>
          <a:xfrm>
            <a:off x="7915688" y="3979527"/>
            <a:ext cx="565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35AECA-D11E-6BEB-33B6-B7090C06F4A7}"/>
              </a:ext>
            </a:extLst>
          </p:cNvPr>
          <p:cNvSpPr txBox="1"/>
          <p:nvPr/>
        </p:nvSpPr>
        <p:spPr>
          <a:xfrm>
            <a:off x="9226479" y="4018535"/>
            <a:ext cx="59343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NO" sz="2400">
                <a:solidFill>
                  <a:srgbClr val="FF00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2400" dirty="0">
                <a:solidFill>
                  <a:srgbClr val="FF00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</a:t>
            </a:r>
            <a:endParaRPr lang="en-NO" sz="2400" dirty="0">
              <a:solidFill>
                <a:srgbClr val="FF00A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1508B1-D02B-31C8-950B-43C1DC5691E3}"/>
              </a:ext>
            </a:extLst>
          </p:cNvPr>
          <p:cNvSpPr txBox="1"/>
          <p:nvPr/>
        </p:nvSpPr>
        <p:spPr>
          <a:xfrm>
            <a:off x="8050527" y="3666633"/>
            <a:ext cx="73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F8B6BE2D-5FEE-1285-3D98-EC436F00F619}"/>
              </a:ext>
            </a:extLst>
          </p:cNvPr>
          <p:cNvSpPr/>
          <p:nvPr/>
        </p:nvSpPr>
        <p:spPr>
          <a:xfrm rot="14289244">
            <a:off x="7718381" y="3810487"/>
            <a:ext cx="1655197" cy="1537825"/>
          </a:xfrm>
          <a:prstGeom prst="arc">
            <a:avLst/>
          </a:prstGeom>
          <a:ln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3" name="Picture 32" descr="A group of apples on a black background&#10;&#10;AI-generated content may be incorrect.">
            <a:extLst>
              <a:ext uri="{FF2B5EF4-FFF2-40B4-BE49-F238E27FC236}">
                <a16:creationId xmlns:a16="http://schemas.microsoft.com/office/drawing/2014/main" id="{61ECB2EB-CF44-0935-B6C5-2563510A0C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7749" y="-166806"/>
            <a:ext cx="5850277" cy="24459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EFFAD92-748E-90B3-A9B6-972138417AF4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8737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DC284-EF7D-D2F8-2E24-B615E8D6F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E9A62C1-EC39-20D2-3B76-3389951A1803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535BC1-14E0-851B-50D3-A9CDD324CC79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2128A9-E381-90A5-976A-CE58146C4EE3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03D710-E051-12D1-63BF-9B3F076FDE97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88C95D-E1C7-1D22-0827-0B22833371A0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D6ECB5-622B-8814-A877-860582E1688C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E01D59-F074-48F0-7980-E2B11F66DCDD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17/18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CB41B2-1054-13C1-AC51-CDAF889FD2E6}"/>
              </a:ext>
            </a:extLst>
          </p:cNvPr>
          <p:cNvSpPr txBox="1"/>
          <p:nvPr/>
        </p:nvSpPr>
        <p:spPr>
          <a:xfrm>
            <a:off x="69279" y="67920"/>
            <a:ext cx="3421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“PDR” around Sn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601CC3-44F6-D3A6-419A-1D59DC1DC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141197" y="-276293"/>
            <a:ext cx="5775690" cy="781579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B58DACB-3528-6BDF-6528-F6DC45196FEE}"/>
              </a:ext>
            </a:extLst>
          </p:cNvPr>
          <p:cNvSpPr/>
          <p:nvPr/>
        </p:nvSpPr>
        <p:spPr>
          <a:xfrm>
            <a:off x="6976439" y="4649201"/>
            <a:ext cx="982321" cy="584745"/>
          </a:xfrm>
          <a:prstGeom prst="ellipse">
            <a:avLst/>
          </a:prstGeom>
          <a:solidFill>
            <a:schemeClr val="accent1">
              <a:lumMod val="50000"/>
              <a:alpha val="17656"/>
            </a:schemeClr>
          </a:solidFill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6FD9A6-32D4-1CC4-D04F-44AAABB7BEA2}"/>
              </a:ext>
            </a:extLst>
          </p:cNvPr>
          <p:cNvSpPr txBox="1"/>
          <p:nvPr/>
        </p:nvSpPr>
        <p:spPr>
          <a:xfrm>
            <a:off x="6646460" y="4242879"/>
            <a:ext cx="25384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/>
                <a:latin typeface="LM Roman 10" pitchFamily="2" charset="77"/>
              </a:rPr>
              <a:t>Decomposition?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25083B0-FE4E-8CD8-6F69-BFAD413F78D6}"/>
              </a:ext>
            </a:extLst>
          </p:cNvPr>
          <p:cNvSpPr/>
          <p:nvPr/>
        </p:nvSpPr>
        <p:spPr>
          <a:xfrm>
            <a:off x="3685646" y="4941573"/>
            <a:ext cx="861668" cy="584745"/>
          </a:xfrm>
          <a:prstGeom prst="ellipse">
            <a:avLst/>
          </a:prstGeom>
          <a:solidFill>
            <a:srgbClr val="FFC000">
              <a:alpha val="17656"/>
            </a:srgbClr>
          </a:solidFill>
          <a:ln w="190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B519AA-0932-3509-B070-A1921AF808AD}"/>
              </a:ext>
            </a:extLst>
          </p:cNvPr>
          <p:cNvSpPr txBox="1"/>
          <p:nvPr/>
        </p:nvSpPr>
        <p:spPr>
          <a:xfrm>
            <a:off x="4479627" y="5322698"/>
            <a:ext cx="25384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  <a:effectLst/>
                <a:latin typeface="LM Roman 10" pitchFamily="2" charset="77"/>
              </a:rPr>
              <a:t>The </a:t>
            </a:r>
            <a:r>
              <a:rPr lang="en-US" dirty="0">
                <a:solidFill>
                  <a:srgbClr val="FFC000"/>
                </a:solidFill>
                <a:latin typeface="LM Roman 10" pitchFamily="2" charset="77"/>
              </a:rPr>
              <a:t>“odd one out”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34C61E-B032-B706-92FB-0058EA90FAD3}"/>
              </a:ext>
            </a:extLst>
          </p:cNvPr>
          <p:cNvSpPr/>
          <p:nvPr/>
        </p:nvSpPr>
        <p:spPr>
          <a:xfrm>
            <a:off x="1121147" y="891912"/>
            <a:ext cx="8208833" cy="5627535"/>
          </a:xfrm>
          <a:prstGeom prst="rect">
            <a:avLst/>
          </a:prstGeom>
          <a:solidFill>
            <a:schemeClr val="bg1">
              <a:alpha val="7811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8C05874-F5B1-ECE9-BAD9-6DE7EA5A3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02057" y="55093"/>
            <a:ext cx="3609891" cy="578194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A9380F-917D-52AF-A66D-E62300B49D3B}"/>
              </a:ext>
            </a:extLst>
          </p:cNvPr>
          <p:cNvSpPr/>
          <p:nvPr/>
        </p:nvSpPr>
        <p:spPr>
          <a:xfrm>
            <a:off x="5507936" y="1317382"/>
            <a:ext cx="311284" cy="2923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8B03A7F-A537-ED58-DD61-9DA54B543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434" y="2052963"/>
            <a:ext cx="6290663" cy="4061280"/>
          </a:xfrm>
          <a:prstGeom prst="rect">
            <a:avLst/>
          </a:prstGeom>
        </p:spPr>
      </p:pic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E7D9EEB0-D962-BDBB-391D-06958EAEE3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ED212C3-9335-215F-6154-B06CD9AB2D5D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C42B73-0A36-BC12-32D8-4C04BFA491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79" y="5829156"/>
            <a:ext cx="743757" cy="74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9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 animBg="1"/>
      <p:bldP spid="17" grpId="0"/>
      <p:bldP spid="20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B8D52-AB66-D886-0481-767B745ED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C4345E-34FE-1B40-96CE-15FAE221CB28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BCE01C-781C-E083-9195-939F2CC152A2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C7468B-930A-609C-CE5E-E45EB35D3F1C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9943DC-C289-B6A4-D7DE-488F4E45ADF3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BC666-B15F-3773-53DD-16787E145EF9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E8D84A-7E08-7D0B-A321-E981682AF99F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760732-B8AC-4FFB-EB7A-9D27D980C01E}"/>
              </a:ext>
            </a:extLst>
          </p:cNvPr>
          <p:cNvSpPr txBox="1"/>
          <p:nvPr/>
        </p:nvSpPr>
        <p:spPr>
          <a:xfrm>
            <a:off x="10183690" y="65718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18/18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C73E04-8BA6-C230-C2D4-6788E116DC29}"/>
              </a:ext>
            </a:extLst>
          </p:cNvPr>
          <p:cNvSpPr txBox="1"/>
          <p:nvPr/>
        </p:nvSpPr>
        <p:spPr>
          <a:xfrm>
            <a:off x="69279" y="67920"/>
            <a:ext cx="4211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Summary and Outlook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A1BC4076-6F31-9B36-3BBF-D3DC27C12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762A44-EC74-3D68-D431-8E827FDBB71E}"/>
              </a:ext>
            </a:extLst>
          </p:cNvPr>
          <p:cNvSpPr txBox="1"/>
          <p:nvPr/>
        </p:nvSpPr>
        <p:spPr>
          <a:xfrm>
            <a:off x="2520632" y="13784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PT Serif" panose="020A0603040505020204" pitchFamily="18" charset="77"/>
            </a:endParaRPr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BF34BAF9-D9AC-5699-669D-A35AE90CDDF6}"/>
              </a:ext>
            </a:extLst>
          </p:cNvPr>
          <p:cNvSpPr/>
          <p:nvPr/>
        </p:nvSpPr>
        <p:spPr>
          <a:xfrm rot="5400000">
            <a:off x="1102621" y="1217746"/>
            <a:ext cx="193596" cy="238014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E9A09D-C978-60D7-8063-339454C68B1B}"/>
              </a:ext>
            </a:extLst>
          </p:cNvPr>
          <p:cNvSpPr txBox="1"/>
          <p:nvPr/>
        </p:nvSpPr>
        <p:spPr>
          <a:xfrm>
            <a:off x="1332159" y="1109067"/>
            <a:ext cx="82164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LM Roman 10" pitchFamily="2" charset="77"/>
              </a:rPr>
              <a:t>An extensive study of statistical properties of nuclei in the Sn mass region has been done in Oslo from 2013 – 2026.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2ED192-B7E3-FE44-5C27-A8BC417F1A0D}"/>
              </a:ext>
            </a:extLst>
          </p:cNvPr>
          <p:cNvSpPr txBox="1"/>
          <p:nvPr/>
        </p:nvSpPr>
        <p:spPr>
          <a:xfrm>
            <a:off x="1332158" y="2103755"/>
            <a:ext cx="82164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LM Roman 10" pitchFamily="2" charset="77"/>
              </a:rPr>
              <a:t>The GSFs and NLDs from the Oslo experiments provide new insights into the evolution of the “PDR”.</a:t>
            </a:r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13CA120A-F413-9988-7DAD-D612B01A7BA0}"/>
              </a:ext>
            </a:extLst>
          </p:cNvPr>
          <p:cNvSpPr/>
          <p:nvPr/>
        </p:nvSpPr>
        <p:spPr>
          <a:xfrm rot="5400000">
            <a:off x="1102621" y="2220320"/>
            <a:ext cx="193596" cy="238014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72817A84-8CF7-9765-1132-07101C0C4C81}"/>
              </a:ext>
            </a:extLst>
          </p:cNvPr>
          <p:cNvSpPr/>
          <p:nvPr/>
        </p:nvSpPr>
        <p:spPr>
          <a:xfrm rot="5400000">
            <a:off x="1102621" y="3249079"/>
            <a:ext cx="193596" cy="238014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A4CD88-1906-7D7A-D1F6-B0F9778121D4}"/>
              </a:ext>
            </a:extLst>
          </p:cNvPr>
          <p:cNvSpPr txBox="1"/>
          <p:nvPr/>
        </p:nvSpPr>
        <p:spPr>
          <a:xfrm>
            <a:off x="1385997" y="3091338"/>
            <a:ext cx="82164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LM Roman 10" pitchFamily="2" charset="77"/>
              </a:rPr>
              <a:t>No systematic increase of the low-lying E1 strength with N was observed in Sn isotopes and other nuclei in the Sn mass region.</a:t>
            </a:r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FF330F1F-ED70-EE1A-E415-AB45A3EC44DC}"/>
              </a:ext>
            </a:extLst>
          </p:cNvPr>
          <p:cNvSpPr/>
          <p:nvPr/>
        </p:nvSpPr>
        <p:spPr>
          <a:xfrm rot="5400000">
            <a:off x="1102621" y="4517650"/>
            <a:ext cx="193596" cy="238014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8F4B07-9CCB-E992-D9A2-CD07C1D48F46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576857-F03F-0B4D-3DB3-C55E1A3E57E9}"/>
              </a:ext>
            </a:extLst>
          </p:cNvPr>
          <p:cNvSpPr txBox="1"/>
          <p:nvPr/>
        </p:nvSpPr>
        <p:spPr>
          <a:xfrm>
            <a:off x="1385998" y="4376514"/>
            <a:ext cx="82164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LM Roman 10" pitchFamily="2" charset="77"/>
              </a:rPr>
              <a:t>The presumed IV component of the PDR at 6 MeV was extracted.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967552-F005-AB9F-C211-AC98CA39B99F}"/>
              </a:ext>
            </a:extLst>
          </p:cNvPr>
          <p:cNvSpPr txBox="1"/>
          <p:nvPr/>
        </p:nvSpPr>
        <p:spPr>
          <a:xfrm>
            <a:off x="1332158" y="5292358"/>
            <a:ext cx="82164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LM Roman 10" pitchFamily="2" charset="77"/>
              </a:rPr>
              <a:t>Suppression of the low-lying E1 strength in the neutron-deficient 109In was observed.</a:t>
            </a: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FBAB8B2E-C17A-DE16-B219-000FF9FAC43F}"/>
              </a:ext>
            </a:extLst>
          </p:cNvPr>
          <p:cNvSpPr/>
          <p:nvPr/>
        </p:nvSpPr>
        <p:spPr>
          <a:xfrm rot="5400000">
            <a:off x="1116100" y="5402240"/>
            <a:ext cx="193596" cy="238014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7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F8C3B-A0F1-4A71-B394-9D0FAEEAF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FF900D-DBDB-FE2E-4CDA-138481053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9443" y="653583"/>
            <a:ext cx="6099069" cy="56983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62F4B4-AC7D-D4CB-A707-5CFD11BAEA01}"/>
              </a:ext>
            </a:extLst>
          </p:cNvPr>
          <p:cNvSpPr txBox="1"/>
          <p:nvPr/>
        </p:nvSpPr>
        <p:spPr>
          <a:xfrm>
            <a:off x="2531327" y="1683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PT Serif" panose="020A0603040505020204" pitchFamily="18" charset="7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5B3BE9-56D4-36E9-1953-20306D2C5304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4AE052-C42A-75D9-F186-DF00D16B543E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D3DA00-C058-8411-1862-79A564D7D3A3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EE2012-A986-6187-CF4A-1524A1188CC9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F37AB1-8A48-030A-9A69-922F2E5C504E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42E48C-362A-5AC6-D453-FBB5ACDE6A1B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126B04-C6DA-0DEE-7D25-FD249135A0B2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15B372-EEBA-A23A-5912-5C11C1794A48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1/18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pic>
        <p:nvPicPr>
          <p:cNvPr id="14" name="Picture 13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898F123B-5751-19F2-BF7D-69A3082B0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4A867C-A71C-6A0D-4F61-1FF52F834588}"/>
              </a:ext>
            </a:extLst>
          </p:cNvPr>
          <p:cNvSpPr txBox="1"/>
          <p:nvPr/>
        </p:nvSpPr>
        <p:spPr>
          <a:xfrm>
            <a:off x="69279" y="67920"/>
            <a:ext cx="6890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The pygmy dipole resonance in nuclei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4159B6-81AA-F074-08AD-4C33C5D67EC9}"/>
              </a:ext>
            </a:extLst>
          </p:cNvPr>
          <p:cNvSpPr txBox="1"/>
          <p:nvPr/>
        </p:nvSpPr>
        <p:spPr>
          <a:xfrm>
            <a:off x="6182610" y="1193342"/>
            <a:ext cx="481222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Macroscopic picture: </a:t>
            </a: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IVGDR </a:t>
            </a:r>
            <a:r>
              <a:rPr lang="en-US" sz="1600" dirty="0">
                <a:effectLst/>
                <a:latin typeface="LM Roman 10" pitchFamily="2" charset="77"/>
              </a:rPr>
              <a:t>originates from collective, out-of-phase oscillations of protons against neutrons.</a:t>
            </a:r>
            <a:endParaRPr lang="en-US" sz="1600" dirty="0">
              <a:latin typeface="LM Roman 10" pitchFamily="2" charset="77"/>
            </a:endParaRP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(enhancement of ≈ 100% of the </a:t>
            </a:r>
            <a:r>
              <a:rPr lang="en-US" sz="1600" dirty="0">
                <a:solidFill>
                  <a:srgbClr val="000000"/>
                </a:solidFill>
                <a:effectLst/>
                <a:latin typeface="LM Roman 10" pitchFamily="2" charset="77"/>
              </a:rPr>
              <a:t>EWSR). </a:t>
            </a:r>
          </a:p>
          <a:p>
            <a:pPr>
              <a:buNone/>
            </a:pPr>
            <a:r>
              <a:rPr lang="en-US" sz="1600" u="sng" dirty="0" err="1">
                <a:solidFill>
                  <a:srgbClr val="FF0000"/>
                </a:solidFill>
                <a:effectLst/>
                <a:latin typeface="LM Roman 10" pitchFamily="2" charset="77"/>
              </a:rPr>
              <a:t>Isovector</a:t>
            </a:r>
            <a:r>
              <a:rPr lang="en-US" sz="1600" u="sng" dirty="0">
                <a:solidFill>
                  <a:srgbClr val="FF0000"/>
                </a:solidFill>
                <a:effectLst/>
                <a:latin typeface="LM Roman 10" pitchFamily="2" charset="77"/>
              </a:rPr>
              <a:t> mode!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8947BA-B5F4-60FF-E248-CBF4E2F26F91}"/>
              </a:ext>
            </a:extLst>
          </p:cNvPr>
          <p:cNvSpPr txBox="1"/>
          <p:nvPr/>
        </p:nvSpPr>
        <p:spPr>
          <a:xfrm>
            <a:off x="6182610" y="2789073"/>
            <a:ext cx="47183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The </a:t>
            </a: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PDR </a:t>
            </a:r>
            <a:r>
              <a:rPr lang="en-US" sz="1600" dirty="0">
                <a:effectLst/>
                <a:latin typeface="LM Roman 10" pitchFamily="2" charset="77"/>
              </a:rPr>
              <a:t>is associated with a low-lying E1 strength in the vicinity of the neutron </a:t>
            </a:r>
          </a:p>
          <a:p>
            <a:pPr>
              <a:buNone/>
            </a:pPr>
            <a:r>
              <a:rPr lang="en-US" sz="1600" dirty="0">
                <a:latin typeface="LM Roman 10" pitchFamily="2" charset="77"/>
              </a:rPr>
              <a:t>t</a:t>
            </a:r>
            <a:r>
              <a:rPr lang="en-US" sz="1600" dirty="0">
                <a:effectLst/>
                <a:latin typeface="LM Roman 10" pitchFamily="2" charset="77"/>
              </a:rPr>
              <a:t>hreshold (several % of the EWSR).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2D28F6-4C67-52A1-1912-6A2159E6FC01}"/>
              </a:ext>
            </a:extLst>
          </p:cNvPr>
          <p:cNvSpPr txBox="1"/>
          <p:nvPr/>
        </p:nvSpPr>
        <p:spPr>
          <a:xfrm>
            <a:off x="6182610" y="3841974"/>
            <a:ext cx="41328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Macroscopic picture: the PDR is generated by oscillations of a </a:t>
            </a: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neutron excess (skin) against an isospin saturated core</a:t>
            </a:r>
            <a:r>
              <a:rPr lang="en-US" sz="1600" dirty="0">
                <a:effectLst/>
                <a:latin typeface="LM Roman 10" pitchFamily="2" charset="77"/>
              </a:rPr>
              <a:t> (N = Z).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D997CA-C31E-0346-CC79-C9029F942062}"/>
              </a:ext>
            </a:extLst>
          </p:cNvPr>
          <p:cNvSpPr txBox="1"/>
          <p:nvPr/>
        </p:nvSpPr>
        <p:spPr>
          <a:xfrm>
            <a:off x="6424994" y="5359760"/>
            <a:ext cx="34218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Both the </a:t>
            </a:r>
            <a:r>
              <a:rPr lang="en-US" sz="1600" u="sng" dirty="0" err="1">
                <a:solidFill>
                  <a:srgbClr val="FF0000"/>
                </a:solidFill>
                <a:latin typeface="LM Roman 10" pitchFamily="2" charset="77"/>
              </a:rPr>
              <a:t>isovector</a:t>
            </a: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 (out-of-phase, IV) and the </a:t>
            </a:r>
            <a:r>
              <a:rPr lang="en-US" sz="1600" u="sng" dirty="0" err="1">
                <a:solidFill>
                  <a:srgbClr val="FF0000"/>
                </a:solidFill>
                <a:effectLst/>
                <a:latin typeface="LM Roman 10" pitchFamily="2" charset="77"/>
              </a:rPr>
              <a:t>isoscalar</a:t>
            </a:r>
            <a:r>
              <a:rPr lang="en-US" sz="1600" u="sng" dirty="0">
                <a:solidFill>
                  <a:srgbClr val="FF0000"/>
                </a:solidFill>
                <a:effectLst/>
                <a:latin typeface="LM Roman 10" pitchFamily="2" charset="77"/>
              </a:rPr>
              <a:t> </a:t>
            </a: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(in-phase, IS) components are present!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D8D85A6-AE71-2B1C-F23E-C8AFC3FB7CA4}"/>
              </a:ext>
            </a:extLst>
          </p:cNvPr>
          <p:cNvCxnSpPr>
            <a:cxnSpLocks/>
          </p:cNvCxnSpPr>
          <p:nvPr/>
        </p:nvCxnSpPr>
        <p:spPr>
          <a:xfrm>
            <a:off x="8207758" y="4836082"/>
            <a:ext cx="0" cy="408203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riangle 31">
            <a:extLst>
              <a:ext uri="{FF2B5EF4-FFF2-40B4-BE49-F238E27FC236}">
                <a16:creationId xmlns:a16="http://schemas.microsoft.com/office/drawing/2014/main" id="{0B2D6A04-28B5-50FF-3945-A90E34A3A9D7}"/>
              </a:ext>
            </a:extLst>
          </p:cNvPr>
          <p:cNvSpPr/>
          <p:nvPr/>
        </p:nvSpPr>
        <p:spPr>
          <a:xfrm rot="5400000">
            <a:off x="5984120" y="1291600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3F5AFA0C-3D15-1A35-0E17-C2590AA9424B}"/>
              </a:ext>
            </a:extLst>
          </p:cNvPr>
          <p:cNvSpPr/>
          <p:nvPr/>
        </p:nvSpPr>
        <p:spPr>
          <a:xfrm rot="5400000">
            <a:off x="5982555" y="2907587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4B0C7685-4BDB-3EBE-49CE-403BBC5F7F24}"/>
              </a:ext>
            </a:extLst>
          </p:cNvPr>
          <p:cNvSpPr/>
          <p:nvPr/>
        </p:nvSpPr>
        <p:spPr>
          <a:xfrm rot="5400000">
            <a:off x="5983478" y="3931359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288837A-C567-CAE1-0B57-87B3DF31D8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501" y="3491509"/>
            <a:ext cx="4689839" cy="3059753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2B3BC674-1135-A165-EA05-A2C33E0F9E81}"/>
              </a:ext>
            </a:extLst>
          </p:cNvPr>
          <p:cNvGrpSpPr/>
          <p:nvPr/>
        </p:nvGrpSpPr>
        <p:grpSpPr>
          <a:xfrm>
            <a:off x="2364215" y="3459220"/>
            <a:ext cx="3261769" cy="3053688"/>
            <a:chOff x="1914093" y="3491946"/>
            <a:chExt cx="3261769" cy="305368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C821EA0-552D-0AD1-2820-3D9CA49875F0}"/>
                </a:ext>
              </a:extLst>
            </p:cNvPr>
            <p:cNvSpPr/>
            <p:nvPr/>
          </p:nvSpPr>
          <p:spPr>
            <a:xfrm>
              <a:off x="1975462" y="3491946"/>
              <a:ext cx="3200400" cy="3053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DED8E16-4359-D0DA-8A54-C1FC6B42A27A}"/>
                </a:ext>
              </a:extLst>
            </p:cNvPr>
            <p:cNvSpPr/>
            <p:nvPr/>
          </p:nvSpPr>
          <p:spPr>
            <a:xfrm flipV="1">
              <a:off x="1914093" y="6246899"/>
              <a:ext cx="3200400" cy="231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9329388-B04E-8150-1336-FF467F468FD7}"/>
              </a:ext>
            </a:extLst>
          </p:cNvPr>
          <p:cNvSpPr txBox="1"/>
          <p:nvPr/>
        </p:nvSpPr>
        <p:spPr>
          <a:xfrm>
            <a:off x="895707" y="3365333"/>
            <a:ext cx="305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E. Lanza 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et al.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, Prog. Part. </a:t>
            </a:r>
          </a:p>
          <a:p>
            <a:r>
              <a:rPr lang="en-GB" sz="900" dirty="0" err="1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Nucl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. Phys. 129,104006 (2023).</a:t>
            </a:r>
            <a:endParaRPr lang="en-GB" sz="1000" dirty="0">
              <a:solidFill>
                <a:schemeClr val="bg1">
                  <a:lumMod val="65000"/>
                </a:schemeClr>
              </a:solidFill>
              <a:effectLst/>
              <a:latin typeface="LM Roman 10" pitchFamily="2" charset="77"/>
            </a:endParaRPr>
          </a:p>
        </p:txBody>
      </p:sp>
      <p:pic>
        <p:nvPicPr>
          <p:cNvPr id="43" name="Picture 42" descr="A graph of a graph of a function&#10;&#10;AI-generated content may be incorrect.">
            <a:extLst>
              <a:ext uri="{FF2B5EF4-FFF2-40B4-BE49-F238E27FC236}">
                <a16:creationId xmlns:a16="http://schemas.microsoft.com/office/drawing/2014/main" id="{C3465399-3DED-21EF-7FE8-FB98DE240B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1121" y="3681871"/>
            <a:ext cx="2517732" cy="2884707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2B54CE8F-3333-CDE3-BE67-AC760059FF6C}"/>
              </a:ext>
            </a:extLst>
          </p:cNvPr>
          <p:cNvSpPr txBox="1"/>
          <p:nvPr/>
        </p:nvSpPr>
        <p:spPr>
          <a:xfrm>
            <a:off x="3106338" y="3358777"/>
            <a:ext cx="305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</a:rPr>
              <a:t>J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. Endres 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et al.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,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 </a:t>
            </a: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</a:rPr>
              <a:t>PRL 105, 212503 (2010)</a:t>
            </a:r>
          </a:p>
          <a:p>
            <a:endParaRPr lang="en-GB" sz="1000" dirty="0">
              <a:solidFill>
                <a:schemeClr val="bg1">
                  <a:lumMod val="65000"/>
                </a:schemeClr>
              </a:solidFill>
              <a:effectLst/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8146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097C4-CA01-DD38-CDC8-ED88F3D6A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Purple and white clouds of dust and gas swirl around bright twinkling stars in deep space">
            <a:extLst>
              <a:ext uri="{FF2B5EF4-FFF2-40B4-BE49-F238E27FC236}">
                <a16:creationId xmlns:a16="http://schemas.microsoft.com/office/drawing/2014/main" id="{D6C9C01F-0A48-C701-E24E-ABD7589F6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2460" y="-23910"/>
            <a:ext cx="12193185" cy="688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F3BB77-192D-7C9C-CB8D-FC0AAE02701E}"/>
              </a:ext>
            </a:extLst>
          </p:cNvPr>
          <p:cNvSpPr txBox="1"/>
          <p:nvPr/>
        </p:nvSpPr>
        <p:spPr>
          <a:xfrm>
            <a:off x="7063008" y="2654445"/>
            <a:ext cx="28761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LM Roman 10" pitchFamily="2" charset="77"/>
              </a:rPr>
              <a:t>Thank you 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LM Roman 10" pitchFamily="2" charset="77"/>
              </a:rPr>
              <a:t>for your 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LM Roman 10" pitchFamily="2" charset="77"/>
              </a:rPr>
              <a:t>attention!</a:t>
            </a:r>
            <a:endParaRPr lang="en-NO" sz="3600" b="1" dirty="0">
              <a:solidFill>
                <a:schemeClr val="bg1"/>
              </a:solidFill>
              <a:latin typeface="LM Roman 10" pitchFamily="2" charset="77"/>
            </a:endParaRPr>
          </a:p>
        </p:txBody>
      </p:sp>
      <p:pic>
        <p:nvPicPr>
          <p:cNvPr id="22" name="Picture 21" descr="A white chalk drawing of a planet&#10;&#10;AI-generated content may be incorrect.">
            <a:extLst>
              <a:ext uri="{FF2B5EF4-FFF2-40B4-BE49-F238E27FC236}">
                <a16:creationId xmlns:a16="http://schemas.microsoft.com/office/drawing/2014/main" id="{3DBBCDD4-B9EE-7994-64B1-403308768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895" y="791166"/>
            <a:ext cx="5701689" cy="57016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07836B2-49EE-2FFA-E287-AC8ACE48C4A1}"/>
              </a:ext>
            </a:extLst>
          </p:cNvPr>
          <p:cNvSpPr txBox="1"/>
          <p:nvPr/>
        </p:nvSpPr>
        <p:spPr>
          <a:xfrm>
            <a:off x="6303557" y="6372425"/>
            <a:ext cx="48177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ffectLst/>
                <a:latin typeface="LM Roman 10" pitchFamily="2" charset="77"/>
              </a:rPr>
              <a:t>Large Magellanic Cloud captured by the Hubble Space Telescope. (ESA/Hubble &amp; NASA, C. Murray, J. </a:t>
            </a:r>
            <a:r>
              <a:rPr lang="en-US" sz="1200" dirty="0" err="1">
                <a:solidFill>
                  <a:schemeClr val="bg1"/>
                </a:solidFill>
                <a:effectLst/>
                <a:latin typeface="LM Roman 10" pitchFamily="2" charset="77"/>
              </a:rPr>
              <a:t>Maíz</a:t>
            </a:r>
            <a:r>
              <a:rPr lang="en-US" sz="1200" dirty="0">
                <a:solidFill>
                  <a:schemeClr val="bg1"/>
                </a:solidFill>
                <a:effectLst/>
                <a:latin typeface="LM Roman 10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effectLst/>
                <a:latin typeface="LM Roman 10" pitchFamily="2" charset="77"/>
              </a:rPr>
              <a:t>Apellániz</a:t>
            </a:r>
            <a:r>
              <a:rPr lang="en-US" sz="1200" dirty="0">
                <a:solidFill>
                  <a:schemeClr val="bg1"/>
                </a:solidFill>
                <a:effectLst/>
                <a:latin typeface="LM Roman 10" pitchFamily="2" charset="77"/>
              </a:rPr>
              <a:t>)</a:t>
            </a:r>
            <a:endParaRPr lang="en-US" sz="12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0DDEBC-BA7E-40C1-3057-F3578B9B29B5}"/>
              </a:ext>
            </a:extLst>
          </p:cNvPr>
          <p:cNvSpPr/>
          <p:nvPr/>
        </p:nvSpPr>
        <p:spPr>
          <a:xfrm rot="5400000">
            <a:off x="-336546" y="326359"/>
            <a:ext cx="6950597" cy="627750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100000">
                <a:srgbClr val="F2F0F0"/>
              </a:gs>
              <a:gs pos="100000">
                <a:srgbClr val="F2F0F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black text on a black background&#10;&#10;AI-generated content may be incorrect.">
            <a:extLst>
              <a:ext uri="{FF2B5EF4-FFF2-40B4-BE49-F238E27FC236}">
                <a16:creationId xmlns:a16="http://schemas.microsoft.com/office/drawing/2014/main" id="{2085B69C-7E8B-8B1F-3DC8-E9087B8F8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859" y="2190722"/>
            <a:ext cx="2200596" cy="563459"/>
          </a:xfrm>
          <a:prstGeom prst="rect">
            <a:avLst/>
          </a:prstGeom>
        </p:spPr>
      </p:pic>
      <p:pic>
        <p:nvPicPr>
          <p:cNvPr id="18" name="Picture 17" descr="A logo with text on it&#10;&#10;AI-generated content may be incorrect.">
            <a:extLst>
              <a:ext uri="{FF2B5EF4-FFF2-40B4-BE49-F238E27FC236}">
                <a16:creationId xmlns:a16="http://schemas.microsoft.com/office/drawing/2014/main" id="{2AC5AEBC-0CC9-9589-CC85-613B54F18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502" y="996436"/>
            <a:ext cx="1838025" cy="60310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F29276-3063-98E4-0381-A24F7B517975}"/>
              </a:ext>
            </a:extLst>
          </p:cNvPr>
          <p:cNvSpPr txBox="1"/>
          <p:nvPr/>
        </p:nvSpPr>
        <p:spPr>
          <a:xfrm>
            <a:off x="109611" y="188488"/>
            <a:ext cx="76538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FFFFFF"/>
                </a:solidFill>
                <a:effectLst/>
                <a:latin typeface="LM Roman 12" pitchFamily="2" charset="77"/>
              </a:rPr>
              <a:t>Special thanks to our collaborators!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6B969B-9D8F-48C5-A472-00D8C20D3152}"/>
              </a:ext>
            </a:extLst>
          </p:cNvPr>
          <p:cNvSpPr txBox="1"/>
          <p:nvPr/>
        </p:nvSpPr>
        <p:spPr>
          <a:xfrm>
            <a:off x="2424312" y="2880336"/>
            <a:ext cx="4083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A. C. Larsen, A. A. Görgen, M. Guttormsen, F. L. Bello Garrote,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6E8EB5-CC46-F62F-C9E0-B76635BF2F90}"/>
              </a:ext>
            </a:extLst>
          </p:cNvPr>
          <p:cNvSpPr txBox="1"/>
          <p:nvPr/>
        </p:nvSpPr>
        <p:spPr>
          <a:xfrm>
            <a:off x="1352188" y="3642011"/>
            <a:ext cx="765628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M. M. </a:t>
            </a:r>
            <a:r>
              <a:rPr lang="en-US" sz="1600" dirty="0" err="1">
                <a:effectLst/>
                <a:latin typeface="LM Roman 10" pitchFamily="2" charset="77"/>
              </a:rPr>
              <a:t>Bjørøen</a:t>
            </a:r>
            <a:r>
              <a:rPr lang="en-US" sz="1600" dirty="0">
                <a:effectLst/>
                <a:latin typeface="LM Roman 10" pitchFamily="2" charset="77"/>
              </a:rPr>
              <a:t>, T. K. Eriksen, D.</a:t>
            </a: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Gjestvang, V. </a:t>
            </a:r>
            <a:r>
              <a:rPr lang="en-US" sz="1600" dirty="0" err="1">
                <a:effectLst/>
                <a:latin typeface="LM Roman 10" pitchFamily="2" charset="77"/>
              </a:rPr>
              <a:t>Ingeberg</a:t>
            </a:r>
            <a:r>
              <a:rPr lang="en-US" sz="1600" dirty="0">
                <a:effectLst/>
                <a:latin typeface="LM Roman 10" pitchFamily="2" charset="77"/>
              </a:rPr>
              <a:t>, E. Lima, </a:t>
            </a: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F. </a:t>
            </a:r>
            <a:r>
              <a:rPr lang="en-US" sz="1600" dirty="0" err="1">
                <a:effectLst/>
                <a:latin typeface="LM Roman 10" pitchFamily="2" charset="77"/>
              </a:rPr>
              <a:t>Pogliano</a:t>
            </a:r>
            <a:r>
              <a:rPr lang="en-US" sz="1600" dirty="0">
                <a:effectLst/>
                <a:latin typeface="LM Roman 10" pitchFamily="2" charset="77"/>
              </a:rPr>
              <a:t>, W. Paulsen, L. G. Pedersen, </a:t>
            </a: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N. I. J. Pettersen, E. Sahin, S. Siem, </a:t>
            </a: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G. M. Tveten, V. </a:t>
            </a:r>
            <a:r>
              <a:rPr lang="en-US" sz="1600" dirty="0" err="1">
                <a:effectLst/>
                <a:latin typeface="LM Roman 10" pitchFamily="2" charset="77"/>
              </a:rPr>
              <a:t>M.Valsdottir</a:t>
            </a:r>
            <a:r>
              <a:rPr lang="en-US" sz="1600" dirty="0">
                <a:effectLst/>
                <a:latin typeface="LM Roman 10" pitchFamily="2" charset="77"/>
              </a:rPr>
              <a:t>, F. Zeiser</a:t>
            </a:r>
            <a:r>
              <a:rPr lang="en-US" dirty="0">
                <a:effectLst/>
                <a:latin typeface="LM Roman 10" pitchFamily="2" charset="77"/>
              </a:rPr>
              <a:t>.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F30590-D483-4A90-0771-1C7629486A85}"/>
              </a:ext>
            </a:extLst>
          </p:cNvPr>
          <p:cNvSpPr txBox="1"/>
          <p:nvPr/>
        </p:nvSpPr>
        <p:spPr>
          <a:xfrm>
            <a:off x="2425256" y="2192377"/>
            <a:ext cx="29088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LM Roman 10" pitchFamily="2" charset="77"/>
              </a:rPr>
              <a:t>J. C. Müller, P. A. Sobas, J. C. </a:t>
            </a:r>
            <a:r>
              <a:rPr lang="en-US" sz="1600" dirty="0" err="1">
                <a:latin typeface="LM Roman 10" pitchFamily="2" charset="77"/>
              </a:rPr>
              <a:t>Wikne</a:t>
            </a:r>
            <a:r>
              <a:rPr lang="en-US" sz="1600" dirty="0">
                <a:latin typeface="LM Roman 10" pitchFamily="2" charset="77"/>
              </a:rPr>
              <a:t>, and V. </a:t>
            </a:r>
            <a:r>
              <a:rPr lang="en-US" sz="1600" dirty="0" err="1">
                <a:latin typeface="LM Roman 10" pitchFamily="2" charset="77"/>
              </a:rPr>
              <a:t>Modamio</a:t>
            </a:r>
            <a:r>
              <a:rPr lang="en-US" sz="1600" dirty="0">
                <a:latin typeface="LM Roman 10" pitchFamily="2" charset="77"/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ED63A0-C267-3416-CFE3-D76AF7505952}"/>
              </a:ext>
            </a:extLst>
          </p:cNvPr>
          <p:cNvSpPr txBox="1"/>
          <p:nvPr/>
        </p:nvSpPr>
        <p:spPr>
          <a:xfrm>
            <a:off x="223003" y="1759301"/>
            <a:ext cx="4083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E. Litvinova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868B8D-D925-B519-36C7-4FDC2AC7AA3F}"/>
              </a:ext>
            </a:extLst>
          </p:cNvPr>
          <p:cNvSpPr txBox="1"/>
          <p:nvPr/>
        </p:nvSpPr>
        <p:spPr>
          <a:xfrm>
            <a:off x="2284566" y="5106631"/>
            <a:ext cx="4083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P. von Neumann-</a:t>
            </a:r>
            <a:r>
              <a:rPr lang="en-US" sz="1600" dirty="0" err="1">
                <a:effectLst/>
                <a:latin typeface="LM Roman 10" pitchFamily="2" charset="77"/>
              </a:rPr>
              <a:t>Cosel</a:t>
            </a:r>
            <a:r>
              <a:rPr lang="en-US" sz="1600" dirty="0">
                <a:effectLst/>
                <a:latin typeface="LM Roman 10" pitchFamily="2" charset="77"/>
              </a:rPr>
              <a:t>,</a:t>
            </a: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 J. Isaak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23B16F-48DA-2D8E-0CB1-856C522569BF}"/>
              </a:ext>
            </a:extLst>
          </p:cNvPr>
          <p:cNvSpPr txBox="1"/>
          <p:nvPr/>
        </p:nvSpPr>
        <p:spPr>
          <a:xfrm>
            <a:off x="6339034" y="875801"/>
            <a:ext cx="15923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effectLst/>
                <a:latin typeface="LM Roman 10" pitchFamily="2" charset="77"/>
              </a:rPr>
              <a:t>Our most recent results</a:t>
            </a:r>
            <a:endParaRPr lang="en-US" sz="1600" b="1" dirty="0">
              <a:solidFill>
                <a:schemeClr val="bg1"/>
              </a:solidFill>
              <a:latin typeface="LM Roman 10" pitchFamily="2" charset="77"/>
            </a:endParaRPr>
          </a:p>
          <a:p>
            <a:pPr>
              <a:buNone/>
            </a:pPr>
            <a:r>
              <a:rPr lang="en-US" sz="1600" b="1" dirty="0">
                <a:effectLst/>
                <a:latin typeface="LM Roman 10" pitchFamily="2" charset="77"/>
              </a:rPr>
              <a:t> </a:t>
            </a:r>
          </a:p>
        </p:txBody>
      </p:sp>
      <p:pic>
        <p:nvPicPr>
          <p:cNvPr id="37" name="Picture 36" descr="A logo of a nuclear physics company&#10;&#10;AI-generated content may be incorrect.">
            <a:extLst>
              <a:ext uri="{FF2B5EF4-FFF2-40B4-BE49-F238E27FC236}">
                <a16:creationId xmlns:a16="http://schemas.microsoft.com/office/drawing/2014/main" id="{5A91FA4B-BA76-3C18-47DC-853FAB1205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7439" y="508451"/>
            <a:ext cx="1724492" cy="145700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3AA542C-3352-2E87-493C-CBE0085FC686}"/>
              </a:ext>
            </a:extLst>
          </p:cNvPr>
          <p:cNvSpPr txBox="1"/>
          <p:nvPr/>
        </p:nvSpPr>
        <p:spPr>
          <a:xfrm>
            <a:off x="2264903" y="1755336"/>
            <a:ext cx="4083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latin typeface="LM Roman 10" pitchFamily="2" charset="77"/>
              </a:rPr>
              <a:t>P.-A</a:t>
            </a:r>
            <a:r>
              <a:rPr lang="en-US" sz="1600" dirty="0">
                <a:effectLst/>
                <a:latin typeface="LM Roman 10" pitchFamily="2" charset="77"/>
              </a:rPr>
              <a:t>. Söderström</a:t>
            </a:r>
          </a:p>
        </p:txBody>
      </p:sp>
      <p:pic>
        <p:nvPicPr>
          <p:cNvPr id="40" name="Picture 3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782DEC7-7DBB-3BBA-A9BB-FCAD2B88E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32892" y="2357411"/>
            <a:ext cx="3160718" cy="162845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FA5CA28-367F-3287-EF13-1BDF222DAC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946" y="3566317"/>
            <a:ext cx="1197586" cy="1230585"/>
          </a:xfrm>
          <a:prstGeom prst="rect">
            <a:avLst/>
          </a:prstGeom>
        </p:spPr>
      </p:pic>
      <p:pic>
        <p:nvPicPr>
          <p:cNvPr id="49" name="Picture 4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55417E2-EACA-74A3-0AE5-BB731B9B56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1036" y="5064657"/>
            <a:ext cx="1768527" cy="668724"/>
          </a:xfrm>
          <a:prstGeom prst="rect">
            <a:avLst/>
          </a:prstGeom>
        </p:spPr>
      </p:pic>
      <p:pic>
        <p:nvPicPr>
          <p:cNvPr id="51" name="Picture 50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8C628FFF-B9DA-56FE-2AD1-ED414C5D15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332892" y="5536964"/>
            <a:ext cx="1991235" cy="1495600"/>
          </a:xfrm>
          <a:prstGeom prst="rect">
            <a:avLst/>
          </a:prstGeom>
        </p:spPr>
      </p:pic>
      <p:pic>
        <p:nvPicPr>
          <p:cNvPr id="52" name="Picture 51" descr="A qr code with blue and black squares&#10;&#10;AI-generated content may be incorrect.">
            <a:extLst>
              <a:ext uri="{FF2B5EF4-FFF2-40B4-BE49-F238E27FC236}">
                <a16:creationId xmlns:a16="http://schemas.microsoft.com/office/drawing/2014/main" id="{C087F03F-CA56-D442-C4A6-B19ED6F800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6247" y="981482"/>
            <a:ext cx="1078272" cy="1078272"/>
          </a:xfrm>
          <a:prstGeom prst="rect">
            <a:avLst/>
          </a:prstGeom>
          <a:solidFill>
            <a:schemeClr val="bg1">
              <a:alpha val="61679"/>
            </a:schemeClr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65E446-5ADC-A2C4-AFE8-D92038EDE5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42736" y="963457"/>
            <a:ext cx="1096298" cy="1096298"/>
          </a:xfrm>
          <a:prstGeom prst="rect">
            <a:avLst/>
          </a:prstGeom>
          <a:solidFill>
            <a:schemeClr val="bg1">
              <a:alpha val="64804"/>
            </a:schemeClr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0CBF37-258E-9475-7D63-49151E174C57}"/>
              </a:ext>
            </a:extLst>
          </p:cNvPr>
          <p:cNvSpPr txBox="1"/>
          <p:nvPr/>
        </p:nvSpPr>
        <p:spPr>
          <a:xfrm>
            <a:off x="1483475" y="6113580"/>
            <a:ext cx="4083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LM Roman 10" pitchFamily="2" charset="77"/>
              </a:rPr>
              <a:t>S. </a:t>
            </a:r>
            <a:r>
              <a:rPr lang="en-US" sz="1600" dirty="0" err="1">
                <a:effectLst/>
                <a:latin typeface="LM Roman 10" pitchFamily="2" charset="77"/>
              </a:rPr>
              <a:t>Goriely</a:t>
            </a:r>
            <a:r>
              <a:rPr lang="en-US" sz="1600" dirty="0">
                <a:latin typeface="LM Roman 10" pitchFamily="2" charset="77"/>
              </a:rPr>
              <a:t>, A. Choplin, </a:t>
            </a:r>
          </a:p>
          <a:p>
            <a:r>
              <a:rPr lang="en-US" sz="1600" dirty="0">
                <a:latin typeface="LM Roman 10" pitchFamily="2" charset="77"/>
              </a:rPr>
              <a:t>S. Martinet, L. Siess</a:t>
            </a:r>
          </a:p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20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8432B-78D4-E3BC-2A94-2C51F0D9A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1B296E-E0EE-96CF-1F21-CAE455148933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F937AD-99A9-548E-2BC4-EFC3C24E2A40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894540-B3DC-B331-7289-099D38C04229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133D9B-7881-9732-1064-25832A50E129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581237-5FAD-2952-E45D-BB623777BF1D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263C92-4EB7-729E-D3AA-18B5CFB3BB65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4A1E6-5288-D80A-A5AE-7C7D72DCB200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E10B27-9B79-E01D-D635-0C8CCAE2FCD8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2/18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pic>
        <p:nvPicPr>
          <p:cNvPr id="14" name="Picture 13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7DBFA150-01C4-5AE2-60F2-8F30141F2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3AE252-10E9-98F7-7822-728AD19920BB}"/>
              </a:ext>
            </a:extLst>
          </p:cNvPr>
          <p:cNvSpPr txBox="1"/>
          <p:nvPr/>
        </p:nvSpPr>
        <p:spPr>
          <a:xfrm>
            <a:off x="69279" y="67920"/>
            <a:ext cx="6890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The pygmy dipole resonance in nuclei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5EFD97-D306-AC36-F088-AECE8B1E1CC3}"/>
              </a:ext>
            </a:extLst>
          </p:cNvPr>
          <p:cNvSpPr txBox="1"/>
          <p:nvPr/>
        </p:nvSpPr>
        <p:spPr>
          <a:xfrm>
            <a:off x="5256784" y="1154020"/>
            <a:ext cx="481222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LM Roman 10" pitchFamily="2" charset="77"/>
              </a:rPr>
              <a:t>Mixed </a:t>
            </a:r>
            <a:r>
              <a:rPr lang="en-US" dirty="0" err="1">
                <a:latin typeface="LM Roman 10" pitchFamily="2" charset="77"/>
              </a:rPr>
              <a:t>isovector</a:t>
            </a:r>
            <a:r>
              <a:rPr lang="en-US" dirty="0">
                <a:latin typeface="LM Roman 10" pitchFamily="2" charset="77"/>
              </a:rPr>
              <a:t>/</a:t>
            </a:r>
            <a:r>
              <a:rPr lang="en-US" dirty="0" err="1">
                <a:latin typeface="LM Roman 10" pitchFamily="2" charset="77"/>
              </a:rPr>
              <a:t>isoscalar</a:t>
            </a:r>
            <a:r>
              <a:rPr lang="en-US" dirty="0">
                <a:latin typeface="LM Roman 10" pitchFamily="2" charset="77"/>
              </a:rPr>
              <a:t> nature of the PDR.</a:t>
            </a:r>
          </a:p>
          <a:p>
            <a:endParaRPr lang="en-US" dirty="0">
              <a:latin typeface="LM Roman 10" pitchFamily="2" charset="77"/>
            </a:endParaRPr>
          </a:p>
          <a:p>
            <a:r>
              <a:rPr lang="en-US" dirty="0">
                <a:latin typeface="LM Roman 10" pitchFamily="2" charset="77"/>
              </a:rPr>
              <a:t>How “collective” is it? </a:t>
            </a:r>
          </a:p>
          <a:p>
            <a:endParaRPr lang="en-US" dirty="0">
              <a:latin typeface="LM Roman 10" pitchFamily="2" charset="77"/>
            </a:endParaRPr>
          </a:p>
          <a:p>
            <a:r>
              <a:rPr lang="en-US" dirty="0">
                <a:latin typeface="LM Roman 10" pitchFamily="2" charset="77"/>
              </a:rPr>
              <a:t>Collective IS component +</a:t>
            </a:r>
          </a:p>
          <a:p>
            <a:r>
              <a:rPr lang="en-US" dirty="0">
                <a:latin typeface="LM Roman 10" pitchFamily="2" charset="77"/>
              </a:rPr>
              <a:t>Non-collective IV component </a:t>
            </a:r>
          </a:p>
          <a:p>
            <a:r>
              <a:rPr lang="en-US" dirty="0">
                <a:latin typeface="LM Roman 10" pitchFamily="2" charset="77"/>
              </a:rPr>
              <a:t>                                 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4790FDB3-0E48-BB2C-6CBC-0BEE89F9B293}"/>
              </a:ext>
            </a:extLst>
          </p:cNvPr>
          <p:cNvSpPr/>
          <p:nvPr/>
        </p:nvSpPr>
        <p:spPr>
          <a:xfrm rot="5400000">
            <a:off x="5019241" y="1268469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56ADF7F6-3A49-EB6F-95A9-AC062617A165}"/>
              </a:ext>
            </a:extLst>
          </p:cNvPr>
          <p:cNvSpPr/>
          <p:nvPr/>
        </p:nvSpPr>
        <p:spPr>
          <a:xfrm rot="5400000">
            <a:off x="5019239" y="1841638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CBA0F0EA-8601-985C-B344-842E4CFF2BEE}"/>
              </a:ext>
            </a:extLst>
          </p:cNvPr>
          <p:cNvSpPr/>
          <p:nvPr/>
        </p:nvSpPr>
        <p:spPr>
          <a:xfrm rot="5400000">
            <a:off x="5019238" y="4501218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F52C304-7062-EB4C-A391-5B00688964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91" y="753819"/>
            <a:ext cx="3832349" cy="56891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A9BE012-4B6D-BBA6-878C-776C73EF7B40}"/>
              </a:ext>
            </a:extLst>
          </p:cNvPr>
          <p:cNvSpPr txBox="1"/>
          <p:nvPr/>
        </p:nvSpPr>
        <p:spPr>
          <a:xfrm rot="16200000">
            <a:off x="-1877750" y="3624413"/>
            <a:ext cx="471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E. Lanza </a:t>
            </a:r>
            <a:r>
              <a:rPr lang="en-GB" sz="900" i="1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et al.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, Prog. Part. </a:t>
            </a:r>
          </a:p>
          <a:p>
            <a:r>
              <a:rPr lang="en-GB" sz="900" dirty="0" err="1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Nucl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. Phys. 129,104006 (2023).</a:t>
            </a:r>
            <a:endParaRPr lang="en-GB" sz="1000" dirty="0">
              <a:solidFill>
                <a:schemeClr val="bg1">
                  <a:lumMod val="65000"/>
                </a:schemeClr>
              </a:solidFill>
              <a:effectLst/>
              <a:latin typeface="LM Roman 10" pitchFamily="2" charset="77"/>
            </a:endParaRPr>
          </a:p>
        </p:txBody>
      </p:sp>
      <p:pic>
        <p:nvPicPr>
          <p:cNvPr id="23" name="Picture 22" descr="A group of blue and pink spheres&#10;&#10;AI-generated content may be incorrect.">
            <a:extLst>
              <a:ext uri="{FF2B5EF4-FFF2-40B4-BE49-F238E27FC236}">
                <a16:creationId xmlns:a16="http://schemas.microsoft.com/office/drawing/2014/main" id="{41AFF297-6971-2928-FC17-D08F186CA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3297" y="1539990"/>
            <a:ext cx="1888375" cy="1356196"/>
          </a:xfrm>
          <a:prstGeom prst="rect">
            <a:avLst/>
          </a:prstGeom>
        </p:spPr>
      </p:pic>
      <p:sp>
        <p:nvSpPr>
          <p:cNvPr id="24" name="Right Brace 23">
            <a:extLst>
              <a:ext uri="{FF2B5EF4-FFF2-40B4-BE49-F238E27FC236}">
                <a16:creationId xmlns:a16="http://schemas.microsoft.com/office/drawing/2014/main" id="{046AE675-74AD-393F-FD05-D057DCCBCE33}"/>
              </a:ext>
            </a:extLst>
          </p:cNvPr>
          <p:cNvSpPr/>
          <p:nvPr/>
        </p:nvSpPr>
        <p:spPr>
          <a:xfrm>
            <a:off x="8380128" y="2376235"/>
            <a:ext cx="192505" cy="403242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53CF0F-87E6-594A-EBE8-FC9AE85851E4}"/>
              </a:ext>
            </a:extLst>
          </p:cNvPr>
          <p:cNvSpPr txBox="1"/>
          <p:nvPr/>
        </p:nvSpPr>
        <p:spPr>
          <a:xfrm>
            <a:off x="5278797" y="4367532"/>
            <a:ext cx="5562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Single-particle content </a:t>
            </a:r>
          </a:p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of the low-lying E1 states?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5A3E13-A6D7-AB22-E128-BCB31212A686}"/>
              </a:ext>
            </a:extLst>
          </p:cNvPr>
          <p:cNvSpPr txBox="1"/>
          <p:nvPr/>
        </p:nvSpPr>
        <p:spPr>
          <a:xfrm>
            <a:off x="5273923" y="3098037"/>
            <a:ext cx="36388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  <a:effectLst/>
                <a:latin typeface="LM Roman 10" pitchFamily="2" charset="77"/>
              </a:rPr>
              <a:t>To make things even more complicated: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CBCBD4-49E9-158A-631C-8173A7946783}"/>
              </a:ext>
            </a:extLst>
          </p:cNvPr>
          <p:cNvSpPr txBox="1"/>
          <p:nvPr/>
        </p:nvSpPr>
        <p:spPr>
          <a:xfrm>
            <a:off x="5273923" y="3890850"/>
            <a:ext cx="5781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The toroidal dipole mode?</a:t>
            </a:r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5B70DF3C-97A6-3B81-4955-D5D6B3FF17F3}"/>
              </a:ext>
            </a:extLst>
          </p:cNvPr>
          <p:cNvSpPr/>
          <p:nvPr/>
        </p:nvSpPr>
        <p:spPr>
          <a:xfrm rot="5400000">
            <a:off x="5030882" y="4002112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A78F602-2AE0-456B-2B2D-B4C8E49456E1}"/>
              </a:ext>
            </a:extLst>
          </p:cNvPr>
          <p:cNvSpPr txBox="1"/>
          <p:nvPr/>
        </p:nvSpPr>
        <p:spPr>
          <a:xfrm>
            <a:off x="5273923" y="5123517"/>
            <a:ext cx="5553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Impact of deformation?</a:t>
            </a:r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16EA8AD9-2771-B589-049E-03EC6544B360}"/>
              </a:ext>
            </a:extLst>
          </p:cNvPr>
          <p:cNvSpPr/>
          <p:nvPr/>
        </p:nvSpPr>
        <p:spPr>
          <a:xfrm rot="5400000">
            <a:off x="5030882" y="5220886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B070DB-3472-B758-8E5B-E5A70C998C7F}"/>
              </a:ext>
            </a:extLst>
          </p:cNvPr>
          <p:cNvSpPr txBox="1"/>
          <p:nvPr/>
        </p:nvSpPr>
        <p:spPr>
          <a:xfrm>
            <a:off x="5273923" y="5585972"/>
            <a:ext cx="5558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Pygmies of other multipolarities?</a:t>
            </a:r>
          </a:p>
        </p:txBody>
      </p:sp>
      <p:sp>
        <p:nvSpPr>
          <p:cNvPr id="52" name="Triangle 51">
            <a:extLst>
              <a:ext uri="{FF2B5EF4-FFF2-40B4-BE49-F238E27FC236}">
                <a16:creationId xmlns:a16="http://schemas.microsoft.com/office/drawing/2014/main" id="{2A144BA9-09CF-2E4B-FC4C-FF4D35DAEA7E}"/>
              </a:ext>
            </a:extLst>
          </p:cNvPr>
          <p:cNvSpPr/>
          <p:nvPr/>
        </p:nvSpPr>
        <p:spPr>
          <a:xfrm rot="5400000">
            <a:off x="5030882" y="5673348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18661B7-E70F-396E-C909-647A5B146579}"/>
              </a:ext>
            </a:extLst>
          </p:cNvPr>
          <p:cNvSpPr txBox="1"/>
          <p:nvPr/>
        </p:nvSpPr>
        <p:spPr>
          <a:xfrm>
            <a:off x="7716306" y="5970693"/>
            <a:ext cx="5735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  <a:latin typeface="LM Roman 10" pitchFamily="2" charset="77"/>
              </a:rPr>
              <a:t>a</a:t>
            </a:r>
            <a:r>
              <a:rPr lang="en-US" dirty="0">
                <a:solidFill>
                  <a:srgbClr val="FF0000"/>
                </a:solidFill>
                <a:effectLst/>
                <a:latin typeface="LM Roman 10" pitchFamily="2" charset="77"/>
              </a:rPr>
              <a:t>nd many more…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F604CD-4BFB-5231-6B43-60E06EF0BD77}"/>
              </a:ext>
            </a:extLst>
          </p:cNvPr>
          <p:cNvSpPr txBox="1"/>
          <p:nvPr/>
        </p:nvSpPr>
        <p:spPr>
          <a:xfrm>
            <a:off x="9047771" y="2810529"/>
            <a:ext cx="16888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LM Roman 10" pitchFamily="2" charset="77"/>
              </a:rPr>
              <a:t>neutron skin </a:t>
            </a:r>
          </a:p>
          <a:p>
            <a:r>
              <a:rPr lang="en-US" dirty="0">
                <a:latin typeface="LM Roman 10" pitchFamily="2" charset="77"/>
              </a:rPr>
              <a:t>    picture</a:t>
            </a:r>
          </a:p>
        </p:txBody>
      </p:sp>
      <p:pic>
        <p:nvPicPr>
          <p:cNvPr id="55" name="Picture 54" descr="A circular object with arrows&#10;&#10;AI-generated content may be incorrect.">
            <a:extLst>
              <a:ext uri="{FF2B5EF4-FFF2-40B4-BE49-F238E27FC236}">
                <a16:creationId xmlns:a16="http://schemas.microsoft.com/office/drawing/2014/main" id="{9C4F7AC3-CB28-37A3-715F-5423B2151A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99375" y="4242634"/>
            <a:ext cx="1603637" cy="1487819"/>
          </a:xfrm>
          <a:prstGeom prst="rect">
            <a:avLst/>
          </a:prstGeom>
        </p:spPr>
      </p:pic>
      <p:sp>
        <p:nvSpPr>
          <p:cNvPr id="56" name="Plus 55">
            <a:extLst>
              <a:ext uri="{FF2B5EF4-FFF2-40B4-BE49-F238E27FC236}">
                <a16:creationId xmlns:a16="http://schemas.microsoft.com/office/drawing/2014/main" id="{4C2C447B-59DD-BB0A-A3DE-EB5E51A01198}"/>
              </a:ext>
            </a:extLst>
          </p:cNvPr>
          <p:cNvSpPr/>
          <p:nvPr/>
        </p:nvSpPr>
        <p:spPr>
          <a:xfrm rot="2706428">
            <a:off x="8545371" y="1352451"/>
            <a:ext cx="2406270" cy="2388230"/>
          </a:xfrm>
          <a:prstGeom prst="mathPlus">
            <a:avLst>
              <a:gd name="adj1" fmla="val 26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6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DD7B7-64D3-990F-816B-2AD4F94D1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76793855-0C4A-411E-3CEE-837EF9278AD3}"/>
              </a:ext>
            </a:extLst>
          </p:cNvPr>
          <p:cNvGrpSpPr/>
          <p:nvPr/>
        </p:nvGrpSpPr>
        <p:grpSpPr>
          <a:xfrm>
            <a:off x="69279" y="1373311"/>
            <a:ext cx="10379414" cy="5321064"/>
            <a:chOff x="290892" y="1645470"/>
            <a:chExt cx="10756045" cy="529112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B638D1A-52DD-59BB-3A2C-92EC2C7DF08C}"/>
                </a:ext>
              </a:extLst>
            </p:cNvPr>
            <p:cNvSpPr txBox="1"/>
            <p:nvPr/>
          </p:nvSpPr>
          <p:spPr>
            <a:xfrm>
              <a:off x="2531327" y="168383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latin typeface="PT Serif" panose="020A0603040505020204" pitchFamily="18" charset="77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B0BF8B-F43B-555C-67A2-DE64C487A6C6}"/>
                </a:ext>
              </a:extLst>
            </p:cNvPr>
            <p:cNvSpPr/>
            <p:nvPr/>
          </p:nvSpPr>
          <p:spPr>
            <a:xfrm>
              <a:off x="290892" y="1645470"/>
              <a:ext cx="10756045" cy="4810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C88B68D-3A55-5D3D-13A8-7AF08B748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28334" y="4165710"/>
              <a:ext cx="4341620" cy="229046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37F946A-DDE8-F441-6DF2-63FD123D6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40071" y="1960012"/>
              <a:ext cx="2798153" cy="206179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23F3193-9A45-E416-78B6-1C5D32B3E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7261" y="1803269"/>
              <a:ext cx="2122594" cy="237528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50661D5-31BF-0731-C324-41F551BD0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0893" y="4384011"/>
              <a:ext cx="2376853" cy="199456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E8F16C9-C1D0-21F0-C85D-36EBF4FE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08247" y="4336351"/>
              <a:ext cx="2520087" cy="19385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7F21902-87E4-4F2F-07A8-5626E8812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69954" y="4278902"/>
              <a:ext cx="1776983" cy="193852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0A4CF65-8557-F30D-F299-2E1FAF8AC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89687" y="1645471"/>
              <a:ext cx="2852399" cy="258074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C36E95F-A9EB-701B-546E-F5735D5E0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87840" y="1645470"/>
              <a:ext cx="2716572" cy="2580743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9549FE2-4612-73AC-6DA4-EE847215FCC8}"/>
                </a:ext>
              </a:extLst>
            </p:cNvPr>
            <p:cNvSpPr/>
            <p:nvPr/>
          </p:nvSpPr>
          <p:spPr>
            <a:xfrm>
              <a:off x="819150" y="1803269"/>
              <a:ext cx="304800" cy="292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52B1005-AFCE-55AD-502C-C29B3C6B3423}"/>
                </a:ext>
              </a:extLst>
            </p:cNvPr>
            <p:cNvSpPr/>
            <p:nvPr/>
          </p:nvSpPr>
          <p:spPr>
            <a:xfrm>
              <a:off x="2573114" y="1699575"/>
              <a:ext cx="304800" cy="292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9B3C564-B738-FCC9-11DF-F73A6C6ED16E}"/>
                </a:ext>
              </a:extLst>
            </p:cNvPr>
            <p:cNvSpPr/>
            <p:nvPr/>
          </p:nvSpPr>
          <p:spPr>
            <a:xfrm>
              <a:off x="5458659" y="1681606"/>
              <a:ext cx="304800" cy="292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CA0CC30-8074-D030-B825-60D2F18C2DF3}"/>
                </a:ext>
              </a:extLst>
            </p:cNvPr>
            <p:cNvSpPr/>
            <p:nvPr/>
          </p:nvSpPr>
          <p:spPr>
            <a:xfrm>
              <a:off x="8259118" y="1949384"/>
              <a:ext cx="304800" cy="292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F56F716-D97C-653B-F112-BC8D41B9E8CA}"/>
                </a:ext>
              </a:extLst>
            </p:cNvPr>
            <p:cNvSpPr/>
            <p:nvPr/>
          </p:nvSpPr>
          <p:spPr>
            <a:xfrm>
              <a:off x="8040071" y="4208644"/>
              <a:ext cx="304800" cy="292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7D7137B-C05E-6BD6-D49F-832A305ACD6C}"/>
                </a:ext>
              </a:extLst>
            </p:cNvPr>
            <p:cNvSpPr/>
            <p:nvPr/>
          </p:nvSpPr>
          <p:spPr>
            <a:xfrm>
              <a:off x="6681015" y="4274452"/>
              <a:ext cx="304800" cy="292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6054DFF-C0AE-F1F4-19F6-4A42C3CD0B07}"/>
                </a:ext>
              </a:extLst>
            </p:cNvPr>
            <p:cNvSpPr/>
            <p:nvPr/>
          </p:nvSpPr>
          <p:spPr>
            <a:xfrm>
              <a:off x="5025272" y="4128336"/>
              <a:ext cx="304800" cy="292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F4B01FA-D6F5-4004-11BD-59E530353611}"/>
                </a:ext>
              </a:extLst>
            </p:cNvPr>
            <p:cNvSpPr/>
            <p:nvPr/>
          </p:nvSpPr>
          <p:spPr>
            <a:xfrm>
              <a:off x="923507" y="1845690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NO" sz="1100" dirty="0">
                <a:solidFill>
                  <a:srgbClr val="005BB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DE5C8F6-4072-2C2F-8D58-1AFC7C726294}"/>
                </a:ext>
              </a:extLst>
            </p:cNvPr>
            <p:cNvSpPr/>
            <p:nvPr/>
          </p:nvSpPr>
          <p:spPr>
            <a:xfrm>
              <a:off x="2737572" y="1845689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NO" sz="1100" dirty="0">
                <a:solidFill>
                  <a:srgbClr val="005BB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8848173-7906-0E92-BB31-EF5B47BEE3B3}"/>
                </a:ext>
              </a:extLst>
            </p:cNvPr>
            <p:cNvSpPr/>
            <p:nvPr/>
          </p:nvSpPr>
          <p:spPr>
            <a:xfrm>
              <a:off x="5614199" y="1845688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NO" sz="1100" dirty="0">
                <a:solidFill>
                  <a:srgbClr val="005BB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EEDE264-06BE-0A22-489D-AFA212B9E0D2}"/>
                </a:ext>
              </a:extLst>
            </p:cNvPr>
            <p:cNvSpPr/>
            <p:nvPr/>
          </p:nvSpPr>
          <p:spPr>
            <a:xfrm>
              <a:off x="8247048" y="1845687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NO" sz="1100" dirty="0">
                <a:solidFill>
                  <a:srgbClr val="005BB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BD5B3A1-A9EC-B691-9A66-6C577C798499}"/>
                </a:ext>
              </a:extLst>
            </p:cNvPr>
            <p:cNvSpPr/>
            <p:nvPr/>
          </p:nvSpPr>
          <p:spPr>
            <a:xfrm>
              <a:off x="923506" y="4342062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5</a:t>
              </a:r>
              <a:endParaRPr lang="en-NO" sz="1100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8905BE2-A57A-00A5-FD10-ACB7A80D7AD1}"/>
                </a:ext>
              </a:extLst>
            </p:cNvPr>
            <p:cNvSpPr/>
            <p:nvPr/>
          </p:nvSpPr>
          <p:spPr>
            <a:xfrm>
              <a:off x="2667746" y="4342062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6</a:t>
              </a:r>
              <a:endParaRPr lang="en-NO" sz="1100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17D331F-3A3D-3D2F-8954-CA48629A7EDC}"/>
                </a:ext>
              </a:extLst>
            </p:cNvPr>
            <p:cNvSpPr/>
            <p:nvPr/>
          </p:nvSpPr>
          <p:spPr>
            <a:xfrm>
              <a:off x="4973500" y="4336351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7</a:t>
              </a:r>
              <a:endParaRPr lang="en-NO" sz="1100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B1513C2-A57D-78A4-9318-D6AB13C959BF}"/>
                </a:ext>
              </a:extLst>
            </p:cNvPr>
            <p:cNvSpPr/>
            <p:nvPr/>
          </p:nvSpPr>
          <p:spPr>
            <a:xfrm>
              <a:off x="6459655" y="4336351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8</a:t>
              </a:r>
              <a:endParaRPr lang="en-NO" sz="1100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3F88D46-F1B0-5478-A14C-6F1FE10FBCCF}"/>
                </a:ext>
              </a:extLst>
            </p:cNvPr>
            <p:cNvSpPr/>
            <p:nvPr/>
          </p:nvSpPr>
          <p:spPr>
            <a:xfrm>
              <a:off x="7863716" y="4345496"/>
              <a:ext cx="292231" cy="292231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sz="12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9</a:t>
              </a:r>
              <a:endParaRPr lang="en-NO" sz="1100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70C07D0-CC60-C784-A665-5CC6B0E6DD82}"/>
                </a:ext>
              </a:extLst>
            </p:cNvPr>
            <p:cNvSpPr/>
            <p:nvPr/>
          </p:nvSpPr>
          <p:spPr>
            <a:xfrm>
              <a:off x="9169005" y="4332163"/>
              <a:ext cx="289874" cy="289874"/>
            </a:xfrm>
            <a:prstGeom prst="ellipse">
              <a:avLst/>
            </a:prstGeom>
            <a:solidFill>
              <a:srgbClr val="C8DF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711EB9A-E195-3815-8E49-DBAF3112FEBD}"/>
                </a:ext>
              </a:extLst>
            </p:cNvPr>
            <p:cNvSpPr txBox="1"/>
            <p:nvPr/>
          </p:nvSpPr>
          <p:spPr>
            <a:xfrm>
              <a:off x="9129561" y="4314521"/>
              <a:ext cx="358552" cy="297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O" sz="12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10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A294DB3-5007-E41C-57F7-3AACA0BCE47C}"/>
                </a:ext>
              </a:extLst>
            </p:cNvPr>
            <p:cNvSpPr txBox="1"/>
            <p:nvPr/>
          </p:nvSpPr>
          <p:spPr>
            <a:xfrm>
              <a:off x="468823" y="6420523"/>
              <a:ext cx="2950981" cy="5160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>
                      <a:lumMod val="65000"/>
                    </a:schemeClr>
                  </a:solidFill>
                  <a:latin typeface="LM Roman 10" pitchFamily="2" charset="77"/>
                </a:rPr>
                <a:t>A</a:t>
              </a:r>
              <a:r>
                <a:rPr lang="en-GB" sz="900" dirty="0">
                  <a:solidFill>
                    <a:schemeClr val="bg1">
                      <a:lumMod val="65000"/>
                    </a:schemeClr>
                  </a:solidFill>
                  <a:effectLst/>
                  <a:latin typeface="LM Roman 10" pitchFamily="2" charset="77"/>
                </a:rPr>
                <a:t>. Bracco </a:t>
              </a:r>
              <a:r>
                <a:rPr lang="en-GB" sz="90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LM Roman 10" pitchFamily="2" charset="77"/>
                </a:rPr>
                <a:t>et al.</a:t>
              </a:r>
              <a:r>
                <a:rPr lang="en-GB" sz="900" dirty="0">
                  <a:solidFill>
                    <a:schemeClr val="bg1">
                      <a:lumMod val="65000"/>
                    </a:schemeClr>
                  </a:solidFill>
                  <a:effectLst/>
                  <a:latin typeface="LM Roman 10" pitchFamily="2" charset="77"/>
                </a:rPr>
                <a:t>,</a:t>
              </a:r>
            </a:p>
            <a:p>
              <a:r>
                <a:rPr lang="en-GB" sz="900" dirty="0">
                  <a:solidFill>
                    <a:schemeClr val="bg1">
                      <a:lumMod val="65000"/>
                    </a:schemeClr>
                  </a:solidFill>
                  <a:effectLst/>
                  <a:latin typeface="LM Roman 10" pitchFamily="2" charset="77"/>
                </a:rPr>
                <a:t>Prog. Part. Nucl. Phys. </a:t>
              </a:r>
              <a:r>
                <a:rPr lang="en-GB" sz="900" b="1" dirty="0">
                  <a:solidFill>
                    <a:schemeClr val="bg1">
                      <a:lumMod val="65000"/>
                    </a:schemeClr>
                  </a:solidFill>
                  <a:effectLst/>
                  <a:latin typeface="LM Roman 10" pitchFamily="2" charset="77"/>
                </a:rPr>
                <a:t>106</a:t>
              </a:r>
              <a:r>
                <a:rPr lang="en-GB" sz="900" dirty="0">
                  <a:solidFill>
                    <a:schemeClr val="bg1">
                      <a:lumMod val="65000"/>
                    </a:schemeClr>
                  </a:solidFill>
                  <a:effectLst/>
                  <a:latin typeface="LM Roman 10" pitchFamily="2" charset="77"/>
                </a:rPr>
                <a:t>, 360-433 (2019).</a:t>
              </a:r>
            </a:p>
            <a:p>
              <a:endParaRPr lang="en-NO" sz="9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683CBEC6-60C9-2226-50D9-29F7FA9991AB}"/>
              </a:ext>
            </a:extLst>
          </p:cNvPr>
          <p:cNvSpPr/>
          <p:nvPr/>
        </p:nvSpPr>
        <p:spPr>
          <a:xfrm>
            <a:off x="-508000" y="993916"/>
            <a:ext cx="11861800" cy="5217312"/>
          </a:xfrm>
          <a:prstGeom prst="rect">
            <a:avLst/>
          </a:prstGeom>
          <a:solidFill>
            <a:schemeClr val="bg1">
              <a:alpha val="6997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465AA9-C620-9697-6B55-16270304B2E9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CFF2B0-F06A-939D-DFA0-269D9E635A18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EA49BB-60EE-7128-6BBE-51DDAB9F3927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C896BB-D960-F02D-575A-868A798AFC3C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58EF3-3F71-267A-AF1C-440C68948FB1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FCE84A-9432-24D2-9E98-325B51ABA809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77ED5D-D884-C77F-9B5B-902B7CB1A81C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53A0FF-62BD-994E-F814-A76DA72E903D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3/18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46D912-A631-809A-DF7D-4AEB87DA703D}"/>
              </a:ext>
            </a:extLst>
          </p:cNvPr>
          <p:cNvSpPr txBox="1"/>
          <p:nvPr/>
        </p:nvSpPr>
        <p:spPr>
          <a:xfrm>
            <a:off x="69279" y="67920"/>
            <a:ext cx="5606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How can the PDR be studied?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2CFEC9-0D8F-657E-EDC3-1D77843F3AFC}"/>
              </a:ext>
            </a:extLst>
          </p:cNvPr>
          <p:cNvSpPr txBox="1"/>
          <p:nvPr/>
        </p:nvSpPr>
        <p:spPr>
          <a:xfrm>
            <a:off x="371469" y="993916"/>
            <a:ext cx="6455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LM Roman 10" pitchFamily="2" charset="77"/>
              </a:rPr>
              <a:t>How does the PDR evolve in different isotopic chains?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5B6B78AF-D3E3-620E-1482-B52C394710DB}"/>
              </a:ext>
            </a:extLst>
          </p:cNvPr>
          <p:cNvSpPr/>
          <p:nvPr/>
        </p:nvSpPr>
        <p:spPr>
          <a:xfrm>
            <a:off x="5030710" y="1501112"/>
            <a:ext cx="5112667" cy="2544420"/>
          </a:xfrm>
          <a:prstGeom prst="roundRect">
            <a:avLst>
              <a:gd name="adj" fmla="val 7418"/>
            </a:avLst>
          </a:prstGeom>
          <a:solidFill>
            <a:srgbClr val="C4DB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DFB549-02E9-DFE7-15E8-E87E2C0C700D}"/>
              </a:ext>
            </a:extLst>
          </p:cNvPr>
          <p:cNvSpPr txBox="1"/>
          <p:nvPr/>
        </p:nvSpPr>
        <p:spPr>
          <a:xfrm>
            <a:off x="5403013" y="1879732"/>
            <a:ext cx="422984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600" dirty="0">
                <a:effectLst/>
                <a:latin typeface="LM Roman 10" pitchFamily="2" charset="77"/>
              </a:rPr>
              <a:t>Consistency</a:t>
            </a:r>
          </a:p>
          <a:p>
            <a:pPr algn="ctr">
              <a:buNone/>
            </a:pPr>
            <a:r>
              <a:rPr lang="en-US" sz="3600" dirty="0">
                <a:latin typeface="LM Roman 10" pitchFamily="2" charset="77"/>
              </a:rPr>
              <a:t>+</a:t>
            </a:r>
          </a:p>
          <a:p>
            <a:pPr algn="ctr">
              <a:buNone/>
            </a:pPr>
            <a:r>
              <a:rPr lang="en-US" sz="3600" dirty="0">
                <a:effectLst/>
                <a:latin typeface="LM Roman 10" pitchFamily="2" charset="77"/>
              </a:rPr>
              <a:t>Completeness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72E08B8-9DC5-12AD-CDC2-6E980E150DD9}"/>
              </a:ext>
            </a:extLst>
          </p:cNvPr>
          <p:cNvSpPr/>
          <p:nvPr/>
        </p:nvSpPr>
        <p:spPr>
          <a:xfrm>
            <a:off x="722906" y="1532151"/>
            <a:ext cx="1532688" cy="2012997"/>
          </a:xfrm>
          <a:prstGeom prst="ellipse">
            <a:avLst/>
          </a:prstGeom>
          <a:solidFill>
            <a:srgbClr val="FFC000">
              <a:alpha val="31934"/>
            </a:srgbClr>
          </a:solidFill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A899BA8-9736-1C5B-633E-291E248DD368}"/>
              </a:ext>
            </a:extLst>
          </p:cNvPr>
          <p:cNvSpPr/>
          <p:nvPr/>
        </p:nvSpPr>
        <p:spPr>
          <a:xfrm>
            <a:off x="2407848" y="4107098"/>
            <a:ext cx="1532688" cy="2012997"/>
          </a:xfrm>
          <a:prstGeom prst="ellipse">
            <a:avLst/>
          </a:prstGeom>
          <a:solidFill>
            <a:schemeClr val="tx2">
              <a:lumMod val="20000"/>
              <a:lumOff val="80000"/>
              <a:alpha val="29000"/>
            </a:schemeClr>
          </a:solidFill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D8530D5-D5AB-B0E2-3503-65EA5E6D9FC0}"/>
              </a:ext>
            </a:extLst>
          </p:cNvPr>
          <p:cNvSpPr/>
          <p:nvPr/>
        </p:nvSpPr>
        <p:spPr>
          <a:xfrm>
            <a:off x="2908995" y="1556593"/>
            <a:ext cx="1532688" cy="2012997"/>
          </a:xfrm>
          <a:prstGeom prst="ellipse">
            <a:avLst/>
          </a:prstGeom>
          <a:solidFill>
            <a:srgbClr val="FFC000">
              <a:alpha val="31934"/>
            </a:srgbClr>
          </a:solidFill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4F2C4D1-CAAB-008E-BC2E-E334C206C836}"/>
              </a:ext>
            </a:extLst>
          </p:cNvPr>
          <p:cNvSpPr/>
          <p:nvPr/>
        </p:nvSpPr>
        <p:spPr>
          <a:xfrm>
            <a:off x="4491382" y="4090086"/>
            <a:ext cx="6259212" cy="2147689"/>
          </a:xfrm>
          <a:prstGeom prst="rect">
            <a:avLst/>
          </a:prstGeom>
          <a:solidFill>
            <a:schemeClr val="bg1">
              <a:alpha val="6997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78F14CA-FD67-D5EC-9064-8B39D4C0D020}"/>
              </a:ext>
            </a:extLst>
          </p:cNvPr>
          <p:cNvSpPr/>
          <p:nvPr/>
        </p:nvSpPr>
        <p:spPr>
          <a:xfrm>
            <a:off x="104918" y="3982469"/>
            <a:ext cx="2210086" cy="2147689"/>
          </a:xfrm>
          <a:prstGeom prst="rect">
            <a:avLst/>
          </a:prstGeom>
          <a:solidFill>
            <a:schemeClr val="bg1">
              <a:alpha val="6997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37D5FF84-1D75-29A0-1D0A-E4715943E8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F8EB4BD4-27DE-F31B-5A88-2D37880182BC}"/>
              </a:ext>
            </a:extLst>
          </p:cNvPr>
          <p:cNvGrpSpPr/>
          <p:nvPr/>
        </p:nvGrpSpPr>
        <p:grpSpPr>
          <a:xfrm>
            <a:off x="81930" y="3870224"/>
            <a:ext cx="2218888" cy="2249871"/>
            <a:chOff x="81930" y="3870224"/>
            <a:chExt cx="2218888" cy="224987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EF2DC35-024B-AFE8-2818-4D1608B0D0F3}"/>
                </a:ext>
              </a:extLst>
            </p:cNvPr>
            <p:cNvSpPr/>
            <p:nvPr/>
          </p:nvSpPr>
          <p:spPr>
            <a:xfrm>
              <a:off x="200430" y="3870224"/>
              <a:ext cx="2100388" cy="22498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BCB84C32-55EF-70D4-E064-BB2A5D27E765}"/>
                </a:ext>
              </a:extLst>
            </p:cNvPr>
            <p:cNvSpPr/>
            <p:nvPr/>
          </p:nvSpPr>
          <p:spPr>
            <a:xfrm>
              <a:off x="863817" y="4649039"/>
              <a:ext cx="962419" cy="843791"/>
            </a:xfrm>
            <a:custGeom>
              <a:avLst/>
              <a:gdLst>
                <a:gd name="csX0" fmla="*/ 0 w 1155032"/>
                <a:gd name="csY0" fmla="*/ 1070816 h 1070816"/>
                <a:gd name="csX1" fmla="*/ 601579 w 1155032"/>
                <a:gd name="csY1" fmla="*/ 5 h 1070816"/>
                <a:gd name="csX2" fmla="*/ 1155032 w 1155032"/>
                <a:gd name="csY2" fmla="*/ 1058784 h 107081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155032" h="1070816">
                  <a:moveTo>
                    <a:pt x="0" y="1070816"/>
                  </a:moveTo>
                  <a:cubicBezTo>
                    <a:pt x="204537" y="536413"/>
                    <a:pt x="409074" y="2010"/>
                    <a:pt x="601579" y="5"/>
                  </a:cubicBezTo>
                  <a:cubicBezTo>
                    <a:pt x="794084" y="-2000"/>
                    <a:pt x="974558" y="528392"/>
                    <a:pt x="1155032" y="1058784"/>
                  </a:cubicBezTo>
                </a:path>
              </a:pathLst>
            </a:custGeom>
            <a:gradFill flip="none" rotWithShape="1">
              <a:gsLst>
                <a:gs pos="0">
                  <a:srgbClr val="2A4CB1">
                    <a:tint val="66000"/>
                    <a:satMod val="160000"/>
                  </a:srgbClr>
                </a:gs>
                <a:gs pos="50000">
                  <a:srgbClr val="2A4CB1">
                    <a:tint val="44500"/>
                    <a:satMod val="160000"/>
                  </a:srgbClr>
                </a:gs>
                <a:gs pos="100000">
                  <a:schemeClr val="bg1"/>
                </a:gs>
              </a:gsLst>
              <a:lin ang="5400000" scaled="1"/>
              <a:tileRect/>
            </a:gradFill>
            <a:ln>
              <a:solidFill>
                <a:srgbClr val="005BB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9BDA9731-F7F6-6E31-DA20-B2D0420BDF2A}"/>
                </a:ext>
              </a:extLst>
            </p:cNvPr>
            <p:cNvCxnSpPr>
              <a:cxnSpLocks/>
            </p:cNvCxnSpPr>
            <p:nvPr/>
          </p:nvCxnSpPr>
          <p:spPr>
            <a:xfrm>
              <a:off x="418129" y="5761893"/>
              <a:ext cx="1837465" cy="0"/>
            </a:xfrm>
            <a:prstGeom prst="straightConnector1">
              <a:avLst/>
            </a:prstGeom>
            <a:ln>
              <a:solidFill>
                <a:srgbClr val="005BBB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E704C0E1-C89F-FDFC-6856-12C54EC5EC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114" y="4762103"/>
              <a:ext cx="0" cy="999790"/>
            </a:xfrm>
            <a:prstGeom prst="straightConnector1">
              <a:avLst/>
            </a:prstGeom>
            <a:ln>
              <a:solidFill>
                <a:srgbClr val="005BBB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68895DF-CFEB-921D-442C-5190D438AA63}"/>
                </a:ext>
              </a:extLst>
            </p:cNvPr>
            <p:cNvSpPr txBox="1"/>
            <p:nvPr/>
          </p:nvSpPr>
          <p:spPr>
            <a:xfrm>
              <a:off x="967456" y="5761892"/>
              <a:ext cx="8689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Energy</a:t>
              </a:r>
              <a:endParaRPr lang="en-US" sz="1400" dirty="0">
                <a:solidFill>
                  <a:srgbClr val="005BBB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6E15A11-6DE0-311C-AAD5-B2BC9D9B63B4}"/>
                </a:ext>
              </a:extLst>
            </p:cNvPr>
            <p:cNvSpPr txBox="1"/>
            <p:nvPr/>
          </p:nvSpPr>
          <p:spPr>
            <a:xfrm rot="16200000">
              <a:off x="-198660" y="5194932"/>
              <a:ext cx="8689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Strength</a:t>
              </a:r>
              <a:endParaRPr lang="en-US" sz="1400" dirty="0">
                <a:solidFill>
                  <a:srgbClr val="005BBB"/>
                </a:solidFill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DACD3FA2-1004-64FB-216E-85CCC598305F}"/>
                </a:ext>
              </a:extLst>
            </p:cNvPr>
            <p:cNvSpPr/>
            <p:nvPr/>
          </p:nvSpPr>
          <p:spPr>
            <a:xfrm>
              <a:off x="709709" y="4441486"/>
              <a:ext cx="659505" cy="897893"/>
            </a:xfrm>
            <a:custGeom>
              <a:avLst/>
              <a:gdLst>
                <a:gd name="csX0" fmla="*/ 0 w 613954"/>
                <a:gd name="csY0" fmla="*/ 953588 h 953588"/>
                <a:gd name="csX1" fmla="*/ 391886 w 613954"/>
                <a:gd name="csY1" fmla="*/ 130628 h 953588"/>
                <a:gd name="csX2" fmla="*/ 613954 w 613954"/>
                <a:gd name="csY2" fmla="*/ 13062 h 9535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613954" h="953588">
                  <a:moveTo>
                    <a:pt x="0" y="953588"/>
                  </a:moveTo>
                  <a:cubicBezTo>
                    <a:pt x="144780" y="620485"/>
                    <a:pt x="289560" y="287382"/>
                    <a:pt x="391886" y="130628"/>
                  </a:cubicBezTo>
                  <a:cubicBezTo>
                    <a:pt x="494212" y="-26126"/>
                    <a:pt x="554083" y="-6532"/>
                    <a:pt x="613954" y="13062"/>
                  </a:cubicBezTo>
                </a:path>
              </a:pathLst>
            </a:custGeom>
            <a:noFill/>
            <a:ln w="38100">
              <a:solidFill>
                <a:srgbClr val="00B0F0"/>
              </a:solidFill>
              <a:headEnd type="none" w="med" len="me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6139288-0F5A-F4BE-17B2-9DA3A622CBE5}"/>
                </a:ext>
              </a:extLst>
            </p:cNvPr>
            <p:cNvSpPr/>
            <p:nvPr/>
          </p:nvSpPr>
          <p:spPr>
            <a:xfrm>
              <a:off x="1401123" y="4071011"/>
              <a:ext cx="584462" cy="393124"/>
            </a:xfrm>
            <a:custGeom>
              <a:avLst/>
              <a:gdLst>
                <a:gd name="csX0" fmla="*/ 584462 w 584462"/>
                <a:gd name="csY0" fmla="*/ 0 h 393124"/>
                <a:gd name="csX1" fmla="*/ 301658 w 584462"/>
                <a:gd name="csY1" fmla="*/ 348792 h 393124"/>
                <a:gd name="csX2" fmla="*/ 0 w 584462"/>
                <a:gd name="csY2" fmla="*/ 377072 h 39312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584462" h="393124">
                  <a:moveTo>
                    <a:pt x="584462" y="0"/>
                  </a:moveTo>
                  <a:cubicBezTo>
                    <a:pt x="491765" y="142973"/>
                    <a:pt x="399068" y="285947"/>
                    <a:pt x="301658" y="348792"/>
                  </a:cubicBezTo>
                  <a:cubicBezTo>
                    <a:pt x="204248" y="411637"/>
                    <a:pt x="102124" y="394354"/>
                    <a:pt x="0" y="377072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  <a:headEnd type="none" w="med" len="me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CFA9D44-4A5D-97F5-B49D-D71155EF8741}"/>
                </a:ext>
              </a:extLst>
            </p:cNvPr>
            <p:cNvSpPr txBox="1"/>
            <p:nvPr/>
          </p:nvSpPr>
          <p:spPr>
            <a:xfrm>
              <a:off x="956528" y="5149686"/>
              <a:ext cx="8689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5BBB"/>
                  </a:solidFill>
                  <a:latin typeface="LM Roman 10" pitchFamily="2" charset="77"/>
                  <a:cs typeface="Times New Roman" panose="02020603050405020304" pitchFamily="18" charset="0"/>
                </a:rPr>
                <a:t>“PDR”</a:t>
              </a:r>
              <a:endParaRPr lang="en-US" sz="1400" b="1" dirty="0">
                <a:solidFill>
                  <a:srgbClr val="005BB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2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15" grpId="0"/>
      <p:bldP spid="49" grpId="0" animBg="1"/>
      <p:bldP spid="50" grpId="1"/>
      <p:bldP spid="52" grpId="0" animBg="1"/>
      <p:bldP spid="53" grpId="0" animBg="1"/>
      <p:bldP spid="7" grpId="0" animBg="1"/>
      <p:bldP spid="67" grpId="0" animBg="1"/>
      <p:bldP spid="67" grpId="2" animBg="1"/>
      <p:bldP spid="68" grpId="0" animBg="1"/>
      <p:bldP spid="68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0DFA04-366D-1F4A-7246-9C5C87D2F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DCBE07-1BEB-F3EE-1F55-404262F9D6C5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2567F2-729B-5D8F-86D7-B5A862715306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1CB272-27EB-965B-B59E-2ACD95A41D9A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D876C8-D810-E8A8-4DF3-A1C7C8D0B9D5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BB1EDF-7055-855D-5A66-B63961359C62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5760E6-CDC5-123A-78D0-DA91A35A9A74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B70A8-3DB6-80EC-F124-D2F7D09B5411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4/18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5466BA-95FC-F432-F3E2-65B0AA459644}"/>
              </a:ext>
            </a:extLst>
          </p:cNvPr>
          <p:cNvSpPr txBox="1"/>
          <p:nvPr/>
        </p:nvSpPr>
        <p:spPr>
          <a:xfrm>
            <a:off x="69279" y="67920"/>
            <a:ext cx="8683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Motivation: why are we interested in the PDR?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649656FA-519F-ACA2-FAD0-6133D0E26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1973173-E6F4-CC19-ADEB-C4E590B75A64}"/>
              </a:ext>
            </a:extLst>
          </p:cNvPr>
          <p:cNvSpPr txBox="1"/>
          <p:nvPr/>
        </p:nvSpPr>
        <p:spPr>
          <a:xfrm>
            <a:off x="594773" y="864965"/>
            <a:ext cx="54696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LM Roman 10" pitchFamily="2" charset="77"/>
              </a:rPr>
              <a:t>Relation of the PDR to the neutron skin thickness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9C3FF8B2-F2A5-E4AD-9BF7-06C8E50D9B93}"/>
              </a:ext>
            </a:extLst>
          </p:cNvPr>
          <p:cNvSpPr/>
          <p:nvPr/>
        </p:nvSpPr>
        <p:spPr>
          <a:xfrm rot="5400000">
            <a:off x="444189" y="963362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11E6DE4-7E92-9D0B-C4F0-32B07B985DE2}"/>
              </a:ext>
            </a:extLst>
          </p:cNvPr>
          <p:cNvSpPr txBox="1"/>
          <p:nvPr/>
        </p:nvSpPr>
        <p:spPr>
          <a:xfrm>
            <a:off x="594773" y="1292331"/>
            <a:ext cx="54681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Neutron skin thickness            </a:t>
            </a:r>
            <a:r>
              <a:rPr lang="en-US" sz="1600" dirty="0">
                <a:effectLst/>
                <a:latin typeface="LM Roman 10" pitchFamily="2" charset="77"/>
              </a:rPr>
              <a:t>can provide useful constraints for the </a:t>
            </a:r>
            <a:r>
              <a:rPr lang="en-US" sz="1600" dirty="0">
                <a:solidFill>
                  <a:srgbClr val="FF0000"/>
                </a:solidFill>
                <a:effectLst/>
                <a:latin typeface="LM Roman 10" pitchFamily="2" charset="77"/>
              </a:rPr>
              <a:t>equation of state:</a:t>
            </a:r>
            <a:endParaRPr lang="en-US" sz="1600" dirty="0">
              <a:effectLst/>
              <a:latin typeface="LM Roman 10" pitchFamily="2" charset="77"/>
            </a:endParaRPr>
          </a:p>
        </p:txBody>
      </p:sp>
      <p:sp>
        <p:nvSpPr>
          <p:cNvPr id="51" name="Triangle 50">
            <a:extLst>
              <a:ext uri="{FF2B5EF4-FFF2-40B4-BE49-F238E27FC236}">
                <a16:creationId xmlns:a16="http://schemas.microsoft.com/office/drawing/2014/main" id="{31CA5F61-C236-55B4-B306-E08F47502BC2}"/>
              </a:ext>
            </a:extLst>
          </p:cNvPr>
          <p:cNvSpPr/>
          <p:nvPr/>
        </p:nvSpPr>
        <p:spPr>
          <a:xfrm rot="5400000">
            <a:off x="449404" y="1390676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2">
            <a:extLst>
              <a:ext uri="{FF2B5EF4-FFF2-40B4-BE49-F238E27FC236}">
                <a16:creationId xmlns:a16="http://schemas.microsoft.com/office/drawing/2014/main" id="{FF8C98C8-E7D3-40D9-E459-ED1954204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058" y="2938157"/>
            <a:ext cx="3498522" cy="35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Rectangle 3">
            <a:extLst>
              <a:ext uri="{FF2B5EF4-FFF2-40B4-BE49-F238E27FC236}">
                <a16:creationId xmlns:a16="http://schemas.microsoft.com/office/drawing/2014/main" id="{002E8109-7CD2-0A7F-C459-5E17C52D9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057" y="6153087"/>
            <a:ext cx="17498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0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  <a:cs typeface="Helvetica"/>
              </a:rPr>
              <a:t>X. Roca-Maza </a:t>
            </a:r>
            <a:r>
              <a:rPr lang="en-US" altLang="ja-JP" sz="1000" i="1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  <a:cs typeface="Helvetica"/>
              </a:rPr>
              <a:t>et al.</a:t>
            </a:r>
            <a:r>
              <a:rPr lang="en-US" altLang="ja-JP" sz="10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  <a:cs typeface="Helvetica"/>
              </a:rPr>
              <a:t>, </a:t>
            </a:r>
          </a:p>
          <a:p>
            <a:r>
              <a:rPr lang="en-US" altLang="ja-JP" sz="10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  <a:cs typeface="Helvetica"/>
              </a:rPr>
              <a:t>PRL 106 (2011) 252501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  <a:latin typeface="LM Roman 10" pitchFamily="2" charset="77"/>
              <a:cs typeface="Helvetica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64961B0F-6305-FBE8-0666-D8A82FDCA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3620" y="1346975"/>
            <a:ext cx="726427" cy="25202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DA8A3290-EACF-6B72-BC8B-CB383C5E99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041" y="1929486"/>
            <a:ext cx="3606131" cy="31286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683E41EB-61CD-C261-2143-640745963E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4696" y="2268892"/>
            <a:ext cx="2205666" cy="36761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E9063083-C3A3-6C9F-5A1D-38660F7C6147}"/>
              </a:ext>
            </a:extLst>
          </p:cNvPr>
          <p:cNvSpPr txBox="1"/>
          <p:nvPr/>
        </p:nvSpPr>
        <p:spPr>
          <a:xfrm>
            <a:off x="987228" y="2264570"/>
            <a:ext cx="54702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LM Roman 10" pitchFamily="2" charset="77"/>
              </a:rPr>
              <a:t>Symmetry energy term</a:t>
            </a:r>
            <a:endParaRPr lang="en-US" sz="1600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ECDDB75-11EA-0F85-48FC-549B33215080}"/>
              </a:ext>
            </a:extLst>
          </p:cNvPr>
          <p:cNvCxnSpPr>
            <a:cxnSpLocks/>
          </p:cNvCxnSpPr>
          <p:nvPr/>
        </p:nvCxnSpPr>
        <p:spPr>
          <a:xfrm>
            <a:off x="3063910" y="2216871"/>
            <a:ext cx="170786" cy="176096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8" name="Picture 77">
            <a:extLst>
              <a:ext uri="{FF2B5EF4-FFF2-40B4-BE49-F238E27FC236}">
                <a16:creationId xmlns:a16="http://schemas.microsoft.com/office/drawing/2014/main" id="{4F4CCDCD-EA9A-8C74-B51D-898B461AF5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2981" y="3108281"/>
            <a:ext cx="4622627" cy="3363307"/>
          </a:xfrm>
          <a:prstGeom prst="rect">
            <a:avLst/>
          </a:prstGeom>
        </p:spPr>
      </p:pic>
      <p:sp>
        <p:nvSpPr>
          <p:cNvPr id="79" name="Oval 78">
            <a:extLst>
              <a:ext uri="{FF2B5EF4-FFF2-40B4-BE49-F238E27FC236}">
                <a16:creationId xmlns:a16="http://schemas.microsoft.com/office/drawing/2014/main" id="{CF81AAA7-4BE4-0D7F-77A3-B004593A16AD}"/>
              </a:ext>
            </a:extLst>
          </p:cNvPr>
          <p:cNvSpPr/>
          <p:nvPr/>
        </p:nvSpPr>
        <p:spPr>
          <a:xfrm>
            <a:off x="2831283" y="1872375"/>
            <a:ext cx="486931" cy="401608"/>
          </a:xfrm>
          <a:prstGeom prst="ellipse">
            <a:avLst/>
          </a:prstGeom>
          <a:solidFill>
            <a:srgbClr val="FF0000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C2F4C1D-47FF-E32A-81F3-C37ABA5A7369}"/>
              </a:ext>
            </a:extLst>
          </p:cNvPr>
          <p:cNvSpPr/>
          <p:nvPr/>
        </p:nvSpPr>
        <p:spPr>
          <a:xfrm>
            <a:off x="3245534" y="2237750"/>
            <a:ext cx="486931" cy="401608"/>
          </a:xfrm>
          <a:prstGeom prst="ellipse">
            <a:avLst/>
          </a:prstGeom>
          <a:solidFill>
            <a:srgbClr val="FF0000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D1219A24-3689-2C47-ADAC-70F21FEF4724}"/>
              </a:ext>
            </a:extLst>
          </p:cNvPr>
          <p:cNvSpPr/>
          <p:nvPr/>
        </p:nvSpPr>
        <p:spPr>
          <a:xfrm>
            <a:off x="3924431" y="2280049"/>
            <a:ext cx="274333" cy="300968"/>
          </a:xfrm>
          <a:prstGeom prst="ellipse">
            <a:avLst/>
          </a:prstGeom>
          <a:solidFill>
            <a:srgbClr val="FF0000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42687F6-55CA-5DC7-CCFC-BC34866AF134}"/>
              </a:ext>
            </a:extLst>
          </p:cNvPr>
          <p:cNvSpPr/>
          <p:nvPr/>
        </p:nvSpPr>
        <p:spPr>
          <a:xfrm>
            <a:off x="4280667" y="2280049"/>
            <a:ext cx="274333" cy="300968"/>
          </a:xfrm>
          <a:prstGeom prst="ellipse">
            <a:avLst/>
          </a:prstGeom>
          <a:solidFill>
            <a:srgbClr val="FF0000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C25EB3C-25CB-86D0-2903-A98002690B12}"/>
              </a:ext>
            </a:extLst>
          </p:cNvPr>
          <p:cNvSpPr txBox="1"/>
          <p:nvPr/>
        </p:nvSpPr>
        <p:spPr>
          <a:xfrm>
            <a:off x="8038516" y="1286524"/>
            <a:ext cx="1600118" cy="369332"/>
          </a:xfrm>
          <a:prstGeom prst="rect">
            <a:avLst/>
          </a:prstGeom>
          <a:solidFill>
            <a:srgbClr val="C8DFF2"/>
          </a:solidFill>
          <a:ln>
            <a:solidFill>
              <a:srgbClr val="005BBB"/>
            </a:solidFill>
          </a:ln>
        </p:spPr>
        <p:txBody>
          <a:bodyPr wrap="none" rtlCol="0">
            <a:spAutoFit/>
          </a:bodyPr>
          <a:lstStyle/>
          <a:p>
            <a:r>
              <a:rPr lang="en-NO" dirty="0">
                <a:latin typeface="LM Roman 10" pitchFamily="2" charset="77"/>
                <a:cs typeface="Times New Roman" panose="02020603050405020304" pitchFamily="18" charset="0"/>
              </a:rPr>
              <a:t>PDR strength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1A5FEC3-7021-5DA5-2BD0-9E135DEBAC02}"/>
              </a:ext>
            </a:extLst>
          </p:cNvPr>
          <p:cNvSpPr txBox="1"/>
          <p:nvPr/>
        </p:nvSpPr>
        <p:spPr>
          <a:xfrm>
            <a:off x="6801564" y="2375097"/>
            <a:ext cx="1301959" cy="646331"/>
          </a:xfrm>
          <a:prstGeom prst="rect">
            <a:avLst/>
          </a:prstGeom>
          <a:solidFill>
            <a:srgbClr val="F0D7F6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accent1">
                    <a:lumMod val="50000"/>
                  </a:schemeClr>
                </a:solidFill>
                <a:latin typeface="LM Roman 10" pitchFamily="2" charset="77"/>
                <a:cs typeface="Times New Roman" panose="02020603050405020304" pitchFamily="18" charset="0"/>
              </a:rPr>
              <a:t>EoS </a:t>
            </a:r>
          </a:p>
          <a:p>
            <a:r>
              <a:rPr lang="en-NO" dirty="0">
                <a:solidFill>
                  <a:schemeClr val="accent1">
                    <a:lumMod val="50000"/>
                  </a:schemeClr>
                </a:solidFill>
                <a:latin typeface="LM Roman 10" pitchFamily="2" charset="77"/>
                <a:cs typeface="Times New Roman" panose="02020603050405020304" pitchFamily="18" charset="0"/>
              </a:rPr>
              <a:t>parameters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C1BB9F6-97AA-4496-7663-DF342E3A7F2D}"/>
              </a:ext>
            </a:extLst>
          </p:cNvPr>
          <p:cNvSpPr txBox="1"/>
          <p:nvPr/>
        </p:nvSpPr>
        <p:spPr>
          <a:xfrm>
            <a:off x="9649249" y="2368801"/>
            <a:ext cx="108876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accent6">
                    <a:lumMod val="50000"/>
                  </a:schemeClr>
                </a:solidFill>
                <a:latin typeface="LM Roman 10" pitchFamily="2" charset="77"/>
                <a:cs typeface="Times New Roman" panose="02020603050405020304" pitchFamily="18" charset="0"/>
              </a:rPr>
              <a:t>Neutron </a:t>
            </a:r>
          </a:p>
          <a:p>
            <a:r>
              <a:rPr lang="en-NO" dirty="0">
                <a:solidFill>
                  <a:schemeClr val="accent6">
                    <a:lumMod val="50000"/>
                  </a:schemeClr>
                </a:solidFill>
                <a:latin typeface="LM Roman 10" pitchFamily="2" charset="77"/>
                <a:cs typeface="Times New Roman" panose="02020603050405020304" pitchFamily="18" charset="0"/>
              </a:rPr>
              <a:t>skin</a:t>
            </a:r>
          </a:p>
        </p:txBody>
      </p:sp>
      <p:sp>
        <p:nvSpPr>
          <p:cNvPr id="87" name="Arc 86">
            <a:extLst>
              <a:ext uri="{FF2B5EF4-FFF2-40B4-BE49-F238E27FC236}">
                <a16:creationId xmlns:a16="http://schemas.microsoft.com/office/drawing/2014/main" id="{17DD8D54-225F-A87B-22E1-E825F77155B2}"/>
              </a:ext>
            </a:extLst>
          </p:cNvPr>
          <p:cNvSpPr/>
          <p:nvPr/>
        </p:nvSpPr>
        <p:spPr>
          <a:xfrm rot="762097">
            <a:off x="8777745" y="1432857"/>
            <a:ext cx="1471005" cy="1257328"/>
          </a:xfrm>
          <a:prstGeom prst="arc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88" name="Arc 87">
            <a:extLst>
              <a:ext uri="{FF2B5EF4-FFF2-40B4-BE49-F238E27FC236}">
                <a16:creationId xmlns:a16="http://schemas.microsoft.com/office/drawing/2014/main" id="{00149A55-E547-76C8-A98A-0999D64F49F3}"/>
              </a:ext>
            </a:extLst>
          </p:cNvPr>
          <p:cNvSpPr/>
          <p:nvPr/>
        </p:nvSpPr>
        <p:spPr>
          <a:xfrm rot="15951081">
            <a:off x="7203067" y="1618723"/>
            <a:ext cx="1463040" cy="1254928"/>
          </a:xfrm>
          <a:prstGeom prst="arc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89" name="Arc 88">
            <a:extLst>
              <a:ext uri="{FF2B5EF4-FFF2-40B4-BE49-F238E27FC236}">
                <a16:creationId xmlns:a16="http://schemas.microsoft.com/office/drawing/2014/main" id="{3B5391B9-DBE1-B823-BF6F-33D06FE82C6B}"/>
              </a:ext>
            </a:extLst>
          </p:cNvPr>
          <p:cNvSpPr/>
          <p:nvPr/>
        </p:nvSpPr>
        <p:spPr>
          <a:xfrm rot="8501800">
            <a:off x="8197003" y="1907492"/>
            <a:ext cx="1471005" cy="1257328"/>
          </a:xfrm>
          <a:prstGeom prst="arc">
            <a:avLst/>
          </a:prstGeom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DB92F39-E1E9-294D-5C4E-34E99D67230A}"/>
              </a:ext>
            </a:extLst>
          </p:cNvPr>
          <p:cNvSpPr txBox="1"/>
          <p:nvPr/>
        </p:nvSpPr>
        <p:spPr>
          <a:xfrm>
            <a:off x="8255939" y="1895347"/>
            <a:ext cx="1186543" cy="923330"/>
          </a:xfrm>
          <a:prstGeom prst="rect">
            <a:avLst/>
          </a:prstGeom>
          <a:solidFill>
            <a:srgbClr val="A7EEFF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rgbClr val="002060"/>
                </a:solidFill>
                <a:latin typeface="LM Roman 10" pitchFamily="2" charset="77"/>
                <a:cs typeface="Times New Roman" panose="02020603050405020304" pitchFamily="18" charset="0"/>
              </a:rPr>
              <a:t>Neutron </a:t>
            </a:r>
          </a:p>
          <a:p>
            <a:r>
              <a:rPr lang="en-GB" dirty="0">
                <a:solidFill>
                  <a:srgbClr val="002060"/>
                </a:solidFill>
                <a:latin typeface="LM Roman 10" pitchFamily="2" charset="77"/>
                <a:cs typeface="Times New Roman" panose="02020603050405020304" pitchFamily="18" charset="0"/>
              </a:rPr>
              <a:t>s</a:t>
            </a:r>
            <a:r>
              <a:rPr lang="en-NO" dirty="0">
                <a:solidFill>
                  <a:srgbClr val="002060"/>
                </a:solidFill>
                <a:latin typeface="LM Roman 10" pitchFamily="2" charset="77"/>
                <a:cs typeface="Times New Roman" panose="02020603050405020304" pitchFamily="18" charset="0"/>
              </a:rPr>
              <a:t>tar </a:t>
            </a:r>
          </a:p>
          <a:p>
            <a:r>
              <a:rPr lang="en-NO" dirty="0">
                <a:solidFill>
                  <a:srgbClr val="002060"/>
                </a:solidFill>
                <a:latin typeface="LM Roman 10" pitchFamily="2" charset="77"/>
                <a:cs typeface="Times New Roman" panose="02020603050405020304" pitchFamily="18" charset="0"/>
              </a:rPr>
              <a:t>properties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D9EB570-6093-6B27-7EFF-9CC6721C801B}"/>
              </a:ext>
            </a:extLst>
          </p:cNvPr>
          <p:cNvSpPr txBox="1"/>
          <p:nvPr/>
        </p:nvSpPr>
        <p:spPr>
          <a:xfrm>
            <a:off x="4280111" y="6164699"/>
            <a:ext cx="5470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A. Carbone 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et al.,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Phys.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LM Roman 10" pitchFamily="2" charset="77"/>
            </a:endParaRPr>
          </a:p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LM Roman 10" pitchFamily="2" charset="77"/>
              </a:rPr>
              <a:t>Rev. C 81, 041301 (2010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)</a:t>
            </a:r>
            <a:endParaRPr lang="en-US" dirty="0">
              <a:solidFill>
                <a:schemeClr val="bg1">
                  <a:lumMod val="65000"/>
                </a:schemeClr>
              </a:solidFill>
              <a:effectLst/>
              <a:latin typeface="LM Roman 10" pitchFamily="2" charset="77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5189434-A81A-5E52-2836-7CF3EF848649}"/>
              </a:ext>
            </a:extLst>
          </p:cNvPr>
          <p:cNvCxnSpPr>
            <a:cxnSpLocks/>
          </p:cNvCxnSpPr>
          <p:nvPr/>
        </p:nvCxnSpPr>
        <p:spPr>
          <a:xfrm flipV="1">
            <a:off x="7861510" y="2312654"/>
            <a:ext cx="405835" cy="1519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A1E74F8-C0E3-443B-DCA4-4CA326081235}"/>
              </a:ext>
            </a:extLst>
          </p:cNvPr>
          <p:cNvCxnSpPr>
            <a:cxnSpLocks/>
          </p:cNvCxnSpPr>
          <p:nvPr/>
        </p:nvCxnSpPr>
        <p:spPr>
          <a:xfrm flipH="1" flipV="1">
            <a:off x="9323149" y="2273940"/>
            <a:ext cx="377129" cy="1829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633BB0F-FE79-EE9F-0DF6-5894B923C4D3}"/>
              </a:ext>
            </a:extLst>
          </p:cNvPr>
          <p:cNvCxnSpPr>
            <a:cxnSpLocks/>
            <a:stCxn id="84" idx="2"/>
          </p:cNvCxnSpPr>
          <p:nvPr/>
        </p:nvCxnSpPr>
        <p:spPr>
          <a:xfrm>
            <a:off x="8838575" y="1655856"/>
            <a:ext cx="4252" cy="3345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B38A3A7D-34B1-4C39-6AF9-3C581B6E5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2334" y="2741262"/>
            <a:ext cx="726427" cy="252026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F796BC4-64A3-C1CA-E344-EBA0E3799F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15902" y="2688883"/>
            <a:ext cx="643253" cy="338554"/>
          </a:xfrm>
          <a:prstGeom prst="rect">
            <a:avLst/>
          </a:prstGeom>
        </p:spPr>
      </p:pic>
      <p:sp>
        <p:nvSpPr>
          <p:cNvPr id="83" name="Oval 82">
            <a:extLst>
              <a:ext uri="{FF2B5EF4-FFF2-40B4-BE49-F238E27FC236}">
                <a16:creationId xmlns:a16="http://schemas.microsoft.com/office/drawing/2014/main" id="{ED20CF5A-9C25-7441-F457-8155FBFBD4D4}"/>
              </a:ext>
            </a:extLst>
          </p:cNvPr>
          <p:cNvSpPr/>
          <p:nvPr/>
        </p:nvSpPr>
        <p:spPr>
          <a:xfrm>
            <a:off x="3968619" y="2723694"/>
            <a:ext cx="1424460" cy="300968"/>
          </a:xfrm>
          <a:prstGeom prst="ellipse">
            <a:avLst/>
          </a:prstGeom>
          <a:solidFill>
            <a:srgbClr val="FF0000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E515539-629C-E10C-FE0A-807E46FA6511}"/>
              </a:ext>
            </a:extLst>
          </p:cNvPr>
          <p:cNvCxnSpPr>
            <a:cxnSpLocks/>
          </p:cNvCxnSpPr>
          <p:nvPr/>
        </p:nvCxnSpPr>
        <p:spPr>
          <a:xfrm>
            <a:off x="4051570" y="2537198"/>
            <a:ext cx="101958" cy="221419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D742396-790E-D97E-0FE7-468E35CC5B00}"/>
              </a:ext>
            </a:extLst>
          </p:cNvPr>
          <p:cNvCxnSpPr>
            <a:cxnSpLocks/>
          </p:cNvCxnSpPr>
          <p:nvPr/>
        </p:nvCxnSpPr>
        <p:spPr>
          <a:xfrm flipH="1">
            <a:off x="4332697" y="2532019"/>
            <a:ext cx="78475" cy="224002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FC7E1ADD-1B9F-EBD9-5993-46C0F5C092BD}"/>
              </a:ext>
            </a:extLst>
          </p:cNvPr>
          <p:cNvSpPr/>
          <p:nvPr/>
        </p:nvSpPr>
        <p:spPr>
          <a:xfrm>
            <a:off x="247464" y="2829559"/>
            <a:ext cx="3506015" cy="3763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6E07FC8-C344-E208-412D-58DFB49B5B6D}"/>
              </a:ext>
            </a:extLst>
          </p:cNvPr>
          <p:cNvGrpSpPr/>
          <p:nvPr/>
        </p:nvGrpSpPr>
        <p:grpSpPr>
          <a:xfrm>
            <a:off x="72143" y="2790249"/>
            <a:ext cx="2921000" cy="3721100"/>
            <a:chOff x="141317" y="2883192"/>
            <a:chExt cx="2921000" cy="3721100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EFC30475-270C-426A-9F57-32BE3BE8B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1317" y="2883192"/>
              <a:ext cx="2921000" cy="3721100"/>
            </a:xfrm>
            <a:prstGeom prst="rect">
              <a:avLst/>
            </a:prstGeom>
          </p:spPr>
        </p:pic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92E946B9-AECA-9A3F-7F20-F3BBEBAC7591}"/>
                </a:ext>
              </a:extLst>
            </p:cNvPr>
            <p:cNvSpPr/>
            <p:nvPr/>
          </p:nvSpPr>
          <p:spPr>
            <a:xfrm>
              <a:off x="2773620" y="3108281"/>
              <a:ext cx="193441" cy="2493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3D2C7B81-DAF4-2389-F81E-573C2D8F5186}"/>
                </a:ext>
              </a:extLst>
            </p:cNvPr>
            <p:cNvSpPr/>
            <p:nvPr/>
          </p:nvSpPr>
          <p:spPr>
            <a:xfrm rot="2803282">
              <a:off x="1908581" y="4432945"/>
              <a:ext cx="1170278" cy="492412"/>
            </a:xfrm>
            <a:prstGeom prst="ellipse">
              <a:avLst/>
            </a:prstGeom>
            <a:solidFill>
              <a:srgbClr val="FF0000">
                <a:alpha val="20906"/>
              </a:srgbClr>
            </a:solidFill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3A38629-1B1E-9A0E-AEB2-83A4110EF7E0}"/>
                </a:ext>
              </a:extLst>
            </p:cNvPr>
            <p:cNvSpPr/>
            <p:nvPr/>
          </p:nvSpPr>
          <p:spPr>
            <a:xfrm rot="2803282">
              <a:off x="2275473" y="3789428"/>
              <a:ext cx="788538" cy="579067"/>
            </a:xfrm>
            <a:prstGeom prst="ellipse">
              <a:avLst/>
            </a:prstGeom>
            <a:solidFill>
              <a:srgbClr val="005BBB">
                <a:alpha val="20906"/>
              </a:srgbClr>
            </a:solidFill>
            <a:ln w="12700">
              <a:solidFill>
                <a:srgbClr val="005BBB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7B4143E-ED04-1C07-2465-8297921FFB62}"/>
              </a:ext>
            </a:extLst>
          </p:cNvPr>
          <p:cNvGrpSpPr/>
          <p:nvPr/>
        </p:nvGrpSpPr>
        <p:grpSpPr>
          <a:xfrm>
            <a:off x="3234632" y="3247701"/>
            <a:ext cx="5663607" cy="3231581"/>
            <a:chOff x="3122527" y="3286955"/>
            <a:chExt cx="5663607" cy="3231581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6E8FD29D-0C03-8F7A-F875-12A68AD555CA}"/>
                </a:ext>
              </a:extLst>
            </p:cNvPr>
            <p:cNvSpPr/>
            <p:nvPr/>
          </p:nvSpPr>
          <p:spPr>
            <a:xfrm>
              <a:off x="4065188" y="6312472"/>
              <a:ext cx="4202157" cy="20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36D07285-BD2E-2B87-3CA2-65E059234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22527" y="3286955"/>
              <a:ext cx="5663607" cy="3157187"/>
            </a:xfrm>
            <a:prstGeom prst="rect">
              <a:avLst/>
            </a:prstGeom>
          </p:spPr>
        </p:pic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87EF12A0-6CAC-4A73-FB5A-F16F9E0F3B01}"/>
              </a:ext>
            </a:extLst>
          </p:cNvPr>
          <p:cNvSpPr txBox="1"/>
          <p:nvPr/>
        </p:nvSpPr>
        <p:spPr>
          <a:xfrm>
            <a:off x="3209524" y="3303398"/>
            <a:ext cx="1164101" cy="338554"/>
          </a:xfrm>
          <a:prstGeom prst="rect">
            <a:avLst/>
          </a:prstGeom>
          <a:solidFill>
            <a:srgbClr val="C8DFF2"/>
          </a:solidFill>
          <a:ln>
            <a:solidFill>
              <a:srgbClr val="005BBB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BBB"/>
                </a:solidFill>
                <a:latin typeface="LM Roman 10" pitchFamily="2" charset="77"/>
                <a:cs typeface="Times New Roman" panose="02020603050405020304" pitchFamily="18" charset="0"/>
              </a:rPr>
              <a:t>With PDR</a:t>
            </a:r>
            <a:endParaRPr lang="en-NO" sz="1600" dirty="0">
              <a:solidFill>
                <a:srgbClr val="005BBB"/>
              </a:solidFill>
              <a:latin typeface="LM Roman 10" pitchFamily="2" charset="77"/>
              <a:cs typeface="Times New Roman" panose="02020603050405020304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E19D51B-74AD-EBF8-6788-DC619C49EDA4}"/>
              </a:ext>
            </a:extLst>
          </p:cNvPr>
          <p:cNvSpPr txBox="1"/>
          <p:nvPr/>
        </p:nvSpPr>
        <p:spPr>
          <a:xfrm>
            <a:off x="3284864" y="3937879"/>
            <a:ext cx="1013419" cy="584775"/>
          </a:xfrm>
          <a:prstGeom prst="rect">
            <a:avLst/>
          </a:prstGeom>
          <a:solidFill>
            <a:srgbClr val="FFD4D0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LM Roman 10" pitchFamily="2" charset="77"/>
                <a:cs typeface="Times New Roman" panose="02020603050405020304" pitchFamily="18" charset="0"/>
              </a:rPr>
              <a:t>Without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LM Roman 10" pitchFamily="2" charset="77"/>
                <a:cs typeface="Times New Roman" panose="02020603050405020304" pitchFamily="18" charset="0"/>
              </a:rPr>
              <a:t>PDR</a:t>
            </a:r>
            <a:endParaRPr lang="en-NO" sz="1600" dirty="0">
              <a:solidFill>
                <a:srgbClr val="C00000"/>
              </a:solidFill>
              <a:latin typeface="LM Roman 10" pitchFamily="2" charset="77"/>
              <a:cs typeface="Times New Roman" panose="02020603050405020304" pitchFamily="18" charset="0"/>
            </a:endParaRP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52EE44B-97F2-E633-E1CA-D3874C20F44C}"/>
              </a:ext>
            </a:extLst>
          </p:cNvPr>
          <p:cNvCxnSpPr/>
          <p:nvPr/>
        </p:nvCxnSpPr>
        <p:spPr>
          <a:xfrm flipV="1">
            <a:off x="2883659" y="3621159"/>
            <a:ext cx="339184" cy="295927"/>
          </a:xfrm>
          <a:prstGeom prst="line">
            <a:avLst/>
          </a:prstGeom>
          <a:ln>
            <a:solidFill>
              <a:srgbClr val="005BB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4A936CC-06AF-18F6-F625-AE9C785236AC}"/>
              </a:ext>
            </a:extLst>
          </p:cNvPr>
          <p:cNvCxnSpPr>
            <a:cxnSpLocks/>
          </p:cNvCxnSpPr>
          <p:nvPr/>
        </p:nvCxnSpPr>
        <p:spPr>
          <a:xfrm flipV="1">
            <a:off x="2903374" y="4514602"/>
            <a:ext cx="381489" cy="34016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FE2F12E7-9F3E-5A77-B498-BABE49D9752F}"/>
              </a:ext>
            </a:extLst>
          </p:cNvPr>
          <p:cNvSpPr txBox="1"/>
          <p:nvPr/>
        </p:nvSpPr>
        <p:spPr>
          <a:xfrm>
            <a:off x="7147115" y="813593"/>
            <a:ext cx="330571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LM Roman 10" pitchFamily="2" charset="77"/>
                <a:cs typeface="Times New Roman" panose="02020603050405020304" pitchFamily="18" charset="0"/>
              </a:rPr>
              <a:t>Heavy-element nucleosynthesis</a:t>
            </a:r>
            <a:endParaRPr lang="en-NO" dirty="0">
              <a:latin typeface="LM Roman 10" pitchFamily="2" charset="77"/>
              <a:cs typeface="Times New Roman" panose="02020603050405020304" pitchFamily="18" charset="0"/>
            </a:endParaRPr>
          </a:p>
        </p:txBody>
      </p:sp>
      <p:sp>
        <p:nvSpPr>
          <p:cNvPr id="112" name="Freeform 111">
            <a:extLst>
              <a:ext uri="{FF2B5EF4-FFF2-40B4-BE49-F238E27FC236}">
                <a16:creationId xmlns:a16="http://schemas.microsoft.com/office/drawing/2014/main" id="{9E608F77-3A24-F798-FB20-FD633E091F96}"/>
              </a:ext>
            </a:extLst>
          </p:cNvPr>
          <p:cNvSpPr/>
          <p:nvPr/>
        </p:nvSpPr>
        <p:spPr>
          <a:xfrm>
            <a:off x="6801564" y="1011685"/>
            <a:ext cx="1059946" cy="369332"/>
          </a:xfrm>
          <a:custGeom>
            <a:avLst/>
            <a:gdLst>
              <a:gd name="csX0" fmla="*/ 1238599 w 1238599"/>
              <a:gd name="csY0" fmla="*/ 542925 h 558505"/>
              <a:gd name="csX1" fmla="*/ 333724 w 1238599"/>
              <a:gd name="csY1" fmla="*/ 542925 h 558505"/>
              <a:gd name="csX2" fmla="*/ 28924 w 1238599"/>
              <a:gd name="csY2" fmla="*/ 381000 h 558505"/>
              <a:gd name="csX3" fmla="*/ 38449 w 1238599"/>
              <a:gd name="csY3" fmla="*/ 104775 h 558505"/>
              <a:gd name="csX4" fmla="*/ 257524 w 1238599"/>
              <a:gd name="csY4" fmla="*/ 0 h 55850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238599" h="558505">
                <a:moveTo>
                  <a:pt x="1238599" y="542925"/>
                </a:moveTo>
                <a:cubicBezTo>
                  <a:pt x="886967" y="556418"/>
                  <a:pt x="535336" y="569912"/>
                  <a:pt x="333724" y="542925"/>
                </a:cubicBezTo>
                <a:cubicBezTo>
                  <a:pt x="132112" y="515938"/>
                  <a:pt x="78136" y="454025"/>
                  <a:pt x="28924" y="381000"/>
                </a:cubicBezTo>
                <a:cubicBezTo>
                  <a:pt x="-20288" y="307975"/>
                  <a:pt x="349" y="168275"/>
                  <a:pt x="38449" y="104775"/>
                </a:cubicBezTo>
                <a:cubicBezTo>
                  <a:pt x="76549" y="41275"/>
                  <a:pt x="167036" y="20637"/>
                  <a:pt x="257524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A0E13D4-8878-97FE-ABB1-C7E4D1BFF4BD}"/>
              </a:ext>
            </a:extLst>
          </p:cNvPr>
          <p:cNvSpPr txBox="1"/>
          <p:nvPr/>
        </p:nvSpPr>
        <p:spPr>
          <a:xfrm>
            <a:off x="8675513" y="4368772"/>
            <a:ext cx="19336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In either case we need to know what is happening in the PDR region!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CED3120-6018-3FC1-6050-370E4A7CC884}"/>
              </a:ext>
            </a:extLst>
          </p:cNvPr>
          <p:cNvSpPr txBox="1"/>
          <p:nvPr/>
        </p:nvSpPr>
        <p:spPr>
          <a:xfrm>
            <a:off x="92202" y="6217881"/>
            <a:ext cx="284765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</a:rPr>
              <a:t>S. </a:t>
            </a:r>
            <a:r>
              <a:rPr lang="en-GB" sz="900" dirty="0" err="1">
                <a:solidFill>
                  <a:schemeClr val="bg1">
                    <a:lumMod val="65000"/>
                  </a:schemeClr>
                </a:solidFill>
                <a:latin typeface="LM Roman 10" pitchFamily="2" charset="77"/>
              </a:rPr>
              <a:t>Goriely</a:t>
            </a:r>
            <a:r>
              <a:rPr lang="en-GB" sz="900" dirty="0">
                <a:solidFill>
                  <a:schemeClr val="bg1">
                    <a:lumMod val="65000"/>
                  </a:schemeClr>
                </a:solidFill>
                <a:effectLst/>
                <a:latin typeface="LM Roman 10" pitchFamily="2" charset="77"/>
              </a:rPr>
              <a:t>,</a:t>
            </a: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LM Roman 10" pitchFamily="2" charset="77"/>
              </a:rPr>
              <a:t>PLB 436 1998 10–18</a:t>
            </a:r>
          </a:p>
          <a:p>
            <a:endParaRPr lang="en-NO" sz="900" dirty="0">
              <a:solidFill>
                <a:schemeClr val="bg1">
                  <a:lumMod val="65000"/>
                </a:schemeClr>
              </a:solidFill>
              <a:latin typeface="LM Roman 10" pitchFamily="2" charset="77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E263B20-3693-ADAA-EEAF-ED20A98662E8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2086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83" grpId="0" animBg="1"/>
      <p:bldP spid="83" grpId="1" animBg="1"/>
      <p:bldP spid="77" grpId="0" animBg="1"/>
      <p:bldP spid="102" grpId="2" animBg="1"/>
      <p:bldP spid="103" grpId="2" animBg="1"/>
      <p:bldP spid="108" grpId="1" animBg="1"/>
      <p:bldP spid="112" grpId="0" animBg="1"/>
      <p:bldP spid="94" grpId="0"/>
      <p:bldP spid="1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6F68C-1CB0-C83B-9FA1-16C133B45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BD9997E0-F128-4F28-BA65-C5FBA47FCA04}"/>
              </a:ext>
            </a:extLst>
          </p:cNvPr>
          <p:cNvSpPr/>
          <p:nvPr/>
        </p:nvSpPr>
        <p:spPr>
          <a:xfrm>
            <a:off x="974820" y="5394961"/>
            <a:ext cx="608092" cy="1027752"/>
          </a:xfrm>
          <a:prstGeom prst="rect">
            <a:avLst/>
          </a:prstGeom>
          <a:pattFill prst="ltUpDiag">
            <a:fgClr>
              <a:srgbClr val="FF9D96"/>
            </a:fgClr>
            <a:bgClr>
              <a:schemeClr val="bg1"/>
            </a:bgClr>
          </a:pattFill>
          <a:ln>
            <a:solidFill>
              <a:srgbClr val="FF9D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15DD124C-059D-5DB5-39CF-58686571E3E1}"/>
              </a:ext>
            </a:extLst>
          </p:cNvPr>
          <p:cNvSpPr/>
          <p:nvPr/>
        </p:nvSpPr>
        <p:spPr>
          <a:xfrm>
            <a:off x="2218900" y="5572927"/>
            <a:ext cx="1831701" cy="641847"/>
          </a:xfrm>
          <a:prstGeom prst="rect">
            <a:avLst/>
          </a:prstGeom>
          <a:pattFill prst="ltUpDiag">
            <a:fgClr>
              <a:srgbClr val="D1DFF2"/>
            </a:fgClr>
            <a:bgClr>
              <a:schemeClr val="bg1"/>
            </a:bgClr>
          </a:pattFill>
          <a:ln>
            <a:solidFill>
              <a:srgbClr val="D1DF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CDA0A5-0EF9-80DD-E9B0-45091551EEA3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FE3C57-DF3C-CF89-7478-A4ED41E4D9D0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00473E-3EFA-A5BD-4E96-FE3141883D59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34BAB5-2C84-40C8-1FF7-028E01BEF36B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DE2E1D-9408-C532-C406-F3FF83A75E3E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A8DB4A-F785-2CFE-F6D7-898DDE728D11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3F510B-408A-CA31-2930-82C863615BF2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5/18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F0C6AA-72D6-C6FD-AACC-B31F081F4F2B}"/>
              </a:ext>
            </a:extLst>
          </p:cNvPr>
          <p:cNvSpPr txBox="1"/>
          <p:nvPr/>
        </p:nvSpPr>
        <p:spPr>
          <a:xfrm>
            <a:off x="69279" y="67920"/>
            <a:ext cx="8499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Main ingredients of our study: NLD and GSF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523396EA-E862-182D-B365-A55C28E22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7EBDC12-89AA-BC9F-BA23-9F1C935DB096}"/>
              </a:ext>
            </a:extLst>
          </p:cNvPr>
          <p:cNvGrpSpPr/>
          <p:nvPr/>
        </p:nvGrpSpPr>
        <p:grpSpPr>
          <a:xfrm>
            <a:off x="6111670" y="1095109"/>
            <a:ext cx="4616031" cy="5153270"/>
            <a:chOff x="1296027" y="401691"/>
            <a:chExt cx="4616031" cy="515327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37839BA-C630-FD48-44AA-39C30070D5D5}"/>
                </a:ext>
              </a:extLst>
            </p:cNvPr>
            <p:cNvSpPr/>
            <p:nvPr/>
          </p:nvSpPr>
          <p:spPr>
            <a:xfrm rot="10800000">
              <a:off x="2466944" y="401691"/>
              <a:ext cx="2952398" cy="2242737"/>
            </a:xfrm>
            <a:prstGeom prst="rect">
              <a:avLst/>
            </a:prstGeom>
            <a:gradFill>
              <a:gsLst>
                <a:gs pos="32000">
                  <a:srgbClr val="FFFFFF">
                    <a:alpha val="11000"/>
                  </a:srgbClr>
                </a:gs>
                <a:gs pos="100000">
                  <a:srgbClr val="7FBDFF"/>
                </a:gs>
                <a:gs pos="100000">
                  <a:srgbClr val="7FBDF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5AA40D-A432-D07F-BBCF-067EA7E1C765}"/>
                </a:ext>
              </a:extLst>
            </p:cNvPr>
            <p:cNvSpPr/>
            <p:nvPr/>
          </p:nvSpPr>
          <p:spPr>
            <a:xfrm>
              <a:off x="2475489" y="4966855"/>
              <a:ext cx="2927784" cy="126441"/>
            </a:xfrm>
            <a:prstGeom prst="rect">
              <a:avLst/>
            </a:prstGeom>
            <a:pattFill prst="wdUpDiag">
              <a:fgClr>
                <a:srgbClr val="0059B3"/>
              </a:fgClr>
              <a:bgClr>
                <a:schemeClr val="bg1"/>
              </a:bgClr>
            </a:pattFill>
            <a:ln>
              <a:solidFill>
                <a:srgbClr val="0059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D40A361-05CA-005C-6D1E-9F84E34F2B8F}"/>
                </a:ext>
              </a:extLst>
            </p:cNvPr>
            <p:cNvSpPr txBox="1"/>
            <p:nvPr/>
          </p:nvSpPr>
          <p:spPr>
            <a:xfrm>
              <a:off x="3101320" y="5093296"/>
              <a:ext cx="193991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>
                      <a:lumMod val="75000"/>
                    </a:schemeClr>
                  </a:solidFill>
                  <a:latin typeface="LM Roman 10" pitchFamily="2" charset="77"/>
                  <a:cs typeface="Times New Roman" panose="02020603050405020304" pitchFamily="18" charset="0"/>
                </a:rPr>
                <a:t>ground state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3426B35-C9C4-2F2C-D7FF-8A23BED8FD7F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44188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E22A033-0CE6-7D5A-3A50-574615594DC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4155630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16BFF73-A3FB-4EA1-FAAE-4ABEF48C88C1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373875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AA759C9-EC08-AB26-7F00-346DC674D23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35044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A49D127-25F4-0BD2-6F71-0FABFEA660EE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323430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88B03E9-3DE0-E08F-A00D-04230F8A5F56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3165031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765BD25-C543-4A78-0BAB-2B346A5308C8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929503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F6F579D-7E6A-873F-722D-5DAA3EBAA7B7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860231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72233F1-A07D-2F12-C4FD-5F3E289607D2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831789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3BD5006-9FD4-E917-1ACC-994B90FC75BA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803760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63C8BD9-CF1D-7F5E-70AA-A6DB49F235AE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78142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53FA47-592B-9159-722B-40EE4807DEA5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7280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78379A1-CFF9-098A-FE88-82BEF5E54FE4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7057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D13E971-2A85-D2C6-5A7C-340474DBAFE8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6488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3D35D93-84CB-FFDF-97C1-97F09FDE23BE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6337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B8A1F5B-E8A7-3885-DE85-06DE2B517290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595031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757E67D-A55A-E574-5168-6C0328451830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566589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E0397AB-C2FB-0FF3-B963-2462D91795FA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538560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C4ABAC9-EAB1-8751-343E-E68C43DF6F18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51622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E0ADA57-D005-4B86-24FF-5CC9966C768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4628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B0CC4B6-B38F-1519-0A49-1BF78664697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4405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495D963-DB6C-4616-7C26-3D7ADDA7A0A5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3836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E6FE6AA-E64B-82C2-3545-1E8201D559D3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345303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FDECF43-F77A-CE1D-F983-B6E0E2D493D8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276031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1DA8819-A8A5-E3DF-B320-8A7FC45F8FB0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247589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A81CD30-15FF-6D4A-B706-43096E6B0DA7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219560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8318B01-999A-E14D-4993-05D7FF3D41AE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19722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1F53D60-5E0D-A9E8-E06F-6D66DAAA9804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1438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CF27610-D18D-2E2B-D19F-A3637C9771BF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1215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CA0DE88-6C5B-2873-8F5B-E562528D5497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0646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9FC922C-D370-A949-68B6-9947259DDA65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294966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FB60627-95AC-A40C-C8E6-DEBA36443D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7693" y="1353467"/>
              <a:ext cx="0" cy="373644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0BE7B74-1A14-3AAA-E3A6-083F2E68B65B}"/>
                </a:ext>
              </a:extLst>
            </p:cNvPr>
            <p:cNvSpPr txBox="1"/>
            <p:nvPr/>
          </p:nvSpPr>
          <p:spPr>
            <a:xfrm rot="16200000">
              <a:off x="244297" y="3806580"/>
              <a:ext cx="25651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  <a:latin typeface="LM Roman 10" pitchFamily="2" charset="77"/>
                  <a:cs typeface="Times New Roman" panose="02020603050405020304" pitchFamily="18" charset="0"/>
                </a:rPr>
                <a:t>Excitation energy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6AB79AD-3D1E-D595-92CA-7D80992C2367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092560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B57C690-0CD0-49A0-592D-03144BEDAA16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07022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B25C4D6A-089B-4DC9-68A4-A10419A83DB6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20168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6F64173-8D40-5D8A-D14A-68D06921F110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9945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AA14336-3257-D752-BA79-EDBC5BD87FAC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9376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2299F17-1583-BAAF-1F02-B34A84A76050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9225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A01E17C-04E2-FBDA-995B-C7BC59000E13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883831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3D319A7-3DFC-08BB-DA21-9D93B53BFDD8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855389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E1F1026-020D-4064-4B63-F790380ABAE9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827360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7171C2E-E865-C2BB-0692-CE625AA8384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80502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718204F-7D2F-90F8-0CFB-E4A9E1B51B7A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7516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EC98AE9-47B6-8A60-56CD-EF034C81A53F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7293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E3EEABC-AA19-44BB-5928-42A9C35572C1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6724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3EAC1C9-902F-D05B-C9E1-C522F3E4EE23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634103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737134A-5997-0E72-2E7A-A0A1175F0CB2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564831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0C261FAF-E03A-43AE-88A8-D195BE0F7BB7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536389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228BB22-0D9B-A3CD-81DA-0A7B91F5912C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508360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FE1D454-2860-01B3-79FC-3F007B125CB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48602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76EEF3D-3E63-EED6-F997-5FE5083E145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4326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2A4D75A-4886-412C-E42B-C7BE0E056C14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410334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17DCD8A-16E9-4323-F757-DA619A1A57DF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353467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39A2AE6-CA0C-D5C4-1188-7C1DB647CDAB}"/>
                </a:ext>
              </a:extLst>
            </p:cNvPr>
            <p:cNvCxnSpPr>
              <a:cxnSpLocks/>
            </p:cNvCxnSpPr>
            <p:nvPr/>
          </p:nvCxnSpPr>
          <p:spPr>
            <a:xfrm>
              <a:off x="2475489" y="1583766"/>
              <a:ext cx="2927784" cy="0"/>
            </a:xfrm>
            <a:prstGeom prst="line">
              <a:avLst/>
            </a:prstGeom>
            <a:ln w="12700">
              <a:solidFill>
                <a:srgbClr val="7FBD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564D21BB-CC71-32FF-1AE2-75A6AE8B4B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6700" y="3234304"/>
              <a:ext cx="0" cy="173255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6249A0DC-EA9B-7A0C-EC7F-2A5EC002C8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35300" y="2728067"/>
              <a:ext cx="0" cy="22275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E88A3624-0723-6CDA-EBA6-5D2466DC89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6600" y="2219560"/>
              <a:ext cx="0" cy="2747295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48CD738B-FF8C-0B09-A843-00A07A8757F0}"/>
                </a:ext>
              </a:extLst>
            </p:cNvPr>
            <p:cNvCxnSpPr>
              <a:cxnSpLocks/>
            </p:cNvCxnSpPr>
            <p:nvPr/>
          </p:nvCxnSpPr>
          <p:spPr>
            <a:xfrm>
              <a:off x="4406900" y="2219560"/>
              <a:ext cx="0" cy="2747295"/>
            </a:xfrm>
            <a:prstGeom prst="straightConnector1">
              <a:avLst/>
            </a:prstGeom>
            <a:ln w="19050">
              <a:solidFill>
                <a:srgbClr val="0058B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4297C39A-F920-BBDC-674F-A62631D6020F}"/>
                </a:ext>
              </a:extLst>
            </p:cNvPr>
            <p:cNvCxnSpPr>
              <a:cxnSpLocks/>
            </p:cNvCxnSpPr>
            <p:nvPr/>
          </p:nvCxnSpPr>
          <p:spPr>
            <a:xfrm>
              <a:off x="4622800" y="2219560"/>
              <a:ext cx="0" cy="2199307"/>
            </a:xfrm>
            <a:prstGeom prst="straightConnector1">
              <a:avLst/>
            </a:prstGeom>
            <a:ln w="19050">
              <a:solidFill>
                <a:srgbClr val="0058B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E5FDCE84-7A76-28CC-F7DF-6A1C4672A352}"/>
                </a:ext>
              </a:extLst>
            </p:cNvPr>
            <p:cNvCxnSpPr>
              <a:cxnSpLocks/>
            </p:cNvCxnSpPr>
            <p:nvPr/>
          </p:nvCxnSpPr>
          <p:spPr>
            <a:xfrm>
              <a:off x="4851400" y="2219560"/>
              <a:ext cx="0" cy="1936070"/>
            </a:xfrm>
            <a:prstGeom prst="straightConnector1">
              <a:avLst/>
            </a:prstGeom>
            <a:ln w="19050">
              <a:solidFill>
                <a:srgbClr val="0058B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A784B5A-0B31-80F4-4026-D695B084531C}"/>
                    </a:ext>
                  </a:extLst>
                </p:cNvPr>
                <p:cNvSpPr txBox="1"/>
                <p:nvPr/>
              </p:nvSpPr>
              <p:spPr>
                <a:xfrm>
                  <a:off x="2491477" y="3708945"/>
                  <a:ext cx="263918" cy="42479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A784B5A-0B31-80F4-4026-D695B08453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1477" y="3708945"/>
                  <a:ext cx="263918" cy="424796"/>
                </a:xfrm>
                <a:prstGeom prst="rect">
                  <a:avLst/>
                </a:prstGeom>
                <a:blipFill>
                  <a:blip r:embed="rId3"/>
                  <a:stretch>
                    <a:fillRect l="-36364" t="-34286" r="-31818" b="-2571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4DC21EC8-0A9E-94D6-B40F-C49FB01A994D}"/>
                    </a:ext>
                  </a:extLst>
                </p:cNvPr>
                <p:cNvSpPr txBox="1"/>
                <p:nvPr/>
              </p:nvSpPr>
              <p:spPr>
                <a:xfrm>
                  <a:off x="4997379" y="3708945"/>
                  <a:ext cx="324284" cy="42479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⃖"/>
                            <m:ctrlPr>
                              <a:rPr lang="en-US" sz="2400" i="1" smtClean="0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0058B3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4DC21EC8-0A9E-94D6-B40F-C49FB01A99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7379" y="3708945"/>
                  <a:ext cx="324284" cy="424796"/>
                </a:xfrm>
                <a:prstGeom prst="rect">
                  <a:avLst/>
                </a:prstGeom>
                <a:blipFill>
                  <a:blip r:embed="rId4"/>
                  <a:stretch>
                    <a:fillRect l="-18519" t="-34286" r="-18519" b="-2571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F004853C-4D7D-3483-9BD4-82B215A178C0}"/>
                    </a:ext>
                  </a:extLst>
                </p:cNvPr>
                <p:cNvSpPr txBox="1"/>
                <p:nvPr/>
              </p:nvSpPr>
              <p:spPr>
                <a:xfrm>
                  <a:off x="2046367" y="4770917"/>
                  <a:ext cx="35977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F004853C-4D7D-3483-9BD4-82B215A178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6367" y="4770917"/>
                  <a:ext cx="359777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7241" r="-3448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D9238182-38A6-AB49-F994-FB40D048FE6B}"/>
                    </a:ext>
                  </a:extLst>
                </p:cNvPr>
                <p:cNvSpPr txBox="1"/>
                <p:nvPr/>
              </p:nvSpPr>
              <p:spPr>
                <a:xfrm>
                  <a:off x="5574722" y="2011266"/>
                  <a:ext cx="337336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0058B3"/>
                    </a:solidFill>
                  </a:endParaRPr>
                </a:p>
              </p:txBody>
            </p:sp>
          </mc:Choice>
          <mc:Fallback xmlns="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D9238182-38A6-AB49-F994-FB40D048FE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4722" y="2011266"/>
                  <a:ext cx="337336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17857" r="-7143" b="-172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9" name="Right Brace 88">
              <a:extLst>
                <a:ext uri="{FF2B5EF4-FFF2-40B4-BE49-F238E27FC236}">
                  <a16:creationId xmlns:a16="http://schemas.microsoft.com/office/drawing/2014/main" id="{09789E38-D4E4-4667-9623-51673E30C87E}"/>
                </a:ext>
              </a:extLst>
            </p:cNvPr>
            <p:cNvSpPr/>
            <p:nvPr/>
          </p:nvSpPr>
          <p:spPr>
            <a:xfrm>
              <a:off x="5447722" y="2118569"/>
              <a:ext cx="127000" cy="168972"/>
            </a:xfrm>
            <a:prstGeom prst="rightBrace">
              <a:avLst/>
            </a:prstGeom>
            <a:noFill/>
            <a:ln w="19050">
              <a:solidFill>
                <a:srgbClr val="0058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74C6498E-A19F-912E-4886-FFA3F8D48494}"/>
                    </a:ext>
                  </a:extLst>
                </p:cNvPr>
                <p:cNvSpPr/>
                <p:nvPr/>
              </p:nvSpPr>
              <p:spPr>
                <a:xfrm>
                  <a:off x="4778087" y="3143019"/>
                  <a:ext cx="597278" cy="49116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74C6498E-A19F-912E-4886-FFA3F8D4849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8087" y="3143019"/>
                  <a:ext cx="597278" cy="491160"/>
                </a:xfrm>
                <a:prstGeom prst="rect">
                  <a:avLst/>
                </a:prstGeom>
                <a:blipFill>
                  <a:blip r:embed="rId7"/>
                  <a:stretch>
                    <a:fillRect b="-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61979731-42B4-9A5C-F4A2-5DDB6F1588D0}"/>
                    </a:ext>
                  </a:extLst>
                </p:cNvPr>
                <p:cNvSpPr/>
                <p:nvPr/>
              </p:nvSpPr>
              <p:spPr>
                <a:xfrm>
                  <a:off x="3190741" y="3143019"/>
                  <a:ext cx="597278" cy="49116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61979731-42B4-9A5C-F4A2-5DDB6F1588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0741" y="3143019"/>
                  <a:ext cx="597278" cy="491160"/>
                </a:xfrm>
                <a:prstGeom prst="rect">
                  <a:avLst/>
                </a:prstGeom>
                <a:blipFill>
                  <a:blip r:embed="rId7"/>
                  <a:stretch>
                    <a:fillRect b="-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0B3E3B3F-F40B-A080-49CC-7969C6C18F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4176" y="2202492"/>
              <a:ext cx="1167822" cy="16504"/>
            </a:xfrm>
            <a:prstGeom prst="line">
              <a:avLst/>
            </a:prstGeom>
            <a:ln w="28575">
              <a:solidFill>
                <a:srgbClr val="0058B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28BDEBAF-4326-70C7-6CF6-1C6AECA0EEF1}"/>
                    </a:ext>
                  </a:extLst>
                </p:cNvPr>
                <p:cNvSpPr txBox="1"/>
                <p:nvPr/>
              </p:nvSpPr>
              <p:spPr>
                <a:xfrm>
                  <a:off x="5509814" y="3921343"/>
                  <a:ext cx="373115" cy="39895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58B3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28BDEBAF-4326-70C7-6CF6-1C6AECA0EE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9814" y="3921343"/>
                  <a:ext cx="373115" cy="398955"/>
                </a:xfrm>
                <a:prstGeom prst="rect">
                  <a:avLst/>
                </a:prstGeom>
                <a:blipFill>
                  <a:blip r:embed="rId8"/>
                  <a:stretch>
                    <a:fillRect l="-20000" r="-13333" b="-2812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4" name="Right Brace 93">
              <a:extLst>
                <a:ext uri="{FF2B5EF4-FFF2-40B4-BE49-F238E27FC236}">
                  <a16:creationId xmlns:a16="http://schemas.microsoft.com/office/drawing/2014/main" id="{6EDF2FAF-9EB4-97F8-40F3-B6983C0DF915}"/>
                </a:ext>
              </a:extLst>
            </p:cNvPr>
            <p:cNvSpPr/>
            <p:nvPr/>
          </p:nvSpPr>
          <p:spPr>
            <a:xfrm rot="10800000">
              <a:off x="2297690" y="2147285"/>
              <a:ext cx="127000" cy="168972"/>
            </a:xfrm>
            <a:prstGeom prst="righ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DB239F36-C286-8D80-F749-DD6E848A49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7225" y="2215267"/>
              <a:ext cx="1167822" cy="16504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9922A9BD-A180-0677-9395-E5B85198E9FE}"/>
                    </a:ext>
                  </a:extLst>
                </p:cNvPr>
                <p:cNvSpPr txBox="1"/>
                <p:nvPr/>
              </p:nvSpPr>
              <p:spPr>
                <a:xfrm>
                  <a:off x="1899938" y="2026078"/>
                  <a:ext cx="395558" cy="3989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9922A9BD-A180-0677-9395-E5B85198E9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9938" y="2026078"/>
                  <a:ext cx="395558" cy="398955"/>
                </a:xfrm>
                <a:prstGeom prst="rect">
                  <a:avLst/>
                </a:prstGeom>
                <a:blipFill>
                  <a:blip r:embed="rId9"/>
                  <a:stretch>
                    <a:fillRect l="-12121" r="-9091" b="-28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FF8C4968-D3F9-ADE1-5D0C-5591CDF11997}"/>
              </a:ext>
            </a:extLst>
          </p:cNvPr>
          <p:cNvSpPr txBox="1"/>
          <p:nvPr/>
        </p:nvSpPr>
        <p:spPr>
          <a:xfrm>
            <a:off x="556856" y="882340"/>
            <a:ext cx="54783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  <a:effectLst/>
                <a:latin typeface="LM Roman 10" pitchFamily="2" charset="77"/>
              </a:rPr>
              <a:t>Gamma-ray strength function (GSF) </a:t>
            </a:r>
            <a:r>
              <a:rPr lang="en-US" dirty="0">
                <a:solidFill>
                  <a:srgbClr val="000000"/>
                </a:solidFill>
                <a:effectLst/>
                <a:latin typeface="LM Roman 10" pitchFamily="2" charset="77"/>
              </a:rPr>
              <a:t>and </a:t>
            </a:r>
            <a:r>
              <a:rPr lang="en-US" dirty="0">
                <a:solidFill>
                  <a:srgbClr val="FF0000"/>
                </a:solidFill>
                <a:effectLst/>
                <a:latin typeface="LM Roman 10" pitchFamily="2" charset="77"/>
              </a:rPr>
              <a:t>nuclear level density (NLD) </a:t>
            </a:r>
            <a:r>
              <a:rPr lang="en-US" dirty="0">
                <a:solidFill>
                  <a:srgbClr val="000000"/>
                </a:solidFill>
                <a:effectLst/>
                <a:latin typeface="LM Roman 10" pitchFamily="2" charset="77"/>
              </a:rPr>
              <a:t>are</a:t>
            </a:r>
            <a:r>
              <a:rPr lang="en-US" dirty="0">
                <a:solidFill>
                  <a:srgbClr val="FF0000"/>
                </a:solidFill>
                <a:latin typeface="LM Roman 10" pitchFamily="2" charset="77"/>
              </a:rPr>
              <a:t> </a:t>
            </a:r>
            <a:r>
              <a:rPr lang="en-US" dirty="0">
                <a:effectLst/>
                <a:latin typeface="LM Roman 10" pitchFamily="2" charset="77"/>
              </a:rPr>
              <a:t>average properties of excited nuclei.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7F7F6A3-E498-370D-5D33-E73674EBF7D3}"/>
              </a:ext>
            </a:extLst>
          </p:cNvPr>
          <p:cNvSpPr txBox="1"/>
          <p:nvPr/>
        </p:nvSpPr>
        <p:spPr>
          <a:xfrm>
            <a:off x="1199148" y="1827725"/>
            <a:ext cx="54783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77A6D8"/>
                </a:solidFill>
                <a:effectLst/>
                <a:latin typeface="LM Roman 10" pitchFamily="2" charset="77"/>
              </a:rPr>
              <a:t>Averaged partial radiative width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3F5A3B3-2A55-2638-C7C1-D7793C25621D}"/>
                  </a:ext>
                </a:extLst>
              </p:cNvPr>
              <p:cNvSpPr txBox="1"/>
              <p:nvPr/>
            </p:nvSpPr>
            <p:spPr>
              <a:xfrm>
                <a:off x="556856" y="3630845"/>
                <a:ext cx="547837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dirty="0">
                    <a:effectLst/>
                    <a:latin typeface="LM Roman 10" pitchFamily="2" charset="77"/>
                  </a:rPr>
                  <a:t>Tells us about the distribution of </a:t>
                </a: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dirty="0">
                    <a:solidFill>
                      <a:srgbClr val="FF0000"/>
                    </a:solidFill>
                    <a:effectLst/>
                    <a:latin typeface="Helvetica" pitchFamily="2" charset="0"/>
                  </a:rPr>
                  <a:t>−</a:t>
                </a:r>
                <a:r>
                  <a:rPr lang="en-US" dirty="0">
                    <a:solidFill>
                      <a:srgbClr val="FF0000"/>
                    </a:solidFill>
                    <a:effectLst/>
                    <a:latin typeface="LM Roman 10" pitchFamily="2" charset="77"/>
                  </a:rPr>
                  <a:t>transition probability</a:t>
                </a:r>
                <a:r>
                  <a:rPr lang="en-US" dirty="0">
                    <a:effectLst/>
                    <a:latin typeface="LM Roman 10" pitchFamily="2" charset="77"/>
                  </a:rPr>
                  <a:t>.</a:t>
                </a: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3F5A3B3-2A55-2638-C7C1-D7793C2562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56" y="3630845"/>
                <a:ext cx="5478378" cy="646331"/>
              </a:xfrm>
              <a:prstGeom prst="rect">
                <a:avLst/>
              </a:prstGeom>
              <a:blipFill>
                <a:blip r:embed="rId10"/>
                <a:stretch>
                  <a:fillRect l="-924" t="-5882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5FEFFB82-5189-9473-B8B3-78D3B38B6FD5}"/>
                  </a:ext>
                </a:extLst>
              </p:cNvPr>
              <p:cNvSpPr txBox="1"/>
              <p:nvPr/>
            </p:nvSpPr>
            <p:spPr>
              <a:xfrm>
                <a:off x="556856" y="4412560"/>
                <a:ext cx="5478378" cy="4109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effectLst/>
                    <a:latin typeface="LM Roman 10" pitchFamily="2" charset="77"/>
                  </a:rPr>
                  <a:t>-decay: </a:t>
                </a:r>
                <a:r>
                  <a:rPr lang="en-US" dirty="0">
                    <a:solidFill>
                      <a:srgbClr val="005BBB"/>
                    </a:solidFill>
                    <a:effectLst/>
                    <a:latin typeface="LM Roman 10" pitchFamily="2" charset="77"/>
                  </a:rPr>
                  <a:t>Downward strength </a:t>
                </a:r>
                <a14:m>
                  <m:oMath xmlns:m="http://schemas.openxmlformats.org/officeDocument/2006/math">
                    <m:acc>
                      <m:accPr>
                        <m:chr m:val="⃖"/>
                        <m:ctrlPr>
                          <a:rPr lang="en-US" i="1" dirty="0" smtClean="0">
                            <a:solidFill>
                              <a:srgbClr val="005BBB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solidFill>
                              <a:srgbClr val="005BBB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endParaRPr lang="en-US" dirty="0">
                  <a:solidFill>
                    <a:srgbClr val="0000FF"/>
                  </a:solidFill>
                  <a:effectLst/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5FEFFB82-5189-9473-B8B3-78D3B38B6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56" y="4412560"/>
                <a:ext cx="5478378" cy="410946"/>
              </a:xfrm>
              <a:prstGeom prst="rect">
                <a:avLst/>
              </a:prstGeom>
              <a:blipFill>
                <a:blip r:embed="rId11"/>
                <a:stretch>
                  <a:fillRect t="-1212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TextBox 107">
            <a:extLst>
              <a:ext uri="{FF2B5EF4-FFF2-40B4-BE49-F238E27FC236}">
                <a16:creationId xmlns:a16="http://schemas.microsoft.com/office/drawing/2014/main" id="{3AA6F3D4-2B2F-1A17-E9C7-D1B4FFF02E7D}"/>
              </a:ext>
            </a:extLst>
          </p:cNvPr>
          <p:cNvSpPr txBox="1"/>
          <p:nvPr/>
        </p:nvSpPr>
        <p:spPr>
          <a:xfrm>
            <a:off x="3691401" y="2964074"/>
            <a:ext cx="5478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BC0F7"/>
                </a:solidFill>
                <a:effectLst/>
                <a:latin typeface="LM Roman 10" pitchFamily="2" charset="77"/>
              </a:rPr>
              <a:t>Density of final states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9B15B648-BC87-8F1E-6D5C-880FCFE5B697}"/>
                  </a:ext>
                </a:extLst>
              </p:cNvPr>
              <p:cNvSpPr txBox="1"/>
              <p:nvPr/>
            </p:nvSpPr>
            <p:spPr>
              <a:xfrm>
                <a:off x="1348184" y="2973335"/>
                <a:ext cx="14413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rgbClr val="8BC0F7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>
                    <a:solidFill>
                      <a:srgbClr val="8BC0F7"/>
                    </a:solidFill>
                    <a:effectLst/>
                    <a:latin typeface="LM Roman 10" pitchFamily="2" charset="77"/>
                  </a:rPr>
                  <a:t>-</a:t>
                </a:r>
                <a:r>
                  <a:rPr lang="en-US" dirty="0">
                    <a:solidFill>
                      <a:srgbClr val="8BC0F7"/>
                    </a:solidFill>
                    <a:latin typeface="LM Roman 10" pitchFamily="2" charset="77"/>
                  </a:rPr>
                  <a:t>ray energy</a:t>
                </a:r>
                <a:endParaRPr lang="en-US" dirty="0">
                  <a:solidFill>
                    <a:srgbClr val="8BC0F7"/>
                  </a:solidFill>
                </a:endParaRPr>
              </a:p>
            </p:txBody>
          </p:sp>
        </mc:Choice>
        <mc:Fallback xmlns=""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9B15B648-BC87-8F1E-6D5C-880FCFE5B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184" y="2973335"/>
                <a:ext cx="1441316" cy="369332"/>
              </a:xfrm>
              <a:prstGeom prst="rect">
                <a:avLst/>
              </a:prstGeom>
              <a:blipFill>
                <a:blip r:embed="rId12"/>
                <a:stretch>
                  <a:fillRect t="-10000" r="-3509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1" name="Picture 110">
            <a:extLst>
              <a:ext uri="{FF2B5EF4-FFF2-40B4-BE49-F238E27FC236}">
                <a16:creationId xmlns:a16="http://schemas.microsoft.com/office/drawing/2014/main" id="{A9F6733A-4D4C-55ED-BAF3-B67898871B7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48183" y="2259500"/>
            <a:ext cx="3308684" cy="788994"/>
          </a:xfrm>
          <a:prstGeom prst="rect">
            <a:avLst/>
          </a:prstGeom>
        </p:spPr>
      </p:pic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9924F9E-992B-9171-44B6-1295EEA0B345}"/>
              </a:ext>
            </a:extLst>
          </p:cNvPr>
          <p:cNvCxnSpPr>
            <a:cxnSpLocks/>
          </p:cNvCxnSpPr>
          <p:nvPr/>
        </p:nvCxnSpPr>
        <p:spPr>
          <a:xfrm flipH="1" flipV="1">
            <a:off x="1947620" y="2197057"/>
            <a:ext cx="308373" cy="187099"/>
          </a:xfrm>
          <a:prstGeom prst="straightConnector1">
            <a:avLst/>
          </a:prstGeom>
          <a:ln>
            <a:solidFill>
              <a:srgbClr val="D1DFF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Oval 115">
            <a:extLst>
              <a:ext uri="{FF2B5EF4-FFF2-40B4-BE49-F238E27FC236}">
                <a16:creationId xmlns:a16="http://schemas.microsoft.com/office/drawing/2014/main" id="{F7D12FD2-96AB-12A2-3B7D-F3754864DF8E}"/>
              </a:ext>
            </a:extLst>
          </p:cNvPr>
          <p:cNvSpPr/>
          <p:nvPr/>
        </p:nvSpPr>
        <p:spPr>
          <a:xfrm>
            <a:off x="2685494" y="2665020"/>
            <a:ext cx="387077" cy="369332"/>
          </a:xfrm>
          <a:prstGeom prst="ellipse">
            <a:avLst/>
          </a:prstGeom>
          <a:solidFill>
            <a:srgbClr val="005BBB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92B34C2-358E-F1F7-19A2-623B251BCFFC}"/>
              </a:ext>
            </a:extLst>
          </p:cNvPr>
          <p:cNvCxnSpPr>
            <a:cxnSpLocks/>
          </p:cNvCxnSpPr>
          <p:nvPr/>
        </p:nvCxnSpPr>
        <p:spPr>
          <a:xfrm flipH="1">
            <a:off x="2435918" y="2910892"/>
            <a:ext cx="271801" cy="119535"/>
          </a:xfrm>
          <a:prstGeom prst="straightConnector1">
            <a:avLst/>
          </a:prstGeom>
          <a:ln>
            <a:solidFill>
              <a:srgbClr val="D0DEF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03A9955A-791A-2A15-4AD5-AD109881D6CA}"/>
              </a:ext>
            </a:extLst>
          </p:cNvPr>
          <p:cNvCxnSpPr>
            <a:cxnSpLocks/>
          </p:cNvCxnSpPr>
          <p:nvPr/>
        </p:nvCxnSpPr>
        <p:spPr>
          <a:xfrm>
            <a:off x="4424003" y="2828067"/>
            <a:ext cx="131455" cy="210337"/>
          </a:xfrm>
          <a:prstGeom prst="straightConnector1">
            <a:avLst/>
          </a:prstGeom>
          <a:ln>
            <a:solidFill>
              <a:srgbClr val="D1DFF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riangle 127">
            <a:extLst>
              <a:ext uri="{FF2B5EF4-FFF2-40B4-BE49-F238E27FC236}">
                <a16:creationId xmlns:a16="http://schemas.microsoft.com/office/drawing/2014/main" id="{5135251C-D47F-3D6F-4886-CA7B5D8D1943}"/>
              </a:ext>
            </a:extLst>
          </p:cNvPr>
          <p:cNvSpPr/>
          <p:nvPr/>
        </p:nvSpPr>
        <p:spPr>
          <a:xfrm rot="5400000">
            <a:off x="398552" y="987639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riangle 128">
            <a:extLst>
              <a:ext uri="{FF2B5EF4-FFF2-40B4-BE49-F238E27FC236}">
                <a16:creationId xmlns:a16="http://schemas.microsoft.com/office/drawing/2014/main" id="{8EEEF33B-62C6-7CF6-2832-4EBC71547D88}"/>
              </a:ext>
            </a:extLst>
          </p:cNvPr>
          <p:cNvSpPr/>
          <p:nvPr/>
        </p:nvSpPr>
        <p:spPr>
          <a:xfrm rot="5400000">
            <a:off x="398552" y="3723635"/>
            <a:ext cx="142012" cy="174595"/>
          </a:xfrm>
          <a:prstGeom prst="triangle">
            <a:avLst/>
          </a:prstGeom>
          <a:solidFill>
            <a:srgbClr val="005B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FD533978-85B6-3B42-552A-67C6953B8DC1}"/>
              </a:ext>
            </a:extLst>
          </p:cNvPr>
          <p:cNvSpPr txBox="1"/>
          <p:nvPr/>
        </p:nvSpPr>
        <p:spPr>
          <a:xfrm>
            <a:off x="2218900" y="5572927"/>
            <a:ext cx="19704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LM Roman 10" pitchFamily="2" charset="77"/>
              </a:rPr>
              <a:t>Statistical-model </a:t>
            </a:r>
          </a:p>
          <a:p>
            <a:r>
              <a:rPr lang="en-US" dirty="0">
                <a:effectLst/>
                <a:latin typeface="LM Roman 10" pitchFamily="2" charset="77"/>
              </a:rPr>
              <a:t>calculations </a:t>
            </a:r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864E1CE-A395-10BC-571B-19E247C545A7}"/>
              </a:ext>
            </a:extLst>
          </p:cNvPr>
          <p:cNvSpPr txBox="1"/>
          <p:nvPr/>
        </p:nvSpPr>
        <p:spPr>
          <a:xfrm>
            <a:off x="954297" y="5406226"/>
            <a:ext cx="844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LM Roman 10" pitchFamily="2" charset="77"/>
              </a:rPr>
              <a:t>NLD</a:t>
            </a:r>
            <a:endParaRPr lang="en-US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D913C2EC-3646-75EB-32F1-04F54C4D3EF4}"/>
              </a:ext>
            </a:extLst>
          </p:cNvPr>
          <p:cNvSpPr txBox="1"/>
          <p:nvPr/>
        </p:nvSpPr>
        <p:spPr>
          <a:xfrm>
            <a:off x="954297" y="6016627"/>
            <a:ext cx="993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LM Roman 10" pitchFamily="2" charset="77"/>
              </a:rPr>
              <a:t>GSF</a:t>
            </a:r>
            <a:endParaRPr lang="en-US" dirty="0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0CB7D680-6662-7423-85D1-63497DD68AE4}"/>
              </a:ext>
            </a:extLst>
          </p:cNvPr>
          <p:cNvSpPr/>
          <p:nvPr/>
        </p:nvSpPr>
        <p:spPr>
          <a:xfrm>
            <a:off x="2207936" y="2213342"/>
            <a:ext cx="1699466" cy="442510"/>
          </a:xfrm>
          <a:prstGeom prst="ellipse">
            <a:avLst/>
          </a:prstGeom>
          <a:solidFill>
            <a:srgbClr val="005BBB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64E96AF0-4D61-2D92-B893-F5514781CEEA}"/>
              </a:ext>
            </a:extLst>
          </p:cNvPr>
          <p:cNvSpPr/>
          <p:nvPr/>
        </p:nvSpPr>
        <p:spPr>
          <a:xfrm>
            <a:off x="3938718" y="2413873"/>
            <a:ext cx="687163" cy="442510"/>
          </a:xfrm>
          <a:prstGeom prst="ellipse">
            <a:avLst/>
          </a:prstGeom>
          <a:solidFill>
            <a:srgbClr val="005BBB">
              <a:alpha val="2090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12EF273-EE63-BB75-7308-55EA3944A5FA}"/>
              </a:ext>
            </a:extLst>
          </p:cNvPr>
          <p:cNvCxnSpPr>
            <a:cxnSpLocks/>
          </p:cNvCxnSpPr>
          <p:nvPr/>
        </p:nvCxnSpPr>
        <p:spPr>
          <a:xfrm flipV="1">
            <a:off x="1565891" y="6054647"/>
            <a:ext cx="505425" cy="119867"/>
          </a:xfrm>
          <a:prstGeom prst="straightConnector1">
            <a:avLst/>
          </a:prstGeom>
          <a:ln>
            <a:solidFill>
              <a:srgbClr val="D0DEF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66518162-BC04-6723-F403-93F3527CCD60}"/>
              </a:ext>
            </a:extLst>
          </p:cNvPr>
          <p:cNvCxnSpPr>
            <a:cxnSpLocks/>
          </p:cNvCxnSpPr>
          <p:nvPr/>
        </p:nvCxnSpPr>
        <p:spPr>
          <a:xfrm>
            <a:off x="1579859" y="5584003"/>
            <a:ext cx="467881" cy="177288"/>
          </a:xfrm>
          <a:prstGeom prst="straightConnector1">
            <a:avLst/>
          </a:prstGeom>
          <a:ln>
            <a:solidFill>
              <a:srgbClr val="D0DEF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E654D19C-82AD-ED88-0C93-8B87EF99EE30}"/>
              </a:ext>
            </a:extLst>
          </p:cNvPr>
          <p:cNvCxnSpPr>
            <a:cxnSpLocks/>
          </p:cNvCxnSpPr>
          <p:nvPr/>
        </p:nvCxnSpPr>
        <p:spPr>
          <a:xfrm>
            <a:off x="4119194" y="5940017"/>
            <a:ext cx="449525" cy="4484"/>
          </a:xfrm>
          <a:prstGeom prst="straightConnector1">
            <a:avLst/>
          </a:prstGeom>
          <a:ln>
            <a:solidFill>
              <a:srgbClr val="D0DEF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6ABE9C5A-2614-F38A-E700-C3C1F51D316F}"/>
                  </a:ext>
                </a:extLst>
              </p:cNvPr>
              <p:cNvSpPr txBox="1"/>
              <p:nvPr/>
            </p:nvSpPr>
            <p:spPr>
              <a:xfrm>
                <a:off x="4555458" y="5745248"/>
                <a:ext cx="15798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  <a:effectLst/>
                    <a:latin typeface="LM Roman 10" pitchFamily="2" charset="77"/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l-GR" i="1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ffectLst/>
                    <a:latin typeface="LM Roman 10" pitchFamily="2" charset="77"/>
                  </a:rPr>
                  <a:t>)</a:t>
                </a:r>
                <a:r>
                  <a:rPr lang="el-GR" dirty="0">
                    <a:solidFill>
                      <a:schemeClr val="tx1"/>
                    </a:solidFill>
                    <a:effectLst/>
                    <a:latin typeface="Helvetica" pitchFamily="2" charset="0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effectLst/>
                    <a:latin typeface="LM Roman 10" pitchFamily="2" charset="77"/>
                  </a:rPr>
                  <a:t>rates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6ABE9C5A-2614-F38A-E700-C3C1F51D3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5458" y="5745248"/>
                <a:ext cx="1579848" cy="369332"/>
              </a:xfrm>
              <a:prstGeom prst="rect">
                <a:avLst/>
              </a:prstGeom>
              <a:blipFill>
                <a:blip r:embed="rId14"/>
                <a:stretch>
                  <a:fillRect l="-3200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TextBox 153">
            <a:extLst>
              <a:ext uri="{FF2B5EF4-FFF2-40B4-BE49-F238E27FC236}">
                <a16:creationId xmlns:a16="http://schemas.microsoft.com/office/drawing/2014/main" id="{05EC5A82-DE31-D9D1-4D04-FFA53DF20F9A}"/>
              </a:ext>
            </a:extLst>
          </p:cNvPr>
          <p:cNvSpPr txBox="1"/>
          <p:nvPr/>
        </p:nvSpPr>
        <p:spPr>
          <a:xfrm>
            <a:off x="507643" y="5017884"/>
            <a:ext cx="5470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9D96"/>
                </a:solidFill>
                <a:effectLst/>
                <a:latin typeface="LM Roman 10" pitchFamily="2" charset="77"/>
              </a:rPr>
              <a:t>Oslo method!</a:t>
            </a:r>
            <a:endParaRPr lang="en-US" dirty="0">
              <a:solidFill>
                <a:srgbClr val="FF9D9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268EA8-DE7B-DD46-9E13-D8E068EC5DD1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9612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1" animBg="1"/>
      <p:bldP spid="151" grpId="0" animBg="1"/>
      <p:bldP spid="132" grpId="0"/>
      <p:bldP spid="134" grpId="0"/>
      <p:bldP spid="136" grpId="0"/>
      <p:bldP spid="148" grpId="0"/>
      <p:bldP spid="1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72712-1CC7-546D-6661-C89B0E273E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917D9F-038E-B360-D91E-E488F8050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9" y="1202755"/>
            <a:ext cx="10317597" cy="34515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46DF7C-E478-C582-0271-546CDF24E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53" y="1202754"/>
            <a:ext cx="10317593" cy="34515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BF2F49F-B33C-1120-F99A-9ACC5EDB667F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9FABE-03C4-F6B1-8B9E-575CFEB3D16D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EFF871-0F77-B77F-595D-E61D769878AD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E9D464-06C4-4396-8A84-0D7C41863A44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EACA8C-7D35-B928-B656-D25FF3664584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7DD6B8-6786-C2E2-FBE2-90D23644F3E4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660BE5-F902-20F3-CA0F-2331E231F390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6/18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3DDD67-8DA0-4649-8096-8EBB07DE5F18}"/>
              </a:ext>
            </a:extLst>
          </p:cNvPr>
          <p:cNvSpPr txBox="1"/>
          <p:nvPr/>
        </p:nvSpPr>
        <p:spPr>
          <a:xfrm>
            <a:off x="69279" y="67920"/>
            <a:ext cx="5203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Isotopes studied at the OCL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4E3A01EE-0933-DBD7-7259-404E5ED45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06ACAEDE-1B54-0DF7-EE84-7140D167C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430" y="4891977"/>
            <a:ext cx="1221502" cy="1328141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3479477F-6DF0-4FFD-66DD-3A9CF03F66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164" y="4891977"/>
            <a:ext cx="1338358" cy="132814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3FACFA9B-9C3F-2B8B-02D6-951668C559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0754" y="4891977"/>
            <a:ext cx="1302331" cy="1328141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312D23-220C-2CEA-9561-2DE1D9C9FF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149" y="1202752"/>
            <a:ext cx="10317594" cy="34515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C6A057-B4E3-824C-B77E-4E0ED95EC2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142" y="1202752"/>
            <a:ext cx="10317593" cy="3451525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4899C186-2548-BA19-403A-02719CD8AE8F}"/>
              </a:ext>
            </a:extLst>
          </p:cNvPr>
          <p:cNvSpPr txBox="1"/>
          <p:nvPr/>
        </p:nvSpPr>
        <p:spPr>
          <a:xfrm>
            <a:off x="6784115" y="4592211"/>
            <a:ext cx="2948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rgbClr val="FF0000"/>
                </a:solidFill>
                <a:latin typeface="LM Roman 10" pitchFamily="2" charset="77"/>
                <a:cs typeface="Times New Roman" panose="02020603050405020304" pitchFamily="18" charset="0"/>
              </a:rPr>
              <a:t>“New</a:t>
            </a:r>
            <a:r>
              <a:rPr lang="en-NO">
                <a:solidFill>
                  <a:srgbClr val="FF0000"/>
                </a:solidFill>
                <a:latin typeface="LM Roman 10" pitchFamily="2" charset="77"/>
                <a:cs typeface="Times New Roman" panose="02020603050405020304" pitchFamily="18" charset="0"/>
              </a:rPr>
              <a:t>” setup</a:t>
            </a:r>
            <a:r>
              <a:rPr lang="nb-NO" dirty="0">
                <a:solidFill>
                  <a:srgbClr val="FF0000"/>
                </a:solidFill>
                <a:latin typeface="LM Roman 10" pitchFamily="2" charset="77"/>
                <a:cs typeface="Times New Roman" panose="02020603050405020304" pitchFamily="18" charset="0"/>
              </a:rPr>
              <a:t> OSCAR</a:t>
            </a:r>
            <a:r>
              <a:rPr lang="en-NO">
                <a:solidFill>
                  <a:srgbClr val="FF0000"/>
                </a:solidFill>
                <a:latin typeface="LM Roman 10" pitchFamily="2" charset="77"/>
                <a:cs typeface="Times New Roman" panose="02020603050405020304" pitchFamily="18" charset="0"/>
              </a:rPr>
              <a:t>, </a:t>
            </a:r>
            <a:r>
              <a:rPr lang="en-NO" dirty="0">
                <a:solidFill>
                  <a:srgbClr val="FF0000"/>
                </a:solidFill>
                <a:latin typeface="LM Roman 10" pitchFamily="2" charset="77"/>
                <a:cs typeface="Times New Roman" panose="02020603050405020304" pitchFamily="18" charset="0"/>
              </a:rPr>
              <a:t>Oslo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39C72C8-693C-6855-018C-31711FA77E70}"/>
              </a:ext>
            </a:extLst>
          </p:cNvPr>
          <p:cNvSpPr txBox="1"/>
          <p:nvPr/>
        </p:nvSpPr>
        <p:spPr>
          <a:xfrm>
            <a:off x="6784115" y="4118120"/>
            <a:ext cx="3034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rgbClr val="92D050"/>
                </a:solidFill>
                <a:latin typeface="LM Roman 10" pitchFamily="2" charset="77"/>
                <a:cs typeface="Times New Roman" panose="02020603050405020304" pitchFamily="18" charset="0"/>
              </a:rPr>
              <a:t>“Old</a:t>
            </a:r>
            <a:r>
              <a:rPr lang="en-NO">
                <a:solidFill>
                  <a:srgbClr val="92D050"/>
                </a:solidFill>
                <a:latin typeface="LM Roman 10" pitchFamily="2" charset="77"/>
                <a:cs typeface="Times New Roman" panose="02020603050405020304" pitchFamily="18" charset="0"/>
              </a:rPr>
              <a:t>” setup</a:t>
            </a:r>
            <a:r>
              <a:rPr lang="nb-NO" dirty="0">
                <a:solidFill>
                  <a:srgbClr val="92D050"/>
                </a:solidFill>
                <a:latin typeface="LM Roman 10" pitchFamily="2" charset="77"/>
                <a:cs typeface="Times New Roman" panose="02020603050405020304" pitchFamily="18" charset="0"/>
              </a:rPr>
              <a:t> CACTUS</a:t>
            </a:r>
            <a:r>
              <a:rPr lang="en-NO">
                <a:solidFill>
                  <a:srgbClr val="92D050"/>
                </a:solidFill>
                <a:latin typeface="LM Roman 10" pitchFamily="2" charset="77"/>
                <a:cs typeface="Times New Roman" panose="02020603050405020304" pitchFamily="18" charset="0"/>
              </a:rPr>
              <a:t>, </a:t>
            </a:r>
            <a:r>
              <a:rPr lang="en-NO" dirty="0">
                <a:solidFill>
                  <a:srgbClr val="92D050"/>
                </a:solidFill>
                <a:latin typeface="LM Roman 10" pitchFamily="2" charset="77"/>
                <a:cs typeface="Times New Roman" panose="02020603050405020304" pitchFamily="18" charset="0"/>
              </a:rPr>
              <a:t>Oslo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11B5531-FFE1-A9AA-B41A-2810BAA1F722}"/>
              </a:ext>
            </a:extLst>
          </p:cNvPr>
          <p:cNvSpPr txBox="1"/>
          <p:nvPr/>
        </p:nvSpPr>
        <p:spPr>
          <a:xfrm>
            <a:off x="6810651" y="5066302"/>
            <a:ext cx="3424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rgbClr val="FFC000"/>
                </a:solidFill>
                <a:latin typeface="LM Roman 10" pitchFamily="2" charset="77"/>
                <a:cs typeface="Times New Roman" panose="02020603050405020304" pitchFamily="18" charset="0"/>
              </a:rPr>
              <a:t>“New” setup</a:t>
            </a:r>
            <a:r>
              <a:rPr lang="en-NO">
                <a:solidFill>
                  <a:srgbClr val="FFC000"/>
                </a:solidFill>
                <a:latin typeface="LM Roman 10" pitchFamily="2" charset="77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FFC000"/>
                </a:solidFill>
                <a:latin typeface="LM Roman 10" pitchFamily="2" charset="77"/>
                <a:cs typeface="Times New Roman" panose="02020603050405020304" pitchFamily="18" charset="0"/>
              </a:rPr>
              <a:t>ELI-NP/</a:t>
            </a:r>
            <a:r>
              <a:rPr lang="en-NO">
                <a:solidFill>
                  <a:srgbClr val="FFC000"/>
                </a:solidFill>
                <a:latin typeface="LM Roman 10" pitchFamily="2" charset="77"/>
                <a:cs typeface="Times New Roman" panose="02020603050405020304" pitchFamily="18" charset="0"/>
              </a:rPr>
              <a:t>IFIN-HH</a:t>
            </a:r>
            <a:endParaRPr lang="en-NO" dirty="0">
              <a:solidFill>
                <a:srgbClr val="FFC000"/>
              </a:solidFill>
              <a:latin typeface="LM Roman 10" pitchFamily="2" charset="77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B99414-C13E-C39D-9562-FABEB5AC5D93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6301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C3B69-3EAC-405A-BE34-17082B794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ctangle 228">
            <a:extLst>
              <a:ext uri="{FF2B5EF4-FFF2-40B4-BE49-F238E27FC236}">
                <a16:creationId xmlns:a16="http://schemas.microsoft.com/office/drawing/2014/main" id="{6049E0CE-2673-6495-3E40-35ED58634AC5}"/>
              </a:ext>
            </a:extLst>
          </p:cNvPr>
          <p:cNvSpPr/>
          <p:nvPr/>
        </p:nvSpPr>
        <p:spPr>
          <a:xfrm>
            <a:off x="8339263" y="1983269"/>
            <a:ext cx="1661032" cy="2534982"/>
          </a:xfrm>
          <a:prstGeom prst="rect">
            <a:avLst/>
          </a:prstGeom>
          <a:pattFill prst="ltUpDiag">
            <a:fgClr>
              <a:srgbClr val="FF9D96"/>
            </a:fgClr>
            <a:bgClr>
              <a:schemeClr val="bg1"/>
            </a:bgClr>
          </a:pattFill>
          <a:ln>
            <a:solidFill>
              <a:srgbClr val="FF9D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06A0514E-8F37-E63F-5E7F-446BFD472358}"/>
              </a:ext>
            </a:extLst>
          </p:cNvPr>
          <p:cNvSpPr/>
          <p:nvPr/>
        </p:nvSpPr>
        <p:spPr>
          <a:xfrm>
            <a:off x="6489781" y="1164456"/>
            <a:ext cx="498575" cy="481464"/>
          </a:xfrm>
          <a:prstGeom prst="rect">
            <a:avLst/>
          </a:prstGeom>
          <a:pattFill prst="ltUpDiag">
            <a:fgClr>
              <a:srgbClr val="FF9D96"/>
            </a:fgClr>
            <a:bgClr>
              <a:schemeClr val="bg1"/>
            </a:bgClr>
          </a:pattFill>
          <a:ln>
            <a:solidFill>
              <a:srgbClr val="FF9D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72F5B9-72A5-9D4D-886D-87009E2142F2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D4644B-7483-9D95-6570-FE022EBE6D13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7E1870-E7DA-4A8A-5E72-A57AE330FBBD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2C45B4-B3A6-27C7-15FD-78326B5C984C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BDA486-9CE2-7BAF-3E25-F7953EC16DF4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A88937-15A0-54C8-9B84-71ED230759AD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5C52D0-03AF-921A-D471-EE6AC584D14D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C78EC6-D384-DA78-603B-2F053A228088}"/>
              </a:ext>
            </a:extLst>
          </p:cNvPr>
          <p:cNvSpPr txBox="1"/>
          <p:nvPr/>
        </p:nvSpPr>
        <p:spPr>
          <a:xfrm>
            <a:off x="69279" y="67920"/>
            <a:ext cx="4570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Experiments at the OCL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CBC25FC3-6240-984D-2A23-1B265F3FE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06AE911-0E6A-0280-7E7D-D2C2B2F56D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55" y="3162529"/>
            <a:ext cx="3072196" cy="2304147"/>
          </a:xfrm>
          <a:prstGeom prst="rect">
            <a:avLst/>
          </a:prstGeom>
        </p:spPr>
      </p:pic>
      <p:pic>
        <p:nvPicPr>
          <p:cNvPr id="14" name="Picture 13" descr="A large machine with many round metal parts&#10;&#10;AI-generated content may be incorrect.">
            <a:extLst>
              <a:ext uri="{FF2B5EF4-FFF2-40B4-BE49-F238E27FC236}">
                <a16:creationId xmlns:a16="http://schemas.microsoft.com/office/drawing/2014/main" id="{F50076E4-D685-721D-9C02-33A1183592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4369" y="810640"/>
            <a:ext cx="2780708" cy="3707610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C843F62-1A00-805B-92BD-4913F3883F84}"/>
              </a:ext>
            </a:extLst>
          </p:cNvPr>
          <p:cNvSpPr/>
          <p:nvPr/>
        </p:nvSpPr>
        <p:spPr>
          <a:xfrm>
            <a:off x="3300777" y="3439239"/>
            <a:ext cx="1498085" cy="369332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571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7D3A5E-4E94-A030-5FEC-6F35D49E2100}"/>
              </a:ext>
            </a:extLst>
          </p:cNvPr>
          <p:cNvSpPr txBox="1"/>
          <p:nvPr/>
        </p:nvSpPr>
        <p:spPr>
          <a:xfrm>
            <a:off x="3272202" y="3439238"/>
            <a:ext cx="1848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LM Roman 10" pitchFamily="2" charset="77"/>
              </a:rPr>
              <a:t>Studied sample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4053FDB-815B-100D-6779-BE244FA46EF6}"/>
              </a:ext>
            </a:extLst>
          </p:cNvPr>
          <p:cNvCxnSpPr>
            <a:cxnSpLocks/>
          </p:cNvCxnSpPr>
          <p:nvPr/>
        </p:nvCxnSpPr>
        <p:spPr>
          <a:xfrm flipV="1">
            <a:off x="4048678" y="2822183"/>
            <a:ext cx="352608" cy="617055"/>
          </a:xfrm>
          <a:prstGeom prst="straightConnector1">
            <a:avLst/>
          </a:prstGeom>
          <a:ln w="28575">
            <a:solidFill>
              <a:schemeClr val="accent1">
                <a:lumMod val="20000"/>
                <a:lumOff val="8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3413518-4273-F1DE-ADC4-1E6777472BDA}"/>
              </a:ext>
            </a:extLst>
          </p:cNvPr>
          <p:cNvSpPr/>
          <p:nvPr/>
        </p:nvSpPr>
        <p:spPr>
          <a:xfrm rot="1362843">
            <a:off x="3329072" y="2340488"/>
            <a:ext cx="166217" cy="167179"/>
          </a:xfrm>
          <a:prstGeom prst="ellipse">
            <a:avLst/>
          </a:prstGeom>
          <a:gradFill flip="none" rotWithShape="1">
            <a:gsLst>
              <a:gs pos="0">
                <a:srgbClr val="F97066"/>
              </a:gs>
              <a:gs pos="57000">
                <a:srgbClr val="F1ACB6"/>
              </a:gs>
              <a:gs pos="100000">
                <a:srgbClr val="FFFFFF"/>
              </a:gs>
            </a:gsLst>
            <a:lin ang="5400000" scaled="1"/>
            <a:tileRect/>
          </a:gradFill>
          <a:ln w="6350">
            <a:solidFill>
              <a:srgbClr val="F97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E956E81-EF53-C94E-5016-C97D9BF01578}"/>
              </a:ext>
            </a:extLst>
          </p:cNvPr>
          <p:cNvCxnSpPr>
            <a:cxnSpLocks/>
          </p:cNvCxnSpPr>
          <p:nvPr/>
        </p:nvCxnSpPr>
        <p:spPr>
          <a:xfrm>
            <a:off x="3474066" y="2443624"/>
            <a:ext cx="838810" cy="249815"/>
          </a:xfrm>
          <a:prstGeom prst="straightConnector1">
            <a:avLst/>
          </a:prstGeom>
          <a:ln w="28575">
            <a:solidFill>
              <a:srgbClr val="F9706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BB76C4-29F0-C547-6065-9BFF976BF3CC}"/>
              </a:ext>
            </a:extLst>
          </p:cNvPr>
          <p:cNvCxnSpPr>
            <a:cxnSpLocks/>
          </p:cNvCxnSpPr>
          <p:nvPr/>
        </p:nvCxnSpPr>
        <p:spPr>
          <a:xfrm>
            <a:off x="4428943" y="2721326"/>
            <a:ext cx="1116772" cy="313241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76CC2391-BE30-E5D9-EC2A-A8FC5EADA800}"/>
              </a:ext>
            </a:extLst>
          </p:cNvPr>
          <p:cNvSpPr/>
          <p:nvPr/>
        </p:nvSpPr>
        <p:spPr>
          <a:xfrm>
            <a:off x="5573372" y="2991967"/>
            <a:ext cx="234997" cy="236357"/>
          </a:xfrm>
          <a:prstGeom prst="ellipse">
            <a:avLst/>
          </a:prstGeom>
          <a:gradFill flip="none" rotWithShape="1">
            <a:gsLst>
              <a:gs pos="0">
                <a:srgbClr val="2A4CB1"/>
              </a:gs>
              <a:gs pos="84000">
                <a:srgbClr val="2A4CB1">
                  <a:tint val="44500"/>
                  <a:satMod val="160000"/>
                </a:srgbClr>
              </a:gs>
              <a:gs pos="100000">
                <a:srgbClr val="2A4CB1">
                  <a:tint val="23500"/>
                  <a:satMod val="160000"/>
                </a:srgbClr>
              </a:gs>
            </a:gsLst>
            <a:lin ang="5400000" scaled="1"/>
            <a:tileRect/>
          </a:gradFill>
          <a:ln w="6350">
            <a:solidFill>
              <a:srgbClr val="2A4CB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0187E3B-249B-4996-F4EE-645A36B02500}"/>
              </a:ext>
            </a:extLst>
          </p:cNvPr>
          <p:cNvSpPr/>
          <p:nvPr/>
        </p:nvSpPr>
        <p:spPr>
          <a:xfrm rot="1362843">
            <a:off x="5567808" y="2884262"/>
            <a:ext cx="239915" cy="241304"/>
          </a:xfrm>
          <a:prstGeom prst="ellipse">
            <a:avLst/>
          </a:prstGeom>
          <a:gradFill flip="none" rotWithShape="1">
            <a:gsLst>
              <a:gs pos="0">
                <a:srgbClr val="F97066"/>
              </a:gs>
              <a:gs pos="57000">
                <a:srgbClr val="F1ACB6"/>
              </a:gs>
              <a:gs pos="100000">
                <a:srgbClr val="FFFFFF"/>
              </a:gs>
            </a:gsLst>
            <a:lin ang="5400000" scaled="1"/>
            <a:tileRect/>
          </a:gradFill>
          <a:ln w="6350">
            <a:solidFill>
              <a:srgbClr val="F97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Explosion 1 22">
            <a:extLst>
              <a:ext uri="{FF2B5EF4-FFF2-40B4-BE49-F238E27FC236}">
                <a16:creationId xmlns:a16="http://schemas.microsoft.com/office/drawing/2014/main" id="{57AD974B-EA5A-389E-EEDC-5E2AFDAD5545}"/>
              </a:ext>
            </a:extLst>
          </p:cNvPr>
          <p:cNvSpPr/>
          <p:nvPr/>
        </p:nvSpPr>
        <p:spPr>
          <a:xfrm>
            <a:off x="4287619" y="2591369"/>
            <a:ext cx="314485" cy="286577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0" name="Picture 219" descr="A diagram of a graphing of a nuclear model&#10;&#10;AI-generated content may be incorrect.">
            <a:extLst>
              <a:ext uri="{FF2B5EF4-FFF2-40B4-BE49-F238E27FC236}">
                <a16:creationId xmlns:a16="http://schemas.microsoft.com/office/drawing/2014/main" id="{BDA994ED-D98E-4337-6062-66D753F2BA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4438" y="802986"/>
            <a:ext cx="3908694" cy="4106102"/>
          </a:xfrm>
          <a:prstGeom prst="rect">
            <a:avLst/>
          </a:prstGeom>
        </p:spPr>
      </p:pic>
      <p:pic>
        <p:nvPicPr>
          <p:cNvPr id="221" name="Picture 220">
            <a:extLst>
              <a:ext uri="{FF2B5EF4-FFF2-40B4-BE49-F238E27FC236}">
                <a16:creationId xmlns:a16="http://schemas.microsoft.com/office/drawing/2014/main" id="{DFC0B5D9-954B-76FF-8793-6F54F78478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19" y="810640"/>
            <a:ext cx="3072196" cy="2304147"/>
          </a:xfrm>
          <a:prstGeom prst="rect">
            <a:avLst/>
          </a:prstGeom>
        </p:spPr>
      </p:pic>
      <p:pic>
        <p:nvPicPr>
          <p:cNvPr id="222" name="Picture 221">
            <a:extLst>
              <a:ext uri="{FF2B5EF4-FFF2-40B4-BE49-F238E27FC236}">
                <a16:creationId xmlns:a16="http://schemas.microsoft.com/office/drawing/2014/main" id="{BC1D089D-0BA6-EBCD-4905-ED7A0F2AA9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3249239" y="3749458"/>
            <a:ext cx="2781043" cy="2893305"/>
          </a:xfrm>
          <a:prstGeom prst="rect">
            <a:avLst/>
          </a:prstGeom>
        </p:spPr>
      </p:pic>
      <p:sp>
        <p:nvSpPr>
          <p:cNvPr id="230" name="TextBox 229">
            <a:extLst>
              <a:ext uri="{FF2B5EF4-FFF2-40B4-BE49-F238E27FC236}">
                <a16:creationId xmlns:a16="http://schemas.microsoft.com/office/drawing/2014/main" id="{9B297E51-62DC-9172-1B93-AB836D37DB49}"/>
              </a:ext>
            </a:extLst>
          </p:cNvPr>
          <p:cNvSpPr txBox="1"/>
          <p:nvPr/>
        </p:nvSpPr>
        <p:spPr>
          <a:xfrm>
            <a:off x="2558228" y="3221953"/>
            <a:ext cx="1848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  <a:latin typeface="LM Roman 10" pitchFamily="2" charset="77"/>
              </a:rPr>
              <a:t>SiRi</a:t>
            </a:r>
            <a:endParaRPr lang="en-US" sz="1600" b="1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7EE3773C-640A-D990-F5BD-B7D4422C777A}"/>
              </a:ext>
            </a:extLst>
          </p:cNvPr>
          <p:cNvSpPr txBox="1"/>
          <p:nvPr/>
        </p:nvSpPr>
        <p:spPr>
          <a:xfrm>
            <a:off x="2218911" y="2772668"/>
            <a:ext cx="5486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LM Roman 10" pitchFamily="2" charset="77"/>
              </a:rPr>
              <a:t>OSCAR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1C41BBED-3929-8313-A8F5-CCA084DFC75F}"/>
              </a:ext>
            </a:extLst>
          </p:cNvPr>
          <p:cNvSpPr txBox="1"/>
          <p:nvPr/>
        </p:nvSpPr>
        <p:spPr>
          <a:xfrm>
            <a:off x="0" y="5477424"/>
            <a:ext cx="343361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err="1">
                <a:effectLst/>
                <a:latin typeface="LM Roman 10" pitchFamily="2" charset="77"/>
              </a:rPr>
              <a:t>SiRi</a:t>
            </a:r>
            <a:r>
              <a:rPr lang="en-US" sz="1400" dirty="0">
                <a:effectLst/>
                <a:latin typeface="LM Roman 10" pitchFamily="2" charset="77"/>
              </a:rPr>
              <a:t> Si particle telescope + </a:t>
            </a:r>
            <a:r>
              <a:rPr lang="en-US" sz="1400" dirty="0" err="1">
                <a:effectLst/>
                <a:latin typeface="LM Roman 10" pitchFamily="2" charset="77"/>
              </a:rPr>
              <a:t>NaI</a:t>
            </a:r>
            <a:r>
              <a:rPr lang="en-US" sz="1400" dirty="0">
                <a:effectLst/>
                <a:latin typeface="LM Roman 10" pitchFamily="2" charset="77"/>
              </a:rPr>
              <a:t>(Tl) (CACTUS, older)/ LaBr3(Ce) (OSCAR, new) detector array.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AE930F6B-C7CF-2E10-9CA9-4EA446833C11}"/>
              </a:ext>
            </a:extLst>
          </p:cNvPr>
          <p:cNvSpPr txBox="1"/>
          <p:nvPr/>
        </p:nvSpPr>
        <p:spPr>
          <a:xfrm>
            <a:off x="0" y="6134964"/>
            <a:ext cx="29186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>
                <a:effectLst/>
                <a:latin typeface="LM Roman 10" pitchFamily="2" charset="77"/>
              </a:rPr>
              <a:t>126</a:t>
            </a:r>
            <a:r>
              <a:rPr lang="en-US" sz="1400" dirty="0">
                <a:latin typeface="LM Roman 10" pitchFamily="2" charset="77"/>
              </a:rPr>
              <a:t>°-140° or 40°-54° </a:t>
            </a:r>
            <a:r>
              <a:rPr lang="en-US" sz="1400" dirty="0">
                <a:effectLst/>
                <a:latin typeface="LM Roman 10" pitchFamily="2" charset="77"/>
              </a:rPr>
              <a:t>particle angles are covered.</a:t>
            </a:r>
          </a:p>
        </p:txBody>
      </p:sp>
      <p:pic>
        <p:nvPicPr>
          <p:cNvPr id="239" name="Picture 238">
            <a:extLst>
              <a:ext uri="{FF2B5EF4-FFF2-40B4-BE49-F238E27FC236}">
                <a16:creationId xmlns:a16="http://schemas.microsoft.com/office/drawing/2014/main" id="{2B306D7A-2924-4636-4A2C-FDDA89D569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8559" y="5060499"/>
            <a:ext cx="1553361" cy="338553"/>
          </a:xfrm>
          <a:prstGeom prst="rect">
            <a:avLst/>
          </a:prstGeom>
        </p:spPr>
      </p:pic>
      <p:sp>
        <p:nvSpPr>
          <p:cNvPr id="241" name="TextBox 240">
            <a:extLst>
              <a:ext uri="{FF2B5EF4-FFF2-40B4-BE49-F238E27FC236}">
                <a16:creationId xmlns:a16="http://schemas.microsoft.com/office/drawing/2014/main" id="{865D908D-8E18-8AF7-8457-1F08F16A4994}"/>
              </a:ext>
            </a:extLst>
          </p:cNvPr>
          <p:cNvSpPr txBox="1"/>
          <p:nvPr/>
        </p:nvSpPr>
        <p:spPr>
          <a:xfrm>
            <a:off x="7918707" y="5059742"/>
            <a:ext cx="28474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effectLst/>
                <a:latin typeface="LM Roman 10" pitchFamily="2" charset="77"/>
              </a:rPr>
              <a:t>with 16</a:t>
            </a:r>
            <a:r>
              <a:rPr lang="en-US" sz="1600" dirty="0">
                <a:latin typeface="LM Roman 10" pitchFamily="2" charset="77"/>
              </a:rPr>
              <a:t> </a:t>
            </a:r>
            <a:r>
              <a:rPr lang="en-US" sz="1600" dirty="0">
                <a:effectLst/>
                <a:latin typeface="LM Roman 10" pitchFamily="2" charset="77"/>
              </a:rPr>
              <a:t>and 25 MeV protons</a:t>
            </a:r>
            <a:endParaRPr lang="en-US" sz="1600" dirty="0">
              <a:latin typeface="LM Roman 10" pitchFamily="2" charset="77"/>
            </a:endParaRPr>
          </a:p>
        </p:txBody>
      </p:sp>
      <p:pic>
        <p:nvPicPr>
          <p:cNvPr id="242" name="Picture 241">
            <a:extLst>
              <a:ext uri="{FF2B5EF4-FFF2-40B4-BE49-F238E27FC236}">
                <a16:creationId xmlns:a16="http://schemas.microsoft.com/office/drawing/2014/main" id="{9747382A-2734-7BAE-F488-3EAA90C5B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8559" y="5403489"/>
            <a:ext cx="721913" cy="350643"/>
          </a:xfrm>
          <a:prstGeom prst="rect">
            <a:avLst/>
          </a:prstGeom>
        </p:spPr>
      </p:pic>
      <p:sp>
        <p:nvSpPr>
          <p:cNvPr id="244" name="TextBox 243">
            <a:extLst>
              <a:ext uri="{FF2B5EF4-FFF2-40B4-BE49-F238E27FC236}">
                <a16:creationId xmlns:a16="http://schemas.microsoft.com/office/drawing/2014/main" id="{8ECFE90B-CD1B-8A4D-0D41-5D278A9D03D5}"/>
              </a:ext>
            </a:extLst>
          </p:cNvPr>
          <p:cNvSpPr txBox="1"/>
          <p:nvPr/>
        </p:nvSpPr>
        <p:spPr>
          <a:xfrm>
            <a:off x="7080472" y="5406610"/>
            <a:ext cx="2597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ffectLst/>
                <a:latin typeface="LM Roman 10" pitchFamily="2" charset="77"/>
              </a:rPr>
              <a:t>with </a:t>
            </a:r>
            <a:r>
              <a:rPr lang="en-US" sz="1600" dirty="0">
                <a:effectLst/>
                <a:latin typeface="LM Roman 10" pitchFamily="2" charset="77"/>
              </a:rPr>
              <a:t>11.5 MeV deuterons</a:t>
            </a:r>
            <a:endParaRPr lang="en-US" sz="1600" dirty="0"/>
          </a:p>
        </p:txBody>
      </p:sp>
      <p:pic>
        <p:nvPicPr>
          <p:cNvPr id="245" name="Picture 244">
            <a:extLst>
              <a:ext uri="{FF2B5EF4-FFF2-40B4-BE49-F238E27FC236}">
                <a16:creationId xmlns:a16="http://schemas.microsoft.com/office/drawing/2014/main" id="{EB4EBEF7-2987-175A-2350-433FD8DCE1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72177" y="5795074"/>
            <a:ext cx="2109788" cy="288518"/>
          </a:xfrm>
          <a:prstGeom prst="rect">
            <a:avLst/>
          </a:prstGeom>
        </p:spPr>
      </p:pic>
      <p:sp>
        <p:nvSpPr>
          <p:cNvPr id="247" name="TextBox 246">
            <a:extLst>
              <a:ext uri="{FF2B5EF4-FFF2-40B4-BE49-F238E27FC236}">
                <a16:creationId xmlns:a16="http://schemas.microsoft.com/office/drawing/2014/main" id="{AC4B1CCF-A3DD-5BED-4ED2-EE457B3355E3}"/>
              </a:ext>
            </a:extLst>
          </p:cNvPr>
          <p:cNvSpPr txBox="1"/>
          <p:nvPr/>
        </p:nvSpPr>
        <p:spPr>
          <a:xfrm>
            <a:off x="8465266" y="5760689"/>
            <a:ext cx="17997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LM Roman 10" pitchFamily="2" charset="77"/>
              </a:rPr>
              <a:t>w</a:t>
            </a:r>
            <a:r>
              <a:rPr lang="en-US" sz="1600" dirty="0">
                <a:effectLst/>
                <a:latin typeface="LM Roman 10" pitchFamily="2" charset="77"/>
              </a:rPr>
              <a:t>ith 38 MeV</a:t>
            </a:r>
            <a:endParaRPr lang="en-US" sz="1600" dirty="0"/>
          </a:p>
        </p:txBody>
      </p:sp>
      <p:pic>
        <p:nvPicPr>
          <p:cNvPr id="254" name="Picture 253">
            <a:extLst>
              <a:ext uri="{FF2B5EF4-FFF2-40B4-BE49-F238E27FC236}">
                <a16:creationId xmlns:a16="http://schemas.microsoft.com/office/drawing/2014/main" id="{68EF445A-7331-BADA-90F7-D298B39A12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76949" y="6081860"/>
            <a:ext cx="626764" cy="322336"/>
          </a:xfrm>
          <a:prstGeom prst="rect">
            <a:avLst/>
          </a:prstGeom>
        </p:spPr>
      </p:pic>
      <p:sp>
        <p:nvSpPr>
          <p:cNvPr id="257" name="TextBox 256">
            <a:extLst>
              <a:ext uri="{FF2B5EF4-FFF2-40B4-BE49-F238E27FC236}">
                <a16:creationId xmlns:a16="http://schemas.microsoft.com/office/drawing/2014/main" id="{BD05CC63-48CF-F9CF-45D0-F4E8F4DFAE30}"/>
              </a:ext>
            </a:extLst>
          </p:cNvPr>
          <p:cNvSpPr txBox="1"/>
          <p:nvPr/>
        </p:nvSpPr>
        <p:spPr>
          <a:xfrm>
            <a:off x="6989334" y="6058020"/>
            <a:ext cx="2393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LM Roman 10" pitchFamily="2" charset="77"/>
              </a:rPr>
              <a:t>with 23 and 24 MeV</a:t>
            </a:r>
            <a:endParaRPr lang="en-US" sz="1600" dirty="0"/>
          </a:p>
        </p:txBody>
      </p:sp>
      <p:pic>
        <p:nvPicPr>
          <p:cNvPr id="258" name="Picture 257">
            <a:extLst>
              <a:ext uri="{FF2B5EF4-FFF2-40B4-BE49-F238E27FC236}">
                <a16:creationId xmlns:a16="http://schemas.microsoft.com/office/drawing/2014/main" id="{0090142E-2A4B-7ACF-8B38-70099394CC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43454" y="6169491"/>
            <a:ext cx="164687" cy="146389"/>
          </a:xfrm>
          <a:prstGeom prst="rect">
            <a:avLst/>
          </a:prstGeom>
        </p:spPr>
      </p:pic>
      <p:pic>
        <p:nvPicPr>
          <p:cNvPr id="259" name="Picture 258">
            <a:extLst>
              <a:ext uri="{FF2B5EF4-FFF2-40B4-BE49-F238E27FC236}">
                <a16:creationId xmlns:a16="http://schemas.microsoft.com/office/drawing/2014/main" id="{570D9DB5-EBA2-C0CF-4FFA-BCCE6A283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76119" y="5831187"/>
            <a:ext cx="334798" cy="1841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4B93B7-FA2E-619A-6030-9378F6982D6A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7341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1" animBg="1"/>
      <p:bldP spid="22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5FFF4C-9BE5-58F5-4594-4DDDF0223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Picture 213">
            <a:extLst>
              <a:ext uri="{FF2B5EF4-FFF2-40B4-BE49-F238E27FC236}">
                <a16:creationId xmlns:a16="http://schemas.microsoft.com/office/drawing/2014/main" id="{81EBC86D-CD13-D295-2A97-0CE32FAC8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58606" y="-1664564"/>
            <a:ext cx="2852080" cy="75921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A4D0DE1-938D-6D5B-CDB7-B2EBEDCE88EE}"/>
              </a:ext>
            </a:extLst>
          </p:cNvPr>
          <p:cNvSpPr/>
          <p:nvPr/>
        </p:nvSpPr>
        <p:spPr>
          <a:xfrm>
            <a:off x="0" y="0"/>
            <a:ext cx="10880725" cy="691376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42376A-9248-4334-B73C-32BCAD2F2D16}"/>
              </a:ext>
            </a:extLst>
          </p:cNvPr>
          <p:cNvSpPr/>
          <p:nvPr/>
        </p:nvSpPr>
        <p:spPr>
          <a:xfrm>
            <a:off x="0" y="6624204"/>
            <a:ext cx="10880725" cy="233795"/>
          </a:xfrm>
          <a:prstGeom prst="rect">
            <a:avLst/>
          </a:prstGeom>
          <a:solidFill>
            <a:srgbClr val="C8DF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9373C8-5D99-3082-4571-E629B814ABC3}"/>
              </a:ext>
            </a:extLst>
          </p:cNvPr>
          <p:cNvSpPr/>
          <p:nvPr/>
        </p:nvSpPr>
        <p:spPr>
          <a:xfrm>
            <a:off x="1" y="6624204"/>
            <a:ext cx="3329608" cy="233796"/>
          </a:xfrm>
          <a:prstGeom prst="rect">
            <a:avLst/>
          </a:prstGeom>
          <a:solidFill>
            <a:srgbClr val="005B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3C2047-2023-3F8C-6B07-638BDFFB549D}"/>
              </a:ext>
            </a:extLst>
          </p:cNvPr>
          <p:cNvSpPr/>
          <p:nvPr/>
        </p:nvSpPr>
        <p:spPr>
          <a:xfrm>
            <a:off x="7467600" y="6624204"/>
            <a:ext cx="3413125" cy="233796"/>
          </a:xfrm>
          <a:prstGeom prst="rect">
            <a:avLst/>
          </a:prstGeom>
          <a:solidFill>
            <a:srgbClr val="F2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0F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15179A-B0FA-33D1-B3AF-A1F94357FAAD}"/>
              </a:ext>
            </a:extLst>
          </p:cNvPr>
          <p:cNvSpPr txBox="1"/>
          <p:nvPr/>
        </p:nvSpPr>
        <p:spPr>
          <a:xfrm>
            <a:off x="666092" y="6556435"/>
            <a:ext cx="5445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3F3F3"/>
                </a:solidFill>
                <a:effectLst/>
                <a:latin typeface="LM Roman 10" pitchFamily="2" charset="77"/>
              </a:rPr>
              <a:t>M. Markova (UIO)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692379-DFD3-97DD-3450-611D7BD7943D}"/>
              </a:ext>
            </a:extLst>
          </p:cNvPr>
          <p:cNvSpPr txBox="1"/>
          <p:nvPr/>
        </p:nvSpPr>
        <p:spPr>
          <a:xfrm>
            <a:off x="4189311" y="6571824"/>
            <a:ext cx="2637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PDR in and its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126246-84D9-E020-2FDA-5D38461A6E79}"/>
              </a:ext>
            </a:extLst>
          </p:cNvPr>
          <p:cNvSpPr txBox="1"/>
          <p:nvPr/>
        </p:nvSpPr>
        <p:spPr>
          <a:xfrm>
            <a:off x="10234986" y="65718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8/18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92D007-7AC7-F22D-3C1C-50B95F4D2E22}"/>
              </a:ext>
            </a:extLst>
          </p:cNvPr>
          <p:cNvSpPr txBox="1"/>
          <p:nvPr/>
        </p:nvSpPr>
        <p:spPr>
          <a:xfrm>
            <a:off x="69279" y="67920"/>
            <a:ext cx="5650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59B4"/>
                </a:solidFill>
                <a:latin typeface="LM Roman 12" pitchFamily="2" charset="77"/>
              </a:rPr>
              <a:t>The Oslo method: step-by-step</a:t>
            </a:r>
          </a:p>
        </p:txBody>
      </p:sp>
      <p:pic>
        <p:nvPicPr>
          <p:cNvPr id="48" name="Picture 47" descr="A logo with a person holding a harp&#10;&#10;AI-generated content may be incorrect.">
            <a:extLst>
              <a:ext uri="{FF2B5EF4-FFF2-40B4-BE49-F238E27FC236}">
                <a16:creationId xmlns:a16="http://schemas.microsoft.com/office/drawing/2014/main" id="{7CF35CF6-F2DE-1785-548F-F4B361F77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633" y="5934997"/>
            <a:ext cx="626764" cy="626764"/>
          </a:xfrm>
          <a:prstGeom prst="rect">
            <a:avLst/>
          </a:prstGeom>
        </p:spPr>
      </p:pic>
      <p:pic>
        <p:nvPicPr>
          <p:cNvPr id="207" name="Picture 206" descr="A graph of a graph&#10;&#10;AI-generated content may be incorrect.">
            <a:extLst>
              <a:ext uri="{FF2B5EF4-FFF2-40B4-BE49-F238E27FC236}">
                <a16:creationId xmlns:a16="http://schemas.microsoft.com/office/drawing/2014/main" id="{53E20AFA-F2A6-0FCB-56F4-84668047D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43757"/>
            <a:ext cx="3534518" cy="2928132"/>
          </a:xfrm>
          <a:prstGeom prst="rect">
            <a:avLst/>
          </a:prstGeom>
        </p:spPr>
      </p:pic>
      <p:grpSp>
        <p:nvGrpSpPr>
          <p:cNvPr id="213" name="Group 212">
            <a:extLst>
              <a:ext uri="{FF2B5EF4-FFF2-40B4-BE49-F238E27FC236}">
                <a16:creationId xmlns:a16="http://schemas.microsoft.com/office/drawing/2014/main" id="{7D792EEA-03F4-07E7-0036-C1B6F9CCE6BE}"/>
              </a:ext>
            </a:extLst>
          </p:cNvPr>
          <p:cNvGrpSpPr/>
          <p:nvPr/>
        </p:nvGrpSpPr>
        <p:grpSpPr>
          <a:xfrm>
            <a:off x="8229599" y="738887"/>
            <a:ext cx="2611797" cy="2856149"/>
            <a:chOff x="6057995" y="733872"/>
            <a:chExt cx="5082875" cy="2856149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1CC58CA0-D1AC-7161-F454-2113FAC9EDE4}"/>
                </a:ext>
              </a:extLst>
            </p:cNvPr>
            <p:cNvSpPr/>
            <p:nvPr/>
          </p:nvSpPr>
          <p:spPr>
            <a:xfrm>
              <a:off x="6111670" y="733872"/>
              <a:ext cx="5029200" cy="2856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D19BBFDD-4351-2278-CDD2-CA86171E9DE3}"/>
                </a:ext>
              </a:extLst>
            </p:cNvPr>
            <p:cNvSpPr/>
            <p:nvPr/>
          </p:nvSpPr>
          <p:spPr>
            <a:xfrm>
              <a:off x="6057995" y="3124921"/>
              <a:ext cx="5029200" cy="313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69243605-10E1-0FE8-327A-69136486F2CA}"/>
              </a:ext>
            </a:extLst>
          </p:cNvPr>
          <p:cNvGrpSpPr/>
          <p:nvPr/>
        </p:nvGrpSpPr>
        <p:grpSpPr>
          <a:xfrm>
            <a:off x="6040308" y="715503"/>
            <a:ext cx="2611797" cy="2856149"/>
            <a:chOff x="6057995" y="733872"/>
            <a:chExt cx="5082875" cy="2856149"/>
          </a:xfrm>
        </p:grpSpPr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58A3CD1F-6B05-1FE4-6877-6E08E51B5848}"/>
                </a:ext>
              </a:extLst>
            </p:cNvPr>
            <p:cNvSpPr/>
            <p:nvPr/>
          </p:nvSpPr>
          <p:spPr>
            <a:xfrm>
              <a:off x="6111670" y="733872"/>
              <a:ext cx="5029200" cy="2856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559E2092-2A99-A9FE-460B-1F311DD6FF48}"/>
                </a:ext>
              </a:extLst>
            </p:cNvPr>
            <p:cNvSpPr/>
            <p:nvPr/>
          </p:nvSpPr>
          <p:spPr>
            <a:xfrm>
              <a:off x="6057995" y="3124921"/>
              <a:ext cx="5029200" cy="313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7" name="Down Arrow 286">
            <a:extLst>
              <a:ext uri="{FF2B5EF4-FFF2-40B4-BE49-F238E27FC236}">
                <a16:creationId xmlns:a16="http://schemas.microsoft.com/office/drawing/2014/main" id="{CB37BA0B-8AA4-7A93-9BDE-A2D855675E2E}"/>
              </a:ext>
            </a:extLst>
          </p:cNvPr>
          <p:cNvSpPr/>
          <p:nvPr/>
        </p:nvSpPr>
        <p:spPr>
          <a:xfrm rot="16200000">
            <a:off x="3156390" y="1198155"/>
            <a:ext cx="346437" cy="751015"/>
          </a:xfrm>
          <a:prstGeom prst="downArrow">
            <a:avLst>
              <a:gd name="adj1" fmla="val 31436"/>
              <a:gd name="adj2" fmla="val 62338"/>
            </a:avLst>
          </a:prstGeom>
          <a:solidFill>
            <a:srgbClr val="2A4C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DBBF4A42-3F6E-08AE-6499-0CC8F7BA13A2}"/>
              </a:ext>
            </a:extLst>
          </p:cNvPr>
          <p:cNvSpPr txBox="1"/>
          <p:nvPr/>
        </p:nvSpPr>
        <p:spPr>
          <a:xfrm>
            <a:off x="11205556" y="39568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92" name="Picture 291">
            <a:extLst>
              <a:ext uri="{FF2B5EF4-FFF2-40B4-BE49-F238E27FC236}">
                <a16:creationId xmlns:a16="http://schemas.microsoft.com/office/drawing/2014/main" id="{A6B1DDD7-A295-7733-5456-0EA0FB3935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992" y="3759174"/>
            <a:ext cx="5260847" cy="2568729"/>
          </a:xfrm>
          <a:prstGeom prst="rect">
            <a:avLst/>
          </a:prstGeom>
        </p:spPr>
      </p:pic>
      <p:grpSp>
        <p:nvGrpSpPr>
          <p:cNvPr id="293" name="Group 292">
            <a:extLst>
              <a:ext uri="{FF2B5EF4-FFF2-40B4-BE49-F238E27FC236}">
                <a16:creationId xmlns:a16="http://schemas.microsoft.com/office/drawing/2014/main" id="{427143D5-487A-597C-38D7-F4940B89BCC3}"/>
              </a:ext>
            </a:extLst>
          </p:cNvPr>
          <p:cNvGrpSpPr/>
          <p:nvPr/>
        </p:nvGrpSpPr>
        <p:grpSpPr>
          <a:xfrm>
            <a:off x="4543866" y="3516139"/>
            <a:ext cx="5631440" cy="2856149"/>
            <a:chOff x="6057995" y="733872"/>
            <a:chExt cx="5082875" cy="2856149"/>
          </a:xfrm>
        </p:grpSpPr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594029F4-CB2D-4BBF-EB9F-EAEF53254ADA}"/>
                </a:ext>
              </a:extLst>
            </p:cNvPr>
            <p:cNvSpPr/>
            <p:nvPr/>
          </p:nvSpPr>
          <p:spPr>
            <a:xfrm>
              <a:off x="6111670" y="733872"/>
              <a:ext cx="5029200" cy="2856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F1B7F535-D3CF-65EE-B9E1-4C2E3D582485}"/>
                </a:ext>
              </a:extLst>
            </p:cNvPr>
            <p:cNvSpPr/>
            <p:nvPr/>
          </p:nvSpPr>
          <p:spPr>
            <a:xfrm>
              <a:off x="6057995" y="3124921"/>
              <a:ext cx="5029200" cy="313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6" name="Rectangle 295">
            <a:extLst>
              <a:ext uri="{FF2B5EF4-FFF2-40B4-BE49-F238E27FC236}">
                <a16:creationId xmlns:a16="http://schemas.microsoft.com/office/drawing/2014/main" id="{BCDE17E5-E050-705D-CDD4-3B23BBB8538A}"/>
              </a:ext>
            </a:extLst>
          </p:cNvPr>
          <p:cNvSpPr/>
          <p:nvPr/>
        </p:nvSpPr>
        <p:spPr>
          <a:xfrm>
            <a:off x="7378622" y="3721691"/>
            <a:ext cx="2584217" cy="2646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>
            <a:extLst>
              <a:ext uri="{FF2B5EF4-FFF2-40B4-BE49-F238E27FC236}">
                <a16:creationId xmlns:a16="http://schemas.microsoft.com/office/drawing/2014/main" id="{F6FF6E7E-8B4D-22E2-939C-EAFA06D01252}"/>
              </a:ext>
            </a:extLst>
          </p:cNvPr>
          <p:cNvSpPr/>
          <p:nvPr/>
        </p:nvSpPr>
        <p:spPr>
          <a:xfrm>
            <a:off x="7239690" y="3619163"/>
            <a:ext cx="2584217" cy="2100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B33A0F-AF70-61B9-C74F-23E1FC478720}"/>
              </a:ext>
            </a:extLst>
          </p:cNvPr>
          <p:cNvSpPr txBox="1"/>
          <p:nvPr/>
        </p:nvSpPr>
        <p:spPr>
          <a:xfrm>
            <a:off x="8552462" y="657182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5BBA"/>
                </a:solidFill>
                <a:latin typeface="LM Roman 10" pitchFamily="2" charset="77"/>
              </a:rPr>
              <a:t>7 May 2026</a:t>
            </a:r>
            <a:endParaRPr lang="en-NO" sz="1600" dirty="0">
              <a:solidFill>
                <a:srgbClr val="005BBA"/>
              </a:solidFill>
              <a:latin typeface="LM Roman 1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681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0" animBg="1"/>
      <p:bldP spid="29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15668</TotalTime>
  <Words>1367</Words>
  <Application>Microsoft Macintosh PowerPoint</Application>
  <PresentationFormat>Custom</PresentationFormat>
  <Paragraphs>277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Aptos</vt:lpstr>
      <vt:lpstr>Aptos Display</vt:lpstr>
      <vt:lpstr>Arial</vt:lpstr>
      <vt:lpstr>Cambria Math</vt:lpstr>
      <vt:lpstr>Helvetica</vt:lpstr>
      <vt:lpstr>LM Roman 10</vt:lpstr>
      <vt:lpstr>LM Roman 12</vt:lpstr>
      <vt:lpstr>PT Serif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Markova</dc:creator>
  <cp:lastModifiedBy>Maria Markova</cp:lastModifiedBy>
  <cp:revision>46</cp:revision>
  <dcterms:created xsi:type="dcterms:W3CDTF">2025-03-30T13:16:26Z</dcterms:created>
  <dcterms:modified xsi:type="dcterms:W3CDTF">2026-05-01T13:10:59Z</dcterms:modified>
</cp:coreProperties>
</file>