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41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2.xml" ContentType="application/vnd.openxmlformats-officedocument.drawingml.chartshapes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9" r:id="rId3"/>
    <p:sldId id="281" r:id="rId4"/>
    <p:sldId id="282" r:id="rId5"/>
    <p:sldId id="288" r:id="rId6"/>
    <p:sldId id="285" r:id="rId7"/>
    <p:sldId id="286" r:id="rId8"/>
    <p:sldId id="284" r:id="rId9"/>
    <p:sldId id="287" r:id="rId10"/>
    <p:sldId id="291" r:id="rId11"/>
    <p:sldId id="292" r:id="rId12"/>
    <p:sldId id="293" r:id="rId13"/>
    <p:sldId id="290" r:id="rId14"/>
    <p:sldId id="320" r:id="rId15"/>
    <p:sldId id="289" r:id="rId16"/>
    <p:sldId id="296" r:id="rId17"/>
    <p:sldId id="295" r:id="rId18"/>
    <p:sldId id="318" r:id="rId19"/>
    <p:sldId id="294" r:id="rId20"/>
    <p:sldId id="299" r:id="rId21"/>
    <p:sldId id="297" r:id="rId22"/>
    <p:sldId id="300" r:id="rId23"/>
    <p:sldId id="302" r:id="rId24"/>
    <p:sldId id="303" r:id="rId25"/>
    <p:sldId id="319" r:id="rId26"/>
    <p:sldId id="417" r:id="rId27"/>
    <p:sldId id="418" r:id="rId28"/>
    <p:sldId id="419" r:id="rId29"/>
    <p:sldId id="420" r:id="rId30"/>
    <p:sldId id="421" r:id="rId31"/>
    <p:sldId id="422" r:id="rId32"/>
    <p:sldId id="304" r:id="rId33"/>
    <p:sldId id="305" r:id="rId34"/>
    <p:sldId id="306" r:id="rId35"/>
    <p:sldId id="423" r:id="rId36"/>
    <p:sldId id="424" r:id="rId37"/>
    <p:sldId id="310" r:id="rId38"/>
    <p:sldId id="311" r:id="rId39"/>
    <p:sldId id="312" r:id="rId40"/>
    <p:sldId id="313" r:id="rId41"/>
    <p:sldId id="425" r:id="rId42"/>
    <p:sldId id="426" r:id="rId43"/>
    <p:sldId id="427" r:id="rId44"/>
    <p:sldId id="428" r:id="rId45"/>
    <p:sldId id="429" r:id="rId46"/>
    <p:sldId id="314" r:id="rId47"/>
    <p:sldId id="430" r:id="rId48"/>
    <p:sldId id="315" r:id="rId49"/>
    <p:sldId id="416" r:id="rId50"/>
    <p:sldId id="415" r:id="rId51"/>
    <p:sldId id="316" r:id="rId52"/>
  </p:sldIdLst>
  <p:sldSz cx="12192000" cy="6858000"/>
  <p:notesSz cx="6858000" cy="9144000"/>
  <p:embeddedFontLst>
    <p:embeddedFont>
      <p:font typeface="Cambria Math" panose="02040503050406030204" pitchFamily="18" charset="0"/>
      <p:regular r:id="rId55"/>
    </p:embeddedFont>
    <p:embeddedFont>
      <p:font typeface="Libre Franklin" panose="00000500000000000000" pitchFamily="2" charset="0"/>
      <p:regular r:id="rId56"/>
      <p:bold r:id="rId57"/>
      <p:italic r:id="rId58"/>
      <p:boldItalic r:id="rId59"/>
    </p:embeddedFont>
    <p:embeddedFont>
      <p:font typeface="Libre Franklin Medium" panose="00000600000000000000" pitchFamily="2" charset="0"/>
      <p:regular r:id="rId60"/>
      <p:bold r:id="rId61"/>
      <p:italic r:id="rId62"/>
      <p:boldItalic r:id="rId63"/>
    </p:embeddedFont>
    <p:embeddedFont>
      <p:font typeface="Trebuchet MS" panose="020B0603020202020204" pitchFamily="34" charset="0"/>
      <p:regular r:id="rId64"/>
      <p:bold r:id="rId65"/>
      <p:italic r:id="rId66"/>
      <p:boldItalic r:id="rId6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432">
          <p15:clr>
            <a:srgbClr val="A4A3A4"/>
          </p15:clr>
        </p15:guide>
        <p15:guide id="2" pos="3840">
          <p15:clr>
            <a:srgbClr val="A4A3A4"/>
          </p15:clr>
        </p15:guide>
        <p15:guide id="3" pos="438">
          <p15:clr>
            <a:srgbClr val="A4A3A4"/>
          </p15:clr>
        </p15:guide>
        <p15:guide id="4" pos="7242">
          <p15:clr>
            <a:srgbClr val="A4A3A4"/>
          </p15:clr>
        </p15:guide>
        <p15:guide id="5" orient="horz" pos="799">
          <p15:clr>
            <a:srgbClr val="A4A3A4"/>
          </p15:clr>
        </p15:guide>
        <p15:guide id="6" orient="horz" pos="40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8" roundtripDataSignature="AMtx7mhFGfu2buZI8B2L+J6H0l5JJ6NB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6A085"/>
    <a:srgbClr val="9BBB59"/>
    <a:srgbClr val="F8C471"/>
    <a:srgbClr val="FFFFFF"/>
    <a:srgbClr val="D5E8D4"/>
    <a:srgbClr val="E1D5E7"/>
    <a:srgbClr val="DAE8FC"/>
    <a:srgbClr val="F8CECC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6" autoAdjust="0"/>
    <p:restoredTop sz="94648" autoAdjust="0"/>
  </p:normalViewPr>
  <p:slideViewPr>
    <p:cSldViewPr snapToGrid="0">
      <p:cViewPr>
        <p:scale>
          <a:sx n="131" d="100"/>
          <a:sy n="131" d="100"/>
        </p:scale>
        <p:origin x="197" y="96"/>
      </p:cViewPr>
      <p:guideLst>
        <p:guide orient="horz" pos="2432"/>
        <p:guide pos="3840"/>
        <p:guide pos="438"/>
        <p:guide pos="7242"/>
        <p:guide orient="horz" pos="799"/>
        <p:guide orient="horz" pos="4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94" d="100"/>
          <a:sy n="194" d="100"/>
        </p:scale>
        <p:origin x="7284" y="15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9.fntdata"/><Relationship Id="rId68" Type="http://customschemas.google.com/relationships/presentationmetadata" Target="metadata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4.fntdata"/><Relationship Id="rId66" Type="http://schemas.openxmlformats.org/officeDocument/2006/relationships/font" Target="fonts/font12.fntdata"/><Relationship Id="rId5" Type="http://schemas.openxmlformats.org/officeDocument/2006/relationships/slide" Target="slides/slide4.xml"/><Relationship Id="rId61" Type="http://schemas.openxmlformats.org/officeDocument/2006/relationships/font" Target="fonts/font7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64" Type="http://schemas.openxmlformats.org/officeDocument/2006/relationships/font" Target="fonts/font10.fntdata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5.fntdata"/><Relationship Id="rId67" Type="http://schemas.openxmlformats.org/officeDocument/2006/relationships/font" Target="fonts/font13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62" Type="http://schemas.openxmlformats.org/officeDocument/2006/relationships/font" Target="fonts/font8.fntdata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3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6.fntdata"/><Relationship Id="rId65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font" Target="fonts/font1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ata\Ultraspectra\misur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ata\Ultraspectra\misur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ata\Ultraspectra\misur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ATA\Ultraspectra\polimi-2026-3-20\misur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ynologyDrive\NUCLEAR\20BIT\misure%20polimi%20160MHz%2004062025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ata\Ultraspectra\misur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ata\Ultraspectra\misur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ata\Ultraspectra\misure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ata\Ultraspectra\misure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Resolution (eV) vs Peaking Time (ns)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'KETEK-LOW-RATE'!$B$2:$B$36</c:f>
              <c:numCache>
                <c:formatCode>General</c:formatCode>
                <c:ptCount val="35"/>
                <c:pt idx="0">
                  <c:v>18.75</c:v>
                </c:pt>
                <c:pt idx="1">
                  <c:v>25</c:v>
                </c:pt>
                <c:pt idx="2">
                  <c:v>31.25</c:v>
                </c:pt>
                <c:pt idx="3">
                  <c:v>37.5</c:v>
                </c:pt>
                <c:pt idx="4">
                  <c:v>50</c:v>
                </c:pt>
                <c:pt idx="5">
                  <c:v>62.5</c:v>
                </c:pt>
                <c:pt idx="6">
                  <c:v>100</c:v>
                </c:pt>
                <c:pt idx="7">
                  <c:v>125</c:v>
                </c:pt>
                <c:pt idx="8">
                  <c:v>150</c:v>
                </c:pt>
                <c:pt idx="9">
                  <c:v>187.5</c:v>
                </c:pt>
                <c:pt idx="10">
                  <c:v>250</c:v>
                </c:pt>
                <c:pt idx="11">
                  <c:v>375</c:v>
                </c:pt>
                <c:pt idx="12">
                  <c:v>500</c:v>
                </c:pt>
                <c:pt idx="13">
                  <c:v>625</c:v>
                </c:pt>
                <c:pt idx="14">
                  <c:v>750</c:v>
                </c:pt>
                <c:pt idx="15">
                  <c:v>875</c:v>
                </c:pt>
                <c:pt idx="16">
                  <c:v>937.5</c:v>
                </c:pt>
                <c:pt idx="17">
                  <c:v>1000</c:v>
                </c:pt>
                <c:pt idx="18">
                  <c:v>1062.5</c:v>
                </c:pt>
                <c:pt idx="19">
                  <c:v>1125</c:v>
                </c:pt>
                <c:pt idx="20">
                  <c:v>1187.5</c:v>
                </c:pt>
                <c:pt idx="21">
                  <c:v>1250</c:v>
                </c:pt>
                <c:pt idx="22">
                  <c:v>1312.5</c:v>
                </c:pt>
                <c:pt idx="23">
                  <c:v>1375</c:v>
                </c:pt>
                <c:pt idx="24">
                  <c:v>1437.5</c:v>
                </c:pt>
                <c:pt idx="25">
                  <c:v>1500</c:v>
                </c:pt>
                <c:pt idx="26">
                  <c:v>1625</c:v>
                </c:pt>
                <c:pt idx="27">
                  <c:v>1750</c:v>
                </c:pt>
                <c:pt idx="28">
                  <c:v>1875</c:v>
                </c:pt>
                <c:pt idx="29">
                  <c:v>2125</c:v>
                </c:pt>
                <c:pt idx="30">
                  <c:v>2375</c:v>
                </c:pt>
                <c:pt idx="31">
                  <c:v>2625</c:v>
                </c:pt>
                <c:pt idx="32">
                  <c:v>3000</c:v>
                </c:pt>
                <c:pt idx="33">
                  <c:v>3500</c:v>
                </c:pt>
                <c:pt idx="34">
                  <c:v>4000</c:v>
                </c:pt>
              </c:numCache>
            </c:numRef>
          </c:xVal>
          <c:yVal>
            <c:numRef>
              <c:f>'KETEK-LOW-RATE'!$C$2:$C$36</c:f>
              <c:numCache>
                <c:formatCode>General</c:formatCode>
                <c:ptCount val="35"/>
                <c:pt idx="0">
                  <c:v>209</c:v>
                </c:pt>
                <c:pt idx="1">
                  <c:v>181.7</c:v>
                </c:pt>
                <c:pt idx="2">
                  <c:v>175.5</c:v>
                </c:pt>
                <c:pt idx="3">
                  <c:v>168.6</c:v>
                </c:pt>
                <c:pt idx="4">
                  <c:v>160.80000000000001</c:v>
                </c:pt>
                <c:pt idx="5">
                  <c:v>155.80000000000001</c:v>
                </c:pt>
                <c:pt idx="6">
                  <c:v>148.19999999999999</c:v>
                </c:pt>
                <c:pt idx="7">
                  <c:v>145</c:v>
                </c:pt>
                <c:pt idx="8">
                  <c:v>142.9</c:v>
                </c:pt>
                <c:pt idx="9">
                  <c:v>139.19999999999999</c:v>
                </c:pt>
                <c:pt idx="10">
                  <c:v>133.5</c:v>
                </c:pt>
                <c:pt idx="11">
                  <c:v>129.30000000000001</c:v>
                </c:pt>
                <c:pt idx="12">
                  <c:v>128.4</c:v>
                </c:pt>
                <c:pt idx="13">
                  <c:v>128.30000000000001</c:v>
                </c:pt>
                <c:pt idx="14">
                  <c:v>126.6</c:v>
                </c:pt>
                <c:pt idx="15">
                  <c:v>125.4</c:v>
                </c:pt>
                <c:pt idx="16">
                  <c:v>125.6</c:v>
                </c:pt>
                <c:pt idx="17">
                  <c:v>125.5</c:v>
                </c:pt>
                <c:pt idx="18">
                  <c:v>126.1</c:v>
                </c:pt>
                <c:pt idx="19">
                  <c:v>125.4</c:v>
                </c:pt>
                <c:pt idx="20">
                  <c:v>126.2</c:v>
                </c:pt>
                <c:pt idx="21">
                  <c:v>125</c:v>
                </c:pt>
                <c:pt idx="22">
                  <c:v>125.3</c:v>
                </c:pt>
                <c:pt idx="23">
                  <c:v>125.5</c:v>
                </c:pt>
                <c:pt idx="24">
                  <c:v>125.6</c:v>
                </c:pt>
                <c:pt idx="25">
                  <c:v>125.6</c:v>
                </c:pt>
                <c:pt idx="26">
                  <c:v>125.7</c:v>
                </c:pt>
                <c:pt idx="27">
                  <c:v>125.7</c:v>
                </c:pt>
                <c:pt idx="28">
                  <c:v>126</c:v>
                </c:pt>
                <c:pt idx="29">
                  <c:v>126.2</c:v>
                </c:pt>
                <c:pt idx="30">
                  <c:v>126.5</c:v>
                </c:pt>
                <c:pt idx="31">
                  <c:v>126.6</c:v>
                </c:pt>
                <c:pt idx="32">
                  <c:v>127</c:v>
                </c:pt>
                <c:pt idx="33">
                  <c:v>128.9</c:v>
                </c:pt>
                <c:pt idx="34">
                  <c:v>129.6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537-44BE-AABF-A57D5E5C63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5269423"/>
        <c:axId val="665269903"/>
      </c:scatterChart>
      <c:valAx>
        <c:axId val="66526942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Peaking Time (ns)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65269903"/>
        <c:crosses val="autoZero"/>
        <c:crossBetween val="midCat"/>
      </c:valAx>
      <c:valAx>
        <c:axId val="665269903"/>
        <c:scaling>
          <c:orientation val="minMax"/>
          <c:min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Resolution (eV)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652694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Resolution (eV) vs Peaking Time (ns)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5"/>
              <c:layout>
                <c:manualLayout>
                  <c:x val="-8.7412699359916815E-2"/>
                  <c:y val="1.28310560813214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C8B-469E-A530-0227BBD38E5D}"/>
                </c:ext>
              </c:extLst>
            </c:dLbl>
            <c:dLbl>
              <c:idx val="7"/>
              <c:layout>
                <c:manualLayout>
                  <c:x val="-2.4415995300575147E-2"/>
                  <c:y val="4.57548345097655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C8B-469E-A530-0227BBD38E5D}"/>
                </c:ext>
              </c:extLst>
            </c:dLbl>
            <c:dLbl>
              <c:idx val="11"/>
              <c:layout>
                <c:manualLayout>
                  <c:x val="-1.7829976239825861E-2"/>
                  <c:y val="4.9413032112925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C8B-469E-A530-0227BBD38E5D}"/>
                </c:ext>
              </c:extLst>
            </c:dLbl>
            <c:dLbl>
              <c:idx val="13"/>
              <c:layout>
                <c:manualLayout>
                  <c:x val="-3.9687923557385249E-2"/>
                  <c:y val="-8.22820816008503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C8B-469E-A530-0227BBD38E5D}"/>
                </c:ext>
              </c:extLst>
            </c:dLbl>
            <c:dLbl>
              <c:idx val="14"/>
              <c:layout>
                <c:manualLayout>
                  <c:x val="-2.4415995300575147E-2"/>
                  <c:y val="-6.76492911882086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C8B-469E-A530-0227BBD38E5D}"/>
                </c:ext>
              </c:extLst>
            </c:dLbl>
            <c:dLbl>
              <c:idx val="15"/>
              <c:layout>
                <c:manualLayout>
                  <c:x val="-2.4415995300575147E-2"/>
                  <c:y val="5.307122971608641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C8B-469E-A530-0227BBD38E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'KETEK-LOW-RATE'!$B$12:$B$29</c:f>
              <c:numCache>
                <c:formatCode>General</c:formatCode>
                <c:ptCount val="18"/>
                <c:pt idx="0">
                  <c:v>250</c:v>
                </c:pt>
                <c:pt idx="1">
                  <c:v>375</c:v>
                </c:pt>
                <c:pt idx="2">
                  <c:v>500</c:v>
                </c:pt>
                <c:pt idx="3">
                  <c:v>625</c:v>
                </c:pt>
                <c:pt idx="4">
                  <c:v>750</c:v>
                </c:pt>
                <c:pt idx="5">
                  <c:v>875</c:v>
                </c:pt>
                <c:pt idx="6">
                  <c:v>937.5</c:v>
                </c:pt>
                <c:pt idx="7">
                  <c:v>1000</c:v>
                </c:pt>
                <c:pt idx="8">
                  <c:v>1062.5</c:v>
                </c:pt>
                <c:pt idx="9">
                  <c:v>1125</c:v>
                </c:pt>
                <c:pt idx="10">
                  <c:v>1187.5</c:v>
                </c:pt>
                <c:pt idx="11">
                  <c:v>1250</c:v>
                </c:pt>
                <c:pt idx="12">
                  <c:v>1312.5</c:v>
                </c:pt>
                <c:pt idx="13">
                  <c:v>1375</c:v>
                </c:pt>
                <c:pt idx="14">
                  <c:v>1437.5</c:v>
                </c:pt>
                <c:pt idx="15">
                  <c:v>1500</c:v>
                </c:pt>
                <c:pt idx="16">
                  <c:v>1625</c:v>
                </c:pt>
                <c:pt idx="17">
                  <c:v>1750</c:v>
                </c:pt>
              </c:numCache>
            </c:numRef>
          </c:xVal>
          <c:yVal>
            <c:numRef>
              <c:f>'KETEK-LOW-RATE'!$C$12:$C$29</c:f>
              <c:numCache>
                <c:formatCode>General</c:formatCode>
                <c:ptCount val="18"/>
                <c:pt idx="0">
                  <c:v>133.5</c:v>
                </c:pt>
                <c:pt idx="1">
                  <c:v>129.30000000000001</c:v>
                </c:pt>
                <c:pt idx="2">
                  <c:v>128.4</c:v>
                </c:pt>
                <c:pt idx="3">
                  <c:v>128.30000000000001</c:v>
                </c:pt>
                <c:pt idx="4">
                  <c:v>126.6</c:v>
                </c:pt>
                <c:pt idx="5">
                  <c:v>125.4</c:v>
                </c:pt>
                <c:pt idx="6">
                  <c:v>125.6</c:v>
                </c:pt>
                <c:pt idx="7">
                  <c:v>125.5</c:v>
                </c:pt>
                <c:pt idx="8">
                  <c:v>126.1</c:v>
                </c:pt>
                <c:pt idx="9">
                  <c:v>125.4</c:v>
                </c:pt>
                <c:pt idx="10">
                  <c:v>126.2</c:v>
                </c:pt>
                <c:pt idx="11">
                  <c:v>125</c:v>
                </c:pt>
                <c:pt idx="12">
                  <c:v>125.3</c:v>
                </c:pt>
                <c:pt idx="13">
                  <c:v>125.5</c:v>
                </c:pt>
                <c:pt idx="14">
                  <c:v>125.6</c:v>
                </c:pt>
                <c:pt idx="15">
                  <c:v>125.6</c:v>
                </c:pt>
                <c:pt idx="16">
                  <c:v>125.7</c:v>
                </c:pt>
                <c:pt idx="17">
                  <c:v>125.7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9C8B-469E-A530-0227BBD38E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576736911"/>
        <c:axId val="1072751407"/>
      </c:scatterChart>
      <c:valAx>
        <c:axId val="57673691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Peaking Time (ns)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72751407"/>
        <c:crosses val="autoZero"/>
        <c:crossBetween val="midCat"/>
      </c:valAx>
      <c:valAx>
        <c:axId val="10727514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Resolution (eV)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7673691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Resolution (eV) vs Peaking Time (ns)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solidFill>
                <a:schemeClr val="tx2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1.2218394771478168E-2"/>
                  <c:y val="-8.7873207466748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18F-469F-8DD0-5BD1C939B097}"/>
                </c:ext>
              </c:extLst>
            </c:dLbl>
            <c:dLbl>
              <c:idx val="2"/>
              <c:layout>
                <c:manualLayout>
                  <c:x val="2.5766252186485008E-2"/>
                  <c:y val="-6.465486283286266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18F-469F-8DD0-5BD1C939B097}"/>
                </c:ext>
              </c:extLst>
            </c:dLbl>
            <c:dLbl>
              <c:idx val="3"/>
              <c:layout>
                <c:manualLayout>
                  <c:x val="-6.7085107044091583E-2"/>
                  <c:y val="5.14368603365640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18F-469F-8DD0-5BD1C939B097}"/>
                </c:ext>
              </c:extLst>
            </c:dLbl>
            <c:dLbl>
              <c:idx val="4"/>
              <c:layout>
                <c:manualLayout>
                  <c:x val="-3.7541492743453586E-2"/>
                  <c:y val="6.138757946537209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8F-469F-8DD0-5BD1C939B097}"/>
                </c:ext>
              </c:extLst>
            </c:dLbl>
            <c:dLbl>
              <c:idx val="5"/>
              <c:layout>
                <c:manualLayout>
                  <c:x val="-1.4328652935809436E-2"/>
                  <c:y val="-4.80703309515159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18F-469F-8DD0-5BD1C939B0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'KETEK-LOW-RATE'!$B$2:$B$13</c:f>
              <c:numCache>
                <c:formatCode>General</c:formatCode>
                <c:ptCount val="12"/>
                <c:pt idx="0">
                  <c:v>18.75</c:v>
                </c:pt>
                <c:pt idx="1">
                  <c:v>25</c:v>
                </c:pt>
                <c:pt idx="2">
                  <c:v>31.25</c:v>
                </c:pt>
                <c:pt idx="3">
                  <c:v>37.5</c:v>
                </c:pt>
                <c:pt idx="4">
                  <c:v>50</c:v>
                </c:pt>
                <c:pt idx="5">
                  <c:v>62.5</c:v>
                </c:pt>
                <c:pt idx="6">
                  <c:v>100</c:v>
                </c:pt>
                <c:pt idx="7">
                  <c:v>125</c:v>
                </c:pt>
                <c:pt idx="8">
                  <c:v>150</c:v>
                </c:pt>
                <c:pt idx="9">
                  <c:v>187.5</c:v>
                </c:pt>
                <c:pt idx="10">
                  <c:v>250</c:v>
                </c:pt>
                <c:pt idx="11">
                  <c:v>375</c:v>
                </c:pt>
              </c:numCache>
            </c:numRef>
          </c:xVal>
          <c:yVal>
            <c:numRef>
              <c:f>'KETEK-LOW-RATE'!$C$2:$C$13</c:f>
              <c:numCache>
                <c:formatCode>General</c:formatCode>
                <c:ptCount val="12"/>
                <c:pt idx="0">
                  <c:v>209</c:v>
                </c:pt>
                <c:pt idx="1">
                  <c:v>181.7</c:v>
                </c:pt>
                <c:pt idx="2">
                  <c:v>175.5</c:v>
                </c:pt>
                <c:pt idx="3">
                  <c:v>168.6</c:v>
                </c:pt>
                <c:pt idx="4">
                  <c:v>160.80000000000001</c:v>
                </c:pt>
                <c:pt idx="5">
                  <c:v>155.80000000000001</c:v>
                </c:pt>
                <c:pt idx="6">
                  <c:v>148.19999999999999</c:v>
                </c:pt>
                <c:pt idx="7">
                  <c:v>145</c:v>
                </c:pt>
                <c:pt idx="8">
                  <c:v>142.9</c:v>
                </c:pt>
                <c:pt idx="9">
                  <c:v>139.19999999999999</c:v>
                </c:pt>
                <c:pt idx="10">
                  <c:v>133.5</c:v>
                </c:pt>
                <c:pt idx="11">
                  <c:v>129.30000000000001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18F-469F-8DD0-5BD1C939B09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1085766799"/>
        <c:axId val="1085765839"/>
      </c:scatterChart>
      <c:valAx>
        <c:axId val="108576679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Peaking Time (ns)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85765839"/>
        <c:crosses val="autoZero"/>
        <c:crossBetween val="midCat"/>
      </c:valAx>
      <c:valAx>
        <c:axId val="1085765839"/>
        <c:scaling>
          <c:orientation val="minMax"/>
          <c:min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Resolution (eV)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8576679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Resolution / Live-time vs OCR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'KETEK-ELABORAZIONE'!$C$28</c:f>
              <c:strCache>
                <c:ptCount val="1"/>
                <c:pt idx="0">
                  <c:v>Resolution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1.1867674864582355E-3"/>
                  <c:y val="5.06517631458803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4ED-49D6-8741-5B97E1F3D39B}"/>
                </c:ext>
              </c:extLst>
            </c:dLbl>
            <c:dLbl>
              <c:idx val="1"/>
              <c:layout>
                <c:manualLayout>
                  <c:x val="-7.1206049187494125E-3"/>
                  <c:y val="-5.06517631458804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4ED-49D6-8741-5B97E1F3D39B}"/>
                </c:ext>
              </c:extLst>
            </c:dLbl>
            <c:dLbl>
              <c:idx val="2"/>
              <c:layout>
                <c:manualLayout>
                  <c:x val="0"/>
                  <c:y val="3.5754185750033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4ED-49D6-8741-5B97E1F3D39B}"/>
                </c:ext>
              </c:extLst>
            </c:dLbl>
            <c:dLbl>
              <c:idx val="3"/>
              <c:layout>
                <c:manualLayout>
                  <c:x val="3.5603024593747062E-3"/>
                  <c:y val="2.97951547916942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4ED-49D6-8741-5B97E1F3D39B}"/>
                </c:ext>
              </c:extLst>
            </c:dLbl>
            <c:dLbl>
              <c:idx val="5"/>
              <c:layout>
                <c:manualLayout>
                  <c:x val="-3.8843147090128337E-2"/>
                  <c:y val="-4.76722476667109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4ED-49D6-8741-5B97E1F3D3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'KETEK-ELABORAZIONE'!$B$29:$B$34</c:f>
              <c:numCache>
                <c:formatCode>General</c:formatCode>
                <c:ptCount val="6"/>
                <c:pt idx="0">
                  <c:v>358</c:v>
                </c:pt>
                <c:pt idx="1">
                  <c:v>409</c:v>
                </c:pt>
                <c:pt idx="2">
                  <c:v>1049</c:v>
                </c:pt>
                <c:pt idx="3">
                  <c:v>1236</c:v>
                </c:pt>
                <c:pt idx="4">
                  <c:v>1358</c:v>
                </c:pt>
                <c:pt idx="5">
                  <c:v>2019</c:v>
                </c:pt>
              </c:numCache>
            </c:numRef>
          </c:xVal>
          <c:yVal>
            <c:numRef>
              <c:f>'KETEK-ELABORAZIONE'!$C$29:$C$34</c:f>
              <c:numCache>
                <c:formatCode>General</c:formatCode>
                <c:ptCount val="6"/>
                <c:pt idx="0">
                  <c:v>141</c:v>
                </c:pt>
                <c:pt idx="1">
                  <c:v>144</c:v>
                </c:pt>
                <c:pt idx="2">
                  <c:v>155</c:v>
                </c:pt>
                <c:pt idx="3">
                  <c:v>162</c:v>
                </c:pt>
                <c:pt idx="4">
                  <c:v>171</c:v>
                </c:pt>
                <c:pt idx="5">
                  <c:v>200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54ED-49D6-8741-5B97E1F3D39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918671983"/>
        <c:axId val="1918669583"/>
      </c:scatterChart>
      <c:scatterChart>
        <c:scatterStyle val="smoothMarker"/>
        <c:varyColors val="0"/>
        <c:ser>
          <c:idx val="1"/>
          <c:order val="1"/>
          <c:tx>
            <c:strRef>
              <c:f>'KETEK-ELABORAZIONE'!$D$28</c:f>
              <c:strCache>
                <c:ptCount val="1"/>
                <c:pt idx="0">
                  <c:v>Live Time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-1.7801512296873618E-2"/>
                  <c:y val="-4.171321670837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4ED-49D6-8741-5B97E1F3D39B}"/>
                </c:ext>
              </c:extLst>
            </c:dLbl>
            <c:dLbl>
              <c:idx val="3"/>
              <c:layout>
                <c:manualLayout>
                  <c:x val="-3.5603024593747934E-3"/>
                  <c:y val="-3.57541857500331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4ED-49D6-8741-5B97E1F3D39B}"/>
                </c:ext>
              </c:extLst>
            </c:dLbl>
            <c:dLbl>
              <c:idx val="5"/>
              <c:layout>
                <c:manualLayout>
                  <c:x val="-2.6017195772120912E-2"/>
                  <c:y val="4.171321670837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4ED-49D6-8741-5B97E1F3D3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'KETEK-ELABORAZIONE'!$B$29:$B$34</c:f>
              <c:numCache>
                <c:formatCode>General</c:formatCode>
                <c:ptCount val="6"/>
                <c:pt idx="0">
                  <c:v>358</c:v>
                </c:pt>
                <c:pt idx="1">
                  <c:v>409</c:v>
                </c:pt>
                <c:pt idx="2">
                  <c:v>1049</c:v>
                </c:pt>
                <c:pt idx="3">
                  <c:v>1236</c:v>
                </c:pt>
                <c:pt idx="4">
                  <c:v>1358</c:v>
                </c:pt>
                <c:pt idx="5">
                  <c:v>2019</c:v>
                </c:pt>
              </c:numCache>
            </c:numRef>
          </c:xVal>
          <c:yVal>
            <c:numRef>
              <c:f>'KETEK-ELABORAZIONE'!$D$29:$D$34</c:f>
              <c:numCache>
                <c:formatCode>0.00</c:formatCode>
                <c:ptCount val="6"/>
                <c:pt idx="0">
                  <c:v>0.70611439842209078</c:v>
                </c:pt>
                <c:pt idx="1">
                  <c:v>0.80353634577603139</c:v>
                </c:pt>
                <c:pt idx="2">
                  <c:v>0.67329910141206673</c:v>
                </c:pt>
                <c:pt idx="3">
                  <c:v>0.79332477535301671</c:v>
                </c:pt>
                <c:pt idx="4">
                  <c:v>0.7360433604336043</c:v>
                </c:pt>
                <c:pt idx="5">
                  <c:v>0.7395604395604396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54ED-49D6-8741-5B97E1F3D39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918688783"/>
        <c:axId val="1918684463"/>
      </c:scatterChart>
      <c:valAx>
        <c:axId val="1918671983"/>
        <c:scaling>
          <c:orientation val="minMax"/>
          <c:max val="2200"/>
          <c:min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OCR (cps)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18669583"/>
        <c:crosses val="autoZero"/>
        <c:crossBetween val="midCat"/>
      </c:valAx>
      <c:valAx>
        <c:axId val="1918669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Resolution (eV)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18671983"/>
        <c:crosses val="autoZero"/>
        <c:crossBetween val="midCat"/>
      </c:valAx>
      <c:valAx>
        <c:axId val="1918684463"/>
        <c:scaling>
          <c:orientation val="minMax"/>
          <c:max val="1"/>
          <c:min val="0"/>
        </c:scaling>
        <c:delete val="0"/>
        <c:axPos val="r"/>
        <c:numFmt formatCode="0.00%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18688783"/>
        <c:crosses val="max"/>
        <c:crossBetween val="midCat"/>
      </c:valAx>
      <c:valAx>
        <c:axId val="1918688783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918684463"/>
        <c:crosses val="max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Resolution</a:t>
            </a:r>
            <a:r>
              <a:rPr lang="it-IT" baseline="0"/>
              <a:t> vs Shaping Time</a:t>
            </a:r>
            <a:endParaRPr lang="it-I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7.3253387278790896E-2"/>
          <c:y val="0.16658516707416463"/>
          <c:w val="0.89250978053282481"/>
          <c:h val="0.6961272895377717"/>
        </c:manualLayout>
      </c:layout>
      <c:scatterChart>
        <c:scatterStyle val="lineMarker"/>
        <c:varyColors val="0"/>
        <c:ser>
          <c:idx val="0"/>
          <c:order val="0"/>
          <c:tx>
            <c:strRef>
              <c:f>Foglio2!$B$1</c:f>
              <c:strCache>
                <c:ptCount val="1"/>
                <c:pt idx="0">
                  <c:v>2 Kcps</c:v>
                </c:pt>
              </c:strCache>
            </c:strRef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Foglio2!$A$2:$A$20</c:f>
              <c:numCache>
                <c:formatCode>General</c:formatCode>
                <c:ptCount val="19"/>
                <c:pt idx="0">
                  <c:v>13</c:v>
                </c:pt>
                <c:pt idx="1">
                  <c:v>20</c:v>
                </c:pt>
                <c:pt idx="2">
                  <c:v>50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150</c:v>
                </c:pt>
                <c:pt idx="7">
                  <c:v>200</c:v>
                </c:pt>
                <c:pt idx="8">
                  <c:v>300</c:v>
                </c:pt>
                <c:pt idx="9">
                  <c:v>500</c:v>
                </c:pt>
                <c:pt idx="10">
                  <c:v>800</c:v>
                </c:pt>
                <c:pt idx="11">
                  <c:v>1000</c:v>
                </c:pt>
                <c:pt idx="12">
                  <c:v>1200</c:v>
                </c:pt>
                <c:pt idx="13">
                  <c:v>1500</c:v>
                </c:pt>
                <c:pt idx="14">
                  <c:v>2000</c:v>
                </c:pt>
                <c:pt idx="15">
                  <c:v>3000</c:v>
                </c:pt>
                <c:pt idx="16">
                  <c:v>4000</c:v>
                </c:pt>
                <c:pt idx="17">
                  <c:v>5000</c:v>
                </c:pt>
                <c:pt idx="18">
                  <c:v>8000</c:v>
                </c:pt>
              </c:numCache>
            </c:numRef>
          </c:xVal>
          <c:yVal>
            <c:numRef>
              <c:f>Foglio2!$B$2:$B$20</c:f>
              <c:numCache>
                <c:formatCode>General</c:formatCode>
                <c:ptCount val="19"/>
                <c:pt idx="0">
                  <c:v>202</c:v>
                </c:pt>
                <c:pt idx="1">
                  <c:v>189</c:v>
                </c:pt>
                <c:pt idx="3">
                  <c:v>154.69999999999999</c:v>
                </c:pt>
                <c:pt idx="7">
                  <c:v>145.5</c:v>
                </c:pt>
                <c:pt idx="9">
                  <c:v>140</c:v>
                </c:pt>
                <c:pt idx="10">
                  <c:v>135.19999999999999</c:v>
                </c:pt>
                <c:pt idx="12">
                  <c:v>132</c:v>
                </c:pt>
                <c:pt idx="14">
                  <c:v>128</c:v>
                </c:pt>
                <c:pt idx="15">
                  <c:v>129.69999999999999</c:v>
                </c:pt>
                <c:pt idx="16">
                  <c:v>129.9</c:v>
                </c:pt>
                <c:pt idx="17">
                  <c:v>131.69999999999999</c:v>
                </c:pt>
                <c:pt idx="18">
                  <c:v>134.6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82D-407D-B074-B6A75626E6EB}"/>
            </c:ext>
          </c:extLst>
        </c:ser>
        <c:ser>
          <c:idx val="1"/>
          <c:order val="1"/>
          <c:tx>
            <c:strRef>
              <c:f>Foglio2!$C$1</c:f>
              <c:strCache>
                <c:ptCount val="1"/>
                <c:pt idx="0">
                  <c:v>250 Kcps</c:v>
                </c:pt>
              </c:strCache>
            </c:strRef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Foglio2!$A$2:$A$20</c:f>
              <c:numCache>
                <c:formatCode>General</c:formatCode>
                <c:ptCount val="19"/>
                <c:pt idx="0">
                  <c:v>13</c:v>
                </c:pt>
                <c:pt idx="1">
                  <c:v>20</c:v>
                </c:pt>
                <c:pt idx="2">
                  <c:v>50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150</c:v>
                </c:pt>
                <c:pt idx="7">
                  <c:v>200</c:v>
                </c:pt>
                <c:pt idx="8">
                  <c:v>300</c:v>
                </c:pt>
                <c:pt idx="9">
                  <c:v>500</c:v>
                </c:pt>
                <c:pt idx="10">
                  <c:v>800</c:v>
                </c:pt>
                <c:pt idx="11">
                  <c:v>1000</c:v>
                </c:pt>
                <c:pt idx="12">
                  <c:v>1200</c:v>
                </c:pt>
                <c:pt idx="13">
                  <c:v>1500</c:v>
                </c:pt>
                <c:pt idx="14">
                  <c:v>2000</c:v>
                </c:pt>
                <c:pt idx="15">
                  <c:v>3000</c:v>
                </c:pt>
                <c:pt idx="16">
                  <c:v>4000</c:v>
                </c:pt>
                <c:pt idx="17">
                  <c:v>5000</c:v>
                </c:pt>
                <c:pt idx="18">
                  <c:v>8000</c:v>
                </c:pt>
              </c:numCache>
            </c:numRef>
          </c:xVal>
          <c:yVal>
            <c:numRef>
              <c:f>Foglio2!$C$2:$C$20</c:f>
              <c:numCache>
                <c:formatCode>General</c:formatCode>
                <c:ptCount val="19"/>
                <c:pt idx="1">
                  <c:v>160</c:v>
                </c:pt>
                <c:pt idx="3">
                  <c:v>151</c:v>
                </c:pt>
                <c:pt idx="7">
                  <c:v>145</c:v>
                </c:pt>
                <c:pt idx="9">
                  <c:v>141</c:v>
                </c:pt>
                <c:pt idx="10">
                  <c:v>136</c:v>
                </c:pt>
                <c:pt idx="14">
                  <c:v>132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82D-407D-B074-B6A75626E6EB}"/>
            </c:ext>
          </c:extLst>
        </c:ser>
        <c:ser>
          <c:idx val="2"/>
          <c:order val="2"/>
          <c:tx>
            <c:strRef>
              <c:f>Foglio2!$D$1</c:f>
              <c:strCache>
                <c:ptCount val="1"/>
                <c:pt idx="0">
                  <c:v>500 Kcps</c:v>
                </c:pt>
              </c:strCache>
            </c:strRef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Foglio2!$A$2:$A$20</c:f>
              <c:numCache>
                <c:formatCode>General</c:formatCode>
                <c:ptCount val="19"/>
                <c:pt idx="0">
                  <c:v>13</c:v>
                </c:pt>
                <c:pt idx="1">
                  <c:v>20</c:v>
                </c:pt>
                <c:pt idx="2">
                  <c:v>50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150</c:v>
                </c:pt>
                <c:pt idx="7">
                  <c:v>200</c:v>
                </c:pt>
                <c:pt idx="8">
                  <c:v>300</c:v>
                </c:pt>
                <c:pt idx="9">
                  <c:v>500</c:v>
                </c:pt>
                <c:pt idx="10">
                  <c:v>800</c:v>
                </c:pt>
                <c:pt idx="11">
                  <c:v>1000</c:v>
                </c:pt>
                <c:pt idx="12">
                  <c:v>1200</c:v>
                </c:pt>
                <c:pt idx="13">
                  <c:v>1500</c:v>
                </c:pt>
                <c:pt idx="14">
                  <c:v>2000</c:v>
                </c:pt>
                <c:pt idx="15">
                  <c:v>3000</c:v>
                </c:pt>
                <c:pt idx="16">
                  <c:v>4000</c:v>
                </c:pt>
                <c:pt idx="17">
                  <c:v>5000</c:v>
                </c:pt>
                <c:pt idx="18">
                  <c:v>8000</c:v>
                </c:pt>
              </c:numCache>
            </c:numRef>
          </c:xVal>
          <c:yVal>
            <c:numRef>
              <c:f>Foglio2!$D$2:$D$20</c:f>
              <c:numCache>
                <c:formatCode>General</c:formatCode>
                <c:ptCount val="19"/>
                <c:pt idx="3">
                  <c:v>153</c:v>
                </c:pt>
                <c:pt idx="6">
                  <c:v>147</c:v>
                </c:pt>
                <c:pt idx="7">
                  <c:v>145</c:v>
                </c:pt>
                <c:pt idx="8">
                  <c:v>144</c:v>
                </c:pt>
                <c:pt idx="9">
                  <c:v>140</c:v>
                </c:pt>
                <c:pt idx="11">
                  <c:v>134</c:v>
                </c:pt>
                <c:pt idx="13">
                  <c:v>131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82D-407D-B074-B6A75626E6EB}"/>
            </c:ext>
          </c:extLst>
        </c:ser>
        <c:ser>
          <c:idx val="3"/>
          <c:order val="3"/>
          <c:tx>
            <c:strRef>
              <c:f>Foglio2!$E$1</c:f>
              <c:strCache>
                <c:ptCount val="1"/>
                <c:pt idx="0">
                  <c:v>1500 Kcps</c:v>
                </c:pt>
              </c:strCache>
            </c:strRef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Foglio2!$A$2:$A$20</c:f>
              <c:numCache>
                <c:formatCode>General</c:formatCode>
                <c:ptCount val="19"/>
                <c:pt idx="0">
                  <c:v>13</c:v>
                </c:pt>
                <c:pt idx="1">
                  <c:v>20</c:v>
                </c:pt>
                <c:pt idx="2">
                  <c:v>50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150</c:v>
                </c:pt>
                <c:pt idx="7">
                  <c:v>200</c:v>
                </c:pt>
                <c:pt idx="8">
                  <c:v>300</c:v>
                </c:pt>
                <c:pt idx="9">
                  <c:v>500</c:v>
                </c:pt>
                <c:pt idx="10">
                  <c:v>800</c:v>
                </c:pt>
                <c:pt idx="11">
                  <c:v>1000</c:v>
                </c:pt>
                <c:pt idx="12">
                  <c:v>1200</c:v>
                </c:pt>
                <c:pt idx="13">
                  <c:v>1500</c:v>
                </c:pt>
                <c:pt idx="14">
                  <c:v>2000</c:v>
                </c:pt>
                <c:pt idx="15">
                  <c:v>3000</c:v>
                </c:pt>
                <c:pt idx="16">
                  <c:v>4000</c:v>
                </c:pt>
                <c:pt idx="17">
                  <c:v>5000</c:v>
                </c:pt>
                <c:pt idx="18">
                  <c:v>8000</c:v>
                </c:pt>
              </c:numCache>
            </c:numRef>
          </c:xVal>
          <c:yVal>
            <c:numRef>
              <c:f>Foglio2!$E$2:$E$20</c:f>
              <c:numCache>
                <c:formatCode>General</c:formatCode>
                <c:ptCount val="19"/>
                <c:pt idx="2">
                  <c:v>205</c:v>
                </c:pt>
                <c:pt idx="4">
                  <c:v>176</c:v>
                </c:pt>
                <c:pt idx="5">
                  <c:v>165</c:v>
                </c:pt>
                <c:pt idx="7">
                  <c:v>150</c:v>
                </c:pt>
                <c:pt idx="8">
                  <c:v>146</c:v>
                </c:pt>
                <c:pt idx="9">
                  <c:v>142</c:v>
                </c:pt>
                <c:pt idx="11">
                  <c:v>136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82D-407D-B074-B6A75626E6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586848"/>
        <c:axId val="343586368"/>
      </c:scatterChart>
      <c:valAx>
        <c:axId val="343586848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Shaping</a:t>
                </a:r>
                <a:r>
                  <a:rPr lang="en-US" baseline="0" dirty="0"/>
                  <a:t> Time (ns)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43586368"/>
        <c:crosses val="autoZero"/>
        <c:crossBetween val="midCat"/>
      </c:valAx>
      <c:valAx>
        <c:axId val="343586368"/>
        <c:scaling>
          <c:orientation val="minMax"/>
          <c:min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Resolution (eV)</a:t>
                </a:r>
              </a:p>
            </c:rich>
          </c:tx>
          <c:layout>
            <c:manualLayout>
              <c:xMode val="edge"/>
              <c:yMode val="edge"/>
              <c:x val="0"/>
              <c:y val="0.387388521945117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435868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740870857228299"/>
          <c:y val="0.94800490690774164"/>
          <c:w val="0.46518258285543401"/>
          <c:h val="5.19951998665203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Resolution</a:t>
            </a:r>
            <a:r>
              <a:rPr lang="it-IT" baseline="0"/>
              <a:t> and Live time vs. OCR</a:t>
            </a:r>
            <a:endParaRPr lang="it-I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Resolution (eV)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5.8500832870627427E-2"/>
                  <c:y val="-4.97597242404785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D1-4970-8546-95FD8A1B3A28}"/>
                </c:ext>
              </c:extLst>
            </c:dLbl>
            <c:dLbl>
              <c:idx val="3"/>
              <c:layout>
                <c:manualLayout>
                  <c:x val="-2.5186007773459189E-2"/>
                  <c:y val="6.01115203947146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D1-4970-8546-95FD8A1B3A28}"/>
                </c:ext>
              </c:extLst>
            </c:dLbl>
            <c:dLbl>
              <c:idx val="4"/>
              <c:layout>
                <c:manualLayout>
                  <c:x val="1.2570794003331482E-2"/>
                  <c:y val="-1.88584366868304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D1-4970-8546-95FD8A1B3A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ARDESIA!$B$16:$B$20</c:f>
              <c:numCache>
                <c:formatCode>General</c:formatCode>
                <c:ptCount val="5"/>
                <c:pt idx="0">
                  <c:v>19000</c:v>
                </c:pt>
                <c:pt idx="1">
                  <c:v>740000</c:v>
                </c:pt>
                <c:pt idx="2">
                  <c:v>805167</c:v>
                </c:pt>
                <c:pt idx="3">
                  <c:v>985250</c:v>
                </c:pt>
                <c:pt idx="4">
                  <c:v>1020315</c:v>
                </c:pt>
              </c:numCache>
            </c:numRef>
          </c:xVal>
          <c:yVal>
            <c:numRef>
              <c:f>ARDESIA!$C$16:$C$20</c:f>
              <c:numCache>
                <c:formatCode>General</c:formatCode>
                <c:ptCount val="5"/>
                <c:pt idx="0">
                  <c:v>140</c:v>
                </c:pt>
                <c:pt idx="1">
                  <c:v>163</c:v>
                </c:pt>
                <c:pt idx="2">
                  <c:v>162</c:v>
                </c:pt>
                <c:pt idx="3">
                  <c:v>176</c:v>
                </c:pt>
                <c:pt idx="4">
                  <c:v>220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CD1-4970-8546-95FD8A1B3A28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915944047"/>
        <c:axId val="915944527"/>
      </c:scatterChart>
      <c:scatterChart>
        <c:scatterStyle val="lineMarker"/>
        <c:varyColors val="0"/>
        <c:ser>
          <c:idx val="1"/>
          <c:order val="1"/>
          <c:tx>
            <c:v>Live Time (%)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4.4269893803529969E-2"/>
                  <c:y val="3.951066202561589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CD1-4970-8546-95FD8A1B3A28}"/>
                </c:ext>
              </c:extLst>
            </c:dLbl>
            <c:dLbl>
              <c:idx val="2"/>
              <c:layout>
                <c:manualLayout>
                  <c:x val="-1.7618033725795464E-2"/>
                  <c:y val="4.637761481531546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D1-4970-8546-95FD8A1B3A28}"/>
                </c:ext>
              </c:extLst>
            </c:dLbl>
            <c:dLbl>
              <c:idx val="3"/>
              <c:layout>
                <c:manualLayout>
                  <c:x val="-8.8689660599754375E-2"/>
                  <c:y val="-4.28927714507789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CD1-4970-8546-95FD8A1B3A28}"/>
                </c:ext>
              </c:extLst>
            </c:dLbl>
            <c:dLbl>
              <c:idx val="4"/>
              <c:layout>
                <c:manualLayout>
                  <c:x val="-9.3131637279376719E-2"/>
                  <c:y val="-2.915886587137982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CD1-4970-8546-95FD8A1B3A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ARDESIA!$B$16:$B$20</c:f>
              <c:numCache>
                <c:formatCode>General</c:formatCode>
                <c:ptCount val="5"/>
                <c:pt idx="0">
                  <c:v>19000</c:v>
                </c:pt>
                <c:pt idx="1">
                  <c:v>740000</c:v>
                </c:pt>
                <c:pt idx="2">
                  <c:v>805167</c:v>
                </c:pt>
                <c:pt idx="3">
                  <c:v>985250</c:v>
                </c:pt>
                <c:pt idx="4">
                  <c:v>1020315</c:v>
                </c:pt>
              </c:numCache>
            </c:numRef>
          </c:xVal>
          <c:yVal>
            <c:numRef>
              <c:f>ARDESIA!$D$16:$D$20</c:f>
              <c:numCache>
                <c:formatCode>0.0%</c:formatCode>
                <c:ptCount val="5"/>
                <c:pt idx="0">
                  <c:v>0.97</c:v>
                </c:pt>
                <c:pt idx="1">
                  <c:v>0.6</c:v>
                </c:pt>
                <c:pt idx="2">
                  <c:v>0.65</c:v>
                </c:pt>
                <c:pt idx="3">
                  <c:v>0.8</c:v>
                </c:pt>
                <c:pt idx="4">
                  <c:v>0.95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1CD1-4970-8546-95FD8A1B3A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7634671"/>
        <c:axId val="877628431"/>
      </c:scatterChart>
      <c:valAx>
        <c:axId val="915944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OCR</a:t>
                </a:r>
                <a:r>
                  <a:rPr lang="it-IT" baseline="0"/>
                  <a:t> (cps)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15944527"/>
        <c:crosses val="autoZero"/>
        <c:crossBetween val="midCat"/>
      </c:valAx>
      <c:valAx>
        <c:axId val="915944527"/>
        <c:scaling>
          <c:orientation val="minMax"/>
          <c:min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Resolution (eV)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15944047"/>
        <c:crosses val="autoZero"/>
        <c:crossBetween val="midCat"/>
      </c:valAx>
      <c:valAx>
        <c:axId val="877628431"/>
        <c:scaling>
          <c:orientation val="minMax"/>
          <c:max val="1"/>
        </c:scaling>
        <c:delete val="0"/>
        <c:axPos val="r"/>
        <c:numFmt formatCode="0.00%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77634671"/>
        <c:crosses val="max"/>
        <c:crossBetween val="midCat"/>
      </c:valAx>
      <c:valAx>
        <c:axId val="87763467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7762843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Resolution</a:t>
            </a:r>
            <a:r>
              <a:rPr lang="it-IT" baseline="0"/>
              <a:t> vs OCR (ICR = 1.62 Mcps)</a:t>
            </a:r>
            <a:endParaRPr lang="it-I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'KETEK-FITLINE'!$B$2:$B$20</c:f>
              <c:numCache>
                <c:formatCode>General</c:formatCode>
                <c:ptCount val="19"/>
                <c:pt idx="0">
                  <c:v>1520</c:v>
                </c:pt>
                <c:pt idx="1">
                  <c:v>1489</c:v>
                </c:pt>
                <c:pt idx="2">
                  <c:v>1455</c:v>
                </c:pt>
                <c:pt idx="3">
                  <c:v>1394</c:v>
                </c:pt>
                <c:pt idx="4">
                  <c:v>1361</c:v>
                </c:pt>
                <c:pt idx="5">
                  <c:v>1334</c:v>
                </c:pt>
                <c:pt idx="6">
                  <c:v>1279</c:v>
                </c:pt>
                <c:pt idx="7">
                  <c:v>1226</c:v>
                </c:pt>
                <c:pt idx="8">
                  <c:v>1147</c:v>
                </c:pt>
                <c:pt idx="9">
                  <c:v>1099</c:v>
                </c:pt>
                <c:pt idx="10">
                  <c:v>1052</c:v>
                </c:pt>
                <c:pt idx="11">
                  <c:v>1007</c:v>
                </c:pt>
                <c:pt idx="12">
                  <c:v>882</c:v>
                </c:pt>
                <c:pt idx="13">
                  <c:v>797</c:v>
                </c:pt>
                <c:pt idx="14">
                  <c:v>642</c:v>
                </c:pt>
                <c:pt idx="15">
                  <c:v>517</c:v>
                </c:pt>
                <c:pt idx="16">
                  <c:v>336</c:v>
                </c:pt>
                <c:pt idx="17">
                  <c:v>262</c:v>
                </c:pt>
                <c:pt idx="18">
                  <c:v>212</c:v>
                </c:pt>
              </c:numCache>
            </c:numRef>
          </c:xVal>
          <c:yVal>
            <c:numRef>
              <c:f>'KETEK-FITLINE'!$C$2:$C$20</c:f>
              <c:numCache>
                <c:formatCode>General</c:formatCode>
                <c:ptCount val="19"/>
                <c:pt idx="0">
                  <c:v>185</c:v>
                </c:pt>
                <c:pt idx="1">
                  <c:v>184</c:v>
                </c:pt>
                <c:pt idx="2">
                  <c:v>182</c:v>
                </c:pt>
                <c:pt idx="3">
                  <c:v>179</c:v>
                </c:pt>
                <c:pt idx="4">
                  <c:v>177</c:v>
                </c:pt>
                <c:pt idx="5">
                  <c:v>176</c:v>
                </c:pt>
                <c:pt idx="6">
                  <c:v>172</c:v>
                </c:pt>
                <c:pt idx="7">
                  <c:v>170</c:v>
                </c:pt>
                <c:pt idx="8">
                  <c:v>166</c:v>
                </c:pt>
                <c:pt idx="9">
                  <c:v>164</c:v>
                </c:pt>
                <c:pt idx="10">
                  <c:v>162</c:v>
                </c:pt>
                <c:pt idx="11">
                  <c:v>160</c:v>
                </c:pt>
                <c:pt idx="12">
                  <c:v>157</c:v>
                </c:pt>
                <c:pt idx="13">
                  <c:v>155</c:v>
                </c:pt>
                <c:pt idx="14">
                  <c:v>151</c:v>
                </c:pt>
                <c:pt idx="15">
                  <c:v>148</c:v>
                </c:pt>
                <c:pt idx="16">
                  <c:v>143</c:v>
                </c:pt>
                <c:pt idx="17">
                  <c:v>142</c:v>
                </c:pt>
                <c:pt idx="18">
                  <c:v>141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122-40D4-B8F0-8B0BB8DB62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9664591"/>
        <c:axId val="583495071"/>
      </c:scatterChart>
      <c:valAx>
        <c:axId val="9596645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OCR (kcps)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83495071"/>
        <c:crosses val="autoZero"/>
        <c:crossBetween val="midCat"/>
      </c:valAx>
      <c:valAx>
        <c:axId val="583495071"/>
        <c:scaling>
          <c:orientation val="minMax"/>
          <c:min val="1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Resolution (eV)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5966459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Live Time vs Resolution</a:t>
            </a:r>
            <a:r>
              <a:rPr lang="it-IT" baseline="0"/>
              <a:t> - (ICR = 1.62Mcps) </a:t>
            </a:r>
            <a:endParaRPr lang="it-I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'KETEK-FITLINE'!$C$2:$C$20</c:f>
              <c:numCache>
                <c:formatCode>General</c:formatCode>
                <c:ptCount val="19"/>
                <c:pt idx="0">
                  <c:v>185</c:v>
                </c:pt>
                <c:pt idx="1">
                  <c:v>184</c:v>
                </c:pt>
                <c:pt idx="2">
                  <c:v>182</c:v>
                </c:pt>
                <c:pt idx="3">
                  <c:v>179</c:v>
                </c:pt>
                <c:pt idx="4">
                  <c:v>177</c:v>
                </c:pt>
                <c:pt idx="5">
                  <c:v>176</c:v>
                </c:pt>
                <c:pt idx="6">
                  <c:v>172</c:v>
                </c:pt>
                <c:pt idx="7">
                  <c:v>170</c:v>
                </c:pt>
                <c:pt idx="8">
                  <c:v>166</c:v>
                </c:pt>
                <c:pt idx="9">
                  <c:v>164</c:v>
                </c:pt>
                <c:pt idx="10">
                  <c:v>162</c:v>
                </c:pt>
                <c:pt idx="11">
                  <c:v>160</c:v>
                </c:pt>
                <c:pt idx="12">
                  <c:v>157</c:v>
                </c:pt>
                <c:pt idx="13">
                  <c:v>155</c:v>
                </c:pt>
                <c:pt idx="14">
                  <c:v>151</c:v>
                </c:pt>
                <c:pt idx="15">
                  <c:v>148</c:v>
                </c:pt>
                <c:pt idx="16">
                  <c:v>143</c:v>
                </c:pt>
                <c:pt idx="17">
                  <c:v>142</c:v>
                </c:pt>
                <c:pt idx="18">
                  <c:v>141</c:v>
                </c:pt>
              </c:numCache>
            </c:numRef>
          </c:xVal>
          <c:yVal>
            <c:numRef>
              <c:f>'KETEK-FITLINE'!$D$2:$D$20</c:f>
              <c:numCache>
                <c:formatCode>General</c:formatCode>
                <c:ptCount val="19"/>
                <c:pt idx="0">
                  <c:v>0.93500000000000005</c:v>
                </c:pt>
                <c:pt idx="1">
                  <c:v>0.91500000000000004</c:v>
                </c:pt>
                <c:pt idx="2">
                  <c:v>0.89500000000000002</c:v>
                </c:pt>
                <c:pt idx="3">
                  <c:v>0.85899999999999999</c:v>
                </c:pt>
                <c:pt idx="4">
                  <c:v>0.83699999999999997</c:v>
                </c:pt>
                <c:pt idx="5">
                  <c:v>0.82</c:v>
                </c:pt>
                <c:pt idx="6">
                  <c:v>0.79</c:v>
                </c:pt>
                <c:pt idx="7">
                  <c:v>0.754</c:v>
                </c:pt>
                <c:pt idx="8">
                  <c:v>0.70499999999999996</c:v>
                </c:pt>
                <c:pt idx="9">
                  <c:v>0.67</c:v>
                </c:pt>
                <c:pt idx="10">
                  <c:v>0.64700000000000002</c:v>
                </c:pt>
                <c:pt idx="11">
                  <c:v>0.629</c:v>
                </c:pt>
                <c:pt idx="12">
                  <c:v>0.54500000000000004</c:v>
                </c:pt>
                <c:pt idx="13">
                  <c:v>0.49</c:v>
                </c:pt>
                <c:pt idx="14">
                  <c:v>0.39500000000000002</c:v>
                </c:pt>
                <c:pt idx="15">
                  <c:v>0.318</c:v>
                </c:pt>
                <c:pt idx="16">
                  <c:v>0.2</c:v>
                </c:pt>
                <c:pt idx="17">
                  <c:v>0.16</c:v>
                </c:pt>
                <c:pt idx="18">
                  <c:v>0.13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5F0-414E-95AA-05AC5DD7D2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0095535"/>
        <c:axId val="1000098415"/>
      </c:scatterChart>
      <c:valAx>
        <c:axId val="1000095535"/>
        <c:scaling>
          <c:orientation val="minMax"/>
          <c:min val="13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Resolution</a:t>
                </a:r>
                <a:r>
                  <a:rPr lang="it-IT" baseline="0"/>
                  <a:t> (eV)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00098415"/>
        <c:crosses val="autoZero"/>
        <c:crossBetween val="midCat"/>
      </c:valAx>
      <c:valAx>
        <c:axId val="1000098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Live</a:t>
                </a:r>
                <a:r>
                  <a:rPr lang="it-IT" baseline="0"/>
                  <a:t> Time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0009553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Fast</a:t>
            </a:r>
            <a:r>
              <a:rPr lang="it-IT" baseline="0"/>
              <a:t> Fit/Slow Trapezoidal Resolution comparison (ICR = 1.6Mcps)</a:t>
            </a:r>
            <a:endParaRPr lang="it-I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'KETEK SCAN TRAP'!$B$24</c:f>
              <c:strCache>
                <c:ptCount val="1"/>
                <c:pt idx="0">
                  <c:v>FIT (eV)</c:v>
                </c:pt>
              </c:strCache>
            </c:strRef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'KETEK SCAN TRAP'!$A$25:$A$59</c:f>
              <c:numCache>
                <c:formatCode>General</c:formatCode>
                <c:ptCount val="35"/>
                <c:pt idx="0">
                  <c:v>1520</c:v>
                </c:pt>
                <c:pt idx="1">
                  <c:v>1505</c:v>
                </c:pt>
                <c:pt idx="2">
                  <c:v>1489</c:v>
                </c:pt>
                <c:pt idx="3">
                  <c:v>1455</c:v>
                </c:pt>
                <c:pt idx="4">
                  <c:v>1419</c:v>
                </c:pt>
                <c:pt idx="5">
                  <c:v>1394</c:v>
                </c:pt>
                <c:pt idx="6">
                  <c:v>1375</c:v>
                </c:pt>
                <c:pt idx="7">
                  <c:v>1361</c:v>
                </c:pt>
                <c:pt idx="8">
                  <c:v>1334</c:v>
                </c:pt>
                <c:pt idx="9">
                  <c:v>1312</c:v>
                </c:pt>
                <c:pt idx="10">
                  <c:v>1279</c:v>
                </c:pt>
                <c:pt idx="11">
                  <c:v>1255</c:v>
                </c:pt>
                <c:pt idx="12">
                  <c:v>1226</c:v>
                </c:pt>
                <c:pt idx="13">
                  <c:v>1190</c:v>
                </c:pt>
                <c:pt idx="14">
                  <c:v>1147</c:v>
                </c:pt>
                <c:pt idx="15">
                  <c:v>1139</c:v>
                </c:pt>
                <c:pt idx="16">
                  <c:v>1099</c:v>
                </c:pt>
                <c:pt idx="17">
                  <c:v>1052</c:v>
                </c:pt>
                <c:pt idx="18">
                  <c:v>1018</c:v>
                </c:pt>
                <c:pt idx="19">
                  <c:v>1007</c:v>
                </c:pt>
                <c:pt idx="20">
                  <c:v>951</c:v>
                </c:pt>
                <c:pt idx="21">
                  <c:v>882</c:v>
                </c:pt>
                <c:pt idx="22">
                  <c:v>852</c:v>
                </c:pt>
                <c:pt idx="23">
                  <c:v>797</c:v>
                </c:pt>
                <c:pt idx="24">
                  <c:v>794</c:v>
                </c:pt>
                <c:pt idx="25">
                  <c:v>672</c:v>
                </c:pt>
                <c:pt idx="26">
                  <c:v>642</c:v>
                </c:pt>
                <c:pt idx="27">
                  <c:v>554</c:v>
                </c:pt>
                <c:pt idx="28">
                  <c:v>517</c:v>
                </c:pt>
                <c:pt idx="29">
                  <c:v>383</c:v>
                </c:pt>
                <c:pt idx="30">
                  <c:v>336</c:v>
                </c:pt>
                <c:pt idx="31">
                  <c:v>262</c:v>
                </c:pt>
                <c:pt idx="32">
                  <c:v>232</c:v>
                </c:pt>
                <c:pt idx="33">
                  <c:v>212</c:v>
                </c:pt>
                <c:pt idx="34">
                  <c:v>128</c:v>
                </c:pt>
              </c:numCache>
            </c:numRef>
          </c:xVal>
          <c:yVal>
            <c:numRef>
              <c:f>'KETEK SCAN TRAP'!$B$25:$B$59</c:f>
              <c:numCache>
                <c:formatCode>General</c:formatCode>
                <c:ptCount val="35"/>
                <c:pt idx="0">
                  <c:v>185</c:v>
                </c:pt>
                <c:pt idx="2">
                  <c:v>184</c:v>
                </c:pt>
                <c:pt idx="3">
                  <c:v>182</c:v>
                </c:pt>
                <c:pt idx="5">
                  <c:v>179</c:v>
                </c:pt>
                <c:pt idx="7">
                  <c:v>177</c:v>
                </c:pt>
                <c:pt idx="8">
                  <c:v>176</c:v>
                </c:pt>
                <c:pt idx="10">
                  <c:v>172</c:v>
                </c:pt>
                <c:pt idx="12">
                  <c:v>170</c:v>
                </c:pt>
                <c:pt idx="14">
                  <c:v>166</c:v>
                </c:pt>
                <c:pt idx="16">
                  <c:v>164</c:v>
                </c:pt>
                <c:pt idx="17">
                  <c:v>162</c:v>
                </c:pt>
                <c:pt idx="19">
                  <c:v>160</c:v>
                </c:pt>
                <c:pt idx="21">
                  <c:v>157</c:v>
                </c:pt>
                <c:pt idx="23">
                  <c:v>155</c:v>
                </c:pt>
                <c:pt idx="26">
                  <c:v>151</c:v>
                </c:pt>
                <c:pt idx="28">
                  <c:v>148</c:v>
                </c:pt>
                <c:pt idx="30">
                  <c:v>143</c:v>
                </c:pt>
                <c:pt idx="31">
                  <c:v>142</c:v>
                </c:pt>
                <c:pt idx="33">
                  <c:v>141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F23-4EF4-9650-72593B8B4B35}"/>
            </c:ext>
          </c:extLst>
        </c:ser>
        <c:ser>
          <c:idx val="1"/>
          <c:order val="1"/>
          <c:tx>
            <c:strRef>
              <c:f>'KETEK SCAN TRAP'!$C$24</c:f>
              <c:strCache>
                <c:ptCount val="1"/>
                <c:pt idx="0">
                  <c:v>Trap (eV)</c:v>
                </c:pt>
              </c:strCache>
            </c:strRef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'KETEK SCAN TRAP'!$A$25:$A$59</c:f>
              <c:numCache>
                <c:formatCode>General</c:formatCode>
                <c:ptCount val="35"/>
                <c:pt idx="0">
                  <c:v>1520</c:v>
                </c:pt>
                <c:pt idx="1">
                  <c:v>1505</c:v>
                </c:pt>
                <c:pt idx="2">
                  <c:v>1489</c:v>
                </c:pt>
                <c:pt idx="3">
                  <c:v>1455</c:v>
                </c:pt>
                <c:pt idx="4">
                  <c:v>1419</c:v>
                </c:pt>
                <c:pt idx="5">
                  <c:v>1394</c:v>
                </c:pt>
                <c:pt idx="6">
                  <c:v>1375</c:v>
                </c:pt>
                <c:pt idx="7">
                  <c:v>1361</c:v>
                </c:pt>
                <c:pt idx="8">
                  <c:v>1334</c:v>
                </c:pt>
                <c:pt idx="9">
                  <c:v>1312</c:v>
                </c:pt>
                <c:pt idx="10">
                  <c:v>1279</c:v>
                </c:pt>
                <c:pt idx="11">
                  <c:v>1255</c:v>
                </c:pt>
                <c:pt idx="12">
                  <c:v>1226</c:v>
                </c:pt>
                <c:pt idx="13">
                  <c:v>1190</c:v>
                </c:pt>
                <c:pt idx="14">
                  <c:v>1147</c:v>
                </c:pt>
                <c:pt idx="15">
                  <c:v>1139</c:v>
                </c:pt>
                <c:pt idx="16">
                  <c:v>1099</c:v>
                </c:pt>
                <c:pt idx="17">
                  <c:v>1052</c:v>
                </c:pt>
                <c:pt idx="18">
                  <c:v>1018</c:v>
                </c:pt>
                <c:pt idx="19">
                  <c:v>1007</c:v>
                </c:pt>
                <c:pt idx="20">
                  <c:v>951</c:v>
                </c:pt>
                <c:pt idx="21">
                  <c:v>882</c:v>
                </c:pt>
                <c:pt idx="22">
                  <c:v>852</c:v>
                </c:pt>
                <c:pt idx="23">
                  <c:v>797</c:v>
                </c:pt>
                <c:pt idx="24">
                  <c:v>794</c:v>
                </c:pt>
                <c:pt idx="25">
                  <c:v>672</c:v>
                </c:pt>
                <c:pt idx="26">
                  <c:v>642</c:v>
                </c:pt>
                <c:pt idx="27">
                  <c:v>554</c:v>
                </c:pt>
                <c:pt idx="28">
                  <c:v>517</c:v>
                </c:pt>
                <c:pt idx="29">
                  <c:v>383</c:v>
                </c:pt>
                <c:pt idx="30">
                  <c:v>336</c:v>
                </c:pt>
                <c:pt idx="31">
                  <c:v>262</c:v>
                </c:pt>
                <c:pt idx="32">
                  <c:v>232</c:v>
                </c:pt>
                <c:pt idx="33">
                  <c:v>212</c:v>
                </c:pt>
                <c:pt idx="34">
                  <c:v>128</c:v>
                </c:pt>
              </c:numCache>
            </c:numRef>
          </c:xVal>
          <c:yVal>
            <c:numRef>
              <c:f>'KETEK SCAN TRAP'!$C$25:$C$59</c:f>
              <c:numCache>
                <c:formatCode>General</c:formatCode>
                <c:ptCount val="35"/>
                <c:pt idx="1">
                  <c:v>289</c:v>
                </c:pt>
                <c:pt idx="4">
                  <c:v>225</c:v>
                </c:pt>
                <c:pt idx="6">
                  <c:v>209</c:v>
                </c:pt>
                <c:pt idx="9">
                  <c:v>188</c:v>
                </c:pt>
                <c:pt idx="11">
                  <c:v>173</c:v>
                </c:pt>
                <c:pt idx="13">
                  <c:v>171</c:v>
                </c:pt>
                <c:pt idx="15">
                  <c:v>162</c:v>
                </c:pt>
                <c:pt idx="18">
                  <c:v>155</c:v>
                </c:pt>
                <c:pt idx="20">
                  <c:v>152</c:v>
                </c:pt>
                <c:pt idx="22">
                  <c:v>147</c:v>
                </c:pt>
                <c:pt idx="24">
                  <c:v>145</c:v>
                </c:pt>
                <c:pt idx="25">
                  <c:v>141</c:v>
                </c:pt>
                <c:pt idx="27">
                  <c:v>138</c:v>
                </c:pt>
                <c:pt idx="29">
                  <c:v>134</c:v>
                </c:pt>
                <c:pt idx="32">
                  <c:v>133</c:v>
                </c:pt>
                <c:pt idx="34">
                  <c:v>133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F23-4EF4-9650-72593B8B4B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5462847"/>
        <c:axId val="965463327"/>
      </c:scatterChart>
      <c:valAx>
        <c:axId val="9654628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OCR</a:t>
                </a:r>
                <a:r>
                  <a:rPr lang="it-IT" baseline="0"/>
                  <a:t> (kcps)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65463327"/>
        <c:crosses val="autoZero"/>
        <c:crossBetween val="midCat"/>
      </c:valAx>
      <c:valAx>
        <c:axId val="965463327"/>
        <c:scaling>
          <c:orientation val="minMax"/>
          <c:min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Resolution</a:t>
                </a:r>
                <a:r>
                  <a:rPr lang="it-IT" baseline="0"/>
                  <a:t> (eV)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6546284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0.28041</cdr:x>
      <cdr:y>0.6792</cdr:y>
    </cdr:from>
    <cdr:to>
      <cdr:x>0.34563</cdr:x>
      <cdr:y>0.77897</cdr:y>
    </cdr:to>
    <cdr:cxnSp macro="">
      <cdr:nvCxnSpPr>
        <cdr:cNvPr id="3" name="Connettore 2 2">
          <a:extLst xmlns:a="http://schemas.openxmlformats.org/drawingml/2006/main">
            <a:ext uri="{FF2B5EF4-FFF2-40B4-BE49-F238E27FC236}">
              <a16:creationId xmlns:a16="http://schemas.microsoft.com/office/drawing/2014/main" id="{BDC39690-50F0-62D9-F7BF-A0DF59D7C971}"/>
            </a:ext>
          </a:extLst>
        </cdr:cNvPr>
        <cdr:cNvCxnSpPr/>
      </cdr:nvCxnSpPr>
      <cdr:spPr>
        <a:xfrm xmlns:a="http://schemas.openxmlformats.org/drawingml/2006/main" flipH="1">
          <a:off x="1665288" y="2809875"/>
          <a:ext cx="387350" cy="41275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0.34603</cdr:x>
      <cdr:y>0.61167</cdr:y>
    </cdr:from>
    <cdr:to>
      <cdr:x>0.5</cdr:x>
      <cdr:y>0.68227</cdr:y>
    </cdr:to>
    <cdr:sp macro="" textlink="">
      <cdr:nvSpPr>
        <cdr:cNvPr id="4" name="CasellaDiTesto 3">
          <a:extLst xmlns:a="http://schemas.openxmlformats.org/drawingml/2006/main">
            <a:ext uri="{FF2B5EF4-FFF2-40B4-BE49-F238E27FC236}">
              <a16:creationId xmlns:a16="http://schemas.microsoft.com/office/drawing/2014/main" id="{68C7F832-0821-BBD2-CE08-B3376C16FEA8}"/>
            </a:ext>
          </a:extLst>
        </cdr:cNvPr>
        <cdr:cNvSpPr txBox="1"/>
      </cdr:nvSpPr>
      <cdr:spPr>
        <a:xfrm xmlns:a="http://schemas.openxmlformats.org/drawingml/2006/main">
          <a:off x="2055019" y="2530475"/>
          <a:ext cx="914400" cy="292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kern="1200" dirty="0"/>
            <a:t>128eV shaping time 2us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0.74624</cdr:x>
      <cdr:y>0.11559</cdr:y>
    </cdr:from>
    <cdr:to>
      <cdr:x>0.74624</cdr:x>
      <cdr:y>0.79261</cdr:y>
    </cdr:to>
    <cdr:cxnSp macro="">
      <cdr:nvCxnSpPr>
        <cdr:cNvPr id="3" name="Connettore diritto 2">
          <a:extLst xmlns:a="http://schemas.openxmlformats.org/drawingml/2006/main">
            <a:ext uri="{FF2B5EF4-FFF2-40B4-BE49-F238E27FC236}">
              <a16:creationId xmlns:a16="http://schemas.microsoft.com/office/drawing/2014/main" id="{F050F944-2823-E07E-06DB-0F2B7E3AA2FC}"/>
            </a:ext>
          </a:extLst>
        </cdr:cNvPr>
        <cdr:cNvCxnSpPr/>
      </cdr:nvCxnSpPr>
      <cdr:spPr>
        <a:xfrm xmlns:a="http://schemas.openxmlformats.org/drawingml/2006/main">
          <a:off x="8554224" y="446875"/>
          <a:ext cx="0" cy="2617304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0000"/>
          </a:solidFill>
        </a:ln>
      </cdr:spPr>
      <cdr:style>
        <a:lnRef xmlns:a="http://schemas.openxmlformats.org/drawingml/2006/main" idx="1">
          <a:schemeClr val="accent5"/>
        </a:lnRef>
        <a:fillRef xmlns:a="http://schemas.openxmlformats.org/drawingml/2006/main" idx="0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6E0199D4-CC32-A123-3CDA-887BE3A293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695BCDE-11EC-0FFE-1E05-D35FE5BE6C1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A5340-8293-4CE9-A4DB-3996CCCA8D87}" type="datetimeFigureOut">
              <a:rPr lang="en-US" smtClean="0"/>
              <a:t>3/24/2026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B23B903-A0E6-8ABE-58D0-C2CDF0D2AE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80341F1-5FBF-ACD7-3304-9E545973930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FA519-1417-44EC-88BD-8DF132448BD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87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66F875E3-A137-68AF-1908-C4F0D9AD9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FDE37974-8240-241B-0EA0-603A20D724A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2ACF0F4E-CE27-C237-72F1-A1B295A9F1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0160A735-643A-6BC3-6472-9AAB20766AB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3785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2F1E7B79-80BA-8263-7CD7-4D2FD67D8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7BF4A3B8-CE65-A08D-9C1B-7BF51CE54D9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9F4CDD0D-541A-851D-EC77-99ECADDAB32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1D386853-0A54-D6B8-A8DD-572EAD1F79B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46247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CCC86395-8084-6052-BD89-4E7E8EC6A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C9D77664-95AC-C4F6-3803-83826DEF59B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439D4728-589F-0F64-0D08-DD4B3DB629F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7154CC3A-B9B3-3685-3F3F-E7695383C06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1813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9BDC6B1B-05DC-BF37-8B2A-6DB7E843C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2BD69FB3-1014-C4BF-3630-35D7C01F476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61985C92-17C7-052F-EB09-3BD51A5D9F6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1DDE7674-9795-2712-203C-A4E4B23C8BD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95896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D67F9396-2356-C6E1-55AB-3D1541EE25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E7980429-2C42-0483-B203-5EB9D9C8A18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FF8C4D30-4EC1-A8EF-6524-CDB850BB6F6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E5FCF4EB-3D9B-83D1-B874-453798BE962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4530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A4DFA209-6F9D-8C0B-6DFF-5703BE28D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8C81682D-1E31-AD48-FBA3-5B47AFA4027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3A6D3120-7499-D55B-CAF8-19CF3525E26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66497D21-EF33-CDE4-B1D9-C0D04AF830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70973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22E003BA-8C64-7140-269D-DA0A8339F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763837C8-7053-5554-4AD2-E8703ED238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9E2D6F0F-2D5B-F829-4349-2E713D196B6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AA3E39A2-4155-D79C-B2A0-D12C1E36902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39814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CE28EF3D-5276-2F78-0215-3E14489A37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5D70B0BD-43E7-C52F-FC60-42BE23C4069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85DD577C-FD4E-FF0B-8EB0-81E17CAD32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D70724EA-886D-232E-8E25-C0A439A99A7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14059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6893B04F-3B12-041A-E007-5EF1A23F8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903AE3AD-B65D-FF67-D0E7-9BB399BFD45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E05CA96C-64EC-CE1F-7D57-D0168FAF13C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7759E44B-58E9-74B8-3306-BADA6A593AA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66766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07F1B19E-00A8-E9BA-BC12-4CA10064D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0AE76994-4A49-3668-83FF-CEC115AEF1A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EDFC2F76-AC19-CF65-EC22-410ED864AA7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C9BE6AE6-7FEF-43D7-6AC2-90D88235446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3471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DE159AC9-F375-9CC9-7902-F7F66FA97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3BD2AE51-3C8A-E8CE-B648-20264F487A8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2591B399-8FB9-944B-1B37-E3497B9AE6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8097846F-414E-2659-AA37-66C257AB976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9040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FBA51177-A911-8618-3B44-6312895E9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9BBF4A25-C591-01FF-B46E-7B16CBB51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C4F8A5D2-78A7-10D8-989B-FC64BF0AEA7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FFB9D020-8FA1-9089-6C67-F5CCAC40CB8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01942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3DFF9489-2993-84C3-5F9D-938F3A698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EC6222B0-CC48-59BE-F15A-CF9E48F132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F45A5738-FE32-8A15-685C-4F94F41897D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16749A09-E56D-202B-3383-156A01A66EB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492632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87C7E36C-35D3-D583-7D27-FF93040F0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362E3EB7-5879-2192-C054-4169232DD94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54D8DF7A-AA49-50C3-4969-5854272113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DC8098C7-2036-583C-EF75-F9BE77A60C7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80566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567A35CE-AA0A-9A3F-CFF7-04C1C42F4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70805D23-B60F-97C7-B1D3-54C76975045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1A4A65B3-2A4D-A502-5716-389E536726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7A5200FD-B76E-8B01-5517-F4E0ADA9D38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48700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E6613ABB-9664-887D-6E38-0EAE0EA4F0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2D3D748C-55B9-136A-6364-76A7201E91B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749520A2-8328-AAA1-6954-EC303A30640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3D7AE61C-F41C-AE66-59B2-B313ED7308A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12040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FA0C1ADC-01DB-CBC6-00A4-09BB4E516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D9CC13A4-2CF6-853C-B95F-49E67C16C77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D8DDE49B-E39B-4CA0-F9A4-C303C8A0BD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47F98DF7-4E1B-964E-9CC4-B4C13A83B6D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86640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DA0538A3-917F-D958-C11E-30FD0B3A2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AD210F59-FE81-84B5-2E4E-1E572483260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C1B3A0AC-C20B-825C-93BB-BBBA70AC76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5A7C520B-9D3A-5565-E617-560E482882F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16091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B015C0C1-7A3B-0593-5836-8A7A0ECF9B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58072FED-77C4-CF79-739F-2F28C0CD6F6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72CD6351-CFA6-A3B7-0DB1-3C205DF548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71D0BE8F-3A8F-8ED7-686E-8A839A46501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40802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9C20CD1C-211F-5DC6-A2E6-F85754281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34CE0711-D04C-0E04-9FF6-E8E732E3ADD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09926A78-7A21-BB81-5AA0-B4E8609941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CEBB2383-21CB-82B8-A6FB-657ED0F563F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683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9CA7E87E-99B8-2D69-584E-E436AF9EF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DDD7F167-5A18-031B-C0ED-EF4AED15A6D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02A838C9-6AE1-E362-F140-718F003C02D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FFE9EA49-0B9F-7527-714D-B7FD8D76948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96543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DCBD72FC-96C1-3FB3-63EF-AB4A9A432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AEE0C061-0942-FBE4-C4D7-13C299C225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C86CE365-38CE-FF02-657B-69E8CAD258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230188C4-6F25-D26A-B9D8-70B37FE924D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32034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38BD086C-91F1-8FEF-877B-BD86D8631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AAA33A4A-9B9C-CE57-3035-BE929FAFA3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82C51EB3-F911-95FB-E19A-6244D514704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98AEE46F-86E1-BFD3-782E-DC9113FF95B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95158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B63E3C74-06A3-7FCA-D318-FBFB0272E6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E64F4187-BE1B-24BC-8202-731894B2B37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BF15F621-7973-0946-2722-13D3F252842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0B385A63-D930-8484-3339-EFB6A0E4F22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41240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B28CFA38-2CC5-D3FA-E6FC-D7045D7C4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90F8D5A0-3CD7-102D-B794-B79A2A9F9BA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EA7B55DC-8F99-46DE-9334-610CCDA62D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C5B533FD-D2FD-DF1F-3392-91F447DE5EA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05971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E7C458E9-2F01-17EF-029D-F5535B4837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A3B54DE5-C466-330B-92E7-BF863F097BE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B21689E6-3B25-B9C8-36CD-76404BF63D7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9B75F1F3-DA94-FF41-7C2E-D2353BA0393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78411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12EA12EB-BEEB-1F66-215D-9DAADB8DF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25686651-B3EC-E7E2-D6F7-38B05849F73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B5981392-2665-2BAC-92C5-537FAD7035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7D795DCC-DA6F-C6A8-6CD5-3031180C55F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066972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6CBC90E7-DF4F-7C06-9BAC-2D7BD4AAC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9DD9DB7E-5A7B-4C10-7896-46C7D650B8A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F4051C24-417E-FE68-706B-E11777ABA6E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AA84CAD8-41C3-1E95-652C-1D3A59E870F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24605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54BBC7DF-0008-C345-1B1C-3336C4325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97180651-3273-492E-F135-785DC86BD08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097DB8BE-10A1-A84D-60B9-92293156BC8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F6E5BD50-90E8-E36A-7528-BB8EA458EAF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715135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C21415B0-1058-B148-EC71-3AEEC15193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87DF6791-D71D-4412-8F08-A07B57AB5FF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51394CE6-2196-2452-0E15-BB9FB62DA3E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151CE1A3-B488-1996-2A0E-C5E29D75202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635312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B40015CB-6E55-6E87-0527-E317A4AB7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86137F7B-545E-A6C2-87F4-2F853D2251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AFE44685-BAEA-45DE-EC13-AE646FAA8C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0E907075-4D6D-789C-0FEF-9C74911CE03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91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45398B4F-C8B5-6D51-4552-01608978B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45CD7F4E-0714-97CA-82B7-3DC96E7E22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31D3F15A-A0A4-2451-97EF-F0B7E783E0E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432D0DF1-96E8-8E5B-0C40-8BACECB18A3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117931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35991862-BA84-D579-37AC-EBA1F3D68D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531BF5CC-0F5C-FC7F-3A4E-470A5E9CC0C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D35A3119-87DA-97F4-9F8E-340A3E95ED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50EE1C08-9734-040D-8C4F-9FD64D8E30E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4687574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9DEA6DCB-687D-7139-7DDF-F3C6E0514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6E3AF25D-89EF-F894-949A-9686070560F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465DD0B8-1139-0290-B65B-C95FEA1BDF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0A4A3D49-F91F-9189-B9D8-598E3A3EF43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124107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40FC759A-451D-A967-BFA2-EEB23D661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35DC11A7-1683-3D61-595C-AD8A916191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F32F3F1C-0EE3-1C36-7085-F8970BE74C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B592AE9F-8763-069D-67C8-A9512794F75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412715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121FC08A-9C85-A219-DEBA-24829DD889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4449383E-3EEF-D3B7-4E2C-0C90F8631E2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4E62379F-F534-1068-96E3-C24E8DB842C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F37B44F5-BD0A-3F20-3792-A8BDB4D8F97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267173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B9BDA5F1-D530-17B3-1961-5A6DCD5EC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DBBE9C3B-4EDF-FE19-8FC9-FA6F0EC99A5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15CCE24C-8959-1DFB-EA80-874E59C40C9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71D6909C-E136-5DB4-DF68-3D23222107B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927283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2FBDF0D6-D22C-B58E-4B7C-BD88B9F6E0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0FBD70A9-97CB-DFE1-9424-BFDB88B777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0BD3BF1B-D512-FD4E-9DFC-72B6D982909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FB290FA2-0FD8-8492-4DF3-D024641F44F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300131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685941BD-013F-7703-27E3-2703A2D19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00E5197B-206F-D55E-0E0F-37C4E9170EE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0D896C4D-5A21-5FC7-AA68-317A6DED93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E111AE8D-E7E3-191B-6875-80BA55E2E56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965481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93DEF8A7-69ED-E990-C21E-455C159BC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F60FD5D9-B5FF-EF5B-6720-5BE0945D2EA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14C16DB5-80FE-554B-D87E-806C13A33D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28EF1551-C9B1-E520-1E1F-FD3E9389462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79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E3EC27BF-DDBC-2AF4-3854-44F8BDD14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5BCDF125-662C-C5B9-67F7-6DB7C377909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C103103A-A673-B4D2-26EE-2A833C443F9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3FCE5DFE-4EE9-19C3-E9F1-B5942394DC3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2882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9E53AB81-6080-A7ED-0F2E-9A10DDF2E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AC476B47-C20F-EA3D-8A98-D267344586A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D5C7C517-652B-EA38-15B2-14A606409B4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2ABBC929-56D9-06E9-8E94-0A56D34F034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56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144FCBEF-B880-279F-8CFE-D0337EB32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D39FCA7C-89C1-DCBE-75C7-A5EF6777C9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6679A4F5-3CF6-4217-8826-2C67C532A9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C830E414-AB80-A9A1-1FED-8B848BB6843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5203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7093B704-08AB-03B8-72BE-A975D430E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D8F57801-1D42-CB1D-8DE9-37E69895772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A7C2E27C-83DF-8F57-5809-B1D5906024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1CF01953-7A72-546C-8522-60BF5391C1E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7486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>
          <a:extLst>
            <a:ext uri="{FF2B5EF4-FFF2-40B4-BE49-F238E27FC236}">
              <a16:creationId xmlns:a16="http://schemas.microsoft.com/office/drawing/2014/main" id="{BA0EE05C-5865-6571-7227-AB52FE010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16846BBD-4F0C-5FD8-6482-8CBF0168E0A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CCEC9686-0EC3-4F64-C8C4-F2CB4719C8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>
            <a:extLst>
              <a:ext uri="{FF2B5EF4-FFF2-40B4-BE49-F238E27FC236}">
                <a16:creationId xmlns:a16="http://schemas.microsoft.com/office/drawing/2014/main" id="{B3040DBE-D69E-A2EF-0445-30E1FB6357A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6447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1">
  <p:cSld name="Slide 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6"/>
          <p:cNvSpPr>
            <a:spLocks noGrp="1"/>
          </p:cNvSpPr>
          <p:nvPr>
            <p:ph type="pic" idx="2"/>
          </p:nvPr>
        </p:nvSpPr>
        <p:spPr>
          <a:xfrm>
            <a:off x="10890792" y="3345440"/>
            <a:ext cx="1301207" cy="3069398"/>
          </a:xfrm>
          <a:prstGeom prst="rect">
            <a:avLst/>
          </a:prstGeom>
          <a:solidFill>
            <a:schemeClr val="accent1"/>
          </a:solidFill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7" name="Google Shape;17;p26"/>
          <p:cNvSpPr>
            <a:spLocks noGrp="1"/>
          </p:cNvSpPr>
          <p:nvPr>
            <p:ph type="pic" idx="3"/>
          </p:nvPr>
        </p:nvSpPr>
        <p:spPr>
          <a:xfrm>
            <a:off x="8311358" y="142667"/>
            <a:ext cx="3880643" cy="431607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8" name="Google Shape;18;p26"/>
          <p:cNvSpPr>
            <a:spLocks noGrp="1"/>
          </p:cNvSpPr>
          <p:nvPr>
            <p:ph type="pic" idx="4"/>
          </p:nvPr>
        </p:nvSpPr>
        <p:spPr>
          <a:xfrm>
            <a:off x="5808252" y="1"/>
            <a:ext cx="4163416" cy="1879305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2" userDrawn="1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0;p4">
            <a:extLst>
              <a:ext uri="{FF2B5EF4-FFF2-40B4-BE49-F238E27FC236}">
                <a16:creationId xmlns:a16="http://schemas.microsoft.com/office/drawing/2014/main" id="{955A2034-229A-5F13-152A-C6849FB58CB6}"/>
              </a:ext>
            </a:extLst>
          </p:cNvPr>
          <p:cNvSpPr/>
          <p:nvPr userDrawn="1"/>
        </p:nvSpPr>
        <p:spPr>
          <a:xfrm rot="2700000">
            <a:off x="481528" y="324463"/>
            <a:ext cx="608141" cy="608141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38100" cap="flat" cmpd="sng">
            <a:solidFill>
              <a:srgbClr val="D0E5F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ibre Franklin"/>
              <a:buNone/>
            </a:pPr>
            <a:endParaRPr sz="1200" b="0" i="0" u="none" strike="noStrike" cap="none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3" name="Google Shape;111;p4">
            <a:extLst>
              <a:ext uri="{FF2B5EF4-FFF2-40B4-BE49-F238E27FC236}">
                <a16:creationId xmlns:a16="http://schemas.microsoft.com/office/drawing/2014/main" id="{7CBED883-8BF8-3382-A8E7-21A0BE88E95E}"/>
              </a:ext>
            </a:extLst>
          </p:cNvPr>
          <p:cNvCxnSpPr/>
          <p:nvPr userDrawn="1"/>
        </p:nvCxnSpPr>
        <p:spPr>
          <a:xfrm>
            <a:off x="1046328" y="1023585"/>
            <a:ext cx="11145672" cy="0"/>
          </a:xfrm>
          <a:prstGeom prst="straightConnector1">
            <a:avLst/>
          </a:prstGeom>
          <a:noFill/>
          <a:ln w="28575" cap="flat" cmpd="sng">
            <a:solidFill>
              <a:srgbClr val="0070C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" name="Google Shape;114;p4">
            <a:extLst>
              <a:ext uri="{FF2B5EF4-FFF2-40B4-BE49-F238E27FC236}">
                <a16:creationId xmlns:a16="http://schemas.microsoft.com/office/drawing/2014/main" id="{C73ED8AA-42D3-74A0-A582-057A4097C1F7}"/>
              </a:ext>
            </a:extLst>
          </p:cNvPr>
          <p:cNvSpPr/>
          <p:nvPr userDrawn="1"/>
        </p:nvSpPr>
        <p:spPr>
          <a:xfrm rot="2700000">
            <a:off x="10236192" y="807057"/>
            <a:ext cx="433056" cy="433056"/>
          </a:xfrm>
          <a:custGeom>
            <a:avLst/>
            <a:gdLst/>
            <a:ahLst/>
            <a:cxnLst/>
            <a:rect l="l" t="t" r="r" b="b"/>
            <a:pathLst>
              <a:path w="542085" h="542085" extrusionOk="0">
                <a:moveTo>
                  <a:pt x="29688" y="29687"/>
                </a:moveTo>
                <a:cubicBezTo>
                  <a:pt x="48030" y="11345"/>
                  <a:pt x="73370" y="0"/>
                  <a:pt x="101359" y="0"/>
                </a:cubicBezTo>
                <a:lnTo>
                  <a:pt x="506782" y="0"/>
                </a:lnTo>
                <a:lnTo>
                  <a:pt x="542085" y="7127"/>
                </a:lnTo>
                <a:lnTo>
                  <a:pt x="7127" y="542085"/>
                </a:lnTo>
                <a:lnTo>
                  <a:pt x="0" y="506782"/>
                </a:lnTo>
                <a:lnTo>
                  <a:pt x="0" y="101359"/>
                </a:lnTo>
                <a:cubicBezTo>
                  <a:pt x="0" y="73369"/>
                  <a:pt x="11345" y="48029"/>
                  <a:pt x="29688" y="2968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ibre Franklin"/>
              <a:buNone/>
            </a:pPr>
            <a:endParaRPr sz="1200" b="0" i="0" u="none" strike="noStrike" cap="none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7" name="Google Shape;115;p4">
            <a:extLst>
              <a:ext uri="{FF2B5EF4-FFF2-40B4-BE49-F238E27FC236}">
                <a16:creationId xmlns:a16="http://schemas.microsoft.com/office/drawing/2014/main" id="{A9710026-BE48-145C-C136-9B15EBC10771}"/>
              </a:ext>
            </a:extLst>
          </p:cNvPr>
          <p:cNvSpPr/>
          <p:nvPr userDrawn="1"/>
        </p:nvSpPr>
        <p:spPr>
          <a:xfrm rot="2700000">
            <a:off x="10688014" y="807057"/>
            <a:ext cx="433056" cy="433056"/>
          </a:xfrm>
          <a:custGeom>
            <a:avLst/>
            <a:gdLst/>
            <a:ahLst/>
            <a:cxnLst/>
            <a:rect l="l" t="t" r="r" b="b"/>
            <a:pathLst>
              <a:path w="542085" h="542085" extrusionOk="0">
                <a:moveTo>
                  <a:pt x="29688" y="29687"/>
                </a:moveTo>
                <a:cubicBezTo>
                  <a:pt x="48030" y="11345"/>
                  <a:pt x="73370" y="0"/>
                  <a:pt x="101359" y="0"/>
                </a:cubicBezTo>
                <a:lnTo>
                  <a:pt x="506782" y="0"/>
                </a:lnTo>
                <a:lnTo>
                  <a:pt x="542085" y="7127"/>
                </a:lnTo>
                <a:lnTo>
                  <a:pt x="7127" y="542085"/>
                </a:lnTo>
                <a:lnTo>
                  <a:pt x="0" y="506782"/>
                </a:lnTo>
                <a:lnTo>
                  <a:pt x="0" y="101359"/>
                </a:lnTo>
                <a:cubicBezTo>
                  <a:pt x="0" y="73369"/>
                  <a:pt x="11345" y="48029"/>
                  <a:pt x="29688" y="2968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ibre Franklin"/>
              <a:buNone/>
            </a:pPr>
            <a:endParaRPr sz="1200" b="0" i="0" u="none" strike="noStrike" cap="none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8" name="Google Shape;116;p4">
            <a:extLst>
              <a:ext uri="{FF2B5EF4-FFF2-40B4-BE49-F238E27FC236}">
                <a16:creationId xmlns:a16="http://schemas.microsoft.com/office/drawing/2014/main" id="{EFE1ABB2-A3BE-9324-8C05-C685CFE7697D}"/>
              </a:ext>
            </a:extLst>
          </p:cNvPr>
          <p:cNvSpPr/>
          <p:nvPr userDrawn="1"/>
        </p:nvSpPr>
        <p:spPr>
          <a:xfrm rot="2700000">
            <a:off x="11139835" y="807057"/>
            <a:ext cx="433056" cy="433056"/>
          </a:xfrm>
          <a:custGeom>
            <a:avLst/>
            <a:gdLst/>
            <a:ahLst/>
            <a:cxnLst/>
            <a:rect l="l" t="t" r="r" b="b"/>
            <a:pathLst>
              <a:path w="542085" h="542085" extrusionOk="0">
                <a:moveTo>
                  <a:pt x="29688" y="29687"/>
                </a:moveTo>
                <a:cubicBezTo>
                  <a:pt x="48030" y="11345"/>
                  <a:pt x="73370" y="0"/>
                  <a:pt x="101359" y="0"/>
                </a:cubicBezTo>
                <a:lnTo>
                  <a:pt x="506782" y="0"/>
                </a:lnTo>
                <a:lnTo>
                  <a:pt x="542085" y="7127"/>
                </a:lnTo>
                <a:lnTo>
                  <a:pt x="7127" y="542085"/>
                </a:lnTo>
                <a:lnTo>
                  <a:pt x="0" y="506782"/>
                </a:lnTo>
                <a:lnTo>
                  <a:pt x="0" y="101359"/>
                </a:lnTo>
                <a:cubicBezTo>
                  <a:pt x="0" y="73369"/>
                  <a:pt x="11345" y="48029"/>
                  <a:pt x="29688" y="2968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ibre Franklin"/>
              <a:buNone/>
            </a:pPr>
            <a:endParaRPr sz="1200" b="0" i="0" u="none" strike="noStrike" cap="none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9" name="Picture 13">
            <a:extLst>
              <a:ext uri="{FF2B5EF4-FFF2-40B4-BE49-F238E27FC236}">
                <a16:creationId xmlns:a16="http://schemas.microsoft.com/office/drawing/2014/main" id="{7FD80FA1-528A-2D05-5DD7-BCE0625623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37" t="41146" r="70958" b="13762"/>
          <a:stretch/>
        </p:blipFill>
        <p:spPr>
          <a:xfrm>
            <a:off x="1539318" y="6464505"/>
            <a:ext cx="1591377" cy="371066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B07BB0DE-3DBC-5CA1-6CCF-63D64D638C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84" t="85123" b="2728"/>
          <a:stretch/>
        </p:blipFill>
        <p:spPr>
          <a:xfrm>
            <a:off x="34369" y="6457675"/>
            <a:ext cx="1504949" cy="377896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48D78910-3F5D-FFCB-EDE0-39903CF08497}"/>
              </a:ext>
            </a:extLst>
          </p:cNvPr>
          <p:cNvSpPr/>
          <p:nvPr userDrawn="1"/>
        </p:nvSpPr>
        <p:spPr>
          <a:xfrm>
            <a:off x="2933050" y="6457675"/>
            <a:ext cx="9258950" cy="4003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www.nuclearinstruments.eu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6">
  <p:cSld name="Slide 6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sp>
        <p:nvSpPr>
          <p:cNvPr id="54" name="Google Shape;54;p34"/>
          <p:cNvSpPr/>
          <p:nvPr/>
        </p:nvSpPr>
        <p:spPr>
          <a:xfrm>
            <a:off x="8729683" y="6422330"/>
            <a:ext cx="77513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PPT模板下载：www.1ppt.com/moban/     行业PPT模板：www.1ppt.com/hangye/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节日PPT模板：www.1ppt.com/jieri/           PPT素材下载：www.1ppt.com/sucai/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PPT背景图片：www.1ppt.com/beijing/      PPT图表下载：www.1ppt.com/tubiao/    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优秀PPT下载：www.1ppt.com/xiazai/        PPT教程： www.1ppt.com/powerpoint/    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Word教程： www.1ppt.com/word/              Excel教程：www.1ppt.com/excel/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资料下载：www.1ppt.com/ziliao/                PPT课件下载：www.1ppt.com/kejian/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范文下载：www.1ppt.com/fanwen/             试卷下载：www.1ppt.com/shiti/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教案下载：www.1ppt.com/jiaoan/      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字体下载：www.1ppt.com/ziti/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10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ibre Franklin Medium"/>
              <a:buNone/>
              <a:defRPr sz="4400" b="0" i="0" u="none" strike="noStrike" cap="non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2" name="Google Shape;12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3" name="Google Shape;13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4" name="Google Shape;14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7" r:id="rId3"/>
    <p:sldLayoutId id="2147483658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.jpe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2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4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svg"/><Relationship Id="rId5" Type="http://schemas.openxmlformats.org/officeDocument/2006/relationships/image" Target="../media/image60.png"/><Relationship Id="rId4" Type="http://schemas.microsoft.com/office/2007/relationships/hdphoto" Target="../media/hdphoto1.wdp"/><Relationship Id="rId9" Type="http://schemas.openxmlformats.org/officeDocument/2006/relationships/image" Target="../media/image64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microsoft.com/office/2007/relationships/hdphoto" Target="../media/hdphoto1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49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98.png"/><Relationship Id="rId18" Type="http://schemas.openxmlformats.org/officeDocument/2006/relationships/image" Target="../media/image101.png"/><Relationship Id="rId3" Type="http://schemas.openxmlformats.org/officeDocument/2006/relationships/image" Target="../media/image92.png"/><Relationship Id="rId7" Type="http://schemas.openxmlformats.org/officeDocument/2006/relationships/image" Target="../media/image95.png"/><Relationship Id="rId12" Type="http://schemas.microsoft.com/office/2007/relationships/hdphoto" Target="../media/hdphoto6.wdp"/><Relationship Id="rId17" Type="http://schemas.microsoft.com/office/2007/relationships/hdphoto" Target="../media/hdphoto8.wdp"/><Relationship Id="rId2" Type="http://schemas.openxmlformats.org/officeDocument/2006/relationships/notesSlide" Target="../notesSlides/notesSlide45.xml"/><Relationship Id="rId16" Type="http://schemas.openxmlformats.org/officeDocument/2006/relationships/image" Target="../media/image100.png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11" Type="http://schemas.openxmlformats.org/officeDocument/2006/relationships/image" Target="../media/image97.png"/><Relationship Id="rId5" Type="http://schemas.microsoft.com/office/2007/relationships/hdphoto" Target="../media/hdphoto3.wdp"/><Relationship Id="rId15" Type="http://schemas.openxmlformats.org/officeDocument/2006/relationships/image" Target="../media/image99.png"/><Relationship Id="rId10" Type="http://schemas.microsoft.com/office/2007/relationships/hdphoto" Target="../media/hdphoto5.wdp"/><Relationship Id="rId19" Type="http://schemas.openxmlformats.org/officeDocument/2006/relationships/image" Target="../media/image89.png"/><Relationship Id="rId4" Type="http://schemas.openxmlformats.org/officeDocument/2006/relationships/image" Target="../media/image93.png"/><Relationship Id="rId9" Type="http://schemas.openxmlformats.org/officeDocument/2006/relationships/image" Target="../media/image96.png"/><Relationship Id="rId14" Type="http://schemas.microsoft.com/office/2007/relationships/hdphoto" Target="../media/hdphoto7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92.pn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10" Type="http://schemas.openxmlformats.org/officeDocument/2006/relationships/image" Target="../media/image108.png"/><Relationship Id="rId4" Type="http://schemas.openxmlformats.org/officeDocument/2006/relationships/image" Target="../media/image102.jpeg"/><Relationship Id="rId9" Type="http://schemas.openxmlformats.org/officeDocument/2006/relationships/image" Target="../media/image107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118.png"/><Relationship Id="rId3" Type="http://schemas.openxmlformats.org/officeDocument/2006/relationships/image" Target="../media/image109.png"/><Relationship Id="rId7" Type="http://schemas.openxmlformats.org/officeDocument/2006/relationships/image" Target="../media/image112.png"/><Relationship Id="rId12" Type="http://schemas.openxmlformats.org/officeDocument/2006/relationships/image" Target="../media/image117.png"/><Relationship Id="rId17" Type="http://schemas.openxmlformats.org/officeDocument/2006/relationships/image" Target="../media/image122.png"/><Relationship Id="rId2" Type="http://schemas.openxmlformats.org/officeDocument/2006/relationships/notesSlide" Target="../notesSlides/notesSlide47.xml"/><Relationship Id="rId16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11" Type="http://schemas.openxmlformats.org/officeDocument/2006/relationships/image" Target="../media/image116.jpeg"/><Relationship Id="rId5" Type="http://schemas.openxmlformats.org/officeDocument/2006/relationships/image" Target="../media/image111.jpeg"/><Relationship Id="rId15" Type="http://schemas.openxmlformats.org/officeDocument/2006/relationships/image" Target="../media/image120.png"/><Relationship Id="rId10" Type="http://schemas.openxmlformats.org/officeDocument/2006/relationships/image" Target="../media/image115.png"/><Relationship Id="rId4" Type="http://schemas.openxmlformats.org/officeDocument/2006/relationships/image" Target="../media/image110.png"/><Relationship Id="rId9" Type="http://schemas.openxmlformats.org/officeDocument/2006/relationships/image" Target="../media/image114.png"/><Relationship Id="rId14" Type="http://schemas.openxmlformats.org/officeDocument/2006/relationships/image" Target="../media/image1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Topic: X-ray spectroscopy | SLAC National Accelerator Laboratory">
            <a:extLst>
              <a:ext uri="{FF2B5EF4-FFF2-40B4-BE49-F238E27FC236}">
                <a16:creationId xmlns:a16="http://schemas.microsoft.com/office/drawing/2014/main" id="{E34ABFA6-DB09-CF9D-F2FE-D2CB0E49CA6C}"/>
              </a:ext>
            </a:extLst>
          </p:cNvPr>
          <p:cNvPicPr>
            <a:picLocks noGrp="1" noChangeAspect="1" noChangeArrowheads="1"/>
          </p:cNvPicPr>
          <p:nvPr>
            <p:ph type="pic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5" r="21405"/>
          <a:stretch>
            <a:fillRect/>
          </a:stretch>
        </p:blipFill>
        <p:spPr bwMode="auto">
          <a:xfrm>
            <a:off x="6839842" y="0"/>
            <a:ext cx="57142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11740F4D-A057-2D99-F7BA-34146F08A6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37" t="41146" r="70958" b="13762"/>
          <a:stretch/>
        </p:blipFill>
        <p:spPr>
          <a:xfrm>
            <a:off x="1771860" y="5895033"/>
            <a:ext cx="1591377" cy="371066"/>
          </a:xfrm>
          <a:prstGeom prst="rect">
            <a:avLst/>
          </a:prstGeom>
        </p:spPr>
      </p:pic>
      <p:sp>
        <p:nvSpPr>
          <p:cNvPr id="65" name="Google Shape;65;p1"/>
          <p:cNvSpPr/>
          <p:nvPr/>
        </p:nvSpPr>
        <p:spPr>
          <a:xfrm rot="2700000">
            <a:off x="4021881" y="3484071"/>
            <a:ext cx="6764267" cy="6764267"/>
          </a:xfrm>
          <a:custGeom>
            <a:avLst/>
            <a:gdLst/>
            <a:ahLst/>
            <a:cxnLst/>
            <a:rect l="l" t="t" r="r" b="b"/>
            <a:pathLst>
              <a:path w="6764267" h="6764267" extrusionOk="0">
                <a:moveTo>
                  <a:pt x="0" y="6764267"/>
                </a:moveTo>
                <a:lnTo>
                  <a:pt x="0" y="719463"/>
                </a:lnTo>
                <a:cubicBezTo>
                  <a:pt x="0" y="520789"/>
                  <a:pt x="80529" y="340923"/>
                  <a:pt x="210727" y="210726"/>
                </a:cubicBezTo>
                <a:cubicBezTo>
                  <a:pt x="340924" y="80529"/>
                  <a:pt x="520790" y="0"/>
                  <a:pt x="719464" y="0"/>
                </a:cubicBezTo>
                <a:lnTo>
                  <a:pt x="6764267" y="0"/>
                </a:lnTo>
              </a:path>
            </a:pathLst>
          </a:custGeom>
          <a:solidFill>
            <a:schemeClr val="accent1"/>
          </a:solidFill>
          <a:ln w="152400" cap="flat" cmpd="sng">
            <a:solidFill>
              <a:srgbClr val="D0E5F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69" name="Google Shape;69;p1"/>
          <p:cNvSpPr txBox="1"/>
          <p:nvPr/>
        </p:nvSpPr>
        <p:spPr>
          <a:xfrm>
            <a:off x="110375" y="1218775"/>
            <a:ext cx="5692950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sz="2800" dirty="0">
                <a:solidFill>
                  <a:schemeClr val="accen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Direct pre-amplifier sampling ADC for high-count rate and high-resolution X-ray spectroscopy</a:t>
            </a:r>
            <a:endParaRPr sz="2800" b="0" i="0" u="none" strike="noStrike" cap="none" dirty="0">
              <a:solidFill>
                <a:srgbClr val="595959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grpSp>
        <p:nvGrpSpPr>
          <p:cNvPr id="70" name="Google Shape;70;p1"/>
          <p:cNvGrpSpPr/>
          <p:nvPr/>
        </p:nvGrpSpPr>
        <p:grpSpPr>
          <a:xfrm>
            <a:off x="413844" y="3339622"/>
            <a:ext cx="4938316" cy="954107"/>
            <a:chOff x="-844030" y="3311161"/>
            <a:chExt cx="4334004" cy="360000"/>
          </a:xfrm>
        </p:grpSpPr>
        <p:sp>
          <p:nvSpPr>
            <p:cNvPr id="71" name="Google Shape;71;p1"/>
            <p:cNvSpPr/>
            <p:nvPr/>
          </p:nvSpPr>
          <p:spPr>
            <a:xfrm>
              <a:off x="-844030" y="3311161"/>
              <a:ext cx="4334004" cy="360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endParaRPr>
            </a:p>
          </p:txBody>
        </p:sp>
        <p:sp>
          <p:nvSpPr>
            <p:cNvPr id="72" name="Google Shape;72;p1"/>
            <p:cNvSpPr txBox="1"/>
            <p:nvPr/>
          </p:nvSpPr>
          <p:spPr>
            <a:xfrm>
              <a:off x="-742732" y="3338332"/>
              <a:ext cx="4131300" cy="278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lvl="0" algn="ctr"/>
              <a:r>
                <a:rPr lang="it-IT" b="1" dirty="0">
                  <a:solidFill>
                    <a:schemeClr val="bg1"/>
                  </a:solidFill>
                </a:rPr>
                <a:t>A. Abba, V. Arosio, P. Barcella, F. Caponio, E. Carlotti, M. Carminati, S. Carsi, C. Fiorini, B. Pedretti, E. Proserpio, C. Tintori</a:t>
              </a:r>
              <a:endParaRPr sz="1400" b="0" i="0" u="none" strike="noStrike" cap="none" dirty="0">
                <a:solidFill>
                  <a:schemeClr val="bg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endParaRPr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1D076945-C3FF-E561-BC30-B504A72C1C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84" t="85123" b="2728"/>
          <a:stretch/>
        </p:blipFill>
        <p:spPr>
          <a:xfrm>
            <a:off x="314794" y="5895033"/>
            <a:ext cx="1504949" cy="37789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0F4E926-19F9-080E-4452-A58FD5D7DA91}"/>
              </a:ext>
            </a:extLst>
          </p:cNvPr>
          <p:cNvSpPr txBox="1"/>
          <p:nvPr/>
        </p:nvSpPr>
        <p:spPr>
          <a:xfrm>
            <a:off x="413844" y="4458740"/>
            <a:ext cx="24368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Nuclear Instruments</a:t>
            </a:r>
          </a:p>
          <a:p>
            <a:r>
              <a:rPr lang="en-US" i="1" dirty="0"/>
              <a:t>CAEN SPA</a:t>
            </a:r>
          </a:p>
          <a:p>
            <a:r>
              <a:rPr lang="en-US" i="1" dirty="0" err="1"/>
              <a:t>Politecnico</a:t>
            </a:r>
            <a:r>
              <a:rPr lang="en-US" i="1" dirty="0"/>
              <a:t> di Milano – DEIB</a:t>
            </a:r>
          </a:p>
          <a:p>
            <a:endParaRPr lang="en-US" i="1" dirty="0"/>
          </a:p>
        </p:txBody>
      </p:sp>
      <p:pic>
        <p:nvPicPr>
          <p:cNvPr id="11" name="Immagine 10" descr="Immagine che contiene testo">
            <a:extLst>
              <a:ext uri="{FF2B5EF4-FFF2-40B4-BE49-F238E27FC236}">
                <a16:creationId xmlns:a16="http://schemas.microsoft.com/office/drawing/2014/main" id="{ABEDE2AB-C377-5B60-12B2-217031DC7FE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1">
                <a:lumMod val="7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94" y="6333087"/>
            <a:ext cx="1202606" cy="379296"/>
          </a:xfrm>
          <a:prstGeom prst="rect">
            <a:avLst/>
          </a:prstGeom>
        </p:spPr>
      </p:pic>
      <p:pic>
        <p:nvPicPr>
          <p:cNvPr id="18" name="Main graphic">
            <a:extLst>
              <a:ext uri="{FF2B5EF4-FFF2-40B4-BE49-F238E27FC236}">
                <a16:creationId xmlns:a16="http://schemas.microsoft.com/office/drawing/2014/main" id="{AC285B7E-580B-9517-CDD3-EEC6204D0DE6}"/>
              </a:ext>
            </a:extLst>
          </p:cNvPr>
          <p:cNvPicPr>
            <a:picLocks noGrp="1"/>
          </p:cNvPicPr>
          <p:nvPr>
            <p:ph type="pic" idx="4"/>
          </p:nvPr>
        </p:nvPicPr>
        <p:blipFill>
          <a:blip r:embed="rId8"/>
          <a:srcRect t="2235" b="2235"/>
          <a:stretch/>
        </p:blipFill>
        <p:spPr>
          <a:xfrm>
            <a:off x="5808663" y="0"/>
            <a:ext cx="2986087" cy="1670050"/>
          </a:xfrm>
          <a:prstGeom prst="rect">
            <a:avLst/>
          </a:prstGeom>
          <a:ln>
            <a:noFill/>
          </a:ln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0C4D152-C4E7-5AF5-46BF-AD8A98025085}"/>
              </a:ext>
            </a:extLst>
          </p:cNvPr>
          <p:cNvSpPr txBox="1"/>
          <p:nvPr/>
        </p:nvSpPr>
        <p:spPr>
          <a:xfrm>
            <a:off x="8404217" y="6368846"/>
            <a:ext cx="3369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XGRADE – Palermo 2026 – 26-03-2026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0C08F702-388F-3C5D-8DDD-EFDB23AFF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AE297F34-3C34-ED9A-3043-46A6BE366659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Reshape and amplify TRP output signal</a:t>
            </a:r>
          </a:p>
        </p:txBody>
      </p:sp>
      <p:pic>
        <p:nvPicPr>
          <p:cNvPr id="3" name="Immagine 2" descr="Immagine che contiene diagramma, linea, Piano, Diagramma&#10;&#10;Descrizione generata automaticamente">
            <a:extLst>
              <a:ext uri="{FF2B5EF4-FFF2-40B4-BE49-F238E27FC236}">
                <a16:creationId xmlns:a16="http://schemas.microsoft.com/office/drawing/2014/main" id="{77DEA775-F769-B52A-5917-13551A01F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089" y="1148977"/>
            <a:ext cx="7253781" cy="1785969"/>
          </a:xfrm>
          <a:prstGeom prst="rect">
            <a:avLst/>
          </a:prstGeom>
        </p:spPr>
      </p:pic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EFBB7EA8-1DEF-50F5-5483-B7E6DCF4DD26}"/>
              </a:ext>
            </a:extLst>
          </p:cNvPr>
          <p:cNvCxnSpPr/>
          <p:nvPr/>
        </p:nvCxnSpPr>
        <p:spPr>
          <a:xfrm flipH="1">
            <a:off x="9320870" y="1497724"/>
            <a:ext cx="780394" cy="449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443336B-7871-5D6E-C336-22DB574DE9FB}"/>
              </a:ext>
            </a:extLst>
          </p:cNvPr>
          <p:cNvSpPr txBox="1"/>
          <p:nvPr/>
        </p:nvSpPr>
        <p:spPr>
          <a:xfrm>
            <a:off x="10124911" y="1296714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Deconvolution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589B93D-31F6-F6AB-5210-8CCD4E8BB97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9712"/>
          <a:stretch>
            <a:fillRect/>
          </a:stretch>
        </p:blipFill>
        <p:spPr>
          <a:xfrm>
            <a:off x="205038" y="2990125"/>
            <a:ext cx="4256603" cy="3148505"/>
          </a:xfrm>
          <a:prstGeom prst="rect">
            <a:avLst/>
          </a:prstGeom>
        </p:spPr>
      </p:pic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EF458AC8-69B0-7E9F-058C-0AF791A09C48}"/>
              </a:ext>
            </a:extLst>
          </p:cNvPr>
          <p:cNvSpPr/>
          <p:nvPr/>
        </p:nvSpPr>
        <p:spPr>
          <a:xfrm>
            <a:off x="4527222" y="4331935"/>
            <a:ext cx="316743" cy="25224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 descr="Immagine output">
            <a:extLst>
              <a:ext uri="{FF2B5EF4-FFF2-40B4-BE49-F238E27FC236}">
                <a16:creationId xmlns:a16="http://schemas.microsoft.com/office/drawing/2014/main" id="{4DE9D95C-8997-436B-A200-0E0A4936F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266" y="3330034"/>
            <a:ext cx="3637356" cy="225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>
            <a:extLst>
              <a:ext uri="{FF2B5EF4-FFF2-40B4-BE49-F238E27FC236}">
                <a16:creationId xmlns:a16="http://schemas.microsoft.com/office/drawing/2014/main" id="{EA9B32ED-5A17-1F1E-D4F4-93854F4B9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8269" y="2658453"/>
            <a:ext cx="1738339" cy="35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1905DF7E-65F7-59C4-5662-FA1EB57C5DDF}"/>
              </a:ext>
            </a:extLst>
          </p:cNvPr>
          <p:cNvSpPr/>
          <p:nvPr/>
        </p:nvSpPr>
        <p:spPr>
          <a:xfrm>
            <a:off x="8963901" y="4205811"/>
            <a:ext cx="316743" cy="25224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EDDE82B-6020-CD4E-13B1-6BAAB405E95F}"/>
              </a:ext>
            </a:extLst>
          </p:cNvPr>
          <p:cNvSpPr txBox="1"/>
          <p:nvPr/>
        </p:nvSpPr>
        <p:spPr>
          <a:xfrm>
            <a:off x="6596539" y="5673394"/>
            <a:ext cx="8272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M=</a:t>
            </a:r>
            <a:r>
              <a:rPr lang="en-US" dirty="0">
                <a:highlight>
                  <a:srgbClr val="FFFF00"/>
                </a:highlight>
                <a:latin typeface="Symbol" panose="05050102010706020507" pitchFamily="18" charset="2"/>
              </a:rPr>
              <a:t>t</a:t>
            </a:r>
            <a:r>
              <a:rPr lang="en-US" dirty="0">
                <a:highlight>
                  <a:srgbClr val="FFFF00"/>
                </a:highlight>
              </a:rPr>
              <a:t>/</a:t>
            </a:r>
            <a:r>
              <a:rPr lang="en-US" dirty="0">
                <a:highlight>
                  <a:srgbClr val="FFFF00"/>
                </a:highlight>
                <a:latin typeface="Symbol" panose="05050102010706020507" pitchFamily="18" charset="2"/>
              </a:rPr>
              <a:t>D</a:t>
            </a:r>
            <a:r>
              <a:rPr lang="en-US" dirty="0">
                <a:highlight>
                  <a:srgbClr val="FFFF00"/>
                </a:highlight>
              </a:rPr>
              <a:t>T </a:t>
            </a:r>
          </a:p>
        </p:txBody>
      </p:sp>
    </p:spTree>
    <p:extLst>
      <p:ext uri="{BB962C8B-B14F-4D97-AF65-F5344CB8AC3E}">
        <p14:creationId xmlns:p14="http://schemas.microsoft.com/office/powerpoint/2010/main" val="639570626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13899F30-7214-392A-A24D-24D935A31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832BE3A5-EB60-6AB8-B06B-6C1F31D18EA1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Reshape and amplify TRP output signal</a:t>
            </a:r>
          </a:p>
        </p:txBody>
      </p:sp>
      <p:pic>
        <p:nvPicPr>
          <p:cNvPr id="11272" name="Picture 8">
            <a:extLst>
              <a:ext uri="{FF2B5EF4-FFF2-40B4-BE49-F238E27FC236}">
                <a16:creationId xmlns:a16="http://schemas.microsoft.com/office/drawing/2014/main" id="{DAABB71C-D2A2-E2FE-2804-7675FBDAD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18" y="1393270"/>
            <a:ext cx="2041634" cy="413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6848C44B-74B7-7F0C-3FEB-BEEF4746E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301" y="1393270"/>
            <a:ext cx="2041634" cy="413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5111B692-0451-C72A-3870-EE12A94F9FD3}"/>
              </a:ext>
            </a:extLst>
          </p:cNvPr>
          <p:cNvSpPr txBox="1"/>
          <p:nvPr/>
        </p:nvSpPr>
        <p:spPr>
          <a:xfrm>
            <a:off x="965638" y="5528225"/>
            <a:ext cx="1561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M=</a:t>
            </a:r>
            <a:r>
              <a:rPr lang="en-US" dirty="0">
                <a:latin typeface="Symbol" panose="05050102010706020507" pitchFamily="18" charset="2"/>
              </a:rPr>
              <a:t>t</a:t>
            </a:r>
            <a:r>
              <a:rPr lang="en-US" dirty="0"/>
              <a:t>/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T ratio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C284D18-2C85-BD84-0CB3-CD4E9647E56A}"/>
              </a:ext>
            </a:extLst>
          </p:cNvPr>
          <p:cNvSpPr txBox="1"/>
          <p:nvPr/>
        </p:nvSpPr>
        <p:spPr>
          <a:xfrm>
            <a:off x="3219295" y="5528224"/>
            <a:ext cx="160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 M=</a:t>
            </a:r>
            <a:r>
              <a:rPr lang="en-US" dirty="0">
                <a:latin typeface="Symbol" panose="05050102010706020507" pitchFamily="18" charset="2"/>
              </a:rPr>
              <a:t>t</a:t>
            </a:r>
            <a:r>
              <a:rPr lang="en-US" dirty="0"/>
              <a:t>/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T ratio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8D4477C-4F6D-B630-A4A4-0D317B14E246}"/>
              </a:ext>
            </a:extLst>
          </p:cNvPr>
          <p:cNvSpPr txBox="1"/>
          <p:nvPr/>
        </p:nvSpPr>
        <p:spPr>
          <a:xfrm>
            <a:off x="5482459" y="1192661"/>
            <a:ext cx="4450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introduce Low sampling error M should be high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High M means: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8CE0AF6C-2477-9ECF-2365-6838FCD93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946" y="2844403"/>
            <a:ext cx="2580858" cy="563226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DD06B28B-17F2-63BB-CC25-BA0BE49D28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7556" y="3662109"/>
            <a:ext cx="2848434" cy="514390"/>
          </a:xfrm>
          <a:prstGeom prst="rect">
            <a:avLst/>
          </a:prstGeom>
        </p:spPr>
      </p:pic>
      <p:sp>
        <p:nvSpPr>
          <p:cNvPr id="16" name="Freccia in giù 15">
            <a:extLst>
              <a:ext uri="{FF2B5EF4-FFF2-40B4-BE49-F238E27FC236}">
                <a16:creationId xmlns:a16="http://schemas.microsoft.com/office/drawing/2014/main" id="{9CE76E54-1125-DAA9-2253-00F1D746493B}"/>
              </a:ext>
            </a:extLst>
          </p:cNvPr>
          <p:cNvSpPr/>
          <p:nvPr/>
        </p:nvSpPr>
        <p:spPr>
          <a:xfrm>
            <a:off x="8359667" y="3407629"/>
            <a:ext cx="425669" cy="3665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ccia in giù 16">
            <a:extLst>
              <a:ext uri="{FF2B5EF4-FFF2-40B4-BE49-F238E27FC236}">
                <a16:creationId xmlns:a16="http://schemas.microsoft.com/office/drawing/2014/main" id="{E02E5A75-207B-593C-1218-CEC6D2BD3CF7}"/>
              </a:ext>
            </a:extLst>
          </p:cNvPr>
          <p:cNvSpPr/>
          <p:nvPr/>
        </p:nvSpPr>
        <p:spPr>
          <a:xfrm>
            <a:off x="8385876" y="2554549"/>
            <a:ext cx="425669" cy="3665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A12F2A6-5B1F-A241-8059-96FAAD65A363}"/>
              </a:ext>
            </a:extLst>
          </p:cNvPr>
          <p:cNvSpPr txBox="1"/>
          <p:nvPr/>
        </p:nvSpPr>
        <p:spPr>
          <a:xfrm>
            <a:off x="7564865" y="2146768"/>
            <a:ext cx="2083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Ts = 10ns </a:t>
            </a:r>
            <a:r>
              <a:rPr lang="en-US" dirty="0">
                <a:sym typeface="Wingdings" panose="05000000000000000000" pitchFamily="2" charset="2"/>
              </a:rPr>
              <a:t> 100Msps</a:t>
            </a:r>
            <a:endParaRPr lang="en-US" dirty="0"/>
          </a:p>
        </p:txBody>
      </p:sp>
      <p:sp>
        <p:nvSpPr>
          <p:cNvPr id="20" name="Freccia in giù 19">
            <a:extLst>
              <a:ext uri="{FF2B5EF4-FFF2-40B4-BE49-F238E27FC236}">
                <a16:creationId xmlns:a16="http://schemas.microsoft.com/office/drawing/2014/main" id="{AF6916F3-1BBB-A490-7690-6908AEBAE77E}"/>
              </a:ext>
            </a:extLst>
          </p:cNvPr>
          <p:cNvSpPr/>
          <p:nvPr/>
        </p:nvSpPr>
        <p:spPr>
          <a:xfrm>
            <a:off x="8385876" y="4189961"/>
            <a:ext cx="425669" cy="3665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DE03758D-A071-CAD9-D932-C909DEECAD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70794" y="4578798"/>
            <a:ext cx="2403413" cy="302792"/>
          </a:xfrm>
          <a:prstGeom prst="rect">
            <a:avLst/>
          </a:prstGeom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89702210-7D57-C94F-62CD-F36CAB849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666" y="4920895"/>
            <a:ext cx="3775667" cy="148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AC210DC-152D-6FA2-887C-70E021826090}"/>
              </a:ext>
            </a:extLst>
          </p:cNvPr>
          <p:cNvSpPr txBox="1"/>
          <p:nvPr/>
        </p:nvSpPr>
        <p:spPr>
          <a:xfrm>
            <a:off x="10507916" y="5080438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Simulation 5 </a:t>
            </a:r>
            <a:r>
              <a:rPr lang="en-US" sz="900" i="1" dirty="0" err="1"/>
              <a:t>Mcps</a:t>
            </a:r>
            <a:endParaRPr lang="en-US" sz="900" i="1" dirty="0"/>
          </a:p>
          <a:p>
            <a:r>
              <a:rPr lang="en-US" sz="900" i="1" dirty="0"/>
              <a:t>Fe</a:t>
            </a:r>
            <a:r>
              <a:rPr lang="en-US" sz="900" i="1" baseline="30000" dirty="0"/>
              <a:t>55 </a:t>
            </a:r>
            <a:r>
              <a:rPr lang="en-US" sz="900" i="1" dirty="0"/>
              <a:t>K</a:t>
            </a:r>
            <a:r>
              <a:rPr lang="en-US" sz="900" i="1" dirty="0">
                <a:latin typeface="Symbol" panose="05050102010706020507" pitchFamily="18" charset="2"/>
              </a:rPr>
              <a:t>a</a:t>
            </a:r>
            <a:r>
              <a:rPr lang="en-US" sz="900" i="1" dirty="0"/>
              <a:t> = 500mV </a:t>
            </a:r>
          </a:p>
        </p:txBody>
      </p: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8AE5FEC3-C55F-3A7F-CCBB-5E7BB4E85D30}"/>
              </a:ext>
            </a:extLst>
          </p:cNvPr>
          <p:cNvCxnSpPr/>
          <p:nvPr/>
        </p:nvCxnSpPr>
        <p:spPr>
          <a:xfrm>
            <a:off x="6909238" y="5218386"/>
            <a:ext cx="35510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97DB3D23-BA31-CBE8-3396-EBAAE0A644CB}"/>
              </a:ext>
            </a:extLst>
          </p:cNvPr>
          <p:cNvSpPr txBox="1"/>
          <p:nvPr/>
        </p:nvSpPr>
        <p:spPr>
          <a:xfrm>
            <a:off x="10044971" y="2964221"/>
            <a:ext cx="19191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(2.2% = 130eV on Fe</a:t>
            </a:r>
            <a:r>
              <a:rPr lang="en-US" sz="1100" i="1" baseline="30000" dirty="0"/>
              <a:t>55 </a:t>
            </a:r>
            <a:r>
              <a:rPr lang="en-US" sz="1100" i="1" dirty="0"/>
              <a:t>K</a:t>
            </a:r>
            <a:r>
              <a:rPr lang="en-US" sz="1100" i="1" dirty="0">
                <a:latin typeface="Symbol" panose="05050102010706020507" pitchFamily="18" charset="2"/>
              </a:rPr>
              <a:t>a)</a:t>
            </a:r>
            <a:r>
              <a:rPr lang="en-US" sz="1100" i="1" dirty="0"/>
              <a:t>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705C973-1063-54AE-2144-C9CF383A9E06}"/>
              </a:ext>
            </a:extLst>
          </p:cNvPr>
          <p:cNvSpPr txBox="1"/>
          <p:nvPr/>
        </p:nvSpPr>
        <p:spPr>
          <a:xfrm>
            <a:off x="5948948" y="1653460"/>
            <a:ext cx="27703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en-US" dirty="0"/>
              <a:t>High sample rate (fast ADC)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en-US" dirty="0"/>
              <a:t>Long shaping time (pileup)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080406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12D28B79-1D76-10DF-DC9B-30C3032EB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8F812557-34BA-F22E-3138-6E74C98F9F4D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Reshape and amplify TRP output signal</a:t>
            </a:r>
          </a:p>
        </p:txBody>
      </p:sp>
      <p:pic>
        <p:nvPicPr>
          <p:cNvPr id="11272" name="Picture 8">
            <a:extLst>
              <a:ext uri="{FF2B5EF4-FFF2-40B4-BE49-F238E27FC236}">
                <a16:creationId xmlns:a16="http://schemas.microsoft.com/office/drawing/2014/main" id="{E0036B00-297A-F32E-556F-A6172E32D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18" y="1393270"/>
            <a:ext cx="2041634" cy="413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6DAE1196-4546-EDE4-5504-63BF0584A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301" y="1393270"/>
            <a:ext cx="2041634" cy="413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C3A471C5-FC81-4045-3A44-3A9E86363337}"/>
              </a:ext>
            </a:extLst>
          </p:cNvPr>
          <p:cNvSpPr txBox="1"/>
          <p:nvPr/>
        </p:nvSpPr>
        <p:spPr>
          <a:xfrm>
            <a:off x="965638" y="5528225"/>
            <a:ext cx="1561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M=</a:t>
            </a:r>
            <a:r>
              <a:rPr lang="en-US" dirty="0">
                <a:latin typeface="Symbol" panose="05050102010706020507" pitchFamily="18" charset="2"/>
              </a:rPr>
              <a:t>t</a:t>
            </a:r>
            <a:r>
              <a:rPr lang="en-US" dirty="0"/>
              <a:t>/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T ratio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6E93C1D-6575-8429-9BB3-29799E14C27D}"/>
              </a:ext>
            </a:extLst>
          </p:cNvPr>
          <p:cNvSpPr txBox="1"/>
          <p:nvPr/>
        </p:nvSpPr>
        <p:spPr>
          <a:xfrm>
            <a:off x="3219295" y="5528224"/>
            <a:ext cx="160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 M=</a:t>
            </a:r>
            <a:r>
              <a:rPr lang="en-US" dirty="0">
                <a:latin typeface="Symbol" panose="05050102010706020507" pitchFamily="18" charset="2"/>
              </a:rPr>
              <a:t>t</a:t>
            </a:r>
            <a:r>
              <a:rPr lang="en-US" dirty="0"/>
              <a:t>/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T ratio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08112B4-A12C-E937-73DE-F049533FF2B9}"/>
              </a:ext>
            </a:extLst>
          </p:cNvPr>
          <p:cNvSpPr txBox="1"/>
          <p:nvPr/>
        </p:nvSpPr>
        <p:spPr>
          <a:xfrm>
            <a:off x="5482459" y="1192661"/>
            <a:ext cx="4450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introduce Low sampling error M should be high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High M means:</a:t>
            </a:r>
          </a:p>
        </p:txBody>
      </p:sp>
      <p:sp>
        <p:nvSpPr>
          <p:cNvPr id="16" name="Freccia in giù 15">
            <a:extLst>
              <a:ext uri="{FF2B5EF4-FFF2-40B4-BE49-F238E27FC236}">
                <a16:creationId xmlns:a16="http://schemas.microsoft.com/office/drawing/2014/main" id="{C5ABF640-9469-02CE-9482-0577655CA0FA}"/>
              </a:ext>
            </a:extLst>
          </p:cNvPr>
          <p:cNvSpPr/>
          <p:nvPr/>
        </p:nvSpPr>
        <p:spPr>
          <a:xfrm>
            <a:off x="8359667" y="3407629"/>
            <a:ext cx="425669" cy="3665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ccia in giù 16">
            <a:extLst>
              <a:ext uri="{FF2B5EF4-FFF2-40B4-BE49-F238E27FC236}">
                <a16:creationId xmlns:a16="http://schemas.microsoft.com/office/drawing/2014/main" id="{A2C854D4-817F-37B1-58DE-0AFE5E4DF5FE}"/>
              </a:ext>
            </a:extLst>
          </p:cNvPr>
          <p:cNvSpPr/>
          <p:nvPr/>
        </p:nvSpPr>
        <p:spPr>
          <a:xfrm>
            <a:off x="8385876" y="2554549"/>
            <a:ext cx="425669" cy="3665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3EF9876-0DED-B84D-7400-F73A3E8C46DA}"/>
              </a:ext>
            </a:extLst>
          </p:cNvPr>
          <p:cNvSpPr txBox="1"/>
          <p:nvPr/>
        </p:nvSpPr>
        <p:spPr>
          <a:xfrm>
            <a:off x="7564865" y="2146768"/>
            <a:ext cx="2083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Ts = 10ns </a:t>
            </a:r>
            <a:r>
              <a:rPr lang="en-US" dirty="0">
                <a:sym typeface="Wingdings" panose="05000000000000000000" pitchFamily="2" charset="2"/>
              </a:rPr>
              <a:t> 100Msps</a:t>
            </a:r>
            <a:endParaRPr lang="en-US" dirty="0"/>
          </a:p>
        </p:txBody>
      </p:sp>
      <p:sp>
        <p:nvSpPr>
          <p:cNvPr id="20" name="Freccia in giù 19">
            <a:extLst>
              <a:ext uri="{FF2B5EF4-FFF2-40B4-BE49-F238E27FC236}">
                <a16:creationId xmlns:a16="http://schemas.microsoft.com/office/drawing/2014/main" id="{E599BE43-48A2-AD19-8F88-DD4BE98ECFEF}"/>
              </a:ext>
            </a:extLst>
          </p:cNvPr>
          <p:cNvSpPr/>
          <p:nvPr/>
        </p:nvSpPr>
        <p:spPr>
          <a:xfrm>
            <a:off x="8385876" y="4189961"/>
            <a:ext cx="425669" cy="3665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5C5832F-93FB-2519-E851-3839F87F9042}"/>
              </a:ext>
            </a:extLst>
          </p:cNvPr>
          <p:cNvSpPr txBox="1"/>
          <p:nvPr/>
        </p:nvSpPr>
        <p:spPr>
          <a:xfrm>
            <a:off x="10299023" y="5092262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/>
              <a:t>Simulation 5 </a:t>
            </a:r>
            <a:r>
              <a:rPr lang="en-US" sz="900" i="1" dirty="0" err="1"/>
              <a:t>Mcps</a:t>
            </a:r>
            <a:endParaRPr lang="en-US" sz="900" i="1" dirty="0"/>
          </a:p>
          <a:p>
            <a:r>
              <a:rPr lang="en-US" sz="900" i="1" dirty="0"/>
              <a:t>Fe</a:t>
            </a:r>
            <a:r>
              <a:rPr lang="en-US" sz="900" i="1" baseline="30000" dirty="0"/>
              <a:t>55 </a:t>
            </a:r>
            <a:r>
              <a:rPr lang="en-US" sz="900" i="1" dirty="0"/>
              <a:t>K</a:t>
            </a:r>
            <a:r>
              <a:rPr lang="en-US" sz="900" i="1" dirty="0">
                <a:latin typeface="Symbol" panose="05050102010706020507" pitchFamily="18" charset="2"/>
              </a:rPr>
              <a:t>a</a:t>
            </a:r>
            <a:r>
              <a:rPr lang="en-US" sz="900" i="1" dirty="0"/>
              <a:t> = 170mV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8948C2A-0D04-DCD6-6D38-8DDA8F4DF0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2563" y="2927459"/>
            <a:ext cx="2016192" cy="48598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1AA3DD4-ED3D-30F7-EC29-9BDB254BF9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4324" y="3806591"/>
            <a:ext cx="1096349" cy="363718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4B8BEEA3-A528-08F9-0146-0A07D37D7B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2212" y="4563454"/>
            <a:ext cx="2908925" cy="249171"/>
          </a:xfrm>
          <a:prstGeom prst="rect">
            <a:avLst/>
          </a:prstGeom>
        </p:spPr>
      </p:pic>
      <p:pic>
        <p:nvPicPr>
          <p:cNvPr id="14340" name="Picture 4">
            <a:extLst>
              <a:ext uri="{FF2B5EF4-FFF2-40B4-BE49-F238E27FC236}">
                <a16:creationId xmlns:a16="http://schemas.microsoft.com/office/drawing/2014/main" id="{64E0DF40-F318-25D2-99CD-D81AC6FA3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18" y="4949654"/>
            <a:ext cx="3572168" cy="140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A3DB2DF3-2A86-5956-34BC-0324DB3EA6AF}"/>
              </a:ext>
            </a:extLst>
          </p:cNvPr>
          <p:cNvCxnSpPr>
            <a:cxnSpLocks/>
          </p:cNvCxnSpPr>
          <p:nvPr/>
        </p:nvCxnSpPr>
        <p:spPr>
          <a:xfrm>
            <a:off x="6897414" y="5139559"/>
            <a:ext cx="33186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B13DF98A-B84A-84D2-CEAB-FE8575FC1FDF}"/>
              </a:ext>
            </a:extLst>
          </p:cNvPr>
          <p:cNvSpPr txBox="1"/>
          <p:nvPr/>
        </p:nvSpPr>
        <p:spPr>
          <a:xfrm>
            <a:off x="9903081" y="3035166"/>
            <a:ext cx="19191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(2.2% = 130eV on Fe</a:t>
            </a:r>
            <a:r>
              <a:rPr lang="en-US" sz="1100" i="1" baseline="30000" dirty="0"/>
              <a:t>55 </a:t>
            </a:r>
            <a:r>
              <a:rPr lang="en-US" sz="1100" i="1" dirty="0"/>
              <a:t>K</a:t>
            </a:r>
            <a:r>
              <a:rPr lang="en-US" sz="1100" i="1" dirty="0">
                <a:latin typeface="Symbol" panose="05050102010706020507" pitchFamily="18" charset="2"/>
              </a:rPr>
              <a:t>a)</a:t>
            </a:r>
            <a:r>
              <a:rPr lang="en-US" sz="1100" i="1" dirty="0"/>
              <a:t>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D6B2191-E514-2216-818D-08AACA80BF77}"/>
              </a:ext>
            </a:extLst>
          </p:cNvPr>
          <p:cNvSpPr txBox="1"/>
          <p:nvPr/>
        </p:nvSpPr>
        <p:spPr>
          <a:xfrm>
            <a:off x="5948948" y="1653460"/>
            <a:ext cx="27703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en-US" dirty="0"/>
              <a:t>High sample rate (fast ADC)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en-US" dirty="0"/>
              <a:t>Long shaping time (pileup)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514916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FC4B2068-CFF1-A8AD-C879-33384176B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45158685-653D-7A92-FBD8-CCCE786E1D9E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Reshape and amplify TRP output signal</a:t>
            </a:r>
          </a:p>
        </p:txBody>
      </p:sp>
      <p:pic>
        <p:nvPicPr>
          <p:cNvPr id="3" name="Immagine 2" descr="Immagine che contiene diagramma, linea, Piano, Diagramma&#10;&#10;Descrizione generata automaticamente">
            <a:extLst>
              <a:ext uri="{FF2B5EF4-FFF2-40B4-BE49-F238E27FC236}">
                <a16:creationId xmlns:a16="http://schemas.microsoft.com/office/drawing/2014/main" id="{6444666C-94D3-B2FB-FAF6-CD200936AE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089" y="1148977"/>
            <a:ext cx="7253781" cy="1785969"/>
          </a:xfrm>
          <a:prstGeom prst="rect">
            <a:avLst/>
          </a:prstGeom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F08F6424-00A5-5EE5-5213-3A4B8FA40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1" y="2989695"/>
            <a:ext cx="5558822" cy="331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646C61CF-4233-9A4C-FC6F-16EF13F17CCE}"/>
              </a:ext>
            </a:extLst>
          </p:cNvPr>
          <p:cNvCxnSpPr/>
          <p:nvPr/>
        </p:nvCxnSpPr>
        <p:spPr>
          <a:xfrm flipH="1">
            <a:off x="9320870" y="1497724"/>
            <a:ext cx="780394" cy="449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16C0CB1-FC4C-3DC2-514E-33C5E74330A5}"/>
              </a:ext>
            </a:extLst>
          </p:cNvPr>
          <p:cNvSpPr txBox="1"/>
          <p:nvPr/>
        </p:nvSpPr>
        <p:spPr>
          <a:xfrm>
            <a:off x="10124911" y="1296714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Deconvolution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44091FF-C2BD-302A-D356-0AB6181C06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9505" y="2995410"/>
            <a:ext cx="4075719" cy="3200009"/>
          </a:xfrm>
          <a:prstGeom prst="rect">
            <a:avLst/>
          </a:prstGeom>
        </p:spPr>
      </p:pic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B8409DBD-B0D9-FE3F-65A9-48A4371AB268}"/>
              </a:ext>
            </a:extLst>
          </p:cNvPr>
          <p:cNvSpPr/>
          <p:nvPr/>
        </p:nvSpPr>
        <p:spPr>
          <a:xfrm>
            <a:off x="5913873" y="3785107"/>
            <a:ext cx="993227" cy="2758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AB902689-7CE4-79FA-FB2E-8CF8173127DF}"/>
              </a:ext>
            </a:extLst>
          </p:cNvPr>
          <p:cNvSpPr/>
          <p:nvPr/>
        </p:nvSpPr>
        <p:spPr>
          <a:xfrm rot="10800000">
            <a:off x="5952218" y="5186924"/>
            <a:ext cx="993227" cy="2758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72134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DC5E94ED-4F1E-BFF4-99D8-100B9D7C3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4A914652-C807-8982-54C0-7809C48BC470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Reshape and amplify TRP output signal</a:t>
            </a:r>
          </a:p>
        </p:txBody>
      </p:sp>
      <p:pic>
        <p:nvPicPr>
          <p:cNvPr id="3" name="Immagine 2" descr="Immagine che contiene diagramma, linea, Piano, Diagramma&#10;&#10;Descrizione generata automaticamente">
            <a:extLst>
              <a:ext uri="{FF2B5EF4-FFF2-40B4-BE49-F238E27FC236}">
                <a16:creationId xmlns:a16="http://schemas.microsoft.com/office/drawing/2014/main" id="{9F0D4C13-79D7-002F-1C59-DA5FF2D53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089" y="1148977"/>
            <a:ext cx="7253781" cy="1785969"/>
          </a:xfrm>
          <a:prstGeom prst="rect">
            <a:avLst/>
          </a:prstGeom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F4B7C7B9-AB25-0DDE-60F5-F97EDB396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1" y="2989695"/>
            <a:ext cx="5558822" cy="331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E11C5040-ACEA-B332-F071-194552D91D69}"/>
              </a:ext>
            </a:extLst>
          </p:cNvPr>
          <p:cNvCxnSpPr/>
          <p:nvPr/>
        </p:nvCxnSpPr>
        <p:spPr>
          <a:xfrm flipH="1">
            <a:off x="9320870" y="1497724"/>
            <a:ext cx="780394" cy="449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3759D55-F099-616E-2BD0-9AA2482DFB38}"/>
              </a:ext>
            </a:extLst>
          </p:cNvPr>
          <p:cNvSpPr txBox="1"/>
          <p:nvPr/>
        </p:nvSpPr>
        <p:spPr>
          <a:xfrm>
            <a:off x="10124911" y="1296714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Deconvolution</a:t>
            </a:r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4128EC13-4901-79F7-6045-26202E2047B4}"/>
              </a:ext>
            </a:extLst>
          </p:cNvPr>
          <p:cNvSpPr/>
          <p:nvPr/>
        </p:nvSpPr>
        <p:spPr>
          <a:xfrm>
            <a:off x="5913873" y="3785107"/>
            <a:ext cx="993227" cy="2758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04B36E8F-080D-798B-C3D9-8AD5B674D22F}"/>
              </a:ext>
            </a:extLst>
          </p:cNvPr>
          <p:cNvSpPr/>
          <p:nvPr/>
        </p:nvSpPr>
        <p:spPr>
          <a:xfrm rot="10800000">
            <a:off x="5952218" y="5186924"/>
            <a:ext cx="993227" cy="2758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E82784AA-8B6B-B583-745C-544C94AC96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1846" y="2861437"/>
            <a:ext cx="4372657" cy="323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48790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120A35DA-7267-45DC-984F-617033685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89A2D509-4B23-4887-5177-D595966ECB47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Reshape and amplify TRP output signal</a:t>
            </a:r>
          </a:p>
        </p:txBody>
      </p:sp>
      <p:pic>
        <p:nvPicPr>
          <p:cNvPr id="3" name="Immagine 2" descr="Immagine che contiene diagramma, linea, Piano, Diagramma&#10;&#10;Descrizione generata automaticamente">
            <a:extLst>
              <a:ext uri="{FF2B5EF4-FFF2-40B4-BE49-F238E27FC236}">
                <a16:creationId xmlns:a16="http://schemas.microsoft.com/office/drawing/2014/main" id="{12237C06-9EF6-3772-39BE-0051338764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089" y="1148977"/>
            <a:ext cx="7253781" cy="1785969"/>
          </a:xfrm>
          <a:prstGeom prst="rect">
            <a:avLst/>
          </a:prstGeom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0EBB1E68-199D-E741-9999-0B6A9BF22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1" y="2989695"/>
            <a:ext cx="5558822" cy="331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29FFF13E-035C-97BA-DBEF-0787A6EE373A}"/>
              </a:ext>
            </a:extLst>
          </p:cNvPr>
          <p:cNvCxnSpPr/>
          <p:nvPr/>
        </p:nvCxnSpPr>
        <p:spPr>
          <a:xfrm flipH="1">
            <a:off x="9320870" y="1497724"/>
            <a:ext cx="780394" cy="449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ABB3CC0-FE1F-3378-F783-0FEA4E751EF1}"/>
              </a:ext>
            </a:extLst>
          </p:cNvPr>
          <p:cNvSpPr txBox="1"/>
          <p:nvPr/>
        </p:nvSpPr>
        <p:spPr>
          <a:xfrm>
            <a:off x="10124911" y="1296714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Deconvolution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AE97016-50F0-5BFF-D922-53A4BD98F3D9}"/>
              </a:ext>
            </a:extLst>
          </p:cNvPr>
          <p:cNvSpPr txBox="1"/>
          <p:nvPr/>
        </p:nvSpPr>
        <p:spPr>
          <a:xfrm>
            <a:off x="6053959" y="2786905"/>
            <a:ext cx="58596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Signal Sharpening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Converts each exponential decay into short impulse of amplitude </a:t>
            </a:r>
            <a:r>
              <a:rPr lang="el-GR" dirty="0"/>
              <a:t>Δ</a:t>
            </a:r>
            <a:r>
              <a:rPr lang="en-US" dirty="0"/>
              <a:t>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Improves temporal resolution and separates overlapping events</a:t>
            </a:r>
          </a:p>
          <a:p>
            <a:endParaRPr lang="en-US" dirty="0"/>
          </a:p>
          <a:p>
            <a:r>
              <a:rPr lang="en-US" b="1" dirty="0"/>
              <a:t>High-Pass Action on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Acts as a digital high-pass filter: attenuates low-frequency drift but amplifies mid-/high-frequency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White noise spectrum becomes “colored,” with increased power at higher frequencies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Noise Variance Increase If input noise has variance </a:t>
            </a:r>
            <a:r>
              <a:rPr lang="el-GR" dirty="0"/>
              <a:t>σ², </a:t>
            </a:r>
            <a:r>
              <a:rPr lang="en-US" dirty="0"/>
              <a:t>output variance ≈ (1 + </a:t>
            </a:r>
            <a:r>
              <a:rPr lang="el-GR" dirty="0"/>
              <a:t>α²) σ²</a:t>
            </a:r>
            <a:r>
              <a:rPr lang="en-US" dirty="0"/>
              <a:t>RMS noise grows by factor √(1 + </a:t>
            </a:r>
            <a:r>
              <a:rPr lang="el-GR" dirty="0"/>
              <a:t>α²)</a:t>
            </a:r>
            <a:endParaRPr lang="it-IT" dirty="0"/>
          </a:p>
          <a:p>
            <a:endParaRPr lang="it-IT" dirty="0"/>
          </a:p>
          <a:p>
            <a:r>
              <a:rPr lang="en-US" dirty="0"/>
              <a:t>SNR Degradation</a:t>
            </a:r>
          </a:p>
          <a:p>
            <a:r>
              <a:rPr lang="en-US" dirty="0"/>
              <a:t>Peak amplitude remains </a:t>
            </a:r>
            <a:r>
              <a:rPr lang="el-GR" dirty="0"/>
              <a:t>Δ</a:t>
            </a:r>
            <a:r>
              <a:rPr lang="en-US" dirty="0"/>
              <a:t>I, but noise floor rises resulting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2D7B5C4E-9233-AFE1-1384-62457A0DCB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4373" y="5868992"/>
            <a:ext cx="3081195" cy="43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979852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11BDBB6B-4F87-F8F1-05F0-B6C58ADFE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1D4C31E0-807F-E0E2-97DD-50F58980A07B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Reshape and amplify TRP output signal</a:t>
            </a:r>
          </a:p>
        </p:txBody>
      </p:sp>
      <p:pic>
        <p:nvPicPr>
          <p:cNvPr id="3" name="Immagine 2" descr="Immagine che contiene diagramma, linea, Piano, Diagramma&#10;&#10;Descrizione generata automaticamente">
            <a:extLst>
              <a:ext uri="{FF2B5EF4-FFF2-40B4-BE49-F238E27FC236}">
                <a16:creationId xmlns:a16="http://schemas.microsoft.com/office/drawing/2014/main" id="{984DCE7C-D966-6312-650B-A4C8C68A4D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089" y="1148977"/>
            <a:ext cx="7253781" cy="1785969"/>
          </a:xfrm>
          <a:prstGeom prst="rect">
            <a:avLst/>
          </a:prstGeom>
        </p:spPr>
      </p:pic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3F45BB21-177C-40ED-A153-472715D81783}"/>
              </a:ext>
            </a:extLst>
          </p:cNvPr>
          <p:cNvCxnSpPr/>
          <p:nvPr/>
        </p:nvCxnSpPr>
        <p:spPr>
          <a:xfrm flipH="1">
            <a:off x="9320870" y="1497724"/>
            <a:ext cx="780394" cy="449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A9B1BF6-D09D-4802-488B-6118BBB85783}"/>
              </a:ext>
            </a:extLst>
          </p:cNvPr>
          <p:cNvSpPr txBox="1"/>
          <p:nvPr/>
        </p:nvSpPr>
        <p:spPr>
          <a:xfrm>
            <a:off x="10124911" y="1296714"/>
            <a:ext cx="13901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Deconvolution</a:t>
            </a:r>
          </a:p>
          <a:p>
            <a:pPr algn="ctr"/>
            <a:r>
              <a:rPr lang="en-US" dirty="0"/>
              <a:t>+</a:t>
            </a:r>
          </a:p>
          <a:p>
            <a:pPr algn="ctr"/>
            <a:r>
              <a:rPr lang="en-US" dirty="0"/>
              <a:t>Digital Shaping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A5DEC6B1-62C0-8287-ECDD-4DE6413B3AC6}"/>
              </a:ext>
            </a:extLst>
          </p:cNvPr>
          <p:cNvSpPr/>
          <p:nvPr/>
        </p:nvSpPr>
        <p:spPr>
          <a:xfrm>
            <a:off x="1454369" y="4000500"/>
            <a:ext cx="1422838" cy="71339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Deconvolution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0755D47-1BB7-52EB-D330-E236014E0EE4}"/>
              </a:ext>
            </a:extLst>
          </p:cNvPr>
          <p:cNvSpPr/>
          <p:nvPr/>
        </p:nvSpPr>
        <p:spPr>
          <a:xfrm>
            <a:off x="3468414" y="3275286"/>
            <a:ext cx="1533196" cy="5044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</a:t>
            </a:r>
            <a:br>
              <a:rPr lang="en-US" dirty="0"/>
            </a:br>
            <a:r>
              <a:rPr lang="en-US" dirty="0"/>
              <a:t>(Fast Shaper)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BF54930-F7C6-D3B7-77D4-7DDBC446A0F8}"/>
              </a:ext>
            </a:extLst>
          </p:cNvPr>
          <p:cNvSpPr/>
          <p:nvPr/>
        </p:nvSpPr>
        <p:spPr>
          <a:xfrm>
            <a:off x="3468414" y="5085693"/>
            <a:ext cx="1533196" cy="5044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Slow Shaper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34E99390-0573-EAE4-B460-3A441E085423}"/>
              </a:ext>
            </a:extLst>
          </p:cNvPr>
          <p:cNvSpPr/>
          <p:nvPr/>
        </p:nvSpPr>
        <p:spPr>
          <a:xfrm>
            <a:off x="5406259" y="5085692"/>
            <a:ext cx="1533196" cy="5044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Baseline Restorer</a:t>
            </a:r>
          </a:p>
        </p:txBody>
      </p:sp>
      <p:sp>
        <p:nvSpPr>
          <p:cNvPr id="14" name="O 13">
            <a:extLst>
              <a:ext uri="{FF2B5EF4-FFF2-40B4-BE49-F238E27FC236}">
                <a16:creationId xmlns:a16="http://schemas.microsoft.com/office/drawing/2014/main" id="{B8D3DDA4-762D-22C0-32A0-F0DE1F8A7609}"/>
              </a:ext>
            </a:extLst>
          </p:cNvPr>
          <p:cNvSpPr/>
          <p:nvPr/>
        </p:nvSpPr>
        <p:spPr>
          <a:xfrm>
            <a:off x="7401910" y="4357195"/>
            <a:ext cx="465083" cy="431581"/>
          </a:xfrm>
          <a:prstGeom prst="flowChar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Connettore a gomito 15">
            <a:extLst>
              <a:ext uri="{FF2B5EF4-FFF2-40B4-BE49-F238E27FC236}">
                <a16:creationId xmlns:a16="http://schemas.microsoft.com/office/drawing/2014/main" id="{F1F3113A-C25F-4D6A-9B42-7493DA2302C6}"/>
              </a:ext>
            </a:extLst>
          </p:cNvPr>
          <p:cNvCxnSpPr>
            <a:stCxn id="2" idx="3"/>
            <a:endCxn id="12" idx="1"/>
          </p:cNvCxnSpPr>
          <p:nvPr/>
        </p:nvCxnSpPr>
        <p:spPr>
          <a:xfrm>
            <a:off x="2877207" y="4357195"/>
            <a:ext cx="591207" cy="98074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a gomito 17">
            <a:extLst>
              <a:ext uri="{FF2B5EF4-FFF2-40B4-BE49-F238E27FC236}">
                <a16:creationId xmlns:a16="http://schemas.microsoft.com/office/drawing/2014/main" id="{720C9601-2D6A-BFEF-266B-2F1A088906B0}"/>
              </a:ext>
            </a:extLst>
          </p:cNvPr>
          <p:cNvCxnSpPr>
            <a:stCxn id="2" idx="3"/>
            <a:endCxn id="8" idx="1"/>
          </p:cNvCxnSpPr>
          <p:nvPr/>
        </p:nvCxnSpPr>
        <p:spPr>
          <a:xfrm flipV="1">
            <a:off x="2877207" y="3527535"/>
            <a:ext cx="591207" cy="8296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3A75EA1F-651B-5E7E-A866-2691821147A8}"/>
              </a:ext>
            </a:extLst>
          </p:cNvPr>
          <p:cNvCxnSpPr>
            <a:stCxn id="12" idx="3"/>
            <a:endCxn id="13" idx="1"/>
          </p:cNvCxnSpPr>
          <p:nvPr/>
        </p:nvCxnSpPr>
        <p:spPr>
          <a:xfrm flipV="1">
            <a:off x="5001610" y="5337941"/>
            <a:ext cx="40464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a gomito 21">
            <a:extLst>
              <a:ext uri="{FF2B5EF4-FFF2-40B4-BE49-F238E27FC236}">
                <a16:creationId xmlns:a16="http://schemas.microsoft.com/office/drawing/2014/main" id="{4C7BE4DF-496A-C5EF-61DE-16326FBF76BC}"/>
              </a:ext>
            </a:extLst>
          </p:cNvPr>
          <p:cNvCxnSpPr>
            <a:stCxn id="13" idx="3"/>
            <a:endCxn id="14" idx="4"/>
          </p:cNvCxnSpPr>
          <p:nvPr/>
        </p:nvCxnSpPr>
        <p:spPr>
          <a:xfrm flipV="1">
            <a:off x="6939455" y="4788776"/>
            <a:ext cx="694997" cy="54916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a gomito 23">
            <a:extLst>
              <a:ext uri="{FF2B5EF4-FFF2-40B4-BE49-F238E27FC236}">
                <a16:creationId xmlns:a16="http://schemas.microsoft.com/office/drawing/2014/main" id="{388A05F5-57EA-2950-8796-59B1DA9B98E7}"/>
              </a:ext>
            </a:extLst>
          </p:cNvPr>
          <p:cNvCxnSpPr>
            <a:stCxn id="12" idx="3"/>
            <a:endCxn id="14" idx="2"/>
          </p:cNvCxnSpPr>
          <p:nvPr/>
        </p:nvCxnSpPr>
        <p:spPr>
          <a:xfrm flipV="1">
            <a:off x="5001610" y="4572986"/>
            <a:ext cx="2400300" cy="764956"/>
          </a:xfrm>
          <a:prstGeom prst="bentConnector3">
            <a:avLst>
              <a:gd name="adj1" fmla="val 697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1FB83C4D-7FA3-0495-C5EF-52C03F52C420}"/>
              </a:ext>
            </a:extLst>
          </p:cNvPr>
          <p:cNvSpPr txBox="1"/>
          <p:nvPr/>
        </p:nvSpPr>
        <p:spPr>
          <a:xfrm>
            <a:off x="7628734" y="4769417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8B9E00C4-A0D6-588D-F750-EC7A20B0D94D}"/>
              </a:ext>
            </a:extLst>
          </p:cNvPr>
          <p:cNvSpPr/>
          <p:nvPr/>
        </p:nvSpPr>
        <p:spPr>
          <a:xfrm>
            <a:off x="8329448" y="4310883"/>
            <a:ext cx="1127234" cy="5242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Energy Sample</a:t>
            </a:r>
          </a:p>
        </p:txBody>
      </p:sp>
      <p:cxnSp>
        <p:nvCxnSpPr>
          <p:cNvPr id="29" name="Connettore a gomito 28">
            <a:extLst>
              <a:ext uri="{FF2B5EF4-FFF2-40B4-BE49-F238E27FC236}">
                <a16:creationId xmlns:a16="http://schemas.microsoft.com/office/drawing/2014/main" id="{A5181DB2-C89E-0CA3-6525-7A03BEA70CC0}"/>
              </a:ext>
            </a:extLst>
          </p:cNvPr>
          <p:cNvCxnSpPr>
            <a:stCxn id="8" idx="3"/>
            <a:endCxn id="27" idx="0"/>
          </p:cNvCxnSpPr>
          <p:nvPr/>
        </p:nvCxnSpPr>
        <p:spPr>
          <a:xfrm>
            <a:off x="5001610" y="3527535"/>
            <a:ext cx="3891455" cy="7833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BF24BAC9-48A3-95BF-502F-FA0591E7C23F}"/>
              </a:ext>
            </a:extLst>
          </p:cNvPr>
          <p:cNvCxnSpPr>
            <a:stCxn id="14" idx="6"/>
            <a:endCxn id="27" idx="1"/>
          </p:cNvCxnSpPr>
          <p:nvPr/>
        </p:nvCxnSpPr>
        <p:spPr>
          <a:xfrm flipV="1">
            <a:off x="7866993" y="4572985"/>
            <a:ext cx="46245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D08DA3E1-03CC-F5F7-4B48-A4829EFA8913}"/>
              </a:ext>
            </a:extLst>
          </p:cNvPr>
          <p:cNvCxnSpPr/>
          <p:nvPr/>
        </p:nvCxnSpPr>
        <p:spPr>
          <a:xfrm flipV="1">
            <a:off x="9456682" y="4572985"/>
            <a:ext cx="46245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32">
            <a:extLst>
              <a:ext uri="{FF2B5EF4-FFF2-40B4-BE49-F238E27FC236}">
                <a16:creationId xmlns:a16="http://schemas.microsoft.com/office/drawing/2014/main" id="{F441B982-73BC-D550-8C38-F144696BACBE}"/>
              </a:ext>
            </a:extLst>
          </p:cNvPr>
          <p:cNvSpPr/>
          <p:nvPr/>
        </p:nvSpPr>
        <p:spPr>
          <a:xfrm>
            <a:off x="9919137" y="4310883"/>
            <a:ext cx="1127234" cy="5242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Spectrum</a:t>
            </a:r>
          </a:p>
        </p:txBody>
      </p:sp>
    </p:spTree>
    <p:extLst>
      <p:ext uri="{BB962C8B-B14F-4D97-AF65-F5344CB8AC3E}">
        <p14:creationId xmlns:p14="http://schemas.microsoft.com/office/powerpoint/2010/main" val="1227193544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D39433D9-AB31-00FB-4FD6-03A11A1D4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96A000A4-C68D-EFDE-6074-9A8F9436DB76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Reshape and amplify TRP output signal</a:t>
            </a:r>
          </a:p>
        </p:txBody>
      </p:sp>
      <p:pic>
        <p:nvPicPr>
          <p:cNvPr id="3" name="Immagine 2" descr="Immagine che contiene diagramma, linea, Piano, Diagramma&#10;&#10;Descrizione generata automaticamente">
            <a:extLst>
              <a:ext uri="{FF2B5EF4-FFF2-40B4-BE49-F238E27FC236}">
                <a16:creationId xmlns:a16="http://schemas.microsoft.com/office/drawing/2014/main" id="{6493B90E-AA81-1029-8865-B51B5D5F5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089" y="1148977"/>
            <a:ext cx="7253781" cy="1785969"/>
          </a:xfrm>
          <a:prstGeom prst="rect">
            <a:avLst/>
          </a:prstGeom>
        </p:spPr>
      </p:pic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FBA9F61B-99AA-8122-8DEF-ECF5B1E62D26}"/>
              </a:ext>
            </a:extLst>
          </p:cNvPr>
          <p:cNvCxnSpPr/>
          <p:nvPr/>
        </p:nvCxnSpPr>
        <p:spPr>
          <a:xfrm flipH="1">
            <a:off x="9320870" y="1497724"/>
            <a:ext cx="780394" cy="449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9F7922E-8847-8A24-1663-50E772679D51}"/>
              </a:ext>
            </a:extLst>
          </p:cNvPr>
          <p:cNvSpPr txBox="1"/>
          <p:nvPr/>
        </p:nvSpPr>
        <p:spPr>
          <a:xfrm>
            <a:off x="10124911" y="1296714"/>
            <a:ext cx="13901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Deconvolution</a:t>
            </a:r>
          </a:p>
          <a:p>
            <a:pPr algn="ctr"/>
            <a:r>
              <a:rPr lang="en-US" dirty="0"/>
              <a:t>+</a:t>
            </a:r>
          </a:p>
          <a:p>
            <a:pPr algn="ctr"/>
            <a:r>
              <a:rPr lang="en-US" dirty="0"/>
              <a:t>Digital Shaping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BDDDDC0-B992-1649-BFFF-D998536C5B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48688"/>
            <a:ext cx="3895778" cy="2259551"/>
          </a:xfrm>
          <a:prstGeom prst="rect">
            <a:avLst/>
          </a:prstGeom>
        </p:spPr>
      </p:pic>
      <p:pic>
        <p:nvPicPr>
          <p:cNvPr id="15362" name="Picture 2">
            <a:extLst>
              <a:ext uri="{FF2B5EF4-FFF2-40B4-BE49-F238E27FC236}">
                <a16:creationId xmlns:a16="http://schemas.microsoft.com/office/drawing/2014/main" id="{68AC9F76-9A8F-8587-4CA6-F6A1B02F5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068" y="3236434"/>
            <a:ext cx="3895779" cy="232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>
            <a:extLst>
              <a:ext uri="{FF2B5EF4-FFF2-40B4-BE49-F238E27FC236}">
                <a16:creationId xmlns:a16="http://schemas.microsoft.com/office/drawing/2014/main" id="{350DC664-DC00-B5A8-6FD8-A88992831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161" y="3228983"/>
            <a:ext cx="3895779" cy="232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60B500F-CA6D-0D3E-1554-0046EF6A8E04}"/>
              </a:ext>
            </a:extLst>
          </p:cNvPr>
          <p:cNvSpPr txBox="1"/>
          <p:nvPr/>
        </p:nvSpPr>
        <p:spPr>
          <a:xfrm>
            <a:off x="1265182" y="5508239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 Compensated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531B846-916B-3488-7856-F3171D47167E}"/>
              </a:ext>
            </a:extLst>
          </p:cNvPr>
          <p:cNvSpPr txBox="1"/>
          <p:nvPr/>
        </p:nvSpPr>
        <p:spPr>
          <a:xfrm>
            <a:off x="5335313" y="5508239"/>
            <a:ext cx="2064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Correctly Compensated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4ED0E1B-8C76-5EA4-1450-11BCEE084258}"/>
              </a:ext>
            </a:extLst>
          </p:cNvPr>
          <p:cNvSpPr txBox="1"/>
          <p:nvPr/>
        </p:nvSpPr>
        <p:spPr>
          <a:xfrm>
            <a:off x="9494290" y="5508238"/>
            <a:ext cx="1835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Under Compensated</a:t>
            </a:r>
          </a:p>
        </p:txBody>
      </p:sp>
    </p:spTree>
    <p:extLst>
      <p:ext uri="{BB962C8B-B14F-4D97-AF65-F5344CB8AC3E}">
        <p14:creationId xmlns:p14="http://schemas.microsoft.com/office/powerpoint/2010/main" val="4117026443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24FFCA55-6A5A-D917-F55F-5B49190D8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3D9A7921-D6DD-A238-E3BF-4389BB4C8A26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Direct sampling with 20 bit ADC</a:t>
            </a:r>
          </a:p>
        </p:txBody>
      </p:sp>
      <p:pic>
        <p:nvPicPr>
          <p:cNvPr id="2" name="Immagine 1" descr="Immagine che contiene diagramma, linea, Diagramma, Piano&#10;&#10;Descrizione generata automaticamente">
            <a:extLst>
              <a:ext uri="{FF2B5EF4-FFF2-40B4-BE49-F238E27FC236}">
                <a16:creationId xmlns:a16="http://schemas.microsoft.com/office/drawing/2014/main" id="{B0D6D7A9-8644-15BE-6F41-CAD2894D0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225" y="1067496"/>
            <a:ext cx="7321550" cy="2298004"/>
          </a:xfrm>
          <a:prstGeom prst="rect">
            <a:avLst/>
          </a:prstGeom>
        </p:spPr>
      </p:pic>
      <p:pic>
        <p:nvPicPr>
          <p:cNvPr id="28674" name="Picture 2">
            <a:extLst>
              <a:ext uri="{FF2B5EF4-FFF2-40B4-BE49-F238E27FC236}">
                <a16:creationId xmlns:a16="http://schemas.microsoft.com/office/drawing/2014/main" id="{B8959144-4D9A-D022-A208-AC6D1E554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680" y="3506581"/>
            <a:ext cx="4864893" cy="286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37B9FB6A-D284-C77A-A8E5-F77DE630E8D7}"/>
              </a:ext>
            </a:extLst>
          </p:cNvPr>
          <p:cNvSpPr/>
          <p:nvPr/>
        </p:nvSpPr>
        <p:spPr>
          <a:xfrm>
            <a:off x="1201464" y="3719786"/>
            <a:ext cx="1533196" cy="5044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</a:t>
            </a:r>
            <a:br>
              <a:rPr lang="en-US" dirty="0"/>
            </a:br>
            <a:r>
              <a:rPr lang="en-US" dirty="0"/>
              <a:t>(Fast Shaper)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EBC835F6-D916-E1FC-81B8-CD43A3D9F528}"/>
              </a:ext>
            </a:extLst>
          </p:cNvPr>
          <p:cNvSpPr/>
          <p:nvPr/>
        </p:nvSpPr>
        <p:spPr>
          <a:xfrm>
            <a:off x="1201464" y="5530193"/>
            <a:ext cx="1533196" cy="5044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Slow Shaper</a:t>
            </a:r>
          </a:p>
        </p:txBody>
      </p:sp>
      <p:cxnSp>
        <p:nvCxnSpPr>
          <p:cNvPr id="8" name="Connettore a gomito 7">
            <a:extLst>
              <a:ext uri="{FF2B5EF4-FFF2-40B4-BE49-F238E27FC236}">
                <a16:creationId xmlns:a16="http://schemas.microsoft.com/office/drawing/2014/main" id="{21A8D12A-B71A-C252-C87D-4F8667D4FBC8}"/>
              </a:ext>
            </a:extLst>
          </p:cNvPr>
          <p:cNvCxnSpPr>
            <a:endCxn id="3" idx="1"/>
          </p:cNvCxnSpPr>
          <p:nvPr/>
        </p:nvCxnSpPr>
        <p:spPr>
          <a:xfrm flipV="1">
            <a:off x="610257" y="3972035"/>
            <a:ext cx="591207" cy="8296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>
            <a:extLst>
              <a:ext uri="{FF2B5EF4-FFF2-40B4-BE49-F238E27FC236}">
                <a16:creationId xmlns:a16="http://schemas.microsoft.com/office/drawing/2014/main" id="{F3AA8E46-8BDE-6A6C-9FE6-6C54DC9511B7}"/>
              </a:ext>
            </a:extLst>
          </p:cNvPr>
          <p:cNvSpPr/>
          <p:nvPr/>
        </p:nvSpPr>
        <p:spPr>
          <a:xfrm>
            <a:off x="3735333" y="4755383"/>
            <a:ext cx="1127234" cy="5242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Energy Sample</a:t>
            </a:r>
          </a:p>
        </p:txBody>
      </p:sp>
      <p:cxnSp>
        <p:nvCxnSpPr>
          <p:cNvPr id="14" name="Connettore a gomito 13">
            <a:extLst>
              <a:ext uri="{FF2B5EF4-FFF2-40B4-BE49-F238E27FC236}">
                <a16:creationId xmlns:a16="http://schemas.microsoft.com/office/drawing/2014/main" id="{EE70837A-0E40-6BC6-08BB-0B5554021BD7}"/>
              </a:ext>
            </a:extLst>
          </p:cNvPr>
          <p:cNvCxnSpPr>
            <a:stCxn id="3" idx="3"/>
            <a:endCxn id="13" idx="0"/>
          </p:cNvCxnSpPr>
          <p:nvPr/>
        </p:nvCxnSpPr>
        <p:spPr>
          <a:xfrm>
            <a:off x="2734660" y="3972035"/>
            <a:ext cx="1564290" cy="78334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D5DE0FF8-A7AD-D327-8C9B-A66487A45DE1}"/>
              </a:ext>
            </a:extLst>
          </p:cNvPr>
          <p:cNvCxnSpPr/>
          <p:nvPr/>
        </p:nvCxnSpPr>
        <p:spPr>
          <a:xfrm flipV="1">
            <a:off x="4862567" y="5017485"/>
            <a:ext cx="46245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>
            <a:extLst>
              <a:ext uri="{FF2B5EF4-FFF2-40B4-BE49-F238E27FC236}">
                <a16:creationId xmlns:a16="http://schemas.microsoft.com/office/drawing/2014/main" id="{EC5D55B1-5355-F9EC-160E-69DBD2C7DD3F}"/>
              </a:ext>
            </a:extLst>
          </p:cNvPr>
          <p:cNvSpPr/>
          <p:nvPr/>
        </p:nvSpPr>
        <p:spPr>
          <a:xfrm>
            <a:off x="5325022" y="4755383"/>
            <a:ext cx="1127234" cy="5242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Spectrum</a:t>
            </a:r>
          </a:p>
        </p:txBody>
      </p:sp>
      <p:cxnSp>
        <p:nvCxnSpPr>
          <p:cNvPr id="24" name="Connettore a gomito 23">
            <a:extLst>
              <a:ext uri="{FF2B5EF4-FFF2-40B4-BE49-F238E27FC236}">
                <a16:creationId xmlns:a16="http://schemas.microsoft.com/office/drawing/2014/main" id="{F646EBB5-C55A-AF6F-463D-D50000E5EE48}"/>
              </a:ext>
            </a:extLst>
          </p:cNvPr>
          <p:cNvCxnSpPr>
            <a:cxnSpLocks/>
            <a:endCxn id="4" idx="1"/>
          </p:cNvCxnSpPr>
          <p:nvPr/>
        </p:nvCxnSpPr>
        <p:spPr>
          <a:xfrm rot="16200000" flipH="1">
            <a:off x="563289" y="5144266"/>
            <a:ext cx="980747" cy="29560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a gomito 28">
            <a:extLst>
              <a:ext uri="{FF2B5EF4-FFF2-40B4-BE49-F238E27FC236}">
                <a16:creationId xmlns:a16="http://schemas.microsoft.com/office/drawing/2014/main" id="{2227DEEF-7E1B-3524-B628-B4E98C367A58}"/>
              </a:ext>
            </a:extLst>
          </p:cNvPr>
          <p:cNvCxnSpPr>
            <a:stCxn id="4" idx="3"/>
            <a:endCxn id="13" idx="2"/>
          </p:cNvCxnSpPr>
          <p:nvPr/>
        </p:nvCxnSpPr>
        <p:spPr>
          <a:xfrm flipV="1">
            <a:off x="2734660" y="5279587"/>
            <a:ext cx="1564290" cy="50285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A2ECFE19-D145-EFE3-D0DA-9C077B92A98A}"/>
              </a:ext>
            </a:extLst>
          </p:cNvPr>
          <p:cNvSpPr txBox="1"/>
          <p:nvPr/>
        </p:nvSpPr>
        <p:spPr>
          <a:xfrm>
            <a:off x="273050" y="4858166"/>
            <a:ext cx="721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TRP </a:t>
            </a:r>
          </a:p>
          <a:p>
            <a:r>
              <a:rPr lang="en-US" dirty="0"/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4077911818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6851D9AD-5760-D3C2-81B2-8D635A851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2" name="Picture 18">
            <a:extLst>
              <a:ext uri="{FF2B5EF4-FFF2-40B4-BE49-F238E27FC236}">
                <a16:creationId xmlns:a16="http://schemas.microsoft.com/office/drawing/2014/main" id="{4F1CB893-B254-1237-C586-055FFFEE5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8" y="2631480"/>
            <a:ext cx="11287125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689ECDAE-8C63-E98F-C451-E2A489616BEB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Direct sampling with 20 bit ADC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9CF2FF28-046E-874E-85B4-506F559746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917" y="1406987"/>
            <a:ext cx="9707330" cy="962159"/>
          </a:xfrm>
          <a:prstGeom prst="rect">
            <a:avLst/>
          </a:prstGeom>
        </p:spPr>
      </p:pic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24BF9D76-C3E5-4D03-FB34-84B55B7E42E5}"/>
              </a:ext>
            </a:extLst>
          </p:cNvPr>
          <p:cNvCxnSpPr/>
          <p:nvPr/>
        </p:nvCxnSpPr>
        <p:spPr>
          <a:xfrm>
            <a:off x="1646767" y="1829330"/>
            <a:ext cx="558800" cy="1341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164863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919DC303-623E-0C89-8D80-1F72C30C3A1D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Comparison between resistive feedback and transistor reset charge amplifier</a:t>
            </a:r>
            <a:endParaRPr sz="2000" b="1" i="0" u="none" strike="noStrike" cap="none" dirty="0">
              <a:solidFill>
                <a:srgbClr val="2980B9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E1A93060-1B0F-4586-B5A4-72652DA38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743707"/>
            <a:ext cx="2548252" cy="1921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0E8DDFB8-3585-9A9C-50F5-B0309D74A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160" y="1808950"/>
            <a:ext cx="32956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  <p:sp>
        <p:nvSpPr>
          <p:cNvPr id="12" name="Text Box 6">
            <a:extLst>
              <a:ext uri="{FF2B5EF4-FFF2-40B4-BE49-F238E27FC236}">
                <a16:creationId xmlns:a16="http://schemas.microsoft.com/office/drawing/2014/main" id="{23401E24-EE51-37E2-350A-517268995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73" y="1285397"/>
            <a:ext cx="4186363" cy="36988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RESISTIVE FEEDBACK CHARGE PRE-AMPLIFIER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128586D0-8A39-98B4-20D3-014106597F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5264" y="1285397"/>
            <a:ext cx="4186363" cy="36988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TRANSISTOR RESET CHARGE PRE-AMPLIFIER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82" name="Picture 10">
            <a:extLst>
              <a:ext uri="{FF2B5EF4-FFF2-40B4-BE49-F238E27FC236}">
                <a16:creationId xmlns:a16="http://schemas.microsoft.com/office/drawing/2014/main" id="{71A54034-AA43-55C6-7904-B46275418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086" y="4246802"/>
            <a:ext cx="3503474" cy="17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737AA33C-32CE-6C6D-E4BE-E8CBDFC3A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57" y="3899772"/>
            <a:ext cx="6258225" cy="217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AC16BD82-CD9B-8BF2-89E9-6CC45011D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DDF39A25-DFFC-3B8E-288E-0DF959B639B3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20 bit ADC effective resolution</a:t>
            </a:r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2BDAF246-63B0-5E88-0F9C-F809971EE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1368850"/>
            <a:ext cx="4704249" cy="291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2ECEFB35-F69A-5DCB-3D90-44F6F9F01439}"/>
              </a:ext>
            </a:extLst>
          </p:cNvPr>
          <p:cNvCxnSpPr/>
          <p:nvPr/>
        </p:nvCxnSpPr>
        <p:spPr>
          <a:xfrm>
            <a:off x="3259666" y="1529718"/>
            <a:ext cx="29634" cy="28786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717DE49-7294-E468-818D-5959F2DEDF87}"/>
              </a:ext>
            </a:extLst>
          </p:cNvPr>
          <p:cNvSpPr txBox="1"/>
          <p:nvPr/>
        </p:nvSpPr>
        <p:spPr>
          <a:xfrm>
            <a:off x="3289300" y="4193642"/>
            <a:ext cx="1444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5.9KeV = 25mV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98389385-DD58-BC08-FE48-AB0370E412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3109" y="1457751"/>
            <a:ext cx="4458758" cy="2642022"/>
          </a:xfrm>
          <a:prstGeom prst="rect">
            <a:avLst/>
          </a:prstGeom>
        </p:spPr>
      </p:pic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AF4FDAED-E8F1-F493-F7B4-B3E31EE1F742}"/>
              </a:ext>
            </a:extLst>
          </p:cNvPr>
          <p:cNvCxnSpPr/>
          <p:nvPr/>
        </p:nvCxnSpPr>
        <p:spPr>
          <a:xfrm>
            <a:off x="7459133" y="1625600"/>
            <a:ext cx="0" cy="213783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F42E5BE-E3E6-99F5-E24E-52EC186A7A12}"/>
              </a:ext>
            </a:extLst>
          </p:cNvPr>
          <p:cNvSpPr txBox="1"/>
          <p:nvPr/>
        </p:nvSpPr>
        <p:spPr>
          <a:xfrm>
            <a:off x="7416800" y="1693333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3V</a:t>
            </a:r>
          </a:p>
        </p:txBody>
      </p:sp>
      <p:graphicFrame>
        <p:nvGraphicFramePr>
          <p:cNvPr id="18" name="Tabella 17">
            <a:extLst>
              <a:ext uri="{FF2B5EF4-FFF2-40B4-BE49-F238E27FC236}">
                <a16:creationId xmlns:a16="http://schemas.microsoft.com/office/drawing/2014/main" id="{36F0F13E-5F8A-F7E5-5D7F-FFA6541C0B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09543"/>
              </p:ext>
            </p:extLst>
          </p:nvPr>
        </p:nvGraphicFramePr>
        <p:xfrm>
          <a:off x="605324" y="4879550"/>
          <a:ext cx="8953500" cy="1219200"/>
        </p:xfrm>
        <a:graphic>
          <a:graphicData uri="http://schemas.openxmlformats.org/drawingml/2006/table">
            <a:tbl>
              <a:tblPr/>
              <a:tblGrid>
                <a:gridCol w="1392767">
                  <a:extLst>
                    <a:ext uri="{9D8B030D-6E8A-4147-A177-3AD203B41FA5}">
                      <a16:colId xmlns:a16="http://schemas.microsoft.com/office/drawing/2014/main" val="2101697433"/>
                    </a:ext>
                  </a:extLst>
                </a:gridCol>
                <a:gridCol w="2506133">
                  <a:extLst>
                    <a:ext uri="{9D8B030D-6E8A-4147-A177-3AD203B41FA5}">
                      <a16:colId xmlns:a16="http://schemas.microsoft.com/office/drawing/2014/main" val="1598289324"/>
                    </a:ext>
                  </a:extLst>
                </a:gridCol>
                <a:gridCol w="5054600">
                  <a:extLst>
                    <a:ext uri="{9D8B030D-6E8A-4147-A177-3AD203B41FA5}">
                      <a16:colId xmlns:a16="http://schemas.microsoft.com/office/drawing/2014/main" val="14945609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it-IT"/>
                        <a:t>Resolution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4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/>
                        <a:t>LSB (mV)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4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LSB per </a:t>
                      </a:r>
                      <a:r>
                        <a:rPr lang="it-IT" dirty="0" err="1"/>
                        <a:t>keV</a:t>
                      </a:r>
                      <a:endParaRPr lang="it-IT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4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1211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/>
                        <a:t>14 bit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/>
                        <a:t>3 V/2¹⁴ ≃ 0.1831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4.237 </a:t>
                      </a:r>
                      <a:r>
                        <a:rPr lang="it-IT" dirty="0" err="1"/>
                        <a:t>mV</a:t>
                      </a:r>
                      <a:r>
                        <a:rPr lang="it-IT" dirty="0"/>
                        <a:t>/</a:t>
                      </a:r>
                      <a:r>
                        <a:rPr lang="it-IT" dirty="0" err="1"/>
                        <a:t>keV</a:t>
                      </a:r>
                      <a:r>
                        <a:rPr lang="it-IT" dirty="0"/>
                        <a:t> / 0.1831 </a:t>
                      </a:r>
                      <a:r>
                        <a:rPr lang="it-IT" dirty="0" err="1"/>
                        <a:t>mV</a:t>
                      </a:r>
                      <a:r>
                        <a:rPr lang="it-IT" dirty="0"/>
                        <a:t>/LSB ≃ 23.2 LSB/</a:t>
                      </a:r>
                      <a:r>
                        <a:rPr lang="it-IT" dirty="0" err="1"/>
                        <a:t>keV</a:t>
                      </a:r>
                      <a:endParaRPr lang="it-IT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7816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/>
                        <a:t>16 bit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/>
                        <a:t>3 V/2¹⁶ ≃ 0.04578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/>
                        <a:t>4.237 / 0.04578 ≃ 92.6 LSB/keV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2490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/>
                        <a:t>20 bit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 V/2²⁰ ≃ 0.002861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4.237 / 0.002861 ≃ 1 480 LSB/</a:t>
                      </a:r>
                      <a:r>
                        <a:rPr lang="it-IT" dirty="0" err="1"/>
                        <a:t>keV</a:t>
                      </a:r>
                      <a:endParaRPr lang="it-IT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0225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194555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C6B60F48-822E-D55C-BE52-A0695A8D3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EAC9D867-A898-5ECA-2BFF-922560CD49EE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Interleaving 160 MHz 20 bit digitizer using 4x40 MHz SAR ADC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ED97EB-BE42-C48B-A249-F00036C5D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89" y="1693630"/>
            <a:ext cx="6814816" cy="392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  <p:pic>
        <p:nvPicPr>
          <p:cNvPr id="18434" name="Picture 2">
            <a:extLst>
              <a:ext uri="{FF2B5EF4-FFF2-40B4-BE49-F238E27FC236}">
                <a16:creationId xmlns:a16="http://schemas.microsoft.com/office/drawing/2014/main" id="{D95F6D12-2A13-23C1-AB50-D2EE47008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476" y="2825427"/>
            <a:ext cx="3641724" cy="360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4" name="Picture 12">
            <a:extLst>
              <a:ext uri="{FF2B5EF4-FFF2-40B4-BE49-F238E27FC236}">
                <a16:creationId xmlns:a16="http://schemas.microsoft.com/office/drawing/2014/main" id="{C6A2ADE2-9A16-4CE3-87C5-6C2838825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476" y="1042187"/>
            <a:ext cx="3641724" cy="179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B63CE41A-31E9-524B-27D6-C37D8CBB0BE8}"/>
              </a:ext>
            </a:extLst>
          </p:cNvPr>
          <p:cNvCxnSpPr>
            <a:cxnSpLocks/>
          </p:cNvCxnSpPr>
          <p:nvPr/>
        </p:nvCxnSpPr>
        <p:spPr>
          <a:xfrm>
            <a:off x="4000500" y="1492250"/>
            <a:ext cx="438150" cy="311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82C59DF-E1B6-CB0A-5D8A-746D6379D687}"/>
              </a:ext>
            </a:extLst>
          </p:cNvPr>
          <p:cNvSpPr txBox="1"/>
          <p:nvPr/>
        </p:nvSpPr>
        <p:spPr>
          <a:xfrm>
            <a:off x="1905000" y="1236981"/>
            <a:ext cx="226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 MHz 20 bit SAR ADC</a:t>
            </a:r>
          </a:p>
        </p:txBody>
      </p:sp>
    </p:spTree>
    <p:extLst>
      <p:ext uri="{BB962C8B-B14F-4D97-AF65-F5344CB8AC3E}">
        <p14:creationId xmlns:p14="http://schemas.microsoft.com/office/powerpoint/2010/main" val="3398636846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DB8F0477-C281-DCF0-6E71-623B6FA5E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3CA34F66-B245-3793-E2DB-04200B3D2AEA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Gain and offset calibration</a:t>
            </a:r>
          </a:p>
        </p:txBody>
      </p:sp>
      <p:pic>
        <p:nvPicPr>
          <p:cNvPr id="18446" name="Picture 14">
            <a:extLst>
              <a:ext uri="{FF2B5EF4-FFF2-40B4-BE49-F238E27FC236}">
                <a16:creationId xmlns:a16="http://schemas.microsoft.com/office/drawing/2014/main" id="{69E62ED0-B6C9-E3D3-18A2-625F10E88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366" y="1171575"/>
            <a:ext cx="4769984" cy="196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FBBB2892-EC84-2D7A-D254-10EC127DE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89" y="1460261"/>
            <a:ext cx="6814816" cy="392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45DBB9FD-3B2F-FCB7-B491-880EA31B1ABD}"/>
              </a:ext>
            </a:extLst>
          </p:cNvPr>
          <p:cNvSpPr/>
          <p:nvPr/>
        </p:nvSpPr>
        <p:spPr>
          <a:xfrm>
            <a:off x="1541079" y="2829083"/>
            <a:ext cx="216775" cy="29560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4E0A8BA5-1493-431F-6EA0-EC037185ED7F}"/>
              </a:ext>
            </a:extLst>
          </p:cNvPr>
          <p:cNvCxnSpPr/>
          <p:nvPr/>
        </p:nvCxnSpPr>
        <p:spPr>
          <a:xfrm flipH="1">
            <a:off x="1541079" y="2982797"/>
            <a:ext cx="252249" cy="1418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991F9357-94FA-54D6-5E59-C4303ADB38D7}"/>
              </a:ext>
            </a:extLst>
          </p:cNvPr>
          <p:cNvGrpSpPr/>
          <p:nvPr/>
        </p:nvGrpSpPr>
        <p:grpSpPr>
          <a:xfrm>
            <a:off x="1584434" y="3700128"/>
            <a:ext cx="1418897" cy="993227"/>
            <a:chOff x="7764517" y="4268514"/>
            <a:chExt cx="1635673" cy="1198179"/>
          </a:xfrm>
        </p:grpSpPr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418237A9-852C-C4A3-5937-A5C0BD7C7C3E}"/>
                </a:ext>
              </a:extLst>
            </p:cNvPr>
            <p:cNvSpPr/>
            <p:nvPr/>
          </p:nvSpPr>
          <p:spPr>
            <a:xfrm>
              <a:off x="7764517" y="4268514"/>
              <a:ext cx="1635673" cy="1198179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4A3AFF44-4056-5CF5-DF8F-527F8DED8974}"/>
                </a:ext>
              </a:extLst>
            </p:cNvPr>
            <p:cNvCxnSpPr/>
            <p:nvPr/>
          </p:nvCxnSpPr>
          <p:spPr>
            <a:xfrm flipV="1">
              <a:off x="7969469" y="4556234"/>
              <a:ext cx="555734" cy="776452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diritto 9">
              <a:extLst>
                <a:ext uri="{FF2B5EF4-FFF2-40B4-BE49-F238E27FC236}">
                  <a16:creationId xmlns:a16="http://schemas.microsoft.com/office/drawing/2014/main" id="{1EECE553-54FB-0ECC-D25D-41D94C7B81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25203" y="4556234"/>
              <a:ext cx="0" cy="776452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diritto 12">
              <a:extLst>
                <a:ext uri="{FF2B5EF4-FFF2-40B4-BE49-F238E27FC236}">
                  <a16:creationId xmlns:a16="http://schemas.microsoft.com/office/drawing/2014/main" id="{97A3D110-6315-5D03-2085-3A0AACD62325}"/>
                </a:ext>
              </a:extLst>
            </p:cNvPr>
            <p:cNvCxnSpPr/>
            <p:nvPr/>
          </p:nvCxnSpPr>
          <p:spPr>
            <a:xfrm flipV="1">
              <a:off x="8525203" y="4556234"/>
              <a:ext cx="555734" cy="776452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D7F11576-779E-CC74-1DB5-0F3328C1F1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83564" y="4556234"/>
              <a:ext cx="0" cy="776452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F79A8834-4EF7-716F-1B9F-BA50B293B26C}"/>
                </a:ext>
              </a:extLst>
            </p:cNvPr>
            <p:cNvSpPr txBox="1"/>
            <p:nvPr/>
          </p:nvSpPr>
          <p:spPr>
            <a:xfrm>
              <a:off x="7890641" y="4268514"/>
              <a:ext cx="1343798" cy="278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/>
                <a:t>Calibration Signal</a:t>
              </a:r>
            </a:p>
          </p:txBody>
        </p:sp>
      </p:grp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DC140212-507E-9C99-B637-D930077BF4EC}"/>
              </a:ext>
            </a:extLst>
          </p:cNvPr>
          <p:cNvCxnSpPr>
            <a:cxnSpLocks/>
          </p:cNvCxnSpPr>
          <p:nvPr/>
        </p:nvCxnSpPr>
        <p:spPr>
          <a:xfrm flipH="1" flipV="1">
            <a:off x="1793328" y="3053741"/>
            <a:ext cx="450978" cy="638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con angoli arrotondati 27">
            <a:extLst>
              <a:ext uri="{FF2B5EF4-FFF2-40B4-BE49-F238E27FC236}">
                <a16:creationId xmlns:a16="http://schemas.microsoft.com/office/drawing/2014/main" id="{0829461F-FC30-16F5-A094-F13F433E82D9}"/>
              </a:ext>
            </a:extLst>
          </p:cNvPr>
          <p:cNvSpPr/>
          <p:nvPr/>
        </p:nvSpPr>
        <p:spPr>
          <a:xfrm>
            <a:off x="6190588" y="1964758"/>
            <a:ext cx="438106" cy="575442"/>
          </a:xfrm>
          <a:prstGeom prst="roundRect">
            <a:avLst/>
          </a:prstGeom>
          <a:solidFill>
            <a:srgbClr val="D5E8D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F02C12B5-7CD3-B24B-E812-7F35E7172203}"/>
              </a:ext>
            </a:extLst>
          </p:cNvPr>
          <p:cNvGrpSpPr/>
          <p:nvPr/>
        </p:nvGrpSpPr>
        <p:grpSpPr>
          <a:xfrm>
            <a:off x="6239840" y="2028078"/>
            <a:ext cx="308490" cy="448802"/>
            <a:chOff x="8784272" y="4164329"/>
            <a:chExt cx="964164" cy="643638"/>
          </a:xfrm>
        </p:grpSpPr>
        <p:cxnSp>
          <p:nvCxnSpPr>
            <p:cNvPr id="30" name="Connettore diritto 29">
              <a:extLst>
                <a:ext uri="{FF2B5EF4-FFF2-40B4-BE49-F238E27FC236}">
                  <a16:creationId xmlns:a16="http://schemas.microsoft.com/office/drawing/2014/main" id="{BCEF951D-E03D-7DDD-2EE7-8CF8C1BAC0AB}"/>
                </a:ext>
              </a:extLst>
            </p:cNvPr>
            <p:cNvCxnSpPr/>
            <p:nvPr/>
          </p:nvCxnSpPr>
          <p:spPr>
            <a:xfrm flipV="1">
              <a:off x="8784272" y="4164329"/>
              <a:ext cx="482082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diritto 30">
              <a:extLst>
                <a:ext uri="{FF2B5EF4-FFF2-40B4-BE49-F238E27FC236}">
                  <a16:creationId xmlns:a16="http://schemas.microsoft.com/office/drawing/2014/main" id="{6E661994-7CE9-7C56-2ED1-4C402AFF65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66354" y="4164329"/>
              <a:ext cx="0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3FA1C282-C5DA-759D-C4D0-4ABFBB76B2ED}"/>
                </a:ext>
              </a:extLst>
            </p:cNvPr>
            <p:cNvCxnSpPr/>
            <p:nvPr/>
          </p:nvCxnSpPr>
          <p:spPr>
            <a:xfrm flipV="1">
              <a:off x="9266354" y="4164329"/>
              <a:ext cx="482082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diritto 32">
              <a:extLst>
                <a:ext uri="{FF2B5EF4-FFF2-40B4-BE49-F238E27FC236}">
                  <a16:creationId xmlns:a16="http://schemas.microsoft.com/office/drawing/2014/main" id="{D7CE3387-4312-ADE9-BC27-45572B2D5A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48436" y="4164329"/>
              <a:ext cx="0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ttangolo con angoli arrotondati 33">
            <a:extLst>
              <a:ext uri="{FF2B5EF4-FFF2-40B4-BE49-F238E27FC236}">
                <a16:creationId xmlns:a16="http://schemas.microsoft.com/office/drawing/2014/main" id="{642AF2BE-413B-D548-FDD0-DCF5799285A3}"/>
              </a:ext>
            </a:extLst>
          </p:cNvPr>
          <p:cNvSpPr/>
          <p:nvPr/>
        </p:nvSpPr>
        <p:spPr>
          <a:xfrm>
            <a:off x="6190588" y="1211616"/>
            <a:ext cx="438106" cy="575442"/>
          </a:xfrm>
          <a:prstGeom prst="roundRect">
            <a:avLst/>
          </a:prstGeom>
          <a:solidFill>
            <a:srgbClr val="F8CE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grpSp>
        <p:nvGrpSpPr>
          <p:cNvPr id="35" name="Gruppo 34">
            <a:extLst>
              <a:ext uri="{FF2B5EF4-FFF2-40B4-BE49-F238E27FC236}">
                <a16:creationId xmlns:a16="http://schemas.microsoft.com/office/drawing/2014/main" id="{C35A5B7C-83BF-8F66-C509-E363EE268E9B}"/>
              </a:ext>
            </a:extLst>
          </p:cNvPr>
          <p:cNvGrpSpPr/>
          <p:nvPr/>
        </p:nvGrpSpPr>
        <p:grpSpPr>
          <a:xfrm>
            <a:off x="6239840" y="1274936"/>
            <a:ext cx="308490" cy="448802"/>
            <a:chOff x="8784272" y="4164329"/>
            <a:chExt cx="964164" cy="643638"/>
          </a:xfrm>
        </p:grpSpPr>
        <p:cxnSp>
          <p:nvCxnSpPr>
            <p:cNvPr id="36" name="Connettore diritto 35">
              <a:extLst>
                <a:ext uri="{FF2B5EF4-FFF2-40B4-BE49-F238E27FC236}">
                  <a16:creationId xmlns:a16="http://schemas.microsoft.com/office/drawing/2014/main" id="{641BE49C-9873-D42B-0923-402C7905E20F}"/>
                </a:ext>
              </a:extLst>
            </p:cNvPr>
            <p:cNvCxnSpPr/>
            <p:nvPr/>
          </p:nvCxnSpPr>
          <p:spPr>
            <a:xfrm flipV="1">
              <a:off x="8784272" y="4164329"/>
              <a:ext cx="482082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diritto 36">
              <a:extLst>
                <a:ext uri="{FF2B5EF4-FFF2-40B4-BE49-F238E27FC236}">
                  <a16:creationId xmlns:a16="http://schemas.microsoft.com/office/drawing/2014/main" id="{C66AB48D-F727-9869-8870-CBD94E5179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66354" y="4164329"/>
              <a:ext cx="0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diritto 37">
              <a:extLst>
                <a:ext uri="{FF2B5EF4-FFF2-40B4-BE49-F238E27FC236}">
                  <a16:creationId xmlns:a16="http://schemas.microsoft.com/office/drawing/2014/main" id="{90FEB88B-1D3F-9D5A-0C94-6458AF6C5129}"/>
                </a:ext>
              </a:extLst>
            </p:cNvPr>
            <p:cNvCxnSpPr/>
            <p:nvPr/>
          </p:nvCxnSpPr>
          <p:spPr>
            <a:xfrm flipV="1">
              <a:off x="9266354" y="4164329"/>
              <a:ext cx="482082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B8FC8ED3-A0A2-75C2-7DB6-3001675B95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48436" y="4164329"/>
              <a:ext cx="0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CBF925B5-E64E-4485-FC24-EE7E9320E3CA}"/>
              </a:ext>
            </a:extLst>
          </p:cNvPr>
          <p:cNvSpPr/>
          <p:nvPr/>
        </p:nvSpPr>
        <p:spPr>
          <a:xfrm>
            <a:off x="6175032" y="2717900"/>
            <a:ext cx="438106" cy="575442"/>
          </a:xfrm>
          <a:prstGeom prst="roundRect">
            <a:avLst/>
          </a:prstGeom>
          <a:solidFill>
            <a:srgbClr val="DAE8F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grpSp>
        <p:nvGrpSpPr>
          <p:cNvPr id="41" name="Gruppo 40">
            <a:extLst>
              <a:ext uri="{FF2B5EF4-FFF2-40B4-BE49-F238E27FC236}">
                <a16:creationId xmlns:a16="http://schemas.microsoft.com/office/drawing/2014/main" id="{790F9940-A104-0E1D-D779-7DB0C6074F94}"/>
              </a:ext>
            </a:extLst>
          </p:cNvPr>
          <p:cNvGrpSpPr/>
          <p:nvPr/>
        </p:nvGrpSpPr>
        <p:grpSpPr>
          <a:xfrm>
            <a:off x="6224284" y="2781220"/>
            <a:ext cx="308490" cy="448802"/>
            <a:chOff x="8784272" y="4164329"/>
            <a:chExt cx="964164" cy="643638"/>
          </a:xfrm>
        </p:grpSpPr>
        <p:cxnSp>
          <p:nvCxnSpPr>
            <p:cNvPr id="42" name="Connettore diritto 41">
              <a:extLst>
                <a:ext uri="{FF2B5EF4-FFF2-40B4-BE49-F238E27FC236}">
                  <a16:creationId xmlns:a16="http://schemas.microsoft.com/office/drawing/2014/main" id="{D7858C93-3524-A882-B272-904BE686817A}"/>
                </a:ext>
              </a:extLst>
            </p:cNvPr>
            <p:cNvCxnSpPr/>
            <p:nvPr/>
          </p:nvCxnSpPr>
          <p:spPr>
            <a:xfrm flipV="1">
              <a:off x="8784272" y="4164329"/>
              <a:ext cx="482082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diritto 42">
              <a:extLst>
                <a:ext uri="{FF2B5EF4-FFF2-40B4-BE49-F238E27FC236}">
                  <a16:creationId xmlns:a16="http://schemas.microsoft.com/office/drawing/2014/main" id="{10E625F0-BF74-E5BB-21B7-D4A61A8A61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66354" y="4164329"/>
              <a:ext cx="0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diritto 43">
              <a:extLst>
                <a:ext uri="{FF2B5EF4-FFF2-40B4-BE49-F238E27FC236}">
                  <a16:creationId xmlns:a16="http://schemas.microsoft.com/office/drawing/2014/main" id="{495183B4-D94A-1D53-7AC5-52DB51B0A15E}"/>
                </a:ext>
              </a:extLst>
            </p:cNvPr>
            <p:cNvCxnSpPr/>
            <p:nvPr/>
          </p:nvCxnSpPr>
          <p:spPr>
            <a:xfrm flipV="1">
              <a:off x="9266354" y="4164329"/>
              <a:ext cx="482082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diritto 44">
              <a:extLst>
                <a:ext uri="{FF2B5EF4-FFF2-40B4-BE49-F238E27FC236}">
                  <a16:creationId xmlns:a16="http://schemas.microsoft.com/office/drawing/2014/main" id="{F35E4DA7-D8D1-BBA9-EC8D-DCBA997604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48436" y="4164329"/>
              <a:ext cx="0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ttangolo con angoli arrotondati 45">
            <a:extLst>
              <a:ext uri="{FF2B5EF4-FFF2-40B4-BE49-F238E27FC236}">
                <a16:creationId xmlns:a16="http://schemas.microsoft.com/office/drawing/2014/main" id="{56935524-65B6-B1F6-7C8D-34D62AF7FDFE}"/>
              </a:ext>
            </a:extLst>
          </p:cNvPr>
          <p:cNvSpPr/>
          <p:nvPr/>
        </p:nvSpPr>
        <p:spPr>
          <a:xfrm>
            <a:off x="6184246" y="3529905"/>
            <a:ext cx="438106" cy="575442"/>
          </a:xfrm>
          <a:prstGeom prst="roundRect">
            <a:avLst/>
          </a:prstGeom>
          <a:solidFill>
            <a:srgbClr val="E1D5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82CFBC7C-CCE5-A6EC-8A5B-21E34011055A}"/>
              </a:ext>
            </a:extLst>
          </p:cNvPr>
          <p:cNvGrpSpPr/>
          <p:nvPr/>
        </p:nvGrpSpPr>
        <p:grpSpPr>
          <a:xfrm>
            <a:off x="6233498" y="3593225"/>
            <a:ext cx="308490" cy="448802"/>
            <a:chOff x="8784272" y="4164329"/>
            <a:chExt cx="964164" cy="643638"/>
          </a:xfrm>
        </p:grpSpPr>
        <p:cxnSp>
          <p:nvCxnSpPr>
            <p:cNvPr id="48" name="Connettore diritto 47">
              <a:extLst>
                <a:ext uri="{FF2B5EF4-FFF2-40B4-BE49-F238E27FC236}">
                  <a16:creationId xmlns:a16="http://schemas.microsoft.com/office/drawing/2014/main" id="{E6365543-59BF-77BF-99C3-E653E234E96D}"/>
                </a:ext>
              </a:extLst>
            </p:cNvPr>
            <p:cNvCxnSpPr/>
            <p:nvPr/>
          </p:nvCxnSpPr>
          <p:spPr>
            <a:xfrm flipV="1">
              <a:off x="8784272" y="4164329"/>
              <a:ext cx="482082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diritto 48">
              <a:extLst>
                <a:ext uri="{FF2B5EF4-FFF2-40B4-BE49-F238E27FC236}">
                  <a16:creationId xmlns:a16="http://schemas.microsoft.com/office/drawing/2014/main" id="{D0CA1B35-39C3-120F-BB7D-06CC8DBC0A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66354" y="4164329"/>
              <a:ext cx="0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diritto 49">
              <a:extLst>
                <a:ext uri="{FF2B5EF4-FFF2-40B4-BE49-F238E27FC236}">
                  <a16:creationId xmlns:a16="http://schemas.microsoft.com/office/drawing/2014/main" id="{1CFD7D81-FF86-B64E-4E3F-4EE4C12F67DD}"/>
                </a:ext>
              </a:extLst>
            </p:cNvPr>
            <p:cNvCxnSpPr/>
            <p:nvPr/>
          </p:nvCxnSpPr>
          <p:spPr>
            <a:xfrm flipV="1">
              <a:off x="9266354" y="4164329"/>
              <a:ext cx="482082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diritto 50">
              <a:extLst>
                <a:ext uri="{FF2B5EF4-FFF2-40B4-BE49-F238E27FC236}">
                  <a16:creationId xmlns:a16="http://schemas.microsoft.com/office/drawing/2014/main" id="{EFAA4241-D198-65F9-04AA-278499DE00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48436" y="4164329"/>
              <a:ext cx="0" cy="643638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436" name="CasellaDiTesto 18435">
            <a:extLst>
              <a:ext uri="{FF2B5EF4-FFF2-40B4-BE49-F238E27FC236}">
                <a16:creationId xmlns:a16="http://schemas.microsoft.com/office/drawing/2014/main" id="{B0096373-51BE-3713-4751-C03B4B1E6BEC}"/>
              </a:ext>
            </a:extLst>
          </p:cNvPr>
          <p:cNvSpPr txBox="1"/>
          <p:nvPr/>
        </p:nvSpPr>
        <p:spPr>
          <a:xfrm>
            <a:off x="7278854" y="3238990"/>
            <a:ext cx="4304383" cy="2446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it-IT" b="1" dirty="0" err="1">
                <a:latin typeface="Libre Franklin" pitchFamily="2" charset="0"/>
              </a:rPr>
              <a:t>Acquire</a:t>
            </a:r>
            <a:r>
              <a:rPr lang="it-IT" b="1" dirty="0">
                <a:latin typeface="Libre Franklin" pitchFamily="2" charset="0"/>
              </a:rPr>
              <a:t> </a:t>
            </a:r>
            <a:r>
              <a:rPr lang="it-IT" b="1" dirty="0" err="1">
                <a:latin typeface="Libre Franklin" pitchFamily="2" charset="0"/>
              </a:rPr>
              <a:t>Calibration</a:t>
            </a:r>
            <a:r>
              <a:rPr lang="it-IT" b="1" dirty="0">
                <a:latin typeface="Libre Franklin" pitchFamily="2" charset="0"/>
              </a:rPr>
              <a:t> </a:t>
            </a:r>
            <a:r>
              <a:rPr lang="it-IT" b="1" dirty="0" err="1">
                <a:latin typeface="Libre Franklin" pitchFamily="2" charset="0"/>
              </a:rPr>
              <a:t>Ramps</a:t>
            </a:r>
            <a:br>
              <a:rPr lang="it-IT" b="1" dirty="0">
                <a:latin typeface="Libre Franklin" pitchFamily="2" charset="0"/>
              </a:rPr>
            </a:br>
            <a:r>
              <a:rPr lang="it-IT" sz="1100" dirty="0">
                <a:latin typeface="Libre Franklin" pitchFamily="2" charset="0"/>
              </a:rPr>
              <a:t>For </a:t>
            </a:r>
            <a:r>
              <a:rPr lang="it-IT" sz="1100" dirty="0" err="1">
                <a:latin typeface="Libre Franklin" pitchFamily="2" charset="0"/>
              </a:rPr>
              <a:t>each</a:t>
            </a:r>
            <a:r>
              <a:rPr lang="it-IT" sz="1100" dirty="0">
                <a:latin typeface="Libre Franklin" pitchFamily="2" charset="0"/>
              </a:rPr>
              <a:t> ADC </a:t>
            </a:r>
            <a:r>
              <a:rPr lang="it-IT" sz="1100" dirty="0" err="1">
                <a:latin typeface="Libre Franklin" pitchFamily="2" charset="0"/>
              </a:rPr>
              <a:t>channel</a:t>
            </a:r>
            <a:r>
              <a:rPr lang="it-IT" sz="1100" dirty="0">
                <a:latin typeface="Libre Franklin" pitchFamily="2" charset="0"/>
              </a:rPr>
              <a:t>, </a:t>
            </a:r>
            <a:r>
              <a:rPr lang="it-IT" sz="1100" dirty="0" err="1">
                <a:latin typeface="Libre Franklin" pitchFamily="2" charset="0"/>
              </a:rPr>
              <a:t>apply</a:t>
            </a:r>
            <a:r>
              <a:rPr lang="it-IT" sz="1100" dirty="0">
                <a:latin typeface="Libre Franklin" pitchFamily="2" charset="0"/>
              </a:rPr>
              <a:t> a precise linear </a:t>
            </a:r>
            <a:r>
              <a:rPr lang="it-IT" sz="1100" dirty="0" err="1">
                <a:latin typeface="Libre Franklin" pitchFamily="2" charset="0"/>
              </a:rPr>
              <a:t>ramp</a:t>
            </a:r>
            <a:r>
              <a:rPr lang="it-IT" sz="1100" dirty="0">
                <a:latin typeface="Libre Franklin" pitchFamily="2" charset="0"/>
              </a:rPr>
              <a:t> </a:t>
            </a:r>
            <a:br>
              <a:rPr lang="it-IT" sz="1100" dirty="0">
                <a:latin typeface="Libre Franklin" pitchFamily="2" charset="0"/>
              </a:rPr>
            </a:br>
            <a:r>
              <a:rPr lang="it-IT" sz="1100" dirty="0">
                <a:latin typeface="Libre Franklin" pitchFamily="2" charset="0"/>
              </a:rPr>
              <a:t>𝑥(𝑡)x(t) (e.g. 0 → 𝑉​  over 2 µs) from a 20-bit DAC.</a:t>
            </a:r>
            <a:br>
              <a:rPr lang="it-IT" sz="1100" dirty="0">
                <a:latin typeface="Libre Franklin" pitchFamily="2" charset="0"/>
              </a:rPr>
            </a:br>
            <a:endParaRPr lang="it-IT" sz="1100" dirty="0">
              <a:latin typeface="Libre Franklin" pitchFamily="2" charset="0"/>
            </a:endParaRPr>
          </a:p>
          <a:p>
            <a:pPr marL="342900" indent="-342900">
              <a:buAutoNum type="arabicPeriod"/>
            </a:pPr>
            <a:r>
              <a:rPr lang="en-US" b="1" dirty="0">
                <a:latin typeface="Libre Franklin" pitchFamily="2" charset="0"/>
              </a:rPr>
              <a:t>Fit a Straight Line</a:t>
            </a:r>
          </a:p>
          <a:p>
            <a:pPr marL="342900" indent="-342900">
              <a:buAutoNum type="arabicPeriod"/>
            </a:pPr>
            <a:endParaRPr lang="en-US" b="1" dirty="0">
              <a:latin typeface="Libre Franklin" pitchFamily="2" charset="0"/>
            </a:endParaRPr>
          </a:p>
          <a:p>
            <a:pPr marL="342900" indent="-342900">
              <a:buAutoNum type="arabicPeriod"/>
            </a:pPr>
            <a:r>
              <a:rPr lang="it-IT" b="1" dirty="0" err="1">
                <a:latin typeface="Libre Franklin" pitchFamily="2" charset="0"/>
              </a:rPr>
              <a:t>Correct</a:t>
            </a:r>
            <a:r>
              <a:rPr lang="it-IT" b="1" dirty="0">
                <a:latin typeface="Libre Franklin" pitchFamily="2" charset="0"/>
              </a:rPr>
              <a:t> </a:t>
            </a:r>
            <a:r>
              <a:rPr lang="it-IT" b="1" dirty="0" err="1">
                <a:latin typeface="Libre Franklin" pitchFamily="2" charset="0"/>
              </a:rPr>
              <a:t>Offsets</a:t>
            </a:r>
            <a:r>
              <a:rPr lang="it-IT" b="1" dirty="0">
                <a:latin typeface="Libre Franklin" pitchFamily="2" charset="0"/>
              </a:rPr>
              <a:t> </a:t>
            </a:r>
            <a:br>
              <a:rPr lang="it-IT" b="1" dirty="0">
                <a:latin typeface="Libre Franklin" pitchFamily="2" charset="0"/>
              </a:rPr>
            </a:br>
            <a:r>
              <a:rPr lang="en-US" sz="1100" dirty="0"/>
              <a:t>Subtract each channel’s own offset so that each line passes </a:t>
            </a:r>
            <a:br>
              <a:rPr lang="en-US" sz="1100" dirty="0"/>
            </a:br>
            <a:r>
              <a:rPr lang="en-US" sz="1100" dirty="0"/>
              <a:t>through the origin:</a:t>
            </a:r>
            <a:endParaRPr lang="it-IT" sz="1100" b="1" dirty="0">
              <a:latin typeface="Libre Franklin" pitchFamily="2" charset="0"/>
            </a:endParaRPr>
          </a:p>
          <a:p>
            <a:pPr marL="342900" indent="-342900">
              <a:buAutoNum type="arabicPeriod"/>
            </a:pPr>
            <a:endParaRPr lang="it-IT" b="1" dirty="0">
              <a:latin typeface="Libre Franklin" pitchFamily="2" charset="0"/>
            </a:endParaRPr>
          </a:p>
          <a:p>
            <a:pPr marL="342900" indent="-342900">
              <a:buAutoNum type="arabicPeriod"/>
            </a:pPr>
            <a:endParaRPr lang="it-IT" b="1" dirty="0">
              <a:latin typeface="Libre Franklin" pitchFamily="2" charset="0"/>
            </a:endParaRPr>
          </a:p>
          <a:p>
            <a:pPr marL="342900" indent="-342900">
              <a:buAutoNum type="arabicPeriod"/>
            </a:pPr>
            <a:r>
              <a:rPr lang="it-IT" b="1" dirty="0" err="1">
                <a:latin typeface="Libre Franklin" pitchFamily="2" charset="0"/>
              </a:rPr>
              <a:t>Equalize</a:t>
            </a:r>
            <a:r>
              <a:rPr lang="it-IT" b="1" dirty="0">
                <a:latin typeface="Libre Franklin" pitchFamily="2" charset="0"/>
              </a:rPr>
              <a:t> Gains</a:t>
            </a:r>
            <a:endParaRPr lang="en-US" b="1" dirty="0">
              <a:latin typeface="Libre Franklin" pitchFamily="2" charset="0"/>
            </a:endParaRPr>
          </a:p>
        </p:txBody>
      </p:sp>
      <p:pic>
        <p:nvPicPr>
          <p:cNvPr id="18438" name="Immagine 18437">
            <a:extLst>
              <a:ext uri="{FF2B5EF4-FFF2-40B4-BE49-F238E27FC236}">
                <a16:creationId xmlns:a16="http://schemas.microsoft.com/office/drawing/2014/main" id="{784B0488-7B28-83AA-F05D-CB00EB85C5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9285" y="3947786"/>
            <a:ext cx="1228281" cy="291096"/>
          </a:xfrm>
          <a:prstGeom prst="rect">
            <a:avLst/>
          </a:prstGeom>
        </p:spPr>
      </p:pic>
      <p:pic>
        <p:nvPicPr>
          <p:cNvPr id="18440" name="Immagine 18439">
            <a:extLst>
              <a:ext uri="{FF2B5EF4-FFF2-40B4-BE49-F238E27FC236}">
                <a16:creationId xmlns:a16="http://schemas.microsoft.com/office/drawing/2014/main" id="{A6C45C6E-63DC-40C4-FB7E-7113CE8758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91435" y="4952440"/>
            <a:ext cx="1580235" cy="291096"/>
          </a:xfrm>
          <a:prstGeom prst="rect">
            <a:avLst/>
          </a:prstGeom>
        </p:spPr>
      </p:pic>
      <p:pic>
        <p:nvPicPr>
          <p:cNvPr id="18442" name="Immagine 18441">
            <a:extLst>
              <a:ext uri="{FF2B5EF4-FFF2-40B4-BE49-F238E27FC236}">
                <a16:creationId xmlns:a16="http://schemas.microsoft.com/office/drawing/2014/main" id="{14853A65-6827-2554-D774-17EBB9965F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1095" y="5714169"/>
            <a:ext cx="2888591" cy="378999"/>
          </a:xfrm>
          <a:prstGeom prst="rect">
            <a:avLst/>
          </a:prstGeom>
        </p:spPr>
      </p:pic>
      <p:sp>
        <p:nvSpPr>
          <p:cNvPr id="18443" name="CasellaDiTesto 18442">
            <a:extLst>
              <a:ext uri="{FF2B5EF4-FFF2-40B4-BE49-F238E27FC236}">
                <a16:creationId xmlns:a16="http://schemas.microsoft.com/office/drawing/2014/main" id="{8951719B-F9DE-3443-DDB5-28224270A644}"/>
              </a:ext>
            </a:extLst>
          </p:cNvPr>
          <p:cNvSpPr txBox="1"/>
          <p:nvPr/>
        </p:nvSpPr>
        <p:spPr>
          <a:xfrm>
            <a:off x="7986987" y="6093168"/>
            <a:ext cx="1293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m</a:t>
            </a:r>
            <a:r>
              <a:rPr lang="en-US" sz="1200" i="1" baseline="-25000" dirty="0" err="1"/>
              <a:t>ref</a:t>
            </a:r>
            <a:r>
              <a:rPr lang="en-US" sz="1200" i="1" dirty="0"/>
              <a:t> is channel 1</a:t>
            </a:r>
          </a:p>
        </p:txBody>
      </p:sp>
      <p:sp>
        <p:nvSpPr>
          <p:cNvPr id="18444" name="Rettangolo 18443">
            <a:extLst>
              <a:ext uri="{FF2B5EF4-FFF2-40B4-BE49-F238E27FC236}">
                <a16:creationId xmlns:a16="http://schemas.microsoft.com/office/drawing/2014/main" id="{88D2E706-D663-362A-01AF-E6981F66FB0B}"/>
              </a:ext>
            </a:extLst>
          </p:cNvPr>
          <p:cNvSpPr/>
          <p:nvPr/>
        </p:nvSpPr>
        <p:spPr>
          <a:xfrm>
            <a:off x="6700838" y="4105347"/>
            <a:ext cx="276225" cy="214241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445" name="Rettangolo 18444">
            <a:extLst>
              <a:ext uri="{FF2B5EF4-FFF2-40B4-BE49-F238E27FC236}">
                <a16:creationId xmlns:a16="http://schemas.microsoft.com/office/drawing/2014/main" id="{8D9E5922-1E22-14C9-DD62-40B6F39988C4}"/>
              </a:ext>
            </a:extLst>
          </p:cNvPr>
          <p:cNvSpPr/>
          <p:nvPr/>
        </p:nvSpPr>
        <p:spPr>
          <a:xfrm>
            <a:off x="6686366" y="3315664"/>
            <a:ext cx="276225" cy="214241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447" name="Rettangolo 18446">
            <a:extLst>
              <a:ext uri="{FF2B5EF4-FFF2-40B4-BE49-F238E27FC236}">
                <a16:creationId xmlns:a16="http://schemas.microsoft.com/office/drawing/2014/main" id="{04AD81F6-0D3D-9BC4-F9C3-AD93E593B806}"/>
              </a:ext>
            </a:extLst>
          </p:cNvPr>
          <p:cNvSpPr/>
          <p:nvPr/>
        </p:nvSpPr>
        <p:spPr>
          <a:xfrm>
            <a:off x="6689537" y="2525981"/>
            <a:ext cx="276225" cy="214241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448" name="Rettangolo 18447">
            <a:extLst>
              <a:ext uri="{FF2B5EF4-FFF2-40B4-BE49-F238E27FC236}">
                <a16:creationId xmlns:a16="http://schemas.microsoft.com/office/drawing/2014/main" id="{E655EB24-7F79-A143-E830-B09B5679FE48}"/>
              </a:ext>
            </a:extLst>
          </p:cNvPr>
          <p:cNvSpPr/>
          <p:nvPr/>
        </p:nvSpPr>
        <p:spPr>
          <a:xfrm>
            <a:off x="6700837" y="1785570"/>
            <a:ext cx="276225" cy="214241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449" name="Rettangolo 18448">
            <a:extLst>
              <a:ext uri="{FF2B5EF4-FFF2-40B4-BE49-F238E27FC236}">
                <a16:creationId xmlns:a16="http://schemas.microsoft.com/office/drawing/2014/main" id="{8C03143F-3F54-8DAD-2FB7-F8424A9943B1}"/>
              </a:ext>
            </a:extLst>
          </p:cNvPr>
          <p:cNvSpPr/>
          <p:nvPr/>
        </p:nvSpPr>
        <p:spPr>
          <a:xfrm>
            <a:off x="985838" y="5796547"/>
            <a:ext cx="276225" cy="214241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450" name="Freccia a destra 18449">
            <a:extLst>
              <a:ext uri="{FF2B5EF4-FFF2-40B4-BE49-F238E27FC236}">
                <a16:creationId xmlns:a16="http://schemas.microsoft.com/office/drawing/2014/main" id="{A9D57DD6-1343-27E1-E6BB-8208E2509893}"/>
              </a:ext>
            </a:extLst>
          </p:cNvPr>
          <p:cNvSpPr/>
          <p:nvPr/>
        </p:nvSpPr>
        <p:spPr>
          <a:xfrm>
            <a:off x="1649466" y="5820323"/>
            <a:ext cx="473095" cy="166688"/>
          </a:xfrm>
          <a:prstGeom prst="rightArrow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51" name="O 18450">
            <a:extLst>
              <a:ext uri="{FF2B5EF4-FFF2-40B4-BE49-F238E27FC236}">
                <a16:creationId xmlns:a16="http://schemas.microsoft.com/office/drawing/2014/main" id="{676A90D1-D7AD-80B1-EEC1-F04082721506}"/>
              </a:ext>
            </a:extLst>
          </p:cNvPr>
          <p:cNvSpPr/>
          <p:nvPr/>
        </p:nvSpPr>
        <p:spPr>
          <a:xfrm>
            <a:off x="2215386" y="5750979"/>
            <a:ext cx="294546" cy="305375"/>
          </a:xfrm>
          <a:prstGeom prst="flowChartOr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52" name="Somma 18451">
            <a:extLst>
              <a:ext uri="{FF2B5EF4-FFF2-40B4-BE49-F238E27FC236}">
                <a16:creationId xmlns:a16="http://schemas.microsoft.com/office/drawing/2014/main" id="{3FB732FC-EEEA-2476-076C-F046DC093FC5}"/>
              </a:ext>
            </a:extLst>
          </p:cNvPr>
          <p:cNvSpPr/>
          <p:nvPr/>
        </p:nvSpPr>
        <p:spPr>
          <a:xfrm>
            <a:off x="3132024" y="5765166"/>
            <a:ext cx="276225" cy="276999"/>
          </a:xfrm>
          <a:prstGeom prst="flowChartSummingJunction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53" name="Freccia a destra 18452">
            <a:extLst>
              <a:ext uri="{FF2B5EF4-FFF2-40B4-BE49-F238E27FC236}">
                <a16:creationId xmlns:a16="http://schemas.microsoft.com/office/drawing/2014/main" id="{D461D2A1-7DC8-D95D-8E4E-4AEA3DAB2E85}"/>
              </a:ext>
            </a:extLst>
          </p:cNvPr>
          <p:cNvSpPr/>
          <p:nvPr/>
        </p:nvSpPr>
        <p:spPr>
          <a:xfrm>
            <a:off x="2584430" y="5820323"/>
            <a:ext cx="473095" cy="166688"/>
          </a:xfrm>
          <a:prstGeom prst="rightArrow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455" name="Connettore 2 18454">
            <a:extLst>
              <a:ext uri="{FF2B5EF4-FFF2-40B4-BE49-F238E27FC236}">
                <a16:creationId xmlns:a16="http://schemas.microsoft.com/office/drawing/2014/main" id="{882B0FA7-6F4A-6AF6-2D70-BD984F618E9C}"/>
              </a:ext>
            </a:extLst>
          </p:cNvPr>
          <p:cNvCxnSpPr>
            <a:cxnSpLocks/>
          </p:cNvCxnSpPr>
          <p:nvPr/>
        </p:nvCxnSpPr>
        <p:spPr>
          <a:xfrm flipV="1">
            <a:off x="3270136" y="6070743"/>
            <a:ext cx="1" cy="244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56" name="Connettore 2 18455">
            <a:extLst>
              <a:ext uri="{FF2B5EF4-FFF2-40B4-BE49-F238E27FC236}">
                <a16:creationId xmlns:a16="http://schemas.microsoft.com/office/drawing/2014/main" id="{92384EA9-1DF4-83E8-942B-F4131B287BCD}"/>
              </a:ext>
            </a:extLst>
          </p:cNvPr>
          <p:cNvCxnSpPr/>
          <p:nvPr/>
        </p:nvCxnSpPr>
        <p:spPr>
          <a:xfrm flipV="1">
            <a:off x="2362658" y="6085124"/>
            <a:ext cx="1" cy="244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7" name="Freccia a destra 18456">
            <a:extLst>
              <a:ext uri="{FF2B5EF4-FFF2-40B4-BE49-F238E27FC236}">
                <a16:creationId xmlns:a16="http://schemas.microsoft.com/office/drawing/2014/main" id="{F272196D-7147-B441-B911-3C79DC97B4F0}"/>
              </a:ext>
            </a:extLst>
          </p:cNvPr>
          <p:cNvSpPr/>
          <p:nvPr/>
        </p:nvSpPr>
        <p:spPr>
          <a:xfrm>
            <a:off x="3484795" y="5814116"/>
            <a:ext cx="473095" cy="166688"/>
          </a:xfrm>
          <a:prstGeom prst="rightArrow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59" name="CasellaDiTesto 18458">
            <a:extLst>
              <a:ext uri="{FF2B5EF4-FFF2-40B4-BE49-F238E27FC236}">
                <a16:creationId xmlns:a16="http://schemas.microsoft.com/office/drawing/2014/main" id="{63B4A2BA-C982-E4E2-3B30-F9E7B74B9947}"/>
              </a:ext>
            </a:extLst>
          </p:cNvPr>
          <p:cNvSpPr txBox="1"/>
          <p:nvPr/>
        </p:nvSpPr>
        <p:spPr>
          <a:xfrm>
            <a:off x="3275833" y="6111906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baseline="-25000" dirty="0"/>
              <a:t>i</a:t>
            </a:r>
          </a:p>
        </p:txBody>
      </p:sp>
      <p:sp>
        <p:nvSpPr>
          <p:cNvPr id="18460" name="CasellaDiTesto 18459">
            <a:extLst>
              <a:ext uri="{FF2B5EF4-FFF2-40B4-BE49-F238E27FC236}">
                <a16:creationId xmlns:a16="http://schemas.microsoft.com/office/drawing/2014/main" id="{CEDDF1C9-CFF5-8DB7-65AC-A0FBFFAEC636}"/>
              </a:ext>
            </a:extLst>
          </p:cNvPr>
          <p:cNvSpPr txBox="1"/>
          <p:nvPr/>
        </p:nvSpPr>
        <p:spPr>
          <a:xfrm>
            <a:off x="2354280" y="6111906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-q</a:t>
            </a:r>
            <a:r>
              <a:rPr lang="en-US" baseline="-25000" dirty="0"/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306573412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935F2BB6-7771-C6DC-CF1A-0221FA144E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C0EAE8F9-B6EA-1835-5970-EA6DBE6006F5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Gain and offset calibration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C0843432-6BB0-C124-98E1-FDA3F204E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89" y="1460261"/>
            <a:ext cx="6814816" cy="392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A60DFFE-755D-055F-FE85-5385CE0C5282}"/>
              </a:ext>
            </a:extLst>
          </p:cNvPr>
          <p:cNvSpPr/>
          <p:nvPr/>
        </p:nvSpPr>
        <p:spPr>
          <a:xfrm>
            <a:off x="1541079" y="2829083"/>
            <a:ext cx="216775" cy="29560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B314207F-25C4-0B99-F630-BFB620E34675}"/>
              </a:ext>
            </a:extLst>
          </p:cNvPr>
          <p:cNvCxnSpPr/>
          <p:nvPr/>
        </p:nvCxnSpPr>
        <p:spPr>
          <a:xfrm flipH="1">
            <a:off x="1541079" y="2982797"/>
            <a:ext cx="252249" cy="1418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7649CC23-2FA1-6429-7DD3-048A4BB3ADCC}"/>
              </a:ext>
            </a:extLst>
          </p:cNvPr>
          <p:cNvGrpSpPr/>
          <p:nvPr/>
        </p:nvGrpSpPr>
        <p:grpSpPr>
          <a:xfrm>
            <a:off x="1584434" y="3700128"/>
            <a:ext cx="1418897" cy="993227"/>
            <a:chOff x="7764517" y="4268514"/>
            <a:chExt cx="1635673" cy="1198179"/>
          </a:xfrm>
        </p:grpSpPr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33F83C8F-17F7-5FDE-E622-F8449CA9D6DA}"/>
                </a:ext>
              </a:extLst>
            </p:cNvPr>
            <p:cNvSpPr/>
            <p:nvPr/>
          </p:nvSpPr>
          <p:spPr>
            <a:xfrm>
              <a:off x="7764517" y="4268514"/>
              <a:ext cx="1635673" cy="1198179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F8CA1B95-AB29-9A36-7E30-4551E352255C}"/>
                </a:ext>
              </a:extLst>
            </p:cNvPr>
            <p:cNvSpPr txBox="1"/>
            <p:nvPr/>
          </p:nvSpPr>
          <p:spPr>
            <a:xfrm>
              <a:off x="7890641" y="4268514"/>
              <a:ext cx="1343798" cy="278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/>
                <a:t>Calibration Signal</a:t>
              </a:r>
            </a:p>
          </p:txBody>
        </p:sp>
      </p:grp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2C176BED-5295-A87F-89CB-865C759D8D2E}"/>
              </a:ext>
            </a:extLst>
          </p:cNvPr>
          <p:cNvCxnSpPr>
            <a:cxnSpLocks/>
          </p:cNvCxnSpPr>
          <p:nvPr/>
        </p:nvCxnSpPr>
        <p:spPr>
          <a:xfrm flipH="1" flipV="1">
            <a:off x="1793328" y="3053741"/>
            <a:ext cx="450978" cy="638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con angoli arrotondati 27">
            <a:extLst>
              <a:ext uri="{FF2B5EF4-FFF2-40B4-BE49-F238E27FC236}">
                <a16:creationId xmlns:a16="http://schemas.microsoft.com/office/drawing/2014/main" id="{FD4E57EF-B116-E5BF-190A-98F3D32F19A2}"/>
              </a:ext>
            </a:extLst>
          </p:cNvPr>
          <p:cNvSpPr/>
          <p:nvPr/>
        </p:nvSpPr>
        <p:spPr>
          <a:xfrm>
            <a:off x="6190588" y="1964758"/>
            <a:ext cx="438106" cy="575442"/>
          </a:xfrm>
          <a:prstGeom prst="roundRect">
            <a:avLst/>
          </a:prstGeom>
          <a:solidFill>
            <a:srgbClr val="D5E8D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34" name="Rettangolo con angoli arrotondati 33">
            <a:extLst>
              <a:ext uri="{FF2B5EF4-FFF2-40B4-BE49-F238E27FC236}">
                <a16:creationId xmlns:a16="http://schemas.microsoft.com/office/drawing/2014/main" id="{F73C39DF-16A5-6260-1CC9-B54168248B4A}"/>
              </a:ext>
            </a:extLst>
          </p:cNvPr>
          <p:cNvSpPr/>
          <p:nvPr/>
        </p:nvSpPr>
        <p:spPr>
          <a:xfrm>
            <a:off x="6190588" y="1211616"/>
            <a:ext cx="438106" cy="575442"/>
          </a:xfrm>
          <a:prstGeom prst="roundRect">
            <a:avLst/>
          </a:prstGeom>
          <a:solidFill>
            <a:srgbClr val="F8CE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AF614EF6-140D-E97C-143E-3408B7C5BD7C}"/>
              </a:ext>
            </a:extLst>
          </p:cNvPr>
          <p:cNvSpPr/>
          <p:nvPr/>
        </p:nvSpPr>
        <p:spPr>
          <a:xfrm>
            <a:off x="6175032" y="2717900"/>
            <a:ext cx="438106" cy="575442"/>
          </a:xfrm>
          <a:prstGeom prst="roundRect">
            <a:avLst/>
          </a:prstGeom>
          <a:solidFill>
            <a:srgbClr val="DAE8F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46" name="Rettangolo con angoli arrotondati 45">
            <a:extLst>
              <a:ext uri="{FF2B5EF4-FFF2-40B4-BE49-F238E27FC236}">
                <a16:creationId xmlns:a16="http://schemas.microsoft.com/office/drawing/2014/main" id="{C2315278-6AB0-1D00-21F0-66161F1CAFC0}"/>
              </a:ext>
            </a:extLst>
          </p:cNvPr>
          <p:cNvSpPr/>
          <p:nvPr/>
        </p:nvSpPr>
        <p:spPr>
          <a:xfrm>
            <a:off x="6184246" y="3529905"/>
            <a:ext cx="438106" cy="575442"/>
          </a:xfrm>
          <a:prstGeom prst="roundRect">
            <a:avLst/>
          </a:prstGeom>
          <a:solidFill>
            <a:srgbClr val="E1D5E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8448" name="Rettangolo 18447">
            <a:extLst>
              <a:ext uri="{FF2B5EF4-FFF2-40B4-BE49-F238E27FC236}">
                <a16:creationId xmlns:a16="http://schemas.microsoft.com/office/drawing/2014/main" id="{100E3BF1-E0FD-4965-A680-121D3C8167E0}"/>
              </a:ext>
            </a:extLst>
          </p:cNvPr>
          <p:cNvSpPr/>
          <p:nvPr/>
        </p:nvSpPr>
        <p:spPr>
          <a:xfrm>
            <a:off x="4162425" y="4733832"/>
            <a:ext cx="2176463" cy="423956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PROGRAMMABLE PHASE SHIFT CLOCK GENERATOR</a:t>
            </a:r>
          </a:p>
        </p:txBody>
      </p:sp>
      <p:pic>
        <p:nvPicPr>
          <p:cNvPr id="22530" name="Picture 2">
            <a:extLst>
              <a:ext uri="{FF2B5EF4-FFF2-40B4-BE49-F238E27FC236}">
                <a16:creationId xmlns:a16="http://schemas.microsoft.com/office/drawing/2014/main" id="{906E1408-1259-EF17-AE7B-BEBC92986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91" y="1198929"/>
            <a:ext cx="4448996" cy="2654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igura a mano libera: forma 3">
            <a:extLst>
              <a:ext uri="{FF2B5EF4-FFF2-40B4-BE49-F238E27FC236}">
                <a16:creationId xmlns:a16="http://schemas.microsoft.com/office/drawing/2014/main" id="{07634AF5-FBDA-8FDA-C0E0-CB81C7B837DB}"/>
              </a:ext>
            </a:extLst>
          </p:cNvPr>
          <p:cNvSpPr/>
          <p:nvPr/>
        </p:nvSpPr>
        <p:spPr>
          <a:xfrm>
            <a:off x="1833563" y="3913829"/>
            <a:ext cx="947737" cy="658171"/>
          </a:xfrm>
          <a:custGeom>
            <a:avLst/>
            <a:gdLst>
              <a:gd name="connsiteX0" fmla="*/ 0 w 223837"/>
              <a:gd name="connsiteY0" fmla="*/ 513612 h 899607"/>
              <a:gd name="connsiteX1" fmla="*/ 76200 w 223837"/>
              <a:gd name="connsiteY1" fmla="*/ 8787 h 899607"/>
              <a:gd name="connsiteX2" fmla="*/ 142875 w 223837"/>
              <a:gd name="connsiteY2" fmla="*/ 889849 h 899607"/>
              <a:gd name="connsiteX3" fmla="*/ 223837 w 223837"/>
              <a:gd name="connsiteY3" fmla="*/ 504087 h 89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7" h="899607">
                <a:moveTo>
                  <a:pt x="0" y="513612"/>
                </a:moveTo>
                <a:cubicBezTo>
                  <a:pt x="26193" y="229846"/>
                  <a:pt x="52387" y="-53919"/>
                  <a:pt x="76200" y="8787"/>
                </a:cubicBezTo>
                <a:cubicBezTo>
                  <a:pt x="100013" y="71493"/>
                  <a:pt x="118269" y="807299"/>
                  <a:pt x="142875" y="889849"/>
                </a:cubicBezTo>
                <a:cubicBezTo>
                  <a:pt x="167481" y="972399"/>
                  <a:pt x="223837" y="504087"/>
                  <a:pt x="223837" y="504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igura a mano libera: forma 7">
            <a:extLst>
              <a:ext uri="{FF2B5EF4-FFF2-40B4-BE49-F238E27FC236}">
                <a16:creationId xmlns:a16="http://schemas.microsoft.com/office/drawing/2014/main" id="{9B49FBCC-1FE9-43A0-6464-F53DDA0D8778}"/>
              </a:ext>
            </a:extLst>
          </p:cNvPr>
          <p:cNvSpPr/>
          <p:nvPr/>
        </p:nvSpPr>
        <p:spPr>
          <a:xfrm>
            <a:off x="6291147" y="3576638"/>
            <a:ext cx="205252" cy="502383"/>
          </a:xfrm>
          <a:custGeom>
            <a:avLst/>
            <a:gdLst>
              <a:gd name="connsiteX0" fmla="*/ 0 w 223837"/>
              <a:gd name="connsiteY0" fmla="*/ 513612 h 899607"/>
              <a:gd name="connsiteX1" fmla="*/ 76200 w 223837"/>
              <a:gd name="connsiteY1" fmla="*/ 8787 h 899607"/>
              <a:gd name="connsiteX2" fmla="*/ 142875 w 223837"/>
              <a:gd name="connsiteY2" fmla="*/ 889849 h 899607"/>
              <a:gd name="connsiteX3" fmla="*/ 223837 w 223837"/>
              <a:gd name="connsiteY3" fmla="*/ 504087 h 89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7" h="899607">
                <a:moveTo>
                  <a:pt x="0" y="513612"/>
                </a:moveTo>
                <a:cubicBezTo>
                  <a:pt x="26193" y="229846"/>
                  <a:pt x="52387" y="-53919"/>
                  <a:pt x="76200" y="8787"/>
                </a:cubicBezTo>
                <a:cubicBezTo>
                  <a:pt x="100013" y="71493"/>
                  <a:pt x="118269" y="807299"/>
                  <a:pt x="142875" y="889849"/>
                </a:cubicBezTo>
                <a:cubicBezTo>
                  <a:pt x="167481" y="972399"/>
                  <a:pt x="223837" y="504087"/>
                  <a:pt x="223837" y="504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igura a mano libera: forma 10">
            <a:extLst>
              <a:ext uri="{FF2B5EF4-FFF2-40B4-BE49-F238E27FC236}">
                <a16:creationId xmlns:a16="http://schemas.microsoft.com/office/drawing/2014/main" id="{89F12C59-2DBB-13F1-1243-F68D6C72CCB3}"/>
              </a:ext>
            </a:extLst>
          </p:cNvPr>
          <p:cNvSpPr/>
          <p:nvPr/>
        </p:nvSpPr>
        <p:spPr>
          <a:xfrm>
            <a:off x="6274892" y="2760120"/>
            <a:ext cx="205252" cy="502383"/>
          </a:xfrm>
          <a:custGeom>
            <a:avLst/>
            <a:gdLst>
              <a:gd name="connsiteX0" fmla="*/ 0 w 223837"/>
              <a:gd name="connsiteY0" fmla="*/ 513612 h 899607"/>
              <a:gd name="connsiteX1" fmla="*/ 76200 w 223837"/>
              <a:gd name="connsiteY1" fmla="*/ 8787 h 899607"/>
              <a:gd name="connsiteX2" fmla="*/ 142875 w 223837"/>
              <a:gd name="connsiteY2" fmla="*/ 889849 h 899607"/>
              <a:gd name="connsiteX3" fmla="*/ 223837 w 223837"/>
              <a:gd name="connsiteY3" fmla="*/ 504087 h 89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7" h="899607">
                <a:moveTo>
                  <a:pt x="0" y="513612"/>
                </a:moveTo>
                <a:cubicBezTo>
                  <a:pt x="26193" y="229846"/>
                  <a:pt x="52387" y="-53919"/>
                  <a:pt x="76200" y="8787"/>
                </a:cubicBezTo>
                <a:cubicBezTo>
                  <a:pt x="100013" y="71493"/>
                  <a:pt x="118269" y="807299"/>
                  <a:pt x="142875" y="889849"/>
                </a:cubicBezTo>
                <a:cubicBezTo>
                  <a:pt x="167481" y="972399"/>
                  <a:pt x="223837" y="504087"/>
                  <a:pt x="223837" y="504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igura a mano libera: forma 11">
            <a:extLst>
              <a:ext uri="{FF2B5EF4-FFF2-40B4-BE49-F238E27FC236}">
                <a16:creationId xmlns:a16="http://schemas.microsoft.com/office/drawing/2014/main" id="{1CE0797A-B2EF-64CE-9E87-30EBE4C9346F}"/>
              </a:ext>
            </a:extLst>
          </p:cNvPr>
          <p:cNvSpPr/>
          <p:nvPr/>
        </p:nvSpPr>
        <p:spPr>
          <a:xfrm>
            <a:off x="6300673" y="2001288"/>
            <a:ext cx="205252" cy="502383"/>
          </a:xfrm>
          <a:custGeom>
            <a:avLst/>
            <a:gdLst>
              <a:gd name="connsiteX0" fmla="*/ 0 w 223837"/>
              <a:gd name="connsiteY0" fmla="*/ 513612 h 899607"/>
              <a:gd name="connsiteX1" fmla="*/ 76200 w 223837"/>
              <a:gd name="connsiteY1" fmla="*/ 8787 h 899607"/>
              <a:gd name="connsiteX2" fmla="*/ 142875 w 223837"/>
              <a:gd name="connsiteY2" fmla="*/ 889849 h 899607"/>
              <a:gd name="connsiteX3" fmla="*/ 223837 w 223837"/>
              <a:gd name="connsiteY3" fmla="*/ 504087 h 89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7" h="899607">
                <a:moveTo>
                  <a:pt x="0" y="513612"/>
                </a:moveTo>
                <a:cubicBezTo>
                  <a:pt x="26193" y="229846"/>
                  <a:pt x="52387" y="-53919"/>
                  <a:pt x="76200" y="8787"/>
                </a:cubicBezTo>
                <a:cubicBezTo>
                  <a:pt x="100013" y="71493"/>
                  <a:pt x="118269" y="807299"/>
                  <a:pt x="142875" y="889849"/>
                </a:cubicBezTo>
                <a:cubicBezTo>
                  <a:pt x="167481" y="972399"/>
                  <a:pt x="223837" y="504087"/>
                  <a:pt x="223837" y="504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igura a mano libera: forma 16">
            <a:extLst>
              <a:ext uri="{FF2B5EF4-FFF2-40B4-BE49-F238E27FC236}">
                <a16:creationId xmlns:a16="http://schemas.microsoft.com/office/drawing/2014/main" id="{D3218978-8D1B-E3E8-FEA6-D9F87E0F76C4}"/>
              </a:ext>
            </a:extLst>
          </p:cNvPr>
          <p:cNvSpPr/>
          <p:nvPr/>
        </p:nvSpPr>
        <p:spPr>
          <a:xfrm>
            <a:off x="6291147" y="1255244"/>
            <a:ext cx="205252" cy="502383"/>
          </a:xfrm>
          <a:custGeom>
            <a:avLst/>
            <a:gdLst>
              <a:gd name="connsiteX0" fmla="*/ 0 w 223837"/>
              <a:gd name="connsiteY0" fmla="*/ 513612 h 899607"/>
              <a:gd name="connsiteX1" fmla="*/ 76200 w 223837"/>
              <a:gd name="connsiteY1" fmla="*/ 8787 h 899607"/>
              <a:gd name="connsiteX2" fmla="*/ 142875 w 223837"/>
              <a:gd name="connsiteY2" fmla="*/ 889849 h 899607"/>
              <a:gd name="connsiteX3" fmla="*/ 223837 w 223837"/>
              <a:gd name="connsiteY3" fmla="*/ 504087 h 89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7" h="899607">
                <a:moveTo>
                  <a:pt x="0" y="513612"/>
                </a:moveTo>
                <a:cubicBezTo>
                  <a:pt x="26193" y="229846"/>
                  <a:pt x="52387" y="-53919"/>
                  <a:pt x="76200" y="8787"/>
                </a:cubicBezTo>
                <a:cubicBezTo>
                  <a:pt x="100013" y="71493"/>
                  <a:pt x="118269" y="807299"/>
                  <a:pt x="142875" y="889849"/>
                </a:cubicBezTo>
                <a:cubicBezTo>
                  <a:pt x="167481" y="972399"/>
                  <a:pt x="223837" y="504087"/>
                  <a:pt x="223837" y="50408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16A72D93-CED4-DD59-00DB-856D1275AE46}"/>
              </a:ext>
            </a:extLst>
          </p:cNvPr>
          <p:cNvSpPr/>
          <p:nvPr/>
        </p:nvSpPr>
        <p:spPr>
          <a:xfrm>
            <a:off x="9198429" y="4105347"/>
            <a:ext cx="1209675" cy="3714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SAMPLE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40EA5DF7-FA1C-ADF4-94B9-21C1A827BE76}"/>
              </a:ext>
            </a:extLst>
          </p:cNvPr>
          <p:cNvSpPr/>
          <p:nvPr/>
        </p:nvSpPr>
        <p:spPr>
          <a:xfrm>
            <a:off x="9198428" y="4655252"/>
            <a:ext cx="1209675" cy="3714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SIN FIT (LM FIT)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86DB5C63-6792-E69E-631B-FE4D01AEB8D0}"/>
              </a:ext>
            </a:extLst>
          </p:cNvPr>
          <p:cNvSpPr/>
          <p:nvPr/>
        </p:nvSpPr>
        <p:spPr>
          <a:xfrm>
            <a:off x="9198428" y="5201948"/>
            <a:ext cx="1209675" cy="3714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PHASE SHIFT EXTIMATOR</a:t>
            </a:r>
          </a:p>
        </p:txBody>
      </p:sp>
      <p:sp>
        <p:nvSpPr>
          <p:cNvPr id="22" name="Rombo 21">
            <a:extLst>
              <a:ext uri="{FF2B5EF4-FFF2-40B4-BE49-F238E27FC236}">
                <a16:creationId xmlns:a16="http://schemas.microsoft.com/office/drawing/2014/main" id="{82B6C167-A8F2-C3EE-467E-BC9AAF34757B}"/>
              </a:ext>
            </a:extLst>
          </p:cNvPr>
          <p:cNvSpPr/>
          <p:nvPr/>
        </p:nvSpPr>
        <p:spPr>
          <a:xfrm>
            <a:off x="9263061" y="5748644"/>
            <a:ext cx="1071592" cy="580815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&lt; 100ps</a:t>
            </a: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967BCABF-DF04-54B9-95AF-53A261304AEF}"/>
              </a:ext>
            </a:extLst>
          </p:cNvPr>
          <p:cNvSpPr/>
          <p:nvPr/>
        </p:nvSpPr>
        <p:spPr>
          <a:xfrm>
            <a:off x="7577044" y="5853349"/>
            <a:ext cx="1209675" cy="3714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ADJUST CLOCK DELAY LINES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00475931-B29F-B64B-6440-685A034B13B4}"/>
              </a:ext>
            </a:extLst>
          </p:cNvPr>
          <p:cNvCxnSpPr>
            <a:cxnSpLocks/>
            <a:stCxn id="22" idx="1"/>
            <a:endCxn id="23" idx="3"/>
          </p:cNvCxnSpPr>
          <p:nvPr/>
        </p:nvCxnSpPr>
        <p:spPr>
          <a:xfrm flipH="1" flipV="1">
            <a:off x="8786719" y="6039051"/>
            <a:ext cx="47634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C3549DBA-57DB-B5A3-F6E3-BAAA226DD914}"/>
              </a:ext>
            </a:extLst>
          </p:cNvPr>
          <p:cNvCxnSpPr>
            <a:cxnSpLocks/>
            <a:stCxn id="21" idx="2"/>
            <a:endCxn id="22" idx="0"/>
          </p:cNvCxnSpPr>
          <p:nvPr/>
        </p:nvCxnSpPr>
        <p:spPr>
          <a:xfrm flipH="1">
            <a:off x="9798857" y="5573351"/>
            <a:ext cx="4409" cy="175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2 54">
            <a:extLst>
              <a:ext uri="{FF2B5EF4-FFF2-40B4-BE49-F238E27FC236}">
                <a16:creationId xmlns:a16="http://schemas.microsoft.com/office/drawing/2014/main" id="{F130D4DF-7F34-BF32-4C09-C7111CE1178D}"/>
              </a:ext>
            </a:extLst>
          </p:cNvPr>
          <p:cNvCxnSpPr>
            <a:stCxn id="20" idx="2"/>
            <a:endCxn id="21" idx="0"/>
          </p:cNvCxnSpPr>
          <p:nvPr/>
        </p:nvCxnSpPr>
        <p:spPr>
          <a:xfrm>
            <a:off x="9803266" y="5026655"/>
            <a:ext cx="0" cy="175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>
            <a:extLst>
              <a:ext uri="{FF2B5EF4-FFF2-40B4-BE49-F238E27FC236}">
                <a16:creationId xmlns:a16="http://schemas.microsoft.com/office/drawing/2014/main" id="{5E1E0ABE-76AF-7652-9360-669FC84FAB09}"/>
              </a:ext>
            </a:extLst>
          </p:cNvPr>
          <p:cNvCxnSpPr>
            <a:stCxn id="19" idx="2"/>
            <a:endCxn id="20" idx="0"/>
          </p:cNvCxnSpPr>
          <p:nvPr/>
        </p:nvCxnSpPr>
        <p:spPr>
          <a:xfrm flipH="1">
            <a:off x="9803266" y="4476750"/>
            <a:ext cx="1" cy="178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a gomito 58">
            <a:extLst>
              <a:ext uri="{FF2B5EF4-FFF2-40B4-BE49-F238E27FC236}">
                <a16:creationId xmlns:a16="http://schemas.microsoft.com/office/drawing/2014/main" id="{53498C2E-2FDF-A16C-E49C-A14365ED8849}"/>
              </a:ext>
            </a:extLst>
          </p:cNvPr>
          <p:cNvCxnSpPr>
            <a:stCxn id="23" idx="0"/>
            <a:endCxn id="19" idx="1"/>
          </p:cNvCxnSpPr>
          <p:nvPr/>
        </p:nvCxnSpPr>
        <p:spPr>
          <a:xfrm rot="5400000" flipH="1" flipV="1">
            <a:off x="7909005" y="4563926"/>
            <a:ext cx="1562300" cy="101654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>
            <a:extLst>
              <a:ext uri="{FF2B5EF4-FFF2-40B4-BE49-F238E27FC236}">
                <a16:creationId xmlns:a16="http://schemas.microsoft.com/office/drawing/2014/main" id="{678927F5-F8EF-4DE4-DEA0-8122E209FB30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10334653" y="6039050"/>
            <a:ext cx="828645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D722CD13-4B16-5229-C102-189FBD08CE3D}"/>
              </a:ext>
            </a:extLst>
          </p:cNvPr>
          <p:cNvSpPr txBox="1"/>
          <p:nvPr/>
        </p:nvSpPr>
        <p:spPr>
          <a:xfrm>
            <a:off x="10408100" y="6111905"/>
            <a:ext cx="15840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LOCKED</a:t>
            </a:r>
          </a:p>
        </p:txBody>
      </p:sp>
    </p:spTree>
    <p:extLst>
      <p:ext uri="{BB962C8B-B14F-4D97-AF65-F5344CB8AC3E}">
        <p14:creationId xmlns:p14="http://schemas.microsoft.com/office/powerpoint/2010/main" val="2782306213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7F893870-CC1F-DB6D-87D5-EDF842517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DF2BFA20-E7B0-3F44-037B-9A697C231DA7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System overview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E71178FF-55B2-0C54-A72E-8DB695C18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410" y="1937884"/>
            <a:ext cx="5762519" cy="315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7D9FC815-37C2-C3D1-1F67-8D5A55F5DAE6}"/>
              </a:ext>
            </a:extLst>
          </p:cNvPr>
          <p:cNvCxnSpPr/>
          <p:nvPr/>
        </p:nvCxnSpPr>
        <p:spPr>
          <a:xfrm flipV="1">
            <a:off x="4915995" y="4795838"/>
            <a:ext cx="219075" cy="60007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40B1F79-A053-1E01-A0B2-9EA11BA8FB91}"/>
              </a:ext>
            </a:extLst>
          </p:cNvPr>
          <p:cNvSpPr txBox="1"/>
          <p:nvPr/>
        </p:nvSpPr>
        <p:spPr>
          <a:xfrm>
            <a:off x="4182192" y="5395913"/>
            <a:ext cx="13676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FPGA (Zynq 7020)</a:t>
            </a: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EF3B81D1-108F-DB23-35DB-DAAEA89CC7EC}"/>
              </a:ext>
            </a:extLst>
          </p:cNvPr>
          <p:cNvCxnSpPr>
            <a:cxnSpLocks/>
          </p:cNvCxnSpPr>
          <p:nvPr/>
        </p:nvCxnSpPr>
        <p:spPr>
          <a:xfrm flipV="1">
            <a:off x="6068898" y="4743450"/>
            <a:ext cx="0" cy="86201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3897F85-F93C-B28D-8171-24B6743F1267}"/>
              </a:ext>
            </a:extLst>
          </p:cNvPr>
          <p:cNvSpPr txBox="1"/>
          <p:nvPr/>
        </p:nvSpPr>
        <p:spPr>
          <a:xfrm>
            <a:off x="5560585" y="5657523"/>
            <a:ext cx="10166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4xADC 20 bit</a:t>
            </a:r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5B8795E9-046D-DB82-73AF-74B6FD9FA120}"/>
              </a:ext>
            </a:extLst>
          </p:cNvPr>
          <p:cNvCxnSpPr>
            <a:cxnSpLocks/>
          </p:cNvCxnSpPr>
          <p:nvPr/>
        </p:nvCxnSpPr>
        <p:spPr>
          <a:xfrm flipH="1" flipV="1">
            <a:off x="6216535" y="4664705"/>
            <a:ext cx="494923" cy="86201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AD3DDCCF-55B0-6F5D-9C64-31568DC03544}"/>
              </a:ext>
            </a:extLst>
          </p:cNvPr>
          <p:cNvSpPr txBox="1"/>
          <p:nvPr/>
        </p:nvSpPr>
        <p:spPr>
          <a:xfrm>
            <a:off x="6496983" y="5517193"/>
            <a:ext cx="10583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ADC DRIVER</a:t>
            </a:r>
          </a:p>
        </p:txBody>
      </p: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0D6350E1-B9C7-38EC-CB1B-AD7176CEB331}"/>
              </a:ext>
            </a:extLst>
          </p:cNvPr>
          <p:cNvCxnSpPr>
            <a:cxnSpLocks/>
          </p:cNvCxnSpPr>
          <p:nvPr/>
        </p:nvCxnSpPr>
        <p:spPr>
          <a:xfrm flipH="1" flipV="1">
            <a:off x="7152933" y="4875528"/>
            <a:ext cx="682801" cy="729935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8D59AFC4-23EA-7CA3-044D-BCC348C5E146}"/>
              </a:ext>
            </a:extLst>
          </p:cNvPr>
          <p:cNvSpPr txBox="1"/>
          <p:nvPr/>
        </p:nvSpPr>
        <p:spPr>
          <a:xfrm>
            <a:off x="7644746" y="5647998"/>
            <a:ext cx="1502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Low Noise Front End</a:t>
            </a:r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AF2C9676-51CA-03EE-F862-30FF0F9D045D}"/>
              </a:ext>
            </a:extLst>
          </p:cNvPr>
          <p:cNvCxnSpPr>
            <a:cxnSpLocks/>
          </p:cNvCxnSpPr>
          <p:nvPr/>
        </p:nvCxnSpPr>
        <p:spPr>
          <a:xfrm flipH="1">
            <a:off x="6768608" y="4547080"/>
            <a:ext cx="2238375" cy="15827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9024E5AF-476B-E72C-86BF-78ADF11C2DA4}"/>
              </a:ext>
            </a:extLst>
          </p:cNvPr>
          <p:cNvSpPr txBox="1"/>
          <p:nvPr/>
        </p:nvSpPr>
        <p:spPr>
          <a:xfrm>
            <a:off x="9006983" y="4403095"/>
            <a:ext cx="11993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Calibration DAC</a:t>
            </a:r>
          </a:p>
        </p:txBody>
      </p: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07A0591D-1600-912F-5ABF-78B3BC8A5690}"/>
              </a:ext>
            </a:extLst>
          </p:cNvPr>
          <p:cNvCxnSpPr>
            <a:cxnSpLocks/>
          </p:cNvCxnSpPr>
          <p:nvPr/>
        </p:nvCxnSpPr>
        <p:spPr>
          <a:xfrm flipH="1">
            <a:off x="6784721" y="4113301"/>
            <a:ext cx="2238375" cy="15827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04138AA5-E912-B4BC-FCC5-94A158C82B95}"/>
              </a:ext>
            </a:extLst>
          </p:cNvPr>
          <p:cNvSpPr txBox="1"/>
          <p:nvPr/>
        </p:nvSpPr>
        <p:spPr>
          <a:xfrm>
            <a:off x="9023096" y="3977015"/>
            <a:ext cx="23150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Clock generator with phase shifter</a:t>
            </a:r>
          </a:p>
        </p:txBody>
      </p: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D68A13DD-F623-4EA2-4551-F25C07F5F2C6}"/>
              </a:ext>
            </a:extLst>
          </p:cNvPr>
          <p:cNvCxnSpPr>
            <a:cxnSpLocks/>
          </p:cNvCxnSpPr>
          <p:nvPr/>
        </p:nvCxnSpPr>
        <p:spPr>
          <a:xfrm flipH="1" flipV="1">
            <a:off x="8149733" y="4823694"/>
            <a:ext cx="1272291" cy="40846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4D66361A-A725-2FAE-9C11-80BBB22DB3BA}"/>
              </a:ext>
            </a:extLst>
          </p:cNvPr>
          <p:cNvSpPr txBox="1"/>
          <p:nvPr/>
        </p:nvSpPr>
        <p:spPr>
          <a:xfrm>
            <a:off x="9422024" y="5160169"/>
            <a:ext cx="930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Signal Input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12204CFA-F84A-7D09-8DDB-B7C7741C37AA}"/>
              </a:ext>
            </a:extLst>
          </p:cNvPr>
          <p:cNvCxnSpPr>
            <a:cxnSpLocks/>
          </p:cNvCxnSpPr>
          <p:nvPr/>
        </p:nvCxnSpPr>
        <p:spPr>
          <a:xfrm flipH="1">
            <a:off x="8334375" y="3738090"/>
            <a:ext cx="688721" cy="28804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5AAA684F-1A38-25A2-1102-40E5D9346276}"/>
              </a:ext>
            </a:extLst>
          </p:cNvPr>
          <p:cNvSpPr txBox="1"/>
          <p:nvPr/>
        </p:nvSpPr>
        <p:spPr>
          <a:xfrm>
            <a:off x="9006983" y="3549908"/>
            <a:ext cx="1879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Fast GPIO (3 in 3 Out TTL)</a:t>
            </a:r>
          </a:p>
        </p:txBody>
      </p: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54F71292-617D-9B85-8C9B-926C67FD854C}"/>
              </a:ext>
            </a:extLst>
          </p:cNvPr>
          <p:cNvCxnSpPr>
            <a:cxnSpLocks/>
          </p:cNvCxnSpPr>
          <p:nvPr/>
        </p:nvCxnSpPr>
        <p:spPr>
          <a:xfrm>
            <a:off x="2466243" y="2352675"/>
            <a:ext cx="1277082" cy="36853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808FC0B7-531F-BFA1-0F2E-C5515D5BDEFF}"/>
              </a:ext>
            </a:extLst>
          </p:cNvPr>
          <p:cNvSpPr txBox="1"/>
          <p:nvPr/>
        </p:nvSpPr>
        <p:spPr>
          <a:xfrm>
            <a:off x="608125" y="2119633"/>
            <a:ext cx="18742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Slow GPIO (16 in/Out TTL)</a:t>
            </a:r>
          </a:p>
        </p:txBody>
      </p: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8F278CBF-2224-F3BA-88CD-DC464B7E6C6B}"/>
              </a:ext>
            </a:extLst>
          </p:cNvPr>
          <p:cNvCxnSpPr>
            <a:cxnSpLocks/>
          </p:cNvCxnSpPr>
          <p:nvPr/>
        </p:nvCxnSpPr>
        <p:spPr>
          <a:xfrm flipH="1">
            <a:off x="7258050" y="2352675"/>
            <a:ext cx="2020395" cy="52595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A741812F-100B-7653-11BB-15B13D53F2FC}"/>
              </a:ext>
            </a:extLst>
          </p:cNvPr>
          <p:cNvSpPr txBox="1"/>
          <p:nvPr/>
        </p:nvSpPr>
        <p:spPr>
          <a:xfrm>
            <a:off x="9147080" y="2167669"/>
            <a:ext cx="27142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+-250V BIAS SDD/SiPIN/PIP/</a:t>
            </a:r>
            <a:r>
              <a:rPr lang="en-US" sz="1100" dirty="0" err="1"/>
              <a:t>SiPM</a:t>
            </a:r>
            <a:r>
              <a:rPr lang="en-US" sz="1100" dirty="0"/>
              <a:t> 1mA</a:t>
            </a:r>
          </a:p>
        </p:txBody>
      </p:sp>
      <p:cxnSp>
        <p:nvCxnSpPr>
          <p:cNvPr id="63" name="Connettore 2 62">
            <a:extLst>
              <a:ext uri="{FF2B5EF4-FFF2-40B4-BE49-F238E27FC236}">
                <a16:creationId xmlns:a16="http://schemas.microsoft.com/office/drawing/2014/main" id="{2ED8E665-2EE2-5930-243F-0A84EEA54C6E}"/>
              </a:ext>
            </a:extLst>
          </p:cNvPr>
          <p:cNvCxnSpPr>
            <a:cxnSpLocks/>
          </p:cNvCxnSpPr>
          <p:nvPr/>
        </p:nvCxnSpPr>
        <p:spPr>
          <a:xfrm flipH="1">
            <a:off x="7458075" y="1881664"/>
            <a:ext cx="2020395" cy="52595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2" name="CasellaDiTesto 18431">
            <a:extLst>
              <a:ext uri="{FF2B5EF4-FFF2-40B4-BE49-F238E27FC236}">
                <a16:creationId xmlns:a16="http://schemas.microsoft.com/office/drawing/2014/main" id="{66EBDCC4-8548-9E01-065B-207C3DF85B80}"/>
              </a:ext>
            </a:extLst>
          </p:cNvPr>
          <p:cNvSpPr txBox="1"/>
          <p:nvPr/>
        </p:nvSpPr>
        <p:spPr>
          <a:xfrm>
            <a:off x="9078420" y="1602297"/>
            <a:ext cx="25250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+-5KV BIAS </a:t>
            </a:r>
            <a:r>
              <a:rPr lang="en-US" sz="1100" dirty="0" err="1"/>
              <a:t>HpGE</a:t>
            </a:r>
            <a:r>
              <a:rPr lang="en-US" sz="1100" dirty="0"/>
              <a:t>/CZT/</a:t>
            </a:r>
            <a:r>
              <a:rPr lang="en-US" sz="1100" dirty="0" err="1"/>
              <a:t>CdTE</a:t>
            </a:r>
            <a:r>
              <a:rPr lang="en-US" sz="1100" dirty="0"/>
              <a:t> 0.5mA</a:t>
            </a:r>
          </a:p>
        </p:txBody>
      </p:sp>
      <p:cxnSp>
        <p:nvCxnSpPr>
          <p:cNvPr id="18433" name="Connettore 2 18432">
            <a:extLst>
              <a:ext uri="{FF2B5EF4-FFF2-40B4-BE49-F238E27FC236}">
                <a16:creationId xmlns:a16="http://schemas.microsoft.com/office/drawing/2014/main" id="{F0EB19CF-F1CC-8B14-93AE-CE9D35322CDA}"/>
              </a:ext>
            </a:extLst>
          </p:cNvPr>
          <p:cNvCxnSpPr>
            <a:cxnSpLocks/>
          </p:cNvCxnSpPr>
          <p:nvPr/>
        </p:nvCxnSpPr>
        <p:spPr>
          <a:xfrm flipH="1">
            <a:off x="7708033" y="2844070"/>
            <a:ext cx="1370387" cy="34876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5" name="CasellaDiTesto 18434">
            <a:extLst>
              <a:ext uri="{FF2B5EF4-FFF2-40B4-BE49-F238E27FC236}">
                <a16:creationId xmlns:a16="http://schemas.microsoft.com/office/drawing/2014/main" id="{8B9DA476-0F80-43B1-A501-725681E37BFC}"/>
              </a:ext>
            </a:extLst>
          </p:cNvPr>
          <p:cNvSpPr txBox="1"/>
          <p:nvPr/>
        </p:nvSpPr>
        <p:spPr>
          <a:xfrm>
            <a:off x="9140916" y="2711383"/>
            <a:ext cx="26693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Standard AMPTEK/MOXTEK connector</a:t>
            </a:r>
          </a:p>
        </p:txBody>
      </p:sp>
      <p:cxnSp>
        <p:nvCxnSpPr>
          <p:cNvPr id="18436" name="Connettore 2 18435">
            <a:extLst>
              <a:ext uri="{FF2B5EF4-FFF2-40B4-BE49-F238E27FC236}">
                <a16:creationId xmlns:a16="http://schemas.microsoft.com/office/drawing/2014/main" id="{D0375656-0A80-7A66-4A80-13A57629FEF8}"/>
              </a:ext>
            </a:extLst>
          </p:cNvPr>
          <p:cNvCxnSpPr>
            <a:cxnSpLocks/>
          </p:cNvCxnSpPr>
          <p:nvPr/>
        </p:nvCxnSpPr>
        <p:spPr>
          <a:xfrm>
            <a:off x="6626580" y="1551107"/>
            <a:ext cx="158141" cy="169076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9" name="CasellaDiTesto 18438">
            <a:extLst>
              <a:ext uri="{FF2B5EF4-FFF2-40B4-BE49-F238E27FC236}">
                <a16:creationId xmlns:a16="http://schemas.microsoft.com/office/drawing/2014/main" id="{441FE061-4FB7-2482-AD40-66AA7FA0FA4D}"/>
              </a:ext>
            </a:extLst>
          </p:cNvPr>
          <p:cNvSpPr txBox="1"/>
          <p:nvPr/>
        </p:nvSpPr>
        <p:spPr>
          <a:xfrm>
            <a:off x="6216535" y="1323975"/>
            <a:ext cx="1778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2A 2V  Peltier driver</a:t>
            </a:r>
          </a:p>
        </p:txBody>
      </p:sp>
    </p:spTree>
    <p:extLst>
      <p:ext uri="{BB962C8B-B14F-4D97-AF65-F5344CB8AC3E}">
        <p14:creationId xmlns:p14="http://schemas.microsoft.com/office/powerpoint/2010/main" val="3870214153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014AB8D1-CED6-614C-A2FF-35F21A277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E8E70E4B-220E-A882-6528-F34E38F60525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System overview</a:t>
            </a:r>
          </a:p>
        </p:txBody>
      </p:sp>
      <p:pic>
        <p:nvPicPr>
          <p:cNvPr id="3" name="Immagine 2" descr="Immagine che contiene elettronica, circuito, Ingegneria elettronica, Componente elettrico&#10;&#10;Il contenuto generato dall'IA potrebbe non essere corretto.">
            <a:extLst>
              <a:ext uri="{FF2B5EF4-FFF2-40B4-BE49-F238E27FC236}">
                <a16:creationId xmlns:a16="http://schemas.microsoft.com/office/drawing/2014/main" id="{C0085320-BC66-1645-D927-5F432B905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t="5612" b="13878"/>
          <a:stretch>
            <a:fillRect/>
          </a:stretch>
        </p:blipFill>
        <p:spPr>
          <a:xfrm rot="16200000">
            <a:off x="3412285" y="-104134"/>
            <a:ext cx="5219890" cy="771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442116"/>
      </p:ext>
    </p:extLst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1D5DE868-180D-E6EB-803D-74260DBDE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08E3C333-500B-E455-264E-B5493738134F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Characterization setup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DB8C24C-89BD-1F3E-B91B-CC50B4883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763" y="1367412"/>
            <a:ext cx="7990807" cy="4494829"/>
          </a:xfrm>
          <a:prstGeom prst="rect">
            <a:avLst/>
          </a:prstGeom>
        </p:spPr>
      </p:pic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87D33A8B-8219-2A22-197A-6AFCAF968947}"/>
              </a:ext>
            </a:extLst>
          </p:cNvPr>
          <p:cNvCxnSpPr>
            <a:cxnSpLocks/>
          </p:cNvCxnSpPr>
          <p:nvPr/>
        </p:nvCxnSpPr>
        <p:spPr>
          <a:xfrm flipH="1" flipV="1">
            <a:off x="5639981" y="5189366"/>
            <a:ext cx="733850" cy="792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12CF79F-01D5-F012-47FC-B82D21D2033A}"/>
              </a:ext>
            </a:extLst>
          </p:cNvPr>
          <p:cNvSpPr txBox="1"/>
          <p:nvPr/>
        </p:nvSpPr>
        <p:spPr>
          <a:xfrm>
            <a:off x="6373162" y="5841728"/>
            <a:ext cx="2669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KETEK AXAS 3.0 SDD Module</a:t>
            </a:r>
          </a:p>
          <a:p>
            <a:r>
              <a:rPr lang="en-US" dirty="0"/>
              <a:t> V000-KTN0-H020-MA2C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D00A9067-0321-2245-2AC5-281582D725B3}"/>
              </a:ext>
            </a:extLst>
          </p:cNvPr>
          <p:cNvCxnSpPr>
            <a:cxnSpLocks/>
          </p:cNvCxnSpPr>
          <p:nvPr/>
        </p:nvCxnSpPr>
        <p:spPr>
          <a:xfrm flipH="1">
            <a:off x="5786557" y="2603419"/>
            <a:ext cx="1524971" cy="1882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3ECBCD7-1729-EB76-4CA3-4BE5999D713D}"/>
              </a:ext>
            </a:extLst>
          </p:cNvPr>
          <p:cNvSpPr txBox="1"/>
          <p:nvPr/>
        </p:nvSpPr>
        <p:spPr>
          <a:xfrm>
            <a:off x="6834914" y="2295642"/>
            <a:ext cx="2481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Analog output of the detector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4A4737A0-C408-494E-C67C-5A00E9005A6B}"/>
              </a:ext>
            </a:extLst>
          </p:cNvPr>
          <p:cNvCxnSpPr>
            <a:cxnSpLocks/>
          </p:cNvCxnSpPr>
          <p:nvPr/>
        </p:nvCxnSpPr>
        <p:spPr>
          <a:xfrm flipH="1">
            <a:off x="8075799" y="2865508"/>
            <a:ext cx="1553762" cy="1172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E0B9735-8786-E5B8-2F7A-C0392CB264AA}"/>
              </a:ext>
            </a:extLst>
          </p:cNvPr>
          <p:cNvSpPr txBox="1"/>
          <p:nvPr/>
        </p:nvSpPr>
        <p:spPr>
          <a:xfrm>
            <a:off x="9316684" y="2557731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Ultraspectra</a:t>
            </a:r>
            <a:endParaRPr lang="en-US" dirty="0"/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88352C66-1506-08B2-F7F2-D296CFB3EF23}"/>
              </a:ext>
            </a:extLst>
          </p:cNvPr>
          <p:cNvCxnSpPr>
            <a:cxnSpLocks/>
          </p:cNvCxnSpPr>
          <p:nvPr/>
        </p:nvCxnSpPr>
        <p:spPr>
          <a:xfrm flipH="1">
            <a:off x="4426285" y="1758910"/>
            <a:ext cx="1528203" cy="690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0FC2036-9E6C-681F-8C53-F86F201B718E}"/>
              </a:ext>
            </a:extLst>
          </p:cNvPr>
          <p:cNvSpPr txBox="1"/>
          <p:nvPr/>
        </p:nvSpPr>
        <p:spPr>
          <a:xfrm>
            <a:off x="5954488" y="1482098"/>
            <a:ext cx="22637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Ultraspectra</a:t>
            </a:r>
            <a:r>
              <a:rPr lang="en-US" dirty="0"/>
              <a:t> web interface</a:t>
            </a: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DE75B432-DB6F-1F5B-D61E-8D9EC00C9ED4}"/>
              </a:ext>
            </a:extLst>
          </p:cNvPr>
          <p:cNvCxnSpPr>
            <a:cxnSpLocks/>
          </p:cNvCxnSpPr>
          <p:nvPr/>
        </p:nvCxnSpPr>
        <p:spPr>
          <a:xfrm flipV="1">
            <a:off x="3409311" y="5189365"/>
            <a:ext cx="746469" cy="949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2EDA57D-005D-57F4-B693-86D85804B247}"/>
              </a:ext>
            </a:extLst>
          </p:cNvPr>
          <p:cNvSpPr txBox="1"/>
          <p:nvPr/>
        </p:nvSpPr>
        <p:spPr>
          <a:xfrm>
            <a:off x="2794546" y="6057171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55</a:t>
            </a:r>
            <a:r>
              <a:rPr lang="en-US" dirty="0"/>
              <a:t>Fe 25uCi / 10mCi</a:t>
            </a: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F67BC416-236B-0DF9-8125-F8D54FD18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8531" y="5831725"/>
            <a:ext cx="1837459" cy="533223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2202D760-0B20-C691-145C-8C2C6B21CF17}"/>
              </a:ext>
            </a:extLst>
          </p:cNvPr>
          <p:cNvSpPr txBox="1"/>
          <p:nvPr/>
        </p:nvSpPr>
        <p:spPr>
          <a:xfrm>
            <a:off x="9316684" y="5274016"/>
            <a:ext cx="2013924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600" dirty="0"/>
              <a:t>Detector </a:t>
            </a:r>
            <a:r>
              <a:rPr lang="it-IT" sz="1600" dirty="0" err="1"/>
              <a:t>courtesy</a:t>
            </a:r>
            <a:r>
              <a:rPr lang="it-IT" sz="1600" dirty="0"/>
              <a:t> of KETEK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29746727"/>
      </p:ext>
    </p:extLst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AC26FC6D-4CC6-5472-35F2-BCDFB15999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9367B751-4EF4-2A1C-3868-087D380441A1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Characterization setup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DAA1895-9E00-4F6B-5DD3-AAC0622304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57" y="1171144"/>
            <a:ext cx="11447813" cy="505306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07232939-7682-8832-7C4F-2076D74E801C}"/>
              </a:ext>
            </a:extLst>
          </p:cNvPr>
          <p:cNvSpPr txBox="1"/>
          <p:nvPr/>
        </p:nvSpPr>
        <p:spPr>
          <a:xfrm>
            <a:off x="4850076" y="1769424"/>
            <a:ext cx="2270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Mn K</a:t>
            </a:r>
            <a:r>
              <a:rPr lang="en-US" dirty="0">
                <a:latin typeface="Symbol" panose="05050102010706020507" pitchFamily="18" charset="2"/>
              </a:rPr>
              <a:t>a</a:t>
            </a:r>
            <a:r>
              <a:rPr lang="en-US" dirty="0"/>
              <a:t> Resolution=125 eV</a:t>
            </a:r>
          </a:p>
        </p:txBody>
      </p:sp>
    </p:spTree>
    <p:extLst>
      <p:ext uri="{BB962C8B-B14F-4D97-AF65-F5344CB8AC3E}">
        <p14:creationId xmlns:p14="http://schemas.microsoft.com/office/powerpoint/2010/main" val="4231741214"/>
      </p:ext>
    </p:extLst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08B72928-8287-B4F5-10D3-8356AC60C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5EAC0E47-6165-B205-30DD-038A5CEA0AF1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Low rate (10 </a:t>
            </a: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kcps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OCR) resolution vs shaping time 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2E4D0AF-6E16-1323-6A1F-83A7CA472B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3846003"/>
              </p:ext>
            </p:extLst>
          </p:nvPr>
        </p:nvGraphicFramePr>
        <p:xfrm>
          <a:off x="198236" y="2140262"/>
          <a:ext cx="5731510" cy="325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9467CFE1-A576-C141-4A59-953F48BCF6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0404820"/>
              </p:ext>
            </p:extLst>
          </p:nvPr>
        </p:nvGraphicFramePr>
        <p:xfrm>
          <a:off x="5929747" y="1042917"/>
          <a:ext cx="6183084" cy="2685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1">
            <a:extLst>
              <a:ext uri="{FF2B5EF4-FFF2-40B4-BE49-F238E27FC236}">
                <a16:creationId xmlns:a16="http://schemas.microsoft.com/office/drawing/2014/main" id="{72AA6E0F-708E-5B07-E3AE-25DA1CFD1D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7817310"/>
              </p:ext>
            </p:extLst>
          </p:nvPr>
        </p:nvGraphicFramePr>
        <p:xfrm>
          <a:off x="5977250" y="3592285"/>
          <a:ext cx="6135581" cy="3150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65838553"/>
      </p:ext>
    </p:extLst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CFF8C1A2-8874-04C1-CBF8-7804460F2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61011601-F309-5D6F-325C-84D6633DC117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Trapezoidal filter-based throughput (OCR vs ICR)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EAA3B5E6-421A-005B-4103-A50CF56569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637" y="1047302"/>
            <a:ext cx="7588332" cy="53244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4829251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C16B1D2C-0D7C-1994-4DBE-0E488DE4F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D58A1D04-C0E7-2BEE-B00B-58365941FC74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Pileup and saturation on continuous reset amplifier</a:t>
            </a:r>
            <a:endParaRPr sz="2000" b="1" i="0" u="none" strike="noStrike" cap="none" dirty="0">
              <a:solidFill>
                <a:srgbClr val="2980B9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87B21953-0CA3-9A99-A148-B23485374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7" y="1335799"/>
            <a:ext cx="9420225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133983"/>
      </p:ext>
    </p:extLst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2;p4">
            <a:extLst>
              <a:ext uri="{FF2B5EF4-FFF2-40B4-BE49-F238E27FC236}">
                <a16:creationId xmlns:a16="http://schemas.microsoft.com/office/drawing/2014/main" id="{37760D59-5E52-778D-D846-1B3979CC3304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High rate (&gt; 1 </a:t>
            </a: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Mcps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OCR) resolution characterization 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B765A4B2-DB60-CEBC-61F7-94A71683C6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596595"/>
              </p:ext>
            </p:extLst>
          </p:nvPr>
        </p:nvGraphicFramePr>
        <p:xfrm>
          <a:off x="7782140" y="2928489"/>
          <a:ext cx="4370705" cy="15708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9170">
                  <a:extLst>
                    <a:ext uri="{9D8B030D-6E8A-4147-A177-3AD203B41FA5}">
                      <a16:colId xmlns:a16="http://schemas.microsoft.com/office/drawing/2014/main" val="854398517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2720653495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954205562"/>
                    </a:ext>
                  </a:extLst>
                </a:gridCol>
                <a:gridCol w="950595">
                  <a:extLst>
                    <a:ext uri="{9D8B030D-6E8A-4147-A177-3AD203B41FA5}">
                      <a16:colId xmlns:a16="http://schemas.microsoft.com/office/drawing/2014/main" val="3526790329"/>
                    </a:ext>
                  </a:extLst>
                </a:gridCol>
              </a:tblGrid>
              <a:tr h="1993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ICR (cps)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OCR (cps)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Resolution (eV)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Live Time (%)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3321573"/>
                  </a:ext>
                </a:extLst>
              </a:tr>
              <a:tr h="19939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507k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358k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141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71 %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0628790"/>
                  </a:ext>
                </a:extLst>
              </a:tr>
              <a:tr h="19939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510k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409k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144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80 %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7486363"/>
                  </a:ext>
                </a:extLst>
              </a:tr>
              <a:tr h="19939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1558k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1049k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155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67 %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9764977"/>
                  </a:ext>
                </a:extLst>
              </a:tr>
              <a:tr h="19939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1558k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1236k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162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79 %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1949617"/>
                  </a:ext>
                </a:extLst>
              </a:tr>
              <a:tr h="19939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1846k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1358k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171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74 %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172188"/>
                  </a:ext>
                </a:extLst>
              </a:tr>
              <a:tr h="19939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2730k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2018k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200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74 %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4998224"/>
                  </a:ext>
                </a:extLst>
              </a:tr>
            </a:tbl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E44C2AB9-21F9-4F07-84C2-9B814D4BDDA7}"/>
              </a:ext>
            </a:extLst>
          </p:cNvPr>
          <p:cNvSpPr txBox="1"/>
          <p:nvPr/>
        </p:nvSpPr>
        <p:spPr>
          <a:xfrm rot="16200000">
            <a:off x="6920975" y="3391489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Live Time (%)</a:t>
            </a:r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FDB616C8-C20F-3814-EE66-878CDFC240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5889199"/>
              </p:ext>
            </p:extLst>
          </p:nvPr>
        </p:nvGraphicFramePr>
        <p:xfrm>
          <a:off x="175619" y="1479991"/>
          <a:ext cx="7141298" cy="4828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17200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8C39CB-48AD-E57D-6497-E7C1EAEA3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2;p4">
            <a:extLst>
              <a:ext uri="{FF2B5EF4-FFF2-40B4-BE49-F238E27FC236}">
                <a16:creationId xmlns:a16="http://schemas.microsoft.com/office/drawing/2014/main" id="{EB0B2BDA-9512-9FDC-27BE-14AF082CBB35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baseline="30000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55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Fe Spectrum – ICR 1.6 </a:t>
            </a: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Mcps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– 74% Live Time  171 eV resolution 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6DCC735-343D-397C-DFA8-CDEC70F4D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5" y="1232363"/>
            <a:ext cx="12192000" cy="517515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37D0F403-DCAC-B0AD-6011-AF94EAD61934}"/>
              </a:ext>
            </a:extLst>
          </p:cNvPr>
          <p:cNvSpPr txBox="1"/>
          <p:nvPr/>
        </p:nvSpPr>
        <p:spPr>
          <a:xfrm>
            <a:off x="2259276" y="1643528"/>
            <a:ext cx="2284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Mn K</a:t>
            </a:r>
            <a:r>
              <a:rPr lang="en-US" dirty="0">
                <a:latin typeface="Symbol" panose="05050102010706020507" pitchFamily="18" charset="2"/>
              </a:rPr>
              <a:t>a</a:t>
            </a:r>
            <a:r>
              <a:rPr lang="en-US" dirty="0"/>
              <a:t> Resolution=171 eV</a:t>
            </a:r>
          </a:p>
        </p:txBody>
      </p:sp>
    </p:spTree>
    <p:extLst>
      <p:ext uri="{BB962C8B-B14F-4D97-AF65-F5344CB8AC3E}">
        <p14:creationId xmlns:p14="http://schemas.microsoft.com/office/powerpoint/2010/main" val="24012989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8F358017-40F6-102A-BE38-C87597EED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C81FF2E6-F3BE-6CA2-C8C9-BC335C7D64A5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Ardesia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Project</a:t>
            </a:r>
            <a:b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</a:b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ARray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of </a:t>
            </a: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DEtectors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for Synchrotron </a:t>
            </a: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radIation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Applications</a:t>
            </a:r>
          </a:p>
          <a:p>
            <a:pPr lvl="0"/>
            <a:endParaRPr lang="en-US" sz="2000" b="1" dirty="0">
              <a:solidFill>
                <a:srgbClr val="2980B9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2" name="Immagine 1" descr="Immagine che contiene testo">
            <a:extLst>
              <a:ext uri="{FF2B5EF4-FFF2-40B4-BE49-F238E27FC236}">
                <a16:creationId xmlns:a16="http://schemas.microsoft.com/office/drawing/2014/main" id="{CBE7BDD9-7260-11A2-AD0C-EEBE52F33E7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lumMod val="7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777" y="111533"/>
            <a:ext cx="1592823" cy="502369"/>
          </a:xfrm>
          <a:prstGeom prst="rect">
            <a:avLst/>
          </a:prstGeom>
        </p:spPr>
      </p:pic>
      <p:grpSp>
        <p:nvGrpSpPr>
          <p:cNvPr id="3" name="Group 82">
            <a:extLst>
              <a:ext uri="{FF2B5EF4-FFF2-40B4-BE49-F238E27FC236}">
                <a16:creationId xmlns:a16="http://schemas.microsoft.com/office/drawing/2014/main" id="{9D32DFFD-3081-D0AD-24F2-9032A34BCCC5}"/>
              </a:ext>
            </a:extLst>
          </p:cNvPr>
          <p:cNvGrpSpPr/>
          <p:nvPr/>
        </p:nvGrpSpPr>
        <p:grpSpPr>
          <a:xfrm>
            <a:off x="5655292" y="1200035"/>
            <a:ext cx="1539942" cy="1400616"/>
            <a:chOff x="14986" y="1702864"/>
            <a:chExt cx="773850" cy="969370"/>
          </a:xfrm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4" name="Rectangle: Rounded Corners 83">
              <a:extLst>
                <a:ext uri="{FF2B5EF4-FFF2-40B4-BE49-F238E27FC236}">
                  <a16:creationId xmlns:a16="http://schemas.microsoft.com/office/drawing/2014/main" id="{EA665B4B-A018-410F-FCAC-ED41C6D0F5DA}"/>
                </a:ext>
              </a:extLst>
            </p:cNvPr>
            <p:cNvSpPr/>
            <p:nvPr/>
          </p:nvSpPr>
          <p:spPr>
            <a:xfrm>
              <a:off x="14986" y="1702864"/>
              <a:ext cx="773095" cy="60434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/>
                <a:t>Synchrotron Radiation Source</a:t>
              </a:r>
            </a:p>
          </p:txBody>
        </p:sp>
        <p:sp>
          <p:nvSpPr>
            <p:cNvPr id="5" name="Rectangle 84">
              <a:extLst>
                <a:ext uri="{FF2B5EF4-FFF2-40B4-BE49-F238E27FC236}">
                  <a16:creationId xmlns:a16="http://schemas.microsoft.com/office/drawing/2014/main" id="{DAF2D748-1320-25D8-9F5B-1650025C7D70}"/>
                </a:ext>
              </a:extLst>
            </p:cNvPr>
            <p:cNvSpPr/>
            <p:nvPr/>
          </p:nvSpPr>
          <p:spPr>
            <a:xfrm>
              <a:off x="752625" y="2026784"/>
              <a:ext cx="36211" cy="64545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6" name="Group 85">
            <a:extLst>
              <a:ext uri="{FF2B5EF4-FFF2-40B4-BE49-F238E27FC236}">
                <a16:creationId xmlns:a16="http://schemas.microsoft.com/office/drawing/2014/main" id="{0385B28F-2CE8-39AF-609D-A315EDE6E5DC}"/>
              </a:ext>
            </a:extLst>
          </p:cNvPr>
          <p:cNvGrpSpPr/>
          <p:nvPr/>
        </p:nvGrpSpPr>
        <p:grpSpPr>
          <a:xfrm>
            <a:off x="6834498" y="3779051"/>
            <a:ext cx="681824" cy="2071246"/>
            <a:chOff x="1990725" y="3689985"/>
            <a:chExt cx="681824" cy="2071246"/>
          </a:xfrm>
        </p:grpSpPr>
        <p:grpSp>
          <p:nvGrpSpPr>
            <p:cNvPr id="8" name="Group 86">
              <a:extLst>
                <a:ext uri="{FF2B5EF4-FFF2-40B4-BE49-F238E27FC236}">
                  <a16:creationId xmlns:a16="http://schemas.microsoft.com/office/drawing/2014/main" id="{A4F16990-B8CF-8843-01D3-2885F1D1ADD4}"/>
                </a:ext>
              </a:extLst>
            </p:cNvPr>
            <p:cNvGrpSpPr/>
            <p:nvPr/>
          </p:nvGrpSpPr>
          <p:grpSpPr>
            <a:xfrm>
              <a:off x="2112451" y="3865328"/>
              <a:ext cx="560098" cy="1895903"/>
              <a:chOff x="2112451" y="3865328"/>
              <a:chExt cx="560098" cy="1895903"/>
            </a:xfrm>
          </p:grpSpPr>
          <p:sp>
            <p:nvSpPr>
              <p:cNvPr id="11" name="Oval 88">
                <a:extLst>
                  <a:ext uri="{FF2B5EF4-FFF2-40B4-BE49-F238E27FC236}">
                    <a16:creationId xmlns:a16="http://schemas.microsoft.com/office/drawing/2014/main" id="{6B1414D5-1B6D-33A5-33ED-81DE07748BD9}"/>
                  </a:ext>
                </a:extLst>
              </p:cNvPr>
              <p:cNvSpPr/>
              <p:nvPr/>
            </p:nvSpPr>
            <p:spPr>
              <a:xfrm>
                <a:off x="2147833" y="3865328"/>
                <a:ext cx="367607" cy="158115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89">
                <a:extLst>
                  <a:ext uri="{FF2B5EF4-FFF2-40B4-BE49-F238E27FC236}">
                    <a16:creationId xmlns:a16="http://schemas.microsoft.com/office/drawing/2014/main" id="{2EBE3A61-A881-8D33-2E88-A43C0BCB4A27}"/>
                  </a:ext>
                </a:extLst>
              </p:cNvPr>
              <p:cNvSpPr/>
              <p:nvPr/>
            </p:nvSpPr>
            <p:spPr>
              <a:xfrm>
                <a:off x="2112451" y="5198559"/>
                <a:ext cx="560098" cy="5626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87">
              <a:extLst>
                <a:ext uri="{FF2B5EF4-FFF2-40B4-BE49-F238E27FC236}">
                  <a16:creationId xmlns:a16="http://schemas.microsoft.com/office/drawing/2014/main" id="{3774424E-8737-C05D-F3AE-2C47DAA57DED}"/>
                </a:ext>
              </a:extLst>
            </p:cNvPr>
            <p:cNvSpPr/>
            <p:nvPr/>
          </p:nvSpPr>
          <p:spPr>
            <a:xfrm>
              <a:off x="1990725" y="3689985"/>
              <a:ext cx="560098" cy="425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Isosceles Triangle 90">
            <a:extLst>
              <a:ext uri="{FF2B5EF4-FFF2-40B4-BE49-F238E27FC236}">
                <a16:creationId xmlns:a16="http://schemas.microsoft.com/office/drawing/2014/main" id="{F59F1C4A-D4EF-97CA-9A13-BF19AD79AD3A}"/>
              </a:ext>
            </a:extLst>
          </p:cNvPr>
          <p:cNvSpPr/>
          <p:nvPr/>
        </p:nvSpPr>
        <p:spPr>
          <a:xfrm>
            <a:off x="7100889" y="3249652"/>
            <a:ext cx="144115" cy="921626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91">
            <a:extLst>
              <a:ext uri="{FF2B5EF4-FFF2-40B4-BE49-F238E27FC236}">
                <a16:creationId xmlns:a16="http://schemas.microsoft.com/office/drawing/2014/main" id="{7E090F37-3844-7C5C-B97C-560D9B066E5C}"/>
              </a:ext>
            </a:extLst>
          </p:cNvPr>
          <p:cNvCxnSpPr>
            <a:cxnSpLocks/>
          </p:cNvCxnSpPr>
          <p:nvPr/>
        </p:nvCxnSpPr>
        <p:spPr>
          <a:xfrm>
            <a:off x="7172946" y="3889942"/>
            <a:ext cx="0" cy="2813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Isosceles Triangle 92">
            <a:extLst>
              <a:ext uri="{FF2B5EF4-FFF2-40B4-BE49-F238E27FC236}">
                <a16:creationId xmlns:a16="http://schemas.microsoft.com/office/drawing/2014/main" id="{225C8726-93A6-FD07-7CB3-AE103E784C91}"/>
              </a:ext>
            </a:extLst>
          </p:cNvPr>
          <p:cNvSpPr/>
          <p:nvPr/>
        </p:nvSpPr>
        <p:spPr>
          <a:xfrm flipV="1">
            <a:off x="7100889" y="5313898"/>
            <a:ext cx="144115" cy="443292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93">
            <a:extLst>
              <a:ext uri="{FF2B5EF4-FFF2-40B4-BE49-F238E27FC236}">
                <a16:creationId xmlns:a16="http://schemas.microsoft.com/office/drawing/2014/main" id="{A7AED1C1-CA6D-C1B2-E37E-58276243527D}"/>
              </a:ext>
            </a:extLst>
          </p:cNvPr>
          <p:cNvCxnSpPr>
            <a:cxnSpLocks/>
          </p:cNvCxnSpPr>
          <p:nvPr/>
        </p:nvCxnSpPr>
        <p:spPr>
          <a:xfrm>
            <a:off x="7172946" y="5329804"/>
            <a:ext cx="0" cy="2813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" name="Group 95">
            <a:extLst>
              <a:ext uri="{FF2B5EF4-FFF2-40B4-BE49-F238E27FC236}">
                <a16:creationId xmlns:a16="http://schemas.microsoft.com/office/drawing/2014/main" id="{91007DD2-DFA5-324A-0BE9-7C2A6DBE709F}"/>
              </a:ext>
            </a:extLst>
          </p:cNvPr>
          <p:cNvGrpSpPr/>
          <p:nvPr/>
        </p:nvGrpSpPr>
        <p:grpSpPr>
          <a:xfrm rot="13707705">
            <a:off x="7811442" y="3976985"/>
            <a:ext cx="326579" cy="2113421"/>
            <a:chOff x="2447954" y="5573968"/>
            <a:chExt cx="144115" cy="443292"/>
          </a:xfrm>
        </p:grpSpPr>
        <p:sp>
          <p:nvSpPr>
            <p:cNvPr id="20" name="Isosceles Triangle 96">
              <a:extLst>
                <a:ext uri="{FF2B5EF4-FFF2-40B4-BE49-F238E27FC236}">
                  <a16:creationId xmlns:a16="http://schemas.microsoft.com/office/drawing/2014/main" id="{D7333454-ABE8-B313-9EA5-008244E71E3C}"/>
                </a:ext>
              </a:extLst>
            </p:cNvPr>
            <p:cNvSpPr/>
            <p:nvPr/>
          </p:nvSpPr>
          <p:spPr>
            <a:xfrm>
              <a:off x="2447954" y="5573968"/>
              <a:ext cx="144115" cy="443292"/>
            </a:xfrm>
            <a:prstGeom prst="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97">
              <a:extLst>
                <a:ext uri="{FF2B5EF4-FFF2-40B4-BE49-F238E27FC236}">
                  <a16:creationId xmlns:a16="http://schemas.microsoft.com/office/drawing/2014/main" id="{24707DB4-440B-D7C3-684E-94D99BB86EFC}"/>
                </a:ext>
              </a:extLst>
            </p:cNvPr>
            <p:cNvCxnSpPr>
              <a:cxnSpLocks/>
            </p:cNvCxnSpPr>
            <p:nvPr/>
          </p:nvCxnSpPr>
          <p:spPr>
            <a:xfrm>
              <a:off x="2520011" y="5735924"/>
              <a:ext cx="0" cy="10981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Rectangle 101">
            <a:extLst>
              <a:ext uri="{FF2B5EF4-FFF2-40B4-BE49-F238E27FC236}">
                <a16:creationId xmlns:a16="http://schemas.microsoft.com/office/drawing/2014/main" id="{0EDE93A6-9DCF-A8DA-04DB-38745F946EA8}"/>
              </a:ext>
            </a:extLst>
          </p:cNvPr>
          <p:cNvSpPr/>
          <p:nvPr/>
        </p:nvSpPr>
        <p:spPr>
          <a:xfrm rot="4252673">
            <a:off x="8615258" y="3987024"/>
            <a:ext cx="652463" cy="407760"/>
          </a:xfrm>
          <a:prstGeom prst="rect">
            <a:avLst/>
          </a:prstGeom>
          <a:solidFill>
            <a:srgbClr val="7030A0"/>
          </a:solidFill>
          <a:ln w="34925">
            <a:solidFill>
              <a:srgbClr val="7030A0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102" descr="Fossil with solid fill">
            <a:extLst>
              <a:ext uri="{FF2B5EF4-FFF2-40B4-BE49-F238E27FC236}">
                <a16:creationId xmlns:a16="http://schemas.microsoft.com/office/drawing/2014/main" id="{88F2C937-A02C-5175-48D0-8DE5A7F037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15746" y="5396272"/>
            <a:ext cx="914400" cy="91440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sp>
        <p:nvSpPr>
          <p:cNvPr id="25" name="TextBox 111">
            <a:extLst>
              <a:ext uri="{FF2B5EF4-FFF2-40B4-BE49-F238E27FC236}">
                <a16:creationId xmlns:a16="http://schemas.microsoft.com/office/drawing/2014/main" id="{19AF62EF-8EF3-AA75-D532-735979EA7DA4}"/>
              </a:ext>
            </a:extLst>
          </p:cNvPr>
          <p:cNvSpPr txBox="1"/>
          <p:nvPr/>
        </p:nvSpPr>
        <p:spPr>
          <a:xfrm>
            <a:off x="6057624" y="4467722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bg2">
                    <a:lumMod val="75000"/>
                  </a:schemeClr>
                </a:solidFill>
              </a:rPr>
              <a:t>Focusing</a:t>
            </a:r>
          </a:p>
          <a:p>
            <a:pPr algn="ctr"/>
            <a:r>
              <a:rPr lang="en-US" sz="1400" b="1">
                <a:solidFill>
                  <a:schemeClr val="bg2">
                    <a:lumMod val="75000"/>
                  </a:schemeClr>
                </a:solidFill>
              </a:rPr>
              <a:t>Optic</a:t>
            </a:r>
          </a:p>
        </p:txBody>
      </p:sp>
      <p:sp>
        <p:nvSpPr>
          <p:cNvPr id="26" name="TextBox 112">
            <a:extLst>
              <a:ext uri="{FF2B5EF4-FFF2-40B4-BE49-F238E27FC236}">
                <a16:creationId xmlns:a16="http://schemas.microsoft.com/office/drawing/2014/main" id="{CC9CA289-842F-1B88-9E43-B3B5F5DAB1CD}"/>
              </a:ext>
            </a:extLst>
          </p:cNvPr>
          <p:cNvSpPr txBox="1"/>
          <p:nvPr/>
        </p:nvSpPr>
        <p:spPr>
          <a:xfrm>
            <a:off x="5638701" y="5306875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bg2">
                    <a:lumMod val="75000"/>
                  </a:schemeClr>
                </a:solidFill>
              </a:rPr>
              <a:t>Incident X-rays</a:t>
            </a:r>
          </a:p>
        </p:txBody>
      </p:sp>
      <p:sp>
        <p:nvSpPr>
          <p:cNvPr id="28" name="TextBox 113">
            <a:extLst>
              <a:ext uri="{FF2B5EF4-FFF2-40B4-BE49-F238E27FC236}">
                <a16:creationId xmlns:a16="http://schemas.microsoft.com/office/drawing/2014/main" id="{73AB6002-0EB6-28EC-0BC7-7D53509C8D2C}"/>
              </a:ext>
            </a:extLst>
          </p:cNvPr>
          <p:cNvSpPr txBox="1"/>
          <p:nvPr/>
        </p:nvSpPr>
        <p:spPr>
          <a:xfrm>
            <a:off x="7769575" y="5161018"/>
            <a:ext cx="1340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bg2">
                    <a:lumMod val="75000"/>
                  </a:schemeClr>
                </a:solidFill>
              </a:rPr>
              <a:t>Emitted X-ray</a:t>
            </a:r>
          </a:p>
          <a:p>
            <a:pPr algn="ctr"/>
            <a:r>
              <a:rPr lang="en-US" sz="1400" b="1">
                <a:solidFill>
                  <a:schemeClr val="bg2">
                    <a:lumMod val="75000"/>
                  </a:schemeClr>
                </a:solidFill>
              </a:rPr>
              <a:t>Fluorescence</a:t>
            </a:r>
          </a:p>
        </p:txBody>
      </p:sp>
      <p:sp>
        <p:nvSpPr>
          <p:cNvPr id="30" name="TextBox 114">
            <a:extLst>
              <a:ext uri="{FF2B5EF4-FFF2-40B4-BE49-F238E27FC236}">
                <a16:creationId xmlns:a16="http://schemas.microsoft.com/office/drawing/2014/main" id="{E76B3546-BF14-FA81-B8A6-B0AA0D7A9F2D}"/>
              </a:ext>
            </a:extLst>
          </p:cNvPr>
          <p:cNvSpPr txBox="1"/>
          <p:nvPr/>
        </p:nvSpPr>
        <p:spPr>
          <a:xfrm>
            <a:off x="7466961" y="3371725"/>
            <a:ext cx="17475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>
                    <a:lumMod val="75000"/>
                  </a:schemeClr>
                </a:solidFill>
              </a:rPr>
              <a:t>Energy Dispersive</a:t>
            </a:r>
          </a:p>
          <a:p>
            <a:pPr algn="ctr"/>
            <a:r>
              <a:rPr lang="en-US" sz="1400" b="1" dirty="0">
                <a:solidFill>
                  <a:schemeClr val="bg2">
                    <a:lumMod val="75000"/>
                  </a:schemeClr>
                </a:solidFill>
              </a:rPr>
              <a:t>Detector</a:t>
            </a:r>
          </a:p>
        </p:txBody>
      </p:sp>
      <p:sp>
        <p:nvSpPr>
          <p:cNvPr id="33" name="TextBox 121">
            <a:extLst>
              <a:ext uri="{FF2B5EF4-FFF2-40B4-BE49-F238E27FC236}">
                <a16:creationId xmlns:a16="http://schemas.microsoft.com/office/drawing/2014/main" id="{2AB6E4E1-A0B8-5E9F-8B67-ABD23834902C}"/>
              </a:ext>
            </a:extLst>
          </p:cNvPr>
          <p:cNvSpPr txBox="1"/>
          <p:nvPr/>
        </p:nvSpPr>
        <p:spPr>
          <a:xfrm>
            <a:off x="7753459" y="5915485"/>
            <a:ext cx="822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bg2">
                    <a:lumMod val="75000"/>
                  </a:schemeClr>
                </a:solidFill>
              </a:rPr>
              <a:t>Sample</a:t>
            </a: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E03470E5-DFC2-7F07-93B4-0BF92E5D62A6}"/>
              </a:ext>
            </a:extLst>
          </p:cNvPr>
          <p:cNvSpPr/>
          <p:nvPr/>
        </p:nvSpPr>
        <p:spPr>
          <a:xfrm>
            <a:off x="6470914" y="2569248"/>
            <a:ext cx="1404064" cy="664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Monochromator</a:t>
            </a:r>
          </a:p>
        </p:txBody>
      </p: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7E79BB1D-DD7B-EEBE-302D-ECD4646130D0}"/>
              </a:ext>
            </a:extLst>
          </p:cNvPr>
          <p:cNvCxnSpPr>
            <a:cxnSpLocks/>
          </p:cNvCxnSpPr>
          <p:nvPr/>
        </p:nvCxnSpPr>
        <p:spPr>
          <a:xfrm flipV="1">
            <a:off x="9090546" y="2669030"/>
            <a:ext cx="331506" cy="70269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Immagine 37">
            <a:extLst>
              <a:ext uri="{FF2B5EF4-FFF2-40B4-BE49-F238E27FC236}">
                <a16:creationId xmlns:a16="http://schemas.microsoft.com/office/drawing/2014/main" id="{5278520A-6686-9BDE-1F8E-333F042AE0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052" y="4879999"/>
            <a:ext cx="1820869" cy="1528196"/>
          </a:xfrm>
          <a:prstGeom prst="rect">
            <a:avLst/>
          </a:prstGeom>
        </p:spPr>
      </p:pic>
      <p:pic>
        <p:nvPicPr>
          <p:cNvPr id="40" name="Picture 6">
            <a:extLst>
              <a:ext uri="{FF2B5EF4-FFF2-40B4-BE49-F238E27FC236}">
                <a16:creationId xmlns:a16="http://schemas.microsoft.com/office/drawing/2014/main" id="{326A8ADC-F6AA-D76F-F256-0C086BC2B0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2069" y="1092779"/>
            <a:ext cx="4552149" cy="1584012"/>
          </a:xfrm>
          <a:prstGeom prst="rect">
            <a:avLst/>
          </a:prstGeom>
        </p:spPr>
      </p:pic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0D5594B8-006F-C6AE-F3A1-34B956FDA020}"/>
              </a:ext>
            </a:extLst>
          </p:cNvPr>
          <p:cNvCxnSpPr>
            <a:cxnSpLocks/>
          </p:cNvCxnSpPr>
          <p:nvPr/>
        </p:nvCxnSpPr>
        <p:spPr>
          <a:xfrm>
            <a:off x="9366994" y="4209366"/>
            <a:ext cx="430038" cy="53560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114">
            <a:extLst>
              <a:ext uri="{FF2B5EF4-FFF2-40B4-BE49-F238E27FC236}">
                <a16:creationId xmlns:a16="http://schemas.microsoft.com/office/drawing/2014/main" id="{4D3CF760-D20C-075E-4340-DD6AF9D61C3E}"/>
              </a:ext>
            </a:extLst>
          </p:cNvPr>
          <p:cNvSpPr txBox="1"/>
          <p:nvPr/>
        </p:nvSpPr>
        <p:spPr>
          <a:xfrm>
            <a:off x="8766482" y="2564597"/>
            <a:ext cx="543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>
                    <a:lumMod val="75000"/>
                  </a:schemeClr>
                </a:solidFill>
              </a:rPr>
              <a:t>XRF</a:t>
            </a:r>
          </a:p>
        </p:txBody>
      </p: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E89EE3ED-3C12-8381-4F36-70FCF948227B}"/>
              </a:ext>
            </a:extLst>
          </p:cNvPr>
          <p:cNvCxnSpPr>
            <a:cxnSpLocks/>
          </p:cNvCxnSpPr>
          <p:nvPr/>
        </p:nvCxnSpPr>
        <p:spPr>
          <a:xfrm flipV="1">
            <a:off x="9240988" y="3784133"/>
            <a:ext cx="772616" cy="6350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9" name="Immagine 48">
            <a:extLst>
              <a:ext uri="{FF2B5EF4-FFF2-40B4-BE49-F238E27FC236}">
                <a16:creationId xmlns:a16="http://schemas.microsoft.com/office/drawing/2014/main" id="{77316421-9089-9420-2812-487982E95F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84147" y="3014102"/>
            <a:ext cx="1942571" cy="1456928"/>
          </a:xfrm>
          <a:prstGeom prst="rect">
            <a:avLst/>
          </a:prstGeom>
        </p:spPr>
      </p:pic>
      <p:sp>
        <p:nvSpPr>
          <p:cNvPr id="52" name="TextBox 114">
            <a:extLst>
              <a:ext uri="{FF2B5EF4-FFF2-40B4-BE49-F238E27FC236}">
                <a16:creationId xmlns:a16="http://schemas.microsoft.com/office/drawing/2014/main" id="{D7900386-CA3E-B1AE-8EAB-34FBD42C564D}"/>
              </a:ext>
            </a:extLst>
          </p:cNvPr>
          <p:cNvSpPr txBox="1"/>
          <p:nvPr/>
        </p:nvSpPr>
        <p:spPr>
          <a:xfrm>
            <a:off x="10716142" y="2822313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bg2">
                    <a:lumMod val="75000"/>
                  </a:schemeClr>
                </a:solidFill>
              </a:rPr>
              <a:t>XAFS</a:t>
            </a:r>
          </a:p>
        </p:txBody>
      </p:sp>
      <p:sp>
        <p:nvSpPr>
          <p:cNvPr id="53" name="TextBox 114">
            <a:extLst>
              <a:ext uri="{FF2B5EF4-FFF2-40B4-BE49-F238E27FC236}">
                <a16:creationId xmlns:a16="http://schemas.microsoft.com/office/drawing/2014/main" id="{6743CDB7-F878-FE06-275E-29580C76456E}"/>
              </a:ext>
            </a:extLst>
          </p:cNvPr>
          <p:cNvSpPr txBox="1"/>
          <p:nvPr/>
        </p:nvSpPr>
        <p:spPr>
          <a:xfrm>
            <a:off x="9875264" y="4613074"/>
            <a:ext cx="562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bg2">
                    <a:lumMod val="75000"/>
                  </a:schemeClr>
                </a:solidFill>
              </a:rPr>
              <a:t>XFM</a:t>
            </a:r>
          </a:p>
        </p:txBody>
      </p:sp>
      <p:sp>
        <p:nvSpPr>
          <p:cNvPr id="55" name="Segnaposto contenuto 2">
            <a:extLst>
              <a:ext uri="{FF2B5EF4-FFF2-40B4-BE49-F238E27FC236}">
                <a16:creationId xmlns:a16="http://schemas.microsoft.com/office/drawing/2014/main" id="{01889C63-CB84-AACC-CB40-EC53F52D0573}"/>
              </a:ext>
            </a:extLst>
          </p:cNvPr>
          <p:cNvSpPr txBox="1">
            <a:spLocks/>
          </p:cNvSpPr>
          <p:nvPr/>
        </p:nvSpPr>
        <p:spPr>
          <a:xfrm>
            <a:off x="202523" y="3249652"/>
            <a:ext cx="5496800" cy="288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1800" b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Detector requirements</a:t>
            </a:r>
            <a:r>
              <a:rPr lang="en-US" sz="1800" b="1">
                <a:latin typeface="Libre Franklin" pitchFamily="2" charset="0"/>
                <a:cs typeface="Arial" pitchFamily="34" charset="0"/>
              </a:rPr>
              <a:t>:</a:t>
            </a:r>
          </a:p>
          <a:p>
            <a:pPr algn="just">
              <a:buClr>
                <a:srgbClr val="333F50"/>
              </a:buClr>
              <a:buFont typeface="Wingdings" panose="05000000000000000000" pitchFamily="2" charset="2"/>
              <a:buChar char="q"/>
            </a:pPr>
            <a:r>
              <a:rPr lang="en-US" sz="1800">
                <a:latin typeface="Libre Franklin" pitchFamily="2" charset="0"/>
                <a:cs typeface="Arial" pitchFamily="34" charset="0"/>
              </a:rPr>
              <a:t>X-ray energy range</a:t>
            </a:r>
            <a:r>
              <a:rPr lang="en-US" sz="1800" b="1">
                <a:latin typeface="Libre Franklin" pitchFamily="2" charset="0"/>
                <a:cs typeface="Arial" pitchFamily="34" charset="0"/>
              </a:rPr>
              <a:t>: </a:t>
            </a:r>
            <a:r>
              <a:rPr lang="en-US" sz="1800" b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0.2 keV – 20 keV </a:t>
            </a:r>
            <a:r>
              <a:rPr lang="en-US" sz="1800">
                <a:latin typeface="Libre Franklin" pitchFamily="2" charset="0"/>
                <a:cs typeface="Arial" pitchFamily="34" charset="0"/>
              </a:rPr>
              <a:t>(Si detection region)</a:t>
            </a:r>
          </a:p>
          <a:p>
            <a:pPr algn="just">
              <a:buClr>
                <a:srgbClr val="333F50"/>
              </a:buClr>
              <a:buFont typeface="Wingdings" panose="05000000000000000000" pitchFamily="2" charset="2"/>
              <a:buChar char="q"/>
            </a:pPr>
            <a:r>
              <a:rPr lang="en-US" sz="1800" b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Target energy resolution</a:t>
            </a:r>
            <a:r>
              <a:rPr lang="en-US" sz="1800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 </a:t>
            </a:r>
            <a:r>
              <a:rPr lang="en-US" sz="1800">
                <a:latin typeface="Libre Franklin" pitchFamily="2" charset="0"/>
                <a:cs typeface="Arial" pitchFamily="34" charset="0"/>
              </a:rPr>
              <a:t>(~</a:t>
            </a:r>
            <a:r>
              <a:rPr lang="en-US" sz="1800" b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125 eV </a:t>
            </a:r>
            <a:r>
              <a:rPr lang="en-US" sz="1800">
                <a:latin typeface="Libre Franklin" pitchFamily="2" charset="0"/>
                <a:cs typeface="Arial" pitchFamily="34" charset="0"/>
              </a:rPr>
              <a:t>of FHWM Mn-Kα)</a:t>
            </a:r>
            <a:r>
              <a:rPr lang="en-US" sz="1800" b="1">
                <a:latin typeface="Libre Franklin" pitchFamily="2" charset="0"/>
                <a:cs typeface="Arial" pitchFamily="34" charset="0"/>
              </a:rPr>
              <a:t> </a:t>
            </a:r>
            <a:r>
              <a:rPr lang="en-US" sz="1800">
                <a:latin typeface="Libre Franklin" pitchFamily="2" charset="0"/>
                <a:cs typeface="Arial" pitchFamily="34" charset="0"/>
              </a:rPr>
              <a:t>at optimum shaping time and low rate, </a:t>
            </a:r>
            <a:r>
              <a:rPr lang="en-US" sz="1800" b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good resolution</a:t>
            </a:r>
            <a:r>
              <a:rPr lang="en-US" sz="1800" b="1">
                <a:latin typeface="Libre Franklin" pitchFamily="2" charset="0"/>
                <a:cs typeface="Arial" pitchFamily="34" charset="0"/>
              </a:rPr>
              <a:t> </a:t>
            </a:r>
            <a:r>
              <a:rPr lang="en-US" sz="1800">
                <a:latin typeface="Libre Franklin" pitchFamily="2" charset="0"/>
                <a:cs typeface="Arial" pitchFamily="34" charset="0"/>
              </a:rPr>
              <a:t>(</a:t>
            </a:r>
            <a:r>
              <a:rPr lang="en-US" sz="1800" b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≤ 200 eV</a:t>
            </a:r>
            <a:r>
              <a:rPr lang="en-US" sz="1800">
                <a:latin typeface="Libre Franklin" pitchFamily="2" charset="0"/>
                <a:cs typeface="Arial" pitchFamily="34" charset="0"/>
              </a:rPr>
              <a:t>) at short shaping time and </a:t>
            </a:r>
            <a:r>
              <a:rPr lang="en-US" sz="1800" b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high throughput </a:t>
            </a:r>
            <a:r>
              <a:rPr lang="en-US" sz="1800">
                <a:latin typeface="Libre Franklin" pitchFamily="2" charset="0"/>
                <a:cs typeface="Arial" pitchFamily="34" charset="0"/>
              </a:rPr>
              <a:t>(</a:t>
            </a:r>
            <a:r>
              <a:rPr lang="en-US" sz="1800" b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&gt; 1 </a:t>
            </a:r>
            <a:r>
              <a:rPr lang="en-US" sz="1800" b="1" err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Mcps</a:t>
            </a:r>
            <a:r>
              <a:rPr lang="en-US" sz="1800" b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/</a:t>
            </a:r>
            <a:r>
              <a:rPr lang="en-US" sz="1800" b="1" err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ch</a:t>
            </a:r>
            <a:r>
              <a:rPr lang="en-US" sz="1800" err="1">
                <a:latin typeface="Libre Franklin" pitchFamily="2" charset="0"/>
                <a:cs typeface="Arial" pitchFamily="34" charset="0"/>
              </a:rPr>
              <a:t>.</a:t>
            </a:r>
            <a:r>
              <a:rPr lang="en-US" sz="1800">
                <a:latin typeface="Libre Franklin" pitchFamily="2" charset="0"/>
                <a:cs typeface="Arial" pitchFamily="34" charset="0"/>
              </a:rPr>
              <a:t>)</a:t>
            </a:r>
          </a:p>
          <a:p>
            <a:pPr algn="just">
              <a:buClr>
                <a:srgbClr val="333F50"/>
              </a:buClr>
              <a:buFont typeface="Wingdings" panose="05000000000000000000" pitchFamily="2" charset="2"/>
              <a:buChar char="q"/>
            </a:pPr>
            <a:r>
              <a:rPr lang="en-US" sz="1800" b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Modular </a:t>
            </a:r>
            <a:r>
              <a:rPr lang="en-US" sz="1800">
                <a:latin typeface="Libre Franklin" pitchFamily="2" charset="0"/>
                <a:cs typeface="Arial" pitchFamily="34" charset="0"/>
              </a:rPr>
              <a:t>and</a:t>
            </a:r>
            <a:r>
              <a:rPr lang="en-US" sz="1800" b="1">
                <a:solidFill>
                  <a:srgbClr val="333F50"/>
                </a:solidFill>
                <a:latin typeface="Libre Franklin" pitchFamily="2" charset="0"/>
                <a:cs typeface="Arial" pitchFamily="34" charset="0"/>
              </a:rPr>
              <a:t> scalable </a:t>
            </a:r>
            <a:r>
              <a:rPr lang="en-US" sz="1800">
                <a:latin typeface="Libre Franklin" pitchFamily="2" charset="0"/>
                <a:cs typeface="Arial" pitchFamily="34" charset="0"/>
              </a:rPr>
              <a:t>design, to easily increase sensitive area and adapt to different experiment configurations</a:t>
            </a:r>
          </a:p>
        </p:txBody>
      </p:sp>
      <p:sp>
        <p:nvSpPr>
          <p:cNvPr id="57" name="Rectangle 23">
            <a:extLst>
              <a:ext uri="{FF2B5EF4-FFF2-40B4-BE49-F238E27FC236}">
                <a16:creationId xmlns:a16="http://schemas.microsoft.com/office/drawing/2014/main" id="{C89E63DA-62A0-DDCA-430E-00B503E2DB58}"/>
              </a:ext>
            </a:extLst>
          </p:cNvPr>
          <p:cNvSpPr/>
          <p:nvPr/>
        </p:nvSpPr>
        <p:spPr>
          <a:xfrm>
            <a:off x="190500" y="1220072"/>
            <a:ext cx="56385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33F50"/>
                </a:solidFill>
                <a:latin typeface="Libre Franklin" pitchFamily="2" charset="0"/>
                <a:cs typeface="Arial" panose="020B0604020202020204" pitchFamily="34" charset="0"/>
              </a:rPr>
              <a:t>Motivation</a:t>
            </a:r>
            <a:r>
              <a:rPr lang="en-US" sz="2000" b="1" dirty="0">
                <a:latin typeface="Libre Franklin" pitchFamily="2" charset="0"/>
                <a:cs typeface="Arial" panose="020B0604020202020204" pitchFamily="34" charset="0"/>
              </a:rPr>
              <a:t> :</a:t>
            </a:r>
          </a:p>
          <a:p>
            <a:r>
              <a:rPr lang="en-US" sz="2000" dirty="0">
                <a:latin typeface="Libre Franklin" pitchFamily="2" charset="0"/>
                <a:cs typeface="Arial" panose="020B0604020202020204" pitchFamily="34" charset="0"/>
              </a:rPr>
              <a:t>Develop a low-noise and versatile detector based on monolithic arrays of </a:t>
            </a:r>
            <a:r>
              <a:rPr lang="en-US" sz="2000" b="1" dirty="0">
                <a:solidFill>
                  <a:srgbClr val="333F50"/>
                </a:solidFill>
                <a:latin typeface="Libre Franklin" pitchFamily="2" charset="0"/>
                <a:cs typeface="Arial" panose="020B0604020202020204" pitchFamily="34" charset="0"/>
              </a:rPr>
              <a:t>Silicon Drift Detectors</a:t>
            </a:r>
            <a:r>
              <a:rPr lang="en-US" sz="2000" b="1" dirty="0">
                <a:latin typeface="Libre Franklin" pitchFamily="2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Libre Franklin" pitchFamily="2" charset="0"/>
                <a:cs typeface="Arial" panose="020B0604020202020204" pitchFamily="34" charset="0"/>
              </a:rPr>
              <a:t>for high-rate synchrotron applications</a:t>
            </a:r>
          </a:p>
          <a:p>
            <a:r>
              <a:rPr lang="en-US" sz="2000" dirty="0">
                <a:latin typeface="Libre Franklin" pitchFamily="2" charset="0"/>
                <a:cs typeface="Arial" panose="020B0604020202020204" pitchFamily="34" charset="0"/>
              </a:rPr>
              <a:t>(mainly XRF, XAFS, and XFM)</a:t>
            </a:r>
          </a:p>
        </p:txBody>
      </p:sp>
    </p:spTree>
    <p:extLst>
      <p:ext uri="{BB962C8B-B14F-4D97-AF65-F5344CB8AC3E}">
        <p14:creationId xmlns:p14="http://schemas.microsoft.com/office/powerpoint/2010/main" val="1320547406"/>
      </p:ext>
    </p:extLst>
  </p:cSld>
  <p:clrMapOvr>
    <a:masterClrMapping/>
  </p:clrMapOvr>
  <p:transition spd="slow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A178A28D-018D-0093-7F87-C00A78ACDD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36609755-9E06-C875-4980-D93BD72DDA43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Ardesia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Project</a:t>
            </a:r>
            <a:b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</a:b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ARray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of </a:t>
            </a: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DEtectors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for Synchrotron </a:t>
            </a: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radIation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Applications</a:t>
            </a:r>
          </a:p>
          <a:p>
            <a:pPr lvl="0"/>
            <a:endParaRPr lang="en-US" sz="2000" b="1" dirty="0">
              <a:solidFill>
                <a:srgbClr val="2980B9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2" name="Immagine 1" descr="Immagine che contiene testo">
            <a:extLst>
              <a:ext uri="{FF2B5EF4-FFF2-40B4-BE49-F238E27FC236}">
                <a16:creationId xmlns:a16="http://schemas.microsoft.com/office/drawing/2014/main" id="{4B6E2B22-19CB-79B3-14FC-62C99E7B584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lumMod val="7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777" y="111533"/>
            <a:ext cx="1592823" cy="502369"/>
          </a:xfrm>
          <a:prstGeom prst="rect">
            <a:avLst/>
          </a:prstGeom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2E5FBD13-0063-87C5-AA77-0822DC6463BD}"/>
              </a:ext>
            </a:extLst>
          </p:cNvPr>
          <p:cNvGrpSpPr/>
          <p:nvPr/>
        </p:nvGrpSpPr>
        <p:grpSpPr>
          <a:xfrm>
            <a:off x="730065" y="1856296"/>
            <a:ext cx="1768846" cy="2613556"/>
            <a:chOff x="8132154" y="466104"/>
            <a:chExt cx="2193137" cy="3240465"/>
          </a:xfrm>
        </p:grpSpPr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995A45A1-52F6-AD61-9968-2DF9C10664AD}"/>
                </a:ext>
              </a:extLst>
            </p:cNvPr>
            <p:cNvGrpSpPr/>
            <p:nvPr/>
          </p:nvGrpSpPr>
          <p:grpSpPr>
            <a:xfrm>
              <a:off x="8132154" y="466104"/>
              <a:ext cx="2193137" cy="2867053"/>
              <a:chOff x="7397426" y="1992985"/>
              <a:chExt cx="3038402" cy="3972052"/>
            </a:xfrm>
          </p:grpSpPr>
          <p:pic>
            <p:nvPicPr>
              <p:cNvPr id="31" name="Immagine 30" descr="Immagine che contiene testo&#10;&#10;Descrizione generata automaticamente">
                <a:extLst>
                  <a:ext uri="{FF2B5EF4-FFF2-40B4-BE49-F238E27FC236}">
                    <a16:creationId xmlns:a16="http://schemas.microsoft.com/office/drawing/2014/main" id="{F11AA261-3897-BE8A-40A3-D9394F8478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08565" y="3085036"/>
                <a:ext cx="2875450" cy="2880001"/>
              </a:xfrm>
              <a:prstGeom prst="rect">
                <a:avLst/>
              </a:prstGeom>
            </p:spPr>
          </p:pic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C52430C4-A5F8-917A-72EF-248FA58EE187}"/>
                  </a:ext>
                </a:extLst>
              </p:cNvPr>
              <p:cNvSpPr txBox="1"/>
              <p:nvPr/>
            </p:nvSpPr>
            <p:spPr>
              <a:xfrm>
                <a:off x="7397426" y="1992985"/>
                <a:ext cx="3038402" cy="11102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>
                    <a:solidFill>
                      <a:srgbClr val="333F50"/>
                    </a:solidFill>
                  </a:rPr>
                  <a:t>SDD array</a:t>
                </a:r>
              </a:p>
              <a:p>
                <a:pPr algn="ctr"/>
                <a:r>
                  <a:rPr lang="en-US" b="1">
                    <a:solidFill>
                      <a:srgbClr val="333F50"/>
                    </a:solidFill>
                  </a:rPr>
                  <a:t>4 × 4   5-mm-side</a:t>
                </a:r>
                <a:endParaRPr lang="en-US">
                  <a:solidFill>
                    <a:srgbClr val="333F50"/>
                  </a:solidFill>
                </a:endParaRPr>
              </a:p>
            </p:txBody>
          </p:sp>
        </p:grpSp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8792B3E6-5395-8649-EA71-B2B66F27F0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0824" y="3309369"/>
              <a:ext cx="0" cy="1453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diritto 23">
              <a:extLst>
                <a:ext uri="{FF2B5EF4-FFF2-40B4-BE49-F238E27FC236}">
                  <a16:creationId xmlns:a16="http://schemas.microsoft.com/office/drawing/2014/main" id="{10D3B456-F641-8EA2-49A3-B33BDE3730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69558" y="3309369"/>
              <a:ext cx="0" cy="1453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2 26">
              <a:extLst>
                <a:ext uri="{FF2B5EF4-FFF2-40B4-BE49-F238E27FC236}">
                  <a16:creationId xmlns:a16="http://schemas.microsoft.com/office/drawing/2014/main" id="{104CEA13-3BF1-3E7C-A4A4-E11E659A6C04}"/>
                </a:ext>
              </a:extLst>
            </p:cNvPr>
            <p:cNvCxnSpPr>
              <a:cxnSpLocks/>
            </p:cNvCxnSpPr>
            <p:nvPr/>
          </p:nvCxnSpPr>
          <p:spPr>
            <a:xfrm>
              <a:off x="8220824" y="3388659"/>
              <a:ext cx="204873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191069D3-D6F5-0B74-D5AB-9152AFAD859B}"/>
                </a:ext>
              </a:extLst>
            </p:cNvPr>
            <p:cNvSpPr txBox="1"/>
            <p:nvPr/>
          </p:nvSpPr>
          <p:spPr>
            <a:xfrm>
              <a:off x="8833415" y="3337237"/>
              <a:ext cx="7954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24 mm</a:t>
              </a:r>
            </a:p>
          </p:txBody>
        </p:sp>
      </p:grpSp>
      <p:grpSp>
        <p:nvGrpSpPr>
          <p:cNvPr id="35" name="Gruppo 34">
            <a:extLst>
              <a:ext uri="{FF2B5EF4-FFF2-40B4-BE49-F238E27FC236}">
                <a16:creationId xmlns:a16="http://schemas.microsoft.com/office/drawing/2014/main" id="{1B4FBF7B-278D-9785-0D38-69E0AC2B14F2}"/>
              </a:ext>
            </a:extLst>
          </p:cNvPr>
          <p:cNvGrpSpPr/>
          <p:nvPr/>
        </p:nvGrpSpPr>
        <p:grpSpPr>
          <a:xfrm>
            <a:off x="2190962" y="1732865"/>
            <a:ext cx="4241239" cy="2883485"/>
            <a:chOff x="6324555" y="3920111"/>
            <a:chExt cx="4327478" cy="2800785"/>
          </a:xfrm>
        </p:grpSpPr>
        <p:grpSp>
          <p:nvGrpSpPr>
            <p:cNvPr id="36" name="Gruppo 35">
              <a:extLst>
                <a:ext uri="{FF2B5EF4-FFF2-40B4-BE49-F238E27FC236}">
                  <a16:creationId xmlns:a16="http://schemas.microsoft.com/office/drawing/2014/main" id="{5FA116B8-0216-9F32-F056-5C608BAD38BA}"/>
                </a:ext>
              </a:extLst>
            </p:cNvPr>
            <p:cNvGrpSpPr/>
            <p:nvPr/>
          </p:nvGrpSpPr>
          <p:grpSpPr>
            <a:xfrm>
              <a:off x="6324555" y="3920111"/>
              <a:ext cx="4327478" cy="2800785"/>
              <a:chOff x="6324555" y="3920111"/>
              <a:chExt cx="4327478" cy="2800785"/>
            </a:xfrm>
          </p:grpSpPr>
          <p:pic>
            <p:nvPicPr>
              <p:cNvPr id="48" name="Immagine 47" descr="Immagine che contiene giocattolo, Modello in scala&#10;&#10;Descrizione generata automaticamente">
                <a:extLst>
                  <a:ext uri="{FF2B5EF4-FFF2-40B4-BE49-F238E27FC236}">
                    <a16:creationId xmlns:a16="http://schemas.microsoft.com/office/drawing/2014/main" id="{9E2B4240-5BCF-F2EA-2DE8-8084714163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52" r="14449"/>
              <a:stretch/>
            </p:blipFill>
            <p:spPr>
              <a:xfrm>
                <a:off x="6324555" y="3920111"/>
                <a:ext cx="4010893" cy="2800785"/>
              </a:xfrm>
              <a:prstGeom prst="rect">
                <a:avLst/>
              </a:prstGeom>
            </p:spPr>
          </p:pic>
          <p:grpSp>
            <p:nvGrpSpPr>
              <p:cNvPr id="50" name="Gruppo 49">
                <a:extLst>
                  <a:ext uri="{FF2B5EF4-FFF2-40B4-BE49-F238E27FC236}">
                    <a16:creationId xmlns:a16="http://schemas.microsoft.com/office/drawing/2014/main" id="{03F1C5EB-BB50-BD9E-439C-75D34769C8B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825539" y="3961821"/>
                <a:ext cx="3826494" cy="1934990"/>
                <a:chOff x="507462" y="-499804"/>
                <a:chExt cx="10849440" cy="5486366"/>
              </a:xfrm>
            </p:grpSpPr>
            <p:sp>
              <p:nvSpPr>
                <p:cNvPr id="51" name="TextBox 7">
                  <a:extLst>
                    <a:ext uri="{FF2B5EF4-FFF2-40B4-BE49-F238E27FC236}">
                      <a16:creationId xmlns:a16="http://schemas.microsoft.com/office/drawing/2014/main" id="{A5AEA3A4-6B84-4FC0-D33A-05DED7F20392}"/>
                    </a:ext>
                  </a:extLst>
                </p:cNvPr>
                <p:cNvSpPr txBox="1"/>
                <p:nvPr/>
              </p:nvSpPr>
              <p:spPr>
                <a:xfrm>
                  <a:off x="868794" y="-499804"/>
                  <a:ext cx="4038456" cy="101715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/>
                    <a:t>Mo collimator</a:t>
                  </a:r>
                </a:p>
              </p:txBody>
            </p:sp>
            <p:cxnSp>
              <p:nvCxnSpPr>
                <p:cNvPr id="54" name="Straight Connector 9">
                  <a:extLst>
                    <a:ext uri="{FF2B5EF4-FFF2-40B4-BE49-F238E27FC236}">
                      <a16:creationId xmlns:a16="http://schemas.microsoft.com/office/drawing/2014/main" id="{378162A4-DF81-4AAF-975C-ADEA6838E9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7462" y="2569129"/>
                  <a:ext cx="1895736" cy="0"/>
                </a:xfrm>
                <a:prstGeom prst="line">
                  <a:avLst/>
                </a:prstGeom>
                <a:ln w="12700">
                  <a:headEnd type="none" w="med" len="med"/>
                  <a:tailEnd type="triangl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6" name="TextBox 13">
                  <a:extLst>
                    <a:ext uri="{FF2B5EF4-FFF2-40B4-BE49-F238E27FC236}">
                      <a16:creationId xmlns:a16="http://schemas.microsoft.com/office/drawing/2014/main" id="{9847C80A-9DC2-93F8-2822-7C43DF741B10}"/>
                    </a:ext>
                  </a:extLst>
                </p:cNvPr>
                <p:cNvSpPr txBox="1"/>
                <p:nvPr/>
              </p:nvSpPr>
              <p:spPr>
                <a:xfrm>
                  <a:off x="7321208" y="663841"/>
                  <a:ext cx="3842997" cy="9599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/>
                    <a:t>Detector Jig</a:t>
                  </a:r>
                </a:p>
              </p:txBody>
            </p:sp>
            <p:sp>
              <p:nvSpPr>
                <p:cNvPr id="58" name="TextBox 20">
                  <a:extLst>
                    <a:ext uri="{FF2B5EF4-FFF2-40B4-BE49-F238E27FC236}">
                      <a16:creationId xmlns:a16="http://schemas.microsoft.com/office/drawing/2014/main" id="{8F19D086-CF3D-7310-1F1F-8E17D460E374}"/>
                    </a:ext>
                  </a:extLst>
                </p:cNvPr>
                <p:cNvSpPr txBox="1"/>
                <p:nvPr/>
              </p:nvSpPr>
              <p:spPr>
                <a:xfrm>
                  <a:off x="7513909" y="2134830"/>
                  <a:ext cx="3842993" cy="9599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/>
                    <a:t>Module PCB</a:t>
                  </a:r>
                </a:p>
              </p:txBody>
            </p:sp>
            <p:sp>
              <p:nvSpPr>
                <p:cNvPr id="59" name="TextBox 23">
                  <a:extLst>
                    <a:ext uri="{FF2B5EF4-FFF2-40B4-BE49-F238E27FC236}">
                      <a16:creationId xmlns:a16="http://schemas.microsoft.com/office/drawing/2014/main" id="{4BC400C9-CB4F-2698-D880-7B69FB031B0C}"/>
                    </a:ext>
                  </a:extLst>
                </p:cNvPr>
                <p:cNvSpPr txBox="1"/>
                <p:nvPr/>
              </p:nvSpPr>
              <p:spPr>
                <a:xfrm>
                  <a:off x="7513909" y="4026643"/>
                  <a:ext cx="3357473" cy="9599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/>
                    <a:t>Al Frame</a:t>
                  </a:r>
                </a:p>
              </p:txBody>
            </p:sp>
          </p:grpSp>
        </p:grp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82A4F949-2D7D-2116-DA7A-F59658A2E029}"/>
                </a:ext>
              </a:extLst>
            </p:cNvPr>
            <p:cNvSpPr txBox="1"/>
            <p:nvPr/>
          </p:nvSpPr>
          <p:spPr>
            <a:xfrm>
              <a:off x="6422247" y="3960246"/>
              <a:ext cx="2407927" cy="632714"/>
            </a:xfrm>
            <a:prstGeom prst="rect">
              <a:avLst/>
            </a:prstGeom>
          </p:spPr>
          <p:txBody>
            <a:bodyPr vert="horz" wrap="square" lIns="91440" tIns="45720" rIns="91440" bIns="45720" rtlCol="0" anchor="b">
              <a:normAutofit/>
            </a:bodyPr>
            <a:lstStyle/>
            <a:p>
              <a:pPr algn="l"/>
              <a:endParaRPr lang="it-IT" sz="2800" noProof="0"/>
            </a:p>
          </p:txBody>
        </p:sp>
        <p:cxnSp>
          <p:nvCxnSpPr>
            <p:cNvPr id="41" name="Straight Connector 9">
              <a:extLst>
                <a:ext uri="{FF2B5EF4-FFF2-40B4-BE49-F238E27FC236}">
                  <a16:creationId xmlns:a16="http://schemas.microsoft.com/office/drawing/2014/main" id="{84E75CE0-4CBB-7285-258E-C77E335F9C2B}"/>
                </a:ext>
              </a:extLst>
            </p:cNvPr>
            <p:cNvCxnSpPr>
              <a:cxnSpLocks/>
            </p:cNvCxnSpPr>
            <p:nvPr/>
          </p:nvCxnSpPr>
          <p:spPr>
            <a:xfrm>
              <a:off x="7500160" y="4229393"/>
              <a:ext cx="126050" cy="281534"/>
            </a:xfrm>
            <a:prstGeom prst="line">
              <a:avLst/>
            </a:prstGeom>
            <a:ln w="127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9">
              <a:extLst>
                <a:ext uri="{FF2B5EF4-FFF2-40B4-BE49-F238E27FC236}">
                  <a16:creationId xmlns:a16="http://schemas.microsoft.com/office/drawing/2014/main" id="{66982884-3B4D-399B-35B2-DA9B6B96A9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59201" y="4683085"/>
              <a:ext cx="212100" cy="116557"/>
            </a:xfrm>
            <a:prstGeom prst="line">
              <a:avLst/>
            </a:prstGeom>
            <a:ln w="127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9">
              <a:extLst>
                <a:ext uri="{FF2B5EF4-FFF2-40B4-BE49-F238E27FC236}">
                  <a16:creationId xmlns:a16="http://schemas.microsoft.com/office/drawing/2014/main" id="{622FD123-A266-9A10-D713-55F5CB8EDA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79095" y="5143871"/>
              <a:ext cx="341389" cy="97403"/>
            </a:xfrm>
            <a:prstGeom prst="line">
              <a:avLst/>
            </a:prstGeom>
            <a:ln w="127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9">
              <a:extLst>
                <a:ext uri="{FF2B5EF4-FFF2-40B4-BE49-F238E27FC236}">
                  <a16:creationId xmlns:a16="http://schemas.microsoft.com/office/drawing/2014/main" id="{1140F2CD-6275-34F8-978C-CCDA30E0D1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47093" y="5795411"/>
              <a:ext cx="373391" cy="106263"/>
            </a:xfrm>
            <a:prstGeom prst="line">
              <a:avLst/>
            </a:prstGeom>
            <a:ln w="127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0" name="Rettangolo con angoli arrotondati 59">
            <a:extLst>
              <a:ext uri="{FF2B5EF4-FFF2-40B4-BE49-F238E27FC236}">
                <a16:creationId xmlns:a16="http://schemas.microsoft.com/office/drawing/2014/main" id="{DDCFB466-A3F8-4347-270C-7D55A6D8E553}"/>
              </a:ext>
            </a:extLst>
          </p:cNvPr>
          <p:cNvSpPr/>
          <p:nvPr/>
        </p:nvSpPr>
        <p:spPr>
          <a:xfrm>
            <a:off x="596968" y="1856296"/>
            <a:ext cx="2076679" cy="2646624"/>
          </a:xfrm>
          <a:prstGeom prst="roundRect">
            <a:avLst>
              <a:gd name="adj" fmla="val 4299"/>
            </a:avLst>
          </a:prstGeom>
          <a:noFill/>
          <a:ln w="12700" cap="flat" cmpd="sng" algn="ctr">
            <a:solidFill>
              <a:srgbClr val="333F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egnaposto contenuto 1">
            <a:extLst>
              <a:ext uri="{FF2B5EF4-FFF2-40B4-BE49-F238E27FC236}">
                <a16:creationId xmlns:a16="http://schemas.microsoft.com/office/drawing/2014/main" id="{3152025C-827C-4006-5329-CC7FE56B959C}"/>
              </a:ext>
            </a:extLst>
          </p:cNvPr>
          <p:cNvSpPr txBox="1">
            <a:spLocks/>
          </p:cNvSpPr>
          <p:nvPr/>
        </p:nvSpPr>
        <p:spPr>
          <a:xfrm>
            <a:off x="457200" y="4658938"/>
            <a:ext cx="10803102" cy="21415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rgbClr val="333F50"/>
              </a:buClr>
              <a:buFont typeface="Wingdings" panose="05000000000000000000" pitchFamily="2" charset="2"/>
              <a:buChar char="q"/>
            </a:pPr>
            <a:r>
              <a:rPr lang="en-US" sz="1800" dirty="0">
                <a:latin typeface="Libre Franklin" pitchFamily="2" charset="0"/>
              </a:rPr>
              <a:t>Hosts the </a:t>
            </a:r>
            <a:r>
              <a:rPr lang="en-US" sz="1800" b="1" dirty="0">
                <a:solidFill>
                  <a:srgbClr val="333F50"/>
                </a:solidFill>
                <a:latin typeface="Libre Franklin" pitchFamily="2" charset="0"/>
              </a:rPr>
              <a:t>16/64 channel Monolithic SDD array </a:t>
            </a:r>
            <a:r>
              <a:rPr lang="en-US" sz="1800" dirty="0">
                <a:latin typeface="Libre Franklin" pitchFamily="2" charset="0"/>
              </a:rPr>
              <a:t>(450 µs, 80 µm, or 1 mm thicknesses)</a:t>
            </a:r>
          </a:p>
          <a:p>
            <a:pPr>
              <a:spcBef>
                <a:spcPts val="600"/>
              </a:spcBef>
              <a:buClr>
                <a:srgbClr val="333F50"/>
              </a:buClr>
              <a:buFont typeface="Wingdings" panose="05000000000000000000" pitchFamily="2" charset="2"/>
              <a:buChar char="q"/>
            </a:pPr>
            <a:r>
              <a:rPr lang="en-US" sz="1800" dirty="0">
                <a:latin typeface="Libre Franklin" pitchFamily="2" charset="0"/>
              </a:rPr>
              <a:t>500 µm thick </a:t>
            </a:r>
            <a:r>
              <a:rPr lang="en-US" sz="1800" b="1" dirty="0">
                <a:solidFill>
                  <a:srgbClr val="333F50"/>
                </a:solidFill>
                <a:latin typeface="Libre Franklin" pitchFamily="2" charset="0"/>
              </a:rPr>
              <a:t>Molybdenum Mask </a:t>
            </a:r>
            <a:r>
              <a:rPr lang="en-US" sz="1800" dirty="0">
                <a:latin typeface="Libre Franklin" pitchFamily="2" charset="0"/>
              </a:rPr>
              <a:t>to prevent charge sharing </a:t>
            </a:r>
          </a:p>
          <a:p>
            <a:pPr>
              <a:spcBef>
                <a:spcPts val="600"/>
              </a:spcBef>
              <a:buClr>
                <a:srgbClr val="333F50"/>
              </a:buClr>
              <a:buFont typeface="Wingdings" panose="05000000000000000000" pitchFamily="2" charset="2"/>
              <a:buChar char="q"/>
            </a:pPr>
            <a:r>
              <a:rPr lang="en-US" sz="1800" dirty="0">
                <a:latin typeface="Libre Franklin" pitchFamily="2" charset="0"/>
              </a:rPr>
              <a:t>Active area after collimation: </a:t>
            </a:r>
            <a:r>
              <a:rPr lang="en-US" sz="1800" b="1" dirty="0">
                <a:solidFill>
                  <a:srgbClr val="333F50"/>
                </a:solidFill>
                <a:latin typeface="Libre Franklin" pitchFamily="2" charset="0"/>
              </a:rPr>
              <a:t>324 mm</a:t>
            </a:r>
            <a:r>
              <a:rPr lang="en-US" sz="1800" b="1" baseline="30000" dirty="0">
                <a:solidFill>
                  <a:srgbClr val="333F50"/>
                </a:solidFill>
                <a:latin typeface="Libre Franklin" pitchFamily="2" charset="0"/>
              </a:rPr>
              <a:t>2 </a:t>
            </a:r>
            <a:r>
              <a:rPr lang="en-US" sz="1800" dirty="0">
                <a:latin typeface="Libre Franklin" pitchFamily="2" charset="0"/>
              </a:rPr>
              <a:t>(81% of window)</a:t>
            </a:r>
            <a:endParaRPr lang="en-US" sz="1800" dirty="0">
              <a:solidFill>
                <a:srgbClr val="333F50"/>
              </a:solidFill>
              <a:latin typeface="Libre Franklin" pitchFamily="2" charset="0"/>
            </a:endParaRPr>
          </a:p>
          <a:p>
            <a:pPr>
              <a:spcBef>
                <a:spcPts val="600"/>
              </a:spcBef>
              <a:buClr>
                <a:srgbClr val="333F50"/>
              </a:buClr>
              <a:buFont typeface="Wingdings" panose="05000000000000000000" pitchFamily="2" charset="2"/>
              <a:buChar char="q"/>
            </a:pPr>
            <a:r>
              <a:rPr lang="en-US" sz="1800" dirty="0">
                <a:latin typeface="Libre Franklin" pitchFamily="2" charset="0"/>
              </a:rPr>
              <a:t>Four custom-designed 4-channel </a:t>
            </a:r>
            <a:r>
              <a:rPr lang="en-US" sz="1800" b="1" dirty="0">
                <a:solidFill>
                  <a:srgbClr val="333F50"/>
                </a:solidFill>
                <a:latin typeface="Libre Franklin" pitchFamily="2" charset="0"/>
              </a:rPr>
              <a:t>CUBE Preamplifiers</a:t>
            </a:r>
          </a:p>
          <a:p>
            <a:pPr>
              <a:spcBef>
                <a:spcPts val="600"/>
              </a:spcBef>
              <a:buClr>
                <a:srgbClr val="333F50"/>
              </a:buClr>
              <a:buFont typeface="Wingdings" panose="05000000000000000000" pitchFamily="2" charset="2"/>
              <a:buChar char="q"/>
            </a:pPr>
            <a:r>
              <a:rPr lang="en-US" sz="1800" dirty="0">
                <a:latin typeface="Libre Franklin" pitchFamily="2" charset="0"/>
              </a:rPr>
              <a:t>Preamplifiers and Detector are glued to a </a:t>
            </a:r>
            <a:r>
              <a:rPr lang="en-US" sz="1800" b="1" dirty="0">
                <a:solidFill>
                  <a:srgbClr val="333F50"/>
                </a:solidFill>
                <a:latin typeface="Libre Franklin" pitchFamily="2" charset="0"/>
              </a:rPr>
              <a:t>High-density PCB </a:t>
            </a:r>
          </a:p>
        </p:txBody>
      </p: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744C4351-5ABB-A8CF-7DA7-22B73B8DA160}"/>
              </a:ext>
            </a:extLst>
          </p:cNvPr>
          <p:cNvSpPr txBox="1"/>
          <p:nvPr/>
        </p:nvSpPr>
        <p:spPr>
          <a:xfrm>
            <a:off x="1937186" y="823204"/>
            <a:ext cx="9129200" cy="734138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rmAutofit fontScale="92500"/>
          </a:bodyPr>
          <a:lstStyle/>
          <a:p>
            <a:pPr algn="ctr"/>
            <a:r>
              <a:rPr lang="it-IT" sz="2400" b="1" noProof="0" dirty="0" err="1">
                <a:solidFill>
                  <a:srgbClr val="C00000"/>
                </a:solidFill>
              </a:rPr>
              <a:t>Increase</a:t>
            </a:r>
            <a:r>
              <a:rPr lang="it-IT" sz="2400" b="1" noProof="0" dirty="0">
                <a:solidFill>
                  <a:srgbClr val="C00000"/>
                </a:solidFill>
              </a:rPr>
              <a:t> high-rate capability of SDD-</a:t>
            </a:r>
            <a:r>
              <a:rPr lang="it-IT" sz="2400" b="1" noProof="0" dirty="0" err="1">
                <a:solidFill>
                  <a:srgbClr val="C00000"/>
                </a:solidFill>
              </a:rPr>
              <a:t>based</a:t>
            </a:r>
            <a:r>
              <a:rPr lang="it-IT" sz="2400" b="1" noProof="0" dirty="0">
                <a:solidFill>
                  <a:srgbClr val="C00000"/>
                </a:solidFill>
              </a:rPr>
              <a:t> X-ray </a:t>
            </a:r>
            <a:r>
              <a:rPr lang="it-IT" sz="2400" b="1" noProof="0" dirty="0" err="1">
                <a:solidFill>
                  <a:srgbClr val="C00000"/>
                </a:solidFill>
              </a:rPr>
              <a:t>spectrometers</a:t>
            </a:r>
            <a:endParaRPr lang="it-IT" sz="2400" b="1" noProof="0" dirty="0">
              <a:solidFill>
                <a:srgbClr val="C00000"/>
              </a:solidFill>
            </a:endParaRPr>
          </a:p>
        </p:txBody>
      </p: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E721BCA5-A4B5-E6C8-9E0A-A2ECD1B9CB13}"/>
              </a:ext>
            </a:extLst>
          </p:cNvPr>
          <p:cNvGrpSpPr/>
          <p:nvPr/>
        </p:nvGrpSpPr>
        <p:grpSpPr>
          <a:xfrm>
            <a:off x="7520208" y="2096049"/>
            <a:ext cx="2348688" cy="2520301"/>
            <a:chOff x="893017" y="1807971"/>
            <a:chExt cx="2526654" cy="2743845"/>
          </a:xfrm>
        </p:grpSpPr>
        <p:grpSp>
          <p:nvGrpSpPr>
            <p:cNvPr id="64" name="Gruppo 63">
              <a:extLst>
                <a:ext uri="{FF2B5EF4-FFF2-40B4-BE49-F238E27FC236}">
                  <a16:creationId xmlns:a16="http://schemas.microsoft.com/office/drawing/2014/main" id="{5178F07A-BAB9-ED2E-5F6C-A4CCF6BBB12B}"/>
                </a:ext>
              </a:extLst>
            </p:cNvPr>
            <p:cNvGrpSpPr/>
            <p:nvPr/>
          </p:nvGrpSpPr>
          <p:grpSpPr>
            <a:xfrm>
              <a:off x="893017" y="1807971"/>
              <a:ext cx="2075517" cy="2440819"/>
              <a:chOff x="7508565" y="2583494"/>
              <a:chExt cx="2875450" cy="3381543"/>
            </a:xfrm>
          </p:grpSpPr>
          <p:pic>
            <p:nvPicPr>
              <p:cNvPr id="70" name="Immagine 69" descr="Immagine che contiene testo&#10;&#10;Descrizione generata automaticamente">
                <a:extLst>
                  <a:ext uri="{FF2B5EF4-FFF2-40B4-BE49-F238E27FC236}">
                    <a16:creationId xmlns:a16="http://schemas.microsoft.com/office/drawing/2014/main" id="{E67B4E09-301E-B378-3719-3C3D7340A0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08565" y="3085036"/>
                <a:ext cx="2875450" cy="2880001"/>
              </a:xfrm>
              <a:prstGeom prst="rect">
                <a:avLst/>
              </a:prstGeom>
            </p:spPr>
          </p:pic>
          <p:sp>
            <p:nvSpPr>
              <p:cNvPr id="71" name="CasellaDiTesto 70">
                <a:extLst>
                  <a:ext uri="{FF2B5EF4-FFF2-40B4-BE49-F238E27FC236}">
                    <a16:creationId xmlns:a16="http://schemas.microsoft.com/office/drawing/2014/main" id="{CCB8FA2F-3222-D7D6-FE5D-DFC913E717F2}"/>
                  </a:ext>
                </a:extLst>
              </p:cNvPr>
              <p:cNvSpPr txBox="1"/>
              <p:nvPr/>
            </p:nvSpPr>
            <p:spPr>
              <a:xfrm>
                <a:off x="7616289" y="2583494"/>
                <a:ext cx="2646308" cy="3837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/>
                  <a:t>4 × 4   5-mm-side</a:t>
                </a:r>
                <a:endParaRPr lang="en-US" sz="1200"/>
              </a:p>
            </p:txBody>
          </p:sp>
        </p:grpSp>
        <p:cxnSp>
          <p:nvCxnSpPr>
            <p:cNvPr id="65" name="Connettore diritto 64">
              <a:extLst>
                <a:ext uri="{FF2B5EF4-FFF2-40B4-BE49-F238E27FC236}">
                  <a16:creationId xmlns:a16="http://schemas.microsoft.com/office/drawing/2014/main" id="{3BF7CAB8-EF70-2E09-AFA2-92C534CF01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1467" y="4225004"/>
              <a:ext cx="0" cy="1453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diritto 65">
              <a:extLst>
                <a:ext uri="{FF2B5EF4-FFF2-40B4-BE49-F238E27FC236}">
                  <a16:creationId xmlns:a16="http://schemas.microsoft.com/office/drawing/2014/main" id="{EB0A7936-368E-0BC0-AB2D-9C885F94AD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50201" y="4225004"/>
              <a:ext cx="0" cy="1453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2 66">
              <a:extLst>
                <a:ext uri="{FF2B5EF4-FFF2-40B4-BE49-F238E27FC236}">
                  <a16:creationId xmlns:a16="http://schemas.microsoft.com/office/drawing/2014/main" id="{BE3C6260-56E4-98C7-B7AE-EA0FEC9E0DFC}"/>
                </a:ext>
              </a:extLst>
            </p:cNvPr>
            <p:cNvCxnSpPr>
              <a:cxnSpLocks/>
            </p:cNvCxnSpPr>
            <p:nvPr/>
          </p:nvCxnSpPr>
          <p:spPr>
            <a:xfrm>
              <a:off x="901467" y="4304294"/>
              <a:ext cx="204873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CasellaDiTesto 67">
              <a:extLst>
                <a:ext uri="{FF2B5EF4-FFF2-40B4-BE49-F238E27FC236}">
                  <a16:creationId xmlns:a16="http://schemas.microsoft.com/office/drawing/2014/main" id="{819B184D-9F5D-63EA-B755-64A5E392531C}"/>
                </a:ext>
              </a:extLst>
            </p:cNvPr>
            <p:cNvSpPr txBox="1"/>
            <p:nvPr/>
          </p:nvSpPr>
          <p:spPr>
            <a:xfrm>
              <a:off x="1675794" y="4274817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24 mm</a:t>
              </a:r>
            </a:p>
          </p:txBody>
        </p:sp>
        <p:cxnSp>
          <p:nvCxnSpPr>
            <p:cNvPr id="69" name="Connettore diritto 68">
              <a:extLst>
                <a:ext uri="{FF2B5EF4-FFF2-40B4-BE49-F238E27FC236}">
                  <a16:creationId xmlns:a16="http://schemas.microsoft.com/office/drawing/2014/main" id="{27B8BABF-9591-2745-0DDC-F4071E3CAB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9671" y="4225004"/>
              <a:ext cx="0" cy="1453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uppo 71">
            <a:extLst>
              <a:ext uri="{FF2B5EF4-FFF2-40B4-BE49-F238E27FC236}">
                <a16:creationId xmlns:a16="http://schemas.microsoft.com/office/drawing/2014/main" id="{0D15AE98-CAEF-AD5A-4687-DB38A5276450}"/>
              </a:ext>
            </a:extLst>
          </p:cNvPr>
          <p:cNvGrpSpPr/>
          <p:nvPr/>
        </p:nvGrpSpPr>
        <p:grpSpPr>
          <a:xfrm>
            <a:off x="10013198" y="2096049"/>
            <a:ext cx="1904431" cy="2520301"/>
            <a:chOff x="3419671" y="1807971"/>
            <a:chExt cx="2048734" cy="2743845"/>
          </a:xfrm>
        </p:grpSpPr>
        <p:pic>
          <p:nvPicPr>
            <p:cNvPr id="73" name="Immagine 72" descr="Immagine che contiene modello, Rettangolo, arte, Simmetria&#10;&#10;Descrizione generata automaticamente">
              <a:extLst>
                <a:ext uri="{FF2B5EF4-FFF2-40B4-BE49-F238E27FC236}">
                  <a16:creationId xmlns:a16="http://schemas.microsoft.com/office/drawing/2014/main" id="{4A03EF06-D6BB-E311-C255-DD40FD3EC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2035" y="2177303"/>
              <a:ext cx="2045642" cy="2047701"/>
            </a:xfrm>
            <a:prstGeom prst="rect">
              <a:avLst/>
            </a:prstGeom>
          </p:spPr>
        </p:pic>
        <p:cxnSp>
          <p:nvCxnSpPr>
            <p:cNvPr id="74" name="Connettore diritto 73">
              <a:extLst>
                <a:ext uri="{FF2B5EF4-FFF2-40B4-BE49-F238E27FC236}">
                  <a16:creationId xmlns:a16="http://schemas.microsoft.com/office/drawing/2014/main" id="{6F5FA72D-1692-98B0-67BC-139B368942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68405" y="4225004"/>
              <a:ext cx="0" cy="1453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2 74">
              <a:extLst>
                <a:ext uri="{FF2B5EF4-FFF2-40B4-BE49-F238E27FC236}">
                  <a16:creationId xmlns:a16="http://schemas.microsoft.com/office/drawing/2014/main" id="{D1AF7C40-9292-0905-D83A-34FB8B747743}"/>
                </a:ext>
              </a:extLst>
            </p:cNvPr>
            <p:cNvCxnSpPr>
              <a:cxnSpLocks/>
            </p:cNvCxnSpPr>
            <p:nvPr/>
          </p:nvCxnSpPr>
          <p:spPr>
            <a:xfrm>
              <a:off x="3419671" y="4304294"/>
              <a:ext cx="204873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A5795AF1-AA1B-7516-D14F-080C0376B341}"/>
                </a:ext>
              </a:extLst>
            </p:cNvPr>
            <p:cNvSpPr txBox="1"/>
            <p:nvPr/>
          </p:nvSpPr>
          <p:spPr>
            <a:xfrm>
              <a:off x="4193998" y="4274817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24 mm</a:t>
              </a:r>
            </a:p>
          </p:txBody>
        </p:sp>
        <p:sp>
          <p:nvSpPr>
            <p:cNvPr id="77" name="CasellaDiTesto 76">
              <a:extLst>
                <a:ext uri="{FF2B5EF4-FFF2-40B4-BE49-F238E27FC236}">
                  <a16:creationId xmlns:a16="http://schemas.microsoft.com/office/drawing/2014/main" id="{2D35CF01-A60A-558F-2EBC-F7A68B7F50FD}"/>
                </a:ext>
              </a:extLst>
            </p:cNvPr>
            <p:cNvSpPr txBox="1"/>
            <p:nvPr/>
          </p:nvSpPr>
          <p:spPr>
            <a:xfrm>
              <a:off x="3488977" y="1807971"/>
              <a:ext cx="191012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/>
                <a:t>8 × 8   2.5-mm-side</a:t>
              </a:r>
              <a:endParaRPr lang="en-US" sz="1200"/>
            </a:p>
          </p:txBody>
        </p:sp>
      </p:grpSp>
      <p:pic>
        <p:nvPicPr>
          <p:cNvPr id="79" name="Immagine 78" descr="Immagine che contiene testo, Carattere, Elementi grafici, grafica&#10;&#10;Descrizione generata automaticamente">
            <a:extLst>
              <a:ext uri="{FF2B5EF4-FFF2-40B4-BE49-F238E27FC236}">
                <a16:creationId xmlns:a16="http://schemas.microsoft.com/office/drawing/2014/main" id="{A8314CBD-87AA-5796-DA00-85ACBE66C7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158" y="4839537"/>
            <a:ext cx="752288" cy="64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993977"/>
      </p:ext>
    </p:extLst>
  </p:cSld>
  <p:clrMapOvr>
    <a:masterClrMapping/>
  </p:clrMapOvr>
  <p:transition spd="slow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48FAE40F-EFA4-9E91-754D-0EA99803F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21BF986A-BD94-7B79-63E0-54A54E3CC09D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Resolution vs Shaping Time (ARDESIA)</a:t>
            </a:r>
          </a:p>
          <a:p>
            <a:pPr lvl="0"/>
            <a:endParaRPr lang="en-US" sz="2000" b="1" dirty="0">
              <a:solidFill>
                <a:srgbClr val="2980B9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graphicFrame>
        <p:nvGraphicFramePr>
          <p:cNvPr id="52" name="Grafico 51">
            <a:extLst>
              <a:ext uri="{FF2B5EF4-FFF2-40B4-BE49-F238E27FC236}">
                <a16:creationId xmlns:a16="http://schemas.microsoft.com/office/drawing/2014/main" id="{D8B45FF1-23E4-1EB8-551B-B2D71AAB11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8474768"/>
              </p:ext>
            </p:extLst>
          </p:nvPr>
        </p:nvGraphicFramePr>
        <p:xfrm>
          <a:off x="2206491" y="1360487"/>
          <a:ext cx="7805527" cy="4649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26FC3FF8-11C0-1621-99EC-F5886D3A87B2}"/>
              </a:ext>
            </a:extLst>
          </p:cNvPr>
          <p:cNvSpPr txBox="1"/>
          <p:nvPr/>
        </p:nvSpPr>
        <p:spPr>
          <a:xfrm>
            <a:off x="3984215" y="5755945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C00000"/>
                </a:solidFill>
              </a:rPr>
              <a:t>ICR:</a:t>
            </a:r>
          </a:p>
        </p:txBody>
      </p:sp>
    </p:spTree>
    <p:extLst>
      <p:ext uri="{BB962C8B-B14F-4D97-AF65-F5344CB8AC3E}">
        <p14:creationId xmlns:p14="http://schemas.microsoft.com/office/powerpoint/2010/main" val="3298533317"/>
      </p:ext>
    </p:extLst>
  </p:cSld>
  <p:clrMapOvr>
    <a:masterClrMapping/>
  </p:clrMapOvr>
  <p:transition spd="slow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559B0-7121-B0E6-0F91-9E12CF8396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2;p4">
            <a:extLst>
              <a:ext uri="{FF2B5EF4-FFF2-40B4-BE49-F238E27FC236}">
                <a16:creationId xmlns:a16="http://schemas.microsoft.com/office/drawing/2014/main" id="{45319ACB-4122-51AA-818E-3A5C9A195186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High rate (&gt; 1 </a:t>
            </a: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Mcps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OCR) resolution characterization (ARDESIA) </a:t>
            </a: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80BBAA3C-42B8-0B23-A8FE-7764D01E61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044251"/>
              </p:ext>
            </p:extLst>
          </p:nvPr>
        </p:nvGraphicFramePr>
        <p:xfrm>
          <a:off x="7798627" y="3044057"/>
          <a:ext cx="4254500" cy="13397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3600">
                  <a:extLst>
                    <a:ext uri="{9D8B030D-6E8A-4147-A177-3AD203B41FA5}">
                      <a16:colId xmlns:a16="http://schemas.microsoft.com/office/drawing/2014/main" val="155822266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799261526"/>
                    </a:ext>
                  </a:extLst>
                </a:gridCol>
                <a:gridCol w="1037590">
                  <a:extLst>
                    <a:ext uri="{9D8B030D-6E8A-4147-A177-3AD203B41FA5}">
                      <a16:colId xmlns:a16="http://schemas.microsoft.com/office/drawing/2014/main" val="2942387558"/>
                    </a:ext>
                  </a:extLst>
                </a:gridCol>
                <a:gridCol w="1489710">
                  <a:extLst>
                    <a:ext uri="{9D8B030D-6E8A-4147-A177-3AD203B41FA5}">
                      <a16:colId xmlns:a16="http://schemas.microsoft.com/office/drawing/2014/main" val="2207484344"/>
                    </a:ext>
                  </a:extLst>
                </a:gridCol>
              </a:tblGrid>
              <a:tr h="19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ICR (cps)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OCR (cps)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Resolution (eV)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(Live Time %)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201881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19.5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19k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140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97.0%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2365485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1230k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740k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163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60.0%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7936151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1230k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806k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162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65.0%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0100966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1230k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985k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176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80.0%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8225494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1210k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1020k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>
                          <a:effectLst/>
                        </a:rPr>
                        <a:t>220</a:t>
                      </a:r>
                      <a:endParaRPr lang="it-IT" sz="100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it-IT" sz="1100" dirty="0">
                          <a:effectLst/>
                        </a:rPr>
                        <a:t>95.0%</a:t>
                      </a:r>
                      <a:endParaRPr lang="it-IT" sz="10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1057618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BDC53C4A-7027-AD31-9841-ED9CDBEE49B6}"/>
              </a:ext>
            </a:extLst>
          </p:cNvPr>
          <p:cNvSpPr txBox="1"/>
          <p:nvPr/>
        </p:nvSpPr>
        <p:spPr>
          <a:xfrm rot="16200000">
            <a:off x="6920975" y="3391489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Live Time (%)</a:t>
            </a:r>
          </a:p>
        </p:txBody>
      </p:sp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DE454707-9083-9E31-5F74-6AB0BD9559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3707492"/>
              </p:ext>
            </p:extLst>
          </p:nvPr>
        </p:nvGraphicFramePr>
        <p:xfrm>
          <a:off x="265043" y="1742661"/>
          <a:ext cx="6950766" cy="4187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26937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9B080-6ACB-FFCF-9E9E-BCBA2141A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2;p4">
            <a:extLst>
              <a:ext uri="{FF2B5EF4-FFF2-40B4-BE49-F238E27FC236}">
                <a16:creationId xmlns:a16="http://schemas.microsoft.com/office/drawing/2014/main" id="{715F352F-2105-5908-52B7-2874BC62AC42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1029832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baseline="30000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55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Fe Spectrum – ICR 1.2 </a:t>
            </a: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Mcps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– 85% Live Time  190 eV resolution (ARDESIA) 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FCEDC15-381C-955C-DD33-BEDB5E923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8" y="1393012"/>
            <a:ext cx="11794435" cy="496654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21EFAE46-937E-7E39-D50F-733AB4085867}"/>
              </a:ext>
            </a:extLst>
          </p:cNvPr>
          <p:cNvSpPr txBox="1"/>
          <p:nvPr/>
        </p:nvSpPr>
        <p:spPr>
          <a:xfrm>
            <a:off x="2716476" y="1815806"/>
            <a:ext cx="2284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Mn K</a:t>
            </a:r>
            <a:r>
              <a:rPr lang="en-US" dirty="0">
                <a:latin typeface="Symbol" panose="05050102010706020507" pitchFamily="18" charset="2"/>
              </a:rPr>
              <a:t>a</a:t>
            </a:r>
            <a:r>
              <a:rPr lang="en-US" dirty="0"/>
              <a:t> Resolution=190 eV</a:t>
            </a:r>
          </a:p>
        </p:txBody>
      </p:sp>
    </p:spTree>
    <p:extLst>
      <p:ext uri="{BB962C8B-B14F-4D97-AF65-F5344CB8AC3E}">
        <p14:creationId xmlns:p14="http://schemas.microsoft.com/office/powerpoint/2010/main" val="33679269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FC4052BE-1381-B726-05A3-D245B0F22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6BE609BA-C085-4DD5-6B57-4468E6C21DE6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Realtime MCA processing algorithm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90C5DFB5-53AE-39CE-5184-0E489544A36D}"/>
              </a:ext>
            </a:extLst>
          </p:cNvPr>
          <p:cNvSpPr/>
          <p:nvPr/>
        </p:nvSpPr>
        <p:spPr>
          <a:xfrm>
            <a:off x="3473450" y="1626279"/>
            <a:ext cx="914400" cy="53236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Z</a:t>
            </a:r>
            <a:r>
              <a:rPr lang="it-IT" baseline="30000" dirty="0">
                <a:solidFill>
                  <a:schemeClr val="tx1"/>
                </a:solidFill>
              </a:rPr>
              <a:t>-k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CA570504-AB1E-AA43-F19A-57D69E98B364}"/>
              </a:ext>
            </a:extLst>
          </p:cNvPr>
          <p:cNvSpPr/>
          <p:nvPr/>
        </p:nvSpPr>
        <p:spPr>
          <a:xfrm>
            <a:off x="5930900" y="1626279"/>
            <a:ext cx="914400" cy="53236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Z</a:t>
            </a:r>
            <a:r>
              <a:rPr lang="it-IT" baseline="30000" dirty="0">
                <a:solidFill>
                  <a:schemeClr val="tx1"/>
                </a:solidFill>
              </a:rPr>
              <a:t>-m</a:t>
            </a:r>
          </a:p>
        </p:txBody>
      </p:sp>
      <p:sp>
        <p:nvSpPr>
          <p:cNvPr id="9" name="O 8">
            <a:extLst>
              <a:ext uri="{FF2B5EF4-FFF2-40B4-BE49-F238E27FC236}">
                <a16:creationId xmlns:a16="http://schemas.microsoft.com/office/drawing/2014/main" id="{3A104F3C-5FB1-30BE-9920-2513039E5F90}"/>
              </a:ext>
            </a:extLst>
          </p:cNvPr>
          <p:cNvSpPr/>
          <p:nvPr/>
        </p:nvSpPr>
        <p:spPr>
          <a:xfrm>
            <a:off x="4754562" y="2534167"/>
            <a:ext cx="266702" cy="276225"/>
          </a:xfrm>
          <a:prstGeom prst="flowChar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 9">
            <a:extLst>
              <a:ext uri="{FF2B5EF4-FFF2-40B4-BE49-F238E27FC236}">
                <a16:creationId xmlns:a16="http://schemas.microsoft.com/office/drawing/2014/main" id="{E4CC0DBB-BB2F-E826-F743-090967BC48E0}"/>
              </a:ext>
            </a:extLst>
          </p:cNvPr>
          <p:cNvSpPr/>
          <p:nvPr/>
        </p:nvSpPr>
        <p:spPr>
          <a:xfrm>
            <a:off x="7202487" y="2534167"/>
            <a:ext cx="266702" cy="276225"/>
          </a:xfrm>
          <a:prstGeom prst="flowChar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243D70DA-52D5-FD0A-7F50-6BC1FAAA9630}"/>
              </a:ext>
            </a:extLst>
          </p:cNvPr>
          <p:cNvSpPr/>
          <p:nvPr/>
        </p:nvSpPr>
        <p:spPr>
          <a:xfrm>
            <a:off x="7987696" y="2408027"/>
            <a:ext cx="914400" cy="53236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ACC</a:t>
            </a:r>
            <a:endParaRPr lang="it-IT" baseline="30000" dirty="0">
              <a:solidFill>
                <a:schemeClr val="tx1"/>
              </a:solidFill>
            </a:endParaRPr>
          </a:p>
        </p:txBody>
      </p:sp>
      <p:cxnSp>
        <p:nvCxnSpPr>
          <p:cNvPr id="15" name="Connettore 4 69">
            <a:extLst>
              <a:ext uri="{FF2B5EF4-FFF2-40B4-BE49-F238E27FC236}">
                <a16:creationId xmlns:a16="http://schemas.microsoft.com/office/drawing/2014/main" id="{A5DC18E2-BBD9-3516-8DE8-4F0EFF0824F7}"/>
              </a:ext>
            </a:extLst>
          </p:cNvPr>
          <p:cNvCxnSpPr>
            <a:stCxn id="3" idx="3"/>
            <a:endCxn id="9" idx="0"/>
          </p:cNvCxnSpPr>
          <p:nvPr/>
        </p:nvCxnSpPr>
        <p:spPr>
          <a:xfrm>
            <a:off x="4387850" y="1892464"/>
            <a:ext cx="500063" cy="64170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4 77">
            <a:extLst>
              <a:ext uri="{FF2B5EF4-FFF2-40B4-BE49-F238E27FC236}">
                <a16:creationId xmlns:a16="http://schemas.microsoft.com/office/drawing/2014/main" id="{62EC6225-9057-880F-A03A-9A3D24E9FADC}"/>
              </a:ext>
            </a:extLst>
          </p:cNvPr>
          <p:cNvCxnSpPr>
            <a:stCxn id="5" idx="3"/>
            <a:endCxn id="10" idx="0"/>
          </p:cNvCxnSpPr>
          <p:nvPr/>
        </p:nvCxnSpPr>
        <p:spPr>
          <a:xfrm>
            <a:off x="6845300" y="1892464"/>
            <a:ext cx="490538" cy="64170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24C8E3EF-7307-868E-A96F-5567349FAE65}"/>
              </a:ext>
            </a:extLst>
          </p:cNvPr>
          <p:cNvCxnSpPr>
            <a:endCxn id="3" idx="1"/>
          </p:cNvCxnSpPr>
          <p:nvPr/>
        </p:nvCxnSpPr>
        <p:spPr>
          <a:xfrm>
            <a:off x="2770981" y="1890082"/>
            <a:ext cx="702469" cy="2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4ACF2D1C-E347-E080-8D2A-245C86746DE9}"/>
              </a:ext>
            </a:extLst>
          </p:cNvPr>
          <p:cNvCxnSpPr/>
          <p:nvPr/>
        </p:nvCxnSpPr>
        <p:spPr>
          <a:xfrm>
            <a:off x="2770981" y="1890082"/>
            <a:ext cx="0" cy="1573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4 83">
            <a:extLst>
              <a:ext uri="{FF2B5EF4-FFF2-40B4-BE49-F238E27FC236}">
                <a16:creationId xmlns:a16="http://schemas.microsoft.com/office/drawing/2014/main" id="{CB869887-C2A8-AD54-79E2-9AE4F964F0C7}"/>
              </a:ext>
            </a:extLst>
          </p:cNvPr>
          <p:cNvCxnSpPr>
            <a:endCxn id="9" idx="4"/>
          </p:cNvCxnSpPr>
          <p:nvPr/>
        </p:nvCxnSpPr>
        <p:spPr>
          <a:xfrm flipV="1">
            <a:off x="2770981" y="2810392"/>
            <a:ext cx="2116932" cy="6530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73DDDF58-A66D-7AAC-3A7C-AB05AD18604C}"/>
              </a:ext>
            </a:extLst>
          </p:cNvPr>
          <p:cNvCxnSpPr/>
          <p:nvPr/>
        </p:nvCxnSpPr>
        <p:spPr>
          <a:xfrm>
            <a:off x="5220671" y="1890082"/>
            <a:ext cx="702469" cy="2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1A97D0E4-B5CA-5A77-1D21-4ACDD1CFCA23}"/>
              </a:ext>
            </a:extLst>
          </p:cNvPr>
          <p:cNvCxnSpPr/>
          <p:nvPr/>
        </p:nvCxnSpPr>
        <p:spPr>
          <a:xfrm>
            <a:off x="5220671" y="1890082"/>
            <a:ext cx="0" cy="1573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4 89">
            <a:extLst>
              <a:ext uri="{FF2B5EF4-FFF2-40B4-BE49-F238E27FC236}">
                <a16:creationId xmlns:a16="http://schemas.microsoft.com/office/drawing/2014/main" id="{8443C915-4664-46AF-3869-EDA56B77E681}"/>
              </a:ext>
            </a:extLst>
          </p:cNvPr>
          <p:cNvCxnSpPr/>
          <p:nvPr/>
        </p:nvCxnSpPr>
        <p:spPr>
          <a:xfrm flipV="1">
            <a:off x="5220671" y="2810392"/>
            <a:ext cx="2116932" cy="6530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90578737-2367-55CA-0DA8-12B2A97CDA4E}"/>
              </a:ext>
            </a:extLst>
          </p:cNvPr>
          <p:cNvCxnSpPr/>
          <p:nvPr/>
        </p:nvCxnSpPr>
        <p:spPr>
          <a:xfrm>
            <a:off x="7477562" y="2672278"/>
            <a:ext cx="48813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56985827-0E65-952B-0C3B-952F9398CDB6}"/>
              </a:ext>
            </a:extLst>
          </p:cNvPr>
          <p:cNvCxnSpPr>
            <a:stCxn id="9" idx="6"/>
          </p:cNvCxnSpPr>
          <p:nvPr/>
        </p:nvCxnSpPr>
        <p:spPr>
          <a:xfrm flipV="1">
            <a:off x="5021264" y="2672278"/>
            <a:ext cx="199407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Immagine 32">
            <a:extLst>
              <a:ext uri="{FF2B5EF4-FFF2-40B4-BE49-F238E27FC236}">
                <a16:creationId xmlns:a16="http://schemas.microsoft.com/office/drawing/2014/main" id="{B66E0553-D2D6-DFBE-3B51-4F1738321981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17" t="36715" r="7301" b="45515"/>
          <a:stretch/>
        </p:blipFill>
        <p:spPr bwMode="auto">
          <a:xfrm>
            <a:off x="8960466" y="2539228"/>
            <a:ext cx="569522" cy="3472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DBB8E0A4-C97E-4F52-D420-9E045710738F}"/>
              </a:ext>
            </a:extLst>
          </p:cNvPr>
          <p:cNvCxnSpPr/>
          <p:nvPr/>
        </p:nvCxnSpPr>
        <p:spPr>
          <a:xfrm>
            <a:off x="2157968" y="2672278"/>
            <a:ext cx="6130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B84EB7A7-4BFB-9D27-12AD-695FDCBAEA30}"/>
              </a:ext>
            </a:extLst>
          </p:cNvPr>
          <p:cNvSpPr txBox="1"/>
          <p:nvPr/>
        </p:nvSpPr>
        <p:spPr>
          <a:xfrm>
            <a:off x="4855681" y="20856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_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A5073E7A-7605-D782-5C51-9375F8F75FD0}"/>
              </a:ext>
            </a:extLst>
          </p:cNvPr>
          <p:cNvSpPr txBox="1"/>
          <p:nvPr/>
        </p:nvSpPr>
        <p:spPr>
          <a:xfrm>
            <a:off x="7323547" y="20856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_</a:t>
            </a:r>
          </a:p>
        </p:txBody>
      </p:sp>
      <p:sp>
        <p:nvSpPr>
          <p:cNvPr id="40" name="O 39">
            <a:extLst>
              <a:ext uri="{FF2B5EF4-FFF2-40B4-BE49-F238E27FC236}">
                <a16:creationId xmlns:a16="http://schemas.microsoft.com/office/drawing/2014/main" id="{C943A0E0-6FD4-3ADF-18F4-AF2BF1AB8227}"/>
              </a:ext>
            </a:extLst>
          </p:cNvPr>
          <p:cNvSpPr/>
          <p:nvPr/>
        </p:nvSpPr>
        <p:spPr>
          <a:xfrm>
            <a:off x="1880268" y="2534167"/>
            <a:ext cx="266702" cy="276225"/>
          </a:xfrm>
          <a:prstGeom prst="flowChar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B4C1EB70-1F4B-FA43-8A87-86A9B4F6F393}"/>
              </a:ext>
            </a:extLst>
          </p:cNvPr>
          <p:cNvCxnSpPr>
            <a:endCxn id="40" idx="4"/>
          </p:cNvCxnSpPr>
          <p:nvPr/>
        </p:nvCxnSpPr>
        <p:spPr>
          <a:xfrm flipV="1">
            <a:off x="2013619" y="2810392"/>
            <a:ext cx="0" cy="326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ttangolo 42">
            <a:extLst>
              <a:ext uri="{FF2B5EF4-FFF2-40B4-BE49-F238E27FC236}">
                <a16:creationId xmlns:a16="http://schemas.microsoft.com/office/drawing/2014/main" id="{4D2DCF77-1DDA-B7DF-806A-94B753DB1EB3}"/>
              </a:ext>
            </a:extLst>
          </p:cNvPr>
          <p:cNvSpPr/>
          <p:nvPr/>
        </p:nvSpPr>
        <p:spPr>
          <a:xfrm>
            <a:off x="1502444" y="3158611"/>
            <a:ext cx="1022350" cy="46354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075BA7C4-D30D-9A17-A5F0-B0FCB7C9136E}"/>
              </a:ext>
            </a:extLst>
          </p:cNvPr>
          <p:cNvCxnSpPr/>
          <p:nvPr/>
        </p:nvCxnSpPr>
        <p:spPr>
          <a:xfrm flipV="1">
            <a:off x="1581150" y="3266566"/>
            <a:ext cx="590550" cy="196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307532BB-49FA-7143-0235-AD9AD6B3157F}"/>
              </a:ext>
            </a:extLst>
          </p:cNvPr>
          <p:cNvCxnSpPr/>
          <p:nvPr/>
        </p:nvCxnSpPr>
        <p:spPr>
          <a:xfrm>
            <a:off x="2178050" y="3260216"/>
            <a:ext cx="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C0BC2FAF-0A05-4881-FD33-65E7565C8BFB}"/>
              </a:ext>
            </a:extLst>
          </p:cNvPr>
          <p:cNvCxnSpPr>
            <a:cxnSpLocks/>
          </p:cNvCxnSpPr>
          <p:nvPr/>
        </p:nvCxnSpPr>
        <p:spPr>
          <a:xfrm flipV="1">
            <a:off x="2171700" y="3390381"/>
            <a:ext cx="302294" cy="130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A9167A5A-1478-692C-8C0B-BFA315F8EA44}"/>
              </a:ext>
            </a:extLst>
          </p:cNvPr>
          <p:cNvCxnSpPr>
            <a:cxnSpLocks/>
            <a:endCxn id="40" idx="2"/>
          </p:cNvCxnSpPr>
          <p:nvPr/>
        </p:nvCxnSpPr>
        <p:spPr>
          <a:xfrm>
            <a:off x="876300" y="2672278"/>
            <a:ext cx="1003968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64B388FF-5455-235D-8D1F-B59ABBC32703}"/>
              </a:ext>
            </a:extLst>
          </p:cNvPr>
          <p:cNvSpPr txBox="1"/>
          <p:nvPr/>
        </p:nvSpPr>
        <p:spPr>
          <a:xfrm>
            <a:off x="1181101" y="3723756"/>
            <a:ext cx="1583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Leakage current subtraction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40F3E9E3-073B-6928-F3C2-100104D3319F}"/>
              </a:ext>
            </a:extLst>
          </p:cNvPr>
          <p:cNvSpPr txBox="1"/>
          <p:nvPr/>
        </p:nvSpPr>
        <p:spPr>
          <a:xfrm>
            <a:off x="2015829" y="2739818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grpSp>
        <p:nvGrpSpPr>
          <p:cNvPr id="85" name="Gruppo 84">
            <a:extLst>
              <a:ext uri="{FF2B5EF4-FFF2-40B4-BE49-F238E27FC236}">
                <a16:creationId xmlns:a16="http://schemas.microsoft.com/office/drawing/2014/main" id="{0FFC8EB1-73D1-E4D5-0D93-1BD8FC1295B0}"/>
              </a:ext>
            </a:extLst>
          </p:cNvPr>
          <p:cNvGrpSpPr/>
          <p:nvPr/>
        </p:nvGrpSpPr>
        <p:grpSpPr>
          <a:xfrm>
            <a:off x="2828528" y="4330089"/>
            <a:ext cx="4118769" cy="1146516"/>
            <a:chOff x="3247231" y="4295673"/>
            <a:chExt cx="6131115" cy="1837137"/>
          </a:xfrm>
        </p:grpSpPr>
        <p:sp>
          <p:nvSpPr>
            <p:cNvPr id="55" name="Rettangolo 54">
              <a:extLst>
                <a:ext uri="{FF2B5EF4-FFF2-40B4-BE49-F238E27FC236}">
                  <a16:creationId xmlns:a16="http://schemas.microsoft.com/office/drawing/2014/main" id="{FF771B03-C321-10D3-ADF8-73B82A294E45}"/>
                </a:ext>
              </a:extLst>
            </p:cNvPr>
            <p:cNvSpPr/>
            <p:nvPr/>
          </p:nvSpPr>
          <p:spPr>
            <a:xfrm>
              <a:off x="3949700" y="4295673"/>
              <a:ext cx="914400" cy="532369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>
                  <a:solidFill>
                    <a:schemeClr val="tx1"/>
                  </a:solidFill>
                </a:rPr>
                <a:t>Z</a:t>
              </a:r>
              <a:r>
                <a:rPr lang="it-IT" baseline="30000" dirty="0">
                  <a:solidFill>
                    <a:schemeClr val="tx1"/>
                  </a:solidFill>
                </a:rPr>
                <a:t>-k</a:t>
              </a:r>
            </a:p>
          </p:txBody>
        </p:sp>
        <p:sp>
          <p:nvSpPr>
            <p:cNvPr id="56" name="Rettangolo 55">
              <a:extLst>
                <a:ext uri="{FF2B5EF4-FFF2-40B4-BE49-F238E27FC236}">
                  <a16:creationId xmlns:a16="http://schemas.microsoft.com/office/drawing/2014/main" id="{48A860C2-7C14-0786-81D9-BF584A977D86}"/>
                </a:ext>
              </a:extLst>
            </p:cNvPr>
            <p:cNvSpPr/>
            <p:nvPr/>
          </p:nvSpPr>
          <p:spPr>
            <a:xfrm>
              <a:off x="6407150" y="4295673"/>
              <a:ext cx="914400" cy="532369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>
                  <a:solidFill>
                    <a:schemeClr val="tx1"/>
                  </a:solidFill>
                </a:rPr>
                <a:t>Z</a:t>
              </a:r>
              <a:r>
                <a:rPr lang="it-IT" baseline="30000" dirty="0">
                  <a:solidFill>
                    <a:schemeClr val="tx1"/>
                  </a:solidFill>
                </a:rPr>
                <a:t>-m</a:t>
              </a:r>
            </a:p>
          </p:txBody>
        </p:sp>
        <p:sp>
          <p:nvSpPr>
            <p:cNvPr id="57" name="O 56">
              <a:extLst>
                <a:ext uri="{FF2B5EF4-FFF2-40B4-BE49-F238E27FC236}">
                  <a16:creationId xmlns:a16="http://schemas.microsoft.com/office/drawing/2014/main" id="{9E05D11D-B1EC-92FC-ED43-BF611A705661}"/>
                </a:ext>
              </a:extLst>
            </p:cNvPr>
            <p:cNvSpPr/>
            <p:nvPr/>
          </p:nvSpPr>
          <p:spPr>
            <a:xfrm>
              <a:off x="5230812" y="5203561"/>
              <a:ext cx="266702" cy="276225"/>
            </a:xfrm>
            <a:prstGeom prst="flowChar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O 57">
              <a:extLst>
                <a:ext uri="{FF2B5EF4-FFF2-40B4-BE49-F238E27FC236}">
                  <a16:creationId xmlns:a16="http://schemas.microsoft.com/office/drawing/2014/main" id="{E704C743-9FB8-350C-C3A1-F8856CA23785}"/>
                </a:ext>
              </a:extLst>
            </p:cNvPr>
            <p:cNvSpPr/>
            <p:nvPr/>
          </p:nvSpPr>
          <p:spPr>
            <a:xfrm>
              <a:off x="7678737" y="5203561"/>
              <a:ext cx="266702" cy="276225"/>
            </a:xfrm>
            <a:prstGeom prst="flowChar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9" name="Rettangolo 58">
              <a:extLst>
                <a:ext uri="{FF2B5EF4-FFF2-40B4-BE49-F238E27FC236}">
                  <a16:creationId xmlns:a16="http://schemas.microsoft.com/office/drawing/2014/main" id="{AF19E45F-0A76-D947-B347-2D34C254658C}"/>
                </a:ext>
              </a:extLst>
            </p:cNvPr>
            <p:cNvSpPr/>
            <p:nvPr/>
          </p:nvSpPr>
          <p:spPr>
            <a:xfrm>
              <a:off x="8463946" y="5077421"/>
              <a:ext cx="914400" cy="532369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>
                  <a:solidFill>
                    <a:schemeClr val="tx1"/>
                  </a:solidFill>
                </a:rPr>
                <a:t>ACC</a:t>
              </a:r>
              <a:endParaRPr lang="it-IT" baseline="30000" dirty="0">
                <a:solidFill>
                  <a:schemeClr val="tx1"/>
                </a:solidFill>
              </a:endParaRPr>
            </a:p>
          </p:txBody>
        </p:sp>
        <p:cxnSp>
          <p:nvCxnSpPr>
            <p:cNvPr id="60" name="Connettore 4 69">
              <a:extLst>
                <a:ext uri="{FF2B5EF4-FFF2-40B4-BE49-F238E27FC236}">
                  <a16:creationId xmlns:a16="http://schemas.microsoft.com/office/drawing/2014/main" id="{B288E4A3-AFD2-A740-C99F-26765C9CAA02}"/>
                </a:ext>
              </a:extLst>
            </p:cNvPr>
            <p:cNvCxnSpPr>
              <a:stCxn id="55" idx="3"/>
              <a:endCxn id="57" idx="0"/>
            </p:cNvCxnSpPr>
            <p:nvPr/>
          </p:nvCxnSpPr>
          <p:spPr>
            <a:xfrm>
              <a:off x="4864100" y="4561858"/>
              <a:ext cx="500063" cy="641703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4 77">
              <a:extLst>
                <a:ext uri="{FF2B5EF4-FFF2-40B4-BE49-F238E27FC236}">
                  <a16:creationId xmlns:a16="http://schemas.microsoft.com/office/drawing/2014/main" id="{A2923B98-D2D7-60B8-3152-D425331C0673}"/>
                </a:ext>
              </a:extLst>
            </p:cNvPr>
            <p:cNvCxnSpPr>
              <a:stCxn id="56" idx="3"/>
              <a:endCxn id="58" idx="0"/>
            </p:cNvCxnSpPr>
            <p:nvPr/>
          </p:nvCxnSpPr>
          <p:spPr>
            <a:xfrm>
              <a:off x="7321550" y="4561858"/>
              <a:ext cx="490538" cy="641703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2 61">
              <a:extLst>
                <a:ext uri="{FF2B5EF4-FFF2-40B4-BE49-F238E27FC236}">
                  <a16:creationId xmlns:a16="http://schemas.microsoft.com/office/drawing/2014/main" id="{0542EA98-98DA-A000-AC09-83E6A5D45D8C}"/>
                </a:ext>
              </a:extLst>
            </p:cNvPr>
            <p:cNvCxnSpPr>
              <a:endCxn id="55" idx="1"/>
            </p:cNvCxnSpPr>
            <p:nvPr/>
          </p:nvCxnSpPr>
          <p:spPr>
            <a:xfrm>
              <a:off x="3247231" y="4559476"/>
              <a:ext cx="702469" cy="23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diritto 62">
              <a:extLst>
                <a:ext uri="{FF2B5EF4-FFF2-40B4-BE49-F238E27FC236}">
                  <a16:creationId xmlns:a16="http://schemas.microsoft.com/office/drawing/2014/main" id="{7BDDDFF4-4918-8F0E-E123-F2284DBBAFA7}"/>
                </a:ext>
              </a:extLst>
            </p:cNvPr>
            <p:cNvCxnSpPr/>
            <p:nvPr/>
          </p:nvCxnSpPr>
          <p:spPr>
            <a:xfrm>
              <a:off x="3247231" y="4559476"/>
              <a:ext cx="0" cy="15733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4 83">
              <a:extLst>
                <a:ext uri="{FF2B5EF4-FFF2-40B4-BE49-F238E27FC236}">
                  <a16:creationId xmlns:a16="http://schemas.microsoft.com/office/drawing/2014/main" id="{0E7FDE32-C81B-37FD-3F08-72BDABF711EB}"/>
                </a:ext>
              </a:extLst>
            </p:cNvPr>
            <p:cNvCxnSpPr>
              <a:endCxn id="57" idx="4"/>
            </p:cNvCxnSpPr>
            <p:nvPr/>
          </p:nvCxnSpPr>
          <p:spPr>
            <a:xfrm flipV="1">
              <a:off x="3247231" y="5479786"/>
              <a:ext cx="2116932" cy="65302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2 64">
              <a:extLst>
                <a:ext uri="{FF2B5EF4-FFF2-40B4-BE49-F238E27FC236}">
                  <a16:creationId xmlns:a16="http://schemas.microsoft.com/office/drawing/2014/main" id="{9FC85D9C-BEE7-53F5-F1B7-60060C16812C}"/>
                </a:ext>
              </a:extLst>
            </p:cNvPr>
            <p:cNvCxnSpPr/>
            <p:nvPr/>
          </p:nvCxnSpPr>
          <p:spPr>
            <a:xfrm>
              <a:off x="5696921" y="4559476"/>
              <a:ext cx="702469" cy="23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diritto 65">
              <a:extLst>
                <a:ext uri="{FF2B5EF4-FFF2-40B4-BE49-F238E27FC236}">
                  <a16:creationId xmlns:a16="http://schemas.microsoft.com/office/drawing/2014/main" id="{3CAD4F6C-7650-3520-E4F4-8941775F922F}"/>
                </a:ext>
              </a:extLst>
            </p:cNvPr>
            <p:cNvCxnSpPr/>
            <p:nvPr/>
          </p:nvCxnSpPr>
          <p:spPr>
            <a:xfrm>
              <a:off x="5696921" y="4559476"/>
              <a:ext cx="0" cy="15733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4 89">
              <a:extLst>
                <a:ext uri="{FF2B5EF4-FFF2-40B4-BE49-F238E27FC236}">
                  <a16:creationId xmlns:a16="http://schemas.microsoft.com/office/drawing/2014/main" id="{789FC217-6CFF-A9DF-7173-F1C552F73406}"/>
                </a:ext>
              </a:extLst>
            </p:cNvPr>
            <p:cNvCxnSpPr/>
            <p:nvPr/>
          </p:nvCxnSpPr>
          <p:spPr>
            <a:xfrm flipV="1">
              <a:off x="5696921" y="5479786"/>
              <a:ext cx="2116932" cy="65302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2 67">
              <a:extLst>
                <a:ext uri="{FF2B5EF4-FFF2-40B4-BE49-F238E27FC236}">
                  <a16:creationId xmlns:a16="http://schemas.microsoft.com/office/drawing/2014/main" id="{E74F8365-541F-C636-0B3E-DC3C498519DE}"/>
                </a:ext>
              </a:extLst>
            </p:cNvPr>
            <p:cNvCxnSpPr/>
            <p:nvPr/>
          </p:nvCxnSpPr>
          <p:spPr>
            <a:xfrm>
              <a:off x="7953812" y="5341672"/>
              <a:ext cx="488137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diritto 68">
              <a:extLst>
                <a:ext uri="{FF2B5EF4-FFF2-40B4-BE49-F238E27FC236}">
                  <a16:creationId xmlns:a16="http://schemas.microsoft.com/office/drawing/2014/main" id="{0977C4D2-599E-6F05-94F8-7D20DCC551FB}"/>
                </a:ext>
              </a:extLst>
            </p:cNvPr>
            <p:cNvCxnSpPr>
              <a:stCxn id="57" idx="6"/>
            </p:cNvCxnSpPr>
            <p:nvPr/>
          </p:nvCxnSpPr>
          <p:spPr>
            <a:xfrm flipV="1">
              <a:off x="5497514" y="5341672"/>
              <a:ext cx="199407" cy="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CasellaDiTesto 69">
              <a:extLst>
                <a:ext uri="{FF2B5EF4-FFF2-40B4-BE49-F238E27FC236}">
                  <a16:creationId xmlns:a16="http://schemas.microsoft.com/office/drawing/2014/main" id="{6E04DDFA-7D13-5D9C-AF14-99C06D9879C7}"/>
                </a:ext>
              </a:extLst>
            </p:cNvPr>
            <p:cNvSpPr txBox="1"/>
            <p:nvPr/>
          </p:nvSpPr>
          <p:spPr>
            <a:xfrm>
              <a:off x="5331931" y="475507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_</a:t>
              </a:r>
            </a:p>
          </p:txBody>
        </p:sp>
        <p:sp>
          <p:nvSpPr>
            <p:cNvPr id="71" name="CasellaDiTesto 70">
              <a:extLst>
                <a:ext uri="{FF2B5EF4-FFF2-40B4-BE49-F238E27FC236}">
                  <a16:creationId xmlns:a16="http://schemas.microsoft.com/office/drawing/2014/main" id="{CB069E39-FB73-DC41-4BE6-8148C367FB60}"/>
                </a:ext>
              </a:extLst>
            </p:cNvPr>
            <p:cNvSpPr txBox="1"/>
            <p:nvPr/>
          </p:nvSpPr>
          <p:spPr>
            <a:xfrm>
              <a:off x="7799797" y="475507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_</a:t>
              </a:r>
            </a:p>
          </p:txBody>
        </p:sp>
      </p:grpSp>
      <p:cxnSp>
        <p:nvCxnSpPr>
          <p:cNvPr id="73" name="Connettore 2 72">
            <a:extLst>
              <a:ext uri="{FF2B5EF4-FFF2-40B4-BE49-F238E27FC236}">
                <a16:creationId xmlns:a16="http://schemas.microsoft.com/office/drawing/2014/main" id="{E06DF61B-3881-B165-801C-EAC53D06AA20}"/>
              </a:ext>
            </a:extLst>
          </p:cNvPr>
          <p:cNvCxnSpPr>
            <a:cxnSpLocks/>
            <a:stCxn id="59" idx="3"/>
            <a:endCxn id="74" idx="1"/>
          </p:cNvCxnSpPr>
          <p:nvPr/>
        </p:nvCxnSpPr>
        <p:spPr>
          <a:xfrm>
            <a:off x="6947297" y="4984080"/>
            <a:ext cx="521892" cy="2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ttangolo 73">
            <a:extLst>
              <a:ext uri="{FF2B5EF4-FFF2-40B4-BE49-F238E27FC236}">
                <a16:creationId xmlns:a16="http://schemas.microsoft.com/office/drawing/2014/main" id="{F194AD97-9CDA-DA37-B8C2-F83D02E2F989}"/>
              </a:ext>
            </a:extLst>
          </p:cNvPr>
          <p:cNvSpPr/>
          <p:nvPr/>
        </p:nvSpPr>
        <p:spPr>
          <a:xfrm>
            <a:off x="7469189" y="4720039"/>
            <a:ext cx="1092804" cy="53236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DERIVATE</a:t>
            </a:r>
            <a:endParaRPr lang="it-IT" baseline="30000" dirty="0">
              <a:solidFill>
                <a:schemeClr val="tx1"/>
              </a:solidFill>
            </a:endParaRPr>
          </a:p>
        </p:txBody>
      </p:sp>
      <p:cxnSp>
        <p:nvCxnSpPr>
          <p:cNvPr id="78" name="Connettore a gomito 77">
            <a:extLst>
              <a:ext uri="{FF2B5EF4-FFF2-40B4-BE49-F238E27FC236}">
                <a16:creationId xmlns:a16="http://schemas.microsoft.com/office/drawing/2014/main" id="{3C773306-03F7-7835-0C94-EC0668FF53E9}"/>
              </a:ext>
            </a:extLst>
          </p:cNvPr>
          <p:cNvCxnSpPr>
            <a:endCxn id="55" idx="1"/>
          </p:cNvCxnSpPr>
          <p:nvPr/>
        </p:nvCxnSpPr>
        <p:spPr>
          <a:xfrm>
            <a:off x="1117997" y="2672277"/>
            <a:ext cx="2182437" cy="1823932"/>
          </a:xfrm>
          <a:prstGeom prst="bentConnector3">
            <a:avLst>
              <a:gd name="adj1" fmla="val 344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22C2EE18-6451-6DC2-AE2C-7EEAF82DCC8D}"/>
              </a:ext>
            </a:extLst>
          </p:cNvPr>
          <p:cNvSpPr txBox="1"/>
          <p:nvPr/>
        </p:nvSpPr>
        <p:spPr>
          <a:xfrm>
            <a:off x="4200052" y="3522075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FILTER</a:t>
            </a:r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00BF824A-25DD-AEE5-DE84-288250F8DD67}"/>
              </a:ext>
            </a:extLst>
          </p:cNvPr>
          <p:cNvSpPr txBox="1"/>
          <p:nvPr/>
        </p:nvSpPr>
        <p:spPr>
          <a:xfrm>
            <a:off x="4111566" y="5526003"/>
            <a:ext cx="1669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TRIGGER FILTER</a:t>
            </a:r>
          </a:p>
        </p:txBody>
      </p:sp>
      <p:sp>
        <p:nvSpPr>
          <p:cNvPr id="82" name="Rettangolo 81">
            <a:extLst>
              <a:ext uri="{FF2B5EF4-FFF2-40B4-BE49-F238E27FC236}">
                <a16:creationId xmlns:a16="http://schemas.microsoft.com/office/drawing/2014/main" id="{F943CAB8-C653-8CAD-59DC-298AE84FB618}"/>
              </a:ext>
            </a:extLst>
          </p:cNvPr>
          <p:cNvSpPr/>
          <p:nvPr/>
        </p:nvSpPr>
        <p:spPr>
          <a:xfrm>
            <a:off x="10121503" y="2424757"/>
            <a:ext cx="914400" cy="53236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SAMPLE</a:t>
            </a:r>
            <a:endParaRPr lang="it-IT" baseline="30000" dirty="0">
              <a:solidFill>
                <a:schemeClr val="tx1"/>
              </a:solidFill>
            </a:endParaRPr>
          </a:p>
        </p:txBody>
      </p:sp>
      <p:grpSp>
        <p:nvGrpSpPr>
          <p:cNvPr id="89" name="Gruppo 88">
            <a:extLst>
              <a:ext uri="{FF2B5EF4-FFF2-40B4-BE49-F238E27FC236}">
                <a16:creationId xmlns:a16="http://schemas.microsoft.com/office/drawing/2014/main" id="{718E7EAE-1D0A-DD35-9804-86F91A580536}"/>
              </a:ext>
            </a:extLst>
          </p:cNvPr>
          <p:cNvGrpSpPr/>
          <p:nvPr/>
        </p:nvGrpSpPr>
        <p:grpSpPr>
          <a:xfrm>
            <a:off x="9145896" y="4732038"/>
            <a:ext cx="650258" cy="742950"/>
            <a:chOff x="11298546" y="5077421"/>
            <a:chExt cx="650258" cy="742950"/>
          </a:xfrm>
        </p:grpSpPr>
        <p:sp>
          <p:nvSpPr>
            <p:cNvPr id="83" name="Fusione 82">
              <a:extLst>
                <a:ext uri="{FF2B5EF4-FFF2-40B4-BE49-F238E27FC236}">
                  <a16:creationId xmlns:a16="http://schemas.microsoft.com/office/drawing/2014/main" id="{120D7648-5C8E-87D6-C3AF-0F38F8106DF7}"/>
                </a:ext>
              </a:extLst>
            </p:cNvPr>
            <p:cNvSpPr/>
            <p:nvPr/>
          </p:nvSpPr>
          <p:spPr>
            <a:xfrm rot="16200000">
              <a:off x="11252200" y="5123767"/>
              <a:ext cx="742950" cy="650258"/>
            </a:xfrm>
            <a:prstGeom prst="flowChartMerg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" name="CasellaDiTesto 83">
              <a:extLst>
                <a:ext uri="{FF2B5EF4-FFF2-40B4-BE49-F238E27FC236}">
                  <a16:creationId xmlns:a16="http://schemas.microsoft.com/office/drawing/2014/main" id="{C4F3E372-D035-9AB0-8605-423C9CA42A5D}"/>
                </a:ext>
              </a:extLst>
            </p:cNvPr>
            <p:cNvSpPr txBox="1"/>
            <p:nvPr/>
          </p:nvSpPr>
          <p:spPr>
            <a:xfrm>
              <a:off x="11369134" y="529500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&gt;</a:t>
              </a:r>
            </a:p>
          </p:txBody>
        </p:sp>
      </p:grp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EE92B75C-A2FE-223E-EADA-79D2371D8BE7}"/>
              </a:ext>
            </a:extLst>
          </p:cNvPr>
          <p:cNvCxnSpPr>
            <a:stCxn id="74" idx="3"/>
          </p:cNvCxnSpPr>
          <p:nvPr/>
        </p:nvCxnSpPr>
        <p:spPr>
          <a:xfrm flipV="1">
            <a:off x="8561993" y="4982874"/>
            <a:ext cx="575657" cy="3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ttore 2 92">
            <a:extLst>
              <a:ext uri="{FF2B5EF4-FFF2-40B4-BE49-F238E27FC236}">
                <a16:creationId xmlns:a16="http://schemas.microsoft.com/office/drawing/2014/main" id="{56AA7E73-1A05-634D-96EC-988936F408B8}"/>
              </a:ext>
            </a:extLst>
          </p:cNvPr>
          <p:cNvCxnSpPr/>
          <p:nvPr/>
        </p:nvCxnSpPr>
        <p:spPr>
          <a:xfrm>
            <a:off x="8902096" y="5273166"/>
            <a:ext cx="2355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ttore 2 94">
            <a:extLst>
              <a:ext uri="{FF2B5EF4-FFF2-40B4-BE49-F238E27FC236}">
                <a16:creationId xmlns:a16="http://schemas.microsoft.com/office/drawing/2014/main" id="{22277BEA-17AF-7DC0-12A8-273E903DB979}"/>
              </a:ext>
            </a:extLst>
          </p:cNvPr>
          <p:cNvCxnSpPr>
            <a:cxnSpLocks/>
          </p:cNvCxnSpPr>
          <p:nvPr/>
        </p:nvCxnSpPr>
        <p:spPr>
          <a:xfrm flipV="1">
            <a:off x="9529988" y="2687462"/>
            <a:ext cx="52841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ttore a gomito 96">
            <a:extLst>
              <a:ext uri="{FF2B5EF4-FFF2-40B4-BE49-F238E27FC236}">
                <a16:creationId xmlns:a16="http://schemas.microsoft.com/office/drawing/2014/main" id="{72820DA3-3C14-469A-73AC-1B0BB37D3B57}"/>
              </a:ext>
            </a:extLst>
          </p:cNvPr>
          <p:cNvCxnSpPr>
            <a:stCxn id="83" idx="2"/>
            <a:endCxn id="82" idx="2"/>
          </p:cNvCxnSpPr>
          <p:nvPr/>
        </p:nvCxnSpPr>
        <p:spPr>
          <a:xfrm flipV="1">
            <a:off x="9796154" y="2957126"/>
            <a:ext cx="782549" cy="214638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75C92E90-B334-6074-030C-7455F3AA5026}"/>
              </a:ext>
            </a:extLst>
          </p:cNvPr>
          <p:cNvSpPr txBox="1"/>
          <p:nvPr/>
        </p:nvSpPr>
        <p:spPr>
          <a:xfrm>
            <a:off x="375394" y="2353646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</a:t>
            </a:r>
          </a:p>
        </p:txBody>
      </p:sp>
      <p:cxnSp>
        <p:nvCxnSpPr>
          <p:cNvPr id="100" name="Connettore 2 99">
            <a:extLst>
              <a:ext uri="{FF2B5EF4-FFF2-40B4-BE49-F238E27FC236}">
                <a16:creationId xmlns:a16="http://schemas.microsoft.com/office/drawing/2014/main" id="{A94AD1EC-1A43-2C9F-4744-20F6F908BCD0}"/>
              </a:ext>
            </a:extLst>
          </p:cNvPr>
          <p:cNvCxnSpPr>
            <a:stCxn id="82" idx="3"/>
          </p:cNvCxnSpPr>
          <p:nvPr/>
        </p:nvCxnSpPr>
        <p:spPr>
          <a:xfrm flipV="1">
            <a:off x="11035903" y="2687462"/>
            <a:ext cx="768747" cy="3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CasellaDiTesto 100">
            <a:extLst>
              <a:ext uri="{FF2B5EF4-FFF2-40B4-BE49-F238E27FC236}">
                <a16:creationId xmlns:a16="http://schemas.microsoft.com/office/drawing/2014/main" id="{7AC9C5AE-29BB-CF24-3D84-2B80C6D1FA52}"/>
              </a:ext>
            </a:extLst>
          </p:cNvPr>
          <p:cNvSpPr txBox="1"/>
          <p:nvPr/>
        </p:nvSpPr>
        <p:spPr>
          <a:xfrm>
            <a:off x="11011415" y="2732608"/>
            <a:ext cx="1192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SPECTRUM</a:t>
            </a:r>
          </a:p>
        </p:txBody>
      </p:sp>
      <p:sp>
        <p:nvSpPr>
          <p:cNvPr id="102" name="CasellaDiTesto 101">
            <a:extLst>
              <a:ext uri="{FF2B5EF4-FFF2-40B4-BE49-F238E27FC236}">
                <a16:creationId xmlns:a16="http://schemas.microsoft.com/office/drawing/2014/main" id="{29798D5A-2DE4-22C2-007E-A535F4C02F45}"/>
              </a:ext>
            </a:extLst>
          </p:cNvPr>
          <p:cNvSpPr txBox="1"/>
          <p:nvPr/>
        </p:nvSpPr>
        <p:spPr>
          <a:xfrm>
            <a:off x="7798725" y="5321100"/>
            <a:ext cx="1292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THRESHOLD</a:t>
            </a:r>
          </a:p>
        </p:txBody>
      </p:sp>
    </p:spTree>
    <p:extLst>
      <p:ext uri="{BB962C8B-B14F-4D97-AF65-F5344CB8AC3E}">
        <p14:creationId xmlns:p14="http://schemas.microsoft.com/office/powerpoint/2010/main" val="2307064032"/>
      </p:ext>
    </p:extLst>
  </p:cSld>
  <p:clrMapOvr>
    <a:masterClrMapping/>
  </p:clrMapOvr>
  <p:transition spd="slow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B36ABDD4-2EA8-E418-1009-C8C121D1AA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F6811E71-23B7-9EC5-0989-38012885D6BE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Trigger algorithm signals</a:t>
            </a:r>
          </a:p>
        </p:txBody>
      </p:sp>
      <p:pic>
        <p:nvPicPr>
          <p:cNvPr id="8" name="Immagine 7" descr="Immagine che contiene testo, linea, Carattere, calligrafia&#10;&#10;Il contenuto generato dall'IA potrebbe non essere corretto.">
            <a:extLst>
              <a:ext uri="{FF2B5EF4-FFF2-40B4-BE49-F238E27FC236}">
                <a16:creationId xmlns:a16="http://schemas.microsoft.com/office/drawing/2014/main" id="{6DC86646-6689-0C3C-9DEC-C55815791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4733" y="1111250"/>
            <a:ext cx="6833767" cy="5262862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18428880-1AC7-A091-3A04-6CB07405E35A}"/>
              </a:ext>
            </a:extLst>
          </p:cNvPr>
          <p:cNvSpPr/>
          <p:nvPr/>
        </p:nvSpPr>
        <p:spPr>
          <a:xfrm>
            <a:off x="5610468" y="1231712"/>
            <a:ext cx="1593896" cy="162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Detector output</a:t>
            </a:r>
          </a:p>
        </p:txBody>
      </p:sp>
    </p:spTree>
    <p:extLst>
      <p:ext uri="{BB962C8B-B14F-4D97-AF65-F5344CB8AC3E}">
        <p14:creationId xmlns:p14="http://schemas.microsoft.com/office/powerpoint/2010/main" val="349192139"/>
      </p:ext>
    </p:extLst>
  </p:cSld>
  <p:clrMapOvr>
    <a:masterClrMapping/>
  </p:clrMapOvr>
  <p:transition spd="slow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217164AF-6F16-F2FF-3279-FD6EFB4AC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EFF7D66B-B058-8237-1E5B-1064204E49A0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Energy Filter</a:t>
            </a:r>
          </a:p>
        </p:txBody>
      </p:sp>
      <p:pic>
        <p:nvPicPr>
          <p:cNvPr id="3" name="Immagine 2" descr="Immagine che contiene testo, diagramm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874F7413-9AA5-AFD2-3530-7603036883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2550" y="1263650"/>
            <a:ext cx="6269665" cy="5015732"/>
          </a:xfrm>
          <a:prstGeom prst="rect">
            <a:avLst/>
          </a:prstGeom>
        </p:spPr>
      </p:pic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67E68F75-4F41-C4A6-25D3-6828EA86D152}"/>
              </a:ext>
            </a:extLst>
          </p:cNvPr>
          <p:cNvCxnSpPr>
            <a:cxnSpLocks/>
          </p:cNvCxnSpPr>
          <p:nvPr/>
        </p:nvCxnSpPr>
        <p:spPr>
          <a:xfrm flipV="1">
            <a:off x="4064000" y="3911600"/>
            <a:ext cx="0" cy="20256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4B72F0B4-29B6-B820-1E74-3B3F8A9EB88F}"/>
              </a:ext>
            </a:extLst>
          </p:cNvPr>
          <p:cNvCxnSpPr>
            <a:cxnSpLocks/>
          </p:cNvCxnSpPr>
          <p:nvPr/>
        </p:nvCxnSpPr>
        <p:spPr>
          <a:xfrm flipV="1">
            <a:off x="6038850" y="3911600"/>
            <a:ext cx="0" cy="20256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DAF54239-FD00-21CB-48F7-619DA12F305C}"/>
              </a:ext>
            </a:extLst>
          </p:cNvPr>
          <p:cNvCxnSpPr>
            <a:cxnSpLocks/>
          </p:cNvCxnSpPr>
          <p:nvPr/>
        </p:nvCxnSpPr>
        <p:spPr>
          <a:xfrm flipV="1">
            <a:off x="7397750" y="3911600"/>
            <a:ext cx="0" cy="20256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523963E-3CE7-8DF0-84BB-D9A3B50A1828}"/>
              </a:ext>
            </a:extLst>
          </p:cNvPr>
          <p:cNvSpPr txBox="1"/>
          <p:nvPr/>
        </p:nvSpPr>
        <p:spPr>
          <a:xfrm>
            <a:off x="3790950" y="5988782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Energy Sampling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ECA49F0E-5DCC-D7FC-3413-16BE0D818137}"/>
              </a:ext>
            </a:extLst>
          </p:cNvPr>
          <p:cNvSpPr/>
          <p:nvPr/>
        </p:nvSpPr>
        <p:spPr>
          <a:xfrm>
            <a:off x="5527340" y="6099274"/>
            <a:ext cx="1034473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samples</a:t>
            </a:r>
          </a:p>
        </p:txBody>
      </p:sp>
    </p:spTree>
    <p:extLst>
      <p:ext uri="{BB962C8B-B14F-4D97-AF65-F5344CB8AC3E}">
        <p14:creationId xmlns:p14="http://schemas.microsoft.com/office/powerpoint/2010/main" val="79288429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9FE78959-3342-0F2C-86E0-7419CDC515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A71B4817-9396-F386-782E-F66C747118B8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Pileup and saturation on continuous reset amplifier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633C19E0-38F1-4C6B-0E57-4F9797127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7" y="1485572"/>
            <a:ext cx="9420225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75533"/>
      </p:ext>
    </p:extLst>
  </p:cSld>
  <p:clrMapOvr>
    <a:masterClrMapping/>
  </p:clrMapOvr>
  <p:transition spd="slow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4331DE7B-D38E-A0B1-3D9E-134BFAD7B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75E9FD9D-83D4-0944-A5B3-0AD56E14CDF9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Leakage current compensation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5F2FC45-8901-A547-3DF7-69097D7147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3333"/>
          <a:stretch>
            <a:fillRect/>
          </a:stretch>
        </p:blipFill>
        <p:spPr>
          <a:xfrm>
            <a:off x="2409102" y="3058536"/>
            <a:ext cx="7676888" cy="2783463"/>
          </a:xfrm>
          <a:prstGeom prst="rect">
            <a:avLst/>
          </a:prstGeom>
        </p:spPr>
      </p:pic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2CD21C7F-DFA1-6C57-13C9-1A8FB73B94E3}"/>
              </a:ext>
            </a:extLst>
          </p:cNvPr>
          <p:cNvCxnSpPr/>
          <p:nvPr/>
        </p:nvCxnSpPr>
        <p:spPr>
          <a:xfrm>
            <a:off x="3314700" y="2139950"/>
            <a:ext cx="704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0247937F-4927-1DAF-087E-ABC78F68F83E}"/>
              </a:ext>
            </a:extLst>
          </p:cNvPr>
          <p:cNvSpPr/>
          <p:nvPr/>
        </p:nvSpPr>
        <p:spPr>
          <a:xfrm>
            <a:off x="4019550" y="1908175"/>
            <a:ext cx="1955800" cy="4635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Linear leakage </a:t>
            </a:r>
            <a:r>
              <a:rPr lang="en-US" dirty="0" err="1"/>
              <a:t>extimator</a:t>
            </a:r>
            <a:endParaRPr lang="en-US" dirty="0"/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A661F198-619D-6E4E-A86F-0537C6F2F64A}"/>
              </a:ext>
            </a:extLst>
          </p:cNvPr>
          <p:cNvCxnSpPr/>
          <p:nvPr/>
        </p:nvCxnSpPr>
        <p:spPr>
          <a:xfrm flipV="1">
            <a:off x="4229100" y="2425700"/>
            <a:ext cx="0" cy="279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6FDBAFD-0325-DF49-BF14-43205E0F1A65}"/>
              </a:ext>
            </a:extLst>
          </p:cNvPr>
          <p:cNvSpPr txBox="1"/>
          <p:nvPr/>
        </p:nvSpPr>
        <p:spPr>
          <a:xfrm>
            <a:off x="4184650" y="2565400"/>
            <a:ext cx="750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Trigger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3760319-898F-9701-9A8D-1D07D79D6E16}"/>
              </a:ext>
            </a:extLst>
          </p:cNvPr>
          <p:cNvSpPr txBox="1"/>
          <p:nvPr/>
        </p:nvSpPr>
        <p:spPr>
          <a:xfrm>
            <a:off x="3075919" y="2101950"/>
            <a:ext cx="61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ADC </a:t>
            </a:r>
          </a:p>
        </p:txBody>
      </p:sp>
      <p:sp>
        <p:nvSpPr>
          <p:cNvPr id="16" name="O 15">
            <a:extLst>
              <a:ext uri="{FF2B5EF4-FFF2-40B4-BE49-F238E27FC236}">
                <a16:creationId xmlns:a16="http://schemas.microsoft.com/office/drawing/2014/main" id="{637FC4F3-28A3-BE59-9D50-C610C8A469CF}"/>
              </a:ext>
            </a:extLst>
          </p:cNvPr>
          <p:cNvSpPr/>
          <p:nvPr/>
        </p:nvSpPr>
        <p:spPr>
          <a:xfrm>
            <a:off x="7214268" y="1283731"/>
            <a:ext cx="266702" cy="276225"/>
          </a:xfrm>
          <a:prstGeom prst="flowChar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E086B102-4031-4026-882E-5B6F9FDB3E3F}"/>
              </a:ext>
            </a:extLst>
          </p:cNvPr>
          <p:cNvCxnSpPr>
            <a:endCxn id="16" idx="4"/>
          </p:cNvCxnSpPr>
          <p:nvPr/>
        </p:nvCxnSpPr>
        <p:spPr>
          <a:xfrm flipV="1">
            <a:off x="7347619" y="1559956"/>
            <a:ext cx="0" cy="326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>
            <a:extLst>
              <a:ext uri="{FF2B5EF4-FFF2-40B4-BE49-F238E27FC236}">
                <a16:creationId xmlns:a16="http://schemas.microsoft.com/office/drawing/2014/main" id="{025409FD-C3E9-161F-316E-87A6A5121012}"/>
              </a:ext>
            </a:extLst>
          </p:cNvPr>
          <p:cNvSpPr/>
          <p:nvPr/>
        </p:nvSpPr>
        <p:spPr>
          <a:xfrm>
            <a:off x="6836444" y="1908175"/>
            <a:ext cx="1022350" cy="46354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8B3BBEA9-49D3-60A8-2A3E-19AF9995C84C}"/>
              </a:ext>
            </a:extLst>
          </p:cNvPr>
          <p:cNvCxnSpPr/>
          <p:nvPr/>
        </p:nvCxnSpPr>
        <p:spPr>
          <a:xfrm flipV="1">
            <a:off x="6915150" y="2016130"/>
            <a:ext cx="590550" cy="196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B4242C52-8433-A737-3EFB-F2650D81280F}"/>
              </a:ext>
            </a:extLst>
          </p:cNvPr>
          <p:cNvCxnSpPr/>
          <p:nvPr/>
        </p:nvCxnSpPr>
        <p:spPr>
          <a:xfrm>
            <a:off x="7512050" y="2009780"/>
            <a:ext cx="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EA07F993-B136-B1A5-2B20-3885A8E715B1}"/>
              </a:ext>
            </a:extLst>
          </p:cNvPr>
          <p:cNvCxnSpPr>
            <a:cxnSpLocks/>
          </p:cNvCxnSpPr>
          <p:nvPr/>
        </p:nvCxnSpPr>
        <p:spPr>
          <a:xfrm flipV="1">
            <a:off x="7505700" y="2139945"/>
            <a:ext cx="302294" cy="130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43C2538-44FD-69EF-F3CB-7E9DACDE4C82}"/>
              </a:ext>
            </a:extLst>
          </p:cNvPr>
          <p:cNvSpPr txBox="1"/>
          <p:nvPr/>
        </p:nvSpPr>
        <p:spPr>
          <a:xfrm>
            <a:off x="7349829" y="1489382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97E9BC41-5B78-5164-D97B-DE0745576119}"/>
              </a:ext>
            </a:extLst>
          </p:cNvPr>
          <p:cNvCxnSpPr>
            <a:stCxn id="8" idx="3"/>
            <a:endCxn id="18" idx="1"/>
          </p:cNvCxnSpPr>
          <p:nvPr/>
        </p:nvCxnSpPr>
        <p:spPr>
          <a:xfrm flipV="1">
            <a:off x="5975350" y="2139945"/>
            <a:ext cx="861094" cy="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a gomito 25">
            <a:extLst>
              <a:ext uri="{FF2B5EF4-FFF2-40B4-BE49-F238E27FC236}">
                <a16:creationId xmlns:a16="http://schemas.microsoft.com/office/drawing/2014/main" id="{E465AB52-BE97-FB68-95D1-483CB5EC4163}"/>
              </a:ext>
            </a:extLst>
          </p:cNvPr>
          <p:cNvCxnSpPr>
            <a:endCxn id="16" idx="2"/>
          </p:cNvCxnSpPr>
          <p:nvPr/>
        </p:nvCxnSpPr>
        <p:spPr>
          <a:xfrm flipV="1">
            <a:off x="3690190" y="1421844"/>
            <a:ext cx="3524078" cy="718101"/>
          </a:xfrm>
          <a:prstGeom prst="bentConnector3">
            <a:avLst>
              <a:gd name="adj1" fmla="val -171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E8EC589B-B0A8-D18E-DC0A-00DCBFCB4B8A}"/>
              </a:ext>
            </a:extLst>
          </p:cNvPr>
          <p:cNvCxnSpPr>
            <a:stCxn id="16" idx="6"/>
          </p:cNvCxnSpPr>
          <p:nvPr/>
        </p:nvCxnSpPr>
        <p:spPr>
          <a:xfrm>
            <a:off x="7480970" y="1421844"/>
            <a:ext cx="1593180" cy="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90E41176-87ED-ADDB-4515-87F293D64733}"/>
              </a:ext>
            </a:extLst>
          </p:cNvPr>
          <p:cNvSpPr txBox="1"/>
          <p:nvPr/>
        </p:nvSpPr>
        <p:spPr>
          <a:xfrm>
            <a:off x="7883524" y="2009780"/>
            <a:ext cx="2141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Leakage ramp generator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2CD02FFC-EC6F-8FF5-5C92-006A531EBE3C}"/>
              </a:ext>
            </a:extLst>
          </p:cNvPr>
          <p:cNvSpPr txBox="1"/>
          <p:nvPr/>
        </p:nvSpPr>
        <p:spPr>
          <a:xfrm>
            <a:off x="8278550" y="1453761"/>
            <a:ext cx="21836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Leakage free input signal</a:t>
            </a:r>
          </a:p>
        </p:txBody>
      </p:sp>
    </p:spTree>
    <p:extLst>
      <p:ext uri="{BB962C8B-B14F-4D97-AF65-F5344CB8AC3E}">
        <p14:creationId xmlns:p14="http://schemas.microsoft.com/office/powerpoint/2010/main" val="3911766344"/>
      </p:ext>
    </p:extLst>
  </p:cSld>
  <p:clrMapOvr>
    <a:masterClrMapping/>
  </p:clrMapOvr>
  <p:transition spd="slow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DEB2A8F3-B602-D2AE-2E94-20E004D36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8DCD19DC-8943-AB10-FA82-C60B871FF038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High rate model-based fitting filter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EBA4E77-5C9E-D44F-5DAB-F4060F004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5345"/>
            <a:ext cx="12192000" cy="486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71982"/>
      </p:ext>
    </p:extLst>
  </p:cSld>
  <p:clrMapOvr>
    <a:masterClrMapping/>
  </p:clrMapOvr>
  <p:transition spd="slow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3C69AE34-8573-440E-C639-8E9D01EC56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54E91BBB-3438-5C39-CCC8-861984F05984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High rate model-based fitting filter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7F04646-14FD-F12B-7E97-E325C97F2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5656"/>
            <a:ext cx="12192000" cy="2736184"/>
          </a:xfrm>
          <a:prstGeom prst="rect">
            <a:avLst/>
          </a:prstGeom>
        </p:spPr>
      </p:pic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A2741204-E120-3B0D-BFD1-6962462BEA53}"/>
              </a:ext>
            </a:extLst>
          </p:cNvPr>
          <p:cNvCxnSpPr>
            <a:cxnSpLocks/>
          </p:cNvCxnSpPr>
          <p:nvPr/>
        </p:nvCxnSpPr>
        <p:spPr>
          <a:xfrm flipH="1">
            <a:off x="5035826" y="2325757"/>
            <a:ext cx="755374" cy="0"/>
          </a:xfrm>
          <a:prstGeom prst="line">
            <a:avLst/>
          </a:prstGeom>
          <a:ln w="28575">
            <a:solidFill>
              <a:srgbClr val="9BBB59"/>
            </a:solidFill>
            <a:prstDash val="sys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16D9CD43-401A-91B7-47EB-C8758D13DBB3}"/>
              </a:ext>
            </a:extLst>
          </p:cNvPr>
          <p:cNvCxnSpPr>
            <a:cxnSpLocks/>
          </p:cNvCxnSpPr>
          <p:nvPr/>
        </p:nvCxnSpPr>
        <p:spPr>
          <a:xfrm flipH="1">
            <a:off x="4810539" y="2875722"/>
            <a:ext cx="755374" cy="0"/>
          </a:xfrm>
          <a:prstGeom prst="line">
            <a:avLst/>
          </a:prstGeom>
          <a:ln w="28575">
            <a:solidFill>
              <a:srgbClr val="9BBB59"/>
            </a:solidFill>
            <a:prstDash val="sys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" name="Figura a mano libera: forma 11">
            <a:extLst>
              <a:ext uri="{FF2B5EF4-FFF2-40B4-BE49-F238E27FC236}">
                <a16:creationId xmlns:a16="http://schemas.microsoft.com/office/drawing/2014/main" id="{E8D16F8F-5A86-0145-939D-498AF345BD03}"/>
              </a:ext>
            </a:extLst>
          </p:cNvPr>
          <p:cNvSpPr/>
          <p:nvPr/>
        </p:nvSpPr>
        <p:spPr>
          <a:xfrm>
            <a:off x="5135216" y="4459163"/>
            <a:ext cx="530087" cy="1013985"/>
          </a:xfrm>
          <a:custGeom>
            <a:avLst/>
            <a:gdLst>
              <a:gd name="csX0" fmla="*/ 0 w 424070"/>
              <a:gd name="csY0" fmla="*/ 176482 h 373247"/>
              <a:gd name="csX1" fmla="*/ 72887 w 424070"/>
              <a:gd name="csY1" fmla="*/ 368638 h 373247"/>
              <a:gd name="csX2" fmla="*/ 291548 w 424070"/>
              <a:gd name="csY2" fmla="*/ 4203 h 373247"/>
              <a:gd name="csX3" fmla="*/ 424070 w 424070"/>
              <a:gd name="csY3" fmla="*/ 202986 h 37324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424070" h="373247">
                <a:moveTo>
                  <a:pt x="0" y="176482"/>
                </a:moveTo>
                <a:cubicBezTo>
                  <a:pt x="12148" y="286916"/>
                  <a:pt x="24296" y="397351"/>
                  <a:pt x="72887" y="368638"/>
                </a:cubicBezTo>
                <a:cubicBezTo>
                  <a:pt x="121478" y="339925"/>
                  <a:pt x="233018" y="31812"/>
                  <a:pt x="291548" y="4203"/>
                </a:cubicBezTo>
                <a:cubicBezTo>
                  <a:pt x="350078" y="-23406"/>
                  <a:pt x="387074" y="89790"/>
                  <a:pt x="424070" y="202986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35F695BD-D960-AD80-C724-68078B928F07}"/>
              </a:ext>
            </a:extLst>
          </p:cNvPr>
          <p:cNvCxnSpPr/>
          <p:nvPr/>
        </p:nvCxnSpPr>
        <p:spPr>
          <a:xfrm flipH="1">
            <a:off x="4134677" y="4956312"/>
            <a:ext cx="1000539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F089FA06-49DB-58D2-E45A-5C8FB8D51AB9}"/>
              </a:ext>
            </a:extLst>
          </p:cNvPr>
          <p:cNvCxnSpPr/>
          <p:nvPr/>
        </p:nvCxnSpPr>
        <p:spPr>
          <a:xfrm flipH="1">
            <a:off x="5665303" y="4989443"/>
            <a:ext cx="1000539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7F2EAA1E-D859-3E5B-5F2B-A6CDA93CE7BD}"/>
              </a:ext>
            </a:extLst>
          </p:cNvPr>
          <p:cNvCxnSpPr/>
          <p:nvPr/>
        </p:nvCxnSpPr>
        <p:spPr>
          <a:xfrm>
            <a:off x="5314122" y="2040835"/>
            <a:ext cx="53008" cy="3531509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0" name="Ovale 19">
            <a:extLst>
              <a:ext uri="{FF2B5EF4-FFF2-40B4-BE49-F238E27FC236}">
                <a16:creationId xmlns:a16="http://schemas.microsoft.com/office/drawing/2014/main" id="{DEB12EBB-E8C1-BB0D-0C54-55C0C9FDDBA0}"/>
              </a:ext>
            </a:extLst>
          </p:cNvPr>
          <p:cNvSpPr/>
          <p:nvPr/>
        </p:nvSpPr>
        <p:spPr>
          <a:xfrm>
            <a:off x="5234609" y="2252871"/>
            <a:ext cx="159025" cy="145768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C0AF7EB9-72D0-214A-2FAF-D15084593655}"/>
              </a:ext>
            </a:extLst>
          </p:cNvPr>
          <p:cNvSpPr/>
          <p:nvPr/>
        </p:nvSpPr>
        <p:spPr>
          <a:xfrm>
            <a:off x="5254488" y="2809556"/>
            <a:ext cx="159025" cy="145768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0FBD94C-F344-955B-4A16-CBA5918316D8}"/>
              </a:ext>
            </a:extLst>
          </p:cNvPr>
          <p:cNvSpPr txBox="1"/>
          <p:nvPr/>
        </p:nvSpPr>
        <p:spPr>
          <a:xfrm>
            <a:off x="3901034" y="5761716"/>
            <a:ext cx="3329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Digital CFD with sub-sample regression</a:t>
            </a: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3E17E807-0F67-DFB0-1E0E-56D878B43D16}"/>
              </a:ext>
            </a:extLst>
          </p:cNvPr>
          <p:cNvCxnSpPr/>
          <p:nvPr/>
        </p:nvCxnSpPr>
        <p:spPr>
          <a:xfrm flipH="1">
            <a:off x="6520070" y="1928191"/>
            <a:ext cx="318052" cy="3048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3F295CCC-A17A-BEF9-06F8-D528D54C8A46}"/>
              </a:ext>
            </a:extLst>
          </p:cNvPr>
          <p:cNvSpPr txBox="1"/>
          <p:nvPr/>
        </p:nvSpPr>
        <p:spPr>
          <a:xfrm>
            <a:off x="6241774" y="1653113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Linear Regression (AFTER)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AF6FFF29-AB51-8E3E-9A36-ACF4A4ACAF4C}"/>
              </a:ext>
            </a:extLst>
          </p:cNvPr>
          <p:cNvSpPr txBox="1"/>
          <p:nvPr/>
        </p:nvSpPr>
        <p:spPr>
          <a:xfrm>
            <a:off x="2491540" y="2319132"/>
            <a:ext cx="2544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Linear Regression (BEFORE)</a:t>
            </a:r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EF9EC1D5-74E4-2F5D-B9DD-03CE22AE3699}"/>
              </a:ext>
            </a:extLst>
          </p:cNvPr>
          <p:cNvCxnSpPr>
            <a:cxnSpLocks/>
          </p:cNvCxnSpPr>
          <p:nvPr/>
        </p:nvCxnSpPr>
        <p:spPr>
          <a:xfrm>
            <a:off x="4320208" y="2626909"/>
            <a:ext cx="241852" cy="18264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FF3ACAAE-260C-9E85-971E-B5C7A4FD21EA}"/>
                  </a:ext>
                </a:extLst>
              </p:cNvPr>
              <p:cNvSpPr txBox="1"/>
              <p:nvPr/>
            </p:nvSpPr>
            <p:spPr>
              <a:xfrm>
                <a:off x="1403350" y="4050050"/>
                <a:ext cx="272549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begChr m:val="["/>
                          <m:endChr m:val="]"/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pt-BR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pt-BR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pt-BR" i="1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pt-BR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pt-BR" i="0">
                          <a:latin typeface="Cambria Math" panose="02040503050406030204" pitchFamily="18" charset="0"/>
                        </a:rPr>
                        <m:t>noise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FF3ACAAE-260C-9E85-971E-B5C7A4FD21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350" y="4050050"/>
                <a:ext cx="2725490" cy="215444"/>
              </a:xfrm>
              <a:prstGeom prst="rect">
                <a:avLst/>
              </a:prstGeom>
              <a:blipFill>
                <a:blip r:embed="rId4"/>
                <a:stretch>
                  <a:fillRect l="-224" r="-671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2B15DB9C-3E50-B6F1-BAEE-E41253E95713}"/>
              </a:ext>
            </a:extLst>
          </p:cNvPr>
          <p:cNvCxnSpPr>
            <a:cxnSpLocks/>
            <a:stCxn id="38" idx="1"/>
          </p:cNvCxnSpPr>
          <p:nvPr/>
        </p:nvCxnSpPr>
        <p:spPr>
          <a:xfrm flipH="1" flipV="1">
            <a:off x="1146313" y="3551583"/>
            <a:ext cx="257037" cy="60618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3B6BA817-A275-BC50-1A43-21D93440E529}"/>
                  </a:ext>
                </a:extLst>
              </p:cNvPr>
              <p:cNvSpPr txBox="1"/>
              <p:nvPr/>
            </p:nvSpPr>
            <p:spPr>
              <a:xfrm>
                <a:off x="3082597" y="3044786"/>
                <a:ext cx="197387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ℬ</m:t>
                      </m:r>
                      <m:r>
                        <a:rPr lang="pt-BR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lit/>
                        </m:rP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d>
                        <m:dPr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t-BR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BR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pt-BR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∣</m:t>
                      </m:r>
                      <m:sSub>
                        <m:sSubPr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m:rPr>
                          <m:lit/>
                        </m:rP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3B6BA817-A275-BC50-1A43-21D93440E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2597" y="3044786"/>
                <a:ext cx="1973874" cy="215444"/>
              </a:xfrm>
              <a:prstGeom prst="rect">
                <a:avLst/>
              </a:prstGeom>
              <a:blipFill>
                <a:blip r:embed="rId5"/>
                <a:stretch>
                  <a:fillRect l="-1238" r="-2786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9AA1E618-BF00-5DAA-EAA9-4C272BCDB727}"/>
                  </a:ext>
                </a:extLst>
              </p:cNvPr>
              <p:cNvSpPr txBox="1"/>
              <p:nvPr/>
            </p:nvSpPr>
            <p:spPr>
              <a:xfrm>
                <a:off x="6390728" y="2534596"/>
                <a:ext cx="2594813" cy="2235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𝒜</m:t>
                      </m:r>
                      <m:r>
                        <a:rPr lang="pt-BR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lit/>
                        </m:rP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d>
                        <m:dPr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pt-BR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t-BR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BR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pt-BR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∣</m:t>
                      </m:r>
                      <m:sSub>
                        <m:sSubPr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pt-BR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rise</m:t>
                          </m:r>
                        </m:sub>
                      </m:sSub>
                      <m:r>
                        <m:rPr>
                          <m:lit/>
                        </m:rPr>
                        <a:rPr lang="pt-BR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9AA1E618-BF00-5DAA-EAA9-4C272BCDB7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0728" y="2534596"/>
                <a:ext cx="2594813" cy="223587"/>
              </a:xfrm>
              <a:prstGeom prst="rect">
                <a:avLst/>
              </a:prstGeom>
              <a:blipFill>
                <a:blip r:embed="rId6"/>
                <a:stretch>
                  <a:fillRect l="-939" r="-1643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ttangolo 44">
            <a:extLst>
              <a:ext uri="{FF2B5EF4-FFF2-40B4-BE49-F238E27FC236}">
                <a16:creationId xmlns:a16="http://schemas.microsoft.com/office/drawing/2014/main" id="{2AD48C59-FCB4-1294-43D9-788BE08DF783}"/>
              </a:ext>
            </a:extLst>
          </p:cNvPr>
          <p:cNvSpPr/>
          <p:nvPr/>
        </p:nvSpPr>
        <p:spPr>
          <a:xfrm>
            <a:off x="5744670" y="2232991"/>
            <a:ext cx="2383986" cy="189372"/>
          </a:xfrm>
          <a:prstGeom prst="rect">
            <a:avLst/>
          </a:prstGeom>
          <a:solidFill>
            <a:srgbClr val="FFC000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ttangolo 45">
            <a:extLst>
              <a:ext uri="{FF2B5EF4-FFF2-40B4-BE49-F238E27FC236}">
                <a16:creationId xmlns:a16="http://schemas.microsoft.com/office/drawing/2014/main" id="{065C3D29-1404-0D73-E8F4-395F22B88874}"/>
              </a:ext>
            </a:extLst>
          </p:cNvPr>
          <p:cNvSpPr/>
          <p:nvPr/>
        </p:nvSpPr>
        <p:spPr>
          <a:xfrm>
            <a:off x="3843833" y="2789365"/>
            <a:ext cx="1212638" cy="209555"/>
          </a:xfrm>
          <a:prstGeom prst="rect">
            <a:avLst/>
          </a:prstGeom>
          <a:solidFill>
            <a:srgbClr val="FFC000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D2CC0037-ACC8-F7E6-3BE6-489A44F13752}"/>
                  </a:ext>
                </a:extLst>
              </p:cNvPr>
              <p:cNvSpPr txBox="1"/>
              <p:nvPr/>
            </p:nvSpPr>
            <p:spPr>
              <a:xfrm>
                <a:off x="7598655" y="4243719"/>
                <a:ext cx="1791773" cy="224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d>
                        <m:d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pt-BR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lang="pt-BR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D2CC0037-ACC8-F7E6-3BE6-489A44F13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655" y="4243719"/>
                <a:ext cx="1791773" cy="224870"/>
              </a:xfrm>
              <a:prstGeom prst="rect">
                <a:avLst/>
              </a:prstGeom>
              <a:blipFill>
                <a:blip r:embed="rId7"/>
                <a:stretch>
                  <a:fillRect l="-1701" r="-340" b="-2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EED4809C-F673-F55A-CDD7-C86276E25330}"/>
                  </a:ext>
                </a:extLst>
              </p:cNvPr>
              <p:cNvSpPr txBox="1"/>
              <p:nvPr/>
            </p:nvSpPr>
            <p:spPr>
              <a:xfrm>
                <a:off x="7598655" y="4666908"/>
                <a:ext cx="3561551" cy="5509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  <m:r>
                        <a:rPr lang="pt-BR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t-BR" i="0">
                              <a:latin typeface="Cambria Math" panose="02040503050406030204" pitchFamily="18" charset="0"/>
                            </a:rPr>
                            <m:t>arg</m:t>
                          </m:r>
                        </m:fName>
                        <m:e>
                          <m:func>
                            <m:funcPr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pt-BR" i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fName>
                            <m:e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pt-BR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pt-B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BR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pt-BR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pt-BR" i="1">
                                      <a:latin typeface="Cambria Math" panose="02040503050406030204" pitchFamily="18" charset="0"/>
                                    </a:rPr>
                                    <m:t>∈</m:t>
                                  </m:r>
                                  <m:r>
                                    <a:rPr lang="pt-BR" i="1">
                                      <a:latin typeface="Cambria Math" panose="02040503050406030204" pitchFamily="18" charset="0"/>
                                    </a:rPr>
                                    <m:t>ℬ</m:t>
                                  </m:r>
                                </m:sub>
                                <m:sup/>
                                <m:e>
                                  <m:sSup>
                                    <m:sSupPr>
                                      <m:ctrlPr>
                                        <a:rPr lang="pt-B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pt-B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pt-BR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pt-BR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pt-BR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d>
                                            <m:dPr>
                                              <m:ctrlPr>
                                                <a:rPr lang="pt-BR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  <m:t>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  <m:t>𝐵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pt-BR" i="1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  <m:t>𝑏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pt-BR" i="1">
                                                      <a:latin typeface="Cambria Math" panose="02040503050406030204" pitchFamily="18" charset="0"/>
                                                    </a:rPr>
                                                    <m:t>𝐵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</m:d>
                                    </m:e>
                                    <m:sup>
                                      <m:r>
                                        <a:rPr lang="pt-BR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func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EED4809C-F673-F55A-CDD7-C86276E253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655" y="4666908"/>
                <a:ext cx="3561551" cy="550920"/>
              </a:xfrm>
              <a:prstGeom prst="rect">
                <a:avLst/>
              </a:prstGeom>
              <a:blipFill>
                <a:blip r:embed="rId8"/>
                <a:stretch>
                  <a:fillRect t="-138889" b="-19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D269A2CA-A525-6A23-6509-DF247A6B3A0C}"/>
                  </a:ext>
                </a:extLst>
              </p:cNvPr>
              <p:cNvSpPr txBox="1"/>
              <p:nvPr/>
            </p:nvSpPr>
            <p:spPr>
              <a:xfrm>
                <a:off x="7598654" y="5347474"/>
                <a:ext cx="145309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D269A2CA-A525-6A23-6509-DF247A6B3A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654" y="5347474"/>
                <a:ext cx="1453090" cy="215444"/>
              </a:xfrm>
              <a:prstGeom prst="rect">
                <a:avLst/>
              </a:prstGeom>
              <a:blipFill>
                <a:blip r:embed="rId9"/>
                <a:stretch>
                  <a:fillRect l="-2092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D54F0FD7-E91D-43F1-3C04-1AE4692BD013}"/>
                  </a:ext>
                </a:extLst>
              </p:cNvPr>
              <p:cNvSpPr txBox="1"/>
              <p:nvPr/>
            </p:nvSpPr>
            <p:spPr>
              <a:xfrm>
                <a:off x="7598654" y="5881269"/>
                <a:ext cx="151509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ES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s-E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D54F0FD7-E91D-43F1-3C04-1AE4692BD0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654" y="5881269"/>
                <a:ext cx="1515094" cy="215444"/>
              </a:xfrm>
              <a:prstGeom prst="rect">
                <a:avLst/>
              </a:prstGeom>
              <a:blipFill>
                <a:blip r:embed="rId10"/>
                <a:stretch>
                  <a:fillRect l="-2008" b="-2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sellaDiTesto 55">
                <a:extLst>
                  <a:ext uri="{FF2B5EF4-FFF2-40B4-BE49-F238E27FC236}">
                    <a16:creationId xmlns:a16="http://schemas.microsoft.com/office/drawing/2014/main" id="{7D01DA39-2EB2-70CC-789D-F682F78B7744}"/>
                  </a:ext>
                </a:extLst>
              </p:cNvPr>
              <p:cNvSpPr txBox="1"/>
              <p:nvPr/>
            </p:nvSpPr>
            <p:spPr>
              <a:xfrm>
                <a:off x="448823" y="4943666"/>
                <a:ext cx="195399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begChr m:val="["/>
                          <m:endChr m:val="]"/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pt-B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begChr m:val="["/>
                          <m:endChr m:val="]"/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pt-BR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 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begChr m:val="["/>
                          <m:endChr m:val="]"/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6" name="CasellaDiTesto 55">
                <a:extLst>
                  <a:ext uri="{FF2B5EF4-FFF2-40B4-BE49-F238E27FC236}">
                    <a16:creationId xmlns:a16="http://schemas.microsoft.com/office/drawing/2014/main" id="{7D01DA39-2EB2-70CC-789D-F682F78B7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23" y="4943666"/>
                <a:ext cx="1953996" cy="215444"/>
              </a:xfrm>
              <a:prstGeom prst="rect">
                <a:avLst/>
              </a:prstGeom>
              <a:blipFill>
                <a:blip r:embed="rId11"/>
                <a:stretch>
                  <a:fillRect l="-625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A7DCE504-00FC-D221-0C14-833F9DABDDFB}"/>
                  </a:ext>
                </a:extLst>
              </p:cNvPr>
              <p:cNvSpPr txBox="1"/>
              <p:nvPr/>
            </p:nvSpPr>
            <p:spPr>
              <a:xfrm>
                <a:off x="448823" y="5267322"/>
                <a:ext cx="152798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begChr m:val="["/>
                          <m:endChr m:val="]"/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pt-BR" i="1">
                          <a:latin typeface="Cambria Math" panose="02040503050406030204" pitchFamily="18" charset="0"/>
                        </a:rPr>
                        <m:t> 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begChr m:val="["/>
                          <m:endChr m:val="]"/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pt-BR" i="1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A7DCE504-00FC-D221-0C14-833F9DABD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23" y="5267322"/>
                <a:ext cx="1527982" cy="215444"/>
              </a:xfrm>
              <a:prstGeom prst="rect">
                <a:avLst/>
              </a:prstGeom>
              <a:blipFill>
                <a:blip r:embed="rId12"/>
                <a:stretch>
                  <a:fillRect l="-1200" r="-2000"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asellaDiTesto 57">
                <a:extLst>
                  <a:ext uri="{FF2B5EF4-FFF2-40B4-BE49-F238E27FC236}">
                    <a16:creationId xmlns:a16="http://schemas.microsoft.com/office/drawing/2014/main" id="{5DD9B9AF-E0CF-D39C-F9D7-CD6C77856400}"/>
                  </a:ext>
                </a:extLst>
              </p:cNvPr>
              <p:cNvSpPr txBox="1"/>
              <p:nvPr/>
            </p:nvSpPr>
            <p:spPr>
              <a:xfrm>
                <a:off x="448823" y="5572344"/>
                <a:ext cx="2123723" cy="4550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pt-BR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pt-B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t-B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BR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pt-BR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t-B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BR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pt-BR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pt-BR" i="1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t-B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BR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pt-BR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8" name="CasellaDiTesto 57">
                <a:extLst>
                  <a:ext uri="{FF2B5EF4-FFF2-40B4-BE49-F238E27FC236}">
                    <a16:creationId xmlns:a16="http://schemas.microsoft.com/office/drawing/2014/main" id="{5DD9B9AF-E0CF-D39C-F9D7-CD6C778564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23" y="5572344"/>
                <a:ext cx="2123723" cy="455061"/>
              </a:xfrm>
              <a:prstGeom prst="rect">
                <a:avLst/>
              </a:prstGeom>
              <a:blipFill>
                <a:blip r:embed="rId13"/>
                <a:stretch>
                  <a:fillRect l="-114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72991A1B-ACAC-7941-9177-E1E6B46ED696}"/>
              </a:ext>
            </a:extLst>
          </p:cNvPr>
          <p:cNvSpPr txBox="1"/>
          <p:nvPr/>
        </p:nvSpPr>
        <p:spPr>
          <a:xfrm>
            <a:off x="369310" y="4611142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CFD:</a:t>
            </a:r>
          </a:p>
        </p:txBody>
      </p: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4EEFD4C1-C6B1-D307-6667-52C8BD95208C}"/>
              </a:ext>
            </a:extLst>
          </p:cNvPr>
          <p:cNvCxnSpPr/>
          <p:nvPr/>
        </p:nvCxnSpPr>
        <p:spPr>
          <a:xfrm flipV="1">
            <a:off x="2572546" y="4942368"/>
            <a:ext cx="2681942" cy="540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diritto 63">
            <a:extLst>
              <a:ext uri="{FF2B5EF4-FFF2-40B4-BE49-F238E27FC236}">
                <a16:creationId xmlns:a16="http://schemas.microsoft.com/office/drawing/2014/main" id="{002323AF-32ED-D095-F2D1-B33D6A2EE9B8}"/>
              </a:ext>
            </a:extLst>
          </p:cNvPr>
          <p:cNvCxnSpPr>
            <a:cxnSpLocks/>
          </p:cNvCxnSpPr>
          <p:nvPr/>
        </p:nvCxnSpPr>
        <p:spPr>
          <a:xfrm>
            <a:off x="2572546" y="4717774"/>
            <a:ext cx="5003" cy="13517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788667"/>
      </p:ext>
    </p:extLst>
  </p:cSld>
  <p:clrMapOvr>
    <a:masterClrMapping/>
  </p:clrMapOvr>
  <p:transition spd="slow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67935B2D-1E55-A412-EC14-A678FE306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9137F7D0-A37C-C257-219B-350A966C4754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High rate model-based fitting filter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1F4C0CE-005A-E411-5B56-765C61450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2576"/>
            <a:ext cx="12192000" cy="4862928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2F4663A9-1922-B830-E367-7DAD5A25238E}"/>
              </a:ext>
            </a:extLst>
          </p:cNvPr>
          <p:cNvSpPr/>
          <p:nvPr/>
        </p:nvSpPr>
        <p:spPr>
          <a:xfrm>
            <a:off x="4412974" y="1262573"/>
            <a:ext cx="868017" cy="4862927"/>
          </a:xfrm>
          <a:prstGeom prst="rect">
            <a:avLst/>
          </a:prstGeom>
          <a:solidFill>
            <a:srgbClr val="9BBB59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13D5C05C-7404-F045-DE18-3025DD4768C7}"/>
              </a:ext>
            </a:extLst>
          </p:cNvPr>
          <p:cNvSpPr/>
          <p:nvPr/>
        </p:nvSpPr>
        <p:spPr>
          <a:xfrm>
            <a:off x="5479774" y="1262573"/>
            <a:ext cx="868017" cy="4862927"/>
          </a:xfrm>
          <a:prstGeom prst="rect">
            <a:avLst/>
          </a:prstGeom>
          <a:solidFill>
            <a:schemeClr val="accent5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0D71269-6B72-0D00-B6D7-485EA84D2B12}"/>
              </a:ext>
            </a:extLst>
          </p:cNvPr>
          <p:cNvSpPr txBox="1"/>
          <p:nvPr/>
        </p:nvSpPr>
        <p:spPr>
          <a:xfrm>
            <a:off x="567049" y="2063712"/>
            <a:ext cx="3845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Minimum acceptable distance between events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DCA7859-AF82-B57B-56CA-9B2CDD96759A}"/>
              </a:ext>
            </a:extLst>
          </p:cNvPr>
          <p:cNvSpPr txBox="1"/>
          <p:nvPr/>
        </p:nvSpPr>
        <p:spPr>
          <a:xfrm>
            <a:off x="4216281" y="1663144"/>
            <a:ext cx="1164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6A085"/>
                </a:solidFill>
              </a:rPr>
              <a:t>ACCEPTED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EB72A0DD-D732-3FEF-A94A-1A0FBD862354}"/>
              </a:ext>
            </a:extLst>
          </p:cNvPr>
          <p:cNvSpPr txBox="1"/>
          <p:nvPr/>
        </p:nvSpPr>
        <p:spPr>
          <a:xfrm>
            <a:off x="5367129" y="1663144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REJECTED</a:t>
            </a:r>
          </a:p>
        </p:txBody>
      </p:sp>
    </p:spTree>
    <p:extLst>
      <p:ext uri="{BB962C8B-B14F-4D97-AF65-F5344CB8AC3E}">
        <p14:creationId xmlns:p14="http://schemas.microsoft.com/office/powerpoint/2010/main" val="2773020950"/>
      </p:ext>
    </p:extLst>
  </p:cSld>
  <p:clrMapOvr>
    <a:masterClrMapping/>
  </p:clrMapOvr>
  <p:transition spd="slow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ACAD762A-51C9-7312-9FEF-5821FB54F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7F7B6867-B84B-93C1-DBFE-47A74D848E71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High rate model-based fitting filter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FBE7EA8-C697-D4E6-ABD9-5EA9BD28C6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2030213"/>
              </p:ext>
            </p:extLst>
          </p:nvPr>
        </p:nvGraphicFramePr>
        <p:xfrm>
          <a:off x="102732" y="1304399"/>
          <a:ext cx="5936973" cy="4599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12FB2680-F50B-1EDF-9849-10E46DFFAD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3982163"/>
              </p:ext>
            </p:extLst>
          </p:nvPr>
        </p:nvGraphicFramePr>
        <p:xfrm>
          <a:off x="5857461" y="1304399"/>
          <a:ext cx="6281530" cy="4599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0525217"/>
      </p:ext>
    </p:extLst>
  </p:cSld>
  <p:clrMapOvr>
    <a:masterClrMapping/>
  </p:clrMapOvr>
  <p:transition spd="slow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D2C42B06-889B-D45D-2383-3A7029889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D60ECBEF-3A71-7545-E758-1B7159B8B3C2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Comparison between trapezoidal shaper and regression</a:t>
            </a:r>
          </a:p>
        </p:txBody>
      </p:sp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E9C49ABA-A2CB-B1DE-5073-3EAB1C2B2D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1862519"/>
              </p:ext>
            </p:extLst>
          </p:nvPr>
        </p:nvGraphicFramePr>
        <p:xfrm>
          <a:off x="364489" y="1441560"/>
          <a:ext cx="11463076" cy="3865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FC520350-0497-B3EB-74EE-9EBCC698C4A9}"/>
              </a:ext>
            </a:extLst>
          </p:cNvPr>
          <p:cNvCxnSpPr>
            <a:cxnSpLocks/>
          </p:cNvCxnSpPr>
          <p:nvPr/>
        </p:nvCxnSpPr>
        <p:spPr>
          <a:xfrm flipV="1">
            <a:off x="8733183" y="2126974"/>
            <a:ext cx="2498034" cy="2279374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9D7CD11-8640-8B3E-CCCF-C52F229A6131}"/>
              </a:ext>
            </a:extLst>
          </p:cNvPr>
          <p:cNvSpPr txBox="1"/>
          <p:nvPr/>
        </p:nvSpPr>
        <p:spPr>
          <a:xfrm>
            <a:off x="748748" y="5685183"/>
            <a:ext cx="8946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constant ICR, the trapezoidal and fit methods are compared in terms of resolution using the same dead time</a:t>
            </a:r>
          </a:p>
        </p:txBody>
      </p:sp>
    </p:spTree>
    <p:extLst>
      <p:ext uri="{BB962C8B-B14F-4D97-AF65-F5344CB8AC3E}">
        <p14:creationId xmlns:p14="http://schemas.microsoft.com/office/powerpoint/2010/main" val="3830223486"/>
      </p:ext>
    </p:extLst>
  </p:cSld>
  <p:clrMapOvr>
    <a:masterClrMapping/>
  </p:clrMapOvr>
  <p:transition spd="slow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BCA1795E-A731-6FA9-0E0C-B19FAE83E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B7CBC0CF-9335-14AC-0BCE-DBF9292A04F6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Ultraspectra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&amp; Web Interface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C30C9B4-4B77-FF08-E1B5-F80EEF314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1812" y="1190717"/>
            <a:ext cx="5008738" cy="248789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0C209D51-A0E5-2403-BC5F-8FD344D09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216" y="3817657"/>
            <a:ext cx="5012334" cy="248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6A9203D-247B-B324-B629-B616500658CE}"/>
              </a:ext>
            </a:extLst>
          </p:cNvPr>
          <p:cNvSpPr txBox="1"/>
          <p:nvPr/>
        </p:nvSpPr>
        <p:spPr>
          <a:xfrm>
            <a:off x="923926" y="3749457"/>
            <a:ext cx="58039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channels 160 </a:t>
            </a:r>
            <a:r>
              <a:rPr lang="en-US" dirty="0" err="1"/>
              <a:t>Msps</a:t>
            </a:r>
            <a:r>
              <a:rPr lang="en-US" dirty="0"/>
              <a:t>, 20 bit digitizer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Realtime TRP optimized trapezoidal filter and model-based regression for high rate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 to 32 million point memory for waveform digitalization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SmartMCA</a:t>
            </a:r>
            <a:r>
              <a:rPr lang="en-US" dirty="0"/>
              <a:t> web based software with </a:t>
            </a:r>
            <a:r>
              <a:rPr lang="en-US" dirty="0" err="1"/>
              <a:t>realtime</a:t>
            </a:r>
            <a:r>
              <a:rPr lang="en-US" dirty="0"/>
              <a:t> fitting and calibration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C/C++/C#/Python/Java/NodeJS/</a:t>
            </a:r>
            <a:r>
              <a:rPr lang="en-US" dirty="0" err="1"/>
              <a:t>Labview</a:t>
            </a:r>
            <a:r>
              <a:rPr lang="en-US" dirty="0"/>
              <a:t> … SDK and REST API for slow control and readout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Onboard ARM CPU with Ubuntu Linux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Easy integration in SCADA system (TANGO and EPICS integration is ongoing). Onboard Grafana connector.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Fully supported in Sci-Compiler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Immagine 5" descr="Immagine che contiene strumento, metro, design, rosso&#10;&#10;Il contenuto generato dall'IA potrebbe non essere corretto.">
            <a:extLst>
              <a:ext uri="{FF2B5EF4-FFF2-40B4-BE49-F238E27FC236}">
                <a16:creationId xmlns:a16="http://schemas.microsoft.com/office/drawing/2014/main" id="{064B8D9B-7401-EC0E-3F55-E643BCC56C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6369" y="1005548"/>
            <a:ext cx="3359932" cy="270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507546"/>
      </p:ext>
    </p:extLst>
  </p:cSld>
  <p:clrMapOvr>
    <a:masterClrMapping/>
  </p:clrMapOvr>
  <p:transition spd="slow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F9375C4F-CF60-912B-312A-C62F4A6F31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0DEE3770-6B55-8935-053E-2D465CB8D425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Future Development: 16 channels </a:t>
            </a: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Ultraspectra</a:t>
            </a:r>
            <a:endParaRPr lang="en-US" sz="2000" b="1" dirty="0">
              <a:solidFill>
                <a:srgbClr val="2980B9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8F2A964-B865-8E8F-F150-FA2987A17495}"/>
              </a:ext>
            </a:extLst>
          </p:cNvPr>
          <p:cNvSpPr txBox="1"/>
          <p:nvPr/>
        </p:nvSpPr>
        <p:spPr>
          <a:xfrm>
            <a:off x="952500" y="4192097"/>
            <a:ext cx="58039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16 channels, 160 </a:t>
            </a:r>
            <a:r>
              <a:rPr lang="en-US" dirty="0" err="1"/>
              <a:t>Msps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±6, ±4, ±2 input dynamic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Trapezoidal and real-time fitting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Gbps + 10 Gbps readout interfaces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Tango and Epics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Web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Rack 2U format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8BA0A86-F8DF-E721-0719-2E6EF133C7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7177" b="34606"/>
          <a:stretch>
            <a:fillRect/>
          </a:stretch>
        </p:blipFill>
        <p:spPr>
          <a:xfrm>
            <a:off x="952500" y="1252203"/>
            <a:ext cx="10287000" cy="262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274103"/>
      </p:ext>
    </p:extLst>
  </p:cSld>
  <p:clrMapOvr>
    <a:masterClrMapping/>
  </p:clrMapOvr>
  <p:transition spd="slow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1B381614-7BD0-73B6-D79E-34760C6A8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30EBF7B7-06BD-161E-7A9E-F1D44A8868B3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Firmware customization</a:t>
            </a:r>
          </a:p>
        </p:txBody>
      </p:sp>
      <p:pic>
        <p:nvPicPr>
          <p:cNvPr id="2" name="Picture 2" descr="Sci-Compiler project window">
            <a:extLst>
              <a:ext uri="{FF2B5EF4-FFF2-40B4-BE49-F238E27FC236}">
                <a16:creationId xmlns:a16="http://schemas.microsoft.com/office/drawing/2014/main" id="{34847F38-427A-DC3A-AAE8-36534765E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207" y="1138317"/>
            <a:ext cx="8008762" cy="555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Site Logo">
            <a:extLst>
              <a:ext uri="{FF2B5EF4-FFF2-40B4-BE49-F238E27FC236}">
                <a16:creationId xmlns:a16="http://schemas.microsoft.com/office/drawing/2014/main" id="{1BB66D18-D843-0BEB-2BE2-241221F61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155" y="101988"/>
            <a:ext cx="4073963" cy="68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">
            <a:extLst>
              <a:ext uri="{FF2B5EF4-FFF2-40B4-BE49-F238E27FC236}">
                <a16:creationId xmlns:a16="http://schemas.microsoft.com/office/drawing/2014/main" id="{1795A1F4-7D8D-C132-8018-E31B24633389}"/>
              </a:ext>
            </a:extLst>
          </p:cNvPr>
          <p:cNvSpPr txBox="1"/>
          <p:nvPr/>
        </p:nvSpPr>
        <p:spPr>
          <a:xfrm>
            <a:off x="7887155" y="1138317"/>
            <a:ext cx="41234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Söhne"/>
              </a:rPr>
              <a:t>Allows for customizing the firmware of digitizers and logic units.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Söhne"/>
              </a:rPr>
              <a:t>Simple and intuitive graphical programming language to learn.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Söhne"/>
              </a:rPr>
              <a:t>Nearly 200 IP cores designed for nuclear physics applications.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Söhne"/>
              </a:rPr>
              <a:t>Enables any researcher to develop their own acquisition and processing setup without FPGA knowledge.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Söhne"/>
              </a:rPr>
              <a:t>Firmware portability across different hardware.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Söhne"/>
              </a:rPr>
              <a:t>Extends the system's lifecycle by maintaining firmware compatibility with future hardware.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2398516"/>
      </p:ext>
    </p:extLst>
  </p:cSld>
  <p:clrMapOvr>
    <a:masterClrMapping/>
  </p:clrMapOvr>
  <p:transition spd="slow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B73D0D84-315B-755D-0D2E-4CC1276D2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7D45BA66-D6BF-1B26-C0A7-7C030E14ABB5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Firmware customization</a:t>
            </a:r>
          </a:p>
        </p:txBody>
      </p:sp>
      <p:pic>
        <p:nvPicPr>
          <p:cNvPr id="6" name="Picture 4" descr="Site Logo">
            <a:extLst>
              <a:ext uri="{FF2B5EF4-FFF2-40B4-BE49-F238E27FC236}">
                <a16:creationId xmlns:a16="http://schemas.microsoft.com/office/drawing/2014/main" id="{82ED5BCD-C40D-83BE-0CE7-8B2229A6E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155" y="101988"/>
            <a:ext cx="4073963" cy="68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6695A855-7E01-913F-DD32-B2827F2342DD}"/>
              </a:ext>
            </a:extLst>
          </p:cNvPr>
          <p:cNvSpPr/>
          <p:nvPr/>
        </p:nvSpPr>
        <p:spPr>
          <a:xfrm>
            <a:off x="7039094" y="1633955"/>
            <a:ext cx="4738163" cy="285288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4">
            <a:extLst>
              <a:ext uri="{FF2B5EF4-FFF2-40B4-BE49-F238E27FC236}">
                <a16:creationId xmlns:a16="http://schemas.microsoft.com/office/drawing/2014/main" id="{B4198A46-FD40-0250-47F9-F9ACA1EF51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2894" b="24450"/>
          <a:stretch/>
        </p:blipFill>
        <p:spPr>
          <a:xfrm>
            <a:off x="7220728" y="1961308"/>
            <a:ext cx="4246438" cy="1166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8C41C00B-188C-A1DA-A829-67CBCD5A4415}"/>
              </a:ext>
            </a:extLst>
          </p:cNvPr>
          <p:cNvSpPr txBox="1"/>
          <p:nvPr/>
        </p:nvSpPr>
        <p:spPr>
          <a:xfrm>
            <a:off x="7390387" y="3239757"/>
            <a:ext cx="4164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DAQ121 – 1 </a:t>
            </a:r>
            <a:r>
              <a:rPr lang="en-US" dirty="0" err="1"/>
              <a:t>Gsps</a:t>
            </a:r>
            <a:r>
              <a:rPr lang="en-US" dirty="0"/>
              <a:t> 32 channels differential – 12 bit</a:t>
            </a:r>
          </a:p>
          <a:p>
            <a:r>
              <a:rPr lang="en-US" dirty="0"/>
              <a:t>DAQ141 – 1 </a:t>
            </a:r>
            <a:r>
              <a:rPr lang="en-US" dirty="0" err="1"/>
              <a:t>Gsps</a:t>
            </a:r>
            <a:r>
              <a:rPr lang="en-US" dirty="0"/>
              <a:t> 32 channels differential – 14 bit</a:t>
            </a: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B7D8D53E-272B-7FC8-0142-67B877FECC0D}"/>
              </a:ext>
            </a:extLst>
          </p:cNvPr>
          <p:cNvSpPr txBox="1"/>
          <p:nvPr/>
        </p:nvSpPr>
        <p:spPr>
          <a:xfrm>
            <a:off x="7292102" y="4001772"/>
            <a:ext cx="4030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(COMPATIBLE WITH ESS &amp; ISIS READOUT)</a:t>
            </a:r>
          </a:p>
        </p:txBody>
      </p:sp>
      <p:grpSp>
        <p:nvGrpSpPr>
          <p:cNvPr id="72" name="Gruppo 71">
            <a:extLst>
              <a:ext uri="{FF2B5EF4-FFF2-40B4-BE49-F238E27FC236}">
                <a16:creationId xmlns:a16="http://schemas.microsoft.com/office/drawing/2014/main" id="{7052E2FD-1B16-9B27-93C5-0E855EE7CFF6}"/>
              </a:ext>
            </a:extLst>
          </p:cNvPr>
          <p:cNvGrpSpPr/>
          <p:nvPr/>
        </p:nvGrpSpPr>
        <p:grpSpPr>
          <a:xfrm>
            <a:off x="226739" y="1181100"/>
            <a:ext cx="5526361" cy="5160448"/>
            <a:chOff x="226739" y="56038"/>
            <a:chExt cx="6920346" cy="6393460"/>
          </a:xfrm>
        </p:grpSpPr>
        <p:grpSp>
          <p:nvGrpSpPr>
            <p:cNvPr id="8" name="Group 2">
              <a:extLst>
                <a:ext uri="{FF2B5EF4-FFF2-40B4-BE49-F238E27FC236}">
                  <a16:creationId xmlns:a16="http://schemas.microsoft.com/office/drawing/2014/main" id="{B51A8D81-5308-1C73-6B5D-F7CDF937F593}"/>
                </a:ext>
              </a:extLst>
            </p:cNvPr>
            <p:cNvGrpSpPr/>
            <p:nvPr/>
          </p:nvGrpSpPr>
          <p:grpSpPr>
            <a:xfrm>
              <a:off x="226739" y="56038"/>
              <a:ext cx="6920346" cy="6393460"/>
              <a:chOff x="3151094" y="484094"/>
              <a:chExt cx="5889813" cy="5889812"/>
            </a:xfrm>
          </p:grpSpPr>
          <p:grpSp>
            <p:nvGrpSpPr>
              <p:cNvPr id="23" name="Group 8">
                <a:extLst>
                  <a:ext uri="{FF2B5EF4-FFF2-40B4-BE49-F238E27FC236}">
                    <a16:creationId xmlns:a16="http://schemas.microsoft.com/office/drawing/2014/main" id="{A1D6603D-FC0B-CEC7-F135-30F3AB86BAE2}"/>
                  </a:ext>
                </a:extLst>
              </p:cNvPr>
              <p:cNvGrpSpPr/>
              <p:nvPr/>
            </p:nvGrpSpPr>
            <p:grpSpPr>
              <a:xfrm>
                <a:off x="3151094" y="484094"/>
                <a:ext cx="5889813" cy="5889812"/>
                <a:chOff x="2978552" y="311552"/>
                <a:chExt cx="6234896" cy="6234896"/>
              </a:xfrm>
            </p:grpSpPr>
            <p:grpSp>
              <p:nvGrpSpPr>
                <p:cNvPr id="47" name="Group 44">
                  <a:extLst>
                    <a:ext uri="{FF2B5EF4-FFF2-40B4-BE49-F238E27FC236}">
                      <a16:creationId xmlns:a16="http://schemas.microsoft.com/office/drawing/2014/main" id="{47382124-417E-5E72-B3D1-6E57FC47FA4E}"/>
                    </a:ext>
                  </a:extLst>
                </p:cNvPr>
                <p:cNvGrpSpPr/>
                <p:nvPr/>
              </p:nvGrpSpPr>
              <p:grpSpPr>
                <a:xfrm>
                  <a:off x="2978552" y="311552"/>
                  <a:ext cx="6234896" cy="6234896"/>
                  <a:chOff x="2978552" y="311552"/>
                  <a:chExt cx="6234896" cy="6234896"/>
                </a:xfrm>
              </p:grpSpPr>
              <p:sp>
                <p:nvSpPr>
                  <p:cNvPr id="49" name="Freeform 51">
                    <a:extLst>
                      <a:ext uri="{FF2B5EF4-FFF2-40B4-BE49-F238E27FC236}">
                        <a16:creationId xmlns:a16="http://schemas.microsoft.com/office/drawing/2014/main" id="{D97EFED7-7EF0-DF70-5C28-BE7901872275}"/>
                      </a:ext>
                    </a:extLst>
                  </p:cNvPr>
                  <p:cNvSpPr/>
                  <p:nvPr/>
                </p:nvSpPr>
                <p:spPr>
                  <a:xfrm>
                    <a:off x="4294630" y="311552"/>
                    <a:ext cx="1800585" cy="3116661"/>
                  </a:xfrm>
                  <a:custGeom>
                    <a:avLst/>
                    <a:gdLst>
                      <a:gd name="connsiteX0" fmla="*/ 1800585 w 1800585"/>
                      <a:gd name="connsiteY0" fmla="*/ 0 h 3116661"/>
                      <a:gd name="connsiteX1" fmla="*/ 1800585 w 1800585"/>
                      <a:gd name="connsiteY1" fmla="*/ 1315291 h 3116661"/>
                      <a:gd name="connsiteX2" fmla="*/ 1800584 w 1800585"/>
                      <a:gd name="connsiteY2" fmla="*/ 1315291 h 3116661"/>
                      <a:gd name="connsiteX3" fmla="*/ 1800584 w 1800585"/>
                      <a:gd name="connsiteY3" fmla="*/ 3116661 h 3116661"/>
                      <a:gd name="connsiteX4" fmla="*/ 0 w 1800585"/>
                      <a:gd name="connsiteY4" fmla="*/ 1316078 h 3116661"/>
                      <a:gd name="connsiteX5" fmla="*/ 845 w 1800585"/>
                      <a:gd name="connsiteY5" fmla="*/ 1315291 h 3116661"/>
                      <a:gd name="connsiteX6" fmla="*/ 0 w 1800585"/>
                      <a:gd name="connsiteY6" fmla="*/ 1315291 h 3116661"/>
                      <a:gd name="connsiteX7" fmla="*/ 10093 w 1800585"/>
                      <a:gd name="connsiteY7" fmla="*/ 1258072 h 3116661"/>
                      <a:gd name="connsiteX8" fmla="*/ 1699804 w 1800585"/>
                      <a:gd name="connsiteY8" fmla="*/ 4126 h 3116661"/>
                      <a:gd name="connsiteX9" fmla="*/ 1800585 w 1800585"/>
                      <a:gd name="connsiteY9" fmla="*/ 0 h 3116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800585" h="3116661">
                        <a:moveTo>
                          <a:pt x="1800585" y="0"/>
                        </a:moveTo>
                        <a:lnTo>
                          <a:pt x="1800585" y="1315291"/>
                        </a:lnTo>
                        <a:lnTo>
                          <a:pt x="1800584" y="1315291"/>
                        </a:lnTo>
                        <a:lnTo>
                          <a:pt x="1800584" y="3116661"/>
                        </a:lnTo>
                        <a:lnTo>
                          <a:pt x="0" y="1316078"/>
                        </a:lnTo>
                        <a:lnTo>
                          <a:pt x="845" y="1315291"/>
                        </a:lnTo>
                        <a:lnTo>
                          <a:pt x="0" y="1315291"/>
                        </a:lnTo>
                        <a:lnTo>
                          <a:pt x="10093" y="1258072"/>
                        </a:lnTo>
                        <a:cubicBezTo>
                          <a:pt x="167977" y="590145"/>
                          <a:pt x="852467" y="73877"/>
                          <a:pt x="1699804" y="4126"/>
                        </a:cubicBezTo>
                        <a:lnTo>
                          <a:pt x="1800585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>
                    <a:innerShdw blurRad="63500" dist="508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/>
                  </a:p>
                </p:txBody>
              </p:sp>
              <p:sp>
                <p:nvSpPr>
                  <p:cNvPr id="50" name="Freeform 50">
                    <a:extLst>
                      <a:ext uri="{FF2B5EF4-FFF2-40B4-BE49-F238E27FC236}">
                        <a16:creationId xmlns:a16="http://schemas.microsoft.com/office/drawing/2014/main" id="{FB734112-D91C-072A-DAF8-F74855BEE50C}"/>
                      </a:ext>
                    </a:extLst>
                  </p:cNvPr>
                  <p:cNvSpPr/>
                  <p:nvPr/>
                </p:nvSpPr>
                <p:spPr>
                  <a:xfrm>
                    <a:off x="6096000" y="641526"/>
                    <a:ext cx="2203814" cy="2786362"/>
                  </a:xfrm>
                  <a:custGeom>
                    <a:avLst/>
                    <a:gdLst>
                      <a:gd name="connsiteX0" fmla="*/ 792374 w 2203814"/>
                      <a:gd name="connsiteY0" fmla="*/ 100 h 2786362"/>
                      <a:gd name="connsiteX1" fmla="*/ 2129633 w 2203814"/>
                      <a:gd name="connsiteY1" fmla="*/ 514204 h 2786362"/>
                      <a:gd name="connsiteX2" fmla="*/ 2203814 w 2203814"/>
                      <a:gd name="connsiteY2" fmla="*/ 582550 h 2786362"/>
                      <a:gd name="connsiteX3" fmla="*/ 1273763 w 2203814"/>
                      <a:gd name="connsiteY3" fmla="*/ 1512602 h 2786362"/>
                      <a:gd name="connsiteX4" fmla="*/ 1273762 w 2203814"/>
                      <a:gd name="connsiteY4" fmla="*/ 1512601 h 2786362"/>
                      <a:gd name="connsiteX5" fmla="*/ 1 w 2203814"/>
                      <a:gd name="connsiteY5" fmla="*/ 2786362 h 2786362"/>
                      <a:gd name="connsiteX6" fmla="*/ 0 w 2203814"/>
                      <a:gd name="connsiteY6" fmla="*/ 239952 h 2786362"/>
                      <a:gd name="connsiteX7" fmla="*/ 1154 w 2203814"/>
                      <a:gd name="connsiteY7" fmla="*/ 239993 h 2786362"/>
                      <a:gd name="connsiteX8" fmla="*/ 557 w 2203814"/>
                      <a:gd name="connsiteY8" fmla="*/ 239396 h 2786362"/>
                      <a:gd name="connsiteX9" fmla="*/ 48153 w 2203814"/>
                      <a:gd name="connsiteY9" fmla="*/ 206073 h 2786362"/>
                      <a:gd name="connsiteX10" fmla="*/ 792374 w 2203814"/>
                      <a:gd name="connsiteY10" fmla="*/ 100 h 2786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203814" h="2786362">
                        <a:moveTo>
                          <a:pt x="792374" y="100"/>
                        </a:moveTo>
                        <a:cubicBezTo>
                          <a:pt x="1240681" y="-4777"/>
                          <a:pt x="1724334" y="170557"/>
                          <a:pt x="2129633" y="514204"/>
                        </a:cubicBezTo>
                        <a:lnTo>
                          <a:pt x="2203814" y="582550"/>
                        </a:lnTo>
                        <a:lnTo>
                          <a:pt x="1273763" y="1512602"/>
                        </a:lnTo>
                        <a:lnTo>
                          <a:pt x="1273762" y="1512601"/>
                        </a:lnTo>
                        <a:lnTo>
                          <a:pt x="1" y="2786362"/>
                        </a:lnTo>
                        <a:lnTo>
                          <a:pt x="0" y="239952"/>
                        </a:lnTo>
                        <a:lnTo>
                          <a:pt x="1154" y="239993"/>
                        </a:lnTo>
                        <a:lnTo>
                          <a:pt x="557" y="239396"/>
                        </a:lnTo>
                        <a:lnTo>
                          <a:pt x="48153" y="206073"/>
                        </a:lnTo>
                        <a:cubicBezTo>
                          <a:pt x="267130" y="70827"/>
                          <a:pt x="523389" y="3026"/>
                          <a:pt x="792374" y="10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ffectLst>
                    <a:innerShdw blurRad="63500" dist="50800" dir="27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/>
                  </a:p>
                </p:txBody>
              </p:sp>
              <p:sp>
                <p:nvSpPr>
                  <p:cNvPr id="51" name="Freeform 49">
                    <a:extLst>
                      <a:ext uri="{FF2B5EF4-FFF2-40B4-BE49-F238E27FC236}">
                        <a16:creationId xmlns:a16="http://schemas.microsoft.com/office/drawing/2014/main" id="{7B6205F6-E2BE-53A8-CF19-84D9485D428C}"/>
                      </a:ext>
                    </a:extLst>
                  </p:cNvPr>
                  <p:cNvSpPr/>
                  <p:nvPr/>
                </p:nvSpPr>
                <p:spPr>
                  <a:xfrm>
                    <a:off x="3308527" y="1225187"/>
                    <a:ext cx="2786362" cy="2203813"/>
                  </a:xfrm>
                  <a:custGeom>
                    <a:avLst/>
                    <a:gdLst>
                      <a:gd name="connsiteX0" fmla="*/ 582550 w 2786362"/>
                      <a:gd name="connsiteY0" fmla="*/ 0 h 2203813"/>
                      <a:gd name="connsiteX1" fmla="*/ 1512602 w 2786362"/>
                      <a:gd name="connsiteY1" fmla="*/ 930051 h 2203813"/>
                      <a:gd name="connsiteX2" fmla="*/ 1512601 w 2786362"/>
                      <a:gd name="connsiteY2" fmla="*/ 930051 h 2203813"/>
                      <a:gd name="connsiteX3" fmla="*/ 2786362 w 2786362"/>
                      <a:gd name="connsiteY3" fmla="*/ 2203812 h 2203813"/>
                      <a:gd name="connsiteX4" fmla="*/ 239952 w 2786362"/>
                      <a:gd name="connsiteY4" fmla="*/ 2203813 h 2203813"/>
                      <a:gd name="connsiteX5" fmla="*/ 239993 w 2786362"/>
                      <a:gd name="connsiteY5" fmla="*/ 2202659 h 2203813"/>
                      <a:gd name="connsiteX6" fmla="*/ 239396 w 2786362"/>
                      <a:gd name="connsiteY6" fmla="*/ 2203257 h 2203813"/>
                      <a:gd name="connsiteX7" fmla="*/ 206073 w 2786362"/>
                      <a:gd name="connsiteY7" fmla="*/ 2155660 h 2203813"/>
                      <a:gd name="connsiteX8" fmla="*/ 514205 w 2786362"/>
                      <a:gd name="connsiteY8" fmla="*/ 74180 h 2203813"/>
                      <a:gd name="connsiteX9" fmla="*/ 582550 w 2786362"/>
                      <a:gd name="connsiteY9" fmla="*/ 0 h 2203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86362" h="2203813">
                        <a:moveTo>
                          <a:pt x="582550" y="0"/>
                        </a:moveTo>
                        <a:lnTo>
                          <a:pt x="1512602" y="930051"/>
                        </a:lnTo>
                        <a:lnTo>
                          <a:pt x="1512601" y="930051"/>
                        </a:lnTo>
                        <a:lnTo>
                          <a:pt x="2786362" y="2203812"/>
                        </a:lnTo>
                        <a:lnTo>
                          <a:pt x="239952" y="2203813"/>
                        </a:lnTo>
                        <a:lnTo>
                          <a:pt x="239993" y="2202659"/>
                        </a:lnTo>
                        <a:lnTo>
                          <a:pt x="239396" y="2203257"/>
                        </a:lnTo>
                        <a:lnTo>
                          <a:pt x="206073" y="2155660"/>
                        </a:lnTo>
                        <a:cubicBezTo>
                          <a:pt x="-154583" y="1571724"/>
                          <a:pt x="-35632" y="722660"/>
                          <a:pt x="514205" y="74180"/>
                        </a:cubicBezTo>
                        <a:lnTo>
                          <a:pt x="582550" y="0"/>
                        </a:lnTo>
                        <a:close/>
                      </a:path>
                    </a:pathLst>
                  </a:custGeom>
                  <a:solidFill>
                    <a:srgbClr val="3A4342"/>
                  </a:solidFill>
                  <a:ln>
                    <a:noFill/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/>
                  </a:p>
                </p:txBody>
              </p:sp>
              <p:sp>
                <p:nvSpPr>
                  <p:cNvPr id="52" name="Freeform 48">
                    <a:extLst>
                      <a:ext uri="{FF2B5EF4-FFF2-40B4-BE49-F238E27FC236}">
                        <a16:creationId xmlns:a16="http://schemas.microsoft.com/office/drawing/2014/main" id="{BEA40384-A5A9-4ECA-F769-D9592E6B49D3}"/>
                      </a:ext>
                    </a:extLst>
                  </p:cNvPr>
                  <p:cNvSpPr/>
                  <p:nvPr/>
                </p:nvSpPr>
                <p:spPr>
                  <a:xfrm>
                    <a:off x="6096787" y="1627630"/>
                    <a:ext cx="3116661" cy="1800585"/>
                  </a:xfrm>
                  <a:custGeom>
                    <a:avLst/>
                    <a:gdLst>
                      <a:gd name="connsiteX0" fmla="*/ 1800583 w 3116661"/>
                      <a:gd name="connsiteY0" fmla="*/ 0 h 1800585"/>
                      <a:gd name="connsiteX1" fmla="*/ 1801370 w 3116661"/>
                      <a:gd name="connsiteY1" fmla="*/ 845 h 1800585"/>
                      <a:gd name="connsiteX2" fmla="*/ 1801370 w 3116661"/>
                      <a:gd name="connsiteY2" fmla="*/ 0 h 1800585"/>
                      <a:gd name="connsiteX3" fmla="*/ 1858589 w 3116661"/>
                      <a:gd name="connsiteY3" fmla="*/ 10093 h 1800585"/>
                      <a:gd name="connsiteX4" fmla="*/ 3112535 w 3116661"/>
                      <a:gd name="connsiteY4" fmla="*/ 1699804 h 1800585"/>
                      <a:gd name="connsiteX5" fmla="*/ 3116661 w 3116661"/>
                      <a:gd name="connsiteY5" fmla="*/ 1800585 h 1800585"/>
                      <a:gd name="connsiteX6" fmla="*/ 1801370 w 3116661"/>
                      <a:gd name="connsiteY6" fmla="*/ 1800585 h 1800585"/>
                      <a:gd name="connsiteX7" fmla="*/ 1801370 w 3116661"/>
                      <a:gd name="connsiteY7" fmla="*/ 1800584 h 1800585"/>
                      <a:gd name="connsiteX8" fmla="*/ 0 w 3116661"/>
                      <a:gd name="connsiteY8" fmla="*/ 1800584 h 1800585"/>
                      <a:gd name="connsiteX9" fmla="*/ 1800583 w 3116661"/>
                      <a:gd name="connsiteY9" fmla="*/ 0 h 1800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116661" h="1800585">
                        <a:moveTo>
                          <a:pt x="1800583" y="0"/>
                        </a:moveTo>
                        <a:lnTo>
                          <a:pt x="1801370" y="845"/>
                        </a:lnTo>
                        <a:lnTo>
                          <a:pt x="1801370" y="0"/>
                        </a:lnTo>
                        <a:lnTo>
                          <a:pt x="1858589" y="10093"/>
                        </a:lnTo>
                        <a:cubicBezTo>
                          <a:pt x="2526516" y="167976"/>
                          <a:pt x="3042784" y="852466"/>
                          <a:pt x="3112535" y="1699804"/>
                        </a:cubicBezTo>
                        <a:lnTo>
                          <a:pt x="3116661" y="1800585"/>
                        </a:lnTo>
                        <a:lnTo>
                          <a:pt x="1801370" y="1800585"/>
                        </a:lnTo>
                        <a:lnTo>
                          <a:pt x="1801370" y="1800584"/>
                        </a:lnTo>
                        <a:lnTo>
                          <a:pt x="0" y="1800584"/>
                        </a:lnTo>
                        <a:lnTo>
                          <a:pt x="1800583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  <a:effectLst>
                    <a:innerShdw blurRad="63500" dist="50800" dir="54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/>
                  </a:p>
                </p:txBody>
              </p:sp>
              <p:sp>
                <p:nvSpPr>
                  <p:cNvPr id="53" name="Freeform 47">
                    <a:extLst>
                      <a:ext uri="{FF2B5EF4-FFF2-40B4-BE49-F238E27FC236}">
                        <a16:creationId xmlns:a16="http://schemas.microsoft.com/office/drawing/2014/main" id="{B1582BFA-E8F2-003E-5572-3338A84ED15E}"/>
                      </a:ext>
                    </a:extLst>
                  </p:cNvPr>
                  <p:cNvSpPr/>
                  <p:nvPr/>
                </p:nvSpPr>
                <p:spPr>
                  <a:xfrm>
                    <a:off x="6097111" y="3428999"/>
                    <a:ext cx="2786361" cy="2203814"/>
                  </a:xfrm>
                  <a:custGeom>
                    <a:avLst/>
                    <a:gdLst>
                      <a:gd name="connsiteX0" fmla="*/ 2546410 w 2786361"/>
                      <a:gd name="connsiteY0" fmla="*/ 0 h 2203814"/>
                      <a:gd name="connsiteX1" fmla="*/ 2546369 w 2786361"/>
                      <a:gd name="connsiteY1" fmla="*/ 1154 h 2203814"/>
                      <a:gd name="connsiteX2" fmla="*/ 2546966 w 2786361"/>
                      <a:gd name="connsiteY2" fmla="*/ 557 h 2203814"/>
                      <a:gd name="connsiteX3" fmla="*/ 2580289 w 2786361"/>
                      <a:gd name="connsiteY3" fmla="*/ 48153 h 2203814"/>
                      <a:gd name="connsiteX4" fmla="*/ 2272158 w 2786361"/>
                      <a:gd name="connsiteY4" fmla="*/ 2129633 h 2203814"/>
                      <a:gd name="connsiteX5" fmla="*/ 2203812 w 2786361"/>
                      <a:gd name="connsiteY5" fmla="*/ 2203814 h 2203814"/>
                      <a:gd name="connsiteX6" fmla="*/ 1273761 w 2786361"/>
                      <a:gd name="connsiteY6" fmla="*/ 1273763 h 2203814"/>
                      <a:gd name="connsiteX7" fmla="*/ 1273762 w 2786361"/>
                      <a:gd name="connsiteY7" fmla="*/ 1273762 h 2203814"/>
                      <a:gd name="connsiteX8" fmla="*/ 0 w 2786361"/>
                      <a:gd name="connsiteY8" fmla="*/ 1 h 2203814"/>
                      <a:gd name="connsiteX9" fmla="*/ 2546410 w 2786361"/>
                      <a:gd name="connsiteY9" fmla="*/ 0 h 22038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86361" h="2203814">
                        <a:moveTo>
                          <a:pt x="2546410" y="0"/>
                        </a:moveTo>
                        <a:lnTo>
                          <a:pt x="2546369" y="1154"/>
                        </a:lnTo>
                        <a:lnTo>
                          <a:pt x="2546966" y="557"/>
                        </a:lnTo>
                        <a:lnTo>
                          <a:pt x="2580289" y="48153"/>
                        </a:lnTo>
                        <a:cubicBezTo>
                          <a:pt x="2940945" y="632089"/>
                          <a:pt x="2821994" y="1481154"/>
                          <a:pt x="2272158" y="2129633"/>
                        </a:cubicBezTo>
                        <a:lnTo>
                          <a:pt x="2203812" y="2203814"/>
                        </a:lnTo>
                        <a:lnTo>
                          <a:pt x="1273761" y="1273763"/>
                        </a:lnTo>
                        <a:lnTo>
                          <a:pt x="1273762" y="1273762"/>
                        </a:lnTo>
                        <a:lnTo>
                          <a:pt x="0" y="1"/>
                        </a:lnTo>
                        <a:lnTo>
                          <a:pt x="2546410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/>
                  </a:p>
                </p:txBody>
              </p:sp>
              <p:sp>
                <p:nvSpPr>
                  <p:cNvPr id="54" name="Freeform 46">
                    <a:extLst>
                      <a:ext uri="{FF2B5EF4-FFF2-40B4-BE49-F238E27FC236}">
                        <a16:creationId xmlns:a16="http://schemas.microsoft.com/office/drawing/2014/main" id="{970DB376-E657-D300-6255-9484BF1D5971}"/>
                      </a:ext>
                    </a:extLst>
                  </p:cNvPr>
                  <p:cNvSpPr/>
                  <p:nvPr/>
                </p:nvSpPr>
                <p:spPr>
                  <a:xfrm>
                    <a:off x="2978552" y="3429784"/>
                    <a:ext cx="3116661" cy="1800585"/>
                  </a:xfrm>
                  <a:custGeom>
                    <a:avLst/>
                    <a:gdLst>
                      <a:gd name="connsiteX0" fmla="*/ 0 w 3116661"/>
                      <a:gd name="connsiteY0" fmla="*/ 0 h 1800585"/>
                      <a:gd name="connsiteX1" fmla="*/ 1315291 w 3116661"/>
                      <a:gd name="connsiteY1" fmla="*/ 0 h 1800585"/>
                      <a:gd name="connsiteX2" fmla="*/ 1315291 w 3116661"/>
                      <a:gd name="connsiteY2" fmla="*/ 1 h 1800585"/>
                      <a:gd name="connsiteX3" fmla="*/ 3116661 w 3116661"/>
                      <a:gd name="connsiteY3" fmla="*/ 1 h 1800585"/>
                      <a:gd name="connsiteX4" fmla="*/ 1316078 w 3116661"/>
                      <a:gd name="connsiteY4" fmla="*/ 1800585 h 1800585"/>
                      <a:gd name="connsiteX5" fmla="*/ 1315291 w 3116661"/>
                      <a:gd name="connsiteY5" fmla="*/ 1799740 h 1800585"/>
                      <a:gd name="connsiteX6" fmla="*/ 1315291 w 3116661"/>
                      <a:gd name="connsiteY6" fmla="*/ 1800585 h 1800585"/>
                      <a:gd name="connsiteX7" fmla="*/ 1258072 w 3116661"/>
                      <a:gd name="connsiteY7" fmla="*/ 1790492 h 1800585"/>
                      <a:gd name="connsiteX8" fmla="*/ 4126 w 3116661"/>
                      <a:gd name="connsiteY8" fmla="*/ 100782 h 1800585"/>
                      <a:gd name="connsiteX9" fmla="*/ 0 w 3116661"/>
                      <a:gd name="connsiteY9" fmla="*/ 0 h 1800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116661" h="1800585">
                        <a:moveTo>
                          <a:pt x="0" y="0"/>
                        </a:moveTo>
                        <a:lnTo>
                          <a:pt x="1315291" y="0"/>
                        </a:lnTo>
                        <a:lnTo>
                          <a:pt x="1315291" y="1"/>
                        </a:lnTo>
                        <a:lnTo>
                          <a:pt x="3116661" y="1"/>
                        </a:lnTo>
                        <a:lnTo>
                          <a:pt x="1316078" y="1800585"/>
                        </a:lnTo>
                        <a:lnTo>
                          <a:pt x="1315291" y="1799740"/>
                        </a:lnTo>
                        <a:lnTo>
                          <a:pt x="1315291" y="1800585"/>
                        </a:lnTo>
                        <a:lnTo>
                          <a:pt x="1258072" y="1790492"/>
                        </a:lnTo>
                        <a:cubicBezTo>
                          <a:pt x="590145" y="1632609"/>
                          <a:pt x="73877" y="948119"/>
                          <a:pt x="4126" y="10078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15B58E"/>
                  </a:solidFill>
                  <a:ln>
                    <a:noFill/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/>
                  </a:p>
                </p:txBody>
              </p:sp>
              <p:sp>
                <p:nvSpPr>
                  <p:cNvPr id="55" name="Freeform 45">
                    <a:extLst>
                      <a:ext uri="{FF2B5EF4-FFF2-40B4-BE49-F238E27FC236}">
                        <a16:creationId xmlns:a16="http://schemas.microsoft.com/office/drawing/2014/main" id="{80D1A45A-BD55-F781-A012-95DEF82036D7}"/>
                      </a:ext>
                    </a:extLst>
                  </p:cNvPr>
                  <p:cNvSpPr/>
                  <p:nvPr/>
                </p:nvSpPr>
                <p:spPr>
                  <a:xfrm>
                    <a:off x="6096785" y="3429787"/>
                    <a:ext cx="1800585" cy="3116661"/>
                  </a:xfrm>
                  <a:custGeom>
                    <a:avLst/>
                    <a:gdLst>
                      <a:gd name="connsiteX0" fmla="*/ 1 w 1800585"/>
                      <a:gd name="connsiteY0" fmla="*/ 0 h 3116661"/>
                      <a:gd name="connsiteX1" fmla="*/ 1800585 w 1800585"/>
                      <a:gd name="connsiteY1" fmla="*/ 1800583 h 3116661"/>
                      <a:gd name="connsiteX2" fmla="*/ 1799740 w 1800585"/>
                      <a:gd name="connsiteY2" fmla="*/ 1801370 h 3116661"/>
                      <a:gd name="connsiteX3" fmla="*/ 1800585 w 1800585"/>
                      <a:gd name="connsiteY3" fmla="*/ 1801370 h 3116661"/>
                      <a:gd name="connsiteX4" fmla="*/ 1790492 w 1800585"/>
                      <a:gd name="connsiteY4" fmla="*/ 1858589 h 3116661"/>
                      <a:gd name="connsiteX5" fmla="*/ 100782 w 1800585"/>
                      <a:gd name="connsiteY5" fmla="*/ 3112535 h 3116661"/>
                      <a:gd name="connsiteX6" fmla="*/ 0 w 1800585"/>
                      <a:gd name="connsiteY6" fmla="*/ 3116661 h 3116661"/>
                      <a:gd name="connsiteX7" fmla="*/ 0 w 1800585"/>
                      <a:gd name="connsiteY7" fmla="*/ 1801370 h 3116661"/>
                      <a:gd name="connsiteX8" fmla="*/ 1 w 1800585"/>
                      <a:gd name="connsiteY8" fmla="*/ 1801370 h 3116661"/>
                      <a:gd name="connsiteX9" fmla="*/ 1 w 1800585"/>
                      <a:gd name="connsiteY9" fmla="*/ 0 h 3116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800585" h="3116661">
                        <a:moveTo>
                          <a:pt x="1" y="0"/>
                        </a:moveTo>
                        <a:lnTo>
                          <a:pt x="1800585" y="1800583"/>
                        </a:lnTo>
                        <a:lnTo>
                          <a:pt x="1799740" y="1801370"/>
                        </a:lnTo>
                        <a:lnTo>
                          <a:pt x="1800585" y="1801370"/>
                        </a:lnTo>
                        <a:lnTo>
                          <a:pt x="1790492" y="1858589"/>
                        </a:lnTo>
                        <a:cubicBezTo>
                          <a:pt x="1632609" y="2526516"/>
                          <a:pt x="948119" y="3042784"/>
                          <a:pt x="100782" y="3112535"/>
                        </a:cubicBezTo>
                        <a:lnTo>
                          <a:pt x="0" y="3116661"/>
                        </a:lnTo>
                        <a:lnTo>
                          <a:pt x="0" y="1801370"/>
                        </a:lnTo>
                        <a:lnTo>
                          <a:pt x="1" y="1801370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/>
                  </a:p>
                </p:txBody>
              </p:sp>
              <p:sp>
                <p:nvSpPr>
                  <p:cNvPr id="56" name="Freeform 44">
                    <a:extLst>
                      <a:ext uri="{FF2B5EF4-FFF2-40B4-BE49-F238E27FC236}">
                        <a16:creationId xmlns:a16="http://schemas.microsoft.com/office/drawing/2014/main" id="{F36CD44D-C046-0EBD-B019-ECBD19EC23CD}"/>
                      </a:ext>
                    </a:extLst>
                  </p:cNvPr>
                  <p:cNvSpPr/>
                  <p:nvPr/>
                </p:nvSpPr>
                <p:spPr>
                  <a:xfrm>
                    <a:off x="3892187" y="3430111"/>
                    <a:ext cx="2203813" cy="2786361"/>
                  </a:xfrm>
                  <a:custGeom>
                    <a:avLst/>
                    <a:gdLst>
                      <a:gd name="connsiteX0" fmla="*/ 2203813 w 2203813"/>
                      <a:gd name="connsiteY0" fmla="*/ 0 h 2786361"/>
                      <a:gd name="connsiteX1" fmla="*/ 2203813 w 2203813"/>
                      <a:gd name="connsiteY1" fmla="*/ 2546410 h 2786361"/>
                      <a:gd name="connsiteX2" fmla="*/ 2202659 w 2203813"/>
                      <a:gd name="connsiteY2" fmla="*/ 2546369 h 2786361"/>
                      <a:gd name="connsiteX3" fmla="*/ 2203257 w 2203813"/>
                      <a:gd name="connsiteY3" fmla="*/ 2546967 h 2786361"/>
                      <a:gd name="connsiteX4" fmla="*/ 2155660 w 2203813"/>
                      <a:gd name="connsiteY4" fmla="*/ 2580289 h 2786361"/>
                      <a:gd name="connsiteX5" fmla="*/ 74180 w 2203813"/>
                      <a:gd name="connsiteY5" fmla="*/ 2272158 h 2786361"/>
                      <a:gd name="connsiteX6" fmla="*/ 0 w 2203813"/>
                      <a:gd name="connsiteY6" fmla="*/ 2203812 h 2786361"/>
                      <a:gd name="connsiteX7" fmla="*/ 930051 w 2203813"/>
                      <a:gd name="connsiteY7" fmla="*/ 1273761 h 2786361"/>
                      <a:gd name="connsiteX8" fmla="*/ 930051 w 2203813"/>
                      <a:gd name="connsiteY8" fmla="*/ 1273762 h 2786361"/>
                      <a:gd name="connsiteX9" fmla="*/ 2203813 w 2203813"/>
                      <a:gd name="connsiteY9" fmla="*/ 0 h 2786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03813" h="2786361">
                        <a:moveTo>
                          <a:pt x="2203813" y="0"/>
                        </a:moveTo>
                        <a:lnTo>
                          <a:pt x="2203813" y="2546410"/>
                        </a:lnTo>
                        <a:lnTo>
                          <a:pt x="2202659" y="2546369"/>
                        </a:lnTo>
                        <a:lnTo>
                          <a:pt x="2203257" y="2546967"/>
                        </a:lnTo>
                        <a:lnTo>
                          <a:pt x="2155660" y="2580289"/>
                        </a:lnTo>
                        <a:cubicBezTo>
                          <a:pt x="1571724" y="2940945"/>
                          <a:pt x="722660" y="2821994"/>
                          <a:pt x="74180" y="2272158"/>
                        </a:cubicBezTo>
                        <a:lnTo>
                          <a:pt x="0" y="2203812"/>
                        </a:lnTo>
                        <a:lnTo>
                          <a:pt x="930051" y="1273761"/>
                        </a:lnTo>
                        <a:lnTo>
                          <a:pt x="930051" y="1273762"/>
                        </a:lnTo>
                        <a:lnTo>
                          <a:pt x="2203813" y="0"/>
                        </a:ln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/>
                  </a:p>
                </p:txBody>
              </p:sp>
            </p:grpSp>
            <p:sp>
              <p:nvSpPr>
                <p:cNvPr id="48" name="Oval 45">
                  <a:extLst>
                    <a:ext uri="{FF2B5EF4-FFF2-40B4-BE49-F238E27FC236}">
                      <a16:creationId xmlns:a16="http://schemas.microsoft.com/office/drawing/2014/main" id="{6165F617-424C-B511-1D32-C385D1169CE0}"/>
                    </a:ext>
                  </a:extLst>
                </p:cNvPr>
                <p:cNvSpPr/>
                <p:nvPr/>
              </p:nvSpPr>
              <p:spPr>
                <a:xfrm>
                  <a:off x="4680995" y="2013995"/>
                  <a:ext cx="2830010" cy="283001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254000" sx="102000" sy="102000" algn="ctr" rotWithShape="0">
                    <a:schemeClr val="tx1">
                      <a:lumMod val="90000"/>
                      <a:lumOff val="10000"/>
                      <a:alpha val="40000"/>
                    </a:scheme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121917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09585" algn="l" defTabSz="121917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219170" algn="l" defTabSz="121917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8754" algn="l" defTabSz="121917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438339" algn="l" defTabSz="121917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3047924" algn="l" defTabSz="121917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657509" algn="l" defTabSz="121917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4267093" algn="l" defTabSz="121917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876678" algn="l" defTabSz="1219170" rtl="0" eaLnBrk="1" latinLnBrk="0" hangingPunct="1">
                    <a:defRPr sz="24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600"/>
                </a:p>
              </p:txBody>
            </p:sp>
          </p:grpSp>
          <p:sp>
            <p:nvSpPr>
              <p:cNvPr id="24" name="Freeform 16">
                <a:extLst>
                  <a:ext uri="{FF2B5EF4-FFF2-40B4-BE49-F238E27FC236}">
                    <a16:creationId xmlns:a16="http://schemas.microsoft.com/office/drawing/2014/main" id="{27CABB09-87A0-C5AA-2A7F-275C43838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2313271"/>
                <a:ext cx="789074" cy="405908"/>
              </a:xfrm>
              <a:custGeom>
                <a:avLst/>
                <a:gdLst>
                  <a:gd name="T0" fmla="*/ 2289 w 2289"/>
                  <a:gd name="T1" fmla="*/ 946 h 1177"/>
                  <a:gd name="T2" fmla="*/ 2172 w 2289"/>
                  <a:gd name="T3" fmla="*/ 837 h 1177"/>
                  <a:gd name="T4" fmla="*/ 2051 w 2289"/>
                  <a:gd name="T5" fmla="*/ 731 h 1177"/>
                  <a:gd name="T6" fmla="*/ 1926 w 2289"/>
                  <a:gd name="T7" fmla="*/ 633 h 1177"/>
                  <a:gd name="T8" fmla="*/ 1795 w 2289"/>
                  <a:gd name="T9" fmla="*/ 543 h 1177"/>
                  <a:gd name="T10" fmla="*/ 1661 w 2289"/>
                  <a:gd name="T11" fmla="*/ 459 h 1177"/>
                  <a:gd name="T12" fmla="*/ 1525 w 2289"/>
                  <a:gd name="T13" fmla="*/ 380 h 1177"/>
                  <a:gd name="T14" fmla="*/ 1382 w 2289"/>
                  <a:gd name="T15" fmla="*/ 309 h 1177"/>
                  <a:gd name="T16" fmla="*/ 1238 w 2289"/>
                  <a:gd name="T17" fmla="*/ 245 h 1177"/>
                  <a:gd name="T18" fmla="*/ 1091 w 2289"/>
                  <a:gd name="T19" fmla="*/ 188 h 1177"/>
                  <a:gd name="T20" fmla="*/ 941 w 2289"/>
                  <a:gd name="T21" fmla="*/ 138 h 1177"/>
                  <a:gd name="T22" fmla="*/ 789 w 2289"/>
                  <a:gd name="T23" fmla="*/ 96 h 1177"/>
                  <a:gd name="T24" fmla="*/ 634 w 2289"/>
                  <a:gd name="T25" fmla="*/ 61 h 1177"/>
                  <a:gd name="T26" fmla="*/ 478 w 2289"/>
                  <a:gd name="T27" fmla="*/ 34 h 1177"/>
                  <a:gd name="T28" fmla="*/ 399 w 2289"/>
                  <a:gd name="T29" fmla="*/ 23 h 1177"/>
                  <a:gd name="T30" fmla="*/ 319 w 2289"/>
                  <a:gd name="T31" fmla="*/ 15 h 1177"/>
                  <a:gd name="T32" fmla="*/ 240 w 2289"/>
                  <a:gd name="T33" fmla="*/ 7 h 1177"/>
                  <a:gd name="T34" fmla="*/ 159 w 2289"/>
                  <a:gd name="T35" fmla="*/ 3 h 1177"/>
                  <a:gd name="T36" fmla="*/ 79 w 2289"/>
                  <a:gd name="T37" fmla="*/ 0 h 1177"/>
                  <a:gd name="T38" fmla="*/ 0 w 2289"/>
                  <a:gd name="T39" fmla="*/ 0 h 1177"/>
                  <a:gd name="T40" fmla="*/ 0 w 2289"/>
                  <a:gd name="T41" fmla="*/ 322 h 1177"/>
                  <a:gd name="T42" fmla="*/ 144 w 2289"/>
                  <a:gd name="T43" fmla="*/ 326 h 1177"/>
                  <a:gd name="T44" fmla="*/ 288 w 2289"/>
                  <a:gd name="T45" fmla="*/ 338 h 1177"/>
                  <a:gd name="T46" fmla="*/ 430 w 2289"/>
                  <a:gd name="T47" fmla="*/ 355 h 1177"/>
                  <a:gd name="T48" fmla="*/ 570 w 2289"/>
                  <a:gd name="T49" fmla="*/ 380 h 1177"/>
                  <a:gd name="T50" fmla="*/ 710 w 2289"/>
                  <a:gd name="T51" fmla="*/ 411 h 1177"/>
                  <a:gd name="T52" fmla="*/ 847 w 2289"/>
                  <a:gd name="T53" fmla="*/ 449 h 1177"/>
                  <a:gd name="T54" fmla="*/ 981 w 2289"/>
                  <a:gd name="T55" fmla="*/ 493 h 1177"/>
                  <a:gd name="T56" fmla="*/ 1114 w 2289"/>
                  <a:gd name="T57" fmla="*/ 545 h 1177"/>
                  <a:gd name="T58" fmla="*/ 1244 w 2289"/>
                  <a:gd name="T59" fmla="*/ 603 h 1177"/>
                  <a:gd name="T60" fmla="*/ 1371 w 2289"/>
                  <a:gd name="T61" fmla="*/ 666 h 1177"/>
                  <a:gd name="T62" fmla="*/ 1496 w 2289"/>
                  <a:gd name="T63" fmla="*/ 735 h 1177"/>
                  <a:gd name="T64" fmla="*/ 1617 w 2289"/>
                  <a:gd name="T65" fmla="*/ 812 h 1177"/>
                  <a:gd name="T66" fmla="*/ 1732 w 2289"/>
                  <a:gd name="T67" fmla="*/ 894 h 1177"/>
                  <a:gd name="T68" fmla="*/ 1845 w 2289"/>
                  <a:gd name="T69" fmla="*/ 983 h 1177"/>
                  <a:gd name="T70" fmla="*/ 1955 w 2289"/>
                  <a:gd name="T71" fmla="*/ 1077 h 1177"/>
                  <a:gd name="T72" fmla="*/ 2060 w 2289"/>
                  <a:gd name="T73" fmla="*/ 1177 h 1177"/>
                  <a:gd name="T74" fmla="*/ 2289 w 2289"/>
                  <a:gd name="T75" fmla="*/ 946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289" h="1177">
                    <a:moveTo>
                      <a:pt x="2289" y="946"/>
                    </a:moveTo>
                    <a:lnTo>
                      <a:pt x="2172" y="837"/>
                    </a:lnTo>
                    <a:lnTo>
                      <a:pt x="2051" y="731"/>
                    </a:lnTo>
                    <a:lnTo>
                      <a:pt x="1926" y="633"/>
                    </a:lnTo>
                    <a:lnTo>
                      <a:pt x="1795" y="543"/>
                    </a:lnTo>
                    <a:lnTo>
                      <a:pt x="1661" y="459"/>
                    </a:lnTo>
                    <a:lnTo>
                      <a:pt x="1525" y="380"/>
                    </a:lnTo>
                    <a:lnTo>
                      <a:pt x="1382" y="309"/>
                    </a:lnTo>
                    <a:lnTo>
                      <a:pt x="1238" y="245"/>
                    </a:lnTo>
                    <a:lnTo>
                      <a:pt x="1091" y="188"/>
                    </a:lnTo>
                    <a:lnTo>
                      <a:pt x="941" y="138"/>
                    </a:lnTo>
                    <a:lnTo>
                      <a:pt x="789" y="96"/>
                    </a:lnTo>
                    <a:lnTo>
                      <a:pt x="634" y="61"/>
                    </a:lnTo>
                    <a:lnTo>
                      <a:pt x="478" y="34"/>
                    </a:lnTo>
                    <a:lnTo>
                      <a:pt x="399" y="23"/>
                    </a:lnTo>
                    <a:lnTo>
                      <a:pt x="319" y="15"/>
                    </a:lnTo>
                    <a:lnTo>
                      <a:pt x="240" y="7"/>
                    </a:lnTo>
                    <a:lnTo>
                      <a:pt x="159" y="3"/>
                    </a:lnTo>
                    <a:lnTo>
                      <a:pt x="79" y="0"/>
                    </a:lnTo>
                    <a:lnTo>
                      <a:pt x="0" y="0"/>
                    </a:lnTo>
                    <a:lnTo>
                      <a:pt x="0" y="322"/>
                    </a:lnTo>
                    <a:lnTo>
                      <a:pt x="144" y="326"/>
                    </a:lnTo>
                    <a:lnTo>
                      <a:pt x="288" y="338"/>
                    </a:lnTo>
                    <a:lnTo>
                      <a:pt x="430" y="355"/>
                    </a:lnTo>
                    <a:lnTo>
                      <a:pt x="570" y="380"/>
                    </a:lnTo>
                    <a:lnTo>
                      <a:pt x="710" y="411"/>
                    </a:lnTo>
                    <a:lnTo>
                      <a:pt x="847" y="449"/>
                    </a:lnTo>
                    <a:lnTo>
                      <a:pt x="981" y="493"/>
                    </a:lnTo>
                    <a:lnTo>
                      <a:pt x="1114" y="545"/>
                    </a:lnTo>
                    <a:lnTo>
                      <a:pt x="1244" y="603"/>
                    </a:lnTo>
                    <a:lnTo>
                      <a:pt x="1371" y="666"/>
                    </a:lnTo>
                    <a:lnTo>
                      <a:pt x="1496" y="735"/>
                    </a:lnTo>
                    <a:lnTo>
                      <a:pt x="1617" y="812"/>
                    </a:lnTo>
                    <a:lnTo>
                      <a:pt x="1732" y="894"/>
                    </a:lnTo>
                    <a:lnTo>
                      <a:pt x="1845" y="983"/>
                    </a:lnTo>
                    <a:lnTo>
                      <a:pt x="1955" y="1077"/>
                    </a:lnTo>
                    <a:lnTo>
                      <a:pt x="2060" y="1177"/>
                    </a:lnTo>
                    <a:lnTo>
                      <a:pt x="2289" y="946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innerShdw blurRad="50800">
                  <a:schemeClr val="tx1">
                    <a:lumMod val="75000"/>
                    <a:lumOff val="25000"/>
                  </a:scheme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5" name="Freeform 17">
                <a:extLst>
                  <a:ext uri="{FF2B5EF4-FFF2-40B4-BE49-F238E27FC236}">
                    <a16:creationId xmlns:a16="http://schemas.microsoft.com/office/drawing/2014/main" id="{841CE6CB-5329-3369-DD22-DBE170068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511" y="2639926"/>
                <a:ext cx="405218" cy="789074"/>
              </a:xfrm>
              <a:custGeom>
                <a:avLst/>
                <a:gdLst>
                  <a:gd name="T0" fmla="*/ 1177 w 1177"/>
                  <a:gd name="T1" fmla="*/ 2291 h 2291"/>
                  <a:gd name="T2" fmla="*/ 1175 w 1177"/>
                  <a:gd name="T3" fmla="*/ 2210 h 2291"/>
                  <a:gd name="T4" fmla="*/ 1173 w 1177"/>
                  <a:gd name="T5" fmla="*/ 2130 h 2291"/>
                  <a:gd name="T6" fmla="*/ 1168 w 1177"/>
                  <a:gd name="T7" fmla="*/ 2049 h 2291"/>
                  <a:gd name="T8" fmla="*/ 1162 w 1177"/>
                  <a:gd name="T9" fmla="*/ 1970 h 2291"/>
                  <a:gd name="T10" fmla="*/ 1152 w 1177"/>
                  <a:gd name="T11" fmla="*/ 1892 h 2291"/>
                  <a:gd name="T12" fmla="*/ 1141 w 1177"/>
                  <a:gd name="T13" fmla="*/ 1813 h 2291"/>
                  <a:gd name="T14" fmla="*/ 1114 w 1177"/>
                  <a:gd name="T15" fmla="*/ 1655 h 2291"/>
                  <a:gd name="T16" fmla="*/ 1079 w 1177"/>
                  <a:gd name="T17" fmla="*/ 1502 h 2291"/>
                  <a:gd name="T18" fmla="*/ 1037 w 1177"/>
                  <a:gd name="T19" fmla="*/ 1348 h 2291"/>
                  <a:gd name="T20" fmla="*/ 987 w 1177"/>
                  <a:gd name="T21" fmla="*/ 1198 h 2291"/>
                  <a:gd name="T22" fmla="*/ 932 w 1177"/>
                  <a:gd name="T23" fmla="*/ 1052 h 2291"/>
                  <a:gd name="T24" fmla="*/ 866 w 1177"/>
                  <a:gd name="T25" fmla="*/ 907 h 2291"/>
                  <a:gd name="T26" fmla="*/ 795 w 1177"/>
                  <a:gd name="T27" fmla="*/ 766 h 2291"/>
                  <a:gd name="T28" fmla="*/ 718 w 1177"/>
                  <a:gd name="T29" fmla="*/ 628 h 2291"/>
                  <a:gd name="T30" fmla="*/ 634 w 1177"/>
                  <a:gd name="T31" fmla="*/ 494 h 2291"/>
                  <a:gd name="T32" fmla="*/ 542 w 1177"/>
                  <a:gd name="T33" fmla="*/ 365 h 2291"/>
                  <a:gd name="T34" fmla="*/ 444 w 1177"/>
                  <a:gd name="T35" fmla="*/ 238 h 2291"/>
                  <a:gd name="T36" fmla="*/ 340 w 1177"/>
                  <a:gd name="T37" fmla="*/ 117 h 2291"/>
                  <a:gd name="T38" fmla="*/ 229 w 1177"/>
                  <a:gd name="T39" fmla="*/ 0 h 2291"/>
                  <a:gd name="T40" fmla="*/ 0 w 1177"/>
                  <a:gd name="T41" fmla="*/ 231 h 2291"/>
                  <a:gd name="T42" fmla="*/ 100 w 1177"/>
                  <a:gd name="T43" fmla="*/ 334 h 2291"/>
                  <a:gd name="T44" fmla="*/ 194 w 1177"/>
                  <a:gd name="T45" fmla="*/ 444 h 2291"/>
                  <a:gd name="T46" fmla="*/ 283 w 1177"/>
                  <a:gd name="T47" fmla="*/ 557 h 2291"/>
                  <a:gd name="T48" fmla="*/ 363 w 1177"/>
                  <a:gd name="T49" fmla="*/ 674 h 2291"/>
                  <a:gd name="T50" fmla="*/ 440 w 1177"/>
                  <a:gd name="T51" fmla="*/ 795 h 2291"/>
                  <a:gd name="T52" fmla="*/ 509 w 1177"/>
                  <a:gd name="T53" fmla="*/ 918 h 2291"/>
                  <a:gd name="T54" fmla="*/ 574 w 1177"/>
                  <a:gd name="T55" fmla="*/ 1045 h 2291"/>
                  <a:gd name="T56" fmla="*/ 632 w 1177"/>
                  <a:gd name="T57" fmla="*/ 1175 h 2291"/>
                  <a:gd name="T58" fmla="*/ 682 w 1177"/>
                  <a:gd name="T59" fmla="*/ 1308 h 2291"/>
                  <a:gd name="T60" fmla="*/ 728 w 1177"/>
                  <a:gd name="T61" fmla="*/ 1442 h 2291"/>
                  <a:gd name="T62" fmla="*/ 764 w 1177"/>
                  <a:gd name="T63" fmla="*/ 1581 h 2291"/>
                  <a:gd name="T64" fmla="*/ 797 w 1177"/>
                  <a:gd name="T65" fmla="*/ 1719 h 2291"/>
                  <a:gd name="T66" fmla="*/ 822 w 1177"/>
                  <a:gd name="T67" fmla="*/ 1861 h 2291"/>
                  <a:gd name="T68" fmla="*/ 839 w 1177"/>
                  <a:gd name="T69" fmla="*/ 2003 h 2291"/>
                  <a:gd name="T70" fmla="*/ 849 w 1177"/>
                  <a:gd name="T71" fmla="*/ 2145 h 2291"/>
                  <a:gd name="T72" fmla="*/ 853 w 1177"/>
                  <a:gd name="T73" fmla="*/ 2291 h 2291"/>
                  <a:gd name="T74" fmla="*/ 1177 w 1177"/>
                  <a:gd name="T75" fmla="*/ 2291 h 2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7" h="2291">
                    <a:moveTo>
                      <a:pt x="1177" y="2291"/>
                    </a:moveTo>
                    <a:lnTo>
                      <a:pt x="1175" y="2210"/>
                    </a:lnTo>
                    <a:lnTo>
                      <a:pt x="1173" y="2130"/>
                    </a:lnTo>
                    <a:lnTo>
                      <a:pt x="1168" y="2049"/>
                    </a:lnTo>
                    <a:lnTo>
                      <a:pt x="1162" y="1970"/>
                    </a:lnTo>
                    <a:lnTo>
                      <a:pt x="1152" y="1892"/>
                    </a:lnTo>
                    <a:lnTo>
                      <a:pt x="1141" y="1813"/>
                    </a:lnTo>
                    <a:lnTo>
                      <a:pt x="1114" y="1655"/>
                    </a:lnTo>
                    <a:lnTo>
                      <a:pt x="1079" y="1502"/>
                    </a:lnTo>
                    <a:lnTo>
                      <a:pt x="1037" y="1348"/>
                    </a:lnTo>
                    <a:lnTo>
                      <a:pt x="987" y="1198"/>
                    </a:lnTo>
                    <a:lnTo>
                      <a:pt x="932" y="1052"/>
                    </a:lnTo>
                    <a:lnTo>
                      <a:pt x="866" y="907"/>
                    </a:lnTo>
                    <a:lnTo>
                      <a:pt x="795" y="766"/>
                    </a:lnTo>
                    <a:lnTo>
                      <a:pt x="718" y="628"/>
                    </a:lnTo>
                    <a:lnTo>
                      <a:pt x="634" y="494"/>
                    </a:lnTo>
                    <a:lnTo>
                      <a:pt x="542" y="365"/>
                    </a:lnTo>
                    <a:lnTo>
                      <a:pt x="444" y="238"/>
                    </a:lnTo>
                    <a:lnTo>
                      <a:pt x="340" y="117"/>
                    </a:lnTo>
                    <a:lnTo>
                      <a:pt x="229" y="0"/>
                    </a:lnTo>
                    <a:lnTo>
                      <a:pt x="0" y="231"/>
                    </a:lnTo>
                    <a:lnTo>
                      <a:pt x="100" y="334"/>
                    </a:lnTo>
                    <a:lnTo>
                      <a:pt x="194" y="444"/>
                    </a:lnTo>
                    <a:lnTo>
                      <a:pt x="283" y="557"/>
                    </a:lnTo>
                    <a:lnTo>
                      <a:pt x="363" y="674"/>
                    </a:lnTo>
                    <a:lnTo>
                      <a:pt x="440" y="795"/>
                    </a:lnTo>
                    <a:lnTo>
                      <a:pt x="509" y="918"/>
                    </a:lnTo>
                    <a:lnTo>
                      <a:pt x="574" y="1045"/>
                    </a:lnTo>
                    <a:lnTo>
                      <a:pt x="632" y="1175"/>
                    </a:lnTo>
                    <a:lnTo>
                      <a:pt x="682" y="1308"/>
                    </a:lnTo>
                    <a:lnTo>
                      <a:pt x="728" y="1442"/>
                    </a:lnTo>
                    <a:lnTo>
                      <a:pt x="764" y="1581"/>
                    </a:lnTo>
                    <a:lnTo>
                      <a:pt x="797" y="1719"/>
                    </a:lnTo>
                    <a:lnTo>
                      <a:pt x="822" y="1861"/>
                    </a:lnTo>
                    <a:lnTo>
                      <a:pt x="839" y="2003"/>
                    </a:lnTo>
                    <a:lnTo>
                      <a:pt x="849" y="2145"/>
                    </a:lnTo>
                    <a:lnTo>
                      <a:pt x="853" y="2291"/>
                    </a:lnTo>
                    <a:lnTo>
                      <a:pt x="1177" y="2291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innerShdw blurRad="50800">
                  <a:schemeClr val="tx1">
                    <a:lumMod val="75000"/>
                    <a:lumOff val="25000"/>
                  </a:scheme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6" name="Freeform 18">
                <a:extLst>
                  <a:ext uri="{FF2B5EF4-FFF2-40B4-BE49-F238E27FC236}">
                    <a16:creationId xmlns:a16="http://schemas.microsoft.com/office/drawing/2014/main" id="{F30E5D5E-C14D-1D1F-B96E-335274BA3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6511" y="3429000"/>
                <a:ext cx="405218" cy="788385"/>
              </a:xfrm>
              <a:custGeom>
                <a:avLst/>
                <a:gdLst>
                  <a:gd name="T0" fmla="*/ 229 w 1177"/>
                  <a:gd name="T1" fmla="*/ 2289 h 2289"/>
                  <a:gd name="T2" fmla="*/ 340 w 1177"/>
                  <a:gd name="T3" fmla="*/ 2174 h 2289"/>
                  <a:gd name="T4" fmla="*/ 444 w 1177"/>
                  <a:gd name="T5" fmla="*/ 2051 h 2289"/>
                  <a:gd name="T6" fmla="*/ 542 w 1177"/>
                  <a:gd name="T7" fmla="*/ 1926 h 2289"/>
                  <a:gd name="T8" fmla="*/ 634 w 1177"/>
                  <a:gd name="T9" fmla="*/ 1795 h 2289"/>
                  <a:gd name="T10" fmla="*/ 718 w 1177"/>
                  <a:gd name="T11" fmla="*/ 1663 h 2289"/>
                  <a:gd name="T12" fmla="*/ 795 w 1177"/>
                  <a:gd name="T13" fmla="*/ 1525 h 2289"/>
                  <a:gd name="T14" fmla="*/ 866 w 1177"/>
                  <a:gd name="T15" fmla="*/ 1382 h 2289"/>
                  <a:gd name="T16" fmla="*/ 932 w 1177"/>
                  <a:gd name="T17" fmla="*/ 1238 h 2289"/>
                  <a:gd name="T18" fmla="*/ 987 w 1177"/>
                  <a:gd name="T19" fmla="*/ 1091 h 2289"/>
                  <a:gd name="T20" fmla="*/ 1037 w 1177"/>
                  <a:gd name="T21" fmla="*/ 941 h 2289"/>
                  <a:gd name="T22" fmla="*/ 1079 w 1177"/>
                  <a:gd name="T23" fmla="*/ 789 h 2289"/>
                  <a:gd name="T24" fmla="*/ 1114 w 1177"/>
                  <a:gd name="T25" fmla="*/ 634 h 2289"/>
                  <a:gd name="T26" fmla="*/ 1141 w 1177"/>
                  <a:gd name="T27" fmla="*/ 478 h 2289"/>
                  <a:gd name="T28" fmla="*/ 1152 w 1177"/>
                  <a:gd name="T29" fmla="*/ 399 h 2289"/>
                  <a:gd name="T30" fmla="*/ 1162 w 1177"/>
                  <a:gd name="T31" fmla="*/ 319 h 2289"/>
                  <a:gd name="T32" fmla="*/ 1168 w 1177"/>
                  <a:gd name="T33" fmla="*/ 240 h 2289"/>
                  <a:gd name="T34" fmla="*/ 1173 w 1177"/>
                  <a:gd name="T35" fmla="*/ 159 h 2289"/>
                  <a:gd name="T36" fmla="*/ 1175 w 1177"/>
                  <a:gd name="T37" fmla="*/ 81 h 2289"/>
                  <a:gd name="T38" fmla="*/ 1177 w 1177"/>
                  <a:gd name="T39" fmla="*/ 0 h 2289"/>
                  <a:gd name="T40" fmla="*/ 853 w 1177"/>
                  <a:gd name="T41" fmla="*/ 0 h 2289"/>
                  <a:gd name="T42" fmla="*/ 849 w 1177"/>
                  <a:gd name="T43" fmla="*/ 144 h 2289"/>
                  <a:gd name="T44" fmla="*/ 839 w 1177"/>
                  <a:gd name="T45" fmla="*/ 288 h 2289"/>
                  <a:gd name="T46" fmla="*/ 822 w 1177"/>
                  <a:gd name="T47" fmla="*/ 430 h 2289"/>
                  <a:gd name="T48" fmla="*/ 797 w 1177"/>
                  <a:gd name="T49" fmla="*/ 570 h 2289"/>
                  <a:gd name="T50" fmla="*/ 764 w 1177"/>
                  <a:gd name="T51" fmla="*/ 710 h 2289"/>
                  <a:gd name="T52" fmla="*/ 728 w 1177"/>
                  <a:gd name="T53" fmla="*/ 847 h 2289"/>
                  <a:gd name="T54" fmla="*/ 682 w 1177"/>
                  <a:gd name="T55" fmla="*/ 981 h 2289"/>
                  <a:gd name="T56" fmla="*/ 632 w 1177"/>
                  <a:gd name="T57" fmla="*/ 1114 h 2289"/>
                  <a:gd name="T58" fmla="*/ 574 w 1177"/>
                  <a:gd name="T59" fmla="*/ 1244 h 2289"/>
                  <a:gd name="T60" fmla="*/ 509 w 1177"/>
                  <a:gd name="T61" fmla="*/ 1371 h 2289"/>
                  <a:gd name="T62" fmla="*/ 440 w 1177"/>
                  <a:gd name="T63" fmla="*/ 1496 h 2289"/>
                  <a:gd name="T64" fmla="*/ 363 w 1177"/>
                  <a:gd name="T65" fmla="*/ 1617 h 2289"/>
                  <a:gd name="T66" fmla="*/ 283 w 1177"/>
                  <a:gd name="T67" fmla="*/ 1734 h 2289"/>
                  <a:gd name="T68" fmla="*/ 194 w 1177"/>
                  <a:gd name="T69" fmla="*/ 1847 h 2289"/>
                  <a:gd name="T70" fmla="*/ 100 w 1177"/>
                  <a:gd name="T71" fmla="*/ 1955 h 2289"/>
                  <a:gd name="T72" fmla="*/ 0 w 1177"/>
                  <a:gd name="T73" fmla="*/ 2060 h 2289"/>
                  <a:gd name="T74" fmla="*/ 229 w 1177"/>
                  <a:gd name="T75" fmla="*/ 2289 h 2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7" h="2289">
                    <a:moveTo>
                      <a:pt x="229" y="2289"/>
                    </a:moveTo>
                    <a:lnTo>
                      <a:pt x="340" y="2174"/>
                    </a:lnTo>
                    <a:lnTo>
                      <a:pt x="444" y="2051"/>
                    </a:lnTo>
                    <a:lnTo>
                      <a:pt x="542" y="1926"/>
                    </a:lnTo>
                    <a:lnTo>
                      <a:pt x="634" y="1795"/>
                    </a:lnTo>
                    <a:lnTo>
                      <a:pt x="718" y="1663"/>
                    </a:lnTo>
                    <a:lnTo>
                      <a:pt x="795" y="1525"/>
                    </a:lnTo>
                    <a:lnTo>
                      <a:pt x="866" y="1382"/>
                    </a:lnTo>
                    <a:lnTo>
                      <a:pt x="932" y="1238"/>
                    </a:lnTo>
                    <a:lnTo>
                      <a:pt x="987" y="1091"/>
                    </a:lnTo>
                    <a:lnTo>
                      <a:pt x="1037" y="941"/>
                    </a:lnTo>
                    <a:lnTo>
                      <a:pt x="1079" y="789"/>
                    </a:lnTo>
                    <a:lnTo>
                      <a:pt x="1114" y="634"/>
                    </a:lnTo>
                    <a:lnTo>
                      <a:pt x="1141" y="478"/>
                    </a:lnTo>
                    <a:lnTo>
                      <a:pt x="1152" y="399"/>
                    </a:lnTo>
                    <a:lnTo>
                      <a:pt x="1162" y="319"/>
                    </a:lnTo>
                    <a:lnTo>
                      <a:pt x="1168" y="240"/>
                    </a:lnTo>
                    <a:lnTo>
                      <a:pt x="1173" y="159"/>
                    </a:lnTo>
                    <a:lnTo>
                      <a:pt x="1175" y="81"/>
                    </a:lnTo>
                    <a:lnTo>
                      <a:pt x="1177" y="0"/>
                    </a:lnTo>
                    <a:lnTo>
                      <a:pt x="853" y="0"/>
                    </a:lnTo>
                    <a:lnTo>
                      <a:pt x="849" y="144"/>
                    </a:lnTo>
                    <a:lnTo>
                      <a:pt x="839" y="288"/>
                    </a:lnTo>
                    <a:lnTo>
                      <a:pt x="822" y="430"/>
                    </a:lnTo>
                    <a:lnTo>
                      <a:pt x="797" y="570"/>
                    </a:lnTo>
                    <a:lnTo>
                      <a:pt x="764" y="710"/>
                    </a:lnTo>
                    <a:lnTo>
                      <a:pt x="728" y="847"/>
                    </a:lnTo>
                    <a:lnTo>
                      <a:pt x="682" y="981"/>
                    </a:lnTo>
                    <a:lnTo>
                      <a:pt x="632" y="1114"/>
                    </a:lnTo>
                    <a:lnTo>
                      <a:pt x="574" y="1244"/>
                    </a:lnTo>
                    <a:lnTo>
                      <a:pt x="509" y="1371"/>
                    </a:lnTo>
                    <a:lnTo>
                      <a:pt x="440" y="1496"/>
                    </a:lnTo>
                    <a:lnTo>
                      <a:pt x="363" y="1617"/>
                    </a:lnTo>
                    <a:lnTo>
                      <a:pt x="283" y="1734"/>
                    </a:lnTo>
                    <a:lnTo>
                      <a:pt x="194" y="1847"/>
                    </a:lnTo>
                    <a:lnTo>
                      <a:pt x="100" y="1955"/>
                    </a:lnTo>
                    <a:lnTo>
                      <a:pt x="0" y="2060"/>
                    </a:lnTo>
                    <a:lnTo>
                      <a:pt x="229" y="2289"/>
                    </a:lnTo>
                    <a:close/>
                  </a:path>
                </a:pathLst>
              </a:custGeom>
              <a:solidFill>
                <a:schemeClr val="accent4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innerShdw blurRad="50800">
                  <a:schemeClr val="tx1">
                    <a:lumMod val="75000"/>
                    <a:lumOff val="25000"/>
                  </a:scheme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7" name="Freeform 19">
                <a:extLst>
                  <a:ext uri="{FF2B5EF4-FFF2-40B4-BE49-F238E27FC236}">
                    <a16:creationId xmlns:a16="http://schemas.microsoft.com/office/drawing/2014/main" id="{E187ED6A-44E0-424B-A63A-CA7FAF4681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4138822"/>
                <a:ext cx="789074" cy="405908"/>
              </a:xfrm>
              <a:custGeom>
                <a:avLst/>
                <a:gdLst>
                  <a:gd name="T0" fmla="*/ 0 w 2289"/>
                  <a:gd name="T1" fmla="*/ 1177 h 1177"/>
                  <a:gd name="T2" fmla="*/ 79 w 2289"/>
                  <a:gd name="T3" fmla="*/ 1175 h 1177"/>
                  <a:gd name="T4" fmla="*/ 159 w 2289"/>
                  <a:gd name="T5" fmla="*/ 1173 h 1177"/>
                  <a:gd name="T6" fmla="*/ 240 w 2289"/>
                  <a:gd name="T7" fmla="*/ 1168 h 1177"/>
                  <a:gd name="T8" fmla="*/ 319 w 2289"/>
                  <a:gd name="T9" fmla="*/ 1160 h 1177"/>
                  <a:gd name="T10" fmla="*/ 399 w 2289"/>
                  <a:gd name="T11" fmla="*/ 1152 h 1177"/>
                  <a:gd name="T12" fmla="*/ 478 w 2289"/>
                  <a:gd name="T13" fmla="*/ 1141 h 1177"/>
                  <a:gd name="T14" fmla="*/ 634 w 2289"/>
                  <a:gd name="T15" fmla="*/ 1114 h 1177"/>
                  <a:gd name="T16" fmla="*/ 789 w 2289"/>
                  <a:gd name="T17" fmla="*/ 1079 h 1177"/>
                  <a:gd name="T18" fmla="*/ 941 w 2289"/>
                  <a:gd name="T19" fmla="*/ 1037 h 1177"/>
                  <a:gd name="T20" fmla="*/ 1091 w 2289"/>
                  <a:gd name="T21" fmla="*/ 987 h 1177"/>
                  <a:gd name="T22" fmla="*/ 1238 w 2289"/>
                  <a:gd name="T23" fmla="*/ 930 h 1177"/>
                  <a:gd name="T24" fmla="*/ 1382 w 2289"/>
                  <a:gd name="T25" fmla="*/ 866 h 1177"/>
                  <a:gd name="T26" fmla="*/ 1525 w 2289"/>
                  <a:gd name="T27" fmla="*/ 795 h 1177"/>
                  <a:gd name="T28" fmla="*/ 1661 w 2289"/>
                  <a:gd name="T29" fmla="*/ 718 h 1177"/>
                  <a:gd name="T30" fmla="*/ 1795 w 2289"/>
                  <a:gd name="T31" fmla="*/ 632 h 1177"/>
                  <a:gd name="T32" fmla="*/ 1926 w 2289"/>
                  <a:gd name="T33" fmla="*/ 542 h 1177"/>
                  <a:gd name="T34" fmla="*/ 2051 w 2289"/>
                  <a:gd name="T35" fmla="*/ 444 h 1177"/>
                  <a:gd name="T36" fmla="*/ 2172 w 2289"/>
                  <a:gd name="T37" fmla="*/ 340 h 1177"/>
                  <a:gd name="T38" fmla="*/ 2289 w 2289"/>
                  <a:gd name="T39" fmla="*/ 229 h 1177"/>
                  <a:gd name="T40" fmla="*/ 2060 w 2289"/>
                  <a:gd name="T41" fmla="*/ 0 h 1177"/>
                  <a:gd name="T42" fmla="*/ 1955 w 2289"/>
                  <a:gd name="T43" fmla="*/ 100 h 1177"/>
                  <a:gd name="T44" fmla="*/ 1845 w 2289"/>
                  <a:gd name="T45" fmla="*/ 192 h 1177"/>
                  <a:gd name="T46" fmla="*/ 1732 w 2289"/>
                  <a:gd name="T47" fmla="*/ 281 h 1177"/>
                  <a:gd name="T48" fmla="*/ 1617 w 2289"/>
                  <a:gd name="T49" fmla="*/ 363 h 1177"/>
                  <a:gd name="T50" fmla="*/ 1496 w 2289"/>
                  <a:gd name="T51" fmla="*/ 440 h 1177"/>
                  <a:gd name="T52" fmla="*/ 1371 w 2289"/>
                  <a:gd name="T53" fmla="*/ 509 h 1177"/>
                  <a:gd name="T54" fmla="*/ 1244 w 2289"/>
                  <a:gd name="T55" fmla="*/ 574 h 1177"/>
                  <a:gd name="T56" fmla="*/ 1114 w 2289"/>
                  <a:gd name="T57" fmla="*/ 632 h 1177"/>
                  <a:gd name="T58" fmla="*/ 981 w 2289"/>
                  <a:gd name="T59" fmla="*/ 682 h 1177"/>
                  <a:gd name="T60" fmla="*/ 847 w 2289"/>
                  <a:gd name="T61" fmla="*/ 728 h 1177"/>
                  <a:gd name="T62" fmla="*/ 710 w 2289"/>
                  <a:gd name="T63" fmla="*/ 764 h 1177"/>
                  <a:gd name="T64" fmla="*/ 570 w 2289"/>
                  <a:gd name="T65" fmla="*/ 797 h 1177"/>
                  <a:gd name="T66" fmla="*/ 430 w 2289"/>
                  <a:gd name="T67" fmla="*/ 820 h 1177"/>
                  <a:gd name="T68" fmla="*/ 288 w 2289"/>
                  <a:gd name="T69" fmla="*/ 839 h 1177"/>
                  <a:gd name="T70" fmla="*/ 144 w 2289"/>
                  <a:gd name="T71" fmla="*/ 849 h 1177"/>
                  <a:gd name="T72" fmla="*/ 0 w 2289"/>
                  <a:gd name="T73" fmla="*/ 853 h 1177"/>
                  <a:gd name="T74" fmla="*/ 0 w 2289"/>
                  <a:gd name="T75" fmla="*/ 1177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289" h="1177">
                    <a:moveTo>
                      <a:pt x="0" y="1177"/>
                    </a:moveTo>
                    <a:lnTo>
                      <a:pt x="79" y="1175"/>
                    </a:lnTo>
                    <a:lnTo>
                      <a:pt x="159" y="1173"/>
                    </a:lnTo>
                    <a:lnTo>
                      <a:pt x="240" y="1168"/>
                    </a:lnTo>
                    <a:lnTo>
                      <a:pt x="319" y="1160"/>
                    </a:lnTo>
                    <a:lnTo>
                      <a:pt x="399" y="1152"/>
                    </a:lnTo>
                    <a:lnTo>
                      <a:pt x="478" y="1141"/>
                    </a:lnTo>
                    <a:lnTo>
                      <a:pt x="634" y="1114"/>
                    </a:lnTo>
                    <a:lnTo>
                      <a:pt x="789" y="1079"/>
                    </a:lnTo>
                    <a:lnTo>
                      <a:pt x="941" y="1037"/>
                    </a:lnTo>
                    <a:lnTo>
                      <a:pt x="1091" y="987"/>
                    </a:lnTo>
                    <a:lnTo>
                      <a:pt x="1238" y="930"/>
                    </a:lnTo>
                    <a:lnTo>
                      <a:pt x="1382" y="866"/>
                    </a:lnTo>
                    <a:lnTo>
                      <a:pt x="1525" y="795"/>
                    </a:lnTo>
                    <a:lnTo>
                      <a:pt x="1661" y="718"/>
                    </a:lnTo>
                    <a:lnTo>
                      <a:pt x="1795" y="632"/>
                    </a:lnTo>
                    <a:lnTo>
                      <a:pt x="1926" y="542"/>
                    </a:lnTo>
                    <a:lnTo>
                      <a:pt x="2051" y="444"/>
                    </a:lnTo>
                    <a:lnTo>
                      <a:pt x="2172" y="340"/>
                    </a:lnTo>
                    <a:lnTo>
                      <a:pt x="2289" y="229"/>
                    </a:lnTo>
                    <a:lnTo>
                      <a:pt x="2060" y="0"/>
                    </a:lnTo>
                    <a:lnTo>
                      <a:pt x="1955" y="100"/>
                    </a:lnTo>
                    <a:lnTo>
                      <a:pt x="1845" y="192"/>
                    </a:lnTo>
                    <a:lnTo>
                      <a:pt x="1732" y="281"/>
                    </a:lnTo>
                    <a:lnTo>
                      <a:pt x="1617" y="363"/>
                    </a:lnTo>
                    <a:lnTo>
                      <a:pt x="1496" y="440"/>
                    </a:lnTo>
                    <a:lnTo>
                      <a:pt x="1371" y="509"/>
                    </a:lnTo>
                    <a:lnTo>
                      <a:pt x="1244" y="574"/>
                    </a:lnTo>
                    <a:lnTo>
                      <a:pt x="1114" y="632"/>
                    </a:lnTo>
                    <a:lnTo>
                      <a:pt x="981" y="682"/>
                    </a:lnTo>
                    <a:lnTo>
                      <a:pt x="847" y="728"/>
                    </a:lnTo>
                    <a:lnTo>
                      <a:pt x="710" y="764"/>
                    </a:lnTo>
                    <a:lnTo>
                      <a:pt x="570" y="797"/>
                    </a:lnTo>
                    <a:lnTo>
                      <a:pt x="430" y="820"/>
                    </a:lnTo>
                    <a:lnTo>
                      <a:pt x="288" y="839"/>
                    </a:lnTo>
                    <a:lnTo>
                      <a:pt x="144" y="849"/>
                    </a:lnTo>
                    <a:lnTo>
                      <a:pt x="0" y="853"/>
                    </a:lnTo>
                    <a:lnTo>
                      <a:pt x="0" y="1177"/>
                    </a:lnTo>
                    <a:close/>
                  </a:path>
                </a:pathLst>
              </a:custGeom>
              <a:solidFill>
                <a:schemeClr val="accent5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innerShdw blurRad="50800">
                  <a:schemeClr val="tx1">
                    <a:lumMod val="75000"/>
                    <a:lumOff val="25000"/>
                  </a:scheme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8" name="Freeform 20">
                <a:extLst>
                  <a:ext uri="{FF2B5EF4-FFF2-40B4-BE49-F238E27FC236}">
                    <a16:creationId xmlns:a16="http://schemas.microsoft.com/office/drawing/2014/main" id="{1D09B0CB-356B-88D1-756B-67B511AC3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6926" y="4138822"/>
                <a:ext cx="789074" cy="405908"/>
              </a:xfrm>
              <a:custGeom>
                <a:avLst/>
                <a:gdLst>
                  <a:gd name="T0" fmla="*/ 0 w 2291"/>
                  <a:gd name="T1" fmla="*/ 229 h 1177"/>
                  <a:gd name="T2" fmla="*/ 117 w 2291"/>
                  <a:gd name="T3" fmla="*/ 340 h 1177"/>
                  <a:gd name="T4" fmla="*/ 238 w 2291"/>
                  <a:gd name="T5" fmla="*/ 444 h 1177"/>
                  <a:gd name="T6" fmla="*/ 363 w 2291"/>
                  <a:gd name="T7" fmla="*/ 542 h 1177"/>
                  <a:gd name="T8" fmla="*/ 494 w 2291"/>
                  <a:gd name="T9" fmla="*/ 632 h 1177"/>
                  <a:gd name="T10" fmla="*/ 628 w 2291"/>
                  <a:gd name="T11" fmla="*/ 718 h 1177"/>
                  <a:gd name="T12" fmla="*/ 766 w 2291"/>
                  <a:gd name="T13" fmla="*/ 795 h 1177"/>
                  <a:gd name="T14" fmla="*/ 907 w 2291"/>
                  <a:gd name="T15" fmla="*/ 866 h 1177"/>
                  <a:gd name="T16" fmla="*/ 1051 w 2291"/>
                  <a:gd name="T17" fmla="*/ 930 h 1177"/>
                  <a:gd name="T18" fmla="*/ 1198 w 2291"/>
                  <a:gd name="T19" fmla="*/ 987 h 1177"/>
                  <a:gd name="T20" fmla="*/ 1348 w 2291"/>
                  <a:gd name="T21" fmla="*/ 1037 h 1177"/>
                  <a:gd name="T22" fmla="*/ 1502 w 2291"/>
                  <a:gd name="T23" fmla="*/ 1079 h 1177"/>
                  <a:gd name="T24" fmla="*/ 1655 w 2291"/>
                  <a:gd name="T25" fmla="*/ 1114 h 1177"/>
                  <a:gd name="T26" fmla="*/ 1813 w 2291"/>
                  <a:gd name="T27" fmla="*/ 1141 h 1177"/>
                  <a:gd name="T28" fmla="*/ 1892 w 2291"/>
                  <a:gd name="T29" fmla="*/ 1152 h 1177"/>
                  <a:gd name="T30" fmla="*/ 1970 w 2291"/>
                  <a:gd name="T31" fmla="*/ 1160 h 1177"/>
                  <a:gd name="T32" fmla="*/ 2049 w 2291"/>
                  <a:gd name="T33" fmla="*/ 1168 h 1177"/>
                  <a:gd name="T34" fmla="*/ 2130 w 2291"/>
                  <a:gd name="T35" fmla="*/ 1173 h 1177"/>
                  <a:gd name="T36" fmla="*/ 2210 w 2291"/>
                  <a:gd name="T37" fmla="*/ 1175 h 1177"/>
                  <a:gd name="T38" fmla="*/ 2291 w 2291"/>
                  <a:gd name="T39" fmla="*/ 1177 h 1177"/>
                  <a:gd name="T40" fmla="*/ 2291 w 2291"/>
                  <a:gd name="T41" fmla="*/ 853 h 1177"/>
                  <a:gd name="T42" fmla="*/ 2145 w 2291"/>
                  <a:gd name="T43" fmla="*/ 849 h 1177"/>
                  <a:gd name="T44" fmla="*/ 2003 w 2291"/>
                  <a:gd name="T45" fmla="*/ 839 h 1177"/>
                  <a:gd name="T46" fmla="*/ 1861 w 2291"/>
                  <a:gd name="T47" fmla="*/ 820 h 1177"/>
                  <a:gd name="T48" fmla="*/ 1719 w 2291"/>
                  <a:gd name="T49" fmla="*/ 797 h 1177"/>
                  <a:gd name="T50" fmla="*/ 1581 w 2291"/>
                  <a:gd name="T51" fmla="*/ 764 h 1177"/>
                  <a:gd name="T52" fmla="*/ 1442 w 2291"/>
                  <a:gd name="T53" fmla="*/ 728 h 1177"/>
                  <a:gd name="T54" fmla="*/ 1308 w 2291"/>
                  <a:gd name="T55" fmla="*/ 682 h 1177"/>
                  <a:gd name="T56" fmla="*/ 1175 w 2291"/>
                  <a:gd name="T57" fmla="*/ 632 h 1177"/>
                  <a:gd name="T58" fmla="*/ 1045 w 2291"/>
                  <a:gd name="T59" fmla="*/ 574 h 1177"/>
                  <a:gd name="T60" fmla="*/ 918 w 2291"/>
                  <a:gd name="T61" fmla="*/ 509 h 1177"/>
                  <a:gd name="T62" fmla="*/ 795 w 2291"/>
                  <a:gd name="T63" fmla="*/ 440 h 1177"/>
                  <a:gd name="T64" fmla="*/ 674 w 2291"/>
                  <a:gd name="T65" fmla="*/ 363 h 1177"/>
                  <a:gd name="T66" fmla="*/ 557 w 2291"/>
                  <a:gd name="T67" fmla="*/ 281 h 1177"/>
                  <a:gd name="T68" fmla="*/ 444 w 2291"/>
                  <a:gd name="T69" fmla="*/ 192 h 1177"/>
                  <a:gd name="T70" fmla="*/ 334 w 2291"/>
                  <a:gd name="T71" fmla="*/ 100 h 1177"/>
                  <a:gd name="T72" fmla="*/ 231 w 2291"/>
                  <a:gd name="T73" fmla="*/ 0 h 1177"/>
                  <a:gd name="T74" fmla="*/ 0 w 2291"/>
                  <a:gd name="T75" fmla="*/ 229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291" h="1177">
                    <a:moveTo>
                      <a:pt x="0" y="229"/>
                    </a:moveTo>
                    <a:lnTo>
                      <a:pt x="117" y="340"/>
                    </a:lnTo>
                    <a:lnTo>
                      <a:pt x="238" y="444"/>
                    </a:lnTo>
                    <a:lnTo>
                      <a:pt x="363" y="542"/>
                    </a:lnTo>
                    <a:lnTo>
                      <a:pt x="494" y="632"/>
                    </a:lnTo>
                    <a:lnTo>
                      <a:pt x="628" y="718"/>
                    </a:lnTo>
                    <a:lnTo>
                      <a:pt x="766" y="795"/>
                    </a:lnTo>
                    <a:lnTo>
                      <a:pt x="907" y="866"/>
                    </a:lnTo>
                    <a:lnTo>
                      <a:pt x="1051" y="930"/>
                    </a:lnTo>
                    <a:lnTo>
                      <a:pt x="1198" y="987"/>
                    </a:lnTo>
                    <a:lnTo>
                      <a:pt x="1348" y="1037"/>
                    </a:lnTo>
                    <a:lnTo>
                      <a:pt x="1502" y="1079"/>
                    </a:lnTo>
                    <a:lnTo>
                      <a:pt x="1655" y="1114"/>
                    </a:lnTo>
                    <a:lnTo>
                      <a:pt x="1813" y="1141"/>
                    </a:lnTo>
                    <a:lnTo>
                      <a:pt x="1892" y="1152"/>
                    </a:lnTo>
                    <a:lnTo>
                      <a:pt x="1970" y="1160"/>
                    </a:lnTo>
                    <a:lnTo>
                      <a:pt x="2049" y="1168"/>
                    </a:lnTo>
                    <a:lnTo>
                      <a:pt x="2130" y="1173"/>
                    </a:lnTo>
                    <a:lnTo>
                      <a:pt x="2210" y="1175"/>
                    </a:lnTo>
                    <a:lnTo>
                      <a:pt x="2291" y="1177"/>
                    </a:lnTo>
                    <a:lnTo>
                      <a:pt x="2291" y="853"/>
                    </a:lnTo>
                    <a:lnTo>
                      <a:pt x="2145" y="849"/>
                    </a:lnTo>
                    <a:lnTo>
                      <a:pt x="2003" y="839"/>
                    </a:lnTo>
                    <a:lnTo>
                      <a:pt x="1861" y="820"/>
                    </a:lnTo>
                    <a:lnTo>
                      <a:pt x="1719" y="797"/>
                    </a:lnTo>
                    <a:lnTo>
                      <a:pt x="1581" y="764"/>
                    </a:lnTo>
                    <a:lnTo>
                      <a:pt x="1442" y="728"/>
                    </a:lnTo>
                    <a:lnTo>
                      <a:pt x="1308" y="682"/>
                    </a:lnTo>
                    <a:lnTo>
                      <a:pt x="1175" y="632"/>
                    </a:lnTo>
                    <a:lnTo>
                      <a:pt x="1045" y="574"/>
                    </a:lnTo>
                    <a:lnTo>
                      <a:pt x="918" y="509"/>
                    </a:lnTo>
                    <a:lnTo>
                      <a:pt x="795" y="440"/>
                    </a:lnTo>
                    <a:lnTo>
                      <a:pt x="674" y="363"/>
                    </a:lnTo>
                    <a:lnTo>
                      <a:pt x="557" y="281"/>
                    </a:lnTo>
                    <a:lnTo>
                      <a:pt x="444" y="192"/>
                    </a:lnTo>
                    <a:lnTo>
                      <a:pt x="334" y="100"/>
                    </a:lnTo>
                    <a:lnTo>
                      <a:pt x="231" y="0"/>
                    </a:lnTo>
                    <a:lnTo>
                      <a:pt x="0" y="229"/>
                    </a:lnTo>
                    <a:close/>
                  </a:path>
                </a:pathLst>
              </a:custGeom>
              <a:solidFill>
                <a:schemeClr val="accent6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innerShdw blurRad="50800">
                  <a:schemeClr val="tx1">
                    <a:lumMod val="75000"/>
                    <a:lumOff val="25000"/>
                  </a:scheme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29" name="Freeform 21">
                <a:extLst>
                  <a:ext uri="{FF2B5EF4-FFF2-40B4-BE49-F238E27FC236}">
                    <a16:creationId xmlns:a16="http://schemas.microsoft.com/office/drawing/2014/main" id="{9EF11701-5A52-DA0E-7A66-C5A3426B7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0960" y="3429000"/>
                <a:ext cx="405218" cy="788385"/>
              </a:xfrm>
              <a:custGeom>
                <a:avLst/>
                <a:gdLst>
                  <a:gd name="T0" fmla="*/ 0 w 1177"/>
                  <a:gd name="T1" fmla="*/ 0 h 2289"/>
                  <a:gd name="T2" fmla="*/ 0 w 1177"/>
                  <a:gd name="T3" fmla="*/ 79 h 2289"/>
                  <a:gd name="T4" fmla="*/ 3 w 1177"/>
                  <a:gd name="T5" fmla="*/ 159 h 2289"/>
                  <a:gd name="T6" fmla="*/ 7 w 1177"/>
                  <a:gd name="T7" fmla="*/ 240 h 2289"/>
                  <a:gd name="T8" fmla="*/ 15 w 1177"/>
                  <a:gd name="T9" fmla="*/ 319 h 2289"/>
                  <a:gd name="T10" fmla="*/ 23 w 1177"/>
                  <a:gd name="T11" fmla="*/ 399 h 2289"/>
                  <a:gd name="T12" fmla="*/ 34 w 1177"/>
                  <a:gd name="T13" fmla="*/ 478 h 2289"/>
                  <a:gd name="T14" fmla="*/ 61 w 1177"/>
                  <a:gd name="T15" fmla="*/ 634 h 2289"/>
                  <a:gd name="T16" fmla="*/ 96 w 1177"/>
                  <a:gd name="T17" fmla="*/ 789 h 2289"/>
                  <a:gd name="T18" fmla="*/ 138 w 1177"/>
                  <a:gd name="T19" fmla="*/ 941 h 2289"/>
                  <a:gd name="T20" fmla="*/ 188 w 1177"/>
                  <a:gd name="T21" fmla="*/ 1091 h 2289"/>
                  <a:gd name="T22" fmla="*/ 245 w 1177"/>
                  <a:gd name="T23" fmla="*/ 1238 h 2289"/>
                  <a:gd name="T24" fmla="*/ 309 w 1177"/>
                  <a:gd name="T25" fmla="*/ 1382 h 2289"/>
                  <a:gd name="T26" fmla="*/ 380 w 1177"/>
                  <a:gd name="T27" fmla="*/ 1525 h 2289"/>
                  <a:gd name="T28" fmla="*/ 459 w 1177"/>
                  <a:gd name="T29" fmla="*/ 1661 h 2289"/>
                  <a:gd name="T30" fmla="*/ 543 w 1177"/>
                  <a:gd name="T31" fmla="*/ 1795 h 2289"/>
                  <a:gd name="T32" fmla="*/ 633 w 1177"/>
                  <a:gd name="T33" fmla="*/ 1926 h 2289"/>
                  <a:gd name="T34" fmla="*/ 731 w 1177"/>
                  <a:gd name="T35" fmla="*/ 2051 h 2289"/>
                  <a:gd name="T36" fmla="*/ 837 w 1177"/>
                  <a:gd name="T37" fmla="*/ 2172 h 2289"/>
                  <a:gd name="T38" fmla="*/ 946 w 1177"/>
                  <a:gd name="T39" fmla="*/ 2289 h 2289"/>
                  <a:gd name="T40" fmla="*/ 1177 w 1177"/>
                  <a:gd name="T41" fmla="*/ 2060 h 2289"/>
                  <a:gd name="T42" fmla="*/ 1077 w 1177"/>
                  <a:gd name="T43" fmla="*/ 1955 h 2289"/>
                  <a:gd name="T44" fmla="*/ 983 w 1177"/>
                  <a:gd name="T45" fmla="*/ 1845 h 2289"/>
                  <a:gd name="T46" fmla="*/ 894 w 1177"/>
                  <a:gd name="T47" fmla="*/ 1732 h 2289"/>
                  <a:gd name="T48" fmla="*/ 812 w 1177"/>
                  <a:gd name="T49" fmla="*/ 1617 h 2289"/>
                  <a:gd name="T50" fmla="*/ 735 w 1177"/>
                  <a:gd name="T51" fmla="*/ 1496 h 2289"/>
                  <a:gd name="T52" fmla="*/ 666 w 1177"/>
                  <a:gd name="T53" fmla="*/ 1371 h 2289"/>
                  <a:gd name="T54" fmla="*/ 603 w 1177"/>
                  <a:gd name="T55" fmla="*/ 1244 h 2289"/>
                  <a:gd name="T56" fmla="*/ 545 w 1177"/>
                  <a:gd name="T57" fmla="*/ 1114 h 2289"/>
                  <a:gd name="T58" fmla="*/ 493 w 1177"/>
                  <a:gd name="T59" fmla="*/ 981 h 2289"/>
                  <a:gd name="T60" fmla="*/ 449 w 1177"/>
                  <a:gd name="T61" fmla="*/ 847 h 2289"/>
                  <a:gd name="T62" fmla="*/ 411 w 1177"/>
                  <a:gd name="T63" fmla="*/ 710 h 2289"/>
                  <a:gd name="T64" fmla="*/ 380 w 1177"/>
                  <a:gd name="T65" fmla="*/ 570 h 2289"/>
                  <a:gd name="T66" fmla="*/ 355 w 1177"/>
                  <a:gd name="T67" fmla="*/ 430 h 2289"/>
                  <a:gd name="T68" fmla="*/ 338 w 1177"/>
                  <a:gd name="T69" fmla="*/ 288 h 2289"/>
                  <a:gd name="T70" fmla="*/ 326 w 1177"/>
                  <a:gd name="T71" fmla="*/ 144 h 2289"/>
                  <a:gd name="T72" fmla="*/ 322 w 1177"/>
                  <a:gd name="T73" fmla="*/ 0 h 2289"/>
                  <a:gd name="T74" fmla="*/ 0 w 1177"/>
                  <a:gd name="T75" fmla="*/ 0 h 2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7" h="2289">
                    <a:moveTo>
                      <a:pt x="0" y="0"/>
                    </a:moveTo>
                    <a:lnTo>
                      <a:pt x="0" y="79"/>
                    </a:lnTo>
                    <a:lnTo>
                      <a:pt x="3" y="159"/>
                    </a:lnTo>
                    <a:lnTo>
                      <a:pt x="7" y="240"/>
                    </a:lnTo>
                    <a:lnTo>
                      <a:pt x="15" y="319"/>
                    </a:lnTo>
                    <a:lnTo>
                      <a:pt x="23" y="399"/>
                    </a:lnTo>
                    <a:lnTo>
                      <a:pt x="34" y="478"/>
                    </a:lnTo>
                    <a:lnTo>
                      <a:pt x="61" y="634"/>
                    </a:lnTo>
                    <a:lnTo>
                      <a:pt x="96" y="789"/>
                    </a:lnTo>
                    <a:lnTo>
                      <a:pt x="138" y="941"/>
                    </a:lnTo>
                    <a:lnTo>
                      <a:pt x="188" y="1091"/>
                    </a:lnTo>
                    <a:lnTo>
                      <a:pt x="245" y="1238"/>
                    </a:lnTo>
                    <a:lnTo>
                      <a:pt x="309" y="1382"/>
                    </a:lnTo>
                    <a:lnTo>
                      <a:pt x="380" y="1525"/>
                    </a:lnTo>
                    <a:lnTo>
                      <a:pt x="459" y="1661"/>
                    </a:lnTo>
                    <a:lnTo>
                      <a:pt x="543" y="1795"/>
                    </a:lnTo>
                    <a:lnTo>
                      <a:pt x="633" y="1926"/>
                    </a:lnTo>
                    <a:lnTo>
                      <a:pt x="731" y="2051"/>
                    </a:lnTo>
                    <a:lnTo>
                      <a:pt x="837" y="2172"/>
                    </a:lnTo>
                    <a:lnTo>
                      <a:pt x="946" y="2289"/>
                    </a:lnTo>
                    <a:lnTo>
                      <a:pt x="1177" y="2060"/>
                    </a:lnTo>
                    <a:lnTo>
                      <a:pt x="1077" y="1955"/>
                    </a:lnTo>
                    <a:lnTo>
                      <a:pt x="983" y="1845"/>
                    </a:lnTo>
                    <a:lnTo>
                      <a:pt x="894" y="1732"/>
                    </a:lnTo>
                    <a:lnTo>
                      <a:pt x="812" y="1617"/>
                    </a:lnTo>
                    <a:lnTo>
                      <a:pt x="735" y="1496"/>
                    </a:lnTo>
                    <a:lnTo>
                      <a:pt x="666" y="1371"/>
                    </a:lnTo>
                    <a:lnTo>
                      <a:pt x="603" y="1244"/>
                    </a:lnTo>
                    <a:lnTo>
                      <a:pt x="545" y="1114"/>
                    </a:lnTo>
                    <a:lnTo>
                      <a:pt x="493" y="981"/>
                    </a:lnTo>
                    <a:lnTo>
                      <a:pt x="449" y="847"/>
                    </a:lnTo>
                    <a:lnTo>
                      <a:pt x="411" y="710"/>
                    </a:lnTo>
                    <a:lnTo>
                      <a:pt x="380" y="570"/>
                    </a:lnTo>
                    <a:lnTo>
                      <a:pt x="355" y="430"/>
                    </a:lnTo>
                    <a:lnTo>
                      <a:pt x="338" y="288"/>
                    </a:lnTo>
                    <a:lnTo>
                      <a:pt x="326" y="144"/>
                    </a:lnTo>
                    <a:lnTo>
                      <a:pt x="3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5B58E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innerShdw blurRad="50800">
                  <a:schemeClr val="tx1">
                    <a:lumMod val="75000"/>
                    <a:lumOff val="25000"/>
                  </a:scheme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30" name="Freeform 22">
                <a:extLst>
                  <a:ext uri="{FF2B5EF4-FFF2-40B4-BE49-F238E27FC236}">
                    <a16:creationId xmlns:a16="http://schemas.microsoft.com/office/drawing/2014/main" id="{B4C3A45D-DE21-D75D-FF79-0C91FFD31E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0271" y="2639926"/>
                <a:ext cx="405908" cy="789074"/>
              </a:xfrm>
              <a:custGeom>
                <a:avLst/>
                <a:gdLst>
                  <a:gd name="T0" fmla="*/ 948 w 1179"/>
                  <a:gd name="T1" fmla="*/ 0 h 2291"/>
                  <a:gd name="T2" fmla="*/ 839 w 1179"/>
                  <a:gd name="T3" fmla="*/ 117 h 2291"/>
                  <a:gd name="T4" fmla="*/ 733 w 1179"/>
                  <a:gd name="T5" fmla="*/ 238 h 2291"/>
                  <a:gd name="T6" fmla="*/ 635 w 1179"/>
                  <a:gd name="T7" fmla="*/ 363 h 2291"/>
                  <a:gd name="T8" fmla="*/ 545 w 1179"/>
                  <a:gd name="T9" fmla="*/ 494 h 2291"/>
                  <a:gd name="T10" fmla="*/ 461 w 1179"/>
                  <a:gd name="T11" fmla="*/ 628 h 2291"/>
                  <a:gd name="T12" fmla="*/ 382 w 1179"/>
                  <a:gd name="T13" fmla="*/ 766 h 2291"/>
                  <a:gd name="T14" fmla="*/ 311 w 1179"/>
                  <a:gd name="T15" fmla="*/ 907 h 2291"/>
                  <a:gd name="T16" fmla="*/ 247 w 1179"/>
                  <a:gd name="T17" fmla="*/ 1051 h 2291"/>
                  <a:gd name="T18" fmla="*/ 190 w 1179"/>
                  <a:gd name="T19" fmla="*/ 1198 h 2291"/>
                  <a:gd name="T20" fmla="*/ 140 w 1179"/>
                  <a:gd name="T21" fmla="*/ 1348 h 2291"/>
                  <a:gd name="T22" fmla="*/ 98 w 1179"/>
                  <a:gd name="T23" fmla="*/ 1502 h 2291"/>
                  <a:gd name="T24" fmla="*/ 63 w 1179"/>
                  <a:gd name="T25" fmla="*/ 1655 h 2291"/>
                  <a:gd name="T26" fmla="*/ 36 w 1179"/>
                  <a:gd name="T27" fmla="*/ 1813 h 2291"/>
                  <a:gd name="T28" fmla="*/ 25 w 1179"/>
                  <a:gd name="T29" fmla="*/ 1892 h 2291"/>
                  <a:gd name="T30" fmla="*/ 17 w 1179"/>
                  <a:gd name="T31" fmla="*/ 1970 h 2291"/>
                  <a:gd name="T32" fmla="*/ 9 w 1179"/>
                  <a:gd name="T33" fmla="*/ 2049 h 2291"/>
                  <a:gd name="T34" fmla="*/ 5 w 1179"/>
                  <a:gd name="T35" fmla="*/ 2130 h 2291"/>
                  <a:gd name="T36" fmla="*/ 2 w 1179"/>
                  <a:gd name="T37" fmla="*/ 2210 h 2291"/>
                  <a:gd name="T38" fmla="*/ 0 w 1179"/>
                  <a:gd name="T39" fmla="*/ 2291 h 2291"/>
                  <a:gd name="T40" fmla="*/ 324 w 1179"/>
                  <a:gd name="T41" fmla="*/ 2291 h 2291"/>
                  <a:gd name="T42" fmla="*/ 328 w 1179"/>
                  <a:gd name="T43" fmla="*/ 2145 h 2291"/>
                  <a:gd name="T44" fmla="*/ 338 w 1179"/>
                  <a:gd name="T45" fmla="*/ 2003 h 2291"/>
                  <a:gd name="T46" fmla="*/ 357 w 1179"/>
                  <a:gd name="T47" fmla="*/ 1859 h 2291"/>
                  <a:gd name="T48" fmla="*/ 380 w 1179"/>
                  <a:gd name="T49" fmla="*/ 1719 h 2291"/>
                  <a:gd name="T50" fmla="*/ 413 w 1179"/>
                  <a:gd name="T51" fmla="*/ 1581 h 2291"/>
                  <a:gd name="T52" fmla="*/ 451 w 1179"/>
                  <a:gd name="T53" fmla="*/ 1442 h 2291"/>
                  <a:gd name="T54" fmla="*/ 495 w 1179"/>
                  <a:gd name="T55" fmla="*/ 1308 h 2291"/>
                  <a:gd name="T56" fmla="*/ 547 w 1179"/>
                  <a:gd name="T57" fmla="*/ 1175 h 2291"/>
                  <a:gd name="T58" fmla="*/ 605 w 1179"/>
                  <a:gd name="T59" fmla="*/ 1045 h 2291"/>
                  <a:gd name="T60" fmla="*/ 668 w 1179"/>
                  <a:gd name="T61" fmla="*/ 918 h 2291"/>
                  <a:gd name="T62" fmla="*/ 737 w 1179"/>
                  <a:gd name="T63" fmla="*/ 793 h 2291"/>
                  <a:gd name="T64" fmla="*/ 814 w 1179"/>
                  <a:gd name="T65" fmla="*/ 674 h 2291"/>
                  <a:gd name="T66" fmla="*/ 896 w 1179"/>
                  <a:gd name="T67" fmla="*/ 557 h 2291"/>
                  <a:gd name="T68" fmla="*/ 985 w 1179"/>
                  <a:gd name="T69" fmla="*/ 444 h 2291"/>
                  <a:gd name="T70" fmla="*/ 1079 w 1179"/>
                  <a:gd name="T71" fmla="*/ 334 h 2291"/>
                  <a:gd name="T72" fmla="*/ 1179 w 1179"/>
                  <a:gd name="T73" fmla="*/ 231 h 2291"/>
                  <a:gd name="T74" fmla="*/ 948 w 1179"/>
                  <a:gd name="T75" fmla="*/ 0 h 2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9" h="2291">
                    <a:moveTo>
                      <a:pt x="948" y="0"/>
                    </a:moveTo>
                    <a:lnTo>
                      <a:pt x="839" y="117"/>
                    </a:lnTo>
                    <a:lnTo>
                      <a:pt x="733" y="238"/>
                    </a:lnTo>
                    <a:lnTo>
                      <a:pt x="635" y="363"/>
                    </a:lnTo>
                    <a:lnTo>
                      <a:pt x="545" y="494"/>
                    </a:lnTo>
                    <a:lnTo>
                      <a:pt x="461" y="628"/>
                    </a:lnTo>
                    <a:lnTo>
                      <a:pt x="382" y="766"/>
                    </a:lnTo>
                    <a:lnTo>
                      <a:pt x="311" y="907"/>
                    </a:lnTo>
                    <a:lnTo>
                      <a:pt x="247" y="1051"/>
                    </a:lnTo>
                    <a:lnTo>
                      <a:pt x="190" y="1198"/>
                    </a:lnTo>
                    <a:lnTo>
                      <a:pt x="140" y="1348"/>
                    </a:lnTo>
                    <a:lnTo>
                      <a:pt x="98" y="1502"/>
                    </a:lnTo>
                    <a:lnTo>
                      <a:pt x="63" y="1655"/>
                    </a:lnTo>
                    <a:lnTo>
                      <a:pt x="36" y="1813"/>
                    </a:lnTo>
                    <a:lnTo>
                      <a:pt x="25" y="1892"/>
                    </a:lnTo>
                    <a:lnTo>
                      <a:pt x="17" y="1970"/>
                    </a:lnTo>
                    <a:lnTo>
                      <a:pt x="9" y="2049"/>
                    </a:lnTo>
                    <a:lnTo>
                      <a:pt x="5" y="2130"/>
                    </a:lnTo>
                    <a:lnTo>
                      <a:pt x="2" y="2210"/>
                    </a:lnTo>
                    <a:lnTo>
                      <a:pt x="0" y="2291"/>
                    </a:lnTo>
                    <a:lnTo>
                      <a:pt x="324" y="2291"/>
                    </a:lnTo>
                    <a:lnTo>
                      <a:pt x="328" y="2145"/>
                    </a:lnTo>
                    <a:lnTo>
                      <a:pt x="338" y="2003"/>
                    </a:lnTo>
                    <a:lnTo>
                      <a:pt x="357" y="1859"/>
                    </a:lnTo>
                    <a:lnTo>
                      <a:pt x="380" y="1719"/>
                    </a:lnTo>
                    <a:lnTo>
                      <a:pt x="413" y="1581"/>
                    </a:lnTo>
                    <a:lnTo>
                      <a:pt x="451" y="1442"/>
                    </a:lnTo>
                    <a:lnTo>
                      <a:pt x="495" y="1308"/>
                    </a:lnTo>
                    <a:lnTo>
                      <a:pt x="547" y="1175"/>
                    </a:lnTo>
                    <a:lnTo>
                      <a:pt x="605" y="1045"/>
                    </a:lnTo>
                    <a:lnTo>
                      <a:pt x="668" y="918"/>
                    </a:lnTo>
                    <a:lnTo>
                      <a:pt x="737" y="793"/>
                    </a:lnTo>
                    <a:lnTo>
                      <a:pt x="814" y="674"/>
                    </a:lnTo>
                    <a:lnTo>
                      <a:pt x="896" y="557"/>
                    </a:lnTo>
                    <a:lnTo>
                      <a:pt x="985" y="444"/>
                    </a:lnTo>
                    <a:lnTo>
                      <a:pt x="1079" y="334"/>
                    </a:lnTo>
                    <a:lnTo>
                      <a:pt x="1179" y="231"/>
                    </a:lnTo>
                    <a:lnTo>
                      <a:pt x="948" y="0"/>
                    </a:lnTo>
                    <a:close/>
                  </a:path>
                </a:pathLst>
              </a:custGeom>
              <a:solidFill>
                <a:srgbClr val="3A434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innerShdw blurRad="50800">
                  <a:schemeClr val="tx1">
                    <a:lumMod val="75000"/>
                    <a:lumOff val="25000"/>
                  </a:scheme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31" name="Freeform 23">
                <a:extLst>
                  <a:ext uri="{FF2B5EF4-FFF2-40B4-BE49-F238E27FC236}">
                    <a16:creationId xmlns:a16="http://schemas.microsoft.com/office/drawing/2014/main" id="{12E25318-3314-4E43-9537-A6EBC7D98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6926" y="2313271"/>
                <a:ext cx="789074" cy="405908"/>
              </a:xfrm>
              <a:custGeom>
                <a:avLst/>
                <a:gdLst>
                  <a:gd name="T0" fmla="*/ 2291 w 2291"/>
                  <a:gd name="T1" fmla="*/ 0 h 1177"/>
                  <a:gd name="T2" fmla="*/ 2210 w 2291"/>
                  <a:gd name="T3" fmla="*/ 0 h 1177"/>
                  <a:gd name="T4" fmla="*/ 2130 w 2291"/>
                  <a:gd name="T5" fmla="*/ 3 h 1177"/>
                  <a:gd name="T6" fmla="*/ 2049 w 2291"/>
                  <a:gd name="T7" fmla="*/ 7 h 1177"/>
                  <a:gd name="T8" fmla="*/ 1970 w 2291"/>
                  <a:gd name="T9" fmla="*/ 15 h 1177"/>
                  <a:gd name="T10" fmla="*/ 1892 w 2291"/>
                  <a:gd name="T11" fmla="*/ 23 h 1177"/>
                  <a:gd name="T12" fmla="*/ 1813 w 2291"/>
                  <a:gd name="T13" fmla="*/ 34 h 1177"/>
                  <a:gd name="T14" fmla="*/ 1655 w 2291"/>
                  <a:gd name="T15" fmla="*/ 61 h 1177"/>
                  <a:gd name="T16" fmla="*/ 1502 w 2291"/>
                  <a:gd name="T17" fmla="*/ 96 h 1177"/>
                  <a:gd name="T18" fmla="*/ 1348 w 2291"/>
                  <a:gd name="T19" fmla="*/ 138 h 1177"/>
                  <a:gd name="T20" fmla="*/ 1198 w 2291"/>
                  <a:gd name="T21" fmla="*/ 188 h 1177"/>
                  <a:gd name="T22" fmla="*/ 1051 w 2291"/>
                  <a:gd name="T23" fmla="*/ 245 h 1177"/>
                  <a:gd name="T24" fmla="*/ 907 w 2291"/>
                  <a:gd name="T25" fmla="*/ 309 h 1177"/>
                  <a:gd name="T26" fmla="*/ 766 w 2291"/>
                  <a:gd name="T27" fmla="*/ 380 h 1177"/>
                  <a:gd name="T28" fmla="*/ 628 w 2291"/>
                  <a:gd name="T29" fmla="*/ 459 h 1177"/>
                  <a:gd name="T30" fmla="*/ 494 w 2291"/>
                  <a:gd name="T31" fmla="*/ 543 h 1177"/>
                  <a:gd name="T32" fmla="*/ 363 w 2291"/>
                  <a:gd name="T33" fmla="*/ 633 h 1177"/>
                  <a:gd name="T34" fmla="*/ 238 w 2291"/>
                  <a:gd name="T35" fmla="*/ 731 h 1177"/>
                  <a:gd name="T36" fmla="*/ 117 w 2291"/>
                  <a:gd name="T37" fmla="*/ 837 h 1177"/>
                  <a:gd name="T38" fmla="*/ 0 w 2291"/>
                  <a:gd name="T39" fmla="*/ 946 h 1177"/>
                  <a:gd name="T40" fmla="*/ 231 w 2291"/>
                  <a:gd name="T41" fmla="*/ 1177 h 1177"/>
                  <a:gd name="T42" fmla="*/ 334 w 2291"/>
                  <a:gd name="T43" fmla="*/ 1077 h 1177"/>
                  <a:gd name="T44" fmla="*/ 444 w 2291"/>
                  <a:gd name="T45" fmla="*/ 983 h 1177"/>
                  <a:gd name="T46" fmla="*/ 557 w 2291"/>
                  <a:gd name="T47" fmla="*/ 894 h 1177"/>
                  <a:gd name="T48" fmla="*/ 674 w 2291"/>
                  <a:gd name="T49" fmla="*/ 812 h 1177"/>
                  <a:gd name="T50" fmla="*/ 795 w 2291"/>
                  <a:gd name="T51" fmla="*/ 735 h 1177"/>
                  <a:gd name="T52" fmla="*/ 918 w 2291"/>
                  <a:gd name="T53" fmla="*/ 666 h 1177"/>
                  <a:gd name="T54" fmla="*/ 1045 w 2291"/>
                  <a:gd name="T55" fmla="*/ 603 h 1177"/>
                  <a:gd name="T56" fmla="*/ 1175 w 2291"/>
                  <a:gd name="T57" fmla="*/ 545 h 1177"/>
                  <a:gd name="T58" fmla="*/ 1308 w 2291"/>
                  <a:gd name="T59" fmla="*/ 493 h 1177"/>
                  <a:gd name="T60" fmla="*/ 1442 w 2291"/>
                  <a:gd name="T61" fmla="*/ 449 h 1177"/>
                  <a:gd name="T62" fmla="*/ 1581 w 2291"/>
                  <a:gd name="T63" fmla="*/ 411 h 1177"/>
                  <a:gd name="T64" fmla="*/ 1719 w 2291"/>
                  <a:gd name="T65" fmla="*/ 380 h 1177"/>
                  <a:gd name="T66" fmla="*/ 1861 w 2291"/>
                  <a:gd name="T67" fmla="*/ 355 h 1177"/>
                  <a:gd name="T68" fmla="*/ 2003 w 2291"/>
                  <a:gd name="T69" fmla="*/ 338 h 1177"/>
                  <a:gd name="T70" fmla="*/ 2145 w 2291"/>
                  <a:gd name="T71" fmla="*/ 326 h 1177"/>
                  <a:gd name="T72" fmla="*/ 2291 w 2291"/>
                  <a:gd name="T73" fmla="*/ 322 h 1177"/>
                  <a:gd name="T74" fmla="*/ 2291 w 2291"/>
                  <a:gd name="T75" fmla="*/ 0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291" h="1177">
                    <a:moveTo>
                      <a:pt x="2291" y="0"/>
                    </a:moveTo>
                    <a:lnTo>
                      <a:pt x="2210" y="0"/>
                    </a:lnTo>
                    <a:lnTo>
                      <a:pt x="2130" y="3"/>
                    </a:lnTo>
                    <a:lnTo>
                      <a:pt x="2049" y="7"/>
                    </a:lnTo>
                    <a:lnTo>
                      <a:pt x="1970" y="15"/>
                    </a:lnTo>
                    <a:lnTo>
                      <a:pt x="1892" y="23"/>
                    </a:lnTo>
                    <a:lnTo>
                      <a:pt x="1813" y="34"/>
                    </a:lnTo>
                    <a:lnTo>
                      <a:pt x="1655" y="61"/>
                    </a:lnTo>
                    <a:lnTo>
                      <a:pt x="1502" y="96"/>
                    </a:lnTo>
                    <a:lnTo>
                      <a:pt x="1348" y="138"/>
                    </a:lnTo>
                    <a:lnTo>
                      <a:pt x="1198" y="188"/>
                    </a:lnTo>
                    <a:lnTo>
                      <a:pt x="1051" y="245"/>
                    </a:lnTo>
                    <a:lnTo>
                      <a:pt x="907" y="309"/>
                    </a:lnTo>
                    <a:lnTo>
                      <a:pt x="766" y="380"/>
                    </a:lnTo>
                    <a:lnTo>
                      <a:pt x="628" y="459"/>
                    </a:lnTo>
                    <a:lnTo>
                      <a:pt x="494" y="543"/>
                    </a:lnTo>
                    <a:lnTo>
                      <a:pt x="363" y="633"/>
                    </a:lnTo>
                    <a:lnTo>
                      <a:pt x="238" y="731"/>
                    </a:lnTo>
                    <a:lnTo>
                      <a:pt x="117" y="837"/>
                    </a:lnTo>
                    <a:lnTo>
                      <a:pt x="0" y="946"/>
                    </a:lnTo>
                    <a:lnTo>
                      <a:pt x="231" y="1177"/>
                    </a:lnTo>
                    <a:lnTo>
                      <a:pt x="334" y="1077"/>
                    </a:lnTo>
                    <a:lnTo>
                      <a:pt x="444" y="983"/>
                    </a:lnTo>
                    <a:lnTo>
                      <a:pt x="557" y="894"/>
                    </a:lnTo>
                    <a:lnTo>
                      <a:pt x="674" y="812"/>
                    </a:lnTo>
                    <a:lnTo>
                      <a:pt x="795" y="735"/>
                    </a:lnTo>
                    <a:lnTo>
                      <a:pt x="918" y="666"/>
                    </a:lnTo>
                    <a:lnTo>
                      <a:pt x="1045" y="603"/>
                    </a:lnTo>
                    <a:lnTo>
                      <a:pt x="1175" y="545"/>
                    </a:lnTo>
                    <a:lnTo>
                      <a:pt x="1308" y="493"/>
                    </a:lnTo>
                    <a:lnTo>
                      <a:pt x="1442" y="449"/>
                    </a:lnTo>
                    <a:lnTo>
                      <a:pt x="1581" y="411"/>
                    </a:lnTo>
                    <a:lnTo>
                      <a:pt x="1719" y="380"/>
                    </a:lnTo>
                    <a:lnTo>
                      <a:pt x="1861" y="355"/>
                    </a:lnTo>
                    <a:lnTo>
                      <a:pt x="2003" y="338"/>
                    </a:lnTo>
                    <a:lnTo>
                      <a:pt x="2145" y="326"/>
                    </a:lnTo>
                    <a:lnTo>
                      <a:pt x="2291" y="322"/>
                    </a:lnTo>
                    <a:lnTo>
                      <a:pt x="229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innerShdw blurRad="50800">
                  <a:schemeClr val="tx1">
                    <a:lumMod val="75000"/>
                    <a:lumOff val="25000"/>
                  </a:scheme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46ACE11A-9F5C-ADAD-B990-B83BC16DC73D}"/>
                  </a:ext>
                </a:extLst>
              </p:cNvPr>
              <p:cNvSpPr/>
              <p:nvPr/>
            </p:nvSpPr>
            <p:spPr>
              <a:xfrm rot="6852">
                <a:off x="5062415" y="872111"/>
                <a:ext cx="867241" cy="316149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8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  <a:t>DT5571</a:t>
                </a:r>
              </a:p>
            </p:txBody>
          </p:sp>
          <p:sp>
            <p:nvSpPr>
              <p:cNvPr id="33" name="Rectangle 23">
                <a:extLst>
                  <a:ext uri="{FF2B5EF4-FFF2-40B4-BE49-F238E27FC236}">
                    <a16:creationId xmlns:a16="http://schemas.microsoft.com/office/drawing/2014/main" id="{E3E07475-1F56-6F4F-34C6-B70828E2B8BD}"/>
                  </a:ext>
                </a:extLst>
              </p:cNvPr>
              <p:cNvSpPr/>
              <p:nvPr/>
            </p:nvSpPr>
            <p:spPr>
              <a:xfrm rot="2495918">
                <a:off x="6731599" y="1054815"/>
                <a:ext cx="1050999" cy="316149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8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  <a:t>DT5560</a:t>
                </a:r>
              </a:p>
            </p:txBody>
          </p:sp>
          <p:sp>
            <p:nvSpPr>
              <p:cNvPr id="34" name="Rectangle 25">
                <a:extLst>
                  <a:ext uri="{FF2B5EF4-FFF2-40B4-BE49-F238E27FC236}">
                    <a16:creationId xmlns:a16="http://schemas.microsoft.com/office/drawing/2014/main" id="{3C4C765E-3EAD-DEC6-B5F4-7AD7E2E00E01}"/>
                  </a:ext>
                </a:extLst>
              </p:cNvPr>
              <p:cNvSpPr/>
              <p:nvPr/>
            </p:nvSpPr>
            <p:spPr>
              <a:xfrm rot="5400000">
                <a:off x="7998469" y="2635407"/>
                <a:ext cx="953365" cy="29521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8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  <a:t>V2495</a:t>
                </a:r>
              </a:p>
            </p:txBody>
          </p:sp>
          <p:sp>
            <p:nvSpPr>
              <p:cNvPr id="35" name="Rectangle 27">
                <a:extLst>
                  <a:ext uri="{FF2B5EF4-FFF2-40B4-BE49-F238E27FC236}">
                    <a16:creationId xmlns:a16="http://schemas.microsoft.com/office/drawing/2014/main" id="{DB6E67A5-921D-5D34-786E-35EA7B18A3FB}"/>
                  </a:ext>
                </a:extLst>
              </p:cNvPr>
              <p:cNvSpPr/>
              <p:nvPr/>
            </p:nvSpPr>
            <p:spPr>
              <a:xfrm rot="18900000">
                <a:off x="7764812" y="4444083"/>
                <a:ext cx="1013154" cy="316149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  <a:t>DT550W</a:t>
                </a:r>
              </a:p>
            </p:txBody>
          </p:sp>
          <p:sp>
            <p:nvSpPr>
              <p:cNvPr id="36" name="Rectangle 29">
                <a:extLst>
                  <a:ext uri="{FF2B5EF4-FFF2-40B4-BE49-F238E27FC236}">
                    <a16:creationId xmlns:a16="http://schemas.microsoft.com/office/drawing/2014/main" id="{E55083C7-589E-CC5D-6FDE-6EFF4364354E}"/>
                  </a:ext>
                </a:extLst>
              </p:cNvPr>
              <p:cNvSpPr/>
              <p:nvPr/>
            </p:nvSpPr>
            <p:spPr>
              <a:xfrm>
                <a:off x="6245825" y="5882096"/>
                <a:ext cx="848120" cy="316149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  <a:t>R5560</a:t>
                </a:r>
              </a:p>
            </p:txBody>
          </p:sp>
          <p:sp>
            <p:nvSpPr>
              <p:cNvPr id="37" name="Rectangle 31">
                <a:extLst>
                  <a:ext uri="{FF2B5EF4-FFF2-40B4-BE49-F238E27FC236}">
                    <a16:creationId xmlns:a16="http://schemas.microsoft.com/office/drawing/2014/main" id="{ECFCB8AD-BF8C-3ED0-5B10-D64DDBBF8D78}"/>
                  </a:ext>
                </a:extLst>
              </p:cNvPr>
              <p:cNvSpPr/>
              <p:nvPr/>
            </p:nvSpPr>
            <p:spPr>
              <a:xfrm rot="2212249">
                <a:off x="4450052" y="5549411"/>
                <a:ext cx="1101015" cy="316149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  <a:t>20 bit !!</a:t>
                </a:r>
              </a:p>
            </p:txBody>
          </p:sp>
          <p:sp>
            <p:nvSpPr>
              <p:cNvPr id="38" name="Rectangle 33">
                <a:extLst>
                  <a:ext uri="{FF2B5EF4-FFF2-40B4-BE49-F238E27FC236}">
                    <a16:creationId xmlns:a16="http://schemas.microsoft.com/office/drawing/2014/main" id="{ABE7AE49-5EB5-23E4-DFD3-37D0C30B2FB2}"/>
                  </a:ext>
                </a:extLst>
              </p:cNvPr>
              <p:cNvSpPr/>
              <p:nvPr/>
            </p:nvSpPr>
            <p:spPr>
              <a:xfrm rot="16200000">
                <a:off x="3091785" y="3838063"/>
                <a:ext cx="1225682" cy="590433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8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  <a:t>V2730</a:t>
                </a:r>
                <a:br>
                  <a:rPr lang="en-US" sz="18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</a:br>
                <a:r>
                  <a:rPr lang="en-US" sz="18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  <a:t>V2740/5</a:t>
                </a:r>
              </a:p>
            </p:txBody>
          </p:sp>
          <p:sp>
            <p:nvSpPr>
              <p:cNvPr id="39" name="Rectangle 36">
                <a:extLst>
                  <a:ext uri="{FF2B5EF4-FFF2-40B4-BE49-F238E27FC236}">
                    <a16:creationId xmlns:a16="http://schemas.microsoft.com/office/drawing/2014/main" id="{A7208003-74C5-9AC6-BA8C-2675F91C68FD}"/>
                  </a:ext>
                </a:extLst>
              </p:cNvPr>
              <p:cNvSpPr/>
              <p:nvPr/>
            </p:nvSpPr>
            <p:spPr>
              <a:xfrm rot="18812547">
                <a:off x="3288231" y="2036466"/>
                <a:ext cx="1226175" cy="295216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>
                <a:defPPr>
                  <a:defRPr lang="en-US"/>
                </a:defPPr>
                <a:lvl1pPr marL="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585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9170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75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833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924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7509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7093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6678" algn="l" defTabSz="1219170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8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</a:rPr>
                  <a:t>DT1260</a:t>
                </a:r>
              </a:p>
            </p:txBody>
          </p:sp>
          <p:grpSp>
            <p:nvGrpSpPr>
              <p:cNvPr id="40" name="Group 37">
                <a:extLst>
                  <a:ext uri="{FF2B5EF4-FFF2-40B4-BE49-F238E27FC236}">
                    <a16:creationId xmlns:a16="http://schemas.microsoft.com/office/drawing/2014/main" id="{976915BC-CC48-29E4-D83F-2A716EADD6A7}"/>
                  </a:ext>
                </a:extLst>
              </p:cNvPr>
              <p:cNvGrpSpPr/>
              <p:nvPr/>
            </p:nvGrpSpPr>
            <p:grpSpPr>
              <a:xfrm>
                <a:off x="5385393" y="3105057"/>
                <a:ext cx="1422715" cy="637603"/>
                <a:chOff x="3818963" y="2174714"/>
                <a:chExt cx="1506072" cy="674960"/>
              </a:xfrm>
            </p:grpSpPr>
            <p:sp>
              <p:nvSpPr>
                <p:cNvPr id="41" name="Rectangle 38">
                  <a:extLst>
                    <a:ext uri="{FF2B5EF4-FFF2-40B4-BE49-F238E27FC236}">
                      <a16:creationId xmlns:a16="http://schemas.microsoft.com/office/drawing/2014/main" id="{3CB2BD15-CEA4-B9A9-432A-D6D44E579EFC}"/>
                    </a:ext>
                  </a:extLst>
                </p:cNvPr>
                <p:cNvSpPr/>
                <p:nvPr/>
              </p:nvSpPr>
              <p:spPr>
                <a:xfrm>
                  <a:off x="3818963" y="2174714"/>
                  <a:ext cx="1506072" cy="502008"/>
                </a:xfrm>
                <a:prstGeom prst="rect">
                  <a:avLst/>
                </a:prstGeom>
              </p:spPr>
              <p:txBody>
                <a:bodyPr wrap="square" lIns="0" tIns="0" rIns="0" bIns="0" anchor="ctr">
                  <a:spAutoFit/>
                </a:bodyPr>
                <a:lstStyle>
                  <a:defPPr>
                    <a:defRPr lang="en-US"/>
                  </a:defPPr>
                  <a:lvl1pPr marL="0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09585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219170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8754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438339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3047924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657509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4267093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876678" algn="l" defTabSz="1219170" rtl="0" eaLnBrk="1" latinLnBrk="0" hangingPunct="1"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9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Roboto (Body)"/>
                    </a:rPr>
                    <a:t>SCICOMPILER</a:t>
                  </a:r>
                </a:p>
                <a:p>
                  <a:pPr algn="ctr"/>
                  <a:r>
                    <a:rPr lang="en-US" sz="9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Roboto (Body)"/>
                    </a:rPr>
                    <a:t>OPENFPGA</a:t>
                  </a:r>
                </a:p>
                <a:p>
                  <a:pPr algn="ctr"/>
                  <a:r>
                    <a:rPr lang="en-US" sz="9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Roboto (Body)"/>
                    </a:rPr>
                    <a:t>HARDWARE PLATFORMS</a:t>
                  </a:r>
                </a:p>
              </p:txBody>
            </p:sp>
            <p:grpSp>
              <p:nvGrpSpPr>
                <p:cNvPr id="42" name="Group 39">
                  <a:extLst>
                    <a:ext uri="{FF2B5EF4-FFF2-40B4-BE49-F238E27FC236}">
                      <a16:creationId xmlns:a16="http://schemas.microsoft.com/office/drawing/2014/main" id="{038BD758-E7F6-6F11-8368-7FAE79075C04}"/>
                    </a:ext>
                  </a:extLst>
                </p:cNvPr>
                <p:cNvGrpSpPr/>
                <p:nvPr/>
              </p:nvGrpSpPr>
              <p:grpSpPr>
                <a:xfrm>
                  <a:off x="4381499" y="2776014"/>
                  <a:ext cx="381000" cy="73660"/>
                  <a:chOff x="4381499" y="2776014"/>
                  <a:chExt cx="381000" cy="73660"/>
                </a:xfrm>
              </p:grpSpPr>
              <p:sp>
                <p:nvSpPr>
                  <p:cNvPr id="43" name="Oval 40">
                    <a:extLst>
                      <a:ext uri="{FF2B5EF4-FFF2-40B4-BE49-F238E27FC236}">
                        <a16:creationId xmlns:a16="http://schemas.microsoft.com/office/drawing/2014/main" id="{91EE43C8-5304-267C-6E7D-60615E2913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81499" y="2776014"/>
                    <a:ext cx="73660" cy="7366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44" name="Oval 41">
                    <a:extLst>
                      <a:ext uri="{FF2B5EF4-FFF2-40B4-BE49-F238E27FC236}">
                        <a16:creationId xmlns:a16="http://schemas.microsoft.com/office/drawing/2014/main" id="{45DB17D7-75C0-ADBC-20F3-081E149F54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83946" y="2776014"/>
                    <a:ext cx="73660" cy="73660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45" name="Oval 42">
                    <a:extLst>
                      <a:ext uri="{FF2B5EF4-FFF2-40B4-BE49-F238E27FC236}">
                        <a16:creationId xmlns:a16="http://schemas.microsoft.com/office/drawing/2014/main" id="{20B86AFE-75B4-E0F7-8FA3-DFE699D2E9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6393" y="2776014"/>
                    <a:ext cx="73660" cy="73660"/>
                  </a:xfrm>
                  <a:prstGeom prst="ellipse">
                    <a:avLst/>
                  </a:prstGeom>
                  <a:solidFill>
                    <a:schemeClr val="accent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46" name="Oval 43">
                    <a:extLst>
                      <a:ext uri="{FF2B5EF4-FFF2-40B4-BE49-F238E27FC236}">
                        <a16:creationId xmlns:a16="http://schemas.microsoft.com/office/drawing/2014/main" id="{7D428528-69DD-9718-874B-300C059400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8839" y="2776014"/>
                    <a:ext cx="73660" cy="73660"/>
                  </a:xfrm>
                  <a:prstGeom prst="ellipse">
                    <a:avLst/>
                  </a:prstGeom>
                  <a:solidFill>
                    <a:schemeClr val="accent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en-US"/>
                    </a:defPPr>
                    <a:lvl1pPr marL="0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585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9170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754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8339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924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7509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7093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6678" algn="l" defTabSz="121917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6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p:grpSp>
          </p:grpSp>
        </p:grpSp>
        <p:pic>
          <p:nvPicPr>
            <p:cNvPr id="57" name="Picture 2" descr="Educational Kits - CAEN - Tools for Discovery">
              <a:extLst>
                <a:ext uri="{FF2B5EF4-FFF2-40B4-BE49-F238E27FC236}">
                  <a16:creationId xmlns:a16="http://schemas.microsoft.com/office/drawing/2014/main" id="{09E05065-EC4B-BC8F-96F4-1DDD092D87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397" y="2045791"/>
              <a:ext cx="1701323" cy="8107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2">
              <a:extLst>
                <a:ext uri="{FF2B5EF4-FFF2-40B4-BE49-F238E27FC236}">
                  <a16:creationId xmlns:a16="http://schemas.microsoft.com/office/drawing/2014/main" id="{44CCAF7E-ED7B-631D-E3DC-F56C4C592E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913" b="89942" l="6706" r="90671">
                          <a14:foregroundMark x1="12245" y1="47959" x2="9621" y2="65452"/>
                          <a14:foregroundMark x1="9621" y1="65452" x2="76239" y2="77405"/>
                          <a14:foregroundMark x1="76239" y1="77405" x2="90671" y2="38776"/>
                          <a14:foregroundMark x1="90671" y1="38776" x2="82945" y2="31924"/>
                          <a14:foregroundMark x1="9475" y1="56851" x2="10496" y2="69825"/>
                          <a14:foregroundMark x1="8309" y1="62974" x2="10058" y2="69825"/>
                          <a14:foregroundMark x1="8455" y1="68805" x2="6706" y2="67638"/>
                          <a14:foregroundMark x1="8892" y1="71283" x2="9621" y2="718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8004" y="662438"/>
              <a:ext cx="1371660" cy="1371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8" descr="Overview">
              <a:extLst>
                <a:ext uri="{FF2B5EF4-FFF2-40B4-BE49-F238E27FC236}">
                  <a16:creationId xmlns:a16="http://schemas.microsoft.com/office/drawing/2014/main" id="{169F93A9-DDB7-55FF-9CFD-1F510B9214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2456" b="89825" l="2316" r="97158">
                          <a14:foregroundMark x1="2421" y1="83509" x2="60211" y2="80000"/>
                          <a14:foregroundMark x1="60211" y1="80000" x2="97368" y2="84912"/>
                          <a14:foregroundMark x1="66105" y1="63158" x2="40842" y2="50526"/>
                          <a14:foregroundMark x1="40842" y1="50526" x2="38421" y2="64211"/>
                          <a14:foregroundMark x1="6632" y1="84912" x2="2421" y2="88070"/>
                          <a14:foregroundMark x1="61684" y1="85614" x2="80842" y2="84211"/>
                          <a14:foregroundMark x1="80842" y1="84211" x2="90737" y2="84211"/>
                          <a14:foregroundMark x1="61474" y1="85965" x2="12421" y2="84211"/>
                          <a14:foregroundMark x1="16632" y1="88772" x2="38947" y2="86316"/>
                          <a14:foregroundMark x1="12737" y1="4912" x2="36421" y2="15088"/>
                          <a14:foregroundMark x1="36421" y1="15088" x2="19895" y2="8772"/>
                          <a14:foregroundMark x1="13895" y1="3860" x2="34526" y2="6667"/>
                          <a14:foregroundMark x1="34526" y1="6667" x2="37789" y2="5965"/>
                          <a14:foregroundMark x1="54632" y1="8070" x2="76421" y2="6667"/>
                          <a14:foregroundMark x1="76421" y1="6667" x2="80947" y2="7719"/>
                          <a14:foregroundMark x1="39368" y1="5614" x2="39368" y2="4211"/>
                          <a14:foregroundMark x1="53684" y1="4211" x2="57158" y2="2456"/>
                          <a14:foregroundMark x1="54421" y1="8772" x2="54632" y2="14737"/>
                          <a14:foregroundMark x1="45684" y1="16140" x2="54947" y2="1789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971823" y="2170153"/>
              <a:ext cx="1649702" cy="494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Immagine 7" descr="Immagine che contiene circuito&#10;&#10;Descrizione generata automaticamente">
              <a:extLst>
                <a:ext uri="{FF2B5EF4-FFF2-40B4-BE49-F238E27FC236}">
                  <a16:creationId xmlns:a16="http://schemas.microsoft.com/office/drawing/2014/main" id="{DE423A52-6F10-A9C0-D87B-54AD844F5E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9914" b="89943" l="6159" r="94442">
                          <a14:foregroundMark x1="12268" y1="65948" x2="10516" y2="82471"/>
                          <a14:foregroundMark x1="10516" y1="82471" x2="6209" y2="71695"/>
                          <a14:foregroundMark x1="93841" y1="64655" x2="94442" y2="6321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7762" y="4652193"/>
              <a:ext cx="1934476" cy="673970"/>
            </a:xfrm>
            <a:prstGeom prst="rect">
              <a:avLst/>
            </a:prstGeom>
          </p:spPr>
        </p:pic>
        <p:pic>
          <p:nvPicPr>
            <p:cNvPr id="61" name="Picture 2">
              <a:extLst>
                <a:ext uri="{FF2B5EF4-FFF2-40B4-BE49-F238E27FC236}">
                  <a16:creationId xmlns:a16="http://schemas.microsoft.com/office/drawing/2014/main" id="{32B98649-D851-F575-E5F6-22B36086FD4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9770" b="89655" l="9808" r="89979">
                          <a14:foregroundMark x1="39019" y1="16667" x2="83156" y2="28161"/>
                          <a14:foregroundMark x1="10448" y1="41954" x2="10874" y2="58621"/>
                          <a14:foregroundMark x1="26226" y1="22414" x2="36674" y2="17816"/>
                          <a14:foregroundMark x1="63539" y1="89655" x2="83795" y2="86207"/>
                          <a14:foregroundMark x1="83795" y1="86207" x2="71215" y2="8965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00734" y="5240078"/>
              <a:ext cx="1948484" cy="722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Immagine 7">
              <a:extLst>
                <a:ext uri="{FF2B5EF4-FFF2-40B4-BE49-F238E27FC236}">
                  <a16:creationId xmlns:a16="http://schemas.microsoft.com/office/drawing/2014/main" id="{DCAB6B33-7E54-8D6D-E13B-616B478AF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981754">
              <a:off x="5044022" y="3583344"/>
              <a:ext cx="1502539" cy="782110"/>
            </a:xfrm>
            <a:prstGeom prst="rect">
              <a:avLst/>
            </a:prstGeom>
          </p:spPr>
        </p:pic>
        <p:pic>
          <p:nvPicPr>
            <p:cNvPr id="63" name="Picture 2">
              <a:extLst>
                <a:ext uri="{FF2B5EF4-FFF2-40B4-BE49-F238E27FC236}">
                  <a16:creationId xmlns:a16="http://schemas.microsoft.com/office/drawing/2014/main" id="{94E711BB-C2B6-C7D1-1E5B-799D74CAE4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5469" b="95000" l="10000" r="90000">
                          <a14:foregroundMark x1="41979" y1="5469" x2="44948" y2="9479"/>
                          <a14:foregroundMark x1="42135" y1="95000" x2="44948" y2="9145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829" y="3276253"/>
              <a:ext cx="1739916" cy="1739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Immagine 66" descr="Immagine che contiene elettronica, cavo, rosso&#10;&#10;Descrizione generata automaticamente">
              <a:extLst>
                <a:ext uri="{FF2B5EF4-FFF2-40B4-BE49-F238E27FC236}">
                  <a16:creationId xmlns:a16="http://schemas.microsoft.com/office/drawing/2014/main" id="{C846F567-EBF8-B37F-480D-D8E2F5951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2" t="25396" r="23765" b="34157"/>
            <a:stretch/>
          </p:blipFill>
          <p:spPr>
            <a:xfrm>
              <a:off x="1844719" y="833138"/>
              <a:ext cx="1713389" cy="925712"/>
            </a:xfrm>
            <a:prstGeom prst="rect">
              <a:avLst/>
            </a:prstGeom>
          </p:spPr>
        </p:pic>
        <p:pic>
          <p:nvPicPr>
            <p:cNvPr id="68" name="Immagine 67" descr="Immagine che contiene strumento, metro, design, rosso&#10;&#10;Il contenuto generato dall'IA potrebbe non essere corretto.">
              <a:extLst>
                <a:ext uri="{FF2B5EF4-FFF2-40B4-BE49-F238E27FC236}">
                  <a16:creationId xmlns:a16="http://schemas.microsoft.com/office/drawing/2014/main" id="{D6B8DC7E-D488-C756-359E-C7C8E44A0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260533" y="4621969"/>
              <a:ext cx="1397471" cy="1125632"/>
            </a:xfrm>
            <a:prstGeom prst="rect">
              <a:avLst/>
            </a:prstGeom>
          </p:spPr>
        </p:pic>
        <p:pic>
          <p:nvPicPr>
            <p:cNvPr id="69" name="Picture 13">
              <a:extLst>
                <a:ext uri="{FF2B5EF4-FFF2-40B4-BE49-F238E27FC236}">
                  <a16:creationId xmlns:a16="http://schemas.microsoft.com/office/drawing/2014/main" id="{99723614-39B1-3FF3-0F47-6786B3D939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626" t="42091" r="75097" b="12173"/>
            <a:stretch>
              <a:fillRect/>
            </a:stretch>
          </p:blipFill>
          <p:spPr>
            <a:xfrm>
              <a:off x="3244469" y="3608386"/>
              <a:ext cx="964296" cy="281944"/>
            </a:xfrm>
            <a:prstGeom prst="rect">
              <a:avLst/>
            </a:prstGeom>
          </p:spPr>
        </p:pic>
        <p:pic>
          <p:nvPicPr>
            <p:cNvPr id="70" name="Picture 13">
              <a:extLst>
                <a:ext uri="{FF2B5EF4-FFF2-40B4-BE49-F238E27FC236}">
                  <a16:creationId xmlns:a16="http://schemas.microsoft.com/office/drawing/2014/main" id="{6E853498-1DEE-9225-AD46-A78C1928F1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2107" t="24923"/>
            <a:stretch/>
          </p:blipFill>
          <p:spPr>
            <a:xfrm>
              <a:off x="3350393" y="2577722"/>
              <a:ext cx="820272" cy="300316"/>
            </a:xfrm>
            <a:prstGeom prst="rect">
              <a:avLst/>
            </a:prstGeom>
          </p:spPr>
        </p:pic>
      </p:grpSp>
      <p:pic>
        <p:nvPicPr>
          <p:cNvPr id="71" name="Picture 13">
            <a:extLst>
              <a:ext uri="{FF2B5EF4-FFF2-40B4-BE49-F238E27FC236}">
                <a16:creationId xmlns:a16="http://schemas.microsoft.com/office/drawing/2014/main" id="{A2D0CBBF-0A67-CD58-3AFD-74BB9259D2E3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107" t="24923"/>
          <a:stretch/>
        </p:blipFill>
        <p:spPr>
          <a:xfrm>
            <a:off x="8528356" y="1348817"/>
            <a:ext cx="1557634" cy="57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688791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CBF8B378-73F2-6747-DFC9-33AD3C30A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>
            <a:extLst>
              <a:ext uri="{FF2B5EF4-FFF2-40B4-BE49-F238E27FC236}">
                <a16:creationId xmlns:a16="http://schemas.microsoft.com/office/drawing/2014/main" id="{C5D3EAE7-3F4E-87CF-97E2-C2884257D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125" y="1121870"/>
            <a:ext cx="6642976" cy="530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177A85F4-CEBA-D958-A63F-47ED0CD2301F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Transistor reset amplifier for high rate detector</a:t>
            </a:r>
          </a:p>
        </p:txBody>
      </p:sp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9C505E39-8816-2CE1-2BF1-7064AD429D8D}"/>
              </a:ext>
            </a:extLst>
          </p:cNvPr>
          <p:cNvCxnSpPr/>
          <p:nvPr/>
        </p:nvCxnSpPr>
        <p:spPr>
          <a:xfrm>
            <a:off x="3811314" y="5041024"/>
            <a:ext cx="56322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ECA4A70-DB85-A8E1-545D-E6D7821A6389}"/>
              </a:ext>
            </a:extLst>
          </p:cNvPr>
          <p:cNvSpPr txBox="1"/>
          <p:nvPr/>
        </p:nvSpPr>
        <p:spPr>
          <a:xfrm>
            <a:off x="9521496" y="4887135"/>
            <a:ext cx="1633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RATE INCREASE</a:t>
            </a:r>
          </a:p>
        </p:txBody>
      </p:sp>
    </p:spTree>
    <p:extLst>
      <p:ext uri="{BB962C8B-B14F-4D97-AF65-F5344CB8AC3E}">
        <p14:creationId xmlns:p14="http://schemas.microsoft.com/office/powerpoint/2010/main" val="3749265627"/>
      </p:ext>
    </p:extLst>
  </p:cSld>
  <p:clrMapOvr>
    <a:masterClrMapping/>
  </p:clrMapOvr>
  <p:transition spd="slow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3FA2C700-473D-D113-7EED-63BA58520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C7F6230E-12F2-4B92-975F-8DF72D310A1A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Firmware customization</a:t>
            </a:r>
          </a:p>
        </p:txBody>
      </p:sp>
      <p:pic>
        <p:nvPicPr>
          <p:cNvPr id="6" name="Picture 4" descr="Site Logo">
            <a:extLst>
              <a:ext uri="{FF2B5EF4-FFF2-40B4-BE49-F238E27FC236}">
                <a16:creationId xmlns:a16="http://schemas.microsoft.com/office/drawing/2014/main" id="{31046D29-3124-0E87-A156-EE462407F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155" y="101988"/>
            <a:ext cx="4073963" cy="68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System-on-Chip FPGAs | Microchip Technology">
            <a:extLst>
              <a:ext uri="{FF2B5EF4-FFF2-40B4-BE49-F238E27FC236}">
                <a16:creationId xmlns:a16="http://schemas.microsoft.com/office/drawing/2014/main" id="{E265C8B3-055F-B834-61CF-2DF4B036F8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5" y="1889125"/>
            <a:ext cx="35433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3842067B-C7A7-4797-A5E8-3A56A7D0B197}"/>
              </a:ext>
            </a:extLst>
          </p:cNvPr>
          <p:cNvSpPr/>
          <p:nvPr/>
        </p:nvSpPr>
        <p:spPr>
          <a:xfrm rot="10800000">
            <a:off x="3730216" y="3660775"/>
            <a:ext cx="695325" cy="3429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8">
            <a:extLst>
              <a:ext uri="{FF2B5EF4-FFF2-40B4-BE49-F238E27FC236}">
                <a16:creationId xmlns:a16="http://schemas.microsoft.com/office/drawing/2014/main" id="{3BB2DC36-E13D-ECBA-4EAE-E07EB4C39F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8079" y="1062777"/>
            <a:ext cx="2981027" cy="193983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439D9C02-482C-9118-7F19-C72FACDC08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795" y="2346144"/>
            <a:ext cx="2780725" cy="281597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620BAB2-3A47-BC3A-9D6E-4866A5D98BE8}"/>
              </a:ext>
            </a:extLst>
          </p:cNvPr>
          <p:cNvSpPr txBox="1"/>
          <p:nvPr/>
        </p:nvSpPr>
        <p:spPr>
          <a:xfrm>
            <a:off x="1211724" y="5472370"/>
            <a:ext cx="123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FIRMWARE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756D41C-1188-255A-B561-98364E6DDB42}"/>
              </a:ext>
            </a:extLst>
          </p:cNvPr>
          <p:cNvSpPr txBox="1"/>
          <p:nvPr/>
        </p:nvSpPr>
        <p:spPr>
          <a:xfrm>
            <a:off x="6632008" y="2982425"/>
            <a:ext cx="1431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READOUT GUI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B6D550FA-A9A5-4373-5297-FA504E26FDE9}"/>
              </a:ext>
            </a:extLst>
          </p:cNvPr>
          <p:cNvGrpSpPr/>
          <p:nvPr/>
        </p:nvGrpSpPr>
        <p:grpSpPr>
          <a:xfrm>
            <a:off x="4044156" y="3561842"/>
            <a:ext cx="4110224" cy="552960"/>
            <a:chOff x="4214626" y="3989957"/>
            <a:chExt cx="6207443" cy="808670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33B78ED2-54AE-8868-B9DF-74E9910AA7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241"/>
            <a:stretch/>
          </p:blipFill>
          <p:spPr>
            <a:xfrm>
              <a:off x="4214626" y="3989957"/>
              <a:ext cx="2485260" cy="808670"/>
            </a:xfrm>
            <a:prstGeom prst="rect">
              <a:avLst/>
            </a:prstGeom>
          </p:spPr>
        </p:pic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1984CB3F-90C4-2BBE-3A0B-5421A9023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6257"/>
            <a:stretch/>
          </p:blipFill>
          <p:spPr>
            <a:xfrm>
              <a:off x="5957977" y="4089708"/>
              <a:ext cx="4464092" cy="508979"/>
            </a:xfrm>
            <a:prstGeom prst="rect">
              <a:avLst/>
            </a:prstGeom>
          </p:spPr>
        </p:pic>
      </p:grp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BD8C4D11-31E8-C360-890A-670EE9BCB920}"/>
              </a:ext>
            </a:extLst>
          </p:cNvPr>
          <p:cNvSpPr/>
          <p:nvPr/>
        </p:nvSpPr>
        <p:spPr>
          <a:xfrm rot="16200000">
            <a:off x="6125081" y="3182146"/>
            <a:ext cx="418088" cy="3429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862885AD-7659-F1B2-F63F-70382030A2F4}"/>
              </a:ext>
            </a:extLst>
          </p:cNvPr>
          <p:cNvSpPr/>
          <p:nvPr/>
        </p:nvSpPr>
        <p:spPr>
          <a:xfrm>
            <a:off x="8299201" y="3651669"/>
            <a:ext cx="418088" cy="3429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ccia a destra 16">
            <a:extLst>
              <a:ext uri="{FF2B5EF4-FFF2-40B4-BE49-F238E27FC236}">
                <a16:creationId xmlns:a16="http://schemas.microsoft.com/office/drawing/2014/main" id="{D6F53393-E86A-616A-2ECF-38DB7F57FE57}"/>
              </a:ext>
            </a:extLst>
          </p:cNvPr>
          <p:cNvSpPr/>
          <p:nvPr/>
        </p:nvSpPr>
        <p:spPr>
          <a:xfrm rot="5400000">
            <a:off x="6125081" y="4128240"/>
            <a:ext cx="418088" cy="3429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A6F8FA9-47F4-5B75-AE52-0C26B58ACF68}"/>
              </a:ext>
            </a:extLst>
          </p:cNvPr>
          <p:cNvSpPr txBox="1"/>
          <p:nvPr/>
        </p:nvSpPr>
        <p:spPr>
          <a:xfrm>
            <a:off x="6632008" y="4123199"/>
            <a:ext cx="1130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SIMULATE</a:t>
            </a:r>
          </a:p>
        </p:txBody>
      </p:sp>
      <p:pic>
        <p:nvPicPr>
          <p:cNvPr id="19" name="Picture 56">
            <a:extLst>
              <a:ext uri="{FF2B5EF4-FFF2-40B4-BE49-F238E27FC236}">
                <a16:creationId xmlns:a16="http://schemas.microsoft.com/office/drawing/2014/main" id="{258C846F-B0AD-4D4A-42BF-9C196B24C4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2193" y="2921152"/>
            <a:ext cx="3136473" cy="1765832"/>
          </a:xfrm>
          <a:prstGeom prst="rect">
            <a:avLst/>
          </a:prstGeom>
        </p:spPr>
      </p:pic>
      <p:pic>
        <p:nvPicPr>
          <p:cNvPr id="20" name="Picture 18" descr="Che cos&amp;#39;è e a cosa serve un SDK (Software Development Kit) | Informatica e  Ingegneria Online">
            <a:extLst>
              <a:ext uri="{FF2B5EF4-FFF2-40B4-BE49-F238E27FC236}">
                <a16:creationId xmlns:a16="http://schemas.microsoft.com/office/drawing/2014/main" id="{FC530853-D49B-2C2B-94EA-F245FB6C0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7176" y="2275610"/>
            <a:ext cx="2699113" cy="188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B39E75D-6284-D876-DEED-F175614EF44B}"/>
              </a:ext>
            </a:extLst>
          </p:cNvPr>
          <p:cNvSpPr txBox="1"/>
          <p:nvPr/>
        </p:nvSpPr>
        <p:spPr>
          <a:xfrm>
            <a:off x="9202336" y="4686984"/>
            <a:ext cx="2723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WINDOWS AND LINUX SDK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895A1D41-B8ED-9C34-C66C-FAD73BAE86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48811" y="4649343"/>
            <a:ext cx="4513528" cy="173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308852"/>
      </p:ext>
    </p:extLst>
  </p:cSld>
  <p:clrMapOvr>
    <a:masterClrMapping/>
  </p:clrMapOvr>
  <p:transition spd="slow"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06A3AA27-23FA-F231-3D3D-F37AFD276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2FD44319-8752-1F04-1F58-1943122B939E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Open source SDK compatible with all Nuclear Instruments and CAEN </a:t>
            </a:r>
            <a:r>
              <a:rPr lang="en-US" sz="2000" b="1" dirty="0" err="1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OpenFPGA</a:t>
            </a:r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Digitizer</a:t>
            </a:r>
          </a:p>
        </p:txBody>
      </p:sp>
      <p:pic>
        <p:nvPicPr>
          <p:cNvPr id="3" name="Immagine 2" descr="Immagine che contiene Elementi grafici, testo, grafica, Carattere&#10;&#10;Descrizione generata automaticamente">
            <a:extLst>
              <a:ext uri="{FF2B5EF4-FFF2-40B4-BE49-F238E27FC236}">
                <a16:creationId xmlns:a16="http://schemas.microsoft.com/office/drawing/2014/main" id="{4FDB6EE0-0DA0-78A5-3675-A4C145CA87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403" y="2807451"/>
            <a:ext cx="1565853" cy="1332581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DA3D0522-8226-AC3A-38DF-01C1446FB309}"/>
              </a:ext>
            </a:extLst>
          </p:cNvPr>
          <p:cNvSpPr txBox="1"/>
          <p:nvPr/>
        </p:nvSpPr>
        <p:spPr>
          <a:xfrm>
            <a:off x="1983763" y="1317001"/>
            <a:ext cx="334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Available</a:t>
            </a:r>
            <a:r>
              <a:rPr lang="it-IT" b="1" dirty="0"/>
              <a:t> open source on </a:t>
            </a:r>
            <a:r>
              <a:rPr lang="it-IT" b="1" dirty="0" err="1"/>
              <a:t>GitHUB</a:t>
            </a:r>
            <a:endParaRPr lang="it-IT" b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852B4F3-CCF1-9003-D1BF-1A0473E1F210}"/>
              </a:ext>
            </a:extLst>
          </p:cNvPr>
          <p:cNvSpPr txBox="1"/>
          <p:nvPr/>
        </p:nvSpPr>
        <p:spPr>
          <a:xfrm>
            <a:off x="1983763" y="1966723"/>
            <a:ext cx="4714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https://github.com/NuclearInstruments/SCISDK</a:t>
            </a:r>
          </a:p>
        </p:txBody>
      </p:sp>
      <p:pic>
        <p:nvPicPr>
          <p:cNvPr id="9" name="Picture 2" descr="GitHub Logo and symbol, meaning, history, PNG, brand">
            <a:extLst>
              <a:ext uri="{FF2B5EF4-FFF2-40B4-BE49-F238E27FC236}">
                <a16:creationId xmlns:a16="http://schemas.microsoft.com/office/drawing/2014/main" id="{7BB0ED4E-FB25-9B24-C1A1-2C5D0CCC5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7043" y="1053589"/>
            <a:ext cx="1503680" cy="84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AAAF667-DD59-67F7-9516-226A38CA4C7E}"/>
              </a:ext>
            </a:extLst>
          </p:cNvPr>
          <p:cNvSpPr txBox="1"/>
          <p:nvPr/>
        </p:nvSpPr>
        <p:spPr>
          <a:xfrm>
            <a:off x="1984834" y="2398588"/>
            <a:ext cx="30289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Works on: Windows, Linux</a:t>
            </a:r>
          </a:p>
          <a:p>
            <a:r>
              <a:rPr lang="it-IT" b="1" dirty="0"/>
              <a:t>Compatible with </a:t>
            </a:r>
            <a:r>
              <a:rPr lang="it-IT" b="1" dirty="0" err="1"/>
              <a:t>Raspberry</a:t>
            </a:r>
            <a:r>
              <a:rPr lang="it-IT" b="1" dirty="0"/>
              <a:t> PI</a:t>
            </a:r>
          </a:p>
          <a:p>
            <a:endParaRPr lang="it-IT" b="1" dirty="0"/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2BE3089B-A6BA-FC69-CE0D-88E3A7F82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3550" y="2224819"/>
            <a:ext cx="1394447" cy="111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850F880-84B5-E942-0D7E-3484949CD288}"/>
              </a:ext>
            </a:extLst>
          </p:cNvPr>
          <p:cNvSpPr txBox="1"/>
          <p:nvPr/>
        </p:nvSpPr>
        <p:spPr>
          <a:xfrm flipH="1">
            <a:off x="2013694" y="3411116"/>
            <a:ext cx="4572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Available</a:t>
            </a:r>
            <a:r>
              <a:rPr lang="it-IT" dirty="0"/>
              <a:t> on: PIP, NPM, and APT (for Ubuntu) and ANT (java)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17DC4BB-5F85-BA1A-C111-56D9A41665F7}"/>
              </a:ext>
            </a:extLst>
          </p:cNvPr>
          <p:cNvSpPr txBox="1"/>
          <p:nvPr/>
        </p:nvSpPr>
        <p:spPr>
          <a:xfrm>
            <a:off x="1983763" y="4658182"/>
            <a:ext cx="46997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Documentation</a:t>
            </a:r>
            <a:r>
              <a:rPr lang="it-IT" dirty="0"/>
              <a:t> and </a:t>
            </a:r>
            <a:r>
              <a:rPr lang="it-IT" dirty="0" err="1"/>
              <a:t>examples</a:t>
            </a:r>
            <a:r>
              <a:rPr lang="it-IT" dirty="0"/>
              <a:t> </a:t>
            </a:r>
            <a:r>
              <a:rPr lang="it-IT" dirty="0" err="1"/>
              <a:t>available</a:t>
            </a:r>
            <a:r>
              <a:rPr lang="it-IT" dirty="0"/>
              <a:t> </a:t>
            </a:r>
            <a:r>
              <a:rPr lang="it-IT" dirty="0" err="1"/>
              <a:t>here</a:t>
            </a:r>
            <a:r>
              <a:rPr lang="it-IT" dirty="0"/>
              <a:t>:</a:t>
            </a:r>
          </a:p>
          <a:p>
            <a:r>
              <a:rPr lang="it-IT" dirty="0"/>
              <a:t>https://nuclearinstruments.github.io/SCISDK/</a:t>
            </a:r>
          </a:p>
        </p:txBody>
      </p:sp>
      <p:pic>
        <p:nvPicPr>
          <p:cNvPr id="14" name="Picture 56">
            <a:extLst>
              <a:ext uri="{FF2B5EF4-FFF2-40B4-BE49-F238E27FC236}">
                <a16:creationId xmlns:a16="http://schemas.microsoft.com/office/drawing/2014/main" id="{CDA83615-437E-836C-99FC-E7BBBBAC25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8233" y="1064955"/>
            <a:ext cx="4741261" cy="2669327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CAD9261A-82C5-EBB8-E2BD-8601CC096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8302" y="3797908"/>
            <a:ext cx="635692" cy="71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++ - Wikipedia">
            <a:extLst>
              <a:ext uri="{FF2B5EF4-FFF2-40B4-BE49-F238E27FC236}">
                <a16:creationId xmlns:a16="http://schemas.microsoft.com/office/drawing/2014/main" id="{DAA83428-A598-19E7-B7B3-D53D49CC7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22367" y="3766140"/>
            <a:ext cx="633557" cy="71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>
            <a:extLst>
              <a:ext uri="{FF2B5EF4-FFF2-40B4-BE49-F238E27FC236}">
                <a16:creationId xmlns:a16="http://schemas.microsoft.com/office/drawing/2014/main" id="{A41E007F-F0C9-CEE2-8C5D-08C58673D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3415" y="3879993"/>
            <a:ext cx="2185449" cy="64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>
            <a:extLst>
              <a:ext uri="{FF2B5EF4-FFF2-40B4-BE49-F238E27FC236}">
                <a16:creationId xmlns:a16="http://schemas.microsoft.com/office/drawing/2014/main" id="{2FEA135D-C8B6-5DC8-3361-B35203555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8302" y="4576778"/>
            <a:ext cx="633854" cy="71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6" descr="Formazione e Corso VB.NET e Framework.NET | Real Comm srl">
            <a:extLst>
              <a:ext uri="{FF2B5EF4-FFF2-40B4-BE49-F238E27FC236}">
                <a16:creationId xmlns:a16="http://schemas.microsoft.com/office/drawing/2014/main" id="{F5ADD2E9-3742-A34D-1F9D-A0EA63B63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4629" y="4702447"/>
            <a:ext cx="660804" cy="60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Labview">
            <a:extLst>
              <a:ext uri="{FF2B5EF4-FFF2-40B4-BE49-F238E27FC236}">
                <a16:creationId xmlns:a16="http://schemas.microsoft.com/office/drawing/2014/main" id="{78859AD6-A2A1-8125-E705-A3CC0D80F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8382" y="4576778"/>
            <a:ext cx="979016" cy="72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Java">
            <a:extLst>
              <a:ext uri="{FF2B5EF4-FFF2-40B4-BE49-F238E27FC236}">
                <a16:creationId xmlns:a16="http://schemas.microsoft.com/office/drawing/2014/main" id="{C38A5CC7-D62D-135F-4ADD-C16C5A303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9527" y="5351153"/>
            <a:ext cx="1469397" cy="91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Root">
            <a:extLst>
              <a:ext uri="{FF2B5EF4-FFF2-40B4-BE49-F238E27FC236}">
                <a16:creationId xmlns:a16="http://schemas.microsoft.com/office/drawing/2014/main" id="{D8B5E3B6-D0A9-EFF1-A3C9-3B8D3CB42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0341" y="5628952"/>
            <a:ext cx="1662026" cy="47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Matlab">
            <a:extLst>
              <a:ext uri="{FF2B5EF4-FFF2-40B4-BE49-F238E27FC236}">
                <a16:creationId xmlns:a16="http://schemas.microsoft.com/office/drawing/2014/main" id="{0AC48D67-F995-F798-9EFD-35BEA9076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3784" y="5524889"/>
            <a:ext cx="810349" cy="72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B6B947F1-0308-D4A1-32F4-A22A4973E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6428" y="4665360"/>
            <a:ext cx="1056572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F154AC3-F5C1-63E2-ED34-FF41F81CB41A}"/>
              </a:ext>
            </a:extLst>
          </p:cNvPr>
          <p:cNvSpPr txBox="1"/>
          <p:nvPr/>
        </p:nvSpPr>
        <p:spPr>
          <a:xfrm flipH="1">
            <a:off x="2013694" y="4050530"/>
            <a:ext cx="4572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Works inside </a:t>
            </a:r>
            <a:r>
              <a:rPr lang="it-IT" b="1" dirty="0" err="1"/>
              <a:t>Jupyter</a:t>
            </a:r>
            <a:r>
              <a:rPr lang="it-IT" b="1" dirty="0"/>
              <a:t> Lab, </a:t>
            </a:r>
            <a:r>
              <a:rPr lang="it-IT" b="1" dirty="0" err="1"/>
              <a:t>pre</a:t>
            </a:r>
            <a:r>
              <a:rPr lang="it-IT" b="1" dirty="0"/>
              <a:t> </a:t>
            </a:r>
            <a:r>
              <a:rPr lang="it-IT" b="1" dirty="0" err="1"/>
              <a:t>installed</a:t>
            </a:r>
            <a:r>
              <a:rPr lang="it-IT" b="1" dirty="0"/>
              <a:t> on new </a:t>
            </a:r>
            <a:r>
              <a:rPr lang="it-IT" b="1" dirty="0" err="1"/>
              <a:t>instruments</a:t>
            </a:r>
            <a:endParaRPr lang="it-IT" b="1" dirty="0"/>
          </a:p>
        </p:txBody>
      </p:sp>
      <p:pic>
        <p:nvPicPr>
          <p:cNvPr id="26" name="Picture 4">
            <a:extLst>
              <a:ext uri="{FF2B5EF4-FFF2-40B4-BE49-F238E27FC236}">
                <a16:creationId xmlns:a16="http://schemas.microsoft.com/office/drawing/2014/main" id="{DBB6130A-91B1-1960-A560-4861260512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6174" y="5243344"/>
            <a:ext cx="5400345" cy="107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438555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8E6F1CB2-73B8-F7A3-F0C3-46CBFF1BA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8FEE4307-954A-3197-BEB8-65CE92481238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Transistor reset amplifier for high rate detector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8B352A-28F4-515A-CC30-F8B5C9F84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5" b="3935"/>
          <a:stretch>
            <a:fillRect/>
          </a:stretch>
        </p:blipFill>
        <p:spPr bwMode="auto">
          <a:xfrm>
            <a:off x="1096866" y="1235510"/>
            <a:ext cx="9690841" cy="209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01CEBF4-1807-BAA5-B006-2135F3A2C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" b="702"/>
          <a:stretch>
            <a:fillRect/>
          </a:stretch>
        </p:blipFill>
        <p:spPr bwMode="auto">
          <a:xfrm>
            <a:off x="1148821" y="3899664"/>
            <a:ext cx="9586930" cy="2337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028420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87C6705B-FA9B-8B79-3D5B-6FEF1CA5A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4D018D2E-FB6D-5930-A075-18E78E27D1D8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Transistor reset amplifier for high rate detector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34762683-FB4E-7B66-4E16-F33210351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7" b="4507"/>
          <a:stretch>
            <a:fillRect/>
          </a:stretch>
        </p:blipFill>
        <p:spPr bwMode="auto">
          <a:xfrm>
            <a:off x="1201972" y="1284010"/>
            <a:ext cx="9386050" cy="2192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A61F8F6C-A57A-691F-DB34-5E07495AE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6" b="3116"/>
          <a:stretch>
            <a:fillRect/>
          </a:stretch>
        </p:blipFill>
        <p:spPr bwMode="auto">
          <a:xfrm>
            <a:off x="1099489" y="3968970"/>
            <a:ext cx="9480195" cy="212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9803138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057A3AA1-95E0-4CFE-270C-2F3C46E00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50B5EF13-65E6-D34C-2DEE-F3D68ECB8F26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Sampling the transistor reset detector output</a:t>
            </a:r>
          </a:p>
        </p:txBody>
      </p:sp>
      <p:pic>
        <p:nvPicPr>
          <p:cNvPr id="2" name="Picture 8">
            <a:extLst>
              <a:ext uri="{FF2B5EF4-FFF2-40B4-BE49-F238E27FC236}">
                <a16:creationId xmlns:a16="http://schemas.microsoft.com/office/drawing/2014/main" id="{7FEF0EF8-804A-34B9-6A76-CFC2E074F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157" y="2063093"/>
            <a:ext cx="7439025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7690607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0DC56A6E-4841-1D9E-69FC-EF66E0316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>
            <a:extLst>
              <a:ext uri="{FF2B5EF4-FFF2-40B4-BE49-F238E27FC236}">
                <a16:creationId xmlns:a16="http://schemas.microsoft.com/office/drawing/2014/main" id="{6FAF070A-E357-46FC-D9E8-0E3881BC6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16" y="3117630"/>
            <a:ext cx="5436863" cy="324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112;p4">
            <a:extLst>
              <a:ext uri="{FF2B5EF4-FFF2-40B4-BE49-F238E27FC236}">
                <a16:creationId xmlns:a16="http://schemas.microsoft.com/office/drawing/2014/main" id="{255FF3C3-9A13-8CF8-98B9-11B03E34B8AB}"/>
              </a:ext>
            </a:extLst>
          </p:cNvPr>
          <p:cNvSpPr txBox="1">
            <a:spLocks/>
          </p:cNvSpPr>
          <p:nvPr/>
        </p:nvSpPr>
        <p:spPr>
          <a:xfrm>
            <a:off x="1403350" y="362718"/>
            <a:ext cx="868264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1" dirty="0">
                <a:solidFill>
                  <a:srgbClr val="2980B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Reshape and amplify TRP output signal</a:t>
            </a:r>
          </a:p>
        </p:txBody>
      </p:sp>
      <p:pic>
        <p:nvPicPr>
          <p:cNvPr id="3" name="Immagine 2" descr="Immagine che contiene diagramma, linea, Piano, Diagramma&#10;&#10;Descrizione generata automaticamente">
            <a:extLst>
              <a:ext uri="{FF2B5EF4-FFF2-40B4-BE49-F238E27FC236}">
                <a16:creationId xmlns:a16="http://schemas.microsoft.com/office/drawing/2014/main" id="{695FCF4B-2271-AB28-26C8-4E28F2E9D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7089" y="1148977"/>
            <a:ext cx="7253781" cy="1785969"/>
          </a:xfrm>
          <a:prstGeom prst="rect">
            <a:avLst/>
          </a:prstGeom>
        </p:spPr>
      </p:pic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BC4574A8-8B3E-7A37-7032-F2EC73C4C73C}"/>
              </a:ext>
            </a:extLst>
          </p:cNvPr>
          <p:cNvCxnSpPr>
            <a:cxnSpLocks/>
          </p:cNvCxnSpPr>
          <p:nvPr/>
        </p:nvCxnSpPr>
        <p:spPr>
          <a:xfrm flipH="1">
            <a:off x="4746077" y="5446986"/>
            <a:ext cx="799444" cy="145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D667F7F-A209-87B3-B3F2-5DFE26A2AF68}"/>
              </a:ext>
            </a:extLst>
          </p:cNvPr>
          <p:cNvSpPr txBox="1"/>
          <p:nvPr/>
        </p:nvSpPr>
        <p:spPr>
          <a:xfrm>
            <a:off x="5659821" y="5352393"/>
            <a:ext cx="32993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Additional noise introduced by amplifier</a:t>
            </a: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4DBC485F-134A-4DC7-F558-3B5113BCCDEA}"/>
              </a:ext>
            </a:extLst>
          </p:cNvPr>
          <p:cNvCxnSpPr>
            <a:cxnSpLocks/>
          </p:cNvCxnSpPr>
          <p:nvPr/>
        </p:nvCxnSpPr>
        <p:spPr>
          <a:xfrm flipH="1">
            <a:off x="3176752" y="5013434"/>
            <a:ext cx="2652548" cy="338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A555499-D1A8-267F-8972-A0C20A4F30D3}"/>
              </a:ext>
            </a:extLst>
          </p:cNvPr>
          <p:cNvSpPr txBox="1"/>
          <p:nvPr/>
        </p:nvSpPr>
        <p:spPr>
          <a:xfrm>
            <a:off x="5725151" y="4654100"/>
            <a:ext cx="4578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Pileup effect </a:t>
            </a:r>
            <a:r>
              <a:rPr lang="en-US" dirty="0">
                <a:sym typeface="Wingdings" panose="05000000000000000000" pitchFamily="2" charset="2"/>
              </a:rPr>
              <a:t> trade-of between shaping time and gain</a:t>
            </a:r>
            <a:endParaRPr lang="en-US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01E63767-8F93-8420-A5BE-A452DF07CDDA}"/>
              </a:ext>
            </a:extLst>
          </p:cNvPr>
          <p:cNvSpPr/>
          <p:nvPr/>
        </p:nvSpPr>
        <p:spPr>
          <a:xfrm>
            <a:off x="2067089" y="3071450"/>
            <a:ext cx="2116984" cy="2035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Detector output</a:t>
            </a:r>
          </a:p>
        </p:txBody>
      </p:sp>
    </p:spTree>
    <p:extLst>
      <p:ext uri="{BB962C8B-B14F-4D97-AF65-F5344CB8AC3E}">
        <p14:creationId xmlns:p14="http://schemas.microsoft.com/office/powerpoint/2010/main" val="296409045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University Graduation Thesis Presentation Template www.templates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980B9"/>
      </a:accent1>
      <a:accent2>
        <a:srgbClr val="16A085"/>
      </a:accent2>
      <a:accent3>
        <a:srgbClr val="9BBB59"/>
      </a:accent3>
      <a:accent4>
        <a:srgbClr val="F39C12"/>
      </a:accent4>
      <a:accent5>
        <a:srgbClr val="C0392B"/>
      </a:accent5>
      <a:accent6>
        <a:srgbClr val="2C3F50"/>
      </a:accent6>
      <a:hlink>
        <a:srgbClr val="2980B9"/>
      </a:hlink>
      <a:folHlink>
        <a:srgbClr val="BFBF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1934</Words>
  <Application>Microsoft Office PowerPoint</Application>
  <PresentationFormat>Widescreen</PresentationFormat>
  <Paragraphs>443</Paragraphs>
  <Slides>51</Slides>
  <Notes>47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51</vt:i4>
      </vt:variant>
    </vt:vector>
  </HeadingPairs>
  <TitlesOfParts>
    <vt:vector size="63" baseType="lpstr">
      <vt:lpstr>Libre Franklin Medium</vt:lpstr>
      <vt:lpstr>Calibri</vt:lpstr>
      <vt:lpstr>Arial</vt:lpstr>
      <vt:lpstr>Libre Franklin</vt:lpstr>
      <vt:lpstr>Cambria Math</vt:lpstr>
      <vt:lpstr>Symbol</vt:lpstr>
      <vt:lpstr>Wingdings</vt:lpstr>
      <vt:lpstr>Söhne</vt:lpstr>
      <vt:lpstr>Aptos</vt:lpstr>
      <vt:lpstr>Trebuchet MS</vt:lpstr>
      <vt:lpstr>Roboto (Body)</vt:lpstr>
      <vt:lpstr>University Graduation Thesis Presentation Template www.templatesppt.com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Templatesppt.com</dc:creator>
  <cp:lastModifiedBy>Andrea Abba</cp:lastModifiedBy>
  <cp:revision>57</cp:revision>
  <dcterms:created xsi:type="dcterms:W3CDTF">2017-05-13T03:05:43Z</dcterms:created>
  <dcterms:modified xsi:type="dcterms:W3CDTF">2026-03-24T16:43:19Z</dcterms:modified>
</cp:coreProperties>
</file>