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sldIdLst>
    <p:sldId id="257" r:id="rId2"/>
    <p:sldId id="258" r:id="rId3"/>
    <p:sldId id="264" r:id="rId4"/>
    <p:sldId id="266" r:id="rId5"/>
    <p:sldId id="285" r:id="rId6"/>
    <p:sldId id="265" r:id="rId7"/>
    <p:sldId id="267" r:id="rId8"/>
    <p:sldId id="271" r:id="rId9"/>
    <p:sldId id="272" r:id="rId10"/>
    <p:sldId id="268" r:id="rId11"/>
    <p:sldId id="270" r:id="rId12"/>
    <p:sldId id="273" r:id="rId13"/>
    <p:sldId id="274" r:id="rId14"/>
    <p:sldId id="276" r:id="rId15"/>
    <p:sldId id="287" r:id="rId16"/>
    <p:sldId id="286" r:id="rId17"/>
    <p:sldId id="277" r:id="rId18"/>
    <p:sldId id="279" r:id="rId19"/>
    <p:sldId id="280" r:id="rId20"/>
    <p:sldId id="281" r:id="rId21"/>
    <p:sldId id="284" r:id="rId2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684C989F-B4E1-4889-8431-737A3C01A534}">
          <p14:sldIdLst>
            <p14:sldId id="257"/>
            <p14:sldId id="258"/>
            <p14:sldId id="264"/>
          </p14:sldIdLst>
        </p14:section>
        <p14:section name="Sezione senza titolo" id="{201B1550-997F-4C3B-9F29-88413A23B880}">
          <p14:sldIdLst>
            <p14:sldId id="266"/>
            <p14:sldId id="285"/>
            <p14:sldId id="265"/>
            <p14:sldId id="267"/>
            <p14:sldId id="271"/>
            <p14:sldId id="272"/>
            <p14:sldId id="268"/>
            <p14:sldId id="270"/>
            <p14:sldId id="273"/>
            <p14:sldId id="274"/>
            <p14:sldId id="276"/>
            <p14:sldId id="287"/>
            <p14:sldId id="286"/>
            <p14:sldId id="277"/>
            <p14:sldId id="279"/>
            <p14:sldId id="280"/>
            <p14:sldId id="281"/>
            <p14:sldId id="28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54BEC0-6F1C-45C5-B2A1-AD9AB7FAD3BD}" v="27" dt="2026-03-17T12:48:30.552"/>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01"/>
  </p:normalViewPr>
  <p:slideViewPr>
    <p:cSldViewPr snapToGrid="0">
      <p:cViewPr varScale="1">
        <p:scale>
          <a:sx n="100" d="100"/>
          <a:sy n="100" d="100"/>
        </p:scale>
        <p:origin x="84" y="4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F799C-B6F7-4EAE-8949-45C21134557E}" type="datetimeFigureOut">
              <a:rPr lang="en-GB" smtClean="0"/>
              <a:t>23/03/2026</a:t>
            </a:fld>
            <a:endParaRPr lang="en-GB"/>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FD24AE-D6C3-49C9-8A43-062488821D84}" type="slidenum">
              <a:rPr lang="en-GB" smtClean="0"/>
              <a:t>‹N›</a:t>
            </a:fld>
            <a:endParaRPr lang="en-GB"/>
          </a:p>
        </p:txBody>
      </p:sp>
    </p:spTree>
    <p:extLst>
      <p:ext uri="{BB962C8B-B14F-4D97-AF65-F5344CB8AC3E}">
        <p14:creationId xmlns:p14="http://schemas.microsoft.com/office/powerpoint/2010/main" val="2192556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5FFD24AE-D6C3-49C9-8A43-062488821D84}" type="slidenum">
              <a:rPr lang="en-GB" smtClean="0"/>
              <a:t>2</a:t>
            </a:fld>
            <a:endParaRPr lang="en-GB"/>
          </a:p>
        </p:txBody>
      </p:sp>
    </p:spTree>
    <p:extLst>
      <p:ext uri="{BB962C8B-B14F-4D97-AF65-F5344CB8AC3E}">
        <p14:creationId xmlns:p14="http://schemas.microsoft.com/office/powerpoint/2010/main" val="1676889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8F099-18B4-7CEC-1345-B6ABD3D37FD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03C5857-963A-BFA3-5AB6-353DE889A14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A8EFE225-CC28-C42E-EF2E-998936BD3DD8}"/>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6EC69274-BD55-EDD6-3402-1F5EC2A84E6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438607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F4156-31B4-CE33-237E-18B89BF9F8F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30163D0-0730-A64E-5D9D-B1303968D75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8A376AE6-6671-9662-9C0D-D639815AC014}"/>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B64E020-D4DD-C474-64C5-022FD4089A9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29586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F4F5E5-6FF5-DF31-F0DD-FDB686E8CC7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8998F7A-18A2-6430-F241-862C610FF69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F63183D-CE6D-E62F-A4D0-E379964D4A13}"/>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89AA4121-F45B-657E-0816-5EB9630473D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77481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745AE0-A349-D2F1-78CD-293BC78FC11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4D4157E-4956-4886-A8D9-EF1395CF285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84D526B-D68E-E900-A5AB-99C1B9E277BC}"/>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BA7AB5C5-AF0A-9756-8CC8-70766BD70AD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27523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1B018B-DA17-A404-C51D-964AF8050E3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50A0A557-95F1-CA58-E429-DAD17334CE0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3196AC0E-482F-7FD8-C1E8-F27EBA5501AA}"/>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E9E7B496-469F-6DEA-7A2B-FD01F26F2B7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240208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0C34F-E63C-A1A6-5E70-FB4438206C5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6989500-D46D-C7F9-CCFD-E1FBBCC87096}"/>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7E845D7-323B-FCCE-F065-9B4C0F0697F5}"/>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D7FB206D-8C6D-4F10-6374-BAD20F385DF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33065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B6C52-BD05-03D6-5894-185A2A65C7C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3E62282-1333-B1BB-C17F-236D52C42C28}"/>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4D7844D9-D778-A453-C908-6F8CF2003302}"/>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BF90F5E8-B759-BADA-405E-5AB853FF557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11770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13A208-1FDE-CEE7-9F94-DD1DBA5DFEE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57F89EA-83ED-DEDB-FDBE-9DCBC8AA51EE}"/>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DBB7AFD-C7C3-8BCB-DDAA-46BFDC7A0C21}"/>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A34F2FD7-21F2-1AB7-E825-E390F2736AC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683731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77E78-07C4-BB55-77EF-BA3C4215852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B729A3D-F1F9-F183-BB86-6323C123179C}"/>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A274DA0-B5BB-7AC1-C7E8-8AB5B81FD780}"/>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B02B759B-6587-A070-2A0D-8F088FBD885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446983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C0F807-B96B-8ACB-BCEA-7ED9B34FE50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745E78A-8CC9-5132-EEA3-8A848E26C41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D6E6911-CF60-4432-CF73-E33C98D42308}"/>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0D89B556-8FFE-423E-43F9-0799C023CF8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36845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ECC56-B49F-BA0D-77B2-4ED201C61E40}"/>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A8C411C-6098-ED69-C72D-8DCE0865861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740FB42-9AE3-9DAB-3A11-D588D47EAA5F}"/>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9C0FC6E7-F794-B071-D459-C6BCF4023D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824347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87D09-A21E-DB3B-4DDE-07DE6332E4D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9AAE5B9-E94F-970F-3584-5D2E286D5E6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7DEA411-A665-C493-E261-9B0126519D03}"/>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EF5C97AA-CD22-95E2-4C2F-E8299CE5032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99845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D9425-8B45-F71A-722F-E808FE0BCA6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8E2BFAA-2A39-5090-83EE-8E371E6FE1E9}"/>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7E3D772-CE5F-2191-8239-6315F844B34E}"/>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6C879676-C853-4814-AD24-6A5C459AC73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78901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4E260-B32C-200D-E52A-980929592145}"/>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09D98E0-76DE-6D28-D54B-FD5371A515D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14E67BD-C6BC-BBB0-5445-F56E07F20E57}"/>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5DEC1321-9AE3-FD63-3805-CCE7C1BFB68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80825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FA90B3-EA2F-EBB3-964F-6548080612A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0CEB4EB-B5B7-E727-2BC0-14B6F17C6CB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49A23836-6ADC-61EE-C3BE-4FD00F90AD7E}"/>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1BAC6E0D-359C-5E35-88BD-E0C5FC17FC2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77962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DD2348-27CD-0C65-5F07-DE72E3806E9A}"/>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2934097-5977-D8FA-D111-34C97759014A}"/>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9D0D32F9-893B-A7F3-A8BC-7AA94A67EE27}"/>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24CB0077-DD7A-34B5-0298-4F6886B4357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2561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E54C3E-56B8-A28B-DF36-D4656910E211}"/>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1D8923EA-1DE7-DF9B-7FCE-FBEAAF0A09B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1377C8C-68D4-3C03-0075-78CB4FD69E62}"/>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E94E1E5E-8116-5ACC-C9F6-0F7FA9897B2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95664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CA495A-C6F3-C62E-41B3-07B706C0F9D3}"/>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9EDDB131-915A-DF46-461C-01E90B0D353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45BED2B-6352-E4DE-721F-6CF6E58B5925}"/>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CA5A3BCB-585F-F6FD-0B2F-071BFD0EF2F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3950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E9A75-1DCF-E2D4-FD47-99B4E2C3A56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AE6878DD-762F-9088-B651-C9402453D014}"/>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7AD829F9-657C-96CF-C6E0-4D011C56A568}"/>
              </a:ext>
            </a:extLst>
          </p:cNvPr>
          <p:cNvSpPr>
            <a:spLocks noGrp="1"/>
          </p:cNvSpPr>
          <p:nvPr>
            <p:ph type="body" idx="1"/>
          </p:nvPr>
        </p:nvSpPr>
        <p:spPr/>
        <p:txBody>
          <a:bodyPr/>
          <a:lstStyle/>
          <a:p>
            <a:endParaRPr lang="en-GB" dirty="0"/>
          </a:p>
        </p:txBody>
      </p:sp>
      <p:sp>
        <p:nvSpPr>
          <p:cNvPr id="4" name="Segnaposto numero diapositiva 3">
            <a:extLst>
              <a:ext uri="{FF2B5EF4-FFF2-40B4-BE49-F238E27FC236}">
                <a16:creationId xmlns:a16="http://schemas.microsoft.com/office/drawing/2014/main" id="{ECA8C2DA-8934-67E8-CDB3-74B24BECB59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FD24AE-D6C3-49C9-8A43-062488821D8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11462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1BE16F-E8A6-62E6-9190-321A24457CEC}"/>
              </a:ext>
            </a:extLst>
          </p:cNvPr>
          <p:cNvSpPr>
            <a:spLocks noGrp="1"/>
          </p:cNvSpPr>
          <p:nvPr>
            <p:ph type="ctrTitle"/>
          </p:nvPr>
        </p:nvSpPr>
        <p:spPr>
          <a:xfrm>
            <a:off x="1524000" y="1122363"/>
            <a:ext cx="9144000" cy="2387600"/>
          </a:xfrm>
        </p:spPr>
        <p:txBody>
          <a:bodyPr anchor="b"/>
          <a:lstStyle>
            <a:lvl1pPr algn="ctr">
              <a:defRPr sz="45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7F22FFC-FFFD-7F54-64C5-1AFE7CA113D6}"/>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B98D1A7-F113-7E5D-F892-5C4BDA1604E7}"/>
              </a:ext>
            </a:extLst>
          </p:cNvPr>
          <p:cNvSpPr>
            <a:spLocks noGrp="1"/>
          </p:cNvSpPr>
          <p:nvPr>
            <p:ph type="dt" sz="half" idx="10"/>
          </p:nvPr>
        </p:nvSpPr>
        <p:spPr/>
        <p:txBody>
          <a:bodyPr/>
          <a:lstStyle/>
          <a:p>
            <a:fld id="{FCCB80E3-F186-4B8A-A876-A844E1F45DA1}" type="datetime1">
              <a:rPr lang="it-IT" smtClean="0"/>
              <a:t>23/03/2026</a:t>
            </a:fld>
            <a:endParaRPr lang="it-IT"/>
          </a:p>
        </p:txBody>
      </p:sp>
      <p:sp>
        <p:nvSpPr>
          <p:cNvPr id="5" name="Segnaposto piè di pagina 4">
            <a:extLst>
              <a:ext uri="{FF2B5EF4-FFF2-40B4-BE49-F238E27FC236}">
                <a16:creationId xmlns:a16="http://schemas.microsoft.com/office/drawing/2014/main" id="{F63FB7BE-C5DE-A29A-A76D-1C5678D81AB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6F79652-8DB9-E5DA-FF73-3BBE83D56593}"/>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2636965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473B70-FB72-379D-55D5-372DAF02A8C5}"/>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1665B42-B543-6B85-F05B-CA35B9D5B0A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2A2C127-60BC-E237-0A07-74BDBB615AAE}"/>
              </a:ext>
            </a:extLst>
          </p:cNvPr>
          <p:cNvSpPr>
            <a:spLocks noGrp="1"/>
          </p:cNvSpPr>
          <p:nvPr>
            <p:ph type="dt" sz="half" idx="10"/>
          </p:nvPr>
        </p:nvSpPr>
        <p:spPr/>
        <p:txBody>
          <a:bodyPr/>
          <a:lstStyle/>
          <a:p>
            <a:fld id="{AF099CAC-D785-476F-BB27-4BD6F82F676A}" type="datetime1">
              <a:rPr lang="it-IT" smtClean="0"/>
              <a:t>23/03/2026</a:t>
            </a:fld>
            <a:endParaRPr lang="it-IT"/>
          </a:p>
        </p:txBody>
      </p:sp>
      <p:sp>
        <p:nvSpPr>
          <p:cNvPr id="5" name="Segnaposto piè di pagina 4">
            <a:extLst>
              <a:ext uri="{FF2B5EF4-FFF2-40B4-BE49-F238E27FC236}">
                <a16:creationId xmlns:a16="http://schemas.microsoft.com/office/drawing/2014/main" id="{E80C2037-EF50-C866-5F81-FE2D9BC4A2A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8F81E35-EB2D-76F4-8B4F-7E28287A671F}"/>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3414023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4C63717-11D8-D22A-6066-6F60194D7F51}"/>
              </a:ext>
            </a:extLst>
          </p:cNvPr>
          <p:cNvSpPr>
            <a:spLocks noGrp="1"/>
          </p:cNvSpPr>
          <p:nvPr>
            <p:ph type="title" orient="vert"/>
          </p:nvPr>
        </p:nvSpPr>
        <p:spPr>
          <a:xfrm>
            <a:off x="8724901"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C59F555-50DB-1E4E-95C8-94A6375154C4}"/>
              </a:ext>
            </a:extLst>
          </p:cNvPr>
          <p:cNvSpPr>
            <a:spLocks noGrp="1"/>
          </p:cNvSpPr>
          <p:nvPr>
            <p:ph type="body" orient="vert" idx="1"/>
          </p:nvPr>
        </p:nvSpPr>
        <p:spPr>
          <a:xfrm>
            <a:off x="838201"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3C48817-E5F0-0C5F-ED22-49E460FAB89F}"/>
              </a:ext>
            </a:extLst>
          </p:cNvPr>
          <p:cNvSpPr>
            <a:spLocks noGrp="1"/>
          </p:cNvSpPr>
          <p:nvPr>
            <p:ph type="dt" sz="half" idx="10"/>
          </p:nvPr>
        </p:nvSpPr>
        <p:spPr/>
        <p:txBody>
          <a:bodyPr/>
          <a:lstStyle/>
          <a:p>
            <a:fld id="{20DE576F-9364-41A8-9E99-EC6CFD9B549E}" type="datetime1">
              <a:rPr lang="it-IT" smtClean="0"/>
              <a:t>23/03/2026</a:t>
            </a:fld>
            <a:endParaRPr lang="it-IT"/>
          </a:p>
        </p:txBody>
      </p:sp>
      <p:sp>
        <p:nvSpPr>
          <p:cNvPr id="5" name="Segnaposto piè di pagina 4">
            <a:extLst>
              <a:ext uri="{FF2B5EF4-FFF2-40B4-BE49-F238E27FC236}">
                <a16:creationId xmlns:a16="http://schemas.microsoft.com/office/drawing/2014/main" id="{736EB31D-8403-9F9D-8DCC-2BAEDE4A32A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8B457A-3107-A229-F977-F45135C6D45A}"/>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2211957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5DF23B-4A88-9C92-A303-E2C4ADED4A0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16ADBE3-263F-3A8C-D7CF-3FA86DF90166}"/>
              </a:ext>
            </a:extLst>
          </p:cNvPr>
          <p:cNvSpPr>
            <a:spLocks noGrp="1"/>
          </p:cNvSpPr>
          <p:nvPr>
            <p:ph idx="1"/>
          </p:nvPr>
        </p:nvSpPr>
        <p:spPr/>
        <p:txBody>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a:extLst>
              <a:ext uri="{FF2B5EF4-FFF2-40B4-BE49-F238E27FC236}">
                <a16:creationId xmlns:a16="http://schemas.microsoft.com/office/drawing/2014/main" id="{94552E88-BB90-0AB9-E4C4-EBA0CD6F373A}"/>
              </a:ext>
            </a:extLst>
          </p:cNvPr>
          <p:cNvSpPr>
            <a:spLocks noGrp="1"/>
          </p:cNvSpPr>
          <p:nvPr>
            <p:ph type="dt" sz="half" idx="10"/>
          </p:nvPr>
        </p:nvSpPr>
        <p:spPr/>
        <p:txBody>
          <a:bodyPr/>
          <a:lstStyle/>
          <a:p>
            <a:fld id="{37D462C6-421A-4D6A-9EDE-E4525A5CAA7B}" type="datetime1">
              <a:rPr lang="it-IT" smtClean="0"/>
              <a:t>23/03/2026</a:t>
            </a:fld>
            <a:endParaRPr lang="it-IT"/>
          </a:p>
        </p:txBody>
      </p:sp>
      <p:sp>
        <p:nvSpPr>
          <p:cNvPr id="5" name="Segnaposto piè di pagina 4">
            <a:extLst>
              <a:ext uri="{FF2B5EF4-FFF2-40B4-BE49-F238E27FC236}">
                <a16:creationId xmlns:a16="http://schemas.microsoft.com/office/drawing/2014/main" id="{AD94850D-5D63-471D-73F9-EA9B98B031B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CBBAF98-6793-FC82-72D3-69F17A804342}"/>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117657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7757BC-EB66-CD29-8452-ABB0DDE9BFE1}"/>
              </a:ext>
            </a:extLst>
          </p:cNvPr>
          <p:cNvSpPr>
            <a:spLocks noGrp="1"/>
          </p:cNvSpPr>
          <p:nvPr>
            <p:ph type="title"/>
          </p:nvPr>
        </p:nvSpPr>
        <p:spPr>
          <a:xfrm>
            <a:off x="831851" y="1709740"/>
            <a:ext cx="10515600" cy="2852737"/>
          </a:xfrm>
        </p:spPr>
        <p:txBody>
          <a:bodyPr anchor="b"/>
          <a:lstStyle>
            <a:lvl1pPr>
              <a:defRPr sz="45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823B1C1-A6AE-64CC-E389-2C5EF7C4D3CB}"/>
              </a:ext>
            </a:extLst>
          </p:cNvPr>
          <p:cNvSpPr>
            <a:spLocks noGrp="1"/>
          </p:cNvSpPr>
          <p:nvPr>
            <p:ph type="body" idx="1"/>
          </p:nvPr>
        </p:nvSpPr>
        <p:spPr>
          <a:xfrm>
            <a:off x="831851" y="4589465"/>
            <a:ext cx="105156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7A2CE99A-8398-1BAD-FC60-BE02CC24E096}"/>
              </a:ext>
            </a:extLst>
          </p:cNvPr>
          <p:cNvSpPr>
            <a:spLocks noGrp="1"/>
          </p:cNvSpPr>
          <p:nvPr>
            <p:ph type="dt" sz="half" idx="10"/>
          </p:nvPr>
        </p:nvSpPr>
        <p:spPr/>
        <p:txBody>
          <a:bodyPr/>
          <a:lstStyle/>
          <a:p>
            <a:fld id="{6A8E4009-3AF6-448F-A9AB-15B4281034EB}" type="datetime1">
              <a:rPr lang="it-IT" smtClean="0"/>
              <a:t>23/03/2026</a:t>
            </a:fld>
            <a:endParaRPr lang="it-IT"/>
          </a:p>
        </p:txBody>
      </p:sp>
      <p:sp>
        <p:nvSpPr>
          <p:cNvPr id="5" name="Segnaposto piè di pagina 4">
            <a:extLst>
              <a:ext uri="{FF2B5EF4-FFF2-40B4-BE49-F238E27FC236}">
                <a16:creationId xmlns:a16="http://schemas.microsoft.com/office/drawing/2014/main" id="{86B4F53A-2A8B-459C-2FAB-B91001F9B5F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A7FD7F3-7C4A-3A1C-0C17-D66EE9456089}"/>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39908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876CB74-5BD4-F26B-665F-06F99520AA5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174215-8CA2-7FF4-2682-FD0DD845C218}"/>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F21B624-E4AD-F5DA-D7F4-1CD9F84E873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AF98A465-46F1-F033-05AE-3F398DD296BA}"/>
              </a:ext>
            </a:extLst>
          </p:cNvPr>
          <p:cNvSpPr>
            <a:spLocks noGrp="1"/>
          </p:cNvSpPr>
          <p:nvPr>
            <p:ph type="dt" sz="half" idx="10"/>
          </p:nvPr>
        </p:nvSpPr>
        <p:spPr/>
        <p:txBody>
          <a:bodyPr/>
          <a:lstStyle/>
          <a:p>
            <a:fld id="{FEA7F6DB-4D3A-47FB-A014-6D5E3EF2C172}" type="datetime1">
              <a:rPr lang="it-IT" smtClean="0"/>
              <a:t>23/03/2026</a:t>
            </a:fld>
            <a:endParaRPr lang="it-IT"/>
          </a:p>
        </p:txBody>
      </p:sp>
      <p:sp>
        <p:nvSpPr>
          <p:cNvPr id="6" name="Segnaposto piè di pagina 5">
            <a:extLst>
              <a:ext uri="{FF2B5EF4-FFF2-40B4-BE49-F238E27FC236}">
                <a16:creationId xmlns:a16="http://schemas.microsoft.com/office/drawing/2014/main" id="{A1B2D6B1-FD8D-097E-F80F-3B714F8BC11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DB47230-5872-7CEF-DACE-6A444B93E944}"/>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1193355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79D11B-A7F5-3511-85EE-C0159B6BA4B9}"/>
              </a:ext>
            </a:extLst>
          </p:cNvPr>
          <p:cNvSpPr>
            <a:spLocks noGrp="1"/>
          </p:cNvSpPr>
          <p:nvPr>
            <p:ph type="title"/>
          </p:nvPr>
        </p:nvSpPr>
        <p:spPr>
          <a:xfrm>
            <a:off x="839788" y="365127"/>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9716A06-B858-6DB5-396C-BFFF7FD9018F}"/>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4A029B8F-73E7-B68F-BD80-518A8A47572F}"/>
              </a:ext>
            </a:extLst>
          </p:cNvPr>
          <p:cNvSpPr>
            <a:spLocks noGrp="1"/>
          </p:cNvSpPr>
          <p:nvPr>
            <p:ph sz="half" idx="2"/>
          </p:nvPr>
        </p:nvSpPr>
        <p:spPr>
          <a:xfrm>
            <a:off x="839789"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89F2EA8-2B6F-6C2E-C9C8-72D5E9379270}"/>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B752468A-7B06-7622-0FF5-DEEB7EC59C8C}"/>
              </a:ext>
            </a:extLst>
          </p:cNvPr>
          <p:cNvSpPr>
            <a:spLocks noGrp="1"/>
          </p:cNvSpPr>
          <p:nvPr>
            <p:ph sz="quarter" idx="4"/>
          </p:nvPr>
        </p:nvSpPr>
        <p:spPr>
          <a:xfrm>
            <a:off x="6172201"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61E0FB03-82A2-F476-5D9F-C5137D315772}"/>
              </a:ext>
            </a:extLst>
          </p:cNvPr>
          <p:cNvSpPr>
            <a:spLocks noGrp="1"/>
          </p:cNvSpPr>
          <p:nvPr>
            <p:ph type="dt" sz="half" idx="10"/>
          </p:nvPr>
        </p:nvSpPr>
        <p:spPr/>
        <p:txBody>
          <a:bodyPr/>
          <a:lstStyle/>
          <a:p>
            <a:fld id="{A132F0AC-176C-47E3-9A35-C2364CFDEC2D}" type="datetime1">
              <a:rPr lang="it-IT" smtClean="0"/>
              <a:t>23/03/2026</a:t>
            </a:fld>
            <a:endParaRPr lang="it-IT"/>
          </a:p>
        </p:txBody>
      </p:sp>
      <p:sp>
        <p:nvSpPr>
          <p:cNvPr id="8" name="Segnaposto piè di pagina 7">
            <a:extLst>
              <a:ext uri="{FF2B5EF4-FFF2-40B4-BE49-F238E27FC236}">
                <a16:creationId xmlns:a16="http://schemas.microsoft.com/office/drawing/2014/main" id="{CB7016C5-FC14-DC58-9705-361141AB3D24}"/>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9AA3378-D1B6-4846-78FC-AC89DE6AAD52}"/>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3159086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7FCCF2-EAC7-6051-C22C-E370AFB3E0C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237C0FF-E64E-9472-242A-1DEC839CBE28}"/>
              </a:ext>
            </a:extLst>
          </p:cNvPr>
          <p:cNvSpPr>
            <a:spLocks noGrp="1"/>
          </p:cNvSpPr>
          <p:nvPr>
            <p:ph type="dt" sz="half" idx="10"/>
          </p:nvPr>
        </p:nvSpPr>
        <p:spPr/>
        <p:txBody>
          <a:bodyPr/>
          <a:lstStyle/>
          <a:p>
            <a:fld id="{AD085573-4C96-4FB0-B943-83A0EC2BD5C8}" type="datetime1">
              <a:rPr lang="it-IT" smtClean="0"/>
              <a:t>23/03/2026</a:t>
            </a:fld>
            <a:endParaRPr lang="it-IT"/>
          </a:p>
        </p:txBody>
      </p:sp>
      <p:sp>
        <p:nvSpPr>
          <p:cNvPr id="4" name="Segnaposto piè di pagina 3">
            <a:extLst>
              <a:ext uri="{FF2B5EF4-FFF2-40B4-BE49-F238E27FC236}">
                <a16:creationId xmlns:a16="http://schemas.microsoft.com/office/drawing/2014/main" id="{6F46493F-5C9A-4F6C-4095-27ED9C8DACFB}"/>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D61C7DF-A86B-0E28-E8F4-30EB9BB7A680}"/>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1994739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092AA7C-8991-7E22-D278-AD499E0A2B4C}"/>
              </a:ext>
            </a:extLst>
          </p:cNvPr>
          <p:cNvSpPr>
            <a:spLocks noGrp="1"/>
          </p:cNvSpPr>
          <p:nvPr>
            <p:ph type="dt" sz="half" idx="10"/>
          </p:nvPr>
        </p:nvSpPr>
        <p:spPr/>
        <p:txBody>
          <a:bodyPr/>
          <a:lstStyle/>
          <a:p>
            <a:fld id="{A9A1CEAA-F4E5-45A1-A801-09FD2966B4D3}" type="datetime1">
              <a:rPr lang="it-IT" smtClean="0"/>
              <a:t>23/03/2026</a:t>
            </a:fld>
            <a:endParaRPr lang="it-IT"/>
          </a:p>
        </p:txBody>
      </p:sp>
      <p:sp>
        <p:nvSpPr>
          <p:cNvPr id="3" name="Segnaposto piè di pagina 2">
            <a:extLst>
              <a:ext uri="{FF2B5EF4-FFF2-40B4-BE49-F238E27FC236}">
                <a16:creationId xmlns:a16="http://schemas.microsoft.com/office/drawing/2014/main" id="{389577C5-D6B8-4DA5-D6B5-E00CE1D8AC42}"/>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E459727F-D0EC-303F-E797-632297BFC706}"/>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1321704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2DFEF6-E8EA-CEE5-C019-E046598E688D}"/>
              </a:ext>
            </a:extLst>
          </p:cNvPr>
          <p:cNvSpPr>
            <a:spLocks noGrp="1"/>
          </p:cNvSpPr>
          <p:nvPr>
            <p:ph type="title"/>
          </p:nvPr>
        </p:nvSpPr>
        <p:spPr>
          <a:xfrm>
            <a:off x="839788" y="457200"/>
            <a:ext cx="3932237" cy="1600200"/>
          </a:xfrm>
        </p:spPr>
        <p:txBody>
          <a:bodyPr anchor="b"/>
          <a:lstStyle>
            <a:lvl1pPr>
              <a:defRPr sz="24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B55694C-6A7A-86D7-314D-42633D24E6A1}"/>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testo 3">
            <a:extLst>
              <a:ext uri="{FF2B5EF4-FFF2-40B4-BE49-F238E27FC236}">
                <a16:creationId xmlns:a16="http://schemas.microsoft.com/office/drawing/2014/main" id="{6C898E3A-CCAF-5FA8-3CA5-D08916DF2F1B}"/>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B5606CB-D3D0-BEBD-33A7-958529CC1717}"/>
              </a:ext>
            </a:extLst>
          </p:cNvPr>
          <p:cNvSpPr>
            <a:spLocks noGrp="1"/>
          </p:cNvSpPr>
          <p:nvPr>
            <p:ph type="dt" sz="half" idx="10"/>
          </p:nvPr>
        </p:nvSpPr>
        <p:spPr/>
        <p:txBody>
          <a:bodyPr/>
          <a:lstStyle/>
          <a:p>
            <a:fld id="{C64033E0-34E0-4FDF-B0BC-1277811E3D7D}" type="datetime1">
              <a:rPr lang="it-IT" smtClean="0"/>
              <a:t>23/03/2026</a:t>
            </a:fld>
            <a:endParaRPr lang="it-IT"/>
          </a:p>
        </p:txBody>
      </p:sp>
      <p:sp>
        <p:nvSpPr>
          <p:cNvPr id="6" name="Segnaposto piè di pagina 5">
            <a:extLst>
              <a:ext uri="{FF2B5EF4-FFF2-40B4-BE49-F238E27FC236}">
                <a16:creationId xmlns:a16="http://schemas.microsoft.com/office/drawing/2014/main" id="{34CB6A71-4DA0-DCC2-992E-4F4E1154F83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E0E6D8A-682C-D985-9B7F-DB99EC14AA21}"/>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1374866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DBA2A0-D9CE-77B5-9716-BD123308561B}"/>
              </a:ext>
            </a:extLst>
          </p:cNvPr>
          <p:cNvSpPr>
            <a:spLocks noGrp="1"/>
          </p:cNvSpPr>
          <p:nvPr>
            <p:ph type="title"/>
          </p:nvPr>
        </p:nvSpPr>
        <p:spPr>
          <a:xfrm>
            <a:off x="839788" y="457200"/>
            <a:ext cx="3932237" cy="1600200"/>
          </a:xfrm>
        </p:spPr>
        <p:txBody>
          <a:bodyPr anchor="b"/>
          <a:lstStyle>
            <a:lvl1pPr>
              <a:defRPr sz="24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E6CB045-7EAB-5305-5238-408C68ED0680}"/>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it-IT"/>
          </a:p>
        </p:txBody>
      </p:sp>
      <p:sp>
        <p:nvSpPr>
          <p:cNvPr id="4" name="Segnaposto testo 3">
            <a:extLst>
              <a:ext uri="{FF2B5EF4-FFF2-40B4-BE49-F238E27FC236}">
                <a16:creationId xmlns:a16="http://schemas.microsoft.com/office/drawing/2014/main" id="{8AEC8F03-975B-C6DF-1CF8-ACA8F60654BF}"/>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70FC15F-4E8E-60AA-005D-0E57A5CA0B37}"/>
              </a:ext>
            </a:extLst>
          </p:cNvPr>
          <p:cNvSpPr>
            <a:spLocks noGrp="1"/>
          </p:cNvSpPr>
          <p:nvPr>
            <p:ph type="dt" sz="half" idx="10"/>
          </p:nvPr>
        </p:nvSpPr>
        <p:spPr/>
        <p:txBody>
          <a:bodyPr/>
          <a:lstStyle/>
          <a:p>
            <a:fld id="{22204860-578F-40CD-881C-9D7F5D85CFB9}" type="datetime1">
              <a:rPr lang="it-IT" smtClean="0"/>
              <a:t>23/03/2026</a:t>
            </a:fld>
            <a:endParaRPr lang="it-IT"/>
          </a:p>
        </p:txBody>
      </p:sp>
      <p:sp>
        <p:nvSpPr>
          <p:cNvPr id="6" name="Segnaposto piè di pagina 5">
            <a:extLst>
              <a:ext uri="{FF2B5EF4-FFF2-40B4-BE49-F238E27FC236}">
                <a16:creationId xmlns:a16="http://schemas.microsoft.com/office/drawing/2014/main" id="{382FC906-7439-DD96-F481-4AA332F66CA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2ACAE21-F7FA-4187-CBD3-2EED9D67B1E1}"/>
              </a:ext>
            </a:extLst>
          </p:cNvPr>
          <p:cNvSpPr>
            <a:spLocks noGrp="1"/>
          </p:cNvSpPr>
          <p:nvPr>
            <p:ph type="sldNum" sz="quarter" idx="12"/>
          </p:nvPr>
        </p:nvSpPr>
        <p:spPr/>
        <p:txBody>
          <a:bodyPr/>
          <a:lstStyle/>
          <a:p>
            <a:fld id="{07D4340B-3C72-EC4E-BC98-374D74FF1BE5}" type="slidenum">
              <a:rPr lang="it-IT" smtClean="0"/>
              <a:t>‹N›</a:t>
            </a:fld>
            <a:endParaRPr lang="it-IT"/>
          </a:p>
        </p:txBody>
      </p:sp>
    </p:spTree>
    <p:extLst>
      <p:ext uri="{BB962C8B-B14F-4D97-AF65-F5344CB8AC3E}">
        <p14:creationId xmlns:p14="http://schemas.microsoft.com/office/powerpoint/2010/main" val="2559802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0D6941FD-8362-8709-915F-9B2830DA8A80}"/>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53AFF64-61CC-5F14-21A7-C7003156B1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DD2A5D7-FBF4-3E03-73E9-1198649855FD}"/>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ECED745A-F871-415C-9BE6-C9450C7059DD}" type="datetime1">
              <a:rPr lang="it-IT" smtClean="0"/>
              <a:t>23/03/2026</a:t>
            </a:fld>
            <a:endParaRPr lang="it-IT"/>
          </a:p>
        </p:txBody>
      </p:sp>
      <p:sp>
        <p:nvSpPr>
          <p:cNvPr id="5" name="Segnaposto piè di pagina 4">
            <a:extLst>
              <a:ext uri="{FF2B5EF4-FFF2-40B4-BE49-F238E27FC236}">
                <a16:creationId xmlns:a16="http://schemas.microsoft.com/office/drawing/2014/main" id="{0269B9E6-11B2-A0F3-3384-2F7997795F3F}"/>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1291231E-0073-B62E-73AE-3B6F73B40DEE}"/>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07D4340B-3C72-EC4E-BC98-374D74FF1BE5}" type="slidenum">
              <a:rPr lang="it-IT" smtClean="0"/>
              <a:t>‹N›</a:t>
            </a:fld>
            <a:endParaRPr lang="it-IT"/>
          </a:p>
        </p:txBody>
      </p:sp>
    </p:spTree>
    <p:extLst>
      <p:ext uri="{BB962C8B-B14F-4D97-AF65-F5344CB8AC3E}">
        <p14:creationId xmlns:p14="http://schemas.microsoft.com/office/powerpoint/2010/main" val="1402175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11.xml.rels><?xml version="1.0" encoding="UTF-8" standalone="yes"?>
<Relationships xmlns="http://schemas.openxmlformats.org/package/2006/relationships"><Relationship Id="rId8" Type="http://schemas.openxmlformats.org/officeDocument/2006/relationships/image" Target="../media/image23.jpeg"/><Relationship Id="rId13" Type="http://schemas.openxmlformats.org/officeDocument/2006/relationships/image" Target="../media/image28.jpeg"/><Relationship Id="rId3" Type="http://schemas.openxmlformats.org/officeDocument/2006/relationships/image" Target="../media/image2.png"/><Relationship Id="rId7" Type="http://schemas.openxmlformats.org/officeDocument/2006/relationships/image" Target="../media/image22.jpeg"/><Relationship Id="rId12" Type="http://schemas.openxmlformats.org/officeDocument/2006/relationships/image" Target="../media/image27.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jpeg"/><Relationship Id="rId11" Type="http://schemas.openxmlformats.org/officeDocument/2006/relationships/image" Target="../media/image26.png"/><Relationship Id="rId5" Type="http://schemas.openxmlformats.org/officeDocument/2006/relationships/image" Target="../media/image20.jpeg"/><Relationship Id="rId15" Type="http://schemas.openxmlformats.org/officeDocument/2006/relationships/image" Target="../media/image30.pn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png"/><Relationship Id="rId1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png"/><Relationship Id="rId7" Type="http://schemas.openxmlformats.org/officeDocument/2006/relationships/image" Target="../media/image35.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4.jpg"/><Relationship Id="rId5" Type="http://schemas.openxmlformats.org/officeDocument/2006/relationships/image" Target="../media/image33.tiff"/><Relationship Id="rId10" Type="http://schemas.openxmlformats.org/officeDocument/2006/relationships/image" Target="../media/image38.JPG"/><Relationship Id="rId4" Type="http://schemas.openxmlformats.org/officeDocument/2006/relationships/image" Target="../media/image32.tiff"/><Relationship Id="rId9" Type="http://schemas.openxmlformats.org/officeDocument/2006/relationships/image" Target="../media/image37.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2.jpg"/><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tiff"/></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0.jpg"/><Relationship Id="rId5" Type="http://schemas.openxmlformats.org/officeDocument/2006/relationships/image" Target="../media/image49.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jpg"/><Relationship Id="rId9" Type="http://schemas.openxmlformats.org/officeDocument/2006/relationships/image" Target="../media/image8.tif"/></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jpg"/><Relationship Id="rId4" Type="http://schemas.openxmlformats.org/officeDocument/2006/relationships/image" Target="../media/image410.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4392D131-1186-85FE-7570-D1F06C5F5E85}"/>
              </a:ext>
            </a:extLst>
          </p:cNvPr>
          <p:cNvSpPr txBox="1"/>
          <p:nvPr/>
        </p:nvSpPr>
        <p:spPr>
          <a:xfrm>
            <a:off x="4824316" y="2749565"/>
            <a:ext cx="7112776" cy="1754326"/>
          </a:xfrm>
          <a:prstGeom prst="rect">
            <a:avLst/>
          </a:prstGeom>
          <a:noFill/>
        </p:spPr>
        <p:txBody>
          <a:bodyPr wrap="square">
            <a:spAutoFit/>
          </a:bodyPr>
          <a:lstStyle/>
          <a:p>
            <a:pPr algn="ctr"/>
            <a:r>
              <a:rPr lang="en-US" sz="3600" b="1" dirty="0">
                <a:solidFill>
                  <a:srgbClr val="0084A0"/>
                </a:solidFill>
                <a:latin typeface="Cocomat Pro" pitchFamily="2" charset="0"/>
              </a:rPr>
              <a:t>Scattering polarimetry with </a:t>
            </a:r>
            <a:r>
              <a:rPr lang="en-US" sz="3600" b="1" dirty="0" err="1">
                <a:solidFill>
                  <a:srgbClr val="0084A0"/>
                </a:solidFill>
                <a:latin typeface="Cocomat Pro" pitchFamily="2" charset="0"/>
              </a:rPr>
              <a:t>CdTe</a:t>
            </a:r>
            <a:r>
              <a:rPr lang="en-US" sz="3600" b="1" dirty="0">
                <a:solidFill>
                  <a:srgbClr val="0084A0"/>
                </a:solidFill>
                <a:latin typeface="Cocomat Pro" pitchFamily="2" charset="0"/>
              </a:rPr>
              <a:t>/CZT segmented spectrometers: an overview</a:t>
            </a:r>
            <a:endParaRPr lang="it-IT" sz="3600" b="1" dirty="0">
              <a:latin typeface="Cocomat Pro" pitchFamily="2" charset="0"/>
            </a:endParaRPr>
          </a:p>
        </p:txBody>
      </p:sp>
      <p:sp>
        <p:nvSpPr>
          <p:cNvPr id="7" name="CasellaDiTesto 6">
            <a:extLst>
              <a:ext uri="{FF2B5EF4-FFF2-40B4-BE49-F238E27FC236}">
                <a16:creationId xmlns:a16="http://schemas.microsoft.com/office/drawing/2014/main" id="{E59450E2-50F5-6990-4069-9C770C729D1A}"/>
              </a:ext>
            </a:extLst>
          </p:cNvPr>
          <p:cNvSpPr txBox="1"/>
          <p:nvPr/>
        </p:nvSpPr>
        <p:spPr>
          <a:xfrm>
            <a:off x="6190958" y="1474282"/>
            <a:ext cx="4572000" cy="523220"/>
          </a:xfrm>
          <a:prstGeom prst="rect">
            <a:avLst/>
          </a:prstGeom>
          <a:noFill/>
        </p:spPr>
        <p:txBody>
          <a:bodyPr wrap="square">
            <a:spAutoFit/>
          </a:bodyPr>
          <a:lstStyle/>
          <a:p>
            <a:pPr algn="ctr" rtl="0">
              <a:buNone/>
            </a:pPr>
            <a:r>
              <a:rPr lang="it-IT" sz="2800" dirty="0">
                <a:solidFill>
                  <a:srgbClr val="002A48"/>
                </a:solidFill>
                <a:latin typeface="Cocomat Pro" pitchFamily="2" charset="0"/>
              </a:rPr>
              <a:t>Ezio Caroli</a:t>
            </a:r>
            <a:endParaRPr lang="it-IT" sz="2800" dirty="0">
              <a:latin typeface="Cocomat Pro" pitchFamily="2" charset="0"/>
            </a:endParaRPr>
          </a:p>
        </p:txBody>
      </p:sp>
      <p:sp>
        <p:nvSpPr>
          <p:cNvPr id="9" name="CasellaDiTesto 8">
            <a:extLst>
              <a:ext uri="{FF2B5EF4-FFF2-40B4-BE49-F238E27FC236}">
                <a16:creationId xmlns:a16="http://schemas.microsoft.com/office/drawing/2014/main" id="{77547770-0A4D-D4C4-C322-3CE65917925D}"/>
              </a:ext>
            </a:extLst>
          </p:cNvPr>
          <p:cNvSpPr txBox="1"/>
          <p:nvPr/>
        </p:nvSpPr>
        <p:spPr>
          <a:xfrm>
            <a:off x="6096000" y="2086627"/>
            <a:ext cx="4761915" cy="369332"/>
          </a:xfrm>
          <a:prstGeom prst="rect">
            <a:avLst/>
          </a:prstGeom>
          <a:noFill/>
        </p:spPr>
        <p:txBody>
          <a:bodyPr wrap="square">
            <a:spAutoFit/>
          </a:bodyPr>
          <a:lstStyle/>
          <a:p>
            <a:pPr algn="ctr" rtl="0">
              <a:buNone/>
            </a:pPr>
            <a:r>
              <a:rPr lang="it-IT" dirty="0">
                <a:solidFill>
                  <a:srgbClr val="002A48"/>
                </a:solidFill>
                <a:latin typeface="Cocomat Pro" pitchFamily="2" charset="0"/>
              </a:rPr>
              <a:t>INAF/OAS – Bologna, </a:t>
            </a:r>
            <a:r>
              <a:rPr lang="it-IT" dirty="0" err="1">
                <a:solidFill>
                  <a:srgbClr val="002A48"/>
                </a:solidFill>
                <a:latin typeface="Cocomat Pro" pitchFamily="2" charset="0"/>
              </a:rPr>
              <a:t>Italy</a:t>
            </a:r>
            <a:endParaRPr lang="it-IT" dirty="0">
              <a:latin typeface="Cocomat Pro" pitchFamily="2" charset="0"/>
            </a:endParaRPr>
          </a:p>
        </p:txBody>
      </p:sp>
      <p:sp>
        <p:nvSpPr>
          <p:cNvPr id="11" name="CasellaDiTesto 10">
            <a:extLst>
              <a:ext uri="{FF2B5EF4-FFF2-40B4-BE49-F238E27FC236}">
                <a16:creationId xmlns:a16="http://schemas.microsoft.com/office/drawing/2014/main" id="{6273D96D-9251-2F5B-D4DF-6BCC3221047A}"/>
              </a:ext>
            </a:extLst>
          </p:cNvPr>
          <p:cNvSpPr txBox="1"/>
          <p:nvPr/>
        </p:nvSpPr>
        <p:spPr>
          <a:xfrm>
            <a:off x="5109471" y="4942740"/>
            <a:ext cx="6959213" cy="584775"/>
          </a:xfrm>
          <a:prstGeom prst="rect">
            <a:avLst/>
          </a:prstGeom>
          <a:noFill/>
        </p:spPr>
        <p:txBody>
          <a:bodyPr wrap="square">
            <a:spAutoFit/>
          </a:bodyPr>
          <a:lstStyle/>
          <a:p>
            <a:pPr algn="ctr" rtl="0">
              <a:buNone/>
            </a:pPr>
            <a:r>
              <a:rPr lang="en-GB" sz="1600" dirty="0">
                <a:solidFill>
                  <a:srgbClr val="002A48"/>
                </a:solidFill>
                <a:latin typeface="Cocomat Pro" pitchFamily="2" charset="0"/>
              </a:rPr>
              <a:t>Advances in </a:t>
            </a:r>
            <a:r>
              <a:rPr lang="en-GB" sz="1600" b="1" dirty="0">
                <a:solidFill>
                  <a:srgbClr val="002A48"/>
                </a:solidFill>
                <a:latin typeface="Cocomat Pro" pitchFamily="2" charset="0"/>
              </a:rPr>
              <a:t>X</a:t>
            </a:r>
            <a:r>
              <a:rPr lang="en-GB" sz="1600" dirty="0">
                <a:solidFill>
                  <a:srgbClr val="002A48"/>
                </a:solidFill>
                <a:latin typeface="Cocomat Pro" pitchFamily="2" charset="0"/>
              </a:rPr>
              <a:t>-ray and </a:t>
            </a:r>
            <a:r>
              <a:rPr lang="en-GB" sz="1600" b="1" dirty="0">
                <a:solidFill>
                  <a:srgbClr val="002A48"/>
                </a:solidFill>
                <a:latin typeface="Cocomat Pro" pitchFamily="2" charset="0"/>
              </a:rPr>
              <a:t>G</a:t>
            </a:r>
            <a:r>
              <a:rPr lang="en-GB" sz="1600" dirty="0">
                <a:solidFill>
                  <a:srgbClr val="002A48"/>
                </a:solidFill>
                <a:latin typeface="Cocomat Pro" pitchFamily="2" charset="0"/>
              </a:rPr>
              <a:t>amma </a:t>
            </a:r>
            <a:r>
              <a:rPr lang="en-GB" sz="1600" b="1" dirty="0" err="1">
                <a:solidFill>
                  <a:srgbClr val="002A48"/>
                </a:solidFill>
                <a:latin typeface="Cocomat Pro" pitchFamily="2" charset="0"/>
              </a:rPr>
              <a:t>RA</a:t>
            </a:r>
            <a:r>
              <a:rPr lang="en-GB" sz="1600" dirty="0" err="1">
                <a:solidFill>
                  <a:srgbClr val="002A48"/>
                </a:solidFill>
                <a:latin typeface="Cocomat Pro" pitchFamily="2" charset="0"/>
              </a:rPr>
              <a:t>y</a:t>
            </a:r>
            <a:r>
              <a:rPr lang="en-GB" sz="1600" dirty="0">
                <a:solidFill>
                  <a:srgbClr val="002A48"/>
                </a:solidFill>
                <a:latin typeface="Cocomat Pro" pitchFamily="2" charset="0"/>
              </a:rPr>
              <a:t> </a:t>
            </a:r>
            <a:r>
              <a:rPr lang="en-GB" sz="1600" b="1" dirty="0" err="1">
                <a:solidFill>
                  <a:srgbClr val="002A48"/>
                </a:solidFill>
                <a:latin typeface="Cocomat Pro" pitchFamily="2" charset="0"/>
              </a:rPr>
              <a:t>DE</a:t>
            </a:r>
            <a:r>
              <a:rPr lang="en-GB" sz="1600" dirty="0" err="1">
                <a:solidFill>
                  <a:srgbClr val="002A48"/>
                </a:solidFill>
                <a:latin typeface="Cocomat Pro" pitchFamily="2" charset="0"/>
              </a:rPr>
              <a:t>tectors</a:t>
            </a:r>
            <a:r>
              <a:rPr lang="en-GB" sz="1600" dirty="0">
                <a:solidFill>
                  <a:srgbClr val="002A48"/>
                </a:solidFill>
                <a:latin typeface="Cocomat Pro" pitchFamily="2" charset="0"/>
              </a:rPr>
              <a:t> and applications (XGRADE 2026)</a:t>
            </a:r>
          </a:p>
          <a:p>
            <a:pPr algn="ctr" rtl="0">
              <a:buNone/>
            </a:pPr>
            <a:r>
              <a:rPr lang="en-GB" sz="1600" dirty="0">
                <a:solidFill>
                  <a:srgbClr val="002A48"/>
                </a:solidFill>
                <a:latin typeface="Cocomat Pro" pitchFamily="2" charset="0"/>
              </a:rPr>
              <a:t>24-26/03/2026, Palermo</a:t>
            </a:r>
            <a:endParaRPr lang="it-IT" sz="1600" dirty="0">
              <a:latin typeface="Cocomat Pro" pitchFamily="2" charset="0"/>
            </a:endParaRPr>
          </a:p>
        </p:txBody>
      </p:sp>
      <p:sp>
        <p:nvSpPr>
          <p:cNvPr id="2" name="Segnaposto numero diapositiva 1">
            <a:extLst>
              <a:ext uri="{FF2B5EF4-FFF2-40B4-BE49-F238E27FC236}">
                <a16:creationId xmlns:a16="http://schemas.microsoft.com/office/drawing/2014/main" id="{927FEC2C-AD3B-0746-8B40-3C5441A51D5B}"/>
              </a:ext>
            </a:extLst>
          </p:cNvPr>
          <p:cNvSpPr>
            <a:spLocks noGrp="1"/>
          </p:cNvSpPr>
          <p:nvPr>
            <p:ph type="sldNum" sz="quarter" idx="12"/>
          </p:nvPr>
        </p:nvSpPr>
        <p:spPr>
          <a:xfrm>
            <a:off x="9290145" y="6405213"/>
            <a:ext cx="2743200" cy="365125"/>
          </a:xfrm>
        </p:spPr>
        <p:txBody>
          <a:bodyPr/>
          <a:lstStyle/>
          <a:p>
            <a:fld id="{07D4340B-3C72-EC4E-BC98-374D74FF1BE5}" type="slidenum">
              <a:rPr lang="it-IT" sz="1600" smtClean="0">
                <a:solidFill>
                  <a:srgbClr val="002060"/>
                </a:solidFill>
                <a:latin typeface="Cocomat Pro"/>
              </a:rPr>
              <a:t>1</a:t>
            </a:fld>
            <a:endParaRPr lang="it-IT" sz="1600" dirty="0">
              <a:solidFill>
                <a:srgbClr val="002060"/>
              </a:solidFill>
              <a:latin typeface="Cocomat Pro"/>
            </a:endParaRPr>
          </a:p>
        </p:txBody>
      </p:sp>
    </p:spTree>
    <p:extLst>
      <p:ext uri="{BB962C8B-B14F-4D97-AF65-F5344CB8AC3E}">
        <p14:creationId xmlns:p14="http://schemas.microsoft.com/office/powerpoint/2010/main" val="1986158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59F2B7E-4DF5-DC94-B2A2-BA2CCBA3FECC}"/>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186ACA2B-1E9B-FDC9-634C-BC5519150E05}"/>
              </a:ext>
            </a:extLst>
          </p:cNvPr>
          <p:cNvSpPr txBox="1"/>
          <p:nvPr/>
        </p:nvSpPr>
        <p:spPr>
          <a:xfrm>
            <a:off x="230345" y="2495715"/>
            <a:ext cx="8008586" cy="1477328"/>
          </a:xfrm>
          <a:prstGeom prst="rect">
            <a:avLst/>
          </a:prstGeom>
          <a:noFill/>
        </p:spPr>
        <p:txBody>
          <a:bodyPr wrap="square">
            <a:spAutoFit/>
          </a:bodyPr>
          <a:lstStyle/>
          <a:p>
            <a:pPr lvl="0">
              <a:defRPr/>
            </a:pPr>
            <a:r>
              <a:rPr lang="it-IT" sz="2200" b="1" dirty="0" err="1">
                <a:solidFill>
                  <a:schemeClr val="accent4">
                    <a:lumMod val="75000"/>
                  </a:schemeClr>
                </a:solidFill>
                <a:latin typeface="Cocomat Pro"/>
              </a:rPr>
              <a:t>Main</a:t>
            </a:r>
            <a:r>
              <a:rPr lang="it-IT" sz="2200" b="1" dirty="0">
                <a:solidFill>
                  <a:schemeClr val="accent4">
                    <a:lumMod val="75000"/>
                  </a:schemeClr>
                </a:solidFill>
                <a:latin typeface="Cocomat Pro"/>
              </a:rPr>
              <a:t> </a:t>
            </a:r>
            <a:r>
              <a:rPr lang="it-IT" sz="2200" b="1" dirty="0" err="1">
                <a:solidFill>
                  <a:schemeClr val="accent4">
                    <a:lumMod val="75000"/>
                  </a:schemeClr>
                </a:solidFill>
                <a:latin typeface="Cocomat Pro"/>
              </a:rPr>
              <a:t>advantages</a:t>
            </a:r>
            <a:r>
              <a:rPr lang="it-IT" sz="2200" b="1" dirty="0">
                <a:solidFill>
                  <a:schemeClr val="accent4">
                    <a:lumMod val="75000"/>
                  </a:schemeClr>
                </a:solidFill>
                <a:latin typeface="Cocomat Pro"/>
              </a:rPr>
              <a:t> for </a:t>
            </a:r>
            <a:r>
              <a:rPr lang="en-US" sz="2200" b="1" noProof="0" dirty="0">
                <a:solidFill>
                  <a:schemeClr val="accent4">
                    <a:lumMod val="75000"/>
                  </a:schemeClr>
                </a:solidFill>
                <a:latin typeface="Cocomat Pro"/>
              </a:rPr>
              <a:t>astrophysics instrumentations</a:t>
            </a:r>
            <a:endParaRPr lang="it-IT" sz="2200" b="1" dirty="0">
              <a:solidFill>
                <a:schemeClr val="accent4">
                  <a:lumMod val="75000"/>
                </a:schemeClr>
              </a:solidFill>
              <a:latin typeface="Cocomat Pro"/>
            </a:endParaRPr>
          </a:p>
          <a:p>
            <a:pPr marL="342900" lvl="0" indent="-342900">
              <a:buFont typeface="Wingdings" panose="05000000000000000000" pitchFamily="2" charset="2"/>
              <a:buChar char="Ø"/>
              <a:defRPr/>
            </a:pPr>
            <a:r>
              <a:rPr kumimoji="0" lang="en-GB" sz="2200" b="0" i="0" u="none" strike="noStrike" kern="1200" cap="none" spc="0" normalizeH="0" baseline="0" noProof="0" dirty="0">
                <a:ln>
                  <a:noFill/>
                </a:ln>
                <a:solidFill>
                  <a:schemeClr val="accent4">
                    <a:lumMod val="75000"/>
                  </a:schemeClr>
                </a:solidFill>
                <a:effectLst/>
                <a:uLnTx/>
                <a:uFillTx/>
                <a:latin typeface="Cocomat Pro" pitchFamily="2" charset="0"/>
                <a:ea typeface="+mn-ea"/>
                <a:cs typeface="+mn-cs"/>
              </a:rPr>
              <a:t>High stopping power </a:t>
            </a:r>
            <a:r>
              <a:rPr lang="en-GB" sz="2200" dirty="0">
                <a:solidFill>
                  <a:schemeClr val="accent4">
                    <a:lumMod val="75000"/>
                  </a:schemeClr>
                </a:solidFill>
                <a:latin typeface="Cocomat Pro" pitchFamily="2" charset="0"/>
              </a:rPr>
              <a:t>with </a:t>
            </a:r>
            <a:r>
              <a:rPr kumimoji="0" lang="en-GB" sz="2200" b="0" i="0" u="none" strike="noStrike" kern="1200" cap="none" spc="0" normalizeH="0" baseline="0" noProof="0" dirty="0">
                <a:ln>
                  <a:noFill/>
                </a:ln>
                <a:solidFill>
                  <a:schemeClr val="accent4">
                    <a:lumMod val="75000"/>
                  </a:schemeClr>
                </a:solidFill>
                <a:effectLst/>
                <a:uLnTx/>
                <a:uFillTx/>
                <a:latin typeface="Cocomat Pro" pitchFamily="2" charset="0"/>
                <a:ea typeface="+mn-ea"/>
                <a:cs typeface="+mn-cs"/>
              </a:rPr>
              <a:t>good energy resolution</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2200" b="0" i="0" u="none" strike="noStrike" kern="1200" cap="none" spc="0" normalizeH="0" baseline="0" noProof="0" dirty="0">
                <a:ln>
                  <a:noFill/>
                </a:ln>
                <a:solidFill>
                  <a:schemeClr val="accent4">
                    <a:lumMod val="75000"/>
                  </a:schemeClr>
                </a:solidFill>
                <a:effectLst/>
                <a:uLnTx/>
                <a:uFillTx/>
                <a:latin typeface="Cocomat Pro" pitchFamily="2" charset="0"/>
                <a:ea typeface="+mn-ea"/>
                <a:cs typeface="+mn-cs"/>
              </a:rPr>
              <a:t>Natural compatibility with fine segmentation</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GB" sz="2200" dirty="0">
                <a:solidFill>
                  <a:schemeClr val="accent4">
                    <a:lumMod val="75000"/>
                  </a:schemeClr>
                </a:solidFill>
                <a:latin typeface="Cocomat Pro" pitchFamily="2" charset="0"/>
              </a:rPr>
              <a:t>Room temperature operation (no cryogenic system needed</a:t>
            </a:r>
            <a:r>
              <a:rPr lang="en-GB" sz="2400" dirty="0">
                <a:solidFill>
                  <a:srgbClr val="002A48"/>
                </a:solidFill>
                <a:latin typeface="Cocomat Pro" pitchFamily="2" charset="0"/>
              </a:rPr>
              <a:t>)</a:t>
            </a:r>
            <a:endPar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endParaRPr>
          </a:p>
        </p:txBody>
      </p:sp>
      <p:sp>
        <p:nvSpPr>
          <p:cNvPr id="3" name="CasellaDiTesto 2">
            <a:extLst>
              <a:ext uri="{FF2B5EF4-FFF2-40B4-BE49-F238E27FC236}">
                <a16:creationId xmlns:a16="http://schemas.microsoft.com/office/drawing/2014/main" id="{C482449D-7C48-CA46-D68C-597757A909A6}"/>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latin typeface="Cocomat Pro" pitchFamily="2" charset="0"/>
              </a:rPr>
              <a:t>E. Caroli</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FD859005-F3CA-68D4-E638-A964A0E29F7A}"/>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0BC9E3DF-30BE-E293-27A2-F0CA762F2730}"/>
              </a:ext>
            </a:extLst>
          </p:cNvPr>
          <p:cNvSpPr txBox="1"/>
          <p:nvPr/>
        </p:nvSpPr>
        <p:spPr>
          <a:xfrm>
            <a:off x="4422710" y="600601"/>
            <a:ext cx="7959011" cy="492443"/>
          </a:xfrm>
          <a:prstGeom prst="rect">
            <a:avLst/>
          </a:prstGeom>
          <a:noFill/>
        </p:spPr>
        <p:txBody>
          <a:bodyPr wrap="square">
            <a:spAutoFit/>
          </a:bodyPr>
          <a:lstStyle/>
          <a:p>
            <a:r>
              <a:rPr lang="it-IT" sz="2600" b="1" dirty="0">
                <a:solidFill>
                  <a:srgbClr val="002A48"/>
                </a:solidFill>
                <a:latin typeface="Cocomat Pro" pitchFamily="2" charset="0"/>
              </a:rPr>
              <a:t>3.1 </a:t>
            </a:r>
            <a:r>
              <a:rPr lang="it-IT" sz="2600" b="1" dirty="0" err="1">
                <a:solidFill>
                  <a:srgbClr val="002A48"/>
                </a:solidFill>
                <a:latin typeface="Cocomat Pro" pitchFamily="2" charset="0"/>
              </a:rPr>
              <a:t>Why</a:t>
            </a:r>
            <a:r>
              <a:rPr lang="it-IT" sz="2600" b="1" dirty="0">
                <a:solidFill>
                  <a:srgbClr val="002A48"/>
                </a:solidFill>
                <a:latin typeface="Cocomat Pro" pitchFamily="2" charset="0"/>
              </a:rPr>
              <a:t> </a:t>
            </a:r>
            <a:r>
              <a:rPr lang="it-IT" sz="2600" b="1" dirty="0" err="1">
                <a:solidFill>
                  <a:srgbClr val="002A48"/>
                </a:solidFill>
                <a:latin typeface="Cocomat Pro" pitchFamily="2" charset="0"/>
              </a:rPr>
              <a:t>segmented</a:t>
            </a:r>
            <a:r>
              <a:rPr lang="it-IT" sz="2600" b="1" dirty="0">
                <a:solidFill>
                  <a:srgbClr val="002A48"/>
                </a:solidFill>
                <a:latin typeface="Cocomat Pro" pitchFamily="2" charset="0"/>
              </a:rPr>
              <a:t> CdTe/CZT </a:t>
            </a:r>
            <a:r>
              <a:rPr lang="it-IT" sz="2600" b="1" dirty="0" err="1">
                <a:solidFill>
                  <a:srgbClr val="002A48"/>
                </a:solidFill>
                <a:latin typeface="Cocomat Pro" pitchFamily="2" charset="0"/>
              </a:rPr>
              <a:t>as</a:t>
            </a:r>
            <a:r>
              <a:rPr lang="it-IT" sz="2600" b="1" dirty="0">
                <a:solidFill>
                  <a:srgbClr val="002A48"/>
                </a:solidFill>
                <a:latin typeface="Cocomat Pro" pitchFamily="2" charset="0"/>
              </a:rPr>
              <a:t> Compton </a:t>
            </a:r>
            <a:r>
              <a:rPr lang="it-IT" sz="2600" b="1" dirty="0" err="1">
                <a:solidFill>
                  <a:srgbClr val="002A48"/>
                </a:solidFill>
                <a:latin typeface="Cocomat Pro" pitchFamily="2" charset="0"/>
              </a:rPr>
              <a:t>polarimeter</a:t>
            </a:r>
            <a:endParaRPr lang="en-GB" sz="2600" b="1" dirty="0"/>
          </a:p>
        </p:txBody>
      </p:sp>
      <p:pic>
        <p:nvPicPr>
          <p:cNvPr id="6" name="Picture 4">
            <a:extLst>
              <a:ext uri="{FF2B5EF4-FFF2-40B4-BE49-F238E27FC236}">
                <a16:creationId xmlns:a16="http://schemas.microsoft.com/office/drawing/2014/main" id="{DE16C5BD-3396-B8EF-5DF1-1B943BE7E0F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02215" y="1941717"/>
            <a:ext cx="3722724" cy="3935842"/>
          </a:xfrm>
          <a:prstGeom prst="rect">
            <a:avLst/>
          </a:prstGeom>
          <a:solidFill>
            <a:schemeClr val="bg1"/>
          </a:solidFill>
          <a:ln>
            <a:noFill/>
          </a:ln>
          <a:effectLst/>
        </p:spPr>
      </p:pic>
      <p:sp>
        <p:nvSpPr>
          <p:cNvPr id="8" name="CasellaDiTesto 7">
            <a:extLst>
              <a:ext uri="{FF2B5EF4-FFF2-40B4-BE49-F238E27FC236}">
                <a16:creationId xmlns:a16="http://schemas.microsoft.com/office/drawing/2014/main" id="{0734F5DB-29D3-B321-B9AF-9DB612BEC546}"/>
              </a:ext>
            </a:extLst>
          </p:cNvPr>
          <p:cNvSpPr txBox="1"/>
          <p:nvPr/>
        </p:nvSpPr>
        <p:spPr>
          <a:xfrm>
            <a:off x="223721" y="1387719"/>
            <a:ext cx="11587715" cy="1107996"/>
          </a:xfrm>
          <a:prstGeom prst="rect">
            <a:avLst/>
          </a:prstGeom>
          <a:noFill/>
        </p:spPr>
        <p:txBody>
          <a:bodyPr wrap="square">
            <a:spAutoFit/>
          </a:bodyPr>
          <a:lstStyle/>
          <a:p>
            <a:r>
              <a:rPr lang="en-GB" sz="2200" b="1" dirty="0">
                <a:latin typeface="Cocomat Pro"/>
              </a:rPr>
              <a:t>A bit of history. </a:t>
            </a:r>
            <a:r>
              <a:rPr lang="en-GB" sz="2200" dirty="0">
                <a:latin typeface="Cocomat Pro"/>
              </a:rPr>
              <a:t>In the early 1990s, room‑temperature semiconductor technology was still emerging. From only those years came the very first proposed applications for X‑ray and gamma‑ray detectors in high‑energy astrophysics.</a:t>
            </a:r>
          </a:p>
        </p:txBody>
      </p:sp>
      <p:sp>
        <p:nvSpPr>
          <p:cNvPr id="12" name="CasellaDiTesto 11">
            <a:extLst>
              <a:ext uri="{FF2B5EF4-FFF2-40B4-BE49-F238E27FC236}">
                <a16:creationId xmlns:a16="http://schemas.microsoft.com/office/drawing/2014/main" id="{2E0ED1BA-705C-145D-9319-439C40163D69}"/>
              </a:ext>
            </a:extLst>
          </p:cNvPr>
          <p:cNvSpPr txBox="1"/>
          <p:nvPr/>
        </p:nvSpPr>
        <p:spPr>
          <a:xfrm>
            <a:off x="230345" y="3961383"/>
            <a:ext cx="8496983" cy="1323439"/>
          </a:xfrm>
          <a:prstGeom prst="rect">
            <a:avLst/>
          </a:prstGeom>
          <a:noFill/>
        </p:spPr>
        <p:txBody>
          <a:bodyPr wrap="square">
            <a:spAutoFit/>
          </a:bodyPr>
          <a:lstStyle/>
          <a:p>
            <a:r>
              <a:rPr lang="en-GB" sz="2000" dirty="0">
                <a:solidFill>
                  <a:srgbClr val="C00000"/>
                </a:solidFill>
              </a:rPr>
              <a:t>The figure shows the first design proposed by our group for a detector to be used on a coded‑mask telescope operating in the 50–1000 keV band. The detector was based on an array of linear modules containing small </a:t>
            </a:r>
            <a:r>
              <a:rPr lang="en-GB" sz="2000" dirty="0" err="1">
                <a:solidFill>
                  <a:srgbClr val="C00000"/>
                </a:solidFill>
              </a:rPr>
              <a:t>CdTe</a:t>
            </a:r>
            <a:r>
              <a:rPr lang="en-GB" sz="2000" dirty="0">
                <a:solidFill>
                  <a:srgbClr val="C00000"/>
                </a:solidFill>
              </a:rPr>
              <a:t> sensors (</a:t>
            </a:r>
            <a:r>
              <a:rPr lang="en-GB" sz="2000" dirty="0" err="1">
                <a:solidFill>
                  <a:srgbClr val="C00000"/>
                </a:solidFill>
              </a:rPr>
              <a:t>Eurorad</a:t>
            </a:r>
            <a:r>
              <a:rPr lang="en-GB" sz="2000" dirty="0">
                <a:solidFill>
                  <a:srgbClr val="C00000"/>
                </a:solidFill>
              </a:rPr>
              <a:t>, Strasbourg) of 2 × 2 × 20 mm (“allumette”).</a:t>
            </a:r>
          </a:p>
        </p:txBody>
      </p:sp>
      <p:sp>
        <p:nvSpPr>
          <p:cNvPr id="14" name="CasellaDiTesto 13">
            <a:extLst>
              <a:ext uri="{FF2B5EF4-FFF2-40B4-BE49-F238E27FC236}">
                <a16:creationId xmlns:a16="http://schemas.microsoft.com/office/drawing/2014/main" id="{3550FF64-6891-586E-1C3D-49A94E7FFC2B}"/>
              </a:ext>
            </a:extLst>
          </p:cNvPr>
          <p:cNvSpPr txBox="1"/>
          <p:nvPr/>
        </p:nvSpPr>
        <p:spPr>
          <a:xfrm>
            <a:off x="1396671" y="5300002"/>
            <a:ext cx="8496983" cy="830997"/>
          </a:xfrm>
          <a:prstGeom prst="rect">
            <a:avLst/>
          </a:prstGeom>
          <a:noFill/>
        </p:spPr>
        <p:txBody>
          <a:bodyPr wrap="square">
            <a:spAutoFit/>
          </a:bodyPr>
          <a:lstStyle/>
          <a:p>
            <a:r>
              <a:rPr lang="en-GB" sz="2400" b="1" dirty="0"/>
              <a:t>From this configuration, we first envisioned these detectors as </a:t>
            </a:r>
            <a:r>
              <a:rPr lang="en-GB" sz="2400" b="1" dirty="0" err="1"/>
              <a:t>spectro</a:t>
            </a:r>
            <a:r>
              <a:rPr lang="en-GB" sz="2400" b="1" dirty="0"/>
              <a:t>-polarimeters for hard X‑ and soft gamma rays.</a:t>
            </a:r>
          </a:p>
        </p:txBody>
      </p:sp>
    </p:spTree>
    <p:extLst>
      <p:ext uri="{BB962C8B-B14F-4D97-AF65-F5344CB8AC3E}">
        <p14:creationId xmlns:p14="http://schemas.microsoft.com/office/powerpoint/2010/main" val="765389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476EB0F8-F2B4-7803-9C90-AA5820A3F03F}"/>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1BAA198F-14DC-B5B9-EC90-A51790BD48C8}"/>
              </a:ext>
            </a:extLst>
          </p:cNvPr>
          <p:cNvSpPr txBox="1"/>
          <p:nvPr/>
        </p:nvSpPr>
        <p:spPr>
          <a:xfrm>
            <a:off x="373224" y="1267258"/>
            <a:ext cx="11438211" cy="769441"/>
          </a:xfrm>
          <a:prstGeom prst="rect">
            <a:avLst/>
          </a:prstGeom>
          <a:noFill/>
        </p:spPr>
        <p:txBody>
          <a:bodyPr wrap="square">
            <a:spAutoFit/>
          </a:bodyPr>
          <a:lstStyle/>
          <a:p>
            <a:pPr lvl="0">
              <a:defRPr/>
            </a:pPr>
            <a:r>
              <a:rPr lang="en-US" sz="2200" b="1" noProof="0" dirty="0"/>
              <a:t>2002 – 2018: at ESRF using pixelated (2D) CZT/</a:t>
            </a:r>
            <a:r>
              <a:rPr lang="en-US" sz="2200" b="1" noProof="0" dirty="0" err="1"/>
              <a:t>CdTe</a:t>
            </a:r>
            <a:r>
              <a:rPr lang="en-US" sz="2200" b="1" noProof="0" dirty="0"/>
              <a:t> spectrometers with linearly polarized beam ranging from 100 to 700 keV. </a:t>
            </a:r>
            <a:endParaRPr kumimoji="0" lang="en-US" sz="2200" b="1" i="0" u="none" strike="noStrike" kern="1200" cap="none" spc="0" normalizeH="0" baseline="0" noProof="0" dirty="0">
              <a:ln>
                <a:noFill/>
              </a:ln>
              <a:solidFill>
                <a:srgbClr val="002A48"/>
              </a:solidFill>
              <a:effectLst/>
              <a:uLnTx/>
              <a:uFillTx/>
              <a:latin typeface="Cocomat Pro" pitchFamily="2" charset="0"/>
              <a:ea typeface="+mn-ea"/>
              <a:cs typeface="+mn-cs"/>
            </a:endParaRPr>
          </a:p>
        </p:txBody>
      </p:sp>
      <p:sp>
        <p:nvSpPr>
          <p:cNvPr id="3" name="CasellaDiTesto 2">
            <a:extLst>
              <a:ext uri="{FF2B5EF4-FFF2-40B4-BE49-F238E27FC236}">
                <a16:creationId xmlns:a16="http://schemas.microsoft.com/office/drawing/2014/main" id="{B14D2CE8-C0C2-AAA7-3F7F-A38DE2498DD1}"/>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noProof="0" dirty="0">
                <a:solidFill>
                  <a:srgbClr val="000000"/>
                </a:solidFill>
                <a:latin typeface="Cocomat Pro" pitchFamily="2" charset="0"/>
              </a:rPr>
              <a:t>E. Caroli</a:t>
            </a:r>
            <a:r>
              <a:rPr kumimoji="0" lang="en-US" sz="1600" b="0" i="0" u="none" strike="noStrike" kern="1200" cap="none" spc="0" normalizeH="0" baseline="0" noProof="0" dirty="0">
                <a:ln>
                  <a:noFill/>
                </a:ln>
                <a:solidFill>
                  <a:srgbClr val="000000"/>
                </a:solidFill>
                <a:effectLst/>
                <a:uLnTx/>
                <a:uFillTx/>
                <a:latin typeface="Cocomat Pro" pitchFamily="2" charset="0"/>
                <a:ea typeface="+mn-ea"/>
                <a:cs typeface="+mn-cs"/>
              </a:rPr>
              <a:t> - Advances in X-ray and Gamma </a:t>
            </a:r>
            <a:r>
              <a:rPr kumimoji="0" lang="en-US"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US"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US"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US"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5E4D408A-33BC-0EAC-E033-D5F9ED24040A}"/>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en-US"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AFDBCEF7-F02F-B230-1F2A-91829E9127A0}"/>
              </a:ext>
            </a:extLst>
          </p:cNvPr>
          <p:cNvSpPr txBox="1"/>
          <p:nvPr/>
        </p:nvSpPr>
        <p:spPr>
          <a:xfrm>
            <a:off x="4413380" y="600601"/>
            <a:ext cx="7875036" cy="492443"/>
          </a:xfrm>
          <a:prstGeom prst="rect">
            <a:avLst/>
          </a:prstGeom>
          <a:noFill/>
        </p:spPr>
        <p:txBody>
          <a:bodyPr wrap="square">
            <a:spAutoFit/>
          </a:bodyPr>
          <a:lstStyle/>
          <a:p>
            <a:r>
              <a:rPr lang="en-US" sz="2600" b="1" noProof="0" dirty="0">
                <a:solidFill>
                  <a:srgbClr val="002A48"/>
                </a:solidFill>
                <a:latin typeface="Cocomat Pro" pitchFamily="2" charset="0"/>
              </a:rPr>
              <a:t>3.2 Validation of 2D CZT/CZT as Compton polarimeters</a:t>
            </a:r>
            <a:endParaRPr lang="en-US" sz="2600" b="1" noProof="0" dirty="0"/>
          </a:p>
        </p:txBody>
      </p:sp>
      <p:grpSp>
        <p:nvGrpSpPr>
          <p:cNvPr id="31" name="Gruppo 30">
            <a:extLst>
              <a:ext uri="{FF2B5EF4-FFF2-40B4-BE49-F238E27FC236}">
                <a16:creationId xmlns:a16="http://schemas.microsoft.com/office/drawing/2014/main" id="{6A5C6C0C-1983-D866-F432-04CD7E3A8086}"/>
              </a:ext>
            </a:extLst>
          </p:cNvPr>
          <p:cNvGrpSpPr/>
          <p:nvPr/>
        </p:nvGrpSpPr>
        <p:grpSpPr>
          <a:xfrm>
            <a:off x="261257" y="2030860"/>
            <a:ext cx="5713151" cy="4139522"/>
            <a:chOff x="261257" y="2030860"/>
            <a:chExt cx="5713151" cy="4139522"/>
          </a:xfrm>
        </p:grpSpPr>
        <p:grpSp>
          <p:nvGrpSpPr>
            <p:cNvPr id="16" name="Gruppo 15">
              <a:extLst>
                <a:ext uri="{FF2B5EF4-FFF2-40B4-BE49-F238E27FC236}">
                  <a16:creationId xmlns:a16="http://schemas.microsoft.com/office/drawing/2014/main" id="{AD0F694C-809E-3D4B-F011-086B500ABFBD}"/>
                </a:ext>
              </a:extLst>
            </p:cNvPr>
            <p:cNvGrpSpPr>
              <a:grpSpLocks noChangeAspect="1"/>
            </p:cNvGrpSpPr>
            <p:nvPr/>
          </p:nvGrpSpPr>
          <p:grpSpPr>
            <a:xfrm>
              <a:off x="2660439" y="3349109"/>
              <a:ext cx="3313969" cy="2821273"/>
              <a:chOff x="6703629" y="384635"/>
              <a:chExt cx="4806747" cy="4092116"/>
            </a:xfrm>
          </p:grpSpPr>
          <p:grpSp>
            <p:nvGrpSpPr>
              <p:cNvPr id="17" name="Group 15">
                <a:extLst>
                  <a:ext uri="{FF2B5EF4-FFF2-40B4-BE49-F238E27FC236}">
                    <a16:creationId xmlns:a16="http://schemas.microsoft.com/office/drawing/2014/main" id="{411199EC-62DA-7F9A-73E7-438F81FDBF7A}"/>
                  </a:ext>
                </a:extLst>
              </p:cNvPr>
              <p:cNvGrpSpPr>
                <a:grpSpLocks/>
              </p:cNvGrpSpPr>
              <p:nvPr/>
            </p:nvGrpSpPr>
            <p:grpSpPr bwMode="auto">
              <a:xfrm>
                <a:off x="6703629" y="384635"/>
                <a:ext cx="2126045" cy="4092116"/>
                <a:chOff x="612" y="663"/>
                <a:chExt cx="1657" cy="3357"/>
              </a:xfrm>
            </p:grpSpPr>
            <p:pic>
              <p:nvPicPr>
                <p:cNvPr id="23" name="Picture 4" descr="m7_300_11_single_map">
                  <a:extLst>
                    <a:ext uri="{FF2B5EF4-FFF2-40B4-BE49-F238E27FC236}">
                      <a16:creationId xmlns:a16="http://schemas.microsoft.com/office/drawing/2014/main" id="{D9320EA6-73ED-D97A-2175-E78C2EBCCE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 y="663"/>
                  <a:ext cx="1657" cy="1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 name="Picture 6" descr="m7_300_11_single_spectrum">
                  <a:extLst>
                    <a:ext uri="{FF2B5EF4-FFF2-40B4-BE49-F238E27FC236}">
                      <a16:creationId xmlns:a16="http://schemas.microsoft.com/office/drawing/2014/main" id="{CACB05DA-35FE-824A-1125-F0957BE1F9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 y="2863"/>
                  <a:ext cx="1633" cy="11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 name="Text Box 12">
                  <a:extLst>
                    <a:ext uri="{FF2B5EF4-FFF2-40B4-BE49-F238E27FC236}">
                      <a16:creationId xmlns:a16="http://schemas.microsoft.com/office/drawing/2014/main" id="{82DEE115-8942-7FE6-501D-D285D0D39CB3}"/>
                    </a:ext>
                  </a:extLst>
                </p:cNvPr>
                <p:cNvSpPr txBox="1">
                  <a:spLocks noChangeArrowheads="1"/>
                </p:cNvSpPr>
                <p:nvPr/>
              </p:nvSpPr>
              <p:spPr bwMode="auto">
                <a:xfrm>
                  <a:off x="657" y="2478"/>
                  <a:ext cx="1543" cy="403"/>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600" noProof="0" dirty="0">
                      <a:solidFill>
                        <a:srgbClr val="0000FF"/>
                      </a:solidFill>
                    </a:rPr>
                    <a:t>Single events</a:t>
                  </a:r>
                </a:p>
              </p:txBody>
            </p:sp>
          </p:grpSp>
          <p:grpSp>
            <p:nvGrpSpPr>
              <p:cNvPr id="18" name="Group 16">
                <a:extLst>
                  <a:ext uri="{FF2B5EF4-FFF2-40B4-BE49-F238E27FC236}">
                    <a16:creationId xmlns:a16="http://schemas.microsoft.com/office/drawing/2014/main" id="{3EE07849-7B8D-16EC-B781-961BAFBB2FF4}"/>
                  </a:ext>
                </a:extLst>
              </p:cNvPr>
              <p:cNvGrpSpPr>
                <a:grpSpLocks/>
              </p:cNvGrpSpPr>
              <p:nvPr/>
            </p:nvGrpSpPr>
            <p:grpSpPr bwMode="auto">
              <a:xfrm>
                <a:off x="9414697" y="384635"/>
                <a:ext cx="2095679" cy="4092116"/>
                <a:chOff x="3424" y="663"/>
                <a:chExt cx="1646" cy="3329"/>
              </a:xfrm>
            </p:grpSpPr>
            <p:pic>
              <p:nvPicPr>
                <p:cNvPr id="20" name="Picture 8" descr="m7_300_11_double_map">
                  <a:extLst>
                    <a:ext uri="{FF2B5EF4-FFF2-40B4-BE49-F238E27FC236}">
                      <a16:creationId xmlns:a16="http://schemas.microsoft.com/office/drawing/2014/main" id="{51394B9A-D013-5179-845C-E254E56B522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4" y="663"/>
                  <a:ext cx="1636" cy="1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Picture 10" descr="m7_300_11_double_spectrum">
                  <a:extLst>
                    <a:ext uri="{FF2B5EF4-FFF2-40B4-BE49-F238E27FC236}">
                      <a16:creationId xmlns:a16="http://schemas.microsoft.com/office/drawing/2014/main" id="{D369D789-8C8F-2302-D02B-66454F7943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4" y="2840"/>
                  <a:ext cx="1633" cy="11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 name="Text Box 13">
                  <a:extLst>
                    <a:ext uri="{FF2B5EF4-FFF2-40B4-BE49-F238E27FC236}">
                      <a16:creationId xmlns:a16="http://schemas.microsoft.com/office/drawing/2014/main" id="{58CFA8B9-C3EE-EA27-3A32-E7BD8D79CD30}"/>
                    </a:ext>
                  </a:extLst>
                </p:cNvPr>
                <p:cNvSpPr txBox="1">
                  <a:spLocks noChangeArrowheads="1"/>
                </p:cNvSpPr>
                <p:nvPr/>
              </p:nvSpPr>
              <p:spPr bwMode="auto">
                <a:xfrm>
                  <a:off x="3424" y="2478"/>
                  <a:ext cx="1646" cy="399"/>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600" noProof="0" dirty="0">
                      <a:solidFill>
                        <a:srgbClr val="0000FF"/>
                      </a:solidFill>
                    </a:rPr>
                    <a:t>Double events</a:t>
                  </a:r>
                </a:p>
              </p:txBody>
            </p:sp>
          </p:grpSp>
          <p:sp>
            <p:nvSpPr>
              <p:cNvPr id="19" name="Freccia in su 18">
                <a:extLst>
                  <a:ext uri="{FF2B5EF4-FFF2-40B4-BE49-F238E27FC236}">
                    <a16:creationId xmlns:a16="http://schemas.microsoft.com/office/drawing/2014/main" id="{2EBDF803-A247-502F-FAA8-2594091C49F6}"/>
                  </a:ext>
                </a:extLst>
              </p:cNvPr>
              <p:cNvSpPr/>
              <p:nvPr/>
            </p:nvSpPr>
            <p:spPr>
              <a:xfrm>
                <a:off x="9000328" y="404277"/>
                <a:ext cx="216225" cy="204301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grpSp>
          <p:nvGrpSpPr>
            <p:cNvPr id="27" name="Gruppo 26">
              <a:extLst>
                <a:ext uri="{FF2B5EF4-FFF2-40B4-BE49-F238E27FC236}">
                  <a16:creationId xmlns:a16="http://schemas.microsoft.com/office/drawing/2014/main" id="{C3D4BF0D-77F8-6226-96A8-EBAED54A082B}"/>
                </a:ext>
              </a:extLst>
            </p:cNvPr>
            <p:cNvGrpSpPr/>
            <p:nvPr/>
          </p:nvGrpSpPr>
          <p:grpSpPr>
            <a:xfrm>
              <a:off x="430885" y="2272469"/>
              <a:ext cx="2161250" cy="1664746"/>
              <a:chOff x="640741" y="2802154"/>
              <a:chExt cx="2161250" cy="1664746"/>
            </a:xfrm>
          </p:grpSpPr>
          <p:pic>
            <p:nvPicPr>
              <p:cNvPr id="6" name="Picture 4" descr="CdTeMatrixSystem">
                <a:extLst>
                  <a:ext uri="{FF2B5EF4-FFF2-40B4-BE49-F238E27FC236}">
                    <a16:creationId xmlns:a16="http://schemas.microsoft.com/office/drawing/2014/main" id="{37F0635C-E176-64A8-D846-465358525793}"/>
                  </a:ext>
                </a:extLst>
              </p:cNvPr>
              <p:cNvPicPr>
                <a:picLocks noGrp="1" noChangeAspect="1"/>
              </p:cNvPicPr>
              <p:nvPr>
                <p:ph sz="quarter" idx="1"/>
              </p:nvPr>
            </p:nvPicPr>
            <p:blipFill rotWithShape="1">
              <a:blip r:embed="rId8">
                <a:extLst>
                  <a:ext uri="{28A0092B-C50C-407E-A947-70E740481C1C}">
                    <a14:useLocalDpi xmlns:a14="http://schemas.microsoft.com/office/drawing/2010/main" val="0"/>
                  </a:ext>
                </a:extLst>
              </a:blip>
              <a:srcRect l="-2" r="13943" b="11648"/>
              <a:stretch/>
            </p:blipFill>
            <p:spPr>
              <a:xfrm>
                <a:off x="640741" y="2802154"/>
                <a:ext cx="2161250" cy="166474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 name="Picture 16">
                <a:extLst>
                  <a:ext uri="{FF2B5EF4-FFF2-40B4-BE49-F238E27FC236}">
                    <a16:creationId xmlns:a16="http://schemas.microsoft.com/office/drawing/2014/main" id="{C0F76121-5CA0-91B6-1A75-C2162C30BCC3}"/>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40741" y="3771573"/>
                <a:ext cx="749191" cy="659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8" name="CasellaDiTesto 27">
              <a:extLst>
                <a:ext uri="{FF2B5EF4-FFF2-40B4-BE49-F238E27FC236}">
                  <a16:creationId xmlns:a16="http://schemas.microsoft.com/office/drawing/2014/main" id="{725455CB-2762-1B61-4385-24A70B5384EB}"/>
                </a:ext>
              </a:extLst>
            </p:cNvPr>
            <p:cNvSpPr txBox="1"/>
            <p:nvPr/>
          </p:nvSpPr>
          <p:spPr>
            <a:xfrm>
              <a:off x="2660439" y="2030860"/>
              <a:ext cx="3286699" cy="461665"/>
            </a:xfrm>
            <a:prstGeom prst="rect">
              <a:avLst/>
            </a:prstGeom>
            <a:noFill/>
          </p:spPr>
          <p:txBody>
            <a:bodyPr wrap="square" rtlCol="0">
              <a:spAutoFit/>
            </a:bodyPr>
            <a:lstStyle/>
            <a:p>
              <a:r>
                <a:rPr lang="en-US" sz="2400" b="1" noProof="0" dirty="0">
                  <a:solidFill>
                    <a:schemeClr val="tx2">
                      <a:lumMod val="75000"/>
                      <a:lumOff val="25000"/>
                    </a:schemeClr>
                  </a:solidFill>
                </a:rPr>
                <a:t>1</a:t>
              </a:r>
              <a:r>
                <a:rPr lang="en-US" sz="2400" b="1" baseline="30000" noProof="0" dirty="0">
                  <a:solidFill>
                    <a:schemeClr val="tx2">
                      <a:lumMod val="75000"/>
                      <a:lumOff val="25000"/>
                    </a:schemeClr>
                  </a:solidFill>
                </a:rPr>
                <a:t>st</a:t>
              </a:r>
              <a:r>
                <a:rPr lang="en-US" sz="2400" b="1" noProof="0" dirty="0">
                  <a:solidFill>
                    <a:schemeClr val="tx2">
                      <a:lumMod val="75000"/>
                      <a:lumOff val="25000"/>
                    </a:schemeClr>
                  </a:solidFill>
                </a:rPr>
                <a:t> Experiment (2002)</a:t>
              </a:r>
            </a:p>
          </p:txBody>
        </p:sp>
        <p:sp>
          <p:nvSpPr>
            <p:cNvPr id="29" name="Text Box 6">
              <a:extLst>
                <a:ext uri="{FF2B5EF4-FFF2-40B4-BE49-F238E27FC236}">
                  <a16:creationId xmlns:a16="http://schemas.microsoft.com/office/drawing/2014/main" id="{0DE2DA8C-9B35-861E-0D15-A08C0D339DF4}"/>
                </a:ext>
              </a:extLst>
            </p:cNvPr>
            <p:cNvSpPr txBox="1">
              <a:spLocks noChangeArrowheads="1"/>
            </p:cNvSpPr>
            <p:nvPr/>
          </p:nvSpPr>
          <p:spPr bwMode="auto">
            <a:xfrm>
              <a:off x="261257" y="4055777"/>
              <a:ext cx="2399182" cy="2092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spcBef>
                  <a:spcPct val="0"/>
                </a:spcBef>
                <a:defRPr>
                  <a:solidFill>
                    <a:schemeClr val="tx1"/>
                  </a:solidFill>
                  <a:latin typeface="Arial" panose="020B0604020202020204" pitchFamily="34" charset="0"/>
                  <a:cs typeface="Arial" panose="020B0604020202020204" pitchFamily="34" charset="0"/>
                </a:defRPr>
              </a:lvl1pPr>
              <a:lvl2pPr>
                <a:spcBef>
                  <a:spcPct val="0"/>
                </a:spcBef>
                <a:defRPr>
                  <a:solidFill>
                    <a:schemeClr val="tx1"/>
                  </a:solidFill>
                  <a:latin typeface="Arial" panose="020B0604020202020204" pitchFamily="34" charset="0"/>
                  <a:cs typeface="Arial" panose="020B0604020202020204" pitchFamily="34" charset="0"/>
                </a:defRPr>
              </a:lvl2pPr>
              <a:lvl3pPr>
                <a:spcBef>
                  <a:spcPct val="0"/>
                </a:spcBef>
                <a:defRPr>
                  <a:solidFill>
                    <a:schemeClr val="tx1"/>
                  </a:solidFill>
                  <a:latin typeface="Arial" panose="020B0604020202020204" pitchFamily="34" charset="0"/>
                  <a:cs typeface="Arial" panose="020B0604020202020204" pitchFamily="34" charset="0"/>
                </a:defRPr>
              </a:lvl3pPr>
              <a:lvl4pPr>
                <a:spcBef>
                  <a:spcPct val="0"/>
                </a:spcBef>
                <a:defRPr>
                  <a:solidFill>
                    <a:schemeClr val="tx1"/>
                  </a:solidFill>
                  <a:latin typeface="Arial" panose="020B0604020202020204" pitchFamily="34" charset="0"/>
                  <a:cs typeface="Arial" panose="020B0604020202020204" pitchFamily="34" charset="0"/>
                </a:defRPr>
              </a:lvl4pPr>
              <a:lvl5pPr>
                <a:spcBef>
                  <a:spcPct val="0"/>
                </a:spcBef>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ts val="600"/>
                </a:spcBef>
              </a:pPr>
              <a:r>
                <a:rPr lang="it-IT" altLang="en-US" sz="2000" dirty="0">
                  <a:latin typeface="Ccomat pro"/>
                </a:rPr>
                <a:t>7.5 mm </a:t>
              </a:r>
              <a:r>
                <a:rPr lang="it-IT" altLang="en-US" sz="2000" dirty="0" err="1">
                  <a:latin typeface="Ccomat pro"/>
                </a:rPr>
                <a:t>thick</a:t>
              </a:r>
              <a:r>
                <a:rPr lang="it-IT" altLang="en-US" sz="2000" dirty="0">
                  <a:latin typeface="Ccomat pro"/>
                </a:rPr>
                <a:t> CdTe (</a:t>
              </a:r>
              <a:r>
                <a:rPr lang="it-IT" altLang="en-US" sz="2000" dirty="0" err="1">
                  <a:latin typeface="Ccomat pro"/>
                </a:rPr>
                <a:t>bias</a:t>
              </a:r>
              <a:r>
                <a:rPr lang="it-IT" altLang="en-US" sz="2000" dirty="0">
                  <a:latin typeface="Ccomat pro"/>
                </a:rPr>
                <a:t>=750 V):</a:t>
              </a:r>
            </a:p>
            <a:p>
              <a:pPr>
                <a:spcBef>
                  <a:spcPts val="600"/>
                </a:spcBef>
              </a:pPr>
              <a:r>
                <a:rPr lang="it-IT" altLang="en-US" sz="2000" dirty="0">
                  <a:latin typeface="Ccomat pro"/>
                </a:rPr>
                <a:t>@ 300 keV, Q=0.41  (MC Q=0.35-0.45)</a:t>
              </a:r>
            </a:p>
            <a:p>
              <a:pPr>
                <a:spcBef>
                  <a:spcPts val="600"/>
                </a:spcBef>
              </a:pPr>
              <a:r>
                <a:rPr lang="it-IT" altLang="en-US" sz="2000" dirty="0">
                  <a:latin typeface="Ccomat pro"/>
                </a:rPr>
                <a:t>@ 400 keV, Q=0.3    (MC Q=0.28-0.4)</a:t>
              </a:r>
            </a:p>
          </p:txBody>
        </p:sp>
        <p:sp>
          <p:nvSpPr>
            <p:cNvPr id="30" name="CasellaDiTesto 29">
              <a:extLst>
                <a:ext uri="{FF2B5EF4-FFF2-40B4-BE49-F238E27FC236}">
                  <a16:creationId xmlns:a16="http://schemas.microsoft.com/office/drawing/2014/main" id="{2575D49E-7DC6-C971-CA20-766AB565E250}"/>
                </a:ext>
              </a:extLst>
            </p:cNvPr>
            <p:cNvSpPr txBox="1"/>
            <p:nvPr/>
          </p:nvSpPr>
          <p:spPr>
            <a:xfrm>
              <a:off x="2672491" y="2382206"/>
              <a:ext cx="3262596" cy="1015663"/>
            </a:xfrm>
            <a:prstGeom prst="rect">
              <a:avLst/>
            </a:prstGeom>
            <a:noFill/>
          </p:spPr>
          <p:txBody>
            <a:bodyPr wrap="square" rtlCol="0">
              <a:spAutoFit/>
            </a:bodyPr>
            <a:lstStyle/>
            <a:p>
              <a:r>
                <a:rPr lang="it-IT" sz="2000" dirty="0">
                  <a:latin typeface="Cocomat Pro"/>
                </a:rPr>
                <a:t>CdTe (3.4, 5, 7.5 mm </a:t>
              </a:r>
              <a:r>
                <a:rPr lang="it-IT" sz="2000" dirty="0" err="1">
                  <a:latin typeface="Cocomat Pro"/>
                </a:rPr>
                <a:t>thick</a:t>
              </a:r>
              <a:endParaRPr lang="it-IT" sz="2000" dirty="0">
                <a:latin typeface="Cocomat Pro"/>
              </a:endParaRPr>
            </a:p>
            <a:p>
              <a:r>
                <a:rPr lang="it-IT" sz="2000" dirty="0" err="1">
                  <a:latin typeface="Cocomat Pro"/>
                </a:rPr>
                <a:t>Eurorad</a:t>
              </a:r>
              <a:r>
                <a:rPr lang="it-IT" sz="2000" dirty="0">
                  <a:latin typeface="Cocomat Pro"/>
                </a:rPr>
                <a:t> 4x4 pixel (2.5 mm pitch)</a:t>
              </a:r>
            </a:p>
          </p:txBody>
        </p:sp>
      </p:grpSp>
      <p:pic>
        <p:nvPicPr>
          <p:cNvPr id="33" name="Image 64" descr="Inside_vessel.JPG">
            <a:extLst>
              <a:ext uri="{FF2B5EF4-FFF2-40B4-BE49-F238E27FC236}">
                <a16:creationId xmlns:a16="http://schemas.microsoft.com/office/drawing/2014/main" id="{267E7653-145C-6A45-1A1C-4DFECBA9D26D}"/>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26372" y="1877543"/>
            <a:ext cx="2294537" cy="175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CasellaDiTesto 37">
            <a:extLst>
              <a:ext uri="{FF2B5EF4-FFF2-40B4-BE49-F238E27FC236}">
                <a16:creationId xmlns:a16="http://schemas.microsoft.com/office/drawing/2014/main" id="{CB5234B5-EA07-D4CD-1C84-C9DE4E9325A0}"/>
              </a:ext>
            </a:extLst>
          </p:cNvPr>
          <p:cNvSpPr txBox="1"/>
          <p:nvPr/>
        </p:nvSpPr>
        <p:spPr>
          <a:xfrm>
            <a:off x="8610353" y="1664757"/>
            <a:ext cx="3111638" cy="461665"/>
          </a:xfrm>
          <a:prstGeom prst="rect">
            <a:avLst/>
          </a:prstGeom>
          <a:noFill/>
        </p:spPr>
        <p:txBody>
          <a:bodyPr wrap="square" rtlCol="0">
            <a:spAutoFit/>
          </a:bodyPr>
          <a:lstStyle/>
          <a:p>
            <a:r>
              <a:rPr lang="en-US" sz="2400" b="1" noProof="0" dirty="0">
                <a:solidFill>
                  <a:schemeClr val="accent4">
                    <a:lumMod val="75000"/>
                  </a:schemeClr>
                </a:solidFill>
                <a:latin typeface="Cocomat Pro"/>
              </a:rPr>
              <a:t>5</a:t>
            </a:r>
            <a:r>
              <a:rPr lang="en-US" sz="2400" b="1" baseline="30000" noProof="0" dirty="0">
                <a:solidFill>
                  <a:schemeClr val="accent4">
                    <a:lumMod val="75000"/>
                  </a:schemeClr>
                </a:solidFill>
                <a:latin typeface="Cocomat Pro"/>
              </a:rPr>
              <a:t>th</a:t>
            </a:r>
            <a:r>
              <a:rPr lang="en-US" sz="2400" b="1" noProof="0" dirty="0">
                <a:solidFill>
                  <a:schemeClr val="accent4">
                    <a:lumMod val="75000"/>
                  </a:schemeClr>
                </a:solidFill>
                <a:latin typeface="Cocomat Pro"/>
              </a:rPr>
              <a:t> Experiment (2011</a:t>
            </a:r>
            <a:r>
              <a:rPr lang="en-US" b="1" noProof="0" dirty="0">
                <a:solidFill>
                  <a:schemeClr val="accent4">
                    <a:lumMod val="75000"/>
                  </a:schemeClr>
                </a:solidFill>
              </a:rPr>
              <a:t>)</a:t>
            </a:r>
          </a:p>
        </p:txBody>
      </p:sp>
      <p:sp>
        <p:nvSpPr>
          <p:cNvPr id="39" name="CasellaDiTesto 38">
            <a:extLst>
              <a:ext uri="{FF2B5EF4-FFF2-40B4-BE49-F238E27FC236}">
                <a16:creationId xmlns:a16="http://schemas.microsoft.com/office/drawing/2014/main" id="{5643E1DA-74BD-1F2F-52AA-815352CBA65D}"/>
              </a:ext>
            </a:extLst>
          </p:cNvPr>
          <p:cNvSpPr txBox="1"/>
          <p:nvPr/>
        </p:nvSpPr>
        <p:spPr>
          <a:xfrm>
            <a:off x="8610353" y="2089036"/>
            <a:ext cx="3351302" cy="1015663"/>
          </a:xfrm>
          <a:prstGeom prst="rect">
            <a:avLst/>
          </a:prstGeom>
          <a:noFill/>
        </p:spPr>
        <p:txBody>
          <a:bodyPr wrap="square" rtlCol="0">
            <a:spAutoFit/>
          </a:bodyPr>
          <a:lstStyle/>
          <a:p>
            <a:r>
              <a:rPr lang="it-IT" sz="2000" b="1" dirty="0">
                <a:latin typeface="Cocomat Pro"/>
              </a:rPr>
              <a:t>Caliste Module</a:t>
            </a:r>
            <a:r>
              <a:rPr lang="it-IT" sz="2000" dirty="0">
                <a:latin typeface="Cocomat Pro"/>
              </a:rPr>
              <a:t>: 1 mm </a:t>
            </a:r>
            <a:r>
              <a:rPr lang="it-IT" sz="2000" dirty="0" err="1">
                <a:latin typeface="Cocomat Pro"/>
              </a:rPr>
              <a:t>thick</a:t>
            </a:r>
            <a:r>
              <a:rPr lang="it-IT" sz="2000" dirty="0">
                <a:latin typeface="Cocomat Pro"/>
              </a:rPr>
              <a:t> Schottky CdTe, 2 mm </a:t>
            </a:r>
            <a:r>
              <a:rPr lang="it-IT" sz="2000" dirty="0" err="1">
                <a:latin typeface="Cocomat Pro"/>
              </a:rPr>
              <a:t>thick</a:t>
            </a:r>
            <a:r>
              <a:rPr lang="it-IT" sz="2000" dirty="0">
                <a:latin typeface="Cocomat Pro"/>
              </a:rPr>
              <a:t> CZT</a:t>
            </a:r>
          </a:p>
          <a:p>
            <a:r>
              <a:rPr lang="fr-FR" altLang="en-US" sz="2000" dirty="0">
                <a:latin typeface="Cocomat Pro"/>
                <a:cs typeface="Times" panose="02020603050405020304" pitchFamily="18" charset="0"/>
              </a:rPr>
              <a:t>16x16 pixels (650 µm pitch)</a:t>
            </a:r>
            <a:endParaRPr lang="en-GB" sz="2000" dirty="0">
              <a:latin typeface="Cocomat Pro"/>
            </a:endParaRPr>
          </a:p>
        </p:txBody>
      </p:sp>
      <p:pic>
        <p:nvPicPr>
          <p:cNvPr id="40" name="Immagine 39">
            <a:extLst>
              <a:ext uri="{FF2B5EF4-FFF2-40B4-BE49-F238E27FC236}">
                <a16:creationId xmlns:a16="http://schemas.microsoft.com/office/drawing/2014/main" id="{E50FB48D-DA80-66C5-D8E1-E584E676B72C}"/>
              </a:ext>
            </a:extLst>
          </p:cNvPr>
          <p:cNvPicPr>
            <a:picLocks noChangeAspect="1"/>
          </p:cNvPicPr>
          <p:nvPr/>
        </p:nvPicPr>
        <p:blipFill>
          <a:blip r:embed="rId11" cstate="print"/>
          <a:stretch>
            <a:fillRect/>
          </a:stretch>
        </p:blipFill>
        <p:spPr>
          <a:xfrm>
            <a:off x="6211030" y="4287356"/>
            <a:ext cx="1680845" cy="1851585"/>
          </a:xfrm>
          <a:prstGeom prst="rect">
            <a:avLst/>
          </a:prstGeom>
        </p:spPr>
      </p:pic>
      <p:sp>
        <p:nvSpPr>
          <p:cNvPr id="42" name="CasellaDiTesto 41">
            <a:extLst>
              <a:ext uri="{FF2B5EF4-FFF2-40B4-BE49-F238E27FC236}">
                <a16:creationId xmlns:a16="http://schemas.microsoft.com/office/drawing/2014/main" id="{2C5CC28C-0572-D09B-1FF7-F422114B7717}"/>
              </a:ext>
            </a:extLst>
          </p:cNvPr>
          <p:cNvSpPr txBox="1"/>
          <p:nvPr/>
        </p:nvSpPr>
        <p:spPr>
          <a:xfrm>
            <a:off x="7917604" y="4293760"/>
            <a:ext cx="1858741" cy="1631216"/>
          </a:xfrm>
          <a:prstGeom prst="rect">
            <a:avLst/>
          </a:prstGeom>
          <a:noFill/>
        </p:spPr>
        <p:txBody>
          <a:bodyPr wrap="square">
            <a:spAutoFit/>
          </a:bodyPr>
          <a:lstStyle/>
          <a:p>
            <a:r>
              <a:rPr lang="it-IT" sz="2000" dirty="0">
                <a:latin typeface="Cocomat Pro"/>
              </a:rPr>
              <a:t>E=200 </a:t>
            </a:r>
            <a:r>
              <a:rPr lang="it-IT" sz="2000" dirty="0" err="1">
                <a:latin typeface="Cocomat Pro"/>
              </a:rPr>
              <a:t>keV</a:t>
            </a:r>
            <a:r>
              <a:rPr lang="it-IT" sz="2000" dirty="0">
                <a:latin typeface="Cocomat Pro"/>
              </a:rPr>
              <a:t>,  </a:t>
            </a:r>
          </a:p>
          <a:p>
            <a:r>
              <a:rPr lang="it-IT" sz="2000" dirty="0">
                <a:latin typeface="Cocomat Pro"/>
              </a:rPr>
              <a:t>30</a:t>
            </a:r>
            <a:r>
              <a:rPr lang="it-IT" sz="2000" dirty="0">
                <a:latin typeface="Cocomat Pro"/>
                <a:sym typeface="Symbol" panose="05050102010706020507" pitchFamily="18" charset="2"/>
              </a:rPr>
              <a:t> </a:t>
            </a:r>
            <a:r>
              <a:rPr lang="it-IT" sz="2000" dirty="0" err="1">
                <a:latin typeface="Cocomat Pro"/>
                <a:sym typeface="Symbol" panose="05050102010706020507" pitchFamily="18" charset="2"/>
              </a:rPr>
              <a:t>inclination</a:t>
            </a:r>
            <a:r>
              <a:rPr lang="it-IT" sz="2000" dirty="0">
                <a:latin typeface="Cocomat Pro"/>
                <a:sym typeface="Symbol" panose="05050102010706020507" pitchFamily="18" charset="2"/>
              </a:rPr>
              <a:t> with </a:t>
            </a:r>
            <a:r>
              <a:rPr lang="it-IT" sz="2000" dirty="0" err="1">
                <a:latin typeface="Cocomat Pro"/>
                <a:sym typeface="Symbol" panose="05050102010706020507" pitchFamily="18" charset="2"/>
              </a:rPr>
              <a:t>respect</a:t>
            </a:r>
            <a:r>
              <a:rPr lang="it-IT" sz="2000" dirty="0">
                <a:latin typeface="Cocomat Pro"/>
                <a:sym typeface="Symbol" panose="05050102010706020507" pitchFamily="18" charset="2"/>
              </a:rPr>
              <a:t> to </a:t>
            </a:r>
            <a:r>
              <a:rPr lang="it-IT" sz="2000" dirty="0" err="1">
                <a:latin typeface="Cocomat Pro"/>
                <a:sym typeface="Symbol" panose="05050102010706020507" pitchFamily="18" charset="2"/>
              </a:rPr>
              <a:t>polarisation</a:t>
            </a:r>
            <a:r>
              <a:rPr lang="it-IT" sz="2000" dirty="0">
                <a:latin typeface="Cocomat Pro"/>
                <a:sym typeface="Symbol" panose="05050102010706020507" pitchFamily="18" charset="2"/>
              </a:rPr>
              <a:t> </a:t>
            </a:r>
            <a:r>
              <a:rPr lang="it-IT" sz="2000" dirty="0" err="1">
                <a:latin typeface="Cocomat Pro"/>
                <a:sym typeface="Symbol" panose="05050102010706020507" pitchFamily="18" charset="2"/>
              </a:rPr>
              <a:t>direction</a:t>
            </a:r>
            <a:r>
              <a:rPr lang="it-IT" sz="2000" dirty="0">
                <a:latin typeface="Cocomat Pro"/>
                <a:sym typeface="Symbol" panose="05050102010706020507" pitchFamily="18" charset="2"/>
              </a:rPr>
              <a:t>. </a:t>
            </a:r>
          </a:p>
        </p:txBody>
      </p:sp>
      <p:pic>
        <p:nvPicPr>
          <p:cNvPr id="43" name="Immagine 42">
            <a:extLst>
              <a:ext uri="{FF2B5EF4-FFF2-40B4-BE49-F238E27FC236}">
                <a16:creationId xmlns:a16="http://schemas.microsoft.com/office/drawing/2014/main" id="{60A445D5-14BE-8CE5-BE0A-F96FC0F1CD12}"/>
              </a:ext>
            </a:extLst>
          </p:cNvPr>
          <p:cNvPicPr>
            <a:picLocks noChangeAspect="1"/>
          </p:cNvPicPr>
          <p:nvPr/>
        </p:nvPicPr>
        <p:blipFill>
          <a:blip r:embed="rId12" cstate="print"/>
          <a:srcRect b="227"/>
          <a:stretch>
            <a:fillRect/>
          </a:stretch>
        </p:blipFill>
        <p:spPr>
          <a:xfrm>
            <a:off x="9553391" y="3157036"/>
            <a:ext cx="2295516" cy="1536744"/>
          </a:xfrm>
          <a:prstGeom prst="rect">
            <a:avLst/>
          </a:prstGeom>
        </p:spPr>
      </p:pic>
      <p:pic>
        <p:nvPicPr>
          <p:cNvPr id="44" name="Immagine 43">
            <a:extLst>
              <a:ext uri="{FF2B5EF4-FFF2-40B4-BE49-F238E27FC236}">
                <a16:creationId xmlns:a16="http://schemas.microsoft.com/office/drawing/2014/main" id="{6E5388FD-97BA-FE5B-07AB-2DF209F52931}"/>
              </a:ext>
            </a:extLst>
          </p:cNvPr>
          <p:cNvPicPr>
            <a:picLocks noChangeAspect="1"/>
          </p:cNvPicPr>
          <p:nvPr/>
        </p:nvPicPr>
        <p:blipFill>
          <a:blip r:embed="rId13" cstate="print">
            <a:extLst>
              <a:ext uri="{28A0092B-C50C-407E-A947-70E740481C1C}">
                <a14:useLocalDpi xmlns:a14="http://schemas.microsoft.com/office/drawing/2010/main" val="0"/>
              </a:ext>
            </a:extLst>
          </a:blip>
          <a:srcRect t="9610" r="3636" b="379"/>
          <a:stretch>
            <a:fillRect/>
          </a:stretch>
        </p:blipFill>
        <p:spPr>
          <a:xfrm>
            <a:off x="9572850" y="4737439"/>
            <a:ext cx="2311330" cy="1491027"/>
          </a:xfrm>
          <a:prstGeom prst="rect">
            <a:avLst/>
          </a:prstGeom>
        </p:spPr>
      </p:pic>
      <p:sp>
        <p:nvSpPr>
          <p:cNvPr id="45" name="CasellaDiTesto 44">
            <a:extLst>
              <a:ext uri="{FF2B5EF4-FFF2-40B4-BE49-F238E27FC236}">
                <a16:creationId xmlns:a16="http://schemas.microsoft.com/office/drawing/2014/main" id="{1BAA4249-1827-0EC9-771D-904E55A2ABB1}"/>
              </a:ext>
            </a:extLst>
          </p:cNvPr>
          <p:cNvSpPr txBox="1"/>
          <p:nvPr/>
        </p:nvSpPr>
        <p:spPr>
          <a:xfrm>
            <a:off x="10500420" y="3397869"/>
            <a:ext cx="871268" cy="276999"/>
          </a:xfrm>
          <a:prstGeom prst="rect">
            <a:avLst/>
          </a:prstGeom>
          <a:noFill/>
        </p:spPr>
        <p:txBody>
          <a:bodyPr wrap="square" rtlCol="0">
            <a:spAutoFit/>
          </a:bodyPr>
          <a:lstStyle/>
          <a:p>
            <a:r>
              <a:rPr lang="it-IT" sz="1200" b="1" dirty="0">
                <a:solidFill>
                  <a:srgbClr val="0000FF"/>
                </a:solidFill>
              </a:rPr>
              <a:t>Q=0.85</a:t>
            </a:r>
          </a:p>
        </p:txBody>
      </p:sp>
      <mc:AlternateContent xmlns:mc="http://schemas.openxmlformats.org/markup-compatibility/2006">
        <mc:Choice xmlns:a14="http://schemas.microsoft.com/office/drawing/2010/main" Requires="a14">
          <p:sp>
            <p:nvSpPr>
              <p:cNvPr id="46" name="CasellaDiTesto 45">
                <a:extLst>
                  <a:ext uri="{FF2B5EF4-FFF2-40B4-BE49-F238E27FC236}">
                    <a16:creationId xmlns:a16="http://schemas.microsoft.com/office/drawing/2014/main" id="{F07C1E21-0275-4D05-ACDB-790EF26048BA}"/>
                  </a:ext>
                </a:extLst>
              </p:cNvPr>
              <p:cNvSpPr txBox="1"/>
              <p:nvPr/>
            </p:nvSpPr>
            <p:spPr>
              <a:xfrm>
                <a:off x="6176501" y="3622109"/>
                <a:ext cx="2433852" cy="707886"/>
              </a:xfrm>
              <a:prstGeom prst="rect">
                <a:avLst/>
              </a:prstGeom>
              <a:noFill/>
            </p:spPr>
            <p:txBody>
              <a:bodyPr wrap="square" rtlCol="0">
                <a:spAutoFit/>
              </a:bodyPr>
              <a:lstStyle/>
              <a:p>
                <a14:m>
                  <m:oMath xmlns:m="http://schemas.openxmlformats.org/officeDocument/2006/math">
                    <m:r>
                      <a:rPr lang="en-GB" sz="2000" i="1" smtClean="0">
                        <a:latin typeface="Cambria Math" panose="02040503050406030204" pitchFamily="18" charset="0"/>
                        <a:sym typeface="Symbol" panose="05050102010706020507" pitchFamily="18" charset="2"/>
                      </a:rPr>
                      <m:t></m:t>
                    </m:r>
                  </m:oMath>
                </a14:m>
                <a:r>
                  <a:rPr lang="en-GB" sz="2000" dirty="0">
                    <a:latin typeface="Cocomat Pro"/>
                  </a:rPr>
                  <a:t>E/E (60 keV)=1.4 %</a:t>
                </a:r>
              </a:p>
              <a:p>
                <a:r>
                  <a:rPr lang="en-GB" sz="2000" dirty="0">
                    <a:latin typeface="Cocomat Pro"/>
                  </a:rPr>
                  <a:t>E</a:t>
                </a:r>
                <a:r>
                  <a:rPr lang="en-GB" sz="2000" baseline="-25000" dirty="0">
                    <a:latin typeface="Cocomat Pro"/>
                  </a:rPr>
                  <a:t>low </a:t>
                </a:r>
                <a:r>
                  <a:rPr lang="en-GB" sz="2000" dirty="0">
                    <a:latin typeface="Cocomat Pro"/>
                  </a:rPr>
                  <a:t>=2 keV</a:t>
                </a:r>
                <a:endParaRPr lang="en-GB" sz="2000" baseline="-25000" dirty="0">
                  <a:latin typeface="Cocomat Pro"/>
                </a:endParaRPr>
              </a:p>
            </p:txBody>
          </p:sp>
        </mc:Choice>
        <mc:Fallback>
          <p:sp>
            <p:nvSpPr>
              <p:cNvPr id="46" name="CasellaDiTesto 45">
                <a:extLst>
                  <a:ext uri="{FF2B5EF4-FFF2-40B4-BE49-F238E27FC236}">
                    <a16:creationId xmlns:a16="http://schemas.microsoft.com/office/drawing/2014/main" id="{F07C1E21-0275-4D05-ACDB-790EF26048BA}"/>
                  </a:ext>
                </a:extLst>
              </p:cNvPr>
              <p:cNvSpPr txBox="1">
                <a:spLocks noRot="1" noChangeAspect="1" noMove="1" noResize="1" noEditPoints="1" noAdjustHandles="1" noChangeArrowheads="1" noChangeShapeType="1" noTextEdit="1"/>
              </p:cNvSpPr>
              <p:nvPr/>
            </p:nvSpPr>
            <p:spPr>
              <a:xfrm>
                <a:off x="6176501" y="3622109"/>
                <a:ext cx="2433852" cy="707886"/>
              </a:xfrm>
              <a:prstGeom prst="rect">
                <a:avLst/>
              </a:prstGeom>
              <a:blipFill>
                <a:blip r:embed="rId14"/>
                <a:stretch>
                  <a:fillRect l="-2506" t="-4310" b="-14655"/>
                </a:stretch>
              </a:blipFill>
            </p:spPr>
            <p:txBody>
              <a:bodyPr/>
              <a:lstStyle/>
              <a:p>
                <a:r>
                  <a:rPr lang="en-GB">
                    <a:noFill/>
                  </a:rPr>
                  <a:t> </a:t>
                </a:r>
              </a:p>
            </p:txBody>
          </p:sp>
        </mc:Fallback>
      </mc:AlternateContent>
      <p:pic>
        <p:nvPicPr>
          <p:cNvPr id="7" name="Immagine 6">
            <a:extLst>
              <a:ext uri="{FF2B5EF4-FFF2-40B4-BE49-F238E27FC236}">
                <a16:creationId xmlns:a16="http://schemas.microsoft.com/office/drawing/2014/main" id="{BFC191F5-CD38-41F7-E373-E2B621625F8D}"/>
              </a:ext>
            </a:extLst>
          </p:cNvPr>
          <p:cNvPicPr>
            <a:picLocks noChangeAspect="1"/>
          </p:cNvPicPr>
          <p:nvPr/>
        </p:nvPicPr>
        <p:blipFill>
          <a:blip r:embed="rId15"/>
          <a:srcRect t="-1" b="16549"/>
          <a:stretch>
            <a:fillRect/>
          </a:stretch>
        </p:blipFill>
        <p:spPr>
          <a:xfrm>
            <a:off x="6220656" y="2492525"/>
            <a:ext cx="730406" cy="1133872"/>
          </a:xfrm>
          <a:prstGeom prst="rect">
            <a:avLst/>
          </a:prstGeom>
        </p:spPr>
      </p:pic>
    </p:spTree>
    <p:extLst>
      <p:ext uri="{BB962C8B-B14F-4D97-AF65-F5344CB8AC3E}">
        <p14:creationId xmlns:p14="http://schemas.microsoft.com/office/powerpoint/2010/main" val="3089467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3EB31DE8-2D75-010E-3EC2-77A549E40B90}"/>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26BC3883-C5CA-EB0C-5EFD-ADE641BAD0A9}"/>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5F0E9464-0C31-79CD-EA61-FFFC90988695}"/>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CD0A376A-983C-0608-F50C-E70C9EDD73B9}"/>
              </a:ext>
            </a:extLst>
          </p:cNvPr>
          <p:cNvSpPr txBox="1"/>
          <p:nvPr/>
        </p:nvSpPr>
        <p:spPr>
          <a:xfrm>
            <a:off x="4590661" y="600601"/>
            <a:ext cx="7370994" cy="523220"/>
          </a:xfrm>
          <a:prstGeom prst="rect">
            <a:avLst/>
          </a:prstGeom>
          <a:noFill/>
        </p:spPr>
        <p:txBody>
          <a:bodyPr wrap="square">
            <a:spAutoFit/>
          </a:bodyPr>
          <a:lstStyle/>
          <a:p>
            <a:r>
              <a:rPr lang="it-IT" sz="2800" b="1" dirty="0">
                <a:solidFill>
                  <a:srgbClr val="002A48"/>
                </a:solidFill>
                <a:latin typeface="Cocomat Pro" pitchFamily="2" charset="0"/>
              </a:rPr>
              <a:t>3.3 From 2D to 3D </a:t>
            </a:r>
            <a:r>
              <a:rPr lang="it-IT" sz="2800" b="1" dirty="0" err="1">
                <a:solidFill>
                  <a:srgbClr val="002A48"/>
                </a:solidFill>
                <a:latin typeface="Cocomat Pro" pitchFamily="2" charset="0"/>
              </a:rPr>
              <a:t>segmented</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spectrometer</a:t>
            </a:r>
            <a:endParaRPr lang="en-GB" sz="2800" b="1" dirty="0"/>
          </a:p>
        </p:txBody>
      </p:sp>
      <p:sp>
        <p:nvSpPr>
          <p:cNvPr id="8" name="Segnaposto numero diapositiva 4">
            <a:extLst>
              <a:ext uri="{FF2B5EF4-FFF2-40B4-BE49-F238E27FC236}">
                <a16:creationId xmlns:a16="http://schemas.microsoft.com/office/drawing/2014/main" id="{545FBA6D-85C3-8EB0-9F80-BAD91B277550}"/>
              </a:ext>
            </a:extLst>
          </p:cNvPr>
          <p:cNvSpPr txBox="1">
            <a:spLocks/>
          </p:cNvSpPr>
          <p:nvPr/>
        </p:nvSpPr>
        <p:spPr>
          <a:xfrm>
            <a:off x="10352540" y="295729"/>
            <a:ext cx="838199" cy="767687"/>
          </a:xfrm>
          <a:prstGeom prst="rect">
            <a:avLst/>
          </a:prstGeom>
        </p:spPr>
        <p:txBody>
          <a:bodyPr vert="horz" lIns="91440" tIns="45720" rIns="91440" bIns="45720" rtlCol="0" anchor="ctr"/>
          <a:lstStyle>
            <a:defPPr>
              <a:defRPr lang="it-IT"/>
            </a:defPPr>
            <a:lvl1pPr marL="0" algn="r" defTabSz="914400" rtl="0" eaLnBrk="1" latinLnBrk="0" hangingPunct="1">
              <a:defRPr sz="9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C034897-D6D6-48FE-9F0E-0FBB6B3DEE5E}" type="slidenum">
              <a:rPr lang="it-IT" smtClean="0"/>
              <a:pPr/>
              <a:t>12</a:t>
            </a:fld>
            <a:endParaRPr lang="it-IT" dirty="0"/>
          </a:p>
        </p:txBody>
      </p:sp>
      <p:sp>
        <p:nvSpPr>
          <p:cNvPr id="15" name="CasellaDiTesto 14">
            <a:extLst>
              <a:ext uri="{FF2B5EF4-FFF2-40B4-BE49-F238E27FC236}">
                <a16:creationId xmlns:a16="http://schemas.microsoft.com/office/drawing/2014/main" id="{BAD68412-064F-4870-616F-AD3055524C97}"/>
              </a:ext>
            </a:extLst>
          </p:cNvPr>
          <p:cNvSpPr txBox="1"/>
          <p:nvPr/>
        </p:nvSpPr>
        <p:spPr>
          <a:xfrm>
            <a:off x="363875" y="1309387"/>
            <a:ext cx="11617810" cy="430887"/>
          </a:xfrm>
          <a:prstGeom prst="rect">
            <a:avLst/>
          </a:prstGeom>
          <a:noFill/>
        </p:spPr>
        <p:txBody>
          <a:bodyPr wrap="square">
            <a:spAutoFit/>
          </a:bodyPr>
          <a:lstStyle/>
          <a:p>
            <a:pPr algn="just" defTabSz="457200">
              <a:spcAft>
                <a:spcPts val="1000"/>
              </a:spcAft>
            </a:pPr>
            <a:r>
              <a:rPr lang="en-GB" sz="2200" b="1" dirty="0">
                <a:latin typeface="Cocomat Pro"/>
                <a:ea typeface="Calibri" panose="020F0502020204030204" pitchFamily="34" charset="0"/>
                <a:cs typeface="Times New Roman" panose="02020603050405020304" pitchFamily="18" charset="0"/>
              </a:rPr>
              <a:t>Requirements for next decades hard X and soft gamma ray space instruments (2040-2050).</a:t>
            </a:r>
          </a:p>
        </p:txBody>
      </p:sp>
      <p:sp>
        <p:nvSpPr>
          <p:cNvPr id="17" name="CasellaDiTesto 16">
            <a:extLst>
              <a:ext uri="{FF2B5EF4-FFF2-40B4-BE49-F238E27FC236}">
                <a16:creationId xmlns:a16="http://schemas.microsoft.com/office/drawing/2014/main" id="{37D8FBC6-0356-1B4F-262D-426239E470FA}"/>
              </a:ext>
            </a:extLst>
          </p:cNvPr>
          <p:cNvSpPr txBox="1"/>
          <p:nvPr/>
        </p:nvSpPr>
        <p:spPr>
          <a:xfrm>
            <a:off x="343845" y="1667281"/>
            <a:ext cx="11504310" cy="1400383"/>
          </a:xfrm>
          <a:prstGeom prst="rect">
            <a:avLst/>
          </a:prstGeom>
          <a:noFill/>
        </p:spPr>
        <p:txBody>
          <a:bodyPr wrap="square">
            <a:spAutoFit/>
          </a:bodyPr>
          <a:lstStyle/>
          <a:p>
            <a:pPr marL="285750" indent="-285750">
              <a:spcAft>
                <a:spcPts val="600"/>
              </a:spcAft>
              <a:buFont typeface="Wingdings" panose="05000000000000000000" pitchFamily="2" charset="2"/>
              <a:buChar char="Ø"/>
            </a:pPr>
            <a:r>
              <a:rPr lang="en-GB" sz="2000" b="1" dirty="0">
                <a:solidFill>
                  <a:schemeClr val="tx2">
                    <a:lumMod val="75000"/>
                    <a:lumOff val="25000"/>
                  </a:schemeClr>
                </a:solidFill>
              </a:rPr>
              <a:t>At about 100× improvement in sensitivity up to 600–700 keV is required to address key outstanding scientific questions</a:t>
            </a:r>
            <a:r>
              <a:rPr lang="en-GB" sz="2000" dirty="0"/>
              <a:t>.</a:t>
            </a:r>
            <a:endParaRPr lang="en-GB" sz="700" dirty="0">
              <a:latin typeface="Cocomat Pro"/>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r>
              <a:rPr lang="en-GB" sz="2000" b="1" dirty="0">
                <a:solidFill>
                  <a:schemeClr val="tx2">
                    <a:lumMod val="75000"/>
                    <a:lumOff val="25000"/>
                  </a:schemeClr>
                </a:solidFill>
              </a:rPr>
              <a:t>With spectroscopy, imaging, and timing, polarimetry should become a standard mode for studying cosmic‑ray sources in the hard X/soft γ regime</a:t>
            </a:r>
          </a:p>
        </p:txBody>
      </p:sp>
      <p:sp>
        <p:nvSpPr>
          <p:cNvPr id="19" name="CasellaDiTesto 18">
            <a:extLst>
              <a:ext uri="{FF2B5EF4-FFF2-40B4-BE49-F238E27FC236}">
                <a16:creationId xmlns:a16="http://schemas.microsoft.com/office/drawing/2014/main" id="{3E89C53D-65D3-E151-8A16-367E93390961}"/>
              </a:ext>
            </a:extLst>
          </p:cNvPr>
          <p:cNvSpPr txBox="1"/>
          <p:nvPr/>
        </p:nvSpPr>
        <p:spPr>
          <a:xfrm>
            <a:off x="250376" y="3011739"/>
            <a:ext cx="11617809" cy="769441"/>
          </a:xfrm>
          <a:prstGeom prst="rect">
            <a:avLst/>
          </a:prstGeom>
          <a:noFill/>
        </p:spPr>
        <p:txBody>
          <a:bodyPr wrap="square">
            <a:spAutoFit/>
          </a:bodyPr>
          <a:lstStyle/>
          <a:p>
            <a:pPr algn="ctr"/>
            <a:r>
              <a:rPr lang="en-GB" sz="2200" b="1" dirty="0"/>
              <a:t>Promising yet challenging approach to meet the above requirements: </a:t>
            </a:r>
          </a:p>
          <a:p>
            <a:pPr algn="ctr"/>
            <a:r>
              <a:rPr lang="en-GB" sz="2200" b="1" dirty="0"/>
              <a:t>High‑energy optics (e.g. Laue lenses) for future telescopes</a:t>
            </a:r>
            <a:endParaRPr lang="en-GB" sz="2200" b="1" dirty="0">
              <a:solidFill>
                <a:schemeClr val="tx2">
                  <a:lumMod val="75000"/>
                  <a:lumOff val="25000"/>
                </a:schemeClr>
              </a:solidFill>
              <a:latin typeface="Cocomat Pro"/>
            </a:endParaRPr>
          </a:p>
        </p:txBody>
      </p:sp>
      <p:sp>
        <p:nvSpPr>
          <p:cNvPr id="21" name="CasellaDiTesto 20">
            <a:extLst>
              <a:ext uri="{FF2B5EF4-FFF2-40B4-BE49-F238E27FC236}">
                <a16:creationId xmlns:a16="http://schemas.microsoft.com/office/drawing/2014/main" id="{C59F2F46-A324-EF3F-5E00-04918770FFA7}"/>
              </a:ext>
            </a:extLst>
          </p:cNvPr>
          <p:cNvSpPr txBox="1"/>
          <p:nvPr/>
        </p:nvSpPr>
        <p:spPr>
          <a:xfrm>
            <a:off x="250375" y="3997537"/>
            <a:ext cx="11617809" cy="1461939"/>
          </a:xfrm>
          <a:prstGeom prst="rect">
            <a:avLst/>
          </a:prstGeom>
          <a:noFill/>
        </p:spPr>
        <p:txBody>
          <a:bodyPr wrap="square">
            <a:spAutoFit/>
          </a:bodyPr>
          <a:lstStyle/>
          <a:p>
            <a:pPr algn="ctr">
              <a:spcAft>
                <a:spcPts val="600"/>
              </a:spcAft>
            </a:pPr>
            <a:r>
              <a:rPr lang="en-GB" sz="2200" b="1" dirty="0">
                <a:solidFill>
                  <a:srgbClr val="FF0000"/>
                </a:solidFill>
              </a:rPr>
              <a:t>New strong requirement on the detector</a:t>
            </a:r>
          </a:p>
          <a:p>
            <a:pPr marL="342900" indent="-342900">
              <a:buFont typeface="Wingdings" panose="05000000000000000000" pitchFamily="2" charset="2"/>
              <a:buChar char="Ø"/>
            </a:pPr>
            <a:r>
              <a:rPr lang="en-GB" sz="2000" u="sng" dirty="0">
                <a:solidFill>
                  <a:schemeClr val="tx2">
                    <a:lumMod val="75000"/>
                    <a:lumOff val="25000"/>
                  </a:schemeClr>
                </a:solidFill>
              </a:rPr>
              <a:t>High detection efficiency</a:t>
            </a:r>
            <a:r>
              <a:rPr lang="en-GB" sz="2000" dirty="0">
                <a:solidFill>
                  <a:schemeClr val="tx2">
                    <a:lumMod val="75000"/>
                    <a:lumOff val="25000"/>
                  </a:schemeClr>
                </a:solidFill>
              </a:rPr>
              <a:t>, achievable with increased thickness (80% at 500 keV);</a:t>
            </a:r>
          </a:p>
          <a:p>
            <a:pPr marL="342900" indent="-342900">
              <a:buFont typeface="Wingdings" panose="05000000000000000000" pitchFamily="2" charset="2"/>
              <a:buChar char="Ø"/>
            </a:pPr>
            <a:r>
              <a:rPr lang="en-GB" sz="2000" u="sng" dirty="0">
                <a:solidFill>
                  <a:schemeClr val="tx2">
                    <a:lumMod val="75000"/>
                    <a:lumOff val="25000"/>
                  </a:schemeClr>
                </a:solidFill>
              </a:rPr>
              <a:t>Fine spectroscopy </a:t>
            </a:r>
            <a:r>
              <a:rPr lang="en-GB" sz="2000" dirty="0">
                <a:solidFill>
                  <a:schemeClr val="tx2">
                    <a:lumMod val="75000"/>
                    <a:lumOff val="25000"/>
                  </a:schemeClr>
                </a:solidFill>
              </a:rPr>
              <a:t>(1% FWHM at 511 keV) achievable with small volume charge collection;</a:t>
            </a:r>
          </a:p>
          <a:p>
            <a:pPr marL="342900" indent="-342900">
              <a:buFont typeface="Wingdings" panose="05000000000000000000" pitchFamily="2" charset="2"/>
              <a:buChar char="Ø"/>
            </a:pPr>
            <a:r>
              <a:rPr lang="en-GB" sz="2000" u="sng" dirty="0">
                <a:solidFill>
                  <a:schemeClr val="tx2">
                    <a:lumMod val="75000"/>
                    <a:lumOff val="25000"/>
                  </a:schemeClr>
                </a:solidFill>
              </a:rPr>
              <a:t>Fine spatial resolution </a:t>
            </a:r>
            <a:r>
              <a:rPr lang="en-GB" sz="2000" dirty="0">
                <a:solidFill>
                  <a:schemeClr val="tx2">
                    <a:lumMod val="75000"/>
                    <a:lumOff val="25000"/>
                  </a:schemeClr>
                </a:solidFill>
              </a:rPr>
              <a:t>(&lt;&lt;0.5 mm) achievable with high segmentation.</a:t>
            </a:r>
          </a:p>
        </p:txBody>
      </p:sp>
      <p:sp>
        <p:nvSpPr>
          <p:cNvPr id="22" name="Freccia in giù 21">
            <a:extLst>
              <a:ext uri="{FF2B5EF4-FFF2-40B4-BE49-F238E27FC236}">
                <a16:creationId xmlns:a16="http://schemas.microsoft.com/office/drawing/2014/main" id="{4117C240-823E-3A7C-3701-F9B679CBD937}"/>
              </a:ext>
            </a:extLst>
          </p:cNvPr>
          <p:cNvSpPr/>
          <p:nvPr/>
        </p:nvSpPr>
        <p:spPr>
          <a:xfrm>
            <a:off x="5631365" y="3751587"/>
            <a:ext cx="582273" cy="3822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asellaDiTesto 23">
            <a:extLst>
              <a:ext uri="{FF2B5EF4-FFF2-40B4-BE49-F238E27FC236}">
                <a16:creationId xmlns:a16="http://schemas.microsoft.com/office/drawing/2014/main" id="{C29F6659-47F0-5A66-8EED-27B38CB808D5}"/>
              </a:ext>
            </a:extLst>
          </p:cNvPr>
          <p:cNvSpPr txBox="1"/>
          <p:nvPr/>
        </p:nvSpPr>
        <p:spPr>
          <a:xfrm>
            <a:off x="363875" y="5688347"/>
            <a:ext cx="11504310" cy="461665"/>
          </a:xfrm>
          <a:prstGeom prst="rect">
            <a:avLst/>
          </a:prstGeom>
          <a:noFill/>
        </p:spPr>
        <p:txBody>
          <a:bodyPr wrap="square">
            <a:spAutoFit/>
          </a:bodyPr>
          <a:lstStyle/>
          <a:p>
            <a:pPr algn="ctr">
              <a:spcAft>
                <a:spcPts val="1200"/>
              </a:spcAft>
            </a:pPr>
            <a:r>
              <a:rPr lang="en-GB" sz="2400" b="1" dirty="0">
                <a:solidFill>
                  <a:srgbClr val="FF0000"/>
                </a:solidFill>
              </a:rPr>
              <a:t>3D CZT </a:t>
            </a:r>
            <a:r>
              <a:rPr lang="en-GB" sz="2400" b="1" dirty="0" err="1">
                <a:solidFill>
                  <a:srgbClr val="FF0000"/>
                </a:solidFill>
              </a:rPr>
              <a:t>spectro</a:t>
            </a:r>
            <a:r>
              <a:rPr lang="en-GB" sz="2400" b="1" dirty="0">
                <a:solidFill>
                  <a:srgbClr val="FF0000"/>
                </a:solidFill>
              </a:rPr>
              <a:t>-imager</a:t>
            </a:r>
          </a:p>
        </p:txBody>
      </p:sp>
      <p:sp>
        <p:nvSpPr>
          <p:cNvPr id="25" name="Freccia in giù 24">
            <a:extLst>
              <a:ext uri="{FF2B5EF4-FFF2-40B4-BE49-F238E27FC236}">
                <a16:creationId xmlns:a16="http://schemas.microsoft.com/office/drawing/2014/main" id="{A36C083E-4369-A944-3D96-02299722354B}"/>
              </a:ext>
            </a:extLst>
          </p:cNvPr>
          <p:cNvSpPr/>
          <p:nvPr/>
        </p:nvSpPr>
        <p:spPr>
          <a:xfrm>
            <a:off x="5617033" y="5386826"/>
            <a:ext cx="582273" cy="3822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79973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C34C94B7-C7D4-03BD-DF49-AD54852FAE3D}"/>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BB35EF8C-065A-BE9D-F322-8641C52BC1C0}"/>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BD14FAD7-0F26-757A-1AEF-99D943897698}"/>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15CE228C-2BA8-1427-6041-929F990DE36B}"/>
              </a:ext>
            </a:extLst>
          </p:cNvPr>
          <p:cNvSpPr txBox="1"/>
          <p:nvPr/>
        </p:nvSpPr>
        <p:spPr>
          <a:xfrm>
            <a:off x="4394718" y="600601"/>
            <a:ext cx="7797282" cy="523220"/>
          </a:xfrm>
          <a:prstGeom prst="rect">
            <a:avLst/>
          </a:prstGeom>
          <a:noFill/>
        </p:spPr>
        <p:txBody>
          <a:bodyPr wrap="square">
            <a:spAutoFit/>
          </a:bodyPr>
          <a:lstStyle/>
          <a:p>
            <a:r>
              <a:rPr lang="it-IT" sz="2800" b="1" dirty="0">
                <a:solidFill>
                  <a:srgbClr val="002A48"/>
                </a:solidFill>
                <a:latin typeface="Cocomat Pro" pitchFamily="2" charset="0"/>
              </a:rPr>
              <a:t>3.4 3D CZT </a:t>
            </a:r>
            <a:r>
              <a:rPr lang="it-IT" sz="2800" b="1" dirty="0" err="1">
                <a:solidFill>
                  <a:srgbClr val="002A48"/>
                </a:solidFill>
                <a:latin typeface="Cocomat Pro" pitchFamily="2" charset="0"/>
              </a:rPr>
              <a:t>spectrometer</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architectures</a:t>
            </a:r>
            <a:endParaRPr lang="en-GB" sz="2800" b="1" dirty="0"/>
          </a:p>
        </p:txBody>
      </p:sp>
      <p:sp>
        <p:nvSpPr>
          <p:cNvPr id="8" name="CasellaDiTesto 7">
            <a:extLst>
              <a:ext uri="{FF2B5EF4-FFF2-40B4-BE49-F238E27FC236}">
                <a16:creationId xmlns:a16="http://schemas.microsoft.com/office/drawing/2014/main" id="{0A073EC8-8450-FAFB-22CC-F5A52A151D0D}"/>
              </a:ext>
            </a:extLst>
          </p:cNvPr>
          <p:cNvSpPr txBox="1"/>
          <p:nvPr/>
        </p:nvSpPr>
        <p:spPr>
          <a:xfrm>
            <a:off x="266699" y="1268442"/>
            <a:ext cx="11694956" cy="2108269"/>
          </a:xfrm>
          <a:prstGeom prst="rect">
            <a:avLst/>
          </a:prstGeom>
          <a:noFill/>
        </p:spPr>
        <p:txBody>
          <a:bodyPr wrap="square">
            <a:spAutoFit/>
          </a:bodyPr>
          <a:lstStyle/>
          <a:p>
            <a:pPr marL="342900" indent="-342900">
              <a:buFont typeface="Wingdings" panose="05000000000000000000" pitchFamily="2" charset="2"/>
              <a:buChar char="q"/>
            </a:pPr>
            <a:r>
              <a:rPr lang="en-GB" sz="2200" b="1" dirty="0">
                <a:latin typeface="Cocomat Pro"/>
              </a:rPr>
              <a:t>Thin stacked layers (crossed strip or pixel)</a:t>
            </a:r>
          </a:p>
          <a:p>
            <a:r>
              <a:rPr lang="en-GB" sz="2000" b="1" dirty="0">
                <a:effectLst/>
                <a:latin typeface="Cocomat Pro"/>
              </a:rPr>
              <a:t>Concept:</a:t>
            </a:r>
            <a:r>
              <a:rPr lang="en-GB" sz="2000" dirty="0">
                <a:effectLst/>
                <a:latin typeface="Cocomat Pro"/>
              </a:rPr>
              <a:t> depth from hit‑layer address </a:t>
            </a:r>
          </a:p>
          <a:p>
            <a:pPr>
              <a:spcAft>
                <a:spcPts val="600"/>
              </a:spcAft>
            </a:pPr>
            <a:r>
              <a:rPr lang="en-GB" sz="2000" b="1" dirty="0">
                <a:effectLst/>
                <a:latin typeface="Cocomat Pro"/>
              </a:rPr>
              <a:t>Drawbacks:</a:t>
            </a:r>
            <a:r>
              <a:rPr lang="en-GB" sz="2000" dirty="0">
                <a:effectLst/>
                <a:latin typeface="Cocomat Pro"/>
              </a:rPr>
              <a:t> complex assembly/electronics; significant passive    material → unwanted scattering </a:t>
            </a:r>
            <a:r>
              <a:rPr lang="en-GB" sz="2000" i="1" dirty="0">
                <a:effectLst/>
                <a:latin typeface="Cocomat Pro"/>
              </a:rPr>
              <a:t>(Japan, USA)</a:t>
            </a:r>
          </a:p>
          <a:p>
            <a:pPr marL="342900" indent="-342900">
              <a:buFont typeface="Wingdings" panose="05000000000000000000" pitchFamily="2" charset="2"/>
              <a:buChar char="q"/>
            </a:pPr>
            <a:r>
              <a:rPr lang="en-GB" sz="2200" b="1" dirty="0"/>
              <a:t>Thick CZT (10–20 mm) with pixels</a:t>
            </a:r>
          </a:p>
          <a:p>
            <a:r>
              <a:rPr lang="en-GB" sz="2000" b="1" dirty="0"/>
              <a:t>Concept:</a:t>
            </a:r>
            <a:r>
              <a:rPr lang="en-GB" sz="2000" dirty="0"/>
              <a:t> pixel effect enables depth reconstruction </a:t>
            </a:r>
          </a:p>
          <a:p>
            <a:r>
              <a:rPr lang="en-GB" sz="2000" b="1" dirty="0"/>
              <a:t>Drawbacks:</a:t>
            </a:r>
            <a:r>
              <a:rPr lang="en-GB" sz="2000" dirty="0"/>
              <a:t> high low‑energy threshold; charge sharing degrades low‑energy spatial resolution </a:t>
            </a:r>
            <a:r>
              <a:rPr lang="en-GB" sz="2000" i="1" dirty="0"/>
              <a:t>(USA)</a:t>
            </a:r>
            <a:endParaRPr lang="en-GB" sz="2000" dirty="0"/>
          </a:p>
        </p:txBody>
      </p:sp>
      <p:sp>
        <p:nvSpPr>
          <p:cNvPr id="13" name="CasellaDiTesto 12">
            <a:extLst>
              <a:ext uri="{FF2B5EF4-FFF2-40B4-BE49-F238E27FC236}">
                <a16:creationId xmlns:a16="http://schemas.microsoft.com/office/drawing/2014/main" id="{7287F0CC-5DB2-EC5B-E1B6-7147E3E1A5BE}"/>
              </a:ext>
            </a:extLst>
          </p:cNvPr>
          <p:cNvSpPr txBox="1"/>
          <p:nvPr/>
        </p:nvSpPr>
        <p:spPr>
          <a:xfrm>
            <a:off x="242690" y="3521332"/>
            <a:ext cx="8304055" cy="3293209"/>
          </a:xfrm>
          <a:prstGeom prst="rect">
            <a:avLst/>
          </a:prstGeom>
          <a:noFill/>
        </p:spPr>
        <p:txBody>
          <a:bodyPr wrap="square">
            <a:spAutoFit/>
          </a:bodyPr>
          <a:lstStyle/>
          <a:p>
            <a:pPr>
              <a:spcAft>
                <a:spcPts val="600"/>
              </a:spcAft>
            </a:pPr>
            <a:r>
              <a:rPr lang="en-GB" sz="2100" b="1" dirty="0">
                <a:solidFill>
                  <a:srgbClr val="C00000"/>
                </a:solidFill>
                <a:latin typeface="Cocomat Pro"/>
              </a:rPr>
              <a:t>Our alternative solution</a:t>
            </a:r>
            <a:r>
              <a:rPr lang="en-GB" sz="2100" dirty="0">
                <a:solidFill>
                  <a:srgbClr val="C00000"/>
                </a:solidFill>
                <a:latin typeface="Cocomat Pro"/>
              </a:rPr>
              <a:t>: a configuration based on CZT spectrometers unit combining three key concepts: </a:t>
            </a:r>
          </a:p>
          <a:p>
            <a:pPr marL="266700" indent="-266700">
              <a:spcAft>
                <a:spcPts val="600"/>
              </a:spcAft>
              <a:buFont typeface="Wingdings" panose="05000000000000000000" pitchFamily="2" charset="2"/>
              <a:buChar char="v"/>
            </a:pPr>
            <a:r>
              <a:rPr lang="en-GB" sz="2100" b="1" dirty="0">
                <a:solidFill>
                  <a:srgbClr val="C00000"/>
                </a:solidFill>
                <a:latin typeface="Cocomat Pro"/>
              </a:rPr>
              <a:t>PTF irradiation configuration</a:t>
            </a:r>
            <a:r>
              <a:rPr lang="en-GB" sz="2100" dirty="0">
                <a:solidFill>
                  <a:srgbClr val="C00000"/>
                </a:solidFill>
                <a:latin typeface="Cocomat Pro"/>
              </a:rPr>
              <a:t> decouples photon absorption thickness from charge‑collection distance.</a:t>
            </a:r>
            <a:endParaRPr lang="it-IT" sz="2100" dirty="0">
              <a:solidFill>
                <a:srgbClr val="C00000"/>
              </a:solidFill>
              <a:latin typeface="Cocomat Pro"/>
            </a:endParaRPr>
          </a:p>
          <a:p>
            <a:pPr marL="266700" indent="-266700">
              <a:spcAft>
                <a:spcPts val="600"/>
              </a:spcAft>
              <a:buFont typeface="Wingdings" panose="05000000000000000000" pitchFamily="2" charset="2"/>
              <a:buChar char="v"/>
            </a:pPr>
            <a:r>
              <a:rPr lang="it-IT" sz="2100" b="1" dirty="0" err="1">
                <a:solidFill>
                  <a:srgbClr val="C00000"/>
                </a:solidFill>
                <a:latin typeface="Cocomat Pro"/>
              </a:rPr>
              <a:t>Crossed</a:t>
            </a:r>
            <a:r>
              <a:rPr lang="it-IT" sz="2100" b="1" dirty="0">
                <a:solidFill>
                  <a:srgbClr val="C00000"/>
                </a:solidFill>
                <a:latin typeface="Cocomat Pro"/>
              </a:rPr>
              <a:t> strips:</a:t>
            </a:r>
            <a:r>
              <a:rPr lang="it-IT" sz="2100" dirty="0">
                <a:solidFill>
                  <a:srgbClr val="C00000"/>
                </a:solidFill>
                <a:latin typeface="Cocomat Pro"/>
              </a:rPr>
              <a:t> </a:t>
            </a:r>
            <a:r>
              <a:rPr lang="en-GB" sz="2100" dirty="0">
                <a:solidFill>
                  <a:srgbClr val="C00000"/>
                </a:solidFill>
                <a:latin typeface="Cocomat Pro"/>
              </a:rPr>
              <a:t>the cathode and anode are sets of orthogonal microstrip</a:t>
            </a:r>
          </a:p>
          <a:p>
            <a:pPr marL="266700" indent="-266700">
              <a:spcAft>
                <a:spcPts val="600"/>
              </a:spcAft>
              <a:buFont typeface="Wingdings" panose="05000000000000000000" pitchFamily="2" charset="2"/>
              <a:buChar char="v"/>
            </a:pPr>
            <a:r>
              <a:rPr lang="en-GB" sz="2100" b="1" dirty="0">
                <a:solidFill>
                  <a:srgbClr val="C00000"/>
                </a:solidFill>
                <a:latin typeface="Cocomat Pro"/>
              </a:rPr>
              <a:t>Anode drift strip configuration</a:t>
            </a:r>
            <a:r>
              <a:rPr lang="en-GB" sz="2100" dirty="0">
                <a:solidFill>
                  <a:srgbClr val="C00000"/>
                </a:solidFill>
                <a:latin typeface="Cocomat Pro"/>
              </a:rPr>
              <a:t> makes the device effectively a single‑charge‑carrier detector.</a:t>
            </a:r>
          </a:p>
          <a:p>
            <a:pPr>
              <a:spcAft>
                <a:spcPts val="600"/>
              </a:spcAft>
            </a:pPr>
            <a:endParaRPr lang="en-GB" dirty="0"/>
          </a:p>
          <a:p>
            <a:endParaRPr lang="en-GB" dirty="0"/>
          </a:p>
        </p:txBody>
      </p:sp>
      <p:pic>
        <p:nvPicPr>
          <p:cNvPr id="5" name="Immagine 4">
            <a:extLst>
              <a:ext uri="{FF2B5EF4-FFF2-40B4-BE49-F238E27FC236}">
                <a16:creationId xmlns:a16="http://schemas.microsoft.com/office/drawing/2014/main" id="{D14DF19B-ABB7-4C51-E732-090376C4B465}"/>
              </a:ext>
            </a:extLst>
          </p:cNvPr>
          <p:cNvPicPr>
            <a:picLocks noChangeAspect="1"/>
          </p:cNvPicPr>
          <p:nvPr/>
        </p:nvPicPr>
        <p:blipFill rotWithShape="1">
          <a:blip r:embed="rId4"/>
          <a:srcRect b="2826"/>
          <a:stretch/>
        </p:blipFill>
        <p:spPr>
          <a:xfrm>
            <a:off x="8472968" y="3284378"/>
            <a:ext cx="3338468" cy="2813099"/>
          </a:xfrm>
          <a:prstGeom prst="rect">
            <a:avLst/>
          </a:prstGeom>
        </p:spPr>
      </p:pic>
    </p:spTree>
    <p:extLst>
      <p:ext uri="{BB962C8B-B14F-4D97-AF65-F5344CB8AC3E}">
        <p14:creationId xmlns:p14="http://schemas.microsoft.com/office/powerpoint/2010/main" val="954570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F8CD199B-69C3-D04D-2FE0-078D28698962}"/>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4909E67D-1F4E-AFA4-3EB9-136F5DEAC65A}"/>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DF078811-161F-3674-26A3-777B48ABB5E7}"/>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CB885047-9B3D-09A4-3E26-887189B4AD7A}"/>
              </a:ext>
            </a:extLst>
          </p:cNvPr>
          <p:cNvSpPr txBox="1"/>
          <p:nvPr/>
        </p:nvSpPr>
        <p:spPr>
          <a:xfrm>
            <a:off x="4635918" y="584776"/>
            <a:ext cx="7325737" cy="523220"/>
          </a:xfrm>
          <a:prstGeom prst="rect">
            <a:avLst/>
          </a:prstGeom>
          <a:noFill/>
        </p:spPr>
        <p:txBody>
          <a:bodyPr wrap="square">
            <a:spAutoFit/>
          </a:bodyPr>
          <a:lstStyle/>
          <a:p>
            <a:r>
              <a:rPr lang="it-IT" sz="2800" b="1" dirty="0">
                <a:solidFill>
                  <a:srgbClr val="002A48"/>
                </a:solidFill>
                <a:latin typeface="Cocomat Pro" pitchFamily="2" charset="0"/>
              </a:rPr>
              <a:t>4.2 Key feature of the 3D drift Strip detector /1</a:t>
            </a:r>
            <a:endParaRPr lang="en-GB" sz="2800" b="1" dirty="0"/>
          </a:p>
        </p:txBody>
      </p:sp>
      <p:pic>
        <p:nvPicPr>
          <p:cNvPr id="10" name="Immagine 9">
            <a:extLst>
              <a:ext uri="{FF2B5EF4-FFF2-40B4-BE49-F238E27FC236}">
                <a16:creationId xmlns:a16="http://schemas.microsoft.com/office/drawing/2014/main" id="{C7521CF5-A31C-3285-72DC-8A3FE7DCCA0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47" t="7066" r="5988" b="53235"/>
          <a:stretch/>
        </p:blipFill>
        <p:spPr>
          <a:xfrm>
            <a:off x="335073" y="1463947"/>
            <a:ext cx="1586764" cy="1260000"/>
          </a:xfrm>
          <a:prstGeom prst="rect">
            <a:avLst/>
          </a:prstGeom>
        </p:spPr>
      </p:pic>
      <p:pic>
        <p:nvPicPr>
          <p:cNvPr id="11" name="Immagine 10">
            <a:extLst>
              <a:ext uri="{FF2B5EF4-FFF2-40B4-BE49-F238E27FC236}">
                <a16:creationId xmlns:a16="http://schemas.microsoft.com/office/drawing/2014/main" id="{C7B2BE7D-189D-4661-3E0D-F816A97FCC3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70" t="54520" r="2676" b="2283"/>
          <a:stretch>
            <a:fillRect/>
          </a:stretch>
        </p:blipFill>
        <p:spPr>
          <a:xfrm>
            <a:off x="1934035" y="1463947"/>
            <a:ext cx="1582328" cy="1260000"/>
          </a:xfrm>
          <a:prstGeom prst="rect">
            <a:avLst/>
          </a:prstGeom>
        </p:spPr>
      </p:pic>
      <p:sp>
        <p:nvSpPr>
          <p:cNvPr id="18" name="CasellaDiTesto 17">
            <a:extLst>
              <a:ext uri="{FF2B5EF4-FFF2-40B4-BE49-F238E27FC236}">
                <a16:creationId xmlns:a16="http://schemas.microsoft.com/office/drawing/2014/main" id="{3A130800-7C65-3D1C-E43F-4DBC6668C5BC}"/>
              </a:ext>
            </a:extLst>
          </p:cNvPr>
          <p:cNvSpPr txBox="1"/>
          <p:nvPr/>
        </p:nvSpPr>
        <p:spPr>
          <a:xfrm>
            <a:off x="190529" y="2877263"/>
            <a:ext cx="3533805" cy="3154710"/>
          </a:xfrm>
          <a:prstGeom prst="rect">
            <a:avLst/>
          </a:prstGeom>
          <a:noFill/>
        </p:spPr>
        <p:txBody>
          <a:bodyPr wrap="square">
            <a:spAutoFit/>
          </a:bodyPr>
          <a:lstStyle/>
          <a:p>
            <a:pPr marL="285750" indent="-285750">
              <a:spcAft>
                <a:spcPts val="600"/>
              </a:spcAft>
              <a:buFont typeface="Wingdings" panose="05000000000000000000" pitchFamily="2" charset="2"/>
              <a:buChar char="q"/>
            </a:pPr>
            <a:r>
              <a:rPr lang="en-GB" sz="2100" dirty="0">
                <a:solidFill>
                  <a:srgbClr val="0070C0"/>
                </a:solidFill>
                <a:latin typeface="Cocomat Pro"/>
              </a:rPr>
              <a:t>Spectroscopic graded CZT crystal: 19.6x19.6x6 mm</a:t>
            </a:r>
            <a:r>
              <a:rPr lang="en-GB" sz="2100" baseline="30000" dirty="0">
                <a:solidFill>
                  <a:srgbClr val="0070C0"/>
                </a:solidFill>
                <a:latin typeface="Cocomat Pro"/>
              </a:rPr>
              <a:t>3</a:t>
            </a:r>
          </a:p>
          <a:p>
            <a:pPr marL="285750" indent="-285750">
              <a:spcAft>
                <a:spcPts val="600"/>
              </a:spcAft>
              <a:buFont typeface="Wingdings" panose="05000000000000000000" pitchFamily="2" charset="2"/>
              <a:buChar char="q"/>
            </a:pPr>
            <a:r>
              <a:rPr lang="en-GB" sz="2100" u="sng" dirty="0">
                <a:solidFill>
                  <a:srgbClr val="0070C0"/>
                </a:solidFill>
                <a:latin typeface="Cocomat Pro"/>
              </a:rPr>
              <a:t>ANODE:</a:t>
            </a:r>
            <a:r>
              <a:rPr lang="en-GB" sz="2100" dirty="0">
                <a:solidFill>
                  <a:srgbClr val="0070C0"/>
                </a:solidFill>
                <a:latin typeface="Cocomat Pro"/>
              </a:rPr>
              <a:t> 48 Au strips (0.15 mm strip width, 0.25 mm gap). (12 collecting strips, 3 drift strips between each collecting ones)</a:t>
            </a:r>
          </a:p>
          <a:p>
            <a:pPr marL="285750" indent="-285750">
              <a:spcAft>
                <a:spcPts val="600"/>
              </a:spcAft>
              <a:buFont typeface="Wingdings" panose="05000000000000000000" pitchFamily="2" charset="2"/>
              <a:buChar char="q"/>
            </a:pPr>
            <a:r>
              <a:rPr lang="en-GB" sz="2100" u="sng" dirty="0">
                <a:solidFill>
                  <a:srgbClr val="0070C0"/>
                </a:solidFill>
                <a:latin typeface="Cocomat Pro"/>
              </a:rPr>
              <a:t>CATHODE</a:t>
            </a:r>
            <a:r>
              <a:rPr lang="en-GB" sz="2100" dirty="0">
                <a:solidFill>
                  <a:srgbClr val="0070C0"/>
                </a:solidFill>
                <a:latin typeface="Cocomat Pro"/>
              </a:rPr>
              <a:t>: 10 Au strip (1.9 mm width, 0.1 mm gap).</a:t>
            </a:r>
          </a:p>
        </p:txBody>
      </p:sp>
      <p:pic>
        <p:nvPicPr>
          <p:cNvPr id="20" name="Immagine 19">
            <a:extLst>
              <a:ext uri="{FF2B5EF4-FFF2-40B4-BE49-F238E27FC236}">
                <a16:creationId xmlns:a16="http://schemas.microsoft.com/office/drawing/2014/main" id="{3F87D916-00C2-B255-A294-DB90A57F98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46191" y="1510170"/>
            <a:ext cx="2261232" cy="1116000"/>
          </a:xfrm>
          <a:prstGeom prst="rect">
            <a:avLst/>
          </a:prstGeom>
        </p:spPr>
      </p:pic>
      <p:pic>
        <p:nvPicPr>
          <p:cNvPr id="21" name="Immagine 20">
            <a:extLst>
              <a:ext uri="{FF2B5EF4-FFF2-40B4-BE49-F238E27FC236}">
                <a16:creationId xmlns:a16="http://schemas.microsoft.com/office/drawing/2014/main" id="{1C7A96DD-0A49-05D9-3CC7-BC238E8655E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09004" y="1555067"/>
            <a:ext cx="2151751" cy="1116000"/>
          </a:xfrm>
          <a:prstGeom prst="rect">
            <a:avLst/>
          </a:prstGeom>
        </p:spPr>
      </p:pic>
      <p:sp>
        <p:nvSpPr>
          <p:cNvPr id="23" name="CasellaDiTesto 22">
            <a:extLst>
              <a:ext uri="{FF2B5EF4-FFF2-40B4-BE49-F238E27FC236}">
                <a16:creationId xmlns:a16="http://schemas.microsoft.com/office/drawing/2014/main" id="{A277E7E4-D2C9-0A49-DE2B-EDDBDF2743EC}"/>
              </a:ext>
            </a:extLst>
          </p:cNvPr>
          <p:cNvSpPr txBox="1"/>
          <p:nvPr/>
        </p:nvSpPr>
        <p:spPr>
          <a:xfrm>
            <a:off x="7203411" y="2691896"/>
            <a:ext cx="4608025" cy="769441"/>
          </a:xfrm>
          <a:prstGeom prst="rect">
            <a:avLst/>
          </a:prstGeom>
          <a:noFill/>
        </p:spPr>
        <p:txBody>
          <a:bodyPr wrap="square">
            <a:spAutoFit/>
          </a:bodyPr>
          <a:lstStyle/>
          <a:p>
            <a:pPr marL="285750" indent="-285750">
              <a:spcAft>
                <a:spcPts val="600"/>
              </a:spcAft>
              <a:buFont typeface="Wingdings" panose="05000000000000000000" pitchFamily="2" charset="2"/>
              <a:buChar char="v"/>
            </a:pPr>
            <a:r>
              <a:rPr lang="it-IT" sz="2200" dirty="0">
                <a:solidFill>
                  <a:srgbClr val="C00000"/>
                </a:solidFill>
                <a:latin typeface="Cocomat Pro"/>
              </a:rPr>
              <a:t>N. 4 3DCZT </a:t>
            </a:r>
            <a:r>
              <a:rPr lang="it-IT" sz="2200" dirty="0" err="1">
                <a:solidFill>
                  <a:srgbClr val="C00000"/>
                </a:solidFill>
                <a:latin typeface="Cocomat Pro"/>
              </a:rPr>
              <a:t>sensors</a:t>
            </a:r>
            <a:r>
              <a:rPr lang="it-IT" sz="2200" dirty="0">
                <a:solidFill>
                  <a:srgbClr val="C00000"/>
                </a:solidFill>
                <a:latin typeface="Cocomat Pro"/>
              </a:rPr>
              <a:t> </a:t>
            </a:r>
            <a:r>
              <a:rPr lang="it-IT" sz="2200" dirty="0" err="1">
                <a:solidFill>
                  <a:srgbClr val="C00000"/>
                </a:solidFill>
                <a:latin typeface="Cocomat Pro"/>
              </a:rPr>
              <a:t>realized</a:t>
            </a:r>
            <a:r>
              <a:rPr lang="it-IT" sz="2200" dirty="0">
                <a:solidFill>
                  <a:srgbClr val="C00000"/>
                </a:solidFill>
                <a:latin typeface="Cocomat Pro"/>
              </a:rPr>
              <a:t> and </a:t>
            </a:r>
            <a:r>
              <a:rPr lang="it-IT" sz="2200" dirty="0" err="1">
                <a:solidFill>
                  <a:srgbClr val="C00000"/>
                </a:solidFill>
                <a:latin typeface="Cocomat Pro"/>
              </a:rPr>
              <a:t>tested</a:t>
            </a:r>
            <a:r>
              <a:rPr lang="it-IT" sz="2200" dirty="0">
                <a:solidFill>
                  <a:srgbClr val="C00000"/>
                </a:solidFill>
                <a:latin typeface="Cocomat Pro"/>
              </a:rPr>
              <a:t> in </a:t>
            </a:r>
            <a:r>
              <a:rPr lang="it-IT" sz="2200" dirty="0" err="1">
                <a:solidFill>
                  <a:srgbClr val="C00000"/>
                </a:solidFill>
                <a:latin typeface="Cocomat Pro"/>
              </a:rPr>
              <a:t>laboratory</a:t>
            </a:r>
            <a:endParaRPr lang="it-IT" sz="2200" dirty="0">
              <a:solidFill>
                <a:srgbClr val="C00000"/>
              </a:solidFill>
              <a:latin typeface="Cocomat Pro"/>
            </a:endParaRPr>
          </a:p>
        </p:txBody>
      </p:sp>
      <p:pic>
        <p:nvPicPr>
          <p:cNvPr id="24" name="image7.png" descr="https://lh6.googleusercontent.com/POmFav-YmxypGYSLhoharRtgXNGCombxmcxDcORb1J85UFCePC4-M9hNnurFTRA2_heFbzlTlCnsbxvu8ApZqRujX1gPU1IlFGra8P8E4cdVyHCEY3paI3aPBVIerBSl3Rpe7nyB">
            <a:extLst>
              <a:ext uri="{FF2B5EF4-FFF2-40B4-BE49-F238E27FC236}">
                <a16:creationId xmlns:a16="http://schemas.microsoft.com/office/drawing/2014/main" id="{E708BC7E-C2C8-8F3C-F463-54A77DA8A5A0}"/>
              </a:ext>
            </a:extLst>
          </p:cNvPr>
          <p:cNvPicPr>
            <a:picLocks noChangeAspect="1"/>
          </p:cNvPicPr>
          <p:nvPr/>
        </p:nvPicPr>
        <p:blipFill rotWithShape="1">
          <a:blip r:embed="rId8"/>
          <a:srcRect l="1" r="3567"/>
          <a:stretch/>
        </p:blipFill>
        <p:spPr>
          <a:xfrm>
            <a:off x="8291506" y="3684883"/>
            <a:ext cx="2874522" cy="1318697"/>
          </a:xfrm>
          <a:prstGeom prst="rect">
            <a:avLst/>
          </a:prstGeom>
          <a:ln w="12700">
            <a:solidFill>
              <a:schemeClr val="bg1"/>
            </a:solidFill>
          </a:ln>
        </p:spPr>
      </p:pic>
      <p:pic>
        <p:nvPicPr>
          <p:cNvPr id="25" name="Immagine 24">
            <a:extLst>
              <a:ext uri="{FF2B5EF4-FFF2-40B4-BE49-F238E27FC236}">
                <a16:creationId xmlns:a16="http://schemas.microsoft.com/office/drawing/2014/main" id="{A41A396B-D35E-B509-E1F7-30418C9A9E7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315075" y="2740889"/>
            <a:ext cx="2324065" cy="1578261"/>
          </a:xfrm>
          <a:prstGeom prst="rect">
            <a:avLst/>
          </a:prstGeom>
        </p:spPr>
      </p:pic>
      <p:pic>
        <p:nvPicPr>
          <p:cNvPr id="26" name="Immagine 25">
            <a:extLst>
              <a:ext uri="{FF2B5EF4-FFF2-40B4-BE49-F238E27FC236}">
                <a16:creationId xmlns:a16="http://schemas.microsoft.com/office/drawing/2014/main" id="{52C47514-7AAB-F2B6-98B5-ED943B52311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00750" y="4257593"/>
            <a:ext cx="2552716" cy="1960276"/>
          </a:xfrm>
          <a:prstGeom prst="rect">
            <a:avLst/>
          </a:prstGeom>
        </p:spPr>
      </p:pic>
      <p:sp>
        <p:nvSpPr>
          <p:cNvPr id="28" name="CasellaDiTesto 27">
            <a:extLst>
              <a:ext uri="{FF2B5EF4-FFF2-40B4-BE49-F238E27FC236}">
                <a16:creationId xmlns:a16="http://schemas.microsoft.com/office/drawing/2014/main" id="{1948601C-6EB3-0368-1C3B-488862B6569F}"/>
              </a:ext>
            </a:extLst>
          </p:cNvPr>
          <p:cNvSpPr txBox="1"/>
          <p:nvPr/>
        </p:nvSpPr>
        <p:spPr>
          <a:xfrm>
            <a:off x="3936627" y="1287213"/>
            <a:ext cx="2996614" cy="1384995"/>
          </a:xfrm>
          <a:prstGeom prst="rect">
            <a:avLst/>
          </a:prstGeom>
          <a:noFill/>
        </p:spPr>
        <p:txBody>
          <a:bodyPr wrap="square">
            <a:spAutoFit/>
          </a:bodyPr>
          <a:lstStyle/>
          <a:p>
            <a:pPr>
              <a:spcAft>
                <a:spcPts val="1200"/>
              </a:spcAft>
            </a:pPr>
            <a:r>
              <a:rPr lang="en-GB" sz="2100" b="1" dirty="0">
                <a:solidFill>
                  <a:srgbClr val="0070C0"/>
                </a:solidFill>
                <a:latin typeface="Cocomat Pro"/>
              </a:rPr>
              <a:t>New passivation </a:t>
            </a:r>
            <a:r>
              <a:rPr lang="en-GB" sz="2100" dirty="0">
                <a:solidFill>
                  <a:srgbClr val="0070C0"/>
                </a:solidFill>
                <a:latin typeface="Cocomat Pro"/>
              </a:rPr>
              <a:t>method to limit the surface leakage currents between anodes strips.</a:t>
            </a:r>
          </a:p>
        </p:txBody>
      </p:sp>
      <p:sp>
        <p:nvSpPr>
          <p:cNvPr id="32" name="CasellaDiTesto 31">
            <a:extLst>
              <a:ext uri="{FF2B5EF4-FFF2-40B4-BE49-F238E27FC236}">
                <a16:creationId xmlns:a16="http://schemas.microsoft.com/office/drawing/2014/main" id="{7F571B07-E707-0AD6-E1C2-FF3A19C73400}"/>
              </a:ext>
            </a:extLst>
          </p:cNvPr>
          <p:cNvSpPr txBox="1"/>
          <p:nvPr/>
        </p:nvSpPr>
        <p:spPr>
          <a:xfrm>
            <a:off x="7229882" y="5132516"/>
            <a:ext cx="4758244" cy="1107996"/>
          </a:xfrm>
          <a:prstGeom prst="rect">
            <a:avLst/>
          </a:prstGeom>
          <a:noFill/>
        </p:spPr>
        <p:txBody>
          <a:bodyPr wrap="square">
            <a:spAutoFit/>
          </a:bodyPr>
          <a:lstStyle/>
          <a:p>
            <a:pPr marL="285750" indent="-285750">
              <a:spcAft>
                <a:spcPts val="1200"/>
              </a:spcAft>
              <a:buFont typeface="Wingdings" panose="05000000000000000000" pitchFamily="2" charset="2"/>
              <a:buChar char="v"/>
            </a:pPr>
            <a:r>
              <a:rPr lang="it-IT" sz="2200" dirty="0">
                <a:latin typeface="Cocomat Pro"/>
              </a:rPr>
              <a:t>16 </a:t>
            </a:r>
            <a:r>
              <a:rPr lang="it-IT" sz="2200" dirty="0" err="1">
                <a:latin typeface="Cocomat Pro"/>
              </a:rPr>
              <a:t>channels</a:t>
            </a:r>
            <a:r>
              <a:rPr lang="it-IT" sz="2200" dirty="0">
                <a:latin typeface="Cocomat Pro"/>
              </a:rPr>
              <a:t> low </a:t>
            </a:r>
            <a:r>
              <a:rPr lang="it-IT" sz="2200" dirty="0" err="1">
                <a:latin typeface="Cocomat Pro"/>
              </a:rPr>
              <a:t>noise</a:t>
            </a:r>
            <a:r>
              <a:rPr lang="it-IT" sz="2200" dirty="0">
                <a:latin typeface="Cocomat Pro"/>
              </a:rPr>
              <a:t> CSP (</a:t>
            </a:r>
            <a:r>
              <a:rPr lang="it-IT" sz="2200" dirty="0">
                <a:latin typeface="Cocomat Pro"/>
                <a:sym typeface="Symbol" panose="05050102010706020507" pitchFamily="18" charset="2"/>
              </a:rPr>
              <a:t></a:t>
            </a:r>
            <a:r>
              <a:rPr lang="it-IT" sz="2200" dirty="0">
                <a:latin typeface="Cocomat Pro"/>
              </a:rPr>
              <a:t>100 e</a:t>
            </a:r>
            <a:r>
              <a:rPr lang="it-IT" sz="2200" baseline="30000" dirty="0">
                <a:latin typeface="Cocomat Pro"/>
              </a:rPr>
              <a:t>-</a:t>
            </a:r>
            <a:r>
              <a:rPr lang="it-IT" sz="2200" dirty="0">
                <a:latin typeface="Cocomat Pro"/>
              </a:rPr>
              <a:t> RMS) </a:t>
            </a:r>
            <a:r>
              <a:rPr lang="it-IT" sz="2200" dirty="0" err="1">
                <a:latin typeface="Cocomat Pro"/>
              </a:rPr>
              <a:t>hybrid</a:t>
            </a:r>
            <a:r>
              <a:rPr lang="it-IT" sz="2200" dirty="0">
                <a:latin typeface="Cocomat Pro"/>
              </a:rPr>
              <a:t> boards </a:t>
            </a:r>
            <a:r>
              <a:rPr lang="it-IT" sz="2200" dirty="0" err="1">
                <a:latin typeface="Cocomat Pro"/>
              </a:rPr>
              <a:t>developed</a:t>
            </a:r>
            <a:r>
              <a:rPr lang="it-IT" sz="2200" dirty="0">
                <a:latin typeface="Cocomat Pro"/>
              </a:rPr>
              <a:t> and </a:t>
            </a:r>
            <a:r>
              <a:rPr lang="it-IT" sz="2200" dirty="0" err="1">
                <a:latin typeface="Cocomat Pro"/>
              </a:rPr>
              <a:t>realized</a:t>
            </a:r>
            <a:r>
              <a:rPr lang="it-IT" sz="2200" dirty="0">
                <a:latin typeface="Cocomat Pro"/>
              </a:rPr>
              <a:t>. </a:t>
            </a:r>
            <a:endParaRPr lang="en-GB" sz="2200" dirty="0">
              <a:latin typeface="Cocomat Pro"/>
            </a:endParaRPr>
          </a:p>
        </p:txBody>
      </p:sp>
    </p:spTree>
    <p:extLst>
      <p:ext uri="{BB962C8B-B14F-4D97-AF65-F5344CB8AC3E}">
        <p14:creationId xmlns:p14="http://schemas.microsoft.com/office/powerpoint/2010/main" val="189494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4EE28345-193D-8E30-092D-3EB2FBF72DDA}"/>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AAB22866-CE8E-97A2-22CF-A8A37D547303}"/>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233C73D0-FA4A-F27A-1CBF-C559F4814261}"/>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284DE382-7F41-ACF6-9F36-6EE01C026CD3}"/>
              </a:ext>
            </a:extLst>
          </p:cNvPr>
          <p:cNvSpPr txBox="1"/>
          <p:nvPr/>
        </p:nvSpPr>
        <p:spPr>
          <a:xfrm>
            <a:off x="4635918" y="584776"/>
            <a:ext cx="7325737" cy="523220"/>
          </a:xfrm>
          <a:prstGeom prst="rect">
            <a:avLst/>
          </a:prstGeom>
          <a:noFill/>
        </p:spPr>
        <p:txBody>
          <a:bodyPr wrap="square">
            <a:spAutoFit/>
          </a:bodyPr>
          <a:lstStyle/>
          <a:p>
            <a:r>
              <a:rPr lang="it-IT" sz="2800" b="1" dirty="0">
                <a:solidFill>
                  <a:srgbClr val="002A48"/>
                </a:solidFill>
                <a:latin typeface="Cocomat Pro" pitchFamily="2" charset="0"/>
              </a:rPr>
              <a:t>4.2 Key feature of the 3D drift Strip detector /2</a:t>
            </a:r>
            <a:endParaRPr lang="en-GB" sz="2800" b="1" dirty="0"/>
          </a:p>
        </p:txBody>
      </p:sp>
      <p:sp>
        <p:nvSpPr>
          <p:cNvPr id="6" name="CasellaDiTesto 5">
            <a:extLst>
              <a:ext uri="{FF2B5EF4-FFF2-40B4-BE49-F238E27FC236}">
                <a16:creationId xmlns:a16="http://schemas.microsoft.com/office/drawing/2014/main" id="{FDF691E5-4511-9226-66CE-CCD2654A5A6D}"/>
              </a:ext>
            </a:extLst>
          </p:cNvPr>
          <p:cNvSpPr txBox="1"/>
          <p:nvPr/>
        </p:nvSpPr>
        <p:spPr>
          <a:xfrm>
            <a:off x="336679" y="1393533"/>
            <a:ext cx="8029389" cy="2492990"/>
          </a:xfrm>
          <a:prstGeom prst="rect">
            <a:avLst/>
          </a:prstGeom>
          <a:noFill/>
        </p:spPr>
        <p:txBody>
          <a:bodyPr wrap="square">
            <a:spAutoFit/>
          </a:bodyPr>
          <a:lstStyle/>
          <a:p>
            <a:pPr marL="342900" indent="-342900" algn="l">
              <a:spcAft>
                <a:spcPts val="600"/>
              </a:spcAft>
              <a:buFont typeface="Wingdings" panose="05000000000000000000" pitchFamily="2" charset="2"/>
              <a:buChar char="q"/>
            </a:pPr>
            <a:r>
              <a:rPr lang="en-GB" sz="2100" b="0" i="0" u="none" strike="noStrike" baseline="0" dirty="0">
                <a:solidFill>
                  <a:srgbClr val="0070C0"/>
                </a:solidFill>
                <a:latin typeface="Cocomat Pro"/>
              </a:rPr>
              <a:t>For each 3D CZT</a:t>
            </a:r>
            <a:r>
              <a:rPr lang="en-GB" sz="2100" dirty="0">
                <a:solidFill>
                  <a:srgbClr val="0070C0"/>
                </a:solidFill>
                <a:latin typeface="Cocomat Pro"/>
              </a:rPr>
              <a:t> sensor</a:t>
            </a:r>
            <a:r>
              <a:rPr lang="en-GB" sz="2100" b="0" i="0" u="none" strike="noStrike" baseline="0" dirty="0">
                <a:solidFill>
                  <a:srgbClr val="0070C0"/>
                </a:solidFill>
                <a:latin typeface="Cocomat Pro"/>
              </a:rPr>
              <a:t>: </a:t>
            </a:r>
            <a:r>
              <a:rPr lang="en-GB" sz="2100" dirty="0">
                <a:solidFill>
                  <a:srgbClr val="0070C0"/>
                </a:solidFill>
                <a:latin typeface="Cocomat Pro"/>
              </a:rPr>
              <a:t> (1) r</a:t>
            </a:r>
            <a:r>
              <a:rPr lang="en-GB" sz="2100" b="0" i="0" u="none" strike="noStrike" baseline="0" dirty="0">
                <a:solidFill>
                  <a:srgbClr val="0070C0"/>
                </a:solidFill>
                <a:latin typeface="Cocomat Pro"/>
              </a:rPr>
              <a:t>eadout of collecting anode and cathode strips signal + (2) readout of grouped drift strip induced signals;</a:t>
            </a:r>
          </a:p>
          <a:p>
            <a:pPr marL="342900" indent="-342900" algn="l">
              <a:spcAft>
                <a:spcPts val="600"/>
              </a:spcAft>
              <a:buFont typeface="Wingdings" panose="05000000000000000000" pitchFamily="2" charset="2"/>
              <a:buChar char="q"/>
            </a:pPr>
            <a:r>
              <a:rPr lang="en-GB" sz="2100" dirty="0">
                <a:solidFill>
                  <a:srgbClr val="C00000"/>
                </a:solidFill>
                <a:latin typeface="Cocomat Pro"/>
              </a:rPr>
              <a:t>The drift strips are grouped by connecting the strips that occupy the same relative position with respect to two collecting anodes (anode cell). </a:t>
            </a:r>
            <a:r>
              <a:rPr lang="en-GB" sz="2100" b="1" dirty="0">
                <a:solidFill>
                  <a:srgbClr val="C00000"/>
                </a:solidFill>
                <a:latin typeface="Cocomat Pro"/>
              </a:rPr>
              <a:t>The resulting signals are used to enhance both spatial and energy resolution</a:t>
            </a:r>
            <a:r>
              <a:rPr lang="en-GB" sz="2100" b="1" dirty="0">
                <a:latin typeface="Cocomat Pro"/>
              </a:rPr>
              <a:t>.</a:t>
            </a:r>
          </a:p>
          <a:p>
            <a:pPr marL="342900" indent="-342900" algn="l">
              <a:spcAft>
                <a:spcPts val="600"/>
              </a:spcAft>
              <a:buFont typeface="Wingdings" panose="05000000000000000000" pitchFamily="2" charset="2"/>
              <a:buChar char="q"/>
            </a:pPr>
            <a:r>
              <a:rPr lang="en-GB" sz="2100" b="0" i="0" u="none" strike="noStrike" baseline="0" dirty="0">
                <a:solidFill>
                  <a:srgbClr val="0070C0"/>
                </a:solidFill>
                <a:latin typeface="Cocomat Pro"/>
              </a:rPr>
              <a:t>Digital pulse processing of CSP readout signals.</a:t>
            </a:r>
          </a:p>
        </p:txBody>
      </p:sp>
      <p:pic>
        <p:nvPicPr>
          <p:cNvPr id="16" name="Segnaposto contenuto 5">
            <a:extLst>
              <a:ext uri="{FF2B5EF4-FFF2-40B4-BE49-F238E27FC236}">
                <a16:creationId xmlns:a16="http://schemas.microsoft.com/office/drawing/2014/main" id="{CAB80B76-4885-F657-16DB-3368E22DCE1F}"/>
              </a:ext>
            </a:extLst>
          </p:cNvPr>
          <p:cNvPicPr>
            <a:picLocks noChangeAspect="1"/>
          </p:cNvPicPr>
          <p:nvPr/>
        </p:nvPicPr>
        <p:blipFill rotWithShape="1">
          <a:blip r:embed="rId4"/>
          <a:srcRect l="2799" t="5064" b="2912"/>
          <a:stretch/>
        </p:blipFill>
        <p:spPr>
          <a:xfrm>
            <a:off x="8409953" y="1222372"/>
            <a:ext cx="3445368" cy="2617670"/>
          </a:xfrm>
          <a:prstGeom prst="rect">
            <a:avLst/>
          </a:prstGeom>
        </p:spPr>
      </p:pic>
      <p:sp>
        <p:nvSpPr>
          <p:cNvPr id="7" name="CasellaDiTesto 6">
            <a:extLst>
              <a:ext uri="{FF2B5EF4-FFF2-40B4-BE49-F238E27FC236}">
                <a16:creationId xmlns:a16="http://schemas.microsoft.com/office/drawing/2014/main" id="{BFD0A408-F1CE-1E79-DD3C-E31FE96FC5AF}"/>
              </a:ext>
            </a:extLst>
          </p:cNvPr>
          <p:cNvSpPr txBox="1"/>
          <p:nvPr/>
        </p:nvSpPr>
        <p:spPr>
          <a:xfrm>
            <a:off x="336679" y="3957088"/>
            <a:ext cx="11518642" cy="2185214"/>
          </a:xfrm>
          <a:prstGeom prst="rect">
            <a:avLst/>
          </a:prstGeom>
          <a:noFill/>
        </p:spPr>
        <p:txBody>
          <a:bodyPr wrap="square">
            <a:spAutoFit/>
          </a:bodyPr>
          <a:lstStyle/>
          <a:p>
            <a:pPr marL="342900" indent="-342900" algn="l">
              <a:spcAft>
                <a:spcPts val="600"/>
              </a:spcAft>
              <a:buFont typeface="Wingdings" panose="05000000000000000000" pitchFamily="2" charset="2"/>
              <a:buChar char="Ø"/>
            </a:pPr>
            <a:r>
              <a:rPr lang="en-GB" sz="2100" dirty="0">
                <a:latin typeface="Cocomat Pro"/>
              </a:rPr>
              <a:t>P</a:t>
            </a:r>
            <a:r>
              <a:rPr lang="en-GB" sz="2100" b="0" i="0" u="none" strike="noStrike" baseline="0" dirty="0">
                <a:latin typeface="Cocomat Pro"/>
              </a:rPr>
              <a:t>TF configuration allows </a:t>
            </a:r>
            <a:r>
              <a:rPr lang="en-GB" sz="2100" b="1" i="0" u="none" strike="noStrike" baseline="0" dirty="0">
                <a:latin typeface="Cocomat Pro"/>
              </a:rPr>
              <a:t>increasing the detector thickness (i.e. the photon‑absorption efficiency) </a:t>
            </a:r>
            <a:r>
              <a:rPr lang="en-GB" sz="2100" b="0" i="0" u="none" strike="noStrike" baseline="0" dirty="0">
                <a:latin typeface="Cocomat Pro"/>
              </a:rPr>
              <a:t>up to 40 mm, compared to the current standard of 20 mm. </a:t>
            </a:r>
          </a:p>
          <a:p>
            <a:pPr marL="342900" indent="-342900" algn="l">
              <a:spcAft>
                <a:spcPts val="600"/>
              </a:spcAft>
              <a:buFont typeface="Wingdings" panose="05000000000000000000" pitchFamily="2" charset="2"/>
              <a:buChar char="Ø"/>
            </a:pPr>
            <a:r>
              <a:rPr lang="en-GB" sz="2100" b="0" i="0" u="none" strike="noStrike" baseline="0" dirty="0">
                <a:latin typeface="Cocomat Pro"/>
              </a:rPr>
              <a:t>A limited number of readout channels (25</a:t>
            </a:r>
            <a:r>
              <a:rPr lang="en-GB" sz="2100" dirty="0">
                <a:latin typeface="Cocomat Pro"/>
              </a:rPr>
              <a:t>/35</a:t>
            </a:r>
            <a:r>
              <a:rPr lang="en-GB" sz="2100" b="0" i="0" u="none" strike="noStrike" baseline="0" dirty="0">
                <a:latin typeface="Cocomat Pro"/>
              </a:rPr>
              <a:t>) enables a highly segmented sensor </a:t>
            </a:r>
            <a:r>
              <a:rPr lang="en-GB" sz="2100" b="1" i="0" u="none" strike="noStrike" baseline="0" dirty="0">
                <a:latin typeface="Cocomat Pro"/>
              </a:rPr>
              <a:t>(~30,000 “virtual” voxels, for a spatial resolution of ~0.4 mm in </a:t>
            </a:r>
            <a:r>
              <a:rPr lang="en-GB" sz="2100" b="1" i="0" u="none" strike="noStrike" baseline="0" dirty="0" err="1">
                <a:latin typeface="Cocomat Pro"/>
              </a:rPr>
              <a:t>xyz</a:t>
            </a:r>
            <a:r>
              <a:rPr lang="en-GB" sz="2100" b="1" i="0" u="none" strike="noStrike" baseline="0" dirty="0">
                <a:latin typeface="Cocomat Pro"/>
              </a:rPr>
              <a:t>):</a:t>
            </a:r>
            <a:r>
              <a:rPr lang="en-GB" sz="2100" b="1" i="0" u="none" strike="noStrike" baseline="0" dirty="0">
                <a:solidFill>
                  <a:srgbClr val="C00000"/>
                </a:solidFill>
                <a:latin typeface="Cocomat Pro"/>
              </a:rPr>
              <a:t> this is fundamental for scattering polarimetry </a:t>
            </a:r>
          </a:p>
          <a:p>
            <a:pPr marL="342900" indent="-342900" algn="l">
              <a:spcAft>
                <a:spcPts val="600"/>
              </a:spcAft>
              <a:buFont typeface="Wingdings" panose="05000000000000000000" pitchFamily="2" charset="2"/>
              <a:buChar char="Ø"/>
            </a:pPr>
            <a:r>
              <a:rPr lang="en-GB" sz="2100" b="0" i="0" u="none" strike="noStrike" baseline="0" dirty="0">
                <a:latin typeface="Cocomat Pro"/>
              </a:rPr>
              <a:t>The digital processing approach provides </a:t>
            </a:r>
            <a:r>
              <a:rPr lang="en-GB" sz="2100" b="1" i="0" u="none" strike="noStrike" baseline="0" dirty="0">
                <a:latin typeface="Cocomat Pro"/>
              </a:rPr>
              <a:t>high flexibility, allowing the detection system to adapt to different operating condition</a:t>
            </a:r>
            <a:r>
              <a:rPr lang="en-GB" sz="2100" b="0" i="0" u="none" strike="noStrike" baseline="0" dirty="0">
                <a:latin typeface="Cocomat Pro"/>
              </a:rPr>
              <a:t>s without requiring any hardware modifications</a:t>
            </a:r>
          </a:p>
        </p:txBody>
      </p:sp>
    </p:spTree>
    <p:extLst>
      <p:ext uri="{BB962C8B-B14F-4D97-AF65-F5344CB8AC3E}">
        <p14:creationId xmlns:p14="http://schemas.microsoft.com/office/powerpoint/2010/main" val="1847756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F7674921-487B-BC58-17E4-75A9BEC862D0}"/>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033E1DB2-1D60-044E-9962-23C4890F285E}"/>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D404BAD3-A81D-7A4F-2DB0-C2C53F6630D7}"/>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D3001A34-5FFA-A344-E5F0-505093165037}"/>
              </a:ext>
            </a:extLst>
          </p:cNvPr>
          <p:cNvSpPr txBox="1"/>
          <p:nvPr/>
        </p:nvSpPr>
        <p:spPr>
          <a:xfrm>
            <a:off x="4455093" y="591271"/>
            <a:ext cx="7851985" cy="523220"/>
          </a:xfrm>
          <a:prstGeom prst="rect">
            <a:avLst/>
          </a:prstGeom>
          <a:noFill/>
        </p:spPr>
        <p:txBody>
          <a:bodyPr wrap="square">
            <a:spAutoFit/>
          </a:bodyPr>
          <a:lstStyle/>
          <a:p>
            <a:r>
              <a:rPr lang="it-IT" sz="2800" b="1" dirty="0">
                <a:solidFill>
                  <a:srgbClr val="002A48"/>
                </a:solidFill>
                <a:latin typeface="Cocomat Pro" pitchFamily="2" charset="0"/>
              </a:rPr>
              <a:t>4.1 3D CZT drift </a:t>
            </a:r>
            <a:r>
              <a:rPr lang="it-IT" sz="2800" b="1" dirty="0" err="1">
                <a:solidFill>
                  <a:srgbClr val="002A48"/>
                </a:solidFill>
                <a:latin typeface="Cocomat Pro" pitchFamily="2" charset="0"/>
              </a:rPr>
              <a:t>sensor</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spectroscopic</a:t>
            </a:r>
            <a:r>
              <a:rPr lang="it-IT" sz="2800" b="1" dirty="0">
                <a:solidFill>
                  <a:srgbClr val="002A48"/>
                </a:solidFill>
                <a:latin typeface="Cocomat Pro" pitchFamily="2" charset="0"/>
              </a:rPr>
              <a:t> performance</a:t>
            </a:r>
            <a:endParaRPr lang="en-GB" sz="2800" b="1" dirty="0"/>
          </a:p>
        </p:txBody>
      </p:sp>
      <p:pic>
        <p:nvPicPr>
          <p:cNvPr id="5" name="Immagine 4">
            <a:extLst>
              <a:ext uri="{FF2B5EF4-FFF2-40B4-BE49-F238E27FC236}">
                <a16:creationId xmlns:a16="http://schemas.microsoft.com/office/drawing/2014/main" id="{377BE811-19B8-343C-C7A1-6335D59BEAC6}"/>
              </a:ext>
            </a:extLst>
          </p:cNvPr>
          <p:cNvPicPr>
            <a:picLocks noChangeAspect="1"/>
          </p:cNvPicPr>
          <p:nvPr/>
        </p:nvPicPr>
        <p:blipFill>
          <a:blip r:embed="rId4"/>
          <a:srcRect l="1003" r="2730"/>
          <a:stretch>
            <a:fillRect/>
          </a:stretch>
        </p:blipFill>
        <p:spPr>
          <a:xfrm>
            <a:off x="4703761" y="1161422"/>
            <a:ext cx="3456000" cy="2818070"/>
          </a:xfrm>
          <a:prstGeom prst="rect">
            <a:avLst/>
          </a:prstGeom>
        </p:spPr>
      </p:pic>
      <p:pic>
        <p:nvPicPr>
          <p:cNvPr id="6" name="Immagine 5">
            <a:extLst>
              <a:ext uri="{FF2B5EF4-FFF2-40B4-BE49-F238E27FC236}">
                <a16:creationId xmlns:a16="http://schemas.microsoft.com/office/drawing/2014/main" id="{5705767B-73DF-D623-9ADC-504FA04F82D9}"/>
              </a:ext>
            </a:extLst>
          </p:cNvPr>
          <p:cNvPicPr>
            <a:picLocks noChangeAspect="1"/>
          </p:cNvPicPr>
          <p:nvPr/>
        </p:nvPicPr>
        <p:blipFill>
          <a:blip r:embed="rId5"/>
          <a:srcRect l="1831" r="2971"/>
          <a:stretch>
            <a:fillRect/>
          </a:stretch>
        </p:blipFill>
        <p:spPr>
          <a:xfrm>
            <a:off x="8206066" y="3322747"/>
            <a:ext cx="3744000" cy="2937232"/>
          </a:xfrm>
          <a:prstGeom prst="rect">
            <a:avLst/>
          </a:prstGeom>
        </p:spPr>
      </p:pic>
      <p:sp>
        <p:nvSpPr>
          <p:cNvPr id="9" name="CasellaDiTesto 8">
            <a:extLst>
              <a:ext uri="{FF2B5EF4-FFF2-40B4-BE49-F238E27FC236}">
                <a16:creationId xmlns:a16="http://schemas.microsoft.com/office/drawing/2014/main" id="{110DABC7-A0B9-F28D-A488-1CAB8E98C5D9}"/>
              </a:ext>
            </a:extLst>
          </p:cNvPr>
          <p:cNvSpPr txBox="1"/>
          <p:nvPr/>
        </p:nvSpPr>
        <p:spPr>
          <a:xfrm>
            <a:off x="8126131" y="1206191"/>
            <a:ext cx="3903870" cy="2123658"/>
          </a:xfrm>
          <a:prstGeom prst="rect">
            <a:avLst/>
          </a:prstGeom>
          <a:noFill/>
        </p:spPr>
        <p:txBody>
          <a:bodyPr wrap="square">
            <a:spAutoFit/>
          </a:bodyPr>
          <a:lstStyle/>
          <a:p>
            <a:r>
              <a:rPr lang="en-GB" sz="2200" dirty="0">
                <a:solidFill>
                  <a:srgbClr val="0070C0"/>
                </a:solidFill>
                <a:latin typeface="Cocomat Pro"/>
              </a:rPr>
              <a:t>Spectra with uncollimated source (all events). </a:t>
            </a:r>
          </a:p>
          <a:p>
            <a:r>
              <a:rPr lang="en-GB" sz="2200" dirty="0">
                <a:solidFill>
                  <a:srgbClr val="0070C0"/>
                </a:solidFill>
                <a:latin typeface="Cocomat Pro"/>
              </a:rPr>
              <a:t>Excellent room temperature energy resolution after full  spectral correction with induced pulses from drift strips  </a:t>
            </a:r>
          </a:p>
        </p:txBody>
      </p:sp>
      <p:sp>
        <p:nvSpPr>
          <p:cNvPr id="12" name="CasellaDiTesto 11">
            <a:extLst>
              <a:ext uri="{FF2B5EF4-FFF2-40B4-BE49-F238E27FC236}">
                <a16:creationId xmlns:a16="http://schemas.microsoft.com/office/drawing/2014/main" id="{833E86B6-24C9-1D84-AE3E-AFFB49E6F9E3}"/>
              </a:ext>
            </a:extLst>
          </p:cNvPr>
          <p:cNvSpPr txBox="1"/>
          <p:nvPr/>
        </p:nvSpPr>
        <p:spPr>
          <a:xfrm>
            <a:off x="346709" y="1293185"/>
            <a:ext cx="4568191" cy="2554545"/>
          </a:xfrm>
          <a:prstGeom prst="rect">
            <a:avLst/>
          </a:prstGeom>
          <a:noFill/>
        </p:spPr>
        <p:txBody>
          <a:bodyPr wrap="square">
            <a:spAutoFit/>
          </a:bodyPr>
          <a:lstStyle/>
          <a:p>
            <a:pPr>
              <a:buNone/>
            </a:pPr>
            <a:r>
              <a:rPr lang="en-GB" sz="2000" b="1" dirty="0">
                <a:solidFill>
                  <a:srgbClr val="FF0000"/>
                </a:solidFill>
                <a:latin typeface="Cocomat Pro"/>
              </a:rPr>
              <a:t>Digital Readout Approach Key Advantage</a:t>
            </a:r>
          </a:p>
          <a:p>
            <a:pPr marL="285750" indent="-285750">
              <a:buFont typeface="Wingdings" panose="05000000000000000000" pitchFamily="2" charset="2"/>
              <a:buChar char="q"/>
            </a:pPr>
            <a:r>
              <a:rPr lang="en-GB" sz="2000" dirty="0">
                <a:solidFill>
                  <a:srgbClr val="FF0000"/>
                </a:solidFill>
                <a:effectLst/>
                <a:latin typeface="Cocomat Pro"/>
              </a:rPr>
              <a:t>The simultaneous readout of </a:t>
            </a:r>
            <a:r>
              <a:rPr lang="en-GB" sz="2000" b="1" dirty="0">
                <a:solidFill>
                  <a:srgbClr val="FF0000"/>
                </a:solidFill>
                <a:effectLst/>
                <a:latin typeface="Cocomat Pro"/>
              </a:rPr>
              <a:t>drift-strip</a:t>
            </a:r>
            <a:r>
              <a:rPr lang="en-GB" sz="2000" dirty="0">
                <a:solidFill>
                  <a:srgbClr val="FF0000"/>
                </a:solidFill>
                <a:effectLst/>
                <a:latin typeface="Cocomat Pro"/>
              </a:rPr>
              <a:t>, </a:t>
            </a:r>
            <a:r>
              <a:rPr lang="en-GB" sz="2000" b="1" dirty="0">
                <a:solidFill>
                  <a:srgbClr val="FF0000"/>
                </a:solidFill>
                <a:effectLst/>
                <a:latin typeface="Cocomat Pro"/>
              </a:rPr>
              <a:t>anode</a:t>
            </a:r>
            <a:r>
              <a:rPr lang="en-GB" sz="2000" dirty="0">
                <a:solidFill>
                  <a:srgbClr val="FF0000"/>
                </a:solidFill>
                <a:effectLst/>
                <a:latin typeface="Cocomat Pro"/>
              </a:rPr>
              <a:t>, and </a:t>
            </a:r>
            <a:r>
              <a:rPr lang="en-GB" sz="2000" b="1" dirty="0">
                <a:solidFill>
                  <a:srgbClr val="FF0000"/>
                </a:solidFill>
                <a:effectLst/>
                <a:latin typeface="Cocomat Pro"/>
              </a:rPr>
              <a:t>cathode</a:t>
            </a:r>
            <a:r>
              <a:rPr lang="en-GB" sz="2000" dirty="0">
                <a:solidFill>
                  <a:srgbClr val="FF0000"/>
                </a:solidFill>
                <a:effectLst/>
                <a:latin typeface="Cocomat Pro"/>
              </a:rPr>
              <a:t> signals enables different </a:t>
            </a:r>
            <a:r>
              <a:rPr lang="en-GB" sz="2000" b="1" dirty="0">
                <a:solidFill>
                  <a:srgbClr val="FF0000"/>
                </a:solidFill>
                <a:effectLst/>
                <a:latin typeface="Cocomat Pro"/>
              </a:rPr>
              <a:t>compensations and corrections</a:t>
            </a:r>
            <a:r>
              <a:rPr lang="en-GB" sz="2000" dirty="0">
                <a:solidFill>
                  <a:srgbClr val="FF0000"/>
                </a:solidFill>
                <a:effectLst/>
                <a:latin typeface="Cocomat Pro"/>
              </a:rPr>
              <a:t>.</a:t>
            </a:r>
            <a:endParaRPr lang="en-GB" sz="2000" dirty="0">
              <a:solidFill>
                <a:srgbClr val="FF0000"/>
              </a:solidFill>
              <a:latin typeface="Cocomat Pro"/>
            </a:endParaRPr>
          </a:p>
          <a:p>
            <a:pPr marL="285750" indent="-285750">
              <a:buFont typeface="Wingdings" panose="05000000000000000000" pitchFamily="2" charset="2"/>
              <a:buChar char="q"/>
            </a:pPr>
            <a:r>
              <a:rPr lang="en-GB" sz="2000" dirty="0">
                <a:solidFill>
                  <a:srgbClr val="FF0000"/>
                </a:solidFill>
                <a:latin typeface="Cocomat Pro"/>
              </a:rPr>
              <a:t>These processing </a:t>
            </a:r>
            <a:r>
              <a:rPr lang="en-GB" sz="2000" dirty="0">
                <a:solidFill>
                  <a:srgbClr val="FF0000"/>
                </a:solidFill>
                <a:effectLst/>
                <a:latin typeface="Cocomat Pro"/>
              </a:rPr>
              <a:t>significantly improves the </a:t>
            </a:r>
            <a:r>
              <a:rPr lang="en-GB" sz="2000" b="1" dirty="0">
                <a:solidFill>
                  <a:srgbClr val="FF0000"/>
                </a:solidFill>
                <a:effectLst/>
                <a:latin typeface="Cocomat Pro"/>
              </a:rPr>
              <a:t>spectroscopic resolution and the spatial resolution in 3D</a:t>
            </a:r>
            <a:endParaRPr lang="en-GB" sz="2000" b="1" dirty="0">
              <a:solidFill>
                <a:srgbClr val="FF0000"/>
              </a:solidFill>
              <a:latin typeface="Cocomat Pro"/>
            </a:endParaRPr>
          </a:p>
        </p:txBody>
      </p:sp>
      <p:pic>
        <p:nvPicPr>
          <p:cNvPr id="13" name="Immagine 12">
            <a:extLst>
              <a:ext uri="{FF2B5EF4-FFF2-40B4-BE49-F238E27FC236}">
                <a16:creationId xmlns:a16="http://schemas.microsoft.com/office/drawing/2014/main" id="{06341D16-B0FD-082A-665C-52FACFFA3C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6709" y="3904880"/>
            <a:ext cx="4444377" cy="2242593"/>
          </a:xfrm>
          <a:prstGeom prst="rect">
            <a:avLst/>
          </a:prstGeom>
        </p:spPr>
      </p:pic>
      <p:sp>
        <p:nvSpPr>
          <p:cNvPr id="14" name="CasellaDiTesto 13">
            <a:extLst>
              <a:ext uri="{FF2B5EF4-FFF2-40B4-BE49-F238E27FC236}">
                <a16:creationId xmlns:a16="http://schemas.microsoft.com/office/drawing/2014/main" id="{CF04D502-9FEC-AE0F-3495-0E8C1E2F3BB0}"/>
              </a:ext>
            </a:extLst>
          </p:cNvPr>
          <p:cNvSpPr txBox="1"/>
          <p:nvPr/>
        </p:nvSpPr>
        <p:spPr>
          <a:xfrm>
            <a:off x="4784681" y="4749883"/>
            <a:ext cx="3009889" cy="1200329"/>
          </a:xfrm>
          <a:prstGeom prst="rect">
            <a:avLst/>
          </a:prstGeom>
          <a:noFill/>
        </p:spPr>
        <p:txBody>
          <a:bodyPr wrap="square" rtlCol="0">
            <a:spAutoFit/>
          </a:bodyPr>
          <a:lstStyle/>
          <a:p>
            <a:r>
              <a:rPr lang="it-IT" sz="2400" dirty="0" err="1">
                <a:solidFill>
                  <a:srgbClr val="0070C0"/>
                </a:solidFill>
                <a:latin typeface="Cocomat Pro"/>
              </a:rPr>
              <a:t>Example</a:t>
            </a:r>
            <a:r>
              <a:rPr lang="it-IT" sz="2400" dirty="0">
                <a:solidFill>
                  <a:srgbClr val="0070C0"/>
                </a:solidFill>
                <a:latin typeface="Cocomat Pro"/>
              </a:rPr>
              <a:t> of </a:t>
            </a:r>
            <a:r>
              <a:rPr lang="it-IT" sz="2400" dirty="0" err="1">
                <a:solidFill>
                  <a:srgbClr val="0070C0"/>
                </a:solidFill>
                <a:latin typeface="Cocomat Pro"/>
              </a:rPr>
              <a:t>Anode</a:t>
            </a:r>
            <a:r>
              <a:rPr lang="it-IT" sz="2400" dirty="0">
                <a:solidFill>
                  <a:srgbClr val="0070C0"/>
                </a:solidFill>
                <a:latin typeface="Cocomat Pro"/>
              </a:rPr>
              <a:t>, </a:t>
            </a:r>
            <a:r>
              <a:rPr lang="it-IT" sz="2400" dirty="0" err="1">
                <a:solidFill>
                  <a:srgbClr val="0070C0"/>
                </a:solidFill>
                <a:latin typeface="Cocomat Pro"/>
              </a:rPr>
              <a:t>Catode</a:t>
            </a:r>
            <a:r>
              <a:rPr lang="it-IT" sz="2400" dirty="0">
                <a:solidFill>
                  <a:srgbClr val="0070C0"/>
                </a:solidFill>
                <a:latin typeface="Cocomat Pro"/>
              </a:rPr>
              <a:t> e </a:t>
            </a:r>
            <a:r>
              <a:rPr lang="it-IT" sz="2400" dirty="0" err="1">
                <a:solidFill>
                  <a:srgbClr val="0070C0"/>
                </a:solidFill>
                <a:latin typeface="Cocomat Pro"/>
              </a:rPr>
              <a:t>induced</a:t>
            </a:r>
            <a:r>
              <a:rPr lang="it-IT" sz="2400" dirty="0">
                <a:solidFill>
                  <a:srgbClr val="0070C0"/>
                </a:solidFill>
                <a:latin typeface="Cocomat Pro"/>
              </a:rPr>
              <a:t> drift strip </a:t>
            </a:r>
            <a:r>
              <a:rPr lang="it-IT" sz="2400" dirty="0" err="1">
                <a:solidFill>
                  <a:srgbClr val="0070C0"/>
                </a:solidFill>
                <a:latin typeface="Cocomat Pro"/>
              </a:rPr>
              <a:t>signals</a:t>
            </a:r>
            <a:endParaRPr lang="en-GB" sz="2400" dirty="0">
              <a:solidFill>
                <a:srgbClr val="0070C0"/>
              </a:solidFill>
              <a:latin typeface="Cocomat Pro"/>
            </a:endParaRPr>
          </a:p>
        </p:txBody>
      </p:sp>
    </p:spTree>
    <p:extLst>
      <p:ext uri="{BB962C8B-B14F-4D97-AF65-F5344CB8AC3E}">
        <p14:creationId xmlns:p14="http://schemas.microsoft.com/office/powerpoint/2010/main" val="1677617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41F6946A-CD0C-1EB8-24B2-250D3D1FE9FC}"/>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CE5E8B29-9E2F-9D78-0CE4-40F2D0B90BD0}"/>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0634D3C4-E43A-737F-C7C4-9BD9AB099F55}"/>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9801BA40-493D-4966-0B6F-011BD1AF1905}"/>
              </a:ext>
            </a:extLst>
          </p:cNvPr>
          <p:cNvSpPr txBox="1"/>
          <p:nvPr/>
        </p:nvSpPr>
        <p:spPr>
          <a:xfrm>
            <a:off x="4271554" y="600601"/>
            <a:ext cx="8399417" cy="523220"/>
          </a:xfrm>
          <a:prstGeom prst="rect">
            <a:avLst/>
          </a:prstGeom>
          <a:noFill/>
        </p:spPr>
        <p:txBody>
          <a:bodyPr wrap="square">
            <a:spAutoFit/>
          </a:bodyPr>
          <a:lstStyle/>
          <a:p>
            <a:r>
              <a:rPr lang="it-IT" sz="2800" b="1" dirty="0">
                <a:solidFill>
                  <a:srgbClr val="002A48"/>
                </a:solidFill>
                <a:latin typeface="Cocomat Pro" pitchFamily="2" charset="0"/>
              </a:rPr>
              <a:t>4.2 3DCZT drift </a:t>
            </a:r>
            <a:r>
              <a:rPr lang="it-IT" sz="2800" b="1" dirty="0" err="1">
                <a:solidFill>
                  <a:srgbClr val="002A48"/>
                </a:solidFill>
                <a:latin typeface="Cocomat Pro" pitchFamily="2" charset="0"/>
              </a:rPr>
              <a:t>sensor</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spatial</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resolution</a:t>
            </a:r>
            <a:r>
              <a:rPr lang="it-IT" sz="2800" b="1" dirty="0">
                <a:solidFill>
                  <a:srgbClr val="002A48"/>
                </a:solidFill>
                <a:latin typeface="Cocomat Pro" pitchFamily="2" charset="0"/>
              </a:rPr>
              <a:t> performance</a:t>
            </a:r>
            <a:endParaRPr lang="en-GB" sz="2800" b="1" dirty="0"/>
          </a:p>
        </p:txBody>
      </p:sp>
      <p:pic>
        <p:nvPicPr>
          <p:cNvPr id="7" name="Immagine 6">
            <a:extLst>
              <a:ext uri="{FF2B5EF4-FFF2-40B4-BE49-F238E27FC236}">
                <a16:creationId xmlns:a16="http://schemas.microsoft.com/office/drawing/2014/main" id="{8270118F-189A-E12C-9E34-F0F5E561680D}"/>
              </a:ext>
            </a:extLst>
          </p:cNvPr>
          <p:cNvPicPr>
            <a:picLocks noChangeAspect="1"/>
          </p:cNvPicPr>
          <p:nvPr/>
        </p:nvPicPr>
        <p:blipFill>
          <a:blip r:embed="rId4" cstate="print">
            <a:extLst>
              <a:ext uri="{28A0092B-C50C-407E-A947-70E740481C1C}">
                <a14:useLocalDpi xmlns:a14="http://schemas.microsoft.com/office/drawing/2010/main" val="0"/>
              </a:ext>
            </a:extLst>
          </a:blip>
          <a:srcRect l="-1303" r="1896"/>
          <a:stretch/>
        </p:blipFill>
        <p:spPr>
          <a:xfrm>
            <a:off x="7848840" y="3566314"/>
            <a:ext cx="3568508" cy="2720236"/>
          </a:xfrm>
          <a:prstGeom prst="rect">
            <a:avLst/>
          </a:prstGeom>
        </p:spPr>
      </p:pic>
      <p:grpSp>
        <p:nvGrpSpPr>
          <p:cNvPr id="13" name="Gruppo 12">
            <a:extLst>
              <a:ext uri="{FF2B5EF4-FFF2-40B4-BE49-F238E27FC236}">
                <a16:creationId xmlns:a16="http://schemas.microsoft.com/office/drawing/2014/main" id="{FBB79BA1-EDDA-A00B-17AC-6CB84A3B0252}"/>
              </a:ext>
            </a:extLst>
          </p:cNvPr>
          <p:cNvGrpSpPr/>
          <p:nvPr/>
        </p:nvGrpSpPr>
        <p:grpSpPr>
          <a:xfrm rot="16200000">
            <a:off x="935181" y="3423034"/>
            <a:ext cx="2327262" cy="3355782"/>
            <a:chOff x="4206747" y="3276600"/>
            <a:chExt cx="2165096" cy="3072705"/>
          </a:xfrm>
        </p:grpSpPr>
        <p:sp>
          <p:nvSpPr>
            <p:cNvPr id="14" name="AutoShape 2" descr="Risultato immagine per logo imem parma">
              <a:extLst>
                <a:ext uri="{FF2B5EF4-FFF2-40B4-BE49-F238E27FC236}">
                  <a16:creationId xmlns:a16="http://schemas.microsoft.com/office/drawing/2014/main" id="{1D12D0E2-52BD-7A5E-8428-5D1F10A09B4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5" name="Immagine 14">
              <a:extLst>
                <a:ext uri="{FF2B5EF4-FFF2-40B4-BE49-F238E27FC236}">
                  <a16:creationId xmlns:a16="http://schemas.microsoft.com/office/drawing/2014/main" id="{D66A8961-3E25-2E39-888C-878D838DDD2D}"/>
                </a:ext>
              </a:extLst>
            </p:cNvPr>
            <p:cNvPicPr>
              <a:picLocks noChangeAspect="1"/>
            </p:cNvPicPr>
            <p:nvPr/>
          </p:nvPicPr>
          <p:blipFill>
            <a:blip r:embed="rId5"/>
            <a:stretch>
              <a:fillRect/>
            </a:stretch>
          </p:blipFill>
          <p:spPr>
            <a:xfrm>
              <a:off x="4206747" y="3282085"/>
              <a:ext cx="2165096" cy="3067220"/>
            </a:xfrm>
            <a:prstGeom prst="rect">
              <a:avLst/>
            </a:prstGeom>
          </p:spPr>
        </p:pic>
        <p:sp>
          <p:nvSpPr>
            <p:cNvPr id="16" name="CasellaDiTesto 15">
              <a:extLst>
                <a:ext uri="{FF2B5EF4-FFF2-40B4-BE49-F238E27FC236}">
                  <a16:creationId xmlns:a16="http://schemas.microsoft.com/office/drawing/2014/main" id="{C6D2CA11-A2F5-D7A5-D103-E2561F234D50}"/>
                </a:ext>
              </a:extLst>
            </p:cNvPr>
            <p:cNvSpPr txBox="1"/>
            <p:nvPr/>
          </p:nvSpPr>
          <p:spPr>
            <a:xfrm>
              <a:off x="4394356" y="3731745"/>
              <a:ext cx="637631" cy="276999"/>
            </a:xfrm>
            <a:prstGeom prst="rect">
              <a:avLst/>
            </a:prstGeom>
            <a:noFill/>
          </p:spPr>
          <p:txBody>
            <a:bodyPr wrap="square" rtlCol="0">
              <a:spAutoFit/>
            </a:bodyPr>
            <a:lstStyle/>
            <a:p>
              <a:r>
                <a:rPr lang="it-IT" sz="1200" dirty="0"/>
                <a:t>X (mm)</a:t>
              </a:r>
              <a:endParaRPr lang="en-GB" sz="1200" dirty="0"/>
            </a:p>
          </p:txBody>
        </p:sp>
        <p:sp>
          <p:nvSpPr>
            <p:cNvPr id="17" name="CasellaDiTesto 16">
              <a:extLst>
                <a:ext uri="{FF2B5EF4-FFF2-40B4-BE49-F238E27FC236}">
                  <a16:creationId xmlns:a16="http://schemas.microsoft.com/office/drawing/2014/main" id="{567E3C27-C2B6-3801-1E37-7E830EC173C1}"/>
                </a:ext>
              </a:extLst>
            </p:cNvPr>
            <p:cNvSpPr txBox="1"/>
            <p:nvPr/>
          </p:nvSpPr>
          <p:spPr>
            <a:xfrm rot="5400000">
              <a:off x="4873113" y="4789804"/>
              <a:ext cx="684833" cy="276999"/>
            </a:xfrm>
            <a:prstGeom prst="rect">
              <a:avLst/>
            </a:prstGeom>
            <a:noFill/>
          </p:spPr>
          <p:txBody>
            <a:bodyPr wrap="square" rtlCol="0">
              <a:spAutoFit/>
            </a:bodyPr>
            <a:lstStyle/>
            <a:p>
              <a:r>
                <a:rPr lang="it-IT" sz="1200" dirty="0"/>
                <a:t>Y (mm)</a:t>
              </a:r>
              <a:endParaRPr lang="en-GB" sz="1200" dirty="0"/>
            </a:p>
          </p:txBody>
        </p:sp>
      </p:grpSp>
      <p:sp>
        <p:nvSpPr>
          <p:cNvPr id="19" name="CasellaDiTesto 18">
            <a:extLst>
              <a:ext uri="{FF2B5EF4-FFF2-40B4-BE49-F238E27FC236}">
                <a16:creationId xmlns:a16="http://schemas.microsoft.com/office/drawing/2014/main" id="{77533F38-9394-7C16-6843-8156B243C595}"/>
              </a:ext>
            </a:extLst>
          </p:cNvPr>
          <p:cNvSpPr txBox="1"/>
          <p:nvPr/>
        </p:nvSpPr>
        <p:spPr>
          <a:xfrm>
            <a:off x="256620" y="1337250"/>
            <a:ext cx="3780715" cy="2677656"/>
          </a:xfrm>
          <a:prstGeom prst="rect">
            <a:avLst/>
          </a:prstGeom>
          <a:noFill/>
        </p:spPr>
        <p:txBody>
          <a:bodyPr wrap="square">
            <a:spAutoFit/>
          </a:bodyPr>
          <a:lstStyle/>
          <a:p>
            <a:r>
              <a:rPr lang="en-US" sz="2100" b="1" dirty="0">
                <a:solidFill>
                  <a:srgbClr val="0070C0"/>
                </a:solidFill>
                <a:latin typeface="Cocomat Pro"/>
              </a:rPr>
              <a:t>ESRF Beam Test (2010)</a:t>
            </a:r>
          </a:p>
          <a:p>
            <a:r>
              <a:rPr lang="it-IT" sz="2100" dirty="0">
                <a:latin typeface="Cocomat Pro"/>
              </a:rPr>
              <a:t>3DCZT first </a:t>
            </a:r>
            <a:r>
              <a:rPr lang="it-IT" sz="2100" dirty="0" err="1">
                <a:latin typeface="Cocomat Pro"/>
              </a:rPr>
              <a:t>version</a:t>
            </a:r>
            <a:r>
              <a:rPr lang="it-IT" sz="2100" dirty="0">
                <a:latin typeface="Cocomat Pro"/>
              </a:rPr>
              <a:t>  (3 mm </a:t>
            </a:r>
            <a:r>
              <a:rPr lang="it-IT" sz="2100" dirty="0" err="1">
                <a:latin typeface="Cocomat Pro"/>
              </a:rPr>
              <a:t>thick</a:t>
            </a:r>
            <a:r>
              <a:rPr lang="it-IT" sz="2100" dirty="0">
                <a:latin typeface="Cocomat Pro"/>
              </a:rPr>
              <a:t>)</a:t>
            </a:r>
            <a:endParaRPr lang="en-US" sz="2100" dirty="0">
              <a:latin typeface="Cocomat Pro"/>
            </a:endParaRPr>
          </a:p>
          <a:p>
            <a:r>
              <a:rPr lang="it-IT" sz="2100" dirty="0" err="1">
                <a:solidFill>
                  <a:srgbClr val="0070C0"/>
                </a:solidFill>
                <a:latin typeface="Cocomat Pro"/>
              </a:rPr>
              <a:t>Beam</a:t>
            </a:r>
            <a:r>
              <a:rPr lang="it-IT" sz="2100" dirty="0">
                <a:solidFill>
                  <a:srgbClr val="0070C0"/>
                </a:solidFill>
                <a:latin typeface="Cocomat Pro"/>
              </a:rPr>
              <a:t> size 50 µm</a:t>
            </a:r>
          </a:p>
          <a:p>
            <a:r>
              <a:rPr lang="en-US" sz="2100" b="1" dirty="0">
                <a:solidFill>
                  <a:srgbClr val="0070C0"/>
                </a:solidFill>
                <a:latin typeface="Cocomat Pro"/>
              </a:rPr>
              <a:t>Performances at 400 keV</a:t>
            </a:r>
            <a:r>
              <a:rPr lang="en-US" sz="2100" dirty="0">
                <a:solidFill>
                  <a:srgbClr val="0070C0"/>
                </a:solidFill>
                <a:latin typeface="Cocomat Pro"/>
              </a:rPr>
              <a:t>:</a:t>
            </a:r>
          </a:p>
          <a:p>
            <a:r>
              <a:rPr lang="el-GR" sz="2100" b="1" dirty="0">
                <a:solidFill>
                  <a:srgbClr val="0070C0"/>
                </a:solidFill>
              </a:rPr>
              <a:t>Δ</a:t>
            </a:r>
            <a:r>
              <a:rPr lang="en-US" sz="2100" dirty="0">
                <a:solidFill>
                  <a:srgbClr val="0070C0"/>
                </a:solidFill>
                <a:latin typeface="Cocomat Pro"/>
              </a:rPr>
              <a:t>x = 0.25 mm </a:t>
            </a:r>
          </a:p>
          <a:p>
            <a:r>
              <a:rPr lang="el-GR" sz="2100" b="1" dirty="0">
                <a:solidFill>
                  <a:srgbClr val="0070C0"/>
                </a:solidFill>
              </a:rPr>
              <a:t>Δ</a:t>
            </a:r>
            <a:r>
              <a:rPr lang="en-US" sz="2100" dirty="0">
                <a:solidFill>
                  <a:srgbClr val="0070C0"/>
                </a:solidFill>
                <a:latin typeface="Cocomat Pro"/>
              </a:rPr>
              <a:t>y = 0.15 mm   </a:t>
            </a:r>
          </a:p>
          <a:p>
            <a:r>
              <a:rPr lang="el-GR" sz="2100" b="1" dirty="0">
                <a:solidFill>
                  <a:srgbClr val="0070C0"/>
                </a:solidFill>
              </a:rPr>
              <a:t>Δ</a:t>
            </a:r>
            <a:r>
              <a:rPr lang="en-US" sz="2100" dirty="0">
                <a:solidFill>
                  <a:srgbClr val="0070C0"/>
                </a:solidFill>
                <a:latin typeface="Cocomat Pro"/>
              </a:rPr>
              <a:t>z = 0.65 mm</a:t>
            </a:r>
          </a:p>
          <a:p>
            <a:r>
              <a:rPr lang="el-GR" sz="2100" b="1" dirty="0">
                <a:solidFill>
                  <a:srgbClr val="0070C0"/>
                </a:solidFill>
              </a:rPr>
              <a:t>Δ</a:t>
            </a:r>
            <a:r>
              <a:rPr lang="en-US" sz="2100" dirty="0">
                <a:solidFill>
                  <a:srgbClr val="0070C0"/>
                </a:solidFill>
                <a:latin typeface="Cocomat Pro"/>
              </a:rPr>
              <a:t>E (FWHM): 1.4% </a:t>
            </a:r>
          </a:p>
        </p:txBody>
      </p:sp>
      <p:pic>
        <p:nvPicPr>
          <p:cNvPr id="5" name="Picture 67" descr="slide29_300">
            <a:extLst>
              <a:ext uri="{FF2B5EF4-FFF2-40B4-BE49-F238E27FC236}">
                <a16:creationId xmlns:a16="http://schemas.microsoft.com/office/drawing/2014/main" id="{12B961E2-0E1D-9577-A9A1-1A22D4A826E7}"/>
              </a:ext>
            </a:extLst>
          </p:cNvPr>
          <p:cNvPicPr>
            <a:picLocks noChangeAspect="1" noChangeArrowheads="1"/>
          </p:cNvPicPr>
          <p:nvPr/>
        </p:nvPicPr>
        <p:blipFill rotWithShape="1">
          <a:blip r:embed="rId6" cstate="print"/>
          <a:srcRect l="50355" t="52031" r="225" b="266"/>
          <a:stretch/>
        </p:blipFill>
        <p:spPr bwMode="auto">
          <a:xfrm>
            <a:off x="4037335" y="1195230"/>
            <a:ext cx="3355780" cy="2773144"/>
          </a:xfrm>
          <a:prstGeom prst="rect">
            <a:avLst/>
          </a:prstGeom>
          <a:noFill/>
          <a:ln w="9525">
            <a:noFill/>
            <a:miter lim="800000"/>
            <a:headEnd/>
            <a:tailEnd/>
          </a:ln>
        </p:spPr>
      </p:pic>
      <p:sp>
        <p:nvSpPr>
          <p:cNvPr id="18" name="CasellaDiTesto 17">
            <a:extLst>
              <a:ext uri="{FF2B5EF4-FFF2-40B4-BE49-F238E27FC236}">
                <a16:creationId xmlns:a16="http://schemas.microsoft.com/office/drawing/2014/main" id="{FEEFDAA8-4FA6-B7EC-4E44-D14FA40456CE}"/>
              </a:ext>
            </a:extLst>
          </p:cNvPr>
          <p:cNvSpPr txBox="1"/>
          <p:nvPr/>
        </p:nvSpPr>
        <p:spPr>
          <a:xfrm>
            <a:off x="7566870" y="1116483"/>
            <a:ext cx="4244566" cy="2462213"/>
          </a:xfrm>
          <a:prstGeom prst="rect">
            <a:avLst/>
          </a:prstGeom>
          <a:noFill/>
        </p:spPr>
        <p:txBody>
          <a:bodyPr wrap="square" rtlCol="0">
            <a:spAutoFit/>
          </a:bodyPr>
          <a:lstStyle/>
          <a:p>
            <a:r>
              <a:rPr lang="it-IT" sz="2200" b="1" dirty="0">
                <a:solidFill>
                  <a:srgbClr val="0070C0"/>
                </a:solidFill>
                <a:latin typeface="Cocomat Pro"/>
              </a:rPr>
              <a:t>ESRF </a:t>
            </a:r>
            <a:r>
              <a:rPr lang="it-IT" sz="2200" b="1" dirty="0" err="1">
                <a:solidFill>
                  <a:srgbClr val="0070C0"/>
                </a:solidFill>
                <a:latin typeface="Cocomat Pro"/>
              </a:rPr>
              <a:t>Beam</a:t>
            </a:r>
            <a:r>
              <a:rPr lang="it-IT" sz="2200" b="1" dirty="0">
                <a:solidFill>
                  <a:srgbClr val="0070C0"/>
                </a:solidFill>
                <a:latin typeface="Cocomat Pro"/>
              </a:rPr>
              <a:t> Test (2023)</a:t>
            </a:r>
          </a:p>
          <a:p>
            <a:r>
              <a:rPr lang="it-IT" sz="2200" dirty="0">
                <a:latin typeface="Cocomat Pro"/>
              </a:rPr>
              <a:t>3DCZT new </a:t>
            </a:r>
            <a:r>
              <a:rPr lang="it-IT" sz="2200" dirty="0" err="1">
                <a:latin typeface="Cocomat Pro"/>
              </a:rPr>
              <a:t>version</a:t>
            </a:r>
            <a:r>
              <a:rPr lang="it-IT" sz="2200" dirty="0">
                <a:latin typeface="Cocomat Pro"/>
              </a:rPr>
              <a:t> (6 mm </a:t>
            </a:r>
            <a:r>
              <a:rPr lang="it-IT" sz="2200" dirty="0" err="1">
                <a:latin typeface="Cocomat Pro"/>
              </a:rPr>
              <a:t>thick</a:t>
            </a:r>
            <a:r>
              <a:rPr lang="it-IT" sz="2200" dirty="0">
                <a:latin typeface="Cocomat Pro"/>
              </a:rPr>
              <a:t>)</a:t>
            </a:r>
          </a:p>
          <a:p>
            <a:r>
              <a:rPr lang="it-IT" sz="2200" dirty="0" err="1">
                <a:solidFill>
                  <a:srgbClr val="0070C0"/>
                </a:solidFill>
                <a:latin typeface="Cocomat Pro"/>
              </a:rPr>
              <a:t>Beam</a:t>
            </a:r>
            <a:r>
              <a:rPr lang="it-IT" sz="2200" dirty="0">
                <a:solidFill>
                  <a:srgbClr val="0070C0"/>
                </a:solidFill>
                <a:latin typeface="Cocomat Pro"/>
              </a:rPr>
              <a:t> size 20 µm</a:t>
            </a:r>
          </a:p>
          <a:p>
            <a:r>
              <a:rPr lang="en-GB" sz="2200" dirty="0">
                <a:solidFill>
                  <a:srgbClr val="0070C0"/>
                </a:solidFill>
                <a:latin typeface="Cocomat Pro"/>
              </a:rPr>
              <a:t>Energy from 60 to 300 keV</a:t>
            </a:r>
          </a:p>
          <a:p>
            <a:r>
              <a:rPr lang="en-GB" sz="2200" dirty="0">
                <a:solidFill>
                  <a:srgbClr val="0070C0"/>
                </a:solidFill>
                <a:latin typeface="Cocomat Pro"/>
              </a:rPr>
              <a:t>3 anodic cells + 10 cathode and 3 drift strip group.</a:t>
            </a:r>
          </a:p>
          <a:p>
            <a:r>
              <a:rPr lang="en-GB" sz="2200" b="1" dirty="0">
                <a:solidFill>
                  <a:srgbClr val="0070C0"/>
                </a:solidFill>
                <a:latin typeface="Cocomat Pro"/>
                <a:sym typeface="Symbol" panose="05050102010706020507" pitchFamily="18" charset="2"/>
              </a:rPr>
              <a:t>x = 0.35 mm at 300 keV</a:t>
            </a:r>
            <a:endParaRPr lang="en-GB" sz="2200" b="1" dirty="0">
              <a:solidFill>
                <a:srgbClr val="0070C0"/>
              </a:solidFill>
              <a:latin typeface="Cocomat Pro"/>
            </a:endParaRPr>
          </a:p>
        </p:txBody>
      </p:sp>
      <p:sp>
        <p:nvSpPr>
          <p:cNvPr id="20" name="CasellaDiTesto 19">
            <a:extLst>
              <a:ext uri="{FF2B5EF4-FFF2-40B4-BE49-F238E27FC236}">
                <a16:creationId xmlns:a16="http://schemas.microsoft.com/office/drawing/2014/main" id="{A7A36D59-A788-002A-58B6-A010A101279E}"/>
              </a:ext>
            </a:extLst>
          </p:cNvPr>
          <p:cNvSpPr txBox="1"/>
          <p:nvPr/>
        </p:nvSpPr>
        <p:spPr>
          <a:xfrm>
            <a:off x="4068846" y="4234910"/>
            <a:ext cx="3606239" cy="1785104"/>
          </a:xfrm>
          <a:prstGeom prst="rect">
            <a:avLst/>
          </a:prstGeom>
          <a:noFill/>
        </p:spPr>
        <p:txBody>
          <a:bodyPr wrap="square" rtlCol="0">
            <a:spAutoFit/>
          </a:bodyPr>
          <a:lstStyle/>
          <a:p>
            <a:r>
              <a:rPr lang="it-IT" sz="2200" dirty="0" err="1">
                <a:latin typeface="Cocomat Pro"/>
              </a:rPr>
              <a:t>Cathode</a:t>
            </a:r>
            <a:r>
              <a:rPr lang="it-IT" sz="2200" dirty="0">
                <a:latin typeface="Cocomat Pro"/>
              </a:rPr>
              <a:t>/</a:t>
            </a:r>
            <a:r>
              <a:rPr lang="it-IT" sz="2200" dirty="0" err="1">
                <a:latin typeface="Cocomat Pro"/>
              </a:rPr>
              <a:t>Anode</a:t>
            </a:r>
            <a:r>
              <a:rPr lang="it-IT" sz="2200" dirty="0">
                <a:latin typeface="Cocomat Pro"/>
              </a:rPr>
              <a:t> (C/A) Ratio vs </a:t>
            </a:r>
            <a:r>
              <a:rPr lang="it-IT" sz="2200" dirty="0" err="1">
                <a:latin typeface="Cocomat Pro"/>
              </a:rPr>
              <a:t>beam</a:t>
            </a:r>
            <a:r>
              <a:rPr lang="it-IT" sz="2200" dirty="0">
                <a:latin typeface="Cocomat Pro"/>
              </a:rPr>
              <a:t> position </a:t>
            </a:r>
            <a:r>
              <a:rPr lang="it-IT" sz="2200" dirty="0" err="1">
                <a:latin typeface="Cocomat Pro"/>
              </a:rPr>
              <a:t>used</a:t>
            </a:r>
            <a:r>
              <a:rPr lang="it-IT" sz="2200" dirty="0">
                <a:latin typeface="Cocomat Pro"/>
              </a:rPr>
              <a:t> to </a:t>
            </a:r>
            <a:r>
              <a:rPr lang="it-IT" sz="2200" dirty="0" err="1">
                <a:latin typeface="Cocomat Pro"/>
              </a:rPr>
              <a:t>detemine</a:t>
            </a:r>
            <a:r>
              <a:rPr lang="it-IT" sz="2200" dirty="0">
                <a:latin typeface="Cocomat Pro"/>
              </a:rPr>
              <a:t> the </a:t>
            </a:r>
            <a:r>
              <a:rPr lang="it-IT" sz="2200" dirty="0" err="1">
                <a:latin typeface="Cocomat Pro"/>
              </a:rPr>
              <a:t>photon</a:t>
            </a:r>
            <a:r>
              <a:rPr lang="it-IT" sz="2200" dirty="0">
                <a:latin typeface="Cocomat Pro"/>
              </a:rPr>
              <a:t> </a:t>
            </a:r>
            <a:r>
              <a:rPr lang="it-IT" sz="2200" dirty="0" err="1">
                <a:latin typeface="Cocomat Pro"/>
              </a:rPr>
              <a:t>incident</a:t>
            </a:r>
            <a:r>
              <a:rPr lang="it-IT" sz="2200" dirty="0">
                <a:latin typeface="Cocomat Pro"/>
              </a:rPr>
              <a:t> position </a:t>
            </a:r>
            <a:r>
              <a:rPr lang="it-IT" sz="2200" dirty="0" err="1">
                <a:latin typeface="Cocomat Pro"/>
              </a:rPr>
              <a:t>along</a:t>
            </a:r>
            <a:r>
              <a:rPr lang="it-IT" sz="2200" dirty="0">
                <a:latin typeface="Cocomat Pro"/>
              </a:rPr>
              <a:t> the </a:t>
            </a:r>
            <a:r>
              <a:rPr lang="it-IT" sz="2200" dirty="0" err="1">
                <a:latin typeface="Cocomat Pro"/>
              </a:rPr>
              <a:t>collecting</a:t>
            </a:r>
            <a:r>
              <a:rPr lang="it-IT" sz="2200" dirty="0">
                <a:latin typeface="Cocomat Pro"/>
              </a:rPr>
              <a:t> </a:t>
            </a:r>
            <a:r>
              <a:rPr lang="it-IT" sz="2200" dirty="0" err="1">
                <a:latin typeface="Cocomat Pro"/>
              </a:rPr>
              <a:t>electric</a:t>
            </a:r>
            <a:r>
              <a:rPr lang="it-IT" sz="2200" dirty="0">
                <a:latin typeface="Cocomat Pro"/>
              </a:rPr>
              <a:t> field </a:t>
            </a:r>
            <a:r>
              <a:rPr lang="it-IT" sz="2200" dirty="0" err="1">
                <a:latin typeface="Cocomat Pro"/>
              </a:rPr>
              <a:t>direction</a:t>
            </a:r>
            <a:r>
              <a:rPr lang="it-IT" sz="2200" dirty="0">
                <a:latin typeface="Cocomat Pro"/>
              </a:rPr>
              <a:t> (x)</a:t>
            </a:r>
            <a:endParaRPr lang="en-GB" sz="2200" dirty="0">
              <a:latin typeface="Cocomat Pro"/>
            </a:endParaRPr>
          </a:p>
        </p:txBody>
      </p:sp>
    </p:spTree>
    <p:extLst>
      <p:ext uri="{BB962C8B-B14F-4D97-AF65-F5344CB8AC3E}">
        <p14:creationId xmlns:p14="http://schemas.microsoft.com/office/powerpoint/2010/main" val="20108091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FB89D241-467E-CA8D-F66C-41ADC3540B42}"/>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C3B2BEB6-AC76-86D3-E9FF-2D2AD62B00B9}"/>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726F8F2D-2A1E-33FD-44E8-D6D6AC1EB41C}"/>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017A8E6C-096E-217A-10AF-A7C4CC6755FE}"/>
              </a:ext>
            </a:extLst>
          </p:cNvPr>
          <p:cNvSpPr txBox="1"/>
          <p:nvPr/>
        </p:nvSpPr>
        <p:spPr>
          <a:xfrm>
            <a:off x="4424492" y="600601"/>
            <a:ext cx="8087860" cy="523220"/>
          </a:xfrm>
          <a:prstGeom prst="rect">
            <a:avLst/>
          </a:prstGeom>
          <a:noFill/>
        </p:spPr>
        <p:txBody>
          <a:bodyPr wrap="square">
            <a:spAutoFit/>
          </a:bodyPr>
          <a:lstStyle/>
          <a:p>
            <a:r>
              <a:rPr lang="it-IT" sz="2800" b="1" dirty="0">
                <a:solidFill>
                  <a:srgbClr val="002A48"/>
                </a:solidFill>
                <a:latin typeface="Cocomat Pro" pitchFamily="2" charset="0"/>
              </a:rPr>
              <a:t>5.1 3D CZT </a:t>
            </a:r>
            <a:r>
              <a:rPr lang="it-IT" sz="2800" b="1" dirty="0" err="1">
                <a:solidFill>
                  <a:srgbClr val="002A48"/>
                </a:solidFill>
                <a:latin typeface="Cocomat Pro" pitchFamily="2" charset="0"/>
              </a:rPr>
              <a:t>spectrometers</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as</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focal</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plane</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units</a:t>
            </a:r>
            <a:r>
              <a:rPr lang="it-IT" sz="2800" b="1" dirty="0">
                <a:solidFill>
                  <a:srgbClr val="002A48"/>
                </a:solidFill>
                <a:latin typeface="Cocomat Pro" pitchFamily="2" charset="0"/>
              </a:rPr>
              <a:t> </a:t>
            </a:r>
          </a:p>
        </p:txBody>
      </p:sp>
      <p:pic>
        <p:nvPicPr>
          <p:cNvPr id="11" name="Immagine 10">
            <a:extLst>
              <a:ext uri="{FF2B5EF4-FFF2-40B4-BE49-F238E27FC236}">
                <a16:creationId xmlns:a16="http://schemas.microsoft.com/office/drawing/2014/main" id="{6C58B0B3-0F8E-1BC8-10E3-A549287E5466}"/>
              </a:ext>
            </a:extLst>
          </p:cNvPr>
          <p:cNvPicPr>
            <a:picLocks noChangeAspect="1"/>
          </p:cNvPicPr>
          <p:nvPr/>
        </p:nvPicPr>
        <p:blipFill>
          <a:blip r:embed="rId4"/>
          <a:srcRect l="8840" t="11680" r="4789" b="10631"/>
          <a:stretch>
            <a:fillRect/>
          </a:stretch>
        </p:blipFill>
        <p:spPr>
          <a:xfrm>
            <a:off x="8660149" y="2812098"/>
            <a:ext cx="3301506" cy="2294005"/>
          </a:xfrm>
          <a:prstGeom prst="rect">
            <a:avLst/>
          </a:prstGeom>
        </p:spPr>
      </p:pic>
      <p:pic>
        <p:nvPicPr>
          <p:cNvPr id="12" name="Google Shape;61;p1">
            <a:extLst>
              <a:ext uri="{FF2B5EF4-FFF2-40B4-BE49-F238E27FC236}">
                <a16:creationId xmlns:a16="http://schemas.microsoft.com/office/drawing/2014/main" id="{18FF031D-E508-6235-5ED1-5752BD2F8719}"/>
              </a:ext>
            </a:extLst>
          </p:cNvPr>
          <p:cNvPicPr preferRelativeResize="0"/>
          <p:nvPr/>
        </p:nvPicPr>
        <p:blipFill rotWithShape="1">
          <a:blip r:embed="rId5">
            <a:alphaModFix/>
          </a:blip>
          <a:srcRect/>
          <a:stretch/>
        </p:blipFill>
        <p:spPr>
          <a:xfrm rot="5400000">
            <a:off x="-453017" y="2110622"/>
            <a:ext cx="3783146" cy="2416423"/>
          </a:xfrm>
          <a:prstGeom prst="rect">
            <a:avLst/>
          </a:prstGeom>
          <a:noFill/>
          <a:ln w="9525" cap="flat" cmpd="sng">
            <a:solidFill>
              <a:srgbClr val="D9D9D9"/>
            </a:solidFill>
            <a:prstDash val="solid"/>
            <a:round/>
            <a:headEnd type="none" w="sm" len="sm"/>
            <a:tailEnd type="none" w="sm" len="sm"/>
          </a:ln>
        </p:spPr>
      </p:pic>
      <p:sp>
        <p:nvSpPr>
          <p:cNvPr id="15" name="CasellaDiTesto 14">
            <a:extLst>
              <a:ext uri="{FF2B5EF4-FFF2-40B4-BE49-F238E27FC236}">
                <a16:creationId xmlns:a16="http://schemas.microsoft.com/office/drawing/2014/main" id="{9178DC7F-55AA-9863-FA8E-B2020E31DD20}"/>
              </a:ext>
            </a:extLst>
          </p:cNvPr>
          <p:cNvSpPr txBox="1"/>
          <p:nvPr/>
        </p:nvSpPr>
        <p:spPr>
          <a:xfrm>
            <a:off x="2793932" y="2594306"/>
            <a:ext cx="5888674" cy="2616101"/>
          </a:xfrm>
          <a:prstGeom prst="rect">
            <a:avLst/>
          </a:prstGeom>
          <a:noFill/>
        </p:spPr>
        <p:txBody>
          <a:bodyPr wrap="square">
            <a:spAutoFit/>
          </a:bodyPr>
          <a:lstStyle/>
          <a:p>
            <a:endParaRPr lang="en-GB" sz="500" dirty="0">
              <a:effectLst/>
              <a:latin typeface="Cocomat Pro"/>
            </a:endParaRPr>
          </a:p>
          <a:p>
            <a:pPr marL="342900" indent="-342900">
              <a:spcAft>
                <a:spcPts val="600"/>
              </a:spcAft>
              <a:buFont typeface="Wingdings" panose="05000000000000000000" pitchFamily="2" charset="2"/>
              <a:buChar char="Ø"/>
            </a:pPr>
            <a:r>
              <a:rPr lang="en-GB" sz="2200" dirty="0">
                <a:solidFill>
                  <a:srgbClr val="C00000"/>
                </a:solidFill>
                <a:effectLst/>
                <a:latin typeface="Cocomat Pro"/>
              </a:rPr>
              <a:t>Properly tiled 3DCZT sensors can form detection planes up to </a:t>
            </a:r>
            <a:r>
              <a:rPr lang="en-GB" sz="2200" b="1" dirty="0">
                <a:solidFill>
                  <a:srgbClr val="C00000"/>
                </a:solidFill>
                <a:effectLst/>
                <a:latin typeface="Cocomat Pro"/>
              </a:rPr>
              <a:t>6–8 cm per side</a:t>
            </a:r>
            <a:r>
              <a:rPr lang="en-GB" sz="2200" dirty="0">
                <a:solidFill>
                  <a:srgbClr val="C00000"/>
                </a:solidFill>
                <a:effectLst/>
                <a:latin typeface="Cocomat Pro"/>
              </a:rPr>
              <a:t> with </a:t>
            </a:r>
            <a:r>
              <a:rPr lang="en-GB" sz="2200" b="1" dirty="0">
                <a:solidFill>
                  <a:srgbClr val="C00000"/>
                </a:solidFill>
                <a:effectLst/>
                <a:latin typeface="Cocomat Pro"/>
              </a:rPr>
              <a:t>2–4 cm thickness</a:t>
            </a:r>
            <a:r>
              <a:rPr lang="en-GB" sz="2200" b="1" dirty="0">
                <a:solidFill>
                  <a:srgbClr val="C00000"/>
                </a:solidFill>
                <a:latin typeface="Cocomat Pro"/>
              </a:rPr>
              <a:t> </a:t>
            </a:r>
            <a:r>
              <a:rPr lang="en-GB" sz="2200" dirty="0">
                <a:solidFill>
                  <a:srgbClr val="C00000"/>
                </a:solidFill>
                <a:effectLst/>
                <a:latin typeface="Cocomat Pro"/>
              </a:rPr>
              <a:t>(thickness limited by noise induced by the length of the anode strips).</a:t>
            </a:r>
            <a:endParaRPr lang="en-GB" sz="2200" dirty="0">
              <a:solidFill>
                <a:srgbClr val="C00000"/>
              </a:solidFill>
              <a:latin typeface="Cocomat Pro"/>
            </a:endParaRPr>
          </a:p>
          <a:p>
            <a:pPr marL="342900" indent="-342900">
              <a:spcAft>
                <a:spcPts val="600"/>
              </a:spcAft>
              <a:buFont typeface="Wingdings" panose="05000000000000000000" pitchFamily="2" charset="2"/>
              <a:buChar char="Ø"/>
            </a:pPr>
            <a:r>
              <a:rPr lang="en-GB" sz="2200" b="1" dirty="0">
                <a:solidFill>
                  <a:srgbClr val="C00000"/>
                </a:solidFill>
                <a:effectLst/>
                <a:latin typeface="Cocomat Pro"/>
              </a:rPr>
              <a:t>Stacked detection </a:t>
            </a:r>
            <a:r>
              <a:rPr lang="en-GB" sz="2200" b="1" dirty="0">
                <a:solidFill>
                  <a:srgbClr val="C00000"/>
                </a:solidFill>
                <a:latin typeface="Cocomat Pro"/>
              </a:rPr>
              <a:t>planes</a:t>
            </a:r>
            <a:r>
              <a:rPr lang="en-GB" sz="2200" dirty="0">
                <a:solidFill>
                  <a:srgbClr val="C00000"/>
                </a:solidFill>
                <a:effectLst/>
                <a:latin typeface="Cocomat Pro"/>
              </a:rPr>
              <a:t> can be assembled to reach the desired detection efficiency</a:t>
            </a:r>
            <a:r>
              <a:rPr lang="en-GB" sz="2200" dirty="0">
                <a:solidFill>
                  <a:srgbClr val="C00000"/>
                </a:solidFill>
                <a:latin typeface="Cocomat Pro"/>
              </a:rPr>
              <a:t> (</a:t>
            </a:r>
            <a:r>
              <a:rPr lang="en-GB" sz="2200" dirty="0">
                <a:solidFill>
                  <a:srgbClr val="C00000"/>
                </a:solidFill>
                <a:effectLst/>
                <a:latin typeface="Cocomat Pro"/>
              </a:rPr>
              <a:t>e.g., </a:t>
            </a:r>
            <a:r>
              <a:rPr lang="en-GB" sz="2200" b="1" dirty="0">
                <a:solidFill>
                  <a:srgbClr val="C00000"/>
                </a:solidFill>
                <a:effectLst/>
                <a:latin typeface="Cocomat Pro"/>
              </a:rPr>
              <a:t>≈80% at 700 keV)</a:t>
            </a:r>
            <a:r>
              <a:rPr lang="en-GB" sz="2200" dirty="0">
                <a:solidFill>
                  <a:srgbClr val="C00000"/>
                </a:solidFill>
                <a:effectLst/>
                <a:latin typeface="Cocomat Pro"/>
              </a:rPr>
              <a:t>.</a:t>
            </a:r>
          </a:p>
        </p:txBody>
      </p:sp>
      <p:sp>
        <p:nvSpPr>
          <p:cNvPr id="17" name="CasellaDiTesto 16">
            <a:extLst>
              <a:ext uri="{FF2B5EF4-FFF2-40B4-BE49-F238E27FC236}">
                <a16:creationId xmlns:a16="http://schemas.microsoft.com/office/drawing/2014/main" id="{F20B9072-A94F-24B5-0D2D-70E06F2156B5}"/>
              </a:ext>
            </a:extLst>
          </p:cNvPr>
          <p:cNvSpPr txBox="1"/>
          <p:nvPr/>
        </p:nvSpPr>
        <p:spPr>
          <a:xfrm>
            <a:off x="2793932" y="1179708"/>
            <a:ext cx="9167723" cy="1523494"/>
          </a:xfrm>
          <a:prstGeom prst="rect">
            <a:avLst/>
          </a:prstGeom>
          <a:noFill/>
        </p:spPr>
        <p:txBody>
          <a:bodyPr wrap="square">
            <a:spAutoFit/>
          </a:bodyPr>
          <a:lstStyle/>
          <a:p>
            <a:pPr marL="342900" indent="-342900">
              <a:spcAft>
                <a:spcPts val="600"/>
              </a:spcAft>
              <a:buFont typeface="Wingdings" panose="05000000000000000000" pitchFamily="2" charset="2"/>
              <a:buChar char="v"/>
            </a:pPr>
            <a:r>
              <a:rPr lang="en-GB" sz="2200" dirty="0">
                <a:solidFill>
                  <a:srgbClr val="0070C0"/>
                </a:solidFill>
                <a:effectLst/>
                <a:latin typeface="Cocomat Pro"/>
              </a:rPr>
              <a:t>Intrinsically well‑suited for </a:t>
            </a:r>
            <a:r>
              <a:rPr lang="en-GB" sz="2200" b="1" dirty="0">
                <a:solidFill>
                  <a:srgbClr val="0070C0"/>
                </a:solidFill>
                <a:effectLst/>
                <a:latin typeface="Cocomat Pro"/>
              </a:rPr>
              <a:t>Laue lens telescopes</a:t>
            </a:r>
            <a:r>
              <a:rPr lang="en-GB" sz="2200" dirty="0">
                <a:solidFill>
                  <a:srgbClr val="0070C0"/>
                </a:solidFill>
                <a:effectLst/>
                <a:latin typeface="Cocomat Pro"/>
              </a:rPr>
              <a:t> operating in the </a:t>
            </a:r>
            <a:r>
              <a:rPr lang="en-GB" sz="2200" b="1" dirty="0">
                <a:solidFill>
                  <a:srgbClr val="0070C0"/>
                </a:solidFill>
                <a:effectLst/>
                <a:latin typeface="Cocomat Pro"/>
              </a:rPr>
              <a:t>50–600/700 keV</a:t>
            </a:r>
            <a:r>
              <a:rPr lang="en-GB" sz="2200" dirty="0">
                <a:solidFill>
                  <a:srgbClr val="0070C0"/>
                </a:solidFill>
                <a:effectLst/>
                <a:latin typeface="Cocomat Pro"/>
              </a:rPr>
              <a:t> energy band.</a:t>
            </a:r>
            <a:endParaRPr lang="en-GB" sz="2200" dirty="0">
              <a:solidFill>
                <a:srgbClr val="0070C0"/>
              </a:solidFill>
              <a:latin typeface="Cocomat Pro"/>
            </a:endParaRPr>
          </a:p>
          <a:p>
            <a:pPr marL="342900" indent="-342900">
              <a:spcAft>
                <a:spcPts val="600"/>
              </a:spcAft>
              <a:buFont typeface="Wingdings" panose="05000000000000000000" pitchFamily="2" charset="2"/>
              <a:buChar char="v"/>
            </a:pPr>
            <a:r>
              <a:rPr lang="en-GB" sz="2200" dirty="0">
                <a:solidFill>
                  <a:srgbClr val="0070C0"/>
                </a:solidFill>
                <a:effectLst/>
                <a:latin typeface="Cocomat Pro"/>
              </a:rPr>
              <a:t>These </a:t>
            </a:r>
            <a:r>
              <a:rPr lang="en-GB" sz="2200" b="1" dirty="0">
                <a:solidFill>
                  <a:srgbClr val="0070C0"/>
                </a:solidFill>
                <a:latin typeface="Cocomat Pro"/>
              </a:rPr>
              <a:t>narrow field of view </a:t>
            </a:r>
            <a:r>
              <a:rPr lang="en-GB" sz="2200" dirty="0">
                <a:solidFill>
                  <a:srgbClr val="0070C0"/>
                </a:solidFill>
                <a:effectLst/>
                <a:latin typeface="Cocomat Pro"/>
              </a:rPr>
              <a:t>telescopes require focal plane detectors that are </a:t>
            </a:r>
            <a:r>
              <a:rPr lang="en-GB" sz="2200" b="1" dirty="0">
                <a:solidFill>
                  <a:srgbClr val="0070C0"/>
                </a:solidFill>
                <a:effectLst/>
                <a:latin typeface="Cocomat Pro"/>
              </a:rPr>
              <a:t>compact</a:t>
            </a:r>
            <a:r>
              <a:rPr lang="en-GB" sz="2200" dirty="0">
                <a:solidFill>
                  <a:srgbClr val="0070C0"/>
                </a:solidFill>
                <a:effectLst/>
                <a:latin typeface="Cocomat Pro"/>
              </a:rPr>
              <a:t>, </a:t>
            </a:r>
            <a:r>
              <a:rPr lang="en-GB" sz="2200" b="1" dirty="0">
                <a:solidFill>
                  <a:srgbClr val="0070C0"/>
                </a:solidFill>
                <a:effectLst/>
                <a:latin typeface="Cocomat Pro"/>
              </a:rPr>
              <a:t>high‑efficiency</a:t>
            </a:r>
            <a:r>
              <a:rPr lang="en-GB" sz="2200" b="1" dirty="0">
                <a:solidFill>
                  <a:srgbClr val="0070C0"/>
                </a:solidFill>
                <a:latin typeface="Cocomat Pro"/>
              </a:rPr>
              <a:t> </a:t>
            </a:r>
            <a:r>
              <a:rPr lang="en-GB" sz="2200" dirty="0">
                <a:solidFill>
                  <a:srgbClr val="0070C0"/>
                </a:solidFill>
                <a:latin typeface="Cocomat Pro"/>
              </a:rPr>
              <a:t>with</a:t>
            </a:r>
            <a:r>
              <a:rPr lang="en-GB" sz="2200" dirty="0">
                <a:solidFill>
                  <a:srgbClr val="0070C0"/>
                </a:solidFill>
                <a:effectLst/>
                <a:latin typeface="Cocomat Pro"/>
              </a:rPr>
              <a:t> </a:t>
            </a:r>
            <a:r>
              <a:rPr lang="en-GB" sz="2200" b="1" dirty="0">
                <a:solidFill>
                  <a:srgbClr val="0070C0"/>
                </a:solidFill>
                <a:effectLst/>
                <a:latin typeface="Cocomat Pro"/>
              </a:rPr>
              <a:t>fine 3D spatial</a:t>
            </a:r>
            <a:r>
              <a:rPr lang="en-GB" sz="2200" dirty="0">
                <a:solidFill>
                  <a:srgbClr val="0070C0"/>
                </a:solidFill>
                <a:effectLst/>
                <a:latin typeface="Cocomat Pro"/>
              </a:rPr>
              <a:t> and </a:t>
            </a:r>
            <a:r>
              <a:rPr lang="en-GB" sz="2200" b="1" dirty="0">
                <a:solidFill>
                  <a:srgbClr val="0070C0"/>
                </a:solidFill>
                <a:effectLst/>
                <a:latin typeface="Cocomat Pro"/>
              </a:rPr>
              <a:t>spectroscopic resolution</a:t>
            </a:r>
            <a:r>
              <a:rPr lang="en-GB" sz="2200" dirty="0">
                <a:solidFill>
                  <a:srgbClr val="0070C0"/>
                </a:solidFill>
                <a:effectLst/>
                <a:latin typeface="Cocomat Pro"/>
              </a:rPr>
              <a:t>.</a:t>
            </a:r>
            <a:endParaRPr lang="en-GB" sz="2200" dirty="0">
              <a:solidFill>
                <a:srgbClr val="0070C0"/>
              </a:solidFill>
              <a:latin typeface="Cocomat Pro"/>
            </a:endParaRPr>
          </a:p>
        </p:txBody>
      </p:sp>
      <p:sp>
        <p:nvSpPr>
          <p:cNvPr id="19" name="CasellaDiTesto 18">
            <a:extLst>
              <a:ext uri="{FF2B5EF4-FFF2-40B4-BE49-F238E27FC236}">
                <a16:creationId xmlns:a16="http://schemas.microsoft.com/office/drawing/2014/main" id="{983875A5-7E90-CC55-3D38-4CFC64F715CE}"/>
              </a:ext>
            </a:extLst>
          </p:cNvPr>
          <p:cNvSpPr txBox="1"/>
          <p:nvPr/>
        </p:nvSpPr>
        <p:spPr>
          <a:xfrm>
            <a:off x="145931" y="5311606"/>
            <a:ext cx="11900137" cy="769441"/>
          </a:xfrm>
          <a:prstGeom prst="rect">
            <a:avLst/>
          </a:prstGeom>
          <a:noFill/>
        </p:spPr>
        <p:txBody>
          <a:bodyPr wrap="square">
            <a:spAutoFit/>
          </a:bodyPr>
          <a:lstStyle/>
          <a:p>
            <a:r>
              <a:rPr lang="en-GB" sz="2200" dirty="0">
                <a:effectLst/>
                <a:latin typeface="Cocomat Pro"/>
              </a:rPr>
              <a:t>This detector underpins the Laue Lens telescope design s</a:t>
            </a:r>
            <a:r>
              <a:rPr lang="en-GB" sz="2200" dirty="0">
                <a:latin typeface="Cocomat Pro"/>
              </a:rPr>
              <a:t>tudied</a:t>
            </a:r>
            <a:r>
              <a:rPr lang="en-GB" sz="2200" dirty="0">
                <a:effectLst/>
                <a:latin typeface="Cocomat Pro"/>
              </a:rPr>
              <a:t> for the a new high‑energy astrophysics mission concept</a:t>
            </a:r>
            <a:r>
              <a:rPr lang="en-GB" sz="2200" dirty="0">
                <a:latin typeface="Cocomat Pro"/>
              </a:rPr>
              <a:t>: </a:t>
            </a:r>
            <a:r>
              <a:rPr lang="en-GB" sz="2200" b="1" dirty="0">
                <a:effectLst/>
                <a:latin typeface="Cocomat Pro"/>
              </a:rPr>
              <a:t>ASTENA</a:t>
            </a:r>
            <a:r>
              <a:rPr lang="en-GB" sz="2200" dirty="0">
                <a:effectLst/>
                <a:latin typeface="Cocomat Pro"/>
              </a:rPr>
              <a:t>: </a:t>
            </a:r>
            <a:r>
              <a:rPr lang="en-GB" sz="2200" b="1" dirty="0">
                <a:effectLst/>
                <a:latin typeface="Cocomat Pro"/>
              </a:rPr>
              <a:t>A</a:t>
            </a:r>
            <a:r>
              <a:rPr lang="en-GB" sz="2200" dirty="0">
                <a:effectLst/>
                <a:latin typeface="Cocomat Pro"/>
              </a:rPr>
              <a:t>dvanced </a:t>
            </a:r>
            <a:r>
              <a:rPr lang="en-GB" sz="2200" b="1" dirty="0">
                <a:effectLst/>
                <a:latin typeface="Cocomat Pro"/>
              </a:rPr>
              <a:t>S</a:t>
            </a:r>
            <a:r>
              <a:rPr lang="en-GB" sz="2200" dirty="0">
                <a:effectLst/>
                <a:latin typeface="Cocomat Pro"/>
              </a:rPr>
              <a:t>urveyor of </a:t>
            </a:r>
            <a:r>
              <a:rPr lang="en-GB" sz="2200" b="1" dirty="0">
                <a:effectLst/>
                <a:latin typeface="Cocomat Pro"/>
              </a:rPr>
              <a:t>T</a:t>
            </a:r>
            <a:r>
              <a:rPr lang="en-GB" sz="2200" dirty="0">
                <a:effectLst/>
                <a:latin typeface="Cocomat Pro"/>
              </a:rPr>
              <a:t>ransient </a:t>
            </a:r>
            <a:r>
              <a:rPr lang="en-GB" sz="2200" b="1" dirty="0">
                <a:effectLst/>
                <a:latin typeface="Cocomat Pro"/>
              </a:rPr>
              <a:t>E</a:t>
            </a:r>
            <a:r>
              <a:rPr lang="en-GB" sz="2200" dirty="0">
                <a:effectLst/>
                <a:latin typeface="Cocomat Pro"/>
              </a:rPr>
              <a:t>vents and Nuclear </a:t>
            </a:r>
            <a:r>
              <a:rPr lang="en-GB" sz="2200" b="1" dirty="0">
                <a:effectLst/>
                <a:latin typeface="Cocomat Pro"/>
              </a:rPr>
              <a:t>A</a:t>
            </a:r>
            <a:r>
              <a:rPr lang="en-GB" sz="2200" dirty="0">
                <a:effectLst/>
                <a:latin typeface="Cocomat Pro"/>
              </a:rPr>
              <a:t>strophysics</a:t>
            </a:r>
            <a:endParaRPr lang="en-GB" sz="2200" dirty="0">
              <a:latin typeface="Cocomat Pro"/>
            </a:endParaRPr>
          </a:p>
        </p:txBody>
      </p:sp>
    </p:spTree>
    <p:extLst>
      <p:ext uri="{BB962C8B-B14F-4D97-AF65-F5344CB8AC3E}">
        <p14:creationId xmlns:p14="http://schemas.microsoft.com/office/powerpoint/2010/main" val="38518276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7919158E-4888-588E-D071-0BD78E6B8360}"/>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17488EC3-ADD0-E768-59D6-546A0AD75DBE}"/>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C3D1320B-B3F4-4E3C-79C7-4611E9D2EF24}"/>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7F32BCBB-2AC8-FC18-1EC8-669E92C94E8B}"/>
              </a:ext>
            </a:extLst>
          </p:cNvPr>
          <p:cNvSpPr txBox="1"/>
          <p:nvPr/>
        </p:nvSpPr>
        <p:spPr>
          <a:xfrm>
            <a:off x="4955350" y="627762"/>
            <a:ext cx="5892555" cy="523220"/>
          </a:xfrm>
          <a:prstGeom prst="rect">
            <a:avLst/>
          </a:prstGeom>
          <a:noFill/>
        </p:spPr>
        <p:txBody>
          <a:bodyPr wrap="square">
            <a:spAutoFit/>
          </a:bodyPr>
          <a:lstStyle/>
          <a:p>
            <a:r>
              <a:rPr lang="it-IT" sz="2800" b="1" dirty="0">
                <a:solidFill>
                  <a:srgbClr val="002A48"/>
                </a:solidFill>
                <a:latin typeface="Cocomat Pro" pitchFamily="2" charset="0"/>
              </a:rPr>
              <a:t>5.2 </a:t>
            </a:r>
            <a:r>
              <a:rPr lang="it-IT" sz="2800" b="1" dirty="0" err="1">
                <a:solidFill>
                  <a:srgbClr val="002A48"/>
                </a:solidFill>
                <a:latin typeface="Cocomat Pro" pitchFamily="2" charset="0"/>
              </a:rPr>
              <a:t>Simulation</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results</a:t>
            </a:r>
            <a:r>
              <a:rPr lang="it-IT" sz="2800" b="1" dirty="0">
                <a:solidFill>
                  <a:srgbClr val="002A48"/>
                </a:solidFill>
                <a:latin typeface="Cocomat Pro" pitchFamily="2" charset="0"/>
              </a:rPr>
              <a:t>: Q </a:t>
            </a:r>
            <a:r>
              <a:rPr lang="it-IT" sz="2800" b="1" dirty="0" err="1">
                <a:solidFill>
                  <a:srgbClr val="002A48"/>
                </a:solidFill>
                <a:latin typeface="Cocomat Pro" pitchFamily="2" charset="0"/>
              </a:rPr>
              <a:t>optimisation</a:t>
            </a:r>
            <a:endParaRPr lang="en-GB" sz="2800" b="1" dirty="0"/>
          </a:p>
        </p:txBody>
      </p:sp>
      <p:sp>
        <p:nvSpPr>
          <p:cNvPr id="17" name="CasellaDiTesto 16">
            <a:extLst>
              <a:ext uri="{FF2B5EF4-FFF2-40B4-BE49-F238E27FC236}">
                <a16:creationId xmlns:a16="http://schemas.microsoft.com/office/drawing/2014/main" id="{7EF9A9BA-BE5C-C036-3063-D60E0F5C8873}"/>
              </a:ext>
            </a:extLst>
          </p:cNvPr>
          <p:cNvSpPr txBox="1"/>
          <p:nvPr/>
        </p:nvSpPr>
        <p:spPr>
          <a:xfrm>
            <a:off x="233460" y="1319331"/>
            <a:ext cx="4831592" cy="4724370"/>
          </a:xfrm>
          <a:prstGeom prst="rect">
            <a:avLst/>
          </a:prstGeom>
          <a:noFill/>
        </p:spPr>
        <p:txBody>
          <a:bodyPr wrap="square">
            <a:spAutoFit/>
          </a:bodyPr>
          <a:lstStyle/>
          <a:p>
            <a:pPr marL="285750" indent="-285750">
              <a:spcAft>
                <a:spcPts val="600"/>
              </a:spcAft>
              <a:buFont typeface="Wingdings" panose="05000000000000000000" pitchFamily="2" charset="2"/>
              <a:buChar char="Ø"/>
            </a:pPr>
            <a:r>
              <a:rPr lang="en-GB" sz="2200" dirty="0" err="1">
                <a:solidFill>
                  <a:srgbClr val="0070C0"/>
                </a:solidFill>
                <a:effectLst/>
                <a:latin typeface="Cocomat Pro"/>
              </a:rPr>
              <a:t>MonteCarlo</a:t>
            </a:r>
            <a:r>
              <a:rPr lang="en-GB" sz="2200" dirty="0">
                <a:solidFill>
                  <a:srgbClr val="0070C0"/>
                </a:solidFill>
                <a:effectLst/>
                <a:latin typeface="Cocomat Pro"/>
              </a:rPr>
              <a:t> </a:t>
            </a:r>
            <a:r>
              <a:rPr lang="en-GB" sz="2200" dirty="0">
                <a:solidFill>
                  <a:srgbClr val="0070C0"/>
                </a:solidFill>
                <a:latin typeface="Cocomat Pro"/>
              </a:rPr>
              <a:t>s</a:t>
            </a:r>
            <a:r>
              <a:rPr lang="en-GB" sz="2200" dirty="0">
                <a:solidFill>
                  <a:srgbClr val="0070C0"/>
                </a:solidFill>
                <a:effectLst/>
                <a:latin typeface="Cocomat Pro"/>
              </a:rPr>
              <a:t>imulation </a:t>
            </a:r>
            <a:r>
              <a:rPr lang="en-GB" sz="2200" dirty="0">
                <a:solidFill>
                  <a:srgbClr val="0070C0"/>
                </a:solidFill>
                <a:latin typeface="Cocomat Pro"/>
              </a:rPr>
              <a:t>with</a:t>
            </a:r>
            <a:r>
              <a:rPr lang="en-GB" sz="2200" dirty="0">
                <a:solidFill>
                  <a:srgbClr val="0070C0"/>
                </a:solidFill>
                <a:effectLst/>
                <a:latin typeface="Cocomat Pro"/>
              </a:rPr>
              <a:t> </a:t>
            </a:r>
            <a:r>
              <a:rPr lang="en-GB" sz="2200" b="1" dirty="0">
                <a:solidFill>
                  <a:srgbClr val="0070C0"/>
                </a:solidFill>
                <a:effectLst/>
                <a:latin typeface="Cocomat Pro"/>
              </a:rPr>
              <a:t>MEGALIB</a:t>
            </a:r>
            <a:r>
              <a:rPr lang="en-GB" sz="2200" dirty="0">
                <a:solidFill>
                  <a:srgbClr val="0070C0"/>
                </a:solidFill>
                <a:effectLst/>
                <a:latin typeface="Cocomat Pro"/>
              </a:rPr>
              <a:t> </a:t>
            </a:r>
            <a:r>
              <a:rPr lang="en-GB" sz="2200" dirty="0">
                <a:solidFill>
                  <a:srgbClr val="0070C0"/>
                </a:solidFill>
                <a:latin typeface="Cocomat Pro"/>
              </a:rPr>
              <a:t>(</a:t>
            </a:r>
            <a:r>
              <a:rPr lang="en-GB" sz="2200" b="1" dirty="0">
                <a:solidFill>
                  <a:srgbClr val="0070C0"/>
                </a:solidFill>
                <a:effectLst/>
                <a:latin typeface="Cocomat Pro"/>
              </a:rPr>
              <a:t>GEANT4</a:t>
            </a:r>
            <a:r>
              <a:rPr lang="en-GB" sz="2200" b="1" dirty="0">
                <a:solidFill>
                  <a:srgbClr val="0070C0"/>
                </a:solidFill>
                <a:latin typeface="Cocomat Pro"/>
              </a:rPr>
              <a:t> </a:t>
            </a:r>
            <a:r>
              <a:rPr lang="en-GB" sz="2200" dirty="0">
                <a:solidFill>
                  <a:srgbClr val="0070C0"/>
                </a:solidFill>
                <a:latin typeface="Cocomat Pro"/>
              </a:rPr>
              <a:t>environment</a:t>
            </a:r>
            <a:r>
              <a:rPr lang="en-GB" sz="2200" dirty="0">
                <a:solidFill>
                  <a:srgbClr val="0070C0"/>
                </a:solidFill>
                <a:effectLst/>
                <a:latin typeface="Cocomat Pro"/>
              </a:rPr>
              <a:t>). </a:t>
            </a:r>
            <a:endParaRPr lang="en-GB" sz="2200" dirty="0">
              <a:solidFill>
                <a:srgbClr val="0070C0"/>
              </a:solidFill>
              <a:latin typeface="Cocomat Pro"/>
            </a:endParaRPr>
          </a:p>
          <a:p>
            <a:pPr marL="285750" indent="-285750">
              <a:spcAft>
                <a:spcPts val="600"/>
              </a:spcAft>
              <a:buFont typeface="Wingdings" panose="05000000000000000000" pitchFamily="2" charset="2"/>
              <a:buChar char="Ø"/>
            </a:pPr>
            <a:r>
              <a:rPr lang="en-GB" sz="2200" b="1" dirty="0">
                <a:solidFill>
                  <a:srgbClr val="0070C0"/>
                </a:solidFill>
                <a:effectLst/>
                <a:latin typeface="Cocomat Pro"/>
              </a:rPr>
              <a:t>Detector plane model based on the 3D‑CZT sensor architecture</a:t>
            </a:r>
            <a:endParaRPr lang="en-GB" sz="2200" b="1" dirty="0">
              <a:solidFill>
                <a:srgbClr val="0070C0"/>
              </a:solidFill>
              <a:latin typeface="Cocomat Pro"/>
            </a:endParaRPr>
          </a:p>
          <a:p>
            <a:pPr marL="285750" indent="-285750">
              <a:spcAft>
                <a:spcPts val="600"/>
              </a:spcAft>
              <a:buFont typeface="Wingdings" panose="05000000000000000000" pitchFamily="2" charset="2"/>
              <a:buChar char="Ø"/>
            </a:pPr>
            <a:r>
              <a:rPr lang="en-GB" sz="2200" b="1" dirty="0">
                <a:solidFill>
                  <a:srgbClr val="0070C0"/>
                </a:solidFill>
                <a:latin typeface="Cocomat Pro"/>
              </a:rPr>
              <a:t>Characteristics of the beam: </a:t>
            </a:r>
            <a:r>
              <a:rPr lang="en-GB" sz="2200" dirty="0">
                <a:solidFill>
                  <a:srgbClr val="0070C0"/>
                </a:solidFill>
                <a:latin typeface="Cocomat Pro"/>
              </a:rPr>
              <a:t>Homogeneous &amp; Monochromatic Radius (FWHM): 1.5 mm (</a:t>
            </a:r>
            <a:r>
              <a:rPr lang="en-GB" sz="2200" dirty="0">
                <a:solidFill>
                  <a:srgbClr val="0070C0"/>
                </a:solidFill>
                <a:latin typeface="Cocomat Pro"/>
                <a:sym typeface="Symbol" panose="05050102010706020507" pitchFamily="18" charset="2"/>
              </a:rPr>
              <a:t> Laue PSF)</a:t>
            </a:r>
            <a:r>
              <a:rPr lang="en-GB" sz="2200" dirty="0">
                <a:solidFill>
                  <a:srgbClr val="0070C0"/>
                </a:solidFill>
                <a:latin typeface="Cocomat Pro"/>
              </a:rPr>
              <a:t> On-axis, 100% polarized</a:t>
            </a:r>
            <a:endParaRPr lang="en-GB" sz="2200" dirty="0">
              <a:latin typeface="Cocomat Pro"/>
            </a:endParaRPr>
          </a:p>
          <a:p>
            <a:r>
              <a:rPr lang="en-GB" sz="2200" b="1" dirty="0">
                <a:latin typeface="Cocomat Pro"/>
              </a:rPr>
              <a:t>Target:</a:t>
            </a:r>
            <a:r>
              <a:rPr lang="en-GB" sz="2200" dirty="0">
                <a:latin typeface="Cocomat Pro"/>
              </a:rPr>
              <a:t> Study of </a:t>
            </a:r>
            <a:r>
              <a:rPr lang="en-GB" sz="2200" b="1" dirty="0">
                <a:latin typeface="Cocomat Pro"/>
              </a:rPr>
              <a:t>the modulation factor </a:t>
            </a:r>
            <a:r>
              <a:rPr lang="en-GB" sz="2200" b="1" dirty="0">
                <a:effectLst/>
                <a:latin typeface="Cocomat Pro"/>
              </a:rPr>
              <a:t>variations </a:t>
            </a:r>
            <a:r>
              <a:rPr lang="en-GB" sz="2200" dirty="0">
                <a:effectLst/>
                <a:latin typeface="Cocomat Pro"/>
              </a:rPr>
              <a:t>as function of:</a:t>
            </a:r>
            <a:endParaRPr lang="en-GB" sz="2200" dirty="0">
              <a:latin typeface="Cocomat Pro"/>
            </a:endParaRPr>
          </a:p>
          <a:p>
            <a:pPr marL="742950" lvl="1" indent="-285750">
              <a:buFont typeface="Arial" panose="020B0604020202020204" pitchFamily="34" charset="0"/>
              <a:buChar char="•"/>
            </a:pPr>
            <a:r>
              <a:rPr lang="en-GB" sz="2200" b="1" dirty="0">
                <a:solidFill>
                  <a:srgbClr val="C00000"/>
                </a:solidFill>
                <a:effectLst/>
                <a:latin typeface="Cocomat Pro"/>
              </a:rPr>
              <a:t>Incident photon energy</a:t>
            </a:r>
            <a:endParaRPr lang="en-GB" sz="2200" dirty="0">
              <a:solidFill>
                <a:srgbClr val="C00000"/>
              </a:solidFill>
              <a:latin typeface="Cocomat Pro"/>
            </a:endParaRPr>
          </a:p>
          <a:p>
            <a:pPr marL="742950" lvl="1" indent="-285750">
              <a:buFont typeface="Arial" panose="020B0604020202020204" pitchFamily="34" charset="0"/>
              <a:buChar char="•"/>
            </a:pPr>
            <a:r>
              <a:rPr lang="en-GB" sz="2200" b="1" dirty="0">
                <a:solidFill>
                  <a:srgbClr val="C00000"/>
                </a:solidFill>
                <a:effectLst/>
                <a:latin typeface="Cocomat Pro"/>
              </a:rPr>
              <a:t>3D spatial resolution</a:t>
            </a:r>
            <a:r>
              <a:rPr lang="en-GB" sz="2200" dirty="0">
                <a:solidFill>
                  <a:srgbClr val="C00000"/>
                </a:solidFill>
                <a:effectLst/>
                <a:latin typeface="Cocomat Pro"/>
              </a:rPr>
              <a:t> (</a:t>
            </a:r>
            <a:r>
              <a:rPr lang="en-GB" sz="2200" b="1" dirty="0">
                <a:solidFill>
                  <a:srgbClr val="C00000"/>
                </a:solidFill>
                <a:effectLst/>
                <a:latin typeface="Cocomat Pro"/>
              </a:rPr>
              <a:t>voxel size</a:t>
            </a:r>
            <a:r>
              <a:rPr lang="en-GB" sz="2200" dirty="0">
                <a:solidFill>
                  <a:srgbClr val="C00000"/>
                </a:solidFill>
                <a:effectLst/>
                <a:latin typeface="Cocomat Pro"/>
              </a:rPr>
              <a:t>)</a:t>
            </a:r>
            <a:endParaRPr lang="en-GB" sz="2200" dirty="0">
              <a:solidFill>
                <a:srgbClr val="C00000"/>
              </a:solidFill>
              <a:latin typeface="Cocomat Pro"/>
            </a:endParaRPr>
          </a:p>
          <a:p>
            <a:pPr marL="742950" lvl="1" indent="-285750">
              <a:buFont typeface="Arial" panose="020B0604020202020204" pitchFamily="34" charset="0"/>
              <a:buChar char="•"/>
            </a:pPr>
            <a:r>
              <a:rPr lang="en-GB" sz="2200" b="1" dirty="0">
                <a:solidFill>
                  <a:srgbClr val="C00000"/>
                </a:solidFill>
                <a:effectLst/>
                <a:latin typeface="Cocomat Pro"/>
              </a:rPr>
              <a:t>Event‑selection criteria</a:t>
            </a:r>
            <a:endParaRPr lang="en-GB" sz="2200" dirty="0">
              <a:solidFill>
                <a:srgbClr val="C00000"/>
              </a:solidFill>
              <a:latin typeface="Cocomat Pro"/>
            </a:endParaRPr>
          </a:p>
        </p:txBody>
      </p:sp>
      <p:pic>
        <p:nvPicPr>
          <p:cNvPr id="19" name="Immagine 18">
            <a:extLst>
              <a:ext uri="{FF2B5EF4-FFF2-40B4-BE49-F238E27FC236}">
                <a16:creationId xmlns:a16="http://schemas.microsoft.com/office/drawing/2014/main" id="{4F48BD18-A9C0-1890-9445-213D1C9380A9}"/>
              </a:ext>
            </a:extLst>
          </p:cNvPr>
          <p:cNvPicPr>
            <a:picLocks noChangeAspect="1"/>
          </p:cNvPicPr>
          <p:nvPr/>
        </p:nvPicPr>
        <p:blipFill>
          <a:blip r:embed="rId4"/>
          <a:stretch>
            <a:fillRect/>
          </a:stretch>
        </p:blipFill>
        <p:spPr>
          <a:xfrm>
            <a:off x="4955349" y="1288171"/>
            <a:ext cx="3201823" cy="2469713"/>
          </a:xfrm>
          <a:prstGeom prst="rect">
            <a:avLst/>
          </a:prstGeom>
        </p:spPr>
      </p:pic>
      <p:pic>
        <p:nvPicPr>
          <p:cNvPr id="20" name="Immagine 19">
            <a:extLst>
              <a:ext uri="{FF2B5EF4-FFF2-40B4-BE49-F238E27FC236}">
                <a16:creationId xmlns:a16="http://schemas.microsoft.com/office/drawing/2014/main" id="{C05997AC-D9E1-3624-3D40-105AF9204D62}"/>
              </a:ext>
            </a:extLst>
          </p:cNvPr>
          <p:cNvPicPr>
            <a:picLocks noChangeAspect="1"/>
          </p:cNvPicPr>
          <p:nvPr/>
        </p:nvPicPr>
        <p:blipFill>
          <a:blip r:embed="rId5"/>
          <a:stretch>
            <a:fillRect/>
          </a:stretch>
        </p:blipFill>
        <p:spPr>
          <a:xfrm>
            <a:off x="8378538" y="3871321"/>
            <a:ext cx="3432898" cy="2358917"/>
          </a:xfrm>
          <a:prstGeom prst="rect">
            <a:avLst/>
          </a:prstGeom>
        </p:spPr>
      </p:pic>
      <p:pic>
        <p:nvPicPr>
          <p:cNvPr id="21" name="Google Shape;84;p1">
            <a:extLst>
              <a:ext uri="{FF2B5EF4-FFF2-40B4-BE49-F238E27FC236}">
                <a16:creationId xmlns:a16="http://schemas.microsoft.com/office/drawing/2014/main" id="{316E25B5-4050-DF2F-0CDF-CC778E31557F}"/>
              </a:ext>
            </a:extLst>
          </p:cNvPr>
          <p:cNvPicPr preferRelativeResize="0"/>
          <p:nvPr/>
        </p:nvPicPr>
        <p:blipFill rotWithShape="1">
          <a:blip r:embed="rId6">
            <a:alphaModFix/>
          </a:blip>
          <a:srcRect t="6064" b="568"/>
          <a:stretch/>
        </p:blipFill>
        <p:spPr>
          <a:xfrm>
            <a:off x="8296231" y="1288170"/>
            <a:ext cx="3515205" cy="2469713"/>
          </a:xfrm>
          <a:prstGeom prst="rect">
            <a:avLst/>
          </a:prstGeom>
          <a:noFill/>
          <a:ln>
            <a:noFill/>
          </a:ln>
        </p:spPr>
      </p:pic>
      <p:pic>
        <p:nvPicPr>
          <p:cNvPr id="22" name="Google Shape;140;p1">
            <a:extLst>
              <a:ext uri="{FF2B5EF4-FFF2-40B4-BE49-F238E27FC236}">
                <a16:creationId xmlns:a16="http://schemas.microsoft.com/office/drawing/2014/main" id="{A862B8EE-6A18-99B1-9C76-D137955FD31F}"/>
              </a:ext>
            </a:extLst>
          </p:cNvPr>
          <p:cNvPicPr preferRelativeResize="0"/>
          <p:nvPr/>
        </p:nvPicPr>
        <p:blipFill>
          <a:blip r:embed="rId7">
            <a:alphaModFix/>
          </a:blip>
          <a:srcRect l="4482" t="1627" r="7637" b="-876"/>
          <a:stretch>
            <a:fillRect/>
          </a:stretch>
        </p:blipFill>
        <p:spPr>
          <a:xfrm>
            <a:off x="4863333" y="3838832"/>
            <a:ext cx="3201823" cy="2388764"/>
          </a:xfrm>
          <a:prstGeom prst="rect">
            <a:avLst/>
          </a:prstGeom>
          <a:noFill/>
          <a:ln>
            <a:noFill/>
          </a:ln>
        </p:spPr>
      </p:pic>
      <p:sp>
        <p:nvSpPr>
          <p:cNvPr id="26" name="CasellaDiTesto 25">
            <a:extLst>
              <a:ext uri="{FF2B5EF4-FFF2-40B4-BE49-F238E27FC236}">
                <a16:creationId xmlns:a16="http://schemas.microsoft.com/office/drawing/2014/main" id="{924A4563-81B2-540E-D1C2-3FC473833C89}"/>
              </a:ext>
            </a:extLst>
          </p:cNvPr>
          <p:cNvSpPr txBox="1"/>
          <p:nvPr/>
        </p:nvSpPr>
        <p:spPr>
          <a:xfrm>
            <a:off x="5100957" y="5283272"/>
            <a:ext cx="2726574" cy="615553"/>
          </a:xfrm>
          <a:prstGeom prst="rect">
            <a:avLst/>
          </a:prstGeom>
          <a:noFill/>
        </p:spPr>
        <p:txBody>
          <a:bodyPr wrap="square">
            <a:spAutoFit/>
          </a:bodyPr>
          <a:lstStyle/>
          <a:p>
            <a:pPr algn="ctr"/>
            <a:r>
              <a:rPr lang="en-GB" sz="1600" b="1" dirty="0">
                <a:solidFill>
                  <a:srgbClr val="FF0000"/>
                </a:solidFill>
                <a:latin typeface="Cocomat Pro"/>
              </a:rPr>
              <a:t>scattering angle selection </a:t>
            </a:r>
          </a:p>
          <a:p>
            <a:pPr algn="ctr"/>
            <a:r>
              <a:rPr lang="en-GB" sz="1600" b="1" dirty="0">
                <a:solidFill>
                  <a:srgbClr val="FF0000"/>
                </a:solidFill>
                <a:latin typeface="Cocomat Pro"/>
              </a:rPr>
              <a:t>80° - 100</a:t>
            </a:r>
            <a:r>
              <a:rPr lang="en-GB" sz="1800" b="1" dirty="0">
                <a:solidFill>
                  <a:srgbClr val="FF0000"/>
                </a:solidFill>
              </a:rPr>
              <a:t>°</a:t>
            </a:r>
            <a:endParaRPr lang="en-GB" b="1" dirty="0">
              <a:solidFill>
                <a:srgbClr val="FF0000"/>
              </a:solidFill>
            </a:endParaRPr>
          </a:p>
        </p:txBody>
      </p:sp>
      <p:sp>
        <p:nvSpPr>
          <p:cNvPr id="27" name="CasellaDiTesto 26">
            <a:extLst>
              <a:ext uri="{FF2B5EF4-FFF2-40B4-BE49-F238E27FC236}">
                <a16:creationId xmlns:a16="http://schemas.microsoft.com/office/drawing/2014/main" id="{DCC9720A-2CD0-D4DD-B3AC-D547500AEB54}"/>
              </a:ext>
            </a:extLst>
          </p:cNvPr>
          <p:cNvSpPr txBox="1"/>
          <p:nvPr/>
        </p:nvSpPr>
        <p:spPr>
          <a:xfrm>
            <a:off x="8690546" y="2981324"/>
            <a:ext cx="2726574" cy="338554"/>
          </a:xfrm>
          <a:prstGeom prst="rect">
            <a:avLst/>
          </a:prstGeom>
          <a:noFill/>
        </p:spPr>
        <p:txBody>
          <a:bodyPr wrap="square">
            <a:spAutoFit/>
          </a:bodyPr>
          <a:lstStyle/>
          <a:p>
            <a:pPr algn="ctr"/>
            <a:r>
              <a:rPr lang="en-GB" sz="1600" b="1" dirty="0">
                <a:solidFill>
                  <a:srgbClr val="FF0000"/>
                </a:solidFill>
                <a:latin typeface="Cocomat Pro"/>
              </a:rPr>
              <a:t>Geometric selection </a:t>
            </a:r>
          </a:p>
        </p:txBody>
      </p:sp>
      <p:sp>
        <p:nvSpPr>
          <p:cNvPr id="28" name="CasellaDiTesto 27">
            <a:extLst>
              <a:ext uri="{FF2B5EF4-FFF2-40B4-BE49-F238E27FC236}">
                <a16:creationId xmlns:a16="http://schemas.microsoft.com/office/drawing/2014/main" id="{AD5747AB-A6F5-E445-7975-98C4736AEB8D}"/>
              </a:ext>
            </a:extLst>
          </p:cNvPr>
          <p:cNvSpPr txBox="1"/>
          <p:nvPr/>
        </p:nvSpPr>
        <p:spPr>
          <a:xfrm>
            <a:off x="10053833" y="4178608"/>
            <a:ext cx="1366373" cy="338554"/>
          </a:xfrm>
          <a:prstGeom prst="rect">
            <a:avLst/>
          </a:prstGeom>
          <a:noFill/>
        </p:spPr>
        <p:txBody>
          <a:bodyPr wrap="square">
            <a:spAutoFit/>
          </a:bodyPr>
          <a:lstStyle/>
          <a:p>
            <a:pPr algn="ctr"/>
            <a:r>
              <a:rPr lang="en-GB" sz="1600" b="1" dirty="0">
                <a:solidFill>
                  <a:srgbClr val="FF0000"/>
                </a:solidFill>
                <a:latin typeface="Cocomat Pro"/>
              </a:rPr>
              <a:t>Voxel 0.5 mm</a:t>
            </a:r>
            <a:endParaRPr lang="en-GB" b="1" dirty="0">
              <a:solidFill>
                <a:srgbClr val="FF0000"/>
              </a:solidFill>
            </a:endParaRPr>
          </a:p>
        </p:txBody>
      </p:sp>
      <p:sp>
        <p:nvSpPr>
          <p:cNvPr id="29" name="CasellaDiTesto 28">
            <a:extLst>
              <a:ext uri="{FF2B5EF4-FFF2-40B4-BE49-F238E27FC236}">
                <a16:creationId xmlns:a16="http://schemas.microsoft.com/office/drawing/2014/main" id="{1754BFCC-70C2-5683-45A3-C9B9EF5E9F00}"/>
              </a:ext>
            </a:extLst>
          </p:cNvPr>
          <p:cNvSpPr txBox="1"/>
          <p:nvPr/>
        </p:nvSpPr>
        <p:spPr>
          <a:xfrm>
            <a:off x="8920641" y="2166189"/>
            <a:ext cx="1366373" cy="338554"/>
          </a:xfrm>
          <a:prstGeom prst="rect">
            <a:avLst/>
          </a:prstGeom>
          <a:noFill/>
        </p:spPr>
        <p:txBody>
          <a:bodyPr wrap="square">
            <a:spAutoFit/>
          </a:bodyPr>
          <a:lstStyle/>
          <a:p>
            <a:pPr algn="ctr"/>
            <a:r>
              <a:rPr lang="en-GB" sz="1600" b="1" dirty="0">
                <a:solidFill>
                  <a:srgbClr val="FF0000"/>
                </a:solidFill>
                <a:latin typeface="Cocomat Pro"/>
              </a:rPr>
              <a:t>Voxel 0.5 mm</a:t>
            </a:r>
            <a:endParaRPr lang="en-GB" b="1" dirty="0">
              <a:solidFill>
                <a:srgbClr val="FF0000"/>
              </a:solidFill>
            </a:endParaRPr>
          </a:p>
        </p:txBody>
      </p:sp>
      <p:sp>
        <p:nvSpPr>
          <p:cNvPr id="30" name="CasellaDiTesto 29">
            <a:extLst>
              <a:ext uri="{FF2B5EF4-FFF2-40B4-BE49-F238E27FC236}">
                <a16:creationId xmlns:a16="http://schemas.microsoft.com/office/drawing/2014/main" id="{D0BFC9AE-D3E3-CC7F-EB34-6E3136168117}"/>
              </a:ext>
            </a:extLst>
          </p:cNvPr>
          <p:cNvSpPr txBox="1"/>
          <p:nvPr/>
        </p:nvSpPr>
        <p:spPr>
          <a:xfrm>
            <a:off x="8490009" y="3917780"/>
            <a:ext cx="1366373" cy="584775"/>
          </a:xfrm>
          <a:prstGeom prst="rect">
            <a:avLst/>
          </a:prstGeom>
          <a:noFill/>
        </p:spPr>
        <p:txBody>
          <a:bodyPr wrap="square">
            <a:spAutoFit/>
          </a:bodyPr>
          <a:lstStyle/>
          <a:p>
            <a:pPr algn="ctr"/>
            <a:r>
              <a:rPr lang="en-GB" sz="1600" b="1" dirty="0">
                <a:solidFill>
                  <a:srgbClr val="FF0000"/>
                </a:solidFill>
                <a:latin typeface="Cocomat Pro"/>
              </a:rPr>
              <a:t>Angle selection</a:t>
            </a:r>
            <a:endParaRPr lang="en-GB" b="1" dirty="0">
              <a:solidFill>
                <a:srgbClr val="FF0000"/>
              </a:solidFill>
            </a:endParaRPr>
          </a:p>
        </p:txBody>
      </p:sp>
      <p:sp>
        <p:nvSpPr>
          <p:cNvPr id="31" name="CasellaDiTesto 30">
            <a:extLst>
              <a:ext uri="{FF2B5EF4-FFF2-40B4-BE49-F238E27FC236}">
                <a16:creationId xmlns:a16="http://schemas.microsoft.com/office/drawing/2014/main" id="{6C6DA01F-0208-5406-48A5-71E0A36C09EE}"/>
              </a:ext>
            </a:extLst>
          </p:cNvPr>
          <p:cNvSpPr txBox="1"/>
          <p:nvPr/>
        </p:nvSpPr>
        <p:spPr>
          <a:xfrm>
            <a:off x="5262503" y="1461201"/>
            <a:ext cx="2726574" cy="338554"/>
          </a:xfrm>
          <a:prstGeom prst="rect">
            <a:avLst/>
          </a:prstGeom>
          <a:noFill/>
        </p:spPr>
        <p:txBody>
          <a:bodyPr wrap="square">
            <a:spAutoFit/>
          </a:bodyPr>
          <a:lstStyle/>
          <a:p>
            <a:pPr algn="ctr"/>
            <a:r>
              <a:rPr lang="it-IT" sz="1600" b="1" dirty="0">
                <a:solidFill>
                  <a:srgbClr val="FF0000"/>
                </a:solidFill>
                <a:latin typeface="Cocomat Pro"/>
              </a:rPr>
              <a:t>A</a:t>
            </a:r>
            <a:r>
              <a:rPr lang="en-GB" sz="1600" b="1" dirty="0" err="1">
                <a:solidFill>
                  <a:srgbClr val="FF0000"/>
                </a:solidFill>
                <a:latin typeface="Cocomat Pro"/>
              </a:rPr>
              <a:t>ll</a:t>
            </a:r>
            <a:r>
              <a:rPr lang="en-GB" sz="1600" b="1" dirty="0">
                <a:solidFill>
                  <a:srgbClr val="FF0000"/>
                </a:solidFill>
                <a:latin typeface="Cocomat Pro"/>
              </a:rPr>
              <a:t> double event</a:t>
            </a:r>
          </a:p>
        </p:txBody>
      </p:sp>
    </p:spTree>
    <p:extLst>
      <p:ext uri="{BB962C8B-B14F-4D97-AF65-F5344CB8AC3E}">
        <p14:creationId xmlns:p14="http://schemas.microsoft.com/office/powerpoint/2010/main" val="986892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31CE0798-ABB3-D4DD-18B1-B956FC450A1F}"/>
              </a:ext>
            </a:extLst>
          </p:cNvPr>
          <p:cNvSpPr txBox="1"/>
          <p:nvPr/>
        </p:nvSpPr>
        <p:spPr>
          <a:xfrm>
            <a:off x="767817" y="6286550"/>
            <a:ext cx="11043619" cy="338554"/>
          </a:xfrm>
          <a:prstGeom prst="rect">
            <a:avLst/>
          </a:prstGeom>
          <a:noFill/>
        </p:spPr>
        <p:txBody>
          <a:bodyPr wrap="square">
            <a:spAutoFit/>
          </a:bodyPr>
          <a:lstStyle/>
          <a:p>
            <a:pPr algn="ctr" rtl="0"/>
            <a:r>
              <a:rPr lang="en-GB" sz="1600" dirty="0">
                <a:solidFill>
                  <a:srgbClr val="000000"/>
                </a:solidFill>
                <a:latin typeface="Cocomat Pro" pitchFamily="2" charset="0"/>
              </a:rPr>
              <a:t>Ezio Caroli -</a:t>
            </a:r>
            <a:r>
              <a:rPr lang="en-GB" sz="1600" b="0" i="0" dirty="0">
                <a:solidFill>
                  <a:srgbClr val="000000"/>
                </a:solidFill>
                <a:effectLst/>
                <a:latin typeface="Cocomat Pro" pitchFamily="2" charset="0"/>
              </a:rPr>
              <a:t>- Advances in X-ray and Gamma </a:t>
            </a:r>
            <a:r>
              <a:rPr lang="en-GB" sz="1600" b="0" i="0" dirty="0" err="1">
                <a:solidFill>
                  <a:srgbClr val="000000"/>
                </a:solidFill>
                <a:effectLst/>
                <a:latin typeface="Cocomat Pro" pitchFamily="2" charset="0"/>
              </a:rPr>
              <a:t>RAy</a:t>
            </a:r>
            <a:r>
              <a:rPr lang="en-GB" sz="1600" b="0" i="0" dirty="0">
                <a:solidFill>
                  <a:srgbClr val="000000"/>
                </a:solidFill>
                <a:effectLst/>
                <a:latin typeface="Cocomat Pro" pitchFamily="2" charset="0"/>
              </a:rPr>
              <a:t> </a:t>
            </a:r>
            <a:r>
              <a:rPr lang="en-GB" sz="1600" b="0" i="0" dirty="0" err="1">
                <a:solidFill>
                  <a:srgbClr val="000000"/>
                </a:solidFill>
                <a:effectLst/>
                <a:latin typeface="Cocomat Pro" pitchFamily="2" charset="0"/>
              </a:rPr>
              <a:t>DEtectors</a:t>
            </a:r>
            <a:r>
              <a:rPr lang="en-GB" sz="1600" b="0" i="0" dirty="0">
                <a:solidFill>
                  <a:srgbClr val="000000"/>
                </a:solidFill>
                <a:effectLst/>
                <a:latin typeface="Cocomat Pro" pitchFamily="2" charset="0"/>
              </a:rPr>
              <a:t> and applications (XGRADE 2026) 24-26/03/2026, Palermo</a:t>
            </a:r>
          </a:p>
        </p:txBody>
      </p:sp>
      <p:sp>
        <p:nvSpPr>
          <p:cNvPr id="2" name="Segnaposto numero diapositiva 1">
            <a:extLst>
              <a:ext uri="{FF2B5EF4-FFF2-40B4-BE49-F238E27FC236}">
                <a16:creationId xmlns:a16="http://schemas.microsoft.com/office/drawing/2014/main" id="{8F3C923A-68AC-A314-6FBD-25B3F23D4B92}"/>
              </a:ext>
            </a:extLst>
          </p:cNvPr>
          <p:cNvSpPr>
            <a:spLocks noGrp="1"/>
          </p:cNvSpPr>
          <p:nvPr>
            <p:ph type="sldNum" sz="quarter" idx="12"/>
          </p:nvPr>
        </p:nvSpPr>
        <p:spPr>
          <a:xfrm>
            <a:off x="9218455" y="6286550"/>
            <a:ext cx="2743200" cy="365125"/>
          </a:xfrm>
        </p:spPr>
        <p:txBody>
          <a:bodyPr/>
          <a:lstStyle/>
          <a:p>
            <a:fld id="{07D4340B-3C72-EC4E-BC98-374D74FF1BE5}" type="slidenum">
              <a:rPr lang="it-IT" sz="1600" smtClean="0">
                <a:solidFill>
                  <a:srgbClr val="002060"/>
                </a:solidFill>
                <a:latin typeface="Cocomat Pro"/>
              </a:rPr>
              <a:t>2</a:t>
            </a:fld>
            <a:endParaRPr lang="it-IT" sz="1600" dirty="0">
              <a:solidFill>
                <a:srgbClr val="002060"/>
              </a:solidFill>
              <a:latin typeface="Cocomat Pro"/>
            </a:endParaRPr>
          </a:p>
        </p:txBody>
      </p:sp>
      <p:sp>
        <p:nvSpPr>
          <p:cNvPr id="7" name="CasellaDiTesto 6">
            <a:extLst>
              <a:ext uri="{FF2B5EF4-FFF2-40B4-BE49-F238E27FC236}">
                <a16:creationId xmlns:a16="http://schemas.microsoft.com/office/drawing/2014/main" id="{088BE3D1-07AD-BB7F-1AB7-694BA145F081}"/>
              </a:ext>
            </a:extLst>
          </p:cNvPr>
          <p:cNvSpPr txBox="1"/>
          <p:nvPr/>
        </p:nvSpPr>
        <p:spPr>
          <a:xfrm>
            <a:off x="5159829" y="589262"/>
            <a:ext cx="5891348" cy="523220"/>
          </a:xfrm>
          <a:prstGeom prst="rect">
            <a:avLst/>
          </a:prstGeom>
          <a:noFill/>
        </p:spPr>
        <p:txBody>
          <a:bodyPr wrap="square" rtlCol="0">
            <a:spAutoFit/>
          </a:bodyPr>
          <a:lstStyle/>
          <a:p>
            <a:r>
              <a:rPr lang="it-IT" sz="2800" b="1" dirty="0">
                <a:latin typeface="Cocomat Pro"/>
              </a:rPr>
              <a:t>Teams and people </a:t>
            </a:r>
            <a:r>
              <a:rPr lang="en-US" sz="2800" b="1" noProof="0" dirty="0">
                <a:latin typeface="Cocomat Pro"/>
              </a:rPr>
              <a:t>behind</a:t>
            </a:r>
            <a:r>
              <a:rPr lang="it-IT" sz="2800" b="1" dirty="0">
                <a:latin typeface="Cocomat Pro"/>
              </a:rPr>
              <a:t> the story </a:t>
            </a:r>
            <a:endParaRPr lang="en-GB" sz="2800" b="1" dirty="0">
              <a:latin typeface="Cocomat Pro"/>
            </a:endParaRPr>
          </a:p>
        </p:txBody>
      </p:sp>
      <p:sp>
        <p:nvSpPr>
          <p:cNvPr id="11" name="CasellaDiTesto 10">
            <a:extLst>
              <a:ext uri="{FF2B5EF4-FFF2-40B4-BE49-F238E27FC236}">
                <a16:creationId xmlns:a16="http://schemas.microsoft.com/office/drawing/2014/main" id="{BAF5C803-B5EB-378F-BC0E-816DBA658C94}"/>
              </a:ext>
            </a:extLst>
          </p:cNvPr>
          <p:cNvSpPr txBox="1"/>
          <p:nvPr/>
        </p:nvSpPr>
        <p:spPr>
          <a:xfrm>
            <a:off x="619063" y="1441513"/>
            <a:ext cx="10384971" cy="3046988"/>
          </a:xfrm>
          <a:prstGeom prst="rect">
            <a:avLst/>
          </a:prstGeom>
          <a:noFill/>
        </p:spPr>
        <p:txBody>
          <a:bodyPr wrap="square" rtlCol="0">
            <a:spAutoFit/>
          </a:bodyPr>
          <a:lstStyle/>
          <a:p>
            <a:pPr marL="342900" indent="-342900">
              <a:buFont typeface="Wingdings" panose="05000000000000000000" pitchFamily="2" charset="2"/>
              <a:buChar char="q"/>
            </a:pPr>
            <a:r>
              <a:rPr lang="it-IT" sz="2400" dirty="0">
                <a:latin typeface="Cocomat Pro"/>
              </a:rPr>
              <a:t>INAF/OAS of Bologna (</a:t>
            </a:r>
            <a:r>
              <a:rPr lang="it-IT" sz="2400" dirty="0" err="1">
                <a:latin typeface="Cocomat Pro"/>
              </a:rPr>
              <a:t>Italy</a:t>
            </a:r>
            <a:r>
              <a:rPr lang="it-IT" sz="2400" dirty="0">
                <a:latin typeface="Cocomat Pro"/>
              </a:rPr>
              <a:t>): N. Auricchio, John B. Stephen, E. Virgilli, ….</a:t>
            </a:r>
          </a:p>
          <a:p>
            <a:pPr marL="342900" indent="-342900">
              <a:buFont typeface="Wingdings" panose="05000000000000000000" pitchFamily="2" charset="2"/>
              <a:buChar char="q"/>
            </a:pPr>
            <a:r>
              <a:rPr lang="it-IT" sz="2400" dirty="0">
                <a:latin typeface="Cocomat Pro"/>
              </a:rPr>
              <a:t>INAF/IASF of Palermo, S. Del Sordo, A. Segreto, C. Gargano, …..</a:t>
            </a:r>
          </a:p>
          <a:p>
            <a:pPr marL="342900" indent="-342900">
              <a:buFont typeface="Wingdings" panose="05000000000000000000" pitchFamily="2" charset="2"/>
              <a:buChar char="q"/>
            </a:pPr>
            <a:r>
              <a:rPr lang="it-IT" sz="2400" dirty="0">
                <a:latin typeface="Cocomat Pro"/>
              </a:rPr>
              <a:t>IMEM/CNR of Parma (</a:t>
            </a:r>
            <a:r>
              <a:rPr lang="it-IT" sz="2400" dirty="0" err="1">
                <a:latin typeface="Cocomat Pro"/>
              </a:rPr>
              <a:t>Italy</a:t>
            </a:r>
            <a:r>
              <a:rPr lang="it-IT" sz="2400" dirty="0">
                <a:latin typeface="Cocomat Pro"/>
              </a:rPr>
              <a:t>), A. Zappettini, M. Bettelli, ……</a:t>
            </a:r>
          </a:p>
          <a:p>
            <a:pPr marL="342900" indent="-342900">
              <a:buFont typeface="Wingdings" panose="05000000000000000000" pitchFamily="2" charset="2"/>
              <a:buChar char="q"/>
            </a:pPr>
            <a:r>
              <a:rPr lang="it-IT" sz="2400" dirty="0" err="1">
                <a:latin typeface="Cocomat Pro"/>
              </a:rPr>
              <a:t>DiFC</a:t>
            </a:r>
            <a:r>
              <a:rPr lang="it-IT" sz="2400" dirty="0">
                <a:latin typeface="Cocomat Pro"/>
              </a:rPr>
              <a:t>/Palermo University (</a:t>
            </a:r>
            <a:r>
              <a:rPr lang="it-IT" sz="2400" dirty="0" err="1">
                <a:latin typeface="Cocomat Pro"/>
              </a:rPr>
              <a:t>Italy</a:t>
            </a:r>
            <a:r>
              <a:rPr lang="it-IT" sz="2400" dirty="0">
                <a:latin typeface="Cocomat Pro"/>
              </a:rPr>
              <a:t>): L. Abbene, F. Principato, A. Buttacavoli, …..</a:t>
            </a:r>
          </a:p>
          <a:p>
            <a:pPr marL="342900" indent="-342900">
              <a:buFont typeface="Wingdings" panose="05000000000000000000" pitchFamily="2" charset="2"/>
              <a:buChar char="q"/>
            </a:pPr>
            <a:r>
              <a:rPr lang="it-IT" sz="2400" dirty="0">
                <a:latin typeface="Cocomat Pro"/>
              </a:rPr>
              <a:t>LIP of Coimbra (Portugal): R. M. Curado da Silva, J. Maja, …….</a:t>
            </a:r>
          </a:p>
          <a:p>
            <a:pPr marL="342900" indent="-342900">
              <a:buFont typeface="Wingdings" panose="05000000000000000000" pitchFamily="2" charset="2"/>
              <a:buChar char="q"/>
            </a:pPr>
            <a:r>
              <a:rPr lang="it-IT" sz="2400" dirty="0">
                <a:latin typeface="Cocomat Pro"/>
              </a:rPr>
              <a:t>DTU (</a:t>
            </a:r>
            <a:r>
              <a:rPr lang="it-IT" sz="2400" dirty="0" err="1">
                <a:latin typeface="Cocomat Pro"/>
              </a:rPr>
              <a:t>Denmark</a:t>
            </a:r>
            <a:r>
              <a:rPr lang="it-IT" sz="2400" dirty="0">
                <a:latin typeface="Cocomat Pro"/>
              </a:rPr>
              <a:t>): I. </a:t>
            </a:r>
            <a:r>
              <a:rPr lang="it-IT" sz="2400" dirty="0" err="1">
                <a:latin typeface="Cocomat Pro"/>
              </a:rPr>
              <a:t>Kuvvetli</a:t>
            </a:r>
            <a:r>
              <a:rPr lang="it-IT" sz="2400" dirty="0">
                <a:latin typeface="Cocomat Pro"/>
              </a:rPr>
              <a:t>, C. Jorgensen, ……..</a:t>
            </a:r>
          </a:p>
          <a:p>
            <a:pPr marL="342900" indent="-342900">
              <a:buFont typeface="Wingdings" panose="05000000000000000000" pitchFamily="2" charset="2"/>
              <a:buChar char="q"/>
            </a:pPr>
            <a:r>
              <a:rPr lang="it-IT" sz="2400" dirty="0">
                <a:latin typeface="Cocomat Pro"/>
              </a:rPr>
              <a:t>CEA-Paris Saclay (France): O. Limousin, A. </a:t>
            </a:r>
            <a:r>
              <a:rPr lang="it-IT" sz="2400" dirty="0" err="1">
                <a:latin typeface="Cocomat Pro"/>
              </a:rPr>
              <a:t>Meuris</a:t>
            </a:r>
            <a:r>
              <a:rPr lang="it-IT" sz="2400" dirty="0">
                <a:latin typeface="Cocomat Pro"/>
              </a:rPr>
              <a:t>, P. Laurent, ……</a:t>
            </a:r>
          </a:p>
          <a:p>
            <a:pPr marL="342900" indent="-342900">
              <a:buFont typeface="Wingdings" panose="05000000000000000000" pitchFamily="2" charset="2"/>
              <a:buChar char="q"/>
            </a:pPr>
            <a:r>
              <a:rPr lang="it-IT" sz="2400" dirty="0">
                <a:latin typeface="Cocomat Pro"/>
              </a:rPr>
              <a:t>DFT/Ferrara University (</a:t>
            </a:r>
            <a:r>
              <a:rPr lang="it-IT" sz="2400" dirty="0" err="1">
                <a:latin typeface="Cocomat Pro"/>
              </a:rPr>
              <a:t>Italy</a:t>
            </a:r>
            <a:r>
              <a:rPr lang="it-IT" sz="2400" dirty="0">
                <a:latin typeface="Cocomat Pro"/>
              </a:rPr>
              <a:t>): L. Ferro, M. Moita, …..</a:t>
            </a:r>
          </a:p>
        </p:txBody>
      </p:sp>
      <p:pic>
        <p:nvPicPr>
          <p:cNvPr id="13" name="Immagine 12">
            <a:extLst>
              <a:ext uri="{FF2B5EF4-FFF2-40B4-BE49-F238E27FC236}">
                <a16:creationId xmlns:a16="http://schemas.microsoft.com/office/drawing/2014/main" id="{1CEB7091-C80A-F419-0F69-8AA39738BF9A}"/>
              </a:ext>
            </a:extLst>
          </p:cNvPr>
          <p:cNvPicPr>
            <a:picLocks noChangeAspect="1"/>
          </p:cNvPicPr>
          <p:nvPr/>
        </p:nvPicPr>
        <p:blipFill>
          <a:blip r:embed="rId4"/>
          <a:stretch>
            <a:fillRect/>
          </a:stretch>
        </p:blipFill>
        <p:spPr>
          <a:xfrm>
            <a:off x="5025535" y="4708382"/>
            <a:ext cx="1620000" cy="513068"/>
          </a:xfrm>
          <a:prstGeom prst="rect">
            <a:avLst/>
          </a:prstGeom>
        </p:spPr>
      </p:pic>
      <p:pic>
        <p:nvPicPr>
          <p:cNvPr id="15" name="Immagine 14">
            <a:extLst>
              <a:ext uri="{FF2B5EF4-FFF2-40B4-BE49-F238E27FC236}">
                <a16:creationId xmlns:a16="http://schemas.microsoft.com/office/drawing/2014/main" id="{A0188843-160E-66E9-1AB6-CB6D6F30F845}"/>
              </a:ext>
            </a:extLst>
          </p:cNvPr>
          <p:cNvPicPr>
            <a:picLocks noChangeAspect="1"/>
          </p:cNvPicPr>
          <p:nvPr/>
        </p:nvPicPr>
        <p:blipFill>
          <a:blip r:embed="rId5"/>
          <a:stretch>
            <a:fillRect/>
          </a:stretch>
        </p:blipFill>
        <p:spPr>
          <a:xfrm>
            <a:off x="3999437" y="4615055"/>
            <a:ext cx="972000" cy="972000"/>
          </a:xfrm>
          <a:prstGeom prst="rect">
            <a:avLst/>
          </a:prstGeom>
        </p:spPr>
      </p:pic>
      <p:pic>
        <p:nvPicPr>
          <p:cNvPr id="17" name="Immagine 16">
            <a:extLst>
              <a:ext uri="{FF2B5EF4-FFF2-40B4-BE49-F238E27FC236}">
                <a16:creationId xmlns:a16="http://schemas.microsoft.com/office/drawing/2014/main" id="{6C6A8B98-DB08-6FEC-BF18-BFE94DCA2793}"/>
              </a:ext>
            </a:extLst>
          </p:cNvPr>
          <p:cNvPicPr>
            <a:picLocks noChangeAspect="1"/>
          </p:cNvPicPr>
          <p:nvPr/>
        </p:nvPicPr>
        <p:blipFill>
          <a:blip r:embed="rId6"/>
          <a:stretch>
            <a:fillRect/>
          </a:stretch>
        </p:blipFill>
        <p:spPr>
          <a:xfrm>
            <a:off x="8491755" y="4679725"/>
            <a:ext cx="972000" cy="972000"/>
          </a:xfrm>
          <a:prstGeom prst="rect">
            <a:avLst/>
          </a:prstGeom>
        </p:spPr>
      </p:pic>
      <p:pic>
        <p:nvPicPr>
          <p:cNvPr id="19" name="Immagine 18">
            <a:extLst>
              <a:ext uri="{FF2B5EF4-FFF2-40B4-BE49-F238E27FC236}">
                <a16:creationId xmlns:a16="http://schemas.microsoft.com/office/drawing/2014/main" id="{C1705077-1276-AB4E-A5A8-FF402B986DFC}"/>
              </a:ext>
            </a:extLst>
          </p:cNvPr>
          <p:cNvPicPr>
            <a:picLocks noChangeAspect="1"/>
          </p:cNvPicPr>
          <p:nvPr/>
        </p:nvPicPr>
        <p:blipFill>
          <a:blip r:embed="rId7"/>
          <a:srcRect t="23932" b="26932"/>
          <a:stretch>
            <a:fillRect/>
          </a:stretch>
        </p:blipFill>
        <p:spPr>
          <a:xfrm>
            <a:off x="2090564" y="4679725"/>
            <a:ext cx="1800000" cy="884415"/>
          </a:xfrm>
          <a:prstGeom prst="rect">
            <a:avLst/>
          </a:prstGeom>
        </p:spPr>
      </p:pic>
      <p:pic>
        <p:nvPicPr>
          <p:cNvPr id="21" name="Immagine 20">
            <a:extLst>
              <a:ext uri="{FF2B5EF4-FFF2-40B4-BE49-F238E27FC236}">
                <a16:creationId xmlns:a16="http://schemas.microsoft.com/office/drawing/2014/main" id="{71D013EC-F943-61B1-24E8-DC18EC7EAC2D}"/>
              </a:ext>
            </a:extLst>
          </p:cNvPr>
          <p:cNvPicPr>
            <a:picLocks noChangeAspect="1"/>
          </p:cNvPicPr>
          <p:nvPr/>
        </p:nvPicPr>
        <p:blipFill>
          <a:blip r:embed="rId8"/>
          <a:srcRect t="21865" b="22252"/>
          <a:stretch>
            <a:fillRect/>
          </a:stretch>
        </p:blipFill>
        <p:spPr>
          <a:xfrm>
            <a:off x="6699633" y="4762923"/>
            <a:ext cx="1620000" cy="811733"/>
          </a:xfrm>
          <a:prstGeom prst="rect">
            <a:avLst/>
          </a:prstGeom>
        </p:spPr>
      </p:pic>
      <p:pic>
        <p:nvPicPr>
          <p:cNvPr id="25" name="Immagine 24">
            <a:extLst>
              <a:ext uri="{FF2B5EF4-FFF2-40B4-BE49-F238E27FC236}">
                <a16:creationId xmlns:a16="http://schemas.microsoft.com/office/drawing/2014/main" id="{250319DD-8F7B-E201-9D7E-7342DBF226ED}"/>
              </a:ext>
            </a:extLst>
          </p:cNvPr>
          <p:cNvPicPr>
            <a:picLocks noChangeAspect="1"/>
          </p:cNvPicPr>
          <p:nvPr/>
        </p:nvPicPr>
        <p:blipFill>
          <a:blip r:embed="rId9"/>
          <a:srcRect l="17791" t="19331" r="17791" b="22657"/>
          <a:stretch>
            <a:fillRect/>
          </a:stretch>
        </p:blipFill>
        <p:spPr>
          <a:xfrm>
            <a:off x="290564" y="4568892"/>
            <a:ext cx="1800000" cy="849058"/>
          </a:xfrm>
          <a:prstGeom prst="rect">
            <a:avLst/>
          </a:prstGeom>
        </p:spPr>
      </p:pic>
      <p:pic>
        <p:nvPicPr>
          <p:cNvPr id="27" name="Immagine 26">
            <a:extLst>
              <a:ext uri="{FF2B5EF4-FFF2-40B4-BE49-F238E27FC236}">
                <a16:creationId xmlns:a16="http://schemas.microsoft.com/office/drawing/2014/main" id="{379858EB-517D-0469-46CF-758F58FCACDD}"/>
              </a:ext>
            </a:extLst>
          </p:cNvPr>
          <p:cNvPicPr>
            <a:picLocks noChangeAspect="1"/>
          </p:cNvPicPr>
          <p:nvPr/>
        </p:nvPicPr>
        <p:blipFill>
          <a:blip r:embed="rId10"/>
          <a:stretch>
            <a:fillRect/>
          </a:stretch>
        </p:blipFill>
        <p:spPr>
          <a:xfrm>
            <a:off x="9601514" y="4758308"/>
            <a:ext cx="2196000" cy="778025"/>
          </a:xfrm>
          <a:prstGeom prst="rect">
            <a:avLst/>
          </a:prstGeom>
        </p:spPr>
      </p:pic>
    </p:spTree>
    <p:extLst>
      <p:ext uri="{BB962C8B-B14F-4D97-AF65-F5344CB8AC3E}">
        <p14:creationId xmlns:p14="http://schemas.microsoft.com/office/powerpoint/2010/main" val="3842374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A8014557-629C-8D11-0F1E-E2F049B122E8}"/>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9B57A9C1-168C-C957-82A9-9CF8FBED9263}"/>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3003F880-6693-79C9-C244-08AB18560DAA}"/>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0B2524DA-5715-4D09-FF66-A7423B864809}"/>
              </a:ext>
            </a:extLst>
          </p:cNvPr>
          <p:cNvSpPr txBox="1"/>
          <p:nvPr/>
        </p:nvSpPr>
        <p:spPr>
          <a:xfrm>
            <a:off x="4917233" y="600601"/>
            <a:ext cx="7274767" cy="523220"/>
          </a:xfrm>
          <a:prstGeom prst="rect">
            <a:avLst/>
          </a:prstGeom>
          <a:noFill/>
        </p:spPr>
        <p:txBody>
          <a:bodyPr wrap="square">
            <a:spAutoFit/>
          </a:bodyPr>
          <a:lstStyle/>
          <a:p>
            <a:r>
              <a:rPr lang="it-IT" sz="2800" b="1" dirty="0">
                <a:solidFill>
                  <a:srgbClr val="002A48"/>
                </a:solidFill>
                <a:latin typeface="Cocomat Pro" pitchFamily="2" charset="0"/>
              </a:rPr>
              <a:t>5.3 </a:t>
            </a:r>
            <a:r>
              <a:rPr lang="it-IT" sz="2800" b="1" dirty="0" err="1">
                <a:solidFill>
                  <a:srgbClr val="002A48"/>
                </a:solidFill>
                <a:latin typeface="Cocomat Pro" pitchFamily="2" charset="0"/>
              </a:rPr>
              <a:t>Simulation</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results</a:t>
            </a:r>
            <a:r>
              <a:rPr lang="it-IT" sz="2800" b="1" dirty="0">
                <a:solidFill>
                  <a:srgbClr val="002A48"/>
                </a:solidFill>
                <a:latin typeface="Cocomat Pro" pitchFamily="2" charset="0"/>
              </a:rPr>
              <a:t>: MDP </a:t>
            </a:r>
            <a:r>
              <a:rPr lang="it-IT" sz="2800" b="1" dirty="0" err="1">
                <a:solidFill>
                  <a:srgbClr val="002A48"/>
                </a:solidFill>
                <a:latin typeface="Cocomat Pro" pitchFamily="2" charset="0"/>
              </a:rPr>
              <a:t>evaluation</a:t>
            </a:r>
            <a:endParaRPr lang="en-GB" sz="2800" b="1" dirty="0"/>
          </a:p>
        </p:txBody>
      </p:sp>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6C7297DF-6272-68C0-6DAC-0914E9C391D1}"/>
                  </a:ext>
                </a:extLst>
              </p:cNvPr>
              <p:cNvSpPr txBox="1">
                <a:spLocks/>
              </p:cNvSpPr>
              <p:nvPr/>
            </p:nvSpPr>
            <p:spPr bwMode="auto">
              <a:xfrm>
                <a:off x="238126" y="1314088"/>
                <a:ext cx="4181474" cy="170533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defTabSz="457200"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ＭＳ Ｐゴシック" pitchFamily="-112" charset="-128"/>
                    <a:cs typeface="ＭＳ Ｐゴシック" pitchFamily="-112" charset="-128"/>
                  </a:defRPr>
                </a:lvl1pPr>
                <a:lvl2pPr marL="457200" indent="0" algn="ctr" defTabSz="457200"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ＭＳ Ｐゴシック" pitchFamily="-112" charset="-128"/>
                    <a:cs typeface="+mn-cs"/>
                  </a:defRPr>
                </a:lvl2pPr>
                <a:lvl3pPr marL="914400" indent="0" algn="ctr" defTabSz="457200"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ＭＳ Ｐゴシック" pitchFamily="-112" charset="-128"/>
                    <a:cs typeface="+mn-cs"/>
                  </a:defRPr>
                </a:lvl3pPr>
                <a:lvl4pPr marL="13716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ＭＳ Ｐゴシック" pitchFamily="-112" charset="-128"/>
                    <a:cs typeface="+mn-cs"/>
                  </a:defRPr>
                </a:lvl4pPr>
                <a:lvl5pPr marL="1828800" indent="0" algn="ctr" defTabSz="457200"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ＭＳ Ｐゴシック" pitchFamily="-112" charset="-128"/>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ct val="0"/>
                  </a:spcBef>
                </a:pPr>
                <a:r>
                  <a:rPr lang="en-GB" sz="2000" b="1" dirty="0">
                    <a:solidFill>
                      <a:srgbClr val="0070C0"/>
                    </a:solidFill>
                    <a:latin typeface="Cocomat Pro"/>
                    <a:ea typeface="Verdana" panose="020B0604030504040204" pitchFamily="34" charset="0"/>
                    <a:cs typeface="Verdana" panose="020B0604030504040204" pitchFamily="34" charset="0"/>
                  </a:rPr>
                  <a:t>Minimum Detectable Polarization </a:t>
                </a:r>
                <a:r>
                  <a:rPr lang="en-GB" sz="2000" dirty="0">
                    <a:solidFill>
                      <a:srgbClr val="0070C0"/>
                    </a:solidFill>
                    <a:latin typeface="Cocomat Pro"/>
                    <a:ea typeface="Verdana" panose="020B0604030504040204" pitchFamily="34" charset="0"/>
                    <a:cs typeface="Verdana" panose="020B0604030504040204" pitchFamily="34" charset="0"/>
                  </a:rPr>
                  <a:t>(</a:t>
                </a:r>
                <a:r>
                  <a:rPr lang="en-GB" sz="2000" dirty="0">
                    <a:solidFill>
                      <a:srgbClr val="0070C0"/>
                    </a:solidFill>
                    <a:latin typeface="Cocomat Pro"/>
                  </a:rPr>
                  <a:t>indicates how weak a polarization the instrument can reliably detect):</a:t>
                </a:r>
                <a:endParaRPr lang="en-GB" sz="2000" b="1" dirty="0">
                  <a:solidFill>
                    <a:srgbClr val="0070C0"/>
                  </a:solidFill>
                  <a:latin typeface="Cocomat Pro"/>
                  <a:ea typeface="Verdana" panose="020B0604030504040204" pitchFamily="34" charset="0"/>
                  <a:cs typeface="Verdana" panose="020B0604030504040204" pitchFamily="34" charset="0"/>
                </a:endParaRPr>
              </a:p>
              <a:p>
                <a:pPr algn="just">
                  <a:spcBef>
                    <a:spcPct val="0"/>
                  </a:spcBef>
                </a:pPr>
                <a14:m>
                  <m:oMathPara xmlns:m="http://schemas.openxmlformats.org/officeDocument/2006/math">
                    <m:oMathParaPr>
                      <m:jc m:val="centerGroup"/>
                    </m:oMathParaPr>
                    <m:oMath xmlns:m="http://schemas.openxmlformats.org/officeDocument/2006/math">
                      <m:r>
                        <m:rPr>
                          <m:nor/>
                        </m:rPr>
                        <a:rPr lang="it-IT" sz="1600" b="0" i="1" smtClean="0">
                          <a:solidFill>
                            <a:srgbClr val="0070C0"/>
                          </a:solidFill>
                          <a:latin typeface="Cocomat Pro"/>
                          <a:ea typeface="Verdana" panose="020B0604030504040204" pitchFamily="34" charset="0"/>
                          <a:cs typeface="Verdana" panose="020B0604030504040204" pitchFamily="34" charset="0"/>
                        </a:rPr>
                        <m:t>MDP</m:t>
                      </m:r>
                      <m:r>
                        <m:rPr>
                          <m:nor/>
                        </m:rPr>
                        <a:rPr lang="it-IT" sz="1600" b="0" i="1" smtClean="0">
                          <a:solidFill>
                            <a:srgbClr val="0070C0"/>
                          </a:solidFill>
                          <a:latin typeface="Cocomat Pro"/>
                          <a:ea typeface="Verdana" panose="020B0604030504040204" pitchFamily="34" charset="0"/>
                          <a:cs typeface="Verdana" panose="020B0604030504040204" pitchFamily="34" charset="0"/>
                        </a:rPr>
                        <m:t> (99%)</m:t>
                      </m:r>
                      <m:r>
                        <m:rPr>
                          <m:nor/>
                        </m:rPr>
                        <a:rPr lang="en-PT" sz="1600" i="1">
                          <a:solidFill>
                            <a:srgbClr val="0070C0"/>
                          </a:solidFill>
                          <a:latin typeface="Cocomat Pro"/>
                          <a:ea typeface="Verdana" panose="020B0604030504040204" pitchFamily="34" charset="0"/>
                          <a:cs typeface="Verdana" panose="020B0604030504040204" pitchFamily="34" charset="0"/>
                        </a:rPr>
                        <m:t>= </m:t>
                      </m:r>
                      <m:f>
                        <m:fPr>
                          <m:ctrlPr>
                            <a:rPr lang="en-PT" sz="1600" i="1">
                              <a:solidFill>
                                <a:srgbClr val="0070C0"/>
                              </a:solidFill>
                              <a:latin typeface="Cambria Math" panose="02040503050406030204" pitchFamily="18" charset="0"/>
                              <a:cs typeface="+mn-cs"/>
                            </a:rPr>
                          </m:ctrlPr>
                        </m:fPr>
                        <m:num>
                          <m:r>
                            <m:rPr>
                              <m:nor/>
                            </m:rPr>
                            <a:rPr lang="en-PT" sz="1600" i="1">
                              <a:solidFill>
                                <a:srgbClr val="0070C0"/>
                              </a:solidFill>
                              <a:latin typeface="Cocomat Pro"/>
                              <a:ea typeface="Verdana" panose="020B0604030504040204" pitchFamily="34" charset="0"/>
                              <a:cs typeface="Verdana" panose="020B0604030504040204" pitchFamily="34" charset="0"/>
                            </a:rPr>
                            <m:t>4.29</m:t>
                          </m:r>
                        </m:num>
                        <m:den>
                          <m:r>
                            <m:rPr>
                              <m:nor/>
                            </m:rPr>
                            <a:rPr lang="en-PT" sz="1600" i="1">
                              <a:solidFill>
                                <a:srgbClr val="0070C0"/>
                              </a:solidFill>
                              <a:latin typeface="Cocomat Pro"/>
                              <a:ea typeface="Verdana" panose="020B0604030504040204" pitchFamily="34" charset="0"/>
                              <a:cs typeface="Verdana" panose="020B0604030504040204" pitchFamily="34" charset="0"/>
                            </a:rPr>
                            <m:t>A</m:t>
                          </m:r>
                          <m:r>
                            <m:rPr>
                              <m:nor/>
                            </m:rPr>
                            <a:rPr lang="pt-PT" sz="1600" i="1" baseline="-25000" smtClean="0">
                              <a:solidFill>
                                <a:srgbClr val="0070C0"/>
                              </a:solidFill>
                              <a:latin typeface="Cocomat Pro"/>
                              <a:ea typeface="Verdana" panose="020B0604030504040204" pitchFamily="34" charset="0"/>
                              <a:cs typeface="Verdana" panose="020B0604030504040204" pitchFamily="34" charset="0"/>
                            </a:rPr>
                            <m:t>eff</m:t>
                          </m:r>
                          <m:r>
                            <m:rPr>
                              <m:nor/>
                            </m:rPr>
                            <a:rPr lang="en-PT" sz="1600" i="1">
                              <a:solidFill>
                                <a:srgbClr val="0070C0"/>
                              </a:solidFill>
                              <a:latin typeface="Cocomat Pro"/>
                              <a:ea typeface="Verdana" panose="020B0604030504040204" pitchFamily="34" charset="0"/>
                              <a:cs typeface="Verdana" panose="020B0604030504040204" pitchFamily="34" charset="0"/>
                            </a:rPr>
                            <m:t>∙ </m:t>
                          </m:r>
                          <m:r>
                            <m:rPr>
                              <m:nor/>
                            </m:rPr>
                            <a:rPr lang="en-PT" sz="1600" i="1">
                              <a:solidFill>
                                <a:srgbClr val="0070C0"/>
                              </a:solidFill>
                              <a:latin typeface="Cocomat Pro"/>
                              <a:ea typeface="Verdana" panose="020B0604030504040204" pitchFamily="34" charset="0"/>
                              <a:cs typeface="Verdana" panose="020B0604030504040204" pitchFamily="34" charset="0"/>
                            </a:rPr>
                            <m:t>ε</m:t>
                          </m:r>
                          <m:sSub>
                            <m:sSubPr>
                              <m:ctrlPr>
                                <a:rPr lang="en-PT" sz="1600" i="1">
                                  <a:solidFill>
                                    <a:srgbClr val="0070C0"/>
                                  </a:solidFill>
                                  <a:latin typeface="Cambria Math" panose="02040503050406030204" pitchFamily="18" charset="0"/>
                                  <a:cs typeface="+mn-cs"/>
                                </a:rPr>
                              </m:ctrlPr>
                            </m:sSubPr>
                            <m:e>
                              <m:r>
                                <a:rPr lang="en-PT" sz="1600">
                                  <a:solidFill>
                                    <a:srgbClr val="0070C0"/>
                                  </a:solidFill>
                                  <a:latin typeface="Cambria Math" panose="02040503050406030204" pitchFamily="18" charset="0"/>
                                  <a:cs typeface="+mn-cs"/>
                                </a:rPr>
                                <m:t>∙</m:t>
                              </m:r>
                              <m:r>
                                <a:rPr lang="en-PT" sz="1600" i="1">
                                  <a:solidFill>
                                    <a:srgbClr val="0070C0"/>
                                  </a:solidFill>
                                  <a:latin typeface="Cambria Math" panose="02040503050406030204" pitchFamily="18" charset="0"/>
                                  <a:cs typeface="+mn-cs"/>
                                </a:rPr>
                                <m:t>𝑆</m:t>
                              </m:r>
                            </m:e>
                            <m:sub>
                              <m:r>
                                <a:rPr lang="en-PT" sz="1600" i="1">
                                  <a:solidFill>
                                    <a:srgbClr val="0070C0"/>
                                  </a:solidFill>
                                  <a:latin typeface="Cambria Math" panose="02040503050406030204" pitchFamily="18" charset="0"/>
                                  <a:cs typeface="+mn-cs"/>
                                </a:rPr>
                                <m:t>𝐹</m:t>
                              </m:r>
                            </m:sub>
                          </m:sSub>
                          <m:r>
                            <a:rPr lang="en-PT" sz="1600">
                              <a:solidFill>
                                <a:srgbClr val="0070C0"/>
                              </a:solidFill>
                              <a:latin typeface="Cambria Math" panose="02040503050406030204" pitchFamily="18" charset="0"/>
                              <a:cs typeface="+mn-cs"/>
                            </a:rPr>
                            <m:t>∙</m:t>
                          </m:r>
                          <m:sSub>
                            <m:sSubPr>
                              <m:ctrlPr>
                                <a:rPr lang="en-PT" sz="1600" i="1">
                                  <a:solidFill>
                                    <a:srgbClr val="0070C0"/>
                                  </a:solidFill>
                                  <a:latin typeface="Cambria Math" panose="02040503050406030204" pitchFamily="18" charset="0"/>
                                  <a:cs typeface="+mn-cs"/>
                                </a:rPr>
                              </m:ctrlPr>
                            </m:sSubPr>
                            <m:e>
                              <m:r>
                                <m:rPr>
                                  <m:nor/>
                                </m:rPr>
                                <a:rPr lang="en-PT" sz="1600" i="1">
                                  <a:solidFill>
                                    <a:srgbClr val="0070C0"/>
                                  </a:solidFill>
                                  <a:latin typeface="Cocomat Pro"/>
                                  <a:ea typeface="Verdana" panose="020B0604030504040204" pitchFamily="34" charset="0"/>
                                  <a:cs typeface="Verdana" panose="020B0604030504040204" pitchFamily="34" charset="0"/>
                                </a:rPr>
                                <m:t>Q</m:t>
                              </m:r>
                            </m:e>
                            <m:sub>
                              <m:r>
                                <m:rPr>
                                  <m:nor/>
                                </m:rPr>
                                <a:rPr lang="en-PT" sz="1600" i="1">
                                  <a:solidFill>
                                    <a:srgbClr val="0070C0"/>
                                  </a:solidFill>
                                  <a:latin typeface="Cocomat Pro"/>
                                  <a:ea typeface="Verdana" panose="020B0604030504040204" pitchFamily="34" charset="0"/>
                                  <a:cs typeface="Verdana" panose="020B0604030504040204" pitchFamily="34" charset="0"/>
                                </a:rPr>
                                <m:t>100</m:t>
                              </m:r>
                            </m:sub>
                          </m:sSub>
                        </m:den>
                      </m:f>
                      <m:rad>
                        <m:radPr>
                          <m:degHide m:val="on"/>
                          <m:ctrlPr>
                            <a:rPr lang="en-PT" sz="1600" i="1">
                              <a:solidFill>
                                <a:srgbClr val="0070C0"/>
                              </a:solidFill>
                              <a:latin typeface="Cambria Math" panose="02040503050406030204" pitchFamily="18" charset="0"/>
                              <a:cs typeface="+mn-cs"/>
                            </a:rPr>
                          </m:ctrlPr>
                        </m:radPr>
                        <m:deg/>
                        <m:e>
                          <m:r>
                            <a:rPr lang="en-PT" sz="1600">
                              <a:solidFill>
                                <a:srgbClr val="0070C0"/>
                              </a:solidFill>
                              <a:latin typeface="Cambria Math" panose="02040503050406030204" pitchFamily="18" charset="0"/>
                              <a:cs typeface="+mn-cs"/>
                            </a:rPr>
                            <m:t>  </m:t>
                          </m:r>
                          <m:f>
                            <m:fPr>
                              <m:ctrlPr>
                                <a:rPr lang="en-PT" sz="1600" i="1">
                                  <a:solidFill>
                                    <a:srgbClr val="0070C0"/>
                                  </a:solidFill>
                                  <a:latin typeface="Cambria Math" panose="02040503050406030204" pitchFamily="18" charset="0"/>
                                  <a:cs typeface="+mn-cs"/>
                                </a:rPr>
                              </m:ctrlPr>
                            </m:fPr>
                            <m:num>
                              <m:r>
                                <m:rPr>
                                  <m:nor/>
                                </m:rPr>
                                <a:rPr lang="en-PT" sz="1600" i="1">
                                  <a:solidFill>
                                    <a:srgbClr val="0070C0"/>
                                  </a:solidFill>
                                  <a:latin typeface="Cocomat Pro"/>
                                  <a:ea typeface="Verdana" panose="020B0604030504040204" pitchFamily="34" charset="0"/>
                                  <a:cs typeface="Verdana" panose="020B0604030504040204" pitchFamily="34" charset="0"/>
                                </a:rPr>
                                <m:t>A</m:t>
                              </m:r>
                              <m:r>
                                <m:rPr>
                                  <m:nor/>
                                </m:rPr>
                                <a:rPr lang="en-PT" sz="1600" i="1">
                                  <a:solidFill>
                                    <a:srgbClr val="0070C0"/>
                                  </a:solidFill>
                                  <a:latin typeface="Cocomat Pro"/>
                                  <a:ea typeface="Verdana" panose="020B0604030504040204" pitchFamily="34" charset="0"/>
                                  <a:cs typeface="Verdana" panose="020B0604030504040204" pitchFamily="34" charset="0"/>
                                </a:rPr>
                                <m:t>∙ </m:t>
                              </m:r>
                              <m:r>
                                <m:rPr>
                                  <m:nor/>
                                </m:rPr>
                                <a:rPr lang="en-PT" sz="1600" i="1">
                                  <a:solidFill>
                                    <a:srgbClr val="0070C0"/>
                                  </a:solidFill>
                                  <a:latin typeface="Cocomat Pro"/>
                                  <a:ea typeface="Verdana" panose="020B0604030504040204" pitchFamily="34" charset="0"/>
                                  <a:cs typeface="Verdana" panose="020B0604030504040204" pitchFamily="34" charset="0"/>
                                </a:rPr>
                                <m:t>ε</m:t>
                              </m:r>
                              <m:r>
                                <m:rPr>
                                  <m:nor/>
                                </m:rPr>
                                <a:rPr lang="en-PT" sz="1600" i="1">
                                  <a:solidFill>
                                    <a:srgbClr val="0070C0"/>
                                  </a:solidFill>
                                  <a:latin typeface="Cocomat Pro"/>
                                  <a:ea typeface="Verdana" panose="020B0604030504040204" pitchFamily="34" charset="0"/>
                                  <a:cs typeface="Verdana" panose="020B0604030504040204" pitchFamily="34" charset="0"/>
                                </a:rPr>
                                <m:t> </m:t>
                              </m:r>
                              <m:sSub>
                                <m:sSubPr>
                                  <m:ctrlPr>
                                    <a:rPr lang="en-PT" sz="1600" i="1">
                                      <a:solidFill>
                                        <a:srgbClr val="0070C0"/>
                                      </a:solidFill>
                                      <a:latin typeface="Cambria Math" panose="02040503050406030204" pitchFamily="18" charset="0"/>
                                      <a:cs typeface="+mn-cs"/>
                                    </a:rPr>
                                  </m:ctrlPr>
                                </m:sSubPr>
                                <m:e>
                                  <m:r>
                                    <a:rPr lang="en-PT" sz="1600">
                                      <a:solidFill>
                                        <a:srgbClr val="0070C0"/>
                                      </a:solidFill>
                                      <a:latin typeface="Cambria Math" panose="02040503050406030204" pitchFamily="18" charset="0"/>
                                      <a:cs typeface="+mn-cs"/>
                                    </a:rPr>
                                    <m:t>∙</m:t>
                                  </m:r>
                                  <m:r>
                                    <a:rPr lang="en-PT" sz="1600" i="1">
                                      <a:solidFill>
                                        <a:srgbClr val="0070C0"/>
                                      </a:solidFill>
                                      <a:latin typeface="Cambria Math" panose="02040503050406030204" pitchFamily="18" charset="0"/>
                                      <a:cs typeface="+mn-cs"/>
                                    </a:rPr>
                                    <m:t>𝑆</m:t>
                                  </m:r>
                                </m:e>
                                <m:sub>
                                  <m:r>
                                    <a:rPr lang="en-PT" sz="1600" i="1">
                                      <a:solidFill>
                                        <a:srgbClr val="0070C0"/>
                                      </a:solidFill>
                                      <a:latin typeface="Cambria Math" panose="02040503050406030204" pitchFamily="18" charset="0"/>
                                      <a:cs typeface="+mn-cs"/>
                                    </a:rPr>
                                    <m:t>𝐹</m:t>
                                  </m:r>
                                </m:sub>
                              </m:sSub>
                              <m:r>
                                <a:rPr lang="en-PT" sz="1600">
                                  <a:solidFill>
                                    <a:srgbClr val="0070C0"/>
                                  </a:solidFill>
                                  <a:latin typeface="Cambria Math" panose="02040503050406030204" pitchFamily="18" charset="0"/>
                                  <a:cs typeface="+mn-cs"/>
                                </a:rPr>
                                <m:t>+</m:t>
                              </m:r>
                              <m:r>
                                <a:rPr lang="en-PT" sz="1600" i="1">
                                  <a:solidFill>
                                    <a:srgbClr val="0070C0"/>
                                  </a:solidFill>
                                  <a:latin typeface="Cambria Math" panose="02040503050406030204" pitchFamily="18" charset="0"/>
                                  <a:cs typeface="+mn-cs"/>
                                </a:rPr>
                                <m:t>𝐵</m:t>
                              </m:r>
                              <m:r>
                                <a:rPr lang="en-PT" sz="1600">
                                  <a:solidFill>
                                    <a:srgbClr val="0070C0"/>
                                  </a:solidFill>
                                  <a:latin typeface="Cambria Math" panose="02040503050406030204" pitchFamily="18" charset="0"/>
                                  <a:cs typeface="+mn-cs"/>
                                </a:rPr>
                                <m:t> </m:t>
                              </m:r>
                            </m:num>
                            <m:den>
                              <m:r>
                                <m:rPr>
                                  <m:nor/>
                                </m:rPr>
                                <a:rPr lang="en-PT" sz="1600" i="1">
                                  <a:solidFill>
                                    <a:srgbClr val="0070C0"/>
                                  </a:solidFill>
                                  <a:latin typeface="Cocomat Pro"/>
                                  <a:ea typeface="Verdana" panose="020B0604030504040204" pitchFamily="34" charset="0"/>
                                  <a:cs typeface="Verdana" panose="020B0604030504040204" pitchFamily="34" charset="0"/>
                                </a:rPr>
                                <m:t>ΔT</m:t>
                              </m:r>
                            </m:den>
                          </m:f>
                        </m:e>
                      </m:rad>
                    </m:oMath>
                  </m:oMathPara>
                </a14:m>
                <a:endParaRPr lang="en-PT" sz="1800" dirty="0">
                  <a:solidFill>
                    <a:prstClr val="white"/>
                  </a:solidFill>
                  <a:latin typeface="Cocomat Pro"/>
                  <a:ea typeface="Verdana" panose="020B0604030504040204" pitchFamily="34" charset="0"/>
                  <a:cs typeface="Verdana" panose="020B0604030504040204" pitchFamily="34" charset="0"/>
                </a:endParaRPr>
              </a:p>
            </p:txBody>
          </p:sp>
        </mc:Choice>
        <mc:Fallback xmlns="">
          <p:sp>
            <p:nvSpPr>
              <p:cNvPr id="6" name="Content Placeholder 1">
                <a:extLst>
                  <a:ext uri="{FF2B5EF4-FFF2-40B4-BE49-F238E27FC236}">
                    <a16:creationId xmlns:a16="http://schemas.microsoft.com/office/drawing/2014/main" id="{6C7297DF-6272-68C0-6DAC-0914E9C391D1}"/>
                  </a:ext>
                </a:extLst>
              </p:cNvPr>
              <p:cNvSpPr txBox="1">
                <a:spLocks noRot="1" noChangeAspect="1" noMove="1" noResize="1" noEditPoints="1" noAdjustHandles="1" noChangeArrowheads="1" noChangeShapeType="1" noTextEdit="1"/>
              </p:cNvSpPr>
              <p:nvPr/>
            </p:nvSpPr>
            <p:spPr bwMode="auto">
              <a:xfrm>
                <a:off x="238126" y="1314088"/>
                <a:ext cx="4181474" cy="1705337"/>
              </a:xfrm>
              <a:prstGeom prst="rect">
                <a:avLst/>
              </a:prstGeom>
              <a:blipFill>
                <a:blip r:embed="rId4"/>
                <a:stretch>
                  <a:fillRect l="-1458" t="-2151" r="-218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8" name="CasellaDiTesto 7">
            <a:extLst>
              <a:ext uri="{FF2B5EF4-FFF2-40B4-BE49-F238E27FC236}">
                <a16:creationId xmlns:a16="http://schemas.microsoft.com/office/drawing/2014/main" id="{43315AA4-B2AD-90A2-5A87-8789EC0320A6}"/>
              </a:ext>
            </a:extLst>
          </p:cNvPr>
          <p:cNvSpPr txBox="1"/>
          <p:nvPr/>
        </p:nvSpPr>
        <p:spPr>
          <a:xfrm>
            <a:off x="238124" y="3104890"/>
            <a:ext cx="4223501" cy="1631216"/>
          </a:xfrm>
          <a:prstGeom prst="rect">
            <a:avLst/>
          </a:prstGeom>
          <a:noFill/>
        </p:spPr>
        <p:txBody>
          <a:bodyPr wrap="square" rtlCol="0">
            <a:spAutoFit/>
          </a:bodyPr>
          <a:lstStyle/>
          <a:p>
            <a:r>
              <a:rPr lang="it-IT" sz="2000" b="1" dirty="0">
                <a:latin typeface="Cocomat Pro"/>
              </a:rPr>
              <a:t>MEGALIB GEOMETRIC MODEL: </a:t>
            </a:r>
          </a:p>
          <a:p>
            <a:pPr marL="342900" indent="-342900">
              <a:buFont typeface="Wingdings" panose="05000000000000000000" pitchFamily="2" charset="2"/>
              <a:buChar char="v"/>
            </a:pPr>
            <a:r>
              <a:rPr lang="it-IT" sz="2000" dirty="0">
                <a:latin typeface="Cocomat Pro"/>
              </a:rPr>
              <a:t>3DCZT of 4 (L) x 2 (H) x 0.5 (T) cm</a:t>
            </a:r>
            <a:r>
              <a:rPr lang="it-IT" sz="2000" baseline="30000" dirty="0">
                <a:latin typeface="Cocomat Pro"/>
              </a:rPr>
              <a:t>3 </a:t>
            </a:r>
          </a:p>
          <a:p>
            <a:pPr marL="342900" indent="-342900">
              <a:buFont typeface="Wingdings" panose="05000000000000000000" pitchFamily="2" charset="2"/>
              <a:buChar char="v"/>
            </a:pPr>
            <a:r>
              <a:rPr lang="it-IT" sz="2000" dirty="0">
                <a:latin typeface="Cocomat Pro"/>
              </a:rPr>
              <a:t>The </a:t>
            </a:r>
            <a:r>
              <a:rPr lang="it-IT" sz="2000" dirty="0" err="1">
                <a:latin typeface="Cocomat Pro"/>
              </a:rPr>
              <a:t>layer</a:t>
            </a:r>
            <a:r>
              <a:rPr lang="it-IT" sz="2000" dirty="0">
                <a:latin typeface="Cocomat Pro"/>
              </a:rPr>
              <a:t>: 8 x 8 x 2 cm</a:t>
            </a:r>
            <a:r>
              <a:rPr lang="it-IT" sz="2000" baseline="30000" dirty="0">
                <a:latin typeface="Cocomat Pro"/>
              </a:rPr>
              <a:t>3 </a:t>
            </a:r>
            <a:r>
              <a:rPr lang="it-IT" sz="2000" dirty="0">
                <a:latin typeface="Cocomat Pro"/>
              </a:rPr>
              <a:t>(32 3DCZT)</a:t>
            </a:r>
          </a:p>
          <a:p>
            <a:pPr marL="342900" indent="-342900">
              <a:buFont typeface="Wingdings" panose="05000000000000000000" pitchFamily="2" charset="2"/>
              <a:buChar char="v"/>
            </a:pPr>
            <a:r>
              <a:rPr lang="it-IT" sz="2000" dirty="0" err="1">
                <a:latin typeface="Cocomat Pro"/>
              </a:rPr>
              <a:t>Stack</a:t>
            </a:r>
            <a:r>
              <a:rPr lang="it-IT" sz="2000" dirty="0">
                <a:latin typeface="Cocomat Pro"/>
              </a:rPr>
              <a:t> of 4 </a:t>
            </a:r>
            <a:r>
              <a:rPr lang="it-IT" sz="2000" dirty="0" err="1">
                <a:latin typeface="Cocomat Pro"/>
              </a:rPr>
              <a:t>layers</a:t>
            </a:r>
            <a:endParaRPr lang="it-IT" sz="2000" dirty="0">
              <a:latin typeface="Cocomat Pro"/>
            </a:endParaRPr>
          </a:p>
          <a:p>
            <a:pPr marL="342900" indent="-342900">
              <a:buFont typeface="Wingdings" panose="05000000000000000000" pitchFamily="2" charset="2"/>
              <a:buChar char="v"/>
            </a:pPr>
            <a:r>
              <a:rPr lang="it-IT" sz="2000" dirty="0" err="1"/>
              <a:t>Voxel</a:t>
            </a:r>
            <a:r>
              <a:rPr lang="it-IT" sz="2000" dirty="0"/>
              <a:t> size: 0.25x0.25x0.25 mm</a:t>
            </a:r>
            <a:r>
              <a:rPr lang="it-IT" sz="2000" baseline="30000" dirty="0"/>
              <a:t>3</a:t>
            </a:r>
            <a:endParaRPr lang="it-IT" sz="2000" dirty="0"/>
          </a:p>
        </p:txBody>
      </p:sp>
      <p:pic>
        <p:nvPicPr>
          <p:cNvPr id="11" name="Immagine 10">
            <a:extLst>
              <a:ext uri="{FF2B5EF4-FFF2-40B4-BE49-F238E27FC236}">
                <a16:creationId xmlns:a16="http://schemas.microsoft.com/office/drawing/2014/main" id="{45690501-9875-CEFE-ED00-F52BDB8558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7699" y="1950483"/>
            <a:ext cx="2019726" cy="2764499"/>
          </a:xfrm>
          <a:prstGeom prst="rect">
            <a:avLst/>
          </a:prstGeom>
        </p:spPr>
      </p:pic>
      <p:sp>
        <p:nvSpPr>
          <p:cNvPr id="15" name="CasellaDiTesto 14">
            <a:extLst>
              <a:ext uri="{FF2B5EF4-FFF2-40B4-BE49-F238E27FC236}">
                <a16:creationId xmlns:a16="http://schemas.microsoft.com/office/drawing/2014/main" id="{B2A47241-C0B6-8D0A-8D11-CB1C4DEA626F}"/>
              </a:ext>
            </a:extLst>
          </p:cNvPr>
          <p:cNvSpPr txBox="1"/>
          <p:nvPr/>
        </p:nvSpPr>
        <p:spPr>
          <a:xfrm>
            <a:off x="119062" y="4818830"/>
            <a:ext cx="11953875" cy="1384995"/>
          </a:xfrm>
          <a:prstGeom prst="rect">
            <a:avLst/>
          </a:prstGeom>
          <a:noFill/>
        </p:spPr>
        <p:txBody>
          <a:bodyPr wrap="square">
            <a:spAutoFit/>
          </a:bodyPr>
          <a:lstStyle/>
          <a:p>
            <a:r>
              <a:rPr lang="en-GB" sz="2100" b="1" dirty="0">
                <a:solidFill>
                  <a:srgbClr val="C00000"/>
                </a:solidFill>
                <a:latin typeface="Cocomat Pro"/>
              </a:rPr>
              <a:t>Expected MDP values — especially for short exposures (&lt;10</a:t>
            </a:r>
            <a:r>
              <a:rPr lang="en-GB" sz="2100" b="1" baseline="30000" dirty="0">
                <a:solidFill>
                  <a:srgbClr val="C00000"/>
                </a:solidFill>
                <a:latin typeface="Cocomat Pro"/>
              </a:rPr>
              <a:t>5 </a:t>
            </a:r>
            <a:r>
              <a:rPr lang="en-GB" sz="2100" b="1" dirty="0">
                <a:solidFill>
                  <a:srgbClr val="C00000"/>
                </a:solidFill>
                <a:latin typeface="Cocomat Pro"/>
              </a:rPr>
              <a:t>s) — exceed those of all current instruments by a wide margin. </a:t>
            </a:r>
            <a:r>
              <a:rPr lang="en-GB" sz="2100" dirty="0">
                <a:solidFill>
                  <a:srgbClr val="C00000"/>
                </a:solidFill>
                <a:latin typeface="Cocomat Pro"/>
              </a:rPr>
              <a:t>Combined with a ~100× sensitivity gain, this enables polarization measurements even for faint, weakly polarized, or rapidly variable sources.</a:t>
            </a:r>
            <a:r>
              <a:rPr lang="en-GB" sz="2100" b="1" dirty="0">
                <a:solidFill>
                  <a:srgbClr val="C00000"/>
                </a:solidFill>
                <a:latin typeface="Cocomat Pro"/>
              </a:rPr>
              <a:t> Hard X‑ray and soft gamma‑ray polarimetry finally becomes a full observational dimension, on par with spectroscopy, imaging, and timing.</a:t>
            </a:r>
            <a:endParaRPr lang="en-GB" sz="2100" dirty="0">
              <a:solidFill>
                <a:srgbClr val="C00000"/>
              </a:solidFill>
              <a:latin typeface="Cocomat Pro"/>
            </a:endParaRPr>
          </a:p>
        </p:txBody>
      </p:sp>
      <p:sp>
        <p:nvSpPr>
          <p:cNvPr id="24" name="CasellaDiTesto 23">
            <a:extLst>
              <a:ext uri="{FF2B5EF4-FFF2-40B4-BE49-F238E27FC236}">
                <a16:creationId xmlns:a16="http://schemas.microsoft.com/office/drawing/2014/main" id="{21BA47C9-BCD3-5380-26A9-16584B78B003}"/>
              </a:ext>
            </a:extLst>
          </p:cNvPr>
          <p:cNvSpPr txBox="1"/>
          <p:nvPr/>
        </p:nvSpPr>
        <p:spPr>
          <a:xfrm>
            <a:off x="4452851" y="1169528"/>
            <a:ext cx="7508804" cy="677108"/>
          </a:xfrm>
          <a:prstGeom prst="rect">
            <a:avLst/>
          </a:prstGeom>
          <a:noFill/>
        </p:spPr>
        <p:txBody>
          <a:bodyPr wrap="square">
            <a:spAutoFit/>
          </a:bodyPr>
          <a:lstStyle/>
          <a:p>
            <a:r>
              <a:rPr lang="it-IT" sz="2000" b="1" dirty="0">
                <a:latin typeface="Cocomat Pro"/>
              </a:rPr>
              <a:t>Source with a </a:t>
            </a:r>
            <a:r>
              <a:rPr lang="it-IT" sz="2000" b="1" dirty="0" err="1">
                <a:latin typeface="Cocomat Pro"/>
              </a:rPr>
              <a:t>Crab</a:t>
            </a:r>
            <a:r>
              <a:rPr lang="it-IT" sz="2000" b="1" dirty="0">
                <a:latin typeface="Cocomat Pro"/>
              </a:rPr>
              <a:t> like </a:t>
            </a:r>
            <a:r>
              <a:rPr lang="it-IT" sz="2000" b="1" dirty="0" err="1">
                <a:latin typeface="Cocomat Pro"/>
              </a:rPr>
              <a:t>spectrum</a:t>
            </a:r>
            <a:endParaRPr lang="it-IT" sz="2000" b="1" dirty="0">
              <a:latin typeface="Cocomat Pro"/>
            </a:endParaRPr>
          </a:p>
          <a:p>
            <a:r>
              <a:rPr lang="el-GR" dirty="0"/>
              <a:t>𝑁(𝐸)=𝑁</a:t>
            </a:r>
            <a:r>
              <a:rPr lang="el-GR" baseline="-25000" dirty="0"/>
              <a:t>0</a:t>
            </a:r>
            <a:r>
              <a:rPr lang="el-GR" dirty="0"/>
              <a:t> 𝐸</a:t>
            </a:r>
            <a:r>
              <a:rPr lang="el-GR" baseline="30000" dirty="0"/>
              <a:t>−</a:t>
            </a:r>
            <a:r>
              <a:rPr lang="it-IT" baseline="30000" dirty="0">
                <a:latin typeface="Cocomat Pro"/>
              </a:rPr>
              <a:t>2.1</a:t>
            </a:r>
            <a:r>
              <a:rPr lang="el-GR" dirty="0"/>
              <a:t>,</a:t>
            </a:r>
            <a:r>
              <a:rPr lang="it-IT" dirty="0">
                <a:latin typeface="Cocomat Pro"/>
              </a:rPr>
              <a:t> </a:t>
            </a:r>
            <a:r>
              <a:rPr lang="el-GR" dirty="0"/>
              <a:t>𝑁</a:t>
            </a:r>
            <a:r>
              <a:rPr lang="it-IT" baseline="-25000" dirty="0">
                <a:latin typeface="Cocomat Pro"/>
              </a:rPr>
              <a:t>0 </a:t>
            </a:r>
            <a:r>
              <a:rPr lang="el-GR" dirty="0"/>
              <a:t>≈</a:t>
            </a:r>
            <a:r>
              <a:rPr lang="it-IT" dirty="0">
                <a:latin typeface="Cocomat Pro"/>
              </a:rPr>
              <a:t> </a:t>
            </a:r>
            <a:r>
              <a:rPr lang="el-GR" dirty="0"/>
              <a:t>9.7 </a:t>
            </a:r>
            <a:r>
              <a:rPr lang="en-GB" dirty="0">
                <a:latin typeface="Cocomat Pro"/>
              </a:rPr>
              <a:t>ph</a:t>
            </a:r>
            <a:r>
              <a:rPr lang="en-GB" dirty="0">
                <a:latin typeface="Cocomat Pro"/>
                <a:sym typeface="Symbol" panose="05050102010706020507" pitchFamily="18" charset="2"/>
              </a:rPr>
              <a:t></a:t>
            </a:r>
            <a:r>
              <a:rPr lang="en-GB" dirty="0">
                <a:latin typeface="Cocomat Pro"/>
              </a:rPr>
              <a:t>cm</a:t>
            </a:r>
            <a:r>
              <a:rPr lang="en-GB" baseline="30000" dirty="0">
                <a:latin typeface="Cocomat Pro"/>
              </a:rPr>
              <a:t>−2</a:t>
            </a:r>
            <a:r>
              <a:rPr lang="en-GB" dirty="0">
                <a:latin typeface="Cocomat Pro"/>
                <a:sym typeface="Symbol" panose="05050102010706020507" pitchFamily="18" charset="2"/>
              </a:rPr>
              <a:t></a:t>
            </a:r>
            <a:r>
              <a:rPr lang="en-GB" dirty="0">
                <a:latin typeface="Cocomat Pro"/>
              </a:rPr>
              <a:t>s</a:t>
            </a:r>
            <a:r>
              <a:rPr lang="en-GB" baseline="30000" dirty="0">
                <a:latin typeface="Cocomat Pro"/>
              </a:rPr>
              <a:t>−1</a:t>
            </a:r>
            <a:r>
              <a:rPr lang="en-GB" dirty="0">
                <a:latin typeface="Cocomat Pro"/>
                <a:sym typeface="Symbol" panose="05050102010706020507" pitchFamily="18" charset="2"/>
              </a:rPr>
              <a:t></a:t>
            </a:r>
            <a:r>
              <a:rPr lang="en-GB" dirty="0">
                <a:latin typeface="Cocomat Pro"/>
              </a:rPr>
              <a:t>keV</a:t>
            </a:r>
            <a:r>
              <a:rPr lang="en-GB" baseline="30000" dirty="0">
                <a:latin typeface="Cocomat Pro"/>
              </a:rPr>
              <a:t>−1</a:t>
            </a:r>
            <a:r>
              <a:rPr lang="en-GB" dirty="0">
                <a:latin typeface="Cocomat Pro"/>
              </a:rPr>
              <a:t> (in </a:t>
            </a:r>
            <a:r>
              <a:rPr lang="en-GB" b="1" dirty="0">
                <a:latin typeface="Cocomat Pro"/>
              </a:rPr>
              <a:t>60-600 keV N </a:t>
            </a:r>
            <a:r>
              <a:rPr lang="en-GB" b="1" dirty="0">
                <a:latin typeface="Cocomat Pro"/>
                <a:sym typeface="Symbol" panose="05050102010706020507" pitchFamily="18" charset="2"/>
              </a:rPr>
              <a:t> 0.1 ph</a:t>
            </a:r>
            <a:r>
              <a:rPr lang="en-GB" b="1" dirty="0">
                <a:latin typeface="Cocomat Pro"/>
              </a:rPr>
              <a:t>cm</a:t>
            </a:r>
            <a:r>
              <a:rPr lang="en-GB" b="1" baseline="30000" dirty="0">
                <a:latin typeface="Cocomat Pro"/>
              </a:rPr>
              <a:t>−2</a:t>
            </a:r>
            <a:r>
              <a:rPr lang="en-GB" b="1" dirty="0">
                <a:latin typeface="Cocomat Pro"/>
                <a:sym typeface="Symbol" panose="05050102010706020507" pitchFamily="18" charset="2"/>
              </a:rPr>
              <a:t></a:t>
            </a:r>
            <a:r>
              <a:rPr lang="en-GB" b="1" dirty="0">
                <a:latin typeface="Cocomat Pro"/>
              </a:rPr>
              <a:t>s</a:t>
            </a:r>
            <a:r>
              <a:rPr lang="en-GB" b="1" baseline="30000" dirty="0">
                <a:latin typeface="Cocomat Pro"/>
              </a:rPr>
              <a:t>−1</a:t>
            </a:r>
            <a:r>
              <a:rPr lang="en-GB" dirty="0">
                <a:latin typeface="Cocomat Pro"/>
              </a:rPr>
              <a:t>)</a:t>
            </a:r>
            <a:r>
              <a:rPr lang="en-GB" dirty="0">
                <a:latin typeface="Cocomat Pro"/>
                <a:sym typeface="Symbol" panose="05050102010706020507" pitchFamily="18" charset="2"/>
              </a:rPr>
              <a:t> </a:t>
            </a:r>
            <a:endParaRPr lang="en-GB" baseline="30000" dirty="0">
              <a:latin typeface="Cocomat Pro"/>
            </a:endParaRPr>
          </a:p>
        </p:txBody>
      </p:sp>
      <p:grpSp>
        <p:nvGrpSpPr>
          <p:cNvPr id="35" name="Gruppo 34">
            <a:extLst>
              <a:ext uri="{FF2B5EF4-FFF2-40B4-BE49-F238E27FC236}">
                <a16:creationId xmlns:a16="http://schemas.microsoft.com/office/drawing/2014/main" id="{75EB58E9-6F17-B0B1-AE89-8AC20ED5B421}"/>
              </a:ext>
            </a:extLst>
          </p:cNvPr>
          <p:cNvGrpSpPr/>
          <p:nvPr/>
        </p:nvGrpSpPr>
        <p:grpSpPr>
          <a:xfrm>
            <a:off x="6991350" y="1846637"/>
            <a:ext cx="4706380" cy="3031010"/>
            <a:chOff x="7165937" y="2747972"/>
            <a:chExt cx="4582391" cy="3047346"/>
          </a:xfrm>
        </p:grpSpPr>
        <p:pic>
          <p:nvPicPr>
            <p:cNvPr id="25" name="Google Shape;362;p15">
              <a:extLst>
                <a:ext uri="{FF2B5EF4-FFF2-40B4-BE49-F238E27FC236}">
                  <a16:creationId xmlns:a16="http://schemas.microsoft.com/office/drawing/2014/main" id="{9738AEE4-4A0D-8E49-14C9-9A50B70FC6F8}"/>
                </a:ext>
              </a:extLst>
            </p:cNvPr>
            <p:cNvPicPr preferRelativeResize="0">
              <a:picLocks/>
            </p:cNvPicPr>
            <p:nvPr/>
          </p:nvPicPr>
          <p:blipFill rotWithShape="1">
            <a:blip r:embed="rId6">
              <a:alphaModFix/>
            </a:blip>
            <a:srcRect/>
            <a:stretch/>
          </p:blipFill>
          <p:spPr>
            <a:xfrm>
              <a:off x="7165937" y="2747972"/>
              <a:ext cx="4582391" cy="3047346"/>
            </a:xfrm>
            <a:prstGeom prst="rect">
              <a:avLst/>
            </a:prstGeom>
            <a:noFill/>
            <a:ln>
              <a:noFill/>
            </a:ln>
          </p:spPr>
        </p:pic>
        <p:cxnSp>
          <p:nvCxnSpPr>
            <p:cNvPr id="26" name="Google Shape;364;p15">
              <a:extLst>
                <a:ext uri="{FF2B5EF4-FFF2-40B4-BE49-F238E27FC236}">
                  <a16:creationId xmlns:a16="http://schemas.microsoft.com/office/drawing/2014/main" id="{E3F7E44D-F297-390B-7DC9-088D7B163DB2}"/>
                </a:ext>
              </a:extLst>
            </p:cNvPr>
            <p:cNvCxnSpPr>
              <a:cxnSpLocks/>
            </p:cNvCxnSpPr>
            <p:nvPr/>
          </p:nvCxnSpPr>
          <p:spPr>
            <a:xfrm>
              <a:off x="10799816" y="3653926"/>
              <a:ext cx="0" cy="1755228"/>
            </a:xfrm>
            <a:prstGeom prst="straightConnector1">
              <a:avLst/>
            </a:prstGeom>
            <a:noFill/>
            <a:ln w="28575" cap="flat" cmpd="sng">
              <a:solidFill>
                <a:schemeClr val="dk1"/>
              </a:solidFill>
              <a:prstDash val="dash"/>
              <a:miter lim="800000"/>
              <a:headEnd type="none" w="sm" len="sm"/>
              <a:tailEnd type="none" w="sm" len="sm"/>
            </a:ln>
          </p:spPr>
        </p:cxnSp>
        <p:cxnSp>
          <p:nvCxnSpPr>
            <p:cNvPr id="27" name="Google Shape;365;p15">
              <a:extLst>
                <a:ext uri="{FF2B5EF4-FFF2-40B4-BE49-F238E27FC236}">
                  <a16:creationId xmlns:a16="http://schemas.microsoft.com/office/drawing/2014/main" id="{52DDBD8D-ECB8-9EB5-C0DF-49E7BEF462D0}"/>
                </a:ext>
              </a:extLst>
            </p:cNvPr>
            <p:cNvCxnSpPr>
              <a:cxnSpLocks/>
            </p:cNvCxnSpPr>
            <p:nvPr/>
          </p:nvCxnSpPr>
          <p:spPr>
            <a:xfrm>
              <a:off x="11288546" y="3663259"/>
              <a:ext cx="0" cy="1755228"/>
            </a:xfrm>
            <a:prstGeom prst="straightConnector1">
              <a:avLst/>
            </a:prstGeom>
            <a:noFill/>
            <a:ln w="28575" cap="flat" cmpd="sng">
              <a:solidFill>
                <a:schemeClr val="dk1"/>
              </a:solidFill>
              <a:prstDash val="dash"/>
              <a:miter lim="800000"/>
              <a:headEnd type="none" w="sm" len="sm"/>
              <a:tailEnd type="none" w="sm" len="sm"/>
            </a:ln>
          </p:spPr>
        </p:cxnSp>
        <p:sp>
          <p:nvSpPr>
            <p:cNvPr id="28" name="Google Shape;366;p15">
              <a:extLst>
                <a:ext uri="{FF2B5EF4-FFF2-40B4-BE49-F238E27FC236}">
                  <a16:creationId xmlns:a16="http://schemas.microsoft.com/office/drawing/2014/main" id="{B582714D-D91F-031A-9034-C187C7FDD84B}"/>
                </a:ext>
              </a:extLst>
            </p:cNvPr>
            <p:cNvSpPr txBox="1"/>
            <p:nvPr/>
          </p:nvSpPr>
          <p:spPr>
            <a:xfrm rot="16200000">
              <a:off x="10195140" y="3397090"/>
              <a:ext cx="1129893" cy="5429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0" dirty="0">
                  <a:solidFill>
                    <a:schemeClr val="dk1"/>
                  </a:solidFill>
                  <a:latin typeface="Times New Roman"/>
                  <a:ea typeface="Times New Roman"/>
                  <a:cs typeface="Times New Roman"/>
                  <a:sym typeface="Times New Roman"/>
                </a:rPr>
                <a:t>Carb Pulsar</a:t>
              </a:r>
              <a:endParaRPr sz="2000" dirty="0"/>
            </a:p>
          </p:txBody>
        </p:sp>
        <p:sp>
          <p:nvSpPr>
            <p:cNvPr id="29" name="Google Shape;367;p15">
              <a:extLst>
                <a:ext uri="{FF2B5EF4-FFF2-40B4-BE49-F238E27FC236}">
                  <a16:creationId xmlns:a16="http://schemas.microsoft.com/office/drawing/2014/main" id="{84CF8E15-358C-56DA-84EA-D8610755E55A}"/>
                </a:ext>
              </a:extLst>
            </p:cNvPr>
            <p:cNvSpPr txBox="1"/>
            <p:nvPr/>
          </p:nvSpPr>
          <p:spPr>
            <a:xfrm rot="16200000">
              <a:off x="10791427" y="3426548"/>
              <a:ext cx="947293" cy="54297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0" dirty="0" err="1">
                  <a:solidFill>
                    <a:schemeClr val="dk1"/>
                  </a:solidFill>
                  <a:latin typeface="Times New Roman"/>
                  <a:ea typeface="Times New Roman"/>
                  <a:cs typeface="Times New Roman"/>
                  <a:sym typeface="Times New Roman"/>
                </a:rPr>
                <a:t>Cyg</a:t>
              </a:r>
              <a:r>
                <a:rPr lang="en-GB" sz="1400" dirty="0">
                  <a:solidFill>
                    <a:schemeClr val="dk1"/>
                  </a:solidFill>
                  <a:latin typeface="Times New Roman"/>
                  <a:ea typeface="Times New Roman"/>
                  <a:cs typeface="Times New Roman"/>
                  <a:sym typeface="Times New Roman"/>
                </a:rPr>
                <a:t> X-1</a:t>
              </a:r>
              <a:endParaRPr sz="2000" dirty="0"/>
            </a:p>
          </p:txBody>
        </p:sp>
        <p:sp>
          <p:nvSpPr>
            <p:cNvPr id="30" name="Google Shape;368;p15">
              <a:extLst>
                <a:ext uri="{FF2B5EF4-FFF2-40B4-BE49-F238E27FC236}">
                  <a16:creationId xmlns:a16="http://schemas.microsoft.com/office/drawing/2014/main" id="{DD2D21F9-5D92-113A-607B-CF0A27A6D6F3}"/>
                </a:ext>
              </a:extLst>
            </p:cNvPr>
            <p:cNvSpPr txBox="1"/>
            <p:nvPr/>
          </p:nvSpPr>
          <p:spPr>
            <a:xfrm rot="16200000">
              <a:off x="9655588" y="3177043"/>
              <a:ext cx="957102" cy="54297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400" dirty="0">
                  <a:solidFill>
                    <a:schemeClr val="dk1"/>
                  </a:solidFill>
                  <a:latin typeface="Times New Roman"/>
                  <a:ea typeface="Times New Roman"/>
                  <a:cs typeface="Times New Roman"/>
                  <a:sym typeface="Times New Roman"/>
                </a:rPr>
                <a:t>Cen A</a:t>
              </a:r>
              <a:endParaRPr sz="2000" dirty="0"/>
            </a:p>
          </p:txBody>
        </p:sp>
        <p:cxnSp>
          <p:nvCxnSpPr>
            <p:cNvPr id="31" name="Google Shape;369;p15">
              <a:extLst>
                <a:ext uri="{FF2B5EF4-FFF2-40B4-BE49-F238E27FC236}">
                  <a16:creationId xmlns:a16="http://schemas.microsoft.com/office/drawing/2014/main" id="{A1DDA44A-413A-8B30-3099-5C298B46ED9C}"/>
                </a:ext>
              </a:extLst>
            </p:cNvPr>
            <p:cNvCxnSpPr>
              <a:cxnSpLocks/>
            </p:cNvCxnSpPr>
            <p:nvPr/>
          </p:nvCxnSpPr>
          <p:spPr>
            <a:xfrm>
              <a:off x="10172584" y="3227630"/>
              <a:ext cx="0" cy="2228193"/>
            </a:xfrm>
            <a:prstGeom prst="straightConnector1">
              <a:avLst/>
            </a:prstGeom>
            <a:noFill/>
            <a:ln w="28575" cap="flat" cmpd="sng">
              <a:solidFill>
                <a:schemeClr val="dk1"/>
              </a:solidFill>
              <a:prstDash val="dash"/>
              <a:miter lim="800000"/>
              <a:headEnd type="none" w="sm" len="sm"/>
              <a:tailEnd type="none" w="sm" len="sm"/>
            </a:ln>
          </p:spPr>
        </p:cxnSp>
      </p:grpSp>
      <p:cxnSp>
        <p:nvCxnSpPr>
          <p:cNvPr id="9" name="Connettore diritto 8">
            <a:extLst>
              <a:ext uri="{FF2B5EF4-FFF2-40B4-BE49-F238E27FC236}">
                <a16:creationId xmlns:a16="http://schemas.microsoft.com/office/drawing/2014/main" id="{B1567DFD-1FDE-B624-B343-EB43A30393E6}"/>
              </a:ext>
            </a:extLst>
          </p:cNvPr>
          <p:cNvCxnSpPr>
            <a:cxnSpLocks/>
          </p:cNvCxnSpPr>
          <p:nvPr/>
        </p:nvCxnSpPr>
        <p:spPr>
          <a:xfrm>
            <a:off x="7591425" y="3286125"/>
            <a:ext cx="3962400" cy="0"/>
          </a:xfrm>
          <a:prstGeom prst="line">
            <a:avLst/>
          </a:prstGeom>
          <a:ln w="38100"/>
        </p:spPr>
        <p:style>
          <a:lnRef idx="3">
            <a:schemeClr val="accent5"/>
          </a:lnRef>
          <a:fillRef idx="0">
            <a:schemeClr val="accent5"/>
          </a:fillRef>
          <a:effectRef idx="2">
            <a:schemeClr val="accent5"/>
          </a:effectRef>
          <a:fontRef idx="minor">
            <a:schemeClr val="tx1"/>
          </a:fontRef>
        </p:style>
      </p:cxnSp>
      <p:sp>
        <p:nvSpPr>
          <p:cNvPr id="17" name="CasellaDiTesto 16">
            <a:extLst>
              <a:ext uri="{FF2B5EF4-FFF2-40B4-BE49-F238E27FC236}">
                <a16:creationId xmlns:a16="http://schemas.microsoft.com/office/drawing/2014/main" id="{781E316B-5C72-3264-061A-09B1A65D663B}"/>
              </a:ext>
            </a:extLst>
          </p:cNvPr>
          <p:cNvSpPr txBox="1"/>
          <p:nvPr/>
        </p:nvSpPr>
        <p:spPr>
          <a:xfrm>
            <a:off x="7829550" y="3324225"/>
            <a:ext cx="1256793" cy="400110"/>
          </a:xfrm>
          <a:prstGeom prst="rect">
            <a:avLst/>
          </a:prstGeom>
          <a:noFill/>
        </p:spPr>
        <p:txBody>
          <a:bodyPr wrap="square" rtlCol="0">
            <a:spAutoFit/>
          </a:bodyPr>
          <a:lstStyle/>
          <a:p>
            <a:r>
              <a:rPr lang="it-IT" sz="2000" b="1" dirty="0">
                <a:solidFill>
                  <a:srgbClr val="C00000"/>
                </a:solidFill>
              </a:rPr>
              <a:t>MDP=1%</a:t>
            </a:r>
            <a:endParaRPr lang="en-GB" sz="2000" b="1" dirty="0">
              <a:solidFill>
                <a:srgbClr val="C00000"/>
              </a:solidFill>
            </a:endParaRPr>
          </a:p>
        </p:txBody>
      </p:sp>
    </p:spTree>
    <p:extLst>
      <p:ext uri="{BB962C8B-B14F-4D97-AF65-F5344CB8AC3E}">
        <p14:creationId xmlns:p14="http://schemas.microsoft.com/office/powerpoint/2010/main" val="2093432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A2948B80-D545-4AB4-78C8-663D25E6BDE1}"/>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F7A48D9F-0334-EEE0-E84B-DF4D5E10A7A8}"/>
              </a:ext>
            </a:extLst>
          </p:cNvPr>
          <p:cNvSpPr txBox="1"/>
          <p:nvPr/>
        </p:nvSpPr>
        <p:spPr>
          <a:xfrm>
            <a:off x="654921" y="1336628"/>
            <a:ext cx="10915038" cy="3570208"/>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q"/>
              <a:tabLst/>
              <a:defRPr/>
            </a:pPr>
            <a:r>
              <a:rPr lang="en-GB" sz="2400" dirty="0">
                <a:solidFill>
                  <a:srgbClr val="002A48"/>
                </a:solidFill>
                <a:latin typeface="Cocomat Pro" pitchFamily="2" charset="0"/>
              </a:rPr>
              <a:t>T</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his work has been a collective adventure: a long-term effort that combined physics, technology, and collaboration across institutions and countries. </a:t>
            </a:r>
          </a:p>
          <a:p>
            <a:pPr marL="342900" marR="0" lvl="0"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q"/>
              <a:tabLst/>
              <a:defRPr/>
            </a:pP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Today, with the renewed interest in high energy polarimetry and with detector technologies more mature, we are in a position to contribute meaningfully to the next generation of missions in the hard X- and soft </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sym typeface="Symbol" panose="05050102010706020507" pitchFamily="18" charset="2"/>
              </a:rPr>
              <a:t></a:t>
            </a:r>
            <a:r>
              <a:rPr lang="en-GB" sz="2400" dirty="0">
                <a:solidFill>
                  <a:srgbClr val="002A48"/>
                </a:solidFill>
                <a:latin typeface="Cocomat Pro" pitchFamily="2" charset="0"/>
                <a:sym typeface="Symbol" panose="05050102010706020507" pitchFamily="18" charset="2"/>
              </a:rPr>
              <a:t>-</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ray domain.</a:t>
            </a:r>
          </a:p>
          <a:p>
            <a:pPr marL="342900" marR="0" lvl="0" indent="-342900" algn="l" defTabSz="914400" rtl="0" eaLnBrk="1" fontAlgn="auto" latinLnBrk="0" hangingPunct="1">
              <a:lnSpc>
                <a:spcPct val="100000"/>
              </a:lnSpc>
              <a:spcBef>
                <a:spcPts val="0"/>
              </a:spcBef>
              <a:spcAft>
                <a:spcPts val="600"/>
              </a:spcAft>
              <a:buClrTx/>
              <a:buSzTx/>
              <a:buFont typeface="Wingdings" panose="05000000000000000000" pitchFamily="2" charset="2"/>
              <a:buChar char="q"/>
              <a:tabLst/>
              <a:defRPr/>
            </a:pPr>
            <a:r>
              <a:rPr lang="en-GB" sz="2400" dirty="0">
                <a:solidFill>
                  <a:srgbClr val="002A48"/>
                </a:solidFill>
                <a:latin typeface="Cocomat Pro" pitchFamily="2" charset="0"/>
              </a:rPr>
              <a:t>As</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 polarimetry </a:t>
            </a:r>
            <a:r>
              <a:rPr lang="en-GB" sz="2400" dirty="0">
                <a:solidFill>
                  <a:srgbClr val="002A48"/>
                </a:solidFill>
                <a:latin typeface="Cocomat Pro" pitchFamily="2" charset="0"/>
              </a:rPr>
              <a:t>can be indeed considered</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 the ‘</a:t>
            </a:r>
            <a:r>
              <a:rPr kumimoji="0" lang="en-GB" sz="2400" b="0" i="1" u="none" strike="noStrike" kern="1200" cap="none" spc="0" normalizeH="0" baseline="0" noProof="0" dirty="0">
                <a:ln>
                  <a:noFill/>
                </a:ln>
                <a:solidFill>
                  <a:srgbClr val="002A48"/>
                </a:solidFill>
                <a:effectLst/>
                <a:uLnTx/>
                <a:uFillTx/>
                <a:latin typeface="Cocomat Pro" pitchFamily="2" charset="0"/>
                <a:ea typeface="+mn-ea"/>
                <a:cs typeface="+mn-cs"/>
              </a:rPr>
              <a:t>ultimate dimension</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 in Astrophysics, then </a:t>
            </a:r>
            <a:r>
              <a:rPr kumimoji="0" lang="en-GB" sz="2400" b="0" i="0" u="none" strike="noStrike" kern="1200" cap="none" spc="0" normalizeH="0" baseline="0" noProof="0" dirty="0" err="1">
                <a:ln>
                  <a:noFill/>
                </a:ln>
                <a:solidFill>
                  <a:srgbClr val="002A48"/>
                </a:solidFill>
                <a:effectLst/>
                <a:uLnTx/>
                <a:uFillTx/>
                <a:latin typeface="Cocomat Pro" pitchFamily="2" charset="0"/>
                <a:ea typeface="+mn-ea"/>
                <a:cs typeface="+mn-cs"/>
              </a:rPr>
              <a:t>CdTe</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/CZT Compton polarimeters remains one of the most promising instrument to explore it, and the results obtained up to now show that this approach is ready for the challenges of the coming decades</a:t>
            </a:r>
          </a:p>
        </p:txBody>
      </p:sp>
      <p:sp>
        <p:nvSpPr>
          <p:cNvPr id="3" name="CasellaDiTesto 2">
            <a:extLst>
              <a:ext uri="{FF2B5EF4-FFF2-40B4-BE49-F238E27FC236}">
                <a16:creationId xmlns:a16="http://schemas.microsoft.com/office/drawing/2014/main" id="{7D3A026F-2B5C-0FA0-4740-CDB9C823E775}"/>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0B504425-8160-07E0-5439-EB923B71462D}"/>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25E11A7C-4222-FA0C-D91C-FBA8BDAFA241}"/>
              </a:ext>
            </a:extLst>
          </p:cNvPr>
          <p:cNvSpPr txBox="1"/>
          <p:nvPr/>
        </p:nvSpPr>
        <p:spPr>
          <a:xfrm>
            <a:off x="5593429" y="600601"/>
            <a:ext cx="2794791" cy="523220"/>
          </a:xfrm>
          <a:prstGeom prst="rect">
            <a:avLst/>
          </a:prstGeom>
          <a:noFill/>
        </p:spPr>
        <p:txBody>
          <a:bodyPr wrap="square">
            <a:spAutoFit/>
          </a:bodyPr>
          <a:lstStyle/>
          <a:p>
            <a:r>
              <a:rPr lang="it-IT" sz="2800" b="1" dirty="0">
                <a:solidFill>
                  <a:srgbClr val="002A48"/>
                </a:solidFill>
                <a:latin typeface="Cocomat Pro" pitchFamily="2" charset="0"/>
              </a:rPr>
              <a:t>6.3 </a:t>
            </a:r>
            <a:r>
              <a:rPr lang="it-IT" sz="2800" b="1" dirty="0" err="1">
                <a:solidFill>
                  <a:srgbClr val="002A48"/>
                </a:solidFill>
                <a:latin typeface="Cocomat Pro" pitchFamily="2" charset="0"/>
              </a:rPr>
              <a:t>Conclusions</a:t>
            </a:r>
            <a:endParaRPr lang="en-GB" sz="2800" b="1" dirty="0"/>
          </a:p>
        </p:txBody>
      </p:sp>
      <p:sp>
        <p:nvSpPr>
          <p:cNvPr id="8" name="CasellaDiTesto 7">
            <a:extLst>
              <a:ext uri="{FF2B5EF4-FFF2-40B4-BE49-F238E27FC236}">
                <a16:creationId xmlns:a16="http://schemas.microsoft.com/office/drawing/2014/main" id="{8D2F3D8E-5B9C-ADB0-14C2-2201A621A4F5}"/>
              </a:ext>
            </a:extLst>
          </p:cNvPr>
          <p:cNvSpPr txBox="1"/>
          <p:nvPr/>
        </p:nvSpPr>
        <p:spPr>
          <a:xfrm>
            <a:off x="654921" y="4933960"/>
            <a:ext cx="11306734" cy="1323439"/>
          </a:xfrm>
          <a:prstGeom prst="rect">
            <a:avLst/>
          </a:prstGeom>
          <a:noFill/>
        </p:spPr>
        <p:txBody>
          <a:bodyPr wrap="square">
            <a:spAutoFit/>
          </a:bodyPr>
          <a:lstStyle/>
          <a:p>
            <a:pPr algn="ctr"/>
            <a:r>
              <a:rPr lang="en-GB" sz="4000" dirty="0">
                <a:solidFill>
                  <a:srgbClr val="0070C0"/>
                </a:solidFill>
                <a:latin typeface="Ccomat pro"/>
              </a:rPr>
              <a:t>Thank you for your attention and your patience — two precious resources in science</a:t>
            </a:r>
          </a:p>
        </p:txBody>
      </p:sp>
    </p:spTree>
    <p:extLst>
      <p:ext uri="{BB962C8B-B14F-4D97-AF65-F5344CB8AC3E}">
        <p14:creationId xmlns:p14="http://schemas.microsoft.com/office/powerpoint/2010/main" val="3443516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B2EEE938-9396-C41B-950D-D23F7978E4D5}"/>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F2FFDAE3-B9E6-DE5F-A2D5-CD160E8EF6E0}"/>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latin typeface="Cocomat Pro" pitchFamily="2" charset="0"/>
              </a:rPr>
              <a:t>E. Caroli</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156DEE67-913C-0C2F-3133-FD97C1C2A209}"/>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6" name="Titolo 1">
            <a:extLst>
              <a:ext uri="{FF2B5EF4-FFF2-40B4-BE49-F238E27FC236}">
                <a16:creationId xmlns:a16="http://schemas.microsoft.com/office/drawing/2014/main" id="{302C69E7-C5B7-A7F1-7098-7D964E711134}"/>
              </a:ext>
            </a:extLst>
          </p:cNvPr>
          <p:cNvSpPr>
            <a:spLocks noGrp="1"/>
          </p:cNvSpPr>
          <p:nvPr>
            <p:ph type="title"/>
          </p:nvPr>
        </p:nvSpPr>
        <p:spPr>
          <a:xfrm>
            <a:off x="297462" y="1573779"/>
            <a:ext cx="11513974" cy="1855221"/>
          </a:xfrm>
        </p:spPr>
        <p:txBody>
          <a:bodyPr>
            <a:normAutofit fontScale="90000"/>
          </a:bodyPr>
          <a:lstStyle/>
          <a:p>
            <a:pPr algn="ctr"/>
            <a:r>
              <a:rPr lang="en-GB" sz="2800" dirty="0"/>
              <a:t>I take the opportunity to be here, in Palermo</a:t>
            </a:r>
            <a:r>
              <a:rPr lang="en-GB" sz="2800"/>
              <a:t>, to </a:t>
            </a:r>
            <a:r>
              <a:rPr lang="en-GB" sz="2800" dirty="0"/>
              <a:t>dedicate this </a:t>
            </a:r>
            <a:r>
              <a:rPr lang="en-GB" sz="2800"/>
              <a:t>presentation </a:t>
            </a:r>
            <a:br>
              <a:rPr lang="en-GB" sz="2800"/>
            </a:br>
            <a:r>
              <a:rPr lang="en-GB" sz="2800"/>
              <a:t>to </a:t>
            </a:r>
            <a:r>
              <a:rPr lang="en-GB" sz="2800" dirty="0"/>
              <a:t>the memory of my dear friend and colleague </a:t>
            </a:r>
            <a:br>
              <a:rPr lang="en-GB" sz="2800" dirty="0"/>
            </a:br>
            <a:br>
              <a:rPr lang="en-GB" sz="1050" dirty="0"/>
            </a:br>
            <a:r>
              <a:rPr lang="en-GB" sz="2800" b="1" dirty="0"/>
              <a:t>Stefano Del Sordo</a:t>
            </a:r>
            <a:br>
              <a:rPr lang="en-GB" sz="2800" dirty="0"/>
            </a:br>
            <a:r>
              <a:rPr lang="en-GB" sz="2400" dirty="0"/>
              <a:t>Milano – 12/9/1961 – Palermo 16/05/2024</a:t>
            </a:r>
            <a:br>
              <a:rPr lang="en-GB" sz="4000" dirty="0"/>
            </a:br>
            <a:endParaRPr lang="en-GB" sz="4000" dirty="0"/>
          </a:p>
        </p:txBody>
      </p:sp>
      <p:pic>
        <p:nvPicPr>
          <p:cNvPr id="7" name="Immagine 6">
            <a:extLst>
              <a:ext uri="{FF2B5EF4-FFF2-40B4-BE49-F238E27FC236}">
                <a16:creationId xmlns:a16="http://schemas.microsoft.com/office/drawing/2014/main" id="{D18A2E64-ABC2-0E62-2EBE-7E3B1AD68009}"/>
              </a:ext>
            </a:extLst>
          </p:cNvPr>
          <p:cNvPicPr>
            <a:picLocks noChangeAspect="1"/>
          </p:cNvPicPr>
          <p:nvPr/>
        </p:nvPicPr>
        <p:blipFill>
          <a:blip r:embed="rId4"/>
          <a:stretch>
            <a:fillRect/>
          </a:stretch>
        </p:blipFill>
        <p:spPr>
          <a:xfrm>
            <a:off x="3234731" y="2923804"/>
            <a:ext cx="5722537" cy="3218927"/>
          </a:xfrm>
          <a:prstGeom prst="rect">
            <a:avLst/>
          </a:prstGeom>
        </p:spPr>
      </p:pic>
    </p:spTree>
    <p:extLst>
      <p:ext uri="{BB962C8B-B14F-4D97-AF65-F5344CB8AC3E}">
        <p14:creationId xmlns:p14="http://schemas.microsoft.com/office/powerpoint/2010/main" val="54336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AA1D31A7-199B-AB35-B824-4748EAFCCF96}"/>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13298EE2-5BEA-6B77-CBEF-972AFFE4B5B0}"/>
              </a:ext>
            </a:extLst>
          </p:cNvPr>
          <p:cNvSpPr txBox="1"/>
          <p:nvPr/>
        </p:nvSpPr>
        <p:spPr>
          <a:xfrm>
            <a:off x="580278" y="1649813"/>
            <a:ext cx="10672441" cy="4370427"/>
          </a:xfrm>
          <a:prstGeom prst="rect">
            <a:avLst/>
          </a:prstGeom>
          <a:noFill/>
        </p:spPr>
        <p:txBody>
          <a:bodyPr wrap="square">
            <a:spAutoFit/>
          </a:bodyPr>
          <a:lstStyle/>
          <a:p>
            <a:pPr marR="0" lvl="0" algn="ctr" defTabSz="914400" rtl="0" eaLnBrk="1" fontAlgn="auto" latinLnBrk="0" hangingPunct="1">
              <a:lnSpc>
                <a:spcPct val="100000"/>
              </a:lnSpc>
              <a:spcBef>
                <a:spcPts val="0"/>
              </a:spcBef>
              <a:spcAft>
                <a:spcPts val="0"/>
              </a:spcAft>
              <a:buClrTx/>
              <a:buSzTx/>
              <a:tabLst/>
              <a:defRPr/>
            </a:pPr>
            <a:r>
              <a:rPr kumimoji="0" lang="en-GB" sz="3600" b="0" i="0" u="none" strike="noStrike" kern="1200" cap="none" spc="0" normalizeH="0" baseline="0" noProof="0" dirty="0">
                <a:ln>
                  <a:noFill/>
                </a:ln>
                <a:solidFill>
                  <a:srgbClr val="002A48"/>
                </a:solidFill>
                <a:effectLst/>
                <a:uLnTx/>
                <a:uFillTx/>
                <a:latin typeface="Cocomat Pro" pitchFamily="2" charset="0"/>
                <a:ea typeface="+mn-ea"/>
                <a:cs typeface="+mn-cs"/>
              </a:rPr>
              <a:t>Outline </a:t>
            </a:r>
          </a:p>
          <a:p>
            <a:pPr marL="457200" marR="0" lvl="0" indent="-4572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GB" sz="3200" b="0" i="0" u="none" strike="noStrike" kern="1200" cap="none" spc="0" normalizeH="0" baseline="0" noProof="0" dirty="0">
                <a:ln>
                  <a:noFill/>
                </a:ln>
                <a:solidFill>
                  <a:srgbClr val="002A48"/>
                </a:solidFill>
                <a:effectLst/>
                <a:uLnTx/>
                <a:uFillTx/>
                <a:latin typeface="Cocomat Pro" pitchFamily="2" charset="0"/>
                <a:ea typeface="+mn-ea"/>
                <a:cs typeface="+mn-cs"/>
              </a:rPr>
              <a:t>Why high‑energy polarimetry in Astrophysics </a:t>
            </a:r>
          </a:p>
          <a:p>
            <a:pPr marL="457200" marR="0" lvl="0" indent="-4572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GB" sz="3200" b="0" i="0" u="none" strike="noStrike" kern="1200" cap="none" spc="0" normalizeH="0" baseline="0" noProof="0" dirty="0">
                <a:ln>
                  <a:noFill/>
                </a:ln>
                <a:solidFill>
                  <a:srgbClr val="002A48"/>
                </a:solidFill>
                <a:effectLst/>
                <a:uLnTx/>
                <a:uFillTx/>
                <a:latin typeface="Cocomat Pro" pitchFamily="2" charset="0"/>
                <a:ea typeface="+mn-ea"/>
                <a:cs typeface="+mn-cs"/>
              </a:rPr>
              <a:t>The physical principle: the Compton modulation</a:t>
            </a:r>
          </a:p>
          <a:p>
            <a:pPr marL="457200" marR="0" lvl="0" indent="-4572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GB" sz="3200" b="0" i="0" u="none" strike="noStrike" kern="1200" cap="none" spc="0" normalizeH="0" baseline="0" noProof="0" dirty="0" err="1">
                <a:ln>
                  <a:noFill/>
                </a:ln>
                <a:solidFill>
                  <a:srgbClr val="002A48"/>
                </a:solidFill>
                <a:effectLst/>
                <a:uLnTx/>
                <a:uFillTx/>
                <a:latin typeface="Cocomat Pro" pitchFamily="2" charset="0"/>
                <a:ea typeface="+mn-ea"/>
                <a:cs typeface="+mn-cs"/>
              </a:rPr>
              <a:t>CdTe</a:t>
            </a:r>
            <a:r>
              <a:rPr lang="en-GB" sz="3200" dirty="0">
                <a:solidFill>
                  <a:srgbClr val="002A48"/>
                </a:solidFill>
                <a:latin typeface="Cocomat Pro" pitchFamily="2" charset="0"/>
              </a:rPr>
              <a:t>/CZT spectrometers as scattering polarimeters</a:t>
            </a:r>
            <a:endParaRPr kumimoji="0" lang="en-GB" sz="3200" b="0" i="0" u="none" strike="noStrike" kern="1200" cap="none" spc="0" normalizeH="0" baseline="0" noProof="0" dirty="0">
              <a:ln>
                <a:noFill/>
              </a:ln>
              <a:solidFill>
                <a:srgbClr val="002A48"/>
              </a:solidFill>
              <a:effectLst/>
              <a:uLnTx/>
              <a:uFillTx/>
              <a:latin typeface="Cocomat Pro" pitchFamily="2" charset="0"/>
              <a:ea typeface="+mn-ea"/>
              <a:cs typeface="+mn-cs"/>
            </a:endParaRPr>
          </a:p>
          <a:p>
            <a:pPr marL="457200" marR="0" lvl="0" indent="-4572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GB" sz="3200" b="0" i="0" u="none" strike="noStrike" kern="1200" cap="none" spc="0" normalizeH="0" baseline="0" noProof="0" dirty="0">
                <a:ln>
                  <a:noFill/>
                </a:ln>
                <a:solidFill>
                  <a:srgbClr val="002A48"/>
                </a:solidFill>
                <a:effectLst/>
                <a:uLnTx/>
                <a:uFillTx/>
                <a:latin typeface="Cocomat Pro" pitchFamily="2" charset="0"/>
                <a:ea typeface="+mn-ea"/>
                <a:cs typeface="+mn-cs"/>
              </a:rPr>
              <a:t>The 3D CZT drift strip spectrometers</a:t>
            </a:r>
          </a:p>
          <a:p>
            <a:pPr marL="457200" marR="0" lvl="0" indent="-4572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GB" sz="3200" b="0" i="0" u="none" strike="noStrike" kern="1200" cap="none" spc="0" normalizeH="0" baseline="0" noProof="0" dirty="0">
                <a:ln>
                  <a:noFill/>
                </a:ln>
                <a:solidFill>
                  <a:srgbClr val="002A48"/>
                </a:solidFill>
                <a:effectLst/>
                <a:uLnTx/>
                <a:uFillTx/>
                <a:latin typeface="Cocomat Pro" pitchFamily="2" charset="0"/>
                <a:ea typeface="+mn-ea"/>
                <a:cs typeface="+mn-cs"/>
              </a:rPr>
              <a:t>3D CZT as focal plane unit for </a:t>
            </a:r>
            <a:r>
              <a:rPr kumimoji="0" lang="en-GB" sz="3200" b="0" i="0" u="none" strike="noStrike" kern="1200" cap="none" spc="0" normalizeH="0" baseline="0" noProof="0" dirty="0" err="1">
                <a:ln>
                  <a:noFill/>
                </a:ln>
                <a:solidFill>
                  <a:srgbClr val="002A48"/>
                </a:solidFill>
                <a:effectLst/>
                <a:uLnTx/>
                <a:uFillTx/>
                <a:latin typeface="Cocomat Pro" pitchFamily="2" charset="0"/>
                <a:ea typeface="+mn-ea"/>
                <a:cs typeface="+mn-cs"/>
              </a:rPr>
              <a:t>spectro</a:t>
            </a:r>
            <a:r>
              <a:rPr kumimoji="0" lang="en-GB" sz="3200" b="0" i="0" u="none" strike="noStrike" kern="1200" cap="none" spc="0" normalizeH="0" baseline="0" noProof="0" dirty="0">
                <a:ln>
                  <a:noFill/>
                </a:ln>
                <a:solidFill>
                  <a:srgbClr val="002A48"/>
                </a:solidFill>
                <a:effectLst/>
                <a:uLnTx/>
                <a:uFillTx/>
                <a:latin typeface="Cocomat Pro" pitchFamily="2" charset="0"/>
                <a:ea typeface="+mn-ea"/>
                <a:cs typeface="+mn-cs"/>
              </a:rPr>
              <a:t>-polarimetry</a:t>
            </a:r>
          </a:p>
          <a:p>
            <a:pPr marL="457200" marR="0" lvl="0" indent="-4572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GB" sz="3200" b="0" i="0" u="none" strike="noStrike" kern="1200" cap="none" spc="0" normalizeH="0" baseline="0" noProof="0" dirty="0">
                <a:ln>
                  <a:noFill/>
                </a:ln>
                <a:solidFill>
                  <a:srgbClr val="002A48"/>
                </a:solidFill>
                <a:effectLst/>
                <a:uLnTx/>
                <a:uFillTx/>
                <a:latin typeface="Cocomat Pro" pitchFamily="2" charset="0"/>
                <a:ea typeface="+mn-ea"/>
                <a:cs typeface="+mn-cs"/>
              </a:rPr>
              <a:t>Conclusion</a:t>
            </a:r>
          </a:p>
        </p:txBody>
      </p:sp>
      <p:sp>
        <p:nvSpPr>
          <p:cNvPr id="3" name="CasellaDiTesto 2">
            <a:extLst>
              <a:ext uri="{FF2B5EF4-FFF2-40B4-BE49-F238E27FC236}">
                <a16:creationId xmlns:a16="http://schemas.microsoft.com/office/drawing/2014/main" id="{80005D67-DAAC-790E-ADF8-5CA10AD1E779}"/>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latin typeface="Cocomat Pro" pitchFamily="2" charset="0"/>
              </a:rPr>
              <a:t>E. Caroli</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643DAD80-D0D7-E570-89D5-C0E3D75B742F}"/>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DEB38AE4-5749-B4D8-3747-32583BE353A1}"/>
              </a:ext>
            </a:extLst>
          </p:cNvPr>
          <p:cNvSpPr txBox="1"/>
          <p:nvPr/>
        </p:nvSpPr>
        <p:spPr>
          <a:xfrm>
            <a:off x="5593429" y="600601"/>
            <a:ext cx="5906326" cy="523220"/>
          </a:xfrm>
          <a:prstGeom prst="rect">
            <a:avLst/>
          </a:prstGeom>
          <a:noFill/>
        </p:spPr>
        <p:txBody>
          <a:bodyPr wrap="square">
            <a:spAutoFit/>
          </a:bodyPr>
          <a:lstStyle/>
          <a:p>
            <a:r>
              <a:rPr lang="en-GB" sz="2800" b="1" dirty="0">
                <a:solidFill>
                  <a:srgbClr val="002A48"/>
                </a:solidFill>
                <a:latin typeface="Cocomat Pro" pitchFamily="2" charset="0"/>
              </a:rPr>
              <a:t>Why high energy polarimetry matter</a:t>
            </a:r>
            <a:endParaRPr lang="en-GB" sz="2800" b="1" dirty="0"/>
          </a:p>
        </p:txBody>
      </p:sp>
    </p:spTree>
    <p:extLst>
      <p:ext uri="{BB962C8B-B14F-4D97-AF65-F5344CB8AC3E}">
        <p14:creationId xmlns:p14="http://schemas.microsoft.com/office/powerpoint/2010/main" val="408922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3E5F6789-F527-04E6-F7C3-18B8CFF56710}"/>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20761A4F-2265-03B3-6B22-A9FB54F3C36F}"/>
              </a:ext>
            </a:extLst>
          </p:cNvPr>
          <p:cNvSpPr txBox="1"/>
          <p:nvPr/>
        </p:nvSpPr>
        <p:spPr>
          <a:xfrm>
            <a:off x="767818" y="1665695"/>
            <a:ext cx="10830134" cy="4985980"/>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1200"/>
              </a:spcAft>
              <a:buClrTx/>
              <a:buSzTx/>
              <a:buFont typeface="Wingdings" panose="05000000000000000000" pitchFamily="2" charset="2"/>
              <a:buChar char="Ø"/>
              <a:tabLst/>
              <a:defRPr/>
            </a:pPr>
            <a:r>
              <a:rPr kumimoji="0" lang="en-GB" sz="2400" b="1" i="0" u="none" strike="noStrike" kern="1200" cap="none" spc="0" normalizeH="0" baseline="0" noProof="0" dirty="0">
                <a:ln>
                  <a:noFill/>
                </a:ln>
                <a:solidFill>
                  <a:srgbClr val="002A48"/>
                </a:solidFill>
                <a:effectLst/>
                <a:uLnTx/>
                <a:uFillTx/>
                <a:latin typeface="Cocomat Pro" pitchFamily="2" charset="0"/>
                <a:ea typeface="+mn-ea"/>
                <a:cs typeface="+mn-cs"/>
              </a:rPr>
              <a:t>Polarimetry in the hard X- and soft-</a:t>
            </a:r>
            <a:r>
              <a:rPr kumimoji="0" lang="en-GB" sz="2400" b="1" i="0" u="none" strike="noStrike" kern="1200" cap="none" spc="0" normalizeH="0" baseline="0" noProof="0" dirty="0">
                <a:ln>
                  <a:noFill/>
                </a:ln>
                <a:solidFill>
                  <a:srgbClr val="002A48"/>
                </a:solidFill>
                <a:effectLst/>
                <a:uLnTx/>
                <a:uFillTx/>
                <a:latin typeface="Cocomat Pro" pitchFamily="2" charset="0"/>
                <a:ea typeface="+mn-ea"/>
                <a:cs typeface="+mn-cs"/>
                <a:sym typeface="Symbol" panose="05050102010706020507" pitchFamily="18" charset="2"/>
              </a:rPr>
              <a:t> ray </a:t>
            </a:r>
            <a:r>
              <a:rPr lang="en-GB" sz="2400" dirty="0">
                <a:solidFill>
                  <a:srgbClr val="002A48"/>
                </a:solidFill>
                <a:latin typeface="Cocomat Pro" pitchFamily="2" charset="0"/>
              </a:rPr>
              <a:t>open </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a new window for understanding the nature of the </a:t>
            </a:r>
            <a:r>
              <a:rPr kumimoji="0" lang="en-GB" sz="2400" b="1" i="0" u="none" strike="noStrike" kern="1200" cap="none" spc="0" normalizeH="0" baseline="0" noProof="0" dirty="0">
                <a:ln>
                  <a:noFill/>
                </a:ln>
                <a:solidFill>
                  <a:srgbClr val="002A48"/>
                </a:solidFill>
                <a:effectLst/>
                <a:uLnTx/>
                <a:uFillTx/>
                <a:latin typeface="Cocomat Pro" pitchFamily="2" charset="0"/>
                <a:ea typeface="+mn-ea"/>
                <a:cs typeface="+mn-cs"/>
              </a:rPr>
              <a:t>nonthermal emission mechanisms </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responsible for some of the most energetic phenomena in the universe.</a:t>
            </a:r>
          </a:p>
          <a:p>
            <a:pPr marL="342900" marR="0" lvl="0" indent="-342900" algn="l" defTabSz="914400" rtl="0" eaLnBrk="1" fontAlgn="auto" latinLnBrk="0" hangingPunct="1">
              <a:lnSpc>
                <a:spcPct val="100000"/>
              </a:lnSpc>
              <a:spcBef>
                <a:spcPts val="0"/>
              </a:spcBef>
              <a:spcAft>
                <a:spcPts val="1200"/>
              </a:spcAft>
              <a:buClrTx/>
              <a:buSzTx/>
              <a:buFont typeface="Wingdings" panose="05000000000000000000" pitchFamily="2" charset="2"/>
              <a:buChar char="Ø"/>
              <a:tabLst/>
              <a:defRPr/>
            </a:pPr>
            <a:r>
              <a:rPr lang="en-GB" sz="2400" b="1" dirty="0">
                <a:solidFill>
                  <a:srgbClr val="002A48"/>
                </a:solidFill>
                <a:latin typeface="Cocomat Pro" pitchFamily="2" charset="0"/>
              </a:rPr>
              <a:t>S</a:t>
            </a:r>
            <a:r>
              <a:rPr kumimoji="0" lang="en-GB" sz="2400" b="1" i="0" u="none" strike="noStrike" kern="1200" cap="none" spc="0" normalizeH="0" baseline="0" noProof="0" dirty="0">
                <a:ln>
                  <a:noFill/>
                </a:ln>
                <a:solidFill>
                  <a:srgbClr val="002A48"/>
                </a:solidFill>
                <a:effectLst/>
                <a:uLnTx/>
                <a:uFillTx/>
                <a:latin typeface="Cocomat Pro" pitchFamily="2" charset="0"/>
                <a:ea typeface="+mn-ea"/>
                <a:cs typeface="+mn-cs"/>
              </a:rPr>
              <a:t>till many open questions</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 regarding the discrimination between different emission </a:t>
            </a:r>
            <a:r>
              <a:rPr lang="en-GB" sz="2400" dirty="0">
                <a:solidFill>
                  <a:srgbClr val="002A48"/>
                </a:solidFill>
                <a:latin typeface="Cocomat Pro" pitchFamily="2" charset="0"/>
              </a:rPr>
              <a:t>mechanisms </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for </a:t>
            </a:r>
            <a:r>
              <a:rPr lang="en-GB" sz="2400" dirty="0">
                <a:solidFill>
                  <a:srgbClr val="002A48"/>
                </a:solidFill>
                <a:latin typeface="Cocomat Pro" pitchFamily="2" charset="0"/>
              </a:rPr>
              <a:t>several </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classes of </a:t>
            </a:r>
            <a:r>
              <a:rPr lang="en-GB" sz="2400" dirty="0">
                <a:solidFill>
                  <a:srgbClr val="002A48"/>
                </a:solidFill>
                <a:latin typeface="Cocomat Pro" pitchFamily="2" charset="0"/>
              </a:rPr>
              <a:t>cosmic sources (GRB, Pulsars, AGN/Blazars, ….)</a:t>
            </a:r>
          </a:p>
          <a:p>
            <a:pPr marL="342900" marR="0" lvl="0" indent="-342900" algn="l" defTabSz="914400" rtl="0" eaLnBrk="1" fontAlgn="auto" latinLnBrk="0" hangingPunct="1">
              <a:lnSpc>
                <a:spcPct val="100000"/>
              </a:lnSpc>
              <a:spcBef>
                <a:spcPts val="0"/>
              </a:spcBef>
              <a:spcAft>
                <a:spcPts val="1200"/>
              </a:spcAft>
              <a:buClrTx/>
              <a:buSzTx/>
              <a:buFont typeface="Wingdings" panose="05000000000000000000" pitchFamily="2" charset="2"/>
              <a:buChar char="Ø"/>
              <a:tabLst/>
              <a:defRPr/>
            </a:pPr>
            <a:r>
              <a:rPr kumimoji="0" lang="en-GB" sz="2400" b="1" i="0" u="none" strike="noStrike" kern="1200" cap="none" spc="0" normalizeH="0" baseline="0" noProof="0" dirty="0">
                <a:ln>
                  <a:noFill/>
                </a:ln>
                <a:solidFill>
                  <a:srgbClr val="002A48"/>
                </a:solidFill>
                <a:effectLst/>
                <a:uLnTx/>
                <a:uFillTx/>
                <a:latin typeface="Cocomat Pro" pitchFamily="2" charset="0"/>
                <a:ea typeface="+mn-ea"/>
                <a:cs typeface="+mn-cs"/>
              </a:rPr>
              <a:t>Linear polarization carries information that is not accessible through spectroscopy alone</a:t>
            </a:r>
            <a:r>
              <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rPr>
              <a:t>. In fact, polarimetry can be considered as a fourth observational </a:t>
            </a:r>
            <a:r>
              <a:rPr lang="en-GB" sz="2400" dirty="0">
                <a:solidFill>
                  <a:srgbClr val="002A48"/>
                </a:solidFill>
                <a:latin typeface="Cocomat Pro" pitchFamily="2" charset="0"/>
              </a:rPr>
              <a:t>mode to be added to imaging, spectroscopy, timing.</a:t>
            </a:r>
            <a:endPar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GB" sz="2400" dirty="0">
              <a:solidFill>
                <a:srgbClr val="002A48"/>
              </a:solidFill>
              <a:latin typeface="Cocomat Pro" pitchFamily="2" charset="0"/>
            </a:endParaRPr>
          </a:p>
          <a:p>
            <a:pPr marR="0" lvl="0" algn="l" defTabSz="914400" rtl="0" eaLnBrk="1" fontAlgn="auto" latinLnBrk="0" hangingPunct="1">
              <a:lnSpc>
                <a:spcPct val="100000"/>
              </a:lnSpc>
              <a:spcBef>
                <a:spcPts val="0"/>
              </a:spcBef>
              <a:spcAft>
                <a:spcPts val="0"/>
              </a:spcAft>
              <a:buClrTx/>
              <a:buSzTx/>
              <a:tabLst/>
              <a:defRPr/>
            </a:pPr>
            <a:endParaRPr kumimoji="0" lang="en-GB" sz="2400" b="0" i="0" u="none" strike="noStrike" kern="1200" cap="none" spc="0" normalizeH="0" baseline="0" noProof="0" dirty="0">
              <a:ln>
                <a:noFill/>
              </a:ln>
              <a:solidFill>
                <a:srgbClr val="002A48"/>
              </a:solidFill>
              <a:effectLst/>
              <a:uLnTx/>
              <a:uFillTx/>
              <a:latin typeface="Cocomat Pro" pitchFamily="2" charset="0"/>
              <a:ea typeface="+mn-ea"/>
              <a:cs typeface="+mn-cs"/>
            </a:endParaRPr>
          </a:p>
        </p:txBody>
      </p:sp>
      <p:sp>
        <p:nvSpPr>
          <p:cNvPr id="3" name="CasellaDiTesto 2">
            <a:extLst>
              <a:ext uri="{FF2B5EF4-FFF2-40B4-BE49-F238E27FC236}">
                <a16:creationId xmlns:a16="http://schemas.microsoft.com/office/drawing/2014/main" id="{7D41291C-847D-2ACC-FCC7-A9841EF9EDE1}"/>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latin typeface="Cocomat Pro" pitchFamily="2" charset="0"/>
              </a:rPr>
              <a:t>E. Caroli</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3DEE97A6-4217-14A1-EB4D-D9DA33AB30D5}"/>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71E2E781-E864-54D9-1D97-E1F93FA5C9AA}"/>
              </a:ext>
            </a:extLst>
          </p:cNvPr>
          <p:cNvSpPr txBox="1"/>
          <p:nvPr/>
        </p:nvSpPr>
        <p:spPr>
          <a:xfrm>
            <a:off x="4623045" y="592583"/>
            <a:ext cx="6218007" cy="523220"/>
          </a:xfrm>
          <a:prstGeom prst="rect">
            <a:avLst/>
          </a:prstGeom>
          <a:noFill/>
        </p:spPr>
        <p:txBody>
          <a:bodyPr wrap="square">
            <a:spAutoFit/>
          </a:bodyPr>
          <a:lstStyle/>
          <a:p>
            <a:r>
              <a:rPr lang="en-GB" sz="2800" b="1" dirty="0">
                <a:solidFill>
                  <a:srgbClr val="002A48"/>
                </a:solidFill>
                <a:latin typeface="Cocomat Pro" pitchFamily="2" charset="0"/>
              </a:rPr>
              <a:t>1.1 Why high energy polarimetry matter</a:t>
            </a:r>
            <a:endParaRPr lang="en-GB" sz="2800" b="1" dirty="0"/>
          </a:p>
        </p:txBody>
      </p:sp>
    </p:spTree>
    <p:extLst>
      <p:ext uri="{BB962C8B-B14F-4D97-AF65-F5344CB8AC3E}">
        <p14:creationId xmlns:p14="http://schemas.microsoft.com/office/powerpoint/2010/main" val="2795555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91DE2513-1A01-99E8-B2C7-B370FCA51482}"/>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E3FFD491-669D-66C9-E556-E44FF5444048}"/>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A. Scordo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8A2779AB-99DB-B63C-A306-C3631C20E490}"/>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7068DFD0-BFE9-03E8-E68D-9FF73A560C98}"/>
              </a:ext>
            </a:extLst>
          </p:cNvPr>
          <p:cNvSpPr txBox="1"/>
          <p:nvPr/>
        </p:nvSpPr>
        <p:spPr>
          <a:xfrm>
            <a:off x="5593429" y="600601"/>
            <a:ext cx="4931502" cy="523220"/>
          </a:xfrm>
          <a:prstGeom prst="rect">
            <a:avLst/>
          </a:prstGeom>
          <a:noFill/>
        </p:spPr>
        <p:txBody>
          <a:bodyPr wrap="square">
            <a:spAutoFit/>
          </a:bodyPr>
          <a:lstStyle/>
          <a:p>
            <a:r>
              <a:rPr lang="it-IT" sz="2800" b="1" dirty="0">
                <a:solidFill>
                  <a:srgbClr val="002A48"/>
                </a:solidFill>
                <a:latin typeface="Cocomat Pro" pitchFamily="2" charset="0"/>
              </a:rPr>
              <a:t>1.2 </a:t>
            </a:r>
            <a:r>
              <a:rPr lang="it-IT" sz="2800" b="1" dirty="0" err="1">
                <a:solidFill>
                  <a:srgbClr val="002A48"/>
                </a:solidFill>
                <a:latin typeface="Cocomat Pro" pitchFamily="2" charset="0"/>
              </a:rPr>
              <a:t>What</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polarization</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tells</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us</a:t>
            </a:r>
            <a:endParaRPr lang="en-GB" sz="2800" b="1" dirty="0"/>
          </a:p>
        </p:txBody>
      </p:sp>
      <p:sp>
        <p:nvSpPr>
          <p:cNvPr id="7" name="CasellaDiTesto 6">
            <a:extLst>
              <a:ext uri="{FF2B5EF4-FFF2-40B4-BE49-F238E27FC236}">
                <a16:creationId xmlns:a16="http://schemas.microsoft.com/office/drawing/2014/main" id="{131239D8-EDB6-93A4-49F0-A79834F34BE0}"/>
              </a:ext>
            </a:extLst>
          </p:cNvPr>
          <p:cNvSpPr txBox="1"/>
          <p:nvPr/>
        </p:nvSpPr>
        <p:spPr>
          <a:xfrm>
            <a:off x="286916" y="1430703"/>
            <a:ext cx="11524519" cy="1200329"/>
          </a:xfrm>
          <a:prstGeom prst="rect">
            <a:avLst/>
          </a:prstGeom>
          <a:noFill/>
        </p:spPr>
        <p:txBody>
          <a:bodyPr wrap="square">
            <a:spAutoFit/>
          </a:bodyPr>
          <a:lstStyle/>
          <a:p>
            <a:pPr marL="342900" indent="-342900">
              <a:spcAft>
                <a:spcPts val="600"/>
              </a:spcAft>
              <a:buFont typeface="Wingdings" panose="05000000000000000000" pitchFamily="2" charset="2"/>
              <a:buChar char="q"/>
            </a:pPr>
            <a:r>
              <a:rPr lang="en-GB" sz="2400" b="1" dirty="0">
                <a:latin typeface="Cocomat Pro"/>
              </a:rPr>
              <a:t>Polarimetry provide two more observables</a:t>
            </a:r>
            <a:r>
              <a:rPr lang="en-GB" sz="2400" dirty="0">
                <a:latin typeface="Cocomat Pro"/>
              </a:rPr>
              <a:t>: the polarisation degree and the phase of polarization. By this two parameter we gain access to </a:t>
            </a:r>
            <a:r>
              <a:rPr lang="en-GB" sz="2400" b="1" dirty="0">
                <a:latin typeface="Cocomat Pro"/>
              </a:rPr>
              <a:t>the geometry, composition, and emission physics of the source. </a:t>
            </a:r>
          </a:p>
        </p:txBody>
      </p:sp>
      <p:pic>
        <p:nvPicPr>
          <p:cNvPr id="8" name="Immagine 7">
            <a:extLst>
              <a:ext uri="{FF2B5EF4-FFF2-40B4-BE49-F238E27FC236}">
                <a16:creationId xmlns:a16="http://schemas.microsoft.com/office/drawing/2014/main" id="{7EC61163-22CF-42DF-694A-3E06D79DC8A5}"/>
              </a:ext>
            </a:extLst>
          </p:cNvPr>
          <p:cNvPicPr>
            <a:picLocks noChangeAspect="1"/>
          </p:cNvPicPr>
          <p:nvPr/>
        </p:nvPicPr>
        <p:blipFill>
          <a:blip r:embed="rId4"/>
          <a:stretch>
            <a:fillRect/>
          </a:stretch>
        </p:blipFill>
        <p:spPr>
          <a:xfrm>
            <a:off x="286916" y="2937913"/>
            <a:ext cx="4419983" cy="2931041"/>
          </a:xfrm>
          <a:prstGeom prst="rect">
            <a:avLst/>
          </a:prstGeom>
        </p:spPr>
      </p:pic>
      <p:sp>
        <p:nvSpPr>
          <p:cNvPr id="10" name="CasellaDiTesto 9">
            <a:extLst>
              <a:ext uri="{FF2B5EF4-FFF2-40B4-BE49-F238E27FC236}">
                <a16:creationId xmlns:a16="http://schemas.microsoft.com/office/drawing/2014/main" id="{CF9B7A51-B171-B827-9620-6458B36263A7}"/>
              </a:ext>
            </a:extLst>
          </p:cNvPr>
          <p:cNvSpPr txBox="1"/>
          <p:nvPr/>
        </p:nvSpPr>
        <p:spPr>
          <a:xfrm>
            <a:off x="4857174" y="2631032"/>
            <a:ext cx="6759438" cy="3785652"/>
          </a:xfrm>
          <a:prstGeom prst="rect">
            <a:avLst/>
          </a:prstGeom>
          <a:noFill/>
        </p:spPr>
        <p:txBody>
          <a:bodyPr wrap="square">
            <a:spAutoFit/>
          </a:bodyPr>
          <a:lstStyle/>
          <a:p>
            <a:r>
              <a:rPr lang="en-GB" sz="2200" b="1" dirty="0">
                <a:solidFill>
                  <a:srgbClr val="0070C0"/>
                </a:solidFill>
                <a:latin typeface="Cocomat Pro"/>
              </a:rPr>
              <a:t>The polarization degree </a:t>
            </a:r>
            <a:r>
              <a:rPr lang="en-GB" sz="2200" dirty="0">
                <a:solidFill>
                  <a:srgbClr val="0070C0"/>
                </a:solidFill>
                <a:latin typeface="Cocomat Pro"/>
              </a:rPr>
              <a:t>quantifies how ordered the electromagnetic field is in the emitting region. It is a direct probe of the emission mechanism and the magnetic‑field structure.</a:t>
            </a:r>
          </a:p>
          <a:p>
            <a:endParaRPr lang="en-GB" sz="2200" dirty="0">
              <a:solidFill>
                <a:srgbClr val="0070C0"/>
              </a:solidFill>
              <a:latin typeface="Cocomat Pro"/>
            </a:endParaRPr>
          </a:p>
          <a:p>
            <a:endParaRPr lang="en-GB" sz="2200" dirty="0">
              <a:solidFill>
                <a:srgbClr val="0070C0"/>
              </a:solidFill>
              <a:latin typeface="Cocomat Pro"/>
            </a:endParaRPr>
          </a:p>
          <a:p>
            <a:endParaRPr lang="en-GB" sz="2200" dirty="0">
              <a:solidFill>
                <a:srgbClr val="0070C0"/>
              </a:solidFill>
              <a:latin typeface="Cocomat Pro"/>
            </a:endParaRPr>
          </a:p>
          <a:p>
            <a:endParaRPr lang="en-GB" sz="2200" dirty="0">
              <a:solidFill>
                <a:srgbClr val="0070C0"/>
              </a:solidFill>
              <a:latin typeface="Cocomat Pro"/>
            </a:endParaRPr>
          </a:p>
          <a:p>
            <a:endParaRPr lang="en-GB" sz="2200" dirty="0">
              <a:solidFill>
                <a:srgbClr val="0070C0"/>
              </a:solidFill>
              <a:latin typeface="Cocomat Pro"/>
            </a:endParaRPr>
          </a:p>
          <a:p>
            <a:endParaRPr lang="en-GB" sz="2200" dirty="0">
              <a:solidFill>
                <a:srgbClr val="0070C0"/>
              </a:solidFill>
              <a:latin typeface="Cocomat Pro"/>
            </a:endParaRPr>
          </a:p>
          <a:p>
            <a:endParaRPr lang="en-GB" sz="2000" dirty="0">
              <a:solidFill>
                <a:srgbClr val="0070C0"/>
              </a:solidFill>
              <a:latin typeface="Cocomat Pro"/>
            </a:endParaRPr>
          </a:p>
        </p:txBody>
      </p:sp>
      <p:sp>
        <p:nvSpPr>
          <p:cNvPr id="12" name="CasellaDiTesto 11">
            <a:extLst>
              <a:ext uri="{FF2B5EF4-FFF2-40B4-BE49-F238E27FC236}">
                <a16:creationId xmlns:a16="http://schemas.microsoft.com/office/drawing/2014/main" id="{A2E4A574-D20C-0C09-ED49-63F17FB39AF8}"/>
              </a:ext>
            </a:extLst>
          </p:cNvPr>
          <p:cNvSpPr txBox="1"/>
          <p:nvPr/>
        </p:nvSpPr>
        <p:spPr>
          <a:xfrm>
            <a:off x="4857173" y="4403433"/>
            <a:ext cx="6862075" cy="1446550"/>
          </a:xfrm>
          <a:prstGeom prst="rect">
            <a:avLst/>
          </a:prstGeom>
          <a:noFill/>
        </p:spPr>
        <p:txBody>
          <a:bodyPr wrap="square">
            <a:spAutoFit/>
          </a:bodyPr>
          <a:lstStyle/>
          <a:p>
            <a:r>
              <a:rPr lang="en-GB" sz="2200" b="1" dirty="0">
                <a:solidFill>
                  <a:srgbClr val="0070C0"/>
                </a:solidFill>
                <a:latin typeface="Cocomat Pro"/>
              </a:rPr>
              <a:t>The polarization phase </a:t>
            </a:r>
            <a:r>
              <a:rPr lang="en-GB" sz="2200" dirty="0">
                <a:solidFill>
                  <a:srgbClr val="0070C0"/>
                </a:solidFill>
                <a:latin typeface="Cocomat Pro"/>
              </a:rPr>
              <a:t>encodes the orientation of the electric‑field vector projected on the sky. This observable is sensitive to the magnetic‑field geometry, the source geometry and the viewing angle</a:t>
            </a:r>
          </a:p>
        </p:txBody>
      </p:sp>
    </p:spTree>
    <p:extLst>
      <p:ext uri="{BB962C8B-B14F-4D97-AF65-F5344CB8AC3E}">
        <p14:creationId xmlns:p14="http://schemas.microsoft.com/office/powerpoint/2010/main" val="3985186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198D453E-42F0-A981-EBA3-E061E168315B}"/>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D3DDB250-8F0B-B6D9-95EA-FBEBFEC3C417}"/>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latin typeface="Cocomat Pro" pitchFamily="2" charset="0"/>
              </a:rPr>
              <a:t>E. Caroli</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0C4CD442-B6E5-54ED-11A0-BF34B9773B64}"/>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EA92DCBB-279D-CC9F-910D-5D9C19464BB4}"/>
              </a:ext>
            </a:extLst>
          </p:cNvPr>
          <p:cNvSpPr txBox="1"/>
          <p:nvPr/>
        </p:nvSpPr>
        <p:spPr>
          <a:xfrm>
            <a:off x="5593428" y="600601"/>
            <a:ext cx="5873894" cy="523220"/>
          </a:xfrm>
          <a:prstGeom prst="rect">
            <a:avLst/>
          </a:prstGeom>
          <a:noFill/>
        </p:spPr>
        <p:txBody>
          <a:bodyPr wrap="square">
            <a:spAutoFit/>
          </a:bodyPr>
          <a:lstStyle/>
          <a:p>
            <a:r>
              <a:rPr lang="en-GB" sz="2800" b="1" dirty="0">
                <a:solidFill>
                  <a:srgbClr val="002A48"/>
                </a:solidFill>
                <a:latin typeface="Cocomat Pro" pitchFamily="2" charset="0"/>
              </a:rPr>
              <a:t>1.3 A long standing scientific priority</a:t>
            </a:r>
            <a:endParaRPr lang="en-GB" sz="2800" b="1" dirty="0"/>
          </a:p>
        </p:txBody>
      </p:sp>
      <p:sp>
        <p:nvSpPr>
          <p:cNvPr id="7" name="CasellaDiTesto 6">
            <a:extLst>
              <a:ext uri="{FF2B5EF4-FFF2-40B4-BE49-F238E27FC236}">
                <a16:creationId xmlns:a16="http://schemas.microsoft.com/office/drawing/2014/main" id="{81E66473-3358-24A3-6DFB-B3D52C15A3E9}"/>
              </a:ext>
            </a:extLst>
          </p:cNvPr>
          <p:cNvSpPr txBox="1"/>
          <p:nvPr/>
        </p:nvSpPr>
        <p:spPr>
          <a:xfrm>
            <a:off x="349060" y="1270624"/>
            <a:ext cx="11355355" cy="1446550"/>
          </a:xfrm>
          <a:prstGeom prst="rect">
            <a:avLst/>
          </a:prstGeom>
          <a:noFill/>
        </p:spPr>
        <p:txBody>
          <a:bodyPr wrap="square">
            <a:spAutoFit/>
          </a:bodyPr>
          <a:lstStyle/>
          <a:p>
            <a:r>
              <a:rPr lang="en-GB" sz="2200" b="1" dirty="0">
                <a:latin typeface="Cocomat Pro"/>
              </a:rPr>
              <a:t>Current Landscape of X‑ray and Gamma‑ray Polarimetry Instruments</a:t>
            </a:r>
          </a:p>
          <a:p>
            <a:r>
              <a:rPr lang="en-GB" sz="2200" i="1" u="sng" dirty="0">
                <a:latin typeface="Cocomat Pro"/>
              </a:rPr>
              <a:t>Soft X‑ray (2–10 keV</a:t>
            </a:r>
            <a:r>
              <a:rPr lang="en-GB" sz="2200" dirty="0">
                <a:latin typeface="Cocomat Pro"/>
              </a:rPr>
              <a:t>): </a:t>
            </a:r>
            <a:r>
              <a:rPr lang="en-GB" sz="2200" b="1" dirty="0">
                <a:solidFill>
                  <a:srgbClr val="0070C0"/>
                </a:solidFill>
                <a:latin typeface="Cocomat Pro"/>
              </a:rPr>
              <a:t>IXPE — Imaging X‑ray polarimetry</a:t>
            </a:r>
          </a:p>
          <a:p>
            <a:r>
              <a:rPr lang="en-GB" sz="2200" i="1" u="sng" dirty="0">
                <a:latin typeface="Cocomat Pro"/>
              </a:rPr>
              <a:t>Hard X-ray (30-300 keV</a:t>
            </a:r>
            <a:r>
              <a:rPr lang="en-GB" sz="2200" dirty="0">
                <a:latin typeface="Cocomat Pro"/>
              </a:rPr>
              <a:t>): </a:t>
            </a:r>
            <a:r>
              <a:rPr lang="en-GB" sz="2200" dirty="0" err="1">
                <a:latin typeface="Cocomat Pro"/>
              </a:rPr>
              <a:t>AstroSat</a:t>
            </a:r>
            <a:r>
              <a:rPr lang="en-GB" sz="2200" dirty="0">
                <a:latin typeface="Cocomat Pro"/>
              </a:rPr>
              <a:t>/CZTI; INTEGRAL (IBIS, SPI); </a:t>
            </a:r>
            <a:r>
              <a:rPr lang="en-GB" sz="2200" b="1" dirty="0">
                <a:solidFill>
                  <a:srgbClr val="0070C0"/>
                </a:solidFill>
                <a:latin typeface="Cocomat Pro"/>
              </a:rPr>
              <a:t>POLAR</a:t>
            </a:r>
            <a:r>
              <a:rPr lang="en-GB" sz="2200" dirty="0">
                <a:latin typeface="Cocomat Pro"/>
              </a:rPr>
              <a:t> </a:t>
            </a:r>
            <a:r>
              <a:rPr lang="en-GB" sz="2200" b="1" dirty="0">
                <a:solidFill>
                  <a:srgbClr val="0070C0"/>
                </a:solidFill>
                <a:latin typeface="Cocomat Pro"/>
              </a:rPr>
              <a:t>— GRB polarimeter</a:t>
            </a:r>
            <a:r>
              <a:rPr lang="en-GB" sz="2200" dirty="0">
                <a:latin typeface="Cocomat Pro"/>
              </a:rPr>
              <a:t> </a:t>
            </a:r>
          </a:p>
          <a:p>
            <a:r>
              <a:rPr lang="en-GB" sz="2200" i="1" u="sng" dirty="0">
                <a:latin typeface="Cocomat Pro"/>
              </a:rPr>
              <a:t>Soft Gamma ray (0.2–10 MeV</a:t>
            </a:r>
            <a:r>
              <a:rPr lang="en-GB" sz="2200" dirty="0">
                <a:latin typeface="Cocomat Pro"/>
              </a:rPr>
              <a:t>): INTEGRAL/SPI</a:t>
            </a:r>
          </a:p>
        </p:txBody>
      </p:sp>
      <p:sp>
        <p:nvSpPr>
          <p:cNvPr id="9" name="CasellaDiTesto 8">
            <a:extLst>
              <a:ext uri="{FF2B5EF4-FFF2-40B4-BE49-F238E27FC236}">
                <a16:creationId xmlns:a16="http://schemas.microsoft.com/office/drawing/2014/main" id="{F04CCE30-15F8-FF98-66C3-FFC49BA1D035}"/>
              </a:ext>
            </a:extLst>
          </p:cNvPr>
          <p:cNvSpPr txBox="1"/>
          <p:nvPr/>
        </p:nvSpPr>
        <p:spPr>
          <a:xfrm>
            <a:off x="223933" y="2931103"/>
            <a:ext cx="11355355" cy="1107996"/>
          </a:xfrm>
          <a:prstGeom prst="rect">
            <a:avLst/>
          </a:prstGeom>
          <a:noFill/>
        </p:spPr>
        <p:txBody>
          <a:bodyPr wrap="square">
            <a:spAutoFit/>
          </a:bodyPr>
          <a:lstStyle/>
          <a:p>
            <a:pPr marL="342900" indent="-342900">
              <a:buFont typeface="Wingdings" panose="05000000000000000000" pitchFamily="2" charset="2"/>
              <a:buChar char="v"/>
            </a:pPr>
            <a:r>
              <a:rPr lang="en-GB" sz="2200" dirty="0">
                <a:solidFill>
                  <a:srgbClr val="0070C0"/>
                </a:solidFill>
                <a:latin typeface="Cocomat Pro"/>
              </a:rPr>
              <a:t>Sensitivity in the hard X‑ray / soft gamma‑ray regime remains limited. Only IXPE is really optimized for polarimetry</a:t>
            </a:r>
          </a:p>
          <a:p>
            <a:pPr marL="342900" indent="-342900">
              <a:buFont typeface="Wingdings" panose="05000000000000000000" pitchFamily="2" charset="2"/>
              <a:buChar char="v"/>
            </a:pPr>
            <a:r>
              <a:rPr lang="en-GB" sz="2200" dirty="0">
                <a:solidFill>
                  <a:srgbClr val="0070C0"/>
                </a:solidFill>
                <a:latin typeface="Cocomat Pro"/>
              </a:rPr>
              <a:t>Yet the science case (GRBs, pulsars, AGN) is strong and well‑established</a:t>
            </a:r>
          </a:p>
        </p:txBody>
      </p:sp>
      <p:sp>
        <p:nvSpPr>
          <p:cNvPr id="11" name="CasellaDiTesto 10">
            <a:extLst>
              <a:ext uri="{FF2B5EF4-FFF2-40B4-BE49-F238E27FC236}">
                <a16:creationId xmlns:a16="http://schemas.microsoft.com/office/drawing/2014/main" id="{EF2935F3-A659-279E-5031-94DE8A0DC490}"/>
              </a:ext>
            </a:extLst>
          </p:cNvPr>
          <p:cNvSpPr txBox="1"/>
          <p:nvPr/>
        </p:nvSpPr>
        <p:spPr>
          <a:xfrm>
            <a:off x="349060" y="4510083"/>
            <a:ext cx="11230228" cy="1569660"/>
          </a:xfrm>
          <a:prstGeom prst="rect">
            <a:avLst/>
          </a:prstGeom>
          <a:noFill/>
        </p:spPr>
        <p:txBody>
          <a:bodyPr wrap="square">
            <a:spAutoFit/>
          </a:bodyPr>
          <a:lstStyle/>
          <a:p>
            <a:r>
              <a:rPr lang="en-GB" sz="2400" dirty="0">
                <a:solidFill>
                  <a:srgbClr val="C00000"/>
                </a:solidFill>
              </a:rPr>
              <a:t>To </a:t>
            </a:r>
            <a:r>
              <a:rPr lang="en-GB" sz="2400" b="1" dirty="0">
                <a:solidFill>
                  <a:srgbClr val="C00000"/>
                </a:solidFill>
              </a:rPr>
              <a:t>fully exploit the diagnostic power</a:t>
            </a:r>
            <a:r>
              <a:rPr lang="en-GB" sz="2400" dirty="0">
                <a:solidFill>
                  <a:srgbClr val="C00000"/>
                </a:solidFill>
              </a:rPr>
              <a:t> of high‑energy astrophysics, future hard‑X and soft‑gamma missions must treat polarimetry not as an optional add‑on, but as a core, optimized, and standard operational capability built into the detector design from the start</a:t>
            </a:r>
            <a:r>
              <a:rPr lang="en-GB" sz="2400" dirty="0">
                <a:solidFill>
                  <a:srgbClr val="0070C0"/>
                </a:solidFill>
              </a:rPr>
              <a:t>.</a:t>
            </a:r>
          </a:p>
        </p:txBody>
      </p:sp>
    </p:spTree>
    <p:extLst>
      <p:ext uri="{BB962C8B-B14F-4D97-AF65-F5344CB8AC3E}">
        <p14:creationId xmlns:p14="http://schemas.microsoft.com/office/powerpoint/2010/main" val="1396910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417F658C-AEC5-3C39-A0EB-481D3F8BE528}"/>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30DD27DE-EC50-6457-24C0-0CDE0B723029}"/>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latin typeface="Cocomat Pro" pitchFamily="2" charset="0"/>
              </a:rPr>
              <a:t>E. Caroli</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C33E632D-7C8A-0BB6-4727-CE54E59E95A5}"/>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F8F44DDF-97B9-1B93-689F-556FD0A42A83}"/>
              </a:ext>
            </a:extLst>
          </p:cNvPr>
          <p:cNvSpPr txBox="1"/>
          <p:nvPr/>
        </p:nvSpPr>
        <p:spPr>
          <a:xfrm>
            <a:off x="5593429" y="600601"/>
            <a:ext cx="5906326" cy="523220"/>
          </a:xfrm>
          <a:prstGeom prst="rect">
            <a:avLst/>
          </a:prstGeom>
          <a:noFill/>
        </p:spPr>
        <p:txBody>
          <a:bodyPr wrap="square">
            <a:spAutoFit/>
          </a:bodyPr>
          <a:lstStyle/>
          <a:p>
            <a:r>
              <a:rPr lang="it-IT" sz="2800" b="1" dirty="0">
                <a:solidFill>
                  <a:srgbClr val="002A48"/>
                </a:solidFill>
                <a:latin typeface="Cocomat Pro" pitchFamily="2" charset="0"/>
              </a:rPr>
              <a:t>2.1 The Compton </a:t>
            </a:r>
            <a:r>
              <a:rPr lang="it-IT" sz="2800" b="1" dirty="0" err="1">
                <a:solidFill>
                  <a:srgbClr val="002A48"/>
                </a:solidFill>
                <a:latin typeface="Cocomat Pro" pitchFamily="2" charset="0"/>
              </a:rPr>
              <a:t>modulation</a:t>
            </a:r>
            <a:r>
              <a:rPr lang="it-IT" sz="2800" b="1" dirty="0">
                <a:solidFill>
                  <a:srgbClr val="002A48"/>
                </a:solidFill>
                <a:latin typeface="Cocomat Pro" pitchFamily="2" charset="0"/>
              </a:rPr>
              <a:t> </a:t>
            </a:r>
            <a:r>
              <a:rPr lang="it-IT" sz="2800" b="1" dirty="0" err="1">
                <a:solidFill>
                  <a:srgbClr val="002A48"/>
                </a:solidFill>
                <a:latin typeface="Cocomat Pro" pitchFamily="2" charset="0"/>
              </a:rPr>
              <a:t>principle</a:t>
            </a:r>
            <a:endParaRPr lang="en-GB" sz="2800" b="1" dirty="0"/>
          </a:p>
        </p:txBody>
      </p:sp>
      <p:pic>
        <p:nvPicPr>
          <p:cNvPr id="9" name="Immagine 8">
            <a:extLst>
              <a:ext uri="{FF2B5EF4-FFF2-40B4-BE49-F238E27FC236}">
                <a16:creationId xmlns:a16="http://schemas.microsoft.com/office/drawing/2014/main" id="{AD186E62-911D-D5CD-F6DA-FE1AB166BCBC}"/>
              </a:ext>
            </a:extLst>
          </p:cNvPr>
          <p:cNvPicPr>
            <a:picLocks noChangeAspect="1"/>
          </p:cNvPicPr>
          <p:nvPr/>
        </p:nvPicPr>
        <p:blipFill>
          <a:blip r:embed="rId4"/>
          <a:stretch>
            <a:fillRect/>
          </a:stretch>
        </p:blipFill>
        <p:spPr>
          <a:xfrm>
            <a:off x="844982" y="2578757"/>
            <a:ext cx="7882707" cy="873641"/>
          </a:xfrm>
          <a:prstGeom prst="rect">
            <a:avLst/>
          </a:prstGeom>
        </p:spPr>
      </p:pic>
      <p:sp>
        <p:nvSpPr>
          <p:cNvPr id="11" name="CasellaDiTesto 10">
            <a:extLst>
              <a:ext uri="{FF2B5EF4-FFF2-40B4-BE49-F238E27FC236}">
                <a16:creationId xmlns:a16="http://schemas.microsoft.com/office/drawing/2014/main" id="{9618BAD3-B758-F83D-0F72-1C77069A4520}"/>
              </a:ext>
            </a:extLst>
          </p:cNvPr>
          <p:cNvSpPr txBox="1"/>
          <p:nvPr/>
        </p:nvSpPr>
        <p:spPr>
          <a:xfrm>
            <a:off x="285852" y="1310996"/>
            <a:ext cx="11440543" cy="1107996"/>
          </a:xfrm>
          <a:prstGeom prst="rect">
            <a:avLst/>
          </a:prstGeom>
          <a:noFill/>
        </p:spPr>
        <p:txBody>
          <a:bodyPr wrap="square">
            <a:spAutoFit/>
          </a:bodyPr>
          <a:lstStyle/>
          <a:p>
            <a:r>
              <a:rPr lang="en-GB" sz="2200" b="0" i="0" u="none" strike="noStrike" cap="none" dirty="0">
                <a:solidFill>
                  <a:schemeClr val="dk1"/>
                </a:solidFill>
                <a:latin typeface="Cocomat Pro"/>
                <a:ea typeface="Calibri"/>
                <a:cs typeface="Calibri"/>
                <a:sym typeface="Calibri"/>
              </a:rPr>
              <a:t>Klein-Nishina differential cross-section for linearly polarized  photons: </a:t>
            </a:r>
            <a:r>
              <a:rPr lang="en-GB" sz="2200" dirty="0">
                <a:solidFill>
                  <a:schemeClr val="dk1"/>
                </a:solidFill>
                <a:latin typeface="Cocomat Pro"/>
                <a:ea typeface="Calibri"/>
                <a:cs typeface="Calibri"/>
                <a:sym typeface="Calibri"/>
              </a:rPr>
              <a:t> </a:t>
            </a:r>
            <a:r>
              <a:rPr lang="en-GB" sz="2200" b="0" i="0" u="none" strike="noStrike" cap="none" dirty="0">
                <a:solidFill>
                  <a:schemeClr val="dk1"/>
                </a:solidFill>
                <a:latin typeface="Cocomat Pro"/>
                <a:ea typeface="Calibri"/>
                <a:cs typeface="Calibri"/>
                <a:sym typeface="Calibri"/>
              </a:rPr>
              <a:t>the probability distribution of the scattering angle will present a  maximum along the direction orthogonal to the polarization plane and a minimum in the parallel one</a:t>
            </a:r>
            <a:endParaRPr lang="en-GB" sz="2200" dirty="0">
              <a:latin typeface="Cocomat Pro"/>
            </a:endParaRPr>
          </a:p>
        </p:txBody>
      </p:sp>
      <p:pic>
        <p:nvPicPr>
          <p:cNvPr id="13" name="image39.jpg">
            <a:extLst>
              <a:ext uri="{FF2B5EF4-FFF2-40B4-BE49-F238E27FC236}">
                <a16:creationId xmlns:a16="http://schemas.microsoft.com/office/drawing/2014/main" id="{3E58A7C0-5D7C-4290-FEA6-261C42879998}"/>
              </a:ext>
            </a:extLst>
          </p:cNvPr>
          <p:cNvPicPr/>
          <p:nvPr/>
        </p:nvPicPr>
        <p:blipFill>
          <a:blip r:embed="rId5"/>
          <a:srcRect/>
          <a:stretch>
            <a:fillRect/>
          </a:stretch>
        </p:blipFill>
        <p:spPr>
          <a:xfrm>
            <a:off x="613828" y="3429000"/>
            <a:ext cx="2954257" cy="2688969"/>
          </a:xfrm>
          <a:prstGeom prst="rect">
            <a:avLst/>
          </a:prstGeom>
          <a:ln/>
        </p:spPr>
      </p:pic>
      <p:pic>
        <p:nvPicPr>
          <p:cNvPr id="15" name="image60.jpg">
            <a:extLst>
              <a:ext uri="{FF2B5EF4-FFF2-40B4-BE49-F238E27FC236}">
                <a16:creationId xmlns:a16="http://schemas.microsoft.com/office/drawing/2014/main" id="{6F545DA7-4D60-977C-60F8-C1E47381ED9A}"/>
              </a:ext>
            </a:extLst>
          </p:cNvPr>
          <p:cNvPicPr/>
          <p:nvPr/>
        </p:nvPicPr>
        <p:blipFill>
          <a:blip r:embed="rId6"/>
          <a:srcRect t="7468"/>
          <a:stretch>
            <a:fillRect/>
          </a:stretch>
        </p:blipFill>
        <p:spPr>
          <a:xfrm>
            <a:off x="3937361" y="3485378"/>
            <a:ext cx="3667206" cy="2648950"/>
          </a:xfrm>
          <a:prstGeom prst="rect">
            <a:avLst/>
          </a:prstGeom>
          <a:ln/>
        </p:spPr>
      </p:pic>
      <p:pic>
        <p:nvPicPr>
          <p:cNvPr id="17" name="Immagine 16">
            <a:extLst>
              <a:ext uri="{FF2B5EF4-FFF2-40B4-BE49-F238E27FC236}">
                <a16:creationId xmlns:a16="http://schemas.microsoft.com/office/drawing/2014/main" id="{80E92B75-413F-1A8C-D273-9CE1DCBA5D09}"/>
              </a:ext>
            </a:extLst>
          </p:cNvPr>
          <p:cNvPicPr>
            <a:picLocks noChangeAspect="1"/>
          </p:cNvPicPr>
          <p:nvPr/>
        </p:nvPicPr>
        <p:blipFill>
          <a:blip r:embed="rId7"/>
          <a:stretch>
            <a:fillRect/>
          </a:stretch>
        </p:blipFill>
        <p:spPr>
          <a:xfrm>
            <a:off x="7973843" y="3280770"/>
            <a:ext cx="3837593" cy="2886538"/>
          </a:xfrm>
          <a:prstGeom prst="rect">
            <a:avLst/>
          </a:prstGeom>
        </p:spPr>
      </p:pic>
    </p:spTree>
    <p:extLst>
      <p:ext uri="{BB962C8B-B14F-4D97-AF65-F5344CB8AC3E}">
        <p14:creationId xmlns:p14="http://schemas.microsoft.com/office/powerpoint/2010/main" val="1721682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D2C63A6F-BE16-A16A-DE8C-6DB0DA773876}"/>
            </a:ext>
          </a:extLst>
        </p:cNvPr>
        <p:cNvGrpSpPr/>
        <p:nvPr/>
      </p:nvGrpSpPr>
      <p:grpSpPr>
        <a:xfrm>
          <a:off x="0" y="0"/>
          <a:ext cx="0" cy="0"/>
          <a:chOff x="0" y="0"/>
          <a:chExt cx="0" cy="0"/>
        </a:xfrm>
      </p:grpSpPr>
      <p:sp>
        <p:nvSpPr>
          <p:cNvPr id="3" name="CasellaDiTesto 2">
            <a:extLst>
              <a:ext uri="{FF2B5EF4-FFF2-40B4-BE49-F238E27FC236}">
                <a16:creationId xmlns:a16="http://schemas.microsoft.com/office/drawing/2014/main" id="{D661EBD1-4EEF-1CCE-9C8E-56574C708BDE}"/>
              </a:ext>
            </a:extLst>
          </p:cNvPr>
          <p:cNvSpPr txBox="1"/>
          <p:nvPr/>
        </p:nvSpPr>
        <p:spPr>
          <a:xfrm>
            <a:off x="767817" y="6286550"/>
            <a:ext cx="11043619"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E. Caroli - Advances in X-ray and Gamma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RAy</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t>
            </a:r>
            <a:r>
              <a:rPr kumimoji="0" lang="en-GB" sz="1600" b="0" i="0" u="none" strike="noStrike" kern="1200" cap="none" spc="0" normalizeH="0" baseline="0" noProof="0" dirty="0" err="1">
                <a:ln>
                  <a:noFill/>
                </a:ln>
                <a:solidFill>
                  <a:srgbClr val="000000"/>
                </a:solidFill>
                <a:effectLst/>
                <a:uLnTx/>
                <a:uFillTx/>
                <a:latin typeface="Cocomat Pro" pitchFamily="2" charset="0"/>
                <a:ea typeface="+mn-ea"/>
                <a:cs typeface="+mn-cs"/>
              </a:rPr>
              <a:t>DEtectors</a:t>
            </a:r>
            <a:r>
              <a:rPr kumimoji="0" lang="en-GB" sz="1600" b="0" i="0" u="none" strike="noStrike" kern="1200" cap="none" spc="0" normalizeH="0" baseline="0" noProof="0" dirty="0">
                <a:ln>
                  <a:noFill/>
                </a:ln>
                <a:solidFill>
                  <a:srgbClr val="000000"/>
                </a:solidFill>
                <a:effectLst/>
                <a:uLnTx/>
                <a:uFillTx/>
                <a:latin typeface="Cocomat Pro" pitchFamily="2" charset="0"/>
                <a:ea typeface="+mn-ea"/>
                <a:cs typeface="+mn-cs"/>
              </a:rPr>
              <a:t> and applications (XGRADE 2026) 24-26/03/2026, Palermo</a:t>
            </a:r>
          </a:p>
        </p:txBody>
      </p:sp>
      <p:sp>
        <p:nvSpPr>
          <p:cNvPr id="2" name="Segnaposto numero diapositiva 1">
            <a:extLst>
              <a:ext uri="{FF2B5EF4-FFF2-40B4-BE49-F238E27FC236}">
                <a16:creationId xmlns:a16="http://schemas.microsoft.com/office/drawing/2014/main" id="{B2FC1B8C-ADB9-D4B9-A75F-620E8C1B5CFE}"/>
              </a:ext>
            </a:extLst>
          </p:cNvPr>
          <p:cNvSpPr>
            <a:spLocks noGrp="1"/>
          </p:cNvSpPr>
          <p:nvPr>
            <p:ph type="sldNum" sz="quarter" idx="12"/>
          </p:nvPr>
        </p:nvSpPr>
        <p:spPr>
          <a:xfrm>
            <a:off x="9218455" y="62865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D4340B-3C72-EC4E-BC98-374D74FF1BE5}" type="slidenum">
              <a:rPr kumimoji="0" lang="it-IT" sz="1600" b="0" i="0" u="none" strike="noStrike" kern="1200" cap="none" spc="0" normalizeH="0" baseline="0" noProof="0" smtClean="0">
                <a:ln>
                  <a:noFill/>
                </a:ln>
                <a:solidFill>
                  <a:srgbClr val="002060"/>
                </a:solidFill>
                <a:effectLst/>
                <a:uLnTx/>
                <a:uFillTx/>
                <a:latin typeface="Cocoma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600" b="0" i="0" u="none" strike="noStrike" kern="1200" cap="none" spc="0" normalizeH="0" baseline="0" noProof="0" dirty="0">
              <a:ln>
                <a:noFill/>
              </a:ln>
              <a:solidFill>
                <a:srgbClr val="002060"/>
              </a:solidFill>
              <a:effectLst/>
              <a:uLnTx/>
              <a:uFillTx/>
              <a:latin typeface="Cocomat Pro"/>
              <a:ea typeface="+mn-ea"/>
              <a:cs typeface="+mn-cs"/>
            </a:endParaRPr>
          </a:p>
        </p:txBody>
      </p:sp>
      <p:sp>
        <p:nvSpPr>
          <p:cNvPr id="4" name="CasellaDiTesto 3">
            <a:extLst>
              <a:ext uri="{FF2B5EF4-FFF2-40B4-BE49-F238E27FC236}">
                <a16:creationId xmlns:a16="http://schemas.microsoft.com/office/drawing/2014/main" id="{D3B7149E-95A9-0A7B-67C1-87928B0C0D48}"/>
              </a:ext>
            </a:extLst>
          </p:cNvPr>
          <p:cNvSpPr txBox="1"/>
          <p:nvPr/>
        </p:nvSpPr>
        <p:spPr>
          <a:xfrm>
            <a:off x="4893632" y="628593"/>
            <a:ext cx="6834947" cy="523220"/>
          </a:xfrm>
          <a:prstGeom prst="rect">
            <a:avLst/>
          </a:prstGeom>
          <a:noFill/>
        </p:spPr>
        <p:txBody>
          <a:bodyPr wrap="square">
            <a:spAutoFit/>
          </a:bodyPr>
          <a:lstStyle/>
          <a:p>
            <a:r>
              <a:rPr lang="it-IT" sz="2800" b="1" dirty="0">
                <a:solidFill>
                  <a:srgbClr val="002A48"/>
                </a:solidFill>
                <a:latin typeface="Cocomat Pro" pitchFamily="2" charset="0"/>
              </a:rPr>
              <a:t>2.2 </a:t>
            </a:r>
            <a:r>
              <a:rPr lang="it-IT" sz="2800" b="1" dirty="0" err="1">
                <a:solidFill>
                  <a:srgbClr val="002A48"/>
                </a:solidFill>
                <a:latin typeface="Cocomat Pro" pitchFamily="2" charset="0"/>
              </a:rPr>
              <a:t>Requirements</a:t>
            </a:r>
            <a:r>
              <a:rPr lang="it-IT" sz="2800" b="1" dirty="0">
                <a:solidFill>
                  <a:srgbClr val="002A48"/>
                </a:solidFill>
                <a:latin typeface="Cocomat Pro" pitchFamily="2" charset="0"/>
              </a:rPr>
              <a:t> for a Compton </a:t>
            </a:r>
            <a:r>
              <a:rPr lang="it-IT" sz="2800" b="1" dirty="0" err="1">
                <a:solidFill>
                  <a:srgbClr val="002A48"/>
                </a:solidFill>
                <a:latin typeface="Cocomat Pro" pitchFamily="2" charset="0"/>
              </a:rPr>
              <a:t>polarimeter</a:t>
            </a:r>
            <a:endParaRPr lang="en-GB" sz="2800" b="1" dirty="0"/>
          </a:p>
        </p:txBody>
      </p:sp>
      <p:sp>
        <p:nvSpPr>
          <p:cNvPr id="12" name="CasellaDiTesto 11">
            <a:extLst>
              <a:ext uri="{FF2B5EF4-FFF2-40B4-BE49-F238E27FC236}">
                <a16:creationId xmlns:a16="http://schemas.microsoft.com/office/drawing/2014/main" id="{3F3C6EFB-5FE9-759A-6AF6-2C6BDA7B4F39}"/>
              </a:ext>
            </a:extLst>
          </p:cNvPr>
          <p:cNvSpPr txBox="1"/>
          <p:nvPr/>
        </p:nvSpPr>
        <p:spPr>
          <a:xfrm>
            <a:off x="327547" y="5042420"/>
            <a:ext cx="11543178" cy="1107996"/>
          </a:xfrm>
          <a:prstGeom prst="rect">
            <a:avLst/>
          </a:prstGeom>
          <a:noFill/>
        </p:spPr>
        <p:txBody>
          <a:bodyPr wrap="square">
            <a:spAutoFit/>
          </a:bodyPr>
          <a:lstStyle/>
          <a:p>
            <a:pPr marL="0" marR="0" lvl="0" indent="0" algn="l" rtl="0">
              <a:spcBef>
                <a:spcPts val="0"/>
              </a:spcBef>
              <a:spcAft>
                <a:spcPts val="0"/>
              </a:spcAft>
              <a:buNone/>
            </a:pPr>
            <a:r>
              <a:rPr lang="en-GB" sz="2200" b="1" dirty="0">
                <a:solidFill>
                  <a:srgbClr val="FF0000"/>
                </a:solidFill>
                <a:latin typeface="Cocomat Pro"/>
              </a:rPr>
              <a:t>Spectrometers with 2D/3D spatial resolution </a:t>
            </a:r>
            <a:r>
              <a:rPr lang="en-GB" sz="2200" dirty="0">
                <a:solidFill>
                  <a:schemeClr val="dk1"/>
                </a:solidFill>
                <a:latin typeface="Cocomat Pro"/>
              </a:rPr>
              <a:t>are an efficient method to measure the linear polarisation using Compton scattering: </a:t>
            </a:r>
            <a:endParaRPr lang="en-GB" sz="2200" dirty="0">
              <a:latin typeface="Cocomat Pro"/>
            </a:endParaRPr>
          </a:p>
          <a:p>
            <a:pPr marL="0" marR="0" lvl="0" indent="0" algn="ctr" rtl="0">
              <a:spcBef>
                <a:spcPts val="0"/>
              </a:spcBef>
              <a:spcAft>
                <a:spcPts val="0"/>
              </a:spcAft>
              <a:buNone/>
            </a:pPr>
            <a:r>
              <a:rPr lang="en-GB" sz="2200" b="1" dirty="0">
                <a:solidFill>
                  <a:srgbClr val="FF0000"/>
                </a:solidFill>
                <a:latin typeface="Cocomat Pro"/>
              </a:rPr>
              <a:t>Each element/pixel can act at the same time both as a Scattering and as a Detection unit</a:t>
            </a:r>
            <a:r>
              <a:rPr lang="en-GB" sz="2200" b="1" cap="small" dirty="0">
                <a:solidFill>
                  <a:srgbClr val="FF0000"/>
                </a:solidFill>
                <a:latin typeface="Cocomat Pro"/>
              </a:rPr>
              <a:t>.</a:t>
            </a:r>
            <a:endParaRPr lang="en-GB" sz="2200" b="1" dirty="0">
              <a:solidFill>
                <a:srgbClr val="0000FF"/>
              </a:solidFill>
              <a:latin typeface="Cocomat Pro"/>
            </a:endParaRPr>
          </a:p>
        </p:txBody>
      </p:sp>
      <p:sp>
        <p:nvSpPr>
          <p:cNvPr id="14" name="CasellaDiTesto 13">
            <a:extLst>
              <a:ext uri="{FF2B5EF4-FFF2-40B4-BE49-F238E27FC236}">
                <a16:creationId xmlns:a16="http://schemas.microsoft.com/office/drawing/2014/main" id="{4E4A2860-F85C-8BFF-8689-02C3D6F0D9BC}"/>
              </a:ext>
            </a:extLst>
          </p:cNvPr>
          <p:cNvSpPr txBox="1"/>
          <p:nvPr/>
        </p:nvSpPr>
        <p:spPr>
          <a:xfrm>
            <a:off x="327547" y="1287531"/>
            <a:ext cx="8363780" cy="1815882"/>
          </a:xfrm>
          <a:prstGeom prst="rect">
            <a:avLst/>
          </a:prstGeom>
          <a:noFill/>
        </p:spPr>
        <p:txBody>
          <a:bodyPr wrap="square">
            <a:spAutoFit/>
          </a:bodyPr>
          <a:lstStyle/>
          <a:p>
            <a:pPr marL="0" lvl="0" indent="0" algn="l" rtl="0">
              <a:spcBef>
                <a:spcPts val="0"/>
              </a:spcBef>
              <a:spcAft>
                <a:spcPts val="0"/>
              </a:spcAft>
              <a:buNone/>
            </a:pPr>
            <a:r>
              <a:rPr lang="en-GB" sz="2200" b="1" dirty="0">
                <a:solidFill>
                  <a:srgbClr val="0070C0"/>
                </a:solidFill>
                <a:latin typeface="Cocomat Pro"/>
              </a:rPr>
              <a:t>The Quality of a scattering polarimeter</a:t>
            </a:r>
            <a:r>
              <a:rPr lang="en-GB" sz="2200" dirty="0">
                <a:solidFill>
                  <a:srgbClr val="0070C0"/>
                </a:solidFill>
                <a:latin typeface="Cocomat Pro"/>
              </a:rPr>
              <a:t> is quantified by the </a:t>
            </a:r>
            <a:r>
              <a:rPr lang="en-GB" sz="2200" b="1" dirty="0">
                <a:solidFill>
                  <a:srgbClr val="0070C0"/>
                </a:solidFill>
                <a:latin typeface="Cocomat Pro"/>
              </a:rPr>
              <a:t>Modulation Factor (Q)</a:t>
            </a:r>
            <a:r>
              <a:rPr lang="en-GB" sz="2200" dirty="0">
                <a:solidFill>
                  <a:srgbClr val="0070C0"/>
                </a:solidFill>
                <a:latin typeface="Cocomat Pro"/>
              </a:rPr>
              <a:t>. This parameter derived directly from the modulation curve using the scattered events distribution. </a:t>
            </a:r>
            <a:r>
              <a:rPr lang="en-GB" sz="2200" b="1" dirty="0">
                <a:solidFill>
                  <a:srgbClr val="0070C0"/>
                </a:solidFill>
                <a:latin typeface="Cocomat Pro"/>
              </a:rPr>
              <a:t>N(</a:t>
            </a:r>
            <a:r>
              <a:rPr lang="en-GB" sz="2200" b="1" dirty="0">
                <a:solidFill>
                  <a:srgbClr val="0070C0"/>
                </a:solidFill>
                <a:latin typeface="Cocomat Pro"/>
                <a:sym typeface="Symbol" panose="05050102010706020507" pitchFamily="18" charset="2"/>
              </a:rPr>
              <a:t>) </a:t>
            </a:r>
            <a:r>
              <a:rPr lang="en-GB" sz="2200" b="1" baseline="-25000" dirty="0">
                <a:solidFill>
                  <a:srgbClr val="0070C0"/>
                </a:solidFill>
                <a:latin typeface="Cocomat Pro"/>
              </a:rPr>
              <a:t> </a:t>
            </a:r>
            <a:r>
              <a:rPr lang="en-GB" sz="2200" b="1" dirty="0">
                <a:solidFill>
                  <a:srgbClr val="0070C0"/>
                </a:solidFill>
                <a:latin typeface="Cocomat Pro"/>
              </a:rPr>
              <a:t>and N(</a:t>
            </a:r>
            <a:r>
              <a:rPr lang="en-GB" sz="2200" b="1" dirty="0">
                <a:solidFill>
                  <a:srgbClr val="0070C0"/>
                </a:solidFill>
                <a:latin typeface="Cocomat Pro"/>
                <a:sym typeface="Symbol" panose="05050102010706020507" pitchFamily="18" charset="2"/>
              </a:rPr>
              <a:t>+90)</a:t>
            </a:r>
            <a:r>
              <a:rPr lang="en-GB" sz="2200" dirty="0">
                <a:solidFill>
                  <a:srgbClr val="0070C0"/>
                </a:solidFill>
                <a:latin typeface="Cocomat Pro"/>
              </a:rPr>
              <a:t> are the scattered counts integrated over two orthogonal directions for which the ratio is the maximum</a:t>
            </a:r>
            <a:r>
              <a:rPr lang="en-GB" sz="2400" dirty="0">
                <a:solidFill>
                  <a:srgbClr val="0070C0"/>
                </a:solidFill>
                <a:latin typeface="Cocomat Pro"/>
              </a:rPr>
              <a:t>. </a:t>
            </a:r>
          </a:p>
        </p:txBody>
      </p:sp>
      <p:sp>
        <p:nvSpPr>
          <p:cNvPr id="21" name="Rectangle 6">
            <a:extLst>
              <a:ext uri="{FF2B5EF4-FFF2-40B4-BE49-F238E27FC236}">
                <a16:creationId xmlns:a16="http://schemas.microsoft.com/office/drawing/2014/main" id="{0589F289-662E-F61B-C3B3-D791ED4626F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22" name="Oggetto 21">
            <a:extLst>
              <a:ext uri="{FF2B5EF4-FFF2-40B4-BE49-F238E27FC236}">
                <a16:creationId xmlns:a16="http://schemas.microsoft.com/office/drawing/2014/main" id="{7466518F-0EA9-CC5E-D715-7293E684C27F}"/>
              </a:ext>
            </a:extLst>
          </p:cNvPr>
          <p:cNvGraphicFramePr>
            <a:graphicFrameLocks noChangeAspect="1"/>
          </p:cNvGraphicFramePr>
          <p:nvPr/>
        </p:nvGraphicFramePr>
        <p:xfrm>
          <a:off x="0" y="0"/>
          <a:ext cx="2533650" cy="466725"/>
        </p:xfrm>
        <a:graphic>
          <a:graphicData uri="http://schemas.openxmlformats.org/presentationml/2006/ole">
            <mc:AlternateContent xmlns:mc="http://schemas.openxmlformats.org/markup-compatibility/2006">
              <mc:Choice xmlns:v="urn:schemas-microsoft-com:vml" Requires="v">
                <p:oleObj r:id="rId4" imgW="2540000" imgH="469900" progId="Equation.DSMT4">
                  <p:embed/>
                </p:oleObj>
              </mc:Choice>
              <mc:Fallback>
                <p:oleObj r:id="rId4" imgW="2540000" imgH="4699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533650" cy="466725"/>
                      </a:xfrm>
                      <a:prstGeom prst="rect">
                        <a:avLst/>
                      </a:prstGeom>
                      <a:noFill/>
                    </p:spPr>
                  </p:pic>
                </p:oleObj>
              </mc:Fallback>
            </mc:AlternateContent>
          </a:graphicData>
        </a:graphic>
      </p:graphicFrame>
      <mc:AlternateContent xmlns:mc="http://schemas.openxmlformats.org/markup-compatibility/2006">
        <mc:Choice xmlns:a14="http://schemas.microsoft.com/office/drawing/2010/main" Requires="a14">
          <p:sp>
            <p:nvSpPr>
              <p:cNvPr id="24" name="CasellaDiTesto 23">
                <a:extLst>
                  <a:ext uri="{FF2B5EF4-FFF2-40B4-BE49-F238E27FC236}">
                    <a16:creationId xmlns:a16="http://schemas.microsoft.com/office/drawing/2014/main" id="{247F80FB-7476-ACBA-B948-3A2EB9138E23}"/>
                  </a:ext>
                </a:extLst>
              </p:cNvPr>
              <p:cNvSpPr txBox="1"/>
              <p:nvPr/>
            </p:nvSpPr>
            <p:spPr>
              <a:xfrm>
                <a:off x="8231627" y="1780405"/>
                <a:ext cx="3865830" cy="76899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sz="2400" b="0" i="1" smtClean="0">
                          <a:solidFill>
                            <a:srgbClr val="FF0000"/>
                          </a:solidFill>
                          <a:latin typeface="Cambria Math" panose="02040503050406030204" pitchFamily="18" charset="0"/>
                        </a:rPr>
                        <m:t>𝑄</m:t>
                      </m:r>
                      <m:r>
                        <a:rPr lang="it-IT" sz="2400" b="0" i="1" smtClean="0">
                          <a:solidFill>
                            <a:srgbClr val="FF0000"/>
                          </a:solidFill>
                          <a:latin typeface="Cambria Math" panose="02040503050406030204" pitchFamily="18" charset="0"/>
                        </a:rPr>
                        <m:t>()=</m:t>
                      </m:r>
                      <m:f>
                        <m:fPr>
                          <m:ctrlPr>
                            <a:rPr lang="it-IT" sz="2400" b="0" i="1" smtClean="0">
                              <a:solidFill>
                                <a:srgbClr val="FF0000"/>
                              </a:solidFill>
                              <a:latin typeface="Cambria Math" panose="02040503050406030204" pitchFamily="18" charset="0"/>
                            </a:rPr>
                          </m:ctrlPr>
                        </m:fPr>
                        <m:num>
                          <m:r>
                            <a:rPr lang="it-IT" sz="2400" b="0" i="1" smtClean="0">
                              <a:solidFill>
                                <a:srgbClr val="FF0000"/>
                              </a:solidFill>
                              <a:latin typeface="Cambria Math" panose="02040503050406030204" pitchFamily="18" charset="0"/>
                            </a:rPr>
                            <m:t>𝑁</m:t>
                          </m:r>
                          <m:r>
                            <a:rPr lang="it-IT" sz="2400" b="0" i="1" smtClean="0">
                              <a:solidFill>
                                <a:srgbClr val="FF0000"/>
                              </a:solidFill>
                              <a:latin typeface="Cambria Math" panose="02040503050406030204" pitchFamily="18" charset="0"/>
                            </a:rPr>
                            <m:t>()−</m:t>
                          </m:r>
                          <m:r>
                            <a:rPr lang="it-IT" sz="2400" b="0" i="1" smtClean="0">
                              <a:solidFill>
                                <a:srgbClr val="FF0000"/>
                              </a:solidFill>
                              <a:latin typeface="Cambria Math" panose="02040503050406030204" pitchFamily="18" charset="0"/>
                            </a:rPr>
                            <m:t>𝑁</m:t>
                          </m:r>
                          <m:r>
                            <a:rPr lang="it-IT" sz="2400" b="0" i="1" smtClean="0">
                              <a:solidFill>
                                <a:srgbClr val="FF0000"/>
                              </a:solidFill>
                              <a:latin typeface="Cambria Math" panose="02040503050406030204" pitchFamily="18" charset="0"/>
                            </a:rPr>
                            <m:t>(+90)</m:t>
                          </m:r>
                        </m:num>
                        <m:den>
                          <m:r>
                            <a:rPr lang="it-IT" sz="2400" b="0" i="1" smtClean="0">
                              <a:solidFill>
                                <a:srgbClr val="FF0000"/>
                              </a:solidFill>
                              <a:latin typeface="Cambria Math" panose="02040503050406030204" pitchFamily="18" charset="0"/>
                            </a:rPr>
                            <m:t>𝑁</m:t>
                          </m:r>
                          <m:r>
                            <a:rPr lang="it-IT" sz="2400" b="0" i="1" smtClean="0">
                              <a:solidFill>
                                <a:srgbClr val="FF0000"/>
                              </a:solidFill>
                              <a:latin typeface="Cambria Math" panose="02040503050406030204" pitchFamily="18" charset="0"/>
                            </a:rPr>
                            <m:t>()+</m:t>
                          </m:r>
                          <m:r>
                            <a:rPr lang="it-IT" sz="2400" b="0" i="1" smtClean="0">
                              <a:solidFill>
                                <a:srgbClr val="FF0000"/>
                              </a:solidFill>
                              <a:latin typeface="Cambria Math" panose="02040503050406030204" pitchFamily="18" charset="0"/>
                            </a:rPr>
                            <m:t>𝑁</m:t>
                          </m:r>
                          <m:r>
                            <a:rPr lang="it-IT" sz="2400" b="0" i="1" smtClean="0">
                              <a:solidFill>
                                <a:srgbClr val="FF0000"/>
                              </a:solidFill>
                              <a:latin typeface="Cambria Math" panose="02040503050406030204" pitchFamily="18" charset="0"/>
                            </a:rPr>
                            <m:t>(+90 )</m:t>
                          </m:r>
                        </m:den>
                      </m:f>
                    </m:oMath>
                  </m:oMathPara>
                </a14:m>
                <a:endParaRPr lang="en-GB" sz="2400" dirty="0">
                  <a:latin typeface="Cocomat Pro"/>
                </a:endParaRPr>
              </a:p>
            </p:txBody>
          </p:sp>
        </mc:Choice>
        <mc:Fallback>
          <p:sp>
            <p:nvSpPr>
              <p:cNvPr id="24" name="CasellaDiTesto 23">
                <a:extLst>
                  <a:ext uri="{FF2B5EF4-FFF2-40B4-BE49-F238E27FC236}">
                    <a16:creationId xmlns:a16="http://schemas.microsoft.com/office/drawing/2014/main" id="{247F80FB-7476-ACBA-B948-3A2EB9138E23}"/>
                  </a:ext>
                </a:extLst>
              </p:cNvPr>
              <p:cNvSpPr txBox="1">
                <a:spLocks noRot="1" noChangeAspect="1" noMove="1" noResize="1" noEditPoints="1" noAdjustHandles="1" noChangeArrowheads="1" noChangeShapeType="1" noTextEdit="1"/>
              </p:cNvSpPr>
              <p:nvPr/>
            </p:nvSpPr>
            <p:spPr>
              <a:xfrm>
                <a:off x="8231627" y="1780405"/>
                <a:ext cx="3865830" cy="768993"/>
              </a:xfrm>
              <a:prstGeom prst="rect">
                <a:avLst/>
              </a:prstGeom>
              <a:blipFill>
                <a:blip r:embed="rId6"/>
                <a:stretch>
                  <a:fillRect/>
                </a:stretch>
              </a:blipFill>
            </p:spPr>
            <p:txBody>
              <a:bodyPr/>
              <a:lstStyle/>
              <a:p>
                <a:r>
                  <a:rPr lang="en-GB">
                    <a:noFill/>
                  </a:rPr>
                  <a:t> </a:t>
                </a:r>
              </a:p>
            </p:txBody>
          </p:sp>
        </mc:Fallback>
      </mc:AlternateContent>
      <p:sp>
        <p:nvSpPr>
          <p:cNvPr id="25" name="CasellaDiTesto 24">
            <a:extLst>
              <a:ext uri="{FF2B5EF4-FFF2-40B4-BE49-F238E27FC236}">
                <a16:creationId xmlns:a16="http://schemas.microsoft.com/office/drawing/2014/main" id="{C9AF1191-D495-7EF4-B5E5-AAD6D45F1644}"/>
              </a:ext>
            </a:extLst>
          </p:cNvPr>
          <p:cNvSpPr txBox="1"/>
          <p:nvPr/>
        </p:nvSpPr>
        <p:spPr>
          <a:xfrm>
            <a:off x="327546" y="3121183"/>
            <a:ext cx="11439706" cy="1785104"/>
          </a:xfrm>
          <a:prstGeom prst="rect">
            <a:avLst/>
          </a:prstGeom>
          <a:noFill/>
        </p:spPr>
        <p:txBody>
          <a:bodyPr wrap="square" rtlCol="0">
            <a:spAutoFit/>
          </a:bodyPr>
          <a:lstStyle/>
          <a:p>
            <a:r>
              <a:rPr lang="en-GB" sz="2200" b="1" dirty="0">
                <a:effectLst/>
                <a:latin typeface="Cocomat Pro"/>
              </a:rPr>
              <a:t>The modulation factor can be optimized </a:t>
            </a:r>
            <a:r>
              <a:rPr lang="en-GB" sz="2200" dirty="0">
                <a:effectLst/>
                <a:latin typeface="Cocomat Pro"/>
              </a:rPr>
              <a:t> when scattered events are properly selected.</a:t>
            </a:r>
            <a:endParaRPr lang="en-GB" sz="2200" dirty="0">
              <a:latin typeface="Cocomat Pro"/>
            </a:endParaRPr>
          </a:p>
          <a:p>
            <a:r>
              <a:rPr lang="en-GB" sz="2200" dirty="0">
                <a:latin typeface="Cocomat Pro"/>
              </a:rPr>
              <a:t>S</a:t>
            </a:r>
            <a:r>
              <a:rPr lang="en-GB" sz="2200" dirty="0">
                <a:effectLst/>
                <a:latin typeface="Cocomat Pro"/>
              </a:rPr>
              <a:t>election efficacy depends on </a:t>
            </a:r>
            <a:r>
              <a:rPr lang="en-GB" sz="2200" b="1" dirty="0">
                <a:effectLst/>
                <a:latin typeface="Cocomat Pro"/>
              </a:rPr>
              <a:t>accuracy of the reconstructed scattering‑direction distribution (scattergram).</a:t>
            </a:r>
            <a:r>
              <a:rPr lang="en-GB" sz="2200" dirty="0">
                <a:latin typeface="Cocomat Pro"/>
              </a:rPr>
              <a:t> </a:t>
            </a:r>
            <a:r>
              <a:rPr lang="en-GB" sz="2200" dirty="0">
                <a:effectLst/>
                <a:latin typeface="Cocomat Pro"/>
              </a:rPr>
              <a:t>Two core requirements for an efficient Compton polarimeter:</a:t>
            </a:r>
            <a:endParaRPr lang="en-GB" sz="2200" dirty="0">
              <a:latin typeface="Cocomat Pro"/>
            </a:endParaRPr>
          </a:p>
          <a:p>
            <a:pPr marL="742950" lvl="1" indent="-285750">
              <a:buFont typeface="Arial" panose="020B0604020202020204" pitchFamily="34" charset="0"/>
              <a:buChar char="•"/>
            </a:pPr>
            <a:r>
              <a:rPr lang="en-GB" sz="2200" b="1" dirty="0">
                <a:effectLst/>
                <a:latin typeface="Cocomat Pro"/>
              </a:rPr>
              <a:t>High spectroscopic resolution</a:t>
            </a:r>
            <a:endParaRPr lang="en-GB" sz="2200" dirty="0">
              <a:latin typeface="Cocomat Pro"/>
            </a:endParaRPr>
          </a:p>
          <a:p>
            <a:pPr marL="742950" lvl="1" indent="-285750">
              <a:buFont typeface="Arial" panose="020B0604020202020204" pitchFamily="34" charset="0"/>
              <a:buChar char="•"/>
            </a:pPr>
            <a:r>
              <a:rPr lang="en-GB" sz="2200" b="1" dirty="0">
                <a:effectLst/>
                <a:latin typeface="Cocomat Pro"/>
              </a:rPr>
              <a:t>High spatial resolution</a:t>
            </a:r>
            <a:endParaRPr lang="en-GB" sz="2200" dirty="0">
              <a:latin typeface="Cocomat Pro"/>
            </a:endParaRPr>
          </a:p>
        </p:txBody>
      </p:sp>
      <p:sp>
        <p:nvSpPr>
          <p:cNvPr id="5" name="CasellaDiTesto 4">
            <a:extLst>
              <a:ext uri="{FF2B5EF4-FFF2-40B4-BE49-F238E27FC236}">
                <a16:creationId xmlns:a16="http://schemas.microsoft.com/office/drawing/2014/main" id="{5AB8E6A2-4A9D-D09F-955B-89435FA1BB08}"/>
              </a:ext>
            </a:extLst>
          </p:cNvPr>
          <p:cNvSpPr txBox="1"/>
          <p:nvPr/>
        </p:nvSpPr>
        <p:spPr>
          <a:xfrm>
            <a:off x="5640309" y="2974063"/>
            <a:ext cx="65" cy="276999"/>
          </a:xfrm>
          <a:prstGeom prst="rect">
            <a:avLst/>
          </a:prstGeom>
          <a:noFill/>
        </p:spPr>
        <p:txBody>
          <a:bodyPr wrap="none" lIns="0" tIns="0" rIns="0" bIns="0" rtlCol="0">
            <a:spAutoFit/>
          </a:bodyPr>
          <a:lstStyle/>
          <a:p>
            <a:endParaRPr lang="en-GB" dirty="0"/>
          </a:p>
        </p:txBody>
      </p:sp>
    </p:spTree>
    <p:extLst>
      <p:ext uri="{BB962C8B-B14F-4D97-AF65-F5344CB8AC3E}">
        <p14:creationId xmlns:p14="http://schemas.microsoft.com/office/powerpoint/2010/main" val="385553876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2905</Words>
  <Application>Microsoft Office PowerPoint</Application>
  <PresentationFormat>Widescreen</PresentationFormat>
  <Paragraphs>247</Paragraphs>
  <Slides>21</Slides>
  <Notes>20</Notes>
  <HiddenSlides>0</HiddenSlides>
  <MMClips>0</MMClips>
  <ScaleCrop>false</ScaleCrop>
  <HeadingPairs>
    <vt:vector size="8" baseType="variant">
      <vt:variant>
        <vt:lpstr>Caratteri utilizzati</vt:lpstr>
      </vt:variant>
      <vt:variant>
        <vt:i4>8</vt:i4>
      </vt:variant>
      <vt:variant>
        <vt:lpstr>Tema</vt:lpstr>
      </vt:variant>
      <vt:variant>
        <vt:i4>1</vt:i4>
      </vt:variant>
      <vt:variant>
        <vt:lpstr>Server OLE incorporati</vt:lpstr>
      </vt:variant>
      <vt:variant>
        <vt:i4>1</vt:i4>
      </vt:variant>
      <vt:variant>
        <vt:lpstr>Titoli diapositive</vt:lpstr>
      </vt:variant>
      <vt:variant>
        <vt:i4>21</vt:i4>
      </vt:variant>
    </vt:vector>
  </HeadingPairs>
  <TitlesOfParts>
    <vt:vector size="31" baseType="lpstr">
      <vt:lpstr>Aptos</vt:lpstr>
      <vt:lpstr>Aptos Display</vt:lpstr>
      <vt:lpstr>Arial</vt:lpstr>
      <vt:lpstr>Cambria Math</vt:lpstr>
      <vt:lpstr>Ccomat pro</vt:lpstr>
      <vt:lpstr>Cocomat Pro</vt:lpstr>
      <vt:lpstr>Times New Roman</vt:lpstr>
      <vt:lpstr>Wingdings</vt:lpstr>
      <vt:lpstr>Tema di Office</vt:lpstr>
      <vt:lpstr>Equation.DSMT4</vt:lpstr>
      <vt:lpstr>Presentazione standard di PowerPoint</vt:lpstr>
      <vt:lpstr>Presentazione standard di PowerPoint</vt:lpstr>
      <vt:lpstr>I take the opportunity to be here, in Palermo, to dedicate this presentation  to the memory of my dear friend and colleague   Stefano Del Sordo Milano – 12/9/1961 – Palermo 16/05/2024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Adriana Postiglione</dc:creator>
  <cp:lastModifiedBy>Ezio Caroli</cp:lastModifiedBy>
  <cp:revision>103</cp:revision>
  <dcterms:created xsi:type="dcterms:W3CDTF">2026-03-13T14:53:59Z</dcterms:created>
  <dcterms:modified xsi:type="dcterms:W3CDTF">2026-03-23T21:08:48Z</dcterms:modified>
</cp:coreProperties>
</file>