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sldIdLst>
    <p:sldId id="257" r:id="rId2"/>
    <p:sldId id="264" r:id="rId3"/>
    <p:sldId id="265" r:id="rId4"/>
    <p:sldId id="266" r:id="rId5"/>
    <p:sldId id="267" r:id="rId6"/>
    <p:sldId id="268" r:id="rId7"/>
    <p:sldId id="270" r:id="rId8"/>
    <p:sldId id="272" r:id="rId9"/>
    <p:sldId id="273" r:id="rId10"/>
    <p:sldId id="274" r:id="rId11"/>
    <p:sldId id="275" r:id="rId12"/>
    <p:sldId id="286" r:id="rId13"/>
    <p:sldId id="277" r:id="rId14"/>
    <p:sldId id="278" r:id="rId15"/>
    <p:sldId id="279" r:id="rId16"/>
    <p:sldId id="280" r:id="rId17"/>
    <p:sldId id="281" r:id="rId18"/>
    <p:sldId id="283" r:id="rId19"/>
    <p:sldId id="284" r:id="rId20"/>
    <p:sldId id="285" r:id="rId21"/>
    <p:sldId id="263" r:id="rId2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462"/>
    <p:restoredTop sz="94601"/>
  </p:normalViewPr>
  <p:slideViewPr>
    <p:cSldViewPr snapToGrid="0">
      <p:cViewPr varScale="1">
        <p:scale>
          <a:sx n="101" d="100"/>
          <a:sy n="101" d="100"/>
        </p:scale>
        <p:origin x="2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F799C-B6F7-4EAE-8949-45C21134557E}" type="datetimeFigureOut">
              <a:rPr lang="en-GB" smtClean="0"/>
              <a:t>26/03/2026</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D24AE-D6C3-49C9-8A43-062488821D84}" type="slidenum">
              <a:rPr lang="en-GB" smtClean="0"/>
              <a:t>‹#›</a:t>
            </a:fld>
            <a:endParaRPr lang="en-GB"/>
          </a:p>
        </p:txBody>
      </p:sp>
    </p:spTree>
    <p:extLst>
      <p:ext uri="{BB962C8B-B14F-4D97-AF65-F5344CB8AC3E}">
        <p14:creationId xmlns:p14="http://schemas.microsoft.com/office/powerpoint/2010/main" val="2192556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82434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44114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5D672-CA1A-8D0D-F566-9A7252FDC05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3A887F8-140A-E417-B084-9885B4C6B72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FA6063C-D925-EB7B-CE6D-DA1E04BDE108}"/>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0040C605-F22C-C88F-CB4C-C3AEEA9FD73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52546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99830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02723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92577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4344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79105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83392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6183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977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49228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67312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51473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4021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465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7521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70820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48350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1BE16F-E8A6-62E6-9190-321A24457CEC}"/>
              </a:ext>
            </a:extLst>
          </p:cNvPr>
          <p:cNvSpPr>
            <a:spLocks noGrp="1"/>
          </p:cNvSpPr>
          <p:nvPr>
            <p:ph type="ctrTitle"/>
          </p:nvPr>
        </p:nvSpPr>
        <p:spPr>
          <a:xfrm>
            <a:off x="1524000" y="1122363"/>
            <a:ext cx="9144000" cy="2387600"/>
          </a:xfrm>
        </p:spPr>
        <p:txBody>
          <a:bodyPr anchor="b"/>
          <a:lstStyle>
            <a:lvl1pPr algn="ctr">
              <a:defRPr sz="45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7F22FFC-FFFD-7F54-64C5-1AFE7CA113D6}"/>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B98D1A7-F113-7E5D-F892-5C4BDA1604E7}"/>
              </a:ext>
            </a:extLst>
          </p:cNvPr>
          <p:cNvSpPr>
            <a:spLocks noGrp="1"/>
          </p:cNvSpPr>
          <p:nvPr>
            <p:ph type="dt" sz="half" idx="10"/>
          </p:nvPr>
        </p:nvSpPr>
        <p:spPr/>
        <p:txBody>
          <a:bodyPr/>
          <a:lstStyle/>
          <a:p>
            <a:fld id="{FCCB80E3-F186-4B8A-A876-A844E1F45DA1}" type="datetime1">
              <a:rPr lang="it-IT" smtClean="0"/>
              <a:t>26/03/2026</a:t>
            </a:fld>
            <a:endParaRPr lang="it-IT"/>
          </a:p>
        </p:txBody>
      </p:sp>
      <p:sp>
        <p:nvSpPr>
          <p:cNvPr id="5" name="Segnaposto piè di pagina 4">
            <a:extLst>
              <a:ext uri="{FF2B5EF4-FFF2-40B4-BE49-F238E27FC236}">
                <a16:creationId xmlns:a16="http://schemas.microsoft.com/office/drawing/2014/main" id="{F63FB7BE-C5DE-A29A-A76D-1C5678D81AB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6F79652-8DB9-E5DA-FF73-3BBE83D56593}"/>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2636965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473B70-FB72-379D-55D5-372DAF02A8C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1665B42-B543-6B85-F05B-CA35B9D5B0A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2A2C127-60BC-E237-0A07-74BDBB615AAE}"/>
              </a:ext>
            </a:extLst>
          </p:cNvPr>
          <p:cNvSpPr>
            <a:spLocks noGrp="1"/>
          </p:cNvSpPr>
          <p:nvPr>
            <p:ph type="dt" sz="half" idx="10"/>
          </p:nvPr>
        </p:nvSpPr>
        <p:spPr/>
        <p:txBody>
          <a:bodyPr/>
          <a:lstStyle/>
          <a:p>
            <a:fld id="{AF099CAC-D785-476F-BB27-4BD6F82F676A}" type="datetime1">
              <a:rPr lang="it-IT" smtClean="0"/>
              <a:t>26/03/2026</a:t>
            </a:fld>
            <a:endParaRPr lang="it-IT"/>
          </a:p>
        </p:txBody>
      </p:sp>
      <p:sp>
        <p:nvSpPr>
          <p:cNvPr id="5" name="Segnaposto piè di pagina 4">
            <a:extLst>
              <a:ext uri="{FF2B5EF4-FFF2-40B4-BE49-F238E27FC236}">
                <a16:creationId xmlns:a16="http://schemas.microsoft.com/office/drawing/2014/main" id="{E80C2037-EF50-C866-5F81-FE2D9BC4A2A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8F81E35-EB2D-76F4-8B4F-7E28287A671F}"/>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3414023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4C63717-11D8-D22A-6066-6F60194D7F51}"/>
              </a:ext>
            </a:extLst>
          </p:cNvPr>
          <p:cNvSpPr>
            <a:spLocks noGrp="1"/>
          </p:cNvSpPr>
          <p:nvPr>
            <p:ph type="title" orient="vert"/>
          </p:nvPr>
        </p:nvSpPr>
        <p:spPr>
          <a:xfrm>
            <a:off x="8724901"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C59F555-50DB-1E4E-95C8-94A6375154C4}"/>
              </a:ext>
            </a:extLst>
          </p:cNvPr>
          <p:cNvSpPr>
            <a:spLocks noGrp="1"/>
          </p:cNvSpPr>
          <p:nvPr>
            <p:ph type="body" orient="vert" idx="1"/>
          </p:nvPr>
        </p:nvSpPr>
        <p:spPr>
          <a:xfrm>
            <a:off x="838201"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3C48817-E5F0-0C5F-ED22-49E460FAB89F}"/>
              </a:ext>
            </a:extLst>
          </p:cNvPr>
          <p:cNvSpPr>
            <a:spLocks noGrp="1"/>
          </p:cNvSpPr>
          <p:nvPr>
            <p:ph type="dt" sz="half" idx="10"/>
          </p:nvPr>
        </p:nvSpPr>
        <p:spPr/>
        <p:txBody>
          <a:bodyPr/>
          <a:lstStyle/>
          <a:p>
            <a:fld id="{20DE576F-9364-41A8-9E99-EC6CFD9B549E}" type="datetime1">
              <a:rPr lang="it-IT" smtClean="0"/>
              <a:t>26/03/2026</a:t>
            </a:fld>
            <a:endParaRPr lang="it-IT"/>
          </a:p>
        </p:txBody>
      </p:sp>
      <p:sp>
        <p:nvSpPr>
          <p:cNvPr id="5" name="Segnaposto piè di pagina 4">
            <a:extLst>
              <a:ext uri="{FF2B5EF4-FFF2-40B4-BE49-F238E27FC236}">
                <a16:creationId xmlns:a16="http://schemas.microsoft.com/office/drawing/2014/main" id="{736EB31D-8403-9F9D-8DCC-2BAEDE4A32A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8B457A-3107-A229-F977-F45135C6D45A}"/>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2211957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DF23B-4A88-9C92-A303-E2C4ADED4A0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16ADBE3-263F-3A8C-D7CF-3FA86DF90166}"/>
              </a:ext>
            </a:extLst>
          </p:cNvPr>
          <p:cNvSpPr>
            <a:spLocks noGrp="1"/>
          </p:cNvSpPr>
          <p:nvPr>
            <p:ph idx="1"/>
          </p:nvPr>
        </p:nvSpPr>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a:extLst>
              <a:ext uri="{FF2B5EF4-FFF2-40B4-BE49-F238E27FC236}">
                <a16:creationId xmlns:a16="http://schemas.microsoft.com/office/drawing/2014/main" id="{94552E88-BB90-0AB9-E4C4-EBA0CD6F373A}"/>
              </a:ext>
            </a:extLst>
          </p:cNvPr>
          <p:cNvSpPr>
            <a:spLocks noGrp="1"/>
          </p:cNvSpPr>
          <p:nvPr>
            <p:ph type="dt" sz="half" idx="10"/>
          </p:nvPr>
        </p:nvSpPr>
        <p:spPr/>
        <p:txBody>
          <a:bodyPr/>
          <a:lstStyle/>
          <a:p>
            <a:fld id="{37D462C6-421A-4D6A-9EDE-E4525A5CAA7B}" type="datetime1">
              <a:rPr lang="it-IT" smtClean="0"/>
              <a:t>26/03/2026</a:t>
            </a:fld>
            <a:endParaRPr lang="it-IT"/>
          </a:p>
        </p:txBody>
      </p:sp>
      <p:sp>
        <p:nvSpPr>
          <p:cNvPr id="5" name="Segnaposto piè di pagina 4">
            <a:extLst>
              <a:ext uri="{FF2B5EF4-FFF2-40B4-BE49-F238E27FC236}">
                <a16:creationId xmlns:a16="http://schemas.microsoft.com/office/drawing/2014/main" id="{AD94850D-5D63-471D-73F9-EA9B98B031B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CBBAF98-6793-FC82-72D3-69F17A804342}"/>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117657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7757BC-EB66-CD29-8452-ABB0DDE9BFE1}"/>
              </a:ext>
            </a:extLst>
          </p:cNvPr>
          <p:cNvSpPr>
            <a:spLocks noGrp="1"/>
          </p:cNvSpPr>
          <p:nvPr>
            <p:ph type="title"/>
          </p:nvPr>
        </p:nvSpPr>
        <p:spPr>
          <a:xfrm>
            <a:off x="831851" y="1709740"/>
            <a:ext cx="10515600" cy="2852737"/>
          </a:xfrm>
        </p:spPr>
        <p:txBody>
          <a:bodyPr anchor="b"/>
          <a:lstStyle>
            <a:lvl1pPr>
              <a:defRPr sz="45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23B1C1-A6AE-64CC-E389-2C5EF7C4D3CB}"/>
              </a:ext>
            </a:extLst>
          </p:cNvPr>
          <p:cNvSpPr>
            <a:spLocks noGrp="1"/>
          </p:cNvSpPr>
          <p:nvPr>
            <p:ph type="body" idx="1"/>
          </p:nvPr>
        </p:nvSpPr>
        <p:spPr>
          <a:xfrm>
            <a:off x="831851" y="4589465"/>
            <a:ext cx="105156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A2CE99A-8398-1BAD-FC60-BE02CC24E096}"/>
              </a:ext>
            </a:extLst>
          </p:cNvPr>
          <p:cNvSpPr>
            <a:spLocks noGrp="1"/>
          </p:cNvSpPr>
          <p:nvPr>
            <p:ph type="dt" sz="half" idx="10"/>
          </p:nvPr>
        </p:nvSpPr>
        <p:spPr/>
        <p:txBody>
          <a:bodyPr/>
          <a:lstStyle/>
          <a:p>
            <a:fld id="{6A8E4009-3AF6-448F-A9AB-15B4281034EB}" type="datetime1">
              <a:rPr lang="it-IT" smtClean="0"/>
              <a:t>26/03/2026</a:t>
            </a:fld>
            <a:endParaRPr lang="it-IT"/>
          </a:p>
        </p:txBody>
      </p:sp>
      <p:sp>
        <p:nvSpPr>
          <p:cNvPr id="5" name="Segnaposto piè di pagina 4">
            <a:extLst>
              <a:ext uri="{FF2B5EF4-FFF2-40B4-BE49-F238E27FC236}">
                <a16:creationId xmlns:a16="http://schemas.microsoft.com/office/drawing/2014/main" id="{86B4F53A-2A8B-459C-2FAB-B91001F9B5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A7FD7F3-7C4A-3A1C-0C17-D66EE9456089}"/>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39908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76CB74-5BD4-F26B-665F-06F99520AA5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174215-8CA2-7FF4-2682-FD0DD845C21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F21B624-E4AD-F5DA-D7F4-1CD9F84E873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F98A465-46F1-F033-05AE-3F398DD296BA}"/>
              </a:ext>
            </a:extLst>
          </p:cNvPr>
          <p:cNvSpPr>
            <a:spLocks noGrp="1"/>
          </p:cNvSpPr>
          <p:nvPr>
            <p:ph type="dt" sz="half" idx="10"/>
          </p:nvPr>
        </p:nvSpPr>
        <p:spPr/>
        <p:txBody>
          <a:bodyPr/>
          <a:lstStyle/>
          <a:p>
            <a:fld id="{FEA7F6DB-4D3A-47FB-A014-6D5E3EF2C172}" type="datetime1">
              <a:rPr lang="it-IT" smtClean="0"/>
              <a:t>26/03/2026</a:t>
            </a:fld>
            <a:endParaRPr lang="it-IT"/>
          </a:p>
        </p:txBody>
      </p:sp>
      <p:sp>
        <p:nvSpPr>
          <p:cNvPr id="6" name="Segnaposto piè di pagina 5">
            <a:extLst>
              <a:ext uri="{FF2B5EF4-FFF2-40B4-BE49-F238E27FC236}">
                <a16:creationId xmlns:a16="http://schemas.microsoft.com/office/drawing/2014/main" id="{A1B2D6B1-FD8D-097E-F80F-3B714F8BC11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DB47230-5872-7CEF-DACE-6A444B93E944}"/>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119335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79D11B-A7F5-3511-85EE-C0159B6BA4B9}"/>
              </a:ext>
            </a:extLst>
          </p:cNvPr>
          <p:cNvSpPr>
            <a:spLocks noGrp="1"/>
          </p:cNvSpPr>
          <p:nvPr>
            <p:ph type="title"/>
          </p:nvPr>
        </p:nvSpPr>
        <p:spPr>
          <a:xfrm>
            <a:off x="839788" y="365127"/>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9716A06-B858-6DB5-396C-BFFF7FD9018F}"/>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4A029B8F-73E7-B68F-BD80-518A8A47572F}"/>
              </a:ext>
            </a:extLst>
          </p:cNvPr>
          <p:cNvSpPr>
            <a:spLocks noGrp="1"/>
          </p:cNvSpPr>
          <p:nvPr>
            <p:ph sz="half" idx="2"/>
          </p:nvPr>
        </p:nvSpPr>
        <p:spPr>
          <a:xfrm>
            <a:off x="839789"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89F2EA8-2B6F-6C2E-C9C8-72D5E9379270}"/>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752468A-7B06-7622-0FF5-DEEB7EC59C8C}"/>
              </a:ext>
            </a:extLst>
          </p:cNvPr>
          <p:cNvSpPr>
            <a:spLocks noGrp="1"/>
          </p:cNvSpPr>
          <p:nvPr>
            <p:ph sz="quarter" idx="4"/>
          </p:nvPr>
        </p:nvSpPr>
        <p:spPr>
          <a:xfrm>
            <a:off x="6172201"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1E0FB03-82A2-F476-5D9F-C5137D315772}"/>
              </a:ext>
            </a:extLst>
          </p:cNvPr>
          <p:cNvSpPr>
            <a:spLocks noGrp="1"/>
          </p:cNvSpPr>
          <p:nvPr>
            <p:ph type="dt" sz="half" idx="10"/>
          </p:nvPr>
        </p:nvSpPr>
        <p:spPr/>
        <p:txBody>
          <a:bodyPr/>
          <a:lstStyle/>
          <a:p>
            <a:fld id="{A132F0AC-176C-47E3-9A35-C2364CFDEC2D}" type="datetime1">
              <a:rPr lang="it-IT" smtClean="0"/>
              <a:t>26/03/2026</a:t>
            </a:fld>
            <a:endParaRPr lang="it-IT"/>
          </a:p>
        </p:txBody>
      </p:sp>
      <p:sp>
        <p:nvSpPr>
          <p:cNvPr id="8" name="Segnaposto piè di pagina 7">
            <a:extLst>
              <a:ext uri="{FF2B5EF4-FFF2-40B4-BE49-F238E27FC236}">
                <a16:creationId xmlns:a16="http://schemas.microsoft.com/office/drawing/2014/main" id="{CB7016C5-FC14-DC58-9705-361141AB3D2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AA3378-D1B6-4846-78FC-AC89DE6AAD52}"/>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315908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7FCCF2-EAC7-6051-C22C-E370AFB3E0C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237C0FF-E64E-9472-242A-1DEC839CBE28}"/>
              </a:ext>
            </a:extLst>
          </p:cNvPr>
          <p:cNvSpPr>
            <a:spLocks noGrp="1"/>
          </p:cNvSpPr>
          <p:nvPr>
            <p:ph type="dt" sz="half" idx="10"/>
          </p:nvPr>
        </p:nvSpPr>
        <p:spPr/>
        <p:txBody>
          <a:bodyPr/>
          <a:lstStyle/>
          <a:p>
            <a:fld id="{AD085573-4C96-4FB0-B943-83A0EC2BD5C8}" type="datetime1">
              <a:rPr lang="it-IT" smtClean="0"/>
              <a:t>26/03/2026</a:t>
            </a:fld>
            <a:endParaRPr lang="it-IT"/>
          </a:p>
        </p:txBody>
      </p:sp>
      <p:sp>
        <p:nvSpPr>
          <p:cNvPr id="4" name="Segnaposto piè di pagina 3">
            <a:extLst>
              <a:ext uri="{FF2B5EF4-FFF2-40B4-BE49-F238E27FC236}">
                <a16:creationId xmlns:a16="http://schemas.microsoft.com/office/drawing/2014/main" id="{6F46493F-5C9A-4F6C-4095-27ED9C8DACF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D61C7DF-A86B-0E28-E8F4-30EB9BB7A680}"/>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199473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092AA7C-8991-7E22-D278-AD499E0A2B4C}"/>
              </a:ext>
            </a:extLst>
          </p:cNvPr>
          <p:cNvSpPr>
            <a:spLocks noGrp="1"/>
          </p:cNvSpPr>
          <p:nvPr>
            <p:ph type="dt" sz="half" idx="10"/>
          </p:nvPr>
        </p:nvSpPr>
        <p:spPr/>
        <p:txBody>
          <a:bodyPr/>
          <a:lstStyle/>
          <a:p>
            <a:fld id="{A9A1CEAA-F4E5-45A1-A801-09FD2966B4D3}" type="datetime1">
              <a:rPr lang="it-IT" smtClean="0"/>
              <a:t>26/03/2026</a:t>
            </a:fld>
            <a:endParaRPr lang="it-IT"/>
          </a:p>
        </p:txBody>
      </p:sp>
      <p:sp>
        <p:nvSpPr>
          <p:cNvPr id="3" name="Segnaposto piè di pagina 2">
            <a:extLst>
              <a:ext uri="{FF2B5EF4-FFF2-40B4-BE49-F238E27FC236}">
                <a16:creationId xmlns:a16="http://schemas.microsoft.com/office/drawing/2014/main" id="{389577C5-D6B8-4DA5-D6B5-E00CE1D8AC42}"/>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459727F-D0EC-303F-E797-632297BFC706}"/>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1321704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2DFEF6-E8EA-CEE5-C019-E046598E688D}"/>
              </a:ext>
            </a:extLst>
          </p:cNvPr>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B55694C-6A7A-86D7-314D-42633D24E6A1}"/>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testo 3">
            <a:extLst>
              <a:ext uri="{FF2B5EF4-FFF2-40B4-BE49-F238E27FC236}">
                <a16:creationId xmlns:a16="http://schemas.microsoft.com/office/drawing/2014/main" id="{6C898E3A-CCAF-5FA8-3CA5-D08916DF2F1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B5606CB-D3D0-BEBD-33A7-958529CC1717}"/>
              </a:ext>
            </a:extLst>
          </p:cNvPr>
          <p:cNvSpPr>
            <a:spLocks noGrp="1"/>
          </p:cNvSpPr>
          <p:nvPr>
            <p:ph type="dt" sz="half" idx="10"/>
          </p:nvPr>
        </p:nvSpPr>
        <p:spPr/>
        <p:txBody>
          <a:bodyPr/>
          <a:lstStyle/>
          <a:p>
            <a:fld id="{C64033E0-34E0-4FDF-B0BC-1277811E3D7D}" type="datetime1">
              <a:rPr lang="it-IT" smtClean="0"/>
              <a:t>26/03/2026</a:t>
            </a:fld>
            <a:endParaRPr lang="it-IT"/>
          </a:p>
        </p:txBody>
      </p:sp>
      <p:sp>
        <p:nvSpPr>
          <p:cNvPr id="6" name="Segnaposto piè di pagina 5">
            <a:extLst>
              <a:ext uri="{FF2B5EF4-FFF2-40B4-BE49-F238E27FC236}">
                <a16:creationId xmlns:a16="http://schemas.microsoft.com/office/drawing/2014/main" id="{34CB6A71-4DA0-DCC2-992E-4F4E1154F83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E0E6D8A-682C-D985-9B7F-DB99EC14AA21}"/>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137486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DBA2A0-D9CE-77B5-9716-BD123308561B}"/>
              </a:ext>
            </a:extLst>
          </p:cNvPr>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E6CB045-7EAB-5305-5238-408C68ED0680}"/>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a:p>
        </p:txBody>
      </p:sp>
      <p:sp>
        <p:nvSpPr>
          <p:cNvPr id="4" name="Segnaposto testo 3">
            <a:extLst>
              <a:ext uri="{FF2B5EF4-FFF2-40B4-BE49-F238E27FC236}">
                <a16:creationId xmlns:a16="http://schemas.microsoft.com/office/drawing/2014/main" id="{8AEC8F03-975B-C6DF-1CF8-ACA8F60654B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70FC15F-4E8E-60AA-005D-0E57A5CA0B37}"/>
              </a:ext>
            </a:extLst>
          </p:cNvPr>
          <p:cNvSpPr>
            <a:spLocks noGrp="1"/>
          </p:cNvSpPr>
          <p:nvPr>
            <p:ph type="dt" sz="half" idx="10"/>
          </p:nvPr>
        </p:nvSpPr>
        <p:spPr/>
        <p:txBody>
          <a:bodyPr/>
          <a:lstStyle/>
          <a:p>
            <a:fld id="{22204860-578F-40CD-881C-9D7F5D85CFB9}" type="datetime1">
              <a:rPr lang="it-IT" smtClean="0"/>
              <a:t>26/03/2026</a:t>
            </a:fld>
            <a:endParaRPr lang="it-IT"/>
          </a:p>
        </p:txBody>
      </p:sp>
      <p:sp>
        <p:nvSpPr>
          <p:cNvPr id="6" name="Segnaposto piè di pagina 5">
            <a:extLst>
              <a:ext uri="{FF2B5EF4-FFF2-40B4-BE49-F238E27FC236}">
                <a16:creationId xmlns:a16="http://schemas.microsoft.com/office/drawing/2014/main" id="{382FC906-7439-DD96-F481-4AA332F66CA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2ACAE21-F7FA-4187-CBD3-2EED9D67B1E1}"/>
              </a:ext>
            </a:extLst>
          </p:cNvPr>
          <p:cNvSpPr>
            <a:spLocks noGrp="1"/>
          </p:cNvSpPr>
          <p:nvPr>
            <p:ph type="sldNum" sz="quarter" idx="12"/>
          </p:nvPr>
        </p:nvSpPr>
        <p:spPr/>
        <p:txBody>
          <a:bodyPr/>
          <a:lstStyle/>
          <a:p>
            <a:fld id="{07D4340B-3C72-EC4E-BC98-374D74FF1BE5}" type="slidenum">
              <a:rPr lang="it-IT" smtClean="0"/>
              <a:t>‹#›</a:t>
            </a:fld>
            <a:endParaRPr lang="it-IT"/>
          </a:p>
        </p:txBody>
      </p:sp>
    </p:spTree>
    <p:extLst>
      <p:ext uri="{BB962C8B-B14F-4D97-AF65-F5344CB8AC3E}">
        <p14:creationId xmlns:p14="http://schemas.microsoft.com/office/powerpoint/2010/main" val="2559802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0D6941FD-8362-8709-915F-9B2830DA8A80}"/>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53AFF64-61CC-5F14-21A7-C7003156B1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DD2A5D7-FBF4-3E03-73E9-1198649855FD}"/>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ECED745A-F871-415C-9BE6-C9450C7059DD}" type="datetime1">
              <a:rPr lang="it-IT" smtClean="0"/>
              <a:t>26/03/2026</a:t>
            </a:fld>
            <a:endParaRPr lang="it-IT"/>
          </a:p>
        </p:txBody>
      </p:sp>
      <p:sp>
        <p:nvSpPr>
          <p:cNvPr id="5" name="Segnaposto piè di pagina 4">
            <a:extLst>
              <a:ext uri="{FF2B5EF4-FFF2-40B4-BE49-F238E27FC236}">
                <a16:creationId xmlns:a16="http://schemas.microsoft.com/office/drawing/2014/main" id="{0269B9E6-11B2-A0F3-3384-2F7997795F3F}"/>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1291231E-0073-B62E-73AE-3B6F73B40DEE}"/>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07D4340B-3C72-EC4E-BC98-374D74FF1BE5}" type="slidenum">
              <a:rPr lang="it-IT" smtClean="0"/>
              <a:t>‹#›</a:t>
            </a:fld>
            <a:endParaRPr lang="it-IT"/>
          </a:p>
        </p:txBody>
      </p:sp>
    </p:spTree>
    <p:extLst>
      <p:ext uri="{BB962C8B-B14F-4D97-AF65-F5344CB8AC3E}">
        <p14:creationId xmlns:p14="http://schemas.microsoft.com/office/powerpoint/2010/main" val="1402175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emf"/><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png"/><Relationship Id="rId7" Type="http://schemas.openxmlformats.org/officeDocument/2006/relationships/image" Target="../media/image29.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g"/><Relationship Id="rId9" Type="http://schemas.openxmlformats.org/officeDocument/2006/relationships/image" Target="../media/image31.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6.sv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sv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4392D131-1186-85FE-7570-D1F06C5F5E85}"/>
              </a:ext>
            </a:extLst>
          </p:cNvPr>
          <p:cNvSpPr txBox="1"/>
          <p:nvPr/>
        </p:nvSpPr>
        <p:spPr>
          <a:xfrm>
            <a:off x="4955908" y="2902239"/>
            <a:ext cx="7112776" cy="1754326"/>
          </a:xfrm>
          <a:prstGeom prst="rect">
            <a:avLst/>
          </a:prstGeom>
          <a:noFill/>
        </p:spPr>
        <p:txBody>
          <a:bodyPr wrap="square">
            <a:spAutoFit/>
          </a:bodyPr>
          <a:lstStyle/>
          <a:p>
            <a:pPr algn="ctr" rtl="0">
              <a:buNone/>
            </a:pPr>
            <a:r>
              <a:rPr lang="tr-TR" sz="3600" b="1" dirty="0">
                <a:solidFill>
                  <a:srgbClr val="0084A0"/>
                </a:solidFill>
                <a:latin typeface="Cocomat Pro" pitchFamily="2" charset="0"/>
              </a:rPr>
              <a:t>Machine Learning-</a:t>
            </a:r>
            <a:r>
              <a:rPr lang="tr-TR" sz="3600" b="1" dirty="0" err="1">
                <a:solidFill>
                  <a:srgbClr val="0084A0"/>
                </a:solidFill>
                <a:latin typeface="Cocomat Pro" pitchFamily="2" charset="0"/>
              </a:rPr>
              <a:t>Driven</a:t>
            </a:r>
            <a:r>
              <a:rPr lang="tr-TR" sz="3600" b="1" dirty="0">
                <a:solidFill>
                  <a:srgbClr val="0084A0"/>
                </a:solidFill>
                <a:latin typeface="Cocomat Pro" pitchFamily="2" charset="0"/>
              </a:rPr>
              <a:t> Design of High-</a:t>
            </a:r>
            <a:r>
              <a:rPr lang="tr-TR" sz="3600" b="1" dirty="0" err="1">
                <a:solidFill>
                  <a:srgbClr val="0084A0"/>
                </a:solidFill>
                <a:latin typeface="Cocomat Pro" pitchFamily="2" charset="0"/>
              </a:rPr>
              <a:t>Performance</a:t>
            </a:r>
            <a:r>
              <a:rPr lang="tr-TR" sz="3600" b="1" dirty="0">
                <a:solidFill>
                  <a:srgbClr val="0084A0"/>
                </a:solidFill>
                <a:latin typeface="Cocomat Pro" pitchFamily="2" charset="0"/>
              </a:rPr>
              <a:t> X-Ray </a:t>
            </a:r>
            <a:r>
              <a:rPr lang="tr-TR" sz="3600" b="1" dirty="0" err="1">
                <a:solidFill>
                  <a:srgbClr val="0084A0"/>
                </a:solidFill>
                <a:latin typeface="Cocomat Pro" pitchFamily="2" charset="0"/>
              </a:rPr>
              <a:t>and</a:t>
            </a:r>
            <a:r>
              <a:rPr lang="tr-TR" sz="3600" b="1" dirty="0">
                <a:solidFill>
                  <a:srgbClr val="0084A0"/>
                </a:solidFill>
                <a:latin typeface="Cocomat Pro" pitchFamily="2" charset="0"/>
              </a:rPr>
              <a:t> Gamma-Ray </a:t>
            </a:r>
            <a:r>
              <a:rPr lang="tr-TR" sz="3600" b="1" dirty="0" err="1">
                <a:solidFill>
                  <a:srgbClr val="0084A0"/>
                </a:solidFill>
                <a:latin typeface="Cocomat Pro" pitchFamily="2" charset="0"/>
              </a:rPr>
              <a:t>Detectors</a:t>
            </a:r>
            <a:endParaRPr lang="it-IT" sz="3600" b="1" dirty="0">
              <a:latin typeface="Cocomat Pro" pitchFamily="2" charset="0"/>
            </a:endParaRPr>
          </a:p>
        </p:txBody>
      </p:sp>
      <p:sp>
        <p:nvSpPr>
          <p:cNvPr id="7" name="CasellaDiTesto 6">
            <a:extLst>
              <a:ext uri="{FF2B5EF4-FFF2-40B4-BE49-F238E27FC236}">
                <a16:creationId xmlns:a16="http://schemas.microsoft.com/office/drawing/2014/main" id="{E59450E2-50F5-6990-4069-9C770C729D1A}"/>
              </a:ext>
            </a:extLst>
          </p:cNvPr>
          <p:cNvSpPr txBox="1"/>
          <p:nvPr/>
        </p:nvSpPr>
        <p:spPr>
          <a:xfrm>
            <a:off x="6089745" y="1163293"/>
            <a:ext cx="4572000" cy="523220"/>
          </a:xfrm>
          <a:prstGeom prst="rect">
            <a:avLst/>
          </a:prstGeom>
          <a:noFill/>
        </p:spPr>
        <p:txBody>
          <a:bodyPr wrap="square">
            <a:spAutoFit/>
          </a:bodyPr>
          <a:lstStyle/>
          <a:p>
            <a:pPr algn="ctr" rtl="0">
              <a:buNone/>
            </a:pPr>
            <a:r>
              <a:rPr lang="tr-TR" sz="2800" dirty="0">
                <a:solidFill>
                  <a:srgbClr val="002A48"/>
                </a:solidFill>
                <a:latin typeface="Cocomat Pro" pitchFamily="2" charset="0"/>
              </a:rPr>
              <a:t>Dr. Murat Aydemir</a:t>
            </a:r>
            <a:endParaRPr lang="it-IT" sz="2800" dirty="0">
              <a:latin typeface="Cocomat Pro" pitchFamily="2" charset="0"/>
            </a:endParaRPr>
          </a:p>
        </p:txBody>
      </p:sp>
      <p:sp>
        <p:nvSpPr>
          <p:cNvPr id="9" name="CasellaDiTesto 8">
            <a:extLst>
              <a:ext uri="{FF2B5EF4-FFF2-40B4-BE49-F238E27FC236}">
                <a16:creationId xmlns:a16="http://schemas.microsoft.com/office/drawing/2014/main" id="{77547770-0A4D-D4C4-C322-3CE65917925D}"/>
              </a:ext>
            </a:extLst>
          </p:cNvPr>
          <p:cNvSpPr txBox="1"/>
          <p:nvPr/>
        </p:nvSpPr>
        <p:spPr>
          <a:xfrm>
            <a:off x="6089745" y="1839875"/>
            <a:ext cx="4761915" cy="369332"/>
          </a:xfrm>
          <a:prstGeom prst="rect">
            <a:avLst/>
          </a:prstGeom>
          <a:noFill/>
        </p:spPr>
        <p:txBody>
          <a:bodyPr wrap="square">
            <a:spAutoFit/>
          </a:bodyPr>
          <a:lstStyle/>
          <a:p>
            <a:pPr algn="ctr" rtl="0">
              <a:buNone/>
            </a:pPr>
            <a:r>
              <a:rPr lang="tr-TR" dirty="0">
                <a:solidFill>
                  <a:srgbClr val="002A48"/>
                </a:solidFill>
                <a:latin typeface="Cocomat Pro" pitchFamily="2" charset="0"/>
              </a:rPr>
              <a:t>Erzurum Technical </a:t>
            </a:r>
            <a:r>
              <a:rPr lang="tr-TR" dirty="0" err="1">
                <a:solidFill>
                  <a:srgbClr val="002A48"/>
                </a:solidFill>
                <a:latin typeface="Cocomat Pro" pitchFamily="2" charset="0"/>
              </a:rPr>
              <a:t>University</a:t>
            </a:r>
            <a:r>
              <a:rPr lang="it-IT" dirty="0">
                <a:solidFill>
                  <a:srgbClr val="002A48"/>
                </a:solidFill>
                <a:latin typeface="Cocomat Pro" pitchFamily="2" charset="0"/>
              </a:rPr>
              <a:t>, </a:t>
            </a:r>
            <a:r>
              <a:rPr lang="tr-TR" dirty="0" err="1">
                <a:solidFill>
                  <a:srgbClr val="002A48"/>
                </a:solidFill>
                <a:latin typeface="Cocomat Pro" pitchFamily="2" charset="0"/>
              </a:rPr>
              <a:t>Turkey</a:t>
            </a:r>
            <a:endParaRPr lang="it-IT" dirty="0">
              <a:latin typeface="Cocomat Pro" pitchFamily="2" charset="0"/>
            </a:endParaRPr>
          </a:p>
        </p:txBody>
      </p:sp>
      <p:sp>
        <p:nvSpPr>
          <p:cNvPr id="11" name="CasellaDiTesto 10">
            <a:extLst>
              <a:ext uri="{FF2B5EF4-FFF2-40B4-BE49-F238E27FC236}">
                <a16:creationId xmlns:a16="http://schemas.microsoft.com/office/drawing/2014/main" id="{6273D96D-9251-2F5B-D4DF-6BCC3221047A}"/>
              </a:ext>
            </a:extLst>
          </p:cNvPr>
          <p:cNvSpPr txBox="1"/>
          <p:nvPr/>
        </p:nvSpPr>
        <p:spPr>
          <a:xfrm>
            <a:off x="5109471" y="4942740"/>
            <a:ext cx="6959213" cy="584775"/>
          </a:xfrm>
          <a:prstGeom prst="rect">
            <a:avLst/>
          </a:prstGeom>
          <a:noFill/>
        </p:spPr>
        <p:txBody>
          <a:bodyPr wrap="square">
            <a:spAutoFit/>
          </a:bodyPr>
          <a:lstStyle/>
          <a:p>
            <a:pPr algn="ctr" rtl="0">
              <a:buNone/>
            </a:pPr>
            <a:r>
              <a:rPr lang="en-GB" sz="1600" dirty="0">
                <a:solidFill>
                  <a:srgbClr val="002A48"/>
                </a:solidFill>
                <a:latin typeface="Cocomat Pro" pitchFamily="2" charset="0"/>
              </a:rPr>
              <a:t>Advances in </a:t>
            </a:r>
            <a:r>
              <a:rPr lang="en-GB" sz="1600" b="1" dirty="0">
                <a:solidFill>
                  <a:srgbClr val="002A48"/>
                </a:solidFill>
                <a:latin typeface="Cocomat Pro" pitchFamily="2" charset="0"/>
              </a:rPr>
              <a:t>X</a:t>
            </a:r>
            <a:r>
              <a:rPr lang="en-GB" sz="1600" dirty="0">
                <a:solidFill>
                  <a:srgbClr val="002A48"/>
                </a:solidFill>
                <a:latin typeface="Cocomat Pro" pitchFamily="2" charset="0"/>
              </a:rPr>
              <a:t>-ray and </a:t>
            </a:r>
            <a:r>
              <a:rPr lang="en-GB" sz="1600" b="1" dirty="0">
                <a:solidFill>
                  <a:srgbClr val="002A48"/>
                </a:solidFill>
                <a:latin typeface="Cocomat Pro" pitchFamily="2" charset="0"/>
              </a:rPr>
              <a:t>G</a:t>
            </a:r>
            <a:r>
              <a:rPr lang="en-GB" sz="1600" dirty="0">
                <a:solidFill>
                  <a:srgbClr val="002A48"/>
                </a:solidFill>
                <a:latin typeface="Cocomat Pro" pitchFamily="2" charset="0"/>
              </a:rPr>
              <a:t>amma </a:t>
            </a:r>
            <a:r>
              <a:rPr lang="en-GB" sz="1600" b="1" dirty="0" err="1">
                <a:solidFill>
                  <a:srgbClr val="002A48"/>
                </a:solidFill>
                <a:latin typeface="Cocomat Pro" pitchFamily="2" charset="0"/>
              </a:rPr>
              <a:t>RA</a:t>
            </a:r>
            <a:r>
              <a:rPr lang="en-GB" sz="1600" dirty="0" err="1">
                <a:solidFill>
                  <a:srgbClr val="002A48"/>
                </a:solidFill>
                <a:latin typeface="Cocomat Pro" pitchFamily="2" charset="0"/>
              </a:rPr>
              <a:t>y</a:t>
            </a:r>
            <a:r>
              <a:rPr lang="en-GB" sz="1600" dirty="0">
                <a:solidFill>
                  <a:srgbClr val="002A48"/>
                </a:solidFill>
                <a:latin typeface="Cocomat Pro" pitchFamily="2" charset="0"/>
              </a:rPr>
              <a:t> </a:t>
            </a:r>
            <a:r>
              <a:rPr lang="en-GB" sz="1600" b="1" dirty="0" err="1">
                <a:solidFill>
                  <a:srgbClr val="002A48"/>
                </a:solidFill>
                <a:latin typeface="Cocomat Pro" pitchFamily="2" charset="0"/>
              </a:rPr>
              <a:t>DE</a:t>
            </a:r>
            <a:r>
              <a:rPr lang="en-GB" sz="1600" dirty="0" err="1">
                <a:solidFill>
                  <a:srgbClr val="002A48"/>
                </a:solidFill>
                <a:latin typeface="Cocomat Pro" pitchFamily="2" charset="0"/>
              </a:rPr>
              <a:t>tectors</a:t>
            </a:r>
            <a:r>
              <a:rPr lang="en-GB" sz="1600" dirty="0">
                <a:solidFill>
                  <a:srgbClr val="002A48"/>
                </a:solidFill>
                <a:latin typeface="Cocomat Pro" pitchFamily="2" charset="0"/>
              </a:rPr>
              <a:t> and applications (XGRADE 2026)</a:t>
            </a:r>
          </a:p>
          <a:p>
            <a:pPr algn="ctr" rtl="0">
              <a:buNone/>
            </a:pPr>
            <a:r>
              <a:rPr lang="en-GB" sz="1600" dirty="0">
                <a:solidFill>
                  <a:srgbClr val="002A48"/>
                </a:solidFill>
                <a:latin typeface="Cocomat Pro" pitchFamily="2" charset="0"/>
              </a:rPr>
              <a:t>24-26/03/2026, Palermo</a:t>
            </a:r>
            <a:endParaRPr lang="it-IT" sz="1600" dirty="0">
              <a:latin typeface="Cocomat Pro" pitchFamily="2" charset="0"/>
            </a:endParaRPr>
          </a:p>
        </p:txBody>
      </p:sp>
      <p:sp>
        <p:nvSpPr>
          <p:cNvPr id="2" name="Segnaposto numero diapositiva 1">
            <a:extLst>
              <a:ext uri="{FF2B5EF4-FFF2-40B4-BE49-F238E27FC236}">
                <a16:creationId xmlns:a16="http://schemas.microsoft.com/office/drawing/2014/main" id="{927FEC2C-AD3B-0746-8B40-3C5441A51D5B}"/>
              </a:ext>
            </a:extLst>
          </p:cNvPr>
          <p:cNvSpPr>
            <a:spLocks noGrp="1"/>
          </p:cNvSpPr>
          <p:nvPr>
            <p:ph type="sldNum" sz="quarter" idx="12"/>
          </p:nvPr>
        </p:nvSpPr>
        <p:spPr>
          <a:xfrm>
            <a:off x="9290145" y="6405213"/>
            <a:ext cx="2743200" cy="365125"/>
          </a:xfrm>
        </p:spPr>
        <p:txBody>
          <a:bodyPr/>
          <a:lstStyle/>
          <a:p>
            <a:fld id="{07D4340B-3C72-EC4E-BC98-374D74FF1BE5}" type="slidenum">
              <a:rPr lang="it-IT" sz="1600" smtClean="0">
                <a:solidFill>
                  <a:srgbClr val="002060"/>
                </a:solidFill>
                <a:latin typeface="Cocomat Pro"/>
              </a:rPr>
              <a:t>1</a:t>
            </a:fld>
            <a:endParaRPr lang="it-IT" sz="1600" dirty="0">
              <a:solidFill>
                <a:srgbClr val="002060"/>
              </a:solidFill>
              <a:latin typeface="Cocomat Pro"/>
            </a:endParaRPr>
          </a:p>
        </p:txBody>
      </p:sp>
    </p:spTree>
    <p:extLst>
      <p:ext uri="{BB962C8B-B14F-4D97-AF65-F5344CB8AC3E}">
        <p14:creationId xmlns:p14="http://schemas.microsoft.com/office/powerpoint/2010/main" val="1986158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12" name="Metin kutusu 11">
            <a:extLst>
              <a:ext uri="{FF2B5EF4-FFF2-40B4-BE49-F238E27FC236}">
                <a16:creationId xmlns:a16="http://schemas.microsoft.com/office/drawing/2014/main" id="{81FEC7C5-83AA-E1F5-A7D3-723643237EA6}"/>
              </a:ext>
            </a:extLst>
          </p:cNvPr>
          <p:cNvSpPr txBox="1"/>
          <p:nvPr/>
        </p:nvSpPr>
        <p:spPr>
          <a:xfrm>
            <a:off x="4521751" y="672437"/>
            <a:ext cx="6963113" cy="369332"/>
          </a:xfrm>
          <a:prstGeom prst="rect">
            <a:avLst/>
          </a:prstGeom>
          <a:noFill/>
        </p:spPr>
        <p:txBody>
          <a:bodyPr wrap="square">
            <a:spAutoFit/>
          </a:bodyPr>
          <a:lstStyle/>
          <a:p>
            <a:pPr marL="0" indent="0">
              <a:buNone/>
            </a:pPr>
            <a:r>
              <a:rPr lang="en-US" sz="1800" dirty="0">
                <a:solidFill>
                  <a:srgbClr val="4B3E30"/>
                </a:solidFill>
                <a:latin typeface="Cocomat Pro" pitchFamily="34" charset="0"/>
                <a:ea typeface="Cocomat Pro" pitchFamily="34" charset="-122"/>
                <a:cs typeface="Cocomat Pro" pitchFamily="34" charset="-120"/>
              </a:rPr>
              <a:t>CERN Beam Tests 202</a:t>
            </a:r>
            <a:r>
              <a:rPr lang="tr-TR" dirty="0">
                <a:solidFill>
                  <a:srgbClr val="4B3E30"/>
                </a:solidFill>
                <a:latin typeface="Cocomat Pro" pitchFamily="34" charset="0"/>
                <a:ea typeface="Cocomat Pro" pitchFamily="34" charset="-122"/>
                <a:cs typeface="Cocomat Pro" pitchFamily="34" charset="-120"/>
              </a:rPr>
              <a:t>5-</a:t>
            </a:r>
            <a:r>
              <a:rPr lang="tr-TR" dirty="0"/>
              <a:t>Multilayer / </a:t>
            </a:r>
            <a:r>
              <a:rPr lang="tr-TR" dirty="0" err="1"/>
              <a:t>filtered</a:t>
            </a:r>
            <a:r>
              <a:rPr lang="tr-TR" dirty="0"/>
              <a:t> / </a:t>
            </a:r>
            <a:r>
              <a:rPr lang="tr-TR" dirty="0" err="1"/>
              <a:t>improved</a:t>
            </a:r>
            <a:r>
              <a:rPr lang="tr-TR" dirty="0"/>
              <a:t> </a:t>
            </a:r>
            <a:r>
              <a:rPr lang="tr-TR" dirty="0" err="1"/>
              <a:t>architecture</a:t>
            </a:r>
            <a:endParaRPr lang="en-US" sz="1800" dirty="0"/>
          </a:p>
        </p:txBody>
      </p:sp>
      <p:pic>
        <p:nvPicPr>
          <p:cNvPr id="6" name="Resim 5">
            <a:extLst>
              <a:ext uri="{FF2B5EF4-FFF2-40B4-BE49-F238E27FC236}">
                <a16:creationId xmlns:a16="http://schemas.microsoft.com/office/drawing/2014/main" id="{3A3602E4-FD1E-C43C-8EF5-43D1B6F885EB}"/>
              </a:ext>
            </a:extLst>
          </p:cNvPr>
          <p:cNvPicPr>
            <a:picLocks noChangeAspect="1"/>
          </p:cNvPicPr>
          <p:nvPr/>
        </p:nvPicPr>
        <p:blipFill>
          <a:blip r:embed="rId4"/>
          <a:stretch>
            <a:fillRect/>
          </a:stretch>
        </p:blipFill>
        <p:spPr>
          <a:xfrm>
            <a:off x="7535105" y="1309185"/>
            <a:ext cx="3580327" cy="2054180"/>
          </a:xfrm>
          <a:prstGeom prst="rect">
            <a:avLst/>
          </a:prstGeom>
        </p:spPr>
      </p:pic>
      <p:pic>
        <p:nvPicPr>
          <p:cNvPr id="9" name="Resim 8">
            <a:extLst>
              <a:ext uri="{FF2B5EF4-FFF2-40B4-BE49-F238E27FC236}">
                <a16:creationId xmlns:a16="http://schemas.microsoft.com/office/drawing/2014/main" id="{AC4A7072-EF6D-1276-1BA7-34D8AB785088}"/>
              </a:ext>
            </a:extLst>
          </p:cNvPr>
          <p:cNvPicPr>
            <a:picLocks noChangeAspect="1"/>
          </p:cNvPicPr>
          <p:nvPr/>
        </p:nvPicPr>
        <p:blipFill>
          <a:blip r:embed="rId5"/>
          <a:stretch>
            <a:fillRect/>
          </a:stretch>
        </p:blipFill>
        <p:spPr>
          <a:xfrm>
            <a:off x="7535105" y="3494636"/>
            <a:ext cx="3793955" cy="2655768"/>
          </a:xfrm>
          <a:prstGeom prst="rect">
            <a:avLst/>
          </a:prstGeom>
        </p:spPr>
      </p:pic>
      <p:pic>
        <p:nvPicPr>
          <p:cNvPr id="11" name="object 8">
            <a:extLst>
              <a:ext uri="{FF2B5EF4-FFF2-40B4-BE49-F238E27FC236}">
                <a16:creationId xmlns:a16="http://schemas.microsoft.com/office/drawing/2014/main" id="{06C49673-5759-76FE-99B9-9984024D2110}"/>
              </a:ext>
            </a:extLst>
          </p:cNvPr>
          <p:cNvPicPr/>
          <p:nvPr/>
        </p:nvPicPr>
        <p:blipFill>
          <a:blip r:embed="rId6" cstate="print"/>
          <a:stretch>
            <a:fillRect/>
          </a:stretch>
        </p:blipFill>
        <p:spPr>
          <a:xfrm>
            <a:off x="967631" y="4505743"/>
            <a:ext cx="6321551" cy="1679820"/>
          </a:xfrm>
          <a:prstGeom prst="rect">
            <a:avLst/>
          </a:prstGeom>
        </p:spPr>
      </p:pic>
      <mc:AlternateContent xmlns:mc="http://schemas.openxmlformats.org/markup-compatibility/2006" xmlns:a14="http://schemas.microsoft.com/office/drawing/2010/main">
        <mc:Choice Requires="a14">
          <p:sp>
            <p:nvSpPr>
              <p:cNvPr id="13" name="Rectangle 1">
                <a:extLst>
                  <a:ext uri="{FF2B5EF4-FFF2-40B4-BE49-F238E27FC236}">
                    <a16:creationId xmlns:a16="http://schemas.microsoft.com/office/drawing/2014/main" id="{31BDC9A7-0DB4-0391-636F-8C41EDE1968B}"/>
                  </a:ext>
                </a:extLst>
              </p:cNvPr>
              <p:cNvSpPr>
                <a:spLocks noChangeArrowheads="1"/>
              </p:cNvSpPr>
              <p:nvPr/>
            </p:nvSpPr>
            <p:spPr bwMode="auto">
              <a:xfrm>
                <a:off x="131462" y="1471964"/>
                <a:ext cx="7169595" cy="249299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i="0" u="none" strike="noStrike" cap="none" normalizeH="0" baseline="0" dirty="0">
                    <a:ln>
                      <a:noFill/>
                    </a:ln>
                    <a:solidFill>
                      <a:schemeClr val="tx1"/>
                    </a:solidFill>
                    <a:effectLst/>
                    <a:latin typeface="Arial" panose="020B0604020202020204" pitchFamily="34" charset="0"/>
                  </a:rPr>
                  <a:t>A </a:t>
                </a:r>
                <a:r>
                  <a:rPr kumimoji="0" lang="tr-TR" altLang="tr-TR" sz="1200" b="1" i="0" u="sng" strike="noStrike" cap="none" normalizeH="0" baseline="0" dirty="0" err="1">
                    <a:ln>
                      <a:noFill/>
                    </a:ln>
                    <a:solidFill>
                      <a:schemeClr val="tx1"/>
                    </a:solidFill>
                    <a:effectLst/>
                    <a:latin typeface="Arial" panose="020B0604020202020204" pitchFamily="34" charset="0"/>
                  </a:rPr>
                  <a:t>three-layer</a:t>
                </a:r>
                <a:r>
                  <a:rPr kumimoji="0" lang="tr-TR" altLang="tr-TR" sz="1200" b="1" i="0" u="sng" strike="noStrike" cap="none" normalizeH="0" baseline="0" dirty="0">
                    <a:ln>
                      <a:noFill/>
                    </a:ln>
                    <a:solidFill>
                      <a:schemeClr val="tx1"/>
                    </a:solidFill>
                    <a:effectLst/>
                    <a:latin typeface="Arial" panose="020B0604020202020204" pitchFamily="34" charset="0"/>
                  </a:rPr>
                  <a:t> </a:t>
                </a:r>
                <a:r>
                  <a:rPr kumimoji="0" lang="tr-TR" altLang="tr-TR" sz="1200" b="1" i="0" u="sng" strike="noStrike" cap="none" normalizeH="0" baseline="0" dirty="0" err="1">
                    <a:ln>
                      <a:noFill/>
                    </a:ln>
                    <a:solidFill>
                      <a:schemeClr val="tx1"/>
                    </a:solidFill>
                    <a:effectLst/>
                    <a:latin typeface="Arial" panose="020B0604020202020204" pitchFamily="34" charset="0"/>
                  </a:rPr>
                  <a:t>prototype</a:t>
                </a:r>
                <a:r>
                  <a:rPr kumimoji="0" lang="tr-TR" altLang="tr-TR" sz="1200" b="1" i="0" u="sng"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was</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constructed</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using</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standard</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materials</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emitting</a:t>
                </a:r>
                <a:r>
                  <a:rPr kumimoji="0" lang="tr-TR" altLang="tr-TR" sz="1200" i="0" u="none" strike="noStrike" cap="none" normalizeH="0" baseline="0" dirty="0">
                    <a:ln>
                      <a:noFill/>
                    </a:ln>
                    <a:solidFill>
                      <a:schemeClr val="tx1"/>
                    </a:solidFill>
                    <a:effectLst/>
                    <a:latin typeface="Arial" panose="020B0604020202020204" pitchFamily="34" charset="0"/>
                  </a:rPr>
                  <a:t> in </a:t>
                </a:r>
                <a:r>
                  <a:rPr kumimoji="0" lang="tr-TR" altLang="tr-TR" sz="1200" i="0" u="none" strike="noStrike" cap="none" normalizeH="0" baseline="0" dirty="0" err="1">
                    <a:ln>
                      <a:noFill/>
                    </a:ln>
                    <a:solidFill>
                      <a:schemeClr val="tx1"/>
                    </a:solidFill>
                    <a:effectLst/>
                    <a:latin typeface="Arial" panose="020B0604020202020204" pitchFamily="34" charset="0"/>
                  </a:rPr>
                  <a:t>different</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wavelength</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ranges</a:t>
                </a:r>
                <a:r>
                  <a:rPr kumimoji="0" lang="tr-TR" altLang="tr-TR" sz="120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b="1" i="0" u="none" strike="noStrike" cap="none" normalizeH="0" baseline="0" dirty="0" err="1">
                    <a:ln>
                      <a:noFill/>
                    </a:ln>
                    <a:solidFill>
                      <a:schemeClr val="tx1"/>
                    </a:solidFill>
                    <a:effectLst/>
                    <a:latin typeface="Arial" panose="020B0604020202020204" pitchFamily="34" charset="0"/>
                  </a:rPr>
                  <a:t>Crystal</a:t>
                </a:r>
                <a:r>
                  <a:rPr kumimoji="0" lang="tr-TR" altLang="tr-TR" sz="1200" b="1" i="0" u="none" strike="noStrike" cap="none" normalizeH="0" baseline="0" dirty="0">
                    <a:ln>
                      <a:noFill/>
                    </a:ln>
                    <a:solidFill>
                      <a:schemeClr val="tx1"/>
                    </a:solidFill>
                    <a:effectLst/>
                    <a:latin typeface="Arial" panose="020B0604020202020204" pitchFamily="34" charset="0"/>
                  </a:rPr>
                  <a:t> </a:t>
                </a:r>
                <a:r>
                  <a:rPr kumimoji="0" lang="tr-TR" altLang="tr-TR" sz="1200" b="1" i="0" u="none" strike="noStrike" cap="none" normalizeH="0" baseline="0" dirty="0" err="1">
                    <a:ln>
                      <a:noFill/>
                    </a:ln>
                    <a:solidFill>
                      <a:schemeClr val="tx1"/>
                    </a:solidFill>
                    <a:effectLst/>
                    <a:latin typeface="Arial" panose="020B0604020202020204" pitchFamily="34" charset="0"/>
                  </a:rPr>
                  <a:t>scintillator</a:t>
                </a:r>
                <a:r>
                  <a:rPr kumimoji="0" lang="tr-TR" altLang="tr-TR" sz="1200" b="1" i="0" u="none" strike="noStrike" cap="none" normalizeH="0" baseline="0" dirty="0">
                    <a:ln>
                      <a:noFill/>
                    </a:ln>
                    <a:solidFill>
                      <a:schemeClr val="tx1"/>
                    </a:solidFill>
                    <a:effectLst/>
                    <a:latin typeface="Arial" panose="020B0604020202020204" pitchFamily="34" charset="0"/>
                  </a:rPr>
                  <a:t>: GAGG</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b="1" i="0" u="none" strike="noStrike" cap="none" normalizeH="0" baseline="0" dirty="0" err="1">
                    <a:ln>
                      <a:noFill/>
                    </a:ln>
                    <a:solidFill>
                      <a:schemeClr val="tx1"/>
                    </a:solidFill>
                    <a:effectLst/>
                    <a:latin typeface="Arial" panose="020B0604020202020204" pitchFamily="34" charset="0"/>
                  </a:rPr>
                  <a:t>Plastic</a:t>
                </a:r>
                <a:r>
                  <a:rPr kumimoji="0" lang="tr-TR" altLang="tr-TR" sz="1200" b="1" i="0" u="none" strike="noStrike" cap="none" normalizeH="0" baseline="0" dirty="0">
                    <a:ln>
                      <a:noFill/>
                    </a:ln>
                    <a:solidFill>
                      <a:schemeClr val="tx1"/>
                    </a:solidFill>
                    <a:effectLst/>
                    <a:latin typeface="Arial" panose="020B0604020202020204" pitchFamily="34" charset="0"/>
                  </a:rPr>
                  <a:t> </a:t>
                </a:r>
                <a:r>
                  <a:rPr kumimoji="0" lang="tr-TR" altLang="tr-TR" sz="1200" b="1" i="0" u="none" strike="noStrike" cap="none" normalizeH="0" baseline="0" dirty="0" err="1">
                    <a:ln>
                      <a:noFill/>
                    </a:ln>
                    <a:solidFill>
                      <a:schemeClr val="tx1"/>
                    </a:solidFill>
                    <a:effectLst/>
                    <a:latin typeface="Arial" panose="020B0604020202020204" pitchFamily="34" charset="0"/>
                  </a:rPr>
                  <a:t>scintillators</a:t>
                </a:r>
                <a:r>
                  <a:rPr kumimoji="0" lang="tr-TR" altLang="tr-TR" sz="1200" b="1" i="0" u="none" strike="noStrike" cap="none" normalizeH="0" baseline="0" dirty="0">
                    <a:ln>
                      <a:noFill/>
                    </a:ln>
                    <a:solidFill>
                      <a:schemeClr val="tx1"/>
                    </a:solidFill>
                    <a:effectLst/>
                    <a:latin typeface="Arial" panose="020B0604020202020204" pitchFamily="34" charset="0"/>
                  </a:rPr>
                  <a:t>: EJ-262 </a:t>
                </a:r>
                <a:r>
                  <a:rPr kumimoji="0" lang="tr-TR" altLang="tr-TR" sz="1200" b="1" i="0" u="none" strike="noStrike" cap="none" normalizeH="0" baseline="0" dirty="0" err="1">
                    <a:ln>
                      <a:noFill/>
                    </a:ln>
                    <a:solidFill>
                      <a:schemeClr val="tx1"/>
                    </a:solidFill>
                    <a:effectLst/>
                    <a:latin typeface="Arial" panose="020B0604020202020204" pitchFamily="34" charset="0"/>
                  </a:rPr>
                  <a:t>and</a:t>
                </a:r>
                <a:r>
                  <a:rPr kumimoji="0" lang="tr-TR" altLang="tr-TR" sz="1200" b="1" i="0" u="none" strike="noStrike" cap="none" normalizeH="0" baseline="0" dirty="0">
                    <a:ln>
                      <a:noFill/>
                    </a:ln>
                    <a:solidFill>
                      <a:schemeClr val="tx1"/>
                    </a:solidFill>
                    <a:effectLst/>
                    <a:latin typeface="Arial" panose="020B0604020202020204" pitchFamily="34" charset="0"/>
                  </a:rPr>
                  <a:t> EJ-228</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i="0" u="none" strike="noStrike" cap="none" normalizeH="0" baseline="0" dirty="0" err="1">
                    <a:ln>
                      <a:noFill/>
                    </a:ln>
                    <a:solidFill>
                      <a:schemeClr val="tx1"/>
                    </a:solidFill>
                    <a:effectLst/>
                    <a:latin typeface="Arial" panose="020B0604020202020204" pitchFamily="34" charset="0"/>
                  </a:rPr>
                  <a:t>PbF</a:t>
                </a:r>
                <a:r>
                  <a:rPr kumimoji="0" lang="tr-TR" altLang="tr-TR" sz="1200" i="0" u="none" strike="noStrike" cap="none" normalizeH="0" baseline="0" dirty="0">
                    <a:ln>
                      <a:noFill/>
                    </a:ln>
                    <a:solidFill>
                      <a:schemeClr val="tx1"/>
                    </a:solidFill>
                    <a:effectLst/>
                    <a:latin typeface="Arial" panose="020B0604020202020204" pitchFamily="34" charset="0"/>
                  </a:rPr>
                  <a:t>₂ </a:t>
                </a:r>
                <a:r>
                  <a:rPr kumimoji="0" lang="tr-TR" altLang="tr-TR" sz="1200" i="0" u="none" strike="noStrike" cap="none" normalizeH="0" baseline="0" dirty="0" err="1">
                    <a:ln>
                      <a:noFill/>
                    </a:ln>
                    <a:solidFill>
                      <a:schemeClr val="tx1"/>
                    </a:solidFill>
                    <a:effectLst/>
                    <a:latin typeface="Arial" panose="020B0604020202020204" pitchFamily="34" charset="0"/>
                  </a:rPr>
                  <a:t>was</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used</a:t>
                </a:r>
                <a:r>
                  <a:rPr kumimoji="0" lang="tr-TR" altLang="tr-TR" sz="1200" i="0" u="none" strike="noStrike" cap="none" normalizeH="0" baseline="0" dirty="0">
                    <a:ln>
                      <a:noFill/>
                    </a:ln>
                    <a:solidFill>
                      <a:schemeClr val="tx1"/>
                    </a:solidFill>
                    <a:effectLst/>
                    <a:latin typeface="Arial" panose="020B0604020202020204" pitchFamily="34" charset="0"/>
                  </a:rPr>
                  <a:t> as a dense, </a:t>
                </a:r>
                <a:r>
                  <a:rPr kumimoji="0" lang="tr-TR" altLang="tr-TR" sz="1200" i="0" u="none" strike="noStrike" cap="none" normalizeH="0" baseline="0" dirty="0" err="1">
                    <a:ln>
                      <a:noFill/>
                    </a:ln>
                    <a:solidFill>
                      <a:schemeClr val="tx1"/>
                    </a:solidFill>
                    <a:effectLst/>
                    <a:latin typeface="Arial" panose="020B0604020202020204" pitchFamily="34" charset="0"/>
                  </a:rPr>
                  <a:t>transparent</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absorber</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producing</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Cherenkov</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radiation</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only</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no</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scintillation</a:t>
                </a:r>
                <a:r>
                  <a:rPr kumimoji="0" lang="tr-TR" altLang="tr-TR" sz="120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i="0" u="none" strike="noStrike" cap="none" normalizeH="0" baseline="0" dirty="0">
                    <a:ln>
                      <a:noFill/>
                    </a:ln>
                    <a:solidFill>
                      <a:schemeClr val="tx1"/>
                    </a:solidFill>
                    <a:effectLst/>
                    <a:latin typeface="Arial" panose="020B0604020202020204" pitchFamily="34" charset="0"/>
                  </a:rPr>
                  <a:t>Long-pass filters were employed to minimize the effect of back-propagating photons, </a:t>
                </a:r>
                <a:r>
                  <a:rPr lang="en-GB" altLang="tr-TR" sz="1200" dirty="0">
                    <a:latin typeface="Arial" panose="020B0604020202020204" pitchFamily="34" charset="0"/>
                  </a:rPr>
                  <a:t>(</a:t>
                </a:r>
                <a:r>
                  <a:rPr kumimoji="0" lang="tr-TR" altLang="tr-TR" sz="1200" i="0" u="none" strike="noStrike" cap="none" normalizeH="0" baseline="0" dirty="0">
                    <a:ln>
                      <a:noFill/>
                    </a:ln>
                    <a:solidFill>
                      <a:schemeClr val="tx1"/>
                    </a:solidFill>
                    <a:effectLst/>
                    <a:latin typeface="Arial" panose="020B0604020202020204" pitchFamily="34" charset="0"/>
                  </a:rPr>
                  <a:t>i.e., photons emitted backward from one scintillator that could excite a preceding scintillator</a:t>
                </a:r>
                <a:r>
                  <a:rPr kumimoji="0" lang="en-GB" altLang="tr-TR" sz="1200" i="0" u="none" strike="noStrike" cap="none" normalizeH="0" baseline="0" dirty="0">
                    <a:ln>
                      <a:noFill/>
                    </a:ln>
                    <a:solidFill>
                      <a:schemeClr val="tx1"/>
                    </a:solidFill>
                    <a:effectLst/>
                    <a:latin typeface="Arial" panose="020B0604020202020204" pitchFamily="34" charset="0"/>
                  </a:rPr>
                  <a:t>)</a:t>
                </a: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tr-TR" altLang="tr-TR" sz="12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200" i="0" u="none" strike="noStrike" cap="none" normalizeH="0" baseline="0" dirty="0">
                    <a:ln>
                      <a:noFill/>
                    </a:ln>
                    <a:solidFill>
                      <a:schemeClr val="tx1"/>
                    </a:solidFill>
                    <a:effectLst/>
                    <a:latin typeface="Arial" panose="020B0604020202020204" pitchFamily="34" charset="0"/>
                  </a:rPr>
                  <a:t>A </a:t>
                </a:r>
                <a:r>
                  <a:rPr kumimoji="0" lang="tr-TR" altLang="tr-TR" sz="1200" i="0" u="none" strike="noStrike" cap="none" normalizeH="0" baseline="0" dirty="0" err="1">
                    <a:ln>
                      <a:noFill/>
                    </a:ln>
                    <a:solidFill>
                      <a:schemeClr val="tx1"/>
                    </a:solidFill>
                    <a:effectLst/>
                    <a:latin typeface="Arial" panose="020B0604020202020204" pitchFamily="34" charset="0"/>
                  </a:rPr>
                  <a:t>copper</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absorber</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with</a:t>
                </a:r>
                <a:r>
                  <a:rPr kumimoji="0" lang="tr-TR" altLang="tr-TR" sz="1200" i="0" u="none" strike="noStrike" cap="none" normalizeH="0" baseline="0" dirty="0">
                    <a:ln>
                      <a:noFill/>
                    </a:ln>
                    <a:solidFill>
                      <a:schemeClr val="tx1"/>
                    </a:solidFill>
                    <a:effectLst/>
                    <a:latin typeface="Arial" panose="020B0604020202020204" pitchFamily="34" charset="0"/>
                  </a:rPr>
                  <a:t> a </a:t>
                </a:r>
                <a:r>
                  <a:rPr kumimoji="0" lang="tr-TR" altLang="tr-TR" sz="1200" i="0" u="none" strike="noStrike" cap="none" normalizeH="0" baseline="0" dirty="0" err="1">
                    <a:ln>
                      <a:noFill/>
                    </a:ln>
                    <a:solidFill>
                      <a:schemeClr val="tx1"/>
                    </a:solidFill>
                    <a:effectLst/>
                    <a:latin typeface="Arial" panose="020B0604020202020204" pitchFamily="34" charset="0"/>
                  </a:rPr>
                  <a:t>length</a:t>
                </a:r>
                <a:r>
                  <a:rPr kumimoji="0" lang="tr-TR" altLang="tr-TR" sz="1200" i="0" u="none" strike="noStrike" cap="none" normalizeH="0" baseline="0" dirty="0">
                    <a:ln>
                      <a:noFill/>
                    </a:ln>
                    <a:solidFill>
                      <a:schemeClr val="tx1"/>
                    </a:solidFill>
                    <a:effectLst/>
                    <a:latin typeface="Arial" panose="020B0604020202020204" pitchFamily="34" charset="0"/>
                  </a:rPr>
                  <a:t> of n×</a:t>
                </a:r>
                <a14:m>
                  <m:oMath xmlns:m="http://schemas.openxmlformats.org/officeDocument/2006/math">
                    <m:sSub>
                      <m:sSubPr>
                        <m:ctrlPr>
                          <a:rPr kumimoji="0" lang="tr-TR" altLang="tr-TR" sz="1200" i="1" u="none" strike="noStrike" cap="none" normalizeH="0" baseline="0" smtClean="0">
                            <a:ln>
                              <a:noFill/>
                            </a:ln>
                            <a:solidFill>
                              <a:schemeClr val="tx1"/>
                            </a:solidFill>
                            <a:effectLst/>
                            <a:latin typeface="Cambria Math" panose="02040503050406030204" pitchFamily="18" charset="0"/>
                          </a:rPr>
                        </m:ctrlPr>
                      </m:sSubPr>
                      <m:e>
                        <m:r>
                          <a:rPr kumimoji="0" lang="tr-TR" altLang="tr-TR" sz="1200" b="0" i="1" u="none" strike="noStrike" cap="none" normalizeH="0" baseline="0" smtClean="0">
                            <a:ln>
                              <a:noFill/>
                            </a:ln>
                            <a:solidFill>
                              <a:schemeClr val="tx1"/>
                            </a:solidFill>
                            <a:effectLst/>
                            <a:latin typeface="Cambria Math" panose="02040503050406030204" pitchFamily="18" charset="0"/>
                          </a:rPr>
                          <m:t>𝑋</m:t>
                        </m:r>
                      </m:e>
                      <m:sub>
                        <m:r>
                          <a:rPr kumimoji="0" lang="tr-TR" altLang="tr-TR" sz="1200" b="0" i="1" u="none" strike="noStrike" cap="none" normalizeH="0" baseline="0" smtClean="0">
                            <a:ln>
                              <a:noFill/>
                            </a:ln>
                            <a:solidFill>
                              <a:schemeClr val="tx1"/>
                            </a:solidFill>
                            <a:effectLst/>
                            <a:latin typeface="Cambria Math" panose="02040503050406030204" pitchFamily="18" charset="0"/>
                          </a:rPr>
                          <m:t>0</m:t>
                        </m:r>
                      </m:sub>
                    </m:sSub>
                  </m:oMath>
                </a14:m>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was</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used</a:t>
                </a:r>
                <a:r>
                  <a:rPr kumimoji="0" lang="tr-TR" altLang="tr-TR" sz="1200" i="0" u="none" strike="noStrike" cap="none" normalizeH="0" baseline="0" dirty="0">
                    <a:ln>
                      <a:noFill/>
                    </a:ln>
                    <a:solidFill>
                      <a:schemeClr val="tx1"/>
                    </a:solidFill>
                    <a:effectLst/>
                    <a:latin typeface="Arial" panose="020B0604020202020204" pitchFamily="34" charset="0"/>
                  </a:rPr>
                  <a:t> as a </a:t>
                </a:r>
                <a:r>
                  <a:rPr kumimoji="0" lang="tr-TR" altLang="tr-TR" sz="1200" i="0" u="none" strike="noStrike" cap="none" normalizeH="0" baseline="0" dirty="0" err="1">
                    <a:ln>
                      <a:noFill/>
                    </a:ln>
                    <a:solidFill>
                      <a:schemeClr val="tx1"/>
                    </a:solidFill>
                    <a:effectLst/>
                    <a:latin typeface="Arial" panose="020B0604020202020204" pitchFamily="34" charset="0"/>
                  </a:rPr>
                  <a:t>preshower</a:t>
                </a:r>
                <a:r>
                  <a:rPr kumimoji="0" lang="tr-TR" altLang="tr-TR" sz="1200" i="0" u="none" strike="noStrike" cap="none" normalizeH="0" baseline="0" dirty="0">
                    <a:ln>
                      <a:noFill/>
                    </a:ln>
                    <a:solidFill>
                      <a:schemeClr val="tx1"/>
                    </a:solidFill>
                    <a:effectLst/>
                    <a:latin typeface="Arial" panose="020B0604020202020204" pitchFamily="34" charset="0"/>
                  </a:rPr>
                  <a:t>, </a:t>
                </a:r>
                <a:r>
                  <a:rPr kumimoji="0" lang="tr-TR" altLang="tr-TR" sz="1200" i="0" u="none" strike="noStrike" cap="none" normalizeH="0" baseline="0" dirty="0" err="1">
                    <a:ln>
                      <a:noFill/>
                    </a:ln>
                    <a:solidFill>
                      <a:schemeClr val="tx1"/>
                    </a:solidFill>
                    <a:effectLst/>
                    <a:latin typeface="Arial" panose="020B0604020202020204" pitchFamily="34" charset="0"/>
                  </a:rPr>
                  <a:t>with</a:t>
                </a:r>
                <a:r>
                  <a:rPr kumimoji="0" lang="tr-TR" altLang="tr-TR" sz="1200" i="0" u="none" strike="noStrike" cap="none" normalizeH="0" baseline="0" dirty="0">
                    <a:ln>
                      <a:noFill/>
                    </a:ln>
                    <a:solidFill>
                      <a:schemeClr val="tx1"/>
                    </a:solidFill>
                    <a:effectLst/>
                    <a:latin typeface="Arial" panose="020B0604020202020204" pitchFamily="34" charset="0"/>
                  </a:rPr>
                  <a:t> n = 1, 3, 9.9</a:t>
                </a:r>
              </a:p>
            </p:txBody>
          </p:sp>
        </mc:Choice>
        <mc:Fallback xmlns="">
          <p:sp>
            <p:nvSpPr>
              <p:cNvPr id="13" name="Rectangle 1">
                <a:extLst>
                  <a:ext uri="{FF2B5EF4-FFF2-40B4-BE49-F238E27FC236}">
                    <a16:creationId xmlns:a16="http://schemas.microsoft.com/office/drawing/2014/main" id="{31BDC9A7-0DB4-0391-636F-8C41EDE1968B}"/>
                  </a:ext>
                </a:extLst>
              </p:cNvPr>
              <p:cNvSpPr>
                <a:spLocks noRot="1" noChangeAspect="1" noMove="1" noResize="1" noEditPoints="1" noAdjustHandles="1" noChangeArrowheads="1" noChangeShapeType="1" noTextEdit="1"/>
              </p:cNvSpPr>
              <p:nvPr/>
            </p:nvSpPr>
            <p:spPr bwMode="auto">
              <a:xfrm>
                <a:off x="131462" y="1471964"/>
                <a:ext cx="7169595" cy="2492990"/>
              </a:xfrm>
              <a:prstGeom prst="rect">
                <a:avLst/>
              </a:prstGeom>
              <a:blipFill>
                <a:blip r:embed="rId7"/>
                <a:stretch>
                  <a:fillRect l="-85" b="-122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5" name="TextBox 4">
            <a:extLst>
              <a:ext uri="{FF2B5EF4-FFF2-40B4-BE49-F238E27FC236}">
                <a16:creationId xmlns:a16="http://schemas.microsoft.com/office/drawing/2014/main" id="{AB3EA393-2DF7-8DEA-D46B-9B59B1A9CD96}"/>
              </a:ext>
            </a:extLst>
          </p:cNvPr>
          <p:cNvSpPr txBox="1"/>
          <p:nvPr/>
        </p:nvSpPr>
        <p:spPr>
          <a:xfrm>
            <a:off x="119587" y="3993961"/>
            <a:ext cx="7169595" cy="400110"/>
          </a:xfrm>
          <a:prstGeom prst="rect">
            <a:avLst/>
          </a:prstGeom>
          <a:noFill/>
        </p:spPr>
        <p:txBody>
          <a:bodyPr wrap="square">
            <a:spAutoFit/>
          </a:bodyPr>
          <a:lstStyle/>
          <a:p>
            <a:r>
              <a:rPr lang="en-GB" sz="1000" dirty="0">
                <a:solidFill>
                  <a:srgbClr val="FF0000"/>
                </a:solidFill>
                <a:effectLst/>
                <a:latin typeface="Cocomat Pro"/>
                <a:ea typeface="Aptos" panose="020B0004020202020204" pitchFamily="34" charset="0"/>
                <a:cs typeface="Times New Roman" panose="02020603050405020304" pitchFamily="18" charset="0"/>
              </a:rPr>
              <a:t>The final detector response depends simultaneously on emission wavelength, filtering strategy, absorber role, optical transport, and stack order. So even before introducing ML, the physics already tells us that this is a high-dimensional design space</a:t>
            </a:r>
            <a:endParaRPr lang="en-GB" sz="1000" dirty="0">
              <a:solidFill>
                <a:srgbClr val="FF0000"/>
              </a:solidFill>
              <a:latin typeface="Cocomat Pro"/>
            </a:endParaRPr>
          </a:p>
        </p:txBody>
      </p:sp>
    </p:spTree>
    <p:extLst>
      <p:ext uri="{BB962C8B-B14F-4D97-AF65-F5344CB8AC3E}">
        <p14:creationId xmlns:p14="http://schemas.microsoft.com/office/powerpoint/2010/main" val="2817760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12" name="Metin kutusu 11">
            <a:extLst>
              <a:ext uri="{FF2B5EF4-FFF2-40B4-BE49-F238E27FC236}">
                <a16:creationId xmlns:a16="http://schemas.microsoft.com/office/drawing/2014/main" id="{81FEC7C5-83AA-E1F5-A7D3-723643237EA6}"/>
              </a:ext>
            </a:extLst>
          </p:cNvPr>
          <p:cNvSpPr txBox="1"/>
          <p:nvPr/>
        </p:nvSpPr>
        <p:spPr>
          <a:xfrm>
            <a:off x="4521751" y="672437"/>
            <a:ext cx="6096000" cy="369332"/>
          </a:xfrm>
          <a:prstGeom prst="rect">
            <a:avLst/>
          </a:prstGeom>
          <a:noFill/>
        </p:spPr>
        <p:txBody>
          <a:bodyPr wrap="square">
            <a:spAutoFit/>
          </a:bodyPr>
          <a:lstStyle/>
          <a:p>
            <a:pPr marL="0" indent="0">
              <a:buNone/>
            </a:pPr>
            <a:r>
              <a:rPr lang="en-US" sz="1800" dirty="0">
                <a:solidFill>
                  <a:srgbClr val="4B3E30"/>
                </a:solidFill>
                <a:latin typeface="Cocomat Pro" pitchFamily="34" charset="0"/>
                <a:ea typeface="Cocomat Pro" pitchFamily="34" charset="-122"/>
                <a:cs typeface="Cocomat Pro" pitchFamily="34" charset="-120"/>
              </a:rPr>
              <a:t>CERN Beam Tests 202</a:t>
            </a:r>
            <a:r>
              <a:rPr lang="tr-TR" dirty="0">
                <a:solidFill>
                  <a:srgbClr val="4B3E30"/>
                </a:solidFill>
                <a:latin typeface="Cocomat Pro" pitchFamily="34" charset="0"/>
                <a:ea typeface="Cocomat Pro" pitchFamily="34" charset="-122"/>
                <a:cs typeface="Cocomat Pro" pitchFamily="34" charset="-120"/>
              </a:rPr>
              <a:t>5-</a:t>
            </a:r>
            <a:r>
              <a:rPr lang="tr-TR" dirty="0"/>
              <a:t>QD/</a:t>
            </a:r>
            <a:r>
              <a:rPr lang="tr-TR" dirty="0" err="1"/>
              <a:t>polymer</a:t>
            </a:r>
            <a:r>
              <a:rPr lang="tr-TR" dirty="0"/>
              <a:t> </a:t>
            </a:r>
            <a:r>
              <a:rPr lang="tr-TR" dirty="0" err="1"/>
              <a:t>nanocomposites</a:t>
            </a:r>
            <a:endParaRPr lang="en-US" sz="1800" dirty="0"/>
          </a:p>
        </p:txBody>
      </p:sp>
      <p:grpSp>
        <p:nvGrpSpPr>
          <p:cNvPr id="4" name="object 6">
            <a:extLst>
              <a:ext uri="{FF2B5EF4-FFF2-40B4-BE49-F238E27FC236}">
                <a16:creationId xmlns:a16="http://schemas.microsoft.com/office/drawing/2014/main" id="{FC3A7A0F-FD57-35AD-BF49-E7A16E44FD99}"/>
              </a:ext>
            </a:extLst>
          </p:cNvPr>
          <p:cNvGrpSpPr/>
          <p:nvPr/>
        </p:nvGrpSpPr>
        <p:grpSpPr>
          <a:xfrm>
            <a:off x="7440096" y="1587223"/>
            <a:ext cx="4371340" cy="4320540"/>
            <a:chOff x="7440168" y="1818132"/>
            <a:chExt cx="4371340" cy="4320540"/>
          </a:xfrm>
        </p:grpSpPr>
        <p:pic>
          <p:nvPicPr>
            <p:cNvPr id="5" name="object 7">
              <a:extLst>
                <a:ext uri="{FF2B5EF4-FFF2-40B4-BE49-F238E27FC236}">
                  <a16:creationId xmlns:a16="http://schemas.microsoft.com/office/drawing/2014/main" id="{D879843E-A631-F90B-0886-1F5054FDE1B3}"/>
                </a:ext>
              </a:extLst>
            </p:cNvPr>
            <p:cNvPicPr/>
            <p:nvPr/>
          </p:nvPicPr>
          <p:blipFill>
            <a:blip r:embed="rId4" cstate="print"/>
            <a:stretch>
              <a:fillRect/>
            </a:stretch>
          </p:blipFill>
          <p:spPr>
            <a:xfrm>
              <a:off x="7440168" y="1818132"/>
              <a:ext cx="4101083" cy="4320540"/>
            </a:xfrm>
            <a:prstGeom prst="rect">
              <a:avLst/>
            </a:prstGeom>
          </p:spPr>
        </p:pic>
        <p:pic>
          <p:nvPicPr>
            <p:cNvPr id="7" name="object 8">
              <a:extLst>
                <a:ext uri="{FF2B5EF4-FFF2-40B4-BE49-F238E27FC236}">
                  <a16:creationId xmlns:a16="http://schemas.microsoft.com/office/drawing/2014/main" id="{DBCD5F3D-092B-4ED5-8D9B-65C4BD3C9F69}"/>
                </a:ext>
              </a:extLst>
            </p:cNvPr>
            <p:cNvPicPr/>
            <p:nvPr/>
          </p:nvPicPr>
          <p:blipFill>
            <a:blip r:embed="rId5" cstate="print"/>
            <a:stretch>
              <a:fillRect/>
            </a:stretch>
          </p:blipFill>
          <p:spPr>
            <a:xfrm>
              <a:off x="8577072" y="4981955"/>
              <a:ext cx="3233928" cy="947928"/>
            </a:xfrm>
            <a:prstGeom prst="rect">
              <a:avLst/>
            </a:prstGeom>
          </p:spPr>
        </p:pic>
      </p:grpSp>
      <p:pic>
        <p:nvPicPr>
          <p:cNvPr id="8" name="object 4">
            <a:extLst>
              <a:ext uri="{FF2B5EF4-FFF2-40B4-BE49-F238E27FC236}">
                <a16:creationId xmlns:a16="http://schemas.microsoft.com/office/drawing/2014/main" id="{21C2DBF0-50B3-0C38-0881-0EE7B389AC32}"/>
              </a:ext>
            </a:extLst>
          </p:cNvPr>
          <p:cNvPicPr/>
          <p:nvPr/>
        </p:nvPicPr>
        <p:blipFill>
          <a:blip r:embed="rId6" cstate="print"/>
          <a:stretch>
            <a:fillRect/>
          </a:stretch>
        </p:blipFill>
        <p:spPr>
          <a:xfrm>
            <a:off x="5522424" y="1772910"/>
            <a:ext cx="1632917" cy="1666977"/>
          </a:xfrm>
          <a:prstGeom prst="rect">
            <a:avLst/>
          </a:prstGeom>
        </p:spPr>
      </p:pic>
      <p:pic>
        <p:nvPicPr>
          <p:cNvPr id="10" name="object 9">
            <a:extLst>
              <a:ext uri="{FF2B5EF4-FFF2-40B4-BE49-F238E27FC236}">
                <a16:creationId xmlns:a16="http://schemas.microsoft.com/office/drawing/2014/main" id="{3CC109D8-88A7-D6F5-FED9-CDC4C77CAB99}"/>
              </a:ext>
            </a:extLst>
          </p:cNvPr>
          <p:cNvPicPr/>
          <p:nvPr/>
        </p:nvPicPr>
        <p:blipFill>
          <a:blip r:embed="rId7" cstate="print"/>
          <a:stretch>
            <a:fillRect/>
          </a:stretch>
        </p:blipFill>
        <p:spPr>
          <a:xfrm>
            <a:off x="767344" y="4711273"/>
            <a:ext cx="3546348" cy="1080516"/>
          </a:xfrm>
          <a:prstGeom prst="rect">
            <a:avLst/>
          </a:prstGeom>
        </p:spPr>
      </p:pic>
      <p:pic>
        <p:nvPicPr>
          <p:cNvPr id="14" name="object 10">
            <a:extLst>
              <a:ext uri="{FF2B5EF4-FFF2-40B4-BE49-F238E27FC236}">
                <a16:creationId xmlns:a16="http://schemas.microsoft.com/office/drawing/2014/main" id="{A0795210-F107-1D51-5553-A8EEFED1A083}"/>
              </a:ext>
            </a:extLst>
          </p:cNvPr>
          <p:cNvPicPr/>
          <p:nvPr/>
        </p:nvPicPr>
        <p:blipFill>
          <a:blip r:embed="rId8" cstate="print"/>
          <a:stretch>
            <a:fillRect/>
          </a:stretch>
        </p:blipFill>
        <p:spPr>
          <a:xfrm>
            <a:off x="4521751" y="5025606"/>
            <a:ext cx="546996" cy="447901"/>
          </a:xfrm>
          <a:prstGeom prst="rect">
            <a:avLst/>
          </a:prstGeom>
        </p:spPr>
      </p:pic>
      <p:pic>
        <p:nvPicPr>
          <p:cNvPr id="15" name="object 5">
            <a:extLst>
              <a:ext uri="{FF2B5EF4-FFF2-40B4-BE49-F238E27FC236}">
                <a16:creationId xmlns:a16="http://schemas.microsoft.com/office/drawing/2014/main" id="{A448FDC8-B9EE-8590-2DE0-4B80405E5898}"/>
              </a:ext>
            </a:extLst>
          </p:cNvPr>
          <p:cNvPicPr/>
          <p:nvPr/>
        </p:nvPicPr>
        <p:blipFill>
          <a:blip r:embed="rId9" cstate="print"/>
          <a:stretch>
            <a:fillRect/>
          </a:stretch>
        </p:blipFill>
        <p:spPr>
          <a:xfrm>
            <a:off x="5634179" y="4663955"/>
            <a:ext cx="1521162" cy="1095714"/>
          </a:xfrm>
          <a:prstGeom prst="rect">
            <a:avLst/>
          </a:prstGeom>
        </p:spPr>
      </p:pic>
      <p:sp>
        <p:nvSpPr>
          <p:cNvPr id="17" name="Metin kutusu 16">
            <a:extLst>
              <a:ext uri="{FF2B5EF4-FFF2-40B4-BE49-F238E27FC236}">
                <a16:creationId xmlns:a16="http://schemas.microsoft.com/office/drawing/2014/main" id="{E742465C-B527-AB2D-0034-1575D6004C53}"/>
              </a:ext>
            </a:extLst>
          </p:cNvPr>
          <p:cNvSpPr txBox="1"/>
          <p:nvPr/>
        </p:nvSpPr>
        <p:spPr>
          <a:xfrm>
            <a:off x="6751156" y="1222673"/>
            <a:ext cx="4802288" cy="369332"/>
          </a:xfrm>
          <a:prstGeom prst="rect">
            <a:avLst/>
          </a:prstGeom>
          <a:noFill/>
        </p:spPr>
        <p:txBody>
          <a:bodyPr wrap="square">
            <a:spAutoFit/>
          </a:bodyPr>
          <a:lstStyle/>
          <a:p>
            <a:r>
              <a:rPr lang="tr-TR" sz="1800" b="1" i="1" u="none" strike="noStrike" baseline="0" dirty="0">
                <a:solidFill>
                  <a:srgbClr val="D25713"/>
                </a:solidFill>
                <a:latin typeface="Tw Cen MT" panose="020B0602020104020603" pitchFamily="34" charset="0"/>
              </a:rPr>
              <a:t>J. </a:t>
            </a:r>
            <a:r>
              <a:rPr lang="tr-TR" sz="1800" b="1" i="1" u="none" strike="noStrike" baseline="0" dirty="0" err="1">
                <a:solidFill>
                  <a:srgbClr val="D25713"/>
                </a:solidFill>
                <a:latin typeface="Tw Cen MT" panose="020B0602020104020603" pitchFamily="34" charset="0"/>
              </a:rPr>
              <a:t>Králet</a:t>
            </a:r>
            <a:r>
              <a:rPr lang="tr-TR" sz="1800" b="1" i="1" u="none" strike="noStrike" baseline="0" dirty="0">
                <a:solidFill>
                  <a:srgbClr val="D25713"/>
                </a:solidFill>
                <a:latin typeface="Tw Cen MT" panose="020B0602020104020603" pitchFamily="34" charset="0"/>
              </a:rPr>
              <a:t> al 2025 J. </a:t>
            </a:r>
            <a:r>
              <a:rPr lang="tr-TR" sz="1800" b="1" i="1" u="none" strike="noStrike" baseline="0" dirty="0" err="1">
                <a:solidFill>
                  <a:srgbClr val="D25713"/>
                </a:solidFill>
                <a:latin typeface="Tw Cen MT" panose="020B0602020104020603" pitchFamily="34" charset="0"/>
              </a:rPr>
              <a:t>Phys</a:t>
            </a:r>
            <a:r>
              <a:rPr lang="tr-TR" sz="1800" b="1" i="1" u="none" strike="noStrike" baseline="0" dirty="0">
                <a:solidFill>
                  <a:srgbClr val="D25713"/>
                </a:solidFill>
                <a:latin typeface="Tw Cen MT" panose="020B0602020104020603" pitchFamily="34" charset="0"/>
              </a:rPr>
              <a:t>. Mater. 8 015007</a:t>
            </a:r>
            <a:endParaRPr lang="tr-TR" dirty="0"/>
          </a:p>
        </p:txBody>
      </p:sp>
      <p:sp>
        <p:nvSpPr>
          <p:cNvPr id="19" name="Metin kutusu 18">
            <a:extLst>
              <a:ext uri="{FF2B5EF4-FFF2-40B4-BE49-F238E27FC236}">
                <a16:creationId xmlns:a16="http://schemas.microsoft.com/office/drawing/2014/main" id="{04AC8586-5DC1-AE6A-B564-772976E07ADB}"/>
              </a:ext>
            </a:extLst>
          </p:cNvPr>
          <p:cNvSpPr txBox="1"/>
          <p:nvPr/>
        </p:nvSpPr>
        <p:spPr>
          <a:xfrm>
            <a:off x="381072" y="1247635"/>
            <a:ext cx="6096000" cy="3416320"/>
          </a:xfrm>
          <a:prstGeom prst="rect">
            <a:avLst/>
          </a:prstGeom>
          <a:noFill/>
        </p:spPr>
        <p:txBody>
          <a:bodyPr wrap="square">
            <a:spAutoFit/>
          </a:bodyPr>
          <a:lstStyle/>
          <a:p>
            <a:r>
              <a:rPr lang="tr-TR" sz="1200" b="1" dirty="0" err="1"/>
              <a:t>Nanocomposites</a:t>
            </a:r>
            <a:r>
              <a:rPr lang="tr-TR" sz="1200" b="1" dirty="0"/>
              <a:t> </a:t>
            </a:r>
            <a:r>
              <a:rPr lang="tr-TR" sz="1200" b="1" dirty="0" err="1"/>
              <a:t>were</a:t>
            </a:r>
            <a:r>
              <a:rPr lang="tr-TR" sz="1200" b="1" dirty="0"/>
              <a:t> </a:t>
            </a:r>
            <a:r>
              <a:rPr lang="tr-TR" sz="1200" b="1" dirty="0" err="1"/>
              <a:t>prepared</a:t>
            </a:r>
            <a:r>
              <a:rPr lang="tr-TR" sz="1200" b="1" dirty="0"/>
              <a:t> </a:t>
            </a:r>
            <a:r>
              <a:rPr lang="tr-TR" sz="1200" b="1" dirty="0" err="1"/>
              <a:t>by</a:t>
            </a:r>
            <a:r>
              <a:rPr lang="tr-TR" sz="1200" b="1" dirty="0"/>
              <a:t> </a:t>
            </a:r>
            <a:r>
              <a:rPr lang="tr-TR" sz="1200" b="1" dirty="0" err="1"/>
              <a:t>embedding</a:t>
            </a:r>
            <a:r>
              <a:rPr lang="tr-TR" sz="1200" b="1" dirty="0"/>
              <a:t> </a:t>
            </a:r>
            <a:r>
              <a:rPr lang="tr-TR" sz="1200" b="1" dirty="0" err="1"/>
              <a:t>quantum</a:t>
            </a:r>
            <a:r>
              <a:rPr lang="tr-TR" sz="1200" b="1" dirty="0"/>
              <a:t> </a:t>
            </a:r>
            <a:r>
              <a:rPr lang="tr-TR" sz="1200" b="1" dirty="0" err="1"/>
              <a:t>dots</a:t>
            </a:r>
            <a:r>
              <a:rPr lang="tr-TR" sz="1200" b="1" dirty="0"/>
              <a:t> (</a:t>
            </a:r>
            <a:r>
              <a:rPr lang="tr-TR" sz="1200" b="1" dirty="0" err="1"/>
              <a:t>semiconductor</a:t>
            </a:r>
            <a:r>
              <a:rPr lang="tr-TR" sz="1200" b="1" dirty="0"/>
              <a:t> </a:t>
            </a:r>
            <a:r>
              <a:rPr lang="tr-TR" sz="1200" b="1" dirty="0" err="1"/>
              <a:t>nanocrystals</a:t>
            </a:r>
            <a:r>
              <a:rPr lang="tr-TR" sz="1200" b="1" dirty="0"/>
              <a:t>) </a:t>
            </a:r>
            <a:r>
              <a:rPr lang="tr-TR" sz="1200" b="1" dirty="0" err="1"/>
              <a:t>into</a:t>
            </a:r>
            <a:r>
              <a:rPr lang="tr-TR" sz="1200" b="1" dirty="0"/>
              <a:t> a </a:t>
            </a:r>
            <a:r>
              <a:rPr lang="tr-TR" sz="1200" b="1" dirty="0" err="1"/>
              <a:t>transparent</a:t>
            </a:r>
            <a:r>
              <a:rPr lang="tr-TR" sz="1200" b="1" dirty="0"/>
              <a:t> host </a:t>
            </a:r>
            <a:r>
              <a:rPr lang="tr-TR" sz="1200" b="1" dirty="0" err="1"/>
              <a:t>matrix</a:t>
            </a:r>
            <a:r>
              <a:rPr lang="tr-TR" sz="1200" b="1" dirty="0"/>
              <a:t>.</a:t>
            </a:r>
          </a:p>
          <a:p>
            <a:endParaRPr lang="tr-TR" sz="1200" dirty="0"/>
          </a:p>
          <a:p>
            <a:r>
              <a:rPr lang="tr-TR" sz="1200" b="1" u="sng" dirty="0"/>
              <a:t>They </a:t>
            </a:r>
            <a:r>
              <a:rPr lang="tr-TR" sz="1200" b="1" u="sng" dirty="0" err="1"/>
              <a:t>exhibit</a:t>
            </a:r>
            <a:r>
              <a:rPr lang="tr-TR" sz="1200" b="1" u="sng" dirty="0"/>
              <a:t>: </a:t>
            </a:r>
          </a:p>
          <a:p>
            <a:endParaRPr lang="tr-TR" sz="1200" b="1" u="sng" dirty="0"/>
          </a:p>
          <a:p>
            <a:pPr marL="171450" indent="-171450">
              <a:buFont typeface="Arial" panose="020B0604020202020204" pitchFamily="34" charset="0"/>
              <a:buChar char="•"/>
            </a:pPr>
            <a:r>
              <a:rPr lang="tr-TR" sz="1200" dirty="0" err="1"/>
              <a:t>narrow-band</a:t>
            </a:r>
            <a:r>
              <a:rPr lang="tr-TR" sz="1200" dirty="0"/>
              <a:t> </a:t>
            </a:r>
            <a:r>
              <a:rPr lang="tr-TR" sz="1200" dirty="0" err="1"/>
              <a:t>emission</a:t>
            </a:r>
            <a:endParaRPr lang="tr-TR" sz="1200" dirty="0"/>
          </a:p>
          <a:p>
            <a:pPr marL="171450" indent="-171450">
              <a:buFont typeface="Arial" panose="020B0604020202020204" pitchFamily="34" charset="0"/>
              <a:buChar char="•"/>
            </a:pPr>
            <a:r>
              <a:rPr lang="tr-TR" sz="1200" dirty="0" err="1"/>
              <a:t>tunable</a:t>
            </a:r>
            <a:r>
              <a:rPr lang="tr-TR" sz="1200" dirty="0"/>
              <a:t> </a:t>
            </a:r>
            <a:r>
              <a:rPr lang="tr-TR" sz="1200" dirty="0" err="1"/>
              <a:t>emission</a:t>
            </a:r>
            <a:r>
              <a:rPr lang="tr-TR" sz="1200" dirty="0"/>
              <a:t> </a:t>
            </a:r>
            <a:r>
              <a:rPr lang="tr-TR" sz="1200" dirty="0" err="1"/>
              <a:t>wavelengths</a:t>
            </a:r>
            <a:endParaRPr lang="tr-TR" sz="1200" dirty="0"/>
          </a:p>
          <a:p>
            <a:pPr marL="171450" indent="-171450">
              <a:buFont typeface="Arial" panose="020B0604020202020204" pitchFamily="34" charset="0"/>
              <a:buChar char="•"/>
            </a:pPr>
            <a:r>
              <a:rPr lang="tr-TR" sz="1200" dirty="0" err="1"/>
              <a:t>fast</a:t>
            </a:r>
            <a:r>
              <a:rPr lang="tr-TR" sz="1200" dirty="0"/>
              <a:t> </a:t>
            </a:r>
            <a:r>
              <a:rPr lang="tr-TR" sz="1200" dirty="0" err="1"/>
              <a:t>timing</a:t>
            </a:r>
            <a:r>
              <a:rPr lang="tr-TR" sz="1200" dirty="0"/>
              <a:t> </a:t>
            </a:r>
            <a:r>
              <a:rPr lang="tr-TR" sz="1200" dirty="0" err="1"/>
              <a:t>response</a:t>
            </a:r>
            <a:endParaRPr lang="tr-TR" sz="1200" dirty="0"/>
          </a:p>
          <a:p>
            <a:endParaRPr lang="tr-TR" sz="1200" dirty="0"/>
          </a:p>
          <a:p>
            <a:r>
              <a:rPr lang="tr-TR" sz="1200" b="1" u="sng" dirty="0"/>
              <a:t>Two </a:t>
            </a:r>
            <a:r>
              <a:rPr lang="tr-TR" sz="1200" b="1" u="sng" dirty="0" err="1"/>
              <a:t>cesium</a:t>
            </a:r>
            <a:r>
              <a:rPr lang="tr-TR" sz="1200" b="1" u="sng" dirty="0"/>
              <a:t> </a:t>
            </a:r>
            <a:r>
              <a:rPr lang="tr-TR" sz="1200" b="1" u="sng" dirty="0" err="1"/>
              <a:t>lead</a:t>
            </a:r>
            <a:r>
              <a:rPr lang="tr-TR" sz="1200" b="1" u="sng" dirty="0"/>
              <a:t> </a:t>
            </a:r>
            <a:r>
              <a:rPr lang="tr-TR" sz="1200" b="1" u="sng" dirty="0" err="1"/>
              <a:t>halide</a:t>
            </a:r>
            <a:r>
              <a:rPr lang="tr-TR" sz="1200" b="1" u="sng" dirty="0"/>
              <a:t> </a:t>
            </a:r>
            <a:r>
              <a:rPr lang="tr-TR" sz="1200" b="1" u="sng" dirty="0" err="1"/>
              <a:t>nanocrystal</a:t>
            </a:r>
            <a:r>
              <a:rPr lang="tr-TR" sz="1200" b="1" u="sng" dirty="0"/>
              <a:t> </a:t>
            </a:r>
            <a:r>
              <a:rPr lang="tr-TR" sz="1200" b="1" u="sng" dirty="0" err="1"/>
              <a:t>systems</a:t>
            </a:r>
            <a:r>
              <a:rPr lang="tr-TR" sz="1200" b="1" u="sng" dirty="0"/>
              <a:t> </a:t>
            </a:r>
            <a:r>
              <a:rPr lang="tr-TR" sz="1200" b="1" u="sng" dirty="0" err="1"/>
              <a:t>were</a:t>
            </a:r>
            <a:r>
              <a:rPr lang="tr-TR" sz="1200" b="1" u="sng" dirty="0"/>
              <a:t> </a:t>
            </a:r>
            <a:r>
              <a:rPr lang="tr-TR" sz="1200" b="1" u="sng" dirty="0" err="1"/>
              <a:t>investigated</a:t>
            </a:r>
            <a:r>
              <a:rPr lang="tr-TR" sz="1200" b="1" u="sng" dirty="0"/>
              <a:t>:</a:t>
            </a:r>
          </a:p>
          <a:p>
            <a:endParaRPr lang="tr-TR" sz="1200" dirty="0"/>
          </a:p>
          <a:p>
            <a:pPr marL="171450" indent="-171450">
              <a:buFont typeface="Arial" panose="020B0604020202020204" pitchFamily="34" charset="0"/>
              <a:buChar char="•"/>
            </a:pPr>
            <a:r>
              <a:rPr lang="tr-TR" sz="1200" dirty="0" err="1"/>
              <a:t>CsPbBr</a:t>
            </a:r>
            <a:r>
              <a:rPr lang="tr-TR" sz="1200" dirty="0"/>
              <a:t>₃ (CPB)</a:t>
            </a:r>
          </a:p>
          <a:p>
            <a:pPr marL="171450" indent="-171450">
              <a:buFont typeface="Arial" panose="020B0604020202020204" pitchFamily="34" charset="0"/>
              <a:buChar char="•"/>
            </a:pPr>
            <a:r>
              <a:rPr lang="tr-TR" sz="1200" dirty="0" err="1"/>
              <a:t>CsPbBrCl-based</a:t>
            </a:r>
            <a:r>
              <a:rPr lang="tr-TR" sz="1200" dirty="0"/>
              <a:t> </a:t>
            </a:r>
            <a:r>
              <a:rPr lang="tr-TR" sz="1200" dirty="0" err="1"/>
              <a:t>nanocrystals</a:t>
            </a:r>
            <a:r>
              <a:rPr lang="tr-TR" sz="1200" dirty="0"/>
              <a:t> (CPBC)</a:t>
            </a:r>
          </a:p>
          <a:p>
            <a:endParaRPr lang="tr-TR" sz="1200" dirty="0"/>
          </a:p>
          <a:p>
            <a:r>
              <a:rPr lang="tr-TR" sz="1200" dirty="0" err="1"/>
              <a:t>For</a:t>
            </a:r>
            <a:r>
              <a:rPr lang="tr-TR" sz="1200" dirty="0"/>
              <a:t> </a:t>
            </a:r>
            <a:r>
              <a:rPr lang="tr-TR" sz="1200" dirty="0" err="1"/>
              <a:t>sample</a:t>
            </a:r>
            <a:r>
              <a:rPr lang="tr-TR" sz="1200" dirty="0"/>
              <a:t> </a:t>
            </a:r>
            <a:r>
              <a:rPr lang="tr-TR" sz="1200" dirty="0" err="1"/>
              <a:t>fabrication</a:t>
            </a:r>
            <a:r>
              <a:rPr lang="tr-TR" sz="1200" dirty="0"/>
              <a:t>, </a:t>
            </a:r>
            <a:r>
              <a:rPr lang="tr-TR" sz="1200" dirty="0" err="1"/>
              <a:t>the</a:t>
            </a:r>
            <a:r>
              <a:rPr lang="tr-TR" sz="1200" dirty="0"/>
              <a:t> </a:t>
            </a:r>
            <a:r>
              <a:rPr lang="tr-TR" sz="1200" dirty="0" err="1"/>
              <a:t>nanocrystals</a:t>
            </a:r>
            <a:r>
              <a:rPr lang="tr-TR" sz="1200" dirty="0"/>
              <a:t> </a:t>
            </a:r>
            <a:r>
              <a:rPr lang="tr-TR" sz="1200" dirty="0" err="1"/>
              <a:t>were</a:t>
            </a:r>
            <a:r>
              <a:rPr lang="tr-TR" sz="1200" dirty="0"/>
              <a:t> </a:t>
            </a:r>
            <a:r>
              <a:rPr lang="tr-TR" sz="1200" dirty="0" err="1"/>
              <a:t>dispersed</a:t>
            </a:r>
            <a:r>
              <a:rPr lang="tr-TR" sz="1200" dirty="0"/>
              <a:t> in two </a:t>
            </a:r>
            <a:r>
              <a:rPr lang="tr-TR" sz="1200" dirty="0" err="1"/>
              <a:t>organic</a:t>
            </a:r>
            <a:r>
              <a:rPr lang="tr-TR" sz="1200" dirty="0"/>
              <a:t> </a:t>
            </a:r>
            <a:r>
              <a:rPr lang="tr-TR" sz="1200" dirty="0" err="1"/>
              <a:t>polymer</a:t>
            </a:r>
            <a:r>
              <a:rPr lang="tr-TR" sz="1200" dirty="0"/>
              <a:t> </a:t>
            </a:r>
            <a:r>
              <a:rPr lang="tr-TR" sz="1200" dirty="0" err="1"/>
              <a:t>matrices</a:t>
            </a:r>
            <a:r>
              <a:rPr lang="tr-TR" sz="1200" dirty="0"/>
              <a:t>:</a:t>
            </a:r>
          </a:p>
          <a:p>
            <a:r>
              <a:rPr lang="tr-TR" sz="1200" dirty="0" err="1"/>
              <a:t>polystyrene</a:t>
            </a:r>
            <a:r>
              <a:rPr lang="tr-TR" sz="1200" dirty="0"/>
              <a:t> (PS) </a:t>
            </a:r>
            <a:r>
              <a:rPr lang="tr-TR" sz="1200" dirty="0" err="1"/>
              <a:t>and</a:t>
            </a:r>
            <a:r>
              <a:rPr lang="tr-TR" sz="1200" dirty="0"/>
              <a:t> </a:t>
            </a:r>
            <a:r>
              <a:rPr lang="tr-TR" sz="1200" dirty="0" err="1"/>
              <a:t>polyurethane</a:t>
            </a:r>
            <a:r>
              <a:rPr lang="tr-TR" sz="1200" dirty="0"/>
              <a:t> (PU)</a:t>
            </a:r>
          </a:p>
          <a:p>
            <a:endParaRPr lang="tr-TR" sz="1200" dirty="0"/>
          </a:p>
          <a:p>
            <a:r>
              <a:rPr lang="tr-TR" sz="1200" dirty="0"/>
              <a:t>Final </a:t>
            </a:r>
            <a:r>
              <a:rPr lang="tr-TR" sz="1200" dirty="0" err="1"/>
              <a:t>sample</a:t>
            </a:r>
            <a:r>
              <a:rPr lang="tr-TR" sz="1200" dirty="0"/>
              <a:t> size: 2 × 2 × 3 cm³</a:t>
            </a:r>
          </a:p>
        </p:txBody>
      </p:sp>
    </p:spTree>
    <p:extLst>
      <p:ext uri="{BB962C8B-B14F-4D97-AF65-F5344CB8AC3E}">
        <p14:creationId xmlns:p14="http://schemas.microsoft.com/office/powerpoint/2010/main" val="1789647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7D45A126-2B5F-5869-EC89-83854C9111B6}"/>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1E82DEF-277E-8B22-64C2-AFCEC22F7369}"/>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4C4AD49A-ABA1-B0C9-38A0-FF0B097CB677}"/>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a:extLst>
              <a:ext uri="{FF2B5EF4-FFF2-40B4-BE49-F238E27FC236}">
                <a16:creationId xmlns:a16="http://schemas.microsoft.com/office/drawing/2014/main" id="{B922022D-5E70-51C1-5B07-E40113C04AAC}"/>
              </a:ext>
            </a:extLst>
          </p:cNvPr>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5" name="TextBox 4"/>
          <p:cNvSpPr txBox="1"/>
          <p:nvPr/>
        </p:nvSpPr>
        <p:spPr>
          <a:xfrm>
            <a:off x="5329171" y="635509"/>
            <a:ext cx="4480560" cy="384048"/>
          </a:xfrm>
          <a:prstGeom prst="rect">
            <a:avLst/>
          </a:prstGeom>
          <a:noFill/>
        </p:spPr>
        <p:txBody>
          <a:bodyPr wrap="square" lIns="0" tIns="0" rIns="0" bIns="0" anchor="ctr">
            <a:spAutoFit/>
          </a:bodyPr>
          <a:lstStyle/>
          <a:p>
            <a:pPr algn="ctr"/>
            <a:r>
              <a:rPr sz="2400" b="0" dirty="0">
                <a:solidFill>
                  <a:srgbClr val="24384A"/>
                </a:solidFill>
                <a:latin typeface="Cocomat Pro"/>
              </a:rPr>
              <a:t>Open Design Problem</a:t>
            </a:r>
          </a:p>
        </p:txBody>
      </p:sp>
      <p:sp>
        <p:nvSpPr>
          <p:cNvPr id="7" name="Rounded Rectangle 6"/>
          <p:cNvSpPr/>
          <p:nvPr/>
        </p:nvSpPr>
        <p:spPr>
          <a:xfrm>
            <a:off x="713232" y="1316469"/>
            <a:ext cx="10771632" cy="4343400"/>
          </a:xfrm>
          <a:prstGeom prst="roundRect">
            <a:avLst>
              <a:gd name="adj" fmla="val 8000"/>
            </a:avLst>
          </a:prstGeom>
          <a:solidFill>
            <a:srgbClr val="EEF7FB"/>
          </a:solidFill>
          <a:ln w="19050">
            <a:solidFill>
              <a:srgbClr val="14C7E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10" name="Connector 8"/>
          <p:cNvCxnSpPr/>
          <p:nvPr/>
        </p:nvCxnSpPr>
        <p:spPr>
          <a:xfrm>
            <a:off x="4014215" y="2505456"/>
            <a:ext cx="941833" cy="690372"/>
          </a:xfrm>
          <a:prstGeom prst="line">
            <a:avLst/>
          </a:prstGeom>
          <a:ln w="25400">
            <a:solidFill>
              <a:srgbClr val="BFD2DE"/>
            </a:solidFill>
          </a:ln>
        </p:spPr>
        <p:style>
          <a:lnRef idx="2">
            <a:schemeClr val="accent1"/>
          </a:lnRef>
          <a:fillRef idx="0">
            <a:schemeClr val="accent1"/>
          </a:fillRef>
          <a:effectRef idx="1">
            <a:schemeClr val="accent1"/>
          </a:effectRef>
          <a:fontRef idx="minor">
            <a:schemeClr val="tx1"/>
          </a:fontRef>
        </p:style>
      </p:cxnSp>
      <p:cxnSp>
        <p:nvCxnSpPr>
          <p:cNvPr id="12" name="Connector 9"/>
          <p:cNvCxnSpPr/>
          <p:nvPr/>
        </p:nvCxnSpPr>
        <p:spPr>
          <a:xfrm flipH="1">
            <a:off x="7223760" y="2505456"/>
            <a:ext cx="960119" cy="690372"/>
          </a:xfrm>
          <a:prstGeom prst="line">
            <a:avLst/>
          </a:prstGeom>
          <a:ln w="25400">
            <a:solidFill>
              <a:srgbClr val="BFD2DE"/>
            </a:solidFill>
          </a:ln>
        </p:spPr>
        <p:style>
          <a:lnRef idx="2">
            <a:schemeClr val="accent1"/>
          </a:lnRef>
          <a:fillRef idx="0">
            <a:schemeClr val="accent1"/>
          </a:fillRef>
          <a:effectRef idx="1">
            <a:schemeClr val="accent1"/>
          </a:effectRef>
          <a:fontRef idx="minor">
            <a:schemeClr val="tx1"/>
          </a:fontRef>
        </p:style>
      </p:cxnSp>
      <p:cxnSp>
        <p:nvCxnSpPr>
          <p:cNvPr id="14" name="Connector 10"/>
          <p:cNvCxnSpPr/>
          <p:nvPr/>
        </p:nvCxnSpPr>
        <p:spPr>
          <a:xfrm flipV="1">
            <a:off x="4014215" y="3195828"/>
            <a:ext cx="941833" cy="973835"/>
          </a:xfrm>
          <a:prstGeom prst="line">
            <a:avLst/>
          </a:prstGeom>
          <a:ln w="25400">
            <a:solidFill>
              <a:srgbClr val="BFD2DE"/>
            </a:solidFill>
          </a:ln>
        </p:spPr>
        <p:style>
          <a:lnRef idx="2">
            <a:schemeClr val="accent1"/>
          </a:lnRef>
          <a:fillRef idx="0">
            <a:schemeClr val="accent1"/>
          </a:fillRef>
          <a:effectRef idx="1">
            <a:schemeClr val="accent1"/>
          </a:effectRef>
          <a:fontRef idx="minor">
            <a:schemeClr val="tx1"/>
          </a:fontRef>
        </p:style>
      </p:cxnSp>
      <p:cxnSp>
        <p:nvCxnSpPr>
          <p:cNvPr id="15" name="Connector 11"/>
          <p:cNvCxnSpPr/>
          <p:nvPr/>
        </p:nvCxnSpPr>
        <p:spPr>
          <a:xfrm flipH="1" flipV="1">
            <a:off x="7223760" y="3195828"/>
            <a:ext cx="960119" cy="973835"/>
          </a:xfrm>
          <a:prstGeom prst="line">
            <a:avLst/>
          </a:prstGeom>
          <a:ln w="25400">
            <a:solidFill>
              <a:srgbClr val="BFD2DE"/>
            </a:solidFill>
          </a:ln>
        </p:spPr>
        <p:style>
          <a:lnRef idx="2">
            <a:schemeClr val="accent1"/>
          </a:lnRef>
          <a:fillRef idx="0">
            <a:schemeClr val="accent1"/>
          </a:fillRef>
          <a:effectRef idx="1">
            <a:schemeClr val="accent1"/>
          </a:effectRef>
          <a:fontRef idx="minor">
            <a:schemeClr val="tx1"/>
          </a:fontRef>
        </p:style>
      </p:cxnSp>
      <p:sp>
        <p:nvSpPr>
          <p:cNvPr id="17" name="Rounded Rectangle 12"/>
          <p:cNvSpPr/>
          <p:nvPr/>
        </p:nvSpPr>
        <p:spPr>
          <a:xfrm>
            <a:off x="4956048" y="2761488"/>
            <a:ext cx="2267712" cy="868680"/>
          </a:xfrm>
          <a:prstGeom prst="roundRect">
            <a:avLst>
              <a:gd name="adj" fmla="val 8000"/>
            </a:avLst>
          </a:prstGeom>
          <a:solidFill>
            <a:srgbClr val="FFFFFF"/>
          </a:solidFill>
          <a:ln w="22860">
            <a:solidFill>
              <a:srgbClr val="14C7E2"/>
            </a:solidFill>
          </a:ln>
        </p:spPr>
        <p:style>
          <a:lnRef idx="1">
            <a:schemeClr val="accent1"/>
          </a:lnRef>
          <a:fillRef idx="3">
            <a:schemeClr val="accent1"/>
          </a:fillRef>
          <a:effectRef idx="2">
            <a:schemeClr val="accent1"/>
          </a:effectRef>
          <a:fontRef idx="minor">
            <a:schemeClr val="lt1"/>
          </a:fontRef>
        </p:style>
        <p:txBody>
          <a:bodyPr lIns="27432" tIns="27432" rIns="27432" bIns="27432" rtlCol="0" anchor="ctr"/>
          <a:lstStyle/>
          <a:p>
            <a:pPr algn="ctr"/>
            <a:r>
              <a:rPr sz="2000" b="0">
                <a:solidFill>
                  <a:srgbClr val="24384A"/>
                </a:solidFill>
                <a:latin typeface="Cocomat Pro"/>
              </a:rPr>
              <a:t>Detector
performance</a:t>
            </a:r>
          </a:p>
        </p:txBody>
      </p:sp>
      <p:sp>
        <p:nvSpPr>
          <p:cNvPr id="19" name="Rounded Rectangle 13"/>
          <p:cNvSpPr/>
          <p:nvPr/>
        </p:nvSpPr>
        <p:spPr>
          <a:xfrm>
            <a:off x="1225296" y="1993392"/>
            <a:ext cx="2788920" cy="1024128"/>
          </a:xfrm>
          <a:prstGeom prst="roundRect">
            <a:avLst>
              <a:gd name="adj" fmla="val 8000"/>
            </a:avLst>
          </a:prstGeom>
          <a:solidFill>
            <a:srgbClr val="F4FBF6"/>
          </a:solidFill>
          <a:ln w="21590">
            <a:solidFill>
              <a:srgbClr val="2EAD66"/>
            </a:solidFill>
          </a:ln>
        </p:spPr>
        <p:style>
          <a:lnRef idx="1">
            <a:schemeClr val="accent1"/>
          </a:lnRef>
          <a:fillRef idx="3">
            <a:schemeClr val="accent1"/>
          </a:fillRef>
          <a:effectRef idx="2">
            <a:schemeClr val="accent1"/>
          </a:effectRef>
          <a:fontRef idx="minor">
            <a:schemeClr val="lt1"/>
          </a:fontRef>
        </p:style>
        <p:txBody>
          <a:bodyPr wrap="square" lIns="73152" tIns="54864" rIns="73152" bIns="36576" rtlCol="0" anchor="ctr"/>
          <a:lstStyle/>
          <a:p>
            <a:pPr algn="ctr"/>
            <a:r>
              <a:rPr sz="1600" b="0">
                <a:solidFill>
                  <a:srgbClr val="24384A"/>
                </a:solidFill>
                <a:latin typeface="Cocomat Pro"/>
              </a:rPr>
              <a:t>Material
variables</a:t>
            </a:r>
          </a:p>
          <a:p>
            <a:pPr algn="ctr"/>
            <a:r>
              <a:rPr sz="1050" b="0">
                <a:solidFill>
                  <a:srgbClr val="346072"/>
                </a:solidFill>
                <a:latin typeface="Aptos"/>
              </a:rPr>
              <a:t>composition - density - defects</a:t>
            </a:r>
          </a:p>
        </p:txBody>
      </p:sp>
      <p:sp>
        <p:nvSpPr>
          <p:cNvPr id="73" name="Rounded Rectangle 14"/>
          <p:cNvSpPr/>
          <p:nvPr/>
        </p:nvSpPr>
        <p:spPr>
          <a:xfrm>
            <a:off x="8183879" y="1993392"/>
            <a:ext cx="2788920" cy="1024128"/>
          </a:xfrm>
          <a:prstGeom prst="roundRect">
            <a:avLst>
              <a:gd name="adj" fmla="val 8000"/>
            </a:avLst>
          </a:prstGeom>
          <a:solidFill>
            <a:srgbClr val="EEF7FB"/>
          </a:solidFill>
          <a:ln w="21590">
            <a:solidFill>
              <a:srgbClr val="14C7E2"/>
            </a:solidFill>
          </a:ln>
        </p:spPr>
        <p:style>
          <a:lnRef idx="1">
            <a:schemeClr val="accent1"/>
          </a:lnRef>
          <a:fillRef idx="3">
            <a:schemeClr val="accent1"/>
          </a:fillRef>
          <a:effectRef idx="2">
            <a:schemeClr val="accent1"/>
          </a:effectRef>
          <a:fontRef idx="minor">
            <a:schemeClr val="lt1"/>
          </a:fontRef>
        </p:style>
        <p:txBody>
          <a:bodyPr wrap="square" lIns="73152" tIns="54864" rIns="73152" bIns="36576" rtlCol="0" anchor="ctr"/>
          <a:lstStyle/>
          <a:p>
            <a:pPr algn="ctr"/>
            <a:r>
              <a:rPr sz="1600" b="0">
                <a:solidFill>
                  <a:srgbClr val="24384A"/>
                </a:solidFill>
                <a:latin typeface="Cocomat Pro"/>
              </a:rPr>
              <a:t>Architecture
variables</a:t>
            </a:r>
          </a:p>
          <a:p>
            <a:pPr algn="ctr"/>
            <a:r>
              <a:rPr sz="1050" b="0">
                <a:solidFill>
                  <a:srgbClr val="346072"/>
                </a:solidFill>
                <a:latin typeface="Aptos"/>
              </a:rPr>
              <a:t>multilayers - interfaces - thickness</a:t>
            </a:r>
          </a:p>
        </p:txBody>
      </p:sp>
      <p:sp>
        <p:nvSpPr>
          <p:cNvPr id="81" name="Rounded Rectangle 15"/>
          <p:cNvSpPr/>
          <p:nvPr/>
        </p:nvSpPr>
        <p:spPr>
          <a:xfrm>
            <a:off x="1225296" y="3657600"/>
            <a:ext cx="2788920" cy="1024128"/>
          </a:xfrm>
          <a:prstGeom prst="roundRect">
            <a:avLst>
              <a:gd name="adj" fmla="val 8000"/>
            </a:avLst>
          </a:prstGeom>
          <a:solidFill>
            <a:srgbClr val="F5F6FD"/>
          </a:solidFill>
          <a:ln w="21590">
            <a:solidFill>
              <a:srgbClr val="6D77D8"/>
            </a:solidFill>
          </a:ln>
        </p:spPr>
        <p:style>
          <a:lnRef idx="1">
            <a:schemeClr val="accent1"/>
          </a:lnRef>
          <a:fillRef idx="3">
            <a:schemeClr val="accent1"/>
          </a:fillRef>
          <a:effectRef idx="2">
            <a:schemeClr val="accent1"/>
          </a:effectRef>
          <a:fontRef idx="minor">
            <a:schemeClr val="lt1"/>
          </a:fontRef>
        </p:style>
        <p:txBody>
          <a:bodyPr wrap="square" lIns="73152" tIns="54864" rIns="73152" bIns="36576" rtlCol="0" anchor="ctr"/>
          <a:lstStyle/>
          <a:p>
            <a:pPr algn="ctr"/>
            <a:r>
              <a:rPr sz="1600" b="0">
                <a:solidFill>
                  <a:srgbClr val="24384A"/>
                </a:solidFill>
                <a:latin typeface="Cocomat Pro"/>
              </a:rPr>
              <a:t>Optical / timing
variables</a:t>
            </a:r>
          </a:p>
          <a:p>
            <a:pPr algn="ctr"/>
            <a:r>
              <a:rPr sz="1050" b="0">
                <a:solidFill>
                  <a:srgbClr val="346072"/>
                </a:solidFill>
                <a:latin typeface="Aptos"/>
              </a:rPr>
              <a:t>emission - timing - readout matching</a:t>
            </a:r>
          </a:p>
        </p:txBody>
      </p:sp>
      <p:sp>
        <p:nvSpPr>
          <p:cNvPr id="82" name="Rounded Rectangle 16"/>
          <p:cNvSpPr/>
          <p:nvPr/>
        </p:nvSpPr>
        <p:spPr>
          <a:xfrm>
            <a:off x="8183879" y="3657600"/>
            <a:ext cx="2788920" cy="1024128"/>
          </a:xfrm>
          <a:prstGeom prst="roundRect">
            <a:avLst>
              <a:gd name="adj" fmla="val 8000"/>
            </a:avLst>
          </a:prstGeom>
          <a:solidFill>
            <a:srgbClr val="FEF8F0"/>
          </a:solidFill>
          <a:ln w="21590">
            <a:solidFill>
              <a:srgbClr val="E59A33"/>
            </a:solidFill>
          </a:ln>
        </p:spPr>
        <p:style>
          <a:lnRef idx="1">
            <a:schemeClr val="accent1"/>
          </a:lnRef>
          <a:fillRef idx="3">
            <a:schemeClr val="accent1"/>
          </a:fillRef>
          <a:effectRef idx="2">
            <a:schemeClr val="accent1"/>
          </a:effectRef>
          <a:fontRef idx="minor">
            <a:schemeClr val="lt1"/>
          </a:fontRef>
        </p:style>
        <p:txBody>
          <a:bodyPr wrap="square" lIns="73152" tIns="54864" rIns="73152" bIns="36576" rtlCol="0" anchor="ctr"/>
          <a:lstStyle/>
          <a:p>
            <a:pPr algn="ctr"/>
            <a:r>
              <a:rPr sz="1600" b="0">
                <a:solidFill>
                  <a:srgbClr val="24384A"/>
                </a:solidFill>
                <a:latin typeface="Cocomat Pro"/>
              </a:rPr>
              <a:t>Irradiation / test-condition
variables</a:t>
            </a:r>
          </a:p>
          <a:p>
            <a:pPr algn="ctr"/>
            <a:r>
              <a:rPr sz="1050" b="0">
                <a:solidFill>
                  <a:srgbClr val="346072"/>
                </a:solidFill>
                <a:latin typeface="Aptos"/>
              </a:rPr>
              <a:t>beam energy - dose - filtering - stability</a:t>
            </a:r>
          </a:p>
        </p:txBody>
      </p:sp>
      <p:sp>
        <p:nvSpPr>
          <p:cNvPr id="83" name="Rounded Rectangle 17"/>
          <p:cNvSpPr/>
          <p:nvPr/>
        </p:nvSpPr>
        <p:spPr>
          <a:xfrm>
            <a:off x="914400" y="5074920"/>
            <a:ext cx="10287000" cy="502920"/>
          </a:xfrm>
          <a:prstGeom prst="roundRect">
            <a:avLst>
              <a:gd name="adj" fmla="val 8000"/>
            </a:avLst>
          </a:prstGeom>
          <a:solidFill>
            <a:srgbClr val="EFF5F7"/>
          </a:solidFill>
          <a:ln w="12700">
            <a:solidFill>
              <a:srgbClr val="D7E6EE"/>
            </a:solidFill>
          </a:ln>
        </p:spPr>
        <p:style>
          <a:lnRef idx="1">
            <a:schemeClr val="accent1"/>
          </a:lnRef>
          <a:fillRef idx="3">
            <a:schemeClr val="accent1"/>
          </a:fillRef>
          <a:effectRef idx="2">
            <a:schemeClr val="accent1"/>
          </a:effectRef>
          <a:fontRef idx="minor">
            <a:schemeClr val="lt1"/>
          </a:fontRef>
        </p:style>
        <p:txBody>
          <a:bodyPr wrap="square" tIns="27432" bIns="27432" rtlCol="0" anchor="ctr"/>
          <a:lstStyle/>
          <a:p>
            <a:pPr algn="ctr"/>
            <a:r>
              <a:rPr sz="1500" b="0">
                <a:solidFill>
                  <a:srgbClr val="173D56"/>
                </a:solidFill>
                <a:latin typeface="Aptos"/>
              </a:rPr>
              <a:t>Detector performance emerges from coupled material-architecture interactions, making one-variable-at-a-time optimization insufficient.</a:t>
            </a:r>
          </a:p>
        </p:txBody>
      </p:sp>
    </p:spTree>
    <p:extLst>
      <p:ext uri="{BB962C8B-B14F-4D97-AF65-F5344CB8AC3E}">
        <p14:creationId xmlns:p14="http://schemas.microsoft.com/office/powerpoint/2010/main" val="1808171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6" name="Text 2"/>
          <p:cNvSpPr/>
          <p:nvPr/>
        </p:nvSpPr>
        <p:spPr>
          <a:xfrm>
            <a:off x="5152347" y="617220"/>
            <a:ext cx="5120640" cy="384048"/>
          </a:xfrm>
          <a:prstGeom prst="rect">
            <a:avLst/>
          </a:prstGeom>
          <a:noFill/>
          <a:ln/>
        </p:spPr>
        <p:txBody>
          <a:bodyPr wrap="square" lIns="0" tIns="0" rIns="0" bIns="0" rtlCol="0" anchor="ctr"/>
          <a:lstStyle/>
          <a:p>
            <a:pPr marL="0" indent="0" algn="ctr">
              <a:buNone/>
            </a:pPr>
            <a:r>
              <a:rPr lang="en-US" sz="2400" dirty="0">
                <a:solidFill>
                  <a:srgbClr val="24384A"/>
                </a:solidFill>
                <a:latin typeface="Cocomat Pro" pitchFamily="34" charset="0"/>
                <a:ea typeface="Cocomat Pro" pitchFamily="34" charset="-122"/>
                <a:cs typeface="Cocomat Pro" pitchFamily="34" charset="-120"/>
              </a:rPr>
              <a:t>Why Machine Learning Now?</a:t>
            </a:r>
            <a:endParaRPr lang="en-US" sz="2400" dirty="0"/>
          </a:p>
        </p:txBody>
      </p:sp>
      <p:sp>
        <p:nvSpPr>
          <p:cNvPr id="11" name="Shape 5"/>
          <p:cNvSpPr/>
          <p:nvPr/>
        </p:nvSpPr>
        <p:spPr>
          <a:xfrm>
            <a:off x="694944" y="1337335"/>
            <a:ext cx="3703320" cy="4526280"/>
          </a:xfrm>
          <a:prstGeom prst="roundRect">
            <a:avLst>
              <a:gd name="adj" fmla="val 2963"/>
            </a:avLst>
          </a:prstGeom>
          <a:solidFill>
            <a:srgbClr val="EEF7FB"/>
          </a:solidFill>
          <a:ln w="15240">
            <a:solidFill>
              <a:srgbClr val="14C7E2"/>
            </a:solidFill>
            <a:prstDash val="solid"/>
          </a:ln>
          <a:effectLst>
            <a:outerShdw blurRad="12700" dist="6350" dir="2700000" algn="bl" rotWithShape="0">
              <a:srgbClr val="000000">
                <a:alpha val="12000"/>
              </a:srgbClr>
            </a:outerShdw>
          </a:effectLst>
        </p:spPr>
        <p:txBody>
          <a:bodyPr/>
          <a:lstStyle/>
          <a:p>
            <a:endParaRPr lang="tr-TR" dirty="0"/>
          </a:p>
        </p:txBody>
      </p:sp>
      <p:sp>
        <p:nvSpPr>
          <p:cNvPr id="13" name="Text 6"/>
          <p:cNvSpPr/>
          <p:nvPr/>
        </p:nvSpPr>
        <p:spPr>
          <a:xfrm>
            <a:off x="886968" y="1361806"/>
            <a:ext cx="3118104" cy="530352"/>
          </a:xfrm>
          <a:prstGeom prst="rect">
            <a:avLst/>
          </a:prstGeom>
          <a:noFill/>
          <a:ln/>
        </p:spPr>
        <p:txBody>
          <a:bodyPr wrap="square" lIns="0" tIns="0" rIns="0" bIns="0" rtlCol="0" anchor="ctr"/>
          <a:lstStyle/>
          <a:p>
            <a:pPr marL="0" indent="0">
              <a:buNone/>
            </a:pPr>
            <a:r>
              <a:rPr lang="en-US" sz="1900" b="1" dirty="0">
                <a:solidFill>
                  <a:srgbClr val="24384A"/>
                </a:solidFill>
                <a:latin typeface="Aptos" pitchFamily="34" charset="0"/>
                <a:ea typeface="Aptos" pitchFamily="34" charset="-122"/>
                <a:cs typeface="Aptos" pitchFamily="34" charset="-120"/>
              </a:rPr>
              <a:t>Experimental</a:t>
            </a:r>
            <a:r>
              <a:rPr lang="tr-TR" sz="1900" b="1" dirty="0">
                <a:solidFill>
                  <a:srgbClr val="24384A"/>
                </a:solidFill>
                <a:latin typeface="Aptos" pitchFamily="34" charset="0"/>
                <a:ea typeface="Aptos" pitchFamily="34" charset="-122"/>
                <a:cs typeface="Aptos" pitchFamily="34" charset="-120"/>
              </a:rPr>
              <a:t> </a:t>
            </a:r>
            <a:r>
              <a:rPr lang="tr-TR" sz="1900" b="1" dirty="0" err="1">
                <a:solidFill>
                  <a:srgbClr val="24384A"/>
                </a:solidFill>
                <a:latin typeface="Aptos" pitchFamily="34" charset="0"/>
                <a:ea typeface="Aptos" pitchFamily="34" charset="-122"/>
                <a:cs typeface="Aptos" pitchFamily="34" charset="-120"/>
              </a:rPr>
              <a:t>design</a:t>
            </a:r>
            <a:r>
              <a:rPr lang="tr-TR" sz="1900" b="1" dirty="0">
                <a:solidFill>
                  <a:srgbClr val="24384A"/>
                </a:solidFill>
                <a:latin typeface="Aptos" pitchFamily="34" charset="0"/>
                <a:ea typeface="Aptos" pitchFamily="34" charset="-122"/>
                <a:cs typeface="Aptos" pitchFamily="34" charset="-120"/>
              </a:rPr>
              <a:t> </a:t>
            </a:r>
            <a:r>
              <a:rPr lang="tr-TR" sz="1900" b="1" dirty="0" err="1">
                <a:solidFill>
                  <a:srgbClr val="24384A"/>
                </a:solidFill>
                <a:latin typeface="Aptos" pitchFamily="34" charset="0"/>
                <a:ea typeface="Aptos" pitchFamily="34" charset="-122"/>
                <a:cs typeface="Aptos" pitchFamily="34" charset="-120"/>
              </a:rPr>
              <a:t>space</a:t>
            </a:r>
            <a:endParaRPr lang="en-US" sz="1900" dirty="0"/>
          </a:p>
        </p:txBody>
      </p:sp>
      <p:sp>
        <p:nvSpPr>
          <p:cNvPr id="16" name="Text 7"/>
          <p:cNvSpPr/>
          <p:nvPr/>
        </p:nvSpPr>
        <p:spPr>
          <a:xfrm>
            <a:off x="914400" y="1938528"/>
            <a:ext cx="2697480" cy="201168"/>
          </a:xfrm>
          <a:prstGeom prst="rect">
            <a:avLst/>
          </a:prstGeom>
          <a:noFill/>
          <a:ln/>
        </p:spPr>
        <p:txBody>
          <a:bodyPr wrap="square" lIns="0" tIns="0" rIns="0" bIns="0" rtlCol="0" anchor="ctr"/>
          <a:lstStyle/>
          <a:p>
            <a:pPr marL="0" indent="0">
              <a:buNone/>
            </a:pPr>
            <a:r>
              <a:rPr lang="en-US" sz="1250" dirty="0">
                <a:solidFill>
                  <a:srgbClr val="5B6B78"/>
                </a:solidFill>
                <a:latin typeface="Aptos" pitchFamily="34" charset="0"/>
                <a:ea typeface="Aptos" pitchFamily="34" charset="-122"/>
                <a:cs typeface="Aptos" pitchFamily="34" charset="-120"/>
              </a:rPr>
              <a:t>Many variables must be chosen simultaneously:</a:t>
            </a:r>
            <a:endParaRPr lang="en-US" sz="1250" dirty="0"/>
          </a:p>
        </p:txBody>
      </p:sp>
      <p:sp>
        <p:nvSpPr>
          <p:cNvPr id="18" name="Shape 8"/>
          <p:cNvSpPr/>
          <p:nvPr/>
        </p:nvSpPr>
        <p:spPr>
          <a:xfrm>
            <a:off x="914400" y="2304288"/>
            <a:ext cx="1051560" cy="347472"/>
          </a:xfrm>
          <a:prstGeom prst="roundRect">
            <a:avLst>
              <a:gd name="adj" fmla="val 21053"/>
            </a:avLst>
          </a:prstGeom>
          <a:solidFill>
            <a:srgbClr val="FFFFFF"/>
          </a:solidFill>
          <a:ln w="12700">
            <a:solidFill>
              <a:srgbClr val="2EAD66"/>
            </a:solidFill>
            <a:prstDash val="solid"/>
          </a:ln>
        </p:spPr>
        <p:txBody>
          <a:bodyPr/>
          <a:lstStyle/>
          <a:p>
            <a:endParaRPr lang="en-GB"/>
          </a:p>
        </p:txBody>
      </p:sp>
      <p:sp>
        <p:nvSpPr>
          <p:cNvPr id="20" name="Text 9"/>
          <p:cNvSpPr/>
          <p:nvPr/>
        </p:nvSpPr>
        <p:spPr>
          <a:xfrm>
            <a:off x="950976" y="2386584"/>
            <a:ext cx="978408" cy="146304"/>
          </a:xfrm>
          <a:prstGeom prst="rect">
            <a:avLst/>
          </a:prstGeom>
          <a:noFill/>
          <a:ln/>
        </p:spPr>
        <p:txBody>
          <a:bodyPr wrap="square" lIns="0" tIns="0" rIns="0" bIns="0" rtlCol="0" anchor="ctr">
            <a:normAutofit lnSpcReduction="10000"/>
          </a:bodyPr>
          <a:lstStyle/>
          <a:p>
            <a:pPr marL="0" indent="0" algn="ctr">
              <a:buNone/>
            </a:pPr>
            <a:r>
              <a:rPr lang="en-US" sz="1000" b="1" dirty="0">
                <a:solidFill>
                  <a:srgbClr val="2EAD66"/>
                </a:solidFill>
                <a:latin typeface="Aptos" pitchFamily="34" charset="0"/>
                <a:ea typeface="Aptos" pitchFamily="34" charset="-122"/>
                <a:cs typeface="Aptos" pitchFamily="34" charset="-120"/>
              </a:rPr>
              <a:t>Material family</a:t>
            </a:r>
            <a:endParaRPr lang="en-US" sz="1000" dirty="0"/>
          </a:p>
        </p:txBody>
      </p:sp>
      <p:sp>
        <p:nvSpPr>
          <p:cNvPr id="21" name="Shape 10"/>
          <p:cNvSpPr/>
          <p:nvPr/>
        </p:nvSpPr>
        <p:spPr>
          <a:xfrm>
            <a:off x="2093976" y="2304288"/>
            <a:ext cx="1005840" cy="347472"/>
          </a:xfrm>
          <a:prstGeom prst="roundRect">
            <a:avLst>
              <a:gd name="adj" fmla="val 21053"/>
            </a:avLst>
          </a:prstGeom>
          <a:solidFill>
            <a:srgbClr val="FFFFFF"/>
          </a:solidFill>
          <a:ln w="12700">
            <a:solidFill>
              <a:srgbClr val="6D77D8"/>
            </a:solidFill>
            <a:prstDash val="solid"/>
          </a:ln>
        </p:spPr>
        <p:txBody>
          <a:bodyPr/>
          <a:lstStyle/>
          <a:p>
            <a:endParaRPr lang="en-GB"/>
          </a:p>
        </p:txBody>
      </p:sp>
      <p:sp>
        <p:nvSpPr>
          <p:cNvPr id="22" name="Text 11"/>
          <p:cNvSpPr/>
          <p:nvPr/>
        </p:nvSpPr>
        <p:spPr>
          <a:xfrm>
            <a:off x="2130552" y="2386584"/>
            <a:ext cx="932688" cy="146304"/>
          </a:xfrm>
          <a:prstGeom prst="rect">
            <a:avLst/>
          </a:prstGeom>
          <a:noFill/>
          <a:ln/>
        </p:spPr>
        <p:txBody>
          <a:bodyPr wrap="square" lIns="0" tIns="0" rIns="0" bIns="0" rtlCol="0" anchor="ctr">
            <a:normAutofit fontScale="92500"/>
          </a:bodyPr>
          <a:lstStyle/>
          <a:p>
            <a:pPr marL="0" indent="0" algn="ctr">
              <a:buNone/>
            </a:pPr>
            <a:r>
              <a:rPr lang="en-US" sz="1000" b="1" dirty="0">
                <a:solidFill>
                  <a:srgbClr val="6D77D8"/>
                </a:solidFill>
                <a:latin typeface="Aptos" pitchFamily="34" charset="0"/>
                <a:ea typeface="Aptos" pitchFamily="34" charset="-122"/>
                <a:cs typeface="Aptos" pitchFamily="34" charset="-120"/>
              </a:rPr>
              <a:t>QD composition</a:t>
            </a:r>
            <a:endParaRPr lang="en-US" sz="1000" dirty="0"/>
          </a:p>
        </p:txBody>
      </p:sp>
      <p:sp>
        <p:nvSpPr>
          <p:cNvPr id="23" name="Shape 12"/>
          <p:cNvSpPr/>
          <p:nvPr/>
        </p:nvSpPr>
        <p:spPr>
          <a:xfrm>
            <a:off x="3227832" y="2304288"/>
            <a:ext cx="932688" cy="347472"/>
          </a:xfrm>
          <a:prstGeom prst="roundRect">
            <a:avLst>
              <a:gd name="adj" fmla="val 21053"/>
            </a:avLst>
          </a:prstGeom>
          <a:solidFill>
            <a:srgbClr val="FFFFFF"/>
          </a:solidFill>
          <a:ln w="12700">
            <a:solidFill>
              <a:srgbClr val="0B97B5"/>
            </a:solidFill>
            <a:prstDash val="solid"/>
          </a:ln>
        </p:spPr>
        <p:txBody>
          <a:bodyPr/>
          <a:lstStyle/>
          <a:p>
            <a:endParaRPr lang="en-GB"/>
          </a:p>
        </p:txBody>
      </p:sp>
      <p:sp>
        <p:nvSpPr>
          <p:cNvPr id="24" name="Text 13"/>
          <p:cNvSpPr/>
          <p:nvPr/>
        </p:nvSpPr>
        <p:spPr>
          <a:xfrm>
            <a:off x="3264408" y="2386584"/>
            <a:ext cx="859536" cy="146304"/>
          </a:xfrm>
          <a:prstGeom prst="rect">
            <a:avLst/>
          </a:prstGeom>
          <a:noFill/>
          <a:ln/>
        </p:spPr>
        <p:txBody>
          <a:bodyPr wrap="square" lIns="0" tIns="0" rIns="0" bIns="0" rtlCol="0" anchor="ctr">
            <a:normAutofit lnSpcReduction="10000"/>
          </a:bodyPr>
          <a:lstStyle/>
          <a:p>
            <a:pPr marL="0" indent="0" algn="ctr">
              <a:buNone/>
            </a:pPr>
            <a:r>
              <a:rPr lang="en-US" sz="1000" b="1" dirty="0">
                <a:solidFill>
                  <a:srgbClr val="0B97B5"/>
                </a:solidFill>
                <a:latin typeface="Aptos" pitchFamily="34" charset="0"/>
                <a:ea typeface="Aptos" pitchFamily="34" charset="-122"/>
                <a:cs typeface="Aptos" pitchFamily="34" charset="-120"/>
              </a:rPr>
              <a:t>Host polymer</a:t>
            </a:r>
            <a:endParaRPr lang="en-US" sz="1000" dirty="0"/>
          </a:p>
        </p:txBody>
      </p:sp>
      <p:sp>
        <p:nvSpPr>
          <p:cNvPr id="25" name="Shape 14"/>
          <p:cNvSpPr/>
          <p:nvPr/>
        </p:nvSpPr>
        <p:spPr>
          <a:xfrm>
            <a:off x="914400" y="2779776"/>
            <a:ext cx="1051560" cy="347472"/>
          </a:xfrm>
          <a:prstGeom prst="roundRect">
            <a:avLst>
              <a:gd name="adj" fmla="val 21053"/>
            </a:avLst>
          </a:prstGeom>
          <a:solidFill>
            <a:srgbClr val="FFFFFF"/>
          </a:solidFill>
          <a:ln w="12700">
            <a:solidFill>
              <a:srgbClr val="E59A33"/>
            </a:solidFill>
            <a:prstDash val="solid"/>
          </a:ln>
        </p:spPr>
        <p:txBody>
          <a:bodyPr/>
          <a:lstStyle/>
          <a:p>
            <a:endParaRPr lang="en-GB"/>
          </a:p>
        </p:txBody>
      </p:sp>
      <p:sp>
        <p:nvSpPr>
          <p:cNvPr id="26" name="Text 15"/>
          <p:cNvSpPr/>
          <p:nvPr/>
        </p:nvSpPr>
        <p:spPr>
          <a:xfrm>
            <a:off x="950976" y="2862072"/>
            <a:ext cx="978408" cy="146304"/>
          </a:xfrm>
          <a:prstGeom prst="rect">
            <a:avLst/>
          </a:prstGeom>
          <a:noFill/>
          <a:ln/>
        </p:spPr>
        <p:txBody>
          <a:bodyPr wrap="square" lIns="0" tIns="0" rIns="0" bIns="0" rtlCol="0" anchor="ctr">
            <a:normAutofit lnSpcReduction="10000"/>
          </a:bodyPr>
          <a:lstStyle/>
          <a:p>
            <a:pPr marL="0" indent="0" algn="ctr">
              <a:buNone/>
            </a:pPr>
            <a:r>
              <a:rPr lang="en-US" sz="1000" b="1" dirty="0">
                <a:solidFill>
                  <a:srgbClr val="E59A33"/>
                </a:solidFill>
                <a:latin typeface="Aptos" pitchFamily="34" charset="0"/>
                <a:ea typeface="Aptos" pitchFamily="34" charset="-122"/>
                <a:cs typeface="Aptos" pitchFamily="34" charset="-120"/>
              </a:rPr>
              <a:t>Crystal absorber</a:t>
            </a:r>
            <a:endParaRPr lang="en-US" sz="1000" dirty="0"/>
          </a:p>
        </p:txBody>
      </p:sp>
      <p:sp>
        <p:nvSpPr>
          <p:cNvPr id="27" name="Shape 16"/>
          <p:cNvSpPr/>
          <p:nvPr/>
        </p:nvSpPr>
        <p:spPr>
          <a:xfrm>
            <a:off x="2093976" y="2779776"/>
            <a:ext cx="960120" cy="347472"/>
          </a:xfrm>
          <a:prstGeom prst="roundRect">
            <a:avLst>
              <a:gd name="adj" fmla="val 21053"/>
            </a:avLst>
          </a:prstGeom>
          <a:solidFill>
            <a:srgbClr val="FFFFFF"/>
          </a:solidFill>
          <a:ln w="12700">
            <a:solidFill>
              <a:srgbClr val="D93C72"/>
            </a:solidFill>
            <a:prstDash val="solid"/>
          </a:ln>
        </p:spPr>
        <p:txBody>
          <a:bodyPr/>
          <a:lstStyle/>
          <a:p>
            <a:endParaRPr lang="en-GB"/>
          </a:p>
        </p:txBody>
      </p:sp>
      <p:sp>
        <p:nvSpPr>
          <p:cNvPr id="28" name="Text 17"/>
          <p:cNvSpPr/>
          <p:nvPr/>
        </p:nvSpPr>
        <p:spPr>
          <a:xfrm>
            <a:off x="2130552" y="2862072"/>
            <a:ext cx="886968" cy="146304"/>
          </a:xfrm>
          <a:prstGeom prst="rect">
            <a:avLst/>
          </a:prstGeom>
          <a:noFill/>
          <a:ln/>
        </p:spPr>
        <p:txBody>
          <a:bodyPr wrap="square" lIns="0" tIns="0" rIns="0" bIns="0" rtlCol="0" anchor="ctr">
            <a:normAutofit fontScale="92500"/>
          </a:bodyPr>
          <a:lstStyle/>
          <a:p>
            <a:pPr marL="0" indent="0" algn="ctr">
              <a:buNone/>
            </a:pPr>
            <a:r>
              <a:rPr lang="en-US" sz="1000" b="1" dirty="0">
                <a:solidFill>
                  <a:srgbClr val="D93C72"/>
                </a:solidFill>
                <a:latin typeface="Aptos" pitchFamily="34" charset="0"/>
                <a:ea typeface="Aptos" pitchFamily="34" charset="-122"/>
                <a:cs typeface="Aptos" pitchFamily="34" charset="-120"/>
              </a:rPr>
              <a:t>Layer thickness</a:t>
            </a:r>
            <a:endParaRPr lang="en-US" sz="1000" dirty="0"/>
          </a:p>
        </p:txBody>
      </p:sp>
      <p:sp>
        <p:nvSpPr>
          <p:cNvPr id="29" name="Shape 18"/>
          <p:cNvSpPr/>
          <p:nvPr/>
        </p:nvSpPr>
        <p:spPr>
          <a:xfrm>
            <a:off x="3182112" y="2779776"/>
            <a:ext cx="969264" cy="347472"/>
          </a:xfrm>
          <a:prstGeom prst="roundRect">
            <a:avLst>
              <a:gd name="adj" fmla="val 21053"/>
            </a:avLst>
          </a:prstGeom>
          <a:solidFill>
            <a:srgbClr val="FFFFFF"/>
          </a:solidFill>
          <a:ln w="12700">
            <a:solidFill>
              <a:srgbClr val="1F5A7A"/>
            </a:solidFill>
            <a:prstDash val="solid"/>
          </a:ln>
        </p:spPr>
        <p:txBody>
          <a:bodyPr/>
          <a:lstStyle/>
          <a:p>
            <a:endParaRPr lang="en-GB"/>
          </a:p>
        </p:txBody>
      </p:sp>
      <p:sp>
        <p:nvSpPr>
          <p:cNvPr id="30" name="Text 19"/>
          <p:cNvSpPr/>
          <p:nvPr/>
        </p:nvSpPr>
        <p:spPr>
          <a:xfrm>
            <a:off x="3218688" y="2862072"/>
            <a:ext cx="896112" cy="146304"/>
          </a:xfrm>
          <a:prstGeom prst="rect">
            <a:avLst/>
          </a:prstGeom>
          <a:noFill/>
          <a:ln/>
        </p:spPr>
        <p:txBody>
          <a:bodyPr wrap="square" lIns="0" tIns="0" rIns="0" bIns="0" rtlCol="0" anchor="ctr">
            <a:normAutofit fontScale="92500"/>
          </a:bodyPr>
          <a:lstStyle/>
          <a:p>
            <a:pPr marL="0" indent="0" algn="ctr">
              <a:buNone/>
            </a:pPr>
            <a:r>
              <a:rPr lang="en-US" sz="1000" b="1" dirty="0">
                <a:solidFill>
                  <a:srgbClr val="1F5A7A"/>
                </a:solidFill>
                <a:latin typeface="Aptos" pitchFamily="34" charset="0"/>
                <a:ea typeface="Aptos" pitchFamily="34" charset="-122"/>
                <a:cs typeface="Aptos" pitchFamily="34" charset="-120"/>
              </a:rPr>
              <a:t>Optical coupling</a:t>
            </a:r>
            <a:endParaRPr lang="en-US" sz="1000" dirty="0"/>
          </a:p>
        </p:txBody>
      </p:sp>
      <p:sp>
        <p:nvSpPr>
          <p:cNvPr id="31" name="Shape 20"/>
          <p:cNvSpPr/>
          <p:nvPr/>
        </p:nvSpPr>
        <p:spPr>
          <a:xfrm>
            <a:off x="914400" y="3255264"/>
            <a:ext cx="1051560" cy="347472"/>
          </a:xfrm>
          <a:prstGeom prst="roundRect">
            <a:avLst>
              <a:gd name="adj" fmla="val 21053"/>
            </a:avLst>
          </a:prstGeom>
          <a:solidFill>
            <a:srgbClr val="FFFFFF"/>
          </a:solidFill>
          <a:ln w="12700">
            <a:solidFill>
              <a:srgbClr val="2EAD66"/>
            </a:solidFill>
            <a:prstDash val="solid"/>
          </a:ln>
        </p:spPr>
        <p:txBody>
          <a:bodyPr/>
          <a:lstStyle/>
          <a:p>
            <a:endParaRPr lang="en-GB"/>
          </a:p>
        </p:txBody>
      </p:sp>
      <p:sp>
        <p:nvSpPr>
          <p:cNvPr id="32" name="Text 21"/>
          <p:cNvSpPr/>
          <p:nvPr/>
        </p:nvSpPr>
        <p:spPr>
          <a:xfrm>
            <a:off x="950976" y="3337560"/>
            <a:ext cx="978408" cy="146304"/>
          </a:xfrm>
          <a:prstGeom prst="rect">
            <a:avLst/>
          </a:prstGeom>
          <a:noFill/>
          <a:ln/>
        </p:spPr>
        <p:txBody>
          <a:bodyPr wrap="square" lIns="0" tIns="0" rIns="0" bIns="0" rtlCol="0" anchor="ctr">
            <a:normAutofit lnSpcReduction="10000"/>
          </a:bodyPr>
          <a:lstStyle/>
          <a:p>
            <a:pPr marL="0" indent="0" algn="ctr">
              <a:buNone/>
            </a:pPr>
            <a:r>
              <a:rPr lang="en-US" sz="1000" b="1" dirty="0">
                <a:solidFill>
                  <a:srgbClr val="2EAD66"/>
                </a:solidFill>
                <a:latin typeface="Aptos" pitchFamily="34" charset="0"/>
                <a:ea typeface="Aptos" pitchFamily="34" charset="-122"/>
                <a:cs typeface="Aptos" pitchFamily="34" charset="-120"/>
              </a:rPr>
              <a:t>Readout type</a:t>
            </a:r>
            <a:endParaRPr lang="en-US" sz="1000" dirty="0"/>
          </a:p>
        </p:txBody>
      </p:sp>
      <p:sp>
        <p:nvSpPr>
          <p:cNvPr id="33" name="Shape 22"/>
          <p:cNvSpPr/>
          <p:nvPr/>
        </p:nvSpPr>
        <p:spPr>
          <a:xfrm>
            <a:off x="2093976" y="3255264"/>
            <a:ext cx="932688" cy="347472"/>
          </a:xfrm>
          <a:prstGeom prst="roundRect">
            <a:avLst>
              <a:gd name="adj" fmla="val 21053"/>
            </a:avLst>
          </a:prstGeom>
          <a:solidFill>
            <a:srgbClr val="FFFFFF"/>
          </a:solidFill>
          <a:ln w="12700">
            <a:solidFill>
              <a:srgbClr val="6D77D8"/>
            </a:solidFill>
            <a:prstDash val="solid"/>
          </a:ln>
        </p:spPr>
        <p:txBody>
          <a:bodyPr/>
          <a:lstStyle/>
          <a:p>
            <a:endParaRPr lang="en-GB"/>
          </a:p>
        </p:txBody>
      </p:sp>
      <p:sp>
        <p:nvSpPr>
          <p:cNvPr id="34" name="Text 23"/>
          <p:cNvSpPr/>
          <p:nvPr/>
        </p:nvSpPr>
        <p:spPr>
          <a:xfrm>
            <a:off x="2130552" y="3337560"/>
            <a:ext cx="859536" cy="146304"/>
          </a:xfrm>
          <a:prstGeom prst="rect">
            <a:avLst/>
          </a:prstGeom>
          <a:noFill/>
          <a:ln/>
        </p:spPr>
        <p:txBody>
          <a:bodyPr wrap="square" lIns="0" tIns="0" rIns="0" bIns="0" rtlCol="0" anchor="ctr">
            <a:normAutofit lnSpcReduction="10000"/>
          </a:bodyPr>
          <a:lstStyle/>
          <a:p>
            <a:pPr marL="0" indent="0" algn="ctr">
              <a:buNone/>
            </a:pPr>
            <a:r>
              <a:rPr lang="en-US" sz="1000" b="1" dirty="0">
                <a:solidFill>
                  <a:srgbClr val="6D77D8"/>
                </a:solidFill>
                <a:latin typeface="Aptos" pitchFamily="34" charset="0"/>
                <a:ea typeface="Aptos" pitchFamily="34" charset="-122"/>
                <a:cs typeface="Aptos" pitchFamily="34" charset="-120"/>
              </a:rPr>
              <a:t>Filter choice</a:t>
            </a:r>
            <a:endParaRPr lang="en-US" sz="1000" dirty="0"/>
          </a:p>
        </p:txBody>
      </p:sp>
      <p:sp>
        <p:nvSpPr>
          <p:cNvPr id="35" name="Shape 24"/>
          <p:cNvSpPr/>
          <p:nvPr/>
        </p:nvSpPr>
        <p:spPr>
          <a:xfrm>
            <a:off x="3154680" y="3255264"/>
            <a:ext cx="914400" cy="347472"/>
          </a:xfrm>
          <a:prstGeom prst="roundRect">
            <a:avLst>
              <a:gd name="adj" fmla="val 21053"/>
            </a:avLst>
          </a:prstGeom>
          <a:solidFill>
            <a:srgbClr val="FFFFFF"/>
          </a:solidFill>
          <a:ln w="12700">
            <a:solidFill>
              <a:srgbClr val="E59A33"/>
            </a:solidFill>
            <a:prstDash val="solid"/>
          </a:ln>
        </p:spPr>
        <p:txBody>
          <a:bodyPr/>
          <a:lstStyle/>
          <a:p>
            <a:endParaRPr lang="en-GB"/>
          </a:p>
        </p:txBody>
      </p:sp>
      <p:sp>
        <p:nvSpPr>
          <p:cNvPr id="36" name="Text 25"/>
          <p:cNvSpPr/>
          <p:nvPr/>
        </p:nvSpPr>
        <p:spPr>
          <a:xfrm>
            <a:off x="3191256" y="3337560"/>
            <a:ext cx="841248" cy="146304"/>
          </a:xfrm>
          <a:prstGeom prst="rect">
            <a:avLst/>
          </a:prstGeom>
          <a:noFill/>
          <a:ln/>
        </p:spPr>
        <p:txBody>
          <a:bodyPr wrap="square" lIns="0" tIns="0" rIns="0" bIns="0" rtlCol="0" anchor="ctr">
            <a:normAutofit fontScale="92500"/>
          </a:bodyPr>
          <a:lstStyle/>
          <a:p>
            <a:pPr marL="0" indent="0" algn="ctr">
              <a:buNone/>
            </a:pPr>
            <a:r>
              <a:rPr lang="en-US" sz="1000" b="1" dirty="0">
                <a:solidFill>
                  <a:srgbClr val="E59A33"/>
                </a:solidFill>
                <a:latin typeface="Aptos" pitchFamily="34" charset="0"/>
                <a:ea typeface="Aptos" pitchFamily="34" charset="-122"/>
                <a:cs typeface="Aptos" pitchFamily="34" charset="-120"/>
              </a:rPr>
              <a:t>Beam condition</a:t>
            </a:r>
            <a:endParaRPr lang="en-US" sz="1000" dirty="0"/>
          </a:p>
        </p:txBody>
      </p:sp>
      <p:sp>
        <p:nvSpPr>
          <p:cNvPr id="37" name="Text 26"/>
          <p:cNvSpPr/>
          <p:nvPr/>
        </p:nvSpPr>
        <p:spPr>
          <a:xfrm>
            <a:off x="914399" y="3977640"/>
            <a:ext cx="3356033" cy="530352"/>
          </a:xfrm>
          <a:prstGeom prst="rect">
            <a:avLst/>
          </a:prstGeom>
          <a:noFill/>
          <a:ln/>
        </p:spPr>
        <p:txBody>
          <a:bodyPr wrap="square" lIns="254" tIns="254" rIns="254" bIns="254" rtlCol="0" anchor="ctr"/>
          <a:lstStyle/>
          <a:p>
            <a:pPr marL="0" indent="0">
              <a:buNone/>
            </a:pPr>
            <a:r>
              <a:rPr lang="en-US" sz="1500" dirty="0">
                <a:solidFill>
                  <a:srgbClr val="1F5A7A"/>
                </a:solidFill>
                <a:latin typeface="Aptos" pitchFamily="34" charset="0"/>
                <a:ea typeface="Aptos" pitchFamily="34" charset="-122"/>
                <a:cs typeface="Aptos" pitchFamily="34" charset="-120"/>
              </a:rPr>
              <a:t>Result: the search space grows combinatorially, while experiments remain slow and expensive.</a:t>
            </a:r>
            <a:endParaRPr lang="en-US" sz="1500" dirty="0"/>
          </a:p>
        </p:txBody>
      </p:sp>
      <p:sp>
        <p:nvSpPr>
          <p:cNvPr id="38" name="Shape 27"/>
          <p:cNvSpPr/>
          <p:nvPr/>
        </p:nvSpPr>
        <p:spPr>
          <a:xfrm>
            <a:off x="1051560" y="4800600"/>
            <a:ext cx="73152" cy="73152"/>
          </a:xfrm>
          <a:prstGeom prst="ellipse">
            <a:avLst/>
          </a:prstGeom>
          <a:solidFill>
            <a:srgbClr val="9FBCC6"/>
          </a:solidFill>
          <a:ln w="12700">
            <a:solidFill>
              <a:srgbClr val="9FBCC6"/>
            </a:solidFill>
            <a:prstDash val="solid"/>
          </a:ln>
        </p:spPr>
        <p:txBody>
          <a:bodyPr/>
          <a:lstStyle/>
          <a:p>
            <a:endParaRPr lang="en-GB"/>
          </a:p>
        </p:txBody>
      </p:sp>
      <p:sp>
        <p:nvSpPr>
          <p:cNvPr id="39" name="Shape 28"/>
          <p:cNvSpPr/>
          <p:nvPr/>
        </p:nvSpPr>
        <p:spPr>
          <a:xfrm>
            <a:off x="1051560" y="4965192"/>
            <a:ext cx="73152" cy="73152"/>
          </a:xfrm>
          <a:prstGeom prst="ellipse">
            <a:avLst/>
          </a:prstGeom>
          <a:solidFill>
            <a:srgbClr val="9FBCC6"/>
          </a:solidFill>
          <a:ln w="12700">
            <a:solidFill>
              <a:srgbClr val="9FBCC6"/>
            </a:solidFill>
            <a:prstDash val="solid"/>
          </a:ln>
        </p:spPr>
        <p:txBody>
          <a:bodyPr/>
          <a:lstStyle/>
          <a:p>
            <a:endParaRPr lang="en-GB"/>
          </a:p>
        </p:txBody>
      </p:sp>
      <p:sp>
        <p:nvSpPr>
          <p:cNvPr id="40" name="Shape 29"/>
          <p:cNvSpPr/>
          <p:nvPr/>
        </p:nvSpPr>
        <p:spPr>
          <a:xfrm>
            <a:off x="1051560" y="5129784"/>
            <a:ext cx="73152" cy="73152"/>
          </a:xfrm>
          <a:prstGeom prst="ellipse">
            <a:avLst/>
          </a:prstGeom>
          <a:solidFill>
            <a:srgbClr val="9FBCC6"/>
          </a:solidFill>
          <a:ln w="12700">
            <a:solidFill>
              <a:srgbClr val="9FBCC6"/>
            </a:solidFill>
            <a:prstDash val="solid"/>
          </a:ln>
        </p:spPr>
        <p:txBody>
          <a:bodyPr/>
          <a:lstStyle/>
          <a:p>
            <a:endParaRPr lang="en-GB"/>
          </a:p>
        </p:txBody>
      </p:sp>
      <p:sp>
        <p:nvSpPr>
          <p:cNvPr id="41" name="Shape 30"/>
          <p:cNvSpPr/>
          <p:nvPr/>
        </p:nvSpPr>
        <p:spPr>
          <a:xfrm>
            <a:off x="1051560" y="5294376"/>
            <a:ext cx="73152" cy="73152"/>
          </a:xfrm>
          <a:prstGeom prst="ellipse">
            <a:avLst/>
          </a:prstGeom>
          <a:solidFill>
            <a:srgbClr val="9FBCC6"/>
          </a:solidFill>
          <a:ln w="12700">
            <a:solidFill>
              <a:srgbClr val="9FBCC6"/>
            </a:solidFill>
            <a:prstDash val="solid"/>
          </a:ln>
        </p:spPr>
        <p:txBody>
          <a:bodyPr/>
          <a:lstStyle/>
          <a:p>
            <a:endParaRPr lang="en-GB"/>
          </a:p>
        </p:txBody>
      </p:sp>
      <p:sp>
        <p:nvSpPr>
          <p:cNvPr id="42" name="Shape 31"/>
          <p:cNvSpPr/>
          <p:nvPr/>
        </p:nvSpPr>
        <p:spPr>
          <a:xfrm>
            <a:off x="1527048" y="4800600"/>
            <a:ext cx="73152" cy="73152"/>
          </a:xfrm>
          <a:prstGeom prst="ellipse">
            <a:avLst/>
          </a:prstGeom>
          <a:solidFill>
            <a:srgbClr val="9FBCC6"/>
          </a:solidFill>
          <a:ln w="12700">
            <a:solidFill>
              <a:srgbClr val="9FBCC6"/>
            </a:solidFill>
            <a:prstDash val="solid"/>
          </a:ln>
        </p:spPr>
        <p:txBody>
          <a:bodyPr/>
          <a:lstStyle/>
          <a:p>
            <a:endParaRPr lang="en-GB"/>
          </a:p>
        </p:txBody>
      </p:sp>
      <p:sp>
        <p:nvSpPr>
          <p:cNvPr id="43" name="Shape 32"/>
          <p:cNvSpPr/>
          <p:nvPr/>
        </p:nvSpPr>
        <p:spPr>
          <a:xfrm>
            <a:off x="1527048" y="4965192"/>
            <a:ext cx="73152" cy="73152"/>
          </a:xfrm>
          <a:prstGeom prst="ellipse">
            <a:avLst/>
          </a:prstGeom>
          <a:solidFill>
            <a:srgbClr val="9FBCC6"/>
          </a:solidFill>
          <a:ln w="12700">
            <a:solidFill>
              <a:srgbClr val="9FBCC6"/>
            </a:solidFill>
            <a:prstDash val="solid"/>
          </a:ln>
        </p:spPr>
        <p:txBody>
          <a:bodyPr/>
          <a:lstStyle/>
          <a:p>
            <a:endParaRPr lang="en-GB"/>
          </a:p>
        </p:txBody>
      </p:sp>
      <p:sp>
        <p:nvSpPr>
          <p:cNvPr id="44" name="Shape 33"/>
          <p:cNvSpPr/>
          <p:nvPr/>
        </p:nvSpPr>
        <p:spPr>
          <a:xfrm>
            <a:off x="1527048" y="5129784"/>
            <a:ext cx="73152" cy="73152"/>
          </a:xfrm>
          <a:prstGeom prst="ellipse">
            <a:avLst/>
          </a:prstGeom>
          <a:solidFill>
            <a:srgbClr val="9FBCC6"/>
          </a:solidFill>
          <a:ln w="12700">
            <a:solidFill>
              <a:srgbClr val="9FBCC6"/>
            </a:solidFill>
            <a:prstDash val="solid"/>
          </a:ln>
        </p:spPr>
        <p:txBody>
          <a:bodyPr/>
          <a:lstStyle/>
          <a:p>
            <a:endParaRPr lang="en-GB"/>
          </a:p>
        </p:txBody>
      </p:sp>
      <p:sp>
        <p:nvSpPr>
          <p:cNvPr id="45" name="Shape 34"/>
          <p:cNvSpPr/>
          <p:nvPr/>
        </p:nvSpPr>
        <p:spPr>
          <a:xfrm>
            <a:off x="1527048" y="5294376"/>
            <a:ext cx="73152" cy="73152"/>
          </a:xfrm>
          <a:prstGeom prst="ellipse">
            <a:avLst/>
          </a:prstGeom>
          <a:solidFill>
            <a:srgbClr val="9FBCC6"/>
          </a:solidFill>
          <a:ln w="12700">
            <a:solidFill>
              <a:srgbClr val="9FBCC6"/>
            </a:solidFill>
            <a:prstDash val="solid"/>
          </a:ln>
        </p:spPr>
        <p:txBody>
          <a:bodyPr/>
          <a:lstStyle/>
          <a:p>
            <a:endParaRPr lang="en-GB"/>
          </a:p>
        </p:txBody>
      </p:sp>
      <p:sp>
        <p:nvSpPr>
          <p:cNvPr id="46" name="Shape 35"/>
          <p:cNvSpPr/>
          <p:nvPr/>
        </p:nvSpPr>
        <p:spPr>
          <a:xfrm>
            <a:off x="2002536" y="4800600"/>
            <a:ext cx="73152" cy="73152"/>
          </a:xfrm>
          <a:prstGeom prst="ellipse">
            <a:avLst/>
          </a:prstGeom>
          <a:solidFill>
            <a:srgbClr val="9FBCC6"/>
          </a:solidFill>
          <a:ln w="12700">
            <a:solidFill>
              <a:srgbClr val="9FBCC6"/>
            </a:solidFill>
            <a:prstDash val="solid"/>
          </a:ln>
        </p:spPr>
        <p:txBody>
          <a:bodyPr/>
          <a:lstStyle/>
          <a:p>
            <a:endParaRPr lang="en-GB"/>
          </a:p>
        </p:txBody>
      </p:sp>
      <p:sp>
        <p:nvSpPr>
          <p:cNvPr id="47" name="Shape 36"/>
          <p:cNvSpPr/>
          <p:nvPr/>
        </p:nvSpPr>
        <p:spPr>
          <a:xfrm>
            <a:off x="2002536" y="4965192"/>
            <a:ext cx="73152" cy="73152"/>
          </a:xfrm>
          <a:prstGeom prst="ellipse">
            <a:avLst/>
          </a:prstGeom>
          <a:solidFill>
            <a:srgbClr val="9FBCC6"/>
          </a:solidFill>
          <a:ln w="12700">
            <a:solidFill>
              <a:srgbClr val="9FBCC6"/>
            </a:solidFill>
            <a:prstDash val="solid"/>
          </a:ln>
        </p:spPr>
        <p:txBody>
          <a:bodyPr/>
          <a:lstStyle/>
          <a:p>
            <a:endParaRPr lang="en-GB"/>
          </a:p>
        </p:txBody>
      </p:sp>
      <p:sp>
        <p:nvSpPr>
          <p:cNvPr id="48" name="Shape 37"/>
          <p:cNvSpPr/>
          <p:nvPr/>
        </p:nvSpPr>
        <p:spPr>
          <a:xfrm>
            <a:off x="2002536" y="5129784"/>
            <a:ext cx="73152" cy="73152"/>
          </a:xfrm>
          <a:prstGeom prst="ellipse">
            <a:avLst/>
          </a:prstGeom>
          <a:solidFill>
            <a:srgbClr val="9FBCC6"/>
          </a:solidFill>
          <a:ln w="12700">
            <a:solidFill>
              <a:srgbClr val="9FBCC6"/>
            </a:solidFill>
            <a:prstDash val="solid"/>
          </a:ln>
        </p:spPr>
        <p:txBody>
          <a:bodyPr/>
          <a:lstStyle/>
          <a:p>
            <a:endParaRPr lang="en-GB"/>
          </a:p>
        </p:txBody>
      </p:sp>
      <p:sp>
        <p:nvSpPr>
          <p:cNvPr id="49" name="Shape 38"/>
          <p:cNvSpPr/>
          <p:nvPr/>
        </p:nvSpPr>
        <p:spPr>
          <a:xfrm>
            <a:off x="2002536" y="5294376"/>
            <a:ext cx="73152" cy="73152"/>
          </a:xfrm>
          <a:prstGeom prst="ellipse">
            <a:avLst/>
          </a:prstGeom>
          <a:solidFill>
            <a:srgbClr val="9FBCC6"/>
          </a:solidFill>
          <a:ln w="12700">
            <a:solidFill>
              <a:srgbClr val="9FBCC6"/>
            </a:solidFill>
            <a:prstDash val="solid"/>
          </a:ln>
        </p:spPr>
        <p:txBody>
          <a:bodyPr/>
          <a:lstStyle/>
          <a:p>
            <a:endParaRPr lang="en-GB"/>
          </a:p>
        </p:txBody>
      </p:sp>
      <p:sp>
        <p:nvSpPr>
          <p:cNvPr id="50" name="Shape 39"/>
          <p:cNvSpPr/>
          <p:nvPr/>
        </p:nvSpPr>
        <p:spPr>
          <a:xfrm>
            <a:off x="2478024" y="4800600"/>
            <a:ext cx="73152" cy="73152"/>
          </a:xfrm>
          <a:prstGeom prst="ellipse">
            <a:avLst/>
          </a:prstGeom>
          <a:solidFill>
            <a:srgbClr val="9FBCC6"/>
          </a:solidFill>
          <a:ln w="12700">
            <a:solidFill>
              <a:srgbClr val="9FBCC6"/>
            </a:solidFill>
            <a:prstDash val="solid"/>
          </a:ln>
        </p:spPr>
        <p:txBody>
          <a:bodyPr/>
          <a:lstStyle/>
          <a:p>
            <a:endParaRPr lang="en-GB"/>
          </a:p>
        </p:txBody>
      </p:sp>
      <p:sp>
        <p:nvSpPr>
          <p:cNvPr id="51" name="Shape 40"/>
          <p:cNvSpPr/>
          <p:nvPr/>
        </p:nvSpPr>
        <p:spPr>
          <a:xfrm>
            <a:off x="2478024" y="4965192"/>
            <a:ext cx="73152" cy="73152"/>
          </a:xfrm>
          <a:prstGeom prst="ellipse">
            <a:avLst/>
          </a:prstGeom>
          <a:solidFill>
            <a:srgbClr val="9FBCC6"/>
          </a:solidFill>
          <a:ln w="12700">
            <a:solidFill>
              <a:srgbClr val="9FBCC6"/>
            </a:solidFill>
            <a:prstDash val="solid"/>
          </a:ln>
        </p:spPr>
        <p:txBody>
          <a:bodyPr/>
          <a:lstStyle/>
          <a:p>
            <a:endParaRPr lang="en-GB"/>
          </a:p>
        </p:txBody>
      </p:sp>
      <p:sp>
        <p:nvSpPr>
          <p:cNvPr id="52" name="Shape 41"/>
          <p:cNvSpPr/>
          <p:nvPr/>
        </p:nvSpPr>
        <p:spPr>
          <a:xfrm>
            <a:off x="2478024" y="5129784"/>
            <a:ext cx="73152" cy="73152"/>
          </a:xfrm>
          <a:prstGeom prst="ellipse">
            <a:avLst/>
          </a:prstGeom>
          <a:solidFill>
            <a:srgbClr val="9FBCC6"/>
          </a:solidFill>
          <a:ln w="12700">
            <a:solidFill>
              <a:srgbClr val="9FBCC6"/>
            </a:solidFill>
            <a:prstDash val="solid"/>
          </a:ln>
        </p:spPr>
        <p:txBody>
          <a:bodyPr/>
          <a:lstStyle/>
          <a:p>
            <a:endParaRPr lang="en-GB"/>
          </a:p>
        </p:txBody>
      </p:sp>
      <p:sp>
        <p:nvSpPr>
          <p:cNvPr id="53" name="Shape 42"/>
          <p:cNvSpPr/>
          <p:nvPr/>
        </p:nvSpPr>
        <p:spPr>
          <a:xfrm>
            <a:off x="2478024" y="5294376"/>
            <a:ext cx="73152" cy="73152"/>
          </a:xfrm>
          <a:prstGeom prst="ellipse">
            <a:avLst/>
          </a:prstGeom>
          <a:solidFill>
            <a:srgbClr val="9FBCC6"/>
          </a:solidFill>
          <a:ln w="12700">
            <a:solidFill>
              <a:srgbClr val="9FBCC6"/>
            </a:solidFill>
            <a:prstDash val="solid"/>
          </a:ln>
        </p:spPr>
        <p:txBody>
          <a:bodyPr/>
          <a:lstStyle/>
          <a:p>
            <a:endParaRPr lang="en-GB"/>
          </a:p>
        </p:txBody>
      </p:sp>
      <p:sp>
        <p:nvSpPr>
          <p:cNvPr id="54" name="Shape 43"/>
          <p:cNvSpPr/>
          <p:nvPr/>
        </p:nvSpPr>
        <p:spPr>
          <a:xfrm>
            <a:off x="2784117" y="4956048"/>
            <a:ext cx="502920" cy="201168"/>
          </a:xfrm>
          <a:prstGeom prst="chevron">
            <a:avLst/>
          </a:prstGeom>
          <a:solidFill>
            <a:srgbClr val="D93C72"/>
          </a:solidFill>
          <a:ln w="12700">
            <a:solidFill>
              <a:srgbClr val="D93C72">
                <a:alpha val="0"/>
              </a:srgbClr>
            </a:solidFill>
            <a:prstDash val="solid"/>
          </a:ln>
        </p:spPr>
        <p:txBody>
          <a:bodyPr/>
          <a:lstStyle/>
          <a:p>
            <a:endParaRPr lang="en-GB"/>
          </a:p>
        </p:txBody>
      </p:sp>
      <p:sp>
        <p:nvSpPr>
          <p:cNvPr id="55" name="Text 44"/>
          <p:cNvSpPr/>
          <p:nvPr/>
        </p:nvSpPr>
        <p:spPr>
          <a:xfrm>
            <a:off x="3456617" y="4846320"/>
            <a:ext cx="813816" cy="438912"/>
          </a:xfrm>
          <a:prstGeom prst="rect">
            <a:avLst/>
          </a:prstGeom>
          <a:noFill/>
          <a:ln/>
        </p:spPr>
        <p:txBody>
          <a:bodyPr wrap="square" lIns="0" tIns="0" rIns="0" bIns="0" rtlCol="0" anchor="ctr">
            <a:normAutofit fontScale="92500"/>
          </a:bodyPr>
          <a:lstStyle/>
          <a:p>
            <a:pPr marL="0" indent="0" algn="ctr">
              <a:buNone/>
            </a:pPr>
            <a:r>
              <a:rPr lang="en-US" sz="1080" b="1" dirty="0">
                <a:solidFill>
                  <a:srgbClr val="D93C72"/>
                </a:solidFill>
                <a:latin typeface="Aptos" pitchFamily="34" charset="0"/>
                <a:ea typeface="Aptos" pitchFamily="34" charset="-122"/>
                <a:cs typeface="Aptos" pitchFamily="34" charset="-120"/>
              </a:rPr>
              <a:t>too many</a:t>
            </a:r>
            <a:endParaRPr lang="en-US" sz="1080" dirty="0"/>
          </a:p>
          <a:p>
            <a:pPr marL="0" indent="0" algn="ctr">
              <a:buNone/>
            </a:pPr>
            <a:r>
              <a:rPr lang="en-US" sz="1080" b="1" dirty="0">
                <a:solidFill>
                  <a:srgbClr val="D93C72"/>
                </a:solidFill>
                <a:latin typeface="Aptos" pitchFamily="34" charset="0"/>
                <a:ea typeface="Aptos" pitchFamily="34" charset="-122"/>
                <a:cs typeface="Aptos" pitchFamily="34" charset="-120"/>
              </a:rPr>
              <a:t>combinations</a:t>
            </a:r>
            <a:endParaRPr lang="en-US" sz="1080" dirty="0"/>
          </a:p>
        </p:txBody>
      </p:sp>
      <p:sp>
        <p:nvSpPr>
          <p:cNvPr id="56" name="Shape 45"/>
          <p:cNvSpPr/>
          <p:nvPr/>
        </p:nvSpPr>
        <p:spPr>
          <a:xfrm>
            <a:off x="4617720" y="3063240"/>
            <a:ext cx="868680" cy="502920"/>
          </a:xfrm>
          <a:prstGeom prst="chevron">
            <a:avLst/>
          </a:prstGeom>
          <a:solidFill>
            <a:srgbClr val="0B97B5"/>
          </a:solidFill>
          <a:ln w="12700">
            <a:solidFill>
              <a:srgbClr val="0B97B5">
                <a:alpha val="0"/>
              </a:srgbClr>
            </a:solidFill>
            <a:prstDash val="solid"/>
          </a:ln>
        </p:spPr>
        <p:txBody>
          <a:bodyPr/>
          <a:lstStyle/>
          <a:p>
            <a:endParaRPr lang="en-GB"/>
          </a:p>
        </p:txBody>
      </p:sp>
      <p:sp>
        <p:nvSpPr>
          <p:cNvPr id="57" name="Text 46"/>
          <p:cNvSpPr/>
          <p:nvPr/>
        </p:nvSpPr>
        <p:spPr>
          <a:xfrm>
            <a:off x="4553712" y="2352269"/>
            <a:ext cx="987552" cy="475488"/>
          </a:xfrm>
          <a:prstGeom prst="rect">
            <a:avLst/>
          </a:prstGeom>
          <a:noFill/>
          <a:ln/>
        </p:spPr>
        <p:txBody>
          <a:bodyPr wrap="square" lIns="0" tIns="0" rIns="0" bIns="0" rtlCol="0" anchor="ctr"/>
          <a:lstStyle/>
          <a:p>
            <a:pPr marL="0" indent="0" algn="ctr">
              <a:buNone/>
            </a:pPr>
            <a:r>
              <a:rPr lang="en-US" sz="1700" b="1" dirty="0">
                <a:solidFill>
                  <a:srgbClr val="24384A"/>
                </a:solidFill>
                <a:latin typeface="Aptos" pitchFamily="34" charset="0"/>
                <a:ea typeface="Aptos" pitchFamily="34" charset="-122"/>
                <a:cs typeface="Aptos" pitchFamily="34" charset="-120"/>
              </a:rPr>
              <a:t>Need for</a:t>
            </a:r>
            <a:endParaRPr lang="en-US" sz="1700" dirty="0"/>
          </a:p>
          <a:p>
            <a:pPr marL="0" indent="0" algn="ctr">
              <a:buNone/>
            </a:pPr>
            <a:r>
              <a:rPr lang="en-US" sz="1700" b="1" dirty="0">
                <a:solidFill>
                  <a:srgbClr val="24384A"/>
                </a:solidFill>
                <a:latin typeface="Aptos" pitchFamily="34" charset="0"/>
                <a:ea typeface="Aptos" pitchFamily="34" charset="-122"/>
                <a:cs typeface="Aptos" pitchFamily="34" charset="-120"/>
              </a:rPr>
              <a:t>ML guidance</a:t>
            </a:r>
            <a:endParaRPr lang="en-US" sz="1700" dirty="0"/>
          </a:p>
        </p:txBody>
      </p:sp>
      <p:sp>
        <p:nvSpPr>
          <p:cNvPr id="59" name="Text 48"/>
          <p:cNvSpPr/>
          <p:nvPr/>
        </p:nvSpPr>
        <p:spPr>
          <a:xfrm>
            <a:off x="5989320" y="1627632"/>
            <a:ext cx="2560320" cy="201168"/>
          </a:xfrm>
          <a:prstGeom prst="rect">
            <a:avLst/>
          </a:prstGeom>
          <a:noFill/>
          <a:ln/>
        </p:spPr>
        <p:txBody>
          <a:bodyPr wrap="square" lIns="0" tIns="0" rIns="0" bIns="0" rtlCol="0" anchor="ctr"/>
          <a:lstStyle/>
          <a:p>
            <a:pPr marL="0" indent="0">
              <a:buNone/>
            </a:pPr>
            <a:r>
              <a:rPr lang="en-US" sz="1900" b="1" dirty="0">
                <a:solidFill>
                  <a:srgbClr val="24384A"/>
                </a:solidFill>
                <a:latin typeface="Aptos" pitchFamily="34" charset="0"/>
                <a:ea typeface="Aptos" pitchFamily="34" charset="-122"/>
                <a:cs typeface="Aptos" pitchFamily="34" charset="-120"/>
              </a:rPr>
              <a:t>What ML can do for us</a:t>
            </a:r>
            <a:endParaRPr lang="en-US" sz="1900" dirty="0"/>
          </a:p>
        </p:txBody>
      </p:sp>
      <p:sp>
        <p:nvSpPr>
          <p:cNvPr id="60" name="Text 49"/>
          <p:cNvSpPr/>
          <p:nvPr/>
        </p:nvSpPr>
        <p:spPr>
          <a:xfrm>
            <a:off x="5989320" y="1947672"/>
            <a:ext cx="4983480" cy="192024"/>
          </a:xfrm>
          <a:prstGeom prst="rect">
            <a:avLst/>
          </a:prstGeom>
          <a:noFill/>
          <a:ln/>
        </p:spPr>
        <p:txBody>
          <a:bodyPr wrap="square" lIns="0" tIns="0" rIns="0" bIns="0" rtlCol="0" anchor="ctr"/>
          <a:lstStyle/>
          <a:p>
            <a:pPr marL="0" indent="0">
              <a:buNone/>
            </a:pPr>
            <a:r>
              <a:rPr lang="en-US" sz="1250" dirty="0">
                <a:solidFill>
                  <a:srgbClr val="5B6B78"/>
                </a:solidFill>
                <a:latin typeface="Aptos" pitchFamily="34" charset="0"/>
                <a:ea typeface="Aptos" pitchFamily="34" charset="-122"/>
                <a:cs typeface="Aptos" pitchFamily="34" charset="-120"/>
              </a:rPr>
              <a:t>Machine learning does not replace</a:t>
            </a:r>
            <a:r>
              <a:rPr lang="tr-TR" sz="1250" dirty="0">
                <a:solidFill>
                  <a:srgbClr val="5B6B78"/>
                </a:solidFill>
                <a:latin typeface="Aptos" pitchFamily="34" charset="0"/>
                <a:ea typeface="Aptos" pitchFamily="34" charset="-122"/>
                <a:cs typeface="Aptos" pitchFamily="34" charset="-120"/>
              </a:rPr>
              <a:t> detector</a:t>
            </a:r>
            <a:r>
              <a:rPr lang="en-US" sz="1250" dirty="0">
                <a:solidFill>
                  <a:srgbClr val="5B6B78"/>
                </a:solidFill>
                <a:latin typeface="Aptos" pitchFamily="34" charset="0"/>
                <a:ea typeface="Aptos" pitchFamily="34" charset="-122"/>
                <a:cs typeface="Aptos" pitchFamily="34" charset="-120"/>
              </a:rPr>
              <a:t> physics; it reveals structure in a high-dimensional materials dataset.</a:t>
            </a:r>
            <a:endParaRPr lang="en-US" sz="1250" dirty="0"/>
          </a:p>
        </p:txBody>
      </p:sp>
      <p:sp>
        <p:nvSpPr>
          <p:cNvPr id="61" name="Shape 50"/>
          <p:cNvSpPr/>
          <p:nvPr/>
        </p:nvSpPr>
        <p:spPr>
          <a:xfrm>
            <a:off x="5989320" y="2331720"/>
            <a:ext cx="1627632" cy="1417320"/>
          </a:xfrm>
          <a:prstGeom prst="roundRect">
            <a:avLst>
              <a:gd name="adj" fmla="val 5161"/>
            </a:avLst>
          </a:prstGeom>
          <a:solidFill>
            <a:srgbClr val="F8FBFD"/>
          </a:solidFill>
          <a:ln w="12700">
            <a:solidFill>
              <a:srgbClr val="2EAD66"/>
            </a:solidFill>
            <a:prstDash val="solid"/>
          </a:ln>
        </p:spPr>
        <p:txBody>
          <a:bodyPr/>
          <a:lstStyle/>
          <a:p>
            <a:endParaRPr lang="en-GB"/>
          </a:p>
        </p:txBody>
      </p:sp>
      <p:sp>
        <p:nvSpPr>
          <p:cNvPr id="62" name="Shape 51"/>
          <p:cNvSpPr/>
          <p:nvPr/>
        </p:nvSpPr>
        <p:spPr>
          <a:xfrm>
            <a:off x="6062472" y="2404872"/>
            <a:ext cx="384048" cy="164592"/>
          </a:xfrm>
          <a:prstGeom prst="roundRect">
            <a:avLst>
              <a:gd name="adj" fmla="val 27778"/>
            </a:avLst>
          </a:prstGeom>
          <a:solidFill>
            <a:srgbClr val="2EAD66"/>
          </a:solidFill>
          <a:ln w="12700">
            <a:solidFill>
              <a:srgbClr val="2EAD66">
                <a:alpha val="0"/>
              </a:srgbClr>
            </a:solidFill>
            <a:prstDash val="solid"/>
          </a:ln>
        </p:spPr>
        <p:txBody>
          <a:bodyPr/>
          <a:lstStyle/>
          <a:p>
            <a:endParaRPr lang="en-GB"/>
          </a:p>
        </p:txBody>
      </p:sp>
      <p:sp>
        <p:nvSpPr>
          <p:cNvPr id="63" name="Text 52"/>
          <p:cNvSpPr/>
          <p:nvPr/>
        </p:nvSpPr>
        <p:spPr>
          <a:xfrm>
            <a:off x="6099048" y="2624328"/>
            <a:ext cx="1444752" cy="182880"/>
          </a:xfrm>
          <a:prstGeom prst="rect">
            <a:avLst/>
          </a:prstGeom>
          <a:noFill/>
          <a:ln/>
        </p:spPr>
        <p:txBody>
          <a:bodyPr wrap="square" lIns="0" tIns="0" rIns="0" bIns="0" rtlCol="0" anchor="ctr">
            <a:normAutofit lnSpcReduction="10000"/>
          </a:bodyPr>
          <a:lstStyle/>
          <a:p>
            <a:pPr marL="0" indent="0">
              <a:buNone/>
            </a:pPr>
            <a:r>
              <a:rPr lang="en-US" sz="1300" b="1" dirty="0">
                <a:solidFill>
                  <a:srgbClr val="24384A"/>
                </a:solidFill>
                <a:latin typeface="Aptos" pitchFamily="34" charset="0"/>
                <a:ea typeface="Aptos" pitchFamily="34" charset="-122"/>
                <a:cs typeface="Aptos" pitchFamily="34" charset="-120"/>
              </a:rPr>
              <a:t>Pattern discovery</a:t>
            </a:r>
            <a:endParaRPr lang="en-US" sz="1300" dirty="0"/>
          </a:p>
        </p:txBody>
      </p:sp>
      <p:sp>
        <p:nvSpPr>
          <p:cNvPr id="192" name="Text 53"/>
          <p:cNvSpPr/>
          <p:nvPr/>
        </p:nvSpPr>
        <p:spPr>
          <a:xfrm>
            <a:off x="6099048" y="2862072"/>
            <a:ext cx="1444752" cy="795528"/>
          </a:xfrm>
          <a:prstGeom prst="rect">
            <a:avLst/>
          </a:prstGeom>
          <a:noFill/>
          <a:ln/>
        </p:spPr>
        <p:txBody>
          <a:bodyPr wrap="square" lIns="254" tIns="254" rIns="254" bIns="254" rtlCol="0" anchor="ctr">
            <a:normAutofit/>
          </a:bodyPr>
          <a:lstStyle/>
          <a:p>
            <a:pPr marL="0" indent="0">
              <a:buNone/>
            </a:pPr>
            <a:r>
              <a:rPr lang="en-US" sz="1080" dirty="0">
                <a:solidFill>
                  <a:srgbClr val="5B6B78"/>
                </a:solidFill>
                <a:latin typeface="Aptos" pitchFamily="34" charset="0"/>
                <a:ea typeface="Aptos" pitchFamily="34" charset="-122"/>
                <a:cs typeface="Aptos" pitchFamily="34" charset="-120"/>
              </a:rPr>
              <a:t>Identify clusters, correlations, and hidden structure across material classes.</a:t>
            </a:r>
            <a:endParaRPr lang="en-US" sz="1080" dirty="0"/>
          </a:p>
        </p:txBody>
      </p:sp>
      <p:sp>
        <p:nvSpPr>
          <p:cNvPr id="194" name="Shape 54"/>
          <p:cNvSpPr/>
          <p:nvPr/>
        </p:nvSpPr>
        <p:spPr>
          <a:xfrm>
            <a:off x="7744968" y="2331720"/>
            <a:ext cx="1627632" cy="1417320"/>
          </a:xfrm>
          <a:prstGeom prst="roundRect">
            <a:avLst>
              <a:gd name="adj" fmla="val 5161"/>
            </a:avLst>
          </a:prstGeom>
          <a:solidFill>
            <a:srgbClr val="F8FBFD"/>
          </a:solidFill>
          <a:ln w="12700">
            <a:solidFill>
              <a:srgbClr val="6D77D8"/>
            </a:solidFill>
            <a:prstDash val="solid"/>
          </a:ln>
        </p:spPr>
        <p:txBody>
          <a:bodyPr/>
          <a:lstStyle/>
          <a:p>
            <a:endParaRPr lang="en-GB"/>
          </a:p>
        </p:txBody>
      </p:sp>
      <p:sp>
        <p:nvSpPr>
          <p:cNvPr id="195" name="Shape 55"/>
          <p:cNvSpPr/>
          <p:nvPr/>
        </p:nvSpPr>
        <p:spPr>
          <a:xfrm>
            <a:off x="7818120" y="2404872"/>
            <a:ext cx="384048" cy="164592"/>
          </a:xfrm>
          <a:prstGeom prst="roundRect">
            <a:avLst>
              <a:gd name="adj" fmla="val 27778"/>
            </a:avLst>
          </a:prstGeom>
          <a:solidFill>
            <a:srgbClr val="6D77D8"/>
          </a:solidFill>
          <a:ln w="12700">
            <a:solidFill>
              <a:srgbClr val="6D77D8">
                <a:alpha val="0"/>
              </a:srgbClr>
            </a:solidFill>
            <a:prstDash val="solid"/>
          </a:ln>
        </p:spPr>
        <p:txBody>
          <a:bodyPr/>
          <a:lstStyle/>
          <a:p>
            <a:endParaRPr lang="en-GB"/>
          </a:p>
        </p:txBody>
      </p:sp>
      <p:sp>
        <p:nvSpPr>
          <p:cNvPr id="196" name="Text 56"/>
          <p:cNvSpPr/>
          <p:nvPr/>
        </p:nvSpPr>
        <p:spPr>
          <a:xfrm>
            <a:off x="7854696" y="2624328"/>
            <a:ext cx="1444752" cy="182880"/>
          </a:xfrm>
          <a:prstGeom prst="rect">
            <a:avLst/>
          </a:prstGeom>
          <a:noFill/>
          <a:ln/>
        </p:spPr>
        <p:txBody>
          <a:bodyPr wrap="square" lIns="0" tIns="0" rIns="0" bIns="0" rtlCol="0" anchor="ctr">
            <a:normAutofit fontScale="92500"/>
          </a:bodyPr>
          <a:lstStyle/>
          <a:p>
            <a:pPr marL="0" indent="0">
              <a:buNone/>
            </a:pPr>
            <a:r>
              <a:rPr lang="en-US" sz="1300" b="1" dirty="0">
                <a:solidFill>
                  <a:srgbClr val="24384A"/>
                </a:solidFill>
                <a:latin typeface="Aptos" pitchFamily="34" charset="0"/>
                <a:ea typeface="Aptos" pitchFamily="34" charset="-122"/>
                <a:cs typeface="Aptos" pitchFamily="34" charset="-120"/>
              </a:rPr>
              <a:t>Ranking &amp; selection</a:t>
            </a:r>
            <a:endParaRPr lang="en-US" sz="1300" dirty="0"/>
          </a:p>
        </p:txBody>
      </p:sp>
      <p:sp>
        <p:nvSpPr>
          <p:cNvPr id="197" name="Text 57"/>
          <p:cNvSpPr/>
          <p:nvPr/>
        </p:nvSpPr>
        <p:spPr>
          <a:xfrm>
            <a:off x="7854696" y="2862072"/>
            <a:ext cx="1444752" cy="795528"/>
          </a:xfrm>
          <a:prstGeom prst="rect">
            <a:avLst/>
          </a:prstGeom>
          <a:noFill/>
          <a:ln/>
        </p:spPr>
        <p:txBody>
          <a:bodyPr wrap="square" lIns="254" tIns="254" rIns="254" bIns="254" rtlCol="0" anchor="ctr">
            <a:normAutofit/>
          </a:bodyPr>
          <a:lstStyle/>
          <a:p>
            <a:pPr marL="0" indent="0">
              <a:buNone/>
            </a:pPr>
            <a:r>
              <a:rPr lang="en-US" sz="1080" dirty="0">
                <a:solidFill>
                  <a:srgbClr val="5B6B78"/>
                </a:solidFill>
                <a:latin typeface="Aptos" pitchFamily="34" charset="0"/>
                <a:ea typeface="Aptos" pitchFamily="34" charset="-122"/>
                <a:cs typeface="Aptos" pitchFamily="34" charset="-120"/>
              </a:rPr>
              <a:t>Prioritize promising material–architecture combinations before exhaustive testing.</a:t>
            </a:r>
            <a:endParaRPr lang="en-US" sz="1080" dirty="0"/>
          </a:p>
        </p:txBody>
      </p:sp>
      <p:sp>
        <p:nvSpPr>
          <p:cNvPr id="198" name="Shape 58"/>
          <p:cNvSpPr/>
          <p:nvPr/>
        </p:nvSpPr>
        <p:spPr>
          <a:xfrm>
            <a:off x="9500616" y="2331720"/>
            <a:ext cx="1627632" cy="1417320"/>
          </a:xfrm>
          <a:prstGeom prst="roundRect">
            <a:avLst>
              <a:gd name="adj" fmla="val 5161"/>
            </a:avLst>
          </a:prstGeom>
          <a:solidFill>
            <a:srgbClr val="F8FBFD"/>
          </a:solidFill>
          <a:ln w="12700">
            <a:solidFill>
              <a:srgbClr val="E59A33"/>
            </a:solidFill>
            <a:prstDash val="solid"/>
          </a:ln>
        </p:spPr>
        <p:txBody>
          <a:bodyPr/>
          <a:lstStyle/>
          <a:p>
            <a:endParaRPr lang="en-GB"/>
          </a:p>
        </p:txBody>
      </p:sp>
      <p:sp>
        <p:nvSpPr>
          <p:cNvPr id="199" name="Shape 59"/>
          <p:cNvSpPr/>
          <p:nvPr/>
        </p:nvSpPr>
        <p:spPr>
          <a:xfrm>
            <a:off x="9573768" y="2404872"/>
            <a:ext cx="384048" cy="164592"/>
          </a:xfrm>
          <a:prstGeom prst="roundRect">
            <a:avLst>
              <a:gd name="adj" fmla="val 27778"/>
            </a:avLst>
          </a:prstGeom>
          <a:solidFill>
            <a:srgbClr val="E59A33"/>
          </a:solidFill>
          <a:ln w="12700">
            <a:solidFill>
              <a:srgbClr val="E59A33">
                <a:alpha val="0"/>
              </a:srgbClr>
            </a:solidFill>
            <a:prstDash val="solid"/>
          </a:ln>
        </p:spPr>
        <p:txBody>
          <a:bodyPr/>
          <a:lstStyle/>
          <a:p>
            <a:endParaRPr lang="en-GB"/>
          </a:p>
        </p:txBody>
      </p:sp>
      <p:sp>
        <p:nvSpPr>
          <p:cNvPr id="200" name="Text 60"/>
          <p:cNvSpPr/>
          <p:nvPr/>
        </p:nvSpPr>
        <p:spPr>
          <a:xfrm>
            <a:off x="9610344" y="2624328"/>
            <a:ext cx="1444752" cy="182880"/>
          </a:xfrm>
          <a:prstGeom prst="rect">
            <a:avLst/>
          </a:prstGeom>
          <a:noFill/>
          <a:ln/>
        </p:spPr>
        <p:txBody>
          <a:bodyPr wrap="square" lIns="0" tIns="0" rIns="0" bIns="0" rtlCol="0" anchor="ctr">
            <a:normAutofit lnSpcReduction="10000"/>
          </a:bodyPr>
          <a:lstStyle/>
          <a:p>
            <a:pPr marL="0" indent="0">
              <a:buNone/>
            </a:pPr>
            <a:r>
              <a:rPr lang="en-US" sz="1300" b="1" dirty="0">
                <a:solidFill>
                  <a:srgbClr val="24384A"/>
                </a:solidFill>
                <a:latin typeface="Aptos" pitchFamily="34" charset="0"/>
                <a:ea typeface="Aptos" pitchFamily="34" charset="-122"/>
                <a:cs typeface="Aptos" pitchFamily="34" charset="-120"/>
              </a:rPr>
              <a:t>Interpretability</a:t>
            </a:r>
            <a:endParaRPr lang="en-US" sz="1300" dirty="0"/>
          </a:p>
        </p:txBody>
      </p:sp>
      <p:sp>
        <p:nvSpPr>
          <p:cNvPr id="201" name="Text 61"/>
          <p:cNvSpPr/>
          <p:nvPr/>
        </p:nvSpPr>
        <p:spPr>
          <a:xfrm>
            <a:off x="9610344" y="2862072"/>
            <a:ext cx="1444752" cy="795528"/>
          </a:xfrm>
          <a:prstGeom prst="rect">
            <a:avLst/>
          </a:prstGeom>
          <a:noFill/>
          <a:ln/>
        </p:spPr>
        <p:txBody>
          <a:bodyPr wrap="square" lIns="254" tIns="254" rIns="254" bIns="254" rtlCol="0" anchor="ctr">
            <a:normAutofit/>
          </a:bodyPr>
          <a:lstStyle/>
          <a:p>
            <a:pPr marL="0" indent="0">
              <a:buNone/>
            </a:pPr>
            <a:r>
              <a:rPr lang="en-US" sz="1080" dirty="0">
                <a:solidFill>
                  <a:srgbClr val="5B6B78"/>
                </a:solidFill>
                <a:latin typeface="Aptos" pitchFamily="34" charset="0"/>
                <a:ea typeface="Aptos" pitchFamily="34" charset="-122"/>
                <a:cs typeface="Aptos" pitchFamily="34" charset="-120"/>
              </a:rPr>
              <a:t>Estimate which descriptors drive timing, emission, and detector response.</a:t>
            </a:r>
            <a:endParaRPr lang="en-US" sz="1080" dirty="0"/>
          </a:p>
        </p:txBody>
      </p:sp>
      <p:sp>
        <p:nvSpPr>
          <p:cNvPr id="64" name="Text 62"/>
          <p:cNvSpPr/>
          <p:nvPr/>
        </p:nvSpPr>
        <p:spPr>
          <a:xfrm>
            <a:off x="6035040" y="4078224"/>
            <a:ext cx="1645920" cy="164592"/>
          </a:xfrm>
          <a:prstGeom prst="rect">
            <a:avLst/>
          </a:prstGeom>
          <a:noFill/>
          <a:ln/>
        </p:spPr>
        <p:txBody>
          <a:bodyPr wrap="square" lIns="0" tIns="0" rIns="0" bIns="0" rtlCol="0" anchor="ctr"/>
          <a:lstStyle/>
          <a:p>
            <a:pPr marL="0" indent="0">
              <a:buNone/>
            </a:pPr>
            <a:r>
              <a:rPr lang="en-US" sz="1200" b="1" dirty="0">
                <a:solidFill>
                  <a:srgbClr val="1F5A7A"/>
                </a:solidFill>
                <a:latin typeface="Aptos" pitchFamily="34" charset="0"/>
                <a:ea typeface="Aptos" pitchFamily="34" charset="-122"/>
                <a:cs typeface="Aptos" pitchFamily="34" charset="-120"/>
              </a:rPr>
              <a:t>Planned ML workflow</a:t>
            </a:r>
            <a:endParaRPr lang="en-US" sz="1200" dirty="0"/>
          </a:p>
        </p:txBody>
      </p:sp>
      <p:sp>
        <p:nvSpPr>
          <p:cNvPr id="65" name="Shape 63"/>
          <p:cNvSpPr/>
          <p:nvPr/>
        </p:nvSpPr>
        <p:spPr>
          <a:xfrm>
            <a:off x="6035040" y="4407408"/>
            <a:ext cx="1508760" cy="457200"/>
          </a:xfrm>
          <a:prstGeom prst="roundRect">
            <a:avLst>
              <a:gd name="adj" fmla="val 12000"/>
            </a:avLst>
          </a:prstGeom>
          <a:solidFill>
            <a:srgbClr val="FFFFFF"/>
          </a:solidFill>
          <a:ln w="12700">
            <a:solidFill>
              <a:srgbClr val="2EAD66"/>
            </a:solidFill>
            <a:prstDash val="solid"/>
          </a:ln>
        </p:spPr>
        <p:txBody>
          <a:bodyPr/>
          <a:lstStyle/>
          <a:p>
            <a:endParaRPr lang="en-GB"/>
          </a:p>
        </p:txBody>
      </p:sp>
      <p:sp>
        <p:nvSpPr>
          <p:cNvPr id="66" name="Text 64"/>
          <p:cNvSpPr/>
          <p:nvPr/>
        </p:nvSpPr>
        <p:spPr>
          <a:xfrm>
            <a:off x="6071616" y="4507992"/>
            <a:ext cx="1435608" cy="237744"/>
          </a:xfrm>
          <a:prstGeom prst="rect">
            <a:avLst/>
          </a:prstGeom>
          <a:noFill/>
          <a:ln/>
        </p:spPr>
        <p:txBody>
          <a:bodyPr wrap="square" lIns="0" tIns="0" rIns="0" bIns="0" rtlCol="0" anchor="ctr">
            <a:normAutofit fontScale="92500" lnSpcReduction="20000"/>
          </a:bodyPr>
          <a:lstStyle/>
          <a:p>
            <a:pPr marL="0" indent="0" algn="ctr">
              <a:buNone/>
            </a:pPr>
            <a:endParaRPr lang="en-US" sz="980" dirty="0"/>
          </a:p>
          <a:p>
            <a:pPr marL="0" indent="0" algn="ctr">
              <a:buNone/>
            </a:pPr>
            <a:r>
              <a:rPr lang="tr-TR" sz="980" b="1" dirty="0">
                <a:solidFill>
                  <a:srgbClr val="2EAD66"/>
                </a:solidFill>
                <a:latin typeface="Aptos" pitchFamily="34" charset="0"/>
                <a:ea typeface="Aptos" pitchFamily="34" charset="-122"/>
                <a:cs typeface="Aptos" pitchFamily="34" charset="-120"/>
              </a:rPr>
              <a:t>E</a:t>
            </a:r>
            <a:r>
              <a:rPr lang="en-US" sz="980" b="1" dirty="0" err="1">
                <a:solidFill>
                  <a:srgbClr val="2EAD66"/>
                </a:solidFill>
                <a:latin typeface="Aptos" pitchFamily="34" charset="0"/>
                <a:ea typeface="Aptos" pitchFamily="34" charset="-122"/>
                <a:cs typeface="Aptos" pitchFamily="34" charset="-120"/>
              </a:rPr>
              <a:t>xperiments</a:t>
            </a:r>
            <a:endParaRPr lang="en-US" sz="980" dirty="0"/>
          </a:p>
        </p:txBody>
      </p:sp>
      <p:sp>
        <p:nvSpPr>
          <p:cNvPr id="67" name="Shape 65"/>
          <p:cNvSpPr/>
          <p:nvPr/>
        </p:nvSpPr>
        <p:spPr>
          <a:xfrm>
            <a:off x="7699248" y="4407408"/>
            <a:ext cx="896112" cy="457200"/>
          </a:xfrm>
          <a:prstGeom prst="roundRect">
            <a:avLst>
              <a:gd name="adj" fmla="val 12000"/>
            </a:avLst>
          </a:prstGeom>
          <a:solidFill>
            <a:srgbClr val="FFFFFF"/>
          </a:solidFill>
          <a:ln w="12700">
            <a:solidFill>
              <a:srgbClr val="0B97B5"/>
            </a:solidFill>
            <a:prstDash val="solid"/>
          </a:ln>
        </p:spPr>
        <p:txBody>
          <a:bodyPr/>
          <a:lstStyle/>
          <a:p>
            <a:endParaRPr lang="en-GB"/>
          </a:p>
        </p:txBody>
      </p:sp>
      <p:sp>
        <p:nvSpPr>
          <p:cNvPr id="68" name="Text 66"/>
          <p:cNvSpPr/>
          <p:nvPr/>
        </p:nvSpPr>
        <p:spPr>
          <a:xfrm>
            <a:off x="7735824" y="4507992"/>
            <a:ext cx="822960" cy="237744"/>
          </a:xfrm>
          <a:prstGeom prst="rect">
            <a:avLst/>
          </a:prstGeom>
          <a:noFill/>
          <a:ln/>
        </p:spPr>
        <p:txBody>
          <a:bodyPr wrap="square" lIns="0" tIns="0" rIns="0" bIns="0" rtlCol="0" anchor="ctr">
            <a:normAutofit/>
          </a:bodyPr>
          <a:lstStyle/>
          <a:p>
            <a:pPr marL="0" indent="0" algn="ctr">
              <a:buNone/>
            </a:pPr>
            <a:r>
              <a:rPr lang="en-US" sz="980" b="1" dirty="0">
                <a:solidFill>
                  <a:srgbClr val="0B97B5"/>
                </a:solidFill>
                <a:latin typeface="Aptos" pitchFamily="34" charset="0"/>
                <a:ea typeface="Aptos" pitchFamily="34" charset="-122"/>
                <a:cs typeface="Aptos" pitchFamily="34" charset="-120"/>
              </a:rPr>
              <a:t>Descriptors</a:t>
            </a:r>
            <a:endParaRPr lang="en-US" sz="980" dirty="0"/>
          </a:p>
        </p:txBody>
      </p:sp>
      <p:sp>
        <p:nvSpPr>
          <p:cNvPr id="69" name="Shape 67"/>
          <p:cNvSpPr/>
          <p:nvPr/>
        </p:nvSpPr>
        <p:spPr>
          <a:xfrm>
            <a:off x="8796528" y="4407408"/>
            <a:ext cx="841248" cy="457200"/>
          </a:xfrm>
          <a:prstGeom prst="roundRect">
            <a:avLst>
              <a:gd name="adj" fmla="val 12000"/>
            </a:avLst>
          </a:prstGeom>
          <a:solidFill>
            <a:srgbClr val="FFFFFF"/>
          </a:solidFill>
          <a:ln w="12700">
            <a:solidFill>
              <a:srgbClr val="6D77D8"/>
            </a:solidFill>
            <a:prstDash val="solid"/>
          </a:ln>
        </p:spPr>
        <p:txBody>
          <a:bodyPr/>
          <a:lstStyle/>
          <a:p>
            <a:endParaRPr lang="en-GB"/>
          </a:p>
        </p:txBody>
      </p:sp>
      <p:sp>
        <p:nvSpPr>
          <p:cNvPr id="70" name="Text 68"/>
          <p:cNvSpPr/>
          <p:nvPr/>
        </p:nvSpPr>
        <p:spPr>
          <a:xfrm>
            <a:off x="8833104" y="4507992"/>
            <a:ext cx="768096" cy="237744"/>
          </a:xfrm>
          <a:prstGeom prst="rect">
            <a:avLst/>
          </a:prstGeom>
          <a:noFill/>
          <a:ln/>
        </p:spPr>
        <p:txBody>
          <a:bodyPr wrap="square" lIns="0" tIns="0" rIns="0" bIns="0" rtlCol="0" anchor="ctr">
            <a:normAutofit/>
          </a:bodyPr>
          <a:lstStyle/>
          <a:p>
            <a:pPr marL="0" indent="0" algn="ctr">
              <a:buNone/>
            </a:pPr>
            <a:r>
              <a:rPr lang="en-US" sz="980" b="1" dirty="0">
                <a:solidFill>
                  <a:srgbClr val="6D77D8"/>
                </a:solidFill>
                <a:latin typeface="Aptos" pitchFamily="34" charset="0"/>
                <a:ea typeface="Aptos" pitchFamily="34" charset="-122"/>
                <a:cs typeface="Aptos" pitchFamily="34" charset="-120"/>
              </a:rPr>
              <a:t>Models</a:t>
            </a:r>
            <a:endParaRPr lang="en-US" sz="980" dirty="0"/>
          </a:p>
        </p:txBody>
      </p:sp>
      <p:sp>
        <p:nvSpPr>
          <p:cNvPr id="71" name="Shape 69"/>
          <p:cNvSpPr/>
          <p:nvPr/>
        </p:nvSpPr>
        <p:spPr>
          <a:xfrm>
            <a:off x="9838944" y="4407408"/>
            <a:ext cx="896112" cy="457200"/>
          </a:xfrm>
          <a:prstGeom prst="roundRect">
            <a:avLst>
              <a:gd name="adj" fmla="val 12000"/>
            </a:avLst>
          </a:prstGeom>
          <a:solidFill>
            <a:srgbClr val="FFFFFF"/>
          </a:solidFill>
          <a:ln w="12700">
            <a:solidFill>
              <a:srgbClr val="E59A33"/>
            </a:solidFill>
            <a:prstDash val="solid"/>
          </a:ln>
        </p:spPr>
        <p:txBody>
          <a:bodyPr/>
          <a:lstStyle/>
          <a:p>
            <a:endParaRPr lang="en-GB"/>
          </a:p>
        </p:txBody>
      </p:sp>
      <p:sp>
        <p:nvSpPr>
          <p:cNvPr id="72" name="Text 70"/>
          <p:cNvSpPr/>
          <p:nvPr/>
        </p:nvSpPr>
        <p:spPr>
          <a:xfrm>
            <a:off x="9875520" y="4507992"/>
            <a:ext cx="822960" cy="237744"/>
          </a:xfrm>
          <a:prstGeom prst="rect">
            <a:avLst/>
          </a:prstGeom>
          <a:noFill/>
          <a:ln/>
        </p:spPr>
        <p:txBody>
          <a:bodyPr wrap="square" lIns="0" tIns="0" rIns="0" bIns="0" rtlCol="0" anchor="ctr">
            <a:normAutofit/>
          </a:bodyPr>
          <a:lstStyle/>
          <a:p>
            <a:pPr marL="0" indent="0" algn="ctr">
              <a:buNone/>
            </a:pPr>
            <a:r>
              <a:rPr lang="en-US" sz="980" b="1" dirty="0">
                <a:solidFill>
                  <a:srgbClr val="E59A33"/>
                </a:solidFill>
                <a:latin typeface="Aptos" pitchFamily="34" charset="0"/>
                <a:ea typeface="Aptos" pitchFamily="34" charset="-122"/>
                <a:cs typeface="Aptos" pitchFamily="34" charset="-120"/>
              </a:rPr>
              <a:t>Insights</a:t>
            </a:r>
            <a:endParaRPr lang="en-US" sz="980" dirty="0"/>
          </a:p>
        </p:txBody>
      </p:sp>
      <p:sp>
        <p:nvSpPr>
          <p:cNvPr id="75" name="Shape 73"/>
          <p:cNvSpPr/>
          <p:nvPr/>
        </p:nvSpPr>
        <p:spPr>
          <a:xfrm>
            <a:off x="7571232" y="4562856"/>
            <a:ext cx="146304" cy="146304"/>
          </a:xfrm>
          <a:prstGeom prst="chevron">
            <a:avLst/>
          </a:prstGeom>
          <a:solidFill>
            <a:srgbClr val="14C7E2"/>
          </a:solidFill>
          <a:ln w="12700">
            <a:solidFill>
              <a:srgbClr val="14C7E2">
                <a:alpha val="0"/>
              </a:srgbClr>
            </a:solidFill>
            <a:prstDash val="solid"/>
          </a:ln>
        </p:spPr>
        <p:txBody>
          <a:bodyPr/>
          <a:lstStyle/>
          <a:p>
            <a:endParaRPr lang="en-GB"/>
          </a:p>
        </p:txBody>
      </p:sp>
      <p:sp>
        <p:nvSpPr>
          <p:cNvPr id="76" name="Shape 74"/>
          <p:cNvSpPr/>
          <p:nvPr/>
        </p:nvSpPr>
        <p:spPr>
          <a:xfrm>
            <a:off x="8622792" y="4562856"/>
            <a:ext cx="146304" cy="146304"/>
          </a:xfrm>
          <a:prstGeom prst="chevron">
            <a:avLst/>
          </a:prstGeom>
          <a:solidFill>
            <a:srgbClr val="14C7E2"/>
          </a:solidFill>
          <a:ln w="12700">
            <a:solidFill>
              <a:srgbClr val="14C7E2">
                <a:alpha val="0"/>
              </a:srgbClr>
            </a:solidFill>
            <a:prstDash val="solid"/>
          </a:ln>
        </p:spPr>
        <p:txBody>
          <a:bodyPr/>
          <a:lstStyle/>
          <a:p>
            <a:endParaRPr lang="en-GB"/>
          </a:p>
        </p:txBody>
      </p:sp>
      <p:sp>
        <p:nvSpPr>
          <p:cNvPr id="77" name="Shape 75"/>
          <p:cNvSpPr/>
          <p:nvPr/>
        </p:nvSpPr>
        <p:spPr>
          <a:xfrm>
            <a:off x="9665208" y="4562856"/>
            <a:ext cx="146304" cy="146304"/>
          </a:xfrm>
          <a:prstGeom prst="chevron">
            <a:avLst/>
          </a:prstGeom>
          <a:solidFill>
            <a:srgbClr val="14C7E2"/>
          </a:solidFill>
          <a:ln w="12700">
            <a:solidFill>
              <a:srgbClr val="14C7E2">
                <a:alpha val="0"/>
              </a:srgbClr>
            </a:solidFill>
            <a:prstDash val="solid"/>
          </a:ln>
        </p:spPr>
        <p:txBody>
          <a:bodyPr/>
          <a:lstStyle/>
          <a:p>
            <a:endParaRPr lang="en-GB"/>
          </a:p>
        </p:txBody>
      </p:sp>
      <p:sp>
        <p:nvSpPr>
          <p:cNvPr id="78" name="Shape 76"/>
          <p:cNvSpPr/>
          <p:nvPr/>
        </p:nvSpPr>
        <p:spPr>
          <a:xfrm>
            <a:off x="10762488" y="4562856"/>
            <a:ext cx="146304" cy="146304"/>
          </a:xfrm>
          <a:prstGeom prst="chevron">
            <a:avLst/>
          </a:prstGeom>
          <a:solidFill>
            <a:srgbClr val="14C7E2"/>
          </a:solidFill>
          <a:ln w="12700">
            <a:solidFill>
              <a:srgbClr val="14C7E2">
                <a:alpha val="0"/>
              </a:srgbClr>
            </a:solidFill>
            <a:prstDash val="solid"/>
          </a:ln>
        </p:spPr>
        <p:txBody>
          <a:bodyPr/>
          <a:lstStyle/>
          <a:p>
            <a:endParaRPr lang="en-GB"/>
          </a:p>
        </p:txBody>
      </p:sp>
      <p:sp>
        <p:nvSpPr>
          <p:cNvPr id="79" name="Shape 77"/>
          <p:cNvSpPr/>
          <p:nvPr/>
        </p:nvSpPr>
        <p:spPr>
          <a:xfrm>
            <a:off x="1783080" y="5669280"/>
            <a:ext cx="8732520" cy="310896"/>
          </a:xfrm>
          <a:prstGeom prst="roundRect">
            <a:avLst>
              <a:gd name="adj" fmla="val 23529"/>
            </a:avLst>
          </a:prstGeom>
          <a:solidFill>
            <a:srgbClr val="EFF5F7"/>
          </a:solidFill>
          <a:ln w="12700">
            <a:solidFill>
              <a:srgbClr val="D7E6EE"/>
            </a:solidFill>
            <a:prstDash val="solid"/>
          </a:ln>
        </p:spPr>
        <p:txBody>
          <a:bodyPr/>
          <a:lstStyle/>
          <a:p>
            <a:endParaRPr lang="en-GB"/>
          </a:p>
        </p:txBody>
      </p:sp>
      <p:sp>
        <p:nvSpPr>
          <p:cNvPr id="80" name="Text 78"/>
          <p:cNvSpPr/>
          <p:nvPr/>
        </p:nvSpPr>
        <p:spPr>
          <a:xfrm>
            <a:off x="1993392" y="5751576"/>
            <a:ext cx="8321040" cy="128016"/>
          </a:xfrm>
          <a:prstGeom prst="rect">
            <a:avLst/>
          </a:prstGeom>
          <a:noFill/>
          <a:ln/>
        </p:spPr>
        <p:txBody>
          <a:bodyPr wrap="square" lIns="0" tIns="0" rIns="0" bIns="0" rtlCol="0" anchor="ctr"/>
          <a:lstStyle/>
          <a:p>
            <a:pPr marL="0" indent="0" algn="ctr">
              <a:buNone/>
            </a:pPr>
            <a:r>
              <a:rPr lang="en-US" sz="1260" dirty="0">
                <a:solidFill>
                  <a:srgbClr val="1F5A7A"/>
                </a:solidFill>
                <a:latin typeface="Aptos" pitchFamily="34" charset="0"/>
                <a:ea typeface="Aptos" pitchFamily="34" charset="-122"/>
                <a:cs typeface="Aptos" pitchFamily="34" charset="-120"/>
              </a:rPr>
              <a:t>How can we reduce the experimental search space without losing physical meaning?</a:t>
            </a:r>
            <a:endParaRPr lang="en-US" sz="1260" dirty="0"/>
          </a:p>
        </p:txBody>
      </p:sp>
      <p:sp>
        <p:nvSpPr>
          <p:cNvPr id="74" name="Text 72"/>
          <p:cNvSpPr/>
          <p:nvPr/>
        </p:nvSpPr>
        <p:spPr>
          <a:xfrm>
            <a:off x="10972800" y="4507992"/>
            <a:ext cx="768096" cy="237744"/>
          </a:xfrm>
          <a:prstGeom prst="rect">
            <a:avLst/>
          </a:prstGeom>
          <a:noFill/>
          <a:ln/>
        </p:spPr>
        <p:txBody>
          <a:bodyPr wrap="square" lIns="0" tIns="0" rIns="0" bIns="0" rtlCol="0" anchor="ctr">
            <a:normAutofit fontScale="92500" lnSpcReduction="20000"/>
          </a:bodyPr>
          <a:lstStyle/>
          <a:p>
            <a:pPr marL="0" indent="0" algn="ctr">
              <a:buNone/>
            </a:pPr>
            <a:r>
              <a:rPr lang="en-US" sz="980" b="1" dirty="0">
                <a:solidFill>
                  <a:srgbClr val="D93C72"/>
                </a:solidFill>
                <a:latin typeface="Aptos" pitchFamily="34" charset="0"/>
                <a:ea typeface="Aptos" pitchFamily="34" charset="-122"/>
                <a:cs typeface="Aptos" pitchFamily="34" charset="-120"/>
              </a:rPr>
              <a:t>Next</a:t>
            </a:r>
            <a:endParaRPr lang="en-US" sz="980" dirty="0"/>
          </a:p>
          <a:p>
            <a:pPr marL="0" indent="0" algn="ctr">
              <a:buNone/>
            </a:pPr>
            <a:r>
              <a:rPr lang="en-US" sz="980" b="1" dirty="0">
                <a:solidFill>
                  <a:srgbClr val="D93C72"/>
                </a:solidFill>
                <a:latin typeface="Aptos" pitchFamily="34" charset="0"/>
                <a:ea typeface="Aptos" pitchFamily="34" charset="-122"/>
                <a:cs typeface="Aptos" pitchFamily="34" charset="-120"/>
              </a:rPr>
              <a:t>experiments</a:t>
            </a:r>
            <a:endParaRPr lang="en-US" sz="980" dirty="0"/>
          </a:p>
        </p:txBody>
      </p:sp>
    </p:spTree>
    <p:extLst>
      <p:ext uri="{BB962C8B-B14F-4D97-AF65-F5344CB8AC3E}">
        <p14:creationId xmlns:p14="http://schemas.microsoft.com/office/powerpoint/2010/main" val="1048176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4" name="Text 2">
            <a:extLst>
              <a:ext uri="{FF2B5EF4-FFF2-40B4-BE49-F238E27FC236}">
                <a16:creationId xmlns:a16="http://schemas.microsoft.com/office/drawing/2014/main" id="{AB6F7916-9D3D-AE92-858B-854A2BEB1369}"/>
              </a:ext>
            </a:extLst>
          </p:cNvPr>
          <p:cNvSpPr/>
          <p:nvPr/>
        </p:nvSpPr>
        <p:spPr>
          <a:xfrm>
            <a:off x="6053975" y="617726"/>
            <a:ext cx="3353078" cy="460710"/>
          </a:xfrm>
          <a:prstGeom prst="rect">
            <a:avLst/>
          </a:prstGeom>
          <a:noFill/>
          <a:ln/>
        </p:spPr>
        <p:txBody>
          <a:bodyPr wrap="square" lIns="0" tIns="0" rIns="0" bIns="0" rtlCol="0" anchor="ctr"/>
          <a:lstStyle/>
          <a:p>
            <a:pPr marL="0" indent="0">
              <a:buNone/>
            </a:pPr>
            <a:r>
              <a:rPr lang="en-US" sz="2000" dirty="0">
                <a:solidFill>
                  <a:srgbClr val="4B3D2F"/>
                </a:solidFill>
                <a:latin typeface="Cocomat Pro" pitchFamily="34" charset="0"/>
                <a:ea typeface="Cocomat Pro" pitchFamily="34" charset="-122"/>
                <a:cs typeface="Cocomat Pro" pitchFamily="34" charset="-120"/>
              </a:rPr>
              <a:t>Machine Learning Workflow</a:t>
            </a:r>
            <a:endParaRPr lang="en-US" sz="2000" dirty="0"/>
          </a:p>
        </p:txBody>
      </p:sp>
      <p:sp>
        <p:nvSpPr>
          <p:cNvPr id="6" name="Shape 4">
            <a:extLst>
              <a:ext uri="{FF2B5EF4-FFF2-40B4-BE49-F238E27FC236}">
                <a16:creationId xmlns:a16="http://schemas.microsoft.com/office/drawing/2014/main" id="{76FF8E7F-9F63-CD91-152E-2D9ABB0860E3}"/>
              </a:ext>
            </a:extLst>
          </p:cNvPr>
          <p:cNvSpPr/>
          <p:nvPr/>
        </p:nvSpPr>
        <p:spPr>
          <a:xfrm>
            <a:off x="731520" y="2057400"/>
            <a:ext cx="1627632" cy="1115568"/>
          </a:xfrm>
          <a:prstGeom prst="roundRect">
            <a:avLst>
              <a:gd name="adj" fmla="val 6557"/>
            </a:avLst>
          </a:prstGeom>
          <a:solidFill>
            <a:srgbClr val="D6EAE8"/>
          </a:solidFill>
          <a:ln w="13970">
            <a:solidFill>
              <a:srgbClr val="6D6D6D"/>
            </a:solidFill>
            <a:prstDash val="solid"/>
          </a:ln>
          <a:effectLst>
            <a:outerShdw blurRad="12700" dist="6350" dir="2700000" algn="bl" rotWithShape="0">
              <a:srgbClr val="000000">
                <a:alpha val="12000"/>
              </a:srgbClr>
            </a:outerShdw>
          </a:effectLst>
        </p:spPr>
        <p:txBody>
          <a:bodyPr/>
          <a:lstStyle/>
          <a:p>
            <a:endParaRPr lang="en-GB"/>
          </a:p>
        </p:txBody>
      </p:sp>
      <p:sp>
        <p:nvSpPr>
          <p:cNvPr id="7" name="Text 5">
            <a:extLst>
              <a:ext uri="{FF2B5EF4-FFF2-40B4-BE49-F238E27FC236}">
                <a16:creationId xmlns:a16="http://schemas.microsoft.com/office/drawing/2014/main" id="{F05031FB-C21E-5F38-D7B7-1B9C5B6E349E}"/>
              </a:ext>
            </a:extLst>
          </p:cNvPr>
          <p:cNvSpPr/>
          <p:nvPr/>
        </p:nvSpPr>
        <p:spPr>
          <a:xfrm>
            <a:off x="804672" y="2203704"/>
            <a:ext cx="1481328" cy="384048"/>
          </a:xfrm>
          <a:prstGeom prst="rect">
            <a:avLst/>
          </a:prstGeom>
          <a:noFill/>
          <a:ln/>
        </p:spPr>
        <p:txBody>
          <a:bodyPr wrap="square" lIns="0" tIns="0" rIns="0" bIns="0" rtlCol="0" anchor="ctr"/>
          <a:lstStyle/>
          <a:p>
            <a:pPr marL="0" indent="0" algn="ctr">
              <a:buNone/>
            </a:pPr>
            <a:r>
              <a:rPr lang="tr-TR" sz="1600" b="1" dirty="0">
                <a:solidFill>
                  <a:srgbClr val="24313A"/>
                </a:solidFill>
                <a:latin typeface="Aptos" pitchFamily="34" charset="0"/>
                <a:ea typeface="Aptos" pitchFamily="34" charset="-122"/>
                <a:cs typeface="Aptos" pitchFamily="34" charset="-120"/>
              </a:rPr>
              <a:t>E</a:t>
            </a:r>
            <a:r>
              <a:rPr lang="en-US" sz="1600" b="1" dirty="0" err="1">
                <a:solidFill>
                  <a:srgbClr val="24313A"/>
                </a:solidFill>
                <a:latin typeface="Aptos" pitchFamily="34" charset="0"/>
                <a:ea typeface="Aptos" pitchFamily="34" charset="-122"/>
                <a:cs typeface="Aptos" pitchFamily="34" charset="-120"/>
              </a:rPr>
              <a:t>xperiments</a:t>
            </a:r>
            <a:endParaRPr lang="en-US" sz="1600" dirty="0"/>
          </a:p>
        </p:txBody>
      </p:sp>
      <p:sp>
        <p:nvSpPr>
          <p:cNvPr id="8" name="Text 6">
            <a:extLst>
              <a:ext uri="{FF2B5EF4-FFF2-40B4-BE49-F238E27FC236}">
                <a16:creationId xmlns:a16="http://schemas.microsoft.com/office/drawing/2014/main" id="{62654B56-CADF-A76F-38B1-B815C52496FF}"/>
              </a:ext>
            </a:extLst>
          </p:cNvPr>
          <p:cNvSpPr/>
          <p:nvPr/>
        </p:nvSpPr>
        <p:spPr>
          <a:xfrm>
            <a:off x="804672" y="2633472"/>
            <a:ext cx="1481328" cy="347472"/>
          </a:xfrm>
          <a:prstGeom prst="rect">
            <a:avLst/>
          </a:prstGeom>
          <a:noFill/>
          <a:ln/>
        </p:spPr>
        <p:txBody>
          <a:bodyPr wrap="square" lIns="0" tIns="0" rIns="0" bIns="0" rtlCol="0" anchor="ctr"/>
          <a:lstStyle/>
          <a:p>
            <a:pPr marL="0" indent="0" algn="ctr">
              <a:buNone/>
            </a:pPr>
            <a:r>
              <a:rPr lang="en-US" sz="920" dirty="0">
                <a:solidFill>
                  <a:srgbClr val="47525A"/>
                </a:solidFill>
                <a:latin typeface="Aptos" pitchFamily="34" charset="0"/>
                <a:ea typeface="Aptos" pitchFamily="34" charset="-122"/>
                <a:cs typeface="Aptos" pitchFamily="34" charset="-120"/>
              </a:rPr>
              <a:t>materials, devices,</a:t>
            </a:r>
            <a:endParaRPr lang="en-US" sz="920" dirty="0"/>
          </a:p>
          <a:p>
            <a:pPr marL="0" indent="0" algn="ctr">
              <a:buNone/>
            </a:pPr>
            <a:r>
              <a:rPr lang="en-US" sz="920" dirty="0">
                <a:solidFill>
                  <a:srgbClr val="47525A"/>
                </a:solidFill>
                <a:latin typeface="Aptos" pitchFamily="34" charset="0"/>
                <a:ea typeface="Aptos" pitchFamily="34" charset="-122"/>
                <a:cs typeface="Aptos" pitchFamily="34" charset="-120"/>
              </a:rPr>
              <a:t>beam-test observations</a:t>
            </a:r>
            <a:endParaRPr lang="en-US" sz="920" dirty="0"/>
          </a:p>
        </p:txBody>
      </p:sp>
      <p:sp>
        <p:nvSpPr>
          <p:cNvPr id="9" name="Shape 7">
            <a:extLst>
              <a:ext uri="{FF2B5EF4-FFF2-40B4-BE49-F238E27FC236}">
                <a16:creationId xmlns:a16="http://schemas.microsoft.com/office/drawing/2014/main" id="{A232AE64-5FB8-26B9-1BAC-9D96FDBF0BDB}"/>
              </a:ext>
            </a:extLst>
          </p:cNvPr>
          <p:cNvSpPr/>
          <p:nvPr/>
        </p:nvSpPr>
        <p:spPr>
          <a:xfrm>
            <a:off x="2414016" y="2404872"/>
            <a:ext cx="320040" cy="347472"/>
          </a:xfrm>
          <a:prstGeom prst="chevron">
            <a:avLst/>
          </a:prstGeom>
          <a:solidFill>
            <a:srgbClr val="A06A00"/>
          </a:solidFill>
          <a:ln w="6350">
            <a:solidFill>
              <a:srgbClr val="A06A00"/>
            </a:solidFill>
            <a:prstDash val="solid"/>
          </a:ln>
        </p:spPr>
        <p:txBody>
          <a:bodyPr/>
          <a:lstStyle/>
          <a:p>
            <a:endParaRPr lang="en-GB"/>
          </a:p>
        </p:txBody>
      </p:sp>
      <p:sp>
        <p:nvSpPr>
          <p:cNvPr id="10" name="Shape 8">
            <a:extLst>
              <a:ext uri="{FF2B5EF4-FFF2-40B4-BE49-F238E27FC236}">
                <a16:creationId xmlns:a16="http://schemas.microsoft.com/office/drawing/2014/main" id="{277658F2-E35C-1960-4276-1C771B0248D4}"/>
              </a:ext>
            </a:extLst>
          </p:cNvPr>
          <p:cNvSpPr/>
          <p:nvPr/>
        </p:nvSpPr>
        <p:spPr>
          <a:xfrm>
            <a:off x="2880360" y="2057400"/>
            <a:ext cx="1627632" cy="1115568"/>
          </a:xfrm>
          <a:prstGeom prst="roundRect">
            <a:avLst>
              <a:gd name="adj" fmla="val 6557"/>
            </a:avLst>
          </a:prstGeom>
          <a:solidFill>
            <a:srgbClr val="F6E4B6"/>
          </a:solidFill>
          <a:ln w="13970">
            <a:solidFill>
              <a:srgbClr val="6D6D6D"/>
            </a:solidFill>
            <a:prstDash val="solid"/>
          </a:ln>
          <a:effectLst>
            <a:outerShdw blurRad="12700" dist="6350" dir="2700000" algn="bl" rotWithShape="0">
              <a:srgbClr val="000000">
                <a:alpha val="12000"/>
              </a:srgbClr>
            </a:outerShdw>
          </a:effectLst>
        </p:spPr>
        <p:txBody>
          <a:bodyPr/>
          <a:lstStyle/>
          <a:p>
            <a:endParaRPr lang="en-GB"/>
          </a:p>
        </p:txBody>
      </p:sp>
      <p:sp>
        <p:nvSpPr>
          <p:cNvPr id="11" name="Text 9">
            <a:extLst>
              <a:ext uri="{FF2B5EF4-FFF2-40B4-BE49-F238E27FC236}">
                <a16:creationId xmlns:a16="http://schemas.microsoft.com/office/drawing/2014/main" id="{FB02C9EC-03DF-918E-26CA-366EC0C13EDD}"/>
              </a:ext>
            </a:extLst>
          </p:cNvPr>
          <p:cNvSpPr/>
          <p:nvPr/>
        </p:nvSpPr>
        <p:spPr>
          <a:xfrm>
            <a:off x="2953512" y="2203704"/>
            <a:ext cx="1481328" cy="384048"/>
          </a:xfrm>
          <a:prstGeom prst="rect">
            <a:avLst/>
          </a:prstGeom>
          <a:noFill/>
          <a:ln/>
        </p:spPr>
        <p:txBody>
          <a:bodyPr wrap="square" lIns="0" tIns="0" rIns="0" bIns="0" rtlCol="0" anchor="ctr"/>
          <a:lstStyle/>
          <a:p>
            <a:pPr marL="0" indent="0" algn="ctr">
              <a:buNone/>
            </a:pPr>
            <a:r>
              <a:rPr lang="en-US" sz="1600" b="1" dirty="0">
                <a:solidFill>
                  <a:srgbClr val="24313A"/>
                </a:solidFill>
                <a:latin typeface="Aptos" pitchFamily="34" charset="0"/>
                <a:ea typeface="Aptos" pitchFamily="34" charset="-122"/>
                <a:cs typeface="Aptos" pitchFamily="34" charset="-120"/>
              </a:rPr>
              <a:t>Descriptor</a:t>
            </a:r>
            <a:endParaRPr lang="en-US" sz="1600" dirty="0"/>
          </a:p>
          <a:p>
            <a:pPr marL="0" indent="0" algn="ctr">
              <a:buNone/>
            </a:pPr>
            <a:r>
              <a:rPr lang="en-US" sz="1600" b="1" dirty="0">
                <a:solidFill>
                  <a:srgbClr val="24313A"/>
                </a:solidFill>
                <a:latin typeface="Aptos" pitchFamily="34" charset="0"/>
                <a:ea typeface="Aptos" pitchFamily="34" charset="-122"/>
                <a:cs typeface="Aptos" pitchFamily="34" charset="-120"/>
              </a:rPr>
              <a:t>space</a:t>
            </a:r>
            <a:endParaRPr lang="en-US" sz="1600" dirty="0"/>
          </a:p>
        </p:txBody>
      </p:sp>
      <p:sp>
        <p:nvSpPr>
          <p:cNvPr id="12" name="Text 10">
            <a:extLst>
              <a:ext uri="{FF2B5EF4-FFF2-40B4-BE49-F238E27FC236}">
                <a16:creationId xmlns:a16="http://schemas.microsoft.com/office/drawing/2014/main" id="{208E12FD-7CD8-E599-2D93-630FA66F83E2}"/>
              </a:ext>
            </a:extLst>
          </p:cNvPr>
          <p:cNvSpPr/>
          <p:nvPr/>
        </p:nvSpPr>
        <p:spPr>
          <a:xfrm>
            <a:off x="2953512" y="2633472"/>
            <a:ext cx="1481328" cy="347472"/>
          </a:xfrm>
          <a:prstGeom prst="rect">
            <a:avLst/>
          </a:prstGeom>
          <a:noFill/>
          <a:ln/>
        </p:spPr>
        <p:txBody>
          <a:bodyPr wrap="square" lIns="0" tIns="0" rIns="0" bIns="0" rtlCol="0" anchor="ctr"/>
          <a:lstStyle/>
          <a:p>
            <a:pPr marL="0" indent="0" algn="ctr">
              <a:buNone/>
            </a:pPr>
            <a:r>
              <a:rPr lang="en-US" sz="920" dirty="0">
                <a:solidFill>
                  <a:srgbClr val="47525A"/>
                </a:solidFill>
                <a:latin typeface="Aptos" pitchFamily="34" charset="0"/>
                <a:ea typeface="Aptos" pitchFamily="34" charset="-122"/>
                <a:cs typeface="Aptos" pitchFamily="34" charset="-120"/>
              </a:rPr>
              <a:t>composition, host,</a:t>
            </a:r>
            <a:endParaRPr lang="en-US" sz="920" dirty="0"/>
          </a:p>
          <a:p>
            <a:pPr marL="0" indent="0" algn="ctr">
              <a:buNone/>
            </a:pPr>
            <a:r>
              <a:rPr lang="en-US" sz="920" dirty="0">
                <a:solidFill>
                  <a:srgbClr val="47525A"/>
                </a:solidFill>
                <a:latin typeface="Aptos" pitchFamily="34" charset="0"/>
                <a:ea typeface="Aptos" pitchFamily="34" charset="-122"/>
                <a:cs typeface="Aptos" pitchFamily="34" charset="-120"/>
              </a:rPr>
              <a:t>optical and device variables</a:t>
            </a:r>
            <a:endParaRPr lang="en-US" sz="920" dirty="0"/>
          </a:p>
        </p:txBody>
      </p:sp>
      <p:sp>
        <p:nvSpPr>
          <p:cNvPr id="14" name="Shape 11">
            <a:extLst>
              <a:ext uri="{FF2B5EF4-FFF2-40B4-BE49-F238E27FC236}">
                <a16:creationId xmlns:a16="http://schemas.microsoft.com/office/drawing/2014/main" id="{F68E76CE-25F9-B7B1-4758-ED0521B8FC0D}"/>
              </a:ext>
            </a:extLst>
          </p:cNvPr>
          <p:cNvSpPr/>
          <p:nvPr/>
        </p:nvSpPr>
        <p:spPr>
          <a:xfrm>
            <a:off x="4562856" y="2404872"/>
            <a:ext cx="320040" cy="347472"/>
          </a:xfrm>
          <a:prstGeom prst="chevron">
            <a:avLst/>
          </a:prstGeom>
          <a:solidFill>
            <a:srgbClr val="A06A00"/>
          </a:solidFill>
          <a:ln w="6350">
            <a:solidFill>
              <a:srgbClr val="A06A00"/>
            </a:solidFill>
            <a:prstDash val="solid"/>
          </a:ln>
        </p:spPr>
        <p:txBody>
          <a:bodyPr/>
          <a:lstStyle/>
          <a:p>
            <a:endParaRPr lang="en-GB"/>
          </a:p>
        </p:txBody>
      </p:sp>
      <p:sp>
        <p:nvSpPr>
          <p:cNvPr id="15" name="Shape 12">
            <a:extLst>
              <a:ext uri="{FF2B5EF4-FFF2-40B4-BE49-F238E27FC236}">
                <a16:creationId xmlns:a16="http://schemas.microsoft.com/office/drawing/2014/main" id="{B840E232-2F9B-F111-AE64-EA53F30CB40D}"/>
              </a:ext>
            </a:extLst>
          </p:cNvPr>
          <p:cNvSpPr/>
          <p:nvPr/>
        </p:nvSpPr>
        <p:spPr>
          <a:xfrm>
            <a:off x="5029200" y="2057400"/>
            <a:ext cx="1627632" cy="1115568"/>
          </a:xfrm>
          <a:prstGeom prst="roundRect">
            <a:avLst>
              <a:gd name="adj" fmla="val 6557"/>
            </a:avLst>
          </a:prstGeom>
          <a:solidFill>
            <a:srgbClr val="D9E7F5"/>
          </a:solidFill>
          <a:ln w="13970">
            <a:solidFill>
              <a:srgbClr val="6D6D6D"/>
            </a:solidFill>
            <a:prstDash val="solid"/>
          </a:ln>
          <a:effectLst>
            <a:outerShdw blurRad="12700" dist="6350" dir="2700000" algn="bl" rotWithShape="0">
              <a:srgbClr val="000000">
                <a:alpha val="12000"/>
              </a:srgbClr>
            </a:outerShdw>
          </a:effectLst>
        </p:spPr>
        <p:txBody>
          <a:bodyPr/>
          <a:lstStyle/>
          <a:p>
            <a:endParaRPr lang="en-GB"/>
          </a:p>
        </p:txBody>
      </p:sp>
      <p:sp>
        <p:nvSpPr>
          <p:cNvPr id="16" name="Text 13">
            <a:extLst>
              <a:ext uri="{FF2B5EF4-FFF2-40B4-BE49-F238E27FC236}">
                <a16:creationId xmlns:a16="http://schemas.microsoft.com/office/drawing/2014/main" id="{80CC0185-503F-029F-7732-207B63CC8ACC}"/>
              </a:ext>
            </a:extLst>
          </p:cNvPr>
          <p:cNvSpPr/>
          <p:nvPr/>
        </p:nvSpPr>
        <p:spPr>
          <a:xfrm>
            <a:off x="5102352" y="2203704"/>
            <a:ext cx="1481328" cy="384048"/>
          </a:xfrm>
          <a:prstGeom prst="rect">
            <a:avLst/>
          </a:prstGeom>
          <a:noFill/>
          <a:ln/>
        </p:spPr>
        <p:txBody>
          <a:bodyPr wrap="square" lIns="0" tIns="0" rIns="0" bIns="0" rtlCol="0" anchor="ctr"/>
          <a:lstStyle/>
          <a:p>
            <a:pPr marL="0" indent="0" algn="ctr">
              <a:buNone/>
            </a:pPr>
            <a:r>
              <a:rPr lang="en-US" sz="1600" b="1" dirty="0">
                <a:solidFill>
                  <a:srgbClr val="24313A"/>
                </a:solidFill>
                <a:latin typeface="Aptos" pitchFamily="34" charset="0"/>
                <a:ea typeface="Aptos" pitchFamily="34" charset="-122"/>
                <a:cs typeface="Aptos" pitchFamily="34" charset="-120"/>
              </a:rPr>
              <a:t>Unsupervised</a:t>
            </a:r>
            <a:endParaRPr lang="en-US" sz="1600" dirty="0"/>
          </a:p>
          <a:p>
            <a:pPr marL="0" indent="0" algn="ctr">
              <a:buNone/>
            </a:pPr>
            <a:r>
              <a:rPr lang="en-US" sz="1600" b="1" dirty="0">
                <a:solidFill>
                  <a:srgbClr val="24313A"/>
                </a:solidFill>
                <a:latin typeface="Aptos" pitchFamily="34" charset="0"/>
                <a:ea typeface="Aptos" pitchFamily="34" charset="-122"/>
                <a:cs typeface="Aptos" pitchFamily="34" charset="-120"/>
              </a:rPr>
              <a:t>mapping</a:t>
            </a:r>
            <a:endParaRPr lang="en-US" sz="1600" dirty="0"/>
          </a:p>
        </p:txBody>
      </p:sp>
      <p:sp>
        <p:nvSpPr>
          <p:cNvPr id="17" name="Text 14">
            <a:extLst>
              <a:ext uri="{FF2B5EF4-FFF2-40B4-BE49-F238E27FC236}">
                <a16:creationId xmlns:a16="http://schemas.microsoft.com/office/drawing/2014/main" id="{BCB7DB41-C910-D915-0BA6-4D36F8269E72}"/>
              </a:ext>
            </a:extLst>
          </p:cNvPr>
          <p:cNvSpPr/>
          <p:nvPr/>
        </p:nvSpPr>
        <p:spPr>
          <a:xfrm>
            <a:off x="5102352" y="2633472"/>
            <a:ext cx="1481328" cy="347472"/>
          </a:xfrm>
          <a:prstGeom prst="rect">
            <a:avLst/>
          </a:prstGeom>
          <a:noFill/>
          <a:ln/>
        </p:spPr>
        <p:txBody>
          <a:bodyPr wrap="square" lIns="0" tIns="0" rIns="0" bIns="0" rtlCol="0" anchor="ctr"/>
          <a:lstStyle/>
          <a:p>
            <a:pPr marL="0" indent="0" algn="ctr">
              <a:buNone/>
            </a:pPr>
            <a:r>
              <a:rPr lang="en-US" sz="920" dirty="0">
                <a:solidFill>
                  <a:srgbClr val="47525A"/>
                </a:solidFill>
                <a:latin typeface="Aptos" pitchFamily="34" charset="0"/>
                <a:ea typeface="Aptos" pitchFamily="34" charset="-122"/>
                <a:cs typeface="Aptos" pitchFamily="34" charset="-120"/>
              </a:rPr>
              <a:t>PCA, clustering,</a:t>
            </a:r>
            <a:endParaRPr lang="en-US" sz="920" dirty="0"/>
          </a:p>
          <a:p>
            <a:pPr marL="0" indent="0" algn="ctr">
              <a:buNone/>
            </a:pPr>
            <a:r>
              <a:rPr lang="en-US" sz="920" dirty="0">
                <a:solidFill>
                  <a:srgbClr val="47525A"/>
                </a:solidFill>
                <a:latin typeface="Aptos" pitchFamily="34" charset="0"/>
                <a:ea typeface="Aptos" pitchFamily="34" charset="-122"/>
                <a:cs typeface="Aptos" pitchFamily="34" charset="-120"/>
              </a:rPr>
              <a:t>latent structure</a:t>
            </a:r>
            <a:endParaRPr lang="en-US" sz="920" dirty="0"/>
          </a:p>
        </p:txBody>
      </p:sp>
      <p:sp>
        <p:nvSpPr>
          <p:cNvPr id="18" name="Shape 15">
            <a:extLst>
              <a:ext uri="{FF2B5EF4-FFF2-40B4-BE49-F238E27FC236}">
                <a16:creationId xmlns:a16="http://schemas.microsoft.com/office/drawing/2014/main" id="{1D6913FF-3684-EC36-3684-B8ED066D3BA4}"/>
              </a:ext>
            </a:extLst>
          </p:cNvPr>
          <p:cNvSpPr/>
          <p:nvPr/>
        </p:nvSpPr>
        <p:spPr>
          <a:xfrm>
            <a:off x="6711696" y="2404872"/>
            <a:ext cx="320040" cy="347472"/>
          </a:xfrm>
          <a:prstGeom prst="chevron">
            <a:avLst/>
          </a:prstGeom>
          <a:solidFill>
            <a:srgbClr val="A06A00"/>
          </a:solidFill>
          <a:ln w="6350">
            <a:solidFill>
              <a:srgbClr val="A06A00"/>
            </a:solidFill>
            <a:prstDash val="solid"/>
          </a:ln>
        </p:spPr>
        <p:txBody>
          <a:bodyPr/>
          <a:lstStyle/>
          <a:p>
            <a:endParaRPr lang="en-GB"/>
          </a:p>
        </p:txBody>
      </p:sp>
      <p:sp>
        <p:nvSpPr>
          <p:cNvPr id="19" name="Shape 16">
            <a:extLst>
              <a:ext uri="{FF2B5EF4-FFF2-40B4-BE49-F238E27FC236}">
                <a16:creationId xmlns:a16="http://schemas.microsoft.com/office/drawing/2014/main" id="{83810B55-C5F7-8DB0-3A16-AA5F38D0BD61}"/>
              </a:ext>
            </a:extLst>
          </p:cNvPr>
          <p:cNvSpPr/>
          <p:nvPr/>
        </p:nvSpPr>
        <p:spPr>
          <a:xfrm>
            <a:off x="7178040" y="2057400"/>
            <a:ext cx="1627632" cy="1115568"/>
          </a:xfrm>
          <a:prstGeom prst="roundRect">
            <a:avLst>
              <a:gd name="adj" fmla="val 6557"/>
            </a:avLst>
          </a:prstGeom>
          <a:solidFill>
            <a:srgbClr val="E7D9F2"/>
          </a:solidFill>
          <a:ln w="13970">
            <a:solidFill>
              <a:srgbClr val="6D6D6D"/>
            </a:solidFill>
            <a:prstDash val="solid"/>
          </a:ln>
          <a:effectLst>
            <a:outerShdw blurRad="12700" dist="6350" dir="2700000" algn="bl" rotWithShape="0">
              <a:srgbClr val="000000">
                <a:alpha val="12000"/>
              </a:srgbClr>
            </a:outerShdw>
          </a:effectLst>
        </p:spPr>
        <p:txBody>
          <a:bodyPr/>
          <a:lstStyle/>
          <a:p>
            <a:endParaRPr lang="en-GB"/>
          </a:p>
        </p:txBody>
      </p:sp>
      <p:sp>
        <p:nvSpPr>
          <p:cNvPr id="20" name="Text 17">
            <a:extLst>
              <a:ext uri="{FF2B5EF4-FFF2-40B4-BE49-F238E27FC236}">
                <a16:creationId xmlns:a16="http://schemas.microsoft.com/office/drawing/2014/main" id="{AC3D4335-1E8E-C75B-5566-789015F78D83}"/>
              </a:ext>
            </a:extLst>
          </p:cNvPr>
          <p:cNvSpPr/>
          <p:nvPr/>
        </p:nvSpPr>
        <p:spPr>
          <a:xfrm>
            <a:off x="7251192" y="2203704"/>
            <a:ext cx="1481328" cy="384048"/>
          </a:xfrm>
          <a:prstGeom prst="rect">
            <a:avLst/>
          </a:prstGeom>
          <a:noFill/>
          <a:ln/>
        </p:spPr>
        <p:txBody>
          <a:bodyPr wrap="square" lIns="0" tIns="0" rIns="0" bIns="0" rtlCol="0" anchor="ctr"/>
          <a:lstStyle/>
          <a:p>
            <a:pPr marL="0" indent="0" algn="ctr">
              <a:buNone/>
            </a:pPr>
            <a:r>
              <a:rPr lang="en-US" sz="1600" b="1" dirty="0">
                <a:solidFill>
                  <a:srgbClr val="24313A"/>
                </a:solidFill>
                <a:latin typeface="Aptos" pitchFamily="34" charset="0"/>
                <a:ea typeface="Aptos" pitchFamily="34" charset="-122"/>
                <a:cs typeface="Aptos" pitchFamily="34" charset="-120"/>
              </a:rPr>
              <a:t>Candidate</a:t>
            </a:r>
            <a:endParaRPr lang="en-US" sz="1600" dirty="0"/>
          </a:p>
          <a:p>
            <a:pPr marL="0" indent="0" algn="ctr">
              <a:buNone/>
            </a:pPr>
            <a:r>
              <a:rPr lang="en-US" sz="1600" b="1" dirty="0">
                <a:solidFill>
                  <a:srgbClr val="24313A"/>
                </a:solidFill>
                <a:latin typeface="Aptos" pitchFamily="34" charset="0"/>
                <a:ea typeface="Aptos" pitchFamily="34" charset="-122"/>
                <a:cs typeface="Aptos" pitchFamily="34" charset="-120"/>
              </a:rPr>
              <a:t>ranking</a:t>
            </a:r>
            <a:endParaRPr lang="en-US" sz="1600" dirty="0"/>
          </a:p>
        </p:txBody>
      </p:sp>
      <p:sp>
        <p:nvSpPr>
          <p:cNvPr id="21" name="Text 18">
            <a:extLst>
              <a:ext uri="{FF2B5EF4-FFF2-40B4-BE49-F238E27FC236}">
                <a16:creationId xmlns:a16="http://schemas.microsoft.com/office/drawing/2014/main" id="{6609CAAD-9631-AD6D-5D42-BA1C3325F309}"/>
              </a:ext>
            </a:extLst>
          </p:cNvPr>
          <p:cNvSpPr/>
          <p:nvPr/>
        </p:nvSpPr>
        <p:spPr>
          <a:xfrm>
            <a:off x="7251192" y="2633472"/>
            <a:ext cx="1481328" cy="347472"/>
          </a:xfrm>
          <a:prstGeom prst="rect">
            <a:avLst/>
          </a:prstGeom>
          <a:noFill/>
          <a:ln/>
        </p:spPr>
        <p:txBody>
          <a:bodyPr wrap="square" lIns="0" tIns="0" rIns="0" bIns="0" rtlCol="0" anchor="ctr"/>
          <a:lstStyle/>
          <a:p>
            <a:pPr marL="0" indent="0" algn="ctr">
              <a:buNone/>
            </a:pPr>
            <a:r>
              <a:rPr lang="en-US" sz="920" dirty="0">
                <a:solidFill>
                  <a:srgbClr val="47525A"/>
                </a:solidFill>
                <a:latin typeface="Aptos" pitchFamily="34" charset="0"/>
                <a:ea typeface="Aptos" pitchFamily="34" charset="-122"/>
                <a:cs typeface="Aptos" pitchFamily="34" charset="-120"/>
              </a:rPr>
              <a:t>promising material–</a:t>
            </a:r>
            <a:endParaRPr lang="en-US" sz="920" dirty="0"/>
          </a:p>
          <a:p>
            <a:pPr marL="0" indent="0" algn="ctr">
              <a:buNone/>
            </a:pPr>
            <a:r>
              <a:rPr lang="en-US" sz="920" dirty="0">
                <a:solidFill>
                  <a:srgbClr val="47525A"/>
                </a:solidFill>
                <a:latin typeface="Aptos" pitchFamily="34" charset="0"/>
                <a:ea typeface="Aptos" pitchFamily="34" charset="-122"/>
                <a:cs typeface="Aptos" pitchFamily="34" charset="-120"/>
              </a:rPr>
              <a:t>architecture combinations</a:t>
            </a:r>
            <a:endParaRPr lang="en-US" sz="920" dirty="0"/>
          </a:p>
        </p:txBody>
      </p:sp>
      <p:sp>
        <p:nvSpPr>
          <p:cNvPr id="22" name="Shape 19">
            <a:extLst>
              <a:ext uri="{FF2B5EF4-FFF2-40B4-BE49-F238E27FC236}">
                <a16:creationId xmlns:a16="http://schemas.microsoft.com/office/drawing/2014/main" id="{3F744C12-97AF-0CE7-AD63-31E74ABF64D3}"/>
              </a:ext>
            </a:extLst>
          </p:cNvPr>
          <p:cNvSpPr/>
          <p:nvPr/>
        </p:nvSpPr>
        <p:spPr>
          <a:xfrm>
            <a:off x="8860536" y="2404872"/>
            <a:ext cx="320040" cy="347472"/>
          </a:xfrm>
          <a:prstGeom prst="chevron">
            <a:avLst/>
          </a:prstGeom>
          <a:solidFill>
            <a:srgbClr val="A06A00"/>
          </a:solidFill>
          <a:ln w="6350">
            <a:solidFill>
              <a:srgbClr val="A06A00"/>
            </a:solidFill>
            <a:prstDash val="solid"/>
          </a:ln>
        </p:spPr>
        <p:txBody>
          <a:bodyPr/>
          <a:lstStyle/>
          <a:p>
            <a:endParaRPr lang="en-GB"/>
          </a:p>
        </p:txBody>
      </p:sp>
      <p:sp>
        <p:nvSpPr>
          <p:cNvPr id="23" name="Shape 20">
            <a:extLst>
              <a:ext uri="{FF2B5EF4-FFF2-40B4-BE49-F238E27FC236}">
                <a16:creationId xmlns:a16="http://schemas.microsoft.com/office/drawing/2014/main" id="{425CF0FE-2DA2-1345-93DD-1B9C704A9461}"/>
              </a:ext>
            </a:extLst>
          </p:cNvPr>
          <p:cNvSpPr/>
          <p:nvPr/>
        </p:nvSpPr>
        <p:spPr>
          <a:xfrm>
            <a:off x="9326880" y="2057400"/>
            <a:ext cx="1627632" cy="1115568"/>
          </a:xfrm>
          <a:prstGeom prst="roundRect">
            <a:avLst>
              <a:gd name="adj" fmla="val 6557"/>
            </a:avLst>
          </a:prstGeom>
          <a:solidFill>
            <a:srgbClr val="DCEFD8"/>
          </a:solidFill>
          <a:ln w="13970">
            <a:solidFill>
              <a:srgbClr val="6D6D6D"/>
            </a:solidFill>
            <a:prstDash val="solid"/>
          </a:ln>
          <a:effectLst>
            <a:outerShdw blurRad="12700" dist="6350" dir="2700000" algn="bl" rotWithShape="0">
              <a:srgbClr val="000000">
                <a:alpha val="12000"/>
              </a:srgbClr>
            </a:outerShdw>
          </a:effectLst>
        </p:spPr>
        <p:txBody>
          <a:bodyPr/>
          <a:lstStyle/>
          <a:p>
            <a:endParaRPr lang="en-GB"/>
          </a:p>
        </p:txBody>
      </p:sp>
      <p:sp>
        <p:nvSpPr>
          <p:cNvPr id="24" name="Text 21">
            <a:extLst>
              <a:ext uri="{FF2B5EF4-FFF2-40B4-BE49-F238E27FC236}">
                <a16:creationId xmlns:a16="http://schemas.microsoft.com/office/drawing/2014/main" id="{73087F82-4A5C-9F1A-D14A-5D927150966A}"/>
              </a:ext>
            </a:extLst>
          </p:cNvPr>
          <p:cNvSpPr/>
          <p:nvPr/>
        </p:nvSpPr>
        <p:spPr>
          <a:xfrm>
            <a:off x="9400032" y="2203704"/>
            <a:ext cx="1481328" cy="384048"/>
          </a:xfrm>
          <a:prstGeom prst="rect">
            <a:avLst/>
          </a:prstGeom>
          <a:noFill/>
          <a:ln/>
        </p:spPr>
        <p:txBody>
          <a:bodyPr wrap="square" lIns="0" tIns="0" rIns="0" bIns="0" rtlCol="0" anchor="ctr"/>
          <a:lstStyle/>
          <a:p>
            <a:pPr marL="0" indent="0" algn="ctr">
              <a:buNone/>
            </a:pPr>
            <a:r>
              <a:rPr lang="en-US" sz="1600" b="1" dirty="0">
                <a:solidFill>
                  <a:srgbClr val="24313A"/>
                </a:solidFill>
                <a:latin typeface="Aptos" pitchFamily="34" charset="0"/>
                <a:ea typeface="Aptos" pitchFamily="34" charset="-122"/>
                <a:cs typeface="Aptos" pitchFamily="34" charset="-120"/>
              </a:rPr>
              <a:t>Design</a:t>
            </a:r>
            <a:endParaRPr lang="en-US" sz="1600" dirty="0"/>
          </a:p>
          <a:p>
            <a:pPr marL="0" indent="0" algn="ctr">
              <a:buNone/>
            </a:pPr>
            <a:r>
              <a:rPr lang="en-US" sz="1600" b="1" dirty="0">
                <a:solidFill>
                  <a:srgbClr val="24313A"/>
                </a:solidFill>
                <a:latin typeface="Aptos" pitchFamily="34" charset="0"/>
                <a:ea typeface="Aptos" pitchFamily="34" charset="-122"/>
                <a:cs typeface="Aptos" pitchFamily="34" charset="-120"/>
              </a:rPr>
              <a:t>insight</a:t>
            </a:r>
            <a:endParaRPr lang="en-US" sz="1600" dirty="0"/>
          </a:p>
        </p:txBody>
      </p:sp>
      <p:sp>
        <p:nvSpPr>
          <p:cNvPr id="25" name="Text 22">
            <a:extLst>
              <a:ext uri="{FF2B5EF4-FFF2-40B4-BE49-F238E27FC236}">
                <a16:creationId xmlns:a16="http://schemas.microsoft.com/office/drawing/2014/main" id="{C3CBB741-58DE-45C6-DD52-C7CC35D29D0F}"/>
              </a:ext>
            </a:extLst>
          </p:cNvPr>
          <p:cNvSpPr/>
          <p:nvPr/>
        </p:nvSpPr>
        <p:spPr>
          <a:xfrm>
            <a:off x="9400032" y="2633472"/>
            <a:ext cx="1481328" cy="347472"/>
          </a:xfrm>
          <a:prstGeom prst="rect">
            <a:avLst/>
          </a:prstGeom>
          <a:noFill/>
          <a:ln/>
        </p:spPr>
        <p:txBody>
          <a:bodyPr wrap="square" lIns="0" tIns="0" rIns="0" bIns="0" rtlCol="0" anchor="ctr"/>
          <a:lstStyle/>
          <a:p>
            <a:pPr marL="0" indent="0" algn="ctr">
              <a:buNone/>
            </a:pPr>
            <a:r>
              <a:rPr lang="en-US" sz="920" dirty="0">
                <a:solidFill>
                  <a:srgbClr val="47525A"/>
                </a:solidFill>
                <a:latin typeface="Aptos" pitchFamily="34" charset="0"/>
                <a:ea typeface="Aptos" pitchFamily="34" charset="-122"/>
                <a:cs typeface="Aptos" pitchFamily="34" charset="-120"/>
              </a:rPr>
              <a:t>physically meaningful</a:t>
            </a:r>
            <a:endParaRPr lang="en-US" sz="920" dirty="0"/>
          </a:p>
          <a:p>
            <a:pPr marL="0" indent="0" algn="ctr">
              <a:buNone/>
            </a:pPr>
            <a:r>
              <a:rPr lang="en-US" sz="920" dirty="0">
                <a:solidFill>
                  <a:srgbClr val="47525A"/>
                </a:solidFill>
                <a:latin typeface="Aptos" pitchFamily="34" charset="0"/>
                <a:ea typeface="Aptos" pitchFamily="34" charset="-122"/>
                <a:cs typeface="Aptos" pitchFamily="34" charset="-120"/>
              </a:rPr>
              <a:t>selection rules</a:t>
            </a:r>
            <a:endParaRPr lang="en-US" sz="920" dirty="0"/>
          </a:p>
        </p:txBody>
      </p:sp>
      <p:sp>
        <p:nvSpPr>
          <p:cNvPr id="26" name="Shape 23">
            <a:extLst>
              <a:ext uri="{FF2B5EF4-FFF2-40B4-BE49-F238E27FC236}">
                <a16:creationId xmlns:a16="http://schemas.microsoft.com/office/drawing/2014/main" id="{F923001D-6401-68E5-2CFA-B454BF60F872}"/>
              </a:ext>
            </a:extLst>
          </p:cNvPr>
          <p:cNvSpPr/>
          <p:nvPr/>
        </p:nvSpPr>
        <p:spPr>
          <a:xfrm>
            <a:off x="685800" y="3749040"/>
            <a:ext cx="3383280" cy="1965960"/>
          </a:xfrm>
          <a:prstGeom prst="roundRect">
            <a:avLst>
              <a:gd name="adj" fmla="val 2791"/>
            </a:avLst>
          </a:prstGeom>
          <a:solidFill>
            <a:srgbClr val="FFFFFF"/>
          </a:solidFill>
          <a:ln w="12700">
            <a:solidFill>
              <a:srgbClr val="B8C8C8"/>
            </a:solidFill>
            <a:prstDash val="solid"/>
          </a:ln>
        </p:spPr>
        <p:txBody>
          <a:bodyPr/>
          <a:lstStyle/>
          <a:p>
            <a:endParaRPr lang="en-GB"/>
          </a:p>
        </p:txBody>
      </p:sp>
      <p:sp>
        <p:nvSpPr>
          <p:cNvPr id="27" name="Text 24">
            <a:extLst>
              <a:ext uri="{FF2B5EF4-FFF2-40B4-BE49-F238E27FC236}">
                <a16:creationId xmlns:a16="http://schemas.microsoft.com/office/drawing/2014/main" id="{193782E5-806E-1122-4AF1-990D4C141409}"/>
              </a:ext>
            </a:extLst>
          </p:cNvPr>
          <p:cNvSpPr/>
          <p:nvPr/>
        </p:nvSpPr>
        <p:spPr>
          <a:xfrm>
            <a:off x="868680" y="3913632"/>
            <a:ext cx="2377440" cy="256032"/>
          </a:xfrm>
          <a:prstGeom prst="rect">
            <a:avLst/>
          </a:prstGeom>
          <a:noFill/>
          <a:ln/>
        </p:spPr>
        <p:txBody>
          <a:bodyPr wrap="square" lIns="0" tIns="0" rIns="0" bIns="0" rtlCol="0" anchor="ctr"/>
          <a:lstStyle/>
          <a:p>
            <a:pPr marL="0" indent="0">
              <a:buNone/>
            </a:pPr>
            <a:r>
              <a:rPr lang="en-US" sz="1800" b="1" dirty="0">
                <a:solidFill>
                  <a:srgbClr val="32454F"/>
                </a:solidFill>
                <a:latin typeface="Aptos" pitchFamily="34" charset="0"/>
                <a:ea typeface="Aptos" pitchFamily="34" charset="-122"/>
                <a:cs typeface="Aptos" pitchFamily="34" charset="-120"/>
              </a:rPr>
              <a:t>Experimental design space</a:t>
            </a:r>
            <a:endParaRPr lang="en-US" sz="1800" dirty="0"/>
          </a:p>
        </p:txBody>
      </p:sp>
      <p:sp>
        <p:nvSpPr>
          <p:cNvPr id="28" name="Text 25">
            <a:extLst>
              <a:ext uri="{FF2B5EF4-FFF2-40B4-BE49-F238E27FC236}">
                <a16:creationId xmlns:a16="http://schemas.microsoft.com/office/drawing/2014/main" id="{1174DF95-F11D-93EB-3595-8920A98E4A02}"/>
              </a:ext>
            </a:extLst>
          </p:cNvPr>
          <p:cNvSpPr/>
          <p:nvPr/>
        </p:nvSpPr>
        <p:spPr>
          <a:xfrm>
            <a:off x="914400" y="4315968"/>
            <a:ext cx="2834640" cy="1097280"/>
          </a:xfrm>
          <a:prstGeom prst="rect">
            <a:avLst/>
          </a:prstGeom>
          <a:noFill/>
          <a:ln/>
        </p:spPr>
        <p:txBody>
          <a:bodyPr wrap="square" lIns="0" tIns="0" rIns="0" bIns="0" rtlCol="0" anchor="ctr"/>
          <a:lstStyle/>
          <a:p>
            <a:pPr marL="0" indent="0">
              <a:buNone/>
            </a:pPr>
            <a:r>
              <a:rPr lang="en-US" sz="1150" dirty="0">
                <a:solidFill>
                  <a:srgbClr val="3F3F3F"/>
                </a:solidFill>
                <a:latin typeface="Aptos" pitchFamily="34" charset="0"/>
                <a:ea typeface="Aptos" pitchFamily="34" charset="-122"/>
                <a:cs typeface="Aptos" pitchFamily="34" charset="-120"/>
              </a:rPr>
              <a:t>• Material family</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QD composition and size</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Host polymer / crystal absorber</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Layer thickness and coupling</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Filter and readout configuration</a:t>
            </a:r>
            <a:endParaRPr lang="en-US" sz="1150" dirty="0"/>
          </a:p>
        </p:txBody>
      </p:sp>
      <p:sp>
        <p:nvSpPr>
          <p:cNvPr id="29" name="Text 26">
            <a:extLst>
              <a:ext uri="{FF2B5EF4-FFF2-40B4-BE49-F238E27FC236}">
                <a16:creationId xmlns:a16="http://schemas.microsoft.com/office/drawing/2014/main" id="{29460071-88FD-DF19-41D6-4544B06E7C5B}"/>
              </a:ext>
            </a:extLst>
          </p:cNvPr>
          <p:cNvSpPr/>
          <p:nvPr/>
        </p:nvSpPr>
        <p:spPr>
          <a:xfrm>
            <a:off x="896112" y="5413248"/>
            <a:ext cx="2926080" cy="182880"/>
          </a:xfrm>
          <a:prstGeom prst="rect">
            <a:avLst/>
          </a:prstGeom>
          <a:noFill/>
          <a:ln/>
        </p:spPr>
        <p:txBody>
          <a:bodyPr wrap="square" lIns="0" tIns="0" rIns="0" bIns="0" rtlCol="0" anchor="ctr"/>
          <a:lstStyle/>
          <a:p>
            <a:pPr marL="0" indent="0">
              <a:buNone/>
            </a:pPr>
            <a:r>
              <a:rPr lang="en-US" sz="1020" i="1" dirty="0">
                <a:solidFill>
                  <a:srgbClr val="8B3B2E"/>
                </a:solidFill>
                <a:latin typeface="Aptos" pitchFamily="34" charset="0"/>
                <a:ea typeface="Aptos" pitchFamily="34" charset="-122"/>
                <a:cs typeface="Aptos" pitchFamily="34" charset="-120"/>
              </a:rPr>
              <a:t>Challenge: the number of possible experiments grows combinatorially.</a:t>
            </a:r>
            <a:endParaRPr lang="en-US" sz="1020" dirty="0"/>
          </a:p>
        </p:txBody>
      </p:sp>
      <p:sp>
        <p:nvSpPr>
          <p:cNvPr id="30" name="Shape 27">
            <a:extLst>
              <a:ext uri="{FF2B5EF4-FFF2-40B4-BE49-F238E27FC236}">
                <a16:creationId xmlns:a16="http://schemas.microsoft.com/office/drawing/2014/main" id="{DF81B430-B3D0-7BCD-1EC0-4A7D93F00262}"/>
              </a:ext>
            </a:extLst>
          </p:cNvPr>
          <p:cNvSpPr/>
          <p:nvPr/>
        </p:nvSpPr>
        <p:spPr>
          <a:xfrm>
            <a:off x="8183880" y="3749040"/>
            <a:ext cx="3154680" cy="1965960"/>
          </a:xfrm>
          <a:prstGeom prst="roundRect">
            <a:avLst>
              <a:gd name="adj" fmla="val 2791"/>
            </a:avLst>
          </a:prstGeom>
          <a:solidFill>
            <a:srgbClr val="FFFFFF"/>
          </a:solidFill>
          <a:ln w="12700">
            <a:solidFill>
              <a:srgbClr val="C9C2D8"/>
            </a:solidFill>
            <a:prstDash val="solid"/>
          </a:ln>
        </p:spPr>
        <p:txBody>
          <a:bodyPr/>
          <a:lstStyle/>
          <a:p>
            <a:endParaRPr lang="en-GB"/>
          </a:p>
        </p:txBody>
      </p:sp>
      <p:sp>
        <p:nvSpPr>
          <p:cNvPr id="31" name="Text 28">
            <a:extLst>
              <a:ext uri="{FF2B5EF4-FFF2-40B4-BE49-F238E27FC236}">
                <a16:creationId xmlns:a16="http://schemas.microsoft.com/office/drawing/2014/main" id="{EE678CCC-CDE8-4CFF-D578-0F52E2DA7F53}"/>
              </a:ext>
            </a:extLst>
          </p:cNvPr>
          <p:cNvSpPr/>
          <p:nvPr/>
        </p:nvSpPr>
        <p:spPr>
          <a:xfrm>
            <a:off x="8394192" y="3913632"/>
            <a:ext cx="2377440" cy="256032"/>
          </a:xfrm>
          <a:prstGeom prst="rect">
            <a:avLst/>
          </a:prstGeom>
          <a:noFill/>
          <a:ln/>
        </p:spPr>
        <p:txBody>
          <a:bodyPr wrap="square" lIns="0" tIns="0" rIns="0" bIns="0" rtlCol="0" anchor="ctr"/>
          <a:lstStyle/>
          <a:p>
            <a:pPr marL="0" indent="0">
              <a:buNone/>
            </a:pPr>
            <a:r>
              <a:rPr lang="en-US" sz="1800" b="1" dirty="0">
                <a:solidFill>
                  <a:srgbClr val="4F3F63"/>
                </a:solidFill>
                <a:latin typeface="Aptos" pitchFamily="34" charset="0"/>
                <a:ea typeface="Aptos" pitchFamily="34" charset="-122"/>
                <a:cs typeface="Aptos" pitchFamily="34" charset="-120"/>
              </a:rPr>
              <a:t>What the ML stage delivers</a:t>
            </a:r>
            <a:endParaRPr lang="en-US" sz="1800" dirty="0"/>
          </a:p>
        </p:txBody>
      </p:sp>
      <p:sp>
        <p:nvSpPr>
          <p:cNvPr id="32" name="Text 29">
            <a:extLst>
              <a:ext uri="{FF2B5EF4-FFF2-40B4-BE49-F238E27FC236}">
                <a16:creationId xmlns:a16="http://schemas.microsoft.com/office/drawing/2014/main" id="{87DE0B73-FCC4-2953-0F65-6638BE30C8F3}"/>
              </a:ext>
            </a:extLst>
          </p:cNvPr>
          <p:cNvSpPr/>
          <p:nvPr/>
        </p:nvSpPr>
        <p:spPr>
          <a:xfrm>
            <a:off x="8412480" y="4315968"/>
            <a:ext cx="2651760" cy="914400"/>
          </a:xfrm>
          <a:prstGeom prst="rect">
            <a:avLst/>
          </a:prstGeom>
          <a:noFill/>
          <a:ln/>
        </p:spPr>
        <p:txBody>
          <a:bodyPr wrap="square" lIns="0" tIns="0" rIns="0" bIns="0" rtlCol="0" anchor="ctr"/>
          <a:lstStyle/>
          <a:p>
            <a:pPr marL="0" indent="0">
              <a:buNone/>
            </a:pPr>
            <a:r>
              <a:rPr lang="en-US" sz="1150" dirty="0">
                <a:solidFill>
                  <a:srgbClr val="3F3F3F"/>
                </a:solidFill>
                <a:latin typeface="Aptos" pitchFamily="34" charset="0"/>
                <a:ea typeface="Aptos" pitchFamily="34" charset="-122"/>
                <a:cs typeface="Aptos" pitchFamily="34" charset="-120"/>
              </a:rPr>
              <a:t>• cluster structure across material classes</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descriptor-level interpretation</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reduced search space for experiments</a:t>
            </a:r>
            <a:endParaRPr lang="en-US" sz="1150" dirty="0"/>
          </a:p>
          <a:p>
            <a:pPr marL="0" indent="0">
              <a:buNone/>
            </a:pPr>
            <a:r>
              <a:rPr lang="en-US" sz="1150" dirty="0">
                <a:solidFill>
                  <a:srgbClr val="3F3F3F"/>
                </a:solidFill>
                <a:latin typeface="Aptos" pitchFamily="34" charset="0"/>
                <a:ea typeface="Aptos" pitchFamily="34" charset="-122"/>
                <a:cs typeface="Aptos" pitchFamily="34" charset="-120"/>
              </a:rPr>
              <a:t>• ranked candidates for detector testing</a:t>
            </a:r>
            <a:endParaRPr lang="en-US" sz="1150" dirty="0"/>
          </a:p>
        </p:txBody>
      </p:sp>
      <p:sp>
        <p:nvSpPr>
          <p:cNvPr id="33" name="Text 30">
            <a:extLst>
              <a:ext uri="{FF2B5EF4-FFF2-40B4-BE49-F238E27FC236}">
                <a16:creationId xmlns:a16="http://schemas.microsoft.com/office/drawing/2014/main" id="{BDC33FA6-91E3-F5A9-8B53-2369A5E2137A}"/>
              </a:ext>
            </a:extLst>
          </p:cNvPr>
          <p:cNvSpPr/>
          <p:nvPr/>
        </p:nvSpPr>
        <p:spPr>
          <a:xfrm>
            <a:off x="8394192" y="5413248"/>
            <a:ext cx="2743200" cy="228600"/>
          </a:xfrm>
          <a:prstGeom prst="rect">
            <a:avLst/>
          </a:prstGeom>
          <a:noFill/>
          <a:ln/>
        </p:spPr>
        <p:txBody>
          <a:bodyPr wrap="square" lIns="0" tIns="0" rIns="0" bIns="0" rtlCol="0" anchor="ctr"/>
          <a:lstStyle/>
          <a:p>
            <a:pPr marL="0" indent="0">
              <a:buNone/>
            </a:pPr>
            <a:r>
              <a:rPr lang="en-US" sz="1020" i="1" dirty="0">
                <a:solidFill>
                  <a:srgbClr val="FF0000"/>
                </a:solidFill>
                <a:latin typeface="Aptos" pitchFamily="34" charset="0"/>
                <a:ea typeface="Aptos" pitchFamily="34" charset="-122"/>
                <a:cs typeface="Aptos" pitchFamily="34" charset="-120"/>
              </a:rPr>
              <a:t>Machine learning supports selection; it does not replace physical interpretation.</a:t>
            </a:r>
            <a:endParaRPr lang="en-US" sz="1020" dirty="0">
              <a:solidFill>
                <a:srgbClr val="FF0000"/>
              </a:solidFill>
            </a:endParaRPr>
          </a:p>
        </p:txBody>
      </p:sp>
      <p:sp>
        <p:nvSpPr>
          <p:cNvPr id="34" name="Shape 31">
            <a:extLst>
              <a:ext uri="{FF2B5EF4-FFF2-40B4-BE49-F238E27FC236}">
                <a16:creationId xmlns:a16="http://schemas.microsoft.com/office/drawing/2014/main" id="{387D97D8-F6E0-8898-3559-7F27F88B5FE4}"/>
              </a:ext>
            </a:extLst>
          </p:cNvPr>
          <p:cNvSpPr/>
          <p:nvPr/>
        </p:nvSpPr>
        <p:spPr>
          <a:xfrm>
            <a:off x="4444631" y="4025437"/>
            <a:ext cx="3218688" cy="1325880"/>
          </a:xfrm>
          <a:prstGeom prst="roundRect">
            <a:avLst>
              <a:gd name="adj" fmla="val 5517"/>
            </a:avLst>
          </a:prstGeom>
          <a:solidFill>
            <a:srgbClr val="F7F7F7"/>
          </a:solidFill>
          <a:ln w="11430">
            <a:solidFill>
              <a:srgbClr val="C8C8C8"/>
            </a:solidFill>
            <a:prstDash val="solid"/>
          </a:ln>
        </p:spPr>
        <p:txBody>
          <a:bodyPr/>
          <a:lstStyle/>
          <a:p>
            <a:endParaRPr lang="en-GB"/>
          </a:p>
        </p:txBody>
      </p:sp>
      <p:sp>
        <p:nvSpPr>
          <p:cNvPr id="35" name="Text 32">
            <a:extLst>
              <a:ext uri="{FF2B5EF4-FFF2-40B4-BE49-F238E27FC236}">
                <a16:creationId xmlns:a16="http://schemas.microsoft.com/office/drawing/2014/main" id="{93C6D23B-A465-5CAF-04F7-61588447E08B}"/>
              </a:ext>
            </a:extLst>
          </p:cNvPr>
          <p:cNvSpPr/>
          <p:nvPr/>
        </p:nvSpPr>
        <p:spPr>
          <a:xfrm>
            <a:off x="5551055" y="4048990"/>
            <a:ext cx="1005840" cy="201168"/>
          </a:xfrm>
          <a:prstGeom prst="rect">
            <a:avLst/>
          </a:prstGeom>
          <a:noFill/>
          <a:ln/>
        </p:spPr>
        <p:txBody>
          <a:bodyPr wrap="square" lIns="0" tIns="0" rIns="0" bIns="0" rtlCol="0" anchor="ctr"/>
          <a:lstStyle/>
          <a:p>
            <a:pPr marL="0" indent="0" algn="ctr">
              <a:buNone/>
            </a:pPr>
            <a:r>
              <a:rPr lang="en-US" sz="1400" b="1" dirty="0">
                <a:solidFill>
                  <a:srgbClr val="5F5F5F"/>
                </a:solidFill>
                <a:latin typeface="Aptos" pitchFamily="34" charset="0"/>
                <a:ea typeface="Aptos" pitchFamily="34" charset="-122"/>
                <a:cs typeface="Aptos" pitchFamily="34" charset="-120"/>
              </a:rPr>
              <a:t>Core logic</a:t>
            </a:r>
            <a:endParaRPr lang="en-US" sz="1400" dirty="0"/>
          </a:p>
        </p:txBody>
      </p:sp>
      <p:sp>
        <p:nvSpPr>
          <p:cNvPr id="36" name="Text 33">
            <a:extLst>
              <a:ext uri="{FF2B5EF4-FFF2-40B4-BE49-F238E27FC236}">
                <a16:creationId xmlns:a16="http://schemas.microsoft.com/office/drawing/2014/main" id="{CF87E899-9C5A-BC64-0424-8F9E96A411F9}"/>
              </a:ext>
            </a:extLst>
          </p:cNvPr>
          <p:cNvSpPr/>
          <p:nvPr/>
        </p:nvSpPr>
        <p:spPr>
          <a:xfrm>
            <a:off x="4552073" y="4453128"/>
            <a:ext cx="3003804" cy="640080"/>
          </a:xfrm>
          <a:prstGeom prst="rect">
            <a:avLst/>
          </a:prstGeom>
          <a:noFill/>
          <a:ln/>
        </p:spPr>
        <p:txBody>
          <a:bodyPr wrap="square" lIns="0" tIns="0" rIns="0" bIns="0" rtlCol="0" anchor="ctr"/>
          <a:lstStyle/>
          <a:p>
            <a:pPr marL="0" indent="0" algn="ctr">
              <a:buNone/>
            </a:pPr>
            <a:r>
              <a:rPr lang="en-US" sz="1300" dirty="0">
                <a:solidFill>
                  <a:srgbClr val="2F3B42"/>
                </a:solidFill>
                <a:latin typeface="Aptos" pitchFamily="34" charset="0"/>
                <a:ea typeface="Aptos" pitchFamily="34" charset="-122"/>
                <a:cs typeface="Aptos" pitchFamily="34" charset="-120"/>
              </a:rPr>
              <a:t>High-dimensional detector materials data</a:t>
            </a:r>
            <a:endParaRPr lang="en-US" sz="1300" dirty="0"/>
          </a:p>
          <a:p>
            <a:pPr marL="0" indent="0" algn="ctr">
              <a:buNone/>
            </a:pPr>
            <a:r>
              <a:rPr lang="en-US" sz="1300" dirty="0">
                <a:solidFill>
                  <a:srgbClr val="2F3B42"/>
                </a:solidFill>
                <a:latin typeface="Aptos" pitchFamily="34" charset="0"/>
                <a:ea typeface="Aptos" pitchFamily="34" charset="-122"/>
                <a:cs typeface="Aptos" pitchFamily="34" charset="-120"/>
              </a:rPr>
              <a:t>→ structured descriptor space</a:t>
            </a:r>
            <a:endParaRPr lang="en-US" sz="1300" dirty="0"/>
          </a:p>
          <a:p>
            <a:pPr marL="0" indent="0" algn="ctr">
              <a:buNone/>
            </a:pPr>
            <a:r>
              <a:rPr lang="en-US" sz="1300" dirty="0">
                <a:solidFill>
                  <a:srgbClr val="2F3B42"/>
                </a:solidFill>
                <a:latin typeface="Aptos" pitchFamily="34" charset="0"/>
                <a:ea typeface="Aptos" pitchFamily="34" charset="-122"/>
                <a:cs typeface="Aptos" pitchFamily="34" charset="-120"/>
              </a:rPr>
              <a:t>→ interpretable screening and prioritization</a:t>
            </a:r>
            <a:endParaRPr lang="en-US" sz="1300" dirty="0"/>
          </a:p>
        </p:txBody>
      </p:sp>
      <p:sp>
        <p:nvSpPr>
          <p:cNvPr id="13" name="TextBox 12">
            <a:extLst>
              <a:ext uri="{FF2B5EF4-FFF2-40B4-BE49-F238E27FC236}">
                <a16:creationId xmlns:a16="http://schemas.microsoft.com/office/drawing/2014/main" id="{C4D2971B-6994-E0B3-5D01-A4EE465C24DF}"/>
              </a:ext>
            </a:extLst>
          </p:cNvPr>
          <p:cNvSpPr txBox="1"/>
          <p:nvPr/>
        </p:nvSpPr>
        <p:spPr>
          <a:xfrm>
            <a:off x="1458840" y="5940370"/>
            <a:ext cx="9495672" cy="242246"/>
          </a:xfrm>
          <a:prstGeom prst="rect">
            <a:avLst/>
          </a:prstGeom>
          <a:noFill/>
        </p:spPr>
        <p:txBody>
          <a:bodyPr wrap="square">
            <a:spAutoFit/>
          </a:bodyPr>
          <a:lstStyle/>
          <a:p>
            <a:pPr>
              <a:lnSpc>
                <a:spcPct val="115000"/>
              </a:lnSpc>
              <a:spcAft>
                <a:spcPts val="800"/>
              </a:spcAft>
              <a:buNone/>
            </a:pPr>
            <a:r>
              <a:rPr lang="en-GB" sz="900" kern="100" dirty="0">
                <a:solidFill>
                  <a:srgbClr val="FF0000"/>
                </a:solidFill>
                <a:effectLst/>
                <a:latin typeface="Cocomat Pro"/>
                <a:ea typeface="Aptos" panose="020B0004020202020204" pitchFamily="34" charset="0"/>
                <a:cs typeface="Times New Roman" panose="02020603050405020304" pitchFamily="18" charset="0"/>
              </a:rPr>
              <a:t>The key point is that the output is not a black-box score alone. The output is a physically interpretable reduction of the detector design space, which can then guide the next experimental campaign.</a:t>
            </a:r>
          </a:p>
        </p:txBody>
      </p:sp>
    </p:spTree>
    <p:extLst>
      <p:ext uri="{BB962C8B-B14F-4D97-AF65-F5344CB8AC3E}">
        <p14:creationId xmlns:p14="http://schemas.microsoft.com/office/powerpoint/2010/main" val="187223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13" name="Text 2"/>
          <p:cNvSpPr/>
          <p:nvPr/>
        </p:nvSpPr>
        <p:spPr>
          <a:xfrm>
            <a:off x="6096000" y="543020"/>
            <a:ext cx="3649462" cy="548640"/>
          </a:xfrm>
          <a:prstGeom prst="rect">
            <a:avLst/>
          </a:prstGeom>
          <a:noFill/>
          <a:ln/>
        </p:spPr>
        <p:txBody>
          <a:bodyPr wrap="square" lIns="0" tIns="0" rIns="0" bIns="0" rtlCol="0" anchor="ctr"/>
          <a:lstStyle/>
          <a:p>
            <a:pPr marL="0" indent="0">
              <a:buNone/>
            </a:pPr>
            <a:r>
              <a:rPr lang="en-US" sz="2000" dirty="0">
                <a:solidFill>
                  <a:srgbClr val="4B3D2F"/>
                </a:solidFill>
                <a:latin typeface="Cocomat Pro" pitchFamily="34" charset="0"/>
                <a:ea typeface="Cocomat Pro" pitchFamily="34" charset="-122"/>
                <a:cs typeface="Cocomat Pro" pitchFamily="34" charset="-120"/>
              </a:rPr>
              <a:t>Descriptor Space Used for ML</a:t>
            </a:r>
            <a:endParaRPr lang="en-US" sz="2000" dirty="0"/>
          </a:p>
        </p:txBody>
      </p:sp>
      <p:sp>
        <p:nvSpPr>
          <p:cNvPr id="199" name="Shape 4">
            <a:extLst>
              <a:ext uri="{FF2B5EF4-FFF2-40B4-BE49-F238E27FC236}">
                <a16:creationId xmlns:a16="http://schemas.microsoft.com/office/drawing/2014/main" id="{317FF5EC-BFAD-34B5-20A1-8E6DD5E0C73A}"/>
              </a:ext>
            </a:extLst>
          </p:cNvPr>
          <p:cNvSpPr/>
          <p:nvPr/>
        </p:nvSpPr>
        <p:spPr>
          <a:xfrm>
            <a:off x="716280" y="1516566"/>
            <a:ext cx="3886200" cy="1051560"/>
          </a:xfrm>
          <a:prstGeom prst="roundRect">
            <a:avLst>
              <a:gd name="adj" fmla="val 6957"/>
            </a:avLst>
          </a:prstGeom>
          <a:solidFill>
            <a:srgbClr val="FFFFFF"/>
          </a:solidFill>
          <a:ln w="12700">
            <a:solidFill>
              <a:srgbClr val="6F9E99"/>
            </a:solidFill>
            <a:prstDash val="solid"/>
          </a:ln>
          <a:effectLst>
            <a:outerShdw blurRad="19050" dist="6350" dir="2700000" algn="bl" rotWithShape="0">
              <a:srgbClr val="000000">
                <a:alpha val="12000"/>
              </a:srgbClr>
            </a:outerShdw>
          </a:effectLst>
        </p:spPr>
        <p:txBody>
          <a:bodyPr/>
          <a:lstStyle/>
          <a:p>
            <a:endParaRPr lang="en-GB"/>
          </a:p>
        </p:txBody>
      </p:sp>
      <p:sp>
        <p:nvSpPr>
          <p:cNvPr id="200" name="Shape 5">
            <a:extLst>
              <a:ext uri="{FF2B5EF4-FFF2-40B4-BE49-F238E27FC236}">
                <a16:creationId xmlns:a16="http://schemas.microsoft.com/office/drawing/2014/main" id="{05AEE9C7-8CEA-53FB-29B4-8D747505B686}"/>
              </a:ext>
            </a:extLst>
          </p:cNvPr>
          <p:cNvSpPr/>
          <p:nvPr/>
        </p:nvSpPr>
        <p:spPr>
          <a:xfrm>
            <a:off x="716280" y="1516566"/>
            <a:ext cx="3886200" cy="201168"/>
          </a:xfrm>
          <a:prstGeom prst="rect">
            <a:avLst/>
          </a:prstGeom>
          <a:solidFill>
            <a:srgbClr val="6F9E99"/>
          </a:solidFill>
          <a:ln w="12700">
            <a:solidFill>
              <a:srgbClr val="6F9E99"/>
            </a:solidFill>
            <a:prstDash val="solid"/>
          </a:ln>
        </p:spPr>
        <p:txBody>
          <a:bodyPr/>
          <a:lstStyle/>
          <a:p>
            <a:endParaRPr lang="en-GB"/>
          </a:p>
        </p:txBody>
      </p:sp>
      <p:sp>
        <p:nvSpPr>
          <p:cNvPr id="201" name="Text 6">
            <a:extLst>
              <a:ext uri="{FF2B5EF4-FFF2-40B4-BE49-F238E27FC236}">
                <a16:creationId xmlns:a16="http://schemas.microsoft.com/office/drawing/2014/main" id="{253FC020-DD9E-FADD-3298-787DD43B04FA}"/>
              </a:ext>
            </a:extLst>
          </p:cNvPr>
          <p:cNvSpPr/>
          <p:nvPr/>
        </p:nvSpPr>
        <p:spPr>
          <a:xfrm>
            <a:off x="880872" y="1745166"/>
            <a:ext cx="3429000" cy="182880"/>
          </a:xfrm>
          <a:prstGeom prst="rect">
            <a:avLst/>
          </a:prstGeom>
          <a:noFill/>
          <a:ln/>
        </p:spPr>
        <p:txBody>
          <a:bodyPr wrap="square" lIns="0" tIns="0" rIns="0" bIns="0" rtlCol="0" anchor="ctr"/>
          <a:lstStyle/>
          <a:p>
            <a:pPr marL="0" indent="0">
              <a:buNone/>
            </a:pPr>
            <a:r>
              <a:rPr lang="en-US" sz="1700" b="1" dirty="0">
                <a:solidFill>
                  <a:srgbClr val="2F2F2F"/>
                </a:solidFill>
                <a:latin typeface="Aptos" pitchFamily="34" charset="0"/>
                <a:ea typeface="Aptos" pitchFamily="34" charset="-122"/>
                <a:cs typeface="Aptos" pitchFamily="34" charset="-120"/>
              </a:rPr>
              <a:t>Optical / Scintillation</a:t>
            </a:r>
            <a:endParaRPr lang="en-US" sz="1700" dirty="0"/>
          </a:p>
        </p:txBody>
      </p:sp>
      <p:sp>
        <p:nvSpPr>
          <p:cNvPr id="202" name="Text 7">
            <a:extLst>
              <a:ext uri="{FF2B5EF4-FFF2-40B4-BE49-F238E27FC236}">
                <a16:creationId xmlns:a16="http://schemas.microsoft.com/office/drawing/2014/main" id="{1B02DF3F-86C8-24F9-BB83-6B740244585D}"/>
              </a:ext>
            </a:extLst>
          </p:cNvPr>
          <p:cNvSpPr/>
          <p:nvPr/>
        </p:nvSpPr>
        <p:spPr>
          <a:xfrm>
            <a:off x="899160" y="1973766"/>
            <a:ext cx="3520440" cy="512064"/>
          </a:xfrm>
          <a:prstGeom prst="rect">
            <a:avLst/>
          </a:prstGeom>
          <a:noFill/>
          <a:ln/>
        </p:spPr>
        <p:txBody>
          <a:bodyPr wrap="square" lIns="254" tIns="254" rIns="254" bIns="254" rtlCol="0" anchor="ctr"/>
          <a:lstStyle/>
          <a:p>
            <a:pPr marL="101600" indent="-101600">
              <a:buSzPct val="100000"/>
              <a:buChar char="•"/>
            </a:pPr>
            <a:r>
              <a:rPr lang="en-US" sz="1130" dirty="0">
                <a:solidFill>
                  <a:srgbClr val="2F2F2F"/>
                </a:solidFill>
                <a:latin typeface="Aptos" pitchFamily="34" charset="0"/>
                <a:ea typeface="Aptos" pitchFamily="34" charset="-122"/>
                <a:cs typeface="Aptos" pitchFamily="34" charset="-120"/>
              </a:rPr>
              <a:t>Emission peak (λem) and spectral width (FWHM)</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Light yield / photon output</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Absorption–emission overlap and WLS compatibility</a:t>
            </a:r>
            <a:endParaRPr lang="en-US" sz="1130" dirty="0"/>
          </a:p>
        </p:txBody>
      </p:sp>
      <p:sp>
        <p:nvSpPr>
          <p:cNvPr id="203" name="Shape 8">
            <a:extLst>
              <a:ext uri="{FF2B5EF4-FFF2-40B4-BE49-F238E27FC236}">
                <a16:creationId xmlns:a16="http://schemas.microsoft.com/office/drawing/2014/main" id="{C5FAF71F-338F-1305-C94D-384AD7FA1C7F}"/>
              </a:ext>
            </a:extLst>
          </p:cNvPr>
          <p:cNvSpPr/>
          <p:nvPr/>
        </p:nvSpPr>
        <p:spPr>
          <a:xfrm>
            <a:off x="716280" y="2796726"/>
            <a:ext cx="3886200" cy="1051560"/>
          </a:xfrm>
          <a:prstGeom prst="roundRect">
            <a:avLst>
              <a:gd name="adj" fmla="val 6957"/>
            </a:avLst>
          </a:prstGeom>
          <a:solidFill>
            <a:srgbClr val="FFFFFF"/>
          </a:solidFill>
          <a:ln w="12700">
            <a:solidFill>
              <a:srgbClr val="7DA8D8"/>
            </a:solidFill>
            <a:prstDash val="solid"/>
          </a:ln>
          <a:effectLst>
            <a:outerShdw blurRad="19050" dist="6350" dir="2700000" algn="bl" rotWithShape="0">
              <a:srgbClr val="000000">
                <a:alpha val="12000"/>
              </a:srgbClr>
            </a:outerShdw>
          </a:effectLst>
        </p:spPr>
        <p:txBody>
          <a:bodyPr/>
          <a:lstStyle/>
          <a:p>
            <a:endParaRPr lang="en-GB"/>
          </a:p>
        </p:txBody>
      </p:sp>
      <p:sp>
        <p:nvSpPr>
          <p:cNvPr id="204" name="Shape 9">
            <a:extLst>
              <a:ext uri="{FF2B5EF4-FFF2-40B4-BE49-F238E27FC236}">
                <a16:creationId xmlns:a16="http://schemas.microsoft.com/office/drawing/2014/main" id="{4A82F10D-F44D-BC52-818C-3E1C92C6BE33}"/>
              </a:ext>
            </a:extLst>
          </p:cNvPr>
          <p:cNvSpPr/>
          <p:nvPr/>
        </p:nvSpPr>
        <p:spPr>
          <a:xfrm>
            <a:off x="716280" y="2796726"/>
            <a:ext cx="3886200" cy="201168"/>
          </a:xfrm>
          <a:prstGeom prst="rect">
            <a:avLst/>
          </a:prstGeom>
          <a:solidFill>
            <a:srgbClr val="7DA8D8"/>
          </a:solidFill>
          <a:ln w="12700">
            <a:solidFill>
              <a:srgbClr val="7DA8D8"/>
            </a:solidFill>
            <a:prstDash val="solid"/>
          </a:ln>
        </p:spPr>
        <p:txBody>
          <a:bodyPr/>
          <a:lstStyle/>
          <a:p>
            <a:endParaRPr lang="en-GB"/>
          </a:p>
        </p:txBody>
      </p:sp>
      <p:sp>
        <p:nvSpPr>
          <p:cNvPr id="205" name="Text 10">
            <a:extLst>
              <a:ext uri="{FF2B5EF4-FFF2-40B4-BE49-F238E27FC236}">
                <a16:creationId xmlns:a16="http://schemas.microsoft.com/office/drawing/2014/main" id="{123CB93D-9395-0704-A22F-ED230998B384}"/>
              </a:ext>
            </a:extLst>
          </p:cNvPr>
          <p:cNvSpPr/>
          <p:nvPr/>
        </p:nvSpPr>
        <p:spPr>
          <a:xfrm>
            <a:off x="880872" y="3025326"/>
            <a:ext cx="3429000" cy="182880"/>
          </a:xfrm>
          <a:prstGeom prst="rect">
            <a:avLst/>
          </a:prstGeom>
          <a:noFill/>
          <a:ln/>
        </p:spPr>
        <p:txBody>
          <a:bodyPr wrap="square" lIns="0" tIns="0" rIns="0" bIns="0" rtlCol="0" anchor="ctr"/>
          <a:lstStyle/>
          <a:p>
            <a:pPr marL="0" indent="0">
              <a:buNone/>
            </a:pPr>
            <a:r>
              <a:rPr lang="en-US" sz="1700" b="1" dirty="0">
                <a:solidFill>
                  <a:srgbClr val="2F2F2F"/>
                </a:solidFill>
                <a:latin typeface="Aptos" pitchFamily="34" charset="0"/>
                <a:ea typeface="Aptos" pitchFamily="34" charset="-122"/>
                <a:cs typeface="Aptos" pitchFamily="34" charset="-120"/>
              </a:rPr>
              <a:t>Timing / Kinetics</a:t>
            </a:r>
            <a:endParaRPr lang="en-US" sz="1700" dirty="0"/>
          </a:p>
        </p:txBody>
      </p:sp>
      <p:sp>
        <p:nvSpPr>
          <p:cNvPr id="206" name="Text 11">
            <a:extLst>
              <a:ext uri="{FF2B5EF4-FFF2-40B4-BE49-F238E27FC236}">
                <a16:creationId xmlns:a16="http://schemas.microsoft.com/office/drawing/2014/main" id="{06A66D10-2D59-8BA6-D776-D4B79CACA4E5}"/>
              </a:ext>
            </a:extLst>
          </p:cNvPr>
          <p:cNvSpPr/>
          <p:nvPr/>
        </p:nvSpPr>
        <p:spPr>
          <a:xfrm>
            <a:off x="899160" y="3253926"/>
            <a:ext cx="3520440" cy="512064"/>
          </a:xfrm>
          <a:prstGeom prst="rect">
            <a:avLst/>
          </a:prstGeom>
          <a:noFill/>
          <a:ln/>
        </p:spPr>
        <p:txBody>
          <a:bodyPr wrap="square" lIns="254" tIns="254" rIns="254" bIns="254" rtlCol="0" anchor="ctr"/>
          <a:lstStyle/>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Rise time, decay time, fast/slow components</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Prompt fraction and timing response</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Energy-transfer and recombination dynamics</a:t>
            </a:r>
            <a:endParaRPr lang="en-US" sz="1130" dirty="0"/>
          </a:p>
        </p:txBody>
      </p:sp>
      <p:sp>
        <p:nvSpPr>
          <p:cNvPr id="207" name="Shape 12">
            <a:extLst>
              <a:ext uri="{FF2B5EF4-FFF2-40B4-BE49-F238E27FC236}">
                <a16:creationId xmlns:a16="http://schemas.microsoft.com/office/drawing/2014/main" id="{D8A942D2-7C54-E520-2DC7-1858AB3E29BC}"/>
              </a:ext>
            </a:extLst>
          </p:cNvPr>
          <p:cNvSpPr/>
          <p:nvPr/>
        </p:nvSpPr>
        <p:spPr>
          <a:xfrm>
            <a:off x="716280" y="4076886"/>
            <a:ext cx="3886200" cy="1051560"/>
          </a:xfrm>
          <a:prstGeom prst="roundRect">
            <a:avLst>
              <a:gd name="adj" fmla="val 6957"/>
            </a:avLst>
          </a:prstGeom>
          <a:solidFill>
            <a:srgbClr val="FFFFFF"/>
          </a:solidFill>
          <a:ln w="12700">
            <a:solidFill>
              <a:srgbClr val="D6B46D"/>
            </a:solidFill>
            <a:prstDash val="solid"/>
          </a:ln>
          <a:effectLst>
            <a:outerShdw blurRad="19050" dist="6350" dir="2700000" algn="bl" rotWithShape="0">
              <a:srgbClr val="000000">
                <a:alpha val="12000"/>
              </a:srgbClr>
            </a:outerShdw>
          </a:effectLst>
        </p:spPr>
        <p:txBody>
          <a:bodyPr/>
          <a:lstStyle/>
          <a:p>
            <a:endParaRPr lang="en-GB"/>
          </a:p>
        </p:txBody>
      </p:sp>
      <p:sp>
        <p:nvSpPr>
          <p:cNvPr id="208" name="Shape 13">
            <a:extLst>
              <a:ext uri="{FF2B5EF4-FFF2-40B4-BE49-F238E27FC236}">
                <a16:creationId xmlns:a16="http://schemas.microsoft.com/office/drawing/2014/main" id="{EA84FBA0-1F65-26DB-5D36-E5E7902DC513}"/>
              </a:ext>
            </a:extLst>
          </p:cNvPr>
          <p:cNvSpPr/>
          <p:nvPr/>
        </p:nvSpPr>
        <p:spPr>
          <a:xfrm>
            <a:off x="716280" y="4076886"/>
            <a:ext cx="3886200" cy="201168"/>
          </a:xfrm>
          <a:prstGeom prst="rect">
            <a:avLst/>
          </a:prstGeom>
          <a:solidFill>
            <a:srgbClr val="D6B46D"/>
          </a:solidFill>
          <a:ln w="12700">
            <a:solidFill>
              <a:srgbClr val="D6B46D"/>
            </a:solidFill>
            <a:prstDash val="solid"/>
          </a:ln>
        </p:spPr>
        <p:txBody>
          <a:bodyPr/>
          <a:lstStyle/>
          <a:p>
            <a:endParaRPr lang="en-GB"/>
          </a:p>
        </p:txBody>
      </p:sp>
      <p:sp>
        <p:nvSpPr>
          <p:cNvPr id="209" name="Text 14">
            <a:extLst>
              <a:ext uri="{FF2B5EF4-FFF2-40B4-BE49-F238E27FC236}">
                <a16:creationId xmlns:a16="http://schemas.microsoft.com/office/drawing/2014/main" id="{E6BD73CB-4FA9-5A5A-8B4F-CB3C875CDCB7}"/>
              </a:ext>
            </a:extLst>
          </p:cNvPr>
          <p:cNvSpPr/>
          <p:nvPr/>
        </p:nvSpPr>
        <p:spPr>
          <a:xfrm>
            <a:off x="880872" y="4305486"/>
            <a:ext cx="3429000" cy="182880"/>
          </a:xfrm>
          <a:prstGeom prst="rect">
            <a:avLst/>
          </a:prstGeom>
          <a:noFill/>
          <a:ln/>
        </p:spPr>
        <p:txBody>
          <a:bodyPr wrap="square" lIns="0" tIns="0" rIns="0" bIns="0" rtlCol="0" anchor="ctr"/>
          <a:lstStyle/>
          <a:p>
            <a:pPr marL="0" indent="0">
              <a:buNone/>
            </a:pPr>
            <a:r>
              <a:rPr lang="en-US" sz="1700" b="1" dirty="0">
                <a:solidFill>
                  <a:srgbClr val="2F2F2F"/>
                </a:solidFill>
                <a:latin typeface="Aptos" pitchFamily="34" charset="0"/>
                <a:ea typeface="Aptos" pitchFamily="34" charset="-122"/>
                <a:cs typeface="Aptos" pitchFamily="34" charset="-120"/>
              </a:rPr>
              <a:t>Materials / Architecture</a:t>
            </a:r>
            <a:endParaRPr lang="en-US" sz="1700" dirty="0"/>
          </a:p>
        </p:txBody>
      </p:sp>
      <p:sp>
        <p:nvSpPr>
          <p:cNvPr id="210" name="Text 15">
            <a:extLst>
              <a:ext uri="{FF2B5EF4-FFF2-40B4-BE49-F238E27FC236}">
                <a16:creationId xmlns:a16="http://schemas.microsoft.com/office/drawing/2014/main" id="{B4D282EB-B3E4-1C85-8CCA-0570A1FF5FB7}"/>
              </a:ext>
            </a:extLst>
          </p:cNvPr>
          <p:cNvSpPr/>
          <p:nvPr/>
        </p:nvSpPr>
        <p:spPr>
          <a:xfrm>
            <a:off x="899160" y="4534086"/>
            <a:ext cx="3520440" cy="512064"/>
          </a:xfrm>
          <a:prstGeom prst="rect">
            <a:avLst/>
          </a:prstGeom>
          <a:noFill/>
          <a:ln/>
        </p:spPr>
        <p:txBody>
          <a:bodyPr wrap="square" lIns="254" tIns="254" rIns="254" bIns="254" rtlCol="0" anchor="ctr"/>
          <a:lstStyle/>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Density, Zeff, refractive-index contrast</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Layer sequence, thickness, loading fraction</a:t>
            </a:r>
            <a:endParaRPr lang="en-US" sz="1130" dirty="0"/>
          </a:p>
          <a:p>
            <a:pPr marL="101600" indent="-101600">
              <a:buSzPct val="100000"/>
              <a:buChar char="•"/>
            </a:pPr>
            <a:r>
              <a:rPr lang="en-US" sz="1130" dirty="0">
                <a:solidFill>
                  <a:srgbClr val="2F2F2F"/>
                </a:solidFill>
                <a:latin typeface="Aptos" pitchFamily="34" charset="0"/>
                <a:ea typeface="Aptos" pitchFamily="34" charset="-122"/>
                <a:cs typeface="Aptos" pitchFamily="34" charset="-120"/>
              </a:rPr>
              <a:t> Host matrix, crystal/QD/polymer integration route</a:t>
            </a:r>
            <a:endParaRPr lang="en-US" sz="1130" dirty="0"/>
          </a:p>
        </p:txBody>
      </p:sp>
      <p:sp>
        <p:nvSpPr>
          <p:cNvPr id="211" name="Shape 16">
            <a:extLst>
              <a:ext uri="{FF2B5EF4-FFF2-40B4-BE49-F238E27FC236}">
                <a16:creationId xmlns:a16="http://schemas.microsoft.com/office/drawing/2014/main" id="{A9E21F2B-950D-412C-3650-26CABDF0704C}"/>
              </a:ext>
            </a:extLst>
          </p:cNvPr>
          <p:cNvSpPr/>
          <p:nvPr/>
        </p:nvSpPr>
        <p:spPr>
          <a:xfrm>
            <a:off x="716280" y="5357045"/>
            <a:ext cx="3886200" cy="902933"/>
          </a:xfrm>
          <a:prstGeom prst="roundRect">
            <a:avLst>
              <a:gd name="adj" fmla="val 9756"/>
            </a:avLst>
          </a:prstGeom>
          <a:solidFill>
            <a:srgbClr val="FFFFFF"/>
          </a:solidFill>
          <a:ln w="12700">
            <a:solidFill>
              <a:srgbClr val="D58B7E"/>
            </a:solidFill>
            <a:prstDash val="solid"/>
          </a:ln>
          <a:effectLst>
            <a:outerShdw blurRad="19050" dist="6350" dir="2700000" algn="bl" rotWithShape="0">
              <a:srgbClr val="000000">
                <a:alpha val="12000"/>
              </a:srgbClr>
            </a:outerShdw>
          </a:effectLst>
        </p:spPr>
        <p:txBody>
          <a:bodyPr/>
          <a:lstStyle/>
          <a:p>
            <a:endParaRPr lang="en-GB"/>
          </a:p>
        </p:txBody>
      </p:sp>
      <p:sp>
        <p:nvSpPr>
          <p:cNvPr id="212" name="Shape 17">
            <a:extLst>
              <a:ext uri="{FF2B5EF4-FFF2-40B4-BE49-F238E27FC236}">
                <a16:creationId xmlns:a16="http://schemas.microsoft.com/office/drawing/2014/main" id="{EDCD7951-B280-6C3D-AA61-42F032F3143F}"/>
              </a:ext>
            </a:extLst>
          </p:cNvPr>
          <p:cNvSpPr/>
          <p:nvPr/>
        </p:nvSpPr>
        <p:spPr>
          <a:xfrm>
            <a:off x="716280" y="5357046"/>
            <a:ext cx="3886200" cy="182880"/>
          </a:xfrm>
          <a:prstGeom prst="rect">
            <a:avLst/>
          </a:prstGeom>
          <a:solidFill>
            <a:srgbClr val="D58B7E"/>
          </a:solidFill>
          <a:ln w="12700">
            <a:solidFill>
              <a:srgbClr val="D58B7E"/>
            </a:solidFill>
            <a:prstDash val="solid"/>
          </a:ln>
        </p:spPr>
        <p:txBody>
          <a:bodyPr/>
          <a:lstStyle/>
          <a:p>
            <a:endParaRPr lang="en-GB"/>
          </a:p>
        </p:txBody>
      </p:sp>
      <p:sp>
        <p:nvSpPr>
          <p:cNvPr id="213" name="Text 18">
            <a:extLst>
              <a:ext uri="{FF2B5EF4-FFF2-40B4-BE49-F238E27FC236}">
                <a16:creationId xmlns:a16="http://schemas.microsoft.com/office/drawing/2014/main" id="{2B48B9D9-73B2-DA99-4FDA-AD7FFF4E0036}"/>
              </a:ext>
            </a:extLst>
          </p:cNvPr>
          <p:cNvSpPr/>
          <p:nvPr/>
        </p:nvSpPr>
        <p:spPr>
          <a:xfrm>
            <a:off x="899160" y="5606914"/>
            <a:ext cx="3429000" cy="79112"/>
          </a:xfrm>
          <a:prstGeom prst="rect">
            <a:avLst/>
          </a:prstGeom>
          <a:noFill/>
          <a:ln/>
        </p:spPr>
        <p:txBody>
          <a:bodyPr wrap="square" lIns="0" tIns="0" rIns="0" bIns="0" rtlCol="0" anchor="ctr"/>
          <a:lstStyle/>
          <a:p>
            <a:pPr marL="0" indent="0">
              <a:buNone/>
            </a:pPr>
            <a:r>
              <a:rPr lang="en-US" sz="1700" b="1" dirty="0">
                <a:solidFill>
                  <a:srgbClr val="2F2F2F"/>
                </a:solidFill>
                <a:latin typeface="Aptos" pitchFamily="34" charset="0"/>
                <a:ea typeface="Aptos" pitchFamily="34" charset="-122"/>
                <a:cs typeface="Aptos" pitchFamily="34" charset="-120"/>
              </a:rPr>
              <a:t>Experimental / Detector Context</a:t>
            </a:r>
            <a:endParaRPr lang="en-US" sz="1700" dirty="0"/>
          </a:p>
        </p:txBody>
      </p:sp>
      <p:sp>
        <p:nvSpPr>
          <p:cNvPr id="214" name="Text 19">
            <a:extLst>
              <a:ext uri="{FF2B5EF4-FFF2-40B4-BE49-F238E27FC236}">
                <a16:creationId xmlns:a16="http://schemas.microsoft.com/office/drawing/2014/main" id="{1F0A2BAD-51C4-ACE8-57DE-89A6CD81D3C6}"/>
              </a:ext>
            </a:extLst>
          </p:cNvPr>
          <p:cNvSpPr/>
          <p:nvPr/>
        </p:nvSpPr>
        <p:spPr>
          <a:xfrm>
            <a:off x="922020" y="5943161"/>
            <a:ext cx="3474720" cy="164592"/>
          </a:xfrm>
          <a:prstGeom prst="rect">
            <a:avLst/>
          </a:prstGeom>
          <a:noFill/>
          <a:ln/>
        </p:spPr>
        <p:txBody>
          <a:bodyPr wrap="square" lIns="0" tIns="0" rIns="0" bIns="0" rtlCol="0" anchor="ctr"/>
          <a:lstStyle/>
          <a:p>
            <a:pPr marL="0" indent="0">
              <a:buNone/>
            </a:pPr>
            <a:r>
              <a:rPr lang="en-US" sz="1120" dirty="0">
                <a:solidFill>
                  <a:srgbClr val="2F2F2F"/>
                </a:solidFill>
                <a:latin typeface="Aptos" pitchFamily="34" charset="0"/>
                <a:ea typeface="Aptos" pitchFamily="34" charset="-122"/>
                <a:cs typeface="Aptos" pitchFamily="34" charset="-120"/>
              </a:rPr>
              <a:t>Beam energy • particle type • readout channel • filter set • geometry • irradiation conditions</a:t>
            </a:r>
            <a:endParaRPr lang="en-US" sz="1120" dirty="0"/>
          </a:p>
        </p:txBody>
      </p:sp>
      <p:sp>
        <p:nvSpPr>
          <p:cNvPr id="215" name="Shape 20">
            <a:extLst>
              <a:ext uri="{FF2B5EF4-FFF2-40B4-BE49-F238E27FC236}">
                <a16:creationId xmlns:a16="http://schemas.microsoft.com/office/drawing/2014/main" id="{57ABBE94-EF63-A8D4-5B94-4C3E1AF478F2}"/>
              </a:ext>
            </a:extLst>
          </p:cNvPr>
          <p:cNvSpPr/>
          <p:nvPr/>
        </p:nvSpPr>
        <p:spPr>
          <a:xfrm>
            <a:off x="4968240" y="1973766"/>
            <a:ext cx="2331720" cy="1965960"/>
          </a:xfrm>
          <a:prstGeom prst="roundRect">
            <a:avLst>
              <a:gd name="adj" fmla="val 3721"/>
            </a:avLst>
          </a:prstGeom>
          <a:solidFill>
            <a:srgbClr val="EDEDEA"/>
          </a:solidFill>
          <a:ln w="12700">
            <a:solidFill>
              <a:srgbClr val="CFCFCB"/>
            </a:solidFill>
            <a:prstDash val="solid"/>
          </a:ln>
        </p:spPr>
        <p:txBody>
          <a:bodyPr/>
          <a:lstStyle/>
          <a:p>
            <a:endParaRPr lang="en-GB"/>
          </a:p>
        </p:txBody>
      </p:sp>
      <p:sp>
        <p:nvSpPr>
          <p:cNvPr id="216" name="Text 21">
            <a:extLst>
              <a:ext uri="{FF2B5EF4-FFF2-40B4-BE49-F238E27FC236}">
                <a16:creationId xmlns:a16="http://schemas.microsoft.com/office/drawing/2014/main" id="{0B4FCE75-8844-66F5-133E-6B38EB1F405E}"/>
              </a:ext>
            </a:extLst>
          </p:cNvPr>
          <p:cNvSpPr/>
          <p:nvPr/>
        </p:nvSpPr>
        <p:spPr>
          <a:xfrm>
            <a:off x="5105400" y="2097210"/>
            <a:ext cx="2057400" cy="320040"/>
          </a:xfrm>
          <a:prstGeom prst="rect">
            <a:avLst/>
          </a:prstGeom>
          <a:noFill/>
          <a:ln/>
        </p:spPr>
        <p:txBody>
          <a:bodyPr wrap="square" lIns="0" tIns="0" rIns="0" bIns="0" rtlCol="0" anchor="ctr"/>
          <a:lstStyle/>
          <a:p>
            <a:pPr marL="0" indent="0" algn="ctr">
              <a:buNone/>
            </a:pPr>
            <a:r>
              <a:rPr lang="en-US" sz="1800" b="1" dirty="0">
                <a:solidFill>
                  <a:srgbClr val="4A382C"/>
                </a:solidFill>
                <a:latin typeface="Aptos" pitchFamily="34" charset="0"/>
                <a:ea typeface="Aptos" pitchFamily="34" charset="-122"/>
                <a:cs typeface="Aptos" pitchFamily="34" charset="-120"/>
              </a:rPr>
              <a:t>Curated Descriptor Matrix</a:t>
            </a:r>
            <a:endParaRPr lang="en-US" sz="1800" dirty="0"/>
          </a:p>
        </p:txBody>
      </p:sp>
      <p:sp>
        <p:nvSpPr>
          <p:cNvPr id="217" name="Text 22">
            <a:extLst>
              <a:ext uri="{FF2B5EF4-FFF2-40B4-BE49-F238E27FC236}">
                <a16:creationId xmlns:a16="http://schemas.microsoft.com/office/drawing/2014/main" id="{4B5757EE-765B-6C53-4C8F-A72121C02763}"/>
              </a:ext>
            </a:extLst>
          </p:cNvPr>
          <p:cNvSpPr/>
          <p:nvPr/>
        </p:nvSpPr>
        <p:spPr>
          <a:xfrm>
            <a:off x="5481597" y="2770682"/>
            <a:ext cx="1234440" cy="594360"/>
          </a:xfrm>
          <a:prstGeom prst="rect">
            <a:avLst/>
          </a:prstGeom>
          <a:noFill/>
          <a:ln/>
        </p:spPr>
        <p:txBody>
          <a:bodyPr wrap="square" lIns="0" tIns="0" rIns="0" bIns="0" rtlCol="0" anchor="ctr"/>
          <a:lstStyle/>
          <a:p>
            <a:pPr marL="0" indent="0" algn="ctr">
              <a:buNone/>
            </a:pPr>
            <a:r>
              <a:rPr lang="en-US" sz="1800" b="1" dirty="0">
                <a:solidFill>
                  <a:srgbClr val="2F2F2F"/>
                </a:solidFill>
                <a:latin typeface="Aptos" pitchFamily="34" charset="0"/>
                <a:ea typeface="Aptos" pitchFamily="34" charset="-122"/>
                <a:cs typeface="Aptos" pitchFamily="34" charset="-120"/>
              </a:rPr>
              <a:t>Materials</a:t>
            </a:r>
            <a:endParaRPr lang="en-US" sz="1800" dirty="0"/>
          </a:p>
          <a:p>
            <a:pPr marL="0" indent="0" algn="ctr">
              <a:buNone/>
            </a:pPr>
            <a:r>
              <a:rPr lang="en-US" sz="1800" b="1" dirty="0">
                <a:solidFill>
                  <a:srgbClr val="2F2F2F"/>
                </a:solidFill>
                <a:latin typeface="Aptos" pitchFamily="34" charset="0"/>
                <a:ea typeface="Aptos" pitchFamily="34" charset="-122"/>
                <a:cs typeface="Aptos" pitchFamily="34" charset="-120"/>
              </a:rPr>
              <a:t>×</a:t>
            </a:r>
            <a:endParaRPr lang="en-US" sz="1800" dirty="0"/>
          </a:p>
          <a:p>
            <a:pPr marL="0" indent="0" algn="ctr">
              <a:buNone/>
            </a:pPr>
            <a:r>
              <a:rPr lang="en-US" sz="1800" b="1" dirty="0">
                <a:solidFill>
                  <a:srgbClr val="2F2F2F"/>
                </a:solidFill>
                <a:latin typeface="Aptos" pitchFamily="34" charset="0"/>
                <a:ea typeface="Aptos" pitchFamily="34" charset="-122"/>
                <a:cs typeface="Aptos" pitchFamily="34" charset="-120"/>
              </a:rPr>
              <a:t>Descriptors</a:t>
            </a:r>
            <a:endParaRPr lang="en-US" sz="1800" dirty="0"/>
          </a:p>
        </p:txBody>
      </p:sp>
      <p:sp>
        <p:nvSpPr>
          <p:cNvPr id="218" name="Text 23">
            <a:extLst>
              <a:ext uri="{FF2B5EF4-FFF2-40B4-BE49-F238E27FC236}">
                <a16:creationId xmlns:a16="http://schemas.microsoft.com/office/drawing/2014/main" id="{786AB6F5-A0EA-B771-CC66-FC66BFD20AD6}"/>
              </a:ext>
            </a:extLst>
          </p:cNvPr>
          <p:cNvSpPr/>
          <p:nvPr/>
        </p:nvSpPr>
        <p:spPr>
          <a:xfrm>
            <a:off x="5151120" y="3575354"/>
            <a:ext cx="1965960" cy="219456"/>
          </a:xfrm>
          <a:prstGeom prst="rect">
            <a:avLst/>
          </a:prstGeom>
          <a:noFill/>
          <a:ln/>
        </p:spPr>
        <p:txBody>
          <a:bodyPr wrap="square" lIns="0" tIns="0" rIns="0" bIns="0" rtlCol="0" anchor="ctr"/>
          <a:lstStyle/>
          <a:p>
            <a:pPr marL="0" indent="0" algn="ctr">
              <a:buNone/>
            </a:pPr>
            <a:r>
              <a:rPr lang="en-US" sz="1150" i="1" dirty="0">
                <a:solidFill>
                  <a:srgbClr val="6A6A6A"/>
                </a:solidFill>
                <a:latin typeface="Aptos" pitchFamily="34" charset="0"/>
                <a:ea typeface="Aptos" pitchFamily="34" charset="-122"/>
                <a:cs typeface="Aptos" pitchFamily="34" charset="-120"/>
              </a:rPr>
              <a:t>Standardized, comparable, physics-aware inputs</a:t>
            </a:r>
            <a:endParaRPr lang="en-US" sz="1150" dirty="0"/>
          </a:p>
        </p:txBody>
      </p:sp>
      <p:sp>
        <p:nvSpPr>
          <p:cNvPr id="219" name="Shape 24">
            <a:extLst>
              <a:ext uri="{FF2B5EF4-FFF2-40B4-BE49-F238E27FC236}">
                <a16:creationId xmlns:a16="http://schemas.microsoft.com/office/drawing/2014/main" id="{49CC8038-6374-B32F-8DA5-26A39E59EBC3}"/>
              </a:ext>
            </a:extLst>
          </p:cNvPr>
          <p:cNvSpPr/>
          <p:nvPr/>
        </p:nvSpPr>
        <p:spPr>
          <a:xfrm>
            <a:off x="4629912" y="2019486"/>
            <a:ext cx="256032" cy="210312"/>
          </a:xfrm>
          <a:prstGeom prst="chevron">
            <a:avLst/>
          </a:prstGeom>
          <a:solidFill>
            <a:srgbClr val="B7B7B3"/>
          </a:solidFill>
          <a:ln w="12700">
            <a:solidFill>
              <a:srgbClr val="B7B7B3"/>
            </a:solidFill>
            <a:prstDash val="solid"/>
          </a:ln>
        </p:spPr>
        <p:txBody>
          <a:bodyPr/>
          <a:lstStyle/>
          <a:p>
            <a:endParaRPr lang="en-GB"/>
          </a:p>
        </p:txBody>
      </p:sp>
      <p:sp>
        <p:nvSpPr>
          <p:cNvPr id="220" name="Shape 25">
            <a:extLst>
              <a:ext uri="{FF2B5EF4-FFF2-40B4-BE49-F238E27FC236}">
                <a16:creationId xmlns:a16="http://schemas.microsoft.com/office/drawing/2014/main" id="{2F76AB82-B0B5-1F2D-FED4-73A6B02DE584}"/>
              </a:ext>
            </a:extLst>
          </p:cNvPr>
          <p:cNvSpPr/>
          <p:nvPr/>
        </p:nvSpPr>
        <p:spPr>
          <a:xfrm>
            <a:off x="4629912" y="3299646"/>
            <a:ext cx="256032" cy="210312"/>
          </a:xfrm>
          <a:prstGeom prst="chevron">
            <a:avLst/>
          </a:prstGeom>
          <a:solidFill>
            <a:srgbClr val="B7B7B3"/>
          </a:solidFill>
          <a:ln w="12700">
            <a:solidFill>
              <a:srgbClr val="B7B7B3"/>
            </a:solidFill>
            <a:prstDash val="solid"/>
          </a:ln>
        </p:spPr>
        <p:txBody>
          <a:bodyPr/>
          <a:lstStyle/>
          <a:p>
            <a:endParaRPr lang="en-GB"/>
          </a:p>
        </p:txBody>
      </p:sp>
      <p:sp>
        <p:nvSpPr>
          <p:cNvPr id="221" name="Shape 26">
            <a:extLst>
              <a:ext uri="{FF2B5EF4-FFF2-40B4-BE49-F238E27FC236}">
                <a16:creationId xmlns:a16="http://schemas.microsoft.com/office/drawing/2014/main" id="{BCFB27DE-60EA-5AB1-4544-C8DD5DE874FB}"/>
              </a:ext>
            </a:extLst>
          </p:cNvPr>
          <p:cNvSpPr/>
          <p:nvPr/>
        </p:nvSpPr>
        <p:spPr>
          <a:xfrm>
            <a:off x="4629912" y="4579806"/>
            <a:ext cx="256032" cy="210312"/>
          </a:xfrm>
          <a:prstGeom prst="chevron">
            <a:avLst/>
          </a:prstGeom>
          <a:solidFill>
            <a:srgbClr val="B7B7B3"/>
          </a:solidFill>
          <a:ln w="12700">
            <a:solidFill>
              <a:srgbClr val="B7B7B3"/>
            </a:solidFill>
            <a:prstDash val="solid"/>
          </a:ln>
        </p:spPr>
        <p:txBody>
          <a:bodyPr/>
          <a:lstStyle/>
          <a:p>
            <a:endParaRPr lang="en-GB"/>
          </a:p>
        </p:txBody>
      </p:sp>
      <p:sp>
        <p:nvSpPr>
          <p:cNvPr id="222" name="Shape 27">
            <a:extLst>
              <a:ext uri="{FF2B5EF4-FFF2-40B4-BE49-F238E27FC236}">
                <a16:creationId xmlns:a16="http://schemas.microsoft.com/office/drawing/2014/main" id="{FF0B8E84-8B1E-4DAE-1E3C-B99F224BC796}"/>
              </a:ext>
            </a:extLst>
          </p:cNvPr>
          <p:cNvSpPr/>
          <p:nvPr/>
        </p:nvSpPr>
        <p:spPr>
          <a:xfrm>
            <a:off x="4629912" y="5722806"/>
            <a:ext cx="256032" cy="210312"/>
          </a:xfrm>
          <a:prstGeom prst="chevron">
            <a:avLst/>
          </a:prstGeom>
          <a:solidFill>
            <a:srgbClr val="B7B7B3"/>
          </a:solidFill>
          <a:ln w="12700">
            <a:solidFill>
              <a:srgbClr val="B7B7B3"/>
            </a:solidFill>
            <a:prstDash val="solid"/>
          </a:ln>
        </p:spPr>
        <p:txBody>
          <a:bodyPr/>
          <a:lstStyle/>
          <a:p>
            <a:endParaRPr lang="en-GB"/>
          </a:p>
        </p:txBody>
      </p:sp>
      <p:sp>
        <p:nvSpPr>
          <p:cNvPr id="223" name="Shape 28">
            <a:extLst>
              <a:ext uri="{FF2B5EF4-FFF2-40B4-BE49-F238E27FC236}">
                <a16:creationId xmlns:a16="http://schemas.microsoft.com/office/drawing/2014/main" id="{DB00B8D4-D21A-47CF-1613-9D7E96C3DD55}"/>
              </a:ext>
            </a:extLst>
          </p:cNvPr>
          <p:cNvSpPr/>
          <p:nvPr/>
        </p:nvSpPr>
        <p:spPr>
          <a:xfrm>
            <a:off x="7647432" y="1516566"/>
            <a:ext cx="3931920" cy="4590288"/>
          </a:xfrm>
          <a:prstGeom prst="roundRect">
            <a:avLst>
              <a:gd name="adj" fmla="val 1860"/>
            </a:avLst>
          </a:prstGeom>
          <a:solidFill>
            <a:srgbClr val="FFFFFF"/>
          </a:solidFill>
          <a:ln w="12700">
            <a:solidFill>
              <a:srgbClr val="B7C6C4"/>
            </a:solidFill>
            <a:prstDash val="solid"/>
          </a:ln>
          <a:effectLst>
            <a:outerShdw blurRad="19050" dist="6350" dir="2700000" algn="bl" rotWithShape="0">
              <a:srgbClr val="000000">
                <a:alpha val="12000"/>
              </a:srgbClr>
            </a:outerShdw>
          </a:effectLst>
        </p:spPr>
        <p:txBody>
          <a:bodyPr/>
          <a:lstStyle/>
          <a:p>
            <a:endParaRPr lang="en-GB"/>
          </a:p>
        </p:txBody>
      </p:sp>
      <p:sp>
        <p:nvSpPr>
          <p:cNvPr id="224" name="Text 29">
            <a:extLst>
              <a:ext uri="{FF2B5EF4-FFF2-40B4-BE49-F238E27FC236}">
                <a16:creationId xmlns:a16="http://schemas.microsoft.com/office/drawing/2014/main" id="{15E67C0C-C3F7-9978-F720-969B88A41105}"/>
              </a:ext>
            </a:extLst>
          </p:cNvPr>
          <p:cNvSpPr/>
          <p:nvPr/>
        </p:nvSpPr>
        <p:spPr>
          <a:xfrm>
            <a:off x="7921752" y="1726878"/>
            <a:ext cx="3563112" cy="256032"/>
          </a:xfrm>
          <a:prstGeom prst="rect">
            <a:avLst/>
          </a:prstGeom>
          <a:noFill/>
          <a:ln/>
        </p:spPr>
        <p:txBody>
          <a:bodyPr wrap="square" lIns="0" tIns="0" rIns="0" bIns="0" rtlCol="0" anchor="ctr"/>
          <a:lstStyle/>
          <a:p>
            <a:pPr marL="0" indent="0">
              <a:buNone/>
            </a:pPr>
            <a:r>
              <a:rPr lang="en-US" sz="2000" b="1" dirty="0">
                <a:solidFill>
                  <a:srgbClr val="4A382C"/>
                </a:solidFill>
                <a:latin typeface="Aptos" pitchFamily="34" charset="0"/>
                <a:ea typeface="Aptos" pitchFamily="34" charset="-122"/>
                <a:cs typeface="Aptos" pitchFamily="34" charset="-120"/>
              </a:rPr>
              <a:t>ML Tasks and Scientific Outputs</a:t>
            </a:r>
            <a:endParaRPr lang="en-US" sz="2000" dirty="0"/>
          </a:p>
        </p:txBody>
      </p:sp>
      <p:sp>
        <p:nvSpPr>
          <p:cNvPr id="225" name="Shape 30">
            <a:extLst>
              <a:ext uri="{FF2B5EF4-FFF2-40B4-BE49-F238E27FC236}">
                <a16:creationId xmlns:a16="http://schemas.microsoft.com/office/drawing/2014/main" id="{89B167C4-E367-628F-FFEB-685F75E3B2F9}"/>
              </a:ext>
            </a:extLst>
          </p:cNvPr>
          <p:cNvSpPr/>
          <p:nvPr/>
        </p:nvSpPr>
        <p:spPr>
          <a:xfrm>
            <a:off x="7894320" y="2202366"/>
            <a:ext cx="3383280" cy="713232"/>
          </a:xfrm>
          <a:prstGeom prst="roundRect">
            <a:avLst>
              <a:gd name="adj" fmla="val 6410"/>
            </a:avLst>
          </a:prstGeom>
          <a:solidFill>
            <a:srgbClr val="F5F7F7"/>
          </a:solidFill>
          <a:ln w="12700">
            <a:solidFill>
              <a:srgbClr val="D9DEDD"/>
            </a:solidFill>
            <a:prstDash val="solid"/>
          </a:ln>
        </p:spPr>
        <p:txBody>
          <a:bodyPr/>
          <a:lstStyle/>
          <a:p>
            <a:endParaRPr lang="en-GB"/>
          </a:p>
        </p:txBody>
      </p:sp>
      <p:sp>
        <p:nvSpPr>
          <p:cNvPr id="226" name="Text 31">
            <a:extLst>
              <a:ext uri="{FF2B5EF4-FFF2-40B4-BE49-F238E27FC236}">
                <a16:creationId xmlns:a16="http://schemas.microsoft.com/office/drawing/2014/main" id="{2C85195F-35D4-B3EA-454E-E501A05E05F6}"/>
              </a:ext>
            </a:extLst>
          </p:cNvPr>
          <p:cNvSpPr/>
          <p:nvPr/>
        </p:nvSpPr>
        <p:spPr>
          <a:xfrm>
            <a:off x="8077200" y="2293806"/>
            <a:ext cx="1984248" cy="123397"/>
          </a:xfrm>
          <a:prstGeom prst="rect">
            <a:avLst/>
          </a:prstGeom>
          <a:noFill/>
          <a:ln/>
        </p:spPr>
        <p:txBody>
          <a:bodyPr wrap="square" lIns="0" tIns="0" rIns="0" bIns="0" rtlCol="0" anchor="ctr"/>
          <a:lstStyle/>
          <a:p>
            <a:pPr marL="0" indent="0">
              <a:buNone/>
            </a:pPr>
            <a:r>
              <a:rPr lang="en-US" sz="1320" b="1" dirty="0">
                <a:solidFill>
                  <a:srgbClr val="2F2F2F"/>
                </a:solidFill>
                <a:latin typeface="Aptos" pitchFamily="34" charset="0"/>
                <a:ea typeface="Aptos" pitchFamily="34" charset="-122"/>
                <a:cs typeface="Aptos" pitchFamily="34" charset="-120"/>
              </a:rPr>
              <a:t>Dimensionality reduction</a:t>
            </a:r>
            <a:endParaRPr lang="en-US" sz="1320" dirty="0"/>
          </a:p>
        </p:txBody>
      </p:sp>
      <p:sp>
        <p:nvSpPr>
          <p:cNvPr id="227" name="Text 32">
            <a:extLst>
              <a:ext uri="{FF2B5EF4-FFF2-40B4-BE49-F238E27FC236}">
                <a16:creationId xmlns:a16="http://schemas.microsoft.com/office/drawing/2014/main" id="{7C0FCC07-31B8-3253-1E09-F8114730175B}"/>
              </a:ext>
            </a:extLst>
          </p:cNvPr>
          <p:cNvSpPr/>
          <p:nvPr/>
        </p:nvSpPr>
        <p:spPr>
          <a:xfrm>
            <a:off x="8077200" y="2596899"/>
            <a:ext cx="2926080" cy="310896"/>
          </a:xfrm>
          <a:prstGeom prst="rect">
            <a:avLst/>
          </a:prstGeom>
          <a:noFill/>
          <a:ln/>
        </p:spPr>
        <p:txBody>
          <a:bodyPr wrap="square" lIns="0" tIns="0" rIns="0" bIns="0" rtlCol="0" anchor="ctr"/>
          <a:lstStyle/>
          <a:p>
            <a:pPr marL="0" indent="0">
              <a:buNone/>
            </a:pPr>
            <a:r>
              <a:rPr lang="en-US" sz="1120" dirty="0">
                <a:solidFill>
                  <a:srgbClr val="2F2F2F"/>
                </a:solidFill>
                <a:latin typeface="Aptos" pitchFamily="34" charset="0"/>
                <a:ea typeface="Aptos" pitchFamily="34" charset="-122"/>
                <a:cs typeface="Aptos" pitchFamily="34" charset="-120"/>
              </a:rPr>
              <a:t>PCA / UMAP mapping of the material landscape</a:t>
            </a:r>
            <a:endParaRPr lang="en-US" sz="1120" dirty="0"/>
          </a:p>
        </p:txBody>
      </p:sp>
      <p:sp>
        <p:nvSpPr>
          <p:cNvPr id="228" name="Shape 33">
            <a:extLst>
              <a:ext uri="{FF2B5EF4-FFF2-40B4-BE49-F238E27FC236}">
                <a16:creationId xmlns:a16="http://schemas.microsoft.com/office/drawing/2014/main" id="{81FA2EE0-3C31-A96D-A6DB-1C4F5D961FE8}"/>
              </a:ext>
            </a:extLst>
          </p:cNvPr>
          <p:cNvSpPr/>
          <p:nvPr/>
        </p:nvSpPr>
        <p:spPr>
          <a:xfrm>
            <a:off x="7894320" y="3043614"/>
            <a:ext cx="3383280" cy="713232"/>
          </a:xfrm>
          <a:prstGeom prst="roundRect">
            <a:avLst>
              <a:gd name="adj" fmla="val 6410"/>
            </a:avLst>
          </a:prstGeom>
          <a:solidFill>
            <a:srgbClr val="FAFAF9"/>
          </a:solidFill>
          <a:ln w="12700">
            <a:solidFill>
              <a:srgbClr val="D9DEDD"/>
            </a:solidFill>
            <a:prstDash val="solid"/>
          </a:ln>
        </p:spPr>
        <p:txBody>
          <a:bodyPr/>
          <a:lstStyle/>
          <a:p>
            <a:endParaRPr lang="en-GB"/>
          </a:p>
        </p:txBody>
      </p:sp>
      <p:sp>
        <p:nvSpPr>
          <p:cNvPr id="229" name="Text 34">
            <a:extLst>
              <a:ext uri="{FF2B5EF4-FFF2-40B4-BE49-F238E27FC236}">
                <a16:creationId xmlns:a16="http://schemas.microsoft.com/office/drawing/2014/main" id="{94F9FD3A-9E3C-1003-24DB-357A22D249BE}"/>
              </a:ext>
            </a:extLst>
          </p:cNvPr>
          <p:cNvSpPr/>
          <p:nvPr/>
        </p:nvSpPr>
        <p:spPr>
          <a:xfrm>
            <a:off x="8077200" y="3135054"/>
            <a:ext cx="1701702" cy="118872"/>
          </a:xfrm>
          <a:prstGeom prst="rect">
            <a:avLst/>
          </a:prstGeom>
          <a:noFill/>
          <a:ln/>
        </p:spPr>
        <p:txBody>
          <a:bodyPr wrap="square" lIns="0" tIns="0" rIns="0" bIns="0" rtlCol="0" anchor="ctr"/>
          <a:lstStyle/>
          <a:p>
            <a:pPr marL="0" indent="0">
              <a:buNone/>
            </a:pPr>
            <a:r>
              <a:rPr lang="en-US" sz="1320" b="1" dirty="0">
                <a:solidFill>
                  <a:srgbClr val="2F2F2F"/>
                </a:solidFill>
                <a:latin typeface="Aptos" pitchFamily="34" charset="0"/>
                <a:ea typeface="Aptos" pitchFamily="34" charset="-122"/>
                <a:cs typeface="Aptos" pitchFamily="34" charset="-120"/>
              </a:rPr>
              <a:t>Grouping / similarity</a:t>
            </a:r>
            <a:endParaRPr lang="en-US" sz="1320" dirty="0"/>
          </a:p>
        </p:txBody>
      </p:sp>
      <p:sp>
        <p:nvSpPr>
          <p:cNvPr id="230" name="Text 35">
            <a:extLst>
              <a:ext uri="{FF2B5EF4-FFF2-40B4-BE49-F238E27FC236}">
                <a16:creationId xmlns:a16="http://schemas.microsoft.com/office/drawing/2014/main" id="{CCCD4FF2-A96B-F652-D4FE-5E2ABD39FD75}"/>
              </a:ext>
            </a:extLst>
          </p:cNvPr>
          <p:cNvSpPr/>
          <p:nvPr/>
        </p:nvSpPr>
        <p:spPr>
          <a:xfrm>
            <a:off x="8087000" y="3409374"/>
            <a:ext cx="2926080" cy="310896"/>
          </a:xfrm>
          <a:prstGeom prst="rect">
            <a:avLst/>
          </a:prstGeom>
          <a:noFill/>
          <a:ln/>
        </p:spPr>
        <p:txBody>
          <a:bodyPr wrap="square" lIns="0" tIns="0" rIns="0" bIns="0" rtlCol="0" anchor="ctr"/>
          <a:lstStyle/>
          <a:p>
            <a:pPr marL="0" indent="0">
              <a:buNone/>
            </a:pPr>
            <a:r>
              <a:rPr lang="en-US" sz="1120" dirty="0">
                <a:solidFill>
                  <a:srgbClr val="2F2F2F"/>
                </a:solidFill>
                <a:latin typeface="Aptos" pitchFamily="34" charset="0"/>
                <a:ea typeface="Aptos" pitchFamily="34" charset="-122"/>
                <a:cs typeface="Aptos" pitchFamily="34" charset="-120"/>
              </a:rPr>
              <a:t>Clustering of scintillator families and architectures</a:t>
            </a:r>
            <a:endParaRPr lang="en-US" sz="1120" dirty="0"/>
          </a:p>
        </p:txBody>
      </p:sp>
      <p:sp>
        <p:nvSpPr>
          <p:cNvPr id="231" name="Shape 36">
            <a:extLst>
              <a:ext uri="{FF2B5EF4-FFF2-40B4-BE49-F238E27FC236}">
                <a16:creationId xmlns:a16="http://schemas.microsoft.com/office/drawing/2014/main" id="{BD8E2ACC-3727-6736-B258-2EEC97569E4B}"/>
              </a:ext>
            </a:extLst>
          </p:cNvPr>
          <p:cNvSpPr/>
          <p:nvPr/>
        </p:nvSpPr>
        <p:spPr>
          <a:xfrm>
            <a:off x="7894320" y="3884862"/>
            <a:ext cx="3383280" cy="713232"/>
          </a:xfrm>
          <a:prstGeom prst="roundRect">
            <a:avLst>
              <a:gd name="adj" fmla="val 6410"/>
            </a:avLst>
          </a:prstGeom>
          <a:solidFill>
            <a:srgbClr val="F5F7F7"/>
          </a:solidFill>
          <a:ln w="12700">
            <a:solidFill>
              <a:srgbClr val="D9DEDD"/>
            </a:solidFill>
            <a:prstDash val="solid"/>
          </a:ln>
        </p:spPr>
        <p:txBody>
          <a:bodyPr/>
          <a:lstStyle/>
          <a:p>
            <a:endParaRPr lang="en-GB"/>
          </a:p>
        </p:txBody>
      </p:sp>
      <p:sp>
        <p:nvSpPr>
          <p:cNvPr id="232" name="Text 37">
            <a:extLst>
              <a:ext uri="{FF2B5EF4-FFF2-40B4-BE49-F238E27FC236}">
                <a16:creationId xmlns:a16="http://schemas.microsoft.com/office/drawing/2014/main" id="{B9338615-C8F6-F480-C580-819B0D9D0BAD}"/>
              </a:ext>
            </a:extLst>
          </p:cNvPr>
          <p:cNvSpPr/>
          <p:nvPr/>
        </p:nvSpPr>
        <p:spPr>
          <a:xfrm>
            <a:off x="8077200" y="3976302"/>
            <a:ext cx="1371600" cy="164592"/>
          </a:xfrm>
          <a:prstGeom prst="rect">
            <a:avLst/>
          </a:prstGeom>
          <a:noFill/>
          <a:ln/>
        </p:spPr>
        <p:txBody>
          <a:bodyPr wrap="square" lIns="0" tIns="0" rIns="0" bIns="0" rtlCol="0" anchor="ctr"/>
          <a:lstStyle/>
          <a:p>
            <a:pPr marL="0" indent="0">
              <a:buNone/>
            </a:pPr>
            <a:r>
              <a:rPr lang="en-US" sz="1320" b="1" dirty="0">
                <a:solidFill>
                  <a:srgbClr val="2F2F2F"/>
                </a:solidFill>
                <a:latin typeface="Aptos" pitchFamily="34" charset="0"/>
                <a:ea typeface="Aptos" pitchFamily="34" charset="-122"/>
                <a:cs typeface="Aptos" pitchFamily="34" charset="-120"/>
              </a:rPr>
              <a:t>Prediction</a:t>
            </a:r>
            <a:endParaRPr lang="en-US" sz="1320" dirty="0"/>
          </a:p>
        </p:txBody>
      </p:sp>
      <p:sp>
        <p:nvSpPr>
          <p:cNvPr id="233" name="Text 38">
            <a:extLst>
              <a:ext uri="{FF2B5EF4-FFF2-40B4-BE49-F238E27FC236}">
                <a16:creationId xmlns:a16="http://schemas.microsoft.com/office/drawing/2014/main" id="{E552B7C7-324F-1687-FD35-925C4B293D6D}"/>
              </a:ext>
            </a:extLst>
          </p:cNvPr>
          <p:cNvSpPr/>
          <p:nvPr/>
        </p:nvSpPr>
        <p:spPr>
          <a:xfrm>
            <a:off x="8077200" y="4226008"/>
            <a:ext cx="2926080" cy="310896"/>
          </a:xfrm>
          <a:prstGeom prst="rect">
            <a:avLst/>
          </a:prstGeom>
          <a:noFill/>
          <a:ln/>
        </p:spPr>
        <p:txBody>
          <a:bodyPr wrap="square" lIns="0" tIns="0" rIns="0" bIns="0" rtlCol="0" anchor="ctr"/>
          <a:lstStyle/>
          <a:p>
            <a:pPr marL="0" indent="0">
              <a:buNone/>
            </a:pPr>
            <a:r>
              <a:rPr lang="en-US" sz="1120" dirty="0">
                <a:solidFill>
                  <a:srgbClr val="2F2F2F"/>
                </a:solidFill>
                <a:latin typeface="Aptos" pitchFamily="34" charset="0"/>
                <a:ea typeface="Aptos" pitchFamily="34" charset="-122"/>
                <a:cs typeface="Aptos" pitchFamily="34" charset="-120"/>
              </a:rPr>
              <a:t>Response ranking, discrimination potential, candidate prioritization</a:t>
            </a:r>
            <a:endParaRPr lang="en-US" sz="1120" dirty="0"/>
          </a:p>
        </p:txBody>
      </p:sp>
      <p:sp>
        <p:nvSpPr>
          <p:cNvPr id="234" name="Shape 39">
            <a:extLst>
              <a:ext uri="{FF2B5EF4-FFF2-40B4-BE49-F238E27FC236}">
                <a16:creationId xmlns:a16="http://schemas.microsoft.com/office/drawing/2014/main" id="{BDA06C99-991C-BCAE-B93A-512EF6EB7357}"/>
              </a:ext>
            </a:extLst>
          </p:cNvPr>
          <p:cNvSpPr/>
          <p:nvPr/>
        </p:nvSpPr>
        <p:spPr>
          <a:xfrm>
            <a:off x="7894320" y="4726110"/>
            <a:ext cx="3383280" cy="713232"/>
          </a:xfrm>
          <a:prstGeom prst="roundRect">
            <a:avLst>
              <a:gd name="adj" fmla="val 6410"/>
            </a:avLst>
          </a:prstGeom>
          <a:solidFill>
            <a:srgbClr val="FAFAF9"/>
          </a:solidFill>
          <a:ln w="12700">
            <a:solidFill>
              <a:srgbClr val="D9DEDD"/>
            </a:solidFill>
            <a:prstDash val="solid"/>
          </a:ln>
        </p:spPr>
        <p:txBody>
          <a:bodyPr/>
          <a:lstStyle/>
          <a:p>
            <a:endParaRPr lang="en-GB"/>
          </a:p>
        </p:txBody>
      </p:sp>
      <p:sp>
        <p:nvSpPr>
          <p:cNvPr id="235" name="Text 40">
            <a:extLst>
              <a:ext uri="{FF2B5EF4-FFF2-40B4-BE49-F238E27FC236}">
                <a16:creationId xmlns:a16="http://schemas.microsoft.com/office/drawing/2014/main" id="{0D5F54B4-D05E-A3D3-CA2D-9AFD07370B55}"/>
              </a:ext>
            </a:extLst>
          </p:cNvPr>
          <p:cNvSpPr/>
          <p:nvPr/>
        </p:nvSpPr>
        <p:spPr>
          <a:xfrm>
            <a:off x="8077200" y="4817550"/>
            <a:ext cx="1371600" cy="164592"/>
          </a:xfrm>
          <a:prstGeom prst="rect">
            <a:avLst/>
          </a:prstGeom>
          <a:noFill/>
          <a:ln/>
        </p:spPr>
        <p:txBody>
          <a:bodyPr wrap="square" lIns="0" tIns="0" rIns="0" bIns="0" rtlCol="0" anchor="ctr"/>
          <a:lstStyle/>
          <a:p>
            <a:pPr marL="0" indent="0">
              <a:buNone/>
            </a:pPr>
            <a:r>
              <a:rPr lang="en-US" sz="1320" b="1" dirty="0">
                <a:solidFill>
                  <a:srgbClr val="2F2F2F"/>
                </a:solidFill>
                <a:latin typeface="Aptos" pitchFamily="34" charset="0"/>
                <a:ea typeface="Aptos" pitchFamily="34" charset="-122"/>
                <a:cs typeface="Aptos" pitchFamily="34" charset="-120"/>
              </a:rPr>
              <a:t>Interpretation</a:t>
            </a:r>
            <a:endParaRPr lang="en-US" sz="1320" dirty="0"/>
          </a:p>
        </p:txBody>
      </p:sp>
      <p:sp>
        <p:nvSpPr>
          <p:cNvPr id="236" name="Text 41">
            <a:extLst>
              <a:ext uri="{FF2B5EF4-FFF2-40B4-BE49-F238E27FC236}">
                <a16:creationId xmlns:a16="http://schemas.microsoft.com/office/drawing/2014/main" id="{CA92AA92-9A63-5002-165E-F311FD957BA6}"/>
              </a:ext>
            </a:extLst>
          </p:cNvPr>
          <p:cNvSpPr/>
          <p:nvPr/>
        </p:nvSpPr>
        <p:spPr>
          <a:xfrm>
            <a:off x="8087000" y="5027283"/>
            <a:ext cx="2926080" cy="310896"/>
          </a:xfrm>
          <a:prstGeom prst="rect">
            <a:avLst/>
          </a:prstGeom>
          <a:noFill/>
          <a:ln/>
        </p:spPr>
        <p:txBody>
          <a:bodyPr wrap="square" lIns="0" tIns="0" rIns="0" bIns="0" rtlCol="0" anchor="ctr"/>
          <a:lstStyle/>
          <a:p>
            <a:pPr marL="0" indent="0">
              <a:buNone/>
            </a:pPr>
            <a:r>
              <a:rPr lang="en-US" sz="1120" dirty="0">
                <a:solidFill>
                  <a:srgbClr val="2F2F2F"/>
                </a:solidFill>
                <a:latin typeface="Aptos" pitchFamily="34" charset="0"/>
                <a:ea typeface="Aptos" pitchFamily="34" charset="-122"/>
                <a:cs typeface="Aptos" pitchFamily="34" charset="-120"/>
              </a:rPr>
              <a:t>Feature importance and physically meaningful design rules</a:t>
            </a:r>
            <a:endParaRPr lang="en-US" sz="1120" dirty="0"/>
          </a:p>
        </p:txBody>
      </p:sp>
      <p:sp>
        <p:nvSpPr>
          <p:cNvPr id="237" name="Shape 42">
            <a:extLst>
              <a:ext uri="{FF2B5EF4-FFF2-40B4-BE49-F238E27FC236}">
                <a16:creationId xmlns:a16="http://schemas.microsoft.com/office/drawing/2014/main" id="{9ACB4C8C-EABE-B6DA-D977-99264A83EFF1}"/>
              </a:ext>
            </a:extLst>
          </p:cNvPr>
          <p:cNvSpPr/>
          <p:nvPr/>
        </p:nvSpPr>
        <p:spPr>
          <a:xfrm>
            <a:off x="7345680" y="2933886"/>
            <a:ext cx="201168" cy="256032"/>
          </a:xfrm>
          <a:prstGeom prst="chevron">
            <a:avLst/>
          </a:prstGeom>
          <a:solidFill>
            <a:srgbClr val="B7B7B3"/>
          </a:solidFill>
          <a:ln w="12700">
            <a:solidFill>
              <a:srgbClr val="B7B7B3"/>
            </a:solidFill>
            <a:prstDash val="solid"/>
          </a:ln>
        </p:spPr>
        <p:txBody>
          <a:bodyPr/>
          <a:lstStyle/>
          <a:p>
            <a:endParaRPr lang="en-GB"/>
          </a:p>
        </p:txBody>
      </p:sp>
      <p:sp>
        <p:nvSpPr>
          <p:cNvPr id="238" name="Shape 43">
            <a:extLst>
              <a:ext uri="{FF2B5EF4-FFF2-40B4-BE49-F238E27FC236}">
                <a16:creationId xmlns:a16="http://schemas.microsoft.com/office/drawing/2014/main" id="{E5C1208A-FCD4-307F-AAF7-1878F5C8C484}"/>
              </a:ext>
            </a:extLst>
          </p:cNvPr>
          <p:cNvSpPr/>
          <p:nvPr/>
        </p:nvSpPr>
        <p:spPr>
          <a:xfrm>
            <a:off x="4968240" y="5503493"/>
            <a:ext cx="6675120" cy="749808"/>
          </a:xfrm>
          <a:prstGeom prst="roundRect">
            <a:avLst>
              <a:gd name="adj" fmla="val 7317"/>
            </a:avLst>
          </a:prstGeom>
          <a:solidFill>
            <a:srgbClr val="EEF3F2"/>
          </a:solidFill>
          <a:ln w="12700">
            <a:solidFill>
              <a:srgbClr val="D0D8D7"/>
            </a:solidFill>
            <a:prstDash val="solid"/>
          </a:ln>
        </p:spPr>
        <p:txBody>
          <a:bodyPr/>
          <a:lstStyle/>
          <a:p>
            <a:endParaRPr lang="en-GB"/>
          </a:p>
        </p:txBody>
      </p:sp>
      <p:sp>
        <p:nvSpPr>
          <p:cNvPr id="239" name="Text 44">
            <a:extLst>
              <a:ext uri="{FF2B5EF4-FFF2-40B4-BE49-F238E27FC236}">
                <a16:creationId xmlns:a16="http://schemas.microsoft.com/office/drawing/2014/main" id="{3357F8AB-4AE9-0C7C-3C8B-8A21BB775E17}"/>
              </a:ext>
            </a:extLst>
          </p:cNvPr>
          <p:cNvSpPr/>
          <p:nvPr/>
        </p:nvSpPr>
        <p:spPr>
          <a:xfrm>
            <a:off x="5153706" y="5704755"/>
            <a:ext cx="6172200" cy="256032"/>
          </a:xfrm>
          <a:prstGeom prst="rect">
            <a:avLst/>
          </a:prstGeom>
          <a:noFill/>
          <a:ln/>
        </p:spPr>
        <p:txBody>
          <a:bodyPr wrap="square" lIns="0" tIns="0" rIns="0" bIns="0" rtlCol="0" anchor="ctr"/>
          <a:lstStyle/>
          <a:p>
            <a:pPr marL="0" indent="0">
              <a:buNone/>
            </a:pPr>
            <a:r>
              <a:rPr lang="en-US" sz="1250" b="1" dirty="0">
                <a:solidFill>
                  <a:srgbClr val="4A382C"/>
                </a:solidFill>
                <a:latin typeface="Aptos" pitchFamily="34" charset="0"/>
                <a:ea typeface="Aptos" pitchFamily="34" charset="-122"/>
                <a:cs typeface="Aptos" pitchFamily="34" charset="-120"/>
              </a:rPr>
              <a:t>Key message: </a:t>
            </a:r>
            <a:r>
              <a:rPr lang="en-US" sz="1250" dirty="0">
                <a:solidFill>
                  <a:srgbClr val="2F2F2F"/>
                </a:solidFill>
                <a:latin typeface="Aptos" pitchFamily="34" charset="0"/>
                <a:ea typeface="Aptos" pitchFamily="34" charset="-122"/>
                <a:cs typeface="Aptos" pitchFamily="34" charset="-120"/>
              </a:rPr>
              <a:t>the descriptor space must encode both intrinsic material physics and detector-level integration variables to enable interpretable ML-guided screening.</a:t>
            </a:r>
            <a:endParaRPr lang="en-US" sz="1250" dirty="0"/>
          </a:p>
        </p:txBody>
      </p:sp>
    </p:spTree>
    <p:extLst>
      <p:ext uri="{BB962C8B-B14F-4D97-AF65-F5344CB8AC3E}">
        <p14:creationId xmlns:p14="http://schemas.microsoft.com/office/powerpoint/2010/main" val="908466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4" name="Text 1">
            <a:extLst>
              <a:ext uri="{FF2B5EF4-FFF2-40B4-BE49-F238E27FC236}">
                <a16:creationId xmlns:a16="http://schemas.microsoft.com/office/drawing/2014/main" id="{40F308B9-1DBD-A3BF-A21B-3550099EB129}"/>
              </a:ext>
            </a:extLst>
          </p:cNvPr>
          <p:cNvSpPr/>
          <p:nvPr/>
        </p:nvSpPr>
        <p:spPr>
          <a:xfrm>
            <a:off x="4880956" y="576903"/>
            <a:ext cx="6858000" cy="502920"/>
          </a:xfrm>
          <a:prstGeom prst="rect">
            <a:avLst/>
          </a:prstGeom>
          <a:noFill/>
          <a:ln/>
        </p:spPr>
        <p:txBody>
          <a:bodyPr wrap="square" lIns="0" tIns="0" rIns="0" bIns="0" rtlCol="0" anchor="ctr"/>
          <a:lstStyle/>
          <a:p>
            <a:pPr marL="0" indent="0">
              <a:buNone/>
            </a:pPr>
            <a:r>
              <a:rPr lang="en-US" sz="2400" dirty="0">
                <a:solidFill>
                  <a:srgbClr val="3C3128"/>
                </a:solidFill>
                <a:latin typeface="Cocomat Pro" pitchFamily="34" charset="0"/>
                <a:ea typeface="Cocomat Pro" pitchFamily="34" charset="-122"/>
                <a:cs typeface="Cocomat Pro" pitchFamily="34" charset="-120"/>
              </a:rPr>
              <a:t>PCA Mapping of the Materials Space</a:t>
            </a:r>
            <a:endParaRPr lang="en-US" sz="2400" dirty="0"/>
          </a:p>
        </p:txBody>
      </p:sp>
      <p:pic>
        <p:nvPicPr>
          <p:cNvPr id="5" name="Image 0" descr="/mnt/data/slide19_pca_scientific_plot_v2.png">
            <a:extLst>
              <a:ext uri="{FF2B5EF4-FFF2-40B4-BE49-F238E27FC236}">
                <a16:creationId xmlns:a16="http://schemas.microsoft.com/office/drawing/2014/main" id="{275FBBA6-F2C3-32D0-7821-6C5EEA6A069B}"/>
              </a:ext>
            </a:extLst>
          </p:cNvPr>
          <p:cNvPicPr>
            <a:picLocks noChangeAspect="1"/>
          </p:cNvPicPr>
          <p:nvPr/>
        </p:nvPicPr>
        <p:blipFill>
          <a:blip r:embed="rId4"/>
          <a:stretch>
            <a:fillRect/>
          </a:stretch>
        </p:blipFill>
        <p:spPr>
          <a:xfrm>
            <a:off x="249059" y="1530108"/>
            <a:ext cx="6903720" cy="4280545"/>
          </a:xfrm>
          <a:prstGeom prst="rect">
            <a:avLst/>
          </a:prstGeom>
        </p:spPr>
      </p:pic>
      <p:sp>
        <p:nvSpPr>
          <p:cNvPr id="6" name="Shape 3">
            <a:extLst>
              <a:ext uri="{FF2B5EF4-FFF2-40B4-BE49-F238E27FC236}">
                <a16:creationId xmlns:a16="http://schemas.microsoft.com/office/drawing/2014/main" id="{55DA8344-A2DD-079D-8479-B0F0E06F53E7}"/>
              </a:ext>
            </a:extLst>
          </p:cNvPr>
          <p:cNvSpPr/>
          <p:nvPr/>
        </p:nvSpPr>
        <p:spPr>
          <a:xfrm>
            <a:off x="7395095" y="1303748"/>
            <a:ext cx="3977640" cy="1828800"/>
          </a:xfrm>
          <a:prstGeom prst="roundRect">
            <a:avLst>
              <a:gd name="adj" fmla="val 4000"/>
            </a:avLst>
          </a:prstGeom>
          <a:solidFill>
            <a:srgbClr val="FFFFFF"/>
          </a:solidFill>
          <a:ln w="12700">
            <a:solidFill>
              <a:srgbClr val="C9D7D7"/>
            </a:solidFill>
            <a:prstDash val="solid"/>
          </a:ln>
        </p:spPr>
        <p:txBody>
          <a:bodyPr/>
          <a:lstStyle/>
          <a:p>
            <a:endParaRPr lang="en-GB"/>
          </a:p>
        </p:txBody>
      </p:sp>
      <p:sp>
        <p:nvSpPr>
          <p:cNvPr id="7" name="Text 4">
            <a:extLst>
              <a:ext uri="{FF2B5EF4-FFF2-40B4-BE49-F238E27FC236}">
                <a16:creationId xmlns:a16="http://schemas.microsoft.com/office/drawing/2014/main" id="{58B1CA8B-8A92-2BB7-8364-65EE4C19461D}"/>
              </a:ext>
            </a:extLst>
          </p:cNvPr>
          <p:cNvSpPr/>
          <p:nvPr/>
        </p:nvSpPr>
        <p:spPr>
          <a:xfrm>
            <a:off x="7566060" y="1366604"/>
            <a:ext cx="3708861" cy="256032"/>
          </a:xfrm>
          <a:prstGeom prst="rect">
            <a:avLst/>
          </a:prstGeom>
          <a:noFill/>
          <a:ln/>
        </p:spPr>
        <p:txBody>
          <a:bodyPr wrap="square" lIns="0" tIns="0" rIns="0" bIns="0" rtlCol="0" anchor="ctr"/>
          <a:lstStyle/>
          <a:p>
            <a:pPr marL="0" indent="0">
              <a:buNone/>
            </a:pPr>
            <a:r>
              <a:rPr lang="en-US" sz="1800" dirty="0">
                <a:solidFill>
                  <a:srgbClr val="2F3E46"/>
                </a:solidFill>
                <a:latin typeface="Cocomat Pro" pitchFamily="34" charset="0"/>
                <a:ea typeface="Cocomat Pro" pitchFamily="34" charset="-122"/>
                <a:cs typeface="Cocomat Pro" pitchFamily="34" charset="-120"/>
              </a:rPr>
              <a:t>Physical interpretation of PCA axes</a:t>
            </a:r>
            <a:endParaRPr lang="en-US" sz="1800" dirty="0"/>
          </a:p>
        </p:txBody>
      </p:sp>
      <p:sp>
        <p:nvSpPr>
          <p:cNvPr id="8" name="Shape 5">
            <a:extLst>
              <a:ext uri="{FF2B5EF4-FFF2-40B4-BE49-F238E27FC236}">
                <a16:creationId xmlns:a16="http://schemas.microsoft.com/office/drawing/2014/main" id="{2BF1676F-BF97-1D79-FA7A-05CF7B4F079A}"/>
              </a:ext>
            </a:extLst>
          </p:cNvPr>
          <p:cNvSpPr/>
          <p:nvPr/>
        </p:nvSpPr>
        <p:spPr>
          <a:xfrm>
            <a:off x="7577975" y="1787228"/>
            <a:ext cx="137160" cy="137160"/>
          </a:xfrm>
          <a:prstGeom prst="ellipse">
            <a:avLst/>
          </a:prstGeom>
          <a:solidFill>
            <a:srgbClr val="5A9E9F"/>
          </a:solidFill>
          <a:ln w="12700">
            <a:solidFill>
              <a:srgbClr val="5A9E9F"/>
            </a:solidFill>
            <a:prstDash val="solid"/>
          </a:ln>
        </p:spPr>
        <p:txBody>
          <a:bodyPr/>
          <a:lstStyle/>
          <a:p>
            <a:endParaRPr lang="en-GB"/>
          </a:p>
        </p:txBody>
      </p:sp>
      <p:sp>
        <p:nvSpPr>
          <p:cNvPr id="9" name="Text 6">
            <a:extLst>
              <a:ext uri="{FF2B5EF4-FFF2-40B4-BE49-F238E27FC236}">
                <a16:creationId xmlns:a16="http://schemas.microsoft.com/office/drawing/2014/main" id="{5BA0E2E1-224D-01EC-902E-7362FC9262BD}"/>
              </a:ext>
            </a:extLst>
          </p:cNvPr>
          <p:cNvSpPr/>
          <p:nvPr/>
        </p:nvSpPr>
        <p:spPr>
          <a:xfrm>
            <a:off x="7788287" y="1824956"/>
            <a:ext cx="3291840" cy="384048"/>
          </a:xfrm>
          <a:prstGeom prst="rect">
            <a:avLst/>
          </a:prstGeom>
          <a:noFill/>
          <a:ln/>
        </p:spPr>
        <p:txBody>
          <a:bodyPr wrap="square" lIns="0" tIns="0" rIns="0" bIns="0" rtlCol="0" anchor="ctr"/>
          <a:lstStyle/>
          <a:p>
            <a:pPr marL="0" indent="0">
              <a:buNone/>
            </a:pPr>
            <a:r>
              <a:rPr lang="en-US" sz="1150" b="1" dirty="0">
                <a:solidFill>
                  <a:srgbClr val="2F3E46"/>
                </a:solidFill>
                <a:latin typeface="Aptos" pitchFamily="34" charset="0"/>
                <a:ea typeface="Aptos" pitchFamily="34" charset="-122"/>
                <a:cs typeface="Aptos" pitchFamily="34" charset="-120"/>
              </a:rPr>
              <a:t>PC1: </a:t>
            </a:r>
            <a:r>
              <a:rPr lang="en-US" sz="1150" dirty="0">
                <a:solidFill>
                  <a:srgbClr val="36454F"/>
                </a:solidFill>
                <a:latin typeface="Aptos" pitchFamily="34" charset="0"/>
                <a:ea typeface="Aptos" pitchFamily="34" charset="-122"/>
                <a:cs typeface="Aptos" pitchFamily="34" charset="-120"/>
              </a:rPr>
              <a:t>captures a stopping-power / architecture gradient driven by density, thickness and high-Z content.</a:t>
            </a:r>
            <a:endParaRPr lang="en-US" sz="1150" dirty="0"/>
          </a:p>
        </p:txBody>
      </p:sp>
      <p:sp>
        <p:nvSpPr>
          <p:cNvPr id="10" name="Shape 7">
            <a:extLst>
              <a:ext uri="{FF2B5EF4-FFF2-40B4-BE49-F238E27FC236}">
                <a16:creationId xmlns:a16="http://schemas.microsoft.com/office/drawing/2014/main" id="{2437A67A-2CF5-0B8B-857B-B9D8AA0550AD}"/>
              </a:ext>
            </a:extLst>
          </p:cNvPr>
          <p:cNvSpPr/>
          <p:nvPr/>
        </p:nvSpPr>
        <p:spPr>
          <a:xfrm>
            <a:off x="7586242" y="2462221"/>
            <a:ext cx="137160" cy="137160"/>
          </a:xfrm>
          <a:prstGeom prst="ellipse">
            <a:avLst/>
          </a:prstGeom>
          <a:solidFill>
            <a:srgbClr val="5A9E9F"/>
          </a:solidFill>
          <a:ln w="12700">
            <a:solidFill>
              <a:srgbClr val="5A9E9F"/>
            </a:solidFill>
            <a:prstDash val="solid"/>
          </a:ln>
        </p:spPr>
        <p:txBody>
          <a:bodyPr/>
          <a:lstStyle/>
          <a:p>
            <a:endParaRPr lang="en-GB"/>
          </a:p>
        </p:txBody>
      </p:sp>
      <p:sp>
        <p:nvSpPr>
          <p:cNvPr id="11" name="Text 8">
            <a:extLst>
              <a:ext uri="{FF2B5EF4-FFF2-40B4-BE49-F238E27FC236}">
                <a16:creationId xmlns:a16="http://schemas.microsoft.com/office/drawing/2014/main" id="{9001C130-E100-334D-077D-27F796E9F3D1}"/>
              </a:ext>
            </a:extLst>
          </p:cNvPr>
          <p:cNvSpPr/>
          <p:nvPr/>
        </p:nvSpPr>
        <p:spPr>
          <a:xfrm>
            <a:off x="7797431" y="2519900"/>
            <a:ext cx="3291840" cy="384048"/>
          </a:xfrm>
          <a:prstGeom prst="rect">
            <a:avLst/>
          </a:prstGeom>
          <a:noFill/>
          <a:ln/>
        </p:spPr>
        <p:txBody>
          <a:bodyPr wrap="square" lIns="0" tIns="0" rIns="0" bIns="0" rtlCol="0" anchor="ctr"/>
          <a:lstStyle/>
          <a:p>
            <a:pPr marL="0" indent="0">
              <a:buNone/>
            </a:pPr>
            <a:r>
              <a:rPr lang="en-US" sz="1150" b="1" dirty="0">
                <a:solidFill>
                  <a:srgbClr val="2F3E46"/>
                </a:solidFill>
                <a:latin typeface="Aptos" pitchFamily="34" charset="0"/>
                <a:ea typeface="Aptos" pitchFamily="34" charset="-122"/>
                <a:cs typeface="Aptos" pitchFamily="34" charset="-120"/>
              </a:rPr>
              <a:t>PC2: </a:t>
            </a:r>
            <a:r>
              <a:rPr lang="en-US" sz="1150" dirty="0">
                <a:solidFill>
                  <a:srgbClr val="36454F"/>
                </a:solidFill>
                <a:latin typeface="Aptos" pitchFamily="34" charset="0"/>
                <a:ea typeface="Aptos" pitchFamily="34" charset="-122"/>
                <a:cs typeface="Aptos" pitchFamily="34" charset="-120"/>
              </a:rPr>
              <a:t>captures a timing / spectral gradient governed by decay time, emission wavelength and QD/WLS loading.</a:t>
            </a:r>
            <a:endParaRPr lang="en-US" sz="1150" dirty="0"/>
          </a:p>
        </p:txBody>
      </p:sp>
      <p:sp>
        <p:nvSpPr>
          <p:cNvPr id="12" name="Shape 9">
            <a:extLst>
              <a:ext uri="{FF2B5EF4-FFF2-40B4-BE49-F238E27FC236}">
                <a16:creationId xmlns:a16="http://schemas.microsoft.com/office/drawing/2014/main" id="{550BDC20-E9F3-0FFF-7219-003939316E0A}"/>
              </a:ext>
            </a:extLst>
          </p:cNvPr>
          <p:cNvSpPr/>
          <p:nvPr/>
        </p:nvSpPr>
        <p:spPr>
          <a:xfrm>
            <a:off x="7395095" y="3210911"/>
            <a:ext cx="3977640" cy="1462689"/>
          </a:xfrm>
          <a:prstGeom prst="roundRect">
            <a:avLst>
              <a:gd name="adj" fmla="val 6400"/>
            </a:avLst>
          </a:prstGeom>
          <a:solidFill>
            <a:srgbClr val="FFFFFF"/>
          </a:solidFill>
          <a:ln w="12700">
            <a:solidFill>
              <a:srgbClr val="C9D7D7"/>
            </a:solidFill>
            <a:prstDash val="solid"/>
          </a:ln>
        </p:spPr>
        <p:txBody>
          <a:bodyPr/>
          <a:lstStyle/>
          <a:p>
            <a:endParaRPr lang="en-GB"/>
          </a:p>
        </p:txBody>
      </p:sp>
      <p:sp>
        <p:nvSpPr>
          <p:cNvPr id="14" name="Text 10">
            <a:extLst>
              <a:ext uri="{FF2B5EF4-FFF2-40B4-BE49-F238E27FC236}">
                <a16:creationId xmlns:a16="http://schemas.microsoft.com/office/drawing/2014/main" id="{F3110D6D-ACAF-E4B0-22FC-52A5885D9C2D}"/>
              </a:ext>
            </a:extLst>
          </p:cNvPr>
          <p:cNvSpPr/>
          <p:nvPr/>
        </p:nvSpPr>
        <p:spPr>
          <a:xfrm>
            <a:off x="7715135" y="3282340"/>
            <a:ext cx="3117734" cy="228600"/>
          </a:xfrm>
          <a:prstGeom prst="rect">
            <a:avLst/>
          </a:prstGeom>
          <a:noFill/>
          <a:ln/>
        </p:spPr>
        <p:txBody>
          <a:bodyPr wrap="square" lIns="0" tIns="0" rIns="0" bIns="0" rtlCol="0" anchor="ctr"/>
          <a:lstStyle/>
          <a:p>
            <a:pPr marL="0" indent="0">
              <a:buNone/>
            </a:pPr>
            <a:r>
              <a:rPr lang="en-US" sz="1800" dirty="0">
                <a:solidFill>
                  <a:srgbClr val="2F3E46"/>
                </a:solidFill>
                <a:latin typeface="Cocomat Pro" pitchFamily="34" charset="0"/>
                <a:ea typeface="Cocomat Pro" pitchFamily="34" charset="-122"/>
                <a:cs typeface="Cocomat Pro" pitchFamily="34" charset="-120"/>
              </a:rPr>
              <a:t>Cluster-level meaning</a:t>
            </a:r>
            <a:endParaRPr lang="en-US" sz="1800" dirty="0"/>
          </a:p>
        </p:txBody>
      </p:sp>
      <p:sp>
        <p:nvSpPr>
          <p:cNvPr id="15" name="Shape 11">
            <a:extLst>
              <a:ext uri="{FF2B5EF4-FFF2-40B4-BE49-F238E27FC236}">
                <a16:creationId xmlns:a16="http://schemas.microsoft.com/office/drawing/2014/main" id="{DABEA871-C9E6-B042-3B0B-78B60E326646}"/>
              </a:ext>
            </a:extLst>
          </p:cNvPr>
          <p:cNvSpPr/>
          <p:nvPr/>
        </p:nvSpPr>
        <p:spPr>
          <a:xfrm>
            <a:off x="7577975" y="3670381"/>
            <a:ext cx="100584" cy="100584"/>
          </a:xfrm>
          <a:prstGeom prst="ellipse">
            <a:avLst/>
          </a:prstGeom>
          <a:solidFill>
            <a:srgbClr val="8FB0B0"/>
          </a:solidFill>
          <a:ln w="12700">
            <a:solidFill>
              <a:srgbClr val="8FB0B0"/>
            </a:solidFill>
            <a:prstDash val="solid"/>
          </a:ln>
        </p:spPr>
        <p:txBody>
          <a:bodyPr/>
          <a:lstStyle/>
          <a:p>
            <a:endParaRPr lang="en-GB"/>
          </a:p>
        </p:txBody>
      </p:sp>
      <p:sp>
        <p:nvSpPr>
          <p:cNvPr id="16" name="Text 12">
            <a:extLst>
              <a:ext uri="{FF2B5EF4-FFF2-40B4-BE49-F238E27FC236}">
                <a16:creationId xmlns:a16="http://schemas.microsoft.com/office/drawing/2014/main" id="{23E07E90-7E57-D724-C757-CE9ACE76C8EA}"/>
              </a:ext>
            </a:extLst>
          </p:cNvPr>
          <p:cNvSpPr/>
          <p:nvPr/>
        </p:nvSpPr>
        <p:spPr>
          <a:xfrm>
            <a:off x="7751711" y="3698798"/>
            <a:ext cx="3337560" cy="201168"/>
          </a:xfrm>
          <a:prstGeom prst="rect">
            <a:avLst/>
          </a:prstGeom>
          <a:noFill/>
          <a:ln/>
        </p:spPr>
        <p:txBody>
          <a:bodyPr wrap="square" lIns="0" tIns="0" rIns="0" bIns="0" rtlCol="0" anchor="ctr"/>
          <a:lstStyle/>
          <a:p>
            <a:pPr marL="0" indent="0">
              <a:buNone/>
            </a:pPr>
            <a:r>
              <a:rPr lang="en-US" sz="1070" dirty="0">
                <a:solidFill>
                  <a:srgbClr val="36454F"/>
                </a:solidFill>
                <a:latin typeface="Aptos" pitchFamily="34" charset="0"/>
                <a:ea typeface="Aptos" pitchFamily="34" charset="-122"/>
                <a:cs typeface="Aptos" pitchFamily="34" charset="-120"/>
              </a:rPr>
              <a:t>high-Z inorganic scintillators separate toward the density / thickness quadrant</a:t>
            </a:r>
            <a:endParaRPr lang="en-US" sz="1070" dirty="0"/>
          </a:p>
        </p:txBody>
      </p:sp>
      <p:sp>
        <p:nvSpPr>
          <p:cNvPr id="17" name="Shape 13">
            <a:extLst>
              <a:ext uri="{FF2B5EF4-FFF2-40B4-BE49-F238E27FC236}">
                <a16:creationId xmlns:a16="http://schemas.microsoft.com/office/drawing/2014/main" id="{044BF6C2-6774-4D53-D025-7C40CC9F20B6}"/>
              </a:ext>
            </a:extLst>
          </p:cNvPr>
          <p:cNvSpPr/>
          <p:nvPr/>
        </p:nvSpPr>
        <p:spPr>
          <a:xfrm>
            <a:off x="7577975" y="4048607"/>
            <a:ext cx="100584" cy="100584"/>
          </a:xfrm>
          <a:prstGeom prst="ellipse">
            <a:avLst/>
          </a:prstGeom>
          <a:solidFill>
            <a:srgbClr val="8FB0B0"/>
          </a:solidFill>
          <a:ln w="12700">
            <a:solidFill>
              <a:srgbClr val="8FB0B0"/>
            </a:solidFill>
            <a:prstDash val="solid"/>
          </a:ln>
        </p:spPr>
        <p:txBody>
          <a:bodyPr/>
          <a:lstStyle/>
          <a:p>
            <a:endParaRPr lang="en-GB"/>
          </a:p>
        </p:txBody>
      </p:sp>
      <p:sp>
        <p:nvSpPr>
          <p:cNvPr id="18" name="Text 14">
            <a:extLst>
              <a:ext uri="{FF2B5EF4-FFF2-40B4-BE49-F238E27FC236}">
                <a16:creationId xmlns:a16="http://schemas.microsoft.com/office/drawing/2014/main" id="{39D2D8DA-DF73-AA83-5469-307A3D880692}"/>
              </a:ext>
            </a:extLst>
          </p:cNvPr>
          <p:cNvSpPr/>
          <p:nvPr/>
        </p:nvSpPr>
        <p:spPr>
          <a:xfrm>
            <a:off x="7751711" y="4048607"/>
            <a:ext cx="3337560" cy="201168"/>
          </a:xfrm>
          <a:prstGeom prst="rect">
            <a:avLst/>
          </a:prstGeom>
          <a:noFill/>
          <a:ln/>
        </p:spPr>
        <p:txBody>
          <a:bodyPr wrap="square" lIns="0" tIns="0" rIns="0" bIns="0" rtlCol="0" anchor="ctr"/>
          <a:lstStyle/>
          <a:p>
            <a:pPr marL="0" indent="0">
              <a:buNone/>
            </a:pPr>
            <a:r>
              <a:rPr lang="en-US" sz="1070" dirty="0">
                <a:solidFill>
                  <a:srgbClr val="36454F"/>
                </a:solidFill>
                <a:latin typeface="Aptos" pitchFamily="34" charset="0"/>
                <a:ea typeface="Aptos" pitchFamily="34" charset="-122"/>
                <a:cs typeface="Aptos" pitchFamily="34" charset="-120"/>
              </a:rPr>
              <a:t>organic/plastic scintillators occupy a timing-dominated region</a:t>
            </a:r>
            <a:endParaRPr lang="en-US" sz="1070" dirty="0"/>
          </a:p>
        </p:txBody>
      </p:sp>
      <p:sp>
        <p:nvSpPr>
          <p:cNvPr id="19" name="Shape 15">
            <a:extLst>
              <a:ext uri="{FF2B5EF4-FFF2-40B4-BE49-F238E27FC236}">
                <a16:creationId xmlns:a16="http://schemas.microsoft.com/office/drawing/2014/main" id="{AD0A8E39-DF04-7F57-862B-81D51926DF4C}"/>
              </a:ext>
            </a:extLst>
          </p:cNvPr>
          <p:cNvSpPr/>
          <p:nvPr/>
        </p:nvSpPr>
        <p:spPr>
          <a:xfrm>
            <a:off x="7586242" y="4371221"/>
            <a:ext cx="100584" cy="100584"/>
          </a:xfrm>
          <a:prstGeom prst="ellipse">
            <a:avLst/>
          </a:prstGeom>
          <a:solidFill>
            <a:srgbClr val="8FB0B0"/>
          </a:solidFill>
          <a:ln w="12700">
            <a:solidFill>
              <a:srgbClr val="8FB0B0"/>
            </a:solidFill>
            <a:prstDash val="solid"/>
          </a:ln>
        </p:spPr>
        <p:txBody>
          <a:bodyPr/>
          <a:lstStyle/>
          <a:p>
            <a:endParaRPr lang="en-GB"/>
          </a:p>
        </p:txBody>
      </p:sp>
      <p:sp>
        <p:nvSpPr>
          <p:cNvPr id="20" name="Text 16">
            <a:extLst>
              <a:ext uri="{FF2B5EF4-FFF2-40B4-BE49-F238E27FC236}">
                <a16:creationId xmlns:a16="http://schemas.microsoft.com/office/drawing/2014/main" id="{6F3B744D-359B-AE2B-8BF6-C47C3EED7CED}"/>
              </a:ext>
            </a:extLst>
          </p:cNvPr>
          <p:cNvSpPr/>
          <p:nvPr/>
        </p:nvSpPr>
        <p:spPr>
          <a:xfrm>
            <a:off x="7751711" y="4375458"/>
            <a:ext cx="3337560" cy="201168"/>
          </a:xfrm>
          <a:prstGeom prst="rect">
            <a:avLst/>
          </a:prstGeom>
          <a:noFill/>
          <a:ln/>
        </p:spPr>
        <p:txBody>
          <a:bodyPr wrap="square" lIns="0" tIns="0" rIns="0" bIns="0" rtlCol="0" anchor="ctr"/>
          <a:lstStyle/>
          <a:p>
            <a:pPr marL="0" indent="0">
              <a:buNone/>
            </a:pPr>
            <a:r>
              <a:rPr lang="en-US" sz="1070" dirty="0">
                <a:solidFill>
                  <a:srgbClr val="36454F"/>
                </a:solidFill>
                <a:latin typeface="Aptos" pitchFamily="34" charset="0"/>
                <a:ea typeface="Aptos" pitchFamily="34" charset="-122"/>
                <a:cs typeface="Aptos" pitchFamily="34" charset="-120"/>
              </a:rPr>
              <a:t>polymer/QD composites populate an intermediate, tunable design regime</a:t>
            </a:r>
            <a:endParaRPr lang="en-US" sz="1070" dirty="0"/>
          </a:p>
        </p:txBody>
      </p:sp>
      <p:sp>
        <p:nvSpPr>
          <p:cNvPr id="21" name="Shape 17">
            <a:extLst>
              <a:ext uri="{FF2B5EF4-FFF2-40B4-BE49-F238E27FC236}">
                <a16:creationId xmlns:a16="http://schemas.microsoft.com/office/drawing/2014/main" id="{E2C39446-2CAC-06C7-EDB8-97FE661B6B43}"/>
              </a:ext>
            </a:extLst>
          </p:cNvPr>
          <p:cNvSpPr/>
          <p:nvPr/>
        </p:nvSpPr>
        <p:spPr>
          <a:xfrm>
            <a:off x="7395095" y="4778768"/>
            <a:ext cx="3977640" cy="1481211"/>
          </a:xfrm>
          <a:prstGeom prst="roundRect">
            <a:avLst>
              <a:gd name="adj" fmla="val 7143"/>
            </a:avLst>
          </a:prstGeom>
          <a:solidFill>
            <a:srgbClr val="FFF8F0"/>
          </a:solidFill>
          <a:ln w="12700">
            <a:solidFill>
              <a:srgbClr val="B37A3B"/>
            </a:solidFill>
            <a:prstDash val="solid"/>
          </a:ln>
        </p:spPr>
        <p:txBody>
          <a:bodyPr/>
          <a:lstStyle/>
          <a:p>
            <a:endParaRPr lang="en-GB"/>
          </a:p>
        </p:txBody>
      </p:sp>
      <p:sp>
        <p:nvSpPr>
          <p:cNvPr id="22" name="Text 18">
            <a:extLst>
              <a:ext uri="{FF2B5EF4-FFF2-40B4-BE49-F238E27FC236}">
                <a16:creationId xmlns:a16="http://schemas.microsoft.com/office/drawing/2014/main" id="{C6327EC7-05B1-D175-06FA-9C1376517AA0}"/>
              </a:ext>
            </a:extLst>
          </p:cNvPr>
          <p:cNvSpPr/>
          <p:nvPr/>
        </p:nvSpPr>
        <p:spPr>
          <a:xfrm>
            <a:off x="7577974" y="4796755"/>
            <a:ext cx="3394825" cy="275305"/>
          </a:xfrm>
          <a:prstGeom prst="rect">
            <a:avLst/>
          </a:prstGeom>
          <a:noFill/>
          <a:ln/>
        </p:spPr>
        <p:txBody>
          <a:bodyPr wrap="square" lIns="0" tIns="0" rIns="0" bIns="0" rtlCol="0" anchor="ctr"/>
          <a:lstStyle/>
          <a:p>
            <a:pPr marL="0" indent="0">
              <a:buNone/>
            </a:pPr>
            <a:r>
              <a:rPr lang="en-US" sz="1700" dirty="0">
                <a:solidFill>
                  <a:srgbClr val="8A4F19"/>
                </a:solidFill>
                <a:latin typeface="Cocomat Pro" pitchFamily="34" charset="0"/>
                <a:ea typeface="Cocomat Pro" pitchFamily="34" charset="-122"/>
                <a:cs typeface="Cocomat Pro" pitchFamily="34" charset="-120"/>
              </a:rPr>
              <a:t>Illustrative scientific takeaway</a:t>
            </a:r>
            <a:endParaRPr lang="en-US" sz="1700" dirty="0"/>
          </a:p>
        </p:txBody>
      </p:sp>
      <p:sp>
        <p:nvSpPr>
          <p:cNvPr id="23" name="Text 19">
            <a:extLst>
              <a:ext uri="{FF2B5EF4-FFF2-40B4-BE49-F238E27FC236}">
                <a16:creationId xmlns:a16="http://schemas.microsoft.com/office/drawing/2014/main" id="{9E13FC45-0204-91D7-E835-5E98DBE57D83}"/>
              </a:ext>
            </a:extLst>
          </p:cNvPr>
          <p:cNvSpPr/>
          <p:nvPr/>
        </p:nvSpPr>
        <p:spPr>
          <a:xfrm>
            <a:off x="7586242" y="5466364"/>
            <a:ext cx="3584448" cy="420624"/>
          </a:xfrm>
          <a:prstGeom prst="rect">
            <a:avLst/>
          </a:prstGeom>
          <a:noFill/>
          <a:ln/>
        </p:spPr>
        <p:txBody>
          <a:bodyPr wrap="square" lIns="0" tIns="0" rIns="0" bIns="0" rtlCol="0" anchor="ctr"/>
          <a:lstStyle/>
          <a:p>
            <a:pPr marL="0" indent="0" algn="just">
              <a:buNone/>
            </a:pPr>
            <a:r>
              <a:rPr lang="en-US" sz="1090" dirty="0">
                <a:solidFill>
                  <a:srgbClr val="5B4636"/>
                </a:solidFill>
                <a:latin typeface="Aptos" pitchFamily="34" charset="0"/>
                <a:ea typeface="Aptos" pitchFamily="34" charset="-122"/>
                <a:cs typeface="Aptos" pitchFamily="34" charset="-120"/>
              </a:rPr>
              <a:t>The first two principal components recover a physically interpretable separation between inorganic scintillators, organic/plastic scintillators, and polymer/QD composites, suggesting that descriptor compression can preserve meaningful materials-domain structure before supervised ML.</a:t>
            </a:r>
            <a:endParaRPr lang="en-US" sz="1090" dirty="0"/>
          </a:p>
        </p:txBody>
      </p:sp>
    </p:spTree>
    <p:extLst>
      <p:ext uri="{BB962C8B-B14F-4D97-AF65-F5344CB8AC3E}">
        <p14:creationId xmlns:p14="http://schemas.microsoft.com/office/powerpoint/2010/main" val="1051090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endParaRPr lang="en-US" sz="1000" dirty="0"/>
          </a:p>
        </p:txBody>
      </p:sp>
      <p:sp>
        <p:nvSpPr>
          <p:cNvPr id="13" name="Text 2">
            <a:extLst>
              <a:ext uri="{FF2B5EF4-FFF2-40B4-BE49-F238E27FC236}">
                <a16:creationId xmlns:a16="http://schemas.microsoft.com/office/drawing/2014/main" id="{3BCDE72F-2B67-B123-79CF-0FE41EDD95D1}"/>
              </a:ext>
            </a:extLst>
          </p:cNvPr>
          <p:cNvSpPr/>
          <p:nvPr/>
        </p:nvSpPr>
        <p:spPr>
          <a:xfrm>
            <a:off x="5155270" y="608026"/>
            <a:ext cx="5931830" cy="38404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2400" dirty="0">
                <a:solidFill>
                  <a:srgbClr val="4B3A2D"/>
                </a:solidFill>
                <a:latin typeface="Cocomat Pro" pitchFamily="34" charset="0"/>
                <a:ea typeface="Cocomat Pro" pitchFamily="34" charset="-122"/>
                <a:cs typeface="Cocomat Pro" pitchFamily="34" charset="-120"/>
              </a:rPr>
              <a:t>Cluster Signatures and Physical Regimes</a:t>
            </a:r>
            <a:endParaRPr lang="en-US" sz="2400" dirty="0"/>
          </a:p>
        </p:txBody>
      </p:sp>
      <p:sp>
        <p:nvSpPr>
          <p:cNvPr id="25" name="Shape 4">
            <a:extLst>
              <a:ext uri="{FF2B5EF4-FFF2-40B4-BE49-F238E27FC236}">
                <a16:creationId xmlns:a16="http://schemas.microsoft.com/office/drawing/2014/main" id="{4451DBB2-2F95-637F-5006-7760905D0005}"/>
              </a:ext>
            </a:extLst>
          </p:cNvPr>
          <p:cNvSpPr/>
          <p:nvPr/>
        </p:nvSpPr>
        <p:spPr>
          <a:xfrm>
            <a:off x="879348" y="1435608"/>
            <a:ext cx="10424160" cy="640080"/>
          </a:xfrm>
          <a:prstGeom prst="roundRect">
            <a:avLst>
              <a:gd name="adj" fmla="val 7143"/>
            </a:avLst>
          </a:prstGeom>
          <a:solidFill>
            <a:srgbClr val="FFFFFF"/>
          </a:solidFill>
          <a:ln w="12700">
            <a:solidFill>
              <a:srgbClr val="D4D7D8"/>
            </a:solidFill>
            <a:prstDash val="solid"/>
          </a:ln>
          <a:effectLst>
            <a:outerShdw blurRad="10160" dist="2540" dir="2700000" algn="bl" rotWithShape="0">
              <a:srgbClr val="000000">
                <a:alpha val="8000"/>
              </a:srgbClr>
            </a:outerShdw>
          </a:effectLst>
        </p:spPr>
        <p:txBody>
          <a:bodyPr/>
          <a:lstStyle/>
          <a:p>
            <a:endParaRPr lang="tr-TR"/>
          </a:p>
        </p:txBody>
      </p:sp>
      <p:sp>
        <p:nvSpPr>
          <p:cNvPr id="26" name="Shape 5">
            <a:extLst>
              <a:ext uri="{FF2B5EF4-FFF2-40B4-BE49-F238E27FC236}">
                <a16:creationId xmlns:a16="http://schemas.microsoft.com/office/drawing/2014/main" id="{0C44BF64-CABA-2ED9-D924-95C2DB6C74A1}"/>
              </a:ext>
            </a:extLst>
          </p:cNvPr>
          <p:cNvSpPr/>
          <p:nvPr/>
        </p:nvSpPr>
        <p:spPr>
          <a:xfrm>
            <a:off x="1089660" y="1563624"/>
            <a:ext cx="1234440" cy="384048"/>
          </a:xfrm>
          <a:prstGeom prst="roundRect">
            <a:avLst>
              <a:gd name="adj" fmla="val 9524"/>
            </a:avLst>
          </a:prstGeom>
          <a:solidFill>
            <a:srgbClr val="FFFFFF"/>
          </a:solidFill>
          <a:ln w="12700">
            <a:solidFill>
              <a:srgbClr val="6F9E99"/>
            </a:solidFill>
            <a:prstDash val="solid"/>
          </a:ln>
        </p:spPr>
        <p:txBody>
          <a:bodyPr/>
          <a:lstStyle/>
          <a:p>
            <a:endParaRPr lang="tr-TR"/>
          </a:p>
        </p:txBody>
      </p:sp>
      <p:sp>
        <p:nvSpPr>
          <p:cNvPr id="27" name="Text 6">
            <a:extLst>
              <a:ext uri="{FF2B5EF4-FFF2-40B4-BE49-F238E27FC236}">
                <a16:creationId xmlns:a16="http://schemas.microsoft.com/office/drawing/2014/main" id="{8955FDEA-8F56-B71C-1A6A-A7D8E157143C}"/>
              </a:ext>
            </a:extLst>
          </p:cNvPr>
          <p:cNvSpPr/>
          <p:nvPr/>
        </p:nvSpPr>
        <p:spPr>
          <a:xfrm>
            <a:off x="1144524" y="1655064"/>
            <a:ext cx="1115568" cy="18288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10" b="1" dirty="0">
                <a:solidFill>
                  <a:srgbClr val="6F9E99"/>
                </a:solidFill>
                <a:latin typeface="Aptos" pitchFamily="34" charset="0"/>
                <a:ea typeface="Aptos" pitchFamily="34" charset="-122"/>
                <a:cs typeface="Aptos" pitchFamily="34" charset="-120"/>
              </a:rPr>
              <a:t>Standardized</a:t>
            </a:r>
            <a:endParaRPr lang="en-US" sz="1110" dirty="0"/>
          </a:p>
          <a:p>
            <a:pPr marL="0" indent="0" algn="ctr">
              <a:buNone/>
            </a:pPr>
            <a:r>
              <a:rPr lang="en-US" sz="1110" b="1" dirty="0">
                <a:solidFill>
                  <a:srgbClr val="6F9E99"/>
                </a:solidFill>
                <a:latin typeface="Aptos" pitchFamily="34" charset="0"/>
                <a:ea typeface="Aptos" pitchFamily="34" charset="-122"/>
                <a:cs typeface="Aptos" pitchFamily="34" charset="-120"/>
              </a:rPr>
              <a:t>descriptor matrix</a:t>
            </a:r>
            <a:endParaRPr lang="en-US" sz="1110" dirty="0"/>
          </a:p>
        </p:txBody>
      </p:sp>
      <p:sp>
        <p:nvSpPr>
          <p:cNvPr id="28" name="Shape 7">
            <a:extLst>
              <a:ext uri="{FF2B5EF4-FFF2-40B4-BE49-F238E27FC236}">
                <a16:creationId xmlns:a16="http://schemas.microsoft.com/office/drawing/2014/main" id="{21A6155A-2DDD-4158-D9C2-C01C421AEBC3}"/>
              </a:ext>
            </a:extLst>
          </p:cNvPr>
          <p:cNvSpPr/>
          <p:nvPr/>
        </p:nvSpPr>
        <p:spPr>
          <a:xfrm>
            <a:off x="2424684" y="1700784"/>
            <a:ext cx="228600" cy="146304"/>
          </a:xfrm>
          <a:prstGeom prst="chevron">
            <a:avLst/>
          </a:prstGeom>
          <a:solidFill>
            <a:srgbClr val="B7B7B3"/>
          </a:solidFill>
          <a:ln w="12700">
            <a:solidFill>
              <a:srgbClr val="B7B7B3"/>
            </a:solidFill>
            <a:prstDash val="solid"/>
          </a:ln>
        </p:spPr>
        <p:txBody>
          <a:bodyPr/>
          <a:lstStyle/>
          <a:p>
            <a:endParaRPr lang="tr-TR"/>
          </a:p>
        </p:txBody>
      </p:sp>
      <p:sp>
        <p:nvSpPr>
          <p:cNvPr id="29" name="Shape 8">
            <a:extLst>
              <a:ext uri="{FF2B5EF4-FFF2-40B4-BE49-F238E27FC236}">
                <a16:creationId xmlns:a16="http://schemas.microsoft.com/office/drawing/2014/main" id="{BF12E97D-C1D5-5D52-D4BD-047D7117BD0D}"/>
              </a:ext>
            </a:extLst>
          </p:cNvPr>
          <p:cNvSpPr/>
          <p:nvPr/>
        </p:nvSpPr>
        <p:spPr>
          <a:xfrm>
            <a:off x="3192780" y="1563624"/>
            <a:ext cx="1234440" cy="384048"/>
          </a:xfrm>
          <a:prstGeom prst="roundRect">
            <a:avLst>
              <a:gd name="adj" fmla="val 9524"/>
            </a:avLst>
          </a:prstGeom>
          <a:solidFill>
            <a:srgbClr val="FFFFFF"/>
          </a:solidFill>
          <a:ln w="12700">
            <a:solidFill>
              <a:srgbClr val="7FA8D9"/>
            </a:solidFill>
            <a:prstDash val="solid"/>
          </a:ln>
        </p:spPr>
        <p:txBody>
          <a:bodyPr/>
          <a:lstStyle/>
          <a:p>
            <a:endParaRPr lang="tr-TR"/>
          </a:p>
        </p:txBody>
      </p:sp>
      <p:sp>
        <p:nvSpPr>
          <p:cNvPr id="30" name="Text 9">
            <a:extLst>
              <a:ext uri="{FF2B5EF4-FFF2-40B4-BE49-F238E27FC236}">
                <a16:creationId xmlns:a16="http://schemas.microsoft.com/office/drawing/2014/main" id="{73B9161A-EB11-3C8C-0446-EA326C9ECFD8}"/>
              </a:ext>
            </a:extLst>
          </p:cNvPr>
          <p:cNvSpPr/>
          <p:nvPr/>
        </p:nvSpPr>
        <p:spPr>
          <a:xfrm>
            <a:off x="3247644" y="1655064"/>
            <a:ext cx="1115568" cy="18288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10" b="1" dirty="0">
                <a:solidFill>
                  <a:srgbClr val="7FA8D9"/>
                </a:solidFill>
                <a:latin typeface="Aptos" pitchFamily="34" charset="0"/>
                <a:ea typeface="Aptos" pitchFamily="34" charset="-122"/>
                <a:cs typeface="Aptos" pitchFamily="34" charset="-120"/>
              </a:rPr>
              <a:t>PCA-reduced</a:t>
            </a:r>
            <a:endParaRPr lang="en-US" sz="1110" dirty="0"/>
          </a:p>
          <a:p>
            <a:pPr marL="0" indent="0" algn="ctr">
              <a:buNone/>
            </a:pPr>
            <a:r>
              <a:rPr lang="en-US" sz="1110" b="1" dirty="0">
                <a:solidFill>
                  <a:srgbClr val="7FA8D9"/>
                </a:solidFill>
                <a:latin typeface="Aptos" pitchFamily="34" charset="0"/>
                <a:ea typeface="Aptos" pitchFamily="34" charset="-122"/>
                <a:cs typeface="Aptos" pitchFamily="34" charset="-120"/>
              </a:rPr>
              <a:t>latent space</a:t>
            </a:r>
            <a:endParaRPr lang="en-US" sz="1110" dirty="0"/>
          </a:p>
        </p:txBody>
      </p:sp>
      <p:sp>
        <p:nvSpPr>
          <p:cNvPr id="31" name="Shape 10">
            <a:extLst>
              <a:ext uri="{FF2B5EF4-FFF2-40B4-BE49-F238E27FC236}">
                <a16:creationId xmlns:a16="http://schemas.microsoft.com/office/drawing/2014/main" id="{70435576-52F3-1D12-9315-05CDB959CE75}"/>
              </a:ext>
            </a:extLst>
          </p:cNvPr>
          <p:cNvSpPr/>
          <p:nvPr/>
        </p:nvSpPr>
        <p:spPr>
          <a:xfrm>
            <a:off x="4527804" y="1700784"/>
            <a:ext cx="228600" cy="146304"/>
          </a:xfrm>
          <a:prstGeom prst="chevron">
            <a:avLst/>
          </a:prstGeom>
          <a:solidFill>
            <a:srgbClr val="B7B7B3"/>
          </a:solidFill>
          <a:ln w="12700">
            <a:solidFill>
              <a:srgbClr val="B7B7B3"/>
            </a:solidFill>
            <a:prstDash val="solid"/>
          </a:ln>
        </p:spPr>
        <p:txBody>
          <a:bodyPr/>
          <a:lstStyle/>
          <a:p>
            <a:endParaRPr lang="tr-TR"/>
          </a:p>
        </p:txBody>
      </p:sp>
      <p:sp>
        <p:nvSpPr>
          <p:cNvPr id="32" name="Shape 11">
            <a:extLst>
              <a:ext uri="{FF2B5EF4-FFF2-40B4-BE49-F238E27FC236}">
                <a16:creationId xmlns:a16="http://schemas.microsoft.com/office/drawing/2014/main" id="{DADB21F8-AE6B-55BA-B9F7-F72A93BCA590}"/>
              </a:ext>
            </a:extLst>
          </p:cNvPr>
          <p:cNvSpPr/>
          <p:nvPr/>
        </p:nvSpPr>
        <p:spPr>
          <a:xfrm>
            <a:off x="5295900" y="1563624"/>
            <a:ext cx="1234440" cy="384048"/>
          </a:xfrm>
          <a:prstGeom prst="roundRect">
            <a:avLst>
              <a:gd name="adj" fmla="val 9524"/>
            </a:avLst>
          </a:prstGeom>
          <a:solidFill>
            <a:srgbClr val="FFFFFF"/>
          </a:solidFill>
          <a:ln w="12700">
            <a:solidFill>
              <a:srgbClr val="E1B06A"/>
            </a:solidFill>
            <a:prstDash val="solid"/>
          </a:ln>
        </p:spPr>
        <p:txBody>
          <a:bodyPr/>
          <a:lstStyle/>
          <a:p>
            <a:endParaRPr lang="tr-TR"/>
          </a:p>
        </p:txBody>
      </p:sp>
      <p:sp>
        <p:nvSpPr>
          <p:cNvPr id="33" name="Text 12">
            <a:extLst>
              <a:ext uri="{FF2B5EF4-FFF2-40B4-BE49-F238E27FC236}">
                <a16:creationId xmlns:a16="http://schemas.microsoft.com/office/drawing/2014/main" id="{3155677D-86CC-D7C6-3EBD-960FD6924C56}"/>
              </a:ext>
            </a:extLst>
          </p:cNvPr>
          <p:cNvSpPr/>
          <p:nvPr/>
        </p:nvSpPr>
        <p:spPr>
          <a:xfrm>
            <a:off x="5350764" y="1655064"/>
            <a:ext cx="1280160" cy="192024"/>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10" b="1" dirty="0">
                <a:solidFill>
                  <a:srgbClr val="E1B06A"/>
                </a:solidFill>
                <a:latin typeface="Aptos" pitchFamily="34" charset="0"/>
                <a:ea typeface="Aptos" pitchFamily="34" charset="-122"/>
                <a:cs typeface="Aptos" pitchFamily="34" charset="-120"/>
              </a:rPr>
              <a:t>Cluster</a:t>
            </a:r>
            <a:endParaRPr lang="en-US" sz="1110" dirty="0"/>
          </a:p>
          <a:p>
            <a:pPr marL="0" indent="0" algn="ctr">
              <a:buNone/>
            </a:pPr>
            <a:r>
              <a:rPr lang="en-US" sz="1110" b="1" dirty="0">
                <a:solidFill>
                  <a:srgbClr val="E1B06A"/>
                </a:solidFill>
                <a:latin typeface="Aptos" pitchFamily="34" charset="0"/>
                <a:ea typeface="Aptos" pitchFamily="34" charset="-122"/>
                <a:cs typeface="Aptos" pitchFamily="34" charset="-120"/>
              </a:rPr>
              <a:t>assignment</a:t>
            </a:r>
            <a:endParaRPr lang="en-US" sz="1110" dirty="0"/>
          </a:p>
        </p:txBody>
      </p:sp>
      <p:sp>
        <p:nvSpPr>
          <p:cNvPr id="34" name="Shape 13">
            <a:extLst>
              <a:ext uri="{FF2B5EF4-FFF2-40B4-BE49-F238E27FC236}">
                <a16:creationId xmlns:a16="http://schemas.microsoft.com/office/drawing/2014/main" id="{97126FE1-CAEA-1697-AFED-1A6AA04EE646}"/>
              </a:ext>
            </a:extLst>
          </p:cNvPr>
          <p:cNvSpPr/>
          <p:nvPr/>
        </p:nvSpPr>
        <p:spPr>
          <a:xfrm>
            <a:off x="6630924" y="1700784"/>
            <a:ext cx="228600" cy="146304"/>
          </a:xfrm>
          <a:prstGeom prst="chevron">
            <a:avLst/>
          </a:prstGeom>
          <a:solidFill>
            <a:srgbClr val="B7B7B3"/>
          </a:solidFill>
          <a:ln w="12700">
            <a:solidFill>
              <a:srgbClr val="B7B7B3"/>
            </a:solidFill>
            <a:prstDash val="solid"/>
          </a:ln>
        </p:spPr>
        <p:txBody>
          <a:bodyPr/>
          <a:lstStyle/>
          <a:p>
            <a:endParaRPr lang="tr-TR"/>
          </a:p>
        </p:txBody>
      </p:sp>
      <p:sp>
        <p:nvSpPr>
          <p:cNvPr id="35" name="Shape 14">
            <a:extLst>
              <a:ext uri="{FF2B5EF4-FFF2-40B4-BE49-F238E27FC236}">
                <a16:creationId xmlns:a16="http://schemas.microsoft.com/office/drawing/2014/main" id="{F044E787-3D54-80E3-F19B-87B27BFB4F38}"/>
              </a:ext>
            </a:extLst>
          </p:cNvPr>
          <p:cNvSpPr/>
          <p:nvPr/>
        </p:nvSpPr>
        <p:spPr>
          <a:xfrm>
            <a:off x="7399020" y="1563624"/>
            <a:ext cx="1234440" cy="384048"/>
          </a:xfrm>
          <a:prstGeom prst="roundRect">
            <a:avLst>
              <a:gd name="adj" fmla="val 9524"/>
            </a:avLst>
          </a:prstGeom>
          <a:solidFill>
            <a:srgbClr val="FFFFFF"/>
          </a:solidFill>
          <a:ln w="12700">
            <a:solidFill>
              <a:srgbClr val="9DC98E"/>
            </a:solidFill>
            <a:prstDash val="solid"/>
          </a:ln>
        </p:spPr>
        <p:txBody>
          <a:bodyPr/>
          <a:lstStyle/>
          <a:p>
            <a:endParaRPr lang="tr-TR"/>
          </a:p>
        </p:txBody>
      </p:sp>
      <p:sp>
        <p:nvSpPr>
          <p:cNvPr id="36" name="Text 15">
            <a:extLst>
              <a:ext uri="{FF2B5EF4-FFF2-40B4-BE49-F238E27FC236}">
                <a16:creationId xmlns:a16="http://schemas.microsoft.com/office/drawing/2014/main" id="{CB49BC0B-D2EA-FD59-938D-FB2D9136926D}"/>
              </a:ext>
            </a:extLst>
          </p:cNvPr>
          <p:cNvSpPr/>
          <p:nvPr/>
        </p:nvSpPr>
        <p:spPr>
          <a:xfrm>
            <a:off x="7453884" y="1655064"/>
            <a:ext cx="1234440" cy="18288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10" b="1" dirty="0">
                <a:solidFill>
                  <a:srgbClr val="9DC98E"/>
                </a:solidFill>
                <a:latin typeface="Aptos" pitchFamily="34" charset="0"/>
                <a:ea typeface="Aptos" pitchFamily="34" charset="-122"/>
                <a:cs typeface="Aptos" pitchFamily="34" charset="-120"/>
              </a:rPr>
              <a:t>Centroid /</a:t>
            </a:r>
            <a:endParaRPr lang="en-US" sz="1110" dirty="0"/>
          </a:p>
          <a:p>
            <a:pPr marL="0" indent="0" algn="ctr">
              <a:buNone/>
            </a:pPr>
            <a:r>
              <a:rPr lang="en-US" sz="1110" b="1" dirty="0">
                <a:solidFill>
                  <a:srgbClr val="9DC98E"/>
                </a:solidFill>
                <a:latin typeface="Aptos" pitchFamily="34" charset="0"/>
                <a:ea typeface="Aptos" pitchFamily="34" charset="-122"/>
                <a:cs typeface="Aptos" pitchFamily="34" charset="-120"/>
              </a:rPr>
              <a:t>signature analysis</a:t>
            </a:r>
            <a:endParaRPr lang="en-US" sz="1110" dirty="0"/>
          </a:p>
        </p:txBody>
      </p:sp>
      <p:sp>
        <p:nvSpPr>
          <p:cNvPr id="37" name="Shape 16">
            <a:extLst>
              <a:ext uri="{FF2B5EF4-FFF2-40B4-BE49-F238E27FC236}">
                <a16:creationId xmlns:a16="http://schemas.microsoft.com/office/drawing/2014/main" id="{27E05742-6178-B5FD-3EDB-D90AD3F1C1EB}"/>
              </a:ext>
            </a:extLst>
          </p:cNvPr>
          <p:cNvSpPr/>
          <p:nvPr/>
        </p:nvSpPr>
        <p:spPr>
          <a:xfrm>
            <a:off x="8734044" y="1700784"/>
            <a:ext cx="228600" cy="146304"/>
          </a:xfrm>
          <a:prstGeom prst="chevron">
            <a:avLst/>
          </a:prstGeom>
          <a:solidFill>
            <a:srgbClr val="B7B7B3"/>
          </a:solidFill>
          <a:ln w="12700">
            <a:solidFill>
              <a:srgbClr val="B7B7B3"/>
            </a:solidFill>
            <a:prstDash val="solid"/>
          </a:ln>
        </p:spPr>
        <p:txBody>
          <a:bodyPr/>
          <a:lstStyle/>
          <a:p>
            <a:endParaRPr lang="tr-TR"/>
          </a:p>
        </p:txBody>
      </p:sp>
      <p:sp>
        <p:nvSpPr>
          <p:cNvPr id="38" name="Shape 17">
            <a:extLst>
              <a:ext uri="{FF2B5EF4-FFF2-40B4-BE49-F238E27FC236}">
                <a16:creationId xmlns:a16="http://schemas.microsoft.com/office/drawing/2014/main" id="{D5E08DCC-B057-5AEA-C290-546BF4329B05}"/>
              </a:ext>
            </a:extLst>
          </p:cNvPr>
          <p:cNvSpPr/>
          <p:nvPr/>
        </p:nvSpPr>
        <p:spPr>
          <a:xfrm>
            <a:off x="9593580" y="1563624"/>
            <a:ext cx="1234440" cy="384048"/>
          </a:xfrm>
          <a:prstGeom prst="roundRect">
            <a:avLst>
              <a:gd name="adj" fmla="val 9524"/>
            </a:avLst>
          </a:prstGeom>
          <a:solidFill>
            <a:srgbClr val="FFFFFF"/>
          </a:solidFill>
          <a:ln w="12700">
            <a:solidFill>
              <a:srgbClr val="B89AD9"/>
            </a:solidFill>
            <a:prstDash val="solid"/>
          </a:ln>
        </p:spPr>
        <p:txBody>
          <a:bodyPr/>
          <a:lstStyle/>
          <a:p>
            <a:endParaRPr lang="tr-TR"/>
          </a:p>
        </p:txBody>
      </p:sp>
      <p:sp>
        <p:nvSpPr>
          <p:cNvPr id="39" name="Text 18">
            <a:extLst>
              <a:ext uri="{FF2B5EF4-FFF2-40B4-BE49-F238E27FC236}">
                <a16:creationId xmlns:a16="http://schemas.microsoft.com/office/drawing/2014/main" id="{4D5486DD-D0F6-C516-3652-2D4F8B16434A}"/>
              </a:ext>
            </a:extLst>
          </p:cNvPr>
          <p:cNvSpPr/>
          <p:nvPr/>
        </p:nvSpPr>
        <p:spPr>
          <a:xfrm>
            <a:off x="9648444" y="1655064"/>
            <a:ext cx="1115568" cy="18288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10" b="1" dirty="0">
                <a:solidFill>
                  <a:srgbClr val="B89AD9"/>
                </a:solidFill>
                <a:latin typeface="Aptos" pitchFamily="34" charset="0"/>
                <a:ea typeface="Aptos" pitchFamily="34" charset="-122"/>
                <a:cs typeface="Aptos" pitchFamily="34" charset="-120"/>
              </a:rPr>
              <a:t>Physical</a:t>
            </a:r>
            <a:endParaRPr lang="en-US" sz="1110" dirty="0"/>
          </a:p>
          <a:p>
            <a:pPr marL="0" indent="0" algn="ctr">
              <a:buNone/>
            </a:pPr>
            <a:r>
              <a:rPr lang="en-US" sz="1110" b="1" dirty="0">
                <a:solidFill>
                  <a:srgbClr val="B89AD9"/>
                </a:solidFill>
                <a:latin typeface="Aptos" pitchFamily="34" charset="0"/>
                <a:ea typeface="Aptos" pitchFamily="34" charset="-122"/>
                <a:cs typeface="Aptos" pitchFamily="34" charset="-120"/>
              </a:rPr>
              <a:t>interpretation</a:t>
            </a:r>
            <a:endParaRPr lang="en-US" sz="1110" dirty="0"/>
          </a:p>
        </p:txBody>
      </p:sp>
      <p:sp>
        <p:nvSpPr>
          <p:cNvPr id="40" name="Text 20">
            <a:extLst>
              <a:ext uri="{FF2B5EF4-FFF2-40B4-BE49-F238E27FC236}">
                <a16:creationId xmlns:a16="http://schemas.microsoft.com/office/drawing/2014/main" id="{ACEB745D-FFCA-88B9-99EE-BACEA0C6C9E0}"/>
              </a:ext>
            </a:extLst>
          </p:cNvPr>
          <p:cNvSpPr/>
          <p:nvPr/>
        </p:nvSpPr>
        <p:spPr>
          <a:xfrm>
            <a:off x="1089660" y="2386584"/>
            <a:ext cx="1737360" cy="18288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650" b="1" dirty="0">
                <a:solidFill>
                  <a:srgbClr val="2F2F2F"/>
                </a:solidFill>
                <a:latin typeface="Cocomat Pro"/>
                <a:ea typeface="Aptos" pitchFamily="34" charset="-122"/>
                <a:cs typeface="Aptos" pitchFamily="34" charset="-120"/>
              </a:rPr>
              <a:t>Methodological strength</a:t>
            </a:r>
            <a:endParaRPr lang="en-US" sz="1650" dirty="0">
              <a:latin typeface="Cocomat Pro"/>
            </a:endParaRPr>
          </a:p>
        </p:txBody>
      </p:sp>
      <p:sp>
        <p:nvSpPr>
          <p:cNvPr id="41" name="Text 21">
            <a:extLst>
              <a:ext uri="{FF2B5EF4-FFF2-40B4-BE49-F238E27FC236}">
                <a16:creationId xmlns:a16="http://schemas.microsoft.com/office/drawing/2014/main" id="{5777A36C-A96A-1A5E-74D8-9A956A253523}"/>
              </a:ext>
            </a:extLst>
          </p:cNvPr>
          <p:cNvSpPr/>
          <p:nvPr/>
        </p:nvSpPr>
        <p:spPr>
          <a:xfrm>
            <a:off x="1089660" y="2843784"/>
            <a:ext cx="1828800" cy="36576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180" dirty="0">
                <a:solidFill>
                  <a:srgbClr val="2F2F2F"/>
                </a:solidFill>
                <a:latin typeface="Cocomat Pro"/>
                <a:ea typeface="Aptos" pitchFamily="34" charset="-122"/>
                <a:cs typeface="Aptos" pitchFamily="34" charset="-120"/>
              </a:rPr>
              <a:t>Clustering is scientifically useful only if the resulting groups are:</a:t>
            </a:r>
            <a:endParaRPr lang="en-US" sz="1180" dirty="0">
              <a:latin typeface="Cocomat Pro"/>
            </a:endParaRPr>
          </a:p>
        </p:txBody>
      </p:sp>
      <p:sp>
        <p:nvSpPr>
          <p:cNvPr id="42" name="Text 22">
            <a:extLst>
              <a:ext uri="{FF2B5EF4-FFF2-40B4-BE49-F238E27FC236}">
                <a16:creationId xmlns:a16="http://schemas.microsoft.com/office/drawing/2014/main" id="{A1F41477-6FAE-04E5-5EAE-211648F28FBD}"/>
              </a:ext>
            </a:extLst>
          </p:cNvPr>
          <p:cNvSpPr/>
          <p:nvPr/>
        </p:nvSpPr>
        <p:spPr>
          <a:xfrm>
            <a:off x="1089660" y="3342132"/>
            <a:ext cx="1828800" cy="96012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52400" indent="-152400">
              <a:buSzPct val="100000"/>
              <a:buChar char="•"/>
            </a:pPr>
            <a:r>
              <a:rPr lang="en-US" sz="1150" dirty="0">
                <a:solidFill>
                  <a:srgbClr val="2F2F2F"/>
                </a:solidFill>
                <a:latin typeface="Cocomat Pro"/>
                <a:ea typeface="Aptos" pitchFamily="34" charset="-122"/>
                <a:cs typeface="Aptos" pitchFamily="34" charset="-120"/>
              </a:rPr>
              <a:t>internally coherent</a:t>
            </a:r>
            <a:endParaRPr lang="en-US" sz="1150" dirty="0">
              <a:latin typeface="Cocomat Pro"/>
            </a:endParaRPr>
          </a:p>
          <a:p>
            <a:pPr marL="152400" indent="-152400">
              <a:buSzPct val="100000"/>
              <a:buChar char="•"/>
            </a:pPr>
            <a:r>
              <a:rPr lang="en-US" sz="1150" dirty="0">
                <a:solidFill>
                  <a:srgbClr val="2F2F2F"/>
                </a:solidFill>
                <a:latin typeface="Cocomat Pro"/>
                <a:ea typeface="Aptos" pitchFamily="34" charset="-122"/>
                <a:cs typeface="Aptos" pitchFamily="34" charset="-120"/>
              </a:rPr>
              <a:t>externally separated</a:t>
            </a:r>
            <a:endParaRPr lang="en-US" sz="1150" dirty="0">
              <a:latin typeface="Cocomat Pro"/>
            </a:endParaRPr>
          </a:p>
          <a:p>
            <a:pPr marL="152400" indent="-152400">
              <a:buSzPct val="100000"/>
              <a:buChar char="•"/>
            </a:pPr>
            <a:r>
              <a:rPr lang="en-US" sz="1150" dirty="0">
                <a:solidFill>
                  <a:srgbClr val="2F2F2F"/>
                </a:solidFill>
                <a:latin typeface="Cocomat Pro"/>
                <a:ea typeface="Aptos" pitchFamily="34" charset="-122"/>
                <a:cs typeface="Aptos" pitchFamily="34" charset="-120"/>
              </a:rPr>
              <a:t>physically interpretable</a:t>
            </a:r>
            <a:endParaRPr lang="en-US" sz="1150" dirty="0">
              <a:latin typeface="Cocomat Pro"/>
            </a:endParaRPr>
          </a:p>
          <a:p>
            <a:pPr marL="152400" indent="-152400">
              <a:buSzPct val="100000"/>
              <a:buChar char="•"/>
            </a:pPr>
            <a:r>
              <a:rPr lang="en-US" sz="1150" dirty="0">
                <a:solidFill>
                  <a:srgbClr val="2F2F2F"/>
                </a:solidFill>
                <a:latin typeface="Cocomat Pro"/>
                <a:ea typeface="Aptos" pitchFamily="34" charset="-122"/>
                <a:cs typeface="Aptos" pitchFamily="34" charset="-120"/>
              </a:rPr>
              <a:t>stable under descriptor selection</a:t>
            </a:r>
            <a:endParaRPr lang="en-US" sz="1150" dirty="0">
              <a:latin typeface="Cocomat Pro"/>
            </a:endParaRPr>
          </a:p>
        </p:txBody>
      </p:sp>
      <p:sp>
        <p:nvSpPr>
          <p:cNvPr id="43" name="Shape 23">
            <a:extLst>
              <a:ext uri="{FF2B5EF4-FFF2-40B4-BE49-F238E27FC236}">
                <a16:creationId xmlns:a16="http://schemas.microsoft.com/office/drawing/2014/main" id="{11F889A4-C7E9-002B-5D12-2BEEDEEAB404}"/>
              </a:ext>
            </a:extLst>
          </p:cNvPr>
          <p:cNvSpPr/>
          <p:nvPr/>
        </p:nvSpPr>
        <p:spPr>
          <a:xfrm>
            <a:off x="1089660" y="4370832"/>
            <a:ext cx="1783080" cy="1371650"/>
          </a:xfrm>
          <a:prstGeom prst="roundRect">
            <a:avLst>
              <a:gd name="adj" fmla="val 6410"/>
            </a:avLst>
          </a:prstGeom>
          <a:solidFill>
            <a:srgbClr val="EEF3F2"/>
          </a:solidFill>
          <a:ln w="12700">
            <a:solidFill>
              <a:srgbClr val="6F9E99"/>
            </a:solidFill>
            <a:prstDash val="solid"/>
          </a:ln>
        </p:spPr>
        <p:txBody>
          <a:bodyPr/>
          <a:lstStyle/>
          <a:p>
            <a:endParaRPr lang="tr-TR"/>
          </a:p>
        </p:txBody>
      </p:sp>
      <p:sp>
        <p:nvSpPr>
          <p:cNvPr id="44" name="Text 24">
            <a:extLst>
              <a:ext uri="{FF2B5EF4-FFF2-40B4-BE49-F238E27FC236}">
                <a16:creationId xmlns:a16="http://schemas.microsoft.com/office/drawing/2014/main" id="{88873AAB-0A9C-232B-EDD5-1D89B8C962DC}"/>
              </a:ext>
            </a:extLst>
          </p:cNvPr>
          <p:cNvSpPr/>
          <p:nvPr/>
        </p:nvSpPr>
        <p:spPr>
          <a:xfrm>
            <a:off x="1245108" y="4507992"/>
            <a:ext cx="1463040" cy="146304"/>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140" b="1" dirty="0">
                <a:solidFill>
                  <a:srgbClr val="4B3A2D"/>
                </a:solidFill>
                <a:latin typeface="Cocomat Pro"/>
                <a:ea typeface="Aptos" pitchFamily="34" charset="-122"/>
                <a:cs typeface="Aptos" pitchFamily="34" charset="-120"/>
              </a:rPr>
              <a:t>Illustrative validation result</a:t>
            </a:r>
            <a:endParaRPr lang="en-US" sz="1140" dirty="0">
              <a:latin typeface="Cocomat Pro"/>
            </a:endParaRPr>
          </a:p>
        </p:txBody>
      </p:sp>
      <p:sp>
        <p:nvSpPr>
          <p:cNvPr id="45" name="Text 25">
            <a:extLst>
              <a:ext uri="{FF2B5EF4-FFF2-40B4-BE49-F238E27FC236}">
                <a16:creationId xmlns:a16="http://schemas.microsoft.com/office/drawing/2014/main" id="{C9119282-EF82-3A18-82EC-F03C6C50B813}"/>
              </a:ext>
            </a:extLst>
          </p:cNvPr>
          <p:cNvSpPr/>
          <p:nvPr/>
        </p:nvSpPr>
        <p:spPr>
          <a:xfrm>
            <a:off x="1226820" y="5134406"/>
            <a:ext cx="1554480" cy="256032"/>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000" dirty="0">
                <a:solidFill>
                  <a:srgbClr val="2F2F2F"/>
                </a:solidFill>
                <a:latin typeface="Cocomat Pro"/>
                <a:ea typeface="Aptos" pitchFamily="34" charset="-122"/>
                <a:cs typeface="Aptos" pitchFamily="34" charset="-120"/>
              </a:rPr>
              <a:t>k = 4 clusters gives a robust separation between high-Z, polymer/QD, organic/plastic, and transition regimes.</a:t>
            </a:r>
            <a:endParaRPr lang="en-US" sz="1000" dirty="0">
              <a:latin typeface="Cocomat Pro"/>
            </a:endParaRPr>
          </a:p>
        </p:txBody>
      </p:sp>
      <p:sp>
        <p:nvSpPr>
          <p:cNvPr id="46" name="Text 27">
            <a:extLst>
              <a:ext uri="{FF2B5EF4-FFF2-40B4-BE49-F238E27FC236}">
                <a16:creationId xmlns:a16="http://schemas.microsoft.com/office/drawing/2014/main" id="{11941F28-FD37-1A74-CDCE-06FA49E8E553}"/>
              </a:ext>
            </a:extLst>
          </p:cNvPr>
          <p:cNvSpPr/>
          <p:nvPr/>
        </p:nvSpPr>
        <p:spPr>
          <a:xfrm>
            <a:off x="3933213" y="2382012"/>
            <a:ext cx="4191416" cy="22860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650" b="1" dirty="0">
                <a:solidFill>
                  <a:srgbClr val="2F2F2F"/>
                </a:solidFill>
                <a:latin typeface="Cocomat Pro"/>
                <a:ea typeface="Aptos" pitchFamily="34" charset="-122"/>
                <a:cs typeface="Aptos" pitchFamily="34" charset="-120"/>
              </a:rPr>
              <a:t>Cluster-centroid heatmap (illustrative z-scored descriptor levels)</a:t>
            </a:r>
            <a:endParaRPr lang="en-US" sz="1650" dirty="0">
              <a:latin typeface="Cocomat Pro"/>
            </a:endParaRPr>
          </a:p>
        </p:txBody>
      </p:sp>
      <p:sp>
        <p:nvSpPr>
          <p:cNvPr id="47" name="Shape 28">
            <a:extLst>
              <a:ext uri="{FF2B5EF4-FFF2-40B4-BE49-F238E27FC236}">
                <a16:creationId xmlns:a16="http://schemas.microsoft.com/office/drawing/2014/main" id="{9AA01B8F-F46C-DE09-C86D-3C3F8721CCD2}"/>
              </a:ext>
            </a:extLst>
          </p:cNvPr>
          <p:cNvSpPr/>
          <p:nvPr/>
        </p:nvSpPr>
        <p:spPr>
          <a:xfrm>
            <a:off x="4043172" y="2953512"/>
            <a:ext cx="786384" cy="438912"/>
          </a:xfrm>
          <a:prstGeom prst="rect">
            <a:avLst/>
          </a:prstGeom>
          <a:solidFill>
            <a:srgbClr val="F3F5F6"/>
          </a:solidFill>
          <a:ln w="12700">
            <a:solidFill>
              <a:srgbClr val="CFCFCF"/>
            </a:solidFill>
            <a:prstDash val="solid"/>
          </a:ln>
        </p:spPr>
        <p:txBody>
          <a:bodyPr/>
          <a:lstStyle/>
          <a:p>
            <a:endParaRPr lang="tr-TR"/>
          </a:p>
        </p:txBody>
      </p:sp>
      <p:sp>
        <p:nvSpPr>
          <p:cNvPr id="48" name="Text 29">
            <a:extLst>
              <a:ext uri="{FF2B5EF4-FFF2-40B4-BE49-F238E27FC236}">
                <a16:creationId xmlns:a16="http://schemas.microsoft.com/office/drawing/2014/main" id="{88C6A6F2-C92A-3E67-5C46-CB1870447C8E}"/>
              </a:ext>
            </a:extLst>
          </p:cNvPr>
          <p:cNvSpPr/>
          <p:nvPr/>
        </p:nvSpPr>
        <p:spPr>
          <a:xfrm>
            <a:off x="4070604" y="3026664"/>
            <a:ext cx="731520" cy="256032"/>
          </a:xfrm>
          <a:prstGeom prst="rect">
            <a:avLst/>
          </a:prstGeom>
          <a:noFill/>
          <a:ln/>
        </p:spPr>
        <p:txBody>
          <a:bodyPr wrap="square" lIns="0" tIns="0" rIns="0" bIns="0" rtlCol="0" anchor="ctr">
            <a:normAutofit fontScale="92500" lnSpcReduction="10000"/>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60" b="1" dirty="0">
                <a:solidFill>
                  <a:srgbClr val="2F2F2F"/>
                </a:solidFill>
                <a:latin typeface="Aptos" pitchFamily="34" charset="0"/>
                <a:ea typeface="Aptos" pitchFamily="34" charset="-122"/>
                <a:cs typeface="Aptos" pitchFamily="34" charset="-120"/>
              </a:rPr>
              <a:t>Density /</a:t>
            </a:r>
            <a:endParaRPr lang="en-US" sz="960" dirty="0"/>
          </a:p>
          <a:p>
            <a:pPr marL="0" indent="0" algn="ctr">
              <a:buNone/>
            </a:pPr>
            <a:r>
              <a:rPr lang="en-US" sz="960" b="1" dirty="0">
                <a:solidFill>
                  <a:srgbClr val="2F2F2F"/>
                </a:solidFill>
                <a:latin typeface="Aptos" pitchFamily="34" charset="0"/>
                <a:ea typeface="Aptos" pitchFamily="34" charset="-122"/>
                <a:cs typeface="Aptos" pitchFamily="34" charset="-120"/>
              </a:rPr>
              <a:t>Zeff</a:t>
            </a:r>
            <a:endParaRPr lang="en-US" sz="960" dirty="0"/>
          </a:p>
        </p:txBody>
      </p:sp>
      <p:sp>
        <p:nvSpPr>
          <p:cNvPr id="49" name="Shape 30">
            <a:extLst>
              <a:ext uri="{FF2B5EF4-FFF2-40B4-BE49-F238E27FC236}">
                <a16:creationId xmlns:a16="http://schemas.microsoft.com/office/drawing/2014/main" id="{9BCDF0F7-3AA4-706D-49AC-BE93BC1E5F8A}"/>
              </a:ext>
            </a:extLst>
          </p:cNvPr>
          <p:cNvSpPr/>
          <p:nvPr/>
        </p:nvSpPr>
        <p:spPr>
          <a:xfrm>
            <a:off x="4829556" y="2953512"/>
            <a:ext cx="786384" cy="438912"/>
          </a:xfrm>
          <a:prstGeom prst="rect">
            <a:avLst/>
          </a:prstGeom>
          <a:solidFill>
            <a:srgbClr val="F3F5F6"/>
          </a:solidFill>
          <a:ln w="12700">
            <a:solidFill>
              <a:srgbClr val="CFCFCF"/>
            </a:solidFill>
            <a:prstDash val="solid"/>
          </a:ln>
        </p:spPr>
        <p:txBody>
          <a:bodyPr/>
          <a:lstStyle/>
          <a:p>
            <a:endParaRPr lang="tr-TR"/>
          </a:p>
        </p:txBody>
      </p:sp>
      <p:sp>
        <p:nvSpPr>
          <p:cNvPr id="50" name="Text 31">
            <a:extLst>
              <a:ext uri="{FF2B5EF4-FFF2-40B4-BE49-F238E27FC236}">
                <a16:creationId xmlns:a16="http://schemas.microsoft.com/office/drawing/2014/main" id="{3F19D70C-98D3-5499-C823-2B308DAD4DD8}"/>
              </a:ext>
            </a:extLst>
          </p:cNvPr>
          <p:cNvSpPr/>
          <p:nvPr/>
        </p:nvSpPr>
        <p:spPr>
          <a:xfrm>
            <a:off x="4856988" y="3026664"/>
            <a:ext cx="731520" cy="256032"/>
          </a:xfrm>
          <a:prstGeom prst="rect">
            <a:avLst/>
          </a:prstGeom>
          <a:noFill/>
          <a:ln/>
        </p:spPr>
        <p:txBody>
          <a:bodyPr wrap="square" lIns="0" tIns="0" rIns="0" bIns="0" rtlCol="0" anchor="ctr">
            <a:normAutofit fontScale="92500" lnSpcReduction="10000"/>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60" b="1" dirty="0">
                <a:solidFill>
                  <a:srgbClr val="2F2F2F"/>
                </a:solidFill>
                <a:latin typeface="Aptos" pitchFamily="34" charset="0"/>
                <a:ea typeface="Aptos" pitchFamily="34" charset="-122"/>
                <a:cs typeface="Aptos" pitchFamily="34" charset="-120"/>
              </a:rPr>
              <a:t>Emission</a:t>
            </a:r>
            <a:endParaRPr lang="en-US" sz="960" dirty="0"/>
          </a:p>
          <a:p>
            <a:pPr marL="0" indent="0" algn="ctr">
              <a:buNone/>
            </a:pPr>
            <a:r>
              <a:rPr lang="en-US" sz="960" b="1" dirty="0">
                <a:solidFill>
                  <a:srgbClr val="2F2F2F"/>
                </a:solidFill>
                <a:latin typeface="Aptos" pitchFamily="34" charset="0"/>
                <a:ea typeface="Aptos" pitchFamily="34" charset="-122"/>
                <a:cs typeface="Aptos" pitchFamily="34" charset="-120"/>
              </a:rPr>
              <a:t>window</a:t>
            </a:r>
            <a:endParaRPr lang="en-US" sz="960" dirty="0"/>
          </a:p>
        </p:txBody>
      </p:sp>
      <p:sp>
        <p:nvSpPr>
          <p:cNvPr id="51" name="Shape 32">
            <a:extLst>
              <a:ext uri="{FF2B5EF4-FFF2-40B4-BE49-F238E27FC236}">
                <a16:creationId xmlns:a16="http://schemas.microsoft.com/office/drawing/2014/main" id="{FB35BFCD-AA1F-250F-3EF4-6E21096D928A}"/>
              </a:ext>
            </a:extLst>
          </p:cNvPr>
          <p:cNvSpPr/>
          <p:nvPr/>
        </p:nvSpPr>
        <p:spPr>
          <a:xfrm>
            <a:off x="5615940" y="2953512"/>
            <a:ext cx="786384" cy="438912"/>
          </a:xfrm>
          <a:prstGeom prst="rect">
            <a:avLst/>
          </a:prstGeom>
          <a:solidFill>
            <a:srgbClr val="F3F5F6"/>
          </a:solidFill>
          <a:ln w="12700">
            <a:solidFill>
              <a:srgbClr val="CFCFCF"/>
            </a:solidFill>
            <a:prstDash val="solid"/>
          </a:ln>
        </p:spPr>
        <p:txBody>
          <a:bodyPr/>
          <a:lstStyle/>
          <a:p>
            <a:endParaRPr lang="tr-TR"/>
          </a:p>
        </p:txBody>
      </p:sp>
      <p:sp>
        <p:nvSpPr>
          <p:cNvPr id="52" name="Text 33">
            <a:extLst>
              <a:ext uri="{FF2B5EF4-FFF2-40B4-BE49-F238E27FC236}">
                <a16:creationId xmlns:a16="http://schemas.microsoft.com/office/drawing/2014/main" id="{3B4607DD-BFF0-EB53-DC36-E11D7B36FCA8}"/>
              </a:ext>
            </a:extLst>
          </p:cNvPr>
          <p:cNvSpPr/>
          <p:nvPr/>
        </p:nvSpPr>
        <p:spPr>
          <a:xfrm>
            <a:off x="5643372" y="3026664"/>
            <a:ext cx="731520" cy="256032"/>
          </a:xfrm>
          <a:prstGeom prst="rect">
            <a:avLst/>
          </a:prstGeom>
          <a:noFill/>
          <a:ln/>
        </p:spPr>
        <p:txBody>
          <a:bodyPr wrap="square" lIns="0" tIns="0" rIns="0" bIns="0" rtlCol="0" anchor="ctr">
            <a:normAutofit fontScale="92500" lnSpcReduction="10000"/>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60" b="1" dirty="0">
                <a:solidFill>
                  <a:srgbClr val="2F2F2F"/>
                </a:solidFill>
                <a:latin typeface="Aptos" pitchFamily="34" charset="0"/>
                <a:ea typeface="Aptos" pitchFamily="34" charset="-122"/>
                <a:cs typeface="Aptos" pitchFamily="34" charset="-120"/>
              </a:rPr>
              <a:t>Timing</a:t>
            </a:r>
            <a:endParaRPr lang="en-US" sz="960" dirty="0"/>
          </a:p>
          <a:p>
            <a:pPr marL="0" indent="0" algn="ctr">
              <a:buNone/>
            </a:pPr>
            <a:r>
              <a:rPr lang="en-US" sz="960" b="1" dirty="0">
                <a:solidFill>
                  <a:srgbClr val="2F2F2F"/>
                </a:solidFill>
                <a:latin typeface="Aptos" pitchFamily="34" charset="0"/>
                <a:ea typeface="Aptos" pitchFamily="34" charset="-122"/>
                <a:cs typeface="Aptos" pitchFamily="34" charset="-120"/>
              </a:rPr>
              <a:t>response</a:t>
            </a:r>
            <a:endParaRPr lang="en-US" sz="960" dirty="0"/>
          </a:p>
        </p:txBody>
      </p:sp>
      <p:sp>
        <p:nvSpPr>
          <p:cNvPr id="53" name="Shape 34">
            <a:extLst>
              <a:ext uri="{FF2B5EF4-FFF2-40B4-BE49-F238E27FC236}">
                <a16:creationId xmlns:a16="http://schemas.microsoft.com/office/drawing/2014/main" id="{EC69925B-E272-5425-EB0F-F260F2EA015A}"/>
              </a:ext>
            </a:extLst>
          </p:cNvPr>
          <p:cNvSpPr/>
          <p:nvPr/>
        </p:nvSpPr>
        <p:spPr>
          <a:xfrm>
            <a:off x="6402324" y="2953512"/>
            <a:ext cx="786384" cy="438912"/>
          </a:xfrm>
          <a:prstGeom prst="rect">
            <a:avLst/>
          </a:prstGeom>
          <a:solidFill>
            <a:srgbClr val="F3F5F6"/>
          </a:solidFill>
          <a:ln w="12700">
            <a:solidFill>
              <a:srgbClr val="CFCFCF"/>
            </a:solidFill>
            <a:prstDash val="solid"/>
          </a:ln>
        </p:spPr>
        <p:txBody>
          <a:bodyPr/>
          <a:lstStyle/>
          <a:p>
            <a:endParaRPr lang="tr-TR"/>
          </a:p>
        </p:txBody>
      </p:sp>
      <p:sp>
        <p:nvSpPr>
          <p:cNvPr id="54" name="Text 35">
            <a:extLst>
              <a:ext uri="{FF2B5EF4-FFF2-40B4-BE49-F238E27FC236}">
                <a16:creationId xmlns:a16="http://schemas.microsoft.com/office/drawing/2014/main" id="{EC5799F7-8AB4-3379-522C-5D310E325798}"/>
              </a:ext>
            </a:extLst>
          </p:cNvPr>
          <p:cNvSpPr/>
          <p:nvPr/>
        </p:nvSpPr>
        <p:spPr>
          <a:xfrm>
            <a:off x="6429756" y="3026664"/>
            <a:ext cx="731520" cy="256032"/>
          </a:xfrm>
          <a:prstGeom prst="rect">
            <a:avLst/>
          </a:prstGeom>
          <a:noFill/>
          <a:ln/>
        </p:spPr>
        <p:txBody>
          <a:bodyPr wrap="square" lIns="0" tIns="0" rIns="0" bIns="0" rtlCol="0" anchor="ctr">
            <a:normAutofit fontScale="92500" lnSpcReduction="10000"/>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60" b="1" dirty="0">
                <a:solidFill>
                  <a:srgbClr val="2F2F2F"/>
                </a:solidFill>
                <a:latin typeface="Aptos" pitchFamily="34" charset="0"/>
                <a:ea typeface="Aptos" pitchFamily="34" charset="-122"/>
                <a:cs typeface="Aptos" pitchFamily="34" charset="-120"/>
              </a:rPr>
              <a:t>QD / WLS</a:t>
            </a:r>
            <a:endParaRPr lang="en-US" sz="960" dirty="0"/>
          </a:p>
          <a:p>
            <a:pPr marL="0" indent="0" algn="ctr">
              <a:buNone/>
            </a:pPr>
            <a:r>
              <a:rPr lang="en-US" sz="960" b="1" dirty="0">
                <a:solidFill>
                  <a:srgbClr val="2F2F2F"/>
                </a:solidFill>
                <a:latin typeface="Aptos" pitchFamily="34" charset="0"/>
                <a:ea typeface="Aptos" pitchFamily="34" charset="-122"/>
                <a:cs typeface="Aptos" pitchFamily="34" charset="-120"/>
              </a:rPr>
              <a:t>loading</a:t>
            </a:r>
            <a:endParaRPr lang="en-US" sz="960" dirty="0"/>
          </a:p>
        </p:txBody>
      </p:sp>
      <p:sp>
        <p:nvSpPr>
          <p:cNvPr id="55" name="Shape 36">
            <a:extLst>
              <a:ext uri="{FF2B5EF4-FFF2-40B4-BE49-F238E27FC236}">
                <a16:creationId xmlns:a16="http://schemas.microsoft.com/office/drawing/2014/main" id="{A429113E-A721-66DB-4C51-65C371210191}"/>
              </a:ext>
            </a:extLst>
          </p:cNvPr>
          <p:cNvSpPr/>
          <p:nvPr/>
        </p:nvSpPr>
        <p:spPr>
          <a:xfrm>
            <a:off x="7188708" y="2953512"/>
            <a:ext cx="786384" cy="438912"/>
          </a:xfrm>
          <a:prstGeom prst="rect">
            <a:avLst/>
          </a:prstGeom>
          <a:solidFill>
            <a:srgbClr val="F3F5F6"/>
          </a:solidFill>
          <a:ln w="12700">
            <a:solidFill>
              <a:srgbClr val="CFCFCF"/>
            </a:solidFill>
            <a:prstDash val="solid"/>
          </a:ln>
        </p:spPr>
        <p:txBody>
          <a:bodyPr/>
          <a:lstStyle/>
          <a:p>
            <a:endParaRPr lang="tr-TR"/>
          </a:p>
        </p:txBody>
      </p:sp>
      <p:sp>
        <p:nvSpPr>
          <p:cNvPr id="56" name="Text 37">
            <a:extLst>
              <a:ext uri="{FF2B5EF4-FFF2-40B4-BE49-F238E27FC236}">
                <a16:creationId xmlns:a16="http://schemas.microsoft.com/office/drawing/2014/main" id="{6974FE71-CBE8-B3F8-80AF-BFF1FEA4EEAB}"/>
              </a:ext>
            </a:extLst>
          </p:cNvPr>
          <p:cNvSpPr/>
          <p:nvPr/>
        </p:nvSpPr>
        <p:spPr>
          <a:xfrm>
            <a:off x="7216140" y="3026664"/>
            <a:ext cx="731520" cy="256032"/>
          </a:xfrm>
          <a:prstGeom prst="rect">
            <a:avLst/>
          </a:prstGeom>
          <a:noFill/>
          <a:ln/>
        </p:spPr>
        <p:txBody>
          <a:bodyPr wrap="square" lIns="0" tIns="0" rIns="0" bIns="0" rtlCol="0" anchor="ctr">
            <a:normAutofit fontScale="92500" lnSpcReduction="10000"/>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60" b="1" dirty="0">
                <a:solidFill>
                  <a:srgbClr val="2F2F2F"/>
                </a:solidFill>
                <a:latin typeface="Aptos" pitchFamily="34" charset="0"/>
                <a:ea typeface="Aptos" pitchFamily="34" charset="-122"/>
                <a:cs typeface="Aptos" pitchFamily="34" charset="-120"/>
              </a:rPr>
              <a:t>Architecture</a:t>
            </a:r>
            <a:endParaRPr lang="en-US" sz="960" dirty="0"/>
          </a:p>
          <a:p>
            <a:pPr marL="0" indent="0" algn="ctr">
              <a:buNone/>
            </a:pPr>
            <a:r>
              <a:rPr lang="en-US" sz="960" b="1" dirty="0">
                <a:solidFill>
                  <a:srgbClr val="2F2F2F"/>
                </a:solidFill>
                <a:latin typeface="Aptos" pitchFamily="34" charset="0"/>
                <a:ea typeface="Aptos" pitchFamily="34" charset="-122"/>
                <a:cs typeface="Aptos" pitchFamily="34" charset="-120"/>
              </a:rPr>
              <a:t>complexity</a:t>
            </a:r>
            <a:endParaRPr lang="en-US" sz="960" dirty="0"/>
          </a:p>
        </p:txBody>
      </p:sp>
      <p:sp>
        <p:nvSpPr>
          <p:cNvPr id="57" name="Shape 38">
            <a:extLst>
              <a:ext uri="{FF2B5EF4-FFF2-40B4-BE49-F238E27FC236}">
                <a16:creationId xmlns:a16="http://schemas.microsoft.com/office/drawing/2014/main" id="{828AA83E-C0F2-6296-6E5D-B55DDCF0E709}"/>
              </a:ext>
            </a:extLst>
          </p:cNvPr>
          <p:cNvSpPr/>
          <p:nvPr/>
        </p:nvSpPr>
        <p:spPr>
          <a:xfrm>
            <a:off x="3622548" y="3392424"/>
            <a:ext cx="384048" cy="484632"/>
          </a:xfrm>
          <a:prstGeom prst="rect">
            <a:avLst/>
          </a:prstGeom>
          <a:solidFill>
            <a:srgbClr val="F8F8F8"/>
          </a:solidFill>
          <a:ln w="12700">
            <a:solidFill>
              <a:srgbClr val="CFCFCF"/>
            </a:solidFill>
            <a:prstDash val="solid"/>
          </a:ln>
        </p:spPr>
        <p:txBody>
          <a:bodyPr/>
          <a:lstStyle/>
          <a:p>
            <a:endParaRPr lang="tr-TR"/>
          </a:p>
        </p:txBody>
      </p:sp>
      <p:sp>
        <p:nvSpPr>
          <p:cNvPr id="58" name="Text 39">
            <a:extLst>
              <a:ext uri="{FF2B5EF4-FFF2-40B4-BE49-F238E27FC236}">
                <a16:creationId xmlns:a16="http://schemas.microsoft.com/office/drawing/2014/main" id="{71740CEF-3CC3-D6AB-39CA-112A8CF5593D}"/>
              </a:ext>
            </a:extLst>
          </p:cNvPr>
          <p:cNvSpPr/>
          <p:nvPr/>
        </p:nvSpPr>
        <p:spPr>
          <a:xfrm>
            <a:off x="3649980" y="3502152"/>
            <a:ext cx="329184" cy="20116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00" b="1" dirty="0">
                <a:solidFill>
                  <a:srgbClr val="2F2F2F"/>
                </a:solidFill>
                <a:latin typeface="Aptos" pitchFamily="34" charset="0"/>
                <a:ea typeface="Aptos" pitchFamily="34" charset="-122"/>
                <a:cs typeface="Aptos" pitchFamily="34" charset="-120"/>
              </a:rPr>
              <a:t>A</a:t>
            </a:r>
            <a:endParaRPr lang="en-US" sz="800" dirty="0"/>
          </a:p>
          <a:p>
            <a:pPr marL="0" indent="0" algn="ctr">
              <a:buNone/>
            </a:pPr>
            <a:r>
              <a:rPr lang="en-US" sz="800" b="1" dirty="0">
                <a:solidFill>
                  <a:srgbClr val="2F2F2F"/>
                </a:solidFill>
                <a:latin typeface="Aptos" pitchFamily="34" charset="0"/>
                <a:ea typeface="Aptos" pitchFamily="34" charset="-122"/>
                <a:cs typeface="Aptos" pitchFamily="34" charset="-120"/>
              </a:rPr>
              <a:t>High-Z</a:t>
            </a:r>
            <a:endParaRPr lang="en-US" sz="800" dirty="0"/>
          </a:p>
        </p:txBody>
      </p:sp>
      <p:sp>
        <p:nvSpPr>
          <p:cNvPr id="59" name="Shape 40">
            <a:extLst>
              <a:ext uri="{FF2B5EF4-FFF2-40B4-BE49-F238E27FC236}">
                <a16:creationId xmlns:a16="http://schemas.microsoft.com/office/drawing/2014/main" id="{6F083E84-1BB4-A86A-F674-034AFF898960}"/>
              </a:ext>
            </a:extLst>
          </p:cNvPr>
          <p:cNvSpPr/>
          <p:nvPr/>
        </p:nvSpPr>
        <p:spPr>
          <a:xfrm>
            <a:off x="3622548" y="3877056"/>
            <a:ext cx="384048" cy="484632"/>
          </a:xfrm>
          <a:prstGeom prst="rect">
            <a:avLst/>
          </a:prstGeom>
          <a:solidFill>
            <a:srgbClr val="F8F8F8"/>
          </a:solidFill>
          <a:ln w="12700">
            <a:solidFill>
              <a:srgbClr val="CFCFCF"/>
            </a:solidFill>
            <a:prstDash val="solid"/>
          </a:ln>
        </p:spPr>
        <p:txBody>
          <a:bodyPr/>
          <a:lstStyle/>
          <a:p>
            <a:endParaRPr lang="tr-TR"/>
          </a:p>
        </p:txBody>
      </p:sp>
      <p:sp>
        <p:nvSpPr>
          <p:cNvPr id="60" name="Text 41">
            <a:extLst>
              <a:ext uri="{FF2B5EF4-FFF2-40B4-BE49-F238E27FC236}">
                <a16:creationId xmlns:a16="http://schemas.microsoft.com/office/drawing/2014/main" id="{FAE088AF-4C0A-0812-A47B-E6437B533D18}"/>
              </a:ext>
            </a:extLst>
          </p:cNvPr>
          <p:cNvSpPr/>
          <p:nvPr/>
        </p:nvSpPr>
        <p:spPr>
          <a:xfrm>
            <a:off x="3649980" y="3986784"/>
            <a:ext cx="329184" cy="20116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00" b="1" dirty="0">
                <a:solidFill>
                  <a:srgbClr val="2F2F2F"/>
                </a:solidFill>
                <a:latin typeface="Aptos" pitchFamily="34" charset="0"/>
                <a:ea typeface="Aptos" pitchFamily="34" charset="-122"/>
                <a:cs typeface="Aptos" pitchFamily="34" charset="-120"/>
              </a:rPr>
              <a:t>B</a:t>
            </a:r>
            <a:endParaRPr lang="en-US" sz="800" dirty="0"/>
          </a:p>
          <a:p>
            <a:pPr marL="0" indent="0" algn="ctr">
              <a:buNone/>
            </a:pPr>
            <a:r>
              <a:rPr lang="en-US" sz="800" b="1" dirty="0">
                <a:solidFill>
                  <a:srgbClr val="2F2F2F"/>
                </a:solidFill>
                <a:latin typeface="Aptos" pitchFamily="34" charset="0"/>
                <a:ea typeface="Aptos" pitchFamily="34" charset="-122"/>
                <a:cs typeface="Aptos" pitchFamily="34" charset="-120"/>
              </a:rPr>
              <a:t>Polymer-QD</a:t>
            </a:r>
            <a:endParaRPr lang="en-US" sz="800" dirty="0"/>
          </a:p>
        </p:txBody>
      </p:sp>
      <p:sp>
        <p:nvSpPr>
          <p:cNvPr id="61" name="Shape 42">
            <a:extLst>
              <a:ext uri="{FF2B5EF4-FFF2-40B4-BE49-F238E27FC236}">
                <a16:creationId xmlns:a16="http://schemas.microsoft.com/office/drawing/2014/main" id="{4147B4C2-C8A5-8A6D-C478-0699C90014ED}"/>
              </a:ext>
            </a:extLst>
          </p:cNvPr>
          <p:cNvSpPr/>
          <p:nvPr/>
        </p:nvSpPr>
        <p:spPr>
          <a:xfrm>
            <a:off x="3622548" y="4361688"/>
            <a:ext cx="384048" cy="484632"/>
          </a:xfrm>
          <a:prstGeom prst="rect">
            <a:avLst/>
          </a:prstGeom>
          <a:solidFill>
            <a:srgbClr val="F8F8F8"/>
          </a:solidFill>
          <a:ln w="12700">
            <a:solidFill>
              <a:srgbClr val="CFCFCF"/>
            </a:solidFill>
            <a:prstDash val="solid"/>
          </a:ln>
        </p:spPr>
        <p:txBody>
          <a:bodyPr/>
          <a:lstStyle/>
          <a:p>
            <a:endParaRPr lang="tr-TR"/>
          </a:p>
        </p:txBody>
      </p:sp>
      <p:sp>
        <p:nvSpPr>
          <p:cNvPr id="62" name="Text 43">
            <a:extLst>
              <a:ext uri="{FF2B5EF4-FFF2-40B4-BE49-F238E27FC236}">
                <a16:creationId xmlns:a16="http://schemas.microsoft.com/office/drawing/2014/main" id="{431A3C0C-595E-8685-A101-45B227AC8FF3}"/>
              </a:ext>
            </a:extLst>
          </p:cNvPr>
          <p:cNvSpPr/>
          <p:nvPr/>
        </p:nvSpPr>
        <p:spPr>
          <a:xfrm>
            <a:off x="3649980" y="4471416"/>
            <a:ext cx="329184" cy="20116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00" b="1" dirty="0">
                <a:solidFill>
                  <a:srgbClr val="2F2F2F"/>
                </a:solidFill>
                <a:latin typeface="Aptos" pitchFamily="34" charset="0"/>
                <a:ea typeface="Aptos" pitchFamily="34" charset="-122"/>
                <a:cs typeface="Aptos" pitchFamily="34" charset="-120"/>
              </a:rPr>
              <a:t>C</a:t>
            </a:r>
            <a:endParaRPr lang="en-US" sz="800" dirty="0"/>
          </a:p>
          <a:p>
            <a:pPr marL="0" indent="0" algn="ctr">
              <a:buNone/>
            </a:pPr>
            <a:r>
              <a:rPr lang="en-US" sz="800" b="1" dirty="0">
                <a:solidFill>
                  <a:srgbClr val="2F2F2F"/>
                </a:solidFill>
                <a:latin typeface="Aptos" pitchFamily="34" charset="0"/>
                <a:ea typeface="Aptos" pitchFamily="34" charset="-122"/>
                <a:cs typeface="Aptos" pitchFamily="34" charset="-120"/>
              </a:rPr>
              <a:t>Organic/plastic</a:t>
            </a:r>
            <a:endParaRPr lang="en-US" sz="800" dirty="0"/>
          </a:p>
        </p:txBody>
      </p:sp>
      <p:sp>
        <p:nvSpPr>
          <p:cNvPr id="63" name="Shape 44">
            <a:extLst>
              <a:ext uri="{FF2B5EF4-FFF2-40B4-BE49-F238E27FC236}">
                <a16:creationId xmlns:a16="http://schemas.microsoft.com/office/drawing/2014/main" id="{C7BB1963-58C5-4566-4B2B-0C5925A922EB}"/>
              </a:ext>
            </a:extLst>
          </p:cNvPr>
          <p:cNvSpPr/>
          <p:nvPr/>
        </p:nvSpPr>
        <p:spPr>
          <a:xfrm>
            <a:off x="3622548" y="4846320"/>
            <a:ext cx="384048" cy="484632"/>
          </a:xfrm>
          <a:prstGeom prst="rect">
            <a:avLst/>
          </a:prstGeom>
          <a:solidFill>
            <a:srgbClr val="F8F8F8"/>
          </a:solidFill>
          <a:ln w="12700">
            <a:solidFill>
              <a:srgbClr val="CFCFCF"/>
            </a:solidFill>
            <a:prstDash val="solid"/>
          </a:ln>
        </p:spPr>
        <p:txBody>
          <a:bodyPr/>
          <a:lstStyle/>
          <a:p>
            <a:endParaRPr lang="tr-TR"/>
          </a:p>
        </p:txBody>
      </p:sp>
      <p:sp>
        <p:nvSpPr>
          <p:cNvPr id="192" name="Text 45">
            <a:extLst>
              <a:ext uri="{FF2B5EF4-FFF2-40B4-BE49-F238E27FC236}">
                <a16:creationId xmlns:a16="http://schemas.microsoft.com/office/drawing/2014/main" id="{3F8A1D46-D8B7-D820-250F-FBB306B71A7C}"/>
              </a:ext>
            </a:extLst>
          </p:cNvPr>
          <p:cNvSpPr/>
          <p:nvPr/>
        </p:nvSpPr>
        <p:spPr>
          <a:xfrm>
            <a:off x="3649980" y="4956048"/>
            <a:ext cx="329184" cy="20116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00" b="1" dirty="0">
                <a:solidFill>
                  <a:srgbClr val="2F2F2F"/>
                </a:solidFill>
                <a:latin typeface="Aptos" pitchFamily="34" charset="0"/>
                <a:ea typeface="Aptos" pitchFamily="34" charset="-122"/>
                <a:cs typeface="Aptos" pitchFamily="34" charset="-120"/>
              </a:rPr>
              <a:t>D</a:t>
            </a:r>
            <a:endParaRPr lang="en-US" sz="800" dirty="0"/>
          </a:p>
          <a:p>
            <a:pPr marL="0" indent="0" algn="ctr">
              <a:buNone/>
            </a:pPr>
            <a:r>
              <a:rPr lang="en-US" sz="800" b="1" dirty="0">
                <a:solidFill>
                  <a:srgbClr val="2F2F2F"/>
                </a:solidFill>
                <a:latin typeface="Aptos" pitchFamily="34" charset="0"/>
                <a:ea typeface="Aptos" pitchFamily="34" charset="-122"/>
                <a:cs typeface="Aptos" pitchFamily="34" charset="-120"/>
              </a:rPr>
              <a:t>Transition</a:t>
            </a:r>
            <a:endParaRPr lang="en-US" sz="800" dirty="0"/>
          </a:p>
        </p:txBody>
      </p:sp>
      <p:sp>
        <p:nvSpPr>
          <p:cNvPr id="194" name="Shape 46">
            <a:extLst>
              <a:ext uri="{FF2B5EF4-FFF2-40B4-BE49-F238E27FC236}">
                <a16:creationId xmlns:a16="http://schemas.microsoft.com/office/drawing/2014/main" id="{70FB96C0-A3A2-72F7-A3CC-C47BC15CB316}"/>
              </a:ext>
            </a:extLst>
          </p:cNvPr>
          <p:cNvSpPr/>
          <p:nvPr/>
        </p:nvSpPr>
        <p:spPr>
          <a:xfrm>
            <a:off x="4043172" y="3392424"/>
            <a:ext cx="786384" cy="484632"/>
          </a:xfrm>
          <a:prstGeom prst="rect">
            <a:avLst/>
          </a:prstGeom>
          <a:solidFill>
            <a:srgbClr val="E2B371"/>
          </a:solidFill>
          <a:ln w="12700">
            <a:solidFill>
              <a:srgbClr val="D0D0D0"/>
            </a:solidFill>
            <a:prstDash val="solid"/>
          </a:ln>
        </p:spPr>
        <p:txBody>
          <a:bodyPr/>
          <a:lstStyle/>
          <a:p>
            <a:endParaRPr lang="tr-TR"/>
          </a:p>
        </p:txBody>
      </p:sp>
      <p:sp>
        <p:nvSpPr>
          <p:cNvPr id="195" name="Text 47">
            <a:extLst>
              <a:ext uri="{FF2B5EF4-FFF2-40B4-BE49-F238E27FC236}">
                <a16:creationId xmlns:a16="http://schemas.microsoft.com/office/drawing/2014/main" id="{43E0CD4A-E55D-9EEF-B336-6C5F57802C52}"/>
              </a:ext>
            </a:extLst>
          </p:cNvPr>
          <p:cNvSpPr/>
          <p:nvPr/>
        </p:nvSpPr>
        <p:spPr>
          <a:xfrm>
            <a:off x="4134612" y="3575304"/>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196" name="Shape 48">
            <a:extLst>
              <a:ext uri="{FF2B5EF4-FFF2-40B4-BE49-F238E27FC236}">
                <a16:creationId xmlns:a16="http://schemas.microsoft.com/office/drawing/2014/main" id="{C8B68175-3BED-078B-8A46-677997027F7E}"/>
              </a:ext>
            </a:extLst>
          </p:cNvPr>
          <p:cNvSpPr/>
          <p:nvPr/>
        </p:nvSpPr>
        <p:spPr>
          <a:xfrm>
            <a:off x="4829556" y="3392424"/>
            <a:ext cx="786384" cy="484632"/>
          </a:xfrm>
          <a:prstGeom prst="rect">
            <a:avLst/>
          </a:prstGeom>
          <a:solidFill>
            <a:srgbClr val="E7D5B5"/>
          </a:solidFill>
          <a:ln w="12700">
            <a:solidFill>
              <a:srgbClr val="D0D0D0"/>
            </a:solidFill>
            <a:prstDash val="solid"/>
          </a:ln>
        </p:spPr>
        <p:txBody>
          <a:bodyPr/>
          <a:lstStyle/>
          <a:p>
            <a:endParaRPr lang="tr-TR"/>
          </a:p>
        </p:txBody>
      </p:sp>
      <p:sp>
        <p:nvSpPr>
          <p:cNvPr id="197" name="Text 49">
            <a:extLst>
              <a:ext uri="{FF2B5EF4-FFF2-40B4-BE49-F238E27FC236}">
                <a16:creationId xmlns:a16="http://schemas.microsoft.com/office/drawing/2014/main" id="{2554A7B6-9BC0-6DAA-5923-607C7189E0B3}"/>
              </a:ext>
            </a:extLst>
          </p:cNvPr>
          <p:cNvSpPr/>
          <p:nvPr/>
        </p:nvSpPr>
        <p:spPr>
          <a:xfrm>
            <a:off x="4920996" y="3575304"/>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198" name="Shape 50">
            <a:extLst>
              <a:ext uri="{FF2B5EF4-FFF2-40B4-BE49-F238E27FC236}">
                <a16:creationId xmlns:a16="http://schemas.microsoft.com/office/drawing/2014/main" id="{318AE138-9E2A-9611-2033-D3E078495557}"/>
              </a:ext>
            </a:extLst>
          </p:cNvPr>
          <p:cNvSpPr/>
          <p:nvPr/>
        </p:nvSpPr>
        <p:spPr>
          <a:xfrm>
            <a:off x="5615940" y="3392424"/>
            <a:ext cx="786384" cy="484632"/>
          </a:xfrm>
          <a:prstGeom prst="rect">
            <a:avLst/>
          </a:prstGeom>
          <a:solidFill>
            <a:srgbClr val="E9E2D0"/>
          </a:solidFill>
          <a:ln w="12700">
            <a:solidFill>
              <a:srgbClr val="D0D0D0"/>
            </a:solidFill>
            <a:prstDash val="solid"/>
          </a:ln>
        </p:spPr>
        <p:txBody>
          <a:bodyPr/>
          <a:lstStyle/>
          <a:p>
            <a:endParaRPr lang="tr-TR"/>
          </a:p>
        </p:txBody>
      </p:sp>
      <p:sp>
        <p:nvSpPr>
          <p:cNvPr id="199" name="Text 51">
            <a:extLst>
              <a:ext uri="{FF2B5EF4-FFF2-40B4-BE49-F238E27FC236}">
                <a16:creationId xmlns:a16="http://schemas.microsoft.com/office/drawing/2014/main" id="{BDD1C2F3-9254-47B9-1C2B-09F870DC6C89}"/>
              </a:ext>
            </a:extLst>
          </p:cNvPr>
          <p:cNvSpPr/>
          <p:nvPr/>
        </p:nvSpPr>
        <p:spPr>
          <a:xfrm>
            <a:off x="5707380" y="3575304"/>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00" name="Shape 52">
            <a:extLst>
              <a:ext uri="{FF2B5EF4-FFF2-40B4-BE49-F238E27FC236}">
                <a16:creationId xmlns:a16="http://schemas.microsoft.com/office/drawing/2014/main" id="{DA909F8F-D320-792C-4E00-B950B48E3F2E}"/>
              </a:ext>
            </a:extLst>
          </p:cNvPr>
          <p:cNvSpPr/>
          <p:nvPr/>
        </p:nvSpPr>
        <p:spPr>
          <a:xfrm>
            <a:off x="6402324" y="3392424"/>
            <a:ext cx="786384" cy="484632"/>
          </a:xfrm>
          <a:prstGeom prst="rect">
            <a:avLst/>
          </a:prstGeom>
          <a:solidFill>
            <a:srgbClr val="EBF0EB"/>
          </a:solidFill>
          <a:ln w="12700">
            <a:solidFill>
              <a:srgbClr val="D0D0D0"/>
            </a:solidFill>
            <a:prstDash val="solid"/>
          </a:ln>
        </p:spPr>
        <p:txBody>
          <a:bodyPr/>
          <a:lstStyle/>
          <a:p>
            <a:endParaRPr lang="tr-TR"/>
          </a:p>
        </p:txBody>
      </p:sp>
      <p:sp>
        <p:nvSpPr>
          <p:cNvPr id="201" name="Text 53">
            <a:extLst>
              <a:ext uri="{FF2B5EF4-FFF2-40B4-BE49-F238E27FC236}">
                <a16:creationId xmlns:a16="http://schemas.microsoft.com/office/drawing/2014/main" id="{FDEDA070-F21C-C0AF-3445-692B4B9806FF}"/>
              </a:ext>
            </a:extLst>
          </p:cNvPr>
          <p:cNvSpPr/>
          <p:nvPr/>
        </p:nvSpPr>
        <p:spPr>
          <a:xfrm>
            <a:off x="6493764" y="3575304"/>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02" name="Shape 54">
            <a:extLst>
              <a:ext uri="{FF2B5EF4-FFF2-40B4-BE49-F238E27FC236}">
                <a16:creationId xmlns:a16="http://schemas.microsoft.com/office/drawing/2014/main" id="{C3F3E5AC-1409-0CA1-82C2-31EC1B67DC3C}"/>
              </a:ext>
            </a:extLst>
          </p:cNvPr>
          <p:cNvSpPr/>
          <p:nvPr/>
        </p:nvSpPr>
        <p:spPr>
          <a:xfrm>
            <a:off x="7188708" y="3392424"/>
            <a:ext cx="786384" cy="484632"/>
          </a:xfrm>
          <a:prstGeom prst="rect">
            <a:avLst/>
          </a:prstGeom>
          <a:solidFill>
            <a:srgbClr val="E8DCC2"/>
          </a:solidFill>
          <a:ln w="12700">
            <a:solidFill>
              <a:srgbClr val="D0D0D0"/>
            </a:solidFill>
            <a:prstDash val="solid"/>
          </a:ln>
        </p:spPr>
        <p:txBody>
          <a:bodyPr/>
          <a:lstStyle/>
          <a:p>
            <a:endParaRPr lang="tr-TR"/>
          </a:p>
        </p:txBody>
      </p:sp>
      <p:sp>
        <p:nvSpPr>
          <p:cNvPr id="203" name="Text 55">
            <a:extLst>
              <a:ext uri="{FF2B5EF4-FFF2-40B4-BE49-F238E27FC236}">
                <a16:creationId xmlns:a16="http://schemas.microsoft.com/office/drawing/2014/main" id="{06C24DD5-29C0-081C-D781-1AAFD89CAE41}"/>
              </a:ext>
            </a:extLst>
          </p:cNvPr>
          <p:cNvSpPr/>
          <p:nvPr/>
        </p:nvSpPr>
        <p:spPr>
          <a:xfrm>
            <a:off x="7280148" y="3575304"/>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04" name="Shape 56">
            <a:extLst>
              <a:ext uri="{FF2B5EF4-FFF2-40B4-BE49-F238E27FC236}">
                <a16:creationId xmlns:a16="http://schemas.microsoft.com/office/drawing/2014/main" id="{7DDA20C0-CA3B-511F-EBF3-B76A0B1E0147}"/>
              </a:ext>
            </a:extLst>
          </p:cNvPr>
          <p:cNvSpPr/>
          <p:nvPr/>
        </p:nvSpPr>
        <p:spPr>
          <a:xfrm>
            <a:off x="4043172" y="3877056"/>
            <a:ext cx="786384" cy="484632"/>
          </a:xfrm>
          <a:prstGeom prst="rect">
            <a:avLst/>
          </a:prstGeom>
          <a:solidFill>
            <a:srgbClr val="EAE4D4"/>
          </a:solidFill>
          <a:ln w="12700">
            <a:solidFill>
              <a:srgbClr val="D0D0D0"/>
            </a:solidFill>
            <a:prstDash val="solid"/>
          </a:ln>
        </p:spPr>
        <p:txBody>
          <a:bodyPr/>
          <a:lstStyle/>
          <a:p>
            <a:endParaRPr lang="tr-TR"/>
          </a:p>
        </p:txBody>
      </p:sp>
      <p:sp>
        <p:nvSpPr>
          <p:cNvPr id="205" name="Text 57">
            <a:extLst>
              <a:ext uri="{FF2B5EF4-FFF2-40B4-BE49-F238E27FC236}">
                <a16:creationId xmlns:a16="http://schemas.microsoft.com/office/drawing/2014/main" id="{52D44A17-7804-1630-67BD-BD654D79C92E}"/>
              </a:ext>
            </a:extLst>
          </p:cNvPr>
          <p:cNvSpPr/>
          <p:nvPr/>
        </p:nvSpPr>
        <p:spPr>
          <a:xfrm>
            <a:off x="4134612" y="4059936"/>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06" name="Shape 58">
            <a:extLst>
              <a:ext uri="{FF2B5EF4-FFF2-40B4-BE49-F238E27FC236}">
                <a16:creationId xmlns:a16="http://schemas.microsoft.com/office/drawing/2014/main" id="{3E92FEBE-9084-9803-DE64-3D8EB40D0155}"/>
              </a:ext>
            </a:extLst>
          </p:cNvPr>
          <p:cNvSpPr/>
          <p:nvPr/>
        </p:nvSpPr>
        <p:spPr>
          <a:xfrm>
            <a:off x="4829556" y="3877056"/>
            <a:ext cx="786384" cy="484632"/>
          </a:xfrm>
          <a:prstGeom prst="rect">
            <a:avLst/>
          </a:prstGeom>
          <a:solidFill>
            <a:srgbClr val="E3BC82"/>
          </a:solidFill>
          <a:ln w="12700">
            <a:solidFill>
              <a:srgbClr val="D0D0D0"/>
            </a:solidFill>
            <a:prstDash val="solid"/>
          </a:ln>
        </p:spPr>
        <p:txBody>
          <a:bodyPr/>
          <a:lstStyle/>
          <a:p>
            <a:endParaRPr lang="tr-TR"/>
          </a:p>
        </p:txBody>
      </p:sp>
      <p:sp>
        <p:nvSpPr>
          <p:cNvPr id="207" name="Text 59">
            <a:extLst>
              <a:ext uri="{FF2B5EF4-FFF2-40B4-BE49-F238E27FC236}">
                <a16:creationId xmlns:a16="http://schemas.microsoft.com/office/drawing/2014/main" id="{C3F70191-57FC-BFDE-490F-5880DB2303F4}"/>
              </a:ext>
            </a:extLst>
          </p:cNvPr>
          <p:cNvSpPr/>
          <p:nvPr/>
        </p:nvSpPr>
        <p:spPr>
          <a:xfrm>
            <a:off x="4920996" y="4059936"/>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208" name="Shape 60">
            <a:extLst>
              <a:ext uri="{FF2B5EF4-FFF2-40B4-BE49-F238E27FC236}">
                <a16:creationId xmlns:a16="http://schemas.microsoft.com/office/drawing/2014/main" id="{D0AD6BC9-2FCB-AFAD-9E75-9E2B688510B5}"/>
              </a:ext>
            </a:extLst>
          </p:cNvPr>
          <p:cNvSpPr/>
          <p:nvPr/>
        </p:nvSpPr>
        <p:spPr>
          <a:xfrm>
            <a:off x="5615940" y="3877056"/>
            <a:ext cx="786384" cy="484632"/>
          </a:xfrm>
          <a:prstGeom prst="rect">
            <a:avLst/>
          </a:prstGeom>
          <a:solidFill>
            <a:srgbClr val="E2B87A"/>
          </a:solidFill>
          <a:ln w="12700">
            <a:solidFill>
              <a:srgbClr val="D0D0D0"/>
            </a:solidFill>
            <a:prstDash val="solid"/>
          </a:ln>
        </p:spPr>
        <p:txBody>
          <a:bodyPr/>
          <a:lstStyle/>
          <a:p>
            <a:endParaRPr lang="tr-TR"/>
          </a:p>
        </p:txBody>
      </p:sp>
      <p:sp>
        <p:nvSpPr>
          <p:cNvPr id="209" name="Text 61">
            <a:extLst>
              <a:ext uri="{FF2B5EF4-FFF2-40B4-BE49-F238E27FC236}">
                <a16:creationId xmlns:a16="http://schemas.microsoft.com/office/drawing/2014/main" id="{26E43C1A-07EA-B3CC-4235-2CDF499FBBCD}"/>
              </a:ext>
            </a:extLst>
          </p:cNvPr>
          <p:cNvSpPr/>
          <p:nvPr/>
        </p:nvSpPr>
        <p:spPr>
          <a:xfrm>
            <a:off x="5707380" y="4059936"/>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210" name="Shape 62">
            <a:extLst>
              <a:ext uri="{FF2B5EF4-FFF2-40B4-BE49-F238E27FC236}">
                <a16:creationId xmlns:a16="http://schemas.microsoft.com/office/drawing/2014/main" id="{2510A07A-5C31-A380-E64A-87915869B65D}"/>
              </a:ext>
            </a:extLst>
          </p:cNvPr>
          <p:cNvSpPr/>
          <p:nvPr/>
        </p:nvSpPr>
        <p:spPr>
          <a:xfrm>
            <a:off x="6402324" y="3877056"/>
            <a:ext cx="786384" cy="484632"/>
          </a:xfrm>
          <a:prstGeom prst="rect">
            <a:avLst/>
          </a:prstGeom>
          <a:solidFill>
            <a:srgbClr val="E2B575"/>
          </a:solidFill>
          <a:ln w="12700">
            <a:solidFill>
              <a:srgbClr val="D0D0D0"/>
            </a:solidFill>
            <a:prstDash val="solid"/>
          </a:ln>
        </p:spPr>
        <p:txBody>
          <a:bodyPr/>
          <a:lstStyle/>
          <a:p>
            <a:endParaRPr lang="tr-TR"/>
          </a:p>
        </p:txBody>
      </p:sp>
      <p:sp>
        <p:nvSpPr>
          <p:cNvPr id="211" name="Text 63">
            <a:extLst>
              <a:ext uri="{FF2B5EF4-FFF2-40B4-BE49-F238E27FC236}">
                <a16:creationId xmlns:a16="http://schemas.microsoft.com/office/drawing/2014/main" id="{195DAFFF-2532-7BAC-08E0-F230606D2E96}"/>
              </a:ext>
            </a:extLst>
          </p:cNvPr>
          <p:cNvSpPr/>
          <p:nvPr/>
        </p:nvSpPr>
        <p:spPr>
          <a:xfrm>
            <a:off x="6493764" y="4059936"/>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212" name="Shape 64">
            <a:extLst>
              <a:ext uri="{FF2B5EF4-FFF2-40B4-BE49-F238E27FC236}">
                <a16:creationId xmlns:a16="http://schemas.microsoft.com/office/drawing/2014/main" id="{594522B1-196D-8625-FBE4-58B8F8204A21}"/>
              </a:ext>
            </a:extLst>
          </p:cNvPr>
          <p:cNvSpPr/>
          <p:nvPr/>
        </p:nvSpPr>
        <p:spPr>
          <a:xfrm>
            <a:off x="7188708" y="3877056"/>
            <a:ext cx="786384" cy="484632"/>
          </a:xfrm>
          <a:prstGeom prst="rect">
            <a:avLst/>
          </a:prstGeom>
          <a:solidFill>
            <a:srgbClr val="E4C390"/>
          </a:solidFill>
          <a:ln w="12700">
            <a:solidFill>
              <a:srgbClr val="D0D0D0"/>
            </a:solidFill>
            <a:prstDash val="solid"/>
          </a:ln>
        </p:spPr>
        <p:txBody>
          <a:bodyPr/>
          <a:lstStyle/>
          <a:p>
            <a:endParaRPr lang="tr-TR"/>
          </a:p>
        </p:txBody>
      </p:sp>
      <p:sp>
        <p:nvSpPr>
          <p:cNvPr id="213" name="Text 65">
            <a:extLst>
              <a:ext uri="{FF2B5EF4-FFF2-40B4-BE49-F238E27FC236}">
                <a16:creationId xmlns:a16="http://schemas.microsoft.com/office/drawing/2014/main" id="{A46E1515-4F0E-E682-5397-2ACDE2589B6C}"/>
              </a:ext>
            </a:extLst>
          </p:cNvPr>
          <p:cNvSpPr/>
          <p:nvPr/>
        </p:nvSpPr>
        <p:spPr>
          <a:xfrm>
            <a:off x="7280148" y="4059936"/>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mid</a:t>
            </a:r>
            <a:endParaRPr lang="en-US" sz="940" dirty="0"/>
          </a:p>
        </p:txBody>
      </p:sp>
      <p:sp>
        <p:nvSpPr>
          <p:cNvPr id="214" name="Shape 66">
            <a:extLst>
              <a:ext uri="{FF2B5EF4-FFF2-40B4-BE49-F238E27FC236}">
                <a16:creationId xmlns:a16="http://schemas.microsoft.com/office/drawing/2014/main" id="{DAC8B2DE-C8EF-0733-15FA-87A19B976131}"/>
              </a:ext>
            </a:extLst>
          </p:cNvPr>
          <p:cNvSpPr/>
          <p:nvPr/>
        </p:nvSpPr>
        <p:spPr>
          <a:xfrm>
            <a:off x="4043172" y="4361688"/>
            <a:ext cx="786384" cy="484632"/>
          </a:xfrm>
          <a:prstGeom prst="rect">
            <a:avLst/>
          </a:prstGeom>
          <a:solidFill>
            <a:srgbClr val="EAE9DE"/>
          </a:solidFill>
          <a:ln w="12700">
            <a:solidFill>
              <a:srgbClr val="D0D0D0"/>
            </a:solidFill>
            <a:prstDash val="solid"/>
          </a:ln>
        </p:spPr>
        <p:txBody>
          <a:bodyPr/>
          <a:lstStyle/>
          <a:p>
            <a:endParaRPr lang="tr-TR"/>
          </a:p>
        </p:txBody>
      </p:sp>
      <p:sp>
        <p:nvSpPr>
          <p:cNvPr id="215" name="Text 67">
            <a:extLst>
              <a:ext uri="{FF2B5EF4-FFF2-40B4-BE49-F238E27FC236}">
                <a16:creationId xmlns:a16="http://schemas.microsoft.com/office/drawing/2014/main" id="{8EF7117A-90C0-6C9B-4B72-E6106A9638DF}"/>
              </a:ext>
            </a:extLst>
          </p:cNvPr>
          <p:cNvSpPr/>
          <p:nvPr/>
        </p:nvSpPr>
        <p:spPr>
          <a:xfrm>
            <a:off x="4134612" y="4544568"/>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16" name="Shape 68">
            <a:extLst>
              <a:ext uri="{FF2B5EF4-FFF2-40B4-BE49-F238E27FC236}">
                <a16:creationId xmlns:a16="http://schemas.microsoft.com/office/drawing/2014/main" id="{9973558C-089A-35BB-D656-1FD38C26A9B1}"/>
              </a:ext>
            </a:extLst>
          </p:cNvPr>
          <p:cNvSpPr/>
          <p:nvPr/>
        </p:nvSpPr>
        <p:spPr>
          <a:xfrm>
            <a:off x="4829556" y="4361688"/>
            <a:ext cx="786384" cy="484632"/>
          </a:xfrm>
          <a:prstGeom prst="rect">
            <a:avLst/>
          </a:prstGeom>
          <a:solidFill>
            <a:srgbClr val="E6CCA3"/>
          </a:solidFill>
          <a:ln w="12700">
            <a:solidFill>
              <a:srgbClr val="D0D0D0"/>
            </a:solidFill>
            <a:prstDash val="solid"/>
          </a:ln>
        </p:spPr>
        <p:txBody>
          <a:bodyPr/>
          <a:lstStyle/>
          <a:p>
            <a:endParaRPr lang="tr-TR"/>
          </a:p>
        </p:txBody>
      </p:sp>
      <p:sp>
        <p:nvSpPr>
          <p:cNvPr id="217" name="Text 69">
            <a:extLst>
              <a:ext uri="{FF2B5EF4-FFF2-40B4-BE49-F238E27FC236}">
                <a16:creationId xmlns:a16="http://schemas.microsoft.com/office/drawing/2014/main" id="{33BF4ACA-8FDC-2FAF-7989-28875FFEEAC5}"/>
              </a:ext>
            </a:extLst>
          </p:cNvPr>
          <p:cNvSpPr/>
          <p:nvPr/>
        </p:nvSpPr>
        <p:spPr>
          <a:xfrm>
            <a:off x="4920996" y="4544568"/>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mid</a:t>
            </a:r>
            <a:endParaRPr lang="en-US" sz="940" dirty="0"/>
          </a:p>
        </p:txBody>
      </p:sp>
      <p:sp>
        <p:nvSpPr>
          <p:cNvPr id="218" name="Shape 70">
            <a:extLst>
              <a:ext uri="{FF2B5EF4-FFF2-40B4-BE49-F238E27FC236}">
                <a16:creationId xmlns:a16="http://schemas.microsoft.com/office/drawing/2014/main" id="{BD86C654-6C70-3971-B364-E48C665D103D}"/>
              </a:ext>
            </a:extLst>
          </p:cNvPr>
          <p:cNvSpPr/>
          <p:nvPr/>
        </p:nvSpPr>
        <p:spPr>
          <a:xfrm>
            <a:off x="5615940" y="4361688"/>
            <a:ext cx="786384" cy="484632"/>
          </a:xfrm>
          <a:prstGeom prst="rect">
            <a:avLst/>
          </a:prstGeom>
          <a:solidFill>
            <a:srgbClr val="E3BB81"/>
          </a:solidFill>
          <a:ln w="12700">
            <a:solidFill>
              <a:srgbClr val="D0D0D0"/>
            </a:solidFill>
            <a:prstDash val="solid"/>
          </a:ln>
        </p:spPr>
        <p:txBody>
          <a:bodyPr/>
          <a:lstStyle/>
          <a:p>
            <a:endParaRPr lang="tr-TR"/>
          </a:p>
        </p:txBody>
      </p:sp>
      <p:sp>
        <p:nvSpPr>
          <p:cNvPr id="219" name="Text 71">
            <a:extLst>
              <a:ext uri="{FF2B5EF4-FFF2-40B4-BE49-F238E27FC236}">
                <a16:creationId xmlns:a16="http://schemas.microsoft.com/office/drawing/2014/main" id="{17DF1381-D1B9-1D16-5E9C-EB1B6B30ECCE}"/>
              </a:ext>
            </a:extLst>
          </p:cNvPr>
          <p:cNvSpPr/>
          <p:nvPr/>
        </p:nvSpPr>
        <p:spPr>
          <a:xfrm>
            <a:off x="5707380" y="4544568"/>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220" name="Shape 72">
            <a:extLst>
              <a:ext uri="{FF2B5EF4-FFF2-40B4-BE49-F238E27FC236}">
                <a16:creationId xmlns:a16="http://schemas.microsoft.com/office/drawing/2014/main" id="{C6904BB8-6CC3-BAE0-060E-DA1D231A3421}"/>
              </a:ext>
            </a:extLst>
          </p:cNvPr>
          <p:cNvSpPr/>
          <p:nvPr/>
        </p:nvSpPr>
        <p:spPr>
          <a:xfrm>
            <a:off x="6402324" y="4361688"/>
            <a:ext cx="786384" cy="484632"/>
          </a:xfrm>
          <a:prstGeom prst="rect">
            <a:avLst/>
          </a:prstGeom>
          <a:solidFill>
            <a:srgbClr val="EBECE4"/>
          </a:solidFill>
          <a:ln w="12700">
            <a:solidFill>
              <a:srgbClr val="D0D0D0"/>
            </a:solidFill>
            <a:prstDash val="solid"/>
          </a:ln>
        </p:spPr>
        <p:txBody>
          <a:bodyPr/>
          <a:lstStyle/>
          <a:p>
            <a:endParaRPr lang="tr-TR"/>
          </a:p>
        </p:txBody>
      </p:sp>
      <p:sp>
        <p:nvSpPr>
          <p:cNvPr id="221" name="Text 73">
            <a:extLst>
              <a:ext uri="{FF2B5EF4-FFF2-40B4-BE49-F238E27FC236}">
                <a16:creationId xmlns:a16="http://schemas.microsoft.com/office/drawing/2014/main" id="{6722F365-F3D7-7F3E-FE03-E3927AC43EFE}"/>
              </a:ext>
            </a:extLst>
          </p:cNvPr>
          <p:cNvSpPr/>
          <p:nvPr/>
        </p:nvSpPr>
        <p:spPr>
          <a:xfrm>
            <a:off x="6493764" y="4544568"/>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22" name="Shape 74">
            <a:extLst>
              <a:ext uri="{FF2B5EF4-FFF2-40B4-BE49-F238E27FC236}">
                <a16:creationId xmlns:a16="http://schemas.microsoft.com/office/drawing/2014/main" id="{8AEDC3EB-42EE-7D17-7F0A-F0E0DA463156}"/>
              </a:ext>
            </a:extLst>
          </p:cNvPr>
          <p:cNvSpPr/>
          <p:nvPr/>
        </p:nvSpPr>
        <p:spPr>
          <a:xfrm>
            <a:off x="7188708" y="4361688"/>
            <a:ext cx="786384" cy="484632"/>
          </a:xfrm>
          <a:prstGeom prst="rect">
            <a:avLst/>
          </a:prstGeom>
          <a:solidFill>
            <a:srgbClr val="EAE4D4"/>
          </a:solidFill>
          <a:ln w="12700">
            <a:solidFill>
              <a:srgbClr val="D0D0D0"/>
            </a:solidFill>
            <a:prstDash val="solid"/>
          </a:ln>
        </p:spPr>
        <p:txBody>
          <a:bodyPr/>
          <a:lstStyle/>
          <a:p>
            <a:endParaRPr lang="tr-TR"/>
          </a:p>
        </p:txBody>
      </p:sp>
      <p:sp>
        <p:nvSpPr>
          <p:cNvPr id="223" name="Text 75">
            <a:extLst>
              <a:ext uri="{FF2B5EF4-FFF2-40B4-BE49-F238E27FC236}">
                <a16:creationId xmlns:a16="http://schemas.microsoft.com/office/drawing/2014/main" id="{0881BB37-1494-122E-F06D-59A1540BBDA9}"/>
              </a:ext>
            </a:extLst>
          </p:cNvPr>
          <p:cNvSpPr/>
          <p:nvPr/>
        </p:nvSpPr>
        <p:spPr>
          <a:xfrm>
            <a:off x="7280148" y="4544568"/>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24" name="Shape 76">
            <a:extLst>
              <a:ext uri="{FF2B5EF4-FFF2-40B4-BE49-F238E27FC236}">
                <a16:creationId xmlns:a16="http://schemas.microsoft.com/office/drawing/2014/main" id="{678DDE57-78E7-36BA-BA01-6FC977FB6403}"/>
              </a:ext>
            </a:extLst>
          </p:cNvPr>
          <p:cNvSpPr/>
          <p:nvPr/>
        </p:nvSpPr>
        <p:spPr>
          <a:xfrm>
            <a:off x="4043172" y="4846320"/>
            <a:ext cx="786384" cy="484632"/>
          </a:xfrm>
          <a:prstGeom prst="rect">
            <a:avLst/>
          </a:prstGeom>
          <a:solidFill>
            <a:srgbClr val="E6CEA7"/>
          </a:solidFill>
          <a:ln w="12700">
            <a:solidFill>
              <a:srgbClr val="D0D0D0"/>
            </a:solidFill>
            <a:prstDash val="solid"/>
          </a:ln>
        </p:spPr>
        <p:txBody>
          <a:bodyPr/>
          <a:lstStyle/>
          <a:p>
            <a:endParaRPr lang="tr-TR"/>
          </a:p>
        </p:txBody>
      </p:sp>
      <p:sp>
        <p:nvSpPr>
          <p:cNvPr id="225" name="Text 77">
            <a:extLst>
              <a:ext uri="{FF2B5EF4-FFF2-40B4-BE49-F238E27FC236}">
                <a16:creationId xmlns:a16="http://schemas.microsoft.com/office/drawing/2014/main" id="{76581998-040B-C561-D055-2222E61DCD68}"/>
              </a:ext>
            </a:extLst>
          </p:cNvPr>
          <p:cNvSpPr/>
          <p:nvPr/>
        </p:nvSpPr>
        <p:spPr>
          <a:xfrm>
            <a:off x="4134612" y="5029200"/>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low</a:t>
            </a:r>
            <a:endParaRPr lang="en-US" sz="940" dirty="0"/>
          </a:p>
        </p:txBody>
      </p:sp>
      <p:sp>
        <p:nvSpPr>
          <p:cNvPr id="226" name="Shape 78">
            <a:extLst>
              <a:ext uri="{FF2B5EF4-FFF2-40B4-BE49-F238E27FC236}">
                <a16:creationId xmlns:a16="http://schemas.microsoft.com/office/drawing/2014/main" id="{00DBF761-681D-0B50-19AD-A7F0DD6F77CC}"/>
              </a:ext>
            </a:extLst>
          </p:cNvPr>
          <p:cNvSpPr/>
          <p:nvPr/>
        </p:nvSpPr>
        <p:spPr>
          <a:xfrm>
            <a:off x="4829556" y="4846320"/>
            <a:ext cx="786384" cy="484632"/>
          </a:xfrm>
          <a:prstGeom prst="rect">
            <a:avLst/>
          </a:prstGeom>
          <a:solidFill>
            <a:srgbClr val="E5C798"/>
          </a:solidFill>
          <a:ln w="12700">
            <a:solidFill>
              <a:srgbClr val="D0D0D0"/>
            </a:solidFill>
            <a:prstDash val="solid"/>
          </a:ln>
        </p:spPr>
        <p:txBody>
          <a:bodyPr/>
          <a:lstStyle/>
          <a:p>
            <a:endParaRPr lang="tr-TR"/>
          </a:p>
        </p:txBody>
      </p:sp>
      <p:sp>
        <p:nvSpPr>
          <p:cNvPr id="227" name="Text 79">
            <a:extLst>
              <a:ext uri="{FF2B5EF4-FFF2-40B4-BE49-F238E27FC236}">
                <a16:creationId xmlns:a16="http://schemas.microsoft.com/office/drawing/2014/main" id="{4EE13C90-D92D-84FB-F0F5-8F1B342D52D5}"/>
              </a:ext>
            </a:extLst>
          </p:cNvPr>
          <p:cNvSpPr/>
          <p:nvPr/>
        </p:nvSpPr>
        <p:spPr>
          <a:xfrm>
            <a:off x="4920996" y="5029200"/>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mid</a:t>
            </a:r>
            <a:endParaRPr lang="en-US" sz="940" dirty="0"/>
          </a:p>
        </p:txBody>
      </p:sp>
      <p:sp>
        <p:nvSpPr>
          <p:cNvPr id="228" name="Shape 80">
            <a:extLst>
              <a:ext uri="{FF2B5EF4-FFF2-40B4-BE49-F238E27FC236}">
                <a16:creationId xmlns:a16="http://schemas.microsoft.com/office/drawing/2014/main" id="{A5E9964F-F745-CD29-4498-309D4858E35B}"/>
              </a:ext>
            </a:extLst>
          </p:cNvPr>
          <p:cNvSpPr/>
          <p:nvPr/>
        </p:nvSpPr>
        <p:spPr>
          <a:xfrm>
            <a:off x="5615940" y="4846320"/>
            <a:ext cx="786384" cy="484632"/>
          </a:xfrm>
          <a:prstGeom prst="rect">
            <a:avLst/>
          </a:prstGeom>
          <a:solidFill>
            <a:srgbClr val="E5CA9F"/>
          </a:solidFill>
          <a:ln w="12700">
            <a:solidFill>
              <a:srgbClr val="D0D0D0"/>
            </a:solidFill>
            <a:prstDash val="solid"/>
          </a:ln>
        </p:spPr>
        <p:txBody>
          <a:bodyPr/>
          <a:lstStyle/>
          <a:p>
            <a:endParaRPr lang="tr-TR"/>
          </a:p>
        </p:txBody>
      </p:sp>
      <p:sp>
        <p:nvSpPr>
          <p:cNvPr id="229" name="Text 81">
            <a:extLst>
              <a:ext uri="{FF2B5EF4-FFF2-40B4-BE49-F238E27FC236}">
                <a16:creationId xmlns:a16="http://schemas.microsoft.com/office/drawing/2014/main" id="{5A047C1F-29EB-2C86-82D5-48696598C2A9}"/>
              </a:ext>
            </a:extLst>
          </p:cNvPr>
          <p:cNvSpPr/>
          <p:nvPr/>
        </p:nvSpPr>
        <p:spPr>
          <a:xfrm>
            <a:off x="5707380" y="5029200"/>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mid</a:t>
            </a:r>
            <a:endParaRPr lang="en-US" sz="940" dirty="0"/>
          </a:p>
        </p:txBody>
      </p:sp>
      <p:sp>
        <p:nvSpPr>
          <p:cNvPr id="230" name="Shape 82">
            <a:extLst>
              <a:ext uri="{FF2B5EF4-FFF2-40B4-BE49-F238E27FC236}">
                <a16:creationId xmlns:a16="http://schemas.microsoft.com/office/drawing/2014/main" id="{22E3ACE5-AA79-93AA-64DA-D9A85EA49419}"/>
              </a:ext>
            </a:extLst>
          </p:cNvPr>
          <p:cNvSpPr/>
          <p:nvPr/>
        </p:nvSpPr>
        <p:spPr>
          <a:xfrm>
            <a:off x="6402324" y="4846320"/>
            <a:ext cx="786384" cy="484632"/>
          </a:xfrm>
          <a:prstGeom prst="rect">
            <a:avLst/>
          </a:prstGeom>
          <a:solidFill>
            <a:srgbClr val="E6CCA3"/>
          </a:solidFill>
          <a:ln w="12700">
            <a:solidFill>
              <a:srgbClr val="D0D0D0"/>
            </a:solidFill>
            <a:prstDash val="solid"/>
          </a:ln>
        </p:spPr>
        <p:txBody>
          <a:bodyPr/>
          <a:lstStyle/>
          <a:p>
            <a:endParaRPr lang="tr-TR"/>
          </a:p>
        </p:txBody>
      </p:sp>
      <p:sp>
        <p:nvSpPr>
          <p:cNvPr id="231" name="Text 83">
            <a:extLst>
              <a:ext uri="{FF2B5EF4-FFF2-40B4-BE49-F238E27FC236}">
                <a16:creationId xmlns:a16="http://schemas.microsoft.com/office/drawing/2014/main" id="{24B1831F-E32E-3822-A219-F8766C12C3D5}"/>
              </a:ext>
            </a:extLst>
          </p:cNvPr>
          <p:cNvSpPr/>
          <p:nvPr/>
        </p:nvSpPr>
        <p:spPr>
          <a:xfrm>
            <a:off x="6493764" y="5029200"/>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F4F4E"/>
                </a:solidFill>
                <a:latin typeface="Aptos" pitchFamily="34" charset="0"/>
                <a:ea typeface="Aptos" pitchFamily="34" charset="-122"/>
                <a:cs typeface="Aptos" pitchFamily="34" charset="-120"/>
              </a:rPr>
              <a:t>mid</a:t>
            </a:r>
            <a:endParaRPr lang="en-US" sz="940" dirty="0"/>
          </a:p>
        </p:txBody>
      </p:sp>
      <p:sp>
        <p:nvSpPr>
          <p:cNvPr id="232" name="Shape 84">
            <a:extLst>
              <a:ext uri="{FF2B5EF4-FFF2-40B4-BE49-F238E27FC236}">
                <a16:creationId xmlns:a16="http://schemas.microsoft.com/office/drawing/2014/main" id="{AABE9733-B5B7-993D-35E6-4F62F3AA45D7}"/>
              </a:ext>
            </a:extLst>
          </p:cNvPr>
          <p:cNvSpPr/>
          <p:nvPr/>
        </p:nvSpPr>
        <p:spPr>
          <a:xfrm>
            <a:off x="7188708" y="4846320"/>
            <a:ext cx="786384" cy="484632"/>
          </a:xfrm>
          <a:prstGeom prst="rect">
            <a:avLst/>
          </a:prstGeom>
          <a:solidFill>
            <a:srgbClr val="E3B97D"/>
          </a:solidFill>
          <a:ln w="12700">
            <a:solidFill>
              <a:srgbClr val="D0D0D0"/>
            </a:solidFill>
            <a:prstDash val="solid"/>
          </a:ln>
        </p:spPr>
        <p:txBody>
          <a:bodyPr/>
          <a:lstStyle/>
          <a:p>
            <a:endParaRPr lang="tr-TR"/>
          </a:p>
        </p:txBody>
      </p:sp>
      <p:sp>
        <p:nvSpPr>
          <p:cNvPr id="233" name="Text 85">
            <a:extLst>
              <a:ext uri="{FF2B5EF4-FFF2-40B4-BE49-F238E27FC236}">
                <a16:creationId xmlns:a16="http://schemas.microsoft.com/office/drawing/2014/main" id="{3C944324-7F3F-B126-467A-59C83A801339}"/>
              </a:ext>
            </a:extLst>
          </p:cNvPr>
          <p:cNvSpPr/>
          <p:nvPr/>
        </p:nvSpPr>
        <p:spPr>
          <a:xfrm>
            <a:off x="7280148" y="5029200"/>
            <a:ext cx="603504"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940" b="1" dirty="0">
                <a:solidFill>
                  <a:srgbClr val="3A2D1F"/>
                </a:solidFill>
                <a:latin typeface="Aptos" pitchFamily="34" charset="0"/>
                <a:ea typeface="Aptos" pitchFamily="34" charset="-122"/>
                <a:cs typeface="Aptos" pitchFamily="34" charset="-120"/>
              </a:rPr>
              <a:t>high</a:t>
            </a:r>
            <a:endParaRPr lang="en-US" sz="940" dirty="0"/>
          </a:p>
        </p:txBody>
      </p:sp>
      <p:sp>
        <p:nvSpPr>
          <p:cNvPr id="234" name="Text 86">
            <a:extLst>
              <a:ext uri="{FF2B5EF4-FFF2-40B4-BE49-F238E27FC236}">
                <a16:creationId xmlns:a16="http://schemas.microsoft.com/office/drawing/2014/main" id="{56E5CF1B-DF0A-AEEF-E45D-0EA623BD0CF2}"/>
              </a:ext>
            </a:extLst>
          </p:cNvPr>
          <p:cNvSpPr/>
          <p:nvPr/>
        </p:nvSpPr>
        <p:spPr>
          <a:xfrm>
            <a:off x="3585140" y="5535730"/>
            <a:ext cx="2011680" cy="146304"/>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040" b="1" dirty="0">
                <a:solidFill>
                  <a:srgbClr val="2F2F2F"/>
                </a:solidFill>
                <a:latin typeface="Cocomat Pro"/>
                <a:ea typeface="Aptos" pitchFamily="34" charset="-122"/>
                <a:cs typeface="Aptos" pitchFamily="34" charset="-120"/>
              </a:rPr>
              <a:t>Descriptor enrichment across cluster centroids</a:t>
            </a:r>
            <a:endParaRPr lang="en-US" sz="1040" dirty="0">
              <a:latin typeface="Cocomat Pro"/>
            </a:endParaRPr>
          </a:p>
        </p:txBody>
      </p:sp>
      <p:sp>
        <p:nvSpPr>
          <p:cNvPr id="235" name="Shape 87">
            <a:extLst>
              <a:ext uri="{FF2B5EF4-FFF2-40B4-BE49-F238E27FC236}">
                <a16:creationId xmlns:a16="http://schemas.microsoft.com/office/drawing/2014/main" id="{35B20A3F-5EBB-4440-42AB-2BC068BEB7E4}"/>
              </a:ext>
            </a:extLst>
          </p:cNvPr>
          <p:cNvSpPr/>
          <p:nvPr/>
        </p:nvSpPr>
        <p:spPr>
          <a:xfrm>
            <a:off x="5549056" y="5609894"/>
            <a:ext cx="201168" cy="109728"/>
          </a:xfrm>
          <a:prstGeom prst="rect">
            <a:avLst/>
          </a:prstGeom>
          <a:solidFill>
            <a:srgbClr val="ECF3F2"/>
          </a:solidFill>
          <a:ln w="12700">
            <a:solidFill>
              <a:srgbClr val="ECF3F2"/>
            </a:solidFill>
            <a:prstDash val="solid"/>
          </a:ln>
        </p:spPr>
        <p:txBody>
          <a:bodyPr/>
          <a:lstStyle/>
          <a:p>
            <a:endParaRPr lang="tr-TR"/>
          </a:p>
        </p:txBody>
      </p:sp>
      <p:sp>
        <p:nvSpPr>
          <p:cNvPr id="236" name="Shape 88">
            <a:extLst>
              <a:ext uri="{FF2B5EF4-FFF2-40B4-BE49-F238E27FC236}">
                <a16:creationId xmlns:a16="http://schemas.microsoft.com/office/drawing/2014/main" id="{A781D253-0A55-3F90-4247-82568CB46E71}"/>
              </a:ext>
            </a:extLst>
          </p:cNvPr>
          <p:cNvSpPr/>
          <p:nvPr/>
        </p:nvSpPr>
        <p:spPr>
          <a:xfrm>
            <a:off x="5750224" y="5609894"/>
            <a:ext cx="201168" cy="109728"/>
          </a:xfrm>
          <a:prstGeom prst="rect">
            <a:avLst/>
          </a:prstGeom>
          <a:solidFill>
            <a:srgbClr val="E9E2D0"/>
          </a:solidFill>
          <a:ln w="12700">
            <a:solidFill>
              <a:srgbClr val="E9E2D0"/>
            </a:solidFill>
            <a:prstDash val="solid"/>
          </a:ln>
        </p:spPr>
        <p:txBody>
          <a:bodyPr/>
          <a:lstStyle/>
          <a:p>
            <a:endParaRPr lang="tr-TR"/>
          </a:p>
        </p:txBody>
      </p:sp>
      <p:sp>
        <p:nvSpPr>
          <p:cNvPr id="237" name="Shape 89">
            <a:extLst>
              <a:ext uri="{FF2B5EF4-FFF2-40B4-BE49-F238E27FC236}">
                <a16:creationId xmlns:a16="http://schemas.microsoft.com/office/drawing/2014/main" id="{58104FEE-5A8F-E828-1857-D617C2321A4C}"/>
              </a:ext>
            </a:extLst>
          </p:cNvPr>
          <p:cNvSpPr/>
          <p:nvPr/>
        </p:nvSpPr>
        <p:spPr>
          <a:xfrm>
            <a:off x="5951392" y="5609894"/>
            <a:ext cx="201168" cy="109728"/>
          </a:xfrm>
          <a:prstGeom prst="rect">
            <a:avLst/>
          </a:prstGeom>
          <a:solidFill>
            <a:srgbClr val="E7D2AE"/>
          </a:solidFill>
          <a:ln w="12700">
            <a:solidFill>
              <a:srgbClr val="E7D2AE"/>
            </a:solidFill>
            <a:prstDash val="solid"/>
          </a:ln>
        </p:spPr>
        <p:txBody>
          <a:bodyPr/>
          <a:lstStyle/>
          <a:p>
            <a:endParaRPr lang="tr-TR"/>
          </a:p>
        </p:txBody>
      </p:sp>
      <p:sp>
        <p:nvSpPr>
          <p:cNvPr id="238" name="Shape 90">
            <a:extLst>
              <a:ext uri="{FF2B5EF4-FFF2-40B4-BE49-F238E27FC236}">
                <a16:creationId xmlns:a16="http://schemas.microsoft.com/office/drawing/2014/main" id="{658933BA-A43C-8042-8394-A324559871FA}"/>
              </a:ext>
            </a:extLst>
          </p:cNvPr>
          <p:cNvSpPr/>
          <p:nvPr/>
        </p:nvSpPr>
        <p:spPr>
          <a:xfrm>
            <a:off x="6152560" y="5609894"/>
            <a:ext cx="201168" cy="109728"/>
          </a:xfrm>
          <a:prstGeom prst="rect">
            <a:avLst/>
          </a:prstGeom>
          <a:solidFill>
            <a:srgbClr val="E4C18C"/>
          </a:solidFill>
          <a:ln w="12700">
            <a:solidFill>
              <a:srgbClr val="E4C18C"/>
            </a:solidFill>
            <a:prstDash val="solid"/>
          </a:ln>
        </p:spPr>
        <p:txBody>
          <a:bodyPr/>
          <a:lstStyle/>
          <a:p>
            <a:endParaRPr lang="tr-TR"/>
          </a:p>
        </p:txBody>
      </p:sp>
      <p:sp>
        <p:nvSpPr>
          <p:cNvPr id="239" name="Shape 91">
            <a:extLst>
              <a:ext uri="{FF2B5EF4-FFF2-40B4-BE49-F238E27FC236}">
                <a16:creationId xmlns:a16="http://schemas.microsoft.com/office/drawing/2014/main" id="{CE1FD00A-6126-2018-52FD-B0B675DC3EF8}"/>
              </a:ext>
            </a:extLst>
          </p:cNvPr>
          <p:cNvSpPr/>
          <p:nvPr/>
        </p:nvSpPr>
        <p:spPr>
          <a:xfrm>
            <a:off x="6353728" y="5609894"/>
            <a:ext cx="201168" cy="109728"/>
          </a:xfrm>
          <a:prstGeom prst="rect">
            <a:avLst/>
          </a:prstGeom>
          <a:solidFill>
            <a:srgbClr val="E1B06A"/>
          </a:solidFill>
          <a:ln w="12700">
            <a:solidFill>
              <a:srgbClr val="E1B06A"/>
            </a:solidFill>
            <a:prstDash val="solid"/>
          </a:ln>
        </p:spPr>
        <p:txBody>
          <a:bodyPr/>
          <a:lstStyle/>
          <a:p>
            <a:endParaRPr lang="tr-TR"/>
          </a:p>
        </p:txBody>
      </p:sp>
      <p:sp>
        <p:nvSpPr>
          <p:cNvPr id="240" name="Text 92">
            <a:extLst>
              <a:ext uri="{FF2B5EF4-FFF2-40B4-BE49-F238E27FC236}">
                <a16:creationId xmlns:a16="http://schemas.microsoft.com/office/drawing/2014/main" id="{44F24560-CA74-403F-BC43-728B233DEFF0}"/>
              </a:ext>
            </a:extLst>
          </p:cNvPr>
          <p:cNvSpPr/>
          <p:nvPr/>
        </p:nvSpPr>
        <p:spPr>
          <a:xfrm>
            <a:off x="5241036" y="5607035"/>
            <a:ext cx="219456"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60" dirty="0">
                <a:solidFill>
                  <a:srgbClr val="666666"/>
                </a:solidFill>
                <a:latin typeface="Aptos" pitchFamily="34" charset="0"/>
                <a:ea typeface="Aptos" pitchFamily="34" charset="-122"/>
                <a:cs typeface="Aptos" pitchFamily="34" charset="-120"/>
              </a:rPr>
              <a:t>low</a:t>
            </a:r>
            <a:endParaRPr lang="en-US" sz="860" dirty="0"/>
          </a:p>
        </p:txBody>
      </p:sp>
      <p:sp>
        <p:nvSpPr>
          <p:cNvPr id="241" name="Text 93">
            <a:extLst>
              <a:ext uri="{FF2B5EF4-FFF2-40B4-BE49-F238E27FC236}">
                <a16:creationId xmlns:a16="http://schemas.microsoft.com/office/drawing/2014/main" id="{821189C3-4256-7FD0-3C8C-3D5CBA9EB547}"/>
              </a:ext>
            </a:extLst>
          </p:cNvPr>
          <p:cNvSpPr/>
          <p:nvPr/>
        </p:nvSpPr>
        <p:spPr>
          <a:xfrm>
            <a:off x="6630924" y="5609894"/>
            <a:ext cx="256032" cy="109728"/>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860" dirty="0">
                <a:solidFill>
                  <a:srgbClr val="666666"/>
                </a:solidFill>
                <a:latin typeface="Aptos" pitchFamily="34" charset="0"/>
                <a:ea typeface="Aptos" pitchFamily="34" charset="-122"/>
                <a:cs typeface="Aptos" pitchFamily="34" charset="-120"/>
              </a:rPr>
              <a:t>high</a:t>
            </a:r>
            <a:endParaRPr lang="en-US" sz="860" dirty="0"/>
          </a:p>
        </p:txBody>
      </p:sp>
      <p:sp>
        <p:nvSpPr>
          <p:cNvPr id="242" name="Text 95">
            <a:extLst>
              <a:ext uri="{FF2B5EF4-FFF2-40B4-BE49-F238E27FC236}">
                <a16:creationId xmlns:a16="http://schemas.microsoft.com/office/drawing/2014/main" id="{84C9D183-30E4-1072-A835-6710000212AF}"/>
              </a:ext>
            </a:extLst>
          </p:cNvPr>
          <p:cNvSpPr/>
          <p:nvPr/>
        </p:nvSpPr>
        <p:spPr>
          <a:xfrm>
            <a:off x="8848344" y="2276856"/>
            <a:ext cx="2398268" cy="22860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650" b="1" dirty="0">
                <a:solidFill>
                  <a:srgbClr val="2F2F2F"/>
                </a:solidFill>
                <a:latin typeface="Cocomat Pro"/>
                <a:ea typeface="Aptos" pitchFamily="34" charset="-122"/>
                <a:cs typeface="Aptos" pitchFamily="34" charset="-120"/>
              </a:rPr>
              <a:t>Scientific interpretation</a:t>
            </a:r>
            <a:endParaRPr lang="en-US" sz="1650" dirty="0">
              <a:latin typeface="Cocomat Pro"/>
            </a:endParaRPr>
          </a:p>
        </p:txBody>
      </p:sp>
      <p:sp>
        <p:nvSpPr>
          <p:cNvPr id="243" name="Text 96">
            <a:extLst>
              <a:ext uri="{FF2B5EF4-FFF2-40B4-BE49-F238E27FC236}">
                <a16:creationId xmlns:a16="http://schemas.microsoft.com/office/drawing/2014/main" id="{1CA67C87-A94E-9219-A1E6-3AAE15027496}"/>
              </a:ext>
            </a:extLst>
          </p:cNvPr>
          <p:cNvSpPr/>
          <p:nvPr/>
        </p:nvSpPr>
        <p:spPr>
          <a:xfrm>
            <a:off x="8633460" y="2883318"/>
            <a:ext cx="3018490" cy="1965960"/>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52400" indent="-152400">
              <a:buSzPct val="100000"/>
              <a:buChar char="•"/>
            </a:pPr>
            <a:r>
              <a:rPr lang="en-US" sz="1140" dirty="0">
                <a:solidFill>
                  <a:srgbClr val="2F2F2F"/>
                </a:solidFill>
                <a:latin typeface="Cocomat Pro"/>
                <a:ea typeface="Aptos" pitchFamily="34" charset="-122"/>
                <a:cs typeface="Aptos" pitchFamily="34" charset="-120"/>
              </a:rPr>
              <a:t>Cluster A is absorber-driven: density and stopping descriptors dominate.</a:t>
            </a:r>
            <a:endParaRPr lang="tr-TR" sz="1140" dirty="0">
              <a:solidFill>
                <a:srgbClr val="2F2F2F"/>
              </a:solidFill>
              <a:latin typeface="Aptos" pitchFamily="34" charset="0"/>
              <a:ea typeface="Aptos" pitchFamily="34" charset="-122"/>
              <a:cs typeface="Aptos" pitchFamily="34" charset="-120"/>
            </a:endParaRPr>
          </a:p>
          <a:p>
            <a:pPr>
              <a:buSzPct val="100000"/>
            </a:pPr>
            <a:endParaRPr lang="en-US" sz="1140" dirty="0">
              <a:latin typeface="Cocomat Pro"/>
            </a:endParaRPr>
          </a:p>
          <a:p>
            <a:pPr marL="152400" indent="-152400">
              <a:buSzPct val="100000"/>
              <a:buChar char="•"/>
            </a:pPr>
            <a:r>
              <a:rPr lang="en-US" sz="1140" dirty="0">
                <a:solidFill>
                  <a:srgbClr val="2F2F2F"/>
                </a:solidFill>
                <a:latin typeface="Cocomat Pro"/>
                <a:ea typeface="Aptos" pitchFamily="34" charset="-122"/>
                <a:cs typeface="Aptos" pitchFamily="34" charset="-120"/>
              </a:rPr>
              <a:t>Cluster B is QD/polymer-driven: timing, emission tuning, and loading are enriched.</a:t>
            </a:r>
            <a:endParaRPr lang="tr-TR" sz="1140" dirty="0">
              <a:solidFill>
                <a:srgbClr val="2F2F2F"/>
              </a:solidFill>
              <a:latin typeface="Aptos" pitchFamily="34" charset="0"/>
              <a:ea typeface="Aptos" pitchFamily="34" charset="-122"/>
              <a:cs typeface="Aptos" pitchFamily="34" charset="-120"/>
            </a:endParaRPr>
          </a:p>
          <a:p>
            <a:pPr>
              <a:buSzPct val="100000"/>
            </a:pPr>
            <a:endParaRPr lang="en-US" sz="1140" dirty="0">
              <a:latin typeface="Cocomat Pro"/>
            </a:endParaRPr>
          </a:p>
          <a:p>
            <a:pPr marL="152400" indent="-152400">
              <a:buSzPct val="100000"/>
              <a:buChar char="•"/>
            </a:pPr>
            <a:r>
              <a:rPr lang="en-US" sz="1140" dirty="0">
                <a:solidFill>
                  <a:srgbClr val="2F2F2F"/>
                </a:solidFill>
                <a:latin typeface="Cocomat Pro"/>
                <a:ea typeface="Aptos" pitchFamily="34" charset="-122"/>
                <a:cs typeface="Aptos" pitchFamily="34" charset="-120"/>
              </a:rPr>
              <a:t>Cluster C reflects fast but simpler organic/plastic systems.</a:t>
            </a:r>
            <a:endParaRPr lang="tr-TR" sz="1140" dirty="0">
              <a:solidFill>
                <a:srgbClr val="2F2F2F"/>
              </a:solidFill>
              <a:latin typeface="Aptos" pitchFamily="34" charset="0"/>
              <a:ea typeface="Aptos" pitchFamily="34" charset="-122"/>
              <a:cs typeface="Aptos" pitchFamily="34" charset="-120"/>
            </a:endParaRPr>
          </a:p>
          <a:p>
            <a:pPr marL="152400" indent="-152400">
              <a:buSzPct val="100000"/>
              <a:buChar char="•"/>
            </a:pPr>
            <a:endParaRPr lang="en-US" sz="1140" dirty="0">
              <a:latin typeface="Cocomat Pro"/>
            </a:endParaRPr>
          </a:p>
          <a:p>
            <a:pPr marL="152400" indent="-152400">
              <a:buSzPct val="100000"/>
              <a:buChar char="•"/>
            </a:pPr>
            <a:r>
              <a:rPr lang="en-US" sz="1140" dirty="0">
                <a:solidFill>
                  <a:srgbClr val="2F2F2F"/>
                </a:solidFill>
                <a:latin typeface="Cocomat Pro"/>
                <a:ea typeface="Aptos" pitchFamily="34" charset="-122"/>
                <a:cs typeface="Aptos" pitchFamily="34" charset="-120"/>
              </a:rPr>
              <a:t>Cluster D is a transition regime with high architecture complexity.</a:t>
            </a:r>
            <a:endParaRPr lang="en-US" sz="1140" dirty="0">
              <a:latin typeface="Cocomat Pro"/>
            </a:endParaRPr>
          </a:p>
        </p:txBody>
      </p:sp>
      <p:sp>
        <p:nvSpPr>
          <p:cNvPr id="244" name="Shape 97">
            <a:extLst>
              <a:ext uri="{FF2B5EF4-FFF2-40B4-BE49-F238E27FC236}">
                <a16:creationId xmlns:a16="http://schemas.microsoft.com/office/drawing/2014/main" id="{9A7BDB40-7006-37A2-4C21-281A47C09A10}"/>
              </a:ext>
            </a:extLst>
          </p:cNvPr>
          <p:cNvSpPr/>
          <p:nvPr/>
        </p:nvSpPr>
        <p:spPr>
          <a:xfrm>
            <a:off x="8734044" y="5125797"/>
            <a:ext cx="2569464" cy="987018"/>
          </a:xfrm>
          <a:prstGeom prst="roundRect">
            <a:avLst>
              <a:gd name="adj" fmla="val 6098"/>
            </a:avLst>
          </a:prstGeom>
          <a:solidFill>
            <a:srgbClr val="FFF8F0"/>
          </a:solidFill>
          <a:ln w="12700">
            <a:solidFill>
              <a:srgbClr val="E1B06A"/>
            </a:solidFill>
            <a:prstDash val="solid"/>
          </a:ln>
        </p:spPr>
        <p:txBody>
          <a:bodyPr/>
          <a:lstStyle/>
          <a:p>
            <a:endParaRPr lang="tr-TR"/>
          </a:p>
        </p:txBody>
      </p:sp>
      <p:sp>
        <p:nvSpPr>
          <p:cNvPr id="245" name="Text 98">
            <a:extLst>
              <a:ext uri="{FF2B5EF4-FFF2-40B4-BE49-F238E27FC236}">
                <a16:creationId xmlns:a16="http://schemas.microsoft.com/office/drawing/2014/main" id="{11DDB71A-AED2-6F93-3629-338009CC88CA}"/>
              </a:ext>
            </a:extLst>
          </p:cNvPr>
          <p:cNvSpPr/>
          <p:nvPr/>
        </p:nvSpPr>
        <p:spPr>
          <a:xfrm>
            <a:off x="9749490" y="4959192"/>
            <a:ext cx="640080" cy="146304"/>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200" b="1" dirty="0">
                <a:solidFill>
                  <a:srgbClr val="4B3A2D"/>
                </a:solidFill>
                <a:latin typeface="Aptos" pitchFamily="34" charset="0"/>
                <a:ea typeface="Aptos" pitchFamily="34" charset="-122"/>
                <a:cs typeface="Aptos" pitchFamily="34" charset="-120"/>
              </a:rPr>
              <a:t>Result</a:t>
            </a:r>
            <a:endParaRPr lang="en-US" sz="1200" dirty="0"/>
          </a:p>
        </p:txBody>
      </p:sp>
      <p:sp>
        <p:nvSpPr>
          <p:cNvPr id="246" name="Text 99">
            <a:extLst>
              <a:ext uri="{FF2B5EF4-FFF2-40B4-BE49-F238E27FC236}">
                <a16:creationId xmlns:a16="http://schemas.microsoft.com/office/drawing/2014/main" id="{4A2D9810-6839-7F00-DA2C-B3AE0B57617A}"/>
              </a:ext>
            </a:extLst>
          </p:cNvPr>
          <p:cNvSpPr/>
          <p:nvPr/>
        </p:nvSpPr>
        <p:spPr>
          <a:xfrm>
            <a:off x="8820728" y="5504738"/>
            <a:ext cx="2226528" cy="237744"/>
          </a:xfrm>
          <a:prstGeom prst="rect">
            <a:avLst/>
          </a:prstGeom>
          <a:noFill/>
          <a:ln/>
        </p:spPr>
        <p:txBody>
          <a:bodyPr wrap="square" lIns="0" tIns="0" rIns="0" bIns="0" rtlCol="0" anchor="ct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just">
              <a:buNone/>
            </a:pPr>
            <a:r>
              <a:rPr lang="en-US" sz="1060" dirty="0">
                <a:solidFill>
                  <a:srgbClr val="2F2F2F"/>
                </a:solidFill>
                <a:latin typeface="Cocomat Pro"/>
                <a:ea typeface="Aptos" pitchFamily="34" charset="-122"/>
                <a:cs typeface="Aptos" pitchFamily="34" charset="-120"/>
              </a:rPr>
              <a:t>Clustering suggests that physically interpretable groups exist before supervised ML, supporting downstream candidate ranking.</a:t>
            </a:r>
            <a:endParaRPr lang="en-US" sz="1060" dirty="0">
              <a:latin typeface="Cocomat Pro"/>
            </a:endParaRPr>
          </a:p>
        </p:txBody>
      </p:sp>
    </p:spTree>
    <p:extLst>
      <p:ext uri="{BB962C8B-B14F-4D97-AF65-F5344CB8AC3E}">
        <p14:creationId xmlns:p14="http://schemas.microsoft.com/office/powerpoint/2010/main" val="975632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Cocomat Pro"/>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it-IT" sz="1600" b="0" i="0" u="none" strike="noStrike" kern="1200" cap="none" spc="0" normalizeH="0" baseline="0" noProof="0" dirty="0">
              <a:ln>
                <a:noFill/>
              </a:ln>
              <a:solidFill>
                <a:srgbClr val="002060"/>
              </a:solidFill>
              <a:effectLst/>
              <a:uLnTx/>
              <a:uFillTx/>
              <a:latin typeface="Cocomat Pro"/>
              <a:ea typeface="Cocomat Pro"/>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a:cs typeface="Cocomat Pro" pitchFamily="34" charset="-120"/>
              </a:rPr>
              <a:t>7</a:t>
            </a:r>
            <a:endParaRPr lang="en-US" sz="1000" dirty="0">
              <a:ea typeface="Cocomat Pro"/>
            </a:endParaRPr>
          </a:p>
        </p:txBody>
      </p:sp>
      <p:sp>
        <p:nvSpPr>
          <p:cNvPr id="6" name="CasellaDiTesto 2">
            <a:extLst>
              <a:ext uri="{FF2B5EF4-FFF2-40B4-BE49-F238E27FC236}">
                <a16:creationId xmlns:a16="http://schemas.microsoft.com/office/drawing/2014/main" id="{136F3270-568C-5184-67A5-71559305635B}"/>
              </a:ext>
            </a:extLst>
          </p:cNvPr>
          <p:cNvSpPr txBox="1"/>
          <p:nvPr/>
        </p:nvSpPr>
        <p:spPr>
          <a:xfrm>
            <a:off x="1353312" y="6286550"/>
            <a:ext cx="10458124" cy="584775"/>
          </a:xfrm>
          <a:prstGeom prst="rect">
            <a:avLst/>
          </a:prstGeom>
          <a:noFill/>
        </p:spPr>
        <p:txBody>
          <a:bodyPr wrap="square">
            <a:spAutoFit/>
          </a:bodyPr>
          <a:lstStyle/>
          <a:p>
            <a:r>
              <a:rPr sz="1600" dirty="0">
                <a:latin typeface="Cocomat Pro"/>
                <a:ea typeface="Cocomat Pro"/>
              </a:rPr>
              <a:t>M. Aydemir - Advances in X-ray and Gamma </a:t>
            </a:r>
            <a:r>
              <a:rPr sz="1600" dirty="0" err="1">
                <a:latin typeface="Cocomat Pro"/>
                <a:ea typeface="Cocomat Pro"/>
              </a:rPr>
              <a:t>RAy</a:t>
            </a:r>
            <a:r>
              <a:rPr sz="1600" dirty="0">
                <a:latin typeface="Cocomat Pro"/>
                <a:ea typeface="Cocomat Pro"/>
              </a:rPr>
              <a:t> </a:t>
            </a:r>
            <a:r>
              <a:rPr sz="1600" dirty="0" err="1">
                <a:latin typeface="Cocomat Pro"/>
                <a:ea typeface="Cocomat Pro"/>
              </a:rPr>
              <a:t>DEtectors</a:t>
            </a:r>
            <a:r>
              <a:rPr sz="1600" dirty="0">
                <a:latin typeface="Cocomat Pro"/>
                <a:ea typeface="Cocomat Pro"/>
              </a:rPr>
              <a:t> and applications (XGRADE 2026) 24-26/03/2026, Palermo</a:t>
            </a:r>
          </a:p>
        </p:txBody>
      </p:sp>
      <p:sp>
        <p:nvSpPr>
          <p:cNvPr id="7" name="Text 3"/>
          <p:cNvSpPr/>
          <p:nvPr/>
        </p:nvSpPr>
        <p:spPr>
          <a:xfrm>
            <a:off x="4562960" y="608061"/>
            <a:ext cx="8028223" cy="502920"/>
          </a:xfrm>
          <a:prstGeom prst="rect">
            <a:avLst/>
          </a:prstGeom>
          <a:noFill/>
          <a:ln/>
        </p:spPr>
        <p:txBody>
          <a:bodyPr wrap="square" rtlCol="0" anchor="ctr"/>
          <a:lstStyle/>
          <a:p>
            <a:pPr marL="0" indent="0">
              <a:buNone/>
            </a:pPr>
            <a:r>
              <a:rPr lang="en-US" sz="1600" dirty="0">
                <a:solidFill>
                  <a:srgbClr val="1E3C50"/>
                </a:solidFill>
                <a:latin typeface="Cocomat Pro" pitchFamily="34" charset="0"/>
                <a:ea typeface="Cocomat Pro" pitchFamily="34" charset="-122"/>
                <a:cs typeface="Cocomat Pro" pitchFamily="34" charset="-120"/>
              </a:rPr>
              <a:t>Multi-objective Candidate Selection for Next-Generation Detector Materials</a:t>
            </a:r>
            <a:endParaRPr lang="en-US" sz="1600" dirty="0"/>
          </a:p>
        </p:txBody>
      </p:sp>
      <p:sp>
        <p:nvSpPr>
          <p:cNvPr id="8" name="Shape 4">
            <a:extLst>
              <a:ext uri="{FF2B5EF4-FFF2-40B4-BE49-F238E27FC236}">
                <a16:creationId xmlns:a16="http://schemas.microsoft.com/office/drawing/2014/main" id="{5931356E-FB8D-7EC5-63B3-C122F3F95AB6}"/>
              </a:ext>
            </a:extLst>
          </p:cNvPr>
          <p:cNvSpPr/>
          <p:nvPr/>
        </p:nvSpPr>
        <p:spPr>
          <a:xfrm>
            <a:off x="566928" y="1325880"/>
            <a:ext cx="2788920" cy="4526280"/>
          </a:xfrm>
          <a:prstGeom prst="roundRect">
            <a:avLst>
              <a:gd name="adj" fmla="val 3934"/>
            </a:avLst>
          </a:prstGeom>
          <a:solidFill>
            <a:srgbClr val="FFFFFF"/>
          </a:solidFill>
          <a:ln w="15240">
            <a:solidFill>
              <a:srgbClr val="A9DDE5"/>
            </a:solidFill>
            <a:prstDash val="solid"/>
          </a:ln>
          <a:effectLst>
            <a:outerShdw blurRad="19050" dist="12700" dir="2700000" algn="bl" rotWithShape="0">
              <a:srgbClr val="000000">
                <a:alpha val="12000"/>
              </a:srgbClr>
            </a:outerShdw>
          </a:effectLst>
        </p:spPr>
        <p:txBody>
          <a:bodyPr/>
          <a:lstStyle/>
          <a:p>
            <a:endParaRPr lang="en-GB"/>
          </a:p>
        </p:txBody>
      </p:sp>
      <p:sp>
        <p:nvSpPr>
          <p:cNvPr id="9" name="Text 5">
            <a:extLst>
              <a:ext uri="{FF2B5EF4-FFF2-40B4-BE49-F238E27FC236}">
                <a16:creationId xmlns:a16="http://schemas.microsoft.com/office/drawing/2014/main" id="{B9436FCA-DD7B-26DF-41D8-6B612159ED0F}"/>
              </a:ext>
            </a:extLst>
          </p:cNvPr>
          <p:cNvSpPr/>
          <p:nvPr/>
        </p:nvSpPr>
        <p:spPr>
          <a:xfrm>
            <a:off x="749807" y="1481328"/>
            <a:ext cx="2606041" cy="301752"/>
          </a:xfrm>
          <a:prstGeom prst="rect">
            <a:avLst/>
          </a:prstGeom>
          <a:noFill/>
          <a:ln/>
        </p:spPr>
        <p:txBody>
          <a:bodyPr wrap="square" rtlCol="0" anchor="ctr"/>
          <a:lstStyle/>
          <a:p>
            <a:pPr marL="0" indent="0">
              <a:buNone/>
            </a:pPr>
            <a:r>
              <a:rPr lang="en-US" sz="1600" b="1" dirty="0">
                <a:solidFill>
                  <a:srgbClr val="18687A"/>
                </a:solidFill>
                <a:latin typeface="Cocomat Pro" pitchFamily="34" charset="0"/>
                <a:ea typeface="Cocomat Pro" pitchFamily="34" charset="-122"/>
                <a:cs typeface="Cocomat Pro" pitchFamily="34" charset="-120"/>
              </a:rPr>
              <a:t>Physics-guided ranking framework</a:t>
            </a:r>
            <a:endParaRPr lang="en-US" sz="1600" dirty="0"/>
          </a:p>
        </p:txBody>
      </p:sp>
      <p:sp>
        <p:nvSpPr>
          <p:cNvPr id="10" name="Text 6">
            <a:extLst>
              <a:ext uri="{FF2B5EF4-FFF2-40B4-BE49-F238E27FC236}">
                <a16:creationId xmlns:a16="http://schemas.microsoft.com/office/drawing/2014/main" id="{978F6AF2-2827-D84B-20BE-93680E13DBA0}"/>
              </a:ext>
            </a:extLst>
          </p:cNvPr>
          <p:cNvSpPr/>
          <p:nvPr/>
        </p:nvSpPr>
        <p:spPr>
          <a:xfrm>
            <a:off x="749808" y="1828800"/>
            <a:ext cx="1828800" cy="201168"/>
          </a:xfrm>
          <a:prstGeom prst="rect">
            <a:avLst/>
          </a:prstGeom>
          <a:noFill/>
          <a:ln/>
        </p:spPr>
        <p:txBody>
          <a:bodyPr wrap="square" rtlCol="0" anchor="ctr"/>
          <a:lstStyle/>
          <a:p>
            <a:pPr marL="0" indent="0">
              <a:buNone/>
            </a:pPr>
            <a:r>
              <a:rPr lang="en-US" sz="1100" b="1" dirty="0">
                <a:solidFill>
                  <a:srgbClr val="3E5D6B"/>
                </a:solidFill>
                <a:latin typeface="Cocomat Pro" pitchFamily="34" charset="0"/>
                <a:ea typeface="Cocomat Pro" pitchFamily="34" charset="-122"/>
                <a:cs typeface="Cocomat Pro" pitchFamily="34" charset="-120"/>
              </a:rPr>
              <a:t>Input descriptor groups</a:t>
            </a:r>
            <a:endParaRPr lang="en-US" sz="1100" dirty="0"/>
          </a:p>
        </p:txBody>
      </p:sp>
      <p:sp>
        <p:nvSpPr>
          <p:cNvPr id="11" name="Shape 7">
            <a:extLst>
              <a:ext uri="{FF2B5EF4-FFF2-40B4-BE49-F238E27FC236}">
                <a16:creationId xmlns:a16="http://schemas.microsoft.com/office/drawing/2014/main" id="{72CA31CF-2FF4-8AA6-4F57-DACCD6302809}"/>
              </a:ext>
            </a:extLst>
          </p:cNvPr>
          <p:cNvSpPr/>
          <p:nvPr/>
        </p:nvSpPr>
        <p:spPr>
          <a:xfrm>
            <a:off x="758952" y="2084832"/>
            <a:ext cx="2404872" cy="512064"/>
          </a:xfrm>
          <a:prstGeom prst="roundRect">
            <a:avLst>
              <a:gd name="adj" fmla="val 14286"/>
            </a:avLst>
          </a:prstGeom>
          <a:solidFill>
            <a:srgbClr val="EEF9FB"/>
          </a:solidFill>
          <a:ln w="7620">
            <a:solidFill>
              <a:srgbClr val="C9EEF4"/>
            </a:solidFill>
            <a:prstDash val="solid"/>
          </a:ln>
        </p:spPr>
        <p:txBody>
          <a:bodyPr/>
          <a:lstStyle/>
          <a:p>
            <a:endParaRPr lang="en-GB"/>
          </a:p>
        </p:txBody>
      </p:sp>
      <p:sp>
        <p:nvSpPr>
          <p:cNvPr id="12" name="Text 8">
            <a:extLst>
              <a:ext uri="{FF2B5EF4-FFF2-40B4-BE49-F238E27FC236}">
                <a16:creationId xmlns:a16="http://schemas.microsoft.com/office/drawing/2014/main" id="{BB1DC05C-C658-FE4B-C08B-77EED2F58F26}"/>
              </a:ext>
            </a:extLst>
          </p:cNvPr>
          <p:cNvSpPr/>
          <p:nvPr/>
        </p:nvSpPr>
        <p:spPr>
          <a:xfrm>
            <a:off x="877824" y="2139696"/>
            <a:ext cx="1920240" cy="164592"/>
          </a:xfrm>
          <a:prstGeom prst="rect">
            <a:avLst/>
          </a:prstGeom>
          <a:noFill/>
          <a:ln/>
        </p:spPr>
        <p:txBody>
          <a:bodyPr wrap="square" rtlCol="0" anchor="ctr"/>
          <a:lstStyle/>
          <a:p>
            <a:pPr marL="0" indent="0">
              <a:buNone/>
            </a:pPr>
            <a:r>
              <a:rPr lang="en-US" sz="1100" b="1" dirty="0">
                <a:solidFill>
                  <a:srgbClr val="1E4C5E"/>
                </a:solidFill>
                <a:latin typeface="Cocomat Pro" pitchFamily="34" charset="0"/>
                <a:ea typeface="Cocomat Pro" pitchFamily="34" charset="-122"/>
                <a:cs typeface="Cocomat Pro" pitchFamily="34" charset="-120"/>
              </a:rPr>
              <a:t>Timing / kinetics</a:t>
            </a:r>
            <a:endParaRPr lang="en-US" sz="1100" dirty="0"/>
          </a:p>
        </p:txBody>
      </p:sp>
      <p:sp>
        <p:nvSpPr>
          <p:cNvPr id="13" name="Text 9">
            <a:extLst>
              <a:ext uri="{FF2B5EF4-FFF2-40B4-BE49-F238E27FC236}">
                <a16:creationId xmlns:a16="http://schemas.microsoft.com/office/drawing/2014/main" id="{C231023A-042B-BAFC-D352-2DF8E653C980}"/>
              </a:ext>
            </a:extLst>
          </p:cNvPr>
          <p:cNvSpPr/>
          <p:nvPr/>
        </p:nvSpPr>
        <p:spPr>
          <a:xfrm>
            <a:off x="877824" y="2304288"/>
            <a:ext cx="2011680" cy="164592"/>
          </a:xfrm>
          <a:prstGeom prst="rect">
            <a:avLst/>
          </a:prstGeom>
          <a:noFill/>
          <a:ln/>
        </p:spPr>
        <p:txBody>
          <a:bodyPr wrap="square" rtlCol="0" anchor="ctr"/>
          <a:lstStyle/>
          <a:p>
            <a:pPr marL="0" indent="0">
              <a:buNone/>
            </a:pPr>
            <a:r>
              <a:rPr lang="en-US" sz="850" dirty="0">
                <a:solidFill>
                  <a:srgbClr val="4B6673"/>
                </a:solidFill>
                <a:latin typeface="Arial" pitchFamily="34" charset="0"/>
                <a:ea typeface="Arial" pitchFamily="34" charset="-122"/>
                <a:cs typeface="Arial" pitchFamily="34" charset="-120"/>
              </a:rPr>
              <a:t>rise time, decay, prompt fraction</a:t>
            </a:r>
            <a:endParaRPr lang="en-US" sz="850" dirty="0"/>
          </a:p>
        </p:txBody>
      </p:sp>
      <p:sp>
        <p:nvSpPr>
          <p:cNvPr id="14" name="Shape 10">
            <a:extLst>
              <a:ext uri="{FF2B5EF4-FFF2-40B4-BE49-F238E27FC236}">
                <a16:creationId xmlns:a16="http://schemas.microsoft.com/office/drawing/2014/main" id="{7AA43A1A-1C26-C84B-9EC8-46A63BC2A311}"/>
              </a:ext>
            </a:extLst>
          </p:cNvPr>
          <p:cNvSpPr/>
          <p:nvPr/>
        </p:nvSpPr>
        <p:spPr>
          <a:xfrm>
            <a:off x="758952" y="2706624"/>
            <a:ext cx="2404872" cy="512064"/>
          </a:xfrm>
          <a:prstGeom prst="roundRect">
            <a:avLst>
              <a:gd name="adj" fmla="val 14286"/>
            </a:avLst>
          </a:prstGeom>
          <a:solidFill>
            <a:srgbClr val="EEF9FB"/>
          </a:solidFill>
          <a:ln w="7620">
            <a:solidFill>
              <a:srgbClr val="C9EEF4"/>
            </a:solidFill>
            <a:prstDash val="solid"/>
          </a:ln>
        </p:spPr>
        <p:txBody>
          <a:bodyPr/>
          <a:lstStyle/>
          <a:p>
            <a:endParaRPr lang="en-GB"/>
          </a:p>
        </p:txBody>
      </p:sp>
      <p:sp>
        <p:nvSpPr>
          <p:cNvPr id="15" name="Text 11">
            <a:extLst>
              <a:ext uri="{FF2B5EF4-FFF2-40B4-BE49-F238E27FC236}">
                <a16:creationId xmlns:a16="http://schemas.microsoft.com/office/drawing/2014/main" id="{C9DD5A22-C8D3-CD06-88C3-5A26ED12A39F}"/>
              </a:ext>
            </a:extLst>
          </p:cNvPr>
          <p:cNvSpPr/>
          <p:nvPr/>
        </p:nvSpPr>
        <p:spPr>
          <a:xfrm>
            <a:off x="877824" y="2761488"/>
            <a:ext cx="1920240" cy="164592"/>
          </a:xfrm>
          <a:prstGeom prst="rect">
            <a:avLst/>
          </a:prstGeom>
          <a:noFill/>
          <a:ln/>
        </p:spPr>
        <p:txBody>
          <a:bodyPr wrap="square" rtlCol="0" anchor="ctr"/>
          <a:lstStyle/>
          <a:p>
            <a:pPr marL="0" indent="0">
              <a:buNone/>
            </a:pPr>
            <a:r>
              <a:rPr lang="en-US" sz="1100" b="1" dirty="0">
                <a:solidFill>
                  <a:srgbClr val="1E4C5E"/>
                </a:solidFill>
                <a:latin typeface="Cocomat Pro" pitchFamily="34" charset="0"/>
                <a:ea typeface="Cocomat Pro" pitchFamily="34" charset="-122"/>
                <a:cs typeface="Cocomat Pro" pitchFamily="34" charset="-120"/>
              </a:rPr>
              <a:t>Spectral behavior</a:t>
            </a:r>
            <a:endParaRPr lang="en-US" sz="1100" dirty="0"/>
          </a:p>
        </p:txBody>
      </p:sp>
      <p:sp>
        <p:nvSpPr>
          <p:cNvPr id="16" name="Text 12">
            <a:extLst>
              <a:ext uri="{FF2B5EF4-FFF2-40B4-BE49-F238E27FC236}">
                <a16:creationId xmlns:a16="http://schemas.microsoft.com/office/drawing/2014/main" id="{F6A28EF8-9B35-4121-A8B5-7ACB97E8C456}"/>
              </a:ext>
            </a:extLst>
          </p:cNvPr>
          <p:cNvSpPr/>
          <p:nvPr/>
        </p:nvSpPr>
        <p:spPr>
          <a:xfrm>
            <a:off x="862562" y="2990088"/>
            <a:ext cx="2011680" cy="164592"/>
          </a:xfrm>
          <a:prstGeom prst="rect">
            <a:avLst/>
          </a:prstGeom>
          <a:noFill/>
          <a:ln/>
        </p:spPr>
        <p:txBody>
          <a:bodyPr wrap="square" rtlCol="0" anchor="ctr"/>
          <a:lstStyle/>
          <a:p>
            <a:pPr marL="0" indent="0">
              <a:buNone/>
            </a:pPr>
            <a:r>
              <a:rPr lang="en-US" sz="850" dirty="0">
                <a:solidFill>
                  <a:srgbClr val="4B6673"/>
                </a:solidFill>
                <a:latin typeface="Arial" pitchFamily="34" charset="0"/>
                <a:ea typeface="Arial" pitchFamily="34" charset="-122"/>
                <a:cs typeface="Arial" pitchFamily="34" charset="-120"/>
              </a:rPr>
              <a:t>emission band, overlap, WLS compatibility</a:t>
            </a:r>
            <a:endParaRPr lang="en-US" sz="850" dirty="0"/>
          </a:p>
        </p:txBody>
      </p:sp>
      <p:sp>
        <p:nvSpPr>
          <p:cNvPr id="17" name="Shape 13">
            <a:extLst>
              <a:ext uri="{FF2B5EF4-FFF2-40B4-BE49-F238E27FC236}">
                <a16:creationId xmlns:a16="http://schemas.microsoft.com/office/drawing/2014/main" id="{E7B1603F-40AE-DB83-2F92-E30258A7C2B0}"/>
              </a:ext>
            </a:extLst>
          </p:cNvPr>
          <p:cNvSpPr/>
          <p:nvPr/>
        </p:nvSpPr>
        <p:spPr>
          <a:xfrm>
            <a:off x="758952" y="3328416"/>
            <a:ext cx="2404872" cy="512064"/>
          </a:xfrm>
          <a:prstGeom prst="roundRect">
            <a:avLst>
              <a:gd name="adj" fmla="val 14286"/>
            </a:avLst>
          </a:prstGeom>
          <a:solidFill>
            <a:srgbClr val="EEF9FB"/>
          </a:solidFill>
          <a:ln w="7620">
            <a:solidFill>
              <a:srgbClr val="C9EEF4"/>
            </a:solidFill>
            <a:prstDash val="solid"/>
          </a:ln>
        </p:spPr>
        <p:txBody>
          <a:bodyPr/>
          <a:lstStyle/>
          <a:p>
            <a:endParaRPr lang="en-GB"/>
          </a:p>
        </p:txBody>
      </p:sp>
      <p:sp>
        <p:nvSpPr>
          <p:cNvPr id="18" name="Text 14">
            <a:extLst>
              <a:ext uri="{FF2B5EF4-FFF2-40B4-BE49-F238E27FC236}">
                <a16:creationId xmlns:a16="http://schemas.microsoft.com/office/drawing/2014/main" id="{D06F696F-CDB5-2FED-6B03-7C01C6C1636C}"/>
              </a:ext>
            </a:extLst>
          </p:cNvPr>
          <p:cNvSpPr/>
          <p:nvPr/>
        </p:nvSpPr>
        <p:spPr>
          <a:xfrm>
            <a:off x="877824" y="3383280"/>
            <a:ext cx="1920240" cy="164592"/>
          </a:xfrm>
          <a:prstGeom prst="rect">
            <a:avLst/>
          </a:prstGeom>
          <a:noFill/>
          <a:ln/>
        </p:spPr>
        <p:txBody>
          <a:bodyPr wrap="square" rtlCol="0" anchor="ctr"/>
          <a:lstStyle/>
          <a:p>
            <a:pPr marL="0" indent="0">
              <a:buNone/>
            </a:pPr>
            <a:r>
              <a:rPr lang="en-US" sz="1100" b="1" dirty="0">
                <a:solidFill>
                  <a:srgbClr val="1E4C5E"/>
                </a:solidFill>
                <a:latin typeface="Cocomat Pro" pitchFamily="34" charset="0"/>
                <a:ea typeface="Cocomat Pro" pitchFamily="34" charset="-122"/>
                <a:cs typeface="Cocomat Pro" pitchFamily="34" charset="-120"/>
              </a:rPr>
              <a:t>Absorber relevance</a:t>
            </a:r>
            <a:endParaRPr lang="en-US" sz="1100" dirty="0"/>
          </a:p>
        </p:txBody>
      </p:sp>
      <p:sp>
        <p:nvSpPr>
          <p:cNvPr id="19" name="Text 15">
            <a:extLst>
              <a:ext uri="{FF2B5EF4-FFF2-40B4-BE49-F238E27FC236}">
                <a16:creationId xmlns:a16="http://schemas.microsoft.com/office/drawing/2014/main" id="{1FF913BE-F52F-D4CA-C56D-6C1BBA75B632}"/>
              </a:ext>
            </a:extLst>
          </p:cNvPr>
          <p:cNvSpPr/>
          <p:nvPr/>
        </p:nvSpPr>
        <p:spPr>
          <a:xfrm>
            <a:off x="877824" y="3636762"/>
            <a:ext cx="2011680" cy="164592"/>
          </a:xfrm>
          <a:prstGeom prst="rect">
            <a:avLst/>
          </a:prstGeom>
          <a:noFill/>
          <a:ln/>
        </p:spPr>
        <p:txBody>
          <a:bodyPr wrap="square" rtlCol="0" anchor="ctr"/>
          <a:lstStyle/>
          <a:p>
            <a:pPr marL="0" indent="0">
              <a:buNone/>
            </a:pPr>
            <a:r>
              <a:rPr lang="en-US" sz="850" dirty="0">
                <a:solidFill>
                  <a:srgbClr val="4B6673"/>
                </a:solidFill>
                <a:latin typeface="Arial" pitchFamily="34" charset="0"/>
                <a:ea typeface="Arial" pitchFamily="34" charset="-122"/>
                <a:cs typeface="Arial" pitchFamily="34" charset="-120"/>
              </a:rPr>
              <a:t>density, high-Z compatibility, stack role</a:t>
            </a:r>
            <a:endParaRPr lang="en-US" sz="850" dirty="0"/>
          </a:p>
        </p:txBody>
      </p:sp>
      <p:sp>
        <p:nvSpPr>
          <p:cNvPr id="20" name="Shape 16">
            <a:extLst>
              <a:ext uri="{FF2B5EF4-FFF2-40B4-BE49-F238E27FC236}">
                <a16:creationId xmlns:a16="http://schemas.microsoft.com/office/drawing/2014/main" id="{004A9A88-280F-B011-23DF-C739133B07C6}"/>
              </a:ext>
            </a:extLst>
          </p:cNvPr>
          <p:cNvSpPr/>
          <p:nvPr/>
        </p:nvSpPr>
        <p:spPr>
          <a:xfrm>
            <a:off x="758952" y="3950208"/>
            <a:ext cx="2404872" cy="512064"/>
          </a:xfrm>
          <a:prstGeom prst="roundRect">
            <a:avLst>
              <a:gd name="adj" fmla="val 14286"/>
            </a:avLst>
          </a:prstGeom>
          <a:solidFill>
            <a:srgbClr val="EEF9FB"/>
          </a:solidFill>
          <a:ln w="7620">
            <a:solidFill>
              <a:srgbClr val="C9EEF4"/>
            </a:solidFill>
            <a:prstDash val="solid"/>
          </a:ln>
        </p:spPr>
        <p:txBody>
          <a:bodyPr/>
          <a:lstStyle/>
          <a:p>
            <a:endParaRPr lang="en-GB"/>
          </a:p>
        </p:txBody>
      </p:sp>
      <p:sp>
        <p:nvSpPr>
          <p:cNvPr id="21" name="Text 17">
            <a:extLst>
              <a:ext uri="{FF2B5EF4-FFF2-40B4-BE49-F238E27FC236}">
                <a16:creationId xmlns:a16="http://schemas.microsoft.com/office/drawing/2014/main" id="{A3CBE58E-3A8F-5CFD-9913-C6DB8751DB3F}"/>
              </a:ext>
            </a:extLst>
          </p:cNvPr>
          <p:cNvSpPr/>
          <p:nvPr/>
        </p:nvSpPr>
        <p:spPr>
          <a:xfrm>
            <a:off x="877824" y="4005072"/>
            <a:ext cx="1920240" cy="164592"/>
          </a:xfrm>
          <a:prstGeom prst="rect">
            <a:avLst/>
          </a:prstGeom>
          <a:noFill/>
          <a:ln/>
        </p:spPr>
        <p:txBody>
          <a:bodyPr wrap="square" rtlCol="0" anchor="ctr"/>
          <a:lstStyle/>
          <a:p>
            <a:pPr marL="0" indent="0">
              <a:buNone/>
            </a:pPr>
            <a:r>
              <a:rPr lang="en-US" sz="1100" b="1" dirty="0">
                <a:solidFill>
                  <a:srgbClr val="1E4C5E"/>
                </a:solidFill>
                <a:latin typeface="Cocomat Pro" pitchFamily="34" charset="0"/>
                <a:ea typeface="Cocomat Pro" pitchFamily="34" charset="-122"/>
                <a:cs typeface="Cocomat Pro" pitchFamily="34" charset="-120"/>
              </a:rPr>
              <a:t>Stability metrics</a:t>
            </a:r>
            <a:endParaRPr lang="en-US" sz="1100" dirty="0"/>
          </a:p>
        </p:txBody>
      </p:sp>
      <p:sp>
        <p:nvSpPr>
          <p:cNvPr id="22" name="Text 18">
            <a:extLst>
              <a:ext uri="{FF2B5EF4-FFF2-40B4-BE49-F238E27FC236}">
                <a16:creationId xmlns:a16="http://schemas.microsoft.com/office/drawing/2014/main" id="{C6424E46-F4DD-48F4-8DC9-A0A4F14C2AF7}"/>
              </a:ext>
            </a:extLst>
          </p:cNvPr>
          <p:cNvSpPr/>
          <p:nvPr/>
        </p:nvSpPr>
        <p:spPr>
          <a:xfrm>
            <a:off x="898399" y="4215384"/>
            <a:ext cx="2011680" cy="164592"/>
          </a:xfrm>
          <a:prstGeom prst="rect">
            <a:avLst/>
          </a:prstGeom>
          <a:noFill/>
          <a:ln/>
        </p:spPr>
        <p:txBody>
          <a:bodyPr wrap="square" rtlCol="0" anchor="ctr"/>
          <a:lstStyle/>
          <a:p>
            <a:pPr marL="0" indent="0">
              <a:buNone/>
            </a:pPr>
            <a:r>
              <a:rPr lang="en-US" sz="850" dirty="0">
                <a:solidFill>
                  <a:srgbClr val="4B6673"/>
                </a:solidFill>
                <a:latin typeface="Arial" pitchFamily="34" charset="0"/>
                <a:ea typeface="Arial" pitchFamily="34" charset="-122"/>
                <a:cs typeface="Arial" pitchFamily="34" charset="-120"/>
              </a:rPr>
              <a:t>radiation hardness, processability, robustness</a:t>
            </a:r>
            <a:endParaRPr lang="en-US" sz="850" dirty="0"/>
          </a:p>
        </p:txBody>
      </p:sp>
      <p:sp>
        <p:nvSpPr>
          <p:cNvPr id="23" name="Text 19">
            <a:extLst>
              <a:ext uri="{FF2B5EF4-FFF2-40B4-BE49-F238E27FC236}">
                <a16:creationId xmlns:a16="http://schemas.microsoft.com/office/drawing/2014/main" id="{98C2E350-E183-650C-3C9A-B1FF41C40999}"/>
              </a:ext>
            </a:extLst>
          </p:cNvPr>
          <p:cNvSpPr/>
          <p:nvPr/>
        </p:nvSpPr>
        <p:spPr>
          <a:xfrm>
            <a:off x="800216" y="4690872"/>
            <a:ext cx="1753247" cy="118872"/>
          </a:xfrm>
          <a:prstGeom prst="rect">
            <a:avLst/>
          </a:prstGeom>
          <a:noFill/>
          <a:ln/>
        </p:spPr>
        <p:txBody>
          <a:bodyPr wrap="square" rtlCol="0" anchor="ctr"/>
          <a:lstStyle/>
          <a:p>
            <a:pPr marL="0" indent="0">
              <a:buNone/>
            </a:pPr>
            <a:r>
              <a:rPr lang="en-US" sz="1100" b="1" dirty="0">
                <a:solidFill>
                  <a:srgbClr val="3E5D6B"/>
                </a:solidFill>
                <a:latin typeface="Cocomat Pro" pitchFamily="34" charset="0"/>
                <a:ea typeface="Cocomat Pro" pitchFamily="34" charset="-122"/>
                <a:cs typeface="Cocomat Pro" pitchFamily="34" charset="-120"/>
              </a:rPr>
              <a:t>Illustrative score</a:t>
            </a:r>
            <a:endParaRPr lang="en-US" sz="1100" dirty="0"/>
          </a:p>
        </p:txBody>
      </p:sp>
      <p:sp>
        <p:nvSpPr>
          <p:cNvPr id="24" name="Text 20">
            <a:extLst>
              <a:ext uri="{FF2B5EF4-FFF2-40B4-BE49-F238E27FC236}">
                <a16:creationId xmlns:a16="http://schemas.microsoft.com/office/drawing/2014/main" id="{B4CA39D8-F39A-2B24-F7B8-982F426B3E09}"/>
              </a:ext>
            </a:extLst>
          </p:cNvPr>
          <p:cNvSpPr/>
          <p:nvPr/>
        </p:nvSpPr>
        <p:spPr>
          <a:xfrm>
            <a:off x="800216" y="4882896"/>
            <a:ext cx="2240280" cy="420624"/>
          </a:xfrm>
          <a:prstGeom prst="rect">
            <a:avLst/>
          </a:prstGeom>
          <a:noFill/>
          <a:ln/>
        </p:spPr>
        <p:txBody>
          <a:bodyPr wrap="square" rtlCol="0" anchor="ctr">
            <a:normAutofit fontScale="77500" lnSpcReduction="20000"/>
          </a:bodyPr>
          <a:lstStyle/>
          <a:p>
            <a:pPr marL="0" indent="0">
              <a:buNone/>
            </a:pPr>
            <a:r>
              <a:rPr lang="en-US" sz="1050" i="1" dirty="0">
                <a:solidFill>
                  <a:srgbClr val="0F5E72"/>
                </a:solidFill>
                <a:latin typeface="Arial" pitchFamily="34" charset="0"/>
                <a:ea typeface="Arial" pitchFamily="34" charset="-122"/>
                <a:cs typeface="Arial" pitchFamily="34" charset="-120"/>
              </a:rPr>
              <a:t>Score = w₁·Timing + w₂·Spectral separation + w₃·Architecture compatibility + w₄·Stability</a:t>
            </a:r>
            <a:endParaRPr lang="en-US" sz="1050" dirty="0"/>
          </a:p>
        </p:txBody>
      </p:sp>
      <p:sp>
        <p:nvSpPr>
          <p:cNvPr id="25" name="Text 21">
            <a:extLst>
              <a:ext uri="{FF2B5EF4-FFF2-40B4-BE49-F238E27FC236}">
                <a16:creationId xmlns:a16="http://schemas.microsoft.com/office/drawing/2014/main" id="{62421765-DD00-096D-CBA0-76EB9731DC01}"/>
              </a:ext>
            </a:extLst>
          </p:cNvPr>
          <p:cNvSpPr/>
          <p:nvPr/>
        </p:nvSpPr>
        <p:spPr>
          <a:xfrm>
            <a:off x="749808" y="5440680"/>
            <a:ext cx="2331720" cy="256032"/>
          </a:xfrm>
          <a:prstGeom prst="rect">
            <a:avLst/>
          </a:prstGeom>
          <a:noFill/>
          <a:ln/>
        </p:spPr>
        <p:txBody>
          <a:bodyPr wrap="square" rtlCol="0" anchor="ctr"/>
          <a:lstStyle/>
          <a:p>
            <a:pPr marL="0" indent="0">
              <a:buNone/>
            </a:pPr>
            <a:r>
              <a:rPr lang="en-US" sz="850" dirty="0">
                <a:solidFill>
                  <a:srgbClr val="FF0000"/>
                </a:solidFill>
                <a:latin typeface="Arial" pitchFamily="34" charset="0"/>
                <a:ea typeface="Arial" pitchFamily="34" charset="-122"/>
                <a:cs typeface="Arial" pitchFamily="34" charset="-120"/>
              </a:rPr>
              <a:t>Goal: identify candidates that sit on the best trade-off frontier rather than maximizing a single descriptor.</a:t>
            </a:r>
            <a:endParaRPr lang="en-US" sz="850" dirty="0">
              <a:solidFill>
                <a:srgbClr val="FF0000"/>
              </a:solidFill>
            </a:endParaRPr>
          </a:p>
        </p:txBody>
      </p:sp>
      <p:sp>
        <p:nvSpPr>
          <p:cNvPr id="26" name="Shape 22">
            <a:extLst>
              <a:ext uri="{FF2B5EF4-FFF2-40B4-BE49-F238E27FC236}">
                <a16:creationId xmlns:a16="http://schemas.microsoft.com/office/drawing/2014/main" id="{76AB7FAD-219F-179E-A529-7A052EFB8EFF}"/>
              </a:ext>
            </a:extLst>
          </p:cNvPr>
          <p:cNvSpPr/>
          <p:nvPr/>
        </p:nvSpPr>
        <p:spPr>
          <a:xfrm>
            <a:off x="3584448" y="1325880"/>
            <a:ext cx="4434840" cy="4526280"/>
          </a:xfrm>
          <a:prstGeom prst="roundRect">
            <a:avLst>
              <a:gd name="adj" fmla="val 2474"/>
            </a:avLst>
          </a:prstGeom>
          <a:solidFill>
            <a:srgbClr val="FFFFFF"/>
          </a:solidFill>
          <a:ln w="15240">
            <a:solidFill>
              <a:srgbClr val="A9DDE5"/>
            </a:solidFill>
            <a:prstDash val="solid"/>
          </a:ln>
          <a:effectLst>
            <a:outerShdw blurRad="19050" dist="12700" dir="2700000" algn="bl" rotWithShape="0">
              <a:srgbClr val="000000">
                <a:alpha val="12000"/>
              </a:srgbClr>
            </a:outerShdw>
          </a:effectLst>
        </p:spPr>
        <p:txBody>
          <a:bodyPr/>
          <a:lstStyle/>
          <a:p>
            <a:endParaRPr lang="en-GB"/>
          </a:p>
        </p:txBody>
      </p:sp>
      <p:sp>
        <p:nvSpPr>
          <p:cNvPr id="27" name="Text 23">
            <a:extLst>
              <a:ext uri="{FF2B5EF4-FFF2-40B4-BE49-F238E27FC236}">
                <a16:creationId xmlns:a16="http://schemas.microsoft.com/office/drawing/2014/main" id="{077E2CAE-E0D7-1145-AEC9-7157EBE33421}"/>
              </a:ext>
            </a:extLst>
          </p:cNvPr>
          <p:cNvSpPr/>
          <p:nvPr/>
        </p:nvSpPr>
        <p:spPr>
          <a:xfrm>
            <a:off x="3794759" y="1481327"/>
            <a:ext cx="4065381" cy="345185"/>
          </a:xfrm>
          <a:prstGeom prst="rect">
            <a:avLst/>
          </a:prstGeom>
          <a:noFill/>
          <a:ln/>
        </p:spPr>
        <p:txBody>
          <a:bodyPr wrap="square" rtlCol="0" anchor="ctr"/>
          <a:lstStyle/>
          <a:p>
            <a:pPr marL="0" indent="0">
              <a:buNone/>
            </a:pPr>
            <a:r>
              <a:rPr lang="en-US" sz="1600" b="1" dirty="0">
                <a:solidFill>
                  <a:srgbClr val="18687A"/>
                </a:solidFill>
                <a:latin typeface="Cocomat Pro" pitchFamily="34" charset="0"/>
                <a:ea typeface="Cocomat Pro" pitchFamily="34" charset="-122"/>
                <a:cs typeface="Cocomat Pro" pitchFamily="34" charset="-120"/>
              </a:rPr>
              <a:t>Decision map: Pareto-efficient detector candidates</a:t>
            </a:r>
            <a:endParaRPr lang="en-US" sz="1600" dirty="0"/>
          </a:p>
        </p:txBody>
      </p:sp>
      <p:sp>
        <p:nvSpPr>
          <p:cNvPr id="28" name="Shape 24">
            <a:extLst>
              <a:ext uri="{FF2B5EF4-FFF2-40B4-BE49-F238E27FC236}">
                <a16:creationId xmlns:a16="http://schemas.microsoft.com/office/drawing/2014/main" id="{E5E8F300-ADBA-3940-382B-29E90F7202C2}"/>
              </a:ext>
            </a:extLst>
          </p:cNvPr>
          <p:cNvSpPr/>
          <p:nvPr/>
        </p:nvSpPr>
        <p:spPr>
          <a:xfrm>
            <a:off x="4069080" y="4690872"/>
            <a:ext cx="3246120" cy="0"/>
          </a:xfrm>
          <a:prstGeom prst="line">
            <a:avLst/>
          </a:prstGeom>
          <a:noFill/>
          <a:ln w="15240">
            <a:solidFill>
              <a:srgbClr val="6B8C95"/>
            </a:solidFill>
            <a:prstDash val="solid"/>
          </a:ln>
        </p:spPr>
        <p:txBody>
          <a:bodyPr/>
          <a:lstStyle/>
          <a:p>
            <a:endParaRPr lang="en-GB"/>
          </a:p>
        </p:txBody>
      </p:sp>
      <p:sp>
        <p:nvSpPr>
          <p:cNvPr id="29" name="Shape 25">
            <a:extLst>
              <a:ext uri="{FF2B5EF4-FFF2-40B4-BE49-F238E27FC236}">
                <a16:creationId xmlns:a16="http://schemas.microsoft.com/office/drawing/2014/main" id="{9D6B1E9C-0F30-052B-90B0-E2199BFBFA74}"/>
              </a:ext>
            </a:extLst>
          </p:cNvPr>
          <p:cNvSpPr/>
          <p:nvPr/>
        </p:nvSpPr>
        <p:spPr>
          <a:xfrm>
            <a:off x="4069080" y="1993392"/>
            <a:ext cx="0" cy="2697480"/>
          </a:xfrm>
          <a:prstGeom prst="line">
            <a:avLst/>
          </a:prstGeom>
          <a:noFill/>
          <a:ln w="15240">
            <a:solidFill>
              <a:srgbClr val="6B8C95"/>
            </a:solidFill>
            <a:prstDash val="solid"/>
          </a:ln>
        </p:spPr>
        <p:txBody>
          <a:bodyPr/>
          <a:lstStyle/>
          <a:p>
            <a:endParaRPr lang="en-GB"/>
          </a:p>
        </p:txBody>
      </p:sp>
      <p:sp>
        <p:nvSpPr>
          <p:cNvPr id="30" name="Shape 26">
            <a:extLst>
              <a:ext uri="{FF2B5EF4-FFF2-40B4-BE49-F238E27FC236}">
                <a16:creationId xmlns:a16="http://schemas.microsoft.com/office/drawing/2014/main" id="{0425F704-FA9E-A453-7828-9128A7F5A27B}"/>
              </a:ext>
            </a:extLst>
          </p:cNvPr>
          <p:cNvSpPr/>
          <p:nvPr/>
        </p:nvSpPr>
        <p:spPr>
          <a:xfrm>
            <a:off x="4880610" y="1993392"/>
            <a:ext cx="0" cy="2697480"/>
          </a:xfrm>
          <a:prstGeom prst="line">
            <a:avLst/>
          </a:prstGeom>
          <a:noFill/>
          <a:ln w="7620">
            <a:solidFill>
              <a:srgbClr val="D8ECEF"/>
            </a:solidFill>
            <a:prstDash val="solid"/>
          </a:ln>
        </p:spPr>
        <p:txBody>
          <a:bodyPr/>
          <a:lstStyle/>
          <a:p>
            <a:endParaRPr lang="en-GB"/>
          </a:p>
        </p:txBody>
      </p:sp>
      <p:sp>
        <p:nvSpPr>
          <p:cNvPr id="31" name="Shape 27">
            <a:extLst>
              <a:ext uri="{FF2B5EF4-FFF2-40B4-BE49-F238E27FC236}">
                <a16:creationId xmlns:a16="http://schemas.microsoft.com/office/drawing/2014/main" id="{B917CBD8-D032-42A2-CF23-3DF24EFC9528}"/>
              </a:ext>
            </a:extLst>
          </p:cNvPr>
          <p:cNvSpPr/>
          <p:nvPr/>
        </p:nvSpPr>
        <p:spPr>
          <a:xfrm>
            <a:off x="4069080" y="2667762"/>
            <a:ext cx="3246120" cy="0"/>
          </a:xfrm>
          <a:prstGeom prst="line">
            <a:avLst/>
          </a:prstGeom>
          <a:noFill/>
          <a:ln w="7620">
            <a:solidFill>
              <a:srgbClr val="D8ECEF"/>
            </a:solidFill>
            <a:prstDash val="solid"/>
          </a:ln>
        </p:spPr>
        <p:txBody>
          <a:bodyPr/>
          <a:lstStyle/>
          <a:p>
            <a:endParaRPr lang="en-GB"/>
          </a:p>
        </p:txBody>
      </p:sp>
      <p:sp>
        <p:nvSpPr>
          <p:cNvPr id="32" name="Shape 28">
            <a:extLst>
              <a:ext uri="{FF2B5EF4-FFF2-40B4-BE49-F238E27FC236}">
                <a16:creationId xmlns:a16="http://schemas.microsoft.com/office/drawing/2014/main" id="{C3377ED0-AA16-F917-76AB-E4EFC1A9F55C}"/>
              </a:ext>
            </a:extLst>
          </p:cNvPr>
          <p:cNvSpPr/>
          <p:nvPr/>
        </p:nvSpPr>
        <p:spPr>
          <a:xfrm>
            <a:off x="5692140" y="1993392"/>
            <a:ext cx="0" cy="2697480"/>
          </a:xfrm>
          <a:prstGeom prst="line">
            <a:avLst/>
          </a:prstGeom>
          <a:noFill/>
          <a:ln w="7620">
            <a:solidFill>
              <a:srgbClr val="D8ECEF"/>
            </a:solidFill>
            <a:prstDash val="solid"/>
          </a:ln>
        </p:spPr>
        <p:txBody>
          <a:bodyPr/>
          <a:lstStyle/>
          <a:p>
            <a:endParaRPr lang="en-GB"/>
          </a:p>
        </p:txBody>
      </p:sp>
      <p:sp>
        <p:nvSpPr>
          <p:cNvPr id="33" name="Shape 29">
            <a:extLst>
              <a:ext uri="{FF2B5EF4-FFF2-40B4-BE49-F238E27FC236}">
                <a16:creationId xmlns:a16="http://schemas.microsoft.com/office/drawing/2014/main" id="{854A3F48-8E60-0690-8450-9782923AC50E}"/>
              </a:ext>
            </a:extLst>
          </p:cNvPr>
          <p:cNvSpPr/>
          <p:nvPr/>
        </p:nvSpPr>
        <p:spPr>
          <a:xfrm>
            <a:off x="4069080" y="3342132"/>
            <a:ext cx="3246120" cy="0"/>
          </a:xfrm>
          <a:prstGeom prst="line">
            <a:avLst/>
          </a:prstGeom>
          <a:noFill/>
          <a:ln w="7620">
            <a:solidFill>
              <a:srgbClr val="D8ECEF"/>
            </a:solidFill>
            <a:prstDash val="solid"/>
          </a:ln>
        </p:spPr>
        <p:txBody>
          <a:bodyPr/>
          <a:lstStyle/>
          <a:p>
            <a:endParaRPr lang="en-GB"/>
          </a:p>
        </p:txBody>
      </p:sp>
      <p:sp>
        <p:nvSpPr>
          <p:cNvPr id="34" name="Shape 30">
            <a:extLst>
              <a:ext uri="{FF2B5EF4-FFF2-40B4-BE49-F238E27FC236}">
                <a16:creationId xmlns:a16="http://schemas.microsoft.com/office/drawing/2014/main" id="{E1D4CAF0-4402-A2F4-9EAE-D8CC87B8F1A5}"/>
              </a:ext>
            </a:extLst>
          </p:cNvPr>
          <p:cNvSpPr/>
          <p:nvPr/>
        </p:nvSpPr>
        <p:spPr>
          <a:xfrm>
            <a:off x="6503670" y="1993392"/>
            <a:ext cx="0" cy="2697480"/>
          </a:xfrm>
          <a:prstGeom prst="line">
            <a:avLst/>
          </a:prstGeom>
          <a:noFill/>
          <a:ln w="7620">
            <a:solidFill>
              <a:srgbClr val="D8ECEF"/>
            </a:solidFill>
            <a:prstDash val="solid"/>
          </a:ln>
        </p:spPr>
        <p:txBody>
          <a:bodyPr/>
          <a:lstStyle/>
          <a:p>
            <a:endParaRPr lang="en-GB"/>
          </a:p>
        </p:txBody>
      </p:sp>
      <p:sp>
        <p:nvSpPr>
          <p:cNvPr id="35" name="Shape 31">
            <a:extLst>
              <a:ext uri="{FF2B5EF4-FFF2-40B4-BE49-F238E27FC236}">
                <a16:creationId xmlns:a16="http://schemas.microsoft.com/office/drawing/2014/main" id="{9A12F3A3-2D7C-D210-99A8-84C01DE07C52}"/>
              </a:ext>
            </a:extLst>
          </p:cNvPr>
          <p:cNvSpPr/>
          <p:nvPr/>
        </p:nvSpPr>
        <p:spPr>
          <a:xfrm>
            <a:off x="4069080" y="4016502"/>
            <a:ext cx="3246120" cy="0"/>
          </a:xfrm>
          <a:prstGeom prst="line">
            <a:avLst/>
          </a:prstGeom>
          <a:noFill/>
          <a:ln w="7620">
            <a:solidFill>
              <a:srgbClr val="D8ECEF"/>
            </a:solidFill>
            <a:prstDash val="solid"/>
          </a:ln>
        </p:spPr>
        <p:txBody>
          <a:bodyPr/>
          <a:lstStyle/>
          <a:p>
            <a:endParaRPr lang="en-GB"/>
          </a:p>
        </p:txBody>
      </p:sp>
      <p:sp>
        <p:nvSpPr>
          <p:cNvPr id="36" name="Text 32">
            <a:extLst>
              <a:ext uri="{FF2B5EF4-FFF2-40B4-BE49-F238E27FC236}">
                <a16:creationId xmlns:a16="http://schemas.microsoft.com/office/drawing/2014/main" id="{8AD6FFD5-28E3-A561-281D-1A84B9FDAEE2}"/>
              </a:ext>
            </a:extLst>
          </p:cNvPr>
          <p:cNvSpPr/>
          <p:nvPr/>
        </p:nvSpPr>
        <p:spPr>
          <a:xfrm>
            <a:off x="5029200" y="4764024"/>
            <a:ext cx="1554480" cy="182880"/>
          </a:xfrm>
          <a:prstGeom prst="rect">
            <a:avLst/>
          </a:prstGeom>
          <a:noFill/>
          <a:ln/>
        </p:spPr>
        <p:txBody>
          <a:bodyPr wrap="square" rtlCol="0" anchor="ctr"/>
          <a:lstStyle/>
          <a:p>
            <a:pPr marL="0" indent="0">
              <a:buNone/>
            </a:pPr>
            <a:r>
              <a:rPr lang="en-US" sz="1100" dirty="0">
                <a:solidFill>
                  <a:srgbClr val="415E68"/>
                </a:solidFill>
                <a:latin typeface="Cocomat Pro" pitchFamily="34" charset="0"/>
                <a:ea typeface="Cocomat Pro" pitchFamily="34" charset="-122"/>
                <a:cs typeface="Cocomat Pro" pitchFamily="34" charset="-120"/>
              </a:rPr>
              <a:t>Fast timing response</a:t>
            </a:r>
            <a:endParaRPr lang="en-US" sz="1100" dirty="0"/>
          </a:p>
        </p:txBody>
      </p:sp>
      <p:sp>
        <p:nvSpPr>
          <p:cNvPr id="37" name="Text 33">
            <a:extLst>
              <a:ext uri="{FF2B5EF4-FFF2-40B4-BE49-F238E27FC236}">
                <a16:creationId xmlns:a16="http://schemas.microsoft.com/office/drawing/2014/main" id="{CCD25C63-C37C-8A32-8126-25DFAFAAE62C}"/>
              </a:ext>
            </a:extLst>
          </p:cNvPr>
          <p:cNvSpPr/>
          <p:nvPr/>
        </p:nvSpPr>
        <p:spPr>
          <a:xfrm rot="16200000">
            <a:off x="3129534" y="2629814"/>
            <a:ext cx="1540764" cy="1005840"/>
          </a:xfrm>
          <a:prstGeom prst="rect">
            <a:avLst/>
          </a:prstGeom>
          <a:noFill/>
          <a:ln/>
        </p:spPr>
        <p:txBody>
          <a:bodyPr wrap="square" rtlCol="0" anchor="ctr"/>
          <a:lstStyle/>
          <a:p>
            <a:pPr marL="0" indent="0" algn="ctr">
              <a:buNone/>
            </a:pPr>
            <a:r>
              <a:rPr lang="en-US" sz="1100" dirty="0">
                <a:solidFill>
                  <a:srgbClr val="415E68"/>
                </a:solidFill>
                <a:latin typeface="Cocomat Pro" pitchFamily="34" charset="0"/>
                <a:ea typeface="Cocomat Pro" pitchFamily="34" charset="-122"/>
                <a:cs typeface="Cocomat Pro" pitchFamily="34" charset="-120"/>
              </a:rPr>
              <a:t>Spectral separability</a:t>
            </a:r>
            <a:endParaRPr lang="en-US" sz="1100" dirty="0"/>
          </a:p>
        </p:txBody>
      </p:sp>
      <p:sp>
        <p:nvSpPr>
          <p:cNvPr id="38" name="Shape 34">
            <a:extLst>
              <a:ext uri="{FF2B5EF4-FFF2-40B4-BE49-F238E27FC236}">
                <a16:creationId xmlns:a16="http://schemas.microsoft.com/office/drawing/2014/main" id="{F2C4C7BF-EFA0-4ACC-8C29-F27549F1C242}"/>
              </a:ext>
            </a:extLst>
          </p:cNvPr>
          <p:cNvSpPr/>
          <p:nvPr/>
        </p:nvSpPr>
        <p:spPr>
          <a:xfrm>
            <a:off x="6473952" y="2149995"/>
            <a:ext cx="731520" cy="457200"/>
          </a:xfrm>
          <a:prstGeom prst="roundRect">
            <a:avLst>
              <a:gd name="adj" fmla="val 10000"/>
            </a:avLst>
          </a:prstGeom>
          <a:solidFill>
            <a:srgbClr val="E5F8EC"/>
          </a:solidFill>
          <a:ln w="10160">
            <a:solidFill>
              <a:srgbClr val="82C89A"/>
            </a:solidFill>
            <a:prstDash val="solid"/>
          </a:ln>
        </p:spPr>
        <p:txBody>
          <a:bodyPr/>
          <a:lstStyle/>
          <a:p>
            <a:endParaRPr lang="en-GB"/>
          </a:p>
        </p:txBody>
      </p:sp>
      <p:sp>
        <p:nvSpPr>
          <p:cNvPr id="39" name="Text 35">
            <a:extLst>
              <a:ext uri="{FF2B5EF4-FFF2-40B4-BE49-F238E27FC236}">
                <a16:creationId xmlns:a16="http://schemas.microsoft.com/office/drawing/2014/main" id="{9E5D0BF5-14A9-EFC6-55D3-09B37EF9FD34}"/>
              </a:ext>
            </a:extLst>
          </p:cNvPr>
          <p:cNvSpPr/>
          <p:nvPr/>
        </p:nvSpPr>
        <p:spPr>
          <a:xfrm>
            <a:off x="6561007" y="2013205"/>
            <a:ext cx="694944" cy="179770"/>
          </a:xfrm>
          <a:prstGeom prst="rect">
            <a:avLst/>
          </a:prstGeom>
          <a:noFill/>
          <a:ln/>
        </p:spPr>
        <p:txBody>
          <a:bodyPr wrap="square" rtlCol="0" anchor="ctr"/>
          <a:lstStyle/>
          <a:p>
            <a:pPr marL="0" indent="0" algn="ctr">
              <a:buNone/>
            </a:pPr>
            <a:r>
              <a:rPr lang="en-US" sz="800" dirty="0">
                <a:solidFill>
                  <a:srgbClr val="2F7A49"/>
                </a:solidFill>
                <a:latin typeface="Arial" pitchFamily="34" charset="0"/>
                <a:ea typeface="Arial" pitchFamily="34" charset="-122"/>
                <a:cs typeface="Arial" pitchFamily="34" charset="-120"/>
              </a:rPr>
              <a:t>Preferred design region</a:t>
            </a:r>
            <a:endParaRPr lang="en-US" sz="800" dirty="0"/>
          </a:p>
        </p:txBody>
      </p:sp>
      <p:sp>
        <p:nvSpPr>
          <p:cNvPr id="40" name="Shape 36">
            <a:extLst>
              <a:ext uri="{FF2B5EF4-FFF2-40B4-BE49-F238E27FC236}">
                <a16:creationId xmlns:a16="http://schemas.microsoft.com/office/drawing/2014/main" id="{B371859B-1B76-19D2-7465-E108D194E6B6}"/>
              </a:ext>
            </a:extLst>
          </p:cNvPr>
          <p:cNvSpPr/>
          <p:nvPr/>
        </p:nvSpPr>
        <p:spPr>
          <a:xfrm>
            <a:off x="6263640" y="2313432"/>
            <a:ext cx="868680" cy="640080"/>
          </a:xfrm>
          <a:prstGeom prst="arc">
            <a:avLst/>
          </a:prstGeom>
          <a:noFill/>
          <a:ln w="15240">
            <a:solidFill>
              <a:srgbClr val="68B27E"/>
            </a:solidFill>
            <a:prstDash val="solid"/>
            <a:headEnd type="none"/>
            <a:tailEnd type="triangle"/>
          </a:ln>
        </p:spPr>
        <p:txBody>
          <a:bodyPr/>
          <a:lstStyle/>
          <a:p>
            <a:endParaRPr lang="en-GB"/>
          </a:p>
        </p:txBody>
      </p:sp>
      <p:sp>
        <p:nvSpPr>
          <p:cNvPr id="41" name="Shape 37">
            <a:extLst>
              <a:ext uri="{FF2B5EF4-FFF2-40B4-BE49-F238E27FC236}">
                <a16:creationId xmlns:a16="http://schemas.microsoft.com/office/drawing/2014/main" id="{0F16C9B4-A12F-32B3-81C8-74D2F2E7FA49}"/>
              </a:ext>
            </a:extLst>
          </p:cNvPr>
          <p:cNvSpPr/>
          <p:nvPr/>
        </p:nvSpPr>
        <p:spPr>
          <a:xfrm>
            <a:off x="6444691" y="2468423"/>
            <a:ext cx="182880" cy="182880"/>
          </a:xfrm>
          <a:prstGeom prst="ellipse">
            <a:avLst/>
          </a:prstGeom>
          <a:solidFill>
            <a:srgbClr val="1BA7C2">
              <a:alpha val="93000"/>
            </a:srgbClr>
          </a:solidFill>
          <a:ln w="12700">
            <a:solidFill>
              <a:srgbClr val="FFFFFF"/>
            </a:solidFill>
            <a:prstDash val="solid"/>
          </a:ln>
        </p:spPr>
        <p:txBody>
          <a:bodyPr/>
          <a:lstStyle/>
          <a:p>
            <a:endParaRPr lang="en-GB"/>
          </a:p>
        </p:txBody>
      </p:sp>
      <p:sp>
        <p:nvSpPr>
          <p:cNvPr id="42" name="Shape 38">
            <a:extLst>
              <a:ext uri="{FF2B5EF4-FFF2-40B4-BE49-F238E27FC236}">
                <a16:creationId xmlns:a16="http://schemas.microsoft.com/office/drawing/2014/main" id="{A88254A7-D4A8-0AA5-675B-5CA6A1860000}"/>
              </a:ext>
            </a:extLst>
          </p:cNvPr>
          <p:cNvSpPr/>
          <p:nvPr/>
        </p:nvSpPr>
        <p:spPr>
          <a:xfrm>
            <a:off x="6286957" y="2769718"/>
            <a:ext cx="173736" cy="173736"/>
          </a:xfrm>
          <a:prstGeom prst="ellipse">
            <a:avLst/>
          </a:prstGeom>
          <a:solidFill>
            <a:srgbClr val="F2B134">
              <a:alpha val="93000"/>
            </a:srgbClr>
          </a:solidFill>
          <a:ln w="12700">
            <a:solidFill>
              <a:srgbClr val="FFFFFF"/>
            </a:solidFill>
            <a:prstDash val="solid"/>
          </a:ln>
        </p:spPr>
        <p:txBody>
          <a:bodyPr/>
          <a:lstStyle/>
          <a:p>
            <a:endParaRPr lang="en-GB"/>
          </a:p>
        </p:txBody>
      </p:sp>
      <p:sp>
        <p:nvSpPr>
          <p:cNvPr id="43" name="Shape 39">
            <a:extLst>
              <a:ext uri="{FF2B5EF4-FFF2-40B4-BE49-F238E27FC236}">
                <a16:creationId xmlns:a16="http://schemas.microsoft.com/office/drawing/2014/main" id="{0062C4BD-ED44-9BCF-38B0-922ECA2625A0}"/>
              </a:ext>
            </a:extLst>
          </p:cNvPr>
          <p:cNvSpPr/>
          <p:nvPr/>
        </p:nvSpPr>
        <p:spPr>
          <a:xfrm>
            <a:off x="6815480" y="3480206"/>
            <a:ext cx="155448" cy="155448"/>
          </a:xfrm>
          <a:prstGeom prst="ellipse">
            <a:avLst/>
          </a:prstGeom>
          <a:solidFill>
            <a:srgbClr val="0F8CA8">
              <a:alpha val="93000"/>
            </a:srgbClr>
          </a:solidFill>
          <a:ln w="12700">
            <a:solidFill>
              <a:srgbClr val="FFFFFF"/>
            </a:solidFill>
            <a:prstDash val="solid"/>
          </a:ln>
        </p:spPr>
        <p:txBody>
          <a:bodyPr/>
          <a:lstStyle/>
          <a:p>
            <a:endParaRPr lang="en-GB"/>
          </a:p>
        </p:txBody>
      </p:sp>
      <p:sp>
        <p:nvSpPr>
          <p:cNvPr id="44" name="Shape 40">
            <a:extLst>
              <a:ext uri="{FF2B5EF4-FFF2-40B4-BE49-F238E27FC236}">
                <a16:creationId xmlns:a16="http://schemas.microsoft.com/office/drawing/2014/main" id="{DC44DF19-C262-CA37-7C63-B368C0BF279B}"/>
              </a:ext>
            </a:extLst>
          </p:cNvPr>
          <p:cNvSpPr/>
          <p:nvPr/>
        </p:nvSpPr>
        <p:spPr>
          <a:xfrm>
            <a:off x="5382616" y="3071012"/>
            <a:ext cx="164592" cy="164592"/>
          </a:xfrm>
          <a:prstGeom prst="ellipse">
            <a:avLst/>
          </a:prstGeom>
          <a:solidFill>
            <a:srgbClr val="7C79D8">
              <a:alpha val="93000"/>
            </a:srgbClr>
          </a:solidFill>
          <a:ln w="12700">
            <a:solidFill>
              <a:srgbClr val="FFFFFF"/>
            </a:solidFill>
            <a:prstDash val="solid"/>
          </a:ln>
        </p:spPr>
        <p:txBody>
          <a:bodyPr/>
          <a:lstStyle/>
          <a:p>
            <a:endParaRPr lang="en-GB"/>
          </a:p>
        </p:txBody>
      </p:sp>
      <p:sp>
        <p:nvSpPr>
          <p:cNvPr id="45" name="Shape 41">
            <a:extLst>
              <a:ext uri="{FF2B5EF4-FFF2-40B4-BE49-F238E27FC236}">
                <a16:creationId xmlns:a16="http://schemas.microsoft.com/office/drawing/2014/main" id="{099A2EAB-E2B5-CCAA-F190-C2824A04957E}"/>
              </a:ext>
            </a:extLst>
          </p:cNvPr>
          <p:cNvSpPr/>
          <p:nvPr/>
        </p:nvSpPr>
        <p:spPr>
          <a:xfrm>
            <a:off x="7014820" y="3781501"/>
            <a:ext cx="146304" cy="146304"/>
          </a:xfrm>
          <a:prstGeom prst="ellipse">
            <a:avLst/>
          </a:prstGeom>
          <a:solidFill>
            <a:srgbClr val="C86D91">
              <a:alpha val="93000"/>
            </a:srgbClr>
          </a:solidFill>
          <a:ln w="12700">
            <a:solidFill>
              <a:srgbClr val="FFFFFF"/>
            </a:solidFill>
            <a:prstDash val="solid"/>
          </a:ln>
        </p:spPr>
        <p:txBody>
          <a:bodyPr/>
          <a:lstStyle/>
          <a:p>
            <a:endParaRPr lang="en-GB"/>
          </a:p>
        </p:txBody>
      </p:sp>
      <p:sp>
        <p:nvSpPr>
          <p:cNvPr id="46" name="Shape 42">
            <a:extLst>
              <a:ext uri="{FF2B5EF4-FFF2-40B4-BE49-F238E27FC236}">
                <a16:creationId xmlns:a16="http://schemas.microsoft.com/office/drawing/2014/main" id="{E2373804-B066-0760-D339-2B46996B6B9B}"/>
              </a:ext>
            </a:extLst>
          </p:cNvPr>
          <p:cNvSpPr/>
          <p:nvPr/>
        </p:nvSpPr>
        <p:spPr>
          <a:xfrm>
            <a:off x="5104181" y="3866998"/>
            <a:ext cx="137160" cy="137160"/>
          </a:xfrm>
          <a:prstGeom prst="ellipse">
            <a:avLst/>
          </a:prstGeom>
          <a:solidFill>
            <a:srgbClr val="9AA7AF">
              <a:alpha val="93000"/>
            </a:srgbClr>
          </a:solidFill>
          <a:ln w="12700">
            <a:solidFill>
              <a:srgbClr val="FFFFFF"/>
            </a:solidFill>
            <a:prstDash val="solid"/>
          </a:ln>
        </p:spPr>
        <p:txBody>
          <a:bodyPr/>
          <a:lstStyle/>
          <a:p>
            <a:endParaRPr lang="en-GB"/>
          </a:p>
        </p:txBody>
      </p:sp>
      <p:sp>
        <p:nvSpPr>
          <p:cNvPr id="47" name="Text 43">
            <a:extLst>
              <a:ext uri="{FF2B5EF4-FFF2-40B4-BE49-F238E27FC236}">
                <a16:creationId xmlns:a16="http://schemas.microsoft.com/office/drawing/2014/main" id="{EAF76BD9-746B-C832-0300-0E264512B787}"/>
              </a:ext>
            </a:extLst>
          </p:cNvPr>
          <p:cNvSpPr/>
          <p:nvPr/>
        </p:nvSpPr>
        <p:spPr>
          <a:xfrm>
            <a:off x="5830547" y="2551205"/>
            <a:ext cx="868680" cy="164592"/>
          </a:xfrm>
          <a:prstGeom prst="rect">
            <a:avLst/>
          </a:prstGeom>
          <a:noFill/>
          <a:ln/>
        </p:spPr>
        <p:txBody>
          <a:bodyPr wrap="square" rtlCol="0" anchor="ctr"/>
          <a:lstStyle/>
          <a:p>
            <a:pPr marL="0" indent="0">
              <a:buNone/>
            </a:pPr>
            <a:r>
              <a:rPr lang="en-US" sz="850" dirty="0">
                <a:solidFill>
                  <a:srgbClr val="156C80"/>
                </a:solidFill>
                <a:latin typeface="Arial" pitchFamily="34" charset="0"/>
                <a:ea typeface="Arial" pitchFamily="34" charset="-122"/>
                <a:cs typeface="Arial" pitchFamily="34" charset="-120"/>
              </a:rPr>
              <a:t>QD-polymer WLS</a:t>
            </a:r>
            <a:endParaRPr lang="en-US" sz="850" dirty="0"/>
          </a:p>
        </p:txBody>
      </p:sp>
      <p:sp>
        <p:nvSpPr>
          <p:cNvPr id="48" name="Text 44">
            <a:extLst>
              <a:ext uri="{FF2B5EF4-FFF2-40B4-BE49-F238E27FC236}">
                <a16:creationId xmlns:a16="http://schemas.microsoft.com/office/drawing/2014/main" id="{BF5BC29D-6D8E-32E3-5993-B35E94B5DF29}"/>
              </a:ext>
            </a:extLst>
          </p:cNvPr>
          <p:cNvSpPr/>
          <p:nvPr/>
        </p:nvSpPr>
        <p:spPr>
          <a:xfrm>
            <a:off x="5828109" y="2889505"/>
            <a:ext cx="914400" cy="164592"/>
          </a:xfrm>
          <a:prstGeom prst="rect">
            <a:avLst/>
          </a:prstGeom>
          <a:noFill/>
          <a:ln/>
        </p:spPr>
        <p:txBody>
          <a:bodyPr wrap="square" rtlCol="0" anchor="ctr"/>
          <a:lstStyle/>
          <a:p>
            <a:pPr marL="0" indent="0">
              <a:buNone/>
            </a:pPr>
            <a:r>
              <a:rPr lang="en-US" sz="850" dirty="0">
                <a:solidFill>
                  <a:srgbClr val="8C6B14"/>
                </a:solidFill>
                <a:latin typeface="Arial" pitchFamily="34" charset="0"/>
                <a:ea typeface="Arial" pitchFamily="34" charset="-122"/>
                <a:cs typeface="Arial" pitchFamily="34" charset="-120"/>
              </a:rPr>
              <a:t>Hybrid QD/crystal</a:t>
            </a:r>
            <a:endParaRPr lang="en-US" sz="850" dirty="0"/>
          </a:p>
        </p:txBody>
      </p:sp>
      <p:sp>
        <p:nvSpPr>
          <p:cNvPr id="49" name="Text 45">
            <a:extLst>
              <a:ext uri="{FF2B5EF4-FFF2-40B4-BE49-F238E27FC236}">
                <a16:creationId xmlns:a16="http://schemas.microsoft.com/office/drawing/2014/main" id="{687AF78E-1BD9-9B1A-3370-CED3BBD38CE0}"/>
              </a:ext>
            </a:extLst>
          </p:cNvPr>
          <p:cNvSpPr/>
          <p:nvPr/>
        </p:nvSpPr>
        <p:spPr>
          <a:xfrm>
            <a:off x="6222871" y="3677159"/>
            <a:ext cx="822960" cy="164592"/>
          </a:xfrm>
          <a:prstGeom prst="rect">
            <a:avLst/>
          </a:prstGeom>
          <a:noFill/>
          <a:ln/>
        </p:spPr>
        <p:txBody>
          <a:bodyPr wrap="square" rtlCol="0" anchor="ctr"/>
          <a:lstStyle/>
          <a:p>
            <a:pPr marL="0" indent="0">
              <a:buNone/>
            </a:pPr>
            <a:r>
              <a:rPr lang="en-US" sz="830" dirty="0">
                <a:solidFill>
                  <a:srgbClr val="0E6174"/>
                </a:solidFill>
                <a:latin typeface="Arial" pitchFamily="34" charset="0"/>
                <a:ea typeface="Arial" pitchFamily="34" charset="-122"/>
                <a:cs typeface="Arial" pitchFamily="34" charset="-120"/>
              </a:rPr>
              <a:t>Fast plastic stack</a:t>
            </a:r>
            <a:endParaRPr lang="en-US" sz="830" dirty="0"/>
          </a:p>
        </p:txBody>
      </p:sp>
      <p:sp>
        <p:nvSpPr>
          <p:cNvPr id="50" name="Text 46">
            <a:extLst>
              <a:ext uri="{FF2B5EF4-FFF2-40B4-BE49-F238E27FC236}">
                <a16:creationId xmlns:a16="http://schemas.microsoft.com/office/drawing/2014/main" id="{A151DA72-6AA2-CED8-7A07-CE0F04009A33}"/>
              </a:ext>
            </a:extLst>
          </p:cNvPr>
          <p:cNvSpPr/>
          <p:nvPr/>
        </p:nvSpPr>
        <p:spPr>
          <a:xfrm>
            <a:off x="4632808" y="3172012"/>
            <a:ext cx="914400" cy="164592"/>
          </a:xfrm>
          <a:prstGeom prst="rect">
            <a:avLst/>
          </a:prstGeom>
          <a:noFill/>
          <a:ln/>
        </p:spPr>
        <p:txBody>
          <a:bodyPr wrap="square" rtlCol="0" anchor="ctr"/>
          <a:lstStyle/>
          <a:p>
            <a:pPr marL="0" indent="0">
              <a:buNone/>
            </a:pPr>
            <a:r>
              <a:rPr lang="en-US" sz="830" dirty="0">
                <a:solidFill>
                  <a:srgbClr val="5A57B0"/>
                </a:solidFill>
                <a:latin typeface="Arial" pitchFamily="34" charset="0"/>
                <a:ea typeface="Arial" pitchFamily="34" charset="-122"/>
                <a:cs typeface="Arial" pitchFamily="34" charset="-120"/>
              </a:rPr>
              <a:t>Dense crystal stack</a:t>
            </a:r>
            <a:endParaRPr lang="en-US" sz="830" dirty="0"/>
          </a:p>
        </p:txBody>
      </p:sp>
      <p:sp>
        <p:nvSpPr>
          <p:cNvPr id="51" name="Text 47">
            <a:extLst>
              <a:ext uri="{FF2B5EF4-FFF2-40B4-BE49-F238E27FC236}">
                <a16:creationId xmlns:a16="http://schemas.microsoft.com/office/drawing/2014/main" id="{E6F99EA9-CB0A-7817-882F-A315B08B606E}"/>
              </a:ext>
            </a:extLst>
          </p:cNvPr>
          <p:cNvSpPr/>
          <p:nvPr/>
        </p:nvSpPr>
        <p:spPr>
          <a:xfrm>
            <a:off x="4297680" y="3968496"/>
            <a:ext cx="914400" cy="164592"/>
          </a:xfrm>
          <a:prstGeom prst="rect">
            <a:avLst/>
          </a:prstGeom>
          <a:noFill/>
          <a:ln/>
        </p:spPr>
        <p:txBody>
          <a:bodyPr wrap="square" rtlCol="0" anchor="ctr"/>
          <a:lstStyle/>
          <a:p>
            <a:pPr marL="0" indent="0">
              <a:buNone/>
            </a:pPr>
            <a:r>
              <a:rPr lang="en-US" sz="800" dirty="0">
                <a:solidFill>
                  <a:srgbClr val="68747B"/>
                </a:solidFill>
                <a:latin typeface="Arial" pitchFamily="34" charset="0"/>
                <a:ea typeface="Arial" pitchFamily="34" charset="-122"/>
                <a:cs typeface="Arial" pitchFamily="34" charset="-120"/>
              </a:rPr>
              <a:t>Conventional reference</a:t>
            </a:r>
            <a:endParaRPr lang="en-US" sz="800" dirty="0"/>
          </a:p>
        </p:txBody>
      </p:sp>
      <p:sp>
        <p:nvSpPr>
          <p:cNvPr id="52" name="Text 48">
            <a:extLst>
              <a:ext uri="{FF2B5EF4-FFF2-40B4-BE49-F238E27FC236}">
                <a16:creationId xmlns:a16="http://schemas.microsoft.com/office/drawing/2014/main" id="{10B7307A-3FB8-0266-218D-35F85BD81CCF}"/>
              </a:ext>
            </a:extLst>
          </p:cNvPr>
          <p:cNvSpPr/>
          <p:nvPr/>
        </p:nvSpPr>
        <p:spPr>
          <a:xfrm>
            <a:off x="3840480" y="4828032"/>
            <a:ext cx="1554480" cy="164592"/>
          </a:xfrm>
          <a:prstGeom prst="rect">
            <a:avLst/>
          </a:prstGeom>
          <a:noFill/>
          <a:ln/>
        </p:spPr>
        <p:txBody>
          <a:bodyPr wrap="square" rtlCol="0" anchor="ctr"/>
          <a:lstStyle/>
          <a:p>
            <a:pPr marL="0" indent="0">
              <a:buNone/>
            </a:pPr>
            <a:r>
              <a:rPr lang="en-US" sz="850" dirty="0">
                <a:solidFill>
                  <a:srgbClr val="60757F"/>
                </a:solidFill>
                <a:latin typeface="Arial" pitchFamily="34" charset="0"/>
                <a:ea typeface="Arial" pitchFamily="34" charset="-122"/>
                <a:cs typeface="Arial" pitchFamily="34" charset="-120"/>
              </a:rPr>
              <a:t>Bubble size ~ multi-objective score</a:t>
            </a:r>
            <a:endParaRPr lang="en-US" sz="850" dirty="0"/>
          </a:p>
        </p:txBody>
      </p:sp>
      <p:sp>
        <p:nvSpPr>
          <p:cNvPr id="53" name="Text 49">
            <a:extLst>
              <a:ext uri="{FF2B5EF4-FFF2-40B4-BE49-F238E27FC236}">
                <a16:creationId xmlns:a16="http://schemas.microsoft.com/office/drawing/2014/main" id="{CB8B6096-D879-7CA3-CE91-90DDBC9F1AFA}"/>
              </a:ext>
            </a:extLst>
          </p:cNvPr>
          <p:cNvSpPr/>
          <p:nvPr/>
        </p:nvSpPr>
        <p:spPr>
          <a:xfrm>
            <a:off x="5078591" y="5188872"/>
            <a:ext cx="1348361" cy="114648"/>
          </a:xfrm>
          <a:prstGeom prst="rect">
            <a:avLst/>
          </a:prstGeom>
          <a:noFill/>
          <a:ln/>
        </p:spPr>
        <p:txBody>
          <a:bodyPr wrap="square" rtlCol="0" anchor="ctr"/>
          <a:lstStyle/>
          <a:p>
            <a:pPr marL="0" indent="0">
              <a:buNone/>
            </a:pPr>
            <a:r>
              <a:rPr lang="en-US" sz="1100" b="1" dirty="0">
                <a:solidFill>
                  <a:srgbClr val="415E68"/>
                </a:solidFill>
                <a:latin typeface="Cocomat Pro" pitchFamily="34" charset="0"/>
                <a:ea typeface="Cocomat Pro" pitchFamily="34" charset="-122"/>
                <a:cs typeface="Cocomat Pro" pitchFamily="34" charset="-120"/>
              </a:rPr>
              <a:t>Illustrative result</a:t>
            </a:r>
            <a:endParaRPr lang="en-US" sz="1100" dirty="0"/>
          </a:p>
        </p:txBody>
      </p:sp>
      <p:sp>
        <p:nvSpPr>
          <p:cNvPr id="55" name="Shape 51">
            <a:extLst>
              <a:ext uri="{FF2B5EF4-FFF2-40B4-BE49-F238E27FC236}">
                <a16:creationId xmlns:a16="http://schemas.microsoft.com/office/drawing/2014/main" id="{3D42576B-FFFC-EF0F-5F9F-80399281751E}"/>
              </a:ext>
            </a:extLst>
          </p:cNvPr>
          <p:cNvSpPr/>
          <p:nvPr/>
        </p:nvSpPr>
        <p:spPr>
          <a:xfrm>
            <a:off x="8229600" y="1325880"/>
            <a:ext cx="3337560" cy="4526280"/>
          </a:xfrm>
          <a:prstGeom prst="roundRect">
            <a:avLst>
              <a:gd name="adj" fmla="val 3288"/>
            </a:avLst>
          </a:prstGeom>
          <a:solidFill>
            <a:srgbClr val="FFFFFF"/>
          </a:solidFill>
          <a:ln w="15240">
            <a:solidFill>
              <a:srgbClr val="A9DDE5"/>
            </a:solidFill>
            <a:prstDash val="solid"/>
          </a:ln>
          <a:effectLst>
            <a:outerShdw blurRad="19050" dist="12700" dir="2700000" algn="bl" rotWithShape="0">
              <a:srgbClr val="000000">
                <a:alpha val="12000"/>
              </a:srgbClr>
            </a:outerShdw>
          </a:effectLst>
        </p:spPr>
        <p:txBody>
          <a:bodyPr/>
          <a:lstStyle/>
          <a:p>
            <a:endParaRPr lang="en-GB"/>
          </a:p>
        </p:txBody>
      </p:sp>
      <p:sp>
        <p:nvSpPr>
          <p:cNvPr id="56" name="Text 52">
            <a:extLst>
              <a:ext uri="{FF2B5EF4-FFF2-40B4-BE49-F238E27FC236}">
                <a16:creationId xmlns:a16="http://schemas.microsoft.com/office/drawing/2014/main" id="{93EDAD88-FB94-4D66-E277-9143B852DAD0}"/>
              </a:ext>
            </a:extLst>
          </p:cNvPr>
          <p:cNvSpPr/>
          <p:nvPr/>
        </p:nvSpPr>
        <p:spPr>
          <a:xfrm>
            <a:off x="8430767" y="1481328"/>
            <a:ext cx="2412723" cy="274320"/>
          </a:xfrm>
          <a:prstGeom prst="rect">
            <a:avLst/>
          </a:prstGeom>
          <a:noFill/>
          <a:ln/>
        </p:spPr>
        <p:txBody>
          <a:bodyPr wrap="square" rtlCol="0" anchor="ctr"/>
          <a:lstStyle/>
          <a:p>
            <a:pPr marL="0" indent="0">
              <a:buNone/>
            </a:pPr>
            <a:r>
              <a:rPr lang="en-US" sz="1600" b="1" dirty="0">
                <a:solidFill>
                  <a:srgbClr val="18687A"/>
                </a:solidFill>
                <a:latin typeface="Cocomat Pro" pitchFamily="34" charset="0"/>
                <a:ea typeface="Cocomat Pro" pitchFamily="34" charset="-122"/>
                <a:cs typeface="Cocomat Pro" pitchFamily="34" charset="-120"/>
              </a:rPr>
              <a:t>Design implications</a:t>
            </a:r>
            <a:endParaRPr lang="en-US" sz="1600" dirty="0"/>
          </a:p>
        </p:txBody>
      </p:sp>
      <p:sp>
        <p:nvSpPr>
          <p:cNvPr id="57" name="Shape 53">
            <a:extLst>
              <a:ext uri="{FF2B5EF4-FFF2-40B4-BE49-F238E27FC236}">
                <a16:creationId xmlns:a16="http://schemas.microsoft.com/office/drawing/2014/main" id="{86081EFA-CD4B-B01F-B737-970FE609216B}"/>
              </a:ext>
            </a:extLst>
          </p:cNvPr>
          <p:cNvSpPr/>
          <p:nvPr/>
        </p:nvSpPr>
        <p:spPr>
          <a:xfrm>
            <a:off x="8458200" y="1938528"/>
            <a:ext cx="109728" cy="109728"/>
          </a:xfrm>
          <a:prstGeom prst="ellipse">
            <a:avLst/>
          </a:prstGeom>
          <a:solidFill>
            <a:srgbClr val="0F8CA8"/>
          </a:solidFill>
          <a:ln w="6350">
            <a:solidFill>
              <a:srgbClr val="0F8CA8"/>
            </a:solidFill>
            <a:prstDash val="solid"/>
          </a:ln>
        </p:spPr>
        <p:txBody>
          <a:bodyPr/>
          <a:lstStyle/>
          <a:p>
            <a:endParaRPr lang="en-GB"/>
          </a:p>
        </p:txBody>
      </p:sp>
      <p:sp>
        <p:nvSpPr>
          <p:cNvPr id="58" name="Text 54">
            <a:extLst>
              <a:ext uri="{FF2B5EF4-FFF2-40B4-BE49-F238E27FC236}">
                <a16:creationId xmlns:a16="http://schemas.microsoft.com/office/drawing/2014/main" id="{6BE24367-1F60-8DC7-8F6E-5DB818ABC390}"/>
              </a:ext>
            </a:extLst>
          </p:cNvPr>
          <p:cNvSpPr/>
          <p:nvPr/>
        </p:nvSpPr>
        <p:spPr>
          <a:xfrm>
            <a:off x="8641080" y="1828246"/>
            <a:ext cx="2697480" cy="594360"/>
          </a:xfrm>
          <a:prstGeom prst="rect">
            <a:avLst/>
          </a:prstGeom>
          <a:noFill/>
          <a:ln/>
        </p:spPr>
        <p:txBody>
          <a:bodyPr wrap="square" lIns="0" tIns="0" rIns="0" bIns="0" rtlCol="0" anchor="ctr"/>
          <a:lstStyle/>
          <a:p>
            <a:pPr marL="0" indent="0">
              <a:buNone/>
            </a:pPr>
            <a:r>
              <a:rPr lang="en-US" sz="910" dirty="0">
                <a:solidFill>
                  <a:srgbClr val="405B66"/>
                </a:solidFill>
                <a:latin typeface="Arial" pitchFamily="34" charset="0"/>
                <a:ea typeface="Arial" pitchFamily="34" charset="-122"/>
                <a:cs typeface="Arial" pitchFamily="34" charset="-120"/>
              </a:rPr>
              <a:t>High-ranking candidates are not defined by a single best property; they arise from balanced timing, spectral separation, and detector-stack compatibility.</a:t>
            </a:r>
            <a:endParaRPr lang="en-US" sz="910" dirty="0"/>
          </a:p>
        </p:txBody>
      </p:sp>
      <p:sp>
        <p:nvSpPr>
          <p:cNvPr id="59" name="Shape 55">
            <a:extLst>
              <a:ext uri="{FF2B5EF4-FFF2-40B4-BE49-F238E27FC236}">
                <a16:creationId xmlns:a16="http://schemas.microsoft.com/office/drawing/2014/main" id="{6AE9D818-0D48-EA1F-3AA2-2D3096782D8C}"/>
              </a:ext>
            </a:extLst>
          </p:cNvPr>
          <p:cNvSpPr/>
          <p:nvPr/>
        </p:nvSpPr>
        <p:spPr>
          <a:xfrm>
            <a:off x="8458200" y="2688336"/>
            <a:ext cx="109728" cy="109728"/>
          </a:xfrm>
          <a:prstGeom prst="ellipse">
            <a:avLst/>
          </a:prstGeom>
          <a:solidFill>
            <a:srgbClr val="F2B134"/>
          </a:solidFill>
          <a:ln w="6350">
            <a:solidFill>
              <a:srgbClr val="F2B134"/>
            </a:solidFill>
            <a:prstDash val="solid"/>
          </a:ln>
        </p:spPr>
        <p:txBody>
          <a:bodyPr/>
          <a:lstStyle/>
          <a:p>
            <a:endParaRPr lang="en-GB"/>
          </a:p>
        </p:txBody>
      </p:sp>
      <p:sp>
        <p:nvSpPr>
          <p:cNvPr id="60" name="Text 56">
            <a:extLst>
              <a:ext uri="{FF2B5EF4-FFF2-40B4-BE49-F238E27FC236}">
                <a16:creationId xmlns:a16="http://schemas.microsoft.com/office/drawing/2014/main" id="{25E965FC-8164-2693-7A6C-E3F01A5BA938}"/>
              </a:ext>
            </a:extLst>
          </p:cNvPr>
          <p:cNvSpPr/>
          <p:nvPr/>
        </p:nvSpPr>
        <p:spPr>
          <a:xfrm>
            <a:off x="8641080" y="2569270"/>
            <a:ext cx="2697480" cy="594360"/>
          </a:xfrm>
          <a:prstGeom prst="rect">
            <a:avLst/>
          </a:prstGeom>
          <a:noFill/>
          <a:ln/>
        </p:spPr>
        <p:txBody>
          <a:bodyPr wrap="square" lIns="0" tIns="0" rIns="0" bIns="0" rtlCol="0" anchor="ctr"/>
          <a:lstStyle/>
          <a:p>
            <a:pPr marL="0" indent="0">
              <a:buNone/>
            </a:pPr>
            <a:r>
              <a:rPr lang="en-US" sz="910" dirty="0">
                <a:solidFill>
                  <a:srgbClr val="405B66"/>
                </a:solidFill>
                <a:latin typeface="Arial" pitchFamily="34" charset="0"/>
                <a:ea typeface="Arial" pitchFamily="34" charset="-122"/>
                <a:cs typeface="Arial" pitchFamily="34" charset="-120"/>
              </a:rPr>
              <a:t>Dense absorber-linked materials may improve shower containment, but wavelength-selective layers become essential for information-rich readout.</a:t>
            </a:r>
            <a:endParaRPr lang="en-US" sz="910" dirty="0"/>
          </a:p>
        </p:txBody>
      </p:sp>
      <p:sp>
        <p:nvSpPr>
          <p:cNvPr id="61" name="Shape 57">
            <a:extLst>
              <a:ext uri="{FF2B5EF4-FFF2-40B4-BE49-F238E27FC236}">
                <a16:creationId xmlns:a16="http://schemas.microsoft.com/office/drawing/2014/main" id="{C7D1D9E9-81F2-60CB-454D-134107392F1D}"/>
              </a:ext>
            </a:extLst>
          </p:cNvPr>
          <p:cNvSpPr/>
          <p:nvPr/>
        </p:nvSpPr>
        <p:spPr>
          <a:xfrm>
            <a:off x="8458200" y="3438144"/>
            <a:ext cx="109728" cy="109728"/>
          </a:xfrm>
          <a:prstGeom prst="ellipse">
            <a:avLst/>
          </a:prstGeom>
          <a:solidFill>
            <a:srgbClr val="7C79D8"/>
          </a:solidFill>
          <a:ln w="6350">
            <a:solidFill>
              <a:srgbClr val="7C79D8"/>
            </a:solidFill>
            <a:prstDash val="solid"/>
          </a:ln>
        </p:spPr>
        <p:txBody>
          <a:bodyPr/>
          <a:lstStyle/>
          <a:p>
            <a:endParaRPr lang="en-GB"/>
          </a:p>
        </p:txBody>
      </p:sp>
      <p:sp>
        <p:nvSpPr>
          <p:cNvPr id="62" name="Text 58">
            <a:extLst>
              <a:ext uri="{FF2B5EF4-FFF2-40B4-BE49-F238E27FC236}">
                <a16:creationId xmlns:a16="http://schemas.microsoft.com/office/drawing/2014/main" id="{B8A71A0C-865B-A3DF-319A-B808D671F596}"/>
              </a:ext>
            </a:extLst>
          </p:cNvPr>
          <p:cNvSpPr/>
          <p:nvPr/>
        </p:nvSpPr>
        <p:spPr>
          <a:xfrm>
            <a:off x="8641080" y="3383280"/>
            <a:ext cx="2697480" cy="594360"/>
          </a:xfrm>
          <a:prstGeom prst="rect">
            <a:avLst/>
          </a:prstGeom>
          <a:noFill/>
          <a:ln/>
        </p:spPr>
        <p:txBody>
          <a:bodyPr wrap="square" lIns="0" tIns="0" rIns="0" bIns="0" rtlCol="0" anchor="ctr"/>
          <a:lstStyle/>
          <a:p>
            <a:pPr marL="0" indent="0">
              <a:buNone/>
            </a:pPr>
            <a:r>
              <a:rPr lang="en-US" sz="910" dirty="0">
                <a:solidFill>
                  <a:srgbClr val="405B66"/>
                </a:solidFill>
                <a:latin typeface="Arial" pitchFamily="34" charset="0"/>
                <a:ea typeface="Arial" pitchFamily="34" charset="-122"/>
                <a:cs typeface="Arial" pitchFamily="34" charset="-120"/>
              </a:rPr>
              <a:t>QD-polymer nanocomposites are attractive because emission can be tuned toward peak SiPM/PMT quantum-efficiency windows while preserving fast response.</a:t>
            </a:r>
            <a:endParaRPr lang="en-US" sz="910" dirty="0"/>
          </a:p>
        </p:txBody>
      </p:sp>
      <p:sp>
        <p:nvSpPr>
          <p:cNvPr id="63" name="Shape 59">
            <a:extLst>
              <a:ext uri="{FF2B5EF4-FFF2-40B4-BE49-F238E27FC236}">
                <a16:creationId xmlns:a16="http://schemas.microsoft.com/office/drawing/2014/main" id="{BC8445AA-BBC5-460F-A01A-2E09E44A96F4}"/>
              </a:ext>
            </a:extLst>
          </p:cNvPr>
          <p:cNvSpPr/>
          <p:nvPr/>
        </p:nvSpPr>
        <p:spPr>
          <a:xfrm>
            <a:off x="8458200" y="4187952"/>
            <a:ext cx="109728" cy="109728"/>
          </a:xfrm>
          <a:prstGeom prst="ellipse">
            <a:avLst/>
          </a:prstGeom>
          <a:solidFill>
            <a:srgbClr val="4FA36A"/>
          </a:solidFill>
          <a:ln w="6350">
            <a:solidFill>
              <a:srgbClr val="4FA36A"/>
            </a:solidFill>
            <a:prstDash val="solid"/>
          </a:ln>
        </p:spPr>
        <p:txBody>
          <a:bodyPr/>
          <a:lstStyle/>
          <a:p>
            <a:endParaRPr lang="en-GB"/>
          </a:p>
        </p:txBody>
      </p:sp>
      <p:sp>
        <p:nvSpPr>
          <p:cNvPr id="192" name="Text 60">
            <a:extLst>
              <a:ext uri="{FF2B5EF4-FFF2-40B4-BE49-F238E27FC236}">
                <a16:creationId xmlns:a16="http://schemas.microsoft.com/office/drawing/2014/main" id="{0D247251-AA58-E360-1642-CBE3E51E4F39}"/>
              </a:ext>
            </a:extLst>
          </p:cNvPr>
          <p:cNvSpPr/>
          <p:nvPr/>
        </p:nvSpPr>
        <p:spPr>
          <a:xfrm>
            <a:off x="8641080" y="4096416"/>
            <a:ext cx="2697480" cy="594360"/>
          </a:xfrm>
          <a:prstGeom prst="rect">
            <a:avLst/>
          </a:prstGeom>
          <a:noFill/>
          <a:ln/>
        </p:spPr>
        <p:txBody>
          <a:bodyPr wrap="square" lIns="0" tIns="0" rIns="0" bIns="0" rtlCol="0" anchor="ctr"/>
          <a:lstStyle/>
          <a:p>
            <a:pPr marL="0" indent="0">
              <a:buNone/>
            </a:pPr>
            <a:r>
              <a:rPr lang="en-US" sz="910" dirty="0">
                <a:solidFill>
                  <a:srgbClr val="405B66"/>
                </a:solidFill>
                <a:latin typeface="Arial" pitchFamily="34" charset="0"/>
                <a:ea typeface="Arial" pitchFamily="34" charset="-122"/>
                <a:cs typeface="Arial" pitchFamily="34" charset="-120"/>
              </a:rPr>
              <a:t>The ML step therefore becomes a prioritization tool for experimental beam-test campaigns, not a replacement for detector physics.</a:t>
            </a:r>
            <a:endParaRPr lang="en-US" sz="910" dirty="0"/>
          </a:p>
        </p:txBody>
      </p:sp>
      <p:sp>
        <p:nvSpPr>
          <p:cNvPr id="194" name="Shape 61">
            <a:extLst>
              <a:ext uri="{FF2B5EF4-FFF2-40B4-BE49-F238E27FC236}">
                <a16:creationId xmlns:a16="http://schemas.microsoft.com/office/drawing/2014/main" id="{4C60DA53-8D26-D234-B6C2-05879B656267}"/>
              </a:ext>
            </a:extLst>
          </p:cNvPr>
          <p:cNvSpPr/>
          <p:nvPr/>
        </p:nvSpPr>
        <p:spPr>
          <a:xfrm>
            <a:off x="8430768" y="4983480"/>
            <a:ext cx="2880360" cy="658368"/>
          </a:xfrm>
          <a:prstGeom prst="roundRect">
            <a:avLst>
              <a:gd name="adj" fmla="val 11111"/>
            </a:avLst>
          </a:prstGeom>
          <a:solidFill>
            <a:srgbClr val="EAF8FB"/>
          </a:solidFill>
          <a:ln w="8890">
            <a:solidFill>
              <a:srgbClr val="9EDCE7"/>
            </a:solidFill>
            <a:prstDash val="solid"/>
          </a:ln>
        </p:spPr>
        <p:txBody>
          <a:bodyPr/>
          <a:lstStyle/>
          <a:p>
            <a:endParaRPr lang="en-GB"/>
          </a:p>
        </p:txBody>
      </p:sp>
      <p:sp>
        <p:nvSpPr>
          <p:cNvPr id="195" name="Text 62">
            <a:extLst>
              <a:ext uri="{FF2B5EF4-FFF2-40B4-BE49-F238E27FC236}">
                <a16:creationId xmlns:a16="http://schemas.microsoft.com/office/drawing/2014/main" id="{B17269F6-E836-26BB-B63E-4492119DF210}"/>
              </a:ext>
            </a:extLst>
          </p:cNvPr>
          <p:cNvSpPr/>
          <p:nvPr/>
        </p:nvSpPr>
        <p:spPr>
          <a:xfrm>
            <a:off x="8577072" y="5111496"/>
            <a:ext cx="2560320" cy="329184"/>
          </a:xfrm>
          <a:prstGeom prst="rect">
            <a:avLst/>
          </a:prstGeom>
          <a:noFill/>
          <a:ln/>
        </p:spPr>
        <p:txBody>
          <a:bodyPr wrap="square" rtlCol="0" anchor="ctr"/>
          <a:lstStyle/>
          <a:p>
            <a:pPr marL="0" indent="0" algn="ctr">
              <a:buNone/>
            </a:pPr>
            <a:r>
              <a:rPr lang="tr-TR" sz="920" b="1" dirty="0">
                <a:solidFill>
                  <a:srgbClr val="FF0000"/>
                </a:solidFill>
                <a:latin typeface="Arial" pitchFamily="34" charset="0"/>
                <a:ea typeface="Arial" pitchFamily="34" charset="-122"/>
                <a:cs typeface="Arial" pitchFamily="34" charset="-120"/>
              </a:rPr>
              <a:t>M</a:t>
            </a:r>
            <a:r>
              <a:rPr lang="en-US" sz="920" b="1" dirty="0" err="1">
                <a:solidFill>
                  <a:srgbClr val="FF0000"/>
                </a:solidFill>
                <a:latin typeface="Arial" pitchFamily="34" charset="0"/>
                <a:ea typeface="Arial" pitchFamily="34" charset="-122"/>
                <a:cs typeface="Arial" pitchFamily="34" charset="-120"/>
              </a:rPr>
              <a:t>ulti</a:t>
            </a:r>
            <a:r>
              <a:rPr lang="en-US" sz="920" b="1" dirty="0">
                <a:solidFill>
                  <a:srgbClr val="FF0000"/>
                </a:solidFill>
                <a:latin typeface="Arial" pitchFamily="34" charset="0"/>
                <a:ea typeface="Arial" pitchFamily="34" charset="-122"/>
                <a:cs typeface="Arial" pitchFamily="34" charset="-120"/>
              </a:rPr>
              <a:t>-objective ML ranking helps identify which material classes should move first into prototype fabrication and beam validation.</a:t>
            </a:r>
            <a:endParaRPr lang="en-US" sz="920" dirty="0">
              <a:solidFill>
                <a:srgbClr val="FF0000"/>
              </a:solidFill>
            </a:endParaRPr>
          </a:p>
        </p:txBody>
      </p:sp>
    </p:spTree>
    <p:extLst>
      <p:ext uri="{BB962C8B-B14F-4D97-AF65-F5344CB8AC3E}">
        <p14:creationId xmlns:p14="http://schemas.microsoft.com/office/powerpoint/2010/main" val="950662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Cocomat Pro"/>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sz="1600" b="0" i="0" u="none" strike="noStrike" kern="1200" cap="none" spc="0" normalizeH="0" baseline="0" noProof="0" dirty="0">
              <a:ln>
                <a:noFill/>
              </a:ln>
              <a:solidFill>
                <a:srgbClr val="002060"/>
              </a:solidFill>
              <a:effectLst/>
              <a:uLnTx/>
              <a:uFillTx/>
              <a:latin typeface="Cocomat Pro"/>
              <a:ea typeface="Cocomat Pro"/>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a:cs typeface="Cocomat Pro" pitchFamily="34" charset="-120"/>
              </a:rPr>
              <a:t>7</a:t>
            </a:r>
            <a:endParaRPr lang="en-US" sz="1000" dirty="0">
              <a:ea typeface="Cocomat Pro"/>
            </a:endParaRPr>
          </a:p>
        </p:txBody>
      </p:sp>
      <p:sp>
        <p:nvSpPr>
          <p:cNvPr id="6" name="CasellaDiTesto 2">
            <a:extLst>
              <a:ext uri="{FF2B5EF4-FFF2-40B4-BE49-F238E27FC236}">
                <a16:creationId xmlns:a16="http://schemas.microsoft.com/office/drawing/2014/main" id="{136F3270-568C-5184-67A5-71559305635B}"/>
              </a:ext>
            </a:extLst>
          </p:cNvPr>
          <p:cNvSpPr txBox="1"/>
          <p:nvPr/>
        </p:nvSpPr>
        <p:spPr>
          <a:xfrm>
            <a:off x="1353312" y="6286550"/>
            <a:ext cx="10458124" cy="584775"/>
          </a:xfrm>
          <a:prstGeom prst="rect">
            <a:avLst/>
          </a:prstGeom>
          <a:noFill/>
        </p:spPr>
        <p:txBody>
          <a:bodyPr wrap="square">
            <a:spAutoFit/>
          </a:bodyPr>
          <a:lstStyle/>
          <a:p>
            <a:r>
              <a:rPr sz="1600" dirty="0">
                <a:latin typeface="Cocomat Pro"/>
                <a:ea typeface="Cocomat Pro"/>
              </a:rPr>
              <a:t>M. Aydemir - Advances in X-ray and Gamma </a:t>
            </a:r>
            <a:r>
              <a:rPr sz="1600" dirty="0" err="1">
                <a:latin typeface="Cocomat Pro"/>
                <a:ea typeface="Cocomat Pro"/>
              </a:rPr>
              <a:t>RAy</a:t>
            </a:r>
            <a:r>
              <a:rPr sz="1600" dirty="0">
                <a:latin typeface="Cocomat Pro"/>
                <a:ea typeface="Cocomat Pro"/>
              </a:rPr>
              <a:t> </a:t>
            </a:r>
            <a:r>
              <a:rPr sz="1600" dirty="0" err="1">
                <a:latin typeface="Cocomat Pro"/>
                <a:ea typeface="Cocomat Pro"/>
              </a:rPr>
              <a:t>DEtectors</a:t>
            </a:r>
            <a:r>
              <a:rPr sz="1600" dirty="0">
                <a:latin typeface="Cocomat Pro"/>
                <a:ea typeface="Cocomat Pro"/>
              </a:rPr>
              <a:t> and applications (XGRADE 2026) 24-26/03/2026, Palermo</a:t>
            </a:r>
          </a:p>
        </p:txBody>
      </p:sp>
      <p:sp>
        <p:nvSpPr>
          <p:cNvPr id="3" name="Text 1">
            <a:extLst>
              <a:ext uri="{FF2B5EF4-FFF2-40B4-BE49-F238E27FC236}">
                <a16:creationId xmlns:a16="http://schemas.microsoft.com/office/drawing/2014/main" id="{E8649E23-7ABA-BBB0-19A2-F7F3F0B76D8D}"/>
              </a:ext>
            </a:extLst>
          </p:cNvPr>
          <p:cNvSpPr/>
          <p:nvPr/>
        </p:nvSpPr>
        <p:spPr>
          <a:xfrm>
            <a:off x="4719051" y="626314"/>
            <a:ext cx="6765813" cy="420624"/>
          </a:xfrm>
          <a:prstGeom prst="rect">
            <a:avLst/>
          </a:prstGeom>
          <a:noFill/>
          <a:ln/>
        </p:spPr>
        <p:txBody>
          <a:bodyPr wrap="square" lIns="0" tIns="0" rIns="0" bIns="0" rtlCol="0" anchor="ctr"/>
          <a:lstStyle/>
          <a:p>
            <a:pPr marL="0" indent="0">
              <a:buNone/>
            </a:pPr>
            <a:r>
              <a:rPr lang="en-US" sz="2400" dirty="0">
                <a:solidFill>
                  <a:srgbClr val="3E352A"/>
                </a:solidFill>
                <a:latin typeface="Cocomat Pro" pitchFamily="34" charset="0"/>
                <a:ea typeface="Cocomat Pro" pitchFamily="34" charset="-122"/>
                <a:cs typeface="Cocomat Pro" pitchFamily="34" charset="-120"/>
              </a:rPr>
              <a:t>From ML Ranking to Experimental Validation</a:t>
            </a:r>
            <a:endParaRPr lang="en-US" sz="2400" dirty="0"/>
          </a:p>
        </p:txBody>
      </p:sp>
      <p:sp>
        <p:nvSpPr>
          <p:cNvPr id="4" name="Shape 4">
            <a:extLst>
              <a:ext uri="{FF2B5EF4-FFF2-40B4-BE49-F238E27FC236}">
                <a16:creationId xmlns:a16="http://schemas.microsoft.com/office/drawing/2014/main" id="{4D5DC13A-D140-B1AF-5553-FF5D6B67C659}"/>
              </a:ext>
            </a:extLst>
          </p:cNvPr>
          <p:cNvSpPr/>
          <p:nvPr/>
        </p:nvSpPr>
        <p:spPr>
          <a:xfrm>
            <a:off x="502920" y="1691640"/>
            <a:ext cx="3337560" cy="4526280"/>
          </a:xfrm>
          <a:prstGeom prst="roundRect">
            <a:avLst>
              <a:gd name="adj" fmla="val 2192"/>
            </a:avLst>
          </a:prstGeom>
          <a:solidFill>
            <a:srgbClr val="FFFFFF"/>
          </a:solidFill>
          <a:ln w="15240">
            <a:solidFill>
              <a:srgbClr val="C7D3D0"/>
            </a:solidFill>
            <a:prstDash val="solid"/>
          </a:ln>
          <a:effectLst>
            <a:outerShdw blurRad="12700" dist="12700" dir="2700000" algn="bl" rotWithShape="0">
              <a:srgbClr val="000000">
                <a:alpha val="12000"/>
              </a:srgbClr>
            </a:outerShdw>
          </a:effectLst>
        </p:spPr>
        <p:txBody>
          <a:bodyPr/>
          <a:lstStyle/>
          <a:p>
            <a:endParaRPr lang="en-GB"/>
          </a:p>
        </p:txBody>
      </p:sp>
      <p:sp>
        <p:nvSpPr>
          <p:cNvPr id="196" name="Text 5">
            <a:extLst>
              <a:ext uri="{FF2B5EF4-FFF2-40B4-BE49-F238E27FC236}">
                <a16:creationId xmlns:a16="http://schemas.microsoft.com/office/drawing/2014/main" id="{10DBB7E3-22D4-F75C-B20E-EF1426CA96BD}"/>
              </a:ext>
            </a:extLst>
          </p:cNvPr>
          <p:cNvSpPr/>
          <p:nvPr/>
        </p:nvSpPr>
        <p:spPr>
          <a:xfrm>
            <a:off x="676655" y="1874520"/>
            <a:ext cx="3008653" cy="256032"/>
          </a:xfrm>
          <a:prstGeom prst="rect">
            <a:avLst/>
          </a:prstGeom>
          <a:noFill/>
          <a:ln/>
        </p:spPr>
        <p:txBody>
          <a:bodyPr wrap="square" lIns="0" tIns="0" rIns="0" bIns="0" rtlCol="0" anchor="ctr"/>
          <a:lstStyle/>
          <a:p>
            <a:pPr marL="0" indent="0">
              <a:buNone/>
            </a:pPr>
            <a:r>
              <a:rPr lang="en-US" sz="2000" dirty="0">
                <a:solidFill>
                  <a:srgbClr val="2F5D62"/>
                </a:solidFill>
                <a:latin typeface="Cocomat Pro" pitchFamily="34" charset="0"/>
                <a:ea typeface="Cocomat Pro" pitchFamily="34" charset="-122"/>
                <a:cs typeface="Cocomat Pro" pitchFamily="34" charset="-120"/>
              </a:rPr>
              <a:t>1. Ranked candidate pool</a:t>
            </a:r>
            <a:endParaRPr lang="en-US" sz="2000" dirty="0"/>
          </a:p>
        </p:txBody>
      </p:sp>
      <p:sp>
        <p:nvSpPr>
          <p:cNvPr id="197" name="Text 6">
            <a:extLst>
              <a:ext uri="{FF2B5EF4-FFF2-40B4-BE49-F238E27FC236}">
                <a16:creationId xmlns:a16="http://schemas.microsoft.com/office/drawing/2014/main" id="{37C89A44-7149-2396-D2BB-570DC66AE08C}"/>
              </a:ext>
            </a:extLst>
          </p:cNvPr>
          <p:cNvSpPr/>
          <p:nvPr/>
        </p:nvSpPr>
        <p:spPr>
          <a:xfrm>
            <a:off x="768096" y="2240280"/>
            <a:ext cx="2194560" cy="182880"/>
          </a:xfrm>
          <a:prstGeom prst="rect">
            <a:avLst/>
          </a:prstGeom>
          <a:noFill/>
          <a:ln/>
        </p:spPr>
        <p:txBody>
          <a:bodyPr wrap="square" lIns="0" tIns="0" rIns="0" bIns="0" rtlCol="0" anchor="ctr"/>
          <a:lstStyle/>
          <a:p>
            <a:pPr marL="0" indent="0">
              <a:buNone/>
            </a:pPr>
            <a:r>
              <a:rPr lang="en-US" sz="1050" i="1" dirty="0">
                <a:solidFill>
                  <a:srgbClr val="6A6A6A"/>
                </a:solidFill>
                <a:latin typeface="Cocomat Pro"/>
                <a:ea typeface="Aptos" pitchFamily="34" charset="-122"/>
                <a:cs typeface="Aptos" pitchFamily="34" charset="-120"/>
              </a:rPr>
              <a:t>Illustrative multi-objective ranking</a:t>
            </a:r>
            <a:endParaRPr lang="en-US" sz="1050" dirty="0">
              <a:latin typeface="Cocomat Pro"/>
            </a:endParaRPr>
          </a:p>
        </p:txBody>
      </p:sp>
      <p:sp>
        <p:nvSpPr>
          <p:cNvPr id="198" name="Shape 7">
            <a:extLst>
              <a:ext uri="{FF2B5EF4-FFF2-40B4-BE49-F238E27FC236}">
                <a16:creationId xmlns:a16="http://schemas.microsoft.com/office/drawing/2014/main" id="{9A40C7D9-25B3-82B8-1E59-EEF06C0A2295}"/>
              </a:ext>
            </a:extLst>
          </p:cNvPr>
          <p:cNvSpPr/>
          <p:nvPr/>
        </p:nvSpPr>
        <p:spPr>
          <a:xfrm>
            <a:off x="768096" y="2487168"/>
            <a:ext cx="777240" cy="420624"/>
          </a:xfrm>
          <a:prstGeom prst="rect">
            <a:avLst/>
          </a:prstGeom>
          <a:solidFill>
            <a:srgbClr val="E8F0EF"/>
          </a:solidFill>
          <a:ln w="10160">
            <a:solidFill>
              <a:srgbClr val="B9C7C4"/>
            </a:solidFill>
            <a:prstDash val="solid"/>
          </a:ln>
        </p:spPr>
        <p:txBody>
          <a:bodyPr/>
          <a:lstStyle/>
          <a:p>
            <a:endParaRPr lang="en-GB"/>
          </a:p>
        </p:txBody>
      </p:sp>
      <p:sp>
        <p:nvSpPr>
          <p:cNvPr id="199" name="Text 8">
            <a:extLst>
              <a:ext uri="{FF2B5EF4-FFF2-40B4-BE49-F238E27FC236}">
                <a16:creationId xmlns:a16="http://schemas.microsoft.com/office/drawing/2014/main" id="{16A699EE-5F89-DE6D-18E4-C0BFBEB1800A}"/>
              </a:ext>
            </a:extLst>
          </p:cNvPr>
          <p:cNvSpPr/>
          <p:nvPr/>
        </p:nvSpPr>
        <p:spPr>
          <a:xfrm>
            <a:off x="786384" y="2532888"/>
            <a:ext cx="740664" cy="292608"/>
          </a:xfrm>
          <a:prstGeom prst="rect">
            <a:avLst/>
          </a:prstGeom>
          <a:noFill/>
          <a:ln/>
        </p:spPr>
        <p:txBody>
          <a:bodyPr wrap="square" lIns="0" tIns="0" rIns="0" bIns="0" rtlCol="0" anchor="ctr"/>
          <a:lstStyle/>
          <a:p>
            <a:pPr marL="0" indent="0" algn="ctr">
              <a:buNone/>
            </a:pPr>
            <a:r>
              <a:rPr lang="en-US" sz="920" b="1" dirty="0">
                <a:solidFill>
                  <a:srgbClr val="37474F"/>
                </a:solidFill>
                <a:latin typeface="Aptos" pitchFamily="34" charset="0"/>
                <a:ea typeface="Aptos" pitchFamily="34" charset="-122"/>
                <a:cs typeface="Aptos" pitchFamily="34" charset="-120"/>
              </a:rPr>
              <a:t>Candidate</a:t>
            </a:r>
            <a:endParaRPr lang="en-US" sz="920" dirty="0"/>
          </a:p>
        </p:txBody>
      </p:sp>
      <p:sp>
        <p:nvSpPr>
          <p:cNvPr id="200" name="Shape 9">
            <a:extLst>
              <a:ext uri="{FF2B5EF4-FFF2-40B4-BE49-F238E27FC236}">
                <a16:creationId xmlns:a16="http://schemas.microsoft.com/office/drawing/2014/main" id="{D05FFFD5-9D85-F56A-A435-00D4111799C8}"/>
              </a:ext>
            </a:extLst>
          </p:cNvPr>
          <p:cNvSpPr/>
          <p:nvPr/>
        </p:nvSpPr>
        <p:spPr>
          <a:xfrm>
            <a:off x="1545336" y="2487168"/>
            <a:ext cx="502920" cy="420624"/>
          </a:xfrm>
          <a:prstGeom prst="rect">
            <a:avLst/>
          </a:prstGeom>
          <a:solidFill>
            <a:srgbClr val="E8F0EF"/>
          </a:solidFill>
          <a:ln w="10160">
            <a:solidFill>
              <a:srgbClr val="B9C7C4"/>
            </a:solidFill>
            <a:prstDash val="solid"/>
          </a:ln>
        </p:spPr>
        <p:txBody>
          <a:bodyPr/>
          <a:lstStyle/>
          <a:p>
            <a:endParaRPr lang="en-GB"/>
          </a:p>
        </p:txBody>
      </p:sp>
      <p:sp>
        <p:nvSpPr>
          <p:cNvPr id="201" name="Text 10">
            <a:extLst>
              <a:ext uri="{FF2B5EF4-FFF2-40B4-BE49-F238E27FC236}">
                <a16:creationId xmlns:a16="http://schemas.microsoft.com/office/drawing/2014/main" id="{F70C9C28-CBAB-ED1E-9238-E092026D4795}"/>
              </a:ext>
            </a:extLst>
          </p:cNvPr>
          <p:cNvSpPr/>
          <p:nvPr/>
        </p:nvSpPr>
        <p:spPr>
          <a:xfrm>
            <a:off x="1563624" y="2532888"/>
            <a:ext cx="466344" cy="292608"/>
          </a:xfrm>
          <a:prstGeom prst="rect">
            <a:avLst/>
          </a:prstGeom>
          <a:noFill/>
          <a:ln/>
        </p:spPr>
        <p:txBody>
          <a:bodyPr wrap="square" lIns="0" tIns="0" rIns="0" bIns="0" rtlCol="0" anchor="ctr"/>
          <a:lstStyle/>
          <a:p>
            <a:pPr marL="0" indent="0" algn="ctr">
              <a:buNone/>
            </a:pPr>
            <a:r>
              <a:rPr lang="en-US" sz="920" b="1" dirty="0">
                <a:solidFill>
                  <a:srgbClr val="37474F"/>
                </a:solidFill>
                <a:latin typeface="Aptos" pitchFamily="34" charset="0"/>
                <a:ea typeface="Aptos" pitchFamily="34" charset="-122"/>
                <a:cs typeface="Aptos" pitchFamily="34" charset="-120"/>
              </a:rPr>
              <a:t>Light</a:t>
            </a:r>
            <a:endParaRPr lang="en-US" sz="920" dirty="0"/>
          </a:p>
          <a:p>
            <a:pPr marL="0" indent="0" algn="ctr">
              <a:buNone/>
            </a:pPr>
            <a:r>
              <a:rPr lang="en-US" sz="920" b="1" dirty="0">
                <a:solidFill>
                  <a:srgbClr val="37474F"/>
                </a:solidFill>
                <a:latin typeface="Aptos" pitchFamily="34" charset="0"/>
                <a:ea typeface="Aptos" pitchFamily="34" charset="-122"/>
                <a:cs typeface="Aptos" pitchFamily="34" charset="-120"/>
              </a:rPr>
              <a:t>yield</a:t>
            </a:r>
            <a:endParaRPr lang="en-US" sz="920" dirty="0"/>
          </a:p>
        </p:txBody>
      </p:sp>
      <p:sp>
        <p:nvSpPr>
          <p:cNvPr id="202" name="Shape 11">
            <a:extLst>
              <a:ext uri="{FF2B5EF4-FFF2-40B4-BE49-F238E27FC236}">
                <a16:creationId xmlns:a16="http://schemas.microsoft.com/office/drawing/2014/main" id="{0D266AD4-0422-63D4-21B3-837669B50F23}"/>
              </a:ext>
            </a:extLst>
          </p:cNvPr>
          <p:cNvSpPr/>
          <p:nvPr/>
        </p:nvSpPr>
        <p:spPr>
          <a:xfrm>
            <a:off x="2048256" y="2487168"/>
            <a:ext cx="502920" cy="420624"/>
          </a:xfrm>
          <a:prstGeom prst="rect">
            <a:avLst/>
          </a:prstGeom>
          <a:solidFill>
            <a:srgbClr val="E8F0EF"/>
          </a:solidFill>
          <a:ln w="10160">
            <a:solidFill>
              <a:srgbClr val="B9C7C4"/>
            </a:solidFill>
            <a:prstDash val="solid"/>
          </a:ln>
        </p:spPr>
        <p:txBody>
          <a:bodyPr/>
          <a:lstStyle/>
          <a:p>
            <a:endParaRPr lang="en-GB"/>
          </a:p>
        </p:txBody>
      </p:sp>
      <p:sp>
        <p:nvSpPr>
          <p:cNvPr id="203" name="Text 12">
            <a:extLst>
              <a:ext uri="{FF2B5EF4-FFF2-40B4-BE49-F238E27FC236}">
                <a16:creationId xmlns:a16="http://schemas.microsoft.com/office/drawing/2014/main" id="{9B9A222D-8BBD-CDE1-D36D-04784CCEA026}"/>
              </a:ext>
            </a:extLst>
          </p:cNvPr>
          <p:cNvSpPr/>
          <p:nvPr/>
        </p:nvSpPr>
        <p:spPr>
          <a:xfrm>
            <a:off x="2066544" y="2532888"/>
            <a:ext cx="466344" cy="292608"/>
          </a:xfrm>
          <a:prstGeom prst="rect">
            <a:avLst/>
          </a:prstGeom>
          <a:noFill/>
          <a:ln/>
        </p:spPr>
        <p:txBody>
          <a:bodyPr wrap="square" lIns="0" tIns="0" rIns="0" bIns="0" rtlCol="0" anchor="ctr"/>
          <a:lstStyle/>
          <a:p>
            <a:pPr marL="0" indent="0" algn="ctr">
              <a:buNone/>
            </a:pPr>
            <a:r>
              <a:rPr lang="en-US" sz="920" b="1" dirty="0">
                <a:solidFill>
                  <a:srgbClr val="37474F"/>
                </a:solidFill>
                <a:latin typeface="Aptos" pitchFamily="34" charset="0"/>
                <a:ea typeface="Aptos" pitchFamily="34" charset="-122"/>
                <a:cs typeface="Aptos" pitchFamily="34" charset="-120"/>
              </a:rPr>
              <a:t>Timing</a:t>
            </a:r>
            <a:endParaRPr lang="en-US" sz="920" dirty="0"/>
          </a:p>
        </p:txBody>
      </p:sp>
      <p:sp>
        <p:nvSpPr>
          <p:cNvPr id="204" name="Shape 13">
            <a:extLst>
              <a:ext uri="{FF2B5EF4-FFF2-40B4-BE49-F238E27FC236}">
                <a16:creationId xmlns:a16="http://schemas.microsoft.com/office/drawing/2014/main" id="{1C274C70-6B7E-7EA8-E2AD-427A41FC2AAA}"/>
              </a:ext>
            </a:extLst>
          </p:cNvPr>
          <p:cNvSpPr/>
          <p:nvPr/>
        </p:nvSpPr>
        <p:spPr>
          <a:xfrm>
            <a:off x="2551176" y="2487168"/>
            <a:ext cx="502920" cy="420624"/>
          </a:xfrm>
          <a:prstGeom prst="rect">
            <a:avLst/>
          </a:prstGeom>
          <a:solidFill>
            <a:srgbClr val="E8F0EF"/>
          </a:solidFill>
          <a:ln w="10160">
            <a:solidFill>
              <a:srgbClr val="B9C7C4"/>
            </a:solidFill>
            <a:prstDash val="solid"/>
          </a:ln>
        </p:spPr>
        <p:txBody>
          <a:bodyPr/>
          <a:lstStyle/>
          <a:p>
            <a:endParaRPr lang="en-GB"/>
          </a:p>
        </p:txBody>
      </p:sp>
      <p:sp>
        <p:nvSpPr>
          <p:cNvPr id="205" name="Text 14">
            <a:extLst>
              <a:ext uri="{FF2B5EF4-FFF2-40B4-BE49-F238E27FC236}">
                <a16:creationId xmlns:a16="http://schemas.microsoft.com/office/drawing/2014/main" id="{3BC74471-2746-3735-9B9C-2641A3D5CA87}"/>
              </a:ext>
            </a:extLst>
          </p:cNvPr>
          <p:cNvSpPr/>
          <p:nvPr/>
        </p:nvSpPr>
        <p:spPr>
          <a:xfrm>
            <a:off x="2569464" y="2532888"/>
            <a:ext cx="466344" cy="292608"/>
          </a:xfrm>
          <a:prstGeom prst="rect">
            <a:avLst/>
          </a:prstGeom>
          <a:noFill/>
          <a:ln/>
        </p:spPr>
        <p:txBody>
          <a:bodyPr wrap="square" lIns="0" tIns="0" rIns="0" bIns="0" rtlCol="0" anchor="ctr"/>
          <a:lstStyle/>
          <a:p>
            <a:pPr marL="0" indent="0" algn="ctr">
              <a:buNone/>
            </a:pPr>
            <a:r>
              <a:rPr lang="en-US" sz="920" b="1" dirty="0">
                <a:solidFill>
                  <a:srgbClr val="37474F"/>
                </a:solidFill>
                <a:latin typeface="Aptos" pitchFamily="34" charset="0"/>
                <a:ea typeface="Aptos" pitchFamily="34" charset="-122"/>
                <a:cs typeface="Aptos" pitchFamily="34" charset="-120"/>
              </a:rPr>
              <a:t>Stability</a:t>
            </a:r>
            <a:endParaRPr lang="en-US" sz="920" dirty="0"/>
          </a:p>
        </p:txBody>
      </p:sp>
      <p:sp>
        <p:nvSpPr>
          <p:cNvPr id="206" name="Shape 15">
            <a:extLst>
              <a:ext uri="{FF2B5EF4-FFF2-40B4-BE49-F238E27FC236}">
                <a16:creationId xmlns:a16="http://schemas.microsoft.com/office/drawing/2014/main" id="{CBD2F165-1D96-20AE-6851-8E561F53EE9B}"/>
              </a:ext>
            </a:extLst>
          </p:cNvPr>
          <p:cNvSpPr/>
          <p:nvPr/>
        </p:nvSpPr>
        <p:spPr>
          <a:xfrm>
            <a:off x="3054096" y="2487168"/>
            <a:ext cx="548640" cy="420624"/>
          </a:xfrm>
          <a:prstGeom prst="rect">
            <a:avLst/>
          </a:prstGeom>
          <a:solidFill>
            <a:srgbClr val="E8F0EF"/>
          </a:solidFill>
          <a:ln w="10160">
            <a:solidFill>
              <a:srgbClr val="B9C7C4"/>
            </a:solidFill>
            <a:prstDash val="solid"/>
          </a:ln>
        </p:spPr>
        <p:txBody>
          <a:bodyPr/>
          <a:lstStyle/>
          <a:p>
            <a:endParaRPr lang="en-GB"/>
          </a:p>
        </p:txBody>
      </p:sp>
      <p:sp>
        <p:nvSpPr>
          <p:cNvPr id="207" name="Text 16">
            <a:extLst>
              <a:ext uri="{FF2B5EF4-FFF2-40B4-BE49-F238E27FC236}">
                <a16:creationId xmlns:a16="http://schemas.microsoft.com/office/drawing/2014/main" id="{8E2D2179-E4DC-DD17-F010-B328A295FDE2}"/>
              </a:ext>
            </a:extLst>
          </p:cNvPr>
          <p:cNvSpPr/>
          <p:nvPr/>
        </p:nvSpPr>
        <p:spPr>
          <a:xfrm>
            <a:off x="3072384" y="2532888"/>
            <a:ext cx="512064" cy="292608"/>
          </a:xfrm>
          <a:prstGeom prst="rect">
            <a:avLst/>
          </a:prstGeom>
          <a:noFill/>
          <a:ln/>
        </p:spPr>
        <p:txBody>
          <a:bodyPr wrap="square" lIns="0" tIns="0" rIns="0" bIns="0" rtlCol="0" anchor="ctr"/>
          <a:lstStyle/>
          <a:p>
            <a:pPr marL="0" indent="0" algn="ctr">
              <a:buNone/>
            </a:pPr>
            <a:r>
              <a:rPr lang="en-US" sz="920" b="1" dirty="0">
                <a:solidFill>
                  <a:srgbClr val="37474F"/>
                </a:solidFill>
                <a:latin typeface="Aptos" pitchFamily="34" charset="0"/>
                <a:ea typeface="Aptos" pitchFamily="34" charset="-122"/>
                <a:cs typeface="Aptos" pitchFamily="34" charset="-120"/>
              </a:rPr>
              <a:t>Score</a:t>
            </a:r>
            <a:endParaRPr lang="en-US" sz="920" dirty="0"/>
          </a:p>
        </p:txBody>
      </p:sp>
      <p:sp>
        <p:nvSpPr>
          <p:cNvPr id="208" name="Shape 17">
            <a:extLst>
              <a:ext uri="{FF2B5EF4-FFF2-40B4-BE49-F238E27FC236}">
                <a16:creationId xmlns:a16="http://schemas.microsoft.com/office/drawing/2014/main" id="{EA8B082C-7D47-339E-8450-32B35DC80654}"/>
              </a:ext>
            </a:extLst>
          </p:cNvPr>
          <p:cNvSpPr/>
          <p:nvPr/>
        </p:nvSpPr>
        <p:spPr>
          <a:xfrm>
            <a:off x="768096" y="2926080"/>
            <a:ext cx="777240" cy="384048"/>
          </a:xfrm>
          <a:prstGeom prst="rect">
            <a:avLst/>
          </a:prstGeom>
          <a:solidFill>
            <a:srgbClr val="FFFFFF"/>
          </a:solidFill>
          <a:ln w="8890">
            <a:solidFill>
              <a:srgbClr val="D2DEDB"/>
            </a:solidFill>
            <a:prstDash val="solid"/>
          </a:ln>
        </p:spPr>
        <p:txBody>
          <a:bodyPr/>
          <a:lstStyle/>
          <a:p>
            <a:endParaRPr lang="en-GB"/>
          </a:p>
        </p:txBody>
      </p:sp>
      <p:sp>
        <p:nvSpPr>
          <p:cNvPr id="209" name="Text 18">
            <a:extLst>
              <a:ext uri="{FF2B5EF4-FFF2-40B4-BE49-F238E27FC236}">
                <a16:creationId xmlns:a16="http://schemas.microsoft.com/office/drawing/2014/main" id="{57023718-E58B-E738-BA0D-43A7876871ED}"/>
              </a:ext>
            </a:extLst>
          </p:cNvPr>
          <p:cNvSpPr/>
          <p:nvPr/>
        </p:nvSpPr>
        <p:spPr>
          <a:xfrm>
            <a:off x="786384" y="2980944"/>
            <a:ext cx="740664" cy="201168"/>
          </a:xfrm>
          <a:prstGeom prst="rect">
            <a:avLst/>
          </a:prstGeom>
          <a:noFill/>
          <a:ln/>
        </p:spPr>
        <p:txBody>
          <a:bodyPr wrap="square" lIns="0" tIns="0" rIns="0" bIns="0" rtlCol="0" anchor="ctr"/>
          <a:lstStyle/>
          <a:p>
            <a:pPr marL="0" indent="0" algn="l">
              <a:buNone/>
            </a:pPr>
            <a:r>
              <a:rPr lang="en-US" sz="950" b="1" dirty="0">
                <a:solidFill>
                  <a:srgbClr val="333333"/>
                </a:solidFill>
                <a:latin typeface="Aptos" pitchFamily="34" charset="0"/>
                <a:ea typeface="Aptos" pitchFamily="34" charset="-122"/>
                <a:cs typeface="Aptos" pitchFamily="34" charset="-120"/>
              </a:rPr>
              <a:t>QD/PS-1</a:t>
            </a:r>
            <a:endParaRPr lang="en-US" sz="950" dirty="0"/>
          </a:p>
        </p:txBody>
      </p:sp>
      <p:sp>
        <p:nvSpPr>
          <p:cNvPr id="210" name="Shape 19">
            <a:extLst>
              <a:ext uri="{FF2B5EF4-FFF2-40B4-BE49-F238E27FC236}">
                <a16:creationId xmlns:a16="http://schemas.microsoft.com/office/drawing/2014/main" id="{A4517A96-CFE3-BB8A-0877-914F5B5B32F7}"/>
              </a:ext>
            </a:extLst>
          </p:cNvPr>
          <p:cNvSpPr/>
          <p:nvPr/>
        </p:nvSpPr>
        <p:spPr>
          <a:xfrm>
            <a:off x="1545336" y="2926080"/>
            <a:ext cx="502920" cy="384048"/>
          </a:xfrm>
          <a:prstGeom prst="rect">
            <a:avLst/>
          </a:prstGeom>
          <a:solidFill>
            <a:srgbClr val="C7E9C0"/>
          </a:solidFill>
          <a:ln w="8890">
            <a:solidFill>
              <a:srgbClr val="D2DEDB"/>
            </a:solidFill>
            <a:prstDash val="solid"/>
          </a:ln>
        </p:spPr>
        <p:txBody>
          <a:bodyPr/>
          <a:lstStyle/>
          <a:p>
            <a:endParaRPr lang="en-GB"/>
          </a:p>
        </p:txBody>
      </p:sp>
      <p:sp>
        <p:nvSpPr>
          <p:cNvPr id="211" name="Text 20">
            <a:extLst>
              <a:ext uri="{FF2B5EF4-FFF2-40B4-BE49-F238E27FC236}">
                <a16:creationId xmlns:a16="http://schemas.microsoft.com/office/drawing/2014/main" id="{2327619F-0F40-5D3E-648B-91C65E79745B}"/>
              </a:ext>
            </a:extLst>
          </p:cNvPr>
          <p:cNvSpPr/>
          <p:nvPr/>
        </p:nvSpPr>
        <p:spPr>
          <a:xfrm>
            <a:off x="1563624" y="2980944"/>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0.88</a:t>
            </a:r>
            <a:endParaRPr lang="en-US" sz="950" dirty="0"/>
          </a:p>
        </p:txBody>
      </p:sp>
      <p:sp>
        <p:nvSpPr>
          <p:cNvPr id="212" name="Shape 21">
            <a:extLst>
              <a:ext uri="{FF2B5EF4-FFF2-40B4-BE49-F238E27FC236}">
                <a16:creationId xmlns:a16="http://schemas.microsoft.com/office/drawing/2014/main" id="{6289BE85-D701-7501-3E3F-88A49456CF8E}"/>
              </a:ext>
            </a:extLst>
          </p:cNvPr>
          <p:cNvSpPr/>
          <p:nvPr/>
        </p:nvSpPr>
        <p:spPr>
          <a:xfrm>
            <a:off x="2048256" y="2926080"/>
            <a:ext cx="502920" cy="384048"/>
          </a:xfrm>
          <a:prstGeom prst="rect">
            <a:avLst/>
          </a:prstGeom>
          <a:solidFill>
            <a:srgbClr val="D9F0A3"/>
          </a:solidFill>
          <a:ln w="8890">
            <a:solidFill>
              <a:srgbClr val="D2DEDB"/>
            </a:solidFill>
            <a:prstDash val="solid"/>
          </a:ln>
        </p:spPr>
        <p:txBody>
          <a:bodyPr/>
          <a:lstStyle/>
          <a:p>
            <a:endParaRPr lang="en-GB"/>
          </a:p>
        </p:txBody>
      </p:sp>
      <p:sp>
        <p:nvSpPr>
          <p:cNvPr id="213" name="Text 22">
            <a:extLst>
              <a:ext uri="{FF2B5EF4-FFF2-40B4-BE49-F238E27FC236}">
                <a16:creationId xmlns:a16="http://schemas.microsoft.com/office/drawing/2014/main" id="{96A153DF-D92A-B56C-F890-C9B93083E836}"/>
              </a:ext>
            </a:extLst>
          </p:cNvPr>
          <p:cNvSpPr/>
          <p:nvPr/>
        </p:nvSpPr>
        <p:spPr>
          <a:xfrm>
            <a:off x="2066544" y="2980944"/>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0.82</a:t>
            </a:r>
            <a:endParaRPr lang="en-US" sz="950" dirty="0"/>
          </a:p>
        </p:txBody>
      </p:sp>
      <p:sp>
        <p:nvSpPr>
          <p:cNvPr id="214" name="Shape 23">
            <a:extLst>
              <a:ext uri="{FF2B5EF4-FFF2-40B4-BE49-F238E27FC236}">
                <a16:creationId xmlns:a16="http://schemas.microsoft.com/office/drawing/2014/main" id="{EC76CE61-AA8D-D2B7-6A53-87BFDFD8AEF0}"/>
              </a:ext>
            </a:extLst>
          </p:cNvPr>
          <p:cNvSpPr/>
          <p:nvPr/>
        </p:nvSpPr>
        <p:spPr>
          <a:xfrm>
            <a:off x="2551176" y="2926080"/>
            <a:ext cx="502920" cy="384048"/>
          </a:xfrm>
          <a:prstGeom prst="rect">
            <a:avLst/>
          </a:prstGeom>
          <a:solidFill>
            <a:srgbClr val="FEE391"/>
          </a:solidFill>
          <a:ln w="8890">
            <a:solidFill>
              <a:srgbClr val="D2DEDB"/>
            </a:solidFill>
            <a:prstDash val="solid"/>
          </a:ln>
        </p:spPr>
        <p:txBody>
          <a:bodyPr/>
          <a:lstStyle/>
          <a:p>
            <a:endParaRPr lang="en-GB"/>
          </a:p>
        </p:txBody>
      </p:sp>
      <p:sp>
        <p:nvSpPr>
          <p:cNvPr id="215" name="Text 24">
            <a:extLst>
              <a:ext uri="{FF2B5EF4-FFF2-40B4-BE49-F238E27FC236}">
                <a16:creationId xmlns:a16="http://schemas.microsoft.com/office/drawing/2014/main" id="{99000471-D3CE-76B9-5D8E-E71A12C7ACB6}"/>
              </a:ext>
            </a:extLst>
          </p:cNvPr>
          <p:cNvSpPr/>
          <p:nvPr/>
        </p:nvSpPr>
        <p:spPr>
          <a:xfrm>
            <a:off x="2569464" y="2980944"/>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0.67</a:t>
            </a:r>
            <a:endParaRPr lang="en-US" sz="950" dirty="0"/>
          </a:p>
        </p:txBody>
      </p:sp>
      <p:sp>
        <p:nvSpPr>
          <p:cNvPr id="216" name="Shape 25">
            <a:extLst>
              <a:ext uri="{FF2B5EF4-FFF2-40B4-BE49-F238E27FC236}">
                <a16:creationId xmlns:a16="http://schemas.microsoft.com/office/drawing/2014/main" id="{792EFE14-7972-390D-A113-631C202A2D0F}"/>
              </a:ext>
            </a:extLst>
          </p:cNvPr>
          <p:cNvSpPr/>
          <p:nvPr/>
        </p:nvSpPr>
        <p:spPr>
          <a:xfrm>
            <a:off x="3054096" y="2926080"/>
            <a:ext cx="548640" cy="384048"/>
          </a:xfrm>
          <a:prstGeom prst="rect">
            <a:avLst/>
          </a:prstGeom>
          <a:solidFill>
            <a:srgbClr val="B2E2E2"/>
          </a:solidFill>
          <a:ln w="8890">
            <a:solidFill>
              <a:srgbClr val="D2DEDB"/>
            </a:solidFill>
            <a:prstDash val="solid"/>
          </a:ln>
        </p:spPr>
        <p:txBody>
          <a:bodyPr/>
          <a:lstStyle/>
          <a:p>
            <a:endParaRPr lang="en-GB"/>
          </a:p>
        </p:txBody>
      </p:sp>
      <p:sp>
        <p:nvSpPr>
          <p:cNvPr id="217" name="Text 26">
            <a:extLst>
              <a:ext uri="{FF2B5EF4-FFF2-40B4-BE49-F238E27FC236}">
                <a16:creationId xmlns:a16="http://schemas.microsoft.com/office/drawing/2014/main" id="{9A4F95EB-CCF2-3D3E-D74B-AE27E6CE0AB8}"/>
              </a:ext>
            </a:extLst>
          </p:cNvPr>
          <p:cNvSpPr/>
          <p:nvPr/>
        </p:nvSpPr>
        <p:spPr>
          <a:xfrm>
            <a:off x="3072384" y="2980944"/>
            <a:ext cx="51206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0.84</a:t>
            </a:r>
            <a:endParaRPr lang="en-US" sz="950" dirty="0"/>
          </a:p>
        </p:txBody>
      </p:sp>
      <p:sp>
        <p:nvSpPr>
          <p:cNvPr id="218" name="Shape 27">
            <a:extLst>
              <a:ext uri="{FF2B5EF4-FFF2-40B4-BE49-F238E27FC236}">
                <a16:creationId xmlns:a16="http://schemas.microsoft.com/office/drawing/2014/main" id="{5477E5A0-7A05-94ED-6CBD-97003716894E}"/>
              </a:ext>
            </a:extLst>
          </p:cNvPr>
          <p:cNvSpPr/>
          <p:nvPr/>
        </p:nvSpPr>
        <p:spPr>
          <a:xfrm>
            <a:off x="768096" y="3310128"/>
            <a:ext cx="777240" cy="384048"/>
          </a:xfrm>
          <a:prstGeom prst="rect">
            <a:avLst/>
          </a:prstGeom>
          <a:solidFill>
            <a:srgbClr val="FFFFFF"/>
          </a:solidFill>
          <a:ln w="8890">
            <a:solidFill>
              <a:srgbClr val="D2DEDB"/>
            </a:solidFill>
            <a:prstDash val="solid"/>
          </a:ln>
        </p:spPr>
        <p:txBody>
          <a:bodyPr/>
          <a:lstStyle/>
          <a:p>
            <a:endParaRPr lang="en-GB"/>
          </a:p>
        </p:txBody>
      </p:sp>
      <p:sp>
        <p:nvSpPr>
          <p:cNvPr id="219" name="Text 28">
            <a:extLst>
              <a:ext uri="{FF2B5EF4-FFF2-40B4-BE49-F238E27FC236}">
                <a16:creationId xmlns:a16="http://schemas.microsoft.com/office/drawing/2014/main" id="{4290DD59-2EA1-D68A-F1AB-3D2F6793BB43}"/>
              </a:ext>
            </a:extLst>
          </p:cNvPr>
          <p:cNvSpPr/>
          <p:nvPr/>
        </p:nvSpPr>
        <p:spPr>
          <a:xfrm>
            <a:off x="786384" y="3364992"/>
            <a:ext cx="740664" cy="201168"/>
          </a:xfrm>
          <a:prstGeom prst="rect">
            <a:avLst/>
          </a:prstGeom>
          <a:noFill/>
          <a:ln/>
        </p:spPr>
        <p:txBody>
          <a:bodyPr wrap="square" lIns="0" tIns="0" rIns="0" bIns="0" rtlCol="0" anchor="ctr"/>
          <a:lstStyle/>
          <a:p>
            <a:pPr marL="0" indent="0" algn="l">
              <a:buNone/>
            </a:pPr>
            <a:r>
              <a:rPr lang="en-US" sz="950" b="1" dirty="0">
                <a:solidFill>
                  <a:srgbClr val="333333"/>
                </a:solidFill>
                <a:latin typeface="Aptos" pitchFamily="34" charset="0"/>
                <a:ea typeface="Aptos" pitchFamily="34" charset="-122"/>
                <a:cs typeface="Aptos" pitchFamily="34" charset="-120"/>
              </a:rPr>
              <a:t>GAGG-QD</a:t>
            </a:r>
            <a:endParaRPr lang="en-US" sz="950" dirty="0"/>
          </a:p>
        </p:txBody>
      </p:sp>
      <p:sp>
        <p:nvSpPr>
          <p:cNvPr id="220" name="Shape 29">
            <a:extLst>
              <a:ext uri="{FF2B5EF4-FFF2-40B4-BE49-F238E27FC236}">
                <a16:creationId xmlns:a16="http://schemas.microsoft.com/office/drawing/2014/main" id="{A3C2FA16-B3CD-3FB1-8FE2-73461688BEF3}"/>
              </a:ext>
            </a:extLst>
          </p:cNvPr>
          <p:cNvSpPr/>
          <p:nvPr/>
        </p:nvSpPr>
        <p:spPr>
          <a:xfrm>
            <a:off x="1545336" y="3310128"/>
            <a:ext cx="502920" cy="384048"/>
          </a:xfrm>
          <a:prstGeom prst="rect">
            <a:avLst/>
          </a:prstGeom>
          <a:solidFill>
            <a:srgbClr val="E5F5E0"/>
          </a:solidFill>
          <a:ln w="8890">
            <a:solidFill>
              <a:srgbClr val="D2DEDB"/>
            </a:solidFill>
            <a:prstDash val="solid"/>
          </a:ln>
        </p:spPr>
        <p:txBody>
          <a:bodyPr/>
          <a:lstStyle/>
          <a:p>
            <a:endParaRPr lang="en-GB"/>
          </a:p>
        </p:txBody>
      </p:sp>
      <p:sp>
        <p:nvSpPr>
          <p:cNvPr id="221" name="Text 30">
            <a:extLst>
              <a:ext uri="{FF2B5EF4-FFF2-40B4-BE49-F238E27FC236}">
                <a16:creationId xmlns:a16="http://schemas.microsoft.com/office/drawing/2014/main" id="{F433EAEF-5128-96E9-919F-1896BE80D4D3}"/>
              </a:ext>
            </a:extLst>
          </p:cNvPr>
          <p:cNvSpPr/>
          <p:nvPr/>
        </p:nvSpPr>
        <p:spPr>
          <a:xfrm>
            <a:off x="1563624" y="3364992"/>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0.79</a:t>
            </a:r>
            <a:endParaRPr lang="en-US" sz="950" dirty="0"/>
          </a:p>
        </p:txBody>
      </p:sp>
      <p:sp>
        <p:nvSpPr>
          <p:cNvPr id="222" name="Shape 31">
            <a:extLst>
              <a:ext uri="{FF2B5EF4-FFF2-40B4-BE49-F238E27FC236}">
                <a16:creationId xmlns:a16="http://schemas.microsoft.com/office/drawing/2014/main" id="{6040DB36-0B6E-E67B-13EF-623A2EA6761F}"/>
              </a:ext>
            </a:extLst>
          </p:cNvPr>
          <p:cNvSpPr/>
          <p:nvPr/>
        </p:nvSpPr>
        <p:spPr>
          <a:xfrm>
            <a:off x="2048256" y="3310128"/>
            <a:ext cx="502920" cy="384048"/>
          </a:xfrm>
          <a:prstGeom prst="rect">
            <a:avLst/>
          </a:prstGeom>
          <a:solidFill>
            <a:srgbClr val="E5F5E0"/>
          </a:solidFill>
          <a:ln w="8890">
            <a:solidFill>
              <a:srgbClr val="D2DEDB"/>
            </a:solidFill>
            <a:prstDash val="solid"/>
          </a:ln>
        </p:spPr>
        <p:txBody>
          <a:bodyPr/>
          <a:lstStyle/>
          <a:p>
            <a:endParaRPr lang="en-GB"/>
          </a:p>
        </p:txBody>
      </p:sp>
      <p:sp>
        <p:nvSpPr>
          <p:cNvPr id="223" name="Text 32">
            <a:extLst>
              <a:ext uri="{FF2B5EF4-FFF2-40B4-BE49-F238E27FC236}">
                <a16:creationId xmlns:a16="http://schemas.microsoft.com/office/drawing/2014/main" id="{1F12A2F4-7784-0906-CE4B-97E5772B59BF}"/>
              </a:ext>
            </a:extLst>
          </p:cNvPr>
          <p:cNvSpPr/>
          <p:nvPr/>
        </p:nvSpPr>
        <p:spPr>
          <a:xfrm>
            <a:off x="2066544" y="3364992"/>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0.71</a:t>
            </a:r>
            <a:endParaRPr lang="en-US" sz="950" dirty="0"/>
          </a:p>
        </p:txBody>
      </p:sp>
      <p:sp>
        <p:nvSpPr>
          <p:cNvPr id="224" name="Shape 33">
            <a:extLst>
              <a:ext uri="{FF2B5EF4-FFF2-40B4-BE49-F238E27FC236}">
                <a16:creationId xmlns:a16="http://schemas.microsoft.com/office/drawing/2014/main" id="{8907414D-FC56-7DBB-A812-3109A5718849}"/>
              </a:ext>
            </a:extLst>
          </p:cNvPr>
          <p:cNvSpPr/>
          <p:nvPr/>
        </p:nvSpPr>
        <p:spPr>
          <a:xfrm>
            <a:off x="2551176" y="3310128"/>
            <a:ext cx="502920" cy="384048"/>
          </a:xfrm>
          <a:prstGeom prst="rect">
            <a:avLst/>
          </a:prstGeom>
          <a:solidFill>
            <a:srgbClr val="C7E9B4"/>
          </a:solidFill>
          <a:ln w="8890">
            <a:solidFill>
              <a:srgbClr val="D2DEDB"/>
            </a:solidFill>
            <a:prstDash val="solid"/>
          </a:ln>
        </p:spPr>
        <p:txBody>
          <a:bodyPr/>
          <a:lstStyle/>
          <a:p>
            <a:endParaRPr lang="en-GB"/>
          </a:p>
        </p:txBody>
      </p:sp>
      <p:sp>
        <p:nvSpPr>
          <p:cNvPr id="225" name="Text 34">
            <a:extLst>
              <a:ext uri="{FF2B5EF4-FFF2-40B4-BE49-F238E27FC236}">
                <a16:creationId xmlns:a16="http://schemas.microsoft.com/office/drawing/2014/main" id="{9F6ECB1C-CB97-B81F-3DFE-22D385D94724}"/>
              </a:ext>
            </a:extLst>
          </p:cNvPr>
          <p:cNvSpPr/>
          <p:nvPr/>
        </p:nvSpPr>
        <p:spPr>
          <a:xfrm>
            <a:off x="2569464" y="3364992"/>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0.91</a:t>
            </a:r>
            <a:endParaRPr lang="en-US" sz="950" dirty="0"/>
          </a:p>
        </p:txBody>
      </p:sp>
      <p:sp>
        <p:nvSpPr>
          <p:cNvPr id="226" name="Shape 35">
            <a:extLst>
              <a:ext uri="{FF2B5EF4-FFF2-40B4-BE49-F238E27FC236}">
                <a16:creationId xmlns:a16="http://schemas.microsoft.com/office/drawing/2014/main" id="{9198431D-263B-1489-D975-DF22348A3BCD}"/>
              </a:ext>
            </a:extLst>
          </p:cNvPr>
          <p:cNvSpPr/>
          <p:nvPr/>
        </p:nvSpPr>
        <p:spPr>
          <a:xfrm>
            <a:off x="3054096" y="3310128"/>
            <a:ext cx="548640" cy="384048"/>
          </a:xfrm>
          <a:prstGeom prst="rect">
            <a:avLst/>
          </a:prstGeom>
          <a:solidFill>
            <a:srgbClr val="CCEBC5"/>
          </a:solidFill>
          <a:ln w="8890">
            <a:solidFill>
              <a:srgbClr val="D2DEDB"/>
            </a:solidFill>
            <a:prstDash val="solid"/>
          </a:ln>
        </p:spPr>
        <p:txBody>
          <a:bodyPr/>
          <a:lstStyle/>
          <a:p>
            <a:endParaRPr lang="en-GB"/>
          </a:p>
        </p:txBody>
      </p:sp>
      <p:sp>
        <p:nvSpPr>
          <p:cNvPr id="227" name="Text 36">
            <a:extLst>
              <a:ext uri="{FF2B5EF4-FFF2-40B4-BE49-F238E27FC236}">
                <a16:creationId xmlns:a16="http://schemas.microsoft.com/office/drawing/2014/main" id="{F64AD412-7463-F0E1-41EF-8C607603108C}"/>
              </a:ext>
            </a:extLst>
          </p:cNvPr>
          <p:cNvSpPr/>
          <p:nvPr/>
        </p:nvSpPr>
        <p:spPr>
          <a:xfrm>
            <a:off x="3072384" y="3364992"/>
            <a:ext cx="51206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0.81</a:t>
            </a:r>
            <a:endParaRPr lang="en-US" sz="950" dirty="0"/>
          </a:p>
        </p:txBody>
      </p:sp>
      <p:sp>
        <p:nvSpPr>
          <p:cNvPr id="228" name="Shape 37">
            <a:extLst>
              <a:ext uri="{FF2B5EF4-FFF2-40B4-BE49-F238E27FC236}">
                <a16:creationId xmlns:a16="http://schemas.microsoft.com/office/drawing/2014/main" id="{CA38A0B7-B673-0904-E806-CBDB53C044FC}"/>
              </a:ext>
            </a:extLst>
          </p:cNvPr>
          <p:cNvSpPr/>
          <p:nvPr/>
        </p:nvSpPr>
        <p:spPr>
          <a:xfrm>
            <a:off x="768096" y="3694176"/>
            <a:ext cx="777240" cy="384048"/>
          </a:xfrm>
          <a:prstGeom prst="rect">
            <a:avLst/>
          </a:prstGeom>
          <a:solidFill>
            <a:srgbClr val="FFFFFF"/>
          </a:solidFill>
          <a:ln w="8890">
            <a:solidFill>
              <a:srgbClr val="D2DEDB"/>
            </a:solidFill>
            <a:prstDash val="solid"/>
          </a:ln>
        </p:spPr>
        <p:txBody>
          <a:bodyPr/>
          <a:lstStyle/>
          <a:p>
            <a:endParaRPr lang="en-GB"/>
          </a:p>
        </p:txBody>
      </p:sp>
      <p:sp>
        <p:nvSpPr>
          <p:cNvPr id="229" name="Text 38">
            <a:extLst>
              <a:ext uri="{FF2B5EF4-FFF2-40B4-BE49-F238E27FC236}">
                <a16:creationId xmlns:a16="http://schemas.microsoft.com/office/drawing/2014/main" id="{D180447B-9EA5-327A-A72D-08957B7F34CA}"/>
              </a:ext>
            </a:extLst>
          </p:cNvPr>
          <p:cNvSpPr/>
          <p:nvPr/>
        </p:nvSpPr>
        <p:spPr>
          <a:xfrm>
            <a:off x="786384" y="3749040"/>
            <a:ext cx="740664" cy="201168"/>
          </a:xfrm>
          <a:prstGeom prst="rect">
            <a:avLst/>
          </a:prstGeom>
          <a:noFill/>
          <a:ln/>
        </p:spPr>
        <p:txBody>
          <a:bodyPr wrap="square" lIns="0" tIns="0" rIns="0" bIns="0" rtlCol="0" anchor="ctr"/>
          <a:lstStyle/>
          <a:p>
            <a:pPr marL="0" indent="0" algn="l">
              <a:buNone/>
            </a:pPr>
            <a:r>
              <a:rPr lang="en-US" sz="950" b="1" dirty="0">
                <a:solidFill>
                  <a:srgbClr val="333333"/>
                </a:solidFill>
                <a:latin typeface="Aptos" pitchFamily="34" charset="0"/>
                <a:ea typeface="Aptos" pitchFamily="34" charset="-122"/>
                <a:cs typeface="Aptos" pitchFamily="34" charset="-120"/>
              </a:rPr>
              <a:t>QD/PU-2</a:t>
            </a:r>
            <a:endParaRPr lang="en-US" sz="950" dirty="0"/>
          </a:p>
        </p:txBody>
      </p:sp>
      <p:sp>
        <p:nvSpPr>
          <p:cNvPr id="230" name="Shape 39">
            <a:extLst>
              <a:ext uri="{FF2B5EF4-FFF2-40B4-BE49-F238E27FC236}">
                <a16:creationId xmlns:a16="http://schemas.microsoft.com/office/drawing/2014/main" id="{B44FD99E-8270-AED8-C8DA-83C356C122C5}"/>
              </a:ext>
            </a:extLst>
          </p:cNvPr>
          <p:cNvSpPr/>
          <p:nvPr/>
        </p:nvSpPr>
        <p:spPr>
          <a:xfrm>
            <a:off x="1545336" y="3694176"/>
            <a:ext cx="502920" cy="384048"/>
          </a:xfrm>
          <a:prstGeom prst="rect">
            <a:avLst/>
          </a:prstGeom>
          <a:solidFill>
            <a:srgbClr val="F7FCB9"/>
          </a:solidFill>
          <a:ln w="8890">
            <a:solidFill>
              <a:srgbClr val="D2DEDB"/>
            </a:solidFill>
            <a:prstDash val="solid"/>
          </a:ln>
        </p:spPr>
        <p:txBody>
          <a:bodyPr/>
          <a:lstStyle/>
          <a:p>
            <a:endParaRPr lang="en-GB"/>
          </a:p>
        </p:txBody>
      </p:sp>
      <p:sp>
        <p:nvSpPr>
          <p:cNvPr id="231" name="Text 40">
            <a:extLst>
              <a:ext uri="{FF2B5EF4-FFF2-40B4-BE49-F238E27FC236}">
                <a16:creationId xmlns:a16="http://schemas.microsoft.com/office/drawing/2014/main" id="{BBF0C101-283E-B529-E1DA-090584FFAB53}"/>
              </a:ext>
            </a:extLst>
          </p:cNvPr>
          <p:cNvSpPr/>
          <p:nvPr/>
        </p:nvSpPr>
        <p:spPr>
          <a:xfrm>
            <a:off x="1563624" y="3749040"/>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0.75</a:t>
            </a:r>
            <a:endParaRPr lang="en-US" sz="950" dirty="0"/>
          </a:p>
        </p:txBody>
      </p:sp>
      <p:sp>
        <p:nvSpPr>
          <p:cNvPr id="232" name="Shape 41">
            <a:extLst>
              <a:ext uri="{FF2B5EF4-FFF2-40B4-BE49-F238E27FC236}">
                <a16:creationId xmlns:a16="http://schemas.microsoft.com/office/drawing/2014/main" id="{823E9F30-D397-9074-1765-5CE3E7333F67}"/>
              </a:ext>
            </a:extLst>
          </p:cNvPr>
          <p:cNvSpPr/>
          <p:nvPr/>
        </p:nvSpPr>
        <p:spPr>
          <a:xfrm>
            <a:off x="2048256" y="3694176"/>
            <a:ext cx="502920" cy="384048"/>
          </a:xfrm>
          <a:prstGeom prst="rect">
            <a:avLst/>
          </a:prstGeom>
          <a:solidFill>
            <a:srgbClr val="B2E2E2"/>
          </a:solidFill>
          <a:ln w="8890">
            <a:solidFill>
              <a:srgbClr val="D2DEDB"/>
            </a:solidFill>
            <a:prstDash val="solid"/>
          </a:ln>
        </p:spPr>
        <p:txBody>
          <a:bodyPr/>
          <a:lstStyle/>
          <a:p>
            <a:endParaRPr lang="en-GB"/>
          </a:p>
        </p:txBody>
      </p:sp>
      <p:sp>
        <p:nvSpPr>
          <p:cNvPr id="233" name="Text 42">
            <a:extLst>
              <a:ext uri="{FF2B5EF4-FFF2-40B4-BE49-F238E27FC236}">
                <a16:creationId xmlns:a16="http://schemas.microsoft.com/office/drawing/2014/main" id="{2DCD7E34-C77A-8548-9304-1BD183A87A9D}"/>
              </a:ext>
            </a:extLst>
          </p:cNvPr>
          <p:cNvSpPr/>
          <p:nvPr/>
        </p:nvSpPr>
        <p:spPr>
          <a:xfrm>
            <a:off x="2066544" y="3749040"/>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0.89</a:t>
            </a:r>
            <a:endParaRPr lang="en-US" sz="950" dirty="0"/>
          </a:p>
        </p:txBody>
      </p:sp>
      <p:sp>
        <p:nvSpPr>
          <p:cNvPr id="234" name="Shape 43">
            <a:extLst>
              <a:ext uri="{FF2B5EF4-FFF2-40B4-BE49-F238E27FC236}">
                <a16:creationId xmlns:a16="http://schemas.microsoft.com/office/drawing/2014/main" id="{D921BEAD-8384-1621-2907-A61CDC8741DB}"/>
              </a:ext>
            </a:extLst>
          </p:cNvPr>
          <p:cNvSpPr/>
          <p:nvPr/>
        </p:nvSpPr>
        <p:spPr>
          <a:xfrm>
            <a:off x="2551176" y="3694176"/>
            <a:ext cx="502920" cy="384048"/>
          </a:xfrm>
          <a:prstGeom prst="rect">
            <a:avLst/>
          </a:prstGeom>
          <a:solidFill>
            <a:srgbClr val="FDD49E"/>
          </a:solidFill>
          <a:ln w="8890">
            <a:solidFill>
              <a:srgbClr val="D2DEDB"/>
            </a:solidFill>
            <a:prstDash val="solid"/>
          </a:ln>
        </p:spPr>
        <p:txBody>
          <a:bodyPr/>
          <a:lstStyle/>
          <a:p>
            <a:endParaRPr lang="en-GB"/>
          </a:p>
        </p:txBody>
      </p:sp>
      <p:sp>
        <p:nvSpPr>
          <p:cNvPr id="235" name="Text 44">
            <a:extLst>
              <a:ext uri="{FF2B5EF4-FFF2-40B4-BE49-F238E27FC236}">
                <a16:creationId xmlns:a16="http://schemas.microsoft.com/office/drawing/2014/main" id="{9A3CD909-08D2-3CBF-0903-7AE1800AD1F0}"/>
              </a:ext>
            </a:extLst>
          </p:cNvPr>
          <p:cNvSpPr/>
          <p:nvPr/>
        </p:nvSpPr>
        <p:spPr>
          <a:xfrm>
            <a:off x="2569464" y="3749040"/>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0.56</a:t>
            </a:r>
            <a:endParaRPr lang="en-US" sz="950" dirty="0"/>
          </a:p>
        </p:txBody>
      </p:sp>
      <p:sp>
        <p:nvSpPr>
          <p:cNvPr id="236" name="Shape 45">
            <a:extLst>
              <a:ext uri="{FF2B5EF4-FFF2-40B4-BE49-F238E27FC236}">
                <a16:creationId xmlns:a16="http://schemas.microsoft.com/office/drawing/2014/main" id="{7153793F-2AA9-9A93-F8BA-69F5042A4D41}"/>
              </a:ext>
            </a:extLst>
          </p:cNvPr>
          <p:cNvSpPr/>
          <p:nvPr/>
        </p:nvSpPr>
        <p:spPr>
          <a:xfrm>
            <a:off x="3054096" y="3694176"/>
            <a:ext cx="548640" cy="384048"/>
          </a:xfrm>
          <a:prstGeom prst="rect">
            <a:avLst/>
          </a:prstGeom>
          <a:solidFill>
            <a:srgbClr val="E5F5E0"/>
          </a:solidFill>
          <a:ln w="8890">
            <a:solidFill>
              <a:srgbClr val="D2DEDB"/>
            </a:solidFill>
            <a:prstDash val="solid"/>
          </a:ln>
        </p:spPr>
        <p:txBody>
          <a:bodyPr/>
          <a:lstStyle/>
          <a:p>
            <a:endParaRPr lang="en-GB"/>
          </a:p>
        </p:txBody>
      </p:sp>
      <p:sp>
        <p:nvSpPr>
          <p:cNvPr id="237" name="Text 46">
            <a:extLst>
              <a:ext uri="{FF2B5EF4-FFF2-40B4-BE49-F238E27FC236}">
                <a16:creationId xmlns:a16="http://schemas.microsoft.com/office/drawing/2014/main" id="{74131AB6-6F2C-222C-2ED0-BF532F6739AF}"/>
              </a:ext>
            </a:extLst>
          </p:cNvPr>
          <p:cNvSpPr/>
          <p:nvPr/>
        </p:nvSpPr>
        <p:spPr>
          <a:xfrm>
            <a:off x="3072384" y="3749040"/>
            <a:ext cx="51206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0.77</a:t>
            </a:r>
            <a:endParaRPr lang="en-US" sz="950" dirty="0"/>
          </a:p>
        </p:txBody>
      </p:sp>
      <p:sp>
        <p:nvSpPr>
          <p:cNvPr id="238" name="Shape 47">
            <a:extLst>
              <a:ext uri="{FF2B5EF4-FFF2-40B4-BE49-F238E27FC236}">
                <a16:creationId xmlns:a16="http://schemas.microsoft.com/office/drawing/2014/main" id="{24A86E9A-7572-BFAA-2DA0-D5FEACA3B988}"/>
              </a:ext>
            </a:extLst>
          </p:cNvPr>
          <p:cNvSpPr/>
          <p:nvPr/>
        </p:nvSpPr>
        <p:spPr>
          <a:xfrm>
            <a:off x="768096" y="4078224"/>
            <a:ext cx="777240" cy="384048"/>
          </a:xfrm>
          <a:prstGeom prst="rect">
            <a:avLst/>
          </a:prstGeom>
          <a:solidFill>
            <a:srgbClr val="FFFFFF"/>
          </a:solidFill>
          <a:ln w="8890">
            <a:solidFill>
              <a:srgbClr val="D2DEDB"/>
            </a:solidFill>
            <a:prstDash val="solid"/>
          </a:ln>
        </p:spPr>
        <p:txBody>
          <a:bodyPr/>
          <a:lstStyle/>
          <a:p>
            <a:endParaRPr lang="en-GB"/>
          </a:p>
        </p:txBody>
      </p:sp>
      <p:sp>
        <p:nvSpPr>
          <p:cNvPr id="239" name="Text 48">
            <a:extLst>
              <a:ext uri="{FF2B5EF4-FFF2-40B4-BE49-F238E27FC236}">
                <a16:creationId xmlns:a16="http://schemas.microsoft.com/office/drawing/2014/main" id="{B89F7017-99BC-4F82-A755-252692EFD40F}"/>
              </a:ext>
            </a:extLst>
          </p:cNvPr>
          <p:cNvSpPr/>
          <p:nvPr/>
        </p:nvSpPr>
        <p:spPr>
          <a:xfrm>
            <a:off x="786384" y="4133088"/>
            <a:ext cx="740664" cy="201168"/>
          </a:xfrm>
          <a:prstGeom prst="rect">
            <a:avLst/>
          </a:prstGeom>
          <a:noFill/>
          <a:ln/>
        </p:spPr>
        <p:txBody>
          <a:bodyPr wrap="square" lIns="0" tIns="0" rIns="0" bIns="0" rtlCol="0" anchor="ctr"/>
          <a:lstStyle/>
          <a:p>
            <a:pPr marL="0" indent="0" algn="l">
              <a:buNone/>
            </a:pPr>
            <a:r>
              <a:rPr lang="en-US" sz="950" b="1" dirty="0">
                <a:solidFill>
                  <a:srgbClr val="333333"/>
                </a:solidFill>
                <a:latin typeface="Aptos" pitchFamily="34" charset="0"/>
                <a:ea typeface="Aptos" pitchFamily="34" charset="-122"/>
                <a:cs typeface="Aptos" pitchFamily="34" charset="-120"/>
              </a:rPr>
              <a:t>PbF2-QD</a:t>
            </a:r>
            <a:endParaRPr lang="en-US" sz="950" dirty="0"/>
          </a:p>
        </p:txBody>
      </p:sp>
      <p:sp>
        <p:nvSpPr>
          <p:cNvPr id="240" name="Shape 49">
            <a:extLst>
              <a:ext uri="{FF2B5EF4-FFF2-40B4-BE49-F238E27FC236}">
                <a16:creationId xmlns:a16="http://schemas.microsoft.com/office/drawing/2014/main" id="{FAF91E85-9020-0B83-3940-12CB84E22977}"/>
              </a:ext>
            </a:extLst>
          </p:cNvPr>
          <p:cNvSpPr/>
          <p:nvPr/>
        </p:nvSpPr>
        <p:spPr>
          <a:xfrm>
            <a:off x="1545336" y="4078224"/>
            <a:ext cx="502920" cy="384048"/>
          </a:xfrm>
          <a:prstGeom prst="rect">
            <a:avLst/>
          </a:prstGeom>
          <a:solidFill>
            <a:srgbClr val="FEE391"/>
          </a:solidFill>
          <a:ln w="8890">
            <a:solidFill>
              <a:srgbClr val="D2DEDB"/>
            </a:solidFill>
            <a:prstDash val="solid"/>
          </a:ln>
        </p:spPr>
        <p:txBody>
          <a:bodyPr/>
          <a:lstStyle/>
          <a:p>
            <a:endParaRPr lang="en-GB"/>
          </a:p>
        </p:txBody>
      </p:sp>
      <p:sp>
        <p:nvSpPr>
          <p:cNvPr id="241" name="Text 50">
            <a:extLst>
              <a:ext uri="{FF2B5EF4-FFF2-40B4-BE49-F238E27FC236}">
                <a16:creationId xmlns:a16="http://schemas.microsoft.com/office/drawing/2014/main" id="{711603FA-F547-9855-A61A-19DB3F14C93D}"/>
              </a:ext>
            </a:extLst>
          </p:cNvPr>
          <p:cNvSpPr/>
          <p:nvPr/>
        </p:nvSpPr>
        <p:spPr>
          <a:xfrm>
            <a:off x="1563624" y="4133088"/>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0.61</a:t>
            </a:r>
            <a:endParaRPr lang="en-US" sz="950" dirty="0"/>
          </a:p>
        </p:txBody>
      </p:sp>
      <p:sp>
        <p:nvSpPr>
          <p:cNvPr id="242" name="Shape 51">
            <a:extLst>
              <a:ext uri="{FF2B5EF4-FFF2-40B4-BE49-F238E27FC236}">
                <a16:creationId xmlns:a16="http://schemas.microsoft.com/office/drawing/2014/main" id="{9AF4F76D-551D-1B22-6FD4-A2251D4EE5C6}"/>
              </a:ext>
            </a:extLst>
          </p:cNvPr>
          <p:cNvSpPr/>
          <p:nvPr/>
        </p:nvSpPr>
        <p:spPr>
          <a:xfrm>
            <a:off x="2048256" y="4078224"/>
            <a:ext cx="502920" cy="384048"/>
          </a:xfrm>
          <a:prstGeom prst="rect">
            <a:avLst/>
          </a:prstGeom>
          <a:solidFill>
            <a:srgbClr val="99D8C9"/>
          </a:solidFill>
          <a:ln w="8890">
            <a:solidFill>
              <a:srgbClr val="D2DEDB"/>
            </a:solidFill>
            <a:prstDash val="solid"/>
          </a:ln>
        </p:spPr>
        <p:txBody>
          <a:bodyPr/>
          <a:lstStyle/>
          <a:p>
            <a:endParaRPr lang="en-GB"/>
          </a:p>
        </p:txBody>
      </p:sp>
      <p:sp>
        <p:nvSpPr>
          <p:cNvPr id="243" name="Text 52">
            <a:extLst>
              <a:ext uri="{FF2B5EF4-FFF2-40B4-BE49-F238E27FC236}">
                <a16:creationId xmlns:a16="http://schemas.microsoft.com/office/drawing/2014/main" id="{3A329F7B-3EA1-AEFF-8665-F13805339275}"/>
              </a:ext>
            </a:extLst>
          </p:cNvPr>
          <p:cNvSpPr/>
          <p:nvPr/>
        </p:nvSpPr>
        <p:spPr>
          <a:xfrm>
            <a:off x="2066544" y="4133088"/>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0.93</a:t>
            </a:r>
            <a:endParaRPr lang="en-US" sz="950" dirty="0"/>
          </a:p>
        </p:txBody>
      </p:sp>
      <p:sp>
        <p:nvSpPr>
          <p:cNvPr id="244" name="Shape 53">
            <a:extLst>
              <a:ext uri="{FF2B5EF4-FFF2-40B4-BE49-F238E27FC236}">
                <a16:creationId xmlns:a16="http://schemas.microsoft.com/office/drawing/2014/main" id="{36E10E7D-8899-10BE-72AC-23C8DFA46D46}"/>
              </a:ext>
            </a:extLst>
          </p:cNvPr>
          <p:cNvSpPr/>
          <p:nvPr/>
        </p:nvSpPr>
        <p:spPr>
          <a:xfrm>
            <a:off x="2551176" y="4078224"/>
            <a:ext cx="502920" cy="384048"/>
          </a:xfrm>
          <a:prstGeom prst="rect">
            <a:avLst/>
          </a:prstGeom>
          <a:solidFill>
            <a:srgbClr val="E5F5E0"/>
          </a:solidFill>
          <a:ln w="8890">
            <a:solidFill>
              <a:srgbClr val="D2DEDB"/>
            </a:solidFill>
            <a:prstDash val="solid"/>
          </a:ln>
        </p:spPr>
        <p:txBody>
          <a:bodyPr/>
          <a:lstStyle/>
          <a:p>
            <a:endParaRPr lang="en-GB"/>
          </a:p>
        </p:txBody>
      </p:sp>
      <p:sp>
        <p:nvSpPr>
          <p:cNvPr id="245" name="Text 54">
            <a:extLst>
              <a:ext uri="{FF2B5EF4-FFF2-40B4-BE49-F238E27FC236}">
                <a16:creationId xmlns:a16="http://schemas.microsoft.com/office/drawing/2014/main" id="{C283E57A-97F2-9EB1-4450-C273FA474879}"/>
              </a:ext>
            </a:extLst>
          </p:cNvPr>
          <p:cNvSpPr/>
          <p:nvPr/>
        </p:nvSpPr>
        <p:spPr>
          <a:xfrm>
            <a:off x="2569464" y="4133088"/>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0.70</a:t>
            </a:r>
            <a:endParaRPr lang="en-US" sz="950" dirty="0"/>
          </a:p>
        </p:txBody>
      </p:sp>
      <p:sp>
        <p:nvSpPr>
          <p:cNvPr id="246" name="Shape 55">
            <a:extLst>
              <a:ext uri="{FF2B5EF4-FFF2-40B4-BE49-F238E27FC236}">
                <a16:creationId xmlns:a16="http://schemas.microsoft.com/office/drawing/2014/main" id="{EEBAA7A4-FD36-5D71-C7CD-722773BB5CAC}"/>
              </a:ext>
            </a:extLst>
          </p:cNvPr>
          <p:cNvSpPr/>
          <p:nvPr/>
        </p:nvSpPr>
        <p:spPr>
          <a:xfrm>
            <a:off x="3054096" y="4078224"/>
            <a:ext cx="548640" cy="384048"/>
          </a:xfrm>
          <a:prstGeom prst="rect">
            <a:avLst/>
          </a:prstGeom>
          <a:solidFill>
            <a:srgbClr val="FEE391"/>
          </a:solidFill>
          <a:ln w="8890">
            <a:solidFill>
              <a:srgbClr val="D2DEDB"/>
            </a:solidFill>
            <a:prstDash val="solid"/>
          </a:ln>
        </p:spPr>
        <p:txBody>
          <a:bodyPr/>
          <a:lstStyle/>
          <a:p>
            <a:endParaRPr lang="en-GB"/>
          </a:p>
        </p:txBody>
      </p:sp>
      <p:sp>
        <p:nvSpPr>
          <p:cNvPr id="247" name="Text 56">
            <a:extLst>
              <a:ext uri="{FF2B5EF4-FFF2-40B4-BE49-F238E27FC236}">
                <a16:creationId xmlns:a16="http://schemas.microsoft.com/office/drawing/2014/main" id="{F090F2AF-3B77-2EC4-318A-E311B391F227}"/>
              </a:ext>
            </a:extLst>
          </p:cNvPr>
          <p:cNvSpPr/>
          <p:nvPr/>
        </p:nvSpPr>
        <p:spPr>
          <a:xfrm>
            <a:off x="3072384" y="4133088"/>
            <a:ext cx="51206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0.75</a:t>
            </a:r>
            <a:endParaRPr lang="en-US" sz="950" dirty="0"/>
          </a:p>
        </p:txBody>
      </p:sp>
      <p:sp>
        <p:nvSpPr>
          <p:cNvPr id="248" name="Shape 57">
            <a:extLst>
              <a:ext uri="{FF2B5EF4-FFF2-40B4-BE49-F238E27FC236}">
                <a16:creationId xmlns:a16="http://schemas.microsoft.com/office/drawing/2014/main" id="{26966B88-1D58-F7E3-9CDB-9CF44795454D}"/>
              </a:ext>
            </a:extLst>
          </p:cNvPr>
          <p:cNvSpPr/>
          <p:nvPr/>
        </p:nvSpPr>
        <p:spPr>
          <a:xfrm>
            <a:off x="768096" y="4462272"/>
            <a:ext cx="777240" cy="384048"/>
          </a:xfrm>
          <a:prstGeom prst="rect">
            <a:avLst/>
          </a:prstGeom>
          <a:solidFill>
            <a:srgbClr val="FFFFFF"/>
          </a:solidFill>
          <a:ln w="8890">
            <a:solidFill>
              <a:srgbClr val="D2DEDB"/>
            </a:solidFill>
            <a:prstDash val="solid"/>
          </a:ln>
        </p:spPr>
        <p:txBody>
          <a:bodyPr/>
          <a:lstStyle/>
          <a:p>
            <a:endParaRPr lang="en-GB"/>
          </a:p>
        </p:txBody>
      </p:sp>
      <p:sp>
        <p:nvSpPr>
          <p:cNvPr id="249" name="Text 58">
            <a:extLst>
              <a:ext uri="{FF2B5EF4-FFF2-40B4-BE49-F238E27FC236}">
                <a16:creationId xmlns:a16="http://schemas.microsoft.com/office/drawing/2014/main" id="{90649EDE-FC2F-3D52-A173-B91A3A79D798}"/>
              </a:ext>
            </a:extLst>
          </p:cNvPr>
          <p:cNvSpPr/>
          <p:nvPr/>
        </p:nvSpPr>
        <p:spPr>
          <a:xfrm>
            <a:off x="786384" y="4517136"/>
            <a:ext cx="740664" cy="201168"/>
          </a:xfrm>
          <a:prstGeom prst="rect">
            <a:avLst/>
          </a:prstGeom>
          <a:noFill/>
          <a:ln/>
        </p:spPr>
        <p:txBody>
          <a:bodyPr wrap="square" lIns="0" tIns="0" rIns="0" bIns="0" rtlCol="0" anchor="ctr"/>
          <a:lstStyle/>
          <a:p>
            <a:pPr marL="0" indent="0" algn="l">
              <a:buNone/>
            </a:pPr>
            <a:r>
              <a:rPr lang="en-US" sz="950" b="1" dirty="0">
                <a:solidFill>
                  <a:srgbClr val="333333"/>
                </a:solidFill>
                <a:latin typeface="Aptos" pitchFamily="34" charset="0"/>
                <a:ea typeface="Aptos" pitchFamily="34" charset="-122"/>
                <a:cs typeface="Aptos" pitchFamily="34" charset="-120"/>
              </a:rPr>
              <a:t>Hybrid-L</a:t>
            </a:r>
            <a:endParaRPr lang="en-US" sz="950" dirty="0"/>
          </a:p>
        </p:txBody>
      </p:sp>
      <p:sp>
        <p:nvSpPr>
          <p:cNvPr id="250" name="Shape 59">
            <a:extLst>
              <a:ext uri="{FF2B5EF4-FFF2-40B4-BE49-F238E27FC236}">
                <a16:creationId xmlns:a16="http://schemas.microsoft.com/office/drawing/2014/main" id="{7D13D1A2-C9DF-79E3-9832-CBD16A0EE672}"/>
              </a:ext>
            </a:extLst>
          </p:cNvPr>
          <p:cNvSpPr/>
          <p:nvPr/>
        </p:nvSpPr>
        <p:spPr>
          <a:xfrm>
            <a:off x="1545336" y="4462272"/>
            <a:ext cx="502920" cy="384048"/>
          </a:xfrm>
          <a:prstGeom prst="rect">
            <a:avLst/>
          </a:prstGeom>
          <a:solidFill>
            <a:srgbClr val="D9F0A3"/>
          </a:solidFill>
          <a:ln w="8890">
            <a:solidFill>
              <a:srgbClr val="D2DEDB"/>
            </a:solidFill>
            <a:prstDash val="solid"/>
          </a:ln>
        </p:spPr>
        <p:txBody>
          <a:bodyPr/>
          <a:lstStyle/>
          <a:p>
            <a:endParaRPr lang="en-GB"/>
          </a:p>
        </p:txBody>
      </p:sp>
      <p:sp>
        <p:nvSpPr>
          <p:cNvPr id="251" name="Text 60">
            <a:extLst>
              <a:ext uri="{FF2B5EF4-FFF2-40B4-BE49-F238E27FC236}">
                <a16:creationId xmlns:a16="http://schemas.microsoft.com/office/drawing/2014/main" id="{8F262E0B-F65A-A4C3-62FD-69238636FCA5}"/>
              </a:ext>
            </a:extLst>
          </p:cNvPr>
          <p:cNvSpPr/>
          <p:nvPr/>
        </p:nvSpPr>
        <p:spPr>
          <a:xfrm>
            <a:off x="1563624" y="4517136"/>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0.84</a:t>
            </a:r>
            <a:endParaRPr lang="en-US" sz="950" dirty="0"/>
          </a:p>
        </p:txBody>
      </p:sp>
      <p:sp>
        <p:nvSpPr>
          <p:cNvPr id="252" name="Shape 61">
            <a:extLst>
              <a:ext uri="{FF2B5EF4-FFF2-40B4-BE49-F238E27FC236}">
                <a16:creationId xmlns:a16="http://schemas.microsoft.com/office/drawing/2014/main" id="{942FF2B5-E3FC-D0A4-D4BE-00321A4B1581}"/>
              </a:ext>
            </a:extLst>
          </p:cNvPr>
          <p:cNvSpPr/>
          <p:nvPr/>
        </p:nvSpPr>
        <p:spPr>
          <a:xfrm>
            <a:off x="2048256" y="4462272"/>
            <a:ext cx="502920" cy="384048"/>
          </a:xfrm>
          <a:prstGeom prst="rect">
            <a:avLst/>
          </a:prstGeom>
          <a:solidFill>
            <a:srgbClr val="FEE391"/>
          </a:solidFill>
          <a:ln w="8890">
            <a:solidFill>
              <a:srgbClr val="D2DEDB"/>
            </a:solidFill>
            <a:prstDash val="solid"/>
          </a:ln>
        </p:spPr>
        <p:txBody>
          <a:bodyPr/>
          <a:lstStyle/>
          <a:p>
            <a:endParaRPr lang="en-GB"/>
          </a:p>
        </p:txBody>
      </p:sp>
      <p:sp>
        <p:nvSpPr>
          <p:cNvPr id="253" name="Text 62">
            <a:extLst>
              <a:ext uri="{FF2B5EF4-FFF2-40B4-BE49-F238E27FC236}">
                <a16:creationId xmlns:a16="http://schemas.microsoft.com/office/drawing/2014/main" id="{5004545E-7474-E2AE-2AE7-4B83169C15B6}"/>
              </a:ext>
            </a:extLst>
          </p:cNvPr>
          <p:cNvSpPr/>
          <p:nvPr/>
        </p:nvSpPr>
        <p:spPr>
          <a:xfrm>
            <a:off x="2066544" y="4517136"/>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0.64</a:t>
            </a:r>
            <a:endParaRPr lang="en-US" sz="950" dirty="0"/>
          </a:p>
        </p:txBody>
      </p:sp>
      <p:sp>
        <p:nvSpPr>
          <p:cNvPr id="254" name="Shape 63">
            <a:extLst>
              <a:ext uri="{FF2B5EF4-FFF2-40B4-BE49-F238E27FC236}">
                <a16:creationId xmlns:a16="http://schemas.microsoft.com/office/drawing/2014/main" id="{6431D229-5F9A-1079-F61C-658D409ADF6B}"/>
              </a:ext>
            </a:extLst>
          </p:cNvPr>
          <p:cNvSpPr/>
          <p:nvPr/>
        </p:nvSpPr>
        <p:spPr>
          <a:xfrm>
            <a:off x="2551176" y="4462272"/>
            <a:ext cx="502920" cy="384048"/>
          </a:xfrm>
          <a:prstGeom prst="rect">
            <a:avLst/>
          </a:prstGeom>
          <a:solidFill>
            <a:srgbClr val="D9F0A3"/>
          </a:solidFill>
          <a:ln w="8890">
            <a:solidFill>
              <a:srgbClr val="D2DEDB"/>
            </a:solidFill>
            <a:prstDash val="solid"/>
          </a:ln>
        </p:spPr>
        <p:txBody>
          <a:bodyPr/>
          <a:lstStyle/>
          <a:p>
            <a:endParaRPr lang="en-GB"/>
          </a:p>
        </p:txBody>
      </p:sp>
      <p:sp>
        <p:nvSpPr>
          <p:cNvPr id="255" name="Text 64">
            <a:extLst>
              <a:ext uri="{FF2B5EF4-FFF2-40B4-BE49-F238E27FC236}">
                <a16:creationId xmlns:a16="http://schemas.microsoft.com/office/drawing/2014/main" id="{8F34EEB2-FEA0-EA9B-D2C9-EDF03F30769B}"/>
              </a:ext>
            </a:extLst>
          </p:cNvPr>
          <p:cNvSpPr/>
          <p:nvPr/>
        </p:nvSpPr>
        <p:spPr>
          <a:xfrm>
            <a:off x="2569464" y="4517136"/>
            <a:ext cx="46634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0.73</a:t>
            </a:r>
            <a:endParaRPr lang="en-US" sz="950" dirty="0"/>
          </a:p>
        </p:txBody>
      </p:sp>
      <p:sp>
        <p:nvSpPr>
          <p:cNvPr id="256" name="Shape 65">
            <a:extLst>
              <a:ext uri="{FF2B5EF4-FFF2-40B4-BE49-F238E27FC236}">
                <a16:creationId xmlns:a16="http://schemas.microsoft.com/office/drawing/2014/main" id="{4C302872-6481-0AE0-447B-217CF1292014}"/>
              </a:ext>
            </a:extLst>
          </p:cNvPr>
          <p:cNvSpPr/>
          <p:nvPr/>
        </p:nvSpPr>
        <p:spPr>
          <a:xfrm>
            <a:off x="3054096" y="4462272"/>
            <a:ext cx="548640" cy="384048"/>
          </a:xfrm>
          <a:prstGeom prst="rect">
            <a:avLst/>
          </a:prstGeom>
          <a:solidFill>
            <a:srgbClr val="F7FCB9"/>
          </a:solidFill>
          <a:ln w="8890">
            <a:solidFill>
              <a:srgbClr val="D2DEDB"/>
            </a:solidFill>
            <a:prstDash val="solid"/>
          </a:ln>
        </p:spPr>
        <p:txBody>
          <a:bodyPr/>
          <a:lstStyle/>
          <a:p>
            <a:endParaRPr lang="en-GB"/>
          </a:p>
        </p:txBody>
      </p:sp>
      <p:sp>
        <p:nvSpPr>
          <p:cNvPr id="257" name="Text 66">
            <a:extLst>
              <a:ext uri="{FF2B5EF4-FFF2-40B4-BE49-F238E27FC236}">
                <a16:creationId xmlns:a16="http://schemas.microsoft.com/office/drawing/2014/main" id="{CDA71200-112E-7654-BD21-5526A79574FA}"/>
              </a:ext>
            </a:extLst>
          </p:cNvPr>
          <p:cNvSpPr/>
          <p:nvPr/>
        </p:nvSpPr>
        <p:spPr>
          <a:xfrm>
            <a:off x="3072384" y="4517136"/>
            <a:ext cx="512064" cy="201168"/>
          </a:xfrm>
          <a:prstGeom prst="rect">
            <a:avLst/>
          </a:prstGeom>
          <a:noFill/>
          <a:ln/>
        </p:spPr>
        <p:txBody>
          <a:bodyPr wrap="square" lIns="0" tIns="0" rIns="0" bIns="0" rtlCol="0" anchor="ctr"/>
          <a:lstStyle/>
          <a:p>
            <a:pPr marL="0" indent="0" algn="ctr">
              <a:buNone/>
            </a:pPr>
            <a:r>
              <a:rPr lang="en-US" sz="950" dirty="0">
                <a:solidFill>
                  <a:srgbClr val="333333"/>
                </a:solidFill>
                <a:latin typeface="Aptos" pitchFamily="34" charset="0"/>
                <a:ea typeface="Aptos" pitchFamily="34" charset="-122"/>
                <a:cs typeface="Aptos" pitchFamily="34" charset="-120"/>
              </a:rPr>
              <a:t>0.74</a:t>
            </a:r>
            <a:endParaRPr lang="en-US" sz="950" dirty="0"/>
          </a:p>
        </p:txBody>
      </p:sp>
      <p:sp>
        <p:nvSpPr>
          <p:cNvPr id="258" name="Text 67">
            <a:extLst>
              <a:ext uri="{FF2B5EF4-FFF2-40B4-BE49-F238E27FC236}">
                <a16:creationId xmlns:a16="http://schemas.microsoft.com/office/drawing/2014/main" id="{1907978E-CA08-1EF1-72B6-1659C98DB670}"/>
              </a:ext>
            </a:extLst>
          </p:cNvPr>
          <p:cNvSpPr/>
          <p:nvPr/>
        </p:nvSpPr>
        <p:spPr>
          <a:xfrm>
            <a:off x="743728" y="4946904"/>
            <a:ext cx="2697480" cy="530352"/>
          </a:xfrm>
          <a:prstGeom prst="rect">
            <a:avLst/>
          </a:prstGeom>
          <a:noFill/>
          <a:ln/>
        </p:spPr>
        <p:txBody>
          <a:bodyPr wrap="square" lIns="0" tIns="0" rIns="0" bIns="0" rtlCol="0" anchor="ctr"/>
          <a:lstStyle/>
          <a:p>
            <a:pPr marL="0" indent="0" algn="just">
              <a:buNone/>
            </a:pPr>
            <a:r>
              <a:rPr lang="en-US" sz="1050" dirty="0">
                <a:solidFill>
                  <a:srgbClr val="1F1F1F"/>
                </a:solidFill>
                <a:latin typeface="Cocomat Pro"/>
                <a:ea typeface="Aptos" pitchFamily="34" charset="-122"/>
                <a:cs typeface="Aptos" pitchFamily="34" charset="-120"/>
              </a:rPr>
              <a:t>Scientific result: top-ranked candidates occupy a balanced regime rather than an extreme single-metric regime.</a:t>
            </a:r>
            <a:endParaRPr lang="en-US" sz="1050" dirty="0">
              <a:latin typeface="Cocomat Pro"/>
            </a:endParaRPr>
          </a:p>
        </p:txBody>
      </p:sp>
      <p:sp>
        <p:nvSpPr>
          <p:cNvPr id="259" name="Text 68">
            <a:extLst>
              <a:ext uri="{FF2B5EF4-FFF2-40B4-BE49-F238E27FC236}">
                <a16:creationId xmlns:a16="http://schemas.microsoft.com/office/drawing/2014/main" id="{86160D1E-4819-4294-9F79-EC425F7E2916}"/>
              </a:ext>
            </a:extLst>
          </p:cNvPr>
          <p:cNvSpPr/>
          <p:nvPr/>
        </p:nvSpPr>
        <p:spPr>
          <a:xfrm>
            <a:off x="749807" y="5577840"/>
            <a:ext cx="1418357" cy="150826"/>
          </a:xfrm>
          <a:prstGeom prst="rect">
            <a:avLst/>
          </a:prstGeom>
          <a:noFill/>
          <a:ln/>
        </p:spPr>
        <p:txBody>
          <a:bodyPr wrap="square" lIns="0" tIns="0" rIns="0" bIns="0" rtlCol="0" anchor="ctr"/>
          <a:lstStyle/>
          <a:p>
            <a:pPr marL="0" indent="0">
              <a:buNone/>
            </a:pPr>
            <a:r>
              <a:rPr lang="en-US" sz="1050" b="1" dirty="0">
                <a:solidFill>
                  <a:srgbClr val="A34A00"/>
                </a:solidFill>
                <a:latin typeface="Cocomat Pro"/>
                <a:ea typeface="Aptos" pitchFamily="34" charset="-122"/>
                <a:cs typeface="Aptos" pitchFamily="34" charset="-120"/>
              </a:rPr>
              <a:t>Key implication</a:t>
            </a:r>
            <a:endParaRPr lang="en-US" sz="1050" dirty="0">
              <a:latin typeface="Cocomat Pro"/>
            </a:endParaRPr>
          </a:p>
        </p:txBody>
      </p:sp>
      <p:sp>
        <p:nvSpPr>
          <p:cNvPr id="260" name="Text 69">
            <a:extLst>
              <a:ext uri="{FF2B5EF4-FFF2-40B4-BE49-F238E27FC236}">
                <a16:creationId xmlns:a16="http://schemas.microsoft.com/office/drawing/2014/main" id="{C13DA7DE-1E15-D05A-1C6A-52E618C411A9}"/>
              </a:ext>
            </a:extLst>
          </p:cNvPr>
          <p:cNvSpPr/>
          <p:nvPr/>
        </p:nvSpPr>
        <p:spPr>
          <a:xfrm>
            <a:off x="749808" y="5797296"/>
            <a:ext cx="2852928" cy="310896"/>
          </a:xfrm>
          <a:prstGeom prst="rect">
            <a:avLst/>
          </a:prstGeom>
          <a:noFill/>
          <a:ln/>
        </p:spPr>
        <p:txBody>
          <a:bodyPr wrap="square" lIns="0" tIns="0" rIns="0" bIns="0" rtlCol="0" anchor="ctr"/>
          <a:lstStyle/>
          <a:p>
            <a:pPr marL="0" indent="0" algn="just">
              <a:buNone/>
            </a:pPr>
            <a:r>
              <a:rPr lang="en-US" sz="950" dirty="0">
                <a:solidFill>
                  <a:srgbClr val="5A3B00"/>
                </a:solidFill>
                <a:latin typeface="Cocomat Pro"/>
                <a:ea typeface="Aptos" pitchFamily="34" charset="-122"/>
                <a:cs typeface="Aptos" pitchFamily="34" charset="-120"/>
              </a:rPr>
              <a:t>Candidates showing simultaneous intermediate-to-high performance in yield, timing, and stability are more promising for prototype transfer.</a:t>
            </a:r>
            <a:endParaRPr lang="en-US" sz="950" dirty="0">
              <a:latin typeface="Cocomat Pro"/>
            </a:endParaRPr>
          </a:p>
        </p:txBody>
      </p:sp>
      <p:sp>
        <p:nvSpPr>
          <p:cNvPr id="261" name="Shape 70">
            <a:extLst>
              <a:ext uri="{FF2B5EF4-FFF2-40B4-BE49-F238E27FC236}">
                <a16:creationId xmlns:a16="http://schemas.microsoft.com/office/drawing/2014/main" id="{F8E57397-3412-119A-F7E9-BB70DCCAC231}"/>
              </a:ext>
            </a:extLst>
          </p:cNvPr>
          <p:cNvSpPr/>
          <p:nvPr/>
        </p:nvSpPr>
        <p:spPr>
          <a:xfrm>
            <a:off x="4041648" y="1703515"/>
            <a:ext cx="3794760" cy="4526280"/>
          </a:xfrm>
          <a:prstGeom prst="roundRect">
            <a:avLst>
              <a:gd name="adj" fmla="val 1928"/>
            </a:avLst>
          </a:prstGeom>
          <a:solidFill>
            <a:srgbClr val="FFFFFF"/>
          </a:solidFill>
          <a:ln w="15240">
            <a:solidFill>
              <a:srgbClr val="C7D3D0"/>
            </a:solidFill>
            <a:prstDash val="solid"/>
          </a:ln>
          <a:effectLst>
            <a:outerShdw blurRad="12700" dist="12700" dir="2700000" algn="bl" rotWithShape="0">
              <a:srgbClr val="000000">
                <a:alpha val="12000"/>
              </a:srgbClr>
            </a:outerShdw>
          </a:effectLst>
        </p:spPr>
        <p:txBody>
          <a:bodyPr/>
          <a:lstStyle/>
          <a:p>
            <a:endParaRPr lang="en-GB"/>
          </a:p>
        </p:txBody>
      </p:sp>
      <p:sp>
        <p:nvSpPr>
          <p:cNvPr id="262" name="Text 71">
            <a:extLst>
              <a:ext uri="{FF2B5EF4-FFF2-40B4-BE49-F238E27FC236}">
                <a16:creationId xmlns:a16="http://schemas.microsoft.com/office/drawing/2014/main" id="{516A69AD-8D58-21B3-4964-8013C41F1EF7}"/>
              </a:ext>
            </a:extLst>
          </p:cNvPr>
          <p:cNvSpPr/>
          <p:nvPr/>
        </p:nvSpPr>
        <p:spPr>
          <a:xfrm>
            <a:off x="4224527" y="1874520"/>
            <a:ext cx="2798441" cy="256032"/>
          </a:xfrm>
          <a:prstGeom prst="rect">
            <a:avLst/>
          </a:prstGeom>
          <a:noFill/>
          <a:ln/>
        </p:spPr>
        <p:txBody>
          <a:bodyPr wrap="square" lIns="0" tIns="0" rIns="0" bIns="0" rtlCol="0" anchor="ctr"/>
          <a:lstStyle/>
          <a:p>
            <a:pPr marL="0" indent="0">
              <a:buNone/>
            </a:pPr>
            <a:r>
              <a:rPr lang="en-US" sz="2000" dirty="0">
                <a:solidFill>
                  <a:srgbClr val="2F5D62"/>
                </a:solidFill>
                <a:latin typeface="Cocomat Pro" pitchFamily="34" charset="0"/>
                <a:ea typeface="Cocomat Pro" pitchFamily="34" charset="-122"/>
                <a:cs typeface="Cocomat Pro" pitchFamily="34" charset="-120"/>
              </a:rPr>
              <a:t>2. Validation workflow</a:t>
            </a:r>
            <a:endParaRPr lang="en-US" sz="2000" dirty="0"/>
          </a:p>
        </p:txBody>
      </p:sp>
      <p:sp>
        <p:nvSpPr>
          <p:cNvPr id="263" name="Text 72">
            <a:extLst>
              <a:ext uri="{FF2B5EF4-FFF2-40B4-BE49-F238E27FC236}">
                <a16:creationId xmlns:a16="http://schemas.microsoft.com/office/drawing/2014/main" id="{C583F850-4C08-D945-3AF1-1DFD78E0C3B4}"/>
              </a:ext>
            </a:extLst>
          </p:cNvPr>
          <p:cNvSpPr/>
          <p:nvPr/>
        </p:nvSpPr>
        <p:spPr>
          <a:xfrm>
            <a:off x="4246115" y="2235658"/>
            <a:ext cx="1920240" cy="182880"/>
          </a:xfrm>
          <a:prstGeom prst="rect">
            <a:avLst/>
          </a:prstGeom>
          <a:noFill/>
          <a:ln/>
        </p:spPr>
        <p:txBody>
          <a:bodyPr wrap="square" lIns="0" tIns="0" rIns="0" bIns="0" rtlCol="0" anchor="ctr"/>
          <a:lstStyle/>
          <a:p>
            <a:pPr marL="0" indent="0">
              <a:buNone/>
            </a:pPr>
            <a:r>
              <a:rPr lang="en-US" sz="1050" i="1" dirty="0">
                <a:solidFill>
                  <a:srgbClr val="6A6A6A"/>
                </a:solidFill>
                <a:latin typeface="Cocomat Pro"/>
                <a:ea typeface="Aptos" pitchFamily="34" charset="-122"/>
                <a:cs typeface="Aptos" pitchFamily="34" charset="-120"/>
              </a:rPr>
              <a:t>Physics-guided closed loop</a:t>
            </a:r>
            <a:endParaRPr lang="en-US" sz="1050" dirty="0">
              <a:latin typeface="Cocomat Pro"/>
            </a:endParaRPr>
          </a:p>
        </p:txBody>
      </p:sp>
      <p:sp>
        <p:nvSpPr>
          <p:cNvPr id="264" name="Shape 73">
            <a:extLst>
              <a:ext uri="{FF2B5EF4-FFF2-40B4-BE49-F238E27FC236}">
                <a16:creationId xmlns:a16="http://schemas.microsoft.com/office/drawing/2014/main" id="{D8ADB1E6-0D37-8597-BA87-DC0CC5C8051C}"/>
              </a:ext>
            </a:extLst>
          </p:cNvPr>
          <p:cNvSpPr/>
          <p:nvPr/>
        </p:nvSpPr>
        <p:spPr>
          <a:xfrm>
            <a:off x="4443984" y="2487168"/>
            <a:ext cx="1280160" cy="530352"/>
          </a:xfrm>
          <a:prstGeom prst="roundRect">
            <a:avLst>
              <a:gd name="adj" fmla="val 10345"/>
            </a:avLst>
          </a:prstGeom>
          <a:solidFill>
            <a:srgbClr val="DCEFED"/>
          </a:solidFill>
          <a:ln w="11430">
            <a:solidFill>
              <a:srgbClr val="AAB9B6"/>
            </a:solidFill>
            <a:prstDash val="solid"/>
          </a:ln>
        </p:spPr>
        <p:txBody>
          <a:bodyPr/>
          <a:lstStyle/>
          <a:p>
            <a:endParaRPr lang="en-GB"/>
          </a:p>
        </p:txBody>
      </p:sp>
      <p:sp>
        <p:nvSpPr>
          <p:cNvPr id="265" name="Text 74">
            <a:extLst>
              <a:ext uri="{FF2B5EF4-FFF2-40B4-BE49-F238E27FC236}">
                <a16:creationId xmlns:a16="http://schemas.microsoft.com/office/drawing/2014/main" id="{86E9AA2A-8F17-9E77-63CA-2BB783FA7FAB}"/>
              </a:ext>
            </a:extLst>
          </p:cNvPr>
          <p:cNvSpPr/>
          <p:nvPr/>
        </p:nvSpPr>
        <p:spPr>
          <a:xfrm>
            <a:off x="4498848" y="2578608"/>
            <a:ext cx="1170432" cy="420624"/>
          </a:xfrm>
          <a:prstGeom prst="rect">
            <a:avLst/>
          </a:prstGeom>
          <a:noFill/>
          <a:ln/>
        </p:spPr>
        <p:txBody>
          <a:bodyPr wrap="square" lIns="0" tIns="0" rIns="0" bIns="0" rtlCol="0" anchor="ctr"/>
          <a:lstStyle/>
          <a:p>
            <a:pPr marL="0" indent="0" algn="ctr">
              <a:buNone/>
            </a:pPr>
            <a:r>
              <a:rPr lang="en-US" sz="1100" b="1" dirty="0">
                <a:solidFill>
                  <a:srgbClr val="2E2E2E"/>
                </a:solidFill>
                <a:latin typeface="Aptos" pitchFamily="34" charset="0"/>
                <a:ea typeface="Aptos" pitchFamily="34" charset="-122"/>
                <a:cs typeface="Aptos" pitchFamily="34" charset="-120"/>
              </a:rPr>
              <a:t>Ranked</a:t>
            </a:r>
            <a:endParaRPr lang="en-US" sz="1100" dirty="0"/>
          </a:p>
          <a:p>
            <a:pPr marL="0" indent="0" algn="ctr">
              <a:buNone/>
            </a:pPr>
            <a:r>
              <a:rPr lang="en-US" sz="1100" b="1" dirty="0">
                <a:solidFill>
                  <a:srgbClr val="2E2E2E"/>
                </a:solidFill>
                <a:latin typeface="Aptos" pitchFamily="34" charset="0"/>
                <a:ea typeface="Aptos" pitchFamily="34" charset="-122"/>
                <a:cs typeface="Aptos" pitchFamily="34" charset="-120"/>
              </a:rPr>
              <a:t>materials</a:t>
            </a:r>
            <a:endParaRPr lang="en-US" sz="1100" dirty="0"/>
          </a:p>
        </p:txBody>
      </p:sp>
      <p:sp>
        <p:nvSpPr>
          <p:cNvPr id="266" name="Shape 75">
            <a:extLst>
              <a:ext uri="{FF2B5EF4-FFF2-40B4-BE49-F238E27FC236}">
                <a16:creationId xmlns:a16="http://schemas.microsoft.com/office/drawing/2014/main" id="{A26D7FDA-69EE-A278-2F92-B72D51D8C5A7}"/>
              </a:ext>
            </a:extLst>
          </p:cNvPr>
          <p:cNvSpPr/>
          <p:nvPr/>
        </p:nvSpPr>
        <p:spPr>
          <a:xfrm>
            <a:off x="6153912" y="2487168"/>
            <a:ext cx="1280160" cy="530352"/>
          </a:xfrm>
          <a:prstGeom prst="roundRect">
            <a:avLst>
              <a:gd name="adj" fmla="val 10345"/>
            </a:avLst>
          </a:prstGeom>
          <a:solidFill>
            <a:srgbClr val="E8EDF8"/>
          </a:solidFill>
          <a:ln w="11430">
            <a:solidFill>
              <a:srgbClr val="AAB9B6"/>
            </a:solidFill>
            <a:prstDash val="solid"/>
          </a:ln>
        </p:spPr>
        <p:txBody>
          <a:bodyPr/>
          <a:lstStyle/>
          <a:p>
            <a:endParaRPr lang="en-GB"/>
          </a:p>
        </p:txBody>
      </p:sp>
      <p:sp>
        <p:nvSpPr>
          <p:cNvPr id="267" name="Text 76">
            <a:extLst>
              <a:ext uri="{FF2B5EF4-FFF2-40B4-BE49-F238E27FC236}">
                <a16:creationId xmlns:a16="http://schemas.microsoft.com/office/drawing/2014/main" id="{93E0BBEB-9CDD-CB21-4D87-7B4578B4AD8A}"/>
              </a:ext>
            </a:extLst>
          </p:cNvPr>
          <p:cNvSpPr/>
          <p:nvPr/>
        </p:nvSpPr>
        <p:spPr>
          <a:xfrm>
            <a:off x="6208776" y="2578608"/>
            <a:ext cx="1170432" cy="420624"/>
          </a:xfrm>
          <a:prstGeom prst="rect">
            <a:avLst/>
          </a:prstGeom>
          <a:noFill/>
          <a:ln/>
        </p:spPr>
        <p:txBody>
          <a:bodyPr wrap="square" lIns="0" tIns="0" rIns="0" bIns="0" rtlCol="0" anchor="ctr"/>
          <a:lstStyle/>
          <a:p>
            <a:pPr marL="0" indent="0" algn="ctr">
              <a:buNone/>
            </a:pPr>
            <a:r>
              <a:rPr lang="en-US" sz="1100" b="1" dirty="0">
                <a:solidFill>
                  <a:srgbClr val="2E2E2E"/>
                </a:solidFill>
                <a:latin typeface="Aptos" pitchFamily="34" charset="0"/>
                <a:ea typeface="Aptos" pitchFamily="34" charset="-122"/>
                <a:cs typeface="Aptos" pitchFamily="34" charset="-120"/>
              </a:rPr>
              <a:t>Prototype</a:t>
            </a:r>
            <a:endParaRPr lang="en-US" sz="1100" dirty="0"/>
          </a:p>
          <a:p>
            <a:pPr marL="0" indent="0" algn="ctr">
              <a:buNone/>
            </a:pPr>
            <a:r>
              <a:rPr lang="en-US" sz="1100" b="1" dirty="0">
                <a:solidFill>
                  <a:srgbClr val="2E2E2E"/>
                </a:solidFill>
                <a:latin typeface="Aptos" pitchFamily="34" charset="0"/>
                <a:ea typeface="Aptos" pitchFamily="34" charset="-122"/>
                <a:cs typeface="Aptos" pitchFamily="34" charset="-120"/>
              </a:rPr>
              <a:t>fabrication</a:t>
            </a:r>
            <a:endParaRPr lang="en-US" sz="1100" dirty="0"/>
          </a:p>
        </p:txBody>
      </p:sp>
      <p:sp>
        <p:nvSpPr>
          <p:cNvPr id="268" name="Shape 77">
            <a:extLst>
              <a:ext uri="{FF2B5EF4-FFF2-40B4-BE49-F238E27FC236}">
                <a16:creationId xmlns:a16="http://schemas.microsoft.com/office/drawing/2014/main" id="{834E0A2F-2EB6-98FD-64CF-EA7C4737F025}"/>
              </a:ext>
            </a:extLst>
          </p:cNvPr>
          <p:cNvSpPr/>
          <p:nvPr/>
        </p:nvSpPr>
        <p:spPr>
          <a:xfrm>
            <a:off x="4443984" y="3456432"/>
            <a:ext cx="1280160" cy="530352"/>
          </a:xfrm>
          <a:prstGeom prst="roundRect">
            <a:avLst>
              <a:gd name="adj" fmla="val 10345"/>
            </a:avLst>
          </a:prstGeom>
          <a:solidFill>
            <a:srgbClr val="FBEACB"/>
          </a:solidFill>
          <a:ln w="11430">
            <a:solidFill>
              <a:srgbClr val="AAB9B6"/>
            </a:solidFill>
            <a:prstDash val="solid"/>
          </a:ln>
        </p:spPr>
        <p:txBody>
          <a:bodyPr/>
          <a:lstStyle/>
          <a:p>
            <a:endParaRPr lang="en-GB"/>
          </a:p>
        </p:txBody>
      </p:sp>
      <p:sp>
        <p:nvSpPr>
          <p:cNvPr id="269" name="Text 78">
            <a:extLst>
              <a:ext uri="{FF2B5EF4-FFF2-40B4-BE49-F238E27FC236}">
                <a16:creationId xmlns:a16="http://schemas.microsoft.com/office/drawing/2014/main" id="{9FD73B8E-7252-1B9B-3161-B47A4A3B926B}"/>
              </a:ext>
            </a:extLst>
          </p:cNvPr>
          <p:cNvSpPr/>
          <p:nvPr/>
        </p:nvSpPr>
        <p:spPr>
          <a:xfrm>
            <a:off x="4498848" y="3547872"/>
            <a:ext cx="1170432" cy="420624"/>
          </a:xfrm>
          <a:prstGeom prst="rect">
            <a:avLst/>
          </a:prstGeom>
          <a:noFill/>
          <a:ln/>
        </p:spPr>
        <p:txBody>
          <a:bodyPr wrap="square" lIns="0" tIns="0" rIns="0" bIns="0" rtlCol="0" anchor="ctr"/>
          <a:lstStyle/>
          <a:p>
            <a:pPr marL="0" indent="0" algn="ctr">
              <a:buNone/>
            </a:pPr>
            <a:r>
              <a:rPr lang="en-US" sz="1100" b="1" dirty="0">
                <a:solidFill>
                  <a:srgbClr val="2E2E2E"/>
                </a:solidFill>
                <a:latin typeface="Aptos" pitchFamily="34" charset="0"/>
                <a:ea typeface="Aptos" pitchFamily="34" charset="-122"/>
                <a:cs typeface="Aptos" pitchFamily="34" charset="-120"/>
              </a:rPr>
              <a:t>Optical / timing</a:t>
            </a:r>
            <a:endParaRPr lang="en-US" sz="1100" dirty="0"/>
          </a:p>
          <a:p>
            <a:pPr marL="0" indent="0" algn="ctr">
              <a:buNone/>
            </a:pPr>
            <a:r>
              <a:rPr lang="en-US" sz="1100" b="1" dirty="0">
                <a:solidFill>
                  <a:srgbClr val="2E2E2E"/>
                </a:solidFill>
                <a:latin typeface="Aptos" pitchFamily="34" charset="0"/>
                <a:ea typeface="Aptos" pitchFamily="34" charset="-122"/>
                <a:cs typeface="Aptos" pitchFamily="34" charset="-120"/>
              </a:rPr>
              <a:t>validation</a:t>
            </a:r>
            <a:endParaRPr lang="en-US" sz="1100" dirty="0"/>
          </a:p>
        </p:txBody>
      </p:sp>
      <p:sp>
        <p:nvSpPr>
          <p:cNvPr id="270" name="Shape 79">
            <a:extLst>
              <a:ext uri="{FF2B5EF4-FFF2-40B4-BE49-F238E27FC236}">
                <a16:creationId xmlns:a16="http://schemas.microsoft.com/office/drawing/2014/main" id="{7C811A9A-3825-A9A4-5354-86710A2A3854}"/>
              </a:ext>
            </a:extLst>
          </p:cNvPr>
          <p:cNvSpPr/>
          <p:nvPr/>
        </p:nvSpPr>
        <p:spPr>
          <a:xfrm>
            <a:off x="6153912" y="3456432"/>
            <a:ext cx="1280160" cy="530352"/>
          </a:xfrm>
          <a:prstGeom prst="roundRect">
            <a:avLst>
              <a:gd name="adj" fmla="val 10345"/>
            </a:avLst>
          </a:prstGeom>
          <a:solidFill>
            <a:srgbClr val="F6D9D8"/>
          </a:solidFill>
          <a:ln w="11430">
            <a:solidFill>
              <a:srgbClr val="AAB9B6"/>
            </a:solidFill>
            <a:prstDash val="solid"/>
          </a:ln>
        </p:spPr>
        <p:txBody>
          <a:bodyPr/>
          <a:lstStyle/>
          <a:p>
            <a:endParaRPr lang="en-GB"/>
          </a:p>
        </p:txBody>
      </p:sp>
      <p:sp>
        <p:nvSpPr>
          <p:cNvPr id="271" name="Text 80">
            <a:extLst>
              <a:ext uri="{FF2B5EF4-FFF2-40B4-BE49-F238E27FC236}">
                <a16:creationId xmlns:a16="http://schemas.microsoft.com/office/drawing/2014/main" id="{D4326A49-00D1-6BD7-EE62-28B33E0FBCCC}"/>
              </a:ext>
            </a:extLst>
          </p:cNvPr>
          <p:cNvSpPr/>
          <p:nvPr/>
        </p:nvSpPr>
        <p:spPr>
          <a:xfrm>
            <a:off x="6208776" y="3547872"/>
            <a:ext cx="1170432" cy="420624"/>
          </a:xfrm>
          <a:prstGeom prst="rect">
            <a:avLst/>
          </a:prstGeom>
          <a:noFill/>
          <a:ln/>
        </p:spPr>
        <p:txBody>
          <a:bodyPr wrap="square" lIns="0" tIns="0" rIns="0" bIns="0" rtlCol="0" anchor="ctr"/>
          <a:lstStyle/>
          <a:p>
            <a:pPr marL="0" indent="0" algn="ctr">
              <a:buNone/>
            </a:pPr>
            <a:r>
              <a:rPr lang="en-US" sz="1100" b="1" dirty="0">
                <a:solidFill>
                  <a:srgbClr val="2E2E2E"/>
                </a:solidFill>
                <a:latin typeface="Aptos" pitchFamily="34" charset="0"/>
                <a:ea typeface="Aptos" pitchFamily="34" charset="-122"/>
                <a:cs typeface="Aptos" pitchFamily="34" charset="-120"/>
              </a:rPr>
              <a:t>Beam-test / detector</a:t>
            </a:r>
            <a:endParaRPr lang="en-US" sz="1100" dirty="0"/>
          </a:p>
          <a:p>
            <a:pPr marL="0" indent="0" algn="ctr">
              <a:buNone/>
            </a:pPr>
            <a:r>
              <a:rPr lang="en-US" sz="1100" b="1" dirty="0">
                <a:solidFill>
                  <a:srgbClr val="2E2E2E"/>
                </a:solidFill>
                <a:latin typeface="Aptos" pitchFamily="34" charset="0"/>
                <a:ea typeface="Aptos" pitchFamily="34" charset="-122"/>
                <a:cs typeface="Aptos" pitchFamily="34" charset="-120"/>
              </a:rPr>
              <a:t>benchmarking</a:t>
            </a:r>
            <a:endParaRPr lang="en-US" sz="1100" dirty="0"/>
          </a:p>
        </p:txBody>
      </p:sp>
      <p:sp>
        <p:nvSpPr>
          <p:cNvPr id="272" name="Shape 81">
            <a:extLst>
              <a:ext uri="{FF2B5EF4-FFF2-40B4-BE49-F238E27FC236}">
                <a16:creationId xmlns:a16="http://schemas.microsoft.com/office/drawing/2014/main" id="{37A4DD60-BA24-BA47-9A29-27D69A0CB61E}"/>
              </a:ext>
            </a:extLst>
          </p:cNvPr>
          <p:cNvSpPr/>
          <p:nvPr/>
        </p:nvSpPr>
        <p:spPr>
          <a:xfrm>
            <a:off x="5298948" y="4416552"/>
            <a:ext cx="1280160" cy="530352"/>
          </a:xfrm>
          <a:prstGeom prst="roundRect">
            <a:avLst>
              <a:gd name="adj" fmla="val 10345"/>
            </a:avLst>
          </a:prstGeom>
          <a:solidFill>
            <a:srgbClr val="E7F4D5"/>
          </a:solidFill>
          <a:ln w="11430">
            <a:solidFill>
              <a:srgbClr val="AAB9B6"/>
            </a:solidFill>
            <a:prstDash val="solid"/>
          </a:ln>
        </p:spPr>
        <p:txBody>
          <a:bodyPr/>
          <a:lstStyle/>
          <a:p>
            <a:endParaRPr lang="en-GB"/>
          </a:p>
        </p:txBody>
      </p:sp>
      <p:sp>
        <p:nvSpPr>
          <p:cNvPr id="273" name="Text 82">
            <a:extLst>
              <a:ext uri="{FF2B5EF4-FFF2-40B4-BE49-F238E27FC236}">
                <a16:creationId xmlns:a16="http://schemas.microsoft.com/office/drawing/2014/main" id="{7CBA07A3-F6AA-9352-3F47-94474D30A4BC}"/>
              </a:ext>
            </a:extLst>
          </p:cNvPr>
          <p:cNvSpPr/>
          <p:nvPr/>
        </p:nvSpPr>
        <p:spPr>
          <a:xfrm>
            <a:off x="5353812" y="4532787"/>
            <a:ext cx="1170432" cy="420624"/>
          </a:xfrm>
          <a:prstGeom prst="rect">
            <a:avLst/>
          </a:prstGeom>
          <a:noFill/>
          <a:ln/>
        </p:spPr>
        <p:txBody>
          <a:bodyPr wrap="square" lIns="0" tIns="0" rIns="0" bIns="0" rtlCol="0" anchor="ctr"/>
          <a:lstStyle/>
          <a:p>
            <a:pPr marL="0" indent="0" algn="ctr">
              <a:buNone/>
            </a:pPr>
            <a:r>
              <a:rPr lang="en-US" sz="1100" b="1" dirty="0">
                <a:solidFill>
                  <a:srgbClr val="2E2E2E"/>
                </a:solidFill>
                <a:latin typeface="Aptos" pitchFamily="34" charset="0"/>
                <a:ea typeface="Aptos" pitchFamily="34" charset="-122"/>
                <a:cs typeface="Aptos" pitchFamily="34" charset="-120"/>
              </a:rPr>
              <a:t>Feedback into</a:t>
            </a:r>
            <a:endParaRPr lang="en-US" sz="1100" dirty="0"/>
          </a:p>
          <a:p>
            <a:pPr marL="0" indent="0" algn="ctr">
              <a:buNone/>
            </a:pPr>
            <a:r>
              <a:rPr lang="en-US" sz="1100" b="1" dirty="0">
                <a:solidFill>
                  <a:srgbClr val="2E2E2E"/>
                </a:solidFill>
                <a:latin typeface="Aptos" pitchFamily="34" charset="0"/>
                <a:ea typeface="Aptos" pitchFamily="34" charset="-122"/>
                <a:cs typeface="Aptos" pitchFamily="34" charset="-120"/>
              </a:rPr>
              <a:t>descriptor model</a:t>
            </a:r>
            <a:endParaRPr lang="en-US" sz="1100" dirty="0"/>
          </a:p>
        </p:txBody>
      </p:sp>
      <p:sp>
        <p:nvSpPr>
          <p:cNvPr id="274" name="Shape 83">
            <a:extLst>
              <a:ext uri="{FF2B5EF4-FFF2-40B4-BE49-F238E27FC236}">
                <a16:creationId xmlns:a16="http://schemas.microsoft.com/office/drawing/2014/main" id="{F48755E1-FEEA-C282-4A3C-D6D64F1671D9}"/>
              </a:ext>
            </a:extLst>
          </p:cNvPr>
          <p:cNvSpPr/>
          <p:nvPr/>
        </p:nvSpPr>
        <p:spPr>
          <a:xfrm>
            <a:off x="5742432" y="2752344"/>
            <a:ext cx="347472" cy="164592"/>
          </a:xfrm>
          <a:prstGeom prst="chevron">
            <a:avLst/>
          </a:prstGeom>
          <a:solidFill>
            <a:srgbClr val="88A0A6"/>
          </a:solidFill>
          <a:ln w="8890">
            <a:solidFill>
              <a:srgbClr val="88A0A6"/>
            </a:solidFill>
            <a:prstDash val="solid"/>
          </a:ln>
        </p:spPr>
        <p:txBody>
          <a:bodyPr/>
          <a:lstStyle/>
          <a:p>
            <a:endParaRPr lang="en-GB"/>
          </a:p>
        </p:txBody>
      </p:sp>
      <p:sp>
        <p:nvSpPr>
          <p:cNvPr id="275" name="Shape 84">
            <a:extLst>
              <a:ext uri="{FF2B5EF4-FFF2-40B4-BE49-F238E27FC236}">
                <a16:creationId xmlns:a16="http://schemas.microsoft.com/office/drawing/2014/main" id="{B5DCD4ED-1D72-B0B8-0E5F-4BDE1423B265}"/>
              </a:ext>
            </a:extLst>
          </p:cNvPr>
          <p:cNvSpPr/>
          <p:nvPr/>
        </p:nvSpPr>
        <p:spPr>
          <a:xfrm rot="9034521">
            <a:off x="5867736" y="3108960"/>
            <a:ext cx="164592" cy="347472"/>
          </a:xfrm>
          <a:prstGeom prst="chevron">
            <a:avLst/>
          </a:prstGeom>
          <a:solidFill>
            <a:srgbClr val="88A0A6"/>
          </a:solidFill>
          <a:ln w="8890">
            <a:solidFill>
              <a:srgbClr val="88A0A6"/>
            </a:solidFill>
            <a:prstDash val="solid"/>
          </a:ln>
        </p:spPr>
        <p:txBody>
          <a:bodyPr/>
          <a:lstStyle/>
          <a:p>
            <a:endParaRPr lang="en-GB"/>
          </a:p>
        </p:txBody>
      </p:sp>
      <p:sp>
        <p:nvSpPr>
          <p:cNvPr id="276" name="Shape 85">
            <a:extLst>
              <a:ext uri="{FF2B5EF4-FFF2-40B4-BE49-F238E27FC236}">
                <a16:creationId xmlns:a16="http://schemas.microsoft.com/office/drawing/2014/main" id="{42F91F08-B271-ECFA-D179-83FF0F5D63CB}"/>
              </a:ext>
            </a:extLst>
          </p:cNvPr>
          <p:cNvSpPr/>
          <p:nvPr/>
        </p:nvSpPr>
        <p:spPr>
          <a:xfrm>
            <a:off x="5748528" y="3685032"/>
            <a:ext cx="347472" cy="164592"/>
          </a:xfrm>
          <a:prstGeom prst="chevron">
            <a:avLst/>
          </a:prstGeom>
          <a:solidFill>
            <a:srgbClr val="88A0A6"/>
          </a:solidFill>
          <a:ln w="8890">
            <a:solidFill>
              <a:srgbClr val="88A0A6"/>
            </a:solidFill>
            <a:prstDash val="solid"/>
          </a:ln>
        </p:spPr>
        <p:txBody>
          <a:bodyPr/>
          <a:lstStyle/>
          <a:p>
            <a:endParaRPr lang="en-GB"/>
          </a:p>
        </p:txBody>
      </p:sp>
      <p:sp>
        <p:nvSpPr>
          <p:cNvPr id="277" name="Shape 86">
            <a:extLst>
              <a:ext uri="{FF2B5EF4-FFF2-40B4-BE49-F238E27FC236}">
                <a16:creationId xmlns:a16="http://schemas.microsoft.com/office/drawing/2014/main" id="{D88C5ED0-AF19-14D3-1A1B-D217A27FBC6D}"/>
              </a:ext>
            </a:extLst>
          </p:cNvPr>
          <p:cNvSpPr/>
          <p:nvPr/>
        </p:nvSpPr>
        <p:spPr>
          <a:xfrm rot="6625883">
            <a:off x="6468749" y="3971394"/>
            <a:ext cx="164592" cy="457200"/>
          </a:xfrm>
          <a:prstGeom prst="chevron">
            <a:avLst/>
          </a:prstGeom>
          <a:solidFill>
            <a:srgbClr val="88A0A6"/>
          </a:solidFill>
          <a:ln w="8890">
            <a:solidFill>
              <a:srgbClr val="88A0A6"/>
            </a:solidFill>
            <a:prstDash val="solid"/>
          </a:ln>
        </p:spPr>
        <p:txBody>
          <a:bodyPr/>
          <a:lstStyle/>
          <a:p>
            <a:endParaRPr lang="en-GB"/>
          </a:p>
        </p:txBody>
      </p:sp>
      <p:sp>
        <p:nvSpPr>
          <p:cNvPr id="280" name="Text 89">
            <a:extLst>
              <a:ext uri="{FF2B5EF4-FFF2-40B4-BE49-F238E27FC236}">
                <a16:creationId xmlns:a16="http://schemas.microsoft.com/office/drawing/2014/main" id="{345F1C05-BB83-E819-9081-A2E0FA18024D}"/>
              </a:ext>
            </a:extLst>
          </p:cNvPr>
          <p:cNvSpPr/>
          <p:nvPr/>
        </p:nvSpPr>
        <p:spPr>
          <a:xfrm>
            <a:off x="4236092" y="5157216"/>
            <a:ext cx="3246120" cy="420624"/>
          </a:xfrm>
          <a:prstGeom prst="rect">
            <a:avLst/>
          </a:prstGeom>
          <a:noFill/>
          <a:ln/>
        </p:spPr>
        <p:txBody>
          <a:bodyPr wrap="square" lIns="0" tIns="0" rIns="0" bIns="0" rtlCol="0" anchor="ctr"/>
          <a:lstStyle/>
          <a:p>
            <a:pPr marL="0" indent="0" algn="just">
              <a:buNone/>
            </a:pPr>
            <a:r>
              <a:rPr lang="en-US" sz="1050" dirty="0">
                <a:solidFill>
                  <a:srgbClr val="1F1F1F"/>
                </a:solidFill>
                <a:latin typeface="Cocomat Pro"/>
                <a:ea typeface="Aptos" pitchFamily="34" charset="-122"/>
                <a:cs typeface="Aptos" pitchFamily="34" charset="-120"/>
              </a:rPr>
              <a:t>Closed-loop strategy: ML is not the endpoint; it is the decision layer that prioritizes experiments and learns from validation outcomes.</a:t>
            </a:r>
            <a:endParaRPr lang="en-US" sz="1050" dirty="0">
              <a:latin typeface="Cocomat Pro"/>
            </a:endParaRPr>
          </a:p>
        </p:txBody>
      </p:sp>
      <p:sp>
        <p:nvSpPr>
          <p:cNvPr id="281" name="Text 90">
            <a:extLst>
              <a:ext uri="{FF2B5EF4-FFF2-40B4-BE49-F238E27FC236}">
                <a16:creationId xmlns:a16="http://schemas.microsoft.com/office/drawing/2014/main" id="{EB4B1C2B-22EC-5B85-9673-305F77E70F63}"/>
              </a:ext>
            </a:extLst>
          </p:cNvPr>
          <p:cNvSpPr/>
          <p:nvPr/>
        </p:nvSpPr>
        <p:spPr>
          <a:xfrm>
            <a:off x="4236092" y="5632704"/>
            <a:ext cx="1679479" cy="182880"/>
          </a:xfrm>
          <a:prstGeom prst="rect">
            <a:avLst/>
          </a:prstGeom>
          <a:noFill/>
          <a:ln/>
        </p:spPr>
        <p:txBody>
          <a:bodyPr wrap="square" lIns="0" tIns="0" rIns="0" bIns="0" rtlCol="0" anchor="ctr"/>
          <a:lstStyle/>
          <a:p>
            <a:pPr marL="0" indent="0">
              <a:buNone/>
            </a:pPr>
            <a:r>
              <a:rPr lang="en-US" sz="1050" b="1" dirty="0">
                <a:solidFill>
                  <a:srgbClr val="2F5D62"/>
                </a:solidFill>
                <a:latin typeface="Cocomat Pro"/>
                <a:ea typeface="Aptos" pitchFamily="34" charset="-122"/>
                <a:cs typeface="Aptos" pitchFamily="34" charset="-120"/>
              </a:rPr>
              <a:t>Operational metrics</a:t>
            </a:r>
            <a:endParaRPr lang="en-US" sz="1050" dirty="0">
              <a:latin typeface="Cocomat Pro"/>
            </a:endParaRPr>
          </a:p>
        </p:txBody>
      </p:sp>
      <p:sp>
        <p:nvSpPr>
          <p:cNvPr id="282" name="Text 91">
            <a:extLst>
              <a:ext uri="{FF2B5EF4-FFF2-40B4-BE49-F238E27FC236}">
                <a16:creationId xmlns:a16="http://schemas.microsoft.com/office/drawing/2014/main" id="{C21EFC62-6641-AFC0-3281-1132002EB0DB}"/>
              </a:ext>
            </a:extLst>
          </p:cNvPr>
          <p:cNvSpPr/>
          <p:nvPr/>
        </p:nvSpPr>
        <p:spPr>
          <a:xfrm>
            <a:off x="4236092" y="5907024"/>
            <a:ext cx="3154680" cy="201168"/>
          </a:xfrm>
          <a:prstGeom prst="rect">
            <a:avLst/>
          </a:prstGeom>
          <a:noFill/>
          <a:ln/>
        </p:spPr>
        <p:txBody>
          <a:bodyPr wrap="square" lIns="0" tIns="0" rIns="0" bIns="0" rtlCol="0" anchor="ctr"/>
          <a:lstStyle/>
          <a:p>
            <a:pPr marL="0" indent="0">
              <a:buNone/>
            </a:pPr>
            <a:r>
              <a:rPr lang="en-US" sz="940" dirty="0">
                <a:solidFill>
                  <a:srgbClr val="2F5D62"/>
                </a:solidFill>
                <a:latin typeface="Cocomat Pro"/>
                <a:ea typeface="Aptos" pitchFamily="34" charset="-122"/>
                <a:cs typeface="Aptos" pitchFamily="34" charset="-120"/>
              </a:rPr>
              <a:t>Δλ selectivity • rise/decay time • light output • attenuation • radiation tolerance</a:t>
            </a:r>
            <a:endParaRPr lang="en-US" sz="940" dirty="0">
              <a:latin typeface="Cocomat Pro"/>
            </a:endParaRPr>
          </a:p>
        </p:txBody>
      </p:sp>
      <p:sp>
        <p:nvSpPr>
          <p:cNvPr id="283" name="Shape 92">
            <a:extLst>
              <a:ext uri="{FF2B5EF4-FFF2-40B4-BE49-F238E27FC236}">
                <a16:creationId xmlns:a16="http://schemas.microsoft.com/office/drawing/2014/main" id="{F2EC8219-1D8B-8B9B-218B-0F6CF61CD6FF}"/>
              </a:ext>
            </a:extLst>
          </p:cNvPr>
          <p:cNvSpPr/>
          <p:nvPr/>
        </p:nvSpPr>
        <p:spPr>
          <a:xfrm>
            <a:off x="8037576" y="1691640"/>
            <a:ext cx="3246120" cy="4526280"/>
          </a:xfrm>
          <a:prstGeom prst="roundRect">
            <a:avLst>
              <a:gd name="adj" fmla="val 2254"/>
            </a:avLst>
          </a:prstGeom>
          <a:solidFill>
            <a:srgbClr val="FFFFFF"/>
          </a:solidFill>
          <a:ln w="15240">
            <a:solidFill>
              <a:srgbClr val="C7D3D0"/>
            </a:solidFill>
            <a:prstDash val="solid"/>
          </a:ln>
          <a:effectLst>
            <a:outerShdw blurRad="12700" dist="12700" dir="2700000" algn="bl" rotWithShape="0">
              <a:srgbClr val="000000">
                <a:alpha val="12000"/>
              </a:srgbClr>
            </a:outerShdw>
          </a:effectLst>
        </p:spPr>
        <p:txBody>
          <a:bodyPr/>
          <a:lstStyle/>
          <a:p>
            <a:endParaRPr lang="en-GB"/>
          </a:p>
        </p:txBody>
      </p:sp>
      <p:sp>
        <p:nvSpPr>
          <p:cNvPr id="284" name="Text 93">
            <a:extLst>
              <a:ext uri="{FF2B5EF4-FFF2-40B4-BE49-F238E27FC236}">
                <a16:creationId xmlns:a16="http://schemas.microsoft.com/office/drawing/2014/main" id="{E99DE7DA-3FA9-B1DE-31E7-83E5D2D2F62C}"/>
              </a:ext>
            </a:extLst>
          </p:cNvPr>
          <p:cNvSpPr/>
          <p:nvPr/>
        </p:nvSpPr>
        <p:spPr>
          <a:xfrm>
            <a:off x="8229599" y="1874520"/>
            <a:ext cx="2857501" cy="256032"/>
          </a:xfrm>
          <a:prstGeom prst="rect">
            <a:avLst/>
          </a:prstGeom>
          <a:noFill/>
          <a:ln/>
        </p:spPr>
        <p:txBody>
          <a:bodyPr wrap="square" lIns="0" tIns="0" rIns="0" bIns="0" rtlCol="0" anchor="ctr"/>
          <a:lstStyle/>
          <a:p>
            <a:pPr marL="0" indent="0">
              <a:buNone/>
            </a:pPr>
            <a:r>
              <a:rPr lang="en-US" sz="2000" dirty="0">
                <a:solidFill>
                  <a:srgbClr val="2F5D62"/>
                </a:solidFill>
                <a:latin typeface="Cocomat Pro" pitchFamily="34" charset="0"/>
                <a:ea typeface="Cocomat Pro" pitchFamily="34" charset="-122"/>
                <a:cs typeface="Cocomat Pro" pitchFamily="34" charset="-120"/>
              </a:rPr>
              <a:t>3. Prototype roadmap</a:t>
            </a:r>
            <a:endParaRPr lang="en-US" sz="2000" dirty="0"/>
          </a:p>
        </p:txBody>
      </p:sp>
      <p:sp>
        <p:nvSpPr>
          <p:cNvPr id="285" name="Text 94">
            <a:extLst>
              <a:ext uri="{FF2B5EF4-FFF2-40B4-BE49-F238E27FC236}">
                <a16:creationId xmlns:a16="http://schemas.microsoft.com/office/drawing/2014/main" id="{B59DF64D-1AC4-4E35-FB94-C034EA5F7212}"/>
              </a:ext>
            </a:extLst>
          </p:cNvPr>
          <p:cNvSpPr/>
          <p:nvPr/>
        </p:nvSpPr>
        <p:spPr>
          <a:xfrm>
            <a:off x="8215074" y="2235658"/>
            <a:ext cx="2468880" cy="182880"/>
          </a:xfrm>
          <a:prstGeom prst="rect">
            <a:avLst/>
          </a:prstGeom>
          <a:noFill/>
          <a:ln/>
        </p:spPr>
        <p:txBody>
          <a:bodyPr wrap="square" lIns="0" tIns="0" rIns="0" bIns="0" rtlCol="0" anchor="ctr"/>
          <a:lstStyle/>
          <a:p>
            <a:pPr marL="0" indent="0">
              <a:buNone/>
            </a:pPr>
            <a:r>
              <a:rPr lang="en-US" sz="1050" i="1" dirty="0">
                <a:solidFill>
                  <a:srgbClr val="6A6A6A"/>
                </a:solidFill>
                <a:latin typeface="Cocomat Pro"/>
                <a:ea typeface="Aptos" pitchFamily="34" charset="-122"/>
                <a:cs typeface="Aptos" pitchFamily="34" charset="-120"/>
              </a:rPr>
              <a:t>Decision logic for the next experimental campaign</a:t>
            </a:r>
            <a:endParaRPr lang="en-US" sz="1050" dirty="0">
              <a:latin typeface="Cocomat Pro"/>
            </a:endParaRPr>
          </a:p>
        </p:txBody>
      </p:sp>
      <p:sp>
        <p:nvSpPr>
          <p:cNvPr id="286" name="Shape 95">
            <a:extLst>
              <a:ext uri="{FF2B5EF4-FFF2-40B4-BE49-F238E27FC236}">
                <a16:creationId xmlns:a16="http://schemas.microsoft.com/office/drawing/2014/main" id="{2FB17B3D-A359-CE81-81B7-ADB1646199ED}"/>
              </a:ext>
            </a:extLst>
          </p:cNvPr>
          <p:cNvSpPr/>
          <p:nvPr/>
        </p:nvSpPr>
        <p:spPr>
          <a:xfrm>
            <a:off x="8275320" y="2523744"/>
            <a:ext cx="713232" cy="566928"/>
          </a:xfrm>
          <a:prstGeom prst="roundRect">
            <a:avLst>
              <a:gd name="adj" fmla="val 9677"/>
            </a:avLst>
          </a:prstGeom>
          <a:solidFill>
            <a:srgbClr val="DCEFED"/>
          </a:solidFill>
          <a:ln w="10160">
            <a:solidFill>
              <a:srgbClr val="9AB2AE"/>
            </a:solidFill>
            <a:prstDash val="solid"/>
          </a:ln>
        </p:spPr>
        <p:txBody>
          <a:bodyPr/>
          <a:lstStyle/>
          <a:p>
            <a:endParaRPr lang="en-GB"/>
          </a:p>
        </p:txBody>
      </p:sp>
      <p:sp>
        <p:nvSpPr>
          <p:cNvPr id="287" name="Text 96">
            <a:extLst>
              <a:ext uri="{FF2B5EF4-FFF2-40B4-BE49-F238E27FC236}">
                <a16:creationId xmlns:a16="http://schemas.microsoft.com/office/drawing/2014/main" id="{A8967520-8DA4-79B4-330A-C4925546B195}"/>
              </a:ext>
            </a:extLst>
          </p:cNvPr>
          <p:cNvSpPr/>
          <p:nvPr/>
        </p:nvSpPr>
        <p:spPr>
          <a:xfrm>
            <a:off x="8302752" y="2660904"/>
            <a:ext cx="658368" cy="182880"/>
          </a:xfrm>
          <a:prstGeom prst="rect">
            <a:avLst/>
          </a:prstGeom>
          <a:noFill/>
          <a:ln/>
        </p:spPr>
        <p:txBody>
          <a:bodyPr wrap="square" lIns="0" tIns="0" rIns="0" bIns="0" rtlCol="0" anchor="ctr"/>
          <a:lstStyle/>
          <a:p>
            <a:pPr marL="0" indent="0" algn="ctr">
              <a:buNone/>
            </a:pPr>
            <a:r>
              <a:rPr lang="en-US" sz="1100" b="1" dirty="0">
                <a:solidFill>
                  <a:srgbClr val="2C2C2C"/>
                </a:solidFill>
                <a:latin typeface="Aptos" pitchFamily="34" charset="0"/>
                <a:ea typeface="Aptos" pitchFamily="34" charset="-122"/>
                <a:cs typeface="Aptos" pitchFamily="34" charset="-120"/>
              </a:rPr>
              <a:t>Tier 1</a:t>
            </a:r>
            <a:endParaRPr lang="en-US" sz="1100" dirty="0"/>
          </a:p>
        </p:txBody>
      </p:sp>
      <p:sp>
        <p:nvSpPr>
          <p:cNvPr id="288" name="Shape 97">
            <a:extLst>
              <a:ext uri="{FF2B5EF4-FFF2-40B4-BE49-F238E27FC236}">
                <a16:creationId xmlns:a16="http://schemas.microsoft.com/office/drawing/2014/main" id="{A75D4A62-15A8-945A-4926-7DD5A229BACA}"/>
              </a:ext>
            </a:extLst>
          </p:cNvPr>
          <p:cNvSpPr/>
          <p:nvPr/>
        </p:nvSpPr>
        <p:spPr>
          <a:xfrm>
            <a:off x="9098280" y="2523744"/>
            <a:ext cx="1792224" cy="566928"/>
          </a:xfrm>
          <a:prstGeom prst="roundRect">
            <a:avLst>
              <a:gd name="adj" fmla="val 8065"/>
            </a:avLst>
          </a:prstGeom>
          <a:solidFill>
            <a:srgbClr val="FAFBFB"/>
          </a:solidFill>
          <a:ln w="10160">
            <a:solidFill>
              <a:srgbClr val="D0DDDA"/>
            </a:solidFill>
            <a:prstDash val="solid"/>
          </a:ln>
        </p:spPr>
        <p:txBody>
          <a:bodyPr/>
          <a:lstStyle/>
          <a:p>
            <a:endParaRPr lang="en-GB"/>
          </a:p>
        </p:txBody>
      </p:sp>
      <p:sp>
        <p:nvSpPr>
          <p:cNvPr id="289" name="Text 98">
            <a:extLst>
              <a:ext uri="{FF2B5EF4-FFF2-40B4-BE49-F238E27FC236}">
                <a16:creationId xmlns:a16="http://schemas.microsoft.com/office/drawing/2014/main" id="{E816B9DE-E7B0-47EB-41F0-5B317F44D645}"/>
              </a:ext>
            </a:extLst>
          </p:cNvPr>
          <p:cNvSpPr/>
          <p:nvPr/>
        </p:nvSpPr>
        <p:spPr>
          <a:xfrm>
            <a:off x="9171432" y="2596896"/>
            <a:ext cx="1645920" cy="411480"/>
          </a:xfrm>
          <a:prstGeom prst="rect">
            <a:avLst/>
          </a:prstGeom>
          <a:noFill/>
          <a:ln/>
        </p:spPr>
        <p:txBody>
          <a:bodyPr wrap="square" lIns="0" tIns="0" rIns="0" bIns="0" rtlCol="0" anchor="ctr"/>
          <a:lstStyle/>
          <a:p>
            <a:pPr marL="0" indent="0" algn="just">
              <a:buNone/>
            </a:pPr>
            <a:r>
              <a:rPr lang="en-US" sz="900" dirty="0">
                <a:solidFill>
                  <a:srgbClr val="303030"/>
                </a:solidFill>
                <a:latin typeface="Cocomat Pro"/>
                <a:ea typeface="Aptos" pitchFamily="34" charset="-122"/>
                <a:cs typeface="Aptos" pitchFamily="34" charset="-120"/>
              </a:rPr>
              <a:t>Fabricate 2–3 top Pareto candidates</a:t>
            </a:r>
            <a:r>
              <a:rPr lang="tr-TR" sz="900" dirty="0">
                <a:solidFill>
                  <a:srgbClr val="303030"/>
                </a:solidFill>
                <a:latin typeface="Cocomat Pro"/>
                <a:ea typeface="Aptos" pitchFamily="34" charset="-122"/>
                <a:cs typeface="Aptos" pitchFamily="34" charset="-120"/>
              </a:rPr>
              <a:t> </a:t>
            </a:r>
            <a:r>
              <a:rPr lang="en-US" sz="900" dirty="0">
                <a:solidFill>
                  <a:srgbClr val="303030"/>
                </a:solidFill>
                <a:latin typeface="Cocomat Pro"/>
                <a:ea typeface="Aptos" pitchFamily="34" charset="-122"/>
                <a:cs typeface="Aptos" pitchFamily="34" charset="-120"/>
              </a:rPr>
              <a:t>covering distinct spectral/timing regimes</a:t>
            </a:r>
            <a:endParaRPr lang="en-US" sz="900" dirty="0">
              <a:latin typeface="Cocomat Pro"/>
            </a:endParaRPr>
          </a:p>
        </p:txBody>
      </p:sp>
      <p:sp>
        <p:nvSpPr>
          <p:cNvPr id="290" name="Shape 99">
            <a:extLst>
              <a:ext uri="{FF2B5EF4-FFF2-40B4-BE49-F238E27FC236}">
                <a16:creationId xmlns:a16="http://schemas.microsoft.com/office/drawing/2014/main" id="{A1675F14-DED3-AB40-5D39-81F4873E4EA6}"/>
              </a:ext>
            </a:extLst>
          </p:cNvPr>
          <p:cNvSpPr/>
          <p:nvPr/>
        </p:nvSpPr>
        <p:spPr>
          <a:xfrm>
            <a:off x="10954512" y="2670048"/>
            <a:ext cx="164592" cy="128016"/>
          </a:xfrm>
          <a:prstGeom prst="chevron">
            <a:avLst/>
          </a:prstGeom>
          <a:solidFill>
            <a:srgbClr val="8EA5A9"/>
          </a:solidFill>
          <a:ln w="8890">
            <a:solidFill>
              <a:srgbClr val="8EA5A9"/>
            </a:solidFill>
            <a:prstDash val="solid"/>
          </a:ln>
        </p:spPr>
        <p:txBody>
          <a:bodyPr/>
          <a:lstStyle/>
          <a:p>
            <a:endParaRPr lang="en-GB"/>
          </a:p>
        </p:txBody>
      </p:sp>
      <p:sp>
        <p:nvSpPr>
          <p:cNvPr id="291" name="Shape 100">
            <a:extLst>
              <a:ext uri="{FF2B5EF4-FFF2-40B4-BE49-F238E27FC236}">
                <a16:creationId xmlns:a16="http://schemas.microsoft.com/office/drawing/2014/main" id="{CF3A4D8E-F7A1-54F8-16B3-207ADDB4E87F}"/>
              </a:ext>
            </a:extLst>
          </p:cNvPr>
          <p:cNvSpPr/>
          <p:nvPr/>
        </p:nvSpPr>
        <p:spPr>
          <a:xfrm>
            <a:off x="8275320" y="3547872"/>
            <a:ext cx="713232" cy="566928"/>
          </a:xfrm>
          <a:prstGeom prst="roundRect">
            <a:avLst>
              <a:gd name="adj" fmla="val 9677"/>
            </a:avLst>
          </a:prstGeom>
          <a:solidFill>
            <a:srgbClr val="FBEACB"/>
          </a:solidFill>
          <a:ln w="10160">
            <a:solidFill>
              <a:srgbClr val="9AB2AE"/>
            </a:solidFill>
            <a:prstDash val="solid"/>
          </a:ln>
        </p:spPr>
        <p:txBody>
          <a:bodyPr/>
          <a:lstStyle/>
          <a:p>
            <a:endParaRPr lang="en-GB"/>
          </a:p>
        </p:txBody>
      </p:sp>
      <p:sp>
        <p:nvSpPr>
          <p:cNvPr id="292" name="Text 101">
            <a:extLst>
              <a:ext uri="{FF2B5EF4-FFF2-40B4-BE49-F238E27FC236}">
                <a16:creationId xmlns:a16="http://schemas.microsoft.com/office/drawing/2014/main" id="{1C3CA079-A3DE-4B0F-40E6-46E029FD4146}"/>
              </a:ext>
            </a:extLst>
          </p:cNvPr>
          <p:cNvSpPr/>
          <p:nvPr/>
        </p:nvSpPr>
        <p:spPr>
          <a:xfrm>
            <a:off x="8302752" y="3685032"/>
            <a:ext cx="658368" cy="182880"/>
          </a:xfrm>
          <a:prstGeom prst="rect">
            <a:avLst/>
          </a:prstGeom>
          <a:noFill/>
          <a:ln/>
        </p:spPr>
        <p:txBody>
          <a:bodyPr wrap="square" lIns="0" tIns="0" rIns="0" bIns="0" rtlCol="0" anchor="ctr"/>
          <a:lstStyle/>
          <a:p>
            <a:pPr marL="0" indent="0" algn="ctr">
              <a:buNone/>
            </a:pPr>
            <a:r>
              <a:rPr lang="en-US" sz="1100" b="1" dirty="0">
                <a:solidFill>
                  <a:srgbClr val="2C2C2C"/>
                </a:solidFill>
                <a:latin typeface="Aptos" pitchFamily="34" charset="0"/>
                <a:ea typeface="Aptos" pitchFamily="34" charset="-122"/>
                <a:cs typeface="Aptos" pitchFamily="34" charset="-120"/>
              </a:rPr>
              <a:t>Tier 2</a:t>
            </a:r>
            <a:endParaRPr lang="en-US" sz="1100" dirty="0"/>
          </a:p>
        </p:txBody>
      </p:sp>
      <p:sp>
        <p:nvSpPr>
          <p:cNvPr id="293" name="Shape 102">
            <a:extLst>
              <a:ext uri="{FF2B5EF4-FFF2-40B4-BE49-F238E27FC236}">
                <a16:creationId xmlns:a16="http://schemas.microsoft.com/office/drawing/2014/main" id="{80B5AF32-3C7D-DB29-416A-DDD66CC0BD55}"/>
              </a:ext>
            </a:extLst>
          </p:cNvPr>
          <p:cNvSpPr/>
          <p:nvPr/>
        </p:nvSpPr>
        <p:spPr>
          <a:xfrm>
            <a:off x="9098280" y="3547872"/>
            <a:ext cx="1792224" cy="566928"/>
          </a:xfrm>
          <a:prstGeom prst="roundRect">
            <a:avLst>
              <a:gd name="adj" fmla="val 8065"/>
            </a:avLst>
          </a:prstGeom>
          <a:solidFill>
            <a:srgbClr val="FAFBFB"/>
          </a:solidFill>
          <a:ln w="10160">
            <a:solidFill>
              <a:srgbClr val="D0DDDA"/>
            </a:solidFill>
            <a:prstDash val="solid"/>
          </a:ln>
        </p:spPr>
        <p:txBody>
          <a:bodyPr/>
          <a:lstStyle/>
          <a:p>
            <a:endParaRPr lang="en-GB"/>
          </a:p>
        </p:txBody>
      </p:sp>
      <p:sp>
        <p:nvSpPr>
          <p:cNvPr id="294" name="Text 103">
            <a:extLst>
              <a:ext uri="{FF2B5EF4-FFF2-40B4-BE49-F238E27FC236}">
                <a16:creationId xmlns:a16="http://schemas.microsoft.com/office/drawing/2014/main" id="{B53FED03-6802-37A9-292A-58FD541E2FFE}"/>
              </a:ext>
            </a:extLst>
          </p:cNvPr>
          <p:cNvSpPr/>
          <p:nvPr/>
        </p:nvSpPr>
        <p:spPr>
          <a:xfrm>
            <a:off x="9171432" y="3621024"/>
            <a:ext cx="1645920" cy="411480"/>
          </a:xfrm>
          <a:prstGeom prst="rect">
            <a:avLst/>
          </a:prstGeom>
          <a:noFill/>
          <a:ln/>
        </p:spPr>
        <p:txBody>
          <a:bodyPr wrap="square" lIns="0" tIns="0" rIns="0" bIns="0" rtlCol="0" anchor="ctr"/>
          <a:lstStyle/>
          <a:p>
            <a:pPr marL="0" indent="0" algn="just">
              <a:buNone/>
            </a:pPr>
            <a:r>
              <a:rPr lang="en-US" sz="900" dirty="0">
                <a:solidFill>
                  <a:srgbClr val="303030"/>
                </a:solidFill>
                <a:latin typeface="Cocomat Pro"/>
                <a:ea typeface="Aptos" pitchFamily="34" charset="-122"/>
                <a:cs typeface="Aptos" pitchFamily="34" charset="-120"/>
              </a:rPr>
              <a:t>Benchmark against current reference</a:t>
            </a:r>
            <a:r>
              <a:rPr lang="tr-TR" sz="900" dirty="0">
                <a:solidFill>
                  <a:srgbClr val="303030"/>
                </a:solidFill>
                <a:latin typeface="Cocomat Pro"/>
                <a:ea typeface="Aptos" pitchFamily="34" charset="-122"/>
                <a:cs typeface="Aptos" pitchFamily="34" charset="-120"/>
              </a:rPr>
              <a:t> </a:t>
            </a:r>
            <a:r>
              <a:rPr lang="en-US" sz="900" dirty="0">
                <a:solidFill>
                  <a:srgbClr val="303030"/>
                </a:solidFill>
                <a:latin typeface="Cocomat Pro"/>
                <a:ea typeface="Aptos" pitchFamily="34" charset="-122"/>
                <a:cs typeface="Aptos" pitchFamily="34" charset="-120"/>
              </a:rPr>
              <a:t>scintillators and hybrid stacks</a:t>
            </a:r>
            <a:endParaRPr lang="en-US" sz="900" dirty="0">
              <a:latin typeface="Cocomat Pro"/>
            </a:endParaRPr>
          </a:p>
        </p:txBody>
      </p:sp>
      <p:sp>
        <p:nvSpPr>
          <p:cNvPr id="295" name="Shape 104">
            <a:extLst>
              <a:ext uri="{FF2B5EF4-FFF2-40B4-BE49-F238E27FC236}">
                <a16:creationId xmlns:a16="http://schemas.microsoft.com/office/drawing/2014/main" id="{D613F432-EC76-48F3-FFE6-4C8AEF13F715}"/>
              </a:ext>
            </a:extLst>
          </p:cNvPr>
          <p:cNvSpPr/>
          <p:nvPr/>
        </p:nvSpPr>
        <p:spPr>
          <a:xfrm>
            <a:off x="10954512" y="3694176"/>
            <a:ext cx="164592" cy="128016"/>
          </a:xfrm>
          <a:prstGeom prst="chevron">
            <a:avLst/>
          </a:prstGeom>
          <a:solidFill>
            <a:srgbClr val="8EA5A9"/>
          </a:solidFill>
          <a:ln w="8890">
            <a:solidFill>
              <a:srgbClr val="8EA5A9"/>
            </a:solidFill>
            <a:prstDash val="solid"/>
          </a:ln>
        </p:spPr>
        <p:txBody>
          <a:bodyPr/>
          <a:lstStyle/>
          <a:p>
            <a:endParaRPr lang="en-GB"/>
          </a:p>
        </p:txBody>
      </p:sp>
      <p:sp>
        <p:nvSpPr>
          <p:cNvPr id="296" name="Shape 105">
            <a:extLst>
              <a:ext uri="{FF2B5EF4-FFF2-40B4-BE49-F238E27FC236}">
                <a16:creationId xmlns:a16="http://schemas.microsoft.com/office/drawing/2014/main" id="{40E73239-B0C4-F401-49ED-BBFBEE6D5ECF}"/>
              </a:ext>
            </a:extLst>
          </p:cNvPr>
          <p:cNvSpPr/>
          <p:nvPr/>
        </p:nvSpPr>
        <p:spPr>
          <a:xfrm>
            <a:off x="8275320" y="4572000"/>
            <a:ext cx="713232" cy="566928"/>
          </a:xfrm>
          <a:prstGeom prst="roundRect">
            <a:avLst>
              <a:gd name="adj" fmla="val 9677"/>
            </a:avLst>
          </a:prstGeom>
          <a:solidFill>
            <a:srgbClr val="E8EDF8"/>
          </a:solidFill>
          <a:ln w="10160">
            <a:solidFill>
              <a:srgbClr val="9AB2AE"/>
            </a:solidFill>
            <a:prstDash val="solid"/>
          </a:ln>
        </p:spPr>
        <p:txBody>
          <a:bodyPr/>
          <a:lstStyle/>
          <a:p>
            <a:endParaRPr lang="en-GB"/>
          </a:p>
        </p:txBody>
      </p:sp>
      <p:sp>
        <p:nvSpPr>
          <p:cNvPr id="297" name="Text 106">
            <a:extLst>
              <a:ext uri="{FF2B5EF4-FFF2-40B4-BE49-F238E27FC236}">
                <a16:creationId xmlns:a16="http://schemas.microsoft.com/office/drawing/2014/main" id="{C09236A4-102E-FEEB-88AE-DAF357E69C63}"/>
              </a:ext>
            </a:extLst>
          </p:cNvPr>
          <p:cNvSpPr/>
          <p:nvPr/>
        </p:nvSpPr>
        <p:spPr>
          <a:xfrm>
            <a:off x="8302752" y="4709160"/>
            <a:ext cx="658368" cy="182880"/>
          </a:xfrm>
          <a:prstGeom prst="rect">
            <a:avLst/>
          </a:prstGeom>
          <a:noFill/>
          <a:ln/>
        </p:spPr>
        <p:txBody>
          <a:bodyPr wrap="square" lIns="0" tIns="0" rIns="0" bIns="0" rtlCol="0" anchor="ctr"/>
          <a:lstStyle/>
          <a:p>
            <a:pPr marL="0" indent="0" algn="ctr">
              <a:buNone/>
            </a:pPr>
            <a:r>
              <a:rPr lang="en-US" sz="1100" b="1" dirty="0">
                <a:solidFill>
                  <a:srgbClr val="2C2C2C"/>
                </a:solidFill>
                <a:latin typeface="Aptos" pitchFamily="34" charset="0"/>
                <a:ea typeface="Aptos" pitchFamily="34" charset="-122"/>
                <a:cs typeface="Aptos" pitchFamily="34" charset="-120"/>
              </a:rPr>
              <a:t>Tier 3</a:t>
            </a:r>
            <a:endParaRPr lang="en-US" sz="1100" dirty="0"/>
          </a:p>
        </p:txBody>
      </p:sp>
      <p:sp>
        <p:nvSpPr>
          <p:cNvPr id="298" name="Shape 107">
            <a:extLst>
              <a:ext uri="{FF2B5EF4-FFF2-40B4-BE49-F238E27FC236}">
                <a16:creationId xmlns:a16="http://schemas.microsoft.com/office/drawing/2014/main" id="{BDD45E27-B530-381E-A9BB-D911A3FD2CD2}"/>
              </a:ext>
            </a:extLst>
          </p:cNvPr>
          <p:cNvSpPr/>
          <p:nvPr/>
        </p:nvSpPr>
        <p:spPr>
          <a:xfrm>
            <a:off x="9098280" y="4572000"/>
            <a:ext cx="1792224" cy="566928"/>
          </a:xfrm>
          <a:prstGeom prst="roundRect">
            <a:avLst>
              <a:gd name="adj" fmla="val 8065"/>
            </a:avLst>
          </a:prstGeom>
          <a:solidFill>
            <a:srgbClr val="FAFBFB"/>
          </a:solidFill>
          <a:ln w="10160">
            <a:solidFill>
              <a:srgbClr val="D0DDDA"/>
            </a:solidFill>
            <a:prstDash val="solid"/>
          </a:ln>
        </p:spPr>
        <p:txBody>
          <a:bodyPr/>
          <a:lstStyle/>
          <a:p>
            <a:endParaRPr lang="en-GB"/>
          </a:p>
        </p:txBody>
      </p:sp>
      <p:sp>
        <p:nvSpPr>
          <p:cNvPr id="299" name="Text 108">
            <a:extLst>
              <a:ext uri="{FF2B5EF4-FFF2-40B4-BE49-F238E27FC236}">
                <a16:creationId xmlns:a16="http://schemas.microsoft.com/office/drawing/2014/main" id="{84590CD4-31A2-DD2B-8228-24D13E46A900}"/>
              </a:ext>
            </a:extLst>
          </p:cNvPr>
          <p:cNvSpPr/>
          <p:nvPr/>
        </p:nvSpPr>
        <p:spPr>
          <a:xfrm>
            <a:off x="9171432" y="4645152"/>
            <a:ext cx="1645920" cy="411480"/>
          </a:xfrm>
          <a:prstGeom prst="rect">
            <a:avLst/>
          </a:prstGeom>
          <a:noFill/>
          <a:ln/>
        </p:spPr>
        <p:txBody>
          <a:bodyPr wrap="square" lIns="0" tIns="0" rIns="0" bIns="0" rtlCol="0" anchor="ctr"/>
          <a:lstStyle/>
          <a:p>
            <a:pPr marL="0" indent="0" algn="just">
              <a:buNone/>
            </a:pPr>
            <a:r>
              <a:rPr lang="en-US" sz="900" dirty="0">
                <a:solidFill>
                  <a:srgbClr val="303030"/>
                </a:solidFill>
                <a:latin typeface="Cocomat Pro"/>
                <a:ea typeface="Aptos" pitchFamily="34" charset="-122"/>
                <a:cs typeface="Aptos" pitchFamily="34" charset="-120"/>
              </a:rPr>
              <a:t>Select architecture-specific winners</a:t>
            </a:r>
            <a:r>
              <a:rPr lang="tr-TR" sz="900" dirty="0">
                <a:solidFill>
                  <a:srgbClr val="303030"/>
                </a:solidFill>
                <a:latin typeface="Cocomat Pro"/>
                <a:ea typeface="Aptos" pitchFamily="34" charset="-122"/>
                <a:cs typeface="Aptos" pitchFamily="34" charset="-120"/>
              </a:rPr>
              <a:t> </a:t>
            </a:r>
            <a:r>
              <a:rPr lang="en-US" sz="900" dirty="0">
                <a:solidFill>
                  <a:srgbClr val="303030"/>
                </a:solidFill>
                <a:latin typeface="Cocomat Pro"/>
                <a:ea typeface="Aptos" pitchFamily="34" charset="-122"/>
                <a:cs typeface="Aptos" pitchFamily="34" charset="-120"/>
              </a:rPr>
              <a:t>for CCAL-oriented beam testing</a:t>
            </a:r>
            <a:endParaRPr lang="en-US" sz="900" dirty="0">
              <a:latin typeface="Cocomat Pro"/>
            </a:endParaRPr>
          </a:p>
        </p:txBody>
      </p:sp>
      <p:sp>
        <p:nvSpPr>
          <p:cNvPr id="300" name="Shape 109">
            <a:extLst>
              <a:ext uri="{FF2B5EF4-FFF2-40B4-BE49-F238E27FC236}">
                <a16:creationId xmlns:a16="http://schemas.microsoft.com/office/drawing/2014/main" id="{3100A92D-FC82-050C-873E-1B03DE0BE199}"/>
              </a:ext>
            </a:extLst>
          </p:cNvPr>
          <p:cNvSpPr/>
          <p:nvPr/>
        </p:nvSpPr>
        <p:spPr>
          <a:xfrm>
            <a:off x="10954512" y="4718304"/>
            <a:ext cx="164592" cy="128016"/>
          </a:xfrm>
          <a:prstGeom prst="chevron">
            <a:avLst/>
          </a:prstGeom>
          <a:solidFill>
            <a:srgbClr val="8EA5A9"/>
          </a:solidFill>
          <a:ln w="8890">
            <a:solidFill>
              <a:srgbClr val="8EA5A9"/>
            </a:solidFill>
            <a:prstDash val="solid"/>
          </a:ln>
        </p:spPr>
        <p:txBody>
          <a:bodyPr/>
          <a:lstStyle/>
          <a:p>
            <a:endParaRPr lang="en-GB"/>
          </a:p>
        </p:txBody>
      </p:sp>
      <p:sp>
        <p:nvSpPr>
          <p:cNvPr id="301" name="Text 110">
            <a:extLst>
              <a:ext uri="{FF2B5EF4-FFF2-40B4-BE49-F238E27FC236}">
                <a16:creationId xmlns:a16="http://schemas.microsoft.com/office/drawing/2014/main" id="{39D92ECD-56AA-6672-BEEA-82F6977268FC}"/>
              </a:ext>
            </a:extLst>
          </p:cNvPr>
          <p:cNvSpPr/>
          <p:nvPr/>
        </p:nvSpPr>
        <p:spPr>
          <a:xfrm>
            <a:off x="8286615" y="5294376"/>
            <a:ext cx="2073442" cy="182880"/>
          </a:xfrm>
          <a:prstGeom prst="rect">
            <a:avLst/>
          </a:prstGeom>
          <a:noFill/>
          <a:ln/>
        </p:spPr>
        <p:txBody>
          <a:bodyPr wrap="square" lIns="0" tIns="0" rIns="0" bIns="0" rtlCol="0" anchor="ctr"/>
          <a:lstStyle/>
          <a:p>
            <a:pPr marL="0" indent="0">
              <a:buNone/>
            </a:pPr>
            <a:r>
              <a:rPr lang="en-US" sz="1070" b="1" dirty="0">
                <a:solidFill>
                  <a:srgbClr val="A34A00"/>
                </a:solidFill>
                <a:latin typeface="Aptos" pitchFamily="34" charset="0"/>
                <a:ea typeface="Aptos" pitchFamily="34" charset="-122"/>
                <a:cs typeface="Aptos" pitchFamily="34" charset="-120"/>
              </a:rPr>
              <a:t>Scientific result / expected gain</a:t>
            </a:r>
            <a:endParaRPr lang="en-US" sz="1070" dirty="0"/>
          </a:p>
        </p:txBody>
      </p:sp>
      <p:sp>
        <p:nvSpPr>
          <p:cNvPr id="302" name="Text 111">
            <a:extLst>
              <a:ext uri="{FF2B5EF4-FFF2-40B4-BE49-F238E27FC236}">
                <a16:creationId xmlns:a16="http://schemas.microsoft.com/office/drawing/2014/main" id="{60AD3D15-0068-D249-D8D3-8824F470CC81}"/>
              </a:ext>
            </a:extLst>
          </p:cNvPr>
          <p:cNvSpPr/>
          <p:nvPr/>
        </p:nvSpPr>
        <p:spPr>
          <a:xfrm>
            <a:off x="8294173" y="5653253"/>
            <a:ext cx="2697480" cy="310896"/>
          </a:xfrm>
          <a:prstGeom prst="rect">
            <a:avLst/>
          </a:prstGeom>
          <a:noFill/>
          <a:ln/>
        </p:spPr>
        <p:txBody>
          <a:bodyPr wrap="square" lIns="0" tIns="0" rIns="0" bIns="0" rtlCol="0" anchor="ctr"/>
          <a:lstStyle/>
          <a:p>
            <a:pPr marL="0" indent="0" algn="just">
              <a:buNone/>
            </a:pPr>
            <a:r>
              <a:rPr lang="en-US" sz="950" dirty="0">
                <a:solidFill>
                  <a:srgbClr val="FF0000"/>
                </a:solidFill>
                <a:latin typeface="Cocomat Pro"/>
                <a:ea typeface="Aptos" pitchFamily="34" charset="-122"/>
                <a:cs typeface="Aptos" pitchFamily="34" charset="-120"/>
              </a:rPr>
              <a:t>A descriptor-guided workflow can reduce the experimental search burden while preserving coverage of chemically and functionally distinct detector candidates.</a:t>
            </a:r>
            <a:endParaRPr lang="en-US" sz="950" dirty="0">
              <a:solidFill>
                <a:srgbClr val="FF0000"/>
              </a:solidFill>
              <a:latin typeface="Cocomat Pro"/>
            </a:endParaRPr>
          </a:p>
        </p:txBody>
      </p:sp>
    </p:spTree>
    <p:extLst>
      <p:ext uri="{BB962C8B-B14F-4D97-AF65-F5344CB8AC3E}">
        <p14:creationId xmlns:p14="http://schemas.microsoft.com/office/powerpoint/2010/main" val="306554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5" name="TextBox 4"/>
          <p:cNvSpPr txBox="1"/>
          <p:nvPr/>
        </p:nvSpPr>
        <p:spPr>
          <a:xfrm>
            <a:off x="4389120" y="594360"/>
            <a:ext cx="5760720" cy="384048"/>
          </a:xfrm>
          <a:prstGeom prst="rect">
            <a:avLst/>
          </a:prstGeom>
          <a:noFill/>
        </p:spPr>
        <p:txBody>
          <a:bodyPr wrap="none">
            <a:spAutoFit/>
          </a:bodyPr>
          <a:lstStyle/>
          <a:p>
            <a:pPr algn="ctr"/>
            <a:r>
              <a:rPr sz="2400" dirty="0">
                <a:solidFill>
                  <a:srgbClr val="263B4D"/>
                </a:solidFill>
                <a:latin typeface="Cocomat Pro"/>
              </a:rPr>
              <a:t>Our Research Activities</a:t>
            </a:r>
          </a:p>
        </p:txBody>
      </p:sp>
      <p:sp>
        <p:nvSpPr>
          <p:cNvPr id="7" name="Rounded Rectangle 6"/>
          <p:cNvSpPr/>
          <p:nvPr/>
        </p:nvSpPr>
        <p:spPr>
          <a:xfrm>
            <a:off x="3703320" y="2221992"/>
            <a:ext cx="4754880" cy="1143000"/>
          </a:xfrm>
          <a:prstGeom prst="roundRect">
            <a:avLst/>
          </a:prstGeom>
          <a:solidFill>
            <a:srgbClr val="1E5474"/>
          </a:solidFill>
          <a:ln w="25400">
            <a:solidFill>
              <a:srgbClr val="19C7E1"/>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ctr"/>
            <a:r>
              <a:rPr sz="2200" b="1" dirty="0">
                <a:solidFill>
                  <a:srgbClr val="FFFFFF"/>
                </a:solidFill>
                <a:latin typeface="Cocomat Pro"/>
              </a:rPr>
              <a:t>Integrated Detector
Materials Research</a:t>
            </a:r>
          </a:p>
          <a:p>
            <a:pPr algn="ctr"/>
            <a:r>
              <a:rPr sz="1100" dirty="0">
                <a:solidFill>
                  <a:srgbClr val="D2EBF2"/>
                </a:solidFill>
                <a:latin typeface="Cocomat Pro"/>
              </a:rPr>
              <a:t>Synthesis  •  Characterization  •  Device  •  Data</a:t>
            </a:r>
          </a:p>
        </p:txBody>
      </p:sp>
      <p:sp>
        <p:nvSpPr>
          <p:cNvPr id="8" name="Chevron 7"/>
          <p:cNvSpPr/>
          <p:nvPr/>
        </p:nvSpPr>
        <p:spPr>
          <a:xfrm rot="10800000">
            <a:off x="3063240" y="2487168"/>
            <a:ext cx="457200" cy="256032"/>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9" name="Chevron 8"/>
          <p:cNvSpPr/>
          <p:nvPr/>
        </p:nvSpPr>
        <p:spPr>
          <a:xfrm>
            <a:off x="8577072" y="2487168"/>
            <a:ext cx="457200" cy="256032"/>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0" name="Chevron 9"/>
          <p:cNvSpPr/>
          <p:nvPr/>
        </p:nvSpPr>
        <p:spPr>
          <a:xfrm rot="16200000">
            <a:off x="5559552" y="1645920"/>
            <a:ext cx="457200" cy="256032"/>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Chevron 10"/>
          <p:cNvSpPr/>
          <p:nvPr/>
        </p:nvSpPr>
        <p:spPr>
          <a:xfrm rot="5400000">
            <a:off x="5559552" y="3611880"/>
            <a:ext cx="457200" cy="256032"/>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2" name="Rounded Rectangle 11"/>
          <p:cNvSpPr/>
          <p:nvPr/>
        </p:nvSpPr>
        <p:spPr>
          <a:xfrm>
            <a:off x="822960" y="1325880"/>
            <a:ext cx="3200400" cy="1261872"/>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14" name="Connector 13"/>
          <p:cNvCxnSpPr/>
          <p:nvPr/>
        </p:nvCxnSpPr>
        <p:spPr>
          <a:xfrm flipV="1">
            <a:off x="1115568" y="1554480"/>
            <a:ext cx="347472" cy="109727"/>
          </a:xfrm>
          <a:prstGeom prst="line">
            <a:avLst/>
          </a:prstGeom>
          <a:ln w="22860">
            <a:solidFill>
              <a:srgbClr val="289EAA"/>
            </a:solidFill>
          </a:ln>
        </p:spPr>
        <p:style>
          <a:lnRef idx="2">
            <a:schemeClr val="accent1"/>
          </a:lnRef>
          <a:fillRef idx="0">
            <a:schemeClr val="accent1"/>
          </a:fillRef>
          <a:effectRef idx="1">
            <a:schemeClr val="accent1"/>
          </a:effectRef>
          <a:fontRef idx="minor">
            <a:schemeClr val="tx1"/>
          </a:fontRef>
        </p:style>
      </p:cxnSp>
      <p:cxnSp>
        <p:nvCxnSpPr>
          <p:cNvPr id="15" name="Connector 14"/>
          <p:cNvCxnSpPr/>
          <p:nvPr/>
        </p:nvCxnSpPr>
        <p:spPr>
          <a:xfrm>
            <a:off x="1463040" y="1554480"/>
            <a:ext cx="18288" cy="283463"/>
          </a:xfrm>
          <a:prstGeom prst="line">
            <a:avLst/>
          </a:prstGeom>
          <a:ln w="22860">
            <a:solidFill>
              <a:srgbClr val="289EAA"/>
            </a:solidFill>
          </a:ln>
        </p:spPr>
        <p:style>
          <a:lnRef idx="2">
            <a:schemeClr val="accent1"/>
          </a:lnRef>
          <a:fillRef idx="0">
            <a:schemeClr val="accent1"/>
          </a:fillRef>
          <a:effectRef idx="1">
            <a:schemeClr val="accent1"/>
          </a:effectRef>
          <a:fontRef idx="minor">
            <a:schemeClr val="tx1"/>
          </a:fontRef>
        </p:style>
      </p:cxnSp>
      <p:cxnSp>
        <p:nvCxnSpPr>
          <p:cNvPr id="16" name="Connector 15"/>
          <p:cNvCxnSpPr/>
          <p:nvPr/>
        </p:nvCxnSpPr>
        <p:spPr>
          <a:xfrm>
            <a:off x="1463040" y="1554480"/>
            <a:ext cx="329184" cy="137159"/>
          </a:xfrm>
          <a:prstGeom prst="line">
            <a:avLst/>
          </a:prstGeom>
          <a:ln w="22860">
            <a:solidFill>
              <a:srgbClr val="289EAA"/>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1069848" y="1618487"/>
            <a:ext cx="91440" cy="91440"/>
          </a:xfrm>
          <a:prstGeom prst="ellipse">
            <a:avLst/>
          </a:prstGeom>
          <a:solidFill>
            <a:srgbClr val="289EAA"/>
          </a:solidFill>
          <a:ln>
            <a:solidFill>
              <a:srgbClr val="289EA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8" name="Oval 17"/>
          <p:cNvSpPr/>
          <p:nvPr/>
        </p:nvSpPr>
        <p:spPr>
          <a:xfrm>
            <a:off x="1417320" y="1508760"/>
            <a:ext cx="91440" cy="91440"/>
          </a:xfrm>
          <a:prstGeom prst="ellipse">
            <a:avLst/>
          </a:prstGeom>
          <a:solidFill>
            <a:srgbClr val="289EAA"/>
          </a:solidFill>
          <a:ln>
            <a:solidFill>
              <a:srgbClr val="289EA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9" name="Oval 18"/>
          <p:cNvSpPr/>
          <p:nvPr/>
        </p:nvSpPr>
        <p:spPr>
          <a:xfrm>
            <a:off x="1435608" y="1792223"/>
            <a:ext cx="91440" cy="91440"/>
          </a:xfrm>
          <a:prstGeom prst="ellipse">
            <a:avLst/>
          </a:prstGeom>
          <a:solidFill>
            <a:srgbClr val="289EAA"/>
          </a:solidFill>
          <a:ln>
            <a:solidFill>
              <a:srgbClr val="289EA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0" name="Oval 19"/>
          <p:cNvSpPr/>
          <p:nvPr/>
        </p:nvSpPr>
        <p:spPr>
          <a:xfrm>
            <a:off x="1746504" y="1645919"/>
            <a:ext cx="91440" cy="91440"/>
          </a:xfrm>
          <a:prstGeom prst="ellipse">
            <a:avLst/>
          </a:prstGeom>
          <a:solidFill>
            <a:srgbClr val="289EAA"/>
          </a:solidFill>
          <a:ln>
            <a:solidFill>
              <a:srgbClr val="289EA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1" name="TextBox 20"/>
          <p:cNvSpPr txBox="1"/>
          <p:nvPr/>
        </p:nvSpPr>
        <p:spPr>
          <a:xfrm>
            <a:off x="1783080" y="1453895"/>
            <a:ext cx="2103120" cy="1078992"/>
          </a:xfrm>
          <a:prstGeom prst="rect">
            <a:avLst/>
          </a:prstGeom>
          <a:noFill/>
        </p:spPr>
        <p:txBody>
          <a:bodyPr wrap="square">
            <a:spAutoFit/>
          </a:bodyPr>
          <a:lstStyle/>
          <a:p>
            <a:r>
              <a:rPr sz="1600" b="1">
                <a:solidFill>
                  <a:srgbClr val="263B4D"/>
                </a:solidFill>
                <a:latin typeface="Cocomat Pro"/>
              </a:rPr>
              <a:t>Functional Materials</a:t>
            </a:r>
          </a:p>
          <a:p>
            <a:pPr>
              <a:defRPr sz="1050">
                <a:solidFill>
                  <a:srgbClr val="586570"/>
                </a:solidFill>
                <a:latin typeface="Cocomat Pro"/>
              </a:defRPr>
            </a:pPr>
            <a:r>
              <a:t>Organic emitters</a:t>
            </a:r>
          </a:p>
          <a:p>
            <a:pPr>
              <a:defRPr sz="1050">
                <a:solidFill>
                  <a:srgbClr val="586570"/>
                </a:solidFill>
                <a:latin typeface="Cocomat Pro"/>
              </a:defRPr>
            </a:pPr>
            <a:r>
              <a:t>Inorganic scintillators</a:t>
            </a:r>
          </a:p>
          <a:p>
            <a:pPr>
              <a:defRPr sz="1050">
                <a:solidFill>
                  <a:srgbClr val="586570"/>
                </a:solidFill>
                <a:latin typeface="Cocomat Pro"/>
              </a:defRPr>
            </a:pPr>
            <a:r>
              <a:t>Hybrid systems</a:t>
            </a:r>
          </a:p>
        </p:txBody>
      </p:sp>
      <p:sp>
        <p:nvSpPr>
          <p:cNvPr id="22" name="Rounded Rectangle 21"/>
          <p:cNvSpPr/>
          <p:nvPr/>
        </p:nvSpPr>
        <p:spPr>
          <a:xfrm>
            <a:off x="8138160" y="1325880"/>
            <a:ext cx="3200400" cy="1261872"/>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4" name="Oval 23"/>
          <p:cNvSpPr/>
          <p:nvPr/>
        </p:nvSpPr>
        <p:spPr>
          <a:xfrm>
            <a:off x="8375903" y="1490472"/>
            <a:ext cx="402336" cy="402336"/>
          </a:xfrm>
          <a:prstGeom prst="ellipse">
            <a:avLst/>
          </a:prstGeom>
          <a:noFill/>
          <a:ln w="19050">
            <a:solidFill>
              <a:srgbClr val="2E8CC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5" name="Oval 24"/>
          <p:cNvSpPr/>
          <p:nvPr/>
        </p:nvSpPr>
        <p:spPr>
          <a:xfrm>
            <a:off x="8449055" y="1563624"/>
            <a:ext cx="256032" cy="256032"/>
          </a:xfrm>
          <a:prstGeom prst="ellipse">
            <a:avLst/>
          </a:prstGeom>
          <a:noFill/>
          <a:ln w="19050">
            <a:solidFill>
              <a:srgbClr val="2E8CC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6" name="Oval 25"/>
          <p:cNvSpPr/>
          <p:nvPr/>
        </p:nvSpPr>
        <p:spPr>
          <a:xfrm>
            <a:off x="8522207" y="1636775"/>
            <a:ext cx="109728" cy="109728"/>
          </a:xfrm>
          <a:prstGeom prst="ellipse">
            <a:avLst/>
          </a:prstGeom>
          <a:noFill/>
          <a:ln w="19050">
            <a:solidFill>
              <a:srgbClr val="2E8CC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7" name="Oval 26"/>
          <p:cNvSpPr/>
          <p:nvPr/>
        </p:nvSpPr>
        <p:spPr>
          <a:xfrm>
            <a:off x="8549640" y="1664207"/>
            <a:ext cx="54864" cy="54864"/>
          </a:xfrm>
          <a:prstGeom prst="ellipse">
            <a:avLst/>
          </a:prstGeom>
          <a:solidFill>
            <a:srgbClr val="2E8CC4"/>
          </a:solidFill>
          <a:ln>
            <a:solidFill>
              <a:srgbClr val="2E8CC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28" name="Connector 27"/>
          <p:cNvCxnSpPr/>
          <p:nvPr/>
        </p:nvCxnSpPr>
        <p:spPr>
          <a:xfrm flipV="1">
            <a:off x="8339327" y="1563624"/>
            <a:ext cx="438913" cy="365760"/>
          </a:xfrm>
          <a:prstGeom prst="line">
            <a:avLst/>
          </a:prstGeom>
          <a:ln w="22860">
            <a:solidFill>
              <a:srgbClr val="2E8CC4"/>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9098280" y="1453895"/>
            <a:ext cx="2103120" cy="1078992"/>
          </a:xfrm>
          <a:prstGeom prst="rect">
            <a:avLst/>
          </a:prstGeom>
          <a:noFill/>
        </p:spPr>
        <p:txBody>
          <a:bodyPr wrap="square">
            <a:spAutoFit/>
          </a:bodyPr>
          <a:lstStyle/>
          <a:p>
            <a:r>
              <a:rPr sz="1600" b="1">
                <a:solidFill>
                  <a:srgbClr val="263B4D"/>
                </a:solidFill>
                <a:latin typeface="Cocomat Pro"/>
              </a:rPr>
              <a:t>Radiation &amp; Detector Materials</a:t>
            </a:r>
          </a:p>
          <a:p>
            <a:pPr>
              <a:defRPr sz="1050">
                <a:solidFill>
                  <a:srgbClr val="586570"/>
                </a:solidFill>
                <a:latin typeface="Cocomat Pro"/>
              </a:defRPr>
            </a:pPr>
            <a:r>
              <a:t>X-ray / gamma-ray response</a:t>
            </a:r>
          </a:p>
          <a:p>
            <a:pPr>
              <a:defRPr sz="1050">
                <a:solidFill>
                  <a:srgbClr val="586570"/>
                </a:solidFill>
                <a:latin typeface="Cocomat Pro"/>
              </a:defRPr>
            </a:pPr>
            <a:r>
              <a:t>Scintillation efficiency</a:t>
            </a:r>
          </a:p>
          <a:p>
            <a:pPr>
              <a:defRPr sz="1050">
                <a:solidFill>
                  <a:srgbClr val="586570"/>
                </a:solidFill>
                <a:latin typeface="Cocomat Pro"/>
              </a:defRPr>
            </a:pPr>
            <a:r>
              <a:t>Stability and hardness</a:t>
            </a:r>
          </a:p>
        </p:txBody>
      </p:sp>
      <p:sp>
        <p:nvSpPr>
          <p:cNvPr id="30" name="Rounded Rectangle 29"/>
          <p:cNvSpPr/>
          <p:nvPr/>
        </p:nvSpPr>
        <p:spPr>
          <a:xfrm>
            <a:off x="822960" y="3822191"/>
            <a:ext cx="3200400" cy="1261872"/>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32" name="Connector 31"/>
          <p:cNvCxnSpPr/>
          <p:nvPr/>
        </p:nvCxnSpPr>
        <p:spPr>
          <a:xfrm>
            <a:off x="1024128" y="4352544"/>
            <a:ext cx="768096" cy="0"/>
          </a:xfrm>
          <a:prstGeom prst="line">
            <a:avLst/>
          </a:prstGeom>
          <a:ln w="17780">
            <a:solidFill>
              <a:srgbClr val="7085D0"/>
            </a:solidFill>
          </a:ln>
        </p:spPr>
        <p:style>
          <a:lnRef idx="2">
            <a:schemeClr val="accent1"/>
          </a:lnRef>
          <a:fillRef idx="0">
            <a:schemeClr val="accent1"/>
          </a:fillRef>
          <a:effectRef idx="1">
            <a:schemeClr val="accent1"/>
          </a:effectRef>
          <a:fontRef idx="minor">
            <a:schemeClr val="tx1"/>
          </a:fontRef>
        </p:style>
      </p:cxnSp>
      <p:cxnSp>
        <p:nvCxnSpPr>
          <p:cNvPr id="33" name="Connector 32"/>
          <p:cNvCxnSpPr/>
          <p:nvPr/>
        </p:nvCxnSpPr>
        <p:spPr>
          <a:xfrm flipV="1">
            <a:off x="1060704" y="4023359"/>
            <a:ext cx="0" cy="384048"/>
          </a:xfrm>
          <a:prstGeom prst="line">
            <a:avLst/>
          </a:prstGeom>
          <a:ln w="17780">
            <a:solidFill>
              <a:srgbClr val="7085D0"/>
            </a:solidFill>
          </a:ln>
        </p:spPr>
        <p:style>
          <a:lnRef idx="2">
            <a:schemeClr val="accent1"/>
          </a:lnRef>
          <a:fillRef idx="0">
            <a:schemeClr val="accent1"/>
          </a:fillRef>
          <a:effectRef idx="1">
            <a:schemeClr val="accent1"/>
          </a:effectRef>
          <a:fontRef idx="minor">
            <a:schemeClr val="tx1"/>
          </a:fontRef>
        </p:style>
      </p:cxnSp>
      <p:cxnSp>
        <p:nvCxnSpPr>
          <p:cNvPr id="34" name="Connector 33"/>
          <p:cNvCxnSpPr/>
          <p:nvPr/>
        </p:nvCxnSpPr>
        <p:spPr>
          <a:xfrm flipV="1">
            <a:off x="1097280" y="4133087"/>
            <a:ext cx="109728" cy="182881"/>
          </a:xfrm>
          <a:prstGeom prst="line">
            <a:avLst/>
          </a:prstGeom>
          <a:ln w="22860">
            <a:solidFill>
              <a:srgbClr val="7085D0"/>
            </a:solidFill>
          </a:ln>
        </p:spPr>
        <p:style>
          <a:lnRef idx="2">
            <a:schemeClr val="accent1"/>
          </a:lnRef>
          <a:fillRef idx="0">
            <a:schemeClr val="accent1"/>
          </a:fillRef>
          <a:effectRef idx="1">
            <a:schemeClr val="accent1"/>
          </a:effectRef>
          <a:fontRef idx="minor">
            <a:schemeClr val="tx1"/>
          </a:fontRef>
        </p:style>
      </p:cxnSp>
      <p:cxnSp>
        <p:nvCxnSpPr>
          <p:cNvPr id="35" name="Connector 34"/>
          <p:cNvCxnSpPr/>
          <p:nvPr/>
        </p:nvCxnSpPr>
        <p:spPr>
          <a:xfrm>
            <a:off x="1207008" y="4133087"/>
            <a:ext cx="146304" cy="146305"/>
          </a:xfrm>
          <a:prstGeom prst="line">
            <a:avLst/>
          </a:prstGeom>
          <a:ln w="22860">
            <a:solidFill>
              <a:srgbClr val="7085D0"/>
            </a:solidFill>
          </a:ln>
        </p:spPr>
        <p:style>
          <a:lnRef idx="2">
            <a:schemeClr val="accent1"/>
          </a:lnRef>
          <a:fillRef idx="0">
            <a:schemeClr val="accent1"/>
          </a:fillRef>
          <a:effectRef idx="1">
            <a:schemeClr val="accent1"/>
          </a:effectRef>
          <a:fontRef idx="minor">
            <a:schemeClr val="tx1"/>
          </a:fontRef>
        </p:style>
      </p:cxnSp>
      <p:cxnSp>
        <p:nvCxnSpPr>
          <p:cNvPr id="36" name="Connector 35"/>
          <p:cNvCxnSpPr/>
          <p:nvPr/>
        </p:nvCxnSpPr>
        <p:spPr>
          <a:xfrm flipV="1">
            <a:off x="1353312" y="4096511"/>
            <a:ext cx="164592" cy="182881"/>
          </a:xfrm>
          <a:prstGeom prst="line">
            <a:avLst/>
          </a:prstGeom>
          <a:ln w="22860">
            <a:solidFill>
              <a:srgbClr val="7085D0"/>
            </a:solidFill>
          </a:ln>
        </p:spPr>
        <p:style>
          <a:lnRef idx="2">
            <a:schemeClr val="accent1"/>
          </a:lnRef>
          <a:fillRef idx="0">
            <a:schemeClr val="accent1"/>
          </a:fillRef>
          <a:effectRef idx="1">
            <a:schemeClr val="accent1"/>
          </a:effectRef>
          <a:fontRef idx="minor">
            <a:schemeClr val="tx1"/>
          </a:fontRef>
        </p:style>
      </p:cxnSp>
      <p:cxnSp>
        <p:nvCxnSpPr>
          <p:cNvPr id="37" name="Connector 36"/>
          <p:cNvCxnSpPr/>
          <p:nvPr/>
        </p:nvCxnSpPr>
        <p:spPr>
          <a:xfrm>
            <a:off x="1517904" y="4096511"/>
            <a:ext cx="201168" cy="146305"/>
          </a:xfrm>
          <a:prstGeom prst="line">
            <a:avLst/>
          </a:prstGeom>
          <a:ln w="22860">
            <a:solidFill>
              <a:srgbClr val="7085D0"/>
            </a:solidFill>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783080" y="3950207"/>
            <a:ext cx="2103120" cy="1078992"/>
          </a:xfrm>
          <a:prstGeom prst="rect">
            <a:avLst/>
          </a:prstGeom>
          <a:noFill/>
        </p:spPr>
        <p:txBody>
          <a:bodyPr wrap="square">
            <a:spAutoFit/>
          </a:bodyPr>
          <a:lstStyle/>
          <a:p>
            <a:r>
              <a:rPr sz="1600" b="1">
                <a:solidFill>
                  <a:srgbClr val="263B4D"/>
                </a:solidFill>
                <a:latin typeface="Cocomat Pro"/>
              </a:rPr>
              <a:t>Characterization &amp; Photophysics</a:t>
            </a:r>
          </a:p>
          <a:p>
            <a:pPr>
              <a:defRPr sz="1050">
                <a:solidFill>
                  <a:srgbClr val="586570"/>
                </a:solidFill>
                <a:latin typeface="Cocomat Pro"/>
              </a:defRPr>
            </a:pPr>
            <a:r>
              <a:t>Time-resolved spectroscopy</a:t>
            </a:r>
          </a:p>
          <a:p>
            <a:pPr>
              <a:defRPr sz="1050">
                <a:solidFill>
                  <a:srgbClr val="586570"/>
                </a:solidFill>
                <a:latin typeface="Cocomat Pro"/>
              </a:defRPr>
            </a:pPr>
            <a:r>
              <a:t>Energy-transfer analysis</a:t>
            </a:r>
          </a:p>
          <a:p>
            <a:pPr>
              <a:defRPr sz="1050">
                <a:solidFill>
                  <a:srgbClr val="586570"/>
                </a:solidFill>
                <a:latin typeface="Cocomat Pro"/>
              </a:defRPr>
            </a:pPr>
            <a:r>
              <a:t>Structure-property links</a:t>
            </a:r>
          </a:p>
        </p:txBody>
      </p:sp>
      <p:sp>
        <p:nvSpPr>
          <p:cNvPr id="39" name="Rounded Rectangle 38"/>
          <p:cNvSpPr/>
          <p:nvPr/>
        </p:nvSpPr>
        <p:spPr>
          <a:xfrm>
            <a:off x="8138160" y="3822191"/>
            <a:ext cx="3200400" cy="1261872"/>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41" name="Connector 40"/>
          <p:cNvCxnSpPr/>
          <p:nvPr/>
        </p:nvCxnSpPr>
        <p:spPr>
          <a:xfrm>
            <a:off x="8430767" y="4096511"/>
            <a:ext cx="274321" cy="91440"/>
          </a:xfrm>
          <a:prstGeom prst="line">
            <a:avLst/>
          </a:prstGeom>
          <a:ln w="20320">
            <a:solidFill>
              <a:srgbClr val="6EA85D"/>
            </a:solidFill>
          </a:ln>
        </p:spPr>
        <p:style>
          <a:lnRef idx="2">
            <a:schemeClr val="accent1"/>
          </a:lnRef>
          <a:fillRef idx="0">
            <a:schemeClr val="accent1"/>
          </a:fillRef>
          <a:effectRef idx="1">
            <a:schemeClr val="accent1"/>
          </a:effectRef>
          <a:fontRef idx="minor">
            <a:schemeClr val="tx1"/>
          </a:fontRef>
        </p:style>
      </p:cxnSp>
      <p:cxnSp>
        <p:nvCxnSpPr>
          <p:cNvPr id="42" name="Connector 41"/>
          <p:cNvCxnSpPr/>
          <p:nvPr/>
        </p:nvCxnSpPr>
        <p:spPr>
          <a:xfrm flipV="1">
            <a:off x="8430767" y="4187951"/>
            <a:ext cx="274321" cy="109728"/>
          </a:xfrm>
          <a:prstGeom prst="line">
            <a:avLst/>
          </a:prstGeom>
          <a:ln w="20320">
            <a:solidFill>
              <a:srgbClr val="6EA85D"/>
            </a:solidFill>
          </a:ln>
        </p:spPr>
        <p:style>
          <a:lnRef idx="2">
            <a:schemeClr val="accent1"/>
          </a:lnRef>
          <a:fillRef idx="0">
            <a:schemeClr val="accent1"/>
          </a:fillRef>
          <a:effectRef idx="1">
            <a:schemeClr val="accent1"/>
          </a:effectRef>
          <a:fontRef idx="minor">
            <a:schemeClr val="tx1"/>
          </a:fontRef>
        </p:style>
      </p:cxnSp>
      <p:cxnSp>
        <p:nvCxnSpPr>
          <p:cNvPr id="43" name="Connector 42"/>
          <p:cNvCxnSpPr/>
          <p:nvPr/>
        </p:nvCxnSpPr>
        <p:spPr>
          <a:xfrm flipV="1">
            <a:off x="8705088" y="4096511"/>
            <a:ext cx="274320" cy="91440"/>
          </a:xfrm>
          <a:prstGeom prst="line">
            <a:avLst/>
          </a:prstGeom>
          <a:ln w="20320">
            <a:solidFill>
              <a:srgbClr val="6EA85D"/>
            </a:solidFill>
          </a:ln>
        </p:spPr>
        <p:style>
          <a:lnRef idx="2">
            <a:schemeClr val="accent1"/>
          </a:lnRef>
          <a:fillRef idx="0">
            <a:schemeClr val="accent1"/>
          </a:fillRef>
          <a:effectRef idx="1">
            <a:schemeClr val="accent1"/>
          </a:effectRef>
          <a:fontRef idx="minor">
            <a:schemeClr val="tx1"/>
          </a:fontRef>
        </p:style>
      </p:cxnSp>
      <p:cxnSp>
        <p:nvCxnSpPr>
          <p:cNvPr id="44" name="Connector 43"/>
          <p:cNvCxnSpPr/>
          <p:nvPr/>
        </p:nvCxnSpPr>
        <p:spPr>
          <a:xfrm>
            <a:off x="8705088" y="4187951"/>
            <a:ext cx="274320" cy="109728"/>
          </a:xfrm>
          <a:prstGeom prst="line">
            <a:avLst/>
          </a:prstGeom>
          <a:ln w="20320">
            <a:solidFill>
              <a:srgbClr val="6EA85D"/>
            </a:solidFill>
          </a:ln>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8389619" y="4055363"/>
            <a:ext cx="82296" cy="822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6" name="Oval 45"/>
          <p:cNvSpPr/>
          <p:nvPr/>
        </p:nvSpPr>
        <p:spPr>
          <a:xfrm>
            <a:off x="8389619" y="4256531"/>
            <a:ext cx="82296" cy="822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7" name="Oval 46"/>
          <p:cNvSpPr/>
          <p:nvPr/>
        </p:nvSpPr>
        <p:spPr>
          <a:xfrm>
            <a:off x="8663940" y="4146803"/>
            <a:ext cx="82296" cy="822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8" name="Oval 47"/>
          <p:cNvSpPr/>
          <p:nvPr/>
        </p:nvSpPr>
        <p:spPr>
          <a:xfrm>
            <a:off x="8938260" y="4055363"/>
            <a:ext cx="82296" cy="822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9" name="Oval 48"/>
          <p:cNvSpPr/>
          <p:nvPr/>
        </p:nvSpPr>
        <p:spPr>
          <a:xfrm>
            <a:off x="8938260" y="4256531"/>
            <a:ext cx="82296" cy="822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50" name="TextBox 49"/>
          <p:cNvSpPr txBox="1"/>
          <p:nvPr/>
        </p:nvSpPr>
        <p:spPr>
          <a:xfrm>
            <a:off x="9098280" y="3950207"/>
            <a:ext cx="2103120" cy="1078992"/>
          </a:xfrm>
          <a:prstGeom prst="rect">
            <a:avLst/>
          </a:prstGeom>
          <a:noFill/>
        </p:spPr>
        <p:txBody>
          <a:bodyPr wrap="square">
            <a:spAutoFit/>
          </a:bodyPr>
          <a:lstStyle/>
          <a:p>
            <a:r>
              <a:rPr sz="1600" b="1">
                <a:solidFill>
                  <a:srgbClr val="263B4D"/>
                </a:solidFill>
                <a:latin typeface="Cocomat Pro"/>
              </a:rPr>
              <a:t>Machine Learning &amp; Data Science</a:t>
            </a:r>
          </a:p>
          <a:p>
            <a:pPr>
              <a:defRPr sz="1050">
                <a:solidFill>
                  <a:srgbClr val="586570"/>
                </a:solidFill>
                <a:latin typeface="Cocomat Pro"/>
              </a:defRPr>
            </a:pPr>
            <a:r>
              <a:t>Descriptor engineering</a:t>
            </a:r>
          </a:p>
          <a:p>
            <a:pPr>
              <a:defRPr sz="1050">
                <a:solidFill>
                  <a:srgbClr val="586570"/>
                </a:solidFill>
                <a:latin typeface="Cocomat Pro"/>
              </a:defRPr>
            </a:pPr>
            <a:r>
              <a:t>Predictive modelling</a:t>
            </a:r>
          </a:p>
          <a:p>
            <a:pPr>
              <a:defRPr sz="1050">
                <a:solidFill>
                  <a:srgbClr val="586570"/>
                </a:solidFill>
                <a:latin typeface="Cocomat Pro"/>
              </a:defRPr>
            </a:pPr>
            <a:r>
              <a:t>Data-guided screening</a:t>
            </a:r>
          </a:p>
        </p:txBody>
      </p:sp>
      <p:cxnSp>
        <p:nvCxnSpPr>
          <p:cNvPr id="51" name="Connector 50"/>
          <p:cNvCxnSpPr/>
          <p:nvPr/>
        </p:nvCxnSpPr>
        <p:spPr>
          <a:xfrm flipH="1">
            <a:off x="3703320" y="1938528"/>
            <a:ext cx="320040" cy="667512"/>
          </a:xfrm>
          <a:prstGeom prst="line">
            <a:avLst/>
          </a:prstGeom>
          <a:ln w="25400">
            <a:solidFill>
              <a:srgbClr val="19C7E1"/>
            </a:solidFill>
          </a:ln>
        </p:spPr>
        <p:style>
          <a:lnRef idx="2">
            <a:schemeClr val="accent1"/>
          </a:lnRef>
          <a:fillRef idx="0">
            <a:schemeClr val="accent1"/>
          </a:fillRef>
          <a:effectRef idx="1">
            <a:schemeClr val="accent1"/>
          </a:effectRef>
          <a:fontRef idx="minor">
            <a:schemeClr val="tx1"/>
          </a:fontRef>
        </p:style>
      </p:cxnSp>
      <p:cxnSp>
        <p:nvCxnSpPr>
          <p:cNvPr id="52" name="Connector 51"/>
          <p:cNvCxnSpPr/>
          <p:nvPr/>
        </p:nvCxnSpPr>
        <p:spPr>
          <a:xfrm>
            <a:off x="8138160" y="1938528"/>
            <a:ext cx="320040" cy="667512"/>
          </a:xfrm>
          <a:prstGeom prst="line">
            <a:avLst/>
          </a:prstGeom>
          <a:ln w="25400">
            <a:solidFill>
              <a:srgbClr val="19C7E1"/>
            </a:solidFill>
          </a:ln>
        </p:spPr>
        <p:style>
          <a:lnRef idx="2">
            <a:schemeClr val="accent1"/>
          </a:lnRef>
          <a:fillRef idx="0">
            <a:schemeClr val="accent1"/>
          </a:fillRef>
          <a:effectRef idx="1">
            <a:schemeClr val="accent1"/>
          </a:effectRef>
          <a:fontRef idx="minor">
            <a:schemeClr val="tx1"/>
          </a:fontRef>
        </p:style>
      </p:cxnSp>
      <p:cxnSp>
        <p:nvCxnSpPr>
          <p:cNvPr id="53" name="Connector 52"/>
          <p:cNvCxnSpPr/>
          <p:nvPr/>
        </p:nvCxnSpPr>
        <p:spPr>
          <a:xfrm flipH="1" flipV="1">
            <a:off x="3703320" y="2999232"/>
            <a:ext cx="320040" cy="1453896"/>
          </a:xfrm>
          <a:prstGeom prst="line">
            <a:avLst/>
          </a:prstGeom>
          <a:ln w="25400">
            <a:solidFill>
              <a:srgbClr val="19C7E1"/>
            </a:solidFill>
          </a:ln>
        </p:spPr>
        <p:style>
          <a:lnRef idx="2">
            <a:schemeClr val="accent1"/>
          </a:lnRef>
          <a:fillRef idx="0">
            <a:schemeClr val="accent1"/>
          </a:fillRef>
          <a:effectRef idx="1">
            <a:schemeClr val="accent1"/>
          </a:effectRef>
          <a:fontRef idx="minor">
            <a:schemeClr val="tx1"/>
          </a:fontRef>
        </p:style>
      </p:cxnSp>
      <p:cxnSp>
        <p:nvCxnSpPr>
          <p:cNvPr id="54" name="Connector 53"/>
          <p:cNvCxnSpPr/>
          <p:nvPr/>
        </p:nvCxnSpPr>
        <p:spPr>
          <a:xfrm flipV="1">
            <a:off x="8138160" y="2999232"/>
            <a:ext cx="320040" cy="1453896"/>
          </a:xfrm>
          <a:prstGeom prst="line">
            <a:avLst/>
          </a:prstGeom>
          <a:ln w="25400">
            <a:solidFill>
              <a:srgbClr val="19C7E1"/>
            </a:solidFill>
          </a:ln>
        </p:spPr>
        <p:style>
          <a:lnRef idx="2">
            <a:schemeClr val="accent1"/>
          </a:lnRef>
          <a:fillRef idx="0">
            <a:schemeClr val="accent1"/>
          </a:fillRef>
          <a:effectRef idx="1">
            <a:schemeClr val="accent1"/>
          </a:effectRef>
          <a:fontRef idx="minor">
            <a:schemeClr val="tx1"/>
          </a:fontRef>
        </p:style>
      </p:cxnSp>
      <p:sp>
        <p:nvSpPr>
          <p:cNvPr id="55" name="Rounded Rectangle 54"/>
          <p:cNvSpPr/>
          <p:nvPr/>
        </p:nvSpPr>
        <p:spPr>
          <a:xfrm>
            <a:off x="1965960" y="5486400"/>
            <a:ext cx="8321040" cy="475488"/>
          </a:xfrm>
          <a:prstGeom prst="roundRect">
            <a:avLst/>
          </a:prstGeom>
          <a:solidFill>
            <a:srgbClr val="EFF8FA"/>
          </a:solidFill>
          <a:ln w="16510">
            <a:solidFill>
              <a:srgbClr val="19C7E1"/>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ctr"/>
            <a:r>
              <a:rPr sz="1300" b="1">
                <a:solidFill>
                  <a:srgbClr val="1E5474"/>
                </a:solidFill>
                <a:latin typeface="Cocomat Pro"/>
              </a:rPr>
              <a:t>Integrated workflow: materials design, photophysical understanding, detector relevance, and ML-guided decision-making</a:t>
            </a:r>
          </a:p>
        </p:txBody>
      </p:sp>
    </p:spTree>
    <p:extLst>
      <p:ext uri="{BB962C8B-B14F-4D97-AF65-F5344CB8AC3E}">
        <p14:creationId xmlns:p14="http://schemas.microsoft.com/office/powerpoint/2010/main" val="54336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Cocomat Pro"/>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it-IT" sz="1600" b="0" i="0" u="none" strike="noStrike" kern="1200" cap="none" spc="0" normalizeH="0" baseline="0" noProof="0" dirty="0">
              <a:ln>
                <a:noFill/>
              </a:ln>
              <a:solidFill>
                <a:srgbClr val="002060"/>
              </a:solidFill>
              <a:effectLst/>
              <a:uLnTx/>
              <a:uFillTx/>
              <a:latin typeface="Cocomat Pro"/>
              <a:ea typeface="Cocomat Pro"/>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a:cs typeface="Cocomat Pro" pitchFamily="34" charset="-120"/>
              </a:rPr>
              <a:t>7</a:t>
            </a:r>
            <a:endParaRPr lang="en-US" sz="1000" dirty="0">
              <a:ea typeface="Cocomat Pro"/>
            </a:endParaRPr>
          </a:p>
        </p:txBody>
      </p:sp>
      <p:sp>
        <p:nvSpPr>
          <p:cNvPr id="6" name="CasellaDiTesto 2">
            <a:extLst>
              <a:ext uri="{FF2B5EF4-FFF2-40B4-BE49-F238E27FC236}">
                <a16:creationId xmlns:a16="http://schemas.microsoft.com/office/drawing/2014/main" id="{136F3270-568C-5184-67A5-71559305635B}"/>
              </a:ext>
            </a:extLst>
          </p:cNvPr>
          <p:cNvSpPr txBox="1"/>
          <p:nvPr/>
        </p:nvSpPr>
        <p:spPr>
          <a:xfrm>
            <a:off x="1353312" y="6286550"/>
            <a:ext cx="10458124" cy="584775"/>
          </a:xfrm>
          <a:prstGeom prst="rect">
            <a:avLst/>
          </a:prstGeom>
          <a:noFill/>
        </p:spPr>
        <p:txBody>
          <a:bodyPr wrap="square">
            <a:spAutoFit/>
          </a:bodyPr>
          <a:lstStyle/>
          <a:p>
            <a:r>
              <a:rPr sz="1600" dirty="0">
                <a:latin typeface="Cocomat Pro"/>
                <a:ea typeface="Cocomat Pro"/>
              </a:rPr>
              <a:t>M. Aydemir - Advances in X-ray and Gamma </a:t>
            </a:r>
            <a:r>
              <a:rPr sz="1600" dirty="0" err="1">
                <a:latin typeface="Cocomat Pro"/>
                <a:ea typeface="Cocomat Pro"/>
              </a:rPr>
              <a:t>RAy</a:t>
            </a:r>
            <a:r>
              <a:rPr sz="1600" dirty="0">
                <a:latin typeface="Cocomat Pro"/>
                <a:ea typeface="Cocomat Pro"/>
              </a:rPr>
              <a:t> </a:t>
            </a:r>
            <a:r>
              <a:rPr sz="1600" dirty="0" err="1">
                <a:latin typeface="Cocomat Pro"/>
                <a:ea typeface="Cocomat Pro"/>
              </a:rPr>
              <a:t>DEtectors</a:t>
            </a:r>
            <a:r>
              <a:rPr sz="1600" dirty="0">
                <a:latin typeface="Cocomat Pro"/>
                <a:ea typeface="Cocomat Pro"/>
              </a:rPr>
              <a:t> and applications (XGRADE 2026) 24-26/03/2026, Palermo</a:t>
            </a:r>
          </a:p>
        </p:txBody>
      </p:sp>
      <p:sp>
        <p:nvSpPr>
          <p:cNvPr id="7" name="Text 4">
            <a:extLst>
              <a:ext uri="{FF2B5EF4-FFF2-40B4-BE49-F238E27FC236}">
                <a16:creationId xmlns:a16="http://schemas.microsoft.com/office/drawing/2014/main" id="{0C9A722E-E6C9-86A8-E678-B17B411F0458}"/>
              </a:ext>
            </a:extLst>
          </p:cNvPr>
          <p:cNvSpPr/>
          <p:nvPr/>
        </p:nvSpPr>
        <p:spPr>
          <a:xfrm>
            <a:off x="5129691" y="641927"/>
            <a:ext cx="6045662" cy="310896"/>
          </a:xfrm>
          <a:prstGeom prst="rect">
            <a:avLst/>
          </a:prstGeom>
          <a:noFill/>
          <a:ln/>
        </p:spPr>
        <p:txBody>
          <a:bodyPr wrap="square" lIns="0" tIns="0" rIns="0" bIns="0" rtlCol="0" anchor="ctr"/>
          <a:lstStyle/>
          <a:p>
            <a:pPr marL="0" indent="0" algn="ctr">
              <a:buNone/>
            </a:pPr>
            <a:r>
              <a:rPr lang="en-US" sz="2400" dirty="0">
                <a:solidFill>
                  <a:srgbClr val="13263A"/>
                </a:solidFill>
                <a:latin typeface="Cocomat Pro" pitchFamily="34" charset="0"/>
                <a:ea typeface="Cocomat Pro" pitchFamily="34" charset="-122"/>
                <a:cs typeface="Cocomat Pro" pitchFamily="34" charset="-120"/>
              </a:rPr>
              <a:t>Conclusions</a:t>
            </a:r>
            <a:r>
              <a:rPr lang="tr-TR" sz="2400" dirty="0">
                <a:solidFill>
                  <a:srgbClr val="13263A"/>
                </a:solidFill>
                <a:latin typeface="Cocomat Pro" pitchFamily="34" charset="0"/>
                <a:ea typeface="Cocomat Pro" pitchFamily="34" charset="-122"/>
                <a:cs typeface="Cocomat Pro" pitchFamily="34" charset="-120"/>
              </a:rPr>
              <a:t> and </a:t>
            </a:r>
            <a:r>
              <a:rPr lang="en-US" sz="2400" dirty="0">
                <a:solidFill>
                  <a:srgbClr val="13263A"/>
                </a:solidFill>
                <a:latin typeface="Cocomat Pro" pitchFamily="34" charset="0"/>
                <a:ea typeface="Cocomat Pro" pitchFamily="34" charset="-122"/>
                <a:cs typeface="Cocomat Pro" pitchFamily="34" charset="-120"/>
              </a:rPr>
              <a:t>Challenges </a:t>
            </a:r>
            <a:endParaRPr lang="en-US" sz="2400" dirty="0"/>
          </a:p>
        </p:txBody>
      </p:sp>
      <p:grpSp>
        <p:nvGrpSpPr>
          <p:cNvPr id="4" name="Group 3">
            <a:extLst>
              <a:ext uri="{FF2B5EF4-FFF2-40B4-BE49-F238E27FC236}">
                <a16:creationId xmlns:a16="http://schemas.microsoft.com/office/drawing/2014/main" id="{C3327BEA-76DF-E17D-2751-31AE3275A7A3}"/>
              </a:ext>
            </a:extLst>
          </p:cNvPr>
          <p:cNvGrpSpPr/>
          <p:nvPr/>
        </p:nvGrpSpPr>
        <p:grpSpPr>
          <a:xfrm>
            <a:off x="2124096" y="1574909"/>
            <a:ext cx="7094359" cy="4491991"/>
            <a:chOff x="668897" y="1623059"/>
            <a:chExt cx="7094359" cy="4491991"/>
          </a:xfrm>
        </p:grpSpPr>
        <p:sp>
          <p:nvSpPr>
            <p:cNvPr id="8" name="Shape 6">
              <a:extLst>
                <a:ext uri="{FF2B5EF4-FFF2-40B4-BE49-F238E27FC236}">
                  <a16:creationId xmlns:a16="http://schemas.microsoft.com/office/drawing/2014/main" id="{77A250FA-C0EA-FBB4-4846-CA6A0F351C78}"/>
                </a:ext>
              </a:extLst>
            </p:cNvPr>
            <p:cNvSpPr/>
            <p:nvPr/>
          </p:nvSpPr>
          <p:spPr>
            <a:xfrm>
              <a:off x="668897" y="1623060"/>
              <a:ext cx="3337560" cy="4491990"/>
            </a:xfrm>
            <a:prstGeom prst="roundRect">
              <a:avLst>
                <a:gd name="adj" fmla="val 4110"/>
              </a:avLst>
            </a:prstGeom>
            <a:solidFill>
              <a:srgbClr val="EEF8FB"/>
            </a:solidFill>
            <a:ln w="12700">
              <a:solidFill>
                <a:srgbClr val="10C4DE"/>
              </a:solidFill>
              <a:prstDash val="solid"/>
            </a:ln>
            <a:effectLst>
              <a:outerShdw blurRad="19050" dist="7620" dir="2700000" algn="bl" rotWithShape="0">
                <a:srgbClr val="000000">
                  <a:alpha val="10000"/>
                </a:srgbClr>
              </a:outerShdw>
            </a:effectLst>
          </p:spPr>
          <p:txBody>
            <a:bodyPr/>
            <a:lstStyle/>
            <a:p>
              <a:pPr algn="ctr"/>
              <a:endParaRPr lang="en-GB"/>
            </a:p>
          </p:txBody>
        </p:sp>
        <p:sp>
          <p:nvSpPr>
            <p:cNvPr id="9" name="Shape 7">
              <a:extLst>
                <a:ext uri="{FF2B5EF4-FFF2-40B4-BE49-F238E27FC236}">
                  <a16:creationId xmlns:a16="http://schemas.microsoft.com/office/drawing/2014/main" id="{DBF70DEB-D6EB-123B-955B-7440AC6A1075}"/>
                </a:ext>
              </a:extLst>
            </p:cNvPr>
            <p:cNvSpPr/>
            <p:nvPr/>
          </p:nvSpPr>
          <p:spPr>
            <a:xfrm>
              <a:off x="824345" y="1719962"/>
              <a:ext cx="3008376" cy="530352"/>
            </a:xfrm>
            <a:prstGeom prst="roundRect">
              <a:avLst>
                <a:gd name="adj" fmla="val 20690"/>
              </a:avLst>
            </a:prstGeom>
            <a:solidFill>
              <a:srgbClr val="FFFFFF">
                <a:alpha val="84000"/>
              </a:srgbClr>
            </a:solidFill>
            <a:ln w="12700">
              <a:solidFill>
                <a:srgbClr val="10C4DE"/>
              </a:solidFill>
              <a:prstDash val="solid"/>
            </a:ln>
          </p:spPr>
          <p:txBody>
            <a:bodyPr/>
            <a:lstStyle/>
            <a:p>
              <a:pPr algn="ctr"/>
              <a:endParaRPr lang="en-GB"/>
            </a:p>
          </p:txBody>
        </p:sp>
        <p:sp>
          <p:nvSpPr>
            <p:cNvPr id="10" name="Text 8">
              <a:extLst>
                <a:ext uri="{FF2B5EF4-FFF2-40B4-BE49-F238E27FC236}">
                  <a16:creationId xmlns:a16="http://schemas.microsoft.com/office/drawing/2014/main" id="{F9B8CC16-5B28-B7EF-59DE-88F571036875}"/>
                </a:ext>
              </a:extLst>
            </p:cNvPr>
            <p:cNvSpPr/>
            <p:nvPr/>
          </p:nvSpPr>
          <p:spPr>
            <a:xfrm>
              <a:off x="1338073" y="1874520"/>
              <a:ext cx="2423160" cy="256032"/>
            </a:xfrm>
            <a:prstGeom prst="rect">
              <a:avLst/>
            </a:prstGeom>
            <a:noFill/>
            <a:ln/>
          </p:spPr>
          <p:txBody>
            <a:bodyPr wrap="square" lIns="0" tIns="0" rIns="0" bIns="0" rtlCol="0" anchor="ctr"/>
            <a:lstStyle/>
            <a:p>
              <a:pPr marL="0" indent="0" algn="ctr">
                <a:buNone/>
              </a:pPr>
              <a:r>
                <a:rPr lang="en-US" sz="2100" b="1" dirty="0">
                  <a:solidFill>
                    <a:srgbClr val="19354F"/>
                  </a:solidFill>
                  <a:latin typeface="Cocomat Pro" pitchFamily="34" charset="0"/>
                  <a:ea typeface="Cocomat Pro" pitchFamily="34" charset="-122"/>
                  <a:cs typeface="Cocomat Pro" pitchFamily="34" charset="-120"/>
                </a:rPr>
                <a:t>Conclusions</a:t>
              </a:r>
              <a:endParaRPr lang="en-US" sz="2100" dirty="0"/>
            </a:p>
          </p:txBody>
        </p:sp>
        <p:sp>
          <p:nvSpPr>
            <p:cNvPr id="11" name="Shape 9">
              <a:extLst>
                <a:ext uri="{FF2B5EF4-FFF2-40B4-BE49-F238E27FC236}">
                  <a16:creationId xmlns:a16="http://schemas.microsoft.com/office/drawing/2014/main" id="{49B180AC-6C9F-EBD1-D666-D2FD050C7AA1}"/>
                </a:ext>
              </a:extLst>
            </p:cNvPr>
            <p:cNvSpPr/>
            <p:nvPr/>
          </p:nvSpPr>
          <p:spPr>
            <a:xfrm>
              <a:off x="4425696" y="1623059"/>
              <a:ext cx="3337560" cy="4491989"/>
            </a:xfrm>
            <a:prstGeom prst="roundRect">
              <a:avLst>
                <a:gd name="adj" fmla="val 4110"/>
              </a:avLst>
            </a:prstGeom>
            <a:solidFill>
              <a:srgbClr val="FFF8EF"/>
            </a:solidFill>
            <a:ln w="12700">
              <a:solidFill>
                <a:srgbClr val="F0C48A"/>
              </a:solidFill>
              <a:prstDash val="solid"/>
            </a:ln>
            <a:effectLst>
              <a:outerShdw blurRad="19050" dist="7620" dir="2700000" algn="bl" rotWithShape="0">
                <a:srgbClr val="000000">
                  <a:alpha val="10000"/>
                </a:srgbClr>
              </a:outerShdw>
            </a:effectLst>
          </p:spPr>
          <p:txBody>
            <a:bodyPr/>
            <a:lstStyle/>
            <a:p>
              <a:pPr algn="ctr"/>
              <a:endParaRPr lang="en-GB"/>
            </a:p>
          </p:txBody>
        </p:sp>
        <p:sp>
          <p:nvSpPr>
            <p:cNvPr id="12" name="Shape 10">
              <a:extLst>
                <a:ext uri="{FF2B5EF4-FFF2-40B4-BE49-F238E27FC236}">
                  <a16:creationId xmlns:a16="http://schemas.microsoft.com/office/drawing/2014/main" id="{C3E43B53-CBC7-1233-8D17-AC649301BDA1}"/>
                </a:ext>
              </a:extLst>
            </p:cNvPr>
            <p:cNvSpPr/>
            <p:nvPr/>
          </p:nvSpPr>
          <p:spPr>
            <a:xfrm>
              <a:off x="4558284" y="1762146"/>
              <a:ext cx="3008376" cy="530352"/>
            </a:xfrm>
            <a:prstGeom prst="roundRect">
              <a:avLst>
                <a:gd name="adj" fmla="val 20690"/>
              </a:avLst>
            </a:prstGeom>
            <a:solidFill>
              <a:srgbClr val="FFFFFF">
                <a:alpha val="84000"/>
              </a:srgbClr>
            </a:solidFill>
            <a:ln w="12700">
              <a:solidFill>
                <a:srgbClr val="F0C48A"/>
              </a:solidFill>
              <a:prstDash val="solid"/>
            </a:ln>
          </p:spPr>
          <p:txBody>
            <a:bodyPr/>
            <a:lstStyle/>
            <a:p>
              <a:pPr algn="ctr"/>
              <a:endParaRPr lang="tr-TR" dirty="0"/>
            </a:p>
          </p:txBody>
        </p:sp>
        <p:sp>
          <p:nvSpPr>
            <p:cNvPr id="13" name="Text 11">
              <a:extLst>
                <a:ext uri="{FF2B5EF4-FFF2-40B4-BE49-F238E27FC236}">
                  <a16:creationId xmlns:a16="http://schemas.microsoft.com/office/drawing/2014/main" id="{6AF9EF02-2ADC-A322-E5DF-A04A1B7658C3}"/>
                </a:ext>
              </a:extLst>
            </p:cNvPr>
            <p:cNvSpPr/>
            <p:nvPr/>
          </p:nvSpPr>
          <p:spPr>
            <a:xfrm>
              <a:off x="5100458" y="1872765"/>
              <a:ext cx="2423160" cy="256032"/>
            </a:xfrm>
            <a:prstGeom prst="rect">
              <a:avLst/>
            </a:prstGeom>
            <a:noFill/>
            <a:ln/>
          </p:spPr>
          <p:txBody>
            <a:bodyPr wrap="square" lIns="0" tIns="0" rIns="0" bIns="0" rtlCol="0" anchor="ctr"/>
            <a:lstStyle/>
            <a:p>
              <a:pPr marL="0" indent="0" algn="ctr">
                <a:buNone/>
              </a:pPr>
              <a:r>
                <a:rPr lang="en-US" sz="2100" b="1" dirty="0">
                  <a:solidFill>
                    <a:srgbClr val="19354F"/>
                  </a:solidFill>
                  <a:latin typeface="Cocomat Pro" pitchFamily="34" charset="0"/>
                  <a:ea typeface="Cocomat Pro" pitchFamily="34" charset="-122"/>
                  <a:cs typeface="Cocomat Pro" pitchFamily="34" charset="-120"/>
                </a:rPr>
                <a:t>Challenges</a:t>
              </a:r>
              <a:endParaRPr lang="en-US" sz="2100" dirty="0"/>
            </a:p>
          </p:txBody>
        </p:sp>
        <p:pic>
          <p:nvPicPr>
            <p:cNvPr id="17" name="Image 2" descr="preencoded.png">
              <a:extLst>
                <a:ext uri="{FF2B5EF4-FFF2-40B4-BE49-F238E27FC236}">
                  <a16:creationId xmlns:a16="http://schemas.microsoft.com/office/drawing/2014/main" id="{B7E030C8-07A4-8BB3-4843-84A9AE9362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0392" y="1821143"/>
              <a:ext cx="420624" cy="420624"/>
            </a:xfrm>
            <a:prstGeom prst="rect">
              <a:avLst/>
            </a:prstGeom>
          </p:spPr>
        </p:pic>
        <p:pic>
          <p:nvPicPr>
            <p:cNvPr id="18" name="Image 3" descr="preencoded.png">
              <a:extLst>
                <a:ext uri="{FF2B5EF4-FFF2-40B4-BE49-F238E27FC236}">
                  <a16:creationId xmlns:a16="http://schemas.microsoft.com/office/drawing/2014/main" id="{68655A5B-DD22-A5DA-02B2-9B50D7FB483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88765" y="1817010"/>
              <a:ext cx="420624" cy="420624"/>
            </a:xfrm>
            <a:prstGeom prst="rect">
              <a:avLst/>
            </a:prstGeom>
          </p:spPr>
        </p:pic>
        <p:sp>
          <p:nvSpPr>
            <p:cNvPr id="20" name="Shape 15">
              <a:extLst>
                <a:ext uri="{FF2B5EF4-FFF2-40B4-BE49-F238E27FC236}">
                  <a16:creationId xmlns:a16="http://schemas.microsoft.com/office/drawing/2014/main" id="{102D9D51-2D6C-0F25-E62B-8F4BB18DF444}"/>
                </a:ext>
              </a:extLst>
            </p:cNvPr>
            <p:cNvSpPr/>
            <p:nvPr/>
          </p:nvSpPr>
          <p:spPr>
            <a:xfrm>
              <a:off x="905164" y="2396212"/>
              <a:ext cx="82296" cy="82296"/>
            </a:xfrm>
            <a:prstGeom prst="ellipse">
              <a:avLst/>
            </a:prstGeom>
            <a:solidFill>
              <a:srgbClr val="0F9FBE"/>
            </a:solidFill>
            <a:ln w="12700">
              <a:solidFill>
                <a:srgbClr val="0F9FBE">
                  <a:alpha val="0"/>
                </a:srgbClr>
              </a:solidFill>
              <a:prstDash val="solid"/>
            </a:ln>
          </p:spPr>
          <p:txBody>
            <a:bodyPr/>
            <a:lstStyle/>
            <a:p>
              <a:pPr algn="ctr"/>
              <a:endParaRPr lang="en-GB"/>
            </a:p>
          </p:txBody>
        </p:sp>
        <p:sp>
          <p:nvSpPr>
            <p:cNvPr id="21" name="Text 16">
              <a:extLst>
                <a:ext uri="{FF2B5EF4-FFF2-40B4-BE49-F238E27FC236}">
                  <a16:creationId xmlns:a16="http://schemas.microsoft.com/office/drawing/2014/main" id="{3139F1E6-FB71-2FB5-24B4-B7FCDB716E86}"/>
                </a:ext>
              </a:extLst>
            </p:cNvPr>
            <p:cNvSpPr/>
            <p:nvPr/>
          </p:nvSpPr>
          <p:spPr>
            <a:xfrm>
              <a:off x="1060704" y="2333182"/>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Interdisciplinary integration of synthesis, detector physics, and machine learning provides a rational framework for scintillator discovery.</a:t>
              </a:r>
              <a:endParaRPr lang="en-US" sz="1350" dirty="0"/>
            </a:p>
          </p:txBody>
        </p:sp>
        <p:sp>
          <p:nvSpPr>
            <p:cNvPr id="23" name="Text 18">
              <a:extLst>
                <a:ext uri="{FF2B5EF4-FFF2-40B4-BE49-F238E27FC236}">
                  <a16:creationId xmlns:a16="http://schemas.microsoft.com/office/drawing/2014/main" id="{BE57681E-443E-3498-48E2-F511D8C102F9}"/>
                </a:ext>
              </a:extLst>
            </p:cNvPr>
            <p:cNvSpPr/>
            <p:nvPr/>
          </p:nvSpPr>
          <p:spPr>
            <a:xfrm>
              <a:off x="1050036" y="3145248"/>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QDs, polymers, crystals, and hybrid CCAL architectures define a high-dimensional but physically </a:t>
              </a:r>
              <a:r>
                <a:rPr lang="tr-TR" sz="1350" dirty="0">
                  <a:solidFill>
                    <a:srgbClr val="19354F"/>
                  </a:solidFill>
                  <a:latin typeface="Cocomat Pro" pitchFamily="34" charset="0"/>
                  <a:ea typeface="Cocomat Pro" pitchFamily="34" charset="-122"/>
                  <a:cs typeface="Cocomat Pro" pitchFamily="34" charset="-120"/>
                </a:rPr>
                <a:t>inte</a:t>
              </a:r>
              <a:r>
                <a:rPr lang="en-US" sz="1350" dirty="0" err="1">
                  <a:solidFill>
                    <a:srgbClr val="19354F"/>
                  </a:solidFill>
                  <a:latin typeface="Cocomat Pro" pitchFamily="34" charset="0"/>
                  <a:ea typeface="Cocomat Pro" pitchFamily="34" charset="-122"/>
                  <a:cs typeface="Cocomat Pro" pitchFamily="34" charset="-120"/>
                </a:rPr>
                <a:t>rpretable</a:t>
              </a:r>
              <a:r>
                <a:rPr lang="en-US" sz="1350" dirty="0">
                  <a:solidFill>
                    <a:srgbClr val="19354F"/>
                  </a:solidFill>
                  <a:latin typeface="Cocomat Pro" pitchFamily="34" charset="0"/>
                  <a:ea typeface="Cocomat Pro" pitchFamily="34" charset="-122"/>
                  <a:cs typeface="Cocomat Pro" pitchFamily="34" charset="-120"/>
                </a:rPr>
                <a:t> detector design space.</a:t>
              </a:r>
              <a:endParaRPr lang="en-US" sz="1350" dirty="0"/>
            </a:p>
          </p:txBody>
        </p:sp>
        <p:sp>
          <p:nvSpPr>
            <p:cNvPr id="24" name="Shape 19">
              <a:extLst>
                <a:ext uri="{FF2B5EF4-FFF2-40B4-BE49-F238E27FC236}">
                  <a16:creationId xmlns:a16="http://schemas.microsoft.com/office/drawing/2014/main" id="{D30B9489-DE5C-D2BA-2AF0-6C974E5560B3}"/>
                </a:ext>
              </a:extLst>
            </p:cNvPr>
            <p:cNvSpPr/>
            <p:nvPr/>
          </p:nvSpPr>
          <p:spPr>
            <a:xfrm>
              <a:off x="892379" y="3223501"/>
              <a:ext cx="82296" cy="82296"/>
            </a:xfrm>
            <a:prstGeom prst="ellipse">
              <a:avLst/>
            </a:prstGeom>
            <a:solidFill>
              <a:srgbClr val="0F9FBE"/>
            </a:solidFill>
            <a:ln w="12700">
              <a:solidFill>
                <a:srgbClr val="0F9FBE">
                  <a:alpha val="0"/>
                </a:srgbClr>
              </a:solidFill>
              <a:prstDash val="solid"/>
            </a:ln>
          </p:spPr>
          <p:txBody>
            <a:bodyPr/>
            <a:lstStyle/>
            <a:p>
              <a:pPr algn="ctr"/>
              <a:endParaRPr lang="en-GB"/>
            </a:p>
          </p:txBody>
        </p:sp>
        <p:sp>
          <p:nvSpPr>
            <p:cNvPr id="25" name="Text 20">
              <a:extLst>
                <a:ext uri="{FF2B5EF4-FFF2-40B4-BE49-F238E27FC236}">
                  <a16:creationId xmlns:a16="http://schemas.microsoft.com/office/drawing/2014/main" id="{712BE841-A563-0A98-9222-47B4FE98E201}"/>
                </a:ext>
              </a:extLst>
            </p:cNvPr>
            <p:cNvSpPr/>
            <p:nvPr/>
          </p:nvSpPr>
          <p:spPr>
            <a:xfrm>
              <a:off x="1060704" y="3886484"/>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Beam-test experience confirms that spectral separation and architecture-aware selection can improve particle discrimination and prototype relevance.</a:t>
              </a:r>
              <a:endParaRPr lang="en-US" sz="1350" dirty="0"/>
            </a:p>
          </p:txBody>
        </p:sp>
        <p:sp>
          <p:nvSpPr>
            <p:cNvPr id="26" name="Shape 21">
              <a:extLst>
                <a:ext uri="{FF2B5EF4-FFF2-40B4-BE49-F238E27FC236}">
                  <a16:creationId xmlns:a16="http://schemas.microsoft.com/office/drawing/2014/main" id="{A392E2BE-E98B-7428-1318-15D3AAA9F9A7}"/>
                </a:ext>
              </a:extLst>
            </p:cNvPr>
            <p:cNvSpPr/>
            <p:nvPr/>
          </p:nvSpPr>
          <p:spPr>
            <a:xfrm>
              <a:off x="903732" y="3941064"/>
              <a:ext cx="82296" cy="82296"/>
            </a:xfrm>
            <a:prstGeom prst="ellipse">
              <a:avLst/>
            </a:prstGeom>
            <a:solidFill>
              <a:srgbClr val="0F9FBE"/>
            </a:solidFill>
            <a:ln w="12700">
              <a:solidFill>
                <a:srgbClr val="0F9FBE">
                  <a:alpha val="0"/>
                </a:srgbClr>
              </a:solidFill>
              <a:prstDash val="solid"/>
            </a:ln>
          </p:spPr>
          <p:txBody>
            <a:bodyPr/>
            <a:lstStyle/>
            <a:p>
              <a:pPr algn="ctr"/>
              <a:endParaRPr lang="en-GB"/>
            </a:p>
          </p:txBody>
        </p:sp>
        <p:sp>
          <p:nvSpPr>
            <p:cNvPr id="27" name="Text 22">
              <a:extLst>
                <a:ext uri="{FF2B5EF4-FFF2-40B4-BE49-F238E27FC236}">
                  <a16:creationId xmlns:a16="http://schemas.microsoft.com/office/drawing/2014/main" id="{B891586E-AE74-51B6-4FD1-3DCB43A9BDF0}"/>
                </a:ext>
              </a:extLst>
            </p:cNvPr>
            <p:cNvSpPr/>
            <p:nvPr/>
          </p:nvSpPr>
          <p:spPr>
            <a:xfrm>
              <a:off x="1060704" y="4792773"/>
              <a:ext cx="2651760" cy="658368"/>
            </a:xfrm>
            <a:prstGeom prst="rect">
              <a:avLst/>
            </a:prstGeom>
            <a:noFill/>
            <a:ln/>
          </p:spPr>
          <p:txBody>
            <a:bodyPr wrap="square" lIns="0" tIns="0" rIns="0" bIns="0" rtlCol="0" anchor="ctr">
              <a:noAutofit/>
            </a:bodyPr>
            <a:lstStyle/>
            <a:p>
              <a:pPr marL="0" indent="0" algn="ctr">
                <a:buNone/>
              </a:pPr>
              <a:r>
                <a:rPr lang="en-US" sz="1200" dirty="0">
                  <a:solidFill>
                    <a:srgbClr val="19354F"/>
                  </a:solidFill>
                  <a:latin typeface="Cocomat Pro" pitchFamily="34" charset="0"/>
                  <a:ea typeface="Cocomat Pro" pitchFamily="34" charset="-122"/>
                  <a:cs typeface="Cocomat Pro" pitchFamily="34" charset="-120"/>
                </a:rPr>
                <a:t>ML transforms experimental observations into prioritizable candidate maps and physics-guided design rules. (instead of conventional trial and error methods)</a:t>
              </a:r>
              <a:endParaRPr lang="en-US" sz="1200" dirty="0"/>
            </a:p>
          </p:txBody>
        </p:sp>
        <p:sp>
          <p:nvSpPr>
            <p:cNvPr id="28" name="Shape 23">
              <a:extLst>
                <a:ext uri="{FF2B5EF4-FFF2-40B4-BE49-F238E27FC236}">
                  <a16:creationId xmlns:a16="http://schemas.microsoft.com/office/drawing/2014/main" id="{EA2C8128-9A5F-2D72-F183-DED8534837DC}"/>
                </a:ext>
              </a:extLst>
            </p:cNvPr>
            <p:cNvSpPr/>
            <p:nvPr/>
          </p:nvSpPr>
          <p:spPr>
            <a:xfrm>
              <a:off x="4681728" y="2624328"/>
              <a:ext cx="82296" cy="82296"/>
            </a:xfrm>
            <a:prstGeom prst="ellipse">
              <a:avLst/>
            </a:prstGeom>
            <a:solidFill>
              <a:srgbClr val="BC6C25"/>
            </a:solidFill>
            <a:ln w="12700">
              <a:solidFill>
                <a:srgbClr val="BC6C25">
                  <a:alpha val="0"/>
                </a:srgbClr>
              </a:solidFill>
              <a:prstDash val="solid"/>
            </a:ln>
          </p:spPr>
          <p:txBody>
            <a:bodyPr/>
            <a:lstStyle/>
            <a:p>
              <a:pPr algn="ctr"/>
              <a:endParaRPr lang="en-GB"/>
            </a:p>
          </p:txBody>
        </p:sp>
        <p:sp>
          <p:nvSpPr>
            <p:cNvPr id="29" name="Text 24">
              <a:extLst>
                <a:ext uri="{FF2B5EF4-FFF2-40B4-BE49-F238E27FC236}">
                  <a16:creationId xmlns:a16="http://schemas.microsoft.com/office/drawing/2014/main" id="{F9849029-536E-3E79-C988-AC67A039BDB9}"/>
                </a:ext>
              </a:extLst>
            </p:cNvPr>
            <p:cNvSpPr/>
            <p:nvPr/>
          </p:nvSpPr>
          <p:spPr>
            <a:xfrm>
              <a:off x="4828032" y="2576295"/>
              <a:ext cx="2651760" cy="658368"/>
            </a:xfrm>
            <a:prstGeom prst="rect">
              <a:avLst/>
            </a:prstGeom>
            <a:noFill/>
            <a:ln/>
          </p:spPr>
          <p:txBody>
            <a:bodyPr wrap="square" lIns="0" tIns="0" rIns="0" bIns="0" rtlCol="0" anchor="ctr">
              <a:noAutofit/>
            </a:bodyPr>
            <a:lstStyle/>
            <a:p>
              <a:pPr marL="0" indent="0" algn="ctr">
                <a:buNone/>
              </a:pPr>
              <a:r>
                <a:rPr lang="en-US" sz="1200" dirty="0">
                  <a:solidFill>
                    <a:srgbClr val="19354F"/>
                  </a:solidFill>
                  <a:latin typeface="Cocomat Pro" pitchFamily="34" charset="0"/>
                  <a:ea typeface="Cocomat Pro" pitchFamily="34" charset="-122"/>
                  <a:cs typeface="Cocomat Pro" pitchFamily="34" charset="-120"/>
                </a:rPr>
                <a:t>Limited and heterogeneous datasets: material classes, detector geometries, and test conditions are not yet standardized across studies.</a:t>
              </a:r>
              <a:endParaRPr lang="en-US" sz="1200" dirty="0"/>
            </a:p>
          </p:txBody>
        </p:sp>
        <p:sp>
          <p:nvSpPr>
            <p:cNvPr id="30" name="Shape 25">
              <a:extLst>
                <a:ext uri="{FF2B5EF4-FFF2-40B4-BE49-F238E27FC236}">
                  <a16:creationId xmlns:a16="http://schemas.microsoft.com/office/drawing/2014/main" id="{C860F3A3-E250-7D4E-5B4D-03FE8FB05E9F}"/>
                </a:ext>
              </a:extLst>
            </p:cNvPr>
            <p:cNvSpPr/>
            <p:nvPr/>
          </p:nvSpPr>
          <p:spPr>
            <a:xfrm>
              <a:off x="4681728" y="3392424"/>
              <a:ext cx="82296" cy="82296"/>
            </a:xfrm>
            <a:prstGeom prst="ellipse">
              <a:avLst/>
            </a:prstGeom>
            <a:solidFill>
              <a:srgbClr val="BC6C25"/>
            </a:solidFill>
            <a:ln w="12700">
              <a:solidFill>
                <a:srgbClr val="BC6C25">
                  <a:alpha val="0"/>
                </a:srgbClr>
              </a:solidFill>
              <a:prstDash val="solid"/>
            </a:ln>
          </p:spPr>
          <p:txBody>
            <a:bodyPr/>
            <a:lstStyle/>
            <a:p>
              <a:pPr algn="ctr"/>
              <a:endParaRPr lang="en-GB"/>
            </a:p>
          </p:txBody>
        </p:sp>
        <p:sp>
          <p:nvSpPr>
            <p:cNvPr id="31" name="Text 26">
              <a:extLst>
                <a:ext uri="{FF2B5EF4-FFF2-40B4-BE49-F238E27FC236}">
                  <a16:creationId xmlns:a16="http://schemas.microsoft.com/office/drawing/2014/main" id="{7F88B539-643E-4517-1FD5-769301B0057E}"/>
                </a:ext>
              </a:extLst>
            </p:cNvPr>
            <p:cNvSpPr/>
            <p:nvPr/>
          </p:nvSpPr>
          <p:spPr>
            <a:xfrm>
              <a:off x="4828032" y="3344391"/>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Strong performance trade-offs remain between light yield, timing, radiation hardness, thickness, and manufacturability.</a:t>
              </a:r>
              <a:endParaRPr lang="en-US" sz="1350" dirty="0"/>
            </a:p>
          </p:txBody>
        </p:sp>
        <p:sp>
          <p:nvSpPr>
            <p:cNvPr id="32" name="Shape 27">
              <a:extLst>
                <a:ext uri="{FF2B5EF4-FFF2-40B4-BE49-F238E27FC236}">
                  <a16:creationId xmlns:a16="http://schemas.microsoft.com/office/drawing/2014/main" id="{7A718A98-830C-FC6C-2FB2-61BC591C4DF6}"/>
                </a:ext>
              </a:extLst>
            </p:cNvPr>
            <p:cNvSpPr/>
            <p:nvPr/>
          </p:nvSpPr>
          <p:spPr>
            <a:xfrm>
              <a:off x="4672584" y="4091694"/>
              <a:ext cx="82296" cy="82296"/>
            </a:xfrm>
            <a:prstGeom prst="ellipse">
              <a:avLst/>
            </a:prstGeom>
            <a:solidFill>
              <a:srgbClr val="BC6C25"/>
            </a:solidFill>
            <a:ln w="12700">
              <a:solidFill>
                <a:srgbClr val="BC6C25">
                  <a:alpha val="0"/>
                </a:srgbClr>
              </a:solidFill>
              <a:prstDash val="solid"/>
            </a:ln>
          </p:spPr>
          <p:txBody>
            <a:bodyPr/>
            <a:lstStyle/>
            <a:p>
              <a:pPr algn="ctr"/>
              <a:endParaRPr lang="en-GB"/>
            </a:p>
          </p:txBody>
        </p:sp>
        <p:sp>
          <p:nvSpPr>
            <p:cNvPr id="33" name="Text 28">
              <a:extLst>
                <a:ext uri="{FF2B5EF4-FFF2-40B4-BE49-F238E27FC236}">
                  <a16:creationId xmlns:a16="http://schemas.microsoft.com/office/drawing/2014/main" id="{6BC59D87-8037-D8DB-EDED-D08A09DA87B3}"/>
                </a:ext>
              </a:extLst>
            </p:cNvPr>
            <p:cNvSpPr/>
            <p:nvPr/>
          </p:nvSpPr>
          <p:spPr>
            <a:xfrm>
              <a:off x="4828032" y="4050792"/>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Descriptor uncertainty is still significant for hybrid systems, especially when interfacial effects and architecture variables dominate performance.</a:t>
              </a:r>
              <a:endParaRPr lang="en-US" sz="1350" dirty="0"/>
            </a:p>
          </p:txBody>
        </p:sp>
        <p:sp>
          <p:nvSpPr>
            <p:cNvPr id="34" name="Shape 29">
              <a:extLst>
                <a:ext uri="{FF2B5EF4-FFF2-40B4-BE49-F238E27FC236}">
                  <a16:creationId xmlns:a16="http://schemas.microsoft.com/office/drawing/2014/main" id="{F36BB75C-1AAF-4BF2-4C2B-D6B61F9D565B}"/>
                </a:ext>
              </a:extLst>
            </p:cNvPr>
            <p:cNvSpPr/>
            <p:nvPr/>
          </p:nvSpPr>
          <p:spPr>
            <a:xfrm>
              <a:off x="4681728" y="4858849"/>
              <a:ext cx="82296" cy="82296"/>
            </a:xfrm>
            <a:prstGeom prst="ellipse">
              <a:avLst/>
            </a:prstGeom>
            <a:solidFill>
              <a:srgbClr val="BC6C25"/>
            </a:solidFill>
            <a:ln w="12700">
              <a:solidFill>
                <a:srgbClr val="BC6C25">
                  <a:alpha val="0"/>
                </a:srgbClr>
              </a:solidFill>
              <a:prstDash val="solid"/>
            </a:ln>
          </p:spPr>
          <p:txBody>
            <a:bodyPr/>
            <a:lstStyle/>
            <a:p>
              <a:pPr algn="ctr"/>
              <a:endParaRPr lang="en-GB"/>
            </a:p>
          </p:txBody>
        </p:sp>
        <p:sp>
          <p:nvSpPr>
            <p:cNvPr id="35" name="Text 30">
              <a:extLst>
                <a:ext uri="{FF2B5EF4-FFF2-40B4-BE49-F238E27FC236}">
                  <a16:creationId xmlns:a16="http://schemas.microsoft.com/office/drawing/2014/main" id="{2CC9CB3D-4D17-F38C-EA6E-232DE5B22BE7}"/>
                </a:ext>
              </a:extLst>
            </p:cNvPr>
            <p:cNvSpPr/>
            <p:nvPr/>
          </p:nvSpPr>
          <p:spPr>
            <a:xfrm>
              <a:off x="4828032" y="4818888"/>
              <a:ext cx="2651760" cy="658368"/>
            </a:xfrm>
            <a:prstGeom prst="rect">
              <a:avLst/>
            </a:prstGeom>
            <a:noFill/>
            <a:ln/>
          </p:spPr>
          <p:txBody>
            <a:bodyPr wrap="square" lIns="0" tIns="0" rIns="0" bIns="0" rtlCol="0" anchor="ctr">
              <a:normAutofit fontScale="92500" lnSpcReduction="20000"/>
            </a:bodyPr>
            <a:lstStyle/>
            <a:p>
              <a:pPr marL="0" indent="0" algn="ctr">
                <a:buNone/>
              </a:pPr>
              <a:r>
                <a:rPr lang="en-US" sz="1350" dirty="0">
                  <a:solidFill>
                    <a:srgbClr val="19354F"/>
                  </a:solidFill>
                  <a:latin typeface="Cocomat Pro" pitchFamily="34" charset="0"/>
                  <a:ea typeface="Cocomat Pro" pitchFamily="34" charset="-122"/>
                  <a:cs typeface="Cocomat Pro" pitchFamily="34" charset="-120"/>
                </a:rPr>
                <a:t>Experimental validation throughput remains the main bottleneck for closing the loop between model predictions and prototype optimization.</a:t>
              </a:r>
              <a:endParaRPr lang="en-US" sz="1350" dirty="0"/>
            </a:p>
          </p:txBody>
        </p:sp>
        <p:sp>
          <p:nvSpPr>
            <p:cNvPr id="3" name="Shape 21">
              <a:extLst>
                <a:ext uri="{FF2B5EF4-FFF2-40B4-BE49-F238E27FC236}">
                  <a16:creationId xmlns:a16="http://schemas.microsoft.com/office/drawing/2014/main" id="{5BABC0C0-6B5B-2A5F-C454-5A53AAB110D3}"/>
                </a:ext>
              </a:extLst>
            </p:cNvPr>
            <p:cNvSpPr/>
            <p:nvPr/>
          </p:nvSpPr>
          <p:spPr>
            <a:xfrm>
              <a:off x="903732" y="4814664"/>
              <a:ext cx="82296" cy="82296"/>
            </a:xfrm>
            <a:prstGeom prst="ellipse">
              <a:avLst/>
            </a:prstGeom>
            <a:solidFill>
              <a:srgbClr val="0F9FBE"/>
            </a:solidFill>
            <a:ln w="12700">
              <a:solidFill>
                <a:srgbClr val="0F9FBE">
                  <a:alpha val="0"/>
                </a:srgbClr>
              </a:solidFill>
              <a:prstDash val="solid"/>
            </a:ln>
          </p:spPr>
          <p:txBody>
            <a:bodyPr/>
            <a:lstStyle/>
            <a:p>
              <a:pPr algn="ctr"/>
              <a:endParaRPr lang="en-GB"/>
            </a:p>
          </p:txBody>
        </p:sp>
      </p:grpSp>
    </p:spTree>
    <p:extLst>
      <p:ext uri="{BB962C8B-B14F-4D97-AF65-F5344CB8AC3E}">
        <p14:creationId xmlns:p14="http://schemas.microsoft.com/office/powerpoint/2010/main" val="193867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FE1D3C2D-E752-C6CD-2014-24BD833DC84C}"/>
              </a:ext>
            </a:extLst>
          </p:cNvPr>
          <p:cNvSpPr>
            <a:spLocks noGrp="1"/>
          </p:cNvSpPr>
          <p:nvPr>
            <p:ph type="sldNum" sz="quarter" idx="12"/>
          </p:nvPr>
        </p:nvSpPr>
        <p:spPr>
          <a:xfrm>
            <a:off x="9343516" y="6328431"/>
            <a:ext cx="2743200" cy="365125"/>
          </a:xfrm>
        </p:spPr>
        <p:txBody>
          <a:bodyPr/>
          <a:lstStyle/>
          <a:p>
            <a:fld id="{07D4340B-3C72-EC4E-BC98-374D74FF1BE5}" type="slidenum">
              <a:rPr lang="it-IT" sz="1600" smtClean="0">
                <a:solidFill>
                  <a:srgbClr val="002060"/>
                </a:solidFill>
                <a:latin typeface="Cocomat Pro"/>
              </a:rPr>
              <a:t>21</a:t>
            </a:fld>
            <a:endParaRPr lang="it-IT" sz="1600" dirty="0">
              <a:solidFill>
                <a:srgbClr val="002060"/>
              </a:solidFill>
              <a:latin typeface="Cocomat Pro"/>
            </a:endParaRPr>
          </a:p>
        </p:txBody>
      </p:sp>
    </p:spTree>
    <p:extLst>
      <p:ext uri="{BB962C8B-B14F-4D97-AF65-F5344CB8AC3E}">
        <p14:creationId xmlns:p14="http://schemas.microsoft.com/office/powerpoint/2010/main" val="1773074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5" name="TextBox 2">
            <a:extLst>
              <a:ext uri="{FF2B5EF4-FFF2-40B4-BE49-F238E27FC236}">
                <a16:creationId xmlns:a16="http://schemas.microsoft.com/office/drawing/2014/main" id="{8E5B5C68-5709-59DE-40C8-0CA32644D717}"/>
              </a:ext>
            </a:extLst>
          </p:cNvPr>
          <p:cNvSpPr txBox="1"/>
          <p:nvPr/>
        </p:nvSpPr>
        <p:spPr>
          <a:xfrm>
            <a:off x="5466985" y="603504"/>
            <a:ext cx="3989042" cy="461665"/>
          </a:xfrm>
          <a:prstGeom prst="rect">
            <a:avLst/>
          </a:prstGeom>
          <a:noFill/>
        </p:spPr>
        <p:txBody>
          <a:bodyPr wrap="none">
            <a:spAutoFit/>
          </a:bodyPr>
          <a:lstStyle/>
          <a:p>
            <a:pPr algn="ctr"/>
            <a:r>
              <a:rPr lang="en-GB" sz="2400" dirty="0">
                <a:solidFill>
                  <a:srgbClr val="263B4D"/>
                </a:solidFill>
                <a:latin typeface="Cocomat Pro"/>
              </a:rPr>
              <a:t>Collaborating with </a:t>
            </a:r>
            <a:r>
              <a:rPr sz="2400" dirty="0">
                <a:solidFill>
                  <a:srgbClr val="263B4D"/>
                </a:solidFill>
                <a:latin typeface="Cocomat Pro"/>
              </a:rPr>
              <a:t>CERN</a:t>
            </a:r>
            <a:r>
              <a:rPr lang="en-GB" sz="2400" dirty="0">
                <a:solidFill>
                  <a:srgbClr val="263B4D"/>
                </a:solidFill>
                <a:latin typeface="Cocomat Pro"/>
              </a:rPr>
              <a:t>-</a:t>
            </a:r>
            <a:r>
              <a:rPr sz="2400" dirty="0">
                <a:solidFill>
                  <a:srgbClr val="263B4D"/>
                </a:solidFill>
                <a:latin typeface="Cocomat Pro"/>
              </a:rPr>
              <a:t>DRD5</a:t>
            </a:r>
          </a:p>
        </p:txBody>
      </p:sp>
      <p:sp>
        <p:nvSpPr>
          <p:cNvPr id="6" name="Rounded Rectangle 4">
            <a:extLst>
              <a:ext uri="{FF2B5EF4-FFF2-40B4-BE49-F238E27FC236}">
                <a16:creationId xmlns:a16="http://schemas.microsoft.com/office/drawing/2014/main" id="{14DD09AA-A546-BDC1-781E-5201219137E9}"/>
              </a:ext>
            </a:extLst>
          </p:cNvPr>
          <p:cNvSpPr/>
          <p:nvPr/>
        </p:nvSpPr>
        <p:spPr>
          <a:xfrm>
            <a:off x="822960" y="1417320"/>
            <a:ext cx="3246120" cy="4114800"/>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7" name="Rounded Rectangle 5">
            <a:extLst>
              <a:ext uri="{FF2B5EF4-FFF2-40B4-BE49-F238E27FC236}">
                <a16:creationId xmlns:a16="http://schemas.microsoft.com/office/drawing/2014/main" id="{EFA3DDFA-BBC9-C99C-0F14-88221DFDB746}"/>
              </a:ext>
            </a:extLst>
          </p:cNvPr>
          <p:cNvSpPr/>
          <p:nvPr/>
        </p:nvSpPr>
        <p:spPr>
          <a:xfrm>
            <a:off x="1078992" y="1207008"/>
            <a:ext cx="1828800" cy="384048"/>
          </a:xfrm>
          <a:prstGeom prst="roundRect">
            <a:avLst/>
          </a:prstGeom>
          <a:solidFill>
            <a:srgbClr val="1E5474"/>
          </a:solidFill>
          <a:ln>
            <a:solidFill>
              <a:srgbClr val="1E547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sz="1500" b="1">
                <a:solidFill>
                  <a:srgbClr val="FFFFFF"/>
                </a:solidFill>
                <a:latin typeface="Cocomat Pro"/>
              </a:rPr>
              <a:t>Our Strengths</a:t>
            </a:r>
          </a:p>
        </p:txBody>
      </p:sp>
      <p:sp>
        <p:nvSpPr>
          <p:cNvPr id="8" name="Oval 7">
            <a:extLst>
              <a:ext uri="{FF2B5EF4-FFF2-40B4-BE49-F238E27FC236}">
                <a16:creationId xmlns:a16="http://schemas.microsoft.com/office/drawing/2014/main" id="{1274135C-00C5-2632-761A-576F548881D7}"/>
              </a:ext>
            </a:extLst>
          </p:cNvPr>
          <p:cNvSpPr/>
          <p:nvPr/>
        </p:nvSpPr>
        <p:spPr>
          <a:xfrm>
            <a:off x="1078992" y="1828800"/>
            <a:ext cx="310896" cy="310896"/>
          </a:xfrm>
          <a:prstGeom prst="ellipse">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9" name="Rounded Rectangle 7">
            <a:extLst>
              <a:ext uri="{FF2B5EF4-FFF2-40B4-BE49-F238E27FC236}">
                <a16:creationId xmlns:a16="http://schemas.microsoft.com/office/drawing/2014/main" id="{BF8182DA-FC52-4AE2-2363-27193E92C915}"/>
              </a:ext>
            </a:extLst>
          </p:cNvPr>
          <p:cNvSpPr/>
          <p:nvPr/>
        </p:nvSpPr>
        <p:spPr>
          <a:xfrm>
            <a:off x="1444752" y="1810512"/>
            <a:ext cx="2103120" cy="347472"/>
          </a:xfrm>
          <a:prstGeom prst="roundRect">
            <a:avLst/>
          </a:prstGeom>
          <a:solidFill>
            <a:srgbClr val="EFF8FA"/>
          </a:solidFill>
          <a:ln w="17780">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l"/>
            <a:r>
              <a:rPr sz="1250" b="1">
                <a:solidFill>
                  <a:srgbClr val="263B4D"/>
                </a:solidFill>
                <a:latin typeface="Cocomat Pro"/>
              </a:rPr>
              <a:t>Materials synthesis</a:t>
            </a:r>
          </a:p>
        </p:txBody>
      </p:sp>
      <p:sp>
        <p:nvSpPr>
          <p:cNvPr id="10" name="Oval 9">
            <a:extLst>
              <a:ext uri="{FF2B5EF4-FFF2-40B4-BE49-F238E27FC236}">
                <a16:creationId xmlns:a16="http://schemas.microsoft.com/office/drawing/2014/main" id="{536BA3B6-5E95-16F7-3DCB-291F2692353D}"/>
              </a:ext>
            </a:extLst>
          </p:cNvPr>
          <p:cNvSpPr/>
          <p:nvPr/>
        </p:nvSpPr>
        <p:spPr>
          <a:xfrm>
            <a:off x="1078992" y="2578608"/>
            <a:ext cx="310896" cy="310896"/>
          </a:xfrm>
          <a:prstGeom prst="ellipse">
            <a:avLst/>
          </a:prstGeom>
          <a:solidFill>
            <a:srgbClr val="3B8CC8"/>
          </a:solidFill>
          <a:ln>
            <a:solidFill>
              <a:srgbClr val="3B8C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Rounded Rectangle 9">
            <a:extLst>
              <a:ext uri="{FF2B5EF4-FFF2-40B4-BE49-F238E27FC236}">
                <a16:creationId xmlns:a16="http://schemas.microsoft.com/office/drawing/2014/main" id="{D381723F-895C-9CC2-E6A8-F052DFAACAA4}"/>
              </a:ext>
            </a:extLst>
          </p:cNvPr>
          <p:cNvSpPr/>
          <p:nvPr/>
        </p:nvSpPr>
        <p:spPr>
          <a:xfrm>
            <a:off x="1444752" y="2560320"/>
            <a:ext cx="2103120" cy="347472"/>
          </a:xfrm>
          <a:prstGeom prst="roundRect">
            <a:avLst/>
          </a:prstGeom>
          <a:solidFill>
            <a:srgbClr val="EFF8FA"/>
          </a:solidFill>
          <a:ln w="17780">
            <a:solidFill>
              <a:srgbClr val="3B8CC8"/>
            </a:solidFill>
          </a:ln>
        </p:spPr>
        <p:style>
          <a:lnRef idx="1">
            <a:schemeClr val="accent1"/>
          </a:lnRef>
          <a:fillRef idx="3">
            <a:schemeClr val="accent1"/>
          </a:fillRef>
          <a:effectRef idx="2">
            <a:schemeClr val="accent1"/>
          </a:effectRef>
          <a:fontRef idx="minor">
            <a:schemeClr val="lt1"/>
          </a:fontRef>
        </p:style>
        <p:txBody>
          <a:bodyPr rtlCol="0" anchor="ctr"/>
          <a:lstStyle/>
          <a:p>
            <a:pPr algn="l"/>
            <a:r>
              <a:rPr sz="1250" b="1" dirty="0" err="1">
                <a:solidFill>
                  <a:srgbClr val="263B4D"/>
                </a:solidFill>
                <a:latin typeface="Cocomat Pro"/>
              </a:rPr>
              <a:t>Photophysics</a:t>
            </a:r>
            <a:r>
              <a:rPr sz="1250" b="1" dirty="0">
                <a:solidFill>
                  <a:srgbClr val="263B4D"/>
                </a:solidFill>
                <a:latin typeface="Cocomat Pro"/>
              </a:rPr>
              <a:t> &amp; spectroscopy</a:t>
            </a:r>
          </a:p>
        </p:txBody>
      </p:sp>
      <p:sp>
        <p:nvSpPr>
          <p:cNvPr id="12" name="Oval 11">
            <a:extLst>
              <a:ext uri="{FF2B5EF4-FFF2-40B4-BE49-F238E27FC236}">
                <a16:creationId xmlns:a16="http://schemas.microsoft.com/office/drawing/2014/main" id="{6CDE2888-FEAA-DD82-DBC3-8B727CE62C37}"/>
              </a:ext>
            </a:extLst>
          </p:cNvPr>
          <p:cNvSpPr/>
          <p:nvPr/>
        </p:nvSpPr>
        <p:spPr>
          <a:xfrm>
            <a:off x="1078992" y="3328415"/>
            <a:ext cx="310896" cy="310896"/>
          </a:xfrm>
          <a:prstGeom prst="ellipse">
            <a:avLst/>
          </a:prstGeom>
          <a:solidFill>
            <a:srgbClr val="7085D0"/>
          </a:solidFill>
          <a:ln>
            <a:solidFill>
              <a:srgbClr val="7085D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3" name="Rounded Rectangle 11">
            <a:extLst>
              <a:ext uri="{FF2B5EF4-FFF2-40B4-BE49-F238E27FC236}">
                <a16:creationId xmlns:a16="http://schemas.microsoft.com/office/drawing/2014/main" id="{90FEDC93-38DD-BC1F-03E8-B66475F3E5EE}"/>
              </a:ext>
            </a:extLst>
          </p:cNvPr>
          <p:cNvSpPr/>
          <p:nvPr/>
        </p:nvSpPr>
        <p:spPr>
          <a:xfrm>
            <a:off x="1444752" y="3310127"/>
            <a:ext cx="2103120" cy="347472"/>
          </a:xfrm>
          <a:prstGeom prst="roundRect">
            <a:avLst/>
          </a:prstGeom>
          <a:solidFill>
            <a:srgbClr val="EFF8FA"/>
          </a:solidFill>
          <a:ln w="17780">
            <a:solidFill>
              <a:srgbClr val="7085D0"/>
            </a:solidFill>
          </a:ln>
        </p:spPr>
        <p:style>
          <a:lnRef idx="1">
            <a:schemeClr val="accent1"/>
          </a:lnRef>
          <a:fillRef idx="3">
            <a:schemeClr val="accent1"/>
          </a:fillRef>
          <a:effectRef idx="2">
            <a:schemeClr val="accent1"/>
          </a:effectRef>
          <a:fontRef idx="minor">
            <a:schemeClr val="lt1"/>
          </a:fontRef>
        </p:style>
        <p:txBody>
          <a:bodyPr rtlCol="0" anchor="ctr"/>
          <a:lstStyle/>
          <a:p>
            <a:pPr algn="l"/>
            <a:r>
              <a:rPr sz="1250" b="1">
                <a:solidFill>
                  <a:srgbClr val="263B4D"/>
                </a:solidFill>
                <a:latin typeface="Cocomat Pro"/>
              </a:rPr>
              <a:t>Detector materials</a:t>
            </a:r>
          </a:p>
        </p:txBody>
      </p:sp>
      <p:sp>
        <p:nvSpPr>
          <p:cNvPr id="14" name="Oval 13">
            <a:extLst>
              <a:ext uri="{FF2B5EF4-FFF2-40B4-BE49-F238E27FC236}">
                <a16:creationId xmlns:a16="http://schemas.microsoft.com/office/drawing/2014/main" id="{894A9867-AF47-CC67-8C85-31EB10454AA5}"/>
              </a:ext>
            </a:extLst>
          </p:cNvPr>
          <p:cNvSpPr/>
          <p:nvPr/>
        </p:nvSpPr>
        <p:spPr>
          <a:xfrm>
            <a:off x="1078992" y="4078224"/>
            <a:ext cx="310896" cy="310896"/>
          </a:xfrm>
          <a:prstGeom prst="ellipse">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5" name="Rounded Rectangle 13">
            <a:extLst>
              <a:ext uri="{FF2B5EF4-FFF2-40B4-BE49-F238E27FC236}">
                <a16:creationId xmlns:a16="http://schemas.microsoft.com/office/drawing/2014/main" id="{A1AF3199-18F7-3736-DEA9-C509E5F2EC85}"/>
              </a:ext>
            </a:extLst>
          </p:cNvPr>
          <p:cNvSpPr/>
          <p:nvPr/>
        </p:nvSpPr>
        <p:spPr>
          <a:xfrm>
            <a:off x="1444752" y="4059936"/>
            <a:ext cx="2103120" cy="347472"/>
          </a:xfrm>
          <a:prstGeom prst="roundRect">
            <a:avLst/>
          </a:prstGeom>
          <a:solidFill>
            <a:srgbClr val="EFF8FA"/>
          </a:solidFill>
          <a:ln w="1778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l"/>
            <a:r>
              <a:rPr sz="1250" b="1">
                <a:solidFill>
                  <a:srgbClr val="263B4D"/>
                </a:solidFill>
                <a:latin typeface="Cocomat Pro"/>
              </a:rPr>
              <a:t>Machine learning</a:t>
            </a:r>
          </a:p>
        </p:txBody>
      </p:sp>
      <p:sp>
        <p:nvSpPr>
          <p:cNvPr id="16" name="TextBox 14">
            <a:extLst>
              <a:ext uri="{FF2B5EF4-FFF2-40B4-BE49-F238E27FC236}">
                <a16:creationId xmlns:a16="http://schemas.microsoft.com/office/drawing/2014/main" id="{39283DF4-D4F8-36E9-40A7-16B9F701DB2D}"/>
              </a:ext>
            </a:extLst>
          </p:cNvPr>
          <p:cNvSpPr txBox="1"/>
          <p:nvPr/>
        </p:nvSpPr>
        <p:spPr>
          <a:xfrm>
            <a:off x="1078992" y="4892040"/>
            <a:ext cx="2697480" cy="646331"/>
          </a:xfrm>
          <a:prstGeom prst="rect">
            <a:avLst/>
          </a:prstGeom>
          <a:noFill/>
        </p:spPr>
        <p:txBody>
          <a:bodyPr wrap="square">
            <a:spAutoFit/>
          </a:bodyPr>
          <a:lstStyle/>
          <a:p>
            <a:pPr algn="l"/>
            <a:r>
              <a:rPr sz="1200" b="1" dirty="0">
                <a:solidFill>
                  <a:srgbClr val="1E5474"/>
                </a:solidFill>
                <a:latin typeface="Cocomat Pro"/>
              </a:rPr>
              <a:t>Interdisciplinary expertise </a:t>
            </a:r>
            <a:r>
              <a:rPr lang="tr-TR" sz="1200" b="1" dirty="0" err="1">
                <a:solidFill>
                  <a:srgbClr val="1E5474"/>
                </a:solidFill>
                <a:latin typeface="Cocomat Pro"/>
              </a:rPr>
              <a:t>ranging</a:t>
            </a:r>
            <a:r>
              <a:rPr sz="1200" b="1" dirty="0">
                <a:solidFill>
                  <a:srgbClr val="1E5474"/>
                </a:solidFill>
                <a:latin typeface="Cocomat Pro"/>
              </a:rPr>
              <a:t> chemistry, physics, engineering, and data-driven analysis</a:t>
            </a:r>
          </a:p>
        </p:txBody>
      </p:sp>
      <p:sp>
        <p:nvSpPr>
          <p:cNvPr id="17" name="Chevron 15">
            <a:extLst>
              <a:ext uri="{FF2B5EF4-FFF2-40B4-BE49-F238E27FC236}">
                <a16:creationId xmlns:a16="http://schemas.microsoft.com/office/drawing/2014/main" id="{6C9070BF-BFD8-3138-EE5C-4F7EA455416C}"/>
              </a:ext>
            </a:extLst>
          </p:cNvPr>
          <p:cNvSpPr/>
          <p:nvPr/>
        </p:nvSpPr>
        <p:spPr>
          <a:xfrm>
            <a:off x="4480560" y="2743200"/>
            <a:ext cx="1463040" cy="868680"/>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8" name="TextBox 16">
            <a:extLst>
              <a:ext uri="{FF2B5EF4-FFF2-40B4-BE49-F238E27FC236}">
                <a16:creationId xmlns:a16="http://schemas.microsoft.com/office/drawing/2014/main" id="{4C8FDB3B-C1B8-3ADB-3993-A5745A7B9514}"/>
              </a:ext>
            </a:extLst>
          </p:cNvPr>
          <p:cNvSpPr txBox="1"/>
          <p:nvPr/>
        </p:nvSpPr>
        <p:spPr>
          <a:xfrm>
            <a:off x="4352544" y="1920240"/>
            <a:ext cx="1737360" cy="548640"/>
          </a:xfrm>
          <a:prstGeom prst="rect">
            <a:avLst/>
          </a:prstGeom>
          <a:noFill/>
        </p:spPr>
        <p:txBody>
          <a:bodyPr wrap="square">
            <a:spAutoFit/>
          </a:bodyPr>
          <a:lstStyle/>
          <a:p>
            <a:pPr algn="ctr"/>
            <a:r>
              <a:rPr sz="1600" b="1">
                <a:solidFill>
                  <a:srgbClr val="1E5474"/>
                </a:solidFill>
                <a:latin typeface="Cocomat Pro"/>
              </a:rPr>
              <a:t>Natural
bridge</a:t>
            </a:r>
          </a:p>
        </p:txBody>
      </p:sp>
      <p:sp>
        <p:nvSpPr>
          <p:cNvPr id="19" name="Rounded Rectangle 17">
            <a:extLst>
              <a:ext uri="{FF2B5EF4-FFF2-40B4-BE49-F238E27FC236}">
                <a16:creationId xmlns:a16="http://schemas.microsoft.com/office/drawing/2014/main" id="{08EAEA70-92E8-22D8-FE30-7BCE4BEE4C73}"/>
              </a:ext>
            </a:extLst>
          </p:cNvPr>
          <p:cNvSpPr/>
          <p:nvPr/>
        </p:nvSpPr>
        <p:spPr>
          <a:xfrm>
            <a:off x="6400800" y="1417320"/>
            <a:ext cx="4892040" cy="4114800"/>
          </a:xfrm>
          <a:prstGeom prst="roundRect">
            <a:avLst/>
          </a:prstGeom>
          <a:solidFill>
            <a:srgbClr val="E5F2F6"/>
          </a:solidFill>
          <a:ln w="22860">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0" name="Rounded Rectangle 18">
            <a:extLst>
              <a:ext uri="{FF2B5EF4-FFF2-40B4-BE49-F238E27FC236}">
                <a16:creationId xmlns:a16="http://schemas.microsoft.com/office/drawing/2014/main" id="{08F04B63-93CA-3E76-803B-048C0040F494}"/>
              </a:ext>
            </a:extLst>
          </p:cNvPr>
          <p:cNvSpPr/>
          <p:nvPr/>
        </p:nvSpPr>
        <p:spPr>
          <a:xfrm>
            <a:off x="6812280" y="1207008"/>
            <a:ext cx="2286000" cy="384048"/>
          </a:xfrm>
          <a:prstGeom prst="roundRect">
            <a:avLst/>
          </a:prstGeom>
          <a:solidFill>
            <a:srgbClr val="1E5474"/>
          </a:solidFill>
          <a:ln>
            <a:solidFill>
              <a:srgbClr val="1E547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sz="1500" b="1">
                <a:solidFill>
                  <a:srgbClr val="FFFFFF"/>
                </a:solidFill>
                <a:latin typeface="Cocomat Pro"/>
              </a:rPr>
              <a:t>CERN DRD5 Focus</a:t>
            </a:r>
          </a:p>
        </p:txBody>
      </p:sp>
      <p:sp>
        <p:nvSpPr>
          <p:cNvPr id="21" name="Rounded Rectangle 19">
            <a:extLst>
              <a:ext uri="{FF2B5EF4-FFF2-40B4-BE49-F238E27FC236}">
                <a16:creationId xmlns:a16="http://schemas.microsoft.com/office/drawing/2014/main" id="{90707189-324F-AF14-9F90-6CF8183902C2}"/>
              </a:ext>
            </a:extLst>
          </p:cNvPr>
          <p:cNvSpPr/>
          <p:nvPr/>
        </p:nvSpPr>
        <p:spPr>
          <a:xfrm>
            <a:off x="6748272" y="1783080"/>
            <a:ext cx="4187952" cy="768096"/>
          </a:xfrm>
          <a:prstGeom prst="roundRect">
            <a:avLst/>
          </a:prstGeom>
          <a:solidFill>
            <a:srgbClr val="EFF8FA"/>
          </a:solidFill>
          <a:ln w="17780">
            <a:solidFill>
              <a:srgbClr val="3B8CC8"/>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l"/>
            <a:r>
              <a:rPr sz="1300" b="1">
                <a:solidFill>
                  <a:srgbClr val="263B4D"/>
                </a:solidFill>
                <a:latin typeface="Cocomat Pro"/>
              </a:rPr>
              <a:t>Quantum sensing R&amp;D</a:t>
            </a:r>
          </a:p>
          <a:p>
            <a:pPr algn="l"/>
            <a:r>
              <a:rPr sz="1050">
                <a:solidFill>
                  <a:srgbClr val="586570"/>
                </a:solidFill>
                <a:latin typeface="Cocomat Pro"/>
              </a:rPr>
              <a:t>advanced detector concepts for high-energy physics</a:t>
            </a:r>
          </a:p>
        </p:txBody>
      </p:sp>
      <p:sp>
        <p:nvSpPr>
          <p:cNvPr id="22" name="Rectangle 20">
            <a:extLst>
              <a:ext uri="{FF2B5EF4-FFF2-40B4-BE49-F238E27FC236}">
                <a16:creationId xmlns:a16="http://schemas.microsoft.com/office/drawing/2014/main" id="{63830DFA-E01F-A88B-E6BF-C9008C857F7E}"/>
              </a:ext>
            </a:extLst>
          </p:cNvPr>
          <p:cNvSpPr/>
          <p:nvPr/>
        </p:nvSpPr>
        <p:spPr>
          <a:xfrm>
            <a:off x="6748272" y="1783080"/>
            <a:ext cx="109728" cy="768096"/>
          </a:xfrm>
          <a:prstGeom prst="rect">
            <a:avLst/>
          </a:prstGeom>
          <a:solidFill>
            <a:srgbClr val="3B8CC8"/>
          </a:solidFill>
          <a:ln>
            <a:solidFill>
              <a:srgbClr val="3B8CC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3" name="Rounded Rectangle 21">
            <a:extLst>
              <a:ext uri="{FF2B5EF4-FFF2-40B4-BE49-F238E27FC236}">
                <a16:creationId xmlns:a16="http://schemas.microsoft.com/office/drawing/2014/main" id="{4E0B5EAA-24EF-EA71-DF11-E996E810D8B2}"/>
              </a:ext>
            </a:extLst>
          </p:cNvPr>
          <p:cNvSpPr/>
          <p:nvPr/>
        </p:nvSpPr>
        <p:spPr>
          <a:xfrm>
            <a:off x="6748272" y="2770632"/>
            <a:ext cx="4187952" cy="768096"/>
          </a:xfrm>
          <a:prstGeom prst="roundRect">
            <a:avLst/>
          </a:prstGeom>
          <a:solidFill>
            <a:srgbClr val="EFF8FA"/>
          </a:solidFill>
          <a:ln w="17780">
            <a:solidFill>
              <a:srgbClr val="7085D0"/>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l"/>
            <a:r>
              <a:rPr sz="1300" b="1">
                <a:solidFill>
                  <a:srgbClr val="263B4D"/>
                </a:solidFill>
                <a:latin typeface="Cocomat Pro"/>
              </a:rPr>
              <a:t>WP2: QDs &amp; chromatic calorimetry</a:t>
            </a:r>
          </a:p>
          <a:p>
            <a:pPr algn="l"/>
            <a:r>
              <a:rPr sz="1050">
                <a:solidFill>
                  <a:srgbClr val="586570"/>
                </a:solidFill>
                <a:latin typeface="Cocomat Pro"/>
              </a:rPr>
              <a:t>wavelength-engineered materials and layered detector ideas</a:t>
            </a:r>
          </a:p>
        </p:txBody>
      </p:sp>
      <p:sp>
        <p:nvSpPr>
          <p:cNvPr id="24" name="Rectangle 22">
            <a:extLst>
              <a:ext uri="{FF2B5EF4-FFF2-40B4-BE49-F238E27FC236}">
                <a16:creationId xmlns:a16="http://schemas.microsoft.com/office/drawing/2014/main" id="{6675992C-B150-C009-480C-F3DEC79B309D}"/>
              </a:ext>
            </a:extLst>
          </p:cNvPr>
          <p:cNvSpPr/>
          <p:nvPr/>
        </p:nvSpPr>
        <p:spPr>
          <a:xfrm>
            <a:off x="6748272" y="2770632"/>
            <a:ext cx="109728" cy="768096"/>
          </a:xfrm>
          <a:prstGeom prst="rect">
            <a:avLst/>
          </a:prstGeom>
          <a:solidFill>
            <a:srgbClr val="7085D0"/>
          </a:solidFill>
          <a:ln>
            <a:solidFill>
              <a:srgbClr val="7085D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5" name="Rounded Rectangle 23">
            <a:extLst>
              <a:ext uri="{FF2B5EF4-FFF2-40B4-BE49-F238E27FC236}">
                <a16:creationId xmlns:a16="http://schemas.microsoft.com/office/drawing/2014/main" id="{36DEB061-DBC6-A3A2-3F31-572DD395D1A1}"/>
              </a:ext>
            </a:extLst>
          </p:cNvPr>
          <p:cNvSpPr/>
          <p:nvPr/>
        </p:nvSpPr>
        <p:spPr>
          <a:xfrm>
            <a:off x="6748272" y="3758184"/>
            <a:ext cx="4187952" cy="768096"/>
          </a:xfrm>
          <a:prstGeom prst="roundRect">
            <a:avLst/>
          </a:prstGeom>
          <a:solidFill>
            <a:srgbClr val="EFF8FA"/>
          </a:solidFill>
          <a:ln w="17780">
            <a:solidFill>
              <a:srgbClr val="6EA85D"/>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l"/>
            <a:r>
              <a:rPr sz="1300" b="1">
                <a:solidFill>
                  <a:srgbClr val="263B4D"/>
                </a:solidFill>
                <a:latin typeface="Cocomat Pro"/>
              </a:rPr>
              <a:t>Our contribution</a:t>
            </a:r>
          </a:p>
          <a:p>
            <a:pPr algn="l"/>
            <a:r>
              <a:rPr sz="1050">
                <a:solidFill>
                  <a:srgbClr val="586570"/>
                </a:solidFill>
                <a:latin typeface="Cocomat Pro"/>
              </a:rPr>
              <a:t>materials selection, characterization, and ML-guided design insight</a:t>
            </a:r>
          </a:p>
        </p:txBody>
      </p:sp>
      <p:sp>
        <p:nvSpPr>
          <p:cNvPr id="26" name="Rectangle 24">
            <a:extLst>
              <a:ext uri="{FF2B5EF4-FFF2-40B4-BE49-F238E27FC236}">
                <a16:creationId xmlns:a16="http://schemas.microsoft.com/office/drawing/2014/main" id="{5F0694A7-E27F-178B-F86B-6B6FCCC69121}"/>
              </a:ext>
            </a:extLst>
          </p:cNvPr>
          <p:cNvSpPr/>
          <p:nvPr/>
        </p:nvSpPr>
        <p:spPr>
          <a:xfrm>
            <a:off x="6748272" y="3758184"/>
            <a:ext cx="109728" cy="768096"/>
          </a:xfrm>
          <a:prstGeom prst="rect">
            <a:avLst/>
          </a:prstGeom>
          <a:solidFill>
            <a:srgbClr val="6EA85D"/>
          </a:solidFill>
          <a:ln>
            <a:solidFill>
              <a:srgbClr val="6EA85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cxnSp>
        <p:nvCxnSpPr>
          <p:cNvPr id="27" name="Connector 25">
            <a:extLst>
              <a:ext uri="{FF2B5EF4-FFF2-40B4-BE49-F238E27FC236}">
                <a16:creationId xmlns:a16="http://schemas.microsoft.com/office/drawing/2014/main" id="{662BA9D2-C6C5-46BB-08E4-D3A94D1D0B26}"/>
              </a:ext>
            </a:extLst>
          </p:cNvPr>
          <p:cNvCxnSpPr/>
          <p:nvPr/>
        </p:nvCxnSpPr>
        <p:spPr>
          <a:xfrm flipV="1">
            <a:off x="9985248" y="4443984"/>
            <a:ext cx="384048" cy="356616"/>
          </a:xfrm>
          <a:prstGeom prst="line">
            <a:avLst/>
          </a:prstGeom>
          <a:ln w="22860">
            <a:solidFill>
              <a:srgbClr val="19C7E1"/>
            </a:solidFill>
          </a:ln>
        </p:spPr>
        <p:style>
          <a:lnRef idx="2">
            <a:schemeClr val="accent1"/>
          </a:lnRef>
          <a:fillRef idx="0">
            <a:schemeClr val="accent1"/>
          </a:fillRef>
          <a:effectRef idx="1">
            <a:schemeClr val="accent1"/>
          </a:effectRef>
          <a:fontRef idx="minor">
            <a:schemeClr val="tx1"/>
          </a:fontRef>
        </p:style>
      </p:cxnSp>
      <p:cxnSp>
        <p:nvCxnSpPr>
          <p:cNvPr id="28" name="Connector 26">
            <a:extLst>
              <a:ext uri="{FF2B5EF4-FFF2-40B4-BE49-F238E27FC236}">
                <a16:creationId xmlns:a16="http://schemas.microsoft.com/office/drawing/2014/main" id="{686ACC83-A4C9-18C0-A22C-C19AD62B0DC6}"/>
              </a:ext>
            </a:extLst>
          </p:cNvPr>
          <p:cNvCxnSpPr/>
          <p:nvPr/>
        </p:nvCxnSpPr>
        <p:spPr>
          <a:xfrm>
            <a:off x="10369296" y="4443984"/>
            <a:ext cx="384048" cy="356616"/>
          </a:xfrm>
          <a:prstGeom prst="line">
            <a:avLst/>
          </a:prstGeom>
          <a:ln w="22860">
            <a:solidFill>
              <a:srgbClr val="19C7E1"/>
            </a:solidFill>
          </a:ln>
        </p:spPr>
        <p:style>
          <a:lnRef idx="2">
            <a:schemeClr val="accent1"/>
          </a:lnRef>
          <a:fillRef idx="0">
            <a:schemeClr val="accent1"/>
          </a:fillRef>
          <a:effectRef idx="1">
            <a:schemeClr val="accent1"/>
          </a:effectRef>
          <a:fontRef idx="minor">
            <a:schemeClr val="tx1"/>
          </a:fontRef>
        </p:style>
      </p:cxnSp>
      <p:cxnSp>
        <p:nvCxnSpPr>
          <p:cNvPr id="29" name="Connector 27">
            <a:extLst>
              <a:ext uri="{FF2B5EF4-FFF2-40B4-BE49-F238E27FC236}">
                <a16:creationId xmlns:a16="http://schemas.microsoft.com/office/drawing/2014/main" id="{F9274B33-A368-298D-8612-C174F4807E07}"/>
              </a:ext>
            </a:extLst>
          </p:cNvPr>
          <p:cNvCxnSpPr/>
          <p:nvPr/>
        </p:nvCxnSpPr>
        <p:spPr>
          <a:xfrm>
            <a:off x="9985248" y="4800600"/>
            <a:ext cx="768096" cy="0"/>
          </a:xfrm>
          <a:prstGeom prst="line">
            <a:avLst/>
          </a:prstGeom>
          <a:ln w="22860">
            <a:solidFill>
              <a:srgbClr val="19C7E1"/>
            </a:solidFill>
          </a:ln>
        </p:spPr>
        <p:style>
          <a:lnRef idx="2">
            <a:schemeClr val="accent1"/>
          </a:lnRef>
          <a:fillRef idx="0">
            <a:schemeClr val="accent1"/>
          </a:fillRef>
          <a:effectRef idx="1">
            <a:schemeClr val="accent1"/>
          </a:effectRef>
          <a:fontRef idx="minor">
            <a:schemeClr val="tx1"/>
          </a:fontRef>
        </p:style>
      </p:cxnSp>
      <p:sp>
        <p:nvSpPr>
          <p:cNvPr id="30" name="Oval 29">
            <a:extLst>
              <a:ext uri="{FF2B5EF4-FFF2-40B4-BE49-F238E27FC236}">
                <a16:creationId xmlns:a16="http://schemas.microsoft.com/office/drawing/2014/main" id="{E9DAA0C2-314F-9062-E673-F94854951B57}"/>
              </a:ext>
            </a:extLst>
          </p:cNvPr>
          <p:cNvSpPr/>
          <p:nvPr/>
        </p:nvSpPr>
        <p:spPr>
          <a:xfrm>
            <a:off x="9912096" y="4727448"/>
            <a:ext cx="146304" cy="146304"/>
          </a:xfrm>
          <a:prstGeom prst="ellipse">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C97DF2B5-5804-7CD4-AA17-E633235631AE}"/>
              </a:ext>
            </a:extLst>
          </p:cNvPr>
          <p:cNvSpPr/>
          <p:nvPr/>
        </p:nvSpPr>
        <p:spPr>
          <a:xfrm>
            <a:off x="10296144" y="4370832"/>
            <a:ext cx="146304" cy="146304"/>
          </a:xfrm>
          <a:prstGeom prst="ellipse">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D71B3134-8256-2606-615F-59D5D9D32D52}"/>
              </a:ext>
            </a:extLst>
          </p:cNvPr>
          <p:cNvSpPr/>
          <p:nvPr/>
        </p:nvSpPr>
        <p:spPr>
          <a:xfrm>
            <a:off x="10680192" y="4727448"/>
            <a:ext cx="146304" cy="146304"/>
          </a:xfrm>
          <a:prstGeom prst="ellipse">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3" name="Rounded Rectangle 31">
            <a:extLst>
              <a:ext uri="{FF2B5EF4-FFF2-40B4-BE49-F238E27FC236}">
                <a16:creationId xmlns:a16="http://schemas.microsoft.com/office/drawing/2014/main" id="{F7274155-C40A-4E5F-0B18-7C614420AC5B}"/>
              </a:ext>
            </a:extLst>
          </p:cNvPr>
          <p:cNvSpPr/>
          <p:nvPr/>
        </p:nvSpPr>
        <p:spPr>
          <a:xfrm>
            <a:off x="1225296" y="5550408"/>
            <a:ext cx="9144000" cy="438912"/>
          </a:xfrm>
          <a:prstGeom prst="roundRect">
            <a:avLst/>
          </a:prstGeom>
          <a:solidFill>
            <a:srgbClr val="EFF8FA"/>
          </a:solidFill>
          <a:ln w="17780">
            <a:solidFill>
              <a:srgbClr val="19C7E1"/>
            </a:solidFill>
          </a:ln>
        </p:spPr>
        <p:style>
          <a:lnRef idx="1">
            <a:schemeClr val="accent1"/>
          </a:lnRef>
          <a:fillRef idx="3">
            <a:schemeClr val="accent1"/>
          </a:fillRef>
          <a:effectRef idx="2">
            <a:schemeClr val="accent1"/>
          </a:effectRef>
          <a:fontRef idx="minor">
            <a:schemeClr val="lt1"/>
          </a:fontRef>
        </p:style>
        <p:txBody>
          <a:bodyPr wrap="square" rtlCol="0" anchor="ctr"/>
          <a:lstStyle/>
          <a:p>
            <a:pPr algn="ctr"/>
            <a:r>
              <a:rPr sz="1300" b="1" dirty="0">
                <a:solidFill>
                  <a:srgbClr val="1E5474"/>
                </a:solidFill>
                <a:latin typeface="Cocomat Pro"/>
              </a:rPr>
              <a:t>Objective: </a:t>
            </a:r>
            <a:r>
              <a:rPr sz="1300" b="0" dirty="0">
                <a:solidFill>
                  <a:srgbClr val="1E5474"/>
                </a:solidFill>
                <a:latin typeface="Cocomat Pro"/>
              </a:rPr>
              <a:t>to contribute materials expertise and data-driven design guidance for next-generation radiation detectors</a:t>
            </a:r>
          </a:p>
        </p:txBody>
      </p:sp>
      <p:sp>
        <p:nvSpPr>
          <p:cNvPr id="34" name="Rounded Rectangle 32">
            <a:extLst>
              <a:ext uri="{FF2B5EF4-FFF2-40B4-BE49-F238E27FC236}">
                <a16:creationId xmlns:a16="http://schemas.microsoft.com/office/drawing/2014/main" id="{2F6042B7-8BC1-2341-0EC1-66FB51006FF8}"/>
              </a:ext>
            </a:extLst>
          </p:cNvPr>
          <p:cNvSpPr/>
          <p:nvPr/>
        </p:nvSpPr>
        <p:spPr>
          <a:xfrm>
            <a:off x="3886200" y="1691640"/>
            <a:ext cx="2148840" cy="3611880"/>
          </a:xfrm>
          <a:prstGeom prst="roundRect">
            <a:avLst/>
          </a:prstGeom>
          <a:solidFill>
            <a:srgbClr val="F6F6F6"/>
          </a:solidFill>
          <a:ln>
            <a:solidFill>
              <a:srgbClr val="F6F6F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5" name="TextBox 33">
            <a:extLst>
              <a:ext uri="{FF2B5EF4-FFF2-40B4-BE49-F238E27FC236}">
                <a16:creationId xmlns:a16="http://schemas.microsoft.com/office/drawing/2014/main" id="{DC6AEDB8-71E5-D0E1-A173-07A78EACD23E}"/>
              </a:ext>
            </a:extLst>
          </p:cNvPr>
          <p:cNvSpPr txBox="1"/>
          <p:nvPr/>
        </p:nvSpPr>
        <p:spPr>
          <a:xfrm>
            <a:off x="4251960" y="1920240"/>
            <a:ext cx="1417320" cy="594360"/>
          </a:xfrm>
          <a:prstGeom prst="rect">
            <a:avLst/>
          </a:prstGeom>
          <a:noFill/>
        </p:spPr>
        <p:txBody>
          <a:bodyPr wrap="none" anchor="ctr">
            <a:spAutoFit/>
          </a:bodyPr>
          <a:lstStyle/>
          <a:p>
            <a:pPr algn="ctr"/>
            <a:r>
              <a:rPr sz="1600" b="1">
                <a:solidFill>
                  <a:srgbClr val="263B4D"/>
                </a:solidFill>
                <a:latin typeface="Cocomat Pro"/>
              </a:rPr>
              <a:t>Natural
bridge</a:t>
            </a:r>
          </a:p>
        </p:txBody>
      </p:sp>
      <p:sp>
        <p:nvSpPr>
          <p:cNvPr id="36" name="Chevron 34">
            <a:extLst>
              <a:ext uri="{FF2B5EF4-FFF2-40B4-BE49-F238E27FC236}">
                <a16:creationId xmlns:a16="http://schemas.microsoft.com/office/drawing/2014/main" id="{319D8353-4822-A09C-A6F7-26E32453DEEF}"/>
              </a:ext>
            </a:extLst>
          </p:cNvPr>
          <p:cNvSpPr/>
          <p:nvPr/>
        </p:nvSpPr>
        <p:spPr>
          <a:xfrm>
            <a:off x="4526280" y="2743200"/>
            <a:ext cx="1417320" cy="868680"/>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7" name="Rounded Rectangle 35">
            <a:extLst>
              <a:ext uri="{FF2B5EF4-FFF2-40B4-BE49-F238E27FC236}">
                <a16:creationId xmlns:a16="http://schemas.microsoft.com/office/drawing/2014/main" id="{837264D1-4EC6-BA9C-0416-A92A481CC091}"/>
              </a:ext>
            </a:extLst>
          </p:cNvPr>
          <p:cNvSpPr/>
          <p:nvPr/>
        </p:nvSpPr>
        <p:spPr>
          <a:xfrm>
            <a:off x="3703320" y="1664208"/>
            <a:ext cx="2514600" cy="3703320"/>
          </a:xfrm>
          <a:prstGeom prst="roundRect">
            <a:avLst/>
          </a:prstGeom>
          <a:solidFill>
            <a:srgbClr val="F6F6F6"/>
          </a:solidFill>
          <a:ln>
            <a:solidFill>
              <a:srgbClr val="F6F6F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38" name="TextBox 36">
            <a:extLst>
              <a:ext uri="{FF2B5EF4-FFF2-40B4-BE49-F238E27FC236}">
                <a16:creationId xmlns:a16="http://schemas.microsoft.com/office/drawing/2014/main" id="{AD241461-0AE9-7D0E-6CF7-469767B7A27E}"/>
              </a:ext>
            </a:extLst>
          </p:cNvPr>
          <p:cNvSpPr txBox="1"/>
          <p:nvPr/>
        </p:nvSpPr>
        <p:spPr>
          <a:xfrm>
            <a:off x="4160520" y="1901952"/>
            <a:ext cx="1554480" cy="594360"/>
          </a:xfrm>
          <a:prstGeom prst="rect">
            <a:avLst/>
          </a:prstGeom>
          <a:noFill/>
        </p:spPr>
        <p:txBody>
          <a:bodyPr wrap="none" anchor="ctr">
            <a:spAutoFit/>
          </a:bodyPr>
          <a:lstStyle/>
          <a:p>
            <a:pPr algn="ctr"/>
            <a:r>
              <a:rPr sz="1600" b="1">
                <a:solidFill>
                  <a:srgbClr val="263B4D"/>
                </a:solidFill>
                <a:latin typeface="Cocomat Pro"/>
              </a:rPr>
              <a:t>Natural
bridge</a:t>
            </a:r>
          </a:p>
        </p:txBody>
      </p:sp>
      <p:sp>
        <p:nvSpPr>
          <p:cNvPr id="39" name="Chevron 37">
            <a:extLst>
              <a:ext uri="{FF2B5EF4-FFF2-40B4-BE49-F238E27FC236}">
                <a16:creationId xmlns:a16="http://schemas.microsoft.com/office/drawing/2014/main" id="{36C4F023-07B2-A453-DB6A-E43F8FE997A8}"/>
              </a:ext>
            </a:extLst>
          </p:cNvPr>
          <p:cNvSpPr/>
          <p:nvPr/>
        </p:nvSpPr>
        <p:spPr>
          <a:xfrm>
            <a:off x="4498848" y="2743200"/>
            <a:ext cx="1444752" cy="868680"/>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0" name="Rounded Rectangle 38">
            <a:extLst>
              <a:ext uri="{FF2B5EF4-FFF2-40B4-BE49-F238E27FC236}">
                <a16:creationId xmlns:a16="http://schemas.microsoft.com/office/drawing/2014/main" id="{04D61EC7-89D6-7187-980D-0E307E436F9B}"/>
              </a:ext>
            </a:extLst>
          </p:cNvPr>
          <p:cNvSpPr/>
          <p:nvPr/>
        </p:nvSpPr>
        <p:spPr>
          <a:xfrm>
            <a:off x="3675887" y="1664208"/>
            <a:ext cx="2724912" cy="3703320"/>
          </a:xfrm>
          <a:prstGeom prst="roundRect">
            <a:avLst/>
          </a:prstGeom>
          <a:solidFill>
            <a:srgbClr val="F6F6F6"/>
          </a:solidFill>
          <a:ln>
            <a:solidFill>
              <a:srgbClr val="F6F6F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1" name="TextBox 40">
            <a:extLst>
              <a:ext uri="{FF2B5EF4-FFF2-40B4-BE49-F238E27FC236}">
                <a16:creationId xmlns:a16="http://schemas.microsoft.com/office/drawing/2014/main" id="{952D3B36-D1B6-0BA6-8C3F-87259C2D8290}"/>
              </a:ext>
            </a:extLst>
          </p:cNvPr>
          <p:cNvSpPr txBox="1"/>
          <p:nvPr/>
        </p:nvSpPr>
        <p:spPr>
          <a:xfrm>
            <a:off x="4160520" y="1901952"/>
            <a:ext cx="1645920" cy="594360"/>
          </a:xfrm>
          <a:prstGeom prst="rect">
            <a:avLst/>
          </a:prstGeom>
          <a:noFill/>
        </p:spPr>
        <p:txBody>
          <a:bodyPr wrap="none" anchor="ctr">
            <a:spAutoFit/>
          </a:bodyPr>
          <a:lstStyle/>
          <a:p>
            <a:pPr algn="ctr"/>
            <a:r>
              <a:rPr sz="1600" b="1">
                <a:solidFill>
                  <a:srgbClr val="263B4D"/>
                </a:solidFill>
                <a:latin typeface="Cocomat Pro"/>
              </a:rPr>
              <a:t>Natural
bridge</a:t>
            </a:r>
          </a:p>
        </p:txBody>
      </p:sp>
      <p:sp>
        <p:nvSpPr>
          <p:cNvPr id="42" name="Chevron 41">
            <a:extLst>
              <a:ext uri="{FF2B5EF4-FFF2-40B4-BE49-F238E27FC236}">
                <a16:creationId xmlns:a16="http://schemas.microsoft.com/office/drawing/2014/main" id="{C17546F4-A820-AC58-E90B-897BC85A933F}"/>
              </a:ext>
            </a:extLst>
          </p:cNvPr>
          <p:cNvSpPr/>
          <p:nvPr/>
        </p:nvSpPr>
        <p:spPr>
          <a:xfrm>
            <a:off x="4526280" y="2743200"/>
            <a:ext cx="1444752" cy="868680"/>
          </a:xfrm>
          <a:prstGeom prst="chevron">
            <a:avLst/>
          </a:prstGeom>
          <a:solidFill>
            <a:srgbClr val="19C7E1"/>
          </a:solidFill>
          <a:ln>
            <a:solidFill>
              <a:srgbClr val="19C7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3218653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3" name="Text 5">
            <a:extLst>
              <a:ext uri="{FF2B5EF4-FFF2-40B4-BE49-F238E27FC236}">
                <a16:creationId xmlns:a16="http://schemas.microsoft.com/office/drawing/2014/main" id="{3EEA2C4F-80D2-F092-91B5-0607D474180A}"/>
              </a:ext>
            </a:extLst>
          </p:cNvPr>
          <p:cNvSpPr/>
          <p:nvPr/>
        </p:nvSpPr>
        <p:spPr>
          <a:xfrm>
            <a:off x="4514457" y="613110"/>
            <a:ext cx="6400800" cy="347472"/>
          </a:xfrm>
          <a:prstGeom prst="rect">
            <a:avLst/>
          </a:prstGeom>
          <a:noFill/>
          <a:ln/>
        </p:spPr>
        <p:txBody>
          <a:bodyPr wrap="square" lIns="0" tIns="0" rIns="0" bIns="0" rtlCol="0" anchor="ctr"/>
          <a:lstStyle/>
          <a:p>
            <a:pPr marL="0" indent="0" algn="ctr">
              <a:buNone/>
            </a:pPr>
            <a:r>
              <a:rPr lang="en-US" sz="2600" dirty="0">
                <a:solidFill>
                  <a:srgbClr val="2F4358"/>
                </a:solidFill>
                <a:latin typeface="Cocomat Pro" pitchFamily="34" charset="0"/>
                <a:ea typeface="Cocomat Pro" pitchFamily="34" charset="-122"/>
                <a:cs typeface="Cocomat Pro" pitchFamily="34" charset="-120"/>
              </a:rPr>
              <a:t>What Materials Are We Working On?</a:t>
            </a:r>
            <a:endParaRPr lang="en-US" sz="2600" dirty="0"/>
          </a:p>
        </p:txBody>
      </p:sp>
      <p:sp>
        <p:nvSpPr>
          <p:cNvPr id="46" name="Shape 7">
            <a:extLst>
              <a:ext uri="{FF2B5EF4-FFF2-40B4-BE49-F238E27FC236}">
                <a16:creationId xmlns:a16="http://schemas.microsoft.com/office/drawing/2014/main" id="{D4C7FD89-1EB6-7B1D-0A79-F5A6D832A1E7}"/>
              </a:ext>
            </a:extLst>
          </p:cNvPr>
          <p:cNvSpPr/>
          <p:nvPr/>
        </p:nvSpPr>
        <p:spPr>
          <a:xfrm>
            <a:off x="4514457" y="1879348"/>
            <a:ext cx="3090672" cy="1755648"/>
          </a:xfrm>
          <a:prstGeom prst="roundRect">
            <a:avLst>
              <a:gd name="adj" fmla="val 9375"/>
            </a:avLst>
          </a:prstGeom>
          <a:solidFill>
            <a:srgbClr val="ECECEC"/>
          </a:solidFill>
          <a:ln w="15240">
            <a:solidFill>
              <a:srgbClr val="CFD8DE"/>
            </a:solidFill>
            <a:prstDash val="solid"/>
          </a:ln>
          <a:effectLst>
            <a:outerShdw blurRad="12700" dist="12700" dir="2700000" algn="bl" rotWithShape="0">
              <a:srgbClr val="000000">
                <a:alpha val="12000"/>
              </a:srgbClr>
            </a:outerShdw>
          </a:effectLst>
        </p:spPr>
        <p:txBody>
          <a:bodyPr/>
          <a:lstStyle/>
          <a:p>
            <a:endParaRPr lang="en-GB"/>
          </a:p>
        </p:txBody>
      </p:sp>
      <p:sp>
        <p:nvSpPr>
          <p:cNvPr id="47" name="Text 8">
            <a:extLst>
              <a:ext uri="{FF2B5EF4-FFF2-40B4-BE49-F238E27FC236}">
                <a16:creationId xmlns:a16="http://schemas.microsoft.com/office/drawing/2014/main" id="{497BA7B9-7C60-DED2-CF68-7E1D9C714FBD}"/>
              </a:ext>
            </a:extLst>
          </p:cNvPr>
          <p:cNvSpPr/>
          <p:nvPr/>
        </p:nvSpPr>
        <p:spPr>
          <a:xfrm>
            <a:off x="5044809" y="2089660"/>
            <a:ext cx="2011680" cy="548640"/>
          </a:xfrm>
          <a:prstGeom prst="rect">
            <a:avLst/>
          </a:prstGeom>
          <a:noFill/>
          <a:ln/>
        </p:spPr>
        <p:txBody>
          <a:bodyPr wrap="square" lIns="0" tIns="0" rIns="0" bIns="0" rtlCol="0" anchor="ctr"/>
          <a:lstStyle/>
          <a:p>
            <a:pPr marL="0" indent="0" algn="ctr">
              <a:buNone/>
            </a:pPr>
            <a:r>
              <a:rPr lang="en-US" sz="2200" b="1" dirty="0">
                <a:solidFill>
                  <a:srgbClr val="2F4358"/>
                </a:solidFill>
                <a:latin typeface="Cocomat Pro" pitchFamily="34" charset="0"/>
                <a:ea typeface="Cocomat Pro" pitchFamily="34" charset="-122"/>
                <a:cs typeface="Cocomat Pro" pitchFamily="34" charset="-120"/>
              </a:rPr>
              <a:t>Materials</a:t>
            </a:r>
            <a:endParaRPr lang="en-US" sz="2200" dirty="0"/>
          </a:p>
          <a:p>
            <a:pPr marL="0" indent="0" algn="ctr">
              <a:buNone/>
            </a:pPr>
            <a:r>
              <a:rPr lang="en-US" sz="2200" b="1" dirty="0">
                <a:solidFill>
                  <a:srgbClr val="2F4358"/>
                </a:solidFill>
                <a:latin typeface="Cocomat Pro" pitchFamily="34" charset="0"/>
                <a:ea typeface="Cocomat Pro" pitchFamily="34" charset="-122"/>
                <a:cs typeface="Cocomat Pro" pitchFamily="34" charset="-120"/>
              </a:rPr>
              <a:t>portfolio</a:t>
            </a:r>
            <a:endParaRPr lang="en-US" sz="2200" dirty="0"/>
          </a:p>
        </p:txBody>
      </p:sp>
      <p:sp>
        <p:nvSpPr>
          <p:cNvPr id="48" name="Text 9">
            <a:extLst>
              <a:ext uri="{FF2B5EF4-FFF2-40B4-BE49-F238E27FC236}">
                <a16:creationId xmlns:a16="http://schemas.microsoft.com/office/drawing/2014/main" id="{54570DA5-4F62-7096-69DE-7C1FEF72ABC2}"/>
              </a:ext>
            </a:extLst>
          </p:cNvPr>
          <p:cNvSpPr/>
          <p:nvPr/>
        </p:nvSpPr>
        <p:spPr>
          <a:xfrm>
            <a:off x="4788777" y="3022348"/>
            <a:ext cx="2560320" cy="201168"/>
          </a:xfrm>
          <a:prstGeom prst="rect">
            <a:avLst/>
          </a:prstGeom>
          <a:noFill/>
          <a:ln/>
        </p:spPr>
        <p:txBody>
          <a:bodyPr wrap="square" lIns="0" tIns="0" rIns="0" bIns="0" rtlCol="0" anchor="ctr"/>
          <a:lstStyle/>
          <a:p>
            <a:pPr marL="0" indent="0" algn="ctr">
              <a:buNone/>
            </a:pPr>
            <a:r>
              <a:rPr lang="en-US" sz="1150" dirty="0">
                <a:solidFill>
                  <a:srgbClr val="5C6773"/>
                </a:solidFill>
                <a:latin typeface="Arial" pitchFamily="34" charset="0"/>
                <a:ea typeface="Arial" pitchFamily="34" charset="-122"/>
                <a:cs typeface="Arial" pitchFamily="34" charset="-120"/>
              </a:rPr>
              <a:t>organic - inorganic - nanoscale - hybrid</a:t>
            </a:r>
            <a:endParaRPr lang="en-US" sz="1150" dirty="0"/>
          </a:p>
        </p:txBody>
      </p:sp>
      <p:sp>
        <p:nvSpPr>
          <p:cNvPr id="49" name="Shape 10">
            <a:extLst>
              <a:ext uri="{FF2B5EF4-FFF2-40B4-BE49-F238E27FC236}">
                <a16:creationId xmlns:a16="http://schemas.microsoft.com/office/drawing/2014/main" id="{EEFBC676-983E-0836-753C-7EC1447A824C}"/>
              </a:ext>
            </a:extLst>
          </p:cNvPr>
          <p:cNvSpPr/>
          <p:nvPr/>
        </p:nvSpPr>
        <p:spPr>
          <a:xfrm>
            <a:off x="3846945" y="2272540"/>
            <a:ext cx="411480" cy="347472"/>
          </a:xfrm>
          <a:prstGeom prst="chevron">
            <a:avLst/>
          </a:prstGeom>
          <a:solidFill>
            <a:srgbClr val="20B8D4"/>
          </a:solidFill>
          <a:ln w="12700">
            <a:solidFill>
              <a:srgbClr val="20B8D4">
                <a:alpha val="0"/>
              </a:srgbClr>
            </a:solidFill>
            <a:prstDash val="solid"/>
          </a:ln>
        </p:spPr>
        <p:txBody>
          <a:bodyPr/>
          <a:lstStyle/>
          <a:p>
            <a:endParaRPr lang="en-GB"/>
          </a:p>
        </p:txBody>
      </p:sp>
      <p:sp>
        <p:nvSpPr>
          <p:cNvPr id="50" name="Shape 11">
            <a:extLst>
              <a:ext uri="{FF2B5EF4-FFF2-40B4-BE49-F238E27FC236}">
                <a16:creationId xmlns:a16="http://schemas.microsoft.com/office/drawing/2014/main" id="{9AFC1906-F43C-6A3E-5A7C-69ED9DBBDE0A}"/>
              </a:ext>
            </a:extLst>
          </p:cNvPr>
          <p:cNvSpPr/>
          <p:nvPr/>
        </p:nvSpPr>
        <p:spPr>
          <a:xfrm rot="10800000">
            <a:off x="7852017" y="2272540"/>
            <a:ext cx="411480" cy="347472"/>
          </a:xfrm>
          <a:prstGeom prst="chevron">
            <a:avLst/>
          </a:prstGeom>
          <a:solidFill>
            <a:srgbClr val="20B8D4"/>
          </a:solidFill>
          <a:ln w="12700">
            <a:solidFill>
              <a:srgbClr val="20B8D4">
                <a:alpha val="0"/>
              </a:srgbClr>
            </a:solidFill>
            <a:prstDash val="solid"/>
          </a:ln>
        </p:spPr>
        <p:txBody>
          <a:bodyPr/>
          <a:lstStyle/>
          <a:p>
            <a:endParaRPr lang="en-GB"/>
          </a:p>
        </p:txBody>
      </p:sp>
      <p:sp>
        <p:nvSpPr>
          <p:cNvPr id="51" name="Shape 12">
            <a:extLst>
              <a:ext uri="{FF2B5EF4-FFF2-40B4-BE49-F238E27FC236}">
                <a16:creationId xmlns:a16="http://schemas.microsoft.com/office/drawing/2014/main" id="{E25A7F02-ABF7-DD98-2AF7-D245327BB995}"/>
              </a:ext>
            </a:extLst>
          </p:cNvPr>
          <p:cNvSpPr/>
          <p:nvPr/>
        </p:nvSpPr>
        <p:spPr>
          <a:xfrm rot="5400000">
            <a:off x="5876913" y="1284988"/>
            <a:ext cx="347472" cy="411480"/>
          </a:xfrm>
          <a:prstGeom prst="chevron">
            <a:avLst/>
          </a:prstGeom>
          <a:solidFill>
            <a:srgbClr val="20B8D4"/>
          </a:solidFill>
          <a:ln w="12700">
            <a:solidFill>
              <a:srgbClr val="20B8D4">
                <a:alpha val="0"/>
              </a:srgbClr>
            </a:solidFill>
            <a:prstDash val="solid"/>
          </a:ln>
        </p:spPr>
        <p:txBody>
          <a:bodyPr/>
          <a:lstStyle/>
          <a:p>
            <a:endParaRPr lang="en-GB"/>
          </a:p>
        </p:txBody>
      </p:sp>
      <p:sp>
        <p:nvSpPr>
          <p:cNvPr id="52" name="Shape 13">
            <a:extLst>
              <a:ext uri="{FF2B5EF4-FFF2-40B4-BE49-F238E27FC236}">
                <a16:creationId xmlns:a16="http://schemas.microsoft.com/office/drawing/2014/main" id="{890F5959-5234-879E-786A-98C48DC8D29C}"/>
              </a:ext>
            </a:extLst>
          </p:cNvPr>
          <p:cNvSpPr/>
          <p:nvPr/>
        </p:nvSpPr>
        <p:spPr>
          <a:xfrm rot="16200000">
            <a:off x="5876913" y="3772156"/>
            <a:ext cx="347472" cy="411480"/>
          </a:xfrm>
          <a:prstGeom prst="chevron">
            <a:avLst/>
          </a:prstGeom>
          <a:solidFill>
            <a:srgbClr val="20B8D4"/>
          </a:solidFill>
          <a:ln w="12700">
            <a:solidFill>
              <a:srgbClr val="20B8D4">
                <a:alpha val="0"/>
              </a:srgbClr>
            </a:solidFill>
            <a:prstDash val="solid"/>
          </a:ln>
        </p:spPr>
        <p:txBody>
          <a:bodyPr/>
          <a:lstStyle/>
          <a:p>
            <a:endParaRPr lang="en-GB"/>
          </a:p>
        </p:txBody>
      </p:sp>
      <p:sp>
        <p:nvSpPr>
          <p:cNvPr id="53" name="Shape 14">
            <a:extLst>
              <a:ext uri="{FF2B5EF4-FFF2-40B4-BE49-F238E27FC236}">
                <a16:creationId xmlns:a16="http://schemas.microsoft.com/office/drawing/2014/main" id="{6D9FA488-7EC1-E054-FB92-D38A462CCC69}"/>
              </a:ext>
            </a:extLst>
          </p:cNvPr>
          <p:cNvSpPr/>
          <p:nvPr/>
        </p:nvSpPr>
        <p:spPr>
          <a:xfrm>
            <a:off x="783705" y="1577596"/>
            <a:ext cx="2788920" cy="1444752"/>
          </a:xfrm>
          <a:prstGeom prst="roundRect">
            <a:avLst>
              <a:gd name="adj" fmla="val 11392"/>
            </a:avLst>
          </a:prstGeom>
          <a:solidFill>
            <a:srgbClr val="DCE7EC"/>
          </a:solidFill>
          <a:ln w="19050">
            <a:solidFill>
              <a:srgbClr val="70A955"/>
            </a:solidFill>
            <a:prstDash val="solid"/>
          </a:ln>
        </p:spPr>
        <p:txBody>
          <a:bodyPr/>
          <a:lstStyle/>
          <a:p>
            <a:endParaRPr lang="en-GB"/>
          </a:p>
        </p:txBody>
      </p:sp>
      <p:sp>
        <p:nvSpPr>
          <p:cNvPr id="54" name="Shape 15">
            <a:extLst>
              <a:ext uri="{FF2B5EF4-FFF2-40B4-BE49-F238E27FC236}">
                <a16:creationId xmlns:a16="http://schemas.microsoft.com/office/drawing/2014/main" id="{1BCE0726-E4EB-A586-07C8-9AE861F14BE5}"/>
              </a:ext>
            </a:extLst>
          </p:cNvPr>
          <p:cNvSpPr/>
          <p:nvPr/>
        </p:nvSpPr>
        <p:spPr>
          <a:xfrm>
            <a:off x="801993" y="1595884"/>
            <a:ext cx="128016" cy="1408176"/>
          </a:xfrm>
          <a:prstGeom prst="rect">
            <a:avLst/>
          </a:prstGeom>
          <a:solidFill>
            <a:srgbClr val="70A955"/>
          </a:solidFill>
          <a:ln w="12700">
            <a:solidFill>
              <a:srgbClr val="70A955">
                <a:alpha val="0"/>
              </a:srgbClr>
            </a:solidFill>
            <a:prstDash val="solid"/>
          </a:ln>
        </p:spPr>
        <p:txBody>
          <a:bodyPr/>
          <a:lstStyle/>
          <a:p>
            <a:endParaRPr lang="en-GB"/>
          </a:p>
        </p:txBody>
      </p:sp>
      <p:pic>
        <p:nvPicPr>
          <p:cNvPr id="55" name="Image 0" descr="preencoded.png">
            <a:extLst>
              <a:ext uri="{FF2B5EF4-FFF2-40B4-BE49-F238E27FC236}">
                <a16:creationId xmlns:a16="http://schemas.microsoft.com/office/drawing/2014/main" id="{3DC9C0D2-CF84-C8EC-FFE7-D90DEE1F87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03161" y="1833628"/>
            <a:ext cx="384048" cy="384048"/>
          </a:xfrm>
          <a:prstGeom prst="rect">
            <a:avLst/>
          </a:prstGeom>
        </p:spPr>
      </p:pic>
      <p:sp>
        <p:nvSpPr>
          <p:cNvPr id="56" name="Text 16">
            <a:extLst>
              <a:ext uri="{FF2B5EF4-FFF2-40B4-BE49-F238E27FC236}">
                <a16:creationId xmlns:a16="http://schemas.microsoft.com/office/drawing/2014/main" id="{A31F7842-0F87-6505-0712-0A0F45FE376B}"/>
              </a:ext>
            </a:extLst>
          </p:cNvPr>
          <p:cNvSpPr/>
          <p:nvPr/>
        </p:nvSpPr>
        <p:spPr>
          <a:xfrm>
            <a:off x="1186041" y="1714756"/>
            <a:ext cx="2203704" cy="365760"/>
          </a:xfrm>
          <a:prstGeom prst="rect">
            <a:avLst/>
          </a:prstGeom>
          <a:noFill/>
          <a:ln/>
        </p:spPr>
        <p:txBody>
          <a:bodyPr wrap="square" lIns="0" tIns="0" rIns="0" bIns="0" rtlCol="0" anchor="ctr">
            <a:normAutofit/>
          </a:bodyPr>
          <a:lstStyle/>
          <a:p>
            <a:pPr marL="0" indent="0">
              <a:buNone/>
            </a:pPr>
            <a:r>
              <a:rPr lang="en-US" sz="1600" b="1" dirty="0">
                <a:solidFill>
                  <a:srgbClr val="2F4358"/>
                </a:solidFill>
                <a:latin typeface="Cocomat Pro" pitchFamily="34" charset="0"/>
                <a:ea typeface="Cocomat Pro" pitchFamily="34" charset="-122"/>
                <a:cs typeface="Cocomat Pro" pitchFamily="34" charset="-120"/>
              </a:rPr>
              <a:t>Inorganic scintillators</a:t>
            </a:r>
            <a:endParaRPr lang="en-US" sz="1600" dirty="0"/>
          </a:p>
        </p:txBody>
      </p:sp>
      <p:sp>
        <p:nvSpPr>
          <p:cNvPr id="57" name="Text 17">
            <a:extLst>
              <a:ext uri="{FF2B5EF4-FFF2-40B4-BE49-F238E27FC236}">
                <a16:creationId xmlns:a16="http://schemas.microsoft.com/office/drawing/2014/main" id="{1A5DBF15-BF7A-BC30-94F0-F38098185E79}"/>
              </a:ext>
            </a:extLst>
          </p:cNvPr>
          <p:cNvSpPr/>
          <p:nvPr/>
        </p:nvSpPr>
        <p:spPr>
          <a:xfrm>
            <a:off x="1204329" y="2117092"/>
            <a:ext cx="1920240" cy="219456"/>
          </a:xfrm>
          <a:prstGeom prst="rect">
            <a:avLst/>
          </a:prstGeom>
          <a:noFill/>
          <a:ln/>
        </p:spPr>
        <p:txBody>
          <a:bodyPr wrap="square" lIns="0" tIns="0" rIns="0" bIns="0" rtlCol="0" anchor="ctr">
            <a:normAutofit fontScale="85000" lnSpcReduction="10000"/>
          </a:bodyPr>
          <a:lstStyle/>
          <a:p>
            <a:pPr marL="0" indent="0">
              <a:buNone/>
            </a:pPr>
            <a:r>
              <a:rPr lang="en-US" sz="950" i="1" dirty="0">
                <a:solidFill>
                  <a:srgbClr val="5C6773"/>
                </a:solidFill>
                <a:latin typeface="Arial" pitchFamily="34" charset="0"/>
                <a:ea typeface="Arial" pitchFamily="34" charset="-122"/>
                <a:cs typeface="Arial" pitchFamily="34" charset="-120"/>
              </a:rPr>
              <a:t>high-density stopping power and mature detector use</a:t>
            </a:r>
            <a:endParaRPr lang="en-US" sz="950" dirty="0"/>
          </a:p>
        </p:txBody>
      </p:sp>
      <p:sp>
        <p:nvSpPr>
          <p:cNvPr id="58" name="Text 18">
            <a:extLst>
              <a:ext uri="{FF2B5EF4-FFF2-40B4-BE49-F238E27FC236}">
                <a16:creationId xmlns:a16="http://schemas.microsoft.com/office/drawing/2014/main" id="{22B1041A-8F58-A1DC-AB72-035B20582BF1}"/>
              </a:ext>
            </a:extLst>
          </p:cNvPr>
          <p:cNvSpPr/>
          <p:nvPr/>
        </p:nvSpPr>
        <p:spPr>
          <a:xfrm>
            <a:off x="984873" y="2382268"/>
            <a:ext cx="2496312" cy="384048"/>
          </a:xfrm>
          <a:prstGeom prst="rect">
            <a:avLst/>
          </a:prstGeom>
          <a:noFill/>
          <a:ln/>
        </p:spPr>
        <p:txBody>
          <a:bodyPr wrap="square" lIns="127" tIns="127" rIns="127" bIns="127" rtlCol="0" anchor="ctr">
            <a:normAutofit fontScale="92500"/>
          </a:bodyPr>
          <a:lstStyle/>
          <a:p>
            <a:pPr marL="0" indent="0">
              <a:buNone/>
            </a:pPr>
            <a:r>
              <a:rPr lang="en-US" sz="980" dirty="0">
                <a:solidFill>
                  <a:srgbClr val="33475B"/>
                </a:solidFill>
                <a:latin typeface="Arial" pitchFamily="34" charset="0"/>
                <a:ea typeface="Arial" pitchFamily="34" charset="-122"/>
                <a:cs typeface="Arial" pitchFamily="34" charset="-120"/>
              </a:rPr>
              <a:t>- GAGG, LYSO, BGO, PbWO4 and PbF2</a:t>
            </a:r>
            <a:endParaRPr lang="en-US" sz="980" dirty="0"/>
          </a:p>
          <a:p>
            <a:pPr marL="0" indent="0">
              <a:buNone/>
            </a:pPr>
            <a:r>
              <a:rPr lang="en-US" sz="980" dirty="0">
                <a:solidFill>
                  <a:srgbClr val="33475B"/>
                </a:solidFill>
                <a:latin typeface="Arial" pitchFamily="34" charset="0"/>
                <a:ea typeface="Arial" pitchFamily="34" charset="-122"/>
                <a:cs typeface="Arial" pitchFamily="34" charset="-120"/>
              </a:rPr>
              <a:t>- light yield, fast timing, and radiation robustness</a:t>
            </a:r>
            <a:endParaRPr lang="en-US" sz="980" dirty="0"/>
          </a:p>
        </p:txBody>
      </p:sp>
      <p:sp>
        <p:nvSpPr>
          <p:cNvPr id="59" name="Shape 19">
            <a:extLst>
              <a:ext uri="{FF2B5EF4-FFF2-40B4-BE49-F238E27FC236}">
                <a16:creationId xmlns:a16="http://schemas.microsoft.com/office/drawing/2014/main" id="{8CDD3BE2-4878-3744-1A12-969112CA171A}"/>
              </a:ext>
            </a:extLst>
          </p:cNvPr>
          <p:cNvSpPr/>
          <p:nvPr/>
        </p:nvSpPr>
        <p:spPr>
          <a:xfrm>
            <a:off x="8373225" y="1577596"/>
            <a:ext cx="3154680" cy="1444752"/>
          </a:xfrm>
          <a:prstGeom prst="roundRect">
            <a:avLst>
              <a:gd name="adj" fmla="val 11392"/>
            </a:avLst>
          </a:prstGeom>
          <a:solidFill>
            <a:srgbClr val="DCE7EC"/>
          </a:solidFill>
          <a:ln w="19050">
            <a:solidFill>
              <a:srgbClr val="3D8AD1"/>
            </a:solidFill>
            <a:prstDash val="solid"/>
          </a:ln>
        </p:spPr>
        <p:txBody>
          <a:bodyPr/>
          <a:lstStyle/>
          <a:p>
            <a:endParaRPr lang="en-GB"/>
          </a:p>
        </p:txBody>
      </p:sp>
      <p:sp>
        <p:nvSpPr>
          <p:cNvPr id="60" name="Shape 20">
            <a:extLst>
              <a:ext uri="{FF2B5EF4-FFF2-40B4-BE49-F238E27FC236}">
                <a16:creationId xmlns:a16="http://schemas.microsoft.com/office/drawing/2014/main" id="{11E23B4F-7FCE-2D8B-C37F-ADFECC79D077}"/>
              </a:ext>
            </a:extLst>
          </p:cNvPr>
          <p:cNvSpPr/>
          <p:nvPr/>
        </p:nvSpPr>
        <p:spPr>
          <a:xfrm>
            <a:off x="8391513" y="1595884"/>
            <a:ext cx="128016" cy="1408176"/>
          </a:xfrm>
          <a:prstGeom prst="rect">
            <a:avLst/>
          </a:prstGeom>
          <a:solidFill>
            <a:srgbClr val="3D8AD1"/>
          </a:solidFill>
          <a:ln w="12700">
            <a:solidFill>
              <a:srgbClr val="3D8AD1">
                <a:alpha val="0"/>
              </a:srgbClr>
            </a:solidFill>
            <a:prstDash val="solid"/>
          </a:ln>
        </p:spPr>
        <p:txBody>
          <a:bodyPr/>
          <a:lstStyle/>
          <a:p>
            <a:endParaRPr lang="en-GB"/>
          </a:p>
        </p:txBody>
      </p:sp>
      <p:pic>
        <p:nvPicPr>
          <p:cNvPr id="61" name="Image 1" descr="preencoded.png">
            <a:extLst>
              <a:ext uri="{FF2B5EF4-FFF2-40B4-BE49-F238E27FC236}">
                <a16:creationId xmlns:a16="http://schemas.microsoft.com/office/drawing/2014/main" id="{19735232-CCEA-9A1C-5597-6DA2213366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92681" y="1833628"/>
            <a:ext cx="384048" cy="384048"/>
          </a:xfrm>
          <a:prstGeom prst="rect">
            <a:avLst/>
          </a:prstGeom>
        </p:spPr>
      </p:pic>
      <p:sp>
        <p:nvSpPr>
          <p:cNvPr id="62" name="Text 21">
            <a:extLst>
              <a:ext uri="{FF2B5EF4-FFF2-40B4-BE49-F238E27FC236}">
                <a16:creationId xmlns:a16="http://schemas.microsoft.com/office/drawing/2014/main" id="{C9B102F8-B087-EA37-32B5-D6E5B02D8E8D}"/>
              </a:ext>
            </a:extLst>
          </p:cNvPr>
          <p:cNvSpPr/>
          <p:nvPr/>
        </p:nvSpPr>
        <p:spPr>
          <a:xfrm>
            <a:off x="9104745" y="1714756"/>
            <a:ext cx="2240280" cy="365760"/>
          </a:xfrm>
          <a:prstGeom prst="rect">
            <a:avLst/>
          </a:prstGeom>
          <a:noFill/>
          <a:ln/>
        </p:spPr>
        <p:txBody>
          <a:bodyPr wrap="square" lIns="0" tIns="0" rIns="0" bIns="0" rtlCol="0" anchor="ctr">
            <a:normAutofit fontScale="85000" lnSpcReduction="20000"/>
          </a:bodyPr>
          <a:lstStyle/>
          <a:p>
            <a:pPr marL="0" indent="0">
              <a:buNone/>
            </a:pPr>
            <a:r>
              <a:rPr lang="en-US" sz="1600" b="1" dirty="0">
                <a:solidFill>
                  <a:srgbClr val="2F4358"/>
                </a:solidFill>
                <a:latin typeface="Cocomat Pro" pitchFamily="34" charset="0"/>
                <a:ea typeface="Cocomat Pro" pitchFamily="34" charset="-122"/>
                <a:cs typeface="Cocomat Pro" pitchFamily="34" charset="-120"/>
              </a:rPr>
              <a:t>Organic scintillators and polymers</a:t>
            </a:r>
            <a:endParaRPr lang="en-US" sz="1600" dirty="0"/>
          </a:p>
        </p:txBody>
      </p:sp>
      <p:sp>
        <p:nvSpPr>
          <p:cNvPr id="63" name="Text 22">
            <a:extLst>
              <a:ext uri="{FF2B5EF4-FFF2-40B4-BE49-F238E27FC236}">
                <a16:creationId xmlns:a16="http://schemas.microsoft.com/office/drawing/2014/main" id="{060829C4-9037-B11A-32DB-52EE18FBCAA9}"/>
              </a:ext>
            </a:extLst>
          </p:cNvPr>
          <p:cNvSpPr/>
          <p:nvPr/>
        </p:nvSpPr>
        <p:spPr>
          <a:xfrm>
            <a:off x="9122295" y="2124889"/>
            <a:ext cx="2286000" cy="219456"/>
          </a:xfrm>
          <a:prstGeom prst="rect">
            <a:avLst/>
          </a:prstGeom>
          <a:noFill/>
          <a:ln/>
        </p:spPr>
        <p:txBody>
          <a:bodyPr wrap="square" lIns="0" tIns="0" rIns="0" bIns="0" rtlCol="0" anchor="ctr">
            <a:normAutofit fontScale="85000" lnSpcReduction="10000"/>
          </a:bodyPr>
          <a:lstStyle/>
          <a:p>
            <a:pPr marL="0" indent="0">
              <a:buNone/>
            </a:pPr>
            <a:r>
              <a:rPr lang="en-US" sz="950" i="1" dirty="0">
                <a:solidFill>
                  <a:srgbClr val="5C6773"/>
                </a:solidFill>
                <a:latin typeface="Arial" pitchFamily="34" charset="0"/>
                <a:ea typeface="Arial" pitchFamily="34" charset="-122"/>
                <a:cs typeface="Arial" pitchFamily="34" charset="-120"/>
              </a:rPr>
              <a:t>lightweight systems with fast response and design flexibility</a:t>
            </a:r>
            <a:endParaRPr lang="en-US" sz="950" dirty="0"/>
          </a:p>
        </p:txBody>
      </p:sp>
      <p:sp>
        <p:nvSpPr>
          <p:cNvPr id="64" name="Text 23">
            <a:extLst>
              <a:ext uri="{FF2B5EF4-FFF2-40B4-BE49-F238E27FC236}">
                <a16:creationId xmlns:a16="http://schemas.microsoft.com/office/drawing/2014/main" id="{7E331AD2-E35F-0466-94EE-D303404CBCE0}"/>
              </a:ext>
            </a:extLst>
          </p:cNvPr>
          <p:cNvSpPr/>
          <p:nvPr/>
        </p:nvSpPr>
        <p:spPr>
          <a:xfrm>
            <a:off x="8574393" y="2382268"/>
            <a:ext cx="2862072" cy="384048"/>
          </a:xfrm>
          <a:prstGeom prst="rect">
            <a:avLst/>
          </a:prstGeom>
          <a:noFill/>
          <a:ln/>
        </p:spPr>
        <p:txBody>
          <a:bodyPr wrap="square" lIns="127" tIns="127" rIns="127" bIns="127" rtlCol="0" anchor="ctr">
            <a:normAutofit/>
          </a:bodyPr>
          <a:lstStyle/>
          <a:p>
            <a:pPr marL="0" indent="0">
              <a:buNone/>
            </a:pPr>
            <a:r>
              <a:rPr lang="en-US" sz="980" dirty="0">
                <a:solidFill>
                  <a:srgbClr val="33475B"/>
                </a:solidFill>
                <a:latin typeface="Arial" pitchFamily="34" charset="0"/>
                <a:ea typeface="Arial" pitchFamily="34" charset="-122"/>
                <a:cs typeface="Arial" pitchFamily="34" charset="-120"/>
              </a:rPr>
              <a:t>- plastic scintillators and molecular emitters</a:t>
            </a:r>
            <a:endParaRPr lang="en-US" sz="980" dirty="0"/>
          </a:p>
          <a:p>
            <a:pPr marL="0" indent="0">
              <a:buNone/>
            </a:pPr>
            <a:r>
              <a:rPr lang="en-US" sz="980" dirty="0">
                <a:solidFill>
                  <a:srgbClr val="33475B"/>
                </a:solidFill>
                <a:latin typeface="Arial" pitchFamily="34" charset="0"/>
                <a:ea typeface="Arial" pitchFamily="34" charset="-122"/>
                <a:cs typeface="Arial" pitchFamily="34" charset="-120"/>
              </a:rPr>
              <a:t>- rapid response and scalable processing routes</a:t>
            </a:r>
            <a:endParaRPr lang="en-US" sz="980" dirty="0"/>
          </a:p>
        </p:txBody>
      </p:sp>
      <p:sp>
        <p:nvSpPr>
          <p:cNvPr id="65" name="Shape 24">
            <a:extLst>
              <a:ext uri="{FF2B5EF4-FFF2-40B4-BE49-F238E27FC236}">
                <a16:creationId xmlns:a16="http://schemas.microsoft.com/office/drawing/2014/main" id="{2A07FD27-0BD8-C58C-363D-F2B0674974DF}"/>
              </a:ext>
            </a:extLst>
          </p:cNvPr>
          <p:cNvSpPr/>
          <p:nvPr/>
        </p:nvSpPr>
        <p:spPr>
          <a:xfrm>
            <a:off x="783705" y="3845308"/>
            <a:ext cx="2788920" cy="1444752"/>
          </a:xfrm>
          <a:prstGeom prst="roundRect">
            <a:avLst>
              <a:gd name="adj" fmla="val 11392"/>
            </a:avLst>
          </a:prstGeom>
          <a:solidFill>
            <a:srgbClr val="DCE7EC"/>
          </a:solidFill>
          <a:ln w="19050">
            <a:solidFill>
              <a:srgbClr val="7285D9"/>
            </a:solidFill>
            <a:prstDash val="solid"/>
          </a:ln>
        </p:spPr>
        <p:txBody>
          <a:bodyPr/>
          <a:lstStyle/>
          <a:p>
            <a:endParaRPr lang="en-GB"/>
          </a:p>
        </p:txBody>
      </p:sp>
      <p:sp>
        <p:nvSpPr>
          <p:cNvPr id="66" name="Shape 25">
            <a:extLst>
              <a:ext uri="{FF2B5EF4-FFF2-40B4-BE49-F238E27FC236}">
                <a16:creationId xmlns:a16="http://schemas.microsoft.com/office/drawing/2014/main" id="{9FA70D38-B74D-AD73-BEBD-060CED19151C}"/>
              </a:ext>
            </a:extLst>
          </p:cNvPr>
          <p:cNvSpPr/>
          <p:nvPr/>
        </p:nvSpPr>
        <p:spPr>
          <a:xfrm>
            <a:off x="801993" y="3863596"/>
            <a:ext cx="128016" cy="1408176"/>
          </a:xfrm>
          <a:prstGeom prst="rect">
            <a:avLst/>
          </a:prstGeom>
          <a:solidFill>
            <a:srgbClr val="7285D9"/>
          </a:solidFill>
          <a:ln w="12700">
            <a:solidFill>
              <a:srgbClr val="7285D9">
                <a:alpha val="0"/>
              </a:srgbClr>
            </a:solidFill>
            <a:prstDash val="solid"/>
          </a:ln>
        </p:spPr>
        <p:txBody>
          <a:bodyPr/>
          <a:lstStyle/>
          <a:p>
            <a:endParaRPr lang="en-GB"/>
          </a:p>
        </p:txBody>
      </p:sp>
      <p:pic>
        <p:nvPicPr>
          <p:cNvPr id="67" name="Image 2" descr="preencoded.png">
            <a:extLst>
              <a:ext uri="{FF2B5EF4-FFF2-40B4-BE49-F238E27FC236}">
                <a16:creationId xmlns:a16="http://schemas.microsoft.com/office/drawing/2014/main" id="{71DD5C62-B78D-DED4-B370-B3DEE70AC9C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03161" y="4101340"/>
            <a:ext cx="384048" cy="384048"/>
          </a:xfrm>
          <a:prstGeom prst="rect">
            <a:avLst/>
          </a:prstGeom>
        </p:spPr>
      </p:pic>
      <p:sp>
        <p:nvSpPr>
          <p:cNvPr id="68" name="Text 26">
            <a:extLst>
              <a:ext uri="{FF2B5EF4-FFF2-40B4-BE49-F238E27FC236}">
                <a16:creationId xmlns:a16="http://schemas.microsoft.com/office/drawing/2014/main" id="{F39ADA99-78EF-C63F-8C03-621A75C6A365}"/>
              </a:ext>
            </a:extLst>
          </p:cNvPr>
          <p:cNvSpPr/>
          <p:nvPr/>
        </p:nvSpPr>
        <p:spPr>
          <a:xfrm>
            <a:off x="1515225" y="3982468"/>
            <a:ext cx="1874520" cy="365760"/>
          </a:xfrm>
          <a:prstGeom prst="rect">
            <a:avLst/>
          </a:prstGeom>
          <a:noFill/>
          <a:ln/>
        </p:spPr>
        <p:txBody>
          <a:bodyPr wrap="square" lIns="0" tIns="0" rIns="0" bIns="0" rtlCol="0" anchor="ctr">
            <a:normAutofit fontScale="85000" lnSpcReduction="20000"/>
          </a:bodyPr>
          <a:lstStyle/>
          <a:p>
            <a:pPr marL="0" indent="0">
              <a:buNone/>
            </a:pPr>
            <a:r>
              <a:rPr lang="en-US" sz="1600" b="1" dirty="0">
                <a:solidFill>
                  <a:srgbClr val="2F4358"/>
                </a:solidFill>
                <a:latin typeface="Cocomat Pro" pitchFamily="34" charset="0"/>
                <a:ea typeface="Cocomat Pro" pitchFamily="34" charset="-122"/>
                <a:cs typeface="Cocomat Pro" pitchFamily="34" charset="-120"/>
              </a:rPr>
              <a:t>Quantum dots and nanocrystals</a:t>
            </a:r>
            <a:endParaRPr lang="en-US" sz="1600" dirty="0"/>
          </a:p>
        </p:txBody>
      </p:sp>
      <p:sp>
        <p:nvSpPr>
          <p:cNvPr id="69" name="Text 27">
            <a:extLst>
              <a:ext uri="{FF2B5EF4-FFF2-40B4-BE49-F238E27FC236}">
                <a16:creationId xmlns:a16="http://schemas.microsoft.com/office/drawing/2014/main" id="{83092BF0-B60C-09F2-B0EE-A96EE3B81DD7}"/>
              </a:ext>
            </a:extLst>
          </p:cNvPr>
          <p:cNvSpPr/>
          <p:nvPr/>
        </p:nvSpPr>
        <p:spPr>
          <a:xfrm>
            <a:off x="1515225" y="4423656"/>
            <a:ext cx="1920240" cy="219456"/>
          </a:xfrm>
          <a:prstGeom prst="rect">
            <a:avLst/>
          </a:prstGeom>
          <a:noFill/>
          <a:ln/>
        </p:spPr>
        <p:txBody>
          <a:bodyPr wrap="square" lIns="0" tIns="0" rIns="0" bIns="0" rtlCol="0" anchor="ctr">
            <a:normAutofit fontScale="85000" lnSpcReduction="10000"/>
          </a:bodyPr>
          <a:lstStyle/>
          <a:p>
            <a:pPr marL="0" indent="0">
              <a:buNone/>
            </a:pPr>
            <a:r>
              <a:rPr lang="en-US" sz="950" i="1" dirty="0">
                <a:solidFill>
                  <a:srgbClr val="5C6773"/>
                </a:solidFill>
                <a:latin typeface="Arial" pitchFamily="34" charset="0"/>
                <a:ea typeface="Arial" pitchFamily="34" charset="-122"/>
                <a:cs typeface="Arial" pitchFamily="34" charset="-120"/>
              </a:rPr>
              <a:t>spectral tunability for wavelength-engineered detector concepts</a:t>
            </a:r>
            <a:endParaRPr lang="en-US" sz="950" dirty="0"/>
          </a:p>
        </p:txBody>
      </p:sp>
      <p:sp>
        <p:nvSpPr>
          <p:cNvPr id="70" name="Text 28">
            <a:extLst>
              <a:ext uri="{FF2B5EF4-FFF2-40B4-BE49-F238E27FC236}">
                <a16:creationId xmlns:a16="http://schemas.microsoft.com/office/drawing/2014/main" id="{F11589C8-8884-3DDE-A5AF-08994202FBC1}"/>
              </a:ext>
            </a:extLst>
          </p:cNvPr>
          <p:cNvSpPr/>
          <p:nvPr/>
        </p:nvSpPr>
        <p:spPr>
          <a:xfrm>
            <a:off x="984873" y="4649980"/>
            <a:ext cx="2496312" cy="384048"/>
          </a:xfrm>
          <a:prstGeom prst="rect">
            <a:avLst/>
          </a:prstGeom>
          <a:noFill/>
          <a:ln/>
        </p:spPr>
        <p:txBody>
          <a:bodyPr wrap="square" lIns="127" tIns="127" rIns="127" bIns="127" rtlCol="0" anchor="ctr">
            <a:normAutofit fontScale="92500"/>
          </a:bodyPr>
          <a:lstStyle/>
          <a:p>
            <a:pPr marL="0" indent="0">
              <a:buNone/>
            </a:pPr>
            <a:r>
              <a:rPr lang="en-US" sz="980" dirty="0">
                <a:solidFill>
                  <a:srgbClr val="33475B"/>
                </a:solidFill>
                <a:latin typeface="Arial" pitchFamily="34" charset="0"/>
                <a:ea typeface="Arial" pitchFamily="34" charset="-122"/>
                <a:cs typeface="Arial" pitchFamily="34" charset="-120"/>
              </a:rPr>
              <a:t>- perovskite and semiconductor nanocrystals</a:t>
            </a:r>
            <a:endParaRPr lang="en-US" sz="980" dirty="0"/>
          </a:p>
          <a:p>
            <a:pPr marL="0" indent="0">
              <a:buNone/>
            </a:pPr>
            <a:r>
              <a:rPr lang="en-US" sz="980" dirty="0">
                <a:solidFill>
                  <a:srgbClr val="33475B"/>
                </a:solidFill>
                <a:latin typeface="Arial" pitchFamily="34" charset="0"/>
                <a:ea typeface="Arial" pitchFamily="34" charset="-122"/>
                <a:cs typeface="Arial" pitchFamily="34" charset="-120"/>
              </a:rPr>
              <a:t>- emission tuning and chromatic readout potential</a:t>
            </a:r>
            <a:endParaRPr lang="en-US" sz="980" dirty="0"/>
          </a:p>
        </p:txBody>
      </p:sp>
      <p:sp>
        <p:nvSpPr>
          <p:cNvPr id="71" name="Shape 29">
            <a:extLst>
              <a:ext uri="{FF2B5EF4-FFF2-40B4-BE49-F238E27FC236}">
                <a16:creationId xmlns:a16="http://schemas.microsoft.com/office/drawing/2014/main" id="{5F66A4AD-3532-A09C-1999-F02C34CE01DA}"/>
              </a:ext>
            </a:extLst>
          </p:cNvPr>
          <p:cNvSpPr/>
          <p:nvPr/>
        </p:nvSpPr>
        <p:spPr>
          <a:xfrm>
            <a:off x="8373225" y="3845308"/>
            <a:ext cx="3154680" cy="1444752"/>
          </a:xfrm>
          <a:prstGeom prst="roundRect">
            <a:avLst>
              <a:gd name="adj" fmla="val 11392"/>
            </a:avLst>
          </a:prstGeom>
          <a:solidFill>
            <a:srgbClr val="DCE7EC"/>
          </a:solidFill>
          <a:ln w="19050">
            <a:solidFill>
              <a:srgbClr val="22B9D4"/>
            </a:solidFill>
            <a:prstDash val="solid"/>
          </a:ln>
        </p:spPr>
        <p:txBody>
          <a:bodyPr/>
          <a:lstStyle/>
          <a:p>
            <a:endParaRPr lang="en-GB"/>
          </a:p>
        </p:txBody>
      </p:sp>
      <p:sp>
        <p:nvSpPr>
          <p:cNvPr id="72" name="Shape 30">
            <a:extLst>
              <a:ext uri="{FF2B5EF4-FFF2-40B4-BE49-F238E27FC236}">
                <a16:creationId xmlns:a16="http://schemas.microsoft.com/office/drawing/2014/main" id="{160013A0-EA8C-F4C7-6A06-91F7578ABF2E}"/>
              </a:ext>
            </a:extLst>
          </p:cNvPr>
          <p:cNvSpPr/>
          <p:nvPr/>
        </p:nvSpPr>
        <p:spPr>
          <a:xfrm>
            <a:off x="8391513" y="3863596"/>
            <a:ext cx="128016" cy="1408176"/>
          </a:xfrm>
          <a:prstGeom prst="rect">
            <a:avLst/>
          </a:prstGeom>
          <a:solidFill>
            <a:srgbClr val="22B9D4"/>
          </a:solidFill>
          <a:ln w="12700">
            <a:solidFill>
              <a:srgbClr val="22B9D4">
                <a:alpha val="0"/>
              </a:srgbClr>
            </a:solidFill>
            <a:prstDash val="solid"/>
          </a:ln>
        </p:spPr>
        <p:txBody>
          <a:bodyPr/>
          <a:lstStyle/>
          <a:p>
            <a:endParaRPr lang="en-GB"/>
          </a:p>
        </p:txBody>
      </p:sp>
      <p:pic>
        <p:nvPicPr>
          <p:cNvPr id="73" name="Image 3" descr="preencoded.png">
            <a:extLst>
              <a:ext uri="{FF2B5EF4-FFF2-40B4-BE49-F238E27FC236}">
                <a16:creationId xmlns:a16="http://schemas.microsoft.com/office/drawing/2014/main" id="{C5044AC9-D4C3-0980-76AB-22E30A3AEDA0}"/>
              </a:ext>
            </a:extLst>
          </p:cNvPr>
          <p:cNvPicPr>
            <a:picLocks noChangeAspect="1"/>
          </p:cNvPicPr>
          <p:nvPr/>
        </p:nvPicPr>
        <p:blipFill>
          <a:blip r:embed="rId4">
            <a:extLst>
              <a:ext uri="{96DAC541-7B7A-43D3-8B79-37D633B846F1}">
                <asvg:svgBlip xmlns:asvg="http://schemas.microsoft.com/office/drawing/2016/SVG/main" r:embed="rId10"/>
              </a:ext>
            </a:extLst>
          </a:blip>
          <a:stretch>
            <a:fillRect/>
          </a:stretch>
        </p:blipFill>
        <p:spPr>
          <a:xfrm>
            <a:off x="8592681" y="4101340"/>
            <a:ext cx="384048" cy="384048"/>
          </a:xfrm>
          <a:prstGeom prst="rect">
            <a:avLst/>
          </a:prstGeom>
        </p:spPr>
      </p:pic>
      <p:sp>
        <p:nvSpPr>
          <p:cNvPr id="74" name="Text 31">
            <a:extLst>
              <a:ext uri="{FF2B5EF4-FFF2-40B4-BE49-F238E27FC236}">
                <a16:creationId xmlns:a16="http://schemas.microsoft.com/office/drawing/2014/main" id="{9E1B8BCE-A3ED-5AB1-510E-AE5109DFDBEE}"/>
              </a:ext>
            </a:extLst>
          </p:cNvPr>
          <p:cNvSpPr/>
          <p:nvPr/>
        </p:nvSpPr>
        <p:spPr>
          <a:xfrm>
            <a:off x="8976729" y="3982468"/>
            <a:ext cx="2368296" cy="365760"/>
          </a:xfrm>
          <a:prstGeom prst="rect">
            <a:avLst/>
          </a:prstGeom>
          <a:noFill/>
          <a:ln/>
        </p:spPr>
        <p:txBody>
          <a:bodyPr wrap="square" lIns="0" tIns="0" rIns="0" bIns="0" rtlCol="0" anchor="ctr">
            <a:normAutofit fontScale="85000" lnSpcReduction="20000"/>
          </a:bodyPr>
          <a:lstStyle/>
          <a:p>
            <a:pPr marL="0" indent="0">
              <a:buNone/>
            </a:pPr>
            <a:r>
              <a:rPr lang="en-US" sz="1600" b="1" dirty="0">
                <a:solidFill>
                  <a:srgbClr val="2F4358"/>
                </a:solidFill>
                <a:latin typeface="Cocomat Pro" pitchFamily="34" charset="0"/>
                <a:ea typeface="Cocomat Pro" pitchFamily="34" charset="-122"/>
                <a:cs typeface="Cocomat Pro" pitchFamily="34" charset="-120"/>
              </a:rPr>
              <a:t>Hybrid and multilayer architectures</a:t>
            </a:r>
            <a:endParaRPr lang="en-US" sz="1600" dirty="0"/>
          </a:p>
        </p:txBody>
      </p:sp>
      <p:sp>
        <p:nvSpPr>
          <p:cNvPr id="75" name="Text 32">
            <a:extLst>
              <a:ext uri="{FF2B5EF4-FFF2-40B4-BE49-F238E27FC236}">
                <a16:creationId xmlns:a16="http://schemas.microsoft.com/office/drawing/2014/main" id="{88730DF2-D71D-CCCC-4240-0105E5C5F0F0}"/>
              </a:ext>
            </a:extLst>
          </p:cNvPr>
          <p:cNvSpPr/>
          <p:nvPr/>
        </p:nvSpPr>
        <p:spPr>
          <a:xfrm>
            <a:off x="8976729" y="4388946"/>
            <a:ext cx="2286000" cy="219456"/>
          </a:xfrm>
          <a:prstGeom prst="rect">
            <a:avLst/>
          </a:prstGeom>
          <a:noFill/>
          <a:ln/>
        </p:spPr>
        <p:txBody>
          <a:bodyPr wrap="square" lIns="0" tIns="0" rIns="0" bIns="0" rtlCol="0" anchor="ctr">
            <a:normAutofit fontScale="85000" lnSpcReduction="10000"/>
          </a:bodyPr>
          <a:lstStyle/>
          <a:p>
            <a:pPr marL="0" indent="0">
              <a:buNone/>
            </a:pPr>
            <a:r>
              <a:rPr lang="en-US" sz="950" i="1" dirty="0">
                <a:solidFill>
                  <a:srgbClr val="5C6773"/>
                </a:solidFill>
                <a:latin typeface="Arial" pitchFamily="34" charset="0"/>
                <a:ea typeface="Arial" pitchFamily="34" charset="-122"/>
                <a:cs typeface="Arial" pitchFamily="34" charset="-120"/>
              </a:rPr>
              <a:t>materials integration instead of single-phase optimization</a:t>
            </a:r>
            <a:endParaRPr lang="en-US" sz="950" dirty="0"/>
          </a:p>
        </p:txBody>
      </p:sp>
      <p:sp>
        <p:nvSpPr>
          <p:cNvPr id="76" name="Text 33">
            <a:extLst>
              <a:ext uri="{FF2B5EF4-FFF2-40B4-BE49-F238E27FC236}">
                <a16:creationId xmlns:a16="http://schemas.microsoft.com/office/drawing/2014/main" id="{5EC29C12-2400-BF57-84DB-0CE8417D75AF}"/>
              </a:ext>
            </a:extLst>
          </p:cNvPr>
          <p:cNvSpPr/>
          <p:nvPr/>
        </p:nvSpPr>
        <p:spPr>
          <a:xfrm>
            <a:off x="8574393" y="4649980"/>
            <a:ext cx="2862072" cy="384048"/>
          </a:xfrm>
          <a:prstGeom prst="rect">
            <a:avLst/>
          </a:prstGeom>
          <a:noFill/>
          <a:ln/>
        </p:spPr>
        <p:txBody>
          <a:bodyPr wrap="square" lIns="127" tIns="127" rIns="127" bIns="127" rtlCol="0" anchor="ctr">
            <a:normAutofit/>
          </a:bodyPr>
          <a:lstStyle/>
          <a:p>
            <a:pPr marL="0" indent="0">
              <a:buNone/>
            </a:pPr>
            <a:r>
              <a:rPr lang="en-US" sz="980" dirty="0">
                <a:solidFill>
                  <a:srgbClr val="33475B"/>
                </a:solidFill>
                <a:latin typeface="Arial" pitchFamily="34" charset="0"/>
                <a:ea typeface="Arial" pitchFamily="34" charset="-122"/>
                <a:cs typeface="Arial" pitchFamily="34" charset="-120"/>
              </a:rPr>
              <a:t>- crystal + polymer + quantum-dot combinations</a:t>
            </a:r>
            <a:endParaRPr lang="en-US" sz="980" dirty="0"/>
          </a:p>
          <a:p>
            <a:pPr marL="0" indent="0">
              <a:buNone/>
            </a:pPr>
            <a:r>
              <a:rPr lang="en-US" sz="980" dirty="0">
                <a:solidFill>
                  <a:srgbClr val="33475B"/>
                </a:solidFill>
                <a:latin typeface="Arial" pitchFamily="34" charset="0"/>
                <a:ea typeface="Arial" pitchFamily="34" charset="-122"/>
                <a:cs typeface="Arial" pitchFamily="34" charset="-120"/>
              </a:rPr>
              <a:t>- optical coupling and layered detector design</a:t>
            </a:r>
            <a:endParaRPr lang="en-US" sz="980" dirty="0"/>
          </a:p>
        </p:txBody>
      </p:sp>
      <p:sp>
        <p:nvSpPr>
          <p:cNvPr id="77" name="Shape 34">
            <a:extLst>
              <a:ext uri="{FF2B5EF4-FFF2-40B4-BE49-F238E27FC236}">
                <a16:creationId xmlns:a16="http://schemas.microsoft.com/office/drawing/2014/main" id="{F588FC37-AB89-E5FE-FFA0-A84B9F0FCF95}"/>
              </a:ext>
            </a:extLst>
          </p:cNvPr>
          <p:cNvSpPr/>
          <p:nvPr/>
        </p:nvSpPr>
        <p:spPr>
          <a:xfrm>
            <a:off x="1624953" y="5491228"/>
            <a:ext cx="9281160" cy="438912"/>
          </a:xfrm>
          <a:prstGeom prst="roundRect">
            <a:avLst>
              <a:gd name="adj" fmla="val 20833"/>
            </a:avLst>
          </a:prstGeom>
          <a:solidFill>
            <a:srgbClr val="F2F5F7"/>
          </a:solidFill>
          <a:ln w="15240">
            <a:solidFill>
              <a:srgbClr val="19C8E2"/>
            </a:solidFill>
            <a:prstDash val="solid"/>
          </a:ln>
        </p:spPr>
        <p:txBody>
          <a:bodyPr/>
          <a:lstStyle/>
          <a:p>
            <a:endParaRPr lang="en-GB"/>
          </a:p>
        </p:txBody>
      </p:sp>
      <p:sp>
        <p:nvSpPr>
          <p:cNvPr id="78" name="Text 35">
            <a:extLst>
              <a:ext uri="{FF2B5EF4-FFF2-40B4-BE49-F238E27FC236}">
                <a16:creationId xmlns:a16="http://schemas.microsoft.com/office/drawing/2014/main" id="{A60DB898-06F5-60C4-A6AF-012FC4EE489C}"/>
              </a:ext>
            </a:extLst>
          </p:cNvPr>
          <p:cNvSpPr/>
          <p:nvPr/>
        </p:nvSpPr>
        <p:spPr>
          <a:xfrm>
            <a:off x="1880985" y="5600956"/>
            <a:ext cx="8732520" cy="228600"/>
          </a:xfrm>
          <a:prstGeom prst="rect">
            <a:avLst/>
          </a:prstGeom>
          <a:noFill/>
          <a:ln/>
        </p:spPr>
        <p:txBody>
          <a:bodyPr wrap="square" lIns="0" tIns="0" rIns="0" bIns="0" rtlCol="0" anchor="ctr"/>
          <a:lstStyle/>
          <a:p>
            <a:pPr marL="0" indent="0" algn="ctr">
              <a:buNone/>
            </a:pPr>
            <a:r>
              <a:rPr lang="en-US" sz="1180" b="1" dirty="0">
                <a:solidFill>
                  <a:srgbClr val="274E6E"/>
                </a:solidFill>
                <a:latin typeface="Arial" pitchFamily="34" charset="0"/>
                <a:ea typeface="Arial" pitchFamily="34" charset="-122"/>
                <a:cs typeface="Arial" pitchFamily="34" charset="-120"/>
              </a:rPr>
              <a:t>Key message: </a:t>
            </a:r>
            <a:r>
              <a:rPr lang="en-US" sz="1180" dirty="0">
                <a:solidFill>
                  <a:srgbClr val="274E6E"/>
                </a:solidFill>
                <a:latin typeface="Arial" pitchFamily="34" charset="0"/>
                <a:ea typeface="Arial" pitchFamily="34" charset="-122"/>
                <a:cs typeface="Arial" pitchFamily="34" charset="-120"/>
              </a:rPr>
              <a:t>we are exploring a heterogeneous detector-materials space where performance depends on both material class and device architecture.</a:t>
            </a:r>
            <a:endParaRPr lang="en-US" sz="1180" dirty="0"/>
          </a:p>
        </p:txBody>
      </p:sp>
    </p:spTree>
    <p:extLst>
      <p:ext uri="{BB962C8B-B14F-4D97-AF65-F5344CB8AC3E}">
        <p14:creationId xmlns:p14="http://schemas.microsoft.com/office/powerpoint/2010/main" val="3079141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8" name="Text 5"/>
          <p:cNvSpPr/>
          <p:nvPr/>
        </p:nvSpPr>
        <p:spPr>
          <a:xfrm>
            <a:off x="1433657" y="1653828"/>
            <a:ext cx="2286000" cy="228600"/>
          </a:xfrm>
          <a:prstGeom prst="rect">
            <a:avLst/>
          </a:prstGeom>
          <a:noFill/>
          <a:ln/>
        </p:spPr>
        <p:txBody>
          <a:bodyPr wrap="square" rtlCol="0" anchor="ctr">
            <a:normAutofit fontScale="62500" lnSpcReduction="20000"/>
          </a:bodyPr>
          <a:lstStyle/>
          <a:p>
            <a:pPr marL="0" indent="0">
              <a:buNone/>
            </a:pPr>
            <a:r>
              <a:rPr lang="en-US" sz="1600" b="1" dirty="0">
                <a:solidFill>
                  <a:srgbClr val="173D56"/>
                </a:solidFill>
                <a:latin typeface="Cocomat Pro" pitchFamily="34" charset="0"/>
                <a:ea typeface="Cocomat Pro" pitchFamily="34" charset="-122"/>
                <a:cs typeface="Cocomat Pro" pitchFamily="34" charset="-120"/>
              </a:rPr>
              <a:t>Size-Dependent Emission</a:t>
            </a:r>
            <a:endParaRPr lang="en-US" sz="1600" dirty="0"/>
          </a:p>
        </p:txBody>
      </p:sp>
      <p:sp>
        <p:nvSpPr>
          <p:cNvPr id="9" name="Text 6"/>
          <p:cNvSpPr/>
          <p:nvPr/>
        </p:nvSpPr>
        <p:spPr>
          <a:xfrm>
            <a:off x="970961" y="1910408"/>
            <a:ext cx="2529620" cy="310896"/>
          </a:xfrm>
          <a:prstGeom prst="rect">
            <a:avLst/>
          </a:prstGeom>
          <a:noFill/>
          <a:ln/>
        </p:spPr>
        <p:txBody>
          <a:bodyPr wrap="square" rtlCol="0" anchor="ctr">
            <a:noAutofit/>
          </a:bodyPr>
          <a:lstStyle/>
          <a:p>
            <a:pPr marL="0" indent="0">
              <a:buNone/>
            </a:pPr>
            <a:r>
              <a:rPr lang="en-US" sz="1000" dirty="0">
                <a:solidFill>
                  <a:srgbClr val="4A6A7F"/>
                </a:solidFill>
                <a:latin typeface="Cocomat Pro" pitchFamily="34" charset="0"/>
                <a:ea typeface="Cocomat Pro" pitchFamily="34" charset="-122"/>
                <a:cs typeface="Cocomat Pro" pitchFamily="34" charset="-120"/>
              </a:rPr>
              <a:t>Quantum confinement tunes emission across the visible range.</a:t>
            </a:r>
            <a:endParaRPr lang="en-US" sz="1000" dirty="0"/>
          </a:p>
        </p:txBody>
      </p:sp>
      <p:sp>
        <p:nvSpPr>
          <p:cNvPr id="10" name="Shape 7"/>
          <p:cNvSpPr/>
          <p:nvPr/>
        </p:nvSpPr>
        <p:spPr>
          <a:xfrm>
            <a:off x="1415749" y="2614496"/>
            <a:ext cx="475488" cy="475488"/>
          </a:xfrm>
          <a:prstGeom prst="ellipse">
            <a:avLst/>
          </a:prstGeom>
          <a:solidFill>
            <a:srgbClr val="D12E80"/>
          </a:solidFill>
          <a:ln w="12700">
            <a:solidFill>
              <a:srgbClr val="FFFFFF"/>
            </a:solidFill>
            <a:prstDash val="solid"/>
          </a:ln>
        </p:spPr>
        <p:txBody>
          <a:bodyPr/>
          <a:lstStyle/>
          <a:p>
            <a:endParaRPr lang="en-GB"/>
          </a:p>
        </p:txBody>
      </p:sp>
      <p:sp>
        <p:nvSpPr>
          <p:cNvPr id="11" name="Shape 8"/>
          <p:cNvSpPr/>
          <p:nvPr/>
        </p:nvSpPr>
        <p:spPr>
          <a:xfrm>
            <a:off x="1510847" y="2700084"/>
            <a:ext cx="76078" cy="76078"/>
          </a:xfrm>
          <a:prstGeom prst="ellipse">
            <a:avLst/>
          </a:prstGeom>
          <a:solidFill>
            <a:srgbClr val="FFFFFF">
              <a:alpha val="55000"/>
            </a:srgbClr>
          </a:solidFill>
          <a:ln w="12700">
            <a:solidFill>
              <a:srgbClr val="FFFFFF">
                <a:alpha val="0"/>
              </a:srgbClr>
            </a:solidFill>
            <a:prstDash val="solid"/>
          </a:ln>
        </p:spPr>
        <p:txBody>
          <a:bodyPr/>
          <a:lstStyle/>
          <a:p>
            <a:endParaRPr lang="en-GB"/>
          </a:p>
        </p:txBody>
      </p:sp>
      <p:sp>
        <p:nvSpPr>
          <p:cNvPr id="12" name="Shape 9"/>
          <p:cNvSpPr/>
          <p:nvPr/>
        </p:nvSpPr>
        <p:spPr>
          <a:xfrm>
            <a:off x="2010109" y="2687648"/>
            <a:ext cx="384048" cy="384048"/>
          </a:xfrm>
          <a:prstGeom prst="ellipse">
            <a:avLst/>
          </a:prstGeom>
          <a:solidFill>
            <a:srgbClr val="8A49E8"/>
          </a:solidFill>
          <a:ln w="12700">
            <a:solidFill>
              <a:srgbClr val="FFFFFF"/>
            </a:solidFill>
            <a:prstDash val="solid"/>
          </a:ln>
        </p:spPr>
        <p:txBody>
          <a:bodyPr/>
          <a:lstStyle/>
          <a:p>
            <a:endParaRPr lang="en-GB"/>
          </a:p>
        </p:txBody>
      </p:sp>
      <p:sp>
        <p:nvSpPr>
          <p:cNvPr id="13" name="Shape 10"/>
          <p:cNvSpPr/>
          <p:nvPr/>
        </p:nvSpPr>
        <p:spPr>
          <a:xfrm>
            <a:off x="2086919" y="2756777"/>
            <a:ext cx="61448" cy="61448"/>
          </a:xfrm>
          <a:prstGeom prst="ellipse">
            <a:avLst/>
          </a:prstGeom>
          <a:solidFill>
            <a:srgbClr val="FFFFFF">
              <a:alpha val="55000"/>
            </a:srgbClr>
          </a:solidFill>
          <a:ln w="12700">
            <a:solidFill>
              <a:srgbClr val="FFFFFF">
                <a:alpha val="0"/>
              </a:srgbClr>
            </a:solidFill>
            <a:prstDash val="solid"/>
          </a:ln>
        </p:spPr>
        <p:txBody>
          <a:bodyPr/>
          <a:lstStyle/>
          <a:p>
            <a:endParaRPr lang="en-GB"/>
          </a:p>
        </p:txBody>
      </p:sp>
      <p:sp>
        <p:nvSpPr>
          <p:cNvPr id="14" name="Shape 11"/>
          <p:cNvSpPr/>
          <p:nvPr/>
        </p:nvSpPr>
        <p:spPr>
          <a:xfrm>
            <a:off x="2558749" y="2751656"/>
            <a:ext cx="310896" cy="310896"/>
          </a:xfrm>
          <a:prstGeom prst="ellipse">
            <a:avLst/>
          </a:prstGeom>
          <a:solidFill>
            <a:srgbClr val="377AE6"/>
          </a:solidFill>
          <a:ln w="12700">
            <a:solidFill>
              <a:srgbClr val="FFFFFF"/>
            </a:solidFill>
            <a:prstDash val="solid"/>
          </a:ln>
        </p:spPr>
        <p:txBody>
          <a:bodyPr/>
          <a:lstStyle/>
          <a:p>
            <a:endParaRPr lang="en-GB"/>
          </a:p>
        </p:txBody>
      </p:sp>
      <p:sp>
        <p:nvSpPr>
          <p:cNvPr id="15" name="Shape 12"/>
          <p:cNvSpPr/>
          <p:nvPr/>
        </p:nvSpPr>
        <p:spPr>
          <a:xfrm>
            <a:off x="2620928" y="2807617"/>
            <a:ext cx="49743" cy="49743"/>
          </a:xfrm>
          <a:prstGeom prst="ellipse">
            <a:avLst/>
          </a:prstGeom>
          <a:solidFill>
            <a:srgbClr val="FFFFFF">
              <a:alpha val="55000"/>
            </a:srgbClr>
          </a:solidFill>
          <a:ln w="12700">
            <a:solidFill>
              <a:srgbClr val="FFFFFF">
                <a:alpha val="0"/>
              </a:srgbClr>
            </a:solidFill>
            <a:prstDash val="solid"/>
          </a:ln>
        </p:spPr>
        <p:txBody>
          <a:bodyPr/>
          <a:lstStyle/>
          <a:p>
            <a:endParaRPr lang="en-GB"/>
          </a:p>
        </p:txBody>
      </p:sp>
      <p:sp>
        <p:nvSpPr>
          <p:cNvPr id="16" name="Shape 13"/>
          <p:cNvSpPr/>
          <p:nvPr/>
        </p:nvSpPr>
        <p:spPr>
          <a:xfrm>
            <a:off x="3079957" y="2806520"/>
            <a:ext cx="265176" cy="265176"/>
          </a:xfrm>
          <a:prstGeom prst="ellipse">
            <a:avLst/>
          </a:prstGeom>
          <a:solidFill>
            <a:srgbClr val="22A9B6"/>
          </a:solidFill>
          <a:ln w="12700">
            <a:solidFill>
              <a:srgbClr val="FFFFFF"/>
            </a:solidFill>
            <a:prstDash val="solid"/>
          </a:ln>
        </p:spPr>
        <p:txBody>
          <a:bodyPr/>
          <a:lstStyle/>
          <a:p>
            <a:endParaRPr lang="en-GB"/>
          </a:p>
        </p:txBody>
      </p:sp>
      <p:sp>
        <p:nvSpPr>
          <p:cNvPr id="17" name="Shape 14"/>
          <p:cNvSpPr/>
          <p:nvPr/>
        </p:nvSpPr>
        <p:spPr>
          <a:xfrm>
            <a:off x="3132992" y="2854252"/>
            <a:ext cx="42428" cy="42428"/>
          </a:xfrm>
          <a:prstGeom prst="ellipse">
            <a:avLst/>
          </a:prstGeom>
          <a:solidFill>
            <a:srgbClr val="FFFFFF">
              <a:alpha val="55000"/>
            </a:srgbClr>
          </a:solidFill>
          <a:ln w="12700">
            <a:solidFill>
              <a:srgbClr val="FFFFFF">
                <a:alpha val="0"/>
              </a:srgbClr>
            </a:solidFill>
            <a:prstDash val="solid"/>
          </a:ln>
        </p:spPr>
        <p:txBody>
          <a:bodyPr/>
          <a:lstStyle/>
          <a:p>
            <a:endParaRPr lang="en-GB"/>
          </a:p>
        </p:txBody>
      </p:sp>
      <p:sp>
        <p:nvSpPr>
          <p:cNvPr id="18" name="Shape 15"/>
          <p:cNvSpPr/>
          <p:nvPr/>
        </p:nvSpPr>
        <p:spPr>
          <a:xfrm>
            <a:off x="3482293" y="2843096"/>
            <a:ext cx="219456" cy="219456"/>
          </a:xfrm>
          <a:prstGeom prst="ellipse">
            <a:avLst/>
          </a:prstGeom>
          <a:solidFill>
            <a:srgbClr val="22AE74"/>
          </a:solidFill>
          <a:ln w="12700">
            <a:solidFill>
              <a:srgbClr val="FFFFFF"/>
            </a:solidFill>
            <a:prstDash val="solid"/>
          </a:ln>
        </p:spPr>
        <p:txBody>
          <a:bodyPr/>
          <a:lstStyle/>
          <a:p>
            <a:endParaRPr lang="en-GB"/>
          </a:p>
        </p:txBody>
      </p:sp>
      <p:sp>
        <p:nvSpPr>
          <p:cNvPr id="19" name="Shape 16"/>
          <p:cNvSpPr/>
          <p:nvPr/>
        </p:nvSpPr>
        <p:spPr>
          <a:xfrm>
            <a:off x="3526184" y="2882598"/>
            <a:ext cx="35113" cy="35113"/>
          </a:xfrm>
          <a:prstGeom prst="ellipse">
            <a:avLst/>
          </a:prstGeom>
          <a:solidFill>
            <a:srgbClr val="FFFFFF">
              <a:alpha val="55000"/>
            </a:srgbClr>
          </a:solidFill>
          <a:ln w="12700">
            <a:solidFill>
              <a:srgbClr val="FFFFFF">
                <a:alpha val="0"/>
              </a:srgbClr>
            </a:solidFill>
            <a:prstDash val="solid"/>
          </a:ln>
        </p:spPr>
        <p:txBody>
          <a:bodyPr/>
          <a:lstStyle/>
          <a:p>
            <a:endParaRPr lang="en-GB"/>
          </a:p>
        </p:txBody>
      </p:sp>
      <p:sp>
        <p:nvSpPr>
          <p:cNvPr id="20" name="Text 17"/>
          <p:cNvSpPr/>
          <p:nvPr/>
        </p:nvSpPr>
        <p:spPr>
          <a:xfrm>
            <a:off x="1415749" y="3153992"/>
            <a:ext cx="457200" cy="146304"/>
          </a:xfrm>
          <a:prstGeom prst="rect">
            <a:avLst/>
          </a:prstGeom>
          <a:noFill/>
          <a:ln/>
        </p:spPr>
        <p:txBody>
          <a:bodyPr wrap="square" rtlCol="0" anchor="ctr"/>
          <a:lstStyle/>
          <a:p>
            <a:pPr marL="0" indent="0" algn="ctr">
              <a:buNone/>
            </a:pPr>
            <a:r>
              <a:rPr lang="en-US" sz="900" dirty="0">
                <a:solidFill>
                  <a:srgbClr val="4A6A7F"/>
                </a:solidFill>
                <a:latin typeface="Cocomat Pro" pitchFamily="34" charset="0"/>
                <a:ea typeface="Cocomat Pro" pitchFamily="34" charset="-122"/>
                <a:cs typeface="Cocomat Pro" pitchFamily="34" charset="-120"/>
              </a:rPr>
              <a:t>Large</a:t>
            </a:r>
            <a:endParaRPr lang="en-US" sz="900" dirty="0"/>
          </a:p>
        </p:txBody>
      </p:sp>
      <p:sp>
        <p:nvSpPr>
          <p:cNvPr id="21" name="Text 18"/>
          <p:cNvSpPr/>
          <p:nvPr/>
        </p:nvSpPr>
        <p:spPr>
          <a:xfrm>
            <a:off x="3454861" y="3153992"/>
            <a:ext cx="502920" cy="146304"/>
          </a:xfrm>
          <a:prstGeom prst="rect">
            <a:avLst/>
          </a:prstGeom>
          <a:noFill/>
          <a:ln/>
        </p:spPr>
        <p:txBody>
          <a:bodyPr wrap="square" rtlCol="0" anchor="ctr"/>
          <a:lstStyle/>
          <a:p>
            <a:pPr marL="0" indent="0" algn="ctr">
              <a:buNone/>
            </a:pPr>
            <a:r>
              <a:rPr lang="en-US" sz="900" dirty="0">
                <a:solidFill>
                  <a:srgbClr val="4A6A7F"/>
                </a:solidFill>
                <a:latin typeface="Cocomat Pro" pitchFamily="34" charset="0"/>
                <a:ea typeface="Cocomat Pro" pitchFamily="34" charset="-122"/>
                <a:cs typeface="Cocomat Pro" pitchFamily="34" charset="-120"/>
              </a:rPr>
              <a:t>Small</a:t>
            </a:r>
            <a:endParaRPr lang="en-US" sz="900" dirty="0"/>
          </a:p>
        </p:txBody>
      </p:sp>
      <p:sp>
        <p:nvSpPr>
          <p:cNvPr id="22" name="Text 19"/>
          <p:cNvSpPr/>
          <p:nvPr/>
        </p:nvSpPr>
        <p:spPr>
          <a:xfrm>
            <a:off x="1045743" y="3509971"/>
            <a:ext cx="945307" cy="154708"/>
          </a:xfrm>
          <a:prstGeom prst="rect">
            <a:avLst/>
          </a:prstGeom>
          <a:noFill/>
          <a:ln/>
        </p:spPr>
        <p:txBody>
          <a:bodyPr wrap="square" rtlCol="0" anchor="ctr"/>
          <a:lstStyle/>
          <a:p>
            <a:pPr marL="0" indent="0">
              <a:buNone/>
            </a:pPr>
            <a:r>
              <a:rPr lang="en-US" sz="950" dirty="0">
                <a:solidFill>
                  <a:srgbClr val="4A6A7F"/>
                </a:solidFill>
                <a:latin typeface="Cocomat Pro" pitchFamily="34" charset="0"/>
                <a:ea typeface="Cocomat Pro" pitchFamily="34" charset="-122"/>
                <a:cs typeface="Cocomat Pro" pitchFamily="34" charset="-120"/>
              </a:rPr>
              <a:t>QD diameter</a:t>
            </a:r>
            <a:endParaRPr lang="en-US" sz="950" dirty="0"/>
          </a:p>
        </p:txBody>
      </p:sp>
      <p:sp>
        <p:nvSpPr>
          <p:cNvPr id="23" name="Shape 20"/>
          <p:cNvSpPr/>
          <p:nvPr/>
        </p:nvSpPr>
        <p:spPr>
          <a:xfrm>
            <a:off x="2055829" y="3528896"/>
            <a:ext cx="960120" cy="91440"/>
          </a:xfrm>
          <a:prstGeom prst="chevron">
            <a:avLst/>
          </a:prstGeom>
          <a:solidFill>
            <a:srgbClr val="78CCDB"/>
          </a:solidFill>
          <a:ln w="12700">
            <a:solidFill>
              <a:srgbClr val="78CCDB"/>
            </a:solidFill>
            <a:prstDash val="solid"/>
          </a:ln>
        </p:spPr>
        <p:txBody>
          <a:bodyPr/>
          <a:lstStyle/>
          <a:p>
            <a:endParaRPr lang="en-GB"/>
          </a:p>
        </p:txBody>
      </p:sp>
      <p:sp>
        <p:nvSpPr>
          <p:cNvPr id="24" name="Text 21"/>
          <p:cNvSpPr/>
          <p:nvPr/>
        </p:nvSpPr>
        <p:spPr>
          <a:xfrm>
            <a:off x="1059132" y="3724567"/>
            <a:ext cx="731520" cy="146304"/>
          </a:xfrm>
          <a:prstGeom prst="rect">
            <a:avLst/>
          </a:prstGeom>
          <a:noFill/>
          <a:ln/>
        </p:spPr>
        <p:txBody>
          <a:bodyPr wrap="square" rtlCol="0" anchor="ctr"/>
          <a:lstStyle/>
          <a:p>
            <a:pPr marL="0" indent="0">
              <a:buNone/>
            </a:pPr>
            <a:r>
              <a:rPr lang="en-US" sz="950" dirty="0">
                <a:solidFill>
                  <a:srgbClr val="4A6A7F"/>
                </a:solidFill>
                <a:latin typeface="Cocomat Pro" pitchFamily="34" charset="0"/>
                <a:ea typeface="Cocomat Pro" pitchFamily="34" charset="-122"/>
                <a:cs typeface="Cocomat Pro" pitchFamily="34" charset="-120"/>
              </a:rPr>
              <a:t>Emission λ</a:t>
            </a:r>
            <a:endParaRPr lang="en-US" sz="950" dirty="0"/>
          </a:p>
        </p:txBody>
      </p:sp>
      <p:sp>
        <p:nvSpPr>
          <p:cNvPr id="25" name="Shape 22"/>
          <p:cNvSpPr/>
          <p:nvPr/>
        </p:nvSpPr>
        <p:spPr>
          <a:xfrm flipH="1">
            <a:off x="2055829" y="3766640"/>
            <a:ext cx="960120" cy="91440"/>
          </a:xfrm>
          <a:prstGeom prst="chevron">
            <a:avLst/>
          </a:prstGeom>
          <a:solidFill>
            <a:srgbClr val="78CCDB"/>
          </a:solidFill>
          <a:ln w="12700">
            <a:solidFill>
              <a:srgbClr val="78CCDB"/>
            </a:solidFill>
            <a:prstDash val="solid"/>
          </a:ln>
        </p:spPr>
        <p:txBody>
          <a:bodyPr/>
          <a:lstStyle/>
          <a:p>
            <a:endParaRPr lang="en-GB"/>
          </a:p>
        </p:txBody>
      </p:sp>
      <p:sp>
        <p:nvSpPr>
          <p:cNvPr id="26" name="Text 23"/>
          <p:cNvSpPr/>
          <p:nvPr/>
        </p:nvSpPr>
        <p:spPr>
          <a:xfrm>
            <a:off x="1036773" y="3969107"/>
            <a:ext cx="1004005" cy="146304"/>
          </a:xfrm>
          <a:prstGeom prst="rect">
            <a:avLst/>
          </a:prstGeom>
          <a:noFill/>
          <a:ln/>
        </p:spPr>
        <p:txBody>
          <a:bodyPr wrap="square" rtlCol="0" anchor="ctr"/>
          <a:lstStyle/>
          <a:p>
            <a:pPr marL="0" indent="0">
              <a:buNone/>
            </a:pPr>
            <a:r>
              <a:rPr lang="en-US" sz="840" dirty="0">
                <a:solidFill>
                  <a:srgbClr val="A7306D"/>
                </a:solidFill>
                <a:latin typeface="Cocomat Pro" pitchFamily="34" charset="0"/>
                <a:ea typeface="Cocomat Pro" pitchFamily="34" charset="-122"/>
                <a:cs typeface="Cocomat Pro" pitchFamily="34" charset="-120"/>
              </a:rPr>
              <a:t>larger QD -&gt; red-shifted</a:t>
            </a:r>
            <a:endParaRPr lang="en-US" sz="840" dirty="0"/>
          </a:p>
        </p:txBody>
      </p:sp>
      <p:sp>
        <p:nvSpPr>
          <p:cNvPr id="27" name="Text 24"/>
          <p:cNvSpPr/>
          <p:nvPr/>
        </p:nvSpPr>
        <p:spPr>
          <a:xfrm>
            <a:off x="3090955" y="3901321"/>
            <a:ext cx="740662" cy="161397"/>
          </a:xfrm>
          <a:prstGeom prst="rect">
            <a:avLst/>
          </a:prstGeom>
          <a:noFill/>
          <a:ln/>
        </p:spPr>
        <p:txBody>
          <a:bodyPr wrap="square" rtlCol="0" anchor="ctr"/>
          <a:lstStyle/>
          <a:p>
            <a:pPr marL="0" indent="0">
              <a:buNone/>
            </a:pPr>
            <a:r>
              <a:rPr lang="en-US" sz="840" dirty="0">
                <a:solidFill>
                  <a:srgbClr val="1D6EE1"/>
                </a:solidFill>
                <a:latin typeface="Cocomat Pro" pitchFamily="34" charset="0"/>
                <a:ea typeface="Cocomat Pro" pitchFamily="34" charset="-122"/>
                <a:cs typeface="Cocomat Pro" pitchFamily="34" charset="-120"/>
              </a:rPr>
              <a:t>smaller QD -&gt; blue-shifted</a:t>
            </a:r>
            <a:endParaRPr lang="en-US" sz="840" dirty="0"/>
          </a:p>
        </p:txBody>
      </p:sp>
      <p:sp>
        <p:nvSpPr>
          <p:cNvPr id="28" name="Shape 25"/>
          <p:cNvSpPr/>
          <p:nvPr/>
        </p:nvSpPr>
        <p:spPr>
          <a:xfrm>
            <a:off x="1122177" y="4221361"/>
            <a:ext cx="2651760" cy="1554480"/>
          </a:xfrm>
          <a:prstGeom prst="roundRect">
            <a:avLst>
              <a:gd name="adj" fmla="val 4706"/>
            </a:avLst>
          </a:prstGeom>
          <a:solidFill>
            <a:srgbClr val="FFFFFF"/>
          </a:solidFill>
          <a:ln w="12700">
            <a:solidFill>
              <a:srgbClr val="CFE8EE"/>
            </a:solidFill>
            <a:prstDash val="solid"/>
          </a:ln>
          <a:effectLst>
            <a:outerShdw blurRad="15240" dist="15240" dir="2700000" algn="bl" rotWithShape="0">
              <a:srgbClr val="000000">
                <a:alpha val="12000"/>
              </a:srgbClr>
            </a:outerShdw>
          </a:effectLst>
        </p:spPr>
        <p:txBody>
          <a:bodyPr/>
          <a:lstStyle/>
          <a:p>
            <a:endParaRPr lang="en-GB"/>
          </a:p>
        </p:txBody>
      </p:sp>
      <p:pic>
        <p:nvPicPr>
          <p:cNvPr id="29" name="Image 1" descr="preencoded.png"/>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24309" y="4562168"/>
            <a:ext cx="2331720" cy="1069848"/>
          </a:xfrm>
          <a:prstGeom prst="rect">
            <a:avLst/>
          </a:prstGeom>
        </p:spPr>
      </p:pic>
      <p:sp>
        <p:nvSpPr>
          <p:cNvPr id="31" name="Text 27"/>
          <p:cNvSpPr/>
          <p:nvPr/>
        </p:nvSpPr>
        <p:spPr>
          <a:xfrm>
            <a:off x="4250389" y="1855544"/>
            <a:ext cx="1783080" cy="219456"/>
          </a:xfrm>
          <a:prstGeom prst="rect">
            <a:avLst/>
          </a:prstGeom>
          <a:noFill/>
          <a:ln/>
        </p:spPr>
        <p:txBody>
          <a:bodyPr wrap="square" rtlCol="0" anchor="ctr">
            <a:normAutofit fontScale="62500" lnSpcReduction="20000"/>
          </a:bodyPr>
          <a:lstStyle/>
          <a:p>
            <a:pPr marL="0" indent="0">
              <a:buNone/>
            </a:pPr>
            <a:r>
              <a:rPr lang="en-US" sz="1600" b="1" dirty="0">
                <a:solidFill>
                  <a:srgbClr val="173D56"/>
                </a:solidFill>
                <a:latin typeface="Cocomat Pro" pitchFamily="34" charset="0"/>
                <a:ea typeface="Cocomat Pro" pitchFamily="34" charset="-122"/>
                <a:cs typeface="Cocomat Pro" pitchFamily="34" charset="-120"/>
              </a:rPr>
              <a:t>Electronic Structure</a:t>
            </a:r>
            <a:endParaRPr lang="en-US" sz="1600" dirty="0"/>
          </a:p>
        </p:txBody>
      </p:sp>
      <p:sp>
        <p:nvSpPr>
          <p:cNvPr id="32" name="Text 28"/>
          <p:cNvSpPr/>
          <p:nvPr/>
        </p:nvSpPr>
        <p:spPr>
          <a:xfrm>
            <a:off x="4250389" y="2102432"/>
            <a:ext cx="2286000" cy="256032"/>
          </a:xfrm>
          <a:prstGeom prst="rect">
            <a:avLst/>
          </a:prstGeom>
          <a:noFill/>
          <a:ln/>
        </p:spPr>
        <p:txBody>
          <a:bodyPr wrap="square" rtlCol="0" anchor="ctr">
            <a:noAutofit/>
          </a:bodyPr>
          <a:lstStyle/>
          <a:p>
            <a:pPr marL="0" indent="0">
              <a:buNone/>
            </a:pPr>
            <a:r>
              <a:rPr lang="en-US" sz="1000" dirty="0">
                <a:solidFill>
                  <a:srgbClr val="4A6A7F"/>
                </a:solidFill>
                <a:latin typeface="Cocomat Pro" pitchFamily="34" charset="0"/>
                <a:ea typeface="Cocomat Pro" pitchFamily="34" charset="-122"/>
                <a:cs typeface="Cocomat Pro" pitchFamily="34" charset="-120"/>
              </a:rPr>
              <a:t>Discrete energy levels emerge as QD size decreases.</a:t>
            </a:r>
            <a:endParaRPr lang="en-US" sz="1000" dirty="0"/>
          </a:p>
        </p:txBody>
      </p:sp>
      <p:sp>
        <p:nvSpPr>
          <p:cNvPr id="33" name="Shape 29"/>
          <p:cNvSpPr/>
          <p:nvPr/>
        </p:nvSpPr>
        <p:spPr>
          <a:xfrm>
            <a:off x="4506421" y="2705936"/>
            <a:ext cx="0" cy="2240280"/>
          </a:xfrm>
          <a:prstGeom prst="line">
            <a:avLst/>
          </a:prstGeom>
          <a:noFill/>
          <a:ln w="12700">
            <a:solidFill>
              <a:srgbClr val="506D83"/>
            </a:solidFill>
            <a:prstDash val="solid"/>
            <a:headEnd type="none"/>
            <a:tailEnd type="triangle"/>
          </a:ln>
        </p:spPr>
        <p:txBody>
          <a:bodyPr/>
          <a:lstStyle/>
          <a:p>
            <a:endParaRPr lang="en-GB"/>
          </a:p>
        </p:txBody>
      </p:sp>
      <p:sp>
        <p:nvSpPr>
          <p:cNvPr id="34" name="Text 30"/>
          <p:cNvSpPr/>
          <p:nvPr/>
        </p:nvSpPr>
        <p:spPr>
          <a:xfrm rot="16200000">
            <a:off x="4016653" y="3563773"/>
            <a:ext cx="648074" cy="176015"/>
          </a:xfrm>
          <a:prstGeom prst="rect">
            <a:avLst/>
          </a:prstGeom>
          <a:noFill/>
          <a:ln/>
        </p:spPr>
        <p:txBody>
          <a:bodyPr wrap="square" rtlCol="0" anchor="ctr"/>
          <a:lstStyle/>
          <a:p>
            <a:pPr marL="0" indent="0">
              <a:buNone/>
            </a:pPr>
            <a:r>
              <a:rPr lang="en-US" sz="900" dirty="0">
                <a:solidFill>
                  <a:srgbClr val="4A6A7F"/>
                </a:solidFill>
                <a:latin typeface="Cocomat Pro" pitchFamily="34" charset="0"/>
                <a:ea typeface="Cocomat Pro" pitchFamily="34" charset="-122"/>
                <a:cs typeface="Cocomat Pro" pitchFamily="34" charset="-120"/>
              </a:rPr>
              <a:t>Energy</a:t>
            </a:r>
            <a:endParaRPr lang="en-US" sz="900" dirty="0"/>
          </a:p>
        </p:txBody>
      </p:sp>
      <p:sp>
        <p:nvSpPr>
          <p:cNvPr id="35" name="Shape 31"/>
          <p:cNvSpPr/>
          <p:nvPr/>
        </p:nvSpPr>
        <p:spPr>
          <a:xfrm>
            <a:off x="5009341" y="2888816"/>
            <a:ext cx="502920" cy="0"/>
          </a:xfrm>
          <a:prstGeom prst="line">
            <a:avLst/>
          </a:prstGeom>
          <a:noFill/>
          <a:ln w="12700">
            <a:solidFill>
              <a:srgbClr val="173D56"/>
            </a:solidFill>
            <a:prstDash val="solid"/>
          </a:ln>
        </p:spPr>
        <p:txBody>
          <a:bodyPr/>
          <a:lstStyle/>
          <a:p>
            <a:endParaRPr lang="en-GB"/>
          </a:p>
        </p:txBody>
      </p:sp>
      <p:sp>
        <p:nvSpPr>
          <p:cNvPr id="36" name="Shape 32"/>
          <p:cNvSpPr/>
          <p:nvPr/>
        </p:nvSpPr>
        <p:spPr>
          <a:xfrm>
            <a:off x="5009341" y="4214696"/>
            <a:ext cx="502920" cy="0"/>
          </a:xfrm>
          <a:prstGeom prst="line">
            <a:avLst/>
          </a:prstGeom>
          <a:noFill/>
          <a:ln w="12700">
            <a:solidFill>
              <a:srgbClr val="173D56"/>
            </a:solidFill>
            <a:prstDash val="solid"/>
          </a:ln>
        </p:spPr>
        <p:txBody>
          <a:bodyPr/>
          <a:lstStyle/>
          <a:p>
            <a:endParaRPr lang="en-GB"/>
          </a:p>
        </p:txBody>
      </p:sp>
      <p:sp>
        <p:nvSpPr>
          <p:cNvPr id="37" name="Shape 33"/>
          <p:cNvSpPr/>
          <p:nvPr/>
        </p:nvSpPr>
        <p:spPr>
          <a:xfrm>
            <a:off x="5260801" y="2888816"/>
            <a:ext cx="0" cy="1325880"/>
          </a:xfrm>
          <a:prstGeom prst="line">
            <a:avLst/>
          </a:prstGeom>
          <a:noFill/>
          <a:ln w="12700">
            <a:solidFill>
              <a:srgbClr val="1CA5B8"/>
            </a:solidFill>
            <a:prstDash val="solid"/>
          </a:ln>
        </p:spPr>
        <p:txBody>
          <a:bodyPr/>
          <a:lstStyle/>
          <a:p>
            <a:endParaRPr lang="en-GB"/>
          </a:p>
        </p:txBody>
      </p:sp>
      <p:sp>
        <p:nvSpPr>
          <p:cNvPr id="38" name="Text 34"/>
          <p:cNvSpPr/>
          <p:nvPr/>
        </p:nvSpPr>
        <p:spPr>
          <a:xfrm>
            <a:off x="4917902" y="3487748"/>
            <a:ext cx="425193" cy="132584"/>
          </a:xfrm>
          <a:prstGeom prst="rect">
            <a:avLst/>
          </a:prstGeom>
          <a:noFill/>
          <a:ln/>
        </p:spPr>
        <p:txBody>
          <a:bodyPr wrap="square" rtlCol="0" anchor="ctr"/>
          <a:lstStyle/>
          <a:p>
            <a:pPr marL="0" indent="0" algn="ctr">
              <a:buNone/>
            </a:pPr>
            <a:r>
              <a:rPr lang="en-US" sz="840" dirty="0">
                <a:solidFill>
                  <a:srgbClr val="1CA5B8"/>
                </a:solidFill>
                <a:latin typeface="Cocomat Pro" pitchFamily="34" charset="0"/>
                <a:ea typeface="Cocomat Pro" pitchFamily="34" charset="-122"/>
                <a:cs typeface="Cocomat Pro" pitchFamily="34" charset="-120"/>
              </a:rPr>
              <a:t>Eg</a:t>
            </a:r>
            <a:endParaRPr lang="en-US" sz="840" dirty="0"/>
          </a:p>
        </p:txBody>
      </p:sp>
      <p:sp>
        <p:nvSpPr>
          <p:cNvPr id="39" name="Text 35"/>
          <p:cNvSpPr/>
          <p:nvPr/>
        </p:nvSpPr>
        <p:spPr>
          <a:xfrm>
            <a:off x="4991053" y="5202248"/>
            <a:ext cx="566928" cy="146304"/>
          </a:xfrm>
          <a:prstGeom prst="rect">
            <a:avLst/>
          </a:prstGeom>
          <a:noFill/>
          <a:ln/>
        </p:spPr>
        <p:txBody>
          <a:bodyPr wrap="square" rtlCol="0" anchor="ctr"/>
          <a:lstStyle/>
          <a:p>
            <a:pPr marL="0" indent="0" algn="ctr">
              <a:buNone/>
            </a:pPr>
            <a:r>
              <a:rPr lang="en-US" sz="810" dirty="0">
                <a:solidFill>
                  <a:srgbClr val="4A6A7F"/>
                </a:solidFill>
                <a:latin typeface="Cocomat Pro" pitchFamily="34" charset="0"/>
                <a:ea typeface="Cocomat Pro" pitchFamily="34" charset="-122"/>
                <a:cs typeface="Cocomat Pro" pitchFamily="34" charset="-120"/>
              </a:rPr>
              <a:t>Large QD</a:t>
            </a:r>
            <a:endParaRPr lang="en-US" sz="810" dirty="0"/>
          </a:p>
        </p:txBody>
      </p:sp>
      <p:sp>
        <p:nvSpPr>
          <p:cNvPr id="40" name="Shape 36"/>
          <p:cNvSpPr/>
          <p:nvPr/>
        </p:nvSpPr>
        <p:spPr>
          <a:xfrm>
            <a:off x="5621989" y="2888816"/>
            <a:ext cx="502920" cy="0"/>
          </a:xfrm>
          <a:prstGeom prst="line">
            <a:avLst/>
          </a:prstGeom>
          <a:noFill/>
          <a:ln w="12700">
            <a:solidFill>
              <a:srgbClr val="173D56"/>
            </a:solidFill>
            <a:prstDash val="solid"/>
          </a:ln>
        </p:spPr>
        <p:txBody>
          <a:bodyPr/>
          <a:lstStyle/>
          <a:p>
            <a:endParaRPr lang="en-GB"/>
          </a:p>
        </p:txBody>
      </p:sp>
      <p:sp>
        <p:nvSpPr>
          <p:cNvPr id="41" name="Shape 37"/>
          <p:cNvSpPr/>
          <p:nvPr/>
        </p:nvSpPr>
        <p:spPr>
          <a:xfrm>
            <a:off x="5621989" y="4626176"/>
            <a:ext cx="502920" cy="0"/>
          </a:xfrm>
          <a:prstGeom prst="line">
            <a:avLst/>
          </a:prstGeom>
          <a:noFill/>
          <a:ln w="12700">
            <a:solidFill>
              <a:srgbClr val="173D56"/>
            </a:solidFill>
            <a:prstDash val="solid"/>
          </a:ln>
        </p:spPr>
        <p:txBody>
          <a:bodyPr/>
          <a:lstStyle/>
          <a:p>
            <a:endParaRPr lang="en-GB"/>
          </a:p>
        </p:txBody>
      </p:sp>
      <p:sp>
        <p:nvSpPr>
          <p:cNvPr id="42" name="Shape 38"/>
          <p:cNvSpPr/>
          <p:nvPr/>
        </p:nvSpPr>
        <p:spPr>
          <a:xfrm>
            <a:off x="5873449" y="2888816"/>
            <a:ext cx="0" cy="1737360"/>
          </a:xfrm>
          <a:prstGeom prst="line">
            <a:avLst/>
          </a:prstGeom>
          <a:noFill/>
          <a:ln w="12700">
            <a:solidFill>
              <a:srgbClr val="1CA5B8"/>
            </a:solidFill>
            <a:prstDash val="solid"/>
          </a:ln>
        </p:spPr>
        <p:txBody>
          <a:bodyPr/>
          <a:lstStyle/>
          <a:p>
            <a:endParaRPr lang="en-GB"/>
          </a:p>
        </p:txBody>
      </p:sp>
      <p:sp>
        <p:nvSpPr>
          <p:cNvPr id="4" name="Text 39"/>
          <p:cNvSpPr/>
          <p:nvPr/>
        </p:nvSpPr>
        <p:spPr>
          <a:xfrm>
            <a:off x="5768293" y="3693488"/>
            <a:ext cx="210312" cy="128016"/>
          </a:xfrm>
          <a:prstGeom prst="rect">
            <a:avLst/>
          </a:prstGeom>
          <a:noFill/>
          <a:ln/>
        </p:spPr>
        <p:txBody>
          <a:bodyPr wrap="square" rtlCol="0" anchor="ctr"/>
          <a:lstStyle/>
          <a:p>
            <a:pPr marL="0" indent="0" algn="ctr">
              <a:buNone/>
            </a:pPr>
            <a:endParaRPr lang="en-US" sz="840" dirty="0"/>
          </a:p>
        </p:txBody>
      </p:sp>
      <p:sp>
        <p:nvSpPr>
          <p:cNvPr id="5" name="Text 40"/>
          <p:cNvSpPr/>
          <p:nvPr/>
        </p:nvSpPr>
        <p:spPr>
          <a:xfrm>
            <a:off x="5603701" y="5202248"/>
            <a:ext cx="566928" cy="146304"/>
          </a:xfrm>
          <a:prstGeom prst="rect">
            <a:avLst/>
          </a:prstGeom>
          <a:noFill/>
          <a:ln/>
        </p:spPr>
        <p:txBody>
          <a:bodyPr wrap="square" rtlCol="0" anchor="ctr"/>
          <a:lstStyle/>
          <a:p>
            <a:pPr marL="0" indent="0" algn="ctr">
              <a:buNone/>
            </a:pPr>
            <a:r>
              <a:rPr lang="en-US" sz="810" dirty="0">
                <a:solidFill>
                  <a:srgbClr val="4A6A7F"/>
                </a:solidFill>
                <a:latin typeface="Cocomat Pro" pitchFamily="34" charset="0"/>
                <a:ea typeface="Cocomat Pro" pitchFamily="34" charset="-122"/>
                <a:cs typeface="Cocomat Pro" pitchFamily="34" charset="-120"/>
              </a:rPr>
              <a:t>Medium</a:t>
            </a:r>
            <a:endParaRPr lang="en-US" sz="810" dirty="0"/>
          </a:p>
        </p:txBody>
      </p:sp>
      <p:sp>
        <p:nvSpPr>
          <p:cNvPr id="45" name="Shape 41"/>
          <p:cNvSpPr/>
          <p:nvPr/>
        </p:nvSpPr>
        <p:spPr>
          <a:xfrm>
            <a:off x="6234637" y="2888816"/>
            <a:ext cx="502920" cy="0"/>
          </a:xfrm>
          <a:prstGeom prst="line">
            <a:avLst/>
          </a:prstGeom>
          <a:noFill/>
          <a:ln w="12700">
            <a:solidFill>
              <a:srgbClr val="173D56"/>
            </a:solidFill>
            <a:prstDash val="solid"/>
          </a:ln>
        </p:spPr>
        <p:txBody>
          <a:bodyPr/>
          <a:lstStyle/>
          <a:p>
            <a:endParaRPr lang="en-GB"/>
          </a:p>
        </p:txBody>
      </p:sp>
      <p:sp>
        <p:nvSpPr>
          <p:cNvPr id="6" name="Shape 42"/>
          <p:cNvSpPr/>
          <p:nvPr/>
        </p:nvSpPr>
        <p:spPr>
          <a:xfrm>
            <a:off x="6234637" y="4973648"/>
            <a:ext cx="502920" cy="0"/>
          </a:xfrm>
          <a:prstGeom prst="line">
            <a:avLst/>
          </a:prstGeom>
          <a:noFill/>
          <a:ln w="12700">
            <a:solidFill>
              <a:srgbClr val="173D56"/>
            </a:solidFill>
            <a:prstDash val="solid"/>
          </a:ln>
        </p:spPr>
        <p:txBody>
          <a:bodyPr/>
          <a:lstStyle/>
          <a:p>
            <a:endParaRPr lang="en-GB"/>
          </a:p>
        </p:txBody>
      </p:sp>
      <p:sp>
        <p:nvSpPr>
          <p:cNvPr id="7" name="Shape 43"/>
          <p:cNvSpPr/>
          <p:nvPr/>
        </p:nvSpPr>
        <p:spPr>
          <a:xfrm>
            <a:off x="6486097" y="2888816"/>
            <a:ext cx="0" cy="2084832"/>
          </a:xfrm>
          <a:prstGeom prst="line">
            <a:avLst/>
          </a:prstGeom>
          <a:noFill/>
          <a:ln w="12700">
            <a:solidFill>
              <a:srgbClr val="1CA5B8"/>
            </a:solidFill>
            <a:prstDash val="solid"/>
          </a:ln>
        </p:spPr>
        <p:txBody>
          <a:bodyPr/>
          <a:lstStyle/>
          <a:p>
            <a:endParaRPr lang="en-GB"/>
          </a:p>
        </p:txBody>
      </p:sp>
      <p:sp>
        <p:nvSpPr>
          <p:cNvPr id="80" name="Text 45"/>
          <p:cNvSpPr/>
          <p:nvPr/>
        </p:nvSpPr>
        <p:spPr>
          <a:xfrm>
            <a:off x="6216349" y="5202248"/>
            <a:ext cx="566928" cy="146304"/>
          </a:xfrm>
          <a:prstGeom prst="rect">
            <a:avLst/>
          </a:prstGeom>
          <a:noFill/>
          <a:ln/>
        </p:spPr>
        <p:txBody>
          <a:bodyPr wrap="square" rtlCol="0" anchor="ctr"/>
          <a:lstStyle/>
          <a:p>
            <a:pPr marL="0" indent="0" algn="ctr">
              <a:buNone/>
            </a:pPr>
            <a:r>
              <a:rPr lang="en-US" sz="810" dirty="0">
                <a:solidFill>
                  <a:srgbClr val="4A6A7F"/>
                </a:solidFill>
                <a:latin typeface="Cocomat Pro" pitchFamily="34" charset="0"/>
                <a:ea typeface="Cocomat Pro" pitchFamily="34" charset="-122"/>
                <a:cs typeface="Cocomat Pro" pitchFamily="34" charset="-120"/>
              </a:rPr>
              <a:t>Small QD</a:t>
            </a:r>
            <a:endParaRPr lang="en-US" sz="810" dirty="0"/>
          </a:p>
        </p:txBody>
      </p:sp>
      <p:sp>
        <p:nvSpPr>
          <p:cNvPr id="81" name="Text 46"/>
          <p:cNvSpPr/>
          <p:nvPr/>
        </p:nvSpPr>
        <p:spPr>
          <a:xfrm>
            <a:off x="4250389" y="5439992"/>
            <a:ext cx="2816354" cy="365760"/>
          </a:xfrm>
          <a:prstGeom prst="rect">
            <a:avLst/>
          </a:prstGeom>
          <a:noFill/>
          <a:ln/>
        </p:spPr>
        <p:txBody>
          <a:bodyPr wrap="square" rtlCol="0" anchor="ctr"/>
          <a:lstStyle/>
          <a:p>
            <a:pPr marL="0" indent="0" algn="just">
              <a:buNone/>
            </a:pPr>
            <a:r>
              <a:rPr lang="en-US" sz="940" dirty="0">
                <a:solidFill>
                  <a:srgbClr val="173D56"/>
                </a:solidFill>
                <a:latin typeface="Cocomat Pro" pitchFamily="34" charset="0"/>
                <a:ea typeface="Cocomat Pro" pitchFamily="34" charset="-122"/>
                <a:cs typeface="Cocomat Pro" pitchFamily="34" charset="-120"/>
              </a:rPr>
              <a:t>Smaller QDs exhibit a larger effective band gap, enabling tunable optical response.</a:t>
            </a:r>
            <a:endParaRPr lang="en-US" sz="940" dirty="0"/>
          </a:p>
        </p:txBody>
      </p:sp>
      <p:sp>
        <p:nvSpPr>
          <p:cNvPr id="82" name="Text 47"/>
          <p:cNvSpPr/>
          <p:nvPr/>
        </p:nvSpPr>
        <p:spPr>
          <a:xfrm>
            <a:off x="7985387" y="1617161"/>
            <a:ext cx="2834640" cy="228600"/>
          </a:xfrm>
          <a:prstGeom prst="rect">
            <a:avLst/>
          </a:prstGeom>
          <a:noFill/>
          <a:ln/>
        </p:spPr>
        <p:txBody>
          <a:bodyPr wrap="square" rtlCol="0" anchor="ctr">
            <a:normAutofit fontScale="62500" lnSpcReduction="20000"/>
          </a:bodyPr>
          <a:lstStyle/>
          <a:p>
            <a:pPr marL="0" indent="0">
              <a:buNone/>
            </a:pPr>
            <a:r>
              <a:rPr lang="en-US" sz="1600" b="1" dirty="0">
                <a:solidFill>
                  <a:srgbClr val="173D56"/>
                </a:solidFill>
                <a:latin typeface="Cocomat Pro" pitchFamily="34" charset="0"/>
                <a:ea typeface="Cocomat Pro" pitchFamily="34" charset="-122"/>
                <a:cs typeface="Cocomat Pro" pitchFamily="34" charset="-120"/>
              </a:rPr>
              <a:t>Detector-Relevant Advantages</a:t>
            </a:r>
            <a:endParaRPr lang="en-US" sz="1600" dirty="0"/>
          </a:p>
        </p:txBody>
      </p:sp>
      <p:sp>
        <p:nvSpPr>
          <p:cNvPr id="83" name="Text 48"/>
          <p:cNvSpPr/>
          <p:nvPr/>
        </p:nvSpPr>
        <p:spPr>
          <a:xfrm>
            <a:off x="7871413" y="1950917"/>
            <a:ext cx="2743200" cy="201168"/>
          </a:xfrm>
          <a:prstGeom prst="rect">
            <a:avLst/>
          </a:prstGeom>
          <a:noFill/>
          <a:ln/>
        </p:spPr>
        <p:txBody>
          <a:bodyPr wrap="square" rtlCol="0" anchor="ctr">
            <a:normAutofit fontScale="70000" lnSpcReduction="20000"/>
          </a:bodyPr>
          <a:lstStyle/>
          <a:p>
            <a:pPr marL="0" indent="0">
              <a:buNone/>
            </a:pPr>
            <a:r>
              <a:rPr lang="en-US" sz="1300" dirty="0">
                <a:solidFill>
                  <a:srgbClr val="4A6A7F"/>
                </a:solidFill>
                <a:latin typeface="Cocomat Pro" pitchFamily="34" charset="0"/>
                <a:ea typeface="Cocomat Pro" pitchFamily="34" charset="-122"/>
                <a:cs typeface="Cocomat Pro" pitchFamily="34" charset="-120"/>
              </a:rPr>
              <a:t>Key QD properties relevant to detector design</a:t>
            </a:r>
            <a:r>
              <a:rPr lang="en-US" sz="1000" dirty="0">
                <a:solidFill>
                  <a:srgbClr val="4A6A7F"/>
                </a:solidFill>
                <a:latin typeface="Cocomat Pro" pitchFamily="34" charset="0"/>
                <a:ea typeface="Cocomat Pro" pitchFamily="34" charset="-122"/>
                <a:cs typeface="Cocomat Pro" pitchFamily="34" charset="-120"/>
              </a:rPr>
              <a:t>.</a:t>
            </a:r>
            <a:endParaRPr lang="en-US" sz="1000" dirty="0"/>
          </a:p>
        </p:txBody>
      </p:sp>
      <p:sp>
        <p:nvSpPr>
          <p:cNvPr id="84" name="Shape 49"/>
          <p:cNvSpPr/>
          <p:nvPr/>
        </p:nvSpPr>
        <p:spPr>
          <a:xfrm>
            <a:off x="7066743" y="2285313"/>
            <a:ext cx="1837943" cy="1035620"/>
          </a:xfrm>
          <a:prstGeom prst="roundRect">
            <a:avLst>
              <a:gd name="adj" fmla="val 8000"/>
            </a:avLst>
          </a:prstGeom>
          <a:solidFill>
            <a:srgbClr val="FFFFFF"/>
          </a:solidFill>
          <a:ln w="12700">
            <a:solidFill>
              <a:srgbClr val="D4E9EE"/>
            </a:solidFill>
            <a:prstDash val="solid"/>
          </a:ln>
          <a:effectLst>
            <a:outerShdw blurRad="12700" dist="12700" dir="2700000" algn="bl" rotWithShape="0">
              <a:srgbClr val="000000">
                <a:alpha val="12000"/>
              </a:srgbClr>
            </a:outerShdw>
          </a:effectLst>
        </p:spPr>
        <p:txBody>
          <a:bodyPr/>
          <a:lstStyle/>
          <a:p>
            <a:endParaRPr lang="en-GB"/>
          </a:p>
        </p:txBody>
      </p:sp>
      <p:sp>
        <p:nvSpPr>
          <p:cNvPr id="85" name="Shape 50"/>
          <p:cNvSpPr/>
          <p:nvPr/>
        </p:nvSpPr>
        <p:spPr>
          <a:xfrm>
            <a:off x="7208928" y="2375687"/>
            <a:ext cx="384048" cy="173736"/>
          </a:xfrm>
          <a:prstGeom prst="roundRect">
            <a:avLst>
              <a:gd name="adj" fmla="val 26316"/>
            </a:avLst>
          </a:prstGeom>
          <a:solidFill>
            <a:srgbClr val="0E9FC4"/>
          </a:solidFill>
          <a:ln w="12700">
            <a:solidFill>
              <a:srgbClr val="0E9FC4"/>
            </a:solidFill>
            <a:prstDash val="solid"/>
          </a:ln>
        </p:spPr>
        <p:txBody>
          <a:bodyPr/>
          <a:lstStyle/>
          <a:p>
            <a:endParaRPr lang="en-GB"/>
          </a:p>
        </p:txBody>
      </p:sp>
      <p:sp>
        <p:nvSpPr>
          <p:cNvPr id="86" name="Text 51"/>
          <p:cNvSpPr/>
          <p:nvPr/>
        </p:nvSpPr>
        <p:spPr>
          <a:xfrm>
            <a:off x="7130749" y="2620985"/>
            <a:ext cx="1005840" cy="164592"/>
          </a:xfrm>
          <a:prstGeom prst="rect">
            <a:avLst/>
          </a:prstGeom>
          <a:noFill/>
          <a:ln/>
        </p:spPr>
        <p:txBody>
          <a:bodyPr wrap="square" rtlCol="0" anchor="ctr">
            <a:noAutofit/>
          </a:bodyPr>
          <a:lstStyle/>
          <a:p>
            <a:pPr marL="0" indent="0">
              <a:buNone/>
            </a:pPr>
            <a:r>
              <a:rPr lang="en-US" sz="1000" b="1" dirty="0">
                <a:solidFill>
                  <a:srgbClr val="173D56"/>
                </a:solidFill>
                <a:latin typeface="Cocomat Pro" pitchFamily="34" charset="0"/>
                <a:ea typeface="Cocomat Pro" pitchFamily="34" charset="-122"/>
                <a:cs typeface="Cocomat Pro" pitchFamily="34" charset="-120"/>
              </a:rPr>
              <a:t>Tunable λ</a:t>
            </a:r>
            <a:endParaRPr lang="en-US" sz="1000" dirty="0"/>
          </a:p>
        </p:txBody>
      </p:sp>
      <p:sp>
        <p:nvSpPr>
          <p:cNvPr id="87" name="Text 52"/>
          <p:cNvSpPr/>
          <p:nvPr/>
        </p:nvSpPr>
        <p:spPr>
          <a:xfrm>
            <a:off x="7139893" y="2890733"/>
            <a:ext cx="1408176" cy="310896"/>
          </a:xfrm>
          <a:prstGeom prst="rect">
            <a:avLst/>
          </a:prstGeom>
          <a:noFill/>
          <a:ln/>
        </p:spPr>
        <p:txBody>
          <a:bodyPr wrap="square" rtlCol="0" anchor="ctr">
            <a:noAutofit/>
          </a:bodyPr>
          <a:lstStyle/>
          <a:p>
            <a:pPr marL="0" indent="0">
              <a:buNone/>
            </a:pPr>
            <a:r>
              <a:rPr lang="en-US" sz="1000" dirty="0">
                <a:solidFill>
                  <a:srgbClr val="4A6A7F"/>
                </a:solidFill>
                <a:latin typeface="Cocomat Pro" pitchFamily="34" charset="0"/>
                <a:ea typeface="Cocomat Pro" pitchFamily="34" charset="-122"/>
                <a:cs typeface="Cocomat Pro" pitchFamily="34" charset="-120"/>
              </a:rPr>
              <a:t>Emission can be matched to SiPM/PMT response.</a:t>
            </a:r>
            <a:endParaRPr lang="en-US" sz="1000" dirty="0"/>
          </a:p>
        </p:txBody>
      </p:sp>
      <p:sp>
        <p:nvSpPr>
          <p:cNvPr id="88" name="Shape 53"/>
          <p:cNvSpPr/>
          <p:nvPr/>
        </p:nvSpPr>
        <p:spPr>
          <a:xfrm>
            <a:off x="9151573" y="2295943"/>
            <a:ext cx="1887874" cy="1024989"/>
          </a:xfrm>
          <a:prstGeom prst="roundRect">
            <a:avLst>
              <a:gd name="adj" fmla="val 8000"/>
            </a:avLst>
          </a:prstGeom>
          <a:solidFill>
            <a:srgbClr val="FFFFFF"/>
          </a:solidFill>
          <a:ln w="12700">
            <a:solidFill>
              <a:srgbClr val="D4E9EE"/>
            </a:solidFill>
            <a:prstDash val="solid"/>
          </a:ln>
          <a:effectLst>
            <a:outerShdw blurRad="12700" dist="12700" dir="2700000" algn="bl" rotWithShape="0">
              <a:srgbClr val="000000">
                <a:alpha val="12000"/>
              </a:srgbClr>
            </a:outerShdw>
          </a:effectLst>
        </p:spPr>
        <p:txBody>
          <a:bodyPr/>
          <a:lstStyle/>
          <a:p>
            <a:endParaRPr lang="tr-TR" dirty="0"/>
          </a:p>
        </p:txBody>
      </p:sp>
      <p:sp>
        <p:nvSpPr>
          <p:cNvPr id="89" name="Shape 54"/>
          <p:cNvSpPr/>
          <p:nvPr/>
        </p:nvSpPr>
        <p:spPr>
          <a:xfrm>
            <a:off x="9297877" y="2375687"/>
            <a:ext cx="384048" cy="173736"/>
          </a:xfrm>
          <a:prstGeom prst="roundRect">
            <a:avLst>
              <a:gd name="adj" fmla="val 26316"/>
            </a:avLst>
          </a:prstGeom>
          <a:solidFill>
            <a:srgbClr val="2D7FE7"/>
          </a:solidFill>
          <a:ln w="12700">
            <a:solidFill>
              <a:srgbClr val="2D7FE7"/>
            </a:solidFill>
            <a:prstDash val="solid"/>
          </a:ln>
        </p:spPr>
        <p:txBody>
          <a:bodyPr/>
          <a:lstStyle/>
          <a:p>
            <a:endParaRPr lang="en-GB"/>
          </a:p>
        </p:txBody>
      </p:sp>
      <p:sp>
        <p:nvSpPr>
          <p:cNvPr id="90" name="Text 55"/>
          <p:cNvSpPr/>
          <p:nvPr/>
        </p:nvSpPr>
        <p:spPr>
          <a:xfrm>
            <a:off x="9232115" y="2604283"/>
            <a:ext cx="1005840" cy="164592"/>
          </a:xfrm>
          <a:prstGeom prst="rect">
            <a:avLst/>
          </a:prstGeom>
          <a:noFill/>
          <a:ln/>
        </p:spPr>
        <p:txBody>
          <a:bodyPr wrap="square" rtlCol="0" anchor="ctr">
            <a:noAutofit/>
          </a:bodyPr>
          <a:lstStyle/>
          <a:p>
            <a:pPr marL="0" indent="0">
              <a:buNone/>
            </a:pPr>
            <a:r>
              <a:rPr lang="en-US" sz="1000" b="1" dirty="0">
                <a:solidFill>
                  <a:srgbClr val="173D56"/>
                </a:solidFill>
                <a:latin typeface="Cocomat Pro" pitchFamily="34" charset="0"/>
                <a:ea typeface="Cocomat Pro" pitchFamily="34" charset="-122"/>
                <a:cs typeface="Cocomat Pro" pitchFamily="34" charset="-120"/>
              </a:rPr>
              <a:t>Narrow FWHM</a:t>
            </a:r>
            <a:endParaRPr lang="en-US" sz="1000" dirty="0"/>
          </a:p>
        </p:txBody>
      </p:sp>
      <p:sp>
        <p:nvSpPr>
          <p:cNvPr id="91" name="Text 56"/>
          <p:cNvSpPr/>
          <p:nvPr/>
        </p:nvSpPr>
        <p:spPr>
          <a:xfrm>
            <a:off x="9218455" y="2863294"/>
            <a:ext cx="1367846" cy="391281"/>
          </a:xfrm>
          <a:prstGeom prst="rect">
            <a:avLst/>
          </a:prstGeom>
          <a:noFill/>
          <a:ln/>
        </p:spPr>
        <p:txBody>
          <a:bodyPr wrap="square" rtlCol="0" anchor="ctr">
            <a:noAutofit/>
          </a:bodyPr>
          <a:lstStyle/>
          <a:p>
            <a:pPr marL="0" indent="0">
              <a:buNone/>
            </a:pPr>
            <a:r>
              <a:rPr lang="en-US" sz="1000" dirty="0">
                <a:solidFill>
                  <a:srgbClr val="4A6A7F"/>
                </a:solidFill>
                <a:latin typeface="Cocomat Pro" pitchFamily="34" charset="0"/>
                <a:ea typeface="Cocomat Pro" pitchFamily="34" charset="-122"/>
                <a:cs typeface="Cocomat Pro" pitchFamily="34" charset="-120"/>
              </a:rPr>
              <a:t>~20 nm bandwidth supports chromatic separation.</a:t>
            </a:r>
            <a:endParaRPr lang="en-US" sz="1000" dirty="0"/>
          </a:p>
        </p:txBody>
      </p:sp>
      <p:sp>
        <p:nvSpPr>
          <p:cNvPr id="92" name="Shape 57"/>
          <p:cNvSpPr/>
          <p:nvPr/>
        </p:nvSpPr>
        <p:spPr>
          <a:xfrm>
            <a:off x="7084379" y="3390996"/>
            <a:ext cx="1802017" cy="1115567"/>
          </a:xfrm>
          <a:prstGeom prst="roundRect">
            <a:avLst>
              <a:gd name="adj" fmla="val 8000"/>
            </a:avLst>
          </a:prstGeom>
          <a:solidFill>
            <a:srgbClr val="FFFFFF"/>
          </a:solidFill>
          <a:ln w="12700">
            <a:solidFill>
              <a:srgbClr val="D4E9EE"/>
            </a:solidFill>
            <a:prstDash val="solid"/>
          </a:ln>
          <a:effectLst>
            <a:outerShdw blurRad="12700" dist="12700" dir="2700000" algn="bl" rotWithShape="0">
              <a:srgbClr val="000000">
                <a:alpha val="12000"/>
              </a:srgbClr>
            </a:outerShdw>
          </a:effectLst>
        </p:spPr>
        <p:txBody>
          <a:bodyPr/>
          <a:lstStyle/>
          <a:p>
            <a:endParaRPr lang="en-GB"/>
          </a:p>
        </p:txBody>
      </p:sp>
      <p:sp>
        <p:nvSpPr>
          <p:cNvPr id="93" name="Shape 58"/>
          <p:cNvSpPr/>
          <p:nvPr/>
        </p:nvSpPr>
        <p:spPr>
          <a:xfrm>
            <a:off x="7249621" y="3483176"/>
            <a:ext cx="384048" cy="173736"/>
          </a:xfrm>
          <a:prstGeom prst="roundRect">
            <a:avLst>
              <a:gd name="adj" fmla="val 26316"/>
            </a:avLst>
          </a:prstGeom>
          <a:solidFill>
            <a:srgbClr val="8A49E8"/>
          </a:solidFill>
          <a:ln w="12700">
            <a:solidFill>
              <a:srgbClr val="8A49E8"/>
            </a:solidFill>
            <a:prstDash val="solid"/>
          </a:ln>
        </p:spPr>
        <p:txBody>
          <a:bodyPr/>
          <a:lstStyle/>
          <a:p>
            <a:endParaRPr lang="en-GB"/>
          </a:p>
        </p:txBody>
      </p:sp>
      <p:sp>
        <p:nvSpPr>
          <p:cNvPr id="94" name="Text 59"/>
          <p:cNvSpPr/>
          <p:nvPr/>
        </p:nvSpPr>
        <p:spPr>
          <a:xfrm>
            <a:off x="7195557" y="3741179"/>
            <a:ext cx="1005840" cy="164592"/>
          </a:xfrm>
          <a:prstGeom prst="rect">
            <a:avLst/>
          </a:prstGeom>
          <a:noFill/>
          <a:ln/>
        </p:spPr>
        <p:txBody>
          <a:bodyPr wrap="square" rtlCol="0" anchor="ctr">
            <a:noAutofit/>
          </a:bodyPr>
          <a:lstStyle/>
          <a:p>
            <a:pPr marL="0" indent="0">
              <a:buNone/>
            </a:pPr>
            <a:r>
              <a:rPr lang="en-US" sz="1000" b="1" dirty="0">
                <a:solidFill>
                  <a:srgbClr val="173D56"/>
                </a:solidFill>
                <a:latin typeface="Cocomat Pro" pitchFamily="34" charset="0"/>
                <a:ea typeface="Cocomat Pro" pitchFamily="34" charset="-122"/>
                <a:cs typeface="Cocomat Pro" pitchFamily="34" charset="-120"/>
              </a:rPr>
              <a:t>Fast τ</a:t>
            </a:r>
            <a:endParaRPr lang="en-US" sz="1000" dirty="0"/>
          </a:p>
        </p:txBody>
      </p:sp>
      <p:sp>
        <p:nvSpPr>
          <p:cNvPr id="95" name="Text 60"/>
          <p:cNvSpPr/>
          <p:nvPr/>
        </p:nvSpPr>
        <p:spPr>
          <a:xfrm>
            <a:off x="7195557" y="4034311"/>
            <a:ext cx="1280160" cy="310896"/>
          </a:xfrm>
          <a:prstGeom prst="rect">
            <a:avLst/>
          </a:prstGeom>
          <a:noFill/>
          <a:ln/>
        </p:spPr>
        <p:txBody>
          <a:bodyPr wrap="square" rtlCol="0" anchor="ctr">
            <a:noAutofit/>
          </a:bodyPr>
          <a:lstStyle/>
          <a:p>
            <a:pPr marL="0" indent="0">
              <a:buNone/>
            </a:pPr>
            <a:r>
              <a:rPr lang="en-US" sz="1000" dirty="0">
                <a:solidFill>
                  <a:srgbClr val="4A6A7F"/>
                </a:solidFill>
                <a:latin typeface="Cocomat Pro" pitchFamily="34" charset="0"/>
                <a:ea typeface="Cocomat Pro" pitchFamily="34" charset="-122"/>
                <a:cs typeface="Cocomat Pro" pitchFamily="34" charset="-120"/>
              </a:rPr>
              <a:t>Sub-ns response supports fast timing concepts.</a:t>
            </a:r>
            <a:endParaRPr lang="en-US" sz="1000" dirty="0"/>
          </a:p>
        </p:txBody>
      </p:sp>
      <p:sp>
        <p:nvSpPr>
          <p:cNvPr id="96" name="Shape 61"/>
          <p:cNvSpPr/>
          <p:nvPr/>
        </p:nvSpPr>
        <p:spPr>
          <a:xfrm>
            <a:off x="9167755" y="3400676"/>
            <a:ext cx="1887875" cy="1115568"/>
          </a:xfrm>
          <a:prstGeom prst="roundRect">
            <a:avLst>
              <a:gd name="adj" fmla="val 8000"/>
            </a:avLst>
          </a:prstGeom>
          <a:solidFill>
            <a:srgbClr val="FFFFFF"/>
          </a:solidFill>
          <a:ln w="12700">
            <a:solidFill>
              <a:srgbClr val="D4E9EE"/>
            </a:solidFill>
            <a:prstDash val="solid"/>
          </a:ln>
          <a:effectLst>
            <a:outerShdw blurRad="12700" dist="12700" dir="2700000" algn="bl" rotWithShape="0">
              <a:srgbClr val="000000">
                <a:alpha val="12000"/>
              </a:srgbClr>
            </a:outerShdw>
          </a:effectLst>
        </p:spPr>
        <p:txBody>
          <a:bodyPr/>
          <a:lstStyle/>
          <a:p>
            <a:endParaRPr lang="en-GB"/>
          </a:p>
        </p:txBody>
      </p:sp>
      <p:sp>
        <p:nvSpPr>
          <p:cNvPr id="97" name="Shape 62"/>
          <p:cNvSpPr/>
          <p:nvPr/>
        </p:nvSpPr>
        <p:spPr>
          <a:xfrm>
            <a:off x="9335407" y="3483176"/>
            <a:ext cx="384048" cy="173736"/>
          </a:xfrm>
          <a:prstGeom prst="roundRect">
            <a:avLst>
              <a:gd name="adj" fmla="val 26316"/>
            </a:avLst>
          </a:prstGeom>
          <a:solidFill>
            <a:srgbClr val="D12E80"/>
          </a:solidFill>
          <a:ln w="12700">
            <a:solidFill>
              <a:srgbClr val="D12E80"/>
            </a:solidFill>
            <a:prstDash val="solid"/>
          </a:ln>
        </p:spPr>
        <p:txBody>
          <a:bodyPr/>
          <a:lstStyle/>
          <a:p>
            <a:endParaRPr lang="en-GB"/>
          </a:p>
        </p:txBody>
      </p:sp>
      <p:sp>
        <p:nvSpPr>
          <p:cNvPr id="98" name="Text 63"/>
          <p:cNvSpPr/>
          <p:nvPr/>
        </p:nvSpPr>
        <p:spPr>
          <a:xfrm>
            <a:off x="9232115" y="3736656"/>
            <a:ext cx="1234088" cy="125762"/>
          </a:xfrm>
          <a:prstGeom prst="rect">
            <a:avLst/>
          </a:prstGeom>
          <a:noFill/>
          <a:ln/>
        </p:spPr>
        <p:txBody>
          <a:bodyPr wrap="square" rtlCol="0" anchor="ctr">
            <a:noAutofit/>
          </a:bodyPr>
          <a:lstStyle/>
          <a:p>
            <a:pPr marL="0" indent="0">
              <a:buNone/>
            </a:pPr>
            <a:r>
              <a:rPr lang="en-US" sz="1000" b="1" dirty="0">
                <a:solidFill>
                  <a:srgbClr val="173D56"/>
                </a:solidFill>
                <a:latin typeface="Cocomat Pro" pitchFamily="34" charset="0"/>
                <a:ea typeface="Cocomat Pro" pitchFamily="34" charset="-122"/>
                <a:cs typeface="Cocomat Pro" pitchFamily="34" charset="-120"/>
              </a:rPr>
              <a:t>Radiation robust</a:t>
            </a:r>
            <a:endParaRPr lang="en-US" sz="1000" dirty="0"/>
          </a:p>
        </p:txBody>
      </p:sp>
      <p:sp>
        <p:nvSpPr>
          <p:cNvPr id="99" name="Text 64"/>
          <p:cNvSpPr/>
          <p:nvPr/>
        </p:nvSpPr>
        <p:spPr>
          <a:xfrm>
            <a:off x="9232115" y="3969107"/>
            <a:ext cx="1280160" cy="350308"/>
          </a:xfrm>
          <a:prstGeom prst="rect">
            <a:avLst/>
          </a:prstGeom>
          <a:noFill/>
          <a:ln/>
        </p:spPr>
        <p:txBody>
          <a:bodyPr wrap="square" rtlCol="0" anchor="ctr">
            <a:noAutofit/>
          </a:bodyPr>
          <a:lstStyle/>
          <a:p>
            <a:pPr marL="0" indent="0">
              <a:buNone/>
            </a:pPr>
            <a:r>
              <a:rPr lang="tr-TR" sz="1000" dirty="0">
                <a:solidFill>
                  <a:srgbClr val="4A6A7F"/>
                </a:solidFill>
                <a:latin typeface="Cocomat Pro" pitchFamily="34" charset="0"/>
                <a:ea typeface="Cocomat Pro" pitchFamily="34" charset="-122"/>
                <a:cs typeface="Cocomat Pro" pitchFamily="34" charset="-120"/>
              </a:rPr>
              <a:t>R</a:t>
            </a:r>
            <a:r>
              <a:rPr lang="en-US" sz="1000" dirty="0" err="1">
                <a:solidFill>
                  <a:srgbClr val="4A6A7F"/>
                </a:solidFill>
                <a:latin typeface="Cocomat Pro" pitchFamily="34" charset="0"/>
                <a:ea typeface="Cocomat Pro" pitchFamily="34" charset="-122"/>
                <a:cs typeface="Cocomat Pro" pitchFamily="34" charset="-120"/>
              </a:rPr>
              <a:t>obustness</a:t>
            </a:r>
            <a:r>
              <a:rPr lang="en-US" sz="1000" dirty="0">
                <a:solidFill>
                  <a:srgbClr val="4A6A7F"/>
                </a:solidFill>
                <a:latin typeface="Cocomat Pro" pitchFamily="34" charset="0"/>
                <a:ea typeface="Cocomat Pro" pitchFamily="34" charset="-122"/>
                <a:cs typeface="Cocomat Pro" pitchFamily="34" charset="-120"/>
              </a:rPr>
              <a:t> sup</a:t>
            </a:r>
            <a:r>
              <a:rPr lang="tr-TR" sz="1000" dirty="0">
                <a:solidFill>
                  <a:srgbClr val="4A6A7F"/>
                </a:solidFill>
                <a:latin typeface="Cocomat Pro" pitchFamily="34" charset="0"/>
                <a:ea typeface="Cocomat Pro" pitchFamily="34" charset="-122"/>
                <a:cs typeface="Cocomat Pro" pitchFamily="34" charset="-120"/>
              </a:rPr>
              <a:t>p</a:t>
            </a:r>
            <a:r>
              <a:rPr lang="en-US" sz="1000" dirty="0">
                <a:solidFill>
                  <a:srgbClr val="4A6A7F"/>
                </a:solidFill>
                <a:latin typeface="Cocomat Pro" pitchFamily="34" charset="0"/>
                <a:ea typeface="Cocomat Pro" pitchFamily="34" charset="-122"/>
                <a:cs typeface="Cocomat Pro" pitchFamily="34" charset="-120"/>
              </a:rPr>
              <a:t>orts detector use.</a:t>
            </a:r>
            <a:endParaRPr lang="en-US" sz="1000" dirty="0"/>
          </a:p>
        </p:txBody>
      </p:sp>
      <p:sp>
        <p:nvSpPr>
          <p:cNvPr id="100" name="Shape 65"/>
          <p:cNvSpPr/>
          <p:nvPr/>
        </p:nvSpPr>
        <p:spPr>
          <a:xfrm>
            <a:off x="7414213" y="4635857"/>
            <a:ext cx="3319272" cy="1280160"/>
          </a:xfrm>
          <a:prstGeom prst="roundRect">
            <a:avLst>
              <a:gd name="adj" fmla="val 5714"/>
            </a:avLst>
          </a:prstGeom>
          <a:solidFill>
            <a:srgbClr val="EAF7FA"/>
          </a:solidFill>
          <a:ln w="12700">
            <a:solidFill>
              <a:srgbClr val="BCE7EE"/>
            </a:solidFill>
            <a:prstDash val="solid"/>
          </a:ln>
        </p:spPr>
        <p:txBody>
          <a:bodyPr/>
          <a:lstStyle/>
          <a:p>
            <a:endParaRPr lang="en-GB"/>
          </a:p>
        </p:txBody>
      </p:sp>
      <p:sp>
        <p:nvSpPr>
          <p:cNvPr id="101" name="Text 66"/>
          <p:cNvSpPr/>
          <p:nvPr/>
        </p:nvSpPr>
        <p:spPr>
          <a:xfrm>
            <a:off x="7386781" y="4799912"/>
            <a:ext cx="2103120" cy="219456"/>
          </a:xfrm>
          <a:prstGeom prst="rect">
            <a:avLst/>
          </a:prstGeom>
          <a:noFill/>
          <a:ln/>
        </p:spPr>
        <p:txBody>
          <a:bodyPr wrap="square" rtlCol="0" anchor="ctr">
            <a:normAutofit fontScale="62500" lnSpcReduction="20000"/>
          </a:bodyPr>
          <a:lstStyle/>
          <a:p>
            <a:pPr marL="0" indent="0">
              <a:buNone/>
            </a:pPr>
            <a:r>
              <a:rPr lang="en-US" sz="1500" b="1" dirty="0">
                <a:solidFill>
                  <a:srgbClr val="173D56"/>
                </a:solidFill>
                <a:latin typeface="Cocomat Pro" pitchFamily="34" charset="0"/>
                <a:ea typeface="Cocomat Pro" pitchFamily="34" charset="-122"/>
                <a:cs typeface="Cocomat Pro" pitchFamily="34" charset="-120"/>
              </a:rPr>
              <a:t>Why They Matter for DRD5</a:t>
            </a:r>
            <a:endParaRPr lang="en-US" sz="1500" dirty="0"/>
          </a:p>
        </p:txBody>
      </p:sp>
      <p:sp>
        <p:nvSpPr>
          <p:cNvPr id="102" name="Text 67"/>
          <p:cNvSpPr/>
          <p:nvPr/>
        </p:nvSpPr>
        <p:spPr>
          <a:xfrm>
            <a:off x="7414213" y="5065088"/>
            <a:ext cx="3319272" cy="594360"/>
          </a:xfrm>
          <a:prstGeom prst="rect">
            <a:avLst/>
          </a:prstGeom>
          <a:noFill/>
          <a:ln/>
        </p:spPr>
        <p:txBody>
          <a:bodyPr wrap="square" rtlCol="0" anchor="ctr">
            <a:normAutofit/>
          </a:bodyPr>
          <a:lstStyle/>
          <a:p>
            <a:pPr marL="101600" indent="-101600">
              <a:buSzPct val="100000"/>
              <a:buChar char="•"/>
            </a:pPr>
            <a:r>
              <a:rPr lang="en-US" sz="940" dirty="0">
                <a:solidFill>
                  <a:srgbClr val="173D56"/>
                </a:solidFill>
                <a:latin typeface="Cocomat Pro" pitchFamily="34" charset="0"/>
                <a:ea typeface="Cocomat Pro" pitchFamily="34" charset="-122"/>
                <a:cs typeface="Cocomat Pro" pitchFamily="34" charset="-120"/>
              </a:rPr>
              <a:t>wavelength-shifting layers for</a:t>
            </a:r>
            <a:r>
              <a:rPr lang="tr-TR" sz="940" dirty="0">
                <a:solidFill>
                  <a:srgbClr val="173D56"/>
                </a:solidFill>
                <a:latin typeface="Cocomat Pro" pitchFamily="34" charset="0"/>
                <a:ea typeface="Cocomat Pro" pitchFamily="34" charset="-122"/>
                <a:cs typeface="Cocomat Pro" pitchFamily="34" charset="-120"/>
              </a:rPr>
              <a:t> chromatic Calorimeter (</a:t>
            </a:r>
            <a:r>
              <a:rPr lang="en-US" sz="940" dirty="0">
                <a:solidFill>
                  <a:srgbClr val="173D56"/>
                </a:solidFill>
                <a:latin typeface="Cocomat Pro" pitchFamily="34" charset="0"/>
                <a:ea typeface="Cocomat Pro" pitchFamily="34" charset="-122"/>
                <a:cs typeface="Cocomat Pro" pitchFamily="34" charset="-120"/>
              </a:rPr>
              <a:t>CCAL</a:t>
            </a:r>
            <a:r>
              <a:rPr lang="tr-TR" sz="940" dirty="0">
                <a:solidFill>
                  <a:srgbClr val="173D56"/>
                </a:solidFill>
                <a:latin typeface="Cocomat Pro" pitchFamily="34" charset="0"/>
                <a:ea typeface="Cocomat Pro" pitchFamily="34" charset="-122"/>
                <a:cs typeface="Cocomat Pro" pitchFamily="34" charset="-120"/>
              </a:rPr>
              <a:t>)</a:t>
            </a:r>
            <a:endParaRPr lang="en-US" sz="940" dirty="0"/>
          </a:p>
          <a:p>
            <a:pPr marL="101600" indent="-101600">
              <a:buSzPct val="100000"/>
              <a:buChar char="•"/>
            </a:pPr>
            <a:r>
              <a:rPr lang="en-US" sz="940" dirty="0">
                <a:solidFill>
                  <a:srgbClr val="173D56"/>
                </a:solidFill>
                <a:latin typeface="Cocomat Pro" pitchFamily="34" charset="0"/>
                <a:ea typeface="Cocomat Pro" pitchFamily="34" charset="-122"/>
                <a:cs typeface="Cocomat Pro" pitchFamily="34" charset="-120"/>
              </a:rPr>
              <a:t>hybrid integration with crystals and polymers</a:t>
            </a:r>
            <a:endParaRPr lang="en-US" sz="940" dirty="0"/>
          </a:p>
          <a:p>
            <a:pPr marL="101600" indent="-101600">
              <a:buSzPct val="100000"/>
              <a:buChar char="•"/>
            </a:pPr>
            <a:r>
              <a:rPr lang="en-US" sz="940" dirty="0">
                <a:solidFill>
                  <a:srgbClr val="173D56"/>
                </a:solidFill>
                <a:latin typeface="Cocomat Pro" pitchFamily="34" charset="0"/>
                <a:ea typeface="Cocomat Pro" pitchFamily="34" charset="-122"/>
                <a:cs typeface="Cocomat Pro" pitchFamily="34" charset="-120"/>
              </a:rPr>
              <a:t>spectral separation in single-readout schemes</a:t>
            </a:r>
            <a:endParaRPr lang="en-US" sz="940" dirty="0"/>
          </a:p>
        </p:txBody>
      </p:sp>
      <p:sp>
        <p:nvSpPr>
          <p:cNvPr id="104" name="Text 34">
            <a:extLst>
              <a:ext uri="{FF2B5EF4-FFF2-40B4-BE49-F238E27FC236}">
                <a16:creationId xmlns:a16="http://schemas.microsoft.com/office/drawing/2014/main" id="{721029EF-AAE2-68D0-3856-0E805B0B0E57}"/>
              </a:ext>
            </a:extLst>
          </p:cNvPr>
          <p:cNvSpPr/>
          <p:nvPr/>
        </p:nvSpPr>
        <p:spPr>
          <a:xfrm>
            <a:off x="5585413" y="3725066"/>
            <a:ext cx="306323" cy="109723"/>
          </a:xfrm>
          <a:prstGeom prst="rect">
            <a:avLst/>
          </a:prstGeom>
          <a:noFill/>
          <a:ln/>
        </p:spPr>
        <p:txBody>
          <a:bodyPr wrap="square" rtlCol="0" anchor="ctr"/>
          <a:lstStyle/>
          <a:p>
            <a:pPr marL="0" indent="0" algn="ctr">
              <a:buNone/>
            </a:pPr>
            <a:r>
              <a:rPr lang="en-US" sz="840" dirty="0">
                <a:solidFill>
                  <a:srgbClr val="1CA5B8"/>
                </a:solidFill>
                <a:latin typeface="Cocomat Pro" pitchFamily="34" charset="0"/>
                <a:ea typeface="Cocomat Pro" pitchFamily="34" charset="-122"/>
                <a:cs typeface="Cocomat Pro" pitchFamily="34" charset="-120"/>
              </a:rPr>
              <a:t>Eg</a:t>
            </a:r>
            <a:endParaRPr lang="en-US" sz="840" dirty="0"/>
          </a:p>
        </p:txBody>
      </p:sp>
      <p:sp>
        <p:nvSpPr>
          <p:cNvPr id="105" name="Text 34">
            <a:extLst>
              <a:ext uri="{FF2B5EF4-FFF2-40B4-BE49-F238E27FC236}">
                <a16:creationId xmlns:a16="http://schemas.microsoft.com/office/drawing/2014/main" id="{EF5FE416-A2A4-E8BE-AFA6-AAE63126E69B}"/>
              </a:ext>
            </a:extLst>
          </p:cNvPr>
          <p:cNvSpPr/>
          <p:nvPr/>
        </p:nvSpPr>
        <p:spPr>
          <a:xfrm>
            <a:off x="6158371" y="4012358"/>
            <a:ext cx="306323" cy="109723"/>
          </a:xfrm>
          <a:prstGeom prst="rect">
            <a:avLst/>
          </a:prstGeom>
          <a:noFill/>
          <a:ln/>
        </p:spPr>
        <p:txBody>
          <a:bodyPr wrap="square" rtlCol="0" anchor="ctr"/>
          <a:lstStyle/>
          <a:p>
            <a:pPr marL="0" indent="0" algn="ctr">
              <a:buNone/>
            </a:pPr>
            <a:r>
              <a:rPr lang="en-US" sz="840" dirty="0">
                <a:solidFill>
                  <a:srgbClr val="1CA5B8"/>
                </a:solidFill>
                <a:latin typeface="Cocomat Pro" pitchFamily="34" charset="0"/>
                <a:ea typeface="Cocomat Pro" pitchFamily="34" charset="-122"/>
                <a:cs typeface="Cocomat Pro" pitchFamily="34" charset="-120"/>
              </a:rPr>
              <a:t>Eg</a:t>
            </a:r>
            <a:endParaRPr lang="en-US" sz="840" dirty="0"/>
          </a:p>
        </p:txBody>
      </p:sp>
      <p:sp>
        <p:nvSpPr>
          <p:cNvPr id="44" name="Text 4">
            <a:extLst>
              <a:ext uri="{FF2B5EF4-FFF2-40B4-BE49-F238E27FC236}">
                <a16:creationId xmlns:a16="http://schemas.microsoft.com/office/drawing/2014/main" id="{60DDAD17-8943-3EFC-B975-90CB43FD59DA}"/>
              </a:ext>
            </a:extLst>
          </p:cNvPr>
          <p:cNvSpPr/>
          <p:nvPr/>
        </p:nvSpPr>
        <p:spPr>
          <a:xfrm>
            <a:off x="5036772" y="638217"/>
            <a:ext cx="7498080" cy="384048"/>
          </a:xfrm>
          <a:prstGeom prst="rect">
            <a:avLst/>
          </a:prstGeom>
          <a:noFill/>
          <a:ln/>
        </p:spPr>
        <p:txBody>
          <a:bodyPr wrap="square" rtlCol="0" anchor="ctr"/>
          <a:lstStyle/>
          <a:p>
            <a:pPr marL="0" indent="0">
              <a:buNone/>
            </a:pPr>
            <a:r>
              <a:rPr lang="en-US" sz="2200" b="1" dirty="0">
                <a:solidFill>
                  <a:srgbClr val="173D56"/>
                </a:solidFill>
                <a:latin typeface="Cocomat Pro" pitchFamily="34" charset="0"/>
                <a:ea typeface="Cocomat Pro" pitchFamily="34" charset="-122"/>
                <a:cs typeface="Cocomat Pro" pitchFamily="34" charset="-120"/>
              </a:rPr>
              <a:t>Quantum Dots as Tunable Detector Materials</a:t>
            </a:r>
            <a:r>
              <a:rPr lang="tr-TR" sz="2200" b="1" dirty="0">
                <a:solidFill>
                  <a:srgbClr val="173D56"/>
                </a:solidFill>
                <a:latin typeface="Cocomat Pro" pitchFamily="34" charset="0"/>
                <a:ea typeface="Cocomat Pro" pitchFamily="34" charset="-122"/>
                <a:cs typeface="Cocomat Pro" pitchFamily="34" charset="-120"/>
              </a:rPr>
              <a:t> for HEP</a:t>
            </a:r>
            <a:endParaRPr lang="en-US" sz="2200" dirty="0"/>
          </a:p>
        </p:txBody>
      </p:sp>
      <p:sp>
        <p:nvSpPr>
          <p:cNvPr id="47" name="TextBox 46">
            <a:extLst>
              <a:ext uri="{FF2B5EF4-FFF2-40B4-BE49-F238E27FC236}">
                <a16:creationId xmlns:a16="http://schemas.microsoft.com/office/drawing/2014/main" id="{9088EAB2-A03C-005D-A6CE-857D294CED75}"/>
              </a:ext>
            </a:extLst>
          </p:cNvPr>
          <p:cNvSpPr txBox="1"/>
          <p:nvPr/>
        </p:nvSpPr>
        <p:spPr>
          <a:xfrm>
            <a:off x="3135086" y="2693305"/>
            <a:ext cx="6270170" cy="246221"/>
          </a:xfrm>
          <a:prstGeom prst="rect">
            <a:avLst/>
          </a:prstGeom>
          <a:noFill/>
        </p:spPr>
        <p:txBody>
          <a:bodyPr wrap="square">
            <a:spAutoFit/>
          </a:bodyPr>
          <a:lstStyle/>
          <a:p>
            <a:endParaRPr lang="en-GB" sz="1000" dirty="0">
              <a:solidFill>
                <a:srgbClr val="FF0000"/>
              </a:solidFill>
              <a:latin typeface="Cocomat Pro"/>
            </a:endParaRPr>
          </a:p>
        </p:txBody>
      </p:sp>
      <p:sp>
        <p:nvSpPr>
          <p:cNvPr id="49" name="TextBox 48">
            <a:extLst>
              <a:ext uri="{FF2B5EF4-FFF2-40B4-BE49-F238E27FC236}">
                <a16:creationId xmlns:a16="http://schemas.microsoft.com/office/drawing/2014/main" id="{8B7A219B-DBCB-0EB5-A84B-80F457C18E1E}"/>
              </a:ext>
            </a:extLst>
          </p:cNvPr>
          <p:cNvSpPr txBox="1"/>
          <p:nvPr/>
        </p:nvSpPr>
        <p:spPr>
          <a:xfrm>
            <a:off x="1357560" y="5888047"/>
            <a:ext cx="9538627" cy="400110"/>
          </a:xfrm>
          <a:prstGeom prst="rect">
            <a:avLst/>
          </a:prstGeom>
          <a:noFill/>
        </p:spPr>
        <p:txBody>
          <a:bodyPr wrap="square">
            <a:spAutoFit/>
          </a:bodyPr>
          <a:lstStyle/>
          <a:p>
            <a:r>
              <a:rPr lang="en-GB" sz="1000" dirty="0">
                <a:solidFill>
                  <a:srgbClr val="FF0000"/>
                </a:solidFill>
                <a:effectLst/>
                <a:latin typeface="Cocomat Pro"/>
                <a:ea typeface="Aptos" panose="020B0004020202020204" pitchFamily="34" charset="0"/>
                <a:cs typeface="Times New Roman" panose="02020603050405020304" pitchFamily="18" charset="0"/>
              </a:rPr>
              <a:t>For detector applications, this gives several advantages: </a:t>
            </a:r>
            <a:r>
              <a:rPr lang="en-GB" sz="1000" dirty="0" err="1">
                <a:solidFill>
                  <a:srgbClr val="FF0000"/>
                </a:solidFill>
                <a:effectLst/>
                <a:latin typeface="Cocomat Pro"/>
                <a:ea typeface="Aptos" panose="020B0004020202020204" pitchFamily="34" charset="0"/>
                <a:cs typeface="Times New Roman" panose="02020603050405020304" pitchFamily="18" charset="0"/>
              </a:rPr>
              <a:t>tunable</a:t>
            </a:r>
            <a:r>
              <a:rPr lang="en-GB" sz="1000" dirty="0">
                <a:solidFill>
                  <a:srgbClr val="FF0000"/>
                </a:solidFill>
                <a:effectLst/>
                <a:latin typeface="Cocomat Pro"/>
                <a:ea typeface="Aptos" panose="020B0004020202020204" pitchFamily="34" charset="0"/>
                <a:cs typeface="Times New Roman" panose="02020603050405020304" pitchFamily="18" charset="0"/>
              </a:rPr>
              <a:t> emission that can be matched to </a:t>
            </a:r>
            <a:r>
              <a:rPr lang="en-GB" sz="1000" dirty="0" err="1">
                <a:solidFill>
                  <a:srgbClr val="FF0000"/>
                </a:solidFill>
                <a:effectLst/>
                <a:latin typeface="Cocomat Pro"/>
                <a:ea typeface="Aptos" panose="020B0004020202020204" pitchFamily="34" charset="0"/>
                <a:cs typeface="Times New Roman" panose="02020603050405020304" pitchFamily="18" charset="0"/>
              </a:rPr>
              <a:t>SiPM</a:t>
            </a:r>
            <a:r>
              <a:rPr lang="en-GB" sz="1000" dirty="0">
                <a:solidFill>
                  <a:srgbClr val="FF0000"/>
                </a:solidFill>
                <a:effectLst/>
                <a:latin typeface="Cocomat Pro"/>
                <a:ea typeface="Aptos" panose="020B0004020202020204" pitchFamily="34" charset="0"/>
                <a:cs typeface="Times New Roman" panose="02020603050405020304" pitchFamily="18" charset="0"/>
              </a:rPr>
              <a:t> or PMT sensitivity windows, narrow emission bandwidth that can support chromatic separation, and fast optical response that is relevant for timing. </a:t>
            </a:r>
            <a:endParaRPr lang="en-GB" sz="1000" dirty="0">
              <a:solidFill>
                <a:srgbClr val="FF0000"/>
              </a:solidFill>
              <a:latin typeface="Cocomat Pro"/>
            </a:endParaRPr>
          </a:p>
        </p:txBody>
      </p:sp>
    </p:spTree>
    <p:extLst>
      <p:ext uri="{BB962C8B-B14F-4D97-AF65-F5344CB8AC3E}">
        <p14:creationId xmlns:p14="http://schemas.microsoft.com/office/powerpoint/2010/main" val="3571657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4" name="Text 4">
            <a:extLst>
              <a:ext uri="{FF2B5EF4-FFF2-40B4-BE49-F238E27FC236}">
                <a16:creationId xmlns:a16="http://schemas.microsoft.com/office/drawing/2014/main" id="{D8273D33-2194-BAF3-8874-E94191274C66}"/>
              </a:ext>
            </a:extLst>
          </p:cNvPr>
          <p:cNvSpPr/>
          <p:nvPr/>
        </p:nvSpPr>
        <p:spPr>
          <a:xfrm>
            <a:off x="2824919" y="622952"/>
            <a:ext cx="9966960" cy="384048"/>
          </a:xfrm>
          <a:prstGeom prst="rect">
            <a:avLst/>
          </a:prstGeom>
          <a:noFill/>
          <a:ln/>
        </p:spPr>
        <p:txBody>
          <a:bodyPr wrap="square" lIns="0" tIns="0" rIns="0" bIns="0" rtlCol="0" anchor="ctr"/>
          <a:lstStyle/>
          <a:p>
            <a:pPr marL="0" indent="0" algn="ctr">
              <a:buNone/>
            </a:pPr>
            <a:r>
              <a:rPr lang="en-US" sz="2500" b="1" dirty="0">
                <a:solidFill>
                  <a:srgbClr val="173E5B"/>
                </a:solidFill>
                <a:latin typeface="Cocomat Pro" pitchFamily="34" charset="0"/>
                <a:ea typeface="Cocomat Pro" pitchFamily="34" charset="-122"/>
                <a:cs typeface="Cocomat Pro" pitchFamily="34" charset="-120"/>
              </a:rPr>
              <a:t>QD Structures and Integration Pathways</a:t>
            </a:r>
            <a:endParaRPr lang="en-US" sz="2500" dirty="0"/>
          </a:p>
        </p:txBody>
      </p:sp>
      <p:sp>
        <p:nvSpPr>
          <p:cNvPr id="179" name="Shape 17"/>
          <p:cNvSpPr/>
          <p:nvPr/>
        </p:nvSpPr>
        <p:spPr>
          <a:xfrm>
            <a:off x="1718087" y="1360758"/>
            <a:ext cx="8107019" cy="4679588"/>
          </a:xfrm>
          <a:prstGeom prst="roundRect">
            <a:avLst>
              <a:gd name="adj" fmla="val 1468"/>
            </a:avLst>
          </a:prstGeom>
          <a:solidFill>
            <a:srgbClr val="FFFFFF"/>
          </a:solidFill>
          <a:ln w="12700">
            <a:solidFill>
              <a:srgbClr val="CFE6EC"/>
            </a:solidFill>
            <a:prstDash val="solid"/>
          </a:ln>
        </p:spPr>
        <p:txBody>
          <a:bodyPr/>
          <a:lstStyle/>
          <a:p>
            <a:endParaRPr lang="en-GB"/>
          </a:p>
        </p:txBody>
      </p:sp>
      <p:sp>
        <p:nvSpPr>
          <p:cNvPr id="180" name="Shape 18"/>
          <p:cNvSpPr/>
          <p:nvPr/>
        </p:nvSpPr>
        <p:spPr>
          <a:xfrm>
            <a:off x="3207861" y="1435832"/>
            <a:ext cx="512064" cy="182880"/>
          </a:xfrm>
          <a:prstGeom prst="roundRect">
            <a:avLst>
              <a:gd name="adj" fmla="val 25000"/>
            </a:avLst>
          </a:prstGeom>
          <a:solidFill>
            <a:srgbClr val="CC2D7F"/>
          </a:solidFill>
          <a:ln w="12700">
            <a:solidFill>
              <a:srgbClr val="CC2D7F">
                <a:alpha val="0"/>
              </a:srgbClr>
            </a:solidFill>
            <a:prstDash val="solid"/>
          </a:ln>
        </p:spPr>
        <p:txBody>
          <a:bodyPr/>
          <a:lstStyle/>
          <a:p>
            <a:endParaRPr lang="en-GB"/>
          </a:p>
        </p:txBody>
      </p:sp>
      <p:sp>
        <p:nvSpPr>
          <p:cNvPr id="181" name="Text 19"/>
          <p:cNvSpPr/>
          <p:nvPr/>
        </p:nvSpPr>
        <p:spPr>
          <a:xfrm>
            <a:off x="4042250" y="1360758"/>
            <a:ext cx="5176205" cy="256032"/>
          </a:xfrm>
          <a:prstGeom prst="rect">
            <a:avLst/>
          </a:prstGeom>
          <a:noFill/>
          <a:ln/>
        </p:spPr>
        <p:txBody>
          <a:bodyPr wrap="square" lIns="0" tIns="0" rIns="0" bIns="0" rtlCol="0" anchor="ctr"/>
          <a:lstStyle/>
          <a:p>
            <a:pPr marL="0" indent="0">
              <a:buNone/>
            </a:pPr>
            <a:r>
              <a:rPr lang="en-US" sz="1600" b="1" dirty="0">
                <a:solidFill>
                  <a:srgbClr val="173D56"/>
                </a:solidFill>
                <a:latin typeface="Cocomat Pro" pitchFamily="34" charset="0"/>
                <a:ea typeface="Cocomat Pro" pitchFamily="34" charset="-122"/>
                <a:cs typeface="Cocomat Pro" pitchFamily="34" charset="-120"/>
              </a:rPr>
              <a:t>Detector integration architectures</a:t>
            </a:r>
            <a:endParaRPr lang="en-US" sz="1600" dirty="0"/>
          </a:p>
        </p:txBody>
      </p:sp>
      <p:sp>
        <p:nvSpPr>
          <p:cNvPr id="182" name="Text 20"/>
          <p:cNvSpPr/>
          <p:nvPr/>
        </p:nvSpPr>
        <p:spPr>
          <a:xfrm>
            <a:off x="3166060" y="1719072"/>
            <a:ext cx="6143465" cy="310896"/>
          </a:xfrm>
          <a:prstGeom prst="rect">
            <a:avLst/>
          </a:prstGeom>
          <a:noFill/>
          <a:ln/>
        </p:spPr>
        <p:txBody>
          <a:bodyPr wrap="square" lIns="0" tIns="0" rIns="0" bIns="0" rtlCol="0" anchor="ctr"/>
          <a:lstStyle/>
          <a:p>
            <a:pPr marL="0" indent="0">
              <a:buNone/>
            </a:pPr>
            <a:r>
              <a:rPr lang="en-US" sz="960" dirty="0">
                <a:solidFill>
                  <a:srgbClr val="47667C"/>
                </a:solidFill>
                <a:latin typeface="Cocomat Pro" pitchFamily="34" charset="0"/>
                <a:ea typeface="Cocomat Pro" pitchFamily="34" charset="-122"/>
                <a:cs typeface="Cocomat Pro" pitchFamily="34" charset="-120"/>
              </a:rPr>
              <a:t>For CCAL-like concepts, QDs can be integrated directly into absorbers or through QD-doped polymer layers.</a:t>
            </a:r>
            <a:endParaRPr lang="en-US" sz="960" dirty="0"/>
          </a:p>
        </p:txBody>
      </p:sp>
      <p:pic>
        <p:nvPicPr>
          <p:cNvPr id="183" name="Image 2" descr="/mnt/data/qd_ccal_crop.png"/>
          <p:cNvPicPr>
            <a:picLocks noChangeAspect="1"/>
          </p:cNvPicPr>
          <p:nvPr/>
        </p:nvPicPr>
        <p:blipFill>
          <a:blip r:embed="rId4"/>
          <a:stretch>
            <a:fillRect/>
          </a:stretch>
        </p:blipFill>
        <p:spPr>
          <a:xfrm>
            <a:off x="3207861" y="2088794"/>
            <a:ext cx="6036429" cy="2999232"/>
          </a:xfrm>
          <a:prstGeom prst="rect">
            <a:avLst/>
          </a:prstGeom>
        </p:spPr>
      </p:pic>
      <p:sp>
        <p:nvSpPr>
          <p:cNvPr id="184" name="Shape 21"/>
          <p:cNvSpPr/>
          <p:nvPr/>
        </p:nvSpPr>
        <p:spPr>
          <a:xfrm>
            <a:off x="4828032" y="5321808"/>
            <a:ext cx="2240280" cy="475488"/>
          </a:xfrm>
          <a:prstGeom prst="roundRect">
            <a:avLst>
              <a:gd name="adj" fmla="val 11538"/>
            </a:avLst>
          </a:prstGeom>
          <a:solidFill>
            <a:srgbClr val="E8F4F7"/>
          </a:solidFill>
          <a:ln w="12700">
            <a:solidFill>
              <a:srgbClr val="17B8D8"/>
            </a:solidFill>
            <a:prstDash val="solid"/>
          </a:ln>
        </p:spPr>
        <p:txBody>
          <a:bodyPr/>
          <a:lstStyle/>
          <a:p>
            <a:endParaRPr lang="en-GB"/>
          </a:p>
        </p:txBody>
      </p:sp>
      <p:sp>
        <p:nvSpPr>
          <p:cNvPr id="186" name="Shape 23"/>
          <p:cNvSpPr/>
          <p:nvPr/>
        </p:nvSpPr>
        <p:spPr>
          <a:xfrm>
            <a:off x="7251192" y="5321808"/>
            <a:ext cx="2240280" cy="475488"/>
          </a:xfrm>
          <a:prstGeom prst="roundRect">
            <a:avLst>
              <a:gd name="adj" fmla="val 11538"/>
            </a:avLst>
          </a:prstGeom>
          <a:solidFill>
            <a:srgbClr val="F4EEFD"/>
          </a:solidFill>
          <a:ln w="12700">
            <a:solidFill>
              <a:srgbClr val="8A4DE0"/>
            </a:solidFill>
            <a:prstDash val="solid"/>
          </a:ln>
        </p:spPr>
        <p:txBody>
          <a:bodyPr/>
          <a:lstStyle/>
          <a:p>
            <a:endParaRPr lang="en-GB"/>
          </a:p>
        </p:txBody>
      </p:sp>
      <p:sp>
        <p:nvSpPr>
          <p:cNvPr id="187" name="Text 24"/>
          <p:cNvSpPr/>
          <p:nvPr/>
        </p:nvSpPr>
        <p:spPr>
          <a:xfrm>
            <a:off x="4885785" y="5402500"/>
            <a:ext cx="2039112" cy="274320"/>
          </a:xfrm>
          <a:prstGeom prst="rect">
            <a:avLst/>
          </a:prstGeom>
          <a:noFill/>
          <a:ln/>
        </p:spPr>
        <p:txBody>
          <a:bodyPr wrap="square" lIns="0" tIns="0" rIns="0" bIns="0" rtlCol="0" anchor="ctr"/>
          <a:lstStyle/>
          <a:p>
            <a:pPr marL="0" indent="0" algn="ctr">
              <a:buNone/>
            </a:pPr>
            <a:r>
              <a:rPr lang="en-US" sz="1000" b="1" dirty="0">
                <a:solidFill>
                  <a:srgbClr val="173D56"/>
                </a:solidFill>
                <a:latin typeface="Cocomat Pro" pitchFamily="34" charset="0"/>
                <a:ea typeface="Cocomat Pro" pitchFamily="34" charset="-122"/>
                <a:cs typeface="Cocomat Pro" pitchFamily="34" charset="-120"/>
              </a:rPr>
              <a:t>Option 2</a:t>
            </a:r>
            <a:endParaRPr lang="en-US" sz="1000" dirty="0"/>
          </a:p>
          <a:p>
            <a:pPr marL="0" indent="0" algn="ctr">
              <a:buNone/>
            </a:pPr>
            <a:r>
              <a:rPr lang="en-US" sz="1000" b="1" dirty="0">
                <a:solidFill>
                  <a:srgbClr val="173D56"/>
                </a:solidFill>
                <a:latin typeface="Cocomat Pro" pitchFamily="34" charset="0"/>
                <a:ea typeface="Cocomat Pro" pitchFamily="34" charset="-122"/>
                <a:cs typeface="Cocomat Pro" pitchFamily="34" charset="-120"/>
              </a:rPr>
              <a:t>QD-doped polymer layers interleaved with crystals</a:t>
            </a:r>
            <a:endParaRPr lang="en-US" sz="1000" dirty="0"/>
          </a:p>
        </p:txBody>
      </p:sp>
      <p:sp>
        <p:nvSpPr>
          <p:cNvPr id="189" name="Text 26"/>
          <p:cNvSpPr/>
          <p:nvPr/>
        </p:nvSpPr>
        <p:spPr>
          <a:xfrm>
            <a:off x="7537545" y="5402500"/>
            <a:ext cx="1609344" cy="274320"/>
          </a:xfrm>
          <a:prstGeom prst="rect">
            <a:avLst/>
          </a:prstGeom>
          <a:noFill/>
          <a:ln/>
        </p:spPr>
        <p:txBody>
          <a:bodyPr wrap="square" lIns="0" tIns="0" rIns="0" bIns="0" rtlCol="0" anchor="ctr"/>
          <a:lstStyle/>
          <a:p>
            <a:pPr marL="0" indent="0" algn="ctr">
              <a:buNone/>
            </a:pPr>
            <a:r>
              <a:rPr lang="en-US" sz="920" b="1" dirty="0">
                <a:solidFill>
                  <a:srgbClr val="173D56"/>
                </a:solidFill>
                <a:latin typeface="Cocomat Pro" pitchFamily="34" charset="0"/>
                <a:ea typeface="Cocomat Pro" pitchFamily="34" charset="-122"/>
                <a:cs typeface="Cocomat Pro" pitchFamily="34" charset="-120"/>
              </a:rPr>
              <a:t>Scientific meaning</a:t>
            </a:r>
            <a:endParaRPr lang="en-US" sz="920" dirty="0"/>
          </a:p>
          <a:p>
            <a:pPr marL="0" indent="0" algn="ctr">
              <a:buNone/>
            </a:pPr>
            <a:r>
              <a:rPr lang="en-US" sz="920" b="1" dirty="0">
                <a:solidFill>
                  <a:srgbClr val="173D56"/>
                </a:solidFill>
                <a:latin typeface="Cocomat Pro" pitchFamily="34" charset="0"/>
                <a:ea typeface="Cocomat Pro" pitchFamily="34" charset="-122"/>
                <a:cs typeface="Cocomat Pro" pitchFamily="34" charset="-120"/>
              </a:rPr>
              <a:t>architecture matters as much as chemistry</a:t>
            </a:r>
            <a:endParaRPr lang="en-US" sz="920" dirty="0"/>
          </a:p>
        </p:txBody>
      </p:sp>
      <p:sp>
        <p:nvSpPr>
          <p:cNvPr id="190" name="Shape 27"/>
          <p:cNvSpPr/>
          <p:nvPr/>
        </p:nvSpPr>
        <p:spPr>
          <a:xfrm>
            <a:off x="777257" y="5855078"/>
            <a:ext cx="10835640" cy="384048"/>
          </a:xfrm>
          <a:prstGeom prst="roundRect">
            <a:avLst>
              <a:gd name="adj" fmla="val 19048"/>
            </a:avLst>
          </a:prstGeom>
          <a:solidFill>
            <a:srgbClr val="DFF0F5"/>
          </a:solidFill>
          <a:ln w="12700">
            <a:solidFill>
              <a:srgbClr val="CFE6EC"/>
            </a:solidFill>
            <a:prstDash val="solid"/>
          </a:ln>
        </p:spPr>
        <p:txBody>
          <a:bodyPr/>
          <a:lstStyle/>
          <a:p>
            <a:endParaRPr lang="en-GB"/>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194" name="Dikdörtgen 193">
            <a:extLst>
              <a:ext uri="{FF2B5EF4-FFF2-40B4-BE49-F238E27FC236}">
                <a16:creationId xmlns:a16="http://schemas.microsoft.com/office/drawing/2014/main" id="{B672FF48-B00A-854B-D2E0-5FF5B75916CE}"/>
              </a:ext>
            </a:extLst>
          </p:cNvPr>
          <p:cNvSpPr/>
          <p:nvPr/>
        </p:nvSpPr>
        <p:spPr>
          <a:xfrm>
            <a:off x="3402865" y="2323412"/>
            <a:ext cx="5646419" cy="1692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196" name="Metin kutusu 195">
            <a:extLst>
              <a:ext uri="{FF2B5EF4-FFF2-40B4-BE49-F238E27FC236}">
                <a16:creationId xmlns:a16="http://schemas.microsoft.com/office/drawing/2014/main" id="{654BFC31-42FA-5B77-EFEE-CE786D89F750}"/>
              </a:ext>
            </a:extLst>
          </p:cNvPr>
          <p:cNvSpPr txBox="1"/>
          <p:nvPr/>
        </p:nvSpPr>
        <p:spPr>
          <a:xfrm>
            <a:off x="3377261" y="2263750"/>
            <a:ext cx="6410226" cy="246221"/>
          </a:xfrm>
          <a:prstGeom prst="rect">
            <a:avLst/>
          </a:prstGeom>
          <a:noFill/>
        </p:spPr>
        <p:txBody>
          <a:bodyPr wrap="square">
            <a:spAutoFit/>
          </a:bodyPr>
          <a:lstStyle/>
          <a:p>
            <a:r>
              <a:rPr lang="en-US" sz="1000" dirty="0">
                <a:latin typeface="Cocomat Pro"/>
              </a:rPr>
              <a:t>The development of CCAL relies on organic or inorganic quantum dot–based scintillator materials</a:t>
            </a:r>
            <a:endParaRPr lang="tr-TR" sz="1000" dirty="0"/>
          </a:p>
        </p:txBody>
      </p:sp>
      <p:sp>
        <p:nvSpPr>
          <p:cNvPr id="197" name="Dikdörtgen 196">
            <a:extLst>
              <a:ext uri="{FF2B5EF4-FFF2-40B4-BE49-F238E27FC236}">
                <a16:creationId xmlns:a16="http://schemas.microsoft.com/office/drawing/2014/main" id="{AD1B40F5-A093-4A9C-1526-634E10091475}"/>
              </a:ext>
            </a:extLst>
          </p:cNvPr>
          <p:cNvSpPr/>
          <p:nvPr/>
        </p:nvSpPr>
        <p:spPr>
          <a:xfrm>
            <a:off x="3207861" y="4497051"/>
            <a:ext cx="2792785" cy="4996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9" name="Metin kutusu 198">
            <a:extLst>
              <a:ext uri="{FF2B5EF4-FFF2-40B4-BE49-F238E27FC236}">
                <a16:creationId xmlns:a16="http://schemas.microsoft.com/office/drawing/2014/main" id="{E7A15468-0127-166A-8BCB-8F28B3C44010}"/>
              </a:ext>
            </a:extLst>
          </p:cNvPr>
          <p:cNvSpPr txBox="1"/>
          <p:nvPr/>
        </p:nvSpPr>
        <p:spPr>
          <a:xfrm>
            <a:off x="2366894" y="4602761"/>
            <a:ext cx="3691006" cy="523220"/>
          </a:xfrm>
          <a:prstGeom prst="rect">
            <a:avLst/>
          </a:prstGeom>
          <a:noFill/>
        </p:spPr>
        <p:txBody>
          <a:bodyPr wrap="square">
            <a:spAutoFit/>
          </a:bodyPr>
          <a:lstStyle/>
          <a:p>
            <a:r>
              <a:rPr lang="en-US" sz="1400" b="1" dirty="0">
                <a:latin typeface="Cocomat Pro"/>
              </a:rPr>
              <a:t>Direct incorporation of QDs into </a:t>
            </a:r>
            <a:r>
              <a:rPr lang="tr-TR" sz="1400" b="1" dirty="0">
                <a:latin typeface="Cocomat Pro"/>
              </a:rPr>
              <a:t>scintillating host</a:t>
            </a:r>
            <a:endParaRPr lang="tr-TR" sz="1400" b="1" dirty="0"/>
          </a:p>
        </p:txBody>
      </p:sp>
      <p:sp>
        <p:nvSpPr>
          <p:cNvPr id="201" name="Dikdörtgen 200">
            <a:extLst>
              <a:ext uri="{FF2B5EF4-FFF2-40B4-BE49-F238E27FC236}">
                <a16:creationId xmlns:a16="http://schemas.microsoft.com/office/drawing/2014/main" id="{02B2F69F-88EC-8B9D-DF71-D63D00B13CC4}"/>
              </a:ext>
            </a:extLst>
          </p:cNvPr>
          <p:cNvSpPr/>
          <p:nvPr/>
        </p:nvSpPr>
        <p:spPr>
          <a:xfrm>
            <a:off x="6623632" y="4506838"/>
            <a:ext cx="2792785" cy="4996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3" name="Metin kutusu 202">
            <a:extLst>
              <a:ext uri="{FF2B5EF4-FFF2-40B4-BE49-F238E27FC236}">
                <a16:creationId xmlns:a16="http://schemas.microsoft.com/office/drawing/2014/main" id="{4F83429B-7F5E-DB44-E8B2-08776A72F1CC}"/>
              </a:ext>
            </a:extLst>
          </p:cNvPr>
          <p:cNvSpPr txBox="1"/>
          <p:nvPr/>
        </p:nvSpPr>
        <p:spPr>
          <a:xfrm>
            <a:off x="6164718" y="4553961"/>
            <a:ext cx="3425850" cy="523220"/>
          </a:xfrm>
          <a:prstGeom prst="rect">
            <a:avLst/>
          </a:prstGeom>
          <a:noFill/>
        </p:spPr>
        <p:txBody>
          <a:bodyPr wrap="square">
            <a:spAutoFit/>
          </a:bodyPr>
          <a:lstStyle/>
          <a:p>
            <a:r>
              <a:rPr lang="en-US" sz="1400" b="1" dirty="0">
                <a:latin typeface="Cocomat Pro"/>
              </a:rPr>
              <a:t>Hybrid approach: QD-doped polymer layers interleaved with </a:t>
            </a:r>
            <a:r>
              <a:rPr lang="tr-TR" sz="1400" b="1" dirty="0">
                <a:latin typeface="Cocomat Pro"/>
              </a:rPr>
              <a:t>other detector materials</a:t>
            </a:r>
            <a:endParaRPr lang="tr-TR" sz="1400" b="1" dirty="0"/>
          </a:p>
        </p:txBody>
      </p:sp>
      <p:sp>
        <p:nvSpPr>
          <p:cNvPr id="204" name="Shape 25"/>
          <p:cNvSpPr/>
          <p:nvPr/>
        </p:nvSpPr>
        <p:spPr>
          <a:xfrm>
            <a:off x="2709512" y="5320141"/>
            <a:ext cx="1935639" cy="475488"/>
          </a:xfrm>
          <a:prstGeom prst="roundRect">
            <a:avLst>
              <a:gd name="adj" fmla="val 11538"/>
            </a:avLst>
          </a:prstGeom>
          <a:solidFill>
            <a:srgbClr val="FCEEF5"/>
          </a:solidFill>
          <a:ln w="12700">
            <a:solidFill>
              <a:srgbClr val="CC2D7F"/>
            </a:solidFill>
            <a:prstDash val="solid"/>
          </a:ln>
        </p:spPr>
        <p:txBody>
          <a:bodyPr/>
          <a:lstStyle/>
          <a:p>
            <a:endParaRPr lang="en-GB"/>
          </a:p>
        </p:txBody>
      </p:sp>
      <p:sp>
        <p:nvSpPr>
          <p:cNvPr id="205" name="Text 22"/>
          <p:cNvSpPr/>
          <p:nvPr/>
        </p:nvSpPr>
        <p:spPr>
          <a:xfrm>
            <a:off x="2694351" y="5471627"/>
            <a:ext cx="1965960" cy="256032"/>
          </a:xfrm>
          <a:prstGeom prst="rect">
            <a:avLst/>
          </a:prstGeom>
          <a:noFill/>
          <a:ln/>
        </p:spPr>
        <p:txBody>
          <a:bodyPr wrap="square" lIns="0" tIns="0" rIns="0" bIns="0" rtlCol="0" anchor="ctr"/>
          <a:lstStyle/>
          <a:p>
            <a:pPr marL="0" indent="0" algn="ctr">
              <a:buNone/>
            </a:pPr>
            <a:r>
              <a:rPr lang="en-US" sz="1000" b="1" dirty="0">
                <a:solidFill>
                  <a:srgbClr val="173D56"/>
                </a:solidFill>
                <a:latin typeface="Cocomat Pro" pitchFamily="34" charset="0"/>
                <a:ea typeface="Cocomat Pro" pitchFamily="34" charset="-122"/>
                <a:cs typeface="Cocomat Pro" pitchFamily="34" charset="-120"/>
              </a:rPr>
              <a:t>Option 1</a:t>
            </a:r>
            <a:endParaRPr lang="en-US" sz="1000" dirty="0"/>
          </a:p>
          <a:p>
            <a:pPr marL="0" indent="0" algn="ctr">
              <a:buNone/>
            </a:pPr>
            <a:r>
              <a:rPr lang="en-US" sz="1000" b="1" dirty="0">
                <a:solidFill>
                  <a:srgbClr val="173D56"/>
                </a:solidFill>
                <a:latin typeface="Cocomat Pro" pitchFamily="34" charset="0"/>
                <a:ea typeface="Cocomat Pro" pitchFamily="34" charset="-122"/>
                <a:cs typeface="Cocomat Pro" pitchFamily="34" charset="-120"/>
              </a:rPr>
              <a:t>Direct QD incorporation into dense crystals</a:t>
            </a:r>
            <a:endParaRPr lang="en-US" sz="1000" dirty="0"/>
          </a:p>
        </p:txBody>
      </p:sp>
      <p:sp>
        <p:nvSpPr>
          <p:cNvPr id="206" name="Text 29"/>
          <p:cNvSpPr/>
          <p:nvPr/>
        </p:nvSpPr>
        <p:spPr>
          <a:xfrm>
            <a:off x="1458076" y="5947114"/>
            <a:ext cx="9857623" cy="276771"/>
          </a:xfrm>
          <a:prstGeom prst="rect">
            <a:avLst/>
          </a:prstGeom>
          <a:noFill/>
          <a:ln/>
        </p:spPr>
        <p:txBody>
          <a:bodyPr wrap="square" lIns="0" tIns="0" rIns="0" bIns="0" rtlCol="0" anchor="ctr"/>
          <a:lstStyle/>
          <a:p>
            <a:r>
              <a:rPr lang="en-GB" sz="900" dirty="0">
                <a:solidFill>
                  <a:srgbClr val="FF0000"/>
                </a:solidFill>
                <a:latin typeface="Cocomat Pro"/>
              </a:rPr>
              <a:t>QD performance cannot be discussed in isolation from the host matrix, interface quality, and optical coupling. This is exactly the kind of coupled design problem where descriptor-based analysis becomes useful</a:t>
            </a:r>
            <a:endParaRPr lang="en-US" sz="900" dirty="0">
              <a:solidFill>
                <a:srgbClr val="FF0000"/>
              </a:solidFill>
              <a:latin typeface="Cocomat Pro"/>
            </a:endParaRPr>
          </a:p>
        </p:txBody>
      </p:sp>
      <p:sp>
        <p:nvSpPr>
          <p:cNvPr id="5" name="TextBox 4">
            <a:extLst>
              <a:ext uri="{FF2B5EF4-FFF2-40B4-BE49-F238E27FC236}">
                <a16:creationId xmlns:a16="http://schemas.microsoft.com/office/drawing/2014/main" id="{4E2D9456-CD29-3008-B86E-A68D4A71A857}"/>
              </a:ext>
            </a:extLst>
          </p:cNvPr>
          <p:cNvSpPr txBox="1"/>
          <p:nvPr/>
        </p:nvSpPr>
        <p:spPr>
          <a:xfrm>
            <a:off x="2640028" y="5077181"/>
            <a:ext cx="6789372" cy="230832"/>
          </a:xfrm>
          <a:prstGeom prst="rect">
            <a:avLst/>
          </a:prstGeom>
          <a:noFill/>
        </p:spPr>
        <p:txBody>
          <a:bodyPr wrap="square">
            <a:spAutoFit/>
          </a:bodyPr>
          <a:lstStyle/>
          <a:p>
            <a:r>
              <a:rPr lang="en-GB" sz="900" dirty="0">
                <a:solidFill>
                  <a:srgbClr val="FF0000"/>
                </a:solidFill>
                <a:effectLst/>
                <a:latin typeface="Cocomat Pro"/>
                <a:ea typeface="Aptos" panose="020B0004020202020204" pitchFamily="34" charset="0"/>
                <a:cs typeface="Times New Roman" panose="02020603050405020304" pitchFamily="18" charset="0"/>
              </a:rPr>
              <a:t>These architectures can give the QDs different roles: direct emission, wavelength shifting, or participation in a chromatic calorimeter stack.</a:t>
            </a:r>
            <a:endParaRPr lang="en-GB" sz="900" dirty="0">
              <a:solidFill>
                <a:srgbClr val="FF0000"/>
              </a:solidFill>
              <a:latin typeface="Cocomat Pro"/>
            </a:endParaRPr>
          </a:p>
        </p:txBody>
      </p:sp>
    </p:spTree>
    <p:extLst>
      <p:ext uri="{BB962C8B-B14F-4D97-AF65-F5344CB8AC3E}">
        <p14:creationId xmlns:p14="http://schemas.microsoft.com/office/powerpoint/2010/main" val="4246491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7" name="Shape 5"/>
          <p:cNvSpPr/>
          <p:nvPr/>
        </p:nvSpPr>
        <p:spPr>
          <a:xfrm>
            <a:off x="640080" y="1325880"/>
            <a:ext cx="2560320" cy="4526280"/>
          </a:xfrm>
          <a:prstGeom prst="roundRect">
            <a:avLst>
              <a:gd name="adj" fmla="val 4286"/>
            </a:avLst>
          </a:prstGeom>
          <a:solidFill>
            <a:srgbClr val="EEF7FB"/>
          </a:solidFill>
          <a:ln w="15240">
            <a:solidFill>
              <a:srgbClr val="14C7E2"/>
            </a:solidFill>
            <a:prstDash val="solid"/>
          </a:ln>
          <a:effectLst>
            <a:outerShdw blurRad="12700" dist="6350" dir="2700000" algn="bl" rotWithShape="0">
              <a:srgbClr val="000000">
                <a:alpha val="12000"/>
              </a:srgbClr>
            </a:outerShdw>
          </a:effectLst>
        </p:spPr>
        <p:txBody>
          <a:bodyPr/>
          <a:lstStyle/>
          <a:p>
            <a:endParaRPr lang="en-GB"/>
          </a:p>
        </p:txBody>
      </p:sp>
      <p:sp>
        <p:nvSpPr>
          <p:cNvPr id="8" name="Text 6"/>
          <p:cNvSpPr/>
          <p:nvPr/>
        </p:nvSpPr>
        <p:spPr>
          <a:xfrm>
            <a:off x="841248" y="1554480"/>
            <a:ext cx="1828800" cy="164592"/>
          </a:xfrm>
          <a:prstGeom prst="rect">
            <a:avLst/>
          </a:prstGeom>
          <a:noFill/>
          <a:ln/>
        </p:spPr>
        <p:txBody>
          <a:bodyPr wrap="square" lIns="0" tIns="0" rIns="0" bIns="0" rtlCol="0" anchor="ctr"/>
          <a:lstStyle/>
          <a:p>
            <a:pPr marL="0" indent="0">
              <a:buNone/>
            </a:pPr>
            <a:r>
              <a:rPr lang="en-US" sz="1650" b="1" dirty="0">
                <a:solidFill>
                  <a:srgbClr val="24384A"/>
                </a:solidFill>
                <a:latin typeface="Aptos" pitchFamily="34" charset="0"/>
                <a:ea typeface="Aptos" pitchFamily="34" charset="-122"/>
                <a:cs typeface="Aptos" pitchFamily="34" charset="-120"/>
              </a:rPr>
              <a:t>Why polymer</a:t>
            </a:r>
            <a:endParaRPr lang="en-US" sz="1650" dirty="0"/>
          </a:p>
        </p:txBody>
      </p:sp>
      <p:sp>
        <p:nvSpPr>
          <p:cNvPr id="9" name="Text 7"/>
          <p:cNvSpPr/>
          <p:nvPr/>
        </p:nvSpPr>
        <p:spPr>
          <a:xfrm>
            <a:off x="841248" y="1828800"/>
            <a:ext cx="1965960" cy="164592"/>
          </a:xfrm>
          <a:prstGeom prst="rect">
            <a:avLst/>
          </a:prstGeom>
          <a:noFill/>
          <a:ln/>
        </p:spPr>
        <p:txBody>
          <a:bodyPr wrap="square" lIns="0" tIns="0" rIns="0" bIns="0" rtlCol="0" anchor="ctr"/>
          <a:lstStyle/>
          <a:p>
            <a:pPr marL="0" indent="0">
              <a:buNone/>
            </a:pPr>
            <a:r>
              <a:rPr lang="en-US" sz="1650" b="1" dirty="0">
                <a:solidFill>
                  <a:srgbClr val="24384A"/>
                </a:solidFill>
                <a:latin typeface="Aptos" pitchFamily="34" charset="0"/>
                <a:ea typeface="Aptos" pitchFamily="34" charset="-122"/>
                <a:cs typeface="Aptos" pitchFamily="34" charset="-120"/>
              </a:rPr>
              <a:t>nanocomposites?</a:t>
            </a:r>
            <a:endParaRPr lang="en-US" sz="1650" dirty="0"/>
          </a:p>
        </p:txBody>
      </p:sp>
      <p:sp>
        <p:nvSpPr>
          <p:cNvPr id="10" name="Text 8"/>
          <p:cNvSpPr/>
          <p:nvPr/>
        </p:nvSpPr>
        <p:spPr>
          <a:xfrm>
            <a:off x="902711" y="2285152"/>
            <a:ext cx="1828800" cy="841248"/>
          </a:xfrm>
          <a:prstGeom prst="rect">
            <a:avLst/>
          </a:prstGeom>
          <a:noFill/>
          <a:ln/>
        </p:spPr>
        <p:txBody>
          <a:bodyPr wrap="square" lIns="254" tIns="254" rIns="254" bIns="254" rtlCol="0" anchor="ctr"/>
          <a:lstStyle/>
          <a:p>
            <a:pPr marL="101600" indent="-101600">
              <a:buSzPct val="100000"/>
              <a:buChar char="•"/>
            </a:pPr>
            <a:r>
              <a:rPr lang="en-US" sz="1200" dirty="0">
                <a:solidFill>
                  <a:srgbClr val="5B6B78"/>
                </a:solidFill>
                <a:latin typeface="Aptos" pitchFamily="34" charset="0"/>
                <a:ea typeface="Aptos" pitchFamily="34" charset="-122"/>
                <a:cs typeface="Aptos" pitchFamily="34" charset="-120"/>
              </a:rPr>
              <a:t>Tunable narrow-band emission</a:t>
            </a:r>
            <a:endParaRPr lang="en-US" sz="1200" dirty="0"/>
          </a:p>
          <a:p>
            <a:pPr marL="101600" indent="-101600">
              <a:buSzPct val="100000"/>
              <a:buChar char="•"/>
            </a:pPr>
            <a:r>
              <a:rPr lang="en-US" sz="1200" dirty="0">
                <a:solidFill>
                  <a:srgbClr val="5B6B78"/>
                </a:solidFill>
                <a:latin typeface="Aptos" pitchFamily="34" charset="0"/>
                <a:ea typeface="Aptos" pitchFamily="34" charset="-122"/>
                <a:cs typeface="Aptos" pitchFamily="34" charset="-120"/>
              </a:rPr>
              <a:t>Scalable PS/PU host matrices</a:t>
            </a:r>
            <a:endParaRPr lang="en-US" sz="1200" dirty="0"/>
          </a:p>
          <a:p>
            <a:pPr marL="101600" indent="-101600">
              <a:buSzPct val="100000"/>
              <a:buChar char="•"/>
            </a:pPr>
            <a:r>
              <a:rPr lang="en-US" sz="1200" dirty="0">
                <a:solidFill>
                  <a:srgbClr val="5B6B78"/>
                </a:solidFill>
                <a:latin typeface="Aptos" pitchFamily="34" charset="0"/>
                <a:ea typeface="Aptos" pitchFamily="34" charset="-122"/>
                <a:cs typeface="Aptos" pitchFamily="34" charset="-120"/>
              </a:rPr>
              <a:t>Fast timing under X-ray excitation</a:t>
            </a:r>
            <a:endParaRPr lang="en-US" sz="1200" dirty="0"/>
          </a:p>
        </p:txBody>
      </p:sp>
      <p:sp>
        <p:nvSpPr>
          <p:cNvPr id="11" name="Text 9"/>
          <p:cNvSpPr/>
          <p:nvPr/>
        </p:nvSpPr>
        <p:spPr>
          <a:xfrm>
            <a:off x="922020" y="3335205"/>
            <a:ext cx="2084832" cy="123518"/>
          </a:xfrm>
          <a:prstGeom prst="rect">
            <a:avLst/>
          </a:prstGeom>
          <a:noFill/>
          <a:ln/>
        </p:spPr>
        <p:txBody>
          <a:bodyPr wrap="square" lIns="0" tIns="0" rIns="0" bIns="0" rtlCol="0" anchor="ctr"/>
          <a:lstStyle/>
          <a:p>
            <a:pPr marL="0" indent="0">
              <a:buNone/>
            </a:pPr>
            <a:r>
              <a:rPr lang="en-US" sz="1150" b="1" dirty="0">
                <a:solidFill>
                  <a:srgbClr val="1F5A7A"/>
                </a:solidFill>
                <a:latin typeface="Aptos" pitchFamily="34" charset="0"/>
                <a:ea typeface="Aptos" pitchFamily="34" charset="-122"/>
                <a:cs typeface="Aptos" pitchFamily="34" charset="-120"/>
              </a:rPr>
              <a:t>Representative materials path</a:t>
            </a:r>
            <a:endParaRPr lang="en-US" sz="1150" dirty="0"/>
          </a:p>
        </p:txBody>
      </p:sp>
      <p:sp>
        <p:nvSpPr>
          <p:cNvPr id="12" name="Shape 10"/>
          <p:cNvSpPr/>
          <p:nvPr/>
        </p:nvSpPr>
        <p:spPr>
          <a:xfrm>
            <a:off x="877824" y="3806195"/>
            <a:ext cx="475488" cy="310896"/>
          </a:xfrm>
          <a:prstGeom prst="ellipse">
            <a:avLst/>
          </a:prstGeom>
          <a:solidFill>
            <a:srgbClr val="D6F4F8"/>
          </a:solidFill>
          <a:ln w="12700">
            <a:solidFill>
              <a:srgbClr val="0B97B5"/>
            </a:solidFill>
            <a:prstDash val="solid"/>
          </a:ln>
        </p:spPr>
        <p:txBody>
          <a:bodyPr/>
          <a:lstStyle/>
          <a:p>
            <a:endParaRPr lang="en-GB"/>
          </a:p>
        </p:txBody>
      </p:sp>
      <p:sp>
        <p:nvSpPr>
          <p:cNvPr id="13" name="Text 11"/>
          <p:cNvSpPr/>
          <p:nvPr/>
        </p:nvSpPr>
        <p:spPr>
          <a:xfrm>
            <a:off x="874934" y="3598214"/>
            <a:ext cx="475488" cy="128016"/>
          </a:xfrm>
          <a:prstGeom prst="rect">
            <a:avLst/>
          </a:prstGeom>
          <a:noFill/>
          <a:ln/>
        </p:spPr>
        <p:txBody>
          <a:bodyPr wrap="square" lIns="0" tIns="0" rIns="0" bIns="0" rtlCol="0" anchor="ctr"/>
          <a:lstStyle/>
          <a:p>
            <a:pPr marL="0" indent="0" algn="ctr">
              <a:buNone/>
            </a:pPr>
            <a:r>
              <a:rPr lang="en-US" sz="1150" b="1" dirty="0">
                <a:solidFill>
                  <a:srgbClr val="1F5A7A"/>
                </a:solidFill>
                <a:latin typeface="Aptos" pitchFamily="34" charset="0"/>
                <a:ea typeface="Aptos" pitchFamily="34" charset="-122"/>
                <a:cs typeface="Aptos" pitchFamily="34" charset="-120"/>
              </a:rPr>
              <a:t>QD</a:t>
            </a:r>
            <a:endParaRPr lang="en-US" sz="1150" dirty="0"/>
          </a:p>
        </p:txBody>
      </p:sp>
      <p:sp>
        <p:nvSpPr>
          <p:cNvPr id="14" name="Shape 12"/>
          <p:cNvSpPr/>
          <p:nvPr/>
        </p:nvSpPr>
        <p:spPr>
          <a:xfrm>
            <a:off x="1435797" y="3860211"/>
            <a:ext cx="237744" cy="201168"/>
          </a:xfrm>
          <a:prstGeom prst="chevron">
            <a:avLst/>
          </a:prstGeom>
          <a:solidFill>
            <a:srgbClr val="14C7E2"/>
          </a:solidFill>
          <a:ln w="12700">
            <a:solidFill>
              <a:srgbClr val="14C7E2">
                <a:alpha val="0"/>
              </a:srgbClr>
            </a:solidFill>
            <a:prstDash val="solid"/>
          </a:ln>
        </p:spPr>
        <p:txBody>
          <a:bodyPr/>
          <a:lstStyle/>
          <a:p>
            <a:endParaRPr lang="en-GB"/>
          </a:p>
        </p:txBody>
      </p:sp>
      <p:sp>
        <p:nvSpPr>
          <p:cNvPr id="15" name="Shape 13"/>
          <p:cNvSpPr/>
          <p:nvPr/>
        </p:nvSpPr>
        <p:spPr>
          <a:xfrm>
            <a:off x="1728027" y="3768771"/>
            <a:ext cx="658368" cy="329184"/>
          </a:xfrm>
          <a:prstGeom prst="roundRect">
            <a:avLst>
              <a:gd name="adj" fmla="val 22222"/>
            </a:avLst>
          </a:prstGeom>
          <a:solidFill>
            <a:srgbClr val="E8F6EE"/>
          </a:solidFill>
          <a:ln w="12700">
            <a:solidFill>
              <a:srgbClr val="4F9D69"/>
            </a:solidFill>
            <a:prstDash val="solid"/>
          </a:ln>
        </p:spPr>
        <p:txBody>
          <a:bodyPr/>
          <a:lstStyle/>
          <a:p>
            <a:endParaRPr lang="en-GB"/>
          </a:p>
        </p:txBody>
      </p:sp>
      <p:sp>
        <p:nvSpPr>
          <p:cNvPr id="16" name="Text 14"/>
          <p:cNvSpPr/>
          <p:nvPr/>
        </p:nvSpPr>
        <p:spPr>
          <a:xfrm>
            <a:off x="1712332" y="3856440"/>
            <a:ext cx="640080" cy="128016"/>
          </a:xfrm>
          <a:prstGeom prst="rect">
            <a:avLst/>
          </a:prstGeom>
          <a:noFill/>
          <a:ln/>
        </p:spPr>
        <p:txBody>
          <a:bodyPr wrap="square" lIns="0" tIns="0" rIns="0" bIns="0" rtlCol="0" anchor="ctr"/>
          <a:lstStyle/>
          <a:p>
            <a:pPr marL="0" indent="0" algn="ctr">
              <a:buNone/>
            </a:pPr>
            <a:r>
              <a:rPr lang="en-US" sz="1050" b="1" dirty="0">
                <a:solidFill>
                  <a:srgbClr val="3B6B4A"/>
                </a:solidFill>
                <a:latin typeface="Aptos" pitchFamily="34" charset="0"/>
                <a:ea typeface="Aptos" pitchFamily="34" charset="-122"/>
                <a:cs typeface="Aptos" pitchFamily="34" charset="-120"/>
              </a:rPr>
              <a:t>PS / PU</a:t>
            </a:r>
            <a:endParaRPr lang="en-US" sz="1050" dirty="0"/>
          </a:p>
        </p:txBody>
      </p:sp>
      <p:sp>
        <p:nvSpPr>
          <p:cNvPr id="17" name="Shape 15"/>
          <p:cNvSpPr/>
          <p:nvPr/>
        </p:nvSpPr>
        <p:spPr>
          <a:xfrm>
            <a:off x="2462140" y="3843009"/>
            <a:ext cx="237744" cy="201168"/>
          </a:xfrm>
          <a:prstGeom prst="chevron">
            <a:avLst/>
          </a:prstGeom>
          <a:solidFill>
            <a:srgbClr val="14C7E2"/>
          </a:solidFill>
          <a:ln w="12700">
            <a:solidFill>
              <a:srgbClr val="14C7E2">
                <a:alpha val="0"/>
              </a:srgbClr>
            </a:solidFill>
            <a:prstDash val="solid"/>
          </a:ln>
        </p:spPr>
        <p:txBody>
          <a:bodyPr/>
          <a:lstStyle/>
          <a:p>
            <a:endParaRPr lang="en-GB"/>
          </a:p>
        </p:txBody>
      </p:sp>
      <p:sp>
        <p:nvSpPr>
          <p:cNvPr id="18" name="Shape 16"/>
          <p:cNvSpPr/>
          <p:nvPr/>
        </p:nvSpPr>
        <p:spPr>
          <a:xfrm>
            <a:off x="2825340" y="3721608"/>
            <a:ext cx="182880" cy="365760"/>
          </a:xfrm>
          <a:prstGeom prst="roundRect">
            <a:avLst>
              <a:gd name="adj" fmla="val 20000"/>
            </a:avLst>
          </a:prstGeom>
          <a:solidFill>
            <a:srgbClr val="FFF0D9"/>
          </a:solidFill>
          <a:ln w="12700">
            <a:solidFill>
              <a:srgbClr val="F1A340"/>
            </a:solidFill>
            <a:prstDash val="solid"/>
          </a:ln>
        </p:spPr>
        <p:txBody>
          <a:bodyPr/>
          <a:lstStyle/>
          <a:p>
            <a:endParaRPr lang="en-GB"/>
          </a:p>
        </p:txBody>
      </p:sp>
      <p:sp>
        <p:nvSpPr>
          <p:cNvPr id="19" name="Text 17"/>
          <p:cNvSpPr/>
          <p:nvPr/>
        </p:nvSpPr>
        <p:spPr>
          <a:xfrm>
            <a:off x="2738628" y="4191184"/>
            <a:ext cx="384048" cy="201168"/>
          </a:xfrm>
          <a:prstGeom prst="rect">
            <a:avLst/>
          </a:prstGeom>
          <a:noFill/>
          <a:ln/>
        </p:spPr>
        <p:txBody>
          <a:bodyPr wrap="square" lIns="0" tIns="0" rIns="0" bIns="0" rtlCol="0" anchor="ctr"/>
          <a:lstStyle/>
          <a:p>
            <a:pPr marL="0" indent="0" algn="ctr">
              <a:buNone/>
            </a:pPr>
            <a:r>
              <a:rPr lang="en-US" sz="850" dirty="0">
                <a:solidFill>
                  <a:srgbClr val="5B6B78"/>
                </a:solidFill>
                <a:latin typeface="Aptos" pitchFamily="34" charset="0"/>
                <a:ea typeface="Aptos" pitchFamily="34" charset="-122"/>
                <a:cs typeface="Aptos" pitchFamily="34" charset="-120"/>
              </a:rPr>
              <a:t>CCAL</a:t>
            </a:r>
            <a:endParaRPr lang="en-US" sz="850" dirty="0"/>
          </a:p>
          <a:p>
            <a:pPr marL="0" indent="0" algn="ctr">
              <a:buNone/>
            </a:pPr>
            <a:r>
              <a:rPr lang="en-US" sz="850" dirty="0">
                <a:solidFill>
                  <a:srgbClr val="5B6B78"/>
                </a:solidFill>
                <a:latin typeface="Aptos" pitchFamily="34" charset="0"/>
                <a:ea typeface="Aptos" pitchFamily="34" charset="-122"/>
                <a:cs typeface="Aptos" pitchFamily="34" charset="-120"/>
              </a:rPr>
              <a:t>layer</a:t>
            </a:r>
            <a:endParaRPr lang="en-US" sz="850" dirty="0"/>
          </a:p>
        </p:txBody>
      </p:sp>
      <p:sp>
        <p:nvSpPr>
          <p:cNvPr id="20" name="Shape 18"/>
          <p:cNvSpPr/>
          <p:nvPr/>
        </p:nvSpPr>
        <p:spPr>
          <a:xfrm>
            <a:off x="831948" y="4652060"/>
            <a:ext cx="2084832" cy="1042366"/>
          </a:xfrm>
          <a:prstGeom prst="roundRect">
            <a:avLst>
              <a:gd name="adj" fmla="val 8000"/>
            </a:avLst>
          </a:prstGeom>
          <a:solidFill>
            <a:srgbClr val="FFFFFF"/>
          </a:solidFill>
          <a:ln w="12700">
            <a:solidFill>
              <a:srgbClr val="D7E6EE"/>
            </a:solidFill>
            <a:prstDash val="solid"/>
          </a:ln>
        </p:spPr>
        <p:txBody>
          <a:bodyPr/>
          <a:lstStyle/>
          <a:p>
            <a:endParaRPr lang="en-GB"/>
          </a:p>
        </p:txBody>
      </p:sp>
      <p:sp>
        <p:nvSpPr>
          <p:cNvPr id="21" name="Text 19"/>
          <p:cNvSpPr/>
          <p:nvPr/>
        </p:nvSpPr>
        <p:spPr>
          <a:xfrm>
            <a:off x="1033272" y="4408851"/>
            <a:ext cx="1691640" cy="128016"/>
          </a:xfrm>
          <a:prstGeom prst="rect">
            <a:avLst/>
          </a:prstGeom>
          <a:noFill/>
          <a:ln/>
        </p:spPr>
        <p:txBody>
          <a:bodyPr wrap="square" lIns="0" tIns="0" rIns="0" bIns="0" rtlCol="0" anchor="ctr"/>
          <a:lstStyle/>
          <a:p>
            <a:pPr marL="0" indent="0">
              <a:buNone/>
            </a:pPr>
            <a:r>
              <a:rPr lang="en-US" sz="1100" b="1" dirty="0">
                <a:solidFill>
                  <a:srgbClr val="1F5A7A"/>
                </a:solidFill>
                <a:latin typeface="Aptos" pitchFamily="34" charset="0"/>
                <a:ea typeface="Aptos" pitchFamily="34" charset="-122"/>
                <a:cs typeface="Aptos" pitchFamily="34" charset="-120"/>
              </a:rPr>
              <a:t>Key detector message</a:t>
            </a:r>
            <a:endParaRPr lang="en-US" sz="1100" dirty="0"/>
          </a:p>
        </p:txBody>
      </p:sp>
      <p:sp>
        <p:nvSpPr>
          <p:cNvPr id="22" name="Text 20"/>
          <p:cNvSpPr/>
          <p:nvPr/>
        </p:nvSpPr>
        <p:spPr>
          <a:xfrm>
            <a:off x="1019400" y="4926380"/>
            <a:ext cx="1709928" cy="402336"/>
          </a:xfrm>
          <a:prstGeom prst="rect">
            <a:avLst/>
          </a:prstGeom>
          <a:noFill/>
          <a:ln/>
        </p:spPr>
        <p:txBody>
          <a:bodyPr wrap="square" lIns="254" tIns="254" rIns="254" bIns="254" rtlCol="0" anchor="ctr"/>
          <a:lstStyle/>
          <a:p>
            <a:pPr marL="0" indent="0">
              <a:buNone/>
            </a:pPr>
            <a:r>
              <a:rPr lang="en-US" sz="1100" dirty="0">
                <a:solidFill>
                  <a:srgbClr val="5B6B78"/>
                </a:solidFill>
                <a:latin typeface="Aptos" pitchFamily="34" charset="0"/>
                <a:ea typeface="Aptos" pitchFamily="34" charset="-122"/>
                <a:cs typeface="Aptos" pitchFamily="34" charset="-120"/>
              </a:rPr>
              <a:t>Processable polymer hosts enable wavelength-engineered scintillator slabs for detector integration.</a:t>
            </a:r>
            <a:endParaRPr lang="en-US" sz="1100" dirty="0"/>
          </a:p>
        </p:txBody>
      </p:sp>
      <p:sp>
        <p:nvSpPr>
          <p:cNvPr id="23" name="Shape 21"/>
          <p:cNvSpPr/>
          <p:nvPr/>
        </p:nvSpPr>
        <p:spPr>
          <a:xfrm>
            <a:off x="3429000" y="1325880"/>
            <a:ext cx="3977640" cy="2331720"/>
          </a:xfrm>
          <a:prstGeom prst="roundRect">
            <a:avLst>
              <a:gd name="adj" fmla="val 3922"/>
            </a:avLst>
          </a:prstGeom>
          <a:solidFill>
            <a:srgbClr val="FFFFFF"/>
          </a:solidFill>
          <a:ln w="12700">
            <a:solidFill>
              <a:srgbClr val="D7E6EE"/>
            </a:solidFill>
            <a:prstDash val="solid"/>
          </a:ln>
          <a:effectLst>
            <a:outerShdw blurRad="12700" dist="5080" dir="2700000" algn="bl" rotWithShape="0">
              <a:srgbClr val="000000">
                <a:alpha val="10000"/>
              </a:srgbClr>
            </a:outerShdw>
          </a:effectLst>
        </p:spPr>
        <p:txBody>
          <a:bodyPr/>
          <a:lstStyle/>
          <a:p>
            <a:endParaRPr lang="en-GB"/>
          </a:p>
        </p:txBody>
      </p:sp>
      <p:sp>
        <p:nvSpPr>
          <p:cNvPr id="24" name="Text 22"/>
          <p:cNvSpPr/>
          <p:nvPr/>
        </p:nvSpPr>
        <p:spPr>
          <a:xfrm>
            <a:off x="3593592" y="1435608"/>
            <a:ext cx="3648456" cy="182880"/>
          </a:xfrm>
          <a:prstGeom prst="rect">
            <a:avLst/>
          </a:prstGeom>
          <a:noFill/>
          <a:ln/>
        </p:spPr>
        <p:txBody>
          <a:bodyPr wrap="square" lIns="0" tIns="0" rIns="0" bIns="0" rtlCol="0" anchor="ctr"/>
          <a:lstStyle/>
          <a:p>
            <a:pPr marL="0" indent="0">
              <a:buNone/>
            </a:pPr>
            <a:r>
              <a:rPr lang="en-US" sz="1420" b="1" dirty="0">
                <a:solidFill>
                  <a:srgbClr val="24384A"/>
                </a:solidFill>
                <a:latin typeface="Aptos" pitchFamily="34" charset="0"/>
                <a:ea typeface="Aptos" pitchFamily="34" charset="-122"/>
                <a:cs typeface="Aptos" pitchFamily="34" charset="-120"/>
              </a:rPr>
              <a:t>Emission tunability</a:t>
            </a:r>
            <a:endParaRPr lang="en-US" sz="1420" dirty="0"/>
          </a:p>
        </p:txBody>
      </p:sp>
      <p:sp>
        <p:nvSpPr>
          <p:cNvPr id="27" name="Shape 24"/>
          <p:cNvSpPr/>
          <p:nvPr/>
        </p:nvSpPr>
        <p:spPr>
          <a:xfrm>
            <a:off x="3429000" y="3794760"/>
            <a:ext cx="3977640" cy="1810512"/>
          </a:xfrm>
          <a:prstGeom prst="roundRect">
            <a:avLst>
              <a:gd name="adj" fmla="val 5051"/>
            </a:avLst>
          </a:prstGeom>
          <a:solidFill>
            <a:srgbClr val="FFFFFF"/>
          </a:solidFill>
          <a:ln w="12700">
            <a:solidFill>
              <a:srgbClr val="D7E6EE"/>
            </a:solidFill>
            <a:prstDash val="solid"/>
          </a:ln>
          <a:effectLst>
            <a:outerShdw blurRad="12700" dist="5080" dir="2700000" algn="bl" rotWithShape="0">
              <a:srgbClr val="000000">
                <a:alpha val="10000"/>
              </a:srgbClr>
            </a:outerShdw>
          </a:effectLst>
        </p:spPr>
        <p:txBody>
          <a:bodyPr/>
          <a:lstStyle/>
          <a:p>
            <a:endParaRPr lang="en-GB"/>
          </a:p>
        </p:txBody>
      </p:sp>
      <p:sp>
        <p:nvSpPr>
          <p:cNvPr id="28" name="Text 25"/>
          <p:cNvSpPr/>
          <p:nvPr/>
        </p:nvSpPr>
        <p:spPr>
          <a:xfrm>
            <a:off x="3593592" y="3904488"/>
            <a:ext cx="3648456" cy="182880"/>
          </a:xfrm>
          <a:prstGeom prst="rect">
            <a:avLst/>
          </a:prstGeom>
          <a:noFill/>
          <a:ln/>
        </p:spPr>
        <p:txBody>
          <a:bodyPr wrap="square" lIns="0" tIns="0" rIns="0" bIns="0" rtlCol="0" anchor="ctr"/>
          <a:lstStyle/>
          <a:p>
            <a:pPr marL="0" indent="0">
              <a:buNone/>
            </a:pPr>
            <a:r>
              <a:rPr lang="en-US" sz="1420" b="1" dirty="0">
                <a:solidFill>
                  <a:srgbClr val="24384A"/>
                </a:solidFill>
                <a:latin typeface="Aptos" pitchFamily="34" charset="0"/>
                <a:ea typeface="Aptos" pitchFamily="34" charset="-122"/>
                <a:cs typeface="Aptos" pitchFamily="34" charset="-120"/>
              </a:rPr>
              <a:t>Fabrication and macroscopic samples</a:t>
            </a:r>
            <a:endParaRPr lang="en-US" sz="1420" dirty="0"/>
          </a:p>
        </p:txBody>
      </p:sp>
      <p:sp>
        <p:nvSpPr>
          <p:cNvPr id="29" name="Text 26"/>
          <p:cNvSpPr/>
          <p:nvPr/>
        </p:nvSpPr>
        <p:spPr>
          <a:xfrm>
            <a:off x="3593592" y="4105656"/>
            <a:ext cx="3648456" cy="292608"/>
          </a:xfrm>
          <a:prstGeom prst="rect">
            <a:avLst/>
          </a:prstGeom>
          <a:noFill/>
          <a:ln/>
        </p:spPr>
        <p:txBody>
          <a:bodyPr wrap="square" lIns="0" tIns="0" rIns="0" bIns="0" rtlCol="0" anchor="ctr"/>
          <a:lstStyle/>
          <a:p>
            <a:pPr marL="0" indent="0">
              <a:buNone/>
            </a:pPr>
            <a:r>
              <a:rPr lang="en-US" sz="960" dirty="0">
                <a:solidFill>
                  <a:srgbClr val="5B6B78"/>
                </a:solidFill>
                <a:latin typeface="Aptos" pitchFamily="34" charset="0"/>
                <a:ea typeface="Aptos" pitchFamily="34" charset="-122"/>
                <a:cs typeface="Aptos" pitchFamily="34" charset="-120"/>
              </a:rPr>
              <a:t>QD-loaded polymer bodies and representative scintillating blocks.</a:t>
            </a:r>
            <a:endParaRPr lang="en-US" sz="960" dirty="0"/>
          </a:p>
        </p:txBody>
      </p:sp>
      <p:pic>
        <p:nvPicPr>
          <p:cNvPr id="30" name="Image 1" descr="/mnt/data/slide8_assets/samples.png"/>
          <p:cNvPicPr>
            <a:picLocks noChangeAspect="1"/>
          </p:cNvPicPr>
          <p:nvPr/>
        </p:nvPicPr>
        <p:blipFill>
          <a:blip r:embed="rId4"/>
          <a:srcRect t="30268"/>
          <a:stretch/>
        </p:blipFill>
        <p:spPr>
          <a:xfrm>
            <a:off x="3593592" y="4459421"/>
            <a:ext cx="3450756" cy="726898"/>
          </a:xfrm>
          <a:prstGeom prst="rect">
            <a:avLst/>
          </a:prstGeom>
        </p:spPr>
      </p:pic>
      <p:sp>
        <p:nvSpPr>
          <p:cNvPr id="31" name="Shape 27"/>
          <p:cNvSpPr/>
          <p:nvPr/>
        </p:nvSpPr>
        <p:spPr>
          <a:xfrm>
            <a:off x="7571232" y="1325880"/>
            <a:ext cx="3977640" cy="2331720"/>
          </a:xfrm>
          <a:prstGeom prst="roundRect">
            <a:avLst>
              <a:gd name="adj" fmla="val 3922"/>
            </a:avLst>
          </a:prstGeom>
          <a:solidFill>
            <a:srgbClr val="FFFFFF"/>
          </a:solidFill>
          <a:ln w="12700">
            <a:solidFill>
              <a:srgbClr val="D7E6EE"/>
            </a:solidFill>
            <a:prstDash val="solid"/>
          </a:ln>
          <a:effectLst>
            <a:outerShdw blurRad="12700" dist="5080" dir="2700000" algn="bl" rotWithShape="0">
              <a:srgbClr val="000000">
                <a:alpha val="10000"/>
              </a:srgbClr>
            </a:outerShdw>
          </a:effectLst>
        </p:spPr>
        <p:txBody>
          <a:bodyPr/>
          <a:lstStyle/>
          <a:p>
            <a:endParaRPr lang="en-GB"/>
          </a:p>
        </p:txBody>
      </p:sp>
      <p:sp>
        <p:nvSpPr>
          <p:cNvPr id="32" name="Text 28"/>
          <p:cNvSpPr/>
          <p:nvPr/>
        </p:nvSpPr>
        <p:spPr>
          <a:xfrm>
            <a:off x="7735824" y="1435608"/>
            <a:ext cx="3648456" cy="182880"/>
          </a:xfrm>
          <a:prstGeom prst="rect">
            <a:avLst/>
          </a:prstGeom>
          <a:noFill/>
          <a:ln/>
        </p:spPr>
        <p:txBody>
          <a:bodyPr wrap="square" lIns="0" tIns="0" rIns="0" bIns="0" rtlCol="0" anchor="ctr"/>
          <a:lstStyle/>
          <a:p>
            <a:pPr marL="0" indent="0">
              <a:buNone/>
            </a:pPr>
            <a:r>
              <a:rPr lang="en-US" sz="1420" b="1" dirty="0">
                <a:solidFill>
                  <a:srgbClr val="24384A"/>
                </a:solidFill>
                <a:latin typeface="Aptos" pitchFamily="34" charset="0"/>
                <a:ea typeface="Aptos" pitchFamily="34" charset="-122"/>
                <a:cs typeface="Aptos" pitchFamily="34" charset="-120"/>
              </a:rPr>
              <a:t>Fast scintillation kinetics</a:t>
            </a:r>
            <a:endParaRPr lang="en-US" sz="1420" dirty="0"/>
          </a:p>
        </p:txBody>
      </p:sp>
      <p:sp>
        <p:nvSpPr>
          <p:cNvPr id="33" name="Text 29"/>
          <p:cNvSpPr/>
          <p:nvPr/>
        </p:nvSpPr>
        <p:spPr>
          <a:xfrm>
            <a:off x="7735824" y="1636776"/>
            <a:ext cx="3648456" cy="292608"/>
          </a:xfrm>
          <a:prstGeom prst="rect">
            <a:avLst/>
          </a:prstGeom>
          <a:noFill/>
          <a:ln/>
        </p:spPr>
        <p:txBody>
          <a:bodyPr wrap="square" lIns="0" tIns="0" rIns="0" bIns="0" rtlCol="0" anchor="ctr"/>
          <a:lstStyle/>
          <a:p>
            <a:pPr marL="0" indent="0">
              <a:buNone/>
            </a:pPr>
            <a:r>
              <a:rPr lang="en-US" sz="960" dirty="0">
                <a:solidFill>
                  <a:srgbClr val="5B6B78"/>
                </a:solidFill>
                <a:latin typeface="Aptos" pitchFamily="34" charset="0"/>
                <a:ea typeface="Aptos" pitchFamily="34" charset="-122"/>
                <a:cs typeface="Aptos" pitchFamily="34" charset="-120"/>
              </a:rPr>
              <a:t>CsPbBr3 40% in polystyrene shows a sub-ns fast component.</a:t>
            </a:r>
            <a:endParaRPr lang="en-US" sz="960" dirty="0"/>
          </a:p>
        </p:txBody>
      </p:sp>
      <p:pic>
        <p:nvPicPr>
          <p:cNvPr id="34" name="Image 2" descr="/mnt/data/slide8_assets/decay2.png"/>
          <p:cNvPicPr>
            <a:picLocks noChangeAspect="1"/>
          </p:cNvPicPr>
          <p:nvPr/>
        </p:nvPicPr>
        <p:blipFill>
          <a:blip r:embed="rId5"/>
          <a:stretch>
            <a:fillRect/>
          </a:stretch>
        </p:blipFill>
        <p:spPr>
          <a:xfrm>
            <a:off x="8371332" y="1847324"/>
            <a:ext cx="2109216" cy="1581912"/>
          </a:xfrm>
          <a:prstGeom prst="rect">
            <a:avLst/>
          </a:prstGeom>
        </p:spPr>
      </p:pic>
      <p:sp>
        <p:nvSpPr>
          <p:cNvPr id="35" name="Shape 30"/>
          <p:cNvSpPr/>
          <p:nvPr/>
        </p:nvSpPr>
        <p:spPr>
          <a:xfrm>
            <a:off x="7571232" y="3794760"/>
            <a:ext cx="3977640" cy="1810512"/>
          </a:xfrm>
          <a:prstGeom prst="roundRect">
            <a:avLst>
              <a:gd name="adj" fmla="val 5051"/>
            </a:avLst>
          </a:prstGeom>
          <a:solidFill>
            <a:srgbClr val="FFFFFF"/>
          </a:solidFill>
          <a:ln w="12700">
            <a:solidFill>
              <a:srgbClr val="D7E6EE"/>
            </a:solidFill>
            <a:prstDash val="solid"/>
          </a:ln>
          <a:effectLst>
            <a:outerShdw blurRad="12700" dist="5080" dir="2700000" algn="bl" rotWithShape="0">
              <a:srgbClr val="000000">
                <a:alpha val="10000"/>
              </a:srgbClr>
            </a:outerShdw>
          </a:effectLst>
        </p:spPr>
        <p:txBody>
          <a:bodyPr/>
          <a:lstStyle/>
          <a:p>
            <a:endParaRPr lang="en-GB"/>
          </a:p>
        </p:txBody>
      </p:sp>
      <p:sp>
        <p:nvSpPr>
          <p:cNvPr id="36" name="Text 31"/>
          <p:cNvSpPr/>
          <p:nvPr/>
        </p:nvSpPr>
        <p:spPr>
          <a:xfrm>
            <a:off x="7735824" y="3904488"/>
            <a:ext cx="3648456" cy="182880"/>
          </a:xfrm>
          <a:prstGeom prst="rect">
            <a:avLst/>
          </a:prstGeom>
          <a:noFill/>
          <a:ln/>
        </p:spPr>
        <p:txBody>
          <a:bodyPr wrap="square" lIns="0" tIns="0" rIns="0" bIns="0" rtlCol="0" anchor="ctr"/>
          <a:lstStyle/>
          <a:p>
            <a:pPr marL="0" indent="0">
              <a:buNone/>
            </a:pPr>
            <a:r>
              <a:rPr lang="en-US" sz="1420" b="1" dirty="0">
                <a:solidFill>
                  <a:srgbClr val="24384A"/>
                </a:solidFill>
                <a:latin typeface="Aptos" pitchFamily="34" charset="0"/>
                <a:ea typeface="Aptos" pitchFamily="34" charset="-122"/>
                <a:cs typeface="Aptos" pitchFamily="34" charset="-120"/>
              </a:rPr>
              <a:t>Beam-test relevance</a:t>
            </a:r>
            <a:endParaRPr lang="en-US" sz="1420" dirty="0"/>
          </a:p>
        </p:txBody>
      </p:sp>
      <p:sp>
        <p:nvSpPr>
          <p:cNvPr id="37" name="Text 32"/>
          <p:cNvSpPr/>
          <p:nvPr/>
        </p:nvSpPr>
        <p:spPr>
          <a:xfrm>
            <a:off x="7735824" y="4105656"/>
            <a:ext cx="3648456" cy="292608"/>
          </a:xfrm>
          <a:prstGeom prst="rect">
            <a:avLst/>
          </a:prstGeom>
          <a:noFill/>
          <a:ln/>
        </p:spPr>
        <p:txBody>
          <a:bodyPr wrap="square" lIns="0" tIns="0" rIns="0" bIns="0" rtlCol="0" anchor="ctr"/>
          <a:lstStyle/>
          <a:p>
            <a:pPr marL="0" indent="0">
              <a:buNone/>
            </a:pPr>
            <a:r>
              <a:rPr lang="en-US" sz="960" dirty="0">
                <a:solidFill>
                  <a:srgbClr val="5B6B78"/>
                </a:solidFill>
                <a:latin typeface="Aptos" pitchFamily="34" charset="0"/>
                <a:ea typeface="Aptos" pitchFamily="34" charset="-122"/>
                <a:cs typeface="Aptos" pitchFamily="34" charset="-120"/>
              </a:rPr>
              <a:t>Nanocomposite module placement in CERN-oriented hardware tests.</a:t>
            </a:r>
            <a:endParaRPr lang="en-US" sz="960" dirty="0"/>
          </a:p>
        </p:txBody>
      </p:sp>
      <p:pic>
        <p:nvPicPr>
          <p:cNvPr id="38" name="Image 3" descr="/mnt/data/slide8_assets/beamsetup.png"/>
          <p:cNvPicPr>
            <a:picLocks noChangeAspect="1"/>
          </p:cNvPicPr>
          <p:nvPr/>
        </p:nvPicPr>
        <p:blipFill>
          <a:blip r:embed="rId6"/>
          <a:stretch>
            <a:fillRect/>
          </a:stretch>
        </p:blipFill>
        <p:spPr>
          <a:xfrm>
            <a:off x="8595965" y="4449294"/>
            <a:ext cx="1659949" cy="1139005"/>
          </a:xfrm>
          <a:prstGeom prst="rect">
            <a:avLst/>
          </a:prstGeom>
        </p:spPr>
      </p:pic>
      <p:sp>
        <p:nvSpPr>
          <p:cNvPr id="39" name="Shape 33"/>
          <p:cNvSpPr/>
          <p:nvPr/>
        </p:nvSpPr>
        <p:spPr>
          <a:xfrm>
            <a:off x="7818120" y="3163824"/>
            <a:ext cx="3429000" cy="384048"/>
          </a:xfrm>
          <a:prstGeom prst="roundRect">
            <a:avLst>
              <a:gd name="adj" fmla="val 14286"/>
            </a:avLst>
          </a:prstGeom>
          <a:solidFill>
            <a:srgbClr val="EAFBFE"/>
          </a:solidFill>
          <a:ln w="10160">
            <a:solidFill>
              <a:srgbClr val="14C7E2"/>
            </a:solidFill>
            <a:prstDash val="solid"/>
          </a:ln>
        </p:spPr>
        <p:txBody>
          <a:bodyPr/>
          <a:lstStyle/>
          <a:p>
            <a:endParaRPr lang="en-GB"/>
          </a:p>
        </p:txBody>
      </p:sp>
      <p:sp>
        <p:nvSpPr>
          <p:cNvPr id="40" name="Text 34"/>
          <p:cNvSpPr/>
          <p:nvPr/>
        </p:nvSpPr>
        <p:spPr>
          <a:xfrm>
            <a:off x="7936992" y="3282696"/>
            <a:ext cx="3182112" cy="109728"/>
          </a:xfrm>
          <a:prstGeom prst="rect">
            <a:avLst/>
          </a:prstGeom>
          <a:noFill/>
          <a:ln/>
        </p:spPr>
        <p:txBody>
          <a:bodyPr wrap="square" lIns="0" tIns="0" rIns="0" bIns="0" rtlCol="0" anchor="ctr"/>
          <a:lstStyle/>
          <a:p>
            <a:pPr marL="0" indent="0" algn="ctr">
              <a:buNone/>
            </a:pPr>
            <a:r>
              <a:rPr lang="en-US" sz="980" dirty="0">
                <a:solidFill>
                  <a:srgbClr val="1F5A7A"/>
                </a:solidFill>
                <a:latin typeface="Aptos" pitchFamily="34" charset="0"/>
                <a:ea typeface="Aptos" pitchFamily="34" charset="-122"/>
                <a:cs typeface="Aptos" pitchFamily="34" charset="-120"/>
              </a:rPr>
              <a:t>Observed: narrow-band emission • bright X-ray response • ultrafast decay channel</a:t>
            </a:r>
            <a:endParaRPr lang="en-US" sz="980" dirty="0"/>
          </a:p>
        </p:txBody>
      </p:sp>
      <p:pic>
        <p:nvPicPr>
          <p:cNvPr id="5" name="object 6">
            <a:extLst>
              <a:ext uri="{FF2B5EF4-FFF2-40B4-BE49-F238E27FC236}">
                <a16:creationId xmlns:a16="http://schemas.microsoft.com/office/drawing/2014/main" id="{2DD85F88-CE9E-7769-90C1-893F5785D1DC}"/>
              </a:ext>
            </a:extLst>
          </p:cNvPr>
          <p:cNvPicPr/>
          <p:nvPr/>
        </p:nvPicPr>
        <p:blipFill>
          <a:blip r:embed="rId7" cstate="print"/>
          <a:stretch>
            <a:fillRect/>
          </a:stretch>
        </p:blipFill>
        <p:spPr>
          <a:xfrm>
            <a:off x="3716752" y="1686696"/>
            <a:ext cx="3350036" cy="1861176"/>
          </a:xfrm>
          <a:prstGeom prst="rect">
            <a:avLst/>
          </a:prstGeom>
        </p:spPr>
      </p:pic>
      <p:sp>
        <p:nvSpPr>
          <p:cNvPr id="6" name="Text 2">
            <a:extLst>
              <a:ext uri="{FF2B5EF4-FFF2-40B4-BE49-F238E27FC236}">
                <a16:creationId xmlns:a16="http://schemas.microsoft.com/office/drawing/2014/main" id="{786578FC-BEBF-11B9-29F2-33BE97CF6EAE}"/>
              </a:ext>
            </a:extLst>
          </p:cNvPr>
          <p:cNvSpPr/>
          <p:nvPr/>
        </p:nvSpPr>
        <p:spPr>
          <a:xfrm>
            <a:off x="4983480" y="640316"/>
            <a:ext cx="5669280" cy="384048"/>
          </a:xfrm>
          <a:prstGeom prst="rect">
            <a:avLst/>
          </a:prstGeom>
          <a:noFill/>
          <a:ln/>
        </p:spPr>
        <p:txBody>
          <a:bodyPr wrap="square" lIns="0" tIns="0" rIns="0" bIns="0" rtlCol="0" anchor="ctr"/>
          <a:lstStyle/>
          <a:p>
            <a:pPr marL="0" indent="0" algn="ctr">
              <a:buNone/>
            </a:pPr>
            <a:r>
              <a:rPr lang="en-US" sz="2400" dirty="0">
                <a:solidFill>
                  <a:srgbClr val="24384A"/>
                </a:solidFill>
                <a:latin typeface="Cocomat Pro" pitchFamily="34" charset="0"/>
                <a:ea typeface="Cocomat Pro" pitchFamily="34" charset="-122"/>
                <a:cs typeface="Cocomat Pro" pitchFamily="34" charset="-120"/>
              </a:rPr>
              <a:t>Polymer Nanocomposite Scintillators</a:t>
            </a:r>
            <a:endParaRPr lang="en-US" sz="2400" dirty="0"/>
          </a:p>
        </p:txBody>
      </p:sp>
      <p:sp>
        <p:nvSpPr>
          <p:cNvPr id="25" name="TextBox 24">
            <a:extLst>
              <a:ext uri="{FF2B5EF4-FFF2-40B4-BE49-F238E27FC236}">
                <a16:creationId xmlns:a16="http://schemas.microsoft.com/office/drawing/2014/main" id="{D565BE75-DFF4-11A8-A8D2-AB387A3A0C59}"/>
              </a:ext>
            </a:extLst>
          </p:cNvPr>
          <p:cNvSpPr txBox="1"/>
          <p:nvPr/>
        </p:nvSpPr>
        <p:spPr>
          <a:xfrm>
            <a:off x="3392268" y="5622824"/>
            <a:ext cx="8156603" cy="400110"/>
          </a:xfrm>
          <a:prstGeom prst="rect">
            <a:avLst/>
          </a:prstGeom>
          <a:noFill/>
        </p:spPr>
        <p:txBody>
          <a:bodyPr wrap="square">
            <a:spAutoFit/>
          </a:bodyPr>
          <a:lstStyle/>
          <a:p>
            <a:pPr algn="just"/>
            <a:r>
              <a:rPr lang="en-GB" sz="1000" dirty="0">
                <a:solidFill>
                  <a:srgbClr val="FF0000"/>
                </a:solidFill>
                <a:effectLst/>
                <a:latin typeface="Cocomat Pro"/>
                <a:ea typeface="Aptos" panose="020B0004020202020204" pitchFamily="34" charset="0"/>
                <a:cs typeface="Times New Roman" panose="02020603050405020304" pitchFamily="18" charset="0"/>
              </a:rPr>
              <a:t>The example shown here highlights that QD-loaded polymer systems can produce bright X-ray response and sub-nanosecond fast components, which makes them promising for spectrally selective and timing-sensitive detector concepts.</a:t>
            </a:r>
            <a:endParaRPr lang="en-GB" sz="1000" dirty="0">
              <a:solidFill>
                <a:srgbClr val="FF0000"/>
              </a:solidFill>
              <a:latin typeface="Cocomat Pro"/>
            </a:endParaRPr>
          </a:p>
        </p:txBody>
      </p:sp>
    </p:spTree>
    <p:extLst>
      <p:ext uri="{BB962C8B-B14F-4D97-AF65-F5344CB8AC3E}">
        <p14:creationId xmlns:p14="http://schemas.microsoft.com/office/powerpoint/2010/main" val="2713066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sp>
        <p:nvSpPr>
          <p:cNvPr id="6" name="Text 2">
            <a:extLst>
              <a:ext uri="{FF2B5EF4-FFF2-40B4-BE49-F238E27FC236}">
                <a16:creationId xmlns:a16="http://schemas.microsoft.com/office/drawing/2014/main" id="{786578FC-BEBF-11B9-29F2-33BE97CF6EAE}"/>
              </a:ext>
            </a:extLst>
          </p:cNvPr>
          <p:cNvSpPr/>
          <p:nvPr/>
        </p:nvSpPr>
        <p:spPr>
          <a:xfrm>
            <a:off x="5140498" y="671935"/>
            <a:ext cx="5669280" cy="384048"/>
          </a:xfrm>
          <a:prstGeom prst="rect">
            <a:avLst/>
          </a:prstGeom>
          <a:noFill/>
          <a:ln/>
        </p:spPr>
        <p:txBody>
          <a:bodyPr wrap="square" lIns="0" tIns="0" rIns="0" bIns="0" rtlCol="0" anchor="ctr"/>
          <a:lstStyle/>
          <a:p>
            <a:pPr marL="0" indent="0" algn="ctr">
              <a:buNone/>
            </a:pPr>
            <a:r>
              <a:rPr lang="tr-TR" sz="2400" dirty="0">
                <a:solidFill>
                  <a:srgbClr val="24384A"/>
                </a:solidFill>
                <a:latin typeface="Cocomat Pro" pitchFamily="34" charset="0"/>
                <a:ea typeface="Cocomat Pro" pitchFamily="34" charset="-122"/>
                <a:cs typeface="Cocomat Pro" pitchFamily="34" charset="-120"/>
              </a:rPr>
              <a:t>CCAL systems </a:t>
            </a:r>
            <a:endParaRPr lang="en-US" sz="2400" dirty="0"/>
          </a:p>
        </p:txBody>
      </p:sp>
      <p:pic>
        <p:nvPicPr>
          <p:cNvPr id="4" name="object 5">
            <a:extLst>
              <a:ext uri="{FF2B5EF4-FFF2-40B4-BE49-F238E27FC236}">
                <a16:creationId xmlns:a16="http://schemas.microsoft.com/office/drawing/2014/main" id="{BDAD1508-AF4A-D772-7CC3-94485BA9ACFF}"/>
              </a:ext>
            </a:extLst>
          </p:cNvPr>
          <p:cNvPicPr/>
          <p:nvPr/>
        </p:nvPicPr>
        <p:blipFill>
          <a:blip r:embed="rId4" cstate="print"/>
          <a:stretch>
            <a:fillRect/>
          </a:stretch>
        </p:blipFill>
        <p:spPr>
          <a:xfrm>
            <a:off x="6096000" y="1223032"/>
            <a:ext cx="4812791" cy="1078991"/>
          </a:xfrm>
          <a:prstGeom prst="rect">
            <a:avLst/>
          </a:prstGeom>
        </p:spPr>
      </p:pic>
      <p:pic>
        <p:nvPicPr>
          <p:cNvPr id="25" name="object 6">
            <a:extLst>
              <a:ext uri="{FF2B5EF4-FFF2-40B4-BE49-F238E27FC236}">
                <a16:creationId xmlns:a16="http://schemas.microsoft.com/office/drawing/2014/main" id="{719B9EF8-8400-DF77-C75F-A4CE29107927}"/>
              </a:ext>
            </a:extLst>
          </p:cNvPr>
          <p:cNvPicPr/>
          <p:nvPr/>
        </p:nvPicPr>
        <p:blipFill>
          <a:blip r:embed="rId5" cstate="print"/>
          <a:stretch>
            <a:fillRect/>
          </a:stretch>
        </p:blipFill>
        <p:spPr>
          <a:xfrm>
            <a:off x="6182321" y="4051023"/>
            <a:ext cx="4967054" cy="2068478"/>
          </a:xfrm>
          <a:prstGeom prst="rect">
            <a:avLst/>
          </a:prstGeom>
        </p:spPr>
      </p:pic>
      <p:sp>
        <p:nvSpPr>
          <p:cNvPr id="26" name="object 4">
            <a:extLst>
              <a:ext uri="{FF2B5EF4-FFF2-40B4-BE49-F238E27FC236}">
                <a16:creationId xmlns:a16="http://schemas.microsoft.com/office/drawing/2014/main" id="{39B48FCE-3171-9033-E0E9-0BA4B56C80FF}"/>
              </a:ext>
            </a:extLst>
          </p:cNvPr>
          <p:cNvSpPr txBox="1"/>
          <p:nvPr/>
        </p:nvSpPr>
        <p:spPr>
          <a:xfrm>
            <a:off x="6336351" y="2427479"/>
            <a:ext cx="4658995" cy="1504899"/>
          </a:xfrm>
          <a:prstGeom prst="rect">
            <a:avLst/>
          </a:prstGeom>
        </p:spPr>
        <p:txBody>
          <a:bodyPr vert="horz" wrap="square" lIns="0" tIns="12065" rIns="0" bIns="0" rtlCol="0">
            <a:spAutoFit/>
          </a:bodyPr>
          <a:lstStyle/>
          <a:p>
            <a:pPr marL="12700">
              <a:lnSpc>
                <a:spcPct val="100000"/>
              </a:lnSpc>
              <a:spcBef>
                <a:spcPts val="975"/>
              </a:spcBef>
            </a:pPr>
            <a:endParaRPr lang="tr-TR" sz="1800" dirty="0">
              <a:solidFill>
                <a:srgbClr val="820E00"/>
              </a:solidFill>
              <a:latin typeface="Microsoft Sans Serif"/>
              <a:cs typeface="Microsoft Sans Serif"/>
            </a:endParaRPr>
          </a:p>
          <a:p>
            <a:pPr marL="12700">
              <a:lnSpc>
                <a:spcPct val="100000"/>
              </a:lnSpc>
              <a:spcBef>
                <a:spcPts val="975"/>
              </a:spcBef>
            </a:pPr>
            <a:endParaRPr lang="tr-TR" dirty="0">
              <a:solidFill>
                <a:srgbClr val="820E00"/>
              </a:solidFill>
              <a:latin typeface="Microsoft Sans Serif"/>
              <a:cs typeface="Microsoft Sans Serif"/>
            </a:endParaRPr>
          </a:p>
          <a:p>
            <a:pPr marL="12700">
              <a:lnSpc>
                <a:spcPct val="100000"/>
              </a:lnSpc>
              <a:spcBef>
                <a:spcPts val="975"/>
              </a:spcBef>
            </a:pPr>
            <a:endParaRPr lang="tr-TR" dirty="0">
              <a:solidFill>
                <a:srgbClr val="820E00"/>
              </a:solidFill>
              <a:latin typeface="Microsoft Sans Serif"/>
              <a:cs typeface="Microsoft Sans Serif"/>
            </a:endParaRPr>
          </a:p>
          <a:p>
            <a:pPr marL="12700">
              <a:lnSpc>
                <a:spcPct val="100000"/>
              </a:lnSpc>
              <a:spcBef>
                <a:spcPts val="975"/>
              </a:spcBef>
            </a:pPr>
            <a:r>
              <a:rPr sz="1800" dirty="0">
                <a:solidFill>
                  <a:srgbClr val="820E00"/>
                </a:solidFill>
                <a:latin typeface="Cocomat Pro"/>
                <a:cs typeface="Microsoft Sans Serif"/>
              </a:rPr>
              <a:t>86%</a:t>
            </a:r>
            <a:r>
              <a:rPr sz="1800" spc="-20" dirty="0">
                <a:solidFill>
                  <a:srgbClr val="820E00"/>
                </a:solidFill>
                <a:latin typeface="Cocomat Pro"/>
                <a:cs typeface="Microsoft Sans Serif"/>
              </a:rPr>
              <a:t> </a:t>
            </a:r>
            <a:r>
              <a:rPr sz="1800" dirty="0">
                <a:solidFill>
                  <a:srgbClr val="820E00"/>
                </a:solidFill>
                <a:latin typeface="Cocomat Pro"/>
                <a:cs typeface="Microsoft Sans Serif"/>
              </a:rPr>
              <a:t>“chromatic”</a:t>
            </a:r>
            <a:r>
              <a:rPr sz="1800" spc="-15" dirty="0">
                <a:solidFill>
                  <a:srgbClr val="820E00"/>
                </a:solidFill>
                <a:latin typeface="Cocomat Pro"/>
                <a:cs typeface="Microsoft Sans Serif"/>
              </a:rPr>
              <a:t> </a:t>
            </a:r>
            <a:r>
              <a:rPr sz="1800" dirty="0">
                <a:solidFill>
                  <a:srgbClr val="820E00"/>
                </a:solidFill>
                <a:latin typeface="Cocomat Pro"/>
                <a:cs typeface="Microsoft Sans Serif"/>
              </a:rPr>
              <a:t>electron</a:t>
            </a:r>
            <a:r>
              <a:rPr sz="1800" spc="-15" dirty="0">
                <a:solidFill>
                  <a:srgbClr val="820E00"/>
                </a:solidFill>
                <a:latin typeface="Cocomat Pro"/>
                <a:cs typeface="Microsoft Sans Serif"/>
              </a:rPr>
              <a:t> </a:t>
            </a:r>
            <a:r>
              <a:rPr sz="1800" dirty="0">
                <a:solidFill>
                  <a:srgbClr val="820E00"/>
                </a:solidFill>
                <a:latin typeface="Cocomat Pro"/>
                <a:cs typeface="Microsoft Sans Serif"/>
              </a:rPr>
              <a:t>-</a:t>
            </a:r>
            <a:r>
              <a:rPr sz="1800" spc="-15" dirty="0">
                <a:solidFill>
                  <a:srgbClr val="820E00"/>
                </a:solidFill>
                <a:latin typeface="Cocomat Pro"/>
                <a:cs typeface="Microsoft Sans Serif"/>
              </a:rPr>
              <a:t> </a:t>
            </a:r>
            <a:r>
              <a:rPr sz="1800" dirty="0">
                <a:solidFill>
                  <a:srgbClr val="820E00"/>
                </a:solidFill>
                <a:latin typeface="Cocomat Pro"/>
                <a:cs typeface="Microsoft Sans Serif"/>
              </a:rPr>
              <a:t>pion</a:t>
            </a:r>
            <a:r>
              <a:rPr sz="1800" spc="-15" dirty="0">
                <a:solidFill>
                  <a:srgbClr val="820E00"/>
                </a:solidFill>
                <a:latin typeface="Cocomat Pro"/>
                <a:cs typeface="Microsoft Sans Serif"/>
              </a:rPr>
              <a:t> </a:t>
            </a:r>
            <a:r>
              <a:rPr sz="1800" spc="-10" dirty="0">
                <a:solidFill>
                  <a:srgbClr val="820E00"/>
                </a:solidFill>
                <a:latin typeface="Cocomat Pro"/>
                <a:cs typeface="Microsoft Sans Serif"/>
              </a:rPr>
              <a:t>discrimination</a:t>
            </a:r>
            <a:endParaRPr sz="1800" dirty="0">
              <a:latin typeface="Cocomat Pro"/>
              <a:cs typeface="Microsoft Sans Serif"/>
            </a:endParaRPr>
          </a:p>
        </p:txBody>
      </p:sp>
      <p:sp>
        <p:nvSpPr>
          <p:cNvPr id="42" name="Rectangle 1">
            <a:extLst>
              <a:ext uri="{FF2B5EF4-FFF2-40B4-BE49-F238E27FC236}">
                <a16:creationId xmlns:a16="http://schemas.microsoft.com/office/drawing/2014/main" id="{E1BC1838-9F54-9E52-A241-68A88DF059DC}"/>
              </a:ext>
            </a:extLst>
          </p:cNvPr>
          <p:cNvSpPr>
            <a:spLocks noChangeArrowheads="1"/>
          </p:cNvSpPr>
          <p:nvPr/>
        </p:nvSpPr>
        <p:spPr bwMode="auto">
          <a:xfrm>
            <a:off x="6606683" y="2477704"/>
            <a:ext cx="37914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1" i="0" u="none" strike="noStrike" cap="none" normalizeH="0" baseline="0" dirty="0" err="1">
                <a:ln>
                  <a:noFill/>
                </a:ln>
                <a:solidFill>
                  <a:schemeClr val="tx1"/>
                </a:solidFill>
                <a:effectLst/>
                <a:latin typeface="Arial" panose="020B0604020202020204" pitchFamily="34" charset="0"/>
              </a:rPr>
              <a:t>Longitudinal</a:t>
            </a:r>
            <a:r>
              <a:rPr kumimoji="0" lang="tr-TR" altLang="tr-TR" sz="1800" b="1" i="0" u="none" strike="noStrike" cap="none" normalizeH="0" baseline="0" dirty="0">
                <a:ln>
                  <a:noFill/>
                </a:ln>
                <a:solidFill>
                  <a:schemeClr val="tx1"/>
                </a:solidFill>
                <a:effectLst/>
                <a:latin typeface="Arial" panose="020B0604020202020204" pitchFamily="34" charset="0"/>
              </a:rPr>
              <a:t> </a:t>
            </a:r>
            <a:r>
              <a:rPr kumimoji="0" lang="tr-TR" altLang="tr-TR" sz="1800" b="1" i="0" u="none" strike="noStrike" cap="none" normalizeH="0" baseline="0" dirty="0" err="1">
                <a:ln>
                  <a:noFill/>
                </a:ln>
                <a:solidFill>
                  <a:schemeClr val="tx1"/>
                </a:solidFill>
                <a:effectLst/>
                <a:latin typeface="Arial" panose="020B0604020202020204" pitchFamily="34" charset="0"/>
              </a:rPr>
              <a:t>shower</a:t>
            </a:r>
            <a:r>
              <a:rPr kumimoji="0" lang="tr-TR" altLang="tr-TR" sz="1800" b="1" i="0" u="none" strike="noStrike" cap="none" normalizeH="0" baseline="0" dirty="0">
                <a:ln>
                  <a:noFill/>
                </a:ln>
                <a:solidFill>
                  <a:schemeClr val="tx1"/>
                </a:solidFill>
                <a:effectLst/>
                <a:latin typeface="Arial" panose="020B0604020202020204" pitchFamily="34" charset="0"/>
              </a:rPr>
              <a:t> </a:t>
            </a:r>
            <a:r>
              <a:rPr kumimoji="0" lang="tr-TR" altLang="tr-TR" sz="1800" b="1" i="0" u="none" strike="noStrike" cap="none" normalizeH="0" baseline="0" dirty="0" err="1">
                <a:ln>
                  <a:noFill/>
                </a:ln>
                <a:solidFill>
                  <a:schemeClr val="tx1"/>
                </a:solidFill>
                <a:effectLst/>
                <a:latin typeface="Arial" panose="020B0604020202020204" pitchFamily="34" charset="0"/>
              </a:rPr>
              <a:t>profiling</a:t>
            </a:r>
            <a:endParaRPr kumimoji="0" lang="tr-TR" altLang="tr-TR"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1" i="0" u="none" strike="noStrike" cap="none" normalizeH="0" baseline="0" dirty="0" err="1">
                <a:ln>
                  <a:noFill/>
                </a:ln>
                <a:solidFill>
                  <a:schemeClr val="tx1"/>
                </a:solidFill>
                <a:effectLst/>
                <a:latin typeface="Arial" panose="020B0604020202020204" pitchFamily="34" charset="0"/>
              </a:rPr>
              <a:t>Particle</a:t>
            </a:r>
            <a:r>
              <a:rPr kumimoji="0" lang="tr-TR" altLang="tr-TR" sz="1800" b="1" i="0" u="none" strike="noStrike" cap="none" normalizeH="0" baseline="0" dirty="0">
                <a:ln>
                  <a:noFill/>
                </a:ln>
                <a:solidFill>
                  <a:schemeClr val="tx1"/>
                </a:solidFill>
                <a:effectLst/>
                <a:latin typeface="Arial" panose="020B0604020202020204" pitchFamily="34" charset="0"/>
              </a:rPr>
              <a:t> </a:t>
            </a:r>
            <a:r>
              <a:rPr kumimoji="0" lang="tr-TR" altLang="tr-TR" sz="1800" b="1" i="0" u="none" strike="noStrike" cap="none" normalizeH="0" baseline="0" dirty="0" err="1">
                <a:ln>
                  <a:noFill/>
                </a:ln>
                <a:solidFill>
                  <a:schemeClr val="tx1"/>
                </a:solidFill>
                <a:effectLst/>
                <a:latin typeface="Arial" panose="020B0604020202020204" pitchFamily="34" charset="0"/>
              </a:rPr>
              <a:t>identification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tr-TR" altLang="tr-TR" sz="1800" b="1" i="0" u="none" strike="noStrike" cap="none" normalizeH="0" baseline="0" dirty="0" err="1">
                <a:ln>
                  <a:noFill/>
                </a:ln>
                <a:solidFill>
                  <a:schemeClr val="tx1"/>
                </a:solidFill>
                <a:effectLst/>
                <a:latin typeface="Arial" panose="020B0604020202020204" pitchFamily="34" charset="0"/>
              </a:rPr>
              <a:t>Chromatic</a:t>
            </a:r>
            <a:r>
              <a:rPr kumimoji="0" lang="tr-TR" altLang="tr-TR" sz="1800" b="1" i="0" u="none" strike="noStrike" cap="none" normalizeH="0" baseline="0" dirty="0">
                <a:ln>
                  <a:noFill/>
                </a:ln>
                <a:solidFill>
                  <a:schemeClr val="tx1"/>
                </a:solidFill>
                <a:effectLst/>
                <a:latin typeface="Arial" panose="020B0604020202020204" pitchFamily="34" charset="0"/>
              </a:rPr>
              <a:t> </a:t>
            </a:r>
            <a:r>
              <a:rPr kumimoji="0" lang="tr-TR" altLang="tr-TR" sz="1800" b="1" i="0" u="none" strike="noStrike" cap="none" normalizeH="0" baseline="0" dirty="0" err="1">
                <a:ln>
                  <a:noFill/>
                </a:ln>
                <a:solidFill>
                  <a:schemeClr val="tx1"/>
                </a:solidFill>
                <a:effectLst/>
                <a:latin typeface="Arial" panose="020B0604020202020204" pitchFamily="34" charset="0"/>
              </a:rPr>
              <a:t>energy</a:t>
            </a:r>
            <a:r>
              <a:rPr kumimoji="0" lang="tr-TR" altLang="tr-TR" sz="1800" b="1" i="0" u="none" strike="noStrike" cap="none" normalizeH="0" baseline="0" dirty="0">
                <a:ln>
                  <a:noFill/>
                </a:ln>
                <a:solidFill>
                  <a:schemeClr val="tx1"/>
                </a:solidFill>
                <a:effectLst/>
                <a:latin typeface="Arial" panose="020B0604020202020204" pitchFamily="34" charset="0"/>
              </a:rPr>
              <a:t> </a:t>
            </a:r>
            <a:r>
              <a:rPr kumimoji="0" lang="tr-TR" altLang="tr-TR" sz="1800" b="1" i="0" u="none" strike="noStrike" cap="none" normalizeH="0" baseline="0" dirty="0" err="1">
                <a:ln>
                  <a:noFill/>
                </a:ln>
                <a:solidFill>
                  <a:schemeClr val="tx1"/>
                </a:solidFill>
                <a:effectLst/>
                <a:latin typeface="Arial" panose="020B0604020202020204" pitchFamily="34" charset="0"/>
              </a:rPr>
              <a:t>measurement</a:t>
            </a: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44" name="Text 4">
            <a:extLst>
              <a:ext uri="{FF2B5EF4-FFF2-40B4-BE49-F238E27FC236}">
                <a16:creationId xmlns:a16="http://schemas.microsoft.com/office/drawing/2014/main" id="{84F1261B-DE20-413A-17F4-C3F1245E4C3F}"/>
              </a:ext>
            </a:extLst>
          </p:cNvPr>
          <p:cNvSpPr/>
          <p:nvPr/>
        </p:nvSpPr>
        <p:spPr>
          <a:xfrm>
            <a:off x="518160" y="1843542"/>
            <a:ext cx="5577840" cy="458481"/>
          </a:xfrm>
          <a:prstGeom prst="rect">
            <a:avLst/>
          </a:prstGeom>
          <a:noFill/>
          <a:ln/>
        </p:spPr>
        <p:txBody>
          <a:bodyPr wrap="square" lIns="0" tIns="0" rIns="0" bIns="0" rtlCol="0" anchor="ctr">
            <a:normAutofit/>
          </a:bodyPr>
          <a:lstStyle/>
          <a:p>
            <a:pPr marL="0" indent="0">
              <a:buNone/>
            </a:pPr>
            <a:r>
              <a:rPr lang="en-US" sz="1900" dirty="0">
                <a:solidFill>
                  <a:srgbClr val="2E2A26"/>
                </a:solidFill>
                <a:latin typeface="Cocomat Pro"/>
                <a:ea typeface="Aptos" pitchFamily="34" charset="-122"/>
                <a:cs typeface="Aptos" pitchFamily="34" charset="-120"/>
              </a:rPr>
              <a:t>Key advantages (beyond classical calorimetry):</a:t>
            </a:r>
            <a:endParaRPr lang="tr-TR" sz="1900" dirty="0">
              <a:solidFill>
                <a:srgbClr val="2E2A26"/>
              </a:solidFill>
              <a:latin typeface="Aptos" pitchFamily="34" charset="0"/>
              <a:ea typeface="Aptos" pitchFamily="34" charset="-122"/>
              <a:cs typeface="Aptos" pitchFamily="34" charset="-120"/>
            </a:endParaRPr>
          </a:p>
          <a:p>
            <a:pPr marL="0" indent="0">
              <a:buNone/>
            </a:pPr>
            <a:endParaRPr lang="en-US" sz="1900" dirty="0">
              <a:latin typeface="Cocomat Pro"/>
            </a:endParaRPr>
          </a:p>
        </p:txBody>
      </p:sp>
      <p:sp>
        <p:nvSpPr>
          <p:cNvPr id="45" name="Text 6">
            <a:extLst>
              <a:ext uri="{FF2B5EF4-FFF2-40B4-BE49-F238E27FC236}">
                <a16:creationId xmlns:a16="http://schemas.microsoft.com/office/drawing/2014/main" id="{C38E48B9-A31C-6F03-93CF-C53CBB57EBC9}"/>
              </a:ext>
            </a:extLst>
          </p:cNvPr>
          <p:cNvSpPr/>
          <p:nvPr/>
        </p:nvSpPr>
        <p:spPr>
          <a:xfrm>
            <a:off x="518160" y="2302023"/>
            <a:ext cx="5577840" cy="620510"/>
          </a:xfrm>
          <a:prstGeom prst="rect">
            <a:avLst/>
          </a:prstGeom>
          <a:noFill/>
          <a:ln/>
        </p:spPr>
        <p:txBody>
          <a:bodyPr wrap="square" lIns="0" tIns="0" rIns="0" bIns="0" rtlCol="0" anchor="ctr">
            <a:normAutofit/>
          </a:bodyPr>
          <a:lstStyle/>
          <a:p>
            <a:pPr marL="285750" indent="-285750">
              <a:buFont typeface="Arial" panose="020B0604020202020204" pitchFamily="34" charset="0"/>
              <a:buChar char="•"/>
            </a:pPr>
            <a:r>
              <a:rPr lang="en-US" sz="1700" dirty="0">
                <a:solidFill>
                  <a:srgbClr val="2E2A26"/>
                </a:solidFill>
                <a:latin typeface="Cocomat Pro"/>
                <a:ea typeface="Aptos" pitchFamily="34" charset="-122"/>
                <a:cs typeface="Aptos" pitchFamily="34" charset="-120"/>
              </a:rPr>
              <a:t>Nanocomposites can primarily be used as tunable wavelength shifters (WLS).</a:t>
            </a:r>
            <a:endParaRPr lang="tr-TR" sz="1700" dirty="0">
              <a:solidFill>
                <a:srgbClr val="2E2A26"/>
              </a:solidFill>
              <a:latin typeface="Aptos" pitchFamily="34" charset="0"/>
              <a:ea typeface="Aptos" pitchFamily="34" charset="-122"/>
              <a:cs typeface="Aptos" pitchFamily="34" charset="-120"/>
            </a:endParaRPr>
          </a:p>
          <a:p>
            <a:pPr marL="285750" indent="-285750">
              <a:buFont typeface="Arial" panose="020B0604020202020204" pitchFamily="34" charset="0"/>
              <a:buChar char="•"/>
            </a:pPr>
            <a:endParaRPr lang="en-US" sz="1700" dirty="0">
              <a:latin typeface="Cocomat Pro"/>
            </a:endParaRPr>
          </a:p>
        </p:txBody>
      </p:sp>
      <p:sp>
        <p:nvSpPr>
          <p:cNvPr id="46" name="Text 8">
            <a:extLst>
              <a:ext uri="{FF2B5EF4-FFF2-40B4-BE49-F238E27FC236}">
                <a16:creationId xmlns:a16="http://schemas.microsoft.com/office/drawing/2014/main" id="{B348E459-C28F-A043-22A3-E4F5E412222F}"/>
              </a:ext>
            </a:extLst>
          </p:cNvPr>
          <p:cNvSpPr/>
          <p:nvPr/>
        </p:nvSpPr>
        <p:spPr>
          <a:xfrm>
            <a:off x="518160" y="2760504"/>
            <a:ext cx="5577840" cy="685800"/>
          </a:xfrm>
          <a:prstGeom prst="rect">
            <a:avLst/>
          </a:prstGeom>
          <a:noFill/>
          <a:ln/>
        </p:spPr>
        <p:txBody>
          <a:bodyPr wrap="square" lIns="0" tIns="0" rIns="0" bIns="0" rtlCol="0" anchor="ctr">
            <a:normAutofit/>
          </a:bodyPr>
          <a:lstStyle/>
          <a:p>
            <a:pPr marL="285750" indent="-285750">
              <a:buFont typeface="Arial" panose="020B0604020202020204" pitchFamily="34" charset="0"/>
              <a:buChar char="•"/>
            </a:pPr>
            <a:r>
              <a:rPr lang="en-US" sz="1700" dirty="0">
                <a:solidFill>
                  <a:srgbClr val="2E2A26"/>
                </a:solidFill>
                <a:latin typeface="Cocomat Pro"/>
                <a:ea typeface="Aptos" pitchFamily="34" charset="-122"/>
                <a:cs typeface="Aptos" pitchFamily="34" charset="-120"/>
              </a:rPr>
              <a:t>The structure is longitudinally segmented; each layer has a specific emission wavelength and absorption band.</a:t>
            </a:r>
            <a:endParaRPr lang="en-US" sz="1700" dirty="0">
              <a:latin typeface="Cocomat Pro"/>
            </a:endParaRPr>
          </a:p>
        </p:txBody>
      </p:sp>
      <p:sp>
        <p:nvSpPr>
          <p:cNvPr id="47" name="Text 10">
            <a:extLst>
              <a:ext uri="{FF2B5EF4-FFF2-40B4-BE49-F238E27FC236}">
                <a16:creationId xmlns:a16="http://schemas.microsoft.com/office/drawing/2014/main" id="{EE8B50D1-B930-E8E8-4F16-B666430C7E77}"/>
              </a:ext>
            </a:extLst>
          </p:cNvPr>
          <p:cNvSpPr/>
          <p:nvPr/>
        </p:nvSpPr>
        <p:spPr>
          <a:xfrm>
            <a:off x="518160" y="3381014"/>
            <a:ext cx="5577840" cy="347472"/>
          </a:xfrm>
          <a:prstGeom prst="rect">
            <a:avLst/>
          </a:prstGeom>
          <a:noFill/>
          <a:ln/>
        </p:spPr>
        <p:txBody>
          <a:bodyPr wrap="square" lIns="0" tIns="0" rIns="0" bIns="0" rtlCol="0" anchor="ctr">
            <a:normAutofit/>
          </a:bodyPr>
          <a:lstStyle/>
          <a:p>
            <a:pPr marL="285750" indent="-285750">
              <a:buFont typeface="Arial" panose="020B0604020202020204" pitchFamily="34" charset="0"/>
              <a:buChar char="•"/>
            </a:pPr>
            <a:r>
              <a:rPr lang="en-US" sz="1700" dirty="0">
                <a:solidFill>
                  <a:srgbClr val="2E2A26"/>
                </a:solidFill>
                <a:latin typeface="Cocomat Pro"/>
                <a:ea typeface="Aptos" pitchFamily="34" charset="-122"/>
                <a:cs typeface="Aptos" pitchFamily="34" charset="-120"/>
              </a:rPr>
              <a:t>Single readout with spectral information.</a:t>
            </a:r>
            <a:endParaRPr lang="en-US" sz="1700" dirty="0">
              <a:latin typeface="Cocomat Pro"/>
            </a:endParaRPr>
          </a:p>
        </p:txBody>
      </p:sp>
      <p:sp>
        <p:nvSpPr>
          <p:cNvPr id="48" name="Text 12">
            <a:extLst>
              <a:ext uri="{FF2B5EF4-FFF2-40B4-BE49-F238E27FC236}">
                <a16:creationId xmlns:a16="http://schemas.microsoft.com/office/drawing/2014/main" id="{55593BA2-9805-A997-81BA-E45C8ABF78C9}"/>
              </a:ext>
            </a:extLst>
          </p:cNvPr>
          <p:cNvSpPr/>
          <p:nvPr/>
        </p:nvSpPr>
        <p:spPr>
          <a:xfrm>
            <a:off x="518160" y="3731049"/>
            <a:ext cx="5577840" cy="347472"/>
          </a:xfrm>
          <a:prstGeom prst="rect">
            <a:avLst/>
          </a:prstGeom>
          <a:noFill/>
          <a:ln/>
        </p:spPr>
        <p:txBody>
          <a:bodyPr wrap="square" lIns="0" tIns="0" rIns="0" bIns="0" rtlCol="0" anchor="ctr">
            <a:normAutofit/>
          </a:bodyPr>
          <a:lstStyle/>
          <a:p>
            <a:pPr marL="285750" indent="-285750">
              <a:buFont typeface="Arial" panose="020B0604020202020204" pitchFamily="34" charset="0"/>
              <a:buChar char="•"/>
            </a:pPr>
            <a:r>
              <a:rPr lang="en-US" sz="1700" dirty="0">
                <a:solidFill>
                  <a:srgbClr val="2E2A26"/>
                </a:solidFill>
                <a:latin typeface="Cocomat Pro"/>
                <a:ea typeface="Aptos" pitchFamily="34" charset="-122"/>
                <a:cs typeface="Aptos" pitchFamily="34" charset="-120"/>
              </a:rPr>
              <a:t>Unidirectional spectral transparency.</a:t>
            </a:r>
            <a:endParaRPr lang="en-US" sz="1700" dirty="0">
              <a:latin typeface="Cocomat Pro"/>
            </a:endParaRPr>
          </a:p>
        </p:txBody>
      </p:sp>
      <p:sp>
        <p:nvSpPr>
          <p:cNvPr id="49" name="Text 14">
            <a:extLst>
              <a:ext uri="{FF2B5EF4-FFF2-40B4-BE49-F238E27FC236}">
                <a16:creationId xmlns:a16="http://schemas.microsoft.com/office/drawing/2014/main" id="{97BEEF73-D7A0-6497-BD72-C39CDC2B775B}"/>
              </a:ext>
            </a:extLst>
          </p:cNvPr>
          <p:cNvSpPr/>
          <p:nvPr/>
        </p:nvSpPr>
        <p:spPr>
          <a:xfrm>
            <a:off x="518160" y="4084190"/>
            <a:ext cx="5577840" cy="749808"/>
          </a:xfrm>
          <a:prstGeom prst="rect">
            <a:avLst/>
          </a:prstGeom>
          <a:noFill/>
          <a:ln/>
        </p:spPr>
        <p:txBody>
          <a:bodyPr wrap="square" lIns="0" tIns="0" rIns="0" bIns="0" rtlCol="0" anchor="ctr">
            <a:normAutofit lnSpcReduction="10000"/>
          </a:bodyPr>
          <a:lstStyle/>
          <a:p>
            <a:pPr marL="285750" indent="-285750">
              <a:buFont typeface="Arial" panose="020B0604020202020204" pitchFamily="34" charset="0"/>
              <a:buChar char="•"/>
            </a:pPr>
            <a:r>
              <a:rPr lang="en-US" sz="1700" dirty="0">
                <a:solidFill>
                  <a:srgbClr val="2E2A26"/>
                </a:solidFill>
                <a:latin typeface="Cocomat Pro"/>
                <a:ea typeface="Aptos" pitchFamily="34" charset="-122"/>
                <a:cs typeface="Aptos" pitchFamily="34" charset="-120"/>
              </a:rPr>
              <a:t>Longitudinal segmentation can be as thin as the material itself; 20 nm QDs with narrow-band emission enable many layers.</a:t>
            </a:r>
            <a:endParaRPr lang="en-US" sz="1700" dirty="0">
              <a:latin typeface="Cocomat Pro"/>
            </a:endParaRPr>
          </a:p>
        </p:txBody>
      </p:sp>
      <p:sp>
        <p:nvSpPr>
          <p:cNvPr id="50" name="Text 16">
            <a:extLst>
              <a:ext uri="{FF2B5EF4-FFF2-40B4-BE49-F238E27FC236}">
                <a16:creationId xmlns:a16="http://schemas.microsoft.com/office/drawing/2014/main" id="{FAF5AC86-6EA6-67D6-1BF3-44AB0848EBB7}"/>
              </a:ext>
            </a:extLst>
          </p:cNvPr>
          <p:cNvSpPr/>
          <p:nvPr/>
        </p:nvSpPr>
        <p:spPr>
          <a:xfrm>
            <a:off x="431840" y="5085262"/>
            <a:ext cx="5577840" cy="384048"/>
          </a:xfrm>
          <a:prstGeom prst="rect">
            <a:avLst/>
          </a:prstGeom>
          <a:noFill/>
          <a:ln/>
        </p:spPr>
        <p:txBody>
          <a:bodyPr wrap="square" lIns="0" tIns="0" rIns="0" bIns="0" rtlCol="0" anchor="ctr">
            <a:normAutofit/>
          </a:bodyPr>
          <a:lstStyle/>
          <a:p>
            <a:pPr marL="0" indent="0">
              <a:buNone/>
            </a:pPr>
            <a:r>
              <a:rPr lang="en-US" sz="1700" dirty="0">
                <a:solidFill>
                  <a:srgbClr val="E33B58"/>
                </a:solidFill>
                <a:latin typeface="Cocomat Pro"/>
                <a:ea typeface="Aptos" pitchFamily="34" charset="-122"/>
                <a:cs typeface="Aptos" pitchFamily="34" charset="-120"/>
              </a:rPr>
              <a:t>Target: longitudinal tomography of the shower profile.</a:t>
            </a:r>
            <a:endParaRPr lang="en-US" sz="1700" dirty="0">
              <a:latin typeface="Cocomat Pro"/>
            </a:endParaRPr>
          </a:p>
        </p:txBody>
      </p:sp>
    </p:spTree>
    <p:extLst>
      <p:ext uri="{BB962C8B-B14F-4D97-AF65-F5344CB8AC3E}">
        <p14:creationId xmlns:p14="http://schemas.microsoft.com/office/powerpoint/2010/main" val="4074391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1353312" y="6286550"/>
            <a:ext cx="10458124" cy="338554"/>
          </a:xfrm>
          <a:prstGeom prst="rect">
            <a:avLst/>
          </a:prstGeom>
          <a:noFill/>
        </p:spPr>
        <p:txBody>
          <a:bodyPr wrap="square">
            <a:spAutoFit/>
          </a:bodyPr>
          <a:lstStyle/>
          <a:p>
            <a:r>
              <a:rPr sz="1600" dirty="0">
                <a:latin typeface="Cocomat Pro"/>
              </a:rPr>
              <a:t>M. Aydemir - Advances in X-ray and Gamma </a:t>
            </a:r>
            <a:r>
              <a:rPr sz="1600" dirty="0" err="1">
                <a:latin typeface="Cocomat Pro"/>
              </a:rPr>
              <a:t>RAy</a:t>
            </a:r>
            <a:r>
              <a:rPr sz="1600" dirty="0">
                <a:latin typeface="Cocomat Pro"/>
              </a:rPr>
              <a:t> </a:t>
            </a:r>
            <a:r>
              <a:rPr sz="1600" dirty="0" err="1">
                <a:latin typeface="Cocomat Pro"/>
              </a:rPr>
              <a:t>DEtectors</a:t>
            </a:r>
            <a:r>
              <a:rPr sz="1600" dirty="0">
                <a:latin typeface="Cocomat Pro"/>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193" name="Text 30"/>
          <p:cNvSpPr/>
          <p:nvPr/>
        </p:nvSpPr>
        <p:spPr>
          <a:xfrm>
            <a:off x="11484864" y="6483096"/>
            <a:ext cx="137160" cy="109728"/>
          </a:xfrm>
          <a:prstGeom prst="rect">
            <a:avLst/>
          </a:prstGeom>
          <a:noFill/>
          <a:ln/>
        </p:spPr>
        <p:txBody>
          <a:bodyPr wrap="square" lIns="0" tIns="0" rIns="0" bIns="0" rtlCol="0" anchor="ctr"/>
          <a:lstStyle/>
          <a:p>
            <a:pPr marL="0" indent="0" algn="ctr">
              <a:buNone/>
            </a:pPr>
            <a:r>
              <a:rPr lang="en-US" sz="1000" dirty="0">
                <a:solidFill>
                  <a:srgbClr val="173D56"/>
                </a:solidFill>
                <a:latin typeface="Cocomat Pro" pitchFamily="34" charset="0"/>
                <a:ea typeface="Cocomat Pro" pitchFamily="34" charset="-122"/>
                <a:cs typeface="Cocomat Pro" pitchFamily="34" charset="-120"/>
              </a:rPr>
              <a:t>7</a:t>
            </a:r>
            <a:endParaRPr lang="en-US" sz="1000" dirty="0"/>
          </a:p>
        </p:txBody>
      </p:sp>
      <p:pic>
        <p:nvPicPr>
          <p:cNvPr id="5" name="object 4">
            <a:extLst>
              <a:ext uri="{FF2B5EF4-FFF2-40B4-BE49-F238E27FC236}">
                <a16:creationId xmlns:a16="http://schemas.microsoft.com/office/drawing/2014/main" id="{FDC6E3AE-346B-4ADA-43EF-E2D5AE4C2094}"/>
              </a:ext>
            </a:extLst>
          </p:cNvPr>
          <p:cNvPicPr/>
          <p:nvPr/>
        </p:nvPicPr>
        <p:blipFill>
          <a:blip r:embed="rId4" cstate="print"/>
          <a:stretch>
            <a:fillRect/>
          </a:stretch>
        </p:blipFill>
        <p:spPr>
          <a:xfrm>
            <a:off x="6005344" y="1173407"/>
            <a:ext cx="3980252" cy="1438656"/>
          </a:xfrm>
          <a:prstGeom prst="rect">
            <a:avLst/>
          </a:prstGeom>
        </p:spPr>
      </p:pic>
      <p:pic>
        <p:nvPicPr>
          <p:cNvPr id="8" name="Resim 7">
            <a:extLst>
              <a:ext uri="{FF2B5EF4-FFF2-40B4-BE49-F238E27FC236}">
                <a16:creationId xmlns:a16="http://schemas.microsoft.com/office/drawing/2014/main" id="{91269FD1-3FFF-0DD4-67E4-ECFCDFDF41EE}"/>
              </a:ext>
            </a:extLst>
          </p:cNvPr>
          <p:cNvPicPr>
            <a:picLocks noChangeAspect="1"/>
          </p:cNvPicPr>
          <p:nvPr/>
        </p:nvPicPr>
        <p:blipFill>
          <a:blip r:embed="rId5"/>
          <a:stretch>
            <a:fillRect/>
          </a:stretch>
        </p:blipFill>
        <p:spPr>
          <a:xfrm>
            <a:off x="5606374" y="2904465"/>
            <a:ext cx="2601532" cy="2878428"/>
          </a:xfrm>
          <a:prstGeom prst="rect">
            <a:avLst/>
          </a:prstGeom>
        </p:spPr>
      </p:pic>
      <p:pic>
        <p:nvPicPr>
          <p:cNvPr id="10" name="Resim 9">
            <a:extLst>
              <a:ext uri="{FF2B5EF4-FFF2-40B4-BE49-F238E27FC236}">
                <a16:creationId xmlns:a16="http://schemas.microsoft.com/office/drawing/2014/main" id="{B1B95115-65D9-2181-62AE-D00458E66213}"/>
              </a:ext>
            </a:extLst>
          </p:cNvPr>
          <p:cNvPicPr>
            <a:picLocks noChangeAspect="1"/>
          </p:cNvPicPr>
          <p:nvPr/>
        </p:nvPicPr>
        <p:blipFill>
          <a:blip r:embed="rId6"/>
          <a:stretch>
            <a:fillRect/>
          </a:stretch>
        </p:blipFill>
        <p:spPr>
          <a:xfrm>
            <a:off x="8278297" y="2539983"/>
            <a:ext cx="3683358" cy="3161763"/>
          </a:xfrm>
          <a:prstGeom prst="rect">
            <a:avLst/>
          </a:prstGeom>
        </p:spPr>
      </p:pic>
      <p:sp>
        <p:nvSpPr>
          <p:cNvPr id="12" name="Metin kutusu 11">
            <a:extLst>
              <a:ext uri="{FF2B5EF4-FFF2-40B4-BE49-F238E27FC236}">
                <a16:creationId xmlns:a16="http://schemas.microsoft.com/office/drawing/2014/main" id="{81FEC7C5-83AA-E1F5-A7D3-723643237EA6}"/>
              </a:ext>
            </a:extLst>
          </p:cNvPr>
          <p:cNvSpPr txBox="1"/>
          <p:nvPr/>
        </p:nvSpPr>
        <p:spPr>
          <a:xfrm>
            <a:off x="4369350" y="588603"/>
            <a:ext cx="7442086" cy="338554"/>
          </a:xfrm>
          <a:prstGeom prst="rect">
            <a:avLst/>
          </a:prstGeom>
          <a:noFill/>
        </p:spPr>
        <p:txBody>
          <a:bodyPr wrap="square">
            <a:spAutoFit/>
          </a:bodyPr>
          <a:lstStyle/>
          <a:p>
            <a:r>
              <a:rPr lang="en-US" sz="1600" dirty="0">
                <a:solidFill>
                  <a:srgbClr val="4B3E30"/>
                </a:solidFill>
                <a:latin typeface="Cocomat Pro" pitchFamily="34" charset="0"/>
                <a:ea typeface="Cocomat Pro" pitchFamily="34" charset="-122"/>
                <a:cs typeface="Cocomat Pro" pitchFamily="34" charset="-120"/>
              </a:rPr>
              <a:t>CERN Beam Tests 2023</a:t>
            </a:r>
            <a:r>
              <a:rPr lang="tr-TR" sz="1600" dirty="0">
                <a:solidFill>
                  <a:srgbClr val="4B3E30"/>
                </a:solidFill>
                <a:latin typeface="Cocomat Pro" pitchFamily="34" charset="0"/>
                <a:ea typeface="Cocomat Pro" pitchFamily="34" charset="-122"/>
                <a:cs typeface="Cocomat Pro" pitchFamily="34" charset="-120"/>
              </a:rPr>
              <a:t>-</a:t>
            </a:r>
            <a:r>
              <a:rPr lang="en-GB" sz="1600" dirty="0"/>
              <a:t>baseline prototype / proof that CCAL is</a:t>
            </a:r>
            <a:r>
              <a:rPr lang="tr-TR" sz="1600" dirty="0"/>
              <a:t> </a:t>
            </a:r>
            <a:r>
              <a:rPr lang="en-GB" sz="1600" dirty="0"/>
              <a:t>experimentally real</a:t>
            </a:r>
            <a:endParaRPr lang="en-US" sz="1600" dirty="0"/>
          </a:p>
        </p:txBody>
      </p:sp>
      <p:pic>
        <p:nvPicPr>
          <p:cNvPr id="14" name="Resim 13">
            <a:extLst>
              <a:ext uri="{FF2B5EF4-FFF2-40B4-BE49-F238E27FC236}">
                <a16:creationId xmlns:a16="http://schemas.microsoft.com/office/drawing/2014/main" id="{5837461E-2538-F483-9E9A-96EF984C06BB}"/>
              </a:ext>
            </a:extLst>
          </p:cNvPr>
          <p:cNvPicPr>
            <a:picLocks noChangeAspect="1"/>
          </p:cNvPicPr>
          <p:nvPr/>
        </p:nvPicPr>
        <p:blipFill>
          <a:blip r:embed="rId7"/>
          <a:stretch>
            <a:fillRect/>
          </a:stretch>
        </p:blipFill>
        <p:spPr>
          <a:xfrm>
            <a:off x="230345" y="1786384"/>
            <a:ext cx="5086839" cy="3652664"/>
          </a:xfrm>
          <a:prstGeom prst="rect">
            <a:avLst/>
          </a:prstGeom>
        </p:spPr>
      </p:pic>
    </p:spTree>
    <p:extLst>
      <p:ext uri="{BB962C8B-B14F-4D97-AF65-F5344CB8AC3E}">
        <p14:creationId xmlns:p14="http://schemas.microsoft.com/office/powerpoint/2010/main" val="351910693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1178</TotalTime>
  <Words>3044</Words>
  <Application>Microsoft Office PowerPoint</Application>
  <PresentationFormat>Widescreen</PresentationFormat>
  <Paragraphs>554</Paragraphs>
  <Slides>21</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Aptos</vt:lpstr>
      <vt:lpstr>Aptos Display</vt:lpstr>
      <vt:lpstr>Arial</vt:lpstr>
      <vt:lpstr>Cambria Math</vt:lpstr>
      <vt:lpstr>Cocomat Pro</vt:lpstr>
      <vt:lpstr>Microsoft Sans Serif</vt:lpstr>
      <vt:lpstr>Tw Cen MT</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Adriana Postiglione</dc:creator>
  <cp:lastModifiedBy>Murat Aydemir</cp:lastModifiedBy>
  <cp:revision>45</cp:revision>
  <dcterms:created xsi:type="dcterms:W3CDTF">2026-03-13T14:53:59Z</dcterms:created>
  <dcterms:modified xsi:type="dcterms:W3CDTF">2026-03-26T08:00:45Z</dcterms:modified>
</cp:coreProperties>
</file>