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0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7" r:id="rId7"/>
    <p:sldMasterId id="2147483658" r:id="rId8"/>
    <p:sldMasterId id="2147483659" r:id="rId9"/>
    <p:sldMasterId id="2147483660" r:id="rId10"/>
    <p:sldMasterId id="2147483661" r:id="rId11"/>
    <p:sldMasterId id="2147483662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  <p:sldId id="297" r:id="rId55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37" Type="http://schemas.openxmlformats.org/officeDocument/2006/relationships/slide" Target="slides/slide24.xml"/><Relationship Id="rId38" Type="http://schemas.openxmlformats.org/officeDocument/2006/relationships/slide" Target="slides/slide25.xml"/><Relationship Id="rId39" Type="http://schemas.openxmlformats.org/officeDocument/2006/relationships/slide" Target="slides/slide26.xml"/><Relationship Id="rId40" Type="http://schemas.openxmlformats.org/officeDocument/2006/relationships/slide" Target="slides/slide27.xml"/><Relationship Id="rId41" Type="http://schemas.openxmlformats.org/officeDocument/2006/relationships/slide" Target="slides/slide28.xml"/><Relationship Id="rId42" Type="http://schemas.openxmlformats.org/officeDocument/2006/relationships/slide" Target="slides/slide29.xml"/><Relationship Id="rId43" Type="http://schemas.openxmlformats.org/officeDocument/2006/relationships/slide" Target="slides/slide30.xml"/><Relationship Id="rId44" Type="http://schemas.openxmlformats.org/officeDocument/2006/relationships/slide" Target="slides/slide31.xml"/><Relationship Id="rId45" Type="http://schemas.openxmlformats.org/officeDocument/2006/relationships/slide" Target="slides/slide32.xml"/><Relationship Id="rId46" Type="http://schemas.openxmlformats.org/officeDocument/2006/relationships/slide" Target="slides/slide33.xml"/><Relationship Id="rId47" Type="http://schemas.openxmlformats.org/officeDocument/2006/relationships/slide" Target="slides/slide34.xml"/><Relationship Id="rId48" Type="http://schemas.openxmlformats.org/officeDocument/2006/relationships/slide" Target="slides/slide35.xml"/><Relationship Id="rId49" Type="http://schemas.openxmlformats.org/officeDocument/2006/relationships/slide" Target="slides/slide36.xml"/><Relationship Id="rId50" Type="http://schemas.openxmlformats.org/officeDocument/2006/relationships/slide" Target="slides/slide37.xml"/><Relationship Id="rId51" Type="http://schemas.openxmlformats.org/officeDocument/2006/relationships/slide" Target="slides/slide38.xml"/><Relationship Id="rId52" Type="http://schemas.openxmlformats.org/officeDocument/2006/relationships/slide" Target="slides/slide39.xml"/><Relationship Id="rId53" Type="http://schemas.openxmlformats.org/officeDocument/2006/relationships/slide" Target="slides/slide40.xml"/><Relationship Id="rId54" Type="http://schemas.openxmlformats.org/officeDocument/2006/relationships/slide" Target="slides/slide41.xml"/><Relationship Id="rId55" Type="http://schemas.openxmlformats.org/officeDocument/2006/relationships/slide" Target="slides/slide42.xml"/><Relationship Id="rId56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defTabSz="685800">
              <a:lnSpc>
                <a:spcPct val="90000"/>
              </a:lnSpc>
            </a:pPr>
            <a:r>
              <a: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move the slide</a:t>
            </a: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p>
            <a:pPr indent="0" algn="l">
              <a:buNone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p>
            <a:pPr indent="0" algn="l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l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l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7EE37E30-1D48-42CC-9E19-0A12F4478F43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8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8" name="PlaceHolder 3"/>
          <p:cNvSpPr>
            <a:spLocks noGrp="1"/>
          </p:cNvSpPr>
          <p:nvPr>
            <p:ph type="sldNum" idx="8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84AD3AC-269F-4540-8D32-B32E2782E118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9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1" name="PlaceHolder 3"/>
          <p:cNvSpPr>
            <a:spLocks noGrp="1"/>
          </p:cNvSpPr>
          <p:nvPr>
            <p:ph type="sldNum" idx="8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95FBFCE-4FF2-4A5F-8AA9-E2C2790BBFD6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9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4" name="PlaceHolder 3"/>
          <p:cNvSpPr>
            <a:spLocks noGrp="1"/>
          </p:cNvSpPr>
          <p:nvPr>
            <p:ph type="sldNum" idx="8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EDA6F3E-8E88-4CEE-93BA-841BFAFA3230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sldNum" idx="9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Aptos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E280EAA-4473-4B17-A780-43FF99AB09D9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Aptos"/>
                <a:ea typeface="+mn-ea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 type="sldNum" idx="9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2DF6DE0-FE82-40E8-9526-EDF41CE48C35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0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3" name="PlaceHolder 3"/>
          <p:cNvSpPr>
            <a:spLocks noGrp="1"/>
          </p:cNvSpPr>
          <p:nvPr>
            <p:ph type="sldNum" idx="9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CFC9837-D91C-4862-B863-E3BD59156220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6" name="PlaceHolder 3"/>
          <p:cNvSpPr>
            <a:spLocks noGrp="1"/>
          </p:cNvSpPr>
          <p:nvPr>
            <p:ph type="sldNum" idx="9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D137166-C461-41A9-B356-9FCF995D9180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sldNum" idx="9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A16CD64-E0A3-4E85-9AB6-8FA3EAE963C1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2" name="PlaceHolder 3"/>
          <p:cNvSpPr>
            <a:spLocks noGrp="1"/>
          </p:cNvSpPr>
          <p:nvPr>
            <p:ph type="sldNum" idx="9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0E1176B-3381-4686-B5ED-A450A0C0F6DD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5" name="PlaceHolder 3"/>
          <p:cNvSpPr>
            <a:spLocks noGrp="1"/>
          </p:cNvSpPr>
          <p:nvPr>
            <p:ph type="sldNum" idx="9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B18112C-6E55-4BD3-9A4B-FB1B8594D825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7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2A93A61-5AED-4288-AF8C-E16DDF18C260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sldNum" idx="9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B4C9959-BFA4-4816-93FF-85CBE3778880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sldNum" idx="9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44D4ACE-0663-49BC-849C-D8BC430F8AB7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sldNum" idx="9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FB596C8-8F37-466B-A4BB-728AC1AB8821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2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7" name="PlaceHolder 3"/>
          <p:cNvSpPr>
            <a:spLocks noGrp="1"/>
          </p:cNvSpPr>
          <p:nvPr>
            <p:ph type="sldNum" idx="10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7D62F5E-2B0C-4154-B383-3D88161E61FB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sldNum" idx="10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BEBB43F-B954-4CC0-9F28-9D9F79779DCA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3" name="PlaceHolder 3"/>
          <p:cNvSpPr>
            <a:spLocks noGrp="1"/>
          </p:cNvSpPr>
          <p:nvPr>
            <p:ph type="sldNum" idx="10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86AD3E4-4606-4ABF-B115-78BFFF95B47C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3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6" name="PlaceHolder 3"/>
          <p:cNvSpPr>
            <a:spLocks noGrp="1"/>
          </p:cNvSpPr>
          <p:nvPr>
            <p:ph type="sldNum" idx="10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DDC48D0-FDE7-4F42-BF7D-6D166CA2993C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3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9" name="PlaceHolder 3"/>
          <p:cNvSpPr>
            <a:spLocks noGrp="1"/>
          </p:cNvSpPr>
          <p:nvPr>
            <p:ph type="sldNum" idx="10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38246EC-FA1B-41E7-9401-FC1A81DAE4CC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2" name="PlaceHolder 3"/>
          <p:cNvSpPr>
            <a:spLocks noGrp="1"/>
          </p:cNvSpPr>
          <p:nvPr>
            <p:ph type="sldNum" idx="10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777D7FB-F82D-46D8-B935-A2BC20DA46D7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sldNum" idx="10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00CF721-29F6-46E4-ACD0-037E40A49EC8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sldNum" idx="8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222F336-A86E-44EC-AFDC-D52F39C243F4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4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8" name="PlaceHolder 3"/>
          <p:cNvSpPr>
            <a:spLocks noGrp="1"/>
          </p:cNvSpPr>
          <p:nvPr>
            <p:ph type="sldNum" idx="10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B6249B6-CB6E-453D-B724-3558737B21CC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1" name="PlaceHolder 3"/>
          <p:cNvSpPr>
            <a:spLocks noGrp="1"/>
          </p:cNvSpPr>
          <p:nvPr>
            <p:ph type="sldNum" idx="10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1D2DB1E-7133-4488-9121-EC96D17ED6D3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4" name="PlaceHolder 3"/>
          <p:cNvSpPr>
            <a:spLocks noGrp="1"/>
          </p:cNvSpPr>
          <p:nvPr>
            <p:ph type="sldNum" idx="10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E2C04AC-D83C-43A0-B443-3F016A08F884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sldNum" idx="11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90C9320-7A34-4A4A-A081-EA18CDEFC9BF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0" name="PlaceHolder 3"/>
          <p:cNvSpPr>
            <a:spLocks noGrp="1"/>
          </p:cNvSpPr>
          <p:nvPr>
            <p:ph type="sldNum" idx="11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DF11AAA-1375-4F2D-B742-C7C19870E356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6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3" name="PlaceHolder 3"/>
          <p:cNvSpPr>
            <a:spLocks noGrp="1"/>
          </p:cNvSpPr>
          <p:nvPr>
            <p:ph type="sldNum" idx="11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777D64A-5B9C-4850-A8CD-01A31571CE9E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sldNum" idx="11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3B715B6-42A0-4CAA-866E-5B213B181A38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6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9" name="PlaceHolder 3"/>
          <p:cNvSpPr>
            <a:spLocks noGrp="1"/>
          </p:cNvSpPr>
          <p:nvPr>
            <p:ph type="sldNum" idx="11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B367919-8F3E-4BBE-8ADD-C7975384AF2D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7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2" name="PlaceHolder 3"/>
          <p:cNvSpPr>
            <a:spLocks noGrp="1"/>
          </p:cNvSpPr>
          <p:nvPr>
            <p:ph type="sldNum" idx="11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539B33F-9E02-487C-ACA3-7FD4ECB66090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sldNum" idx="8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D92CACB-C76D-4C35-A842-9243599AD16C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sldNum" idx="11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55FDEC3-3182-4BF7-A4C7-F3A04B6B79CE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7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8" name="PlaceHolder 3"/>
          <p:cNvSpPr>
            <a:spLocks noGrp="1"/>
          </p:cNvSpPr>
          <p:nvPr>
            <p:ph type="sldNum" idx="11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21CFB6D-DA51-4272-8226-0CBFD5C9D517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8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1" name="PlaceHolder 3"/>
          <p:cNvSpPr>
            <a:spLocks noGrp="1"/>
          </p:cNvSpPr>
          <p:nvPr>
            <p:ph type="sldNum" idx="11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5000978-E9EE-480A-8C52-F32789E82251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sldNum" idx="8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DADE053-3976-42A0-84E9-C049CB923774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6" name="PlaceHolder 3"/>
          <p:cNvSpPr>
            <a:spLocks noGrp="1"/>
          </p:cNvSpPr>
          <p:nvPr>
            <p:ph type="sldNum" idx="8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86AD6DE-C70B-40A2-969D-01A8841631CD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9" name="PlaceHolder 3"/>
          <p:cNvSpPr>
            <a:spLocks noGrp="1"/>
          </p:cNvSpPr>
          <p:nvPr>
            <p:ph type="sldNum" idx="8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D1AA3D8-C505-4EDB-9F2E-892665E30CF3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sldNum" idx="8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2341ABF-A6AF-41BC-ACC7-7FDF113AEF38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p>
            <a:pPr indent="0" algn="l">
              <a:buNone/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sldNum" idx="8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EF0B77C-B1CF-457C-969E-A2585943C39E}" type="slidenum"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l" defTabSz="685800">
              <a:lnSpc>
                <a:spcPct val="90000"/>
              </a:lnSpc>
              <a:buNone/>
            </a:pP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 algn="l" defTabSz="685800">
              <a:lnSpc>
                <a:spcPct val="90000"/>
              </a:lnSpc>
              <a:spcBef>
                <a:spcPts val="751"/>
              </a:spcBef>
              <a:buNone/>
            </a:pP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429EDB-3E0F-4809-BFAF-A558369269A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l" defTabSz="685800">
              <a:lnSpc>
                <a:spcPct val="90000"/>
              </a:lnSpc>
              <a:buNone/>
            </a:pP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 algn="l" defTabSz="685800">
              <a:lnSpc>
                <a:spcPct val="90000"/>
              </a:lnSpc>
              <a:spcBef>
                <a:spcPts val="751"/>
              </a:spcBef>
              <a:buNone/>
            </a:pP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8D95988-1C6F-4602-BCD5-63A92EEF2BA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l" defTabSz="685800">
              <a:lnSpc>
                <a:spcPct val="90000"/>
              </a:lnSpc>
              <a:buNone/>
            </a:pP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 algn="l" defTabSz="685800">
              <a:lnSpc>
                <a:spcPct val="90000"/>
              </a:lnSpc>
              <a:spcBef>
                <a:spcPts val="751"/>
              </a:spcBef>
              <a:buNone/>
            </a:pP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B604637-EC21-492D-991E-3A595A98F7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l" defTabSz="685800">
              <a:lnSpc>
                <a:spcPct val="90000"/>
              </a:lnSpc>
              <a:buNone/>
            </a:pP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 algn="l" defTabSz="685800">
              <a:lnSpc>
                <a:spcPct val="90000"/>
              </a:lnSpc>
              <a:spcBef>
                <a:spcPts val="751"/>
              </a:spcBef>
              <a:buNone/>
            </a:pP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98C7794-89EF-4FD8-9B0A-E3B62F8D851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ctr" defTabSz="685800">
              <a:lnSpc>
                <a:spcPct val="90000"/>
              </a:lnSpc>
              <a:buNone/>
              <a:defRPr lang="it-IT" sz="45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ctr" defTabSz="685800">
              <a:lnSpc>
                <a:spcPct val="90000"/>
              </a:lnSpc>
              <a:buNone/>
            </a:pPr>
            <a:r>
              <a:rPr lang="it-IT" sz="45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45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176EAE7-5C93-40A7-BB0C-BA039D9B240A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685800">
              <a:lnSpc>
                <a:spcPct val="90000"/>
              </a:lnSpc>
              <a:spcBef>
                <a:spcPts val="751"/>
              </a:spcBef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indent="0" algn="l" defTabSz="685800">
              <a:lnSpc>
                <a:spcPct val="90000"/>
              </a:lnSpc>
              <a:spcBef>
                <a:spcPts val="751"/>
              </a:spcBef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685800"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  <a:defRPr lang="it-IT" sz="1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indent="0" algn="l" defTabSz="685800"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r>
              <a:rPr lang="it-IT" sz="1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1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364475C-58D0-4A40-9717-7D7ECB0286F2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/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l" defTabSz="685800"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  <a:lvl6pPr lvl="5" algn="l" defTabSz="6858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6pPr>
            <a:lvl7pPr lvl="6" algn="l" defTabSz="6858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7pPr>
          </a:lstStyle>
          <a:p>
            <a:pPr indent="0" algn="l" defTabSz="685800"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the outline text format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Outline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6858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Outline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6858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Outline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6858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Outline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592000" lvl="5" indent="-216000" algn="l" defTabSz="6858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Sixth Outline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3024000" lvl="6" indent="-216000" algn="l" defTabSz="6858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it-IT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Seventh Outline Level</a:t>
            </a:r>
            <a:endParaRPr lang="it-IT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685800"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  <a:defRPr lang="it-IT" sz="1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indent="0" algn="l" defTabSz="685800"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r>
              <a:rPr lang="it-IT" sz="1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1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12037A1-2794-4CC2-B6A9-53A11083175E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/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vert="eaVert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9581730-4C69-439C-A36D-80B9B687DCA6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anchorCtr="1" vert="eaVer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vert="eaVert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C0CE04A-461E-4CB8-8A66-8DC48A5C753D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C0FD380-E70D-45A8-9A63-0A1AF6E90A6A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45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45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45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685800"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  <a:defRPr lang="it-IT" sz="18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685800"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</a:pPr>
            <a:r>
              <a:rPr lang="it-IT" sz="18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1800" b="0" u="none" strike="noStrike">
              <a:solidFill>
                <a:schemeClr val="dk1">
                  <a:tint val="82000"/>
                </a:schemeClr>
              </a:solidFill>
              <a:effectLst/>
              <a:uFillTx/>
              <a:latin typeface="Aptos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8F7402F-728C-492E-87C5-CD6F3F3C98CA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/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514440" lvl="1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57160" lvl="2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00240" lvl="3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542960" lvl="4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DC8C69B-5D28-424E-8621-C577080F2033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/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800" b="1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800" b="1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514440" lvl="1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57160" lvl="2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00240" lvl="3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542960" lvl="4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685800"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  <a:defRPr lang="it-IT" sz="1800" b="1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indent="0" algn="l" defTabSz="685800"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r>
              <a:rPr lang="it-IT" sz="1800" b="1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171360" indent="-171360" algn="l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21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Fare clic per modificare gli stili del testo dello schema</a:t>
            </a:r>
            <a:endParaRPr lang="it-IT" sz="21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514440" lvl="1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Secondo livello</a:t>
            </a:r>
            <a:endParaRPr lang="it-IT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57160" lvl="2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5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Terzo livello</a:t>
            </a:r>
            <a:endParaRPr lang="it-IT" sz="15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00240" lvl="3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Quarto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542960" lvl="4" indent="-171360" algn="l" defTabSz="6858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35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Quinto livello</a:t>
            </a:r>
            <a:endParaRPr lang="it-IT" sz="135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4FEAD10-7F38-4368-ACA6-D562414F82E5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/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685800">
              <a:lnSpc>
                <a:spcPct val="90000"/>
              </a:lnSpc>
              <a:buNone/>
            </a:pPr>
            <a:r>
              <a:rPr lang="it-IT" sz="33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Fare clic per modificare lo stile del titolo dello schema</a:t>
            </a:r>
            <a:endParaRPr lang="it-IT" sz="33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EE4A2A1-A562-48EA-BBB6-E25E7C323A02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/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7F8431B-C627-40F9-8C58-3C9931E8C145}" type="slidenum">
              <a:rPr lang="it-IT" sz="9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/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3.png"/><Relationship Id="rId3" Type="http://schemas.openxmlformats.org/officeDocument/2006/relationships/hyperlink" Target="https://arxiv.org/abs/2601.01435" TargetMode="External"/><Relationship Id="rId4" Type="http://schemas.openxmlformats.org/officeDocument/2006/relationships/image" Target="../media/image14.jpeg"/><Relationship Id="rId5" Type="http://schemas.openxmlformats.org/officeDocument/2006/relationships/hyperlink" Target="https://doi.org/10.1016/j.nima.2025.170397" TargetMode="External"/><Relationship Id="rId6" Type="http://schemas.openxmlformats.org/officeDocument/2006/relationships/slideLayout" Target="../slideLayouts/slideLayout4.xml"/><Relationship Id="rId7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6.png"/><Relationship Id="rId3" Type="http://schemas.openxmlformats.org/officeDocument/2006/relationships/hyperlink" Target="https://doi.org/10.48550/arXiv.1102.1228" TargetMode="External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video" Target="file:///C:/Users/ebbbr/Downloads/SWIPE.mp4" TargetMode="External"/><Relationship Id="rId3" Type="http://schemas.microsoft.com/office/2007/relationships/media" Target="file:///C:/Users/ebbbr/Downloads/SWIPE.mp4" TargetMode="External"/><Relationship Id="rId4" Type="http://schemas.openxmlformats.org/officeDocument/2006/relationships/image" Target="../media/image17.png"/><Relationship Id="rId5" Type="http://schemas.openxmlformats.org/officeDocument/2006/relationships/slideLayout" Target="../slideLayouts/slideLayout4.xml"/><Relationship Id="rId6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21.png"/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5" Type="http://schemas.openxmlformats.org/officeDocument/2006/relationships/slideLayout" Target="../slideLayouts/slideLayout4.xml"/><Relationship Id="rId6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24.jpeg"/><Relationship Id="rId3" Type="http://schemas.openxmlformats.org/officeDocument/2006/relationships/image" Target="../media/image25.pn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hyperlink" Target="https://spectrum-instrumentation.com/products/details/DN2445-04.php" TargetMode="External"/><Relationship Id="rId5" Type="http://schemas.openxmlformats.org/officeDocument/2006/relationships/slideLayout" Target="../slideLayouts/slideLayout4.xml"/><Relationship Id="rId6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slideLayout" Target="../slideLayouts/slideLayout4.xml"/><Relationship Id="rId7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hyperlink" Target="https://bibliotekanauki.pl/articles/147770" TargetMode="External"/><Relationship Id="rId5" Type="http://schemas.openxmlformats.org/officeDocument/2006/relationships/image" Target="../media/image34.png"/><Relationship Id="rId6" Type="http://schemas.openxmlformats.org/officeDocument/2006/relationships/slideLayout" Target="../slideLayouts/slideLayout4.xml"/><Relationship Id="rId7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7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0.png"/><Relationship Id="rId3" Type="http://schemas.openxmlformats.org/officeDocument/2006/relationships/image" Target="../media/image30.pn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1.jpeg"/><Relationship Id="rId3" Type="http://schemas.openxmlformats.org/officeDocument/2006/relationships/image" Target="../media/image42.pn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3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4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slideLayout" Target="../slideLayouts/slideLayout4.xml"/><Relationship Id="rId7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9.jpe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0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1.jpeg"/><Relationship Id="rId3" Type="http://schemas.openxmlformats.org/officeDocument/2006/relationships/image" Target="../media/image52.jpeg"/><Relationship Id="rId4" Type="http://schemas.openxmlformats.org/officeDocument/2006/relationships/hyperlink" Target="mailto:edoardo.borciani@inaf.it" TargetMode="External"/><Relationship Id="rId5" Type="http://schemas.openxmlformats.org/officeDocument/2006/relationships/hyperlink" Target="mailto:riccardo.campana@inaf.it" TargetMode="External"/><Relationship Id="rId6" Type="http://schemas.openxmlformats.org/officeDocument/2006/relationships/hyperlink" Target="mailto:fabio.muleri@inaf.it" TargetMode="External"/><Relationship Id="rId7" Type="http://schemas.openxmlformats.org/officeDocument/2006/relationships/slideLayout" Target="../slideLayouts/slideLayout4.xml"/><Relationship Id="rId8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slideLayout" Target="../slideLayouts/slideLayout4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4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4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7.png"/><Relationship Id="rId3" Type="http://schemas.openxmlformats.org/officeDocument/2006/relationships/hyperlink" Target="https://spectrum-instrumentation.com/products/details/DN2442-04.php" TargetMode="External"/><Relationship Id="rId4" Type="http://schemas.openxmlformats.org/officeDocument/2006/relationships/hyperlink" Target="https://spectrum-instrumentation.com/dl/dn2_44x_datasheet_english.pdf" TargetMode="External"/><Relationship Id="rId5" Type="http://schemas.openxmlformats.org/officeDocument/2006/relationships/slideLayout" Target="../slideLayouts/slideLayout4.xml"/><Relationship Id="rId6" Type="http://schemas.openxmlformats.org/officeDocument/2006/relationships/notesSlide" Target="../notesSlides/notesSlide4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slideLayout" Target="../slideLayouts/slideLayout4.xml"/><Relationship Id="rId7" Type="http://schemas.openxmlformats.org/officeDocument/2006/relationships/notesSlide" Target="../notesSlides/notesSlide4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slideLayout" Target="../slideLayouts/slideLayout4.xml"/><Relationship Id="rId8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asellaDiTesto 4"/>
          <p:cNvSpPr/>
          <p:nvPr/>
        </p:nvSpPr>
        <p:spPr>
          <a:xfrm>
            <a:off x="4920480" y="2467800"/>
            <a:ext cx="7112520" cy="256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3600" b="1" u="none" strike="noStrike">
                <a:solidFill>
                  <a:srgbClr val="0084A0"/>
                </a:solidFill>
                <a:effectLst/>
                <a:uFillTx/>
                <a:latin typeface="Cocomat Pro"/>
              </a:rPr>
              <a:t>SWIPE :​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3600" b="0" u="none" strike="noStrike">
                <a:solidFill>
                  <a:srgbClr val="0084A0"/>
                </a:solidFill>
                <a:effectLst/>
                <a:uFillTx/>
                <a:latin typeface="Cocomat Pro"/>
              </a:rPr>
              <a:t>SOFT-X AND GAMMA-RAY WIDE-FIELD POLARIMETER EXPLORER</a:t>
            </a:r>
            <a:r>
              <a:rPr lang="en-GB" sz="3600" b="1" u="none" strike="noStrike">
                <a:solidFill>
                  <a:srgbClr val="0084A0"/>
                </a:solidFill>
                <a:effectLst/>
                <a:uFillTx/>
                <a:latin typeface="Cocomat Pro"/>
              </a:rPr>
              <a:t> 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CasellaDiTesto 6"/>
          <p:cNvSpPr/>
          <p:nvPr/>
        </p:nvSpPr>
        <p:spPr>
          <a:xfrm>
            <a:off x="6190920" y="1474200"/>
            <a:ext cx="457164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Edoardo Borciani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CasellaDiTesto 8"/>
          <p:cNvSpPr/>
          <p:nvPr/>
        </p:nvSpPr>
        <p:spPr>
          <a:xfrm>
            <a:off x="6095880" y="2086560"/>
            <a:ext cx="47617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it-IT" sz="1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INAF-OAS Bologna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CasellaDiTesto 10"/>
          <p:cNvSpPr/>
          <p:nvPr/>
        </p:nvSpPr>
        <p:spPr>
          <a:xfrm>
            <a:off x="5109480" y="5130720"/>
            <a:ext cx="69588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Advances in </a:t>
            </a:r>
            <a:r>
              <a:rPr lang="en-GB" sz="16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X</a:t>
            </a:r>
            <a:r>
              <a:rPr lang="en-GB" sz="1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-ray and </a:t>
            </a:r>
            <a:r>
              <a:rPr lang="en-GB" sz="16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G</a:t>
            </a:r>
            <a:r>
              <a:rPr lang="en-GB" sz="1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amma </a:t>
            </a:r>
            <a:r>
              <a:rPr lang="en-GB" sz="16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RA</a:t>
            </a:r>
            <a:r>
              <a:rPr lang="en-GB" sz="1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y </a:t>
            </a:r>
            <a:r>
              <a:rPr lang="en-GB" sz="16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DE</a:t>
            </a:r>
            <a:r>
              <a:rPr lang="en-GB" sz="1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tectors and applications (XGRADE 2026)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en-GB" sz="1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24-26/03/2026, Palermo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PlaceHolder 1"/>
          <p:cNvSpPr>
            <a:spLocks noGrp="1"/>
          </p:cNvSpPr>
          <p:nvPr>
            <p:ph type="sldNum" idx="37"/>
          </p:nvPr>
        </p:nvSpPr>
        <p:spPr>
          <a:xfrm>
            <a:off x="9290160" y="64051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735ABF9-1FC4-4035-A4C1-69580DAFA0D4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asellaDiTesto 19"/>
          <p:cNvSpPr/>
          <p:nvPr/>
        </p:nvSpPr>
        <p:spPr>
          <a:xfrm>
            <a:off x="947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PlaceHolder 1"/>
          <p:cNvSpPr>
            <a:spLocks noGrp="1"/>
          </p:cNvSpPr>
          <p:nvPr>
            <p:ph type="sldNum" idx="46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6D0EBB9-CAEA-41A1-B837-025827C1B674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3" name="CasellaDiTesto 20"/>
          <p:cNvSpPr/>
          <p:nvPr/>
        </p:nvSpPr>
        <p:spPr>
          <a:xfrm>
            <a:off x="4153320" y="600480"/>
            <a:ext cx="675108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it-IT" sz="2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Large area Photoelectric Polarimeter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2514600" y="1600200"/>
            <a:ext cx="7543800" cy="411480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 anchorCtr="1">
            <a:noAutofit/>
          </a:bodyPr>
          <a:p>
            <a:pPr algn="ctr"/>
            <a:endParaRPr lang="en-US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it-IT" sz="44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Large area Photoelectric Polarimeter </a:t>
            </a: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asellaDiTesto 13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PlaceHolder 1"/>
          <p:cNvSpPr>
            <a:spLocks noGrp="1"/>
          </p:cNvSpPr>
          <p:nvPr>
            <p:ph type="sldNum" idx="47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19B36CE-CCB8-4882-AAF7-A1B1549FE40B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7" name="CasellaDiTesto 14"/>
          <p:cNvSpPr/>
          <p:nvPr/>
        </p:nvSpPr>
        <p:spPr>
          <a:xfrm>
            <a:off x="4657320" y="600480"/>
            <a:ext cx="629388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it-IT" sz="2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Large area Photoelectric Polarimeter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8" name=""/>
          <p:cNvPicPr/>
          <p:nvPr/>
        </p:nvPicPr>
        <p:blipFill>
          <a:blip r:embed="rId2"/>
          <a:stretch/>
        </p:blipFill>
        <p:spPr>
          <a:xfrm>
            <a:off x="228600" y="2446920"/>
            <a:ext cx="6308640" cy="3496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9" name=""/>
          <p:cNvSpPr txBox="1"/>
          <p:nvPr/>
        </p:nvSpPr>
        <p:spPr>
          <a:xfrm>
            <a:off x="228600" y="1371600"/>
            <a:ext cx="5981040" cy="1027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pPr>
              <a:lnSpc>
                <a:spcPct val="100000"/>
              </a:lnSpc>
            </a:pPr>
            <a:r>
              <a:rPr lang="en-US" sz="2200" b="1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TPC approach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 = photoelectron track imaging for background discrimination (CYGNO collaboration); 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3"/>
              </a:rPr>
              <a:t>https://arxiv.org/abs/2601.01435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0" name=""/>
          <p:cNvPicPr/>
          <p:nvPr/>
        </p:nvPicPr>
        <p:blipFill>
          <a:blip r:embed="rId4"/>
          <a:stretch/>
        </p:blipFill>
        <p:spPr>
          <a:xfrm>
            <a:off x="7086600" y="2514600"/>
            <a:ext cx="4427640" cy="3429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1" name=""/>
          <p:cNvSpPr txBox="1"/>
          <p:nvPr/>
        </p:nvSpPr>
        <p:spPr>
          <a:xfrm>
            <a:off x="6400800" y="1174320"/>
            <a:ext cx="5715000" cy="1340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200" b="1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GridPix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 = Improves speed and 3D track reconstruction, with the improvement of Timepix3 (tested by University of Bonn)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5"/>
              </a:rPr>
              <a:t> https://doi.org/10.1016/j.nima.2025.170397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asellaDiTesto 88"/>
          <p:cNvSpPr/>
          <p:nvPr/>
        </p:nvSpPr>
        <p:spPr>
          <a:xfrm>
            <a:off x="947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PlaceHolder 1"/>
          <p:cNvSpPr>
            <a:spLocks noGrp="1"/>
          </p:cNvSpPr>
          <p:nvPr>
            <p:ph type="sldNum" idx="48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CD5272E-118A-4382-8297-ABC0C1B0A76A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4" name="CasellaDiTesto 89"/>
          <p:cNvSpPr/>
          <p:nvPr/>
        </p:nvSpPr>
        <p:spPr>
          <a:xfrm>
            <a:off x="5593320" y="600480"/>
            <a:ext cx="4693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Compton Polarimeter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2743200" y="1828800"/>
            <a:ext cx="7543800" cy="411480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 anchorCtr="1">
            <a:noAutofit/>
          </a:bodyPr>
          <a:p>
            <a:pPr algn="ctr"/>
            <a:r>
              <a:rPr lang="it-IT" sz="54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Compton Polarimeter</a:t>
            </a:r>
            <a:endParaRPr lang="en-US" sz="5400" b="1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asellaDiTesto 4"/>
          <p:cNvSpPr/>
          <p:nvPr/>
        </p:nvSpPr>
        <p:spPr>
          <a:xfrm>
            <a:off x="585720" y="1600200"/>
            <a:ext cx="49006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it-IT" sz="40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Double Phase </a:t>
            </a:r>
            <a:endParaRPr lang="en-US" sz="4000" b="1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CasellaDiTesto 2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PlaceHolder 1"/>
          <p:cNvSpPr>
            <a:spLocks noGrp="1"/>
          </p:cNvSpPr>
          <p:nvPr>
            <p:ph type="sldNum" idx="49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D7E0C1F-92DB-45B5-A065-18CB8F3A534B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9" name="CasellaDiTesto 3"/>
          <p:cNvSpPr/>
          <p:nvPr/>
        </p:nvSpPr>
        <p:spPr>
          <a:xfrm>
            <a:off x="5593320" y="600480"/>
            <a:ext cx="44650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Compton Polarimeter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"/>
          <p:cNvSpPr txBox="1"/>
          <p:nvPr/>
        </p:nvSpPr>
        <p:spPr>
          <a:xfrm>
            <a:off x="528840" y="2672640"/>
            <a:ext cx="4728960" cy="5099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Photon first scatters on a low-Z material (plastic scintillators  EJ-200 or EJ-208)…​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… and then it is absorbed in a high-Z material (CsI:Tl/GAGG:Ce)​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1" name=""/>
          <p:cNvPicPr/>
          <p:nvPr/>
        </p:nvPicPr>
        <p:blipFill>
          <a:blip r:embed="rId2"/>
          <a:stretch/>
        </p:blipFill>
        <p:spPr>
          <a:xfrm>
            <a:off x="7245000" y="918000"/>
            <a:ext cx="4396680" cy="52542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asellaDiTesto 12"/>
          <p:cNvSpPr/>
          <p:nvPr/>
        </p:nvSpPr>
        <p:spPr>
          <a:xfrm>
            <a:off x="814320" y="1480320"/>
            <a:ext cx="4900680" cy="57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3200" b="1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Compton Polarimeter</a:t>
            </a:r>
            <a:endParaRPr lang="en-US" sz="3200" b="1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CasellaDiTesto 21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PlaceHolder 1"/>
          <p:cNvSpPr>
            <a:spLocks noGrp="1"/>
          </p:cNvSpPr>
          <p:nvPr>
            <p:ph type="sldNum" idx="50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E14950B-BA4E-4815-B553-51FE3E225E8C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5" name="CasellaDiTesto 22"/>
          <p:cNvSpPr/>
          <p:nvPr/>
        </p:nvSpPr>
        <p:spPr>
          <a:xfrm>
            <a:off x="5593320" y="600480"/>
            <a:ext cx="51508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Compton Polarimeter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6" name=""/>
          <p:cNvPicPr/>
          <p:nvPr/>
        </p:nvPicPr>
        <p:blipFill>
          <a:blip r:embed="rId2"/>
          <a:stretch/>
        </p:blipFill>
        <p:spPr>
          <a:xfrm>
            <a:off x="7260120" y="1195200"/>
            <a:ext cx="4372560" cy="4640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7" name=""/>
          <p:cNvSpPr txBox="1"/>
          <p:nvPr/>
        </p:nvSpPr>
        <p:spPr>
          <a:xfrm>
            <a:off x="731160" y="2120400"/>
            <a:ext cx="5441040" cy="2514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Study the trigger efficiency as a function of the distance in the bar;​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Derive the Depth-Of-Interaction and hence scattering angle.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2743200" y="4114800"/>
            <a:ext cx="914400" cy="1143000"/>
          </a:xfrm>
          <a:prstGeom prst="downArrow">
            <a:avLst>
              <a:gd name="adj1" fmla="val 44825"/>
              <a:gd name="adj2" fmla="val 48449"/>
            </a:avLst>
          </a:prstGeom>
          <a:noFill/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360" tIns="63360" rIns="108360" bIns="6336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9" name=""/>
          <p:cNvSpPr txBox="1"/>
          <p:nvPr/>
        </p:nvSpPr>
        <p:spPr>
          <a:xfrm>
            <a:off x="164160" y="5154480"/>
            <a:ext cx="7216560" cy="11376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ctr" anchorCtr="1">
            <a:spAutoFit/>
          </a:bodyPr>
          <a:p>
            <a:pPr algn="ctr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Segoe UI"/>
                <a:ea typeface="Segoe UI"/>
              </a:rPr>
              <a:t> θ constraint → </a:t>
            </a: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Segoe UI"/>
              </a:rPr>
              <a:t>21% improvement in MDP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Segoe UI"/>
              </a:rPr>
              <a:t>compared to unconstrained case (ideal limit)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0" name=""/>
          <p:cNvSpPr txBox="1"/>
          <p:nvPr/>
        </p:nvSpPr>
        <p:spPr>
          <a:xfrm>
            <a:off x="7315200" y="5943600"/>
            <a:ext cx="3886920" cy="2808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15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3"/>
              </a:rPr>
              <a:t>https://doi.org/10.48550/arXiv.1102.1228</a:t>
            </a:r>
            <a:endParaRPr lang="en-US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asellaDiTesto 24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PlaceHolder 1"/>
          <p:cNvSpPr>
            <a:spLocks noGrp="1"/>
          </p:cNvSpPr>
          <p:nvPr>
            <p:ph type="sldNum" idx="51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19054F5-A1F8-4832-B2DB-0F0113236298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3" name="CasellaDiTesto 25"/>
          <p:cNvSpPr/>
          <p:nvPr/>
        </p:nvSpPr>
        <p:spPr>
          <a:xfrm>
            <a:off x="4572000" y="600480"/>
            <a:ext cx="777240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Improvement in the polarization detection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4" name="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58600" y="1117800"/>
            <a:ext cx="8985600" cy="505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asellaDiTesto 23"/>
          <p:cNvSpPr/>
          <p:nvPr/>
        </p:nvSpPr>
        <p:spPr>
          <a:xfrm>
            <a:off x="6529320" y="1371600"/>
            <a:ext cx="4900680" cy="57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32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Scatterer</a:t>
            </a:r>
            <a:r>
              <a:rPr lang="it-IT" sz="24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6" name="CasellaDiTesto 26"/>
          <p:cNvSpPr/>
          <p:nvPr/>
        </p:nvSpPr>
        <p:spPr>
          <a:xfrm>
            <a:off x="875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7" name="PlaceHolder 1"/>
          <p:cNvSpPr>
            <a:spLocks noGrp="1"/>
          </p:cNvSpPr>
          <p:nvPr>
            <p:ph type="sldNum" idx="52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72CBF6C-638F-4065-BEA1-673BAB6CBF7E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8" name="CasellaDiTesto 27"/>
          <p:cNvSpPr/>
          <p:nvPr/>
        </p:nvSpPr>
        <p:spPr>
          <a:xfrm>
            <a:off x="5593320" y="600480"/>
            <a:ext cx="3550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Plastic Scintillator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9" name=""/>
          <p:cNvPicPr/>
          <p:nvPr/>
        </p:nvPicPr>
        <p:blipFill>
          <a:blip r:embed="rId2"/>
          <a:stretch/>
        </p:blipFill>
        <p:spPr>
          <a:xfrm>
            <a:off x="228600" y="1600200"/>
            <a:ext cx="5884920" cy="411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0" name=""/>
          <p:cNvSpPr txBox="1"/>
          <p:nvPr/>
        </p:nvSpPr>
        <p:spPr>
          <a:xfrm>
            <a:off x="6400800" y="2057400"/>
            <a:ext cx="5612760" cy="492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Low-Z plastic scintillators:​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favorable ratio between Compton scattering and photoelectric absorption probabilities;​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Light yield ∼ 10k photons/MeV;​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pulse shape ∼ ns;​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Problem: we want to collect the few photons coming from the scintillation.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 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​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asellaDiTesto 29"/>
          <p:cNvSpPr/>
          <p:nvPr/>
        </p:nvSpPr>
        <p:spPr>
          <a:xfrm>
            <a:off x="875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2" name="PlaceHolder 1"/>
          <p:cNvSpPr>
            <a:spLocks noGrp="1"/>
          </p:cNvSpPr>
          <p:nvPr>
            <p:ph type="sldNum" idx="53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48A6AD9-75A2-416E-BFAA-EC5876EB84EE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3" name="CasellaDiTesto 30"/>
          <p:cNvSpPr/>
          <p:nvPr/>
        </p:nvSpPr>
        <p:spPr>
          <a:xfrm>
            <a:off x="4450320" y="600480"/>
            <a:ext cx="7208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SDD + Absorber Prototype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4" name=""/>
          <p:cNvPicPr/>
          <p:nvPr/>
        </p:nvPicPr>
        <p:blipFill>
          <a:blip r:embed="rId2"/>
          <a:stretch/>
        </p:blipFill>
        <p:spPr>
          <a:xfrm>
            <a:off x="457200" y="1371600"/>
            <a:ext cx="2971800" cy="2971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5" name=""/>
          <p:cNvPicPr/>
          <p:nvPr/>
        </p:nvPicPr>
        <p:blipFill>
          <a:blip r:embed="rId3"/>
          <a:stretch/>
        </p:blipFill>
        <p:spPr>
          <a:xfrm>
            <a:off x="2819880" y="3505680"/>
            <a:ext cx="2666520" cy="2666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6" name=""/>
          <p:cNvSpPr txBox="1"/>
          <p:nvPr/>
        </p:nvSpPr>
        <p:spPr>
          <a:xfrm>
            <a:off x="5943600" y="1183320"/>
            <a:ext cx="5467680" cy="4572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pPr marL="216000" indent="-216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SDDs: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Compact system;​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Large-area scalings;​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Large heritage in SDD design and production in the framework of the ReDSoX collaboration (INFN, FBK, INAF, PoliMI, UniPV, and several other institutions);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Needs low noise FEE;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Currently tested in INAF OAS - Bologna​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7" name=""/>
          <p:cNvSpPr txBox="1"/>
          <p:nvPr/>
        </p:nvSpPr>
        <p:spPr>
          <a:xfrm>
            <a:off x="385200" y="4343400"/>
            <a:ext cx="122220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GAGG:Ce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8" name=""/>
          <p:cNvSpPr txBox="1"/>
          <p:nvPr/>
        </p:nvSpPr>
        <p:spPr>
          <a:xfrm>
            <a:off x="4708800" y="3200400"/>
            <a:ext cx="77760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CsI:Tl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9" name=""/>
          <p:cNvSpPr txBox="1"/>
          <p:nvPr/>
        </p:nvSpPr>
        <p:spPr>
          <a:xfrm>
            <a:off x="5705640" y="1071000"/>
            <a:ext cx="180720" cy="648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asellaDiTesto 32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1" name="PlaceHolder 1"/>
          <p:cNvSpPr>
            <a:spLocks noGrp="1"/>
          </p:cNvSpPr>
          <p:nvPr>
            <p:ph type="sldNum" idx="54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A0FECCD-ECBF-4451-A893-DCAE05C99D64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2" name="CasellaDiTesto 33"/>
          <p:cNvSpPr/>
          <p:nvPr/>
        </p:nvSpPr>
        <p:spPr>
          <a:xfrm>
            <a:off x="5593320" y="600480"/>
            <a:ext cx="42364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Instrumental Setup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3" name=""/>
          <p:cNvPicPr/>
          <p:nvPr/>
        </p:nvPicPr>
        <p:blipFill>
          <a:blip r:embed="rId2"/>
          <a:stretch/>
        </p:blipFill>
        <p:spPr>
          <a:xfrm>
            <a:off x="4498200" y="1600200"/>
            <a:ext cx="3045600" cy="32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4" name=""/>
          <p:cNvPicPr/>
          <p:nvPr/>
        </p:nvPicPr>
        <p:blipFill>
          <a:blip r:embed="rId3"/>
          <a:stretch/>
        </p:blipFill>
        <p:spPr>
          <a:xfrm>
            <a:off x="457200" y="1548720"/>
            <a:ext cx="3070440" cy="3251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5" name=""/>
          <p:cNvPicPr/>
          <p:nvPr/>
        </p:nvPicPr>
        <p:blipFill>
          <a:blip r:embed="rId4"/>
          <a:stretch/>
        </p:blipFill>
        <p:spPr>
          <a:xfrm>
            <a:off x="8307000" y="1600200"/>
            <a:ext cx="2995920" cy="3200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6" name=""/>
          <p:cNvSpPr txBox="1"/>
          <p:nvPr/>
        </p:nvSpPr>
        <p:spPr>
          <a:xfrm>
            <a:off x="895680" y="4800600"/>
            <a:ext cx="2144160" cy="14619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ctr" anchorCtr="1">
            <a:spAutoFit/>
          </a:bodyPr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2x2 SDDs Array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(5x5x0.45 mm)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+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Commercial ASIC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Preamplifier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(CUBE)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7" name=""/>
          <p:cNvSpPr txBox="1"/>
          <p:nvPr/>
        </p:nvSpPr>
        <p:spPr>
          <a:xfrm>
            <a:off x="3886200" y="4883760"/>
            <a:ext cx="4450320" cy="776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 anchorCtr="1">
            <a:spAutoFit/>
          </a:bodyPr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4.5×4.5x0.6 mm Silicon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optical pad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(curtesy of FBK Trento)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8" name=""/>
          <p:cNvSpPr txBox="1"/>
          <p:nvPr/>
        </p:nvSpPr>
        <p:spPr>
          <a:xfrm>
            <a:off x="8307000" y="4800600"/>
            <a:ext cx="2971800" cy="1233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 anchorCtr="1">
            <a:spAutoFit/>
          </a:bodyPr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Four 4.5×4.5x30 mm CsI scintillator bar inside titanium housing with VD2000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(courtesy of FBK Trento)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asellaDiTesto 35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0" name="PlaceHolder 1"/>
          <p:cNvSpPr>
            <a:spLocks noGrp="1"/>
          </p:cNvSpPr>
          <p:nvPr>
            <p:ph type="sldNum" idx="55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A1E16C-0047-42D7-ADA1-8CE8A534EBCA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1" name="CasellaDiTesto 36"/>
          <p:cNvSpPr/>
          <p:nvPr/>
        </p:nvSpPr>
        <p:spPr>
          <a:xfrm>
            <a:off x="5593320" y="600480"/>
            <a:ext cx="44650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Instrumental Setup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02" name=""/>
          <p:cNvPicPr/>
          <p:nvPr/>
        </p:nvPicPr>
        <p:blipFill>
          <a:blip r:embed="rId2"/>
          <a:stretch/>
        </p:blipFill>
        <p:spPr>
          <a:xfrm>
            <a:off x="475920" y="1371600"/>
            <a:ext cx="6610680" cy="4114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3" name=""/>
          <p:cNvPicPr/>
          <p:nvPr/>
        </p:nvPicPr>
        <p:blipFill>
          <a:blip r:embed="rId3"/>
          <a:stretch/>
        </p:blipFill>
        <p:spPr>
          <a:xfrm>
            <a:off x="7543800" y="1143000"/>
            <a:ext cx="4129920" cy="48006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asellaDiTesto 9"/>
          <p:cNvSpPr/>
          <p:nvPr/>
        </p:nvSpPr>
        <p:spPr>
          <a:xfrm>
            <a:off x="947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PlaceHolder 1"/>
          <p:cNvSpPr>
            <a:spLocks noGrp="1"/>
          </p:cNvSpPr>
          <p:nvPr>
            <p:ph type="sldNum" idx="38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7764E01-6C0D-4A7A-94D1-3442870D7BAC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CasellaDiTesto 11"/>
          <p:cNvSpPr/>
          <p:nvPr/>
        </p:nvSpPr>
        <p:spPr>
          <a:xfrm>
            <a:off x="5593320" y="600480"/>
            <a:ext cx="4693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GRB in a nutshell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1" name=""/>
          <p:cNvPicPr/>
          <p:nvPr/>
        </p:nvPicPr>
        <p:blipFill>
          <a:blip r:embed="rId2"/>
          <a:srcRect l="849" t="977" r="328" b="324"/>
          <a:stretch/>
        </p:blipFill>
        <p:spPr>
          <a:xfrm rot="16194000">
            <a:off x="463680" y="914400"/>
            <a:ext cx="3424680" cy="4345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2" name=""/>
          <p:cNvPicPr/>
          <p:nvPr/>
        </p:nvPicPr>
        <p:blipFill>
          <a:blip r:embed="rId3"/>
          <a:stretch/>
        </p:blipFill>
        <p:spPr>
          <a:xfrm>
            <a:off x="4064040" y="3200400"/>
            <a:ext cx="4165560" cy="2971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3" name=""/>
          <p:cNvSpPr txBox="1"/>
          <p:nvPr/>
        </p:nvSpPr>
        <p:spPr>
          <a:xfrm>
            <a:off x="8229600" y="2376000"/>
            <a:ext cx="3886200" cy="3567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Two categories:​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Long (1–1000 s):​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3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supernovae​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Short (0.1–1 s): 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3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BH-NS/ NS-NS merger​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" name=""/>
          <p:cNvSpPr txBox="1"/>
          <p:nvPr/>
        </p:nvSpPr>
        <p:spPr>
          <a:xfrm>
            <a:off x="6172200" y="1345680"/>
            <a:ext cx="5630400" cy="940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Sudden high-energy emission up to 10</a:t>
            </a:r>
            <a:r>
              <a:rPr lang="en-US" sz="2600" b="0" u="none" strike="noStrike" baseline="33000">
                <a:solidFill>
                  <a:srgbClr val="000000"/>
                </a:solidFill>
                <a:effectLst/>
                <a:uFillTx/>
                <a:latin typeface="Arial"/>
              </a:rPr>
              <a:t>-3</a:t>
            </a: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erg/cm²/s.​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asellaDiTesto 38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5" name="PlaceHolder 1"/>
          <p:cNvSpPr>
            <a:spLocks noGrp="1"/>
          </p:cNvSpPr>
          <p:nvPr>
            <p:ph type="sldNum" idx="56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14D21E2-BF68-4DD1-9D99-06E51EDF1436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6" name="CasellaDiTesto 39"/>
          <p:cNvSpPr/>
          <p:nvPr/>
        </p:nvSpPr>
        <p:spPr>
          <a:xfrm>
            <a:off x="4343400" y="600480"/>
            <a:ext cx="777240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Siswich principle and hodoscopic architecture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07" name=""/>
          <p:cNvPicPr/>
          <p:nvPr/>
        </p:nvPicPr>
        <p:blipFill>
          <a:blip r:embed="rId2"/>
          <a:srcRect l="0" t="0" r="7412" b="0"/>
          <a:stretch/>
        </p:blipFill>
        <p:spPr>
          <a:xfrm>
            <a:off x="6400800" y="2286000"/>
            <a:ext cx="5714640" cy="308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8" name=""/>
          <p:cNvPicPr/>
          <p:nvPr/>
        </p:nvPicPr>
        <p:blipFill>
          <a:blip r:embed="rId3"/>
          <a:stretch/>
        </p:blipFill>
        <p:spPr>
          <a:xfrm>
            <a:off x="-80640" y="1135080"/>
            <a:ext cx="7395840" cy="5491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9" name=""/>
          <p:cNvSpPr txBox="1"/>
          <p:nvPr/>
        </p:nvSpPr>
        <p:spPr>
          <a:xfrm>
            <a:off x="1860480" y="5825880"/>
            <a:ext cx="728352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hlinkClick r:id="rId4"/>
              </a:rPr>
              <a:t>https://spectrum-instrumentation.com/products/details/DN2445-04.php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asellaDiTesto 16"/>
          <p:cNvSpPr/>
          <p:nvPr/>
        </p:nvSpPr>
        <p:spPr>
          <a:xfrm>
            <a:off x="839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1" name="PlaceHolder 1"/>
          <p:cNvSpPr>
            <a:spLocks noGrp="1"/>
          </p:cNvSpPr>
          <p:nvPr>
            <p:ph type="sldNum" idx="57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7517CBD-53A3-45EC-A43E-562218A14112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2" name="CasellaDiTesto 17"/>
          <p:cNvSpPr/>
          <p:nvPr/>
        </p:nvSpPr>
        <p:spPr>
          <a:xfrm>
            <a:off x="4343400" y="600480"/>
            <a:ext cx="777240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6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Siswich principle and hodoscopic architecture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3" name=""/>
          <p:cNvPicPr/>
          <p:nvPr/>
        </p:nvPicPr>
        <p:blipFill>
          <a:blip r:embed="rId2"/>
          <a:stretch/>
        </p:blipFill>
        <p:spPr>
          <a:xfrm>
            <a:off x="138600" y="1143000"/>
            <a:ext cx="6719400" cy="503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4" name=""/>
          <p:cNvPicPr/>
          <p:nvPr/>
        </p:nvPicPr>
        <p:blipFill>
          <a:blip r:embed="rId3"/>
          <a:stretch/>
        </p:blipFill>
        <p:spPr>
          <a:xfrm>
            <a:off x="7578000" y="2743200"/>
            <a:ext cx="3595320" cy="43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5" name=""/>
          <p:cNvPicPr/>
          <p:nvPr/>
        </p:nvPicPr>
        <p:blipFill>
          <a:blip r:embed="rId4"/>
          <a:stretch/>
        </p:blipFill>
        <p:spPr>
          <a:xfrm>
            <a:off x="7349400" y="5029200"/>
            <a:ext cx="4057200" cy="475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6" name=""/>
          <p:cNvPicPr/>
          <p:nvPr/>
        </p:nvPicPr>
        <p:blipFill>
          <a:blip r:embed="rId5"/>
          <a:stretch/>
        </p:blipFill>
        <p:spPr>
          <a:xfrm>
            <a:off x="7578000" y="2057400"/>
            <a:ext cx="3580920" cy="480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7" name=""/>
          <p:cNvSpPr/>
          <p:nvPr/>
        </p:nvSpPr>
        <p:spPr>
          <a:xfrm>
            <a:off x="8721000" y="3429000"/>
            <a:ext cx="914400" cy="1371600"/>
          </a:xfrm>
          <a:prstGeom prst="downArrow">
            <a:avLst>
              <a:gd name="adj1" fmla="val 47107"/>
              <a:gd name="adj2" fmla="val 57667"/>
            </a:avLst>
          </a:prstGeom>
          <a:noFill/>
          <a:ln w="54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17360" tIns="72360" rIns="117360" bIns="7236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asellaDiTesto 41"/>
          <p:cNvSpPr/>
          <p:nvPr/>
        </p:nvSpPr>
        <p:spPr>
          <a:xfrm>
            <a:off x="947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9" name="PlaceHolder 1"/>
          <p:cNvSpPr>
            <a:spLocks noGrp="1"/>
          </p:cNvSpPr>
          <p:nvPr>
            <p:ph type="sldNum" idx="58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A61C9FC-BE6B-4CB9-BB4E-E8A73B6A6F97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0" name="CasellaDiTesto 42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Digital Filter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1" name=""/>
          <p:cNvPicPr/>
          <p:nvPr/>
        </p:nvPicPr>
        <p:blipFill>
          <a:blip r:embed="rId2"/>
          <a:stretch/>
        </p:blipFill>
        <p:spPr>
          <a:xfrm>
            <a:off x="435600" y="2057400"/>
            <a:ext cx="5376600" cy="2743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2" name=""/>
          <p:cNvPicPr/>
          <p:nvPr/>
        </p:nvPicPr>
        <p:blipFill>
          <a:blip r:embed="rId3"/>
          <a:stretch/>
        </p:blipFill>
        <p:spPr>
          <a:xfrm>
            <a:off x="6005160" y="1985400"/>
            <a:ext cx="5858640" cy="2934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3" name=""/>
          <p:cNvSpPr txBox="1"/>
          <p:nvPr/>
        </p:nvSpPr>
        <p:spPr>
          <a:xfrm>
            <a:off x="1697400" y="1600200"/>
            <a:ext cx="2971800" cy="457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Raw Digitized Waveforms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4" name=""/>
          <p:cNvSpPr txBox="1"/>
          <p:nvPr/>
        </p:nvSpPr>
        <p:spPr>
          <a:xfrm>
            <a:off x="7291800" y="1566720"/>
            <a:ext cx="4114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Single Waveform with Filtered Signal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5" name=""/>
          <p:cNvSpPr txBox="1"/>
          <p:nvPr/>
        </p:nvSpPr>
        <p:spPr>
          <a:xfrm>
            <a:off x="7881120" y="5832720"/>
            <a:ext cx="423468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hlinkClick r:id="rId4"/>
              </a:rPr>
              <a:t>https://bibliotekanauki.pl/articles/147770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6" name=""/>
          <p:cNvPicPr/>
          <p:nvPr/>
        </p:nvPicPr>
        <p:blipFill>
          <a:blip r:embed="rId5"/>
          <a:stretch/>
        </p:blipFill>
        <p:spPr>
          <a:xfrm>
            <a:off x="5694480" y="4983120"/>
            <a:ext cx="6097320" cy="5752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sldNum" idx="59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64D769A-A950-4C50-9ABB-A82DA4F2B825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8" name="CasellaDiTesto 31"/>
          <p:cNvSpPr/>
          <p:nvPr/>
        </p:nvSpPr>
        <p:spPr>
          <a:xfrm>
            <a:off x="5593320" y="600480"/>
            <a:ext cx="3550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X-ray Calibration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9" name=""/>
          <p:cNvPicPr/>
          <p:nvPr/>
        </p:nvPicPr>
        <p:blipFill>
          <a:blip r:embed="rId2"/>
          <a:stretch/>
        </p:blipFill>
        <p:spPr>
          <a:xfrm>
            <a:off x="914400" y="1828800"/>
            <a:ext cx="7086600" cy="360648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30" name=""/>
          <p:cNvGraphicFramePr/>
          <p:nvPr/>
        </p:nvGraphicFramePr>
        <p:xfrm>
          <a:off x="8606160" y="1856160"/>
          <a:ext cx="3052080" cy="3116520"/>
        </p:xfrm>
        <a:graphic>
          <a:graphicData uri="http://schemas.openxmlformats.org/drawingml/2006/table">
            <a:tbl>
              <a:tblPr/>
              <a:tblGrid>
                <a:gridCol w="1526040"/>
                <a:gridCol w="1526400"/>
              </a:tblGrid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Channel 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El. noise (e-) 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55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E1P2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45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E1P3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48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</a:rPr>
                        <a:t>E1P4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  <a:ea typeface="Microsoft YaHei"/>
                        </a:rPr>
                        <a:t>48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56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E2P2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47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</a:rPr>
                        <a:t>E2P3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  <a:ea typeface="Microsoft YaHei"/>
                        </a:rPr>
                        <a:t>50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  <a:ea typeface="Arial"/>
                        </a:rPr>
                        <a:t> 1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FillTx/>
                          <a:latin typeface="Arial"/>
                        </a:rPr>
                        <a:t> 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E2P4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57 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1" name="CasellaDiTesto 18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32" name=""/>
          <p:cNvPicPr/>
          <p:nvPr/>
        </p:nvPicPr>
        <p:blipFill>
          <a:blip r:embed="rId3"/>
          <a:stretch/>
        </p:blipFill>
        <p:spPr>
          <a:xfrm>
            <a:off x="2057400" y="5700240"/>
            <a:ext cx="5565600" cy="2433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asellaDiTesto 50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4" name="PlaceHolder 1"/>
          <p:cNvSpPr>
            <a:spLocks noGrp="1"/>
          </p:cNvSpPr>
          <p:nvPr>
            <p:ph type="sldNum" idx="60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522FC1B-28FD-4B10-A302-8D2D5A6D1403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5" name="CasellaDiTesto 51"/>
          <p:cNvSpPr/>
          <p:nvPr/>
        </p:nvSpPr>
        <p:spPr>
          <a:xfrm>
            <a:off x="5593320" y="600480"/>
            <a:ext cx="1651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Linearity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6" name="CasellaDiTesto 28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237" name=""/>
          <p:cNvGraphicFramePr/>
          <p:nvPr/>
        </p:nvGraphicFramePr>
        <p:xfrm>
          <a:off x="7108560" y="2095200"/>
          <a:ext cx="4113720" cy="3116520"/>
        </p:xfrm>
        <a:graphic>
          <a:graphicData uri="http://schemas.openxmlformats.org/drawingml/2006/table">
            <a:tbl>
              <a:tblPr/>
              <a:tblGrid>
                <a:gridCol w="2056320"/>
                <a:gridCol w="2057760"/>
              </a:tblGrid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Channel 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Linear Correlation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0.9998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E1P2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0.9999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E1P3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0.9999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E1P4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0.9999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E2P1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0.9999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E2P2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0.9999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E2P3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0.9999 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463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E2P4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0.9997</a:t>
                      </a:r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38" name=""/>
          <p:cNvPicPr/>
          <p:nvPr/>
        </p:nvPicPr>
        <p:blipFill>
          <a:blip r:embed="rId2"/>
          <a:srcRect l="0" t="8881" r="0" b="2278"/>
          <a:stretch/>
        </p:blipFill>
        <p:spPr>
          <a:xfrm>
            <a:off x="685800" y="1297800"/>
            <a:ext cx="5486400" cy="48740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sldNum" idx="61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2CCAFAA-B40C-4135-B9EF-05DFD5ED391B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0" name="CasellaDiTesto 43"/>
          <p:cNvSpPr/>
          <p:nvPr/>
        </p:nvSpPr>
        <p:spPr>
          <a:xfrm>
            <a:off x="5593320" y="600480"/>
            <a:ext cx="67510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Gamma calibration &amp; Light Output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1" name=""/>
          <p:cNvPicPr/>
          <p:nvPr/>
        </p:nvPicPr>
        <p:blipFill>
          <a:blip r:embed="rId2"/>
          <a:srcRect l="0" t="0" r="0" b="9140"/>
          <a:stretch/>
        </p:blipFill>
        <p:spPr>
          <a:xfrm>
            <a:off x="228600" y="2004120"/>
            <a:ext cx="7481160" cy="39391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42" name=""/>
          <p:cNvGraphicFramePr/>
          <p:nvPr/>
        </p:nvGraphicFramePr>
        <p:xfrm>
          <a:off x="7039800" y="2877120"/>
          <a:ext cx="5075280" cy="2030760"/>
        </p:xfrm>
        <a:graphic>
          <a:graphicData uri="http://schemas.openxmlformats.org/drawingml/2006/table">
            <a:tbl>
              <a:tblPr/>
              <a:tblGrid>
                <a:gridCol w="1268640"/>
                <a:gridCol w="1268640"/>
                <a:gridCol w="1104840"/>
                <a:gridCol w="1433520"/>
              </a:tblGrid>
              <a:tr h="114660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Channel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FWHM (ADU)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El. Noise 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(e-)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Light Output (e-/keV)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4208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E1P4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457 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 8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48 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10.6 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 0.1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4244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E2P3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445 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 11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50 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1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9.1 </a:t>
                      </a:r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 0.1</a:t>
                      </a:r>
                      <a:endParaRPr lang="en-US" sz="2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43" name="CasellaDiTesto 40"/>
          <p:cNvSpPr/>
          <p:nvPr/>
        </p:nvSpPr>
        <p:spPr>
          <a:xfrm>
            <a:off x="839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4" name=""/>
          <p:cNvPicPr/>
          <p:nvPr/>
        </p:nvPicPr>
        <p:blipFill>
          <a:blip r:embed="rId3"/>
          <a:stretch/>
        </p:blipFill>
        <p:spPr>
          <a:xfrm>
            <a:off x="3581280" y="1395000"/>
            <a:ext cx="6225120" cy="7704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sldNum" idx="62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3589D92-E786-4805-9AE0-6AE995502115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6" name="CasellaDiTesto 37"/>
          <p:cNvSpPr/>
          <p:nvPr/>
        </p:nvSpPr>
        <p:spPr>
          <a:xfrm>
            <a:off x="5593320" y="600480"/>
            <a:ext cx="6065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Double-reaout Energy Resolution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7" name=""/>
          <p:cNvPicPr/>
          <p:nvPr/>
        </p:nvPicPr>
        <p:blipFill>
          <a:blip r:embed="rId2"/>
          <a:stretch/>
        </p:blipFill>
        <p:spPr>
          <a:xfrm>
            <a:off x="228600" y="1371600"/>
            <a:ext cx="8001000" cy="480060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48" name=""/>
          <p:cNvGraphicFramePr/>
          <p:nvPr/>
        </p:nvGraphicFramePr>
        <p:xfrm>
          <a:off x="8435160" y="2560680"/>
          <a:ext cx="3501360" cy="2171160"/>
        </p:xfrm>
        <a:graphic>
          <a:graphicData uri="http://schemas.openxmlformats.org/drawingml/2006/table">
            <a:tbl>
              <a:tblPr/>
              <a:tblGrid>
                <a:gridCol w="1751040"/>
                <a:gridCol w="1750680"/>
              </a:tblGrid>
              <a:tr h="5011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Channel 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Energy resol.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(@662 keV)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5011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E1P4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14.1 </a:t>
                      </a:r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 0.3 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5011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E2P3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13.2 </a:t>
                      </a:r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 0.2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50220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Total 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5.3 </a:t>
                      </a:r>
                      <a:r>
                        <a:rPr lang="en-US" sz="21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± 0.3</a:t>
                      </a:r>
                      <a:endParaRPr lang="en-US" sz="2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49" name="CasellaDiTesto 34"/>
          <p:cNvSpPr/>
          <p:nvPr/>
        </p:nvSpPr>
        <p:spPr>
          <a:xfrm>
            <a:off x="875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0" name=""/>
          <p:cNvPicPr/>
          <p:nvPr/>
        </p:nvPicPr>
        <p:blipFill>
          <a:blip r:embed="rId3"/>
          <a:stretch/>
        </p:blipFill>
        <p:spPr>
          <a:xfrm>
            <a:off x="8483400" y="1810080"/>
            <a:ext cx="3276720" cy="3844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sldNum" idx="63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9D1D98B-E3E4-477F-BB00-93E05B196F0D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2" name="CasellaDiTesto 67"/>
          <p:cNvSpPr/>
          <p:nvPr/>
        </p:nvSpPr>
        <p:spPr>
          <a:xfrm>
            <a:off x="5593320" y="600480"/>
            <a:ext cx="44650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Spatial Resolution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3" name=""/>
          <p:cNvPicPr/>
          <p:nvPr/>
        </p:nvPicPr>
        <p:blipFill>
          <a:blip r:embed="rId2"/>
          <a:stretch/>
        </p:blipFill>
        <p:spPr>
          <a:xfrm>
            <a:off x="228600" y="2057400"/>
            <a:ext cx="5689800" cy="3200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4" name=""/>
          <p:cNvPicPr/>
          <p:nvPr/>
        </p:nvPicPr>
        <p:blipFill>
          <a:blip r:embed="rId3"/>
          <a:stretch/>
        </p:blipFill>
        <p:spPr>
          <a:xfrm>
            <a:off x="5943600" y="1600560"/>
            <a:ext cx="5781240" cy="411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5" name="CasellaDiTesto 54"/>
          <p:cNvSpPr/>
          <p:nvPr/>
        </p:nvSpPr>
        <p:spPr>
          <a:xfrm>
            <a:off x="875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6" name=""/>
          <p:cNvSpPr txBox="1"/>
          <p:nvPr/>
        </p:nvSpPr>
        <p:spPr>
          <a:xfrm>
            <a:off x="7024320" y="5486400"/>
            <a:ext cx="2119680" cy="459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Slit = 2 mm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asellaDiTesto 70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8" name="PlaceHolder 1"/>
          <p:cNvSpPr>
            <a:spLocks noGrp="1"/>
          </p:cNvSpPr>
          <p:nvPr>
            <p:ph type="sldNum" idx="64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C6E3515-AD2C-43DE-BB62-A656186BD221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9" name="CasellaDiTesto 71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Bar Recostruction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60" name=""/>
          <p:cNvPicPr/>
          <p:nvPr/>
        </p:nvPicPr>
        <p:blipFill>
          <a:blip r:embed="rId2"/>
          <a:stretch/>
        </p:blipFill>
        <p:spPr>
          <a:xfrm>
            <a:off x="2434320" y="1339560"/>
            <a:ext cx="8081280" cy="4832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1" name="CasellaDiTesto 53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asellaDiTesto 72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3" name="PlaceHolder 1"/>
          <p:cNvSpPr>
            <a:spLocks noGrp="1"/>
          </p:cNvSpPr>
          <p:nvPr>
            <p:ph type="sldNum" idx="65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31D726F-5332-406C-B762-A8F6169D22B6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4" name="CasellaDiTesto 73"/>
          <p:cNvSpPr/>
          <p:nvPr/>
        </p:nvSpPr>
        <p:spPr>
          <a:xfrm>
            <a:off x="5593320" y="600480"/>
            <a:ext cx="51508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Attenuation coefficient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65" name=""/>
          <p:cNvPicPr/>
          <p:nvPr/>
        </p:nvPicPr>
        <p:blipFill>
          <a:blip r:embed="rId2"/>
          <a:stretch/>
        </p:blipFill>
        <p:spPr>
          <a:xfrm>
            <a:off x="228600" y="1371600"/>
            <a:ext cx="8204400" cy="457200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66" name=""/>
          <p:cNvGraphicFramePr/>
          <p:nvPr/>
        </p:nvGraphicFramePr>
        <p:xfrm>
          <a:off x="8700480" y="2595240"/>
          <a:ext cx="2901960" cy="1774080"/>
        </p:xfrm>
        <a:graphic>
          <a:graphicData uri="http://schemas.openxmlformats.org/drawingml/2006/table">
            <a:tbl>
              <a:tblPr/>
              <a:tblGrid>
                <a:gridCol w="1451160"/>
                <a:gridCol w="1451160"/>
              </a:tblGrid>
              <a:tr h="4435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Channel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α (mm</a:t>
                      </a:r>
                      <a:r>
                        <a:rPr lang="en-US" sz="2400" b="0" u="none" strike="noStrike" baseline="33000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-1</a:t>
                      </a:r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)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435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E1P4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Microsoft YaHei"/>
                        </a:rPr>
                        <a:t>-0.0231 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4352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E2P3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0.0212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43880"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Average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tIns="36000" rIns="36000" bIns="36000" anchor="t">
                      <a:noAutofit/>
                    </a:bodyPr>
                    <a:p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0.022</a:t>
                      </a:r>
                      <a:endParaRPr lang="en-US" sz="2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 marT="36000" marB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67" name="CasellaDiTesto 52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asellaDiTesto 74"/>
          <p:cNvSpPr/>
          <p:nvPr/>
        </p:nvSpPr>
        <p:spPr>
          <a:xfrm>
            <a:off x="983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PlaceHolder 1"/>
          <p:cNvSpPr>
            <a:spLocks noGrp="1"/>
          </p:cNvSpPr>
          <p:nvPr>
            <p:ph type="sldNum" idx="39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3C4DD54-7064-4C72-A6F8-2FF1F819CF50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7" name="CasellaDiTesto 75"/>
          <p:cNvSpPr/>
          <p:nvPr/>
        </p:nvSpPr>
        <p:spPr>
          <a:xfrm>
            <a:off x="5593320" y="600480"/>
            <a:ext cx="2407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Polarimetry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8" name=""/>
          <p:cNvPicPr/>
          <p:nvPr/>
        </p:nvPicPr>
        <p:blipFill>
          <a:blip r:embed="rId2"/>
          <a:stretch/>
        </p:blipFill>
        <p:spPr>
          <a:xfrm>
            <a:off x="7197480" y="1143000"/>
            <a:ext cx="4918320" cy="5034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9" name=""/>
          <p:cNvSpPr txBox="1"/>
          <p:nvPr/>
        </p:nvSpPr>
        <p:spPr>
          <a:xfrm>
            <a:off x="914400" y="3200400"/>
            <a:ext cx="5031360" cy="2514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understanding the physical origin of the prompt emission;​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probing the magnetic field in the jet and during the afterglow;​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polarimetry of prompt γ-ray for the theoretical modeling (intrinsic vs geometric models).​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"/>
          <p:cNvSpPr txBox="1"/>
          <p:nvPr/>
        </p:nvSpPr>
        <p:spPr>
          <a:xfrm>
            <a:off x="1143000" y="1371600"/>
            <a:ext cx="4800600" cy="1105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4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Why polarimetry? </a:t>
            </a:r>
            <a:endParaRPr lang="en-US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"/>
          <p:cNvSpPr txBox="1"/>
          <p:nvPr/>
        </p:nvSpPr>
        <p:spPr>
          <a:xfrm>
            <a:off x="914400" y="2286000"/>
            <a:ext cx="4800600" cy="12794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“Complete picture of GRB” ​</a:t>
            </a:r>
            <a:r>
              <a:rPr lang="en-US" sz="1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CasellaDiTesto 68"/>
          <p:cNvSpPr/>
          <p:nvPr/>
        </p:nvSpPr>
        <p:spPr>
          <a:xfrm>
            <a:off x="875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9" name="PlaceHolder 1"/>
          <p:cNvSpPr>
            <a:spLocks noGrp="1"/>
          </p:cNvSpPr>
          <p:nvPr>
            <p:ph type="sldNum" idx="66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35ED249-C83C-4A9D-A873-B12FF0357389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0" name="CasellaDiTesto 69"/>
          <p:cNvSpPr/>
          <p:nvPr/>
        </p:nvSpPr>
        <p:spPr>
          <a:xfrm>
            <a:off x="5593320" y="600480"/>
            <a:ext cx="33220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Spatial Resolution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1" name=""/>
          <p:cNvPicPr/>
          <p:nvPr/>
        </p:nvPicPr>
        <p:blipFill>
          <a:blip r:embed="rId2"/>
          <a:stretch/>
        </p:blipFill>
        <p:spPr>
          <a:xfrm>
            <a:off x="228600" y="1371600"/>
            <a:ext cx="7882200" cy="4392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2" name=""/>
          <p:cNvPicPr/>
          <p:nvPr/>
        </p:nvPicPr>
        <p:blipFill>
          <a:blip r:embed="rId3"/>
          <a:stretch/>
        </p:blipFill>
        <p:spPr>
          <a:xfrm>
            <a:off x="8281440" y="1636200"/>
            <a:ext cx="3605760" cy="685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3" name=""/>
          <p:cNvPicPr/>
          <p:nvPr/>
        </p:nvPicPr>
        <p:blipFill>
          <a:blip r:embed="rId4"/>
          <a:stretch/>
        </p:blipFill>
        <p:spPr>
          <a:xfrm>
            <a:off x="8277480" y="2550600"/>
            <a:ext cx="3152520" cy="336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4" name=""/>
          <p:cNvSpPr txBox="1"/>
          <p:nvPr/>
        </p:nvSpPr>
        <p:spPr>
          <a:xfrm>
            <a:off x="7953840" y="3986280"/>
            <a:ext cx="4090320" cy="6138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Microsoft YaHei"/>
              </a:rPr>
              <a:t>Equivalent angular uncertainty  for a 10 cm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Microsoft YaHei"/>
              </a:rPr>
              <a:t>scintillator bar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5" name=""/>
          <p:cNvSpPr txBox="1"/>
          <p:nvPr/>
        </p:nvSpPr>
        <p:spPr>
          <a:xfrm>
            <a:off x="11478600" y="2550600"/>
            <a:ext cx="644400" cy="357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21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mm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6" name=""/>
          <p:cNvPicPr/>
          <p:nvPr/>
        </p:nvPicPr>
        <p:blipFill>
          <a:blip r:embed="rId5"/>
          <a:stretch/>
        </p:blipFill>
        <p:spPr>
          <a:xfrm>
            <a:off x="8203320" y="4905360"/>
            <a:ext cx="3455280" cy="681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7" name=""/>
          <p:cNvSpPr/>
          <p:nvPr/>
        </p:nvSpPr>
        <p:spPr>
          <a:xfrm>
            <a:off x="9601200" y="3200400"/>
            <a:ext cx="457200" cy="685800"/>
          </a:xfrm>
          <a:prstGeom prst="downArrow">
            <a:avLst>
              <a:gd name="adj1" fmla="val 50000"/>
              <a:gd name="adj2" fmla="val 37500"/>
            </a:avLst>
          </a:prstGeom>
          <a:noFill/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360" tIns="63360" rIns="108360" bIns="6336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asellaDiTesto 48"/>
          <p:cNvSpPr/>
          <p:nvPr/>
        </p:nvSpPr>
        <p:spPr>
          <a:xfrm>
            <a:off x="767880" y="6286680"/>
            <a:ext cx="11043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9" name="PlaceHolder 1"/>
          <p:cNvSpPr>
            <a:spLocks noGrp="1"/>
          </p:cNvSpPr>
          <p:nvPr>
            <p:ph type="sldNum" idx="67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824D584-0DFA-4AA9-8D11-7F66CEB7E8E6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0" name="CasellaDiTesto 49"/>
          <p:cNvSpPr/>
          <p:nvPr/>
        </p:nvSpPr>
        <p:spPr>
          <a:xfrm>
            <a:off x="4678920" y="600480"/>
            <a:ext cx="3779280" cy="122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Next Steps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1" name=""/>
          <p:cNvSpPr txBox="1"/>
          <p:nvPr/>
        </p:nvSpPr>
        <p:spPr>
          <a:xfrm>
            <a:off x="6060240" y="3298680"/>
            <a:ext cx="216000" cy="23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2" name=""/>
          <p:cNvSpPr txBox="1"/>
          <p:nvPr/>
        </p:nvSpPr>
        <p:spPr>
          <a:xfrm>
            <a:off x="4800600" y="2057400"/>
            <a:ext cx="5257800" cy="90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GAGG Characterizations &amp; Spatial Resolution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3" name=""/>
          <p:cNvSpPr txBox="1"/>
          <p:nvPr/>
        </p:nvSpPr>
        <p:spPr>
          <a:xfrm>
            <a:off x="4800600" y="3439440"/>
            <a:ext cx="5715000" cy="90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GAGG + Plastic Scintillator &amp; event discrimination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4" name=""/>
          <p:cNvPicPr/>
          <p:nvPr/>
        </p:nvPicPr>
        <p:blipFill>
          <a:blip r:embed="rId2"/>
          <a:srcRect l="27572" t="23325" r="42423" b="23336"/>
          <a:stretch/>
        </p:blipFill>
        <p:spPr>
          <a:xfrm>
            <a:off x="228600" y="1828800"/>
            <a:ext cx="3657240" cy="3657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5" name=""/>
          <p:cNvSpPr txBox="1"/>
          <p:nvPr/>
        </p:nvSpPr>
        <p:spPr>
          <a:xfrm>
            <a:off x="4800600" y="4760280"/>
            <a:ext cx="6172200" cy="13064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Simulation to improve detector design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6" name="CasellaDiTesto 87"/>
          <p:cNvSpPr/>
          <p:nvPr/>
        </p:nvSpPr>
        <p:spPr>
          <a:xfrm>
            <a:off x="875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asellaDiTesto 64"/>
          <p:cNvSpPr/>
          <p:nvPr/>
        </p:nvSpPr>
        <p:spPr>
          <a:xfrm>
            <a:off x="947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8" name="PlaceHolder 1"/>
          <p:cNvSpPr>
            <a:spLocks noGrp="1"/>
          </p:cNvSpPr>
          <p:nvPr>
            <p:ph type="sldNum" idx="68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BE9A10D-2182-4F47-AFA2-F7C82D23AE62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9" name="CasellaDiTesto 65"/>
          <p:cNvSpPr/>
          <p:nvPr/>
        </p:nvSpPr>
        <p:spPr>
          <a:xfrm>
            <a:off x="5593320" y="600480"/>
            <a:ext cx="56080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Long Term Science Goal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0" name="CasellaDiTesto 83"/>
          <p:cNvSpPr/>
          <p:nvPr/>
        </p:nvSpPr>
        <p:spPr>
          <a:xfrm>
            <a:off x="4572000" y="2274120"/>
            <a:ext cx="6400800" cy="38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it-IT" sz="42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Detect polarization of tens of GRBs per years with a Minimum Detectable Polarization &lt; 5%</a:t>
            </a:r>
            <a:endParaRPr lang="en-US" sz="4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1" name=""/>
          <p:cNvPicPr/>
          <p:nvPr/>
        </p:nvPicPr>
        <p:blipFill>
          <a:blip r:embed="rId2"/>
          <a:stretch/>
        </p:blipFill>
        <p:spPr>
          <a:xfrm>
            <a:off x="278640" y="1371600"/>
            <a:ext cx="4007520" cy="48006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CasellaDiTesto 62"/>
          <p:cNvSpPr/>
          <p:nvPr/>
        </p:nvSpPr>
        <p:spPr>
          <a:xfrm>
            <a:off x="875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3" name="PlaceHolder 1"/>
          <p:cNvSpPr>
            <a:spLocks noGrp="1"/>
          </p:cNvSpPr>
          <p:nvPr>
            <p:ph type="sldNum" idx="69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8F7AA8A-7614-4D4E-BDB8-25979B65F2F4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4" name="CasellaDiTesto 63"/>
          <p:cNvSpPr/>
          <p:nvPr/>
        </p:nvSpPr>
        <p:spPr>
          <a:xfrm>
            <a:off x="5593320" y="600480"/>
            <a:ext cx="6293880" cy="122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Science Requirements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5" name=""/>
          <p:cNvSpPr txBox="1"/>
          <p:nvPr/>
        </p:nvSpPr>
        <p:spPr>
          <a:xfrm>
            <a:off x="6060240" y="3298680"/>
            <a:ext cx="216000" cy="23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6" name=""/>
          <p:cNvSpPr txBox="1"/>
          <p:nvPr/>
        </p:nvSpPr>
        <p:spPr>
          <a:xfrm>
            <a:off x="2961720" y="1940040"/>
            <a:ext cx="3886200" cy="546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Deadtime &lt; 1 μs 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7" name=""/>
          <p:cNvSpPr txBox="1"/>
          <p:nvPr/>
        </p:nvSpPr>
        <p:spPr>
          <a:xfrm>
            <a:off x="3034440" y="2860560"/>
            <a:ext cx="3823560" cy="797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Field of view &gt; 1 sr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8" name=""/>
          <p:cNvSpPr txBox="1"/>
          <p:nvPr/>
        </p:nvSpPr>
        <p:spPr>
          <a:xfrm>
            <a:off x="2971800" y="5029200"/>
            <a:ext cx="571500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Response to modulation &gt; 0.3 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9" name=""/>
          <p:cNvSpPr txBox="1"/>
          <p:nvPr/>
        </p:nvSpPr>
        <p:spPr>
          <a:xfrm>
            <a:off x="2971800" y="3886200"/>
            <a:ext cx="6400800" cy="995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Collecting area &gt;&gt; 1000 cm² 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0" name=""/>
          <p:cNvSpPr/>
          <p:nvPr/>
        </p:nvSpPr>
        <p:spPr>
          <a:xfrm>
            <a:off x="1600200" y="1828800"/>
            <a:ext cx="914400" cy="685800"/>
          </a:xfrm>
          <a:custGeom>
            <a:avLst/>
            <a:gdLst>
              <a:gd name="textAreaLeft" fmla="*/ 236880 w 914400"/>
              <a:gd name="textAreaRight" fmla="*/ 677520 w 914400"/>
              <a:gd name="textAreaTop" fmla="*/ 231840 h 685800"/>
              <a:gd name="textAreaBottom" fmla="*/ 453960 h 685800"/>
              <a:gd name="GluePoint1X" fmla="*/ 10800 w 21600"/>
              <a:gd name="GluePoint1Y" fmla="*/ 0 h 21600"/>
              <a:gd name="GluePoint2X" fmla="*/ 0 w 21600"/>
              <a:gd name="GluePoint2Y" fmla="*/ 10800 h 21600"/>
              <a:gd name="GluePoint3X" fmla="*/ 10800 w 21600"/>
              <a:gd name="GluePoint3Y" fmla="*/ 21600 h 21600"/>
              <a:gd name="GluePoint4X" fmla="*/ 21600 w 21600"/>
              <a:gd name="GluePoint4Y" fmla="*/ 10800 h 21600"/>
            </a:gdLst>
            <a:ahLst/>
            <a:cxnLst>
              <a:cxn ang="0">
                <a:pos x="GluePoint1X" y="GluePoint1Y"/>
              </a:cxn>
              <a:cxn ang="0">
                <a:pos x="GluePoint2X" y="GluePoint2Y"/>
              </a:cxn>
              <a:cxn ang="0">
                <a:pos x="GluePoint3X" y="GluePoint3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21600" h="21600">
                <a:moveTo>
                  <a:pt x="3822" y="20239"/>
                </a:moveTo>
                <a:cubicBezTo>
                  <a:pt x="5451" y="20418"/>
                  <a:pt x="7281" y="21646"/>
                  <a:pt x="8714" y="20776"/>
                </a:cubicBezTo>
                <a:cubicBezTo>
                  <a:pt x="8865" y="20686"/>
                  <a:pt x="8964" y="20455"/>
                  <a:pt x="9019" y="20239"/>
                </a:cubicBezTo>
                <a:cubicBezTo>
                  <a:pt x="9071" y="20036"/>
                  <a:pt x="9053" y="19804"/>
                  <a:pt x="9019" y="19597"/>
                </a:cubicBezTo>
                <a:cubicBezTo>
                  <a:pt x="8966" y="19288"/>
                  <a:pt x="8781" y="19048"/>
                  <a:pt x="8714" y="18743"/>
                </a:cubicBezTo>
                <a:cubicBezTo>
                  <a:pt x="8601" y="18227"/>
                  <a:pt x="8526" y="17674"/>
                  <a:pt x="8560" y="17138"/>
                </a:cubicBezTo>
                <a:cubicBezTo>
                  <a:pt x="8584" y="16800"/>
                  <a:pt x="8662" y="16459"/>
                  <a:pt x="8790" y="16170"/>
                </a:cubicBezTo>
                <a:cubicBezTo>
                  <a:pt x="8923" y="15870"/>
                  <a:pt x="9117" y="15626"/>
                  <a:pt x="9326" y="15422"/>
                </a:cubicBezTo>
                <a:cubicBezTo>
                  <a:pt x="9578" y="15179"/>
                  <a:pt x="9865" y="14979"/>
                  <a:pt x="10164" y="14886"/>
                </a:cubicBezTo>
                <a:cubicBezTo>
                  <a:pt x="10338" y="14833"/>
                  <a:pt x="10527" y="14833"/>
                  <a:pt x="10701" y="14886"/>
                </a:cubicBezTo>
                <a:cubicBezTo>
                  <a:pt x="11112" y="15016"/>
                  <a:pt x="11507" y="15284"/>
                  <a:pt x="11846" y="15638"/>
                </a:cubicBezTo>
                <a:cubicBezTo>
                  <a:pt x="12122" y="15922"/>
                  <a:pt x="12397" y="16268"/>
                  <a:pt x="12534" y="16707"/>
                </a:cubicBezTo>
                <a:cubicBezTo>
                  <a:pt x="12687" y="17203"/>
                  <a:pt x="12716" y="17792"/>
                  <a:pt x="12641" y="18321"/>
                </a:cubicBezTo>
                <a:cubicBezTo>
                  <a:pt x="12586" y="18707"/>
                  <a:pt x="12368" y="19012"/>
                  <a:pt x="12246" y="19365"/>
                </a:cubicBezTo>
                <a:cubicBezTo>
                  <a:pt x="12151" y="19646"/>
                  <a:pt x="12009" y="19914"/>
                  <a:pt x="11983" y="20223"/>
                </a:cubicBezTo>
                <a:cubicBezTo>
                  <a:pt x="11962" y="20471"/>
                  <a:pt x="11930" y="20808"/>
                  <a:pt x="12070" y="20963"/>
                </a:cubicBezTo>
                <a:cubicBezTo>
                  <a:pt x="13488" y="22552"/>
                  <a:pt x="15695" y="20678"/>
                  <a:pt x="17507" y="20532"/>
                </a:cubicBezTo>
                <a:lnTo>
                  <a:pt x="17542" y="20524"/>
                </a:lnTo>
                <a:cubicBezTo>
                  <a:pt x="17438" y="17983"/>
                  <a:pt x="16101" y="14890"/>
                  <a:pt x="17235" y="12902"/>
                </a:cubicBezTo>
                <a:cubicBezTo>
                  <a:pt x="17345" y="12707"/>
                  <a:pt x="17586" y="12752"/>
                  <a:pt x="17762" y="12780"/>
                </a:cubicBezTo>
                <a:cubicBezTo>
                  <a:pt x="17983" y="12817"/>
                  <a:pt x="18174" y="13016"/>
                  <a:pt x="18374" y="13150"/>
                </a:cubicBezTo>
                <a:cubicBezTo>
                  <a:pt x="18627" y="13321"/>
                  <a:pt x="18844" y="13626"/>
                  <a:pt x="19120" y="13703"/>
                </a:cubicBezTo>
                <a:cubicBezTo>
                  <a:pt x="19497" y="13809"/>
                  <a:pt x="19917" y="13768"/>
                  <a:pt x="20271" y="13553"/>
                </a:cubicBezTo>
                <a:cubicBezTo>
                  <a:pt x="20584" y="13362"/>
                  <a:pt x="20831" y="12975"/>
                  <a:pt x="21034" y="12589"/>
                </a:cubicBezTo>
                <a:cubicBezTo>
                  <a:pt x="21286" y="12114"/>
                  <a:pt x="21477" y="11561"/>
                  <a:pt x="21570" y="10984"/>
                </a:cubicBezTo>
                <a:cubicBezTo>
                  <a:pt x="21608" y="10740"/>
                  <a:pt x="21608" y="10476"/>
                  <a:pt x="21570" y="10232"/>
                </a:cubicBezTo>
                <a:cubicBezTo>
                  <a:pt x="21504" y="9813"/>
                  <a:pt x="21361" y="9411"/>
                  <a:pt x="21187" y="9057"/>
                </a:cubicBezTo>
                <a:cubicBezTo>
                  <a:pt x="21042" y="8764"/>
                  <a:pt x="20868" y="8492"/>
                  <a:pt x="20654" y="8305"/>
                </a:cubicBezTo>
                <a:cubicBezTo>
                  <a:pt x="20448" y="8126"/>
                  <a:pt x="20204" y="8016"/>
                  <a:pt x="19964" y="7984"/>
                </a:cubicBezTo>
                <a:cubicBezTo>
                  <a:pt x="19581" y="7935"/>
                  <a:pt x="19186" y="8041"/>
                  <a:pt x="18818" y="8199"/>
                </a:cubicBezTo>
                <a:cubicBezTo>
                  <a:pt x="18601" y="8293"/>
                  <a:pt x="18429" y="8553"/>
                  <a:pt x="18209" y="8626"/>
                </a:cubicBezTo>
                <a:cubicBezTo>
                  <a:pt x="18061" y="8675"/>
                  <a:pt x="17896" y="8699"/>
                  <a:pt x="17751" y="8626"/>
                </a:cubicBezTo>
                <a:cubicBezTo>
                  <a:pt x="17597" y="8549"/>
                  <a:pt x="17432" y="8411"/>
                  <a:pt x="17368" y="8199"/>
                </a:cubicBezTo>
                <a:cubicBezTo>
                  <a:pt x="16747" y="6191"/>
                  <a:pt x="17623" y="3631"/>
                  <a:pt x="17751" y="1342"/>
                </a:cubicBezTo>
                <a:lnTo>
                  <a:pt x="17722" y="1358"/>
                </a:lnTo>
                <a:cubicBezTo>
                  <a:pt x="16089" y="1180"/>
                  <a:pt x="14262" y="-48"/>
                  <a:pt x="12829" y="822"/>
                </a:cubicBezTo>
                <a:cubicBezTo>
                  <a:pt x="12679" y="911"/>
                  <a:pt x="12580" y="1143"/>
                  <a:pt x="12525" y="1358"/>
                </a:cubicBezTo>
                <a:cubicBezTo>
                  <a:pt x="12473" y="1562"/>
                  <a:pt x="12490" y="1793"/>
                  <a:pt x="12525" y="2001"/>
                </a:cubicBezTo>
                <a:cubicBezTo>
                  <a:pt x="12577" y="2310"/>
                  <a:pt x="12763" y="2549"/>
                  <a:pt x="12829" y="2854"/>
                </a:cubicBezTo>
                <a:cubicBezTo>
                  <a:pt x="12942" y="3370"/>
                  <a:pt x="13018" y="3923"/>
                  <a:pt x="12983" y="4460"/>
                </a:cubicBezTo>
                <a:cubicBezTo>
                  <a:pt x="12960" y="4797"/>
                  <a:pt x="12882" y="5139"/>
                  <a:pt x="12754" y="5427"/>
                </a:cubicBezTo>
                <a:cubicBezTo>
                  <a:pt x="12621" y="5728"/>
                  <a:pt x="12426" y="5972"/>
                  <a:pt x="12217" y="6175"/>
                </a:cubicBezTo>
                <a:cubicBezTo>
                  <a:pt x="11965" y="6419"/>
                  <a:pt x="11678" y="6618"/>
                  <a:pt x="11379" y="6712"/>
                </a:cubicBezTo>
                <a:cubicBezTo>
                  <a:pt x="11205" y="6765"/>
                  <a:pt x="11017" y="6765"/>
                  <a:pt x="10843" y="6712"/>
                </a:cubicBezTo>
                <a:cubicBezTo>
                  <a:pt x="10431" y="6582"/>
                  <a:pt x="10037" y="6313"/>
                  <a:pt x="9697" y="5960"/>
                </a:cubicBezTo>
                <a:cubicBezTo>
                  <a:pt x="9422" y="5675"/>
                  <a:pt x="9146" y="5330"/>
                  <a:pt x="9010" y="4891"/>
                </a:cubicBezTo>
                <a:cubicBezTo>
                  <a:pt x="8856" y="4395"/>
                  <a:pt x="8827" y="3805"/>
                  <a:pt x="8903" y="3277"/>
                </a:cubicBezTo>
                <a:cubicBezTo>
                  <a:pt x="8958" y="2891"/>
                  <a:pt x="9175" y="2586"/>
                  <a:pt x="9297" y="2232"/>
                </a:cubicBezTo>
                <a:cubicBezTo>
                  <a:pt x="9393" y="1952"/>
                  <a:pt x="9535" y="1684"/>
                  <a:pt x="9561" y="1375"/>
                </a:cubicBezTo>
                <a:cubicBezTo>
                  <a:pt x="9581" y="1127"/>
                  <a:pt x="9613" y="789"/>
                  <a:pt x="9474" y="635"/>
                </a:cubicBezTo>
                <a:cubicBezTo>
                  <a:pt x="8056" y="-954"/>
                  <a:pt x="5849" y="924"/>
                  <a:pt x="4036" y="1066"/>
                </a:cubicBezTo>
                <a:lnTo>
                  <a:pt x="4057" y="1127"/>
                </a:lnTo>
                <a:cubicBezTo>
                  <a:pt x="4158" y="3667"/>
                  <a:pt x="5498" y="6760"/>
                  <a:pt x="4364" y="8748"/>
                </a:cubicBezTo>
                <a:cubicBezTo>
                  <a:pt x="4254" y="8943"/>
                  <a:pt x="4013" y="8899"/>
                  <a:pt x="3836" y="8870"/>
                </a:cubicBezTo>
                <a:cubicBezTo>
                  <a:pt x="3616" y="8833"/>
                  <a:pt x="3424" y="8634"/>
                  <a:pt x="3224" y="8500"/>
                </a:cubicBezTo>
                <a:cubicBezTo>
                  <a:pt x="2972" y="8329"/>
                  <a:pt x="2754" y="8025"/>
                  <a:pt x="2479" y="7947"/>
                </a:cubicBezTo>
                <a:cubicBezTo>
                  <a:pt x="2102" y="7842"/>
                  <a:pt x="1681" y="7882"/>
                  <a:pt x="1328" y="8098"/>
                </a:cubicBezTo>
                <a:cubicBezTo>
                  <a:pt x="1014" y="8289"/>
                  <a:pt x="768" y="8675"/>
                  <a:pt x="565" y="9061"/>
                </a:cubicBezTo>
                <a:cubicBezTo>
                  <a:pt x="312" y="9537"/>
                  <a:pt x="121" y="10089"/>
                  <a:pt x="28" y="10667"/>
                </a:cubicBezTo>
                <a:cubicBezTo>
                  <a:pt x="-9" y="10911"/>
                  <a:pt x="-9" y="11175"/>
                  <a:pt x="28" y="11419"/>
                </a:cubicBezTo>
                <a:cubicBezTo>
                  <a:pt x="95" y="11837"/>
                  <a:pt x="237" y="12240"/>
                  <a:pt x="411" y="12593"/>
                </a:cubicBezTo>
                <a:cubicBezTo>
                  <a:pt x="556" y="12886"/>
                  <a:pt x="730" y="13158"/>
                  <a:pt x="945" y="13345"/>
                </a:cubicBezTo>
                <a:cubicBezTo>
                  <a:pt x="1151" y="13524"/>
                  <a:pt x="1394" y="13634"/>
                  <a:pt x="1635" y="13666"/>
                </a:cubicBezTo>
                <a:cubicBezTo>
                  <a:pt x="2018" y="13715"/>
                  <a:pt x="2412" y="13610"/>
                  <a:pt x="2780" y="13451"/>
                </a:cubicBezTo>
                <a:cubicBezTo>
                  <a:pt x="2998" y="13358"/>
                  <a:pt x="3169" y="13097"/>
                  <a:pt x="3390" y="13024"/>
                </a:cubicBezTo>
                <a:cubicBezTo>
                  <a:pt x="3537" y="12975"/>
                  <a:pt x="3703" y="12951"/>
                  <a:pt x="3848" y="13024"/>
                </a:cubicBezTo>
                <a:cubicBezTo>
                  <a:pt x="4001" y="13101"/>
                  <a:pt x="4167" y="13240"/>
                  <a:pt x="4231" y="13451"/>
                </a:cubicBezTo>
                <a:cubicBezTo>
                  <a:pt x="4851" y="15459"/>
                  <a:pt x="3975" y="18024"/>
                  <a:pt x="3848" y="20308"/>
                </a:cubicBezTo>
                <a:lnTo>
                  <a:pt x="3822" y="20239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1" name=""/>
          <p:cNvSpPr/>
          <p:nvPr/>
        </p:nvSpPr>
        <p:spPr>
          <a:xfrm>
            <a:off x="1600200" y="2801160"/>
            <a:ext cx="914400" cy="685800"/>
          </a:xfrm>
          <a:custGeom>
            <a:avLst/>
            <a:gdLst>
              <a:gd name="textAreaLeft" fmla="*/ 236880 w 914400"/>
              <a:gd name="textAreaRight" fmla="*/ 677520 w 914400"/>
              <a:gd name="textAreaTop" fmla="*/ 231840 h 685800"/>
              <a:gd name="textAreaBottom" fmla="*/ 453960 h 685800"/>
              <a:gd name="GluePoint1X" fmla="*/ 10800 w 21600"/>
              <a:gd name="GluePoint1Y" fmla="*/ 0 h 21600"/>
              <a:gd name="GluePoint2X" fmla="*/ 0 w 21600"/>
              <a:gd name="GluePoint2Y" fmla="*/ 10800 h 21600"/>
              <a:gd name="GluePoint3X" fmla="*/ 10800 w 21600"/>
              <a:gd name="GluePoint3Y" fmla="*/ 21600 h 21600"/>
              <a:gd name="GluePoint4X" fmla="*/ 21600 w 21600"/>
              <a:gd name="GluePoint4Y" fmla="*/ 10800 h 21600"/>
            </a:gdLst>
            <a:ahLst/>
            <a:cxnLst>
              <a:cxn ang="0">
                <a:pos x="GluePoint1X" y="GluePoint1Y"/>
              </a:cxn>
              <a:cxn ang="0">
                <a:pos x="GluePoint2X" y="GluePoint2Y"/>
              </a:cxn>
              <a:cxn ang="0">
                <a:pos x="GluePoint3X" y="GluePoint3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21600" h="21600">
                <a:moveTo>
                  <a:pt x="3822" y="20239"/>
                </a:moveTo>
                <a:cubicBezTo>
                  <a:pt x="5451" y="20418"/>
                  <a:pt x="7281" y="21646"/>
                  <a:pt x="8714" y="20776"/>
                </a:cubicBezTo>
                <a:cubicBezTo>
                  <a:pt x="8865" y="20686"/>
                  <a:pt x="8964" y="20455"/>
                  <a:pt x="9019" y="20239"/>
                </a:cubicBezTo>
                <a:cubicBezTo>
                  <a:pt x="9071" y="20036"/>
                  <a:pt x="9053" y="19804"/>
                  <a:pt x="9019" y="19597"/>
                </a:cubicBezTo>
                <a:cubicBezTo>
                  <a:pt x="8966" y="19288"/>
                  <a:pt x="8781" y="19048"/>
                  <a:pt x="8714" y="18743"/>
                </a:cubicBezTo>
                <a:cubicBezTo>
                  <a:pt x="8601" y="18227"/>
                  <a:pt x="8526" y="17674"/>
                  <a:pt x="8560" y="17138"/>
                </a:cubicBezTo>
                <a:cubicBezTo>
                  <a:pt x="8584" y="16800"/>
                  <a:pt x="8662" y="16459"/>
                  <a:pt x="8790" y="16170"/>
                </a:cubicBezTo>
                <a:cubicBezTo>
                  <a:pt x="8923" y="15870"/>
                  <a:pt x="9117" y="15626"/>
                  <a:pt x="9326" y="15422"/>
                </a:cubicBezTo>
                <a:cubicBezTo>
                  <a:pt x="9578" y="15179"/>
                  <a:pt x="9865" y="14979"/>
                  <a:pt x="10164" y="14886"/>
                </a:cubicBezTo>
                <a:cubicBezTo>
                  <a:pt x="10338" y="14833"/>
                  <a:pt x="10527" y="14833"/>
                  <a:pt x="10701" y="14886"/>
                </a:cubicBezTo>
                <a:cubicBezTo>
                  <a:pt x="11112" y="15016"/>
                  <a:pt x="11507" y="15284"/>
                  <a:pt x="11846" y="15638"/>
                </a:cubicBezTo>
                <a:cubicBezTo>
                  <a:pt x="12122" y="15922"/>
                  <a:pt x="12397" y="16268"/>
                  <a:pt x="12534" y="16707"/>
                </a:cubicBezTo>
                <a:cubicBezTo>
                  <a:pt x="12687" y="17203"/>
                  <a:pt x="12716" y="17792"/>
                  <a:pt x="12641" y="18321"/>
                </a:cubicBezTo>
                <a:cubicBezTo>
                  <a:pt x="12586" y="18707"/>
                  <a:pt x="12368" y="19012"/>
                  <a:pt x="12246" y="19365"/>
                </a:cubicBezTo>
                <a:cubicBezTo>
                  <a:pt x="12151" y="19646"/>
                  <a:pt x="12009" y="19914"/>
                  <a:pt x="11983" y="20223"/>
                </a:cubicBezTo>
                <a:cubicBezTo>
                  <a:pt x="11962" y="20471"/>
                  <a:pt x="11930" y="20808"/>
                  <a:pt x="12070" y="20963"/>
                </a:cubicBezTo>
                <a:cubicBezTo>
                  <a:pt x="13488" y="22552"/>
                  <a:pt x="15695" y="20678"/>
                  <a:pt x="17507" y="20532"/>
                </a:cubicBezTo>
                <a:lnTo>
                  <a:pt x="17542" y="20524"/>
                </a:lnTo>
                <a:cubicBezTo>
                  <a:pt x="17438" y="17983"/>
                  <a:pt x="16101" y="14890"/>
                  <a:pt x="17235" y="12902"/>
                </a:cubicBezTo>
                <a:cubicBezTo>
                  <a:pt x="17345" y="12707"/>
                  <a:pt x="17586" y="12752"/>
                  <a:pt x="17762" y="12780"/>
                </a:cubicBezTo>
                <a:cubicBezTo>
                  <a:pt x="17983" y="12817"/>
                  <a:pt x="18174" y="13016"/>
                  <a:pt x="18374" y="13150"/>
                </a:cubicBezTo>
                <a:cubicBezTo>
                  <a:pt x="18627" y="13321"/>
                  <a:pt x="18844" y="13626"/>
                  <a:pt x="19120" y="13703"/>
                </a:cubicBezTo>
                <a:cubicBezTo>
                  <a:pt x="19497" y="13809"/>
                  <a:pt x="19917" y="13768"/>
                  <a:pt x="20271" y="13553"/>
                </a:cubicBezTo>
                <a:cubicBezTo>
                  <a:pt x="20584" y="13362"/>
                  <a:pt x="20831" y="12975"/>
                  <a:pt x="21034" y="12589"/>
                </a:cubicBezTo>
                <a:cubicBezTo>
                  <a:pt x="21286" y="12114"/>
                  <a:pt x="21477" y="11561"/>
                  <a:pt x="21570" y="10984"/>
                </a:cubicBezTo>
                <a:cubicBezTo>
                  <a:pt x="21608" y="10740"/>
                  <a:pt x="21608" y="10476"/>
                  <a:pt x="21570" y="10232"/>
                </a:cubicBezTo>
                <a:cubicBezTo>
                  <a:pt x="21504" y="9813"/>
                  <a:pt x="21361" y="9411"/>
                  <a:pt x="21187" y="9057"/>
                </a:cubicBezTo>
                <a:cubicBezTo>
                  <a:pt x="21042" y="8764"/>
                  <a:pt x="20868" y="8492"/>
                  <a:pt x="20654" y="8305"/>
                </a:cubicBezTo>
                <a:cubicBezTo>
                  <a:pt x="20448" y="8126"/>
                  <a:pt x="20204" y="8016"/>
                  <a:pt x="19964" y="7984"/>
                </a:cubicBezTo>
                <a:cubicBezTo>
                  <a:pt x="19581" y="7935"/>
                  <a:pt x="19186" y="8041"/>
                  <a:pt x="18818" y="8199"/>
                </a:cubicBezTo>
                <a:cubicBezTo>
                  <a:pt x="18601" y="8293"/>
                  <a:pt x="18429" y="8553"/>
                  <a:pt x="18209" y="8626"/>
                </a:cubicBezTo>
                <a:cubicBezTo>
                  <a:pt x="18061" y="8675"/>
                  <a:pt x="17896" y="8699"/>
                  <a:pt x="17751" y="8626"/>
                </a:cubicBezTo>
                <a:cubicBezTo>
                  <a:pt x="17597" y="8549"/>
                  <a:pt x="17432" y="8411"/>
                  <a:pt x="17368" y="8199"/>
                </a:cubicBezTo>
                <a:cubicBezTo>
                  <a:pt x="16747" y="6191"/>
                  <a:pt x="17623" y="3631"/>
                  <a:pt x="17751" y="1342"/>
                </a:cubicBezTo>
                <a:lnTo>
                  <a:pt x="17722" y="1358"/>
                </a:lnTo>
                <a:cubicBezTo>
                  <a:pt x="16089" y="1180"/>
                  <a:pt x="14262" y="-48"/>
                  <a:pt x="12829" y="822"/>
                </a:cubicBezTo>
                <a:cubicBezTo>
                  <a:pt x="12679" y="911"/>
                  <a:pt x="12580" y="1143"/>
                  <a:pt x="12525" y="1358"/>
                </a:cubicBezTo>
                <a:cubicBezTo>
                  <a:pt x="12473" y="1562"/>
                  <a:pt x="12490" y="1793"/>
                  <a:pt x="12525" y="2001"/>
                </a:cubicBezTo>
                <a:cubicBezTo>
                  <a:pt x="12577" y="2310"/>
                  <a:pt x="12763" y="2549"/>
                  <a:pt x="12829" y="2854"/>
                </a:cubicBezTo>
                <a:cubicBezTo>
                  <a:pt x="12942" y="3370"/>
                  <a:pt x="13018" y="3923"/>
                  <a:pt x="12983" y="4460"/>
                </a:cubicBezTo>
                <a:cubicBezTo>
                  <a:pt x="12960" y="4797"/>
                  <a:pt x="12882" y="5139"/>
                  <a:pt x="12754" y="5427"/>
                </a:cubicBezTo>
                <a:cubicBezTo>
                  <a:pt x="12621" y="5728"/>
                  <a:pt x="12426" y="5972"/>
                  <a:pt x="12217" y="6175"/>
                </a:cubicBezTo>
                <a:cubicBezTo>
                  <a:pt x="11965" y="6419"/>
                  <a:pt x="11678" y="6618"/>
                  <a:pt x="11379" y="6712"/>
                </a:cubicBezTo>
                <a:cubicBezTo>
                  <a:pt x="11205" y="6765"/>
                  <a:pt x="11017" y="6765"/>
                  <a:pt x="10843" y="6712"/>
                </a:cubicBezTo>
                <a:cubicBezTo>
                  <a:pt x="10431" y="6582"/>
                  <a:pt x="10037" y="6313"/>
                  <a:pt x="9697" y="5960"/>
                </a:cubicBezTo>
                <a:cubicBezTo>
                  <a:pt x="9422" y="5675"/>
                  <a:pt x="9146" y="5330"/>
                  <a:pt x="9010" y="4891"/>
                </a:cubicBezTo>
                <a:cubicBezTo>
                  <a:pt x="8856" y="4395"/>
                  <a:pt x="8827" y="3805"/>
                  <a:pt x="8903" y="3277"/>
                </a:cubicBezTo>
                <a:cubicBezTo>
                  <a:pt x="8958" y="2891"/>
                  <a:pt x="9175" y="2586"/>
                  <a:pt x="9297" y="2232"/>
                </a:cubicBezTo>
                <a:cubicBezTo>
                  <a:pt x="9393" y="1952"/>
                  <a:pt x="9535" y="1684"/>
                  <a:pt x="9561" y="1375"/>
                </a:cubicBezTo>
                <a:cubicBezTo>
                  <a:pt x="9581" y="1127"/>
                  <a:pt x="9613" y="789"/>
                  <a:pt x="9474" y="635"/>
                </a:cubicBezTo>
                <a:cubicBezTo>
                  <a:pt x="8056" y="-954"/>
                  <a:pt x="5849" y="924"/>
                  <a:pt x="4036" y="1066"/>
                </a:cubicBezTo>
                <a:lnTo>
                  <a:pt x="4057" y="1127"/>
                </a:lnTo>
                <a:cubicBezTo>
                  <a:pt x="4158" y="3667"/>
                  <a:pt x="5498" y="6760"/>
                  <a:pt x="4364" y="8748"/>
                </a:cubicBezTo>
                <a:cubicBezTo>
                  <a:pt x="4254" y="8943"/>
                  <a:pt x="4013" y="8899"/>
                  <a:pt x="3836" y="8870"/>
                </a:cubicBezTo>
                <a:cubicBezTo>
                  <a:pt x="3616" y="8833"/>
                  <a:pt x="3424" y="8634"/>
                  <a:pt x="3224" y="8500"/>
                </a:cubicBezTo>
                <a:cubicBezTo>
                  <a:pt x="2972" y="8329"/>
                  <a:pt x="2754" y="8025"/>
                  <a:pt x="2479" y="7947"/>
                </a:cubicBezTo>
                <a:cubicBezTo>
                  <a:pt x="2102" y="7842"/>
                  <a:pt x="1681" y="7882"/>
                  <a:pt x="1328" y="8098"/>
                </a:cubicBezTo>
                <a:cubicBezTo>
                  <a:pt x="1014" y="8289"/>
                  <a:pt x="768" y="8675"/>
                  <a:pt x="565" y="9061"/>
                </a:cubicBezTo>
                <a:cubicBezTo>
                  <a:pt x="312" y="9537"/>
                  <a:pt x="121" y="10089"/>
                  <a:pt x="28" y="10667"/>
                </a:cubicBezTo>
                <a:cubicBezTo>
                  <a:pt x="-9" y="10911"/>
                  <a:pt x="-9" y="11175"/>
                  <a:pt x="28" y="11419"/>
                </a:cubicBezTo>
                <a:cubicBezTo>
                  <a:pt x="95" y="11837"/>
                  <a:pt x="237" y="12240"/>
                  <a:pt x="411" y="12593"/>
                </a:cubicBezTo>
                <a:cubicBezTo>
                  <a:pt x="556" y="12886"/>
                  <a:pt x="730" y="13158"/>
                  <a:pt x="945" y="13345"/>
                </a:cubicBezTo>
                <a:cubicBezTo>
                  <a:pt x="1151" y="13524"/>
                  <a:pt x="1394" y="13634"/>
                  <a:pt x="1635" y="13666"/>
                </a:cubicBezTo>
                <a:cubicBezTo>
                  <a:pt x="2018" y="13715"/>
                  <a:pt x="2412" y="13610"/>
                  <a:pt x="2780" y="13451"/>
                </a:cubicBezTo>
                <a:cubicBezTo>
                  <a:pt x="2998" y="13358"/>
                  <a:pt x="3169" y="13097"/>
                  <a:pt x="3390" y="13024"/>
                </a:cubicBezTo>
                <a:cubicBezTo>
                  <a:pt x="3537" y="12975"/>
                  <a:pt x="3703" y="12951"/>
                  <a:pt x="3848" y="13024"/>
                </a:cubicBezTo>
                <a:cubicBezTo>
                  <a:pt x="4001" y="13101"/>
                  <a:pt x="4167" y="13240"/>
                  <a:pt x="4231" y="13451"/>
                </a:cubicBezTo>
                <a:cubicBezTo>
                  <a:pt x="4851" y="15459"/>
                  <a:pt x="3975" y="18024"/>
                  <a:pt x="3848" y="20308"/>
                </a:cubicBezTo>
                <a:lnTo>
                  <a:pt x="3822" y="20239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2" name=""/>
          <p:cNvSpPr/>
          <p:nvPr/>
        </p:nvSpPr>
        <p:spPr>
          <a:xfrm>
            <a:off x="1600200" y="3809160"/>
            <a:ext cx="914400" cy="685800"/>
          </a:xfrm>
          <a:custGeom>
            <a:avLst/>
            <a:gdLst>
              <a:gd name="textAreaLeft" fmla="*/ 236880 w 914400"/>
              <a:gd name="textAreaRight" fmla="*/ 677520 w 914400"/>
              <a:gd name="textAreaTop" fmla="*/ 231840 h 685800"/>
              <a:gd name="textAreaBottom" fmla="*/ 453960 h 685800"/>
              <a:gd name="GluePoint1X" fmla="*/ 10800 w 21600"/>
              <a:gd name="GluePoint1Y" fmla="*/ 0 h 21600"/>
              <a:gd name="GluePoint2X" fmla="*/ 0 w 21600"/>
              <a:gd name="GluePoint2Y" fmla="*/ 10800 h 21600"/>
              <a:gd name="GluePoint3X" fmla="*/ 10800 w 21600"/>
              <a:gd name="GluePoint3Y" fmla="*/ 21600 h 21600"/>
              <a:gd name="GluePoint4X" fmla="*/ 21600 w 21600"/>
              <a:gd name="GluePoint4Y" fmla="*/ 10800 h 21600"/>
            </a:gdLst>
            <a:ahLst/>
            <a:cxnLst>
              <a:cxn ang="0">
                <a:pos x="GluePoint1X" y="GluePoint1Y"/>
              </a:cxn>
              <a:cxn ang="0">
                <a:pos x="GluePoint2X" y="GluePoint2Y"/>
              </a:cxn>
              <a:cxn ang="0">
                <a:pos x="GluePoint3X" y="GluePoint3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21600" h="21600">
                <a:moveTo>
                  <a:pt x="3822" y="20239"/>
                </a:moveTo>
                <a:cubicBezTo>
                  <a:pt x="5451" y="20418"/>
                  <a:pt x="7281" y="21646"/>
                  <a:pt x="8714" y="20776"/>
                </a:cubicBezTo>
                <a:cubicBezTo>
                  <a:pt x="8865" y="20686"/>
                  <a:pt x="8964" y="20455"/>
                  <a:pt x="9019" y="20239"/>
                </a:cubicBezTo>
                <a:cubicBezTo>
                  <a:pt x="9071" y="20036"/>
                  <a:pt x="9053" y="19804"/>
                  <a:pt x="9019" y="19597"/>
                </a:cubicBezTo>
                <a:cubicBezTo>
                  <a:pt x="8966" y="19288"/>
                  <a:pt x="8781" y="19048"/>
                  <a:pt x="8714" y="18743"/>
                </a:cubicBezTo>
                <a:cubicBezTo>
                  <a:pt x="8601" y="18227"/>
                  <a:pt x="8526" y="17674"/>
                  <a:pt x="8560" y="17138"/>
                </a:cubicBezTo>
                <a:cubicBezTo>
                  <a:pt x="8584" y="16800"/>
                  <a:pt x="8662" y="16459"/>
                  <a:pt x="8790" y="16170"/>
                </a:cubicBezTo>
                <a:cubicBezTo>
                  <a:pt x="8923" y="15870"/>
                  <a:pt x="9117" y="15626"/>
                  <a:pt x="9326" y="15422"/>
                </a:cubicBezTo>
                <a:cubicBezTo>
                  <a:pt x="9578" y="15179"/>
                  <a:pt x="9865" y="14979"/>
                  <a:pt x="10164" y="14886"/>
                </a:cubicBezTo>
                <a:cubicBezTo>
                  <a:pt x="10338" y="14833"/>
                  <a:pt x="10527" y="14833"/>
                  <a:pt x="10701" y="14886"/>
                </a:cubicBezTo>
                <a:cubicBezTo>
                  <a:pt x="11112" y="15016"/>
                  <a:pt x="11507" y="15284"/>
                  <a:pt x="11846" y="15638"/>
                </a:cubicBezTo>
                <a:cubicBezTo>
                  <a:pt x="12122" y="15922"/>
                  <a:pt x="12397" y="16268"/>
                  <a:pt x="12534" y="16707"/>
                </a:cubicBezTo>
                <a:cubicBezTo>
                  <a:pt x="12687" y="17203"/>
                  <a:pt x="12716" y="17792"/>
                  <a:pt x="12641" y="18321"/>
                </a:cubicBezTo>
                <a:cubicBezTo>
                  <a:pt x="12586" y="18707"/>
                  <a:pt x="12368" y="19012"/>
                  <a:pt x="12246" y="19365"/>
                </a:cubicBezTo>
                <a:cubicBezTo>
                  <a:pt x="12151" y="19646"/>
                  <a:pt x="12009" y="19914"/>
                  <a:pt x="11983" y="20223"/>
                </a:cubicBezTo>
                <a:cubicBezTo>
                  <a:pt x="11962" y="20471"/>
                  <a:pt x="11930" y="20808"/>
                  <a:pt x="12070" y="20963"/>
                </a:cubicBezTo>
                <a:cubicBezTo>
                  <a:pt x="13488" y="22552"/>
                  <a:pt x="15695" y="20678"/>
                  <a:pt x="17507" y="20532"/>
                </a:cubicBezTo>
                <a:lnTo>
                  <a:pt x="17542" y="20524"/>
                </a:lnTo>
                <a:cubicBezTo>
                  <a:pt x="17438" y="17983"/>
                  <a:pt x="16101" y="14890"/>
                  <a:pt x="17235" y="12902"/>
                </a:cubicBezTo>
                <a:cubicBezTo>
                  <a:pt x="17345" y="12707"/>
                  <a:pt x="17586" y="12752"/>
                  <a:pt x="17762" y="12780"/>
                </a:cubicBezTo>
                <a:cubicBezTo>
                  <a:pt x="17983" y="12817"/>
                  <a:pt x="18174" y="13016"/>
                  <a:pt x="18374" y="13150"/>
                </a:cubicBezTo>
                <a:cubicBezTo>
                  <a:pt x="18627" y="13321"/>
                  <a:pt x="18844" y="13626"/>
                  <a:pt x="19120" y="13703"/>
                </a:cubicBezTo>
                <a:cubicBezTo>
                  <a:pt x="19497" y="13809"/>
                  <a:pt x="19917" y="13768"/>
                  <a:pt x="20271" y="13553"/>
                </a:cubicBezTo>
                <a:cubicBezTo>
                  <a:pt x="20584" y="13362"/>
                  <a:pt x="20831" y="12975"/>
                  <a:pt x="21034" y="12589"/>
                </a:cubicBezTo>
                <a:cubicBezTo>
                  <a:pt x="21286" y="12114"/>
                  <a:pt x="21477" y="11561"/>
                  <a:pt x="21570" y="10984"/>
                </a:cubicBezTo>
                <a:cubicBezTo>
                  <a:pt x="21608" y="10740"/>
                  <a:pt x="21608" y="10476"/>
                  <a:pt x="21570" y="10232"/>
                </a:cubicBezTo>
                <a:cubicBezTo>
                  <a:pt x="21504" y="9813"/>
                  <a:pt x="21361" y="9411"/>
                  <a:pt x="21187" y="9057"/>
                </a:cubicBezTo>
                <a:cubicBezTo>
                  <a:pt x="21042" y="8764"/>
                  <a:pt x="20868" y="8492"/>
                  <a:pt x="20654" y="8305"/>
                </a:cubicBezTo>
                <a:cubicBezTo>
                  <a:pt x="20448" y="8126"/>
                  <a:pt x="20204" y="8016"/>
                  <a:pt x="19964" y="7984"/>
                </a:cubicBezTo>
                <a:cubicBezTo>
                  <a:pt x="19581" y="7935"/>
                  <a:pt x="19186" y="8041"/>
                  <a:pt x="18818" y="8199"/>
                </a:cubicBezTo>
                <a:cubicBezTo>
                  <a:pt x="18601" y="8293"/>
                  <a:pt x="18429" y="8553"/>
                  <a:pt x="18209" y="8626"/>
                </a:cubicBezTo>
                <a:cubicBezTo>
                  <a:pt x="18061" y="8675"/>
                  <a:pt x="17896" y="8699"/>
                  <a:pt x="17751" y="8626"/>
                </a:cubicBezTo>
                <a:cubicBezTo>
                  <a:pt x="17597" y="8549"/>
                  <a:pt x="17432" y="8411"/>
                  <a:pt x="17368" y="8199"/>
                </a:cubicBezTo>
                <a:cubicBezTo>
                  <a:pt x="16747" y="6191"/>
                  <a:pt x="17623" y="3631"/>
                  <a:pt x="17751" y="1342"/>
                </a:cubicBezTo>
                <a:lnTo>
                  <a:pt x="17722" y="1358"/>
                </a:lnTo>
                <a:cubicBezTo>
                  <a:pt x="16089" y="1180"/>
                  <a:pt x="14262" y="-48"/>
                  <a:pt x="12829" y="822"/>
                </a:cubicBezTo>
                <a:cubicBezTo>
                  <a:pt x="12679" y="911"/>
                  <a:pt x="12580" y="1143"/>
                  <a:pt x="12525" y="1358"/>
                </a:cubicBezTo>
                <a:cubicBezTo>
                  <a:pt x="12473" y="1562"/>
                  <a:pt x="12490" y="1793"/>
                  <a:pt x="12525" y="2001"/>
                </a:cubicBezTo>
                <a:cubicBezTo>
                  <a:pt x="12577" y="2310"/>
                  <a:pt x="12763" y="2549"/>
                  <a:pt x="12829" y="2854"/>
                </a:cubicBezTo>
                <a:cubicBezTo>
                  <a:pt x="12942" y="3370"/>
                  <a:pt x="13018" y="3923"/>
                  <a:pt x="12983" y="4460"/>
                </a:cubicBezTo>
                <a:cubicBezTo>
                  <a:pt x="12960" y="4797"/>
                  <a:pt x="12882" y="5139"/>
                  <a:pt x="12754" y="5427"/>
                </a:cubicBezTo>
                <a:cubicBezTo>
                  <a:pt x="12621" y="5728"/>
                  <a:pt x="12426" y="5972"/>
                  <a:pt x="12217" y="6175"/>
                </a:cubicBezTo>
                <a:cubicBezTo>
                  <a:pt x="11965" y="6419"/>
                  <a:pt x="11678" y="6618"/>
                  <a:pt x="11379" y="6712"/>
                </a:cubicBezTo>
                <a:cubicBezTo>
                  <a:pt x="11205" y="6765"/>
                  <a:pt x="11017" y="6765"/>
                  <a:pt x="10843" y="6712"/>
                </a:cubicBezTo>
                <a:cubicBezTo>
                  <a:pt x="10431" y="6582"/>
                  <a:pt x="10037" y="6313"/>
                  <a:pt x="9697" y="5960"/>
                </a:cubicBezTo>
                <a:cubicBezTo>
                  <a:pt x="9422" y="5675"/>
                  <a:pt x="9146" y="5330"/>
                  <a:pt x="9010" y="4891"/>
                </a:cubicBezTo>
                <a:cubicBezTo>
                  <a:pt x="8856" y="4395"/>
                  <a:pt x="8827" y="3805"/>
                  <a:pt x="8903" y="3277"/>
                </a:cubicBezTo>
                <a:cubicBezTo>
                  <a:pt x="8958" y="2891"/>
                  <a:pt x="9175" y="2586"/>
                  <a:pt x="9297" y="2232"/>
                </a:cubicBezTo>
                <a:cubicBezTo>
                  <a:pt x="9393" y="1952"/>
                  <a:pt x="9535" y="1684"/>
                  <a:pt x="9561" y="1375"/>
                </a:cubicBezTo>
                <a:cubicBezTo>
                  <a:pt x="9581" y="1127"/>
                  <a:pt x="9613" y="789"/>
                  <a:pt x="9474" y="635"/>
                </a:cubicBezTo>
                <a:cubicBezTo>
                  <a:pt x="8056" y="-954"/>
                  <a:pt x="5849" y="924"/>
                  <a:pt x="4036" y="1066"/>
                </a:cubicBezTo>
                <a:lnTo>
                  <a:pt x="4057" y="1127"/>
                </a:lnTo>
                <a:cubicBezTo>
                  <a:pt x="4158" y="3667"/>
                  <a:pt x="5498" y="6760"/>
                  <a:pt x="4364" y="8748"/>
                </a:cubicBezTo>
                <a:cubicBezTo>
                  <a:pt x="4254" y="8943"/>
                  <a:pt x="4013" y="8899"/>
                  <a:pt x="3836" y="8870"/>
                </a:cubicBezTo>
                <a:cubicBezTo>
                  <a:pt x="3616" y="8833"/>
                  <a:pt x="3424" y="8634"/>
                  <a:pt x="3224" y="8500"/>
                </a:cubicBezTo>
                <a:cubicBezTo>
                  <a:pt x="2972" y="8329"/>
                  <a:pt x="2754" y="8025"/>
                  <a:pt x="2479" y="7947"/>
                </a:cubicBezTo>
                <a:cubicBezTo>
                  <a:pt x="2102" y="7842"/>
                  <a:pt x="1681" y="7882"/>
                  <a:pt x="1328" y="8098"/>
                </a:cubicBezTo>
                <a:cubicBezTo>
                  <a:pt x="1014" y="8289"/>
                  <a:pt x="768" y="8675"/>
                  <a:pt x="565" y="9061"/>
                </a:cubicBezTo>
                <a:cubicBezTo>
                  <a:pt x="312" y="9537"/>
                  <a:pt x="121" y="10089"/>
                  <a:pt x="28" y="10667"/>
                </a:cubicBezTo>
                <a:cubicBezTo>
                  <a:pt x="-9" y="10911"/>
                  <a:pt x="-9" y="11175"/>
                  <a:pt x="28" y="11419"/>
                </a:cubicBezTo>
                <a:cubicBezTo>
                  <a:pt x="95" y="11837"/>
                  <a:pt x="237" y="12240"/>
                  <a:pt x="411" y="12593"/>
                </a:cubicBezTo>
                <a:cubicBezTo>
                  <a:pt x="556" y="12886"/>
                  <a:pt x="730" y="13158"/>
                  <a:pt x="945" y="13345"/>
                </a:cubicBezTo>
                <a:cubicBezTo>
                  <a:pt x="1151" y="13524"/>
                  <a:pt x="1394" y="13634"/>
                  <a:pt x="1635" y="13666"/>
                </a:cubicBezTo>
                <a:cubicBezTo>
                  <a:pt x="2018" y="13715"/>
                  <a:pt x="2412" y="13610"/>
                  <a:pt x="2780" y="13451"/>
                </a:cubicBezTo>
                <a:cubicBezTo>
                  <a:pt x="2998" y="13358"/>
                  <a:pt x="3169" y="13097"/>
                  <a:pt x="3390" y="13024"/>
                </a:cubicBezTo>
                <a:cubicBezTo>
                  <a:pt x="3537" y="12975"/>
                  <a:pt x="3703" y="12951"/>
                  <a:pt x="3848" y="13024"/>
                </a:cubicBezTo>
                <a:cubicBezTo>
                  <a:pt x="4001" y="13101"/>
                  <a:pt x="4167" y="13240"/>
                  <a:pt x="4231" y="13451"/>
                </a:cubicBezTo>
                <a:cubicBezTo>
                  <a:pt x="4851" y="15459"/>
                  <a:pt x="3975" y="18024"/>
                  <a:pt x="3848" y="20308"/>
                </a:cubicBezTo>
                <a:lnTo>
                  <a:pt x="3822" y="20239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1600200" y="4925160"/>
            <a:ext cx="914400" cy="685800"/>
          </a:xfrm>
          <a:custGeom>
            <a:avLst/>
            <a:gdLst>
              <a:gd name="textAreaLeft" fmla="*/ 236880 w 914400"/>
              <a:gd name="textAreaRight" fmla="*/ 677520 w 914400"/>
              <a:gd name="textAreaTop" fmla="*/ 231840 h 685800"/>
              <a:gd name="textAreaBottom" fmla="*/ 453960 h 685800"/>
              <a:gd name="GluePoint1X" fmla="*/ 10800 w 21600"/>
              <a:gd name="GluePoint1Y" fmla="*/ 0 h 21600"/>
              <a:gd name="GluePoint2X" fmla="*/ 0 w 21600"/>
              <a:gd name="GluePoint2Y" fmla="*/ 10800 h 21600"/>
              <a:gd name="GluePoint3X" fmla="*/ 10800 w 21600"/>
              <a:gd name="GluePoint3Y" fmla="*/ 21600 h 21600"/>
              <a:gd name="GluePoint4X" fmla="*/ 21600 w 21600"/>
              <a:gd name="GluePoint4Y" fmla="*/ 10800 h 21600"/>
            </a:gdLst>
            <a:ahLst/>
            <a:cxnLst>
              <a:cxn ang="0">
                <a:pos x="GluePoint1X" y="GluePoint1Y"/>
              </a:cxn>
              <a:cxn ang="0">
                <a:pos x="GluePoint2X" y="GluePoint2Y"/>
              </a:cxn>
              <a:cxn ang="0">
                <a:pos x="GluePoint3X" y="GluePoint3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21600" h="21600">
                <a:moveTo>
                  <a:pt x="3822" y="20239"/>
                </a:moveTo>
                <a:cubicBezTo>
                  <a:pt x="5451" y="20418"/>
                  <a:pt x="7281" y="21646"/>
                  <a:pt x="8714" y="20776"/>
                </a:cubicBezTo>
                <a:cubicBezTo>
                  <a:pt x="8865" y="20686"/>
                  <a:pt x="8964" y="20455"/>
                  <a:pt x="9019" y="20239"/>
                </a:cubicBezTo>
                <a:cubicBezTo>
                  <a:pt x="9071" y="20036"/>
                  <a:pt x="9053" y="19804"/>
                  <a:pt x="9019" y="19597"/>
                </a:cubicBezTo>
                <a:cubicBezTo>
                  <a:pt x="8966" y="19288"/>
                  <a:pt x="8781" y="19048"/>
                  <a:pt x="8714" y="18743"/>
                </a:cubicBezTo>
                <a:cubicBezTo>
                  <a:pt x="8601" y="18227"/>
                  <a:pt x="8526" y="17674"/>
                  <a:pt x="8560" y="17138"/>
                </a:cubicBezTo>
                <a:cubicBezTo>
                  <a:pt x="8584" y="16800"/>
                  <a:pt x="8662" y="16459"/>
                  <a:pt x="8790" y="16170"/>
                </a:cubicBezTo>
                <a:cubicBezTo>
                  <a:pt x="8923" y="15870"/>
                  <a:pt x="9117" y="15626"/>
                  <a:pt x="9326" y="15422"/>
                </a:cubicBezTo>
                <a:cubicBezTo>
                  <a:pt x="9578" y="15179"/>
                  <a:pt x="9865" y="14979"/>
                  <a:pt x="10164" y="14886"/>
                </a:cubicBezTo>
                <a:cubicBezTo>
                  <a:pt x="10338" y="14833"/>
                  <a:pt x="10527" y="14833"/>
                  <a:pt x="10701" y="14886"/>
                </a:cubicBezTo>
                <a:cubicBezTo>
                  <a:pt x="11112" y="15016"/>
                  <a:pt x="11507" y="15284"/>
                  <a:pt x="11846" y="15638"/>
                </a:cubicBezTo>
                <a:cubicBezTo>
                  <a:pt x="12122" y="15922"/>
                  <a:pt x="12397" y="16268"/>
                  <a:pt x="12534" y="16707"/>
                </a:cubicBezTo>
                <a:cubicBezTo>
                  <a:pt x="12687" y="17203"/>
                  <a:pt x="12716" y="17792"/>
                  <a:pt x="12641" y="18321"/>
                </a:cubicBezTo>
                <a:cubicBezTo>
                  <a:pt x="12586" y="18707"/>
                  <a:pt x="12368" y="19012"/>
                  <a:pt x="12246" y="19365"/>
                </a:cubicBezTo>
                <a:cubicBezTo>
                  <a:pt x="12151" y="19646"/>
                  <a:pt x="12009" y="19914"/>
                  <a:pt x="11983" y="20223"/>
                </a:cubicBezTo>
                <a:cubicBezTo>
                  <a:pt x="11962" y="20471"/>
                  <a:pt x="11930" y="20808"/>
                  <a:pt x="12070" y="20963"/>
                </a:cubicBezTo>
                <a:cubicBezTo>
                  <a:pt x="13488" y="22552"/>
                  <a:pt x="15695" y="20678"/>
                  <a:pt x="17507" y="20532"/>
                </a:cubicBezTo>
                <a:lnTo>
                  <a:pt x="17542" y="20524"/>
                </a:lnTo>
                <a:cubicBezTo>
                  <a:pt x="17438" y="17983"/>
                  <a:pt x="16101" y="14890"/>
                  <a:pt x="17235" y="12902"/>
                </a:cubicBezTo>
                <a:cubicBezTo>
                  <a:pt x="17345" y="12707"/>
                  <a:pt x="17586" y="12752"/>
                  <a:pt x="17762" y="12780"/>
                </a:cubicBezTo>
                <a:cubicBezTo>
                  <a:pt x="17983" y="12817"/>
                  <a:pt x="18174" y="13016"/>
                  <a:pt x="18374" y="13150"/>
                </a:cubicBezTo>
                <a:cubicBezTo>
                  <a:pt x="18627" y="13321"/>
                  <a:pt x="18844" y="13626"/>
                  <a:pt x="19120" y="13703"/>
                </a:cubicBezTo>
                <a:cubicBezTo>
                  <a:pt x="19497" y="13809"/>
                  <a:pt x="19917" y="13768"/>
                  <a:pt x="20271" y="13553"/>
                </a:cubicBezTo>
                <a:cubicBezTo>
                  <a:pt x="20584" y="13362"/>
                  <a:pt x="20831" y="12975"/>
                  <a:pt x="21034" y="12589"/>
                </a:cubicBezTo>
                <a:cubicBezTo>
                  <a:pt x="21286" y="12114"/>
                  <a:pt x="21477" y="11561"/>
                  <a:pt x="21570" y="10984"/>
                </a:cubicBezTo>
                <a:cubicBezTo>
                  <a:pt x="21608" y="10740"/>
                  <a:pt x="21608" y="10476"/>
                  <a:pt x="21570" y="10232"/>
                </a:cubicBezTo>
                <a:cubicBezTo>
                  <a:pt x="21504" y="9813"/>
                  <a:pt x="21361" y="9411"/>
                  <a:pt x="21187" y="9057"/>
                </a:cubicBezTo>
                <a:cubicBezTo>
                  <a:pt x="21042" y="8764"/>
                  <a:pt x="20868" y="8492"/>
                  <a:pt x="20654" y="8305"/>
                </a:cubicBezTo>
                <a:cubicBezTo>
                  <a:pt x="20448" y="8126"/>
                  <a:pt x="20204" y="8016"/>
                  <a:pt x="19964" y="7984"/>
                </a:cubicBezTo>
                <a:cubicBezTo>
                  <a:pt x="19581" y="7935"/>
                  <a:pt x="19186" y="8041"/>
                  <a:pt x="18818" y="8199"/>
                </a:cubicBezTo>
                <a:cubicBezTo>
                  <a:pt x="18601" y="8293"/>
                  <a:pt x="18429" y="8553"/>
                  <a:pt x="18209" y="8626"/>
                </a:cubicBezTo>
                <a:cubicBezTo>
                  <a:pt x="18061" y="8675"/>
                  <a:pt x="17896" y="8699"/>
                  <a:pt x="17751" y="8626"/>
                </a:cubicBezTo>
                <a:cubicBezTo>
                  <a:pt x="17597" y="8549"/>
                  <a:pt x="17432" y="8411"/>
                  <a:pt x="17368" y="8199"/>
                </a:cubicBezTo>
                <a:cubicBezTo>
                  <a:pt x="16747" y="6191"/>
                  <a:pt x="17623" y="3631"/>
                  <a:pt x="17751" y="1342"/>
                </a:cubicBezTo>
                <a:lnTo>
                  <a:pt x="17722" y="1358"/>
                </a:lnTo>
                <a:cubicBezTo>
                  <a:pt x="16089" y="1180"/>
                  <a:pt x="14262" y="-48"/>
                  <a:pt x="12829" y="822"/>
                </a:cubicBezTo>
                <a:cubicBezTo>
                  <a:pt x="12679" y="911"/>
                  <a:pt x="12580" y="1143"/>
                  <a:pt x="12525" y="1358"/>
                </a:cubicBezTo>
                <a:cubicBezTo>
                  <a:pt x="12473" y="1562"/>
                  <a:pt x="12490" y="1793"/>
                  <a:pt x="12525" y="2001"/>
                </a:cubicBezTo>
                <a:cubicBezTo>
                  <a:pt x="12577" y="2310"/>
                  <a:pt x="12763" y="2549"/>
                  <a:pt x="12829" y="2854"/>
                </a:cubicBezTo>
                <a:cubicBezTo>
                  <a:pt x="12942" y="3370"/>
                  <a:pt x="13018" y="3923"/>
                  <a:pt x="12983" y="4460"/>
                </a:cubicBezTo>
                <a:cubicBezTo>
                  <a:pt x="12960" y="4797"/>
                  <a:pt x="12882" y="5139"/>
                  <a:pt x="12754" y="5427"/>
                </a:cubicBezTo>
                <a:cubicBezTo>
                  <a:pt x="12621" y="5728"/>
                  <a:pt x="12426" y="5972"/>
                  <a:pt x="12217" y="6175"/>
                </a:cubicBezTo>
                <a:cubicBezTo>
                  <a:pt x="11965" y="6419"/>
                  <a:pt x="11678" y="6618"/>
                  <a:pt x="11379" y="6712"/>
                </a:cubicBezTo>
                <a:cubicBezTo>
                  <a:pt x="11205" y="6765"/>
                  <a:pt x="11017" y="6765"/>
                  <a:pt x="10843" y="6712"/>
                </a:cubicBezTo>
                <a:cubicBezTo>
                  <a:pt x="10431" y="6582"/>
                  <a:pt x="10037" y="6313"/>
                  <a:pt x="9697" y="5960"/>
                </a:cubicBezTo>
                <a:cubicBezTo>
                  <a:pt x="9422" y="5675"/>
                  <a:pt x="9146" y="5330"/>
                  <a:pt x="9010" y="4891"/>
                </a:cubicBezTo>
                <a:cubicBezTo>
                  <a:pt x="8856" y="4395"/>
                  <a:pt x="8827" y="3805"/>
                  <a:pt x="8903" y="3277"/>
                </a:cubicBezTo>
                <a:cubicBezTo>
                  <a:pt x="8958" y="2891"/>
                  <a:pt x="9175" y="2586"/>
                  <a:pt x="9297" y="2232"/>
                </a:cubicBezTo>
                <a:cubicBezTo>
                  <a:pt x="9393" y="1952"/>
                  <a:pt x="9535" y="1684"/>
                  <a:pt x="9561" y="1375"/>
                </a:cubicBezTo>
                <a:cubicBezTo>
                  <a:pt x="9581" y="1127"/>
                  <a:pt x="9613" y="789"/>
                  <a:pt x="9474" y="635"/>
                </a:cubicBezTo>
                <a:cubicBezTo>
                  <a:pt x="8056" y="-954"/>
                  <a:pt x="5849" y="924"/>
                  <a:pt x="4036" y="1066"/>
                </a:cubicBezTo>
                <a:lnTo>
                  <a:pt x="4057" y="1127"/>
                </a:lnTo>
                <a:cubicBezTo>
                  <a:pt x="4158" y="3667"/>
                  <a:pt x="5498" y="6760"/>
                  <a:pt x="4364" y="8748"/>
                </a:cubicBezTo>
                <a:cubicBezTo>
                  <a:pt x="4254" y="8943"/>
                  <a:pt x="4013" y="8899"/>
                  <a:pt x="3836" y="8870"/>
                </a:cubicBezTo>
                <a:cubicBezTo>
                  <a:pt x="3616" y="8833"/>
                  <a:pt x="3424" y="8634"/>
                  <a:pt x="3224" y="8500"/>
                </a:cubicBezTo>
                <a:cubicBezTo>
                  <a:pt x="2972" y="8329"/>
                  <a:pt x="2754" y="8025"/>
                  <a:pt x="2479" y="7947"/>
                </a:cubicBezTo>
                <a:cubicBezTo>
                  <a:pt x="2102" y="7842"/>
                  <a:pt x="1681" y="7882"/>
                  <a:pt x="1328" y="8098"/>
                </a:cubicBezTo>
                <a:cubicBezTo>
                  <a:pt x="1014" y="8289"/>
                  <a:pt x="768" y="8675"/>
                  <a:pt x="565" y="9061"/>
                </a:cubicBezTo>
                <a:cubicBezTo>
                  <a:pt x="312" y="9537"/>
                  <a:pt x="121" y="10089"/>
                  <a:pt x="28" y="10667"/>
                </a:cubicBezTo>
                <a:cubicBezTo>
                  <a:pt x="-9" y="10911"/>
                  <a:pt x="-9" y="11175"/>
                  <a:pt x="28" y="11419"/>
                </a:cubicBezTo>
                <a:cubicBezTo>
                  <a:pt x="95" y="11837"/>
                  <a:pt x="237" y="12240"/>
                  <a:pt x="411" y="12593"/>
                </a:cubicBezTo>
                <a:cubicBezTo>
                  <a:pt x="556" y="12886"/>
                  <a:pt x="730" y="13158"/>
                  <a:pt x="945" y="13345"/>
                </a:cubicBezTo>
                <a:cubicBezTo>
                  <a:pt x="1151" y="13524"/>
                  <a:pt x="1394" y="13634"/>
                  <a:pt x="1635" y="13666"/>
                </a:cubicBezTo>
                <a:cubicBezTo>
                  <a:pt x="2018" y="13715"/>
                  <a:pt x="2412" y="13610"/>
                  <a:pt x="2780" y="13451"/>
                </a:cubicBezTo>
                <a:cubicBezTo>
                  <a:pt x="2998" y="13358"/>
                  <a:pt x="3169" y="13097"/>
                  <a:pt x="3390" y="13024"/>
                </a:cubicBezTo>
                <a:cubicBezTo>
                  <a:pt x="3537" y="12975"/>
                  <a:pt x="3703" y="12951"/>
                  <a:pt x="3848" y="13024"/>
                </a:cubicBezTo>
                <a:cubicBezTo>
                  <a:pt x="4001" y="13101"/>
                  <a:pt x="4167" y="13240"/>
                  <a:pt x="4231" y="13451"/>
                </a:cubicBezTo>
                <a:cubicBezTo>
                  <a:pt x="4851" y="15459"/>
                  <a:pt x="3975" y="18024"/>
                  <a:pt x="3848" y="20308"/>
                </a:cubicBezTo>
                <a:lnTo>
                  <a:pt x="3822" y="20239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CasellaDiTesto 46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5" name="PlaceHolder 1"/>
          <p:cNvSpPr>
            <a:spLocks noGrp="1"/>
          </p:cNvSpPr>
          <p:nvPr>
            <p:ph type="sldNum" idx="70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B724147-C840-4870-AF5F-E1197DCC3DBF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6" name="CasellaDiTesto 47"/>
          <p:cNvSpPr/>
          <p:nvPr/>
        </p:nvSpPr>
        <p:spPr>
          <a:xfrm>
            <a:off x="5593320" y="600480"/>
            <a:ext cx="44650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KEY  IMPROVEMENTS​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7" name=""/>
          <p:cNvSpPr txBox="1"/>
          <p:nvPr/>
        </p:nvSpPr>
        <p:spPr>
          <a:xfrm>
            <a:off x="6042960" y="3298680"/>
            <a:ext cx="250920" cy="23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  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8" name=""/>
          <p:cNvSpPr txBox="1"/>
          <p:nvPr/>
        </p:nvSpPr>
        <p:spPr>
          <a:xfrm>
            <a:off x="1553760" y="1828800"/>
            <a:ext cx="9010440" cy="914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1. Pushing down the energy threshold to X-ray energy range ( goal 20 keV)​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9" name=""/>
          <p:cNvSpPr txBox="1"/>
          <p:nvPr/>
        </p:nvSpPr>
        <p:spPr>
          <a:xfrm>
            <a:off x="1600200" y="3298680"/>
            <a:ext cx="8915400" cy="90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2. 3-D event reconstruction (S/N and sensitivity improvement)​ 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0" name=""/>
          <p:cNvSpPr txBox="1"/>
          <p:nvPr/>
        </p:nvSpPr>
        <p:spPr>
          <a:xfrm>
            <a:off x="1600200" y="4644360"/>
            <a:ext cx="9144000" cy="107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3. Scintillators optimized for either scattering or​ absorption of scattering photons​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asellaDiTesto 44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2" name="PlaceHolder 1"/>
          <p:cNvSpPr>
            <a:spLocks noGrp="1"/>
          </p:cNvSpPr>
          <p:nvPr>
            <p:ph type="sldNum" idx="71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61C7120-3832-4945-B99F-7855BA37B9B9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3" name="CasellaDiTesto 45"/>
          <p:cNvSpPr/>
          <p:nvPr/>
        </p:nvSpPr>
        <p:spPr>
          <a:xfrm>
            <a:off x="5593320" y="600480"/>
            <a:ext cx="2407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Conclusion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4" name=""/>
          <p:cNvSpPr txBox="1"/>
          <p:nvPr/>
        </p:nvSpPr>
        <p:spPr>
          <a:xfrm>
            <a:off x="1382400" y="1371600"/>
            <a:ext cx="2596680" cy="828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Large heritage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5" name=""/>
          <p:cNvSpPr txBox="1"/>
          <p:nvPr/>
        </p:nvSpPr>
        <p:spPr>
          <a:xfrm>
            <a:off x="5103000" y="1371600"/>
            <a:ext cx="2514600" cy="878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R&amp;D activity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6" name=""/>
          <p:cNvSpPr txBox="1"/>
          <p:nvPr/>
        </p:nvSpPr>
        <p:spPr>
          <a:xfrm>
            <a:off x="8555400" y="1371600"/>
            <a:ext cx="2971800" cy="828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Future proposals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7" name=""/>
          <p:cNvSpPr/>
          <p:nvPr/>
        </p:nvSpPr>
        <p:spPr>
          <a:xfrm>
            <a:off x="457200" y="1828800"/>
            <a:ext cx="4114800" cy="3886200"/>
          </a:xfrm>
          <a:custGeom>
            <a:avLst/>
            <a:gdLst>
              <a:gd name="textAreaLeft" fmla="*/ 904680 w 4114800"/>
              <a:gd name="textAreaRight" fmla="*/ 3210120 w 4114800"/>
              <a:gd name="textAreaTop" fmla="*/ 854640 h 3886200"/>
              <a:gd name="textAreaBottom" fmla="*/ 3031560 h 3886200"/>
              <a:gd name="GluePoint2X" fmla="*/ 10800 w 21600"/>
              <a:gd name="GluePoint2Y" fmla="*/ 21600 h 21600"/>
              <a:gd name="GluePoint4X" fmla="*/ 10800 w 21600"/>
              <a:gd name="GluePoint4Y" fmla="*/ 0 h 21600"/>
            </a:gdLst>
            <a:ahLst/>
            <a:cxnLst>
              <a:cxn ang="0">
                <a:pos x="GluePoint2X" y="GluePoint2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noFill/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360" tIns="63360" rIns="108360" bIns="63360" anchor="ctr" anchorCtr="1">
            <a:noAutofit/>
          </a:bodyPr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1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Thanks to REDSOX and THESEUS collaboration;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1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Collaboration between  GSSI/ INAF/ INFN-LNF/ Univ. Bonn</a:t>
            </a: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en-US" sz="10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</p:txBody>
      </p:sp>
      <p:sp>
        <p:nvSpPr>
          <p:cNvPr id="318" name=""/>
          <p:cNvSpPr/>
          <p:nvPr/>
        </p:nvSpPr>
        <p:spPr>
          <a:xfrm rot="10794600">
            <a:off x="4172760" y="1828440"/>
            <a:ext cx="4117680" cy="3882960"/>
          </a:xfrm>
          <a:custGeom>
            <a:avLst/>
            <a:gdLst>
              <a:gd name="textAreaLeft" fmla="*/ 905400 w 4117680"/>
              <a:gd name="textAreaRight" fmla="*/ 3212280 w 4117680"/>
              <a:gd name="textAreaTop" fmla="*/ 853920 h 3882960"/>
              <a:gd name="textAreaBottom" fmla="*/ 3029040 h 3882960"/>
              <a:gd name="GluePoint2X" fmla="*/ 10800 w 21600"/>
              <a:gd name="GluePoint2Y" fmla="*/ 21600 h 21600"/>
              <a:gd name="GluePoint4X" fmla="*/ 10800 w 21600"/>
              <a:gd name="GluePoint4Y" fmla="*/ 0 h 21600"/>
            </a:gdLst>
            <a:ahLst/>
            <a:cxnLst>
              <a:cxn ang="0">
                <a:pos x="GluePoint2X" y="GluePoint2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noFill/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360" tIns="63360" rIns="108360" bIns="6336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9" name=""/>
          <p:cNvSpPr txBox="1"/>
          <p:nvPr/>
        </p:nvSpPr>
        <p:spPr>
          <a:xfrm>
            <a:off x="5054400" y="2129400"/>
            <a:ext cx="2286000" cy="2743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 anchorCtr="1">
            <a:spAutoFit/>
          </a:bodyPr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Clear astrophysical application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Polarimetry is the baseline, but others will be evaluated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0" name=""/>
          <p:cNvSpPr/>
          <p:nvPr/>
        </p:nvSpPr>
        <p:spPr>
          <a:xfrm>
            <a:off x="7837200" y="1829160"/>
            <a:ext cx="4114800" cy="3886200"/>
          </a:xfrm>
          <a:custGeom>
            <a:avLst/>
            <a:gdLst>
              <a:gd name="textAreaLeft" fmla="*/ 904680 w 4114800"/>
              <a:gd name="textAreaRight" fmla="*/ 3210120 w 4114800"/>
              <a:gd name="textAreaTop" fmla="*/ 854640 h 3886200"/>
              <a:gd name="textAreaBottom" fmla="*/ 3031560 h 3886200"/>
              <a:gd name="GluePoint2X" fmla="*/ 10800 w 21600"/>
              <a:gd name="GluePoint2Y" fmla="*/ 21600 h 21600"/>
              <a:gd name="GluePoint4X" fmla="*/ 10800 w 21600"/>
              <a:gd name="GluePoint4Y" fmla="*/ 0 h 21600"/>
            </a:gdLst>
            <a:ahLst/>
            <a:cxnLst>
              <a:cxn ang="0">
                <a:pos x="GluePoint2X" y="GluePoint2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noFill/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360" tIns="63360" rIns="108360" bIns="63360" anchor="ctr" anchorCtr="1">
            <a:noAutofit/>
          </a:bodyPr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1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Identification of possible improvements;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1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SDD vs Si-PM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1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Other applications of large area polarimeters possible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en-US" sz="21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CasellaDiTesto 58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2" name="PlaceHolder 1"/>
          <p:cNvSpPr>
            <a:spLocks noGrp="1"/>
          </p:cNvSpPr>
          <p:nvPr>
            <p:ph type="sldNum" idx="72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4E613D4-BD62-4757-B693-3BB8E4F2C229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3" name="CasellaDiTesto 59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Thank You!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4" name="CasellaDiTesto 60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25" name=""/>
          <p:cNvPicPr/>
          <p:nvPr/>
        </p:nvPicPr>
        <p:blipFill>
          <a:blip r:embed="rId2"/>
          <a:stretch/>
        </p:blipFill>
        <p:spPr>
          <a:xfrm>
            <a:off x="457200" y="1403640"/>
            <a:ext cx="3407400" cy="4539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" name=""/>
          <p:cNvPicPr/>
          <p:nvPr/>
        </p:nvPicPr>
        <p:blipFill>
          <a:blip r:embed="rId3"/>
          <a:stretch/>
        </p:blipFill>
        <p:spPr>
          <a:xfrm>
            <a:off x="7772400" y="2057400"/>
            <a:ext cx="4266720" cy="3200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7" name=""/>
          <p:cNvSpPr txBox="1"/>
          <p:nvPr/>
        </p:nvSpPr>
        <p:spPr>
          <a:xfrm>
            <a:off x="4114800" y="2908440"/>
            <a:ext cx="3592080" cy="16635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Contacts: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4"/>
              </a:rPr>
              <a:t>edoardo.borciani@inaf.it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5"/>
              </a:rPr>
              <a:t>riccardo.campana@inaf.it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6"/>
              </a:rPr>
              <a:t>fabio.muleri@inaf.it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sldNum" idx="73"/>
          </p:nvPr>
        </p:nvSpPr>
        <p:spPr>
          <a:xfrm>
            <a:off x="9343440" y="632844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69F94C-E8FC-4FCA-9C3A-9D6452113CD6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asellaDiTesto 55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0" name="PlaceHolder 1"/>
          <p:cNvSpPr>
            <a:spLocks noGrp="1"/>
          </p:cNvSpPr>
          <p:nvPr>
            <p:ph type="sldNum" idx="74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DBD99D8-B845-4C7F-96E6-9DE5CC22F9A8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1" name="CasellaDiTesto 56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Software Spectrum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2" name="CasellaDiTesto 57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33" name=""/>
          <p:cNvPicPr/>
          <p:nvPr/>
        </p:nvPicPr>
        <p:blipFill>
          <a:blip r:embed="rId2"/>
          <a:srcRect l="0" t="0" r="0" b="5190"/>
          <a:stretch/>
        </p:blipFill>
        <p:spPr>
          <a:xfrm>
            <a:off x="2057400" y="1253160"/>
            <a:ext cx="8300880" cy="49190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CasellaDiTesto 98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5" name="PlaceHolder 1"/>
          <p:cNvSpPr>
            <a:spLocks noGrp="1"/>
          </p:cNvSpPr>
          <p:nvPr>
            <p:ph type="sldNum" idx="75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0F99900-461E-4DDE-AFA9-E3081C832AFE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6" name="CasellaDiTesto 100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37" name=""/>
          <p:cNvPicPr/>
          <p:nvPr/>
        </p:nvPicPr>
        <p:blipFill>
          <a:blip r:embed="rId2"/>
          <a:stretch/>
        </p:blipFill>
        <p:spPr>
          <a:xfrm>
            <a:off x="269640" y="1600200"/>
            <a:ext cx="7731360" cy="400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38" name=""/>
          <p:cNvPicPr/>
          <p:nvPr/>
        </p:nvPicPr>
        <p:blipFill>
          <a:blip r:embed="rId3"/>
          <a:stretch/>
        </p:blipFill>
        <p:spPr>
          <a:xfrm>
            <a:off x="7772400" y="2881800"/>
            <a:ext cx="4105080" cy="10044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asellaDiTesto 76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PlaceHolder 1"/>
          <p:cNvSpPr>
            <a:spLocks noGrp="1"/>
          </p:cNvSpPr>
          <p:nvPr>
            <p:ph type="sldNum" idx="40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026362F-F75C-4FAF-86D0-2EF0DB79668E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4" name="CasellaDiTesto 77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Polarimetry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5" name=""/>
          <p:cNvPicPr/>
          <p:nvPr/>
        </p:nvPicPr>
        <p:blipFill>
          <a:blip r:embed="rId2"/>
          <a:srcRect l="11250" t="0" r="6" b="0"/>
          <a:stretch/>
        </p:blipFill>
        <p:spPr>
          <a:xfrm>
            <a:off x="41760" y="1600560"/>
            <a:ext cx="6130440" cy="388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" name=""/>
          <p:cNvSpPr txBox="1"/>
          <p:nvPr/>
        </p:nvSpPr>
        <p:spPr>
          <a:xfrm>
            <a:off x="6629400" y="2248200"/>
            <a:ext cx="5029200" cy="3238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GRBs yes... but not only:​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Transient Binaries​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Magnetar bursts (AXP, SGR, Fast Radio Bursts) ​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X-ray Flashes​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Terrestrial Gamma-ray Flashes;​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"/>
          <p:cNvSpPr txBox="1"/>
          <p:nvPr/>
        </p:nvSpPr>
        <p:spPr>
          <a:xfrm>
            <a:off x="6701400" y="1420200"/>
            <a:ext cx="3886200" cy="685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Why Polarimetry?​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CasellaDiTesto 101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0" name="PlaceHolder 1"/>
          <p:cNvSpPr>
            <a:spLocks noGrp="1"/>
          </p:cNvSpPr>
          <p:nvPr>
            <p:ph type="sldNum" idx="76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03AF89D-BEF0-4262-99D7-5FE92CA88FA0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1" name="CasellaDiTesto 102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Software Spectrum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2" name="CasellaDiTesto 103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3" name=""/>
          <p:cNvPicPr/>
          <p:nvPr/>
        </p:nvPicPr>
        <p:blipFill>
          <a:blip r:embed="rId2"/>
          <a:srcRect l="0" t="0" r="0" b="5190"/>
          <a:stretch/>
        </p:blipFill>
        <p:spPr>
          <a:xfrm>
            <a:off x="2057400" y="1253160"/>
            <a:ext cx="8300880" cy="49190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CasellaDiTesto 7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5" name="PlaceHolder 1"/>
          <p:cNvSpPr>
            <a:spLocks noGrp="1"/>
          </p:cNvSpPr>
          <p:nvPr>
            <p:ph type="sldNum" idx="77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72C72E8-5000-4B09-8B96-9C83624C8659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6" name="CasellaDiTesto 84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Software Spectrum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7" name="CasellaDiTesto 85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8" name=""/>
          <p:cNvPicPr/>
          <p:nvPr/>
        </p:nvPicPr>
        <p:blipFill>
          <a:blip r:embed="rId2"/>
          <a:srcRect l="0" t="19232" r="0" b="0"/>
          <a:stretch/>
        </p:blipFill>
        <p:spPr>
          <a:xfrm>
            <a:off x="6261480" y="1600200"/>
            <a:ext cx="6082920" cy="3569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9" name=""/>
          <p:cNvSpPr txBox="1"/>
          <p:nvPr/>
        </p:nvSpPr>
        <p:spPr>
          <a:xfrm>
            <a:off x="228600" y="1339200"/>
            <a:ext cx="5486400" cy="5031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3"/>
              </a:rPr>
              <a:t>Spectrum Digitizer Characteristics</a:t>
            </a: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: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250 MS/s on 4 channels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14 bit ADC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4 single-ended inputs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6 input ranges: ±200 mV up to ±10 V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Window, re-arm, OR/AND trigger (2-4 channels)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GBit Ethernet/LXI compatible instrument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Separate ADC and amplifier per channel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Simultaneous sampling on all channels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</a:t>
            </a: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Cocomat Pro"/>
                <a:hlinkClick r:id="rId4"/>
              </a:rPr>
              <a:t>Datasheet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"/>
          <p:cNvPicPr/>
          <p:nvPr/>
        </p:nvPicPr>
        <p:blipFill>
          <a:blip r:embed="rId2"/>
          <a:stretch/>
        </p:blipFill>
        <p:spPr>
          <a:xfrm>
            <a:off x="10744200" y="1136160"/>
            <a:ext cx="1371600" cy="992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1" name="CasellaDiTesto 61"/>
          <p:cNvSpPr/>
          <p:nvPr/>
        </p:nvSpPr>
        <p:spPr>
          <a:xfrm>
            <a:off x="767880" y="6286680"/>
            <a:ext cx="11043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2" name="PlaceHolder 1"/>
          <p:cNvSpPr>
            <a:spLocks noGrp="1"/>
          </p:cNvSpPr>
          <p:nvPr>
            <p:ph type="sldNum" idx="78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9E752BE-97E1-4963-9963-DA7DE1FF7E48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3" name="CasellaDiTesto 66"/>
          <p:cNvSpPr/>
          <p:nvPr/>
        </p:nvSpPr>
        <p:spPr>
          <a:xfrm>
            <a:off x="5593320" y="600480"/>
            <a:ext cx="37792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International Context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4" name="CasellaDiTesto 86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55" name=""/>
          <p:cNvPicPr/>
          <p:nvPr/>
        </p:nvPicPr>
        <p:blipFill>
          <a:blip r:embed="rId3"/>
          <a:stretch/>
        </p:blipFill>
        <p:spPr>
          <a:xfrm>
            <a:off x="0" y="1048320"/>
            <a:ext cx="1060920" cy="780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6" name=""/>
          <p:cNvPicPr/>
          <p:nvPr/>
        </p:nvPicPr>
        <p:blipFill>
          <a:blip r:embed="rId4"/>
          <a:stretch/>
        </p:blipFill>
        <p:spPr>
          <a:xfrm>
            <a:off x="-69120" y="5372280"/>
            <a:ext cx="1669320" cy="914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7" name=""/>
          <p:cNvPicPr/>
          <p:nvPr/>
        </p:nvPicPr>
        <p:blipFill>
          <a:blip r:embed="rId5"/>
          <a:stretch/>
        </p:blipFill>
        <p:spPr>
          <a:xfrm>
            <a:off x="10986840" y="5257800"/>
            <a:ext cx="1205280" cy="945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8" name=""/>
          <p:cNvSpPr txBox="1"/>
          <p:nvPr/>
        </p:nvSpPr>
        <p:spPr>
          <a:xfrm>
            <a:off x="1191600" y="1371600"/>
            <a:ext cx="4572000" cy="1828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Small dedicated instruments:​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IKAROS/GAP​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POLAR​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9" name=""/>
          <p:cNvSpPr txBox="1"/>
          <p:nvPr/>
        </p:nvSpPr>
        <p:spPr>
          <a:xfrm>
            <a:off x="1187280" y="3200400"/>
            <a:ext cx="4829400" cy="358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Not-dedicated instrument:​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CGRO-BATSE​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INTEGRAL- IBIS/SPI​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ASTROSAT-CZTI​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RHESSI​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0" name=""/>
          <p:cNvSpPr txBox="1"/>
          <p:nvPr/>
        </p:nvSpPr>
        <p:spPr>
          <a:xfrm>
            <a:off x="6400800" y="1295280"/>
            <a:ext cx="4343400" cy="4598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POLAR : &lt;68% (99%confidence)​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	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  &lt;41% (99%confidence)​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	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  &lt;31% (99%confidence)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COSI :     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&lt;46% (90%confidence)​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IKAROS: 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70 ± 22​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               27 ± 11​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  <a:ea typeface="Microsoft YaHei"/>
              </a:rPr>
              <a:t>IBIS :      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&gt;28% (90%confidence)​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	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 &gt;33% (90%confidence)​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              &lt; 4/43 ± 25 ​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1" name=""/>
          <p:cNvSpPr txBox="1"/>
          <p:nvPr/>
        </p:nvSpPr>
        <p:spPr>
          <a:xfrm>
            <a:off x="7086600" y="5893920"/>
            <a:ext cx="2514600" cy="379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[Zhang et al., 2019]​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asellaDiTesto 15"/>
          <p:cNvSpPr/>
          <p:nvPr/>
        </p:nvSpPr>
        <p:spPr>
          <a:xfrm>
            <a:off x="457200" y="1479600"/>
            <a:ext cx="4900680" cy="57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3200" b="0" u="none" strike="noStrike">
                <a:solidFill>
                  <a:srgbClr val="002A48"/>
                </a:solidFill>
                <a:effectLst/>
                <a:uFillTx/>
                <a:latin typeface="Arial"/>
              </a:rPr>
              <a:t>But most importantly...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CasellaDiTesto 90"/>
          <p:cNvSpPr/>
          <p:nvPr/>
        </p:nvSpPr>
        <p:spPr>
          <a:xfrm>
            <a:off x="983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PlaceHolder 1"/>
          <p:cNvSpPr>
            <a:spLocks noGrp="1"/>
          </p:cNvSpPr>
          <p:nvPr>
            <p:ph type="sldNum" idx="41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825CD37-6713-4361-9B26-52782B12AA15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1" name="CasellaDiTesto 91"/>
          <p:cNvSpPr/>
          <p:nvPr/>
        </p:nvSpPr>
        <p:spPr>
          <a:xfrm>
            <a:off x="5593320" y="600480"/>
            <a:ext cx="1651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2" name=""/>
          <p:cNvPicPr/>
          <p:nvPr/>
        </p:nvPicPr>
        <p:blipFill>
          <a:blip r:embed="rId2"/>
          <a:stretch/>
        </p:blipFill>
        <p:spPr>
          <a:xfrm>
            <a:off x="9927000" y="4572000"/>
            <a:ext cx="2188800" cy="1600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3" name=""/>
          <p:cNvSpPr txBox="1"/>
          <p:nvPr/>
        </p:nvSpPr>
        <p:spPr>
          <a:xfrm>
            <a:off x="8229600" y="5943600"/>
            <a:ext cx="22860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Launched in 2021!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"/>
          <p:cNvSpPr txBox="1"/>
          <p:nvPr/>
        </p:nvSpPr>
        <p:spPr>
          <a:xfrm>
            <a:off x="2057400" y="2286000"/>
            <a:ext cx="8001000" cy="3657600"/>
          </a:xfrm>
          <a:prstGeom prst="rect">
            <a:avLst/>
          </a:prstGeom>
        </p:spPr>
        <p:txBody>
          <a:bodyPr wrap="none" lIns="94680" tIns="51480" rIns="94680" bIns="51480" anchor="ctr" anchorCtr="1">
            <a:prstTxWarp prst="textFadeUp">
              <a:avLst>
                <a:gd name="adj" fmla="val 19628"/>
              </a:avLst>
            </a:prstTxWarp>
            <a:noAutofit/>
          </a:bodyPr>
          <a:p>
            <a:pPr>
              <a:lnSpc>
                <a:spcPct val="100000"/>
              </a:lnSpc>
            </a:pPr>
            <a:r>
              <a:rPr lang="en-US" sz="3600" b="1" u="none" strike="noStrike">
                <a:ln w="19080">
                  <a:solidFill>
                    <a:srgbClr val="FF8000"/>
                  </a:solidFill>
                  <a:miter/>
                </a:ln>
                <a:gradFill rotWithShape="0">
                  <a:gsLst>
                    <a:gs pos="0">
                      <a:srgbClr val="FFFFFF">
                        <a:alpha val="5019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effectLst>
                  <a:outerShdw dist="0" dir="0" rotWithShape="0">
                    <a:srgbClr val="FFBF00"/>
                  </a:outerShdw>
                </a:effectLst>
                <a:uFillTx/>
                <a:latin typeface="Noto Sans"/>
                <a:ea typeface="MS Gothic"/>
              </a:rPr>
              <a:t>Unexplored!</a:t>
            </a:r>
            <a:endParaRPr lang="en-US" sz="3600" b="1" u="none" strike="noStrike">
              <a:ln w="19080">
                <a:solidFill>
                  <a:srgbClr val="FF8000"/>
                </a:solidFill>
                <a:miter/>
              </a:ln>
              <a:gradFill rotWithShape="0">
                <a:gsLst>
                  <a:gs pos="0">
                    <a:srgbClr val="FFFFFF">
                      <a:alpha val="5019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effectLst>
                <a:outerShdw dist="0" dir="0" rotWithShape="0">
                  <a:srgbClr val="FFBF00"/>
                </a:outerShdw>
              </a:effectLst>
              <a:uFillTx/>
              <a:latin typeface="Noto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asellaDiTesto 78"/>
          <p:cNvSpPr/>
          <p:nvPr/>
        </p:nvSpPr>
        <p:spPr>
          <a:xfrm>
            <a:off x="914400" y="1388520"/>
            <a:ext cx="4900680" cy="669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it-IT" sz="3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Science Objectives​ </a:t>
            </a:r>
            <a:endParaRPr lang="en-US" sz="3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CasellaDiTesto 79"/>
          <p:cNvSpPr/>
          <p:nvPr/>
        </p:nvSpPr>
        <p:spPr>
          <a:xfrm>
            <a:off x="911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PlaceHolder 1"/>
          <p:cNvSpPr>
            <a:spLocks noGrp="1"/>
          </p:cNvSpPr>
          <p:nvPr>
            <p:ph type="sldNum" idx="42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8DA20AE-D7E3-4748-9F8F-8FC53C2A0F41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8" name="CasellaDiTesto 80"/>
          <p:cNvSpPr/>
          <p:nvPr/>
        </p:nvSpPr>
        <p:spPr>
          <a:xfrm>
            <a:off x="5593320" y="600480"/>
            <a:ext cx="1651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"/>
          <p:cNvSpPr txBox="1"/>
          <p:nvPr/>
        </p:nvSpPr>
        <p:spPr>
          <a:xfrm>
            <a:off x="914400" y="2286000"/>
            <a:ext cx="5257800" cy="1566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Polarimetry of prompt emission of GRB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" name=""/>
          <p:cNvSpPr txBox="1"/>
          <p:nvPr/>
        </p:nvSpPr>
        <p:spPr>
          <a:xfrm>
            <a:off x="334080" y="3443400"/>
            <a:ext cx="2409120" cy="395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But also ...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11" name=""/>
          <p:cNvCxnSpPr>
            <a:stCxn id="112" idx="1"/>
          </p:cNvCxnSpPr>
          <p:nvPr/>
        </p:nvCxnSpPr>
        <p:spPr>
          <a:xfrm flipH="1">
            <a:off x="827280" y="4281840"/>
            <a:ext cx="9655200" cy="16200"/>
          </a:xfrm>
          <a:prstGeom prst="straightConnector1">
            <a:avLst/>
          </a:prstGeom>
          <a:ln w="0">
            <a:solidFill>
              <a:srgbClr val="3465A4"/>
            </a:solidFill>
          </a:ln>
        </p:spPr>
      </p:cxnSp>
      <p:sp>
        <p:nvSpPr>
          <p:cNvPr id="113" name=""/>
          <p:cNvSpPr/>
          <p:nvPr/>
        </p:nvSpPr>
        <p:spPr>
          <a:xfrm>
            <a:off x="685800" y="4102200"/>
            <a:ext cx="228600" cy="2286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685800" y="4102200"/>
            <a:ext cx="359640" cy="359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5715000" y="4102200"/>
            <a:ext cx="359640" cy="359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10482120" y="4102200"/>
            <a:ext cx="359640" cy="359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CasellaDiTesto 1"/>
          <p:cNvSpPr/>
          <p:nvPr/>
        </p:nvSpPr>
        <p:spPr>
          <a:xfrm>
            <a:off x="228600" y="4559400"/>
            <a:ext cx="2514600" cy="100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0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Magnetar burst (AXP, SGR, Fast Radio Burst)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CasellaDiTesto 81"/>
          <p:cNvSpPr/>
          <p:nvPr/>
        </p:nvSpPr>
        <p:spPr>
          <a:xfrm>
            <a:off x="5029200" y="4559400"/>
            <a:ext cx="251460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0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Solar Flares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CasellaDiTesto 82"/>
          <p:cNvSpPr/>
          <p:nvPr/>
        </p:nvSpPr>
        <p:spPr>
          <a:xfrm>
            <a:off x="9601200" y="4595400"/>
            <a:ext cx="251460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0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Transient Binaries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"/>
          <p:cNvSpPr txBox="1"/>
          <p:nvPr/>
        </p:nvSpPr>
        <p:spPr>
          <a:xfrm>
            <a:off x="5419800" y="685800"/>
            <a:ext cx="4181400" cy="800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Science Objectives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asellaDiTesto 92"/>
          <p:cNvSpPr/>
          <p:nvPr/>
        </p:nvSpPr>
        <p:spPr>
          <a:xfrm>
            <a:off x="692280" y="1976400"/>
            <a:ext cx="4900680" cy="155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CasellaDiTesto 93"/>
          <p:cNvSpPr/>
          <p:nvPr/>
        </p:nvSpPr>
        <p:spPr>
          <a:xfrm>
            <a:off x="95040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PlaceHolder 1"/>
          <p:cNvSpPr>
            <a:spLocks noGrp="1"/>
          </p:cNvSpPr>
          <p:nvPr>
            <p:ph type="sldNum" idx="43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F8E3BAE-EE6D-440A-A287-8C1794220576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3" name="CasellaDiTesto 94"/>
          <p:cNvSpPr/>
          <p:nvPr/>
        </p:nvSpPr>
        <p:spPr>
          <a:xfrm>
            <a:off x="5593320" y="600480"/>
            <a:ext cx="40078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SWIPE Design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2514600" y="1600200"/>
            <a:ext cx="8001000" cy="411480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 anchorCtr="1">
            <a:noAutofit/>
          </a:bodyPr>
          <a:p>
            <a:pPr algn="ctr"/>
            <a:r>
              <a:rPr lang="en-GB" sz="5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SOFT-X AND GAMMA-RAY WIDE-FIELD POLARIMETER EXPLORER</a:t>
            </a:r>
            <a:r>
              <a:rPr lang="en-GB" sz="5000" b="0" u="none" strike="noStrike">
                <a:solidFill>
                  <a:srgbClr val="0084A0"/>
                </a:solidFill>
                <a:effectLst/>
                <a:uFillTx/>
                <a:latin typeface="Cocomat Pro"/>
              </a:rPr>
              <a:t> </a:t>
            </a:r>
            <a:endParaRPr lang="en-US" sz="50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  <a:p>
            <a:pPr algn="ctr"/>
            <a:r>
              <a:rPr lang="en-US" sz="50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Design</a:t>
            </a:r>
            <a:endParaRPr lang="en-US" sz="5000" b="0" u="none" strike="noStrike">
              <a:solidFill>
                <a:srgbClr val="000000"/>
              </a:solidFill>
              <a:effectLst/>
              <a:uFillTx/>
              <a:latin typeface="Cocomat Pro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asellaDiTesto 2"/>
          <p:cNvSpPr/>
          <p:nvPr/>
        </p:nvSpPr>
        <p:spPr>
          <a:xfrm>
            <a:off x="101988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PlaceHolder 1"/>
          <p:cNvSpPr>
            <a:spLocks noGrp="1"/>
          </p:cNvSpPr>
          <p:nvPr>
            <p:ph type="sldNum" idx="44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D13034E-F39E-4741-BA24-EB53FEED2639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7" name="CasellaDiTesto 5"/>
          <p:cNvSpPr/>
          <p:nvPr/>
        </p:nvSpPr>
        <p:spPr>
          <a:xfrm>
            <a:off x="5593320" y="600480"/>
            <a:ext cx="3093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SWIPE Design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8" name=""/>
          <p:cNvSpPr txBox="1"/>
          <p:nvPr/>
        </p:nvSpPr>
        <p:spPr>
          <a:xfrm>
            <a:off x="6042960" y="3298680"/>
            <a:ext cx="250920" cy="23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p>
            <a:r>
              <a:rPr lang="en-US" sz="1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  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1371600" y="1828800"/>
            <a:ext cx="4343400" cy="365760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algn="ctr"/>
            <a:r>
              <a:rPr lang="en-US" sz="26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Large Area Photo-electric Polarimeter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>
            <a:off x="6858000" y="1828800"/>
            <a:ext cx="4343400" cy="365760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algn="ctr"/>
            <a:r>
              <a:rPr lang="en-US" sz="26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Compton Polarimeter</a:t>
            </a:r>
            <a:endParaRPr lang="en-US" sz="2600" b="1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asellaDiTesto 95"/>
          <p:cNvSpPr/>
          <p:nvPr/>
        </p:nvSpPr>
        <p:spPr>
          <a:xfrm>
            <a:off x="692280" y="1976400"/>
            <a:ext cx="4900680" cy="155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2" name="CasellaDiTesto 96"/>
          <p:cNvSpPr/>
          <p:nvPr/>
        </p:nvSpPr>
        <p:spPr>
          <a:xfrm>
            <a:off x="950400" y="6322680"/>
            <a:ext cx="110433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Cocomat Pro"/>
              </a:rPr>
              <a:t>E. Borciani - Advances in X-ray and Gamma RAy DEtectors and applications (XGRADE 2026) 24-26/03/2026, Palermo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PlaceHolder 1"/>
          <p:cNvSpPr>
            <a:spLocks noGrp="1"/>
          </p:cNvSpPr>
          <p:nvPr>
            <p:ph type="sldNum" idx="45"/>
          </p:nvPr>
        </p:nvSpPr>
        <p:spPr>
          <a:xfrm>
            <a:off x="9218520" y="628668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26E8D47-8FC2-4E50-A610-6BDB60EE043E}" type="slidenum">
              <a:rPr lang="it-IT" sz="1600" b="0" u="none" strike="noStrike">
                <a:solidFill>
                  <a:srgbClr val="002060"/>
                </a:solidFill>
                <a:effectLst/>
                <a:uFillTx/>
                <a:latin typeface="Cocomat Pro"/>
              </a:rPr>
              <a:t>&lt;number&gt;</a:t>
            </a:fld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4" name="CasellaDiTesto 97"/>
          <p:cNvSpPr/>
          <p:nvPr/>
        </p:nvSpPr>
        <p:spPr>
          <a:xfrm>
            <a:off x="5593320" y="600480"/>
            <a:ext cx="40078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it-IT" sz="2800" b="0" u="none" strike="noStrike">
                <a:solidFill>
                  <a:srgbClr val="002A48"/>
                </a:solidFill>
                <a:effectLst/>
                <a:uFillTx/>
                <a:latin typeface="Cocomat Pro"/>
              </a:rPr>
              <a:t>SWIPE Design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5943600" y="1117800"/>
            <a:ext cx="0" cy="5054400"/>
          </a:xfrm>
          <a:prstGeom prst="line">
            <a:avLst/>
          </a:prstGeom>
          <a:ln w="73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26360" tIns="81360" rIns="126360" bIns="81360" anchor="ctr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6" name=""/>
          <p:cNvPicPr/>
          <p:nvPr/>
        </p:nvPicPr>
        <p:blipFill>
          <a:blip r:embed="rId2"/>
          <a:stretch/>
        </p:blipFill>
        <p:spPr>
          <a:xfrm>
            <a:off x="6015600" y="1143000"/>
            <a:ext cx="2590200" cy="3566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7" name=""/>
          <p:cNvPicPr/>
          <p:nvPr/>
        </p:nvPicPr>
        <p:blipFill>
          <a:blip r:embed="rId3"/>
          <a:stretch/>
        </p:blipFill>
        <p:spPr>
          <a:xfrm>
            <a:off x="7472880" y="4667760"/>
            <a:ext cx="3499920" cy="81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8" name=""/>
          <p:cNvPicPr/>
          <p:nvPr/>
        </p:nvPicPr>
        <p:blipFill>
          <a:blip r:embed="rId4"/>
          <a:stretch/>
        </p:blipFill>
        <p:spPr>
          <a:xfrm>
            <a:off x="1310040" y="4667760"/>
            <a:ext cx="3490560" cy="81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9" name=""/>
          <p:cNvPicPr/>
          <p:nvPr/>
        </p:nvPicPr>
        <p:blipFill>
          <a:blip r:embed="rId5"/>
          <a:stretch/>
        </p:blipFill>
        <p:spPr>
          <a:xfrm>
            <a:off x="228600" y="1631520"/>
            <a:ext cx="5257800" cy="248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0" name=""/>
          <p:cNvPicPr/>
          <p:nvPr/>
        </p:nvPicPr>
        <p:blipFill>
          <a:blip r:embed="rId6"/>
          <a:stretch/>
        </p:blipFill>
        <p:spPr>
          <a:xfrm>
            <a:off x="8458200" y="2100240"/>
            <a:ext cx="3609360" cy="22431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</TotalTime>
  <Application>LibreOffice/26.2.1.2$Windows_X86_64 LibreOffice_project/620$Build-2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2026-03-13T14:53:59Z</dcterms:created>
  <dc:creator>Adriana Postiglione</dc:creator>
  <dc:description/>
  <dc:language>en-US</dc:language>
  <cp:lastModifiedBy/>
  <cp:lastPrinted>2026-03-22T19:50:07Z</cp:lastPrinted>
  <dcterms:modified xsi:type="dcterms:W3CDTF">2026-03-23T16:57:36Z</dcterms:modified>
  <cp:revision>29</cp:revision>
  <dc:subject/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2</vt:r8>
  </property>
  <property fmtid="{D5CDD505-2E9C-101B-9397-08002B2CF9AE}" pid="3" name="PresentationFormat">
    <vt:lpwstr>Widescreen</vt:lpwstr>
  </property>
  <property fmtid="{D5CDD505-2E9C-101B-9397-08002B2CF9AE}" pid="4" name="Slides">
    <vt:r8>4</vt:r8>
  </property>
</Properties>
</file>