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28"/>
  </p:notesMasterIdLst>
  <p:sldIdLst>
    <p:sldId id="288" r:id="rId3"/>
    <p:sldId id="312" r:id="rId4"/>
    <p:sldId id="307" r:id="rId5"/>
    <p:sldId id="308" r:id="rId6"/>
    <p:sldId id="309" r:id="rId7"/>
    <p:sldId id="310" r:id="rId8"/>
    <p:sldId id="311" r:id="rId9"/>
    <p:sldId id="264" r:id="rId10"/>
    <p:sldId id="305" r:id="rId11"/>
    <p:sldId id="290" r:id="rId12"/>
    <p:sldId id="291" r:id="rId13"/>
    <p:sldId id="292" r:id="rId14"/>
    <p:sldId id="294" r:id="rId15"/>
    <p:sldId id="295" r:id="rId16"/>
    <p:sldId id="296" r:id="rId17"/>
    <p:sldId id="293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289" r:id="rId2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Slide" id="{9B10FBBD-01E5-114A-9273-28A9D2185544}">
          <p14:sldIdLst>
            <p14:sldId id="288"/>
          </p14:sldIdLst>
        </p14:section>
        <p14:section name="Content" id="{1C0B5687-A8DF-9343-984E-6FF42B6C814A}">
          <p14:sldIdLst>
            <p14:sldId id="312"/>
          </p14:sldIdLst>
        </p14:section>
        <p14:section name="Introduction Slides" id="{83907F87-25A7-D147-A983-6169ACB515B4}">
          <p14:sldIdLst>
            <p14:sldId id="307"/>
            <p14:sldId id="308"/>
            <p14:sldId id="309"/>
            <p14:sldId id="310"/>
            <p14:sldId id="311"/>
          </p14:sldIdLst>
        </p14:section>
        <p14:section name="Introduction Slides" id="{D5E712B1-BD17-C848-A8C7-87A056948E39}">
          <p14:sldIdLst>
            <p14:sldId id="264"/>
            <p14:sldId id="305"/>
            <p14:sldId id="290"/>
            <p14:sldId id="291"/>
            <p14:sldId id="292"/>
            <p14:sldId id="294"/>
          </p14:sldIdLst>
        </p14:section>
        <p14:section name="Methods and Results" id="{41A08EA7-4397-A44B-B35D-7DC1E6519759}">
          <p14:sldIdLst>
            <p14:sldId id="295"/>
            <p14:sldId id="296"/>
            <p14:sldId id="293"/>
            <p14:sldId id="297"/>
            <p14:sldId id="298"/>
            <p14:sldId id="299"/>
            <p14:sldId id="300"/>
            <p14:sldId id="301"/>
          </p14:sldIdLst>
        </p14:section>
        <p14:section name="Conclusion" id="{CCF040CD-B949-EA4A-8C8E-BBA35AA5F75B}">
          <p14:sldIdLst>
            <p14:sldId id="302"/>
          </p14:sldIdLst>
        </p14:section>
        <p14:section name="ENRICH Goals" id="{0D733F95-84F3-7B41-9F29-2A8AE654DC28}">
          <p14:sldIdLst>
            <p14:sldId id="303"/>
          </p14:sldIdLst>
        </p14:section>
        <p14:section name="References" id="{906040CE-39AE-2449-816F-C1239270B277}">
          <p14:sldIdLst>
            <p14:sldId id="304"/>
          </p14:sldIdLst>
        </p14:section>
        <p14:section name="Acknowlegments" id="{0DC68DA1-FC7C-A048-878B-8ED497C9FFFC}">
          <p14:sldIdLst>
            <p14:sldId id="28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26"/>
    <p:restoredTop sz="87665"/>
  </p:normalViewPr>
  <p:slideViewPr>
    <p:cSldViewPr snapToGrid="0">
      <p:cViewPr varScale="1">
        <p:scale>
          <a:sx n="115" d="100"/>
          <a:sy n="115" d="100"/>
        </p:scale>
        <p:origin x="9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691C60-AB5F-43DC-888C-B7B121817416}" type="doc">
      <dgm:prSet loTypeId="urn:microsoft.com/office/officeart/2005/8/layout/hierarchy3" loCatId="Inbo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97385EF-5BCA-42BB-9A78-A87916356020}">
      <dgm:prSet custT="1"/>
      <dgm:spPr>
        <a:solidFill>
          <a:srgbClr val="156082"/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0960" tIns="40640" rIns="60960" bIns="40640" numCol="1" spcCol="1270" anchor="ctr" anchorCtr="0"/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WGL</a:t>
          </a:r>
        </a:p>
      </dgm:t>
    </dgm:pt>
    <dgm:pt modelId="{1B976C9C-3558-4E51-88AE-3A3FE5669D61}" type="parTrans" cxnId="{8EC2EF43-DEFF-4D7F-94AD-8DA3BA057FC8}">
      <dgm:prSet/>
      <dgm:spPr/>
      <dgm:t>
        <a:bodyPr/>
        <a:lstStyle/>
        <a:p>
          <a:endParaRPr lang="en-US"/>
        </a:p>
      </dgm:t>
    </dgm:pt>
    <dgm:pt modelId="{F5E0BC1D-12DB-4587-959E-BE46567CB2C3}" type="sibTrans" cxnId="{8EC2EF43-DEFF-4D7F-94AD-8DA3BA057FC8}">
      <dgm:prSet/>
      <dgm:spPr/>
      <dgm:t>
        <a:bodyPr/>
        <a:lstStyle/>
        <a:p>
          <a:endParaRPr lang="en-US"/>
        </a:p>
      </dgm:t>
    </dgm:pt>
    <dgm:pt modelId="{039BF7B4-C1E9-4DF8-981B-8258D63FD175}">
      <dgm:prSet custT="1"/>
      <dgm:spPr>
        <a:xfrm>
          <a:off x="1934259" y="1290386"/>
          <a:ext cx="1649818" cy="1249706"/>
        </a:xfrm>
      </dgm:spPr>
      <dgm:t>
        <a:bodyPr/>
        <a:lstStyle/>
        <a:p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information about the margins of the tumor.</a:t>
          </a:r>
        </a:p>
      </dgm:t>
    </dgm:pt>
    <dgm:pt modelId="{84DF7767-0114-4DF1-9C3C-21F66DBAB961}" type="parTrans" cxnId="{8E1BEC47-95A5-4F31-9DD3-AFD5CF114D09}">
      <dgm:prSet/>
      <dgm:spPr>
        <a:xfrm>
          <a:off x="1728031" y="1032602"/>
          <a:ext cx="206227" cy="882637"/>
        </a:xfrm>
      </dgm:spPr>
      <dgm:t>
        <a:bodyPr/>
        <a:lstStyle/>
        <a:p>
          <a:endParaRPr lang="en-US"/>
        </a:p>
      </dgm:t>
    </dgm:pt>
    <dgm:pt modelId="{DEFF580C-6583-4D93-8B6B-DA9BEF434CA6}" type="sibTrans" cxnId="{8E1BEC47-95A5-4F31-9DD3-AFD5CF114D09}">
      <dgm:prSet/>
      <dgm:spPr/>
      <dgm:t>
        <a:bodyPr/>
        <a:lstStyle/>
        <a:p>
          <a:endParaRPr lang="en-US"/>
        </a:p>
      </dgm:t>
    </dgm:pt>
    <dgm:pt modelId="{F5BBEBC3-334F-4507-AB17-FA51A2C495DC}">
      <dgm:prSet custT="1"/>
      <dgm:spPr>
        <a:xfrm>
          <a:off x="1934259" y="2797877"/>
          <a:ext cx="1649818" cy="1140488"/>
        </a:xfrm>
      </dgm:spPr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real time visual guidance. </a:t>
          </a:r>
        </a:p>
      </dgm:t>
    </dgm:pt>
    <dgm:pt modelId="{EEB38EE2-5B58-46EC-92E2-943EA94E6132}" type="parTrans" cxnId="{0D4B9144-029D-4A1E-8AEF-1B51AE8CE4F1}">
      <dgm:prSet/>
      <dgm:spPr>
        <a:xfrm>
          <a:off x="1728031" y="1032602"/>
          <a:ext cx="206227" cy="2335519"/>
        </a:xfrm>
      </dgm:spPr>
      <dgm:t>
        <a:bodyPr/>
        <a:lstStyle/>
        <a:p>
          <a:endParaRPr lang="en-US"/>
        </a:p>
      </dgm:t>
    </dgm:pt>
    <dgm:pt modelId="{E6265F25-6451-4D43-98B8-D79A65EB1EE7}" type="sibTrans" cxnId="{0D4B9144-029D-4A1E-8AEF-1B51AE8CE4F1}">
      <dgm:prSet/>
      <dgm:spPr/>
      <dgm:t>
        <a:bodyPr/>
        <a:lstStyle/>
        <a:p>
          <a:endParaRPr lang="en-US"/>
        </a:p>
      </dgm:t>
    </dgm:pt>
    <dgm:pt modelId="{4A7FCB7A-A3DE-41FD-A0ED-FF86E5041EBF}">
      <dgm:prSet custT="1"/>
      <dgm:spPr>
        <a:xfrm>
          <a:off x="4099646" y="1465"/>
          <a:ext cx="2062273" cy="1031136"/>
        </a:xfrm>
        <a:solidFill>
          <a:schemeClr val="accent1"/>
        </a:solidFill>
      </dgm:spPr>
      <dgm:t>
        <a:bodyPr/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RSL</a:t>
          </a:r>
        </a:p>
      </dgm:t>
    </dgm:pt>
    <dgm:pt modelId="{F454251B-A534-46C7-B8E8-FC38C03DD8B9}" type="parTrans" cxnId="{72E24476-1D23-4245-A606-D2DEB09777CD}">
      <dgm:prSet/>
      <dgm:spPr/>
      <dgm:t>
        <a:bodyPr/>
        <a:lstStyle/>
        <a:p>
          <a:endParaRPr lang="en-US"/>
        </a:p>
      </dgm:t>
    </dgm:pt>
    <dgm:pt modelId="{2DC03992-B763-417A-8AE9-671DEB4BA326}" type="sibTrans" cxnId="{72E24476-1D23-4245-A606-D2DEB09777CD}">
      <dgm:prSet/>
      <dgm:spPr/>
      <dgm:t>
        <a:bodyPr/>
        <a:lstStyle/>
        <a:p>
          <a:endParaRPr lang="en-US"/>
        </a:p>
      </dgm:t>
    </dgm:pt>
    <dgm:pt modelId="{4155A1CB-6410-45CD-9F0F-B4EB1330C505}">
      <dgm:prSet custT="1"/>
      <dgm:spPr>
        <a:xfrm>
          <a:off x="4512100" y="1290386"/>
          <a:ext cx="1649818" cy="1031136"/>
        </a:xfrm>
      </dgm:spPr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information about the margins of the tumor.</a:t>
          </a:r>
        </a:p>
      </dgm:t>
    </dgm:pt>
    <dgm:pt modelId="{B8C6D42D-CA86-4DED-843E-845729DF0AB1}" type="parTrans" cxnId="{FCAA0BE0-B7F3-49B9-911B-D69AEEF2D124}">
      <dgm:prSet/>
      <dgm:spPr>
        <a:xfrm>
          <a:off x="4305873" y="1032602"/>
          <a:ext cx="206227" cy="773352"/>
        </a:xfrm>
      </dgm:spPr>
      <dgm:t>
        <a:bodyPr/>
        <a:lstStyle/>
        <a:p>
          <a:endParaRPr lang="en-US"/>
        </a:p>
      </dgm:t>
    </dgm:pt>
    <dgm:pt modelId="{2B99B2CB-C415-4189-ADF1-0F8292F9BD6D}" type="sibTrans" cxnId="{FCAA0BE0-B7F3-49B9-911B-D69AEEF2D124}">
      <dgm:prSet/>
      <dgm:spPr/>
      <dgm:t>
        <a:bodyPr/>
        <a:lstStyle/>
        <a:p>
          <a:endParaRPr lang="en-US"/>
        </a:p>
      </dgm:t>
    </dgm:pt>
    <dgm:pt modelId="{1DB333E5-D69B-4A69-A463-F858C7FC03BC}">
      <dgm:prSet custT="1"/>
      <dgm:spPr>
        <a:xfrm>
          <a:off x="6677487" y="1465"/>
          <a:ext cx="3259690" cy="1031136"/>
        </a:xfrm>
        <a:solidFill>
          <a:schemeClr val="accent1"/>
        </a:solidFill>
      </dgm:spPr>
      <dgm:t>
        <a:bodyPr/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Freehand SPECT</a:t>
          </a:r>
        </a:p>
      </dgm:t>
    </dgm:pt>
    <dgm:pt modelId="{9021C017-F2D2-4F96-89E6-0A1E00D1179E}" type="parTrans" cxnId="{ED55F8CE-E561-4EEB-82F0-DE2E6D539A2D}">
      <dgm:prSet/>
      <dgm:spPr/>
      <dgm:t>
        <a:bodyPr/>
        <a:lstStyle/>
        <a:p>
          <a:endParaRPr lang="en-US"/>
        </a:p>
      </dgm:t>
    </dgm:pt>
    <dgm:pt modelId="{B3FC1708-797C-4654-B562-6DF8AE8170CE}" type="sibTrans" cxnId="{ED55F8CE-E561-4EEB-82F0-DE2E6D539A2D}">
      <dgm:prSet/>
      <dgm:spPr/>
      <dgm:t>
        <a:bodyPr/>
        <a:lstStyle/>
        <a:p>
          <a:endParaRPr lang="en-US"/>
        </a:p>
      </dgm:t>
    </dgm:pt>
    <dgm:pt modelId="{471E5BC5-92F7-4B2E-A333-A3806CF30041}">
      <dgm:prSet custT="1"/>
      <dgm:spPr>
        <a:xfrm>
          <a:off x="7329425" y="1290386"/>
          <a:ext cx="2575614" cy="1845373"/>
        </a:xfrm>
      </dgm:spPr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An optical 3D tracking system combined with a gamma probe provides intraoperative 3D images. However, it requires a static surgical field; it is not truly "real-time" if the patient or target moves. (Bluemel et al, 2016)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 No Margin Information is provided.</a:t>
          </a:r>
        </a:p>
      </dgm:t>
    </dgm:pt>
    <dgm:pt modelId="{965DE96D-FBEA-461B-9D33-8F9A4AF161AA}" type="parTrans" cxnId="{E49C87A5-AEDE-46FD-AE49-962E3ECFCC04}">
      <dgm:prSet/>
      <dgm:spPr>
        <a:xfrm>
          <a:off x="7003456" y="1032602"/>
          <a:ext cx="325969" cy="1180470"/>
        </a:xfrm>
      </dgm:spPr>
      <dgm:t>
        <a:bodyPr/>
        <a:lstStyle/>
        <a:p>
          <a:endParaRPr lang="en-US"/>
        </a:p>
      </dgm:t>
    </dgm:pt>
    <dgm:pt modelId="{75E5098E-1E5C-4B7B-B7A8-9BEDB74DDEC2}" type="sibTrans" cxnId="{E49C87A5-AEDE-46FD-AE49-962E3ECFCC04}">
      <dgm:prSet/>
      <dgm:spPr/>
      <dgm:t>
        <a:bodyPr/>
        <a:lstStyle/>
        <a:p>
          <a:endParaRPr lang="en-US"/>
        </a:p>
      </dgm:t>
    </dgm:pt>
    <dgm:pt modelId="{7889710C-FBA6-404A-9A8C-9F1D2D44E9CF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real time visual guidance. </a:t>
          </a:r>
        </a:p>
      </dgm:t>
    </dgm:pt>
    <dgm:pt modelId="{1D43FF30-6E70-4D33-92AE-4BC06D3534C9}" type="parTrans" cxnId="{43D86404-781A-4DEE-993A-7A4B5FC40540}">
      <dgm:prSet/>
      <dgm:spPr/>
      <dgm:t>
        <a:bodyPr/>
        <a:lstStyle/>
        <a:p>
          <a:endParaRPr lang="en-US"/>
        </a:p>
      </dgm:t>
    </dgm:pt>
    <dgm:pt modelId="{508561CE-BD52-495C-A0A1-17BF129B288B}" type="sibTrans" cxnId="{43D86404-781A-4DEE-993A-7A4B5FC40540}">
      <dgm:prSet/>
      <dgm:spPr/>
      <dgm:t>
        <a:bodyPr/>
        <a:lstStyle/>
        <a:p>
          <a:endParaRPr lang="en-US"/>
        </a:p>
      </dgm:t>
    </dgm:pt>
    <dgm:pt modelId="{330E5322-23D7-43BB-8494-F9A4A69128EF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Difficulty to resolve clustered nodes at depth. (Engelen et al, 2015)</a:t>
          </a:r>
        </a:p>
      </dgm:t>
    </dgm:pt>
    <dgm:pt modelId="{E11A5412-1145-48FE-A2DE-E421FBBDB244}" type="parTrans" cxnId="{38625767-8157-48F2-83EA-9A9E27AE97FC}">
      <dgm:prSet/>
      <dgm:spPr/>
      <dgm:t>
        <a:bodyPr/>
        <a:lstStyle/>
        <a:p>
          <a:endParaRPr lang="en-US"/>
        </a:p>
      </dgm:t>
    </dgm:pt>
    <dgm:pt modelId="{9DBED2C4-3A16-49FE-981D-B5663C0074EA}" type="sibTrans" cxnId="{38625767-8157-48F2-83EA-9A9E27AE97FC}">
      <dgm:prSet/>
      <dgm:spPr/>
      <dgm:t>
        <a:bodyPr/>
        <a:lstStyle/>
        <a:p>
          <a:endParaRPr lang="en-US"/>
        </a:p>
      </dgm:t>
    </dgm:pt>
    <dgm:pt modelId="{31FF384F-5FCB-4C05-9992-19A7AE8F1145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The 3D Image from the camera does not freely follow the surgeon’s vantage. </a:t>
          </a:r>
        </a:p>
      </dgm:t>
    </dgm:pt>
    <dgm:pt modelId="{899B4B81-3EAE-4E89-94E2-04D4323EF04D}" type="parTrans" cxnId="{A861F421-A636-43BB-9516-E28C280AF8B5}">
      <dgm:prSet/>
      <dgm:spPr/>
      <dgm:t>
        <a:bodyPr/>
        <a:lstStyle/>
        <a:p>
          <a:endParaRPr lang="en-US"/>
        </a:p>
      </dgm:t>
    </dgm:pt>
    <dgm:pt modelId="{D876A342-57F1-415B-BFA7-E6E55DDD5FB1}" type="sibTrans" cxnId="{A861F421-A636-43BB-9516-E28C280AF8B5}">
      <dgm:prSet/>
      <dgm:spPr/>
      <dgm:t>
        <a:bodyPr/>
        <a:lstStyle/>
        <a:p>
          <a:endParaRPr lang="en-US"/>
        </a:p>
      </dgm:t>
    </dgm:pt>
    <dgm:pt modelId="{D9517C1C-FD96-4274-A68C-D263FAD2664C}" type="pres">
      <dgm:prSet presAssocID="{53691C60-AB5F-43DC-888C-B7B12181741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85A90CF-2D96-4A57-B5B3-B31CBCD80EEB}" type="pres">
      <dgm:prSet presAssocID="{E97385EF-5BCA-42BB-9A78-A87916356020}" presName="root" presStyleCnt="0"/>
      <dgm:spPr/>
    </dgm:pt>
    <dgm:pt modelId="{0FF8C245-A36D-494A-BE8F-C8BB22721BBF}" type="pres">
      <dgm:prSet presAssocID="{E97385EF-5BCA-42BB-9A78-A87916356020}" presName="rootComposite" presStyleCnt="0"/>
      <dgm:spPr/>
    </dgm:pt>
    <dgm:pt modelId="{2CA5CB71-B0BD-43B0-8DFB-2A0C36A9283B}" type="pres">
      <dgm:prSet presAssocID="{E97385EF-5BCA-42BB-9A78-A87916356020}" presName="rootText" presStyleLbl="node1" presStyleIdx="0" presStyleCnt="3" custScaleX="87919" custScaleY="61049" custLinFactNeighborX="5730" custLinFactNeighborY="-2894"/>
      <dgm:spPr>
        <a:xfrm>
          <a:off x="154010" y="13148"/>
          <a:ext cx="2320609" cy="805689"/>
        </a:xfrm>
        <a:prstGeom prst="roundRect">
          <a:avLst>
            <a:gd name="adj" fmla="val 10000"/>
          </a:avLst>
        </a:prstGeom>
      </dgm:spPr>
    </dgm:pt>
    <dgm:pt modelId="{F1C0973C-4896-436A-B4FB-3C597F63EBA7}" type="pres">
      <dgm:prSet presAssocID="{E97385EF-5BCA-42BB-9A78-A87916356020}" presName="rootConnector" presStyleLbl="node1" presStyleIdx="0" presStyleCnt="3"/>
      <dgm:spPr/>
    </dgm:pt>
    <dgm:pt modelId="{6CC5C9CC-6A3E-44FB-9F68-11C27C3570D7}" type="pres">
      <dgm:prSet presAssocID="{E97385EF-5BCA-42BB-9A78-A87916356020}" presName="childShape" presStyleCnt="0"/>
      <dgm:spPr/>
    </dgm:pt>
    <dgm:pt modelId="{5AF641A6-37FE-4E87-8911-99D54465D19E}" type="pres">
      <dgm:prSet presAssocID="{84DF7767-0114-4DF1-9C3C-21F66DBAB961}" presName="Name13" presStyleLbl="parChTrans1D2" presStyleIdx="0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637"/>
              </a:lnTo>
              <a:lnTo>
                <a:pt x="206227" y="882637"/>
              </a:lnTo>
            </a:path>
          </a:pathLst>
        </a:custGeom>
      </dgm:spPr>
    </dgm:pt>
    <dgm:pt modelId="{E263EC98-788A-4D0E-B084-695F36B4137A}" type="pres">
      <dgm:prSet presAssocID="{039BF7B4-C1E9-4DF8-981B-8258D63FD175}" presName="childText" presStyleLbl="bgAcc1" presStyleIdx="0" presStyleCnt="7" custScaleX="87231" custScaleY="128286" custLinFactNeighborX="2906" custLinFactNeighborY="-1721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2C0BCBBA-58EE-4BC5-8ECD-E4E2C332982A}" type="pres">
      <dgm:prSet presAssocID="{EEB38EE2-5B58-46EC-92E2-943EA94E6132}" presName="Name13" presStyleLbl="parChTrans1D2" presStyleIdx="1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5519"/>
              </a:lnTo>
              <a:lnTo>
                <a:pt x="206227" y="2335519"/>
              </a:lnTo>
            </a:path>
          </a:pathLst>
        </a:custGeom>
      </dgm:spPr>
    </dgm:pt>
    <dgm:pt modelId="{55E9F949-B254-4DDF-9B53-1D1D082CF39C}" type="pres">
      <dgm:prSet presAssocID="{F5BBEBC3-334F-4507-AB17-FA51A2C495DC}" presName="childText" presStyleLbl="bgAcc1" presStyleIdx="1" presStyleCnt="7" custScaleX="84754" custScaleY="83500" custLinFactNeighborX="6562" custLinFactNeighborY="-1680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28BFA9FB-CB86-4091-A794-8B18755C1996}" type="pres">
      <dgm:prSet presAssocID="{4A7FCB7A-A3DE-41FD-A0ED-FF86E5041EBF}" presName="root" presStyleCnt="0"/>
      <dgm:spPr/>
    </dgm:pt>
    <dgm:pt modelId="{23F1A559-C52B-4DCE-9779-7E4FCF78C6E9}" type="pres">
      <dgm:prSet presAssocID="{4A7FCB7A-A3DE-41FD-A0ED-FF86E5041EBF}" presName="rootComposite" presStyleCnt="0"/>
      <dgm:spPr/>
    </dgm:pt>
    <dgm:pt modelId="{D75DDD4E-9A85-4C00-AB78-8A40B1D240D8}" type="pres">
      <dgm:prSet presAssocID="{4A7FCB7A-A3DE-41FD-A0ED-FF86E5041EBF}" presName="rootText" presStyleLbl="node1" presStyleIdx="1" presStyleCnt="3" custScaleX="85108" custScaleY="61700"/>
      <dgm:spPr>
        <a:prstGeom prst="roundRect">
          <a:avLst>
            <a:gd name="adj" fmla="val 10000"/>
          </a:avLst>
        </a:prstGeom>
      </dgm:spPr>
    </dgm:pt>
    <dgm:pt modelId="{6AE5A2ED-6E38-4857-9B56-2F8D4F93A10D}" type="pres">
      <dgm:prSet presAssocID="{4A7FCB7A-A3DE-41FD-A0ED-FF86E5041EBF}" presName="rootConnector" presStyleLbl="node1" presStyleIdx="1" presStyleCnt="3"/>
      <dgm:spPr/>
    </dgm:pt>
    <dgm:pt modelId="{8CF0C94D-2D7D-4698-884D-F3F61EE12097}" type="pres">
      <dgm:prSet presAssocID="{4A7FCB7A-A3DE-41FD-A0ED-FF86E5041EBF}" presName="childShape" presStyleCnt="0"/>
      <dgm:spPr/>
    </dgm:pt>
    <dgm:pt modelId="{B99BECBB-154D-460E-9EA2-CE30FE771904}" type="pres">
      <dgm:prSet presAssocID="{B8C6D42D-CA86-4DED-843E-845729DF0AB1}" presName="Name13" presStyleLbl="parChTrans1D2" presStyleIdx="2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3352"/>
              </a:lnTo>
              <a:lnTo>
                <a:pt x="206227" y="773352"/>
              </a:lnTo>
            </a:path>
          </a:pathLst>
        </a:custGeom>
      </dgm:spPr>
    </dgm:pt>
    <dgm:pt modelId="{F85ADEE8-8888-4957-968F-9F0DD0333DBC}" type="pres">
      <dgm:prSet presAssocID="{4155A1CB-6410-45CD-9F0F-B4EB1330C505}" presName="childText" presStyleLbl="bgAcc1" presStyleIdx="2" presStyleCnt="7" custScaleX="81203" custScaleY="122668" custLinFactNeighborX="-1897" custLinFactNeighborY="-14453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A1593054-539A-4BB9-937A-BD64E22F77A5}" type="pres">
      <dgm:prSet presAssocID="{1D43FF30-6E70-4D33-92AE-4BC06D3534C9}" presName="Name13" presStyleLbl="parChTrans1D2" presStyleIdx="3" presStyleCnt="7"/>
      <dgm:spPr/>
    </dgm:pt>
    <dgm:pt modelId="{CC0A2BBD-3B03-4BF4-9449-69C932335EEF}" type="pres">
      <dgm:prSet presAssocID="{7889710C-FBA6-404A-9A8C-9F1D2D44E9CF}" presName="childText" presStyleLbl="bgAcc1" presStyleIdx="3" presStyleCnt="7" custScaleX="81061" custScaleY="89843" custLinFactNeighborX="-1134" custLinFactNeighborY="-21123">
        <dgm:presLayoutVars>
          <dgm:bulletEnabled val="1"/>
        </dgm:presLayoutVars>
      </dgm:prSet>
      <dgm:spPr/>
    </dgm:pt>
    <dgm:pt modelId="{100A5E08-16F8-423A-AD94-A0A401160F32}" type="pres">
      <dgm:prSet presAssocID="{1DB333E5-D69B-4A69-A463-F858C7FC03BC}" presName="root" presStyleCnt="0"/>
      <dgm:spPr/>
    </dgm:pt>
    <dgm:pt modelId="{AD712F6A-9FB7-4C80-B08B-63512D5046B2}" type="pres">
      <dgm:prSet presAssocID="{1DB333E5-D69B-4A69-A463-F858C7FC03BC}" presName="rootComposite" presStyleCnt="0"/>
      <dgm:spPr/>
    </dgm:pt>
    <dgm:pt modelId="{6B4A2C38-2E57-4B26-B9F4-6459649C933C}" type="pres">
      <dgm:prSet presAssocID="{1DB333E5-D69B-4A69-A463-F858C7FC03BC}" presName="rootText" presStyleLbl="node1" presStyleIdx="2" presStyleCnt="3" custScaleX="115242" custScaleY="61516" custLinFactNeighborX="-13894" custLinFactNeighborY="1457"/>
      <dgm:spPr>
        <a:prstGeom prst="roundRect">
          <a:avLst>
            <a:gd name="adj" fmla="val 10000"/>
          </a:avLst>
        </a:prstGeom>
      </dgm:spPr>
    </dgm:pt>
    <dgm:pt modelId="{D20A3E4A-14B4-4A42-B608-85DEAABB048D}" type="pres">
      <dgm:prSet presAssocID="{1DB333E5-D69B-4A69-A463-F858C7FC03BC}" presName="rootConnector" presStyleLbl="node1" presStyleIdx="2" presStyleCnt="3"/>
      <dgm:spPr/>
    </dgm:pt>
    <dgm:pt modelId="{09AC38EA-29D0-42BF-86C9-EB7A47C18E92}" type="pres">
      <dgm:prSet presAssocID="{1DB333E5-D69B-4A69-A463-F858C7FC03BC}" presName="childShape" presStyleCnt="0"/>
      <dgm:spPr/>
    </dgm:pt>
    <dgm:pt modelId="{9FB290D9-7D9C-4360-AE91-4BCFB9C6795D}" type="pres">
      <dgm:prSet presAssocID="{965DE96D-FBEA-461B-9D33-8F9A4AF161AA}" presName="Name13" presStyleLbl="parChTrans1D2" presStyleIdx="4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0470"/>
              </a:lnTo>
              <a:lnTo>
                <a:pt x="325969" y="1180470"/>
              </a:lnTo>
            </a:path>
          </a:pathLst>
        </a:custGeom>
      </dgm:spPr>
    </dgm:pt>
    <dgm:pt modelId="{917F0DB9-3D63-4635-B5E6-F9E07E629ADC}" type="pres">
      <dgm:prSet presAssocID="{471E5BC5-92F7-4B2E-A333-A3806CF30041}" presName="childText" presStyleLbl="bgAcc1" presStyleIdx="4" presStyleCnt="7" custScaleX="235281" custScaleY="134662" custLinFactNeighborX="-16699" custLinFactNeighborY="39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F723E9C3-C848-4373-89E6-3F2AFF11490B}" type="pres">
      <dgm:prSet presAssocID="{E11A5412-1145-48FE-A2DE-E421FBBDB244}" presName="Name13" presStyleLbl="parChTrans1D2" presStyleIdx="5" presStyleCnt="7"/>
      <dgm:spPr/>
    </dgm:pt>
    <dgm:pt modelId="{456F7CEC-9503-4321-A03F-F8CC87C6465D}" type="pres">
      <dgm:prSet presAssocID="{330E5322-23D7-43BB-8494-F9A4A69128EF}" presName="childText" presStyleLbl="bgAcc1" presStyleIdx="5" presStyleCnt="7" custScaleX="235668" custScaleY="47184" custLinFactNeighborX="-17306" custLinFactNeighborY="-11327">
        <dgm:presLayoutVars>
          <dgm:bulletEnabled val="1"/>
        </dgm:presLayoutVars>
      </dgm:prSet>
      <dgm:spPr/>
    </dgm:pt>
    <dgm:pt modelId="{42B258C5-831F-44EF-AA2A-F9C79FF3E60B}" type="pres">
      <dgm:prSet presAssocID="{899B4B81-3EAE-4E89-94E2-04D4323EF04D}" presName="Name13" presStyleLbl="parChTrans1D2" presStyleIdx="6" presStyleCnt="7"/>
      <dgm:spPr/>
    </dgm:pt>
    <dgm:pt modelId="{4A842962-E1A0-4C79-8291-1719197D17BD}" type="pres">
      <dgm:prSet presAssocID="{31FF384F-5FCB-4C05-9992-19A7AE8F1145}" presName="childText" presStyleLbl="bgAcc1" presStyleIdx="6" presStyleCnt="7" custScaleX="232263" custScaleY="51987" custLinFactNeighborX="-15807" custLinFactNeighborY="-24919">
        <dgm:presLayoutVars>
          <dgm:bulletEnabled val="1"/>
        </dgm:presLayoutVars>
      </dgm:prSet>
      <dgm:spPr/>
    </dgm:pt>
  </dgm:ptLst>
  <dgm:cxnLst>
    <dgm:cxn modelId="{43D86404-781A-4DEE-993A-7A4B5FC40540}" srcId="{4A7FCB7A-A3DE-41FD-A0ED-FF86E5041EBF}" destId="{7889710C-FBA6-404A-9A8C-9F1D2D44E9CF}" srcOrd="1" destOrd="0" parTransId="{1D43FF30-6E70-4D33-92AE-4BC06D3534C9}" sibTransId="{508561CE-BD52-495C-A0A1-17BF129B288B}"/>
    <dgm:cxn modelId="{BBD8BF08-B9FA-4CE5-8D52-9506FAD4815F}" type="presOf" srcId="{1DB333E5-D69B-4A69-A463-F858C7FC03BC}" destId="{6B4A2C38-2E57-4B26-B9F4-6459649C933C}" srcOrd="0" destOrd="0" presId="urn:microsoft.com/office/officeart/2005/8/layout/hierarchy3"/>
    <dgm:cxn modelId="{4DE8DF0C-96F3-43FA-A926-901F62A029E3}" type="presOf" srcId="{E97385EF-5BCA-42BB-9A78-A87916356020}" destId="{F1C0973C-4896-436A-B4FB-3C597F63EBA7}" srcOrd="1" destOrd="0" presId="urn:microsoft.com/office/officeart/2005/8/layout/hierarchy3"/>
    <dgm:cxn modelId="{A861F421-A636-43BB-9516-E28C280AF8B5}" srcId="{1DB333E5-D69B-4A69-A463-F858C7FC03BC}" destId="{31FF384F-5FCB-4C05-9992-19A7AE8F1145}" srcOrd="2" destOrd="0" parTransId="{899B4B81-3EAE-4E89-94E2-04D4323EF04D}" sibTransId="{D876A342-57F1-415B-BFA7-E6E55DDD5FB1}"/>
    <dgm:cxn modelId="{BB130638-C93D-493D-A45E-657F8AC2CCC4}" type="presOf" srcId="{E11A5412-1145-48FE-A2DE-E421FBBDB244}" destId="{F723E9C3-C848-4373-89E6-3F2AFF11490B}" srcOrd="0" destOrd="0" presId="urn:microsoft.com/office/officeart/2005/8/layout/hierarchy3"/>
    <dgm:cxn modelId="{8EC2EF43-DEFF-4D7F-94AD-8DA3BA057FC8}" srcId="{53691C60-AB5F-43DC-888C-B7B121817416}" destId="{E97385EF-5BCA-42BB-9A78-A87916356020}" srcOrd="0" destOrd="0" parTransId="{1B976C9C-3558-4E51-88AE-3A3FE5669D61}" sibTransId="{F5E0BC1D-12DB-4587-959E-BE46567CB2C3}"/>
    <dgm:cxn modelId="{0D4B9144-029D-4A1E-8AEF-1B51AE8CE4F1}" srcId="{E97385EF-5BCA-42BB-9A78-A87916356020}" destId="{F5BBEBC3-334F-4507-AB17-FA51A2C495DC}" srcOrd="1" destOrd="0" parTransId="{EEB38EE2-5B58-46EC-92E2-943EA94E6132}" sibTransId="{E6265F25-6451-4D43-98B8-D79A65EB1EE7}"/>
    <dgm:cxn modelId="{8E1BEC47-95A5-4F31-9DD3-AFD5CF114D09}" srcId="{E97385EF-5BCA-42BB-9A78-A87916356020}" destId="{039BF7B4-C1E9-4DF8-981B-8258D63FD175}" srcOrd="0" destOrd="0" parTransId="{84DF7767-0114-4DF1-9C3C-21F66DBAB961}" sibTransId="{DEFF580C-6583-4D93-8B6B-DA9BEF434CA6}"/>
    <dgm:cxn modelId="{1422294E-D442-415E-AEE1-E9A1073B0CBA}" type="presOf" srcId="{84DF7767-0114-4DF1-9C3C-21F66DBAB961}" destId="{5AF641A6-37FE-4E87-8911-99D54465D19E}" srcOrd="0" destOrd="0" presId="urn:microsoft.com/office/officeart/2005/8/layout/hierarchy3"/>
    <dgm:cxn modelId="{BA000F5E-C905-4635-B874-E49E88626F39}" type="presOf" srcId="{F5BBEBC3-334F-4507-AB17-FA51A2C495DC}" destId="{55E9F949-B254-4DDF-9B53-1D1D082CF39C}" srcOrd="0" destOrd="0" presId="urn:microsoft.com/office/officeart/2005/8/layout/hierarchy3"/>
    <dgm:cxn modelId="{38625767-8157-48F2-83EA-9A9E27AE97FC}" srcId="{1DB333E5-D69B-4A69-A463-F858C7FC03BC}" destId="{330E5322-23D7-43BB-8494-F9A4A69128EF}" srcOrd="1" destOrd="0" parTransId="{E11A5412-1145-48FE-A2DE-E421FBBDB244}" sibTransId="{9DBED2C4-3A16-49FE-981D-B5663C0074EA}"/>
    <dgm:cxn modelId="{72E24476-1D23-4245-A606-D2DEB09777CD}" srcId="{53691C60-AB5F-43DC-888C-B7B121817416}" destId="{4A7FCB7A-A3DE-41FD-A0ED-FF86E5041EBF}" srcOrd="1" destOrd="0" parTransId="{F454251B-A534-46C7-B8E8-FC38C03DD8B9}" sibTransId="{2DC03992-B763-417A-8AE9-671DEB4BA326}"/>
    <dgm:cxn modelId="{2CE7B279-80FF-4C4F-B2F4-8AFD23FE99ED}" type="presOf" srcId="{4155A1CB-6410-45CD-9F0F-B4EB1330C505}" destId="{F85ADEE8-8888-4957-968F-9F0DD0333DBC}" srcOrd="0" destOrd="0" presId="urn:microsoft.com/office/officeart/2005/8/layout/hierarchy3"/>
    <dgm:cxn modelId="{14A93983-DFE7-4455-A89E-F98B100D3A87}" type="presOf" srcId="{1D43FF30-6E70-4D33-92AE-4BC06D3534C9}" destId="{A1593054-539A-4BB9-937A-BD64E22F77A5}" srcOrd="0" destOrd="0" presId="urn:microsoft.com/office/officeart/2005/8/layout/hierarchy3"/>
    <dgm:cxn modelId="{820F5E9E-898B-4D65-8B54-3DF8964CB127}" type="presOf" srcId="{4A7FCB7A-A3DE-41FD-A0ED-FF86E5041EBF}" destId="{D75DDD4E-9A85-4C00-AB78-8A40B1D240D8}" srcOrd="0" destOrd="0" presId="urn:microsoft.com/office/officeart/2005/8/layout/hierarchy3"/>
    <dgm:cxn modelId="{E49C87A5-AEDE-46FD-AE49-962E3ECFCC04}" srcId="{1DB333E5-D69B-4A69-A463-F858C7FC03BC}" destId="{471E5BC5-92F7-4B2E-A333-A3806CF30041}" srcOrd="0" destOrd="0" parTransId="{965DE96D-FBEA-461B-9D33-8F9A4AF161AA}" sibTransId="{75E5098E-1E5C-4B7B-B7A8-9BEDB74DDEC2}"/>
    <dgm:cxn modelId="{4D9EA6A9-65B8-4ACA-B7DF-EED98B226D31}" type="presOf" srcId="{53691C60-AB5F-43DC-888C-B7B121817416}" destId="{D9517C1C-FD96-4274-A68C-D263FAD2664C}" srcOrd="0" destOrd="0" presId="urn:microsoft.com/office/officeart/2005/8/layout/hierarchy3"/>
    <dgm:cxn modelId="{580AE7AA-0FF6-4DF8-B830-1D262E32787F}" type="presOf" srcId="{4A7FCB7A-A3DE-41FD-A0ED-FF86E5041EBF}" destId="{6AE5A2ED-6E38-4857-9B56-2F8D4F93A10D}" srcOrd="1" destOrd="0" presId="urn:microsoft.com/office/officeart/2005/8/layout/hierarchy3"/>
    <dgm:cxn modelId="{55173FB0-CA43-4FE3-B4AA-49AA1C720B97}" type="presOf" srcId="{1DB333E5-D69B-4A69-A463-F858C7FC03BC}" destId="{D20A3E4A-14B4-4A42-B608-85DEAABB048D}" srcOrd="1" destOrd="0" presId="urn:microsoft.com/office/officeart/2005/8/layout/hierarchy3"/>
    <dgm:cxn modelId="{F56F3EB1-E5BD-4B2F-8BE2-707CB5CFF20A}" type="presOf" srcId="{E97385EF-5BCA-42BB-9A78-A87916356020}" destId="{2CA5CB71-B0BD-43B0-8DFB-2A0C36A9283B}" srcOrd="0" destOrd="0" presId="urn:microsoft.com/office/officeart/2005/8/layout/hierarchy3"/>
    <dgm:cxn modelId="{FDC43EB1-4E71-4848-8B5E-F042EDE370C6}" type="presOf" srcId="{7889710C-FBA6-404A-9A8C-9F1D2D44E9CF}" destId="{CC0A2BBD-3B03-4BF4-9449-69C932335EEF}" srcOrd="0" destOrd="0" presId="urn:microsoft.com/office/officeart/2005/8/layout/hierarchy3"/>
    <dgm:cxn modelId="{9F02BDB6-F28A-46A1-9EE4-5DADC8CE3950}" type="presOf" srcId="{471E5BC5-92F7-4B2E-A333-A3806CF30041}" destId="{917F0DB9-3D63-4635-B5E6-F9E07E629ADC}" srcOrd="0" destOrd="0" presId="urn:microsoft.com/office/officeart/2005/8/layout/hierarchy3"/>
    <dgm:cxn modelId="{8EE5A7C6-41D7-44D9-8C6E-12F0AD9B0DD8}" type="presOf" srcId="{039BF7B4-C1E9-4DF8-981B-8258D63FD175}" destId="{E263EC98-788A-4D0E-B084-695F36B4137A}" srcOrd="0" destOrd="0" presId="urn:microsoft.com/office/officeart/2005/8/layout/hierarchy3"/>
    <dgm:cxn modelId="{ED55F8CE-E561-4EEB-82F0-DE2E6D539A2D}" srcId="{53691C60-AB5F-43DC-888C-B7B121817416}" destId="{1DB333E5-D69B-4A69-A463-F858C7FC03BC}" srcOrd="2" destOrd="0" parTransId="{9021C017-F2D2-4F96-89E6-0A1E00D1179E}" sibTransId="{B3FC1708-797C-4654-B562-6DF8AE8170CE}"/>
    <dgm:cxn modelId="{378DBCCF-AE35-4E3C-A896-5FAFBBCD57D4}" type="presOf" srcId="{31FF384F-5FCB-4C05-9992-19A7AE8F1145}" destId="{4A842962-E1A0-4C79-8291-1719197D17BD}" srcOrd="0" destOrd="0" presId="urn:microsoft.com/office/officeart/2005/8/layout/hierarchy3"/>
    <dgm:cxn modelId="{35E1BCD2-4093-4795-BE6C-D810942BBF9F}" type="presOf" srcId="{899B4B81-3EAE-4E89-94E2-04D4323EF04D}" destId="{42B258C5-831F-44EF-AA2A-F9C79FF3E60B}" srcOrd="0" destOrd="0" presId="urn:microsoft.com/office/officeart/2005/8/layout/hierarchy3"/>
    <dgm:cxn modelId="{DDE59CDD-F70F-4071-A618-942191F165BE}" type="presOf" srcId="{330E5322-23D7-43BB-8494-F9A4A69128EF}" destId="{456F7CEC-9503-4321-A03F-F8CC87C6465D}" srcOrd="0" destOrd="0" presId="urn:microsoft.com/office/officeart/2005/8/layout/hierarchy3"/>
    <dgm:cxn modelId="{FCAA0BE0-B7F3-49B9-911B-D69AEEF2D124}" srcId="{4A7FCB7A-A3DE-41FD-A0ED-FF86E5041EBF}" destId="{4155A1CB-6410-45CD-9F0F-B4EB1330C505}" srcOrd="0" destOrd="0" parTransId="{B8C6D42D-CA86-4DED-843E-845729DF0AB1}" sibTransId="{2B99B2CB-C415-4189-ADF1-0F8292F9BD6D}"/>
    <dgm:cxn modelId="{ED2CC4F0-7A59-4C59-AE69-AA8ECFD9E887}" type="presOf" srcId="{B8C6D42D-CA86-4DED-843E-845729DF0AB1}" destId="{B99BECBB-154D-460E-9EA2-CE30FE771904}" srcOrd="0" destOrd="0" presId="urn:microsoft.com/office/officeart/2005/8/layout/hierarchy3"/>
    <dgm:cxn modelId="{D0C244F4-1C9B-4EA8-8F99-308EE53A50CF}" type="presOf" srcId="{965DE96D-FBEA-461B-9D33-8F9A4AF161AA}" destId="{9FB290D9-7D9C-4360-AE91-4BCFB9C6795D}" srcOrd="0" destOrd="0" presId="urn:microsoft.com/office/officeart/2005/8/layout/hierarchy3"/>
    <dgm:cxn modelId="{750D83F8-63B2-42BC-8A1F-A367279AD686}" type="presOf" srcId="{EEB38EE2-5B58-46EC-92E2-943EA94E6132}" destId="{2C0BCBBA-58EE-4BC5-8ECD-E4E2C332982A}" srcOrd="0" destOrd="0" presId="urn:microsoft.com/office/officeart/2005/8/layout/hierarchy3"/>
    <dgm:cxn modelId="{04A757E1-DC92-4174-BC76-9A484D2006AF}" type="presParOf" srcId="{D9517C1C-FD96-4274-A68C-D263FAD2664C}" destId="{685A90CF-2D96-4A57-B5B3-B31CBCD80EEB}" srcOrd="0" destOrd="0" presId="urn:microsoft.com/office/officeart/2005/8/layout/hierarchy3"/>
    <dgm:cxn modelId="{044B475E-A37C-4B07-81D8-6863BF66252B}" type="presParOf" srcId="{685A90CF-2D96-4A57-B5B3-B31CBCD80EEB}" destId="{0FF8C245-A36D-494A-BE8F-C8BB22721BBF}" srcOrd="0" destOrd="0" presId="urn:microsoft.com/office/officeart/2005/8/layout/hierarchy3"/>
    <dgm:cxn modelId="{14BC72F8-6EF9-4060-859C-154008B126B3}" type="presParOf" srcId="{0FF8C245-A36D-494A-BE8F-C8BB22721BBF}" destId="{2CA5CB71-B0BD-43B0-8DFB-2A0C36A9283B}" srcOrd="0" destOrd="0" presId="urn:microsoft.com/office/officeart/2005/8/layout/hierarchy3"/>
    <dgm:cxn modelId="{8881A19D-3B8D-4C55-B7E0-CEA29D65D067}" type="presParOf" srcId="{0FF8C245-A36D-494A-BE8F-C8BB22721BBF}" destId="{F1C0973C-4896-436A-B4FB-3C597F63EBA7}" srcOrd="1" destOrd="0" presId="urn:microsoft.com/office/officeart/2005/8/layout/hierarchy3"/>
    <dgm:cxn modelId="{992C8C09-6223-4AB8-97CA-CA73961F9A3F}" type="presParOf" srcId="{685A90CF-2D96-4A57-B5B3-B31CBCD80EEB}" destId="{6CC5C9CC-6A3E-44FB-9F68-11C27C3570D7}" srcOrd="1" destOrd="0" presId="urn:microsoft.com/office/officeart/2005/8/layout/hierarchy3"/>
    <dgm:cxn modelId="{532BA0A8-DA0A-493C-B983-1C535372397B}" type="presParOf" srcId="{6CC5C9CC-6A3E-44FB-9F68-11C27C3570D7}" destId="{5AF641A6-37FE-4E87-8911-99D54465D19E}" srcOrd="0" destOrd="0" presId="urn:microsoft.com/office/officeart/2005/8/layout/hierarchy3"/>
    <dgm:cxn modelId="{A3FD06CA-6F4A-4915-B48A-21962E548DD5}" type="presParOf" srcId="{6CC5C9CC-6A3E-44FB-9F68-11C27C3570D7}" destId="{E263EC98-788A-4D0E-B084-695F36B4137A}" srcOrd="1" destOrd="0" presId="urn:microsoft.com/office/officeart/2005/8/layout/hierarchy3"/>
    <dgm:cxn modelId="{4DACC544-29A5-465C-880D-C7336D678F43}" type="presParOf" srcId="{6CC5C9CC-6A3E-44FB-9F68-11C27C3570D7}" destId="{2C0BCBBA-58EE-4BC5-8ECD-E4E2C332982A}" srcOrd="2" destOrd="0" presId="urn:microsoft.com/office/officeart/2005/8/layout/hierarchy3"/>
    <dgm:cxn modelId="{899B654D-5B1C-416C-ACD5-A6EDF2C13994}" type="presParOf" srcId="{6CC5C9CC-6A3E-44FB-9F68-11C27C3570D7}" destId="{55E9F949-B254-4DDF-9B53-1D1D082CF39C}" srcOrd="3" destOrd="0" presId="urn:microsoft.com/office/officeart/2005/8/layout/hierarchy3"/>
    <dgm:cxn modelId="{3CEEF866-D8EB-469F-A066-7D3964386B5A}" type="presParOf" srcId="{D9517C1C-FD96-4274-A68C-D263FAD2664C}" destId="{28BFA9FB-CB86-4091-A794-8B18755C1996}" srcOrd="1" destOrd="0" presId="urn:microsoft.com/office/officeart/2005/8/layout/hierarchy3"/>
    <dgm:cxn modelId="{D07A5AD7-293F-45EE-AA73-A633EBEE10D4}" type="presParOf" srcId="{28BFA9FB-CB86-4091-A794-8B18755C1996}" destId="{23F1A559-C52B-4DCE-9779-7E4FCF78C6E9}" srcOrd="0" destOrd="0" presId="urn:microsoft.com/office/officeart/2005/8/layout/hierarchy3"/>
    <dgm:cxn modelId="{1C8C23CB-D873-489F-91BF-5F3F849B4A3D}" type="presParOf" srcId="{23F1A559-C52B-4DCE-9779-7E4FCF78C6E9}" destId="{D75DDD4E-9A85-4C00-AB78-8A40B1D240D8}" srcOrd="0" destOrd="0" presId="urn:microsoft.com/office/officeart/2005/8/layout/hierarchy3"/>
    <dgm:cxn modelId="{38E99FE0-299D-47DB-8FFB-08E21FD2E492}" type="presParOf" srcId="{23F1A559-C52B-4DCE-9779-7E4FCF78C6E9}" destId="{6AE5A2ED-6E38-4857-9B56-2F8D4F93A10D}" srcOrd="1" destOrd="0" presId="urn:microsoft.com/office/officeart/2005/8/layout/hierarchy3"/>
    <dgm:cxn modelId="{5F71D0BC-C14F-429A-ADF3-3B4D4EC269C9}" type="presParOf" srcId="{28BFA9FB-CB86-4091-A794-8B18755C1996}" destId="{8CF0C94D-2D7D-4698-884D-F3F61EE12097}" srcOrd="1" destOrd="0" presId="urn:microsoft.com/office/officeart/2005/8/layout/hierarchy3"/>
    <dgm:cxn modelId="{6956BC15-682F-478F-ADC1-2787752E5FA8}" type="presParOf" srcId="{8CF0C94D-2D7D-4698-884D-F3F61EE12097}" destId="{B99BECBB-154D-460E-9EA2-CE30FE771904}" srcOrd="0" destOrd="0" presId="urn:microsoft.com/office/officeart/2005/8/layout/hierarchy3"/>
    <dgm:cxn modelId="{A909004E-B618-41A6-A47A-64C538A66ED5}" type="presParOf" srcId="{8CF0C94D-2D7D-4698-884D-F3F61EE12097}" destId="{F85ADEE8-8888-4957-968F-9F0DD0333DBC}" srcOrd="1" destOrd="0" presId="urn:microsoft.com/office/officeart/2005/8/layout/hierarchy3"/>
    <dgm:cxn modelId="{BA015B13-0B12-4374-A1FB-EB03CD0B9463}" type="presParOf" srcId="{8CF0C94D-2D7D-4698-884D-F3F61EE12097}" destId="{A1593054-539A-4BB9-937A-BD64E22F77A5}" srcOrd="2" destOrd="0" presId="urn:microsoft.com/office/officeart/2005/8/layout/hierarchy3"/>
    <dgm:cxn modelId="{30616FAC-F0C9-43E9-921D-972370EC8A41}" type="presParOf" srcId="{8CF0C94D-2D7D-4698-884D-F3F61EE12097}" destId="{CC0A2BBD-3B03-4BF4-9449-69C932335EEF}" srcOrd="3" destOrd="0" presId="urn:microsoft.com/office/officeart/2005/8/layout/hierarchy3"/>
    <dgm:cxn modelId="{54618A69-823C-4333-8F4D-AE0375B65EED}" type="presParOf" srcId="{D9517C1C-FD96-4274-A68C-D263FAD2664C}" destId="{100A5E08-16F8-423A-AD94-A0A401160F32}" srcOrd="2" destOrd="0" presId="urn:microsoft.com/office/officeart/2005/8/layout/hierarchy3"/>
    <dgm:cxn modelId="{5F650DCA-9EA6-4F4E-810E-13FBA47D77F0}" type="presParOf" srcId="{100A5E08-16F8-423A-AD94-A0A401160F32}" destId="{AD712F6A-9FB7-4C80-B08B-63512D5046B2}" srcOrd="0" destOrd="0" presId="urn:microsoft.com/office/officeart/2005/8/layout/hierarchy3"/>
    <dgm:cxn modelId="{912E0D6C-277A-4641-AE4E-F15C96648A0F}" type="presParOf" srcId="{AD712F6A-9FB7-4C80-B08B-63512D5046B2}" destId="{6B4A2C38-2E57-4B26-B9F4-6459649C933C}" srcOrd="0" destOrd="0" presId="urn:microsoft.com/office/officeart/2005/8/layout/hierarchy3"/>
    <dgm:cxn modelId="{F5B147A3-B52E-4BE3-B491-14837798E6D0}" type="presParOf" srcId="{AD712F6A-9FB7-4C80-B08B-63512D5046B2}" destId="{D20A3E4A-14B4-4A42-B608-85DEAABB048D}" srcOrd="1" destOrd="0" presId="urn:microsoft.com/office/officeart/2005/8/layout/hierarchy3"/>
    <dgm:cxn modelId="{79E31486-C56A-4098-9C8B-B1D5DC79C6E3}" type="presParOf" srcId="{100A5E08-16F8-423A-AD94-A0A401160F32}" destId="{09AC38EA-29D0-42BF-86C9-EB7A47C18E92}" srcOrd="1" destOrd="0" presId="urn:microsoft.com/office/officeart/2005/8/layout/hierarchy3"/>
    <dgm:cxn modelId="{AD685D5E-C29B-4DE0-B7D4-1B409391DDB6}" type="presParOf" srcId="{09AC38EA-29D0-42BF-86C9-EB7A47C18E92}" destId="{9FB290D9-7D9C-4360-AE91-4BCFB9C6795D}" srcOrd="0" destOrd="0" presId="urn:microsoft.com/office/officeart/2005/8/layout/hierarchy3"/>
    <dgm:cxn modelId="{35A54093-A682-4D79-8603-43CF7D41AF20}" type="presParOf" srcId="{09AC38EA-29D0-42BF-86C9-EB7A47C18E92}" destId="{917F0DB9-3D63-4635-B5E6-F9E07E629ADC}" srcOrd="1" destOrd="0" presId="urn:microsoft.com/office/officeart/2005/8/layout/hierarchy3"/>
    <dgm:cxn modelId="{7B083A45-E247-4D37-B837-8657003861D8}" type="presParOf" srcId="{09AC38EA-29D0-42BF-86C9-EB7A47C18E92}" destId="{F723E9C3-C848-4373-89E6-3F2AFF11490B}" srcOrd="2" destOrd="0" presId="urn:microsoft.com/office/officeart/2005/8/layout/hierarchy3"/>
    <dgm:cxn modelId="{F9C586F9-544C-49CA-B000-F62AC03462CC}" type="presParOf" srcId="{09AC38EA-29D0-42BF-86C9-EB7A47C18E92}" destId="{456F7CEC-9503-4321-A03F-F8CC87C6465D}" srcOrd="3" destOrd="0" presId="urn:microsoft.com/office/officeart/2005/8/layout/hierarchy3"/>
    <dgm:cxn modelId="{6BCB1AA5-406C-42D2-9CE3-0EA74201E50C}" type="presParOf" srcId="{09AC38EA-29D0-42BF-86C9-EB7A47C18E92}" destId="{42B258C5-831F-44EF-AA2A-F9C79FF3E60B}" srcOrd="4" destOrd="0" presId="urn:microsoft.com/office/officeart/2005/8/layout/hierarchy3"/>
    <dgm:cxn modelId="{FCFD86C1-1BE7-4970-86B5-E5D8AC35768F}" type="presParOf" srcId="{09AC38EA-29D0-42BF-86C9-EB7A47C18E92}" destId="{4A842962-E1A0-4C79-8291-1719197D17B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D07E2E-61A9-407D-9A22-E2EE8983917F}" type="doc">
      <dgm:prSet loTypeId="urn:microsoft.com/office/officeart/2008/layout/LinedList" loCatId="Inbox" qsTypeId="urn:microsoft.com/office/officeart/2005/8/quickstyle/simple5" qsCatId="simple" csTypeId="urn:microsoft.com/office/officeart/2005/8/colors/ColorSchemeForSuggestions" csCatId="other" phldr="1"/>
      <dgm:spPr/>
      <dgm:t>
        <a:bodyPr/>
        <a:lstStyle/>
        <a:p>
          <a:endParaRPr lang="en-US"/>
        </a:p>
      </dgm:t>
    </dgm:pt>
    <dgm:pt modelId="{19276FC4-B875-400D-93CB-DBCB65F0B3B5}">
      <dgm:prSet custT="1"/>
      <dgm:spPr>
        <a:xfrm>
          <a:off x="0" y="2249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To image the whole tumor with margin information by using a breast tumor-seeking imaging agent such as CLR1404 that labelled with </a:t>
          </a:r>
          <a:r>
            <a:rPr kumimoji="0" lang="en-US" sz="1800" b="0" i="0" u="none" strike="noStrike" kern="1200" cap="none" spc="0" normalizeH="0" baseline="3000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123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I source, and a </a:t>
          </a:r>
          <a:r>
            <a:rPr kumimoji="0" lang="en-US" sz="1800" b="0" i="0" u="none" strike="noStrike" kern="1200" cap="none" spc="0" normalizeH="0" baseline="3000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99m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Tc source to image the clustered nodes at depth.</a:t>
          </a:r>
        </a:p>
      </dgm:t>
    </dgm:pt>
    <dgm:pt modelId="{C00068EA-0B28-41B7-96BA-A4D7BB27F17D}" type="parTrans" cxnId="{D8CF1643-A449-477C-A945-9A686920D979}">
      <dgm:prSet/>
      <dgm:spPr/>
      <dgm:t>
        <a:bodyPr/>
        <a:lstStyle/>
        <a:p>
          <a:pPr algn="l"/>
          <a:endParaRPr lang="en-US"/>
        </a:p>
      </dgm:t>
    </dgm:pt>
    <dgm:pt modelId="{2B1F491D-8E14-48E0-8770-3418ADBE6A6E}" type="sibTrans" cxnId="{D8CF1643-A449-477C-A945-9A686920D979}">
      <dgm:prSet/>
      <dgm:spPr/>
      <dgm:t>
        <a:bodyPr/>
        <a:lstStyle/>
        <a:p>
          <a:pPr algn="l"/>
          <a:endParaRPr lang="en-US"/>
        </a:p>
      </dgm:t>
    </dgm:pt>
    <dgm:pt modelId="{84C107B4-10C8-41A7-AFAE-4DB34C72D75C}">
      <dgm:prSet custT="1"/>
      <dgm:spPr>
        <a:xfrm>
          <a:off x="0" y="769320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CLR1404 is found to be taken up by almost all types of the tumor including breast tumor cells, but not by healthy cells.  (</a:t>
          </a:r>
          <a:r>
            <a:rPr kumimoji="0" lang="en-US" sz="1800" b="0" i="0" u="none" strike="noStrike" kern="1200" cap="none" spc="0" normalizeH="0" baseline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Weichert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, 2014)</a:t>
          </a:r>
        </a:p>
      </dgm:t>
    </dgm:pt>
    <dgm:pt modelId="{2379477F-D60E-4C7E-9EC4-542CB8088F73}" type="parTrans" cxnId="{FFC1D7BE-5500-4306-955A-7D172778F067}">
      <dgm:prSet/>
      <dgm:spPr/>
      <dgm:t>
        <a:bodyPr/>
        <a:lstStyle/>
        <a:p>
          <a:pPr algn="l"/>
          <a:endParaRPr lang="en-US"/>
        </a:p>
      </dgm:t>
    </dgm:pt>
    <dgm:pt modelId="{9E01A843-80AE-45B4-8680-D5A73CD49DA8}" type="sibTrans" cxnId="{FFC1D7BE-5500-4306-955A-7D172778F067}">
      <dgm:prSet/>
      <dgm:spPr/>
      <dgm:t>
        <a:bodyPr/>
        <a:lstStyle/>
        <a:p>
          <a:pPr algn="l"/>
          <a:endParaRPr lang="en-US"/>
        </a:p>
      </dgm:t>
    </dgm:pt>
    <dgm:pt modelId="{FCEE7CE8-D082-40AF-852F-4EED87801812}">
      <dgm:prSet custT="1"/>
      <dgm:spPr>
        <a:xfrm>
          <a:off x="0" y="1536391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By having information about the extent of the tumor and separated nodes at depth, improving the success rate at the first attempt of the surgery.</a:t>
          </a:r>
        </a:p>
      </dgm:t>
    </dgm:pt>
    <dgm:pt modelId="{64DFB763-A579-4FE2-AC51-958CAADF3E3C}" type="parTrans" cxnId="{AD856711-E208-4B6D-AA77-AE139D90C5E6}">
      <dgm:prSet/>
      <dgm:spPr/>
      <dgm:t>
        <a:bodyPr/>
        <a:lstStyle/>
        <a:p>
          <a:pPr algn="l"/>
          <a:endParaRPr lang="en-US"/>
        </a:p>
      </dgm:t>
    </dgm:pt>
    <dgm:pt modelId="{7E612D0B-ACB1-47BF-8624-E64BFC5E4080}" type="sibTrans" cxnId="{AD856711-E208-4B6D-AA77-AE139D90C5E6}">
      <dgm:prSet/>
      <dgm:spPr/>
      <dgm:t>
        <a:bodyPr/>
        <a:lstStyle/>
        <a:p>
          <a:pPr algn="l"/>
          <a:endParaRPr lang="en-US"/>
        </a:p>
      </dgm:t>
    </dgm:pt>
    <dgm:pt modelId="{45729FEA-B09C-4E74-9010-AD30CDA6A52B}">
      <dgm:prSet custT="1"/>
      <dgm:spPr>
        <a:xfrm>
          <a:off x="0" y="2303462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The other cancer patients can benefit from this approach since CLR1404 is taken up not only by breast tumor cells but also by other types of cancer cells. (</a:t>
          </a:r>
          <a:r>
            <a:rPr kumimoji="0" lang="en-US" sz="1800" b="0" i="0" u="none" strike="noStrike" kern="1200" cap="none" spc="0" normalizeH="0" baseline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Weichert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, 2014) </a:t>
          </a:r>
        </a:p>
      </dgm:t>
    </dgm:pt>
    <dgm:pt modelId="{649A2EA3-601F-4EDA-B69B-11997216509D}" type="parTrans" cxnId="{9B929B07-3C03-4D71-B956-8961FD8E2101}">
      <dgm:prSet/>
      <dgm:spPr/>
      <dgm:t>
        <a:bodyPr/>
        <a:lstStyle/>
        <a:p>
          <a:pPr algn="l"/>
          <a:endParaRPr lang="en-US"/>
        </a:p>
      </dgm:t>
    </dgm:pt>
    <dgm:pt modelId="{B968342A-54D8-4ED9-BA4B-64770DFB3533}" type="sibTrans" cxnId="{9B929B07-3C03-4D71-B956-8961FD8E2101}">
      <dgm:prSet/>
      <dgm:spPr/>
      <dgm:t>
        <a:bodyPr/>
        <a:lstStyle/>
        <a:p>
          <a:pPr algn="l"/>
          <a:endParaRPr lang="en-US"/>
        </a:p>
      </dgm:t>
    </dgm:pt>
    <dgm:pt modelId="{6C8CF5DC-604C-413E-8560-FE6F44666314}">
      <dgm:prSet custT="1"/>
      <dgm:spPr>
        <a:xfrm>
          <a:off x="0" y="3837604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It aims to offer improvements in workflow: Patient wait time and staff time.</a:t>
          </a:r>
        </a:p>
      </dgm:t>
    </dgm:pt>
    <dgm:pt modelId="{3B99D3E8-A96D-4C50-839F-D292A0044B1D}" type="parTrans" cxnId="{026B2780-36A5-438D-A271-BDC57D94B8CC}">
      <dgm:prSet/>
      <dgm:spPr/>
      <dgm:t>
        <a:bodyPr/>
        <a:lstStyle/>
        <a:p>
          <a:pPr algn="l"/>
          <a:endParaRPr lang="en-US"/>
        </a:p>
      </dgm:t>
    </dgm:pt>
    <dgm:pt modelId="{E5764C56-B6BE-4E1E-840F-5AB1E36865A4}" type="sibTrans" cxnId="{026B2780-36A5-438D-A271-BDC57D94B8CC}">
      <dgm:prSet/>
      <dgm:spPr/>
      <dgm:t>
        <a:bodyPr/>
        <a:lstStyle/>
        <a:p>
          <a:pPr algn="l"/>
          <a:endParaRPr lang="en-US"/>
        </a:p>
      </dgm:t>
    </dgm:pt>
    <dgm:pt modelId="{1824D74B-FF54-A548-B2B6-A545FDF595C6}" type="pres">
      <dgm:prSet presAssocID="{11D07E2E-61A9-407D-9A22-E2EE8983917F}" presName="vert0" presStyleCnt="0">
        <dgm:presLayoutVars>
          <dgm:dir/>
          <dgm:animOne val="branch"/>
          <dgm:animLvl val="lvl"/>
        </dgm:presLayoutVars>
      </dgm:prSet>
      <dgm:spPr/>
    </dgm:pt>
    <dgm:pt modelId="{CF9AF27F-764B-D342-9AA1-AB0E6A583E8F}" type="pres">
      <dgm:prSet presAssocID="{19276FC4-B875-400D-93CB-DBCB65F0B3B5}" presName="thickLine" presStyleLbl="alignNode1" presStyleIdx="0" presStyleCnt="5"/>
      <dgm:spPr/>
    </dgm:pt>
    <dgm:pt modelId="{E4E7C2C0-C27D-1B49-8910-3818937D067A}" type="pres">
      <dgm:prSet presAssocID="{19276FC4-B875-400D-93CB-DBCB65F0B3B5}" presName="horz1" presStyleCnt="0"/>
      <dgm:spPr/>
    </dgm:pt>
    <dgm:pt modelId="{1FE8E8DB-0AE6-7E4B-B944-D469D52A58BF}" type="pres">
      <dgm:prSet presAssocID="{19276FC4-B875-400D-93CB-DBCB65F0B3B5}" presName="tx1" presStyleLbl="revTx" presStyleIdx="0" presStyleCnt="5"/>
      <dgm:spPr/>
    </dgm:pt>
    <dgm:pt modelId="{183F257A-7AFD-7041-8141-6E173F80FA52}" type="pres">
      <dgm:prSet presAssocID="{19276FC4-B875-400D-93CB-DBCB65F0B3B5}" presName="vert1" presStyleCnt="0"/>
      <dgm:spPr/>
    </dgm:pt>
    <dgm:pt modelId="{68ADF05B-DFED-634C-B0A0-389AA25D3B9E}" type="pres">
      <dgm:prSet presAssocID="{84C107B4-10C8-41A7-AFAE-4DB34C72D75C}" presName="thickLine" presStyleLbl="alignNode1" presStyleIdx="1" presStyleCnt="5"/>
      <dgm:spPr/>
    </dgm:pt>
    <dgm:pt modelId="{DD6A576F-B678-964A-B040-BE06F0048B57}" type="pres">
      <dgm:prSet presAssocID="{84C107B4-10C8-41A7-AFAE-4DB34C72D75C}" presName="horz1" presStyleCnt="0"/>
      <dgm:spPr/>
    </dgm:pt>
    <dgm:pt modelId="{1761395C-FB6C-B54A-BBE2-940D8E7A2B3B}" type="pres">
      <dgm:prSet presAssocID="{84C107B4-10C8-41A7-AFAE-4DB34C72D75C}" presName="tx1" presStyleLbl="revTx" presStyleIdx="1" presStyleCnt="5"/>
      <dgm:spPr/>
    </dgm:pt>
    <dgm:pt modelId="{1DC15700-3EEB-4B49-8C21-ED08E0DA0E10}" type="pres">
      <dgm:prSet presAssocID="{84C107B4-10C8-41A7-AFAE-4DB34C72D75C}" presName="vert1" presStyleCnt="0"/>
      <dgm:spPr/>
    </dgm:pt>
    <dgm:pt modelId="{A1AFBE07-FCA5-5245-82E3-1CADA36FFD96}" type="pres">
      <dgm:prSet presAssocID="{FCEE7CE8-D082-40AF-852F-4EED87801812}" presName="thickLine" presStyleLbl="alignNode1" presStyleIdx="2" presStyleCnt="5" custLinFactNeighborX="244" custLinFactNeighborY="-17068"/>
      <dgm:spPr/>
    </dgm:pt>
    <dgm:pt modelId="{092FB293-7CCB-1D41-8BA2-66A154B31F76}" type="pres">
      <dgm:prSet presAssocID="{FCEE7CE8-D082-40AF-852F-4EED87801812}" presName="horz1" presStyleCnt="0"/>
      <dgm:spPr/>
    </dgm:pt>
    <dgm:pt modelId="{0B5BD917-C94B-5645-A610-451535E9DC2C}" type="pres">
      <dgm:prSet presAssocID="{FCEE7CE8-D082-40AF-852F-4EED87801812}" presName="tx1" presStyleLbl="revTx" presStyleIdx="2" presStyleCnt="5" custLinFactNeighborX="1426" custLinFactNeighborY="-18287"/>
      <dgm:spPr/>
    </dgm:pt>
    <dgm:pt modelId="{C5B9BF59-6F27-4146-B6A9-0AE8C6392466}" type="pres">
      <dgm:prSet presAssocID="{FCEE7CE8-D082-40AF-852F-4EED87801812}" presName="vert1" presStyleCnt="0"/>
      <dgm:spPr/>
    </dgm:pt>
    <dgm:pt modelId="{99BCAEFF-5352-2A45-94F0-BD6B0BD54BA1}" type="pres">
      <dgm:prSet presAssocID="{45729FEA-B09C-4E74-9010-AD30CDA6A52B}" presName="thickLine" presStyleLbl="alignNode1" presStyleIdx="3" presStyleCnt="5" custLinFactNeighborX="-1731" custLinFactNeighborY="-31697"/>
      <dgm:spPr/>
    </dgm:pt>
    <dgm:pt modelId="{5C061361-2D6B-F447-9782-6ADB0C809D9A}" type="pres">
      <dgm:prSet presAssocID="{45729FEA-B09C-4E74-9010-AD30CDA6A52B}" presName="horz1" presStyleCnt="0"/>
      <dgm:spPr/>
    </dgm:pt>
    <dgm:pt modelId="{B20E6D80-BC72-554A-A0B0-FD8BA132B1E5}" type="pres">
      <dgm:prSet presAssocID="{45729FEA-B09C-4E74-9010-AD30CDA6A52B}" presName="tx1" presStyleLbl="revTx" presStyleIdx="3" presStyleCnt="5" custLinFactNeighborX="1426" custLinFactNeighborY="-32918"/>
      <dgm:spPr/>
    </dgm:pt>
    <dgm:pt modelId="{91274F97-F626-2942-9DC7-87D90F8DE5B1}" type="pres">
      <dgm:prSet presAssocID="{45729FEA-B09C-4E74-9010-AD30CDA6A52B}" presName="vert1" presStyleCnt="0"/>
      <dgm:spPr/>
    </dgm:pt>
    <dgm:pt modelId="{4C12762A-3D20-3346-B59D-82740E3A35D5}" type="pres">
      <dgm:prSet presAssocID="{6C8CF5DC-604C-413E-8560-FE6F44666314}" presName="thickLine" presStyleLbl="alignNode1" presStyleIdx="4" presStyleCnt="5" custLinFactNeighborY="-52417"/>
      <dgm:spPr/>
    </dgm:pt>
    <dgm:pt modelId="{3514358A-361D-C84C-B573-5FBEB450FA53}" type="pres">
      <dgm:prSet presAssocID="{6C8CF5DC-604C-413E-8560-FE6F44666314}" presName="horz1" presStyleCnt="0"/>
      <dgm:spPr/>
    </dgm:pt>
    <dgm:pt modelId="{68187A80-A6E7-D14C-9172-3342B06FD8C2}" type="pres">
      <dgm:prSet presAssocID="{6C8CF5DC-604C-413E-8560-FE6F44666314}" presName="tx1" presStyleLbl="revTx" presStyleIdx="4" presStyleCnt="5" custLinFactNeighborX="1426" custLinFactNeighborY="-47937"/>
      <dgm:spPr/>
    </dgm:pt>
    <dgm:pt modelId="{DDE5E39B-A768-D641-8C7D-90FB5D2A2B46}" type="pres">
      <dgm:prSet presAssocID="{6C8CF5DC-604C-413E-8560-FE6F44666314}" presName="vert1" presStyleCnt="0"/>
      <dgm:spPr/>
    </dgm:pt>
  </dgm:ptLst>
  <dgm:cxnLst>
    <dgm:cxn modelId="{939E3C04-823F-FE49-AFFC-CBA1597583CA}" type="presOf" srcId="{45729FEA-B09C-4E74-9010-AD30CDA6A52B}" destId="{B20E6D80-BC72-554A-A0B0-FD8BA132B1E5}" srcOrd="0" destOrd="0" presId="urn:microsoft.com/office/officeart/2008/layout/LinedList"/>
    <dgm:cxn modelId="{9B929B07-3C03-4D71-B956-8961FD8E2101}" srcId="{11D07E2E-61A9-407D-9A22-E2EE8983917F}" destId="{45729FEA-B09C-4E74-9010-AD30CDA6A52B}" srcOrd="3" destOrd="0" parTransId="{649A2EA3-601F-4EDA-B69B-11997216509D}" sibTransId="{B968342A-54D8-4ED9-BA4B-64770DFB3533}"/>
    <dgm:cxn modelId="{AD856711-E208-4B6D-AA77-AE139D90C5E6}" srcId="{11D07E2E-61A9-407D-9A22-E2EE8983917F}" destId="{FCEE7CE8-D082-40AF-852F-4EED87801812}" srcOrd="2" destOrd="0" parTransId="{64DFB763-A579-4FE2-AC51-958CAADF3E3C}" sibTransId="{7E612D0B-ACB1-47BF-8624-E64BFC5E4080}"/>
    <dgm:cxn modelId="{4E544C31-7069-E64E-8D7E-A5867F40A3BD}" type="presOf" srcId="{6C8CF5DC-604C-413E-8560-FE6F44666314}" destId="{68187A80-A6E7-D14C-9172-3342B06FD8C2}" srcOrd="0" destOrd="0" presId="urn:microsoft.com/office/officeart/2008/layout/LinedList"/>
    <dgm:cxn modelId="{D8CF1643-A449-477C-A945-9A686920D979}" srcId="{11D07E2E-61A9-407D-9A22-E2EE8983917F}" destId="{19276FC4-B875-400D-93CB-DBCB65F0B3B5}" srcOrd="0" destOrd="0" parTransId="{C00068EA-0B28-41B7-96BA-A4D7BB27F17D}" sibTransId="{2B1F491D-8E14-48E0-8770-3418ADBE6A6E}"/>
    <dgm:cxn modelId="{EDD6CF50-9750-374C-A029-D6E5194C13DB}" type="presOf" srcId="{FCEE7CE8-D082-40AF-852F-4EED87801812}" destId="{0B5BD917-C94B-5645-A610-451535E9DC2C}" srcOrd="0" destOrd="0" presId="urn:microsoft.com/office/officeart/2008/layout/LinedList"/>
    <dgm:cxn modelId="{A92DCD74-2659-3642-B31C-E6D262CD2DF8}" type="presOf" srcId="{84C107B4-10C8-41A7-AFAE-4DB34C72D75C}" destId="{1761395C-FB6C-B54A-BBE2-940D8E7A2B3B}" srcOrd="0" destOrd="0" presId="urn:microsoft.com/office/officeart/2008/layout/LinedList"/>
    <dgm:cxn modelId="{026B2780-36A5-438D-A271-BDC57D94B8CC}" srcId="{11D07E2E-61A9-407D-9A22-E2EE8983917F}" destId="{6C8CF5DC-604C-413E-8560-FE6F44666314}" srcOrd="4" destOrd="0" parTransId="{3B99D3E8-A96D-4C50-839F-D292A0044B1D}" sibTransId="{E5764C56-B6BE-4E1E-840F-5AB1E36865A4}"/>
    <dgm:cxn modelId="{461B3BAB-16C0-2E4B-AE8A-571E4914A811}" type="presOf" srcId="{11D07E2E-61A9-407D-9A22-E2EE8983917F}" destId="{1824D74B-FF54-A548-B2B6-A545FDF595C6}" srcOrd="0" destOrd="0" presId="urn:microsoft.com/office/officeart/2008/layout/LinedList"/>
    <dgm:cxn modelId="{FFC1D7BE-5500-4306-955A-7D172778F067}" srcId="{11D07E2E-61A9-407D-9A22-E2EE8983917F}" destId="{84C107B4-10C8-41A7-AFAE-4DB34C72D75C}" srcOrd="1" destOrd="0" parTransId="{2379477F-D60E-4C7E-9EC4-542CB8088F73}" sibTransId="{9E01A843-80AE-45B4-8680-D5A73CD49DA8}"/>
    <dgm:cxn modelId="{99696ACC-2A25-B44C-A69C-36D493ED21FE}" type="presOf" srcId="{19276FC4-B875-400D-93CB-DBCB65F0B3B5}" destId="{1FE8E8DB-0AE6-7E4B-B944-D469D52A58BF}" srcOrd="0" destOrd="0" presId="urn:microsoft.com/office/officeart/2008/layout/LinedList"/>
    <dgm:cxn modelId="{5579610D-F816-4442-BF6E-E670B68ABA8A}" type="presParOf" srcId="{1824D74B-FF54-A548-B2B6-A545FDF595C6}" destId="{CF9AF27F-764B-D342-9AA1-AB0E6A583E8F}" srcOrd="0" destOrd="0" presId="urn:microsoft.com/office/officeart/2008/layout/LinedList"/>
    <dgm:cxn modelId="{B9F9BBA4-7FC0-0F45-970A-B98A9D934006}" type="presParOf" srcId="{1824D74B-FF54-A548-B2B6-A545FDF595C6}" destId="{E4E7C2C0-C27D-1B49-8910-3818937D067A}" srcOrd="1" destOrd="0" presId="urn:microsoft.com/office/officeart/2008/layout/LinedList"/>
    <dgm:cxn modelId="{C423654A-FCD9-7C47-9098-3732F91F385A}" type="presParOf" srcId="{E4E7C2C0-C27D-1B49-8910-3818937D067A}" destId="{1FE8E8DB-0AE6-7E4B-B944-D469D52A58BF}" srcOrd="0" destOrd="0" presId="urn:microsoft.com/office/officeart/2008/layout/LinedList"/>
    <dgm:cxn modelId="{AE328D85-86A8-B943-8A05-240359756B41}" type="presParOf" srcId="{E4E7C2C0-C27D-1B49-8910-3818937D067A}" destId="{183F257A-7AFD-7041-8141-6E173F80FA52}" srcOrd="1" destOrd="0" presId="urn:microsoft.com/office/officeart/2008/layout/LinedList"/>
    <dgm:cxn modelId="{663FE0C6-010B-054B-9F3F-FCA0A7A33282}" type="presParOf" srcId="{1824D74B-FF54-A548-B2B6-A545FDF595C6}" destId="{68ADF05B-DFED-634C-B0A0-389AA25D3B9E}" srcOrd="2" destOrd="0" presId="urn:microsoft.com/office/officeart/2008/layout/LinedList"/>
    <dgm:cxn modelId="{A9BAA5FA-AE1D-3742-B435-64157CA8DF7D}" type="presParOf" srcId="{1824D74B-FF54-A548-B2B6-A545FDF595C6}" destId="{DD6A576F-B678-964A-B040-BE06F0048B57}" srcOrd="3" destOrd="0" presId="urn:microsoft.com/office/officeart/2008/layout/LinedList"/>
    <dgm:cxn modelId="{9D24AF9B-9D11-7946-A40A-E7B70B657FD3}" type="presParOf" srcId="{DD6A576F-B678-964A-B040-BE06F0048B57}" destId="{1761395C-FB6C-B54A-BBE2-940D8E7A2B3B}" srcOrd="0" destOrd="0" presId="urn:microsoft.com/office/officeart/2008/layout/LinedList"/>
    <dgm:cxn modelId="{EF487B73-BB11-354A-8147-22CED343E3CE}" type="presParOf" srcId="{DD6A576F-B678-964A-B040-BE06F0048B57}" destId="{1DC15700-3EEB-4B49-8C21-ED08E0DA0E10}" srcOrd="1" destOrd="0" presId="urn:microsoft.com/office/officeart/2008/layout/LinedList"/>
    <dgm:cxn modelId="{0A637B4D-7034-A942-88B1-EE050FDA1BF9}" type="presParOf" srcId="{1824D74B-FF54-A548-B2B6-A545FDF595C6}" destId="{A1AFBE07-FCA5-5245-82E3-1CADA36FFD96}" srcOrd="4" destOrd="0" presId="urn:microsoft.com/office/officeart/2008/layout/LinedList"/>
    <dgm:cxn modelId="{260A7DD4-8B77-D14F-81A5-8CA01C42360F}" type="presParOf" srcId="{1824D74B-FF54-A548-B2B6-A545FDF595C6}" destId="{092FB293-7CCB-1D41-8BA2-66A154B31F76}" srcOrd="5" destOrd="0" presId="urn:microsoft.com/office/officeart/2008/layout/LinedList"/>
    <dgm:cxn modelId="{9B2D16FE-7B09-744F-9401-1AF2494714CE}" type="presParOf" srcId="{092FB293-7CCB-1D41-8BA2-66A154B31F76}" destId="{0B5BD917-C94B-5645-A610-451535E9DC2C}" srcOrd="0" destOrd="0" presId="urn:microsoft.com/office/officeart/2008/layout/LinedList"/>
    <dgm:cxn modelId="{68FA931C-4C27-0B48-AF05-FF81182E84D6}" type="presParOf" srcId="{092FB293-7CCB-1D41-8BA2-66A154B31F76}" destId="{C5B9BF59-6F27-4146-B6A9-0AE8C6392466}" srcOrd="1" destOrd="0" presId="urn:microsoft.com/office/officeart/2008/layout/LinedList"/>
    <dgm:cxn modelId="{1989DCC3-BD1A-A048-A712-D17F99A977D1}" type="presParOf" srcId="{1824D74B-FF54-A548-B2B6-A545FDF595C6}" destId="{99BCAEFF-5352-2A45-94F0-BD6B0BD54BA1}" srcOrd="6" destOrd="0" presId="urn:microsoft.com/office/officeart/2008/layout/LinedList"/>
    <dgm:cxn modelId="{4A9DDF96-56BB-A545-ACC2-1E97BFC75A0D}" type="presParOf" srcId="{1824D74B-FF54-A548-B2B6-A545FDF595C6}" destId="{5C061361-2D6B-F447-9782-6ADB0C809D9A}" srcOrd="7" destOrd="0" presId="urn:microsoft.com/office/officeart/2008/layout/LinedList"/>
    <dgm:cxn modelId="{82DBB194-AC3B-7348-A7EF-C4ADA3D9497F}" type="presParOf" srcId="{5C061361-2D6B-F447-9782-6ADB0C809D9A}" destId="{B20E6D80-BC72-554A-A0B0-FD8BA132B1E5}" srcOrd="0" destOrd="0" presId="urn:microsoft.com/office/officeart/2008/layout/LinedList"/>
    <dgm:cxn modelId="{D8672DFA-81C7-D649-8A14-599A51531820}" type="presParOf" srcId="{5C061361-2D6B-F447-9782-6ADB0C809D9A}" destId="{91274F97-F626-2942-9DC7-87D90F8DE5B1}" srcOrd="1" destOrd="0" presId="urn:microsoft.com/office/officeart/2008/layout/LinedList"/>
    <dgm:cxn modelId="{30AD4BB8-63F7-164D-BD59-B64B5D395B5A}" type="presParOf" srcId="{1824D74B-FF54-A548-B2B6-A545FDF595C6}" destId="{4C12762A-3D20-3346-B59D-82740E3A35D5}" srcOrd="8" destOrd="0" presId="urn:microsoft.com/office/officeart/2008/layout/LinedList"/>
    <dgm:cxn modelId="{C51BF467-0435-6F41-AF7F-685AF221774C}" type="presParOf" srcId="{1824D74B-FF54-A548-B2B6-A545FDF595C6}" destId="{3514358A-361D-C84C-B573-5FBEB450FA53}" srcOrd="9" destOrd="0" presId="urn:microsoft.com/office/officeart/2008/layout/LinedList"/>
    <dgm:cxn modelId="{29237118-FEA0-3741-B3F5-C2A02893EDE7}" type="presParOf" srcId="{3514358A-361D-C84C-B573-5FBEB450FA53}" destId="{68187A80-A6E7-D14C-9172-3342B06FD8C2}" srcOrd="0" destOrd="0" presId="urn:microsoft.com/office/officeart/2008/layout/LinedList"/>
    <dgm:cxn modelId="{A82ED2B2-05E8-C94C-95DE-5136FF4FFFC6}" type="presParOf" srcId="{3514358A-361D-C84C-B573-5FBEB450FA53}" destId="{DDE5E39B-A768-D641-8C7D-90FB5D2A2B4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691C60-AB5F-43DC-888C-B7B121817416}" type="doc">
      <dgm:prSet loTypeId="urn:microsoft.com/office/officeart/2005/8/layout/hierarchy3" loCatId="Inbo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97385EF-5BCA-42BB-9A78-A87916356020}">
      <dgm:prSet custT="1"/>
      <dgm:spPr>
        <a:solidFill>
          <a:srgbClr val="156082"/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0960" tIns="40640" rIns="60960" bIns="40640" numCol="1" spcCol="1270" anchor="ctr" anchorCtr="0"/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WGL</a:t>
          </a:r>
        </a:p>
      </dgm:t>
    </dgm:pt>
    <dgm:pt modelId="{1B976C9C-3558-4E51-88AE-3A3FE5669D61}" type="parTrans" cxnId="{8EC2EF43-DEFF-4D7F-94AD-8DA3BA057FC8}">
      <dgm:prSet/>
      <dgm:spPr/>
      <dgm:t>
        <a:bodyPr/>
        <a:lstStyle/>
        <a:p>
          <a:endParaRPr lang="en-US"/>
        </a:p>
      </dgm:t>
    </dgm:pt>
    <dgm:pt modelId="{F5E0BC1D-12DB-4587-959E-BE46567CB2C3}" type="sibTrans" cxnId="{8EC2EF43-DEFF-4D7F-94AD-8DA3BA057FC8}">
      <dgm:prSet/>
      <dgm:spPr/>
      <dgm:t>
        <a:bodyPr/>
        <a:lstStyle/>
        <a:p>
          <a:endParaRPr lang="en-US"/>
        </a:p>
      </dgm:t>
    </dgm:pt>
    <dgm:pt modelId="{039BF7B4-C1E9-4DF8-981B-8258D63FD175}">
      <dgm:prSet custT="1"/>
      <dgm:spPr>
        <a:xfrm>
          <a:off x="1934259" y="1290386"/>
          <a:ext cx="1649818" cy="1249706"/>
        </a:xfrm>
      </dgm:spPr>
      <dgm:t>
        <a:bodyPr/>
        <a:lstStyle/>
        <a:p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information about the margins of the tumor.</a:t>
          </a:r>
        </a:p>
      </dgm:t>
    </dgm:pt>
    <dgm:pt modelId="{84DF7767-0114-4DF1-9C3C-21F66DBAB961}" type="parTrans" cxnId="{8E1BEC47-95A5-4F31-9DD3-AFD5CF114D09}">
      <dgm:prSet/>
      <dgm:spPr>
        <a:xfrm>
          <a:off x="1728031" y="1032602"/>
          <a:ext cx="206227" cy="882637"/>
        </a:xfrm>
      </dgm:spPr>
      <dgm:t>
        <a:bodyPr/>
        <a:lstStyle/>
        <a:p>
          <a:endParaRPr lang="en-US"/>
        </a:p>
      </dgm:t>
    </dgm:pt>
    <dgm:pt modelId="{DEFF580C-6583-4D93-8B6B-DA9BEF434CA6}" type="sibTrans" cxnId="{8E1BEC47-95A5-4F31-9DD3-AFD5CF114D09}">
      <dgm:prSet/>
      <dgm:spPr/>
      <dgm:t>
        <a:bodyPr/>
        <a:lstStyle/>
        <a:p>
          <a:endParaRPr lang="en-US"/>
        </a:p>
      </dgm:t>
    </dgm:pt>
    <dgm:pt modelId="{F5BBEBC3-334F-4507-AB17-FA51A2C495DC}">
      <dgm:prSet custT="1"/>
      <dgm:spPr>
        <a:xfrm>
          <a:off x="1934259" y="2797877"/>
          <a:ext cx="1649818" cy="1140488"/>
        </a:xfrm>
      </dgm:spPr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real time visual guidance. </a:t>
          </a:r>
        </a:p>
      </dgm:t>
    </dgm:pt>
    <dgm:pt modelId="{EEB38EE2-5B58-46EC-92E2-943EA94E6132}" type="parTrans" cxnId="{0D4B9144-029D-4A1E-8AEF-1B51AE8CE4F1}">
      <dgm:prSet/>
      <dgm:spPr>
        <a:xfrm>
          <a:off x="1728031" y="1032602"/>
          <a:ext cx="206227" cy="2335519"/>
        </a:xfrm>
      </dgm:spPr>
      <dgm:t>
        <a:bodyPr/>
        <a:lstStyle/>
        <a:p>
          <a:endParaRPr lang="en-US"/>
        </a:p>
      </dgm:t>
    </dgm:pt>
    <dgm:pt modelId="{E6265F25-6451-4D43-98B8-D79A65EB1EE7}" type="sibTrans" cxnId="{0D4B9144-029D-4A1E-8AEF-1B51AE8CE4F1}">
      <dgm:prSet/>
      <dgm:spPr/>
      <dgm:t>
        <a:bodyPr/>
        <a:lstStyle/>
        <a:p>
          <a:endParaRPr lang="en-US"/>
        </a:p>
      </dgm:t>
    </dgm:pt>
    <dgm:pt modelId="{4A7FCB7A-A3DE-41FD-A0ED-FF86E5041EBF}">
      <dgm:prSet custT="1"/>
      <dgm:spPr>
        <a:xfrm>
          <a:off x="4099646" y="1465"/>
          <a:ext cx="2062273" cy="1031136"/>
        </a:xfrm>
        <a:solidFill>
          <a:schemeClr val="accent1"/>
        </a:solidFill>
      </dgm:spPr>
      <dgm:t>
        <a:bodyPr/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RSL</a:t>
          </a:r>
        </a:p>
      </dgm:t>
    </dgm:pt>
    <dgm:pt modelId="{F454251B-A534-46C7-B8E8-FC38C03DD8B9}" type="parTrans" cxnId="{72E24476-1D23-4245-A606-D2DEB09777CD}">
      <dgm:prSet/>
      <dgm:spPr/>
      <dgm:t>
        <a:bodyPr/>
        <a:lstStyle/>
        <a:p>
          <a:endParaRPr lang="en-US"/>
        </a:p>
      </dgm:t>
    </dgm:pt>
    <dgm:pt modelId="{2DC03992-B763-417A-8AE9-671DEB4BA326}" type="sibTrans" cxnId="{72E24476-1D23-4245-A606-D2DEB09777CD}">
      <dgm:prSet/>
      <dgm:spPr/>
      <dgm:t>
        <a:bodyPr/>
        <a:lstStyle/>
        <a:p>
          <a:endParaRPr lang="en-US"/>
        </a:p>
      </dgm:t>
    </dgm:pt>
    <dgm:pt modelId="{4155A1CB-6410-45CD-9F0F-B4EB1330C505}">
      <dgm:prSet custT="1"/>
      <dgm:spPr>
        <a:xfrm>
          <a:off x="4512100" y="1290386"/>
          <a:ext cx="1649818" cy="1031136"/>
        </a:xfrm>
      </dgm:spPr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information about the margins of the tumor.</a:t>
          </a:r>
        </a:p>
      </dgm:t>
    </dgm:pt>
    <dgm:pt modelId="{B8C6D42D-CA86-4DED-843E-845729DF0AB1}" type="parTrans" cxnId="{FCAA0BE0-B7F3-49B9-911B-D69AEEF2D124}">
      <dgm:prSet/>
      <dgm:spPr>
        <a:xfrm>
          <a:off x="4305873" y="1032602"/>
          <a:ext cx="206227" cy="773352"/>
        </a:xfrm>
      </dgm:spPr>
      <dgm:t>
        <a:bodyPr/>
        <a:lstStyle/>
        <a:p>
          <a:endParaRPr lang="en-US"/>
        </a:p>
      </dgm:t>
    </dgm:pt>
    <dgm:pt modelId="{2B99B2CB-C415-4189-ADF1-0F8292F9BD6D}" type="sibTrans" cxnId="{FCAA0BE0-B7F3-49B9-911B-D69AEEF2D124}">
      <dgm:prSet/>
      <dgm:spPr/>
      <dgm:t>
        <a:bodyPr/>
        <a:lstStyle/>
        <a:p>
          <a:endParaRPr lang="en-US"/>
        </a:p>
      </dgm:t>
    </dgm:pt>
    <dgm:pt modelId="{1DB333E5-D69B-4A69-A463-F858C7FC03BC}">
      <dgm:prSet custT="1"/>
      <dgm:spPr>
        <a:xfrm>
          <a:off x="6677487" y="1465"/>
          <a:ext cx="3259690" cy="1031136"/>
        </a:xfrm>
        <a:solidFill>
          <a:schemeClr val="accent1"/>
        </a:solidFill>
      </dgm:spPr>
      <dgm:t>
        <a:bodyPr/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Freehand SPECT</a:t>
          </a:r>
        </a:p>
      </dgm:t>
    </dgm:pt>
    <dgm:pt modelId="{9021C017-F2D2-4F96-89E6-0A1E00D1179E}" type="parTrans" cxnId="{ED55F8CE-E561-4EEB-82F0-DE2E6D539A2D}">
      <dgm:prSet/>
      <dgm:spPr/>
      <dgm:t>
        <a:bodyPr/>
        <a:lstStyle/>
        <a:p>
          <a:endParaRPr lang="en-US"/>
        </a:p>
      </dgm:t>
    </dgm:pt>
    <dgm:pt modelId="{B3FC1708-797C-4654-B562-6DF8AE8170CE}" type="sibTrans" cxnId="{ED55F8CE-E561-4EEB-82F0-DE2E6D539A2D}">
      <dgm:prSet/>
      <dgm:spPr/>
      <dgm:t>
        <a:bodyPr/>
        <a:lstStyle/>
        <a:p>
          <a:endParaRPr lang="en-US"/>
        </a:p>
      </dgm:t>
    </dgm:pt>
    <dgm:pt modelId="{471E5BC5-92F7-4B2E-A333-A3806CF30041}">
      <dgm:prSet custT="1"/>
      <dgm:spPr>
        <a:xfrm>
          <a:off x="7329425" y="1290386"/>
          <a:ext cx="2575614" cy="1845373"/>
        </a:xfrm>
      </dgm:spPr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An optical 3D tracking system combined with a gamma probe provides intraoperative 3D images. However, it requires a static surgical field; it is not truly "real-time" if the patient or target moves. (Bluemel et al, 2016)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 No Margin Information is provided.</a:t>
          </a:r>
        </a:p>
      </dgm:t>
    </dgm:pt>
    <dgm:pt modelId="{965DE96D-FBEA-461B-9D33-8F9A4AF161AA}" type="parTrans" cxnId="{E49C87A5-AEDE-46FD-AE49-962E3ECFCC04}">
      <dgm:prSet/>
      <dgm:spPr>
        <a:xfrm>
          <a:off x="7003456" y="1032602"/>
          <a:ext cx="325969" cy="1180470"/>
        </a:xfrm>
      </dgm:spPr>
      <dgm:t>
        <a:bodyPr/>
        <a:lstStyle/>
        <a:p>
          <a:endParaRPr lang="en-US"/>
        </a:p>
      </dgm:t>
    </dgm:pt>
    <dgm:pt modelId="{75E5098E-1E5C-4B7B-B7A8-9BEDB74DDEC2}" type="sibTrans" cxnId="{E49C87A5-AEDE-46FD-AE49-962E3ECFCC04}">
      <dgm:prSet/>
      <dgm:spPr/>
      <dgm:t>
        <a:bodyPr/>
        <a:lstStyle/>
        <a:p>
          <a:endParaRPr lang="en-US"/>
        </a:p>
      </dgm:t>
    </dgm:pt>
    <dgm:pt modelId="{7889710C-FBA6-404A-9A8C-9F1D2D44E9CF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real time visual guidance. </a:t>
          </a:r>
        </a:p>
      </dgm:t>
    </dgm:pt>
    <dgm:pt modelId="{1D43FF30-6E70-4D33-92AE-4BC06D3534C9}" type="parTrans" cxnId="{43D86404-781A-4DEE-993A-7A4B5FC40540}">
      <dgm:prSet/>
      <dgm:spPr/>
      <dgm:t>
        <a:bodyPr/>
        <a:lstStyle/>
        <a:p>
          <a:endParaRPr lang="en-US"/>
        </a:p>
      </dgm:t>
    </dgm:pt>
    <dgm:pt modelId="{508561CE-BD52-495C-A0A1-17BF129B288B}" type="sibTrans" cxnId="{43D86404-781A-4DEE-993A-7A4B5FC40540}">
      <dgm:prSet/>
      <dgm:spPr/>
      <dgm:t>
        <a:bodyPr/>
        <a:lstStyle/>
        <a:p>
          <a:endParaRPr lang="en-US"/>
        </a:p>
      </dgm:t>
    </dgm:pt>
    <dgm:pt modelId="{330E5322-23D7-43BB-8494-F9A4A69128EF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Difficulty to resolve clustered nodes at depth. (Engelen et al, 2015)</a:t>
          </a:r>
        </a:p>
      </dgm:t>
    </dgm:pt>
    <dgm:pt modelId="{E11A5412-1145-48FE-A2DE-E421FBBDB244}" type="parTrans" cxnId="{38625767-8157-48F2-83EA-9A9E27AE97FC}">
      <dgm:prSet/>
      <dgm:spPr/>
      <dgm:t>
        <a:bodyPr/>
        <a:lstStyle/>
        <a:p>
          <a:endParaRPr lang="en-US"/>
        </a:p>
      </dgm:t>
    </dgm:pt>
    <dgm:pt modelId="{9DBED2C4-3A16-49FE-981D-B5663C0074EA}" type="sibTrans" cxnId="{38625767-8157-48F2-83EA-9A9E27AE97FC}">
      <dgm:prSet/>
      <dgm:spPr/>
      <dgm:t>
        <a:bodyPr/>
        <a:lstStyle/>
        <a:p>
          <a:endParaRPr lang="en-US"/>
        </a:p>
      </dgm:t>
    </dgm:pt>
    <dgm:pt modelId="{31FF384F-5FCB-4C05-9992-19A7AE8F1145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The 3D Image from the camera does not freely follow the surgeon’s vantage. </a:t>
          </a:r>
        </a:p>
      </dgm:t>
    </dgm:pt>
    <dgm:pt modelId="{899B4B81-3EAE-4E89-94E2-04D4323EF04D}" type="parTrans" cxnId="{A861F421-A636-43BB-9516-E28C280AF8B5}">
      <dgm:prSet/>
      <dgm:spPr/>
      <dgm:t>
        <a:bodyPr/>
        <a:lstStyle/>
        <a:p>
          <a:endParaRPr lang="en-US"/>
        </a:p>
      </dgm:t>
    </dgm:pt>
    <dgm:pt modelId="{D876A342-57F1-415B-BFA7-E6E55DDD5FB1}" type="sibTrans" cxnId="{A861F421-A636-43BB-9516-E28C280AF8B5}">
      <dgm:prSet/>
      <dgm:spPr/>
      <dgm:t>
        <a:bodyPr/>
        <a:lstStyle/>
        <a:p>
          <a:endParaRPr lang="en-US"/>
        </a:p>
      </dgm:t>
    </dgm:pt>
    <dgm:pt modelId="{D9517C1C-FD96-4274-A68C-D263FAD2664C}" type="pres">
      <dgm:prSet presAssocID="{53691C60-AB5F-43DC-888C-B7B12181741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85A90CF-2D96-4A57-B5B3-B31CBCD80EEB}" type="pres">
      <dgm:prSet presAssocID="{E97385EF-5BCA-42BB-9A78-A87916356020}" presName="root" presStyleCnt="0"/>
      <dgm:spPr/>
    </dgm:pt>
    <dgm:pt modelId="{0FF8C245-A36D-494A-BE8F-C8BB22721BBF}" type="pres">
      <dgm:prSet presAssocID="{E97385EF-5BCA-42BB-9A78-A87916356020}" presName="rootComposite" presStyleCnt="0"/>
      <dgm:spPr/>
    </dgm:pt>
    <dgm:pt modelId="{2CA5CB71-B0BD-43B0-8DFB-2A0C36A9283B}" type="pres">
      <dgm:prSet presAssocID="{E97385EF-5BCA-42BB-9A78-A87916356020}" presName="rootText" presStyleLbl="node1" presStyleIdx="0" presStyleCnt="3" custScaleX="87919" custScaleY="61049" custLinFactNeighborX="5730" custLinFactNeighborY="-2894"/>
      <dgm:spPr>
        <a:xfrm>
          <a:off x="154010" y="13148"/>
          <a:ext cx="2320609" cy="805689"/>
        </a:xfrm>
        <a:prstGeom prst="roundRect">
          <a:avLst>
            <a:gd name="adj" fmla="val 10000"/>
          </a:avLst>
        </a:prstGeom>
      </dgm:spPr>
    </dgm:pt>
    <dgm:pt modelId="{F1C0973C-4896-436A-B4FB-3C597F63EBA7}" type="pres">
      <dgm:prSet presAssocID="{E97385EF-5BCA-42BB-9A78-A87916356020}" presName="rootConnector" presStyleLbl="node1" presStyleIdx="0" presStyleCnt="3"/>
      <dgm:spPr/>
    </dgm:pt>
    <dgm:pt modelId="{6CC5C9CC-6A3E-44FB-9F68-11C27C3570D7}" type="pres">
      <dgm:prSet presAssocID="{E97385EF-5BCA-42BB-9A78-A87916356020}" presName="childShape" presStyleCnt="0"/>
      <dgm:spPr/>
    </dgm:pt>
    <dgm:pt modelId="{5AF641A6-37FE-4E87-8911-99D54465D19E}" type="pres">
      <dgm:prSet presAssocID="{84DF7767-0114-4DF1-9C3C-21F66DBAB961}" presName="Name13" presStyleLbl="parChTrans1D2" presStyleIdx="0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637"/>
              </a:lnTo>
              <a:lnTo>
                <a:pt x="206227" y="882637"/>
              </a:lnTo>
            </a:path>
          </a:pathLst>
        </a:custGeom>
      </dgm:spPr>
    </dgm:pt>
    <dgm:pt modelId="{E263EC98-788A-4D0E-B084-695F36B4137A}" type="pres">
      <dgm:prSet presAssocID="{039BF7B4-C1E9-4DF8-981B-8258D63FD175}" presName="childText" presStyleLbl="bgAcc1" presStyleIdx="0" presStyleCnt="7" custScaleX="87231" custScaleY="128286" custLinFactNeighborX="2906" custLinFactNeighborY="-1721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2C0BCBBA-58EE-4BC5-8ECD-E4E2C332982A}" type="pres">
      <dgm:prSet presAssocID="{EEB38EE2-5B58-46EC-92E2-943EA94E6132}" presName="Name13" presStyleLbl="parChTrans1D2" presStyleIdx="1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5519"/>
              </a:lnTo>
              <a:lnTo>
                <a:pt x="206227" y="2335519"/>
              </a:lnTo>
            </a:path>
          </a:pathLst>
        </a:custGeom>
      </dgm:spPr>
    </dgm:pt>
    <dgm:pt modelId="{55E9F949-B254-4DDF-9B53-1D1D082CF39C}" type="pres">
      <dgm:prSet presAssocID="{F5BBEBC3-334F-4507-AB17-FA51A2C495DC}" presName="childText" presStyleLbl="bgAcc1" presStyleIdx="1" presStyleCnt="7" custScaleX="84754" custScaleY="83500" custLinFactNeighborX="6562" custLinFactNeighborY="-1680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28BFA9FB-CB86-4091-A794-8B18755C1996}" type="pres">
      <dgm:prSet presAssocID="{4A7FCB7A-A3DE-41FD-A0ED-FF86E5041EBF}" presName="root" presStyleCnt="0"/>
      <dgm:spPr/>
    </dgm:pt>
    <dgm:pt modelId="{23F1A559-C52B-4DCE-9779-7E4FCF78C6E9}" type="pres">
      <dgm:prSet presAssocID="{4A7FCB7A-A3DE-41FD-A0ED-FF86E5041EBF}" presName="rootComposite" presStyleCnt="0"/>
      <dgm:spPr/>
    </dgm:pt>
    <dgm:pt modelId="{D75DDD4E-9A85-4C00-AB78-8A40B1D240D8}" type="pres">
      <dgm:prSet presAssocID="{4A7FCB7A-A3DE-41FD-A0ED-FF86E5041EBF}" presName="rootText" presStyleLbl="node1" presStyleIdx="1" presStyleCnt="3" custScaleX="85108" custScaleY="61700"/>
      <dgm:spPr>
        <a:prstGeom prst="roundRect">
          <a:avLst>
            <a:gd name="adj" fmla="val 10000"/>
          </a:avLst>
        </a:prstGeom>
      </dgm:spPr>
    </dgm:pt>
    <dgm:pt modelId="{6AE5A2ED-6E38-4857-9B56-2F8D4F93A10D}" type="pres">
      <dgm:prSet presAssocID="{4A7FCB7A-A3DE-41FD-A0ED-FF86E5041EBF}" presName="rootConnector" presStyleLbl="node1" presStyleIdx="1" presStyleCnt="3"/>
      <dgm:spPr/>
    </dgm:pt>
    <dgm:pt modelId="{8CF0C94D-2D7D-4698-884D-F3F61EE12097}" type="pres">
      <dgm:prSet presAssocID="{4A7FCB7A-A3DE-41FD-A0ED-FF86E5041EBF}" presName="childShape" presStyleCnt="0"/>
      <dgm:spPr/>
    </dgm:pt>
    <dgm:pt modelId="{B99BECBB-154D-460E-9EA2-CE30FE771904}" type="pres">
      <dgm:prSet presAssocID="{B8C6D42D-CA86-4DED-843E-845729DF0AB1}" presName="Name13" presStyleLbl="parChTrans1D2" presStyleIdx="2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3352"/>
              </a:lnTo>
              <a:lnTo>
                <a:pt x="206227" y="773352"/>
              </a:lnTo>
            </a:path>
          </a:pathLst>
        </a:custGeom>
      </dgm:spPr>
    </dgm:pt>
    <dgm:pt modelId="{F85ADEE8-8888-4957-968F-9F0DD0333DBC}" type="pres">
      <dgm:prSet presAssocID="{4155A1CB-6410-45CD-9F0F-B4EB1330C505}" presName="childText" presStyleLbl="bgAcc1" presStyleIdx="2" presStyleCnt="7" custScaleX="81203" custScaleY="122668" custLinFactNeighborX="-1897" custLinFactNeighborY="-14453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A1593054-539A-4BB9-937A-BD64E22F77A5}" type="pres">
      <dgm:prSet presAssocID="{1D43FF30-6E70-4D33-92AE-4BC06D3534C9}" presName="Name13" presStyleLbl="parChTrans1D2" presStyleIdx="3" presStyleCnt="7"/>
      <dgm:spPr/>
    </dgm:pt>
    <dgm:pt modelId="{CC0A2BBD-3B03-4BF4-9449-69C932335EEF}" type="pres">
      <dgm:prSet presAssocID="{7889710C-FBA6-404A-9A8C-9F1D2D44E9CF}" presName="childText" presStyleLbl="bgAcc1" presStyleIdx="3" presStyleCnt="7" custScaleX="81061" custScaleY="89843" custLinFactNeighborX="-1134" custLinFactNeighborY="-21123">
        <dgm:presLayoutVars>
          <dgm:bulletEnabled val="1"/>
        </dgm:presLayoutVars>
      </dgm:prSet>
      <dgm:spPr/>
    </dgm:pt>
    <dgm:pt modelId="{100A5E08-16F8-423A-AD94-A0A401160F32}" type="pres">
      <dgm:prSet presAssocID="{1DB333E5-D69B-4A69-A463-F858C7FC03BC}" presName="root" presStyleCnt="0"/>
      <dgm:spPr/>
    </dgm:pt>
    <dgm:pt modelId="{AD712F6A-9FB7-4C80-B08B-63512D5046B2}" type="pres">
      <dgm:prSet presAssocID="{1DB333E5-D69B-4A69-A463-F858C7FC03BC}" presName="rootComposite" presStyleCnt="0"/>
      <dgm:spPr/>
    </dgm:pt>
    <dgm:pt modelId="{6B4A2C38-2E57-4B26-B9F4-6459649C933C}" type="pres">
      <dgm:prSet presAssocID="{1DB333E5-D69B-4A69-A463-F858C7FC03BC}" presName="rootText" presStyleLbl="node1" presStyleIdx="2" presStyleCnt="3" custScaleX="115242" custScaleY="61516" custLinFactNeighborX="-13894" custLinFactNeighborY="1457"/>
      <dgm:spPr>
        <a:prstGeom prst="roundRect">
          <a:avLst>
            <a:gd name="adj" fmla="val 10000"/>
          </a:avLst>
        </a:prstGeom>
      </dgm:spPr>
    </dgm:pt>
    <dgm:pt modelId="{D20A3E4A-14B4-4A42-B608-85DEAABB048D}" type="pres">
      <dgm:prSet presAssocID="{1DB333E5-D69B-4A69-A463-F858C7FC03BC}" presName="rootConnector" presStyleLbl="node1" presStyleIdx="2" presStyleCnt="3"/>
      <dgm:spPr/>
    </dgm:pt>
    <dgm:pt modelId="{09AC38EA-29D0-42BF-86C9-EB7A47C18E92}" type="pres">
      <dgm:prSet presAssocID="{1DB333E5-D69B-4A69-A463-F858C7FC03BC}" presName="childShape" presStyleCnt="0"/>
      <dgm:spPr/>
    </dgm:pt>
    <dgm:pt modelId="{9FB290D9-7D9C-4360-AE91-4BCFB9C6795D}" type="pres">
      <dgm:prSet presAssocID="{965DE96D-FBEA-461B-9D33-8F9A4AF161AA}" presName="Name13" presStyleLbl="parChTrans1D2" presStyleIdx="4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0470"/>
              </a:lnTo>
              <a:lnTo>
                <a:pt x="325969" y="1180470"/>
              </a:lnTo>
            </a:path>
          </a:pathLst>
        </a:custGeom>
      </dgm:spPr>
    </dgm:pt>
    <dgm:pt modelId="{917F0DB9-3D63-4635-B5E6-F9E07E629ADC}" type="pres">
      <dgm:prSet presAssocID="{471E5BC5-92F7-4B2E-A333-A3806CF30041}" presName="childText" presStyleLbl="bgAcc1" presStyleIdx="4" presStyleCnt="7" custScaleX="235281" custScaleY="134662" custLinFactNeighborX="-16699" custLinFactNeighborY="39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F723E9C3-C848-4373-89E6-3F2AFF11490B}" type="pres">
      <dgm:prSet presAssocID="{E11A5412-1145-48FE-A2DE-E421FBBDB244}" presName="Name13" presStyleLbl="parChTrans1D2" presStyleIdx="5" presStyleCnt="7"/>
      <dgm:spPr/>
    </dgm:pt>
    <dgm:pt modelId="{456F7CEC-9503-4321-A03F-F8CC87C6465D}" type="pres">
      <dgm:prSet presAssocID="{330E5322-23D7-43BB-8494-F9A4A69128EF}" presName="childText" presStyleLbl="bgAcc1" presStyleIdx="5" presStyleCnt="7" custScaleX="235668" custScaleY="47184" custLinFactNeighborX="-17306" custLinFactNeighborY="-11327">
        <dgm:presLayoutVars>
          <dgm:bulletEnabled val="1"/>
        </dgm:presLayoutVars>
      </dgm:prSet>
      <dgm:spPr/>
    </dgm:pt>
    <dgm:pt modelId="{42B258C5-831F-44EF-AA2A-F9C79FF3E60B}" type="pres">
      <dgm:prSet presAssocID="{899B4B81-3EAE-4E89-94E2-04D4323EF04D}" presName="Name13" presStyleLbl="parChTrans1D2" presStyleIdx="6" presStyleCnt="7"/>
      <dgm:spPr/>
    </dgm:pt>
    <dgm:pt modelId="{4A842962-E1A0-4C79-8291-1719197D17BD}" type="pres">
      <dgm:prSet presAssocID="{31FF384F-5FCB-4C05-9992-19A7AE8F1145}" presName="childText" presStyleLbl="bgAcc1" presStyleIdx="6" presStyleCnt="7" custScaleX="232263" custScaleY="51987" custLinFactNeighborX="-15807" custLinFactNeighborY="-24919">
        <dgm:presLayoutVars>
          <dgm:bulletEnabled val="1"/>
        </dgm:presLayoutVars>
      </dgm:prSet>
      <dgm:spPr/>
    </dgm:pt>
  </dgm:ptLst>
  <dgm:cxnLst>
    <dgm:cxn modelId="{43D86404-781A-4DEE-993A-7A4B5FC40540}" srcId="{4A7FCB7A-A3DE-41FD-A0ED-FF86E5041EBF}" destId="{7889710C-FBA6-404A-9A8C-9F1D2D44E9CF}" srcOrd="1" destOrd="0" parTransId="{1D43FF30-6E70-4D33-92AE-4BC06D3534C9}" sibTransId="{508561CE-BD52-495C-A0A1-17BF129B288B}"/>
    <dgm:cxn modelId="{BBD8BF08-B9FA-4CE5-8D52-9506FAD4815F}" type="presOf" srcId="{1DB333E5-D69B-4A69-A463-F858C7FC03BC}" destId="{6B4A2C38-2E57-4B26-B9F4-6459649C933C}" srcOrd="0" destOrd="0" presId="urn:microsoft.com/office/officeart/2005/8/layout/hierarchy3"/>
    <dgm:cxn modelId="{4DE8DF0C-96F3-43FA-A926-901F62A029E3}" type="presOf" srcId="{E97385EF-5BCA-42BB-9A78-A87916356020}" destId="{F1C0973C-4896-436A-B4FB-3C597F63EBA7}" srcOrd="1" destOrd="0" presId="urn:microsoft.com/office/officeart/2005/8/layout/hierarchy3"/>
    <dgm:cxn modelId="{A861F421-A636-43BB-9516-E28C280AF8B5}" srcId="{1DB333E5-D69B-4A69-A463-F858C7FC03BC}" destId="{31FF384F-5FCB-4C05-9992-19A7AE8F1145}" srcOrd="2" destOrd="0" parTransId="{899B4B81-3EAE-4E89-94E2-04D4323EF04D}" sibTransId="{D876A342-57F1-415B-BFA7-E6E55DDD5FB1}"/>
    <dgm:cxn modelId="{BB130638-C93D-493D-A45E-657F8AC2CCC4}" type="presOf" srcId="{E11A5412-1145-48FE-A2DE-E421FBBDB244}" destId="{F723E9C3-C848-4373-89E6-3F2AFF11490B}" srcOrd="0" destOrd="0" presId="urn:microsoft.com/office/officeart/2005/8/layout/hierarchy3"/>
    <dgm:cxn modelId="{8EC2EF43-DEFF-4D7F-94AD-8DA3BA057FC8}" srcId="{53691C60-AB5F-43DC-888C-B7B121817416}" destId="{E97385EF-5BCA-42BB-9A78-A87916356020}" srcOrd="0" destOrd="0" parTransId="{1B976C9C-3558-4E51-88AE-3A3FE5669D61}" sibTransId="{F5E0BC1D-12DB-4587-959E-BE46567CB2C3}"/>
    <dgm:cxn modelId="{0D4B9144-029D-4A1E-8AEF-1B51AE8CE4F1}" srcId="{E97385EF-5BCA-42BB-9A78-A87916356020}" destId="{F5BBEBC3-334F-4507-AB17-FA51A2C495DC}" srcOrd="1" destOrd="0" parTransId="{EEB38EE2-5B58-46EC-92E2-943EA94E6132}" sibTransId="{E6265F25-6451-4D43-98B8-D79A65EB1EE7}"/>
    <dgm:cxn modelId="{8E1BEC47-95A5-4F31-9DD3-AFD5CF114D09}" srcId="{E97385EF-5BCA-42BB-9A78-A87916356020}" destId="{039BF7B4-C1E9-4DF8-981B-8258D63FD175}" srcOrd="0" destOrd="0" parTransId="{84DF7767-0114-4DF1-9C3C-21F66DBAB961}" sibTransId="{DEFF580C-6583-4D93-8B6B-DA9BEF434CA6}"/>
    <dgm:cxn modelId="{1422294E-D442-415E-AEE1-E9A1073B0CBA}" type="presOf" srcId="{84DF7767-0114-4DF1-9C3C-21F66DBAB961}" destId="{5AF641A6-37FE-4E87-8911-99D54465D19E}" srcOrd="0" destOrd="0" presId="urn:microsoft.com/office/officeart/2005/8/layout/hierarchy3"/>
    <dgm:cxn modelId="{BA000F5E-C905-4635-B874-E49E88626F39}" type="presOf" srcId="{F5BBEBC3-334F-4507-AB17-FA51A2C495DC}" destId="{55E9F949-B254-4DDF-9B53-1D1D082CF39C}" srcOrd="0" destOrd="0" presId="urn:microsoft.com/office/officeart/2005/8/layout/hierarchy3"/>
    <dgm:cxn modelId="{38625767-8157-48F2-83EA-9A9E27AE97FC}" srcId="{1DB333E5-D69B-4A69-A463-F858C7FC03BC}" destId="{330E5322-23D7-43BB-8494-F9A4A69128EF}" srcOrd="1" destOrd="0" parTransId="{E11A5412-1145-48FE-A2DE-E421FBBDB244}" sibTransId="{9DBED2C4-3A16-49FE-981D-B5663C0074EA}"/>
    <dgm:cxn modelId="{72E24476-1D23-4245-A606-D2DEB09777CD}" srcId="{53691C60-AB5F-43DC-888C-B7B121817416}" destId="{4A7FCB7A-A3DE-41FD-A0ED-FF86E5041EBF}" srcOrd="1" destOrd="0" parTransId="{F454251B-A534-46C7-B8E8-FC38C03DD8B9}" sibTransId="{2DC03992-B763-417A-8AE9-671DEB4BA326}"/>
    <dgm:cxn modelId="{2CE7B279-80FF-4C4F-B2F4-8AFD23FE99ED}" type="presOf" srcId="{4155A1CB-6410-45CD-9F0F-B4EB1330C505}" destId="{F85ADEE8-8888-4957-968F-9F0DD0333DBC}" srcOrd="0" destOrd="0" presId="urn:microsoft.com/office/officeart/2005/8/layout/hierarchy3"/>
    <dgm:cxn modelId="{14A93983-DFE7-4455-A89E-F98B100D3A87}" type="presOf" srcId="{1D43FF30-6E70-4D33-92AE-4BC06D3534C9}" destId="{A1593054-539A-4BB9-937A-BD64E22F77A5}" srcOrd="0" destOrd="0" presId="urn:microsoft.com/office/officeart/2005/8/layout/hierarchy3"/>
    <dgm:cxn modelId="{820F5E9E-898B-4D65-8B54-3DF8964CB127}" type="presOf" srcId="{4A7FCB7A-A3DE-41FD-A0ED-FF86E5041EBF}" destId="{D75DDD4E-9A85-4C00-AB78-8A40B1D240D8}" srcOrd="0" destOrd="0" presId="urn:microsoft.com/office/officeart/2005/8/layout/hierarchy3"/>
    <dgm:cxn modelId="{E49C87A5-AEDE-46FD-AE49-962E3ECFCC04}" srcId="{1DB333E5-D69B-4A69-A463-F858C7FC03BC}" destId="{471E5BC5-92F7-4B2E-A333-A3806CF30041}" srcOrd="0" destOrd="0" parTransId="{965DE96D-FBEA-461B-9D33-8F9A4AF161AA}" sibTransId="{75E5098E-1E5C-4B7B-B7A8-9BEDB74DDEC2}"/>
    <dgm:cxn modelId="{4D9EA6A9-65B8-4ACA-B7DF-EED98B226D31}" type="presOf" srcId="{53691C60-AB5F-43DC-888C-B7B121817416}" destId="{D9517C1C-FD96-4274-A68C-D263FAD2664C}" srcOrd="0" destOrd="0" presId="urn:microsoft.com/office/officeart/2005/8/layout/hierarchy3"/>
    <dgm:cxn modelId="{580AE7AA-0FF6-4DF8-B830-1D262E32787F}" type="presOf" srcId="{4A7FCB7A-A3DE-41FD-A0ED-FF86E5041EBF}" destId="{6AE5A2ED-6E38-4857-9B56-2F8D4F93A10D}" srcOrd="1" destOrd="0" presId="urn:microsoft.com/office/officeart/2005/8/layout/hierarchy3"/>
    <dgm:cxn modelId="{55173FB0-CA43-4FE3-B4AA-49AA1C720B97}" type="presOf" srcId="{1DB333E5-D69B-4A69-A463-F858C7FC03BC}" destId="{D20A3E4A-14B4-4A42-B608-85DEAABB048D}" srcOrd="1" destOrd="0" presId="urn:microsoft.com/office/officeart/2005/8/layout/hierarchy3"/>
    <dgm:cxn modelId="{F56F3EB1-E5BD-4B2F-8BE2-707CB5CFF20A}" type="presOf" srcId="{E97385EF-5BCA-42BB-9A78-A87916356020}" destId="{2CA5CB71-B0BD-43B0-8DFB-2A0C36A9283B}" srcOrd="0" destOrd="0" presId="urn:microsoft.com/office/officeart/2005/8/layout/hierarchy3"/>
    <dgm:cxn modelId="{FDC43EB1-4E71-4848-8B5E-F042EDE370C6}" type="presOf" srcId="{7889710C-FBA6-404A-9A8C-9F1D2D44E9CF}" destId="{CC0A2BBD-3B03-4BF4-9449-69C932335EEF}" srcOrd="0" destOrd="0" presId="urn:microsoft.com/office/officeart/2005/8/layout/hierarchy3"/>
    <dgm:cxn modelId="{9F02BDB6-F28A-46A1-9EE4-5DADC8CE3950}" type="presOf" srcId="{471E5BC5-92F7-4B2E-A333-A3806CF30041}" destId="{917F0DB9-3D63-4635-B5E6-F9E07E629ADC}" srcOrd="0" destOrd="0" presId="urn:microsoft.com/office/officeart/2005/8/layout/hierarchy3"/>
    <dgm:cxn modelId="{8EE5A7C6-41D7-44D9-8C6E-12F0AD9B0DD8}" type="presOf" srcId="{039BF7B4-C1E9-4DF8-981B-8258D63FD175}" destId="{E263EC98-788A-4D0E-B084-695F36B4137A}" srcOrd="0" destOrd="0" presId="urn:microsoft.com/office/officeart/2005/8/layout/hierarchy3"/>
    <dgm:cxn modelId="{ED55F8CE-E561-4EEB-82F0-DE2E6D539A2D}" srcId="{53691C60-AB5F-43DC-888C-B7B121817416}" destId="{1DB333E5-D69B-4A69-A463-F858C7FC03BC}" srcOrd="2" destOrd="0" parTransId="{9021C017-F2D2-4F96-89E6-0A1E00D1179E}" sibTransId="{B3FC1708-797C-4654-B562-6DF8AE8170CE}"/>
    <dgm:cxn modelId="{378DBCCF-AE35-4E3C-A896-5FAFBBCD57D4}" type="presOf" srcId="{31FF384F-5FCB-4C05-9992-19A7AE8F1145}" destId="{4A842962-E1A0-4C79-8291-1719197D17BD}" srcOrd="0" destOrd="0" presId="urn:microsoft.com/office/officeart/2005/8/layout/hierarchy3"/>
    <dgm:cxn modelId="{35E1BCD2-4093-4795-BE6C-D810942BBF9F}" type="presOf" srcId="{899B4B81-3EAE-4E89-94E2-04D4323EF04D}" destId="{42B258C5-831F-44EF-AA2A-F9C79FF3E60B}" srcOrd="0" destOrd="0" presId="urn:microsoft.com/office/officeart/2005/8/layout/hierarchy3"/>
    <dgm:cxn modelId="{DDE59CDD-F70F-4071-A618-942191F165BE}" type="presOf" srcId="{330E5322-23D7-43BB-8494-F9A4A69128EF}" destId="{456F7CEC-9503-4321-A03F-F8CC87C6465D}" srcOrd="0" destOrd="0" presId="urn:microsoft.com/office/officeart/2005/8/layout/hierarchy3"/>
    <dgm:cxn modelId="{FCAA0BE0-B7F3-49B9-911B-D69AEEF2D124}" srcId="{4A7FCB7A-A3DE-41FD-A0ED-FF86E5041EBF}" destId="{4155A1CB-6410-45CD-9F0F-B4EB1330C505}" srcOrd="0" destOrd="0" parTransId="{B8C6D42D-CA86-4DED-843E-845729DF0AB1}" sibTransId="{2B99B2CB-C415-4189-ADF1-0F8292F9BD6D}"/>
    <dgm:cxn modelId="{ED2CC4F0-7A59-4C59-AE69-AA8ECFD9E887}" type="presOf" srcId="{B8C6D42D-CA86-4DED-843E-845729DF0AB1}" destId="{B99BECBB-154D-460E-9EA2-CE30FE771904}" srcOrd="0" destOrd="0" presId="urn:microsoft.com/office/officeart/2005/8/layout/hierarchy3"/>
    <dgm:cxn modelId="{D0C244F4-1C9B-4EA8-8F99-308EE53A50CF}" type="presOf" srcId="{965DE96D-FBEA-461B-9D33-8F9A4AF161AA}" destId="{9FB290D9-7D9C-4360-AE91-4BCFB9C6795D}" srcOrd="0" destOrd="0" presId="urn:microsoft.com/office/officeart/2005/8/layout/hierarchy3"/>
    <dgm:cxn modelId="{750D83F8-63B2-42BC-8A1F-A367279AD686}" type="presOf" srcId="{EEB38EE2-5B58-46EC-92E2-943EA94E6132}" destId="{2C0BCBBA-58EE-4BC5-8ECD-E4E2C332982A}" srcOrd="0" destOrd="0" presId="urn:microsoft.com/office/officeart/2005/8/layout/hierarchy3"/>
    <dgm:cxn modelId="{04A757E1-DC92-4174-BC76-9A484D2006AF}" type="presParOf" srcId="{D9517C1C-FD96-4274-A68C-D263FAD2664C}" destId="{685A90CF-2D96-4A57-B5B3-B31CBCD80EEB}" srcOrd="0" destOrd="0" presId="urn:microsoft.com/office/officeart/2005/8/layout/hierarchy3"/>
    <dgm:cxn modelId="{044B475E-A37C-4B07-81D8-6863BF66252B}" type="presParOf" srcId="{685A90CF-2D96-4A57-B5B3-B31CBCD80EEB}" destId="{0FF8C245-A36D-494A-BE8F-C8BB22721BBF}" srcOrd="0" destOrd="0" presId="urn:microsoft.com/office/officeart/2005/8/layout/hierarchy3"/>
    <dgm:cxn modelId="{14BC72F8-6EF9-4060-859C-154008B126B3}" type="presParOf" srcId="{0FF8C245-A36D-494A-BE8F-C8BB22721BBF}" destId="{2CA5CB71-B0BD-43B0-8DFB-2A0C36A9283B}" srcOrd="0" destOrd="0" presId="urn:microsoft.com/office/officeart/2005/8/layout/hierarchy3"/>
    <dgm:cxn modelId="{8881A19D-3B8D-4C55-B7E0-CEA29D65D067}" type="presParOf" srcId="{0FF8C245-A36D-494A-BE8F-C8BB22721BBF}" destId="{F1C0973C-4896-436A-B4FB-3C597F63EBA7}" srcOrd="1" destOrd="0" presId="urn:microsoft.com/office/officeart/2005/8/layout/hierarchy3"/>
    <dgm:cxn modelId="{992C8C09-6223-4AB8-97CA-CA73961F9A3F}" type="presParOf" srcId="{685A90CF-2D96-4A57-B5B3-B31CBCD80EEB}" destId="{6CC5C9CC-6A3E-44FB-9F68-11C27C3570D7}" srcOrd="1" destOrd="0" presId="urn:microsoft.com/office/officeart/2005/8/layout/hierarchy3"/>
    <dgm:cxn modelId="{532BA0A8-DA0A-493C-B983-1C535372397B}" type="presParOf" srcId="{6CC5C9CC-6A3E-44FB-9F68-11C27C3570D7}" destId="{5AF641A6-37FE-4E87-8911-99D54465D19E}" srcOrd="0" destOrd="0" presId="urn:microsoft.com/office/officeart/2005/8/layout/hierarchy3"/>
    <dgm:cxn modelId="{A3FD06CA-6F4A-4915-B48A-21962E548DD5}" type="presParOf" srcId="{6CC5C9CC-6A3E-44FB-9F68-11C27C3570D7}" destId="{E263EC98-788A-4D0E-B084-695F36B4137A}" srcOrd="1" destOrd="0" presId="urn:microsoft.com/office/officeart/2005/8/layout/hierarchy3"/>
    <dgm:cxn modelId="{4DACC544-29A5-465C-880D-C7336D678F43}" type="presParOf" srcId="{6CC5C9CC-6A3E-44FB-9F68-11C27C3570D7}" destId="{2C0BCBBA-58EE-4BC5-8ECD-E4E2C332982A}" srcOrd="2" destOrd="0" presId="urn:microsoft.com/office/officeart/2005/8/layout/hierarchy3"/>
    <dgm:cxn modelId="{899B654D-5B1C-416C-ACD5-A6EDF2C13994}" type="presParOf" srcId="{6CC5C9CC-6A3E-44FB-9F68-11C27C3570D7}" destId="{55E9F949-B254-4DDF-9B53-1D1D082CF39C}" srcOrd="3" destOrd="0" presId="urn:microsoft.com/office/officeart/2005/8/layout/hierarchy3"/>
    <dgm:cxn modelId="{3CEEF866-D8EB-469F-A066-7D3964386B5A}" type="presParOf" srcId="{D9517C1C-FD96-4274-A68C-D263FAD2664C}" destId="{28BFA9FB-CB86-4091-A794-8B18755C1996}" srcOrd="1" destOrd="0" presId="urn:microsoft.com/office/officeart/2005/8/layout/hierarchy3"/>
    <dgm:cxn modelId="{D07A5AD7-293F-45EE-AA73-A633EBEE10D4}" type="presParOf" srcId="{28BFA9FB-CB86-4091-A794-8B18755C1996}" destId="{23F1A559-C52B-4DCE-9779-7E4FCF78C6E9}" srcOrd="0" destOrd="0" presId="urn:microsoft.com/office/officeart/2005/8/layout/hierarchy3"/>
    <dgm:cxn modelId="{1C8C23CB-D873-489F-91BF-5F3F849B4A3D}" type="presParOf" srcId="{23F1A559-C52B-4DCE-9779-7E4FCF78C6E9}" destId="{D75DDD4E-9A85-4C00-AB78-8A40B1D240D8}" srcOrd="0" destOrd="0" presId="urn:microsoft.com/office/officeart/2005/8/layout/hierarchy3"/>
    <dgm:cxn modelId="{38E99FE0-299D-47DB-8FFB-08E21FD2E492}" type="presParOf" srcId="{23F1A559-C52B-4DCE-9779-7E4FCF78C6E9}" destId="{6AE5A2ED-6E38-4857-9B56-2F8D4F93A10D}" srcOrd="1" destOrd="0" presId="urn:microsoft.com/office/officeart/2005/8/layout/hierarchy3"/>
    <dgm:cxn modelId="{5F71D0BC-C14F-429A-ADF3-3B4D4EC269C9}" type="presParOf" srcId="{28BFA9FB-CB86-4091-A794-8B18755C1996}" destId="{8CF0C94D-2D7D-4698-884D-F3F61EE12097}" srcOrd="1" destOrd="0" presId="urn:microsoft.com/office/officeart/2005/8/layout/hierarchy3"/>
    <dgm:cxn modelId="{6956BC15-682F-478F-ADC1-2787752E5FA8}" type="presParOf" srcId="{8CF0C94D-2D7D-4698-884D-F3F61EE12097}" destId="{B99BECBB-154D-460E-9EA2-CE30FE771904}" srcOrd="0" destOrd="0" presId="urn:microsoft.com/office/officeart/2005/8/layout/hierarchy3"/>
    <dgm:cxn modelId="{A909004E-B618-41A6-A47A-64C538A66ED5}" type="presParOf" srcId="{8CF0C94D-2D7D-4698-884D-F3F61EE12097}" destId="{F85ADEE8-8888-4957-968F-9F0DD0333DBC}" srcOrd="1" destOrd="0" presId="urn:microsoft.com/office/officeart/2005/8/layout/hierarchy3"/>
    <dgm:cxn modelId="{BA015B13-0B12-4374-A1FB-EB03CD0B9463}" type="presParOf" srcId="{8CF0C94D-2D7D-4698-884D-F3F61EE12097}" destId="{A1593054-539A-4BB9-937A-BD64E22F77A5}" srcOrd="2" destOrd="0" presId="urn:microsoft.com/office/officeart/2005/8/layout/hierarchy3"/>
    <dgm:cxn modelId="{30616FAC-F0C9-43E9-921D-972370EC8A41}" type="presParOf" srcId="{8CF0C94D-2D7D-4698-884D-F3F61EE12097}" destId="{CC0A2BBD-3B03-4BF4-9449-69C932335EEF}" srcOrd="3" destOrd="0" presId="urn:microsoft.com/office/officeart/2005/8/layout/hierarchy3"/>
    <dgm:cxn modelId="{54618A69-823C-4333-8F4D-AE0375B65EED}" type="presParOf" srcId="{D9517C1C-FD96-4274-A68C-D263FAD2664C}" destId="{100A5E08-16F8-423A-AD94-A0A401160F32}" srcOrd="2" destOrd="0" presId="urn:microsoft.com/office/officeart/2005/8/layout/hierarchy3"/>
    <dgm:cxn modelId="{5F650DCA-9EA6-4F4E-810E-13FBA47D77F0}" type="presParOf" srcId="{100A5E08-16F8-423A-AD94-A0A401160F32}" destId="{AD712F6A-9FB7-4C80-B08B-63512D5046B2}" srcOrd="0" destOrd="0" presId="urn:microsoft.com/office/officeart/2005/8/layout/hierarchy3"/>
    <dgm:cxn modelId="{912E0D6C-277A-4641-AE4E-F15C96648A0F}" type="presParOf" srcId="{AD712F6A-9FB7-4C80-B08B-63512D5046B2}" destId="{6B4A2C38-2E57-4B26-B9F4-6459649C933C}" srcOrd="0" destOrd="0" presId="urn:microsoft.com/office/officeart/2005/8/layout/hierarchy3"/>
    <dgm:cxn modelId="{F5B147A3-B52E-4BE3-B491-14837798E6D0}" type="presParOf" srcId="{AD712F6A-9FB7-4C80-B08B-63512D5046B2}" destId="{D20A3E4A-14B4-4A42-B608-85DEAABB048D}" srcOrd="1" destOrd="0" presId="urn:microsoft.com/office/officeart/2005/8/layout/hierarchy3"/>
    <dgm:cxn modelId="{79E31486-C56A-4098-9C8B-B1D5DC79C6E3}" type="presParOf" srcId="{100A5E08-16F8-423A-AD94-A0A401160F32}" destId="{09AC38EA-29D0-42BF-86C9-EB7A47C18E92}" srcOrd="1" destOrd="0" presId="urn:microsoft.com/office/officeart/2005/8/layout/hierarchy3"/>
    <dgm:cxn modelId="{AD685D5E-C29B-4DE0-B7D4-1B409391DDB6}" type="presParOf" srcId="{09AC38EA-29D0-42BF-86C9-EB7A47C18E92}" destId="{9FB290D9-7D9C-4360-AE91-4BCFB9C6795D}" srcOrd="0" destOrd="0" presId="urn:microsoft.com/office/officeart/2005/8/layout/hierarchy3"/>
    <dgm:cxn modelId="{35A54093-A682-4D79-8603-43CF7D41AF20}" type="presParOf" srcId="{09AC38EA-29D0-42BF-86C9-EB7A47C18E92}" destId="{917F0DB9-3D63-4635-B5E6-F9E07E629ADC}" srcOrd="1" destOrd="0" presId="urn:microsoft.com/office/officeart/2005/8/layout/hierarchy3"/>
    <dgm:cxn modelId="{7B083A45-E247-4D37-B837-8657003861D8}" type="presParOf" srcId="{09AC38EA-29D0-42BF-86C9-EB7A47C18E92}" destId="{F723E9C3-C848-4373-89E6-3F2AFF11490B}" srcOrd="2" destOrd="0" presId="urn:microsoft.com/office/officeart/2005/8/layout/hierarchy3"/>
    <dgm:cxn modelId="{F9C586F9-544C-49CA-B000-F62AC03462CC}" type="presParOf" srcId="{09AC38EA-29D0-42BF-86C9-EB7A47C18E92}" destId="{456F7CEC-9503-4321-A03F-F8CC87C6465D}" srcOrd="3" destOrd="0" presId="urn:microsoft.com/office/officeart/2005/8/layout/hierarchy3"/>
    <dgm:cxn modelId="{6BCB1AA5-406C-42D2-9CE3-0EA74201E50C}" type="presParOf" srcId="{09AC38EA-29D0-42BF-86C9-EB7A47C18E92}" destId="{42B258C5-831F-44EF-AA2A-F9C79FF3E60B}" srcOrd="4" destOrd="0" presId="urn:microsoft.com/office/officeart/2005/8/layout/hierarchy3"/>
    <dgm:cxn modelId="{FCFD86C1-1BE7-4970-86B5-E5D8AC35768F}" type="presParOf" srcId="{09AC38EA-29D0-42BF-86C9-EB7A47C18E92}" destId="{4A842962-E1A0-4C79-8291-1719197D17B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D07E2E-61A9-407D-9A22-E2EE8983917F}" type="doc">
      <dgm:prSet loTypeId="urn:microsoft.com/office/officeart/2008/layout/LinedList" loCatId="Inbox" qsTypeId="urn:microsoft.com/office/officeart/2005/8/quickstyle/simple5" qsCatId="simple" csTypeId="urn:microsoft.com/office/officeart/2005/8/colors/ColorSchemeForSuggestions" csCatId="other" phldr="1"/>
      <dgm:spPr/>
      <dgm:t>
        <a:bodyPr/>
        <a:lstStyle/>
        <a:p>
          <a:endParaRPr lang="en-US"/>
        </a:p>
      </dgm:t>
    </dgm:pt>
    <dgm:pt modelId="{19276FC4-B875-400D-93CB-DBCB65F0B3B5}">
      <dgm:prSet custT="1"/>
      <dgm:spPr>
        <a:xfrm>
          <a:off x="0" y="2249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To image the whole tumor with margin information by using a breast tumor-seeking imaging agent such as CLR1404 that labelled with </a:t>
          </a:r>
          <a:r>
            <a:rPr kumimoji="0" lang="en-US" sz="1800" b="0" i="0" u="none" strike="noStrike" kern="1200" cap="none" spc="0" normalizeH="0" baseline="3000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123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I source, and a </a:t>
          </a:r>
          <a:r>
            <a:rPr kumimoji="0" lang="en-US" sz="1800" b="0" i="0" u="none" strike="noStrike" kern="1200" cap="none" spc="0" normalizeH="0" baseline="3000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99m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Tc source to image the clustered nodes at depth.</a:t>
          </a:r>
        </a:p>
      </dgm:t>
    </dgm:pt>
    <dgm:pt modelId="{C00068EA-0B28-41B7-96BA-A4D7BB27F17D}" type="parTrans" cxnId="{D8CF1643-A449-477C-A945-9A686920D979}">
      <dgm:prSet/>
      <dgm:spPr/>
      <dgm:t>
        <a:bodyPr/>
        <a:lstStyle/>
        <a:p>
          <a:pPr algn="l"/>
          <a:endParaRPr lang="en-US"/>
        </a:p>
      </dgm:t>
    </dgm:pt>
    <dgm:pt modelId="{2B1F491D-8E14-48E0-8770-3418ADBE6A6E}" type="sibTrans" cxnId="{D8CF1643-A449-477C-A945-9A686920D979}">
      <dgm:prSet/>
      <dgm:spPr/>
      <dgm:t>
        <a:bodyPr/>
        <a:lstStyle/>
        <a:p>
          <a:pPr algn="l"/>
          <a:endParaRPr lang="en-US"/>
        </a:p>
      </dgm:t>
    </dgm:pt>
    <dgm:pt modelId="{84C107B4-10C8-41A7-AFAE-4DB34C72D75C}">
      <dgm:prSet custT="1"/>
      <dgm:spPr>
        <a:xfrm>
          <a:off x="0" y="769320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CLR1404 is found to be taken up by almost all types of the tumor including breast tumor cells, but not by healthy cells.  (</a:t>
          </a:r>
          <a:r>
            <a:rPr kumimoji="0" lang="en-US" sz="1800" b="0" i="0" u="none" strike="noStrike" kern="1200" cap="none" spc="0" normalizeH="0" baseline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Weichert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, 2014)</a:t>
          </a:r>
        </a:p>
      </dgm:t>
    </dgm:pt>
    <dgm:pt modelId="{2379477F-D60E-4C7E-9EC4-542CB8088F73}" type="parTrans" cxnId="{FFC1D7BE-5500-4306-955A-7D172778F067}">
      <dgm:prSet/>
      <dgm:spPr/>
      <dgm:t>
        <a:bodyPr/>
        <a:lstStyle/>
        <a:p>
          <a:pPr algn="l"/>
          <a:endParaRPr lang="en-US"/>
        </a:p>
      </dgm:t>
    </dgm:pt>
    <dgm:pt modelId="{9E01A843-80AE-45B4-8680-D5A73CD49DA8}" type="sibTrans" cxnId="{FFC1D7BE-5500-4306-955A-7D172778F067}">
      <dgm:prSet/>
      <dgm:spPr/>
      <dgm:t>
        <a:bodyPr/>
        <a:lstStyle/>
        <a:p>
          <a:pPr algn="l"/>
          <a:endParaRPr lang="en-US"/>
        </a:p>
      </dgm:t>
    </dgm:pt>
    <dgm:pt modelId="{FCEE7CE8-D082-40AF-852F-4EED87801812}">
      <dgm:prSet custT="1"/>
      <dgm:spPr>
        <a:xfrm>
          <a:off x="0" y="1536391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By having information about the extent of the tumor and separated nodes at depth, improving the success rate at the first attempt of the surgery.</a:t>
          </a:r>
        </a:p>
      </dgm:t>
    </dgm:pt>
    <dgm:pt modelId="{64DFB763-A579-4FE2-AC51-958CAADF3E3C}" type="parTrans" cxnId="{AD856711-E208-4B6D-AA77-AE139D90C5E6}">
      <dgm:prSet/>
      <dgm:spPr/>
      <dgm:t>
        <a:bodyPr/>
        <a:lstStyle/>
        <a:p>
          <a:pPr algn="l"/>
          <a:endParaRPr lang="en-US"/>
        </a:p>
      </dgm:t>
    </dgm:pt>
    <dgm:pt modelId="{7E612D0B-ACB1-47BF-8624-E64BFC5E4080}" type="sibTrans" cxnId="{AD856711-E208-4B6D-AA77-AE139D90C5E6}">
      <dgm:prSet/>
      <dgm:spPr/>
      <dgm:t>
        <a:bodyPr/>
        <a:lstStyle/>
        <a:p>
          <a:pPr algn="l"/>
          <a:endParaRPr lang="en-US"/>
        </a:p>
      </dgm:t>
    </dgm:pt>
    <dgm:pt modelId="{45729FEA-B09C-4E74-9010-AD30CDA6A52B}">
      <dgm:prSet custT="1"/>
      <dgm:spPr>
        <a:xfrm>
          <a:off x="0" y="2303462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The other cancer patients can benefit from this approach since CLR1404 is taken up not only by breast tumor cells but also by other types of cancer cells. (</a:t>
          </a:r>
          <a:r>
            <a:rPr kumimoji="0" lang="en-US" sz="1800" b="0" i="0" u="none" strike="noStrike" kern="1200" cap="none" spc="0" normalizeH="0" baseline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Weichert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, 2014) </a:t>
          </a:r>
        </a:p>
      </dgm:t>
    </dgm:pt>
    <dgm:pt modelId="{649A2EA3-601F-4EDA-B69B-11997216509D}" type="parTrans" cxnId="{9B929B07-3C03-4D71-B956-8961FD8E2101}">
      <dgm:prSet/>
      <dgm:spPr/>
      <dgm:t>
        <a:bodyPr/>
        <a:lstStyle/>
        <a:p>
          <a:pPr algn="l"/>
          <a:endParaRPr lang="en-US"/>
        </a:p>
      </dgm:t>
    </dgm:pt>
    <dgm:pt modelId="{B968342A-54D8-4ED9-BA4B-64770DFB3533}" type="sibTrans" cxnId="{9B929B07-3C03-4D71-B956-8961FD8E2101}">
      <dgm:prSet/>
      <dgm:spPr/>
      <dgm:t>
        <a:bodyPr/>
        <a:lstStyle/>
        <a:p>
          <a:pPr algn="l"/>
          <a:endParaRPr lang="en-US"/>
        </a:p>
      </dgm:t>
    </dgm:pt>
    <dgm:pt modelId="{6C8CF5DC-604C-413E-8560-FE6F44666314}">
      <dgm:prSet custT="1"/>
      <dgm:spPr>
        <a:xfrm>
          <a:off x="0" y="3837604"/>
          <a:ext cx="6683374" cy="767071"/>
        </a:xfrm>
      </dgm:spPr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It aims to offer improvements in workflow: Patient wait time and staff time.</a:t>
          </a:r>
        </a:p>
      </dgm:t>
    </dgm:pt>
    <dgm:pt modelId="{3B99D3E8-A96D-4C50-839F-D292A0044B1D}" type="parTrans" cxnId="{026B2780-36A5-438D-A271-BDC57D94B8CC}">
      <dgm:prSet/>
      <dgm:spPr/>
      <dgm:t>
        <a:bodyPr/>
        <a:lstStyle/>
        <a:p>
          <a:pPr algn="l"/>
          <a:endParaRPr lang="en-US"/>
        </a:p>
      </dgm:t>
    </dgm:pt>
    <dgm:pt modelId="{E5764C56-B6BE-4E1E-840F-5AB1E36865A4}" type="sibTrans" cxnId="{026B2780-36A5-438D-A271-BDC57D94B8CC}">
      <dgm:prSet/>
      <dgm:spPr/>
      <dgm:t>
        <a:bodyPr/>
        <a:lstStyle/>
        <a:p>
          <a:pPr algn="l"/>
          <a:endParaRPr lang="en-US"/>
        </a:p>
      </dgm:t>
    </dgm:pt>
    <dgm:pt modelId="{1824D74B-FF54-A548-B2B6-A545FDF595C6}" type="pres">
      <dgm:prSet presAssocID="{11D07E2E-61A9-407D-9A22-E2EE8983917F}" presName="vert0" presStyleCnt="0">
        <dgm:presLayoutVars>
          <dgm:dir/>
          <dgm:animOne val="branch"/>
          <dgm:animLvl val="lvl"/>
        </dgm:presLayoutVars>
      </dgm:prSet>
      <dgm:spPr/>
    </dgm:pt>
    <dgm:pt modelId="{CF9AF27F-764B-D342-9AA1-AB0E6A583E8F}" type="pres">
      <dgm:prSet presAssocID="{19276FC4-B875-400D-93CB-DBCB65F0B3B5}" presName="thickLine" presStyleLbl="alignNode1" presStyleIdx="0" presStyleCnt="5"/>
      <dgm:spPr/>
    </dgm:pt>
    <dgm:pt modelId="{E4E7C2C0-C27D-1B49-8910-3818937D067A}" type="pres">
      <dgm:prSet presAssocID="{19276FC4-B875-400D-93CB-DBCB65F0B3B5}" presName="horz1" presStyleCnt="0"/>
      <dgm:spPr/>
    </dgm:pt>
    <dgm:pt modelId="{1FE8E8DB-0AE6-7E4B-B944-D469D52A58BF}" type="pres">
      <dgm:prSet presAssocID="{19276FC4-B875-400D-93CB-DBCB65F0B3B5}" presName="tx1" presStyleLbl="revTx" presStyleIdx="0" presStyleCnt="5"/>
      <dgm:spPr/>
    </dgm:pt>
    <dgm:pt modelId="{183F257A-7AFD-7041-8141-6E173F80FA52}" type="pres">
      <dgm:prSet presAssocID="{19276FC4-B875-400D-93CB-DBCB65F0B3B5}" presName="vert1" presStyleCnt="0"/>
      <dgm:spPr/>
    </dgm:pt>
    <dgm:pt modelId="{68ADF05B-DFED-634C-B0A0-389AA25D3B9E}" type="pres">
      <dgm:prSet presAssocID="{84C107B4-10C8-41A7-AFAE-4DB34C72D75C}" presName="thickLine" presStyleLbl="alignNode1" presStyleIdx="1" presStyleCnt="5"/>
      <dgm:spPr/>
    </dgm:pt>
    <dgm:pt modelId="{DD6A576F-B678-964A-B040-BE06F0048B57}" type="pres">
      <dgm:prSet presAssocID="{84C107B4-10C8-41A7-AFAE-4DB34C72D75C}" presName="horz1" presStyleCnt="0"/>
      <dgm:spPr/>
    </dgm:pt>
    <dgm:pt modelId="{1761395C-FB6C-B54A-BBE2-940D8E7A2B3B}" type="pres">
      <dgm:prSet presAssocID="{84C107B4-10C8-41A7-AFAE-4DB34C72D75C}" presName="tx1" presStyleLbl="revTx" presStyleIdx="1" presStyleCnt="5"/>
      <dgm:spPr/>
    </dgm:pt>
    <dgm:pt modelId="{1DC15700-3EEB-4B49-8C21-ED08E0DA0E10}" type="pres">
      <dgm:prSet presAssocID="{84C107B4-10C8-41A7-AFAE-4DB34C72D75C}" presName="vert1" presStyleCnt="0"/>
      <dgm:spPr/>
    </dgm:pt>
    <dgm:pt modelId="{A1AFBE07-FCA5-5245-82E3-1CADA36FFD96}" type="pres">
      <dgm:prSet presAssocID="{FCEE7CE8-D082-40AF-852F-4EED87801812}" presName="thickLine" presStyleLbl="alignNode1" presStyleIdx="2" presStyleCnt="5" custLinFactNeighborX="244" custLinFactNeighborY="-17068"/>
      <dgm:spPr/>
    </dgm:pt>
    <dgm:pt modelId="{092FB293-7CCB-1D41-8BA2-66A154B31F76}" type="pres">
      <dgm:prSet presAssocID="{FCEE7CE8-D082-40AF-852F-4EED87801812}" presName="horz1" presStyleCnt="0"/>
      <dgm:spPr/>
    </dgm:pt>
    <dgm:pt modelId="{0B5BD917-C94B-5645-A610-451535E9DC2C}" type="pres">
      <dgm:prSet presAssocID="{FCEE7CE8-D082-40AF-852F-4EED87801812}" presName="tx1" presStyleLbl="revTx" presStyleIdx="2" presStyleCnt="5" custLinFactNeighborX="1426" custLinFactNeighborY="-18287"/>
      <dgm:spPr/>
    </dgm:pt>
    <dgm:pt modelId="{C5B9BF59-6F27-4146-B6A9-0AE8C6392466}" type="pres">
      <dgm:prSet presAssocID="{FCEE7CE8-D082-40AF-852F-4EED87801812}" presName="vert1" presStyleCnt="0"/>
      <dgm:spPr/>
    </dgm:pt>
    <dgm:pt modelId="{99BCAEFF-5352-2A45-94F0-BD6B0BD54BA1}" type="pres">
      <dgm:prSet presAssocID="{45729FEA-B09C-4E74-9010-AD30CDA6A52B}" presName="thickLine" presStyleLbl="alignNode1" presStyleIdx="3" presStyleCnt="5" custLinFactNeighborX="-1731" custLinFactNeighborY="-31697"/>
      <dgm:spPr/>
    </dgm:pt>
    <dgm:pt modelId="{5C061361-2D6B-F447-9782-6ADB0C809D9A}" type="pres">
      <dgm:prSet presAssocID="{45729FEA-B09C-4E74-9010-AD30CDA6A52B}" presName="horz1" presStyleCnt="0"/>
      <dgm:spPr/>
    </dgm:pt>
    <dgm:pt modelId="{B20E6D80-BC72-554A-A0B0-FD8BA132B1E5}" type="pres">
      <dgm:prSet presAssocID="{45729FEA-B09C-4E74-9010-AD30CDA6A52B}" presName="tx1" presStyleLbl="revTx" presStyleIdx="3" presStyleCnt="5" custLinFactNeighborX="1426" custLinFactNeighborY="-32918"/>
      <dgm:spPr/>
    </dgm:pt>
    <dgm:pt modelId="{91274F97-F626-2942-9DC7-87D90F8DE5B1}" type="pres">
      <dgm:prSet presAssocID="{45729FEA-B09C-4E74-9010-AD30CDA6A52B}" presName="vert1" presStyleCnt="0"/>
      <dgm:spPr/>
    </dgm:pt>
    <dgm:pt modelId="{4C12762A-3D20-3346-B59D-82740E3A35D5}" type="pres">
      <dgm:prSet presAssocID="{6C8CF5DC-604C-413E-8560-FE6F44666314}" presName="thickLine" presStyleLbl="alignNode1" presStyleIdx="4" presStyleCnt="5" custLinFactNeighborY="-52417"/>
      <dgm:spPr/>
    </dgm:pt>
    <dgm:pt modelId="{3514358A-361D-C84C-B573-5FBEB450FA53}" type="pres">
      <dgm:prSet presAssocID="{6C8CF5DC-604C-413E-8560-FE6F44666314}" presName="horz1" presStyleCnt="0"/>
      <dgm:spPr/>
    </dgm:pt>
    <dgm:pt modelId="{68187A80-A6E7-D14C-9172-3342B06FD8C2}" type="pres">
      <dgm:prSet presAssocID="{6C8CF5DC-604C-413E-8560-FE6F44666314}" presName="tx1" presStyleLbl="revTx" presStyleIdx="4" presStyleCnt="5" custLinFactNeighborX="1426" custLinFactNeighborY="-47937"/>
      <dgm:spPr/>
    </dgm:pt>
    <dgm:pt modelId="{DDE5E39B-A768-D641-8C7D-90FB5D2A2B46}" type="pres">
      <dgm:prSet presAssocID="{6C8CF5DC-604C-413E-8560-FE6F44666314}" presName="vert1" presStyleCnt="0"/>
      <dgm:spPr/>
    </dgm:pt>
  </dgm:ptLst>
  <dgm:cxnLst>
    <dgm:cxn modelId="{939E3C04-823F-FE49-AFFC-CBA1597583CA}" type="presOf" srcId="{45729FEA-B09C-4E74-9010-AD30CDA6A52B}" destId="{B20E6D80-BC72-554A-A0B0-FD8BA132B1E5}" srcOrd="0" destOrd="0" presId="urn:microsoft.com/office/officeart/2008/layout/LinedList"/>
    <dgm:cxn modelId="{9B929B07-3C03-4D71-B956-8961FD8E2101}" srcId="{11D07E2E-61A9-407D-9A22-E2EE8983917F}" destId="{45729FEA-B09C-4E74-9010-AD30CDA6A52B}" srcOrd="3" destOrd="0" parTransId="{649A2EA3-601F-4EDA-B69B-11997216509D}" sibTransId="{B968342A-54D8-4ED9-BA4B-64770DFB3533}"/>
    <dgm:cxn modelId="{AD856711-E208-4B6D-AA77-AE139D90C5E6}" srcId="{11D07E2E-61A9-407D-9A22-E2EE8983917F}" destId="{FCEE7CE8-D082-40AF-852F-4EED87801812}" srcOrd="2" destOrd="0" parTransId="{64DFB763-A579-4FE2-AC51-958CAADF3E3C}" sibTransId="{7E612D0B-ACB1-47BF-8624-E64BFC5E4080}"/>
    <dgm:cxn modelId="{4E544C31-7069-E64E-8D7E-A5867F40A3BD}" type="presOf" srcId="{6C8CF5DC-604C-413E-8560-FE6F44666314}" destId="{68187A80-A6E7-D14C-9172-3342B06FD8C2}" srcOrd="0" destOrd="0" presId="urn:microsoft.com/office/officeart/2008/layout/LinedList"/>
    <dgm:cxn modelId="{D8CF1643-A449-477C-A945-9A686920D979}" srcId="{11D07E2E-61A9-407D-9A22-E2EE8983917F}" destId="{19276FC4-B875-400D-93CB-DBCB65F0B3B5}" srcOrd="0" destOrd="0" parTransId="{C00068EA-0B28-41B7-96BA-A4D7BB27F17D}" sibTransId="{2B1F491D-8E14-48E0-8770-3418ADBE6A6E}"/>
    <dgm:cxn modelId="{EDD6CF50-9750-374C-A029-D6E5194C13DB}" type="presOf" srcId="{FCEE7CE8-D082-40AF-852F-4EED87801812}" destId="{0B5BD917-C94B-5645-A610-451535E9DC2C}" srcOrd="0" destOrd="0" presId="urn:microsoft.com/office/officeart/2008/layout/LinedList"/>
    <dgm:cxn modelId="{A92DCD74-2659-3642-B31C-E6D262CD2DF8}" type="presOf" srcId="{84C107B4-10C8-41A7-AFAE-4DB34C72D75C}" destId="{1761395C-FB6C-B54A-BBE2-940D8E7A2B3B}" srcOrd="0" destOrd="0" presId="urn:microsoft.com/office/officeart/2008/layout/LinedList"/>
    <dgm:cxn modelId="{026B2780-36A5-438D-A271-BDC57D94B8CC}" srcId="{11D07E2E-61A9-407D-9A22-E2EE8983917F}" destId="{6C8CF5DC-604C-413E-8560-FE6F44666314}" srcOrd="4" destOrd="0" parTransId="{3B99D3E8-A96D-4C50-839F-D292A0044B1D}" sibTransId="{E5764C56-B6BE-4E1E-840F-5AB1E36865A4}"/>
    <dgm:cxn modelId="{461B3BAB-16C0-2E4B-AE8A-571E4914A811}" type="presOf" srcId="{11D07E2E-61A9-407D-9A22-E2EE8983917F}" destId="{1824D74B-FF54-A548-B2B6-A545FDF595C6}" srcOrd="0" destOrd="0" presId="urn:microsoft.com/office/officeart/2008/layout/LinedList"/>
    <dgm:cxn modelId="{FFC1D7BE-5500-4306-955A-7D172778F067}" srcId="{11D07E2E-61A9-407D-9A22-E2EE8983917F}" destId="{84C107B4-10C8-41A7-AFAE-4DB34C72D75C}" srcOrd="1" destOrd="0" parTransId="{2379477F-D60E-4C7E-9EC4-542CB8088F73}" sibTransId="{9E01A843-80AE-45B4-8680-D5A73CD49DA8}"/>
    <dgm:cxn modelId="{99696ACC-2A25-B44C-A69C-36D493ED21FE}" type="presOf" srcId="{19276FC4-B875-400D-93CB-DBCB65F0B3B5}" destId="{1FE8E8DB-0AE6-7E4B-B944-D469D52A58BF}" srcOrd="0" destOrd="0" presId="urn:microsoft.com/office/officeart/2008/layout/LinedList"/>
    <dgm:cxn modelId="{5579610D-F816-4442-BF6E-E670B68ABA8A}" type="presParOf" srcId="{1824D74B-FF54-A548-B2B6-A545FDF595C6}" destId="{CF9AF27F-764B-D342-9AA1-AB0E6A583E8F}" srcOrd="0" destOrd="0" presId="urn:microsoft.com/office/officeart/2008/layout/LinedList"/>
    <dgm:cxn modelId="{B9F9BBA4-7FC0-0F45-970A-B98A9D934006}" type="presParOf" srcId="{1824D74B-FF54-A548-B2B6-A545FDF595C6}" destId="{E4E7C2C0-C27D-1B49-8910-3818937D067A}" srcOrd="1" destOrd="0" presId="urn:microsoft.com/office/officeart/2008/layout/LinedList"/>
    <dgm:cxn modelId="{C423654A-FCD9-7C47-9098-3732F91F385A}" type="presParOf" srcId="{E4E7C2C0-C27D-1B49-8910-3818937D067A}" destId="{1FE8E8DB-0AE6-7E4B-B944-D469D52A58BF}" srcOrd="0" destOrd="0" presId="urn:microsoft.com/office/officeart/2008/layout/LinedList"/>
    <dgm:cxn modelId="{AE328D85-86A8-B943-8A05-240359756B41}" type="presParOf" srcId="{E4E7C2C0-C27D-1B49-8910-3818937D067A}" destId="{183F257A-7AFD-7041-8141-6E173F80FA52}" srcOrd="1" destOrd="0" presId="urn:microsoft.com/office/officeart/2008/layout/LinedList"/>
    <dgm:cxn modelId="{663FE0C6-010B-054B-9F3F-FCA0A7A33282}" type="presParOf" srcId="{1824D74B-FF54-A548-B2B6-A545FDF595C6}" destId="{68ADF05B-DFED-634C-B0A0-389AA25D3B9E}" srcOrd="2" destOrd="0" presId="urn:microsoft.com/office/officeart/2008/layout/LinedList"/>
    <dgm:cxn modelId="{A9BAA5FA-AE1D-3742-B435-64157CA8DF7D}" type="presParOf" srcId="{1824D74B-FF54-A548-B2B6-A545FDF595C6}" destId="{DD6A576F-B678-964A-B040-BE06F0048B57}" srcOrd="3" destOrd="0" presId="urn:microsoft.com/office/officeart/2008/layout/LinedList"/>
    <dgm:cxn modelId="{9D24AF9B-9D11-7946-A40A-E7B70B657FD3}" type="presParOf" srcId="{DD6A576F-B678-964A-B040-BE06F0048B57}" destId="{1761395C-FB6C-B54A-BBE2-940D8E7A2B3B}" srcOrd="0" destOrd="0" presId="urn:microsoft.com/office/officeart/2008/layout/LinedList"/>
    <dgm:cxn modelId="{EF487B73-BB11-354A-8147-22CED343E3CE}" type="presParOf" srcId="{DD6A576F-B678-964A-B040-BE06F0048B57}" destId="{1DC15700-3EEB-4B49-8C21-ED08E0DA0E10}" srcOrd="1" destOrd="0" presId="urn:microsoft.com/office/officeart/2008/layout/LinedList"/>
    <dgm:cxn modelId="{0A637B4D-7034-A942-88B1-EE050FDA1BF9}" type="presParOf" srcId="{1824D74B-FF54-A548-B2B6-A545FDF595C6}" destId="{A1AFBE07-FCA5-5245-82E3-1CADA36FFD96}" srcOrd="4" destOrd="0" presId="urn:microsoft.com/office/officeart/2008/layout/LinedList"/>
    <dgm:cxn modelId="{260A7DD4-8B77-D14F-81A5-8CA01C42360F}" type="presParOf" srcId="{1824D74B-FF54-A548-B2B6-A545FDF595C6}" destId="{092FB293-7CCB-1D41-8BA2-66A154B31F76}" srcOrd="5" destOrd="0" presId="urn:microsoft.com/office/officeart/2008/layout/LinedList"/>
    <dgm:cxn modelId="{9B2D16FE-7B09-744F-9401-1AF2494714CE}" type="presParOf" srcId="{092FB293-7CCB-1D41-8BA2-66A154B31F76}" destId="{0B5BD917-C94B-5645-A610-451535E9DC2C}" srcOrd="0" destOrd="0" presId="urn:microsoft.com/office/officeart/2008/layout/LinedList"/>
    <dgm:cxn modelId="{68FA931C-4C27-0B48-AF05-FF81182E84D6}" type="presParOf" srcId="{092FB293-7CCB-1D41-8BA2-66A154B31F76}" destId="{C5B9BF59-6F27-4146-B6A9-0AE8C6392466}" srcOrd="1" destOrd="0" presId="urn:microsoft.com/office/officeart/2008/layout/LinedList"/>
    <dgm:cxn modelId="{1989DCC3-BD1A-A048-A712-D17F99A977D1}" type="presParOf" srcId="{1824D74B-FF54-A548-B2B6-A545FDF595C6}" destId="{99BCAEFF-5352-2A45-94F0-BD6B0BD54BA1}" srcOrd="6" destOrd="0" presId="urn:microsoft.com/office/officeart/2008/layout/LinedList"/>
    <dgm:cxn modelId="{4A9DDF96-56BB-A545-ACC2-1E97BFC75A0D}" type="presParOf" srcId="{1824D74B-FF54-A548-B2B6-A545FDF595C6}" destId="{5C061361-2D6B-F447-9782-6ADB0C809D9A}" srcOrd="7" destOrd="0" presId="urn:microsoft.com/office/officeart/2008/layout/LinedList"/>
    <dgm:cxn modelId="{82DBB194-AC3B-7348-A7EF-C4ADA3D9497F}" type="presParOf" srcId="{5C061361-2D6B-F447-9782-6ADB0C809D9A}" destId="{B20E6D80-BC72-554A-A0B0-FD8BA132B1E5}" srcOrd="0" destOrd="0" presId="urn:microsoft.com/office/officeart/2008/layout/LinedList"/>
    <dgm:cxn modelId="{D8672DFA-81C7-D649-8A14-599A51531820}" type="presParOf" srcId="{5C061361-2D6B-F447-9782-6ADB0C809D9A}" destId="{91274F97-F626-2942-9DC7-87D90F8DE5B1}" srcOrd="1" destOrd="0" presId="urn:microsoft.com/office/officeart/2008/layout/LinedList"/>
    <dgm:cxn modelId="{30AD4BB8-63F7-164D-BD59-B64B5D395B5A}" type="presParOf" srcId="{1824D74B-FF54-A548-B2B6-A545FDF595C6}" destId="{4C12762A-3D20-3346-B59D-82740E3A35D5}" srcOrd="8" destOrd="0" presId="urn:microsoft.com/office/officeart/2008/layout/LinedList"/>
    <dgm:cxn modelId="{C51BF467-0435-6F41-AF7F-685AF221774C}" type="presParOf" srcId="{1824D74B-FF54-A548-B2B6-A545FDF595C6}" destId="{3514358A-361D-C84C-B573-5FBEB450FA53}" srcOrd="9" destOrd="0" presId="urn:microsoft.com/office/officeart/2008/layout/LinedList"/>
    <dgm:cxn modelId="{29237118-FEA0-3741-B3F5-C2A02893EDE7}" type="presParOf" srcId="{3514358A-361D-C84C-B573-5FBEB450FA53}" destId="{68187A80-A6E7-D14C-9172-3342B06FD8C2}" srcOrd="0" destOrd="0" presId="urn:microsoft.com/office/officeart/2008/layout/LinedList"/>
    <dgm:cxn modelId="{A82ED2B2-05E8-C94C-95DE-5136FF4FFFC6}" type="presParOf" srcId="{3514358A-361D-C84C-B573-5FBEB450FA53}" destId="{DDE5E39B-A768-D641-8C7D-90FB5D2A2B4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5CB71-B0BD-43B0-8DFB-2A0C36A9283B}">
      <dsp:nvSpPr>
        <dsp:cNvPr id="0" name=""/>
        <dsp:cNvSpPr/>
      </dsp:nvSpPr>
      <dsp:spPr>
        <a:xfrm>
          <a:off x="331860" y="0"/>
          <a:ext cx="2246704" cy="780030"/>
        </a:xfrm>
        <a:prstGeom prst="roundRect">
          <a:avLst>
            <a:gd name="adj" fmla="val 10000"/>
          </a:avLst>
        </a:prstGeom>
        <a:solidFill>
          <a:srgbClr val="156082"/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WGL</a:t>
          </a:r>
        </a:p>
      </dsp:txBody>
      <dsp:txXfrm>
        <a:off x="354706" y="22846"/>
        <a:ext cx="2201012" cy="734338"/>
      </dsp:txXfrm>
    </dsp:sp>
    <dsp:sp modelId="{5AF641A6-37FE-4E87-8911-99D54465D19E}">
      <dsp:nvSpPr>
        <dsp:cNvPr id="0" name=""/>
        <dsp:cNvSpPr/>
      </dsp:nvSpPr>
      <dsp:spPr>
        <a:xfrm>
          <a:off x="556530" y="780030"/>
          <a:ext cx="137653" cy="921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637"/>
              </a:lnTo>
              <a:lnTo>
                <a:pt x="206227" y="882637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63EC98-788A-4D0E-B084-695F36B4137A}">
      <dsp:nvSpPr>
        <dsp:cNvPr id="0" name=""/>
        <dsp:cNvSpPr/>
      </dsp:nvSpPr>
      <dsp:spPr>
        <a:xfrm>
          <a:off x="694183" y="881773"/>
          <a:ext cx="1783298" cy="16391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information about the margins of the tumor.</a:t>
          </a:r>
        </a:p>
      </dsp:txBody>
      <dsp:txXfrm>
        <a:off x="742191" y="929781"/>
        <a:ext cx="1687282" cy="1543110"/>
      </dsp:txXfrm>
    </dsp:sp>
    <dsp:sp modelId="{2C0BCBBA-58EE-4BC5-8ECD-E4E2C332982A}">
      <dsp:nvSpPr>
        <dsp:cNvPr id="0" name=""/>
        <dsp:cNvSpPr/>
      </dsp:nvSpPr>
      <dsp:spPr>
        <a:xfrm>
          <a:off x="556530" y="780030"/>
          <a:ext cx="212394" cy="259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5519"/>
              </a:lnTo>
              <a:lnTo>
                <a:pt x="206227" y="2335519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E9F949-B254-4DDF-9B53-1D1D082CF39C}">
      <dsp:nvSpPr>
        <dsp:cNvPr id="0" name=""/>
        <dsp:cNvSpPr/>
      </dsp:nvSpPr>
      <dsp:spPr>
        <a:xfrm>
          <a:off x="768925" y="2845655"/>
          <a:ext cx="1732660" cy="1066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2025358"/>
              <a:satOff val="-138"/>
              <a:lumOff val="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real time visual guidance. </a:t>
          </a:r>
        </a:p>
      </dsp:txBody>
      <dsp:txXfrm>
        <a:off x="800173" y="2876903"/>
        <a:ext cx="1670164" cy="1004394"/>
      </dsp:txXfrm>
    </dsp:sp>
    <dsp:sp modelId="{D75DDD4E-9A85-4C00-AB78-8A40B1D240D8}">
      <dsp:nvSpPr>
        <dsp:cNvPr id="0" name=""/>
        <dsp:cNvSpPr/>
      </dsp:nvSpPr>
      <dsp:spPr>
        <a:xfrm>
          <a:off x="3070995" y="2297"/>
          <a:ext cx="2174871" cy="788348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RSL</a:t>
          </a:r>
        </a:p>
      </dsp:txBody>
      <dsp:txXfrm>
        <a:off x="3094085" y="25387"/>
        <a:ext cx="2128691" cy="742168"/>
      </dsp:txXfrm>
    </dsp:sp>
    <dsp:sp modelId="{B99BECBB-154D-460E-9EA2-CE30FE771904}">
      <dsp:nvSpPr>
        <dsp:cNvPr id="0" name=""/>
        <dsp:cNvSpPr/>
      </dsp:nvSpPr>
      <dsp:spPr>
        <a:xfrm>
          <a:off x="3288482" y="790646"/>
          <a:ext cx="178706" cy="918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3352"/>
              </a:lnTo>
              <a:lnTo>
                <a:pt x="206227" y="773352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ADEE8-8888-4957-968F-9F0DD0333DBC}">
      <dsp:nvSpPr>
        <dsp:cNvPr id="0" name=""/>
        <dsp:cNvSpPr/>
      </dsp:nvSpPr>
      <dsp:spPr>
        <a:xfrm>
          <a:off x="3467188" y="925406"/>
          <a:ext cx="1660065" cy="15673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4050717"/>
              <a:satOff val="-275"/>
              <a:lumOff val="6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information about the margins of the tumor.</a:t>
          </a:r>
        </a:p>
      </dsp:txBody>
      <dsp:txXfrm>
        <a:off x="3513094" y="971312"/>
        <a:ext cx="1568253" cy="1475532"/>
      </dsp:txXfrm>
    </dsp:sp>
    <dsp:sp modelId="{A1593054-539A-4BB9-937A-BD64E22F77A5}">
      <dsp:nvSpPr>
        <dsp:cNvPr id="0" name=""/>
        <dsp:cNvSpPr/>
      </dsp:nvSpPr>
      <dsp:spPr>
        <a:xfrm>
          <a:off x="3288482" y="790646"/>
          <a:ext cx="194304" cy="2510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0277"/>
              </a:lnTo>
              <a:lnTo>
                <a:pt x="194304" y="2510277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0A2BBD-3B03-4BF4-9449-69C932335EEF}">
      <dsp:nvSpPr>
        <dsp:cNvPr id="0" name=""/>
        <dsp:cNvSpPr/>
      </dsp:nvSpPr>
      <dsp:spPr>
        <a:xfrm>
          <a:off x="3482787" y="2726956"/>
          <a:ext cx="1657162" cy="11479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6076075"/>
              <a:satOff val="-413"/>
              <a:lumOff val="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real time visual guidance. </a:t>
          </a:r>
        </a:p>
      </dsp:txBody>
      <dsp:txXfrm>
        <a:off x="3516409" y="2760578"/>
        <a:ext cx="1589918" cy="1080691"/>
      </dsp:txXfrm>
    </dsp:sp>
    <dsp:sp modelId="{6B4A2C38-2E57-4B26-B9F4-6459649C933C}">
      <dsp:nvSpPr>
        <dsp:cNvPr id="0" name=""/>
        <dsp:cNvSpPr/>
      </dsp:nvSpPr>
      <dsp:spPr>
        <a:xfrm>
          <a:off x="5529672" y="20914"/>
          <a:ext cx="2944923" cy="785997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Freehand SPECT</a:t>
          </a:r>
        </a:p>
      </dsp:txBody>
      <dsp:txXfrm>
        <a:off x="5552693" y="43935"/>
        <a:ext cx="2898881" cy="739955"/>
      </dsp:txXfrm>
    </dsp:sp>
    <dsp:sp modelId="{9FB290D9-7D9C-4360-AE91-4BCFB9C6795D}">
      <dsp:nvSpPr>
        <dsp:cNvPr id="0" name=""/>
        <dsp:cNvSpPr/>
      </dsp:nvSpPr>
      <dsp:spPr>
        <a:xfrm>
          <a:off x="5824165" y="806911"/>
          <a:ext cx="308158" cy="1166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0470"/>
              </a:lnTo>
              <a:lnTo>
                <a:pt x="325969" y="1180470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7F0DB9-3D63-4635-B5E6-F9E07E629ADC}">
      <dsp:nvSpPr>
        <dsp:cNvPr id="0" name=""/>
        <dsp:cNvSpPr/>
      </dsp:nvSpPr>
      <dsp:spPr>
        <a:xfrm>
          <a:off x="6132323" y="1112732"/>
          <a:ext cx="4809944" cy="1720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8101434"/>
              <a:satOff val="-551"/>
              <a:lumOff val="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An optical 3D tracking system combined with a gamma probe provides intraoperative 3D images. However, it requires a static surgical field; it is not truly "real-time" if the patient or target moves. (Bluemel et al, 2016)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 No Margin Information is provided.</a:t>
          </a:r>
        </a:p>
      </dsp:txBody>
      <dsp:txXfrm>
        <a:off x="6182717" y="1163126"/>
        <a:ext cx="4709156" cy="1619805"/>
      </dsp:txXfrm>
    </dsp:sp>
    <dsp:sp modelId="{F723E9C3-C848-4373-89E6-3F2AFF11490B}">
      <dsp:nvSpPr>
        <dsp:cNvPr id="0" name=""/>
        <dsp:cNvSpPr/>
      </dsp:nvSpPr>
      <dsp:spPr>
        <a:xfrm>
          <a:off x="5824165" y="806911"/>
          <a:ext cx="295749" cy="24975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7545"/>
              </a:lnTo>
              <a:lnTo>
                <a:pt x="295749" y="2497545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6F7CEC-9503-4321-A03F-F8CC87C6465D}">
      <dsp:nvSpPr>
        <dsp:cNvPr id="0" name=""/>
        <dsp:cNvSpPr/>
      </dsp:nvSpPr>
      <dsp:spPr>
        <a:xfrm>
          <a:off x="6119914" y="3003018"/>
          <a:ext cx="4817856" cy="6028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0126791"/>
              <a:satOff val="-688"/>
              <a:lumOff val="163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Difficulty to resolve clustered nodes at depth. (Engelen et al, 2015)</a:t>
          </a:r>
        </a:p>
      </dsp:txBody>
      <dsp:txXfrm>
        <a:off x="6137572" y="3020676"/>
        <a:ext cx="4782540" cy="567559"/>
      </dsp:txXfrm>
    </dsp:sp>
    <dsp:sp modelId="{42B258C5-831F-44EF-AA2A-F9C79FF3E60B}">
      <dsp:nvSpPr>
        <dsp:cNvPr id="0" name=""/>
        <dsp:cNvSpPr/>
      </dsp:nvSpPr>
      <dsp:spPr>
        <a:xfrm>
          <a:off x="5824165" y="806911"/>
          <a:ext cx="326394" cy="3276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6866"/>
              </a:lnTo>
              <a:lnTo>
                <a:pt x="326394" y="3276866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42962-E1A0-4C79-8291-1719197D17BD}">
      <dsp:nvSpPr>
        <dsp:cNvPr id="0" name=""/>
        <dsp:cNvSpPr/>
      </dsp:nvSpPr>
      <dsp:spPr>
        <a:xfrm>
          <a:off x="6150559" y="3751656"/>
          <a:ext cx="4748246" cy="6642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The 3D Image from the camera does not freely follow the surgeon’s vantage. </a:t>
          </a:r>
        </a:p>
      </dsp:txBody>
      <dsp:txXfrm>
        <a:off x="6170014" y="3771111"/>
        <a:ext cx="4709336" cy="6253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9AF27F-764B-D342-9AA1-AB0E6A583E8F}">
      <dsp:nvSpPr>
        <dsp:cNvPr id="0" name=""/>
        <dsp:cNvSpPr/>
      </dsp:nvSpPr>
      <dsp:spPr>
        <a:xfrm>
          <a:off x="0" y="562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E8E8DB-0AE6-7E4B-B944-D469D52A58BF}">
      <dsp:nvSpPr>
        <dsp:cNvPr id="0" name=""/>
        <dsp:cNvSpPr/>
      </dsp:nvSpPr>
      <dsp:spPr>
        <a:xfrm>
          <a:off x="0" y="562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To image the whole tumor with margin information by using a breast tumor-seeking imaging agent such as CLR1404 that labelled with </a:t>
          </a:r>
          <a:r>
            <a:rPr kumimoji="0" lang="en-US" sz="1800" b="0" i="0" u="none" strike="noStrike" kern="1200" cap="none" spc="0" normalizeH="0" baseline="3000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123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I source, and a </a:t>
          </a:r>
          <a:r>
            <a:rPr kumimoji="0" lang="en-US" sz="1800" b="0" i="0" u="none" strike="noStrike" kern="1200" cap="none" spc="0" normalizeH="0" baseline="3000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99m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Tc source to image the clustered nodes at depth.</a:t>
          </a:r>
        </a:p>
      </dsp:txBody>
      <dsp:txXfrm>
        <a:off x="0" y="562"/>
        <a:ext cx="10525638" cy="921663"/>
      </dsp:txXfrm>
    </dsp:sp>
    <dsp:sp modelId="{68ADF05B-DFED-634C-B0A0-389AA25D3B9E}">
      <dsp:nvSpPr>
        <dsp:cNvPr id="0" name=""/>
        <dsp:cNvSpPr/>
      </dsp:nvSpPr>
      <dsp:spPr>
        <a:xfrm>
          <a:off x="0" y="922226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761395C-FB6C-B54A-BBE2-940D8E7A2B3B}">
      <dsp:nvSpPr>
        <dsp:cNvPr id="0" name=""/>
        <dsp:cNvSpPr/>
      </dsp:nvSpPr>
      <dsp:spPr>
        <a:xfrm>
          <a:off x="0" y="922226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CLR1404 is found to be taken up by almost all types of the tumor including breast tumor cells, but not by healthy cells.  (</a:t>
          </a:r>
          <a:r>
            <a:rPr kumimoji="0" lang="en-US" sz="1800" b="0" i="0" u="none" strike="noStrike" kern="1200" cap="none" spc="0" normalizeH="0" baseline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Weichert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, 2014)</a:t>
          </a:r>
        </a:p>
      </dsp:txBody>
      <dsp:txXfrm>
        <a:off x="0" y="922226"/>
        <a:ext cx="10525638" cy="921663"/>
      </dsp:txXfrm>
    </dsp:sp>
    <dsp:sp modelId="{A1AFBE07-FCA5-5245-82E3-1CADA36FFD96}">
      <dsp:nvSpPr>
        <dsp:cNvPr id="0" name=""/>
        <dsp:cNvSpPr/>
      </dsp:nvSpPr>
      <dsp:spPr>
        <a:xfrm>
          <a:off x="0" y="1686580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B5BD917-C94B-5645-A610-451535E9DC2C}">
      <dsp:nvSpPr>
        <dsp:cNvPr id="0" name=""/>
        <dsp:cNvSpPr/>
      </dsp:nvSpPr>
      <dsp:spPr>
        <a:xfrm>
          <a:off x="0" y="1675345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By having information about the extent of the tumor and separated nodes at depth, improving the success rate at the first attempt of the surgery.</a:t>
          </a:r>
        </a:p>
      </dsp:txBody>
      <dsp:txXfrm>
        <a:off x="0" y="1675345"/>
        <a:ext cx="10525638" cy="921663"/>
      </dsp:txXfrm>
    </dsp:sp>
    <dsp:sp modelId="{99BCAEFF-5352-2A45-94F0-BD6B0BD54BA1}">
      <dsp:nvSpPr>
        <dsp:cNvPr id="0" name=""/>
        <dsp:cNvSpPr/>
      </dsp:nvSpPr>
      <dsp:spPr>
        <a:xfrm>
          <a:off x="0" y="2473414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20E6D80-BC72-554A-A0B0-FD8BA132B1E5}">
      <dsp:nvSpPr>
        <dsp:cNvPr id="0" name=""/>
        <dsp:cNvSpPr/>
      </dsp:nvSpPr>
      <dsp:spPr>
        <a:xfrm>
          <a:off x="0" y="2462161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The other cancer patients can benefit from this approach since CLR1404 is taken up not only by breast tumor cells but also by other types of cancer cells. (</a:t>
          </a:r>
          <a:r>
            <a:rPr kumimoji="0" lang="en-US" sz="1800" b="0" i="0" u="none" strike="noStrike" kern="1200" cap="none" spc="0" normalizeH="0" baseline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Weichert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, 2014) </a:t>
          </a:r>
        </a:p>
      </dsp:txBody>
      <dsp:txXfrm>
        <a:off x="0" y="2462161"/>
        <a:ext cx="10525638" cy="921663"/>
      </dsp:txXfrm>
    </dsp:sp>
    <dsp:sp modelId="{4C12762A-3D20-3346-B59D-82740E3A35D5}">
      <dsp:nvSpPr>
        <dsp:cNvPr id="0" name=""/>
        <dsp:cNvSpPr/>
      </dsp:nvSpPr>
      <dsp:spPr>
        <a:xfrm>
          <a:off x="0" y="3204109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8187A80-A6E7-D14C-9172-3342B06FD8C2}">
      <dsp:nvSpPr>
        <dsp:cNvPr id="0" name=""/>
        <dsp:cNvSpPr/>
      </dsp:nvSpPr>
      <dsp:spPr>
        <a:xfrm>
          <a:off x="0" y="3245400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It aims to offer improvements in workflow: Patient wait time and staff time.</a:t>
          </a:r>
        </a:p>
      </dsp:txBody>
      <dsp:txXfrm>
        <a:off x="0" y="3245400"/>
        <a:ext cx="10525638" cy="9216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5CB71-B0BD-43B0-8DFB-2A0C36A9283B}">
      <dsp:nvSpPr>
        <dsp:cNvPr id="0" name=""/>
        <dsp:cNvSpPr/>
      </dsp:nvSpPr>
      <dsp:spPr>
        <a:xfrm>
          <a:off x="331860" y="0"/>
          <a:ext cx="2246704" cy="780030"/>
        </a:xfrm>
        <a:prstGeom prst="roundRect">
          <a:avLst>
            <a:gd name="adj" fmla="val 10000"/>
          </a:avLst>
        </a:prstGeom>
        <a:solidFill>
          <a:srgbClr val="156082"/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WGL</a:t>
          </a:r>
        </a:p>
      </dsp:txBody>
      <dsp:txXfrm>
        <a:off x="354706" y="22846"/>
        <a:ext cx="2201012" cy="734338"/>
      </dsp:txXfrm>
    </dsp:sp>
    <dsp:sp modelId="{5AF641A6-37FE-4E87-8911-99D54465D19E}">
      <dsp:nvSpPr>
        <dsp:cNvPr id="0" name=""/>
        <dsp:cNvSpPr/>
      </dsp:nvSpPr>
      <dsp:spPr>
        <a:xfrm>
          <a:off x="556530" y="780030"/>
          <a:ext cx="137653" cy="921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637"/>
              </a:lnTo>
              <a:lnTo>
                <a:pt x="206227" y="882637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63EC98-788A-4D0E-B084-695F36B4137A}">
      <dsp:nvSpPr>
        <dsp:cNvPr id="0" name=""/>
        <dsp:cNvSpPr/>
      </dsp:nvSpPr>
      <dsp:spPr>
        <a:xfrm>
          <a:off x="694183" y="881773"/>
          <a:ext cx="1783298" cy="16391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information about the margins of the tumor.</a:t>
          </a:r>
        </a:p>
      </dsp:txBody>
      <dsp:txXfrm>
        <a:off x="742191" y="929781"/>
        <a:ext cx="1687282" cy="1543110"/>
      </dsp:txXfrm>
    </dsp:sp>
    <dsp:sp modelId="{2C0BCBBA-58EE-4BC5-8ECD-E4E2C332982A}">
      <dsp:nvSpPr>
        <dsp:cNvPr id="0" name=""/>
        <dsp:cNvSpPr/>
      </dsp:nvSpPr>
      <dsp:spPr>
        <a:xfrm>
          <a:off x="556530" y="780030"/>
          <a:ext cx="212394" cy="259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5519"/>
              </a:lnTo>
              <a:lnTo>
                <a:pt x="206227" y="2335519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E9F949-B254-4DDF-9B53-1D1D082CF39C}">
      <dsp:nvSpPr>
        <dsp:cNvPr id="0" name=""/>
        <dsp:cNvSpPr/>
      </dsp:nvSpPr>
      <dsp:spPr>
        <a:xfrm>
          <a:off x="768925" y="2845655"/>
          <a:ext cx="1732660" cy="1066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2025358"/>
              <a:satOff val="-138"/>
              <a:lumOff val="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real time visual guidance. </a:t>
          </a:r>
        </a:p>
      </dsp:txBody>
      <dsp:txXfrm>
        <a:off x="800173" y="2876903"/>
        <a:ext cx="1670164" cy="1004394"/>
      </dsp:txXfrm>
    </dsp:sp>
    <dsp:sp modelId="{D75DDD4E-9A85-4C00-AB78-8A40B1D240D8}">
      <dsp:nvSpPr>
        <dsp:cNvPr id="0" name=""/>
        <dsp:cNvSpPr/>
      </dsp:nvSpPr>
      <dsp:spPr>
        <a:xfrm>
          <a:off x="3070995" y="2297"/>
          <a:ext cx="2174871" cy="788348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RSL</a:t>
          </a:r>
        </a:p>
      </dsp:txBody>
      <dsp:txXfrm>
        <a:off x="3094085" y="25387"/>
        <a:ext cx="2128691" cy="742168"/>
      </dsp:txXfrm>
    </dsp:sp>
    <dsp:sp modelId="{B99BECBB-154D-460E-9EA2-CE30FE771904}">
      <dsp:nvSpPr>
        <dsp:cNvPr id="0" name=""/>
        <dsp:cNvSpPr/>
      </dsp:nvSpPr>
      <dsp:spPr>
        <a:xfrm>
          <a:off x="3288482" y="790646"/>
          <a:ext cx="178706" cy="918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3352"/>
              </a:lnTo>
              <a:lnTo>
                <a:pt x="206227" y="773352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ADEE8-8888-4957-968F-9F0DD0333DBC}">
      <dsp:nvSpPr>
        <dsp:cNvPr id="0" name=""/>
        <dsp:cNvSpPr/>
      </dsp:nvSpPr>
      <dsp:spPr>
        <a:xfrm>
          <a:off x="3467188" y="925406"/>
          <a:ext cx="1660065" cy="15673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4050717"/>
              <a:satOff val="-275"/>
              <a:lumOff val="6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information about the margins of the tumor.</a:t>
          </a:r>
        </a:p>
      </dsp:txBody>
      <dsp:txXfrm>
        <a:off x="3513094" y="971312"/>
        <a:ext cx="1568253" cy="1475532"/>
      </dsp:txXfrm>
    </dsp:sp>
    <dsp:sp modelId="{A1593054-539A-4BB9-937A-BD64E22F77A5}">
      <dsp:nvSpPr>
        <dsp:cNvPr id="0" name=""/>
        <dsp:cNvSpPr/>
      </dsp:nvSpPr>
      <dsp:spPr>
        <a:xfrm>
          <a:off x="3288482" y="790646"/>
          <a:ext cx="194304" cy="2510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0277"/>
              </a:lnTo>
              <a:lnTo>
                <a:pt x="194304" y="2510277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0A2BBD-3B03-4BF4-9449-69C932335EEF}">
      <dsp:nvSpPr>
        <dsp:cNvPr id="0" name=""/>
        <dsp:cNvSpPr/>
      </dsp:nvSpPr>
      <dsp:spPr>
        <a:xfrm>
          <a:off x="3482787" y="2726956"/>
          <a:ext cx="1657162" cy="11479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6076075"/>
              <a:satOff val="-413"/>
              <a:lumOff val="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No real time visual guidance. </a:t>
          </a:r>
        </a:p>
      </dsp:txBody>
      <dsp:txXfrm>
        <a:off x="3516409" y="2760578"/>
        <a:ext cx="1589918" cy="1080691"/>
      </dsp:txXfrm>
    </dsp:sp>
    <dsp:sp modelId="{6B4A2C38-2E57-4B26-B9F4-6459649C933C}">
      <dsp:nvSpPr>
        <dsp:cNvPr id="0" name=""/>
        <dsp:cNvSpPr/>
      </dsp:nvSpPr>
      <dsp:spPr>
        <a:xfrm>
          <a:off x="5529672" y="20914"/>
          <a:ext cx="2944923" cy="785997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32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Freehand SPECT</a:t>
          </a:r>
        </a:p>
      </dsp:txBody>
      <dsp:txXfrm>
        <a:off x="5552693" y="43935"/>
        <a:ext cx="2898881" cy="739955"/>
      </dsp:txXfrm>
    </dsp:sp>
    <dsp:sp modelId="{9FB290D9-7D9C-4360-AE91-4BCFB9C6795D}">
      <dsp:nvSpPr>
        <dsp:cNvPr id="0" name=""/>
        <dsp:cNvSpPr/>
      </dsp:nvSpPr>
      <dsp:spPr>
        <a:xfrm>
          <a:off x="5824165" y="806911"/>
          <a:ext cx="308158" cy="1166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0470"/>
              </a:lnTo>
              <a:lnTo>
                <a:pt x="325969" y="1180470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7F0DB9-3D63-4635-B5E6-F9E07E629ADC}">
      <dsp:nvSpPr>
        <dsp:cNvPr id="0" name=""/>
        <dsp:cNvSpPr/>
      </dsp:nvSpPr>
      <dsp:spPr>
        <a:xfrm>
          <a:off x="6132323" y="1112732"/>
          <a:ext cx="4809944" cy="1720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8101434"/>
              <a:satOff val="-551"/>
              <a:lumOff val="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An optical 3D tracking system combined with a gamma probe provides intraoperative 3D images. However, it requires a static surgical field; it is not truly "real-time" if the patient or target moves. (Bluemel et al, 2016)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 No Margin Information is provided.</a:t>
          </a:r>
        </a:p>
      </dsp:txBody>
      <dsp:txXfrm>
        <a:off x="6182717" y="1163126"/>
        <a:ext cx="4709156" cy="1619805"/>
      </dsp:txXfrm>
    </dsp:sp>
    <dsp:sp modelId="{F723E9C3-C848-4373-89E6-3F2AFF11490B}">
      <dsp:nvSpPr>
        <dsp:cNvPr id="0" name=""/>
        <dsp:cNvSpPr/>
      </dsp:nvSpPr>
      <dsp:spPr>
        <a:xfrm>
          <a:off x="5824165" y="806911"/>
          <a:ext cx="295749" cy="24975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7545"/>
              </a:lnTo>
              <a:lnTo>
                <a:pt x="295749" y="2497545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6F7CEC-9503-4321-A03F-F8CC87C6465D}">
      <dsp:nvSpPr>
        <dsp:cNvPr id="0" name=""/>
        <dsp:cNvSpPr/>
      </dsp:nvSpPr>
      <dsp:spPr>
        <a:xfrm>
          <a:off x="6119914" y="3003018"/>
          <a:ext cx="4817856" cy="6028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0126791"/>
              <a:satOff val="-688"/>
              <a:lumOff val="163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Difficulty to resolve clustered nodes at depth. (Engelen et al, 2015)</a:t>
          </a:r>
        </a:p>
      </dsp:txBody>
      <dsp:txXfrm>
        <a:off x="6137572" y="3020676"/>
        <a:ext cx="4782540" cy="567559"/>
      </dsp:txXfrm>
    </dsp:sp>
    <dsp:sp modelId="{42B258C5-831F-44EF-AA2A-F9C79FF3E60B}">
      <dsp:nvSpPr>
        <dsp:cNvPr id="0" name=""/>
        <dsp:cNvSpPr/>
      </dsp:nvSpPr>
      <dsp:spPr>
        <a:xfrm>
          <a:off x="5824165" y="806911"/>
          <a:ext cx="326394" cy="3276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6866"/>
              </a:lnTo>
              <a:lnTo>
                <a:pt x="326394" y="3276866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42962-E1A0-4C79-8291-1719197D17BD}">
      <dsp:nvSpPr>
        <dsp:cNvPr id="0" name=""/>
        <dsp:cNvSpPr/>
      </dsp:nvSpPr>
      <dsp:spPr>
        <a:xfrm>
          <a:off x="6150559" y="3751656"/>
          <a:ext cx="4748246" cy="6642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The 3D Image from the camera does not freely follow the surgeon’s vantage. </a:t>
          </a:r>
        </a:p>
      </dsp:txBody>
      <dsp:txXfrm>
        <a:off x="6170014" y="3771111"/>
        <a:ext cx="4709336" cy="6253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9AF27F-764B-D342-9AA1-AB0E6A583E8F}">
      <dsp:nvSpPr>
        <dsp:cNvPr id="0" name=""/>
        <dsp:cNvSpPr/>
      </dsp:nvSpPr>
      <dsp:spPr>
        <a:xfrm>
          <a:off x="0" y="562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E8E8DB-0AE6-7E4B-B944-D469D52A58BF}">
      <dsp:nvSpPr>
        <dsp:cNvPr id="0" name=""/>
        <dsp:cNvSpPr/>
      </dsp:nvSpPr>
      <dsp:spPr>
        <a:xfrm>
          <a:off x="0" y="562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To image the whole tumor with margin information by using a breast tumor-seeking imaging agent such as CLR1404 that labelled with </a:t>
          </a:r>
          <a:r>
            <a:rPr kumimoji="0" lang="en-US" sz="1800" b="0" i="0" u="none" strike="noStrike" kern="1200" cap="none" spc="0" normalizeH="0" baseline="3000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123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I source, and a </a:t>
          </a:r>
          <a:r>
            <a:rPr kumimoji="0" lang="en-US" sz="1800" b="0" i="0" u="none" strike="noStrike" kern="1200" cap="none" spc="0" normalizeH="0" baseline="3000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99m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Tc source to image the clustered nodes at depth.</a:t>
          </a:r>
        </a:p>
      </dsp:txBody>
      <dsp:txXfrm>
        <a:off x="0" y="562"/>
        <a:ext cx="10525638" cy="921663"/>
      </dsp:txXfrm>
    </dsp:sp>
    <dsp:sp modelId="{68ADF05B-DFED-634C-B0A0-389AA25D3B9E}">
      <dsp:nvSpPr>
        <dsp:cNvPr id="0" name=""/>
        <dsp:cNvSpPr/>
      </dsp:nvSpPr>
      <dsp:spPr>
        <a:xfrm>
          <a:off x="0" y="922226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761395C-FB6C-B54A-BBE2-940D8E7A2B3B}">
      <dsp:nvSpPr>
        <dsp:cNvPr id="0" name=""/>
        <dsp:cNvSpPr/>
      </dsp:nvSpPr>
      <dsp:spPr>
        <a:xfrm>
          <a:off x="0" y="922226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CLR1404 is found to be taken up by almost all types of the tumor including breast tumor cells, but not by healthy cells.  (</a:t>
          </a:r>
          <a:r>
            <a:rPr kumimoji="0" lang="en-US" sz="1800" b="0" i="0" u="none" strike="noStrike" kern="1200" cap="none" spc="0" normalizeH="0" baseline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Weichert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, 2014)</a:t>
          </a:r>
        </a:p>
      </dsp:txBody>
      <dsp:txXfrm>
        <a:off x="0" y="922226"/>
        <a:ext cx="10525638" cy="921663"/>
      </dsp:txXfrm>
    </dsp:sp>
    <dsp:sp modelId="{A1AFBE07-FCA5-5245-82E3-1CADA36FFD96}">
      <dsp:nvSpPr>
        <dsp:cNvPr id="0" name=""/>
        <dsp:cNvSpPr/>
      </dsp:nvSpPr>
      <dsp:spPr>
        <a:xfrm>
          <a:off x="0" y="1686580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B5BD917-C94B-5645-A610-451535E9DC2C}">
      <dsp:nvSpPr>
        <dsp:cNvPr id="0" name=""/>
        <dsp:cNvSpPr/>
      </dsp:nvSpPr>
      <dsp:spPr>
        <a:xfrm>
          <a:off x="0" y="1675345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By having information about the extent of the tumor and separated nodes at depth, improving the success rate at the first attempt of the surgery.</a:t>
          </a:r>
        </a:p>
      </dsp:txBody>
      <dsp:txXfrm>
        <a:off x="0" y="1675345"/>
        <a:ext cx="10525638" cy="921663"/>
      </dsp:txXfrm>
    </dsp:sp>
    <dsp:sp modelId="{99BCAEFF-5352-2A45-94F0-BD6B0BD54BA1}">
      <dsp:nvSpPr>
        <dsp:cNvPr id="0" name=""/>
        <dsp:cNvSpPr/>
      </dsp:nvSpPr>
      <dsp:spPr>
        <a:xfrm>
          <a:off x="0" y="2473414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20E6D80-BC72-554A-A0B0-FD8BA132B1E5}">
      <dsp:nvSpPr>
        <dsp:cNvPr id="0" name=""/>
        <dsp:cNvSpPr/>
      </dsp:nvSpPr>
      <dsp:spPr>
        <a:xfrm>
          <a:off x="0" y="2462161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The other cancer patients can benefit from this approach since CLR1404 is taken up not only by breast tumor cells but also by other types of cancer cells. (</a:t>
          </a:r>
          <a:r>
            <a:rPr kumimoji="0" lang="en-US" sz="1800" b="0" i="0" u="none" strike="noStrike" kern="1200" cap="none" spc="0" normalizeH="0" baseline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Weichert</a:t>
          </a: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, 2014) </a:t>
          </a:r>
        </a:p>
      </dsp:txBody>
      <dsp:txXfrm>
        <a:off x="0" y="2462161"/>
        <a:ext cx="10525638" cy="921663"/>
      </dsp:txXfrm>
    </dsp:sp>
    <dsp:sp modelId="{4C12762A-3D20-3346-B59D-82740E3A35D5}">
      <dsp:nvSpPr>
        <dsp:cNvPr id="0" name=""/>
        <dsp:cNvSpPr/>
      </dsp:nvSpPr>
      <dsp:spPr>
        <a:xfrm>
          <a:off x="0" y="3204109"/>
          <a:ext cx="1052563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8187A80-A6E7-D14C-9172-3342B06FD8C2}">
      <dsp:nvSpPr>
        <dsp:cNvPr id="0" name=""/>
        <dsp:cNvSpPr/>
      </dsp:nvSpPr>
      <dsp:spPr>
        <a:xfrm>
          <a:off x="0" y="3245400"/>
          <a:ext cx="10525638" cy="9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rPr>
            <a:t>It aims to offer improvements in workflow: Patient wait time and staff time.</a:t>
          </a:r>
        </a:p>
      </dsp:txBody>
      <dsp:txXfrm>
        <a:off x="0" y="3245400"/>
        <a:ext cx="10525638" cy="921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799C-B6F7-4EAE-8949-45C21134557E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D24AE-D6C3-49C9-8A43-062488821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55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609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03DFA-F6BE-91A4-6488-A6316B879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603297B-EC87-7C37-D8FD-1382018AD6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37E5236-2359-5AB4-B0CA-90CDB42A8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3A20918-D11E-AD5D-FC0A-C99662EA76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037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094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55CB1-91F2-20BA-8E1C-E2B47024A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A4B1460-A963-D799-332D-B61D3C9AA0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0DF461E-4E5A-EAD2-6737-F72F066D12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C05CCBC-76C2-0A5C-52EB-3C6BE2176E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9790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5F124-CBEA-4C28-932C-5CA9D6DAF2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157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8081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"</a:t>
            </a:r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6759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E1C03-ACB0-2ABF-4D91-DACD62B67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DB66C51-560C-1B82-4230-319505AA4E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72ABC7A-2A4E-5E09-188B-24FB61F90D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B65AFD-E2A6-355F-9F1F-2E19424D44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6708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556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1193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51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48389D-5905-9772-00DC-FE3562134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63244EB-7113-BC59-B99D-A8D02B5962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AD1BBDD-DA6D-F937-CC36-48985CC4AF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830FD5A-ABD3-B154-92ED-913072118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46490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1560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5C293-FE24-9FAB-6B24-586C76451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6058CB-DFED-8106-8183-DD7906834B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F47780-BB4D-AB95-38AC-528221A126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E97CEA-5077-2638-46DD-A91E320BF3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152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E74A3-2FD2-2652-BD45-94156CF8A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763DAF-F6D6-07D0-17E9-6DDA4BD2B1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8C93E9-A456-4A86-9D4C-57C011D0EB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0E1401-B48E-E97F-4D66-7F7C564070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855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07733-768D-399D-EA46-A555708E9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3EF464-B667-6F4C-6AF2-08F9252ED9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61F5A4-9CF7-83C0-AF0F-EC1261BC79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4E9107-AC85-416B-9796-A5E0950E74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6557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262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091B3-6452-8282-227B-FDB750BA5E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0A8F1E3-9A06-C598-6303-4C33E45A7E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6430DDA-ABE2-96A8-4891-A4E63570E2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5D20068-CE62-48BD-A75E-83AB0C1CBD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054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F6EC8-AFDF-A3D0-F0C5-45BDE04445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002F413-4B21-51C2-EA98-8E0B240F98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5D29743-FC5A-2509-9915-1687219DFD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C9E262-CF47-6F6F-252F-456009596E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71326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09F17-1096-895C-50D6-11FCC0E39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481EDE-48D7-9ED8-F84F-CD92BE2FB0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D5E545-9521-EFFB-6D84-25563F02EC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DC9CA-C764-14DA-FE44-30BE736574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843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A7E17-1A6F-2283-D8FA-83C6241FC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49564F7-6F84-3DCA-1EE7-FF14EFB755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7AFF336-F0A1-13B7-CE76-9FC21279EA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289162-2E1C-283F-DAED-0D3616EB02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3135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35DE7-D11C-AFDE-AD45-52474B67A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AC4EDF-7310-3C08-3CE4-9B45B1554A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F89069-F988-A4C8-5B09-AE66C6AB0A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21E79-F3A9-16AB-A5ED-10BBC8F580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5F124-CBEA-4C28-932C-5CA9D6DAF2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6525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434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EBCE7-414D-3AED-8E06-5C2623681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1BC230F-0203-A1CE-8921-C6B7EC6F70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698ABD4-B0AB-4E89-3D34-87B4C31819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EC4C7FE-2AA1-6A73-F3F0-BB314BF0C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694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1BE16F-E8A6-62E6-9190-321A24457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7F22FFC-FFFD-7F54-64C5-1AFE7CA113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98D1A7-F113-7E5D-F892-5C4BDA1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B80E3-F186-4B8A-A876-A844E1F45DA1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3FB7BE-C5DE-A29A-A76D-1C5678D8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F79652-8DB9-E5DA-FF73-3BBE83D56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96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473B70-FB72-379D-55D5-372DAF02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665B42-B543-6B85-F05B-CA35B9D5B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A2C127-60BC-E237-0A07-74BDBB61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99CAC-D785-476F-BB27-4BD6F82F676A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0C2037-EF50-C866-5F81-FE2D9BC4A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F81E35-EB2D-76F4-8B4F-7E28287A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402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4C63717-11D8-D22A-6066-6F60194D7F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59F555-50DB-1E4E-95C8-94A6375154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C48817-E5F0-0C5F-ED22-49E460FA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576F-9364-41A8-9E99-EC6CFD9B549E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6EB31D-8403-9F9D-8DCC-2BAEDE4A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8B457A-3107-A229-F977-F45135C6D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1957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1BE16F-E8A6-62E6-9190-321A24457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7F22FFC-FFFD-7F54-64C5-1AFE7CA113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98D1A7-F113-7E5D-F892-5C4BDA1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B80E3-F186-4B8A-A876-A844E1F45DA1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3FB7BE-C5DE-A29A-A76D-1C5678D8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F79652-8DB9-E5DA-FF73-3BBE83D56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4258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DF23B-4A88-9C92-A303-E2C4ADED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6ADBE3-263F-3A8C-D7CF-3FA86DF90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52E88-BB90-0AB9-E4C4-EBA0CD6F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62C6-421A-4D6A-9EDE-E4525A5CAA7B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94850D-5D63-471D-73F9-EA9B98B03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BBAF98-6793-FC82-72D3-69F17A80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963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7757BC-EB66-CD29-8452-ABB0DDE9B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23B1C1-A6AE-64CC-E389-2C5EF7C4D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2CE99A-8398-1BAD-FC60-BE02CC24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4009-3AF6-448F-A9AB-15B4281034EB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B4F53A-2A8B-459C-2FAB-B91001F9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7FD7F3-7C4A-3A1C-0C17-D66EE945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42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76CB74-5BD4-F26B-665F-06F99520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174215-8CA2-7FF4-2682-FD0DD845C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F21B624-E4AD-F5DA-D7F4-1CD9F84E8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98A465-46F1-F033-05AE-3F398DD2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F6DB-4D3A-47FB-A014-6D5E3EF2C172}" type="datetime1">
              <a:rPr lang="it-IT" smtClean="0"/>
              <a:t>24/03/26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B2D6B1-FD8D-097E-F80F-3B714F8BC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B47230-5872-7CEF-DACE-6A444B93E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23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79D11B-A7F5-3511-85EE-C0159B6BA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716A06-B858-6DB5-396C-BFFF7FD90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A029B8F-73E7-B68F-BD80-518A8A475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89F2EA8-2B6F-6C2E-C9C8-72D5E9379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52468A-7B06-7622-0FF5-DEEB7EC59C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E0FB03-82A2-F476-5D9F-C5137D31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F0AC-176C-47E3-9A35-C2364CFDEC2D}" type="datetime1">
              <a:rPr lang="it-IT" smtClean="0"/>
              <a:t>24/03/26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7016C5-FC14-DC58-9705-361141AB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9AA3378-D1B6-4846-78FC-AC89DE6A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8166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7FCCF2-EAC7-6051-C22C-E370AFB3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237C0FF-E64E-9472-242A-1DEC839C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5573-4C96-4FB0-B943-83A0EC2BD5C8}" type="datetime1">
              <a:rPr lang="it-IT" smtClean="0"/>
              <a:t>24/03/26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46493F-5C9A-4F6C-4095-27ED9C8D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61C7DF-A86B-0E28-E8F4-30EB9BB7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8992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92AA7C-8991-7E22-D278-AD499E0A2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CEAA-F4E5-45A1-A801-09FD2966B4D3}" type="datetime1">
              <a:rPr lang="it-IT" smtClean="0"/>
              <a:t>24/03/26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89577C5-D6B8-4DA5-D6B5-E00CE1D8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59727F-D0EC-303F-E797-632297BF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2096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DFEF6-E8EA-CEE5-C019-E046598E6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55694C-6A7A-86D7-314D-42633D24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898E3A-CCAF-5FA8-3CA5-D08916DF2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B5606CB-D3D0-BEBD-33A7-958529CC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33E0-34E0-4FDF-B0BC-1277811E3D7D}" type="datetime1">
              <a:rPr lang="it-IT" smtClean="0"/>
              <a:t>24/03/26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CB6A71-4DA0-DCC2-992E-4F4E1154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0E6D8A-682C-D985-9B7F-DB99EC14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1028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DF23B-4A88-9C92-A303-E2C4ADED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6ADBE3-263F-3A8C-D7CF-3FA86DF90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52E88-BB90-0AB9-E4C4-EBA0CD6F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62C6-421A-4D6A-9EDE-E4525A5CAA7B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94850D-5D63-471D-73F9-EA9B98B03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BBAF98-6793-FC82-72D3-69F17A80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6579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DBA2A0-D9CE-77B5-9716-BD123308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6CB045-7EAB-5305-5238-408C68ED0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AEC8F03-975B-C6DF-1CF8-ACA8F6065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0FC15F-4E8E-60AA-005D-0E57A5CA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4860-578F-40CD-881C-9D7F5D85CFB9}" type="datetime1">
              <a:rPr lang="it-IT" smtClean="0"/>
              <a:t>24/03/26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2FC906-7439-DD96-F481-4AA332F6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ACAE21-F7FA-4187-CBD3-2EED9D6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224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473B70-FB72-379D-55D5-372DAF02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665B42-B543-6B85-F05B-CA35B9D5B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A2C127-60BC-E237-0A07-74BDBB61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99CAC-D785-476F-BB27-4BD6F82F676A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0C2037-EF50-C866-5F81-FE2D9BC4A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F81E35-EB2D-76F4-8B4F-7E28287A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804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4C63717-11D8-D22A-6066-6F60194D7F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59F555-50DB-1E4E-95C8-94A6375154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C48817-E5F0-0C5F-ED22-49E460FA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576F-9364-41A8-9E99-EC6CFD9B549E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6EB31D-8403-9F9D-8DCC-2BAEDE4A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8B457A-3107-A229-F977-F45135C6D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196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7757BC-EB66-CD29-8452-ABB0DDE9B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23B1C1-A6AE-64CC-E389-2C5EF7C4D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2CE99A-8398-1BAD-FC60-BE02CC24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4009-3AF6-448F-A9AB-15B4281034EB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B4F53A-2A8B-459C-2FAB-B91001F9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7FD7F3-7C4A-3A1C-0C17-D66EE945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08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76CB74-5BD4-F26B-665F-06F99520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174215-8CA2-7FF4-2682-FD0DD845C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F21B624-E4AD-F5DA-D7F4-1CD9F84E8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98A465-46F1-F033-05AE-3F398DD2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F6DB-4D3A-47FB-A014-6D5E3EF2C172}" type="datetime1">
              <a:rPr lang="it-IT" smtClean="0"/>
              <a:t>24/03/26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B2D6B1-FD8D-097E-F80F-3B714F8BC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B47230-5872-7CEF-DACE-6A444B93E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35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79D11B-A7F5-3511-85EE-C0159B6BA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716A06-B858-6DB5-396C-BFFF7FD90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A029B8F-73E7-B68F-BD80-518A8A475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89F2EA8-2B6F-6C2E-C9C8-72D5E9379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52468A-7B06-7622-0FF5-DEEB7EC59C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E0FB03-82A2-F476-5D9F-C5137D31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F0AC-176C-47E3-9A35-C2364CFDEC2D}" type="datetime1">
              <a:rPr lang="it-IT" smtClean="0"/>
              <a:t>24/03/26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7016C5-FC14-DC58-9705-361141AB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9AA3378-D1B6-4846-78FC-AC89DE6A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908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7FCCF2-EAC7-6051-C22C-E370AFB3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237C0FF-E64E-9472-242A-1DEC839C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5573-4C96-4FB0-B943-83A0EC2BD5C8}" type="datetime1">
              <a:rPr lang="it-IT" smtClean="0"/>
              <a:t>24/03/26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46493F-5C9A-4F6C-4095-27ED9C8D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61C7DF-A86B-0E28-E8F4-30EB9BB7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473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92AA7C-8991-7E22-D278-AD499E0A2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CEAA-F4E5-45A1-A801-09FD2966B4D3}" type="datetime1">
              <a:rPr lang="it-IT" smtClean="0"/>
              <a:t>24/03/26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89577C5-D6B8-4DA5-D6B5-E00CE1D8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59727F-D0EC-303F-E797-632297BF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170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DFEF6-E8EA-CEE5-C019-E046598E6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55694C-6A7A-86D7-314D-42633D24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898E3A-CCAF-5FA8-3CA5-D08916DF2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B5606CB-D3D0-BEBD-33A7-958529CC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33E0-34E0-4FDF-B0BC-1277811E3D7D}" type="datetime1">
              <a:rPr lang="it-IT" smtClean="0"/>
              <a:t>24/03/26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CB6A71-4DA0-DCC2-992E-4F4E1154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0E6D8A-682C-D985-9B7F-DB99EC14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86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DBA2A0-D9CE-77B5-9716-BD123308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6CB045-7EAB-5305-5238-408C68ED0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AEC8F03-975B-C6DF-1CF8-ACA8F6065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0FC15F-4E8E-60AA-005D-0E57A5CA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4860-578F-40CD-881C-9D7F5D85CFB9}" type="datetime1">
              <a:rPr lang="it-IT" smtClean="0"/>
              <a:t>24/03/26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2FC906-7439-DD96-F481-4AA332F6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ACAE21-F7FA-4187-CBD3-2EED9D6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980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D6941FD-8362-8709-915F-9B2830DA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3AFF64-61CC-5F14-21A7-C7003156B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D2A5D7-FBF4-3E03-73E9-1198649855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ED745A-F871-415C-9BE6-C9450C7059DD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69B9E6-11B2-A0F3-3384-2F7997795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91231E-0073-B62E-73AE-3B6F73B40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217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D6941FD-8362-8709-915F-9B2830DA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3AFF64-61CC-5F14-21A7-C7003156B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D2A5D7-FBF4-3E03-73E9-1198649855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ED745A-F871-415C-9BE6-C9450C7059DD}" type="datetime1">
              <a:rPr lang="it-IT" smtClean="0"/>
              <a:t>24/03/26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69B9E6-11B2-A0F3-3384-2F7997795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91231E-0073-B62E-73AE-3B6F73B40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237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9200" y="1417320"/>
            <a:ext cx="69494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6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Muhammed </a:t>
            </a:r>
            <a:r>
              <a: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Emin</a:t>
            </a:r>
            <a:r>
              <a:rPr kumimoji="0" sz="26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 Bedir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,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Ph.D</a:t>
            </a:r>
            <a:endParaRPr kumimoji="0" sz="2600" b="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14463" y="1865858"/>
            <a:ext cx="83789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Assistant Professor </a:t>
            </a:r>
            <a:r>
              <a:rPr kumimoji="0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Karamanoglu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 </a:t>
            </a:r>
            <a:r>
              <a:rPr kumimoji="0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Mehmetbey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 University – Dept. of Electrical &amp; Energy Engineering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7760" y="2173635"/>
            <a:ext cx="69494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Honorary Fellow, Medical Physics, University of Wisconsin-Madison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29200" y="2490203"/>
            <a:ext cx="69494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Co-authors: A. Yilmaz| B. R. </a:t>
            </a:r>
            <a:r>
              <a:rPr kumimoji="0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Thomadsen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002A48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4880" y="3163935"/>
            <a:ext cx="7315200" cy="1234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06064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1200" cap="none" spc="0" normalizeH="0" baseline="0" noProof="0" dirty="0">
                <a:ln>
                  <a:noFill/>
                </a:ln>
                <a:solidFill>
                  <a:srgbClr val="006064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A Reconfigurable Dual-Mode Gamma Probe Architecture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1200" cap="none" spc="0" normalizeH="0" baseline="0" noProof="0" dirty="0">
                <a:ln>
                  <a:noFill/>
                </a:ln>
                <a:solidFill>
                  <a:srgbClr val="006064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Optimized for Radio-Guided Surgery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54880" y="4709160"/>
            <a:ext cx="7315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Advances in X-ray and Gamma </a:t>
            </a:r>
            <a:r>
              <a:rPr kumimoji="0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RAy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 </a:t>
            </a:r>
            <a:r>
              <a:rPr kumimoji="0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DEtectors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 and applications (XGRADE 2026)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24–26/03/2026, Palermo</a:t>
            </a:r>
          </a:p>
        </p:txBody>
      </p:sp>
    </p:spTree>
  </p:cSld>
  <p:clrMapOvr>
    <a:masterClrMapping/>
  </p:clrMapOvr>
  <p:transition spd="med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9B936-1C67-E570-5154-1964A1B2B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2F1426A-58B4-A1E5-D17C-941CFA730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417155D-FB5B-DCE0-76A9-E3FD4425F3BF}"/>
              </a:ext>
            </a:extLst>
          </p:cNvPr>
          <p:cNvSpPr txBox="1"/>
          <p:nvPr/>
        </p:nvSpPr>
        <p:spPr>
          <a:xfrm>
            <a:off x="3993224" y="661416"/>
            <a:ext cx="76322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Cocomat Pro"/>
              </a:rPr>
              <a:t>Conventional Methods, Current Innovations &amp; Their Limitations</a:t>
            </a:r>
            <a:endParaRPr lang="en-GB" sz="2000" dirty="0">
              <a:solidFill>
                <a:prstClr val="black"/>
              </a:solidFill>
              <a:latin typeface="Cocomat Pro"/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3468A77D-D42E-6F25-76AF-4BD8BC048B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0078910"/>
              </p:ext>
            </p:extLst>
          </p:nvPr>
        </p:nvGraphicFramePr>
        <p:xfrm>
          <a:off x="386096" y="1389888"/>
          <a:ext cx="11476999" cy="4736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sellaDiTesto 2">
            <a:extLst>
              <a:ext uri="{FF2B5EF4-FFF2-40B4-BE49-F238E27FC236}">
                <a16:creationId xmlns:a16="http://schemas.microsoft.com/office/drawing/2014/main" id="{1B9B5E4A-F432-5895-9512-419FE3524972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48671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CA5CB71-B0BD-43B0-8DFB-2A0C36A92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2CA5CB71-B0BD-43B0-8DFB-2A0C36A92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2CA5CB71-B0BD-43B0-8DFB-2A0C36A92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F641A6-37FE-4E87-8911-99D54465D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5AF641A6-37FE-4E87-8911-99D54465D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5AF641A6-37FE-4E87-8911-99D54465D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63EC98-788A-4D0E-B084-695F36B41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E263EC98-788A-4D0E-B084-695F36B41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E263EC98-788A-4D0E-B084-695F36B41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C0BCBBA-58EE-4BC5-8ECD-E4E2C3329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2C0BCBBA-58EE-4BC5-8ECD-E4E2C3329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2C0BCBBA-58EE-4BC5-8ECD-E4E2C3329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5E9F949-B254-4DDF-9B53-1D1D082CF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55E9F949-B254-4DDF-9B53-1D1D082CF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55E9F949-B254-4DDF-9B53-1D1D082CF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75DDD4E-9A85-4C00-AB78-8A40B1D240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D75DDD4E-9A85-4C00-AB78-8A40B1D240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D75DDD4E-9A85-4C00-AB78-8A40B1D240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99BECBB-154D-460E-9EA2-CE30FE771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graphicEl>
                                              <a:dgm id="{B99BECBB-154D-460E-9EA2-CE30FE771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graphicEl>
                                              <a:dgm id="{B99BECBB-154D-460E-9EA2-CE30FE771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85ADEE8-8888-4957-968F-9F0DD0333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F85ADEE8-8888-4957-968F-9F0DD0333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F85ADEE8-8888-4957-968F-9F0DD0333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593054-539A-4BB9-937A-BD64E22F7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A1593054-539A-4BB9-937A-BD64E22F7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dgm id="{A1593054-539A-4BB9-937A-BD64E22F7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C0A2BBD-3B03-4BF4-9449-69C932335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CC0A2BBD-3B03-4BF4-9449-69C932335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CC0A2BBD-3B03-4BF4-9449-69C932335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B4A2C38-2E57-4B26-B9F4-6459649C9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graphicEl>
                                              <a:dgm id="{6B4A2C38-2E57-4B26-B9F4-6459649C9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graphicEl>
                                              <a:dgm id="{6B4A2C38-2E57-4B26-B9F4-6459649C9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FB290D9-7D9C-4360-AE91-4BCFB9C67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graphicEl>
                                              <a:dgm id="{9FB290D9-7D9C-4360-AE91-4BCFB9C67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graphicEl>
                                              <a:dgm id="{9FB290D9-7D9C-4360-AE91-4BCFB9C67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17F0DB9-3D63-4635-B5E6-F9E07E629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graphicEl>
                                              <a:dgm id="{917F0DB9-3D63-4635-B5E6-F9E07E629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graphicEl>
                                              <a:dgm id="{917F0DB9-3D63-4635-B5E6-F9E07E629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23E9C3-C848-4373-89E6-3F2AFF1149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graphicEl>
                                              <a:dgm id="{F723E9C3-C848-4373-89E6-3F2AFF1149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graphicEl>
                                              <a:dgm id="{F723E9C3-C848-4373-89E6-3F2AFF1149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56F7CEC-9503-4321-A03F-F8CC87C64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graphicEl>
                                              <a:dgm id="{456F7CEC-9503-4321-A03F-F8CC87C64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graphicEl>
                                              <a:dgm id="{456F7CEC-9503-4321-A03F-F8CC87C64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2B258C5-831F-44EF-AA2A-F9C79FF3E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graphicEl>
                                              <a:dgm id="{42B258C5-831F-44EF-AA2A-F9C79FF3E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graphicEl>
                                              <a:dgm id="{42B258C5-831F-44EF-AA2A-F9C79FF3E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A842962-E1A0-4C79-8291-1719197D1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>
                                            <p:graphicEl>
                                              <a:dgm id="{4A842962-E1A0-4C79-8291-1719197D1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">
                                            <p:graphicEl>
                                              <a:dgm id="{4A842962-E1A0-4C79-8291-1719197D1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C9A65-C23E-0FF4-78B6-1A1DD465F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31CA42F-B1CA-0887-C9F5-4B67AE8753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100097"/>
              </p:ext>
            </p:extLst>
          </p:nvPr>
        </p:nvGraphicFramePr>
        <p:xfrm>
          <a:off x="606188" y="1443485"/>
          <a:ext cx="10525638" cy="4609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egnaposto numero diapositiva 1">
            <a:extLst>
              <a:ext uri="{FF2B5EF4-FFF2-40B4-BE49-F238E27FC236}">
                <a16:creationId xmlns:a16="http://schemas.microsoft.com/office/drawing/2014/main" id="{93E50850-FF8B-D238-1379-2E38A8D2455E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3">
            <a:extLst>
              <a:ext uri="{FF2B5EF4-FFF2-40B4-BE49-F238E27FC236}">
                <a16:creationId xmlns:a16="http://schemas.microsoft.com/office/drawing/2014/main" id="{5F0B9505-D29B-4F93-BFA7-6A62FB8ECAA4}"/>
              </a:ext>
            </a:extLst>
          </p:cNvPr>
          <p:cNvSpPr txBox="1"/>
          <p:nvPr/>
        </p:nvSpPr>
        <p:spPr>
          <a:xfrm>
            <a:off x="3274476" y="626357"/>
            <a:ext cx="6030300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ocomat Pro"/>
              </a:rPr>
              <a:t>Motivation and Targets</a:t>
            </a:r>
            <a:endParaRPr lang="en-GB" sz="2800" dirty="0">
              <a:solidFill>
                <a:prstClr val="black"/>
              </a:solidFill>
              <a:latin typeface="Cocomat Pro"/>
            </a:endParaRPr>
          </a:p>
        </p:txBody>
      </p:sp>
      <p:sp>
        <p:nvSpPr>
          <p:cNvPr id="7" name="CasellaDiTesto 2">
            <a:extLst>
              <a:ext uri="{FF2B5EF4-FFF2-40B4-BE49-F238E27FC236}">
                <a16:creationId xmlns:a16="http://schemas.microsoft.com/office/drawing/2014/main" id="{B0B1D73A-B08E-987B-DB7C-A95F76AA2D20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342887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03F1C-557D-C5DD-42DB-732158780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678CB7DE-B254-4B41-B2C6-41DB405FF578}"/>
              </a:ext>
            </a:extLst>
          </p:cNvPr>
          <p:cNvSpPr txBox="1"/>
          <p:nvPr/>
        </p:nvSpPr>
        <p:spPr>
          <a:xfrm>
            <a:off x="243430" y="1545527"/>
            <a:ext cx="8606739" cy="4319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Cocomat Pro"/>
              </a:rPr>
              <a:t>An Advanced Intraoperative Tool: </a:t>
            </a:r>
            <a:r>
              <a:rPr lang="en-US" dirty="0">
                <a:solidFill>
                  <a:prstClr val="black"/>
                </a:solidFill>
                <a:latin typeface="Cocomat Pro"/>
              </a:rPr>
              <a:t>A handheld, robotic-adaptable, AI-supported gamma detection system designed to actively guide the surgeon in real-time.</a:t>
            </a:r>
          </a:p>
          <a:p>
            <a:pPr marL="285750" marR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dirty="0">
              <a:solidFill>
                <a:prstClr val="black"/>
              </a:solidFill>
              <a:latin typeface="Cocomat Pro"/>
            </a:endParaRPr>
          </a:p>
          <a:p>
            <a:pPr marL="285750" marR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Cocomat Pro"/>
              </a:rPr>
              <a:t>Dual-Isotope Discrimination: </a:t>
            </a:r>
            <a:r>
              <a:rPr lang="en-US" dirty="0">
                <a:solidFill>
                  <a:prstClr val="black"/>
                </a:solidFill>
                <a:latin typeface="Cocomat Pro"/>
              </a:rPr>
              <a:t>Utilizing ¹²³I-CLR1404 (159 keV) to illuminate the entire tumor margin, concurrently with ⁹⁹ᵐTc (140.5 keV) nanoparticles to map Sentinel Lymph Nodes (SLNs) (Weichert et al., 2014).</a:t>
            </a:r>
          </a:p>
          <a:p>
            <a:pPr marL="285750" marR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dirty="0">
              <a:solidFill>
                <a:prstClr val="black"/>
              </a:solidFill>
              <a:latin typeface="Cocomat Pro"/>
            </a:endParaRPr>
          </a:p>
          <a:p>
            <a:pPr marL="285750" marR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Cocomat Pro"/>
              </a:rPr>
              <a:t>The Instrumentation Bottleneck: </a:t>
            </a:r>
            <a:r>
              <a:rPr lang="en-US" dirty="0">
                <a:solidFill>
                  <a:prstClr val="black"/>
                </a:solidFill>
                <a:latin typeface="Cocomat Pro"/>
              </a:rPr>
              <a:t>This requires a detector with superior energy resolution to distinguish between 140.5 keV and 159 keV. Furthermore, it must overcome the static trade-off in physics that:</a:t>
            </a:r>
          </a:p>
          <a:p>
            <a:pPr marL="1200150" lvl="2" indent="-285750"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  <a:defRPr/>
            </a:pPr>
            <a:r>
              <a:rPr lang="en-US" dirty="0">
                <a:solidFill>
                  <a:prstClr val="black"/>
                </a:solidFill>
                <a:latin typeface="Cocomat Pro"/>
              </a:rPr>
              <a:t>High Sensitivity to rapidly detect signals, but simultaneously demands </a:t>
            </a:r>
          </a:p>
          <a:p>
            <a:pPr marL="1200150" lvl="2" indent="-285750"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  <a:defRPr/>
            </a:pPr>
            <a:r>
              <a:rPr lang="en-US" dirty="0">
                <a:solidFill>
                  <a:prstClr val="black"/>
                </a:solidFill>
                <a:latin typeface="Cocomat Pro"/>
              </a:rPr>
              <a:t>High Spatial Resolution to resolve clustered SLNs separated by as little as 10 mm at depth (Engelen et al., 2015).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A5C16E2-8793-64E0-4A4D-ECC233780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E7DD859-7E3B-F6D1-4AC5-9F39EC89E0DE}"/>
              </a:ext>
            </a:extLst>
          </p:cNvPr>
          <p:cNvSpPr txBox="1"/>
          <p:nvPr/>
        </p:nvSpPr>
        <p:spPr>
          <a:xfrm>
            <a:off x="4510003" y="633442"/>
            <a:ext cx="7653126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ocomat Pro"/>
              </a:rPr>
              <a:t>Proposed Solution and Challenges</a:t>
            </a:r>
            <a:endParaRPr lang="en-GB" sz="2400" dirty="0">
              <a:solidFill>
                <a:prstClr val="black"/>
              </a:solidFill>
              <a:latin typeface="Cocomat Pro"/>
            </a:endParaRPr>
          </a:p>
        </p:txBody>
      </p:sp>
      <p:pic>
        <p:nvPicPr>
          <p:cNvPr id="9" name="Picture 8" descr="A person using a laser device to check the tumor&#10;&#10;Description automatically generated">
            <a:extLst>
              <a:ext uri="{FF2B5EF4-FFF2-40B4-BE49-F238E27FC236}">
                <a16:creationId xmlns:a16="http://schemas.microsoft.com/office/drawing/2014/main" id="{3E47360D-C45C-A781-7150-260EE64DC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0169" y="1078201"/>
            <a:ext cx="3312960" cy="516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59850CDF-A6A4-ADF2-0735-D9EE0FE85C5D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00808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92A05C5-BA9A-1B64-EB8F-32ABD2A6E903}"/>
              </a:ext>
            </a:extLst>
          </p:cNvPr>
          <p:cNvGrpSpPr/>
          <p:nvPr/>
        </p:nvGrpSpPr>
        <p:grpSpPr>
          <a:xfrm>
            <a:off x="767817" y="2043706"/>
            <a:ext cx="6706816" cy="3967705"/>
            <a:chOff x="873949" y="2028857"/>
            <a:chExt cx="6706816" cy="396770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B527EE2-6BDE-4365-9E55-E1A999858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949" y="2028857"/>
              <a:ext cx="5281004" cy="3967705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>
              <a:cxnSpLocks/>
              <a:stCxn id="20" idx="1"/>
            </p:cNvCxnSpPr>
            <p:nvPr/>
          </p:nvCxnSpPr>
          <p:spPr>
            <a:xfrm flipH="1">
              <a:off x="3357748" y="3897900"/>
              <a:ext cx="4223017" cy="1422059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4679B36-4AD5-44A5-8EF8-5F59EA278351}"/>
              </a:ext>
            </a:extLst>
          </p:cNvPr>
          <p:cNvGrpSpPr/>
          <p:nvPr/>
        </p:nvGrpSpPr>
        <p:grpSpPr>
          <a:xfrm>
            <a:off x="162310" y="1964438"/>
            <a:ext cx="3648332" cy="590931"/>
            <a:chOff x="260281" y="1343953"/>
            <a:chExt cx="3648332" cy="59093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F13AD3E-B533-4908-955B-7D05B1FF0000}"/>
                </a:ext>
              </a:extLst>
            </p:cNvPr>
            <p:cNvSpPr txBox="1"/>
            <p:nvPr/>
          </p:nvSpPr>
          <p:spPr>
            <a:xfrm>
              <a:off x="260281" y="1343953"/>
              <a:ext cx="2277035" cy="590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0" indent="-28575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Ø"/>
                <a:defRPr/>
              </a:pPr>
              <a:r>
                <a:rPr lang="en-US" dirty="0">
                  <a:solidFill>
                    <a:prstClr val="black"/>
                  </a:solidFill>
                  <a:latin typeface="Cocomat Pro"/>
                </a:rPr>
                <a:t>Silk screen: Battery Charge level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6C5C267-6BFC-4905-AD19-0FBD9A03D60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87388" y="1698188"/>
              <a:ext cx="1721225" cy="148541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8F73C67-AAF3-445A-B314-6D92269A8916}"/>
              </a:ext>
            </a:extLst>
          </p:cNvPr>
          <p:cNvGrpSpPr/>
          <p:nvPr/>
        </p:nvGrpSpPr>
        <p:grpSpPr>
          <a:xfrm>
            <a:off x="430948" y="2900409"/>
            <a:ext cx="3024396" cy="2126547"/>
            <a:chOff x="528919" y="2279924"/>
            <a:chExt cx="3024396" cy="212654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67D6C63-2567-44EF-B936-AA4B7238C9AD}"/>
                </a:ext>
              </a:extLst>
            </p:cNvPr>
            <p:cNvSpPr txBox="1"/>
            <p:nvPr/>
          </p:nvSpPr>
          <p:spPr>
            <a:xfrm>
              <a:off x="528919" y="3316942"/>
              <a:ext cx="2277035" cy="108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dirty="0">
                  <a:solidFill>
                    <a:prstClr val="black"/>
                  </a:solidFill>
                  <a:latin typeface="Cocomat Pro"/>
                </a:rPr>
                <a:t>Built in: Li-ion battery and front-end electronics including Pre-Amplifier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887E576-5C82-49D2-A1F0-F569A581F670}"/>
                </a:ext>
              </a:extLst>
            </p:cNvPr>
            <p:cNvCxnSpPr>
              <a:endCxn id="12" idx="0"/>
            </p:cNvCxnSpPr>
            <p:nvPr/>
          </p:nvCxnSpPr>
          <p:spPr>
            <a:xfrm flipH="1">
              <a:off x="1667437" y="2279924"/>
              <a:ext cx="1885878" cy="1037018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9978B8C-29D3-47BF-AF49-2CCBF697ABEE}"/>
              </a:ext>
            </a:extLst>
          </p:cNvPr>
          <p:cNvGrpSpPr/>
          <p:nvPr/>
        </p:nvGrpSpPr>
        <p:grpSpPr>
          <a:xfrm>
            <a:off x="3810642" y="1426935"/>
            <a:ext cx="2277035" cy="1214904"/>
            <a:chOff x="3908613" y="806450"/>
            <a:chExt cx="2277035" cy="121490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4DC03E7-121F-4C2C-8B36-384BD6110227}"/>
                </a:ext>
              </a:extLst>
            </p:cNvPr>
            <p:cNvSpPr txBox="1"/>
            <p:nvPr/>
          </p:nvSpPr>
          <p:spPr>
            <a:xfrm>
              <a:off x="3908613" y="806450"/>
              <a:ext cx="2277035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dirty="0">
                  <a:solidFill>
                    <a:prstClr val="black"/>
                  </a:solidFill>
                  <a:latin typeface="Cocomat Pro"/>
                </a:rPr>
                <a:t>Charger Jack 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D7283AE-0819-4A69-9E28-422F0F854845}"/>
                </a:ext>
              </a:extLst>
            </p:cNvPr>
            <p:cNvCxnSpPr>
              <a:endCxn id="15" idx="2"/>
            </p:cNvCxnSpPr>
            <p:nvPr/>
          </p:nvCxnSpPr>
          <p:spPr>
            <a:xfrm flipV="1">
              <a:off x="4322134" y="1148082"/>
              <a:ext cx="724997" cy="873272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7D29520-05C1-403C-9840-8041BDF59160}"/>
              </a:ext>
            </a:extLst>
          </p:cNvPr>
          <p:cNvGrpSpPr/>
          <p:nvPr/>
        </p:nvGrpSpPr>
        <p:grpSpPr>
          <a:xfrm>
            <a:off x="3974208" y="2738576"/>
            <a:ext cx="2833277" cy="999620"/>
            <a:chOff x="4083027" y="2033046"/>
            <a:chExt cx="2833277" cy="99962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242004A-FFE0-488E-9933-BAEB9114FD57}"/>
                </a:ext>
              </a:extLst>
            </p:cNvPr>
            <p:cNvSpPr txBox="1"/>
            <p:nvPr/>
          </p:nvSpPr>
          <p:spPr>
            <a:xfrm>
              <a:off x="4639269" y="2691034"/>
              <a:ext cx="2277035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Ø"/>
                <a:defRPr/>
              </a:pPr>
              <a:r>
                <a:rPr lang="en-US" dirty="0">
                  <a:solidFill>
                    <a:prstClr val="black"/>
                  </a:solidFill>
                  <a:latin typeface="Cocomat Pro"/>
                </a:rPr>
                <a:t>BNC Connector 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4EA8FA9-9BEA-49D1-A1A1-70549CF5F68E}"/>
                </a:ext>
              </a:extLst>
            </p:cNvPr>
            <p:cNvCxnSpPr>
              <a:cxnSpLocks/>
            </p:cNvCxnSpPr>
            <p:nvPr/>
          </p:nvCxnSpPr>
          <p:spPr>
            <a:xfrm>
              <a:off x="4083027" y="2033046"/>
              <a:ext cx="1461247" cy="631243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pic>
        <p:nvPicPr>
          <p:cNvPr id="20" name="Content Placeholder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0765" y="1874520"/>
            <a:ext cx="4616065" cy="4046759"/>
          </a:xfrm>
          <a:prstGeom prst="rect">
            <a:avLst/>
          </a:prstGeom>
        </p:spPr>
      </p:pic>
      <p:sp>
        <p:nvSpPr>
          <p:cNvPr id="26" name="CasellaDiTesto 3">
            <a:extLst>
              <a:ext uri="{FF2B5EF4-FFF2-40B4-BE49-F238E27FC236}">
                <a16:creationId xmlns:a16="http://schemas.microsoft.com/office/drawing/2014/main" id="{0A665B89-430D-9562-08B9-24245DAF97AC}"/>
              </a:ext>
            </a:extLst>
          </p:cNvPr>
          <p:cNvSpPr txBox="1"/>
          <p:nvPr/>
        </p:nvSpPr>
        <p:spPr>
          <a:xfrm>
            <a:off x="4450545" y="600601"/>
            <a:ext cx="75437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Bare Proto-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type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of the detector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Segnaposto numero diapositiva 1">
            <a:extLst>
              <a:ext uri="{FF2B5EF4-FFF2-40B4-BE49-F238E27FC236}">
                <a16:creationId xmlns:a16="http://schemas.microsoft.com/office/drawing/2014/main" id="{85540207-BCE9-0015-0315-53CDE611A289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13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9" name="CasellaDiTesto 2">
            <a:extLst>
              <a:ext uri="{FF2B5EF4-FFF2-40B4-BE49-F238E27FC236}">
                <a16:creationId xmlns:a16="http://schemas.microsoft.com/office/drawing/2014/main" id="{3A4E1E1E-1945-1C50-31D7-8139E70C32FD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45278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8AC47B95-C9C1-C89E-7E11-D78FE6839A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4327" r="5866" b="9206"/>
          <a:stretch>
            <a:fillRect/>
          </a:stretch>
        </p:blipFill>
        <p:spPr>
          <a:xfrm>
            <a:off x="5049077" y="1214601"/>
            <a:ext cx="7060187" cy="478863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1E4665-627A-58B2-F7AD-F16E7B49E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14</a:t>
            </a:fld>
            <a:endParaRPr lang="it-IT"/>
          </a:p>
        </p:txBody>
      </p:sp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7A0B0693-FDB8-3B66-D9A4-326DF9C005DC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449B3CCB-CA61-02C9-40E5-01008E2F7597}"/>
              </a:ext>
            </a:extLst>
          </p:cNvPr>
          <p:cNvSpPr txBox="1"/>
          <p:nvPr/>
        </p:nvSpPr>
        <p:spPr>
          <a:xfrm>
            <a:off x="4404716" y="645833"/>
            <a:ext cx="7653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A48"/>
                </a:solidFill>
                <a:latin typeface="Cocomat Pro" pitchFamily="2" charset="0"/>
              </a:rPr>
              <a:t>Baseline Characterization of the Detector (Bedir et al, 2020)</a:t>
            </a:r>
            <a:endParaRPr lang="en-GB" sz="2000" dirty="0">
              <a:solidFill>
                <a:srgbClr val="002A48"/>
              </a:solidFill>
              <a:latin typeface="Cocomat Pro" pitchFamily="2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E3E0CBD-672A-C3FF-3043-0B1467CE2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202473"/>
              </p:ext>
            </p:extLst>
          </p:nvPr>
        </p:nvGraphicFramePr>
        <p:xfrm>
          <a:off x="139149" y="1636077"/>
          <a:ext cx="4909929" cy="4208132"/>
        </p:xfrm>
        <a:graphic>
          <a:graphicData uri="http://schemas.openxmlformats.org/drawingml/2006/table">
            <a:tbl>
              <a:tblPr/>
              <a:tblGrid>
                <a:gridCol w="4909929">
                  <a:extLst>
                    <a:ext uri="{9D8B030D-6E8A-4147-A177-3AD203B41FA5}">
                      <a16:colId xmlns:a16="http://schemas.microsoft.com/office/drawing/2014/main" val="1811429496"/>
                    </a:ext>
                  </a:extLst>
                </a:gridCol>
              </a:tblGrid>
              <a:tr h="1166961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comat Pro" pitchFamily="2" charset="0"/>
                          <a:ea typeface="+mn-ea"/>
                          <a:cs typeface="+mn-cs"/>
                        </a:rPr>
                        <a:t>Very good Energy Resolution: </a:t>
                      </a:r>
                      <a:r>
                        <a:rPr kumimoji="0" lang="en-US" sz="2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comat Pro" pitchFamily="2" charset="0"/>
                          <a:ea typeface="+mn-ea"/>
                          <a:cs typeface="+mn-cs"/>
                        </a:rPr>
                        <a:t>Achieved &lt; 10 keV FWHM at energies below 159 keV, providing excellent spectral discrimination.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246438"/>
                  </a:ext>
                </a:extLst>
              </a:tr>
              <a:tr h="1166961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comat Pro" pitchFamily="2" charset="0"/>
                          <a:ea typeface="+mn-ea"/>
                          <a:cs typeface="+mn-cs"/>
                        </a:rPr>
                        <a:t>Dual-Isotope Separation: </a:t>
                      </a:r>
                      <a:r>
                        <a:rPr kumimoji="0" lang="en-US" sz="2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comat Pro" pitchFamily="2" charset="0"/>
                          <a:ea typeface="+mn-ea"/>
                          <a:cs typeface="+mn-cs"/>
                        </a:rPr>
                        <a:t>Successfully and clearly resolved the 141 keV (⁹⁹ᵐTc) and 159 keV (¹²³I) </a:t>
                      </a:r>
                      <a:r>
                        <a:rPr kumimoji="0" lang="en-US" sz="20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comat Pro" pitchFamily="2" charset="0"/>
                          <a:ea typeface="+mn-ea"/>
                          <a:cs typeface="+mn-cs"/>
                        </a:rPr>
                        <a:t>photopeaks</a:t>
                      </a:r>
                      <a:r>
                        <a:rPr kumimoji="0" lang="en-US" sz="2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comat Pro" pitchFamily="2" charset="0"/>
                          <a:ea typeface="+mn-ea"/>
                          <a:cs typeface="+mn-cs"/>
                        </a:rPr>
                        <a:t> simultaneously.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8597862"/>
                  </a:ext>
                </a:extLst>
              </a:tr>
              <a:tr h="187421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comat Pro" pitchFamily="2" charset="0"/>
                          <a:ea typeface="+mn-ea"/>
                          <a:cs typeface="+mn-cs"/>
                        </a:rPr>
                        <a:t>Computational Validation: </a:t>
                      </a:r>
                      <a:r>
                        <a:rPr kumimoji="0" lang="en-US" sz="2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comat Pro" pitchFamily="2" charset="0"/>
                          <a:ea typeface="+mn-ea"/>
                          <a:cs typeface="+mn-cs"/>
                        </a:rPr>
                        <a:t>Experimental efficiency and spectra strongly aligned with high-fidelity MCNPX Monte Carlo simulations, establishing a rock-solid foundation.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493869"/>
                  </a:ext>
                </a:extLst>
              </a:tr>
            </a:tbl>
          </a:graphicData>
        </a:graphic>
      </p:graphicFrame>
      <p:sp>
        <p:nvSpPr>
          <p:cNvPr id="13" name="Rectangle 1">
            <a:extLst>
              <a:ext uri="{FF2B5EF4-FFF2-40B4-BE49-F238E27FC236}">
                <a16:creationId xmlns:a16="http://schemas.microsoft.com/office/drawing/2014/main" id="{A251B1F2-3FF7-8C9F-1A49-9CB8BDDA8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1448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TR" altLang="en-TR" sz="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oogle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CasellaDiTesto 2">
            <a:extLst>
              <a:ext uri="{FF2B5EF4-FFF2-40B4-BE49-F238E27FC236}">
                <a16:creationId xmlns:a16="http://schemas.microsoft.com/office/drawing/2014/main" id="{0E9FB3EB-094C-BB56-5AEF-2EF6C9DF43BC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805946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44BAA-3C1E-E7D3-5B85-F356984AB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ollage of a person's hand holding a flashlight&#10;&#10;AI-generated content may be incorrect.">
            <a:extLst>
              <a:ext uri="{FF2B5EF4-FFF2-40B4-BE49-F238E27FC236}">
                <a16:creationId xmlns:a16="http://schemas.microsoft.com/office/drawing/2014/main" id="{7E142867-A9B5-BE78-68CB-C83E2E2396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25112" r="16413"/>
          <a:stretch>
            <a:fillRect/>
          </a:stretch>
        </p:blipFill>
        <p:spPr>
          <a:xfrm>
            <a:off x="7390151" y="1069950"/>
            <a:ext cx="4801849" cy="5120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EBC10B14-852E-D6A5-7BCE-54C17C24F6A3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1BF48349-8098-433E-8D0D-8F30992448CE}"/>
              </a:ext>
            </a:extLst>
          </p:cNvPr>
          <p:cNvSpPr txBox="1"/>
          <p:nvPr/>
        </p:nvSpPr>
        <p:spPr>
          <a:xfrm>
            <a:off x="4510003" y="653320"/>
            <a:ext cx="7653126" cy="4259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0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en-US" dirty="0"/>
              <a:t>The Limitations of Static Geometry in a </a:t>
            </a:r>
            <a:r>
              <a:rPr lang="en-US"/>
              <a:t>Dynamic OR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234007-6452-FCEC-58E1-15F5924D1C51}"/>
              </a:ext>
            </a:extLst>
          </p:cNvPr>
          <p:cNvSpPr txBox="1"/>
          <p:nvPr/>
        </p:nvSpPr>
        <p:spPr>
          <a:xfrm>
            <a:off x="759953" y="1418746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  <a:latin typeface="Cocomat Pro" pitchFamily="2" charset="0"/>
              </a:rPr>
              <a:t>The Adaptability Problem: </a:t>
            </a:r>
            <a:r>
              <a:rPr lang="en-US" dirty="0">
                <a:solidFill>
                  <a:srgbClr val="000000"/>
                </a:solidFill>
                <a:latin typeface="Cocomat Pro" pitchFamily="2" charset="0"/>
              </a:rPr>
              <a:t>Advanced static probes (e.g., focused collimators) can achieve high resolution and sensitivity, but only at a single, specific focal depth. Their performance degrades rapidly as the source-to-detector distance changes in a dynamic surgical field (Wilson et al., 2024).</a:t>
            </a:r>
            <a:endParaRPr lang="en-TR" dirty="0">
              <a:solidFill>
                <a:srgbClr val="000000"/>
              </a:solidFill>
              <a:latin typeface="Cocomat Pro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E656EA-0E7C-D171-6D94-B63C57644767}"/>
              </a:ext>
            </a:extLst>
          </p:cNvPr>
          <p:cNvSpPr txBox="1"/>
          <p:nvPr/>
        </p:nvSpPr>
        <p:spPr>
          <a:xfrm>
            <a:off x="704539" y="2990810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  <a:latin typeface="Cocomat Pro" pitchFamily="2" charset="0"/>
              </a:rPr>
              <a:t>The Field of View (FOV) Dilemma: </a:t>
            </a:r>
            <a:r>
              <a:rPr lang="en-US" dirty="0">
                <a:solidFill>
                  <a:srgbClr val="000000"/>
                </a:solidFill>
                <a:latin typeface="Cocomat Pro" pitchFamily="2" charset="0"/>
              </a:rPr>
              <a:t>The surgical workflow consists of two distinct phases. Rapidly surveying the surgical bed requires a broad FOV (acting as a "wide-beam flashlight"). Pinpointing precise margins requires a highly restricted FOV (acting as a "focused laser").</a:t>
            </a:r>
            <a:endParaRPr lang="en-TR" dirty="0">
              <a:solidFill>
                <a:srgbClr val="000000"/>
              </a:solidFill>
              <a:latin typeface="Cocomat Pro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440FC9-DD86-2AED-37B9-6E955C6F4278}"/>
              </a:ext>
            </a:extLst>
          </p:cNvPr>
          <p:cNvSpPr txBox="1"/>
          <p:nvPr/>
        </p:nvSpPr>
        <p:spPr>
          <a:xfrm>
            <a:off x="704539" y="4576194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  <a:latin typeface="Cocomat Pro" pitchFamily="2" charset="0"/>
              </a:rPr>
              <a:t>The Unmet Need: </a:t>
            </a:r>
            <a:r>
              <a:rPr lang="en-US" dirty="0">
                <a:solidFill>
                  <a:srgbClr val="000000"/>
                </a:solidFill>
                <a:latin typeface="Cocomat Pro" pitchFamily="2" charset="0"/>
              </a:rPr>
              <a:t>Surgeons currently lack a single instrument capable of dynamically shifting its optics to adapt to the immediate clinical task at varying depths.</a:t>
            </a:r>
            <a:endParaRPr lang="en-TR" dirty="0">
              <a:solidFill>
                <a:srgbClr val="000000"/>
              </a:solidFill>
              <a:latin typeface="Cocomat Pro" pitchFamily="2" charset="0"/>
            </a:endParaRPr>
          </a:p>
        </p:txBody>
      </p:sp>
      <p:sp>
        <p:nvSpPr>
          <p:cNvPr id="2" name="CasellaDiTesto 2">
            <a:extLst>
              <a:ext uri="{FF2B5EF4-FFF2-40B4-BE49-F238E27FC236}">
                <a16:creationId xmlns:a16="http://schemas.microsoft.com/office/drawing/2014/main" id="{9276F092-9705-CC2C-9674-292B2B3A09BA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58084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A85EE-5FAE-2243-EF8F-53AD38385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9CCACEE5-BDF2-3E66-BD01-69DDDD8116F2}"/>
              </a:ext>
            </a:extLst>
          </p:cNvPr>
          <p:cNvSpPr txBox="1"/>
          <p:nvPr/>
        </p:nvSpPr>
        <p:spPr>
          <a:xfrm>
            <a:off x="692245" y="1976385"/>
            <a:ext cx="4901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Use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Cocomat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Pro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as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font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E95A874-E4D9-A710-10AB-D5AA8B774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6B70192-3541-1416-F5D6-A034B5D0DB9A}"/>
              </a:ext>
            </a:extLst>
          </p:cNvPr>
          <p:cNvSpPr txBox="1"/>
          <p:nvPr/>
        </p:nvSpPr>
        <p:spPr>
          <a:xfrm>
            <a:off x="5593429" y="600601"/>
            <a:ext cx="16519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Slide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title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7" name="Detector_Build_Up (1).mp4">
            <a:hlinkClick r:id="" action="ppaction://media"/>
            <a:extLst>
              <a:ext uri="{FF2B5EF4-FFF2-40B4-BE49-F238E27FC236}">
                <a16:creationId xmlns:a16="http://schemas.microsoft.com/office/drawing/2014/main" id="{098CAA5C-BC7B-3707-986B-43468C4657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257399"/>
          </a:xfrm>
          <a:prstGeom prst="rect">
            <a:avLst/>
          </a:prstGeom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9FDF91FA-E724-8BB1-8FDD-50C985AF8024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33401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FA7FE-A616-F2CF-B0A8-0F7D9969A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46CEC4AE-0A06-37E5-DC6C-9C2213AA06A6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17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F020D1B3-87C0-00FC-12F0-481D86FDBD57}"/>
              </a:ext>
            </a:extLst>
          </p:cNvPr>
          <p:cNvSpPr txBox="1"/>
          <p:nvPr/>
        </p:nvSpPr>
        <p:spPr>
          <a:xfrm>
            <a:off x="4510003" y="633442"/>
            <a:ext cx="7653126" cy="75834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0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en-US" b="1" dirty="0"/>
              <a:t>Overcoming the Computational Bottleneck: </a:t>
            </a:r>
            <a:r>
              <a:rPr lang="en-US" dirty="0"/>
              <a:t>Mathematical Modeling</a:t>
            </a:r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735A9F1-CB4F-F262-F996-FB286F7C8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026042"/>
              </p:ext>
            </p:extLst>
          </p:nvPr>
        </p:nvGraphicFramePr>
        <p:xfrm>
          <a:off x="722844" y="1815387"/>
          <a:ext cx="10647465" cy="4375306"/>
        </p:xfrm>
        <a:graphic>
          <a:graphicData uri="http://schemas.openxmlformats.org/drawingml/2006/table">
            <a:tbl>
              <a:tblPr/>
              <a:tblGrid>
                <a:gridCol w="10647465">
                  <a:extLst>
                    <a:ext uri="{9D8B030D-6E8A-4147-A177-3AD203B41FA5}">
                      <a16:colId xmlns:a16="http://schemas.microsoft.com/office/drawing/2014/main" val="4278312200"/>
                    </a:ext>
                  </a:extLst>
                </a:gridCol>
              </a:tblGrid>
              <a:tr h="541733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Ø"/>
                      </a:pPr>
                      <a:r>
                        <a:rPr lang="en-US" sz="2000" b="1" kern="1200" dirty="0">
                          <a:solidFill>
                            <a:srgbClr val="000000"/>
                          </a:solidFill>
                          <a:latin typeface="Cocomat Pro" pitchFamily="2" charset="0"/>
                          <a:ea typeface="+mn-ea"/>
                          <a:cs typeface="+mn-cs"/>
                        </a:rPr>
                        <a:t>Millions of Combinations: 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Cocomat Pro" pitchFamily="2" charset="0"/>
                          <a:ea typeface="+mn-ea"/>
                          <a:cs typeface="+mn-cs"/>
                        </a:rPr>
                        <a:t>Optimizing six independent variables creates millions of possible geometries. Simulating each in MCNP6 is computationally impossible.</a:t>
                      </a:r>
                    </a:p>
                    <a:p>
                      <a:pPr>
                        <a:buNone/>
                      </a:pPr>
                      <a:endParaRPr lang="en-US" sz="2000" kern="1200" dirty="0">
                        <a:solidFill>
                          <a:srgbClr val="000000"/>
                        </a:solidFill>
                        <a:latin typeface="Cocomat Pro" pitchFamily="2" charset="0"/>
                        <a:ea typeface="+mn-ea"/>
                        <a:cs typeface="+mn-cs"/>
                      </a:endParaRPr>
                    </a:p>
                  </a:txBody>
                  <a:tcPr marL="69901" marR="69901" marT="34951" marB="3495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1376920"/>
                  </a:ext>
                </a:extLst>
              </a:tr>
              <a:tr h="541733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Ø"/>
                      </a:pPr>
                      <a:r>
                        <a:rPr lang="en-US" sz="2000" b="1" kern="1200" dirty="0">
                          <a:solidFill>
                            <a:srgbClr val="000000"/>
                          </a:solidFill>
                          <a:latin typeface="Cocomat Pro" pitchFamily="2" charset="0"/>
                          <a:ea typeface="+mn-ea"/>
                          <a:cs typeface="+mn-cs"/>
                        </a:rPr>
                        <a:t>The Search for a Solution: 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Cocomat Pro" pitchFamily="2" charset="0"/>
                          <a:ea typeface="+mn-ea"/>
                          <a:cs typeface="+mn-cs"/>
                        </a:rPr>
                        <a:t>To feed our AI optimization algorithm, we needed a mathematical model that delivers results in seconds while maintaining the high accuracy of MCNP and physical experiments.</a:t>
                      </a:r>
                    </a:p>
                    <a:p>
                      <a:pPr>
                        <a:buNone/>
                      </a:pPr>
                      <a:endParaRPr lang="en-US" sz="2000" kern="1200" dirty="0">
                        <a:solidFill>
                          <a:srgbClr val="000000"/>
                        </a:solidFill>
                        <a:latin typeface="Cocomat Pro" pitchFamily="2" charset="0"/>
                        <a:ea typeface="+mn-ea"/>
                        <a:cs typeface="+mn-cs"/>
                      </a:endParaRPr>
                    </a:p>
                  </a:txBody>
                  <a:tcPr marL="69901" marR="69901" marT="34951" marB="3495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2229636"/>
                  </a:ext>
                </a:extLst>
              </a:tr>
              <a:tr h="733071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Ø"/>
                      </a:pPr>
                      <a:r>
                        <a:rPr lang="en-US" sz="2000" b="1" kern="1200" dirty="0">
                          <a:solidFill>
                            <a:srgbClr val="000000"/>
                          </a:solidFill>
                          <a:latin typeface="Cocomat Pro" pitchFamily="2" charset="0"/>
                          <a:ea typeface="+mn-ea"/>
                          <a:cs typeface="+mn-cs"/>
                        </a:rPr>
                        <a:t>Two Developed Models:</a:t>
                      </a:r>
                    </a:p>
                    <a:p>
                      <a:pPr>
                        <a:buNone/>
                      </a:pPr>
                      <a:endParaRPr lang="en-US" sz="2000" kern="1200" dirty="0">
                        <a:solidFill>
                          <a:srgbClr val="000000"/>
                        </a:solidFill>
                        <a:latin typeface="Cocomat Pro" pitchFamily="2" charset="0"/>
                        <a:ea typeface="+mn-ea"/>
                        <a:cs typeface="+mn-cs"/>
                      </a:endParaRPr>
                    </a:p>
                    <a:p>
                      <a:pPr marL="1028700" lvl="2" indent="-342900">
                        <a:buFont typeface="+mj-lt"/>
                        <a:buAutoNum type="arabicPeriod"/>
                      </a:pPr>
                      <a:r>
                        <a:rPr lang="en-US" sz="2000" b="1" kern="1200" dirty="0">
                          <a:solidFill>
                            <a:srgbClr val="000000"/>
                          </a:solidFill>
                          <a:latin typeface="Cocomat Pro" pitchFamily="2" charset="0"/>
                          <a:ea typeface="+mn-ea"/>
                          <a:cs typeface="+mn-cs"/>
                        </a:rPr>
                        <a:t>Simplified Analytical Model: 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Cocomat Pro" pitchFamily="2" charset="0"/>
                          <a:ea typeface="+mn-ea"/>
                          <a:cs typeface="+mn-cs"/>
                        </a:rPr>
                        <a:t>An ultra-fast model based on solid-angle geometry.</a:t>
                      </a:r>
                    </a:p>
                    <a:p>
                      <a:pPr marL="1028700" lvl="2" indent="-342900">
                        <a:buFont typeface="+mj-lt"/>
                        <a:buAutoNum type="arabicPeriod"/>
                      </a:pPr>
                      <a:endParaRPr lang="en-US" sz="2000" kern="1200" dirty="0">
                        <a:solidFill>
                          <a:srgbClr val="000000"/>
                        </a:solidFill>
                        <a:latin typeface="Cocomat Pro" pitchFamily="2" charset="0"/>
                        <a:ea typeface="+mn-ea"/>
                        <a:cs typeface="+mn-cs"/>
                      </a:endParaRPr>
                    </a:p>
                    <a:p>
                      <a:pPr marL="1028700" lvl="2" indent="-342900">
                        <a:buFont typeface="+mj-lt"/>
                        <a:buAutoNum type="arabicPeriod"/>
                      </a:pPr>
                      <a:r>
                        <a:rPr lang="en-US" sz="2000" b="1" kern="1200" dirty="0">
                          <a:solidFill>
                            <a:srgbClr val="000000"/>
                          </a:solidFill>
                          <a:latin typeface="Cocomat Pro" pitchFamily="2" charset="0"/>
                          <a:ea typeface="+mn-ea"/>
                          <a:cs typeface="+mn-cs"/>
                        </a:rPr>
                        <a:t>Monte Carlo Ray-Tracing: 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Cocomat Pro" pitchFamily="2" charset="0"/>
                          <a:ea typeface="+mn-ea"/>
                          <a:cs typeface="+mn-cs"/>
                        </a:rPr>
                        <a:t>A more complex approach modeling septal penetration.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Bedir, M. E., Yilmaz, A., &amp; </a:t>
                      </a:r>
                      <a:r>
                        <a:rPr kumimoji="0" lang="en-US" sz="10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Thomadsen</a:t>
                      </a:r>
                      <a:r>
                        <a:rPr kumimoji="0" lang="en-US" sz="10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, B. R. (2026). Physics in Medicine &amp; Biology, 71(5), 055009.</a:t>
                      </a:r>
                    </a:p>
                    <a:p>
                      <a:pPr marL="1028700" lvl="2" indent="-342900">
                        <a:buFont typeface="+mj-lt"/>
                        <a:buAutoNum type="arabicPeriod"/>
                      </a:pPr>
                      <a:endParaRPr lang="en-US" sz="2000" kern="1200" dirty="0">
                        <a:solidFill>
                          <a:srgbClr val="000000"/>
                        </a:solidFill>
                        <a:latin typeface="Cocomat Pro" pitchFamily="2" charset="0"/>
                        <a:ea typeface="+mn-ea"/>
                        <a:cs typeface="+mn-cs"/>
                      </a:endParaRPr>
                    </a:p>
                  </a:txBody>
                  <a:tcPr marL="69901" marR="69901" marT="34951" marB="3495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296920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596926D6-5E02-7B8A-F2BA-FF5078FB5902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700563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98FA7-9ACB-2E50-73C5-F7513132B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18</a:t>
            </a:fld>
            <a:endParaRPr lang="it-IT"/>
          </a:p>
        </p:txBody>
      </p:sp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CB2A277B-F66C-ADD4-EBD1-B9486531C92D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18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67140C81-9069-BB99-4D84-16F8000AF487}"/>
              </a:ext>
            </a:extLst>
          </p:cNvPr>
          <p:cNvSpPr txBox="1"/>
          <p:nvPr/>
        </p:nvSpPr>
        <p:spPr>
          <a:xfrm>
            <a:off x="4510003" y="633442"/>
            <a:ext cx="7653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0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en-US" b="1" dirty="0"/>
              <a:t>Overcoming the Computational Bottleneck: </a:t>
            </a:r>
            <a:r>
              <a:rPr lang="en-US" dirty="0"/>
              <a:t>Validating the Models</a:t>
            </a:r>
            <a:endParaRPr lang="en-GB" dirty="0"/>
          </a:p>
        </p:txBody>
      </p:sp>
      <p:pic>
        <p:nvPicPr>
          <p:cNvPr id="9" name="Picture 8" descr="A comparison of a graph&#10;&#10;AI-generated content may be incorrect.">
            <a:extLst>
              <a:ext uri="{FF2B5EF4-FFF2-40B4-BE49-F238E27FC236}">
                <a16:creationId xmlns:a16="http://schemas.microsoft.com/office/drawing/2014/main" id="{09B73D85-062F-BA23-B3BB-8300DAE42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8" y="1069074"/>
            <a:ext cx="12174692" cy="49092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CABD4E-A98D-0C56-EC46-B1FD5D745DC9}"/>
              </a:ext>
            </a:extLst>
          </p:cNvPr>
          <p:cNvSpPr txBox="1"/>
          <p:nvPr/>
        </p:nvSpPr>
        <p:spPr>
          <a:xfrm>
            <a:off x="1768144" y="5978337"/>
            <a:ext cx="89530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Bedir, M. E., Yilmaz, A., &amp; </a:t>
            </a:r>
            <a:r>
              <a:rPr kumimoji="0" lang="en-US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Thomadsen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, B. R. (2026). Physics in Medicine &amp; Biology, 71(5), 055009.</a:t>
            </a:r>
          </a:p>
        </p:txBody>
      </p:sp>
      <p:sp>
        <p:nvSpPr>
          <p:cNvPr id="2" name="CasellaDiTesto 2">
            <a:extLst>
              <a:ext uri="{FF2B5EF4-FFF2-40B4-BE49-F238E27FC236}">
                <a16:creationId xmlns:a16="http://schemas.microsoft.com/office/drawing/2014/main" id="{7669E4EE-DE87-5080-6338-C64092A46B63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728396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AB606A-917F-CEB6-755E-12F9D87E0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19</a:t>
            </a:fld>
            <a:endParaRPr lang="it-IT"/>
          </a:p>
        </p:txBody>
      </p:sp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41840407-4027-F0C5-FA6B-326251141C14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19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55267A6D-0594-762F-E0E5-1C734434CDE8}"/>
              </a:ext>
            </a:extLst>
          </p:cNvPr>
          <p:cNvSpPr txBox="1"/>
          <p:nvPr/>
        </p:nvSpPr>
        <p:spPr>
          <a:xfrm>
            <a:off x="4510003" y="633442"/>
            <a:ext cx="7653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0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en-US" dirty="0"/>
              <a:t>Multi-Objective AI Optimization</a:t>
            </a:r>
            <a:endParaRPr lang="en-GB" dirty="0"/>
          </a:p>
        </p:txBody>
      </p:sp>
      <p:pic>
        <p:nvPicPr>
          <p:cNvPr id="9" name="Picture 8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EC3E23AD-6CCA-1722-607D-8A6C1BB78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366" y="1320736"/>
            <a:ext cx="7772400" cy="45703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135D81-E26E-D9A2-D75A-E815A508AE86}"/>
                  </a:ext>
                </a:extLst>
              </p:cNvPr>
              <p:cNvSpPr txBox="1"/>
              <p:nvPr/>
            </p:nvSpPr>
            <p:spPr>
              <a:xfrm>
                <a:off x="128667" y="1434877"/>
                <a:ext cx="4321699" cy="42473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500" b="1" dirty="0">
                    <a:solidFill>
                      <a:schemeClr val="tx1"/>
                    </a:solidFill>
                    <a:latin typeface="Cocomat Pro" pitchFamily="2" charset="0"/>
                  </a:rPr>
                  <a:t>The Problem:</a:t>
                </a:r>
                <a:r>
                  <a:rPr lang="en-US" sz="1500" dirty="0">
                    <a:solidFill>
                      <a:schemeClr val="tx1"/>
                    </a:solidFill>
                    <a:latin typeface="Cocomat Pro" pitchFamily="2" charset="0"/>
                  </a:rPr>
                  <a:t> Resolution and sensitivity always conflict. Improving one usually hurts the other.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500" dirty="0">
                  <a:solidFill>
                    <a:schemeClr val="tx1"/>
                  </a:solidFill>
                  <a:latin typeface="Cocomat Pro" pitchFamily="2" charset="0"/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500" b="1" dirty="0">
                    <a:solidFill>
                      <a:schemeClr val="tx1"/>
                    </a:solidFill>
                    <a:latin typeface="Cocomat Pro" pitchFamily="2" charset="0"/>
                  </a:rPr>
                  <a:t>The Solution:</a:t>
                </a:r>
                <a:r>
                  <a:rPr lang="en-US" sz="1500" dirty="0">
                    <a:solidFill>
                      <a:schemeClr val="tx1"/>
                    </a:solidFill>
                    <a:latin typeface="Cocomat Pro" pitchFamily="2" charset="0"/>
                  </a:rPr>
                  <a:t> We used NSGA-II, a powerful AI genetic algorithm designed to find the best possible balance (Pareto-optimal) between competing outputs.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500" dirty="0">
                  <a:solidFill>
                    <a:schemeClr val="tx1"/>
                  </a:solidFill>
                  <a:latin typeface="Cocomat Pro" pitchFamily="2" charset="0"/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500" b="1" dirty="0">
                    <a:solidFill>
                      <a:schemeClr val="tx1"/>
                    </a:solidFill>
                    <a:latin typeface="Cocomat Pro" pitchFamily="2" charset="0"/>
                  </a:rPr>
                  <a:t>Method:</a:t>
                </a:r>
                <a:r>
                  <a:rPr lang="en-US" sz="1500" dirty="0">
                    <a:solidFill>
                      <a:schemeClr val="tx1"/>
                    </a:solidFill>
                    <a:latin typeface="Cocomat Pro" pitchFamily="2" charset="0"/>
                  </a:rPr>
                  <a:t> The AI tested millions of combinations of our six 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5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500" dirty="0">
                    <a:solidFill>
                      <a:schemeClr val="tx1"/>
                    </a:solidFill>
                    <a:latin typeface="Cocomat Pro" pitchFamily="2" charset="0"/>
                  </a:rPr>
                  <a:t>using a population of 10,000 over 40 generations.</a:t>
                </a:r>
                <a:endParaRPr lang="en-US" sz="1500" dirty="0">
                  <a:latin typeface="Cocomat Pro" pitchFamily="2" charset="0"/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500" dirty="0">
                  <a:solidFill>
                    <a:schemeClr val="tx1"/>
                  </a:solidFill>
                  <a:latin typeface="Cocomat Pro" pitchFamily="2" charset="0"/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500" b="1" dirty="0">
                    <a:solidFill>
                      <a:schemeClr val="tx1"/>
                    </a:solidFill>
                    <a:latin typeface="Cocomat Pro" pitchFamily="2" charset="0"/>
                  </a:rPr>
                  <a:t>Theoretical Limits:</a:t>
                </a:r>
                <a:r>
                  <a:rPr lang="en-US" sz="1500" dirty="0">
                    <a:solidFill>
                      <a:schemeClr val="tx1"/>
                    </a:solidFill>
                    <a:latin typeface="Cocomat Pro" pitchFamily="2" charset="0"/>
                  </a:rPr>
                  <a:t> The AI found specialized designs for specific depths:</a:t>
                </a:r>
              </a:p>
              <a:p>
                <a:pPr>
                  <a:buNone/>
                </a:pPr>
                <a:endParaRPr lang="en-US" sz="1500" dirty="0">
                  <a:solidFill>
                    <a:schemeClr val="tx1"/>
                  </a:solidFill>
                  <a:latin typeface="Cocomat Pro" pitchFamily="2" charset="0"/>
                </a:endParaRPr>
              </a:p>
              <a:p>
                <a:pPr lvl="1"/>
                <a:r>
                  <a:rPr lang="en-US" sz="1500" b="1" dirty="0">
                    <a:solidFill>
                      <a:schemeClr val="tx1"/>
                    </a:solidFill>
                    <a:latin typeface="Cocomat Pro" pitchFamily="2" charset="0"/>
                  </a:rPr>
                  <a:t>• At 10 mm: 2.06 mm FWHM &amp; 1136 cps/MBq</a:t>
                </a:r>
                <a:br>
                  <a:rPr lang="en-US" sz="1500" b="1" dirty="0">
                    <a:solidFill>
                      <a:schemeClr val="tx1"/>
                    </a:solidFill>
                    <a:latin typeface="Cocomat Pro" pitchFamily="2" charset="0"/>
                  </a:rPr>
                </a:br>
                <a:endParaRPr lang="en-US" sz="1500" b="1" dirty="0">
                  <a:solidFill>
                    <a:schemeClr val="tx1"/>
                  </a:solidFill>
                  <a:latin typeface="Cocomat Pro" pitchFamily="2" charset="0"/>
                </a:endParaRPr>
              </a:p>
              <a:p>
                <a:pPr lvl="1"/>
                <a:r>
                  <a:rPr lang="en-US" sz="1500" b="1" dirty="0">
                    <a:solidFill>
                      <a:schemeClr val="tx1"/>
                    </a:solidFill>
                    <a:latin typeface="Cocomat Pro" pitchFamily="2" charset="0"/>
                  </a:rPr>
                  <a:t>• At 30 mm: 4.46 mm FWHM &amp; 460 cps/MBq</a:t>
                </a:r>
                <a:endParaRPr lang="en-US" sz="1500" b="1" dirty="0">
                  <a:solidFill>
                    <a:srgbClr val="002A48"/>
                  </a:solidFill>
                  <a:latin typeface="Cocomat Pro" pitchFamily="2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135D81-E26E-D9A2-D75A-E815A508A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667" y="1434877"/>
                <a:ext cx="4321699" cy="4247317"/>
              </a:xfrm>
              <a:prstGeom prst="rect">
                <a:avLst/>
              </a:prstGeom>
              <a:blipFill>
                <a:blip r:embed="rId4"/>
                <a:stretch>
                  <a:fillRect l="-587" t="-298" b="-595"/>
                </a:stretch>
              </a:blipFill>
            </p:spPr>
            <p:txBody>
              <a:bodyPr/>
              <a:lstStyle/>
              <a:p>
                <a:r>
                  <a:rPr lang="en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5C6B9166-7A00-91AC-91D8-169AE7A5F9CA}"/>
              </a:ext>
            </a:extLst>
          </p:cNvPr>
          <p:cNvSpPr txBox="1"/>
          <p:nvPr/>
        </p:nvSpPr>
        <p:spPr>
          <a:xfrm>
            <a:off x="1768144" y="5978337"/>
            <a:ext cx="89530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Bedir, M. E., Yilmaz, A., &amp; </a:t>
            </a:r>
            <a:r>
              <a:rPr kumimoji="0" lang="en-US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Thomadsen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, B. R. (2026). Physics in Medicine &amp; Biology, 71(5), 055009.</a:t>
            </a:r>
          </a:p>
        </p:txBody>
      </p:sp>
      <p:sp>
        <p:nvSpPr>
          <p:cNvPr id="2" name="CasellaDiTesto 2">
            <a:extLst>
              <a:ext uri="{FF2B5EF4-FFF2-40B4-BE49-F238E27FC236}">
                <a16:creationId xmlns:a16="http://schemas.microsoft.com/office/drawing/2014/main" id="{40DDA244-EF1F-2359-704A-B15496FC52C1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718739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9BAEC-D423-D116-83F0-631765867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85F62C3-87FE-4301-7E97-7DB893076244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4F2980C-83B2-07C9-8E84-3844881C1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FE45ECF-FE00-4472-02B3-AD1E43870F63}"/>
              </a:ext>
            </a:extLst>
          </p:cNvPr>
          <p:cNvSpPr txBox="1"/>
          <p:nvPr/>
        </p:nvSpPr>
        <p:spPr>
          <a:xfrm>
            <a:off x="4546220" y="568884"/>
            <a:ext cx="79396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Table </a:t>
            </a:r>
            <a:r>
              <a:rPr lang="en-US" sz="2800" b="1" dirty="0">
                <a:solidFill>
                  <a:prstClr val="black"/>
                </a:solidFill>
                <a:latin typeface="Cocomat Pro"/>
              </a:rPr>
              <a:t>of Contents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45F4953-AB67-7776-9D50-24C177EA5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447505"/>
              </p:ext>
            </p:extLst>
          </p:nvPr>
        </p:nvGraphicFramePr>
        <p:xfrm>
          <a:off x="767817" y="1312523"/>
          <a:ext cx="9892749" cy="4778462"/>
        </p:xfrm>
        <a:graphic>
          <a:graphicData uri="http://schemas.openxmlformats.org/drawingml/2006/table">
            <a:tbl>
              <a:tblPr/>
              <a:tblGrid>
                <a:gridCol w="1995177">
                  <a:extLst>
                    <a:ext uri="{9D8B030D-6E8A-4147-A177-3AD203B41FA5}">
                      <a16:colId xmlns:a16="http://schemas.microsoft.com/office/drawing/2014/main" val="3830706380"/>
                    </a:ext>
                  </a:extLst>
                </a:gridCol>
                <a:gridCol w="7897572">
                  <a:extLst>
                    <a:ext uri="{9D8B030D-6E8A-4147-A177-3AD203B41FA5}">
                      <a16:colId xmlns:a16="http://schemas.microsoft.com/office/drawing/2014/main" val="199084073"/>
                    </a:ext>
                  </a:extLst>
                </a:gridCol>
              </a:tblGrid>
              <a:tr h="172516"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Section Category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Slide Title / Topic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092870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Background &amp; Intro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The Clinical Challenge in Radio-Guided Surgery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1765548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Background &amp; Intro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Conventional Methods, Current Innovations &amp; Their Limitations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7437836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Background &amp; Intro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Motivation and Targets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4306004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Background &amp; Intro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Proposed Solution and Challenges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9736090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Background &amp; Intro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Prototype and Detector Architecture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672143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Methods &amp; Results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Baseline Characterization of the Detector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4735922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Methods &amp; Results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The Limitations of Static Geometry in a Dynamic OR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5113102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Methods &amp; Results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Overcoming the Computational Bottleneck: Mathematical Modeling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003955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Methods &amp; Results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Overcoming the Computational Bottleneck: Validating the Models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606102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Methods &amp; Results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Multi-Objective AI Optimization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460290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Methods &amp; Results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The Universal Design: One Probe, Two Modes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735672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Methods &amp; Results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Comparison with Current Commercial Probes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3988565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Conclusion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Conclusion and Future Work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779485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Conclusion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Contributing to the ENRICH Mission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264791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End Matter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References 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236481"/>
                  </a:ext>
                </a:extLst>
              </a:tr>
              <a:tr h="172516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End Matter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comat Pro"/>
                          <a:ea typeface="+mn-ea"/>
                          <a:cs typeface="+mn-cs"/>
                        </a:rPr>
                        <a:t>Acknowledgments</a:t>
                      </a:r>
                    </a:p>
                  </a:txBody>
                  <a:tcPr marL="67725" marR="67725" marT="33863" marB="33863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5440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716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99308-53B5-E867-B2B1-FBA5499D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20</a:t>
            </a:fld>
            <a:endParaRPr lang="it-IT"/>
          </a:p>
        </p:txBody>
      </p:sp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534E02DB-EDEC-341C-43C1-417AFBE000B5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20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E76C0700-77C0-8E91-4E68-3DC67906BE2E}"/>
              </a:ext>
            </a:extLst>
          </p:cNvPr>
          <p:cNvSpPr txBox="1"/>
          <p:nvPr/>
        </p:nvSpPr>
        <p:spPr>
          <a:xfrm>
            <a:off x="4510003" y="633442"/>
            <a:ext cx="7653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0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en-US" b="1" dirty="0"/>
              <a:t>The Universal Design: </a:t>
            </a:r>
            <a:r>
              <a:rPr lang="en-US" dirty="0"/>
              <a:t>One Probe, Two Modes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007EDB-0155-3015-61A7-1AEFF81CB272}"/>
              </a:ext>
            </a:extLst>
          </p:cNvPr>
          <p:cNvSpPr txBox="1"/>
          <p:nvPr/>
        </p:nvSpPr>
        <p:spPr>
          <a:xfrm>
            <a:off x="1768144" y="5978337"/>
            <a:ext cx="89530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Bedir, M. E., Yilmaz, A., &amp; </a:t>
            </a:r>
            <a:r>
              <a:rPr kumimoji="0" lang="en-US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Thomadsen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, B. R. (2026). Physics in Medicine &amp; Biology, 71(5), 055009.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BA6E772-51BC-AC4A-AC32-8152AFDB40C4}"/>
                  </a:ext>
                </a:extLst>
              </p:cNvPr>
              <p:cNvSpPr txBox="1"/>
              <p:nvPr/>
            </p:nvSpPr>
            <p:spPr>
              <a:xfrm>
                <a:off x="143657" y="1536392"/>
                <a:ext cx="4908028" cy="4478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500" b="1" dirty="0">
                    <a:latin typeface="Cocomat Pro" pitchFamily="2" charset="0"/>
                  </a:rPr>
                  <a:t>Universal Search: </a:t>
                </a:r>
                <a:r>
                  <a:rPr lang="en-US" sz="1500" dirty="0">
                    <a:latin typeface="Cocomat Pro" pitchFamily="2" charset="0"/>
                  </a:rPr>
                  <a:t>We performed a 3D grid search to find the "Universal Geometry" that offers the best tunability; which is the widest dynamic range for clinical use.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500" dirty="0">
                  <a:latin typeface="Cocomat Pro" pitchFamily="2" charset="0"/>
                </a:endParaRPr>
              </a:p>
              <a:p>
                <a:pPr marL="285750" indent="-285750" algn="just">
                  <a:buFont typeface="Wingdings" pitchFamily="2" charset="2"/>
                  <a:buChar char="Ø"/>
                </a:pPr>
                <a:r>
                  <a:rPr lang="en-US" sz="1500" b="1" dirty="0">
                    <a:latin typeface="Cocomat Pro" pitchFamily="2" charset="0"/>
                  </a:rPr>
                  <a:t>Locked Parameters: </a:t>
                </a:r>
                <a:r>
                  <a:rPr lang="en-US" sz="1500" dirty="0">
                    <a:latin typeface="Cocomat Pro" pitchFamily="2" charset="0"/>
                  </a:rPr>
                  <a:t>We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dirty="0">
                        <a:latin typeface="Cambria Math" panose="02040503050406030204" pitchFamily="18" charset="0"/>
                      </a:rPr>
                      <m:t>=8, 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dirty="0">
                        <a:latin typeface="Cambria Math" panose="02040503050406030204" pitchFamily="18" charset="0"/>
                      </a:rPr>
                      <m:t>=6, 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00" dirty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500" dirty="0">
                    <a:latin typeface="Cocomat Pro" pitchFamily="2" charset="0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dirty="0">
                        <a:latin typeface="Cambria Math" panose="02040503050406030204" pitchFamily="18" charset="0"/>
                      </a:rPr>
                      <m:t>=2.5 </m:t>
                    </m:r>
                    <m:r>
                      <a:rPr lang="en-US" sz="1500" dirty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500" dirty="0">
                    <a:latin typeface="Cocomat Pro" pitchFamily="2" charset="0"/>
                  </a:rPr>
                  <a:t>. Our search proved that changing only the sliding positions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500" dirty="0">
                        <a:latin typeface="Cambria Math" panose="02040503050406030204" pitchFamily="18" charset="0"/>
                      </a:rPr>
                      <m:t>𝒂𝒏𝒅</m:t>
                    </m:r>
                    <m:r>
                      <a:rPr lang="en-US" sz="1500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5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1500" dirty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500" dirty="0">
                    <a:latin typeface="Cocomat Pro" pitchFamily="2" charset="0"/>
                  </a:rPr>
                  <a:t> provides the maximum impact on shifting between resolution and sensitivity.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500" dirty="0">
                  <a:latin typeface="Cocomat Pro" pitchFamily="2" charset="0"/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500" b="1" dirty="0">
                    <a:latin typeface="Cocomat Pro" pitchFamily="2" charset="0"/>
                  </a:rPr>
                  <a:t>High-Sensitivity (HS) Mode (Retracted): </a:t>
                </a:r>
                <a:r>
                  <a:rPr lang="en-US" sz="1500" dirty="0">
                    <a:latin typeface="Cocomat Pro" pitchFamily="2" charset="0"/>
                  </a:rPr>
                  <a:t>Designed for rapid hotspot detection.</a:t>
                </a:r>
              </a:p>
              <a:p>
                <a:pPr lvl="1"/>
                <a:r>
                  <a:rPr lang="en-US" sz="1500" dirty="0">
                    <a:latin typeface="Cocomat Pro" pitchFamily="2" charset="0"/>
                  </a:rPr>
                  <a:t>• Variables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5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b="0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500" b="0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b="0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500" b="0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b="0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500" b="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1500" b="0" dirty="0">
                        <a:latin typeface="Cambria Math" panose="02040503050406030204" pitchFamily="18" charset="0"/>
                      </a:rPr>
                      <m:t>: </m:t>
                    </m:r>
                    <m:d>
                      <m:dPr>
                        <m:begChr m:val="["/>
                        <m:endChr m:val="]"/>
                        <m:ctrlPr>
                          <a:rPr lang="en-US" sz="15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500" b="1" dirty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</m:oMath>
                </a14:m>
                <a:endParaRPr lang="en-US" sz="1500" b="1" dirty="0">
                  <a:latin typeface="Cocomat Pro" pitchFamily="2" charset="0"/>
                </a:endParaRPr>
              </a:p>
              <a:p>
                <a:pPr lvl="1"/>
                <a:r>
                  <a:rPr lang="en-US" sz="1500" dirty="0">
                    <a:latin typeface="Cocomat Pro" pitchFamily="2" charset="0"/>
                  </a:rPr>
                  <a:t>• At 30mm: </a:t>
                </a:r>
                <a:r>
                  <a:rPr lang="en-US" sz="1500" b="1" dirty="0">
                    <a:latin typeface="Cocomat Pro" pitchFamily="2" charset="0"/>
                  </a:rPr>
                  <a:t>1483 cps/MBq </a:t>
                </a:r>
                <a:r>
                  <a:rPr lang="en-US" sz="1500" dirty="0">
                    <a:latin typeface="Cocomat Pro" pitchFamily="2" charset="0"/>
                  </a:rPr>
                  <a:t>with 23.98 mm FWHM</a:t>
                </a:r>
              </a:p>
              <a:p>
                <a:endParaRPr lang="en-US" sz="1500" dirty="0">
                  <a:latin typeface="Cocomat Pro" pitchFamily="2" charset="0"/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500" b="1" dirty="0">
                    <a:latin typeface="Cocomat Pro" pitchFamily="2" charset="0"/>
                  </a:rPr>
                  <a:t>High-Resolution (HR) Mode (Extended): </a:t>
                </a:r>
                <a:r>
                  <a:rPr lang="en-US" sz="1500" dirty="0">
                    <a:latin typeface="Cocomat Pro" pitchFamily="2" charset="0"/>
                  </a:rPr>
                  <a:t>Designed for precise margin delineation.</a:t>
                </a:r>
              </a:p>
              <a:p>
                <a:pPr lvl="1"/>
                <a:r>
                  <a:rPr lang="en-US" sz="1500" dirty="0">
                    <a:latin typeface="Cocomat Pro" pitchFamily="2" charset="0"/>
                  </a:rPr>
                  <a:t>• Variables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5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500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500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500" i="1" dirty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5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50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1500" i="1" dirty="0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sz="150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15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𝟗𝟗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𝟏𝟎𝟎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500" b="1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5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500" b="1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500" b="1" i="1" dirty="0" smtClean="0"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</m:oMath>
                </a14:m>
                <a:endParaRPr lang="en-US" sz="1500" dirty="0">
                  <a:latin typeface="Cocomat Pro" pitchFamily="2" charset="0"/>
                </a:endParaRPr>
              </a:p>
              <a:p>
                <a:pPr lvl="1"/>
                <a:r>
                  <a:rPr lang="en-US" sz="1500" dirty="0">
                    <a:latin typeface="Cocomat Pro" pitchFamily="2" charset="0"/>
                  </a:rPr>
                  <a:t>• At 30mm: </a:t>
                </a:r>
                <a:r>
                  <a:rPr lang="en-US" sz="1500" b="1" dirty="0">
                    <a:latin typeface="Cocomat Pro" pitchFamily="2" charset="0"/>
                  </a:rPr>
                  <a:t>6.41 mm FWHM </a:t>
                </a:r>
                <a:r>
                  <a:rPr lang="en-US" sz="1500" dirty="0">
                    <a:latin typeface="Cocomat Pro" pitchFamily="2" charset="0"/>
                  </a:rPr>
                  <a:t>with 206 cps/MBq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BA6E772-51BC-AC4A-AC32-8152AFDB4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657" y="1536392"/>
                <a:ext cx="4908028" cy="4478149"/>
              </a:xfrm>
              <a:prstGeom prst="rect">
                <a:avLst/>
              </a:prstGeom>
              <a:blipFill>
                <a:blip r:embed="rId3"/>
                <a:stretch>
                  <a:fillRect l="-517" r="-517" b="-565"/>
                </a:stretch>
              </a:blipFill>
            </p:spPr>
            <p:txBody>
              <a:bodyPr/>
              <a:lstStyle/>
              <a:p>
                <a:r>
                  <a:rPr lang="en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graph of different types of performance&#10;&#10;AI-generated content may be incorrect.">
            <a:extLst>
              <a:ext uri="{FF2B5EF4-FFF2-40B4-BE49-F238E27FC236}">
                <a16:creationId xmlns:a16="http://schemas.microsoft.com/office/drawing/2014/main" id="{2A8F920D-B32C-66F3-B7A1-E8659A12E7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685" y="1720883"/>
            <a:ext cx="7121172" cy="4195462"/>
          </a:xfrm>
          <a:prstGeom prst="rect">
            <a:avLst/>
          </a:prstGeom>
        </p:spPr>
      </p:pic>
      <p:sp>
        <p:nvSpPr>
          <p:cNvPr id="2" name="CasellaDiTesto 2">
            <a:extLst>
              <a:ext uri="{FF2B5EF4-FFF2-40B4-BE49-F238E27FC236}">
                <a16:creationId xmlns:a16="http://schemas.microsoft.com/office/drawing/2014/main" id="{5B5F5ABF-CB5D-258D-0E1C-1436695250A0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787818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B896B-13A0-B2AB-2D45-7E8292142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C67CC-4972-F034-2A2E-224DB88C6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21</a:t>
            </a:fld>
            <a:endParaRPr lang="it-IT"/>
          </a:p>
        </p:txBody>
      </p:sp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71D7E0A8-BDCD-D7E9-51F8-B34994DAD08D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F2F524A7-68CD-61BE-B67E-7E530F96B635}"/>
              </a:ext>
            </a:extLst>
          </p:cNvPr>
          <p:cNvSpPr txBox="1"/>
          <p:nvPr/>
        </p:nvSpPr>
        <p:spPr>
          <a:xfrm>
            <a:off x="4510003" y="633442"/>
            <a:ext cx="7653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0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en-US" dirty="0"/>
              <a:t>Comparison with Current Commercial Probes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355FC-6B39-4064-8FC5-B21C215EBAE5}"/>
              </a:ext>
            </a:extLst>
          </p:cNvPr>
          <p:cNvSpPr txBox="1"/>
          <p:nvPr/>
        </p:nvSpPr>
        <p:spPr>
          <a:xfrm>
            <a:off x="1768144" y="5978337"/>
            <a:ext cx="89530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Bedir, M. E., Yilmaz, A., &amp; </a:t>
            </a:r>
            <a:r>
              <a:rPr kumimoji="0" lang="en-US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Thomadsen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, B. R. (2026). Physics in Medicine &amp; Biology, 71(5), 055009.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8CA7B4-03D1-9B88-A105-9D5DC44356D2}"/>
              </a:ext>
            </a:extLst>
          </p:cNvPr>
          <p:cNvSpPr txBox="1"/>
          <p:nvPr/>
        </p:nvSpPr>
        <p:spPr>
          <a:xfrm>
            <a:off x="143657" y="1392466"/>
            <a:ext cx="424707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fontAlgn="ctr">
              <a:buFont typeface="Wingdings" pitchFamily="2" charset="2"/>
              <a:buChar char="Ø"/>
            </a:pPr>
            <a:r>
              <a:rPr lang="en-US" sz="1500" b="1" dirty="0">
                <a:latin typeface="Cocomat Pro" pitchFamily="2" charset="0"/>
              </a:rPr>
              <a:t>The Three Clinical Targets: </a:t>
            </a:r>
            <a:r>
              <a:rPr lang="en-US" sz="1500" dirty="0">
                <a:latin typeface="Cocomat Pro" pitchFamily="2" charset="0"/>
              </a:rPr>
              <a:t>Effective surgery requires (1) High Sensitivity for searching, (2) Sharp Resolution for margins, and (3) High Energy Resolution for multi-tracer discrimination.</a:t>
            </a:r>
            <a:endParaRPr lang="en-TR" sz="1500" dirty="0">
              <a:latin typeface="Cocomat Pro" pitchFamily="2" charset="0"/>
            </a:endParaRPr>
          </a:p>
          <a:p>
            <a:pPr marL="285750" indent="-285750" algn="just" fontAlgn="ctr">
              <a:buFont typeface="Wingdings" pitchFamily="2" charset="2"/>
              <a:buChar char="Ø"/>
            </a:pPr>
            <a:r>
              <a:rPr lang="en-US" sz="1500" b="1" dirty="0">
                <a:latin typeface="Cocomat Pro" pitchFamily="2" charset="0"/>
              </a:rPr>
              <a:t>The Industry Gap:</a:t>
            </a:r>
            <a:r>
              <a:rPr lang="en-US" sz="1500" dirty="0">
                <a:latin typeface="Cocomat Pro" pitchFamily="2" charset="0"/>
              </a:rPr>
              <a:t> Existing probes are locked. High-sensitivity probes have poor resolution (e.g., </a:t>
            </a:r>
            <a:r>
              <a:rPr lang="en-US" sz="1500" dirty="0" err="1">
                <a:latin typeface="Cocomat Pro" pitchFamily="2" charset="0"/>
              </a:rPr>
              <a:t>Neoprobe</a:t>
            </a:r>
            <a:r>
              <a:rPr lang="en-US" sz="1500" dirty="0">
                <a:latin typeface="Cocomat Pro" pitchFamily="2" charset="0"/>
              </a:rPr>
              <a:t>), and high-resolution probes have low sensitivity or poor energy discrimination (Wilson et al., 2024; </a:t>
            </a:r>
            <a:r>
              <a:rPr lang="en-US" sz="1500" dirty="0" err="1">
                <a:latin typeface="Cocomat Pro" pitchFamily="2" charset="0"/>
              </a:rPr>
              <a:t>Zamburlinia</a:t>
            </a:r>
            <a:r>
              <a:rPr lang="en-US" sz="1500" dirty="0">
                <a:latin typeface="Cocomat Pro" pitchFamily="2" charset="0"/>
              </a:rPr>
              <a:t> et al., 2009).</a:t>
            </a:r>
            <a:endParaRPr lang="en-TR" sz="1500" dirty="0">
              <a:latin typeface="Cocomat Pro" pitchFamily="2" charset="0"/>
            </a:endParaRPr>
          </a:p>
          <a:p>
            <a:pPr marL="285750" indent="-285750" algn="just" fontAlgn="ctr">
              <a:buFont typeface="Wingdings" pitchFamily="2" charset="2"/>
              <a:buChar char="Ø"/>
            </a:pPr>
            <a:r>
              <a:rPr lang="en-US" sz="1500" b="1" dirty="0">
                <a:latin typeface="Cocomat Pro" pitchFamily="2" charset="0"/>
              </a:rPr>
              <a:t>This Work : </a:t>
            </a:r>
            <a:r>
              <a:rPr lang="en-US" sz="1500" dirty="0">
                <a:latin typeface="Cocomat Pro" pitchFamily="2" charset="0"/>
              </a:rPr>
              <a:t>Our single, reconfigurable instrument is the only one to hit all three targets at a standard 30mm depth:</a:t>
            </a:r>
            <a:endParaRPr lang="en-TR" sz="1500" dirty="0">
              <a:latin typeface="Cocomat Pro" pitchFamily="2" charset="0"/>
            </a:endParaRPr>
          </a:p>
          <a:p>
            <a:pPr marL="742950" lvl="1" indent="-285750" algn="just" fontAlgn="ctr">
              <a:buFont typeface="Wingdings" pitchFamily="2" charset="2"/>
              <a:buChar char="ü"/>
            </a:pPr>
            <a:r>
              <a:rPr lang="en-US" sz="1500" b="1" dirty="0">
                <a:latin typeface="Cocomat Pro" pitchFamily="2" charset="0"/>
              </a:rPr>
              <a:t>Best Search: </a:t>
            </a:r>
            <a:r>
              <a:rPr lang="en-US" sz="1500" dirty="0">
                <a:latin typeface="Cocomat Pro" pitchFamily="2" charset="0"/>
              </a:rPr>
              <a:t>1483 cps/MBq in HS Mode.</a:t>
            </a:r>
            <a:endParaRPr lang="en-TR" sz="1500" dirty="0">
              <a:latin typeface="Cocomat Pro" pitchFamily="2" charset="0"/>
            </a:endParaRPr>
          </a:p>
          <a:p>
            <a:pPr marL="742950" lvl="1" indent="-285750" algn="just" fontAlgn="ctr">
              <a:buFont typeface="Wingdings" pitchFamily="2" charset="2"/>
              <a:buChar char="ü"/>
            </a:pPr>
            <a:r>
              <a:rPr lang="en-US" sz="1500" b="1" dirty="0">
                <a:latin typeface="Cocomat Pro" pitchFamily="2" charset="0"/>
              </a:rPr>
              <a:t>Best Margins: </a:t>
            </a:r>
            <a:r>
              <a:rPr lang="en-US" sz="1500" dirty="0">
                <a:latin typeface="Cocomat Pro" pitchFamily="2" charset="0"/>
              </a:rPr>
              <a:t>6.41 mm resolution in HR Mode.</a:t>
            </a:r>
            <a:endParaRPr lang="en-TR" sz="1500" dirty="0">
              <a:latin typeface="Cocomat Pro" pitchFamily="2" charset="0"/>
            </a:endParaRPr>
          </a:p>
          <a:p>
            <a:pPr marL="742950" lvl="1" indent="-285750" algn="just" fontAlgn="ctr">
              <a:buFont typeface="Wingdings" pitchFamily="2" charset="2"/>
              <a:buChar char="ü"/>
            </a:pPr>
            <a:r>
              <a:rPr lang="en-US" sz="1500" b="1" dirty="0">
                <a:latin typeface="Cocomat Pro" pitchFamily="2" charset="0"/>
              </a:rPr>
              <a:t>Best Discrimination: </a:t>
            </a:r>
            <a:r>
              <a:rPr lang="en-US" sz="1500" dirty="0">
                <a:latin typeface="Cocomat Pro" pitchFamily="2" charset="0"/>
              </a:rPr>
              <a:t>6.8% Energy Resolution for dual-isotope (Tc-99m/I-123) surgery.</a:t>
            </a:r>
            <a:endParaRPr lang="en-TR" sz="1500" dirty="0">
              <a:latin typeface="Cocomat Pro" pitchFamily="2" charset="0"/>
            </a:endParaRPr>
          </a:p>
        </p:txBody>
      </p:sp>
      <p:pic>
        <p:nvPicPr>
          <p:cNvPr id="11" name="Picture 10" descr="A graph of a graph&#10;&#10;AI-generated content may be incorrect.">
            <a:extLst>
              <a:ext uri="{FF2B5EF4-FFF2-40B4-BE49-F238E27FC236}">
                <a16:creationId xmlns:a16="http://schemas.microsoft.com/office/drawing/2014/main" id="{A12AD5D1-6AA8-E410-E3FC-1DC278869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729" y="1597502"/>
            <a:ext cx="7772400" cy="4298907"/>
          </a:xfrm>
          <a:prstGeom prst="rect">
            <a:avLst/>
          </a:prstGeom>
        </p:spPr>
      </p:pic>
      <p:sp>
        <p:nvSpPr>
          <p:cNvPr id="2" name="CasellaDiTesto 2">
            <a:extLst>
              <a:ext uri="{FF2B5EF4-FFF2-40B4-BE49-F238E27FC236}">
                <a16:creationId xmlns:a16="http://schemas.microsoft.com/office/drawing/2014/main" id="{4CB4A0C9-B704-C4C4-2479-4EED3133ABBF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734349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811864-84BB-F6DB-AA31-CEDD24C83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E2CE1-48F8-6512-9A35-C6C17D52C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22</a:t>
            </a:fld>
            <a:endParaRPr lang="it-IT"/>
          </a:p>
        </p:txBody>
      </p:sp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816CEB4B-15A7-62AB-2646-5624F66622B4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5274359C-FB54-4551-767E-997E60E665C4}"/>
              </a:ext>
            </a:extLst>
          </p:cNvPr>
          <p:cNvSpPr txBox="1"/>
          <p:nvPr/>
        </p:nvSpPr>
        <p:spPr>
          <a:xfrm>
            <a:off x="4510003" y="633442"/>
            <a:ext cx="7653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0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en-US" dirty="0"/>
              <a:t>Conclusion and Future Work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B26496-16B8-3C43-BC31-D73D7146D45B}"/>
              </a:ext>
            </a:extLst>
          </p:cNvPr>
          <p:cNvSpPr txBox="1"/>
          <p:nvPr/>
        </p:nvSpPr>
        <p:spPr>
          <a:xfrm>
            <a:off x="1768144" y="5978337"/>
            <a:ext cx="89530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Bedir, M. E., Yilmaz, A., &amp; </a:t>
            </a:r>
            <a:r>
              <a:rPr kumimoji="0" lang="en-US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Thomadsen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, B. R. (2026). Physics in Medicine &amp; Biology, 71(5), 055009.</a:t>
            </a:r>
          </a:p>
        </p:txBody>
      </p:sp>
      <p:pic>
        <p:nvPicPr>
          <p:cNvPr id="3" name="Picture 2" descr="A diagram of a roadmap&#10;&#10;AI-generated content may be incorrect.">
            <a:extLst>
              <a:ext uri="{FF2B5EF4-FFF2-40B4-BE49-F238E27FC236}">
                <a16:creationId xmlns:a16="http://schemas.microsoft.com/office/drawing/2014/main" id="{07C274BC-36B9-3AD0-57BA-CF1BD2DD34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34" t="13523" r="2501" b="9749"/>
          <a:stretch>
            <a:fillRect/>
          </a:stretch>
        </p:blipFill>
        <p:spPr>
          <a:xfrm>
            <a:off x="1955073" y="1122115"/>
            <a:ext cx="7458752" cy="32528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C946B8-25A4-F566-10CC-5E4FEBA2D530}"/>
              </a:ext>
            </a:extLst>
          </p:cNvPr>
          <p:cNvSpPr txBox="1"/>
          <p:nvPr/>
        </p:nvSpPr>
        <p:spPr>
          <a:xfrm>
            <a:off x="313222" y="4463545"/>
            <a:ext cx="1187877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500" b="1" dirty="0">
                <a:latin typeface="Cocomat Pro" pitchFamily="2" charset="0"/>
              </a:rPr>
              <a:t>Achieved Targets: </a:t>
            </a:r>
            <a:r>
              <a:rPr lang="en-US" sz="1500" dirty="0">
                <a:latin typeface="Cocomat Pro" pitchFamily="2" charset="0"/>
              </a:rPr>
              <a:t>Successfully met all clinical targets: 6.41 mm resolution for margins, 1483 cps/MBq for SLN search, and high-purity dual-isotope discrimination.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500" b="1" dirty="0">
                <a:latin typeface="Cocomat Pro" pitchFamily="2" charset="0"/>
              </a:rPr>
              <a:t>Step 1 Multi-Detector Bundling: </a:t>
            </a:r>
            <a:r>
              <a:rPr lang="en-US" sz="1500" dirty="0">
                <a:latin typeface="Cocomat Pro" pitchFamily="2" charset="0"/>
              </a:rPr>
              <a:t>Leveraging the single-unit success to create arrays that multiply sensitivity while preserving high spatial resolution.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500" b="1" dirty="0">
                <a:latin typeface="Cocomat Pro" pitchFamily="2" charset="0"/>
              </a:rPr>
              <a:t>Step 2 Sensor Fusion: </a:t>
            </a:r>
            <a:r>
              <a:rPr lang="en-US" sz="1500" dirty="0">
                <a:latin typeface="Cocomat Pro" pitchFamily="2" charset="0"/>
              </a:rPr>
              <a:t>Integrating laser distance meters and IMUs to automate the reconfigurable collimators (x</a:t>
            </a:r>
            <a:r>
              <a:rPr lang="en-US" sz="1500" baseline="-25000" dirty="0">
                <a:latin typeface="Cocomat Pro" pitchFamily="2" charset="0"/>
              </a:rPr>
              <a:t>1</a:t>
            </a:r>
            <a:r>
              <a:rPr lang="en-US" sz="1500" dirty="0">
                <a:latin typeface="Cocomat Pro" pitchFamily="2" charset="0"/>
              </a:rPr>
              <a:t>, x</a:t>
            </a:r>
            <a:r>
              <a:rPr lang="en-US" sz="1500" baseline="-25000" dirty="0">
                <a:latin typeface="Cocomat Pro" pitchFamily="2" charset="0"/>
              </a:rPr>
              <a:t>2</a:t>
            </a:r>
            <a:r>
              <a:rPr lang="en-US" sz="1500" dirty="0">
                <a:latin typeface="Cocomat Pro" pitchFamily="2" charset="0"/>
              </a:rPr>
              <a:t>) for "Resolution-on-Demand.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500" b="1" dirty="0">
                <a:latin typeface="Cocomat Pro" pitchFamily="2" charset="0"/>
              </a:rPr>
              <a:t>Step 3: Autonomous AI &amp; Robotics: </a:t>
            </a:r>
            <a:r>
              <a:rPr lang="en-US" sz="1500" dirty="0">
                <a:latin typeface="Cocomat Pro" pitchFamily="2" charset="0"/>
              </a:rPr>
              <a:t>Full integration with robotic platforms to generate 3D radioactive maps projected directly onto patient anatomy.</a:t>
            </a:r>
            <a:endParaRPr lang="en-TR" sz="1500" dirty="0">
              <a:latin typeface="Cocomat Pro" pitchFamily="2" charset="0"/>
            </a:endParaRPr>
          </a:p>
        </p:txBody>
      </p:sp>
      <p:sp>
        <p:nvSpPr>
          <p:cNvPr id="2" name="CasellaDiTesto 2">
            <a:extLst>
              <a:ext uri="{FF2B5EF4-FFF2-40B4-BE49-F238E27FC236}">
                <a16:creationId xmlns:a16="http://schemas.microsoft.com/office/drawing/2014/main" id="{7EDC4DCD-DAD0-3E10-4AEC-F4BD7F1CF787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9331687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668FC-7E0F-7435-4B75-BE33DF347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759E90-B119-6588-64D9-A744B190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23</a:t>
            </a:fld>
            <a:endParaRPr lang="it-IT"/>
          </a:p>
        </p:txBody>
      </p:sp>
      <p:sp>
        <p:nvSpPr>
          <p:cNvPr id="6" name="Segnaposto numero diapositiva 1">
            <a:extLst>
              <a:ext uri="{FF2B5EF4-FFF2-40B4-BE49-F238E27FC236}">
                <a16:creationId xmlns:a16="http://schemas.microsoft.com/office/drawing/2014/main" id="{F64497C4-39DB-6079-24A8-DF5903B8FAA8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23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84E3C474-D946-3CC9-9855-EE76252082F5}"/>
              </a:ext>
            </a:extLst>
          </p:cNvPr>
          <p:cNvSpPr txBox="1"/>
          <p:nvPr/>
        </p:nvSpPr>
        <p:spPr>
          <a:xfrm>
            <a:off x="4538874" y="633442"/>
            <a:ext cx="7653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0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en-US" dirty="0"/>
              <a:t>Contributing to the ENRICH Mission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69F2674-FB60-8A00-A0AA-5601DEC90616}"/>
                  </a:ext>
                </a:extLst>
              </p:cNvPr>
              <p:cNvSpPr txBox="1"/>
              <p:nvPr/>
            </p:nvSpPr>
            <p:spPr>
              <a:xfrm>
                <a:off x="499875" y="1942311"/>
                <a:ext cx="10614814" cy="2554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2000" b="1" dirty="0">
                    <a:latin typeface="Cocomat Pro" pitchFamily="2" charset="0"/>
                  </a:rPr>
                  <a:t>Addressing Societal Challenges: </a:t>
                </a:r>
                <a:r>
                  <a:rPr lang="en-US" sz="2000" dirty="0">
                    <a:latin typeface="Cocomat Pro" pitchFamily="2" charset="0"/>
                  </a:rPr>
                  <a:t>Directly fulfills the ENRICH mandate for "faster medical diagnostics" and "detecting smaller tumors" for improved treatment outcomes.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2000" dirty="0">
                  <a:latin typeface="Cocomat Pro" pitchFamily="2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2000" b="1" dirty="0">
                    <a:latin typeface="Cocomat Pro" pitchFamily="2" charset="0"/>
                  </a:rPr>
                  <a:t>Technical Advancement (TE2/TE5): </a:t>
                </a:r>
                <a:r>
                  <a:rPr lang="en-US" sz="2000" dirty="0">
                    <a:latin typeface="Cocomat Pro" pitchFamily="2" charset="0"/>
                  </a:rPr>
                  <a:t>Successfully pushed the state-of-the-art in non-cryogenic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𝐿𝑎𝐵</m:t>
                    </m:r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000" dirty="0">
                    <a:latin typeface="Cocomat Pro" pitchFamily="2" charset="0"/>
                  </a:rPr>
                  <a:t>detection and integrated ray-tracing with MC simulations.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2000" dirty="0">
                  <a:latin typeface="Cocomat Pro" pitchFamily="2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2000" b="1" dirty="0">
                    <a:latin typeface="Cocomat Pro" pitchFamily="2" charset="0"/>
                  </a:rPr>
                  <a:t>Network: </a:t>
                </a:r>
                <a:r>
                  <a:rPr lang="en-US" sz="2000" dirty="0">
                    <a:latin typeface="Cocomat Pro" pitchFamily="2" charset="0"/>
                  </a:rPr>
                  <a:t>This study bridges the gap between physics-based simulation sub-communities and clinical application stakeholders, fostering a cross-border research ecosystem.</a:t>
                </a:r>
                <a:endParaRPr lang="en-TR" sz="2000" dirty="0">
                  <a:latin typeface="Cocomat Pro" pitchFamily="2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69F2674-FB60-8A00-A0AA-5601DEC906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75" y="1942311"/>
                <a:ext cx="10614814" cy="2554545"/>
              </a:xfrm>
              <a:prstGeom prst="rect">
                <a:avLst/>
              </a:prstGeom>
              <a:blipFill>
                <a:blip r:embed="rId3"/>
                <a:stretch>
                  <a:fillRect l="-478" t="-1485" b="-2970"/>
                </a:stretch>
              </a:blipFill>
            </p:spPr>
            <p:txBody>
              <a:bodyPr/>
              <a:lstStyle/>
              <a:p>
                <a:r>
                  <a:rPr lang="en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2">
            <a:extLst>
              <a:ext uri="{FF2B5EF4-FFF2-40B4-BE49-F238E27FC236}">
                <a16:creationId xmlns:a16="http://schemas.microsoft.com/office/drawing/2014/main" id="{03D328D7-C123-40FF-8986-1F291239E889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577019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8FCAF-6171-C0F2-5663-BBBABB636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24</a:t>
            </a:fld>
            <a:endParaRPr lang="it-IT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477C35E-9227-5D04-501E-A5DA68836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586" y="1293428"/>
            <a:ext cx="11508827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Bedir, M. E. (2020). Design, development and characterization of a handheld radiation detector for radioguided surgery. [Doctoral dissertation, University of Wisconsin-Madison].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Bedir, M. E., Thomadsen, B. R., &amp; Bednarz, B. P. (2020). Development and characterization of a handheld radiation detector for radio-guided surgery. Radiation Measurements, 135, 106362.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Bedir, M. E., Yilmaz, A., &amp; Thomadsen, B. R. (2026). Sharpening the surgeon’s eye: An adaptable dual-mode gamma probe architecture optimized for high-resolution and high-sensitivity radio-guided surgery. Physics in Medicine &amp; Biology, 71(5), 055009.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Engelen, T., Winkel, B. M., Rietbergen, D. D., KleinJan, G. H., Vidal-Sicart, S., Olmos, R. A., van den Berg, N. S., &amp; van Leeuwen, F. W. (2015). The next evolution in radioguided surgery: Breast cancer related sentinel node localization using a freehandSPECT-mobile gamma camera combination. American Journal of Nuclear Medicine and Molecular Imaging, 5(3), 233.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Gray, R. J., Salud, C., Nguyen, K., Dauway, E., Friedland, J., Berman, C., Peltz, S., Cox, C. E., &amp; Reintgen, D. S. (2004). Randomized prospective evaluation of a novel technique for biopsy or lumpectomy of nonpalpable breast lesions: Radioactive seed localization versus wire localization. Annals of Surgical Oncology, 11(7), 678–687.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McCahill, L. E., Single, R. M., Aiello Bowles, E. J., Feigelson, H. S., James, T. A., Barney, T., Engel, J. M., &amp; Onitilo, A. A. (2012). Variability in reexcision following breast conservation surgery. JAMA, 307(5), 467–475.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Pouw, B., de Wit-van der Veen, L. J., Stokkel, M. P., Loo, C. E., Vrancken Peeters, M. J., &amp; Valdés Olmos, R. A. (2016). Magnetic tracer guidance for resection of non-palpable breast cancer: A systematic review. European Journal of Surgical Oncology, 42(7), 927–937.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Weichert, J. P., Clark, P. A., Kandela, I. K., Vaccaro, A. M., Longino, M. A., Titz, B., Neuman, A. M., Keles, S., Hall, L. T., &amp; Kuo, J. S. (2014). Alkylphosphocholine analogs for broad-spectrum cancer imaging and therapy. Science Translational Medicine, 6(240), 240ra75.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Wilson, S., Nikolov, H., &amp; Holdsworth, D. (2024). Design and evaluation of a focused gamma probe with custom scintillation detector. Journal of Nuclear Medicine, 65(supplement_2), 241545.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TR" altLang="en-TR" sz="1400" dirty="0">
                <a:latin typeface="Cocomat Pro" pitchFamily="2" charset="0"/>
              </a:rPr>
              <a:t>Zamburlinia, M., Keymeulen, K., Bemelmans, M., Brans, B., &amp; Kemerinka, G. J. (2009). Comparison of sentinel gamma probes for 99mTc breast cancer surgery based on NEMA NU3-2004 standard. Nuclear Medicine Communications, 30(11), 854–861.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TR" altLang="en-T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sellaDiTesto 3">
            <a:extLst>
              <a:ext uri="{FF2B5EF4-FFF2-40B4-BE49-F238E27FC236}">
                <a16:creationId xmlns:a16="http://schemas.microsoft.com/office/drawing/2014/main" id="{88B7B490-8055-8D05-1115-72FAB7E1F1E4}"/>
              </a:ext>
            </a:extLst>
          </p:cNvPr>
          <p:cNvSpPr txBox="1"/>
          <p:nvPr/>
        </p:nvSpPr>
        <p:spPr>
          <a:xfrm>
            <a:off x="4538874" y="633442"/>
            <a:ext cx="7653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20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9" name="Segnaposto numero diapositiva 1">
            <a:extLst>
              <a:ext uri="{FF2B5EF4-FFF2-40B4-BE49-F238E27FC236}">
                <a16:creationId xmlns:a16="http://schemas.microsoft.com/office/drawing/2014/main" id="{3C541826-4B4F-CCCB-EA6C-CDAE484ADA79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2" name="CasellaDiTesto 2">
            <a:extLst>
              <a:ext uri="{FF2B5EF4-FFF2-40B4-BE49-F238E27FC236}">
                <a16:creationId xmlns:a16="http://schemas.microsoft.com/office/drawing/2014/main" id="{A29B3E76-3414-2313-E37C-7DBC50E0F8DE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0355414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43360" y="6302647"/>
            <a:ext cx="548640" cy="347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sz="1600" b="0" i="0" dirty="0">
                <a:solidFill>
                  <a:srgbClr val="000000"/>
                </a:solidFill>
                <a:latin typeface="Cocomat Pro"/>
              </a:rPr>
              <a:t>2</a:t>
            </a:r>
            <a:r>
              <a:rPr lang="en-US" sz="1600" b="0" i="0" dirty="0">
                <a:solidFill>
                  <a:srgbClr val="000000"/>
                </a:solidFill>
                <a:latin typeface="Cocomat Pro"/>
              </a:rPr>
              <a:t>4</a:t>
            </a:r>
            <a:endParaRPr sz="1600" b="0" i="0" dirty="0">
              <a:solidFill>
                <a:srgbClr val="000000"/>
              </a:solidFill>
              <a:latin typeface="Cocomat Pro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36AEB-4E33-CF5F-F0A9-BCF6C0B34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663CEB55-FF71-5871-C129-39482867B41C}"/>
              </a:ext>
            </a:extLst>
          </p:cNvPr>
          <p:cNvSpPr txBox="1"/>
          <p:nvPr/>
        </p:nvSpPr>
        <p:spPr>
          <a:xfrm>
            <a:off x="417785" y="1572502"/>
            <a:ext cx="812015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Surgical Modalities &amp; The Ultimate Goal: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Treatment ranges from lumpectomy to partial or total mastectomy. The primary objective in breast-conserving surgery is complete tumor resection with negative margins to avoid tumor recurrence (McCahill et al., 2012).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Resolving Clustered Nodes: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Precise spatial resolution is crucial to distinguish deep-seated, closely spaced Sentinel Lymph Nodes (SLNs).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Limitations of Conventional Localization: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Current techniques, such as Wire-Guided Localization (WGL) and Radioactive Seed Localization (RSL), rely heavily on preoperative imaging. These methods only identify the tumor's center, failing to provide real-time information about the tumor's margins or extent (Gray et al., 2004; Pouw et al., 2016).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Clinical Reality: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Because surgeons lack a real-time map of the true tumor borders, intraoperative margin delineation, re-excision rates remain unacceptably high (up to 23%), necessitating repeated surgeries to clear positive margins.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3932D1F-2D81-AC48-728C-8F2C50271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516DEE1-F74C-6F79-C037-8135BEB0E290}"/>
              </a:ext>
            </a:extLst>
          </p:cNvPr>
          <p:cNvSpPr txBox="1"/>
          <p:nvPr/>
        </p:nvSpPr>
        <p:spPr>
          <a:xfrm>
            <a:off x="4477861" y="655465"/>
            <a:ext cx="79396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Research Problem: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The Clinical Challenge in Radio-Guided Surgery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pic>
        <p:nvPicPr>
          <p:cNvPr id="10" name="Picture 9" descr="A person getting her breast examined&#10;&#10;Description automatically generated">
            <a:extLst>
              <a:ext uri="{FF2B5EF4-FFF2-40B4-BE49-F238E27FC236}">
                <a16:creationId xmlns:a16="http://schemas.microsoft.com/office/drawing/2014/main" id="{37B9BBC4-5CD5-06D5-E068-6EBBD0869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7938" y="1055575"/>
            <a:ext cx="3654062" cy="5197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84114F40-6902-FA43-C989-1B660307F658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01580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6DA12-DB5F-36BF-D703-9AAB46B5D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B186336-B84B-C7C0-8629-71EE6CE63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6A7E217-1854-6C03-3D50-53360B7DB538}"/>
              </a:ext>
            </a:extLst>
          </p:cNvPr>
          <p:cNvSpPr txBox="1"/>
          <p:nvPr/>
        </p:nvSpPr>
        <p:spPr>
          <a:xfrm>
            <a:off x="3993224" y="661416"/>
            <a:ext cx="76322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Conventional Methods, Current Innovations &amp; Their Limitations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A186D95-C3DA-AC34-DF4B-5E5CBE3B6328}"/>
              </a:ext>
            </a:extLst>
          </p:cNvPr>
          <p:cNvGraphicFramePr>
            <a:graphicFrameLocks/>
          </p:cNvGraphicFramePr>
          <p:nvPr/>
        </p:nvGraphicFramePr>
        <p:xfrm>
          <a:off x="386096" y="1389888"/>
          <a:ext cx="11476999" cy="4736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sellaDiTesto 2">
            <a:extLst>
              <a:ext uri="{FF2B5EF4-FFF2-40B4-BE49-F238E27FC236}">
                <a16:creationId xmlns:a16="http://schemas.microsoft.com/office/drawing/2014/main" id="{7D19C809-E1D7-3362-D855-0BFDAD7A91FA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91217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CA5CB71-B0BD-43B0-8DFB-2A0C36A92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2CA5CB71-B0BD-43B0-8DFB-2A0C36A92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2CA5CB71-B0BD-43B0-8DFB-2A0C36A92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F641A6-37FE-4E87-8911-99D54465D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5AF641A6-37FE-4E87-8911-99D54465D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5AF641A6-37FE-4E87-8911-99D54465D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63EC98-788A-4D0E-B084-695F36B41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E263EC98-788A-4D0E-B084-695F36B41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E263EC98-788A-4D0E-B084-695F36B41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C0BCBBA-58EE-4BC5-8ECD-E4E2C3329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2C0BCBBA-58EE-4BC5-8ECD-E4E2C3329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2C0BCBBA-58EE-4BC5-8ECD-E4E2C3329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5E9F949-B254-4DDF-9B53-1D1D082CF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55E9F949-B254-4DDF-9B53-1D1D082CF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55E9F949-B254-4DDF-9B53-1D1D082CF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75DDD4E-9A85-4C00-AB78-8A40B1D240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D75DDD4E-9A85-4C00-AB78-8A40B1D240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D75DDD4E-9A85-4C00-AB78-8A40B1D240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99BECBB-154D-460E-9EA2-CE30FE771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graphicEl>
                                              <a:dgm id="{B99BECBB-154D-460E-9EA2-CE30FE771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graphicEl>
                                              <a:dgm id="{B99BECBB-154D-460E-9EA2-CE30FE771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85ADEE8-8888-4957-968F-9F0DD0333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F85ADEE8-8888-4957-968F-9F0DD0333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F85ADEE8-8888-4957-968F-9F0DD0333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593054-539A-4BB9-937A-BD64E22F7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A1593054-539A-4BB9-937A-BD64E22F7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dgm id="{A1593054-539A-4BB9-937A-BD64E22F7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C0A2BBD-3B03-4BF4-9449-69C932335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CC0A2BBD-3B03-4BF4-9449-69C932335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CC0A2BBD-3B03-4BF4-9449-69C932335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B4A2C38-2E57-4B26-B9F4-6459649C9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graphicEl>
                                              <a:dgm id="{6B4A2C38-2E57-4B26-B9F4-6459649C9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graphicEl>
                                              <a:dgm id="{6B4A2C38-2E57-4B26-B9F4-6459649C9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FB290D9-7D9C-4360-AE91-4BCFB9C67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graphicEl>
                                              <a:dgm id="{9FB290D9-7D9C-4360-AE91-4BCFB9C67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graphicEl>
                                              <a:dgm id="{9FB290D9-7D9C-4360-AE91-4BCFB9C679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17F0DB9-3D63-4635-B5E6-F9E07E629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graphicEl>
                                              <a:dgm id="{917F0DB9-3D63-4635-B5E6-F9E07E629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graphicEl>
                                              <a:dgm id="{917F0DB9-3D63-4635-B5E6-F9E07E629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23E9C3-C848-4373-89E6-3F2AFF1149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graphicEl>
                                              <a:dgm id="{F723E9C3-C848-4373-89E6-3F2AFF1149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graphicEl>
                                              <a:dgm id="{F723E9C3-C848-4373-89E6-3F2AFF1149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56F7CEC-9503-4321-A03F-F8CC87C64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graphicEl>
                                              <a:dgm id="{456F7CEC-9503-4321-A03F-F8CC87C64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graphicEl>
                                              <a:dgm id="{456F7CEC-9503-4321-A03F-F8CC87C64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2B258C5-831F-44EF-AA2A-F9C79FF3E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graphicEl>
                                              <a:dgm id="{42B258C5-831F-44EF-AA2A-F9C79FF3E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graphicEl>
                                              <a:dgm id="{42B258C5-831F-44EF-AA2A-F9C79FF3E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A842962-E1A0-4C79-8291-1719197D1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>
                                            <p:graphicEl>
                                              <a:dgm id="{4A842962-E1A0-4C79-8291-1719197D1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">
                                            <p:graphicEl>
                                              <a:dgm id="{4A842962-E1A0-4C79-8291-1719197D1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D0A8F-6780-9C48-CB85-CD41207AF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D8186-92E8-A7FE-FAFD-EACC9D397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C11514A-BAD0-7A08-A80B-4E32275094C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06188" y="1443485"/>
          <a:ext cx="10525638" cy="4609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egnaposto numero diapositiva 1">
            <a:extLst>
              <a:ext uri="{FF2B5EF4-FFF2-40B4-BE49-F238E27FC236}">
                <a16:creationId xmlns:a16="http://schemas.microsoft.com/office/drawing/2014/main" id="{2F7378BC-046B-63A4-2B44-6F0CBB8726F4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6" name="CasellaDiTesto 3">
            <a:extLst>
              <a:ext uri="{FF2B5EF4-FFF2-40B4-BE49-F238E27FC236}">
                <a16:creationId xmlns:a16="http://schemas.microsoft.com/office/drawing/2014/main" id="{C23B25E8-AC43-81C1-67E9-E6D7C359D29B}"/>
              </a:ext>
            </a:extLst>
          </p:cNvPr>
          <p:cNvSpPr txBox="1"/>
          <p:nvPr/>
        </p:nvSpPr>
        <p:spPr>
          <a:xfrm>
            <a:off x="3274476" y="626357"/>
            <a:ext cx="6030300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Motivation and Targets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7" name="CasellaDiTesto 2">
            <a:extLst>
              <a:ext uri="{FF2B5EF4-FFF2-40B4-BE49-F238E27FC236}">
                <a16:creationId xmlns:a16="http://schemas.microsoft.com/office/drawing/2014/main" id="{1BA8F664-D547-80C1-BBAF-E1269373CC5A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4068697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1C18B-B0AD-E18B-4226-A41FEA4BA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E5ADC823-E1DD-3C26-5A1E-9396F952500F}"/>
              </a:ext>
            </a:extLst>
          </p:cNvPr>
          <p:cNvSpPr txBox="1"/>
          <p:nvPr/>
        </p:nvSpPr>
        <p:spPr>
          <a:xfrm>
            <a:off x="243430" y="1545527"/>
            <a:ext cx="8606739" cy="4319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An Advanced Intraoperative Tool: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A handheld, robotic-adaptable, AI-supported gamma detection system designed to actively guide the surgeon in real-time.</a:t>
            </a:r>
          </a:p>
          <a:p>
            <a:pPr marL="285750" marR="0" lvl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  <a:p>
            <a:pPr marL="285750" marR="0" lvl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Dual-Isotope Discrimination: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Utilizing ¹²³I-CLR1404 (159 keV) to illuminate the entire tumor margin, concurrently with ⁹⁹ᵐTc (140.5 keV) nanoparticles to map Sentinel Lymph Nodes (SLNs) (Weichert et al., 2014).</a:t>
            </a:r>
          </a:p>
          <a:p>
            <a:pPr marL="285750" marR="0" lvl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  <a:p>
            <a:pPr marL="285750" marR="0" lvl="0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The Instrumentation Bottleneck: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This requires a detector with superior energy resolution to distinguish between 140.5 keV and 159 keV. Furthermore, it must overcome the static trade-off in physics that:</a:t>
            </a:r>
          </a:p>
          <a:p>
            <a:pPr marL="1200150" marR="0" lvl="2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High Sensitivity to rapidly detect signals, but simultaneously demands </a:t>
            </a:r>
          </a:p>
          <a:p>
            <a:pPr marL="1200150" marR="0" lvl="2" indent="-285750" algn="just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High Spatial Resolution to resolve clustered SLNs separated by as little as 10 mm at depth (Engelen et al., 2015).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1A81370-BC7F-9C01-22FF-BC1475D0B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37ED814-71C9-0CBE-B151-FF0014378623}"/>
              </a:ext>
            </a:extLst>
          </p:cNvPr>
          <p:cNvSpPr txBox="1"/>
          <p:nvPr/>
        </p:nvSpPr>
        <p:spPr>
          <a:xfrm>
            <a:off x="4510003" y="633442"/>
            <a:ext cx="7653126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Proposed Solution and Challenges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pic>
        <p:nvPicPr>
          <p:cNvPr id="9" name="Picture 8" descr="A person using a laser device to check the tumor&#10;&#10;Description automatically generated">
            <a:extLst>
              <a:ext uri="{FF2B5EF4-FFF2-40B4-BE49-F238E27FC236}">
                <a16:creationId xmlns:a16="http://schemas.microsoft.com/office/drawing/2014/main" id="{9DD51857-C802-ABE6-8EEF-1758675E86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0169" y="1078201"/>
            <a:ext cx="3312960" cy="516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D971CB4A-4550-73DF-52E7-3839B695CB3D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416270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B1D1F-741D-4F99-5515-6221D1099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68B78F5-B453-3A1A-D82B-16F81ACAD594}"/>
              </a:ext>
            </a:extLst>
          </p:cNvPr>
          <p:cNvGrpSpPr/>
          <p:nvPr/>
        </p:nvGrpSpPr>
        <p:grpSpPr>
          <a:xfrm>
            <a:off x="767817" y="2043706"/>
            <a:ext cx="6706816" cy="3967705"/>
            <a:chOff x="873949" y="2028857"/>
            <a:chExt cx="6706816" cy="396770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3756D7B-0B8C-C43C-AC2A-4D00E9F08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949" y="2028857"/>
              <a:ext cx="5281004" cy="3967705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32447C2-0978-73C5-3882-A9EA660DF4F0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3357748" y="3897900"/>
              <a:ext cx="4223017" cy="1422059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3DFF6AA-C46F-F8ED-2856-4DEEBDD37213}"/>
              </a:ext>
            </a:extLst>
          </p:cNvPr>
          <p:cNvGrpSpPr/>
          <p:nvPr/>
        </p:nvGrpSpPr>
        <p:grpSpPr>
          <a:xfrm>
            <a:off x="162310" y="1964438"/>
            <a:ext cx="3648332" cy="590931"/>
            <a:chOff x="260281" y="1343953"/>
            <a:chExt cx="3648332" cy="59093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8264648-4147-3B62-3069-CECA530808B1}"/>
                </a:ext>
              </a:extLst>
            </p:cNvPr>
            <p:cNvSpPr txBox="1"/>
            <p:nvPr/>
          </p:nvSpPr>
          <p:spPr>
            <a:xfrm>
              <a:off x="260281" y="1343953"/>
              <a:ext cx="2277035" cy="590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algn="ctr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 typeface="Wingdings" pitchFamily="2" charset="2"/>
                <a:buChar char="Ø"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  <a:ea typeface="+mn-ea"/>
                  <a:cs typeface="+mn-cs"/>
                </a:rPr>
                <a:t>Silk screen: Battery Charge level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4C3EAB6-BDE4-6E3F-6253-CD4C9F98724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87388" y="1698188"/>
              <a:ext cx="1721225" cy="148541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DFCB2A6-800B-C691-E9E4-43B3901CB61B}"/>
              </a:ext>
            </a:extLst>
          </p:cNvPr>
          <p:cNvGrpSpPr/>
          <p:nvPr/>
        </p:nvGrpSpPr>
        <p:grpSpPr>
          <a:xfrm>
            <a:off x="430948" y="2900409"/>
            <a:ext cx="3024396" cy="2126547"/>
            <a:chOff x="528919" y="2279924"/>
            <a:chExt cx="3024396" cy="212654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4424CF6-1895-9635-E171-375BA649D29F}"/>
                </a:ext>
              </a:extLst>
            </p:cNvPr>
            <p:cNvSpPr txBox="1"/>
            <p:nvPr/>
          </p:nvSpPr>
          <p:spPr>
            <a:xfrm>
              <a:off x="528919" y="3316942"/>
              <a:ext cx="2277035" cy="108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  <a:ea typeface="+mn-ea"/>
                  <a:cs typeface="+mn-cs"/>
                </a:rPr>
                <a:t>Built in: Li-ion battery and front-end electronics including Pre-Amplifier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BF68299-54EA-1CAF-6776-493312902A90}"/>
                </a:ext>
              </a:extLst>
            </p:cNvPr>
            <p:cNvCxnSpPr>
              <a:endCxn id="12" idx="0"/>
            </p:cNvCxnSpPr>
            <p:nvPr/>
          </p:nvCxnSpPr>
          <p:spPr>
            <a:xfrm flipH="1">
              <a:off x="1667437" y="2279924"/>
              <a:ext cx="1885878" cy="1037018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2DB2911-D372-F700-25EE-49B3FCFB5460}"/>
              </a:ext>
            </a:extLst>
          </p:cNvPr>
          <p:cNvGrpSpPr/>
          <p:nvPr/>
        </p:nvGrpSpPr>
        <p:grpSpPr>
          <a:xfrm>
            <a:off x="3810642" y="1426935"/>
            <a:ext cx="2277035" cy="1214904"/>
            <a:chOff x="3908613" y="806450"/>
            <a:chExt cx="2277035" cy="121490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B1A917-432C-59DD-3080-D0EBC82467F2}"/>
                </a:ext>
              </a:extLst>
            </p:cNvPr>
            <p:cNvSpPr txBox="1"/>
            <p:nvPr/>
          </p:nvSpPr>
          <p:spPr>
            <a:xfrm>
              <a:off x="3908613" y="806450"/>
              <a:ext cx="2277035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  <a:ea typeface="+mn-ea"/>
                  <a:cs typeface="+mn-cs"/>
                </a:rPr>
                <a:t>Charger Jack 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74893C0-D117-C5E3-9BCF-296FCECC094B}"/>
                </a:ext>
              </a:extLst>
            </p:cNvPr>
            <p:cNvCxnSpPr>
              <a:endCxn id="15" idx="2"/>
            </p:cNvCxnSpPr>
            <p:nvPr/>
          </p:nvCxnSpPr>
          <p:spPr>
            <a:xfrm flipV="1">
              <a:off x="4322134" y="1148082"/>
              <a:ext cx="724997" cy="873272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1A85093-7C7E-D3F6-6513-B723345B29AB}"/>
              </a:ext>
            </a:extLst>
          </p:cNvPr>
          <p:cNvGrpSpPr/>
          <p:nvPr/>
        </p:nvGrpSpPr>
        <p:grpSpPr>
          <a:xfrm>
            <a:off x="3974208" y="2738576"/>
            <a:ext cx="2833277" cy="999620"/>
            <a:chOff x="4083027" y="2033046"/>
            <a:chExt cx="2833277" cy="99962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B88F02-2CD5-9C0F-7954-318F291C0F9E}"/>
                </a:ext>
              </a:extLst>
            </p:cNvPr>
            <p:cNvSpPr txBox="1"/>
            <p:nvPr/>
          </p:nvSpPr>
          <p:spPr>
            <a:xfrm>
              <a:off x="4639269" y="2691034"/>
              <a:ext cx="2277035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algn="l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 typeface="Wingdings" pitchFamily="2" charset="2"/>
                <a:buChar char="Ø"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  <a:ea typeface="+mn-ea"/>
                  <a:cs typeface="+mn-cs"/>
                </a:rPr>
                <a:t>BNC Connector 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C7FDECF-939F-DCF6-9D44-0403528399E0}"/>
                </a:ext>
              </a:extLst>
            </p:cNvPr>
            <p:cNvCxnSpPr>
              <a:cxnSpLocks/>
            </p:cNvCxnSpPr>
            <p:nvPr/>
          </p:nvCxnSpPr>
          <p:spPr>
            <a:xfrm>
              <a:off x="4083027" y="2033046"/>
              <a:ext cx="1461247" cy="631243"/>
            </a:xfrm>
            <a:prstGeom prst="straightConnector1">
              <a:avLst/>
            </a:prstGeom>
            <a:noFill/>
            <a:ln w="9525" cap="flat" cmpd="sng" algn="ctr">
              <a:solidFill>
                <a:srgbClr val="2FA3EE">
                  <a:shade val="60000"/>
                </a:srgbClr>
              </a:solidFill>
              <a:prstDash val="solid"/>
              <a:tailEnd type="triangle"/>
            </a:ln>
            <a:effectLst/>
          </p:spPr>
        </p:cxnSp>
      </p:grpSp>
      <p:pic>
        <p:nvPicPr>
          <p:cNvPr id="20" name="Content Placeholder 15">
            <a:extLst>
              <a:ext uri="{FF2B5EF4-FFF2-40B4-BE49-F238E27FC236}">
                <a16:creationId xmlns:a16="http://schemas.microsoft.com/office/drawing/2014/main" id="{A0E941E9-C4BC-EB4F-9FC8-C775FC6A3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0765" y="1874520"/>
            <a:ext cx="4616065" cy="4046759"/>
          </a:xfrm>
          <a:prstGeom prst="rect">
            <a:avLst/>
          </a:prstGeom>
        </p:spPr>
      </p:pic>
      <p:sp>
        <p:nvSpPr>
          <p:cNvPr id="26" name="CasellaDiTesto 3">
            <a:extLst>
              <a:ext uri="{FF2B5EF4-FFF2-40B4-BE49-F238E27FC236}">
                <a16:creationId xmlns:a16="http://schemas.microsoft.com/office/drawing/2014/main" id="{3A915955-7E2E-CB91-7D73-0DA468E033A6}"/>
              </a:ext>
            </a:extLst>
          </p:cNvPr>
          <p:cNvSpPr txBox="1"/>
          <p:nvPr/>
        </p:nvSpPr>
        <p:spPr>
          <a:xfrm>
            <a:off x="4450545" y="600601"/>
            <a:ext cx="75437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The Bare Proto-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type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of the detector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Segnaposto numero diapositiva 1">
            <a:extLst>
              <a:ext uri="{FF2B5EF4-FFF2-40B4-BE49-F238E27FC236}">
                <a16:creationId xmlns:a16="http://schemas.microsoft.com/office/drawing/2014/main" id="{CD74583C-E632-575F-59C4-BD341309655F}"/>
              </a:ext>
            </a:extLst>
          </p:cNvPr>
          <p:cNvSpPr txBox="1">
            <a:spLocks/>
          </p:cNvSpPr>
          <p:nvPr/>
        </p:nvSpPr>
        <p:spPr>
          <a:xfrm>
            <a:off x="9218455" y="6286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5" name="CasellaDiTesto 2">
            <a:extLst>
              <a:ext uri="{FF2B5EF4-FFF2-40B4-BE49-F238E27FC236}">
                <a16:creationId xmlns:a16="http://schemas.microsoft.com/office/drawing/2014/main" id="{B950CF29-A0DB-AE59-9879-0ED719DD9A8C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411787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417785" y="1572502"/>
            <a:ext cx="812015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Surgical Modalities &amp; The Ultimate Goal: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Treatment ranges from lumpectomy to partial or total mastectomy. The primary objective in breast-conserving surgery is complete tumor resection with negative margins to avoid tumor recurrence (McCahill et al., 2012).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Resolving Clustered Nodes: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Precise spatial resolution is crucial to distinguish deep-seated, closely spaced Sentinel Lymph Nodes (SLNs).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Limitations of Conventional Localization: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Current techniques, such as Wire-Guided Localization (WGL) and Radioactive Seed Localization (RSL), rely heavily on preoperative imaging. These methods only identify the tumor's center, failing to provide real-time information about the tumor's margins or extent (Gray et al., 2004; Pouw et al., 2016).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Clinical Reality: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Because surgeons lack a real-time map of the true tumor borders, intraoperative margin delineation, re-excision rates remain unacceptably high (up to 23%), necessitating repeated surgeries to clear positive margins.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477861" y="655465"/>
            <a:ext cx="79396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Cocomat Pro"/>
              </a:rPr>
              <a:t>Research Problem: </a:t>
            </a:r>
            <a:r>
              <a:rPr lang="en-US" sz="2000" dirty="0">
                <a:solidFill>
                  <a:prstClr val="black"/>
                </a:solidFill>
                <a:latin typeface="Cocomat Pro"/>
              </a:rPr>
              <a:t>The Clinical Challenge in Radio-Guided Surgery</a:t>
            </a:r>
            <a:endParaRPr lang="en-GB" sz="2000" dirty="0">
              <a:solidFill>
                <a:prstClr val="black"/>
              </a:solidFill>
              <a:latin typeface="Cocomat Pro"/>
            </a:endParaRPr>
          </a:p>
        </p:txBody>
      </p:sp>
      <p:pic>
        <p:nvPicPr>
          <p:cNvPr id="10" name="Picture 9" descr="A person getting her breast examined&#10;&#10;Description automatically generated">
            <a:extLst>
              <a:ext uri="{FF2B5EF4-FFF2-40B4-BE49-F238E27FC236}">
                <a16:creationId xmlns:a16="http://schemas.microsoft.com/office/drawing/2014/main" id="{A3B9B145-0D55-0758-A4B2-54F799399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7938" y="1055575"/>
            <a:ext cx="3654062" cy="5197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0C13C370-4422-A224-BC22-65F140EE8997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5433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7D618-D1FD-DB24-AECA-5B62C726C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8362482F-8EB2-203F-9A1F-19B934DE7DA3}"/>
              </a:ext>
            </a:extLst>
          </p:cNvPr>
          <p:cNvSpPr txBox="1"/>
          <p:nvPr/>
        </p:nvSpPr>
        <p:spPr>
          <a:xfrm>
            <a:off x="417785" y="1572502"/>
            <a:ext cx="812015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Surgical Modalities &amp; The Ultimate Goal: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Treatment ranges from lumpectomy to partial or total mastectomy. The primary objective in breast-conserving surgery is complete tumor resection with negative margins to avoid tumor recurrence (McCahill et al., 2012).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Resolving Clustered Nodes: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Precise spatial resolution is crucial to distinguish deep-seated, closely spaced Sentinel Lymph Nodes (SLNs).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Limitations of Conventional Localization: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Current techniques, such as Wire-Guided Localization (WGL) and Radioactive Seed Localization (RSL), rely heavily on preoperative imaging. These methods only identify the tumor's center, failing to provide real-time information about the tumor's margins or extent (Gray et al., 2004; Pouw et al., 2016).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Clinical Reality: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Because surgeons lack a real-time map of the true tumor borders, intraoperative margin delineation, re-excision rates remain unacceptably high (up to 23%), necessitating repeated surgeries to clear positive margins.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12084B8-AAA4-DEE6-19C3-BE7898E87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BB102F4-2043-7E60-A6CD-136C033792ED}"/>
              </a:ext>
            </a:extLst>
          </p:cNvPr>
          <p:cNvSpPr txBox="1"/>
          <p:nvPr/>
        </p:nvSpPr>
        <p:spPr>
          <a:xfrm>
            <a:off x="4477861" y="655465"/>
            <a:ext cx="79396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Cocomat Pro"/>
              </a:rPr>
              <a:t>Research Problem: </a:t>
            </a:r>
            <a:r>
              <a:rPr lang="en-US" sz="2000" dirty="0">
                <a:solidFill>
                  <a:prstClr val="black"/>
                </a:solidFill>
                <a:latin typeface="Cocomat Pro"/>
              </a:rPr>
              <a:t>The Clinical Challenge in Radio-Guided Surgery</a:t>
            </a:r>
            <a:endParaRPr lang="en-GB" sz="2000" dirty="0">
              <a:solidFill>
                <a:prstClr val="black"/>
              </a:solidFill>
              <a:latin typeface="Cocomat Pro"/>
            </a:endParaRPr>
          </a:p>
        </p:txBody>
      </p:sp>
      <p:pic>
        <p:nvPicPr>
          <p:cNvPr id="10" name="Picture 9" descr="A person getting her breast examined&#10;&#10;Description automatically generated">
            <a:extLst>
              <a:ext uri="{FF2B5EF4-FFF2-40B4-BE49-F238E27FC236}">
                <a16:creationId xmlns:a16="http://schemas.microsoft.com/office/drawing/2014/main" id="{C6213655-F44F-A00F-335C-A2B481760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7938" y="1055575"/>
            <a:ext cx="3654062" cy="5197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BF844D00-75B3-15C3-532D-A0D1B67C591B}"/>
              </a:ext>
            </a:extLst>
          </p:cNvPr>
          <p:cNvSpPr txBox="1"/>
          <p:nvPr/>
        </p:nvSpPr>
        <p:spPr>
          <a:xfrm>
            <a:off x="1231165" y="6338307"/>
            <a:ext cx="120098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 err="1">
                <a:latin typeface="Cocomat Pro" pitchFamily="2" charset="0"/>
              </a:rPr>
              <a:t>M.E.Bedir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  <a:ea typeface="+mn-ea"/>
                <a:cs typeface="+mn-cs"/>
              </a:rPr>
              <a:t>Sharpening the Surgeon’s Eye: A Reconfigurable Dual-Mode Gamma Probe Architecture Optimized for Radio Guided Surgery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52298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3972</Words>
  <Application>Microsoft Macintosh PowerPoint</Application>
  <PresentationFormat>Widescreen</PresentationFormat>
  <Paragraphs>289</Paragraphs>
  <Slides>25</Slides>
  <Notes>24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Aptos</vt:lpstr>
      <vt:lpstr>Aptos Display</vt:lpstr>
      <vt:lpstr>Arial</vt:lpstr>
      <vt:lpstr>Cambria Math</vt:lpstr>
      <vt:lpstr>Cocomat Pro</vt:lpstr>
      <vt:lpstr>Google Sans</vt:lpstr>
      <vt:lpstr>Wingdings</vt:lpstr>
      <vt:lpstr>Tema di Office</vt:lpstr>
      <vt:lpstr>1_Tema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Adriana Postiglione</dc:creator>
  <cp:lastModifiedBy>MUHAMMED EMİN BEDİR</cp:lastModifiedBy>
  <cp:revision>21</cp:revision>
  <dcterms:created xsi:type="dcterms:W3CDTF">2026-03-13T14:53:59Z</dcterms:created>
  <dcterms:modified xsi:type="dcterms:W3CDTF">2026-03-24T09:16:13Z</dcterms:modified>
</cp:coreProperties>
</file>