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sldIdLst>
    <p:sldId id="257" r:id="rId2"/>
    <p:sldId id="258" r:id="rId3"/>
    <p:sldId id="264" r:id="rId4"/>
    <p:sldId id="281" r:id="rId5"/>
    <p:sldId id="280" r:id="rId6"/>
    <p:sldId id="279" r:id="rId7"/>
    <p:sldId id="278" r:id="rId8"/>
    <p:sldId id="276" r:id="rId9"/>
    <p:sldId id="273" r:id="rId10"/>
    <p:sldId id="274" r:id="rId11"/>
    <p:sldId id="271" r:id="rId12"/>
    <p:sldId id="270" r:id="rId13"/>
    <p:sldId id="277" r:id="rId14"/>
    <p:sldId id="269" r:id="rId15"/>
    <p:sldId id="268" r:id="rId16"/>
    <p:sldId id="267" r:id="rId17"/>
    <p:sldId id="266" r:id="rId18"/>
    <p:sldId id="296" r:id="rId19"/>
    <p:sldId id="303" r:id="rId20"/>
    <p:sldId id="308" r:id="rId21"/>
    <p:sldId id="307" r:id="rId22"/>
    <p:sldId id="306" r:id="rId23"/>
    <p:sldId id="305" r:id="rId24"/>
    <p:sldId id="304" r:id="rId25"/>
    <p:sldId id="309" r:id="rId26"/>
    <p:sldId id="310" r:id="rId27"/>
    <p:sldId id="301" r:id="rId28"/>
    <p:sldId id="313" r:id="rId29"/>
    <p:sldId id="314" r:id="rId30"/>
    <p:sldId id="311" r:id="rId3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54BEC0-6F1C-45C5-B2A1-AD9AB7FAD3BD}" v="27" dt="2026-03-17T12:48:30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2"/>
    <p:restoredTop sz="94601"/>
  </p:normalViewPr>
  <p:slideViewPr>
    <p:cSldViewPr snapToGrid="0">
      <p:cViewPr>
        <p:scale>
          <a:sx n="69" d="100"/>
          <a:sy n="69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799C-B6F7-4EAE-8949-45C21134557E}" type="datetimeFigureOut">
              <a:rPr lang="en-GB" smtClean="0"/>
              <a:t>21/03/2026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D24AE-D6C3-49C9-8A43-062488821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55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D24AE-D6C3-49C9-8A43-062488821D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89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316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83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16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87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4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55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60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44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77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16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FD24AE-D6C3-49C9-8A43-062488821D8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3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4034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52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1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94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085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829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656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754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51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25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23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2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42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19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160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CC56-B49F-BA0D-77B2-4ED201C61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A8C411C-6098-ED69-C72D-8DCE0865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740FB42-9AE3-9DAB-3A11-D588D47EA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FC6E7-F794-B071-D459-C6BCF4023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FD24AE-D6C3-49C9-8A43-062488821D8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4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1BE16F-E8A6-62E6-9190-321A2445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F22FFC-FFFD-7F54-64C5-1AFE7CA11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98D1A7-F113-7E5D-F892-5C4BDA1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80E3-F186-4B8A-A876-A844E1F45DA1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3FB7BE-C5DE-A29A-A76D-1C5678D8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F79652-8DB9-E5DA-FF73-3BBE83D56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473B70-FB72-379D-55D5-372DAF02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665B42-B543-6B85-F05B-CA35B9D5B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A2C127-60BC-E237-0A07-74BDBB61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99CAC-D785-476F-BB27-4BD6F82F676A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0C2037-EF50-C866-5F81-FE2D9BC4A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81E35-EB2D-76F4-8B4F-7E28287A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02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4C63717-11D8-D22A-6066-6F60194D7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59F555-50DB-1E4E-95C8-94A637515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48817-E5F0-0C5F-ED22-49E460FA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E576F-9364-41A8-9E99-EC6CFD9B549E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6EB31D-8403-9F9D-8DCC-2BAEDE4A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8B457A-3107-A229-F977-F45135C6D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9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DF23B-4A88-9C92-A303-E2C4ADED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ADBE3-263F-3A8C-D7CF-3FA86DF90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52E88-BB90-0AB9-E4C4-EBA0CD6F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62C6-421A-4D6A-9EDE-E4525A5CAA7B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4850D-5D63-471D-73F9-EA9B98B0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BBAF98-6793-FC82-72D3-69F17A80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65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7757BC-EB66-CD29-8452-ABB0DDE9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23B1C1-A6AE-64CC-E389-2C5EF7C4D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2CE99A-8398-1BAD-FC60-BE02CC24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4009-3AF6-448F-A9AB-15B4281034EB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4F53A-2A8B-459C-2FAB-B91001F9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7FD7F3-7C4A-3A1C-0C17-D66EE945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6CB74-5BD4-F26B-665F-06F99520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174215-8CA2-7FF4-2682-FD0DD845C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B624-E4AD-F5DA-D7F4-1CD9F84E8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98A465-46F1-F033-05AE-3F398DD2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F6DB-4D3A-47FB-A014-6D5E3EF2C172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2D6B1-FD8D-097E-F80F-3B714F8BC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B47230-5872-7CEF-DACE-6A444B93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355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79D11B-A7F5-3511-85EE-C0159B6B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716A06-B858-6DB5-396C-BFFF7FD90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29B8F-73E7-B68F-BD80-518A8A47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9F2EA8-2B6F-6C2E-C9C8-72D5E9379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2468A-7B06-7622-0FF5-DEEB7EC59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E0FB03-82A2-F476-5D9F-C5137D31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F0AC-176C-47E3-9A35-C2364CFDEC2D}" type="datetime1">
              <a:rPr lang="it-IT" smtClean="0"/>
              <a:t>21/03/2026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7016C5-FC14-DC58-9705-361141AB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9AA3378-D1B6-4846-78FC-AC89DE6A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08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7FCCF2-EAC7-6051-C22C-E370AFB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237C0FF-E64E-9472-242A-1DEC839C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85573-4C96-4FB0-B943-83A0EC2BD5C8}" type="datetime1">
              <a:rPr lang="it-IT" smtClean="0"/>
              <a:t>21/03/2026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6493F-5C9A-4F6C-4095-27ED9C8D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61C7DF-A86B-0E28-E8F4-30EB9BB7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73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92AA7C-8991-7E22-D278-AD499E0A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EAA-F4E5-45A1-A801-09FD2966B4D3}" type="datetime1">
              <a:rPr lang="it-IT" smtClean="0"/>
              <a:t>21/03/2026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89577C5-D6B8-4DA5-D6B5-E00CE1D8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59727F-D0EC-303F-E797-632297B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170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DFEF6-E8EA-CEE5-C019-E046598E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55694C-6A7A-86D7-314D-42633D24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98E3A-CCAF-5FA8-3CA5-D08916DF2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B5606CB-D3D0-BEBD-33A7-958529C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3E0-34E0-4FDF-B0BC-1277811E3D7D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CB6A71-4DA0-DCC2-992E-4F4E1154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0E6D8A-682C-D985-9B7F-DB99EC14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86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DBA2A0-D9CE-77B5-9716-BD1233085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6CB045-7EAB-5305-5238-408C68ED0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EC8F03-975B-C6DF-1CF8-ACA8F6065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0FC15F-4E8E-60AA-005D-0E57A5CA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4860-578F-40CD-881C-9D7F5D85CFB9}" type="datetime1">
              <a:rPr lang="it-IT" smtClean="0"/>
              <a:t>21/03/2026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2FC906-7439-DD96-F481-4AA332F66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ACAE21-F7FA-4187-CBD3-2EED9D67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98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D6941FD-8362-8709-915F-9B2830DA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3AFF64-61CC-5F14-21A7-C7003156B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D2A5D7-FBF4-3E03-73E9-1198649855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D745A-F871-415C-9BE6-C9450C7059DD}" type="datetime1">
              <a:rPr lang="it-IT" smtClean="0"/>
              <a:t>21/03/2026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69B9E6-11B2-A0F3-3384-2F7997795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91231E-0073-B62E-73AE-3B6F73B40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4340B-3C72-EC4E-BC98-374D74FF1B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17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92D131-1186-85FE-7570-D1F06C5F5E85}"/>
              </a:ext>
            </a:extLst>
          </p:cNvPr>
          <p:cNvSpPr txBox="1"/>
          <p:nvPr/>
        </p:nvSpPr>
        <p:spPr>
          <a:xfrm>
            <a:off x="4345038" y="1933198"/>
            <a:ext cx="77676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84A0"/>
                </a:solidFill>
                <a:latin typeface="Cocomat Pro" pitchFamily="2" charset="0"/>
              </a:rPr>
              <a:t>Radiological Monitoring of Environmental and Occupational Exposure in Libya: </a:t>
            </a:r>
          </a:p>
          <a:p>
            <a:pPr algn="ctr"/>
            <a:r>
              <a:rPr lang="en-US" sz="2400" b="1" dirty="0">
                <a:solidFill>
                  <a:srgbClr val="0084A0"/>
                </a:solidFill>
                <a:latin typeface="Cocomat Pro" pitchFamily="2" charset="0"/>
              </a:rPr>
              <a:t>The Role of Gamma and Radon Detectors</a:t>
            </a:r>
            <a:endParaRPr lang="it-IT" sz="2400" b="1" dirty="0">
              <a:latin typeface="Cocomat Pro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9450E2-50F5-6990-4069-9C770C729D1A}"/>
              </a:ext>
            </a:extLst>
          </p:cNvPr>
          <p:cNvSpPr txBox="1"/>
          <p:nvPr/>
        </p:nvSpPr>
        <p:spPr>
          <a:xfrm>
            <a:off x="4511219" y="868527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Karima Elmasri</a:t>
            </a:r>
            <a:endParaRPr lang="it-IT" sz="2400" dirty="0">
              <a:latin typeface="Cocomat Pro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7547770-0A4D-D4C4-C322-3CE65917925D}"/>
              </a:ext>
            </a:extLst>
          </p:cNvPr>
          <p:cNvSpPr txBox="1"/>
          <p:nvPr/>
        </p:nvSpPr>
        <p:spPr>
          <a:xfrm>
            <a:off x="4594346" y="1456145"/>
            <a:ext cx="476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it-IT" dirty="0">
                <a:solidFill>
                  <a:srgbClr val="002A48"/>
                </a:solidFill>
                <a:latin typeface="Cocomat Pro" pitchFamily="2" charset="0"/>
              </a:rPr>
              <a:t>University of Tripoli, Libya</a:t>
            </a:r>
            <a:endParaRPr lang="it-IT" dirty="0">
              <a:latin typeface="Cocomat Pro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73D96D-9251-2F5B-D4DF-6BCC3221047A}"/>
              </a:ext>
            </a:extLst>
          </p:cNvPr>
          <p:cNvSpPr txBox="1"/>
          <p:nvPr/>
        </p:nvSpPr>
        <p:spPr>
          <a:xfrm>
            <a:off x="4424366" y="5820438"/>
            <a:ext cx="76089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Advances in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X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-ray and </a:t>
            </a:r>
            <a:r>
              <a:rPr lang="en-GB" sz="1600" b="1" dirty="0">
                <a:solidFill>
                  <a:srgbClr val="002A48"/>
                </a:solidFill>
                <a:latin typeface="Cocomat Pro" pitchFamily="2" charset="0"/>
              </a:rPr>
              <a:t>G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amma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RA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y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GB" sz="1600" b="1" dirty="0" err="1">
                <a:solidFill>
                  <a:srgbClr val="002A48"/>
                </a:solidFill>
                <a:latin typeface="Cocomat Pro" pitchFamily="2" charset="0"/>
              </a:rPr>
              <a:t>DE</a:t>
            </a:r>
            <a:r>
              <a:rPr lang="en-GB" sz="1600" dirty="0" err="1">
                <a:solidFill>
                  <a:srgbClr val="002A48"/>
                </a:solidFill>
                <a:latin typeface="Cocomat Pro" pitchFamily="2" charset="0"/>
              </a:rPr>
              <a:t>tectors</a:t>
            </a: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 and applications (XGRADE 2026)</a:t>
            </a:r>
          </a:p>
          <a:p>
            <a:pPr algn="ctr" rtl="0">
              <a:buNone/>
            </a:pPr>
            <a:r>
              <a:rPr lang="en-GB" sz="1600" dirty="0">
                <a:solidFill>
                  <a:srgbClr val="002A48"/>
                </a:solidFill>
                <a:latin typeface="Cocomat Pro" pitchFamily="2" charset="0"/>
              </a:rPr>
              <a:t>24-26/03/2026, Palermo</a:t>
            </a:r>
            <a:endParaRPr lang="it-IT" sz="1600" dirty="0"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27FEC2C-AD3B-0746-8B40-3C5441A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0145" y="6405213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198615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336884" y="2377436"/>
            <a:ext cx="5358063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Assessment of granite and marble used in Libya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Measurement of NORM concentrations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Evaluation of radiological hazard indices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Analysis using </a:t>
            </a:r>
            <a:r>
              <a:rPr lang="en-US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gamma spectrometry</a:t>
            </a: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252785" y="1577607"/>
            <a:ext cx="64810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comat Pro" pitchFamily="2" charset="0"/>
              </a:rPr>
              <a:t>Study 1: Building Materials Analysis</a:t>
            </a:r>
            <a:endParaRPr lang="en-GB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6289626" y="1520332"/>
            <a:ext cx="61269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comat Pro" pitchFamily="2" charset="0"/>
              </a:rPr>
              <a:t>Study 2: Indoor Radon Monitoring</a:t>
            </a:r>
            <a:endParaRPr lang="en-GB" sz="2400" b="1" dirty="0">
              <a:solidFill>
                <a:schemeClr val="accent1">
                  <a:lumMod val="60000"/>
                  <a:lumOff val="40000"/>
                </a:schemeClr>
              </a:solidFill>
              <a:latin typeface="Cocomat Pro" pitchFamily="2" charset="0"/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5886333" y="1808439"/>
            <a:ext cx="16042" cy="4278883"/>
          </a:xfrm>
          <a:prstGeom prst="line">
            <a:avLst/>
          </a:prstGeom>
          <a:ln w="920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197262" y="2414088"/>
            <a:ext cx="5826539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Measurement of radon gas concentration in buildings. Study conducted in: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Offices, Schools and  Universities 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Evaluation of factors affecting radon levels:-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800100" lvl="1" indent="-342900"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Ventilation</a:t>
            </a:r>
          </a:p>
          <a:p>
            <a:pPr marL="800100" lvl="1" indent="-342900"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Building age</a:t>
            </a:r>
          </a:p>
          <a:p>
            <a:pPr marL="800100" lvl="1" indent="-342900"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Occupancy</a:t>
            </a: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9A1721EF-0AD6-F011-7B9D-C455CB931FC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929730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253335" y="1884137"/>
            <a:ext cx="74959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A total of granite and marble samples were collected from the Libyan market</a:t>
            </a:r>
          </a:p>
          <a:p>
            <a:pPr>
              <a:defRPr/>
            </a:pPr>
            <a:endParaRPr lang="it-IT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Granite samples:11 samples imported from Asian countries</a:t>
            </a:r>
          </a:p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Origins include:</a:t>
            </a:r>
          </a:p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India- Pakistan-Uzbekistan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Marble samples: 11 samples imported from Mediterranean countries- Origin  include:Turkey Italy and Spain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780547" y="600601"/>
            <a:ext cx="68339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1: Materials and Sample Collection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7" name="Picture 26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505C62">
                  <a:alpha val="100000"/>
                </a:srgbClr>
              </a:clrFrom>
              <a:clrTo>
                <a:srgbClr val="505C62">
                  <a:alpha val="100000"/>
                  <a:alpha val="0"/>
                </a:srgbClr>
              </a:clrTo>
            </a:clrChange>
            <a:lum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5" t="71367" r="48000"/>
          <a:stretch>
            <a:fillRect/>
          </a:stretch>
        </p:blipFill>
        <p:spPr>
          <a:xfrm rot="20640000">
            <a:off x="9655258" y="1377331"/>
            <a:ext cx="909955" cy="1640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5"/>
          <a:srcRect l="14422" t="10364" b="25498"/>
          <a:stretch>
            <a:fillRect/>
          </a:stretch>
        </p:blipFill>
        <p:spPr>
          <a:xfrm rot="4080000">
            <a:off x="8836419" y="3499603"/>
            <a:ext cx="1667510" cy="833120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220000">
            <a:off x="8441217" y="1407018"/>
            <a:ext cx="978535" cy="1778635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7"/>
          <a:srcRect l="28070" t="20901" r="-3824" b="-11473"/>
          <a:stretch>
            <a:fillRect/>
          </a:stretch>
        </p:blipFill>
        <p:spPr>
          <a:xfrm rot="20400000">
            <a:off x="10763992" y="2349687"/>
            <a:ext cx="1277620" cy="2196465"/>
          </a:xfrm>
          <a:prstGeom prst="rect">
            <a:avLst/>
          </a:prstGeom>
        </p:spPr>
      </p:pic>
      <p:pic>
        <p:nvPicPr>
          <p:cNvPr id="11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460000">
            <a:off x="9930198" y="4480634"/>
            <a:ext cx="2045667" cy="1363968"/>
          </a:xfrm>
          <a:prstGeom prst="rect">
            <a:avLst/>
          </a:prstGeom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9F9203DF-548D-FAA5-3D9F-3A77EC6F72D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178723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387444" y="1562180"/>
            <a:ext cx="585293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Activity concentrations were measured using </a:t>
            </a:r>
            <a:r>
              <a:rPr lang="en-US" sz="2400" dirty="0" err="1">
                <a:solidFill>
                  <a:srgbClr val="002A48"/>
                </a:solidFill>
                <a:latin typeface="Cocomat Pro" pitchFamily="2" charset="0"/>
              </a:rPr>
              <a:t>HPGe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gamma-ray spectrometry.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Radiological hazard indices, including Ra</a:t>
            </a:r>
            <a:r>
              <a:rPr lang="en-US" sz="2400" baseline="-25000" dirty="0">
                <a:solidFill>
                  <a:srgbClr val="002A48"/>
                </a:solidFill>
                <a:latin typeface="Cocomat Pro" pitchFamily="2" charset="0"/>
              </a:rPr>
              <a:t>eq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, Activity Concentration Index, and annual effective dose, were calculated.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Results were compared with IAEA, UNSCEAR, and European Commission recommended limits.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871535" y="552475"/>
            <a:ext cx="65985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1: Methodology</a:t>
            </a:r>
          </a:p>
        </p:txBody>
      </p:sp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716989">
            <a:off x="6830651" y="1629067"/>
            <a:ext cx="4323712" cy="35023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C271EC7C-871C-AC29-DC9A-3F229EA1939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464914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48865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Methodology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28" y="1210390"/>
            <a:ext cx="7189122" cy="5076160"/>
          </a:xfrm>
          <a:prstGeom prst="rect">
            <a:avLst/>
          </a:prstGeom>
        </p:spPr>
      </p:pic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082254">
            <a:off x="7931260" y="1446829"/>
            <a:ext cx="2002289" cy="2185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83673">
            <a:off x="9972944" y="3399584"/>
            <a:ext cx="1977268" cy="2157663"/>
          </a:xfrm>
          <a:prstGeom prst="rect">
            <a:avLst/>
          </a:prstGeom>
        </p:spPr>
      </p:pic>
      <p:sp>
        <p:nvSpPr>
          <p:cNvPr id="5" name="CasellaDiTesto 2">
            <a:extLst>
              <a:ext uri="{FF2B5EF4-FFF2-40B4-BE49-F238E27FC236}">
                <a16:creationId xmlns:a16="http://schemas.microsoft.com/office/drawing/2014/main" id="{E995BFD5-C0C1-10FD-BB7C-82845BDD94C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79642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92245" y="1976385"/>
            <a:ext cx="4901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Use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Cocomat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Pro </a:t>
            </a:r>
            <a:r>
              <a:rPr lang="it-IT" sz="2400" dirty="0" err="1">
                <a:solidFill>
                  <a:srgbClr val="002A48"/>
                </a:solidFill>
                <a:latin typeface="Cocomat Pro" pitchFamily="2" charset="0"/>
              </a:rPr>
              <a:t>as</a:t>
            </a: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font</a:t>
            </a: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5507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Samples Analyisis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8" name="Text Box 3"/>
          <p:cNvSpPr txBox="1"/>
          <p:nvPr/>
        </p:nvSpPr>
        <p:spPr>
          <a:xfrm>
            <a:off x="92392" y="1355140"/>
            <a:ext cx="12007215" cy="4931410"/>
          </a:xfrm>
          <a:prstGeom prst="rect">
            <a:avLst/>
          </a:prstGeom>
        </p:spPr>
        <p:txBody>
          <a:bodyPr>
            <a:noAutofit/>
          </a:bodyPr>
          <a:lstStyle>
            <a:defPPr rtl="0"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 err="1">
                <a:latin typeface="Times New Roman" panose="02020603050405020304"/>
                <a:ea typeface="Times New Roman" panose="02020603050405020304"/>
              </a:rPr>
              <a:t>HPGe</a:t>
            </a:r>
            <a:r>
              <a:rPr lang="en-US" sz="2400" dirty="0">
                <a:latin typeface="Times New Roman" panose="02020603050405020304"/>
                <a:ea typeface="Times New Roman" panose="02020603050405020304"/>
              </a:rPr>
              <a:t> detector with measured relative efficiency of 76% at an energy of 1.33 MeV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(Co-60 source),</a:t>
            </a:r>
            <a:r>
              <a:rPr lang="en-US" sz="2400" dirty="0">
                <a:latin typeface="Times New Roman" panose="02020603050405020304"/>
                <a:ea typeface="Times New Roman" panose="02020603050405020304"/>
              </a:rPr>
              <a:t>  and energy resolution ranging from 1.9 </a:t>
            </a:r>
            <a:r>
              <a:rPr lang="en-US" sz="2400" dirty="0" err="1"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sz="2400" dirty="0">
                <a:latin typeface="Times New Roman" panose="02020603050405020304"/>
                <a:ea typeface="Times New Roman" panose="02020603050405020304"/>
              </a:rPr>
              <a:t> to 2.1 </a:t>
            </a:r>
            <a:r>
              <a:rPr lang="en-US" sz="2400" dirty="0" err="1"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sz="2400" dirty="0">
                <a:latin typeface="Times New Roman" panose="02020603050405020304"/>
                <a:ea typeface="Times New Roman" panose="02020603050405020304"/>
              </a:rPr>
              <a:t>.</a:t>
            </a: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/>
              <a:ea typeface="Times New Roman" panose="02020603050405020304"/>
            </a:endParaRP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latin typeface="Times New Roman" panose="02020603050405020304"/>
                <a:ea typeface="Times New Roman" panose="02020603050405020304"/>
              </a:rPr>
              <a:t>Several characteristic gamma lines were used for activity analysis,</a:t>
            </a:r>
          </a:p>
          <a:p>
            <a:pPr marL="914400" lvl="1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latin typeface="Times New Roman" panose="02020603050405020304"/>
                <a:ea typeface="Times New Roman" panose="02020603050405020304"/>
              </a:rPr>
              <a:t>For the ²³⁸U (²²⁶Ra) series: </a:t>
            </a:r>
            <a:r>
              <a:rPr lang="en-US" altLang="en-US" sz="2400" dirty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</a:rPr>
              <a:t>609.32 </a:t>
            </a:r>
            <a:r>
              <a:rPr lang="en-US" altLang="en-US" sz="2400" dirty="0" err="1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altLang="en-US" sz="2400" dirty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</a:rPr>
              <a:t> (45.4%) and 1120.29 </a:t>
            </a:r>
            <a:r>
              <a:rPr lang="en-US" altLang="en-US" sz="2400" dirty="0" err="1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altLang="en-US" sz="2400" dirty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</a:rPr>
              <a:t> (14.8%) from ²¹⁴Bi. </a:t>
            </a:r>
            <a:endParaRPr lang="en-US" altLang="en-US" sz="2400" dirty="0">
              <a:latin typeface="Times New Roman" panose="02020603050405020304"/>
              <a:ea typeface="Times New Roman" panose="02020603050405020304"/>
            </a:endParaRPr>
          </a:p>
          <a:p>
            <a:pPr marL="914400" lvl="1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latin typeface="Times New Roman" panose="02020603050405020304"/>
                <a:ea typeface="Times New Roman" panose="02020603050405020304"/>
              </a:rPr>
              <a:t>For the ²³²Th series: 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/>
                <a:ea typeface="Times New Roman" panose="02020603050405020304"/>
              </a:rPr>
              <a:t>911.20 </a:t>
            </a:r>
            <a:r>
              <a:rPr lang="en-US" altLang="en-US" sz="2400" dirty="0" err="1">
                <a:solidFill>
                  <a:schemeClr val="accent2"/>
                </a:solidFill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/>
                <a:ea typeface="Times New Roman" panose="02020603050405020304"/>
              </a:rPr>
              <a:t> (25.8%) and 968.97 </a:t>
            </a:r>
            <a:r>
              <a:rPr lang="en-US" altLang="en-US" sz="2400" dirty="0" err="1">
                <a:solidFill>
                  <a:schemeClr val="accent2"/>
                </a:solidFill>
                <a:latin typeface="Times New Roman" panose="02020603050405020304"/>
                <a:ea typeface="Times New Roman" panose="02020603050405020304"/>
              </a:rPr>
              <a:t>keV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/>
                <a:ea typeface="Times New Roman" panose="02020603050405020304"/>
              </a:rPr>
              <a:t> (15.8%) from ²²⁸Ac. </a:t>
            </a:r>
          </a:p>
          <a:p>
            <a:pPr marL="914400" lvl="1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latin typeface="Times New Roman" panose="02020603050405020304"/>
                <a:ea typeface="Times New Roman" panose="02020603050405020304"/>
              </a:rPr>
              <a:t>For ⁴⁰K: </a:t>
            </a:r>
            <a:r>
              <a:rPr lang="en-US" altLang="en-US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/>
                <a:ea typeface="Times New Roman" panose="02020603050405020304"/>
              </a:rPr>
              <a:t>1460.82 keV (10.66%). </a:t>
            </a:r>
          </a:p>
          <a:p>
            <a:pPr marL="914400" lvl="1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solidFill>
                <a:schemeClr val="accent4">
                  <a:lumMod val="75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marL="914400" lvl="1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solidFill>
                <a:schemeClr val="accent4">
                  <a:lumMod val="75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/>
                <a:ea typeface="Times New Roman" panose="02020603050405020304"/>
              </a:rPr>
              <a:t>Measured activity concentrations were compared to international safety limits reported by UNSCEAR (2008): </a:t>
            </a:r>
            <a:r>
              <a:rPr lang="en-US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/>
                <a:ea typeface="Times New Roman" panose="02020603050405020304"/>
              </a:rPr>
              <a:t>33 Bq/kg for ²³⁸U, 45 Bq/kg for ²³²Th, and 420 Bq/kg for ⁴⁰K.</a:t>
            </a: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/>
                <a:ea typeface="Times New Roman" panose="02020603050405020304"/>
              </a:rPr>
              <a:t> </a:t>
            </a: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latin typeface="Times New Roman" panose="02020603050405020304"/>
              <a:ea typeface="Times New Roman" panose="02020603050405020304"/>
            </a:endParaRP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latin typeface="Times New Roman" panose="02020603050405020304"/>
              <a:ea typeface="Times New Roman" panose="02020603050405020304"/>
            </a:endParaRPr>
          </a:p>
          <a:p>
            <a:pPr marL="457200" indent="-457200" algn="just" defTabSz="457200" hangingPunct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latin typeface="Times New Roman" panose="02020603050405020304"/>
              <a:ea typeface="Times New Roman" panose="02020603050405020304"/>
            </a:endParaRP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39168BF2-C500-7715-5E43-54EB0D5529D5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026442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463641" y="551064"/>
            <a:ext cx="37548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6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5324" y="1681986"/>
            <a:ext cx="7191375" cy="4679315"/>
          </a:xfrm>
          <a:prstGeom prst="rect">
            <a:avLst/>
          </a:prstGeom>
          <a:noFill/>
        </p:spPr>
      </p:pic>
      <p:sp>
        <p:nvSpPr>
          <p:cNvPr id="7" name="Text Box 4"/>
          <p:cNvSpPr txBox="1"/>
          <p:nvPr/>
        </p:nvSpPr>
        <p:spPr>
          <a:xfrm>
            <a:off x="3441266" y="1338087"/>
            <a:ext cx="6079490" cy="443230"/>
          </a:xfrm>
          <a:prstGeom prst="rect">
            <a:avLst/>
          </a:prstGeom>
        </p:spPr>
        <p:txBody>
          <a:bodyPr wrap="square">
            <a:noAutofit/>
          </a:bodyPr>
          <a:lstStyle>
            <a:defPPr rtl="0"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457200">
              <a:spcBef>
                <a:spcPct val="0"/>
              </a:spcBef>
              <a:spcAft>
                <a:spcPts val="1000"/>
              </a:spcAft>
            </a:pPr>
            <a:r>
              <a:rPr lang="en-US" b="1" i="0" dirty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Figure 1. Activity concentration of Ra-226 and Th-232 </a:t>
            </a: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BF60B81B-AD34-B3DF-35A5-9FDCAF89281B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599416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4256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8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24464" y="1690554"/>
            <a:ext cx="6185652" cy="4569426"/>
          </a:xfrm>
          <a:prstGeom prst="rect">
            <a:avLst/>
          </a:prstGeom>
          <a:noFill/>
        </p:spPr>
      </p:pic>
      <p:sp>
        <p:nvSpPr>
          <p:cNvPr id="9" name="Text Box 3"/>
          <p:cNvSpPr txBox="1"/>
          <p:nvPr/>
        </p:nvSpPr>
        <p:spPr>
          <a:xfrm>
            <a:off x="4249871" y="1295583"/>
            <a:ext cx="4968584" cy="425825"/>
          </a:xfrm>
          <a:prstGeom prst="rect">
            <a:avLst/>
          </a:prstGeom>
        </p:spPr>
        <p:txBody>
          <a:bodyPr>
            <a:noAutofit/>
          </a:bodyPr>
          <a:lstStyle>
            <a:defPPr rtl="0"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457200">
              <a:spcBef>
                <a:spcPct val="0"/>
              </a:spcBef>
              <a:spcAft>
                <a:spcPts val="1000"/>
              </a:spcAft>
            </a:pPr>
            <a:r>
              <a:rPr lang="en-US" sz="1600" b="1" i="0" dirty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Figure 2 Activity concentration of Ra-226 and Th-232</a:t>
            </a: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EB684D81-17AD-E8DE-62D5-CF264262FEDE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755618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31976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6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3855" y="1795460"/>
            <a:ext cx="6324600" cy="4464519"/>
          </a:xfrm>
          <a:prstGeom prst="rect">
            <a:avLst/>
          </a:prstGeom>
          <a:noFill/>
        </p:spPr>
      </p:pic>
      <p:sp>
        <p:nvSpPr>
          <p:cNvPr id="7" name="Text Box 2"/>
          <p:cNvSpPr txBox="1"/>
          <p:nvPr/>
        </p:nvSpPr>
        <p:spPr>
          <a:xfrm>
            <a:off x="3749625" y="1266667"/>
            <a:ext cx="714296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 rtl="0"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Times New Roman" panose="02020603050405020304"/>
                <a:cs typeface="+mn-cs"/>
              </a:rPr>
              <a:t>Figure 3: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Times New Roman" panose="02020603050405020304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Times New Roman" panose="02020603050405020304"/>
                <a:cs typeface="+mn-cs"/>
              </a:rPr>
              <a:t>Radium equivalent activity levels for the granite samples</a:t>
            </a: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6678E640-6FD1-DA58-F417-2B54C8E732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184159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6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2414" y="1631435"/>
            <a:ext cx="6854424" cy="4422368"/>
          </a:xfrm>
          <a:prstGeom prst="rect">
            <a:avLst/>
          </a:prstGeom>
          <a:noFill/>
        </p:spPr>
      </p:pic>
      <p:sp>
        <p:nvSpPr>
          <p:cNvPr id="5" name="CasellaDiTesto 2">
            <a:extLst>
              <a:ext uri="{FF2B5EF4-FFF2-40B4-BE49-F238E27FC236}">
                <a16:creationId xmlns:a16="http://schemas.microsoft.com/office/drawing/2014/main" id="{32F895AC-F217-DD5A-4D72-5304524904AA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207573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19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Study 1: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5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24462" y="1690487"/>
            <a:ext cx="5486233" cy="4596063"/>
          </a:xfrm>
          <a:prstGeom prst="rect">
            <a:avLst/>
          </a:prstGeom>
          <a:noFill/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74F28EE2-C105-8F33-E740-5DCA715E97E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06255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CE0798-ABB3-D4DD-18B1-B956FC450A1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600" dirty="0">
                <a:solidFill>
                  <a:srgbClr val="000000"/>
                </a:solidFill>
                <a:latin typeface="Cocomat Pro" pitchFamily="2" charset="0"/>
              </a:rPr>
              <a:t>K Elmasri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- Advances in X-ray and Gamma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RAy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Cocomat Pro" pitchFamily="2" charset="0"/>
              </a:rPr>
              <a:t>DEtectors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Cocomat Pro" pitchFamily="2" charset="0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F3C923A-68AC-A314-6FBD-25B3F23D4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t>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C5C470-A7BB-8A60-D594-BB4EE51C94BE}"/>
              </a:ext>
            </a:extLst>
          </p:cNvPr>
          <p:cNvSpPr txBox="1"/>
          <p:nvPr/>
        </p:nvSpPr>
        <p:spPr>
          <a:xfrm>
            <a:off x="5593429" y="600601"/>
            <a:ext cx="46093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University of Tripoli – Libya</a:t>
            </a:r>
            <a:endParaRPr lang="en-GB" sz="2800" dirty="0"/>
          </a:p>
        </p:txBody>
      </p:sp>
      <p:sp>
        <p:nvSpPr>
          <p:cNvPr id="7" name="مستطيل 6"/>
          <p:cNvSpPr/>
          <p:nvPr/>
        </p:nvSpPr>
        <p:spPr>
          <a:xfrm>
            <a:off x="288756" y="1828801"/>
            <a:ext cx="94648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one of the oldest and leading universities in Libya</a:t>
            </a: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Established in 1957, located in Tripoli, the capital city</a:t>
            </a:r>
          </a:p>
          <a:p>
            <a:pPr>
              <a:defRPr/>
            </a:pPr>
            <a:endParaRPr lang="ar-LY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The university includes a wide range of: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Engineering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Nuclear Engineering Department 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lvl="1">
              <a:buClr>
                <a:schemeClr val="accent4"/>
              </a:buCl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Medical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Science faculties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Research center</a:t>
            </a:r>
            <a:r>
              <a:rPr lang="en-US" dirty="0"/>
              <a:t>s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2855" y="1123821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74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774707" y="646053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1: Conclusion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701963" y="1645435"/>
            <a:ext cx="11259691" cy="2381620"/>
          </a:xfrm>
          <a:prstGeom prst="rect">
            <a:avLst/>
          </a:prstGeom>
        </p:spPr>
        <p:txBody>
          <a:bodyPr vert="horz" rtlCol="0">
            <a:noAutofit/>
          </a:bodyPr>
          <a:lstStyle>
            <a:lvl1pPr marL="365760" indent="-255905" algn="l" rtl="0" eaLnBrk="1" latinLnBrk="0" hangingPunct="1">
              <a:spcBef>
                <a:spcPts val="300"/>
              </a:spcBef>
              <a:buClr>
                <a:schemeClr val="accent3">
                  <a:lumMod val="75000"/>
                </a:schemeClr>
              </a:buClr>
              <a:buFont typeface="Georgia" panose="02040502050405020303"/>
              <a:buChar char="•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8495" indent="-247015" algn="l" rtl="0" eaLnBrk="1" latinLnBrk="0" hangingPunct="1">
              <a:spcBef>
                <a:spcPts val="300"/>
              </a:spcBef>
              <a:buClr>
                <a:schemeClr val="accent2">
                  <a:lumMod val="75000"/>
                </a:schemeClr>
              </a:buClr>
              <a:buFont typeface="Georgia" panose="02040502050405020303"/>
              <a:buChar char="▫"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23290" indent="-21971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79830" indent="-201295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90015" indent="-18288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09090" indent="-18288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030095" indent="-18288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1">
                  <a:lumMod val="50000"/>
                </a:schemeClr>
              </a:buClr>
              <a:buFont typeface="Wingdings 2" panose="05020102010507070707" pitchFamily="18" charset="2"/>
              <a:buChar char="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Several granite samples from India showed ²²⁶Ra activity concentrations exceeding 80 Bq·kg⁻¹.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 granite samples from India exceeded the recommended limit for ²³²Th activity concentration.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Only one granite sample, originating from India, exhibited radium equivalent activity (Ra</a:t>
            </a:r>
            <a:r>
              <a:rPr kumimoji="0" lang="en-US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eq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above the recommended limit of 370 Bq·kg⁻¹.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Granite samples imported from Pakistan and Uzbekistan showed lower radiological hazard levels and complied with international safety limits.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  <a:lumOff val="50000"/>
                </a:schemeClr>
              </a:buClr>
              <a:buSzTx/>
              <a:buFont typeface="Wingdings" panose="05000000000000000000" charset="0"/>
              <a:buChar char="q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Indian granite sample B-G-I exhibited elevated values across multiple hazard indices, including Raeq, annual effective dose, and ELCR, raising concerns regarding its indoor use.</a:t>
            </a: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F3DC0BD6-D593-2303-4DF9-4BFB303769C7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849043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21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299284" y="600601"/>
            <a:ext cx="80959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2: </a:t>
            </a:r>
            <a:r>
              <a:rPr lang="en-US" sz="2800" dirty="0">
                <a:solidFill>
                  <a:srgbClr val="455F51"/>
                </a:solidFill>
                <a:latin typeface="Calibri"/>
              </a:rPr>
              <a:t>Radon Gas Distribution in Closed and Aged Buildings in Tripoli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7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277416" y="2425564"/>
            <a:ext cx="112933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ocomat Pro" pitchFamily="2" charset="0"/>
              </a:rPr>
              <a:t>Objectives 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Measure radon levels in schools, and university offices, Libraries and labs.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Compare results with WHO and EPA safety limits. 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Assess effect of ventilation, building age, and   materials. 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Raise awareness on radon risks in public buildings.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9F62FFC0-1549-AEAB-121E-82DF5BAD940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259160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22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2: Materials and Methods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1243897"/>
            <a:ext cx="9753600" cy="4631970"/>
          </a:xfrm>
          <a:prstGeom prst="rect">
            <a:avLst/>
          </a:prstGeom>
        </p:spPr>
      </p:pic>
      <p:sp>
        <p:nvSpPr>
          <p:cNvPr id="5" name="CasellaDiTesto 2">
            <a:extLst>
              <a:ext uri="{FF2B5EF4-FFF2-40B4-BE49-F238E27FC236}">
                <a16:creationId xmlns:a16="http://schemas.microsoft.com/office/drawing/2014/main" id="{370869AE-9310-58B8-D22E-13875062E7A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0AD489-6521-8F5A-F4EB-A1F35E9336A8}"/>
              </a:ext>
            </a:extLst>
          </p:cNvPr>
          <p:cNvSpPr txBox="1"/>
          <p:nvPr/>
        </p:nvSpPr>
        <p:spPr>
          <a:xfrm>
            <a:off x="193626" y="1534504"/>
            <a:ext cx="6096000" cy="593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cs typeface="+mj-cs"/>
              </a:rPr>
              <a:t>Radon Eye Plus 2 Smart Radon Detector</a:t>
            </a:r>
          </a:p>
        </p:txBody>
      </p:sp>
    </p:spTree>
    <p:extLst>
      <p:ext uri="{BB962C8B-B14F-4D97-AF65-F5344CB8AC3E}">
        <p14:creationId xmlns:p14="http://schemas.microsoft.com/office/powerpoint/2010/main" val="1197540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23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Study2:  Area Description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604" y="1740629"/>
            <a:ext cx="7283832" cy="4218653"/>
          </a:xfrm>
          <a:prstGeom prst="rect">
            <a:avLst/>
          </a:prstGeom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49877A67-442A-1ADD-5281-A8616877C5C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48DC7-589F-15A3-66D6-76E8F82DE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11017"/>
            <a:ext cx="441756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marR="0" lvl="0" indent="-5715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ar-SA" altLang="ar-SA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Study location: Tripoli, Libya.</a:t>
            </a:r>
          </a:p>
          <a:p>
            <a:pPr marL="571500" marR="0" lvl="0" indent="-5715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ar-SA" altLang="ar-SA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Selected building types: schools, universities</a:t>
            </a:r>
            <a:r>
              <a:rPr lang="en-US" altLang="ar-SA" sz="2000" dirty="0">
                <a:latin typeface="Arial" panose="020B0604020202020204" pitchFamily="34" charset="0"/>
              </a:rPr>
              <a:t> Labs and </a:t>
            </a:r>
            <a:r>
              <a:rPr kumimoji="0" lang="ar-SA" altLang="ar-SA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offices.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000" dirty="0"/>
              <a:t>The results were compared with the World Health Organization (WHO) and the International Commission on Radiological Protection (ICRP).</a:t>
            </a:r>
          </a:p>
        </p:txBody>
      </p:sp>
    </p:spTree>
    <p:extLst>
      <p:ext uri="{BB962C8B-B14F-4D97-AF65-F5344CB8AC3E}">
        <p14:creationId xmlns:p14="http://schemas.microsoft.com/office/powerpoint/2010/main" val="3491306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2: Results 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98927" y="2194445"/>
            <a:ext cx="117125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The measured radon concentrations ranged from a minimum value of 2 Bq/m³ to a maximum value of 140 Bq/m³, with a mean concentration of 21.5 Bq/m³ and a standard deviation of 27.8 Bq/m³.</a:t>
            </a:r>
            <a:endParaRPr lang="ar-SA" sz="24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0" y="3865233"/>
            <a:ext cx="11628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 relatively high standard deviation indicates variability in radon levels; however, all values remained below the 300 Bq/m³</a:t>
            </a:r>
            <a:endParaRPr lang="ar-SA" sz="24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6B32C872-0738-76D1-24B0-2491F6D32AA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723272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459706" y="600601"/>
            <a:ext cx="77322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Annual Effective Dose (AED) Due to Indoor Radon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263" y="1547106"/>
            <a:ext cx="8703502" cy="4739444"/>
          </a:xfrm>
          <a:prstGeom prst="rect">
            <a:avLst/>
          </a:prstGeom>
        </p:spPr>
      </p:pic>
      <p:sp>
        <p:nvSpPr>
          <p:cNvPr id="5" name="CasellaDiTesto 2">
            <a:extLst>
              <a:ext uri="{FF2B5EF4-FFF2-40B4-BE49-F238E27FC236}">
                <a16:creationId xmlns:a16="http://schemas.microsoft.com/office/drawing/2014/main" id="{B7243A86-1A50-4C9D-4998-DF0413212005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187004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347411" y="600601"/>
            <a:ext cx="78445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Excess Lifetime Cancer Risk (ELCR) Due to Indoor Radon</a:t>
            </a: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89" y="1537138"/>
            <a:ext cx="8813068" cy="4274540"/>
          </a:xfrm>
          <a:prstGeom prst="rect">
            <a:avLst/>
          </a:prstGeom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1D9D061F-8BC3-23AC-73FB-7846AA88D51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128019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Annual Equivalent Dose to the Lung.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4252" y="1306786"/>
            <a:ext cx="7922795" cy="4628793"/>
          </a:xfrm>
          <a:prstGeom prst="rect">
            <a:avLst/>
          </a:prstGeom>
        </p:spPr>
      </p:pic>
      <p:sp>
        <p:nvSpPr>
          <p:cNvPr id="6" name="CasellaDiTesto 2">
            <a:extLst>
              <a:ext uri="{FF2B5EF4-FFF2-40B4-BE49-F238E27FC236}">
                <a16:creationId xmlns:a16="http://schemas.microsoft.com/office/drawing/2014/main" id="{16BB8765-B595-7C39-2DC0-C4C70F7A1CF2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693092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203032" y="600601"/>
            <a:ext cx="7758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Percentage Exceedance of WHO Reference Level for Indoor Radon</a:t>
            </a:r>
            <a:endParaRPr lang="en-GB" sz="2400" dirty="0">
              <a:solidFill>
                <a:prstClr val="black"/>
              </a:solidFill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54652"/>
              </p:ext>
            </p:extLst>
          </p:nvPr>
        </p:nvGraphicFramePr>
        <p:xfrm>
          <a:off x="1523999" y="2023029"/>
          <a:ext cx="8855710" cy="3672090"/>
        </p:xfrm>
        <a:graphic>
          <a:graphicData uri="http://schemas.openxmlformats.org/drawingml/2006/table">
            <a:tbl>
              <a:tblPr firstRow="1" firstCol="1" bandRow="1"/>
              <a:tblGrid>
                <a:gridCol w="3113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8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9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00222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0" dirty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Building Type</a:t>
                      </a:r>
                      <a:endParaRPr lang="en-US" sz="2400" kern="1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Samples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Samples &gt; 100 Bq/m³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Percentage Exceedance (%)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76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Schools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652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University Buildings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95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University Medical Hospital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765"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Residential Houses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2400" kern="1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kern="0" dirty="0">
                          <a:solidFill>
                            <a:schemeClr val="accent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18.2</a:t>
                      </a:r>
                      <a:endParaRPr lang="en-US" sz="2400" kern="1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CasellaDiTesto 2">
            <a:extLst>
              <a:ext uri="{FF2B5EF4-FFF2-40B4-BE49-F238E27FC236}">
                <a16:creationId xmlns:a16="http://schemas.microsoft.com/office/drawing/2014/main" id="{85C5A007-8758-D820-60BE-B65B716B3FF1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041614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29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203032" y="600601"/>
            <a:ext cx="7758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Study 2: Conclusion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30932" y="1431598"/>
            <a:ext cx="117610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The study examined indoor radon concentrations in Tripoli and the Western Mountains (schools, university buildings, a hospital, and residential houses).</a:t>
            </a:r>
          </a:p>
          <a:p>
            <a:pPr marL="342900" lvl="0" indent="-3429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Radon levels varied by building type and location: schools had the lowest, university buildings and the hospital were moderate, and residential houses were the highest, especially in the Western Mountains.</a:t>
            </a:r>
          </a:p>
          <a:p>
            <a:pPr marL="342900" lvl="0" indent="-3429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Radiological risk indicators (AED, ELCR, WLM, lung dose, WHO exceedance) showed that most buildings were within safe limits.</a:t>
            </a:r>
          </a:p>
          <a:p>
            <a:pPr marL="342900" lvl="0" indent="-3429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Residential houses recorded the highest values due to longer occupancy and higher radon levels.</a:t>
            </a:r>
          </a:p>
          <a:p>
            <a:pPr marL="342900" lvl="0" indent="-3429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AED for all buildings was below 3–10 </a:t>
            </a:r>
            <a:r>
              <a:rPr lang="en-US" sz="2400" dirty="0" err="1">
                <a:solidFill>
                  <a:srgbClr val="002A48"/>
                </a:solidFill>
                <a:latin typeface="Cocomat Pro" pitchFamily="2" charset="0"/>
              </a:rPr>
              <a:t>mSv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/year, indicating no immediate radiological hazard, but long-term exposure requires monitoring, especially in areas with high radon levels.</a:t>
            </a: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7A4CA6C1-CAAD-1817-D6AD-8AFC186B4F1D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4368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92244" y="1976385"/>
            <a:ext cx="1126941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ocomat Pro" pitchFamily="2" charset="0"/>
              </a:rPr>
              <a:t>Libyan Atomic Energy Establishment (LAEE): 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responsible for radiation monitoring and safety </a:t>
            </a:r>
          </a:p>
          <a:p>
            <a:pPr lvl="0"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lvl="0"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lvl="0"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Conducts surveys of: 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Food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Water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Soil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building materials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comat Pro" pitchFamily="2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2FFDAE3-B9E6-DE5F-A2D5-CD160E8EF6E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4340B-3C72-EC4E-BC98-374D74FF1BE5}" type="slidenum">
              <a:rPr kumimoji="0" lang="it-IT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coma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comat Pro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924926" y="600601"/>
            <a:ext cx="7036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Radiation Detection Laboratories in Libya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4336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E1D3C2D-E752-C6CD-2014-24BD833D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516" y="6328431"/>
            <a:ext cx="2743200" cy="365125"/>
          </a:xfrm>
        </p:spPr>
        <p:txBody>
          <a:bodyPr/>
          <a:lstStyle/>
          <a:p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/>
              <a:t>30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</p:spTree>
    <p:extLst>
      <p:ext uri="{BB962C8B-B14F-4D97-AF65-F5344CB8AC3E}">
        <p14:creationId xmlns:p14="http://schemas.microsoft.com/office/powerpoint/2010/main" val="360683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765612" y="1992427"/>
            <a:ext cx="983821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srgbClr val="002A48"/>
                </a:solidFill>
                <a:latin typeface="Cocomat Pro" pitchFamily="2" charset="0"/>
              </a:rPr>
              <a:t>Tajoura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Nuclear Research Centre (TNRC)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Equipped with: </a:t>
            </a:r>
          </a:p>
          <a:p>
            <a:pPr marL="1257300" lvl="2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Research reactor (10 MW)</a:t>
            </a:r>
          </a:p>
          <a:p>
            <a:pPr marL="1257300" lvl="2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Radiochemistry and nuclear physics laboratories</a:t>
            </a:r>
          </a:p>
          <a:p>
            <a:pPr marL="1257300" lvl="2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Radiation protection and monitoring labs</a:t>
            </a: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4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528456" y="600601"/>
            <a:ext cx="72829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Radiation Detection Laboratories in Libya</a:t>
            </a:r>
            <a:endParaRPr lang="en-GB" sz="2800" dirty="0"/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26783407-84D6-0488-4926-22F3C966BB89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2472941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92244" y="1976384"/>
            <a:ext cx="1002388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Center of Radiation Measurements and Training (Tripoli)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Established to support: 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Environmental radiation monitoring 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Food and industrial product analysis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Training in radiation protection</a:t>
            </a:r>
            <a:endParaRPr lang="it-IT" sz="2400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5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615543" y="600601"/>
            <a:ext cx="74748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Radiation Detection Laboratories in Libya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7E13F5EE-891D-47C0-C45E-A127EF4CE6CF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993307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767817" y="1658945"/>
            <a:ext cx="928594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Additional Applications</a:t>
            </a:r>
          </a:p>
          <a:p>
            <a:pP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</a:p>
          <a:p>
            <a:pPr>
              <a:buClr>
                <a:schemeClr val="accent4"/>
              </a:buCl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Radiation laboratories are also present in: </a:t>
            </a:r>
          </a:p>
          <a:p>
            <a:pPr>
              <a:buClr>
                <a:schemeClr val="accent4"/>
              </a:buClr>
              <a:defRPr/>
            </a:pP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Hospitals (radiology &amp; nuclear medicine units)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Industrial facilities (oil &amp; gas sector)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Environmental monitoring projects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6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410789" y="607027"/>
            <a:ext cx="51648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2A48"/>
                </a:solidFill>
                <a:latin typeface="Cocomat Pro" pitchFamily="2" charset="0"/>
              </a:rPr>
              <a:t>Additional Applications</a:t>
            </a:r>
          </a:p>
          <a:p>
            <a:pPr>
              <a:defRPr/>
            </a:pPr>
            <a:endParaRPr lang="en-US" sz="2800" dirty="0">
              <a:solidFill>
                <a:srgbClr val="002A48"/>
              </a:solidFill>
              <a:latin typeface="Cocomat Pro" pitchFamily="2" charset="0"/>
            </a:endParaRP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6025B580-C999-0DEA-9BA6-4D6E88AA0EF0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118351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617597" y="1350743"/>
            <a:ext cx="1134405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comat Pro" pitchFamily="2" charset="0"/>
              </a:rPr>
              <a:t>Natural radiation is present in all environments</a:t>
            </a: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Main sources:</a:t>
            </a:r>
            <a:r>
              <a:rPr lang="ar-LY" sz="2400" dirty="0">
                <a:solidFill>
                  <a:srgbClr val="002A48"/>
                </a:solidFill>
                <a:latin typeface="Cocomat Pro" pitchFamily="2" charset="0"/>
              </a:rPr>
              <a:t>- </a:t>
            </a:r>
            <a:endParaRPr lang="en-US" sz="2400" dirty="0">
              <a:solidFill>
                <a:srgbClr val="002A48"/>
              </a:solidFill>
              <a:latin typeface="Cocomat Pro" pitchFamily="2" charset="0"/>
            </a:endParaRPr>
          </a:p>
          <a:p>
            <a:pPr marL="3429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Cosmic radiation</a:t>
            </a:r>
          </a:p>
          <a:p>
            <a:pPr marL="3429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Terrestrial radionuclides</a:t>
            </a:r>
          </a:p>
          <a:p>
            <a:pPr marL="3429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Building materials</a:t>
            </a:r>
          </a:p>
          <a:p>
            <a:pPr marL="342900" lvl="1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Radon gas</a:t>
            </a:r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Naturally Occurring Radioactive Materials (NORM) are found in:</a:t>
            </a:r>
          </a:p>
          <a:p>
            <a:pPr marL="800100" lvl="2" indent="-3429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Soil</a:t>
            </a:r>
          </a:p>
          <a:p>
            <a:pPr marL="800100" lvl="2" indent="-3429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Rocks</a:t>
            </a:r>
          </a:p>
          <a:p>
            <a:pPr marL="800100" lvl="2" indent="-3429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Water</a:t>
            </a:r>
          </a:p>
          <a:p>
            <a:pPr marL="800100" lvl="2" indent="-3429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Construction materials</a:t>
            </a:r>
          </a:p>
          <a:p>
            <a:pPr>
              <a:defRPr/>
            </a:pP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Key radionuclides:</a:t>
            </a:r>
            <a:r>
              <a:rPr lang="ar-LY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Ra-226</a:t>
            </a:r>
            <a:r>
              <a:rPr lang="ar-LY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  <a:r>
              <a:rPr lang="en-US" sz="2400" dirty="0">
                <a:solidFill>
                  <a:srgbClr val="002A48"/>
                </a:solidFill>
                <a:latin typeface="Cocomat Pro" pitchFamily="2" charset="0"/>
              </a:rPr>
              <a:t>,Th-232(Ra-228), K-40</a:t>
            </a:r>
          </a:p>
          <a:p>
            <a:pPr>
              <a:defRPr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comat Pro" pitchFamily="2" charset="0"/>
              </a:rPr>
              <a:t>Radon gas is a major contributor to indoor radiation exposure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7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4427621" y="600601"/>
            <a:ext cx="7534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Natural Radiation and NORM</a:t>
            </a: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25C9522A-53D5-304F-C19D-0412E6C05796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3144669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539676" y="2217016"/>
            <a:ext cx="1142197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Libya is facing increasing radiological and environmental challenges:-  </a:t>
            </a:r>
          </a:p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 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Import of granite and marble building materials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Presence of aging buildings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Poor ventilation conditions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u="sng" dirty="0">
                <a:solidFill>
                  <a:srgbClr val="002A48"/>
                </a:solidFill>
                <a:latin typeface="Cocomat Pro" pitchFamily="2" charset="0"/>
              </a:rPr>
              <a:t>Rising groundwater levels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u="sng" dirty="0">
                <a:solidFill>
                  <a:srgbClr val="002A48"/>
                </a:solidFill>
                <a:latin typeface="Cocomat Pro" pitchFamily="2" charset="0"/>
              </a:rPr>
              <a:t>Concerns about water contamination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u="sng" dirty="0">
                <a:solidFill>
                  <a:srgbClr val="002A48"/>
                </a:solidFill>
                <a:latin typeface="Cocomat Pro" pitchFamily="2" charset="0"/>
              </a:rPr>
              <a:t>Limited radiological monitoring programs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u="sng" dirty="0">
                <a:solidFill>
                  <a:srgbClr val="002A48"/>
                </a:solidFill>
                <a:latin typeface="Cocomat Pro" pitchFamily="2" charset="0"/>
              </a:rPr>
              <a:t>Lack of national database for environmental radiation</a:t>
            </a:r>
            <a:endParaRPr lang="it-IT" sz="2400" u="sng" dirty="0">
              <a:solidFill>
                <a:prstClr val="black"/>
              </a:solidFill>
              <a:latin typeface="Cocomat Pro" pitchFamily="2" charset="0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8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593429" y="600601"/>
            <a:ext cx="58285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Radiological Challenges in Libya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4D45451E-8C09-2013-27B9-56296A683B53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85540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EEE938-9396-C41B-950D-D23F7978E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9F318D-252A-68E1-02C6-ABEC78F7A78C}"/>
              </a:ext>
            </a:extLst>
          </p:cNvPr>
          <p:cNvSpPr txBox="1"/>
          <p:nvPr/>
        </p:nvSpPr>
        <p:spPr>
          <a:xfrm>
            <a:off x="323273" y="1438421"/>
            <a:ext cx="1148816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Measure activity concentrations of: Ra-226Th-232 and K-40</a:t>
            </a:r>
          </a:p>
          <a:p>
            <a:pPr marL="342900" indent="-342900"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Evaluate radiological hazard indices: </a:t>
            </a:r>
          </a:p>
          <a:p>
            <a:pPr marL="342900" indent="-342900"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Radium Equivalent Activity (Raeq) External Hazard Index (Hex) Assess gamma radiation dose levels </a:t>
            </a:r>
          </a:p>
          <a:p>
            <a:pPr marL="342900" indent="-342900"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Investigate indoor radon distribution in buildings</a:t>
            </a:r>
          </a:p>
          <a:p>
            <a:pPr>
              <a:defRPr/>
            </a:pPr>
            <a:endParaRPr lang="it-IT" sz="2400" dirty="0">
              <a:solidFill>
                <a:srgbClr val="002A48"/>
              </a:solidFill>
              <a:latin typeface="Cocomat Pro" pitchFamily="2" charset="0"/>
            </a:endParaRPr>
          </a:p>
          <a:p>
            <a:pPr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Study the effect of: 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ü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Ventilation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ü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Building age 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ü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Occupancy</a:t>
            </a:r>
          </a:p>
          <a:p>
            <a:pPr marL="800100" lvl="1" indent="-342900">
              <a:buClr>
                <a:schemeClr val="accent4"/>
              </a:buClr>
              <a:buFont typeface="Wingdings" panose="05000000000000000000" pitchFamily="2" charset="2"/>
              <a:buChar char="ü"/>
              <a:defRPr/>
            </a:pPr>
            <a:r>
              <a:rPr lang="it-IT" sz="2400" dirty="0">
                <a:solidFill>
                  <a:srgbClr val="002A48"/>
                </a:solidFill>
                <a:latin typeface="Cocomat Pro" pitchFamily="2" charset="0"/>
              </a:rPr>
              <a:t>Construction materials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DEE67-913C-0C2F-3133-FD97C1C2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8455" y="6286550"/>
            <a:ext cx="2743200" cy="365125"/>
          </a:xfrm>
        </p:spPr>
        <p:txBody>
          <a:bodyPr/>
          <a:lstStyle/>
          <a:p>
            <a:pPr>
              <a:defRPr/>
            </a:pPr>
            <a:fld id="{07D4340B-3C72-EC4E-BC98-374D74FF1BE5}" type="slidenum">
              <a:rPr lang="it-IT" sz="1600" smtClean="0">
                <a:solidFill>
                  <a:srgbClr val="002060"/>
                </a:solidFill>
                <a:latin typeface="Cocomat Pro"/>
              </a:rPr>
              <a:pPr>
                <a:defRPr/>
              </a:pPr>
              <a:t>9</a:t>
            </a:fld>
            <a:endParaRPr lang="it-IT" sz="1600" dirty="0">
              <a:solidFill>
                <a:srgbClr val="002060"/>
              </a:solidFill>
              <a:latin typeface="Cocomat Pr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82C24D-BA7F-B008-378B-5CBFE556A21E}"/>
              </a:ext>
            </a:extLst>
          </p:cNvPr>
          <p:cNvSpPr txBox="1"/>
          <p:nvPr/>
        </p:nvSpPr>
        <p:spPr>
          <a:xfrm>
            <a:off x="5721766" y="591390"/>
            <a:ext cx="34966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rgbClr val="002A48"/>
                </a:solidFill>
                <a:latin typeface="Cocomat Pro" pitchFamily="2" charset="0"/>
              </a:rPr>
              <a:t>Research Objectives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CasellaDiTesto 2">
            <a:extLst>
              <a:ext uri="{FF2B5EF4-FFF2-40B4-BE49-F238E27FC236}">
                <a16:creationId xmlns:a16="http://schemas.microsoft.com/office/drawing/2014/main" id="{A940679C-7270-F0E6-E4BF-AE0CB5B757C4}"/>
              </a:ext>
            </a:extLst>
          </p:cNvPr>
          <p:cNvSpPr txBox="1"/>
          <p:nvPr/>
        </p:nvSpPr>
        <p:spPr>
          <a:xfrm>
            <a:off x="767817" y="6286550"/>
            <a:ext cx="110436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err="1">
                <a:solidFill>
                  <a:srgbClr val="000000"/>
                </a:solidFill>
                <a:latin typeface="Cocomat Pro" pitchFamily="2" charset="0"/>
              </a:rPr>
              <a:t>K.Elmasri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- Advances in X-ray and Gamma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RAy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DEtectors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comat Pro" pitchFamily="2" charset="0"/>
                <a:ea typeface="+mn-ea"/>
                <a:cs typeface="+mn-cs"/>
              </a:rPr>
              <a:t> and applications (XGRADE 2026) 24-26/03/2026, Palermo</a:t>
            </a:r>
          </a:p>
        </p:txBody>
      </p:sp>
    </p:spTree>
    <p:extLst>
      <p:ext uri="{BB962C8B-B14F-4D97-AF65-F5344CB8AC3E}">
        <p14:creationId xmlns:p14="http://schemas.microsoft.com/office/powerpoint/2010/main" val="806927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9969</TotalTime>
  <Words>1835</Words>
  <Application>Microsoft Office PowerPoint</Application>
  <PresentationFormat>Widescreen</PresentationFormat>
  <Paragraphs>274</Paragraphs>
  <Slides>30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Aptos</vt:lpstr>
      <vt:lpstr>Aptos Display</vt:lpstr>
      <vt:lpstr>Arial</vt:lpstr>
      <vt:lpstr>Calibri</vt:lpstr>
      <vt:lpstr>Cocomat Pro</vt:lpstr>
      <vt:lpstr>Times New Roman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Adriana Postiglione</dc:creator>
  <cp:lastModifiedBy>Karima Elmasri</cp:lastModifiedBy>
  <cp:revision>35</cp:revision>
  <dcterms:created xsi:type="dcterms:W3CDTF">2026-03-13T14:53:59Z</dcterms:created>
  <dcterms:modified xsi:type="dcterms:W3CDTF">2026-03-25T12:53:24Z</dcterms:modified>
</cp:coreProperties>
</file>