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98" r:id="rId2"/>
  </p:sldMasterIdLst>
  <p:sldIdLst>
    <p:sldId id="256" r:id="rId3"/>
    <p:sldId id="257" r:id="rId4"/>
    <p:sldId id="302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3" r:id="rId4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51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14"/>
    <p:restoredTop sz="94707"/>
  </p:normalViewPr>
  <p:slideViewPr>
    <p:cSldViewPr snapToGrid="0">
      <p:cViewPr varScale="1">
        <p:scale>
          <a:sx n="118" d="100"/>
          <a:sy n="118" d="100"/>
        </p:scale>
        <p:origin x="216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Master1-Layout1-cust-Diapositive-de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731880" y="2654280"/>
            <a:ext cx="5294160" cy="1587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731880" y="4262400"/>
            <a:ext cx="5294160" cy="1655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731880" y="4262400"/>
            <a:ext cx="5294160" cy="1655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Master1-Layout25-cust-Intervenant-/-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731880" y="2654280"/>
            <a:ext cx="5294160" cy="1587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PlaceHolder 2"/>
          <p:cNvSpPr>
            <a:spLocks noGrp="1"/>
          </p:cNvSpPr>
          <p:nvPr>
            <p:ph/>
          </p:nvPr>
        </p:nvSpPr>
        <p:spPr>
          <a:xfrm>
            <a:off x="731880" y="4262400"/>
            <a:ext cx="5294160" cy="1655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6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6"/>
          </p:nvPr>
        </p:nvSpPr>
        <p:spPr/>
        <p:txBody>
          <a:bodyPr/>
          <a:lstStyle/>
          <a:p>
            <a:fld id="{02F2EF89-CEBC-40F0-9E44-65A2ECC63E34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4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3913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Master1-Layout25-cust-Intervenant-/-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731880" y="2654280"/>
            <a:ext cx="5294160" cy="1587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PlaceHolder 2"/>
          <p:cNvSpPr>
            <a:spLocks noGrp="1"/>
          </p:cNvSpPr>
          <p:nvPr>
            <p:ph/>
          </p:nvPr>
        </p:nvSpPr>
        <p:spPr>
          <a:xfrm>
            <a:off x="731880" y="4262400"/>
            <a:ext cx="5294160" cy="1655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6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6"/>
          </p:nvPr>
        </p:nvSpPr>
        <p:spPr/>
        <p:txBody>
          <a:bodyPr/>
          <a:lstStyle/>
          <a:p>
            <a:fld id="{02F2EF89-CEBC-40F0-9E44-65A2ECC63E34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wmf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/>
          <p:nvPr/>
        </p:nvSpPr>
        <p:spPr>
          <a:xfrm>
            <a:off x="11182320" y="0"/>
            <a:ext cx="1009800" cy="6858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4000" tIns="108000" rIns="144000" bIns="144000" anchor="ctr" anchorCtr="1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731880" y="2654280"/>
            <a:ext cx="5294160" cy="1587600"/>
          </a:xfrm>
          <a:prstGeom prst="rect">
            <a:avLst/>
          </a:prstGeom>
          <a:noFill/>
          <a:ln w="0">
            <a:noFill/>
          </a:ln>
        </p:spPr>
        <p:txBody>
          <a:bodyPr lIns="0" tIns="45720" rIns="0" bIns="45720" anchor="b">
            <a:norm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fr-FR" sz="2800" b="0" strike="noStrike" spc="-1">
                <a:solidFill>
                  <a:srgbClr val="262626"/>
                </a:solidFill>
                <a:latin typeface="Arial Black"/>
              </a:rPr>
              <a:t>Modifiez le style du titre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ZoneTexte 9"/>
          <p:cNvSpPr txBox="1"/>
          <p:nvPr/>
        </p:nvSpPr>
        <p:spPr>
          <a:xfrm>
            <a:off x="-101520" y="-276840"/>
            <a:ext cx="12192120" cy="276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200" b="0" strike="noStrike" spc="-1">
                <a:solidFill>
                  <a:srgbClr val="7F7F7F"/>
                </a:solidFill>
                <a:latin typeface="Arial"/>
              </a:rPr>
              <a:t>Disposition : Titre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" name="PATTERN CARRE DECAL"/>
          <p:cNvPicPr/>
          <p:nvPr/>
        </p:nvPicPr>
        <p:blipFill>
          <a:blip r:embed="rId4"/>
          <a:srcRect t="19812" r="40052"/>
          <a:stretch/>
        </p:blipFill>
        <p:spPr>
          <a:xfrm>
            <a:off x="9406440" y="0"/>
            <a:ext cx="2785680" cy="2447640"/>
          </a:xfrm>
          <a:prstGeom prst="rect">
            <a:avLst/>
          </a:prstGeom>
          <a:ln w="0">
            <a:noFill/>
          </a:ln>
        </p:spPr>
      </p:pic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743040" y="5892840"/>
            <a:ext cx="6578640" cy="558720"/>
          </a:xfrm>
          <a:prstGeom prst="rect">
            <a:avLst/>
          </a:prstGeom>
          <a:noFill/>
          <a:ln w="0">
            <a:noFill/>
          </a:ln>
        </p:spPr>
        <p:txBody>
          <a:bodyPr lIns="0" tIns="45720" rIns="0" bIns="4572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200" b="0" i="1" strike="noStrike" spc="-1">
                <a:solidFill>
                  <a:srgbClr val="262626"/>
                </a:solidFill>
                <a:latin typeface="Arial"/>
              </a:rPr>
              <a:t>Emplacement logotypes financeurs/partenaires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" name="Image 3"/>
          <p:cNvPicPr/>
          <p:nvPr/>
        </p:nvPicPr>
        <p:blipFill>
          <a:blip r:embed="rId5"/>
          <a:stretch/>
        </p:blipFill>
        <p:spPr>
          <a:xfrm>
            <a:off x="724680" y="728640"/>
            <a:ext cx="3778200" cy="180216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1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6120" cy="366120"/>
          </a:xfrm>
          <a:prstGeom prst="rect">
            <a:avLst/>
          </a:prstGeom>
          <a:ln w="0">
            <a:noFill/>
          </a:ln>
        </p:spPr>
      </p:pic>
      <p:pic>
        <p:nvPicPr>
          <p:cNvPr id="331" name="PATTERN CARRE DECAL"/>
          <p:cNvPicPr/>
          <p:nvPr/>
        </p:nvPicPr>
        <p:blipFill>
          <a:blip r:embed="rId4"/>
          <a:srcRect t="19783" r="39962"/>
          <a:stretch/>
        </p:blipFill>
        <p:spPr>
          <a:xfrm>
            <a:off x="7446600" y="0"/>
            <a:ext cx="4745520" cy="4169520"/>
          </a:xfrm>
          <a:prstGeom prst="rect">
            <a:avLst/>
          </a:prstGeom>
          <a:ln w="0">
            <a:noFill/>
          </a:ln>
        </p:spPr>
      </p:pic>
      <p:sp>
        <p:nvSpPr>
          <p:cNvPr id="332" name="Rectangle 15"/>
          <p:cNvSpPr/>
          <p:nvPr/>
        </p:nvSpPr>
        <p:spPr>
          <a:xfrm>
            <a:off x="7198920" y="0"/>
            <a:ext cx="4992840" cy="6858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4000" tIns="108000" rIns="144000" bIns="144000" anchor="ctr" anchorCtr="1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3" name="ZoneTexte 5"/>
          <p:cNvSpPr txBox="1"/>
          <p:nvPr/>
        </p:nvSpPr>
        <p:spPr>
          <a:xfrm>
            <a:off x="-101520" y="-276840"/>
            <a:ext cx="12192120" cy="276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200" b="0" strike="noStrike" spc="-1">
                <a:solidFill>
                  <a:srgbClr val="7F7F7F"/>
                </a:solidFill>
                <a:latin typeface="Arial"/>
              </a:rPr>
              <a:t>Disposition : Intervenant / CV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PlaceHolder 1"/>
          <p:cNvSpPr>
            <a:spLocks noGrp="1"/>
          </p:cNvSpPr>
          <p:nvPr>
            <p:ph type="dt" idx="64"/>
          </p:nvPr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>
              <a:lnSpc>
                <a:spcPct val="100000"/>
              </a:lnSpc>
              <a:buNone/>
              <a:defRPr lang="fr-FR" sz="1200" b="0" strike="noStrike" spc="-1">
                <a:solidFill>
                  <a:srgbClr val="8D8D8D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28/10/2022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5" name="PlaceHolder 2"/>
          <p:cNvSpPr>
            <a:spLocks noGrp="1"/>
          </p:cNvSpPr>
          <p:nvPr>
            <p:ph type="ftr" idx="65"/>
          </p:nvPr>
        </p:nvSpPr>
        <p:spPr>
          <a:xfrm>
            <a:off x="736560" y="6343560"/>
            <a:ext cx="8839080" cy="3650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lnSpc>
                <a:spcPct val="100000"/>
              </a:lnSpc>
              <a:buNone/>
              <a:defRPr lang="fr-FR" sz="1200" b="0" strike="noStrike" spc="-1">
                <a:solidFill>
                  <a:srgbClr val="8D8D8D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Exemple de pied de page (A modifier dans l'onglet "Insertion"/"En-tête/Pied"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6" name="PlaceHolder 3"/>
          <p:cNvSpPr>
            <a:spLocks noGrp="1"/>
          </p:cNvSpPr>
          <p:nvPr>
            <p:ph type="sldNum" idx="66"/>
          </p:nvPr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>
              <a:lnSpc>
                <a:spcPct val="100000"/>
              </a:lnSpc>
              <a:buNone/>
              <a:defRPr lang="fr-FR" sz="1200" b="1" strike="noStrike" spc="-1">
                <a:solidFill>
                  <a:srgbClr val="E50019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DB3DBB6-623C-4449-BA16-B93CD1D5C74E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‹N°›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7" name="ZoneTexte 35"/>
          <p:cNvSpPr txBox="1"/>
          <p:nvPr/>
        </p:nvSpPr>
        <p:spPr>
          <a:xfrm>
            <a:off x="-101520" y="6858000"/>
            <a:ext cx="12192120" cy="276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200" b="0" strike="noStrike" spc="-1">
                <a:solidFill>
                  <a:srgbClr val="7F7F7F"/>
                </a:solidFill>
                <a:latin typeface="Arial"/>
              </a:rPr>
              <a:t>Astuce : Vous pouvez supprimer autant de blocs d’intervenant que vous le souhaitez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PlaceHolder 4"/>
          <p:cNvSpPr>
            <a:spLocks noGrp="1"/>
          </p:cNvSpPr>
          <p:nvPr>
            <p:ph type="body"/>
          </p:nvPr>
        </p:nvSpPr>
        <p:spPr>
          <a:xfrm>
            <a:off x="3467160" y="1541520"/>
            <a:ext cx="7993080" cy="824040"/>
          </a:xfrm>
          <a:prstGeom prst="rect">
            <a:avLst/>
          </a:prstGeom>
          <a:noFill/>
          <a:ln w="0">
            <a:noFill/>
          </a:ln>
        </p:spPr>
        <p:txBody>
          <a:bodyPr lIns="0" tIns="45720" rIns="0" bIns="45720" anchor="b">
            <a:normAutofit/>
          </a:bodyPr>
          <a:lstStyle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1" strike="noStrike" spc="-1">
                <a:solidFill>
                  <a:srgbClr val="E50019"/>
                </a:solidFill>
                <a:latin typeface="Arial Black"/>
              </a:rPr>
              <a:t>Prénom NOM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600" b="0" i="1" strike="noStrike" spc="-1">
                <a:solidFill>
                  <a:srgbClr val="262626"/>
                </a:solidFill>
                <a:latin typeface="Arial"/>
              </a:rPr>
              <a:t>Fonction/titre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PlaceHolder 5"/>
          <p:cNvSpPr>
            <a:spLocks noGrp="1"/>
          </p:cNvSpPr>
          <p:nvPr>
            <p:ph type="body"/>
          </p:nvPr>
        </p:nvSpPr>
        <p:spPr>
          <a:xfrm>
            <a:off x="3467160" y="2413080"/>
            <a:ext cx="7993080" cy="3500280"/>
          </a:xfrm>
          <a:prstGeom prst="rect">
            <a:avLst/>
          </a:prstGeom>
          <a:noFill/>
          <a:ln w="0">
            <a:noFill/>
          </a:ln>
        </p:spPr>
        <p:txBody>
          <a:bodyPr lIns="0" tIns="45720" rIns="0" bIns="45720" anchor="t">
            <a:normAutofit/>
          </a:bodyPr>
          <a:lstStyle/>
          <a:p>
            <a:pPr indent="0">
              <a:lnSpc>
                <a:spcPct val="100000"/>
              </a:lnSpc>
              <a:spcBef>
                <a:spcPts val="1199"/>
              </a:spcBef>
            </a:pPr>
            <a:r>
              <a:rPr lang="fr-FR" sz="1800" b="0" strike="noStrike" spc="-1">
                <a:solidFill>
                  <a:srgbClr val="262626"/>
                </a:solidFill>
                <a:latin typeface="Arial"/>
              </a:rPr>
              <a:t>Modifier les styles du texte du masque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266760" lvl="1" indent="-266760">
              <a:lnSpc>
                <a:spcPct val="100000"/>
              </a:lnSpc>
              <a:spcBef>
                <a:spcPts val="499"/>
              </a:spcBef>
              <a:buClr>
                <a:srgbClr val="E50019"/>
              </a:buClr>
              <a:buSzPct val="90000"/>
              <a:buFont typeface="Arial"/>
              <a:buChar char="■"/>
            </a:pPr>
            <a:r>
              <a:rPr lang="fr-FR" sz="1800" b="0" strike="noStrike" spc="-1">
                <a:solidFill>
                  <a:srgbClr val="262626"/>
                </a:solidFill>
                <a:latin typeface="Arial"/>
              </a:rPr>
              <a:t>Deuxième niveau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541440" lvl="2" indent="-2746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90000"/>
              <a:buFont typeface="Arial"/>
              <a:buChar char="■"/>
            </a:pPr>
            <a:r>
              <a:rPr lang="fr-FR" sz="1800" b="0" strike="noStrike" spc="-1">
                <a:solidFill>
                  <a:srgbClr val="262626"/>
                </a:solidFill>
                <a:latin typeface="Arial"/>
              </a:rPr>
              <a:t>Troisième niveau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808200" lvl="3" indent="-26676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90000"/>
              <a:buFont typeface="Arial"/>
              <a:buChar char="■"/>
            </a:pPr>
            <a:r>
              <a:rPr lang="fr-FR" sz="1800" b="0" strike="noStrike" spc="-1">
                <a:solidFill>
                  <a:srgbClr val="262626"/>
                </a:solidFill>
                <a:latin typeface="Arial"/>
              </a:rPr>
              <a:t>Quatrième niveau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1074600" lvl="4" indent="-26676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90000"/>
              <a:buFont typeface="Arial"/>
              <a:buChar char="■"/>
            </a:pPr>
            <a:r>
              <a:rPr lang="fr-FR" sz="1800" b="0" strike="noStrike" spc="-1">
                <a:solidFill>
                  <a:srgbClr val="262626"/>
                </a:solidFill>
                <a:latin typeface="Arial"/>
              </a:rPr>
              <a:t>Cinquième niveau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PlaceHolder 6"/>
          <p:cNvSpPr>
            <a:spLocks noGrp="1"/>
          </p:cNvSpPr>
          <p:nvPr>
            <p:ph type="title"/>
          </p:nvPr>
        </p:nvSpPr>
        <p:spPr>
          <a:xfrm>
            <a:off x="572400" y="1458000"/>
            <a:ext cx="2575800" cy="2576160"/>
          </a:xfrm>
          <a:prstGeom prst="rect">
            <a:avLst/>
          </a:prstGeom>
          <a:solidFill>
            <a:srgbClr val="A6A6A6"/>
          </a:solidFill>
          <a:ln w="0">
            <a:noFill/>
          </a:ln>
        </p:spPr>
        <p:txBody>
          <a:bodyPr lIns="0" tIns="45720" rIns="0" bIns="45720" anchor="t" anchorCtr="1">
            <a:normAutofit/>
          </a:bodyPr>
          <a:lstStyle/>
          <a:p>
            <a:pPr indent="0"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fr-FR" sz="1200" b="0" strike="noStrike" spc="-1">
                <a:solidFill>
                  <a:srgbClr val="CBD7E4"/>
                </a:solidFill>
                <a:latin typeface="Arial"/>
              </a:rPr>
              <a:t>Insérez un portrait ici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41" name="PATTERN CARRE DECAL"/>
          <p:cNvPicPr/>
          <p:nvPr/>
        </p:nvPicPr>
        <p:blipFill>
          <a:blip r:embed="rId5"/>
          <a:srcRect l="17580" t="76480" r="18859" b="-33447"/>
          <a:stretch/>
        </p:blipFill>
        <p:spPr>
          <a:xfrm>
            <a:off x="9626760" y="0"/>
            <a:ext cx="2565360" cy="1515240"/>
          </a:xfrm>
          <a:prstGeom prst="rect">
            <a:avLst/>
          </a:prstGeom>
          <a:ln w="0">
            <a:noFill/>
          </a:ln>
        </p:spPr>
      </p:pic>
      <p:sp>
        <p:nvSpPr>
          <p:cNvPr id="342" name="PlaceHolder 7"/>
          <p:cNvSpPr>
            <a:spLocks noGrp="1"/>
          </p:cNvSpPr>
          <p:nvPr>
            <p:ph type="title"/>
          </p:nvPr>
        </p:nvSpPr>
        <p:spPr>
          <a:xfrm>
            <a:off x="731880" y="313920"/>
            <a:ext cx="10728360" cy="871920"/>
          </a:xfrm>
          <a:prstGeom prst="rect">
            <a:avLst/>
          </a:prstGeom>
          <a:noFill/>
          <a:ln w="0">
            <a:noFill/>
          </a:ln>
        </p:spPr>
        <p:txBody>
          <a:bodyPr lIns="0" tIns="45720" rIns="0" bIns="45720" anchor="t">
            <a:norm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fr-FR" sz="3200" b="0" strike="noStrike" spc="-1">
                <a:solidFill>
                  <a:srgbClr val="262626"/>
                </a:solidFill>
                <a:latin typeface="Arial Black"/>
              </a:rPr>
              <a:t>Modifiez le style du titre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9.png"/><Relationship Id="rId3" Type="http://schemas.microsoft.com/office/2007/relationships/media" Target="file:////Users/ol161303/Documents/DONNEES/DOCUMENTS/TEXTES%20(LIVRES%20ARTICLES%20...)/00_PAPIERS/CONFERENCES/20260324_26_%20XGRADE2026/CADTOOL/image2_correct.mp4" TargetMode="External"/><Relationship Id="rId7" Type="http://schemas.openxmlformats.org/officeDocument/2006/relationships/image" Target="../media/image24.png"/><Relationship Id="rId12" Type="http://schemas.openxmlformats.org/officeDocument/2006/relationships/image" Target="../media/image28.png"/><Relationship Id="rId2" Type="http://schemas.openxmlformats.org/officeDocument/2006/relationships/video" Target="file:////Users/ol161303/Documents/DONNEES/DOCUMENTS/TEXTES%20(LIVRES%20ARTICLES%20...)/00_PAPIERS/CONFERENCES/20260324_26_%20XGRADE2026/CADTOOL/image1_correct.mp4" TargetMode="External"/><Relationship Id="rId1" Type="http://schemas.microsoft.com/office/2007/relationships/media" Target="file:////Users/ol161303/Documents/DONNEES/DOCUMENTS/TEXTES%20(LIVRES%20ARTICLES%20...)/00_PAPIERS/CONFERENCES/20260324_26_%20XGRADE2026/CADTOOL/image1_correct.mp4" TargetMode="External"/><Relationship Id="rId6" Type="http://schemas.openxmlformats.org/officeDocument/2006/relationships/image" Target="../media/image13.png"/><Relationship Id="rId11" Type="http://schemas.openxmlformats.org/officeDocument/2006/relationships/image" Target="../media/image27.png"/><Relationship Id="rId5" Type="http://schemas.openxmlformats.org/officeDocument/2006/relationships/slideLayout" Target="../slideLayouts/slideLayout3.xml"/><Relationship Id="rId10" Type="http://schemas.openxmlformats.org/officeDocument/2006/relationships/image" Target="../media/image26.png"/><Relationship Id="rId4" Type="http://schemas.openxmlformats.org/officeDocument/2006/relationships/video" Target="file:////Users/ol161303/Documents/DONNEES/DOCUMENTS/TEXTES%20(LIVRES%20ARTICLES%20...)/00_PAPIERS/CONFERENCES/20260324_26_%20XGRADE2026/CADTOOL/image2_correct.mp4" TargetMode="External"/><Relationship Id="rId9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microsoft.com/office/2007/relationships/media" Target="file:////Users/ol161303/Documents/DONNEES/DOCUMENTS/TEXTES%20(LIVRES%20ARTICLES%20...)/00_PAPIERS/CONFERENCES/20260324_26_%20XGRADE2026/CADTOOL/image1_correct.mp4" TargetMode="External"/><Relationship Id="rId7" Type="http://schemas.openxmlformats.org/officeDocument/2006/relationships/image" Target="../media/image15.png"/><Relationship Id="rId12" Type="http://schemas.openxmlformats.org/officeDocument/2006/relationships/image" Target="../media/image29.png"/><Relationship Id="rId2" Type="http://schemas.microsoft.com/office/2007/relationships/media" Target="file:////Users/ol161303/Documents/DONNEES/DOCUMENTS/TEXTES%20(LIVRES%20ARTICLES%20...)/00_PAPIERS/CONFERENCES/20260324_26_%20XGRADE2026/CADTOOL/image2_correct.mp4" TargetMode="External"/><Relationship Id="rId1" Type="http://schemas.openxmlformats.org/officeDocument/2006/relationships/video" Target="NULL" TargetMode="External"/><Relationship Id="rId6" Type="http://schemas.openxmlformats.org/officeDocument/2006/relationships/image" Target="../media/image30.png"/><Relationship Id="rId11" Type="http://schemas.openxmlformats.org/officeDocument/2006/relationships/image" Target="../media/image28.png"/><Relationship Id="rId5" Type="http://schemas.openxmlformats.org/officeDocument/2006/relationships/image" Target="../media/image13.png"/><Relationship Id="rId10" Type="http://schemas.openxmlformats.org/officeDocument/2006/relationships/image" Target="../media/image27.png"/><Relationship Id="rId4" Type="http://schemas.openxmlformats.org/officeDocument/2006/relationships/slideLayout" Target="../slideLayouts/slideLayout3.xml"/><Relationship Id="rId9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5.png"/><Relationship Id="rId7" Type="http://schemas.openxmlformats.org/officeDocument/2006/relationships/image" Target="../media/image2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15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7.png"/><Relationship Id="rId7" Type="http://schemas.openxmlformats.org/officeDocument/2006/relationships/image" Target="../media/image2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38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2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5.png"/><Relationship Id="rId7" Type="http://schemas.openxmlformats.org/officeDocument/2006/relationships/image" Target="../media/image2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38.png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32.png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1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6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0.png"/><Relationship Id="rId4" Type="http://schemas.openxmlformats.org/officeDocument/2006/relationships/image" Target="../media/image5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PlaceHolder 1"/>
          <p:cNvSpPr>
            <a:spLocks noGrp="1"/>
          </p:cNvSpPr>
          <p:nvPr>
            <p:ph type="title"/>
          </p:nvPr>
        </p:nvSpPr>
        <p:spPr>
          <a:xfrm>
            <a:off x="731880" y="2654280"/>
            <a:ext cx="11236680" cy="1587600"/>
          </a:xfrm>
          <a:prstGeom prst="rect">
            <a:avLst/>
          </a:prstGeom>
          <a:noFill/>
          <a:ln w="0">
            <a:noFill/>
          </a:ln>
        </p:spPr>
        <p:txBody>
          <a:bodyPr lIns="0" tIns="45720" rIns="0" bIns="45720" anchor="b">
            <a:normAutofit/>
          </a:bodyPr>
          <a:lstStyle/>
          <a:p>
            <a:pPr indent="0">
              <a:buNone/>
            </a:pPr>
            <a:r>
              <a:rPr lang="zxx" sz="4400" b="1" strike="noStrike" spc="-1">
                <a:solidFill>
                  <a:srgbClr val="000000"/>
                </a:solidFill>
                <a:latin typeface="Arial"/>
              </a:rPr>
              <a:t>CadTool</a:t>
            </a:r>
            <a:r>
              <a:rPr lang="zxx" sz="4400" b="0" strike="noStrike" spc="-1">
                <a:solidFill>
                  <a:srgbClr val="000000"/>
                </a:solidFill>
                <a:latin typeface="Arial"/>
              </a:rPr>
              <a:t> - a end-to-end x-ray/gamma-ray solid state detector simulation framework</a:t>
            </a:r>
            <a:endParaRPr lang="en-US" sz="4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0" name="PlaceHolder 2"/>
          <p:cNvSpPr>
            <a:spLocks noGrp="1"/>
          </p:cNvSpPr>
          <p:nvPr>
            <p:ph type="subTitle"/>
          </p:nvPr>
        </p:nvSpPr>
        <p:spPr>
          <a:xfrm>
            <a:off x="688680" y="4251960"/>
            <a:ext cx="13228200" cy="4278600"/>
          </a:xfrm>
          <a:prstGeom prst="rect">
            <a:avLst/>
          </a:prstGeom>
          <a:noFill/>
          <a:ln w="0">
            <a:noFill/>
          </a:ln>
        </p:spPr>
        <p:txBody>
          <a:bodyPr lIns="0" tIns="45720" rIns="0" bIns="45720" anchor="t">
            <a:normAutofit/>
          </a:bodyPr>
          <a:lstStyle/>
          <a:p>
            <a:pPr indent="0">
              <a:lnSpc>
                <a:spcPct val="100000"/>
              </a:lnSpc>
              <a:spcBef>
                <a:spcPts val="1199"/>
              </a:spcBef>
              <a:buNone/>
            </a:pPr>
            <a:r>
              <a:rPr lang="fr-FR" sz="2000" b="0" u="sng" strike="noStrike" spc="-1" dirty="0">
                <a:solidFill>
                  <a:srgbClr val="000000"/>
                </a:solidFill>
                <a:uFillTx/>
                <a:latin typeface="Arial"/>
              </a:rPr>
              <a:t>J.F. Sousa</a:t>
            </a:r>
            <a:r>
              <a:rPr lang="fr-FR" sz="2000" b="0" strike="noStrike" spc="-1" baseline="33000" dirty="0">
                <a:solidFill>
                  <a:srgbClr val="000000"/>
                </a:solidFill>
                <a:latin typeface="Arial"/>
              </a:rPr>
              <a:t>1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</a:rPr>
              <a:t>, A. Meuris</a:t>
            </a:r>
            <a:r>
              <a:rPr lang="fr-FR" sz="2000" b="0" strike="noStrike" spc="-1" baseline="33000" dirty="0">
                <a:solidFill>
                  <a:srgbClr val="000000"/>
                </a:solidFill>
                <a:latin typeface="Arial"/>
              </a:rPr>
              <a:t>2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</a:rPr>
              <a:t>, D. Baudin</a:t>
            </a:r>
            <a:r>
              <a:rPr lang="fr-FR" sz="2000" b="0" strike="noStrike" spc="-1" baseline="33000" dirty="0">
                <a:solidFill>
                  <a:srgbClr val="000000"/>
                </a:solidFill>
                <a:latin typeface="Arial"/>
              </a:rPr>
              <a:t>3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</a:rPr>
              <a:t>, H. Allaire</a:t>
            </a:r>
            <a:r>
              <a:rPr lang="fr-FR" sz="2000" b="0" strike="noStrike" spc="-1" baseline="30000" dirty="0">
                <a:solidFill>
                  <a:srgbClr val="000000"/>
                </a:solidFill>
                <a:latin typeface="Arial"/>
              </a:rPr>
              <a:t>2, </a:t>
            </a:r>
            <a:r>
              <a:rPr lang="fr-FR" sz="2000" b="0" strike="noStrike" spc="-1" baseline="33000" dirty="0">
                <a:solidFill>
                  <a:srgbClr val="000000"/>
                </a:solidFill>
                <a:latin typeface="Arial"/>
              </a:rPr>
              <a:t>4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</a:rPr>
              <a:t>, O. Limousin</a:t>
            </a:r>
            <a:r>
              <a:rPr lang="fr-FR" sz="2000" b="0" strike="noStrike" spc="-1" baseline="33000" dirty="0">
                <a:solidFill>
                  <a:srgbClr val="000000"/>
                </a:solidFill>
                <a:latin typeface="Arial"/>
              </a:rPr>
              <a:t>2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</a:rPr>
              <a:t>, R. Le Breton</a:t>
            </a:r>
            <a:r>
              <a:rPr lang="fr-FR" sz="2000" b="0" strike="noStrike" spc="-1" baseline="33000" dirty="0">
                <a:solidFill>
                  <a:srgbClr val="000000"/>
                </a:solidFill>
                <a:latin typeface="Arial"/>
              </a:rPr>
              <a:t>3 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215"/>
              </a:spcBef>
              <a:buNone/>
            </a:pP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215"/>
              </a:spcBef>
              <a:buNone/>
            </a:pPr>
            <a:r>
              <a:rPr lang="fr-FR" sz="1400" b="0" strike="noStrike" spc="-1" baseline="33000" dirty="0">
                <a:solidFill>
                  <a:srgbClr val="262626"/>
                </a:solidFill>
                <a:latin typeface="Arial"/>
              </a:rPr>
              <a:t>1 </a:t>
            </a:r>
            <a:r>
              <a:rPr lang="fr-FR" sz="1400" b="0" strike="noStrike" spc="-1" dirty="0">
                <a:solidFill>
                  <a:srgbClr val="262626"/>
                </a:solidFill>
                <a:latin typeface="Arial"/>
              </a:rPr>
              <a:t>Université Paris-Saclay, CEA IRFU, AIM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215"/>
              </a:spcBef>
              <a:buNone/>
            </a:pPr>
            <a:r>
              <a:rPr lang="fr-FR" sz="1400" b="0" strike="noStrike" spc="-1" baseline="33000" dirty="0">
                <a:solidFill>
                  <a:srgbClr val="262626"/>
                </a:solidFill>
                <a:latin typeface="Arial"/>
                <a:ea typeface="Noto Sans CJK SC"/>
              </a:rPr>
              <a:t>2 </a:t>
            </a:r>
            <a:r>
              <a:rPr lang="fr-FR" sz="1400" b="0" strike="noStrike" spc="-1" dirty="0">
                <a:solidFill>
                  <a:srgbClr val="262626"/>
                </a:solidFill>
                <a:latin typeface="Arial"/>
              </a:rPr>
              <a:t>Université Paris-Saclay, Université Paris Cité, CEA, CNRS, AIM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215"/>
              </a:spcBef>
              <a:buNone/>
            </a:pPr>
            <a:r>
              <a:rPr lang="fr-FR" sz="1400" b="0" strike="noStrike" spc="-1" baseline="33000" dirty="0">
                <a:solidFill>
                  <a:srgbClr val="262626"/>
                </a:solidFill>
                <a:latin typeface="Arial"/>
              </a:rPr>
              <a:t>3 </a:t>
            </a:r>
            <a:r>
              <a:rPr lang="fr-FR" sz="1400" b="0" strike="noStrike" spc="-1" dirty="0">
                <a:solidFill>
                  <a:srgbClr val="262626"/>
                </a:solidFill>
                <a:latin typeface="Arial"/>
              </a:rPr>
              <a:t>CEA IRFU, Université Paris Saclay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215"/>
              </a:spcBef>
              <a:buNone/>
            </a:pPr>
            <a:r>
              <a:rPr lang="en-US" sz="1400" b="0" strike="noStrike" spc="-1" baseline="33000" noProof="1">
                <a:solidFill>
                  <a:srgbClr val="262626"/>
                </a:solidFill>
                <a:latin typeface="Arial"/>
              </a:rPr>
              <a:t>4 </a:t>
            </a:r>
            <a:r>
              <a:rPr lang="en-US" sz="1400" b="0" strike="noStrike" spc="-1" noProof="1">
                <a:solidFill>
                  <a:srgbClr val="262626"/>
                </a:solidFill>
                <a:latin typeface="Arial"/>
              </a:rPr>
              <a:t>Kavli IPMU (WPI), UTIAS, The University of Tokyo</a:t>
            </a:r>
            <a:endParaRPr lang="en-US" sz="1400" b="0" strike="noStrike" spc="-1" noProof="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41" name="Group 20"/>
          <p:cNvGrpSpPr/>
          <p:nvPr/>
        </p:nvGrpSpPr>
        <p:grpSpPr>
          <a:xfrm>
            <a:off x="6473520" y="5819760"/>
            <a:ext cx="1760760" cy="973440"/>
            <a:chOff x="6473520" y="5819760"/>
            <a:chExt cx="1760760" cy="973440"/>
          </a:xfrm>
        </p:grpSpPr>
        <p:pic>
          <p:nvPicPr>
            <p:cNvPr id="542" name="Image 1"/>
            <p:cNvPicPr/>
            <p:nvPr/>
          </p:nvPicPr>
          <p:blipFill>
            <a:blip r:embed="rId2"/>
            <a:stretch/>
          </p:blipFill>
          <p:spPr>
            <a:xfrm>
              <a:off x="6508800" y="6558480"/>
              <a:ext cx="1665000" cy="234720"/>
            </a:xfrm>
            <a:prstGeom prst="rect">
              <a:avLst/>
            </a:prstGeom>
            <a:ln w="88920" cap="sq">
              <a:solidFill>
                <a:srgbClr val="FFFFFF"/>
              </a:solidFill>
              <a:miter/>
            </a:ln>
          </p:spPr>
        </p:pic>
        <p:pic>
          <p:nvPicPr>
            <p:cNvPr id="543" name="Picture 6" descr="Kavli Institute for the Physics and Mathematics of the Universe"/>
            <p:cNvPicPr/>
            <p:nvPr/>
          </p:nvPicPr>
          <p:blipFill>
            <a:blip r:embed="rId3"/>
            <a:srcRect l="8903" t="30052" r="7559" b="33009"/>
            <a:stretch/>
          </p:blipFill>
          <p:spPr>
            <a:xfrm>
              <a:off x="6473520" y="5819760"/>
              <a:ext cx="1760760" cy="74448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544" name="Image 543"/>
          <p:cNvPicPr/>
          <p:nvPr/>
        </p:nvPicPr>
        <p:blipFill>
          <a:blip r:embed="rId4"/>
          <a:stretch/>
        </p:blipFill>
        <p:spPr>
          <a:xfrm>
            <a:off x="8399880" y="5750640"/>
            <a:ext cx="3603960" cy="995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Espace réservé du numéro de diapositive 46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F7A106BA-B92D-43D7-89CE-93E730DC47AC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10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4" name="Content Placeholder 25"/>
          <p:cNvSpPr txBox="1"/>
          <p:nvPr/>
        </p:nvSpPr>
        <p:spPr>
          <a:xfrm>
            <a:off x="838080" y="1825920"/>
            <a:ext cx="10515600" cy="4352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200" b="0" i="1" strike="noStrike" spc="-1">
                <a:solidFill>
                  <a:srgbClr val="000000"/>
                </a:solidFill>
                <a:latin typeface="Arial"/>
                <a:ea typeface="Arial"/>
              </a:rPr>
              <a:t> solidstatedetectors.jl </a:t>
            </a: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library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 Geometry definition: planar, pixel, strip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 Electric field (Poisson FEM)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</a:pP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95" name="Image 694"/>
          <p:cNvPicPr/>
          <p:nvPr/>
        </p:nvPicPr>
        <p:blipFill>
          <a:blip r:embed="rId2"/>
          <a:stretch/>
        </p:blipFill>
        <p:spPr>
          <a:xfrm>
            <a:off x="6503040" y="135720"/>
            <a:ext cx="1896480" cy="1118160"/>
          </a:xfrm>
          <a:prstGeom prst="rect">
            <a:avLst/>
          </a:prstGeom>
          <a:ln w="0">
            <a:noFill/>
          </a:ln>
        </p:spPr>
      </p:pic>
      <p:pic>
        <p:nvPicPr>
          <p:cNvPr id="696" name="Google Shape;386;p 2"/>
          <p:cNvPicPr/>
          <p:nvPr/>
        </p:nvPicPr>
        <p:blipFill>
          <a:blip r:embed="rId3"/>
          <a:srcRect l="6911" r="63579"/>
          <a:stretch/>
        </p:blipFill>
        <p:spPr>
          <a:xfrm>
            <a:off x="7283880" y="2242440"/>
            <a:ext cx="3509640" cy="4330440"/>
          </a:xfrm>
          <a:prstGeom prst="rect">
            <a:avLst/>
          </a:prstGeom>
          <a:ln w="0">
            <a:noFill/>
          </a:ln>
        </p:spPr>
      </p:pic>
      <p:grpSp>
        <p:nvGrpSpPr>
          <p:cNvPr id="697" name="Google Shape;393;p6"/>
          <p:cNvGrpSpPr/>
          <p:nvPr/>
        </p:nvGrpSpPr>
        <p:grpSpPr>
          <a:xfrm>
            <a:off x="7312320" y="3313800"/>
            <a:ext cx="2798280" cy="942480"/>
            <a:chOff x="7312320" y="3313800"/>
            <a:chExt cx="2798280" cy="942480"/>
          </a:xfrm>
        </p:grpSpPr>
        <p:pic>
          <p:nvPicPr>
            <p:cNvPr id="698" name="Google Shape;394;p 1"/>
            <p:cNvPicPr/>
            <p:nvPr/>
          </p:nvPicPr>
          <p:blipFill>
            <a:blip r:embed="rId4"/>
            <a:srcRect l="45117" t="65200" r="37592" b="17266"/>
            <a:stretch/>
          </p:blipFill>
          <p:spPr>
            <a:xfrm>
              <a:off x="7312320" y="3313800"/>
              <a:ext cx="2798280" cy="942480"/>
            </a:xfrm>
            <a:prstGeom prst="rect">
              <a:avLst/>
            </a:prstGeom>
            <a:ln w="28440">
              <a:solidFill>
                <a:srgbClr val="000000"/>
              </a:solidFill>
              <a:round/>
            </a:ln>
          </p:spPr>
        </p:pic>
      </p:grpSp>
      <p:sp>
        <p:nvSpPr>
          <p:cNvPr id="699" name="Rectangle 698"/>
          <p:cNvSpPr/>
          <p:nvPr/>
        </p:nvSpPr>
        <p:spPr>
          <a:xfrm>
            <a:off x="7121520" y="3185280"/>
            <a:ext cx="3092040" cy="1206360"/>
          </a:xfrm>
          <a:prstGeom prst="rect">
            <a:avLst/>
          </a:prstGeom>
          <a:noFill/>
          <a:ln w="29160">
            <a:solidFill>
              <a:srgbClr val="FF0000"/>
            </a:solidFill>
            <a:prstDash val="lg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9400" rIns="104400" bIns="594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0" name="Connecteur droit 699"/>
          <p:cNvSpPr/>
          <p:nvPr/>
        </p:nvSpPr>
        <p:spPr>
          <a:xfrm flipH="1" flipV="1">
            <a:off x="7121520" y="4391640"/>
            <a:ext cx="1217520" cy="879480"/>
          </a:xfrm>
          <a:prstGeom prst="line">
            <a:avLst/>
          </a:prstGeom>
          <a:ln w="29160">
            <a:solidFill>
              <a:srgbClr val="FF0000"/>
            </a:solidFill>
            <a:prstDash val="lg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9400" rIns="104400" bIns="594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1" name="Connecteur droit 700"/>
          <p:cNvSpPr/>
          <p:nvPr/>
        </p:nvSpPr>
        <p:spPr>
          <a:xfrm flipH="1">
            <a:off x="9100800" y="4391640"/>
            <a:ext cx="1112760" cy="888480"/>
          </a:xfrm>
          <a:prstGeom prst="line">
            <a:avLst/>
          </a:prstGeom>
          <a:ln w="29160">
            <a:solidFill>
              <a:srgbClr val="FF0000"/>
            </a:solidFill>
            <a:prstDash val="lg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9400" rIns="104400" bIns="594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02" name="Image 701"/>
          <p:cNvPicPr/>
          <p:nvPr/>
        </p:nvPicPr>
        <p:blipFill>
          <a:blip r:embed="rId5"/>
          <a:stretch/>
        </p:blipFill>
        <p:spPr>
          <a:xfrm>
            <a:off x="9131760" y="60696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703" name="ZoneTexte 702"/>
          <p:cNvSpPr txBox="1"/>
          <p:nvPr/>
        </p:nvSpPr>
        <p:spPr>
          <a:xfrm>
            <a:off x="9273600" y="29772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4" name="ZoneTexte 703"/>
          <p:cNvSpPr txBox="1"/>
          <p:nvPr/>
        </p:nvSpPr>
        <p:spPr>
          <a:xfrm>
            <a:off x="9003240" y="190908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05" name="Image 704"/>
          <p:cNvPicPr/>
          <p:nvPr/>
        </p:nvPicPr>
        <p:blipFill>
          <a:blip r:embed="rId6"/>
          <a:stretch/>
        </p:blipFill>
        <p:spPr>
          <a:xfrm>
            <a:off x="1321920" y="3899520"/>
            <a:ext cx="1999440" cy="1280520"/>
          </a:xfrm>
          <a:prstGeom prst="rect">
            <a:avLst/>
          </a:prstGeom>
          <a:ln w="0">
            <a:noFill/>
          </a:ln>
        </p:spPr>
      </p:pic>
      <p:sp>
        <p:nvSpPr>
          <p:cNvPr id="706" name="ZoneTexte 705"/>
          <p:cNvSpPr txBox="1"/>
          <p:nvPr/>
        </p:nvSpPr>
        <p:spPr>
          <a:xfrm>
            <a:off x="4320000" y="4246560"/>
            <a:ext cx="2361240" cy="825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10D0C"/>
                </a:solidFill>
                <a:latin typeface="Arial"/>
              </a:rPr>
              <a:t>Input for charge dynamics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7" name="Rectangle 706"/>
          <p:cNvSpPr/>
          <p:nvPr/>
        </p:nvSpPr>
        <p:spPr>
          <a:xfrm>
            <a:off x="1100520" y="3881160"/>
            <a:ext cx="2561040" cy="146340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9400" rIns="104400" bIns="594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8" name="Connecteur droit 707"/>
          <p:cNvSpPr/>
          <p:nvPr/>
        </p:nvSpPr>
        <p:spPr>
          <a:xfrm>
            <a:off x="3661560" y="4560480"/>
            <a:ext cx="807120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-54360" rIns="99360" bIns="-543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9" name="ZoneTexte 708"/>
          <p:cNvSpPr txBox="1"/>
          <p:nvPr/>
        </p:nvSpPr>
        <p:spPr>
          <a:xfrm>
            <a:off x="843120" y="49680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Geometry and Fields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0" name="Espace réservé de la date 39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Espace réservé du numéro de diapositive 15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4DF89545-AF53-470F-95A1-8F11246711A7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11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2" name="Content Placeholder 4"/>
          <p:cNvSpPr txBox="1"/>
          <p:nvPr/>
        </p:nvSpPr>
        <p:spPr>
          <a:xfrm>
            <a:off x="838080" y="1825920"/>
            <a:ext cx="10515600" cy="4352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200" b="0" i="1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en-US" sz="2200" b="0" i="1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solidstatedetectors.jl</a:t>
            </a:r>
            <a:r>
              <a:rPr lang="en-US" sz="2200" b="0" i="1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en-US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library</a:t>
            </a: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Geometry definition: planar, pixel, strip</a:t>
            </a: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Electric field (Poisson FEM)</a:t>
            </a: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Weighting Potential </a:t>
            </a: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</a:pP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</a:pP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13" name="Image 712"/>
          <p:cNvPicPr/>
          <p:nvPr/>
        </p:nvPicPr>
        <p:blipFill>
          <a:blip r:embed="rId2"/>
          <a:stretch/>
        </p:blipFill>
        <p:spPr>
          <a:xfrm>
            <a:off x="6503040" y="135720"/>
            <a:ext cx="1896480" cy="1118160"/>
          </a:xfrm>
          <a:prstGeom prst="rect">
            <a:avLst/>
          </a:prstGeom>
          <a:ln w="0">
            <a:noFill/>
          </a:ln>
        </p:spPr>
      </p:pic>
      <p:pic>
        <p:nvPicPr>
          <p:cNvPr id="714" name="Image 713"/>
          <p:cNvPicPr/>
          <p:nvPr/>
        </p:nvPicPr>
        <p:blipFill>
          <a:blip r:embed="rId3"/>
          <a:stretch/>
        </p:blipFill>
        <p:spPr>
          <a:xfrm>
            <a:off x="7010280" y="2423160"/>
            <a:ext cx="4534200" cy="3666600"/>
          </a:xfrm>
          <a:prstGeom prst="rect">
            <a:avLst/>
          </a:prstGeom>
          <a:ln w="0">
            <a:noFill/>
          </a:ln>
        </p:spPr>
      </p:pic>
      <p:pic>
        <p:nvPicPr>
          <p:cNvPr id="715" name="Image 714"/>
          <p:cNvPicPr/>
          <p:nvPr/>
        </p:nvPicPr>
        <p:blipFill>
          <a:blip r:embed="rId4"/>
          <a:stretch/>
        </p:blipFill>
        <p:spPr>
          <a:xfrm>
            <a:off x="9131760" y="60696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716" name="ZoneTexte 715"/>
          <p:cNvSpPr txBox="1"/>
          <p:nvPr/>
        </p:nvSpPr>
        <p:spPr>
          <a:xfrm>
            <a:off x="9273600" y="29772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17" name="Image 716"/>
          <p:cNvPicPr/>
          <p:nvPr/>
        </p:nvPicPr>
        <p:blipFill>
          <a:blip r:embed="rId5"/>
          <a:stretch/>
        </p:blipFill>
        <p:spPr>
          <a:xfrm>
            <a:off x="2235278" y="4806691"/>
            <a:ext cx="2538000" cy="913320"/>
          </a:xfrm>
          <a:prstGeom prst="rect">
            <a:avLst/>
          </a:prstGeom>
          <a:ln w="0">
            <a:noFill/>
          </a:ln>
        </p:spPr>
      </p:pic>
      <p:pic>
        <p:nvPicPr>
          <p:cNvPr id="718" name="Image 717"/>
          <p:cNvPicPr/>
          <p:nvPr/>
        </p:nvPicPr>
        <p:blipFill>
          <a:blip r:embed="rId6"/>
          <a:stretch/>
        </p:blipFill>
        <p:spPr>
          <a:xfrm>
            <a:off x="2361638" y="4321051"/>
            <a:ext cx="2216160" cy="614160"/>
          </a:xfrm>
          <a:prstGeom prst="rect">
            <a:avLst/>
          </a:prstGeom>
          <a:ln w="0">
            <a:noFill/>
          </a:ln>
        </p:spPr>
      </p:pic>
      <p:sp>
        <p:nvSpPr>
          <p:cNvPr id="719" name="ZoneTexte 718"/>
          <p:cNvSpPr txBox="1"/>
          <p:nvPr/>
        </p:nvSpPr>
        <p:spPr>
          <a:xfrm>
            <a:off x="1515278" y="3889051"/>
            <a:ext cx="5172120" cy="770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400" b="1" strike="noStrike" spc="-1">
                <a:solidFill>
                  <a:srgbClr val="000000"/>
                </a:solidFill>
                <a:latin typeface="Arial"/>
              </a:rPr>
              <a:t>Shockley-Ramo Theorem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0" name="ZoneTexte 719"/>
          <p:cNvSpPr txBox="1"/>
          <p:nvPr/>
        </p:nvSpPr>
        <p:spPr>
          <a:xfrm>
            <a:off x="1234478" y="5644051"/>
            <a:ext cx="163224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Charge at electrode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1" name="ZoneTexte 720"/>
          <p:cNvSpPr txBox="1"/>
          <p:nvPr/>
        </p:nvSpPr>
        <p:spPr>
          <a:xfrm>
            <a:off x="2973278" y="5822251"/>
            <a:ext cx="163224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Moving charge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2" name="ZoneTexte 721"/>
          <p:cNvSpPr txBox="1"/>
          <p:nvPr/>
        </p:nvSpPr>
        <p:spPr>
          <a:xfrm>
            <a:off x="4530278" y="5664211"/>
            <a:ext cx="1991880" cy="1114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Electrode Weighting 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</a:rPr>
              <a:t>Potentiel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3" name="Connecteur droit 722"/>
          <p:cNvSpPr/>
          <p:nvPr/>
        </p:nvSpPr>
        <p:spPr>
          <a:xfrm flipH="1">
            <a:off x="2084438" y="5396371"/>
            <a:ext cx="332280" cy="247680"/>
          </a:xfrm>
          <a:prstGeom prst="line">
            <a:avLst/>
          </a:prstGeom>
          <a:ln w="19080">
            <a:solidFill>
              <a:srgbClr val="FF4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54360" rIns="99360" bIns="543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4" name="Connecteur droit 723"/>
          <p:cNvSpPr/>
          <p:nvPr/>
        </p:nvSpPr>
        <p:spPr>
          <a:xfrm flipH="1">
            <a:off x="3470798" y="5443891"/>
            <a:ext cx="49680" cy="378360"/>
          </a:xfrm>
          <a:prstGeom prst="line">
            <a:avLst/>
          </a:prstGeom>
          <a:ln w="1908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54360" rIns="99360" bIns="543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5" name="Connecteur droit 724"/>
          <p:cNvSpPr/>
          <p:nvPr/>
        </p:nvSpPr>
        <p:spPr>
          <a:xfrm>
            <a:off x="4014398" y="5473411"/>
            <a:ext cx="515880" cy="318600"/>
          </a:xfrm>
          <a:prstGeom prst="line">
            <a:avLst/>
          </a:prstGeom>
          <a:ln w="1908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54360" rIns="99360" bIns="543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6" name="ZoneTexte 725"/>
          <p:cNvSpPr txBox="1"/>
          <p:nvPr/>
        </p:nvSpPr>
        <p:spPr>
          <a:xfrm>
            <a:off x="843120" y="49680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Geometry and Fields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7" name="Espace réservé de la date 11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8" name="ZoneTexte 727"/>
          <p:cNvSpPr txBox="1"/>
          <p:nvPr/>
        </p:nvSpPr>
        <p:spPr>
          <a:xfrm>
            <a:off x="9003240" y="190944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C24BE3-AC5F-C75A-35AE-5E62C74C971A}"/>
              </a:ext>
            </a:extLst>
          </p:cNvPr>
          <p:cNvSpPr/>
          <p:nvPr/>
        </p:nvSpPr>
        <p:spPr>
          <a:xfrm>
            <a:off x="7091916" y="3965944"/>
            <a:ext cx="202019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3A9ABB1-111B-64F6-1816-FB14C9FD4759}"/>
              </a:ext>
            </a:extLst>
          </p:cNvPr>
          <p:cNvSpPr/>
          <p:nvPr/>
        </p:nvSpPr>
        <p:spPr>
          <a:xfrm>
            <a:off x="9131760" y="5777406"/>
            <a:ext cx="202019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D70C557-3657-0503-38B6-0C9A9085C4A7}"/>
              </a:ext>
            </a:extLst>
          </p:cNvPr>
          <p:cNvSpPr txBox="1"/>
          <p:nvPr/>
        </p:nvSpPr>
        <p:spPr>
          <a:xfrm rot="16200000">
            <a:off x="6929565" y="4134259"/>
            <a:ext cx="5982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Z(mm)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27F65FA-D959-8F8B-9BD4-01AFD568B4FB}"/>
              </a:ext>
            </a:extLst>
          </p:cNvPr>
          <p:cNvSpPr txBox="1"/>
          <p:nvPr/>
        </p:nvSpPr>
        <p:spPr>
          <a:xfrm>
            <a:off x="8929641" y="5702079"/>
            <a:ext cx="6062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Y(mm)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Espace réservé du numéro de diapositive 47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D64E559B-718A-4D6F-9F92-5A887CA6CE4E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12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0" name="Content Placeholder 26"/>
          <p:cNvSpPr txBox="1"/>
          <p:nvPr/>
        </p:nvSpPr>
        <p:spPr>
          <a:xfrm>
            <a:off x="838080" y="1825920"/>
            <a:ext cx="10515600" cy="4352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200" b="0" i="1" strike="noStrike" spc="-1">
                <a:solidFill>
                  <a:srgbClr val="000000"/>
                </a:solidFill>
                <a:latin typeface="Arial"/>
                <a:ea typeface="Arial"/>
              </a:rPr>
              <a:t> solidstatedetectors.jl </a:t>
            </a: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library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 Geometry definition: planar, pixel, strip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 Electric field (Poisson FEM)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 Weighting field 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</a:pP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</a:pP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31" name="Image 730"/>
          <p:cNvPicPr/>
          <p:nvPr/>
        </p:nvPicPr>
        <p:blipFill>
          <a:blip r:embed="rId2"/>
          <a:stretch/>
        </p:blipFill>
        <p:spPr>
          <a:xfrm>
            <a:off x="6503040" y="135720"/>
            <a:ext cx="1896480" cy="1118160"/>
          </a:xfrm>
          <a:prstGeom prst="rect">
            <a:avLst/>
          </a:prstGeom>
          <a:ln w="0">
            <a:noFill/>
          </a:ln>
        </p:spPr>
      </p:pic>
      <p:pic>
        <p:nvPicPr>
          <p:cNvPr id="741" name="Image 740"/>
          <p:cNvPicPr/>
          <p:nvPr/>
        </p:nvPicPr>
        <p:blipFill>
          <a:blip r:embed="rId3"/>
          <a:stretch/>
        </p:blipFill>
        <p:spPr>
          <a:xfrm>
            <a:off x="9131760" y="60696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742" name="ZoneTexte 741"/>
          <p:cNvSpPr txBox="1"/>
          <p:nvPr/>
        </p:nvSpPr>
        <p:spPr>
          <a:xfrm>
            <a:off x="9273600" y="29772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3" name="ZoneTexte 742"/>
          <p:cNvSpPr txBox="1"/>
          <p:nvPr/>
        </p:nvSpPr>
        <p:spPr>
          <a:xfrm>
            <a:off x="843120" y="49680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Geometry and Fields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44" name="Image 743"/>
          <p:cNvPicPr/>
          <p:nvPr/>
        </p:nvPicPr>
        <p:blipFill>
          <a:blip r:embed="rId4"/>
          <a:srcRect t="5900"/>
          <a:stretch/>
        </p:blipFill>
        <p:spPr>
          <a:xfrm>
            <a:off x="6674760" y="2659320"/>
            <a:ext cx="4533120" cy="3652200"/>
          </a:xfrm>
          <a:prstGeom prst="rect">
            <a:avLst/>
          </a:prstGeom>
          <a:ln w="0">
            <a:noFill/>
          </a:ln>
        </p:spPr>
      </p:pic>
      <p:sp>
        <p:nvSpPr>
          <p:cNvPr id="745" name="Espace réservé de la date 40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6" name="ZoneTexte 745"/>
          <p:cNvSpPr txBox="1"/>
          <p:nvPr/>
        </p:nvSpPr>
        <p:spPr>
          <a:xfrm>
            <a:off x="9003240" y="190944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DE4E80D-06BC-CB92-590C-3E2D29018A8B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2235278" y="4806691"/>
            <a:ext cx="2538000" cy="913320"/>
          </a:xfrm>
          <a:prstGeom prst="rect">
            <a:avLst/>
          </a:prstGeom>
          <a:ln w="0">
            <a:noFill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AF8DAA3-32C5-13A3-5796-8940C28E39A4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2361638" y="4321051"/>
            <a:ext cx="2216160" cy="614160"/>
          </a:xfrm>
          <a:prstGeom prst="rect">
            <a:avLst/>
          </a:prstGeom>
          <a:ln w="0"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7C18FF1-7303-4DE4-688B-9FAAC713FC87}"/>
              </a:ext>
            </a:extLst>
          </p:cNvPr>
          <p:cNvSpPr txBox="1"/>
          <p:nvPr/>
        </p:nvSpPr>
        <p:spPr>
          <a:xfrm>
            <a:off x="1515278" y="3889051"/>
            <a:ext cx="5172120" cy="770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400" b="1" strike="noStrike" spc="-1">
                <a:solidFill>
                  <a:srgbClr val="000000"/>
                </a:solidFill>
                <a:latin typeface="Arial"/>
              </a:rPr>
              <a:t>Shockley-Ramo Theorem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481911A-1338-842D-8E7B-3113B8F0809B}"/>
              </a:ext>
            </a:extLst>
          </p:cNvPr>
          <p:cNvSpPr txBox="1"/>
          <p:nvPr/>
        </p:nvSpPr>
        <p:spPr>
          <a:xfrm>
            <a:off x="1234478" y="5644051"/>
            <a:ext cx="163224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Charge at electrode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E296144-7340-7143-0E43-CB72E29953EB}"/>
              </a:ext>
            </a:extLst>
          </p:cNvPr>
          <p:cNvSpPr txBox="1"/>
          <p:nvPr/>
        </p:nvSpPr>
        <p:spPr>
          <a:xfrm>
            <a:off x="2973278" y="5822251"/>
            <a:ext cx="163224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Moving charge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8591E8-8A8A-C7CB-BABB-EE8FC4D71E0A}"/>
              </a:ext>
            </a:extLst>
          </p:cNvPr>
          <p:cNvSpPr txBox="1"/>
          <p:nvPr/>
        </p:nvSpPr>
        <p:spPr>
          <a:xfrm>
            <a:off x="4530278" y="5664211"/>
            <a:ext cx="1991880" cy="1114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Electrode Weighting field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Connecteur droit 7">
            <a:extLst>
              <a:ext uri="{FF2B5EF4-FFF2-40B4-BE49-F238E27FC236}">
                <a16:creationId xmlns:a16="http://schemas.microsoft.com/office/drawing/2014/main" id="{56BE666C-17AA-94C0-053B-2C6242E3F314}"/>
              </a:ext>
            </a:extLst>
          </p:cNvPr>
          <p:cNvSpPr/>
          <p:nvPr/>
        </p:nvSpPr>
        <p:spPr>
          <a:xfrm flipH="1">
            <a:off x="2084438" y="5396371"/>
            <a:ext cx="332280" cy="247680"/>
          </a:xfrm>
          <a:prstGeom prst="line">
            <a:avLst/>
          </a:prstGeom>
          <a:ln w="19080">
            <a:solidFill>
              <a:srgbClr val="FF4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54360" rIns="99360" bIns="543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Connecteur droit 8">
            <a:extLst>
              <a:ext uri="{FF2B5EF4-FFF2-40B4-BE49-F238E27FC236}">
                <a16:creationId xmlns:a16="http://schemas.microsoft.com/office/drawing/2014/main" id="{8B4CFB7C-94C5-F4E2-3ED0-8D1BFE1D50FA}"/>
              </a:ext>
            </a:extLst>
          </p:cNvPr>
          <p:cNvSpPr/>
          <p:nvPr/>
        </p:nvSpPr>
        <p:spPr>
          <a:xfrm flipH="1">
            <a:off x="3470798" y="5443891"/>
            <a:ext cx="49680" cy="378360"/>
          </a:xfrm>
          <a:prstGeom prst="line">
            <a:avLst/>
          </a:prstGeom>
          <a:ln w="1908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54360" rIns="99360" bIns="543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Connecteur droit 9">
            <a:extLst>
              <a:ext uri="{FF2B5EF4-FFF2-40B4-BE49-F238E27FC236}">
                <a16:creationId xmlns:a16="http://schemas.microsoft.com/office/drawing/2014/main" id="{3CBA8C3A-97A2-05B0-14AA-577E083738CD}"/>
              </a:ext>
            </a:extLst>
          </p:cNvPr>
          <p:cNvSpPr/>
          <p:nvPr/>
        </p:nvSpPr>
        <p:spPr>
          <a:xfrm>
            <a:off x="4014398" y="5473411"/>
            <a:ext cx="515880" cy="318600"/>
          </a:xfrm>
          <a:prstGeom prst="line">
            <a:avLst/>
          </a:prstGeom>
          <a:ln w="1908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54360" rIns="99360" bIns="543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Espace réservé du numéro de diapositive 17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1" strike="noStrike" spc="-1" dirty="0">
                <a:solidFill>
                  <a:srgbClr val="E50019"/>
                </a:solidFill>
                <a:latin typeface="Arial"/>
              </a:rPr>
              <a:t>12b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8" name="ZoneTexte 747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Charge Cloud Dynamics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49" name="Image 748"/>
          <p:cNvPicPr/>
          <p:nvPr/>
        </p:nvPicPr>
        <p:blipFill>
          <a:blip r:embed="rId6"/>
          <a:stretch/>
        </p:blipFill>
        <p:spPr>
          <a:xfrm>
            <a:off x="6503040" y="135720"/>
            <a:ext cx="1896480" cy="1118160"/>
          </a:xfrm>
          <a:prstGeom prst="rect">
            <a:avLst/>
          </a:prstGeom>
          <a:ln w="0">
            <a:noFill/>
          </a:ln>
        </p:spPr>
      </p:pic>
      <p:sp>
        <p:nvSpPr>
          <p:cNvPr id="750" name="Content Placeholder 2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Charge Drift Model: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[Benoit &amp; Hamel, 2009] diffusion and repulsion spherical model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51" name="Image 750"/>
          <p:cNvPicPr/>
          <p:nvPr/>
        </p:nvPicPr>
        <p:blipFill>
          <a:blip r:embed="rId7"/>
          <a:stretch/>
        </p:blipFill>
        <p:spPr>
          <a:xfrm>
            <a:off x="7725600" y="2884320"/>
            <a:ext cx="3953520" cy="3192480"/>
          </a:xfrm>
          <a:prstGeom prst="rect">
            <a:avLst/>
          </a:prstGeom>
          <a:ln w="0">
            <a:noFill/>
          </a:ln>
        </p:spPr>
      </p:pic>
      <p:pic>
        <p:nvPicPr>
          <p:cNvPr id="752" name="Image 751"/>
          <p:cNvPicPr/>
          <p:nvPr/>
        </p:nvPicPr>
        <p:blipFill>
          <a:blip r:embed="rId8"/>
          <a:stretch/>
        </p:blipFill>
        <p:spPr>
          <a:xfrm>
            <a:off x="9131760" y="60696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753" name="ZoneTexte 752"/>
          <p:cNvSpPr txBox="1"/>
          <p:nvPr/>
        </p:nvSpPr>
        <p:spPr>
          <a:xfrm>
            <a:off x="9273600" y="29772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4" name="ZoneTexte 753"/>
          <p:cNvSpPr txBox="1"/>
          <p:nvPr/>
        </p:nvSpPr>
        <p:spPr>
          <a:xfrm>
            <a:off x="9003240" y="190908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6" name="ZoneTexte 755"/>
          <p:cNvSpPr txBox="1"/>
          <p:nvPr/>
        </p:nvSpPr>
        <p:spPr>
          <a:xfrm>
            <a:off x="4296960" y="3095280"/>
            <a:ext cx="3070080" cy="541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1" strike="noStrike" spc="-1">
                <a:solidFill>
                  <a:srgbClr val="000000"/>
                </a:solidFill>
                <a:latin typeface="Arial"/>
              </a:rPr>
              <a:t>Induced charge on electrodes</a:t>
            </a:r>
            <a:endParaRPr lang="en-US" sz="15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64" name="Image 763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42200" y="2801880"/>
            <a:ext cx="3477960" cy="3477960"/>
          </a:xfrm>
          <a:prstGeom prst="rect">
            <a:avLst/>
          </a:prstGeom>
          <a:ln w="0">
            <a:noFill/>
          </a:ln>
        </p:spPr>
      </p:pic>
      <p:pic>
        <p:nvPicPr>
          <p:cNvPr id="765" name="Image 764">
            <a:hlinkClick r:id=""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738240" y="3393360"/>
            <a:ext cx="3727440" cy="2486880"/>
          </a:xfrm>
          <a:prstGeom prst="rect">
            <a:avLst/>
          </a:prstGeom>
          <a:ln w="0">
            <a:noFill/>
          </a:ln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E4A0BF8-0A3F-BDDB-41E2-319F39E7DAC5}"/>
              </a:ext>
            </a:extLst>
          </p:cNvPr>
          <p:cNvSpPr txBox="1"/>
          <p:nvPr/>
        </p:nvSpPr>
        <p:spPr>
          <a:xfrm>
            <a:off x="10588177" y="5278040"/>
            <a:ext cx="1389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122 keV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416A3B95-B1F1-A072-9D2F-CAFBBA82C914}"/>
              </a:ext>
            </a:extLst>
          </p:cNvPr>
          <p:cNvGrpSpPr/>
          <p:nvPr/>
        </p:nvGrpSpPr>
        <p:grpSpPr>
          <a:xfrm>
            <a:off x="3093396" y="3037689"/>
            <a:ext cx="448396" cy="328491"/>
            <a:chOff x="3093396" y="3037689"/>
            <a:chExt cx="448396" cy="32849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62556E1-C203-7665-783E-93F01B85CBD5}"/>
                </a:ext>
              </a:extLst>
            </p:cNvPr>
            <p:cNvSpPr/>
            <p:nvPr/>
          </p:nvSpPr>
          <p:spPr>
            <a:xfrm>
              <a:off x="3286416" y="3037689"/>
              <a:ext cx="255376" cy="32849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81B0E639-2A33-B15E-B435-2460CE5F8632}"/>
                </a:ext>
              </a:extLst>
            </p:cNvPr>
            <p:cNvSpPr txBox="1"/>
            <p:nvPr/>
          </p:nvSpPr>
          <p:spPr>
            <a:xfrm>
              <a:off x="3199426" y="3057740"/>
              <a:ext cx="264816" cy="21544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800" dirty="0"/>
                <a:t>e</a:t>
              </a:r>
              <a:r>
                <a:rPr lang="en-US" sz="800" baseline="30000" dirty="0"/>
                <a:t>-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CC30AA8-7AEB-352B-EAA2-A7CF42D02BD7}"/>
                </a:ext>
              </a:extLst>
            </p:cNvPr>
            <p:cNvSpPr txBox="1"/>
            <p:nvPr/>
          </p:nvSpPr>
          <p:spPr>
            <a:xfrm>
              <a:off x="3199423" y="3150721"/>
              <a:ext cx="282450" cy="21544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800" dirty="0"/>
                <a:t>h</a:t>
              </a:r>
              <a:r>
                <a:rPr lang="en-US" sz="800" baseline="30000" dirty="0"/>
                <a:t>+</a:t>
              </a:r>
            </a:p>
          </p:txBody>
        </p:sp>
        <p:sp>
          <p:nvSpPr>
            <p:cNvPr id="7" name="Cadre 6">
              <a:extLst>
                <a:ext uri="{FF2B5EF4-FFF2-40B4-BE49-F238E27FC236}">
                  <a16:creationId xmlns:a16="http://schemas.microsoft.com/office/drawing/2014/main" id="{92BF8ED7-79F5-17AC-6B1F-232C396D00DB}"/>
                </a:ext>
              </a:extLst>
            </p:cNvPr>
            <p:cNvSpPr/>
            <p:nvPr/>
          </p:nvSpPr>
          <p:spPr>
            <a:xfrm>
              <a:off x="3093396" y="3075825"/>
              <a:ext cx="388477" cy="270885"/>
            </a:xfrm>
            <a:prstGeom prst="fram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827675BC-C7C5-7665-1145-96396DD9A0BB}"/>
              </a:ext>
            </a:extLst>
          </p:cNvPr>
          <p:cNvGrpSpPr/>
          <p:nvPr/>
        </p:nvGrpSpPr>
        <p:grpSpPr>
          <a:xfrm>
            <a:off x="6320368" y="6031904"/>
            <a:ext cx="4881032" cy="801722"/>
            <a:chOff x="1380960" y="1675030"/>
            <a:chExt cx="4881032" cy="8017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F2BD66DA-90D7-0D00-8538-4058A025B07E}"/>
                    </a:ext>
                  </a:extLst>
                </p:cNvPr>
                <p:cNvSpPr txBox="1"/>
                <p:nvPr/>
              </p:nvSpPr>
              <p:spPr>
                <a:xfrm>
                  <a:off x="1380960" y="1711365"/>
                  <a:ext cx="2266609" cy="765387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ar-AE" sz="1400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ar-AE" sz="1400" smtClean="0">
                            <a:latin typeface="Cambria Math" panose="02040503050406030204" pitchFamily="18" charset="0"/>
                          </a:rPr>
                          <m:t>=300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𝑉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=950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=73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ar-AE" sz="1400" dirty="0"/>
                </a:p>
                <a:p>
                  <a:endParaRPr lang="ar-AE" sz="1400" dirty="0"/>
                </a:p>
                <a:p>
                  <a:endParaRPr lang="fr-FR" sz="1400" dirty="0"/>
                </a:p>
                <a:p>
                  <a:endParaRPr sz="1400" dirty="0"/>
                </a:p>
              </p:txBody>
            </p:sp>
          </mc:Choice>
          <mc:Fallback xmlns=""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F2BD66DA-90D7-0D00-8538-4058A025B0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0960" y="1711365"/>
                  <a:ext cx="2266609" cy="765387"/>
                </a:xfrm>
                <a:prstGeom prst="rect">
                  <a:avLst/>
                </a:prstGeom>
                <a:blipFill>
                  <a:blip r:embed="rId11"/>
                  <a:stretch>
                    <a:fillRect l="-556" b="-306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20D38DE6-C03B-F6D9-B739-5B8508BB4216}"/>
                    </a:ext>
                  </a:extLst>
                </p:cNvPr>
                <p:cNvSpPr txBox="1"/>
                <p:nvPr/>
              </p:nvSpPr>
              <p:spPr>
                <a:xfrm>
                  <a:off x="3292807" y="1711365"/>
                  <a:ext cx="2496270" cy="765387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r-FR" sz="1400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1400" smtClean="0">
                            <a:latin typeface="Cambria Math" panose="02040503050406030204" pitchFamily="18" charset="0"/>
                          </a:rPr>
                          <m:t>=300 </m:t>
                        </m:r>
                        <m:r>
                          <a:rPr lang="fr-FR" sz="1400">
                            <a:latin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=1.2×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r>
                          <a:rPr lang="fr-FR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=4.6×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r>
                          <a:rPr lang="ar-AE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ar-AE" sz="1400" dirty="0"/>
                </a:p>
                <a:p>
                  <a:endParaRPr lang="ar-AE" sz="1400" dirty="0"/>
                </a:p>
                <a:p>
                  <a:endParaRPr sz="1400" dirty="0"/>
                </a:p>
              </p:txBody>
            </p:sp>
          </mc:Choice>
          <mc:Fallback xmlns="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20D38DE6-C03B-F6D9-B739-5B8508BB42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92807" y="1711365"/>
                  <a:ext cx="2496270" cy="765387"/>
                </a:xfrm>
                <a:prstGeom prst="rect">
                  <a:avLst/>
                </a:prstGeom>
                <a:blipFill>
                  <a:blip r:embed="rId12"/>
                  <a:stretch>
                    <a:fillRect l="-1015" b="-306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FDDE0C9A-5255-36A1-A8B2-332B6BE7672C}"/>
                    </a:ext>
                  </a:extLst>
                </p:cNvPr>
                <p:cNvSpPr txBox="1"/>
                <p:nvPr/>
              </p:nvSpPr>
              <p:spPr>
                <a:xfrm>
                  <a:off x="4761872" y="1675030"/>
                  <a:ext cx="1500120" cy="765386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𝐶𝑑𝑇𝑒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=4.42</m:t>
                        </m:r>
                        <m:r>
                          <a:rPr lang="ar-AE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𝑒𝑉</m:t>
                        </m:r>
                      </m:oMath>
                    </m:oMathPara>
                  </a14:m>
                  <a:endParaRPr sz="1400" dirty="0"/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FDDE0C9A-5255-36A1-A8B2-332B6BE767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61872" y="1675030"/>
                  <a:ext cx="1500120" cy="765386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000" fill="hold"/>
                                        <p:tgtEl>
                                          <p:spTgt spid="7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88300" fill="hold"/>
                                        <p:tgtEl>
                                          <p:spTgt spid="7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fill="hold" display="0">
                  <p:stCondLst>
                    <p:cond delay="indefinite"/>
                  </p:stCondLst>
                </p:cTn>
                <p:tgtEl>
                  <p:spTgt spid="764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7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4"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</p:cTn>
                <p:tgtEl>
                  <p:spTgt spid="765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7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ZoneTexte 766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Charge Cloud Dynamics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68" name="Image 767"/>
          <p:cNvPicPr/>
          <p:nvPr/>
        </p:nvPicPr>
        <p:blipFill>
          <a:blip r:embed="rId5"/>
          <a:stretch/>
        </p:blipFill>
        <p:spPr>
          <a:xfrm>
            <a:off x="6503040" y="135720"/>
            <a:ext cx="1896480" cy="1118160"/>
          </a:xfrm>
          <a:prstGeom prst="rect">
            <a:avLst/>
          </a:prstGeom>
          <a:ln w="0">
            <a:noFill/>
          </a:ln>
        </p:spPr>
      </p:pic>
      <p:sp>
        <p:nvSpPr>
          <p:cNvPr id="769" name="Content Placeholder 33"/>
          <p:cNvSpPr/>
          <p:nvPr/>
        </p:nvSpPr>
        <p:spPr>
          <a:xfrm>
            <a:off x="618119" y="1732320"/>
            <a:ext cx="6965281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Charge Drift Model: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[Benoit &amp; Hamel, 2009] </a:t>
            </a:r>
            <a:r>
              <a:rPr lang="zxx" sz="2200" b="0" strike="noStrike" spc="-1">
                <a:solidFill>
                  <a:srgbClr val="000000"/>
                </a:solidFill>
                <a:latin typeface="Arial"/>
                <a:ea typeface="Arial"/>
              </a:rPr>
              <a:t>diffusion and repulsion spherical model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70" name="Image 769"/>
          <p:cNvPicPr/>
          <p:nvPr/>
        </p:nvPicPr>
        <p:blipFill>
          <a:blip r:embed="rId6"/>
          <a:stretch/>
        </p:blipFill>
        <p:spPr>
          <a:xfrm>
            <a:off x="7583400" y="2685960"/>
            <a:ext cx="4180320" cy="3411720"/>
          </a:xfrm>
          <a:prstGeom prst="rect">
            <a:avLst/>
          </a:prstGeom>
          <a:ln w="0">
            <a:noFill/>
          </a:ln>
        </p:spPr>
      </p:pic>
      <p:pic>
        <p:nvPicPr>
          <p:cNvPr id="771" name="Image 770"/>
          <p:cNvPicPr/>
          <p:nvPr/>
        </p:nvPicPr>
        <p:blipFill>
          <a:blip r:embed="rId7"/>
          <a:stretch/>
        </p:blipFill>
        <p:spPr>
          <a:xfrm>
            <a:off x="9131760" y="60696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772" name="ZoneTexte 771"/>
          <p:cNvSpPr txBox="1"/>
          <p:nvPr/>
        </p:nvSpPr>
        <p:spPr>
          <a:xfrm>
            <a:off x="9273600" y="29772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5" name="ZoneTexte 774"/>
              <p:cNvSpPr txBox="1"/>
              <p:nvPr/>
            </p:nvSpPr>
            <p:spPr>
              <a:xfrm>
                <a:off x="5214960" y="3111840"/>
                <a:ext cx="1269720" cy="634680"/>
              </a:xfrm>
              <a:prstGeom prst="rect">
                <a:avLst/>
              </a:prstGeom>
            </p:spPr>
            <p:txBody>
              <a:bodyPr/>
              <a:lstStyle/>
              <a:p>
                <a:endParaRPr/>
              </a:p>
            </p:txBody>
          </p:sp>
        </mc:Choice>
        <mc:Fallback xmlns="" xmlns:p14="http://schemas.microsoft.com/office/powerpoint/2010/main" xmlns:p15="http://schemas.microsoft.com/office/powerpoint/2012/main"/>
      </mc:AlternateContent>
      <p:sp>
        <p:nvSpPr>
          <p:cNvPr id="782" name="ZoneTexte 781"/>
          <p:cNvSpPr txBox="1"/>
          <p:nvPr/>
        </p:nvSpPr>
        <p:spPr>
          <a:xfrm>
            <a:off x="9003240" y="190944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84" name="Image 783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link="rId2">
                  <p14:trim st="87518.8327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737880" y="3393360"/>
            <a:ext cx="3727440" cy="2486880"/>
          </a:xfrm>
          <a:prstGeom prst="rect">
            <a:avLst/>
          </a:prstGeom>
          <a:ln w="0">
            <a:noFill/>
          </a:ln>
        </p:spPr>
      </p:pic>
      <p:sp>
        <p:nvSpPr>
          <p:cNvPr id="785" name="ZoneTexte 784"/>
          <p:cNvSpPr txBox="1"/>
          <p:nvPr/>
        </p:nvSpPr>
        <p:spPr>
          <a:xfrm>
            <a:off x="4296960" y="3095640"/>
            <a:ext cx="3070080" cy="541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1" strike="noStrike" spc="-1">
                <a:solidFill>
                  <a:srgbClr val="000000"/>
                </a:solidFill>
                <a:latin typeface="Arial"/>
              </a:rPr>
              <a:t>Induced charge on electrodes</a:t>
            </a:r>
            <a:endParaRPr lang="en-US" sz="15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86" name="Image 785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link="rId3">
                  <p14:trim st="113066.7483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42560" y="2802240"/>
            <a:ext cx="3477960" cy="3477960"/>
          </a:xfrm>
          <a:prstGeom prst="rect">
            <a:avLst/>
          </a:prstGeom>
          <a:ln w="0">
            <a:noFill/>
          </a:ln>
        </p:spPr>
      </p:pic>
      <p:grpSp>
        <p:nvGrpSpPr>
          <p:cNvPr id="10" name="Groupe 9">
            <a:extLst>
              <a:ext uri="{FF2B5EF4-FFF2-40B4-BE49-F238E27FC236}">
                <a16:creationId xmlns:a16="http://schemas.microsoft.com/office/drawing/2014/main" id="{0FFC60C8-37A1-627A-87D2-1568D07921F4}"/>
              </a:ext>
            </a:extLst>
          </p:cNvPr>
          <p:cNvGrpSpPr/>
          <p:nvPr/>
        </p:nvGrpSpPr>
        <p:grpSpPr>
          <a:xfrm>
            <a:off x="3093396" y="3037689"/>
            <a:ext cx="448396" cy="328491"/>
            <a:chOff x="3093396" y="3037689"/>
            <a:chExt cx="448396" cy="32849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AF8193E-1EC0-7DFB-841B-3709A9166F0E}"/>
                </a:ext>
              </a:extLst>
            </p:cNvPr>
            <p:cNvSpPr/>
            <p:nvPr/>
          </p:nvSpPr>
          <p:spPr>
            <a:xfrm>
              <a:off x="3286416" y="3037689"/>
              <a:ext cx="255376" cy="32849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588A017F-5A78-60EA-F564-F1F3901715F0}"/>
                </a:ext>
              </a:extLst>
            </p:cNvPr>
            <p:cNvSpPr txBox="1"/>
            <p:nvPr/>
          </p:nvSpPr>
          <p:spPr>
            <a:xfrm>
              <a:off x="3199426" y="3057740"/>
              <a:ext cx="264816" cy="21544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800" dirty="0"/>
                <a:t>e</a:t>
              </a:r>
              <a:r>
                <a:rPr lang="en-US" sz="800" baseline="30000" dirty="0"/>
                <a:t>-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433BE299-3D86-8103-AA98-E9D2FC366322}"/>
                </a:ext>
              </a:extLst>
            </p:cNvPr>
            <p:cNvSpPr txBox="1"/>
            <p:nvPr/>
          </p:nvSpPr>
          <p:spPr>
            <a:xfrm>
              <a:off x="3199423" y="3150721"/>
              <a:ext cx="282450" cy="21544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800" dirty="0"/>
                <a:t>h</a:t>
              </a:r>
              <a:r>
                <a:rPr lang="en-US" sz="800" baseline="30000" dirty="0"/>
                <a:t>+</a:t>
              </a:r>
            </a:p>
          </p:txBody>
        </p:sp>
        <p:sp>
          <p:nvSpPr>
            <p:cNvPr id="14" name="Cadre 13">
              <a:extLst>
                <a:ext uri="{FF2B5EF4-FFF2-40B4-BE49-F238E27FC236}">
                  <a16:creationId xmlns:a16="http://schemas.microsoft.com/office/drawing/2014/main" id="{2AF5DBB0-D8DE-16A2-A382-538D95A177B3}"/>
                </a:ext>
              </a:extLst>
            </p:cNvPr>
            <p:cNvSpPr/>
            <p:nvPr/>
          </p:nvSpPr>
          <p:spPr>
            <a:xfrm>
              <a:off x="3093396" y="3075825"/>
              <a:ext cx="388477" cy="270885"/>
            </a:xfrm>
            <a:prstGeom prst="fram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25A0AF16-1320-D2BB-BF41-7A9EE10F613E}"/>
              </a:ext>
            </a:extLst>
          </p:cNvPr>
          <p:cNvGrpSpPr/>
          <p:nvPr/>
        </p:nvGrpSpPr>
        <p:grpSpPr>
          <a:xfrm>
            <a:off x="6320368" y="6031904"/>
            <a:ext cx="4881032" cy="801722"/>
            <a:chOff x="1380960" y="1675030"/>
            <a:chExt cx="4881032" cy="8017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F7212039-F3D1-E325-C7B2-9CD21703AFB6}"/>
                    </a:ext>
                  </a:extLst>
                </p:cNvPr>
                <p:cNvSpPr txBox="1"/>
                <p:nvPr/>
              </p:nvSpPr>
              <p:spPr>
                <a:xfrm>
                  <a:off x="1380960" y="1711365"/>
                  <a:ext cx="2266609" cy="765387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ar-AE" sz="1400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ar-AE" sz="1400" smtClean="0">
                            <a:latin typeface="Cambria Math" panose="02040503050406030204" pitchFamily="18" charset="0"/>
                          </a:rPr>
                          <m:t>=300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𝑉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=950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=73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ar-AE" sz="1400" dirty="0"/>
                </a:p>
                <a:p>
                  <a:endParaRPr lang="ar-AE" sz="1400" dirty="0"/>
                </a:p>
                <a:p>
                  <a:endParaRPr lang="fr-FR" sz="1400" dirty="0"/>
                </a:p>
                <a:p>
                  <a:endParaRPr sz="1400" dirty="0"/>
                </a:p>
              </p:txBody>
            </p:sp>
          </mc:Choice>
          <mc:Fallback xmlns="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F7212039-F3D1-E325-C7B2-9CD21703AF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0960" y="1711365"/>
                  <a:ext cx="2266609" cy="765387"/>
                </a:xfrm>
                <a:prstGeom prst="rect">
                  <a:avLst/>
                </a:prstGeom>
                <a:blipFill>
                  <a:blip r:embed="rId10"/>
                  <a:stretch>
                    <a:fillRect l="-556" b="-306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7DEAA966-E2FF-78EB-756C-74B514914467}"/>
                    </a:ext>
                  </a:extLst>
                </p:cNvPr>
                <p:cNvSpPr txBox="1"/>
                <p:nvPr/>
              </p:nvSpPr>
              <p:spPr>
                <a:xfrm>
                  <a:off x="3292807" y="1711365"/>
                  <a:ext cx="2496270" cy="765387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r-FR" sz="1400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1400" smtClean="0">
                            <a:latin typeface="Cambria Math" panose="02040503050406030204" pitchFamily="18" charset="0"/>
                          </a:rPr>
                          <m:t>=300 </m:t>
                        </m:r>
                        <m:r>
                          <a:rPr lang="fr-FR" sz="1400">
                            <a:latin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=1.2×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r>
                          <a:rPr lang="fr-FR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=4.6×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r>
                          <a:rPr lang="ar-AE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ar-AE" sz="1400" dirty="0"/>
                </a:p>
                <a:p>
                  <a:endParaRPr lang="ar-AE" sz="1400" dirty="0"/>
                </a:p>
                <a:p>
                  <a:endParaRPr sz="1400" dirty="0"/>
                </a:p>
              </p:txBody>
            </p:sp>
          </mc:Choice>
          <mc:Fallback xmlns="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7DEAA966-E2FF-78EB-756C-74B5149144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92807" y="1711365"/>
                  <a:ext cx="2496270" cy="765387"/>
                </a:xfrm>
                <a:prstGeom prst="rect">
                  <a:avLst/>
                </a:prstGeom>
                <a:blipFill>
                  <a:blip r:embed="rId11"/>
                  <a:stretch>
                    <a:fillRect l="-1015" b="-306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9579EDD1-9FF9-5221-02DF-D273D8054981}"/>
                    </a:ext>
                  </a:extLst>
                </p:cNvPr>
                <p:cNvSpPr txBox="1"/>
                <p:nvPr/>
              </p:nvSpPr>
              <p:spPr>
                <a:xfrm>
                  <a:off x="4761872" y="1675030"/>
                  <a:ext cx="1500120" cy="765386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𝐶𝑑𝑇𝑒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=4.42</m:t>
                        </m:r>
                        <m:r>
                          <a:rPr lang="ar-AE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𝑒𝑉</m:t>
                        </m:r>
                      </m:oMath>
                    </m:oMathPara>
                  </a14:m>
                  <a:endParaRPr sz="1400" dirty="0"/>
                </a:p>
              </p:txBody>
            </p:sp>
          </mc:Choice>
          <mc:Fallback xmlns="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9579EDD1-9FF9-5221-02DF-D273D80549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61872" y="1675030"/>
                  <a:ext cx="1500120" cy="765386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" name="Espace réservé du numéro de diapositive 17">
            <a:extLst>
              <a:ext uri="{FF2B5EF4-FFF2-40B4-BE49-F238E27FC236}">
                <a16:creationId xmlns:a16="http://schemas.microsoft.com/office/drawing/2014/main" id="{1EC2A27B-3FE0-C925-E631-4ECBED582CCD}"/>
              </a:ext>
            </a:extLst>
          </p:cNvPr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F5A73CED-9DCB-49EB-8630-722C19FB772A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14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3" fill="hold"/>
                                        <p:tgtEl>
                                          <p:spTgt spid="7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93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781" fill="hold"/>
                                        <p:tgtEl>
                                          <p:spTgt spid="7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0" fill="hold" display="0">
                  <p:stCondLst>
                    <p:cond delay="indefinite"/>
                  </p:stCondLst>
                </p:cTn>
                <p:tgtEl>
                  <p:spTgt spid="786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7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6"/>
                  </p:tgtEl>
                </p:cond>
              </p:nextCondLst>
            </p:seq>
            <p:video>
              <p:cMediaNode>
                <p:cTn id="16" fill="hold" display="0">
                  <p:stCondLst>
                    <p:cond delay="indefinite"/>
                  </p:stCondLst>
                </p:cTn>
                <p:tgtEl>
                  <p:spTgt spid="784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7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0" name="Image 789"/>
          <p:cNvPicPr/>
          <p:nvPr/>
        </p:nvPicPr>
        <p:blipFill>
          <a:blip r:embed="rId2"/>
          <a:srcRect t="34669" b="32818"/>
          <a:stretch/>
        </p:blipFill>
        <p:spPr>
          <a:xfrm>
            <a:off x="1507320" y="3820680"/>
            <a:ext cx="7725960" cy="2748600"/>
          </a:xfrm>
          <a:prstGeom prst="rect">
            <a:avLst/>
          </a:prstGeom>
          <a:ln w="0"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F8D524A-A208-98CF-8370-CBD182751342}"/>
              </a:ext>
            </a:extLst>
          </p:cNvPr>
          <p:cNvSpPr/>
          <p:nvPr/>
        </p:nvSpPr>
        <p:spPr>
          <a:xfrm>
            <a:off x="1517953" y="4005346"/>
            <a:ext cx="204522" cy="233821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8288E7-4327-F4DE-DA38-485F4AB22712}"/>
              </a:ext>
            </a:extLst>
          </p:cNvPr>
          <p:cNvSpPr/>
          <p:nvPr/>
        </p:nvSpPr>
        <p:spPr>
          <a:xfrm>
            <a:off x="4038633" y="4154012"/>
            <a:ext cx="204522" cy="233821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9AA591-E8C0-D476-1D81-E4F8E2DBBD47}"/>
              </a:ext>
            </a:extLst>
          </p:cNvPr>
          <p:cNvSpPr/>
          <p:nvPr/>
        </p:nvSpPr>
        <p:spPr>
          <a:xfrm>
            <a:off x="6613475" y="4136847"/>
            <a:ext cx="204522" cy="233821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0A20049-A4D1-744E-33FF-B5F18DE74225}"/>
              </a:ext>
            </a:extLst>
          </p:cNvPr>
          <p:cNvSpPr/>
          <p:nvPr/>
        </p:nvSpPr>
        <p:spPr>
          <a:xfrm rot="5400000">
            <a:off x="7802652" y="5329211"/>
            <a:ext cx="204522" cy="233821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214D76-3290-D7DB-5C8F-3FF2030DB710}"/>
              </a:ext>
            </a:extLst>
          </p:cNvPr>
          <p:cNvSpPr/>
          <p:nvPr/>
        </p:nvSpPr>
        <p:spPr>
          <a:xfrm rot="5400000">
            <a:off x="5392326" y="5323119"/>
            <a:ext cx="204522" cy="233821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C77B3EF-906F-E5A8-BCB1-A50F2BCDA5D5}"/>
              </a:ext>
            </a:extLst>
          </p:cNvPr>
          <p:cNvSpPr/>
          <p:nvPr/>
        </p:nvSpPr>
        <p:spPr>
          <a:xfrm rot="5400000">
            <a:off x="2982000" y="5325422"/>
            <a:ext cx="204522" cy="233821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787" name="Espace réservé du numéro de diapositive 19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7F086E7D-6430-44C5-B4A0-1B92BA6B35FA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15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8" name="ZoneTexte 787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Charge Cloud Dynamics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9" name="Content Placeholder 6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Charge Drift Model: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[Benoit &amp; Hamel, 2009] </a:t>
            </a:r>
            <a:r>
              <a:rPr lang="zxx" sz="2200" b="0" strike="noStrike" spc="-1">
                <a:solidFill>
                  <a:srgbClr val="000000"/>
                </a:solidFill>
                <a:latin typeface="Arial"/>
                <a:ea typeface="Arial"/>
              </a:rPr>
              <a:t>diffusion and repulsion spherical model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lvl="1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Initial Radius: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GATE photoelectron path simulation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91" name="Image 790"/>
          <p:cNvPicPr/>
          <p:nvPr/>
        </p:nvPicPr>
        <p:blipFill>
          <a:blip r:embed="rId3"/>
          <a:stretch/>
        </p:blipFill>
        <p:spPr>
          <a:xfrm>
            <a:off x="10167840" y="4408200"/>
            <a:ext cx="1466640" cy="809640"/>
          </a:xfrm>
          <a:prstGeom prst="rect">
            <a:avLst/>
          </a:prstGeom>
          <a:ln w="0">
            <a:noFill/>
          </a:ln>
        </p:spPr>
      </p:pic>
      <p:pic>
        <p:nvPicPr>
          <p:cNvPr id="792" name="Image 791"/>
          <p:cNvPicPr/>
          <p:nvPr/>
        </p:nvPicPr>
        <p:blipFill>
          <a:blip r:embed="rId4"/>
          <a:stretch/>
        </p:blipFill>
        <p:spPr>
          <a:xfrm>
            <a:off x="9131760" y="60696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793" name="ZoneTexte 792"/>
          <p:cNvSpPr txBox="1"/>
          <p:nvPr/>
        </p:nvSpPr>
        <p:spPr>
          <a:xfrm>
            <a:off x="9273600" y="29772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4" name="Espace réservé de la date 14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95" name="Image 794"/>
          <p:cNvPicPr/>
          <p:nvPr/>
        </p:nvPicPr>
        <p:blipFill>
          <a:blip r:embed="rId2"/>
          <a:srcRect l="27762" t="1493" r="66312" b="66739"/>
          <a:stretch/>
        </p:blipFill>
        <p:spPr>
          <a:xfrm>
            <a:off x="9381960" y="3686400"/>
            <a:ext cx="456840" cy="2685240"/>
          </a:xfrm>
          <a:prstGeom prst="rect">
            <a:avLst/>
          </a:prstGeom>
          <a:ln w="0">
            <a:noFill/>
          </a:ln>
        </p:spPr>
      </p:pic>
      <p:sp>
        <p:nvSpPr>
          <p:cNvPr id="796" name="ZoneTexte 795"/>
          <p:cNvSpPr txBox="1"/>
          <p:nvPr/>
        </p:nvSpPr>
        <p:spPr>
          <a:xfrm>
            <a:off x="9003240" y="190944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9F21772-AEE9-2B96-06D1-3B2437E83ADB}"/>
              </a:ext>
            </a:extLst>
          </p:cNvPr>
          <p:cNvSpPr txBox="1"/>
          <p:nvPr/>
        </p:nvSpPr>
        <p:spPr>
          <a:xfrm>
            <a:off x="8538529" y="3582849"/>
            <a:ext cx="1389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700 keV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89CCDA-F68D-3A85-2387-ECD654D0E98A}"/>
              </a:ext>
            </a:extLst>
          </p:cNvPr>
          <p:cNvSpPr txBox="1"/>
          <p:nvPr/>
        </p:nvSpPr>
        <p:spPr>
          <a:xfrm rot="16200000">
            <a:off x="1271329" y="5095038"/>
            <a:ext cx="6062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Y(mm)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5679EC5-6454-59C5-9CBA-C801E1E1DAC4}"/>
              </a:ext>
            </a:extLst>
          </p:cNvPr>
          <p:cNvSpPr txBox="1"/>
          <p:nvPr/>
        </p:nvSpPr>
        <p:spPr>
          <a:xfrm>
            <a:off x="2637021" y="6371372"/>
            <a:ext cx="6062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X(mm)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6FDE638-4315-0D78-069E-1D5152033871}"/>
              </a:ext>
            </a:extLst>
          </p:cNvPr>
          <p:cNvSpPr txBox="1"/>
          <p:nvPr/>
        </p:nvSpPr>
        <p:spPr>
          <a:xfrm rot="16200000">
            <a:off x="6401802" y="5082046"/>
            <a:ext cx="5982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Z(mm)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A014CC6-A1C1-6A53-BE51-AE5999B0C28A}"/>
              </a:ext>
            </a:extLst>
          </p:cNvPr>
          <p:cNvSpPr txBox="1"/>
          <p:nvPr/>
        </p:nvSpPr>
        <p:spPr>
          <a:xfrm rot="16200000">
            <a:off x="3813230" y="5045282"/>
            <a:ext cx="5982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Z(mm)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BA18D35-FA77-541E-6837-EF82DF625716}"/>
              </a:ext>
            </a:extLst>
          </p:cNvPr>
          <p:cNvSpPr txBox="1"/>
          <p:nvPr/>
        </p:nvSpPr>
        <p:spPr>
          <a:xfrm>
            <a:off x="5288778" y="6375408"/>
            <a:ext cx="6062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X(mm)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6F9C765-E5A4-18B3-8F23-99D86BFEF311}"/>
              </a:ext>
            </a:extLst>
          </p:cNvPr>
          <p:cNvSpPr txBox="1"/>
          <p:nvPr/>
        </p:nvSpPr>
        <p:spPr>
          <a:xfrm>
            <a:off x="7867658" y="6379332"/>
            <a:ext cx="6062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X(mm)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Espace réservé du numéro de diapositive 24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6BF09D1A-8FA7-4071-8B99-116806F674A4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16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8" name="ZoneTexte 797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Charge Cloud Dynamics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9" name="Content Placeholder 10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Charge Drift Model: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[Benoit &amp; Hamel, 2009] </a:t>
            </a:r>
            <a:r>
              <a:rPr lang="zxx" sz="2200" b="0" strike="noStrike" spc="-1">
                <a:solidFill>
                  <a:srgbClr val="000000"/>
                </a:solidFill>
                <a:latin typeface="Arial"/>
                <a:ea typeface="Arial"/>
              </a:rPr>
              <a:t>diffusion and repulsion </a:t>
            </a:r>
            <a:r>
              <a:rPr lang="zxx" sz="2200" b="0" u="sng" strike="noStrike" spc="-1">
                <a:solidFill>
                  <a:srgbClr val="000000"/>
                </a:solidFill>
                <a:uFillTx/>
                <a:latin typeface="Arial"/>
                <a:ea typeface="Arial"/>
              </a:rPr>
              <a:t>spherical model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lvl="1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Initial Radius: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GATE photoelectron path simulation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00" name="Image 799"/>
          <p:cNvPicPr/>
          <p:nvPr/>
        </p:nvPicPr>
        <p:blipFill>
          <a:blip r:embed="rId2"/>
          <a:srcRect l="1" r="-7185"/>
          <a:stretch>
            <a:fillRect/>
          </a:stretch>
        </p:blipFill>
        <p:spPr>
          <a:xfrm>
            <a:off x="1955160" y="3495600"/>
            <a:ext cx="7175160" cy="3328200"/>
          </a:xfrm>
          <a:prstGeom prst="rect">
            <a:avLst/>
          </a:prstGeom>
          <a:ln w="0">
            <a:noFill/>
          </a:ln>
        </p:spPr>
      </p:pic>
      <p:pic>
        <p:nvPicPr>
          <p:cNvPr id="801" name="Image 800"/>
          <p:cNvPicPr/>
          <p:nvPr/>
        </p:nvPicPr>
        <p:blipFill>
          <a:blip r:embed="rId3"/>
          <a:stretch/>
        </p:blipFill>
        <p:spPr>
          <a:xfrm>
            <a:off x="9130320" y="2567160"/>
            <a:ext cx="2669400" cy="1145160"/>
          </a:xfrm>
          <a:prstGeom prst="rect">
            <a:avLst/>
          </a:prstGeom>
          <a:ln w="0">
            <a:noFill/>
          </a:ln>
        </p:spPr>
      </p:pic>
      <p:sp>
        <p:nvSpPr>
          <p:cNvPr id="802" name="Connecteur droit 801"/>
          <p:cNvSpPr/>
          <p:nvPr/>
        </p:nvSpPr>
        <p:spPr>
          <a:xfrm flipH="1" flipV="1">
            <a:off x="3627720" y="2596320"/>
            <a:ext cx="5502600" cy="416520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03" name="Image 802"/>
          <p:cNvPicPr/>
          <p:nvPr/>
        </p:nvPicPr>
        <p:blipFill>
          <a:blip r:embed="rId4"/>
          <a:stretch/>
        </p:blipFill>
        <p:spPr>
          <a:xfrm>
            <a:off x="9838800" y="4694760"/>
            <a:ext cx="1466640" cy="809640"/>
          </a:xfrm>
          <a:prstGeom prst="rect">
            <a:avLst/>
          </a:prstGeom>
          <a:ln w="0">
            <a:noFill/>
          </a:ln>
        </p:spPr>
      </p:pic>
      <p:pic>
        <p:nvPicPr>
          <p:cNvPr id="804" name="Image 803"/>
          <p:cNvPicPr/>
          <p:nvPr/>
        </p:nvPicPr>
        <p:blipFill>
          <a:blip r:embed="rId5"/>
          <a:stretch/>
        </p:blipFill>
        <p:spPr>
          <a:xfrm>
            <a:off x="9131760" y="60696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805" name="ZoneTexte 804"/>
          <p:cNvSpPr txBox="1"/>
          <p:nvPr/>
        </p:nvSpPr>
        <p:spPr>
          <a:xfrm>
            <a:off x="9273600" y="29772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6" name="Espace réservé de la date 18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7" name="ZoneTexte 806"/>
          <p:cNvSpPr txBox="1"/>
          <p:nvPr/>
        </p:nvSpPr>
        <p:spPr>
          <a:xfrm>
            <a:off x="9003240" y="190944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8A2F978C-93E6-FCFE-4F06-360977650F2D}"/>
              </a:ext>
            </a:extLst>
          </p:cNvPr>
          <p:cNvCxnSpPr>
            <a:cxnSpLocks/>
          </p:cNvCxnSpPr>
          <p:nvPr/>
        </p:nvCxnSpPr>
        <p:spPr>
          <a:xfrm>
            <a:off x="8645236" y="3726459"/>
            <a:ext cx="0" cy="2825170"/>
          </a:xfrm>
          <a:prstGeom prst="line">
            <a:avLst/>
          </a:prstGeom>
          <a:ln>
            <a:solidFill>
              <a:srgbClr val="5151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FF22DBA2-BA7D-E2D9-136A-47103947B407}"/>
              </a:ext>
            </a:extLst>
          </p:cNvPr>
          <p:cNvSpPr txBox="1"/>
          <p:nvPr/>
        </p:nvSpPr>
        <p:spPr>
          <a:xfrm>
            <a:off x="2441543" y="37264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D8FD29B-F753-54FB-B9A2-B7F85361AAF1}"/>
              </a:ext>
            </a:extLst>
          </p:cNvPr>
          <p:cNvSpPr txBox="1"/>
          <p:nvPr/>
        </p:nvSpPr>
        <p:spPr>
          <a:xfrm>
            <a:off x="4714549" y="37264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543352E-5AC2-4EE8-F268-47FF3579A880}"/>
              </a:ext>
            </a:extLst>
          </p:cNvPr>
          <p:cNvSpPr txBox="1"/>
          <p:nvPr/>
        </p:nvSpPr>
        <p:spPr>
          <a:xfrm>
            <a:off x="6987555" y="37264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Espace réservé du numéro de diapositive 22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1C83E0E-280C-4AE9-8653-983F1B414F8F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17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9" name="ZoneTexte 808"/>
          <p:cNvSpPr txBox="1"/>
          <p:nvPr/>
        </p:nvSpPr>
        <p:spPr>
          <a:xfrm>
            <a:off x="842760" y="496440"/>
            <a:ext cx="6922440" cy="2099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Charge Cloud Dynamics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10" name="Image 809"/>
          <p:cNvPicPr/>
          <p:nvPr/>
        </p:nvPicPr>
        <p:blipFill>
          <a:blip r:embed="rId2"/>
          <a:stretch/>
        </p:blipFill>
        <p:spPr>
          <a:xfrm>
            <a:off x="6503040" y="135720"/>
            <a:ext cx="1896480" cy="1118160"/>
          </a:xfrm>
          <a:prstGeom prst="rect">
            <a:avLst/>
          </a:prstGeom>
          <a:ln w="0">
            <a:noFill/>
          </a:ln>
        </p:spPr>
      </p:pic>
      <p:sp>
        <p:nvSpPr>
          <p:cNvPr id="811" name="Content Placeholder 9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Charge Drift Model: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[Benoit &amp; Hamel, 2009] </a:t>
            </a:r>
            <a:r>
              <a:rPr lang="zxx" sz="2200" b="0" strike="noStrike" spc="-1">
                <a:solidFill>
                  <a:srgbClr val="000000"/>
                </a:solidFill>
                <a:latin typeface="Arial"/>
                <a:ea typeface="Arial"/>
              </a:rPr>
              <a:t>diffusion and repulsion spherical model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lvl="1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Initial Radius: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GATE photoelectron path simulation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lvl="1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Trapping: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0-1 random probability by time-step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12" name="Image 811"/>
          <p:cNvPicPr/>
          <p:nvPr/>
        </p:nvPicPr>
        <p:blipFill>
          <a:blip r:embed="rId3"/>
          <a:stretch/>
        </p:blipFill>
        <p:spPr>
          <a:xfrm>
            <a:off x="2864327" y="4455421"/>
            <a:ext cx="2557800" cy="1699560"/>
          </a:xfrm>
          <a:prstGeom prst="rect">
            <a:avLst/>
          </a:prstGeom>
          <a:ln w="0">
            <a:noFill/>
          </a:ln>
        </p:spPr>
      </p:pic>
      <p:pic>
        <p:nvPicPr>
          <p:cNvPr id="813" name="Image 812"/>
          <p:cNvPicPr/>
          <p:nvPr/>
        </p:nvPicPr>
        <p:blipFill>
          <a:blip r:embed="rId4"/>
          <a:stretch/>
        </p:blipFill>
        <p:spPr>
          <a:xfrm>
            <a:off x="7202880" y="2537280"/>
            <a:ext cx="4237200" cy="3486600"/>
          </a:xfrm>
          <a:prstGeom prst="rect">
            <a:avLst/>
          </a:prstGeom>
          <a:ln w="0">
            <a:noFill/>
          </a:ln>
        </p:spPr>
      </p:pic>
      <p:pic>
        <p:nvPicPr>
          <p:cNvPr id="814" name="Image 813"/>
          <p:cNvPicPr/>
          <p:nvPr/>
        </p:nvPicPr>
        <p:blipFill>
          <a:blip r:embed="rId5"/>
          <a:stretch/>
        </p:blipFill>
        <p:spPr>
          <a:xfrm>
            <a:off x="9131760" y="60696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815" name="ZoneTexte 814"/>
          <p:cNvSpPr txBox="1"/>
          <p:nvPr/>
        </p:nvSpPr>
        <p:spPr>
          <a:xfrm>
            <a:off x="9273600" y="29772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2" name="ZoneTexte 821"/>
          <p:cNvSpPr txBox="1"/>
          <p:nvPr/>
        </p:nvSpPr>
        <p:spPr>
          <a:xfrm>
            <a:off x="9003240" y="190944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AD756E4-9F9D-116F-AE3F-DA0CFC1897AB}"/>
              </a:ext>
            </a:extLst>
          </p:cNvPr>
          <p:cNvGrpSpPr/>
          <p:nvPr/>
        </p:nvGrpSpPr>
        <p:grpSpPr>
          <a:xfrm>
            <a:off x="6320368" y="6031904"/>
            <a:ext cx="4881032" cy="801722"/>
            <a:chOff x="1380960" y="1675030"/>
            <a:chExt cx="4881032" cy="8017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4ACFC78B-327B-06C5-C3BD-8B8D8B765FCF}"/>
                    </a:ext>
                  </a:extLst>
                </p:cNvPr>
                <p:cNvSpPr txBox="1"/>
                <p:nvPr/>
              </p:nvSpPr>
              <p:spPr>
                <a:xfrm>
                  <a:off x="1380960" y="1711365"/>
                  <a:ext cx="2266609" cy="765387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ar-AE" sz="1400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ar-AE" sz="1400" smtClean="0">
                            <a:latin typeface="Cambria Math" panose="02040503050406030204" pitchFamily="18" charset="0"/>
                          </a:rPr>
                          <m:t>=300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𝑉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=950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=73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ar-AE" sz="1400" dirty="0"/>
                </a:p>
                <a:p>
                  <a:endParaRPr lang="ar-AE" sz="1400" dirty="0"/>
                </a:p>
                <a:p>
                  <a:endParaRPr lang="fr-FR" sz="1400" dirty="0"/>
                </a:p>
                <a:p>
                  <a:endParaRPr sz="1400" dirty="0"/>
                </a:p>
              </p:txBody>
            </p:sp>
          </mc:Choice>
          <mc:Fallback xmlns=""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4ACFC78B-327B-06C5-C3BD-8B8D8B765F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0960" y="1711365"/>
                  <a:ext cx="2266609" cy="765387"/>
                </a:xfrm>
                <a:prstGeom prst="rect">
                  <a:avLst/>
                </a:prstGeom>
                <a:blipFill>
                  <a:blip r:embed="rId6"/>
                  <a:stretch>
                    <a:fillRect l="-556" b="-306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41EB768B-0B0C-43B6-1553-A6AE0F03DF33}"/>
                    </a:ext>
                  </a:extLst>
                </p:cNvPr>
                <p:cNvSpPr txBox="1"/>
                <p:nvPr/>
              </p:nvSpPr>
              <p:spPr>
                <a:xfrm>
                  <a:off x="3292807" y="1711365"/>
                  <a:ext cx="2496270" cy="765387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r-FR" sz="1400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1400" smtClean="0">
                            <a:latin typeface="Cambria Math" panose="02040503050406030204" pitchFamily="18" charset="0"/>
                          </a:rPr>
                          <m:t>=300 </m:t>
                        </m:r>
                        <m:r>
                          <a:rPr lang="fr-FR" sz="1400">
                            <a:latin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=1.2×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r>
                          <a:rPr lang="fr-FR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=4.6×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r>
                          <a:rPr lang="ar-AE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ar-AE" sz="1400" dirty="0"/>
                </a:p>
                <a:p>
                  <a:endParaRPr lang="ar-AE" sz="1400" dirty="0"/>
                </a:p>
                <a:p>
                  <a:endParaRPr sz="1400" dirty="0"/>
                </a:p>
              </p:txBody>
            </p:sp>
          </mc:Choice>
          <mc:Fallback xmlns="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41EB768B-0B0C-43B6-1553-A6AE0F03DF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92807" y="1711365"/>
                  <a:ext cx="2496270" cy="765387"/>
                </a:xfrm>
                <a:prstGeom prst="rect">
                  <a:avLst/>
                </a:prstGeom>
                <a:blipFill>
                  <a:blip r:embed="rId7"/>
                  <a:stretch>
                    <a:fillRect l="-1015" b="-306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4BE0C4BA-D1FD-3EE6-8BCF-75E3107A3CCB}"/>
                    </a:ext>
                  </a:extLst>
                </p:cNvPr>
                <p:cNvSpPr txBox="1"/>
                <p:nvPr/>
              </p:nvSpPr>
              <p:spPr>
                <a:xfrm>
                  <a:off x="4761872" y="1675030"/>
                  <a:ext cx="1500120" cy="765386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𝐶𝑑𝑇𝑒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=4.42</m:t>
                        </m:r>
                        <m:r>
                          <a:rPr lang="ar-AE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𝑒𝑉</m:t>
                        </m:r>
                      </m:oMath>
                    </m:oMathPara>
                  </a14:m>
                  <a:endParaRPr sz="1400" dirty="0"/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4BE0C4BA-D1FD-3EE6-8BCF-75E3107A3C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61872" y="1675030"/>
                  <a:ext cx="1500120" cy="76538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Espace réservé du numéro de diapositive 20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054023A3-12C5-4DA9-8BDE-33C761D0F2BD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18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5" name="ZoneTexte 824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Charge Cloud Dynamics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26" name="Image 825"/>
          <p:cNvPicPr/>
          <p:nvPr/>
        </p:nvPicPr>
        <p:blipFill>
          <a:blip r:embed="rId2"/>
          <a:stretch/>
        </p:blipFill>
        <p:spPr>
          <a:xfrm>
            <a:off x="6503040" y="135720"/>
            <a:ext cx="1896480" cy="1118160"/>
          </a:xfrm>
          <a:prstGeom prst="rect">
            <a:avLst/>
          </a:prstGeom>
          <a:ln w="0">
            <a:noFill/>
          </a:ln>
        </p:spPr>
      </p:pic>
      <p:sp>
        <p:nvSpPr>
          <p:cNvPr id="827" name="Content Placeholder 7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1" strike="noStrike" spc="-1">
                <a:solidFill>
                  <a:srgbClr val="000000"/>
                </a:solidFill>
                <a:latin typeface="Arial"/>
                <a:ea typeface="Arial"/>
              </a:rPr>
              <a:t>Charge Drift Model: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[Benoit &amp; Hamel, 2009] </a:t>
            </a:r>
            <a:r>
              <a:rPr lang="zxx" sz="2200" b="0" strike="noStrike" spc="-1">
                <a:solidFill>
                  <a:srgbClr val="000000"/>
                </a:solidFill>
                <a:latin typeface="Arial"/>
                <a:ea typeface="Arial"/>
              </a:rPr>
              <a:t>diffusion and repulsion spherical model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lvl="1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1" strike="noStrike" spc="-1">
                <a:solidFill>
                  <a:srgbClr val="000000"/>
                </a:solidFill>
                <a:latin typeface="Arial"/>
                <a:ea typeface="Arial"/>
              </a:rPr>
              <a:t>Initial Radius: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GATE photoelectron path simulation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lvl="1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1" strike="noStrike" spc="-1">
                <a:solidFill>
                  <a:srgbClr val="000000"/>
                </a:solidFill>
                <a:latin typeface="Arial"/>
                <a:ea typeface="Arial"/>
              </a:rPr>
              <a:t>Trapping: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0-1 random probability by time-step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8" name="ZoneTexte 827"/>
          <p:cNvSpPr txBox="1"/>
          <p:nvPr/>
        </p:nvSpPr>
        <p:spPr>
          <a:xfrm>
            <a:off x="2007360" y="4528440"/>
            <a:ext cx="3518640" cy="3661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r>
              <a:rPr lang="zxx" sz="1800" b="1" strike="noStrike" spc="-1">
                <a:solidFill>
                  <a:srgbClr val="000000"/>
                </a:solidFill>
                <a:latin typeface="Arial"/>
                <a:ea typeface="Arial"/>
              </a:rPr>
              <a:t>Sanity Check : Hecht relations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29" name="Image 828"/>
          <p:cNvPicPr/>
          <p:nvPr/>
        </p:nvPicPr>
        <p:blipFill>
          <a:blip r:embed="rId3"/>
          <a:stretch/>
        </p:blipFill>
        <p:spPr>
          <a:xfrm>
            <a:off x="677160" y="4973040"/>
            <a:ext cx="6114240" cy="1071000"/>
          </a:xfrm>
          <a:prstGeom prst="rect">
            <a:avLst/>
          </a:prstGeom>
          <a:ln w="0">
            <a:noFill/>
          </a:ln>
        </p:spPr>
      </p:pic>
      <p:pic>
        <p:nvPicPr>
          <p:cNvPr id="830" name="Image 829"/>
          <p:cNvPicPr/>
          <p:nvPr/>
        </p:nvPicPr>
        <p:blipFill>
          <a:blip r:embed="rId4"/>
          <a:stretch/>
        </p:blipFill>
        <p:spPr>
          <a:xfrm>
            <a:off x="9131760" y="60696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831" name="ZoneTexte 830"/>
          <p:cNvSpPr txBox="1"/>
          <p:nvPr/>
        </p:nvSpPr>
        <p:spPr>
          <a:xfrm>
            <a:off x="9273600" y="29772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8" name="ZoneTexte 837"/>
          <p:cNvSpPr txBox="1"/>
          <p:nvPr/>
        </p:nvSpPr>
        <p:spPr>
          <a:xfrm>
            <a:off x="9003240" y="190944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39" name="Image 838"/>
          <p:cNvPicPr/>
          <p:nvPr/>
        </p:nvPicPr>
        <p:blipFill>
          <a:blip r:embed="rId5"/>
          <a:stretch/>
        </p:blipFill>
        <p:spPr>
          <a:xfrm>
            <a:off x="7251840" y="2407680"/>
            <a:ext cx="4136760" cy="3582000"/>
          </a:xfrm>
          <a:prstGeom prst="rect">
            <a:avLst/>
          </a:prstGeom>
          <a:ln w="0">
            <a:noFill/>
          </a:ln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BB503EC5-9762-DD4E-5323-1DF34F2D38C6}"/>
              </a:ext>
            </a:extLst>
          </p:cNvPr>
          <p:cNvGrpSpPr/>
          <p:nvPr/>
        </p:nvGrpSpPr>
        <p:grpSpPr>
          <a:xfrm>
            <a:off x="6320368" y="6031904"/>
            <a:ext cx="4881032" cy="801722"/>
            <a:chOff x="1380960" y="1675030"/>
            <a:chExt cx="4881032" cy="8017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F32606B4-9662-18BC-5211-8C8B109A5D8A}"/>
                    </a:ext>
                  </a:extLst>
                </p:cNvPr>
                <p:cNvSpPr txBox="1"/>
                <p:nvPr/>
              </p:nvSpPr>
              <p:spPr>
                <a:xfrm>
                  <a:off x="1380960" y="1711365"/>
                  <a:ext cx="2266609" cy="765387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ar-AE" sz="1400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ar-AE" sz="1400" smtClean="0">
                            <a:latin typeface="Cambria Math" panose="02040503050406030204" pitchFamily="18" charset="0"/>
                          </a:rPr>
                          <m:t>=300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𝑉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=950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=73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ar-AE" sz="1400" dirty="0"/>
                </a:p>
                <a:p>
                  <a:endParaRPr lang="ar-AE" sz="1400" dirty="0"/>
                </a:p>
                <a:p>
                  <a:endParaRPr lang="fr-FR" sz="1400" dirty="0"/>
                </a:p>
                <a:p>
                  <a:endParaRPr sz="1400" dirty="0"/>
                </a:p>
              </p:txBody>
            </p:sp>
          </mc:Choice>
          <mc:Fallback xmlns=""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F32606B4-9662-18BC-5211-8C8B109A5D8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0960" y="1711365"/>
                  <a:ext cx="2266609" cy="765387"/>
                </a:xfrm>
                <a:prstGeom prst="rect">
                  <a:avLst/>
                </a:prstGeom>
                <a:blipFill>
                  <a:blip r:embed="rId6"/>
                  <a:stretch>
                    <a:fillRect l="-556" b="-306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A02AB25B-1391-7B9E-39AA-135A3415E312}"/>
                    </a:ext>
                  </a:extLst>
                </p:cNvPr>
                <p:cNvSpPr txBox="1"/>
                <p:nvPr/>
              </p:nvSpPr>
              <p:spPr>
                <a:xfrm>
                  <a:off x="3292807" y="1711365"/>
                  <a:ext cx="2496270" cy="765387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r-FR" sz="1400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1400" smtClean="0">
                            <a:latin typeface="Cambria Math" panose="02040503050406030204" pitchFamily="18" charset="0"/>
                          </a:rPr>
                          <m:t>=300 </m:t>
                        </m:r>
                        <m:r>
                          <a:rPr lang="fr-FR" sz="1400">
                            <a:latin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=1.2×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r>
                          <a:rPr lang="fr-FR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=4.6×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r>
                          <a:rPr lang="ar-AE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ar-AE" sz="1400" dirty="0"/>
                </a:p>
                <a:p>
                  <a:endParaRPr lang="ar-AE" sz="1400" dirty="0"/>
                </a:p>
                <a:p>
                  <a:endParaRPr sz="1400" dirty="0"/>
                </a:p>
              </p:txBody>
            </p:sp>
          </mc:Choice>
          <mc:Fallback xmlns="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A02AB25B-1391-7B9E-39AA-135A3415E3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92807" y="1711365"/>
                  <a:ext cx="2496270" cy="765387"/>
                </a:xfrm>
                <a:prstGeom prst="rect">
                  <a:avLst/>
                </a:prstGeom>
                <a:blipFill>
                  <a:blip r:embed="rId7"/>
                  <a:stretch>
                    <a:fillRect l="-1015" b="-306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66ED02D9-511C-5039-E325-1D3833648F08}"/>
                    </a:ext>
                  </a:extLst>
                </p:cNvPr>
                <p:cNvSpPr txBox="1"/>
                <p:nvPr/>
              </p:nvSpPr>
              <p:spPr>
                <a:xfrm>
                  <a:off x="4761872" y="1675030"/>
                  <a:ext cx="1500120" cy="765386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𝐶𝑑𝑇𝑒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=4.42</m:t>
                        </m:r>
                        <m:r>
                          <a:rPr lang="ar-AE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𝑒𝑉</m:t>
                        </m:r>
                      </m:oMath>
                    </m:oMathPara>
                  </a14:m>
                  <a:endParaRPr sz="1400" dirty="0"/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66ED02D9-511C-5039-E325-1D3833648F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61872" y="1675030"/>
                  <a:ext cx="1500120" cy="76538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Espace réservé du numéro de diapositive 25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80DFA56C-F07D-44D2-86B5-991E7800330C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19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2" name="ZoneTexte 841"/>
          <p:cNvSpPr txBox="1"/>
          <p:nvPr/>
        </p:nvSpPr>
        <p:spPr>
          <a:xfrm>
            <a:off x="842400" y="49608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Simulation Tool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3" name="Rectangle 842"/>
          <p:cNvSpPr/>
          <p:nvPr/>
        </p:nvSpPr>
        <p:spPr>
          <a:xfrm>
            <a:off x="3747240" y="2812320"/>
            <a:ext cx="1641600" cy="7272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Electric Field and Potential</a:t>
            </a:r>
          </a:p>
        </p:txBody>
      </p:sp>
      <p:sp>
        <p:nvSpPr>
          <p:cNvPr id="844" name="Rectangle 843"/>
          <p:cNvSpPr/>
          <p:nvPr/>
        </p:nvSpPr>
        <p:spPr>
          <a:xfrm>
            <a:off x="5680080" y="2840400"/>
            <a:ext cx="1516320" cy="6901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Weighting Potential</a:t>
            </a:r>
          </a:p>
        </p:txBody>
      </p:sp>
      <p:sp>
        <p:nvSpPr>
          <p:cNvPr id="845" name="Rectangle 844"/>
          <p:cNvSpPr/>
          <p:nvPr/>
        </p:nvSpPr>
        <p:spPr>
          <a:xfrm>
            <a:off x="7564320" y="2577240"/>
            <a:ext cx="1413720" cy="12924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Charge Drift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FFFFFF"/>
                </a:solidFill>
                <a:latin typeface="Arial"/>
              </a:rPr>
              <a:t>- </a:t>
            </a:r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Trapping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Diffusion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Repulsion</a:t>
            </a:r>
          </a:p>
        </p:txBody>
      </p:sp>
      <p:pic>
        <p:nvPicPr>
          <p:cNvPr id="846" name="Image 845"/>
          <p:cNvPicPr/>
          <p:nvPr/>
        </p:nvPicPr>
        <p:blipFill>
          <a:blip r:embed="rId2"/>
          <a:stretch/>
        </p:blipFill>
        <p:spPr>
          <a:xfrm>
            <a:off x="5728680" y="0"/>
            <a:ext cx="3710160" cy="1717920"/>
          </a:xfrm>
          <a:prstGeom prst="rect">
            <a:avLst/>
          </a:prstGeom>
          <a:ln w="0">
            <a:noFill/>
          </a:ln>
        </p:spPr>
      </p:pic>
      <p:sp>
        <p:nvSpPr>
          <p:cNvPr id="847" name="Rectangle 846"/>
          <p:cNvSpPr/>
          <p:nvPr/>
        </p:nvSpPr>
        <p:spPr>
          <a:xfrm>
            <a:off x="820800" y="2234520"/>
            <a:ext cx="22950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Detector Parameters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Material, Pixel/Strip, Bias, Mobility, Lifetime, Fano</a:t>
            </a:r>
          </a:p>
        </p:txBody>
      </p:sp>
      <p:sp>
        <p:nvSpPr>
          <p:cNvPr id="848" name="Rectangle 847"/>
          <p:cNvSpPr/>
          <p:nvPr/>
        </p:nvSpPr>
        <p:spPr>
          <a:xfrm>
            <a:off x="820800" y="3402360"/>
            <a:ext cx="23148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Enviroment Geometry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Box, Passive material, collimator, etc</a:t>
            </a:r>
          </a:p>
        </p:txBody>
      </p:sp>
      <p:sp>
        <p:nvSpPr>
          <p:cNvPr id="849" name="Rectangle 848"/>
          <p:cNvSpPr/>
          <p:nvPr/>
        </p:nvSpPr>
        <p:spPr>
          <a:xfrm>
            <a:off x="814320" y="4533840"/>
            <a:ext cx="2314800" cy="9871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Source Configuration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Geometry, Energy, Intensity</a:t>
            </a:r>
          </a:p>
        </p:txBody>
      </p:sp>
      <p:sp>
        <p:nvSpPr>
          <p:cNvPr id="850" name="Rectangle 849"/>
          <p:cNvSpPr/>
          <p:nvPr/>
        </p:nvSpPr>
        <p:spPr>
          <a:xfrm>
            <a:off x="3660840" y="2440800"/>
            <a:ext cx="5609160" cy="1620720"/>
          </a:xfrm>
          <a:prstGeom prst="rect">
            <a:avLst/>
          </a:prstGeom>
          <a:noFill/>
          <a:ln w="38160">
            <a:solidFill>
              <a:srgbClr val="F10D0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9080" tIns="64080" rIns="109080" bIns="6408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1" name="Rectangle 850"/>
          <p:cNvSpPr/>
          <p:nvPr/>
        </p:nvSpPr>
        <p:spPr>
          <a:xfrm>
            <a:off x="648000" y="1690920"/>
            <a:ext cx="9136080" cy="477360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760" tIns="59760" rIns="104760" bIns="597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2" name="Rectangle 851"/>
          <p:cNvSpPr/>
          <p:nvPr/>
        </p:nvSpPr>
        <p:spPr>
          <a:xfrm>
            <a:off x="3505320" y="4869720"/>
            <a:ext cx="1752840" cy="13597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zxx" sz="1800" b="1" strike="noStrike" spc="-1">
                <a:solidFill>
                  <a:srgbClr val="FFFFFF"/>
                </a:solidFill>
                <a:latin typeface="Arial"/>
                <a:ea typeface="Noto Sans CJK SC"/>
              </a:rPr>
              <a:t>Photon-matter interaction</a:t>
            </a: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</p:txBody>
      </p:sp>
      <p:pic>
        <p:nvPicPr>
          <p:cNvPr id="853" name="Image 852"/>
          <p:cNvPicPr/>
          <p:nvPr/>
        </p:nvPicPr>
        <p:blipFill>
          <a:blip r:embed="rId3"/>
          <a:stretch/>
        </p:blipFill>
        <p:spPr>
          <a:xfrm>
            <a:off x="3773880" y="5501520"/>
            <a:ext cx="1203120" cy="664200"/>
          </a:xfrm>
          <a:prstGeom prst="rect">
            <a:avLst/>
          </a:prstGeom>
          <a:ln w="0">
            <a:noFill/>
          </a:ln>
        </p:spPr>
      </p:pic>
      <p:sp>
        <p:nvSpPr>
          <p:cNvPr id="854" name="Rectangle 853"/>
          <p:cNvSpPr/>
          <p:nvPr/>
        </p:nvSpPr>
        <p:spPr>
          <a:xfrm>
            <a:off x="5632560" y="5017680"/>
            <a:ext cx="17334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Electrode charge induced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55" name="Rectangle 854"/>
          <p:cNvSpPr/>
          <p:nvPr/>
        </p:nvSpPr>
        <p:spPr>
          <a:xfrm>
            <a:off x="896760" y="5640120"/>
            <a:ext cx="2189880" cy="74556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Electronics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ENC, ADC range, Threshold</a:t>
            </a:r>
          </a:p>
        </p:txBody>
      </p:sp>
      <p:sp>
        <p:nvSpPr>
          <p:cNvPr id="856" name="Rectangle 855"/>
          <p:cNvSpPr/>
          <p:nvPr/>
        </p:nvSpPr>
        <p:spPr>
          <a:xfrm>
            <a:off x="7681320" y="4975200"/>
            <a:ext cx="17334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Front-end &amp; Back-end electronics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57" name="Rectangle 856"/>
          <p:cNvSpPr/>
          <p:nvPr/>
        </p:nvSpPr>
        <p:spPr>
          <a:xfrm>
            <a:off x="10014120" y="4484520"/>
            <a:ext cx="1966680" cy="15973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Data analysis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images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spectrum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lightcurve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response matrix</a:t>
            </a:r>
          </a:p>
        </p:txBody>
      </p:sp>
      <p:sp>
        <p:nvSpPr>
          <p:cNvPr id="858" name="Rectangle 857"/>
          <p:cNvSpPr/>
          <p:nvPr/>
        </p:nvSpPr>
        <p:spPr>
          <a:xfrm>
            <a:off x="9969120" y="2691720"/>
            <a:ext cx="2094840" cy="8208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Transient Signals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Charge profile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Current profile</a:t>
            </a:r>
          </a:p>
        </p:txBody>
      </p:sp>
      <p:sp>
        <p:nvSpPr>
          <p:cNvPr id="859" name="Connecteur droit 858"/>
          <p:cNvSpPr/>
          <p:nvPr/>
        </p:nvSpPr>
        <p:spPr>
          <a:xfrm flipH="1">
            <a:off x="3300480" y="1690920"/>
            <a:ext cx="9360" cy="47736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0" name="ZoneTexte 859"/>
          <p:cNvSpPr txBox="1"/>
          <p:nvPr/>
        </p:nvSpPr>
        <p:spPr>
          <a:xfrm>
            <a:off x="1466640" y="1758960"/>
            <a:ext cx="1711440" cy="418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Inputs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1" name="Connecteur droit 860"/>
          <p:cNvSpPr/>
          <p:nvPr/>
        </p:nvSpPr>
        <p:spPr>
          <a:xfrm flipH="1" flipV="1">
            <a:off x="3300480" y="4224240"/>
            <a:ext cx="6483600" cy="9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36000" rIns="90000" bIns="-360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2" name="ZoneTexte 861"/>
          <p:cNvSpPr txBox="1"/>
          <p:nvPr/>
        </p:nvSpPr>
        <p:spPr>
          <a:xfrm>
            <a:off x="3363480" y="1784520"/>
            <a:ext cx="249876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Detector Physics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3" name="ZoneTexte 862"/>
          <p:cNvSpPr txBox="1"/>
          <p:nvPr/>
        </p:nvSpPr>
        <p:spPr>
          <a:xfrm>
            <a:off x="3293280" y="4236120"/>
            <a:ext cx="335304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Event list generation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64" name="Image 863"/>
          <p:cNvPicPr/>
          <p:nvPr/>
        </p:nvPicPr>
        <p:blipFill>
          <a:blip r:embed="rId4"/>
          <a:stretch/>
        </p:blipFill>
        <p:spPr>
          <a:xfrm>
            <a:off x="8435880" y="1738440"/>
            <a:ext cx="1239480" cy="730800"/>
          </a:xfrm>
          <a:prstGeom prst="rect">
            <a:avLst/>
          </a:prstGeom>
          <a:ln w="0">
            <a:noFill/>
          </a:ln>
        </p:spPr>
      </p:pic>
      <p:sp>
        <p:nvSpPr>
          <p:cNvPr id="865" name="ZoneTexte 864"/>
          <p:cNvSpPr txBox="1"/>
          <p:nvPr/>
        </p:nvSpPr>
        <p:spPr>
          <a:xfrm>
            <a:off x="10292760" y="1785600"/>
            <a:ext cx="1711440" cy="418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Outputs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6" name="Espace réservé de la date 19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Rectangle 544"/>
          <p:cNvSpPr/>
          <p:nvPr/>
        </p:nvSpPr>
        <p:spPr>
          <a:xfrm flipV="1">
            <a:off x="8260674" y="2052000"/>
            <a:ext cx="3556800" cy="466560"/>
          </a:xfrm>
          <a:prstGeom prst="rect">
            <a:avLst/>
          </a:prstGeom>
          <a:solidFill>
            <a:srgbClr val="DDDDDD"/>
          </a:solidFill>
          <a:ln w="38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6" name="Espace réservé du numéro de diapositive 3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00FE2854-ED08-49DE-939D-83B013716AD5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2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7" name="ZoneTexte 546"/>
          <p:cNvSpPr txBox="1"/>
          <p:nvPr/>
        </p:nvSpPr>
        <p:spPr>
          <a:xfrm>
            <a:off x="842400" y="24408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Context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The need of a Simulation Tool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8" name="ZoneTexte 547"/>
          <p:cNvSpPr txBox="1"/>
          <p:nvPr/>
        </p:nvSpPr>
        <p:spPr>
          <a:xfrm>
            <a:off x="633240" y="4776480"/>
            <a:ext cx="4057200" cy="17377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  <a:ea typeface="Arial"/>
              </a:rPr>
              <a:t>SPARK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Solar Physics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~150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keV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CdTe 1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mm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250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µm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x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250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µm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9" name="ZoneTexte 548"/>
          <p:cNvSpPr txBox="1"/>
          <p:nvPr/>
        </p:nvSpPr>
        <p:spPr>
          <a:xfrm>
            <a:off x="-36720" y="2755440"/>
            <a:ext cx="1539360" cy="640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  <a:ea typeface="Arial"/>
              </a:rPr>
              <a:t>Present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400" b="1" strike="noStrike" spc="-1">
                <a:solidFill>
                  <a:srgbClr val="000000"/>
                </a:solidFill>
                <a:latin typeface="Arial"/>
                <a:ea typeface="Arial"/>
              </a:rPr>
              <a:t>2026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0" name="ZoneTexte 549"/>
          <p:cNvSpPr txBox="1"/>
          <p:nvPr/>
        </p:nvSpPr>
        <p:spPr>
          <a:xfrm>
            <a:off x="-24480" y="4953240"/>
            <a:ext cx="1555560" cy="1463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  <a:ea typeface="Arial"/>
              </a:rPr>
              <a:t>Future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400" b="1" strike="noStrike" spc="-1">
                <a:solidFill>
                  <a:srgbClr val="000000"/>
                </a:solidFill>
                <a:latin typeface="Arial"/>
                <a:ea typeface="Arial"/>
              </a:rPr>
              <a:t>2030’s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1" name="ZoneTexte 550"/>
          <p:cNvSpPr txBox="1"/>
          <p:nvPr/>
        </p:nvSpPr>
        <p:spPr>
          <a:xfrm>
            <a:off x="745484" y="1902626"/>
            <a:ext cx="4071600" cy="9147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  <a:ea typeface="Arial"/>
              </a:rPr>
              <a:t>Solar Orbiter / STIX         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52" name="Image 551"/>
          <p:cNvPicPr/>
          <p:nvPr/>
        </p:nvPicPr>
        <p:blipFill>
          <a:blip r:embed="rId2"/>
          <a:stretch/>
        </p:blipFill>
        <p:spPr>
          <a:xfrm>
            <a:off x="1828440" y="2320200"/>
            <a:ext cx="2567160" cy="1603080"/>
          </a:xfrm>
          <a:prstGeom prst="rect">
            <a:avLst/>
          </a:prstGeom>
          <a:ln w="0">
            <a:noFill/>
          </a:ln>
        </p:spPr>
      </p:pic>
      <p:pic>
        <p:nvPicPr>
          <p:cNvPr id="553" name="Image 552"/>
          <p:cNvPicPr/>
          <p:nvPr/>
        </p:nvPicPr>
        <p:blipFill>
          <a:blip r:embed="rId3"/>
          <a:stretch/>
        </p:blipFill>
        <p:spPr>
          <a:xfrm>
            <a:off x="5076360" y="2397600"/>
            <a:ext cx="2406960" cy="1603080"/>
          </a:xfrm>
          <a:prstGeom prst="rect">
            <a:avLst/>
          </a:prstGeom>
          <a:ln w="0">
            <a:noFill/>
          </a:ln>
        </p:spPr>
      </p:pic>
      <p:sp>
        <p:nvSpPr>
          <p:cNvPr id="554" name="ZoneTexte 553"/>
          <p:cNvSpPr txBox="1"/>
          <p:nvPr/>
        </p:nvSpPr>
        <p:spPr>
          <a:xfrm>
            <a:off x="4521270" y="1931400"/>
            <a:ext cx="2917080" cy="9147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  <a:ea typeface="Arial"/>
              </a:rPr>
              <a:t>PADRE Nanosat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      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5" name="ZoneTexte 554"/>
          <p:cNvSpPr txBox="1"/>
          <p:nvPr/>
        </p:nvSpPr>
        <p:spPr>
          <a:xfrm>
            <a:off x="4588200" y="4737600"/>
            <a:ext cx="3073320" cy="162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  <a:ea typeface="Arial"/>
              </a:rPr>
              <a:t>PHEMTO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High-Energy Astrophysics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~600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keV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Thick CZT (10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mm)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&lt;300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μm Δxy (Laue Lenses imaging)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6" name="ZoneTexte 555"/>
          <p:cNvSpPr txBox="1"/>
          <p:nvPr/>
        </p:nvSpPr>
        <p:spPr>
          <a:xfrm>
            <a:off x="8271330" y="2612160"/>
            <a:ext cx="3592862" cy="3161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1) Understanding detector effects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2) Evaluating detector configuration (pixel pattern)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3) Design new readout techniques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4) Modeling detector response  (science)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7" name="ZoneTexte 556"/>
          <p:cNvSpPr txBox="1"/>
          <p:nvPr/>
        </p:nvSpPr>
        <p:spPr>
          <a:xfrm>
            <a:off x="8507520" y="2132280"/>
            <a:ext cx="31842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Simulation Tool helps with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8" name="Rectangle 557"/>
          <p:cNvSpPr/>
          <p:nvPr/>
        </p:nvSpPr>
        <p:spPr>
          <a:xfrm>
            <a:off x="8260697" y="2518920"/>
            <a:ext cx="3556800" cy="3069720"/>
          </a:xfrm>
          <a:prstGeom prst="rect">
            <a:avLst/>
          </a:prstGeom>
          <a:noFill/>
          <a:ln w="38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9" name="Connecteur droit 558"/>
          <p:cNvSpPr/>
          <p:nvPr/>
        </p:nvSpPr>
        <p:spPr>
          <a:xfrm flipV="1">
            <a:off x="157680" y="4192920"/>
            <a:ext cx="7558560" cy="2988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-29520" rIns="104400" bIns="-2952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0" name="Connecteur droit 559"/>
          <p:cNvSpPr/>
          <p:nvPr/>
        </p:nvSpPr>
        <p:spPr>
          <a:xfrm>
            <a:off x="1354680" y="1978920"/>
            <a:ext cx="20160" cy="449928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9400" rIns="104400" bIns="594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1" name="ZoneTexte 560"/>
          <p:cNvSpPr txBox="1"/>
          <p:nvPr/>
        </p:nvSpPr>
        <p:spPr>
          <a:xfrm>
            <a:off x="2974320" y="4224240"/>
            <a:ext cx="2656440" cy="396000"/>
          </a:xfrm>
          <a:prstGeom prst="rect">
            <a:avLst/>
          </a:prstGeom>
          <a:noFill/>
          <a:ln w="12600">
            <a:solidFill>
              <a:srgbClr val="000000"/>
            </a:solidFill>
            <a:round/>
          </a:ln>
        </p:spPr>
        <p:txBody>
          <a:bodyPr lIns="96120" tIns="51120" rIns="96120" bIns="5112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               M8 Proposals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62" name="Image 561"/>
          <p:cNvPicPr/>
          <p:nvPr/>
        </p:nvPicPr>
        <p:blipFill>
          <a:blip r:embed="rId4"/>
          <a:stretch/>
        </p:blipFill>
        <p:spPr>
          <a:xfrm>
            <a:off x="3841850" y="1908217"/>
            <a:ext cx="831960" cy="364680"/>
          </a:xfrm>
          <a:prstGeom prst="rect">
            <a:avLst/>
          </a:prstGeom>
          <a:ln w="0">
            <a:noFill/>
          </a:ln>
        </p:spPr>
      </p:pic>
      <p:pic>
        <p:nvPicPr>
          <p:cNvPr id="563" name="Image 562"/>
          <p:cNvPicPr/>
          <p:nvPr/>
        </p:nvPicPr>
        <p:blipFill>
          <a:blip r:embed="rId5"/>
          <a:stretch/>
        </p:blipFill>
        <p:spPr>
          <a:xfrm>
            <a:off x="6964920" y="1828800"/>
            <a:ext cx="610560" cy="516960"/>
          </a:xfrm>
          <a:prstGeom prst="rect">
            <a:avLst/>
          </a:prstGeom>
          <a:ln w="0">
            <a:noFill/>
          </a:ln>
        </p:spPr>
      </p:pic>
      <p:pic>
        <p:nvPicPr>
          <p:cNvPr id="564" name="Image 563"/>
          <p:cNvPicPr/>
          <p:nvPr/>
        </p:nvPicPr>
        <p:blipFill>
          <a:blip r:embed="rId4"/>
          <a:stretch/>
        </p:blipFill>
        <p:spPr>
          <a:xfrm>
            <a:off x="3091320" y="4235760"/>
            <a:ext cx="795240" cy="348480"/>
          </a:xfrm>
          <a:prstGeom prst="rect">
            <a:avLst/>
          </a:prstGeom>
          <a:ln w="0">
            <a:noFill/>
          </a:ln>
        </p:spPr>
      </p:pic>
      <p:sp>
        <p:nvSpPr>
          <p:cNvPr id="565" name="Espace réservé de la date 6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Espace réservé du numéro de diapositive 21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B1F5637-2C18-44C0-ABB9-A3BD3031182E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20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8" name="ZoneTexte 867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Charge Induced Efficiency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9" name="Content Placeholder 8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1" strike="noStrike" spc="-1">
                <a:solidFill>
                  <a:srgbClr val="000000"/>
                </a:solidFill>
                <a:latin typeface="Arial"/>
                <a:ea typeface="Arial"/>
              </a:rPr>
              <a:t>Charge Induced Efficiency (CIE):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Create 3D mesh of section of detector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Drift charges for each point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0" name="Rectangle 73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1" name="Rectangle 1"/>
          <p:cNvSpPr txBox="1"/>
          <p:nvPr/>
        </p:nvSpPr>
        <p:spPr>
          <a:xfrm>
            <a:off x="7410240" y="1184400"/>
            <a:ext cx="89424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72" name="Group 31"/>
          <p:cNvGrpSpPr/>
          <p:nvPr/>
        </p:nvGrpSpPr>
        <p:grpSpPr>
          <a:xfrm>
            <a:off x="1993680" y="3657240"/>
            <a:ext cx="2381040" cy="2374920"/>
            <a:chOff x="1993680" y="3657240"/>
            <a:chExt cx="2381040" cy="2374920"/>
          </a:xfrm>
        </p:grpSpPr>
        <p:sp>
          <p:nvSpPr>
            <p:cNvPr id="873" name="Rectangle 49"/>
            <p:cNvSpPr txBox="1"/>
            <p:nvPr/>
          </p:nvSpPr>
          <p:spPr>
            <a:xfrm>
              <a:off x="2001600" y="3657240"/>
              <a:ext cx="2372400" cy="2372400"/>
            </a:xfrm>
            <a:prstGeom prst="rect">
              <a:avLst/>
            </a:prstGeom>
            <a:solidFill>
              <a:srgbClr val="FEF0CC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74" name="Rectangle 50"/>
            <p:cNvSpPr txBox="1"/>
            <p:nvPr/>
          </p:nvSpPr>
          <p:spPr>
            <a:xfrm>
              <a:off x="2476800" y="4923000"/>
              <a:ext cx="639720" cy="639720"/>
            </a:xfrm>
            <a:prstGeom prst="rect">
              <a:avLst/>
            </a:prstGeom>
            <a:solidFill>
              <a:srgbClr val="D70026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75" name="Rectangle 51"/>
            <p:cNvSpPr txBox="1"/>
            <p:nvPr/>
          </p:nvSpPr>
          <p:spPr>
            <a:xfrm>
              <a:off x="3261600" y="4923000"/>
              <a:ext cx="639720" cy="639720"/>
            </a:xfrm>
            <a:prstGeom prst="rect">
              <a:avLst/>
            </a:prstGeom>
            <a:solidFill>
              <a:srgbClr val="D8D8D8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76" name="Rectangle 52"/>
            <p:cNvSpPr txBox="1"/>
            <p:nvPr/>
          </p:nvSpPr>
          <p:spPr>
            <a:xfrm>
              <a:off x="4050000" y="4923000"/>
              <a:ext cx="324720" cy="639720"/>
            </a:xfrm>
            <a:prstGeom prst="rect">
              <a:avLst/>
            </a:prstGeom>
            <a:solidFill>
              <a:srgbClr val="D8D8D8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77" name="Rectangle 53"/>
            <p:cNvSpPr txBox="1"/>
            <p:nvPr/>
          </p:nvSpPr>
          <p:spPr>
            <a:xfrm>
              <a:off x="2476800" y="4154040"/>
              <a:ext cx="639720" cy="639720"/>
            </a:xfrm>
            <a:prstGeom prst="rect">
              <a:avLst/>
            </a:prstGeom>
            <a:solidFill>
              <a:srgbClr val="D8D8D8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78" name="Rectangle 54"/>
            <p:cNvSpPr txBox="1"/>
            <p:nvPr/>
          </p:nvSpPr>
          <p:spPr>
            <a:xfrm>
              <a:off x="3261600" y="4154040"/>
              <a:ext cx="639720" cy="639720"/>
            </a:xfrm>
            <a:prstGeom prst="rect">
              <a:avLst/>
            </a:prstGeom>
            <a:solidFill>
              <a:srgbClr val="D8D8D8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79" name="Rectangle 55"/>
            <p:cNvSpPr txBox="1"/>
            <p:nvPr/>
          </p:nvSpPr>
          <p:spPr>
            <a:xfrm>
              <a:off x="4050000" y="4154040"/>
              <a:ext cx="324720" cy="639720"/>
            </a:xfrm>
            <a:prstGeom prst="rect">
              <a:avLst/>
            </a:prstGeom>
            <a:solidFill>
              <a:srgbClr val="D8D8D8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80" name="Rectangle 56"/>
            <p:cNvSpPr txBox="1"/>
            <p:nvPr/>
          </p:nvSpPr>
          <p:spPr>
            <a:xfrm rot="5400000">
              <a:off x="2631600" y="3499560"/>
              <a:ext cx="324720" cy="639720"/>
            </a:xfrm>
            <a:prstGeom prst="rect">
              <a:avLst/>
            </a:prstGeom>
            <a:solidFill>
              <a:srgbClr val="D8D8D8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81" name="Rectangle 57"/>
            <p:cNvSpPr txBox="1"/>
            <p:nvPr/>
          </p:nvSpPr>
          <p:spPr>
            <a:xfrm rot="5400000">
              <a:off x="3420000" y="3499560"/>
              <a:ext cx="324720" cy="639720"/>
            </a:xfrm>
            <a:prstGeom prst="rect">
              <a:avLst/>
            </a:prstGeom>
            <a:solidFill>
              <a:srgbClr val="D8D8D8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82" name="Rectangle 58"/>
            <p:cNvSpPr txBox="1"/>
            <p:nvPr/>
          </p:nvSpPr>
          <p:spPr>
            <a:xfrm rot="5400000">
              <a:off x="4049280" y="3659400"/>
              <a:ext cx="324720" cy="324720"/>
            </a:xfrm>
            <a:prstGeom prst="rect">
              <a:avLst/>
            </a:prstGeom>
            <a:solidFill>
              <a:srgbClr val="D8D8D8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83" name="Rectangle 59"/>
            <p:cNvSpPr txBox="1"/>
            <p:nvPr/>
          </p:nvSpPr>
          <p:spPr>
            <a:xfrm rot="5400000">
              <a:off x="2631600" y="5547240"/>
              <a:ext cx="324720" cy="639720"/>
            </a:xfrm>
            <a:prstGeom prst="rect">
              <a:avLst/>
            </a:prstGeom>
            <a:solidFill>
              <a:srgbClr val="D8D8D8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84" name="Rectangle 60"/>
            <p:cNvSpPr txBox="1"/>
            <p:nvPr/>
          </p:nvSpPr>
          <p:spPr>
            <a:xfrm rot="5400000">
              <a:off x="3420000" y="5547240"/>
              <a:ext cx="324720" cy="639720"/>
            </a:xfrm>
            <a:prstGeom prst="rect">
              <a:avLst/>
            </a:prstGeom>
            <a:solidFill>
              <a:srgbClr val="D8D8D8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85" name="Rectangle 61"/>
            <p:cNvSpPr txBox="1"/>
            <p:nvPr/>
          </p:nvSpPr>
          <p:spPr>
            <a:xfrm rot="5400000">
              <a:off x="4049280" y="5707440"/>
              <a:ext cx="324720" cy="324720"/>
            </a:xfrm>
            <a:prstGeom prst="rect">
              <a:avLst/>
            </a:prstGeom>
            <a:solidFill>
              <a:srgbClr val="D8D8D8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86" name="Rectangle 62"/>
            <p:cNvSpPr txBox="1"/>
            <p:nvPr/>
          </p:nvSpPr>
          <p:spPr>
            <a:xfrm>
              <a:off x="1994400" y="4923000"/>
              <a:ext cx="324720" cy="639720"/>
            </a:xfrm>
            <a:prstGeom prst="rect">
              <a:avLst/>
            </a:prstGeom>
            <a:solidFill>
              <a:srgbClr val="D8D8D8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87" name="Rectangle 63"/>
            <p:cNvSpPr txBox="1"/>
            <p:nvPr/>
          </p:nvSpPr>
          <p:spPr>
            <a:xfrm>
              <a:off x="1994400" y="4154040"/>
              <a:ext cx="324720" cy="639720"/>
            </a:xfrm>
            <a:prstGeom prst="rect">
              <a:avLst/>
            </a:prstGeom>
            <a:solidFill>
              <a:srgbClr val="D8D8D8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88" name="Rectangle 64"/>
            <p:cNvSpPr txBox="1"/>
            <p:nvPr/>
          </p:nvSpPr>
          <p:spPr>
            <a:xfrm rot="5400000">
              <a:off x="1993680" y="3659400"/>
              <a:ext cx="324720" cy="324720"/>
            </a:xfrm>
            <a:prstGeom prst="rect">
              <a:avLst/>
            </a:prstGeom>
            <a:solidFill>
              <a:srgbClr val="D8D8D8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89" name="Rectangle 65"/>
            <p:cNvSpPr txBox="1"/>
            <p:nvPr/>
          </p:nvSpPr>
          <p:spPr>
            <a:xfrm rot="5400000">
              <a:off x="1993680" y="5707440"/>
              <a:ext cx="324720" cy="324720"/>
            </a:xfrm>
            <a:prstGeom prst="rect">
              <a:avLst/>
            </a:prstGeom>
            <a:solidFill>
              <a:srgbClr val="D8D8D8"/>
            </a:solidFill>
            <a:ln w="9360">
              <a:solidFill>
                <a:srgbClr val="000000"/>
              </a:solidFill>
              <a:round/>
            </a:ln>
          </p:spPr>
          <p:txBody>
            <a:bodyPr lIns="94680" tIns="49680" rIns="94680" bIns="4968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90" name="Rectangle 66"/>
            <p:cNvSpPr txBox="1"/>
            <p:nvPr/>
          </p:nvSpPr>
          <p:spPr>
            <a:xfrm>
              <a:off x="2775600" y="4457520"/>
              <a:ext cx="807120" cy="807120"/>
            </a:xfrm>
            <a:prstGeom prst="rect">
              <a:avLst/>
            </a:prstGeom>
            <a:noFill/>
            <a:ln w="28440">
              <a:solidFill>
                <a:srgbClr val="000000"/>
              </a:solidFill>
              <a:round/>
            </a:ln>
          </p:spPr>
          <p:txBody>
            <a:bodyPr lIns="104040" tIns="59040" rIns="104040" bIns="5904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91" name="Rectangle 69"/>
            <p:cNvSpPr txBox="1"/>
            <p:nvPr/>
          </p:nvSpPr>
          <p:spPr>
            <a:xfrm>
              <a:off x="2772000" y="3660480"/>
              <a:ext cx="1600560" cy="16005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round/>
            </a:ln>
          </p:spPr>
          <p:txBody>
            <a:bodyPr lIns="96120" tIns="51120" rIns="96120" bIns="5112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892" name="Rectangle 2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93" name="Group 75"/>
          <p:cNvGrpSpPr/>
          <p:nvPr/>
        </p:nvGrpSpPr>
        <p:grpSpPr>
          <a:xfrm>
            <a:off x="2806920" y="4474800"/>
            <a:ext cx="739800" cy="727560"/>
            <a:chOff x="2806920" y="4474800"/>
            <a:chExt cx="739800" cy="727560"/>
          </a:xfrm>
        </p:grpSpPr>
        <p:sp>
          <p:nvSpPr>
            <p:cNvPr id="894" name="Star: 5 Points 76"/>
            <p:cNvSpPr/>
            <p:nvPr/>
          </p:nvSpPr>
          <p:spPr>
            <a:xfrm>
              <a:off x="2814120" y="4984920"/>
              <a:ext cx="207000" cy="207000"/>
            </a:xfrm>
            <a:prstGeom prst="star5">
              <a:avLst/>
            </a:prstGeom>
            <a:solidFill>
              <a:srgbClr val="FFC000"/>
            </a:solidFill>
            <a:ln w="1260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18000" rIns="96120" bIns="1800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95" name="Star: 5 Points 77"/>
            <p:cNvSpPr/>
            <p:nvPr/>
          </p:nvSpPr>
          <p:spPr>
            <a:xfrm>
              <a:off x="3087720" y="4984920"/>
              <a:ext cx="207000" cy="207000"/>
            </a:xfrm>
            <a:prstGeom prst="star5">
              <a:avLst/>
            </a:prstGeom>
            <a:solidFill>
              <a:srgbClr val="FFC000"/>
            </a:solidFill>
            <a:ln w="1260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18000" rIns="96120" bIns="1800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96" name="Star: 5 Points 78"/>
            <p:cNvSpPr/>
            <p:nvPr/>
          </p:nvSpPr>
          <p:spPr>
            <a:xfrm>
              <a:off x="3339720" y="4995360"/>
              <a:ext cx="207000" cy="207000"/>
            </a:xfrm>
            <a:prstGeom prst="star5">
              <a:avLst/>
            </a:prstGeom>
            <a:solidFill>
              <a:srgbClr val="FFC000"/>
            </a:solidFill>
            <a:ln w="1260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18000" rIns="96120" bIns="1800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97" name="Star: 5 Points 79"/>
            <p:cNvSpPr/>
            <p:nvPr/>
          </p:nvSpPr>
          <p:spPr>
            <a:xfrm>
              <a:off x="3076920" y="4736520"/>
              <a:ext cx="207000" cy="207000"/>
            </a:xfrm>
            <a:prstGeom prst="star5">
              <a:avLst/>
            </a:prstGeom>
            <a:solidFill>
              <a:srgbClr val="FFC000"/>
            </a:solidFill>
            <a:ln w="1260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18000" rIns="96120" bIns="1800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98" name="Star: 5 Points 80"/>
            <p:cNvSpPr/>
            <p:nvPr/>
          </p:nvSpPr>
          <p:spPr>
            <a:xfrm>
              <a:off x="3310920" y="4733280"/>
              <a:ext cx="207000" cy="207000"/>
            </a:xfrm>
            <a:prstGeom prst="star5">
              <a:avLst/>
            </a:prstGeom>
            <a:solidFill>
              <a:srgbClr val="FFC000"/>
            </a:solidFill>
            <a:ln w="1260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18000" rIns="96120" bIns="1800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99" name="Star: 5 Points 81"/>
            <p:cNvSpPr/>
            <p:nvPr/>
          </p:nvSpPr>
          <p:spPr>
            <a:xfrm>
              <a:off x="3307320" y="4474800"/>
              <a:ext cx="207000" cy="207000"/>
            </a:xfrm>
            <a:prstGeom prst="star5">
              <a:avLst/>
            </a:prstGeom>
            <a:solidFill>
              <a:srgbClr val="FFC000"/>
            </a:solidFill>
            <a:ln w="1260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18000" rIns="96120" bIns="1800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00" name="Star: 5 Points 82"/>
            <p:cNvSpPr/>
            <p:nvPr/>
          </p:nvSpPr>
          <p:spPr>
            <a:xfrm>
              <a:off x="3069720" y="4479840"/>
              <a:ext cx="207000" cy="207000"/>
            </a:xfrm>
            <a:prstGeom prst="star5">
              <a:avLst/>
            </a:prstGeom>
            <a:solidFill>
              <a:srgbClr val="FFC000"/>
            </a:solidFill>
            <a:ln w="1260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18000" rIns="96120" bIns="1800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01" name="Star: 5 Points 83"/>
            <p:cNvSpPr/>
            <p:nvPr/>
          </p:nvSpPr>
          <p:spPr>
            <a:xfrm>
              <a:off x="2814120" y="4713480"/>
              <a:ext cx="207000" cy="207000"/>
            </a:xfrm>
            <a:prstGeom prst="star5">
              <a:avLst/>
            </a:prstGeom>
            <a:solidFill>
              <a:srgbClr val="FFC000"/>
            </a:solidFill>
            <a:ln w="1260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18000" rIns="96120" bIns="1800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02" name="Star: 5 Points 84"/>
            <p:cNvSpPr/>
            <p:nvPr/>
          </p:nvSpPr>
          <p:spPr>
            <a:xfrm>
              <a:off x="2806920" y="4474800"/>
              <a:ext cx="207000" cy="207000"/>
            </a:xfrm>
            <a:prstGeom prst="star5">
              <a:avLst/>
            </a:prstGeom>
            <a:solidFill>
              <a:srgbClr val="FFC000"/>
            </a:solidFill>
            <a:ln w="1260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18000" rIns="96120" bIns="1800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908" name="Image 907"/>
          <p:cNvPicPr/>
          <p:nvPr/>
        </p:nvPicPr>
        <p:blipFill>
          <a:blip r:embed="rId2"/>
          <a:stretch/>
        </p:blipFill>
        <p:spPr>
          <a:xfrm>
            <a:off x="9131760" y="60732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909" name="ZoneTexte 908"/>
          <p:cNvSpPr txBox="1"/>
          <p:nvPr/>
        </p:nvSpPr>
        <p:spPr>
          <a:xfrm>
            <a:off x="9273600" y="29808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11" name="Group 1"/>
          <p:cNvGrpSpPr/>
          <p:nvPr/>
        </p:nvGrpSpPr>
        <p:grpSpPr>
          <a:xfrm>
            <a:off x="1953360" y="6229080"/>
            <a:ext cx="207000" cy="207000"/>
            <a:chOff x="1953360" y="6229080"/>
            <a:chExt cx="207000" cy="207000"/>
          </a:xfrm>
        </p:grpSpPr>
        <p:sp>
          <p:nvSpPr>
            <p:cNvPr id="912" name="Star: 5 Points 9"/>
            <p:cNvSpPr/>
            <p:nvPr/>
          </p:nvSpPr>
          <p:spPr>
            <a:xfrm>
              <a:off x="1953360" y="6229080"/>
              <a:ext cx="207000" cy="207000"/>
            </a:xfrm>
            <a:prstGeom prst="star5">
              <a:avLst/>
            </a:prstGeom>
            <a:solidFill>
              <a:srgbClr val="FFC000"/>
            </a:solidFill>
            <a:ln w="1260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18000" rIns="96120" bIns="18000" anchor="ctr">
              <a:noAutofit/>
            </a:bodyPr>
            <a:lstStyle/>
            <a:p>
              <a:endParaRPr lang="zxx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913" name="ZoneTexte 912"/>
          <p:cNvSpPr txBox="1"/>
          <p:nvPr/>
        </p:nvSpPr>
        <p:spPr>
          <a:xfrm>
            <a:off x="2090880" y="6207480"/>
            <a:ext cx="1975680" cy="858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Event location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4" name="ZoneTexte 913"/>
              <p:cNvSpPr txBox="1"/>
              <p:nvPr/>
            </p:nvSpPr>
            <p:spPr>
              <a:xfrm>
                <a:off x="5767920" y="3108960"/>
                <a:ext cx="1269720" cy="169200"/>
              </a:xfrm>
              <a:prstGeom prst="rect">
                <a:avLst/>
              </a:prstGeom>
            </p:spPr>
            <p:txBody>
              <a:bodyPr/>
              <a:lstStyle/>
              <a:p>
                <a:endParaRPr/>
              </a:p>
            </p:txBody>
          </p:sp>
        </mc:Choice>
        <mc:Fallback xmlns="" xmlns:p14="http://schemas.microsoft.com/office/powerpoint/2010/main" xmlns:p15="http://schemas.microsoft.com/office/powerpoint/2012/main"/>
      </mc:AlternateContent>
      <p:pic>
        <p:nvPicPr>
          <p:cNvPr id="915" name="Image 914"/>
          <p:cNvPicPr/>
          <p:nvPr/>
        </p:nvPicPr>
        <p:blipFill>
          <a:blip r:embed="rId3"/>
          <a:stretch/>
        </p:blipFill>
        <p:spPr>
          <a:xfrm>
            <a:off x="4698900" y="2822400"/>
            <a:ext cx="2445840" cy="677880"/>
          </a:xfrm>
          <a:prstGeom prst="rect">
            <a:avLst/>
          </a:prstGeom>
          <a:ln w="0">
            <a:noFill/>
          </a:ln>
        </p:spPr>
      </p:pic>
      <p:sp>
        <p:nvSpPr>
          <p:cNvPr id="916" name="ZoneTexte 915"/>
          <p:cNvSpPr txBox="1"/>
          <p:nvPr/>
        </p:nvSpPr>
        <p:spPr>
          <a:xfrm>
            <a:off x="9003240" y="190944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17" name="Image 916"/>
          <p:cNvPicPr/>
          <p:nvPr/>
        </p:nvPicPr>
        <p:blipFill>
          <a:blip r:embed="rId4"/>
          <a:stretch/>
        </p:blipFill>
        <p:spPr>
          <a:xfrm>
            <a:off x="7251840" y="2407680"/>
            <a:ext cx="4136760" cy="3582000"/>
          </a:xfrm>
          <a:prstGeom prst="rect">
            <a:avLst/>
          </a:prstGeom>
          <a:ln w="0">
            <a:noFill/>
          </a:ln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D610DB97-6ACE-C923-2AB9-314E1498907A}"/>
              </a:ext>
            </a:extLst>
          </p:cNvPr>
          <p:cNvGrpSpPr/>
          <p:nvPr/>
        </p:nvGrpSpPr>
        <p:grpSpPr>
          <a:xfrm>
            <a:off x="6320368" y="6031904"/>
            <a:ext cx="4881032" cy="801722"/>
            <a:chOff x="1380960" y="1675030"/>
            <a:chExt cx="4881032" cy="8017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D910C97D-EE52-D82D-7928-79A91F51E0CB}"/>
                    </a:ext>
                  </a:extLst>
                </p:cNvPr>
                <p:cNvSpPr txBox="1"/>
                <p:nvPr/>
              </p:nvSpPr>
              <p:spPr>
                <a:xfrm>
                  <a:off x="1380960" y="1711365"/>
                  <a:ext cx="2266609" cy="765387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ar-AE" sz="1400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ar-AE" sz="1400" smtClean="0">
                            <a:latin typeface="Cambria Math" panose="02040503050406030204" pitchFamily="18" charset="0"/>
                          </a:rPr>
                          <m:t>=300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𝑉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=950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=73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ar-AE" sz="1400" dirty="0"/>
                </a:p>
                <a:p>
                  <a:endParaRPr lang="ar-AE" sz="1400" dirty="0"/>
                </a:p>
                <a:p>
                  <a:endParaRPr lang="fr-FR" sz="1400" dirty="0"/>
                </a:p>
                <a:p>
                  <a:endParaRPr sz="1400" dirty="0"/>
                </a:p>
              </p:txBody>
            </p:sp>
          </mc:Choice>
          <mc:Fallback xmlns=""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D910C97D-EE52-D82D-7928-79A91F51E0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0960" y="1711365"/>
                  <a:ext cx="2266609" cy="765387"/>
                </a:xfrm>
                <a:prstGeom prst="rect">
                  <a:avLst/>
                </a:prstGeom>
                <a:blipFill>
                  <a:blip r:embed="rId5"/>
                  <a:stretch>
                    <a:fillRect l="-556" b="-306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B5B3F330-BC08-21C0-61E5-A6C676AA0D2E}"/>
                    </a:ext>
                  </a:extLst>
                </p:cNvPr>
                <p:cNvSpPr txBox="1"/>
                <p:nvPr/>
              </p:nvSpPr>
              <p:spPr>
                <a:xfrm>
                  <a:off x="3292807" y="1711365"/>
                  <a:ext cx="2496270" cy="765387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r-FR" sz="1400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1400" smtClean="0">
                            <a:latin typeface="Cambria Math" panose="02040503050406030204" pitchFamily="18" charset="0"/>
                          </a:rPr>
                          <m:t>=300 </m:t>
                        </m:r>
                        <m:r>
                          <a:rPr lang="fr-FR" sz="1400">
                            <a:latin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=1.2×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r>
                          <a:rPr lang="fr-FR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=4.6×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r>
                          <a:rPr lang="ar-AE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ar-AE" sz="1400" dirty="0"/>
                </a:p>
                <a:p>
                  <a:endParaRPr lang="ar-AE" sz="1400" dirty="0"/>
                </a:p>
                <a:p>
                  <a:endParaRPr sz="1400" dirty="0"/>
                </a:p>
              </p:txBody>
            </p:sp>
          </mc:Choice>
          <mc:Fallback xmlns="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B5B3F330-BC08-21C0-61E5-A6C676AA0D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92807" y="1711365"/>
                  <a:ext cx="2496270" cy="765387"/>
                </a:xfrm>
                <a:prstGeom prst="rect">
                  <a:avLst/>
                </a:prstGeom>
                <a:blipFill>
                  <a:blip r:embed="rId6"/>
                  <a:stretch>
                    <a:fillRect l="-1015" b="-306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68033F63-AEA0-44BF-9BE4-B6350EDFF459}"/>
                    </a:ext>
                  </a:extLst>
                </p:cNvPr>
                <p:cNvSpPr txBox="1"/>
                <p:nvPr/>
              </p:nvSpPr>
              <p:spPr>
                <a:xfrm>
                  <a:off x="4761872" y="1675030"/>
                  <a:ext cx="1500120" cy="765386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𝐶𝑑𝑇𝑒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=4.42</m:t>
                        </m:r>
                        <m:r>
                          <a:rPr lang="ar-AE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𝑒𝑉</m:t>
                        </m:r>
                      </m:oMath>
                    </m:oMathPara>
                  </a14:m>
                  <a:endParaRPr sz="1400" dirty="0"/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68033F63-AEA0-44BF-9BE4-B6350EDFF4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61872" y="1675030"/>
                  <a:ext cx="1500120" cy="76538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9" name="Image 918"/>
          <p:cNvPicPr/>
          <p:nvPr/>
        </p:nvPicPr>
        <p:blipFill>
          <a:blip r:embed="rId2"/>
          <a:stretch/>
        </p:blipFill>
        <p:spPr>
          <a:xfrm>
            <a:off x="573840" y="3434040"/>
            <a:ext cx="4667040" cy="3485880"/>
          </a:xfrm>
          <a:prstGeom prst="rect">
            <a:avLst/>
          </a:prstGeom>
          <a:ln w="0">
            <a:noFill/>
          </a:ln>
        </p:spPr>
      </p:pic>
      <p:sp>
        <p:nvSpPr>
          <p:cNvPr id="920" name="Espace réservé du numéro de diapositive 26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4E8841AB-9EAA-4621-A941-1A0B68BE2132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21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1" name="ZoneTexte 920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Charge Induced Efficiency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2" name="Content Placeholder 11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Charge Induced Efficiency (CIE):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Create 3D mesh of section of detector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Drift charges for each point</a:t>
            </a: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3" name="Rectangle 25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4" name="Rectangle 26"/>
          <p:cNvSpPr txBox="1"/>
          <p:nvPr/>
        </p:nvSpPr>
        <p:spPr>
          <a:xfrm>
            <a:off x="7410240" y="1184400"/>
            <a:ext cx="89424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5" name="Rectangle 46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6" name="Rectangle 925"/>
          <p:cNvSpPr/>
          <p:nvPr/>
        </p:nvSpPr>
        <p:spPr>
          <a:xfrm>
            <a:off x="884880" y="5428440"/>
            <a:ext cx="1636560" cy="1331280"/>
          </a:xfrm>
          <a:prstGeom prst="rect">
            <a:avLst/>
          </a:prstGeom>
          <a:noFill/>
          <a:ln w="28440">
            <a:solidFill>
              <a:srgbClr val="000000"/>
            </a:solidFill>
            <a:round/>
          </a:ln>
        </p:spPr>
        <p:txBody>
          <a:bodyPr lIns="104040" tIns="59040" rIns="104040" bIns="59040" anchor="t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7" name="Rectangle 926"/>
          <p:cNvSpPr/>
          <p:nvPr/>
        </p:nvSpPr>
        <p:spPr>
          <a:xfrm>
            <a:off x="3046383" y="3423960"/>
            <a:ext cx="1730958" cy="1331280"/>
          </a:xfrm>
          <a:prstGeom prst="rect">
            <a:avLst/>
          </a:prstGeom>
          <a:noFill/>
          <a:ln w="28440">
            <a:solidFill>
              <a:srgbClr val="000000"/>
            </a:solidFill>
            <a:round/>
          </a:ln>
        </p:spPr>
        <p:txBody>
          <a:bodyPr lIns="104040" tIns="59040" rIns="104040" bIns="59040" anchor="t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8" name="Rectangle 927"/>
          <p:cNvSpPr/>
          <p:nvPr/>
        </p:nvSpPr>
        <p:spPr>
          <a:xfrm>
            <a:off x="906480" y="3423960"/>
            <a:ext cx="1636560" cy="1331280"/>
          </a:xfrm>
          <a:prstGeom prst="rect">
            <a:avLst/>
          </a:prstGeom>
          <a:noFill/>
          <a:ln w="28440">
            <a:solidFill>
              <a:srgbClr val="000000"/>
            </a:solidFill>
            <a:round/>
          </a:ln>
        </p:spPr>
        <p:txBody>
          <a:bodyPr lIns="104040" tIns="59040" rIns="104040" bIns="59040" anchor="t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9" name="Rectangle 928"/>
          <p:cNvSpPr/>
          <p:nvPr/>
        </p:nvSpPr>
        <p:spPr>
          <a:xfrm>
            <a:off x="3035751" y="5432041"/>
            <a:ext cx="1741590" cy="1327679"/>
          </a:xfrm>
          <a:prstGeom prst="rect">
            <a:avLst/>
          </a:prstGeom>
          <a:noFill/>
          <a:ln w="28440">
            <a:solidFill>
              <a:srgbClr val="000000"/>
            </a:solidFill>
            <a:round/>
          </a:ln>
        </p:spPr>
        <p:txBody>
          <a:bodyPr lIns="104040" tIns="59040" rIns="104040" bIns="59040" anchor="t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35" name="Image 934"/>
          <p:cNvPicPr/>
          <p:nvPr/>
        </p:nvPicPr>
        <p:blipFill>
          <a:blip r:embed="rId3"/>
          <a:stretch/>
        </p:blipFill>
        <p:spPr>
          <a:xfrm>
            <a:off x="9131760" y="60732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936" name="ZoneTexte 935"/>
          <p:cNvSpPr txBox="1"/>
          <p:nvPr/>
        </p:nvSpPr>
        <p:spPr>
          <a:xfrm>
            <a:off x="9273600" y="29808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7" name="ZoneTexte 936"/>
          <p:cNvSpPr txBox="1"/>
          <p:nvPr/>
        </p:nvSpPr>
        <p:spPr>
          <a:xfrm>
            <a:off x="9003240" y="1909440"/>
            <a:ext cx="2372400" cy="366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Play"/>
                <a:ea typeface="Play"/>
              </a:rPr>
              <a:t>μ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39" name="Image 938"/>
          <p:cNvPicPr/>
          <p:nvPr/>
        </p:nvPicPr>
        <p:blipFill>
          <a:blip r:embed="rId4"/>
          <a:stretch/>
        </p:blipFill>
        <p:spPr>
          <a:xfrm>
            <a:off x="4657680" y="2715120"/>
            <a:ext cx="2445840" cy="677880"/>
          </a:xfrm>
          <a:prstGeom prst="rect">
            <a:avLst/>
          </a:prstGeom>
          <a:ln w="0">
            <a:noFill/>
          </a:ln>
        </p:spPr>
      </p:pic>
      <p:sp>
        <p:nvSpPr>
          <p:cNvPr id="940" name="ZoneTexte 939"/>
          <p:cNvSpPr txBox="1"/>
          <p:nvPr/>
        </p:nvSpPr>
        <p:spPr>
          <a:xfrm>
            <a:off x="833400" y="3108240"/>
            <a:ext cx="1136520" cy="360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pixel</a:t>
            </a:r>
          </a:p>
        </p:txBody>
      </p:sp>
      <p:pic>
        <p:nvPicPr>
          <p:cNvPr id="941" name="Image 940"/>
          <p:cNvPicPr/>
          <p:nvPr/>
        </p:nvPicPr>
        <p:blipFill>
          <a:blip r:embed="rId5"/>
          <a:stretch/>
        </p:blipFill>
        <p:spPr>
          <a:xfrm>
            <a:off x="7251480" y="2407680"/>
            <a:ext cx="4136760" cy="3582000"/>
          </a:xfrm>
          <a:prstGeom prst="rect">
            <a:avLst/>
          </a:prstGeom>
          <a:ln w="0">
            <a:noFill/>
          </a:ln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796B4DEE-48AD-DF3E-64EF-A0CDC0DE0186}"/>
              </a:ext>
            </a:extLst>
          </p:cNvPr>
          <p:cNvGrpSpPr/>
          <p:nvPr/>
        </p:nvGrpSpPr>
        <p:grpSpPr>
          <a:xfrm>
            <a:off x="6320368" y="6031904"/>
            <a:ext cx="4881032" cy="801722"/>
            <a:chOff x="1380960" y="1675030"/>
            <a:chExt cx="4881032" cy="8017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84264789-93E1-1783-8D74-78221FCA0388}"/>
                    </a:ext>
                  </a:extLst>
                </p:cNvPr>
                <p:cNvSpPr txBox="1"/>
                <p:nvPr/>
              </p:nvSpPr>
              <p:spPr>
                <a:xfrm>
                  <a:off x="1380960" y="1711365"/>
                  <a:ext cx="2266609" cy="765387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ar-AE" sz="1400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ar-AE" sz="1400" smtClean="0">
                            <a:latin typeface="Cambria Math" panose="02040503050406030204" pitchFamily="18" charset="0"/>
                          </a:rPr>
                          <m:t>=300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𝑉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=950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=73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ar-AE" sz="1400" dirty="0"/>
                </a:p>
                <a:p>
                  <a:endParaRPr lang="ar-AE" sz="1400" dirty="0"/>
                </a:p>
                <a:p>
                  <a:endParaRPr lang="fr-FR" sz="1400" dirty="0"/>
                </a:p>
                <a:p>
                  <a:endParaRPr sz="1400" dirty="0"/>
                </a:p>
              </p:txBody>
            </p:sp>
          </mc:Choice>
          <mc:Fallback xmlns=""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84264789-93E1-1783-8D74-78221FCA038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0960" y="1711365"/>
                  <a:ext cx="2266609" cy="765387"/>
                </a:xfrm>
                <a:prstGeom prst="rect">
                  <a:avLst/>
                </a:prstGeom>
                <a:blipFill>
                  <a:blip r:embed="rId6"/>
                  <a:stretch>
                    <a:fillRect l="-556" b="-306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2ECA3DF0-CE43-65B6-0423-CD63A028ADF0}"/>
                    </a:ext>
                  </a:extLst>
                </p:cNvPr>
                <p:cNvSpPr txBox="1"/>
                <p:nvPr/>
              </p:nvSpPr>
              <p:spPr>
                <a:xfrm>
                  <a:off x="3292807" y="1711365"/>
                  <a:ext cx="2496270" cy="765387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r-FR" sz="1400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1400" smtClean="0">
                            <a:latin typeface="Cambria Math" panose="02040503050406030204" pitchFamily="18" charset="0"/>
                          </a:rPr>
                          <m:t>=300 </m:t>
                        </m:r>
                        <m:r>
                          <a:rPr lang="fr-FR" sz="1400">
                            <a:latin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=1.2×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r>
                          <a:rPr lang="fr-FR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=4.6×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r>
                          <a:rPr lang="ar-AE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ar-AE" sz="1400" dirty="0"/>
                </a:p>
                <a:p>
                  <a:endParaRPr lang="ar-AE" sz="1400" dirty="0"/>
                </a:p>
                <a:p>
                  <a:endParaRPr sz="1400" dirty="0"/>
                </a:p>
              </p:txBody>
            </p:sp>
          </mc:Choice>
          <mc:Fallback xmlns="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2ECA3DF0-CE43-65B6-0423-CD63A028AD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92807" y="1711365"/>
                  <a:ext cx="2496270" cy="765387"/>
                </a:xfrm>
                <a:prstGeom prst="rect">
                  <a:avLst/>
                </a:prstGeom>
                <a:blipFill>
                  <a:blip r:embed="rId7"/>
                  <a:stretch>
                    <a:fillRect l="-1015" b="-306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C7E68DF2-C793-A893-E144-CC3CF5A187E3}"/>
                    </a:ext>
                  </a:extLst>
                </p:cNvPr>
                <p:cNvSpPr txBox="1"/>
                <p:nvPr/>
              </p:nvSpPr>
              <p:spPr>
                <a:xfrm>
                  <a:off x="4761872" y="1675030"/>
                  <a:ext cx="1500120" cy="765386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𝐶𝑑𝑇𝑒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=4.42</m:t>
                        </m:r>
                        <m:r>
                          <a:rPr lang="ar-AE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𝑒𝑉</m:t>
                        </m:r>
                      </m:oMath>
                    </m:oMathPara>
                  </a14:m>
                  <a:endParaRPr sz="1400" dirty="0"/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C7E68DF2-C793-A893-E144-CC3CF5A187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61872" y="1675030"/>
                  <a:ext cx="1500120" cy="76538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Espace réservé du numéro de diapositive 27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FACD9E40-7AE7-446C-8AAD-04E01391AA08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22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4" name="ZoneTexte 943"/>
          <p:cNvSpPr txBox="1"/>
          <p:nvPr/>
        </p:nvSpPr>
        <p:spPr>
          <a:xfrm>
            <a:off x="842400" y="49608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Simulation Tool Requirements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5" name="Rectangle 944"/>
          <p:cNvSpPr/>
          <p:nvPr/>
        </p:nvSpPr>
        <p:spPr>
          <a:xfrm>
            <a:off x="3747240" y="2812320"/>
            <a:ext cx="1641600" cy="7272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Electric Field and Potential</a:t>
            </a:r>
          </a:p>
        </p:txBody>
      </p:sp>
      <p:sp>
        <p:nvSpPr>
          <p:cNvPr id="946" name="Rectangle 945"/>
          <p:cNvSpPr/>
          <p:nvPr/>
        </p:nvSpPr>
        <p:spPr>
          <a:xfrm>
            <a:off x="5680080" y="2840400"/>
            <a:ext cx="1516320" cy="6901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Weighting Potential</a:t>
            </a:r>
          </a:p>
        </p:txBody>
      </p:sp>
      <p:sp>
        <p:nvSpPr>
          <p:cNvPr id="947" name="Rectangle 946"/>
          <p:cNvSpPr/>
          <p:nvPr/>
        </p:nvSpPr>
        <p:spPr>
          <a:xfrm>
            <a:off x="7564320" y="2577240"/>
            <a:ext cx="1413720" cy="12924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Charge Drift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FFFFFF"/>
                </a:solidFill>
                <a:latin typeface="Arial"/>
              </a:rPr>
              <a:t>- </a:t>
            </a:r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Trapping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Diffusion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Repulsion</a:t>
            </a:r>
          </a:p>
        </p:txBody>
      </p:sp>
      <p:sp>
        <p:nvSpPr>
          <p:cNvPr id="948" name="Rectangle 947"/>
          <p:cNvSpPr/>
          <p:nvPr/>
        </p:nvSpPr>
        <p:spPr>
          <a:xfrm>
            <a:off x="820800" y="2234520"/>
            <a:ext cx="22950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Detector Parameters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Material, Pixel/Strip, Bias, Mobility, Lifetime, Fano</a:t>
            </a:r>
          </a:p>
        </p:txBody>
      </p:sp>
      <p:sp>
        <p:nvSpPr>
          <p:cNvPr id="949" name="Rectangle 948"/>
          <p:cNvSpPr/>
          <p:nvPr/>
        </p:nvSpPr>
        <p:spPr>
          <a:xfrm>
            <a:off x="820800" y="3402360"/>
            <a:ext cx="23148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Enviroment Geometry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Box, Passive material, collimator, etc</a:t>
            </a:r>
          </a:p>
        </p:txBody>
      </p:sp>
      <p:sp>
        <p:nvSpPr>
          <p:cNvPr id="950" name="Rectangle 949"/>
          <p:cNvSpPr/>
          <p:nvPr/>
        </p:nvSpPr>
        <p:spPr>
          <a:xfrm>
            <a:off x="814320" y="4533840"/>
            <a:ext cx="2314800" cy="9871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Source Configuration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Geometry, Energy, Intensity</a:t>
            </a:r>
          </a:p>
        </p:txBody>
      </p:sp>
      <p:sp>
        <p:nvSpPr>
          <p:cNvPr id="951" name="Rectangle 950"/>
          <p:cNvSpPr/>
          <p:nvPr/>
        </p:nvSpPr>
        <p:spPr>
          <a:xfrm>
            <a:off x="3660840" y="2440800"/>
            <a:ext cx="5609160" cy="1620720"/>
          </a:xfrm>
          <a:prstGeom prst="rect">
            <a:avLst/>
          </a:prstGeom>
          <a:noFill/>
          <a:ln w="38160">
            <a:solidFill>
              <a:srgbClr val="F10D0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9080" tIns="64080" rIns="109080" bIns="6408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2" name="Rectangle 951"/>
          <p:cNvSpPr/>
          <p:nvPr/>
        </p:nvSpPr>
        <p:spPr>
          <a:xfrm>
            <a:off x="648000" y="1690920"/>
            <a:ext cx="9136080" cy="477360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760" tIns="59760" rIns="104760" bIns="597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3" name="Rectangle 952"/>
          <p:cNvSpPr/>
          <p:nvPr/>
        </p:nvSpPr>
        <p:spPr>
          <a:xfrm>
            <a:off x="3505320" y="4869720"/>
            <a:ext cx="1752840" cy="13597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zxx" sz="1800" b="1" strike="noStrike" spc="-1">
                <a:solidFill>
                  <a:srgbClr val="FFFFFF"/>
                </a:solidFill>
                <a:latin typeface="Arial"/>
                <a:ea typeface="Noto Sans CJK SC"/>
              </a:rPr>
              <a:t>Photon-matter interaction</a:t>
            </a: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</p:txBody>
      </p:sp>
      <p:pic>
        <p:nvPicPr>
          <p:cNvPr id="954" name="Image 953"/>
          <p:cNvPicPr/>
          <p:nvPr/>
        </p:nvPicPr>
        <p:blipFill>
          <a:blip r:embed="rId2"/>
          <a:stretch/>
        </p:blipFill>
        <p:spPr>
          <a:xfrm>
            <a:off x="3773880" y="5501520"/>
            <a:ext cx="1203120" cy="664200"/>
          </a:xfrm>
          <a:prstGeom prst="rect">
            <a:avLst/>
          </a:prstGeom>
          <a:ln w="0">
            <a:noFill/>
          </a:ln>
        </p:spPr>
      </p:pic>
      <p:sp>
        <p:nvSpPr>
          <p:cNvPr id="955" name="Rectangle 954"/>
          <p:cNvSpPr/>
          <p:nvPr/>
        </p:nvSpPr>
        <p:spPr>
          <a:xfrm>
            <a:off x="5632560" y="5017680"/>
            <a:ext cx="17334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Electrode charge induced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56" name="Rectangle 955"/>
          <p:cNvSpPr/>
          <p:nvPr/>
        </p:nvSpPr>
        <p:spPr>
          <a:xfrm>
            <a:off x="896760" y="5640120"/>
            <a:ext cx="2189880" cy="74556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Electronics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ENC, ADC range, Threshold</a:t>
            </a:r>
          </a:p>
        </p:txBody>
      </p:sp>
      <p:sp>
        <p:nvSpPr>
          <p:cNvPr id="957" name="Rectangle 956"/>
          <p:cNvSpPr/>
          <p:nvPr/>
        </p:nvSpPr>
        <p:spPr>
          <a:xfrm>
            <a:off x="7681320" y="4975200"/>
            <a:ext cx="17334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Front-end &amp; Back-end electronics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58" name="Rectangle 957"/>
          <p:cNvSpPr/>
          <p:nvPr/>
        </p:nvSpPr>
        <p:spPr>
          <a:xfrm>
            <a:off x="10014120" y="4484520"/>
            <a:ext cx="1966680" cy="15973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Data analysis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images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spectrum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lightcurve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response matrix</a:t>
            </a:r>
          </a:p>
        </p:txBody>
      </p:sp>
      <p:sp>
        <p:nvSpPr>
          <p:cNvPr id="959" name="Rectangle 958"/>
          <p:cNvSpPr/>
          <p:nvPr/>
        </p:nvSpPr>
        <p:spPr>
          <a:xfrm>
            <a:off x="9969120" y="2691720"/>
            <a:ext cx="2094840" cy="8208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Transient Signals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Charge profile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Current profile</a:t>
            </a:r>
          </a:p>
        </p:txBody>
      </p:sp>
      <p:sp>
        <p:nvSpPr>
          <p:cNvPr id="960" name="Connecteur droit 959"/>
          <p:cNvSpPr/>
          <p:nvPr/>
        </p:nvSpPr>
        <p:spPr>
          <a:xfrm flipH="1">
            <a:off x="3300480" y="1690920"/>
            <a:ext cx="9360" cy="47736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1" name="ZoneTexte 960"/>
          <p:cNvSpPr txBox="1"/>
          <p:nvPr/>
        </p:nvSpPr>
        <p:spPr>
          <a:xfrm>
            <a:off x="1466640" y="1758960"/>
            <a:ext cx="1711440" cy="418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Inputs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2" name="Connecteur droit 961"/>
          <p:cNvSpPr/>
          <p:nvPr/>
        </p:nvSpPr>
        <p:spPr>
          <a:xfrm flipH="1" flipV="1">
            <a:off x="3300480" y="4224240"/>
            <a:ext cx="6483600" cy="9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36000" rIns="90000" bIns="-360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3" name="ZoneTexte 962"/>
          <p:cNvSpPr txBox="1"/>
          <p:nvPr/>
        </p:nvSpPr>
        <p:spPr>
          <a:xfrm>
            <a:off x="3363480" y="1784520"/>
            <a:ext cx="249876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Detector Physics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4" name="ZoneTexte 963"/>
          <p:cNvSpPr txBox="1"/>
          <p:nvPr/>
        </p:nvSpPr>
        <p:spPr>
          <a:xfrm>
            <a:off x="3293280" y="4236120"/>
            <a:ext cx="335304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Event list generation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65" name="Image 964"/>
          <p:cNvPicPr/>
          <p:nvPr/>
        </p:nvPicPr>
        <p:blipFill>
          <a:blip r:embed="rId3"/>
          <a:stretch/>
        </p:blipFill>
        <p:spPr>
          <a:xfrm>
            <a:off x="8435880" y="1738440"/>
            <a:ext cx="1239480" cy="730800"/>
          </a:xfrm>
          <a:prstGeom prst="rect">
            <a:avLst/>
          </a:prstGeom>
          <a:ln w="0">
            <a:noFill/>
          </a:ln>
        </p:spPr>
      </p:pic>
      <p:grpSp>
        <p:nvGrpSpPr>
          <p:cNvPr id="966" name="Google Shape;612;p 1"/>
          <p:cNvGrpSpPr/>
          <p:nvPr/>
        </p:nvGrpSpPr>
        <p:grpSpPr>
          <a:xfrm>
            <a:off x="6405480" y="348480"/>
            <a:ext cx="4367880" cy="1050480"/>
            <a:chOff x="6405480" y="348480"/>
            <a:chExt cx="4367880" cy="1050480"/>
          </a:xfrm>
        </p:grpSpPr>
        <p:sp>
          <p:nvSpPr>
            <p:cNvPr id="967" name="Google Shape;613;p 2"/>
            <p:cNvSpPr/>
            <p:nvPr/>
          </p:nvSpPr>
          <p:spPr>
            <a:xfrm>
              <a:off x="6405480" y="382320"/>
              <a:ext cx="4367880" cy="982080"/>
            </a:xfrm>
            <a:prstGeom prst="roundRect">
              <a:avLst>
                <a:gd name="adj" fmla="val 16667"/>
              </a:avLst>
            </a:prstGeom>
            <a:solidFill>
              <a:srgbClr val="D0D0D0"/>
            </a:solidFill>
            <a:ln w="19080">
              <a:solidFill>
                <a:srgbClr val="08283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>
              <a:noAutofit/>
            </a:bodyPr>
            <a:lstStyle/>
            <a:p>
              <a:endParaRPr lang="zxx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968" name="Google Shape;614;p 2"/>
            <p:cNvPicPr/>
            <p:nvPr/>
          </p:nvPicPr>
          <p:blipFill>
            <a:blip r:embed="rId4"/>
            <a:srcRect t="13742" r="13215" b="27200"/>
            <a:stretch/>
          </p:blipFill>
          <p:spPr>
            <a:xfrm>
              <a:off x="6405480" y="348480"/>
              <a:ext cx="4367880" cy="10504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969" name="ZoneTexte 968"/>
          <p:cNvSpPr txBox="1"/>
          <p:nvPr/>
        </p:nvSpPr>
        <p:spPr>
          <a:xfrm>
            <a:off x="10292760" y="1785600"/>
            <a:ext cx="1711440" cy="418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Outputs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0" name="Espace réservé de la date 21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1" name="ZoneTexte 970"/>
          <p:cNvSpPr txBox="1"/>
          <p:nvPr/>
        </p:nvSpPr>
        <p:spPr>
          <a:xfrm>
            <a:off x="9303120" y="2520720"/>
            <a:ext cx="2327760" cy="1452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9600" b="0" strike="noStrike" spc="-1">
                <a:solidFill>
                  <a:srgbClr val="000000"/>
                </a:solidFill>
                <a:latin typeface="Arial"/>
              </a:rPr>
              <a:t>✅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" name="Espace réservé du numéro de diapositive 28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BC99EABB-4672-4E33-AF2F-D6D5EE4D1FC0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23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3" name="ZoneTexte 972"/>
          <p:cNvSpPr txBox="1"/>
          <p:nvPr/>
        </p:nvSpPr>
        <p:spPr>
          <a:xfrm>
            <a:off x="842400" y="49608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Simulation Tool Requirements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4" name="Rectangle 973"/>
          <p:cNvSpPr/>
          <p:nvPr/>
        </p:nvSpPr>
        <p:spPr>
          <a:xfrm>
            <a:off x="3747240" y="2812320"/>
            <a:ext cx="1641600" cy="7272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Electric Field and Potential</a:t>
            </a:r>
          </a:p>
        </p:txBody>
      </p:sp>
      <p:sp>
        <p:nvSpPr>
          <p:cNvPr id="975" name="Rectangle 974"/>
          <p:cNvSpPr/>
          <p:nvPr/>
        </p:nvSpPr>
        <p:spPr>
          <a:xfrm>
            <a:off x="5680080" y="2840400"/>
            <a:ext cx="1516320" cy="6901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Weighting Potential</a:t>
            </a:r>
          </a:p>
        </p:txBody>
      </p:sp>
      <p:sp>
        <p:nvSpPr>
          <p:cNvPr id="976" name="Rectangle 975"/>
          <p:cNvSpPr/>
          <p:nvPr/>
        </p:nvSpPr>
        <p:spPr>
          <a:xfrm>
            <a:off x="7564320" y="2577240"/>
            <a:ext cx="1413720" cy="12924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Charge Drift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FFFFFF"/>
                </a:solidFill>
                <a:latin typeface="Arial"/>
              </a:rPr>
              <a:t>- </a:t>
            </a:r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Trapping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Diffusion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Repulsion</a:t>
            </a:r>
          </a:p>
        </p:txBody>
      </p:sp>
      <p:pic>
        <p:nvPicPr>
          <p:cNvPr id="977" name="Image 976"/>
          <p:cNvPicPr/>
          <p:nvPr/>
        </p:nvPicPr>
        <p:blipFill>
          <a:blip r:embed="rId2"/>
          <a:stretch/>
        </p:blipFill>
        <p:spPr>
          <a:xfrm>
            <a:off x="5728680" y="0"/>
            <a:ext cx="3710160" cy="1717920"/>
          </a:xfrm>
          <a:prstGeom prst="rect">
            <a:avLst/>
          </a:prstGeom>
          <a:ln w="0">
            <a:noFill/>
          </a:ln>
        </p:spPr>
      </p:pic>
      <p:sp>
        <p:nvSpPr>
          <p:cNvPr id="978" name="Rectangle 977"/>
          <p:cNvSpPr/>
          <p:nvPr/>
        </p:nvSpPr>
        <p:spPr>
          <a:xfrm>
            <a:off x="820800" y="2234520"/>
            <a:ext cx="22950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Detector Parameters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Material, Pixel/Strip, Bias, Mobility, Lifetime, Fano</a:t>
            </a:r>
          </a:p>
        </p:txBody>
      </p:sp>
      <p:sp>
        <p:nvSpPr>
          <p:cNvPr id="979" name="Rectangle 978"/>
          <p:cNvSpPr/>
          <p:nvPr/>
        </p:nvSpPr>
        <p:spPr>
          <a:xfrm>
            <a:off x="820800" y="3402360"/>
            <a:ext cx="23148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Enviroment Geometry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Box, Passive material, collimator, etc</a:t>
            </a:r>
          </a:p>
        </p:txBody>
      </p:sp>
      <p:sp>
        <p:nvSpPr>
          <p:cNvPr id="980" name="Rectangle 979"/>
          <p:cNvSpPr/>
          <p:nvPr/>
        </p:nvSpPr>
        <p:spPr>
          <a:xfrm>
            <a:off x="814320" y="4533840"/>
            <a:ext cx="2314800" cy="9871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Source Configuration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Geometry, Energy, Intensity</a:t>
            </a:r>
          </a:p>
        </p:txBody>
      </p:sp>
      <p:sp>
        <p:nvSpPr>
          <p:cNvPr id="981" name="Rectangle 980"/>
          <p:cNvSpPr/>
          <p:nvPr/>
        </p:nvSpPr>
        <p:spPr>
          <a:xfrm>
            <a:off x="3359520" y="4676040"/>
            <a:ext cx="6194880" cy="1689120"/>
          </a:xfrm>
          <a:prstGeom prst="rect">
            <a:avLst/>
          </a:prstGeom>
          <a:noFill/>
          <a:ln w="38160">
            <a:solidFill>
              <a:srgbClr val="F10D0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9080" tIns="64080" rIns="109080" bIns="6408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2" name="Rectangle 981"/>
          <p:cNvSpPr/>
          <p:nvPr/>
        </p:nvSpPr>
        <p:spPr>
          <a:xfrm>
            <a:off x="648000" y="1690920"/>
            <a:ext cx="9136080" cy="477360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760" tIns="59760" rIns="104760" bIns="597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3" name="Rectangle 982"/>
          <p:cNvSpPr/>
          <p:nvPr/>
        </p:nvSpPr>
        <p:spPr>
          <a:xfrm>
            <a:off x="3505320" y="4869720"/>
            <a:ext cx="1752840" cy="13597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zxx" sz="1800" b="1" strike="noStrike" spc="-1">
                <a:solidFill>
                  <a:srgbClr val="FFFFFF"/>
                </a:solidFill>
                <a:latin typeface="Arial"/>
                <a:ea typeface="Noto Sans CJK SC"/>
              </a:rPr>
              <a:t>Photon-matter interaction</a:t>
            </a: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</p:txBody>
      </p:sp>
      <p:pic>
        <p:nvPicPr>
          <p:cNvPr id="984" name="Image 983"/>
          <p:cNvPicPr/>
          <p:nvPr/>
        </p:nvPicPr>
        <p:blipFill>
          <a:blip r:embed="rId3"/>
          <a:stretch/>
        </p:blipFill>
        <p:spPr>
          <a:xfrm>
            <a:off x="3773880" y="5501520"/>
            <a:ext cx="1203120" cy="664200"/>
          </a:xfrm>
          <a:prstGeom prst="rect">
            <a:avLst/>
          </a:prstGeom>
          <a:ln w="0">
            <a:noFill/>
          </a:ln>
        </p:spPr>
      </p:pic>
      <p:sp>
        <p:nvSpPr>
          <p:cNvPr id="985" name="Rectangle 984"/>
          <p:cNvSpPr/>
          <p:nvPr/>
        </p:nvSpPr>
        <p:spPr>
          <a:xfrm>
            <a:off x="5632560" y="5017680"/>
            <a:ext cx="17334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Electrode charge induced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86" name="Rectangle 985"/>
          <p:cNvSpPr/>
          <p:nvPr/>
        </p:nvSpPr>
        <p:spPr>
          <a:xfrm>
            <a:off x="896760" y="5640120"/>
            <a:ext cx="2189880" cy="74556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Electronics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ENC, ADC range, Threshold</a:t>
            </a:r>
          </a:p>
        </p:txBody>
      </p:sp>
      <p:sp>
        <p:nvSpPr>
          <p:cNvPr id="987" name="Rectangle 986"/>
          <p:cNvSpPr/>
          <p:nvPr/>
        </p:nvSpPr>
        <p:spPr>
          <a:xfrm>
            <a:off x="7681320" y="4975200"/>
            <a:ext cx="17334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Front-end &amp; Back-end electronics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88" name="Rectangle 987"/>
          <p:cNvSpPr/>
          <p:nvPr/>
        </p:nvSpPr>
        <p:spPr>
          <a:xfrm>
            <a:off x="10014120" y="4484520"/>
            <a:ext cx="1966680" cy="15973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Data analysis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images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spectrum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lightcurve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response matrix</a:t>
            </a:r>
          </a:p>
        </p:txBody>
      </p:sp>
      <p:sp>
        <p:nvSpPr>
          <p:cNvPr id="989" name="Rectangle 988"/>
          <p:cNvSpPr/>
          <p:nvPr/>
        </p:nvSpPr>
        <p:spPr>
          <a:xfrm>
            <a:off x="9969120" y="2691720"/>
            <a:ext cx="2094840" cy="8208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Transient Signals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Charge profile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Current profile</a:t>
            </a:r>
          </a:p>
        </p:txBody>
      </p:sp>
      <p:sp>
        <p:nvSpPr>
          <p:cNvPr id="990" name="Connecteur droit 989"/>
          <p:cNvSpPr/>
          <p:nvPr/>
        </p:nvSpPr>
        <p:spPr>
          <a:xfrm flipH="1">
            <a:off x="3300480" y="1690920"/>
            <a:ext cx="9360" cy="47736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1" name="ZoneTexte 990"/>
          <p:cNvSpPr txBox="1"/>
          <p:nvPr/>
        </p:nvSpPr>
        <p:spPr>
          <a:xfrm>
            <a:off x="1466640" y="1758960"/>
            <a:ext cx="1711440" cy="418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Inputs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2" name="Connecteur droit 991"/>
          <p:cNvSpPr/>
          <p:nvPr/>
        </p:nvSpPr>
        <p:spPr>
          <a:xfrm flipH="1" flipV="1">
            <a:off x="3300480" y="4224240"/>
            <a:ext cx="6483600" cy="9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36000" rIns="90000" bIns="-360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3" name="ZoneTexte 992"/>
          <p:cNvSpPr txBox="1"/>
          <p:nvPr/>
        </p:nvSpPr>
        <p:spPr>
          <a:xfrm>
            <a:off x="3363480" y="1784520"/>
            <a:ext cx="249876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Detector Physics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4" name="ZoneTexte 993"/>
          <p:cNvSpPr txBox="1"/>
          <p:nvPr/>
        </p:nvSpPr>
        <p:spPr>
          <a:xfrm>
            <a:off x="3293280" y="4236120"/>
            <a:ext cx="335304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Event list generation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95" name="Image 994"/>
          <p:cNvPicPr/>
          <p:nvPr/>
        </p:nvPicPr>
        <p:blipFill>
          <a:blip r:embed="rId4"/>
          <a:stretch/>
        </p:blipFill>
        <p:spPr>
          <a:xfrm>
            <a:off x="8435880" y="1738440"/>
            <a:ext cx="1239480" cy="730800"/>
          </a:xfrm>
          <a:prstGeom prst="rect">
            <a:avLst/>
          </a:prstGeom>
          <a:ln w="0">
            <a:noFill/>
          </a:ln>
        </p:spPr>
      </p:pic>
      <p:sp>
        <p:nvSpPr>
          <p:cNvPr id="996" name="Ellipse 995"/>
          <p:cNvSpPr/>
          <p:nvPr/>
        </p:nvSpPr>
        <p:spPr>
          <a:xfrm>
            <a:off x="6848280" y="1132560"/>
            <a:ext cx="1587600" cy="666720"/>
          </a:xfrm>
          <a:prstGeom prst="ellipse">
            <a:avLst/>
          </a:prstGeom>
          <a:noFill/>
          <a:ln w="291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9400" rIns="104400" bIns="594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7" name="Ellipse 996"/>
          <p:cNvSpPr/>
          <p:nvPr/>
        </p:nvSpPr>
        <p:spPr>
          <a:xfrm>
            <a:off x="7343640" y="56520"/>
            <a:ext cx="1114560" cy="400320"/>
          </a:xfrm>
          <a:prstGeom prst="ellipse">
            <a:avLst/>
          </a:prstGeom>
          <a:noFill/>
          <a:ln w="291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9400" rIns="104400" bIns="594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8" name="Ellipse 997"/>
          <p:cNvSpPr/>
          <p:nvPr/>
        </p:nvSpPr>
        <p:spPr>
          <a:xfrm rot="13632000">
            <a:off x="6693840" y="375840"/>
            <a:ext cx="837000" cy="200160"/>
          </a:xfrm>
          <a:prstGeom prst="ellipse">
            <a:avLst/>
          </a:prstGeom>
          <a:noFill/>
          <a:ln w="291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9400" rIns="104400" bIns="594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9" name="ZoneTexte 998"/>
          <p:cNvSpPr txBox="1"/>
          <p:nvPr/>
        </p:nvSpPr>
        <p:spPr>
          <a:xfrm>
            <a:off x="10292760" y="1785600"/>
            <a:ext cx="1711440" cy="418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Outputs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0" name="Espace réservé de la date 22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Espace réservé du numéro de diapositive 29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F2A723F6-DAC5-43CD-87FB-1C5391118676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24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2" name="ZoneTexte 1001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Event List Generation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3" name="Content Placeholder 12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4" name="Rectangle 4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5" name="Rectangle 5"/>
          <p:cNvSpPr txBox="1"/>
          <p:nvPr/>
        </p:nvSpPr>
        <p:spPr>
          <a:xfrm>
            <a:off x="7410240" y="1184400"/>
            <a:ext cx="89424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6" name="Rectangle 6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07" name="Google Shape;558;p10"/>
          <p:cNvGrpSpPr/>
          <p:nvPr/>
        </p:nvGrpSpPr>
        <p:grpSpPr>
          <a:xfrm>
            <a:off x="4198680" y="3031200"/>
            <a:ext cx="3538440" cy="2913840"/>
            <a:chOff x="4198680" y="3031200"/>
            <a:chExt cx="3538440" cy="2913840"/>
          </a:xfrm>
        </p:grpSpPr>
        <p:pic>
          <p:nvPicPr>
            <p:cNvPr id="1008" name="Google Shape;559;p 1"/>
            <p:cNvPicPr/>
            <p:nvPr/>
          </p:nvPicPr>
          <p:blipFill>
            <a:blip r:embed="rId2"/>
            <a:stretch/>
          </p:blipFill>
          <p:spPr>
            <a:xfrm>
              <a:off x="4198680" y="4460760"/>
              <a:ext cx="1769400" cy="1484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09" name="Google Shape;560;p 1"/>
            <p:cNvPicPr/>
            <p:nvPr/>
          </p:nvPicPr>
          <p:blipFill>
            <a:blip r:embed="rId2"/>
            <a:stretch/>
          </p:blipFill>
          <p:spPr>
            <a:xfrm>
              <a:off x="4198680" y="3031200"/>
              <a:ext cx="1769400" cy="1484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10" name="Google Shape;561;p 1"/>
            <p:cNvPicPr/>
            <p:nvPr/>
          </p:nvPicPr>
          <p:blipFill>
            <a:blip r:embed="rId2"/>
            <a:stretch/>
          </p:blipFill>
          <p:spPr>
            <a:xfrm>
              <a:off x="5968080" y="3031200"/>
              <a:ext cx="1769040" cy="1484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11" name="Google Shape;562;p 1"/>
            <p:cNvPicPr/>
            <p:nvPr/>
          </p:nvPicPr>
          <p:blipFill>
            <a:blip r:embed="rId2"/>
            <a:stretch/>
          </p:blipFill>
          <p:spPr>
            <a:xfrm>
              <a:off x="5968080" y="4431240"/>
              <a:ext cx="1769040" cy="1484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12" name="Google Shape;563;p 1"/>
            <p:cNvPicPr/>
            <p:nvPr/>
          </p:nvPicPr>
          <p:blipFill>
            <a:blip r:embed="rId2"/>
            <a:srcRect l="14923" t="8244" r="16792" b="13292"/>
            <a:stretch/>
          </p:blipFill>
          <p:spPr>
            <a:xfrm rot="5400000">
              <a:off x="4480200" y="3145680"/>
              <a:ext cx="1177200" cy="1194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13" name="Google Shape;564;p 1"/>
            <p:cNvPicPr/>
            <p:nvPr/>
          </p:nvPicPr>
          <p:blipFill>
            <a:blip r:embed="rId2"/>
            <a:srcRect l="14923" t="8244" r="16792" b="13292"/>
            <a:stretch/>
          </p:blipFill>
          <p:spPr>
            <a:xfrm rot="10800000">
              <a:off x="6228720" y="3156840"/>
              <a:ext cx="1207800" cy="11646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14" name="Google Shape;565;p 1"/>
            <p:cNvPicPr/>
            <p:nvPr/>
          </p:nvPicPr>
          <p:blipFill>
            <a:blip r:embed="rId2"/>
            <a:srcRect l="14923" t="8244" r="16792" b="13292"/>
            <a:stretch/>
          </p:blipFill>
          <p:spPr>
            <a:xfrm rot="16200000">
              <a:off x="6243480" y="4541040"/>
              <a:ext cx="1177200" cy="119484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1015" name="Group 10"/>
          <p:cNvGrpSpPr/>
          <p:nvPr/>
        </p:nvGrpSpPr>
        <p:grpSpPr>
          <a:xfrm>
            <a:off x="243360" y="2035800"/>
            <a:ext cx="11532600" cy="4040640"/>
            <a:chOff x="243360" y="2035800"/>
            <a:chExt cx="11532600" cy="4040640"/>
          </a:xfrm>
        </p:grpSpPr>
        <p:pic>
          <p:nvPicPr>
            <p:cNvPr id="1016" name="Picture 1"/>
            <p:cNvPicPr/>
            <p:nvPr/>
          </p:nvPicPr>
          <p:blipFill>
            <a:blip r:embed="rId3">
              <a:clrChange>
                <a:clrFrom>
                  <a:srgbClr val="CCCCCC"/>
                </a:clrFrom>
                <a:clrTo>
                  <a:srgbClr val="CCCCCC">
                    <a:alpha val="0"/>
                  </a:srgbClr>
                </a:clrTo>
              </a:clrChange>
            </a:blip>
            <a:srcRect l="321" t="4476"/>
            <a:stretch/>
          </p:blipFill>
          <p:spPr>
            <a:xfrm>
              <a:off x="243360" y="2035800"/>
              <a:ext cx="4050000" cy="40284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17" name="Picture 2"/>
            <p:cNvPicPr/>
            <p:nvPr/>
          </p:nvPicPr>
          <p:blipFill>
            <a:blip r:embed="rId4">
              <a:clrChange>
                <a:clrFrom>
                  <a:srgbClr val="CCCCCC"/>
                </a:clrFrom>
                <a:clrTo>
                  <a:srgbClr val="CCCCCC">
                    <a:alpha val="0"/>
                  </a:srgbClr>
                </a:clrTo>
              </a:clrChange>
            </a:blip>
            <a:srcRect l="486" t="2014"/>
            <a:stretch>
              <a:fillRect/>
            </a:stretch>
          </p:blipFill>
          <p:spPr>
            <a:xfrm>
              <a:off x="7863840" y="2058840"/>
              <a:ext cx="3912120" cy="40176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018" name="TextBox 97"/>
          <p:cNvSpPr txBox="1"/>
          <p:nvPr/>
        </p:nvSpPr>
        <p:spPr>
          <a:xfrm>
            <a:off x="4620960" y="2387880"/>
            <a:ext cx="2934360" cy="461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fr-FR" sz="2400" b="1" strike="noStrike" spc="-1">
                <a:solidFill>
                  <a:srgbClr val="000000"/>
                </a:solidFill>
                <a:latin typeface="Arial"/>
                <a:ea typeface="Arial"/>
              </a:rPr>
              <a:t>Symmetric CIEs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19" name="Image 1018"/>
          <p:cNvPicPr/>
          <p:nvPr/>
        </p:nvPicPr>
        <p:blipFill>
          <a:blip r:embed="rId5"/>
          <a:stretch/>
        </p:blipFill>
        <p:spPr>
          <a:xfrm>
            <a:off x="2753280" y="2392200"/>
            <a:ext cx="1203120" cy="664200"/>
          </a:xfrm>
          <a:prstGeom prst="rect">
            <a:avLst/>
          </a:prstGeom>
          <a:ln w="0">
            <a:noFill/>
          </a:ln>
        </p:spPr>
      </p:pic>
      <p:sp>
        <p:nvSpPr>
          <p:cNvPr id="1020" name="ZoneTexte 1019"/>
          <p:cNvSpPr txBox="1"/>
          <p:nvPr/>
        </p:nvSpPr>
        <p:spPr>
          <a:xfrm>
            <a:off x="897840" y="2373840"/>
            <a:ext cx="89496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1" strike="noStrike" spc="-1" baseline="30000" dirty="0">
                <a:solidFill>
                  <a:srgbClr val="000000"/>
                </a:solidFill>
                <a:latin typeface="Arial"/>
                <a:ea typeface="Arial"/>
              </a:rPr>
              <a:t>241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Am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1" name="ZoneTexte 1020"/>
          <p:cNvSpPr txBox="1"/>
          <p:nvPr/>
        </p:nvSpPr>
        <p:spPr>
          <a:xfrm>
            <a:off x="10101600" y="2325960"/>
            <a:ext cx="180108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1" strike="noStrike" spc="-1" baseline="30000">
                <a:solidFill>
                  <a:srgbClr val="000000"/>
                </a:solidFill>
                <a:latin typeface="Arial"/>
                <a:ea typeface="Arial"/>
              </a:rPr>
              <a:t>241</a:t>
            </a: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Arial"/>
              </a:rPr>
              <a:t>Am + CIE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2" name="Google Shape;575;p10"/>
          <p:cNvSpPr/>
          <p:nvPr/>
        </p:nvSpPr>
        <p:spPr>
          <a:xfrm>
            <a:off x="4735440" y="5250240"/>
            <a:ext cx="206640" cy="206640"/>
          </a:xfrm>
          <a:prstGeom prst="star5">
            <a:avLst>
              <a:gd name="adj" fmla="val 19954"/>
              <a:gd name="hf" fmla="val 105146"/>
              <a:gd name="vf" fmla="val 110557"/>
            </a:avLst>
          </a:prstGeom>
          <a:solidFill>
            <a:srgbClr val="FFC000"/>
          </a:solidFill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200" tIns="39960" rIns="88200" bIns="39960" anchor="ctr">
            <a:noAutofit/>
          </a:bodyPr>
          <a:lstStyle/>
          <a:p>
            <a:endParaRPr lang="zxx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3" name="Google Shape;575;p 1"/>
          <p:cNvSpPr/>
          <p:nvPr/>
        </p:nvSpPr>
        <p:spPr>
          <a:xfrm>
            <a:off x="4735440" y="3808440"/>
            <a:ext cx="206640" cy="206640"/>
          </a:xfrm>
          <a:prstGeom prst="star5">
            <a:avLst>
              <a:gd name="adj" fmla="val 19954"/>
              <a:gd name="hf" fmla="val 105146"/>
              <a:gd name="vf" fmla="val 110557"/>
            </a:avLst>
          </a:prstGeom>
          <a:solidFill>
            <a:srgbClr val="FFC000"/>
          </a:solidFill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200" tIns="39960" rIns="88200" bIns="39960" anchor="ctr">
            <a:noAutofit/>
          </a:bodyPr>
          <a:lstStyle/>
          <a:p>
            <a:endParaRPr lang="zxx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4" name="Google Shape;575;p 2"/>
          <p:cNvSpPr/>
          <p:nvPr/>
        </p:nvSpPr>
        <p:spPr>
          <a:xfrm>
            <a:off x="6499440" y="5248440"/>
            <a:ext cx="206640" cy="206640"/>
          </a:xfrm>
          <a:prstGeom prst="star5">
            <a:avLst>
              <a:gd name="adj" fmla="val 19954"/>
              <a:gd name="hf" fmla="val 105146"/>
              <a:gd name="vf" fmla="val 110557"/>
            </a:avLst>
          </a:prstGeom>
          <a:solidFill>
            <a:srgbClr val="FFC000"/>
          </a:solidFill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200" tIns="39960" rIns="88200" bIns="39960" anchor="ctr">
            <a:noAutofit/>
          </a:bodyPr>
          <a:lstStyle/>
          <a:p>
            <a:endParaRPr lang="zxx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5" name="Google Shape;575;p 3"/>
          <p:cNvSpPr/>
          <p:nvPr/>
        </p:nvSpPr>
        <p:spPr>
          <a:xfrm>
            <a:off x="6535440" y="3772440"/>
            <a:ext cx="206640" cy="206640"/>
          </a:xfrm>
          <a:prstGeom prst="star5">
            <a:avLst>
              <a:gd name="adj" fmla="val 19954"/>
              <a:gd name="hf" fmla="val 105146"/>
              <a:gd name="vf" fmla="val 110557"/>
            </a:avLst>
          </a:prstGeom>
          <a:solidFill>
            <a:srgbClr val="FFC000"/>
          </a:solidFill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200" tIns="39960" rIns="88200" bIns="39960" anchor="ctr">
            <a:noAutofit/>
          </a:bodyPr>
          <a:lstStyle/>
          <a:p>
            <a:endParaRPr lang="zxx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6" name="ZoneTexte 1025"/>
          <p:cNvSpPr txBox="1"/>
          <p:nvPr/>
        </p:nvSpPr>
        <p:spPr>
          <a:xfrm>
            <a:off x="5151960" y="5915520"/>
            <a:ext cx="2595960" cy="640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4 Multiplicity limit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7" name="ZoneTexte 1026"/>
          <p:cNvSpPr txBox="1"/>
          <p:nvPr/>
        </p:nvSpPr>
        <p:spPr>
          <a:xfrm>
            <a:off x="1200600" y="1665000"/>
            <a:ext cx="3104640" cy="359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Source Configuration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28" name="Google Shape;612;p12"/>
          <p:cNvGrpSpPr/>
          <p:nvPr/>
        </p:nvGrpSpPr>
        <p:grpSpPr>
          <a:xfrm>
            <a:off x="6225480" y="539280"/>
            <a:ext cx="4367880" cy="1050480"/>
            <a:chOff x="6225480" y="539280"/>
            <a:chExt cx="4367880" cy="1050480"/>
          </a:xfrm>
        </p:grpSpPr>
        <p:sp>
          <p:nvSpPr>
            <p:cNvPr id="1029" name="Google Shape;613;p 1"/>
            <p:cNvSpPr/>
            <p:nvPr/>
          </p:nvSpPr>
          <p:spPr>
            <a:xfrm>
              <a:off x="6225480" y="573120"/>
              <a:ext cx="4367880" cy="982080"/>
            </a:xfrm>
            <a:prstGeom prst="roundRect">
              <a:avLst>
                <a:gd name="adj" fmla="val 16667"/>
              </a:avLst>
            </a:prstGeom>
            <a:solidFill>
              <a:srgbClr val="D0D0D0"/>
            </a:solidFill>
            <a:ln w="19080">
              <a:solidFill>
                <a:srgbClr val="08283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>
              <a:noAutofit/>
            </a:bodyPr>
            <a:lstStyle/>
            <a:p>
              <a:endParaRPr lang="zxx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030" name="Google Shape;614;p 1"/>
            <p:cNvPicPr/>
            <p:nvPr/>
          </p:nvPicPr>
          <p:blipFill>
            <a:blip r:embed="rId6"/>
            <a:srcRect t="13742" r="13215" b="27200"/>
            <a:stretch/>
          </p:blipFill>
          <p:spPr>
            <a:xfrm>
              <a:off x="6225480" y="539280"/>
              <a:ext cx="4367880" cy="10504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031" name="Espace réservé de la date 23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Espace réservé du numéro de diapositive 30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7D5184A4-19FF-437A-8E88-6CECE0E19B9C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25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3" name="ZoneTexte 1032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Event List Generation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4" name="Content Placeholder 13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5" name="Rectangle 7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6" name="Rectangle 10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7" name="Picture 5"/>
          <p:cNvPicPr/>
          <p:nvPr/>
        </p:nvPicPr>
        <p:blipFill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rcRect t="2014"/>
          <a:stretch/>
        </p:blipFill>
        <p:spPr>
          <a:xfrm>
            <a:off x="356760" y="2058840"/>
            <a:ext cx="3931200" cy="4017600"/>
          </a:xfrm>
          <a:prstGeom prst="rect">
            <a:avLst/>
          </a:prstGeom>
          <a:ln w="0">
            <a:noFill/>
          </a:ln>
        </p:spPr>
      </p:pic>
      <p:sp>
        <p:nvSpPr>
          <p:cNvPr id="1038" name="ZoneTexte 1037"/>
          <p:cNvSpPr txBox="1"/>
          <p:nvPr/>
        </p:nvSpPr>
        <p:spPr>
          <a:xfrm>
            <a:off x="2623680" y="2335320"/>
            <a:ext cx="180108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1" strike="noStrike" spc="-1" baseline="30000" dirty="0">
                <a:solidFill>
                  <a:srgbClr val="000000"/>
                </a:solidFill>
                <a:latin typeface="Arial"/>
                <a:ea typeface="Arial"/>
              </a:rPr>
              <a:t>241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Am + CIE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9" name="Picture 100"/>
          <p:cNvPicPr/>
          <p:nvPr/>
        </p:nvPicPr>
        <p:blipFill>
          <a:blip r:embed="rId3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rcRect t="1351" r="-1802" b="663"/>
          <a:stretch>
            <a:fillRect/>
          </a:stretch>
        </p:blipFill>
        <p:spPr>
          <a:xfrm>
            <a:off x="7927199" y="2058840"/>
            <a:ext cx="4052765" cy="4019760"/>
          </a:xfrm>
          <a:prstGeom prst="rect">
            <a:avLst/>
          </a:prstGeom>
          <a:ln w="0">
            <a:noFill/>
          </a:ln>
        </p:spPr>
      </p:pic>
      <p:sp>
        <p:nvSpPr>
          <p:cNvPr id="1040" name="TextBox 1"/>
          <p:cNvSpPr txBox="1"/>
          <p:nvPr/>
        </p:nvSpPr>
        <p:spPr>
          <a:xfrm>
            <a:off x="8488799" y="2337840"/>
            <a:ext cx="2218957" cy="646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1" strike="noStrike" spc="-1" baseline="30000" dirty="0">
                <a:solidFill>
                  <a:srgbClr val="000000"/>
                </a:solidFill>
                <a:latin typeface="Arial"/>
                <a:ea typeface="Arial"/>
              </a:rPr>
              <a:t>241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Am, readout list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1" name="TextBox 2"/>
          <p:cNvSpPr txBox="1"/>
          <p:nvPr/>
        </p:nvSpPr>
        <p:spPr>
          <a:xfrm>
            <a:off x="4640760" y="2147040"/>
            <a:ext cx="2934360" cy="461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fr-FR" sz="2400" b="1" strike="noStrike" spc="-1">
                <a:solidFill>
                  <a:srgbClr val="000000"/>
                </a:solidFill>
                <a:latin typeface="Arial"/>
                <a:ea typeface="Arial"/>
              </a:rPr>
              <a:t>Electronic readout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2" name="TextBox 9"/>
          <p:cNvSpPr txBox="1"/>
          <p:nvPr/>
        </p:nvSpPr>
        <p:spPr>
          <a:xfrm>
            <a:off x="8776080" y="709200"/>
            <a:ext cx="2798280" cy="1200240"/>
          </a:xfrm>
          <a:prstGeom prst="rect">
            <a:avLst/>
          </a:prstGeom>
          <a:solidFill>
            <a:srgbClr val="FFFFFF">
              <a:alpha val="63000"/>
            </a:srgbClr>
          </a:solidFill>
          <a:ln w="12600">
            <a:solidFill>
              <a:srgbClr val="000000"/>
            </a:solidFill>
            <a:round/>
          </a:ln>
        </p:spPr>
        <p:txBody>
          <a:bodyPr lIns="96120" tIns="51120" rIns="96120" bIns="51120" anchor="t">
            <a:noAutofit/>
          </a:bodyPr>
          <a:lstStyle/>
          <a:p>
            <a:pPr algn="just"/>
            <a:r>
              <a:rPr lang="en-US" sz="1800" b="1" strike="noStrike" spc="-1">
                <a:solidFill>
                  <a:srgbClr val="000000"/>
                </a:solidFill>
                <a:latin typeface="Arial"/>
                <a:ea typeface="Arial"/>
              </a:rPr>
              <a:t>Output a readout list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buClr>
                <a:srgbClr val="000000"/>
              </a:buClr>
              <a:buFont typeface="OpenSymbol"/>
              <a:buAutoNum type="arabicPlain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"/>
              </a:rPr>
              <a:t>Time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buClr>
                <a:srgbClr val="000000"/>
              </a:buClr>
              <a:buFont typeface="OpenSymbol"/>
              <a:buAutoNum type="arabicPlain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"/>
              </a:rPr>
              <a:t>List of electrode index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buClr>
                <a:srgbClr val="000000"/>
              </a:buClr>
              <a:buFont typeface="OpenSymbol"/>
              <a:buAutoNum type="arabicPlain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"/>
              </a:rPr>
              <a:t>List of PHA (in ADU)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3" name="Flèche vers la droite 1042"/>
          <p:cNvSpPr/>
          <p:nvPr/>
        </p:nvSpPr>
        <p:spPr>
          <a:xfrm>
            <a:off x="4476240" y="2675160"/>
            <a:ext cx="3352320" cy="561600"/>
          </a:xfrm>
          <a:prstGeom prst="rightArrow">
            <a:avLst>
              <a:gd name="adj1" fmla="val 42088"/>
              <a:gd name="adj2" fmla="val 71146"/>
            </a:avLst>
          </a:pr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44" name="ZoneTexte 1043"/>
          <p:cNvSpPr txBox="1"/>
          <p:nvPr/>
        </p:nvSpPr>
        <p:spPr>
          <a:xfrm>
            <a:off x="4458960" y="4321800"/>
            <a:ext cx="3468240" cy="2924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Front-end characteristics: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ADC, Threshold, filter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ENC, timing, deadtime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Back-end characteristics: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File format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5" name="ZoneTexte 1044"/>
          <p:cNvSpPr txBox="1"/>
          <p:nvPr/>
        </p:nvSpPr>
        <p:spPr>
          <a:xfrm>
            <a:off x="4523760" y="3304440"/>
            <a:ext cx="29725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*Modular Configuration*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6" name="ZoneTexte 1045"/>
          <p:cNvSpPr txBox="1"/>
          <p:nvPr/>
        </p:nvSpPr>
        <p:spPr>
          <a:xfrm>
            <a:off x="5169960" y="3941640"/>
            <a:ext cx="29725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000" b="1" strike="noStrike" spc="-1">
                <a:solidFill>
                  <a:srgbClr val="000000"/>
                </a:solidFill>
                <a:latin typeface="Arial"/>
              </a:rPr>
              <a:t>Our use case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7" name="Rectangle 1046"/>
          <p:cNvSpPr/>
          <p:nvPr/>
        </p:nvSpPr>
        <p:spPr>
          <a:xfrm>
            <a:off x="4458960" y="4321800"/>
            <a:ext cx="3217320" cy="1764360"/>
          </a:xfrm>
          <a:prstGeom prst="rect">
            <a:avLst/>
          </a:prstGeom>
          <a:noFill/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54360" rIns="99360" bIns="543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8" name="Espace réservé de la date 24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Espace réservé du numéro de diapositive 31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72BE33A5-3107-40F9-9B0D-9948DB5783D7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26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0" name="ZoneTexte 1049"/>
          <p:cNvSpPr txBox="1"/>
          <p:nvPr/>
        </p:nvSpPr>
        <p:spPr>
          <a:xfrm>
            <a:off x="842400" y="49608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Simulation Tool Requirements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1" name="Rectangle 1050"/>
          <p:cNvSpPr/>
          <p:nvPr/>
        </p:nvSpPr>
        <p:spPr>
          <a:xfrm>
            <a:off x="3747240" y="2812320"/>
            <a:ext cx="1641600" cy="7272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Electric Field and Potential</a:t>
            </a:r>
          </a:p>
        </p:txBody>
      </p:sp>
      <p:sp>
        <p:nvSpPr>
          <p:cNvPr id="1052" name="Rectangle 1051"/>
          <p:cNvSpPr/>
          <p:nvPr/>
        </p:nvSpPr>
        <p:spPr>
          <a:xfrm>
            <a:off x="5680080" y="2840400"/>
            <a:ext cx="1516320" cy="6901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Weighting Potential</a:t>
            </a:r>
          </a:p>
        </p:txBody>
      </p:sp>
      <p:sp>
        <p:nvSpPr>
          <p:cNvPr id="1053" name="Rectangle 1052"/>
          <p:cNvSpPr/>
          <p:nvPr/>
        </p:nvSpPr>
        <p:spPr>
          <a:xfrm>
            <a:off x="7564320" y="2577240"/>
            <a:ext cx="1413720" cy="12924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Charge Drift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FFFFFF"/>
                </a:solidFill>
                <a:latin typeface="Arial"/>
              </a:rPr>
              <a:t>- </a:t>
            </a:r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Trapping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Diffusion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Repulsion</a:t>
            </a:r>
          </a:p>
        </p:txBody>
      </p:sp>
      <p:sp>
        <p:nvSpPr>
          <p:cNvPr id="1054" name="Rectangle 1053"/>
          <p:cNvSpPr/>
          <p:nvPr/>
        </p:nvSpPr>
        <p:spPr>
          <a:xfrm>
            <a:off x="820800" y="2234520"/>
            <a:ext cx="22950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Detector Parameters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Material, Pixel/Strip, Bias, Mobility, Lifetime, Fano</a:t>
            </a:r>
          </a:p>
        </p:txBody>
      </p:sp>
      <p:sp>
        <p:nvSpPr>
          <p:cNvPr id="1055" name="Rectangle 1054"/>
          <p:cNvSpPr/>
          <p:nvPr/>
        </p:nvSpPr>
        <p:spPr>
          <a:xfrm>
            <a:off x="820800" y="3402360"/>
            <a:ext cx="23148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Enviroment Geometry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Box, Passive material, collimator, etc</a:t>
            </a:r>
          </a:p>
        </p:txBody>
      </p:sp>
      <p:sp>
        <p:nvSpPr>
          <p:cNvPr id="1056" name="Rectangle 1055"/>
          <p:cNvSpPr/>
          <p:nvPr/>
        </p:nvSpPr>
        <p:spPr>
          <a:xfrm>
            <a:off x="814320" y="4533840"/>
            <a:ext cx="2314800" cy="9871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Source Configuration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Geometry, Energy, Intensity</a:t>
            </a:r>
          </a:p>
        </p:txBody>
      </p:sp>
      <p:sp>
        <p:nvSpPr>
          <p:cNvPr id="1057" name="Rectangle 1056"/>
          <p:cNvSpPr/>
          <p:nvPr/>
        </p:nvSpPr>
        <p:spPr>
          <a:xfrm>
            <a:off x="3359520" y="4676040"/>
            <a:ext cx="6194880" cy="1689120"/>
          </a:xfrm>
          <a:prstGeom prst="rect">
            <a:avLst/>
          </a:prstGeom>
          <a:noFill/>
          <a:ln w="38160">
            <a:solidFill>
              <a:srgbClr val="F10D0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9080" tIns="64080" rIns="109080" bIns="6408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8" name="Rectangle 1057"/>
          <p:cNvSpPr/>
          <p:nvPr/>
        </p:nvSpPr>
        <p:spPr>
          <a:xfrm>
            <a:off x="648000" y="1690920"/>
            <a:ext cx="9136080" cy="477360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760" tIns="59760" rIns="104760" bIns="597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9" name="Rectangle 1058"/>
          <p:cNvSpPr/>
          <p:nvPr/>
        </p:nvSpPr>
        <p:spPr>
          <a:xfrm>
            <a:off x="3505320" y="4869720"/>
            <a:ext cx="1752840" cy="13597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zxx" sz="1800" b="1" strike="noStrike" spc="-1">
                <a:solidFill>
                  <a:srgbClr val="FFFFFF"/>
                </a:solidFill>
                <a:latin typeface="Arial"/>
                <a:ea typeface="Noto Sans CJK SC"/>
              </a:rPr>
              <a:t>Photon-matter interaction</a:t>
            </a: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</p:txBody>
      </p:sp>
      <p:pic>
        <p:nvPicPr>
          <p:cNvPr id="1060" name="Image 1059"/>
          <p:cNvPicPr/>
          <p:nvPr/>
        </p:nvPicPr>
        <p:blipFill>
          <a:blip r:embed="rId2"/>
          <a:stretch/>
        </p:blipFill>
        <p:spPr>
          <a:xfrm>
            <a:off x="3773880" y="5501520"/>
            <a:ext cx="1203120" cy="664200"/>
          </a:xfrm>
          <a:prstGeom prst="rect">
            <a:avLst/>
          </a:prstGeom>
          <a:ln w="0">
            <a:noFill/>
          </a:ln>
        </p:spPr>
      </p:pic>
      <p:sp>
        <p:nvSpPr>
          <p:cNvPr id="1061" name="Rectangle 1060"/>
          <p:cNvSpPr/>
          <p:nvPr/>
        </p:nvSpPr>
        <p:spPr>
          <a:xfrm>
            <a:off x="5632560" y="5017680"/>
            <a:ext cx="17334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Electrode charge induced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62" name="Rectangle 1061"/>
          <p:cNvSpPr/>
          <p:nvPr/>
        </p:nvSpPr>
        <p:spPr>
          <a:xfrm>
            <a:off x="896760" y="5640120"/>
            <a:ext cx="2189880" cy="74556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Electronics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ENC, ADC range, Threshold</a:t>
            </a:r>
          </a:p>
        </p:txBody>
      </p:sp>
      <p:sp>
        <p:nvSpPr>
          <p:cNvPr id="1063" name="Rectangle 1062"/>
          <p:cNvSpPr/>
          <p:nvPr/>
        </p:nvSpPr>
        <p:spPr>
          <a:xfrm>
            <a:off x="7681320" y="4975200"/>
            <a:ext cx="17334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Front-end &amp; Back-end electronics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64" name="Rectangle 1063"/>
          <p:cNvSpPr/>
          <p:nvPr/>
        </p:nvSpPr>
        <p:spPr>
          <a:xfrm>
            <a:off x="10014120" y="4484520"/>
            <a:ext cx="1966680" cy="15973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Data analysis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images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spectrum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lightcurve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response matrix</a:t>
            </a:r>
          </a:p>
        </p:txBody>
      </p:sp>
      <p:sp>
        <p:nvSpPr>
          <p:cNvPr id="1065" name="Rectangle 1064"/>
          <p:cNvSpPr/>
          <p:nvPr/>
        </p:nvSpPr>
        <p:spPr>
          <a:xfrm>
            <a:off x="9969120" y="2691720"/>
            <a:ext cx="2094840" cy="8208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Transient Signals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Charge profile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Current profile</a:t>
            </a:r>
          </a:p>
        </p:txBody>
      </p:sp>
      <p:sp>
        <p:nvSpPr>
          <p:cNvPr id="1066" name="Connecteur droit 1065"/>
          <p:cNvSpPr/>
          <p:nvPr/>
        </p:nvSpPr>
        <p:spPr>
          <a:xfrm flipH="1">
            <a:off x="3300480" y="1690920"/>
            <a:ext cx="9360" cy="47736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7" name="ZoneTexte 1066"/>
          <p:cNvSpPr txBox="1"/>
          <p:nvPr/>
        </p:nvSpPr>
        <p:spPr>
          <a:xfrm>
            <a:off x="1466640" y="1758960"/>
            <a:ext cx="1711440" cy="418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Inputs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8" name="Connecteur droit 1067"/>
          <p:cNvSpPr/>
          <p:nvPr/>
        </p:nvSpPr>
        <p:spPr>
          <a:xfrm flipH="1" flipV="1">
            <a:off x="3300480" y="4224240"/>
            <a:ext cx="6483600" cy="9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36000" rIns="90000" bIns="-360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9" name="ZoneTexte 1068"/>
          <p:cNvSpPr txBox="1"/>
          <p:nvPr/>
        </p:nvSpPr>
        <p:spPr>
          <a:xfrm>
            <a:off x="3363480" y="1784520"/>
            <a:ext cx="249876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Detector Physics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0" name="ZoneTexte 1069"/>
          <p:cNvSpPr txBox="1"/>
          <p:nvPr/>
        </p:nvSpPr>
        <p:spPr>
          <a:xfrm>
            <a:off x="3293280" y="4236120"/>
            <a:ext cx="335304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Event list generation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71" name="Image 1070"/>
          <p:cNvPicPr/>
          <p:nvPr/>
        </p:nvPicPr>
        <p:blipFill>
          <a:blip r:embed="rId3"/>
          <a:stretch/>
        </p:blipFill>
        <p:spPr>
          <a:xfrm>
            <a:off x="8435880" y="1738440"/>
            <a:ext cx="1239480" cy="730800"/>
          </a:xfrm>
          <a:prstGeom prst="rect">
            <a:avLst/>
          </a:prstGeom>
          <a:ln w="0">
            <a:noFill/>
          </a:ln>
        </p:spPr>
      </p:pic>
      <p:grpSp>
        <p:nvGrpSpPr>
          <p:cNvPr id="1072" name="Google Shape;612;p 5"/>
          <p:cNvGrpSpPr/>
          <p:nvPr/>
        </p:nvGrpSpPr>
        <p:grpSpPr>
          <a:xfrm>
            <a:off x="6225480" y="539280"/>
            <a:ext cx="4367880" cy="1050480"/>
            <a:chOff x="6225480" y="539280"/>
            <a:chExt cx="4367880" cy="1050480"/>
          </a:xfrm>
        </p:grpSpPr>
        <p:sp>
          <p:nvSpPr>
            <p:cNvPr id="1073" name="Google Shape;613;p 6"/>
            <p:cNvSpPr/>
            <p:nvPr/>
          </p:nvSpPr>
          <p:spPr>
            <a:xfrm>
              <a:off x="6225480" y="573120"/>
              <a:ext cx="4367880" cy="982080"/>
            </a:xfrm>
            <a:prstGeom prst="roundRect">
              <a:avLst>
                <a:gd name="adj" fmla="val 16667"/>
              </a:avLst>
            </a:prstGeom>
            <a:solidFill>
              <a:srgbClr val="D0D0D0"/>
            </a:solidFill>
            <a:ln w="19080">
              <a:solidFill>
                <a:srgbClr val="08283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>
              <a:noAutofit/>
            </a:bodyPr>
            <a:lstStyle/>
            <a:p>
              <a:endParaRPr lang="zxx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074" name="Google Shape;614;p 6"/>
            <p:cNvPicPr/>
            <p:nvPr/>
          </p:nvPicPr>
          <p:blipFill>
            <a:blip r:embed="rId4"/>
            <a:srcRect t="13742" r="13215" b="27200"/>
            <a:stretch/>
          </p:blipFill>
          <p:spPr>
            <a:xfrm>
              <a:off x="6225480" y="539280"/>
              <a:ext cx="4367880" cy="10504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075" name="ZoneTexte 1074"/>
          <p:cNvSpPr txBox="1"/>
          <p:nvPr/>
        </p:nvSpPr>
        <p:spPr>
          <a:xfrm>
            <a:off x="10292760" y="1785600"/>
            <a:ext cx="1711440" cy="418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Outputs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6" name="Espace réservé de la date 1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7" name="ZoneTexte 1076"/>
          <p:cNvSpPr txBox="1"/>
          <p:nvPr/>
        </p:nvSpPr>
        <p:spPr>
          <a:xfrm>
            <a:off x="9558360" y="4667040"/>
            <a:ext cx="2327760" cy="1452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9600" b="0" strike="noStrike" spc="-1">
                <a:solidFill>
                  <a:srgbClr val="000000"/>
                </a:solidFill>
                <a:latin typeface="Arial"/>
              </a:rPr>
              <a:t>✅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Espace réservé du numéro de diapositive 33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10155F13-E719-48EC-90F8-8352F5CCD3D3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27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9" name="ZoneTexte 1078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Low Energy Validation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0" name="Content Placeholder 14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1" name="Rectangle 3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2" name="Rectangle 9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83" name="Picture 34"/>
          <p:cNvPicPr/>
          <p:nvPr/>
        </p:nvPicPr>
        <p:blipFill>
          <a:blip r:embed="rId2"/>
          <a:srcRect l="5709" t="12131" r="9265" b="4833"/>
          <a:stretch/>
        </p:blipFill>
        <p:spPr>
          <a:xfrm>
            <a:off x="389160" y="1553040"/>
            <a:ext cx="7935120" cy="5178600"/>
          </a:xfrm>
          <a:prstGeom prst="rect">
            <a:avLst/>
          </a:prstGeom>
          <a:ln w="0">
            <a:noFill/>
          </a:ln>
        </p:spPr>
      </p:pic>
      <p:pic>
        <p:nvPicPr>
          <p:cNvPr id="1084" name="Image 1083"/>
          <p:cNvPicPr/>
          <p:nvPr/>
        </p:nvPicPr>
        <p:blipFill>
          <a:blip r:embed="rId3"/>
          <a:srcRect l="34842" t="34532" r="34077" b="31721"/>
          <a:stretch/>
        </p:blipFill>
        <p:spPr>
          <a:xfrm>
            <a:off x="9009000" y="275400"/>
            <a:ext cx="2536560" cy="1836000"/>
          </a:xfrm>
          <a:prstGeom prst="rect">
            <a:avLst/>
          </a:prstGeom>
          <a:ln w="0">
            <a:noFill/>
          </a:ln>
        </p:spPr>
      </p:pic>
      <p:sp>
        <p:nvSpPr>
          <p:cNvPr id="1085" name="ZoneTexte 118"/>
          <p:cNvSpPr txBox="1"/>
          <p:nvPr/>
        </p:nvSpPr>
        <p:spPr>
          <a:xfrm>
            <a:off x="8457840" y="2246400"/>
            <a:ext cx="3670560" cy="1836000"/>
          </a:xfrm>
          <a:prstGeom prst="rect">
            <a:avLst/>
          </a:prstGeom>
          <a:solidFill>
            <a:srgbClr val="FFFFFF"/>
          </a:solidFill>
          <a:ln w="38160">
            <a:solidFill>
              <a:srgbClr val="000000"/>
            </a:solidFill>
            <a:round/>
          </a:ln>
        </p:spPr>
        <p:txBody>
          <a:bodyPr lIns="109080" tIns="64080" rIns="109080" bIns="64080" anchor="t">
            <a:noAutofit/>
          </a:bodyPr>
          <a:lstStyle/>
          <a:p>
            <a:pPr algn="ctr"/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Mini-CdTe on Chip (MC</a:t>
            </a:r>
            <a:r>
              <a:rPr lang="en-US" sz="1800" b="1" strike="noStrike" spc="-1" baseline="30000" dirty="0">
                <a:solidFill>
                  <a:srgbClr val="000000"/>
                </a:solidFill>
                <a:latin typeface="Arial"/>
                <a:ea typeface="Arial"/>
              </a:rPr>
              <a:t>2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)-1K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32 x 32 pixels,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8 x 8 mm</a:t>
            </a:r>
            <a:r>
              <a:rPr lang="en-US" sz="1800" b="0" strike="noStrike" spc="-1" baseline="30000" dirty="0">
                <a:solidFill>
                  <a:srgbClr val="000000"/>
                </a:solidFill>
                <a:latin typeface="Arial"/>
                <a:ea typeface="Arial"/>
              </a:rPr>
              <a:t>2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sensitive area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1 mm-thick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Schottky-diode type CdTe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250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μm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pixel pitch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6" name="Titre 4"/>
          <p:cNvSpPr txBox="1"/>
          <p:nvPr/>
        </p:nvSpPr>
        <p:spPr>
          <a:xfrm>
            <a:off x="2447280" y="1612080"/>
            <a:ext cx="5482800" cy="580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fr-FR" sz="2400" b="1" strike="noStrike" spc="-1" baseline="30000">
                <a:solidFill>
                  <a:srgbClr val="000000"/>
                </a:solidFill>
                <a:latin typeface="Arial"/>
                <a:ea typeface="Arial"/>
              </a:rPr>
              <a:t>241</a:t>
            </a:r>
            <a:r>
              <a:rPr lang="fr-FR" sz="2400" b="1" strike="noStrike" spc="-1">
                <a:solidFill>
                  <a:srgbClr val="000000"/>
                </a:solidFill>
                <a:latin typeface="Arial"/>
                <a:ea typeface="Arial"/>
              </a:rPr>
              <a:t>Am Single Events Spectra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7" name="ZoneTexte 1086"/>
          <p:cNvSpPr txBox="1"/>
          <p:nvPr/>
        </p:nvSpPr>
        <p:spPr>
          <a:xfrm>
            <a:off x="6609600" y="723240"/>
            <a:ext cx="1325520" cy="375120"/>
          </a:xfrm>
          <a:prstGeom prst="rect">
            <a:avLst/>
          </a:prstGeom>
          <a:noFill/>
          <a:ln w="29160">
            <a:solidFill>
              <a:srgbClr val="FF0000"/>
            </a:solidFill>
            <a:round/>
          </a:ln>
        </p:spPr>
        <p:txBody>
          <a:bodyPr lIns="104400" tIns="59400" rIns="104400" bIns="594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&lt; 100</a:t>
            </a:r>
            <a:r>
              <a:rPr lang="fr-FR" sz="1800" b="1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keV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8" name="Espace réservé de la date 27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9" name="ZoneTexte 1088"/>
          <p:cNvSpPr txBox="1"/>
          <p:nvPr/>
        </p:nvSpPr>
        <p:spPr>
          <a:xfrm>
            <a:off x="1140120" y="2027520"/>
            <a:ext cx="5095800" cy="366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600" b="0" strike="noStrike" spc="-1">
                <a:solidFill>
                  <a:srgbClr val="000000"/>
                </a:solidFill>
                <a:latin typeface="Play"/>
                <a:ea typeface="Play"/>
              </a:rPr>
              <a:t>HV: -400 V, Temperature: + 4°C, Peaking time: 3.6 μs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0" name="Google Shape;644;p14"/>
          <p:cNvSpPr/>
          <p:nvPr/>
        </p:nvSpPr>
        <p:spPr>
          <a:xfrm>
            <a:off x="3950640" y="4797468"/>
            <a:ext cx="3083040" cy="69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r">
              <a:lnSpc>
                <a:spcPct val="90000"/>
              </a:lnSpc>
              <a:tabLst>
                <a:tab pos="0" algn="l"/>
              </a:tabLst>
            </a:pPr>
            <a:r>
              <a:rPr lang="en-US" sz="1800" b="0" strike="noStrike" spc="-1" dirty="0">
                <a:solidFill>
                  <a:srgbClr val="000000"/>
                </a:solidFill>
                <a:latin typeface="Play"/>
                <a:ea typeface="Play"/>
              </a:rPr>
              <a:t>FWHM @ 60 keV: </a:t>
            </a:r>
            <a:r>
              <a:rPr lang="en-US" sz="1800" b="1" strike="noStrike" spc="-1" dirty="0">
                <a:solidFill>
                  <a:srgbClr val="000000"/>
                </a:solidFill>
                <a:latin typeface="Play"/>
                <a:ea typeface="Play"/>
              </a:rPr>
              <a:t>910 ± 15 eV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Espace réservé du numéro de diapositive 34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24A4BF5-E69D-4B3D-ACB6-64337D953761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28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2" name="ZoneTexte 1091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Low Energy Validation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3" name="Content Placeholder 15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4" name="Rectangle 11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5" name="Rectangle 12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6" name="Titre 6"/>
          <p:cNvSpPr txBox="1"/>
          <p:nvPr/>
        </p:nvSpPr>
        <p:spPr>
          <a:xfrm>
            <a:off x="3265560" y="1554480"/>
            <a:ext cx="5482800" cy="580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fr-FR" sz="2400" b="1" strike="noStrike" spc="-1" baseline="30000">
                <a:solidFill>
                  <a:srgbClr val="000000"/>
                </a:solidFill>
                <a:latin typeface="Arial"/>
                <a:ea typeface="Arial"/>
              </a:rPr>
              <a:t>241</a:t>
            </a:r>
            <a:r>
              <a:rPr lang="fr-FR" sz="2400" b="1" strike="noStrike" spc="-1">
                <a:solidFill>
                  <a:srgbClr val="000000"/>
                </a:solidFill>
                <a:latin typeface="Arial"/>
                <a:ea typeface="Arial"/>
              </a:rPr>
              <a:t>Am Single Events Spectra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97" name="Google Shape;558;p 1"/>
          <p:cNvGrpSpPr/>
          <p:nvPr/>
        </p:nvGrpSpPr>
        <p:grpSpPr>
          <a:xfrm>
            <a:off x="9160007" y="4417471"/>
            <a:ext cx="2499840" cy="2039400"/>
            <a:chOff x="9170640" y="4343040"/>
            <a:chExt cx="2499840" cy="2039400"/>
          </a:xfrm>
        </p:grpSpPr>
        <p:pic>
          <p:nvPicPr>
            <p:cNvPr id="1098" name="Google Shape;559;p 2"/>
            <p:cNvPicPr/>
            <p:nvPr/>
          </p:nvPicPr>
          <p:blipFill>
            <a:blip r:embed="rId2"/>
            <a:stretch/>
          </p:blipFill>
          <p:spPr>
            <a:xfrm>
              <a:off x="9170640" y="5343480"/>
              <a:ext cx="1249920" cy="1038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99" name="Google Shape;560;p 2"/>
            <p:cNvPicPr/>
            <p:nvPr/>
          </p:nvPicPr>
          <p:blipFill>
            <a:blip r:embed="rId2"/>
            <a:stretch/>
          </p:blipFill>
          <p:spPr>
            <a:xfrm>
              <a:off x="9170640" y="4343040"/>
              <a:ext cx="1249920" cy="10386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00" name="Google Shape;561;p 2"/>
            <p:cNvPicPr/>
            <p:nvPr/>
          </p:nvPicPr>
          <p:blipFill>
            <a:blip r:embed="rId2"/>
            <a:stretch/>
          </p:blipFill>
          <p:spPr>
            <a:xfrm>
              <a:off x="10420560" y="4343040"/>
              <a:ext cx="1249920" cy="10386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01" name="Google Shape;562;p 2"/>
            <p:cNvPicPr/>
            <p:nvPr/>
          </p:nvPicPr>
          <p:blipFill>
            <a:blip r:embed="rId2"/>
            <a:stretch/>
          </p:blipFill>
          <p:spPr>
            <a:xfrm>
              <a:off x="10420560" y="5322960"/>
              <a:ext cx="1249920" cy="1038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02" name="Google Shape;563;p 2"/>
            <p:cNvPicPr/>
            <p:nvPr/>
          </p:nvPicPr>
          <p:blipFill>
            <a:blip r:embed="rId2"/>
            <a:srcRect l="14923" t="8244" r="16792" b="13292"/>
            <a:stretch/>
          </p:blipFill>
          <p:spPr>
            <a:xfrm rot="5400000">
              <a:off x="9373320" y="4419000"/>
              <a:ext cx="824040" cy="8442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03" name="Google Shape;564;p 2"/>
            <p:cNvPicPr/>
            <p:nvPr/>
          </p:nvPicPr>
          <p:blipFill>
            <a:blip r:embed="rId2"/>
            <a:srcRect l="14923" t="8244" r="16792" b="13292"/>
            <a:stretch/>
          </p:blipFill>
          <p:spPr>
            <a:xfrm rot="10800000">
              <a:off x="10604880" y="4430880"/>
              <a:ext cx="853200" cy="8150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04" name="Google Shape;565;p 2"/>
            <p:cNvPicPr/>
            <p:nvPr/>
          </p:nvPicPr>
          <p:blipFill>
            <a:blip r:embed="rId2"/>
            <a:srcRect l="14923" t="8244" r="16792" b="13292"/>
            <a:stretch/>
          </p:blipFill>
          <p:spPr>
            <a:xfrm rot="16200000">
              <a:off x="10619280" y="5396040"/>
              <a:ext cx="823680" cy="8438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105" name="Google Shape;575;p 4"/>
          <p:cNvSpPr/>
          <p:nvPr/>
        </p:nvSpPr>
        <p:spPr>
          <a:xfrm>
            <a:off x="9549720" y="5896080"/>
            <a:ext cx="146160" cy="144720"/>
          </a:xfrm>
          <a:prstGeom prst="star5">
            <a:avLst>
              <a:gd name="adj" fmla="val 19954"/>
              <a:gd name="hf" fmla="val 105146"/>
              <a:gd name="vf" fmla="val 110557"/>
            </a:avLst>
          </a:prstGeom>
          <a:solidFill>
            <a:srgbClr val="FFC000"/>
          </a:solidFill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200" tIns="15480" rIns="88200" bIns="15480" anchor="ctr">
            <a:noAutofit/>
          </a:bodyPr>
          <a:lstStyle/>
          <a:p>
            <a:endParaRPr lang="zxx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6" name="Google Shape;575;p 5"/>
          <p:cNvSpPr/>
          <p:nvPr/>
        </p:nvSpPr>
        <p:spPr>
          <a:xfrm>
            <a:off x="9549720" y="4887000"/>
            <a:ext cx="146160" cy="144360"/>
          </a:xfrm>
          <a:prstGeom prst="star5">
            <a:avLst>
              <a:gd name="adj" fmla="val 19954"/>
              <a:gd name="hf" fmla="val 105146"/>
              <a:gd name="vf" fmla="val 110557"/>
            </a:avLst>
          </a:prstGeom>
          <a:solidFill>
            <a:srgbClr val="FFC000"/>
          </a:solidFill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200" tIns="15120" rIns="88200" bIns="15120" anchor="ctr">
            <a:noAutofit/>
          </a:bodyPr>
          <a:lstStyle/>
          <a:p>
            <a:endParaRPr lang="zxx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7" name="Google Shape;575;p 6"/>
          <p:cNvSpPr/>
          <p:nvPr/>
        </p:nvSpPr>
        <p:spPr>
          <a:xfrm>
            <a:off x="10796040" y="5894640"/>
            <a:ext cx="146160" cy="144720"/>
          </a:xfrm>
          <a:prstGeom prst="star5">
            <a:avLst>
              <a:gd name="adj" fmla="val 19954"/>
              <a:gd name="hf" fmla="val 105146"/>
              <a:gd name="vf" fmla="val 110557"/>
            </a:avLst>
          </a:prstGeom>
          <a:solidFill>
            <a:srgbClr val="FFC000"/>
          </a:solidFill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200" tIns="15480" rIns="88200" bIns="15480" anchor="ctr">
            <a:noAutofit/>
          </a:bodyPr>
          <a:lstStyle/>
          <a:p>
            <a:endParaRPr lang="zxx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8" name="Google Shape;575;p 7"/>
          <p:cNvSpPr/>
          <p:nvPr/>
        </p:nvSpPr>
        <p:spPr>
          <a:xfrm>
            <a:off x="10821600" y="4861800"/>
            <a:ext cx="145800" cy="144720"/>
          </a:xfrm>
          <a:prstGeom prst="star5">
            <a:avLst>
              <a:gd name="adj" fmla="val 19954"/>
              <a:gd name="hf" fmla="val 105146"/>
              <a:gd name="vf" fmla="val 110557"/>
            </a:avLst>
          </a:prstGeom>
          <a:solidFill>
            <a:srgbClr val="FFC000"/>
          </a:solidFill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200" tIns="15480" rIns="88200" bIns="15480" anchor="ctr">
            <a:noAutofit/>
          </a:bodyPr>
          <a:lstStyle/>
          <a:p>
            <a:endParaRPr lang="zxx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9" name="ZoneTexte 1108"/>
          <p:cNvSpPr txBox="1"/>
          <p:nvPr/>
        </p:nvSpPr>
        <p:spPr>
          <a:xfrm>
            <a:off x="9499654" y="4129638"/>
            <a:ext cx="2671200" cy="571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4 Multiplicity limit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10" name="Picture 3"/>
          <p:cNvPicPr/>
          <p:nvPr/>
        </p:nvPicPr>
        <p:blipFill>
          <a:blip r:embed="rId3"/>
          <a:srcRect l="5709" t="12131" r="9265" b="4833"/>
          <a:stretch/>
        </p:blipFill>
        <p:spPr>
          <a:xfrm>
            <a:off x="398880" y="1553040"/>
            <a:ext cx="7935120" cy="5178600"/>
          </a:xfrm>
          <a:prstGeom prst="rect">
            <a:avLst/>
          </a:prstGeom>
          <a:ln w="0">
            <a:noFill/>
          </a:ln>
        </p:spPr>
      </p:pic>
      <p:sp>
        <p:nvSpPr>
          <p:cNvPr id="1111" name="Titre 13"/>
          <p:cNvSpPr txBox="1"/>
          <p:nvPr/>
        </p:nvSpPr>
        <p:spPr>
          <a:xfrm>
            <a:off x="2447280" y="1611720"/>
            <a:ext cx="5482800" cy="580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fr-FR" sz="2400" b="1" strike="noStrike" spc="-1" baseline="30000">
                <a:solidFill>
                  <a:srgbClr val="000000"/>
                </a:solidFill>
                <a:latin typeface="Arial"/>
                <a:ea typeface="Arial"/>
              </a:rPr>
              <a:t>241</a:t>
            </a:r>
            <a:r>
              <a:rPr lang="fr-FR" sz="2400" b="1" strike="noStrike" spc="-1">
                <a:solidFill>
                  <a:srgbClr val="000000"/>
                </a:solidFill>
                <a:latin typeface="Arial"/>
                <a:ea typeface="Arial"/>
              </a:rPr>
              <a:t>Am Single Events Spectra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12" name="Image 1111"/>
          <p:cNvPicPr/>
          <p:nvPr/>
        </p:nvPicPr>
        <p:blipFill>
          <a:blip r:embed="rId4"/>
          <a:srcRect l="34842" t="34532" r="34077" b="31721"/>
          <a:stretch/>
        </p:blipFill>
        <p:spPr>
          <a:xfrm>
            <a:off x="9018720" y="275400"/>
            <a:ext cx="2536560" cy="1836000"/>
          </a:xfrm>
          <a:prstGeom prst="rect">
            <a:avLst/>
          </a:prstGeom>
          <a:ln w="0">
            <a:noFill/>
          </a:ln>
        </p:spPr>
      </p:pic>
      <p:sp>
        <p:nvSpPr>
          <p:cNvPr id="1113" name="ZoneTexte 1112"/>
          <p:cNvSpPr txBox="1"/>
          <p:nvPr/>
        </p:nvSpPr>
        <p:spPr>
          <a:xfrm>
            <a:off x="6609600" y="723600"/>
            <a:ext cx="1325520" cy="375120"/>
          </a:xfrm>
          <a:prstGeom prst="rect">
            <a:avLst/>
          </a:prstGeom>
          <a:noFill/>
          <a:ln w="29160">
            <a:solidFill>
              <a:srgbClr val="FF0000"/>
            </a:solidFill>
            <a:round/>
          </a:ln>
        </p:spPr>
        <p:txBody>
          <a:bodyPr lIns="104400" tIns="59400" rIns="104400" bIns="594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&lt; 100</a:t>
            </a:r>
            <a:r>
              <a:rPr lang="fr-FR" sz="1800" b="1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keV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15" name="Picture 35" descr="A graph with red and blue lines&#10;&#10;AI-generated content may be incorrect."/>
          <p:cNvPicPr/>
          <p:nvPr/>
        </p:nvPicPr>
        <p:blipFill>
          <a:blip r:embed="rId5"/>
          <a:srcRect t="8678" r="6348"/>
          <a:stretch/>
        </p:blipFill>
        <p:spPr>
          <a:xfrm>
            <a:off x="3078720" y="2381040"/>
            <a:ext cx="3853800" cy="2818440"/>
          </a:xfrm>
          <a:prstGeom prst="rect">
            <a:avLst/>
          </a:prstGeom>
          <a:ln w="28440">
            <a:solidFill>
              <a:srgbClr val="000000"/>
            </a:solidFill>
            <a:round/>
          </a:ln>
        </p:spPr>
      </p:pic>
      <p:sp>
        <p:nvSpPr>
          <p:cNvPr id="1116" name="Connecteur droit 1115"/>
          <p:cNvSpPr/>
          <p:nvPr/>
        </p:nvSpPr>
        <p:spPr>
          <a:xfrm>
            <a:off x="5001840" y="2524320"/>
            <a:ext cx="9000" cy="23245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9080" tIns="64080" rIns="109080" bIns="6408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7" name="ZoneTexte 1116"/>
          <p:cNvSpPr txBox="1"/>
          <p:nvPr/>
        </p:nvSpPr>
        <p:spPr>
          <a:xfrm>
            <a:off x="4973400" y="3009240"/>
            <a:ext cx="2247480" cy="809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CIE limit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8" name="Espace réservé de la date 28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9" name="ZoneTexte 1118"/>
          <p:cNvSpPr txBox="1"/>
          <p:nvPr/>
        </p:nvSpPr>
        <p:spPr>
          <a:xfrm>
            <a:off x="1140120" y="2027520"/>
            <a:ext cx="5095800" cy="366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600" b="0" strike="noStrike" spc="-1">
                <a:solidFill>
                  <a:srgbClr val="000000"/>
                </a:solidFill>
                <a:latin typeface="Play"/>
                <a:ea typeface="Play"/>
              </a:rPr>
              <a:t>HV: -400 V, Temperature: + 4°C, Peaking time: 3.6 μs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0" name="Google Shape;644;p 1"/>
          <p:cNvSpPr/>
          <p:nvPr/>
        </p:nvSpPr>
        <p:spPr>
          <a:xfrm>
            <a:off x="3699641" y="5167800"/>
            <a:ext cx="3290479" cy="69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r">
              <a:lnSpc>
                <a:spcPct val="90000"/>
              </a:lnSpc>
              <a:tabLst>
                <a:tab pos="0" algn="l"/>
              </a:tabLst>
            </a:pPr>
            <a:r>
              <a:rPr lang="en-US" sz="1800" b="0" strike="noStrike" spc="-1" dirty="0">
                <a:solidFill>
                  <a:srgbClr val="000000"/>
                </a:solidFill>
                <a:latin typeface="Play"/>
                <a:ea typeface="Play"/>
              </a:rPr>
              <a:t>FWHM @ 60 keV: </a:t>
            </a:r>
            <a:r>
              <a:rPr lang="en-US" sz="1800" b="1" strike="noStrike" spc="-1" dirty="0">
                <a:solidFill>
                  <a:srgbClr val="000000"/>
                </a:solidFill>
                <a:latin typeface="Play"/>
                <a:ea typeface="Play"/>
              </a:rPr>
              <a:t>910 ± 15 eV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ZoneTexte 118">
            <a:extLst>
              <a:ext uri="{FF2B5EF4-FFF2-40B4-BE49-F238E27FC236}">
                <a16:creationId xmlns:a16="http://schemas.microsoft.com/office/drawing/2014/main" id="{CCA253AF-CF50-2140-5B23-F382932CF67B}"/>
              </a:ext>
            </a:extLst>
          </p:cNvPr>
          <p:cNvSpPr txBox="1"/>
          <p:nvPr/>
        </p:nvSpPr>
        <p:spPr>
          <a:xfrm>
            <a:off x="8457840" y="2246400"/>
            <a:ext cx="3670560" cy="1836000"/>
          </a:xfrm>
          <a:prstGeom prst="rect">
            <a:avLst/>
          </a:prstGeom>
          <a:solidFill>
            <a:srgbClr val="FFFFFF"/>
          </a:solidFill>
          <a:ln w="38160">
            <a:solidFill>
              <a:srgbClr val="000000"/>
            </a:solidFill>
            <a:round/>
          </a:ln>
        </p:spPr>
        <p:txBody>
          <a:bodyPr lIns="109080" tIns="64080" rIns="109080" bIns="64080" anchor="t">
            <a:noAutofit/>
          </a:bodyPr>
          <a:lstStyle/>
          <a:p>
            <a:pPr algn="ctr"/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Mini-CdTe on Chip (MC</a:t>
            </a:r>
            <a:r>
              <a:rPr lang="en-US" sz="1800" b="1" strike="noStrike" spc="-1" baseline="30000" dirty="0">
                <a:solidFill>
                  <a:srgbClr val="000000"/>
                </a:solidFill>
                <a:latin typeface="Arial"/>
                <a:ea typeface="Arial"/>
              </a:rPr>
              <a:t>2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)-1K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32 x 32 pixels,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8 x 8 mm</a:t>
            </a:r>
            <a:r>
              <a:rPr lang="en-US" sz="1800" b="0" strike="noStrike" spc="-1" baseline="30000" dirty="0">
                <a:solidFill>
                  <a:srgbClr val="000000"/>
                </a:solidFill>
                <a:latin typeface="Arial"/>
                <a:ea typeface="Arial"/>
              </a:rPr>
              <a:t>2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sensitive area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1 mm-thick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Schottky-diode type CdTe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250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μm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pixel pitch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1" name="Image 1120"/>
          <p:cNvPicPr/>
          <p:nvPr/>
        </p:nvPicPr>
        <p:blipFill>
          <a:blip r:embed="rId2"/>
          <a:stretch/>
        </p:blipFill>
        <p:spPr>
          <a:xfrm>
            <a:off x="1481400" y="1993680"/>
            <a:ext cx="5630400" cy="4163760"/>
          </a:xfrm>
          <a:prstGeom prst="rect">
            <a:avLst/>
          </a:prstGeom>
          <a:ln w="0">
            <a:noFill/>
          </a:ln>
        </p:spPr>
      </p:pic>
      <p:sp>
        <p:nvSpPr>
          <p:cNvPr id="1122" name="Espace réservé du numéro de diapositive 35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61E108B3-248A-4086-AF90-CD278F723F6F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29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3" name="ZoneTexte 1122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High Energy Validation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4" name="Content Placeholder 16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5" name="Rectangle 13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6" name="Connecteur droit 1125"/>
          <p:cNvSpPr/>
          <p:nvPr/>
        </p:nvSpPr>
        <p:spPr>
          <a:xfrm flipV="1">
            <a:off x="5768640" y="4222800"/>
            <a:ext cx="168840" cy="574560"/>
          </a:xfrm>
          <a:prstGeom prst="line">
            <a:avLst/>
          </a:prstGeom>
          <a:ln w="29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9400" rIns="104400" bIns="594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7" name="ZoneTexte 1126"/>
          <p:cNvSpPr txBox="1"/>
          <p:nvPr/>
        </p:nvSpPr>
        <p:spPr>
          <a:xfrm>
            <a:off x="4701600" y="4828320"/>
            <a:ext cx="1667160" cy="762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Charge loss tail looks good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8" name="Connecteur droit 1127"/>
          <p:cNvSpPr/>
          <p:nvPr/>
        </p:nvSpPr>
        <p:spPr>
          <a:xfrm flipH="1">
            <a:off x="6438600" y="3352320"/>
            <a:ext cx="1057680" cy="218520"/>
          </a:xfrm>
          <a:prstGeom prst="line">
            <a:avLst/>
          </a:prstGeom>
          <a:ln w="29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9400" rIns="104400" bIns="594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9" name="ZoneTexte 1128"/>
          <p:cNvSpPr txBox="1"/>
          <p:nvPr/>
        </p:nvSpPr>
        <p:spPr>
          <a:xfrm>
            <a:off x="7503479" y="3029040"/>
            <a:ext cx="2596961" cy="1114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ENC badly modeled / Bad calibration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(user problem)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5" name="ZoneTexte 1134"/>
          <p:cNvSpPr txBox="1"/>
          <p:nvPr/>
        </p:nvSpPr>
        <p:spPr>
          <a:xfrm>
            <a:off x="6609600" y="723600"/>
            <a:ext cx="1325520" cy="375120"/>
          </a:xfrm>
          <a:prstGeom prst="rect">
            <a:avLst/>
          </a:prstGeom>
          <a:noFill/>
          <a:ln w="29160">
            <a:solidFill>
              <a:srgbClr val="FF0000"/>
            </a:solidFill>
            <a:round/>
          </a:ln>
        </p:spPr>
        <p:txBody>
          <a:bodyPr lIns="104400" tIns="59400" rIns="104400" bIns="594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&lt; 1 MeV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37" name="Image 1136"/>
          <p:cNvPicPr/>
          <p:nvPr/>
        </p:nvPicPr>
        <p:blipFill>
          <a:blip r:embed="rId3"/>
          <a:stretch/>
        </p:blipFill>
        <p:spPr>
          <a:xfrm>
            <a:off x="9131760" y="60732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1138" name="ZoneTexte 1137"/>
          <p:cNvSpPr txBox="1"/>
          <p:nvPr/>
        </p:nvSpPr>
        <p:spPr>
          <a:xfrm>
            <a:off x="9273600" y="29808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0" name="Connecteur droit 1139"/>
          <p:cNvSpPr/>
          <p:nvPr/>
        </p:nvSpPr>
        <p:spPr>
          <a:xfrm flipH="1">
            <a:off x="2592360" y="1914840"/>
            <a:ext cx="297360" cy="581760"/>
          </a:xfrm>
          <a:prstGeom prst="line">
            <a:avLst/>
          </a:prstGeom>
          <a:ln w="10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040" tIns="50040" rIns="95040" bIns="5004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1" name="ZoneTexte 1140"/>
          <p:cNvSpPr txBox="1"/>
          <p:nvPr/>
        </p:nvSpPr>
        <p:spPr>
          <a:xfrm>
            <a:off x="2025000" y="1643040"/>
            <a:ext cx="7120080" cy="324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200" b="0" strike="noStrike" spc="-1">
                <a:solidFill>
                  <a:srgbClr val="000000"/>
                </a:solidFill>
                <a:latin typeface="Arial"/>
              </a:rPr>
              <a:t>Didn't put Cs daughter fluores</a:t>
            </a:r>
            <a:r>
              <a:rPr lang="fr-FR" sz="1200" b="0" strike="noStrike" spc="-1" dirty="0">
                <a:solidFill>
                  <a:srgbClr val="000000"/>
                </a:solidFill>
                <a:latin typeface="Arial"/>
              </a:rPr>
              <a:t>ce</a:t>
            </a:r>
            <a:r>
              <a:rPr lang="zxx" sz="1200" b="0" strike="noStrike" spc="-1">
                <a:solidFill>
                  <a:srgbClr val="000000"/>
                </a:solidFill>
                <a:latin typeface="Arial"/>
              </a:rPr>
              <a:t>nce on Simulation source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2" name="ZoneTexte 1141"/>
          <p:cNvSpPr txBox="1"/>
          <p:nvPr/>
        </p:nvSpPr>
        <p:spPr>
          <a:xfrm>
            <a:off x="4632120" y="2175480"/>
            <a:ext cx="1931400" cy="373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000" b="0" strike="noStrike" spc="-1" baseline="33000">
                <a:solidFill>
                  <a:srgbClr val="000000"/>
                </a:solidFill>
                <a:latin typeface="Arial"/>
              </a:rPr>
              <a:t>133</a:t>
            </a:r>
            <a:r>
              <a:rPr lang="zxx" sz="2000" b="0" strike="noStrike" spc="-1">
                <a:solidFill>
                  <a:srgbClr val="000000"/>
                </a:solidFill>
                <a:latin typeface="Arial"/>
              </a:rPr>
              <a:t>Ba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3" name="ZoneTexte 1142"/>
          <p:cNvSpPr txBox="1"/>
          <p:nvPr/>
        </p:nvSpPr>
        <p:spPr>
          <a:xfrm>
            <a:off x="9003240" y="190944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0E66CC26-133A-B53E-9B38-49998838CDC5}"/>
              </a:ext>
            </a:extLst>
          </p:cNvPr>
          <p:cNvGrpSpPr/>
          <p:nvPr/>
        </p:nvGrpSpPr>
        <p:grpSpPr>
          <a:xfrm>
            <a:off x="6320368" y="6031904"/>
            <a:ext cx="4881032" cy="801722"/>
            <a:chOff x="1380960" y="1675030"/>
            <a:chExt cx="4881032" cy="8017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70A61C0B-CC7A-AE89-401E-879D0EA49946}"/>
                    </a:ext>
                  </a:extLst>
                </p:cNvPr>
                <p:cNvSpPr txBox="1"/>
                <p:nvPr/>
              </p:nvSpPr>
              <p:spPr>
                <a:xfrm>
                  <a:off x="1380960" y="1711365"/>
                  <a:ext cx="2266609" cy="765387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ar-AE" sz="1400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ar-AE" sz="1400" smtClean="0">
                            <a:latin typeface="Cambria Math" panose="02040503050406030204" pitchFamily="18" charset="0"/>
                          </a:rPr>
                          <m:t>=300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𝑉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=950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=73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ar-AE" sz="1400" dirty="0"/>
                </a:p>
                <a:p>
                  <a:endParaRPr lang="ar-AE" sz="1400" dirty="0"/>
                </a:p>
                <a:p>
                  <a:endParaRPr lang="fr-FR" sz="1400" dirty="0"/>
                </a:p>
                <a:p>
                  <a:endParaRPr sz="1400" dirty="0"/>
                </a:p>
              </p:txBody>
            </p:sp>
          </mc:Choice>
          <mc:Fallback xmlns="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70A61C0B-CC7A-AE89-401E-879D0EA499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0960" y="1711365"/>
                  <a:ext cx="2266609" cy="765387"/>
                </a:xfrm>
                <a:prstGeom prst="rect">
                  <a:avLst/>
                </a:prstGeom>
                <a:blipFill>
                  <a:blip r:embed="rId4"/>
                  <a:stretch>
                    <a:fillRect l="-556" b="-306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5A49623C-5825-97D2-87B0-70122DFF2F07}"/>
                    </a:ext>
                  </a:extLst>
                </p:cNvPr>
                <p:cNvSpPr txBox="1"/>
                <p:nvPr/>
              </p:nvSpPr>
              <p:spPr>
                <a:xfrm>
                  <a:off x="3292807" y="1711365"/>
                  <a:ext cx="2496270" cy="765387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r-FR" sz="1400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1400" smtClean="0">
                            <a:latin typeface="Cambria Math" panose="02040503050406030204" pitchFamily="18" charset="0"/>
                          </a:rPr>
                          <m:t>=300 </m:t>
                        </m:r>
                        <m:r>
                          <a:rPr lang="fr-FR" sz="1400">
                            <a:latin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=1.2×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r>
                          <a:rPr lang="fr-FR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fr-FR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=4.6×</m:t>
                        </m:r>
                        <m:sSup>
                          <m:sSupPr>
                            <m:ctrlPr>
                              <a:rPr lang="ar-AE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r>
                          <a:rPr lang="ar-AE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ar-AE" sz="1400" dirty="0"/>
                </a:p>
                <a:p>
                  <a:endParaRPr lang="ar-AE" sz="1400" dirty="0"/>
                </a:p>
                <a:p>
                  <a:endParaRPr sz="1400" dirty="0"/>
                </a:p>
              </p:txBody>
            </p:sp>
          </mc:Choice>
          <mc:Fallback xmlns=""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5A49623C-5825-97D2-87B0-70122DFF2F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92807" y="1711365"/>
                  <a:ext cx="2496270" cy="765387"/>
                </a:xfrm>
                <a:prstGeom prst="rect">
                  <a:avLst/>
                </a:prstGeom>
                <a:blipFill>
                  <a:blip r:embed="rId5"/>
                  <a:stretch>
                    <a:fillRect l="-1015" b="-306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ZoneTexte 14">
                  <a:extLst>
                    <a:ext uri="{FF2B5EF4-FFF2-40B4-BE49-F238E27FC236}">
                      <a16:creationId xmlns:a16="http://schemas.microsoft.com/office/drawing/2014/main" id="{2D776714-3816-A6D9-427B-93838F6CB6D0}"/>
                    </a:ext>
                  </a:extLst>
                </p:cNvPr>
                <p:cNvSpPr txBox="1"/>
                <p:nvPr/>
              </p:nvSpPr>
              <p:spPr>
                <a:xfrm>
                  <a:off x="4761872" y="1675030"/>
                  <a:ext cx="1500120" cy="765386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ar-AE" sz="1400">
                                <a:latin typeface="Cambria Math" panose="02040503050406030204" pitchFamily="18" charset="0"/>
                              </a:rPr>
                              <m:t>𝐶𝑑𝑇𝑒</m:t>
                            </m:r>
                          </m:sub>
                        </m:sSub>
                        <m:r>
                          <a:rPr lang="ar-AE" sz="1400">
                            <a:latin typeface="Cambria Math" panose="02040503050406030204" pitchFamily="18" charset="0"/>
                          </a:rPr>
                          <m:t>=4.42</m:t>
                        </m:r>
                        <m:r>
                          <a:rPr lang="ar-AE" sz="1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AE" sz="1400">
                            <a:latin typeface="Cambria Math" panose="02040503050406030204" pitchFamily="18" charset="0"/>
                          </a:rPr>
                          <m:t>𝑒𝑉</m:t>
                        </m:r>
                      </m:oMath>
                    </m:oMathPara>
                  </a14:m>
                  <a:endParaRPr sz="1400" dirty="0"/>
                </a:p>
              </p:txBody>
            </p:sp>
          </mc:Choice>
          <mc:Fallback xmlns="">
            <p:sp>
              <p:nvSpPr>
                <p:cNvPr id="15" name="ZoneTexte 14">
                  <a:extLst>
                    <a:ext uri="{FF2B5EF4-FFF2-40B4-BE49-F238E27FC236}">
                      <a16:creationId xmlns:a16="http://schemas.microsoft.com/office/drawing/2014/main" id="{2D776714-3816-A6D9-427B-93838F6CB6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61872" y="1675030"/>
                  <a:ext cx="1500120" cy="76538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AB4509-AACC-93C9-33C4-F994165C41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Rectangle 544">
            <a:extLst>
              <a:ext uri="{FF2B5EF4-FFF2-40B4-BE49-F238E27FC236}">
                <a16:creationId xmlns:a16="http://schemas.microsoft.com/office/drawing/2014/main" id="{67409B0C-C5A2-1F98-C090-4CCB8A755012}"/>
              </a:ext>
            </a:extLst>
          </p:cNvPr>
          <p:cNvSpPr/>
          <p:nvPr/>
        </p:nvSpPr>
        <p:spPr>
          <a:xfrm flipV="1">
            <a:off x="8260674" y="2052000"/>
            <a:ext cx="3560985" cy="466560"/>
          </a:xfrm>
          <a:prstGeom prst="rect">
            <a:avLst/>
          </a:prstGeom>
          <a:solidFill>
            <a:srgbClr val="DDDDDD"/>
          </a:solidFill>
          <a:ln w="38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6" name="Espace réservé du numéro de diapositive 3">
            <a:extLst>
              <a:ext uri="{FF2B5EF4-FFF2-40B4-BE49-F238E27FC236}">
                <a16:creationId xmlns:a16="http://schemas.microsoft.com/office/drawing/2014/main" id="{92B99F65-0D83-AF4A-76ED-42BDED89DD8E}"/>
              </a:ext>
            </a:extLst>
          </p:cNvPr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00FE2854-ED08-49DE-939D-83B013716AD5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3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7" name="ZoneTexte 546">
            <a:extLst>
              <a:ext uri="{FF2B5EF4-FFF2-40B4-BE49-F238E27FC236}">
                <a16:creationId xmlns:a16="http://schemas.microsoft.com/office/drawing/2014/main" id="{EC1ED4E5-4FDD-6041-411E-1E4712DE44A1}"/>
              </a:ext>
            </a:extLst>
          </p:cNvPr>
          <p:cNvSpPr txBox="1"/>
          <p:nvPr/>
        </p:nvSpPr>
        <p:spPr>
          <a:xfrm>
            <a:off x="842400" y="24408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Context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The need of a Simulation Tool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8" name="ZoneTexte 547">
            <a:extLst>
              <a:ext uri="{FF2B5EF4-FFF2-40B4-BE49-F238E27FC236}">
                <a16:creationId xmlns:a16="http://schemas.microsoft.com/office/drawing/2014/main" id="{6474FB31-0992-5AE0-4D4C-42FB643DC37F}"/>
              </a:ext>
            </a:extLst>
          </p:cNvPr>
          <p:cNvSpPr txBox="1"/>
          <p:nvPr/>
        </p:nvSpPr>
        <p:spPr>
          <a:xfrm>
            <a:off x="633240" y="4776480"/>
            <a:ext cx="4057200" cy="17377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  <a:ea typeface="Arial"/>
              </a:rPr>
              <a:t>SPARK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Solar Physics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~150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keV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CdTe 1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mm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250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µm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x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250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µm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9" name="ZoneTexte 548">
            <a:extLst>
              <a:ext uri="{FF2B5EF4-FFF2-40B4-BE49-F238E27FC236}">
                <a16:creationId xmlns:a16="http://schemas.microsoft.com/office/drawing/2014/main" id="{A823D6E6-A7D6-0044-48F2-84D79A594BE6}"/>
              </a:ext>
            </a:extLst>
          </p:cNvPr>
          <p:cNvSpPr txBox="1"/>
          <p:nvPr/>
        </p:nvSpPr>
        <p:spPr>
          <a:xfrm>
            <a:off x="-36720" y="2755440"/>
            <a:ext cx="1539360" cy="640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  <a:ea typeface="Arial"/>
              </a:rPr>
              <a:t>Present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400" b="1" strike="noStrike" spc="-1">
                <a:solidFill>
                  <a:srgbClr val="000000"/>
                </a:solidFill>
                <a:latin typeface="Arial"/>
                <a:ea typeface="Arial"/>
              </a:rPr>
              <a:t>2026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0" name="ZoneTexte 549">
            <a:extLst>
              <a:ext uri="{FF2B5EF4-FFF2-40B4-BE49-F238E27FC236}">
                <a16:creationId xmlns:a16="http://schemas.microsoft.com/office/drawing/2014/main" id="{FE37109E-7A9A-2182-DD77-13478FEE5F99}"/>
              </a:ext>
            </a:extLst>
          </p:cNvPr>
          <p:cNvSpPr txBox="1"/>
          <p:nvPr/>
        </p:nvSpPr>
        <p:spPr>
          <a:xfrm>
            <a:off x="-24480" y="4953240"/>
            <a:ext cx="1555560" cy="1463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  <a:ea typeface="Arial"/>
              </a:rPr>
              <a:t>Future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400" b="1" strike="noStrike" spc="-1">
                <a:solidFill>
                  <a:srgbClr val="000000"/>
                </a:solidFill>
                <a:latin typeface="Arial"/>
                <a:ea typeface="Arial"/>
              </a:rPr>
              <a:t>2030’s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1" name="ZoneTexte 550">
            <a:extLst>
              <a:ext uri="{FF2B5EF4-FFF2-40B4-BE49-F238E27FC236}">
                <a16:creationId xmlns:a16="http://schemas.microsoft.com/office/drawing/2014/main" id="{A08F1FC9-2E03-C0B1-A6D5-3657C6DB06BC}"/>
              </a:ext>
            </a:extLst>
          </p:cNvPr>
          <p:cNvSpPr txBox="1"/>
          <p:nvPr/>
        </p:nvSpPr>
        <p:spPr>
          <a:xfrm>
            <a:off x="745484" y="1902626"/>
            <a:ext cx="4071600" cy="9147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  <a:ea typeface="Arial"/>
              </a:rPr>
              <a:t>Solar Orbiter / STIX         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52" name="Image 551">
            <a:extLst>
              <a:ext uri="{FF2B5EF4-FFF2-40B4-BE49-F238E27FC236}">
                <a16:creationId xmlns:a16="http://schemas.microsoft.com/office/drawing/2014/main" id="{D8DEBECB-3913-2A21-A0BE-4AA7BA27895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828440" y="2320200"/>
            <a:ext cx="2567160" cy="1603080"/>
          </a:xfrm>
          <a:prstGeom prst="rect">
            <a:avLst/>
          </a:prstGeom>
          <a:ln w="0">
            <a:noFill/>
          </a:ln>
        </p:spPr>
      </p:pic>
      <p:pic>
        <p:nvPicPr>
          <p:cNvPr id="553" name="Image 552">
            <a:extLst>
              <a:ext uri="{FF2B5EF4-FFF2-40B4-BE49-F238E27FC236}">
                <a16:creationId xmlns:a16="http://schemas.microsoft.com/office/drawing/2014/main" id="{86F919F4-5B93-94F5-BAD3-E81D74C3E05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076360" y="2397600"/>
            <a:ext cx="2406960" cy="1603080"/>
          </a:xfrm>
          <a:prstGeom prst="rect">
            <a:avLst/>
          </a:prstGeom>
          <a:ln w="0">
            <a:noFill/>
          </a:ln>
        </p:spPr>
      </p:pic>
      <p:sp>
        <p:nvSpPr>
          <p:cNvPr id="554" name="ZoneTexte 553">
            <a:extLst>
              <a:ext uri="{FF2B5EF4-FFF2-40B4-BE49-F238E27FC236}">
                <a16:creationId xmlns:a16="http://schemas.microsoft.com/office/drawing/2014/main" id="{2270384A-BB87-494E-08CE-2C57CACE5E61}"/>
              </a:ext>
            </a:extLst>
          </p:cNvPr>
          <p:cNvSpPr txBox="1"/>
          <p:nvPr/>
        </p:nvSpPr>
        <p:spPr>
          <a:xfrm>
            <a:off x="4521270" y="1931400"/>
            <a:ext cx="2917080" cy="9147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  <a:ea typeface="Arial"/>
              </a:rPr>
              <a:t>PADRE Nanosat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      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5" name="ZoneTexte 554">
            <a:extLst>
              <a:ext uri="{FF2B5EF4-FFF2-40B4-BE49-F238E27FC236}">
                <a16:creationId xmlns:a16="http://schemas.microsoft.com/office/drawing/2014/main" id="{8E2C100D-041F-78CF-5B71-5DD9205DF59D}"/>
              </a:ext>
            </a:extLst>
          </p:cNvPr>
          <p:cNvSpPr txBox="1"/>
          <p:nvPr/>
        </p:nvSpPr>
        <p:spPr>
          <a:xfrm>
            <a:off x="4588200" y="4737600"/>
            <a:ext cx="3073320" cy="162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  <a:ea typeface="Arial"/>
              </a:rPr>
              <a:t>PHEMTO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High-Energy Astrophysics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~600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keV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Thick CZT (10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mm)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&lt;300</a:t>
            </a: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  <a:ea typeface="Arial"/>
              </a:rPr>
              <a:t>μm Δxy (Laue Lenses imaging)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6" name="ZoneTexte 555">
            <a:extLst>
              <a:ext uri="{FF2B5EF4-FFF2-40B4-BE49-F238E27FC236}">
                <a16:creationId xmlns:a16="http://schemas.microsoft.com/office/drawing/2014/main" id="{6551A6FA-A7E0-BE0B-F53A-68872CCF02BE}"/>
              </a:ext>
            </a:extLst>
          </p:cNvPr>
          <p:cNvSpPr txBox="1"/>
          <p:nvPr/>
        </p:nvSpPr>
        <p:spPr>
          <a:xfrm>
            <a:off x="8284472" y="2612160"/>
            <a:ext cx="3579720" cy="3161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1) Understanding detector effects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2) Evaluating detector configuration (pixel pattern)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3) Design new readout techniques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4) Modeling detector response  (science)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7" name="ZoneTexte 556">
            <a:extLst>
              <a:ext uri="{FF2B5EF4-FFF2-40B4-BE49-F238E27FC236}">
                <a16:creationId xmlns:a16="http://schemas.microsoft.com/office/drawing/2014/main" id="{E132D648-EF92-712B-09CE-707463099D52}"/>
              </a:ext>
            </a:extLst>
          </p:cNvPr>
          <p:cNvSpPr txBox="1"/>
          <p:nvPr/>
        </p:nvSpPr>
        <p:spPr>
          <a:xfrm>
            <a:off x="8507520" y="2132280"/>
            <a:ext cx="31842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Simulation Tool helps with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8" name="Rectangle 557">
            <a:extLst>
              <a:ext uri="{FF2B5EF4-FFF2-40B4-BE49-F238E27FC236}">
                <a16:creationId xmlns:a16="http://schemas.microsoft.com/office/drawing/2014/main" id="{34852BFC-8475-5433-DBA3-3B6A8D2CDEAD}"/>
              </a:ext>
            </a:extLst>
          </p:cNvPr>
          <p:cNvSpPr/>
          <p:nvPr/>
        </p:nvSpPr>
        <p:spPr>
          <a:xfrm>
            <a:off x="8271308" y="2518920"/>
            <a:ext cx="3550352" cy="3069720"/>
          </a:xfrm>
          <a:prstGeom prst="rect">
            <a:avLst/>
          </a:prstGeom>
          <a:noFill/>
          <a:ln w="38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9" name="Connecteur droit 558">
            <a:extLst>
              <a:ext uri="{FF2B5EF4-FFF2-40B4-BE49-F238E27FC236}">
                <a16:creationId xmlns:a16="http://schemas.microsoft.com/office/drawing/2014/main" id="{ED67E521-4D59-6CD5-6430-8E1E0E0B6C26}"/>
              </a:ext>
            </a:extLst>
          </p:cNvPr>
          <p:cNvSpPr/>
          <p:nvPr/>
        </p:nvSpPr>
        <p:spPr>
          <a:xfrm flipV="1">
            <a:off x="157680" y="4192920"/>
            <a:ext cx="7558560" cy="2988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-29520" rIns="104400" bIns="-2952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0" name="Connecteur droit 559">
            <a:extLst>
              <a:ext uri="{FF2B5EF4-FFF2-40B4-BE49-F238E27FC236}">
                <a16:creationId xmlns:a16="http://schemas.microsoft.com/office/drawing/2014/main" id="{EABCB3E3-3D9D-AFCD-90A2-92DE444FE6F4}"/>
              </a:ext>
            </a:extLst>
          </p:cNvPr>
          <p:cNvSpPr/>
          <p:nvPr/>
        </p:nvSpPr>
        <p:spPr>
          <a:xfrm>
            <a:off x="1354680" y="1978920"/>
            <a:ext cx="20160" cy="449928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9400" rIns="104400" bIns="594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1" name="ZoneTexte 560">
            <a:extLst>
              <a:ext uri="{FF2B5EF4-FFF2-40B4-BE49-F238E27FC236}">
                <a16:creationId xmlns:a16="http://schemas.microsoft.com/office/drawing/2014/main" id="{60F32829-B33F-4161-402F-7C4BADF54579}"/>
              </a:ext>
            </a:extLst>
          </p:cNvPr>
          <p:cNvSpPr txBox="1"/>
          <p:nvPr/>
        </p:nvSpPr>
        <p:spPr>
          <a:xfrm>
            <a:off x="2974320" y="4224240"/>
            <a:ext cx="2656440" cy="396000"/>
          </a:xfrm>
          <a:prstGeom prst="rect">
            <a:avLst/>
          </a:prstGeom>
          <a:noFill/>
          <a:ln w="12600">
            <a:solidFill>
              <a:srgbClr val="000000"/>
            </a:solidFill>
            <a:round/>
          </a:ln>
        </p:spPr>
        <p:txBody>
          <a:bodyPr lIns="96120" tIns="51120" rIns="96120" bIns="5112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               M8 Proposals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62" name="Image 561">
            <a:extLst>
              <a:ext uri="{FF2B5EF4-FFF2-40B4-BE49-F238E27FC236}">
                <a16:creationId xmlns:a16="http://schemas.microsoft.com/office/drawing/2014/main" id="{4DB4BF09-6295-18E3-1467-4FE50ECF0DE0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841850" y="1908217"/>
            <a:ext cx="831960" cy="364680"/>
          </a:xfrm>
          <a:prstGeom prst="rect">
            <a:avLst/>
          </a:prstGeom>
          <a:ln w="0">
            <a:noFill/>
          </a:ln>
        </p:spPr>
      </p:pic>
      <p:pic>
        <p:nvPicPr>
          <p:cNvPr id="563" name="Image 562">
            <a:extLst>
              <a:ext uri="{FF2B5EF4-FFF2-40B4-BE49-F238E27FC236}">
                <a16:creationId xmlns:a16="http://schemas.microsoft.com/office/drawing/2014/main" id="{73781A39-A8DE-BCFD-06D6-86D6723CEC2A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964920" y="1828800"/>
            <a:ext cx="610560" cy="516960"/>
          </a:xfrm>
          <a:prstGeom prst="rect">
            <a:avLst/>
          </a:prstGeom>
          <a:ln w="0">
            <a:noFill/>
          </a:ln>
        </p:spPr>
      </p:pic>
      <p:pic>
        <p:nvPicPr>
          <p:cNvPr id="564" name="Image 563">
            <a:extLst>
              <a:ext uri="{FF2B5EF4-FFF2-40B4-BE49-F238E27FC236}">
                <a16:creationId xmlns:a16="http://schemas.microsoft.com/office/drawing/2014/main" id="{4B6B7292-178E-F553-BB4C-BD90BE82A694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091320" y="4235760"/>
            <a:ext cx="795240" cy="348480"/>
          </a:xfrm>
          <a:prstGeom prst="rect">
            <a:avLst/>
          </a:prstGeom>
          <a:ln w="0">
            <a:noFill/>
          </a:ln>
        </p:spPr>
      </p:pic>
      <p:sp>
        <p:nvSpPr>
          <p:cNvPr id="565" name="Espace réservé de la date 6">
            <a:extLst>
              <a:ext uri="{FF2B5EF4-FFF2-40B4-BE49-F238E27FC236}">
                <a16:creationId xmlns:a16="http://schemas.microsoft.com/office/drawing/2014/main" id="{6D3CF02D-F53B-4D7A-2217-7CE80811D42A}"/>
              </a:ext>
            </a:extLst>
          </p:cNvPr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71617AC-B64D-37B8-4B98-912C42AF99BF}"/>
              </a:ext>
            </a:extLst>
          </p:cNvPr>
          <p:cNvSpPr/>
          <p:nvPr/>
        </p:nvSpPr>
        <p:spPr>
          <a:xfrm>
            <a:off x="4619160" y="4732779"/>
            <a:ext cx="2981880" cy="173484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98AD7BD-D6CF-FF7E-4826-2DE108B8D153}"/>
              </a:ext>
            </a:extLst>
          </p:cNvPr>
          <p:cNvSpPr txBox="1"/>
          <p:nvPr/>
        </p:nvSpPr>
        <p:spPr>
          <a:xfrm>
            <a:off x="7602840" y="6167160"/>
            <a:ext cx="791280" cy="392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F10D0C"/>
                </a:solidFill>
                <a:latin typeface="Arial"/>
              </a:rPr>
              <a:t>PhD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68355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6" name="Image 1155"/>
          <p:cNvPicPr/>
          <p:nvPr/>
        </p:nvPicPr>
        <p:blipFill>
          <a:blip r:embed="rId2"/>
          <a:stretch/>
        </p:blipFill>
        <p:spPr>
          <a:xfrm>
            <a:off x="887040" y="2842764"/>
            <a:ext cx="4732920" cy="3538800"/>
          </a:xfrm>
          <a:prstGeom prst="rect">
            <a:avLst/>
          </a:prstGeom>
          <a:ln w="0">
            <a:noFill/>
          </a:ln>
        </p:spPr>
      </p:pic>
      <p:sp>
        <p:nvSpPr>
          <p:cNvPr id="1145" name="Espace réservé du numéro de diapositive 36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9D71BC3-E645-4113-B250-7833B03AB7CB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30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6" name="ZoneTexte 1145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High Energy Validation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7" name="Content Placeholder 17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8" name="Rectangle 15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9" name="Rectangle 16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0" name="ZoneTexte 1149"/>
          <p:cNvSpPr txBox="1"/>
          <p:nvPr/>
        </p:nvSpPr>
        <p:spPr>
          <a:xfrm>
            <a:off x="4533120" y="1619280"/>
            <a:ext cx="4600800" cy="1029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*Work in progress*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1" name="ZoneTexte 1150"/>
          <p:cNvSpPr txBox="1"/>
          <p:nvPr/>
        </p:nvSpPr>
        <p:spPr>
          <a:xfrm>
            <a:off x="2247480" y="2557195"/>
            <a:ext cx="3457080" cy="370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strike="noStrike" spc="-1">
                <a:solidFill>
                  <a:srgbClr val="000000"/>
                </a:solidFill>
                <a:latin typeface="Arial"/>
              </a:rPr>
              <a:t>Real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Caliste-O data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2" name="ZoneTexte 1151"/>
          <p:cNvSpPr txBox="1"/>
          <p:nvPr/>
        </p:nvSpPr>
        <p:spPr>
          <a:xfrm>
            <a:off x="7799567" y="2615708"/>
            <a:ext cx="3457080" cy="370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Simulated Caliste-O data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53" name="Image 1152"/>
          <p:cNvPicPr/>
          <p:nvPr/>
        </p:nvPicPr>
        <p:blipFill>
          <a:blip r:embed="rId3"/>
          <a:stretch/>
        </p:blipFill>
        <p:spPr>
          <a:xfrm>
            <a:off x="9131760" y="60732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1154" name="ZoneTexte 1153"/>
          <p:cNvSpPr txBox="1"/>
          <p:nvPr/>
        </p:nvSpPr>
        <p:spPr>
          <a:xfrm>
            <a:off x="9273600" y="29808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5" name="Espace réservé de la date 30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7" name="ZoneTexte 1156"/>
          <p:cNvSpPr txBox="1"/>
          <p:nvPr/>
        </p:nvSpPr>
        <p:spPr>
          <a:xfrm>
            <a:off x="4479840" y="5638320"/>
            <a:ext cx="1931400" cy="373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000" b="0" strike="noStrike" spc="-1" baseline="33000">
                <a:solidFill>
                  <a:srgbClr val="000000"/>
                </a:solidFill>
                <a:latin typeface="Arial"/>
              </a:rPr>
              <a:t>137</a:t>
            </a:r>
            <a:r>
              <a:rPr lang="zxx" sz="2000" b="0" strike="noStrike" spc="-1">
                <a:solidFill>
                  <a:srgbClr val="000000"/>
                </a:solidFill>
                <a:latin typeface="Arial"/>
              </a:rPr>
              <a:t>Cs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58" name="Image 1157"/>
          <p:cNvPicPr/>
          <p:nvPr/>
        </p:nvPicPr>
        <p:blipFill>
          <a:blip r:embed="rId4"/>
          <a:stretch/>
        </p:blipFill>
        <p:spPr>
          <a:xfrm>
            <a:off x="6596640" y="2970037"/>
            <a:ext cx="4461480" cy="3455280"/>
          </a:xfrm>
          <a:prstGeom prst="rect">
            <a:avLst/>
          </a:prstGeom>
          <a:ln w="0">
            <a:noFill/>
          </a:ln>
        </p:spPr>
      </p:pic>
      <p:sp>
        <p:nvSpPr>
          <p:cNvPr id="1159" name="ZoneTexte 1158"/>
          <p:cNvSpPr txBox="1"/>
          <p:nvPr/>
        </p:nvSpPr>
        <p:spPr>
          <a:xfrm>
            <a:off x="9932760" y="5613480"/>
            <a:ext cx="1931400" cy="373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000" b="0" strike="noStrike" spc="-1" baseline="33000">
                <a:solidFill>
                  <a:srgbClr val="000000"/>
                </a:solidFill>
                <a:latin typeface="Arial"/>
              </a:rPr>
              <a:t>137</a:t>
            </a:r>
            <a:r>
              <a:rPr lang="zxx" sz="2000" b="0" strike="noStrike" spc="-1">
                <a:solidFill>
                  <a:srgbClr val="000000"/>
                </a:solidFill>
                <a:latin typeface="Arial"/>
              </a:rPr>
              <a:t>Cs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0" name="ZoneTexte 1159"/>
          <p:cNvSpPr txBox="1"/>
          <p:nvPr/>
        </p:nvSpPr>
        <p:spPr>
          <a:xfrm>
            <a:off x="9003240" y="190944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" name="Espace réservé du numéro de diapositive 32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C358CF8E-E548-4603-BDE3-9DC84DA1ABBB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31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2" name="ZoneTexte 1161"/>
          <p:cNvSpPr txBox="1"/>
          <p:nvPr/>
        </p:nvSpPr>
        <p:spPr>
          <a:xfrm>
            <a:off x="842400" y="49608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Simulation Tool Requirements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3" name="Rectangle 1162"/>
          <p:cNvSpPr/>
          <p:nvPr/>
        </p:nvSpPr>
        <p:spPr>
          <a:xfrm>
            <a:off x="3747240" y="2812320"/>
            <a:ext cx="1641600" cy="7272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Electric Field and Potential</a:t>
            </a:r>
          </a:p>
        </p:txBody>
      </p:sp>
      <p:sp>
        <p:nvSpPr>
          <p:cNvPr id="1164" name="Rectangle 1163"/>
          <p:cNvSpPr/>
          <p:nvPr/>
        </p:nvSpPr>
        <p:spPr>
          <a:xfrm>
            <a:off x="5680080" y="2840400"/>
            <a:ext cx="1516320" cy="6901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Weighting Potential</a:t>
            </a:r>
          </a:p>
        </p:txBody>
      </p:sp>
      <p:sp>
        <p:nvSpPr>
          <p:cNvPr id="1165" name="Rectangle 1164"/>
          <p:cNvSpPr/>
          <p:nvPr/>
        </p:nvSpPr>
        <p:spPr>
          <a:xfrm>
            <a:off x="7564320" y="2577240"/>
            <a:ext cx="1413720" cy="12924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Charge Drift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FFFFFF"/>
                </a:solidFill>
                <a:latin typeface="Arial"/>
              </a:rPr>
              <a:t>- </a:t>
            </a:r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Trapping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Diffusion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Repulsion</a:t>
            </a:r>
          </a:p>
        </p:txBody>
      </p:sp>
      <p:sp>
        <p:nvSpPr>
          <p:cNvPr id="1166" name="Rectangle 1165"/>
          <p:cNvSpPr/>
          <p:nvPr/>
        </p:nvSpPr>
        <p:spPr>
          <a:xfrm>
            <a:off x="820800" y="2234520"/>
            <a:ext cx="22950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Detector Parameters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Material, Pixel/Strip, Bias, Mobility, Lifetime, Fano</a:t>
            </a:r>
          </a:p>
        </p:txBody>
      </p:sp>
      <p:sp>
        <p:nvSpPr>
          <p:cNvPr id="1167" name="Rectangle 1166"/>
          <p:cNvSpPr/>
          <p:nvPr/>
        </p:nvSpPr>
        <p:spPr>
          <a:xfrm>
            <a:off x="820800" y="3402360"/>
            <a:ext cx="23148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Enviroment Geometry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Box, Passive material, collimator, etc</a:t>
            </a:r>
          </a:p>
        </p:txBody>
      </p:sp>
      <p:sp>
        <p:nvSpPr>
          <p:cNvPr id="1168" name="Rectangle 1167"/>
          <p:cNvSpPr/>
          <p:nvPr/>
        </p:nvSpPr>
        <p:spPr>
          <a:xfrm>
            <a:off x="814320" y="4533840"/>
            <a:ext cx="2314800" cy="9871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Source Configuration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Geometry, Energy, Intensity</a:t>
            </a:r>
          </a:p>
        </p:txBody>
      </p:sp>
      <p:sp>
        <p:nvSpPr>
          <p:cNvPr id="1169" name="Rectangle 1168"/>
          <p:cNvSpPr/>
          <p:nvPr/>
        </p:nvSpPr>
        <p:spPr>
          <a:xfrm>
            <a:off x="9873720" y="1723680"/>
            <a:ext cx="2260080" cy="4533120"/>
          </a:xfrm>
          <a:prstGeom prst="rect">
            <a:avLst/>
          </a:prstGeom>
          <a:noFill/>
          <a:ln w="38160">
            <a:solidFill>
              <a:srgbClr val="F10D0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9080" tIns="64080" rIns="109080" bIns="6408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0" name="Rectangle 1169"/>
          <p:cNvSpPr/>
          <p:nvPr/>
        </p:nvSpPr>
        <p:spPr>
          <a:xfrm>
            <a:off x="648000" y="1690920"/>
            <a:ext cx="9136080" cy="477360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760" tIns="59760" rIns="104760" bIns="597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1" name="Rectangle 1170"/>
          <p:cNvSpPr/>
          <p:nvPr/>
        </p:nvSpPr>
        <p:spPr>
          <a:xfrm>
            <a:off x="3505320" y="4869720"/>
            <a:ext cx="1752840" cy="13597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zxx" sz="1800" b="1" strike="noStrike" spc="-1">
                <a:solidFill>
                  <a:srgbClr val="FFFFFF"/>
                </a:solidFill>
                <a:latin typeface="Arial"/>
                <a:ea typeface="Noto Sans CJK SC"/>
              </a:rPr>
              <a:t>Photon-matter interaction</a:t>
            </a: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</p:txBody>
      </p:sp>
      <p:pic>
        <p:nvPicPr>
          <p:cNvPr id="1172" name="Image 1171"/>
          <p:cNvPicPr/>
          <p:nvPr/>
        </p:nvPicPr>
        <p:blipFill>
          <a:blip r:embed="rId2"/>
          <a:stretch/>
        </p:blipFill>
        <p:spPr>
          <a:xfrm>
            <a:off x="3773880" y="5501520"/>
            <a:ext cx="1203120" cy="664200"/>
          </a:xfrm>
          <a:prstGeom prst="rect">
            <a:avLst/>
          </a:prstGeom>
          <a:ln w="0">
            <a:noFill/>
          </a:ln>
        </p:spPr>
      </p:pic>
      <p:sp>
        <p:nvSpPr>
          <p:cNvPr id="1173" name="Rectangle 1172"/>
          <p:cNvSpPr/>
          <p:nvPr/>
        </p:nvSpPr>
        <p:spPr>
          <a:xfrm>
            <a:off x="5632560" y="5017680"/>
            <a:ext cx="17334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Electrode charge induced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74" name="Rectangle 1173"/>
          <p:cNvSpPr/>
          <p:nvPr/>
        </p:nvSpPr>
        <p:spPr>
          <a:xfrm>
            <a:off x="896760" y="5640120"/>
            <a:ext cx="2189880" cy="74556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Electronics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ENC, ADC range, Threshold</a:t>
            </a:r>
          </a:p>
        </p:txBody>
      </p:sp>
      <p:sp>
        <p:nvSpPr>
          <p:cNvPr id="1175" name="Rectangle 1174"/>
          <p:cNvSpPr/>
          <p:nvPr/>
        </p:nvSpPr>
        <p:spPr>
          <a:xfrm>
            <a:off x="7681320" y="4975200"/>
            <a:ext cx="17334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Front-end &amp; Back-end electronics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76" name="Rectangle 1175"/>
          <p:cNvSpPr/>
          <p:nvPr/>
        </p:nvSpPr>
        <p:spPr>
          <a:xfrm>
            <a:off x="10014120" y="4484520"/>
            <a:ext cx="1966680" cy="15973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Data analysis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images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spectrum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lightcurve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response matrix</a:t>
            </a:r>
          </a:p>
        </p:txBody>
      </p:sp>
      <p:sp>
        <p:nvSpPr>
          <p:cNvPr id="1177" name="Rectangle 1176"/>
          <p:cNvSpPr/>
          <p:nvPr/>
        </p:nvSpPr>
        <p:spPr>
          <a:xfrm>
            <a:off x="9969120" y="2691720"/>
            <a:ext cx="2094840" cy="8208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Transient Signals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Charge profile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Current profile</a:t>
            </a:r>
          </a:p>
        </p:txBody>
      </p:sp>
      <p:sp>
        <p:nvSpPr>
          <p:cNvPr id="1178" name="Connecteur droit 1177"/>
          <p:cNvSpPr/>
          <p:nvPr/>
        </p:nvSpPr>
        <p:spPr>
          <a:xfrm flipH="1">
            <a:off x="3300480" y="1690920"/>
            <a:ext cx="9360" cy="47736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9" name="ZoneTexte 1178"/>
          <p:cNvSpPr txBox="1"/>
          <p:nvPr/>
        </p:nvSpPr>
        <p:spPr>
          <a:xfrm>
            <a:off x="1466640" y="1758960"/>
            <a:ext cx="1711440" cy="418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Inputs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0" name="Connecteur droit 1179"/>
          <p:cNvSpPr/>
          <p:nvPr/>
        </p:nvSpPr>
        <p:spPr>
          <a:xfrm flipH="1" flipV="1">
            <a:off x="3300480" y="4224240"/>
            <a:ext cx="6483600" cy="9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36000" rIns="90000" bIns="-360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1" name="ZoneTexte 1180"/>
          <p:cNvSpPr txBox="1"/>
          <p:nvPr/>
        </p:nvSpPr>
        <p:spPr>
          <a:xfrm>
            <a:off x="3363480" y="1784520"/>
            <a:ext cx="249876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Detector Physics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2" name="ZoneTexte 1181"/>
          <p:cNvSpPr txBox="1"/>
          <p:nvPr/>
        </p:nvSpPr>
        <p:spPr>
          <a:xfrm>
            <a:off x="3293280" y="4236120"/>
            <a:ext cx="335304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Event list generation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83" name="Image 1182"/>
          <p:cNvPicPr/>
          <p:nvPr/>
        </p:nvPicPr>
        <p:blipFill>
          <a:blip r:embed="rId3"/>
          <a:stretch/>
        </p:blipFill>
        <p:spPr>
          <a:xfrm>
            <a:off x="8435880" y="1738440"/>
            <a:ext cx="1239480" cy="730800"/>
          </a:xfrm>
          <a:prstGeom prst="rect">
            <a:avLst/>
          </a:prstGeom>
          <a:ln w="0">
            <a:noFill/>
          </a:ln>
        </p:spPr>
      </p:pic>
      <p:sp>
        <p:nvSpPr>
          <p:cNvPr id="1184" name="ZoneTexte 1183"/>
          <p:cNvSpPr txBox="1"/>
          <p:nvPr/>
        </p:nvSpPr>
        <p:spPr>
          <a:xfrm>
            <a:off x="11010240" y="1297800"/>
            <a:ext cx="2019600" cy="381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1" strike="noStrike" spc="-1">
                <a:solidFill>
                  <a:srgbClr val="F10D0C"/>
                </a:solidFill>
                <a:latin typeface="Arial"/>
              </a:rPr>
              <a:t>Examples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85" name="Google Shape;612;p 3"/>
          <p:cNvGrpSpPr/>
          <p:nvPr/>
        </p:nvGrpSpPr>
        <p:grpSpPr>
          <a:xfrm>
            <a:off x="6225480" y="539280"/>
            <a:ext cx="4367880" cy="1050480"/>
            <a:chOff x="6225480" y="539280"/>
            <a:chExt cx="4367880" cy="1050480"/>
          </a:xfrm>
        </p:grpSpPr>
        <p:sp>
          <p:nvSpPr>
            <p:cNvPr id="1186" name="Google Shape;613;p 4"/>
            <p:cNvSpPr/>
            <p:nvPr/>
          </p:nvSpPr>
          <p:spPr>
            <a:xfrm>
              <a:off x="6225480" y="573120"/>
              <a:ext cx="4367880" cy="982080"/>
            </a:xfrm>
            <a:prstGeom prst="roundRect">
              <a:avLst>
                <a:gd name="adj" fmla="val 16667"/>
              </a:avLst>
            </a:prstGeom>
            <a:solidFill>
              <a:srgbClr val="D0D0D0"/>
            </a:solidFill>
            <a:ln w="19080">
              <a:solidFill>
                <a:srgbClr val="08283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>
              <a:noAutofit/>
            </a:bodyPr>
            <a:lstStyle/>
            <a:p>
              <a:endParaRPr lang="zxx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187" name="Google Shape;614;p 4"/>
            <p:cNvPicPr/>
            <p:nvPr/>
          </p:nvPicPr>
          <p:blipFill>
            <a:blip r:embed="rId4"/>
            <a:srcRect t="13742" r="13215" b="27200"/>
            <a:stretch/>
          </p:blipFill>
          <p:spPr>
            <a:xfrm>
              <a:off x="6225480" y="539280"/>
              <a:ext cx="4367880" cy="10504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188" name="ZoneTexte 1187"/>
          <p:cNvSpPr txBox="1"/>
          <p:nvPr/>
        </p:nvSpPr>
        <p:spPr>
          <a:xfrm>
            <a:off x="10292760" y="1785600"/>
            <a:ext cx="1711440" cy="418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Outputs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9" name="Espace réservé de la date 26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Espace réservé de la date 31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1" name="Espace réservé du numéro de diapositive 38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4C99E8FD-3B79-4258-AF80-9717FCD69719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32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2" name="ZoneTexte 1191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Possible use case, 3D compensation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3" name="Content Placeholder 18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4" name="Rectangle 17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5" name="Rectangle 18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96" name="Image 1195"/>
          <p:cNvPicPr/>
          <p:nvPr/>
        </p:nvPicPr>
        <p:blipFill>
          <a:blip r:embed="rId2"/>
          <a:stretch/>
        </p:blipFill>
        <p:spPr>
          <a:xfrm>
            <a:off x="1516320" y="1905480"/>
            <a:ext cx="2518920" cy="863640"/>
          </a:xfrm>
          <a:prstGeom prst="rect">
            <a:avLst/>
          </a:prstGeom>
          <a:ln w="0">
            <a:noFill/>
          </a:ln>
        </p:spPr>
      </p:pic>
      <p:sp>
        <p:nvSpPr>
          <p:cNvPr id="1197" name="ZoneTexte 1196"/>
          <p:cNvSpPr txBox="1"/>
          <p:nvPr/>
        </p:nvSpPr>
        <p:spPr>
          <a:xfrm>
            <a:off x="4128840" y="1922040"/>
            <a:ext cx="2453040" cy="858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600" b="1" strike="noStrike" spc="-1">
                <a:solidFill>
                  <a:srgbClr val="C9211E"/>
                </a:solidFill>
                <a:latin typeface="Arial"/>
              </a:rPr>
              <a:t>*Specially when there is small pixel effect*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98" name="Image 1197"/>
          <p:cNvPicPr/>
          <p:nvPr/>
        </p:nvPicPr>
        <p:blipFill>
          <a:blip r:embed="rId3"/>
          <a:stretch/>
        </p:blipFill>
        <p:spPr>
          <a:xfrm>
            <a:off x="1441080" y="2728440"/>
            <a:ext cx="4006080" cy="3974760"/>
          </a:xfrm>
          <a:prstGeom prst="rect">
            <a:avLst/>
          </a:prstGeom>
          <a:ln w="0">
            <a:noFill/>
          </a:ln>
        </p:spPr>
      </p:pic>
      <p:pic>
        <p:nvPicPr>
          <p:cNvPr id="1199" name="Image 1198"/>
          <p:cNvPicPr/>
          <p:nvPr/>
        </p:nvPicPr>
        <p:blipFill>
          <a:blip r:embed="rId4"/>
          <a:stretch/>
        </p:blipFill>
        <p:spPr>
          <a:xfrm>
            <a:off x="9131760" y="60732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1200" name="ZoneTexte 1199"/>
          <p:cNvSpPr txBox="1"/>
          <p:nvPr/>
        </p:nvSpPr>
        <p:spPr>
          <a:xfrm>
            <a:off x="9273600" y="29808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01" name="Image 1200"/>
          <p:cNvPicPr/>
          <p:nvPr/>
        </p:nvPicPr>
        <p:blipFill>
          <a:blip r:embed="rId5"/>
          <a:srcRect t="5900"/>
          <a:stretch/>
        </p:blipFill>
        <p:spPr>
          <a:xfrm>
            <a:off x="6674760" y="2658960"/>
            <a:ext cx="4533120" cy="3652200"/>
          </a:xfrm>
          <a:prstGeom prst="rect">
            <a:avLst/>
          </a:prstGeom>
          <a:ln w="0">
            <a:noFill/>
          </a:ln>
        </p:spPr>
      </p:pic>
      <p:sp>
        <p:nvSpPr>
          <p:cNvPr id="1202" name="ZoneTexte 1201"/>
          <p:cNvSpPr txBox="1"/>
          <p:nvPr/>
        </p:nvSpPr>
        <p:spPr>
          <a:xfrm>
            <a:off x="9003240" y="190944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" name="Espace réservé de la date 32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28/10/2022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4" name="Espace réservé du numéro de diapositive 39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236B9128-3E63-41A8-8710-51677A4BEA2E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33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5" name="ZoneTexte 1204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Possible use case, 3D compensation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6" name="Content Placeholder 19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7" name="Rectangle 19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8" name="Rectangle 20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09" name="Image 1208"/>
          <p:cNvPicPr/>
          <p:nvPr/>
        </p:nvPicPr>
        <p:blipFill>
          <a:blip r:embed="rId2"/>
          <a:stretch/>
        </p:blipFill>
        <p:spPr>
          <a:xfrm>
            <a:off x="1516320" y="1905480"/>
            <a:ext cx="2518920" cy="863640"/>
          </a:xfrm>
          <a:prstGeom prst="rect">
            <a:avLst/>
          </a:prstGeom>
          <a:ln w="0">
            <a:noFill/>
          </a:ln>
        </p:spPr>
      </p:pic>
      <p:pic>
        <p:nvPicPr>
          <p:cNvPr id="1211" name="Image 1210"/>
          <p:cNvPicPr/>
          <p:nvPr/>
        </p:nvPicPr>
        <p:blipFill>
          <a:blip r:embed="rId3"/>
          <a:srcRect t="7390"/>
          <a:stretch/>
        </p:blipFill>
        <p:spPr>
          <a:xfrm>
            <a:off x="1303200" y="3324960"/>
            <a:ext cx="4863600" cy="3440520"/>
          </a:xfrm>
          <a:prstGeom prst="rect">
            <a:avLst/>
          </a:prstGeom>
          <a:ln w="0">
            <a:noFill/>
          </a:ln>
        </p:spPr>
      </p:pic>
      <p:pic>
        <p:nvPicPr>
          <p:cNvPr id="1212" name="Image 1211"/>
          <p:cNvPicPr/>
          <p:nvPr/>
        </p:nvPicPr>
        <p:blipFill>
          <a:blip r:embed="rId4"/>
          <a:srcRect t="7599"/>
          <a:stretch/>
        </p:blipFill>
        <p:spPr>
          <a:xfrm>
            <a:off x="6525360" y="3351240"/>
            <a:ext cx="4568400" cy="3238200"/>
          </a:xfrm>
          <a:prstGeom prst="rect">
            <a:avLst/>
          </a:prstGeom>
          <a:ln w="0">
            <a:noFill/>
          </a:ln>
        </p:spPr>
      </p:pic>
      <p:sp>
        <p:nvSpPr>
          <p:cNvPr id="1213" name="ZoneTexte 1212"/>
          <p:cNvSpPr txBox="1"/>
          <p:nvPr/>
        </p:nvSpPr>
        <p:spPr>
          <a:xfrm>
            <a:off x="2630880" y="2688120"/>
            <a:ext cx="3019680" cy="3967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r>
              <a:rPr lang="zxx" sz="2000" b="1" strike="noStrike" spc="-1">
                <a:solidFill>
                  <a:srgbClr val="FF0000"/>
                </a:solidFill>
                <a:latin typeface="Arial"/>
                <a:ea typeface="Arial"/>
              </a:rPr>
              <a:t>Pre-Correction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4" name="ZoneTexte 1213"/>
          <p:cNvSpPr txBox="1"/>
          <p:nvPr/>
        </p:nvSpPr>
        <p:spPr>
          <a:xfrm>
            <a:off x="7714800" y="2715120"/>
            <a:ext cx="3023640" cy="3967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r>
              <a:rPr lang="zxx" sz="2000" b="1" strike="noStrike" spc="-1">
                <a:solidFill>
                  <a:srgbClr val="FF0000"/>
                </a:solidFill>
                <a:latin typeface="Arial"/>
                <a:ea typeface="Arial"/>
              </a:rPr>
              <a:t>After Correction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15" name="Image 1214"/>
          <p:cNvPicPr/>
          <p:nvPr/>
        </p:nvPicPr>
        <p:blipFill>
          <a:blip r:embed="rId5"/>
          <a:stretch/>
        </p:blipFill>
        <p:spPr>
          <a:xfrm>
            <a:off x="9131760" y="60732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1216" name="ZoneTexte 1215"/>
          <p:cNvSpPr txBox="1"/>
          <p:nvPr/>
        </p:nvSpPr>
        <p:spPr>
          <a:xfrm>
            <a:off x="9273600" y="29808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7" name="Espace réservé de la date 42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8" name="ZoneTexte 1217"/>
          <p:cNvSpPr txBox="1"/>
          <p:nvPr/>
        </p:nvSpPr>
        <p:spPr>
          <a:xfrm>
            <a:off x="6992280" y="3423240"/>
            <a:ext cx="1931400" cy="599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700" b="0" strike="noStrike" spc="-1" baseline="33000">
                <a:solidFill>
                  <a:srgbClr val="000000"/>
                </a:solidFill>
                <a:latin typeface="Arial"/>
              </a:rPr>
              <a:t>137</a:t>
            </a:r>
            <a:r>
              <a:rPr lang="zxx" sz="1700" b="0" strike="noStrike" spc="-1">
                <a:solidFill>
                  <a:srgbClr val="000000"/>
                </a:solidFill>
                <a:latin typeface="Arial"/>
              </a:rPr>
              <a:t>Cs</a:t>
            </a:r>
            <a:endParaRPr lang="en-US" sz="17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400" b="0" strike="noStrike" spc="-1">
                <a:solidFill>
                  <a:srgbClr val="000000"/>
                </a:solidFill>
                <a:latin typeface="Arial"/>
              </a:rPr>
              <a:t>662 keV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9" name="ZoneTexte 1218"/>
          <p:cNvSpPr txBox="1"/>
          <p:nvPr/>
        </p:nvSpPr>
        <p:spPr>
          <a:xfrm>
            <a:off x="9003240" y="190944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0" name="ZoneTexte 1219"/>
          <p:cNvSpPr txBox="1"/>
          <p:nvPr/>
        </p:nvSpPr>
        <p:spPr>
          <a:xfrm>
            <a:off x="1609560" y="3078000"/>
            <a:ext cx="1955520" cy="397440"/>
          </a:xfrm>
          <a:prstGeom prst="rect">
            <a:avLst/>
          </a:prstGeom>
          <a:noFill/>
          <a:ln w="29160">
            <a:noFill/>
          </a:ln>
        </p:spPr>
        <p:txBody>
          <a:bodyPr lIns="104400" tIns="59400" rIns="104400" bIns="59400" anchor="t">
            <a:noAutofit/>
          </a:bodyPr>
          <a:lstStyle/>
          <a:p>
            <a:pPr algn="ctr"/>
            <a:r>
              <a:rPr lang="en-US" sz="1600" b="1" strike="noStrike" spc="-1">
                <a:solidFill>
                  <a:srgbClr val="000000"/>
                </a:solidFill>
                <a:latin typeface="Arial"/>
              </a:rPr>
              <a:t>Simulation data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1" name="ZoneTexte 1220"/>
          <p:cNvSpPr txBox="1"/>
          <p:nvPr/>
        </p:nvSpPr>
        <p:spPr>
          <a:xfrm>
            <a:off x="6757560" y="3078000"/>
            <a:ext cx="1955520" cy="397440"/>
          </a:xfrm>
          <a:prstGeom prst="rect">
            <a:avLst/>
          </a:prstGeom>
          <a:noFill/>
          <a:ln w="29160">
            <a:noFill/>
          </a:ln>
        </p:spPr>
        <p:txBody>
          <a:bodyPr lIns="104400" tIns="59400" rIns="104400" bIns="59400" anchor="t">
            <a:noAutofit/>
          </a:bodyPr>
          <a:lstStyle/>
          <a:p>
            <a:pPr algn="ctr"/>
            <a:r>
              <a:rPr lang="en-US" sz="1600" b="1" strike="noStrike" spc="-1">
                <a:solidFill>
                  <a:srgbClr val="000000"/>
                </a:solidFill>
                <a:latin typeface="Arial"/>
              </a:rPr>
              <a:t>Simulation data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2" name="ZoneTexte 1221"/>
          <p:cNvSpPr txBox="1"/>
          <p:nvPr/>
        </p:nvSpPr>
        <p:spPr>
          <a:xfrm>
            <a:off x="4472640" y="3423600"/>
            <a:ext cx="1931400" cy="599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700" b="0" strike="noStrike" spc="-1" baseline="33000">
                <a:solidFill>
                  <a:srgbClr val="000000"/>
                </a:solidFill>
                <a:latin typeface="Arial"/>
              </a:rPr>
              <a:t>137</a:t>
            </a:r>
            <a:r>
              <a:rPr lang="zxx" sz="1700" b="0" strike="noStrike" spc="-1">
                <a:solidFill>
                  <a:srgbClr val="000000"/>
                </a:solidFill>
                <a:latin typeface="Arial"/>
              </a:rPr>
              <a:t>Cs</a:t>
            </a:r>
            <a:endParaRPr lang="en-US" sz="17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400" b="0" strike="noStrike" spc="-1">
                <a:solidFill>
                  <a:srgbClr val="000000"/>
                </a:solidFill>
                <a:latin typeface="Arial"/>
              </a:rPr>
              <a:t>662 keV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ED05EFD-4AA5-E384-E0FC-805E7B5517B3}"/>
              </a:ext>
            </a:extLst>
          </p:cNvPr>
          <p:cNvSpPr txBox="1"/>
          <p:nvPr/>
        </p:nvSpPr>
        <p:spPr>
          <a:xfrm>
            <a:off x="4128840" y="1922040"/>
            <a:ext cx="2453040" cy="858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600" b="1" strike="noStrike" spc="-1">
                <a:solidFill>
                  <a:srgbClr val="C9211E"/>
                </a:solidFill>
                <a:latin typeface="Arial"/>
              </a:rPr>
              <a:t>*Specially when there is small pixel effect*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3" name="Image 1222"/>
          <p:cNvPicPr/>
          <p:nvPr/>
        </p:nvPicPr>
        <p:blipFill>
          <a:blip r:embed="rId2"/>
          <a:srcRect t="6733"/>
          <a:stretch/>
        </p:blipFill>
        <p:spPr>
          <a:xfrm>
            <a:off x="7466400" y="3125520"/>
            <a:ext cx="4303440" cy="3281760"/>
          </a:xfrm>
          <a:prstGeom prst="rect">
            <a:avLst/>
          </a:prstGeom>
          <a:ln w="0">
            <a:noFill/>
          </a:ln>
        </p:spPr>
      </p:pic>
      <p:pic>
        <p:nvPicPr>
          <p:cNvPr id="1224" name="Image 1223"/>
          <p:cNvPicPr/>
          <p:nvPr/>
        </p:nvPicPr>
        <p:blipFill>
          <a:blip r:embed="rId3"/>
          <a:stretch/>
        </p:blipFill>
        <p:spPr>
          <a:xfrm>
            <a:off x="1172880" y="2927160"/>
            <a:ext cx="4147920" cy="3391920"/>
          </a:xfrm>
          <a:prstGeom prst="rect">
            <a:avLst/>
          </a:prstGeom>
          <a:ln w="0">
            <a:noFill/>
          </a:ln>
        </p:spPr>
      </p:pic>
      <p:sp>
        <p:nvSpPr>
          <p:cNvPr id="1225" name="Espace réservé du numéro de diapositive 40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7634BB46-F1DE-4281-8C26-D9D2DDC709BF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34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6" name="ZoneTexte 1225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Possible use case, 3D compensation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7" name="Content Placeholder 20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8" name="Rectangle 21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9" name="Rectangle 22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30" name="Image 1229"/>
          <p:cNvPicPr/>
          <p:nvPr/>
        </p:nvPicPr>
        <p:blipFill>
          <a:blip r:embed="rId4"/>
          <a:stretch/>
        </p:blipFill>
        <p:spPr>
          <a:xfrm>
            <a:off x="1516320" y="1905480"/>
            <a:ext cx="2518920" cy="863640"/>
          </a:xfrm>
          <a:prstGeom prst="rect">
            <a:avLst/>
          </a:prstGeom>
          <a:ln w="0">
            <a:noFill/>
          </a:ln>
        </p:spPr>
      </p:pic>
      <p:sp>
        <p:nvSpPr>
          <p:cNvPr id="1232" name="ZoneTexte 1231"/>
          <p:cNvSpPr txBox="1"/>
          <p:nvPr/>
        </p:nvSpPr>
        <p:spPr>
          <a:xfrm>
            <a:off x="4140720" y="3145680"/>
            <a:ext cx="1931400" cy="373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000" b="0" strike="noStrike" spc="-1" baseline="33000">
                <a:solidFill>
                  <a:srgbClr val="000000"/>
                </a:solidFill>
                <a:latin typeface="Arial"/>
              </a:rPr>
              <a:t>133</a:t>
            </a:r>
            <a:r>
              <a:rPr lang="zxx" sz="2000" b="0" strike="noStrike" spc="-1">
                <a:solidFill>
                  <a:srgbClr val="000000"/>
                </a:solidFill>
                <a:latin typeface="Arial"/>
              </a:rPr>
              <a:t>Ba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3" name="ZoneTexte 1232"/>
          <p:cNvSpPr txBox="1"/>
          <p:nvPr/>
        </p:nvSpPr>
        <p:spPr>
          <a:xfrm>
            <a:off x="10625760" y="3173040"/>
            <a:ext cx="1931400" cy="373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000" b="0" strike="noStrike" spc="-1" baseline="33000">
                <a:solidFill>
                  <a:srgbClr val="000000"/>
                </a:solidFill>
                <a:latin typeface="Arial"/>
              </a:rPr>
              <a:t>137</a:t>
            </a:r>
            <a:r>
              <a:rPr lang="zxx" sz="2000" b="0" strike="noStrike" spc="-1">
                <a:solidFill>
                  <a:srgbClr val="000000"/>
                </a:solidFill>
                <a:latin typeface="Arial"/>
              </a:rPr>
              <a:t>Cs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34" name="Image 1233"/>
          <p:cNvPicPr/>
          <p:nvPr/>
        </p:nvPicPr>
        <p:blipFill>
          <a:blip r:embed="rId5"/>
          <a:stretch/>
        </p:blipFill>
        <p:spPr>
          <a:xfrm>
            <a:off x="9131760" y="60732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1235" name="ZoneTexte 1234"/>
          <p:cNvSpPr txBox="1"/>
          <p:nvPr/>
        </p:nvSpPr>
        <p:spPr>
          <a:xfrm>
            <a:off x="9273600" y="29808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6" name="Espace réservé de la date 33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7" name="ZoneTexte 1236"/>
          <p:cNvSpPr txBox="1"/>
          <p:nvPr/>
        </p:nvSpPr>
        <p:spPr>
          <a:xfrm>
            <a:off x="5126400" y="3677400"/>
            <a:ext cx="2234520" cy="2190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How much can we improve spectral response with cathode readout?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8" name="ZoneTexte 1237"/>
          <p:cNvSpPr txBox="1"/>
          <p:nvPr/>
        </p:nvSpPr>
        <p:spPr>
          <a:xfrm>
            <a:off x="1465560" y="2790000"/>
            <a:ext cx="1955520" cy="397440"/>
          </a:xfrm>
          <a:prstGeom prst="rect">
            <a:avLst/>
          </a:prstGeom>
          <a:noFill/>
          <a:ln w="29160">
            <a:noFill/>
          </a:ln>
        </p:spPr>
        <p:txBody>
          <a:bodyPr lIns="104400" tIns="59400" rIns="104400" bIns="59400" anchor="t">
            <a:noAutofit/>
          </a:bodyPr>
          <a:lstStyle/>
          <a:p>
            <a:pPr algn="ctr"/>
            <a:r>
              <a:rPr lang="en-US" sz="1600" b="1" strike="noStrike" spc="-1">
                <a:solidFill>
                  <a:srgbClr val="000000"/>
                </a:solidFill>
                <a:latin typeface="Arial"/>
              </a:rPr>
              <a:t>Simulation data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9" name="ZoneTexte 1238"/>
          <p:cNvSpPr txBox="1"/>
          <p:nvPr/>
        </p:nvSpPr>
        <p:spPr>
          <a:xfrm>
            <a:off x="7961040" y="3884400"/>
            <a:ext cx="2460240" cy="858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600" b="1" strike="noStrike" spc="-1">
                <a:solidFill>
                  <a:srgbClr val="C9211E"/>
                </a:solidFill>
                <a:latin typeface="Arial"/>
              </a:rPr>
              <a:t>~66% improvement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0" name="ZoneTexte 1239"/>
          <p:cNvSpPr txBox="1"/>
          <p:nvPr/>
        </p:nvSpPr>
        <p:spPr>
          <a:xfrm>
            <a:off x="9003240" y="190944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1" name="ZoneTexte 1240"/>
          <p:cNvSpPr txBox="1"/>
          <p:nvPr/>
        </p:nvSpPr>
        <p:spPr>
          <a:xfrm>
            <a:off x="7765560" y="2790000"/>
            <a:ext cx="1955520" cy="397440"/>
          </a:xfrm>
          <a:prstGeom prst="rect">
            <a:avLst/>
          </a:prstGeom>
          <a:noFill/>
          <a:ln w="29160">
            <a:noFill/>
          </a:ln>
        </p:spPr>
        <p:txBody>
          <a:bodyPr lIns="104400" tIns="59400" rIns="104400" bIns="59400" anchor="t">
            <a:noAutofit/>
          </a:bodyPr>
          <a:lstStyle/>
          <a:p>
            <a:pPr algn="ctr"/>
            <a:r>
              <a:rPr lang="en-US" sz="1600" b="1" strike="noStrike" spc="-1">
                <a:solidFill>
                  <a:srgbClr val="000000"/>
                </a:solidFill>
                <a:latin typeface="Arial"/>
              </a:rPr>
              <a:t>Simulation data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B032515-74BE-B9F9-492C-C31839B58D96}"/>
              </a:ext>
            </a:extLst>
          </p:cNvPr>
          <p:cNvSpPr txBox="1"/>
          <p:nvPr/>
        </p:nvSpPr>
        <p:spPr>
          <a:xfrm>
            <a:off x="4128840" y="1922040"/>
            <a:ext cx="2453040" cy="858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600" b="1" strike="noStrike" spc="-1">
                <a:solidFill>
                  <a:srgbClr val="C9211E"/>
                </a:solidFill>
                <a:latin typeface="Arial"/>
              </a:rPr>
              <a:t>*Specially when there is small pixel effect*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" name="Espace réservé du numéro de diapositive 41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B01BB7AF-99CD-48A7-970D-444FC9487989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35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3" name="ZoneTexte 1242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Transient Curves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4" name="Content Placeholder 21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5" name="Rectangle 23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6" name="Rectangle 24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47" name="Image 1246"/>
          <p:cNvPicPr/>
          <p:nvPr/>
        </p:nvPicPr>
        <p:blipFill>
          <a:blip r:embed="rId2"/>
          <a:srcRect t="7845" r="1638"/>
          <a:stretch/>
        </p:blipFill>
        <p:spPr>
          <a:xfrm>
            <a:off x="921600" y="3053160"/>
            <a:ext cx="4100400" cy="3088080"/>
          </a:xfrm>
          <a:prstGeom prst="rect">
            <a:avLst/>
          </a:prstGeom>
          <a:ln w="0">
            <a:noFill/>
          </a:ln>
        </p:spPr>
      </p:pic>
      <p:sp>
        <p:nvSpPr>
          <p:cNvPr id="1248" name="ZoneTexte 1247"/>
          <p:cNvSpPr txBox="1"/>
          <p:nvPr/>
        </p:nvSpPr>
        <p:spPr>
          <a:xfrm>
            <a:off x="2138760" y="2486880"/>
            <a:ext cx="316908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Main Pixel Charge Curve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49" name="Image 1248"/>
          <p:cNvPicPr/>
          <p:nvPr/>
        </p:nvPicPr>
        <p:blipFill>
          <a:blip r:embed="rId3"/>
          <a:stretch/>
        </p:blipFill>
        <p:spPr>
          <a:xfrm>
            <a:off x="3635280" y="826200"/>
            <a:ext cx="1698120" cy="1395000"/>
          </a:xfrm>
          <a:prstGeom prst="rect">
            <a:avLst/>
          </a:prstGeom>
          <a:ln w="0">
            <a:noFill/>
          </a:ln>
        </p:spPr>
      </p:pic>
      <p:sp>
        <p:nvSpPr>
          <p:cNvPr id="1250" name="Google Shape;575;p 8"/>
          <p:cNvSpPr/>
          <p:nvPr/>
        </p:nvSpPr>
        <p:spPr>
          <a:xfrm>
            <a:off x="3791160" y="1911240"/>
            <a:ext cx="206640" cy="206640"/>
          </a:xfrm>
          <a:prstGeom prst="star5">
            <a:avLst>
              <a:gd name="adj" fmla="val 19954"/>
              <a:gd name="hf" fmla="val 105146"/>
              <a:gd name="vf" fmla="val 110557"/>
            </a:avLst>
          </a:prstGeom>
          <a:solidFill>
            <a:srgbClr val="FFC000"/>
          </a:solidFill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200" tIns="39960" rIns="88200" bIns="39960" anchor="ctr">
            <a:noAutofit/>
          </a:bodyPr>
          <a:lstStyle/>
          <a:p>
            <a:endParaRPr lang="zxx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51" name="Image 1250"/>
          <p:cNvPicPr/>
          <p:nvPr/>
        </p:nvPicPr>
        <p:blipFill>
          <a:blip r:embed="rId4"/>
          <a:srcRect t="6899"/>
          <a:stretch/>
        </p:blipFill>
        <p:spPr>
          <a:xfrm>
            <a:off x="7290720" y="3086280"/>
            <a:ext cx="4038120" cy="3097080"/>
          </a:xfrm>
          <a:prstGeom prst="rect">
            <a:avLst/>
          </a:prstGeom>
          <a:ln w="0">
            <a:noFill/>
          </a:ln>
        </p:spPr>
      </p:pic>
      <p:sp>
        <p:nvSpPr>
          <p:cNvPr id="1252" name="ZoneTexte 1251"/>
          <p:cNvSpPr txBox="1"/>
          <p:nvPr/>
        </p:nvSpPr>
        <p:spPr>
          <a:xfrm>
            <a:off x="8382960" y="2474280"/>
            <a:ext cx="316908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Side Neighbour Curve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3" name="ZoneTexte 1252"/>
          <p:cNvSpPr txBox="1"/>
          <p:nvPr/>
        </p:nvSpPr>
        <p:spPr>
          <a:xfrm>
            <a:off x="5135040" y="3003480"/>
            <a:ext cx="2234520" cy="2190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Can we use side neighbor Max/Min for 3D?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54" name="Image 1253"/>
          <p:cNvPicPr/>
          <p:nvPr/>
        </p:nvPicPr>
        <p:blipFill>
          <a:blip r:embed="rId5"/>
          <a:stretch/>
        </p:blipFill>
        <p:spPr>
          <a:xfrm>
            <a:off x="9131760" y="60732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1255" name="ZoneTexte 1254"/>
          <p:cNvSpPr txBox="1"/>
          <p:nvPr/>
        </p:nvSpPr>
        <p:spPr>
          <a:xfrm>
            <a:off x="9273600" y="29808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6" name="Espace réservé de la date 34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7" name="ZoneTexte 1256"/>
          <p:cNvSpPr txBox="1"/>
          <p:nvPr/>
        </p:nvSpPr>
        <p:spPr>
          <a:xfrm>
            <a:off x="5874840" y="1112400"/>
            <a:ext cx="2565360" cy="90540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txBody>
          <a:bodyPr lIns="104400" tIns="59400" rIns="104400" bIns="59400" anchor="t">
            <a:noAutofit/>
          </a:bodyPr>
          <a:lstStyle/>
          <a:p>
            <a:pPr algn="ctr"/>
            <a:r>
              <a:rPr lang="en-US" b="1" spc="-1" dirty="0">
                <a:solidFill>
                  <a:srgbClr val="C9211E"/>
                </a:solidFill>
                <a:latin typeface="Arial"/>
              </a:rPr>
              <a:t>I</a:t>
            </a:r>
            <a:r>
              <a:rPr lang="en-US" sz="1800" b="1" strike="noStrike" spc="-1" dirty="0">
                <a:solidFill>
                  <a:srgbClr val="C9211E"/>
                </a:solidFill>
                <a:latin typeface="Arial"/>
              </a:rPr>
              <a:t>nput for electronics simulator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1800" b="1" strike="noStrike" spc="-1" dirty="0">
                <a:solidFill>
                  <a:srgbClr val="C9211E"/>
                </a:solidFill>
                <a:latin typeface="Arial"/>
              </a:rPr>
              <a:t>Cadence, SPICE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8" name="ZoneTexte 1257"/>
          <p:cNvSpPr txBox="1"/>
          <p:nvPr/>
        </p:nvSpPr>
        <p:spPr>
          <a:xfrm>
            <a:off x="9003240" y="190944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9" name="ZoneTexte 1258"/>
          <p:cNvSpPr txBox="1"/>
          <p:nvPr/>
        </p:nvSpPr>
        <p:spPr>
          <a:xfrm>
            <a:off x="1465560" y="2790000"/>
            <a:ext cx="1955520" cy="397440"/>
          </a:xfrm>
          <a:prstGeom prst="rect">
            <a:avLst/>
          </a:prstGeom>
          <a:noFill/>
          <a:ln w="29160">
            <a:noFill/>
          </a:ln>
        </p:spPr>
        <p:txBody>
          <a:bodyPr lIns="104400" tIns="59400" rIns="104400" bIns="59400" anchor="t">
            <a:noAutofit/>
          </a:bodyPr>
          <a:lstStyle/>
          <a:p>
            <a:pPr algn="ctr"/>
            <a:r>
              <a:rPr lang="en-US" sz="1600" b="1" strike="noStrike" spc="-1">
                <a:solidFill>
                  <a:srgbClr val="000000"/>
                </a:solidFill>
                <a:latin typeface="Arial"/>
              </a:rPr>
              <a:t>Simulation data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0" name="ZoneTexte 1259"/>
          <p:cNvSpPr txBox="1"/>
          <p:nvPr/>
        </p:nvSpPr>
        <p:spPr>
          <a:xfrm>
            <a:off x="7693560" y="2790000"/>
            <a:ext cx="1955520" cy="397440"/>
          </a:xfrm>
          <a:prstGeom prst="rect">
            <a:avLst/>
          </a:prstGeom>
          <a:noFill/>
          <a:ln w="29160">
            <a:noFill/>
          </a:ln>
        </p:spPr>
        <p:txBody>
          <a:bodyPr lIns="104400" tIns="59400" rIns="104400" bIns="59400" anchor="t">
            <a:noAutofit/>
          </a:bodyPr>
          <a:lstStyle/>
          <a:p>
            <a:pPr algn="ctr"/>
            <a:r>
              <a:rPr lang="en-US" sz="1600" b="1" strike="noStrike" spc="-1">
                <a:solidFill>
                  <a:srgbClr val="000000"/>
                </a:solidFill>
                <a:latin typeface="Arial"/>
              </a:rPr>
              <a:t>Simulation data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" name="Espace réservé du numéro de diapositive 10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7F93DE40-46A6-4249-A9E1-C3D5684100B9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36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2" name="ZoneTexte 1261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Transient Curves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3" name="Content Placeholder 32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4" name="Rectangle 14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5" name="Rectangle 42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6" name="ZoneTexte 1265"/>
          <p:cNvSpPr txBox="1"/>
          <p:nvPr/>
        </p:nvSpPr>
        <p:spPr>
          <a:xfrm>
            <a:off x="2138760" y="2486880"/>
            <a:ext cx="316908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Main Pixel Charge Curve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67" name="Image 1266"/>
          <p:cNvPicPr/>
          <p:nvPr/>
        </p:nvPicPr>
        <p:blipFill>
          <a:blip r:embed="rId2"/>
          <a:stretch/>
        </p:blipFill>
        <p:spPr>
          <a:xfrm>
            <a:off x="3635280" y="826200"/>
            <a:ext cx="1698120" cy="1395000"/>
          </a:xfrm>
          <a:prstGeom prst="rect">
            <a:avLst/>
          </a:prstGeom>
          <a:ln w="0">
            <a:noFill/>
          </a:ln>
        </p:spPr>
      </p:pic>
      <p:sp>
        <p:nvSpPr>
          <p:cNvPr id="1268" name="Google Shape;575;p 9"/>
          <p:cNvSpPr/>
          <p:nvPr/>
        </p:nvSpPr>
        <p:spPr>
          <a:xfrm>
            <a:off x="3791160" y="1911240"/>
            <a:ext cx="206640" cy="206640"/>
          </a:xfrm>
          <a:prstGeom prst="star5">
            <a:avLst>
              <a:gd name="adj" fmla="val 19954"/>
              <a:gd name="hf" fmla="val 105146"/>
              <a:gd name="vf" fmla="val 110557"/>
            </a:avLst>
          </a:prstGeom>
          <a:solidFill>
            <a:srgbClr val="FFC000"/>
          </a:solidFill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200" tIns="39960" rIns="88200" bIns="39960" anchor="ctr">
            <a:noAutofit/>
          </a:bodyPr>
          <a:lstStyle/>
          <a:p>
            <a:endParaRPr lang="zxx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9" name="ZoneTexte 1268"/>
          <p:cNvSpPr txBox="1"/>
          <p:nvPr/>
        </p:nvSpPr>
        <p:spPr>
          <a:xfrm>
            <a:off x="8382960" y="2474280"/>
            <a:ext cx="316908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Side Neighbour Curve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0" name="ZoneTexte 1269"/>
          <p:cNvSpPr txBox="1"/>
          <p:nvPr/>
        </p:nvSpPr>
        <p:spPr>
          <a:xfrm>
            <a:off x="5135040" y="3003480"/>
            <a:ext cx="2234520" cy="2190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Can we use side neighbo</a:t>
            </a:r>
            <a:r>
              <a:rPr lang="fr-FR" sz="1800" b="1" strike="noStrike" spc="-1" dirty="0">
                <a:solidFill>
                  <a:srgbClr val="000000"/>
                </a:solidFill>
                <a:latin typeface="Arial"/>
              </a:rPr>
              <a:t>u</a:t>
            </a:r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r Max/Min for 3D?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71" name="Image 1270"/>
          <p:cNvPicPr/>
          <p:nvPr/>
        </p:nvPicPr>
        <p:blipFill>
          <a:blip r:embed="rId3"/>
          <a:stretch/>
        </p:blipFill>
        <p:spPr>
          <a:xfrm>
            <a:off x="9131760" y="60732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1272" name="ZoneTexte 1271"/>
          <p:cNvSpPr txBox="1"/>
          <p:nvPr/>
        </p:nvSpPr>
        <p:spPr>
          <a:xfrm>
            <a:off x="9273600" y="29808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3" name="Espace réservé de la date 45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4" name="ZoneTexte 1273"/>
          <p:cNvSpPr txBox="1"/>
          <p:nvPr/>
        </p:nvSpPr>
        <p:spPr>
          <a:xfrm>
            <a:off x="5874840" y="1112400"/>
            <a:ext cx="2565360" cy="90540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txBody>
          <a:bodyPr lIns="104400" tIns="59400" rIns="104400" bIns="59400" anchor="t">
            <a:noAutofit/>
          </a:bodyPr>
          <a:lstStyle/>
          <a:p>
            <a:pPr algn="ctr"/>
            <a:r>
              <a:rPr lang="en-US" sz="1800" b="1" strike="noStrike" spc="-1" dirty="0">
                <a:solidFill>
                  <a:srgbClr val="C9211E"/>
                </a:solidFill>
                <a:latin typeface="Arial"/>
              </a:rPr>
              <a:t>Input for electronics simulator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1800" b="1" strike="noStrike" spc="-1" dirty="0">
                <a:solidFill>
                  <a:srgbClr val="C9211E"/>
                </a:solidFill>
                <a:latin typeface="Arial"/>
              </a:rPr>
              <a:t>Cadence, SPICE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5" name="ZoneTexte 1274"/>
          <p:cNvSpPr txBox="1"/>
          <p:nvPr/>
        </p:nvSpPr>
        <p:spPr>
          <a:xfrm>
            <a:off x="5144400" y="4270320"/>
            <a:ext cx="2234520" cy="2190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en-US" sz="1800" b="1" strike="noStrike" spc="-1" noProof="1">
                <a:solidFill>
                  <a:srgbClr val="000000"/>
                </a:solidFill>
                <a:latin typeface="Arial"/>
              </a:rPr>
              <a:t>Which gives best performance, </a:t>
            </a:r>
            <a:r>
              <a:rPr lang="en-US" sz="1800" b="1" u="sng" strike="noStrike" spc="-1" noProof="1">
                <a:solidFill>
                  <a:srgbClr val="000000"/>
                </a:solidFill>
                <a:uFillTx/>
                <a:latin typeface="Arial"/>
              </a:rPr>
              <a:t>cathode</a:t>
            </a:r>
            <a:r>
              <a:rPr lang="en-US" sz="1800" b="1" strike="noStrike" spc="-1" noProof="1">
                <a:solidFill>
                  <a:srgbClr val="000000"/>
                </a:solidFill>
                <a:latin typeface="Arial"/>
              </a:rPr>
              <a:t> or </a:t>
            </a:r>
            <a:r>
              <a:rPr lang="en-US" sz="1800" b="1" u="sng" strike="noStrike" spc="-1" noProof="1">
                <a:solidFill>
                  <a:srgbClr val="000000"/>
                </a:solidFill>
                <a:uFillTx/>
                <a:latin typeface="Arial"/>
              </a:rPr>
              <a:t>side neighbour</a:t>
            </a:r>
            <a:r>
              <a:rPr lang="en-US" sz="1800" b="1" strike="noStrike" spc="-1" noProof="1">
                <a:solidFill>
                  <a:srgbClr val="000000"/>
                </a:solidFill>
                <a:latin typeface="Arial"/>
              </a:rPr>
              <a:t>?</a:t>
            </a:r>
            <a:endParaRPr lang="en-US" sz="1800" b="0" strike="noStrike" spc="-1" noProof="1">
              <a:solidFill>
                <a:srgbClr val="000000"/>
              </a:solidFill>
              <a:latin typeface="Arial"/>
            </a:endParaRPr>
          </a:p>
          <a:p>
            <a:pPr algn="ctr"/>
            <a:endParaRPr lang="en-US" sz="1800" b="0" strike="noStrike" spc="-1" noProof="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noProof="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noProof="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6" name="ZoneTexte 1275"/>
          <p:cNvSpPr txBox="1"/>
          <p:nvPr/>
        </p:nvSpPr>
        <p:spPr>
          <a:xfrm>
            <a:off x="9003240" y="190944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77" name="Image 1276"/>
          <p:cNvPicPr/>
          <p:nvPr/>
        </p:nvPicPr>
        <p:blipFill>
          <a:blip r:embed="rId4"/>
          <a:srcRect t="7845" r="1638"/>
          <a:stretch/>
        </p:blipFill>
        <p:spPr>
          <a:xfrm>
            <a:off x="921960" y="3053160"/>
            <a:ext cx="4100400" cy="3088080"/>
          </a:xfrm>
          <a:prstGeom prst="rect">
            <a:avLst/>
          </a:prstGeom>
          <a:ln w="0">
            <a:noFill/>
          </a:ln>
        </p:spPr>
      </p:pic>
      <p:pic>
        <p:nvPicPr>
          <p:cNvPr id="1278" name="Image 1277"/>
          <p:cNvPicPr/>
          <p:nvPr/>
        </p:nvPicPr>
        <p:blipFill>
          <a:blip r:embed="rId5"/>
          <a:srcRect t="6899"/>
          <a:stretch/>
        </p:blipFill>
        <p:spPr>
          <a:xfrm>
            <a:off x="7291080" y="3086280"/>
            <a:ext cx="4038120" cy="3097080"/>
          </a:xfrm>
          <a:prstGeom prst="rect">
            <a:avLst/>
          </a:prstGeom>
          <a:ln w="0">
            <a:noFill/>
          </a:ln>
        </p:spPr>
      </p:pic>
      <p:sp>
        <p:nvSpPr>
          <p:cNvPr id="1279" name="ZoneTexte 1278"/>
          <p:cNvSpPr txBox="1"/>
          <p:nvPr/>
        </p:nvSpPr>
        <p:spPr>
          <a:xfrm>
            <a:off x="1465920" y="2790000"/>
            <a:ext cx="1955520" cy="397440"/>
          </a:xfrm>
          <a:prstGeom prst="rect">
            <a:avLst/>
          </a:prstGeom>
          <a:noFill/>
          <a:ln w="29160">
            <a:noFill/>
          </a:ln>
        </p:spPr>
        <p:txBody>
          <a:bodyPr lIns="104400" tIns="59400" rIns="104400" bIns="59400" anchor="t">
            <a:noAutofit/>
          </a:bodyPr>
          <a:lstStyle/>
          <a:p>
            <a:pPr algn="ctr"/>
            <a:r>
              <a:rPr lang="en-US" sz="1600" b="1" strike="noStrike" spc="-1">
                <a:solidFill>
                  <a:srgbClr val="000000"/>
                </a:solidFill>
                <a:latin typeface="Arial"/>
              </a:rPr>
              <a:t>Simulation data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0" name="ZoneTexte 1279"/>
          <p:cNvSpPr txBox="1"/>
          <p:nvPr/>
        </p:nvSpPr>
        <p:spPr>
          <a:xfrm>
            <a:off x="7693920" y="2790000"/>
            <a:ext cx="1955520" cy="397440"/>
          </a:xfrm>
          <a:prstGeom prst="rect">
            <a:avLst/>
          </a:prstGeom>
          <a:noFill/>
          <a:ln w="29160">
            <a:noFill/>
          </a:ln>
        </p:spPr>
        <p:txBody>
          <a:bodyPr lIns="104400" tIns="59400" rIns="104400" bIns="59400" anchor="t">
            <a:noAutofit/>
          </a:bodyPr>
          <a:lstStyle/>
          <a:p>
            <a:pPr algn="ctr"/>
            <a:r>
              <a:rPr lang="en-US" sz="1600" b="1" strike="noStrike" spc="-1">
                <a:solidFill>
                  <a:srgbClr val="000000"/>
                </a:solidFill>
                <a:latin typeface="Arial"/>
              </a:rPr>
              <a:t>Simulation data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" name="Espace réservé du numéro de diapositive 43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1B6DCCCD-8538-40A3-A948-E73C48705872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37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8" name="ZoneTexte 1307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Future Work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9" name="Content Placeholder 22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0" name="Rectangle 27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1" name="Rectangle 28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2" name="Connecteur droit 1311"/>
          <p:cNvSpPr/>
          <p:nvPr/>
        </p:nvSpPr>
        <p:spPr>
          <a:xfrm>
            <a:off x="5799600" y="1650240"/>
            <a:ext cx="11160" cy="4636080"/>
          </a:xfrm>
          <a:prstGeom prst="line">
            <a:avLst/>
          </a:prstGeom>
          <a:ln w="572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8440" tIns="73440" rIns="118440" bIns="7344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3" name="ZoneTexte 1312"/>
          <p:cNvSpPr txBox="1"/>
          <p:nvPr/>
        </p:nvSpPr>
        <p:spPr>
          <a:xfrm>
            <a:off x="2021400" y="1681560"/>
            <a:ext cx="4147560" cy="995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400" b="1" strike="noStrike" spc="-1">
                <a:solidFill>
                  <a:srgbClr val="000000"/>
                </a:solidFill>
                <a:latin typeface="Arial"/>
              </a:rPr>
              <a:t>Development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4" name="ZoneTexte 1313"/>
          <p:cNvSpPr txBox="1"/>
          <p:nvPr/>
        </p:nvSpPr>
        <p:spPr>
          <a:xfrm>
            <a:off x="8318880" y="1724040"/>
            <a:ext cx="4147560" cy="995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400" b="1" strike="noStrike" spc="-1">
                <a:solidFill>
                  <a:srgbClr val="000000"/>
                </a:solidFill>
                <a:latin typeface="Arial"/>
              </a:rPr>
              <a:t>Validation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5" name="ZoneTexte 1314"/>
          <p:cNvSpPr txBox="1"/>
          <p:nvPr/>
        </p:nvSpPr>
        <p:spPr>
          <a:xfrm>
            <a:off x="646200" y="2401200"/>
            <a:ext cx="4824720" cy="38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Larger CIE area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Implement Elipsoidal Charge Cloud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6" name="ZoneTexte 1315"/>
          <p:cNvSpPr txBox="1"/>
          <p:nvPr/>
        </p:nvSpPr>
        <p:spPr>
          <a:xfrm>
            <a:off x="6530400" y="2390400"/>
            <a:ext cx="5142600" cy="38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High Energy multiplicity with Caliste-O CdTe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(ongoing)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Cathode side spectra with readout on Caliste-O (ongoing)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Validate charge cloud model ESRF (LIP Coimbra - Timepix3) and SPRING8 data (IPMU Tokyo - Strip)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Transient curves with real 5mm CZT integrated with TIA – anode and cathode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7" name="Espace réservé de la date 36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" name="Espace réservé du numéro de diapositive 1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DB693F4-18E4-42A5-8440-23079AC0414A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38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9" name="ZoneTexte 1318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Future Work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0" name="Content Placeholder 24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1" name="Rectangle 8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2" name="Rectangle 31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3" name="Connecteur droit 1322"/>
          <p:cNvSpPr/>
          <p:nvPr/>
        </p:nvSpPr>
        <p:spPr>
          <a:xfrm>
            <a:off x="5799600" y="1650240"/>
            <a:ext cx="11160" cy="4636080"/>
          </a:xfrm>
          <a:prstGeom prst="line">
            <a:avLst/>
          </a:prstGeom>
          <a:ln w="572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8440" tIns="73440" rIns="118440" bIns="7344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4" name="ZoneTexte 1323"/>
          <p:cNvSpPr txBox="1"/>
          <p:nvPr/>
        </p:nvSpPr>
        <p:spPr>
          <a:xfrm>
            <a:off x="2021400" y="1681560"/>
            <a:ext cx="4147560" cy="995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400" b="1" strike="noStrike" spc="-1">
                <a:solidFill>
                  <a:srgbClr val="000000"/>
                </a:solidFill>
                <a:latin typeface="Arial"/>
              </a:rPr>
              <a:t>Development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5" name="ZoneTexte 1324"/>
          <p:cNvSpPr txBox="1"/>
          <p:nvPr/>
        </p:nvSpPr>
        <p:spPr>
          <a:xfrm>
            <a:off x="8318880" y="1724040"/>
            <a:ext cx="4147560" cy="995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400" b="1" strike="noStrike" spc="-1">
                <a:solidFill>
                  <a:srgbClr val="000000"/>
                </a:solidFill>
                <a:latin typeface="Arial"/>
              </a:rPr>
              <a:t>Validation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6" name="ZoneTexte 1325"/>
          <p:cNvSpPr txBox="1"/>
          <p:nvPr/>
        </p:nvSpPr>
        <p:spPr>
          <a:xfrm>
            <a:off x="646200" y="2401200"/>
            <a:ext cx="4824720" cy="38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1" u="sng" strike="noStrike" spc="-1">
                <a:solidFill>
                  <a:srgbClr val="000000"/>
                </a:solidFill>
                <a:uFillTx/>
                <a:latin typeface="Arial"/>
              </a:rPr>
              <a:t>Larger CIE area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Implement Elipsoidal Charge Cloud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7" name="ZoneTexte 1326"/>
          <p:cNvSpPr txBox="1"/>
          <p:nvPr/>
        </p:nvSpPr>
        <p:spPr>
          <a:xfrm>
            <a:off x="6530400" y="2390400"/>
            <a:ext cx="5142600" cy="38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High Energy multiplicity with Caliste-O CdTe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(ongoing)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Cathode side spectra with readout on Caliste-O (ongoing)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Validate charge cloud model ESRF (LIP Coimbra - Timepix3) and SPRING8 data (IPMU Tokyo - Strip)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Transient curves with real 5mm CZT integrated with TIA – anode and cathode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8" name="Espace réservé de la date 2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329" name="Google Shape;558;p 3"/>
          <p:cNvGrpSpPr/>
          <p:nvPr/>
        </p:nvGrpSpPr>
        <p:grpSpPr>
          <a:xfrm>
            <a:off x="1226160" y="3433320"/>
            <a:ext cx="3538440" cy="2913840"/>
            <a:chOff x="1226160" y="3433320"/>
            <a:chExt cx="3538440" cy="2913840"/>
          </a:xfrm>
        </p:grpSpPr>
        <p:pic>
          <p:nvPicPr>
            <p:cNvPr id="1330" name="Google Shape;559;p 4"/>
            <p:cNvPicPr/>
            <p:nvPr/>
          </p:nvPicPr>
          <p:blipFill>
            <a:blip r:embed="rId2"/>
            <a:stretch/>
          </p:blipFill>
          <p:spPr>
            <a:xfrm>
              <a:off x="1226160" y="4862880"/>
              <a:ext cx="1769400" cy="1484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331" name="Google Shape;560;p 4"/>
            <p:cNvPicPr/>
            <p:nvPr/>
          </p:nvPicPr>
          <p:blipFill>
            <a:blip r:embed="rId2"/>
            <a:stretch/>
          </p:blipFill>
          <p:spPr>
            <a:xfrm>
              <a:off x="1226160" y="3433320"/>
              <a:ext cx="1769400" cy="1484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332" name="Google Shape;561;p 4"/>
            <p:cNvPicPr/>
            <p:nvPr/>
          </p:nvPicPr>
          <p:blipFill>
            <a:blip r:embed="rId2"/>
            <a:stretch/>
          </p:blipFill>
          <p:spPr>
            <a:xfrm>
              <a:off x="2995560" y="3433320"/>
              <a:ext cx="1769040" cy="1484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333" name="Google Shape;562;p 4"/>
            <p:cNvPicPr/>
            <p:nvPr/>
          </p:nvPicPr>
          <p:blipFill>
            <a:blip r:embed="rId2"/>
            <a:stretch/>
          </p:blipFill>
          <p:spPr>
            <a:xfrm>
              <a:off x="2995560" y="4833360"/>
              <a:ext cx="1769040" cy="1484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334" name="Google Shape;563;p 4"/>
            <p:cNvPicPr/>
            <p:nvPr/>
          </p:nvPicPr>
          <p:blipFill>
            <a:blip r:embed="rId2"/>
            <a:srcRect l="14923" t="8244" r="16792" b="13292"/>
            <a:stretch/>
          </p:blipFill>
          <p:spPr>
            <a:xfrm rot="5400000">
              <a:off x="1507680" y="3547800"/>
              <a:ext cx="1177200" cy="1194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335" name="Google Shape;564;p 4"/>
            <p:cNvPicPr/>
            <p:nvPr/>
          </p:nvPicPr>
          <p:blipFill>
            <a:blip r:embed="rId2"/>
            <a:srcRect l="14923" t="8244" r="16792" b="13292"/>
            <a:stretch/>
          </p:blipFill>
          <p:spPr>
            <a:xfrm rot="10800000">
              <a:off x="3256200" y="3558960"/>
              <a:ext cx="1207800" cy="11646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336" name="Google Shape;565;p 4"/>
            <p:cNvPicPr/>
            <p:nvPr/>
          </p:nvPicPr>
          <p:blipFill>
            <a:blip r:embed="rId2"/>
            <a:srcRect l="14923" t="8244" r="16792" b="13292"/>
            <a:stretch/>
          </p:blipFill>
          <p:spPr>
            <a:xfrm rot="16200000">
              <a:off x="3270960" y="4943160"/>
              <a:ext cx="1177200" cy="11948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337" name="Google Shape;575;p 13"/>
          <p:cNvSpPr/>
          <p:nvPr/>
        </p:nvSpPr>
        <p:spPr>
          <a:xfrm>
            <a:off x="1762920" y="5652360"/>
            <a:ext cx="206640" cy="206640"/>
          </a:xfrm>
          <a:prstGeom prst="star5">
            <a:avLst>
              <a:gd name="adj" fmla="val 19954"/>
              <a:gd name="hf" fmla="val 105146"/>
              <a:gd name="vf" fmla="val 110557"/>
            </a:avLst>
          </a:prstGeom>
          <a:solidFill>
            <a:srgbClr val="FFC000"/>
          </a:solidFill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200" tIns="39960" rIns="88200" bIns="39960" anchor="ctr">
            <a:noAutofit/>
          </a:bodyPr>
          <a:lstStyle/>
          <a:p>
            <a:endParaRPr lang="zxx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8" name="Google Shape;575;p 14"/>
          <p:cNvSpPr/>
          <p:nvPr/>
        </p:nvSpPr>
        <p:spPr>
          <a:xfrm>
            <a:off x="1762920" y="4210560"/>
            <a:ext cx="206640" cy="206640"/>
          </a:xfrm>
          <a:prstGeom prst="star5">
            <a:avLst>
              <a:gd name="adj" fmla="val 19954"/>
              <a:gd name="hf" fmla="val 105146"/>
              <a:gd name="vf" fmla="val 110557"/>
            </a:avLst>
          </a:prstGeom>
          <a:solidFill>
            <a:srgbClr val="FFC000"/>
          </a:solidFill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200" tIns="39960" rIns="88200" bIns="39960" anchor="ctr">
            <a:noAutofit/>
          </a:bodyPr>
          <a:lstStyle/>
          <a:p>
            <a:endParaRPr lang="zxx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9" name="Google Shape;575;p 15"/>
          <p:cNvSpPr/>
          <p:nvPr/>
        </p:nvSpPr>
        <p:spPr>
          <a:xfrm>
            <a:off x="3526920" y="5650560"/>
            <a:ext cx="206640" cy="206640"/>
          </a:xfrm>
          <a:prstGeom prst="star5">
            <a:avLst>
              <a:gd name="adj" fmla="val 19954"/>
              <a:gd name="hf" fmla="val 105146"/>
              <a:gd name="vf" fmla="val 110557"/>
            </a:avLst>
          </a:prstGeom>
          <a:solidFill>
            <a:srgbClr val="FFC000"/>
          </a:solidFill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200" tIns="39960" rIns="88200" bIns="39960" anchor="ctr">
            <a:noAutofit/>
          </a:bodyPr>
          <a:lstStyle/>
          <a:p>
            <a:endParaRPr lang="zxx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0" name="Google Shape;575;p 16"/>
          <p:cNvSpPr/>
          <p:nvPr/>
        </p:nvSpPr>
        <p:spPr>
          <a:xfrm>
            <a:off x="3562920" y="4174560"/>
            <a:ext cx="206640" cy="206640"/>
          </a:xfrm>
          <a:prstGeom prst="star5">
            <a:avLst>
              <a:gd name="adj" fmla="val 19954"/>
              <a:gd name="hf" fmla="val 105146"/>
              <a:gd name="vf" fmla="val 110557"/>
            </a:avLst>
          </a:prstGeom>
          <a:solidFill>
            <a:srgbClr val="FFC000"/>
          </a:solidFill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200" tIns="39960" rIns="88200" bIns="39960" anchor="ctr">
            <a:noAutofit/>
          </a:bodyPr>
          <a:lstStyle/>
          <a:p>
            <a:endParaRPr lang="zxx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1" name="ZoneTexte 1340"/>
          <p:cNvSpPr txBox="1"/>
          <p:nvPr/>
        </p:nvSpPr>
        <p:spPr>
          <a:xfrm>
            <a:off x="2179440" y="6317640"/>
            <a:ext cx="2595960" cy="640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4 Multiplicity limit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2" name="Espace réservé du numéro de diapositive 2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18158B1-2133-474C-8FE9-901264C10A2C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39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3" name="ZoneTexte 1342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Future Work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4" name="Content Placeholder 27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5" name="Rectangle 32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6" name="Rectangle 33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7" name="Connecteur droit 1346"/>
          <p:cNvSpPr/>
          <p:nvPr/>
        </p:nvSpPr>
        <p:spPr>
          <a:xfrm>
            <a:off x="5799600" y="1650240"/>
            <a:ext cx="11160" cy="4636080"/>
          </a:xfrm>
          <a:prstGeom prst="line">
            <a:avLst/>
          </a:prstGeom>
          <a:ln w="572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8440" tIns="73440" rIns="118440" bIns="7344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8" name="ZoneTexte 1347"/>
          <p:cNvSpPr txBox="1"/>
          <p:nvPr/>
        </p:nvSpPr>
        <p:spPr>
          <a:xfrm>
            <a:off x="2021400" y="1681560"/>
            <a:ext cx="4147560" cy="995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400" b="1" strike="noStrike" spc="-1">
                <a:solidFill>
                  <a:srgbClr val="000000"/>
                </a:solidFill>
                <a:latin typeface="Arial"/>
              </a:rPr>
              <a:t>Development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9" name="ZoneTexte 1348"/>
          <p:cNvSpPr txBox="1"/>
          <p:nvPr/>
        </p:nvSpPr>
        <p:spPr>
          <a:xfrm>
            <a:off x="8318880" y="1724040"/>
            <a:ext cx="4147560" cy="995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400" b="1" strike="noStrike" spc="-1">
                <a:solidFill>
                  <a:srgbClr val="000000"/>
                </a:solidFill>
                <a:latin typeface="Arial"/>
              </a:rPr>
              <a:t>Validation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0" name="ZoneTexte 1349"/>
          <p:cNvSpPr txBox="1"/>
          <p:nvPr/>
        </p:nvSpPr>
        <p:spPr>
          <a:xfrm>
            <a:off x="646200" y="2401200"/>
            <a:ext cx="4824720" cy="38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Larger CIE area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1" u="sng" strike="noStrike" spc="-1">
                <a:solidFill>
                  <a:srgbClr val="000000"/>
                </a:solidFill>
                <a:uFillTx/>
                <a:latin typeface="Arial"/>
              </a:rPr>
              <a:t>Implement Elipsoidal Charge Cloud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1" name="ZoneTexte 1350"/>
          <p:cNvSpPr txBox="1"/>
          <p:nvPr/>
        </p:nvSpPr>
        <p:spPr>
          <a:xfrm>
            <a:off x="6530400" y="2390400"/>
            <a:ext cx="5142600" cy="38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High Energy multiplicity with Caliste-O CdTe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(ongoing)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Cathode side spectra with readout on Caliste-O (ongoing)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Validate charge cloud model ESRF (LIP Coimbra - Timepix3) and SPRING8 data (IPMU Tokyo - Strip)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Transient curves with real 5mm CZT integrated with TIA – anode and cathode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2" name="Espace réservé de la date 3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53" name="Image 1352"/>
          <p:cNvPicPr/>
          <p:nvPr/>
        </p:nvPicPr>
        <p:blipFill>
          <a:blip r:embed="rId2"/>
          <a:stretch/>
        </p:blipFill>
        <p:spPr>
          <a:xfrm>
            <a:off x="346680" y="3783960"/>
            <a:ext cx="4966200" cy="24692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Espace réservé du numéro de diapositive 9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E566475-C834-4AFF-BBF8-1239E9CED79F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4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0" name="Espace réservé de la date 8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1" name="ZoneTexte 590"/>
          <p:cNvSpPr txBox="1"/>
          <p:nvPr/>
        </p:nvSpPr>
        <p:spPr>
          <a:xfrm>
            <a:off x="1165680" y="1680765"/>
            <a:ext cx="4893120" cy="5509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1" strike="noStrike" spc="-1" dirty="0">
                <a:solidFill>
                  <a:srgbClr val="000000"/>
                </a:solidFill>
                <a:latin typeface="Arial"/>
              </a:rPr>
              <a:t>1. Simulation Tool Requirements</a:t>
            </a: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en-US" sz="2200" b="0" strike="noStrike" spc="-1" dirty="0">
                <a:solidFill>
                  <a:srgbClr val="000000"/>
                </a:solidFill>
                <a:latin typeface="Arial"/>
              </a:rPr>
              <a:t>	Inputs</a:t>
            </a:r>
          </a:p>
          <a:p>
            <a:r>
              <a:rPr lang="en-US" sz="2200" spc="-1" dirty="0">
                <a:solidFill>
                  <a:srgbClr val="000000"/>
                </a:solidFill>
                <a:latin typeface="Arial"/>
              </a:rPr>
              <a:t>	Physics</a:t>
            </a:r>
          </a:p>
          <a:p>
            <a:r>
              <a:rPr lang="en-US" sz="2200" b="0" strike="noStrike" spc="-1" dirty="0">
                <a:solidFill>
                  <a:srgbClr val="000000"/>
                </a:solidFill>
                <a:latin typeface="Arial"/>
              </a:rPr>
              <a:t>	Outputs</a:t>
            </a:r>
          </a:p>
          <a:p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en-US" sz="2200" b="0" strike="noStrike" spc="-1" dirty="0">
                <a:solidFill>
                  <a:srgbClr val="000000"/>
                </a:solidFill>
                <a:latin typeface="Arial"/>
              </a:rPr>
              <a:t>	</a:t>
            </a:r>
          </a:p>
        </p:txBody>
      </p:sp>
      <p:sp>
        <p:nvSpPr>
          <p:cNvPr id="592" name="ZoneTexte 591"/>
          <p:cNvSpPr txBox="1"/>
          <p:nvPr/>
        </p:nvSpPr>
        <p:spPr>
          <a:xfrm>
            <a:off x="6531480" y="1659525"/>
            <a:ext cx="5696640" cy="1872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1" strike="noStrike" spc="-1">
                <a:solidFill>
                  <a:srgbClr val="000000"/>
                </a:solidFill>
                <a:latin typeface="Arial"/>
              </a:rPr>
              <a:t>2. Detector Physics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en-US" sz="2200" b="0" strike="noStrike" spc="-1">
                <a:solidFill>
                  <a:srgbClr val="000000"/>
                </a:solidFill>
                <a:latin typeface="Arial"/>
              </a:rPr>
              <a:t>	Geometry and Fields</a:t>
            </a:r>
          </a:p>
          <a:p>
            <a:r>
              <a:rPr lang="en-US" sz="2200" b="0" strike="noStrike" spc="-1">
                <a:solidFill>
                  <a:srgbClr val="000000"/>
                </a:solidFill>
                <a:latin typeface="Arial"/>
              </a:rPr>
              <a:t>	Charge cloud dynamics</a:t>
            </a:r>
          </a:p>
          <a:p>
            <a:r>
              <a:rPr lang="en-US" sz="2200" b="0" strike="noStrike" spc="-1">
                <a:solidFill>
                  <a:srgbClr val="000000"/>
                </a:solidFill>
                <a:latin typeface="Arial"/>
              </a:rPr>
              <a:t>	Electrode induced charge</a:t>
            </a:r>
          </a:p>
        </p:txBody>
      </p:sp>
      <p:sp>
        <p:nvSpPr>
          <p:cNvPr id="593" name="ZoneTexte 592"/>
          <p:cNvSpPr txBox="1"/>
          <p:nvPr/>
        </p:nvSpPr>
        <p:spPr>
          <a:xfrm>
            <a:off x="1193760" y="3390045"/>
            <a:ext cx="4939442" cy="1028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1" strike="noStrike" spc="-1" dirty="0">
                <a:solidFill>
                  <a:srgbClr val="000000"/>
                </a:solidFill>
                <a:latin typeface="Arial"/>
              </a:rPr>
              <a:t>3. Events List Generator</a:t>
            </a: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en-US" sz="2200" b="0" strike="noStrike" spc="-1" dirty="0">
                <a:solidFill>
                  <a:srgbClr val="000000"/>
                </a:solidFill>
                <a:latin typeface="Arial"/>
              </a:rPr>
              <a:t>	Monte-Carlo events</a:t>
            </a:r>
          </a:p>
          <a:p>
            <a:r>
              <a:rPr lang="en-US" sz="2200" b="0" strike="noStrike" spc="-1" dirty="0">
                <a:solidFill>
                  <a:srgbClr val="000000"/>
                </a:solidFill>
                <a:latin typeface="Arial"/>
              </a:rPr>
              <a:t>	Detector Spectra</a:t>
            </a:r>
          </a:p>
        </p:txBody>
      </p:sp>
      <p:sp>
        <p:nvSpPr>
          <p:cNvPr id="594" name="ZoneTexte 593"/>
          <p:cNvSpPr txBox="1"/>
          <p:nvPr/>
        </p:nvSpPr>
        <p:spPr>
          <a:xfrm>
            <a:off x="6580080" y="3106365"/>
            <a:ext cx="4178520" cy="1340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en-US" sz="2200" b="1" strike="noStrike" spc="-1" dirty="0">
                <a:solidFill>
                  <a:srgbClr val="000000"/>
                </a:solidFill>
                <a:latin typeface="Arial"/>
              </a:rPr>
              <a:t>4. Tool Validation</a:t>
            </a: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en-US" sz="2200" b="0" strike="noStrike" spc="-1" dirty="0">
                <a:solidFill>
                  <a:srgbClr val="000000"/>
                </a:solidFill>
                <a:latin typeface="Arial"/>
              </a:rPr>
              <a:t>	Low Energy</a:t>
            </a:r>
          </a:p>
          <a:p>
            <a:r>
              <a:rPr lang="en-US" sz="2200" b="0" strike="noStrike" spc="-1" dirty="0">
                <a:solidFill>
                  <a:srgbClr val="000000"/>
                </a:solidFill>
                <a:latin typeface="Arial"/>
              </a:rPr>
              <a:t>	High Energy</a:t>
            </a:r>
          </a:p>
        </p:txBody>
      </p:sp>
      <p:sp>
        <p:nvSpPr>
          <p:cNvPr id="595" name="ZoneTexte 594"/>
          <p:cNvSpPr txBox="1"/>
          <p:nvPr/>
        </p:nvSpPr>
        <p:spPr>
          <a:xfrm>
            <a:off x="1178601" y="4612533"/>
            <a:ext cx="4027320" cy="1340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1" strike="noStrike" spc="-1" dirty="0">
                <a:solidFill>
                  <a:srgbClr val="000000"/>
                </a:solidFill>
                <a:latin typeface="Arial"/>
              </a:rPr>
              <a:t>5. Examples</a:t>
            </a: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en-US" sz="2200" b="0" strike="noStrike" spc="-1" dirty="0">
                <a:solidFill>
                  <a:srgbClr val="000000"/>
                </a:solidFill>
                <a:latin typeface="Arial"/>
              </a:rPr>
              <a:t>	3D</a:t>
            </a:r>
          </a:p>
          <a:p>
            <a:r>
              <a:rPr lang="en-US" sz="2200" b="0" strike="noStrike" spc="-1" dirty="0">
                <a:solidFill>
                  <a:srgbClr val="000000"/>
                </a:solidFill>
                <a:latin typeface="Arial"/>
              </a:rPr>
              <a:t>	Transient signals</a:t>
            </a:r>
          </a:p>
        </p:txBody>
      </p:sp>
      <p:sp>
        <p:nvSpPr>
          <p:cNvPr id="596" name="ZoneTexte 595"/>
          <p:cNvSpPr txBox="1"/>
          <p:nvPr/>
        </p:nvSpPr>
        <p:spPr>
          <a:xfrm>
            <a:off x="842400" y="244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Outline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4" name="Espace réservé du numéro de diapositive 4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872ADF2-614B-4BC2-9392-20E4876414DE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40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5" name="ZoneTexte 1354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Future Work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6" name="Content Placeholder 28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7" name="Rectangle 34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8" name="Rectangle 35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9" name="Connecteur droit 1358"/>
          <p:cNvSpPr/>
          <p:nvPr/>
        </p:nvSpPr>
        <p:spPr>
          <a:xfrm>
            <a:off x="5799600" y="1650240"/>
            <a:ext cx="11160" cy="4636080"/>
          </a:xfrm>
          <a:prstGeom prst="line">
            <a:avLst/>
          </a:prstGeom>
          <a:ln w="572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8440" tIns="73440" rIns="118440" bIns="7344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0" name="ZoneTexte 1359"/>
          <p:cNvSpPr txBox="1"/>
          <p:nvPr/>
        </p:nvSpPr>
        <p:spPr>
          <a:xfrm>
            <a:off x="2021400" y="1681560"/>
            <a:ext cx="4147560" cy="995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400" b="1" strike="noStrike" spc="-1">
                <a:solidFill>
                  <a:srgbClr val="000000"/>
                </a:solidFill>
                <a:latin typeface="Arial"/>
              </a:rPr>
              <a:t>Development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1" name="ZoneTexte 1360"/>
          <p:cNvSpPr txBox="1"/>
          <p:nvPr/>
        </p:nvSpPr>
        <p:spPr>
          <a:xfrm>
            <a:off x="8318880" y="1724040"/>
            <a:ext cx="4147560" cy="995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400" b="1" strike="noStrike" spc="-1">
                <a:solidFill>
                  <a:srgbClr val="000000"/>
                </a:solidFill>
                <a:latin typeface="Arial"/>
              </a:rPr>
              <a:t>Validation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2" name="ZoneTexte 1361"/>
          <p:cNvSpPr txBox="1"/>
          <p:nvPr/>
        </p:nvSpPr>
        <p:spPr>
          <a:xfrm>
            <a:off x="646200" y="2401200"/>
            <a:ext cx="4824720" cy="38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Larger CIE area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Implement Elipsoidal Charge Cloud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3" name="ZoneTexte 1362"/>
          <p:cNvSpPr txBox="1"/>
          <p:nvPr/>
        </p:nvSpPr>
        <p:spPr>
          <a:xfrm>
            <a:off x="6530400" y="2390400"/>
            <a:ext cx="5142600" cy="38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1" u="sng" strike="noStrike" spc="-1">
                <a:solidFill>
                  <a:srgbClr val="000000"/>
                </a:solidFill>
                <a:uFillTx/>
                <a:latin typeface="Arial"/>
              </a:rPr>
              <a:t>High Energy multiplicity with Caliste-O CdTe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(ongoing)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Cathode side spectra with readout on Caliste-O (ongoing)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Validate charge cloud model ESRF (LIP Coimbra - Timepix3) and SPRING8 data (IPMU Tokyo - Strip)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Transient curves with real 5mm CZT integrated with TIA – anode and cathode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4" name="Espace réservé de la date 4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65" name="Image 1364"/>
          <p:cNvPicPr/>
          <p:nvPr/>
        </p:nvPicPr>
        <p:blipFill>
          <a:blip r:embed="rId2"/>
          <a:stretch/>
        </p:blipFill>
        <p:spPr>
          <a:xfrm>
            <a:off x="130320" y="4465080"/>
            <a:ext cx="2614320" cy="1544400"/>
          </a:xfrm>
          <a:prstGeom prst="rect">
            <a:avLst/>
          </a:prstGeom>
          <a:ln w="0">
            <a:noFill/>
          </a:ln>
        </p:spPr>
      </p:pic>
      <p:pic>
        <p:nvPicPr>
          <p:cNvPr id="1366" name="Image 1365"/>
          <p:cNvPicPr/>
          <p:nvPr/>
        </p:nvPicPr>
        <p:blipFill>
          <a:blip r:embed="rId3"/>
          <a:stretch/>
        </p:blipFill>
        <p:spPr>
          <a:xfrm>
            <a:off x="2832840" y="4477680"/>
            <a:ext cx="2676960" cy="1587600"/>
          </a:xfrm>
          <a:prstGeom prst="rect">
            <a:avLst/>
          </a:prstGeom>
          <a:ln w="0">
            <a:noFill/>
          </a:ln>
        </p:spPr>
      </p:pic>
      <p:sp>
        <p:nvSpPr>
          <p:cNvPr id="1367" name="ZoneTexte 1366"/>
          <p:cNvSpPr txBox="1"/>
          <p:nvPr/>
        </p:nvSpPr>
        <p:spPr>
          <a:xfrm>
            <a:off x="550800" y="4202640"/>
            <a:ext cx="3457080" cy="370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400" b="0" strike="noStrike" spc="-1">
                <a:solidFill>
                  <a:srgbClr val="000000"/>
                </a:solidFill>
                <a:latin typeface="Arial"/>
              </a:rPr>
              <a:t>Real Caliste-O data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8" name="ZoneTexte 1367"/>
          <p:cNvSpPr txBox="1"/>
          <p:nvPr/>
        </p:nvSpPr>
        <p:spPr>
          <a:xfrm>
            <a:off x="3256920" y="4202640"/>
            <a:ext cx="3457080" cy="370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400" b="0" strike="noStrike" spc="-1">
                <a:solidFill>
                  <a:srgbClr val="000000"/>
                </a:solidFill>
                <a:latin typeface="Arial"/>
              </a:rPr>
              <a:t>Simulated Caliste-O data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9" name="Espace réservé du numéro de diapositive 5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914B462F-2CB6-45CB-A6CE-DA4559909BD3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41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0" name="ZoneTexte 1369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Future Work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1" name="Content Placeholder 29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2" name="Rectangle 36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3" name="Rectangle 37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4" name="Connecteur droit 1373"/>
          <p:cNvSpPr/>
          <p:nvPr/>
        </p:nvSpPr>
        <p:spPr>
          <a:xfrm>
            <a:off x="5799600" y="1650240"/>
            <a:ext cx="11160" cy="4636080"/>
          </a:xfrm>
          <a:prstGeom prst="line">
            <a:avLst/>
          </a:prstGeom>
          <a:ln w="572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8440" tIns="73440" rIns="118440" bIns="7344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5" name="ZoneTexte 1374"/>
          <p:cNvSpPr txBox="1"/>
          <p:nvPr/>
        </p:nvSpPr>
        <p:spPr>
          <a:xfrm>
            <a:off x="2021400" y="1681560"/>
            <a:ext cx="4147560" cy="995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400" b="1" strike="noStrike" spc="-1">
                <a:solidFill>
                  <a:srgbClr val="000000"/>
                </a:solidFill>
                <a:latin typeface="Arial"/>
              </a:rPr>
              <a:t>Development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6" name="ZoneTexte 1375"/>
          <p:cNvSpPr txBox="1"/>
          <p:nvPr/>
        </p:nvSpPr>
        <p:spPr>
          <a:xfrm>
            <a:off x="8318880" y="1724040"/>
            <a:ext cx="4147560" cy="995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400" b="1" strike="noStrike" spc="-1">
                <a:solidFill>
                  <a:srgbClr val="000000"/>
                </a:solidFill>
                <a:latin typeface="Arial"/>
              </a:rPr>
              <a:t>Validation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7" name="ZoneTexte 1376"/>
          <p:cNvSpPr txBox="1"/>
          <p:nvPr/>
        </p:nvSpPr>
        <p:spPr>
          <a:xfrm>
            <a:off x="646200" y="2401200"/>
            <a:ext cx="4824720" cy="38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Larger CIE area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Implement Elipsoidal Charge Cloud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8" name="Espace réservé de la date 5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79" name="Image 1378"/>
          <p:cNvPicPr/>
          <p:nvPr/>
        </p:nvPicPr>
        <p:blipFill>
          <a:blip r:embed="rId2"/>
          <a:stretch/>
        </p:blipFill>
        <p:spPr>
          <a:xfrm>
            <a:off x="951480" y="3679560"/>
            <a:ext cx="3539880" cy="2734200"/>
          </a:xfrm>
          <a:prstGeom prst="rect">
            <a:avLst/>
          </a:prstGeom>
          <a:ln w="0">
            <a:noFill/>
          </a:ln>
        </p:spPr>
      </p:pic>
      <p:sp>
        <p:nvSpPr>
          <p:cNvPr id="1380" name="ZoneTexte 1379"/>
          <p:cNvSpPr txBox="1"/>
          <p:nvPr/>
        </p:nvSpPr>
        <p:spPr>
          <a:xfrm>
            <a:off x="3594600" y="3996720"/>
            <a:ext cx="1931400" cy="302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500" b="0" strike="noStrike" spc="-1" baseline="33000">
                <a:solidFill>
                  <a:srgbClr val="000000"/>
                </a:solidFill>
                <a:latin typeface="Arial"/>
              </a:rPr>
              <a:t>133</a:t>
            </a:r>
            <a:r>
              <a:rPr lang="zxx" sz="1500" b="0" strike="noStrike" spc="-1">
                <a:solidFill>
                  <a:srgbClr val="000000"/>
                </a:solidFill>
                <a:latin typeface="Arial"/>
              </a:rPr>
              <a:t>Ba</a:t>
            </a:r>
            <a:endParaRPr lang="en-US" sz="1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1" name="ZoneTexte 1380"/>
          <p:cNvSpPr txBox="1"/>
          <p:nvPr/>
        </p:nvSpPr>
        <p:spPr>
          <a:xfrm>
            <a:off x="6530760" y="2390760"/>
            <a:ext cx="5367066" cy="38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High Energy multiplicity with Caliste-O CdTe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(ongoing)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zxx" sz="1800" b="1" u="sng" strike="noStrike" spc="-1">
                <a:solidFill>
                  <a:srgbClr val="000000"/>
                </a:solidFill>
                <a:uFillTx/>
                <a:latin typeface="Arial"/>
              </a:rPr>
              <a:t>Cathode side spectra with readout on Caliste-O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(ongoing)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Validate charge cloud model ESRF (LIP Coimbra 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- Timepix3) and SPRING8 data (IPMU Tokyo -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Strip)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Transient curves with real 5mm CZT integrated with TIA – anode and cathode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" name="Espace réservé du numéro de diapositive 6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74CD35E5-F93E-4EEA-9907-6E250C4AF1DB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42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3" name="ZoneTexte 1382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Future Work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4" name="Content Placeholder 30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5" name="Rectangle 38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6" name="Rectangle 39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7" name="Connecteur droit 1386"/>
          <p:cNvSpPr/>
          <p:nvPr/>
        </p:nvSpPr>
        <p:spPr>
          <a:xfrm>
            <a:off x="5799600" y="1650240"/>
            <a:ext cx="11160" cy="4636080"/>
          </a:xfrm>
          <a:prstGeom prst="line">
            <a:avLst/>
          </a:prstGeom>
          <a:ln w="572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8440" tIns="73440" rIns="118440" bIns="7344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8" name="ZoneTexte 1387"/>
          <p:cNvSpPr txBox="1"/>
          <p:nvPr/>
        </p:nvSpPr>
        <p:spPr>
          <a:xfrm>
            <a:off x="2021400" y="1681560"/>
            <a:ext cx="4147560" cy="995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400" b="1" strike="noStrike" spc="-1">
                <a:solidFill>
                  <a:srgbClr val="000000"/>
                </a:solidFill>
                <a:latin typeface="Arial"/>
              </a:rPr>
              <a:t>Development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9" name="ZoneTexte 1388"/>
          <p:cNvSpPr txBox="1"/>
          <p:nvPr/>
        </p:nvSpPr>
        <p:spPr>
          <a:xfrm>
            <a:off x="8318880" y="1724040"/>
            <a:ext cx="4147560" cy="995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400" b="1" strike="noStrike" spc="-1">
                <a:solidFill>
                  <a:srgbClr val="000000"/>
                </a:solidFill>
                <a:latin typeface="Arial"/>
              </a:rPr>
              <a:t>Validation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0" name="ZoneTexte 1389"/>
          <p:cNvSpPr txBox="1"/>
          <p:nvPr/>
        </p:nvSpPr>
        <p:spPr>
          <a:xfrm>
            <a:off x="646200" y="2401200"/>
            <a:ext cx="4824720" cy="38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Larger CIE area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Implement Elipsoidal Charge Cloud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1" name="ZoneTexte 1390"/>
          <p:cNvSpPr txBox="1"/>
          <p:nvPr/>
        </p:nvSpPr>
        <p:spPr>
          <a:xfrm>
            <a:off x="6530400" y="2390400"/>
            <a:ext cx="5247360" cy="38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High Energy multiplicity with Caliste-O CdTe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(ongoing)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Cathode side spectra with readout on Caliste-O (ongoing)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1" u="sng" strike="noStrike" spc="-1">
                <a:solidFill>
                  <a:srgbClr val="000000"/>
                </a:solidFill>
                <a:uFillTx/>
                <a:latin typeface="Arial"/>
              </a:rPr>
              <a:t>Validate charge cloud model ESRF (LIP Coimbra - Timepix3) and SPRING8 data (IPMU Tokyo - Strip)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Transient curves with real 5mm CZT integrated with TIA – anode and cathode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2" name="Espace réservé de la date 43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93" name="Image 1392"/>
          <p:cNvPicPr/>
          <p:nvPr/>
        </p:nvPicPr>
        <p:blipFill>
          <a:blip r:embed="rId2"/>
          <a:stretch/>
        </p:blipFill>
        <p:spPr>
          <a:xfrm>
            <a:off x="447840" y="3831480"/>
            <a:ext cx="3710160" cy="1717920"/>
          </a:xfrm>
          <a:prstGeom prst="rect">
            <a:avLst/>
          </a:prstGeom>
          <a:ln w="0">
            <a:noFill/>
          </a:ln>
        </p:spPr>
      </p:pic>
      <p:sp>
        <p:nvSpPr>
          <p:cNvPr id="1394" name="Connecteur droit 1393"/>
          <p:cNvSpPr/>
          <p:nvPr/>
        </p:nvSpPr>
        <p:spPr>
          <a:xfrm flipH="1">
            <a:off x="4096080" y="4318200"/>
            <a:ext cx="1374840" cy="20160"/>
          </a:xfrm>
          <a:prstGeom prst="line">
            <a:avLst/>
          </a:prstGeom>
          <a:ln w="2916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-39240" rIns="104400" bIns="-3924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5" name="Connecteur droit 1394"/>
          <p:cNvSpPr/>
          <p:nvPr/>
        </p:nvSpPr>
        <p:spPr>
          <a:xfrm flipH="1">
            <a:off x="4103640" y="4938120"/>
            <a:ext cx="1374840" cy="20160"/>
          </a:xfrm>
          <a:prstGeom prst="line">
            <a:avLst/>
          </a:prstGeom>
          <a:ln w="2916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-39240" rIns="104400" bIns="-3924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6" name="Connecteur droit 1395"/>
          <p:cNvSpPr/>
          <p:nvPr/>
        </p:nvSpPr>
        <p:spPr>
          <a:xfrm>
            <a:off x="4692960" y="4392720"/>
            <a:ext cx="10800" cy="486360"/>
          </a:xfrm>
          <a:prstGeom prst="line">
            <a:avLst/>
          </a:prstGeom>
          <a:ln w="19080">
            <a:solidFill>
              <a:srgbClr val="FF0000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54360" rIns="99360" bIns="5436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7" name="ZoneTexte 1396"/>
          <p:cNvSpPr txBox="1"/>
          <p:nvPr/>
        </p:nvSpPr>
        <p:spPr>
          <a:xfrm>
            <a:off x="4199040" y="4095720"/>
            <a:ext cx="1852560" cy="261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200" b="1" strike="noStrike" spc="-1">
                <a:solidFill>
                  <a:srgbClr val="FF4000"/>
                </a:solidFill>
                <a:latin typeface="Arial"/>
              </a:rPr>
              <a:t>ESRF Beam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8" name="ZoneTexte 1397"/>
          <p:cNvSpPr txBox="1"/>
          <p:nvPr/>
        </p:nvSpPr>
        <p:spPr>
          <a:xfrm>
            <a:off x="4667040" y="4540320"/>
            <a:ext cx="2592360" cy="549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400" b="0" strike="noStrike" spc="-1">
                <a:solidFill>
                  <a:srgbClr val="FF4000"/>
                </a:solidFill>
                <a:latin typeface="Arial"/>
              </a:rPr>
              <a:t>(scan)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9" name="Espace réservé du numéro de diapositive 7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499BB423-8AAE-4506-8991-3A42B7E6A53F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43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0" name="ZoneTexte 1399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Future Work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1" name="Content Placeholder 31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2" name="Rectangle 40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3" name="Rectangle 41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4" name="Connecteur droit 1403"/>
          <p:cNvSpPr/>
          <p:nvPr/>
        </p:nvSpPr>
        <p:spPr>
          <a:xfrm>
            <a:off x="5799600" y="1650240"/>
            <a:ext cx="11160" cy="4636080"/>
          </a:xfrm>
          <a:prstGeom prst="line">
            <a:avLst/>
          </a:prstGeom>
          <a:ln w="572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8440" tIns="73440" rIns="118440" bIns="7344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5" name="ZoneTexte 1404"/>
          <p:cNvSpPr txBox="1"/>
          <p:nvPr/>
        </p:nvSpPr>
        <p:spPr>
          <a:xfrm>
            <a:off x="2021400" y="1681560"/>
            <a:ext cx="4147560" cy="995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400" b="1" strike="noStrike" spc="-1">
                <a:solidFill>
                  <a:srgbClr val="000000"/>
                </a:solidFill>
                <a:latin typeface="Arial"/>
              </a:rPr>
              <a:t>Development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6" name="ZoneTexte 1405"/>
          <p:cNvSpPr txBox="1"/>
          <p:nvPr/>
        </p:nvSpPr>
        <p:spPr>
          <a:xfrm>
            <a:off x="8318880" y="1724040"/>
            <a:ext cx="4147560" cy="995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400" b="1" strike="noStrike" spc="-1">
                <a:solidFill>
                  <a:srgbClr val="000000"/>
                </a:solidFill>
                <a:latin typeface="Arial"/>
              </a:rPr>
              <a:t>Validation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7" name="ZoneTexte 1406"/>
          <p:cNvSpPr txBox="1"/>
          <p:nvPr/>
        </p:nvSpPr>
        <p:spPr>
          <a:xfrm>
            <a:off x="646200" y="2401200"/>
            <a:ext cx="4824720" cy="38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Larger CIE area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Implement Elipsoidal Charge Cloud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8" name="ZoneTexte 1407"/>
          <p:cNvSpPr txBox="1"/>
          <p:nvPr/>
        </p:nvSpPr>
        <p:spPr>
          <a:xfrm>
            <a:off x="6530400" y="2390400"/>
            <a:ext cx="5142600" cy="38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High Energy multiplicity with Caliste-O CdTe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(ongoing)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Cathode side spectra with readout on Caliste-O (ongoing)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Validate charge cloud model ESRF (LIP Coimbra - Timepix3) and SPRING8 data (IPMU Tokyo - Strip)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1800" b="1" u="sng" strike="noStrike" spc="-1">
                <a:solidFill>
                  <a:srgbClr val="000000"/>
                </a:solidFill>
                <a:uFillTx/>
                <a:latin typeface="Arial"/>
              </a:rPr>
              <a:t>Transient curves with real 5mm CZT integrated with TIA – anode and cathode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9" name="Espace réservé de la date 44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10" name="Image 1409"/>
          <p:cNvPicPr/>
          <p:nvPr/>
        </p:nvPicPr>
        <p:blipFill>
          <a:blip r:embed="rId2"/>
          <a:srcRect r="1638"/>
          <a:stretch/>
        </p:blipFill>
        <p:spPr>
          <a:xfrm>
            <a:off x="297360" y="3693960"/>
            <a:ext cx="3008160" cy="2458440"/>
          </a:xfrm>
          <a:prstGeom prst="rect">
            <a:avLst/>
          </a:prstGeom>
          <a:ln w="0">
            <a:noFill/>
          </a:ln>
        </p:spPr>
      </p:pic>
      <p:pic>
        <p:nvPicPr>
          <p:cNvPr id="1411" name="Image 1410"/>
          <p:cNvPicPr/>
          <p:nvPr/>
        </p:nvPicPr>
        <p:blipFill>
          <a:blip r:embed="rId3"/>
          <a:srcRect t="7329" r="13056" b="7570"/>
          <a:stretch/>
        </p:blipFill>
        <p:spPr>
          <a:xfrm>
            <a:off x="3703680" y="4073760"/>
            <a:ext cx="1576080" cy="1756800"/>
          </a:xfrm>
          <a:prstGeom prst="rect">
            <a:avLst/>
          </a:prstGeom>
          <a:ln w="0">
            <a:noFill/>
          </a:ln>
        </p:spPr>
      </p:pic>
      <p:sp>
        <p:nvSpPr>
          <p:cNvPr id="1412" name="ZoneTexte 1411"/>
          <p:cNvSpPr txBox="1"/>
          <p:nvPr/>
        </p:nvSpPr>
        <p:spPr>
          <a:xfrm>
            <a:off x="3997080" y="5555520"/>
            <a:ext cx="155484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1" strike="noStrike" spc="-1">
                <a:solidFill>
                  <a:srgbClr val="FF4000"/>
                </a:solidFill>
                <a:latin typeface="Arial"/>
              </a:rPr>
              <a:t>CZT 5/10mm</a:t>
            </a:r>
            <a:endParaRPr lang="en-US" sz="15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" name="Espace réservé du numéro de diapositive 44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8883CBE1-CF3A-466B-954A-417DDFA06D26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44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4" name="ZoneTexte 1413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Future use of 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5" name="Content Placeholder 23"/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6" name="Rectangle 29"/>
          <p:cNvSpPr txBox="1"/>
          <p:nvPr/>
        </p:nvSpPr>
        <p:spPr>
          <a:xfrm>
            <a:off x="6337440" y="1400400"/>
            <a:ext cx="89388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7" name="Rectangle 30"/>
          <p:cNvSpPr txBox="1"/>
          <p:nvPr/>
        </p:nvSpPr>
        <p:spPr>
          <a:xfrm>
            <a:off x="6337440" y="1400760"/>
            <a:ext cx="894600" cy="801000"/>
          </a:xfrm>
          <a:prstGeom prst="rect">
            <a:avLst/>
          </a:prstGeom>
          <a:noFill/>
          <a:ln w="28440">
            <a:noFill/>
          </a:ln>
        </p:spPr>
        <p:txBody>
          <a:bodyPr lIns="144000" tIns="108000" rIns="144000" bIns="144000" anchor="ctr">
            <a:noAutofit/>
          </a:bodyPr>
          <a:lstStyle/>
          <a:p>
            <a:pPr algn="ctr"/>
            <a:r>
              <a:rPr lang="fr-FR" sz="1800" b="1" strike="noStrike" spc="-1">
                <a:solidFill>
                  <a:srgbClr val="FFFFFF"/>
                </a:solidFill>
                <a:latin typeface="Arial"/>
                <a:ea typeface="Arial"/>
              </a:rPr>
              <a:t>Main pixel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8" name="Espace réservé de la date 37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9" name="ZoneTexte 1418"/>
          <p:cNvSpPr txBox="1"/>
          <p:nvPr/>
        </p:nvSpPr>
        <p:spPr>
          <a:xfrm>
            <a:off x="960120" y="2419560"/>
            <a:ext cx="4173120" cy="189504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txBody>
          <a:bodyPr lIns="104400" tIns="59400" rIns="104400" bIns="59400" anchor="t">
            <a:noAutofit/>
          </a:bodyPr>
          <a:lstStyle/>
          <a:p>
            <a:pPr algn="ctr"/>
            <a:r>
              <a:rPr lang="en-US" sz="2200" b="1" strike="noStrike" spc="-1">
                <a:solidFill>
                  <a:srgbClr val="000000"/>
                </a:solidFill>
                <a:latin typeface="Arial"/>
              </a:rPr>
              <a:t>My PhD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Thick CZT (10mm)</a:t>
            </a:r>
          </a:p>
          <a:p>
            <a:pPr algn="ctr"/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Cathode readout</a:t>
            </a:r>
          </a:p>
          <a:p>
            <a:pPr algn="ctr"/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3D sensing</a:t>
            </a:r>
          </a:p>
          <a:p>
            <a:pPr algn="ctr"/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Subpixel with transient signals</a:t>
            </a:r>
          </a:p>
        </p:txBody>
      </p:sp>
      <p:sp>
        <p:nvSpPr>
          <p:cNvPr id="1420" name="ZoneTexte 1419"/>
          <p:cNvSpPr txBox="1"/>
          <p:nvPr/>
        </p:nvSpPr>
        <p:spPr>
          <a:xfrm>
            <a:off x="6512040" y="2393640"/>
            <a:ext cx="4431600" cy="195948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txBody>
          <a:bodyPr lIns="98280" tIns="53280" rIns="98280" bIns="5328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200" b="1" strike="noStrike" spc="-1">
                <a:solidFill>
                  <a:srgbClr val="000000"/>
                </a:solidFill>
                <a:latin typeface="Arial"/>
              </a:rPr>
              <a:t>Detector Community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400" b="1" strike="noStrike" spc="-1">
                <a:solidFill>
                  <a:srgbClr val="C9211E"/>
                </a:solidFill>
                <a:latin typeface="Arial"/>
              </a:rPr>
              <a:t>Public Release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400" b="1" strike="noStrike" spc="-1">
                <a:solidFill>
                  <a:srgbClr val="C9211E"/>
                </a:solidFill>
                <a:latin typeface="Arial"/>
              </a:rPr>
              <a:t> 3Q 2026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https://github.com/hallaire/CadTool</a:t>
            </a:r>
          </a:p>
        </p:txBody>
      </p:sp>
      <p:grpSp>
        <p:nvGrpSpPr>
          <p:cNvPr id="1421" name="Google Shape;612;p 2"/>
          <p:cNvGrpSpPr/>
          <p:nvPr/>
        </p:nvGrpSpPr>
        <p:grpSpPr>
          <a:xfrm>
            <a:off x="3642480" y="5091120"/>
            <a:ext cx="4367880" cy="1050480"/>
            <a:chOff x="3642480" y="5091120"/>
            <a:chExt cx="4367880" cy="1050480"/>
          </a:xfrm>
        </p:grpSpPr>
        <p:sp>
          <p:nvSpPr>
            <p:cNvPr id="1422" name="Google Shape;613;p 3"/>
            <p:cNvSpPr/>
            <p:nvPr/>
          </p:nvSpPr>
          <p:spPr>
            <a:xfrm>
              <a:off x="3642480" y="5124960"/>
              <a:ext cx="4367880" cy="982080"/>
            </a:xfrm>
            <a:prstGeom prst="roundRect">
              <a:avLst>
                <a:gd name="adj" fmla="val 16667"/>
              </a:avLst>
            </a:prstGeom>
            <a:solidFill>
              <a:srgbClr val="D0D0D0"/>
            </a:solidFill>
            <a:ln w="19080">
              <a:solidFill>
                <a:srgbClr val="08283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>
              <a:noAutofit/>
            </a:bodyPr>
            <a:lstStyle/>
            <a:p>
              <a:endParaRPr lang="zxx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423" name="Google Shape;614;p 3"/>
            <p:cNvPicPr/>
            <p:nvPr/>
          </p:nvPicPr>
          <p:blipFill>
            <a:blip r:embed="rId2"/>
            <a:srcRect t="13742" r="13215" b="27200"/>
            <a:stretch/>
          </p:blipFill>
          <p:spPr>
            <a:xfrm>
              <a:off x="3642480" y="5091120"/>
              <a:ext cx="4367880" cy="1050480"/>
            </a:xfrm>
            <a:prstGeom prst="rect">
              <a:avLst/>
            </a:prstGeom>
            <a:ln w="0">
              <a:noFill/>
            </a:ln>
          </p:spPr>
        </p:pic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4" name="PlaceHolder 1"/>
          <p:cNvSpPr>
            <a:spLocks noGrp="1"/>
          </p:cNvSpPr>
          <p:nvPr>
            <p:ph type="title"/>
          </p:nvPr>
        </p:nvSpPr>
        <p:spPr>
          <a:xfrm>
            <a:off x="731880" y="2654280"/>
            <a:ext cx="11236680" cy="1587600"/>
          </a:xfrm>
          <a:prstGeom prst="rect">
            <a:avLst/>
          </a:prstGeom>
          <a:noFill/>
          <a:ln w="0">
            <a:noFill/>
          </a:ln>
        </p:spPr>
        <p:txBody>
          <a:bodyPr lIns="0" tIns="45720" rIns="0" bIns="45720" anchor="b">
            <a:normAutofit/>
          </a:bodyPr>
          <a:lstStyle/>
          <a:p>
            <a:pPr indent="0">
              <a:buNone/>
            </a:pPr>
            <a:r>
              <a:rPr lang="zxx" sz="4400" b="1" strike="noStrike" spc="-1">
                <a:solidFill>
                  <a:srgbClr val="000000"/>
                </a:solidFill>
                <a:latin typeface="Arial"/>
              </a:rPr>
              <a:t>CadTool</a:t>
            </a:r>
            <a:r>
              <a:rPr lang="zxx" sz="4400" b="0" strike="noStrike" spc="-1">
                <a:solidFill>
                  <a:srgbClr val="000000"/>
                </a:solidFill>
                <a:latin typeface="Arial"/>
              </a:rPr>
              <a:t> - a end-to-end x-ray/gamma-ray solid state detector simulation framework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5" name="PlaceHolder 2"/>
          <p:cNvSpPr>
            <a:spLocks noGrp="1"/>
          </p:cNvSpPr>
          <p:nvPr>
            <p:ph type="subTitle"/>
          </p:nvPr>
        </p:nvSpPr>
        <p:spPr>
          <a:xfrm>
            <a:off x="688680" y="4251960"/>
            <a:ext cx="13228200" cy="4278600"/>
          </a:xfrm>
          <a:prstGeom prst="rect">
            <a:avLst/>
          </a:prstGeom>
          <a:noFill/>
          <a:ln w="0">
            <a:noFill/>
          </a:ln>
        </p:spPr>
        <p:txBody>
          <a:bodyPr lIns="0" tIns="45720" rIns="0" bIns="45720" anchor="t">
            <a:normAutofit/>
          </a:bodyPr>
          <a:lstStyle/>
          <a:p>
            <a:pPr indent="0">
              <a:lnSpc>
                <a:spcPct val="100000"/>
              </a:lnSpc>
              <a:spcBef>
                <a:spcPts val="1199"/>
              </a:spcBef>
              <a:buNone/>
            </a:pPr>
            <a:r>
              <a:rPr lang="fr-FR" sz="2000" b="0" u="sng" strike="noStrike" spc="-1" dirty="0">
                <a:solidFill>
                  <a:srgbClr val="262626"/>
                </a:solidFill>
                <a:uFillTx/>
                <a:latin typeface="Arial"/>
              </a:rPr>
              <a:t>J.F. Sousa</a:t>
            </a:r>
            <a:r>
              <a:rPr lang="fr-FR" sz="2000" b="0" strike="noStrike" spc="-1" baseline="33000" dirty="0">
                <a:solidFill>
                  <a:srgbClr val="262626"/>
                </a:solidFill>
                <a:latin typeface="Arial"/>
              </a:rPr>
              <a:t>1</a:t>
            </a:r>
            <a:r>
              <a:rPr lang="fr-FR" sz="2000" b="0" strike="noStrike" spc="-1" dirty="0">
                <a:solidFill>
                  <a:srgbClr val="262626"/>
                </a:solidFill>
                <a:latin typeface="Arial"/>
              </a:rPr>
              <a:t>, A. Meuris</a:t>
            </a:r>
            <a:r>
              <a:rPr lang="fr-FR" sz="2000" b="0" strike="noStrike" spc="-1" baseline="33000" dirty="0">
                <a:solidFill>
                  <a:srgbClr val="262626"/>
                </a:solidFill>
                <a:latin typeface="Arial"/>
              </a:rPr>
              <a:t>2</a:t>
            </a:r>
            <a:r>
              <a:rPr lang="fr-FR" sz="2000" b="0" strike="noStrike" spc="-1" dirty="0">
                <a:solidFill>
                  <a:srgbClr val="262626"/>
                </a:solidFill>
                <a:latin typeface="Arial"/>
              </a:rPr>
              <a:t>, D. Baudin</a:t>
            </a:r>
            <a:r>
              <a:rPr lang="fr-FR" sz="2000" b="0" strike="noStrike" spc="-1" baseline="33000" dirty="0">
                <a:solidFill>
                  <a:srgbClr val="262626"/>
                </a:solidFill>
                <a:latin typeface="Arial"/>
              </a:rPr>
              <a:t>3</a:t>
            </a:r>
            <a:r>
              <a:rPr lang="fr-FR" sz="2000" b="0" strike="noStrike" spc="-1" dirty="0">
                <a:solidFill>
                  <a:srgbClr val="262626"/>
                </a:solidFill>
                <a:latin typeface="Arial"/>
              </a:rPr>
              <a:t>, H. Allaire</a:t>
            </a:r>
            <a:r>
              <a:rPr lang="fr-FR" sz="2000" b="0" strike="noStrike" spc="-1" baseline="30000" dirty="0">
                <a:solidFill>
                  <a:srgbClr val="262626"/>
                </a:solidFill>
                <a:latin typeface="Arial"/>
              </a:rPr>
              <a:t>2, </a:t>
            </a:r>
            <a:r>
              <a:rPr lang="fr-FR" sz="2000" b="0" strike="noStrike" spc="-1" baseline="33000" dirty="0">
                <a:solidFill>
                  <a:srgbClr val="262626"/>
                </a:solidFill>
                <a:latin typeface="Arial"/>
              </a:rPr>
              <a:t>4</a:t>
            </a:r>
            <a:r>
              <a:rPr lang="fr-FR" sz="2000" b="0" strike="noStrike" spc="-1" dirty="0">
                <a:solidFill>
                  <a:srgbClr val="262626"/>
                </a:solidFill>
                <a:latin typeface="Arial"/>
              </a:rPr>
              <a:t>, O. Limousin</a:t>
            </a:r>
            <a:r>
              <a:rPr lang="fr-FR" sz="2000" b="0" strike="noStrike" spc="-1" baseline="33000" dirty="0">
                <a:solidFill>
                  <a:srgbClr val="262626"/>
                </a:solidFill>
                <a:latin typeface="Arial"/>
              </a:rPr>
              <a:t>2</a:t>
            </a:r>
            <a:r>
              <a:rPr lang="fr-FR" sz="2000" b="0" strike="noStrike" spc="-1" dirty="0">
                <a:solidFill>
                  <a:srgbClr val="262626"/>
                </a:solidFill>
                <a:latin typeface="Arial"/>
              </a:rPr>
              <a:t>, R. Le Breton</a:t>
            </a:r>
            <a:r>
              <a:rPr lang="fr-FR" sz="2000" b="0" strike="noStrike" spc="-1" baseline="33000" dirty="0">
                <a:solidFill>
                  <a:srgbClr val="262626"/>
                </a:solidFill>
                <a:latin typeface="Arial"/>
              </a:rPr>
              <a:t>3 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215"/>
              </a:spcBef>
              <a:buNone/>
            </a:pP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215"/>
              </a:spcBef>
              <a:buNone/>
            </a:pPr>
            <a:r>
              <a:rPr lang="fr-FR" sz="1400" b="0" strike="noStrike" spc="-1" baseline="33000" dirty="0">
                <a:solidFill>
                  <a:srgbClr val="262626"/>
                </a:solidFill>
                <a:latin typeface="Arial"/>
              </a:rPr>
              <a:t>1 </a:t>
            </a:r>
            <a:r>
              <a:rPr lang="fr-FR" sz="1400" b="0" strike="noStrike" spc="-1" dirty="0">
                <a:solidFill>
                  <a:srgbClr val="262626"/>
                </a:solidFill>
                <a:latin typeface="Arial"/>
              </a:rPr>
              <a:t>Université Paris-Saclay, CEA IRFU, AIM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215"/>
              </a:spcBef>
              <a:buNone/>
            </a:pPr>
            <a:r>
              <a:rPr lang="fr-FR" sz="1400" b="0" strike="noStrike" spc="-1" baseline="33000" dirty="0">
                <a:solidFill>
                  <a:srgbClr val="262626"/>
                </a:solidFill>
                <a:latin typeface="Arial"/>
                <a:ea typeface="Noto Sans CJK SC"/>
              </a:rPr>
              <a:t>2 </a:t>
            </a:r>
            <a:r>
              <a:rPr lang="fr-FR" sz="1400" b="0" strike="noStrike" spc="-1" dirty="0">
                <a:solidFill>
                  <a:srgbClr val="262626"/>
                </a:solidFill>
                <a:latin typeface="Arial"/>
              </a:rPr>
              <a:t>Université Paris-Saclay, Université Paris Cité, CEA, CNRS, AIM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215"/>
              </a:spcBef>
              <a:buNone/>
            </a:pPr>
            <a:r>
              <a:rPr lang="fr-FR" sz="1400" b="0" strike="noStrike" spc="-1" baseline="33000" dirty="0">
                <a:solidFill>
                  <a:srgbClr val="262626"/>
                </a:solidFill>
                <a:latin typeface="Arial"/>
              </a:rPr>
              <a:t>3 </a:t>
            </a:r>
            <a:r>
              <a:rPr lang="fr-FR" sz="1400" b="0" strike="noStrike" spc="-1" dirty="0">
                <a:solidFill>
                  <a:srgbClr val="262626"/>
                </a:solidFill>
                <a:latin typeface="Arial"/>
              </a:rPr>
              <a:t>CEA IRFU, Université Paris Saclay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215"/>
              </a:spcBef>
              <a:buNone/>
            </a:pPr>
            <a:r>
              <a:rPr lang="fr-FR" sz="1400" b="0" strike="noStrike" spc="-1" baseline="33000" dirty="0">
                <a:solidFill>
                  <a:srgbClr val="262626"/>
                </a:solidFill>
                <a:latin typeface="Arial"/>
              </a:rPr>
              <a:t>4 </a:t>
            </a:r>
            <a:r>
              <a:rPr lang="fr-FR" sz="1400" b="0" strike="noStrike" spc="-1" dirty="0" err="1">
                <a:solidFill>
                  <a:srgbClr val="262626"/>
                </a:solidFill>
                <a:latin typeface="Arial"/>
              </a:rPr>
              <a:t>Kavli</a:t>
            </a:r>
            <a:r>
              <a:rPr lang="fr-FR" sz="1400" b="0" strike="noStrike" spc="-1" dirty="0">
                <a:solidFill>
                  <a:srgbClr val="262626"/>
                </a:solidFill>
                <a:latin typeface="Arial"/>
              </a:rPr>
              <a:t> IPMU (WPI), UTIAS, The </a:t>
            </a:r>
            <a:r>
              <a:rPr lang="fr-FR" sz="1400" b="0" strike="noStrike" spc="-1" dirty="0" err="1">
                <a:solidFill>
                  <a:srgbClr val="262626"/>
                </a:solidFill>
                <a:latin typeface="Arial"/>
              </a:rPr>
              <a:t>University</a:t>
            </a:r>
            <a:r>
              <a:rPr lang="fr-FR" sz="1400" b="0" strike="noStrike" spc="-1" dirty="0">
                <a:solidFill>
                  <a:srgbClr val="262626"/>
                </a:solidFill>
                <a:latin typeface="Arial"/>
              </a:rPr>
              <a:t> of Tokyo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26" name="Group 2"/>
          <p:cNvGrpSpPr/>
          <p:nvPr/>
        </p:nvGrpSpPr>
        <p:grpSpPr>
          <a:xfrm>
            <a:off x="6473520" y="5819760"/>
            <a:ext cx="1760760" cy="973440"/>
            <a:chOff x="6473520" y="5819760"/>
            <a:chExt cx="1760760" cy="973440"/>
          </a:xfrm>
        </p:grpSpPr>
        <p:pic>
          <p:nvPicPr>
            <p:cNvPr id="1427" name="Image 3"/>
            <p:cNvPicPr/>
            <p:nvPr/>
          </p:nvPicPr>
          <p:blipFill>
            <a:blip r:embed="rId2"/>
            <a:stretch/>
          </p:blipFill>
          <p:spPr>
            <a:xfrm>
              <a:off x="6508800" y="6558480"/>
              <a:ext cx="1665000" cy="234720"/>
            </a:xfrm>
            <a:prstGeom prst="rect">
              <a:avLst/>
            </a:prstGeom>
            <a:ln w="88920" cap="sq">
              <a:solidFill>
                <a:srgbClr val="FFFFFF"/>
              </a:solidFill>
              <a:miter/>
            </a:ln>
          </p:spPr>
        </p:pic>
        <p:pic>
          <p:nvPicPr>
            <p:cNvPr id="1428" name="Picture 4" descr="Kavli Institute for the Physics and Mathematics of the Universe"/>
            <p:cNvPicPr/>
            <p:nvPr/>
          </p:nvPicPr>
          <p:blipFill>
            <a:blip r:embed="rId3"/>
            <a:srcRect l="8903" t="30052" r="7559" b="33009"/>
            <a:stretch/>
          </p:blipFill>
          <p:spPr>
            <a:xfrm>
              <a:off x="6473520" y="5819760"/>
              <a:ext cx="1760760" cy="74448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1429" name="Image 1428"/>
          <p:cNvPicPr/>
          <p:nvPr/>
        </p:nvPicPr>
        <p:blipFill>
          <a:blip r:embed="rId4"/>
          <a:stretch/>
        </p:blipFill>
        <p:spPr>
          <a:xfrm>
            <a:off x="8399880" y="5750640"/>
            <a:ext cx="3603960" cy="995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FCFE6C-973F-B88D-0690-6F112834A7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9" name="Espace réservé du numéro de diapositive 7">
            <a:extLst>
              <a:ext uri="{FF2B5EF4-FFF2-40B4-BE49-F238E27FC236}">
                <a16:creationId xmlns:a16="http://schemas.microsoft.com/office/drawing/2014/main" id="{C60E0D13-74CF-3324-A066-4A022E603048}"/>
              </a:ext>
            </a:extLst>
          </p:cNvPr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499BB423-8AAE-4506-8991-3A42B7E6A53F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46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0" name="ZoneTexte 1399">
            <a:extLst>
              <a:ext uri="{FF2B5EF4-FFF2-40B4-BE49-F238E27FC236}">
                <a16:creationId xmlns:a16="http://schemas.microsoft.com/office/drawing/2014/main" id="{46D638A7-43CA-A333-27A5-610AFBDF8CE9}"/>
              </a:ext>
            </a:extLst>
          </p:cNvPr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r-FR" sz="4400" b="1" strike="noStrike" spc="-1" dirty="0" err="1">
                <a:solidFill>
                  <a:srgbClr val="F10D0C"/>
                </a:solidFill>
                <a:latin typeface="Arial"/>
              </a:rPr>
              <a:t>references</a:t>
            </a:r>
            <a:endParaRPr lang="en-US" sz="44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1" name="Content Placeholder 31">
            <a:extLst>
              <a:ext uri="{FF2B5EF4-FFF2-40B4-BE49-F238E27FC236}">
                <a16:creationId xmlns:a16="http://schemas.microsoft.com/office/drawing/2014/main" id="{B9B8B72C-521D-BE04-4B1B-7FDE47D15E27}"/>
              </a:ext>
            </a:extLst>
          </p:cNvPr>
          <p:cNvSpPr/>
          <p:nvPr/>
        </p:nvSpPr>
        <p:spPr>
          <a:xfrm>
            <a:off x="618120" y="1732320"/>
            <a:ext cx="6969600" cy="5371200"/>
          </a:xfr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998"/>
              </a:spcBef>
              <a:buClr>
                <a:srgbClr val="000000"/>
              </a:buClr>
              <a:buSzPct val="45000"/>
              <a:buFont typeface="Arial"/>
              <a:buChar char="•"/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685800" indent="-228600">
              <a:lnSpc>
                <a:spcPct val="90000"/>
              </a:lnSpc>
              <a:spcBef>
                <a:spcPts val="499"/>
              </a:spcBef>
            </a:pPr>
            <a:endParaRPr lang="zxx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998"/>
              </a:spcBef>
            </a:pPr>
            <a:endParaRPr lang="zxx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9" name="Espace réservé de la date 44">
            <a:extLst>
              <a:ext uri="{FF2B5EF4-FFF2-40B4-BE49-F238E27FC236}">
                <a16:creationId xmlns:a16="http://schemas.microsoft.com/office/drawing/2014/main" id="{94BF88FF-6BB0-25E6-3691-F183FC92A352}"/>
              </a:ext>
            </a:extLst>
          </p:cNvPr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17AB115-6A40-26CE-6584-FDB61CA48C04}"/>
              </a:ext>
            </a:extLst>
          </p:cNvPr>
          <p:cNvSpPr txBox="1"/>
          <p:nvPr/>
        </p:nvSpPr>
        <p:spPr>
          <a:xfrm>
            <a:off x="986400" y="1546380"/>
            <a:ext cx="10587480" cy="3343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b="0" strike="noStrike" spc="-1" dirty="0">
                <a:solidFill>
                  <a:srgbClr val="000000"/>
                </a:solidFill>
                <a:latin typeface="Arial"/>
              </a:rPr>
              <a:t>Benoit, M., &amp; Hamel, L. A. (2009). Simulation of charge collection processes in semiconductor </a:t>
            </a:r>
            <a:r>
              <a:rPr lang="en-US" b="0" strike="noStrike" spc="-1" dirty="0" err="1">
                <a:solidFill>
                  <a:srgbClr val="000000"/>
                </a:solidFill>
                <a:latin typeface="Arial"/>
              </a:rPr>
              <a:t>CdZnTe</a:t>
            </a:r>
            <a:r>
              <a:rPr lang="en-US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b="0" strike="noStrike" spc="-1" dirty="0" err="1">
                <a:solidFill>
                  <a:srgbClr val="000000"/>
                </a:solidFill>
                <a:latin typeface="Arial"/>
              </a:rPr>
              <a:t>γ</a:t>
            </a:r>
            <a:r>
              <a:rPr lang="en-US" b="0" strike="noStrike" spc="-1" dirty="0">
                <a:solidFill>
                  <a:srgbClr val="000000"/>
                </a:solidFill>
                <a:latin typeface="Arial"/>
              </a:rPr>
              <a:t>-ray detectors. Nuclear Instruments &amp; Methods in Physics Research. Section A, Accelerators, Spectrometers, Detectors and Associated Equipment, 606(3), 508–516. doi:10.1016/j.nima.2009.04.019</a:t>
            </a:r>
          </a:p>
          <a:p>
            <a:endParaRPr lang="en-US" spc="-1" dirty="0">
              <a:solidFill>
                <a:srgbClr val="000000"/>
              </a:solidFill>
              <a:latin typeface="Arial"/>
            </a:endParaRPr>
          </a:p>
          <a:p>
            <a:r>
              <a:rPr lang="en-US" spc="-1" dirty="0">
                <a:solidFill>
                  <a:srgbClr val="000000"/>
                </a:solidFill>
              </a:rPr>
              <a:t>I. Abt et al., ‘Simulation of semiconductor detectors in 3D with </a:t>
            </a:r>
            <a:r>
              <a:rPr lang="en-US" spc="-1" dirty="0" err="1">
                <a:solidFill>
                  <a:srgbClr val="000000"/>
                </a:solidFill>
              </a:rPr>
              <a:t>SolidStateDetectors.jl</a:t>
            </a:r>
            <a:r>
              <a:rPr lang="en-US" spc="-1" dirty="0">
                <a:solidFill>
                  <a:srgbClr val="000000"/>
                </a:solidFill>
              </a:rPr>
              <a:t>’, J. </a:t>
            </a:r>
            <a:r>
              <a:rPr lang="en-US" spc="-1" dirty="0" err="1">
                <a:solidFill>
                  <a:srgbClr val="000000"/>
                </a:solidFill>
              </a:rPr>
              <a:t>Instrum</a:t>
            </a:r>
            <a:r>
              <a:rPr lang="en-US" spc="-1" dirty="0">
                <a:solidFill>
                  <a:srgbClr val="000000"/>
                </a:solidFill>
              </a:rPr>
              <a:t>., vol. 16, no. 08, p. P08007, Aug. 2021.</a:t>
            </a:r>
          </a:p>
          <a:p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pc="-1" dirty="0">
              <a:solidFill>
                <a:srgbClr val="000000"/>
              </a:solidFill>
              <a:latin typeface="Arial"/>
            </a:endParaRPr>
          </a:p>
          <a:p>
            <a:r>
              <a:rPr lang="en-US" b="0" strike="noStrike" spc="-1" dirty="0">
                <a:solidFill>
                  <a:srgbClr val="000000"/>
                </a:solidFill>
                <a:latin typeface="Arial"/>
              </a:rPr>
              <a:t>H. 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Allaire, PhD thesis, Université de Paris, 2023</a:t>
            </a: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pc="-1" dirty="0">
              <a:solidFill>
                <a:srgbClr val="000000"/>
              </a:solidFill>
              <a:latin typeface="Arial"/>
            </a:endParaRPr>
          </a:p>
          <a:p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8638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Espace réservé du numéro de diapositive 49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91B4FB72-E3A9-43D0-9DB9-5320E6C21575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5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8" name="Rectangle 597"/>
          <p:cNvSpPr/>
          <p:nvPr/>
        </p:nvSpPr>
        <p:spPr>
          <a:xfrm>
            <a:off x="3747240" y="2812320"/>
            <a:ext cx="1641600" cy="7272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Electric Field and Potential</a:t>
            </a:r>
          </a:p>
        </p:txBody>
      </p:sp>
      <p:sp>
        <p:nvSpPr>
          <p:cNvPr id="599" name="Rectangle 598"/>
          <p:cNvSpPr/>
          <p:nvPr/>
        </p:nvSpPr>
        <p:spPr>
          <a:xfrm>
            <a:off x="5680080" y="2840400"/>
            <a:ext cx="1516320" cy="6901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Weighting Potential</a:t>
            </a:r>
          </a:p>
        </p:txBody>
      </p:sp>
      <p:sp>
        <p:nvSpPr>
          <p:cNvPr id="600" name="Rectangle 599"/>
          <p:cNvSpPr/>
          <p:nvPr/>
        </p:nvSpPr>
        <p:spPr>
          <a:xfrm>
            <a:off x="7564320" y="2577240"/>
            <a:ext cx="1413720" cy="12924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Charge Drift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FFFFFF"/>
                </a:solidFill>
                <a:latin typeface="Arial"/>
              </a:rPr>
              <a:t>- </a:t>
            </a:r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Trapping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Diffusion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Repulsion</a:t>
            </a:r>
          </a:p>
        </p:txBody>
      </p:sp>
      <p:sp>
        <p:nvSpPr>
          <p:cNvPr id="601" name="Rectangle 600"/>
          <p:cNvSpPr/>
          <p:nvPr/>
        </p:nvSpPr>
        <p:spPr>
          <a:xfrm>
            <a:off x="820800" y="2234520"/>
            <a:ext cx="22950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Detector Parameters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Material, Pixel/Strip, Bias, Mobility, Lifetime, Fano</a:t>
            </a:r>
          </a:p>
        </p:txBody>
      </p:sp>
      <p:sp>
        <p:nvSpPr>
          <p:cNvPr id="602" name="Rectangle 601"/>
          <p:cNvSpPr/>
          <p:nvPr/>
        </p:nvSpPr>
        <p:spPr>
          <a:xfrm>
            <a:off x="820800" y="3402360"/>
            <a:ext cx="23148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Enviroment Geometry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Box, Passive material, collimator, etc</a:t>
            </a:r>
          </a:p>
        </p:txBody>
      </p:sp>
      <p:sp>
        <p:nvSpPr>
          <p:cNvPr id="603" name="Rectangle 602"/>
          <p:cNvSpPr/>
          <p:nvPr/>
        </p:nvSpPr>
        <p:spPr>
          <a:xfrm>
            <a:off x="814320" y="4565739"/>
            <a:ext cx="2314800" cy="9871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Source Configuration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Geometry, Energy, Intensity</a:t>
            </a:r>
          </a:p>
        </p:txBody>
      </p:sp>
      <p:sp>
        <p:nvSpPr>
          <p:cNvPr id="604" name="Rectangle 603"/>
          <p:cNvSpPr/>
          <p:nvPr/>
        </p:nvSpPr>
        <p:spPr>
          <a:xfrm>
            <a:off x="648000" y="1690920"/>
            <a:ext cx="9136080" cy="477360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760" tIns="59760" rIns="104760" bIns="597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5" name="Rectangle 604"/>
          <p:cNvSpPr/>
          <p:nvPr/>
        </p:nvSpPr>
        <p:spPr>
          <a:xfrm>
            <a:off x="3505320" y="4869720"/>
            <a:ext cx="1752840" cy="13597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zxx" sz="1800" b="1" strike="noStrike" spc="-1">
                <a:solidFill>
                  <a:srgbClr val="FFFFFF"/>
                </a:solidFill>
                <a:latin typeface="Arial"/>
                <a:ea typeface="Noto Sans CJK SC"/>
              </a:rPr>
              <a:t>Photon-matter interaction</a:t>
            </a: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</p:txBody>
      </p:sp>
      <p:sp>
        <p:nvSpPr>
          <p:cNvPr id="606" name="Rectangle 605"/>
          <p:cNvSpPr/>
          <p:nvPr/>
        </p:nvSpPr>
        <p:spPr>
          <a:xfrm>
            <a:off x="5632560" y="5017680"/>
            <a:ext cx="17334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Electrode charge induced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7" name="Rectangle 606"/>
          <p:cNvSpPr/>
          <p:nvPr/>
        </p:nvSpPr>
        <p:spPr>
          <a:xfrm>
            <a:off x="820800" y="5640120"/>
            <a:ext cx="2294640" cy="74556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Electronics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ENC, ADC range, Threshold</a:t>
            </a:r>
          </a:p>
        </p:txBody>
      </p:sp>
      <p:sp>
        <p:nvSpPr>
          <p:cNvPr id="608" name="Rectangle 607"/>
          <p:cNvSpPr/>
          <p:nvPr/>
        </p:nvSpPr>
        <p:spPr>
          <a:xfrm>
            <a:off x="7681320" y="4975200"/>
            <a:ext cx="17334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Front-end &amp; Back-end electronics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9" name="Rectangle 608"/>
          <p:cNvSpPr/>
          <p:nvPr/>
        </p:nvSpPr>
        <p:spPr>
          <a:xfrm>
            <a:off x="10014120" y="4484520"/>
            <a:ext cx="1966680" cy="15973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Data analysis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images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spectrum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lightcurve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response matrix</a:t>
            </a:r>
          </a:p>
        </p:txBody>
      </p:sp>
      <p:sp>
        <p:nvSpPr>
          <p:cNvPr id="610" name="Rectangle 609"/>
          <p:cNvSpPr/>
          <p:nvPr/>
        </p:nvSpPr>
        <p:spPr>
          <a:xfrm>
            <a:off x="9969120" y="2691720"/>
            <a:ext cx="2094840" cy="8208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Transient Signals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Charge profile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Current profile</a:t>
            </a:r>
          </a:p>
        </p:txBody>
      </p:sp>
      <p:sp>
        <p:nvSpPr>
          <p:cNvPr id="611" name="Connecteur droit 610"/>
          <p:cNvSpPr/>
          <p:nvPr/>
        </p:nvSpPr>
        <p:spPr>
          <a:xfrm flipH="1">
            <a:off x="3300480" y="1690920"/>
            <a:ext cx="9360" cy="47736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2" name="ZoneTexte 611"/>
          <p:cNvSpPr txBox="1"/>
          <p:nvPr/>
        </p:nvSpPr>
        <p:spPr>
          <a:xfrm>
            <a:off x="1466640" y="1758960"/>
            <a:ext cx="1711440" cy="418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Inputs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3" name="Connecteur droit 612"/>
          <p:cNvSpPr/>
          <p:nvPr/>
        </p:nvSpPr>
        <p:spPr>
          <a:xfrm flipH="1" flipV="1">
            <a:off x="3300480" y="4224240"/>
            <a:ext cx="6483600" cy="9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36000" rIns="90000" bIns="-360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4" name="ZoneTexte 613"/>
          <p:cNvSpPr txBox="1"/>
          <p:nvPr/>
        </p:nvSpPr>
        <p:spPr>
          <a:xfrm>
            <a:off x="3363480" y="1784520"/>
            <a:ext cx="249876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Detector Physics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5" name="ZoneTexte 614"/>
          <p:cNvSpPr txBox="1"/>
          <p:nvPr/>
        </p:nvSpPr>
        <p:spPr>
          <a:xfrm>
            <a:off x="3293280" y="4236120"/>
            <a:ext cx="335304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Event list generation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6" name="ZoneTexte 615"/>
          <p:cNvSpPr txBox="1"/>
          <p:nvPr/>
        </p:nvSpPr>
        <p:spPr>
          <a:xfrm>
            <a:off x="10292760" y="1785600"/>
            <a:ext cx="1711440" cy="418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Outputs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7" name="Espace réservé de la date 41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8" name="ZoneTexte 617"/>
          <p:cNvSpPr txBox="1"/>
          <p:nvPr/>
        </p:nvSpPr>
        <p:spPr>
          <a:xfrm>
            <a:off x="842400" y="244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Context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Simulation Tool Requirements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19" name="Image 618"/>
          <p:cNvPicPr/>
          <p:nvPr/>
        </p:nvPicPr>
        <p:blipFill>
          <a:blip r:embed="rId2"/>
          <a:stretch/>
        </p:blipFill>
        <p:spPr>
          <a:xfrm>
            <a:off x="6104520" y="-114480"/>
            <a:ext cx="3710160" cy="1717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Espace réservé du numéro de diapositive 8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B949588D-7DBE-4F60-8F0F-07C2DED53265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6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1" name="Rectangle 620"/>
          <p:cNvSpPr/>
          <p:nvPr/>
        </p:nvSpPr>
        <p:spPr>
          <a:xfrm>
            <a:off x="3747240" y="2812320"/>
            <a:ext cx="1641600" cy="7272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Electric Field and Potential</a:t>
            </a:r>
          </a:p>
        </p:txBody>
      </p:sp>
      <p:sp>
        <p:nvSpPr>
          <p:cNvPr id="622" name="Rectangle 621"/>
          <p:cNvSpPr/>
          <p:nvPr/>
        </p:nvSpPr>
        <p:spPr>
          <a:xfrm>
            <a:off x="5680080" y="2840400"/>
            <a:ext cx="1516320" cy="6901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Weighting Potential</a:t>
            </a:r>
          </a:p>
        </p:txBody>
      </p:sp>
      <p:sp>
        <p:nvSpPr>
          <p:cNvPr id="623" name="Rectangle 622"/>
          <p:cNvSpPr/>
          <p:nvPr/>
        </p:nvSpPr>
        <p:spPr>
          <a:xfrm>
            <a:off x="7564320" y="2577240"/>
            <a:ext cx="1413720" cy="12924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Charge Drift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FFFFFF"/>
                </a:solidFill>
                <a:latin typeface="Arial"/>
              </a:rPr>
              <a:t>- </a:t>
            </a:r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Trapping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Diffusion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Repulsion</a:t>
            </a:r>
          </a:p>
        </p:txBody>
      </p:sp>
      <p:sp>
        <p:nvSpPr>
          <p:cNvPr id="624" name="Rectangle 623"/>
          <p:cNvSpPr/>
          <p:nvPr/>
        </p:nvSpPr>
        <p:spPr>
          <a:xfrm>
            <a:off x="820800" y="2234520"/>
            <a:ext cx="22950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Detector Parameters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Material, Pixel/Strip, Bias, Mobility, Lifetime, Fano</a:t>
            </a:r>
          </a:p>
        </p:txBody>
      </p:sp>
      <p:sp>
        <p:nvSpPr>
          <p:cNvPr id="625" name="Rectangle 624"/>
          <p:cNvSpPr/>
          <p:nvPr/>
        </p:nvSpPr>
        <p:spPr>
          <a:xfrm>
            <a:off x="820800" y="3402360"/>
            <a:ext cx="23148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Enviroment Geometry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Box, Passive material, collimator, etc</a:t>
            </a:r>
          </a:p>
        </p:txBody>
      </p:sp>
      <p:sp>
        <p:nvSpPr>
          <p:cNvPr id="626" name="Rectangle 625"/>
          <p:cNvSpPr/>
          <p:nvPr/>
        </p:nvSpPr>
        <p:spPr>
          <a:xfrm>
            <a:off x="814320" y="4555106"/>
            <a:ext cx="2314800" cy="9871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Source Configuration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Geometry, Energy, Intensity</a:t>
            </a:r>
          </a:p>
        </p:txBody>
      </p:sp>
      <p:sp>
        <p:nvSpPr>
          <p:cNvPr id="627" name="Rectangle 626"/>
          <p:cNvSpPr/>
          <p:nvPr/>
        </p:nvSpPr>
        <p:spPr>
          <a:xfrm>
            <a:off x="648000" y="1690920"/>
            <a:ext cx="9136080" cy="477360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760" tIns="59760" rIns="104760" bIns="597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8" name="Rectangle 627"/>
          <p:cNvSpPr/>
          <p:nvPr/>
        </p:nvSpPr>
        <p:spPr>
          <a:xfrm>
            <a:off x="3505320" y="4869720"/>
            <a:ext cx="1752840" cy="13597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zxx" sz="1800" b="1" strike="noStrike" spc="-1">
                <a:solidFill>
                  <a:srgbClr val="FFFFFF"/>
                </a:solidFill>
                <a:latin typeface="Arial"/>
                <a:ea typeface="Noto Sans CJK SC"/>
              </a:rPr>
              <a:t>Photon-matter interaction</a:t>
            </a: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</p:txBody>
      </p:sp>
      <p:sp>
        <p:nvSpPr>
          <p:cNvPr id="629" name="Rectangle 628"/>
          <p:cNvSpPr/>
          <p:nvPr/>
        </p:nvSpPr>
        <p:spPr>
          <a:xfrm>
            <a:off x="5632560" y="5017680"/>
            <a:ext cx="17334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Electrode charge induced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30" name="Rectangle 629"/>
          <p:cNvSpPr/>
          <p:nvPr/>
        </p:nvSpPr>
        <p:spPr>
          <a:xfrm>
            <a:off x="814320" y="5640120"/>
            <a:ext cx="2314800" cy="74556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Electronics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ENC, ADC range, Threshold</a:t>
            </a:r>
          </a:p>
        </p:txBody>
      </p:sp>
      <p:sp>
        <p:nvSpPr>
          <p:cNvPr id="631" name="Rectangle 630"/>
          <p:cNvSpPr/>
          <p:nvPr/>
        </p:nvSpPr>
        <p:spPr>
          <a:xfrm>
            <a:off x="7681320" y="4975200"/>
            <a:ext cx="17334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Front-end &amp; Back-end electronics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32" name="Rectangle 631"/>
          <p:cNvSpPr/>
          <p:nvPr/>
        </p:nvSpPr>
        <p:spPr>
          <a:xfrm>
            <a:off x="10014120" y="4484520"/>
            <a:ext cx="1966680" cy="15973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Data analysis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images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spectrum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lightcurve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response matrix</a:t>
            </a:r>
          </a:p>
        </p:txBody>
      </p:sp>
      <p:sp>
        <p:nvSpPr>
          <p:cNvPr id="633" name="Rectangle 632"/>
          <p:cNvSpPr/>
          <p:nvPr/>
        </p:nvSpPr>
        <p:spPr>
          <a:xfrm>
            <a:off x="9969120" y="2691720"/>
            <a:ext cx="2094840" cy="8208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Transient Signals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Charge profile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Current profile</a:t>
            </a:r>
          </a:p>
        </p:txBody>
      </p:sp>
      <p:sp>
        <p:nvSpPr>
          <p:cNvPr id="634" name="Connecteur droit 633"/>
          <p:cNvSpPr/>
          <p:nvPr/>
        </p:nvSpPr>
        <p:spPr>
          <a:xfrm flipH="1">
            <a:off x="3300480" y="1690920"/>
            <a:ext cx="9360" cy="47736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5" name="ZoneTexte 634"/>
          <p:cNvSpPr txBox="1"/>
          <p:nvPr/>
        </p:nvSpPr>
        <p:spPr>
          <a:xfrm>
            <a:off x="1466640" y="1758960"/>
            <a:ext cx="1711440" cy="418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Inputs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6" name="Connecteur droit 635"/>
          <p:cNvSpPr/>
          <p:nvPr/>
        </p:nvSpPr>
        <p:spPr>
          <a:xfrm flipH="1" flipV="1">
            <a:off x="3300480" y="4224240"/>
            <a:ext cx="6483600" cy="9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36000" rIns="90000" bIns="-360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7" name="ZoneTexte 636"/>
          <p:cNvSpPr txBox="1"/>
          <p:nvPr/>
        </p:nvSpPr>
        <p:spPr>
          <a:xfrm>
            <a:off x="3363480" y="1784520"/>
            <a:ext cx="249876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Detector Physics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8" name="ZoneTexte 637"/>
          <p:cNvSpPr txBox="1"/>
          <p:nvPr/>
        </p:nvSpPr>
        <p:spPr>
          <a:xfrm>
            <a:off x="3293280" y="4236120"/>
            <a:ext cx="335304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Event list generation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9" name="ZoneTexte 638"/>
          <p:cNvSpPr txBox="1"/>
          <p:nvPr/>
        </p:nvSpPr>
        <p:spPr>
          <a:xfrm>
            <a:off x="10292760" y="1785600"/>
            <a:ext cx="1711440" cy="418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Outputs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0" name="Espace réservé de la date 25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1" name="Rectangle 640"/>
          <p:cNvSpPr/>
          <p:nvPr/>
        </p:nvSpPr>
        <p:spPr>
          <a:xfrm flipH="1">
            <a:off x="713880" y="1792440"/>
            <a:ext cx="2519280" cy="4838040"/>
          </a:xfrm>
          <a:prstGeom prst="rect">
            <a:avLst/>
          </a:prstGeom>
          <a:noFill/>
          <a:ln w="57240">
            <a:solidFill>
              <a:srgbClr val="F10D0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8440" tIns="73440" rIns="118440" bIns="7344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2" name="ZoneTexte 641"/>
          <p:cNvSpPr txBox="1"/>
          <p:nvPr/>
        </p:nvSpPr>
        <p:spPr>
          <a:xfrm>
            <a:off x="842400" y="244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Context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Simulation Tool Requirements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43" name="Image 642"/>
          <p:cNvPicPr/>
          <p:nvPr/>
        </p:nvPicPr>
        <p:blipFill>
          <a:blip r:embed="rId2"/>
          <a:stretch/>
        </p:blipFill>
        <p:spPr>
          <a:xfrm>
            <a:off x="6104520" y="-114480"/>
            <a:ext cx="3710160" cy="1717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Espace réservé du numéro de diapositive 45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AACE33C-0246-4071-9736-B1E06B97F6FC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7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5" name="Rectangle 644"/>
          <p:cNvSpPr/>
          <p:nvPr/>
        </p:nvSpPr>
        <p:spPr>
          <a:xfrm>
            <a:off x="3747240" y="2812320"/>
            <a:ext cx="1641600" cy="7272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Electric Field and Potential</a:t>
            </a:r>
          </a:p>
        </p:txBody>
      </p:sp>
      <p:sp>
        <p:nvSpPr>
          <p:cNvPr id="646" name="Rectangle 645"/>
          <p:cNvSpPr/>
          <p:nvPr/>
        </p:nvSpPr>
        <p:spPr>
          <a:xfrm>
            <a:off x="5680080" y="2840400"/>
            <a:ext cx="1516320" cy="6901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Weighting Potential</a:t>
            </a:r>
          </a:p>
        </p:txBody>
      </p:sp>
      <p:sp>
        <p:nvSpPr>
          <p:cNvPr id="647" name="Rectangle 646"/>
          <p:cNvSpPr/>
          <p:nvPr/>
        </p:nvSpPr>
        <p:spPr>
          <a:xfrm>
            <a:off x="7564320" y="2577240"/>
            <a:ext cx="1413720" cy="12924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Charge Drift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800" b="0" strike="noStrike" spc="-1">
                <a:solidFill>
                  <a:srgbClr val="FFFFFF"/>
                </a:solidFill>
                <a:latin typeface="Arial"/>
              </a:rPr>
              <a:t>- </a:t>
            </a:r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Trapping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Diffusion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Repulsion</a:t>
            </a:r>
          </a:p>
        </p:txBody>
      </p:sp>
      <p:sp>
        <p:nvSpPr>
          <p:cNvPr id="648" name="Rectangle 647"/>
          <p:cNvSpPr/>
          <p:nvPr/>
        </p:nvSpPr>
        <p:spPr>
          <a:xfrm>
            <a:off x="820800" y="2234520"/>
            <a:ext cx="22950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Detector Parameters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Material, Pixel/Strip, Bias, Mobility, Lifetime, Fano</a:t>
            </a:r>
          </a:p>
        </p:txBody>
      </p:sp>
      <p:sp>
        <p:nvSpPr>
          <p:cNvPr id="649" name="Rectangle 648"/>
          <p:cNvSpPr/>
          <p:nvPr/>
        </p:nvSpPr>
        <p:spPr>
          <a:xfrm>
            <a:off x="820800" y="3402360"/>
            <a:ext cx="23148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Enviroment Geometry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Box, Passive material, collimator, etc</a:t>
            </a:r>
          </a:p>
        </p:txBody>
      </p:sp>
      <p:sp>
        <p:nvSpPr>
          <p:cNvPr id="650" name="Rectangle 649"/>
          <p:cNvSpPr/>
          <p:nvPr/>
        </p:nvSpPr>
        <p:spPr>
          <a:xfrm>
            <a:off x="814320" y="4533840"/>
            <a:ext cx="2314800" cy="9871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Source Configuration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Geometry, Energy, Intensity</a:t>
            </a:r>
          </a:p>
        </p:txBody>
      </p:sp>
      <p:sp>
        <p:nvSpPr>
          <p:cNvPr id="651" name="Rectangle 650"/>
          <p:cNvSpPr/>
          <p:nvPr/>
        </p:nvSpPr>
        <p:spPr>
          <a:xfrm>
            <a:off x="3660840" y="2440800"/>
            <a:ext cx="5609160" cy="1620720"/>
          </a:xfrm>
          <a:prstGeom prst="rect">
            <a:avLst/>
          </a:prstGeom>
          <a:noFill/>
          <a:ln w="38160">
            <a:solidFill>
              <a:srgbClr val="F10D0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9080" tIns="64080" rIns="109080" bIns="6408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2" name="Rectangle 651"/>
          <p:cNvSpPr/>
          <p:nvPr/>
        </p:nvSpPr>
        <p:spPr>
          <a:xfrm>
            <a:off x="648000" y="1690920"/>
            <a:ext cx="9136080" cy="477360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760" tIns="59760" rIns="104760" bIns="597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3" name="Rectangle 652"/>
          <p:cNvSpPr/>
          <p:nvPr/>
        </p:nvSpPr>
        <p:spPr>
          <a:xfrm>
            <a:off x="3505320" y="4869720"/>
            <a:ext cx="1752840" cy="13597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zxx" sz="1800" b="1" strike="noStrike" spc="-1">
                <a:solidFill>
                  <a:srgbClr val="FFFFFF"/>
                </a:solidFill>
                <a:latin typeface="Arial"/>
                <a:ea typeface="Noto Sans CJK SC"/>
              </a:rPr>
              <a:t>Photon-matter interaction</a:t>
            </a: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  <a:p>
            <a:pPr algn="ctr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endParaRPr lang="zxx" sz="1800" b="0" strike="noStrike" spc="-1">
              <a:solidFill>
                <a:srgbClr val="FFFFFF"/>
              </a:solidFill>
              <a:latin typeface="Arial"/>
              <a:ea typeface="Noto Sans CJK SC"/>
            </a:endParaRPr>
          </a:p>
        </p:txBody>
      </p:sp>
      <p:sp>
        <p:nvSpPr>
          <p:cNvPr id="654" name="Rectangle 653"/>
          <p:cNvSpPr/>
          <p:nvPr/>
        </p:nvSpPr>
        <p:spPr>
          <a:xfrm>
            <a:off x="5632560" y="5017680"/>
            <a:ext cx="17334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Electrode charge induced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55" name="Rectangle 654"/>
          <p:cNvSpPr/>
          <p:nvPr/>
        </p:nvSpPr>
        <p:spPr>
          <a:xfrm>
            <a:off x="896760" y="5640120"/>
            <a:ext cx="2189880" cy="74556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Electronics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ENC, ADC range, Threshold</a:t>
            </a:r>
          </a:p>
        </p:txBody>
      </p:sp>
      <p:sp>
        <p:nvSpPr>
          <p:cNvPr id="656" name="Rectangle 655"/>
          <p:cNvSpPr/>
          <p:nvPr/>
        </p:nvSpPr>
        <p:spPr>
          <a:xfrm>
            <a:off x="7681320" y="4975200"/>
            <a:ext cx="1733400" cy="107028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Front-end &amp; Back-end electronics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57" name="Rectangle 656"/>
          <p:cNvSpPr/>
          <p:nvPr/>
        </p:nvSpPr>
        <p:spPr>
          <a:xfrm>
            <a:off x="10014120" y="4484520"/>
            <a:ext cx="1966680" cy="159732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Data analysis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images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spectrum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lightcurve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response matrix</a:t>
            </a:r>
          </a:p>
        </p:txBody>
      </p:sp>
      <p:sp>
        <p:nvSpPr>
          <p:cNvPr id="658" name="Rectangle 657"/>
          <p:cNvSpPr/>
          <p:nvPr/>
        </p:nvSpPr>
        <p:spPr>
          <a:xfrm>
            <a:off x="9969120" y="2691720"/>
            <a:ext cx="2094840" cy="820800"/>
          </a:xfrm>
          <a:prstGeom prst="rect">
            <a:avLst/>
          </a:prstGeom>
          <a:solidFill>
            <a:srgbClr val="000000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FFFFF"/>
                </a:solidFill>
                <a:latin typeface="Arial"/>
              </a:rPr>
              <a:t>Transient Signals</a:t>
            </a:r>
            <a:endParaRPr lang="zxx" sz="1800" b="0" strike="noStrike" spc="-1">
              <a:solidFill>
                <a:srgbClr val="FFFFFF"/>
              </a:solidFill>
              <a:latin typeface="Arial"/>
            </a:endParaRP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Charge profile</a:t>
            </a:r>
          </a:p>
          <a:p>
            <a:pPr algn="ctr"/>
            <a:r>
              <a:rPr lang="zxx" sz="1400" b="0" strike="noStrike" spc="-1">
                <a:solidFill>
                  <a:srgbClr val="FFFFFF"/>
                </a:solidFill>
                <a:latin typeface="Arial"/>
              </a:rPr>
              <a:t>- Current profile</a:t>
            </a:r>
          </a:p>
        </p:txBody>
      </p:sp>
      <p:sp>
        <p:nvSpPr>
          <p:cNvPr id="659" name="Connecteur droit 658"/>
          <p:cNvSpPr/>
          <p:nvPr/>
        </p:nvSpPr>
        <p:spPr>
          <a:xfrm flipH="1">
            <a:off x="3300480" y="1690920"/>
            <a:ext cx="9360" cy="47736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0" name="ZoneTexte 659"/>
          <p:cNvSpPr txBox="1"/>
          <p:nvPr/>
        </p:nvSpPr>
        <p:spPr>
          <a:xfrm>
            <a:off x="1466640" y="1758960"/>
            <a:ext cx="1711440" cy="418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Inputs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1" name="Connecteur droit 660"/>
          <p:cNvSpPr/>
          <p:nvPr/>
        </p:nvSpPr>
        <p:spPr>
          <a:xfrm flipH="1" flipV="1">
            <a:off x="3300480" y="4224240"/>
            <a:ext cx="6483600" cy="9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36000" rIns="90000" bIns="-360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2" name="ZoneTexte 661"/>
          <p:cNvSpPr txBox="1"/>
          <p:nvPr/>
        </p:nvSpPr>
        <p:spPr>
          <a:xfrm>
            <a:off x="3363480" y="1784520"/>
            <a:ext cx="249876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Detector Physics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3" name="ZoneTexte 662"/>
          <p:cNvSpPr txBox="1"/>
          <p:nvPr/>
        </p:nvSpPr>
        <p:spPr>
          <a:xfrm>
            <a:off x="3293280" y="4236120"/>
            <a:ext cx="335304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Event list generation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4" name="ZoneTexte 663"/>
          <p:cNvSpPr txBox="1"/>
          <p:nvPr/>
        </p:nvSpPr>
        <p:spPr>
          <a:xfrm>
            <a:off x="10292760" y="1785600"/>
            <a:ext cx="1711440" cy="418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2200" b="1" strike="noStrike" spc="-1">
                <a:solidFill>
                  <a:srgbClr val="000000"/>
                </a:solidFill>
                <a:latin typeface="Arial"/>
              </a:rPr>
              <a:t>Outputs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5" name="Espace réservé de la date 38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6" name="ZoneTexte 665"/>
          <p:cNvSpPr txBox="1"/>
          <p:nvPr/>
        </p:nvSpPr>
        <p:spPr>
          <a:xfrm>
            <a:off x="842760" y="244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Context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Simulation Tool Requirements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67" name="Image 666"/>
          <p:cNvPicPr/>
          <p:nvPr/>
        </p:nvPicPr>
        <p:blipFill>
          <a:blip r:embed="rId2"/>
          <a:stretch/>
        </p:blipFill>
        <p:spPr>
          <a:xfrm>
            <a:off x="6104880" y="-114480"/>
            <a:ext cx="3710160" cy="1717920"/>
          </a:xfrm>
          <a:prstGeom prst="rect">
            <a:avLst/>
          </a:prstGeom>
          <a:ln w="0">
            <a:noFill/>
          </a:ln>
        </p:spPr>
      </p:pic>
      <p:sp>
        <p:nvSpPr>
          <p:cNvPr id="668" name="Ellipse 667"/>
          <p:cNvSpPr/>
          <p:nvPr/>
        </p:nvSpPr>
        <p:spPr>
          <a:xfrm>
            <a:off x="7114320" y="222120"/>
            <a:ext cx="1975680" cy="951120"/>
          </a:xfrm>
          <a:prstGeom prst="ellipse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720" tIns="63720" rIns="108720" bIns="6372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Content Placeholder 1"/>
          <p:cNvSpPr txBox="1"/>
          <p:nvPr/>
        </p:nvSpPr>
        <p:spPr>
          <a:xfrm>
            <a:off x="838080" y="1825920"/>
            <a:ext cx="10515600" cy="4352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en-US" sz="2200" b="0" i="1" strike="noStrike" spc="-1">
                <a:solidFill>
                  <a:srgbClr val="000000"/>
                </a:solidFill>
                <a:latin typeface="Arial"/>
                <a:ea typeface="Arial"/>
              </a:rPr>
              <a:t>solidstatedetectors.jl</a:t>
            </a: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 library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 Geometry definition: planar, pixel, strip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</a:pP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0" name="Espace réservé du numéro de diapositive 11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6857B3DB-06BA-4AA3-9B57-2ED53B26BB07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8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1" name="ZoneTexte 670"/>
          <p:cNvSpPr txBox="1"/>
          <p:nvPr/>
        </p:nvSpPr>
        <p:spPr>
          <a:xfrm>
            <a:off x="842760" y="49644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Geometry and Fields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72" name="Image 671"/>
          <p:cNvPicPr/>
          <p:nvPr/>
        </p:nvPicPr>
        <p:blipFill>
          <a:blip r:embed="rId2"/>
          <a:stretch/>
        </p:blipFill>
        <p:spPr>
          <a:xfrm>
            <a:off x="6503040" y="135720"/>
            <a:ext cx="1896480" cy="1118160"/>
          </a:xfrm>
          <a:prstGeom prst="rect">
            <a:avLst/>
          </a:prstGeom>
          <a:ln w="0">
            <a:noFill/>
          </a:ln>
        </p:spPr>
      </p:pic>
      <p:pic>
        <p:nvPicPr>
          <p:cNvPr id="673" name="Image 672"/>
          <p:cNvPicPr/>
          <p:nvPr/>
        </p:nvPicPr>
        <p:blipFill>
          <a:blip r:embed="rId3"/>
          <a:stretch/>
        </p:blipFill>
        <p:spPr>
          <a:xfrm>
            <a:off x="6174360" y="3295440"/>
            <a:ext cx="3709440" cy="3047760"/>
          </a:xfrm>
          <a:prstGeom prst="rect">
            <a:avLst/>
          </a:prstGeom>
          <a:ln w="0">
            <a:noFill/>
          </a:ln>
        </p:spPr>
      </p:pic>
      <p:pic>
        <p:nvPicPr>
          <p:cNvPr id="674" name="Image 673"/>
          <p:cNvPicPr/>
          <p:nvPr/>
        </p:nvPicPr>
        <p:blipFill>
          <a:blip r:embed="rId4"/>
          <a:stretch/>
        </p:blipFill>
        <p:spPr>
          <a:xfrm>
            <a:off x="9131760" y="606600"/>
            <a:ext cx="2087280" cy="1367280"/>
          </a:xfrm>
          <a:prstGeom prst="rect">
            <a:avLst/>
          </a:prstGeom>
          <a:ln w="0">
            <a:noFill/>
          </a:ln>
        </p:spPr>
      </p:pic>
      <p:pic>
        <p:nvPicPr>
          <p:cNvPr id="675" name="Image 674"/>
          <p:cNvPicPr/>
          <p:nvPr/>
        </p:nvPicPr>
        <p:blipFill>
          <a:blip r:embed="rId5"/>
          <a:stretch/>
        </p:blipFill>
        <p:spPr>
          <a:xfrm>
            <a:off x="1733040" y="3261240"/>
            <a:ext cx="3749760" cy="3013920"/>
          </a:xfrm>
          <a:prstGeom prst="rect">
            <a:avLst/>
          </a:prstGeom>
          <a:ln w="0">
            <a:noFill/>
          </a:ln>
        </p:spPr>
      </p:pic>
      <p:sp>
        <p:nvSpPr>
          <p:cNvPr id="676" name="ZoneTexte 675"/>
          <p:cNvSpPr txBox="1"/>
          <p:nvPr/>
        </p:nvSpPr>
        <p:spPr>
          <a:xfrm>
            <a:off x="9273600" y="29736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7" name="ZoneTexte 676"/>
          <p:cNvSpPr txBox="1"/>
          <p:nvPr/>
        </p:nvSpPr>
        <p:spPr>
          <a:xfrm>
            <a:off x="9003240" y="190872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8" name="Espace réservé de la date 9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Espace réservé du numéro de diapositive 14"/>
          <p:cNvSpPr txBox="1"/>
          <p:nvPr/>
        </p:nvSpPr>
        <p:spPr>
          <a:xfrm>
            <a:off x="10999440" y="6343560"/>
            <a:ext cx="6937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DAC053A9-D065-4983-A6F2-AC90D2FE4C8C}" type="slidenum">
              <a:rPr lang="fr-FR" sz="1200" b="1" strike="noStrike" spc="-1">
                <a:solidFill>
                  <a:srgbClr val="E50019"/>
                </a:solidFill>
                <a:latin typeface="Arial"/>
              </a:rPr>
              <a:t>9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1" name="Content Placeholder 3"/>
          <p:cNvSpPr txBox="1"/>
          <p:nvPr/>
        </p:nvSpPr>
        <p:spPr>
          <a:xfrm>
            <a:off x="838080" y="1825920"/>
            <a:ext cx="10515600" cy="4352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200" b="0" i="1" strike="noStrike" spc="-1">
                <a:solidFill>
                  <a:srgbClr val="000000"/>
                </a:solidFill>
                <a:latin typeface="Arial"/>
                <a:ea typeface="Arial"/>
              </a:rPr>
              <a:t> solidstatedetectors.jl </a:t>
            </a: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library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 Geometry definition: planar, pixel, strip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Arial"/>
              </a:rPr>
              <a:t> Electric field (Poisson FEM)</a:t>
            </a: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–"/>
            </a:pP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</a:pPr>
            <a:endParaRPr lang="en-US" sz="2200" b="0" strike="noStrike" spc="-1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82" name="Image 681"/>
          <p:cNvPicPr/>
          <p:nvPr/>
        </p:nvPicPr>
        <p:blipFill>
          <a:blip r:embed="rId2"/>
          <a:stretch/>
        </p:blipFill>
        <p:spPr>
          <a:xfrm>
            <a:off x="6503040" y="135720"/>
            <a:ext cx="1896480" cy="1118160"/>
          </a:xfrm>
          <a:prstGeom prst="rect">
            <a:avLst/>
          </a:prstGeom>
          <a:ln w="0">
            <a:noFill/>
          </a:ln>
        </p:spPr>
      </p:pic>
      <p:pic>
        <p:nvPicPr>
          <p:cNvPr id="683" name="Image 682"/>
          <p:cNvPicPr/>
          <p:nvPr/>
        </p:nvPicPr>
        <p:blipFill>
          <a:blip r:embed="rId3"/>
          <a:stretch/>
        </p:blipFill>
        <p:spPr>
          <a:xfrm>
            <a:off x="1329120" y="3899520"/>
            <a:ext cx="1999440" cy="1280520"/>
          </a:xfrm>
          <a:prstGeom prst="rect">
            <a:avLst/>
          </a:prstGeom>
          <a:ln w="0">
            <a:noFill/>
          </a:ln>
        </p:spPr>
      </p:pic>
      <p:sp>
        <p:nvSpPr>
          <p:cNvPr id="684" name="ZoneTexte 683"/>
          <p:cNvSpPr txBox="1"/>
          <p:nvPr/>
        </p:nvSpPr>
        <p:spPr>
          <a:xfrm>
            <a:off x="4327200" y="4246560"/>
            <a:ext cx="2361240" cy="825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F10D0C"/>
                </a:solidFill>
                <a:latin typeface="Arial"/>
              </a:rPr>
              <a:t>Input for charge dynamics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85" name="Google Shape;386;p6"/>
          <p:cNvPicPr/>
          <p:nvPr/>
        </p:nvPicPr>
        <p:blipFill>
          <a:blip r:embed="rId4"/>
          <a:srcRect l="6911" r="63579"/>
          <a:stretch/>
        </p:blipFill>
        <p:spPr>
          <a:xfrm>
            <a:off x="7283880" y="2242440"/>
            <a:ext cx="3509640" cy="4330440"/>
          </a:xfrm>
          <a:prstGeom prst="rect">
            <a:avLst/>
          </a:prstGeom>
          <a:ln w="0">
            <a:noFill/>
          </a:ln>
        </p:spPr>
      </p:pic>
      <p:pic>
        <p:nvPicPr>
          <p:cNvPr id="686" name="Image 685"/>
          <p:cNvPicPr/>
          <p:nvPr/>
        </p:nvPicPr>
        <p:blipFill>
          <a:blip r:embed="rId5"/>
          <a:stretch/>
        </p:blipFill>
        <p:spPr>
          <a:xfrm>
            <a:off x="9131760" y="606960"/>
            <a:ext cx="2087280" cy="1367280"/>
          </a:xfrm>
          <a:prstGeom prst="rect">
            <a:avLst/>
          </a:prstGeom>
          <a:ln w="0">
            <a:noFill/>
          </a:ln>
        </p:spPr>
      </p:pic>
      <p:sp>
        <p:nvSpPr>
          <p:cNvPr id="687" name="ZoneTexte 686"/>
          <p:cNvSpPr txBox="1"/>
          <p:nvPr/>
        </p:nvSpPr>
        <p:spPr>
          <a:xfrm>
            <a:off x="9273600" y="297720"/>
            <a:ext cx="192780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zxx" sz="1800" b="1" strike="noStrike" spc="-1">
                <a:solidFill>
                  <a:srgbClr val="000000"/>
                </a:solidFill>
                <a:latin typeface="Arial"/>
              </a:rPr>
              <a:t>Caliste-O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8" name="ZoneTexte 687"/>
          <p:cNvSpPr txBox="1"/>
          <p:nvPr/>
        </p:nvSpPr>
        <p:spPr>
          <a:xfrm>
            <a:off x="9003240" y="1909080"/>
            <a:ext cx="237240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2mm CdTe pixel 800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  <a:ea typeface="Arial"/>
              </a:rPr>
              <a:t>µ</a:t>
            </a:r>
            <a:r>
              <a:rPr lang="zxx" sz="1600" b="0" strike="noStrike" spc="-1">
                <a:solidFill>
                  <a:srgbClr val="000000"/>
                </a:solidFill>
                <a:latin typeface="Arial"/>
              </a:rPr>
              <a:t>m</a:t>
            </a:r>
            <a:r>
              <a:rPr lang="zxx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9" name="Rectangle 688"/>
          <p:cNvSpPr/>
          <p:nvPr/>
        </p:nvSpPr>
        <p:spPr>
          <a:xfrm>
            <a:off x="1107720" y="3881160"/>
            <a:ext cx="2561040" cy="1463400"/>
          </a:xfrm>
          <a:prstGeom prst="rect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9400" rIns="104400" bIns="5940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0" name="Connecteur droit 689"/>
          <p:cNvSpPr/>
          <p:nvPr/>
        </p:nvSpPr>
        <p:spPr>
          <a:xfrm>
            <a:off x="3668760" y="4560480"/>
            <a:ext cx="807120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-54360" rIns="99360" bIns="-54360" anchor="ctr">
            <a:noAutofit/>
          </a:bodyPr>
          <a:lstStyle/>
          <a:p>
            <a:endParaRPr lang="zxx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1" name="ZoneTexte 690"/>
          <p:cNvSpPr txBox="1"/>
          <p:nvPr/>
        </p:nvSpPr>
        <p:spPr>
          <a:xfrm>
            <a:off x="843120" y="496800"/>
            <a:ext cx="6922440" cy="20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zxx" sz="4400" b="1" strike="noStrike" spc="-1">
                <a:solidFill>
                  <a:srgbClr val="F10D0C"/>
                </a:solidFill>
                <a:latin typeface="Arial"/>
              </a:rPr>
              <a:t>Cadtool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zxx" sz="2400" b="0" strike="noStrike" spc="-1">
                <a:solidFill>
                  <a:srgbClr val="F10D0C"/>
                </a:solidFill>
                <a:latin typeface="Arial"/>
              </a:rPr>
              <a:t>Geometry and Fields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  <a:p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2" name="Espace réservé de la date 10"/>
          <p:cNvSpPr txBox="1"/>
          <p:nvPr/>
        </p:nvSpPr>
        <p:spPr>
          <a:xfrm>
            <a:off x="9875520" y="6343560"/>
            <a:ext cx="1015920" cy="36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>
                <a:solidFill>
                  <a:srgbClr val="8D8D8D"/>
                </a:solidFill>
                <a:latin typeface="Arial"/>
              </a:rPr>
              <a:t>26/03/2026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896</TotalTime>
  <Words>3099</Words>
  <Application>Microsoft Macintosh PowerPoint</Application>
  <PresentationFormat>Grand écran</PresentationFormat>
  <Paragraphs>953</Paragraphs>
  <Slides>46</Slides>
  <Notes>0</Notes>
  <HiddenSlides>0</HiddenSlides>
  <MMClips>4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46</vt:i4>
      </vt:variant>
    </vt:vector>
  </HeadingPairs>
  <TitlesOfParts>
    <vt:vector size="56" baseType="lpstr">
      <vt:lpstr>Arial</vt:lpstr>
      <vt:lpstr>Arial Black</vt:lpstr>
      <vt:lpstr>Cambria Math</vt:lpstr>
      <vt:lpstr>OpenSymbol</vt:lpstr>
      <vt:lpstr>Play</vt:lpstr>
      <vt:lpstr>Symbol</vt:lpstr>
      <vt:lpstr>Times New Roman</vt:lpstr>
      <vt:lpstr>Wingdings</vt:lpstr>
      <vt:lpstr>Office</vt:lpstr>
      <vt:lpstr>Office</vt:lpstr>
      <vt:lpstr>CadTool - a end-to-end x-ray/gamma-ray solid state detector simulation framework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CadTool - a end-to-end x-ray/gamma-ray solid state detector simulation framework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subject/>
  <dc:creator>HARTMANN Marion</dc:creator>
  <dc:description/>
  <cp:lastModifiedBy>Microsoft Office User</cp:lastModifiedBy>
  <cp:revision>84</cp:revision>
  <cp:lastPrinted>2026-03-25T16:09:53Z</cp:lastPrinted>
  <dcterms:created xsi:type="dcterms:W3CDTF">2023-01-13T15:17:34Z</dcterms:created>
  <dcterms:modified xsi:type="dcterms:W3CDTF">2026-03-26T08:12:37Z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I2ICODE">
    <vt:lpwstr>WEB</vt:lpwstr>
  </property>
  <property fmtid="{D5CDD505-2E9C-101B-9397-08002B2CF9AE}" pid="4" name="I2ISITECODE">
    <vt:lpwstr/>
  </property>
  <property fmtid="{D5CDD505-2E9C-101B-9397-08002B2CF9AE}" pid="5" name="TaxKeyword">
    <vt:lpwstr/>
  </property>
  <property fmtid="{D5CDD505-2E9C-101B-9397-08002B2CF9AE}" pid="6" name="WebApplicationID">
    <vt:lpwstr>3f72b11a-dedf-47a1-b48a-dfd7b45017bd</vt:lpwstr>
  </property>
</Properties>
</file>