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88" r:id="rId4"/>
    <p:sldId id="277" r:id="rId5"/>
    <p:sldId id="259" r:id="rId6"/>
    <p:sldId id="289" r:id="rId7"/>
    <p:sldId id="301" r:id="rId8"/>
    <p:sldId id="341" r:id="rId9"/>
    <p:sldId id="285" r:id="rId10"/>
    <p:sldId id="303" r:id="rId11"/>
    <p:sldId id="278" r:id="rId12"/>
    <p:sldId id="266" r:id="rId13"/>
    <p:sldId id="315" r:id="rId14"/>
    <p:sldId id="328" r:id="rId15"/>
    <p:sldId id="329" r:id="rId16"/>
    <p:sldId id="271" r:id="rId17"/>
    <p:sldId id="262" r:id="rId18"/>
    <p:sldId id="312" r:id="rId19"/>
    <p:sldId id="317" r:id="rId20"/>
    <p:sldId id="310" r:id="rId21"/>
    <p:sldId id="314" r:id="rId22"/>
    <p:sldId id="331" r:id="rId23"/>
    <p:sldId id="332" r:id="rId24"/>
    <p:sldId id="333" r:id="rId25"/>
    <p:sldId id="334" r:id="rId26"/>
    <p:sldId id="335" r:id="rId27"/>
    <p:sldId id="336" r:id="rId28"/>
    <p:sldId id="337" r:id="rId29"/>
    <p:sldId id="338" r:id="rId30"/>
    <p:sldId id="342" r:id="rId31"/>
    <p:sldId id="343" r:id="rId32"/>
    <p:sldId id="340" r:id="rId33"/>
    <p:sldId id="305" r:id="rId34"/>
    <p:sldId id="307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9A808"/>
    <a:srgbClr val="8EA30D"/>
    <a:srgbClr val="C40C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87" autoAdjust="0"/>
    <p:restoredTop sz="94660"/>
  </p:normalViewPr>
  <p:slideViewPr>
    <p:cSldViewPr snapToGrid="0">
      <p:cViewPr varScale="1">
        <p:scale>
          <a:sx n="50" d="100"/>
          <a:sy n="50" d="100"/>
        </p:scale>
        <p:origin x="33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FD920B-63F2-4E73-A162-2ACD3AC5BD73}" type="datetimeFigureOut">
              <a:rPr lang="en-US" smtClean="0"/>
              <a:t>3/24/2026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707B3F-CDD0-4AB5-B6C4-6B881EE1B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386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5B2A5-DF90-430E-A0A7-2E80B52646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4E7FB7-BEE9-48D0-AF7D-9F325D98DC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69C60C-F5D0-4A75-AB2D-741414908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8877-23A1-47D1-B8E0-F8957F0B1C8C}" type="datetimeFigureOut">
              <a:rPr lang="en-US" smtClean="0"/>
              <a:t>3/24/2026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0AB71F-9DE4-466C-90E5-CA1731534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C2EC1A-EEDA-437C-8AE1-8FF4D97A4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9C89-F317-45F1-9F7D-44BDD6A0DC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29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E3CFE-FC06-4D47-949D-8157F922B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05D78B-CE53-45DF-9349-7E97B0723D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2A75F-A4D1-4C1C-A826-BFC639F95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8877-23A1-47D1-B8E0-F8957F0B1C8C}" type="datetimeFigureOut">
              <a:rPr lang="en-US" smtClean="0"/>
              <a:t>3/24/2026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7783A9-D117-4461-B804-B44AA8AFF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3B83A9-39B7-4A6A-81FE-5CC635B70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9C89-F317-45F1-9F7D-44BDD6A0DC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149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0DE829-1263-4036-AD79-2ED980FF01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1E3861-6852-4497-9CA1-5657F50E04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B1005E-9B45-4E65-9BE5-9BDC5AEC0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8877-23A1-47D1-B8E0-F8957F0B1C8C}" type="datetimeFigureOut">
              <a:rPr lang="en-US" smtClean="0"/>
              <a:t>3/24/2026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7BBAAF-1A9A-4BD7-A8A6-45201E93D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16ED6-C516-4B2D-A2FD-94D6F0652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9C89-F317-45F1-9F7D-44BDD6A0DC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913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E820A-6C3B-4585-8C01-24778E291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25469-ADD3-453B-B9E2-FED03B10C5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F9DC7-0E64-42E2-98B9-B07213231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8877-23A1-47D1-B8E0-F8957F0B1C8C}" type="datetimeFigureOut">
              <a:rPr lang="en-US" smtClean="0"/>
              <a:t>3/24/2026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593EFA-A01D-4306-9FC9-E9027459C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EBFB2-2B18-47F4-8F11-FD82AA262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9C89-F317-45F1-9F7D-44BDD6A0DC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173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50981-3ECC-4AC8-89C2-246606B14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1DE9C8-7318-47F0-9026-3CF207C50D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E0121E-4A85-42D2-999A-D68CDA57E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8877-23A1-47D1-B8E0-F8957F0B1C8C}" type="datetimeFigureOut">
              <a:rPr lang="en-US" smtClean="0"/>
              <a:t>3/24/2026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EABB5A-6F6D-44EE-AE59-BB4E14D25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AE8AB6-DE16-42EB-B0EE-AB8BB1210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9C89-F317-45F1-9F7D-44BDD6A0DC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373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45B61-DF20-410A-9263-15944EDEE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A7EF02-FB9E-4461-9E9D-59ECABCD91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073654-31D7-454B-85A9-272F29D9C3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D7BBA5-4A24-440A-9F47-8A030CA26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8877-23A1-47D1-B8E0-F8957F0B1C8C}" type="datetimeFigureOut">
              <a:rPr lang="en-US" smtClean="0"/>
              <a:t>3/24/2026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52480B-B018-44C1-BFCE-1442DD4A3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F1CB90-9256-4F1D-9A72-75C73C358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9C89-F317-45F1-9F7D-44BDD6A0DC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650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A7D3A-CB2D-42AF-B869-64542A4B6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DD7341-8B7E-4117-B327-304E7F19C2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2CAA27-B59A-4727-BBAD-8260CDAA9C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0E4A32-7EB1-47F9-8956-0B72E34EC3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2CD83F-035E-4FB1-BC81-7148C2ABED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1C547B-A783-4B31-A053-89C2C330C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8877-23A1-47D1-B8E0-F8957F0B1C8C}" type="datetimeFigureOut">
              <a:rPr lang="en-US" smtClean="0"/>
              <a:t>3/24/2026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AC1D2F-ECF1-4C10-BFA8-84FBDCFF5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CF3A24-B102-4153-8701-082646912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9C89-F317-45F1-9F7D-44BDD6A0DC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677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675F0-CDA3-4D8A-81BC-DE97A2A07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0899A2-BFB1-47AB-8C64-EE911C6DB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8877-23A1-47D1-B8E0-F8957F0B1C8C}" type="datetimeFigureOut">
              <a:rPr lang="en-US" smtClean="0"/>
              <a:t>3/24/2026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CF4560-8163-47BF-A83E-8BE566286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490183-DE8F-443E-8D36-8FDABC45E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9C89-F317-45F1-9F7D-44BDD6A0DC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28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2C68E7-DB65-47B9-A03B-5BF4EC9B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8877-23A1-47D1-B8E0-F8957F0B1C8C}" type="datetimeFigureOut">
              <a:rPr lang="en-US" smtClean="0"/>
              <a:t>3/24/2026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84264D-3C75-45D3-AC29-47D2B4286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950EFA-B1A4-4A78-A708-982721A3A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9C89-F317-45F1-9F7D-44BDD6A0DC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193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9BBA5-0DFE-4061-AE93-1F666FEB1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E4D91-A605-48CF-8E9F-DBAA0C5644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BADD37-5870-498C-9A9F-79301C775C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B0DFAC-14F8-49FA-B961-A1EC5AD77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8877-23A1-47D1-B8E0-F8957F0B1C8C}" type="datetimeFigureOut">
              <a:rPr lang="en-US" smtClean="0"/>
              <a:t>3/24/2026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9A7801-0742-4710-BBF7-1E5C8C51D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1F9D4E-C143-4103-8D8B-944391BC6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9C89-F317-45F1-9F7D-44BDD6A0DC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794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C6482-929D-4607-B003-BCDC41B2C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537573-5E19-4CC2-B05B-7B02023723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38F10E-1BFD-4ED8-B29D-74425061EF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2C3ED2-41FB-4B14-9E60-EE4E245C8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8877-23A1-47D1-B8E0-F8957F0B1C8C}" type="datetimeFigureOut">
              <a:rPr lang="en-US" smtClean="0"/>
              <a:t>3/24/2026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EC57C8-69EF-45D5-91ED-53B4F8F0B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7FF75A-7B01-4C61-A355-38686156C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9C89-F317-45F1-9F7D-44BDD6A0DC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23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09AFB0-5C79-4905-8F49-62DC8D82CA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B9E7A1-9C4A-4D11-9DAE-5F8EB5FBB2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6775A0-4BAD-4368-AA68-A5E6ADF0D0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08877-23A1-47D1-B8E0-F8957F0B1C8C}" type="datetimeFigureOut">
              <a:rPr lang="en-US" smtClean="0"/>
              <a:t>3/24/2026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CEA33C-6811-4C29-B6BC-66DF053876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BBBA4-69FF-414B-ABF4-E0376B878D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D9C89-F317-45F1-9F7D-44BDD6A0DC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96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CA77D-F33F-49A6-9708-C2BC3FBB7C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7261" y="530956"/>
            <a:ext cx="8737475" cy="1122021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Aharoni" panose="02010803020104030203" pitchFamily="2" charset="-79"/>
                <a:cs typeface="Aharoni" panose="02010803020104030203" pitchFamily="2" charset="-79"/>
              </a:rPr>
              <a:t>Measurements of X-rays from kaonic lead with an </a:t>
            </a:r>
            <a:r>
              <a:rPr lang="en-US" sz="2800" b="1" dirty="0" err="1">
                <a:latin typeface="Aharoni" panose="02010803020104030203" pitchFamily="2" charset="-79"/>
                <a:cs typeface="Aharoni" panose="02010803020104030203" pitchFamily="2" charset="-79"/>
              </a:rPr>
              <a:t>HPGe</a:t>
            </a:r>
            <a:r>
              <a:rPr lang="en-US" sz="2800" b="1" dirty="0">
                <a:latin typeface="Aharoni" panose="02010803020104030203" pitchFamily="2" charset="-79"/>
                <a:cs typeface="Aharoni" panose="02010803020104030203" pitchFamily="2" charset="-79"/>
              </a:rPr>
              <a:t> detector at DAPHNE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C63EFB-8F28-41A8-B3A4-7B06798A3B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9749" y="2137725"/>
            <a:ext cx="9144000" cy="1655762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Aharoni" panose="02010803020104030203" pitchFamily="2" charset="-79"/>
                <a:cs typeface="Aharoni" panose="02010803020104030203" pitchFamily="2" charset="-79"/>
              </a:rPr>
              <a:t>Damir Bosnar</a:t>
            </a:r>
          </a:p>
          <a:p>
            <a:r>
              <a:rPr lang="en-US" sz="2400" i="1" dirty="0"/>
              <a:t>Department of Physics, University of Zagreb, Zagreb</a:t>
            </a:r>
            <a:r>
              <a:rPr lang="hr-HR" sz="2400" i="1" dirty="0"/>
              <a:t>, </a:t>
            </a:r>
            <a:r>
              <a:rPr lang="hr-HR" sz="2400" i="1" dirty="0" err="1"/>
              <a:t>Croati</a:t>
            </a:r>
            <a:r>
              <a:rPr lang="en-US" sz="2400" i="1" dirty="0"/>
              <a:t>a</a:t>
            </a:r>
            <a:endParaRPr lang="en-US" b="1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&amp; SIDDHARTA-</a:t>
            </a:r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 collaboration</a:t>
            </a:r>
            <a:endParaRPr lang="hr-HR" b="1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hr-HR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4D339A-B293-442B-8D1C-656F2890738B}"/>
              </a:ext>
            </a:extLst>
          </p:cNvPr>
          <p:cNvSpPr txBox="1"/>
          <p:nvPr/>
        </p:nvSpPr>
        <p:spPr>
          <a:xfrm>
            <a:off x="569248" y="3986598"/>
            <a:ext cx="1050678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/>
                </a:solidFill>
              </a:rPr>
              <a:t>Motivation</a:t>
            </a:r>
            <a:r>
              <a:rPr lang="hr-HR" sz="2800" dirty="0">
                <a:solidFill>
                  <a:schemeClr val="accent1"/>
                </a:solidFill>
              </a:rPr>
              <a:t> </a:t>
            </a:r>
            <a:endParaRPr lang="en-US" sz="2800" dirty="0">
              <a:solidFill>
                <a:schemeClr val="accent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/>
                </a:solidFill>
              </a:rPr>
              <a:t>Preparations and measurements at </a:t>
            </a:r>
            <a:r>
              <a:rPr lang="en-US" sz="2800" dirty="0" err="1">
                <a:solidFill>
                  <a:schemeClr val="accent1"/>
                </a:solidFill>
              </a:rPr>
              <a:t>DA</a:t>
            </a:r>
            <a:r>
              <a:rPr lang="en-US" sz="2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ɸ</a:t>
            </a:r>
            <a:r>
              <a:rPr lang="en-US" sz="2800" dirty="0" err="1">
                <a:solidFill>
                  <a:schemeClr val="accent1"/>
                </a:solidFill>
              </a:rPr>
              <a:t>NE</a:t>
            </a:r>
            <a:r>
              <a:rPr lang="en-US" sz="2800" dirty="0">
                <a:solidFill>
                  <a:schemeClr val="accent1"/>
                </a:solidFill>
              </a:rPr>
              <a:t> during SIDDHARTA-2</a:t>
            </a:r>
            <a:r>
              <a:rPr lang="hr-HR" sz="2800" dirty="0">
                <a:solidFill>
                  <a:schemeClr val="accent1"/>
                </a:solidFill>
              </a:rPr>
              <a:t> </a:t>
            </a:r>
            <a:r>
              <a:rPr lang="hr-HR" sz="2800" dirty="0" err="1">
                <a:solidFill>
                  <a:schemeClr val="accent1"/>
                </a:solidFill>
              </a:rPr>
              <a:t>run</a:t>
            </a:r>
            <a:endParaRPr lang="hr-HR" sz="2800" dirty="0">
              <a:solidFill>
                <a:schemeClr val="accent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/>
                </a:solidFill>
              </a:rPr>
              <a:t>Results and conclusion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E44085-635E-43EB-AB5F-9F4D2E2FA67C}"/>
              </a:ext>
            </a:extLst>
          </p:cNvPr>
          <p:cNvSpPr txBox="1"/>
          <p:nvPr/>
        </p:nvSpPr>
        <p:spPr>
          <a:xfrm>
            <a:off x="9063415" y="5126715"/>
            <a:ext cx="33806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   </a:t>
            </a:r>
            <a:r>
              <a:rPr lang="en-AU" dirty="0">
                <a:solidFill>
                  <a:srgbClr val="FF0000"/>
                </a:solidFill>
              </a:rPr>
              <a:t>Supported by</a:t>
            </a:r>
          </a:p>
          <a:p>
            <a:r>
              <a:rPr lang="hr-HR" dirty="0">
                <a:solidFill>
                  <a:srgbClr val="FF0000"/>
                </a:solidFill>
              </a:rPr>
              <a:t>   </a:t>
            </a:r>
            <a:r>
              <a:rPr lang="en-US" dirty="0">
                <a:solidFill>
                  <a:srgbClr val="FF0000"/>
                </a:solidFill>
              </a:rPr>
              <a:t>Croatia</a:t>
            </a:r>
            <a:r>
              <a:rPr lang="hr-HR" dirty="0">
                <a:solidFill>
                  <a:srgbClr val="FF0000"/>
                </a:solidFill>
              </a:rPr>
              <a:t>n</a:t>
            </a:r>
            <a:r>
              <a:rPr lang="en-US" dirty="0">
                <a:solidFill>
                  <a:srgbClr val="FF0000"/>
                </a:solidFill>
              </a:rPr>
              <a:t> Science Foundation</a:t>
            </a:r>
          </a:p>
          <a:p>
            <a:r>
              <a:rPr lang="en-US" dirty="0">
                <a:solidFill>
                  <a:srgbClr val="FF0000"/>
                </a:solidFill>
              </a:rPr>
              <a:t>   Project IP-2022-10-3878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8A3900-48E7-248E-A186-5F9F87869715}"/>
              </a:ext>
            </a:extLst>
          </p:cNvPr>
          <p:cNvSpPr txBox="1"/>
          <p:nvPr/>
        </p:nvSpPr>
        <p:spPr>
          <a:xfrm>
            <a:off x="334537" y="6389624"/>
            <a:ext cx="109762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000" b="1" dirty="0"/>
              <a:t>XGRADE 2026: </a:t>
            </a:r>
            <a:r>
              <a:rPr lang="en-GB" sz="2000" b="1" dirty="0"/>
              <a:t>Advances in X-ray &amp; Gamma Ray Detectors and Applications</a:t>
            </a:r>
            <a:r>
              <a:rPr lang="hr-HR" sz="2000" b="1" dirty="0"/>
              <a:t>, Palermo, 24.-26. 03. 2026</a:t>
            </a:r>
            <a:endParaRPr lang="en-US" sz="20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7095CD-0680-33C2-49B3-127289F312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7702" y="5207320"/>
            <a:ext cx="1766818" cy="8254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7C77CD-1B37-5720-3FAF-91B95EF847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5900" y="5087795"/>
            <a:ext cx="1180899" cy="125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308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A98BCE-241C-42CD-807D-0CE2A83A68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063" y="729829"/>
            <a:ext cx="7064630" cy="61515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9C3128-DCE4-45F2-AEC0-9A3E56594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550" y="61405"/>
            <a:ext cx="10914899" cy="668101"/>
          </a:xfrm>
        </p:spPr>
        <p:txBody>
          <a:bodyPr>
            <a:normAutofit fontScale="90000"/>
          </a:bodyPr>
          <a:lstStyle/>
          <a:p>
            <a:r>
              <a:rPr lang="hr-HR" sz="2800" dirty="0">
                <a:latin typeface="Arial Black" panose="020B0A04020102020204" pitchFamily="34" charset="0"/>
              </a:rPr>
              <a:t> </a:t>
            </a:r>
            <a:r>
              <a:rPr lang="en-US" sz="2800" dirty="0">
                <a:latin typeface="Arial Black" panose="020B0A04020102020204" pitchFamily="34" charset="0"/>
              </a:rPr>
              <a:t>Measurement</a:t>
            </a:r>
            <a:r>
              <a:rPr lang="hr-HR" sz="2800" dirty="0">
                <a:latin typeface="Arial Black" panose="020B0A04020102020204" pitchFamily="34" charset="0"/>
              </a:rPr>
              <a:t> at</a:t>
            </a:r>
            <a:r>
              <a:rPr lang="en-US" sz="2800" dirty="0">
                <a:latin typeface="Arial Black" panose="020B0A04020102020204" pitchFamily="34" charset="0"/>
              </a:rPr>
              <a:t> DAɸNE</a:t>
            </a:r>
            <a:r>
              <a:rPr lang="hr-HR" sz="2800" dirty="0">
                <a:latin typeface="Arial Black" panose="020B0A04020102020204" pitchFamily="34" charset="0"/>
              </a:rPr>
              <a:t> </a:t>
            </a:r>
            <a:r>
              <a:rPr lang="en-US" sz="2800" dirty="0">
                <a:latin typeface="Arial Black" panose="020B0A04020102020204" pitchFamily="34" charset="0"/>
              </a:rPr>
              <a:t>with HPGe during </a:t>
            </a:r>
            <a:r>
              <a:rPr lang="hr-HR" sz="2800" dirty="0">
                <a:latin typeface="Arial Black" panose="020B0A04020102020204" pitchFamily="34" charset="0"/>
              </a:rPr>
              <a:t>SIDDHARTA-2 </a:t>
            </a:r>
            <a:r>
              <a:rPr lang="hr-HR" sz="2800" dirty="0" err="1">
                <a:latin typeface="Arial Black" panose="020B0A04020102020204" pitchFamily="34" charset="0"/>
              </a:rPr>
              <a:t>run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2A84A0-AF99-474D-8B55-10DC39D57616}"/>
              </a:ext>
            </a:extLst>
          </p:cNvPr>
          <p:cNvSpPr txBox="1"/>
          <p:nvPr/>
        </p:nvSpPr>
        <p:spPr>
          <a:xfrm>
            <a:off x="9038032" y="2299081"/>
            <a:ext cx="30253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Signal from the luminometer</a:t>
            </a:r>
            <a:endParaRPr lang="hr-HR" dirty="0"/>
          </a:p>
          <a:p>
            <a:r>
              <a:rPr lang="en-US" dirty="0"/>
              <a:t> </a:t>
            </a:r>
            <a:r>
              <a:rPr lang="hr-HR" dirty="0"/>
              <a:t>(80x40x2 mm</a:t>
            </a:r>
            <a:r>
              <a:rPr lang="hr-HR" baseline="30000" dirty="0"/>
              <a:t>3</a:t>
            </a:r>
            <a:r>
              <a:rPr lang="hr-HR" dirty="0"/>
              <a:t>)</a:t>
            </a:r>
            <a:r>
              <a:rPr lang="en-US" dirty="0"/>
              <a:t> as a trigger</a:t>
            </a:r>
            <a:endParaRPr lang="hr-HR" dirty="0"/>
          </a:p>
          <a:p>
            <a:r>
              <a:rPr lang="en-US" dirty="0"/>
              <a:t> for HPGe detector</a:t>
            </a:r>
            <a:r>
              <a:rPr lang="hr-HR" dirty="0"/>
              <a:t>.  </a:t>
            </a:r>
            <a:endParaRPr lang="en-US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9410275-A65D-44F4-9F04-5DA0CD38C891}"/>
              </a:ext>
            </a:extLst>
          </p:cNvPr>
          <p:cNvCxnSpPr>
            <a:cxnSpLocks/>
          </p:cNvCxnSpPr>
          <p:nvPr/>
        </p:nvCxnSpPr>
        <p:spPr>
          <a:xfrm flipV="1">
            <a:off x="2572443" y="3484701"/>
            <a:ext cx="3249237" cy="687246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07B45B6-9B55-477A-9A31-9848CADEACF6}"/>
              </a:ext>
            </a:extLst>
          </p:cNvPr>
          <p:cNvSpPr txBox="1"/>
          <p:nvPr/>
        </p:nvSpPr>
        <p:spPr>
          <a:xfrm>
            <a:off x="78393" y="3772517"/>
            <a:ext cx="259109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000" b="1" dirty="0" err="1"/>
              <a:t>Positions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>
                <a:highlight>
                  <a:srgbClr val="FFFF00"/>
                </a:highlight>
              </a:rPr>
              <a:t>target</a:t>
            </a:r>
            <a:r>
              <a:rPr lang="hr-HR" sz="2000" b="1" dirty="0"/>
              <a:t> </a:t>
            </a:r>
          </a:p>
          <a:p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>
                <a:highlight>
                  <a:srgbClr val="FF0000"/>
                </a:highlight>
              </a:rPr>
              <a:t>HPGe </a:t>
            </a:r>
            <a:r>
              <a:rPr lang="hr-HR" sz="2000" b="1" dirty="0" err="1">
                <a:highlight>
                  <a:srgbClr val="FF0000"/>
                </a:highlight>
              </a:rPr>
              <a:t>detector</a:t>
            </a:r>
            <a:endParaRPr lang="hr-HR" sz="2000" b="1" dirty="0">
              <a:highlight>
                <a:srgbClr val="FF0000"/>
              </a:highlight>
            </a:endParaRPr>
          </a:p>
          <a:p>
            <a:r>
              <a:rPr lang="hr-HR" sz="2000" b="1" dirty="0" err="1"/>
              <a:t>is</a:t>
            </a:r>
            <a:r>
              <a:rPr lang="hr-HR" sz="2000" b="1" dirty="0"/>
              <a:t> </a:t>
            </a:r>
            <a:r>
              <a:rPr lang="hr-HR" sz="2000" b="1" dirty="0" err="1"/>
              <a:t>restricted</a:t>
            </a:r>
            <a:r>
              <a:rPr lang="hr-HR" sz="2000" b="1" dirty="0"/>
              <a:t> </a:t>
            </a:r>
            <a:r>
              <a:rPr lang="hr-HR" sz="2000" b="1" dirty="0" err="1"/>
              <a:t>by</a:t>
            </a:r>
            <a:r>
              <a:rPr lang="hr-HR" sz="2000" b="1" dirty="0"/>
              <a:t> </a:t>
            </a:r>
          </a:p>
          <a:p>
            <a:r>
              <a:rPr lang="hr-HR" sz="2000" b="1" dirty="0"/>
              <a:t>SIDDHARTA-2 </a:t>
            </a:r>
            <a:r>
              <a:rPr lang="hr-HR" sz="2000" b="1" dirty="0" err="1"/>
              <a:t>setup</a:t>
            </a:r>
            <a:r>
              <a:rPr lang="hr-HR" sz="2000" b="1" dirty="0"/>
              <a:t> 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836649D-25B5-4F74-B5D9-AFD4A0B9DA80}"/>
              </a:ext>
            </a:extLst>
          </p:cNvPr>
          <p:cNvCxnSpPr>
            <a:cxnSpLocks/>
          </p:cNvCxnSpPr>
          <p:nvPr/>
        </p:nvCxnSpPr>
        <p:spPr>
          <a:xfrm flipV="1">
            <a:off x="2766530" y="3429000"/>
            <a:ext cx="2147578" cy="41718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573F820-98A9-4112-B7F5-1740C33455D7}"/>
              </a:ext>
            </a:extLst>
          </p:cNvPr>
          <p:cNvCxnSpPr>
            <a:cxnSpLocks/>
          </p:cNvCxnSpPr>
          <p:nvPr/>
        </p:nvCxnSpPr>
        <p:spPr>
          <a:xfrm flipH="1">
            <a:off x="5029200" y="2563091"/>
            <a:ext cx="3991032" cy="659320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6183A366-68D7-4F45-9F7D-C0E79D03DCF3}"/>
              </a:ext>
            </a:extLst>
          </p:cNvPr>
          <p:cNvSpPr/>
          <p:nvPr/>
        </p:nvSpPr>
        <p:spPr>
          <a:xfrm>
            <a:off x="4369452" y="3029216"/>
            <a:ext cx="455984" cy="687246"/>
          </a:xfrm>
          <a:prstGeom prst="mathMultiply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78EEC4-0763-4FC2-AF5D-C5176E551BF4}"/>
              </a:ext>
            </a:extLst>
          </p:cNvPr>
          <p:cNvSpPr txBox="1"/>
          <p:nvPr/>
        </p:nvSpPr>
        <p:spPr>
          <a:xfrm>
            <a:off x="170848" y="2900817"/>
            <a:ext cx="1755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Interaction point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1FC892F-CEFA-48C4-BC9C-AE4FDF19AC34}"/>
              </a:ext>
            </a:extLst>
          </p:cNvPr>
          <p:cNvCxnSpPr>
            <a:cxnSpLocks/>
          </p:cNvCxnSpPr>
          <p:nvPr/>
        </p:nvCxnSpPr>
        <p:spPr>
          <a:xfrm>
            <a:off x="1926200" y="3085430"/>
            <a:ext cx="2503075" cy="287409"/>
          </a:xfrm>
          <a:prstGeom prst="straightConnector1">
            <a:avLst/>
          </a:prstGeom>
          <a:ln w="412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E327489-BD3B-2BC0-D46D-7C7AFF0C4D3F}"/>
              </a:ext>
            </a:extLst>
          </p:cNvPr>
          <p:cNvSpPr txBox="1"/>
          <p:nvPr/>
        </p:nvSpPr>
        <p:spPr>
          <a:xfrm>
            <a:off x="9110547" y="3972571"/>
            <a:ext cx="30253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Measurement of transit times</a:t>
            </a:r>
          </a:p>
          <a:p>
            <a:r>
              <a:rPr lang="en-US" dirty="0"/>
              <a:t>of the particles from IP to the</a:t>
            </a:r>
          </a:p>
          <a:p>
            <a:r>
              <a:rPr lang="en-US" dirty="0"/>
              <a:t>scintillator.</a:t>
            </a:r>
            <a:r>
              <a:rPr lang="hr-HR" dirty="0"/>
              <a:t>  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0061BE-0C71-9B16-8605-3F3B28EEDB9E}"/>
              </a:ext>
            </a:extLst>
          </p:cNvPr>
          <p:cNvSpPr txBox="1"/>
          <p:nvPr/>
        </p:nvSpPr>
        <p:spPr>
          <a:xfrm>
            <a:off x="9110547" y="5426829"/>
            <a:ext cx="30253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133</a:t>
            </a:r>
            <a:r>
              <a:rPr lang="en-US" dirty="0"/>
              <a:t>Ba source for the calibration and monitoring of</a:t>
            </a:r>
          </a:p>
          <a:p>
            <a:r>
              <a:rPr lang="en-US" dirty="0"/>
              <a:t>the HPGe resolution.</a:t>
            </a:r>
          </a:p>
        </p:txBody>
      </p:sp>
    </p:spTree>
    <p:extLst>
      <p:ext uri="{BB962C8B-B14F-4D97-AF65-F5344CB8AC3E}">
        <p14:creationId xmlns:p14="http://schemas.microsoft.com/office/powerpoint/2010/main" val="14759413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C3128-DCE4-45F2-AEC0-9A3E56594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550" y="84755"/>
            <a:ext cx="10914899" cy="668101"/>
          </a:xfrm>
        </p:spPr>
        <p:txBody>
          <a:bodyPr>
            <a:normAutofit fontScale="90000"/>
          </a:bodyPr>
          <a:lstStyle/>
          <a:p>
            <a:r>
              <a:rPr lang="hr-HR" sz="2800" dirty="0">
                <a:latin typeface="Arial Black" panose="020B0A04020102020204" pitchFamily="34" charset="0"/>
              </a:rPr>
              <a:t> </a:t>
            </a:r>
            <a:r>
              <a:rPr lang="en-US" sz="2800" dirty="0">
                <a:latin typeface="Arial Black" panose="020B0A04020102020204" pitchFamily="34" charset="0"/>
              </a:rPr>
              <a:t>Measurement</a:t>
            </a:r>
            <a:r>
              <a:rPr lang="hr-HR" sz="2800" dirty="0">
                <a:latin typeface="Arial Black" panose="020B0A04020102020204" pitchFamily="34" charset="0"/>
              </a:rPr>
              <a:t> at</a:t>
            </a:r>
            <a:r>
              <a:rPr lang="en-US" sz="2800" dirty="0">
                <a:latin typeface="Arial Black" panose="020B0A04020102020204" pitchFamily="34" charset="0"/>
              </a:rPr>
              <a:t> DAɸNE</a:t>
            </a:r>
            <a:r>
              <a:rPr lang="hr-HR" sz="2800" dirty="0">
                <a:latin typeface="Arial Black" panose="020B0A04020102020204" pitchFamily="34" charset="0"/>
              </a:rPr>
              <a:t> </a:t>
            </a:r>
            <a:r>
              <a:rPr lang="en-US" sz="2800" dirty="0">
                <a:latin typeface="Arial Black" panose="020B0A04020102020204" pitchFamily="34" charset="0"/>
              </a:rPr>
              <a:t>with HPGe during </a:t>
            </a:r>
            <a:r>
              <a:rPr lang="hr-HR" sz="2800" dirty="0">
                <a:latin typeface="Arial Black" panose="020B0A04020102020204" pitchFamily="34" charset="0"/>
              </a:rPr>
              <a:t>SIDDHARTA-2 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6CF997-315F-47BF-8730-07B02BC38F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181" y="1480255"/>
            <a:ext cx="1980856" cy="24820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1C359B0-F121-41CD-BEBD-853925853F8F}"/>
              </a:ext>
            </a:extLst>
          </p:cNvPr>
          <p:cNvSpPr txBox="1"/>
          <p:nvPr/>
        </p:nvSpPr>
        <p:spPr>
          <a:xfrm>
            <a:off x="275181" y="760495"/>
            <a:ext cx="3738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BSI HPGe </a:t>
            </a:r>
            <a:r>
              <a:rPr lang="en-US" dirty="0"/>
              <a:t>detector</a:t>
            </a:r>
            <a:r>
              <a:rPr lang="hr-HR" dirty="0"/>
              <a:t> </a:t>
            </a:r>
            <a:r>
              <a:rPr lang="en-US" dirty="0"/>
              <a:t>with</a:t>
            </a:r>
            <a:r>
              <a:rPr lang="hr-HR" dirty="0"/>
              <a:t> </a:t>
            </a:r>
          </a:p>
          <a:p>
            <a:r>
              <a:rPr lang="en-US" b="1" dirty="0">
                <a:solidFill>
                  <a:srgbClr val="FF0000"/>
                </a:solidFill>
              </a:rPr>
              <a:t>transistor reset preamplifier </a:t>
            </a:r>
            <a:r>
              <a:rPr lang="hr-HR" b="1" dirty="0">
                <a:solidFill>
                  <a:srgbClr val="FF0000"/>
                </a:solidFill>
              </a:rPr>
              <a:t>(TRP)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B082AA-DEF1-4DBF-AA68-F5A8D971D6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9421" y="2794871"/>
            <a:ext cx="1980856" cy="26889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2A84A0-AF99-474D-8B55-10DC39D57616}"/>
              </a:ext>
            </a:extLst>
          </p:cNvPr>
          <p:cNvSpPr txBox="1"/>
          <p:nvPr/>
        </p:nvSpPr>
        <p:spPr>
          <a:xfrm>
            <a:off x="124047" y="5483778"/>
            <a:ext cx="4798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 </a:t>
            </a:r>
            <a:r>
              <a:rPr lang="hr-HR" sz="1600" dirty="0"/>
              <a:t>HPGe </a:t>
            </a:r>
            <a:r>
              <a:rPr lang="en-US" sz="1600" dirty="0"/>
              <a:t>active</a:t>
            </a:r>
            <a:r>
              <a:rPr lang="hr-HR" sz="1600" dirty="0"/>
              <a:t> </a:t>
            </a:r>
            <a:r>
              <a:rPr lang="en-US" sz="1600" dirty="0"/>
              <a:t>detector diameter ~</a:t>
            </a:r>
            <a:r>
              <a:rPr lang="hr-HR" sz="1600" dirty="0"/>
              <a:t>60 mm</a:t>
            </a:r>
            <a:r>
              <a:rPr lang="en-US" sz="1600" dirty="0"/>
              <a:t>, height ~</a:t>
            </a:r>
            <a:r>
              <a:rPr lang="hr-HR" sz="1600" dirty="0"/>
              <a:t>60 mm</a:t>
            </a:r>
            <a:r>
              <a:rPr lang="hr-HR" dirty="0"/>
              <a:t>.         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69771E-60F7-4847-954D-1A3F30362F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593731" y="1304001"/>
            <a:ext cx="1585637" cy="17260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22EA1A-DF2B-437D-96B9-3539EFC856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9201" y="667640"/>
            <a:ext cx="6553202" cy="608738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450A5D9-E2B0-4B9C-8BF2-C72293E4110E}"/>
              </a:ext>
            </a:extLst>
          </p:cNvPr>
          <p:cNvSpPr txBox="1"/>
          <p:nvPr/>
        </p:nvSpPr>
        <p:spPr>
          <a:xfrm>
            <a:off x="187195" y="6192941"/>
            <a:ext cx="4281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(Analog electronics) </a:t>
            </a:r>
            <a:r>
              <a:rPr lang="en-US" dirty="0">
                <a:solidFill>
                  <a:srgbClr val="FF0000"/>
                </a:solidFill>
              </a:rPr>
              <a:t>and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fast pulse digitizer</a:t>
            </a:r>
            <a:r>
              <a:rPr lang="hr-HR" b="1" dirty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796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FFF6C-1E43-4DEA-8176-0B72CDB71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72620"/>
            <a:ext cx="10323095" cy="809255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latin typeface="Arial Black" panose="020B0A04020102020204" pitchFamily="34" charset="0"/>
              </a:rPr>
              <a:t>Laboratory tests of </a:t>
            </a:r>
            <a:r>
              <a:rPr lang="hr-HR" sz="3200" dirty="0">
                <a:latin typeface="Arial Black" panose="020B0A04020102020204" pitchFamily="34" charset="0"/>
              </a:rPr>
              <a:t>HPGe (BSI - TRP </a:t>
            </a:r>
            <a:r>
              <a:rPr lang="hr-HR" sz="3200" dirty="0" err="1">
                <a:latin typeface="Arial Black" panose="020B0A04020102020204" pitchFamily="34" charset="0"/>
              </a:rPr>
              <a:t>preamp</a:t>
            </a:r>
            <a:r>
              <a:rPr lang="hr-HR" sz="3200" dirty="0">
                <a:latin typeface="Arial Black" panose="020B0A04020102020204" pitchFamily="34" charset="0"/>
              </a:rPr>
              <a:t>) &amp; </a:t>
            </a:r>
            <a:r>
              <a:rPr lang="en-US" sz="3200" dirty="0">
                <a:latin typeface="Arial Black" panose="020B0A04020102020204" pitchFamily="34" charset="0"/>
              </a:rPr>
              <a:t>analog electronics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20CF19-6F48-415C-9624-9B67E35BE085}"/>
              </a:ext>
            </a:extLst>
          </p:cNvPr>
          <p:cNvSpPr txBox="1"/>
          <p:nvPr/>
        </p:nvSpPr>
        <p:spPr>
          <a:xfrm>
            <a:off x="-1" y="6039049"/>
            <a:ext cx="49537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000" dirty="0"/>
              <a:t> </a:t>
            </a:r>
            <a:r>
              <a:rPr lang="en-US" sz="2000" dirty="0"/>
              <a:t>CAEN spectroscopy amplifier</a:t>
            </a:r>
            <a:r>
              <a:rPr lang="hr-HR" sz="2000" dirty="0"/>
              <a:t> N968</a:t>
            </a:r>
            <a:r>
              <a:rPr lang="en-US" sz="2000" dirty="0"/>
              <a:t>, Canberra</a:t>
            </a:r>
            <a:endParaRPr lang="hr-HR" sz="2000" dirty="0"/>
          </a:p>
          <a:p>
            <a:r>
              <a:rPr lang="en-US" sz="2000" dirty="0"/>
              <a:t> Multiport II,</a:t>
            </a:r>
            <a:r>
              <a:rPr lang="hr-HR" sz="2000" dirty="0"/>
              <a:t> </a:t>
            </a:r>
            <a:r>
              <a:rPr lang="en-US" sz="2000" dirty="0"/>
              <a:t>Canberra Genius DAQ + analysis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C471BD-2FDA-4F89-B902-4AFBABFEE0D6}"/>
              </a:ext>
            </a:extLst>
          </p:cNvPr>
          <p:cNvSpPr txBox="1"/>
          <p:nvPr/>
        </p:nvSpPr>
        <p:spPr>
          <a:xfrm>
            <a:off x="7884658" y="5279354"/>
            <a:ext cx="411394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aseline="30000" dirty="0"/>
              <a:t>60</a:t>
            </a:r>
            <a:r>
              <a:rPr lang="en-US" sz="2000" dirty="0"/>
              <a:t>Co</a:t>
            </a:r>
            <a:r>
              <a:rPr lang="hr-HR" sz="2000" dirty="0"/>
              <a:t>, </a:t>
            </a:r>
            <a:r>
              <a:rPr lang="hr-HR" sz="2000" baseline="30000" dirty="0"/>
              <a:t>133</a:t>
            </a:r>
            <a:r>
              <a:rPr lang="hr-HR" sz="2000" dirty="0"/>
              <a:t>Ba</a:t>
            </a:r>
            <a:r>
              <a:rPr lang="en-US" sz="2000" dirty="0"/>
              <a:t> </a:t>
            </a:r>
            <a:r>
              <a:rPr lang="en-US" sz="2000" dirty="0" err="1"/>
              <a:t>spectr</a:t>
            </a:r>
            <a:r>
              <a:rPr lang="hr-HR" sz="2000" dirty="0"/>
              <a:t>a</a:t>
            </a:r>
            <a:r>
              <a:rPr lang="en-US" sz="2000" dirty="0"/>
              <a:t>,</a:t>
            </a:r>
            <a:endParaRPr lang="hr-HR" sz="2000" dirty="0"/>
          </a:p>
          <a:p>
            <a:r>
              <a:rPr lang="en-US" sz="2000" dirty="0"/>
              <a:t> resolution</a:t>
            </a:r>
            <a:r>
              <a:rPr lang="hr-HR" sz="2000" dirty="0"/>
              <a:t>s:   0.870 </a:t>
            </a:r>
            <a:r>
              <a:rPr lang="hr-HR" sz="2000" dirty="0" err="1"/>
              <a:t>keV</a:t>
            </a:r>
            <a:r>
              <a:rPr lang="hr-HR" sz="2000" dirty="0"/>
              <a:t>  at   81 </a:t>
            </a:r>
            <a:r>
              <a:rPr lang="hr-HR" sz="2000" dirty="0" err="1"/>
              <a:t>keV</a:t>
            </a:r>
            <a:endParaRPr lang="hr-HR" sz="2000" dirty="0"/>
          </a:p>
          <a:p>
            <a:r>
              <a:rPr lang="hr-HR" sz="2000" dirty="0"/>
              <a:t>                         1.06 </a:t>
            </a:r>
            <a:r>
              <a:rPr lang="hr-HR" sz="2000" dirty="0" err="1"/>
              <a:t>keV</a:t>
            </a:r>
            <a:r>
              <a:rPr lang="hr-HR" sz="2000" dirty="0"/>
              <a:t>  at  302.9 </a:t>
            </a:r>
            <a:r>
              <a:rPr lang="hr-HR" sz="2000" dirty="0" err="1"/>
              <a:t>keV</a:t>
            </a:r>
            <a:endParaRPr lang="hr-HR" sz="2000" dirty="0"/>
          </a:p>
          <a:p>
            <a:r>
              <a:rPr lang="hr-HR" sz="2000" dirty="0"/>
              <a:t>      </a:t>
            </a:r>
            <a:r>
              <a:rPr lang="en-US" sz="2000" dirty="0">
                <a:solidFill>
                  <a:srgbClr val="FF0000"/>
                </a:solidFill>
              </a:rPr>
              <a:t>               </a:t>
            </a:r>
            <a:r>
              <a:rPr lang="hr-HR" sz="2000" dirty="0"/>
              <a:t>    1.</a:t>
            </a:r>
            <a:r>
              <a:rPr lang="en-US" sz="2000" dirty="0"/>
              <a:t>11</a:t>
            </a:r>
            <a:r>
              <a:rPr lang="hr-HR" sz="2000" dirty="0"/>
              <a:t> </a:t>
            </a:r>
            <a:r>
              <a:rPr lang="hr-HR" sz="2000" dirty="0" err="1"/>
              <a:t>keV</a:t>
            </a:r>
            <a:r>
              <a:rPr lang="hr-HR" sz="2000" dirty="0"/>
              <a:t>  at  356 </a:t>
            </a:r>
            <a:r>
              <a:rPr lang="hr-HR" sz="2000" dirty="0" err="1"/>
              <a:t>keV</a:t>
            </a:r>
            <a:endParaRPr lang="hr-HR" sz="2000" dirty="0"/>
          </a:p>
          <a:p>
            <a:r>
              <a:rPr lang="hr-HR" sz="2000" dirty="0"/>
              <a:t>                         1.67 </a:t>
            </a:r>
            <a:r>
              <a:rPr lang="hr-HR" sz="2000" dirty="0" err="1"/>
              <a:t>keV</a:t>
            </a:r>
            <a:r>
              <a:rPr lang="hr-HR" sz="2000" dirty="0"/>
              <a:t>  at  1330 </a:t>
            </a:r>
            <a:r>
              <a:rPr lang="hr-HR" sz="2000" dirty="0" err="1"/>
              <a:t>keV</a:t>
            </a:r>
            <a:endParaRPr lang="en-US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3BFAB6-F33F-40A5-BAE0-0EC0FB1EF624}"/>
              </a:ext>
            </a:extLst>
          </p:cNvPr>
          <p:cNvSpPr txBox="1"/>
          <p:nvPr/>
        </p:nvSpPr>
        <p:spPr>
          <a:xfrm>
            <a:off x="5412847" y="4671668"/>
            <a:ext cx="1050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000" dirty="0"/>
              <a:t> </a:t>
            </a:r>
            <a:r>
              <a:rPr lang="en-US" sz="2000" dirty="0"/>
              <a:t>Pb lines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ACC828-B251-4D41-99BF-1B06C66D715A}"/>
              </a:ext>
            </a:extLst>
          </p:cNvPr>
          <p:cNvSpPr txBox="1"/>
          <p:nvPr/>
        </p:nvSpPr>
        <p:spPr>
          <a:xfrm>
            <a:off x="4486848" y="1277094"/>
            <a:ext cx="26785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Signal from spectroscopy amplifier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A227B1-9331-4F2D-8366-BA9D65DE5975}"/>
              </a:ext>
            </a:extLst>
          </p:cNvPr>
          <p:cNvSpPr txBox="1"/>
          <p:nvPr/>
        </p:nvSpPr>
        <p:spPr>
          <a:xfrm>
            <a:off x="5488721" y="5053708"/>
            <a:ext cx="1433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Stability tests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6925B7-3170-42A1-A754-6C8D4607F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7559" y="3115222"/>
            <a:ext cx="3355630" cy="2127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2A6C4B-F622-453A-8C9C-F1046CDCFA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7559" y="860519"/>
            <a:ext cx="3298261" cy="21275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3385734-2960-4663-ABB3-29603B18F3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4541" y="964022"/>
            <a:ext cx="1362148" cy="88191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9B46F29-6025-4E06-87A8-F99850366D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95" y="3497847"/>
            <a:ext cx="1558269" cy="259711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1FD2B5C-8D48-4D28-939A-3A0D23588C55}"/>
              </a:ext>
            </a:extLst>
          </p:cNvPr>
          <p:cNvSpPr txBox="1"/>
          <p:nvPr/>
        </p:nvSpPr>
        <p:spPr>
          <a:xfrm>
            <a:off x="1751664" y="3760827"/>
            <a:ext cx="2524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Signal from</a:t>
            </a:r>
            <a:r>
              <a:rPr lang="hr-HR" sz="1200" dirty="0"/>
              <a:t> </a:t>
            </a:r>
            <a:r>
              <a:rPr lang="hr-HR" sz="1200" dirty="0" err="1"/>
              <a:t>preamp</a:t>
            </a:r>
            <a:r>
              <a:rPr lang="hr-HR" sz="1200" dirty="0"/>
              <a:t> </a:t>
            </a:r>
            <a:r>
              <a:rPr lang="hr-HR" sz="1200" dirty="0" err="1"/>
              <a:t>of</a:t>
            </a:r>
            <a:r>
              <a:rPr lang="en-US" sz="1200" dirty="0"/>
              <a:t> HPGe with</a:t>
            </a:r>
            <a:r>
              <a:rPr lang="hr-HR" sz="1200" dirty="0"/>
              <a:t> TRP</a:t>
            </a:r>
            <a:endParaRPr lang="en-US" sz="1200" dirty="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21CE7D4A-A8BD-4F9F-85C6-043913721D86}"/>
              </a:ext>
            </a:extLst>
          </p:cNvPr>
          <p:cNvSpPr/>
          <p:nvPr/>
        </p:nvSpPr>
        <p:spPr>
          <a:xfrm>
            <a:off x="8686800" y="6094962"/>
            <a:ext cx="526473" cy="484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630EF89-3C67-48B1-B840-633EDFC9DB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146" y="1098032"/>
            <a:ext cx="3752767" cy="226212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D7BBDB9-14FC-40F2-B69B-476A7BB031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62776" y="2088685"/>
            <a:ext cx="3554873" cy="211492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6A68817-3174-40C6-95E9-7BA6B736B0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59907" y="4270139"/>
            <a:ext cx="2666411" cy="163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0504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FFF6C-1E43-4DEA-8176-0B72CDB71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72620"/>
            <a:ext cx="10323095" cy="809255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latin typeface="Arial Black" panose="020B0A04020102020204" pitchFamily="34" charset="0"/>
              </a:rPr>
              <a:t>Laboratory tests of </a:t>
            </a:r>
            <a:r>
              <a:rPr lang="hr-HR" sz="3200" dirty="0">
                <a:latin typeface="Arial Black" panose="020B0A04020102020204" pitchFamily="34" charset="0"/>
              </a:rPr>
              <a:t>HPGe (BSI - TRP </a:t>
            </a:r>
            <a:r>
              <a:rPr lang="hr-HR" sz="3200" dirty="0" err="1">
                <a:latin typeface="Arial Black" panose="020B0A04020102020204" pitchFamily="34" charset="0"/>
              </a:rPr>
              <a:t>preamp</a:t>
            </a:r>
            <a:r>
              <a:rPr lang="hr-HR" sz="3200" dirty="0">
                <a:latin typeface="Arial Black" panose="020B0A04020102020204" pitchFamily="34" charset="0"/>
              </a:rPr>
              <a:t>) &amp; </a:t>
            </a:r>
            <a:br>
              <a:rPr lang="hr-HR" sz="3200" dirty="0">
                <a:latin typeface="Arial Black" panose="020B0A04020102020204" pitchFamily="34" charset="0"/>
              </a:rPr>
            </a:br>
            <a:r>
              <a:rPr lang="hr-HR" sz="3200" dirty="0" err="1">
                <a:latin typeface="Arial Black" panose="020B0A04020102020204" pitchFamily="34" charset="0"/>
              </a:rPr>
              <a:t>fast</a:t>
            </a:r>
            <a:r>
              <a:rPr lang="hr-HR" sz="3200" dirty="0">
                <a:latin typeface="Arial Black" panose="020B0A04020102020204" pitchFamily="34" charset="0"/>
              </a:rPr>
              <a:t> pulse </a:t>
            </a:r>
            <a:r>
              <a:rPr lang="hr-HR" sz="3200" dirty="0" err="1">
                <a:latin typeface="Arial Black" panose="020B0A04020102020204" pitchFamily="34" charset="0"/>
              </a:rPr>
              <a:t>digitizer</a:t>
            </a:r>
            <a:r>
              <a:rPr lang="hr-HR" sz="3200" dirty="0">
                <a:latin typeface="Arial Black" panose="020B0A04020102020204" pitchFamily="34" charset="0"/>
              </a:rPr>
              <a:t>, CAEN DT5781 4 </a:t>
            </a:r>
            <a:r>
              <a:rPr lang="hr-HR" sz="3200" dirty="0" err="1">
                <a:latin typeface="Arial Black" panose="020B0A04020102020204" pitchFamily="34" charset="0"/>
              </a:rPr>
              <a:t>ch</a:t>
            </a:r>
            <a:r>
              <a:rPr lang="hr-HR" sz="3200" dirty="0">
                <a:latin typeface="Arial Black" panose="020B0A04020102020204" pitchFamily="34" charset="0"/>
              </a:rPr>
              <a:t>, 14 bit, </a:t>
            </a:r>
            <a:endParaRPr lang="en-US" sz="3200" dirty="0">
              <a:latin typeface="Arial Black" panose="020B0A040201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5C5BD39-5217-465D-AEAE-CC2C66AD21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045" y="4475872"/>
            <a:ext cx="3682513" cy="220950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5F2FC83-6B68-41E2-B41D-60F7F691571F}"/>
              </a:ext>
            </a:extLst>
          </p:cNvPr>
          <p:cNvSpPr/>
          <p:nvPr/>
        </p:nvSpPr>
        <p:spPr>
          <a:xfrm>
            <a:off x="-13343" y="1691035"/>
            <a:ext cx="84982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/>
              <a:t>Signal </a:t>
            </a:r>
            <a:r>
              <a:rPr lang="en-US" dirty="0"/>
              <a:t>from</a:t>
            </a:r>
            <a:r>
              <a:rPr lang="hr-HR" dirty="0"/>
              <a:t> </a:t>
            </a:r>
            <a:r>
              <a:rPr lang="en-US" dirty="0"/>
              <a:t>spectroscopy amplifier </a:t>
            </a:r>
            <a:r>
              <a:rPr lang="hr-HR" dirty="0"/>
              <a:t>~20 </a:t>
            </a:r>
            <a:r>
              <a:rPr lang="el-GR" dirty="0"/>
              <a:t>μ</a:t>
            </a:r>
            <a:r>
              <a:rPr lang="hr-HR" dirty="0"/>
              <a:t>s (</a:t>
            </a:r>
            <a:r>
              <a:rPr lang="en-US" dirty="0"/>
              <a:t>shaping</a:t>
            </a:r>
            <a:r>
              <a:rPr lang="hr-HR" dirty="0"/>
              <a:t> time 6 </a:t>
            </a:r>
            <a:r>
              <a:rPr lang="el-GR" dirty="0"/>
              <a:t>μ</a:t>
            </a:r>
            <a:r>
              <a:rPr lang="hr-HR" dirty="0"/>
              <a:t>s),</a:t>
            </a:r>
          </a:p>
          <a:p>
            <a:r>
              <a:rPr lang="hr-HR" dirty="0"/>
              <a:t> </a:t>
            </a:r>
            <a:r>
              <a:rPr lang="en-US" dirty="0"/>
              <a:t>restriction on the rate</a:t>
            </a:r>
            <a:r>
              <a:rPr lang="hr-HR" dirty="0"/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A1B3EB-BA99-434E-B961-C6BDEA95C1DF}"/>
              </a:ext>
            </a:extLst>
          </p:cNvPr>
          <p:cNvSpPr txBox="1"/>
          <p:nvPr/>
        </p:nvSpPr>
        <p:spPr>
          <a:xfrm>
            <a:off x="53185" y="1164231"/>
            <a:ext cx="9472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latin typeface="Arial Black" panose="020B0A04020102020204" pitchFamily="34" charset="0"/>
              </a:rPr>
              <a:t>CAEN DT5781 4 </a:t>
            </a:r>
            <a:r>
              <a:rPr lang="hr-HR" dirty="0" err="1">
                <a:latin typeface="Arial Black" panose="020B0A04020102020204" pitchFamily="34" charset="0"/>
              </a:rPr>
              <a:t>ch</a:t>
            </a:r>
            <a:r>
              <a:rPr lang="hr-HR" dirty="0">
                <a:latin typeface="Arial Black" panose="020B0A04020102020204" pitchFamily="34" charset="0"/>
              </a:rPr>
              <a:t>, 14 bit, 10ns </a:t>
            </a:r>
            <a:r>
              <a:rPr lang="en-US" dirty="0">
                <a:latin typeface="Arial Black" panose="020B0A04020102020204" pitchFamily="34" charset="0"/>
              </a:rPr>
              <a:t>sampling</a:t>
            </a:r>
            <a:r>
              <a:rPr lang="hr-HR" dirty="0">
                <a:latin typeface="Arial Black" panose="020B0A04020102020204" pitchFamily="34" charset="0"/>
              </a:rPr>
              <a:t> time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C95268-5072-4D42-9C77-3397684CFE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" y="2655296"/>
            <a:ext cx="2401896" cy="14343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FC2E65-C100-4F0A-A8A7-3EE3373479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5417" y="2600438"/>
            <a:ext cx="2687268" cy="16123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F4B70B-95C8-46DE-87CF-9C35F6D0CE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58225" y="1028660"/>
            <a:ext cx="2986087" cy="9926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F9AF5F-5715-451E-9345-17578AAD6C63}"/>
              </a:ext>
            </a:extLst>
          </p:cNvPr>
          <p:cNvSpPr txBox="1"/>
          <p:nvPr/>
        </p:nvSpPr>
        <p:spPr>
          <a:xfrm>
            <a:off x="53185" y="2313375"/>
            <a:ext cx="2524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Signal from HPGe with</a:t>
            </a:r>
            <a:r>
              <a:rPr lang="hr-HR" sz="1200" dirty="0"/>
              <a:t> </a:t>
            </a:r>
            <a:r>
              <a:rPr lang="en-US" sz="1200" dirty="0"/>
              <a:t>RC </a:t>
            </a:r>
            <a:r>
              <a:rPr lang="hr-HR" sz="1200" dirty="0"/>
              <a:t>pre</a:t>
            </a:r>
            <a:r>
              <a:rPr lang="en-US" sz="1200" dirty="0"/>
              <a:t>am</a:t>
            </a:r>
            <a:r>
              <a:rPr lang="hr-HR" sz="1200" dirty="0"/>
              <a:t>p</a:t>
            </a:r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7A5C0A-DEB9-4E24-8FED-E3B43E2ED677}"/>
              </a:ext>
            </a:extLst>
          </p:cNvPr>
          <p:cNvSpPr txBox="1"/>
          <p:nvPr/>
        </p:nvSpPr>
        <p:spPr>
          <a:xfrm>
            <a:off x="2704302" y="2308692"/>
            <a:ext cx="2524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Signal from</a:t>
            </a:r>
            <a:r>
              <a:rPr lang="hr-HR" sz="1200" dirty="0"/>
              <a:t> </a:t>
            </a:r>
            <a:r>
              <a:rPr lang="hr-HR" sz="1200" dirty="0" err="1"/>
              <a:t>preamp</a:t>
            </a:r>
            <a:r>
              <a:rPr lang="hr-HR" sz="1200" dirty="0"/>
              <a:t> </a:t>
            </a:r>
            <a:r>
              <a:rPr lang="hr-HR" sz="1200" dirty="0" err="1"/>
              <a:t>of</a:t>
            </a:r>
            <a:r>
              <a:rPr lang="en-US" sz="1200" dirty="0"/>
              <a:t> HPGe with</a:t>
            </a:r>
            <a:r>
              <a:rPr lang="hr-HR" sz="1200" dirty="0"/>
              <a:t> TRP</a:t>
            </a:r>
            <a:endParaRPr lang="en-US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2C8345-D079-4745-94B3-D81871C46338}"/>
              </a:ext>
            </a:extLst>
          </p:cNvPr>
          <p:cNvSpPr txBox="1"/>
          <p:nvPr/>
        </p:nvSpPr>
        <p:spPr>
          <a:xfrm>
            <a:off x="6114528" y="6051234"/>
            <a:ext cx="5529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Possible rates up </a:t>
            </a:r>
            <a:r>
              <a:rPr lang="hr-HR" dirty="0"/>
              <a:t>to 150 </a:t>
            </a:r>
            <a:r>
              <a:rPr lang="hr-HR" dirty="0" err="1"/>
              <a:t>kHz</a:t>
            </a:r>
            <a:r>
              <a:rPr lang="en-US" dirty="0"/>
              <a:t>, something worse resolution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0D1765-4320-414C-B6F7-85485F2A7D2E}"/>
              </a:ext>
            </a:extLst>
          </p:cNvPr>
          <p:cNvSpPr txBox="1"/>
          <p:nvPr/>
        </p:nvSpPr>
        <p:spPr>
          <a:xfrm>
            <a:off x="7355510" y="2021265"/>
            <a:ext cx="45534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Digital Pulse Processing </a:t>
            </a:r>
            <a:r>
              <a:rPr lang="en-US" dirty="0"/>
              <a:t>for Pulse Height Analysis firmware </a:t>
            </a:r>
            <a:r>
              <a:rPr lang="hr-HR" dirty="0"/>
              <a:t>, </a:t>
            </a:r>
            <a:r>
              <a:rPr lang="en-US" dirty="0"/>
              <a:t>based</a:t>
            </a:r>
            <a:r>
              <a:rPr lang="hr-HR" dirty="0"/>
              <a:t> on </a:t>
            </a:r>
          </a:p>
          <a:p>
            <a:r>
              <a:rPr lang="hr-HR" dirty="0"/>
              <a:t>     V.T. </a:t>
            </a:r>
            <a:r>
              <a:rPr lang="hr-HR" dirty="0" err="1"/>
              <a:t>Jordanov</a:t>
            </a:r>
            <a:r>
              <a:rPr lang="hr-HR" dirty="0"/>
              <a:t> </a:t>
            </a:r>
            <a:r>
              <a:rPr lang="hr-HR" dirty="0" err="1"/>
              <a:t>et</a:t>
            </a:r>
            <a:r>
              <a:rPr lang="hr-HR" dirty="0"/>
              <a:t> </a:t>
            </a:r>
            <a:r>
              <a:rPr lang="hr-HR" dirty="0" err="1"/>
              <a:t>al</a:t>
            </a:r>
            <a:r>
              <a:rPr lang="hr-HR" dirty="0"/>
              <a:t>. </a:t>
            </a:r>
            <a:r>
              <a:rPr lang="hr-HR" dirty="0" err="1"/>
              <a:t>Nucl</a:t>
            </a:r>
            <a:r>
              <a:rPr lang="hr-HR" dirty="0"/>
              <a:t>. Instr. </a:t>
            </a:r>
            <a:r>
              <a:rPr lang="hr-HR" dirty="0" err="1"/>
              <a:t>Meth</a:t>
            </a:r>
            <a:r>
              <a:rPr lang="hr-HR" dirty="0"/>
              <a:t>. A 353    </a:t>
            </a:r>
          </a:p>
          <a:p>
            <a:r>
              <a:rPr lang="hr-HR" dirty="0"/>
              <a:t>     (1994) 337 </a:t>
            </a:r>
          </a:p>
          <a:p>
            <a:endParaRPr lang="en-US" dirty="0"/>
          </a:p>
        </p:txBody>
      </p:sp>
      <p:pic>
        <p:nvPicPr>
          <p:cNvPr id="18" name="Content Placeholder 5">
            <a:extLst>
              <a:ext uri="{FF2B5EF4-FFF2-40B4-BE49-F238E27FC236}">
                <a16:creationId xmlns:a16="http://schemas.microsoft.com/office/drawing/2014/main" id="{79B05578-8C50-4615-A034-5F55DA7333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6739317" y="3303271"/>
            <a:ext cx="4445409" cy="274796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1A37856-D809-49CD-B33F-6182F6A5F2AE}"/>
              </a:ext>
            </a:extLst>
          </p:cNvPr>
          <p:cNvSpPr txBox="1"/>
          <p:nvPr/>
        </p:nvSpPr>
        <p:spPr>
          <a:xfrm>
            <a:off x="6705062" y="6420566"/>
            <a:ext cx="390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Coincidences</a:t>
            </a:r>
            <a:r>
              <a:rPr lang="hr-HR" dirty="0"/>
              <a:t> </a:t>
            </a:r>
            <a:r>
              <a:rPr lang="en-US" dirty="0"/>
              <a:t>– </a:t>
            </a:r>
            <a:r>
              <a:rPr lang="en-US" dirty="0" err="1"/>
              <a:t>HPGe</a:t>
            </a:r>
            <a:r>
              <a:rPr lang="en-US" dirty="0"/>
              <a:t> + luminometer</a:t>
            </a:r>
          </a:p>
        </p:txBody>
      </p:sp>
    </p:spTree>
    <p:extLst>
      <p:ext uri="{BB962C8B-B14F-4D97-AF65-F5344CB8AC3E}">
        <p14:creationId xmlns:p14="http://schemas.microsoft.com/office/powerpoint/2010/main" val="1880593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2A006-865D-4A2D-A128-9A916DCAE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872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Adjustment of the parameters for energy reconstruction</a:t>
            </a:r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A986A305-C498-4B4F-AD41-F9A70A4B7D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2008" y="2186566"/>
            <a:ext cx="4777629" cy="2953327"/>
          </a:xfrm>
          <a:prstGeom prst="rect">
            <a:avLst/>
          </a:prstGeom>
        </p:spPr>
      </p:pic>
      <p:pic>
        <p:nvPicPr>
          <p:cNvPr id="6" name="Picture 5" descr="Graphical user interface&#10;&#10;Description automatically generated">
            <a:extLst>
              <a:ext uri="{FF2B5EF4-FFF2-40B4-BE49-F238E27FC236}">
                <a16:creationId xmlns:a16="http://schemas.microsoft.com/office/drawing/2014/main" id="{50290F23-2ED0-4832-BFE8-0BA5999BD3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3472" y="1325563"/>
            <a:ext cx="3810000" cy="42576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4A4BBA-C9DE-4D7B-A269-4CA957D366F8}"/>
              </a:ext>
            </a:extLst>
          </p:cNvPr>
          <p:cNvSpPr txBox="1"/>
          <p:nvPr/>
        </p:nvSpPr>
        <p:spPr>
          <a:xfrm>
            <a:off x="786245" y="1274762"/>
            <a:ext cx="5728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 V.T. </a:t>
            </a:r>
            <a:r>
              <a:rPr lang="hr-HR" dirty="0" err="1"/>
              <a:t>Jordanov</a:t>
            </a:r>
            <a:r>
              <a:rPr lang="hr-HR" dirty="0"/>
              <a:t> </a:t>
            </a:r>
            <a:r>
              <a:rPr lang="hr-HR" dirty="0" err="1"/>
              <a:t>et</a:t>
            </a:r>
            <a:r>
              <a:rPr lang="hr-HR" dirty="0"/>
              <a:t> </a:t>
            </a:r>
            <a:r>
              <a:rPr lang="hr-HR" dirty="0" err="1"/>
              <a:t>al</a:t>
            </a:r>
            <a:r>
              <a:rPr lang="hr-HR" dirty="0"/>
              <a:t>. </a:t>
            </a:r>
            <a:r>
              <a:rPr lang="hr-HR" dirty="0" err="1"/>
              <a:t>Nucl</a:t>
            </a:r>
            <a:r>
              <a:rPr lang="hr-HR" dirty="0"/>
              <a:t>. Instr. </a:t>
            </a:r>
            <a:r>
              <a:rPr lang="hr-HR" dirty="0" err="1"/>
              <a:t>Meth</a:t>
            </a:r>
            <a:r>
              <a:rPr lang="hr-HR" dirty="0"/>
              <a:t>. A 353    (1994) 337 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900ACC0-E498-42AC-AB9D-BD327864DD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3135" y="5583238"/>
            <a:ext cx="2986087" cy="99260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7AE119-EB2F-AFE8-3B7E-B9B5568DECA4}"/>
              </a:ext>
            </a:extLst>
          </p:cNvPr>
          <p:cNvSpPr txBox="1"/>
          <p:nvPr/>
        </p:nvSpPr>
        <p:spPr>
          <a:xfrm>
            <a:off x="7003471" y="6079539"/>
            <a:ext cx="5188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Resolution </a:t>
            </a:r>
            <a:r>
              <a:rPr lang="hr-HR" sz="2800" b="1" dirty="0"/>
              <a:t>1.</a:t>
            </a:r>
            <a:r>
              <a:rPr lang="en-US" sz="2800" b="1" dirty="0"/>
              <a:t>3</a:t>
            </a:r>
            <a:r>
              <a:rPr lang="hr-HR" sz="2800" b="1" dirty="0"/>
              <a:t> </a:t>
            </a:r>
            <a:r>
              <a:rPr lang="hr-HR" sz="2800" b="1" dirty="0" err="1"/>
              <a:t>keV</a:t>
            </a:r>
            <a:r>
              <a:rPr lang="hr-HR" sz="2800" b="1" dirty="0"/>
              <a:t>  at  302.9 </a:t>
            </a:r>
            <a:r>
              <a:rPr lang="hr-HR" sz="2800" b="1" dirty="0" err="1"/>
              <a:t>keV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003387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F93BD-9A6A-427B-9810-72B3E4C55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182" y="13888"/>
            <a:ext cx="10515600" cy="1325563"/>
          </a:xfrm>
        </p:spPr>
        <p:txBody>
          <a:bodyPr/>
          <a:lstStyle/>
          <a:p>
            <a:r>
              <a:rPr lang="en-US" dirty="0"/>
              <a:t>HPGe in the DA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en-US" dirty="0"/>
              <a:t>NE hall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32C28630-A308-46CF-B864-01A0E5F5B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096" y="1156830"/>
            <a:ext cx="3653159" cy="29179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785D318-19B7-B6AA-76C7-9B4FD1FA66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2693" y="275942"/>
            <a:ext cx="4785961" cy="66417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31C4DCB-72DA-23F4-D3D9-672A66F970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6208" y="4099370"/>
            <a:ext cx="3831647" cy="275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265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C7DE8-9612-4836-80A2-5E806BE8F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Black" panose="020B0A04020102020204" pitchFamily="34" charset="0"/>
              </a:rPr>
              <a:t>Simulations</a:t>
            </a:r>
            <a:r>
              <a:rPr lang="hr-HR">
                <a:latin typeface="Arial Black" panose="020B0A04020102020204" pitchFamily="34" charset="0"/>
              </a:rPr>
              <a:t> – GEANT4 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58E8B-3A68-4C9E-9A20-8DFA2EEF6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estimate the thickness of the target, setup</a:t>
            </a:r>
            <a:r>
              <a:rPr lang="hr-HR" dirty="0"/>
              <a:t> </a:t>
            </a:r>
            <a:r>
              <a:rPr lang="en-US" dirty="0"/>
              <a:t>configuration and HPGe efficiency.</a:t>
            </a:r>
          </a:p>
          <a:p>
            <a:r>
              <a:rPr lang="en-US" dirty="0"/>
              <a:t>To estimate background –  from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en-US" dirty="0"/>
              <a:t>kaon absorption and to determine optimal position of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en-US" dirty="0"/>
              <a:t>detector and target and shielding .</a:t>
            </a:r>
          </a:p>
          <a:p>
            <a:r>
              <a:rPr lang="en-US" dirty="0"/>
              <a:t>To estimate required time for the measurements</a:t>
            </a:r>
            <a:r>
              <a:rPr lang="hr-HR" dirty="0"/>
              <a:t>.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  <a:p>
            <a:r>
              <a:rPr lang="en-US" dirty="0"/>
              <a:t>Not all parameters are known</a:t>
            </a:r>
            <a:r>
              <a:rPr lang="hr-HR" dirty="0"/>
              <a:t>: </a:t>
            </a:r>
            <a:r>
              <a:rPr lang="en-US" dirty="0">
                <a:solidFill>
                  <a:srgbClr val="FF0000"/>
                </a:solidFill>
              </a:rPr>
              <a:t>beam background</a:t>
            </a:r>
            <a:r>
              <a:rPr lang="hr-HR" dirty="0">
                <a:solidFill>
                  <a:srgbClr val="FF0000"/>
                </a:solidFill>
              </a:rPr>
              <a:t> !?</a:t>
            </a:r>
            <a:r>
              <a:rPr lang="en-US" dirty="0"/>
              <a:t> – test measurements with the beam  </a:t>
            </a:r>
            <a:r>
              <a:rPr lang="hr-HR" dirty="0"/>
              <a:t>are </a:t>
            </a:r>
            <a:r>
              <a:rPr lang="en-US" dirty="0"/>
              <a:t>required.</a:t>
            </a:r>
          </a:p>
        </p:txBody>
      </p:sp>
    </p:spTree>
    <p:extLst>
      <p:ext uri="{BB962C8B-B14F-4D97-AF65-F5344CB8AC3E}">
        <p14:creationId xmlns:p14="http://schemas.microsoft.com/office/powerpoint/2010/main" val="13985603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1077AFE-3B1A-420E-BD17-3CCCF68BB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300" y="0"/>
            <a:ext cx="10502900" cy="927101"/>
          </a:xfrm>
        </p:spPr>
        <p:txBody>
          <a:bodyPr>
            <a:normAutofit/>
          </a:bodyPr>
          <a:lstStyle/>
          <a:p>
            <a:r>
              <a:rPr lang="en-US" sz="2400" b="1" dirty="0" err="1"/>
              <a:t>HPGe</a:t>
            </a:r>
            <a:r>
              <a:rPr lang="en-US" sz="2400" b="1" dirty="0"/>
              <a:t> detector on d=110mm from the</a:t>
            </a:r>
            <a:r>
              <a:rPr lang="hr-HR" sz="2400" b="1" dirty="0"/>
              <a:t> </a:t>
            </a:r>
            <a:r>
              <a:rPr lang="en-US" sz="2400" b="1" dirty="0"/>
              <a:t>Pb target</a:t>
            </a:r>
            <a:r>
              <a:rPr lang="hr-HR" sz="2400" b="1" dirty="0"/>
              <a:t> (</a:t>
            </a:r>
            <a:r>
              <a:rPr lang="en-US" sz="2400" b="1" dirty="0"/>
              <a:t>closest position</a:t>
            </a:r>
            <a:r>
              <a:rPr lang="hr-HR" sz="2400" b="1" dirty="0"/>
              <a:t>), 400 </a:t>
            </a:r>
            <a:r>
              <a:rPr lang="hr-HR" sz="2400" b="1" dirty="0" err="1"/>
              <a:t>pb</a:t>
            </a:r>
            <a:r>
              <a:rPr lang="hr-HR" sz="2400" b="1" dirty="0"/>
              <a:t>^-1</a:t>
            </a:r>
            <a:endParaRPr lang="en-US" sz="2400" b="1" dirty="0"/>
          </a:p>
        </p:txBody>
      </p:sp>
      <p:sp>
        <p:nvSpPr>
          <p:cNvPr id="3" name="TekstniOkvir 2">
            <a:extLst>
              <a:ext uri="{FF2B5EF4-FFF2-40B4-BE49-F238E27FC236}">
                <a16:creationId xmlns:a16="http://schemas.microsoft.com/office/drawing/2014/main" id="{AAC36E5C-864F-4A5E-93A3-43DB63409193}"/>
              </a:ext>
            </a:extLst>
          </p:cNvPr>
          <p:cNvSpPr txBox="1"/>
          <p:nvPr/>
        </p:nvSpPr>
        <p:spPr>
          <a:xfrm>
            <a:off x="928609" y="5607733"/>
            <a:ext cx="91282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X-rays f</a:t>
            </a:r>
            <a:r>
              <a:rPr lang="hr-HR" dirty="0" err="1"/>
              <a:t>rom</a:t>
            </a:r>
            <a:r>
              <a:rPr lang="en-US" dirty="0"/>
              <a:t> Pb</a:t>
            </a:r>
            <a:r>
              <a:rPr lang="hr-HR" dirty="0"/>
              <a:t>,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peak</a:t>
            </a:r>
            <a:r>
              <a:rPr lang="hr-HR" dirty="0"/>
              <a:t> at 291.6 </a:t>
            </a:r>
            <a:r>
              <a:rPr lang="hr-HR" dirty="0" err="1"/>
              <a:t>keV</a:t>
            </a:r>
            <a:r>
              <a:rPr lang="hr-HR" dirty="0"/>
              <a:t> </a:t>
            </a:r>
            <a:r>
              <a:rPr lang="hr-HR" dirty="0" err="1"/>
              <a:t>there</a:t>
            </a:r>
            <a:r>
              <a:rPr lang="hr-HR" dirty="0"/>
              <a:t> are </a:t>
            </a:r>
            <a:r>
              <a:rPr lang="hr-HR" dirty="0" err="1"/>
              <a:t>approx</a:t>
            </a:r>
            <a:r>
              <a:rPr lang="hr-HR" dirty="0"/>
              <a:t> 9.144 X-</a:t>
            </a:r>
            <a:r>
              <a:rPr lang="hr-HR" dirty="0" err="1"/>
              <a:t>rays</a:t>
            </a:r>
            <a:r>
              <a:rPr lang="hr-HR" dirty="0"/>
              <a:t> (</a:t>
            </a:r>
            <a:r>
              <a:rPr lang="hr-HR" dirty="0" err="1"/>
              <a:t>yield</a:t>
            </a:r>
            <a:r>
              <a:rPr lang="hr-HR" dirty="0"/>
              <a:t> 20%).</a:t>
            </a:r>
          </a:p>
          <a:p>
            <a:r>
              <a:rPr lang="hr-HR" dirty="0" err="1"/>
              <a:t>Approx</a:t>
            </a:r>
            <a:r>
              <a:rPr lang="hr-HR" dirty="0"/>
              <a:t>. 9.000 X-</a:t>
            </a:r>
            <a:r>
              <a:rPr lang="hr-HR" dirty="0" err="1"/>
              <a:t>rays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291.6 </a:t>
            </a:r>
            <a:r>
              <a:rPr lang="hr-HR" dirty="0" err="1"/>
              <a:t>keV</a:t>
            </a:r>
            <a:r>
              <a:rPr lang="hr-HR" dirty="0"/>
              <a:t> are </a:t>
            </a:r>
            <a:r>
              <a:rPr lang="hr-HR" dirty="0" err="1"/>
              <a:t>needed</a:t>
            </a:r>
            <a:r>
              <a:rPr lang="hr-HR" dirty="0"/>
              <a:t> for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required</a:t>
            </a:r>
            <a:r>
              <a:rPr lang="hr-HR" dirty="0"/>
              <a:t> </a:t>
            </a:r>
            <a:r>
              <a:rPr lang="hr-HR" dirty="0" err="1"/>
              <a:t>precisison</a:t>
            </a:r>
            <a:r>
              <a:rPr lang="en-US" dirty="0"/>
              <a:t> </a:t>
            </a:r>
            <a:endParaRPr lang="hr-HR" dirty="0"/>
          </a:p>
          <a:p>
            <a:r>
              <a:rPr lang="hr-HR" dirty="0" err="1"/>
              <a:t>Only</a:t>
            </a:r>
            <a:r>
              <a:rPr lang="hr-HR" dirty="0"/>
              <a:t> </a:t>
            </a:r>
            <a:r>
              <a:rPr lang="hr-HR" dirty="0" err="1"/>
              <a:t>hadronic</a:t>
            </a:r>
            <a:r>
              <a:rPr lang="hr-HR" dirty="0"/>
              <a:t> </a:t>
            </a:r>
            <a:r>
              <a:rPr lang="hr-HR" dirty="0" err="1"/>
              <a:t>background</a:t>
            </a:r>
            <a:r>
              <a:rPr lang="hr-HR" dirty="0"/>
              <a:t>, </a:t>
            </a:r>
            <a:r>
              <a:rPr lang="hr-HR" dirty="0" err="1"/>
              <a:t>peaks</a:t>
            </a:r>
            <a:r>
              <a:rPr lang="hr-HR" dirty="0"/>
              <a:t> are </a:t>
            </a:r>
            <a:r>
              <a:rPr lang="hr-HR" dirty="0" err="1"/>
              <a:t>smeared</a:t>
            </a:r>
            <a:r>
              <a:rPr lang="hr-HR" dirty="0"/>
              <a:t> </a:t>
            </a:r>
            <a:r>
              <a:rPr lang="hr-HR" dirty="0" err="1"/>
              <a:t>with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detector</a:t>
            </a:r>
            <a:r>
              <a:rPr lang="hr-HR" dirty="0"/>
              <a:t> </a:t>
            </a:r>
            <a:r>
              <a:rPr lang="hr-HR" dirty="0" err="1"/>
              <a:t>resolution</a:t>
            </a:r>
            <a:r>
              <a:rPr lang="hr-HR" dirty="0"/>
              <a:t>. </a:t>
            </a:r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5CF7DC0F-774F-46A9-9399-0A9054BDD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5DB2-BAED-4269-AD31-779B4681EEA5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95670954-F763-4962-B2AC-09211CD3D2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464" y="912260"/>
            <a:ext cx="6777813" cy="4695473"/>
          </a:xfrm>
          <a:prstGeom prst="rect">
            <a:avLst/>
          </a:prstGeom>
        </p:spPr>
      </p:pic>
      <p:pic>
        <p:nvPicPr>
          <p:cNvPr id="7" name="Rezervirano mjesto sadržaja 3">
            <a:extLst>
              <a:ext uri="{FF2B5EF4-FFF2-40B4-BE49-F238E27FC236}">
                <a16:creationId xmlns:a16="http://schemas.microsoft.com/office/drawing/2014/main" id="{5D5F2BEC-CE9B-4884-B236-24686CBC85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39817" y="2349662"/>
            <a:ext cx="4034148" cy="152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47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70C95-E609-45C9-8279-CBC8C77B2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360" y="188254"/>
            <a:ext cx="10515600" cy="1325563"/>
          </a:xfrm>
        </p:spPr>
        <p:txBody>
          <a:bodyPr/>
          <a:lstStyle/>
          <a:p>
            <a:r>
              <a:rPr lang="en-US" dirty="0"/>
              <a:t>GEANT4 “full” simulation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76EDB641-1B28-4F28-B6CF-F74352FED2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43" y="1648143"/>
            <a:ext cx="5254908" cy="41973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FD1E79-FD9A-41D3-83DC-08A75BE0A4A6}"/>
              </a:ext>
            </a:extLst>
          </p:cNvPr>
          <p:cNvSpPr txBox="1"/>
          <p:nvPr/>
        </p:nvSpPr>
        <p:spPr>
          <a:xfrm>
            <a:off x="1775750" y="1140227"/>
            <a:ext cx="1391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CAD drawing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CDD64A-AC11-4607-9117-1CD5F1721005}"/>
              </a:ext>
            </a:extLst>
          </p:cNvPr>
          <p:cNvSpPr txBox="1"/>
          <p:nvPr/>
        </p:nvSpPr>
        <p:spPr>
          <a:xfrm>
            <a:off x="7674015" y="1203732"/>
            <a:ext cx="1988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GEANT4 simulation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A41FD7-941F-479F-8430-A775F3B5B0DC}"/>
              </a:ext>
            </a:extLst>
          </p:cNvPr>
          <p:cNvSpPr txBox="1"/>
          <p:nvPr/>
        </p:nvSpPr>
        <p:spPr>
          <a:xfrm>
            <a:off x="567160" y="6227179"/>
            <a:ext cx="87545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CAD files for selected objects are converted in GEANT4 </a:t>
            </a:r>
            <a:r>
              <a:rPr lang="en-US" dirty="0" err="1"/>
              <a:t>gdml</a:t>
            </a:r>
            <a:r>
              <a:rPr lang="en-US" dirty="0"/>
              <a:t> files for geometry description, </a:t>
            </a:r>
          </a:p>
          <a:p>
            <a:r>
              <a:rPr lang="en-US" dirty="0"/>
              <a:t>different materials are taken into account</a:t>
            </a: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B0ADFDD8-D30F-420D-8126-C7299F46D4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733" y="1648143"/>
            <a:ext cx="5026388" cy="43588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FF2424E-2F1A-4FFD-BF8D-65FA7E66B7D2}"/>
              </a:ext>
            </a:extLst>
          </p:cNvPr>
          <p:cNvSpPr txBox="1"/>
          <p:nvPr/>
        </p:nvSpPr>
        <p:spPr>
          <a:xfrm>
            <a:off x="6072260" y="423075"/>
            <a:ext cx="59293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Kaons are generated uniformly in 4</a:t>
            </a:r>
            <a:r>
              <a:rPr lang="el-GR" dirty="0"/>
              <a:t>π</a:t>
            </a:r>
            <a:r>
              <a:rPr lang="en-US" dirty="0"/>
              <a:t> </a:t>
            </a:r>
          </a:p>
          <a:p>
            <a:r>
              <a:rPr lang="en-US" dirty="0"/>
              <a:t> Only hadronic background., no background from </a:t>
            </a:r>
            <a:r>
              <a:rPr lang="en-US" dirty="0" err="1"/>
              <a:t>e+e</a:t>
            </a:r>
            <a:r>
              <a:rPr lang="en-US" dirty="0"/>
              <a:t>- beams</a:t>
            </a:r>
          </a:p>
        </p:txBody>
      </p:sp>
    </p:spTree>
    <p:extLst>
      <p:ext uri="{BB962C8B-B14F-4D97-AF65-F5344CB8AC3E}">
        <p14:creationId xmlns:p14="http://schemas.microsoft.com/office/powerpoint/2010/main" val="3353624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BE00E-8F92-477B-949C-5721AD39F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GEANT4 “full” simulation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59B070-B559-447C-81F5-1CF8550EFC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46" y="1596742"/>
            <a:ext cx="5408557" cy="36039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9F67D4C-4076-40EC-99F6-6A0C368ACB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1887" y="1476392"/>
            <a:ext cx="5441913" cy="37242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971B479-0963-4F7A-9F00-690373E920E8}"/>
              </a:ext>
            </a:extLst>
          </p:cNvPr>
          <p:cNvSpPr txBox="1"/>
          <p:nvPr/>
        </p:nvSpPr>
        <p:spPr>
          <a:xfrm>
            <a:off x="660188" y="6027003"/>
            <a:ext cx="105619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 principle, electromagnetic background should not have influence on this spectra </a:t>
            </a:r>
          </a:p>
          <a:p>
            <a:r>
              <a:rPr lang="en-US" sz="2400" dirty="0"/>
              <a:t>(coincidence  luminometer + HPGe),  but it can lead to pile-ups in the HPGe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26FDD0-42D8-4915-89AF-D45A56D25777}"/>
              </a:ext>
            </a:extLst>
          </p:cNvPr>
          <p:cNvSpPr txBox="1"/>
          <p:nvPr/>
        </p:nvSpPr>
        <p:spPr>
          <a:xfrm>
            <a:off x="677121" y="5366255"/>
            <a:ext cx="101997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Electromagnetic background ?   -&gt; Measurements in the hall</a:t>
            </a:r>
          </a:p>
        </p:txBody>
      </p:sp>
    </p:spTree>
    <p:extLst>
      <p:ext uri="{BB962C8B-B14F-4D97-AF65-F5344CB8AC3E}">
        <p14:creationId xmlns:p14="http://schemas.microsoft.com/office/powerpoint/2010/main" val="3753849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71C65-CA59-4360-8565-503A03F6B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8371"/>
            <a:ext cx="10515600" cy="1325563"/>
          </a:xfrm>
        </p:spPr>
        <p:txBody>
          <a:bodyPr/>
          <a:lstStyle/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B6C77-7DCA-4440-868C-A27741B24B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8103" y="1390241"/>
            <a:ext cx="10515600" cy="4802187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Precise measurement of the charged kaon mass </a:t>
            </a:r>
            <a:r>
              <a:rPr lang="hr-HR" b="1" dirty="0"/>
              <a:t>;</a:t>
            </a:r>
          </a:p>
          <a:p>
            <a:r>
              <a:rPr lang="en-CA" b="1" dirty="0"/>
              <a:t>Theoretical interest in precise measurements of X-ray transitions in heavy </a:t>
            </a:r>
            <a:r>
              <a:rPr lang="hr-HR" b="1" dirty="0" err="1"/>
              <a:t>atoms</a:t>
            </a:r>
            <a:r>
              <a:rPr lang="en-CA" b="1" dirty="0"/>
              <a:t> </a:t>
            </a:r>
            <a:endParaRPr lang="hr-HR" b="1" dirty="0"/>
          </a:p>
          <a:p>
            <a:pPr marL="0" indent="0">
              <a:buNone/>
            </a:pPr>
            <a:endParaRPr lang="en-CA" b="1" dirty="0"/>
          </a:p>
          <a:p>
            <a:r>
              <a:rPr lang="en-GB" dirty="0"/>
              <a:t>The</a:t>
            </a:r>
            <a:r>
              <a:rPr lang="hr-HR" dirty="0"/>
              <a:t> </a:t>
            </a:r>
            <a:r>
              <a:rPr lang="en-US" dirty="0"/>
              <a:t>accuracy</a:t>
            </a:r>
            <a:r>
              <a:rPr lang="en-GB" dirty="0"/>
              <a:t> of the determination of the charged kaon mass </a:t>
            </a:r>
            <a:r>
              <a:rPr lang="hr-HR" i="1" dirty="0">
                <a:solidFill>
                  <a:schemeClr val="accent1"/>
                </a:solidFill>
              </a:rPr>
              <a:t>(</a:t>
            </a:r>
            <a:r>
              <a:rPr lang="en-GB" i="1" dirty="0">
                <a:solidFill>
                  <a:schemeClr val="accent1"/>
                </a:solidFill>
              </a:rPr>
              <a:t>m</a:t>
            </a:r>
            <a:r>
              <a:rPr lang="en-GB" i="1" baseline="-25000" dirty="0">
                <a:solidFill>
                  <a:schemeClr val="accent1"/>
                </a:solidFill>
              </a:rPr>
              <a:t>K</a:t>
            </a:r>
            <a:r>
              <a:rPr lang="en-GB" i="1" dirty="0">
                <a:solidFill>
                  <a:schemeClr val="accent1"/>
                </a:solidFill>
              </a:rPr>
              <a:t>=493.677</a:t>
            </a:r>
            <a:r>
              <a:rPr lang="hr-HR" i="1" dirty="0">
                <a:solidFill>
                  <a:schemeClr val="accent1"/>
                </a:solidFill>
              </a:rPr>
              <a:t>±</a:t>
            </a:r>
            <a:r>
              <a:rPr lang="en-GB" i="1" dirty="0">
                <a:solidFill>
                  <a:schemeClr val="accent1"/>
                </a:solidFill>
              </a:rPr>
              <a:t>0.016 MeV</a:t>
            </a:r>
            <a:r>
              <a:rPr lang="hr-HR" i="1" dirty="0">
                <a:solidFill>
                  <a:schemeClr val="accent1"/>
                </a:solidFill>
              </a:rPr>
              <a:t>, </a:t>
            </a:r>
            <a:r>
              <a:rPr lang="en-US" i="1" dirty="0">
                <a:solidFill>
                  <a:schemeClr val="accent1"/>
                </a:solidFill>
              </a:rPr>
              <a:t>32</a:t>
            </a:r>
            <a:r>
              <a:rPr lang="hr-HR" i="1" dirty="0">
                <a:solidFill>
                  <a:schemeClr val="accent1"/>
                </a:solidFill>
              </a:rPr>
              <a:t> </a:t>
            </a:r>
            <a:r>
              <a:rPr lang="hr-HR" i="1" dirty="0" err="1">
                <a:solidFill>
                  <a:schemeClr val="accent1"/>
                </a:solidFill>
              </a:rPr>
              <a:t>p.p.m</a:t>
            </a:r>
            <a:r>
              <a:rPr lang="hr-HR" i="1" dirty="0">
                <a:solidFill>
                  <a:schemeClr val="accent1"/>
                </a:solidFill>
              </a:rPr>
              <a:t>.) </a:t>
            </a:r>
            <a:r>
              <a:rPr lang="en-GB" dirty="0"/>
              <a:t>is </a:t>
            </a:r>
            <a:r>
              <a:rPr lang="hr-HR" dirty="0"/>
              <a:t> </a:t>
            </a:r>
            <a:r>
              <a:rPr lang="en-US" dirty="0"/>
              <a:t>much</a:t>
            </a:r>
            <a:r>
              <a:rPr lang="hr-HR" dirty="0"/>
              <a:t> </a:t>
            </a:r>
            <a:r>
              <a:rPr lang="en-US" dirty="0"/>
              <a:t>less</a:t>
            </a:r>
            <a:r>
              <a:rPr lang="hr-HR" dirty="0"/>
              <a:t> </a:t>
            </a:r>
            <a:r>
              <a:rPr lang="en-GB" dirty="0"/>
              <a:t>than the</a:t>
            </a:r>
            <a:r>
              <a:rPr lang="hr-HR" dirty="0"/>
              <a:t> </a:t>
            </a:r>
            <a:r>
              <a:rPr lang="hr-HR" dirty="0" err="1"/>
              <a:t>accuracy</a:t>
            </a:r>
            <a:r>
              <a:rPr lang="en-GB" dirty="0"/>
              <a:t> of the charged pion mass</a:t>
            </a:r>
            <a:r>
              <a:rPr lang="hr-HR" dirty="0"/>
              <a:t> </a:t>
            </a:r>
            <a:r>
              <a:rPr lang="hr-HR" i="1" dirty="0">
                <a:solidFill>
                  <a:schemeClr val="accent1"/>
                </a:solidFill>
              </a:rPr>
              <a:t>(m</a:t>
            </a:r>
            <a:r>
              <a:rPr lang="el-GR" i="1" baseline="-25000" dirty="0">
                <a:solidFill>
                  <a:schemeClr val="accent1"/>
                </a:solidFill>
              </a:rPr>
              <a:t>π</a:t>
            </a:r>
            <a:r>
              <a:rPr lang="hr-HR" i="1" dirty="0">
                <a:solidFill>
                  <a:schemeClr val="accent1"/>
                </a:solidFill>
              </a:rPr>
              <a:t>=139. 57061±0.00023 </a:t>
            </a:r>
            <a:r>
              <a:rPr lang="hr-HR" i="1" dirty="0" err="1">
                <a:solidFill>
                  <a:schemeClr val="accent1"/>
                </a:solidFill>
              </a:rPr>
              <a:t>MeV</a:t>
            </a:r>
            <a:r>
              <a:rPr lang="hr-HR" i="1" dirty="0">
                <a:solidFill>
                  <a:schemeClr val="accent1"/>
                </a:solidFill>
              </a:rPr>
              <a:t>, 1.6 </a:t>
            </a:r>
            <a:r>
              <a:rPr lang="hr-HR" i="1" dirty="0" err="1">
                <a:solidFill>
                  <a:schemeClr val="accent1"/>
                </a:solidFill>
              </a:rPr>
              <a:t>p.p.m</a:t>
            </a:r>
            <a:r>
              <a:rPr lang="hr-HR" i="1" dirty="0">
                <a:solidFill>
                  <a:schemeClr val="accent1"/>
                </a:solidFill>
              </a:rPr>
              <a:t>.)</a:t>
            </a:r>
            <a:r>
              <a:rPr lang="hr-HR" i="1" dirty="0"/>
              <a:t>, </a:t>
            </a:r>
            <a:r>
              <a:rPr lang="en-US" dirty="0"/>
              <a:t>P</a:t>
            </a:r>
            <a:r>
              <a:rPr lang="hr-HR" dirty="0"/>
              <a:t>DG20</a:t>
            </a:r>
            <a:r>
              <a:rPr lang="en-US" dirty="0"/>
              <a:t>22</a:t>
            </a:r>
            <a:r>
              <a:rPr lang="hr-HR" dirty="0"/>
              <a:t>. </a:t>
            </a:r>
            <a:endParaRPr lang="en-US" dirty="0"/>
          </a:p>
          <a:p>
            <a:r>
              <a:rPr lang="hr-HR" dirty="0"/>
              <a:t>K</a:t>
            </a:r>
            <a:r>
              <a:rPr lang="en-US" dirty="0"/>
              <a:t>aon mass has large influence on the K</a:t>
            </a:r>
            <a:r>
              <a:rPr lang="en-US" baseline="30000" dirty="0"/>
              <a:t>-</a:t>
            </a:r>
            <a:r>
              <a:rPr lang="en-US" dirty="0"/>
              <a:t>N scattering lengths and through them on the kaon-nucleon sigma terms and eventually</a:t>
            </a:r>
            <a:r>
              <a:rPr lang="hr-HR" dirty="0"/>
              <a:t> </a:t>
            </a:r>
            <a:r>
              <a:rPr lang="en-US" dirty="0"/>
              <a:t>degree of chiral symmetry breaking.</a:t>
            </a:r>
            <a:endParaRPr lang="hr-HR" dirty="0"/>
          </a:p>
          <a:p>
            <a:r>
              <a:rPr lang="en-US" dirty="0"/>
              <a:t>Theoretical interest in precise measurements of X-ray transitions in heavy atoms</a:t>
            </a:r>
          </a:p>
          <a:p>
            <a:r>
              <a:rPr lang="en-US" dirty="0"/>
              <a:t>Kaonic atoms, charmed mesons, searches beyond standard model.</a:t>
            </a:r>
            <a:endParaRPr lang="hr-HR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9232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60D7E-5803-48BB-B322-472F38925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094" y="216794"/>
            <a:ext cx="11500828" cy="1325563"/>
          </a:xfrm>
        </p:spPr>
        <p:txBody>
          <a:bodyPr>
            <a:normAutofit/>
          </a:bodyPr>
          <a:lstStyle/>
          <a:p>
            <a:r>
              <a:rPr lang="en-US" sz="3200" b="1" dirty="0"/>
              <a:t>Estimation of the requested number of X-rays in the peak</a:t>
            </a:r>
            <a:r>
              <a:rPr lang="hr-HR" sz="3200" b="1" dirty="0"/>
              <a:t> </a:t>
            </a:r>
            <a:br>
              <a:rPr lang="hr-HR" sz="3200" b="1" dirty="0"/>
            </a:br>
            <a:r>
              <a:rPr lang="hr-HR" sz="3200" b="1" dirty="0"/>
              <a:t>(Pb, 9-&gt;8 transition,291 </a:t>
            </a:r>
            <a:r>
              <a:rPr lang="hr-HR" sz="3200" b="1" dirty="0" err="1"/>
              <a:t>keV</a:t>
            </a:r>
            <a:r>
              <a:rPr lang="hr-HR" sz="3200" b="1" dirty="0"/>
              <a:t>)</a:t>
            </a:r>
            <a:endParaRPr lang="en-US" sz="3200" b="1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7572CAE-A98F-448A-A314-A0429FE5B0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209" y="1589671"/>
            <a:ext cx="5859773" cy="40965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A71EACD-CAC6-466F-83F2-3AA0F1914A6C}"/>
              </a:ext>
            </a:extLst>
          </p:cNvPr>
          <p:cNvSpPr txBox="1"/>
          <p:nvPr/>
        </p:nvSpPr>
        <p:spPr>
          <a:xfrm>
            <a:off x="7861995" y="5873567"/>
            <a:ext cx="2184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Estimation: A. </a:t>
            </a:r>
            <a:r>
              <a:rPr lang="en-US" dirty="0" err="1"/>
              <a:t>Scordo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1D2BDC-8226-4AC0-ACCB-8900D136B641}"/>
                  </a:ext>
                </a:extLst>
              </p:cNvPr>
              <p:cNvSpPr txBox="1"/>
              <p:nvPr/>
            </p:nvSpPr>
            <p:spPr>
              <a:xfrm>
                <a:off x="887846" y="1958125"/>
                <a:ext cx="3853686" cy="775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precision</a:t>
                </a:r>
                <a:r>
                  <a:rPr lang="hr-HR" sz="3200" dirty="0"/>
                  <a:t>(trans.)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3200" i="1" smtClean="0">
                            <a:latin typeface="Cambria Math" panose="02040503050406030204" pitchFamily="18" charset="0"/>
                          </a:rPr>
                          <m:t>σ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hr-HR" sz="32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rad>
                      </m:den>
                    </m:f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1D2BDC-8226-4AC0-ACCB-8900D136B6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846" y="1958125"/>
                <a:ext cx="3853686" cy="775469"/>
              </a:xfrm>
              <a:prstGeom prst="rect">
                <a:avLst/>
              </a:prstGeom>
              <a:blipFill>
                <a:blip r:embed="rId3"/>
                <a:stretch>
                  <a:fillRect l="-4114" t="-1575" b="-9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E6806DA3-01F0-4FBF-8F3E-05784AF0E8D2}"/>
              </a:ext>
            </a:extLst>
          </p:cNvPr>
          <p:cNvSpPr txBox="1"/>
          <p:nvPr/>
        </p:nvSpPr>
        <p:spPr>
          <a:xfrm>
            <a:off x="522497" y="3286836"/>
            <a:ext cx="53047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/>
              <a:t>FWHM(302.9 </a:t>
            </a:r>
            <a:r>
              <a:rPr lang="hr-HR" dirty="0" err="1"/>
              <a:t>keV</a:t>
            </a:r>
            <a:r>
              <a:rPr lang="hr-HR" dirty="0"/>
              <a:t>)=1.</a:t>
            </a:r>
            <a:r>
              <a:rPr lang="en-US" dirty="0"/>
              <a:t>1</a:t>
            </a:r>
            <a:r>
              <a:rPr lang="hr-HR" dirty="0"/>
              <a:t> </a:t>
            </a:r>
            <a:r>
              <a:rPr lang="hr-HR" dirty="0" err="1"/>
              <a:t>keV</a:t>
            </a:r>
            <a:r>
              <a:rPr lang="hr-HR" dirty="0"/>
              <a:t> -1.3 </a:t>
            </a:r>
            <a:r>
              <a:rPr lang="hr-HR" dirty="0" err="1"/>
              <a:t>keV</a:t>
            </a:r>
            <a:r>
              <a:rPr lang="hr-HR" dirty="0"/>
              <a:t> (</a:t>
            </a:r>
            <a:r>
              <a:rPr lang="hr-HR" dirty="0" err="1"/>
              <a:t>depending</a:t>
            </a:r>
            <a:r>
              <a:rPr lang="hr-HR" dirty="0"/>
              <a:t> on </a:t>
            </a:r>
            <a:r>
              <a:rPr lang="hr-HR" dirty="0" err="1"/>
              <a:t>the</a:t>
            </a:r>
            <a:endParaRPr lang="hr-HR" dirty="0"/>
          </a:p>
          <a:p>
            <a:r>
              <a:rPr lang="hr-HR" dirty="0"/>
              <a:t>                                                                  rate)</a:t>
            </a:r>
            <a:endParaRPr lang="en-US" dirty="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880403CF-5DC7-4870-8CBB-8EE273470E30}"/>
              </a:ext>
            </a:extLst>
          </p:cNvPr>
          <p:cNvSpPr/>
          <p:nvPr/>
        </p:nvSpPr>
        <p:spPr>
          <a:xfrm flipV="1">
            <a:off x="51428" y="4800114"/>
            <a:ext cx="395497" cy="4298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F09541-BDA7-4C5F-A47E-11254E8B0896}"/>
              </a:ext>
            </a:extLst>
          </p:cNvPr>
          <p:cNvSpPr txBox="1"/>
          <p:nvPr/>
        </p:nvSpPr>
        <p:spPr>
          <a:xfrm>
            <a:off x="522497" y="4414865"/>
            <a:ext cx="58011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400" dirty="0"/>
              <a:t>N</a:t>
            </a:r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≈6.000-9.000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X-rays in the peak</a:t>
            </a:r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 (291.6 </a:t>
            </a:r>
            <a:r>
              <a:rPr lang="hr-HR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reach the precision of previous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measurements (10 keV)</a:t>
            </a:r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060397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B0634BD-6BC5-411F-8B25-AD51F2B0BC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537" y="2537667"/>
            <a:ext cx="5408557" cy="36039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58BD9A-5AC2-41FE-8A01-63253DF1B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377" y="160490"/>
            <a:ext cx="10515600" cy="1325563"/>
          </a:xfrm>
        </p:spPr>
        <p:txBody>
          <a:bodyPr/>
          <a:lstStyle/>
          <a:p>
            <a:r>
              <a:rPr lang="en-US" dirty="0"/>
              <a:t>GEANT4 “full” simulation 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5D8D0FAB-2826-44A3-A710-D8ABB2547F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10" y="1372393"/>
            <a:ext cx="3675387" cy="31872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54182EF-CCC6-463F-B4D2-F57DF8941FEF}"/>
              </a:ext>
            </a:extLst>
          </p:cNvPr>
          <p:cNvSpPr txBox="1"/>
          <p:nvPr/>
        </p:nvSpPr>
        <p:spPr>
          <a:xfrm>
            <a:off x="345989" y="4843849"/>
            <a:ext cx="427719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Approx. 50 events (291.6 keV) / pb</a:t>
            </a:r>
            <a:r>
              <a:rPr lang="en-US" baseline="30000" dirty="0"/>
              <a:t>-1</a:t>
            </a:r>
            <a:r>
              <a:rPr lang="en-US" dirty="0"/>
              <a:t>,</a:t>
            </a:r>
          </a:p>
          <a:p>
            <a:r>
              <a:rPr lang="en-US" dirty="0"/>
              <a:t>10 pb</a:t>
            </a:r>
            <a:r>
              <a:rPr lang="en-US" baseline="30000" dirty="0"/>
              <a:t>-1</a:t>
            </a:r>
            <a:r>
              <a:rPr lang="en-US" dirty="0"/>
              <a:t> /day -&gt; approx. 500 events/day.</a:t>
            </a:r>
          </a:p>
          <a:p>
            <a:endParaRPr lang="en-US" dirty="0"/>
          </a:p>
          <a:p>
            <a:r>
              <a:rPr lang="en-US" dirty="0"/>
              <a:t> ~9.000 events -&gt; 10 keV precision (18 days)</a:t>
            </a:r>
          </a:p>
          <a:p>
            <a:r>
              <a:rPr lang="en-US" dirty="0"/>
              <a:t>~25.000 events-&gt; 5 keV precision (50 days)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7821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A98BCE-241C-42CD-807D-0CE2A83A68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063" y="729829"/>
            <a:ext cx="7064630" cy="61515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9C3128-DCE4-45F2-AEC0-9A3E56594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043" y="143550"/>
            <a:ext cx="11390904" cy="794287"/>
          </a:xfrm>
        </p:spPr>
        <p:txBody>
          <a:bodyPr>
            <a:normAutofit fontScale="90000"/>
          </a:bodyPr>
          <a:lstStyle/>
          <a:p>
            <a:r>
              <a:rPr lang="hr-HR" sz="2800" dirty="0">
                <a:latin typeface="Arial Black" panose="020B0A04020102020204" pitchFamily="34" charset="0"/>
              </a:rPr>
              <a:t> </a:t>
            </a:r>
            <a:r>
              <a:rPr lang="en-US" sz="2800" dirty="0">
                <a:latin typeface="Arial Black" panose="020B0A04020102020204" pitchFamily="34" charset="0"/>
              </a:rPr>
              <a:t>Measurement</a:t>
            </a:r>
            <a:r>
              <a:rPr lang="hr-HR" sz="2800" dirty="0">
                <a:latin typeface="Arial Black" panose="020B0A04020102020204" pitchFamily="34" charset="0"/>
              </a:rPr>
              <a:t> at</a:t>
            </a:r>
            <a:r>
              <a:rPr lang="en-US" sz="2800" dirty="0">
                <a:latin typeface="Arial Black" panose="020B0A04020102020204" pitchFamily="34" charset="0"/>
              </a:rPr>
              <a:t> DAɸNE</a:t>
            </a:r>
            <a:r>
              <a:rPr lang="hr-HR" sz="2800" dirty="0">
                <a:latin typeface="Arial Black" panose="020B0A04020102020204" pitchFamily="34" charset="0"/>
              </a:rPr>
              <a:t> </a:t>
            </a:r>
            <a:r>
              <a:rPr lang="en-US" sz="2800" dirty="0">
                <a:latin typeface="Arial Black" panose="020B0A04020102020204" pitchFamily="34" charset="0"/>
              </a:rPr>
              <a:t>with HPGe during </a:t>
            </a:r>
            <a:r>
              <a:rPr lang="hr-HR" sz="2800" dirty="0">
                <a:latin typeface="Arial Black" panose="020B0A04020102020204" pitchFamily="34" charset="0"/>
              </a:rPr>
              <a:t>SIDDHARTA-2 </a:t>
            </a:r>
            <a:r>
              <a:rPr lang="hr-HR" sz="2800" dirty="0" err="1">
                <a:latin typeface="Arial Black" panose="020B0A04020102020204" pitchFamily="34" charset="0"/>
              </a:rPr>
              <a:t>run</a:t>
            </a:r>
            <a:r>
              <a:rPr lang="en-US" sz="2800" dirty="0">
                <a:latin typeface="Arial Black" panose="020B0A04020102020204" pitchFamily="34" charset="0"/>
              </a:rPr>
              <a:t>,</a:t>
            </a:r>
            <a:br>
              <a:rPr lang="en-US" sz="2800" dirty="0">
                <a:latin typeface="Arial Black" panose="020B0A04020102020204" pitchFamily="34" charset="0"/>
              </a:rPr>
            </a:br>
            <a:r>
              <a:rPr lang="en-US" sz="2800" dirty="0">
                <a:latin typeface="Arial Black" panose="020B0A04020102020204" pitchFamily="34" charset="0"/>
              </a:rPr>
              <a:t>                                                                   approx. 2 weeks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2A84A0-AF99-474D-8B55-10DC39D57616}"/>
              </a:ext>
            </a:extLst>
          </p:cNvPr>
          <p:cNvSpPr txBox="1"/>
          <p:nvPr/>
        </p:nvSpPr>
        <p:spPr>
          <a:xfrm>
            <a:off x="9038032" y="2299081"/>
            <a:ext cx="30253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Signal from the luminometer</a:t>
            </a:r>
            <a:endParaRPr lang="hr-HR" dirty="0"/>
          </a:p>
          <a:p>
            <a:r>
              <a:rPr lang="en-US" dirty="0"/>
              <a:t> </a:t>
            </a:r>
            <a:r>
              <a:rPr lang="hr-HR" dirty="0"/>
              <a:t>(80x40x2 mm</a:t>
            </a:r>
            <a:r>
              <a:rPr lang="hr-HR" baseline="30000" dirty="0"/>
              <a:t>3</a:t>
            </a:r>
            <a:r>
              <a:rPr lang="hr-HR" dirty="0"/>
              <a:t>)</a:t>
            </a:r>
            <a:r>
              <a:rPr lang="en-US" dirty="0"/>
              <a:t> as a trigger</a:t>
            </a:r>
            <a:endParaRPr lang="hr-HR" dirty="0"/>
          </a:p>
          <a:p>
            <a:r>
              <a:rPr lang="en-US" dirty="0"/>
              <a:t> for HPGe detector</a:t>
            </a:r>
            <a:r>
              <a:rPr lang="hr-HR" dirty="0"/>
              <a:t>.  </a:t>
            </a:r>
            <a:endParaRPr lang="en-US" dirty="0"/>
          </a:p>
          <a:p>
            <a:r>
              <a:rPr lang="en-US" dirty="0"/>
              <a:t>+</a:t>
            </a:r>
          </a:p>
          <a:p>
            <a:r>
              <a:rPr lang="en-US" dirty="0"/>
              <a:t>Transit times from IP to luminometer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9410275-A65D-44F4-9F04-5DA0CD38C891}"/>
              </a:ext>
            </a:extLst>
          </p:cNvPr>
          <p:cNvCxnSpPr>
            <a:cxnSpLocks/>
          </p:cNvCxnSpPr>
          <p:nvPr/>
        </p:nvCxnSpPr>
        <p:spPr>
          <a:xfrm flipV="1">
            <a:off x="2572443" y="3484701"/>
            <a:ext cx="3249237" cy="687246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07B45B6-9B55-477A-9A31-9848CADEACF6}"/>
              </a:ext>
            </a:extLst>
          </p:cNvPr>
          <p:cNvSpPr txBox="1"/>
          <p:nvPr/>
        </p:nvSpPr>
        <p:spPr>
          <a:xfrm>
            <a:off x="78393" y="3772517"/>
            <a:ext cx="259109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000" b="1" dirty="0" err="1"/>
              <a:t>Positions</a:t>
            </a:r>
            <a:r>
              <a:rPr lang="hr-HR" sz="2000" b="1" dirty="0"/>
              <a:t>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>
                <a:highlight>
                  <a:srgbClr val="FFFF00"/>
                </a:highlight>
              </a:rPr>
              <a:t>target</a:t>
            </a:r>
            <a:r>
              <a:rPr lang="hr-HR" sz="2000" b="1" dirty="0"/>
              <a:t> </a:t>
            </a:r>
          </a:p>
          <a:p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>
                <a:highlight>
                  <a:srgbClr val="FF0000"/>
                </a:highlight>
              </a:rPr>
              <a:t>HPGe </a:t>
            </a:r>
            <a:r>
              <a:rPr lang="hr-HR" sz="2000" b="1" dirty="0" err="1">
                <a:highlight>
                  <a:srgbClr val="FF0000"/>
                </a:highlight>
              </a:rPr>
              <a:t>detector</a:t>
            </a:r>
            <a:endParaRPr lang="hr-HR" sz="2000" b="1" dirty="0">
              <a:highlight>
                <a:srgbClr val="FF0000"/>
              </a:highlight>
            </a:endParaRPr>
          </a:p>
          <a:p>
            <a:r>
              <a:rPr lang="hr-HR" sz="2000" b="1" dirty="0" err="1"/>
              <a:t>is</a:t>
            </a:r>
            <a:r>
              <a:rPr lang="hr-HR" sz="2000" b="1" dirty="0"/>
              <a:t> </a:t>
            </a:r>
            <a:r>
              <a:rPr lang="hr-HR" sz="2000" b="1" dirty="0" err="1"/>
              <a:t>restricted</a:t>
            </a:r>
            <a:r>
              <a:rPr lang="hr-HR" sz="2000" b="1" dirty="0"/>
              <a:t> </a:t>
            </a:r>
            <a:r>
              <a:rPr lang="hr-HR" sz="2000" b="1" dirty="0" err="1"/>
              <a:t>by</a:t>
            </a:r>
            <a:r>
              <a:rPr lang="hr-HR" sz="2000" b="1" dirty="0"/>
              <a:t> </a:t>
            </a:r>
          </a:p>
          <a:p>
            <a:r>
              <a:rPr lang="hr-HR" sz="2000" b="1" dirty="0"/>
              <a:t>SIDDHARTA-2 </a:t>
            </a:r>
            <a:r>
              <a:rPr lang="hr-HR" sz="2000" b="1" dirty="0" err="1"/>
              <a:t>setup</a:t>
            </a:r>
            <a:r>
              <a:rPr lang="hr-HR" sz="2000" b="1" dirty="0"/>
              <a:t> 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836649D-25B5-4F74-B5D9-AFD4A0B9DA80}"/>
              </a:ext>
            </a:extLst>
          </p:cNvPr>
          <p:cNvCxnSpPr>
            <a:cxnSpLocks/>
          </p:cNvCxnSpPr>
          <p:nvPr/>
        </p:nvCxnSpPr>
        <p:spPr>
          <a:xfrm flipV="1">
            <a:off x="2766530" y="3429000"/>
            <a:ext cx="2147578" cy="41718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573F820-98A9-4112-B7F5-1740C33455D7}"/>
              </a:ext>
            </a:extLst>
          </p:cNvPr>
          <p:cNvCxnSpPr>
            <a:cxnSpLocks/>
          </p:cNvCxnSpPr>
          <p:nvPr/>
        </p:nvCxnSpPr>
        <p:spPr>
          <a:xfrm flipH="1">
            <a:off x="5029200" y="2563091"/>
            <a:ext cx="3991032" cy="659320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6183A366-68D7-4F45-9F7D-C0E79D03DCF3}"/>
              </a:ext>
            </a:extLst>
          </p:cNvPr>
          <p:cNvSpPr/>
          <p:nvPr/>
        </p:nvSpPr>
        <p:spPr>
          <a:xfrm>
            <a:off x="4369452" y="3029216"/>
            <a:ext cx="455984" cy="687246"/>
          </a:xfrm>
          <a:prstGeom prst="mathMultiply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78EEC4-0763-4FC2-AF5D-C5176E551BF4}"/>
              </a:ext>
            </a:extLst>
          </p:cNvPr>
          <p:cNvSpPr txBox="1"/>
          <p:nvPr/>
        </p:nvSpPr>
        <p:spPr>
          <a:xfrm>
            <a:off x="170848" y="2900817"/>
            <a:ext cx="1755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Interaction point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1FC892F-CEFA-48C4-BC9C-AE4FDF19AC34}"/>
              </a:ext>
            </a:extLst>
          </p:cNvPr>
          <p:cNvCxnSpPr>
            <a:cxnSpLocks/>
          </p:cNvCxnSpPr>
          <p:nvPr/>
        </p:nvCxnSpPr>
        <p:spPr>
          <a:xfrm>
            <a:off x="1926200" y="3085430"/>
            <a:ext cx="2503075" cy="287409"/>
          </a:xfrm>
          <a:prstGeom prst="straightConnector1">
            <a:avLst/>
          </a:prstGeom>
          <a:ln w="412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11546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10848-6A5F-343F-A504-21A747296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5405"/>
            <a:ext cx="10661542" cy="2109856"/>
          </a:xfrm>
        </p:spPr>
        <p:txBody>
          <a:bodyPr>
            <a:normAutofit/>
          </a:bodyPr>
          <a:lstStyle/>
          <a:p>
            <a:r>
              <a:rPr lang="en-US" dirty="0"/>
              <a:t>Schematic representation of electronics:</a:t>
            </a:r>
            <a:br>
              <a:rPr lang="en-US" dirty="0"/>
            </a:br>
            <a:r>
              <a:rPr lang="en-US" dirty="0"/>
              <a:t>-HPGe trigger</a:t>
            </a:r>
            <a:br>
              <a:rPr lang="en-US" dirty="0"/>
            </a:br>
            <a:r>
              <a:rPr lang="en-US" dirty="0"/>
              <a:t>-transit times from IP to SC1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7B134D-7395-6264-2802-D82C2BFB38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350" y="2353470"/>
            <a:ext cx="9639300" cy="44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0952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B083F-F8DC-C3C6-FBDC-352EBA4B6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214" y="169862"/>
            <a:ext cx="10515600" cy="1325563"/>
          </a:xfrm>
        </p:spPr>
        <p:txBody>
          <a:bodyPr/>
          <a:lstStyle/>
          <a:p>
            <a:r>
              <a:rPr lang="en-US" dirty="0"/>
              <a:t>Spectrum of </a:t>
            </a:r>
            <a:r>
              <a:rPr lang="en-US" baseline="30000" dirty="0"/>
              <a:t>133</a:t>
            </a:r>
            <a:r>
              <a:rPr lang="en-US" dirty="0"/>
              <a:t>Ba, without beam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6B6F22-26D1-2488-4398-D8DF6F8C8EA4}"/>
              </a:ext>
            </a:extLst>
          </p:cNvPr>
          <p:cNvSpPr txBox="1"/>
          <p:nvPr/>
        </p:nvSpPr>
        <p:spPr>
          <a:xfrm>
            <a:off x="7656163" y="2350686"/>
            <a:ext cx="44846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Resolution at 302.9 keV = 4.39 keV</a:t>
            </a:r>
          </a:p>
          <a:p>
            <a:r>
              <a:rPr lang="en-US" sz="2400" dirty="0"/>
              <a:t>(close to (9-&gt;8) line in kaonic lead)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7E1247-8739-DAA1-BD38-CB7A1228C9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186" y="1495424"/>
            <a:ext cx="6693977" cy="5422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6038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B083F-F8DC-C3C6-FBDC-352EBA4B6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214" y="169862"/>
            <a:ext cx="10515600" cy="1325563"/>
          </a:xfrm>
        </p:spPr>
        <p:txBody>
          <a:bodyPr/>
          <a:lstStyle/>
          <a:p>
            <a:r>
              <a:rPr lang="en-US" dirty="0"/>
              <a:t>Coincidences: HPGe, Luminometer and RF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0CBDC9-64EC-F34B-1123-D1B0A522E9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186" y="1165672"/>
            <a:ext cx="6922900" cy="55224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46E3320-85EA-831C-F7BC-6C8E769029AB}"/>
              </a:ext>
            </a:extLst>
          </p:cNvPr>
          <p:cNvSpPr txBox="1"/>
          <p:nvPr/>
        </p:nvSpPr>
        <p:spPr>
          <a:xfrm>
            <a:off x="7656163" y="2350686"/>
            <a:ext cx="4057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Integral luminosity ~39.4 pb</a:t>
            </a:r>
            <a:r>
              <a:rPr lang="en-US" sz="2400" baseline="30000" dirty="0"/>
              <a:t>-1</a:t>
            </a:r>
            <a:r>
              <a:rPr lang="en-US" sz="24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5521521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7C16B-EF55-931D-9658-1A4DAC599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Cut on time correlations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E8C1C4-FB00-C7CD-8EAA-2A76057867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9273" y="0"/>
            <a:ext cx="3373190" cy="26908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866AA71-5540-33AA-2ADD-57F1B8C58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382" y="2227809"/>
            <a:ext cx="4575120" cy="31493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7ADA34-B1C2-E652-B6E8-006AEA5C5555}"/>
              </a:ext>
            </a:extLst>
          </p:cNvPr>
          <p:cNvSpPr txBox="1"/>
          <p:nvPr/>
        </p:nvSpPr>
        <p:spPr>
          <a:xfrm>
            <a:off x="334382" y="5377194"/>
            <a:ext cx="4896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 correlation between signals in SC1 and HPGE</a:t>
            </a:r>
          </a:p>
          <a:p>
            <a:r>
              <a:rPr lang="en-US" dirty="0"/>
              <a:t>(time resolution of the digitizer is 10 ns)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20E854E-56A4-582A-5958-00351DFFAC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3797" y="2683328"/>
            <a:ext cx="5148987" cy="4154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2793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7E232-D2DB-0F31-2ED7-953867F9F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584" y="343417"/>
            <a:ext cx="11256818" cy="1193800"/>
          </a:xfrm>
        </p:spPr>
        <p:txBody>
          <a:bodyPr>
            <a:normAutofit fontScale="90000"/>
          </a:bodyPr>
          <a:lstStyle/>
          <a:p>
            <a:r>
              <a:rPr lang="en-US" dirty="0"/>
              <a:t>Transit times of particles from IP to the luminometer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01BDA4-9C3B-365B-DC69-3055966AE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516" y="1558925"/>
            <a:ext cx="6438900" cy="49339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9634FB4-FD1A-DC58-9C53-4DCAB75F9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691" y="2508107"/>
            <a:ext cx="4670316" cy="214594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5CB3E6B-25E7-44FB-A50F-16174D8AA6E3}"/>
              </a:ext>
            </a:extLst>
          </p:cNvPr>
          <p:cNvSpPr txBox="1"/>
          <p:nvPr/>
        </p:nvSpPr>
        <p:spPr>
          <a:xfrm>
            <a:off x="7127566" y="3059668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2.7ns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C040D63-AB00-4D16-6634-CCECE5E122EC}"/>
              </a:ext>
            </a:extLst>
          </p:cNvPr>
          <p:cNvCxnSpPr/>
          <p:nvPr/>
        </p:nvCxnSpPr>
        <p:spPr>
          <a:xfrm>
            <a:off x="7204364" y="3429000"/>
            <a:ext cx="688009" cy="0"/>
          </a:xfrm>
          <a:prstGeom prst="straightConnector1">
            <a:avLst/>
          </a:prstGeom>
          <a:ln w="349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8076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0629F-D3AC-1239-8B4F-7E0E62053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6745" y="0"/>
            <a:ext cx="10515600" cy="1325563"/>
          </a:xfrm>
        </p:spPr>
        <p:txBody>
          <a:bodyPr/>
          <a:lstStyle/>
          <a:p>
            <a:r>
              <a:rPr lang="en-US" dirty="0"/>
              <a:t>The spectrum in the HPGe – all cuts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D1A43B-12FC-72EF-520C-2116ED2F11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7797" y="981640"/>
            <a:ext cx="6306305" cy="489221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8BF33CD-BB5D-FF54-870E-0EB38DE05A68}"/>
              </a:ext>
            </a:extLst>
          </p:cNvPr>
          <p:cNvSpPr txBox="1"/>
          <p:nvPr/>
        </p:nvSpPr>
        <p:spPr>
          <a:xfrm>
            <a:off x="1766807" y="5873857"/>
            <a:ext cx="843897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Resolution at 292.47 keV – 3.92 keV (with </a:t>
            </a:r>
            <a:r>
              <a:rPr lang="en-US" baseline="30000" dirty="0"/>
              <a:t>133</a:t>
            </a:r>
            <a:r>
              <a:rPr lang="en-US" dirty="0"/>
              <a:t>Ba  at 302.8 keV without beam – 4.39 keV). </a:t>
            </a:r>
          </a:p>
          <a:p>
            <a:r>
              <a:rPr lang="en-US" sz="2400" b="1" dirty="0"/>
              <a:t>No worsening of the resolution in the full beam conditions!</a:t>
            </a:r>
          </a:p>
        </p:txBody>
      </p:sp>
    </p:spTree>
    <p:extLst>
      <p:ext uri="{BB962C8B-B14F-4D97-AF65-F5344CB8AC3E}">
        <p14:creationId xmlns:p14="http://schemas.microsoft.com/office/powerpoint/2010/main" val="22330983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D4DAB-2A56-88D7-BE72-1471CE9F7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512"/>
            <a:ext cx="10515600" cy="1325563"/>
          </a:xfrm>
        </p:spPr>
        <p:txBody>
          <a:bodyPr/>
          <a:lstStyle/>
          <a:p>
            <a:r>
              <a:rPr lang="en-US" dirty="0"/>
              <a:t>Estimation of the time of measurement for the desired accuracy of 10 keV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1FB646-6466-0491-23E6-42E8A0C234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0463" y="1690688"/>
            <a:ext cx="4481537" cy="34766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5D76383-B74D-A733-ED79-9A38C7D24F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24" y="3086409"/>
            <a:ext cx="7606139" cy="14970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DF922B0-DD0F-BF96-DAC6-3CBF96A43F4F}"/>
              </a:ext>
            </a:extLst>
          </p:cNvPr>
          <p:cNvSpPr txBox="1"/>
          <p:nvPr/>
        </p:nvSpPr>
        <p:spPr>
          <a:xfrm>
            <a:off x="1774148" y="2182224"/>
            <a:ext cx="4057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Integral luminosity ~39.4 pb</a:t>
            </a:r>
            <a:r>
              <a:rPr lang="en-US" sz="2400" baseline="30000" dirty="0"/>
              <a:t>-1</a:t>
            </a:r>
            <a:r>
              <a:rPr lang="en-US" sz="2400" dirty="0"/>
              <a:t>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B74952-25D6-0E1A-D5E8-6D1711982320}"/>
              </a:ext>
            </a:extLst>
          </p:cNvPr>
          <p:cNvSpPr txBox="1"/>
          <p:nvPr/>
        </p:nvSpPr>
        <p:spPr>
          <a:xfrm>
            <a:off x="180667" y="5167312"/>
            <a:ext cx="11874726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Line (9-&gt;8):     Integral luminosity 435 pb</a:t>
            </a:r>
            <a:r>
              <a:rPr lang="en-US" sz="3600" baseline="30000" dirty="0"/>
              <a:t>-1 </a:t>
            </a:r>
            <a:r>
              <a:rPr lang="en-US" sz="2400" dirty="0"/>
              <a:t>(assumed resolution of 1.3 keV)</a:t>
            </a:r>
            <a:endParaRPr lang="en-US" sz="2400" baseline="30000" dirty="0"/>
          </a:p>
          <a:p>
            <a:endParaRPr lang="en-US" sz="4000" baseline="30000" dirty="0"/>
          </a:p>
          <a:p>
            <a:r>
              <a:rPr lang="en-US" sz="4000" baseline="30000" dirty="0"/>
              <a:t>Clearly visible lines (10-&gt;9) and (8-&gt;7) which can also be used to additionally improve</a:t>
            </a:r>
          </a:p>
          <a:p>
            <a:r>
              <a:rPr lang="en-US" sz="4000" baseline="30000" dirty="0"/>
              <a:t> the accuracy of the charged kaon mass.</a:t>
            </a:r>
          </a:p>
          <a:p>
            <a:r>
              <a:rPr lang="en-US" sz="4000" baseline="30000" dirty="0"/>
              <a:t> </a:t>
            </a:r>
            <a:r>
              <a:rPr lang="en-US" sz="4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6537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F7D53-BF84-40AF-B6CA-ED50E693A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Measurements of kaon mass, history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23AF47-8CB1-457C-8108-35D6FEECDB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hr-HR" dirty="0"/>
          </a:p>
          <a:p>
            <a:r>
              <a:rPr lang="hr-HR" dirty="0"/>
              <a:t>Q </a:t>
            </a:r>
            <a:r>
              <a:rPr lang="en-US" dirty="0"/>
              <a:t>value</a:t>
            </a:r>
            <a:r>
              <a:rPr lang="hr-HR" dirty="0"/>
              <a:t> </a:t>
            </a:r>
            <a:r>
              <a:rPr lang="en-US" dirty="0"/>
              <a:t>K</a:t>
            </a:r>
            <a:r>
              <a:rPr lang="hr-HR" baseline="30000" dirty="0"/>
              <a:t>-</a:t>
            </a:r>
            <a:r>
              <a:rPr lang="en-US" dirty="0"/>
              <a:t>-</a:t>
            </a:r>
            <a:r>
              <a:rPr lang="hr-HR" dirty="0"/>
              <a:t>&gt;</a:t>
            </a:r>
            <a:r>
              <a:rPr lang="en-US" dirty="0"/>
              <a:t>π</a:t>
            </a:r>
            <a:r>
              <a:rPr lang="hr-HR" baseline="30000" dirty="0"/>
              <a:t>+</a:t>
            </a:r>
            <a:r>
              <a:rPr lang="hr-HR" dirty="0"/>
              <a:t>+</a:t>
            </a:r>
            <a:r>
              <a:rPr lang="el-GR" dirty="0"/>
              <a:t>π</a:t>
            </a:r>
            <a:r>
              <a:rPr lang="hr-HR" baseline="30000" dirty="0"/>
              <a:t>-</a:t>
            </a:r>
            <a:r>
              <a:rPr lang="hr-HR" dirty="0"/>
              <a:t>+</a:t>
            </a:r>
            <a:r>
              <a:rPr lang="el-GR" dirty="0"/>
              <a:t>π</a:t>
            </a:r>
            <a:r>
              <a:rPr lang="hr-HR" baseline="30000" dirty="0"/>
              <a:t>-</a:t>
            </a:r>
          </a:p>
          <a:p>
            <a:pPr marL="0" indent="0">
              <a:buNone/>
            </a:pPr>
            <a:r>
              <a:rPr lang="hr-HR" sz="2000" dirty="0"/>
              <a:t>    ( </a:t>
            </a:r>
            <a:r>
              <a:rPr lang="en-US" sz="2000" dirty="0"/>
              <a:t>W.H. </a:t>
            </a:r>
            <a:r>
              <a:rPr lang="en-US" sz="2000" dirty="0" err="1"/>
              <a:t>Barkas</a:t>
            </a:r>
            <a:r>
              <a:rPr lang="en-US" sz="2000" dirty="0"/>
              <a:t>, </a:t>
            </a:r>
            <a:r>
              <a:rPr lang="en-US" sz="2000" dirty="0" err="1"/>
              <a:t>Annu</a:t>
            </a:r>
            <a:r>
              <a:rPr lang="en-US" sz="2000" dirty="0"/>
              <a:t>. Rev. Nuclear Sci. 15 (1965) 67</a:t>
            </a:r>
            <a:r>
              <a:rPr lang="hr-HR" sz="2000" dirty="0"/>
              <a:t>)                          	   </a:t>
            </a:r>
            <a:r>
              <a:rPr lang="hr-HR" sz="2100" dirty="0"/>
              <a:t>m</a:t>
            </a:r>
            <a:r>
              <a:rPr lang="hr-HR" sz="2100" baseline="-25000" dirty="0"/>
              <a:t>K</a:t>
            </a:r>
            <a:r>
              <a:rPr lang="hr-HR" sz="2100" dirty="0"/>
              <a:t>=</a:t>
            </a:r>
            <a:r>
              <a:rPr lang="en-US" sz="2100" dirty="0"/>
              <a:t>493.7</a:t>
            </a:r>
            <a:r>
              <a:rPr lang="hr-HR" sz="2100" dirty="0"/>
              <a:t>5</a:t>
            </a:r>
            <a:r>
              <a:rPr lang="en-US" sz="2100" dirty="0"/>
              <a:t>+0.</a:t>
            </a:r>
            <a:r>
              <a:rPr lang="hr-HR" sz="2100" dirty="0"/>
              <a:t>16</a:t>
            </a:r>
            <a:r>
              <a:rPr lang="en-US" sz="2100" dirty="0"/>
              <a:t> MeV</a:t>
            </a:r>
            <a:r>
              <a:rPr lang="hr-HR" sz="2100" dirty="0"/>
              <a:t> </a:t>
            </a:r>
          </a:p>
          <a:p>
            <a:endParaRPr lang="hr-HR" dirty="0"/>
          </a:p>
          <a:p>
            <a:r>
              <a:rPr lang="en-US" dirty="0"/>
              <a:t>Range measurements in emulsions </a:t>
            </a:r>
            <a:endParaRPr lang="hr-HR" dirty="0"/>
          </a:p>
          <a:p>
            <a:pPr marL="0" indent="0">
              <a:buNone/>
            </a:pPr>
            <a:r>
              <a:rPr lang="hr-HR" dirty="0"/>
              <a:t>  (</a:t>
            </a:r>
            <a:r>
              <a:rPr lang="da-DK" sz="2000" dirty="0"/>
              <a:t>A. Barbaro-Galtieri et al., Revs. Mod. Phys. 42</a:t>
            </a:r>
            <a:r>
              <a:rPr lang="hr-HR" sz="2000" dirty="0"/>
              <a:t> </a:t>
            </a:r>
            <a:r>
              <a:rPr lang="da-DK" sz="2000" dirty="0"/>
              <a:t>(1970) 87</a:t>
            </a:r>
            <a:r>
              <a:rPr lang="hr-HR" sz="2000" dirty="0"/>
              <a:t>,                                </a:t>
            </a:r>
            <a:r>
              <a:rPr lang="hr-HR" sz="2100" dirty="0"/>
              <a:t>m</a:t>
            </a:r>
            <a:r>
              <a:rPr lang="hr-HR" sz="2100" baseline="-25000" dirty="0"/>
              <a:t>K</a:t>
            </a:r>
            <a:r>
              <a:rPr lang="hr-HR" sz="2100" dirty="0"/>
              <a:t>=</a:t>
            </a:r>
            <a:r>
              <a:rPr lang="en-US" sz="2100" dirty="0"/>
              <a:t>493.7+0.3 MeV</a:t>
            </a:r>
            <a:r>
              <a:rPr lang="hr-HR" sz="2000" dirty="0"/>
              <a:t>;</a:t>
            </a:r>
          </a:p>
          <a:p>
            <a:pPr marL="0" indent="0">
              <a:buNone/>
            </a:pPr>
            <a:r>
              <a:rPr lang="hr-HR" sz="2000" dirty="0"/>
              <a:t>     L.M. </a:t>
            </a:r>
            <a:r>
              <a:rPr lang="hr-HR" sz="2000" dirty="0" err="1"/>
              <a:t>Barkov</a:t>
            </a:r>
            <a:r>
              <a:rPr lang="hr-HR" sz="2000" dirty="0"/>
              <a:t> </a:t>
            </a:r>
            <a:r>
              <a:rPr lang="hr-HR" sz="2000" dirty="0" err="1"/>
              <a:t>et</a:t>
            </a:r>
            <a:r>
              <a:rPr lang="hr-HR" sz="2000" dirty="0"/>
              <a:t> </a:t>
            </a:r>
            <a:r>
              <a:rPr lang="hr-HR" sz="2000" dirty="0" err="1"/>
              <a:t>al</a:t>
            </a:r>
            <a:r>
              <a:rPr lang="hr-HR" sz="2000" dirty="0"/>
              <a:t>. </a:t>
            </a:r>
            <a:r>
              <a:rPr lang="hr-HR" sz="2000" dirty="0" err="1"/>
              <a:t>Nucl</a:t>
            </a:r>
            <a:r>
              <a:rPr lang="hr-HR" sz="2000" dirty="0"/>
              <a:t>. </a:t>
            </a:r>
            <a:r>
              <a:rPr lang="hr-HR" sz="2000" dirty="0" err="1"/>
              <a:t>Phys</a:t>
            </a:r>
            <a:r>
              <a:rPr lang="hr-HR" sz="2000" dirty="0"/>
              <a:t>. B148   (1979) 53  (</a:t>
            </a:r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ɸ-&gt;K+K-)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hr-HR" sz="2000" dirty="0"/>
              <a:t>                               </a:t>
            </a:r>
            <a:r>
              <a:rPr lang="hr-HR" sz="2100" dirty="0"/>
              <a:t>m</a:t>
            </a:r>
            <a:r>
              <a:rPr lang="hr-HR" sz="2100" baseline="-25000" dirty="0"/>
              <a:t>K</a:t>
            </a:r>
            <a:r>
              <a:rPr lang="hr-HR" sz="2100" dirty="0"/>
              <a:t>=</a:t>
            </a:r>
            <a:r>
              <a:rPr lang="en-US" sz="2100" dirty="0"/>
              <a:t>493.</a:t>
            </a:r>
            <a:r>
              <a:rPr lang="hr-HR" sz="2100" dirty="0"/>
              <a:t>670</a:t>
            </a:r>
            <a:r>
              <a:rPr lang="en-US" sz="2100" dirty="0"/>
              <a:t>+0.</a:t>
            </a:r>
            <a:r>
              <a:rPr lang="hr-HR" sz="2100" dirty="0"/>
              <a:t>029</a:t>
            </a:r>
            <a:r>
              <a:rPr lang="en-US" sz="2100" dirty="0"/>
              <a:t> MeV</a:t>
            </a:r>
            <a:endParaRPr lang="hr-H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hr-HR" baseline="30000" dirty="0"/>
          </a:p>
          <a:p>
            <a:r>
              <a:rPr lang="en-US" b="1" dirty="0"/>
              <a:t>Energies of X-ray transitions in kaonic atoms</a:t>
            </a:r>
            <a:r>
              <a:rPr lang="hr-HR" dirty="0"/>
              <a:t>,              </a:t>
            </a:r>
            <a:r>
              <a:rPr lang="en-GB" sz="2200" b="1" dirty="0"/>
              <a:t>m</a:t>
            </a:r>
            <a:r>
              <a:rPr lang="en-GB" sz="2200" b="1" baseline="-25000" dirty="0"/>
              <a:t>K</a:t>
            </a:r>
            <a:r>
              <a:rPr lang="en-US" sz="2200" b="1" dirty="0"/>
              <a:t>=493.677 ± 0.0</a:t>
            </a:r>
            <a:r>
              <a:rPr lang="hr-HR" sz="2200" b="1" dirty="0"/>
              <a:t>1</a:t>
            </a:r>
            <a:r>
              <a:rPr lang="en-US" sz="2200" b="1" dirty="0"/>
              <a:t>6 MeV</a:t>
            </a:r>
            <a:r>
              <a:rPr lang="hr-HR" sz="2200" dirty="0"/>
              <a:t>  </a:t>
            </a:r>
          </a:p>
          <a:p>
            <a:pPr marL="0" indent="0">
              <a:buNone/>
            </a:pPr>
            <a:r>
              <a:rPr lang="hr-HR" dirty="0"/>
              <a:t>   </a:t>
            </a:r>
            <a:r>
              <a:rPr lang="en-US" dirty="0"/>
              <a:t>all with energetic kaons</a:t>
            </a:r>
            <a:r>
              <a:rPr lang="hr-HR" dirty="0"/>
              <a:t>  </a:t>
            </a:r>
            <a:r>
              <a:rPr lang="hr-HR" sz="2200" dirty="0"/>
              <a:t>(PDG20</a:t>
            </a:r>
            <a:r>
              <a:rPr lang="en-US" sz="2200" dirty="0"/>
              <a:t>22</a:t>
            </a:r>
            <a:r>
              <a:rPr lang="hr-HR" sz="2200" dirty="0"/>
              <a:t>)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177738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2A8E9649-42BD-9D3A-83AE-4FF90DB7B4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972"/>
            <a:ext cx="12192000" cy="6152055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5250AD66-6946-145E-1A72-DE075B5F12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972"/>
            <a:ext cx="12192000" cy="6152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3150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20481C5-4B09-05FE-F2A1-F084DC152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162"/>
            <a:ext cx="10515600" cy="1325563"/>
          </a:xfrm>
        </p:spPr>
        <p:txBody>
          <a:bodyPr/>
          <a:lstStyle/>
          <a:p>
            <a:r>
              <a:rPr lang="en-US" noProof="0" dirty="0"/>
              <a:t> Complete analysis of all „good” data </a:t>
            </a:r>
          </a:p>
        </p:txBody>
      </p:sp>
      <p:sp>
        <p:nvSpPr>
          <p:cNvPr id="3" name="TekstniOkvir 2">
            <a:extLst>
              <a:ext uri="{FF2B5EF4-FFF2-40B4-BE49-F238E27FC236}">
                <a16:creationId xmlns:a16="http://schemas.microsoft.com/office/drawing/2014/main" id="{346DD9F3-4E20-1886-DB55-3F935CCBDD4A}"/>
              </a:ext>
            </a:extLst>
          </p:cNvPr>
          <p:cNvSpPr txBox="1"/>
          <p:nvPr/>
        </p:nvSpPr>
        <p:spPr>
          <a:xfrm>
            <a:off x="992459" y="5642517"/>
            <a:ext cx="38544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Precision worse than in published da</a:t>
            </a:r>
            <a:r>
              <a:rPr lang="hr-HR" noProof="0" dirty="0"/>
              <a:t>t</a:t>
            </a:r>
            <a:r>
              <a:rPr lang="en-US" noProof="0" dirty="0"/>
              <a:t>a</a:t>
            </a:r>
          </a:p>
          <a:p>
            <a:r>
              <a:rPr lang="en-US" noProof="0" dirty="0"/>
              <a:t>Problems with calibration</a:t>
            </a:r>
          </a:p>
          <a:p>
            <a:r>
              <a:rPr lang="en-US" noProof="0" dirty="0"/>
              <a:t>Additional analysis</a:t>
            </a:r>
            <a:r>
              <a:rPr lang="hr-HR" noProof="0" dirty="0"/>
              <a:t> </a:t>
            </a:r>
            <a:r>
              <a:rPr lang="hr-HR" noProof="0"/>
              <a:t>ongoing</a:t>
            </a:r>
            <a:endParaRPr lang="en-US" noProof="0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BB2C1B0F-0A51-1D6A-725D-748B4254B8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0463" y="2028651"/>
            <a:ext cx="4481537" cy="3476624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62A077AD-C2F5-28DB-61A2-4C1C5786EAFC}"/>
              </a:ext>
            </a:extLst>
          </p:cNvPr>
          <p:cNvSpPr txBox="1"/>
          <p:nvPr/>
        </p:nvSpPr>
        <p:spPr>
          <a:xfrm>
            <a:off x="9344722" y="1378825"/>
            <a:ext cx="1056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/>
              <a:t>NIM data</a:t>
            </a:r>
            <a:endParaRPr lang="en-US" dirty="0"/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86CC6CCF-1BE5-01D9-168E-74980CDF1B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133" y="1169888"/>
            <a:ext cx="6696972" cy="451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7351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A05A5-7236-A14B-4D89-5CE1D218C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883B8E-7013-DFC4-511B-639BB1DBB4C8}"/>
              </a:ext>
            </a:extLst>
          </p:cNvPr>
          <p:cNvSpPr txBox="1"/>
          <p:nvPr/>
        </p:nvSpPr>
        <p:spPr>
          <a:xfrm>
            <a:off x="554744" y="1394847"/>
            <a:ext cx="11225830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  We can successfully reduce the background (originating</a:t>
            </a:r>
          </a:p>
          <a:p>
            <a:r>
              <a:rPr lang="en-US" sz="3600" dirty="0"/>
              <a:t>     from the beams).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There is no worsening of the HPGe resolution in the full </a:t>
            </a:r>
          </a:p>
          <a:p>
            <a:r>
              <a:rPr lang="en-US" sz="3600" dirty="0"/>
              <a:t>      beam conditions.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The estimated time of the measurement to reach the</a:t>
            </a:r>
          </a:p>
          <a:p>
            <a:r>
              <a:rPr lang="en-US" sz="3600" dirty="0"/>
              <a:t>      desired  accuracy is realistic.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There can be measured some transitions (e.g. 8-&gt;7)</a:t>
            </a:r>
          </a:p>
          <a:p>
            <a:r>
              <a:rPr lang="en-US" sz="3600" dirty="0"/>
              <a:t>      in kaonic lead with better precision.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34129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C0721-E752-41AB-98D3-1A738E7A9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90" y="4749689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Thank you for your attention</a:t>
            </a:r>
            <a:r>
              <a:rPr lang="hr-HR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hr-HR" sz="6600" dirty="0">
                <a:latin typeface="Aharoni" panose="02010803020104030203" pitchFamily="2" charset="-79"/>
                <a:cs typeface="Aharoni" panose="02010803020104030203" pitchFamily="2" charset="-79"/>
              </a:rPr>
              <a:t>!</a:t>
            </a:r>
            <a:endParaRPr lang="en-US" sz="66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04E35B-4A04-3025-91B1-15D8DBDE5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5289" y="398463"/>
            <a:ext cx="7381422" cy="435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6301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92769-0CC8-48CB-BFD4-C3F6B3ACB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</a:t>
            </a:r>
            <a:r>
              <a:rPr lang="hr-HR" dirty="0" err="1"/>
              <a:t>lides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50BBEE-B96C-47E9-B41D-0C6EB5E834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335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0473C-E32C-4329-94E6-D22B6ABBD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177" y="311855"/>
            <a:ext cx="8488680" cy="741780"/>
          </a:xfrm>
        </p:spPr>
        <p:txBody>
          <a:bodyPr/>
          <a:lstStyle/>
          <a:p>
            <a:r>
              <a:rPr lang="hr-HR" b="1" dirty="0">
                <a:cs typeface="Aharoni" panose="02010803020104030203" pitchFamily="2" charset="-79"/>
              </a:rPr>
              <a:t>PDG:</a:t>
            </a:r>
            <a:endParaRPr lang="en-US" b="1" dirty="0">
              <a:cs typeface="Aharoni" panose="02010803020104030203" pitchFamily="2" charset="-79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CF04142-7EBF-4216-A387-2613BCE8C1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101" y="1189165"/>
            <a:ext cx="6406526" cy="5181181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0973225-1810-472E-8695-E2192C23FBF2}"/>
              </a:ext>
            </a:extLst>
          </p:cNvPr>
          <p:cNvSpPr txBox="1">
            <a:spLocks/>
          </p:cNvSpPr>
          <p:nvPr/>
        </p:nvSpPr>
        <p:spPr>
          <a:xfrm>
            <a:off x="6523631" y="122371"/>
            <a:ext cx="5430192" cy="1760549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The</a:t>
            </a:r>
            <a:r>
              <a:rPr lang="hr-HR" dirty="0"/>
              <a:t> </a:t>
            </a:r>
            <a:r>
              <a:rPr lang="en-US" dirty="0"/>
              <a:t>main disagreement is between the two most recent and precise measurements</a:t>
            </a:r>
            <a:r>
              <a:rPr lang="hr-HR" dirty="0"/>
              <a:t> (x-ray </a:t>
            </a:r>
            <a:r>
              <a:rPr lang="en-US" dirty="0"/>
              <a:t>energies from kaonic atoms</a:t>
            </a:r>
            <a:r>
              <a:rPr lang="hr-HR" dirty="0"/>
              <a:t>)</a:t>
            </a:r>
            <a:r>
              <a:rPr lang="en-US" dirty="0"/>
              <a:t>:</a:t>
            </a:r>
            <a:endParaRPr lang="hr-HR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hr-HR" dirty="0"/>
              <a:t>     </a:t>
            </a:r>
            <a:r>
              <a:rPr lang="en-GB" sz="2500" b="1" dirty="0"/>
              <a:t>m</a:t>
            </a:r>
            <a:r>
              <a:rPr lang="en-GB" sz="2500" b="1" baseline="-25000" dirty="0"/>
              <a:t>K</a:t>
            </a:r>
            <a:r>
              <a:rPr lang="en-GB" sz="2500" b="1" dirty="0"/>
              <a:t>=49</a:t>
            </a:r>
            <a:r>
              <a:rPr lang="hr-HR" sz="2500" b="1" dirty="0"/>
              <a:t>3</a:t>
            </a:r>
            <a:r>
              <a:rPr lang="en-GB" sz="2500" b="1" dirty="0"/>
              <a:t>.6</a:t>
            </a:r>
            <a:r>
              <a:rPr lang="hr-HR" sz="2500" b="1" dirty="0"/>
              <a:t>96±</a:t>
            </a:r>
            <a:r>
              <a:rPr lang="en-GB" sz="2500" b="1" dirty="0"/>
              <a:t>0.0</a:t>
            </a:r>
            <a:r>
              <a:rPr lang="hr-HR" sz="2500" b="1" dirty="0"/>
              <a:t>07</a:t>
            </a:r>
            <a:r>
              <a:rPr lang="en-GB" sz="2500" b="1" dirty="0"/>
              <a:t> MeV</a:t>
            </a:r>
            <a:r>
              <a:rPr lang="hr-HR" sz="2500" b="1" dirty="0"/>
              <a:t>  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500" dirty="0"/>
              <a:t>     A.S. </a:t>
            </a:r>
            <a:r>
              <a:rPr lang="en-US" sz="2500" dirty="0"/>
              <a:t>Denisov</a:t>
            </a:r>
            <a:r>
              <a:rPr lang="hr-HR" sz="2500" dirty="0"/>
              <a:t> </a:t>
            </a:r>
            <a:r>
              <a:rPr lang="hr-HR" sz="2500" dirty="0" err="1"/>
              <a:t>et</a:t>
            </a:r>
            <a:r>
              <a:rPr lang="hr-HR" sz="2500" dirty="0"/>
              <a:t> </a:t>
            </a:r>
            <a:r>
              <a:rPr lang="hr-HR" sz="2500" dirty="0" err="1"/>
              <a:t>al</a:t>
            </a:r>
            <a:r>
              <a:rPr lang="hr-HR" sz="2500" dirty="0"/>
              <a:t>. JEPT </a:t>
            </a:r>
            <a:r>
              <a:rPr lang="hr-HR" sz="2500" dirty="0" err="1"/>
              <a:t>Lett</a:t>
            </a:r>
            <a:r>
              <a:rPr lang="hr-HR" sz="2500" dirty="0"/>
              <a:t>. 54 (1991)558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500" dirty="0"/>
              <a:t>     K</a:t>
            </a:r>
            <a:r>
              <a:rPr lang="hr-HR" sz="2500" baseline="30000" dirty="0"/>
              <a:t>- 12</a:t>
            </a:r>
            <a:r>
              <a:rPr lang="hr-HR" sz="2500" dirty="0"/>
              <a:t>C, </a:t>
            </a:r>
            <a:r>
              <a:rPr lang="en-US" sz="2500" dirty="0"/>
              <a:t>crystal diffraction spectrometer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500" dirty="0"/>
              <a:t>     (6.3 eV at 22.1 </a:t>
            </a:r>
            <a:r>
              <a:rPr lang="hr-HR" sz="2500" dirty="0" err="1"/>
              <a:t>keV</a:t>
            </a:r>
            <a:r>
              <a:rPr lang="hr-HR" sz="2500" dirty="0"/>
              <a:t>), 4f-3d </a:t>
            </a:r>
            <a:endParaRPr lang="hr-H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582EF2C-ED2E-460A-AAF9-9A1D29935E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2370" y="1662213"/>
            <a:ext cx="2815622" cy="18313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A9FA1C-9B00-44DD-886E-3BCA8F0FA5A3}"/>
              </a:ext>
            </a:extLst>
          </p:cNvPr>
          <p:cNvSpPr txBox="1"/>
          <p:nvPr/>
        </p:nvSpPr>
        <p:spPr>
          <a:xfrm>
            <a:off x="6987643" y="6498664"/>
            <a:ext cx="40244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Average </a:t>
            </a:r>
            <a:r>
              <a:rPr lang="hr-HR" sz="1400" b="1" dirty="0"/>
              <a:t> </a:t>
            </a:r>
            <a:r>
              <a:rPr lang="en-GB" sz="1400" b="1" dirty="0"/>
              <a:t>m</a:t>
            </a:r>
            <a:r>
              <a:rPr lang="en-GB" sz="1400" b="1" baseline="-25000" dirty="0"/>
              <a:t>K</a:t>
            </a:r>
            <a:r>
              <a:rPr lang="en-US" sz="1400" b="1" dirty="0"/>
              <a:t>=493.679 ± 0.006 MeV</a:t>
            </a:r>
            <a:r>
              <a:rPr lang="hr-HR" sz="1400" b="1" dirty="0"/>
              <a:t>     S=2.</a:t>
            </a:r>
            <a:r>
              <a:rPr lang="en-US" sz="1400" b="1" dirty="0"/>
              <a:t>8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F19E08-6A2B-4E70-AEC5-0374E072BB6B}"/>
              </a:ext>
            </a:extLst>
          </p:cNvPr>
          <p:cNvSpPr txBox="1">
            <a:spLocks/>
          </p:cNvSpPr>
          <p:nvPr/>
        </p:nvSpPr>
        <p:spPr>
          <a:xfrm>
            <a:off x="6523631" y="3633456"/>
            <a:ext cx="4952522" cy="1096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b="1" dirty="0"/>
              <a:t>     </a:t>
            </a:r>
            <a:r>
              <a:rPr lang="en-GB" b="1" dirty="0"/>
              <a:t>m</a:t>
            </a:r>
            <a:r>
              <a:rPr lang="en-GB" b="1" baseline="-25000" dirty="0"/>
              <a:t>K</a:t>
            </a:r>
            <a:r>
              <a:rPr lang="en-GB" b="1" dirty="0"/>
              <a:t>=493.6</a:t>
            </a:r>
            <a:r>
              <a:rPr lang="hr-HR" b="1" dirty="0"/>
              <a:t>36±</a:t>
            </a:r>
            <a:r>
              <a:rPr lang="en-GB" b="1" dirty="0"/>
              <a:t>0.01</a:t>
            </a:r>
            <a:r>
              <a:rPr lang="hr-HR" b="1" dirty="0"/>
              <a:t>1</a:t>
            </a:r>
            <a:r>
              <a:rPr lang="en-GB" b="1" dirty="0"/>
              <a:t> MeV</a:t>
            </a:r>
            <a:r>
              <a:rPr lang="hr-HR" b="1" dirty="0"/>
              <a:t>  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dirty="0"/>
              <a:t>     K.P. </a:t>
            </a:r>
            <a:r>
              <a:rPr lang="hr-HR" dirty="0" err="1"/>
              <a:t>Gall</a:t>
            </a:r>
            <a:r>
              <a:rPr lang="hr-HR" dirty="0"/>
              <a:t> </a:t>
            </a:r>
            <a:r>
              <a:rPr lang="hr-HR" dirty="0" err="1"/>
              <a:t>et</a:t>
            </a:r>
            <a:r>
              <a:rPr lang="hr-HR" dirty="0"/>
              <a:t> </a:t>
            </a:r>
            <a:r>
              <a:rPr lang="hr-HR" dirty="0" err="1"/>
              <a:t>al</a:t>
            </a:r>
            <a:r>
              <a:rPr lang="hr-HR" dirty="0"/>
              <a:t>. </a:t>
            </a:r>
            <a:r>
              <a:rPr lang="hr-HR" sz="2900" dirty="0" err="1"/>
              <a:t>Phys</a:t>
            </a:r>
            <a:r>
              <a:rPr lang="hr-HR" dirty="0"/>
              <a:t>. </a:t>
            </a:r>
            <a:r>
              <a:rPr lang="hr-HR" dirty="0" err="1"/>
              <a:t>Rev</a:t>
            </a:r>
            <a:r>
              <a:rPr lang="hr-HR" dirty="0"/>
              <a:t>. </a:t>
            </a:r>
            <a:r>
              <a:rPr lang="hr-HR" dirty="0" err="1"/>
              <a:t>Lett</a:t>
            </a:r>
            <a:r>
              <a:rPr lang="hr-HR" dirty="0"/>
              <a:t>. 60 (1988)186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dirty="0"/>
              <a:t>     K</a:t>
            </a:r>
            <a:r>
              <a:rPr lang="hr-HR" baseline="30000" dirty="0"/>
              <a:t>- </a:t>
            </a:r>
            <a:r>
              <a:rPr lang="hr-HR" dirty="0"/>
              <a:t>Pb, K</a:t>
            </a:r>
            <a:r>
              <a:rPr lang="hr-HR" baseline="30000" dirty="0"/>
              <a:t>- </a:t>
            </a:r>
            <a:r>
              <a:rPr lang="hr-HR" dirty="0"/>
              <a:t>W; HPGe </a:t>
            </a:r>
            <a:r>
              <a:rPr lang="en-US" dirty="0"/>
              <a:t>detector</a:t>
            </a:r>
            <a:r>
              <a:rPr lang="hr-HR" dirty="0"/>
              <a:t> (1 </a:t>
            </a:r>
            <a:r>
              <a:rPr lang="hr-HR" dirty="0" err="1"/>
              <a:t>keV</a:t>
            </a:r>
            <a:r>
              <a:rPr lang="hr-HR" dirty="0"/>
              <a:t>), </a:t>
            </a:r>
            <a:r>
              <a:rPr lang="en-US" b="1" dirty="0"/>
              <a:t>K</a:t>
            </a:r>
            <a:r>
              <a:rPr lang="hr-HR" b="1" baseline="30000" dirty="0"/>
              <a:t>-</a:t>
            </a:r>
            <a:r>
              <a:rPr lang="en-US" b="1" dirty="0"/>
              <a:t>Pb (9 </a:t>
            </a:r>
            <a:r>
              <a:rPr lang="hr-HR" b="1" dirty="0"/>
              <a:t>-&gt;</a:t>
            </a:r>
            <a:r>
              <a:rPr lang="en-US" b="1" dirty="0"/>
              <a:t> 8)</a:t>
            </a:r>
            <a:r>
              <a:rPr lang="hr-HR" b="1" dirty="0"/>
              <a:t>,</a:t>
            </a:r>
            <a:endParaRPr lang="hr-HR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hr-HR" dirty="0"/>
              <a:t>     </a:t>
            </a:r>
            <a:r>
              <a:rPr lang="en-US" dirty="0"/>
              <a:t>K</a:t>
            </a:r>
            <a:r>
              <a:rPr lang="hr-HR" baseline="30000" dirty="0"/>
              <a:t>-</a:t>
            </a:r>
            <a:r>
              <a:rPr lang="en-US" dirty="0"/>
              <a:t>Pb (</a:t>
            </a:r>
            <a:r>
              <a:rPr lang="hr-HR" dirty="0"/>
              <a:t>11</a:t>
            </a:r>
            <a:r>
              <a:rPr lang="en-US" dirty="0"/>
              <a:t> </a:t>
            </a:r>
            <a:r>
              <a:rPr lang="hr-HR" dirty="0"/>
              <a:t>-&gt;</a:t>
            </a:r>
            <a:r>
              <a:rPr lang="en-US" dirty="0"/>
              <a:t> </a:t>
            </a:r>
            <a:r>
              <a:rPr lang="hr-HR" dirty="0"/>
              <a:t>10</a:t>
            </a:r>
            <a:r>
              <a:rPr lang="en-US" dirty="0"/>
              <a:t>)</a:t>
            </a:r>
            <a:r>
              <a:rPr lang="hr-HR" dirty="0"/>
              <a:t>, </a:t>
            </a:r>
            <a:r>
              <a:rPr lang="en-US" dirty="0"/>
              <a:t>K</a:t>
            </a:r>
            <a:r>
              <a:rPr lang="hr-HR" baseline="30000" dirty="0"/>
              <a:t>-</a:t>
            </a:r>
            <a:r>
              <a:rPr lang="hr-HR" dirty="0"/>
              <a:t>W</a:t>
            </a:r>
            <a:r>
              <a:rPr lang="en-US" dirty="0"/>
              <a:t> (9 </a:t>
            </a:r>
            <a:r>
              <a:rPr lang="hr-HR" dirty="0"/>
              <a:t>-&gt;</a:t>
            </a:r>
            <a:r>
              <a:rPr lang="en-US" dirty="0"/>
              <a:t> 8)</a:t>
            </a:r>
            <a:r>
              <a:rPr lang="hr-HR" dirty="0"/>
              <a:t>,</a:t>
            </a:r>
            <a:r>
              <a:rPr lang="hr-HR" baseline="30000" dirty="0"/>
              <a:t> </a:t>
            </a:r>
            <a:r>
              <a:rPr lang="en-US" dirty="0"/>
              <a:t>K</a:t>
            </a:r>
            <a:r>
              <a:rPr lang="hr-HR" baseline="30000" dirty="0"/>
              <a:t>-</a:t>
            </a:r>
            <a:r>
              <a:rPr lang="hr-HR" dirty="0"/>
              <a:t>W</a:t>
            </a:r>
            <a:r>
              <a:rPr lang="en-US" dirty="0"/>
              <a:t> </a:t>
            </a:r>
            <a:r>
              <a:rPr lang="hr-HR" dirty="0"/>
              <a:t> </a:t>
            </a:r>
            <a:r>
              <a:rPr lang="en-US" dirty="0"/>
              <a:t>(</a:t>
            </a:r>
            <a:r>
              <a:rPr lang="hr-HR" dirty="0"/>
              <a:t>11</a:t>
            </a:r>
            <a:r>
              <a:rPr lang="en-US" dirty="0"/>
              <a:t> </a:t>
            </a:r>
            <a:r>
              <a:rPr lang="hr-HR" dirty="0"/>
              <a:t>-&gt;</a:t>
            </a:r>
            <a:r>
              <a:rPr lang="en-US" dirty="0"/>
              <a:t> </a:t>
            </a:r>
            <a:r>
              <a:rPr lang="hr-HR" dirty="0"/>
              <a:t>10</a:t>
            </a:r>
            <a:r>
              <a:rPr lang="en-US" dirty="0"/>
              <a:t>)</a:t>
            </a:r>
            <a:r>
              <a:rPr lang="hr-HR" dirty="0"/>
              <a:t>,   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12" name="Content Placeholder 3">
            <a:extLst>
              <a:ext uri="{FF2B5EF4-FFF2-40B4-BE49-F238E27FC236}">
                <a16:creationId xmlns:a16="http://schemas.microsoft.com/office/drawing/2014/main" id="{AA944FD7-0103-4207-A9F5-2FC21F2309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2370" y="4729528"/>
            <a:ext cx="2472782" cy="164081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E6326D1-3CC0-4222-85A1-2DF8A0613550}"/>
              </a:ext>
            </a:extLst>
          </p:cNvPr>
          <p:cNvSpPr txBox="1"/>
          <p:nvPr/>
        </p:nvSpPr>
        <p:spPr>
          <a:xfrm>
            <a:off x="1661863" y="6467619"/>
            <a:ext cx="2750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</a:t>
            </a:r>
            <a:r>
              <a:rPr lang="en-GB" b="1" baseline="-25000" dirty="0"/>
              <a:t>K</a:t>
            </a:r>
            <a:r>
              <a:rPr lang="en-US" b="1" dirty="0"/>
              <a:t>=493.677 ± 0.0</a:t>
            </a:r>
            <a:r>
              <a:rPr lang="hr-HR" b="1" dirty="0"/>
              <a:t>1</a:t>
            </a:r>
            <a:r>
              <a:rPr lang="en-US" b="1" dirty="0"/>
              <a:t>6 MeV</a:t>
            </a:r>
            <a:endParaRPr lang="en-US" dirty="0"/>
          </a:p>
        </p:txBody>
      </p:sp>
      <p:sp>
        <p:nvSpPr>
          <p:cNvPr id="26" name="Circle: Hollow 25">
            <a:extLst>
              <a:ext uri="{FF2B5EF4-FFF2-40B4-BE49-F238E27FC236}">
                <a16:creationId xmlns:a16="http://schemas.microsoft.com/office/drawing/2014/main" id="{515A0074-8962-4BCD-BF33-2948EAB1850C}"/>
              </a:ext>
            </a:extLst>
          </p:cNvPr>
          <p:cNvSpPr/>
          <p:nvPr/>
        </p:nvSpPr>
        <p:spPr>
          <a:xfrm rot="21279989">
            <a:off x="2049820" y="3134922"/>
            <a:ext cx="458965" cy="614063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Circle: Hollow 26">
            <a:extLst>
              <a:ext uri="{FF2B5EF4-FFF2-40B4-BE49-F238E27FC236}">
                <a16:creationId xmlns:a16="http://schemas.microsoft.com/office/drawing/2014/main" id="{B63F649B-C7FA-4ACE-AAD2-1C36263AB1D9}"/>
              </a:ext>
            </a:extLst>
          </p:cNvPr>
          <p:cNvSpPr/>
          <p:nvPr/>
        </p:nvSpPr>
        <p:spPr>
          <a:xfrm rot="21279989">
            <a:off x="2452248" y="2997200"/>
            <a:ext cx="412027" cy="618446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Frame 27">
            <a:extLst>
              <a:ext uri="{FF2B5EF4-FFF2-40B4-BE49-F238E27FC236}">
                <a16:creationId xmlns:a16="http://schemas.microsoft.com/office/drawing/2014/main" id="{58B1D18B-19C1-4D13-B1DE-81C890E8C6E2}"/>
              </a:ext>
            </a:extLst>
          </p:cNvPr>
          <p:cNvSpPr/>
          <p:nvPr/>
        </p:nvSpPr>
        <p:spPr>
          <a:xfrm>
            <a:off x="3688247" y="3114920"/>
            <a:ext cx="1404805" cy="307321"/>
          </a:xfrm>
          <a:prstGeom prst="fra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rame 29">
            <a:extLst>
              <a:ext uri="{FF2B5EF4-FFF2-40B4-BE49-F238E27FC236}">
                <a16:creationId xmlns:a16="http://schemas.microsoft.com/office/drawing/2014/main" id="{FAEE2F11-2C0E-4B40-B201-183C7DB05CDD}"/>
              </a:ext>
            </a:extLst>
          </p:cNvPr>
          <p:cNvSpPr/>
          <p:nvPr/>
        </p:nvSpPr>
        <p:spPr>
          <a:xfrm>
            <a:off x="3709221" y="3366459"/>
            <a:ext cx="1929668" cy="266997"/>
          </a:xfrm>
          <a:prstGeom prst="fra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596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  <p:bldP spid="10" grpId="0"/>
      <p:bldP spid="26" grpId="0" animBg="1"/>
      <p:bldP spid="27" grpId="0" animBg="1"/>
      <p:bldP spid="28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A892690C-6725-4F94-9DAE-9E9FB3ED557E}"/>
              </a:ext>
            </a:extLst>
          </p:cNvPr>
          <p:cNvSpPr/>
          <p:nvPr/>
        </p:nvSpPr>
        <p:spPr>
          <a:xfrm>
            <a:off x="7333513" y="3293677"/>
            <a:ext cx="3933019" cy="34318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406DBA-7DF4-48DD-ABEA-90D74CC2A324}"/>
              </a:ext>
            </a:extLst>
          </p:cNvPr>
          <p:cNvSpPr/>
          <p:nvPr/>
        </p:nvSpPr>
        <p:spPr>
          <a:xfrm>
            <a:off x="6305187" y="1384725"/>
            <a:ext cx="2173672" cy="47717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60473C-E32C-4329-94E6-D22B6ABBD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176" y="311855"/>
            <a:ext cx="10284247" cy="741782"/>
          </a:xfrm>
        </p:spPr>
        <p:txBody>
          <a:bodyPr>
            <a:normAutofit/>
          </a:bodyPr>
          <a:lstStyle/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Previous measurements</a:t>
            </a:r>
            <a:r>
              <a:rPr lang="hr-HR" dirty="0">
                <a:latin typeface="Aharoni" panose="02010803020104030203" pitchFamily="2" charset="-79"/>
                <a:cs typeface="Aharoni" panose="02010803020104030203" pitchFamily="2" charset="-79"/>
              </a:rPr>
              <a:t>, </a:t>
            </a:r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motivation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CF04142-7EBF-4216-A387-2613BCE8C1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176" y="1393541"/>
            <a:ext cx="5868459" cy="47460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48F6011-8AD6-4A43-890B-24A0ED3DFC6F}"/>
              </a:ext>
            </a:extLst>
          </p:cNvPr>
          <p:cNvSpPr txBox="1"/>
          <p:nvPr/>
        </p:nvSpPr>
        <p:spPr>
          <a:xfrm>
            <a:off x="371598" y="1015393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/>
              <a:t>PDG: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E2F7A16-D1B1-449C-BCFB-BA643E7649BA}"/>
              </a:ext>
            </a:extLst>
          </p:cNvPr>
          <p:cNvSpPr/>
          <p:nvPr/>
        </p:nvSpPr>
        <p:spPr>
          <a:xfrm>
            <a:off x="6096000" y="2207083"/>
            <a:ext cx="619680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>
                <a:latin typeface="CMR10"/>
              </a:rPr>
              <a:t>” </a:t>
            </a:r>
            <a:r>
              <a:rPr lang="hr-HR" dirty="0" err="1">
                <a:latin typeface="CMR10"/>
              </a:rPr>
              <a:t>While</a:t>
            </a:r>
            <a:r>
              <a:rPr lang="hr-HR" dirty="0">
                <a:latin typeface="CMR10"/>
              </a:rPr>
              <a:t> </a:t>
            </a:r>
            <a:r>
              <a:rPr lang="en-US" dirty="0">
                <a:latin typeface="CMR10"/>
              </a:rPr>
              <a:t>we suspect that the GALL 88 </a:t>
            </a:r>
            <a:r>
              <a:rPr lang="en-US" dirty="0">
                <a:latin typeface="CMMI10"/>
              </a:rPr>
              <a:t>K</a:t>
            </a:r>
            <a:r>
              <a:rPr lang="en-US" sz="1100" dirty="0">
                <a:latin typeface="CMSY8"/>
              </a:rPr>
              <a:t>− </a:t>
            </a:r>
            <a:r>
              <a:rPr lang="en-US" dirty="0">
                <a:latin typeface="CMR10"/>
              </a:rPr>
              <a:t>Pb (9 </a:t>
            </a:r>
            <a:r>
              <a:rPr lang="hr-HR" dirty="0">
                <a:latin typeface="CMSY10"/>
              </a:rPr>
              <a:t>-&gt;</a:t>
            </a:r>
            <a:r>
              <a:rPr lang="en-US" dirty="0">
                <a:latin typeface="CMR10"/>
              </a:rPr>
              <a:t>8) measurements could be the</a:t>
            </a:r>
            <a:r>
              <a:rPr lang="hr-HR" dirty="0">
                <a:latin typeface="CMR10"/>
              </a:rPr>
              <a:t> </a:t>
            </a:r>
            <a:r>
              <a:rPr lang="en-US" dirty="0">
                <a:latin typeface="CMR10"/>
              </a:rPr>
              <a:t>problem, we are unable to find clear grounds for rejecting it. Therefore, we retain their</a:t>
            </a:r>
            <a:r>
              <a:rPr lang="hr-HR" dirty="0">
                <a:latin typeface="CMR10"/>
              </a:rPr>
              <a:t> </a:t>
            </a:r>
            <a:r>
              <a:rPr lang="en-US" dirty="0">
                <a:latin typeface="CMR10"/>
              </a:rPr>
              <a:t>measurement in the average and accept the large scale factor until further information can</a:t>
            </a:r>
            <a:r>
              <a:rPr lang="hr-HR" dirty="0">
                <a:latin typeface="CMR10"/>
              </a:rPr>
              <a:t> </a:t>
            </a:r>
            <a:r>
              <a:rPr lang="en-US" dirty="0">
                <a:latin typeface="CMR10"/>
              </a:rPr>
              <a:t>be obtained from new measurements</a:t>
            </a:r>
            <a:r>
              <a:rPr lang="hr-HR" dirty="0">
                <a:latin typeface="CMR10"/>
              </a:rPr>
              <a:t> </a:t>
            </a:r>
            <a:r>
              <a:rPr lang="en-US" dirty="0"/>
              <a:t>and/or from reanalysis of GALL 88 and CHENG 75</a:t>
            </a:r>
            <a:r>
              <a:rPr lang="hr-HR" dirty="0"/>
              <a:t> </a:t>
            </a:r>
            <a:r>
              <a:rPr lang="en-US" dirty="0"/>
              <a:t>data</a:t>
            </a:r>
            <a:r>
              <a:rPr lang="hr-HR" dirty="0"/>
              <a:t>”</a:t>
            </a:r>
            <a:r>
              <a:rPr lang="en-US" dirty="0"/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0716BB-2CD0-4C08-99E4-D54CFD60BE71}"/>
              </a:ext>
            </a:extLst>
          </p:cNvPr>
          <p:cNvSpPr txBox="1"/>
          <p:nvPr/>
        </p:nvSpPr>
        <p:spPr>
          <a:xfrm>
            <a:off x="6305187" y="1438648"/>
            <a:ext cx="1705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PDG conclusion</a:t>
            </a:r>
            <a:r>
              <a:rPr lang="hr-HR" dirty="0"/>
              <a:t>: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170194-B618-4109-A9F1-64FA79ABA214}"/>
              </a:ext>
            </a:extLst>
          </p:cNvPr>
          <p:cNvSpPr txBox="1"/>
          <p:nvPr/>
        </p:nvSpPr>
        <p:spPr>
          <a:xfrm>
            <a:off x="6305186" y="4184539"/>
            <a:ext cx="564863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It is sufficient that the new measurement has the same precision </a:t>
            </a:r>
            <a:r>
              <a:rPr lang="hr-HR" dirty="0">
                <a:solidFill>
                  <a:srgbClr val="C00000"/>
                </a:solidFill>
              </a:rPr>
              <a:t>(10 </a:t>
            </a:r>
            <a:r>
              <a:rPr lang="hr-HR" dirty="0" err="1">
                <a:solidFill>
                  <a:srgbClr val="C00000"/>
                </a:solidFill>
              </a:rPr>
              <a:t>keV</a:t>
            </a:r>
            <a:r>
              <a:rPr lang="hr-HR" dirty="0">
                <a:solidFill>
                  <a:srgbClr val="C00000"/>
                </a:solidFill>
              </a:rPr>
              <a:t>) </a:t>
            </a:r>
            <a:r>
              <a:rPr lang="en-US" dirty="0">
                <a:solidFill>
                  <a:srgbClr val="C00000"/>
                </a:solidFill>
              </a:rPr>
              <a:t>as the 2 previously mentioned measurements,</a:t>
            </a:r>
            <a:r>
              <a:rPr lang="en-US" dirty="0">
                <a:solidFill>
                  <a:srgbClr val="0070C0"/>
                </a:solidFill>
              </a:rPr>
              <a:t>  which differ by 60 keV</a:t>
            </a:r>
            <a:r>
              <a:rPr lang="hr-HR" dirty="0">
                <a:solidFill>
                  <a:srgbClr val="0070C0"/>
                </a:solidFill>
              </a:rPr>
              <a:t> (PLB535 (2002)52)</a:t>
            </a:r>
            <a:r>
              <a:rPr lang="en-US" dirty="0">
                <a:solidFill>
                  <a:srgbClr val="0070C0"/>
                </a:solidFill>
              </a:rPr>
              <a:t>:</a:t>
            </a:r>
          </a:p>
          <a:p>
            <a:r>
              <a:rPr lang="en-US" dirty="0">
                <a:solidFill>
                  <a:srgbClr val="0070C0"/>
                </a:solidFill>
              </a:rPr>
              <a:t>-if the new result agrees with  Denisov (and results from Gall are disregarded) the precision would be 5 keV (10 </a:t>
            </a:r>
            <a:r>
              <a:rPr lang="en-US" dirty="0" err="1">
                <a:solidFill>
                  <a:srgbClr val="0070C0"/>
                </a:solidFill>
              </a:rPr>
              <a:t>p.p.m</a:t>
            </a:r>
            <a:r>
              <a:rPr lang="en-US" dirty="0">
                <a:solidFill>
                  <a:srgbClr val="0070C0"/>
                </a:solidFill>
              </a:rPr>
              <a:t>)</a:t>
            </a:r>
          </a:p>
          <a:p>
            <a:r>
              <a:rPr lang="en-US" dirty="0">
                <a:solidFill>
                  <a:srgbClr val="0070C0"/>
                </a:solidFill>
              </a:rPr>
              <a:t>-it the new results </a:t>
            </a:r>
            <a:r>
              <a:rPr lang="en-US" dirty="0" err="1">
                <a:solidFill>
                  <a:srgbClr val="0070C0"/>
                </a:solidFill>
              </a:rPr>
              <a:t>agre</a:t>
            </a:r>
            <a:r>
              <a:rPr lang="hr-HR" dirty="0" err="1">
                <a:solidFill>
                  <a:srgbClr val="0070C0"/>
                </a:solidFill>
              </a:rPr>
              <a:t>es</a:t>
            </a:r>
            <a:r>
              <a:rPr lang="en-US" dirty="0">
                <a:solidFill>
                  <a:srgbClr val="0070C0"/>
                </a:solidFill>
              </a:rPr>
              <a:t> with Gall, the precision would be 7 keV (14 </a:t>
            </a:r>
            <a:r>
              <a:rPr lang="en-US" dirty="0" err="1">
                <a:solidFill>
                  <a:srgbClr val="0070C0"/>
                </a:solidFill>
              </a:rPr>
              <a:t>p.p.m.</a:t>
            </a:r>
            <a:r>
              <a:rPr lang="en-US" dirty="0">
                <a:solidFill>
                  <a:srgbClr val="0070C0"/>
                </a:solidFill>
              </a:rPr>
              <a:t>)</a:t>
            </a:r>
          </a:p>
          <a:p>
            <a:r>
              <a:rPr lang="en-US" dirty="0">
                <a:solidFill>
                  <a:srgbClr val="0070C0"/>
                </a:solidFill>
              </a:rPr>
              <a:t>-&gt; substantial improvement in the precision</a:t>
            </a:r>
          </a:p>
        </p:txBody>
      </p:sp>
    </p:spTree>
    <p:extLst>
      <p:ext uri="{BB962C8B-B14F-4D97-AF65-F5344CB8AC3E}">
        <p14:creationId xmlns:p14="http://schemas.microsoft.com/office/powerpoint/2010/main" val="1451777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7AF7E46-0132-49F2-866F-6063E3864B38}"/>
              </a:ext>
            </a:extLst>
          </p:cNvPr>
          <p:cNvSpPr/>
          <p:nvPr/>
        </p:nvSpPr>
        <p:spPr>
          <a:xfrm>
            <a:off x="1540933" y="4876800"/>
            <a:ext cx="5012903" cy="4229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62581C-BF5F-4C41-8472-75962590D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447" y="250405"/>
            <a:ext cx="11397916" cy="982498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haroni" panose="020B0604020202020204" pitchFamily="2" charset="-79"/>
                <a:cs typeface="Aharoni" panose="020B0604020202020204" pitchFamily="2" charset="-79"/>
              </a:rPr>
              <a:t>Principles of measurements of kaon mass in   </a:t>
            </a:r>
            <a:br>
              <a:rPr lang="en-US" b="1" dirty="0">
                <a:latin typeface="Aharoni" panose="020B0604020202020204" pitchFamily="2" charset="-79"/>
                <a:cs typeface="Aharoni" panose="020B0604020202020204" pitchFamily="2" charset="-79"/>
              </a:rPr>
            </a:br>
            <a:r>
              <a:rPr lang="en-US" b="1" dirty="0">
                <a:latin typeface="Aharoni" panose="020B0604020202020204" pitchFamily="2" charset="-79"/>
                <a:cs typeface="Aharoni" panose="020B0604020202020204" pitchFamily="2" charset="-79"/>
              </a:rPr>
              <a:t>                            kaonic atoms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8BFF47-B210-420E-A588-FCB07F57CF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8464" y="1405836"/>
            <a:ext cx="10450743" cy="49070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hr-HR" dirty="0"/>
          </a:p>
          <a:p>
            <a:r>
              <a:rPr lang="en-US" dirty="0"/>
              <a:t>Measure X-ray energies</a:t>
            </a:r>
            <a:r>
              <a:rPr lang="hr-HR" dirty="0"/>
              <a:t> </a:t>
            </a:r>
            <a:r>
              <a:rPr lang="en-US" dirty="0"/>
              <a:t>in kaonic atoms for </a:t>
            </a:r>
            <a:r>
              <a:rPr lang="hr-HR" dirty="0"/>
              <a:t> </a:t>
            </a:r>
            <a:r>
              <a:rPr lang="en-US" dirty="0"/>
              <a:t>transitions not influenced by strong interactions.</a:t>
            </a:r>
            <a:endParaRPr lang="hr-HR" dirty="0"/>
          </a:p>
          <a:p>
            <a:pPr marL="0" indent="0">
              <a:buNone/>
            </a:pPr>
            <a:endParaRPr lang="hr-HR" dirty="0"/>
          </a:p>
          <a:p>
            <a:r>
              <a:rPr lang="en-US" dirty="0"/>
              <a:t>In order to determine the kaon mass, measured</a:t>
            </a:r>
            <a:r>
              <a:rPr lang="hr-HR" dirty="0"/>
              <a:t> </a:t>
            </a:r>
            <a:r>
              <a:rPr lang="en-US" dirty="0"/>
              <a:t>energies have to be compared with the calculated</a:t>
            </a:r>
            <a:r>
              <a:rPr lang="hr-HR" dirty="0"/>
              <a:t> </a:t>
            </a:r>
            <a:r>
              <a:rPr lang="en-US" dirty="0"/>
              <a:t>energies obtained with a certain K-mass value</a:t>
            </a:r>
            <a:r>
              <a:rPr lang="hr-HR" dirty="0"/>
              <a:t> (</a:t>
            </a:r>
            <a:r>
              <a:rPr lang="en-US" dirty="0"/>
              <a:t>corrections</a:t>
            </a:r>
            <a:r>
              <a:rPr lang="hr-HR" dirty="0"/>
              <a:t>: </a:t>
            </a:r>
            <a:r>
              <a:rPr lang="en-US" dirty="0"/>
              <a:t>vacuum polarization, electron screening, non-circular </a:t>
            </a:r>
            <a:r>
              <a:rPr lang="en-US" dirty="0" err="1"/>
              <a:t>trasitions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hr-HR" dirty="0"/>
          </a:p>
          <a:p>
            <a:r>
              <a:rPr lang="en-US" dirty="0"/>
              <a:t>Measurements with </a:t>
            </a:r>
            <a:r>
              <a:rPr lang="hr-HR" dirty="0"/>
              <a:t>HPGe </a:t>
            </a:r>
            <a:r>
              <a:rPr lang="en-US" dirty="0"/>
              <a:t>detector</a:t>
            </a:r>
            <a:r>
              <a:rPr lang="hr-HR" dirty="0"/>
              <a:t>s</a:t>
            </a:r>
            <a:r>
              <a:rPr lang="en-US" dirty="0"/>
              <a:t> and with crystal diffraction spectrometer</a:t>
            </a:r>
            <a:r>
              <a:rPr lang="hr-HR" dirty="0"/>
              <a:t>, TES, …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73429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Explosion: 14 Points 65">
            <a:extLst>
              <a:ext uri="{FF2B5EF4-FFF2-40B4-BE49-F238E27FC236}">
                <a16:creationId xmlns:a16="http://schemas.microsoft.com/office/drawing/2014/main" id="{C9E7C518-3F3C-4AFC-BCDC-0048CADE5BA9}"/>
              </a:ext>
            </a:extLst>
          </p:cNvPr>
          <p:cNvSpPr/>
          <p:nvPr/>
        </p:nvSpPr>
        <p:spPr>
          <a:xfrm>
            <a:off x="2119100" y="4704429"/>
            <a:ext cx="3091867" cy="997037"/>
          </a:xfrm>
          <a:prstGeom prst="irregularSeal2">
            <a:avLst/>
          </a:prstGeom>
          <a:solidFill>
            <a:srgbClr val="C40C8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3E1A203-F198-43E1-B360-29A867494C57}"/>
              </a:ext>
            </a:extLst>
          </p:cNvPr>
          <p:cNvSpPr/>
          <p:nvPr/>
        </p:nvSpPr>
        <p:spPr>
          <a:xfrm>
            <a:off x="4929377" y="4620629"/>
            <a:ext cx="218365" cy="204716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CF0A0B6-7C0D-441B-A732-DC32B611E11E}"/>
              </a:ext>
            </a:extLst>
          </p:cNvPr>
          <p:cNvSpPr/>
          <p:nvPr/>
        </p:nvSpPr>
        <p:spPr>
          <a:xfrm>
            <a:off x="3300215" y="3457169"/>
            <a:ext cx="3452883" cy="25248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E8A3297-FFE1-4BDC-A3F6-F334450D1684}"/>
              </a:ext>
            </a:extLst>
          </p:cNvPr>
          <p:cNvSpPr/>
          <p:nvPr/>
        </p:nvSpPr>
        <p:spPr>
          <a:xfrm>
            <a:off x="3768121" y="3780779"/>
            <a:ext cx="2540875" cy="183529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1416C97-283B-405A-9A0D-0A7AAB6550AD}"/>
              </a:ext>
            </a:extLst>
          </p:cNvPr>
          <p:cNvSpPr/>
          <p:nvPr/>
        </p:nvSpPr>
        <p:spPr>
          <a:xfrm>
            <a:off x="2732696" y="3056651"/>
            <a:ext cx="4531812" cy="32800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3C50C44-F247-4DAF-BE8D-81FCD4E1E293}"/>
              </a:ext>
            </a:extLst>
          </p:cNvPr>
          <p:cNvSpPr/>
          <p:nvPr/>
        </p:nvSpPr>
        <p:spPr>
          <a:xfrm>
            <a:off x="2219095" y="2642038"/>
            <a:ext cx="5569135" cy="40605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E7D5788-6ECF-482B-ABC8-471799E4DA79}"/>
              </a:ext>
            </a:extLst>
          </p:cNvPr>
          <p:cNvCxnSpPr>
            <a:cxnSpLocks/>
          </p:cNvCxnSpPr>
          <p:nvPr/>
        </p:nvCxnSpPr>
        <p:spPr>
          <a:xfrm flipV="1">
            <a:off x="2110472" y="2633200"/>
            <a:ext cx="2931952" cy="176118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17A7052A-C33A-4258-A912-114EC1A15804}"/>
              </a:ext>
            </a:extLst>
          </p:cNvPr>
          <p:cNvSpPr/>
          <p:nvPr/>
        </p:nvSpPr>
        <p:spPr>
          <a:xfrm>
            <a:off x="2269657" y="2701558"/>
            <a:ext cx="192885" cy="2113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402CB17-8B3F-413C-8C7B-90A144BFCF0F}"/>
              </a:ext>
            </a:extLst>
          </p:cNvPr>
          <p:cNvCxnSpPr>
            <a:cxnSpLocks/>
          </p:cNvCxnSpPr>
          <p:nvPr/>
        </p:nvCxnSpPr>
        <p:spPr>
          <a:xfrm flipV="1">
            <a:off x="5084548" y="2015114"/>
            <a:ext cx="1835626" cy="634369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13B4524B-6DA4-4CC0-8EA1-8C46B4505654}"/>
              </a:ext>
            </a:extLst>
          </p:cNvPr>
          <p:cNvSpPr/>
          <p:nvPr/>
        </p:nvSpPr>
        <p:spPr>
          <a:xfrm>
            <a:off x="2006561" y="1676808"/>
            <a:ext cx="84643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r-HR" sz="5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</a:t>
            </a:r>
            <a:r>
              <a:rPr lang="hr-HR" sz="5400" baseline="30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</a:t>
            </a:r>
            <a:endParaRPr lang="en-US" sz="5400" b="0" cap="none" spc="0" baseline="30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B8D344C-6E12-462F-A4C2-11582F9C8822}"/>
              </a:ext>
            </a:extLst>
          </p:cNvPr>
          <p:cNvSpPr/>
          <p:nvPr/>
        </p:nvSpPr>
        <p:spPr>
          <a:xfrm>
            <a:off x="6699496" y="2185874"/>
            <a:ext cx="84643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r-HR" sz="5400" baseline="30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e-</a:t>
            </a:r>
            <a:endParaRPr lang="en-US" sz="5400" b="0" cap="none" spc="0" baseline="30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E3E4EFE-D5EE-4BE9-9E00-D6BBB3768C72}"/>
              </a:ext>
            </a:extLst>
          </p:cNvPr>
          <p:cNvSpPr txBox="1"/>
          <p:nvPr/>
        </p:nvSpPr>
        <p:spPr>
          <a:xfrm>
            <a:off x="2805695" y="1869309"/>
            <a:ext cx="1656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1)</a:t>
            </a:r>
            <a:r>
              <a:rPr lang="hr-HR" dirty="0"/>
              <a:t> </a:t>
            </a:r>
            <a:r>
              <a:rPr lang="en-US" dirty="0">
                <a:solidFill>
                  <a:srgbClr val="FF0000"/>
                </a:solidFill>
              </a:rPr>
              <a:t>Kaon capture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BCE107A-BC83-44D4-8D37-273E9228D0C6}"/>
              </a:ext>
            </a:extLst>
          </p:cNvPr>
          <p:cNvCxnSpPr>
            <a:cxnSpLocks/>
          </p:cNvCxnSpPr>
          <p:nvPr/>
        </p:nvCxnSpPr>
        <p:spPr>
          <a:xfrm>
            <a:off x="5033496" y="2635841"/>
            <a:ext cx="10123" cy="403939"/>
          </a:xfrm>
          <a:prstGeom prst="straightConnector1">
            <a:avLst/>
          </a:prstGeom>
          <a:ln w="444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170C6F6-FE78-4D44-AA83-3E6A0A9E15B3}"/>
              </a:ext>
            </a:extLst>
          </p:cNvPr>
          <p:cNvCxnSpPr>
            <a:cxnSpLocks/>
          </p:cNvCxnSpPr>
          <p:nvPr/>
        </p:nvCxnSpPr>
        <p:spPr>
          <a:xfrm>
            <a:off x="5008722" y="3042289"/>
            <a:ext cx="10123" cy="403939"/>
          </a:xfrm>
          <a:prstGeom prst="straightConnector1">
            <a:avLst/>
          </a:prstGeom>
          <a:ln w="444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3161F66-23ED-44FC-9AD7-078C130B78B7}"/>
              </a:ext>
            </a:extLst>
          </p:cNvPr>
          <p:cNvCxnSpPr>
            <a:cxnSpLocks/>
          </p:cNvCxnSpPr>
          <p:nvPr/>
        </p:nvCxnSpPr>
        <p:spPr>
          <a:xfrm>
            <a:off x="5008722" y="3457169"/>
            <a:ext cx="0" cy="355192"/>
          </a:xfrm>
          <a:prstGeom prst="straightConnector1">
            <a:avLst/>
          </a:prstGeom>
          <a:ln w="444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0C259C7-FBB3-44A8-9A99-362D4813BFA4}"/>
              </a:ext>
            </a:extLst>
          </p:cNvPr>
          <p:cNvSpPr txBox="1"/>
          <p:nvPr/>
        </p:nvSpPr>
        <p:spPr>
          <a:xfrm>
            <a:off x="2660973" y="3545979"/>
            <a:ext cx="1688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>
                <a:solidFill>
                  <a:srgbClr val="00B050"/>
                </a:solidFill>
              </a:rPr>
              <a:t>2) </a:t>
            </a:r>
            <a:r>
              <a:rPr lang="en-US" dirty="0">
                <a:solidFill>
                  <a:srgbClr val="00B050"/>
                </a:solidFill>
              </a:rPr>
              <a:t>Kaon cascade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3CFE9A6-F82A-4C11-ACF3-734DC07C70F4}"/>
              </a:ext>
            </a:extLst>
          </p:cNvPr>
          <p:cNvSpPr txBox="1"/>
          <p:nvPr/>
        </p:nvSpPr>
        <p:spPr>
          <a:xfrm>
            <a:off x="2633386" y="5005518"/>
            <a:ext cx="1965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/>
              <a:t>3) </a:t>
            </a:r>
            <a:r>
              <a:rPr lang="en-US" dirty="0"/>
              <a:t>Kaon absorption</a:t>
            </a:r>
          </a:p>
        </p:txBody>
      </p:sp>
      <p:sp>
        <p:nvSpPr>
          <p:cNvPr id="49" name="Freeform 35">
            <a:extLst>
              <a:ext uri="{FF2B5EF4-FFF2-40B4-BE49-F238E27FC236}">
                <a16:creationId xmlns:a16="http://schemas.microsoft.com/office/drawing/2014/main" id="{47D79FCF-C0AC-43DE-B9D7-A4C311489F03}"/>
              </a:ext>
            </a:extLst>
          </p:cNvPr>
          <p:cNvSpPr>
            <a:spLocks/>
          </p:cNvSpPr>
          <p:nvPr/>
        </p:nvSpPr>
        <p:spPr bwMode="auto">
          <a:xfrm rot="15456114" flipH="1">
            <a:off x="6337254" y="1771855"/>
            <a:ext cx="169423" cy="2892259"/>
          </a:xfrm>
          <a:custGeom>
            <a:avLst/>
            <a:gdLst>
              <a:gd name="T0" fmla="*/ 0 w 20066"/>
              <a:gd name="T1" fmla="*/ 0 h 21600"/>
              <a:gd name="T2" fmla="*/ 0 w 20066"/>
              <a:gd name="T3" fmla="*/ 0 h 21600"/>
              <a:gd name="T4" fmla="*/ 0 w 20066"/>
              <a:gd name="T5" fmla="*/ 0 h 21600"/>
              <a:gd name="T6" fmla="*/ 0 w 20066"/>
              <a:gd name="T7" fmla="*/ 0 h 21600"/>
              <a:gd name="T8" fmla="*/ 0 w 20066"/>
              <a:gd name="T9" fmla="*/ 0 h 21600"/>
              <a:gd name="T10" fmla="*/ 0 w 20066"/>
              <a:gd name="T11" fmla="*/ 0 h 21600"/>
              <a:gd name="T12" fmla="*/ 0 w 20066"/>
              <a:gd name="T13" fmla="*/ 0 h 21600"/>
              <a:gd name="T14" fmla="*/ 0 w 20066"/>
              <a:gd name="T15" fmla="*/ 0 h 21600"/>
              <a:gd name="T16" fmla="*/ 0 w 20066"/>
              <a:gd name="T17" fmla="*/ 0 h 21600"/>
              <a:gd name="T18" fmla="*/ 0 w 20066"/>
              <a:gd name="T19" fmla="*/ 0 h 21600"/>
              <a:gd name="T20" fmla="*/ 0 w 20066"/>
              <a:gd name="T21" fmla="*/ 0 h 21600"/>
              <a:gd name="T22" fmla="*/ 0 w 20066"/>
              <a:gd name="T23" fmla="*/ 0 h 21600"/>
              <a:gd name="T24" fmla="*/ 0 w 20066"/>
              <a:gd name="T25" fmla="*/ 0 h 216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0066"/>
              <a:gd name="T40" fmla="*/ 0 h 21600"/>
              <a:gd name="T41" fmla="*/ 20066 w 20066"/>
              <a:gd name="T42" fmla="*/ 21600 h 216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0066" h="21600">
                <a:moveTo>
                  <a:pt x="18978" y="0"/>
                </a:moveTo>
                <a:cubicBezTo>
                  <a:pt x="15905" y="255"/>
                  <a:pt x="258" y="518"/>
                  <a:pt x="542" y="1528"/>
                </a:cubicBezTo>
                <a:cubicBezTo>
                  <a:pt x="826" y="2538"/>
                  <a:pt x="20198" y="2770"/>
                  <a:pt x="20062" y="3854"/>
                </a:cubicBezTo>
                <a:cubicBezTo>
                  <a:pt x="19926" y="4937"/>
                  <a:pt x="0" y="4799"/>
                  <a:pt x="0" y="5847"/>
                </a:cubicBezTo>
                <a:cubicBezTo>
                  <a:pt x="0" y="6895"/>
                  <a:pt x="19765" y="6771"/>
                  <a:pt x="20062" y="7774"/>
                </a:cubicBezTo>
                <a:cubicBezTo>
                  <a:pt x="20360" y="8777"/>
                  <a:pt x="1084" y="8493"/>
                  <a:pt x="1084" y="9501"/>
                </a:cubicBezTo>
                <a:cubicBezTo>
                  <a:pt x="1084" y="10509"/>
                  <a:pt x="19926" y="10608"/>
                  <a:pt x="20062" y="11628"/>
                </a:cubicBezTo>
                <a:cubicBezTo>
                  <a:pt x="20199" y="12647"/>
                  <a:pt x="1627" y="12572"/>
                  <a:pt x="1627" y="13554"/>
                </a:cubicBezTo>
                <a:cubicBezTo>
                  <a:pt x="1627" y="14537"/>
                  <a:pt x="20062" y="14425"/>
                  <a:pt x="20062" y="15415"/>
                </a:cubicBezTo>
                <a:cubicBezTo>
                  <a:pt x="20062" y="16405"/>
                  <a:pt x="1774" y="16467"/>
                  <a:pt x="1627" y="17408"/>
                </a:cubicBezTo>
                <a:cubicBezTo>
                  <a:pt x="1479" y="18349"/>
                  <a:pt x="17440" y="18105"/>
                  <a:pt x="19520" y="18870"/>
                </a:cubicBezTo>
                <a:cubicBezTo>
                  <a:pt x="21600" y="19634"/>
                  <a:pt x="12290" y="20476"/>
                  <a:pt x="10844" y="20797"/>
                </a:cubicBezTo>
                <a:lnTo>
                  <a:pt x="6964" y="21600"/>
                </a:lnTo>
              </a:path>
            </a:pathLst>
          </a:custGeom>
          <a:noFill/>
          <a:ln w="50800">
            <a:solidFill>
              <a:srgbClr val="00B050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50" name="Rectangle 36">
            <a:extLst>
              <a:ext uri="{FF2B5EF4-FFF2-40B4-BE49-F238E27FC236}">
                <a16:creationId xmlns:a16="http://schemas.microsoft.com/office/drawing/2014/main" id="{E41FF875-EB0D-4116-B11B-E7917A77770B}"/>
              </a:ext>
            </a:extLst>
          </p:cNvPr>
          <p:cNvSpPr>
            <a:spLocks/>
          </p:cNvSpPr>
          <p:nvPr/>
        </p:nvSpPr>
        <p:spPr bwMode="auto">
          <a:xfrm>
            <a:off x="7423688" y="3181427"/>
            <a:ext cx="1107341" cy="45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700" u="none" dirty="0">
                <a:solidFill>
                  <a:srgbClr val="00B050"/>
                </a:solidFill>
                <a:latin typeface="Helvetica Neue" charset="0"/>
                <a:ea typeface="ヒラギノ角ゴ ProN W3" charset="-128"/>
                <a:sym typeface="Helvetica Neue" charset="0"/>
              </a:rPr>
              <a:t>X-ray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F23590-8E33-4871-AFC9-9123499255A6}"/>
              </a:ext>
            </a:extLst>
          </p:cNvPr>
          <p:cNvSpPr/>
          <p:nvPr/>
        </p:nvSpPr>
        <p:spPr>
          <a:xfrm>
            <a:off x="4198265" y="4035327"/>
            <a:ext cx="1740542" cy="13226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CBD80E06-D186-49E3-85F0-FEE6FB7A001C}"/>
              </a:ext>
            </a:extLst>
          </p:cNvPr>
          <p:cNvCxnSpPr>
            <a:cxnSpLocks/>
          </p:cNvCxnSpPr>
          <p:nvPr/>
        </p:nvCxnSpPr>
        <p:spPr>
          <a:xfrm>
            <a:off x="5008722" y="3780779"/>
            <a:ext cx="0" cy="355192"/>
          </a:xfrm>
          <a:prstGeom prst="straightConnector1">
            <a:avLst/>
          </a:prstGeom>
          <a:ln w="444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>
            <a:extLst>
              <a:ext uri="{FF2B5EF4-FFF2-40B4-BE49-F238E27FC236}">
                <a16:creationId xmlns:a16="http://schemas.microsoft.com/office/drawing/2014/main" id="{59C48FCB-9111-48A6-AF48-2A9E2D4CE374}"/>
              </a:ext>
            </a:extLst>
          </p:cNvPr>
          <p:cNvSpPr/>
          <p:nvPr/>
        </p:nvSpPr>
        <p:spPr>
          <a:xfrm>
            <a:off x="4631317" y="4353875"/>
            <a:ext cx="822214" cy="61599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715B8517-78AE-42A2-91D7-E636F689EBCF}"/>
              </a:ext>
            </a:extLst>
          </p:cNvPr>
          <p:cNvCxnSpPr>
            <a:cxnSpLocks/>
          </p:cNvCxnSpPr>
          <p:nvPr/>
        </p:nvCxnSpPr>
        <p:spPr>
          <a:xfrm>
            <a:off x="4998602" y="4035327"/>
            <a:ext cx="0" cy="355192"/>
          </a:xfrm>
          <a:prstGeom prst="straightConnector1">
            <a:avLst/>
          </a:prstGeom>
          <a:ln w="444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C767D688-4011-48B3-A220-4C72DB2A4B7F}"/>
              </a:ext>
            </a:extLst>
          </p:cNvPr>
          <p:cNvSpPr txBox="1"/>
          <p:nvPr/>
        </p:nvSpPr>
        <p:spPr>
          <a:xfrm>
            <a:off x="8709791" y="3244258"/>
            <a:ext cx="289220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Interesting are X-rays from </a:t>
            </a:r>
          </a:p>
          <a:p>
            <a:r>
              <a:rPr lang="en-US" dirty="0"/>
              <a:t>the transitions in the middle</a:t>
            </a:r>
            <a:r>
              <a:rPr lang="hr-HR" dirty="0"/>
              <a:t> </a:t>
            </a:r>
          </a:p>
          <a:p>
            <a:r>
              <a:rPr lang="en-US" dirty="0"/>
              <a:t>of cascading spectrum:</a:t>
            </a:r>
          </a:p>
          <a:p>
            <a:pPr marL="285750" indent="-285750">
              <a:buFontTx/>
              <a:buChar char="-"/>
            </a:pPr>
            <a:r>
              <a:rPr lang="en-US" dirty="0"/>
              <a:t>No influence from strong </a:t>
            </a:r>
          </a:p>
          <a:p>
            <a:r>
              <a:rPr lang="en-US" dirty="0"/>
              <a:t>      interaction</a:t>
            </a:r>
          </a:p>
          <a:p>
            <a:pPr marL="285750" indent="-285750">
              <a:buFontTx/>
              <a:buChar char="-"/>
            </a:pPr>
            <a:r>
              <a:rPr lang="hr-HR" dirty="0" err="1"/>
              <a:t>avoid</a:t>
            </a:r>
            <a:r>
              <a:rPr lang="en-US" dirty="0"/>
              <a:t> electron screening</a:t>
            </a:r>
          </a:p>
          <a:p>
            <a:r>
              <a:rPr lang="en-US" dirty="0"/>
              <a:t>      of nuclei  </a:t>
            </a:r>
          </a:p>
          <a:p>
            <a:r>
              <a:rPr lang="en-US" dirty="0"/>
              <a:t>-&gt;advantage – heavy atoms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C938B3-EE0D-4715-9F2A-16F7B6AC2CE8}"/>
              </a:ext>
            </a:extLst>
          </p:cNvPr>
          <p:cNvSpPr txBox="1"/>
          <p:nvPr/>
        </p:nvSpPr>
        <p:spPr>
          <a:xfrm>
            <a:off x="2429781" y="3851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1E5AF3F-7F3B-76B3-C3AB-85313BE34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038" y="413771"/>
            <a:ext cx="11397916" cy="982498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haroni" panose="020B0604020202020204" pitchFamily="2" charset="-79"/>
                <a:cs typeface="Aharoni" panose="020B0604020202020204" pitchFamily="2" charset="-79"/>
              </a:rPr>
              <a:t>Principles of measurements of kaon mass in   </a:t>
            </a:r>
            <a:br>
              <a:rPr lang="en-US" b="1" dirty="0">
                <a:latin typeface="Aharoni" panose="020B0604020202020204" pitchFamily="2" charset="-79"/>
                <a:cs typeface="Aharoni" panose="020B0604020202020204" pitchFamily="2" charset="-79"/>
              </a:rPr>
            </a:br>
            <a:r>
              <a:rPr lang="en-US" b="1" dirty="0">
                <a:latin typeface="Aharoni" panose="020B0604020202020204" pitchFamily="2" charset="-79"/>
                <a:cs typeface="Aharoni" panose="020B0604020202020204" pitchFamily="2" charset="-79"/>
              </a:rPr>
              <a:t> kaonic atoms: X-ray energies in kaonic atoms</a:t>
            </a:r>
            <a:br>
              <a:rPr lang="en-US" b="1" dirty="0">
                <a:latin typeface="Aharoni" panose="020B0604020202020204" pitchFamily="2" charset="-79"/>
                <a:cs typeface="Aharoni" panose="020B0604020202020204" pitchFamily="2" charset="-79"/>
              </a:rPr>
            </a:br>
            <a:endParaRPr lang="en-US" b="1" dirty="0">
              <a:latin typeface="Aharoni" panose="020B0604020202020204" pitchFamily="2" charset="-79"/>
              <a:cs typeface="Aharoni" panose="020B0604020202020204" pitchFamily="2" charset="-79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20F1E9-C8CD-7735-37FB-88A7E2F15940}"/>
              </a:ext>
            </a:extLst>
          </p:cNvPr>
          <p:cNvSpPr txBox="1"/>
          <p:nvPr/>
        </p:nvSpPr>
        <p:spPr>
          <a:xfrm>
            <a:off x="7674467" y="5658591"/>
            <a:ext cx="42697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Measurements with:</a:t>
            </a:r>
            <a:br>
              <a:rPr lang="en-US" sz="2000" dirty="0"/>
            </a:br>
            <a:r>
              <a:rPr lang="en-US" sz="2000" dirty="0"/>
              <a:t> </a:t>
            </a:r>
            <a:r>
              <a:rPr lang="hr-HR" sz="2000" b="1" dirty="0"/>
              <a:t>HPGe </a:t>
            </a:r>
            <a:r>
              <a:rPr lang="en-US" sz="2000" b="1" dirty="0"/>
              <a:t>detector</a:t>
            </a:r>
            <a:r>
              <a:rPr lang="hr-HR" sz="2000" b="1" dirty="0"/>
              <a:t>s</a:t>
            </a:r>
            <a:r>
              <a:rPr lang="en-US" sz="2000" b="1" dirty="0"/>
              <a:t> </a:t>
            </a:r>
          </a:p>
          <a:p>
            <a:r>
              <a:rPr lang="en-US" sz="2000" dirty="0"/>
              <a:t> crystal diffraction spectrometer,  </a:t>
            </a:r>
            <a:r>
              <a:rPr lang="hr-HR" sz="2000" dirty="0"/>
              <a:t>TES</a:t>
            </a:r>
            <a:r>
              <a:rPr lang="en-US" sz="2000" dirty="0"/>
              <a:t>,…</a:t>
            </a:r>
          </a:p>
          <a:p>
            <a:r>
              <a:rPr lang="en-US" sz="2000" dirty="0"/>
              <a:t> </a:t>
            </a:r>
            <a:endParaRPr lang="hr-HR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892273-1217-6085-C453-EA764ACD8B7F}"/>
              </a:ext>
            </a:extLst>
          </p:cNvPr>
          <p:cNvSpPr txBox="1"/>
          <p:nvPr/>
        </p:nvSpPr>
        <p:spPr>
          <a:xfrm>
            <a:off x="8709791" y="1186659"/>
            <a:ext cx="31701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Measured</a:t>
            </a:r>
            <a:r>
              <a:rPr lang="hr-HR" dirty="0"/>
              <a:t> </a:t>
            </a:r>
            <a:r>
              <a:rPr lang="en-US" dirty="0"/>
              <a:t>energies have to be compared with the calculated</a:t>
            </a:r>
            <a:r>
              <a:rPr lang="hr-HR" dirty="0"/>
              <a:t> </a:t>
            </a:r>
            <a:r>
              <a:rPr lang="en-US" dirty="0"/>
              <a:t>energies obtained with a certain K-mass value</a:t>
            </a:r>
            <a:r>
              <a:rPr lang="hr-HR" dirty="0"/>
              <a:t> (</a:t>
            </a:r>
            <a:r>
              <a:rPr lang="en-US" dirty="0"/>
              <a:t>corrections</a:t>
            </a:r>
            <a:r>
              <a:rPr lang="hr-HR" dirty="0"/>
              <a:t>: </a:t>
            </a:r>
            <a:r>
              <a:rPr lang="en-US" dirty="0"/>
              <a:t>vacuum polarization, electron screening, non-circular…</a:t>
            </a:r>
          </a:p>
        </p:txBody>
      </p:sp>
    </p:spTree>
    <p:extLst>
      <p:ext uri="{BB962C8B-B14F-4D97-AF65-F5344CB8AC3E}">
        <p14:creationId xmlns:p14="http://schemas.microsoft.com/office/powerpoint/2010/main" val="2932750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E25D50A-B239-7546-CF20-37E92A14B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61" y="361211"/>
            <a:ext cx="4611131" cy="5928378"/>
          </a:xfrm>
        </p:spPr>
        <p:txBody>
          <a:bodyPr>
            <a:normAutofit/>
          </a:bodyPr>
          <a:lstStyle/>
          <a:p>
            <a:r>
              <a:rPr lang="en-US" b="1" noProof="0" dirty="0">
                <a:latin typeface="Aharoni" panose="02010803020104030203" pitchFamily="2" charset="-79"/>
                <a:cs typeface="Aharoni" panose="02010803020104030203" pitchFamily="2" charset="-79"/>
              </a:rPr>
              <a:t>Motivation</a:t>
            </a:r>
            <a:r>
              <a:rPr lang="hr-HR" b="1" dirty="0"/>
              <a:t>:</a:t>
            </a:r>
            <a:br>
              <a:rPr lang="hr-HR" b="1" dirty="0"/>
            </a:br>
            <a:r>
              <a:rPr lang="en-US" b="1" noProof="0" dirty="0"/>
              <a:t>Precise determination of transition lines in heavy kaonic atoms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94DA762A-E357-F824-E510-504D5C33F0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4594" y="163503"/>
            <a:ext cx="5741774" cy="6422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715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8C2E2-6250-4D55-82B2-5DCA4B830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8956" y="1158068"/>
            <a:ext cx="8180614" cy="1301857"/>
          </a:xfrm>
        </p:spPr>
        <p:txBody>
          <a:bodyPr>
            <a:normAutofit fontScale="90000"/>
          </a:bodyPr>
          <a:lstStyle/>
          <a:p>
            <a:r>
              <a:rPr lang="hr-HR" sz="3600" dirty="0">
                <a:latin typeface="Aharoni" panose="02010803020104030203" pitchFamily="2" charset="-79"/>
                <a:cs typeface="Aharoni" panose="02010803020104030203" pitchFamily="2" charset="-79"/>
              </a:rPr>
              <a:t>SIDDHARTA-</a:t>
            </a:r>
            <a:r>
              <a:rPr lang="hr-HR" sz="4900" dirty="0"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  <a:r>
              <a:rPr lang="hr-HR" sz="3600" dirty="0">
                <a:latin typeface="Aharoni" panose="02010803020104030203" pitchFamily="2" charset="-79"/>
                <a:cs typeface="Aharoni" panose="02010803020104030203" pitchFamily="2" charset="-79"/>
              </a:rPr>
              <a:t> at </a:t>
            </a:r>
            <a:r>
              <a:rPr lang="en-US" sz="3600" dirty="0">
                <a:latin typeface="Aharoni" panose="02010803020104030203" pitchFamily="2" charset="-79"/>
                <a:cs typeface="Aharoni" panose="02010803020104030203" pitchFamily="2" charset="-79"/>
              </a:rPr>
              <a:t>DAɸNE</a:t>
            </a:r>
            <a:br>
              <a:rPr lang="hr-HR" sz="6600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2700" dirty="0">
                <a:latin typeface="Aharoni" panose="02010803020104030203" pitchFamily="2" charset="-79"/>
                <a:cs typeface="Aharoni" panose="02010803020104030203" pitchFamily="2" charset="-79"/>
              </a:rPr>
              <a:t>Silicon Drift Detector for Hadronic Atom Research</a:t>
            </a:r>
            <a:br>
              <a:rPr lang="hr-HR" sz="2700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2700" dirty="0">
                <a:latin typeface="Aharoni" panose="02010803020104030203" pitchFamily="2" charset="-79"/>
                <a:cs typeface="Aharoni" panose="02010803020104030203" pitchFamily="2" charset="-79"/>
              </a:rPr>
              <a:t>by Timing Application </a:t>
            </a:r>
            <a:endParaRPr lang="en-US" sz="27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F47AF1D-8A25-4C30-A79E-089ABAE5B2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82896" y="2862450"/>
            <a:ext cx="3857764" cy="220544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BB07AF3-5A82-4B5C-80AC-813C8762AF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3023" y="3001517"/>
            <a:ext cx="3416809" cy="213710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F41032-5FD1-4EA1-87ED-091C8BC5D456}"/>
              </a:ext>
            </a:extLst>
          </p:cNvPr>
          <p:cNvSpPr txBox="1"/>
          <p:nvPr/>
        </p:nvSpPr>
        <p:spPr>
          <a:xfrm>
            <a:off x="3456973" y="2493118"/>
            <a:ext cx="7670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/>
              <a:t> SIDDHARTA-2 </a:t>
            </a:r>
            <a:r>
              <a:rPr lang="hr-HR" dirty="0" err="1"/>
              <a:t>run</a:t>
            </a:r>
            <a:r>
              <a:rPr lang="hr-HR" dirty="0"/>
              <a:t>: X-ray </a:t>
            </a:r>
            <a:r>
              <a:rPr lang="en-US" dirty="0"/>
              <a:t>transitions in gaseous</a:t>
            </a:r>
            <a:r>
              <a:rPr lang="hr-HR" dirty="0"/>
              <a:t> </a:t>
            </a:r>
            <a:r>
              <a:rPr lang="en-US" dirty="0"/>
              <a:t>targets: </a:t>
            </a:r>
            <a:r>
              <a:rPr lang="en-US" dirty="0">
                <a:solidFill>
                  <a:srgbClr val="FF0000"/>
                </a:solidFill>
              </a:rPr>
              <a:t>deuterium</a:t>
            </a:r>
            <a:r>
              <a:rPr lang="hr-HR" dirty="0"/>
              <a:t>,</a:t>
            </a:r>
            <a:r>
              <a:rPr lang="hr-HR" dirty="0">
                <a:solidFill>
                  <a:srgbClr val="FF0000"/>
                </a:solidFill>
              </a:rPr>
              <a:t> </a:t>
            </a:r>
            <a:r>
              <a:rPr lang="en-US" dirty="0"/>
              <a:t>helium</a:t>
            </a:r>
            <a:r>
              <a:rPr lang="hr-HR" dirty="0"/>
              <a:t>,</a:t>
            </a:r>
            <a:r>
              <a:rPr lang="hr-HR" dirty="0">
                <a:solidFill>
                  <a:srgbClr val="FF0000"/>
                </a:solidFill>
              </a:rPr>
              <a:t> </a:t>
            </a:r>
            <a:r>
              <a:rPr lang="hr-HR" dirty="0"/>
              <a:t>… 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91F987-BB59-443B-85EF-41A49C172C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63" y="2027643"/>
            <a:ext cx="2764056" cy="280271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04CA448-78B0-468B-94C9-0DA6B4EE84EA}"/>
              </a:ext>
            </a:extLst>
          </p:cNvPr>
          <p:cNvSpPr txBox="1"/>
          <p:nvPr/>
        </p:nvSpPr>
        <p:spPr>
          <a:xfrm>
            <a:off x="137656" y="1336123"/>
            <a:ext cx="3255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>
                <a:latin typeface="Aharoni" panose="02010803020104030203" pitchFamily="2" charset="-79"/>
                <a:cs typeface="Aharoni" panose="02010803020104030203" pitchFamily="2" charset="-79"/>
              </a:rPr>
              <a:t>DAɸNE</a:t>
            </a:r>
            <a:r>
              <a:rPr lang="en-US" sz="1800" dirty="0">
                <a:latin typeface="Aharoni" panose="02010803020104030203" pitchFamily="2" charset="-79"/>
                <a:cs typeface="Aharoni" panose="02010803020104030203" pitchFamily="2" charset="-79"/>
              </a:rPr>
              <a:t>:</a:t>
            </a:r>
            <a:endParaRPr lang="en-US" dirty="0"/>
          </a:p>
          <a:p>
            <a:r>
              <a:rPr lang="hr-HR" dirty="0"/>
              <a:t>e</a:t>
            </a:r>
            <a:r>
              <a:rPr lang="en-US" baseline="30000" dirty="0"/>
              <a:t>+</a:t>
            </a:r>
            <a:r>
              <a:rPr lang="hr-HR" dirty="0"/>
              <a:t>+e</a:t>
            </a:r>
            <a:r>
              <a:rPr lang="en-US" baseline="30000" dirty="0"/>
              <a:t>-</a:t>
            </a:r>
            <a:r>
              <a:rPr lang="hr-HR" dirty="0"/>
              <a:t>-- -&gt;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ɸ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 -&gt; K</a:t>
            </a:r>
            <a:r>
              <a:rPr lang="hr-HR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hr-HR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,  E</a:t>
            </a:r>
            <a:r>
              <a:rPr lang="hr-HR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 ≈ 16 </a:t>
            </a:r>
            <a:r>
              <a:rPr lang="hr-HR" dirty="0" err="1">
                <a:latin typeface="Calibri" panose="020F0502020204030204" pitchFamily="34" charset="0"/>
                <a:cs typeface="Calibri" panose="020F0502020204030204" pitchFamily="34" charset="0"/>
              </a:rPr>
              <a:t>MeV</a:t>
            </a:r>
            <a:r>
              <a:rPr lang="hr-HR" dirty="0"/>
              <a:t>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D46D56-8F61-4200-8FA0-E39567DA8A1F}"/>
              </a:ext>
            </a:extLst>
          </p:cNvPr>
          <p:cNvSpPr txBox="1"/>
          <p:nvPr/>
        </p:nvSpPr>
        <p:spPr>
          <a:xfrm>
            <a:off x="379663" y="327071"/>
            <a:ext cx="11303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0070C0"/>
                </a:solidFill>
              </a:rPr>
              <a:t>-&gt; </a:t>
            </a:r>
            <a:r>
              <a:rPr lang="en-US" dirty="0">
                <a:solidFill>
                  <a:srgbClr val="0070C0"/>
                </a:solidFill>
              </a:rPr>
              <a:t>We performed</a:t>
            </a:r>
            <a:r>
              <a:rPr lang="hr-HR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 a feasibility measurement with</a:t>
            </a:r>
            <a:r>
              <a:rPr lang="hr-HR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an </a:t>
            </a:r>
            <a:r>
              <a:rPr lang="hr-HR" dirty="0">
                <a:solidFill>
                  <a:srgbClr val="0070C0"/>
                </a:solidFill>
              </a:rPr>
              <a:t>HPGe </a:t>
            </a:r>
            <a:r>
              <a:rPr lang="en-US" dirty="0">
                <a:solidFill>
                  <a:srgbClr val="0070C0"/>
                </a:solidFill>
              </a:rPr>
              <a:t>detector</a:t>
            </a:r>
            <a:r>
              <a:rPr lang="hr-HR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during SIDDHARTA-2 run</a:t>
            </a:r>
            <a:r>
              <a:rPr lang="hr-HR" dirty="0">
                <a:solidFill>
                  <a:srgbClr val="0070C0"/>
                </a:solidFill>
              </a:rPr>
              <a:t> at DA</a:t>
            </a:r>
            <a:r>
              <a:rPr lang="hr-HR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ɸNE</a:t>
            </a:r>
            <a:r>
              <a:rPr lang="hr-HR" dirty="0">
                <a:solidFill>
                  <a:srgbClr val="0070C0"/>
                </a:solidFill>
              </a:rPr>
              <a:t> -  </a:t>
            </a:r>
            <a:r>
              <a:rPr lang="en-US" dirty="0">
                <a:solidFill>
                  <a:srgbClr val="0070C0"/>
                </a:solidFill>
              </a:rPr>
              <a:t>using the available space at the SIDDHARTA-2 interaction region</a:t>
            </a:r>
            <a:r>
              <a:rPr lang="hr-HR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and</a:t>
            </a:r>
            <a:r>
              <a:rPr lang="hr-HR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with a Pb target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902859-F131-4862-050A-343A1481384D}"/>
              </a:ext>
            </a:extLst>
          </p:cNvPr>
          <p:cNvSpPr txBox="1"/>
          <p:nvPr/>
        </p:nvSpPr>
        <p:spPr>
          <a:xfrm>
            <a:off x="663322" y="5345705"/>
            <a:ext cx="113030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Advantage</a:t>
            </a:r>
            <a:r>
              <a:rPr lang="hr-HR" dirty="0"/>
              <a:t>: </a:t>
            </a:r>
            <a:r>
              <a:rPr lang="hr-HR" dirty="0" err="1"/>
              <a:t>DAɸNE</a:t>
            </a:r>
            <a:r>
              <a:rPr lang="hr-HR" dirty="0"/>
              <a:t> </a:t>
            </a:r>
            <a:r>
              <a:rPr lang="en-US" dirty="0"/>
              <a:t>is producing</a:t>
            </a:r>
            <a:r>
              <a:rPr lang="hr-HR" dirty="0"/>
              <a:t> </a:t>
            </a:r>
            <a:r>
              <a:rPr lang="en-US" dirty="0"/>
              <a:t>low momenta kaon pairs – no need for degrader.</a:t>
            </a:r>
            <a:r>
              <a:rPr lang="hr-HR" dirty="0"/>
              <a:t> No </a:t>
            </a:r>
            <a:r>
              <a:rPr lang="en-US" dirty="0"/>
              <a:t>secondary hadronic particles in the beam</a:t>
            </a:r>
            <a:r>
              <a:rPr lang="hr-HR" dirty="0"/>
              <a:t>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Disadvantage</a:t>
            </a:r>
            <a:r>
              <a:rPr lang="hr-HR" dirty="0"/>
              <a:t>: </a:t>
            </a:r>
            <a:r>
              <a:rPr lang="en-US" dirty="0"/>
              <a:t>High background</a:t>
            </a:r>
            <a:r>
              <a:rPr lang="hr-HR" dirty="0"/>
              <a:t> </a:t>
            </a:r>
            <a:r>
              <a:rPr lang="en-US" dirty="0"/>
              <a:t>from</a:t>
            </a:r>
            <a:r>
              <a:rPr lang="hr-HR" dirty="0"/>
              <a:t> </a:t>
            </a:r>
            <a:r>
              <a:rPr lang="en-US" dirty="0"/>
              <a:t>the</a:t>
            </a:r>
            <a:r>
              <a:rPr lang="hr-HR" dirty="0"/>
              <a:t> </a:t>
            </a:r>
            <a:r>
              <a:rPr lang="en-US" dirty="0"/>
              <a:t>beam</a:t>
            </a:r>
            <a:r>
              <a:rPr lang="hr-HR" dirty="0"/>
              <a:t> </a:t>
            </a:r>
            <a:r>
              <a:rPr lang="en-US" dirty="0"/>
              <a:t> close to the interaction point</a:t>
            </a:r>
            <a:r>
              <a:rPr lang="hr-HR" dirty="0"/>
              <a:t> (</a:t>
            </a:r>
            <a:r>
              <a:rPr lang="en-US" dirty="0">
                <a:solidFill>
                  <a:srgbClr val="FF0000"/>
                </a:solidFill>
              </a:rPr>
              <a:t>unknown –&gt; </a:t>
            </a:r>
            <a:r>
              <a:rPr lang="hr-HR" dirty="0">
                <a:solidFill>
                  <a:srgbClr val="FF0000"/>
                </a:solidFill>
              </a:rPr>
              <a:t>one </a:t>
            </a:r>
            <a:r>
              <a:rPr lang="hr-HR" dirty="0" err="1">
                <a:solidFill>
                  <a:srgbClr val="FF0000"/>
                </a:solidFill>
              </a:rPr>
              <a:t>of</a:t>
            </a:r>
            <a:r>
              <a:rPr lang="hr-HR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the main goal</a:t>
            </a:r>
            <a:r>
              <a:rPr lang="hr-HR" dirty="0">
                <a:solidFill>
                  <a:srgbClr val="FF0000"/>
                </a:solidFill>
              </a:rPr>
              <a:t>s</a:t>
            </a:r>
            <a:r>
              <a:rPr lang="en-US" dirty="0">
                <a:solidFill>
                  <a:srgbClr val="FF0000"/>
                </a:solidFill>
              </a:rPr>
              <a:t> of this feasibility study</a:t>
            </a:r>
            <a:r>
              <a:rPr lang="hr-HR" dirty="0">
                <a:solidFill>
                  <a:srgbClr val="FF0000"/>
                </a:solidFill>
              </a:rPr>
              <a:t>!</a:t>
            </a:r>
            <a:r>
              <a:rPr lang="hr-HR" dirty="0"/>
              <a:t>).</a:t>
            </a:r>
          </a:p>
          <a:p>
            <a:pPr marL="0" indent="0">
              <a:buNone/>
            </a:pPr>
            <a:r>
              <a:rPr lang="en-US" dirty="0"/>
              <a:t>In both cases: background originating from the kaons absorbed in nuclei, GEANT4 simulations indicate it is acceptable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866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4095</TotalTime>
  <Words>2044</Words>
  <Application>Microsoft Office PowerPoint</Application>
  <PresentationFormat>Widescreen</PresentationFormat>
  <Paragraphs>217</Paragraphs>
  <Slides>34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6" baseType="lpstr">
      <vt:lpstr>Aharoni</vt:lpstr>
      <vt:lpstr>Arial</vt:lpstr>
      <vt:lpstr>Arial Black</vt:lpstr>
      <vt:lpstr>Calibri</vt:lpstr>
      <vt:lpstr>Calibri Light</vt:lpstr>
      <vt:lpstr>Cambria Math</vt:lpstr>
      <vt:lpstr>CMMI10</vt:lpstr>
      <vt:lpstr>CMR10</vt:lpstr>
      <vt:lpstr>CMSY10</vt:lpstr>
      <vt:lpstr>CMSY8</vt:lpstr>
      <vt:lpstr>Helvetica Neue</vt:lpstr>
      <vt:lpstr>Office Theme</vt:lpstr>
      <vt:lpstr>Measurements of X-rays from kaonic lead with an HPGe detector at DAPHNE</vt:lpstr>
      <vt:lpstr>Motivation</vt:lpstr>
      <vt:lpstr>Measurements of kaon mass, history</vt:lpstr>
      <vt:lpstr>PDG:</vt:lpstr>
      <vt:lpstr>Previous measurements, motivation</vt:lpstr>
      <vt:lpstr>Principles of measurements of kaon mass in                                kaonic atoms</vt:lpstr>
      <vt:lpstr>Principles of measurements of kaon mass in     kaonic atoms: X-ray energies in kaonic atoms </vt:lpstr>
      <vt:lpstr>Motivation: Precise determination of transition lines in heavy kaonic atoms</vt:lpstr>
      <vt:lpstr>SIDDHARTA-2 at DAɸNE Silicon Drift Detector for Hadronic Atom Research by Timing Application </vt:lpstr>
      <vt:lpstr> Measurement at DAɸNE with HPGe during SIDDHARTA-2 run</vt:lpstr>
      <vt:lpstr> Measurement at DAɸNE with HPGe during SIDDHARTA-2 </vt:lpstr>
      <vt:lpstr>Laboratory tests of HPGe (BSI - TRP preamp) &amp; analog electronics</vt:lpstr>
      <vt:lpstr>Laboratory tests of HPGe (BSI - TRP preamp) &amp;  fast pulse digitizer, CAEN DT5781 4 ch, 14 bit, </vt:lpstr>
      <vt:lpstr>Adjustment of the parameters for energy reconstruction</vt:lpstr>
      <vt:lpstr>HPGe in the DAΦNE hall</vt:lpstr>
      <vt:lpstr>Simulations – GEANT4 </vt:lpstr>
      <vt:lpstr>HPGe detector on d=110mm from the Pb target (closest position), 400 pb^-1</vt:lpstr>
      <vt:lpstr>GEANT4 “full” simulation</vt:lpstr>
      <vt:lpstr>GEANT4 “full” simulation </vt:lpstr>
      <vt:lpstr>Estimation of the requested number of X-rays in the peak  (Pb, 9-&gt;8 transition,291 keV)</vt:lpstr>
      <vt:lpstr>GEANT4 “full” simulation </vt:lpstr>
      <vt:lpstr> Measurement at DAɸNE with HPGe during SIDDHARTA-2 run,                                                                    approx. 2 weeks </vt:lpstr>
      <vt:lpstr>Schematic representation of electronics: -HPGe trigger -transit times from IP to SC1</vt:lpstr>
      <vt:lpstr>Spectrum of 133Ba, without beam</vt:lpstr>
      <vt:lpstr>Coincidences: HPGe, Luminometer and RF</vt:lpstr>
      <vt:lpstr>Cut on time correlations</vt:lpstr>
      <vt:lpstr>Transit times of particles from IP to the luminometer</vt:lpstr>
      <vt:lpstr>The spectrum in the HPGe – all cuts</vt:lpstr>
      <vt:lpstr>Estimation of the time of measurement for the desired accuracy of 10 keV</vt:lpstr>
      <vt:lpstr>PowerPoint Presentation</vt:lpstr>
      <vt:lpstr> Complete analysis of all „good” data </vt:lpstr>
      <vt:lpstr>Conclusions</vt:lpstr>
      <vt:lpstr>Thank you for your attention !</vt:lpstr>
      <vt:lpstr>Backup slides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Measurements of the charged kaon mass in X-ray transitions  with HPGe detector at DAPHNE</dc:title>
  <dc:creator>Damir Bosnar</dc:creator>
  <cp:lastModifiedBy>Damir Bosnar</cp:lastModifiedBy>
  <cp:revision>342</cp:revision>
  <dcterms:created xsi:type="dcterms:W3CDTF">2018-11-16T08:40:42Z</dcterms:created>
  <dcterms:modified xsi:type="dcterms:W3CDTF">2026-03-24T08:57:27Z</dcterms:modified>
</cp:coreProperties>
</file>