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gif" ContentType="image/gif"/>
  <Default Extension="wdp" ContentType="image/vnd.ms-photo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ink/ink1.xml" ContentType="application/inkml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>
  <p:sldMasterIdLst>
    <p:sldMasterId id="2147483648" r:id="rId1"/>
  </p:sldMasterIdLst>
  <p:notesMasterIdLst>
    <p:notesMasterId r:id="rId18"/>
  </p:notesMasterIdLst>
  <p:sldIdLst>
    <p:sldId id="258" r:id="rId3"/>
    <p:sldId id="257" r:id="rId4"/>
    <p:sldId id="256" r:id="rId5"/>
    <p:sldId id="291" r:id="rId6"/>
    <p:sldId id="259" r:id="rId7"/>
    <p:sldId id="290" r:id="rId8"/>
    <p:sldId id="260" r:id="rId9"/>
    <p:sldId id="264" r:id="rId10"/>
    <p:sldId id="265" r:id="rId11"/>
    <p:sldId id="266" r:id="rId12"/>
    <p:sldId id="271" r:id="rId13"/>
    <p:sldId id="268" r:id="rId14"/>
    <p:sldId id="269" r:id="rId15"/>
    <p:sldId id="272" r:id="rId16"/>
    <p:sldId id="261" r:id="rId17"/>
    <p:sldId id="273" r:id="rId19"/>
    <p:sldId id="274" r:id="rId20"/>
    <p:sldId id="275" r:id="rId21"/>
    <p:sldId id="277" r:id="rId22"/>
    <p:sldId id="278" r:id="rId23"/>
    <p:sldId id="280" r:id="rId24"/>
    <p:sldId id="276" r:id="rId25"/>
    <p:sldId id="279" r:id="rId26"/>
    <p:sldId id="282" r:id="rId27"/>
    <p:sldId id="285" r:id="rId28"/>
    <p:sldId id="281" r:id="rId29"/>
    <p:sldId id="284" r:id="rId30"/>
    <p:sldId id="286" r:id="rId31"/>
    <p:sldId id="287" r:id="rId3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E3E8D20D-C081-4884-912F-366A796A92AD}">
          <p14:sldIdLst>
            <p14:sldId id="258"/>
            <p14:sldId id="257"/>
            <p14:sldId id="256"/>
            <p14:sldId id="291"/>
            <p14:sldId id="259"/>
            <p14:sldId id="290"/>
            <p14:sldId id="260"/>
            <p14:sldId id="264"/>
            <p14:sldId id="265"/>
            <p14:sldId id="266"/>
            <p14:sldId id="271"/>
            <p14:sldId id="268"/>
            <p14:sldId id="269"/>
            <p14:sldId id="272"/>
            <p14:sldId id="261"/>
            <p14:sldId id="273"/>
            <p14:sldId id="274"/>
            <p14:sldId id="275"/>
            <p14:sldId id="277"/>
            <p14:sldId id="278"/>
            <p14:sldId id="280"/>
            <p14:sldId id="276"/>
            <p14:sldId id="279"/>
          </p14:sldIdLst>
        </p14:section>
        <p14:section name="Untitled Section" id="{FEDED2CC-257A-47AA-AAD2-65584E4C019E}">
          <p14:sldIdLst>
            <p14:sldId id="282"/>
            <p14:sldId id="285"/>
            <p14:sldId id="281"/>
            <p14:sldId id="284"/>
            <p14:sldId id="286"/>
            <p14:sldId id="287"/>
          </p14:sldIdLst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AEEFB"/>
    <a:srgbClr val="7B99AB"/>
    <a:srgbClr val="EBF4F7"/>
    <a:srgbClr val="B5E8A2"/>
    <a:srgbClr val="D6A92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5" Type="http://schemas.openxmlformats.org/officeDocument/2006/relationships/tableStyles" Target="tableStyles.xml"/><Relationship Id="rId34" Type="http://schemas.openxmlformats.org/officeDocument/2006/relationships/viewProps" Target="viewProps.xml"/><Relationship Id="rId33" Type="http://schemas.openxmlformats.org/officeDocument/2006/relationships/presProps" Target="presProps.xml"/><Relationship Id="rId32" Type="http://schemas.openxmlformats.org/officeDocument/2006/relationships/slide" Target="slides/slide29.xml"/><Relationship Id="rId31" Type="http://schemas.openxmlformats.org/officeDocument/2006/relationships/slide" Target="slides/slide28.xml"/><Relationship Id="rId30" Type="http://schemas.openxmlformats.org/officeDocument/2006/relationships/slide" Target="slides/slide27.xml"/><Relationship Id="rId3" Type="http://schemas.openxmlformats.org/officeDocument/2006/relationships/slide" Target="slides/slide1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notesMaster" Target="notesMasters/notesMaster1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2" min="-2" units="cm"/>
          <inkml:channel name="Y" type="integer" max="2" min="-2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3-15T00:56:43"/>
    </inkml:context>
    <inkml:brush xml:id="br0">
      <inkml:brushProperty name="width" value="0.3" units="cm"/>
      <inkml:brushProperty name="height" value="0.6" units="cm"/>
      <inkml:brushProperty name="color" value="#e6e6e6"/>
      <inkml:brushProperty name="tip" value="rectangle"/>
      <inkml:brushProperty name="rasterOp" value="maskPen"/>
    </inkml:brush>
  </inkml:definitions>
  <inkml:trace contextRef="#ctx0" brushRef="#br0">10632 11933 16383 0 0,'0'0'0'0'0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EFD42F7-718C-4B98-AAEC-167E6DDD60A7}" type="datetimeFigureOut">
              <a:rPr lang="en-US" smtClean="0"/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1B2AA4F-B828-4D7C-AFD3-893933DAFCB4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/>
          <p:nvPr>
            <p:ph type="sldImg" idx="2"/>
          </p:nvPr>
        </p:nvSpPr>
        <p:spPr/>
      </p:sp>
      <p:sp>
        <p:nvSpPr>
          <p:cNvPr id="3" name="Text Placeholder 2"/>
          <p:cNvSpPr/>
          <p:nvPr>
            <p:ph type="body" idx="3"/>
          </p:nvPr>
        </p:nvSpPr>
        <p:spPr/>
        <p:txBody>
          <a:bodyPr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</a:fld>
            <a:endParaRPr lang="en-US"/>
          </a:p>
        </p:txBody>
      </p:sp>
    </p:spTree>
  </p:cSld>
  <p:clrMapOvr>
    <a:masterClrMapping/>
  </p:clrMapOvr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</a:fld>
            <a:endParaRPr lang="en-US"/>
          </a:p>
        </p:txBody>
      </p:sp>
    </p:spTree>
  </p:cSld>
  <p:clrMapOvr>
    <a:masterClrMapping/>
  </p:clrMapOvr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</a:fld>
            <a:endParaRPr lang="en-US"/>
          </a:p>
        </p:txBody>
      </p:sp>
    </p:spTree>
  </p:cSld>
  <p:clrMapOvr>
    <a:masterClrMapping/>
  </p:clrMapOvr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</a:fld>
            <a:endParaRPr lang="en-US"/>
          </a:p>
        </p:txBody>
      </p:sp>
    </p:spTree>
  </p:cSld>
  <p:clrMapOvr>
    <a:masterClrMapping/>
  </p:clrMapOvr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</a:fld>
            <a:endParaRPr lang="en-US"/>
          </a:p>
        </p:txBody>
      </p:sp>
    </p:spTree>
  </p:cSld>
  <p:clrMapOvr>
    <a:masterClrMapping/>
  </p:clrMapOvr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</a:fld>
            <a:endParaRPr lang="en-US"/>
          </a:p>
        </p:txBody>
      </p:sp>
    </p:spTree>
  </p:cSld>
  <p:clrMapOvr>
    <a:masterClrMapping/>
  </p:clrMapOvr>
  <p:hf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</a:fld>
            <a:endParaRPr lang="en-US"/>
          </a:p>
        </p:txBody>
      </p:sp>
    </p:spTree>
  </p:cSld>
  <p:clrMapOvr>
    <a:masterClrMapping/>
  </p:clrMapOvr>
  <p:hf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</a:fld>
            <a:endParaRPr lang="en-US"/>
          </a:p>
        </p:txBody>
      </p:sp>
    </p:spTree>
  </p:cSld>
  <p:clrMapOvr>
    <a:masterClrMapping/>
  </p:clrMapOvr>
  <p:hf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</a:fld>
            <a:endParaRPr lang="en-US"/>
          </a:p>
        </p:txBody>
      </p:sp>
    </p:spTree>
  </p:cSld>
  <p:clrMapOvr>
    <a:masterClrMapping/>
  </p:clrMapOvr>
  <p:hf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</a:fld>
            <a:endParaRPr lang="en-US"/>
          </a:p>
        </p:txBody>
      </p:sp>
    </p:spTree>
  </p:cSld>
  <p:clrMapOvr>
    <a:masterClrMapping/>
  </p:clrMapOvr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</a:fld>
            <a:endParaRPr lang="en-US"/>
          </a:p>
        </p:txBody>
      </p:sp>
    </p:spTree>
  </p:cSld>
  <p:clrMapOvr>
    <a:masterClrMapping/>
  </p:clrMapOvr>
  <p:hf hdr="0" ftr="0" dt="0"/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46CE7D5-CF57-46EF-B807-FDD0502418D4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30EA680-D336-4FF7-8B7A-9848BB0A1C32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8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3.png"/><Relationship Id="rId1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3.png"/><Relationship Id="rId2" Type="http://schemas.openxmlformats.org/officeDocument/2006/relationships/image" Target="../media/image5.jpeg"/><Relationship Id="rId1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6.png"/><Relationship Id="rId1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11.jpeg"/><Relationship Id="rId3" Type="http://schemas.openxmlformats.org/officeDocument/2006/relationships/image" Target="../media/image3.png"/><Relationship Id="rId2" Type="http://schemas.openxmlformats.org/officeDocument/2006/relationships/image" Target="../media/image10.jpeg"/><Relationship Id="rId1" Type="http://schemas.openxmlformats.org/officeDocument/2006/relationships/image" Target="../media/image9.jpeg"/></Relationships>
</file>

<file path=ppt/slides/_rels/slide7.xml.rels><?xml version="1.0" encoding="UTF-8" standalone="yes"?>
<Relationships xmlns="http://schemas.openxmlformats.org/package/2006/relationships"><Relationship Id="rId9" Type="http://schemas.openxmlformats.org/officeDocument/2006/relationships/image" Target="../media/image18.png"/><Relationship Id="rId8" Type="http://schemas.openxmlformats.org/officeDocument/2006/relationships/image" Target="../media/image17.GIF"/><Relationship Id="rId7" Type="http://schemas.openxmlformats.org/officeDocument/2006/relationships/image" Target="../media/image16.png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Relationship Id="rId3" Type="http://schemas.openxmlformats.org/officeDocument/2006/relationships/image" Target="../media/image12.png"/><Relationship Id="rId2" Type="http://schemas.openxmlformats.org/officeDocument/2006/relationships/customXml" Target="../ink/ink1.xml"/><Relationship Id="rId10" Type="http://schemas.openxmlformats.org/officeDocument/2006/relationships/slideLayout" Target="../slideLayouts/slideLayout2.xml"/><Relationship Id="rId1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2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4.png"/></Relationships>
</file>

<file path=ppt/slides/_rels/slide11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2.xml"/><Relationship Id="rId6" Type="http://schemas.openxmlformats.org/officeDocument/2006/relationships/image" Target="../media/image29.jpeg"/><Relationship Id="rId5" Type="http://schemas.openxmlformats.org/officeDocument/2006/relationships/image" Target="../media/image28.png"/><Relationship Id="rId4" Type="http://schemas.openxmlformats.org/officeDocument/2006/relationships/image" Target="../media/image27.png"/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31.png"/><Relationship Id="rId2" Type="http://schemas.openxmlformats.org/officeDocument/2006/relationships/image" Target="../media/image3.png"/><Relationship Id="rId1" Type="http://schemas.openxmlformats.org/officeDocument/2006/relationships/image" Target="../media/image3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9.jpeg"/><Relationship Id="rId1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32.png"/><Relationship Id="rId2" Type="http://schemas.openxmlformats.org/officeDocument/2006/relationships/image" Target="../media/image29.jpeg"/><Relationship Id="rId1" Type="http://schemas.openxmlformats.org/officeDocument/2006/relationships/image" Target="../media/image3.png"/></Relationships>
</file>

<file path=ppt/slides/_rels/slide15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.xml"/><Relationship Id="rId6" Type="http://schemas.openxmlformats.org/officeDocument/2006/relationships/slideLayout" Target="../slideLayouts/slideLayout2.xml"/><Relationship Id="rId5" Type="http://schemas.openxmlformats.org/officeDocument/2006/relationships/image" Target="../media/image36.jpeg"/><Relationship Id="rId4" Type="http://schemas.openxmlformats.org/officeDocument/2006/relationships/image" Target="../media/image35.png"/><Relationship Id="rId3" Type="http://schemas.openxmlformats.org/officeDocument/2006/relationships/image" Target="../media/image34.png"/><Relationship Id="rId2" Type="http://schemas.openxmlformats.org/officeDocument/2006/relationships/image" Target="../media/image33.jpeg"/><Relationship Id="rId1" Type="http://schemas.openxmlformats.org/officeDocument/2006/relationships/image" Target="../media/image3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.png"/></Relationships>
</file>

<file path=ppt/slides/_rels/slide17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3.png"/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image" Target="../media/image37.png"/></Relationships>
</file>

<file path=ppt/slides/_rels/slide18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42.png"/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image" Target="../media/image3.png"/></Relationships>
</file>

<file path=ppt/slides/_rels/slide19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openxmlformats.org/officeDocument/2006/relationships/image" Target="../media/image46.png"/><Relationship Id="rId4" Type="http://schemas.openxmlformats.org/officeDocument/2006/relationships/image" Target="../media/image45.png"/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image" Target="../media/image3.png"/></Relationships>
</file>

<file path=ppt/slides/_rels/slide20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2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image" Target="../media/image41.png"/><Relationship Id="rId3" Type="http://schemas.openxmlformats.org/officeDocument/2006/relationships/image" Target="../media/image42.png"/><Relationship Id="rId2" Type="http://schemas.openxmlformats.org/officeDocument/2006/relationships/image" Target="../media/image38.png"/><Relationship Id="rId1" Type="http://schemas.openxmlformats.org/officeDocument/2006/relationships/image" Target="../media/image3.png"/></Relationships>
</file>

<file path=ppt/slides/_rels/slide2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image" Target="../media/image3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51.png"/></Relationships>
</file>

<file path=ppt/slides/_rels/slide2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53.png"/><Relationship Id="rId2" Type="http://schemas.openxmlformats.org/officeDocument/2006/relationships/image" Target="../media/image52.png"/><Relationship Id="rId1" Type="http://schemas.openxmlformats.org/officeDocument/2006/relationships/image" Target="../media/image3.png"/></Relationships>
</file>

<file path=ppt/slides/_rels/slide24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openxmlformats.org/officeDocument/2006/relationships/image" Target="../media/image57.png"/><Relationship Id="rId4" Type="http://schemas.openxmlformats.org/officeDocument/2006/relationships/image" Target="../media/image56.png"/><Relationship Id="rId3" Type="http://schemas.microsoft.com/office/2007/relationships/hdphoto" Target="../media/image55.wdp"/><Relationship Id="rId2" Type="http://schemas.openxmlformats.org/officeDocument/2006/relationships/image" Target="../media/image54.png"/><Relationship Id="rId1" Type="http://schemas.openxmlformats.org/officeDocument/2006/relationships/image" Target="../media/image3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58.png"/></Relationships>
</file>

<file path=ppt/slides/_rels/slide2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60.png"/><Relationship Id="rId2" Type="http://schemas.openxmlformats.org/officeDocument/2006/relationships/image" Target="../media/image59.png"/><Relationship Id="rId1" Type="http://schemas.openxmlformats.org/officeDocument/2006/relationships/image" Target="../media/image3.png"/></Relationships>
</file>

<file path=ppt/slides/_rels/slide27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62.png"/><Relationship Id="rId2" Type="http://schemas.openxmlformats.org/officeDocument/2006/relationships/image" Target="../media/image61.png"/><Relationship Id="rId1" Type="http://schemas.openxmlformats.org/officeDocument/2006/relationships/image" Target="../media/image3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63.png"/><Relationship Id="rId1" Type="http://schemas.openxmlformats.org/officeDocument/2006/relationships/image" Target="../media/image3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6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/>
          <p:cNvSpPr/>
          <p:nvPr/>
        </p:nvSpPr>
        <p:spPr>
          <a:xfrm>
            <a:off x="-16046" y="3747"/>
            <a:ext cx="12213935" cy="678386"/>
          </a:xfrm>
          <a:prstGeom prst="roundRect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/>
              <a:t>XGRADE 2026</a:t>
            </a:r>
            <a:endParaRPr lang="en-US" sz="3200" b="1"/>
          </a:p>
        </p:txBody>
      </p:sp>
      <p:sp>
        <p:nvSpPr>
          <p:cNvPr id="5" name="Rectangle 4"/>
          <p:cNvSpPr/>
          <p:nvPr/>
        </p:nvSpPr>
        <p:spPr>
          <a:xfrm>
            <a:off x="-11240" y="2925680"/>
            <a:ext cx="12217682" cy="3441699"/>
          </a:xfrm>
          <a:prstGeom prst="rect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endParaRPr lang="en-US"/>
          </a:p>
        </p:txBody>
      </p:sp>
      <p:sp>
        <p:nvSpPr>
          <p:cNvPr id="6" name="Rectangle: Rounded Corners 5"/>
          <p:cNvSpPr/>
          <p:nvPr/>
        </p:nvSpPr>
        <p:spPr>
          <a:xfrm>
            <a:off x="-14987" y="6357483"/>
            <a:ext cx="12222264" cy="503720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13642" y="627562"/>
            <a:ext cx="12182903" cy="2305611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>
              <a:solidFill>
                <a:schemeClr val="tx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22044" y="1171641"/>
            <a:ext cx="11360725" cy="107721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spAutoFit/>
          </a:bodyPr>
          <a:lstStyle/>
          <a:p>
            <a:pPr algn="ctr"/>
            <a:r>
              <a:rPr lang="en-US" sz="3200" b="1"/>
              <a:t>CA24131-ENRICH</a:t>
            </a:r>
            <a:endParaRPr lang="en-US" sz="3200" b="1"/>
          </a:p>
          <a:p>
            <a:pPr algn="ctr"/>
            <a:r>
              <a:rPr lang="en-US" sz="3200" b="1"/>
              <a:t>Advances in X-ray &amp; Gamma Ray Detectors and Applications </a:t>
            </a:r>
            <a:endParaRPr lang="en-US" sz="3200" b="1"/>
          </a:p>
        </p:txBody>
      </p:sp>
      <p:sp>
        <p:nvSpPr>
          <p:cNvPr id="3" name="TextBox 2"/>
          <p:cNvSpPr txBox="1"/>
          <p:nvPr/>
        </p:nvSpPr>
        <p:spPr>
          <a:xfrm>
            <a:off x="-17596" y="2930770"/>
            <a:ext cx="12196184" cy="372300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spAutoFit/>
          </a:bodyPr>
          <a:lstStyle/>
          <a:p>
            <a:pPr algn="ctr"/>
            <a:r>
              <a:rPr lang="en-US" sz="2400">
                <a:solidFill>
                  <a:schemeClr val="bg1"/>
                </a:solidFill>
              </a:rPr>
              <a:t>     </a:t>
            </a:r>
            <a:r>
              <a:rPr lang="en-US" sz="2800">
                <a:solidFill>
                  <a:schemeClr val="bg1"/>
                </a:solidFill>
              </a:rPr>
              <a:t> </a:t>
            </a:r>
            <a:r>
              <a:rPr lang="en-US" sz="2800" u="sng">
                <a:solidFill>
                  <a:schemeClr val="bg1"/>
                </a:solidFill>
              </a:rPr>
              <a:t>GridPix Detector as an Advanced Alternative to IXPE GPD: Experimental Characterization and Validation with GEANT4 Simulations.</a:t>
            </a:r>
            <a:r>
              <a:rPr lang="en-US" sz="2400" u="sng">
                <a:solidFill>
                  <a:schemeClr val="bg1"/>
                </a:solidFill>
              </a:rPr>
              <a:t> </a:t>
            </a:r>
            <a:endParaRPr lang="en-US" sz="2400" u="sng">
              <a:solidFill>
                <a:schemeClr val="bg1"/>
              </a:solidFill>
            </a:endParaRPr>
          </a:p>
          <a:p>
            <a:pPr algn="ctr"/>
            <a:endParaRPr lang="en-US" sz="2400" u="sng">
              <a:solidFill>
                <a:schemeClr val="bg1"/>
              </a:solidFill>
            </a:endParaRPr>
          </a:p>
          <a:p>
            <a:endParaRPr lang="en-US" sz="2400" u="sng">
              <a:solidFill>
                <a:schemeClr val="bg1"/>
              </a:solidFill>
            </a:endParaRPr>
          </a:p>
          <a:p>
            <a:r>
              <a:rPr lang="en-US" sz="2400" b="1" u="sng">
                <a:solidFill>
                  <a:schemeClr val="bg1"/>
                </a:solidFill>
              </a:rPr>
              <a:t>Presented by</a:t>
            </a:r>
            <a:r>
              <a:rPr lang="en-US" sz="2400" u="sng">
                <a:solidFill>
                  <a:schemeClr val="bg1"/>
                </a:solidFill>
              </a:rPr>
              <a:t>,</a:t>
            </a:r>
            <a:endParaRPr lang="en-US">
              <a:solidFill>
                <a:schemeClr val="bg1"/>
              </a:solidFill>
            </a:endParaRPr>
          </a:p>
          <a:p>
            <a:r>
              <a:rPr lang="en-US" sz="2400" b="1">
                <a:solidFill>
                  <a:schemeClr val="bg1"/>
                </a:solidFill>
              </a:rPr>
              <a:t>Saba Imtiaz</a:t>
            </a:r>
            <a:r>
              <a:rPr lang="en-US" sz="2400">
                <a:solidFill>
                  <a:schemeClr val="bg1"/>
                </a:solidFill>
              </a:rPr>
              <a:t> , </a:t>
            </a:r>
            <a:r>
              <a:rPr lang="en-US" sz="2400" b="1">
                <a:solidFill>
                  <a:schemeClr val="bg1"/>
                </a:solidFill>
              </a:rPr>
              <a:t>PHD Scholar</a:t>
            </a:r>
            <a:r>
              <a:rPr lang="en-US" sz="2400">
                <a:solidFill>
                  <a:schemeClr val="bg1"/>
                </a:solidFill>
              </a:rPr>
              <a:t>, </a:t>
            </a:r>
            <a:r>
              <a:rPr lang="en-US" sz="2400" b="1">
                <a:solidFill>
                  <a:schemeClr val="bg1"/>
                </a:solidFill>
              </a:rPr>
              <a:t>INAF-IAPS</a:t>
            </a:r>
            <a:r>
              <a:rPr lang="en-US" sz="2400">
                <a:solidFill>
                  <a:schemeClr val="bg1"/>
                </a:solidFill>
              </a:rPr>
              <a:t>, </a:t>
            </a:r>
            <a:r>
              <a:rPr lang="en-US" sz="2400" b="1">
                <a:solidFill>
                  <a:schemeClr val="bg1"/>
                </a:solidFill>
              </a:rPr>
              <a:t>Roma</a:t>
            </a:r>
            <a:r>
              <a:rPr lang="en-US" sz="2000">
                <a:solidFill>
                  <a:schemeClr val="bg1"/>
                </a:solidFill>
              </a:rPr>
              <a:t>.</a:t>
            </a:r>
            <a:endParaRPr lang="en-US" sz="2000">
              <a:solidFill>
                <a:schemeClr val="bg1"/>
              </a:solidFill>
            </a:endParaRPr>
          </a:p>
          <a:p>
            <a:endParaRPr lang="en-US" sz="2000">
              <a:solidFill>
                <a:schemeClr val="bg1"/>
              </a:solidFill>
            </a:endParaRPr>
          </a:p>
          <a:p>
            <a:endParaRPr lang="en-US" sz="2000">
              <a:solidFill>
                <a:schemeClr val="bg1"/>
              </a:solidFill>
            </a:endParaRPr>
          </a:p>
          <a:p>
            <a:r>
              <a:rPr lang="en-US" sz="2400" b="1" u="sng">
                <a:solidFill>
                  <a:schemeClr val="bg1"/>
                </a:solidFill>
              </a:rPr>
              <a:t>Co-Authors:</a:t>
            </a:r>
            <a:r>
              <a:rPr lang="en-US" sz="2400" b="1">
                <a:solidFill>
                  <a:schemeClr val="bg1"/>
                </a:solidFill>
              </a:rPr>
              <a:t> </a:t>
            </a:r>
            <a:r>
              <a:rPr lang="en-US" sz="1200" b="1">
                <a:solidFill>
                  <a:schemeClr val="bg1"/>
                </a:solidFill>
              </a:rPr>
              <a:t>Dr Paolo </a:t>
            </a:r>
            <a:r>
              <a:rPr lang="en-US" sz="1200" b="1" err="1">
                <a:solidFill>
                  <a:schemeClr val="bg1"/>
                </a:solidFill>
              </a:rPr>
              <a:t>Soffitta</a:t>
            </a:r>
            <a:r>
              <a:rPr lang="en-US" sz="1200" b="1">
                <a:solidFill>
                  <a:schemeClr val="bg1"/>
                </a:solidFill>
              </a:rPr>
              <a:t>, Dr Fabio </a:t>
            </a:r>
            <a:r>
              <a:rPr lang="en-US" sz="1200" b="1" err="1">
                <a:solidFill>
                  <a:schemeClr val="bg1"/>
                </a:solidFill>
              </a:rPr>
              <a:t>Muleri</a:t>
            </a:r>
            <a:r>
              <a:rPr lang="en-US" sz="1200" b="1">
                <a:solidFill>
                  <a:schemeClr val="bg1"/>
                </a:solidFill>
              </a:rPr>
              <a:t>, Dr Alessandro Di Marco, Dr Dawoon </a:t>
            </a:r>
            <a:r>
              <a:rPr lang="en-US" sz="1200" b="1" err="1">
                <a:solidFill>
                  <a:schemeClr val="bg1"/>
                </a:solidFill>
              </a:rPr>
              <a:t>kim, Dr Markus Gruber, Dr Vladislavs Plesanovs</a:t>
            </a:r>
            <a:r>
              <a:rPr lang="en-US" sz="1200" err="1">
                <a:solidFill>
                  <a:schemeClr val="bg1"/>
                </a:solidFill>
              </a:rPr>
              <a:t> </a:t>
            </a:r>
            <a:r>
              <a:rPr lang="en-US" sz="2000" b="1">
                <a:solidFill>
                  <a:schemeClr val="bg1"/>
                </a:solidFill>
              </a:rPr>
              <a:t> </a:t>
            </a:r>
            <a:endParaRPr lang="en-US" sz="2000" b="1">
              <a:solidFill>
                <a:schemeClr val="bg1"/>
              </a:solidFill>
            </a:endParaRPr>
          </a:p>
          <a:p>
            <a:endParaRPr lang="en-US" sz="2000">
              <a:solidFill>
                <a:schemeClr val="bg1"/>
              </a:solidFill>
            </a:endParaRPr>
          </a:p>
        </p:txBody>
      </p:sp>
      <p:pic>
        <p:nvPicPr>
          <p:cNvPr id="9" name="Picture 8" descr="GridPix detectors – introduction and applications - ScienceDirect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99808" y="4022928"/>
            <a:ext cx="2743200" cy="1666959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9200950" y="5153249"/>
            <a:ext cx="1221591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spAutoFit/>
          </a:bodyPr>
          <a:lstStyle/>
          <a:p>
            <a:pPr algn="l"/>
            <a:r>
              <a:rPr lang="en-US"/>
              <a:t>GridPix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330EA680-D336-4FF7-8B7A-9848BB0A1C32}" type="slidenum">
              <a:rPr lang="en-US" smtClean="0"/>
            </a:fld>
            <a:endParaRPr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Flowchart: Terminator 18"/>
          <p:cNvSpPr/>
          <p:nvPr/>
        </p:nvSpPr>
        <p:spPr>
          <a:xfrm>
            <a:off x="3384240" y="1928599"/>
            <a:ext cx="3761955" cy="465108"/>
          </a:xfrm>
          <a:prstGeom prst="flowChartTerminator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sz="2000" b="1">
                <a:solidFill>
                  <a:schemeClr val="bg1"/>
                </a:solidFill>
              </a:rPr>
              <a:t>Introduction to IXPE</a:t>
            </a:r>
            <a:r>
              <a:rPr lang="en-US">
                <a:solidFill>
                  <a:schemeClr val="tx1"/>
                </a:solidFill>
              </a:rPr>
              <a:t> </a:t>
            </a:r>
            <a:endParaRPr lang="en-US">
              <a:solidFill>
                <a:schemeClr val="tx1"/>
              </a:solidFill>
            </a:endParaRPr>
          </a:p>
        </p:txBody>
      </p:sp>
      <p:sp>
        <p:nvSpPr>
          <p:cNvPr id="21" name="Flowchart: Connector 20"/>
          <p:cNvSpPr/>
          <p:nvPr/>
        </p:nvSpPr>
        <p:spPr>
          <a:xfrm>
            <a:off x="2632710" y="3908174"/>
            <a:ext cx="565936" cy="463987"/>
          </a:xfrm>
          <a:prstGeom prst="flowChartConnector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sz="2000" b="1"/>
              <a:t>3</a:t>
            </a:r>
            <a:endParaRPr lang="en-US" sz="2000" b="1"/>
          </a:p>
        </p:txBody>
      </p:sp>
      <p:sp>
        <p:nvSpPr>
          <p:cNvPr id="2" name="Flowchart: Connector 1"/>
          <p:cNvSpPr/>
          <p:nvPr/>
        </p:nvSpPr>
        <p:spPr>
          <a:xfrm>
            <a:off x="2632711" y="1884909"/>
            <a:ext cx="565936" cy="463987"/>
          </a:xfrm>
          <a:prstGeom prst="flowChartConnector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sz="2000" b="1"/>
              <a:t>1</a:t>
            </a:r>
            <a:endParaRPr lang="en-US" sz="2000" b="1"/>
          </a:p>
        </p:txBody>
      </p:sp>
      <p:sp>
        <p:nvSpPr>
          <p:cNvPr id="3" name="Flowchart: Terminator 2"/>
          <p:cNvSpPr/>
          <p:nvPr/>
        </p:nvSpPr>
        <p:spPr>
          <a:xfrm>
            <a:off x="3375180" y="3912279"/>
            <a:ext cx="3761955" cy="465108"/>
          </a:xfrm>
          <a:prstGeom prst="flowChartTerminator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sz="1400" b="1">
                <a:solidFill>
                  <a:schemeClr val="bg1"/>
                </a:solidFill>
              </a:rPr>
              <a:t>The Gridpix Detector and the InGrid</a:t>
            </a:r>
            <a:endParaRPr lang="en-US" sz="1400" b="1">
              <a:solidFill>
                <a:schemeClr val="bg1"/>
              </a:solidFill>
            </a:endParaRPr>
          </a:p>
        </p:txBody>
      </p:sp>
      <p:sp>
        <p:nvSpPr>
          <p:cNvPr id="4" name="Flowchart: Connector 3"/>
          <p:cNvSpPr/>
          <p:nvPr/>
        </p:nvSpPr>
        <p:spPr>
          <a:xfrm>
            <a:off x="2612083" y="4887051"/>
            <a:ext cx="565936" cy="463987"/>
          </a:xfrm>
          <a:prstGeom prst="flowChartConnector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sz="2000" b="1"/>
              <a:t>4</a:t>
            </a:r>
            <a:endParaRPr lang="en-US" sz="2000" b="1"/>
          </a:p>
        </p:txBody>
      </p:sp>
      <p:sp>
        <p:nvSpPr>
          <p:cNvPr id="7" name="Flowchart: Terminator 6"/>
          <p:cNvSpPr/>
          <p:nvPr/>
        </p:nvSpPr>
        <p:spPr>
          <a:xfrm>
            <a:off x="3354552" y="4891158"/>
            <a:ext cx="3771851" cy="465108"/>
          </a:xfrm>
          <a:prstGeom prst="flowChartTerminator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sz="1600" b="1">
                <a:solidFill>
                  <a:schemeClr val="bg1"/>
                </a:solidFill>
              </a:rPr>
              <a:t>Experimental Study and Results</a:t>
            </a:r>
            <a:endParaRPr lang="en-US" sz="1600" b="1">
              <a:solidFill>
                <a:schemeClr val="bg1"/>
              </a:solidFill>
            </a:endParaRPr>
          </a:p>
        </p:txBody>
      </p:sp>
      <p:sp>
        <p:nvSpPr>
          <p:cNvPr id="8" name="Flowchart: Terminator 7"/>
          <p:cNvSpPr/>
          <p:nvPr/>
        </p:nvSpPr>
        <p:spPr>
          <a:xfrm>
            <a:off x="3362775" y="5869337"/>
            <a:ext cx="3761955" cy="465108"/>
          </a:xfrm>
          <a:prstGeom prst="flowChartTerminator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sz="1600" b="1">
                <a:solidFill>
                  <a:schemeClr val="bg1"/>
                </a:solidFill>
              </a:rPr>
              <a:t>Conclusions and Future Directions</a:t>
            </a:r>
            <a:endParaRPr lang="en-US" sz="1600" b="1">
              <a:solidFill>
                <a:schemeClr val="bg1"/>
              </a:solidFill>
            </a:endParaRPr>
          </a:p>
        </p:txBody>
      </p:sp>
      <p:sp>
        <p:nvSpPr>
          <p:cNvPr id="9" name="Flowchart: Connector 8"/>
          <p:cNvSpPr/>
          <p:nvPr/>
        </p:nvSpPr>
        <p:spPr>
          <a:xfrm>
            <a:off x="2632711" y="5854500"/>
            <a:ext cx="565936" cy="463987"/>
          </a:xfrm>
          <a:prstGeom prst="flowChartConnector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sz="2000" b="1"/>
              <a:t>5</a:t>
            </a:r>
            <a:endParaRPr lang="en-US" sz="2000" b="1"/>
          </a:p>
        </p:txBody>
      </p:sp>
      <p:sp>
        <p:nvSpPr>
          <p:cNvPr id="10" name="TextBox 9"/>
          <p:cNvSpPr txBox="1"/>
          <p:nvPr/>
        </p:nvSpPr>
        <p:spPr>
          <a:xfrm>
            <a:off x="7442481" y="1955268"/>
            <a:ext cx="4539595" cy="521970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spAutoFit/>
          </a:bodyPr>
          <a:lstStyle/>
          <a:p>
            <a:pPr marL="285750" indent="-285750">
              <a:buFont typeface="Calibri"/>
              <a:buChar char="-"/>
            </a:pPr>
            <a:r>
              <a:rPr lang="en-US" sz="1400"/>
              <a:t>Overview of the IXPE Mission.</a:t>
            </a:r>
            <a:endParaRPr lang="en-US" sz="1400"/>
          </a:p>
          <a:p>
            <a:pPr marL="285750" indent="-285750">
              <a:buFont typeface="Calibri"/>
              <a:buChar char="-"/>
            </a:pPr>
            <a:r>
              <a:rPr lang="en-US" sz="1400"/>
              <a:t>Scientific Motivation for X ray Polarimetry. </a:t>
            </a:r>
            <a:endParaRPr lang="en-US" sz="1400"/>
          </a:p>
        </p:txBody>
      </p:sp>
      <p:sp>
        <p:nvSpPr>
          <p:cNvPr id="12" name="TextBox 11"/>
          <p:cNvSpPr txBox="1"/>
          <p:nvPr/>
        </p:nvSpPr>
        <p:spPr>
          <a:xfrm>
            <a:off x="7487974" y="3720116"/>
            <a:ext cx="4533880" cy="738664"/>
          </a:xfrm>
          <a:prstGeom prst="rect">
            <a:avLst/>
          </a:prstGeom>
          <a:noFill/>
          <a:ln w="28575">
            <a:solidFill>
              <a:schemeClr val="accent5">
                <a:lumMod val="50000"/>
              </a:schemeClr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spAutoFit/>
          </a:bodyPr>
          <a:lstStyle/>
          <a:p>
            <a:pPr marL="285750" indent="-285750">
              <a:buFont typeface="Calibri"/>
              <a:buChar char="-"/>
            </a:pPr>
            <a:r>
              <a:rPr lang="en-US" sz="1400" dirty="0" err="1"/>
              <a:t>GridPix</a:t>
            </a:r>
            <a:r>
              <a:rPr lang="en-US" sz="1400" dirty="0"/>
              <a:t> Detector Architecture and ASIC Integration.</a:t>
            </a:r>
            <a:endParaRPr lang="en-US" sz="1400" dirty="0"/>
          </a:p>
          <a:p>
            <a:pPr marL="285750" indent="-285750">
              <a:buFont typeface="Calibri"/>
              <a:buChar char="-"/>
            </a:pPr>
            <a:r>
              <a:rPr lang="en-US" sz="1400"/>
              <a:t>Operational Principle of Detector. </a:t>
            </a:r>
            <a:endParaRPr lang="en-US" sz="1400"/>
          </a:p>
          <a:p>
            <a:pPr marL="285750" indent="-285750">
              <a:buFont typeface="Calibri"/>
              <a:buChar char="-"/>
            </a:pPr>
            <a:r>
              <a:rPr lang="en-US" sz="1400" dirty="0"/>
              <a:t>Comparative Analysis: </a:t>
            </a:r>
            <a:r>
              <a:rPr lang="en-US" sz="1400" b="1" dirty="0"/>
              <a:t>GridPix vs GPD.</a:t>
            </a:r>
            <a:endParaRPr lang="en-US" sz="1400" b="1" dirty="0"/>
          </a:p>
        </p:txBody>
      </p:sp>
      <p:sp>
        <p:nvSpPr>
          <p:cNvPr id="13" name="TextBox 12"/>
          <p:cNvSpPr txBox="1"/>
          <p:nvPr/>
        </p:nvSpPr>
        <p:spPr>
          <a:xfrm>
            <a:off x="7487974" y="4598749"/>
            <a:ext cx="4514088" cy="1169551"/>
          </a:xfrm>
          <a:prstGeom prst="rect">
            <a:avLst/>
          </a:prstGeom>
          <a:noFill/>
          <a:ln w="28575">
            <a:solidFill>
              <a:srgbClr val="FFFF00"/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spAutoFit/>
          </a:bodyPr>
          <a:lstStyle/>
          <a:p>
            <a:pPr marL="285750" indent="-285750">
              <a:buFont typeface="Calibri"/>
              <a:buChar char="-"/>
            </a:pPr>
            <a:r>
              <a:rPr lang="en-US" sz="1400"/>
              <a:t>Overview of Experimental Setup. </a:t>
            </a:r>
            <a:endParaRPr lang="en-US" sz="1400"/>
          </a:p>
          <a:p>
            <a:pPr marL="285750" indent="-285750">
              <a:buFont typeface="Calibri"/>
              <a:buChar char="-"/>
            </a:pPr>
            <a:r>
              <a:rPr lang="en-US" sz="1400"/>
              <a:t>Results Obtained from Experimental Data. </a:t>
            </a:r>
            <a:endParaRPr lang="en-US" sz="1400"/>
          </a:p>
          <a:p>
            <a:pPr marL="285750" indent="-285750">
              <a:buFont typeface="Calibri"/>
              <a:buChar char="-"/>
            </a:pPr>
            <a:r>
              <a:rPr lang="en-US" sz="1400"/>
              <a:t>Results Obtained from Simulated Data. </a:t>
            </a:r>
            <a:endParaRPr lang="en-US" sz="1400"/>
          </a:p>
          <a:p>
            <a:pPr marL="285750" indent="-285750">
              <a:buFont typeface="Calibri"/>
              <a:buChar char="-"/>
            </a:pPr>
            <a:r>
              <a:rPr lang="en-US" sz="1400"/>
              <a:t>Comparative Analysis of Experimental and Simulated results. </a:t>
            </a:r>
            <a:endParaRPr lang="en-US" sz="1400"/>
          </a:p>
        </p:txBody>
      </p:sp>
      <p:sp>
        <p:nvSpPr>
          <p:cNvPr id="14" name="TextBox 13"/>
          <p:cNvSpPr txBox="1"/>
          <p:nvPr/>
        </p:nvSpPr>
        <p:spPr>
          <a:xfrm>
            <a:off x="7487974" y="5970960"/>
            <a:ext cx="4514088" cy="738664"/>
          </a:xfrm>
          <a:prstGeom prst="rect">
            <a:avLst/>
          </a:prstGeom>
          <a:noFill/>
          <a:ln w="28575">
            <a:solidFill>
              <a:schemeClr val="accent2">
                <a:lumMod val="40000"/>
                <a:lumOff val="60000"/>
              </a:schemeClr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spAutoFit/>
          </a:bodyPr>
          <a:lstStyle/>
          <a:p>
            <a:pPr marL="285750" indent="-285750">
              <a:buFont typeface="Calibri"/>
              <a:buChar char="-"/>
            </a:pPr>
            <a:r>
              <a:rPr lang="en-US" sz="1400"/>
              <a:t>Summary of Key Findings. </a:t>
            </a:r>
            <a:endParaRPr lang="en-US" sz="1400"/>
          </a:p>
          <a:p>
            <a:pPr marL="285750" indent="-285750">
              <a:buFont typeface="Calibri"/>
              <a:buChar char="-"/>
            </a:pPr>
            <a:r>
              <a:rPr lang="en-US" sz="1400"/>
              <a:t>Potential Improvements and Future Research Directions. </a:t>
            </a:r>
            <a:endParaRPr lang="en-US" sz="1400"/>
          </a:p>
        </p:txBody>
      </p:sp>
      <p:pic>
        <p:nvPicPr>
          <p:cNvPr id="15" name="Picture 14" descr="A person holding a tablet&#10;&#10;AI-generated content may be incorrect.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0080" y="1767197"/>
            <a:ext cx="2249506" cy="4748642"/>
          </a:xfrm>
          <a:prstGeom prst="rect">
            <a:avLst/>
          </a:prstGeom>
        </p:spPr>
      </p:pic>
      <p:cxnSp>
        <p:nvCxnSpPr>
          <p:cNvPr id="16" name="Straight Arrow Connector 15"/>
          <p:cNvCxnSpPr/>
          <p:nvPr/>
        </p:nvCxnSpPr>
        <p:spPr>
          <a:xfrm>
            <a:off x="3193516" y="2160008"/>
            <a:ext cx="194033" cy="1979"/>
          </a:xfrm>
          <a:prstGeom prst="straightConnector1">
            <a:avLst/>
          </a:prstGeom>
          <a:ln w="571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>
            <a:off x="3172051" y="4143688"/>
            <a:ext cx="194033" cy="1979"/>
          </a:xfrm>
          <a:prstGeom prst="straightConnector1">
            <a:avLst/>
          </a:prstGeom>
          <a:ln w="571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/>
          <p:cNvCxnSpPr/>
          <p:nvPr/>
        </p:nvCxnSpPr>
        <p:spPr>
          <a:xfrm>
            <a:off x="3172051" y="5126051"/>
            <a:ext cx="194033" cy="1979"/>
          </a:xfrm>
          <a:prstGeom prst="straightConnector1">
            <a:avLst/>
          </a:prstGeom>
          <a:ln w="571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>
            <a:off x="3172051" y="6096984"/>
            <a:ext cx="194033" cy="1979"/>
          </a:xfrm>
          <a:prstGeom prst="straightConnector1">
            <a:avLst/>
          </a:prstGeom>
          <a:ln w="571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Flowchart: Connector 19"/>
          <p:cNvSpPr/>
          <p:nvPr/>
        </p:nvSpPr>
        <p:spPr>
          <a:xfrm>
            <a:off x="2632711" y="2933696"/>
            <a:ext cx="565936" cy="463987"/>
          </a:xfrm>
          <a:prstGeom prst="flowChartConnector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sz="2000" b="1"/>
              <a:t>2</a:t>
            </a:r>
            <a:endParaRPr lang="en-US" sz="2000" b="1"/>
          </a:p>
        </p:txBody>
      </p:sp>
      <p:cxnSp>
        <p:nvCxnSpPr>
          <p:cNvPr id="22" name="Straight Arrow Connector 21"/>
          <p:cNvCxnSpPr/>
          <p:nvPr/>
        </p:nvCxnSpPr>
        <p:spPr>
          <a:xfrm>
            <a:off x="3180879" y="3161108"/>
            <a:ext cx="194033" cy="1979"/>
          </a:xfrm>
          <a:prstGeom prst="straightConnector1">
            <a:avLst/>
          </a:prstGeom>
          <a:ln w="571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Flowchart: Terminator 22"/>
          <p:cNvSpPr/>
          <p:nvPr/>
        </p:nvSpPr>
        <p:spPr>
          <a:xfrm>
            <a:off x="3352490" y="2932874"/>
            <a:ext cx="3761955" cy="465108"/>
          </a:xfrm>
          <a:prstGeom prst="flowChartTerminator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sz="1400" b="1">
                <a:solidFill>
                  <a:schemeClr val="bg1"/>
                </a:solidFill>
                <a:sym typeface="+mn-ea"/>
              </a:rPr>
              <a:t>How Photoelectric Polarimeters Work</a:t>
            </a:r>
            <a:endParaRPr lang="en-US" sz="1400" b="1">
              <a:solidFill>
                <a:schemeClr val="bg1"/>
              </a:solidFill>
              <a:sym typeface="+mn-ea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7445742" y="2760871"/>
            <a:ext cx="4527865" cy="737235"/>
          </a:xfrm>
          <a:prstGeom prst="rect">
            <a:avLst/>
          </a:prstGeom>
          <a:noFill/>
          <a:ln w="28575">
            <a:solidFill>
              <a:srgbClr val="00B0F0"/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spAutoFit/>
          </a:bodyPr>
          <a:lstStyle/>
          <a:p>
            <a:pPr marL="285750" indent="-285750">
              <a:buFont typeface="Calibri,Sans-Serif"/>
              <a:buChar char="-"/>
            </a:pPr>
            <a:r>
              <a:rPr lang="en-US" sz="1400"/>
              <a:t>Gas pixel detector (GPD) Architecture. </a:t>
            </a:r>
            <a:endParaRPr lang="en-US" sz="1400"/>
          </a:p>
          <a:p>
            <a:pPr marL="285750" indent="-285750">
              <a:buFont typeface="Calibri,Sans-Serif"/>
              <a:buChar char="-"/>
            </a:pPr>
            <a:r>
              <a:rPr lang="en-US" sz="1400"/>
              <a:t>How Gas Pixel Detector Work</a:t>
            </a:r>
            <a:endParaRPr lang="en-US" sz="1400"/>
          </a:p>
          <a:p>
            <a:pPr marL="285750" indent="-285750">
              <a:buFont typeface="Calibri,Sans-Serif"/>
              <a:buChar char="-"/>
            </a:pPr>
            <a:r>
              <a:rPr lang="en-US" sz="1400"/>
              <a:t>Limitations of GPD ASIC</a:t>
            </a:r>
            <a:endParaRPr lang="en-US" sz="1400"/>
          </a:p>
        </p:txBody>
      </p:sp>
      <p:cxnSp>
        <p:nvCxnSpPr>
          <p:cNvPr id="18" name="Straight Arrow Connector 17"/>
          <p:cNvCxnSpPr/>
          <p:nvPr/>
        </p:nvCxnSpPr>
        <p:spPr>
          <a:xfrm flipV="1">
            <a:off x="2987" y="1419238"/>
            <a:ext cx="12181729" cy="35478"/>
          </a:xfrm>
          <a:prstGeom prst="straightConnector1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5105400" y="497840"/>
            <a:ext cx="7037705" cy="706755"/>
          </a:xfrm>
          <a:prstGeom prst="rect">
            <a:avLst/>
          </a:prstGeom>
          <a:noFill/>
          <a:ln>
            <a:noFill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spAutoFit/>
          </a:bodyPr>
          <a:lstStyle/>
          <a:p>
            <a:r>
              <a:rPr lang="en-US" sz="4000" b="1" u="sng">
                <a:solidFill>
                  <a:srgbClr val="C00000"/>
                </a:solidFill>
              </a:rPr>
              <a:t>PRESENTATION ROADMAP</a:t>
            </a:r>
            <a:endParaRPr lang="en-US" sz="4000" b="1" u="sng">
              <a:solidFill>
                <a:srgbClr val="C00000"/>
              </a:solidFill>
            </a:endParaRPr>
          </a:p>
        </p:txBody>
      </p:sp>
      <p:pic>
        <p:nvPicPr>
          <p:cNvPr id="28" name="Picture 27" descr="A circular logo with text and a circle&#10;&#10;AI-generated content may be incorrect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12" y="101128"/>
            <a:ext cx="1450398" cy="1252476"/>
          </a:xfrm>
          <a:prstGeom prst="rect">
            <a:avLst/>
          </a:prstGeom>
        </p:spPr>
      </p:pic>
      <p:sp>
        <p:nvSpPr>
          <p:cNvPr id="29" name="TextBox 28"/>
          <p:cNvSpPr txBox="1"/>
          <p:nvPr/>
        </p:nvSpPr>
        <p:spPr>
          <a:xfrm>
            <a:off x="1294684" y="186342"/>
            <a:ext cx="1455825" cy="107721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spAutoFit/>
          </a:bodyPr>
          <a:lstStyle/>
          <a:p>
            <a:pPr algn="l"/>
            <a:r>
              <a:rPr lang="en-US" sz="2800" b="1"/>
              <a:t>INAF</a:t>
            </a:r>
            <a:endParaRPr lang="en-US" sz="2800" b="1"/>
          </a:p>
          <a:p>
            <a:r>
              <a:rPr lang="en-US" sz="1200" b="1"/>
              <a:t>I</a:t>
            </a:r>
            <a:r>
              <a:rPr lang="en-US" sz="1200"/>
              <a:t>STITUTO</a:t>
            </a:r>
            <a:endParaRPr lang="en-US" sz="1200"/>
          </a:p>
          <a:p>
            <a:r>
              <a:rPr lang="en-US" sz="1200" b="1"/>
              <a:t>N</a:t>
            </a:r>
            <a:r>
              <a:rPr lang="en-US" sz="1200"/>
              <a:t>AZIONALE</a:t>
            </a:r>
            <a:endParaRPr lang="en-US" sz="1200"/>
          </a:p>
          <a:p>
            <a:r>
              <a:rPr lang="en-US" sz="1200" b="1"/>
              <a:t>D</a:t>
            </a:r>
            <a:r>
              <a:rPr lang="en-US" sz="1200"/>
              <a:t>I  </a:t>
            </a:r>
            <a:r>
              <a:rPr lang="en-US" sz="1200" b="1"/>
              <a:t>A</a:t>
            </a:r>
            <a:r>
              <a:rPr lang="en-US" sz="1200"/>
              <a:t>STROFISICA</a:t>
            </a:r>
            <a:endParaRPr lang="en-US" sz="1200"/>
          </a:p>
        </p:txBody>
      </p:sp>
      <p:sp>
        <p:nvSpPr>
          <p:cNvPr id="26" name="Text Box 25"/>
          <p:cNvSpPr txBox="1"/>
          <p:nvPr/>
        </p:nvSpPr>
        <p:spPr>
          <a:xfrm>
            <a:off x="8435975" y="2633345"/>
            <a:ext cx="30988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330EA680-D336-4FF7-8B7A-9848BB0A1C32}" type="slidenum">
              <a:rPr lang="en-US" smtClean="0"/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bldLvl="0" animBg="1"/>
      <p:bldP spid="21" grpId="0" animBg="1"/>
      <p:bldP spid="2" grpId="0" bldLvl="0" animBg="1"/>
      <p:bldP spid="3" grpId="0" animBg="1"/>
      <p:bldP spid="4" grpId="0" animBg="1"/>
      <p:bldP spid="7" grpId="0" animBg="1"/>
      <p:bldP spid="8" grpId="0" animBg="1"/>
      <p:bldP spid="9" grpId="0" animBg="1"/>
      <p:bldP spid="10" grpId="0" bldLvl="0" animBg="1"/>
      <p:bldP spid="12" grpId="0" animBg="1"/>
      <p:bldP spid="13" grpId="0" animBg="1"/>
      <p:bldP spid="14" grpId="0" animBg="1"/>
      <p:bldP spid="20" grpId="0" bldLvl="0" animBg="1"/>
      <p:bldP spid="23" grpId="0" bldLvl="0" animBg="1"/>
      <p:bldP spid="25" grpId="0" bldLvl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41572" y="1620365"/>
            <a:ext cx="7598406" cy="1200329"/>
          </a:xfrm>
          <a:prstGeom prst="rect">
            <a:avLst/>
          </a:prstGeom>
          <a:noFill/>
          <a:ln w="28575">
            <a:solidFill>
              <a:srgbClr val="00B050"/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spAutoFit/>
          </a:bodyPr>
          <a:lstStyle/>
          <a:p>
            <a:r>
              <a:rPr lang="en-US">
                <a:ea typeface="+mn-lt"/>
                <a:cs typeface="+mn-lt"/>
              </a:rPr>
              <a:t>The Imaging X-ray Polarimetry Explorer (IXPE), launched on </a:t>
            </a:r>
            <a:r>
              <a:rPr lang="en-US" b="1">
                <a:ea typeface="+mn-lt"/>
                <a:cs typeface="+mn-lt"/>
              </a:rPr>
              <a:t>9 December 2021</a:t>
            </a:r>
            <a:r>
              <a:rPr lang="en-US">
                <a:ea typeface="+mn-lt"/>
                <a:cs typeface="+mn-lt"/>
              </a:rPr>
              <a:t>, carries </a:t>
            </a:r>
            <a:r>
              <a:rPr lang="en-US" b="1">
                <a:ea typeface="+mn-lt"/>
                <a:cs typeface="+mn-lt"/>
              </a:rPr>
              <a:t>three telescopes equipped with detectors capable of measuring the polarization of X-rays from astrophysical sources</a:t>
            </a:r>
            <a:r>
              <a:rPr lang="en-US">
                <a:ea typeface="+mn-lt"/>
                <a:cs typeface="+mn-lt"/>
              </a:rPr>
              <a:t>. </a:t>
            </a:r>
            <a:endParaRPr lang="en-US">
              <a:ea typeface="+mn-lt"/>
              <a:cs typeface="+mn-lt"/>
            </a:endParaRPr>
          </a:p>
          <a:p>
            <a:r>
              <a:rPr lang="en-US">
                <a:ea typeface="+mn-lt"/>
                <a:cs typeface="+mn-lt"/>
              </a:rPr>
              <a:t>The detectors were developed  by a team of </a:t>
            </a:r>
            <a:r>
              <a:rPr lang="en-US" b="1">
                <a:ea typeface="+mn-lt"/>
                <a:cs typeface="+mn-lt"/>
              </a:rPr>
              <a:t>INFN and INAF researchers</a:t>
            </a:r>
            <a:r>
              <a:rPr lang="en-US">
                <a:ea typeface="+mn-lt"/>
                <a:cs typeface="+mn-lt"/>
              </a:rPr>
              <a:t>. </a:t>
            </a:r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8826" y="2990629"/>
            <a:ext cx="7595747" cy="3394114"/>
          </a:xfrm>
          <a:prstGeom prst="rect">
            <a:avLst/>
          </a:prstGeom>
          <a:ln w="28575">
            <a:solidFill>
              <a:srgbClr val="4472C4"/>
            </a:solidFill>
          </a:ln>
        </p:spPr>
      </p:pic>
      <p:sp>
        <p:nvSpPr>
          <p:cNvPr id="7" name="TextBox 6"/>
          <p:cNvSpPr txBox="1"/>
          <p:nvPr/>
        </p:nvSpPr>
        <p:spPr>
          <a:xfrm>
            <a:off x="1489892" y="5752511"/>
            <a:ext cx="1972597" cy="627936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spAutoFit/>
          </a:bodyPr>
          <a:lstStyle/>
          <a:p>
            <a:pPr algn="l"/>
            <a:endParaRPr lang="en-US"/>
          </a:p>
        </p:txBody>
      </p:sp>
      <p:sp>
        <p:nvSpPr>
          <p:cNvPr id="11" name="Arrow: Bent 10"/>
          <p:cNvSpPr/>
          <p:nvPr/>
        </p:nvSpPr>
        <p:spPr>
          <a:xfrm rot="10800000">
            <a:off x="2060702" y="6283310"/>
            <a:ext cx="641995" cy="566893"/>
          </a:xfrm>
          <a:prstGeom prst="ben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906739" y="6493445"/>
            <a:ext cx="1164159" cy="369332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spAutoFit/>
          </a:bodyPr>
          <a:lstStyle/>
          <a:p>
            <a:r>
              <a:rPr lang="en-US"/>
              <a:t>Our Work </a:t>
            </a:r>
            <a:endParaRPr lang="en-US"/>
          </a:p>
        </p:txBody>
      </p:sp>
      <p:pic>
        <p:nvPicPr>
          <p:cNvPr id="8" name="Picture 7" descr="A person in white coveralls standing next to a large blue object&#10;&#10;AI-generated content may be incorrect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03845" y="1614805"/>
            <a:ext cx="4043045" cy="4709795"/>
          </a:xfrm>
          <a:prstGeom prst="rect">
            <a:avLst/>
          </a:prstGeom>
          <a:ln w="28575">
            <a:solidFill>
              <a:srgbClr val="FF0000"/>
            </a:solidFill>
          </a:ln>
        </p:spPr>
      </p:pic>
      <p:sp>
        <p:nvSpPr>
          <p:cNvPr id="9" name="TextBox 8"/>
          <p:cNvSpPr txBox="1"/>
          <p:nvPr/>
        </p:nvSpPr>
        <p:spPr>
          <a:xfrm>
            <a:off x="7755323" y="6380901"/>
            <a:ext cx="4288972" cy="54301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spAutoFit/>
          </a:bodyPr>
          <a:lstStyle/>
          <a:p>
            <a:r>
              <a:rPr lang="en-US" sz="1400">
                <a:solidFill>
                  <a:schemeClr val="accent1"/>
                </a:solidFill>
                <a:ea typeface="+mn-lt"/>
                <a:cs typeface="+mn-lt"/>
              </a:rPr>
              <a:t>IXPE during environmental testing</a:t>
            </a:r>
            <a:endParaRPr lang="en-US" sz="1400">
              <a:solidFill>
                <a:schemeClr val="accent1"/>
              </a:solidFill>
            </a:endParaRPr>
          </a:p>
          <a:p>
            <a:r>
              <a:rPr lang="en-US" sz="1400">
                <a:solidFill>
                  <a:schemeClr val="accent1"/>
                </a:solidFill>
                <a:ea typeface="+mn-lt"/>
                <a:cs typeface="+mn-lt"/>
              </a:rPr>
              <a:t>at Ball Aerospace</a:t>
            </a:r>
            <a:endParaRPr lang="en-US" sz="1400">
              <a:solidFill>
                <a:schemeClr val="accent1"/>
              </a:solidFill>
            </a:endParaRPr>
          </a:p>
        </p:txBody>
      </p:sp>
      <p:cxnSp>
        <p:nvCxnSpPr>
          <p:cNvPr id="6" name="Straight Arrow Connector 5"/>
          <p:cNvCxnSpPr/>
          <p:nvPr/>
        </p:nvCxnSpPr>
        <p:spPr>
          <a:xfrm flipV="1">
            <a:off x="2987" y="1340070"/>
            <a:ext cx="12181729" cy="35478"/>
          </a:xfrm>
          <a:prstGeom prst="straightConnector1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2" name="Picture 11" descr="A circular logo with text and a circle&#10;&#10;AI-generated content may be incorrect.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12" y="101128"/>
            <a:ext cx="1450398" cy="1252476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1334268" y="186342"/>
            <a:ext cx="1455825" cy="107721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spAutoFit/>
          </a:bodyPr>
          <a:lstStyle/>
          <a:p>
            <a:pPr algn="l"/>
            <a:r>
              <a:rPr lang="en-US" sz="2800" b="1"/>
              <a:t>INAF</a:t>
            </a:r>
            <a:endParaRPr lang="en-US" sz="2800" b="1"/>
          </a:p>
          <a:p>
            <a:r>
              <a:rPr lang="en-US" sz="1200" b="1"/>
              <a:t>I</a:t>
            </a:r>
            <a:r>
              <a:rPr lang="en-US" sz="1200"/>
              <a:t>STITUTO</a:t>
            </a:r>
            <a:endParaRPr lang="en-US" sz="1200"/>
          </a:p>
          <a:p>
            <a:r>
              <a:rPr lang="en-US" sz="1200" b="1"/>
              <a:t>N</a:t>
            </a:r>
            <a:r>
              <a:rPr lang="en-US" sz="1200"/>
              <a:t>AZIONALE</a:t>
            </a:r>
            <a:endParaRPr lang="en-US" sz="1200"/>
          </a:p>
          <a:p>
            <a:r>
              <a:rPr lang="en-US" sz="1200" b="1"/>
              <a:t>D</a:t>
            </a:r>
            <a:r>
              <a:rPr lang="en-US" sz="1200"/>
              <a:t>I  </a:t>
            </a:r>
            <a:r>
              <a:rPr lang="en-US" sz="1200" b="1"/>
              <a:t>A</a:t>
            </a:r>
            <a:r>
              <a:rPr lang="en-US" sz="1200"/>
              <a:t>STROFISICA</a:t>
            </a:r>
            <a:endParaRPr lang="en-US" sz="1200"/>
          </a:p>
        </p:txBody>
      </p:sp>
      <p:sp>
        <p:nvSpPr>
          <p:cNvPr id="16" name="TextBox 15"/>
          <p:cNvSpPr txBox="1"/>
          <p:nvPr/>
        </p:nvSpPr>
        <p:spPr>
          <a:xfrm>
            <a:off x="7555230" y="97155"/>
            <a:ext cx="4441190" cy="706755"/>
          </a:xfrm>
          <a:prstGeom prst="rect">
            <a:avLst/>
          </a:prstGeom>
          <a:noFill/>
          <a:ln>
            <a:noFill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spAutoFit/>
          </a:bodyPr>
          <a:lstStyle/>
          <a:p>
            <a:r>
              <a:rPr lang="en-US" sz="4000" b="1" u="sng">
                <a:solidFill>
                  <a:srgbClr val="C00000"/>
                </a:solidFill>
              </a:rPr>
              <a:t>INTRODUCTION</a:t>
            </a:r>
            <a:endParaRPr lang="en-US" sz="4000" b="1" u="sng">
              <a:solidFill>
                <a:srgbClr val="C00000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6137275" y="762000"/>
            <a:ext cx="6054725" cy="52197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spAutoFit/>
          </a:bodyPr>
          <a:lstStyle/>
          <a:p>
            <a:r>
              <a:rPr lang="en-US" sz="2800" b="1"/>
              <a:t>ABOUT SPACE OBSERVATORY...</a:t>
            </a:r>
            <a:endParaRPr lang="en-US" sz="2800" b="1"/>
          </a:p>
        </p:txBody>
      </p:sp>
      <p:sp>
        <p:nvSpPr>
          <p:cNvPr id="3" name="TextBox 2"/>
          <p:cNvSpPr txBox="1"/>
          <p:nvPr/>
        </p:nvSpPr>
        <p:spPr>
          <a:xfrm>
            <a:off x="3828056" y="6489316"/>
            <a:ext cx="3117784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spAutoFit/>
          </a:bodyPr>
          <a:lstStyle/>
          <a:p>
            <a:r>
              <a:rPr lang="en-US" sz="900" dirty="0">
                <a:ea typeface="+mn-lt"/>
                <a:cs typeface="+mn-lt"/>
              </a:rPr>
              <a:t>Weisskopf, M. C., </a:t>
            </a:r>
            <a:r>
              <a:rPr lang="en-US" sz="900" dirty="0" err="1">
                <a:ea typeface="+mn-lt"/>
                <a:cs typeface="+mn-lt"/>
              </a:rPr>
              <a:t>Soffitta</a:t>
            </a:r>
            <a:r>
              <a:rPr lang="en-US" sz="900" dirty="0">
                <a:ea typeface="+mn-lt"/>
                <a:cs typeface="+mn-lt"/>
              </a:rPr>
              <a:t>, P., Baldini, L., Ramsey, B. D., O’Dell, S. L., Romani, R. W., ... &amp; Thomas, N. E. (2022).</a:t>
            </a:r>
            <a:endParaRPr lang="en-US" sz="900" dirty="0"/>
          </a:p>
        </p:txBody>
      </p:sp>
      <p:sp>
        <p:nvSpPr>
          <p:cNvPr id="10" name="Text Box 9"/>
          <p:cNvSpPr txBox="1"/>
          <p:nvPr/>
        </p:nvSpPr>
        <p:spPr>
          <a:xfrm>
            <a:off x="11519535" y="6546215"/>
            <a:ext cx="443865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sz="1200"/>
              <a:t>3</a:t>
            </a:r>
            <a:endParaRPr lang="en-US" sz="120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330EA680-D336-4FF7-8B7A-9848BB0A1C32}" type="slidenum">
              <a:rPr lang="en-US" smtClean="0"/>
            </a:fld>
            <a:endParaRPr lang="en-US"/>
          </a:p>
        </p:txBody>
      </p:sp>
      <p:pic>
        <p:nvPicPr>
          <p:cNvPr id="12" name="Picture 11" descr="A circular logo with text and a circle&#10;&#10;AI-generated content may be incorrect.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112" y="101128"/>
            <a:ext cx="1450398" cy="1252476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1334268" y="186342"/>
            <a:ext cx="1455825" cy="107721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spAutoFit/>
          </a:bodyPr>
          <a:p>
            <a:pPr algn="l"/>
            <a:r>
              <a:rPr lang="en-US" sz="2800" b="1"/>
              <a:t>INAF</a:t>
            </a:r>
            <a:endParaRPr lang="en-US" sz="2800" b="1"/>
          </a:p>
          <a:p>
            <a:r>
              <a:rPr lang="en-US" sz="1200" b="1"/>
              <a:t>I</a:t>
            </a:r>
            <a:r>
              <a:rPr lang="en-US" sz="1200"/>
              <a:t>STITUTO</a:t>
            </a:r>
            <a:endParaRPr lang="en-US" sz="1200"/>
          </a:p>
          <a:p>
            <a:r>
              <a:rPr lang="en-US" sz="1200" b="1"/>
              <a:t>N</a:t>
            </a:r>
            <a:r>
              <a:rPr lang="en-US" sz="1200"/>
              <a:t>AZIONALE</a:t>
            </a:r>
            <a:endParaRPr lang="en-US" sz="1200"/>
          </a:p>
          <a:p>
            <a:r>
              <a:rPr lang="en-US" sz="1200" b="1"/>
              <a:t>D</a:t>
            </a:r>
            <a:r>
              <a:rPr lang="en-US" sz="1200"/>
              <a:t>I  </a:t>
            </a:r>
            <a:r>
              <a:rPr lang="en-US" sz="1200" b="1"/>
              <a:t>A</a:t>
            </a:r>
            <a:r>
              <a:rPr lang="en-US" sz="1200"/>
              <a:t>STROFISICA</a:t>
            </a:r>
            <a:endParaRPr lang="en-US" sz="1200"/>
          </a:p>
        </p:txBody>
      </p:sp>
      <p:sp>
        <p:nvSpPr>
          <p:cNvPr id="16" name="TextBox 15"/>
          <p:cNvSpPr txBox="1"/>
          <p:nvPr/>
        </p:nvSpPr>
        <p:spPr>
          <a:xfrm>
            <a:off x="7555230" y="97155"/>
            <a:ext cx="4441190" cy="706755"/>
          </a:xfrm>
          <a:prstGeom prst="rect">
            <a:avLst/>
          </a:prstGeom>
          <a:noFill/>
          <a:ln>
            <a:noFill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spAutoFit/>
          </a:bodyPr>
          <a:p>
            <a:r>
              <a:rPr lang="en-US" sz="4000" b="1" u="sng">
                <a:solidFill>
                  <a:srgbClr val="C00000"/>
                </a:solidFill>
              </a:rPr>
              <a:t>INTRODUCTION</a:t>
            </a:r>
            <a:endParaRPr lang="en-US" sz="4000" b="1" u="sng">
              <a:solidFill>
                <a:srgbClr val="C00000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6137275" y="762000"/>
            <a:ext cx="6054725" cy="52197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spAutoFit/>
          </a:bodyPr>
          <a:p>
            <a:r>
              <a:rPr lang="en-US" sz="2800" b="1"/>
              <a:t>ABOUT SPACE OBSERVATORY...</a:t>
            </a:r>
            <a:endParaRPr lang="en-US" sz="2800" b="1"/>
          </a:p>
        </p:txBody>
      </p:sp>
      <p:cxnSp>
        <p:nvCxnSpPr>
          <p:cNvPr id="6" name="Straight Arrow Connector 5"/>
          <p:cNvCxnSpPr/>
          <p:nvPr/>
        </p:nvCxnSpPr>
        <p:spPr>
          <a:xfrm flipV="1">
            <a:off x="2987" y="1340070"/>
            <a:ext cx="12181729" cy="35478"/>
          </a:xfrm>
          <a:prstGeom prst="straightConnector1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5" name="Picture 4" descr="Screenshot from 2026-03-26 04-41-2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85" y="1451610"/>
            <a:ext cx="11997690" cy="536257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612829" y="79245"/>
            <a:ext cx="4963243" cy="5232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spAutoFit/>
          </a:bodyPr>
          <a:lstStyle/>
          <a:p>
            <a:pPr algn="ctr"/>
            <a:r>
              <a:rPr lang="en-US" sz="2800" b="1">
                <a:solidFill>
                  <a:schemeClr val="bg1"/>
                </a:solidFill>
              </a:rPr>
              <a:t>Why We Do Polarimetry?</a:t>
            </a:r>
            <a:endParaRPr lang="en-US" sz="2800">
              <a:solidFill>
                <a:schemeClr val="bg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15274" y="1510407"/>
            <a:ext cx="11864884" cy="923330"/>
          </a:xfrm>
          <a:prstGeom prst="rect">
            <a:avLst/>
          </a:prstGeom>
          <a:noFill/>
          <a:ln w="28575">
            <a:solidFill>
              <a:srgbClr val="0070C0"/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>
                <a:ea typeface="+mn-lt"/>
                <a:cs typeface="+mn-lt"/>
              </a:rPr>
              <a:t>X-ray polarimetry is performed to measure the </a:t>
            </a:r>
            <a:r>
              <a:rPr lang="en-US" b="1">
                <a:ea typeface="+mn-lt"/>
                <a:cs typeface="+mn-lt"/>
              </a:rPr>
              <a:t>polarization of X-rays emitted</a:t>
            </a:r>
            <a:r>
              <a:rPr lang="en-US">
                <a:ea typeface="+mn-lt"/>
                <a:cs typeface="+mn-lt"/>
              </a:rPr>
              <a:t> by astrophysical sources.</a:t>
            </a:r>
            <a:endParaRPr lang="en-US"/>
          </a:p>
          <a:p>
            <a:pPr marL="285750" indent="-285750">
              <a:buFont typeface="Arial"/>
              <a:buChar char="•"/>
            </a:pPr>
            <a:r>
              <a:rPr lang="en-US">
                <a:ea typeface="+mn-lt"/>
                <a:cs typeface="+mn-lt"/>
              </a:rPr>
              <a:t>It</a:t>
            </a:r>
            <a:r>
              <a:rPr lang="en-US" dirty="0">
                <a:ea typeface="+mn-lt"/>
                <a:cs typeface="+mn-lt"/>
              </a:rPr>
              <a:t> provide unique information about the geometry, </a:t>
            </a:r>
            <a:r>
              <a:rPr lang="en-US" dirty="0">
                <a:solidFill>
                  <a:srgbClr val="C00000"/>
                </a:solidFill>
                <a:ea typeface="+mn-lt"/>
                <a:cs typeface="+mn-lt"/>
              </a:rPr>
              <a:t>magnetic fields</a:t>
            </a:r>
            <a:r>
              <a:rPr lang="en-US" dirty="0">
                <a:ea typeface="+mn-lt"/>
                <a:cs typeface="+mn-lt"/>
              </a:rPr>
              <a:t>, and emission mechanisms in extreme environments such as </a:t>
            </a:r>
            <a:r>
              <a:rPr lang="en-US" b="1" dirty="0">
                <a:ea typeface="+mn-lt"/>
                <a:cs typeface="+mn-lt"/>
              </a:rPr>
              <a:t>black holes, neutron stars, and supernova remnants</a:t>
            </a:r>
            <a:r>
              <a:rPr lang="en-US" dirty="0">
                <a:ea typeface="+mn-lt"/>
                <a:cs typeface="+mn-lt"/>
              </a:rPr>
              <a:t>.</a:t>
            </a:r>
            <a:endParaRPr lang="en-US" dirty="0"/>
          </a:p>
        </p:txBody>
      </p:sp>
      <p:cxnSp>
        <p:nvCxnSpPr>
          <p:cNvPr id="7" name="Straight Arrow Connector 6"/>
          <p:cNvCxnSpPr/>
          <p:nvPr/>
        </p:nvCxnSpPr>
        <p:spPr>
          <a:xfrm flipV="1">
            <a:off x="110310" y="1419238"/>
            <a:ext cx="11859759" cy="24746"/>
          </a:xfrm>
          <a:prstGeom prst="straightConnector1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Picture 8" descr="A circular logo with text and a circle&#10;&#10;AI-generated content may be incorrect.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112" y="101128"/>
            <a:ext cx="1450398" cy="1252476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1334268" y="186342"/>
            <a:ext cx="1455825" cy="107721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spAutoFit/>
          </a:bodyPr>
          <a:lstStyle/>
          <a:p>
            <a:pPr algn="l"/>
            <a:r>
              <a:rPr lang="en-US" sz="2800" b="1"/>
              <a:t>INAF</a:t>
            </a:r>
            <a:endParaRPr lang="en-US" sz="2800" b="1"/>
          </a:p>
          <a:p>
            <a:r>
              <a:rPr lang="en-US" sz="1200" b="1"/>
              <a:t>I</a:t>
            </a:r>
            <a:r>
              <a:rPr lang="en-US" sz="1200"/>
              <a:t>STITUTO</a:t>
            </a:r>
            <a:endParaRPr lang="en-US" sz="1200"/>
          </a:p>
          <a:p>
            <a:r>
              <a:rPr lang="en-US" sz="1200" b="1"/>
              <a:t>N</a:t>
            </a:r>
            <a:r>
              <a:rPr lang="en-US" sz="1200"/>
              <a:t>AZIONALE</a:t>
            </a:r>
            <a:endParaRPr lang="en-US" sz="1200"/>
          </a:p>
          <a:p>
            <a:r>
              <a:rPr lang="en-US" sz="1200" b="1"/>
              <a:t>D</a:t>
            </a:r>
            <a:r>
              <a:rPr lang="en-US" sz="1200"/>
              <a:t>I  </a:t>
            </a:r>
            <a:r>
              <a:rPr lang="en-US" sz="1200" b="1"/>
              <a:t>A</a:t>
            </a:r>
            <a:r>
              <a:rPr lang="en-US" sz="1200"/>
              <a:t>STROFISICA</a:t>
            </a:r>
            <a:endParaRPr lang="en-US" sz="1200"/>
          </a:p>
        </p:txBody>
      </p:sp>
      <p:sp>
        <p:nvSpPr>
          <p:cNvPr id="13" name="TextBox 12"/>
          <p:cNvSpPr txBox="1"/>
          <p:nvPr/>
        </p:nvSpPr>
        <p:spPr>
          <a:xfrm>
            <a:off x="6099175" y="206375"/>
            <a:ext cx="5976620" cy="706755"/>
          </a:xfrm>
          <a:prstGeom prst="rect">
            <a:avLst/>
          </a:prstGeom>
          <a:noFill/>
          <a:ln>
            <a:noFill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spAutoFit/>
          </a:bodyPr>
          <a:lstStyle/>
          <a:p>
            <a:r>
              <a:rPr lang="en-US" sz="4000" b="1" u="sng">
                <a:solidFill>
                  <a:srgbClr val="C00000"/>
                </a:solidFill>
              </a:rPr>
              <a:t>WHY POLARIMETRY?</a:t>
            </a:r>
            <a:endParaRPr lang="en-US" sz="4000" b="1" u="sng">
              <a:solidFill>
                <a:srgbClr val="C00000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022090" y="875030"/>
            <a:ext cx="8053705" cy="5835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spAutoFit/>
          </a:bodyPr>
          <a:lstStyle/>
          <a:p>
            <a:r>
              <a:rPr lang="en-US" sz="3200" b="1">
                <a:ea typeface="+mn-lt"/>
                <a:cs typeface="+mn-lt"/>
              </a:rPr>
              <a:t>EXAMPLE TARGETS STUDIED BY IXPE</a:t>
            </a:r>
            <a:endParaRPr lang="en-US" b="1"/>
          </a:p>
        </p:txBody>
      </p:sp>
      <p:pic>
        <p:nvPicPr>
          <p:cNvPr id="17" name="Picture 16" descr="A diagram of a fingerprint&#10;&#10;AI-generated content may be incorrect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36585" y="2559050"/>
            <a:ext cx="3315335" cy="3618865"/>
          </a:xfrm>
          <a:prstGeom prst="rect">
            <a:avLst/>
          </a:prstGeom>
          <a:ln w="28575">
            <a:noFill/>
          </a:ln>
        </p:spPr>
      </p:pic>
      <p:sp>
        <p:nvSpPr>
          <p:cNvPr id="18" name="TextBox 17"/>
          <p:cNvSpPr txBox="1"/>
          <p:nvPr/>
        </p:nvSpPr>
        <p:spPr>
          <a:xfrm>
            <a:off x="6566282" y="2997373"/>
            <a:ext cx="1679098" cy="34163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spAutoFit/>
          </a:bodyPr>
          <a:lstStyle/>
          <a:p>
            <a:r>
              <a:rPr lang="en-US" sz="2000" b="1"/>
              <a:t>Magnetic Field Geometry</a:t>
            </a:r>
            <a:r>
              <a:rPr lang="en-US" sz="2000"/>
              <a:t>, overlaid to the Intensity. </a:t>
            </a:r>
            <a:endParaRPr lang="en-US"/>
          </a:p>
          <a:p>
            <a:r>
              <a:rPr lang="en-US" sz="2000"/>
              <a:t>As Measured by IXPE for the Crab Nebula. </a:t>
            </a:r>
            <a:endParaRPr lang="en-US" sz="2000"/>
          </a:p>
          <a:p>
            <a:r>
              <a:rPr lang="en-US" sz="900" err="1">
                <a:ea typeface="+mn-lt"/>
                <a:cs typeface="+mn-lt"/>
              </a:rPr>
              <a:t>Bucciantini</a:t>
            </a:r>
            <a:r>
              <a:rPr lang="en-US" sz="900">
                <a:ea typeface="+mn-lt"/>
                <a:cs typeface="+mn-lt"/>
              </a:rPr>
              <a:t>, N., Romani, R. W., Xie, F., &amp; Wong, J. (2024).</a:t>
            </a:r>
            <a:endParaRPr lang="en-US" sz="900"/>
          </a:p>
          <a:p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6068695" y="2546350"/>
            <a:ext cx="5482590" cy="3692525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spAutoFit/>
          </a:bodyPr>
          <a:lstStyle/>
          <a:p>
            <a:pPr algn="l"/>
            <a:endParaRPr lang="en-US"/>
          </a:p>
          <a:p>
            <a:pPr algn="l"/>
            <a:endParaRPr lang="en-US"/>
          </a:p>
          <a:p>
            <a:pPr algn="l"/>
            <a:endParaRPr lang="en-US"/>
          </a:p>
          <a:p>
            <a:pPr algn="l"/>
            <a:endParaRPr lang="en-US"/>
          </a:p>
          <a:p>
            <a:pPr algn="l"/>
            <a:endParaRPr lang="en-US"/>
          </a:p>
          <a:p>
            <a:pPr algn="l"/>
            <a:endParaRPr lang="en-US"/>
          </a:p>
          <a:p>
            <a:pPr algn="l"/>
            <a:endParaRPr lang="en-US"/>
          </a:p>
          <a:p>
            <a:pPr algn="l"/>
            <a:endParaRPr lang="en-US"/>
          </a:p>
          <a:p>
            <a:pPr algn="l"/>
            <a:endParaRPr lang="en-US"/>
          </a:p>
          <a:p>
            <a:pPr algn="l"/>
            <a:endParaRPr lang="en-US"/>
          </a:p>
          <a:p>
            <a:pPr algn="l"/>
            <a:endParaRPr lang="en-US"/>
          </a:p>
          <a:p>
            <a:pPr algn="l"/>
            <a:endParaRPr lang="en-US"/>
          </a:p>
          <a:p>
            <a:pPr algn="l"/>
            <a:endParaRPr lang="en-US"/>
          </a:p>
        </p:txBody>
      </p:sp>
      <p:pic>
        <p:nvPicPr>
          <p:cNvPr id="8" name="Picture 7" descr="A diagram of a galaxy&#10;&#10;AI-generated content may be incorrect.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5508" y="2884502"/>
            <a:ext cx="5779265" cy="3318825"/>
          </a:xfrm>
          <a:prstGeom prst="rect">
            <a:avLst/>
          </a:prstGeom>
          <a:ln w="57150">
            <a:noFill/>
          </a:ln>
        </p:spPr>
      </p:pic>
      <p:sp>
        <p:nvSpPr>
          <p:cNvPr id="3" name="TextBox 2"/>
          <p:cNvSpPr txBox="1"/>
          <p:nvPr/>
        </p:nvSpPr>
        <p:spPr>
          <a:xfrm>
            <a:off x="112964" y="2520293"/>
            <a:ext cx="5777925" cy="4276725"/>
          </a:xfrm>
          <a:prstGeom prst="rect">
            <a:avLst/>
          </a:prstGeom>
          <a:noFill/>
          <a:ln w="57150">
            <a:solidFill>
              <a:schemeClr val="tx1"/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spAutoFit/>
          </a:bodyPr>
          <a:lstStyle/>
          <a:p>
            <a:r>
              <a:rPr lang="en-US" sz="2000"/>
              <a:t>How are Particles accelerated in Blazar jets?</a:t>
            </a:r>
            <a:endParaRPr lang="en-US" sz="2000"/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 dirty="0"/>
          </a:p>
          <a:p>
            <a:endParaRPr lang="en-US"/>
          </a:p>
          <a:p>
            <a:endParaRPr lang="en-US" dirty="0"/>
          </a:p>
          <a:p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130886" y="6212040"/>
            <a:ext cx="5937946" cy="5232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spAutoFit/>
          </a:bodyPr>
          <a:lstStyle/>
          <a:p>
            <a:pPr algn="l"/>
            <a:r>
              <a:rPr lang="en-US" sz="1400" dirty="0"/>
              <a:t>Kirk, J. G., Rieger, F. M., &amp; </a:t>
            </a:r>
            <a:r>
              <a:rPr lang="en-US" sz="1400" dirty="0" err="1"/>
              <a:t>Mastichiadis</a:t>
            </a:r>
            <a:r>
              <a:rPr lang="en-US" sz="1400" dirty="0"/>
              <a:t>, A. (1998). Particle acceleration and synchrotron emission in blazar jets. </a:t>
            </a:r>
            <a:r>
              <a:rPr lang="en-US" sz="1400" i="1" dirty="0" err="1"/>
              <a:t>arXiv</a:t>
            </a:r>
            <a:r>
              <a:rPr lang="en-US" sz="1400" i="1" dirty="0"/>
              <a:t> preprint astro-</a:t>
            </a:r>
            <a:r>
              <a:rPr lang="en-US" sz="1400" i="1" dirty="0" err="1"/>
              <a:t>ph</a:t>
            </a:r>
            <a:r>
              <a:rPr lang="en-US" sz="1400" i="1" dirty="0"/>
              <a:t>/9801265</a:t>
            </a:r>
            <a:r>
              <a:rPr lang="en-US" sz="1400" dirty="0"/>
              <a:t>.</a:t>
            </a:r>
            <a:endParaRPr lang="en-US" sz="1400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330EA680-D336-4FF7-8B7A-9848BB0A1C32}" type="slidenum">
              <a:rPr lang="en-US" smtClean="0"/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330EA680-D336-4FF7-8B7A-9848BB0A1C32}" type="slidenum">
              <a:rPr lang="en-US" smtClean="0"/>
            </a:fld>
            <a:endParaRPr lang="en-US"/>
          </a:p>
        </p:txBody>
      </p:sp>
      <p:sp>
        <p:nvSpPr>
          <p:cNvPr id="7" name="object 5"/>
          <p:cNvSpPr/>
          <p:nvPr/>
        </p:nvSpPr>
        <p:spPr>
          <a:xfrm>
            <a:off x="405396" y="1594000"/>
            <a:ext cx="3409950" cy="2421255"/>
          </a:xfrm>
          <a:custGeom>
            <a:avLst/>
            <a:gdLst/>
            <a:ahLst/>
            <a:cxnLst/>
            <a:rect l="l" t="t" r="r" b="b"/>
            <a:pathLst>
              <a:path w="3409950" h="2421254">
                <a:moveTo>
                  <a:pt x="1704116" y="2420831"/>
                </a:moveTo>
                <a:lnTo>
                  <a:pt x="0" y="2420831"/>
                </a:lnTo>
                <a:lnTo>
                  <a:pt x="0" y="0"/>
                </a:lnTo>
                <a:lnTo>
                  <a:pt x="3409496" y="0"/>
                </a:lnTo>
                <a:lnTo>
                  <a:pt x="3409496" y="2420831"/>
                </a:lnTo>
                <a:lnTo>
                  <a:pt x="1704116" y="2420831"/>
                </a:lnTo>
                <a:close/>
              </a:path>
            </a:pathLst>
          </a:custGeom>
          <a:ln w="38120">
            <a:solidFill>
              <a:srgbClr val="00A55D"/>
            </a:solidFill>
          </a:ln>
        </p:spPr>
        <p:txBody>
          <a:bodyPr wrap="square" lIns="0" tIns="0" rIns="0" bIns="0" rtlCol="0"/>
          <a:p>
            <a:r>
              <a:rPr>
                <a:latin typeface="东文宋体" charset="0"/>
                <a:cs typeface="东文宋体" charset="0"/>
              </a:rPr>
              <a:t>↑</a:t>
            </a:r>
            <a:endParaRPr>
              <a:latin typeface="东文宋体" charset="0"/>
              <a:cs typeface="东文宋体" charset="0"/>
            </a:endParaRPr>
          </a:p>
        </p:txBody>
      </p:sp>
      <p:pic>
        <p:nvPicPr>
          <p:cNvPr id="8" name="object 4"/>
          <p:cNvPicPr/>
          <p:nvPr/>
        </p:nvPicPr>
        <p:blipFill>
          <a:blip r:embed="rId1" cstate="print"/>
          <a:stretch>
            <a:fillRect/>
          </a:stretch>
        </p:blipFill>
        <p:spPr>
          <a:xfrm>
            <a:off x="403871" y="1592073"/>
            <a:ext cx="1988517" cy="2421594"/>
          </a:xfrm>
          <a:prstGeom prst="rect">
            <a:avLst/>
          </a:prstGeom>
        </p:spPr>
      </p:pic>
      <p:sp>
        <p:nvSpPr>
          <p:cNvPr id="9" name="object 7"/>
          <p:cNvSpPr txBox="1"/>
          <p:nvPr/>
        </p:nvSpPr>
        <p:spPr>
          <a:xfrm>
            <a:off x="2498362" y="1677867"/>
            <a:ext cx="1315720" cy="1727200"/>
          </a:xfrm>
          <a:prstGeom prst="rect">
            <a:avLst/>
          </a:prstGeom>
        </p:spPr>
        <p:txBody>
          <a:bodyPr vert="horz" wrap="square" lIns="0" tIns="30480" rIns="0" bIns="0" rtlCol="0">
            <a:spAutoFit/>
          </a:bodyPr>
          <a:p>
            <a:pPr marL="46990" marR="5080">
              <a:lnSpc>
                <a:spcPct val="94000"/>
              </a:lnSpc>
              <a:spcBef>
                <a:spcPts val="240"/>
              </a:spcBef>
            </a:pPr>
            <a:r>
              <a:rPr sz="1800" dirty="0">
                <a:latin typeface="Arial"/>
                <a:cs typeface="Arial"/>
              </a:rPr>
              <a:t>First X-</a:t>
            </a:r>
            <a:r>
              <a:rPr sz="1800" spc="-25" dirty="0">
                <a:latin typeface="Arial"/>
                <a:cs typeface="Arial"/>
              </a:rPr>
              <a:t>ray </a:t>
            </a:r>
            <a:r>
              <a:rPr sz="1800" spc="-10" dirty="0">
                <a:latin typeface="Arial"/>
                <a:cs typeface="Arial"/>
              </a:rPr>
              <a:t>polarimeters </a:t>
            </a:r>
            <a:r>
              <a:rPr sz="1800" dirty="0">
                <a:latin typeface="Arial"/>
                <a:cs typeface="Arial"/>
              </a:rPr>
              <a:t>flown</a:t>
            </a:r>
            <a:r>
              <a:rPr sz="1800" spc="-20" dirty="0">
                <a:latin typeface="Arial"/>
                <a:cs typeface="Arial"/>
              </a:rPr>
              <a:t> </a:t>
            </a:r>
            <a:r>
              <a:rPr sz="1800" spc="-25" dirty="0">
                <a:latin typeface="Arial"/>
                <a:cs typeface="Arial"/>
              </a:rPr>
              <a:t>on </a:t>
            </a:r>
            <a:r>
              <a:rPr sz="1800" spc="-10" dirty="0">
                <a:latin typeface="Arial"/>
                <a:cs typeface="Arial"/>
              </a:rPr>
              <a:t>sounding rockets.</a:t>
            </a:r>
            <a:endParaRPr sz="1800">
              <a:latin typeface="Arial"/>
              <a:cs typeface="Arial"/>
            </a:endParaRPr>
          </a:p>
          <a:p>
            <a:pPr marL="12700" marR="146685">
              <a:lnSpc>
                <a:spcPts val="1340"/>
              </a:lnSpc>
              <a:spcBef>
                <a:spcPts val="510"/>
              </a:spcBef>
            </a:pPr>
            <a:r>
              <a:rPr sz="1200" i="1" dirty="0">
                <a:latin typeface="Arial"/>
                <a:cs typeface="Arial"/>
              </a:rPr>
              <a:t>Angel</a:t>
            </a:r>
            <a:r>
              <a:rPr sz="1200" i="1" spc="-5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et</a:t>
            </a:r>
            <a:r>
              <a:rPr sz="1200" i="1" spc="10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al. </a:t>
            </a:r>
            <a:r>
              <a:rPr sz="1200" i="1" spc="-20" dirty="0">
                <a:latin typeface="Arial"/>
                <a:cs typeface="Arial"/>
              </a:rPr>
              <a:t>1969</a:t>
            </a:r>
            <a:r>
              <a:rPr sz="1200" i="1" spc="-20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Wolff</a:t>
            </a:r>
            <a:r>
              <a:rPr sz="1200" i="1" spc="-15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et</a:t>
            </a:r>
            <a:r>
              <a:rPr sz="1200" i="1" spc="-5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al.</a:t>
            </a:r>
            <a:r>
              <a:rPr sz="1200" i="1" spc="-15" dirty="0">
                <a:latin typeface="Arial"/>
                <a:cs typeface="Arial"/>
              </a:rPr>
              <a:t> </a:t>
            </a:r>
            <a:r>
              <a:rPr sz="1200" i="1" spc="-20" dirty="0">
                <a:latin typeface="Arial"/>
                <a:cs typeface="Arial"/>
              </a:rPr>
              <a:t>1970</a:t>
            </a:r>
            <a:endParaRPr sz="1200">
              <a:latin typeface="Arial"/>
              <a:cs typeface="Arial"/>
            </a:endParaRPr>
          </a:p>
        </p:txBody>
      </p:sp>
      <p:sp>
        <p:nvSpPr>
          <p:cNvPr id="12" name="object 8"/>
          <p:cNvSpPr txBox="1"/>
          <p:nvPr/>
        </p:nvSpPr>
        <p:spPr>
          <a:xfrm>
            <a:off x="2498362" y="3367208"/>
            <a:ext cx="865505" cy="20827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200" i="1" dirty="0">
                <a:latin typeface="Arial"/>
                <a:cs typeface="Arial"/>
              </a:rPr>
              <a:t>Novick</a:t>
            </a:r>
            <a:r>
              <a:rPr sz="1200" i="1" spc="-10" dirty="0">
                <a:latin typeface="Arial"/>
                <a:cs typeface="Arial"/>
              </a:rPr>
              <a:t> </a:t>
            </a:r>
            <a:r>
              <a:rPr sz="1200" i="1" spc="-20" dirty="0">
                <a:latin typeface="Arial"/>
                <a:cs typeface="Arial"/>
              </a:rPr>
              <a:t>1970</a:t>
            </a:r>
            <a:endParaRPr sz="1200">
              <a:latin typeface="Arial"/>
              <a:cs typeface="Arial"/>
            </a:endParaRPr>
          </a:p>
        </p:txBody>
      </p:sp>
      <p:sp>
        <p:nvSpPr>
          <p:cNvPr id="13" name="object 9"/>
          <p:cNvSpPr txBox="1"/>
          <p:nvPr/>
        </p:nvSpPr>
        <p:spPr>
          <a:xfrm>
            <a:off x="2498362" y="3538763"/>
            <a:ext cx="1162685" cy="20827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200" i="1" dirty="0">
                <a:latin typeface="Arial"/>
                <a:cs typeface="Arial"/>
              </a:rPr>
              <a:t>Tindo</a:t>
            </a:r>
            <a:r>
              <a:rPr sz="1200" i="1" spc="-5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et</a:t>
            </a:r>
            <a:r>
              <a:rPr sz="1200" i="1" spc="-10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al.</a:t>
            </a:r>
            <a:r>
              <a:rPr sz="1200" i="1" spc="-5" dirty="0">
                <a:latin typeface="Arial"/>
                <a:cs typeface="Arial"/>
              </a:rPr>
              <a:t> </a:t>
            </a:r>
            <a:r>
              <a:rPr sz="1200" i="1" spc="-20" dirty="0">
                <a:latin typeface="Arial"/>
                <a:cs typeface="Arial"/>
              </a:rPr>
              <a:t>1970</a:t>
            </a:r>
            <a:endParaRPr sz="1200">
              <a:latin typeface="Arial"/>
              <a:cs typeface="Arial"/>
            </a:endParaRPr>
          </a:p>
        </p:txBody>
      </p:sp>
      <p:sp>
        <p:nvSpPr>
          <p:cNvPr id="14" name="object 10"/>
          <p:cNvSpPr txBox="1"/>
          <p:nvPr/>
        </p:nvSpPr>
        <p:spPr>
          <a:xfrm>
            <a:off x="2498362" y="3709047"/>
            <a:ext cx="1238885" cy="20827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200" i="1" dirty="0">
                <a:latin typeface="Arial"/>
                <a:cs typeface="Arial"/>
              </a:rPr>
              <a:t>Novick</a:t>
            </a:r>
            <a:r>
              <a:rPr sz="1200" i="1" spc="-5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et</a:t>
            </a:r>
            <a:r>
              <a:rPr sz="1200" i="1" spc="-5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al.</a:t>
            </a:r>
            <a:r>
              <a:rPr sz="1200" i="1" spc="-5" dirty="0">
                <a:latin typeface="Arial"/>
                <a:cs typeface="Arial"/>
              </a:rPr>
              <a:t> </a:t>
            </a:r>
            <a:r>
              <a:rPr sz="1200" i="1" spc="-20" dirty="0">
                <a:latin typeface="Arial"/>
                <a:cs typeface="Arial"/>
              </a:rPr>
              <a:t>1972</a:t>
            </a:r>
            <a:endParaRPr sz="1200">
              <a:latin typeface="Arial"/>
              <a:cs typeface="Arial"/>
            </a:endParaRPr>
          </a:p>
        </p:txBody>
      </p:sp>
      <p:sp>
        <p:nvSpPr>
          <p:cNvPr id="144" name="object 144"/>
          <p:cNvSpPr txBox="1"/>
          <p:nvPr/>
        </p:nvSpPr>
        <p:spPr>
          <a:xfrm>
            <a:off x="4724295" y="1676550"/>
            <a:ext cx="1478280" cy="2006600"/>
          </a:xfrm>
          <a:prstGeom prst="rect">
            <a:avLst/>
          </a:prstGeom>
          <a:ln w="38120">
            <a:solidFill>
              <a:srgbClr val="000000"/>
            </a:solidFill>
          </a:ln>
        </p:spPr>
        <p:txBody>
          <a:bodyPr vert="horz" wrap="square" lIns="0" tIns="61594" rIns="0" bIns="0" rtlCol="0">
            <a:spAutoFit/>
          </a:bodyPr>
          <a:p>
            <a:pPr marL="109220" marR="106680">
              <a:lnSpc>
                <a:spcPct val="93000"/>
              </a:lnSpc>
              <a:spcBef>
                <a:spcPts val="485"/>
              </a:spcBef>
            </a:pPr>
            <a:r>
              <a:rPr sz="1800" b="1" dirty="0">
                <a:latin typeface="Arial"/>
                <a:cs typeface="Arial"/>
              </a:rPr>
              <a:t>Dark</a:t>
            </a:r>
            <a:r>
              <a:rPr sz="1800" b="1" spc="-30" dirty="0">
                <a:latin typeface="Arial"/>
                <a:cs typeface="Arial"/>
              </a:rPr>
              <a:t> </a:t>
            </a:r>
            <a:r>
              <a:rPr sz="1800" b="1" spc="-20" dirty="0">
                <a:latin typeface="Arial"/>
                <a:cs typeface="Arial"/>
              </a:rPr>
              <a:t>age: </a:t>
            </a:r>
            <a:r>
              <a:rPr sz="1800" dirty="0">
                <a:latin typeface="Arial"/>
                <a:cs typeface="Arial"/>
              </a:rPr>
              <a:t>many</a:t>
            </a:r>
            <a:r>
              <a:rPr sz="1800" spc="-2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X-</a:t>
            </a:r>
            <a:r>
              <a:rPr sz="1800" spc="-25" dirty="0">
                <a:latin typeface="Arial"/>
                <a:cs typeface="Arial"/>
              </a:rPr>
              <a:t>ray </a:t>
            </a:r>
            <a:r>
              <a:rPr sz="1800" spc="-10" dirty="0">
                <a:latin typeface="Arial"/>
                <a:cs typeface="Arial"/>
              </a:rPr>
              <a:t>polarimeters developed, </a:t>
            </a:r>
            <a:r>
              <a:rPr sz="1800" spc="-20" dirty="0">
                <a:latin typeface="Arial"/>
                <a:cs typeface="Arial"/>
              </a:rPr>
              <a:t>none </a:t>
            </a:r>
            <a:r>
              <a:rPr sz="1800" spc="-10" dirty="0">
                <a:latin typeface="Arial"/>
                <a:cs typeface="Arial"/>
              </a:rPr>
              <a:t>flown…</a:t>
            </a:r>
            <a:endParaRPr sz="1800">
              <a:latin typeface="Arial"/>
              <a:cs typeface="Arial"/>
            </a:endParaRPr>
          </a:p>
          <a:p>
            <a:pPr marL="109220" marR="238125">
              <a:lnSpc>
                <a:spcPts val="1340"/>
              </a:lnSpc>
              <a:spcBef>
                <a:spcPts val="50"/>
              </a:spcBef>
            </a:pPr>
            <a:r>
              <a:rPr sz="1200" i="1" dirty="0">
                <a:latin typeface="Arial"/>
                <a:cs typeface="Arial"/>
              </a:rPr>
              <a:t>e.g.</a:t>
            </a:r>
            <a:r>
              <a:rPr sz="1200" i="1" spc="-5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Kaaret et</a:t>
            </a:r>
            <a:r>
              <a:rPr sz="1200" i="1" spc="-10" dirty="0">
                <a:latin typeface="Arial"/>
                <a:cs typeface="Arial"/>
              </a:rPr>
              <a:t> </a:t>
            </a:r>
            <a:r>
              <a:rPr sz="1200" i="1" spc="-25" dirty="0">
                <a:latin typeface="Arial"/>
                <a:cs typeface="Arial"/>
              </a:rPr>
              <a:t>al.</a:t>
            </a:r>
            <a:r>
              <a:rPr sz="1200" i="1" spc="-25" dirty="0">
                <a:latin typeface="Arial"/>
                <a:cs typeface="Arial"/>
              </a:rPr>
              <a:t> </a:t>
            </a:r>
            <a:r>
              <a:rPr sz="1200" i="1" spc="-20" dirty="0">
                <a:latin typeface="Arial"/>
                <a:cs typeface="Arial"/>
              </a:rPr>
              <a:t>1989</a:t>
            </a:r>
            <a:endParaRPr sz="1200">
              <a:latin typeface="Arial"/>
              <a:cs typeface="Arial"/>
            </a:endParaRPr>
          </a:p>
        </p:txBody>
      </p:sp>
      <p:grpSp>
        <p:nvGrpSpPr>
          <p:cNvPr id="147" name="object 147"/>
          <p:cNvGrpSpPr/>
          <p:nvPr/>
        </p:nvGrpSpPr>
        <p:grpSpPr>
          <a:xfrm>
            <a:off x="8078382" y="1809573"/>
            <a:ext cx="3207385" cy="1816735"/>
            <a:chOff x="5523777" y="1591133"/>
            <a:chExt cx="3207385" cy="1816735"/>
          </a:xfrm>
        </p:grpSpPr>
        <p:pic>
          <p:nvPicPr>
            <p:cNvPr id="148" name="object 14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562968" y="1629422"/>
              <a:ext cx="3129169" cy="1738424"/>
            </a:xfrm>
            <a:prstGeom prst="rect">
              <a:avLst/>
            </a:prstGeom>
          </p:spPr>
        </p:pic>
        <p:sp>
          <p:nvSpPr>
            <p:cNvPr id="149" name="object 149"/>
            <p:cNvSpPr/>
            <p:nvPr/>
          </p:nvSpPr>
          <p:spPr>
            <a:xfrm>
              <a:off x="5543144" y="1610501"/>
              <a:ext cx="3168650" cy="1778000"/>
            </a:xfrm>
            <a:custGeom>
              <a:avLst/>
              <a:gdLst/>
              <a:ahLst/>
              <a:cxnLst/>
              <a:rect l="l" t="t" r="r" b="b"/>
              <a:pathLst>
                <a:path w="3168650" h="1778000">
                  <a:moveTo>
                    <a:pt x="0" y="0"/>
                  </a:moveTo>
                  <a:lnTo>
                    <a:pt x="3168055" y="0"/>
                  </a:lnTo>
                  <a:lnTo>
                    <a:pt x="3168055" y="1777834"/>
                  </a:lnTo>
                  <a:lnTo>
                    <a:pt x="0" y="1777834"/>
                  </a:lnTo>
                  <a:lnTo>
                    <a:pt x="0" y="0"/>
                  </a:lnTo>
                  <a:close/>
                </a:path>
              </a:pathLst>
            </a:custGeom>
            <a:ln w="38120">
              <a:solidFill>
                <a:srgbClr val="CD181D"/>
              </a:solidFill>
            </a:ln>
          </p:spPr>
          <p:txBody>
            <a:bodyPr wrap="square" lIns="0" tIns="0" rIns="0" bIns="0" rtlCol="0"/>
            <a:p/>
          </p:txBody>
        </p:sp>
      </p:grpSp>
      <p:pic>
        <p:nvPicPr>
          <p:cNvPr id="15" name="Picture 14" descr="A circular logo with text and a circle&#10;&#10;AI-generated content may be incorrect.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12" y="101128"/>
            <a:ext cx="1450398" cy="1252476"/>
          </a:xfrm>
          <a:prstGeom prst="rect">
            <a:avLst/>
          </a:prstGeom>
        </p:spPr>
      </p:pic>
      <p:sp>
        <p:nvSpPr>
          <p:cNvPr id="16" name="TextBox 13"/>
          <p:cNvSpPr txBox="1"/>
          <p:nvPr/>
        </p:nvSpPr>
        <p:spPr>
          <a:xfrm>
            <a:off x="1334268" y="186342"/>
            <a:ext cx="1455825" cy="107721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spAutoFit/>
          </a:bodyPr>
          <a:p>
            <a:pPr algn="l"/>
            <a:r>
              <a:rPr lang="en-US" sz="2800" b="1"/>
              <a:t>INAF</a:t>
            </a:r>
            <a:endParaRPr lang="en-US" sz="2800" b="1"/>
          </a:p>
          <a:p>
            <a:r>
              <a:rPr lang="en-US" sz="1200" b="1"/>
              <a:t>I</a:t>
            </a:r>
            <a:r>
              <a:rPr lang="en-US" sz="1200"/>
              <a:t>STITUTO</a:t>
            </a:r>
            <a:endParaRPr lang="en-US" sz="1200"/>
          </a:p>
          <a:p>
            <a:r>
              <a:rPr lang="en-US" sz="1200" b="1"/>
              <a:t>N</a:t>
            </a:r>
            <a:r>
              <a:rPr lang="en-US" sz="1200"/>
              <a:t>AZIONALE</a:t>
            </a:r>
            <a:endParaRPr lang="en-US" sz="1200"/>
          </a:p>
          <a:p>
            <a:r>
              <a:rPr lang="en-US" sz="1200" b="1"/>
              <a:t>D</a:t>
            </a:r>
            <a:r>
              <a:rPr lang="en-US" sz="1200"/>
              <a:t>I  </a:t>
            </a:r>
            <a:r>
              <a:rPr lang="en-US" sz="1200" b="1"/>
              <a:t>A</a:t>
            </a:r>
            <a:r>
              <a:rPr lang="en-US" sz="1200"/>
              <a:t>STROFISICA</a:t>
            </a:r>
            <a:endParaRPr lang="en-US" sz="1200"/>
          </a:p>
        </p:txBody>
      </p:sp>
      <p:sp>
        <p:nvSpPr>
          <p:cNvPr id="17" name="TextBox 12"/>
          <p:cNvSpPr txBox="1"/>
          <p:nvPr/>
        </p:nvSpPr>
        <p:spPr>
          <a:xfrm>
            <a:off x="5770245" y="228600"/>
            <a:ext cx="6381115" cy="706755"/>
          </a:xfrm>
          <a:prstGeom prst="rect">
            <a:avLst/>
          </a:prstGeom>
          <a:noFill/>
          <a:ln>
            <a:noFill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spAutoFit/>
          </a:bodyPr>
          <a:p>
            <a:r>
              <a:rPr lang="en-US" sz="4000" b="1" u="sng">
                <a:solidFill>
                  <a:srgbClr val="C00000"/>
                </a:solidFill>
              </a:rPr>
              <a:t>INTRODUCTION of IXPE</a:t>
            </a:r>
            <a:endParaRPr lang="en-US" sz="4000" b="1" u="sng">
              <a:solidFill>
                <a:srgbClr val="C00000"/>
              </a:solidFill>
            </a:endParaRPr>
          </a:p>
        </p:txBody>
      </p:sp>
      <p:sp>
        <p:nvSpPr>
          <p:cNvPr id="18" name="TextBox 14"/>
          <p:cNvSpPr txBox="1"/>
          <p:nvPr/>
        </p:nvSpPr>
        <p:spPr>
          <a:xfrm>
            <a:off x="4724400" y="838200"/>
            <a:ext cx="7870825" cy="95313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spAutoFit/>
          </a:bodyPr>
          <a:p>
            <a:r>
              <a:rPr sz="3200" b="1" spc="-10" dirty="0">
                <a:sym typeface="+mn-ea"/>
              </a:rPr>
              <a:t>HISTORY</a:t>
            </a:r>
            <a:r>
              <a:rPr sz="3200" b="1" spc="-45" dirty="0">
                <a:sym typeface="+mn-ea"/>
              </a:rPr>
              <a:t> </a:t>
            </a:r>
            <a:r>
              <a:rPr sz="3200" b="1" dirty="0">
                <a:sym typeface="+mn-ea"/>
              </a:rPr>
              <a:t>OF</a:t>
            </a:r>
            <a:r>
              <a:rPr sz="3200" b="1" spc="-45" dirty="0">
                <a:sym typeface="+mn-ea"/>
              </a:rPr>
              <a:t> </a:t>
            </a:r>
            <a:r>
              <a:rPr sz="3200" b="1" spc="-10" dirty="0">
                <a:sym typeface="+mn-ea"/>
              </a:rPr>
              <a:t>X-</a:t>
            </a:r>
            <a:r>
              <a:rPr sz="3200" b="1" spc="-55" dirty="0">
                <a:sym typeface="+mn-ea"/>
              </a:rPr>
              <a:t>RAY</a:t>
            </a:r>
            <a:r>
              <a:rPr sz="3200" b="1" spc="-75" dirty="0">
                <a:sym typeface="+mn-ea"/>
              </a:rPr>
              <a:t> </a:t>
            </a:r>
            <a:r>
              <a:rPr sz="3200" b="1" spc="-10" dirty="0">
                <a:sym typeface="+mn-ea"/>
              </a:rPr>
              <a:t>POLARIMETRY</a:t>
            </a:r>
            <a:endParaRPr sz="2400" u="none" spc="-10" dirty="0"/>
          </a:p>
          <a:p>
            <a:endParaRPr lang="en-US" sz="2400" b="1" u="none" spc="-10" dirty="0"/>
          </a:p>
        </p:txBody>
      </p:sp>
      <p:cxnSp>
        <p:nvCxnSpPr>
          <p:cNvPr id="19" name="Straight Arrow Connector 18"/>
          <p:cNvCxnSpPr/>
          <p:nvPr/>
        </p:nvCxnSpPr>
        <p:spPr>
          <a:xfrm flipV="1">
            <a:off x="110310" y="1419238"/>
            <a:ext cx="11859759" cy="24746"/>
          </a:xfrm>
          <a:prstGeom prst="straightConnector1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20" name="object 11"/>
          <p:cNvGrpSpPr/>
          <p:nvPr/>
        </p:nvGrpSpPr>
        <p:grpSpPr>
          <a:xfrm>
            <a:off x="434340" y="3951605"/>
            <a:ext cx="10866120" cy="795655"/>
            <a:chOff x="378059" y="3978597"/>
            <a:chExt cx="8266430" cy="795655"/>
          </a:xfrm>
        </p:grpSpPr>
        <p:sp>
          <p:nvSpPr>
            <p:cNvPr id="21" name="object 12"/>
            <p:cNvSpPr/>
            <p:nvPr/>
          </p:nvSpPr>
          <p:spPr>
            <a:xfrm>
              <a:off x="381228" y="3981780"/>
              <a:ext cx="8260080" cy="789305"/>
            </a:xfrm>
            <a:custGeom>
              <a:avLst/>
              <a:gdLst/>
              <a:ahLst/>
              <a:cxnLst/>
              <a:rect l="l" t="t" r="r" b="b"/>
              <a:pathLst>
                <a:path w="8260080" h="789304">
                  <a:moveTo>
                    <a:pt x="24130" y="236359"/>
                  </a:moveTo>
                  <a:lnTo>
                    <a:pt x="0" y="236359"/>
                  </a:lnTo>
                  <a:lnTo>
                    <a:pt x="0" y="551522"/>
                  </a:lnTo>
                  <a:lnTo>
                    <a:pt x="24130" y="551522"/>
                  </a:lnTo>
                  <a:lnTo>
                    <a:pt x="24130" y="236359"/>
                  </a:lnTo>
                  <a:close/>
                </a:path>
                <a:path w="8260080" h="789304">
                  <a:moveTo>
                    <a:pt x="7208698" y="787895"/>
                  </a:moveTo>
                  <a:lnTo>
                    <a:pt x="7205319" y="787895"/>
                  </a:lnTo>
                  <a:lnTo>
                    <a:pt x="7205319" y="789152"/>
                  </a:lnTo>
                  <a:lnTo>
                    <a:pt x="7208698" y="787895"/>
                  </a:lnTo>
                  <a:close/>
                </a:path>
                <a:path w="8260080" h="789304">
                  <a:moveTo>
                    <a:pt x="7212152" y="2552"/>
                  </a:moveTo>
                  <a:lnTo>
                    <a:pt x="7205319" y="0"/>
                  </a:lnTo>
                  <a:lnTo>
                    <a:pt x="7205319" y="2552"/>
                  </a:lnTo>
                  <a:lnTo>
                    <a:pt x="7212152" y="2552"/>
                  </a:lnTo>
                  <a:close/>
                </a:path>
                <a:path w="8260080" h="789304">
                  <a:moveTo>
                    <a:pt x="8260080" y="393954"/>
                  </a:moveTo>
                  <a:lnTo>
                    <a:pt x="8235924" y="384937"/>
                  </a:lnTo>
                  <a:lnTo>
                    <a:pt x="8235924" y="403009"/>
                  </a:lnTo>
                  <a:lnTo>
                    <a:pt x="8260080" y="393954"/>
                  </a:lnTo>
                  <a:close/>
                </a:path>
              </a:pathLst>
            </a:custGeom>
            <a:solidFill>
              <a:srgbClr val="72BF44"/>
            </a:solidFill>
          </p:spPr>
          <p:txBody>
            <a:bodyPr wrap="square" lIns="0" tIns="0" rIns="0" bIns="0" rtlCol="0"/>
            <a:p/>
          </p:txBody>
        </p:sp>
        <p:sp>
          <p:nvSpPr>
            <p:cNvPr id="22" name="object 13"/>
            <p:cNvSpPr/>
            <p:nvPr/>
          </p:nvSpPr>
          <p:spPr>
            <a:xfrm>
              <a:off x="405370" y="3984322"/>
              <a:ext cx="8211820" cy="785495"/>
            </a:xfrm>
            <a:custGeom>
              <a:avLst/>
              <a:gdLst/>
              <a:ahLst/>
              <a:cxnLst/>
              <a:rect l="l" t="t" r="r" b="b"/>
              <a:pathLst>
                <a:path w="8211820" h="785495">
                  <a:moveTo>
                    <a:pt x="7194841" y="2549"/>
                  </a:moveTo>
                  <a:lnTo>
                    <a:pt x="7181188" y="2549"/>
                  </a:lnTo>
                  <a:lnTo>
                    <a:pt x="7181188" y="0"/>
                  </a:lnTo>
                  <a:lnTo>
                    <a:pt x="7188014" y="0"/>
                  </a:lnTo>
                  <a:lnTo>
                    <a:pt x="7194841" y="2549"/>
                  </a:lnTo>
                  <a:close/>
                </a:path>
                <a:path w="8211820" h="785495">
                  <a:moveTo>
                    <a:pt x="24161" y="548976"/>
                  </a:moveTo>
                  <a:lnTo>
                    <a:pt x="0" y="548976"/>
                  </a:lnTo>
                  <a:lnTo>
                    <a:pt x="0" y="233815"/>
                  </a:lnTo>
                  <a:lnTo>
                    <a:pt x="24161" y="233815"/>
                  </a:lnTo>
                  <a:lnTo>
                    <a:pt x="24161" y="548976"/>
                  </a:lnTo>
                  <a:close/>
                </a:path>
                <a:path w="8211820" h="785495">
                  <a:moveTo>
                    <a:pt x="8186383" y="409977"/>
                  </a:moveTo>
                  <a:lnTo>
                    <a:pt x="8186383" y="372896"/>
                  </a:lnTo>
                  <a:lnTo>
                    <a:pt x="8211783" y="382383"/>
                  </a:lnTo>
                  <a:lnTo>
                    <a:pt x="8211783" y="400460"/>
                  </a:lnTo>
                  <a:lnTo>
                    <a:pt x="8186383" y="409977"/>
                  </a:lnTo>
                  <a:close/>
                </a:path>
                <a:path w="8211820" h="785495">
                  <a:moveTo>
                    <a:pt x="7184558" y="785340"/>
                  </a:moveTo>
                  <a:lnTo>
                    <a:pt x="7181188" y="785340"/>
                  </a:lnTo>
                  <a:lnTo>
                    <a:pt x="7181188" y="782791"/>
                  </a:lnTo>
                  <a:lnTo>
                    <a:pt x="7191363" y="782791"/>
                  </a:lnTo>
                  <a:lnTo>
                    <a:pt x="7184558" y="785340"/>
                  </a:lnTo>
                  <a:close/>
                </a:path>
              </a:pathLst>
            </a:custGeom>
            <a:solidFill>
              <a:srgbClr val="72BD44"/>
            </a:solidFill>
          </p:spPr>
          <p:txBody>
            <a:bodyPr wrap="square" lIns="0" tIns="0" rIns="0" bIns="0" rtlCol="0"/>
            <a:p/>
          </p:txBody>
        </p:sp>
        <p:sp>
          <p:nvSpPr>
            <p:cNvPr id="23" name="object 14"/>
            <p:cNvSpPr/>
            <p:nvPr/>
          </p:nvSpPr>
          <p:spPr>
            <a:xfrm>
              <a:off x="429526" y="3986872"/>
              <a:ext cx="8162290" cy="780415"/>
            </a:xfrm>
            <a:custGeom>
              <a:avLst/>
              <a:gdLst/>
              <a:ahLst/>
              <a:cxnLst/>
              <a:rect l="l" t="t" r="r" b="b"/>
              <a:pathLst>
                <a:path w="8162290" h="780414">
                  <a:moveTo>
                    <a:pt x="49555" y="231267"/>
                  </a:moveTo>
                  <a:lnTo>
                    <a:pt x="25400" y="231267"/>
                  </a:lnTo>
                  <a:lnTo>
                    <a:pt x="0" y="231267"/>
                  </a:lnTo>
                  <a:lnTo>
                    <a:pt x="0" y="546430"/>
                  </a:lnTo>
                  <a:lnTo>
                    <a:pt x="25400" y="546430"/>
                  </a:lnTo>
                  <a:lnTo>
                    <a:pt x="49555" y="546430"/>
                  </a:lnTo>
                  <a:lnTo>
                    <a:pt x="49555" y="231267"/>
                  </a:lnTo>
                  <a:close/>
                </a:path>
                <a:path w="8162290" h="780414">
                  <a:moveTo>
                    <a:pt x="7180491" y="775169"/>
                  </a:moveTo>
                  <a:lnTo>
                    <a:pt x="7157021" y="775169"/>
                  </a:lnTo>
                  <a:lnTo>
                    <a:pt x="7157021" y="777722"/>
                  </a:lnTo>
                  <a:lnTo>
                    <a:pt x="7157021" y="780249"/>
                  </a:lnTo>
                  <a:lnTo>
                    <a:pt x="7167207" y="780249"/>
                  </a:lnTo>
                  <a:lnTo>
                    <a:pt x="7173938" y="777722"/>
                  </a:lnTo>
                  <a:lnTo>
                    <a:pt x="7173684" y="777722"/>
                  </a:lnTo>
                  <a:lnTo>
                    <a:pt x="7180491" y="775169"/>
                  </a:lnTo>
                  <a:close/>
                </a:path>
                <a:path w="8162290" h="780414">
                  <a:moveTo>
                    <a:pt x="7180885" y="3822"/>
                  </a:moveTo>
                  <a:lnTo>
                    <a:pt x="7174065" y="1270"/>
                  </a:lnTo>
                  <a:lnTo>
                    <a:pt x="7170674" y="0"/>
                  </a:lnTo>
                  <a:lnTo>
                    <a:pt x="7157021" y="0"/>
                  </a:lnTo>
                  <a:lnTo>
                    <a:pt x="7157021" y="1270"/>
                  </a:lnTo>
                  <a:lnTo>
                    <a:pt x="7157021" y="3822"/>
                  </a:lnTo>
                  <a:lnTo>
                    <a:pt x="7180885" y="3822"/>
                  </a:lnTo>
                  <a:close/>
                </a:path>
                <a:path w="8162290" h="780414">
                  <a:moveTo>
                    <a:pt x="7791145" y="546430"/>
                  </a:moveTo>
                  <a:lnTo>
                    <a:pt x="7180491" y="775169"/>
                  </a:lnTo>
                  <a:lnTo>
                    <a:pt x="7180745" y="775169"/>
                  </a:lnTo>
                  <a:lnTo>
                    <a:pt x="7791145" y="546430"/>
                  </a:lnTo>
                  <a:close/>
                </a:path>
                <a:path w="8162290" h="780414">
                  <a:moveTo>
                    <a:pt x="8162226" y="370357"/>
                  </a:moveTo>
                  <a:lnTo>
                    <a:pt x="8138058" y="361327"/>
                  </a:lnTo>
                  <a:lnTo>
                    <a:pt x="8113928" y="352310"/>
                  </a:lnTo>
                  <a:lnTo>
                    <a:pt x="8113928" y="425526"/>
                  </a:lnTo>
                  <a:lnTo>
                    <a:pt x="8138058" y="416483"/>
                  </a:lnTo>
                  <a:lnTo>
                    <a:pt x="8162226" y="407428"/>
                  </a:lnTo>
                  <a:lnTo>
                    <a:pt x="8162226" y="370357"/>
                  </a:lnTo>
                  <a:close/>
                </a:path>
              </a:pathLst>
            </a:custGeom>
            <a:solidFill>
              <a:srgbClr val="72BC44"/>
            </a:solidFill>
          </p:spPr>
          <p:txBody>
            <a:bodyPr wrap="square" lIns="0" tIns="0" rIns="0" bIns="0" rtlCol="0"/>
            <a:p/>
          </p:txBody>
        </p:sp>
        <p:sp>
          <p:nvSpPr>
            <p:cNvPr id="24" name="object 15"/>
            <p:cNvSpPr/>
            <p:nvPr/>
          </p:nvSpPr>
          <p:spPr>
            <a:xfrm>
              <a:off x="479092" y="3990684"/>
              <a:ext cx="8064500" cy="771525"/>
            </a:xfrm>
            <a:custGeom>
              <a:avLst/>
              <a:gdLst/>
              <a:ahLst/>
              <a:cxnLst/>
              <a:rect l="l" t="t" r="r" b="b"/>
              <a:pathLst>
                <a:path w="8064500" h="771525">
                  <a:moveTo>
                    <a:pt x="7138087" y="2525"/>
                  </a:moveTo>
                  <a:lnTo>
                    <a:pt x="7107466" y="2525"/>
                  </a:lnTo>
                  <a:lnTo>
                    <a:pt x="7107466" y="0"/>
                  </a:lnTo>
                  <a:lnTo>
                    <a:pt x="7131326" y="0"/>
                  </a:lnTo>
                  <a:lnTo>
                    <a:pt x="7138087" y="2525"/>
                  </a:lnTo>
                  <a:close/>
                </a:path>
                <a:path w="8064500" h="771525">
                  <a:moveTo>
                    <a:pt x="25399" y="542614"/>
                  </a:moveTo>
                  <a:lnTo>
                    <a:pt x="0" y="542614"/>
                  </a:lnTo>
                  <a:lnTo>
                    <a:pt x="0" y="227452"/>
                  </a:lnTo>
                  <a:lnTo>
                    <a:pt x="25399" y="227452"/>
                  </a:lnTo>
                  <a:lnTo>
                    <a:pt x="25399" y="542614"/>
                  </a:lnTo>
                  <a:close/>
                </a:path>
                <a:path w="8064500" h="771525">
                  <a:moveTo>
                    <a:pt x="8038940" y="431236"/>
                  </a:moveTo>
                  <a:lnTo>
                    <a:pt x="8038940" y="338999"/>
                  </a:lnTo>
                  <a:lnTo>
                    <a:pt x="8064364" y="348495"/>
                  </a:lnTo>
                  <a:lnTo>
                    <a:pt x="8064364" y="421711"/>
                  </a:lnTo>
                  <a:lnTo>
                    <a:pt x="8038940" y="431236"/>
                  </a:lnTo>
                  <a:close/>
                </a:path>
                <a:path w="8064500" h="771525">
                  <a:moveTo>
                    <a:pt x="7131186" y="771354"/>
                  </a:moveTo>
                  <a:lnTo>
                    <a:pt x="7107466" y="771354"/>
                  </a:lnTo>
                  <a:lnTo>
                    <a:pt x="7107466" y="770091"/>
                  </a:lnTo>
                  <a:lnTo>
                    <a:pt x="7134556" y="770091"/>
                  </a:lnTo>
                  <a:lnTo>
                    <a:pt x="7131186" y="771354"/>
                  </a:lnTo>
                  <a:close/>
                </a:path>
              </a:pathLst>
            </a:custGeom>
            <a:solidFill>
              <a:srgbClr val="74BA44"/>
            </a:solidFill>
          </p:spPr>
          <p:txBody>
            <a:bodyPr wrap="square" lIns="0" tIns="0" rIns="0" bIns="0" rtlCol="0"/>
            <a:p/>
          </p:txBody>
        </p:sp>
        <p:sp>
          <p:nvSpPr>
            <p:cNvPr id="25" name="object 16"/>
            <p:cNvSpPr/>
            <p:nvPr/>
          </p:nvSpPr>
          <p:spPr>
            <a:xfrm>
              <a:off x="504491" y="3993209"/>
              <a:ext cx="8013700" cy="767715"/>
            </a:xfrm>
            <a:custGeom>
              <a:avLst/>
              <a:gdLst/>
              <a:ahLst/>
              <a:cxnLst/>
              <a:rect l="l" t="t" r="r" b="b"/>
              <a:pathLst>
                <a:path w="8013700" h="767714">
                  <a:moveTo>
                    <a:pt x="7119514" y="2549"/>
                  </a:moveTo>
                  <a:lnTo>
                    <a:pt x="7082067" y="2549"/>
                  </a:lnTo>
                  <a:lnTo>
                    <a:pt x="7082067" y="0"/>
                  </a:lnTo>
                  <a:lnTo>
                    <a:pt x="7112688" y="0"/>
                  </a:lnTo>
                  <a:lnTo>
                    <a:pt x="7119514" y="2549"/>
                  </a:lnTo>
                  <a:close/>
                </a:path>
                <a:path w="8013700" h="767714">
                  <a:moveTo>
                    <a:pt x="24161" y="540088"/>
                  </a:moveTo>
                  <a:lnTo>
                    <a:pt x="0" y="540088"/>
                  </a:lnTo>
                  <a:lnTo>
                    <a:pt x="0" y="224927"/>
                  </a:lnTo>
                  <a:lnTo>
                    <a:pt x="24161" y="224927"/>
                  </a:lnTo>
                  <a:lnTo>
                    <a:pt x="24161" y="540088"/>
                  </a:lnTo>
                  <a:close/>
                </a:path>
                <a:path w="8013700" h="767714">
                  <a:moveTo>
                    <a:pt x="7989404" y="437755"/>
                  </a:moveTo>
                  <a:lnTo>
                    <a:pt x="7989404" y="327458"/>
                  </a:lnTo>
                  <a:lnTo>
                    <a:pt x="8013541" y="336473"/>
                  </a:lnTo>
                  <a:lnTo>
                    <a:pt x="8013541" y="428711"/>
                  </a:lnTo>
                  <a:lnTo>
                    <a:pt x="7989404" y="437755"/>
                  </a:lnTo>
                  <a:close/>
                </a:path>
                <a:path w="8013700" h="767714">
                  <a:moveTo>
                    <a:pt x="7109157" y="767566"/>
                  </a:moveTo>
                  <a:lnTo>
                    <a:pt x="7082067" y="767566"/>
                  </a:lnTo>
                  <a:lnTo>
                    <a:pt x="7082067" y="765016"/>
                  </a:lnTo>
                  <a:lnTo>
                    <a:pt x="7115962" y="765016"/>
                  </a:lnTo>
                  <a:lnTo>
                    <a:pt x="7109157" y="767566"/>
                  </a:lnTo>
                  <a:close/>
                </a:path>
              </a:pathLst>
            </a:custGeom>
            <a:solidFill>
              <a:srgbClr val="74BA42"/>
            </a:solidFill>
          </p:spPr>
          <p:txBody>
            <a:bodyPr wrap="square" lIns="0" tIns="0" rIns="0" bIns="0" rtlCol="0"/>
            <a:p/>
          </p:txBody>
        </p:sp>
        <p:sp>
          <p:nvSpPr>
            <p:cNvPr id="26" name="object 17"/>
            <p:cNvSpPr/>
            <p:nvPr/>
          </p:nvSpPr>
          <p:spPr>
            <a:xfrm>
              <a:off x="528650" y="3995762"/>
              <a:ext cx="7965440" cy="762635"/>
            </a:xfrm>
            <a:custGeom>
              <a:avLst/>
              <a:gdLst/>
              <a:ahLst/>
              <a:cxnLst/>
              <a:rect l="l" t="t" r="r" b="b"/>
              <a:pathLst>
                <a:path w="7965440" h="762635">
                  <a:moveTo>
                    <a:pt x="49555" y="222377"/>
                  </a:moveTo>
                  <a:lnTo>
                    <a:pt x="25400" y="222377"/>
                  </a:lnTo>
                  <a:lnTo>
                    <a:pt x="0" y="222377"/>
                  </a:lnTo>
                  <a:lnTo>
                    <a:pt x="0" y="537540"/>
                  </a:lnTo>
                  <a:lnTo>
                    <a:pt x="25400" y="537540"/>
                  </a:lnTo>
                  <a:lnTo>
                    <a:pt x="49555" y="537540"/>
                  </a:lnTo>
                  <a:lnTo>
                    <a:pt x="49555" y="222377"/>
                  </a:lnTo>
                  <a:close/>
                </a:path>
                <a:path w="7965440" h="762635">
                  <a:moveTo>
                    <a:pt x="7105345" y="757389"/>
                  </a:moveTo>
                  <a:lnTo>
                    <a:pt x="7057898" y="757389"/>
                  </a:lnTo>
                  <a:lnTo>
                    <a:pt x="7057898" y="759917"/>
                  </a:lnTo>
                  <a:lnTo>
                    <a:pt x="7057898" y="762469"/>
                  </a:lnTo>
                  <a:lnTo>
                    <a:pt x="7091794" y="762469"/>
                  </a:lnTo>
                  <a:lnTo>
                    <a:pt x="7098601" y="759917"/>
                  </a:lnTo>
                  <a:lnTo>
                    <a:pt x="7105345" y="757389"/>
                  </a:lnTo>
                  <a:close/>
                </a:path>
                <a:path w="7965440" h="762635">
                  <a:moveTo>
                    <a:pt x="7108939" y="5080"/>
                  </a:moveTo>
                  <a:lnTo>
                    <a:pt x="7102170" y="2552"/>
                  </a:lnTo>
                  <a:lnTo>
                    <a:pt x="7095350" y="0"/>
                  </a:lnTo>
                  <a:lnTo>
                    <a:pt x="7057898" y="0"/>
                  </a:lnTo>
                  <a:lnTo>
                    <a:pt x="7057898" y="2552"/>
                  </a:lnTo>
                  <a:lnTo>
                    <a:pt x="7057898" y="5080"/>
                  </a:lnTo>
                  <a:lnTo>
                    <a:pt x="7108939" y="5080"/>
                  </a:lnTo>
                  <a:close/>
                </a:path>
                <a:path w="7965440" h="762635">
                  <a:moveTo>
                    <a:pt x="7965237" y="324916"/>
                  </a:moveTo>
                  <a:lnTo>
                    <a:pt x="7939811" y="315417"/>
                  </a:lnTo>
                  <a:lnTo>
                    <a:pt x="7915681" y="306400"/>
                  </a:lnTo>
                  <a:lnTo>
                    <a:pt x="7915681" y="453783"/>
                  </a:lnTo>
                  <a:lnTo>
                    <a:pt x="7939811" y="444728"/>
                  </a:lnTo>
                  <a:lnTo>
                    <a:pt x="7965237" y="435203"/>
                  </a:lnTo>
                  <a:lnTo>
                    <a:pt x="7965237" y="324916"/>
                  </a:lnTo>
                  <a:close/>
                </a:path>
              </a:pathLst>
            </a:custGeom>
            <a:solidFill>
              <a:srgbClr val="75B842"/>
            </a:solidFill>
          </p:spPr>
          <p:txBody>
            <a:bodyPr wrap="square" lIns="0" tIns="0" rIns="0" bIns="0" rtlCol="0"/>
            <a:p/>
          </p:txBody>
        </p:sp>
        <p:sp>
          <p:nvSpPr>
            <p:cNvPr id="27" name="object 18"/>
            <p:cNvSpPr/>
            <p:nvPr/>
          </p:nvSpPr>
          <p:spPr>
            <a:xfrm>
              <a:off x="578205" y="4000842"/>
              <a:ext cx="7866380" cy="752475"/>
            </a:xfrm>
            <a:custGeom>
              <a:avLst/>
              <a:gdLst/>
              <a:ahLst/>
              <a:cxnLst/>
              <a:rect l="l" t="t" r="r" b="b"/>
              <a:pathLst>
                <a:path w="7866380" h="752475">
                  <a:moveTo>
                    <a:pt x="49555" y="217297"/>
                  </a:moveTo>
                  <a:lnTo>
                    <a:pt x="25400" y="217297"/>
                  </a:lnTo>
                  <a:lnTo>
                    <a:pt x="0" y="217297"/>
                  </a:lnTo>
                  <a:lnTo>
                    <a:pt x="0" y="532460"/>
                  </a:lnTo>
                  <a:lnTo>
                    <a:pt x="25400" y="532460"/>
                  </a:lnTo>
                  <a:lnTo>
                    <a:pt x="49555" y="532460"/>
                  </a:lnTo>
                  <a:lnTo>
                    <a:pt x="49555" y="217297"/>
                  </a:lnTo>
                  <a:close/>
                </a:path>
                <a:path w="7866380" h="752475">
                  <a:moveTo>
                    <a:pt x="7069391" y="747217"/>
                  </a:moveTo>
                  <a:lnTo>
                    <a:pt x="7008342" y="747217"/>
                  </a:lnTo>
                  <a:lnTo>
                    <a:pt x="7008342" y="749769"/>
                  </a:lnTo>
                  <a:lnTo>
                    <a:pt x="7008342" y="752309"/>
                  </a:lnTo>
                  <a:lnTo>
                    <a:pt x="7055790" y="752309"/>
                  </a:lnTo>
                  <a:lnTo>
                    <a:pt x="7062597" y="749769"/>
                  </a:lnTo>
                  <a:lnTo>
                    <a:pt x="7069391" y="747217"/>
                  </a:lnTo>
                  <a:close/>
                </a:path>
                <a:path w="7866380" h="752475">
                  <a:moveTo>
                    <a:pt x="7069595" y="3810"/>
                  </a:moveTo>
                  <a:lnTo>
                    <a:pt x="7066204" y="2552"/>
                  </a:lnTo>
                  <a:lnTo>
                    <a:pt x="7059384" y="0"/>
                  </a:lnTo>
                  <a:lnTo>
                    <a:pt x="7008342" y="0"/>
                  </a:lnTo>
                  <a:lnTo>
                    <a:pt x="7008342" y="2552"/>
                  </a:lnTo>
                  <a:lnTo>
                    <a:pt x="7008342" y="3810"/>
                  </a:lnTo>
                  <a:lnTo>
                    <a:pt x="7069595" y="3810"/>
                  </a:lnTo>
                  <a:close/>
                </a:path>
                <a:path w="7866380" h="752475">
                  <a:moveTo>
                    <a:pt x="7866126" y="301320"/>
                  </a:moveTo>
                  <a:lnTo>
                    <a:pt x="7840700" y="291820"/>
                  </a:lnTo>
                  <a:lnTo>
                    <a:pt x="7816558" y="282803"/>
                  </a:lnTo>
                  <a:lnTo>
                    <a:pt x="7816558" y="467271"/>
                  </a:lnTo>
                  <a:lnTo>
                    <a:pt x="7840700" y="458228"/>
                  </a:lnTo>
                  <a:lnTo>
                    <a:pt x="7866126" y="448703"/>
                  </a:lnTo>
                  <a:lnTo>
                    <a:pt x="7866126" y="301320"/>
                  </a:lnTo>
                  <a:close/>
                </a:path>
              </a:pathLst>
            </a:custGeom>
            <a:solidFill>
              <a:srgbClr val="75B642"/>
            </a:solidFill>
          </p:spPr>
          <p:txBody>
            <a:bodyPr wrap="square" lIns="0" tIns="0" rIns="0" bIns="0" rtlCol="0"/>
            <a:p/>
          </p:txBody>
        </p:sp>
        <p:sp>
          <p:nvSpPr>
            <p:cNvPr id="28" name="object 19"/>
            <p:cNvSpPr/>
            <p:nvPr/>
          </p:nvSpPr>
          <p:spPr>
            <a:xfrm>
              <a:off x="627773" y="4004646"/>
              <a:ext cx="7767320" cy="743585"/>
            </a:xfrm>
            <a:custGeom>
              <a:avLst/>
              <a:gdLst/>
              <a:ahLst/>
              <a:cxnLst/>
              <a:rect l="l" t="t" r="r" b="b"/>
              <a:pathLst>
                <a:path w="7767320" h="743585">
                  <a:moveTo>
                    <a:pt x="7026853" y="2549"/>
                  </a:moveTo>
                  <a:lnTo>
                    <a:pt x="6958785" y="2549"/>
                  </a:lnTo>
                  <a:lnTo>
                    <a:pt x="6958785" y="0"/>
                  </a:lnTo>
                  <a:lnTo>
                    <a:pt x="7020026" y="0"/>
                  </a:lnTo>
                  <a:lnTo>
                    <a:pt x="7026853" y="2549"/>
                  </a:lnTo>
                  <a:close/>
                </a:path>
                <a:path w="7767320" h="743585">
                  <a:moveTo>
                    <a:pt x="25399" y="528651"/>
                  </a:moveTo>
                  <a:lnTo>
                    <a:pt x="0" y="528651"/>
                  </a:lnTo>
                  <a:lnTo>
                    <a:pt x="0" y="213490"/>
                  </a:lnTo>
                  <a:lnTo>
                    <a:pt x="25399" y="213490"/>
                  </a:lnTo>
                  <a:lnTo>
                    <a:pt x="25399" y="528651"/>
                  </a:lnTo>
                  <a:close/>
                </a:path>
                <a:path w="7767320" h="743585">
                  <a:moveTo>
                    <a:pt x="7741578" y="472982"/>
                  </a:moveTo>
                  <a:lnTo>
                    <a:pt x="7741578" y="269503"/>
                  </a:lnTo>
                  <a:lnTo>
                    <a:pt x="7767001" y="278999"/>
                  </a:lnTo>
                  <a:lnTo>
                    <a:pt x="7767001" y="463456"/>
                  </a:lnTo>
                  <a:lnTo>
                    <a:pt x="7741578" y="472982"/>
                  </a:lnTo>
                  <a:close/>
                </a:path>
                <a:path w="7767320" h="743585">
                  <a:moveTo>
                    <a:pt x="7019835" y="743405"/>
                  </a:moveTo>
                  <a:lnTo>
                    <a:pt x="6958785" y="743405"/>
                  </a:lnTo>
                  <a:lnTo>
                    <a:pt x="6958785" y="740879"/>
                  </a:lnTo>
                  <a:lnTo>
                    <a:pt x="7026574" y="740879"/>
                  </a:lnTo>
                  <a:lnTo>
                    <a:pt x="7019835" y="743405"/>
                  </a:lnTo>
                  <a:close/>
                </a:path>
              </a:pathLst>
            </a:custGeom>
            <a:solidFill>
              <a:srgbClr val="77B542"/>
            </a:solidFill>
          </p:spPr>
          <p:txBody>
            <a:bodyPr wrap="square" lIns="0" tIns="0" rIns="0" bIns="0" rtlCol="0"/>
            <a:p/>
          </p:txBody>
        </p:sp>
        <p:sp>
          <p:nvSpPr>
            <p:cNvPr id="29" name="object 20"/>
            <p:cNvSpPr/>
            <p:nvPr/>
          </p:nvSpPr>
          <p:spPr>
            <a:xfrm>
              <a:off x="653161" y="4007205"/>
              <a:ext cx="7716520" cy="738505"/>
            </a:xfrm>
            <a:custGeom>
              <a:avLst/>
              <a:gdLst/>
              <a:ahLst/>
              <a:cxnLst/>
              <a:rect l="l" t="t" r="r" b="b"/>
              <a:pathLst>
                <a:path w="7716520" h="738504">
                  <a:moveTo>
                    <a:pt x="48298" y="210934"/>
                  </a:moveTo>
                  <a:lnTo>
                    <a:pt x="24168" y="210934"/>
                  </a:lnTo>
                  <a:lnTo>
                    <a:pt x="0" y="210934"/>
                  </a:lnTo>
                  <a:lnTo>
                    <a:pt x="0" y="526097"/>
                  </a:lnTo>
                  <a:lnTo>
                    <a:pt x="24168" y="526097"/>
                  </a:lnTo>
                  <a:lnTo>
                    <a:pt x="48298" y="526097"/>
                  </a:lnTo>
                  <a:lnTo>
                    <a:pt x="48298" y="210934"/>
                  </a:lnTo>
                  <a:close/>
                </a:path>
                <a:path w="7716520" h="738504">
                  <a:moveTo>
                    <a:pt x="7011352" y="734517"/>
                  </a:moveTo>
                  <a:lnTo>
                    <a:pt x="6933387" y="734517"/>
                  </a:lnTo>
                  <a:lnTo>
                    <a:pt x="6933387" y="737044"/>
                  </a:lnTo>
                  <a:lnTo>
                    <a:pt x="6933387" y="738327"/>
                  </a:lnTo>
                  <a:lnTo>
                    <a:pt x="7001180" y="738327"/>
                  </a:lnTo>
                  <a:lnTo>
                    <a:pt x="7004621" y="737044"/>
                  </a:lnTo>
                  <a:lnTo>
                    <a:pt x="7011352" y="734517"/>
                  </a:lnTo>
                  <a:close/>
                </a:path>
                <a:path w="7716520" h="738504">
                  <a:moveTo>
                    <a:pt x="7015048" y="5067"/>
                  </a:moveTo>
                  <a:lnTo>
                    <a:pt x="7008292" y="2552"/>
                  </a:lnTo>
                  <a:lnTo>
                    <a:pt x="7001459" y="0"/>
                  </a:lnTo>
                  <a:lnTo>
                    <a:pt x="6933387" y="0"/>
                  </a:lnTo>
                  <a:lnTo>
                    <a:pt x="6933387" y="2552"/>
                  </a:lnTo>
                  <a:lnTo>
                    <a:pt x="6933387" y="5067"/>
                  </a:lnTo>
                  <a:lnTo>
                    <a:pt x="7015048" y="5067"/>
                  </a:lnTo>
                  <a:close/>
                </a:path>
                <a:path w="7716520" h="738504">
                  <a:moveTo>
                    <a:pt x="7716190" y="266954"/>
                  </a:moveTo>
                  <a:lnTo>
                    <a:pt x="7692047" y="257937"/>
                  </a:lnTo>
                  <a:lnTo>
                    <a:pt x="7666622" y="248437"/>
                  </a:lnTo>
                  <a:lnTo>
                    <a:pt x="7666622" y="489000"/>
                  </a:lnTo>
                  <a:lnTo>
                    <a:pt x="7692047" y="479475"/>
                  </a:lnTo>
                  <a:lnTo>
                    <a:pt x="7716190" y="470433"/>
                  </a:lnTo>
                  <a:lnTo>
                    <a:pt x="7716190" y="266954"/>
                  </a:lnTo>
                  <a:close/>
                </a:path>
              </a:pathLst>
            </a:custGeom>
            <a:solidFill>
              <a:srgbClr val="77B342"/>
            </a:solidFill>
          </p:spPr>
          <p:txBody>
            <a:bodyPr wrap="square" lIns="0" tIns="0" rIns="0" bIns="0" rtlCol="0"/>
            <a:p/>
          </p:txBody>
        </p:sp>
        <p:sp>
          <p:nvSpPr>
            <p:cNvPr id="30" name="object 21"/>
            <p:cNvSpPr/>
            <p:nvPr/>
          </p:nvSpPr>
          <p:spPr>
            <a:xfrm>
              <a:off x="701470" y="4012271"/>
              <a:ext cx="7618730" cy="729615"/>
            </a:xfrm>
            <a:custGeom>
              <a:avLst/>
              <a:gdLst/>
              <a:ahLst/>
              <a:cxnLst/>
              <a:rect l="l" t="t" r="r" b="b"/>
              <a:pathLst>
                <a:path w="7618730" h="729614">
                  <a:moveTo>
                    <a:pt x="6973569" y="2549"/>
                  </a:moveTo>
                  <a:lnTo>
                    <a:pt x="6885088" y="2549"/>
                  </a:lnTo>
                  <a:lnTo>
                    <a:pt x="6885088" y="0"/>
                  </a:lnTo>
                  <a:lnTo>
                    <a:pt x="6966743" y="0"/>
                  </a:lnTo>
                  <a:lnTo>
                    <a:pt x="6973569" y="2549"/>
                  </a:lnTo>
                  <a:close/>
                </a:path>
                <a:path w="7618730" h="729614">
                  <a:moveTo>
                    <a:pt x="25423" y="521027"/>
                  </a:moveTo>
                  <a:lnTo>
                    <a:pt x="0" y="521027"/>
                  </a:lnTo>
                  <a:lnTo>
                    <a:pt x="0" y="205866"/>
                  </a:lnTo>
                  <a:lnTo>
                    <a:pt x="25423" y="205866"/>
                  </a:lnTo>
                  <a:lnTo>
                    <a:pt x="25423" y="521027"/>
                  </a:lnTo>
                  <a:close/>
                </a:path>
                <a:path w="7618730" h="729614">
                  <a:moveTo>
                    <a:pt x="7594183" y="492970"/>
                  </a:moveTo>
                  <a:lnTo>
                    <a:pt x="7594183" y="234352"/>
                  </a:lnTo>
                  <a:lnTo>
                    <a:pt x="7618320" y="243367"/>
                  </a:lnTo>
                  <a:lnTo>
                    <a:pt x="7618320" y="483927"/>
                  </a:lnTo>
                  <a:lnTo>
                    <a:pt x="7594183" y="492970"/>
                  </a:lnTo>
                  <a:close/>
                </a:path>
                <a:path w="7618730" h="729614">
                  <a:moveTo>
                    <a:pt x="6963052" y="729442"/>
                  </a:moveTo>
                  <a:lnTo>
                    <a:pt x="6885088" y="729442"/>
                  </a:lnTo>
                  <a:lnTo>
                    <a:pt x="6885088" y="726893"/>
                  </a:lnTo>
                  <a:lnTo>
                    <a:pt x="6969857" y="726893"/>
                  </a:lnTo>
                  <a:lnTo>
                    <a:pt x="6963052" y="729442"/>
                  </a:lnTo>
                  <a:close/>
                </a:path>
              </a:pathLst>
            </a:custGeom>
            <a:solidFill>
              <a:srgbClr val="79B142"/>
            </a:solidFill>
          </p:spPr>
          <p:txBody>
            <a:bodyPr wrap="square" lIns="0" tIns="0" rIns="0" bIns="0" rtlCol="0"/>
            <a:p/>
          </p:txBody>
        </p:sp>
        <p:sp>
          <p:nvSpPr>
            <p:cNvPr id="31" name="object 22"/>
            <p:cNvSpPr/>
            <p:nvPr/>
          </p:nvSpPr>
          <p:spPr>
            <a:xfrm>
              <a:off x="726894" y="4014821"/>
              <a:ext cx="7569200" cy="724535"/>
            </a:xfrm>
            <a:custGeom>
              <a:avLst/>
              <a:gdLst/>
              <a:ahLst/>
              <a:cxnLst/>
              <a:rect l="l" t="t" r="r" b="b"/>
              <a:pathLst>
                <a:path w="7569200" h="724535">
                  <a:moveTo>
                    <a:pt x="6954972" y="2549"/>
                  </a:moveTo>
                  <a:lnTo>
                    <a:pt x="6859664" y="2549"/>
                  </a:lnTo>
                  <a:lnTo>
                    <a:pt x="6859664" y="0"/>
                  </a:lnTo>
                  <a:lnTo>
                    <a:pt x="6948146" y="0"/>
                  </a:lnTo>
                  <a:lnTo>
                    <a:pt x="6954972" y="2549"/>
                  </a:lnTo>
                  <a:close/>
                </a:path>
                <a:path w="7569200" h="724535">
                  <a:moveTo>
                    <a:pt x="25399" y="518477"/>
                  </a:moveTo>
                  <a:lnTo>
                    <a:pt x="0" y="518477"/>
                  </a:lnTo>
                  <a:lnTo>
                    <a:pt x="0" y="203316"/>
                  </a:lnTo>
                  <a:lnTo>
                    <a:pt x="25399" y="203316"/>
                  </a:lnTo>
                  <a:lnTo>
                    <a:pt x="25399" y="518477"/>
                  </a:lnTo>
                  <a:close/>
                </a:path>
                <a:path w="7569200" h="724535">
                  <a:moveTo>
                    <a:pt x="7543336" y="499946"/>
                  </a:moveTo>
                  <a:lnTo>
                    <a:pt x="7543336" y="222306"/>
                  </a:lnTo>
                  <a:lnTo>
                    <a:pt x="7568760" y="231802"/>
                  </a:lnTo>
                  <a:lnTo>
                    <a:pt x="7568760" y="490421"/>
                  </a:lnTo>
                  <a:lnTo>
                    <a:pt x="7543336" y="499946"/>
                  </a:lnTo>
                  <a:close/>
                </a:path>
                <a:path w="7569200" h="724535">
                  <a:moveTo>
                    <a:pt x="6944433" y="724343"/>
                  </a:moveTo>
                  <a:lnTo>
                    <a:pt x="6859664" y="724343"/>
                  </a:lnTo>
                  <a:lnTo>
                    <a:pt x="6859664" y="721793"/>
                  </a:lnTo>
                  <a:lnTo>
                    <a:pt x="6951238" y="721793"/>
                  </a:lnTo>
                  <a:lnTo>
                    <a:pt x="6944433" y="724343"/>
                  </a:lnTo>
                  <a:close/>
                </a:path>
              </a:pathLst>
            </a:custGeom>
            <a:solidFill>
              <a:srgbClr val="79B141"/>
            </a:solidFill>
          </p:spPr>
          <p:txBody>
            <a:bodyPr wrap="square" lIns="0" tIns="0" rIns="0" bIns="0" rtlCol="0"/>
            <a:p/>
          </p:txBody>
        </p:sp>
        <p:sp>
          <p:nvSpPr>
            <p:cNvPr id="32" name="object 23"/>
            <p:cNvSpPr/>
            <p:nvPr/>
          </p:nvSpPr>
          <p:spPr>
            <a:xfrm>
              <a:off x="752284" y="4017378"/>
              <a:ext cx="7518400" cy="719455"/>
            </a:xfrm>
            <a:custGeom>
              <a:avLst/>
              <a:gdLst/>
              <a:ahLst/>
              <a:cxnLst/>
              <a:rect l="l" t="t" r="r" b="b"/>
              <a:pathLst>
                <a:path w="7518400" h="719454">
                  <a:moveTo>
                    <a:pt x="48298" y="200761"/>
                  </a:moveTo>
                  <a:lnTo>
                    <a:pt x="24168" y="200761"/>
                  </a:lnTo>
                  <a:lnTo>
                    <a:pt x="0" y="200761"/>
                  </a:lnTo>
                  <a:lnTo>
                    <a:pt x="0" y="515924"/>
                  </a:lnTo>
                  <a:lnTo>
                    <a:pt x="24168" y="515924"/>
                  </a:lnTo>
                  <a:lnTo>
                    <a:pt x="48298" y="515924"/>
                  </a:lnTo>
                  <a:lnTo>
                    <a:pt x="48298" y="200761"/>
                  </a:lnTo>
                  <a:close/>
                </a:path>
                <a:path w="7518400" h="719454">
                  <a:moveTo>
                    <a:pt x="6939127" y="714171"/>
                  </a:moveTo>
                  <a:lnTo>
                    <a:pt x="6834264" y="714171"/>
                  </a:lnTo>
                  <a:lnTo>
                    <a:pt x="6834264" y="716711"/>
                  </a:lnTo>
                  <a:lnTo>
                    <a:pt x="6834264" y="719239"/>
                  </a:lnTo>
                  <a:lnTo>
                    <a:pt x="6925843" y="719239"/>
                  </a:lnTo>
                  <a:lnTo>
                    <a:pt x="6932587" y="716711"/>
                  </a:lnTo>
                  <a:lnTo>
                    <a:pt x="6932320" y="716711"/>
                  </a:lnTo>
                  <a:lnTo>
                    <a:pt x="6939127" y="714171"/>
                  </a:lnTo>
                  <a:close/>
                </a:path>
                <a:path w="7518400" h="719454">
                  <a:moveTo>
                    <a:pt x="6939788" y="3810"/>
                  </a:moveTo>
                  <a:lnTo>
                    <a:pt x="6936333" y="2527"/>
                  </a:lnTo>
                  <a:lnTo>
                    <a:pt x="6929577" y="0"/>
                  </a:lnTo>
                  <a:lnTo>
                    <a:pt x="6834264" y="0"/>
                  </a:lnTo>
                  <a:lnTo>
                    <a:pt x="6834264" y="2527"/>
                  </a:lnTo>
                  <a:lnTo>
                    <a:pt x="6834264" y="3810"/>
                  </a:lnTo>
                  <a:lnTo>
                    <a:pt x="6939788" y="3810"/>
                  </a:lnTo>
                  <a:close/>
                </a:path>
                <a:path w="7518400" h="719454">
                  <a:moveTo>
                    <a:pt x="7468476" y="515924"/>
                  </a:moveTo>
                  <a:lnTo>
                    <a:pt x="6939127" y="714171"/>
                  </a:lnTo>
                  <a:lnTo>
                    <a:pt x="6939381" y="714171"/>
                  </a:lnTo>
                  <a:lnTo>
                    <a:pt x="7468476" y="515924"/>
                  </a:lnTo>
                  <a:close/>
                </a:path>
                <a:path w="7518400" h="719454">
                  <a:moveTo>
                    <a:pt x="7517943" y="219760"/>
                  </a:moveTo>
                  <a:lnTo>
                    <a:pt x="7493800" y="210743"/>
                  </a:lnTo>
                  <a:lnTo>
                    <a:pt x="7469670" y="201726"/>
                  </a:lnTo>
                  <a:lnTo>
                    <a:pt x="7469683" y="515480"/>
                  </a:lnTo>
                  <a:lnTo>
                    <a:pt x="7493800" y="506437"/>
                  </a:lnTo>
                  <a:lnTo>
                    <a:pt x="7517943" y="497395"/>
                  </a:lnTo>
                  <a:lnTo>
                    <a:pt x="7517943" y="219760"/>
                  </a:lnTo>
                  <a:close/>
                </a:path>
              </a:pathLst>
            </a:custGeom>
            <a:solidFill>
              <a:srgbClr val="79AF41"/>
            </a:solidFill>
          </p:spPr>
          <p:txBody>
            <a:bodyPr wrap="square" lIns="0" tIns="0" rIns="0" bIns="0" rtlCol="0"/>
            <a:p/>
          </p:txBody>
        </p:sp>
        <p:sp>
          <p:nvSpPr>
            <p:cNvPr id="33" name="object 24"/>
            <p:cNvSpPr/>
            <p:nvPr/>
          </p:nvSpPr>
          <p:spPr>
            <a:xfrm>
              <a:off x="800591" y="4021183"/>
              <a:ext cx="7421880" cy="710565"/>
            </a:xfrm>
            <a:custGeom>
              <a:avLst/>
              <a:gdLst/>
              <a:ahLst/>
              <a:cxnLst/>
              <a:rect l="l" t="t" r="r" b="b"/>
              <a:pathLst>
                <a:path w="7421880" h="710564">
                  <a:moveTo>
                    <a:pt x="6898243" y="2525"/>
                  </a:moveTo>
                  <a:lnTo>
                    <a:pt x="6785967" y="2525"/>
                  </a:lnTo>
                  <a:lnTo>
                    <a:pt x="6785967" y="0"/>
                  </a:lnTo>
                  <a:lnTo>
                    <a:pt x="6891482" y="0"/>
                  </a:lnTo>
                  <a:lnTo>
                    <a:pt x="6898243" y="2525"/>
                  </a:lnTo>
                  <a:close/>
                </a:path>
                <a:path w="7421880" h="710564">
                  <a:moveTo>
                    <a:pt x="7395942" y="521197"/>
                  </a:moveTo>
                  <a:lnTo>
                    <a:pt x="7395942" y="188418"/>
                  </a:lnTo>
                  <a:lnTo>
                    <a:pt x="7421365" y="197914"/>
                  </a:lnTo>
                  <a:lnTo>
                    <a:pt x="7421365" y="511671"/>
                  </a:lnTo>
                  <a:lnTo>
                    <a:pt x="7395942" y="521197"/>
                  </a:lnTo>
                  <a:close/>
                </a:path>
                <a:path w="7421880" h="710564">
                  <a:moveTo>
                    <a:pt x="25423" y="512115"/>
                  </a:moveTo>
                  <a:lnTo>
                    <a:pt x="0" y="512115"/>
                  </a:lnTo>
                  <a:lnTo>
                    <a:pt x="0" y="196954"/>
                  </a:lnTo>
                  <a:lnTo>
                    <a:pt x="25423" y="196954"/>
                  </a:lnTo>
                  <a:lnTo>
                    <a:pt x="25423" y="512115"/>
                  </a:lnTo>
                  <a:close/>
                </a:path>
                <a:path w="7421880" h="710564">
                  <a:moveTo>
                    <a:pt x="6891086" y="710356"/>
                  </a:moveTo>
                  <a:lnTo>
                    <a:pt x="6785967" y="710356"/>
                  </a:lnTo>
                  <a:lnTo>
                    <a:pt x="6785967" y="707807"/>
                  </a:lnTo>
                  <a:lnTo>
                    <a:pt x="6897891" y="707807"/>
                  </a:lnTo>
                  <a:lnTo>
                    <a:pt x="6891086" y="710356"/>
                  </a:lnTo>
                  <a:close/>
                </a:path>
              </a:pathLst>
            </a:custGeom>
            <a:solidFill>
              <a:srgbClr val="7BAE41"/>
            </a:solidFill>
          </p:spPr>
          <p:txBody>
            <a:bodyPr wrap="square" lIns="0" tIns="0" rIns="0" bIns="0" rtlCol="0"/>
            <a:p/>
          </p:txBody>
        </p:sp>
        <p:sp>
          <p:nvSpPr>
            <p:cNvPr id="34" name="object 25"/>
            <p:cNvSpPr/>
            <p:nvPr/>
          </p:nvSpPr>
          <p:spPr>
            <a:xfrm>
              <a:off x="826015" y="4023708"/>
              <a:ext cx="7371080" cy="705485"/>
            </a:xfrm>
            <a:custGeom>
              <a:avLst/>
              <a:gdLst/>
              <a:ahLst/>
              <a:cxnLst/>
              <a:rect l="l" t="t" r="r" b="b"/>
              <a:pathLst>
                <a:path w="7371080" h="705485">
                  <a:moveTo>
                    <a:pt x="6879646" y="2549"/>
                  </a:moveTo>
                  <a:lnTo>
                    <a:pt x="6760543" y="2549"/>
                  </a:lnTo>
                  <a:lnTo>
                    <a:pt x="6760543" y="0"/>
                  </a:lnTo>
                  <a:lnTo>
                    <a:pt x="6872819" y="0"/>
                  </a:lnTo>
                  <a:lnTo>
                    <a:pt x="6879646" y="2549"/>
                  </a:lnTo>
                  <a:close/>
                </a:path>
                <a:path w="7371080" h="705485">
                  <a:moveTo>
                    <a:pt x="7346381" y="527715"/>
                  </a:moveTo>
                  <a:lnTo>
                    <a:pt x="7346381" y="176878"/>
                  </a:lnTo>
                  <a:lnTo>
                    <a:pt x="7370518" y="185893"/>
                  </a:lnTo>
                  <a:lnTo>
                    <a:pt x="7370518" y="518672"/>
                  </a:lnTo>
                  <a:lnTo>
                    <a:pt x="7346381" y="527715"/>
                  </a:lnTo>
                  <a:close/>
                </a:path>
                <a:path w="7371080" h="705485">
                  <a:moveTo>
                    <a:pt x="24136" y="509590"/>
                  </a:moveTo>
                  <a:lnTo>
                    <a:pt x="0" y="509590"/>
                  </a:lnTo>
                  <a:lnTo>
                    <a:pt x="0" y="194429"/>
                  </a:lnTo>
                  <a:lnTo>
                    <a:pt x="24136" y="194429"/>
                  </a:lnTo>
                  <a:lnTo>
                    <a:pt x="24136" y="509590"/>
                  </a:lnTo>
                  <a:close/>
                </a:path>
                <a:path w="7371080" h="705485">
                  <a:moveTo>
                    <a:pt x="6872467" y="705281"/>
                  </a:moveTo>
                  <a:lnTo>
                    <a:pt x="6760543" y="705281"/>
                  </a:lnTo>
                  <a:lnTo>
                    <a:pt x="6760543" y="702756"/>
                  </a:lnTo>
                  <a:lnTo>
                    <a:pt x="6879207" y="702756"/>
                  </a:lnTo>
                  <a:lnTo>
                    <a:pt x="6872467" y="705281"/>
                  </a:lnTo>
                  <a:close/>
                </a:path>
              </a:pathLst>
            </a:custGeom>
            <a:solidFill>
              <a:srgbClr val="7BAC3F"/>
            </a:solidFill>
          </p:spPr>
          <p:txBody>
            <a:bodyPr wrap="square" lIns="0" tIns="0" rIns="0" bIns="0" rtlCol="0"/>
            <a:p/>
          </p:txBody>
        </p:sp>
        <p:sp>
          <p:nvSpPr>
            <p:cNvPr id="35" name="object 26"/>
            <p:cNvSpPr/>
            <p:nvPr/>
          </p:nvSpPr>
          <p:spPr>
            <a:xfrm>
              <a:off x="850152" y="4026258"/>
              <a:ext cx="7322820" cy="700405"/>
            </a:xfrm>
            <a:custGeom>
              <a:avLst/>
              <a:gdLst/>
              <a:ahLst/>
              <a:cxnLst/>
              <a:rect l="l" t="t" r="r" b="b"/>
              <a:pathLst>
                <a:path w="7322820" h="700404">
                  <a:moveTo>
                    <a:pt x="6862335" y="2549"/>
                  </a:moveTo>
                  <a:lnTo>
                    <a:pt x="6736407" y="2549"/>
                  </a:lnTo>
                  <a:lnTo>
                    <a:pt x="6736407" y="0"/>
                  </a:lnTo>
                  <a:lnTo>
                    <a:pt x="6855509" y="0"/>
                  </a:lnTo>
                  <a:lnTo>
                    <a:pt x="6862335" y="2549"/>
                  </a:lnTo>
                  <a:close/>
                </a:path>
                <a:path w="7322820" h="700404">
                  <a:moveTo>
                    <a:pt x="7296821" y="534691"/>
                  </a:moveTo>
                  <a:lnTo>
                    <a:pt x="7296821" y="164832"/>
                  </a:lnTo>
                  <a:lnTo>
                    <a:pt x="7322245" y="174328"/>
                  </a:lnTo>
                  <a:lnTo>
                    <a:pt x="7322245" y="525166"/>
                  </a:lnTo>
                  <a:lnTo>
                    <a:pt x="7296821" y="534691"/>
                  </a:lnTo>
                  <a:close/>
                </a:path>
                <a:path w="7322820" h="700404">
                  <a:moveTo>
                    <a:pt x="25423" y="507040"/>
                  </a:moveTo>
                  <a:lnTo>
                    <a:pt x="0" y="507040"/>
                  </a:lnTo>
                  <a:lnTo>
                    <a:pt x="0" y="191879"/>
                  </a:lnTo>
                  <a:lnTo>
                    <a:pt x="25423" y="191879"/>
                  </a:lnTo>
                  <a:lnTo>
                    <a:pt x="25423" y="507040"/>
                  </a:lnTo>
                  <a:close/>
                </a:path>
                <a:path w="7322820" h="700404">
                  <a:moveTo>
                    <a:pt x="6855071" y="700206"/>
                  </a:moveTo>
                  <a:lnTo>
                    <a:pt x="6736407" y="700206"/>
                  </a:lnTo>
                  <a:lnTo>
                    <a:pt x="6736407" y="698919"/>
                  </a:lnTo>
                  <a:lnTo>
                    <a:pt x="6858506" y="698919"/>
                  </a:lnTo>
                  <a:lnTo>
                    <a:pt x="6855071" y="700206"/>
                  </a:lnTo>
                  <a:close/>
                </a:path>
              </a:pathLst>
            </a:custGeom>
            <a:solidFill>
              <a:srgbClr val="7CAC3F"/>
            </a:solidFill>
          </p:spPr>
          <p:txBody>
            <a:bodyPr wrap="square" lIns="0" tIns="0" rIns="0" bIns="0" rtlCol="0"/>
            <a:p/>
          </p:txBody>
        </p:sp>
        <p:sp>
          <p:nvSpPr>
            <p:cNvPr id="36" name="object 27"/>
            <p:cNvSpPr/>
            <p:nvPr/>
          </p:nvSpPr>
          <p:spPr>
            <a:xfrm>
              <a:off x="875563" y="4028808"/>
              <a:ext cx="7272020" cy="696595"/>
            </a:xfrm>
            <a:custGeom>
              <a:avLst/>
              <a:gdLst/>
              <a:ahLst/>
              <a:cxnLst/>
              <a:rect l="l" t="t" r="r" b="b"/>
              <a:pathLst>
                <a:path w="7272020" h="696595">
                  <a:moveTo>
                    <a:pt x="49568" y="189331"/>
                  </a:moveTo>
                  <a:lnTo>
                    <a:pt x="24142" y="189331"/>
                  </a:lnTo>
                  <a:lnTo>
                    <a:pt x="0" y="189331"/>
                  </a:lnTo>
                  <a:lnTo>
                    <a:pt x="0" y="504494"/>
                  </a:lnTo>
                  <a:lnTo>
                    <a:pt x="24142" y="504494"/>
                  </a:lnTo>
                  <a:lnTo>
                    <a:pt x="49568" y="504494"/>
                  </a:lnTo>
                  <a:lnTo>
                    <a:pt x="49568" y="189331"/>
                  </a:lnTo>
                  <a:close/>
                </a:path>
                <a:path w="7272020" h="696595">
                  <a:moveTo>
                    <a:pt x="6846633" y="691299"/>
                  </a:moveTo>
                  <a:lnTo>
                    <a:pt x="6710985" y="691299"/>
                  </a:lnTo>
                  <a:lnTo>
                    <a:pt x="6710985" y="693851"/>
                  </a:lnTo>
                  <a:lnTo>
                    <a:pt x="6710985" y="696379"/>
                  </a:lnTo>
                  <a:lnTo>
                    <a:pt x="6833082" y="696379"/>
                  </a:lnTo>
                  <a:lnTo>
                    <a:pt x="6839826" y="693851"/>
                  </a:lnTo>
                  <a:lnTo>
                    <a:pt x="6846633" y="691299"/>
                  </a:lnTo>
                  <a:close/>
                </a:path>
                <a:path w="7272020" h="696595">
                  <a:moveTo>
                    <a:pt x="6850507" y="5080"/>
                  </a:moveTo>
                  <a:lnTo>
                    <a:pt x="6843674" y="2527"/>
                  </a:lnTo>
                  <a:lnTo>
                    <a:pt x="6836918" y="0"/>
                  </a:lnTo>
                  <a:lnTo>
                    <a:pt x="6710985" y="0"/>
                  </a:lnTo>
                  <a:lnTo>
                    <a:pt x="6710985" y="2527"/>
                  </a:lnTo>
                  <a:lnTo>
                    <a:pt x="6710985" y="5080"/>
                  </a:lnTo>
                  <a:lnTo>
                    <a:pt x="6850507" y="5080"/>
                  </a:lnTo>
                  <a:close/>
                </a:path>
                <a:path w="7272020" h="696595">
                  <a:moveTo>
                    <a:pt x="7271398" y="162293"/>
                  </a:moveTo>
                  <a:lnTo>
                    <a:pt x="7247268" y="153276"/>
                  </a:lnTo>
                  <a:lnTo>
                    <a:pt x="7221842" y="143776"/>
                  </a:lnTo>
                  <a:lnTo>
                    <a:pt x="7221842" y="550722"/>
                  </a:lnTo>
                  <a:lnTo>
                    <a:pt x="7247268" y="541197"/>
                  </a:lnTo>
                  <a:lnTo>
                    <a:pt x="7271398" y="532142"/>
                  </a:lnTo>
                  <a:lnTo>
                    <a:pt x="7271398" y="162293"/>
                  </a:lnTo>
                  <a:close/>
                </a:path>
              </a:pathLst>
            </a:custGeom>
            <a:solidFill>
              <a:srgbClr val="7CAA3F"/>
            </a:solidFill>
          </p:spPr>
          <p:txBody>
            <a:bodyPr wrap="square" lIns="0" tIns="0" rIns="0" bIns="0" rtlCol="0"/>
            <a:p/>
          </p:txBody>
        </p:sp>
        <p:sp>
          <p:nvSpPr>
            <p:cNvPr id="37" name="object 28"/>
            <p:cNvSpPr/>
            <p:nvPr/>
          </p:nvSpPr>
          <p:spPr>
            <a:xfrm>
              <a:off x="925131" y="4033888"/>
              <a:ext cx="7172325" cy="686435"/>
            </a:xfrm>
            <a:custGeom>
              <a:avLst/>
              <a:gdLst/>
              <a:ahLst/>
              <a:cxnLst/>
              <a:rect l="l" t="t" r="r" b="b"/>
              <a:pathLst>
                <a:path w="7172325" h="686435">
                  <a:moveTo>
                    <a:pt x="49555" y="184251"/>
                  </a:moveTo>
                  <a:lnTo>
                    <a:pt x="24130" y="184251"/>
                  </a:lnTo>
                  <a:lnTo>
                    <a:pt x="0" y="184251"/>
                  </a:lnTo>
                  <a:lnTo>
                    <a:pt x="0" y="499414"/>
                  </a:lnTo>
                  <a:lnTo>
                    <a:pt x="24130" y="499414"/>
                  </a:lnTo>
                  <a:lnTo>
                    <a:pt x="49555" y="499414"/>
                  </a:lnTo>
                  <a:lnTo>
                    <a:pt x="49555" y="184251"/>
                  </a:lnTo>
                  <a:close/>
                </a:path>
                <a:path w="7172325" h="686435">
                  <a:moveTo>
                    <a:pt x="6810616" y="681151"/>
                  </a:moveTo>
                  <a:lnTo>
                    <a:pt x="6661417" y="681151"/>
                  </a:lnTo>
                  <a:lnTo>
                    <a:pt x="6661417" y="683666"/>
                  </a:lnTo>
                  <a:lnTo>
                    <a:pt x="6661417" y="686219"/>
                  </a:lnTo>
                  <a:lnTo>
                    <a:pt x="6797065" y="686219"/>
                  </a:lnTo>
                  <a:lnTo>
                    <a:pt x="6803872" y="683666"/>
                  </a:lnTo>
                  <a:lnTo>
                    <a:pt x="6810616" y="681151"/>
                  </a:lnTo>
                  <a:close/>
                </a:path>
                <a:path w="7172325" h="686435">
                  <a:moveTo>
                    <a:pt x="6814528" y="5080"/>
                  </a:moveTo>
                  <a:lnTo>
                    <a:pt x="6807759" y="2552"/>
                  </a:lnTo>
                  <a:lnTo>
                    <a:pt x="6800939" y="0"/>
                  </a:lnTo>
                  <a:lnTo>
                    <a:pt x="6661417" y="0"/>
                  </a:lnTo>
                  <a:lnTo>
                    <a:pt x="6661417" y="2552"/>
                  </a:lnTo>
                  <a:lnTo>
                    <a:pt x="6661417" y="5080"/>
                  </a:lnTo>
                  <a:lnTo>
                    <a:pt x="6814528" y="5080"/>
                  </a:lnTo>
                  <a:close/>
                </a:path>
                <a:path w="7172325" h="686435">
                  <a:moveTo>
                    <a:pt x="7172274" y="138696"/>
                  </a:moveTo>
                  <a:lnTo>
                    <a:pt x="7148144" y="129679"/>
                  </a:lnTo>
                  <a:lnTo>
                    <a:pt x="7122719" y="120192"/>
                  </a:lnTo>
                  <a:lnTo>
                    <a:pt x="7122719" y="564210"/>
                  </a:lnTo>
                  <a:lnTo>
                    <a:pt x="7148144" y="554685"/>
                  </a:lnTo>
                  <a:lnTo>
                    <a:pt x="7172274" y="545642"/>
                  </a:lnTo>
                  <a:lnTo>
                    <a:pt x="7172274" y="138696"/>
                  </a:lnTo>
                  <a:close/>
                </a:path>
              </a:pathLst>
            </a:custGeom>
            <a:solidFill>
              <a:srgbClr val="7EA83F"/>
            </a:solidFill>
          </p:spPr>
          <p:txBody>
            <a:bodyPr wrap="square" lIns="0" tIns="0" rIns="0" bIns="0" rtlCol="0"/>
            <a:p/>
          </p:txBody>
        </p:sp>
        <p:sp>
          <p:nvSpPr>
            <p:cNvPr id="38" name="object 29"/>
            <p:cNvSpPr/>
            <p:nvPr/>
          </p:nvSpPr>
          <p:spPr>
            <a:xfrm>
              <a:off x="974696" y="4038957"/>
              <a:ext cx="7073265" cy="676275"/>
            </a:xfrm>
            <a:custGeom>
              <a:avLst/>
              <a:gdLst/>
              <a:ahLst/>
              <a:cxnLst/>
              <a:rect l="l" t="t" r="r" b="b"/>
              <a:pathLst>
                <a:path w="7073265" h="676275">
                  <a:moveTo>
                    <a:pt x="6768411" y="1287"/>
                  </a:moveTo>
                  <a:lnTo>
                    <a:pt x="6611862" y="1287"/>
                  </a:lnTo>
                  <a:lnTo>
                    <a:pt x="6611862" y="0"/>
                  </a:lnTo>
                  <a:lnTo>
                    <a:pt x="6764965" y="0"/>
                  </a:lnTo>
                  <a:lnTo>
                    <a:pt x="6768411" y="1287"/>
                  </a:lnTo>
                  <a:close/>
                </a:path>
                <a:path w="7073265" h="676275">
                  <a:moveTo>
                    <a:pt x="7049019" y="568174"/>
                  </a:moveTo>
                  <a:lnTo>
                    <a:pt x="7049019" y="106095"/>
                  </a:lnTo>
                  <a:lnTo>
                    <a:pt x="7073155" y="115110"/>
                  </a:lnTo>
                  <a:lnTo>
                    <a:pt x="7073155" y="559130"/>
                  </a:lnTo>
                  <a:lnTo>
                    <a:pt x="7049019" y="568174"/>
                  </a:lnTo>
                  <a:close/>
                </a:path>
                <a:path w="7073265" h="676275">
                  <a:moveTo>
                    <a:pt x="24136" y="494340"/>
                  </a:moveTo>
                  <a:lnTo>
                    <a:pt x="0" y="494340"/>
                  </a:lnTo>
                  <a:lnTo>
                    <a:pt x="0" y="179179"/>
                  </a:lnTo>
                  <a:lnTo>
                    <a:pt x="24136" y="179179"/>
                  </a:lnTo>
                  <a:lnTo>
                    <a:pt x="24136" y="494340"/>
                  </a:lnTo>
                  <a:close/>
                </a:path>
                <a:path w="7073265" h="676275">
                  <a:moveTo>
                    <a:pt x="6761051" y="676070"/>
                  </a:moveTo>
                  <a:lnTo>
                    <a:pt x="6611862" y="676070"/>
                  </a:lnTo>
                  <a:lnTo>
                    <a:pt x="6611862" y="673520"/>
                  </a:lnTo>
                  <a:lnTo>
                    <a:pt x="6767856" y="673520"/>
                  </a:lnTo>
                  <a:lnTo>
                    <a:pt x="6761051" y="676070"/>
                  </a:lnTo>
                  <a:close/>
                </a:path>
              </a:pathLst>
            </a:custGeom>
            <a:solidFill>
              <a:srgbClr val="7EA73F"/>
            </a:solidFill>
          </p:spPr>
          <p:txBody>
            <a:bodyPr wrap="square" lIns="0" tIns="0" rIns="0" bIns="0" rtlCol="0"/>
            <a:p/>
          </p:txBody>
        </p:sp>
        <p:sp>
          <p:nvSpPr>
            <p:cNvPr id="39" name="object 30"/>
            <p:cNvSpPr/>
            <p:nvPr/>
          </p:nvSpPr>
          <p:spPr>
            <a:xfrm>
              <a:off x="998833" y="4040244"/>
              <a:ext cx="7025005" cy="672465"/>
            </a:xfrm>
            <a:custGeom>
              <a:avLst/>
              <a:gdLst/>
              <a:ahLst/>
              <a:cxnLst/>
              <a:rect l="l" t="t" r="r" b="b"/>
              <a:pathLst>
                <a:path w="7025005" h="672464">
                  <a:moveTo>
                    <a:pt x="6751036" y="2525"/>
                  </a:moveTo>
                  <a:lnTo>
                    <a:pt x="6587725" y="2525"/>
                  </a:lnTo>
                  <a:lnTo>
                    <a:pt x="6587725" y="0"/>
                  </a:lnTo>
                  <a:lnTo>
                    <a:pt x="6744275" y="0"/>
                  </a:lnTo>
                  <a:lnTo>
                    <a:pt x="6751036" y="2525"/>
                  </a:lnTo>
                  <a:close/>
                </a:path>
                <a:path w="7025005" h="672464">
                  <a:moveTo>
                    <a:pt x="6999458" y="576413"/>
                  </a:moveTo>
                  <a:lnTo>
                    <a:pt x="6999458" y="95312"/>
                  </a:lnTo>
                  <a:lnTo>
                    <a:pt x="7024882" y="104808"/>
                  </a:lnTo>
                  <a:lnTo>
                    <a:pt x="7024882" y="566887"/>
                  </a:lnTo>
                  <a:lnTo>
                    <a:pt x="6999458" y="576413"/>
                  </a:lnTo>
                  <a:close/>
                </a:path>
                <a:path w="7025005" h="672464">
                  <a:moveTo>
                    <a:pt x="25423" y="493053"/>
                  </a:moveTo>
                  <a:lnTo>
                    <a:pt x="0" y="493053"/>
                  </a:lnTo>
                  <a:lnTo>
                    <a:pt x="0" y="177892"/>
                  </a:lnTo>
                  <a:lnTo>
                    <a:pt x="25423" y="177892"/>
                  </a:lnTo>
                  <a:lnTo>
                    <a:pt x="25423" y="493053"/>
                  </a:lnTo>
                  <a:close/>
                </a:path>
                <a:path w="7025005" h="672464">
                  <a:moveTo>
                    <a:pt x="6743719" y="672233"/>
                  </a:moveTo>
                  <a:lnTo>
                    <a:pt x="6587725" y="672233"/>
                  </a:lnTo>
                  <a:lnTo>
                    <a:pt x="6587725" y="669683"/>
                  </a:lnTo>
                  <a:lnTo>
                    <a:pt x="6750524" y="669683"/>
                  </a:lnTo>
                  <a:lnTo>
                    <a:pt x="6743719" y="672233"/>
                  </a:lnTo>
                  <a:close/>
                </a:path>
              </a:pathLst>
            </a:custGeom>
            <a:solidFill>
              <a:srgbClr val="7EA53F"/>
            </a:solidFill>
          </p:spPr>
          <p:txBody>
            <a:bodyPr wrap="square" lIns="0" tIns="0" rIns="0" bIns="0" rtlCol="0"/>
            <a:p/>
          </p:txBody>
        </p:sp>
        <p:sp>
          <p:nvSpPr>
            <p:cNvPr id="40" name="object 31"/>
            <p:cNvSpPr/>
            <p:nvPr/>
          </p:nvSpPr>
          <p:spPr>
            <a:xfrm>
              <a:off x="1024257" y="4042770"/>
              <a:ext cx="6974205" cy="667385"/>
            </a:xfrm>
            <a:custGeom>
              <a:avLst/>
              <a:gdLst/>
              <a:ahLst/>
              <a:cxnLst/>
              <a:rect l="l" t="t" r="r" b="b"/>
              <a:pathLst>
                <a:path w="6974205" h="667385">
                  <a:moveTo>
                    <a:pt x="6732438" y="2549"/>
                  </a:moveTo>
                  <a:lnTo>
                    <a:pt x="6562302" y="2549"/>
                  </a:lnTo>
                  <a:lnTo>
                    <a:pt x="6562302" y="0"/>
                  </a:lnTo>
                  <a:lnTo>
                    <a:pt x="6725612" y="0"/>
                  </a:lnTo>
                  <a:lnTo>
                    <a:pt x="6732438" y="2549"/>
                  </a:lnTo>
                  <a:close/>
                </a:path>
                <a:path w="6974205" h="667385">
                  <a:moveTo>
                    <a:pt x="6949898" y="582931"/>
                  </a:moveTo>
                  <a:lnTo>
                    <a:pt x="6949898" y="83772"/>
                  </a:lnTo>
                  <a:lnTo>
                    <a:pt x="6974034" y="92787"/>
                  </a:lnTo>
                  <a:lnTo>
                    <a:pt x="6974034" y="573887"/>
                  </a:lnTo>
                  <a:lnTo>
                    <a:pt x="6949898" y="582931"/>
                  </a:lnTo>
                  <a:close/>
                </a:path>
                <a:path w="6974205" h="667385">
                  <a:moveTo>
                    <a:pt x="24136" y="490528"/>
                  </a:moveTo>
                  <a:lnTo>
                    <a:pt x="0" y="490528"/>
                  </a:lnTo>
                  <a:lnTo>
                    <a:pt x="0" y="175367"/>
                  </a:lnTo>
                  <a:lnTo>
                    <a:pt x="24136" y="175367"/>
                  </a:lnTo>
                  <a:lnTo>
                    <a:pt x="24136" y="490528"/>
                  </a:lnTo>
                  <a:close/>
                </a:path>
                <a:path w="6974205" h="667385">
                  <a:moveTo>
                    <a:pt x="6725100" y="667158"/>
                  </a:moveTo>
                  <a:lnTo>
                    <a:pt x="6562302" y="667158"/>
                  </a:lnTo>
                  <a:lnTo>
                    <a:pt x="6562302" y="664633"/>
                  </a:lnTo>
                  <a:lnTo>
                    <a:pt x="6731840" y="664633"/>
                  </a:lnTo>
                  <a:lnTo>
                    <a:pt x="6725100" y="667158"/>
                  </a:lnTo>
                  <a:close/>
                </a:path>
              </a:pathLst>
            </a:custGeom>
            <a:solidFill>
              <a:srgbClr val="80A53F"/>
            </a:solidFill>
          </p:spPr>
          <p:txBody>
            <a:bodyPr wrap="square" lIns="0" tIns="0" rIns="0" bIns="0" rtlCol="0"/>
            <a:p/>
          </p:txBody>
        </p:sp>
        <p:sp>
          <p:nvSpPr>
            <p:cNvPr id="41" name="object 32"/>
            <p:cNvSpPr/>
            <p:nvPr/>
          </p:nvSpPr>
          <p:spPr>
            <a:xfrm>
              <a:off x="1048385" y="4045330"/>
              <a:ext cx="6925945" cy="662305"/>
            </a:xfrm>
            <a:custGeom>
              <a:avLst/>
              <a:gdLst/>
              <a:ahLst/>
              <a:cxnLst/>
              <a:rect l="l" t="t" r="r" b="b"/>
              <a:pathLst>
                <a:path w="6925945" h="662304">
                  <a:moveTo>
                    <a:pt x="49568" y="172808"/>
                  </a:moveTo>
                  <a:lnTo>
                    <a:pt x="24142" y="172808"/>
                  </a:lnTo>
                  <a:lnTo>
                    <a:pt x="0" y="172808"/>
                  </a:lnTo>
                  <a:lnTo>
                    <a:pt x="0" y="487972"/>
                  </a:lnTo>
                  <a:lnTo>
                    <a:pt x="24142" y="487972"/>
                  </a:lnTo>
                  <a:lnTo>
                    <a:pt x="49568" y="487972"/>
                  </a:lnTo>
                  <a:lnTo>
                    <a:pt x="49568" y="172808"/>
                  </a:lnTo>
                  <a:close/>
                </a:path>
                <a:path w="6925945" h="662304">
                  <a:moveTo>
                    <a:pt x="6717881" y="658266"/>
                  </a:moveTo>
                  <a:lnTo>
                    <a:pt x="6538163" y="658266"/>
                  </a:lnTo>
                  <a:lnTo>
                    <a:pt x="6538163" y="659523"/>
                  </a:lnTo>
                  <a:lnTo>
                    <a:pt x="6538163" y="662076"/>
                  </a:lnTo>
                  <a:lnTo>
                    <a:pt x="6707708" y="662076"/>
                  </a:lnTo>
                  <a:lnTo>
                    <a:pt x="6714515" y="659523"/>
                  </a:lnTo>
                  <a:lnTo>
                    <a:pt x="6717881" y="658266"/>
                  </a:lnTo>
                  <a:close/>
                </a:path>
                <a:path w="6925945" h="662304">
                  <a:moveTo>
                    <a:pt x="6721894" y="5067"/>
                  </a:moveTo>
                  <a:lnTo>
                    <a:pt x="6715125" y="2540"/>
                  </a:lnTo>
                  <a:lnTo>
                    <a:pt x="6708305" y="0"/>
                  </a:lnTo>
                  <a:lnTo>
                    <a:pt x="6538163" y="0"/>
                  </a:lnTo>
                  <a:lnTo>
                    <a:pt x="6538163" y="2540"/>
                  </a:lnTo>
                  <a:lnTo>
                    <a:pt x="6538163" y="5067"/>
                  </a:lnTo>
                  <a:lnTo>
                    <a:pt x="6721894" y="5067"/>
                  </a:lnTo>
                  <a:close/>
                </a:path>
                <a:path w="6925945" h="662304">
                  <a:moveTo>
                    <a:pt x="6925767" y="81216"/>
                  </a:moveTo>
                  <a:lnTo>
                    <a:pt x="6900342" y="71716"/>
                  </a:lnTo>
                  <a:lnTo>
                    <a:pt x="6876199" y="62712"/>
                  </a:lnTo>
                  <a:lnTo>
                    <a:pt x="6876199" y="598944"/>
                  </a:lnTo>
                  <a:lnTo>
                    <a:pt x="6900342" y="589902"/>
                  </a:lnTo>
                  <a:lnTo>
                    <a:pt x="6925767" y="580377"/>
                  </a:lnTo>
                  <a:lnTo>
                    <a:pt x="6925767" y="81216"/>
                  </a:lnTo>
                  <a:close/>
                </a:path>
              </a:pathLst>
            </a:custGeom>
            <a:solidFill>
              <a:srgbClr val="80A33D"/>
            </a:solidFill>
          </p:spPr>
          <p:txBody>
            <a:bodyPr wrap="square" lIns="0" tIns="0" rIns="0" bIns="0" rtlCol="0"/>
            <a:p/>
          </p:txBody>
        </p:sp>
        <p:sp>
          <p:nvSpPr>
            <p:cNvPr id="42" name="object 33"/>
            <p:cNvSpPr/>
            <p:nvPr/>
          </p:nvSpPr>
          <p:spPr>
            <a:xfrm>
              <a:off x="1097954" y="4050394"/>
              <a:ext cx="6826884" cy="653415"/>
            </a:xfrm>
            <a:custGeom>
              <a:avLst/>
              <a:gdLst/>
              <a:ahLst/>
              <a:cxnLst/>
              <a:rect l="l" t="t" r="r" b="b"/>
              <a:pathLst>
                <a:path w="6826884" h="653414">
                  <a:moveTo>
                    <a:pt x="6679155" y="2549"/>
                  </a:moveTo>
                  <a:lnTo>
                    <a:pt x="6488604" y="2549"/>
                  </a:lnTo>
                  <a:lnTo>
                    <a:pt x="6488604" y="0"/>
                  </a:lnTo>
                  <a:lnTo>
                    <a:pt x="6672329" y="0"/>
                  </a:lnTo>
                  <a:lnTo>
                    <a:pt x="6679155" y="2549"/>
                  </a:lnTo>
                  <a:close/>
                </a:path>
                <a:path w="6826884" h="653414">
                  <a:moveTo>
                    <a:pt x="6801258" y="603386"/>
                  </a:moveTo>
                  <a:lnTo>
                    <a:pt x="6801216" y="48140"/>
                  </a:lnTo>
                  <a:lnTo>
                    <a:pt x="6826640" y="57636"/>
                  </a:lnTo>
                  <a:lnTo>
                    <a:pt x="6826640" y="593875"/>
                  </a:lnTo>
                  <a:lnTo>
                    <a:pt x="6801258" y="603386"/>
                  </a:lnTo>
                  <a:close/>
                </a:path>
                <a:path w="6826884" h="653414">
                  <a:moveTo>
                    <a:pt x="25423" y="482903"/>
                  </a:moveTo>
                  <a:lnTo>
                    <a:pt x="0" y="482903"/>
                  </a:lnTo>
                  <a:lnTo>
                    <a:pt x="0" y="167742"/>
                  </a:lnTo>
                  <a:lnTo>
                    <a:pt x="25423" y="167742"/>
                  </a:lnTo>
                  <a:lnTo>
                    <a:pt x="25423" y="482903"/>
                  </a:lnTo>
                  <a:close/>
                </a:path>
                <a:path w="6826884" h="653414">
                  <a:moveTo>
                    <a:pt x="6675123" y="650646"/>
                  </a:moveTo>
                  <a:lnTo>
                    <a:pt x="6674874" y="650646"/>
                  </a:lnTo>
                  <a:lnTo>
                    <a:pt x="6801216" y="603386"/>
                  </a:lnTo>
                  <a:lnTo>
                    <a:pt x="6675123" y="650646"/>
                  </a:lnTo>
                  <a:close/>
                </a:path>
                <a:path w="6826884" h="653414">
                  <a:moveTo>
                    <a:pt x="6668057" y="653196"/>
                  </a:moveTo>
                  <a:lnTo>
                    <a:pt x="6488604" y="653196"/>
                  </a:lnTo>
                  <a:lnTo>
                    <a:pt x="6488604" y="650646"/>
                  </a:lnTo>
                  <a:lnTo>
                    <a:pt x="6674874" y="650646"/>
                  </a:lnTo>
                  <a:lnTo>
                    <a:pt x="6668057" y="653196"/>
                  </a:lnTo>
                  <a:close/>
                </a:path>
              </a:pathLst>
            </a:custGeom>
            <a:solidFill>
              <a:srgbClr val="80A13D"/>
            </a:solidFill>
          </p:spPr>
          <p:txBody>
            <a:bodyPr wrap="square" lIns="0" tIns="0" rIns="0" bIns="0" rtlCol="0"/>
            <a:p/>
          </p:txBody>
        </p:sp>
        <p:sp>
          <p:nvSpPr>
            <p:cNvPr id="43" name="object 34"/>
            <p:cNvSpPr/>
            <p:nvPr/>
          </p:nvSpPr>
          <p:spPr>
            <a:xfrm>
              <a:off x="1123378" y="4052944"/>
              <a:ext cx="6776084" cy="648335"/>
            </a:xfrm>
            <a:custGeom>
              <a:avLst/>
              <a:gdLst/>
              <a:ahLst/>
              <a:cxnLst/>
              <a:rect l="l" t="t" r="r" b="b"/>
              <a:pathLst>
                <a:path w="6776084" h="648335">
                  <a:moveTo>
                    <a:pt x="6660558" y="2549"/>
                  </a:moveTo>
                  <a:lnTo>
                    <a:pt x="6463181" y="2549"/>
                  </a:lnTo>
                  <a:lnTo>
                    <a:pt x="6463181" y="0"/>
                  </a:lnTo>
                  <a:lnTo>
                    <a:pt x="6653731" y="0"/>
                  </a:lnTo>
                  <a:lnTo>
                    <a:pt x="6660558" y="2549"/>
                  </a:lnTo>
                  <a:close/>
                </a:path>
                <a:path w="6776084" h="648335">
                  <a:moveTo>
                    <a:pt x="6751656" y="609895"/>
                  </a:moveTo>
                  <a:lnTo>
                    <a:pt x="6751656" y="36575"/>
                  </a:lnTo>
                  <a:lnTo>
                    <a:pt x="6775793" y="45590"/>
                  </a:lnTo>
                  <a:lnTo>
                    <a:pt x="6775793" y="600852"/>
                  </a:lnTo>
                  <a:lnTo>
                    <a:pt x="6751656" y="609895"/>
                  </a:lnTo>
                  <a:close/>
                </a:path>
                <a:path w="6776084" h="648335">
                  <a:moveTo>
                    <a:pt x="24136" y="480354"/>
                  </a:moveTo>
                  <a:lnTo>
                    <a:pt x="0" y="480354"/>
                  </a:lnTo>
                  <a:lnTo>
                    <a:pt x="0" y="165192"/>
                  </a:lnTo>
                  <a:lnTo>
                    <a:pt x="24136" y="165192"/>
                  </a:lnTo>
                  <a:lnTo>
                    <a:pt x="24136" y="480354"/>
                  </a:lnTo>
                  <a:close/>
                </a:path>
                <a:path w="6776084" h="648335">
                  <a:moveTo>
                    <a:pt x="6649699" y="648096"/>
                  </a:moveTo>
                  <a:lnTo>
                    <a:pt x="6463181" y="648096"/>
                  </a:lnTo>
                  <a:lnTo>
                    <a:pt x="6463181" y="645547"/>
                  </a:lnTo>
                  <a:lnTo>
                    <a:pt x="6656504" y="645547"/>
                  </a:lnTo>
                  <a:lnTo>
                    <a:pt x="6649699" y="648096"/>
                  </a:lnTo>
                  <a:close/>
                </a:path>
              </a:pathLst>
            </a:custGeom>
            <a:solidFill>
              <a:srgbClr val="82A13D"/>
            </a:solidFill>
          </p:spPr>
          <p:txBody>
            <a:bodyPr wrap="square" lIns="0" tIns="0" rIns="0" bIns="0" rtlCol="0"/>
            <a:p/>
          </p:txBody>
        </p:sp>
        <p:sp>
          <p:nvSpPr>
            <p:cNvPr id="44" name="object 35"/>
            <p:cNvSpPr/>
            <p:nvPr/>
          </p:nvSpPr>
          <p:spPr>
            <a:xfrm>
              <a:off x="1147514" y="4055494"/>
              <a:ext cx="6727825" cy="643255"/>
            </a:xfrm>
            <a:custGeom>
              <a:avLst/>
              <a:gdLst/>
              <a:ahLst/>
              <a:cxnLst/>
              <a:rect l="l" t="t" r="r" b="b"/>
              <a:pathLst>
                <a:path w="6727825" h="643254">
                  <a:moveTo>
                    <a:pt x="6643182" y="2525"/>
                  </a:moveTo>
                  <a:lnTo>
                    <a:pt x="6439044" y="2525"/>
                  </a:lnTo>
                  <a:lnTo>
                    <a:pt x="6439044" y="0"/>
                  </a:lnTo>
                  <a:lnTo>
                    <a:pt x="6636421" y="0"/>
                  </a:lnTo>
                  <a:lnTo>
                    <a:pt x="6643182" y="2525"/>
                  </a:lnTo>
                  <a:close/>
                </a:path>
                <a:path w="6727825" h="643254">
                  <a:moveTo>
                    <a:pt x="6703358" y="616398"/>
                  </a:moveTo>
                  <a:lnTo>
                    <a:pt x="6703358" y="25001"/>
                  </a:lnTo>
                  <a:lnTo>
                    <a:pt x="6727519" y="34025"/>
                  </a:lnTo>
                  <a:lnTo>
                    <a:pt x="6727519" y="607345"/>
                  </a:lnTo>
                  <a:lnTo>
                    <a:pt x="6703358" y="616398"/>
                  </a:lnTo>
                  <a:close/>
                </a:path>
                <a:path w="6727825" h="643254">
                  <a:moveTo>
                    <a:pt x="24136" y="477804"/>
                  </a:moveTo>
                  <a:lnTo>
                    <a:pt x="0" y="477804"/>
                  </a:lnTo>
                  <a:lnTo>
                    <a:pt x="0" y="162643"/>
                  </a:lnTo>
                  <a:lnTo>
                    <a:pt x="24136" y="162643"/>
                  </a:lnTo>
                  <a:lnTo>
                    <a:pt x="24136" y="477804"/>
                  </a:lnTo>
                  <a:close/>
                </a:path>
                <a:path w="6727825" h="643254">
                  <a:moveTo>
                    <a:pt x="6632367" y="642997"/>
                  </a:moveTo>
                  <a:lnTo>
                    <a:pt x="6439044" y="642997"/>
                  </a:lnTo>
                  <a:lnTo>
                    <a:pt x="6439044" y="640472"/>
                  </a:lnTo>
                  <a:lnTo>
                    <a:pt x="6639107" y="640472"/>
                  </a:lnTo>
                  <a:lnTo>
                    <a:pt x="6632367" y="642997"/>
                  </a:lnTo>
                  <a:close/>
                </a:path>
              </a:pathLst>
            </a:custGeom>
            <a:solidFill>
              <a:srgbClr val="83A03D"/>
            </a:solidFill>
          </p:spPr>
          <p:txBody>
            <a:bodyPr wrap="square" lIns="0" tIns="0" rIns="0" bIns="0" rtlCol="0"/>
            <a:p/>
          </p:txBody>
        </p:sp>
        <p:sp>
          <p:nvSpPr>
            <p:cNvPr id="45" name="object 36"/>
            <p:cNvSpPr/>
            <p:nvPr/>
          </p:nvSpPr>
          <p:spPr>
            <a:xfrm>
              <a:off x="1171651" y="4058030"/>
              <a:ext cx="6679565" cy="638175"/>
            </a:xfrm>
            <a:custGeom>
              <a:avLst/>
              <a:gdLst/>
              <a:ahLst/>
              <a:cxnLst/>
              <a:rect l="l" t="t" r="r" b="b"/>
              <a:pathLst>
                <a:path w="6679565" h="638175">
                  <a:moveTo>
                    <a:pt x="49555" y="160108"/>
                  </a:moveTo>
                  <a:lnTo>
                    <a:pt x="25412" y="160108"/>
                  </a:lnTo>
                  <a:lnTo>
                    <a:pt x="0" y="160108"/>
                  </a:lnTo>
                  <a:lnTo>
                    <a:pt x="0" y="475272"/>
                  </a:lnTo>
                  <a:lnTo>
                    <a:pt x="25412" y="475272"/>
                  </a:lnTo>
                  <a:lnTo>
                    <a:pt x="49555" y="475272"/>
                  </a:lnTo>
                  <a:lnTo>
                    <a:pt x="49555" y="160108"/>
                  </a:lnTo>
                  <a:close/>
                </a:path>
                <a:path w="6679565" h="638175">
                  <a:moveTo>
                    <a:pt x="6628574" y="632841"/>
                  </a:moveTo>
                  <a:lnTo>
                    <a:pt x="6414897" y="632841"/>
                  </a:lnTo>
                  <a:lnTo>
                    <a:pt x="6414897" y="635393"/>
                  </a:lnTo>
                  <a:lnTo>
                    <a:pt x="6414897" y="637946"/>
                  </a:lnTo>
                  <a:lnTo>
                    <a:pt x="6614960" y="637946"/>
                  </a:lnTo>
                  <a:lnTo>
                    <a:pt x="6621767" y="635393"/>
                  </a:lnTo>
                  <a:lnTo>
                    <a:pt x="6628574" y="632841"/>
                  </a:lnTo>
                  <a:close/>
                </a:path>
                <a:path w="6679565" h="638175">
                  <a:moveTo>
                    <a:pt x="6629247" y="3810"/>
                  </a:moveTo>
                  <a:lnTo>
                    <a:pt x="6622491" y="1282"/>
                  </a:lnTo>
                  <a:lnTo>
                    <a:pt x="6619037" y="0"/>
                  </a:lnTo>
                  <a:lnTo>
                    <a:pt x="6414897" y="0"/>
                  </a:lnTo>
                  <a:lnTo>
                    <a:pt x="6414897" y="1282"/>
                  </a:lnTo>
                  <a:lnTo>
                    <a:pt x="6414897" y="3810"/>
                  </a:lnTo>
                  <a:lnTo>
                    <a:pt x="6629247" y="3810"/>
                  </a:lnTo>
                  <a:close/>
                </a:path>
                <a:path w="6679565" h="638175">
                  <a:moveTo>
                    <a:pt x="6679222" y="22466"/>
                  </a:moveTo>
                  <a:lnTo>
                    <a:pt x="6653822" y="12979"/>
                  </a:lnTo>
                  <a:lnTo>
                    <a:pt x="6629654" y="3962"/>
                  </a:lnTo>
                  <a:lnTo>
                    <a:pt x="6629654" y="632434"/>
                  </a:lnTo>
                  <a:lnTo>
                    <a:pt x="6653822" y="623379"/>
                  </a:lnTo>
                  <a:lnTo>
                    <a:pt x="6679222" y="613867"/>
                  </a:lnTo>
                  <a:lnTo>
                    <a:pt x="6679222" y="22466"/>
                  </a:lnTo>
                  <a:close/>
                </a:path>
              </a:pathLst>
            </a:custGeom>
            <a:solidFill>
              <a:srgbClr val="839E3D"/>
            </a:solidFill>
          </p:spPr>
          <p:txBody>
            <a:bodyPr wrap="square" lIns="0" tIns="0" rIns="0" bIns="0" rtlCol="0"/>
            <a:p/>
          </p:txBody>
        </p:sp>
        <p:sp>
          <p:nvSpPr>
            <p:cNvPr id="46" name="object 37"/>
            <p:cNvSpPr/>
            <p:nvPr/>
          </p:nvSpPr>
          <p:spPr>
            <a:xfrm>
              <a:off x="1221206" y="4062260"/>
              <a:ext cx="6580505" cy="628650"/>
            </a:xfrm>
            <a:custGeom>
              <a:avLst/>
              <a:gdLst/>
              <a:ahLst/>
              <a:cxnLst/>
              <a:rect l="l" t="t" r="r" b="b"/>
              <a:pathLst>
                <a:path w="6580505" h="628650">
                  <a:moveTo>
                    <a:pt x="25425" y="155879"/>
                  </a:moveTo>
                  <a:lnTo>
                    <a:pt x="0" y="155879"/>
                  </a:lnTo>
                  <a:lnTo>
                    <a:pt x="0" y="471043"/>
                  </a:lnTo>
                  <a:lnTo>
                    <a:pt x="25425" y="471043"/>
                  </a:lnTo>
                  <a:lnTo>
                    <a:pt x="25425" y="155879"/>
                  </a:lnTo>
                  <a:close/>
                </a:path>
                <a:path w="6580505" h="628650">
                  <a:moveTo>
                    <a:pt x="6580098" y="0"/>
                  </a:moveTo>
                  <a:lnTo>
                    <a:pt x="6365341" y="0"/>
                  </a:lnTo>
                  <a:lnTo>
                    <a:pt x="6365341" y="2540"/>
                  </a:lnTo>
                  <a:lnTo>
                    <a:pt x="6554698" y="2540"/>
                  </a:lnTo>
                  <a:lnTo>
                    <a:pt x="6554698" y="626110"/>
                  </a:lnTo>
                  <a:lnTo>
                    <a:pt x="6365341" y="626110"/>
                  </a:lnTo>
                  <a:lnTo>
                    <a:pt x="6365341" y="628650"/>
                  </a:lnTo>
                  <a:lnTo>
                    <a:pt x="6580098" y="628650"/>
                  </a:lnTo>
                  <a:lnTo>
                    <a:pt x="6580098" y="626110"/>
                  </a:lnTo>
                  <a:lnTo>
                    <a:pt x="6580098" y="2540"/>
                  </a:lnTo>
                  <a:lnTo>
                    <a:pt x="6580098" y="0"/>
                  </a:lnTo>
                  <a:close/>
                </a:path>
              </a:pathLst>
            </a:custGeom>
            <a:solidFill>
              <a:srgbClr val="839C3D"/>
            </a:solidFill>
          </p:spPr>
          <p:txBody>
            <a:bodyPr wrap="square" lIns="0" tIns="0" rIns="0" bIns="0" rtlCol="0"/>
            <a:p/>
          </p:txBody>
        </p:sp>
        <p:sp>
          <p:nvSpPr>
            <p:cNvPr id="47" name="object 38"/>
            <p:cNvSpPr/>
            <p:nvPr/>
          </p:nvSpPr>
          <p:spPr>
            <a:xfrm>
              <a:off x="1246632" y="4064800"/>
              <a:ext cx="6529705" cy="623570"/>
            </a:xfrm>
            <a:custGeom>
              <a:avLst/>
              <a:gdLst/>
              <a:ahLst/>
              <a:cxnLst/>
              <a:rect l="l" t="t" r="r" b="b"/>
              <a:pathLst>
                <a:path w="6529705" h="623570">
                  <a:moveTo>
                    <a:pt x="24130" y="153339"/>
                  </a:moveTo>
                  <a:lnTo>
                    <a:pt x="0" y="153339"/>
                  </a:lnTo>
                  <a:lnTo>
                    <a:pt x="0" y="468503"/>
                  </a:lnTo>
                  <a:lnTo>
                    <a:pt x="24130" y="468503"/>
                  </a:lnTo>
                  <a:lnTo>
                    <a:pt x="24130" y="153339"/>
                  </a:lnTo>
                  <a:close/>
                </a:path>
                <a:path w="6529705" h="623570">
                  <a:moveTo>
                    <a:pt x="6529273" y="0"/>
                  </a:moveTo>
                  <a:lnTo>
                    <a:pt x="6339916" y="0"/>
                  </a:lnTo>
                  <a:lnTo>
                    <a:pt x="6339916" y="2540"/>
                  </a:lnTo>
                  <a:lnTo>
                    <a:pt x="6505118" y="2540"/>
                  </a:lnTo>
                  <a:lnTo>
                    <a:pt x="6505118" y="622300"/>
                  </a:lnTo>
                  <a:lnTo>
                    <a:pt x="6339916" y="622300"/>
                  </a:lnTo>
                  <a:lnTo>
                    <a:pt x="6339916" y="623570"/>
                  </a:lnTo>
                  <a:lnTo>
                    <a:pt x="6529273" y="623570"/>
                  </a:lnTo>
                  <a:lnTo>
                    <a:pt x="6529273" y="622300"/>
                  </a:lnTo>
                  <a:lnTo>
                    <a:pt x="6529273" y="2540"/>
                  </a:lnTo>
                  <a:lnTo>
                    <a:pt x="6529273" y="0"/>
                  </a:lnTo>
                  <a:close/>
                </a:path>
              </a:pathLst>
            </a:custGeom>
            <a:solidFill>
              <a:srgbClr val="859C3D"/>
            </a:solidFill>
          </p:spPr>
          <p:txBody>
            <a:bodyPr wrap="square" lIns="0" tIns="0" rIns="0" bIns="0" rtlCol="0"/>
            <a:p/>
          </p:txBody>
        </p:sp>
        <p:sp>
          <p:nvSpPr>
            <p:cNvPr id="48" name="object 39"/>
            <p:cNvSpPr/>
            <p:nvPr/>
          </p:nvSpPr>
          <p:spPr>
            <a:xfrm>
              <a:off x="1270762" y="4067340"/>
              <a:ext cx="6481445" cy="619760"/>
            </a:xfrm>
            <a:custGeom>
              <a:avLst/>
              <a:gdLst/>
              <a:ahLst/>
              <a:cxnLst/>
              <a:rect l="l" t="t" r="r" b="b"/>
              <a:pathLst>
                <a:path w="6481445" h="619760">
                  <a:moveTo>
                    <a:pt x="49568" y="150799"/>
                  </a:moveTo>
                  <a:lnTo>
                    <a:pt x="25425" y="150799"/>
                  </a:lnTo>
                  <a:lnTo>
                    <a:pt x="0" y="150799"/>
                  </a:lnTo>
                  <a:lnTo>
                    <a:pt x="0" y="465963"/>
                  </a:lnTo>
                  <a:lnTo>
                    <a:pt x="25425" y="465963"/>
                  </a:lnTo>
                  <a:lnTo>
                    <a:pt x="49568" y="465963"/>
                  </a:lnTo>
                  <a:lnTo>
                    <a:pt x="49568" y="150799"/>
                  </a:lnTo>
                  <a:close/>
                </a:path>
                <a:path w="6481445" h="619760">
                  <a:moveTo>
                    <a:pt x="6480988" y="0"/>
                  </a:moveTo>
                  <a:lnTo>
                    <a:pt x="6315786" y="0"/>
                  </a:lnTo>
                  <a:lnTo>
                    <a:pt x="6315786" y="2540"/>
                  </a:lnTo>
                  <a:lnTo>
                    <a:pt x="6315786" y="5080"/>
                  </a:lnTo>
                  <a:lnTo>
                    <a:pt x="6431420" y="5080"/>
                  </a:lnTo>
                  <a:lnTo>
                    <a:pt x="6431420" y="614680"/>
                  </a:lnTo>
                  <a:lnTo>
                    <a:pt x="6315786" y="614680"/>
                  </a:lnTo>
                  <a:lnTo>
                    <a:pt x="6315786" y="617220"/>
                  </a:lnTo>
                  <a:lnTo>
                    <a:pt x="6315786" y="619760"/>
                  </a:lnTo>
                  <a:lnTo>
                    <a:pt x="6480988" y="619760"/>
                  </a:lnTo>
                  <a:lnTo>
                    <a:pt x="6480988" y="617220"/>
                  </a:lnTo>
                  <a:lnTo>
                    <a:pt x="6480988" y="2540"/>
                  </a:lnTo>
                  <a:lnTo>
                    <a:pt x="6480988" y="0"/>
                  </a:lnTo>
                  <a:close/>
                </a:path>
              </a:pathLst>
            </a:custGeom>
            <a:solidFill>
              <a:srgbClr val="859A3B"/>
            </a:solidFill>
          </p:spPr>
          <p:txBody>
            <a:bodyPr wrap="square" lIns="0" tIns="0" rIns="0" bIns="0" rtlCol="0"/>
            <a:p/>
          </p:txBody>
        </p:sp>
        <p:sp>
          <p:nvSpPr>
            <p:cNvPr id="49" name="object 40"/>
            <p:cNvSpPr/>
            <p:nvPr/>
          </p:nvSpPr>
          <p:spPr>
            <a:xfrm>
              <a:off x="1320330" y="4072420"/>
              <a:ext cx="6382385" cy="609600"/>
            </a:xfrm>
            <a:custGeom>
              <a:avLst/>
              <a:gdLst/>
              <a:ahLst/>
              <a:cxnLst/>
              <a:rect l="l" t="t" r="r" b="b"/>
              <a:pathLst>
                <a:path w="6382384" h="609600">
                  <a:moveTo>
                    <a:pt x="25425" y="145719"/>
                  </a:moveTo>
                  <a:lnTo>
                    <a:pt x="0" y="145719"/>
                  </a:lnTo>
                  <a:lnTo>
                    <a:pt x="0" y="460883"/>
                  </a:lnTo>
                  <a:lnTo>
                    <a:pt x="25425" y="460883"/>
                  </a:lnTo>
                  <a:lnTo>
                    <a:pt x="25425" y="145719"/>
                  </a:lnTo>
                  <a:close/>
                </a:path>
                <a:path w="6382384" h="609600">
                  <a:moveTo>
                    <a:pt x="6381851" y="0"/>
                  </a:moveTo>
                  <a:lnTo>
                    <a:pt x="6266218" y="0"/>
                  </a:lnTo>
                  <a:lnTo>
                    <a:pt x="6266218" y="2540"/>
                  </a:lnTo>
                  <a:lnTo>
                    <a:pt x="6356451" y="2540"/>
                  </a:lnTo>
                  <a:lnTo>
                    <a:pt x="6356451" y="607060"/>
                  </a:lnTo>
                  <a:lnTo>
                    <a:pt x="6266218" y="607060"/>
                  </a:lnTo>
                  <a:lnTo>
                    <a:pt x="6266218" y="609600"/>
                  </a:lnTo>
                  <a:lnTo>
                    <a:pt x="6381851" y="609600"/>
                  </a:lnTo>
                  <a:lnTo>
                    <a:pt x="6381851" y="607060"/>
                  </a:lnTo>
                  <a:lnTo>
                    <a:pt x="6381851" y="2540"/>
                  </a:lnTo>
                  <a:lnTo>
                    <a:pt x="6381851" y="0"/>
                  </a:lnTo>
                  <a:close/>
                </a:path>
              </a:pathLst>
            </a:custGeom>
            <a:solidFill>
              <a:srgbClr val="85993B"/>
            </a:solidFill>
          </p:spPr>
          <p:txBody>
            <a:bodyPr wrap="square" lIns="0" tIns="0" rIns="0" bIns="0" rtlCol="0"/>
            <a:p/>
          </p:txBody>
        </p:sp>
        <p:sp>
          <p:nvSpPr>
            <p:cNvPr id="50" name="object 41"/>
            <p:cNvSpPr/>
            <p:nvPr/>
          </p:nvSpPr>
          <p:spPr>
            <a:xfrm>
              <a:off x="1345755" y="4074960"/>
              <a:ext cx="6331585" cy="604520"/>
            </a:xfrm>
            <a:custGeom>
              <a:avLst/>
              <a:gdLst/>
              <a:ahLst/>
              <a:cxnLst/>
              <a:rect l="l" t="t" r="r" b="b"/>
              <a:pathLst>
                <a:path w="6331584" h="604520">
                  <a:moveTo>
                    <a:pt x="49555" y="143179"/>
                  </a:moveTo>
                  <a:lnTo>
                    <a:pt x="24130" y="143179"/>
                  </a:lnTo>
                  <a:lnTo>
                    <a:pt x="0" y="143179"/>
                  </a:lnTo>
                  <a:lnTo>
                    <a:pt x="0" y="458343"/>
                  </a:lnTo>
                  <a:lnTo>
                    <a:pt x="24130" y="458343"/>
                  </a:lnTo>
                  <a:lnTo>
                    <a:pt x="49555" y="458343"/>
                  </a:lnTo>
                  <a:lnTo>
                    <a:pt x="49555" y="143179"/>
                  </a:lnTo>
                  <a:close/>
                </a:path>
                <a:path w="6331584" h="604520">
                  <a:moveTo>
                    <a:pt x="6331026" y="0"/>
                  </a:moveTo>
                  <a:lnTo>
                    <a:pt x="6240792" y="0"/>
                  </a:lnTo>
                  <a:lnTo>
                    <a:pt x="6240792" y="1270"/>
                  </a:lnTo>
                  <a:lnTo>
                    <a:pt x="6240792" y="3810"/>
                  </a:lnTo>
                  <a:lnTo>
                    <a:pt x="6281471" y="3810"/>
                  </a:lnTo>
                  <a:lnTo>
                    <a:pt x="6281471" y="599440"/>
                  </a:lnTo>
                  <a:lnTo>
                    <a:pt x="6240792" y="599440"/>
                  </a:lnTo>
                  <a:lnTo>
                    <a:pt x="6240792" y="601980"/>
                  </a:lnTo>
                  <a:lnTo>
                    <a:pt x="6240792" y="604520"/>
                  </a:lnTo>
                  <a:lnTo>
                    <a:pt x="6331026" y="604520"/>
                  </a:lnTo>
                  <a:lnTo>
                    <a:pt x="6331026" y="601980"/>
                  </a:lnTo>
                  <a:lnTo>
                    <a:pt x="6331026" y="1270"/>
                  </a:lnTo>
                  <a:lnTo>
                    <a:pt x="6331026" y="0"/>
                  </a:lnTo>
                  <a:close/>
                </a:path>
              </a:pathLst>
            </a:custGeom>
            <a:solidFill>
              <a:srgbClr val="87973B"/>
            </a:solidFill>
          </p:spPr>
          <p:txBody>
            <a:bodyPr wrap="square" lIns="0" tIns="0" rIns="0" bIns="0" rtlCol="0"/>
            <a:p/>
          </p:txBody>
        </p:sp>
        <p:sp>
          <p:nvSpPr>
            <p:cNvPr id="51" name="object 42"/>
            <p:cNvSpPr/>
            <p:nvPr/>
          </p:nvSpPr>
          <p:spPr>
            <a:xfrm>
              <a:off x="1395310" y="4078770"/>
              <a:ext cx="6232525" cy="595630"/>
            </a:xfrm>
            <a:custGeom>
              <a:avLst/>
              <a:gdLst/>
              <a:ahLst/>
              <a:cxnLst/>
              <a:rect l="l" t="t" r="r" b="b"/>
              <a:pathLst>
                <a:path w="6232525" h="595629">
                  <a:moveTo>
                    <a:pt x="24142" y="139369"/>
                  </a:moveTo>
                  <a:lnTo>
                    <a:pt x="0" y="139369"/>
                  </a:lnTo>
                  <a:lnTo>
                    <a:pt x="0" y="454533"/>
                  </a:lnTo>
                  <a:lnTo>
                    <a:pt x="24142" y="454533"/>
                  </a:lnTo>
                  <a:lnTo>
                    <a:pt x="24142" y="139369"/>
                  </a:lnTo>
                  <a:close/>
                </a:path>
                <a:path w="6232525" h="595629">
                  <a:moveTo>
                    <a:pt x="6231915" y="0"/>
                  </a:moveTo>
                  <a:lnTo>
                    <a:pt x="6191237" y="0"/>
                  </a:lnTo>
                  <a:lnTo>
                    <a:pt x="6191237" y="2540"/>
                  </a:lnTo>
                  <a:lnTo>
                    <a:pt x="6207760" y="2540"/>
                  </a:lnTo>
                  <a:lnTo>
                    <a:pt x="6207760" y="593090"/>
                  </a:lnTo>
                  <a:lnTo>
                    <a:pt x="6191237" y="593090"/>
                  </a:lnTo>
                  <a:lnTo>
                    <a:pt x="6191237" y="595630"/>
                  </a:lnTo>
                  <a:lnTo>
                    <a:pt x="6231915" y="595630"/>
                  </a:lnTo>
                  <a:lnTo>
                    <a:pt x="6231915" y="593090"/>
                  </a:lnTo>
                  <a:lnTo>
                    <a:pt x="6231915" y="2540"/>
                  </a:lnTo>
                  <a:lnTo>
                    <a:pt x="6231915" y="0"/>
                  </a:lnTo>
                  <a:close/>
                </a:path>
              </a:pathLst>
            </a:custGeom>
            <a:solidFill>
              <a:srgbClr val="87953B"/>
            </a:solidFill>
          </p:spPr>
          <p:txBody>
            <a:bodyPr wrap="square" lIns="0" tIns="0" rIns="0" bIns="0" rtlCol="0"/>
            <a:p/>
          </p:txBody>
        </p:sp>
        <p:sp>
          <p:nvSpPr>
            <p:cNvPr id="52" name="object 43"/>
            <p:cNvSpPr/>
            <p:nvPr/>
          </p:nvSpPr>
          <p:spPr>
            <a:xfrm>
              <a:off x="1419453" y="4081310"/>
              <a:ext cx="6183630" cy="590550"/>
            </a:xfrm>
            <a:custGeom>
              <a:avLst/>
              <a:gdLst/>
              <a:ahLst/>
              <a:cxnLst/>
              <a:rect l="l" t="t" r="r" b="b"/>
              <a:pathLst>
                <a:path w="6183630" h="590550">
                  <a:moveTo>
                    <a:pt x="24155" y="136829"/>
                  </a:moveTo>
                  <a:lnTo>
                    <a:pt x="0" y="136829"/>
                  </a:lnTo>
                  <a:lnTo>
                    <a:pt x="0" y="451993"/>
                  </a:lnTo>
                  <a:lnTo>
                    <a:pt x="24155" y="451993"/>
                  </a:lnTo>
                  <a:lnTo>
                    <a:pt x="24155" y="136829"/>
                  </a:lnTo>
                  <a:close/>
                </a:path>
                <a:path w="6183630" h="590550">
                  <a:moveTo>
                    <a:pt x="6183617" y="0"/>
                  </a:moveTo>
                  <a:lnTo>
                    <a:pt x="6167094" y="0"/>
                  </a:lnTo>
                  <a:lnTo>
                    <a:pt x="6167094" y="137160"/>
                  </a:lnTo>
                  <a:lnTo>
                    <a:pt x="6159474" y="137160"/>
                  </a:lnTo>
                  <a:lnTo>
                    <a:pt x="6159474" y="452120"/>
                  </a:lnTo>
                  <a:lnTo>
                    <a:pt x="6167094" y="452120"/>
                  </a:lnTo>
                  <a:lnTo>
                    <a:pt x="6167094" y="590550"/>
                  </a:lnTo>
                  <a:lnTo>
                    <a:pt x="6183617" y="590550"/>
                  </a:lnTo>
                  <a:lnTo>
                    <a:pt x="6183617" y="452120"/>
                  </a:lnTo>
                  <a:lnTo>
                    <a:pt x="6183617" y="137160"/>
                  </a:lnTo>
                  <a:lnTo>
                    <a:pt x="6183617" y="0"/>
                  </a:lnTo>
                  <a:close/>
                </a:path>
              </a:pathLst>
            </a:custGeom>
            <a:solidFill>
              <a:srgbClr val="89953B"/>
            </a:solidFill>
          </p:spPr>
          <p:txBody>
            <a:bodyPr wrap="square" lIns="0" tIns="0" rIns="0" bIns="0" rtlCol="0"/>
            <a:p/>
          </p:txBody>
        </p:sp>
        <p:sp>
          <p:nvSpPr>
            <p:cNvPr id="53" name="object 44"/>
            <p:cNvSpPr/>
            <p:nvPr/>
          </p:nvSpPr>
          <p:spPr>
            <a:xfrm>
              <a:off x="1443609" y="4218139"/>
              <a:ext cx="6135370" cy="315595"/>
            </a:xfrm>
            <a:custGeom>
              <a:avLst/>
              <a:gdLst/>
              <a:ahLst/>
              <a:cxnLst/>
              <a:rect l="l" t="t" r="r" b="b"/>
              <a:pathLst>
                <a:path w="6135370" h="315595">
                  <a:moveTo>
                    <a:pt x="25400" y="0"/>
                  </a:moveTo>
                  <a:lnTo>
                    <a:pt x="0" y="0"/>
                  </a:lnTo>
                  <a:lnTo>
                    <a:pt x="0" y="315163"/>
                  </a:lnTo>
                  <a:lnTo>
                    <a:pt x="25400" y="315163"/>
                  </a:lnTo>
                  <a:lnTo>
                    <a:pt x="25400" y="0"/>
                  </a:lnTo>
                  <a:close/>
                </a:path>
                <a:path w="6135370" h="315595">
                  <a:moveTo>
                    <a:pt x="6135319" y="0"/>
                  </a:moveTo>
                  <a:lnTo>
                    <a:pt x="6109894" y="0"/>
                  </a:lnTo>
                  <a:lnTo>
                    <a:pt x="6109894" y="315163"/>
                  </a:lnTo>
                  <a:lnTo>
                    <a:pt x="6135319" y="315163"/>
                  </a:lnTo>
                  <a:lnTo>
                    <a:pt x="6135319" y="0"/>
                  </a:lnTo>
                  <a:close/>
                </a:path>
              </a:pathLst>
            </a:custGeom>
            <a:solidFill>
              <a:srgbClr val="89933B"/>
            </a:solidFill>
          </p:spPr>
          <p:txBody>
            <a:bodyPr wrap="square" lIns="0" tIns="0" rIns="0" bIns="0" rtlCol="0"/>
            <a:p/>
          </p:txBody>
        </p:sp>
        <p:sp>
          <p:nvSpPr>
            <p:cNvPr id="54" name="object 45"/>
            <p:cNvSpPr/>
            <p:nvPr/>
          </p:nvSpPr>
          <p:spPr>
            <a:xfrm>
              <a:off x="1469009" y="4218139"/>
              <a:ext cx="6084570" cy="315595"/>
            </a:xfrm>
            <a:custGeom>
              <a:avLst/>
              <a:gdLst/>
              <a:ahLst/>
              <a:cxnLst/>
              <a:rect l="l" t="t" r="r" b="b"/>
              <a:pathLst>
                <a:path w="6084570" h="315595">
                  <a:moveTo>
                    <a:pt x="25425" y="0"/>
                  </a:moveTo>
                  <a:lnTo>
                    <a:pt x="0" y="0"/>
                  </a:lnTo>
                  <a:lnTo>
                    <a:pt x="0" y="315163"/>
                  </a:lnTo>
                  <a:lnTo>
                    <a:pt x="25425" y="315163"/>
                  </a:lnTo>
                  <a:lnTo>
                    <a:pt x="25425" y="0"/>
                  </a:lnTo>
                  <a:close/>
                </a:path>
                <a:path w="6084570" h="315595">
                  <a:moveTo>
                    <a:pt x="6084494" y="0"/>
                  </a:moveTo>
                  <a:lnTo>
                    <a:pt x="6059094" y="0"/>
                  </a:lnTo>
                  <a:lnTo>
                    <a:pt x="6059094" y="315163"/>
                  </a:lnTo>
                  <a:lnTo>
                    <a:pt x="6084494" y="315163"/>
                  </a:lnTo>
                  <a:lnTo>
                    <a:pt x="6084494" y="0"/>
                  </a:lnTo>
                  <a:close/>
                </a:path>
              </a:pathLst>
            </a:custGeom>
            <a:solidFill>
              <a:srgbClr val="89933A"/>
            </a:solidFill>
          </p:spPr>
          <p:txBody>
            <a:bodyPr wrap="square" lIns="0" tIns="0" rIns="0" bIns="0" rtlCol="0"/>
            <a:p/>
          </p:txBody>
        </p:sp>
        <p:sp>
          <p:nvSpPr>
            <p:cNvPr id="55" name="object 46"/>
            <p:cNvSpPr/>
            <p:nvPr/>
          </p:nvSpPr>
          <p:spPr>
            <a:xfrm>
              <a:off x="1494434" y="4218139"/>
              <a:ext cx="6033770" cy="315595"/>
            </a:xfrm>
            <a:custGeom>
              <a:avLst/>
              <a:gdLst/>
              <a:ahLst/>
              <a:cxnLst/>
              <a:rect l="l" t="t" r="r" b="b"/>
              <a:pathLst>
                <a:path w="6033770" h="315595">
                  <a:moveTo>
                    <a:pt x="24130" y="0"/>
                  </a:moveTo>
                  <a:lnTo>
                    <a:pt x="0" y="0"/>
                  </a:lnTo>
                  <a:lnTo>
                    <a:pt x="0" y="315163"/>
                  </a:lnTo>
                  <a:lnTo>
                    <a:pt x="24130" y="315163"/>
                  </a:lnTo>
                  <a:lnTo>
                    <a:pt x="24130" y="0"/>
                  </a:lnTo>
                  <a:close/>
                </a:path>
                <a:path w="6033770" h="315595">
                  <a:moveTo>
                    <a:pt x="6033668" y="0"/>
                  </a:moveTo>
                  <a:lnTo>
                    <a:pt x="6009513" y="0"/>
                  </a:lnTo>
                  <a:lnTo>
                    <a:pt x="6009513" y="315163"/>
                  </a:lnTo>
                  <a:lnTo>
                    <a:pt x="6033668" y="315163"/>
                  </a:lnTo>
                  <a:lnTo>
                    <a:pt x="6033668" y="0"/>
                  </a:lnTo>
                  <a:close/>
                </a:path>
              </a:pathLst>
            </a:custGeom>
            <a:solidFill>
              <a:srgbClr val="89913A"/>
            </a:solidFill>
          </p:spPr>
          <p:txBody>
            <a:bodyPr wrap="square" lIns="0" tIns="0" rIns="0" bIns="0" rtlCol="0"/>
            <a:p/>
          </p:txBody>
        </p:sp>
        <p:sp>
          <p:nvSpPr>
            <p:cNvPr id="56" name="object 47"/>
            <p:cNvSpPr/>
            <p:nvPr/>
          </p:nvSpPr>
          <p:spPr>
            <a:xfrm>
              <a:off x="1518564" y="4218139"/>
              <a:ext cx="5985510" cy="315595"/>
            </a:xfrm>
            <a:custGeom>
              <a:avLst/>
              <a:gdLst/>
              <a:ahLst/>
              <a:cxnLst/>
              <a:rect l="l" t="t" r="r" b="b"/>
              <a:pathLst>
                <a:path w="5985509" h="315595">
                  <a:moveTo>
                    <a:pt x="49568" y="0"/>
                  </a:moveTo>
                  <a:lnTo>
                    <a:pt x="24168" y="0"/>
                  </a:lnTo>
                  <a:lnTo>
                    <a:pt x="0" y="0"/>
                  </a:lnTo>
                  <a:lnTo>
                    <a:pt x="0" y="315163"/>
                  </a:lnTo>
                  <a:lnTo>
                    <a:pt x="24168" y="315163"/>
                  </a:lnTo>
                  <a:lnTo>
                    <a:pt x="49568" y="315163"/>
                  </a:lnTo>
                  <a:lnTo>
                    <a:pt x="49568" y="0"/>
                  </a:lnTo>
                  <a:close/>
                </a:path>
                <a:path w="5985509" h="315595">
                  <a:moveTo>
                    <a:pt x="5985383" y="0"/>
                  </a:moveTo>
                  <a:lnTo>
                    <a:pt x="5961240" y="0"/>
                  </a:lnTo>
                  <a:lnTo>
                    <a:pt x="5935815" y="0"/>
                  </a:lnTo>
                  <a:lnTo>
                    <a:pt x="5935815" y="315163"/>
                  </a:lnTo>
                  <a:lnTo>
                    <a:pt x="5961240" y="315163"/>
                  </a:lnTo>
                  <a:lnTo>
                    <a:pt x="5985383" y="315163"/>
                  </a:lnTo>
                  <a:lnTo>
                    <a:pt x="5985383" y="0"/>
                  </a:lnTo>
                  <a:close/>
                </a:path>
              </a:pathLst>
            </a:custGeom>
            <a:solidFill>
              <a:srgbClr val="8A903A"/>
            </a:solidFill>
          </p:spPr>
          <p:txBody>
            <a:bodyPr wrap="square" lIns="0" tIns="0" rIns="0" bIns="0" rtlCol="0"/>
            <a:p/>
          </p:txBody>
        </p:sp>
        <p:sp>
          <p:nvSpPr>
            <p:cNvPr id="57" name="object 48"/>
            <p:cNvSpPr/>
            <p:nvPr/>
          </p:nvSpPr>
          <p:spPr>
            <a:xfrm>
              <a:off x="1568132" y="4218139"/>
              <a:ext cx="5886450" cy="315595"/>
            </a:xfrm>
            <a:custGeom>
              <a:avLst/>
              <a:gdLst/>
              <a:ahLst/>
              <a:cxnLst/>
              <a:rect l="l" t="t" r="r" b="b"/>
              <a:pathLst>
                <a:path w="5886450" h="315595">
                  <a:moveTo>
                    <a:pt x="24155" y="0"/>
                  </a:moveTo>
                  <a:lnTo>
                    <a:pt x="0" y="0"/>
                  </a:lnTo>
                  <a:lnTo>
                    <a:pt x="0" y="315163"/>
                  </a:lnTo>
                  <a:lnTo>
                    <a:pt x="24155" y="315163"/>
                  </a:lnTo>
                  <a:lnTo>
                    <a:pt x="24155" y="0"/>
                  </a:lnTo>
                  <a:close/>
                </a:path>
                <a:path w="5886450" h="315595">
                  <a:moveTo>
                    <a:pt x="5886247" y="0"/>
                  </a:moveTo>
                  <a:lnTo>
                    <a:pt x="5862117" y="0"/>
                  </a:lnTo>
                  <a:lnTo>
                    <a:pt x="5862117" y="315163"/>
                  </a:lnTo>
                  <a:lnTo>
                    <a:pt x="5886247" y="315163"/>
                  </a:lnTo>
                  <a:lnTo>
                    <a:pt x="5886247" y="0"/>
                  </a:lnTo>
                  <a:close/>
                </a:path>
              </a:pathLst>
            </a:custGeom>
            <a:solidFill>
              <a:srgbClr val="8C8E3A"/>
            </a:solidFill>
          </p:spPr>
          <p:txBody>
            <a:bodyPr wrap="square" lIns="0" tIns="0" rIns="0" bIns="0" rtlCol="0"/>
            <a:p/>
          </p:txBody>
        </p:sp>
        <p:sp>
          <p:nvSpPr>
            <p:cNvPr id="58" name="object 49"/>
            <p:cNvSpPr/>
            <p:nvPr/>
          </p:nvSpPr>
          <p:spPr>
            <a:xfrm>
              <a:off x="1592287" y="4218139"/>
              <a:ext cx="5838190" cy="315595"/>
            </a:xfrm>
            <a:custGeom>
              <a:avLst/>
              <a:gdLst/>
              <a:ahLst/>
              <a:cxnLst/>
              <a:rect l="l" t="t" r="r" b="b"/>
              <a:pathLst>
                <a:path w="5838190" h="315595">
                  <a:moveTo>
                    <a:pt x="25400" y="0"/>
                  </a:moveTo>
                  <a:lnTo>
                    <a:pt x="0" y="0"/>
                  </a:lnTo>
                  <a:lnTo>
                    <a:pt x="0" y="315163"/>
                  </a:lnTo>
                  <a:lnTo>
                    <a:pt x="25400" y="315163"/>
                  </a:lnTo>
                  <a:lnTo>
                    <a:pt x="25400" y="0"/>
                  </a:lnTo>
                  <a:close/>
                </a:path>
                <a:path w="5838190" h="315595">
                  <a:moveTo>
                    <a:pt x="5837961" y="0"/>
                  </a:moveTo>
                  <a:lnTo>
                    <a:pt x="5812536" y="0"/>
                  </a:lnTo>
                  <a:lnTo>
                    <a:pt x="5812536" y="315163"/>
                  </a:lnTo>
                  <a:lnTo>
                    <a:pt x="5837961" y="315163"/>
                  </a:lnTo>
                  <a:lnTo>
                    <a:pt x="5837961" y="0"/>
                  </a:lnTo>
                  <a:close/>
                </a:path>
              </a:pathLst>
            </a:custGeom>
            <a:solidFill>
              <a:srgbClr val="8C8E38"/>
            </a:solidFill>
          </p:spPr>
          <p:txBody>
            <a:bodyPr wrap="square" lIns="0" tIns="0" rIns="0" bIns="0" rtlCol="0"/>
            <a:p/>
          </p:txBody>
        </p:sp>
        <p:sp>
          <p:nvSpPr>
            <p:cNvPr id="59" name="object 50"/>
            <p:cNvSpPr/>
            <p:nvPr/>
          </p:nvSpPr>
          <p:spPr>
            <a:xfrm>
              <a:off x="1617687" y="4218139"/>
              <a:ext cx="5787390" cy="315595"/>
            </a:xfrm>
            <a:custGeom>
              <a:avLst/>
              <a:gdLst/>
              <a:ahLst/>
              <a:cxnLst/>
              <a:rect l="l" t="t" r="r" b="b"/>
              <a:pathLst>
                <a:path w="5787390" h="315595">
                  <a:moveTo>
                    <a:pt x="24168" y="0"/>
                  </a:moveTo>
                  <a:lnTo>
                    <a:pt x="0" y="0"/>
                  </a:lnTo>
                  <a:lnTo>
                    <a:pt x="0" y="315163"/>
                  </a:lnTo>
                  <a:lnTo>
                    <a:pt x="24168" y="315163"/>
                  </a:lnTo>
                  <a:lnTo>
                    <a:pt x="24168" y="0"/>
                  </a:lnTo>
                  <a:close/>
                </a:path>
                <a:path w="5787390" h="315595">
                  <a:moveTo>
                    <a:pt x="5787136" y="0"/>
                  </a:moveTo>
                  <a:lnTo>
                    <a:pt x="5762993" y="0"/>
                  </a:lnTo>
                  <a:lnTo>
                    <a:pt x="5762993" y="315163"/>
                  </a:lnTo>
                  <a:lnTo>
                    <a:pt x="5787136" y="315163"/>
                  </a:lnTo>
                  <a:lnTo>
                    <a:pt x="5787136" y="0"/>
                  </a:lnTo>
                  <a:close/>
                </a:path>
              </a:pathLst>
            </a:custGeom>
            <a:solidFill>
              <a:srgbClr val="8C8C38"/>
            </a:solidFill>
          </p:spPr>
          <p:txBody>
            <a:bodyPr wrap="square" lIns="0" tIns="0" rIns="0" bIns="0" rtlCol="0"/>
            <a:p/>
          </p:txBody>
        </p:sp>
        <p:sp>
          <p:nvSpPr>
            <p:cNvPr id="60" name="object 51"/>
            <p:cNvSpPr/>
            <p:nvPr/>
          </p:nvSpPr>
          <p:spPr>
            <a:xfrm>
              <a:off x="1641856" y="4218139"/>
              <a:ext cx="5739130" cy="315595"/>
            </a:xfrm>
            <a:custGeom>
              <a:avLst/>
              <a:gdLst/>
              <a:ahLst/>
              <a:cxnLst/>
              <a:rect l="l" t="t" r="r" b="b"/>
              <a:pathLst>
                <a:path w="5739130" h="315595">
                  <a:moveTo>
                    <a:pt x="25387" y="0"/>
                  </a:moveTo>
                  <a:lnTo>
                    <a:pt x="0" y="0"/>
                  </a:lnTo>
                  <a:lnTo>
                    <a:pt x="0" y="315163"/>
                  </a:lnTo>
                  <a:lnTo>
                    <a:pt x="25387" y="315163"/>
                  </a:lnTo>
                  <a:lnTo>
                    <a:pt x="25387" y="0"/>
                  </a:lnTo>
                  <a:close/>
                </a:path>
                <a:path w="5739130" h="315595">
                  <a:moveTo>
                    <a:pt x="5738825" y="0"/>
                  </a:moveTo>
                  <a:lnTo>
                    <a:pt x="5713412" y="0"/>
                  </a:lnTo>
                  <a:lnTo>
                    <a:pt x="5713412" y="315163"/>
                  </a:lnTo>
                  <a:lnTo>
                    <a:pt x="5738825" y="315163"/>
                  </a:lnTo>
                  <a:lnTo>
                    <a:pt x="5738825" y="0"/>
                  </a:lnTo>
                  <a:close/>
                </a:path>
              </a:pathLst>
            </a:custGeom>
            <a:solidFill>
              <a:srgbClr val="8E8C38"/>
            </a:solidFill>
          </p:spPr>
          <p:txBody>
            <a:bodyPr wrap="square" lIns="0" tIns="0" rIns="0" bIns="0" rtlCol="0"/>
            <a:p/>
          </p:txBody>
        </p:sp>
        <p:sp>
          <p:nvSpPr>
            <p:cNvPr id="61" name="object 52"/>
            <p:cNvSpPr/>
            <p:nvPr/>
          </p:nvSpPr>
          <p:spPr>
            <a:xfrm>
              <a:off x="1667243" y="4218139"/>
              <a:ext cx="5688330" cy="315595"/>
            </a:xfrm>
            <a:custGeom>
              <a:avLst/>
              <a:gdLst/>
              <a:ahLst/>
              <a:cxnLst/>
              <a:rect l="l" t="t" r="r" b="b"/>
              <a:pathLst>
                <a:path w="5688330" h="315595">
                  <a:moveTo>
                    <a:pt x="24168" y="0"/>
                  </a:moveTo>
                  <a:lnTo>
                    <a:pt x="0" y="0"/>
                  </a:lnTo>
                  <a:lnTo>
                    <a:pt x="0" y="315163"/>
                  </a:lnTo>
                  <a:lnTo>
                    <a:pt x="24168" y="315163"/>
                  </a:lnTo>
                  <a:lnTo>
                    <a:pt x="24168" y="0"/>
                  </a:lnTo>
                  <a:close/>
                </a:path>
                <a:path w="5688330" h="315595">
                  <a:moveTo>
                    <a:pt x="5688025" y="0"/>
                  </a:moveTo>
                  <a:lnTo>
                    <a:pt x="5663882" y="0"/>
                  </a:lnTo>
                  <a:lnTo>
                    <a:pt x="5663882" y="315163"/>
                  </a:lnTo>
                  <a:lnTo>
                    <a:pt x="5688025" y="315163"/>
                  </a:lnTo>
                  <a:lnTo>
                    <a:pt x="5688025" y="0"/>
                  </a:lnTo>
                  <a:close/>
                </a:path>
              </a:pathLst>
            </a:custGeom>
            <a:solidFill>
              <a:srgbClr val="8E8A38"/>
            </a:solidFill>
          </p:spPr>
          <p:txBody>
            <a:bodyPr wrap="square" lIns="0" tIns="0" rIns="0" bIns="0" rtlCol="0"/>
            <a:p/>
          </p:txBody>
        </p:sp>
        <p:sp>
          <p:nvSpPr>
            <p:cNvPr id="62" name="object 53"/>
            <p:cNvSpPr/>
            <p:nvPr/>
          </p:nvSpPr>
          <p:spPr>
            <a:xfrm>
              <a:off x="1691411" y="4218139"/>
              <a:ext cx="5640070" cy="315595"/>
            </a:xfrm>
            <a:custGeom>
              <a:avLst/>
              <a:gdLst/>
              <a:ahLst/>
              <a:cxnLst/>
              <a:rect l="l" t="t" r="r" b="b"/>
              <a:pathLst>
                <a:path w="5640070" h="315595">
                  <a:moveTo>
                    <a:pt x="49555" y="0"/>
                  </a:moveTo>
                  <a:lnTo>
                    <a:pt x="25400" y="0"/>
                  </a:lnTo>
                  <a:lnTo>
                    <a:pt x="0" y="0"/>
                  </a:lnTo>
                  <a:lnTo>
                    <a:pt x="0" y="315163"/>
                  </a:lnTo>
                  <a:lnTo>
                    <a:pt x="25400" y="315163"/>
                  </a:lnTo>
                  <a:lnTo>
                    <a:pt x="49555" y="315163"/>
                  </a:lnTo>
                  <a:lnTo>
                    <a:pt x="49555" y="0"/>
                  </a:lnTo>
                  <a:close/>
                </a:path>
                <a:path w="5640070" h="315595">
                  <a:moveTo>
                    <a:pt x="5639714" y="0"/>
                  </a:moveTo>
                  <a:lnTo>
                    <a:pt x="5614289" y="0"/>
                  </a:lnTo>
                  <a:lnTo>
                    <a:pt x="5590159" y="0"/>
                  </a:lnTo>
                  <a:lnTo>
                    <a:pt x="5590159" y="315163"/>
                  </a:lnTo>
                  <a:lnTo>
                    <a:pt x="5614289" y="315163"/>
                  </a:lnTo>
                  <a:lnTo>
                    <a:pt x="5639714" y="315163"/>
                  </a:lnTo>
                  <a:lnTo>
                    <a:pt x="5639714" y="0"/>
                  </a:lnTo>
                  <a:close/>
                </a:path>
              </a:pathLst>
            </a:custGeom>
            <a:solidFill>
              <a:srgbClr val="8E8938"/>
            </a:solidFill>
          </p:spPr>
          <p:txBody>
            <a:bodyPr wrap="square" lIns="0" tIns="0" rIns="0" bIns="0" rtlCol="0"/>
            <a:p/>
          </p:txBody>
        </p:sp>
        <p:sp>
          <p:nvSpPr>
            <p:cNvPr id="63" name="object 54"/>
            <p:cNvSpPr/>
            <p:nvPr/>
          </p:nvSpPr>
          <p:spPr>
            <a:xfrm>
              <a:off x="1740966" y="4218139"/>
              <a:ext cx="5541010" cy="315595"/>
            </a:xfrm>
            <a:custGeom>
              <a:avLst/>
              <a:gdLst/>
              <a:ahLst/>
              <a:cxnLst/>
              <a:rect l="l" t="t" r="r" b="b"/>
              <a:pathLst>
                <a:path w="5541009" h="315595">
                  <a:moveTo>
                    <a:pt x="49568" y="0"/>
                  </a:moveTo>
                  <a:lnTo>
                    <a:pt x="25400" y="0"/>
                  </a:lnTo>
                  <a:lnTo>
                    <a:pt x="0" y="0"/>
                  </a:lnTo>
                  <a:lnTo>
                    <a:pt x="0" y="315163"/>
                  </a:lnTo>
                  <a:lnTo>
                    <a:pt x="25400" y="315163"/>
                  </a:lnTo>
                  <a:lnTo>
                    <a:pt x="49568" y="315163"/>
                  </a:lnTo>
                  <a:lnTo>
                    <a:pt x="49568" y="0"/>
                  </a:lnTo>
                  <a:close/>
                </a:path>
                <a:path w="5541009" h="315595">
                  <a:moveTo>
                    <a:pt x="5540603" y="0"/>
                  </a:moveTo>
                  <a:lnTo>
                    <a:pt x="5515178" y="0"/>
                  </a:lnTo>
                  <a:lnTo>
                    <a:pt x="5491035" y="0"/>
                  </a:lnTo>
                  <a:lnTo>
                    <a:pt x="5491035" y="315163"/>
                  </a:lnTo>
                  <a:lnTo>
                    <a:pt x="5515178" y="315163"/>
                  </a:lnTo>
                  <a:lnTo>
                    <a:pt x="5540603" y="315163"/>
                  </a:lnTo>
                  <a:lnTo>
                    <a:pt x="5540603" y="0"/>
                  </a:lnTo>
                  <a:close/>
                </a:path>
              </a:pathLst>
            </a:custGeom>
            <a:solidFill>
              <a:srgbClr val="908738"/>
            </a:solidFill>
          </p:spPr>
          <p:txBody>
            <a:bodyPr wrap="square" lIns="0" tIns="0" rIns="0" bIns="0" rtlCol="0"/>
            <a:p/>
          </p:txBody>
        </p:sp>
        <p:sp>
          <p:nvSpPr>
            <p:cNvPr id="64" name="object 55"/>
            <p:cNvSpPr/>
            <p:nvPr/>
          </p:nvSpPr>
          <p:spPr>
            <a:xfrm>
              <a:off x="1790534" y="4218139"/>
              <a:ext cx="5441950" cy="315595"/>
            </a:xfrm>
            <a:custGeom>
              <a:avLst/>
              <a:gdLst/>
              <a:ahLst/>
              <a:cxnLst/>
              <a:rect l="l" t="t" r="r" b="b"/>
              <a:pathLst>
                <a:path w="5441950" h="315595">
                  <a:moveTo>
                    <a:pt x="24130" y="0"/>
                  </a:moveTo>
                  <a:lnTo>
                    <a:pt x="0" y="0"/>
                  </a:lnTo>
                  <a:lnTo>
                    <a:pt x="0" y="315163"/>
                  </a:lnTo>
                  <a:lnTo>
                    <a:pt x="24130" y="315163"/>
                  </a:lnTo>
                  <a:lnTo>
                    <a:pt x="24130" y="0"/>
                  </a:lnTo>
                  <a:close/>
                </a:path>
                <a:path w="5441950" h="315595">
                  <a:moveTo>
                    <a:pt x="5441467" y="0"/>
                  </a:moveTo>
                  <a:lnTo>
                    <a:pt x="5417337" y="0"/>
                  </a:lnTo>
                  <a:lnTo>
                    <a:pt x="5417337" y="315163"/>
                  </a:lnTo>
                  <a:lnTo>
                    <a:pt x="5441467" y="315163"/>
                  </a:lnTo>
                  <a:lnTo>
                    <a:pt x="5441467" y="0"/>
                  </a:lnTo>
                  <a:close/>
                </a:path>
              </a:pathLst>
            </a:custGeom>
            <a:solidFill>
              <a:srgbClr val="908538"/>
            </a:solidFill>
          </p:spPr>
          <p:txBody>
            <a:bodyPr wrap="square" lIns="0" tIns="0" rIns="0" bIns="0" rtlCol="0"/>
            <a:p/>
          </p:txBody>
        </p:sp>
        <p:sp>
          <p:nvSpPr>
            <p:cNvPr id="65" name="object 56"/>
            <p:cNvSpPr/>
            <p:nvPr/>
          </p:nvSpPr>
          <p:spPr>
            <a:xfrm>
              <a:off x="1814664" y="4218139"/>
              <a:ext cx="5393690" cy="315595"/>
            </a:xfrm>
            <a:custGeom>
              <a:avLst/>
              <a:gdLst/>
              <a:ahLst/>
              <a:cxnLst/>
              <a:rect l="l" t="t" r="r" b="b"/>
              <a:pathLst>
                <a:path w="5393690" h="315595">
                  <a:moveTo>
                    <a:pt x="25425" y="0"/>
                  </a:moveTo>
                  <a:lnTo>
                    <a:pt x="0" y="0"/>
                  </a:lnTo>
                  <a:lnTo>
                    <a:pt x="0" y="315163"/>
                  </a:lnTo>
                  <a:lnTo>
                    <a:pt x="25425" y="315163"/>
                  </a:lnTo>
                  <a:lnTo>
                    <a:pt x="25425" y="0"/>
                  </a:lnTo>
                  <a:close/>
                </a:path>
                <a:path w="5393690" h="315595">
                  <a:moveTo>
                    <a:pt x="5393207" y="0"/>
                  </a:moveTo>
                  <a:lnTo>
                    <a:pt x="5367782" y="0"/>
                  </a:lnTo>
                  <a:lnTo>
                    <a:pt x="5367782" y="315163"/>
                  </a:lnTo>
                  <a:lnTo>
                    <a:pt x="5393207" y="315163"/>
                  </a:lnTo>
                  <a:lnTo>
                    <a:pt x="5393207" y="0"/>
                  </a:lnTo>
                  <a:close/>
                </a:path>
              </a:pathLst>
            </a:custGeom>
            <a:solidFill>
              <a:srgbClr val="908536"/>
            </a:solidFill>
          </p:spPr>
          <p:txBody>
            <a:bodyPr wrap="square" lIns="0" tIns="0" rIns="0" bIns="0" rtlCol="0"/>
            <a:p/>
          </p:txBody>
        </p:sp>
        <p:sp>
          <p:nvSpPr>
            <p:cNvPr id="66" name="object 57"/>
            <p:cNvSpPr/>
            <p:nvPr/>
          </p:nvSpPr>
          <p:spPr>
            <a:xfrm>
              <a:off x="1840090" y="4218139"/>
              <a:ext cx="5342890" cy="315595"/>
            </a:xfrm>
            <a:custGeom>
              <a:avLst/>
              <a:gdLst/>
              <a:ahLst/>
              <a:cxnLst/>
              <a:rect l="l" t="t" r="r" b="b"/>
              <a:pathLst>
                <a:path w="5342890" h="315595">
                  <a:moveTo>
                    <a:pt x="24142" y="0"/>
                  </a:moveTo>
                  <a:lnTo>
                    <a:pt x="0" y="0"/>
                  </a:lnTo>
                  <a:lnTo>
                    <a:pt x="0" y="315163"/>
                  </a:lnTo>
                  <a:lnTo>
                    <a:pt x="24142" y="315163"/>
                  </a:lnTo>
                  <a:lnTo>
                    <a:pt x="24142" y="0"/>
                  </a:lnTo>
                  <a:close/>
                </a:path>
                <a:path w="5342890" h="315595">
                  <a:moveTo>
                    <a:pt x="5342356" y="0"/>
                  </a:moveTo>
                  <a:lnTo>
                    <a:pt x="5316931" y="0"/>
                  </a:lnTo>
                  <a:lnTo>
                    <a:pt x="5316931" y="315163"/>
                  </a:lnTo>
                  <a:lnTo>
                    <a:pt x="5342356" y="315163"/>
                  </a:lnTo>
                  <a:lnTo>
                    <a:pt x="5342356" y="0"/>
                  </a:lnTo>
                  <a:close/>
                </a:path>
              </a:pathLst>
            </a:custGeom>
            <a:solidFill>
              <a:srgbClr val="918336"/>
            </a:solidFill>
          </p:spPr>
          <p:txBody>
            <a:bodyPr wrap="square" lIns="0" tIns="0" rIns="0" bIns="0" rtlCol="0"/>
            <a:p/>
          </p:txBody>
        </p:sp>
        <p:sp>
          <p:nvSpPr>
            <p:cNvPr id="67" name="object 58"/>
            <p:cNvSpPr/>
            <p:nvPr/>
          </p:nvSpPr>
          <p:spPr>
            <a:xfrm>
              <a:off x="1864233" y="4218139"/>
              <a:ext cx="5293360" cy="315595"/>
            </a:xfrm>
            <a:custGeom>
              <a:avLst/>
              <a:gdLst/>
              <a:ahLst/>
              <a:cxnLst/>
              <a:rect l="l" t="t" r="r" b="b"/>
              <a:pathLst>
                <a:path w="5293359" h="315595">
                  <a:moveTo>
                    <a:pt x="25425" y="0"/>
                  </a:moveTo>
                  <a:lnTo>
                    <a:pt x="0" y="0"/>
                  </a:lnTo>
                  <a:lnTo>
                    <a:pt x="0" y="315163"/>
                  </a:lnTo>
                  <a:lnTo>
                    <a:pt x="25425" y="315163"/>
                  </a:lnTo>
                  <a:lnTo>
                    <a:pt x="25425" y="0"/>
                  </a:lnTo>
                  <a:close/>
                </a:path>
                <a:path w="5293359" h="315595">
                  <a:moveTo>
                    <a:pt x="5292788" y="0"/>
                  </a:moveTo>
                  <a:lnTo>
                    <a:pt x="5268646" y="0"/>
                  </a:lnTo>
                  <a:lnTo>
                    <a:pt x="5268646" y="315163"/>
                  </a:lnTo>
                  <a:lnTo>
                    <a:pt x="5292788" y="315163"/>
                  </a:lnTo>
                  <a:lnTo>
                    <a:pt x="5292788" y="0"/>
                  </a:lnTo>
                  <a:close/>
                </a:path>
              </a:pathLst>
            </a:custGeom>
            <a:solidFill>
              <a:srgbClr val="938336"/>
            </a:solidFill>
          </p:spPr>
          <p:txBody>
            <a:bodyPr wrap="square" lIns="0" tIns="0" rIns="0" bIns="0" rtlCol="0"/>
            <a:p/>
          </p:txBody>
        </p:sp>
        <p:sp>
          <p:nvSpPr>
            <p:cNvPr id="68" name="object 59"/>
            <p:cNvSpPr/>
            <p:nvPr/>
          </p:nvSpPr>
          <p:spPr>
            <a:xfrm>
              <a:off x="1889658" y="4218139"/>
              <a:ext cx="5243830" cy="315595"/>
            </a:xfrm>
            <a:custGeom>
              <a:avLst/>
              <a:gdLst/>
              <a:ahLst/>
              <a:cxnLst/>
              <a:rect l="l" t="t" r="r" b="b"/>
              <a:pathLst>
                <a:path w="5243830" h="315595">
                  <a:moveTo>
                    <a:pt x="24130" y="0"/>
                  </a:moveTo>
                  <a:lnTo>
                    <a:pt x="0" y="0"/>
                  </a:lnTo>
                  <a:lnTo>
                    <a:pt x="0" y="315163"/>
                  </a:lnTo>
                  <a:lnTo>
                    <a:pt x="24130" y="315163"/>
                  </a:lnTo>
                  <a:lnTo>
                    <a:pt x="24130" y="0"/>
                  </a:lnTo>
                  <a:close/>
                </a:path>
                <a:path w="5243830" h="315595">
                  <a:moveTo>
                    <a:pt x="5243220" y="0"/>
                  </a:moveTo>
                  <a:lnTo>
                    <a:pt x="5219090" y="0"/>
                  </a:lnTo>
                  <a:lnTo>
                    <a:pt x="5219090" y="315163"/>
                  </a:lnTo>
                  <a:lnTo>
                    <a:pt x="5243220" y="315163"/>
                  </a:lnTo>
                  <a:lnTo>
                    <a:pt x="5243220" y="0"/>
                  </a:lnTo>
                  <a:close/>
                </a:path>
              </a:pathLst>
            </a:custGeom>
            <a:solidFill>
              <a:srgbClr val="938236"/>
            </a:solidFill>
          </p:spPr>
          <p:txBody>
            <a:bodyPr wrap="square" lIns="0" tIns="0" rIns="0" bIns="0" rtlCol="0"/>
            <a:p/>
          </p:txBody>
        </p:sp>
        <p:sp>
          <p:nvSpPr>
            <p:cNvPr id="69" name="object 60"/>
            <p:cNvSpPr/>
            <p:nvPr/>
          </p:nvSpPr>
          <p:spPr>
            <a:xfrm>
              <a:off x="1913788" y="4218139"/>
              <a:ext cx="5195570" cy="315595"/>
            </a:xfrm>
            <a:custGeom>
              <a:avLst/>
              <a:gdLst/>
              <a:ahLst/>
              <a:cxnLst/>
              <a:rect l="l" t="t" r="r" b="b"/>
              <a:pathLst>
                <a:path w="5195570" h="315595">
                  <a:moveTo>
                    <a:pt x="49555" y="0"/>
                  </a:moveTo>
                  <a:lnTo>
                    <a:pt x="25425" y="0"/>
                  </a:lnTo>
                  <a:lnTo>
                    <a:pt x="0" y="0"/>
                  </a:lnTo>
                  <a:lnTo>
                    <a:pt x="0" y="315163"/>
                  </a:lnTo>
                  <a:lnTo>
                    <a:pt x="25425" y="315163"/>
                  </a:lnTo>
                  <a:lnTo>
                    <a:pt x="49555" y="315163"/>
                  </a:lnTo>
                  <a:lnTo>
                    <a:pt x="49555" y="0"/>
                  </a:lnTo>
                  <a:close/>
                </a:path>
                <a:path w="5195570" h="315595">
                  <a:moveTo>
                    <a:pt x="5194960" y="0"/>
                  </a:moveTo>
                  <a:lnTo>
                    <a:pt x="5169535" y="0"/>
                  </a:lnTo>
                  <a:lnTo>
                    <a:pt x="5145405" y="0"/>
                  </a:lnTo>
                  <a:lnTo>
                    <a:pt x="5145405" y="315163"/>
                  </a:lnTo>
                  <a:lnTo>
                    <a:pt x="5169535" y="315163"/>
                  </a:lnTo>
                  <a:lnTo>
                    <a:pt x="5194960" y="315163"/>
                  </a:lnTo>
                  <a:lnTo>
                    <a:pt x="5194960" y="0"/>
                  </a:lnTo>
                  <a:close/>
                </a:path>
              </a:pathLst>
            </a:custGeom>
            <a:solidFill>
              <a:srgbClr val="938036"/>
            </a:solidFill>
          </p:spPr>
          <p:txBody>
            <a:bodyPr wrap="square" lIns="0" tIns="0" rIns="0" bIns="0" rtlCol="0"/>
            <a:p/>
          </p:txBody>
        </p:sp>
        <p:sp>
          <p:nvSpPr>
            <p:cNvPr id="70" name="object 61"/>
            <p:cNvSpPr/>
            <p:nvPr/>
          </p:nvSpPr>
          <p:spPr>
            <a:xfrm>
              <a:off x="1963343" y="4218139"/>
              <a:ext cx="5095875" cy="315595"/>
            </a:xfrm>
            <a:custGeom>
              <a:avLst/>
              <a:gdLst/>
              <a:ahLst/>
              <a:cxnLst/>
              <a:rect l="l" t="t" r="r" b="b"/>
              <a:pathLst>
                <a:path w="5095875" h="315595">
                  <a:moveTo>
                    <a:pt x="49568" y="0"/>
                  </a:moveTo>
                  <a:lnTo>
                    <a:pt x="25425" y="0"/>
                  </a:lnTo>
                  <a:lnTo>
                    <a:pt x="0" y="0"/>
                  </a:lnTo>
                  <a:lnTo>
                    <a:pt x="0" y="315163"/>
                  </a:lnTo>
                  <a:lnTo>
                    <a:pt x="25425" y="315163"/>
                  </a:lnTo>
                  <a:lnTo>
                    <a:pt x="49568" y="315163"/>
                  </a:lnTo>
                  <a:lnTo>
                    <a:pt x="49568" y="0"/>
                  </a:lnTo>
                  <a:close/>
                </a:path>
                <a:path w="5095875" h="315595">
                  <a:moveTo>
                    <a:pt x="5095849" y="0"/>
                  </a:moveTo>
                  <a:lnTo>
                    <a:pt x="5070424" y="0"/>
                  </a:lnTo>
                  <a:lnTo>
                    <a:pt x="5046281" y="0"/>
                  </a:lnTo>
                  <a:lnTo>
                    <a:pt x="5046281" y="315163"/>
                  </a:lnTo>
                  <a:lnTo>
                    <a:pt x="5070424" y="315163"/>
                  </a:lnTo>
                  <a:lnTo>
                    <a:pt x="5095849" y="315163"/>
                  </a:lnTo>
                  <a:lnTo>
                    <a:pt x="5095849" y="0"/>
                  </a:lnTo>
                  <a:close/>
                </a:path>
              </a:pathLst>
            </a:custGeom>
            <a:solidFill>
              <a:srgbClr val="957E36"/>
            </a:solidFill>
          </p:spPr>
          <p:txBody>
            <a:bodyPr wrap="square" lIns="0" tIns="0" rIns="0" bIns="0" rtlCol="0"/>
            <a:p/>
          </p:txBody>
        </p:sp>
        <p:sp>
          <p:nvSpPr>
            <p:cNvPr id="71" name="object 62"/>
            <p:cNvSpPr/>
            <p:nvPr/>
          </p:nvSpPr>
          <p:spPr>
            <a:xfrm>
              <a:off x="2012912" y="4218139"/>
              <a:ext cx="4996815" cy="315595"/>
            </a:xfrm>
            <a:custGeom>
              <a:avLst/>
              <a:gdLst/>
              <a:ahLst/>
              <a:cxnLst/>
              <a:rect l="l" t="t" r="r" b="b"/>
              <a:pathLst>
                <a:path w="4996815" h="315595">
                  <a:moveTo>
                    <a:pt x="49555" y="0"/>
                  </a:moveTo>
                  <a:lnTo>
                    <a:pt x="25425" y="0"/>
                  </a:lnTo>
                  <a:lnTo>
                    <a:pt x="0" y="0"/>
                  </a:lnTo>
                  <a:lnTo>
                    <a:pt x="0" y="315163"/>
                  </a:lnTo>
                  <a:lnTo>
                    <a:pt x="25425" y="315163"/>
                  </a:lnTo>
                  <a:lnTo>
                    <a:pt x="49555" y="315163"/>
                  </a:lnTo>
                  <a:lnTo>
                    <a:pt x="49555" y="0"/>
                  </a:lnTo>
                  <a:close/>
                </a:path>
                <a:path w="4996815" h="315595">
                  <a:moveTo>
                    <a:pt x="4996713" y="0"/>
                  </a:moveTo>
                  <a:lnTo>
                    <a:pt x="4971288" y="0"/>
                  </a:lnTo>
                  <a:lnTo>
                    <a:pt x="4947158" y="0"/>
                  </a:lnTo>
                  <a:lnTo>
                    <a:pt x="4947158" y="315163"/>
                  </a:lnTo>
                  <a:lnTo>
                    <a:pt x="4971288" y="315163"/>
                  </a:lnTo>
                  <a:lnTo>
                    <a:pt x="4996713" y="315163"/>
                  </a:lnTo>
                  <a:lnTo>
                    <a:pt x="4996713" y="0"/>
                  </a:lnTo>
                  <a:close/>
                </a:path>
              </a:pathLst>
            </a:custGeom>
            <a:solidFill>
              <a:srgbClr val="957C34"/>
            </a:solidFill>
          </p:spPr>
          <p:txBody>
            <a:bodyPr wrap="square" lIns="0" tIns="0" rIns="0" bIns="0" rtlCol="0"/>
            <a:p/>
          </p:txBody>
        </p:sp>
        <p:sp>
          <p:nvSpPr>
            <p:cNvPr id="72" name="object 63"/>
            <p:cNvSpPr/>
            <p:nvPr/>
          </p:nvSpPr>
          <p:spPr>
            <a:xfrm>
              <a:off x="2062467" y="4218139"/>
              <a:ext cx="4897755" cy="315595"/>
            </a:xfrm>
            <a:custGeom>
              <a:avLst/>
              <a:gdLst/>
              <a:ahLst/>
              <a:cxnLst/>
              <a:rect l="l" t="t" r="r" b="b"/>
              <a:pathLst>
                <a:path w="4897755" h="315595">
                  <a:moveTo>
                    <a:pt x="25425" y="0"/>
                  </a:moveTo>
                  <a:lnTo>
                    <a:pt x="0" y="0"/>
                  </a:lnTo>
                  <a:lnTo>
                    <a:pt x="0" y="315163"/>
                  </a:lnTo>
                  <a:lnTo>
                    <a:pt x="25425" y="315163"/>
                  </a:lnTo>
                  <a:lnTo>
                    <a:pt x="25425" y="0"/>
                  </a:lnTo>
                  <a:close/>
                </a:path>
                <a:path w="4897755" h="315595">
                  <a:moveTo>
                    <a:pt x="4897602" y="0"/>
                  </a:moveTo>
                  <a:lnTo>
                    <a:pt x="4872177" y="0"/>
                  </a:lnTo>
                  <a:lnTo>
                    <a:pt x="4872177" y="315163"/>
                  </a:lnTo>
                  <a:lnTo>
                    <a:pt x="4897602" y="315163"/>
                  </a:lnTo>
                  <a:lnTo>
                    <a:pt x="4897602" y="0"/>
                  </a:lnTo>
                  <a:close/>
                </a:path>
              </a:pathLst>
            </a:custGeom>
            <a:solidFill>
              <a:srgbClr val="977B34"/>
            </a:solidFill>
          </p:spPr>
          <p:txBody>
            <a:bodyPr wrap="square" lIns="0" tIns="0" rIns="0" bIns="0" rtlCol="0"/>
            <a:p/>
          </p:txBody>
        </p:sp>
        <p:sp>
          <p:nvSpPr>
            <p:cNvPr id="73" name="object 64"/>
            <p:cNvSpPr/>
            <p:nvPr/>
          </p:nvSpPr>
          <p:spPr>
            <a:xfrm>
              <a:off x="2087892" y="4218139"/>
              <a:ext cx="4846955" cy="315595"/>
            </a:xfrm>
            <a:custGeom>
              <a:avLst/>
              <a:gdLst/>
              <a:ahLst/>
              <a:cxnLst/>
              <a:rect l="l" t="t" r="r" b="b"/>
              <a:pathLst>
                <a:path w="4846955" h="315595">
                  <a:moveTo>
                    <a:pt x="49568" y="0"/>
                  </a:moveTo>
                  <a:lnTo>
                    <a:pt x="24142" y="0"/>
                  </a:lnTo>
                  <a:lnTo>
                    <a:pt x="0" y="0"/>
                  </a:lnTo>
                  <a:lnTo>
                    <a:pt x="0" y="315163"/>
                  </a:lnTo>
                  <a:lnTo>
                    <a:pt x="24142" y="315163"/>
                  </a:lnTo>
                  <a:lnTo>
                    <a:pt x="49568" y="315163"/>
                  </a:lnTo>
                  <a:lnTo>
                    <a:pt x="49568" y="0"/>
                  </a:lnTo>
                  <a:close/>
                </a:path>
                <a:path w="4846955" h="315595">
                  <a:moveTo>
                    <a:pt x="4846752" y="0"/>
                  </a:moveTo>
                  <a:lnTo>
                    <a:pt x="4822609" y="0"/>
                  </a:lnTo>
                  <a:lnTo>
                    <a:pt x="4797183" y="0"/>
                  </a:lnTo>
                  <a:lnTo>
                    <a:pt x="4797183" y="315163"/>
                  </a:lnTo>
                  <a:lnTo>
                    <a:pt x="4822609" y="315163"/>
                  </a:lnTo>
                  <a:lnTo>
                    <a:pt x="4846752" y="315163"/>
                  </a:lnTo>
                  <a:lnTo>
                    <a:pt x="4846752" y="0"/>
                  </a:lnTo>
                  <a:close/>
                </a:path>
              </a:pathLst>
            </a:custGeom>
            <a:solidFill>
              <a:srgbClr val="977934"/>
            </a:solidFill>
          </p:spPr>
          <p:txBody>
            <a:bodyPr wrap="square" lIns="0" tIns="0" rIns="0" bIns="0" rtlCol="0"/>
            <a:p/>
          </p:txBody>
        </p:sp>
        <p:sp>
          <p:nvSpPr>
            <p:cNvPr id="74" name="object 65"/>
            <p:cNvSpPr/>
            <p:nvPr/>
          </p:nvSpPr>
          <p:spPr>
            <a:xfrm>
              <a:off x="2137460" y="4218139"/>
              <a:ext cx="4747895" cy="315595"/>
            </a:xfrm>
            <a:custGeom>
              <a:avLst/>
              <a:gdLst/>
              <a:ahLst/>
              <a:cxnLst/>
              <a:rect l="l" t="t" r="r" b="b"/>
              <a:pathLst>
                <a:path w="4747895" h="315595">
                  <a:moveTo>
                    <a:pt x="48272" y="0"/>
                  </a:moveTo>
                  <a:lnTo>
                    <a:pt x="24130" y="0"/>
                  </a:lnTo>
                  <a:lnTo>
                    <a:pt x="0" y="0"/>
                  </a:lnTo>
                  <a:lnTo>
                    <a:pt x="0" y="315163"/>
                  </a:lnTo>
                  <a:lnTo>
                    <a:pt x="24130" y="315163"/>
                  </a:lnTo>
                  <a:lnTo>
                    <a:pt x="48272" y="315163"/>
                  </a:lnTo>
                  <a:lnTo>
                    <a:pt x="48272" y="0"/>
                  </a:lnTo>
                  <a:close/>
                </a:path>
                <a:path w="4747895" h="315595">
                  <a:moveTo>
                    <a:pt x="4747615" y="0"/>
                  </a:moveTo>
                  <a:lnTo>
                    <a:pt x="4723485" y="0"/>
                  </a:lnTo>
                  <a:lnTo>
                    <a:pt x="4699317" y="0"/>
                  </a:lnTo>
                  <a:lnTo>
                    <a:pt x="4699317" y="315163"/>
                  </a:lnTo>
                  <a:lnTo>
                    <a:pt x="4723485" y="315163"/>
                  </a:lnTo>
                  <a:lnTo>
                    <a:pt x="4747615" y="315163"/>
                  </a:lnTo>
                  <a:lnTo>
                    <a:pt x="4747615" y="0"/>
                  </a:lnTo>
                  <a:close/>
                </a:path>
              </a:pathLst>
            </a:custGeom>
            <a:solidFill>
              <a:srgbClr val="997734"/>
            </a:solidFill>
          </p:spPr>
          <p:txBody>
            <a:bodyPr wrap="square" lIns="0" tIns="0" rIns="0" bIns="0" rtlCol="0"/>
            <a:p/>
          </p:txBody>
        </p:sp>
        <p:sp>
          <p:nvSpPr>
            <p:cNvPr id="75" name="object 66"/>
            <p:cNvSpPr/>
            <p:nvPr/>
          </p:nvSpPr>
          <p:spPr>
            <a:xfrm>
              <a:off x="2185733" y="4218139"/>
              <a:ext cx="4651375" cy="315595"/>
            </a:xfrm>
            <a:custGeom>
              <a:avLst/>
              <a:gdLst/>
              <a:ahLst/>
              <a:cxnLst/>
              <a:rect l="l" t="t" r="r" b="b"/>
              <a:pathLst>
                <a:path w="4651375" h="315595">
                  <a:moveTo>
                    <a:pt x="49555" y="0"/>
                  </a:moveTo>
                  <a:lnTo>
                    <a:pt x="25412" y="0"/>
                  </a:lnTo>
                  <a:lnTo>
                    <a:pt x="0" y="0"/>
                  </a:lnTo>
                  <a:lnTo>
                    <a:pt x="0" y="315163"/>
                  </a:lnTo>
                  <a:lnTo>
                    <a:pt x="25412" y="315163"/>
                  </a:lnTo>
                  <a:lnTo>
                    <a:pt x="49555" y="315163"/>
                  </a:lnTo>
                  <a:lnTo>
                    <a:pt x="49555" y="0"/>
                  </a:lnTo>
                  <a:close/>
                </a:path>
                <a:path w="4651375" h="315595">
                  <a:moveTo>
                    <a:pt x="4651045" y="0"/>
                  </a:moveTo>
                  <a:lnTo>
                    <a:pt x="4625657" y="0"/>
                  </a:lnTo>
                  <a:lnTo>
                    <a:pt x="4600232" y="0"/>
                  </a:lnTo>
                  <a:lnTo>
                    <a:pt x="4600232" y="315163"/>
                  </a:lnTo>
                  <a:lnTo>
                    <a:pt x="4625657" y="315163"/>
                  </a:lnTo>
                  <a:lnTo>
                    <a:pt x="4651045" y="315163"/>
                  </a:lnTo>
                  <a:lnTo>
                    <a:pt x="4651045" y="0"/>
                  </a:lnTo>
                  <a:close/>
                </a:path>
              </a:pathLst>
            </a:custGeom>
            <a:solidFill>
              <a:srgbClr val="9A7534"/>
            </a:solidFill>
          </p:spPr>
          <p:txBody>
            <a:bodyPr wrap="square" lIns="0" tIns="0" rIns="0" bIns="0" rtlCol="0"/>
            <a:p/>
          </p:txBody>
        </p:sp>
        <p:sp>
          <p:nvSpPr>
            <p:cNvPr id="76" name="object 67"/>
            <p:cNvSpPr/>
            <p:nvPr/>
          </p:nvSpPr>
          <p:spPr>
            <a:xfrm>
              <a:off x="2235289" y="4218139"/>
              <a:ext cx="4551045" cy="315595"/>
            </a:xfrm>
            <a:custGeom>
              <a:avLst/>
              <a:gdLst/>
              <a:ahLst/>
              <a:cxnLst/>
              <a:rect l="l" t="t" r="r" b="b"/>
              <a:pathLst>
                <a:path w="4551045" h="315595">
                  <a:moveTo>
                    <a:pt x="25425" y="0"/>
                  </a:moveTo>
                  <a:lnTo>
                    <a:pt x="0" y="0"/>
                  </a:lnTo>
                  <a:lnTo>
                    <a:pt x="0" y="315163"/>
                  </a:lnTo>
                  <a:lnTo>
                    <a:pt x="25425" y="315163"/>
                  </a:lnTo>
                  <a:lnTo>
                    <a:pt x="25425" y="0"/>
                  </a:lnTo>
                  <a:close/>
                </a:path>
                <a:path w="4551045" h="315595">
                  <a:moveTo>
                    <a:pt x="4550676" y="0"/>
                  </a:moveTo>
                  <a:lnTo>
                    <a:pt x="4526534" y="0"/>
                  </a:lnTo>
                  <a:lnTo>
                    <a:pt x="4526534" y="315163"/>
                  </a:lnTo>
                  <a:lnTo>
                    <a:pt x="4550676" y="315163"/>
                  </a:lnTo>
                  <a:lnTo>
                    <a:pt x="4550676" y="0"/>
                  </a:lnTo>
                  <a:close/>
                </a:path>
              </a:pathLst>
            </a:custGeom>
            <a:solidFill>
              <a:srgbClr val="9A7433"/>
            </a:solidFill>
          </p:spPr>
          <p:txBody>
            <a:bodyPr wrap="square" lIns="0" tIns="0" rIns="0" bIns="0" rtlCol="0"/>
            <a:p/>
          </p:txBody>
        </p:sp>
        <p:sp>
          <p:nvSpPr>
            <p:cNvPr id="77" name="object 68"/>
            <p:cNvSpPr/>
            <p:nvPr/>
          </p:nvSpPr>
          <p:spPr>
            <a:xfrm>
              <a:off x="2260714" y="4218139"/>
              <a:ext cx="4501515" cy="315595"/>
            </a:xfrm>
            <a:custGeom>
              <a:avLst/>
              <a:gdLst/>
              <a:ahLst/>
              <a:cxnLst/>
              <a:rect l="l" t="t" r="r" b="b"/>
              <a:pathLst>
                <a:path w="4501515" h="315595">
                  <a:moveTo>
                    <a:pt x="24130" y="0"/>
                  </a:moveTo>
                  <a:lnTo>
                    <a:pt x="0" y="0"/>
                  </a:lnTo>
                  <a:lnTo>
                    <a:pt x="0" y="315163"/>
                  </a:lnTo>
                  <a:lnTo>
                    <a:pt x="24130" y="315163"/>
                  </a:lnTo>
                  <a:lnTo>
                    <a:pt x="24130" y="0"/>
                  </a:lnTo>
                  <a:close/>
                </a:path>
                <a:path w="4501515" h="315595">
                  <a:moveTo>
                    <a:pt x="4501108" y="0"/>
                  </a:moveTo>
                  <a:lnTo>
                    <a:pt x="4476953" y="0"/>
                  </a:lnTo>
                  <a:lnTo>
                    <a:pt x="4476953" y="315163"/>
                  </a:lnTo>
                  <a:lnTo>
                    <a:pt x="4501108" y="315163"/>
                  </a:lnTo>
                  <a:lnTo>
                    <a:pt x="4501108" y="0"/>
                  </a:lnTo>
                  <a:close/>
                </a:path>
              </a:pathLst>
            </a:custGeom>
            <a:solidFill>
              <a:srgbClr val="9A7233"/>
            </a:solidFill>
          </p:spPr>
          <p:txBody>
            <a:bodyPr wrap="square" lIns="0" tIns="0" rIns="0" bIns="0" rtlCol="0"/>
            <a:p/>
          </p:txBody>
        </p:sp>
        <p:sp>
          <p:nvSpPr>
            <p:cNvPr id="78" name="object 69"/>
            <p:cNvSpPr/>
            <p:nvPr/>
          </p:nvSpPr>
          <p:spPr>
            <a:xfrm>
              <a:off x="2284844" y="4218139"/>
              <a:ext cx="4453255" cy="315595"/>
            </a:xfrm>
            <a:custGeom>
              <a:avLst/>
              <a:gdLst/>
              <a:ahLst/>
              <a:cxnLst/>
              <a:rect l="l" t="t" r="r" b="b"/>
              <a:pathLst>
                <a:path w="4453255" h="315595">
                  <a:moveTo>
                    <a:pt x="25425" y="0"/>
                  </a:moveTo>
                  <a:lnTo>
                    <a:pt x="0" y="0"/>
                  </a:lnTo>
                  <a:lnTo>
                    <a:pt x="0" y="315163"/>
                  </a:lnTo>
                  <a:lnTo>
                    <a:pt x="25425" y="315163"/>
                  </a:lnTo>
                  <a:lnTo>
                    <a:pt x="25425" y="0"/>
                  </a:lnTo>
                  <a:close/>
                </a:path>
                <a:path w="4453255" h="315595">
                  <a:moveTo>
                    <a:pt x="4452823" y="0"/>
                  </a:moveTo>
                  <a:lnTo>
                    <a:pt x="4427423" y="0"/>
                  </a:lnTo>
                  <a:lnTo>
                    <a:pt x="4427423" y="315163"/>
                  </a:lnTo>
                  <a:lnTo>
                    <a:pt x="4452823" y="315163"/>
                  </a:lnTo>
                  <a:lnTo>
                    <a:pt x="4452823" y="0"/>
                  </a:lnTo>
                  <a:close/>
                </a:path>
              </a:pathLst>
            </a:custGeom>
            <a:solidFill>
              <a:srgbClr val="9C7233"/>
            </a:solidFill>
          </p:spPr>
          <p:txBody>
            <a:bodyPr wrap="square" lIns="0" tIns="0" rIns="0" bIns="0" rtlCol="0"/>
            <a:p/>
          </p:txBody>
        </p:sp>
        <p:sp>
          <p:nvSpPr>
            <p:cNvPr id="79" name="object 70"/>
            <p:cNvSpPr/>
            <p:nvPr/>
          </p:nvSpPr>
          <p:spPr>
            <a:xfrm>
              <a:off x="2310269" y="4218139"/>
              <a:ext cx="4402455" cy="315595"/>
            </a:xfrm>
            <a:custGeom>
              <a:avLst/>
              <a:gdLst/>
              <a:ahLst/>
              <a:cxnLst/>
              <a:rect l="l" t="t" r="r" b="b"/>
              <a:pathLst>
                <a:path w="4402455" h="315595">
                  <a:moveTo>
                    <a:pt x="49568" y="0"/>
                  </a:moveTo>
                  <a:lnTo>
                    <a:pt x="24142" y="0"/>
                  </a:lnTo>
                  <a:lnTo>
                    <a:pt x="0" y="0"/>
                  </a:lnTo>
                  <a:lnTo>
                    <a:pt x="0" y="315163"/>
                  </a:lnTo>
                  <a:lnTo>
                    <a:pt x="24142" y="315163"/>
                  </a:lnTo>
                  <a:lnTo>
                    <a:pt x="49568" y="315163"/>
                  </a:lnTo>
                  <a:lnTo>
                    <a:pt x="49568" y="0"/>
                  </a:lnTo>
                  <a:close/>
                </a:path>
                <a:path w="4402455" h="315595">
                  <a:moveTo>
                    <a:pt x="4401998" y="0"/>
                  </a:moveTo>
                  <a:lnTo>
                    <a:pt x="4377829" y="0"/>
                  </a:lnTo>
                  <a:lnTo>
                    <a:pt x="4352429" y="0"/>
                  </a:lnTo>
                  <a:lnTo>
                    <a:pt x="4352429" y="315163"/>
                  </a:lnTo>
                  <a:lnTo>
                    <a:pt x="4377829" y="315163"/>
                  </a:lnTo>
                  <a:lnTo>
                    <a:pt x="4401998" y="315163"/>
                  </a:lnTo>
                  <a:lnTo>
                    <a:pt x="4401998" y="0"/>
                  </a:lnTo>
                  <a:close/>
                </a:path>
              </a:pathLst>
            </a:custGeom>
            <a:solidFill>
              <a:srgbClr val="9C7033"/>
            </a:solidFill>
          </p:spPr>
          <p:txBody>
            <a:bodyPr wrap="square" lIns="0" tIns="0" rIns="0" bIns="0" rtlCol="0"/>
            <a:p/>
          </p:txBody>
        </p:sp>
        <p:sp>
          <p:nvSpPr>
            <p:cNvPr id="80" name="object 71"/>
            <p:cNvSpPr/>
            <p:nvPr/>
          </p:nvSpPr>
          <p:spPr>
            <a:xfrm>
              <a:off x="2359838" y="4218139"/>
              <a:ext cx="4303395" cy="315595"/>
            </a:xfrm>
            <a:custGeom>
              <a:avLst/>
              <a:gdLst/>
              <a:ahLst/>
              <a:cxnLst/>
              <a:rect l="l" t="t" r="r" b="b"/>
              <a:pathLst>
                <a:path w="4303395" h="315595">
                  <a:moveTo>
                    <a:pt x="49555" y="0"/>
                  </a:moveTo>
                  <a:lnTo>
                    <a:pt x="24130" y="0"/>
                  </a:lnTo>
                  <a:lnTo>
                    <a:pt x="0" y="0"/>
                  </a:lnTo>
                  <a:lnTo>
                    <a:pt x="0" y="315163"/>
                  </a:lnTo>
                  <a:lnTo>
                    <a:pt x="24130" y="315163"/>
                  </a:lnTo>
                  <a:lnTo>
                    <a:pt x="49555" y="315163"/>
                  </a:lnTo>
                  <a:lnTo>
                    <a:pt x="49555" y="0"/>
                  </a:lnTo>
                  <a:close/>
                </a:path>
                <a:path w="4303395" h="315595">
                  <a:moveTo>
                    <a:pt x="4302861" y="0"/>
                  </a:moveTo>
                  <a:lnTo>
                    <a:pt x="4278706" y="0"/>
                  </a:lnTo>
                  <a:lnTo>
                    <a:pt x="4253306" y="0"/>
                  </a:lnTo>
                  <a:lnTo>
                    <a:pt x="4253306" y="315163"/>
                  </a:lnTo>
                  <a:lnTo>
                    <a:pt x="4278706" y="315163"/>
                  </a:lnTo>
                  <a:lnTo>
                    <a:pt x="4302861" y="315163"/>
                  </a:lnTo>
                  <a:lnTo>
                    <a:pt x="4302861" y="0"/>
                  </a:lnTo>
                  <a:close/>
                </a:path>
              </a:pathLst>
            </a:custGeom>
            <a:solidFill>
              <a:srgbClr val="9E6E31"/>
            </a:solidFill>
          </p:spPr>
          <p:txBody>
            <a:bodyPr wrap="square" lIns="0" tIns="0" rIns="0" bIns="0" rtlCol="0"/>
            <a:p/>
          </p:txBody>
        </p:sp>
        <p:sp>
          <p:nvSpPr>
            <p:cNvPr id="81" name="object 72"/>
            <p:cNvSpPr/>
            <p:nvPr/>
          </p:nvSpPr>
          <p:spPr>
            <a:xfrm>
              <a:off x="2409393" y="4218139"/>
              <a:ext cx="4204335" cy="315595"/>
            </a:xfrm>
            <a:custGeom>
              <a:avLst/>
              <a:gdLst/>
              <a:ahLst/>
              <a:cxnLst/>
              <a:rect l="l" t="t" r="r" b="b"/>
              <a:pathLst>
                <a:path w="4204334" h="315595">
                  <a:moveTo>
                    <a:pt x="24142" y="0"/>
                  </a:moveTo>
                  <a:lnTo>
                    <a:pt x="0" y="0"/>
                  </a:lnTo>
                  <a:lnTo>
                    <a:pt x="0" y="315163"/>
                  </a:lnTo>
                  <a:lnTo>
                    <a:pt x="24142" y="315163"/>
                  </a:lnTo>
                  <a:lnTo>
                    <a:pt x="24142" y="0"/>
                  </a:lnTo>
                  <a:close/>
                </a:path>
                <a:path w="4204334" h="315595">
                  <a:moveTo>
                    <a:pt x="4203750" y="0"/>
                  </a:moveTo>
                  <a:lnTo>
                    <a:pt x="4179595" y="0"/>
                  </a:lnTo>
                  <a:lnTo>
                    <a:pt x="4179595" y="315163"/>
                  </a:lnTo>
                  <a:lnTo>
                    <a:pt x="4203750" y="315163"/>
                  </a:lnTo>
                  <a:lnTo>
                    <a:pt x="4203750" y="0"/>
                  </a:lnTo>
                  <a:close/>
                </a:path>
              </a:pathLst>
            </a:custGeom>
            <a:solidFill>
              <a:srgbClr val="9E6D31"/>
            </a:solidFill>
          </p:spPr>
          <p:txBody>
            <a:bodyPr wrap="square" lIns="0" tIns="0" rIns="0" bIns="0" rtlCol="0"/>
            <a:p/>
          </p:txBody>
        </p:sp>
        <p:sp>
          <p:nvSpPr>
            <p:cNvPr id="82" name="object 73"/>
            <p:cNvSpPr/>
            <p:nvPr/>
          </p:nvSpPr>
          <p:spPr>
            <a:xfrm>
              <a:off x="2433536" y="4218139"/>
              <a:ext cx="4156075" cy="315595"/>
            </a:xfrm>
            <a:custGeom>
              <a:avLst/>
              <a:gdLst/>
              <a:ahLst/>
              <a:cxnLst/>
              <a:rect l="l" t="t" r="r" b="b"/>
              <a:pathLst>
                <a:path w="4156075" h="315595">
                  <a:moveTo>
                    <a:pt x="25412" y="0"/>
                  </a:moveTo>
                  <a:lnTo>
                    <a:pt x="0" y="0"/>
                  </a:lnTo>
                  <a:lnTo>
                    <a:pt x="0" y="315163"/>
                  </a:lnTo>
                  <a:lnTo>
                    <a:pt x="25412" y="315163"/>
                  </a:lnTo>
                  <a:lnTo>
                    <a:pt x="25412" y="0"/>
                  </a:lnTo>
                  <a:close/>
                </a:path>
                <a:path w="4156075" h="315595">
                  <a:moveTo>
                    <a:pt x="4155452" y="0"/>
                  </a:moveTo>
                  <a:lnTo>
                    <a:pt x="4130052" y="0"/>
                  </a:lnTo>
                  <a:lnTo>
                    <a:pt x="4130052" y="315163"/>
                  </a:lnTo>
                  <a:lnTo>
                    <a:pt x="4155452" y="315163"/>
                  </a:lnTo>
                  <a:lnTo>
                    <a:pt x="4155452" y="0"/>
                  </a:lnTo>
                  <a:close/>
                </a:path>
              </a:pathLst>
            </a:custGeom>
            <a:solidFill>
              <a:srgbClr val="9E6B31"/>
            </a:solidFill>
          </p:spPr>
          <p:txBody>
            <a:bodyPr wrap="square" lIns="0" tIns="0" rIns="0" bIns="0" rtlCol="0"/>
            <a:p/>
          </p:txBody>
        </p:sp>
        <p:sp>
          <p:nvSpPr>
            <p:cNvPr id="83" name="object 74"/>
            <p:cNvSpPr/>
            <p:nvPr/>
          </p:nvSpPr>
          <p:spPr>
            <a:xfrm>
              <a:off x="2458948" y="4218139"/>
              <a:ext cx="4104640" cy="315595"/>
            </a:xfrm>
            <a:custGeom>
              <a:avLst/>
              <a:gdLst/>
              <a:ahLst/>
              <a:cxnLst/>
              <a:rect l="l" t="t" r="r" b="b"/>
              <a:pathLst>
                <a:path w="4104640" h="315595">
                  <a:moveTo>
                    <a:pt x="24142" y="0"/>
                  </a:moveTo>
                  <a:lnTo>
                    <a:pt x="0" y="0"/>
                  </a:lnTo>
                  <a:lnTo>
                    <a:pt x="0" y="315163"/>
                  </a:lnTo>
                  <a:lnTo>
                    <a:pt x="24142" y="315163"/>
                  </a:lnTo>
                  <a:lnTo>
                    <a:pt x="24142" y="0"/>
                  </a:lnTo>
                  <a:close/>
                </a:path>
                <a:path w="4104640" h="315595">
                  <a:moveTo>
                    <a:pt x="4104640" y="0"/>
                  </a:moveTo>
                  <a:lnTo>
                    <a:pt x="4080472" y="0"/>
                  </a:lnTo>
                  <a:lnTo>
                    <a:pt x="4080472" y="315163"/>
                  </a:lnTo>
                  <a:lnTo>
                    <a:pt x="4104640" y="315163"/>
                  </a:lnTo>
                  <a:lnTo>
                    <a:pt x="4104640" y="0"/>
                  </a:lnTo>
                  <a:close/>
                </a:path>
              </a:pathLst>
            </a:custGeom>
            <a:solidFill>
              <a:srgbClr val="A06B31"/>
            </a:solidFill>
          </p:spPr>
          <p:txBody>
            <a:bodyPr wrap="square" lIns="0" tIns="0" rIns="0" bIns="0" rtlCol="0"/>
            <a:p/>
          </p:txBody>
        </p:sp>
        <p:sp>
          <p:nvSpPr>
            <p:cNvPr id="84" name="object 75"/>
            <p:cNvSpPr/>
            <p:nvPr/>
          </p:nvSpPr>
          <p:spPr>
            <a:xfrm>
              <a:off x="2483091" y="4218139"/>
              <a:ext cx="4056379" cy="315595"/>
            </a:xfrm>
            <a:custGeom>
              <a:avLst/>
              <a:gdLst/>
              <a:ahLst/>
              <a:cxnLst/>
              <a:rect l="l" t="t" r="r" b="b"/>
              <a:pathLst>
                <a:path w="4056379" h="315595">
                  <a:moveTo>
                    <a:pt x="24155" y="0"/>
                  </a:moveTo>
                  <a:lnTo>
                    <a:pt x="0" y="0"/>
                  </a:lnTo>
                  <a:lnTo>
                    <a:pt x="0" y="315163"/>
                  </a:lnTo>
                  <a:lnTo>
                    <a:pt x="24155" y="315163"/>
                  </a:lnTo>
                  <a:lnTo>
                    <a:pt x="24155" y="0"/>
                  </a:lnTo>
                  <a:close/>
                </a:path>
                <a:path w="4056379" h="315595">
                  <a:moveTo>
                    <a:pt x="4056329" y="0"/>
                  </a:moveTo>
                  <a:lnTo>
                    <a:pt x="4030929" y="0"/>
                  </a:lnTo>
                  <a:lnTo>
                    <a:pt x="4030929" y="315163"/>
                  </a:lnTo>
                  <a:lnTo>
                    <a:pt x="4056329" y="315163"/>
                  </a:lnTo>
                  <a:lnTo>
                    <a:pt x="4056329" y="0"/>
                  </a:lnTo>
                  <a:close/>
                </a:path>
              </a:pathLst>
            </a:custGeom>
            <a:solidFill>
              <a:srgbClr val="A06931"/>
            </a:solidFill>
          </p:spPr>
          <p:txBody>
            <a:bodyPr wrap="square" lIns="0" tIns="0" rIns="0" bIns="0" rtlCol="0"/>
            <a:p/>
          </p:txBody>
        </p:sp>
        <p:sp>
          <p:nvSpPr>
            <p:cNvPr id="85" name="object 76"/>
            <p:cNvSpPr/>
            <p:nvPr/>
          </p:nvSpPr>
          <p:spPr>
            <a:xfrm>
              <a:off x="2507246" y="4218139"/>
              <a:ext cx="4006850" cy="315595"/>
            </a:xfrm>
            <a:custGeom>
              <a:avLst/>
              <a:gdLst/>
              <a:ahLst/>
              <a:cxnLst/>
              <a:rect l="l" t="t" r="r" b="b"/>
              <a:pathLst>
                <a:path w="4006850" h="315595">
                  <a:moveTo>
                    <a:pt x="25400" y="0"/>
                  </a:moveTo>
                  <a:lnTo>
                    <a:pt x="0" y="0"/>
                  </a:lnTo>
                  <a:lnTo>
                    <a:pt x="0" y="315163"/>
                  </a:lnTo>
                  <a:lnTo>
                    <a:pt x="25400" y="315163"/>
                  </a:lnTo>
                  <a:lnTo>
                    <a:pt x="25400" y="0"/>
                  </a:lnTo>
                  <a:close/>
                </a:path>
                <a:path w="4006850" h="315595">
                  <a:moveTo>
                    <a:pt x="4006773" y="0"/>
                  </a:moveTo>
                  <a:lnTo>
                    <a:pt x="3982618" y="0"/>
                  </a:lnTo>
                  <a:lnTo>
                    <a:pt x="3982618" y="315163"/>
                  </a:lnTo>
                  <a:lnTo>
                    <a:pt x="4006773" y="315163"/>
                  </a:lnTo>
                  <a:lnTo>
                    <a:pt x="4006773" y="0"/>
                  </a:lnTo>
                  <a:close/>
                </a:path>
              </a:pathLst>
            </a:custGeom>
            <a:solidFill>
              <a:srgbClr val="A16931"/>
            </a:solidFill>
          </p:spPr>
          <p:txBody>
            <a:bodyPr wrap="square" lIns="0" tIns="0" rIns="0" bIns="0" rtlCol="0"/>
            <a:p/>
          </p:txBody>
        </p:sp>
        <p:sp>
          <p:nvSpPr>
            <p:cNvPr id="86" name="object 77"/>
            <p:cNvSpPr/>
            <p:nvPr/>
          </p:nvSpPr>
          <p:spPr>
            <a:xfrm>
              <a:off x="2532646" y="4218139"/>
              <a:ext cx="3957320" cy="315595"/>
            </a:xfrm>
            <a:custGeom>
              <a:avLst/>
              <a:gdLst/>
              <a:ahLst/>
              <a:cxnLst/>
              <a:rect l="l" t="t" r="r" b="b"/>
              <a:pathLst>
                <a:path w="3957320" h="315595">
                  <a:moveTo>
                    <a:pt x="24168" y="0"/>
                  </a:moveTo>
                  <a:lnTo>
                    <a:pt x="0" y="0"/>
                  </a:lnTo>
                  <a:lnTo>
                    <a:pt x="0" y="315163"/>
                  </a:lnTo>
                  <a:lnTo>
                    <a:pt x="24168" y="315163"/>
                  </a:lnTo>
                  <a:lnTo>
                    <a:pt x="24168" y="0"/>
                  </a:lnTo>
                  <a:close/>
                </a:path>
                <a:path w="3957320" h="315595">
                  <a:moveTo>
                    <a:pt x="3957218" y="0"/>
                  </a:moveTo>
                  <a:lnTo>
                    <a:pt x="3933075" y="0"/>
                  </a:lnTo>
                  <a:lnTo>
                    <a:pt x="3933075" y="315163"/>
                  </a:lnTo>
                  <a:lnTo>
                    <a:pt x="3957218" y="315163"/>
                  </a:lnTo>
                  <a:lnTo>
                    <a:pt x="3957218" y="0"/>
                  </a:lnTo>
                  <a:close/>
                </a:path>
              </a:pathLst>
            </a:custGeom>
            <a:solidFill>
              <a:srgbClr val="A16731"/>
            </a:solidFill>
          </p:spPr>
          <p:txBody>
            <a:bodyPr wrap="square" lIns="0" tIns="0" rIns="0" bIns="0" rtlCol="0"/>
            <a:p/>
          </p:txBody>
        </p:sp>
        <p:sp>
          <p:nvSpPr>
            <p:cNvPr id="87" name="object 78"/>
            <p:cNvSpPr/>
            <p:nvPr/>
          </p:nvSpPr>
          <p:spPr>
            <a:xfrm>
              <a:off x="2556814" y="4218139"/>
              <a:ext cx="3909060" cy="315595"/>
            </a:xfrm>
            <a:custGeom>
              <a:avLst/>
              <a:gdLst/>
              <a:ahLst/>
              <a:cxnLst/>
              <a:rect l="l" t="t" r="r" b="b"/>
              <a:pathLst>
                <a:path w="3909060" h="315595">
                  <a:moveTo>
                    <a:pt x="25400" y="0"/>
                  </a:moveTo>
                  <a:lnTo>
                    <a:pt x="0" y="0"/>
                  </a:lnTo>
                  <a:lnTo>
                    <a:pt x="0" y="315163"/>
                  </a:lnTo>
                  <a:lnTo>
                    <a:pt x="25400" y="315163"/>
                  </a:lnTo>
                  <a:lnTo>
                    <a:pt x="25400" y="0"/>
                  </a:lnTo>
                  <a:close/>
                </a:path>
                <a:path w="3909060" h="315595">
                  <a:moveTo>
                    <a:pt x="3908907" y="0"/>
                  </a:moveTo>
                  <a:lnTo>
                    <a:pt x="3883482" y="0"/>
                  </a:lnTo>
                  <a:lnTo>
                    <a:pt x="3883482" y="315163"/>
                  </a:lnTo>
                  <a:lnTo>
                    <a:pt x="3908907" y="315163"/>
                  </a:lnTo>
                  <a:lnTo>
                    <a:pt x="3908907" y="0"/>
                  </a:lnTo>
                  <a:close/>
                </a:path>
              </a:pathLst>
            </a:custGeom>
            <a:solidFill>
              <a:srgbClr val="A1672F"/>
            </a:solidFill>
          </p:spPr>
          <p:txBody>
            <a:bodyPr wrap="square" lIns="0" tIns="0" rIns="0" bIns="0" rtlCol="0"/>
            <a:p/>
          </p:txBody>
        </p:sp>
        <p:sp>
          <p:nvSpPr>
            <p:cNvPr id="88" name="object 79"/>
            <p:cNvSpPr/>
            <p:nvPr/>
          </p:nvSpPr>
          <p:spPr>
            <a:xfrm>
              <a:off x="2582214" y="4218139"/>
              <a:ext cx="3858260" cy="315595"/>
            </a:xfrm>
            <a:custGeom>
              <a:avLst/>
              <a:gdLst/>
              <a:ahLst/>
              <a:cxnLst/>
              <a:rect l="l" t="t" r="r" b="b"/>
              <a:pathLst>
                <a:path w="3858260" h="315595">
                  <a:moveTo>
                    <a:pt x="24155" y="0"/>
                  </a:moveTo>
                  <a:lnTo>
                    <a:pt x="0" y="0"/>
                  </a:lnTo>
                  <a:lnTo>
                    <a:pt x="0" y="315163"/>
                  </a:lnTo>
                  <a:lnTo>
                    <a:pt x="24155" y="315163"/>
                  </a:lnTo>
                  <a:lnTo>
                    <a:pt x="24155" y="0"/>
                  </a:lnTo>
                  <a:close/>
                </a:path>
                <a:path w="3858260" h="315595">
                  <a:moveTo>
                    <a:pt x="3858082" y="0"/>
                  </a:moveTo>
                  <a:lnTo>
                    <a:pt x="3833952" y="0"/>
                  </a:lnTo>
                  <a:lnTo>
                    <a:pt x="3833952" y="315163"/>
                  </a:lnTo>
                  <a:lnTo>
                    <a:pt x="3858082" y="315163"/>
                  </a:lnTo>
                  <a:lnTo>
                    <a:pt x="3858082" y="0"/>
                  </a:lnTo>
                  <a:close/>
                </a:path>
              </a:pathLst>
            </a:custGeom>
            <a:solidFill>
              <a:srgbClr val="A3662F"/>
            </a:solidFill>
          </p:spPr>
          <p:txBody>
            <a:bodyPr wrap="square" lIns="0" tIns="0" rIns="0" bIns="0" rtlCol="0"/>
            <a:p/>
          </p:txBody>
        </p:sp>
        <p:sp>
          <p:nvSpPr>
            <p:cNvPr id="89" name="object 80"/>
            <p:cNvSpPr/>
            <p:nvPr/>
          </p:nvSpPr>
          <p:spPr>
            <a:xfrm>
              <a:off x="2606370" y="4218139"/>
              <a:ext cx="3810000" cy="315595"/>
            </a:xfrm>
            <a:custGeom>
              <a:avLst/>
              <a:gdLst/>
              <a:ahLst/>
              <a:cxnLst/>
              <a:rect l="l" t="t" r="r" b="b"/>
              <a:pathLst>
                <a:path w="3810000" h="315595">
                  <a:moveTo>
                    <a:pt x="49568" y="0"/>
                  </a:moveTo>
                  <a:lnTo>
                    <a:pt x="25400" y="0"/>
                  </a:lnTo>
                  <a:lnTo>
                    <a:pt x="0" y="0"/>
                  </a:lnTo>
                  <a:lnTo>
                    <a:pt x="0" y="315163"/>
                  </a:lnTo>
                  <a:lnTo>
                    <a:pt x="25400" y="315163"/>
                  </a:lnTo>
                  <a:lnTo>
                    <a:pt x="49568" y="315163"/>
                  </a:lnTo>
                  <a:lnTo>
                    <a:pt x="49568" y="0"/>
                  </a:lnTo>
                  <a:close/>
                </a:path>
                <a:path w="3810000" h="315595">
                  <a:moveTo>
                    <a:pt x="3809796" y="0"/>
                  </a:moveTo>
                  <a:lnTo>
                    <a:pt x="3784371" y="0"/>
                  </a:lnTo>
                  <a:lnTo>
                    <a:pt x="3760228" y="0"/>
                  </a:lnTo>
                  <a:lnTo>
                    <a:pt x="3760228" y="315163"/>
                  </a:lnTo>
                  <a:lnTo>
                    <a:pt x="3784371" y="315163"/>
                  </a:lnTo>
                  <a:lnTo>
                    <a:pt x="3809796" y="315163"/>
                  </a:lnTo>
                  <a:lnTo>
                    <a:pt x="3809796" y="0"/>
                  </a:lnTo>
                  <a:close/>
                </a:path>
              </a:pathLst>
            </a:custGeom>
            <a:solidFill>
              <a:srgbClr val="A3642F"/>
            </a:solidFill>
          </p:spPr>
          <p:txBody>
            <a:bodyPr wrap="square" lIns="0" tIns="0" rIns="0" bIns="0" rtlCol="0"/>
            <a:p/>
          </p:txBody>
        </p:sp>
        <p:sp>
          <p:nvSpPr>
            <p:cNvPr id="90" name="object 81"/>
            <p:cNvSpPr/>
            <p:nvPr/>
          </p:nvSpPr>
          <p:spPr>
            <a:xfrm>
              <a:off x="2655938" y="4218139"/>
              <a:ext cx="3710940" cy="315595"/>
            </a:xfrm>
            <a:custGeom>
              <a:avLst/>
              <a:gdLst/>
              <a:ahLst/>
              <a:cxnLst/>
              <a:rect l="l" t="t" r="r" b="b"/>
              <a:pathLst>
                <a:path w="3710940" h="315595">
                  <a:moveTo>
                    <a:pt x="25400" y="0"/>
                  </a:moveTo>
                  <a:lnTo>
                    <a:pt x="0" y="0"/>
                  </a:lnTo>
                  <a:lnTo>
                    <a:pt x="0" y="315163"/>
                  </a:lnTo>
                  <a:lnTo>
                    <a:pt x="25400" y="315163"/>
                  </a:lnTo>
                  <a:lnTo>
                    <a:pt x="25400" y="0"/>
                  </a:lnTo>
                  <a:close/>
                </a:path>
                <a:path w="3710940" h="315595">
                  <a:moveTo>
                    <a:pt x="3710660" y="0"/>
                  </a:moveTo>
                  <a:lnTo>
                    <a:pt x="3685248" y="0"/>
                  </a:lnTo>
                  <a:lnTo>
                    <a:pt x="3685248" y="315163"/>
                  </a:lnTo>
                  <a:lnTo>
                    <a:pt x="3710660" y="315163"/>
                  </a:lnTo>
                  <a:lnTo>
                    <a:pt x="3710660" y="0"/>
                  </a:lnTo>
                  <a:close/>
                </a:path>
              </a:pathLst>
            </a:custGeom>
            <a:solidFill>
              <a:srgbClr val="A3622F"/>
            </a:solidFill>
          </p:spPr>
          <p:txBody>
            <a:bodyPr wrap="square" lIns="0" tIns="0" rIns="0" bIns="0" rtlCol="0"/>
            <a:p/>
          </p:txBody>
        </p:sp>
        <p:sp>
          <p:nvSpPr>
            <p:cNvPr id="91" name="object 82"/>
            <p:cNvSpPr/>
            <p:nvPr/>
          </p:nvSpPr>
          <p:spPr>
            <a:xfrm>
              <a:off x="2681338" y="4218139"/>
              <a:ext cx="3660140" cy="315595"/>
            </a:xfrm>
            <a:custGeom>
              <a:avLst/>
              <a:gdLst/>
              <a:ahLst/>
              <a:cxnLst/>
              <a:rect l="l" t="t" r="r" b="b"/>
              <a:pathLst>
                <a:path w="3660140" h="315595">
                  <a:moveTo>
                    <a:pt x="24155" y="0"/>
                  </a:moveTo>
                  <a:lnTo>
                    <a:pt x="0" y="0"/>
                  </a:lnTo>
                  <a:lnTo>
                    <a:pt x="0" y="315163"/>
                  </a:lnTo>
                  <a:lnTo>
                    <a:pt x="24155" y="315163"/>
                  </a:lnTo>
                  <a:lnTo>
                    <a:pt x="24155" y="0"/>
                  </a:lnTo>
                  <a:close/>
                </a:path>
                <a:path w="3660140" h="315595">
                  <a:moveTo>
                    <a:pt x="3659848" y="0"/>
                  </a:moveTo>
                  <a:lnTo>
                    <a:pt x="3635705" y="0"/>
                  </a:lnTo>
                  <a:lnTo>
                    <a:pt x="3635705" y="315163"/>
                  </a:lnTo>
                  <a:lnTo>
                    <a:pt x="3659848" y="315163"/>
                  </a:lnTo>
                  <a:lnTo>
                    <a:pt x="3659848" y="0"/>
                  </a:lnTo>
                  <a:close/>
                </a:path>
              </a:pathLst>
            </a:custGeom>
            <a:solidFill>
              <a:srgbClr val="A5622F"/>
            </a:solidFill>
          </p:spPr>
          <p:txBody>
            <a:bodyPr wrap="square" lIns="0" tIns="0" rIns="0" bIns="0" rtlCol="0"/>
            <a:p/>
          </p:txBody>
        </p:sp>
        <p:sp>
          <p:nvSpPr>
            <p:cNvPr id="92" name="object 83"/>
            <p:cNvSpPr/>
            <p:nvPr/>
          </p:nvSpPr>
          <p:spPr>
            <a:xfrm>
              <a:off x="2705493" y="4218139"/>
              <a:ext cx="3611879" cy="315595"/>
            </a:xfrm>
            <a:custGeom>
              <a:avLst/>
              <a:gdLst/>
              <a:ahLst/>
              <a:cxnLst/>
              <a:rect l="l" t="t" r="r" b="b"/>
              <a:pathLst>
                <a:path w="3611879" h="315595">
                  <a:moveTo>
                    <a:pt x="49555" y="0"/>
                  </a:moveTo>
                  <a:lnTo>
                    <a:pt x="25400" y="0"/>
                  </a:lnTo>
                  <a:lnTo>
                    <a:pt x="0" y="0"/>
                  </a:lnTo>
                  <a:lnTo>
                    <a:pt x="0" y="315163"/>
                  </a:lnTo>
                  <a:lnTo>
                    <a:pt x="25400" y="315163"/>
                  </a:lnTo>
                  <a:lnTo>
                    <a:pt x="49555" y="315163"/>
                  </a:lnTo>
                  <a:lnTo>
                    <a:pt x="49555" y="0"/>
                  </a:lnTo>
                  <a:close/>
                </a:path>
                <a:path w="3611879" h="315595">
                  <a:moveTo>
                    <a:pt x="3611549" y="0"/>
                  </a:moveTo>
                  <a:lnTo>
                    <a:pt x="3586124" y="0"/>
                  </a:lnTo>
                  <a:lnTo>
                    <a:pt x="3561994" y="0"/>
                  </a:lnTo>
                  <a:lnTo>
                    <a:pt x="3561994" y="315163"/>
                  </a:lnTo>
                  <a:lnTo>
                    <a:pt x="3586124" y="315163"/>
                  </a:lnTo>
                  <a:lnTo>
                    <a:pt x="3611549" y="315163"/>
                  </a:lnTo>
                  <a:lnTo>
                    <a:pt x="3611549" y="0"/>
                  </a:lnTo>
                  <a:close/>
                </a:path>
              </a:pathLst>
            </a:custGeom>
            <a:solidFill>
              <a:srgbClr val="A5602F"/>
            </a:solidFill>
          </p:spPr>
          <p:txBody>
            <a:bodyPr wrap="square" lIns="0" tIns="0" rIns="0" bIns="0" rtlCol="0"/>
            <a:p/>
          </p:txBody>
        </p:sp>
        <p:sp>
          <p:nvSpPr>
            <p:cNvPr id="93" name="object 84"/>
            <p:cNvSpPr/>
            <p:nvPr/>
          </p:nvSpPr>
          <p:spPr>
            <a:xfrm>
              <a:off x="2755049" y="4218139"/>
              <a:ext cx="3512820" cy="315595"/>
            </a:xfrm>
            <a:custGeom>
              <a:avLst/>
              <a:gdLst/>
              <a:ahLst/>
              <a:cxnLst/>
              <a:rect l="l" t="t" r="r" b="b"/>
              <a:pathLst>
                <a:path w="3512820" h="315595">
                  <a:moveTo>
                    <a:pt x="24142" y="0"/>
                  </a:moveTo>
                  <a:lnTo>
                    <a:pt x="0" y="0"/>
                  </a:lnTo>
                  <a:lnTo>
                    <a:pt x="0" y="315163"/>
                  </a:lnTo>
                  <a:lnTo>
                    <a:pt x="24142" y="315163"/>
                  </a:lnTo>
                  <a:lnTo>
                    <a:pt x="24142" y="0"/>
                  </a:lnTo>
                  <a:close/>
                </a:path>
                <a:path w="3512820" h="315595">
                  <a:moveTo>
                    <a:pt x="3512439" y="0"/>
                  </a:moveTo>
                  <a:lnTo>
                    <a:pt x="3487013" y="0"/>
                  </a:lnTo>
                  <a:lnTo>
                    <a:pt x="3487013" y="315163"/>
                  </a:lnTo>
                  <a:lnTo>
                    <a:pt x="3512439" y="315163"/>
                  </a:lnTo>
                  <a:lnTo>
                    <a:pt x="3512439" y="0"/>
                  </a:lnTo>
                  <a:close/>
                </a:path>
              </a:pathLst>
            </a:custGeom>
            <a:solidFill>
              <a:srgbClr val="A55E2F"/>
            </a:solidFill>
          </p:spPr>
          <p:txBody>
            <a:bodyPr wrap="square" lIns="0" tIns="0" rIns="0" bIns="0" rtlCol="0"/>
            <a:p/>
          </p:txBody>
        </p:sp>
        <p:sp>
          <p:nvSpPr>
            <p:cNvPr id="94" name="object 85"/>
            <p:cNvSpPr/>
            <p:nvPr/>
          </p:nvSpPr>
          <p:spPr>
            <a:xfrm>
              <a:off x="2779191" y="4218139"/>
              <a:ext cx="3463290" cy="315595"/>
            </a:xfrm>
            <a:custGeom>
              <a:avLst/>
              <a:gdLst/>
              <a:ahLst/>
              <a:cxnLst/>
              <a:rect l="l" t="t" r="r" b="b"/>
              <a:pathLst>
                <a:path w="3463290" h="315595">
                  <a:moveTo>
                    <a:pt x="50825" y="0"/>
                  </a:moveTo>
                  <a:lnTo>
                    <a:pt x="25425" y="0"/>
                  </a:lnTo>
                  <a:lnTo>
                    <a:pt x="0" y="0"/>
                  </a:lnTo>
                  <a:lnTo>
                    <a:pt x="0" y="315163"/>
                  </a:lnTo>
                  <a:lnTo>
                    <a:pt x="25425" y="315163"/>
                  </a:lnTo>
                  <a:lnTo>
                    <a:pt x="50825" y="315163"/>
                  </a:lnTo>
                  <a:lnTo>
                    <a:pt x="50825" y="0"/>
                  </a:lnTo>
                  <a:close/>
                </a:path>
                <a:path w="3463290" h="315595">
                  <a:moveTo>
                    <a:pt x="3462871" y="0"/>
                  </a:moveTo>
                  <a:lnTo>
                    <a:pt x="3438728" y="0"/>
                  </a:lnTo>
                  <a:lnTo>
                    <a:pt x="3413302" y="0"/>
                  </a:lnTo>
                  <a:lnTo>
                    <a:pt x="3413302" y="315163"/>
                  </a:lnTo>
                  <a:lnTo>
                    <a:pt x="3438728" y="315163"/>
                  </a:lnTo>
                  <a:lnTo>
                    <a:pt x="3462871" y="315163"/>
                  </a:lnTo>
                  <a:lnTo>
                    <a:pt x="3462871" y="0"/>
                  </a:lnTo>
                  <a:close/>
                </a:path>
              </a:pathLst>
            </a:custGeom>
            <a:solidFill>
              <a:srgbClr val="A75D2D"/>
            </a:solidFill>
          </p:spPr>
          <p:txBody>
            <a:bodyPr wrap="square" lIns="0" tIns="0" rIns="0" bIns="0" rtlCol="0"/>
            <a:p/>
          </p:txBody>
        </p:sp>
        <p:sp>
          <p:nvSpPr>
            <p:cNvPr id="95" name="object 86"/>
            <p:cNvSpPr/>
            <p:nvPr/>
          </p:nvSpPr>
          <p:spPr>
            <a:xfrm>
              <a:off x="2830017" y="4218139"/>
              <a:ext cx="3362960" cy="316865"/>
            </a:xfrm>
            <a:custGeom>
              <a:avLst/>
              <a:gdLst/>
              <a:ahLst/>
              <a:cxnLst/>
              <a:rect l="l" t="t" r="r" b="b"/>
              <a:pathLst>
                <a:path w="3362960" h="316864">
                  <a:moveTo>
                    <a:pt x="3362477" y="0"/>
                  </a:moveTo>
                  <a:lnTo>
                    <a:pt x="3338347" y="0"/>
                  </a:lnTo>
                  <a:lnTo>
                    <a:pt x="3338347" y="330"/>
                  </a:lnTo>
                  <a:lnTo>
                    <a:pt x="24155" y="330"/>
                  </a:lnTo>
                  <a:lnTo>
                    <a:pt x="24155" y="0"/>
                  </a:lnTo>
                  <a:lnTo>
                    <a:pt x="0" y="0"/>
                  </a:lnTo>
                  <a:lnTo>
                    <a:pt x="0" y="315163"/>
                  </a:lnTo>
                  <a:lnTo>
                    <a:pt x="24155" y="315163"/>
                  </a:lnTo>
                  <a:lnTo>
                    <a:pt x="24155" y="315290"/>
                  </a:lnTo>
                  <a:lnTo>
                    <a:pt x="24155" y="316560"/>
                  </a:lnTo>
                  <a:lnTo>
                    <a:pt x="3338347" y="316560"/>
                  </a:lnTo>
                  <a:lnTo>
                    <a:pt x="3338347" y="315290"/>
                  </a:lnTo>
                  <a:lnTo>
                    <a:pt x="48298" y="315290"/>
                  </a:lnTo>
                  <a:lnTo>
                    <a:pt x="48298" y="2870"/>
                  </a:lnTo>
                  <a:lnTo>
                    <a:pt x="3312922" y="2870"/>
                  </a:lnTo>
                  <a:lnTo>
                    <a:pt x="3312922" y="315163"/>
                  </a:lnTo>
                  <a:lnTo>
                    <a:pt x="3338347" y="315163"/>
                  </a:lnTo>
                  <a:lnTo>
                    <a:pt x="3362477" y="315163"/>
                  </a:lnTo>
                  <a:lnTo>
                    <a:pt x="3362477" y="0"/>
                  </a:lnTo>
                  <a:close/>
                </a:path>
              </a:pathLst>
            </a:custGeom>
            <a:solidFill>
              <a:srgbClr val="A85B2D"/>
            </a:solidFill>
          </p:spPr>
          <p:txBody>
            <a:bodyPr wrap="square" lIns="0" tIns="0" rIns="0" bIns="0" rtlCol="0"/>
            <a:p/>
          </p:txBody>
        </p:sp>
        <p:sp>
          <p:nvSpPr>
            <p:cNvPr id="96" name="object 87"/>
            <p:cNvSpPr/>
            <p:nvPr/>
          </p:nvSpPr>
          <p:spPr>
            <a:xfrm>
              <a:off x="2878315" y="4221010"/>
              <a:ext cx="3265170" cy="312420"/>
            </a:xfrm>
            <a:custGeom>
              <a:avLst/>
              <a:gdLst/>
              <a:ahLst/>
              <a:cxnLst/>
              <a:rect l="l" t="t" r="r" b="b"/>
              <a:pathLst>
                <a:path w="3265170" h="312420">
                  <a:moveTo>
                    <a:pt x="3264624" y="0"/>
                  </a:moveTo>
                  <a:lnTo>
                    <a:pt x="0" y="0"/>
                  </a:lnTo>
                  <a:lnTo>
                    <a:pt x="0" y="2540"/>
                  </a:lnTo>
                  <a:lnTo>
                    <a:pt x="0" y="309880"/>
                  </a:lnTo>
                  <a:lnTo>
                    <a:pt x="0" y="312420"/>
                  </a:lnTo>
                  <a:lnTo>
                    <a:pt x="3264624" y="312420"/>
                  </a:lnTo>
                  <a:lnTo>
                    <a:pt x="3264624" y="309880"/>
                  </a:lnTo>
                  <a:lnTo>
                    <a:pt x="25425" y="309880"/>
                  </a:lnTo>
                  <a:lnTo>
                    <a:pt x="25425" y="2540"/>
                  </a:lnTo>
                  <a:lnTo>
                    <a:pt x="3240481" y="2540"/>
                  </a:lnTo>
                  <a:lnTo>
                    <a:pt x="3240481" y="309740"/>
                  </a:lnTo>
                  <a:lnTo>
                    <a:pt x="3264624" y="309740"/>
                  </a:lnTo>
                  <a:lnTo>
                    <a:pt x="3264624" y="2540"/>
                  </a:lnTo>
                  <a:lnTo>
                    <a:pt x="3264624" y="2235"/>
                  </a:lnTo>
                  <a:lnTo>
                    <a:pt x="3264624" y="0"/>
                  </a:lnTo>
                  <a:close/>
                </a:path>
              </a:pathLst>
            </a:custGeom>
            <a:solidFill>
              <a:srgbClr val="A8592D"/>
            </a:solidFill>
          </p:spPr>
          <p:txBody>
            <a:bodyPr wrap="square" lIns="0" tIns="0" rIns="0" bIns="0" rtlCol="0"/>
            <a:p/>
          </p:txBody>
        </p:sp>
        <p:sp>
          <p:nvSpPr>
            <p:cNvPr id="97" name="object 88"/>
            <p:cNvSpPr/>
            <p:nvPr/>
          </p:nvSpPr>
          <p:spPr>
            <a:xfrm>
              <a:off x="2903740" y="4223550"/>
              <a:ext cx="3215640" cy="307340"/>
            </a:xfrm>
            <a:custGeom>
              <a:avLst/>
              <a:gdLst/>
              <a:ahLst/>
              <a:cxnLst/>
              <a:rect l="l" t="t" r="r" b="b"/>
              <a:pathLst>
                <a:path w="3215640" h="307339">
                  <a:moveTo>
                    <a:pt x="3215055" y="0"/>
                  </a:moveTo>
                  <a:lnTo>
                    <a:pt x="0" y="0"/>
                  </a:lnTo>
                  <a:lnTo>
                    <a:pt x="0" y="2540"/>
                  </a:lnTo>
                  <a:lnTo>
                    <a:pt x="0" y="304800"/>
                  </a:lnTo>
                  <a:lnTo>
                    <a:pt x="0" y="307340"/>
                  </a:lnTo>
                  <a:lnTo>
                    <a:pt x="3215055" y="307340"/>
                  </a:lnTo>
                  <a:lnTo>
                    <a:pt x="3215055" y="304800"/>
                  </a:lnTo>
                  <a:lnTo>
                    <a:pt x="24130" y="304800"/>
                  </a:lnTo>
                  <a:lnTo>
                    <a:pt x="24130" y="2540"/>
                  </a:lnTo>
                  <a:lnTo>
                    <a:pt x="3190925" y="2540"/>
                  </a:lnTo>
                  <a:lnTo>
                    <a:pt x="3190925" y="304685"/>
                  </a:lnTo>
                  <a:lnTo>
                    <a:pt x="3215055" y="304685"/>
                  </a:lnTo>
                  <a:lnTo>
                    <a:pt x="3215055" y="2540"/>
                  </a:lnTo>
                  <a:lnTo>
                    <a:pt x="3215055" y="2222"/>
                  </a:lnTo>
                  <a:lnTo>
                    <a:pt x="3215055" y="0"/>
                  </a:lnTo>
                  <a:close/>
                </a:path>
              </a:pathLst>
            </a:custGeom>
            <a:solidFill>
              <a:srgbClr val="AA592D"/>
            </a:solidFill>
          </p:spPr>
          <p:txBody>
            <a:bodyPr wrap="square" lIns="0" tIns="0" rIns="0" bIns="0" rtlCol="0"/>
            <a:p/>
          </p:txBody>
        </p:sp>
        <p:sp>
          <p:nvSpPr>
            <p:cNvPr id="98" name="object 89"/>
            <p:cNvSpPr/>
            <p:nvPr/>
          </p:nvSpPr>
          <p:spPr>
            <a:xfrm>
              <a:off x="2927870" y="4226090"/>
              <a:ext cx="3167380" cy="302260"/>
            </a:xfrm>
            <a:custGeom>
              <a:avLst/>
              <a:gdLst/>
              <a:ahLst/>
              <a:cxnLst/>
              <a:rect l="l" t="t" r="r" b="b"/>
              <a:pathLst>
                <a:path w="3167379" h="302260">
                  <a:moveTo>
                    <a:pt x="3166795" y="0"/>
                  </a:moveTo>
                  <a:lnTo>
                    <a:pt x="0" y="0"/>
                  </a:lnTo>
                  <a:lnTo>
                    <a:pt x="0" y="2540"/>
                  </a:lnTo>
                  <a:lnTo>
                    <a:pt x="0" y="299720"/>
                  </a:lnTo>
                  <a:lnTo>
                    <a:pt x="0" y="302260"/>
                  </a:lnTo>
                  <a:lnTo>
                    <a:pt x="3166795" y="302260"/>
                  </a:lnTo>
                  <a:lnTo>
                    <a:pt x="3166795" y="299720"/>
                  </a:lnTo>
                  <a:lnTo>
                    <a:pt x="25425" y="299720"/>
                  </a:lnTo>
                  <a:lnTo>
                    <a:pt x="25425" y="2540"/>
                  </a:lnTo>
                  <a:lnTo>
                    <a:pt x="3141370" y="2540"/>
                  </a:lnTo>
                  <a:lnTo>
                    <a:pt x="3141370" y="299593"/>
                  </a:lnTo>
                  <a:lnTo>
                    <a:pt x="3166795" y="299593"/>
                  </a:lnTo>
                  <a:lnTo>
                    <a:pt x="3166795" y="2540"/>
                  </a:lnTo>
                  <a:lnTo>
                    <a:pt x="3166795" y="2222"/>
                  </a:lnTo>
                  <a:lnTo>
                    <a:pt x="3166795" y="0"/>
                  </a:lnTo>
                  <a:close/>
                </a:path>
              </a:pathLst>
            </a:custGeom>
            <a:solidFill>
              <a:srgbClr val="AA572D"/>
            </a:solidFill>
          </p:spPr>
          <p:txBody>
            <a:bodyPr wrap="square" lIns="0" tIns="0" rIns="0" bIns="0" rtlCol="0"/>
            <a:p/>
          </p:txBody>
        </p:sp>
        <p:sp>
          <p:nvSpPr>
            <p:cNvPr id="99" name="object 90"/>
            <p:cNvSpPr/>
            <p:nvPr/>
          </p:nvSpPr>
          <p:spPr>
            <a:xfrm>
              <a:off x="2953296" y="4228630"/>
              <a:ext cx="3115945" cy="297180"/>
            </a:xfrm>
            <a:custGeom>
              <a:avLst/>
              <a:gdLst/>
              <a:ahLst/>
              <a:cxnLst/>
              <a:rect l="l" t="t" r="r" b="b"/>
              <a:pathLst>
                <a:path w="3115945" h="297179">
                  <a:moveTo>
                    <a:pt x="3115945" y="0"/>
                  </a:moveTo>
                  <a:lnTo>
                    <a:pt x="3091802" y="0"/>
                  </a:lnTo>
                  <a:lnTo>
                    <a:pt x="3091802" y="291973"/>
                  </a:lnTo>
                  <a:lnTo>
                    <a:pt x="3091802" y="292100"/>
                  </a:lnTo>
                  <a:lnTo>
                    <a:pt x="49555" y="292100"/>
                  </a:lnTo>
                  <a:lnTo>
                    <a:pt x="49555" y="3810"/>
                  </a:lnTo>
                  <a:lnTo>
                    <a:pt x="3066389" y="3810"/>
                  </a:lnTo>
                  <a:lnTo>
                    <a:pt x="3066389" y="291973"/>
                  </a:lnTo>
                  <a:lnTo>
                    <a:pt x="3091802" y="291973"/>
                  </a:lnTo>
                  <a:lnTo>
                    <a:pt x="3091802" y="0"/>
                  </a:lnTo>
                  <a:lnTo>
                    <a:pt x="0" y="0"/>
                  </a:lnTo>
                  <a:lnTo>
                    <a:pt x="0" y="2540"/>
                  </a:lnTo>
                  <a:lnTo>
                    <a:pt x="0" y="294640"/>
                  </a:lnTo>
                  <a:lnTo>
                    <a:pt x="0" y="297180"/>
                  </a:lnTo>
                  <a:lnTo>
                    <a:pt x="3115945" y="297180"/>
                  </a:lnTo>
                  <a:lnTo>
                    <a:pt x="3115945" y="294640"/>
                  </a:lnTo>
                  <a:lnTo>
                    <a:pt x="3091802" y="294640"/>
                  </a:lnTo>
                  <a:lnTo>
                    <a:pt x="3091802" y="294500"/>
                  </a:lnTo>
                  <a:lnTo>
                    <a:pt x="3115945" y="294500"/>
                  </a:lnTo>
                  <a:lnTo>
                    <a:pt x="3115945" y="2540"/>
                  </a:lnTo>
                  <a:lnTo>
                    <a:pt x="3115945" y="2235"/>
                  </a:lnTo>
                  <a:lnTo>
                    <a:pt x="3115945" y="0"/>
                  </a:lnTo>
                  <a:close/>
                </a:path>
              </a:pathLst>
            </a:custGeom>
            <a:solidFill>
              <a:srgbClr val="AA562D"/>
            </a:solidFill>
          </p:spPr>
          <p:txBody>
            <a:bodyPr wrap="square" lIns="0" tIns="0" rIns="0" bIns="0" rtlCol="0"/>
            <a:p/>
          </p:txBody>
        </p:sp>
        <p:sp>
          <p:nvSpPr>
            <p:cNvPr id="100" name="object 91"/>
            <p:cNvSpPr/>
            <p:nvPr/>
          </p:nvSpPr>
          <p:spPr>
            <a:xfrm>
              <a:off x="3002851" y="4232440"/>
              <a:ext cx="3016885" cy="288290"/>
            </a:xfrm>
            <a:custGeom>
              <a:avLst/>
              <a:gdLst/>
              <a:ahLst/>
              <a:cxnLst/>
              <a:rect l="l" t="t" r="r" b="b"/>
              <a:pathLst>
                <a:path w="3016885" h="288289">
                  <a:moveTo>
                    <a:pt x="3016834" y="0"/>
                  </a:moveTo>
                  <a:lnTo>
                    <a:pt x="2992691" y="0"/>
                  </a:lnTo>
                  <a:lnTo>
                    <a:pt x="2992691" y="284353"/>
                  </a:lnTo>
                  <a:lnTo>
                    <a:pt x="2992691" y="284480"/>
                  </a:lnTo>
                  <a:lnTo>
                    <a:pt x="49568" y="284480"/>
                  </a:lnTo>
                  <a:lnTo>
                    <a:pt x="49568" y="5080"/>
                  </a:lnTo>
                  <a:lnTo>
                    <a:pt x="2967266" y="5080"/>
                  </a:lnTo>
                  <a:lnTo>
                    <a:pt x="2967266" y="284353"/>
                  </a:lnTo>
                  <a:lnTo>
                    <a:pt x="2992691" y="284353"/>
                  </a:lnTo>
                  <a:lnTo>
                    <a:pt x="2992691" y="0"/>
                  </a:lnTo>
                  <a:lnTo>
                    <a:pt x="0" y="0"/>
                  </a:lnTo>
                  <a:lnTo>
                    <a:pt x="0" y="2540"/>
                  </a:lnTo>
                  <a:lnTo>
                    <a:pt x="0" y="285750"/>
                  </a:lnTo>
                  <a:lnTo>
                    <a:pt x="0" y="288290"/>
                  </a:lnTo>
                  <a:lnTo>
                    <a:pt x="3016834" y="288290"/>
                  </a:lnTo>
                  <a:lnTo>
                    <a:pt x="3016834" y="285750"/>
                  </a:lnTo>
                  <a:lnTo>
                    <a:pt x="2992691" y="285750"/>
                  </a:lnTo>
                  <a:lnTo>
                    <a:pt x="2992691" y="285610"/>
                  </a:lnTo>
                  <a:lnTo>
                    <a:pt x="3016834" y="285610"/>
                  </a:lnTo>
                  <a:lnTo>
                    <a:pt x="3016834" y="2540"/>
                  </a:lnTo>
                  <a:lnTo>
                    <a:pt x="3016834" y="2235"/>
                  </a:lnTo>
                  <a:lnTo>
                    <a:pt x="3016834" y="0"/>
                  </a:lnTo>
                  <a:close/>
                </a:path>
              </a:pathLst>
            </a:custGeom>
            <a:solidFill>
              <a:srgbClr val="AC542B"/>
            </a:solidFill>
          </p:spPr>
          <p:txBody>
            <a:bodyPr wrap="square" lIns="0" tIns="0" rIns="0" bIns="0" rtlCol="0"/>
            <a:p/>
          </p:txBody>
        </p:sp>
        <p:sp>
          <p:nvSpPr>
            <p:cNvPr id="101" name="object 92"/>
            <p:cNvSpPr/>
            <p:nvPr/>
          </p:nvSpPr>
          <p:spPr>
            <a:xfrm>
              <a:off x="3052419" y="4237520"/>
              <a:ext cx="2917825" cy="279400"/>
            </a:xfrm>
            <a:custGeom>
              <a:avLst/>
              <a:gdLst/>
              <a:ahLst/>
              <a:cxnLst/>
              <a:rect l="l" t="t" r="r" b="b"/>
              <a:pathLst>
                <a:path w="2917825" h="279400">
                  <a:moveTo>
                    <a:pt x="2917698" y="0"/>
                  </a:moveTo>
                  <a:lnTo>
                    <a:pt x="0" y="0"/>
                  </a:lnTo>
                  <a:lnTo>
                    <a:pt x="0" y="2540"/>
                  </a:lnTo>
                  <a:lnTo>
                    <a:pt x="0" y="276860"/>
                  </a:lnTo>
                  <a:lnTo>
                    <a:pt x="0" y="279400"/>
                  </a:lnTo>
                  <a:lnTo>
                    <a:pt x="2917698" y="279400"/>
                  </a:lnTo>
                  <a:lnTo>
                    <a:pt x="2917698" y="276860"/>
                  </a:lnTo>
                  <a:lnTo>
                    <a:pt x="24130" y="276860"/>
                  </a:lnTo>
                  <a:lnTo>
                    <a:pt x="24130" y="2540"/>
                  </a:lnTo>
                  <a:lnTo>
                    <a:pt x="2893568" y="2540"/>
                  </a:lnTo>
                  <a:lnTo>
                    <a:pt x="2893568" y="276720"/>
                  </a:lnTo>
                  <a:lnTo>
                    <a:pt x="2917698" y="276720"/>
                  </a:lnTo>
                  <a:lnTo>
                    <a:pt x="2917698" y="2540"/>
                  </a:lnTo>
                  <a:lnTo>
                    <a:pt x="2917698" y="2235"/>
                  </a:lnTo>
                  <a:lnTo>
                    <a:pt x="2917698" y="0"/>
                  </a:lnTo>
                  <a:close/>
                </a:path>
              </a:pathLst>
            </a:custGeom>
            <a:solidFill>
              <a:srgbClr val="AC522B"/>
            </a:solidFill>
          </p:spPr>
          <p:txBody>
            <a:bodyPr wrap="square" lIns="0" tIns="0" rIns="0" bIns="0" rtlCol="0"/>
            <a:p/>
          </p:txBody>
        </p:sp>
        <p:sp>
          <p:nvSpPr>
            <p:cNvPr id="102" name="object 93"/>
            <p:cNvSpPr/>
            <p:nvPr/>
          </p:nvSpPr>
          <p:spPr>
            <a:xfrm>
              <a:off x="3076549" y="4240060"/>
              <a:ext cx="2869565" cy="274320"/>
            </a:xfrm>
            <a:custGeom>
              <a:avLst/>
              <a:gdLst/>
              <a:ahLst/>
              <a:cxnLst/>
              <a:rect l="l" t="t" r="r" b="b"/>
              <a:pathLst>
                <a:path w="2869565" h="274320">
                  <a:moveTo>
                    <a:pt x="2869438" y="0"/>
                  </a:moveTo>
                  <a:lnTo>
                    <a:pt x="0" y="0"/>
                  </a:lnTo>
                  <a:lnTo>
                    <a:pt x="0" y="2540"/>
                  </a:lnTo>
                  <a:lnTo>
                    <a:pt x="0" y="271780"/>
                  </a:lnTo>
                  <a:lnTo>
                    <a:pt x="0" y="274320"/>
                  </a:lnTo>
                  <a:lnTo>
                    <a:pt x="2869438" y="274320"/>
                  </a:lnTo>
                  <a:lnTo>
                    <a:pt x="2869438" y="271780"/>
                  </a:lnTo>
                  <a:lnTo>
                    <a:pt x="25425" y="271780"/>
                  </a:lnTo>
                  <a:lnTo>
                    <a:pt x="25425" y="2540"/>
                  </a:lnTo>
                  <a:lnTo>
                    <a:pt x="2844012" y="2540"/>
                  </a:lnTo>
                  <a:lnTo>
                    <a:pt x="2844012" y="271627"/>
                  </a:lnTo>
                  <a:lnTo>
                    <a:pt x="2869438" y="271627"/>
                  </a:lnTo>
                  <a:lnTo>
                    <a:pt x="2869438" y="2540"/>
                  </a:lnTo>
                  <a:lnTo>
                    <a:pt x="2869438" y="2247"/>
                  </a:lnTo>
                  <a:lnTo>
                    <a:pt x="2869438" y="0"/>
                  </a:lnTo>
                  <a:close/>
                </a:path>
              </a:pathLst>
            </a:custGeom>
            <a:solidFill>
              <a:srgbClr val="AE522B"/>
            </a:solidFill>
          </p:spPr>
          <p:txBody>
            <a:bodyPr wrap="square" lIns="0" tIns="0" rIns="0" bIns="0" rtlCol="0"/>
            <a:p/>
          </p:txBody>
        </p:sp>
        <p:sp>
          <p:nvSpPr>
            <p:cNvPr id="103" name="object 94"/>
            <p:cNvSpPr/>
            <p:nvPr/>
          </p:nvSpPr>
          <p:spPr>
            <a:xfrm>
              <a:off x="3101975" y="4242600"/>
              <a:ext cx="2818765" cy="269240"/>
            </a:xfrm>
            <a:custGeom>
              <a:avLst/>
              <a:gdLst/>
              <a:ahLst/>
              <a:cxnLst/>
              <a:rect l="l" t="t" r="r" b="b"/>
              <a:pathLst>
                <a:path w="2818765" h="269239">
                  <a:moveTo>
                    <a:pt x="2818587" y="0"/>
                  </a:moveTo>
                  <a:lnTo>
                    <a:pt x="0" y="0"/>
                  </a:lnTo>
                  <a:lnTo>
                    <a:pt x="0" y="2540"/>
                  </a:lnTo>
                  <a:lnTo>
                    <a:pt x="0" y="266700"/>
                  </a:lnTo>
                  <a:lnTo>
                    <a:pt x="0" y="269240"/>
                  </a:lnTo>
                  <a:lnTo>
                    <a:pt x="2818587" y="269240"/>
                  </a:lnTo>
                  <a:lnTo>
                    <a:pt x="2818587" y="266700"/>
                  </a:lnTo>
                  <a:lnTo>
                    <a:pt x="24142" y="266700"/>
                  </a:lnTo>
                  <a:lnTo>
                    <a:pt x="24142" y="2540"/>
                  </a:lnTo>
                  <a:lnTo>
                    <a:pt x="2794444" y="2540"/>
                  </a:lnTo>
                  <a:lnTo>
                    <a:pt x="2794444" y="266573"/>
                  </a:lnTo>
                  <a:lnTo>
                    <a:pt x="2818587" y="266573"/>
                  </a:lnTo>
                  <a:lnTo>
                    <a:pt x="2818587" y="2540"/>
                  </a:lnTo>
                  <a:lnTo>
                    <a:pt x="2818587" y="2235"/>
                  </a:lnTo>
                  <a:lnTo>
                    <a:pt x="2818587" y="0"/>
                  </a:lnTo>
                  <a:close/>
                </a:path>
              </a:pathLst>
            </a:custGeom>
            <a:solidFill>
              <a:srgbClr val="AE502A"/>
            </a:solidFill>
          </p:spPr>
          <p:txBody>
            <a:bodyPr wrap="square" lIns="0" tIns="0" rIns="0" bIns="0" rtlCol="0"/>
            <a:p/>
          </p:txBody>
        </p:sp>
        <p:sp>
          <p:nvSpPr>
            <p:cNvPr id="104" name="object 95"/>
            <p:cNvSpPr/>
            <p:nvPr/>
          </p:nvSpPr>
          <p:spPr>
            <a:xfrm>
              <a:off x="3126117" y="4245140"/>
              <a:ext cx="2770505" cy="264160"/>
            </a:xfrm>
            <a:custGeom>
              <a:avLst/>
              <a:gdLst/>
              <a:ahLst/>
              <a:cxnLst/>
              <a:rect l="l" t="t" r="r" b="b"/>
              <a:pathLst>
                <a:path w="2770504" h="264160">
                  <a:moveTo>
                    <a:pt x="2770301" y="0"/>
                  </a:moveTo>
                  <a:lnTo>
                    <a:pt x="0" y="0"/>
                  </a:lnTo>
                  <a:lnTo>
                    <a:pt x="0" y="2540"/>
                  </a:lnTo>
                  <a:lnTo>
                    <a:pt x="0" y="261620"/>
                  </a:lnTo>
                  <a:lnTo>
                    <a:pt x="0" y="264160"/>
                  </a:lnTo>
                  <a:lnTo>
                    <a:pt x="2770301" y="264160"/>
                  </a:lnTo>
                  <a:lnTo>
                    <a:pt x="2770301" y="261620"/>
                  </a:lnTo>
                  <a:lnTo>
                    <a:pt x="24130" y="261620"/>
                  </a:lnTo>
                  <a:lnTo>
                    <a:pt x="24130" y="2540"/>
                  </a:lnTo>
                  <a:lnTo>
                    <a:pt x="2744876" y="2540"/>
                  </a:lnTo>
                  <a:lnTo>
                    <a:pt x="2744876" y="261480"/>
                  </a:lnTo>
                  <a:lnTo>
                    <a:pt x="2770301" y="261480"/>
                  </a:lnTo>
                  <a:lnTo>
                    <a:pt x="2770301" y="2540"/>
                  </a:lnTo>
                  <a:lnTo>
                    <a:pt x="2770301" y="2235"/>
                  </a:lnTo>
                  <a:lnTo>
                    <a:pt x="2770301" y="0"/>
                  </a:lnTo>
                  <a:close/>
                </a:path>
              </a:pathLst>
            </a:custGeom>
            <a:solidFill>
              <a:srgbClr val="AF502A"/>
            </a:solidFill>
          </p:spPr>
          <p:txBody>
            <a:bodyPr wrap="square" lIns="0" tIns="0" rIns="0" bIns="0" rtlCol="0"/>
            <a:p/>
          </p:txBody>
        </p:sp>
        <p:sp>
          <p:nvSpPr>
            <p:cNvPr id="105" name="object 96"/>
            <p:cNvSpPr/>
            <p:nvPr/>
          </p:nvSpPr>
          <p:spPr>
            <a:xfrm>
              <a:off x="3150247" y="4247680"/>
              <a:ext cx="2720975" cy="259079"/>
            </a:xfrm>
            <a:custGeom>
              <a:avLst/>
              <a:gdLst/>
              <a:ahLst/>
              <a:cxnLst/>
              <a:rect l="l" t="t" r="r" b="b"/>
              <a:pathLst>
                <a:path w="2720975" h="259079">
                  <a:moveTo>
                    <a:pt x="2720746" y="0"/>
                  </a:moveTo>
                  <a:lnTo>
                    <a:pt x="0" y="0"/>
                  </a:lnTo>
                  <a:lnTo>
                    <a:pt x="0" y="1270"/>
                  </a:lnTo>
                  <a:lnTo>
                    <a:pt x="0" y="256540"/>
                  </a:lnTo>
                  <a:lnTo>
                    <a:pt x="0" y="259080"/>
                  </a:lnTo>
                  <a:lnTo>
                    <a:pt x="2720746" y="259080"/>
                  </a:lnTo>
                  <a:lnTo>
                    <a:pt x="2720746" y="256540"/>
                  </a:lnTo>
                  <a:lnTo>
                    <a:pt x="25425" y="256540"/>
                  </a:lnTo>
                  <a:lnTo>
                    <a:pt x="25425" y="1270"/>
                  </a:lnTo>
                  <a:lnTo>
                    <a:pt x="2696616" y="1270"/>
                  </a:lnTo>
                  <a:lnTo>
                    <a:pt x="2696616" y="256387"/>
                  </a:lnTo>
                  <a:lnTo>
                    <a:pt x="2720746" y="256387"/>
                  </a:lnTo>
                  <a:lnTo>
                    <a:pt x="2720746" y="1270"/>
                  </a:lnTo>
                  <a:lnTo>
                    <a:pt x="2720746" y="965"/>
                  </a:lnTo>
                  <a:lnTo>
                    <a:pt x="2720746" y="0"/>
                  </a:lnTo>
                  <a:close/>
                </a:path>
              </a:pathLst>
            </a:custGeom>
            <a:solidFill>
              <a:srgbClr val="AF4F2A"/>
            </a:solidFill>
          </p:spPr>
          <p:txBody>
            <a:bodyPr wrap="square" lIns="0" tIns="0" rIns="0" bIns="0" rtlCol="0"/>
            <a:p/>
          </p:txBody>
        </p:sp>
        <p:sp>
          <p:nvSpPr>
            <p:cNvPr id="106" name="object 97"/>
            <p:cNvSpPr/>
            <p:nvPr/>
          </p:nvSpPr>
          <p:spPr>
            <a:xfrm>
              <a:off x="3175673" y="4248950"/>
              <a:ext cx="2671445" cy="255270"/>
            </a:xfrm>
            <a:custGeom>
              <a:avLst/>
              <a:gdLst/>
              <a:ahLst/>
              <a:cxnLst/>
              <a:rect l="l" t="t" r="r" b="b"/>
              <a:pathLst>
                <a:path w="2671445" h="255270">
                  <a:moveTo>
                    <a:pt x="2671191" y="0"/>
                  </a:moveTo>
                  <a:lnTo>
                    <a:pt x="2645765" y="0"/>
                  </a:lnTo>
                  <a:lnTo>
                    <a:pt x="2645765" y="251307"/>
                  </a:lnTo>
                  <a:lnTo>
                    <a:pt x="2645765" y="251460"/>
                  </a:lnTo>
                  <a:lnTo>
                    <a:pt x="49555" y="251460"/>
                  </a:lnTo>
                  <a:lnTo>
                    <a:pt x="49555" y="5080"/>
                  </a:lnTo>
                  <a:lnTo>
                    <a:pt x="2621635" y="5080"/>
                  </a:lnTo>
                  <a:lnTo>
                    <a:pt x="2621635" y="251307"/>
                  </a:lnTo>
                  <a:lnTo>
                    <a:pt x="2645765" y="251307"/>
                  </a:lnTo>
                  <a:lnTo>
                    <a:pt x="2645765" y="0"/>
                  </a:lnTo>
                  <a:lnTo>
                    <a:pt x="0" y="0"/>
                  </a:lnTo>
                  <a:lnTo>
                    <a:pt x="0" y="2540"/>
                  </a:lnTo>
                  <a:lnTo>
                    <a:pt x="0" y="252730"/>
                  </a:lnTo>
                  <a:lnTo>
                    <a:pt x="0" y="255270"/>
                  </a:lnTo>
                  <a:lnTo>
                    <a:pt x="2671191" y="255270"/>
                  </a:lnTo>
                  <a:lnTo>
                    <a:pt x="2671191" y="252730"/>
                  </a:lnTo>
                  <a:lnTo>
                    <a:pt x="2645765" y="252730"/>
                  </a:lnTo>
                  <a:lnTo>
                    <a:pt x="2645765" y="252590"/>
                  </a:lnTo>
                  <a:lnTo>
                    <a:pt x="2671191" y="252590"/>
                  </a:lnTo>
                  <a:lnTo>
                    <a:pt x="2671191" y="2540"/>
                  </a:lnTo>
                  <a:lnTo>
                    <a:pt x="2671191" y="2247"/>
                  </a:lnTo>
                  <a:lnTo>
                    <a:pt x="2671191" y="0"/>
                  </a:lnTo>
                  <a:close/>
                </a:path>
              </a:pathLst>
            </a:custGeom>
            <a:solidFill>
              <a:srgbClr val="AF4D2A"/>
            </a:solidFill>
          </p:spPr>
          <p:txBody>
            <a:bodyPr wrap="square" lIns="0" tIns="0" rIns="0" bIns="0" rtlCol="0"/>
            <a:p/>
          </p:txBody>
        </p:sp>
        <p:sp>
          <p:nvSpPr>
            <p:cNvPr id="107" name="object 98"/>
            <p:cNvSpPr/>
            <p:nvPr/>
          </p:nvSpPr>
          <p:spPr>
            <a:xfrm>
              <a:off x="3225228" y="4254030"/>
              <a:ext cx="2572385" cy="246379"/>
            </a:xfrm>
            <a:custGeom>
              <a:avLst/>
              <a:gdLst/>
              <a:ahLst/>
              <a:cxnLst/>
              <a:rect l="l" t="t" r="r" b="b"/>
              <a:pathLst>
                <a:path w="2572385" h="246379">
                  <a:moveTo>
                    <a:pt x="2572080" y="0"/>
                  </a:moveTo>
                  <a:lnTo>
                    <a:pt x="2547912" y="0"/>
                  </a:lnTo>
                  <a:lnTo>
                    <a:pt x="2547912" y="241147"/>
                  </a:lnTo>
                  <a:lnTo>
                    <a:pt x="2547912" y="241300"/>
                  </a:lnTo>
                  <a:lnTo>
                    <a:pt x="49568" y="241300"/>
                  </a:lnTo>
                  <a:lnTo>
                    <a:pt x="49568" y="5080"/>
                  </a:lnTo>
                  <a:lnTo>
                    <a:pt x="2522512" y="5080"/>
                  </a:lnTo>
                  <a:lnTo>
                    <a:pt x="2522512" y="241147"/>
                  </a:lnTo>
                  <a:lnTo>
                    <a:pt x="2547912" y="241147"/>
                  </a:lnTo>
                  <a:lnTo>
                    <a:pt x="2547912" y="0"/>
                  </a:lnTo>
                  <a:lnTo>
                    <a:pt x="0" y="0"/>
                  </a:lnTo>
                  <a:lnTo>
                    <a:pt x="0" y="2540"/>
                  </a:lnTo>
                  <a:lnTo>
                    <a:pt x="0" y="243840"/>
                  </a:lnTo>
                  <a:lnTo>
                    <a:pt x="0" y="246380"/>
                  </a:lnTo>
                  <a:lnTo>
                    <a:pt x="2572080" y="246380"/>
                  </a:lnTo>
                  <a:lnTo>
                    <a:pt x="2572080" y="243840"/>
                  </a:lnTo>
                  <a:lnTo>
                    <a:pt x="2547912" y="243840"/>
                  </a:lnTo>
                  <a:lnTo>
                    <a:pt x="2547912" y="243700"/>
                  </a:lnTo>
                  <a:lnTo>
                    <a:pt x="2572080" y="243700"/>
                  </a:lnTo>
                  <a:lnTo>
                    <a:pt x="2572080" y="2540"/>
                  </a:lnTo>
                  <a:lnTo>
                    <a:pt x="2572080" y="2235"/>
                  </a:lnTo>
                  <a:lnTo>
                    <a:pt x="2572080" y="0"/>
                  </a:lnTo>
                  <a:close/>
                </a:path>
              </a:pathLst>
            </a:custGeom>
            <a:solidFill>
              <a:srgbClr val="B14B2A"/>
            </a:solidFill>
          </p:spPr>
          <p:txBody>
            <a:bodyPr wrap="square" lIns="0" tIns="0" rIns="0" bIns="0" rtlCol="0"/>
            <a:p/>
          </p:txBody>
        </p:sp>
        <p:sp>
          <p:nvSpPr>
            <p:cNvPr id="108" name="object 99"/>
            <p:cNvSpPr/>
            <p:nvPr/>
          </p:nvSpPr>
          <p:spPr>
            <a:xfrm>
              <a:off x="3274796" y="4259110"/>
              <a:ext cx="2473325" cy="236220"/>
            </a:xfrm>
            <a:custGeom>
              <a:avLst/>
              <a:gdLst/>
              <a:ahLst/>
              <a:cxnLst/>
              <a:rect l="l" t="t" r="r" b="b"/>
              <a:pathLst>
                <a:path w="2473325" h="236220">
                  <a:moveTo>
                    <a:pt x="2472944" y="0"/>
                  </a:moveTo>
                  <a:lnTo>
                    <a:pt x="0" y="0"/>
                  </a:lnTo>
                  <a:lnTo>
                    <a:pt x="0" y="2540"/>
                  </a:lnTo>
                  <a:lnTo>
                    <a:pt x="0" y="233680"/>
                  </a:lnTo>
                  <a:lnTo>
                    <a:pt x="0" y="236220"/>
                  </a:lnTo>
                  <a:lnTo>
                    <a:pt x="2472944" y="236220"/>
                  </a:lnTo>
                  <a:lnTo>
                    <a:pt x="2472944" y="233680"/>
                  </a:lnTo>
                  <a:lnTo>
                    <a:pt x="24130" y="233680"/>
                  </a:lnTo>
                  <a:lnTo>
                    <a:pt x="24130" y="2540"/>
                  </a:lnTo>
                  <a:lnTo>
                    <a:pt x="2448788" y="2540"/>
                  </a:lnTo>
                  <a:lnTo>
                    <a:pt x="2448788" y="233527"/>
                  </a:lnTo>
                  <a:lnTo>
                    <a:pt x="2472944" y="233527"/>
                  </a:lnTo>
                  <a:lnTo>
                    <a:pt x="2472944" y="2540"/>
                  </a:lnTo>
                  <a:lnTo>
                    <a:pt x="2472944" y="2260"/>
                  </a:lnTo>
                  <a:lnTo>
                    <a:pt x="2472944" y="0"/>
                  </a:lnTo>
                  <a:close/>
                </a:path>
              </a:pathLst>
            </a:custGeom>
            <a:solidFill>
              <a:srgbClr val="B1492A"/>
            </a:solidFill>
          </p:spPr>
          <p:txBody>
            <a:bodyPr wrap="square" lIns="0" tIns="0" rIns="0" bIns="0" rtlCol="0"/>
            <a:p/>
          </p:txBody>
        </p:sp>
        <p:sp>
          <p:nvSpPr>
            <p:cNvPr id="109" name="object 100"/>
            <p:cNvSpPr/>
            <p:nvPr/>
          </p:nvSpPr>
          <p:spPr>
            <a:xfrm>
              <a:off x="3298926" y="4261650"/>
              <a:ext cx="2425065" cy="231140"/>
            </a:xfrm>
            <a:custGeom>
              <a:avLst/>
              <a:gdLst/>
              <a:ahLst/>
              <a:cxnLst/>
              <a:rect l="l" t="t" r="r" b="b"/>
              <a:pathLst>
                <a:path w="2425065" h="231139">
                  <a:moveTo>
                    <a:pt x="2424658" y="0"/>
                  </a:moveTo>
                  <a:lnTo>
                    <a:pt x="0" y="0"/>
                  </a:lnTo>
                  <a:lnTo>
                    <a:pt x="0" y="2540"/>
                  </a:lnTo>
                  <a:lnTo>
                    <a:pt x="0" y="228600"/>
                  </a:lnTo>
                  <a:lnTo>
                    <a:pt x="0" y="231140"/>
                  </a:lnTo>
                  <a:lnTo>
                    <a:pt x="2424658" y="231140"/>
                  </a:lnTo>
                  <a:lnTo>
                    <a:pt x="2424658" y="228600"/>
                  </a:lnTo>
                  <a:lnTo>
                    <a:pt x="25425" y="228600"/>
                  </a:lnTo>
                  <a:lnTo>
                    <a:pt x="25425" y="2540"/>
                  </a:lnTo>
                  <a:lnTo>
                    <a:pt x="2399258" y="2540"/>
                  </a:lnTo>
                  <a:lnTo>
                    <a:pt x="2399258" y="228460"/>
                  </a:lnTo>
                  <a:lnTo>
                    <a:pt x="2424658" y="228460"/>
                  </a:lnTo>
                  <a:lnTo>
                    <a:pt x="2424658" y="2540"/>
                  </a:lnTo>
                  <a:lnTo>
                    <a:pt x="2424658" y="2247"/>
                  </a:lnTo>
                  <a:lnTo>
                    <a:pt x="2424658" y="0"/>
                  </a:lnTo>
                  <a:close/>
                </a:path>
              </a:pathLst>
            </a:custGeom>
            <a:solidFill>
              <a:srgbClr val="B3492A"/>
            </a:solidFill>
          </p:spPr>
          <p:txBody>
            <a:bodyPr wrap="square" lIns="0" tIns="0" rIns="0" bIns="0" rtlCol="0"/>
            <a:p/>
          </p:txBody>
        </p:sp>
        <p:sp>
          <p:nvSpPr>
            <p:cNvPr id="110" name="object 101"/>
            <p:cNvSpPr/>
            <p:nvPr/>
          </p:nvSpPr>
          <p:spPr>
            <a:xfrm>
              <a:off x="3324352" y="4264190"/>
              <a:ext cx="2374265" cy="226060"/>
            </a:xfrm>
            <a:custGeom>
              <a:avLst/>
              <a:gdLst/>
              <a:ahLst/>
              <a:cxnLst/>
              <a:rect l="l" t="t" r="r" b="b"/>
              <a:pathLst>
                <a:path w="2374265" h="226060">
                  <a:moveTo>
                    <a:pt x="2373833" y="0"/>
                  </a:moveTo>
                  <a:lnTo>
                    <a:pt x="0" y="0"/>
                  </a:lnTo>
                  <a:lnTo>
                    <a:pt x="0" y="1270"/>
                  </a:lnTo>
                  <a:lnTo>
                    <a:pt x="0" y="223520"/>
                  </a:lnTo>
                  <a:lnTo>
                    <a:pt x="0" y="226060"/>
                  </a:lnTo>
                  <a:lnTo>
                    <a:pt x="2373833" y="226060"/>
                  </a:lnTo>
                  <a:lnTo>
                    <a:pt x="2373833" y="223520"/>
                  </a:lnTo>
                  <a:lnTo>
                    <a:pt x="24142" y="223520"/>
                  </a:lnTo>
                  <a:lnTo>
                    <a:pt x="24142" y="1270"/>
                  </a:lnTo>
                  <a:lnTo>
                    <a:pt x="2349665" y="1270"/>
                  </a:lnTo>
                  <a:lnTo>
                    <a:pt x="2349665" y="223367"/>
                  </a:lnTo>
                  <a:lnTo>
                    <a:pt x="2373833" y="223367"/>
                  </a:lnTo>
                  <a:lnTo>
                    <a:pt x="2373833" y="1270"/>
                  </a:lnTo>
                  <a:lnTo>
                    <a:pt x="2373833" y="990"/>
                  </a:lnTo>
                  <a:lnTo>
                    <a:pt x="2373833" y="0"/>
                  </a:lnTo>
                  <a:close/>
                </a:path>
              </a:pathLst>
            </a:custGeom>
            <a:solidFill>
              <a:srgbClr val="B34828"/>
            </a:solidFill>
          </p:spPr>
          <p:txBody>
            <a:bodyPr wrap="square" lIns="0" tIns="0" rIns="0" bIns="0" rtlCol="0"/>
            <a:p/>
          </p:txBody>
        </p:sp>
        <p:sp>
          <p:nvSpPr>
            <p:cNvPr id="111" name="object 102"/>
            <p:cNvSpPr/>
            <p:nvPr/>
          </p:nvSpPr>
          <p:spPr>
            <a:xfrm>
              <a:off x="3348494" y="4265460"/>
              <a:ext cx="2326005" cy="222250"/>
            </a:xfrm>
            <a:custGeom>
              <a:avLst/>
              <a:gdLst/>
              <a:ahLst/>
              <a:cxnLst/>
              <a:rect l="l" t="t" r="r" b="b"/>
              <a:pathLst>
                <a:path w="2326004" h="222250">
                  <a:moveTo>
                    <a:pt x="2325522" y="0"/>
                  </a:moveTo>
                  <a:lnTo>
                    <a:pt x="2300122" y="0"/>
                  </a:lnTo>
                  <a:lnTo>
                    <a:pt x="2300122" y="218287"/>
                  </a:lnTo>
                  <a:lnTo>
                    <a:pt x="2300122" y="218440"/>
                  </a:lnTo>
                  <a:lnTo>
                    <a:pt x="49555" y="218440"/>
                  </a:lnTo>
                  <a:lnTo>
                    <a:pt x="49555" y="5080"/>
                  </a:lnTo>
                  <a:lnTo>
                    <a:pt x="2275967" y="5080"/>
                  </a:lnTo>
                  <a:lnTo>
                    <a:pt x="2275967" y="218287"/>
                  </a:lnTo>
                  <a:lnTo>
                    <a:pt x="2300122" y="218287"/>
                  </a:lnTo>
                  <a:lnTo>
                    <a:pt x="2300122" y="0"/>
                  </a:lnTo>
                  <a:lnTo>
                    <a:pt x="0" y="0"/>
                  </a:lnTo>
                  <a:lnTo>
                    <a:pt x="0" y="2540"/>
                  </a:lnTo>
                  <a:lnTo>
                    <a:pt x="0" y="219710"/>
                  </a:lnTo>
                  <a:lnTo>
                    <a:pt x="0" y="222250"/>
                  </a:lnTo>
                  <a:lnTo>
                    <a:pt x="2325522" y="222250"/>
                  </a:lnTo>
                  <a:lnTo>
                    <a:pt x="2325522" y="219710"/>
                  </a:lnTo>
                  <a:lnTo>
                    <a:pt x="2300122" y="219710"/>
                  </a:lnTo>
                  <a:lnTo>
                    <a:pt x="2300122" y="219544"/>
                  </a:lnTo>
                  <a:lnTo>
                    <a:pt x="2325522" y="219544"/>
                  </a:lnTo>
                  <a:lnTo>
                    <a:pt x="2325522" y="2540"/>
                  </a:lnTo>
                  <a:lnTo>
                    <a:pt x="2325522" y="2247"/>
                  </a:lnTo>
                  <a:lnTo>
                    <a:pt x="2325522" y="0"/>
                  </a:lnTo>
                  <a:close/>
                </a:path>
              </a:pathLst>
            </a:custGeom>
            <a:solidFill>
              <a:srgbClr val="B34628"/>
            </a:solidFill>
          </p:spPr>
          <p:txBody>
            <a:bodyPr wrap="square" lIns="0" tIns="0" rIns="0" bIns="0" rtlCol="0"/>
            <a:p/>
          </p:txBody>
        </p:sp>
        <p:sp>
          <p:nvSpPr>
            <p:cNvPr id="112" name="object 103"/>
            <p:cNvSpPr/>
            <p:nvPr/>
          </p:nvSpPr>
          <p:spPr>
            <a:xfrm>
              <a:off x="3398050" y="4270540"/>
              <a:ext cx="2226945" cy="213360"/>
            </a:xfrm>
            <a:custGeom>
              <a:avLst/>
              <a:gdLst/>
              <a:ahLst/>
              <a:cxnLst/>
              <a:rect l="l" t="t" r="r" b="b"/>
              <a:pathLst>
                <a:path w="2226945" h="213360">
                  <a:moveTo>
                    <a:pt x="2226411" y="0"/>
                  </a:moveTo>
                  <a:lnTo>
                    <a:pt x="2201011" y="0"/>
                  </a:lnTo>
                  <a:lnTo>
                    <a:pt x="2201011" y="208127"/>
                  </a:lnTo>
                  <a:lnTo>
                    <a:pt x="2201011" y="208280"/>
                  </a:lnTo>
                  <a:lnTo>
                    <a:pt x="49568" y="208280"/>
                  </a:lnTo>
                  <a:lnTo>
                    <a:pt x="49568" y="5080"/>
                  </a:lnTo>
                  <a:lnTo>
                    <a:pt x="2176843" y="5080"/>
                  </a:lnTo>
                  <a:lnTo>
                    <a:pt x="2176843" y="208127"/>
                  </a:lnTo>
                  <a:lnTo>
                    <a:pt x="2201011" y="208127"/>
                  </a:lnTo>
                  <a:lnTo>
                    <a:pt x="2201011" y="0"/>
                  </a:lnTo>
                  <a:lnTo>
                    <a:pt x="0" y="0"/>
                  </a:lnTo>
                  <a:lnTo>
                    <a:pt x="0" y="2540"/>
                  </a:lnTo>
                  <a:lnTo>
                    <a:pt x="0" y="210820"/>
                  </a:lnTo>
                  <a:lnTo>
                    <a:pt x="0" y="213360"/>
                  </a:lnTo>
                  <a:lnTo>
                    <a:pt x="2226411" y="213360"/>
                  </a:lnTo>
                  <a:lnTo>
                    <a:pt x="2226411" y="210820"/>
                  </a:lnTo>
                  <a:lnTo>
                    <a:pt x="2201011" y="210820"/>
                  </a:lnTo>
                  <a:lnTo>
                    <a:pt x="2201011" y="210654"/>
                  </a:lnTo>
                  <a:lnTo>
                    <a:pt x="2226411" y="210654"/>
                  </a:lnTo>
                  <a:lnTo>
                    <a:pt x="2226411" y="2540"/>
                  </a:lnTo>
                  <a:lnTo>
                    <a:pt x="2226411" y="2260"/>
                  </a:lnTo>
                  <a:lnTo>
                    <a:pt x="2226411" y="0"/>
                  </a:lnTo>
                  <a:close/>
                </a:path>
              </a:pathLst>
            </a:custGeom>
            <a:solidFill>
              <a:srgbClr val="B54428"/>
            </a:solidFill>
          </p:spPr>
          <p:txBody>
            <a:bodyPr wrap="square" lIns="0" tIns="0" rIns="0" bIns="0" rtlCol="0"/>
            <a:p/>
          </p:txBody>
        </p:sp>
        <p:sp>
          <p:nvSpPr>
            <p:cNvPr id="113" name="object 104"/>
            <p:cNvSpPr/>
            <p:nvPr/>
          </p:nvSpPr>
          <p:spPr>
            <a:xfrm>
              <a:off x="3447618" y="4275620"/>
              <a:ext cx="2127885" cy="203200"/>
            </a:xfrm>
            <a:custGeom>
              <a:avLst/>
              <a:gdLst/>
              <a:ahLst/>
              <a:cxnLst/>
              <a:rect l="l" t="t" r="r" b="b"/>
              <a:pathLst>
                <a:path w="2127885" h="203200">
                  <a:moveTo>
                    <a:pt x="2127275" y="0"/>
                  </a:moveTo>
                  <a:lnTo>
                    <a:pt x="2101888" y="0"/>
                  </a:lnTo>
                  <a:lnTo>
                    <a:pt x="2101888" y="197954"/>
                  </a:lnTo>
                  <a:lnTo>
                    <a:pt x="2101888" y="198120"/>
                  </a:lnTo>
                  <a:lnTo>
                    <a:pt x="49555" y="198120"/>
                  </a:lnTo>
                  <a:lnTo>
                    <a:pt x="49555" y="5080"/>
                  </a:lnTo>
                  <a:lnTo>
                    <a:pt x="2077720" y="5080"/>
                  </a:lnTo>
                  <a:lnTo>
                    <a:pt x="2077720" y="197954"/>
                  </a:lnTo>
                  <a:lnTo>
                    <a:pt x="2101888" y="197954"/>
                  </a:lnTo>
                  <a:lnTo>
                    <a:pt x="2101888" y="0"/>
                  </a:lnTo>
                  <a:lnTo>
                    <a:pt x="0" y="0"/>
                  </a:lnTo>
                  <a:lnTo>
                    <a:pt x="0" y="2540"/>
                  </a:lnTo>
                  <a:lnTo>
                    <a:pt x="0" y="200660"/>
                  </a:lnTo>
                  <a:lnTo>
                    <a:pt x="0" y="203200"/>
                  </a:lnTo>
                  <a:lnTo>
                    <a:pt x="2127275" y="203200"/>
                  </a:lnTo>
                  <a:lnTo>
                    <a:pt x="2127275" y="200660"/>
                  </a:lnTo>
                  <a:lnTo>
                    <a:pt x="2101888" y="200660"/>
                  </a:lnTo>
                  <a:lnTo>
                    <a:pt x="2101888" y="200494"/>
                  </a:lnTo>
                  <a:lnTo>
                    <a:pt x="2127275" y="200494"/>
                  </a:lnTo>
                  <a:lnTo>
                    <a:pt x="2127275" y="2540"/>
                  </a:lnTo>
                  <a:lnTo>
                    <a:pt x="2127275" y="2260"/>
                  </a:lnTo>
                  <a:lnTo>
                    <a:pt x="2127275" y="0"/>
                  </a:lnTo>
                  <a:close/>
                </a:path>
              </a:pathLst>
            </a:custGeom>
            <a:solidFill>
              <a:srgbClr val="B64228"/>
            </a:solidFill>
          </p:spPr>
          <p:txBody>
            <a:bodyPr wrap="square" lIns="0" tIns="0" rIns="0" bIns="0" rtlCol="0"/>
            <a:p/>
          </p:txBody>
        </p:sp>
        <p:sp>
          <p:nvSpPr>
            <p:cNvPr id="114" name="object 105"/>
            <p:cNvSpPr/>
            <p:nvPr/>
          </p:nvSpPr>
          <p:spPr>
            <a:xfrm>
              <a:off x="3497173" y="4280700"/>
              <a:ext cx="2028189" cy="193040"/>
            </a:xfrm>
            <a:custGeom>
              <a:avLst/>
              <a:gdLst/>
              <a:ahLst/>
              <a:cxnLst/>
              <a:rect l="l" t="t" r="r" b="b"/>
              <a:pathLst>
                <a:path w="2028189" h="193039">
                  <a:moveTo>
                    <a:pt x="2028164" y="0"/>
                  </a:moveTo>
                  <a:lnTo>
                    <a:pt x="0" y="0"/>
                  </a:lnTo>
                  <a:lnTo>
                    <a:pt x="0" y="1270"/>
                  </a:lnTo>
                  <a:lnTo>
                    <a:pt x="0" y="190500"/>
                  </a:lnTo>
                  <a:lnTo>
                    <a:pt x="0" y="193040"/>
                  </a:lnTo>
                  <a:lnTo>
                    <a:pt x="2028164" y="193040"/>
                  </a:lnTo>
                  <a:lnTo>
                    <a:pt x="2028164" y="190500"/>
                  </a:lnTo>
                  <a:lnTo>
                    <a:pt x="24155" y="190500"/>
                  </a:lnTo>
                  <a:lnTo>
                    <a:pt x="24155" y="1270"/>
                  </a:lnTo>
                  <a:lnTo>
                    <a:pt x="2004034" y="1270"/>
                  </a:lnTo>
                  <a:lnTo>
                    <a:pt x="2004034" y="190347"/>
                  </a:lnTo>
                  <a:lnTo>
                    <a:pt x="2028164" y="190347"/>
                  </a:lnTo>
                  <a:lnTo>
                    <a:pt x="2028164" y="1270"/>
                  </a:lnTo>
                  <a:lnTo>
                    <a:pt x="2028164" y="990"/>
                  </a:lnTo>
                  <a:lnTo>
                    <a:pt x="2028164" y="0"/>
                  </a:lnTo>
                  <a:close/>
                </a:path>
              </a:pathLst>
            </a:custGeom>
            <a:solidFill>
              <a:srgbClr val="B64128"/>
            </a:solidFill>
          </p:spPr>
          <p:txBody>
            <a:bodyPr wrap="square" lIns="0" tIns="0" rIns="0" bIns="0" rtlCol="0"/>
            <a:p/>
          </p:txBody>
        </p:sp>
        <p:sp>
          <p:nvSpPr>
            <p:cNvPr id="115" name="object 106"/>
            <p:cNvSpPr/>
            <p:nvPr/>
          </p:nvSpPr>
          <p:spPr>
            <a:xfrm>
              <a:off x="3521329" y="4281970"/>
              <a:ext cx="1979930" cy="189230"/>
            </a:xfrm>
            <a:custGeom>
              <a:avLst/>
              <a:gdLst/>
              <a:ahLst/>
              <a:cxnLst/>
              <a:rect l="l" t="t" r="r" b="b"/>
              <a:pathLst>
                <a:path w="1979929" h="189229">
                  <a:moveTo>
                    <a:pt x="1979879" y="0"/>
                  </a:moveTo>
                  <a:lnTo>
                    <a:pt x="0" y="0"/>
                  </a:lnTo>
                  <a:lnTo>
                    <a:pt x="0" y="2540"/>
                  </a:lnTo>
                  <a:lnTo>
                    <a:pt x="0" y="186690"/>
                  </a:lnTo>
                  <a:lnTo>
                    <a:pt x="0" y="189230"/>
                  </a:lnTo>
                  <a:lnTo>
                    <a:pt x="1979879" y="189230"/>
                  </a:lnTo>
                  <a:lnTo>
                    <a:pt x="1979879" y="186690"/>
                  </a:lnTo>
                  <a:lnTo>
                    <a:pt x="25400" y="186690"/>
                  </a:lnTo>
                  <a:lnTo>
                    <a:pt x="25400" y="2540"/>
                  </a:lnTo>
                  <a:lnTo>
                    <a:pt x="1954453" y="2540"/>
                  </a:lnTo>
                  <a:lnTo>
                    <a:pt x="1954453" y="186524"/>
                  </a:lnTo>
                  <a:lnTo>
                    <a:pt x="1979879" y="186524"/>
                  </a:lnTo>
                  <a:lnTo>
                    <a:pt x="1979879" y="2540"/>
                  </a:lnTo>
                  <a:lnTo>
                    <a:pt x="1979879" y="2273"/>
                  </a:lnTo>
                  <a:lnTo>
                    <a:pt x="1979879" y="0"/>
                  </a:lnTo>
                  <a:close/>
                </a:path>
              </a:pathLst>
            </a:custGeom>
            <a:solidFill>
              <a:srgbClr val="B63F28"/>
            </a:solidFill>
          </p:spPr>
          <p:txBody>
            <a:bodyPr wrap="square" lIns="0" tIns="0" rIns="0" bIns="0" rtlCol="0"/>
            <a:p/>
          </p:txBody>
        </p:sp>
        <p:sp>
          <p:nvSpPr>
            <p:cNvPr id="116" name="object 107"/>
            <p:cNvSpPr/>
            <p:nvPr/>
          </p:nvSpPr>
          <p:spPr>
            <a:xfrm>
              <a:off x="3546729" y="4284510"/>
              <a:ext cx="1929130" cy="184150"/>
            </a:xfrm>
            <a:custGeom>
              <a:avLst/>
              <a:gdLst/>
              <a:ahLst/>
              <a:cxnLst/>
              <a:rect l="l" t="t" r="r" b="b"/>
              <a:pathLst>
                <a:path w="1929129" h="184150">
                  <a:moveTo>
                    <a:pt x="1929053" y="0"/>
                  </a:moveTo>
                  <a:lnTo>
                    <a:pt x="0" y="0"/>
                  </a:lnTo>
                  <a:lnTo>
                    <a:pt x="0" y="2540"/>
                  </a:lnTo>
                  <a:lnTo>
                    <a:pt x="0" y="182880"/>
                  </a:lnTo>
                  <a:lnTo>
                    <a:pt x="0" y="184150"/>
                  </a:lnTo>
                  <a:lnTo>
                    <a:pt x="1929053" y="184150"/>
                  </a:lnTo>
                  <a:lnTo>
                    <a:pt x="1929053" y="182880"/>
                  </a:lnTo>
                  <a:lnTo>
                    <a:pt x="25425" y="182880"/>
                  </a:lnTo>
                  <a:lnTo>
                    <a:pt x="25425" y="2540"/>
                  </a:lnTo>
                  <a:lnTo>
                    <a:pt x="1903653" y="2540"/>
                  </a:lnTo>
                  <a:lnTo>
                    <a:pt x="1903653" y="182727"/>
                  </a:lnTo>
                  <a:lnTo>
                    <a:pt x="1929053" y="182727"/>
                  </a:lnTo>
                  <a:lnTo>
                    <a:pt x="1929053" y="2540"/>
                  </a:lnTo>
                  <a:lnTo>
                    <a:pt x="1929053" y="2260"/>
                  </a:lnTo>
                  <a:lnTo>
                    <a:pt x="1929053" y="0"/>
                  </a:lnTo>
                  <a:close/>
                </a:path>
              </a:pathLst>
            </a:custGeom>
            <a:solidFill>
              <a:srgbClr val="B83F26"/>
            </a:solidFill>
          </p:spPr>
          <p:txBody>
            <a:bodyPr wrap="square" lIns="0" tIns="0" rIns="0" bIns="0" rtlCol="0"/>
            <a:p/>
          </p:txBody>
        </p:sp>
        <p:sp>
          <p:nvSpPr>
            <p:cNvPr id="117" name="object 108"/>
            <p:cNvSpPr/>
            <p:nvPr/>
          </p:nvSpPr>
          <p:spPr>
            <a:xfrm>
              <a:off x="3572154" y="4287050"/>
              <a:ext cx="1878330" cy="180340"/>
            </a:xfrm>
            <a:custGeom>
              <a:avLst/>
              <a:gdLst/>
              <a:ahLst/>
              <a:cxnLst/>
              <a:rect l="l" t="t" r="r" b="b"/>
              <a:pathLst>
                <a:path w="1878329" h="180339">
                  <a:moveTo>
                    <a:pt x="1878228" y="0"/>
                  </a:moveTo>
                  <a:lnTo>
                    <a:pt x="1854060" y="0"/>
                  </a:lnTo>
                  <a:lnTo>
                    <a:pt x="1854060" y="175082"/>
                  </a:lnTo>
                  <a:lnTo>
                    <a:pt x="1854060" y="175260"/>
                  </a:lnTo>
                  <a:lnTo>
                    <a:pt x="48298" y="175260"/>
                  </a:lnTo>
                  <a:lnTo>
                    <a:pt x="48298" y="5080"/>
                  </a:lnTo>
                  <a:lnTo>
                    <a:pt x="1829930" y="5080"/>
                  </a:lnTo>
                  <a:lnTo>
                    <a:pt x="1829930" y="175082"/>
                  </a:lnTo>
                  <a:lnTo>
                    <a:pt x="1854060" y="175082"/>
                  </a:lnTo>
                  <a:lnTo>
                    <a:pt x="1854060" y="0"/>
                  </a:lnTo>
                  <a:lnTo>
                    <a:pt x="0" y="0"/>
                  </a:lnTo>
                  <a:lnTo>
                    <a:pt x="0" y="2540"/>
                  </a:lnTo>
                  <a:lnTo>
                    <a:pt x="0" y="177800"/>
                  </a:lnTo>
                  <a:lnTo>
                    <a:pt x="0" y="180340"/>
                  </a:lnTo>
                  <a:lnTo>
                    <a:pt x="1878228" y="180340"/>
                  </a:lnTo>
                  <a:lnTo>
                    <a:pt x="1878228" y="177800"/>
                  </a:lnTo>
                  <a:lnTo>
                    <a:pt x="1854060" y="177800"/>
                  </a:lnTo>
                  <a:lnTo>
                    <a:pt x="1854060" y="177634"/>
                  </a:lnTo>
                  <a:lnTo>
                    <a:pt x="1878228" y="177634"/>
                  </a:lnTo>
                  <a:lnTo>
                    <a:pt x="1878228" y="2540"/>
                  </a:lnTo>
                  <a:lnTo>
                    <a:pt x="1878228" y="2260"/>
                  </a:lnTo>
                  <a:lnTo>
                    <a:pt x="1878228" y="0"/>
                  </a:lnTo>
                  <a:close/>
                </a:path>
              </a:pathLst>
            </a:custGeom>
            <a:solidFill>
              <a:srgbClr val="B83D26"/>
            </a:solidFill>
          </p:spPr>
          <p:txBody>
            <a:bodyPr wrap="square" lIns="0" tIns="0" rIns="0" bIns="0" rtlCol="0"/>
            <a:p/>
          </p:txBody>
        </p:sp>
        <p:sp>
          <p:nvSpPr>
            <p:cNvPr id="118" name="object 109"/>
            <p:cNvSpPr/>
            <p:nvPr/>
          </p:nvSpPr>
          <p:spPr>
            <a:xfrm>
              <a:off x="3620452" y="4292130"/>
              <a:ext cx="1781810" cy="170180"/>
            </a:xfrm>
            <a:custGeom>
              <a:avLst/>
              <a:gdLst/>
              <a:ahLst/>
              <a:cxnLst/>
              <a:rect l="l" t="t" r="r" b="b"/>
              <a:pathLst>
                <a:path w="1781810" h="170179">
                  <a:moveTo>
                    <a:pt x="1781632" y="0"/>
                  </a:moveTo>
                  <a:lnTo>
                    <a:pt x="1756206" y="0"/>
                  </a:lnTo>
                  <a:lnTo>
                    <a:pt x="1756206" y="164922"/>
                  </a:lnTo>
                  <a:lnTo>
                    <a:pt x="1756206" y="165100"/>
                  </a:lnTo>
                  <a:lnTo>
                    <a:pt x="49568" y="165100"/>
                  </a:lnTo>
                  <a:lnTo>
                    <a:pt x="49568" y="5080"/>
                  </a:lnTo>
                  <a:lnTo>
                    <a:pt x="1732064" y="5080"/>
                  </a:lnTo>
                  <a:lnTo>
                    <a:pt x="1732064" y="164922"/>
                  </a:lnTo>
                  <a:lnTo>
                    <a:pt x="1756206" y="164922"/>
                  </a:lnTo>
                  <a:lnTo>
                    <a:pt x="1756206" y="0"/>
                  </a:lnTo>
                  <a:lnTo>
                    <a:pt x="0" y="0"/>
                  </a:lnTo>
                  <a:lnTo>
                    <a:pt x="0" y="2540"/>
                  </a:lnTo>
                  <a:lnTo>
                    <a:pt x="0" y="167640"/>
                  </a:lnTo>
                  <a:lnTo>
                    <a:pt x="0" y="170180"/>
                  </a:lnTo>
                  <a:lnTo>
                    <a:pt x="1781632" y="170180"/>
                  </a:lnTo>
                  <a:lnTo>
                    <a:pt x="1781632" y="167640"/>
                  </a:lnTo>
                  <a:lnTo>
                    <a:pt x="1756206" y="167640"/>
                  </a:lnTo>
                  <a:lnTo>
                    <a:pt x="1756206" y="167474"/>
                  </a:lnTo>
                  <a:lnTo>
                    <a:pt x="1781632" y="167474"/>
                  </a:lnTo>
                  <a:lnTo>
                    <a:pt x="1781632" y="2540"/>
                  </a:lnTo>
                  <a:lnTo>
                    <a:pt x="1781632" y="2260"/>
                  </a:lnTo>
                  <a:lnTo>
                    <a:pt x="1781632" y="0"/>
                  </a:lnTo>
                  <a:close/>
                </a:path>
              </a:pathLst>
            </a:custGeom>
            <a:solidFill>
              <a:srgbClr val="BA3B26"/>
            </a:solidFill>
          </p:spPr>
          <p:txBody>
            <a:bodyPr wrap="square" lIns="0" tIns="0" rIns="0" bIns="0" rtlCol="0"/>
            <a:p/>
          </p:txBody>
        </p:sp>
        <p:sp>
          <p:nvSpPr>
            <p:cNvPr id="119" name="object 110"/>
            <p:cNvSpPr/>
            <p:nvPr/>
          </p:nvSpPr>
          <p:spPr>
            <a:xfrm>
              <a:off x="3670020" y="4297210"/>
              <a:ext cx="1682750" cy="160020"/>
            </a:xfrm>
            <a:custGeom>
              <a:avLst/>
              <a:gdLst/>
              <a:ahLst/>
              <a:cxnLst/>
              <a:rect l="l" t="t" r="r" b="b"/>
              <a:pathLst>
                <a:path w="1682750" h="160020">
                  <a:moveTo>
                    <a:pt x="1682496" y="0"/>
                  </a:moveTo>
                  <a:lnTo>
                    <a:pt x="0" y="0"/>
                  </a:lnTo>
                  <a:lnTo>
                    <a:pt x="0" y="1270"/>
                  </a:lnTo>
                  <a:lnTo>
                    <a:pt x="0" y="157480"/>
                  </a:lnTo>
                  <a:lnTo>
                    <a:pt x="0" y="160020"/>
                  </a:lnTo>
                  <a:lnTo>
                    <a:pt x="1682496" y="160020"/>
                  </a:lnTo>
                  <a:lnTo>
                    <a:pt x="1682496" y="157480"/>
                  </a:lnTo>
                  <a:lnTo>
                    <a:pt x="25400" y="157480"/>
                  </a:lnTo>
                  <a:lnTo>
                    <a:pt x="25400" y="1270"/>
                  </a:lnTo>
                  <a:lnTo>
                    <a:pt x="1657070" y="1270"/>
                  </a:lnTo>
                  <a:lnTo>
                    <a:pt x="1657070" y="157302"/>
                  </a:lnTo>
                  <a:lnTo>
                    <a:pt x="1682496" y="157302"/>
                  </a:lnTo>
                  <a:lnTo>
                    <a:pt x="1682496" y="1270"/>
                  </a:lnTo>
                  <a:lnTo>
                    <a:pt x="1682496" y="990"/>
                  </a:lnTo>
                  <a:lnTo>
                    <a:pt x="1682496" y="0"/>
                  </a:lnTo>
                  <a:close/>
                </a:path>
              </a:pathLst>
            </a:custGeom>
            <a:solidFill>
              <a:srgbClr val="BA3A26"/>
            </a:solidFill>
          </p:spPr>
          <p:txBody>
            <a:bodyPr wrap="square" lIns="0" tIns="0" rIns="0" bIns="0" rtlCol="0"/>
            <a:p/>
          </p:txBody>
        </p:sp>
        <p:sp>
          <p:nvSpPr>
            <p:cNvPr id="120" name="object 111"/>
            <p:cNvSpPr/>
            <p:nvPr/>
          </p:nvSpPr>
          <p:spPr>
            <a:xfrm>
              <a:off x="3695420" y="4298480"/>
              <a:ext cx="1631950" cy="156210"/>
            </a:xfrm>
            <a:custGeom>
              <a:avLst/>
              <a:gdLst/>
              <a:ahLst/>
              <a:cxnLst/>
              <a:rect l="l" t="t" r="r" b="b"/>
              <a:pathLst>
                <a:path w="1631950" h="156210">
                  <a:moveTo>
                    <a:pt x="1631670" y="0"/>
                  </a:moveTo>
                  <a:lnTo>
                    <a:pt x="0" y="0"/>
                  </a:lnTo>
                  <a:lnTo>
                    <a:pt x="0" y="2540"/>
                  </a:lnTo>
                  <a:lnTo>
                    <a:pt x="0" y="153670"/>
                  </a:lnTo>
                  <a:lnTo>
                    <a:pt x="0" y="156210"/>
                  </a:lnTo>
                  <a:lnTo>
                    <a:pt x="1631670" y="156210"/>
                  </a:lnTo>
                  <a:lnTo>
                    <a:pt x="1631670" y="153670"/>
                  </a:lnTo>
                  <a:lnTo>
                    <a:pt x="24155" y="153670"/>
                  </a:lnTo>
                  <a:lnTo>
                    <a:pt x="24155" y="2540"/>
                  </a:lnTo>
                  <a:lnTo>
                    <a:pt x="1607540" y="2540"/>
                  </a:lnTo>
                  <a:lnTo>
                    <a:pt x="1607540" y="153504"/>
                  </a:lnTo>
                  <a:lnTo>
                    <a:pt x="1631670" y="153504"/>
                  </a:lnTo>
                  <a:lnTo>
                    <a:pt x="1631670" y="2540"/>
                  </a:lnTo>
                  <a:lnTo>
                    <a:pt x="1631670" y="2273"/>
                  </a:lnTo>
                  <a:lnTo>
                    <a:pt x="1631670" y="0"/>
                  </a:lnTo>
                  <a:close/>
                </a:path>
              </a:pathLst>
            </a:custGeom>
            <a:solidFill>
              <a:srgbClr val="BA3826"/>
            </a:solidFill>
          </p:spPr>
          <p:txBody>
            <a:bodyPr wrap="square" lIns="0" tIns="0" rIns="0" bIns="0" rtlCol="0"/>
            <a:p/>
          </p:txBody>
        </p:sp>
        <p:sp>
          <p:nvSpPr>
            <p:cNvPr id="121" name="object 112"/>
            <p:cNvSpPr/>
            <p:nvPr/>
          </p:nvSpPr>
          <p:spPr>
            <a:xfrm>
              <a:off x="3719576" y="4301020"/>
              <a:ext cx="1583690" cy="151130"/>
            </a:xfrm>
            <a:custGeom>
              <a:avLst/>
              <a:gdLst/>
              <a:ahLst/>
              <a:cxnLst/>
              <a:rect l="l" t="t" r="r" b="b"/>
              <a:pathLst>
                <a:path w="1583689" h="151129">
                  <a:moveTo>
                    <a:pt x="1583385" y="0"/>
                  </a:moveTo>
                  <a:lnTo>
                    <a:pt x="0" y="0"/>
                  </a:lnTo>
                  <a:lnTo>
                    <a:pt x="0" y="2540"/>
                  </a:lnTo>
                  <a:lnTo>
                    <a:pt x="0" y="149860"/>
                  </a:lnTo>
                  <a:lnTo>
                    <a:pt x="0" y="151130"/>
                  </a:lnTo>
                  <a:lnTo>
                    <a:pt x="1583385" y="151130"/>
                  </a:lnTo>
                  <a:lnTo>
                    <a:pt x="1583385" y="149860"/>
                  </a:lnTo>
                  <a:lnTo>
                    <a:pt x="25400" y="149860"/>
                  </a:lnTo>
                  <a:lnTo>
                    <a:pt x="25400" y="2540"/>
                  </a:lnTo>
                  <a:lnTo>
                    <a:pt x="1557959" y="2540"/>
                  </a:lnTo>
                  <a:lnTo>
                    <a:pt x="1557959" y="149682"/>
                  </a:lnTo>
                  <a:lnTo>
                    <a:pt x="1583385" y="149682"/>
                  </a:lnTo>
                  <a:lnTo>
                    <a:pt x="1583385" y="2540"/>
                  </a:lnTo>
                  <a:lnTo>
                    <a:pt x="1583385" y="2286"/>
                  </a:lnTo>
                  <a:lnTo>
                    <a:pt x="1583385" y="0"/>
                  </a:lnTo>
                  <a:close/>
                </a:path>
              </a:pathLst>
            </a:custGeom>
            <a:solidFill>
              <a:srgbClr val="BC3826"/>
            </a:solidFill>
          </p:spPr>
          <p:txBody>
            <a:bodyPr wrap="square" lIns="0" tIns="0" rIns="0" bIns="0" rtlCol="0"/>
            <a:p/>
          </p:txBody>
        </p:sp>
        <p:sp>
          <p:nvSpPr>
            <p:cNvPr id="122" name="object 113"/>
            <p:cNvSpPr/>
            <p:nvPr/>
          </p:nvSpPr>
          <p:spPr>
            <a:xfrm>
              <a:off x="3744976" y="4303560"/>
              <a:ext cx="1532890" cy="147320"/>
            </a:xfrm>
            <a:custGeom>
              <a:avLst/>
              <a:gdLst/>
              <a:ahLst/>
              <a:cxnLst/>
              <a:rect l="l" t="t" r="r" b="b"/>
              <a:pathLst>
                <a:path w="1532889" h="147320">
                  <a:moveTo>
                    <a:pt x="1532559" y="0"/>
                  </a:moveTo>
                  <a:lnTo>
                    <a:pt x="0" y="0"/>
                  </a:lnTo>
                  <a:lnTo>
                    <a:pt x="0" y="2540"/>
                  </a:lnTo>
                  <a:lnTo>
                    <a:pt x="0" y="144780"/>
                  </a:lnTo>
                  <a:lnTo>
                    <a:pt x="0" y="147320"/>
                  </a:lnTo>
                  <a:lnTo>
                    <a:pt x="1532559" y="147320"/>
                  </a:lnTo>
                  <a:lnTo>
                    <a:pt x="1532559" y="144780"/>
                  </a:lnTo>
                  <a:lnTo>
                    <a:pt x="24155" y="144780"/>
                  </a:lnTo>
                  <a:lnTo>
                    <a:pt x="24155" y="2540"/>
                  </a:lnTo>
                  <a:lnTo>
                    <a:pt x="1508429" y="2540"/>
                  </a:lnTo>
                  <a:lnTo>
                    <a:pt x="1508429" y="144614"/>
                  </a:lnTo>
                  <a:lnTo>
                    <a:pt x="1532559" y="144614"/>
                  </a:lnTo>
                  <a:lnTo>
                    <a:pt x="1532559" y="2540"/>
                  </a:lnTo>
                  <a:lnTo>
                    <a:pt x="1532559" y="2273"/>
                  </a:lnTo>
                  <a:lnTo>
                    <a:pt x="1532559" y="0"/>
                  </a:lnTo>
                  <a:close/>
                </a:path>
              </a:pathLst>
            </a:custGeom>
            <a:solidFill>
              <a:srgbClr val="BC3626"/>
            </a:solidFill>
          </p:spPr>
          <p:txBody>
            <a:bodyPr wrap="square" lIns="0" tIns="0" rIns="0" bIns="0" rtlCol="0"/>
            <a:p/>
          </p:txBody>
        </p:sp>
        <p:sp>
          <p:nvSpPr>
            <p:cNvPr id="123" name="object 114"/>
            <p:cNvSpPr/>
            <p:nvPr/>
          </p:nvSpPr>
          <p:spPr>
            <a:xfrm>
              <a:off x="3769131" y="4306100"/>
              <a:ext cx="1484630" cy="142240"/>
            </a:xfrm>
            <a:custGeom>
              <a:avLst/>
              <a:gdLst/>
              <a:ahLst/>
              <a:cxnLst/>
              <a:rect l="l" t="t" r="r" b="b"/>
              <a:pathLst>
                <a:path w="1484629" h="142239">
                  <a:moveTo>
                    <a:pt x="1484274" y="0"/>
                  </a:moveTo>
                  <a:lnTo>
                    <a:pt x="0" y="0"/>
                  </a:lnTo>
                  <a:lnTo>
                    <a:pt x="0" y="2540"/>
                  </a:lnTo>
                  <a:lnTo>
                    <a:pt x="0" y="139700"/>
                  </a:lnTo>
                  <a:lnTo>
                    <a:pt x="0" y="142240"/>
                  </a:lnTo>
                  <a:lnTo>
                    <a:pt x="1484274" y="142240"/>
                  </a:lnTo>
                  <a:lnTo>
                    <a:pt x="1484274" y="139700"/>
                  </a:lnTo>
                  <a:lnTo>
                    <a:pt x="25400" y="139700"/>
                  </a:lnTo>
                  <a:lnTo>
                    <a:pt x="25400" y="2540"/>
                  </a:lnTo>
                  <a:lnTo>
                    <a:pt x="1458849" y="2540"/>
                  </a:lnTo>
                  <a:lnTo>
                    <a:pt x="1458849" y="139522"/>
                  </a:lnTo>
                  <a:lnTo>
                    <a:pt x="1484274" y="139522"/>
                  </a:lnTo>
                  <a:lnTo>
                    <a:pt x="1484274" y="2540"/>
                  </a:lnTo>
                  <a:lnTo>
                    <a:pt x="1484274" y="2273"/>
                  </a:lnTo>
                  <a:lnTo>
                    <a:pt x="1484274" y="0"/>
                  </a:lnTo>
                  <a:close/>
                </a:path>
              </a:pathLst>
            </a:custGeom>
            <a:solidFill>
              <a:srgbClr val="BC3624"/>
            </a:solidFill>
          </p:spPr>
          <p:txBody>
            <a:bodyPr wrap="square" lIns="0" tIns="0" rIns="0" bIns="0" rtlCol="0"/>
            <a:p/>
          </p:txBody>
        </p:sp>
        <p:sp>
          <p:nvSpPr>
            <p:cNvPr id="124" name="object 115"/>
            <p:cNvSpPr/>
            <p:nvPr/>
          </p:nvSpPr>
          <p:spPr>
            <a:xfrm>
              <a:off x="3794531" y="4308640"/>
              <a:ext cx="1433830" cy="137160"/>
            </a:xfrm>
            <a:custGeom>
              <a:avLst/>
              <a:gdLst/>
              <a:ahLst/>
              <a:cxnLst/>
              <a:rect l="l" t="t" r="r" b="b"/>
              <a:pathLst>
                <a:path w="1433829" h="137160">
                  <a:moveTo>
                    <a:pt x="1433449" y="0"/>
                  </a:moveTo>
                  <a:lnTo>
                    <a:pt x="1409306" y="0"/>
                  </a:lnTo>
                  <a:lnTo>
                    <a:pt x="1409306" y="131902"/>
                  </a:lnTo>
                  <a:lnTo>
                    <a:pt x="1409306" y="132080"/>
                  </a:lnTo>
                  <a:lnTo>
                    <a:pt x="49568" y="132080"/>
                  </a:lnTo>
                  <a:lnTo>
                    <a:pt x="49568" y="5080"/>
                  </a:lnTo>
                  <a:lnTo>
                    <a:pt x="1383880" y="5080"/>
                  </a:lnTo>
                  <a:lnTo>
                    <a:pt x="1383880" y="131902"/>
                  </a:lnTo>
                  <a:lnTo>
                    <a:pt x="1409306" y="131902"/>
                  </a:lnTo>
                  <a:lnTo>
                    <a:pt x="1409306" y="0"/>
                  </a:lnTo>
                  <a:lnTo>
                    <a:pt x="0" y="0"/>
                  </a:lnTo>
                  <a:lnTo>
                    <a:pt x="0" y="2540"/>
                  </a:lnTo>
                  <a:lnTo>
                    <a:pt x="0" y="134620"/>
                  </a:lnTo>
                  <a:lnTo>
                    <a:pt x="0" y="137160"/>
                  </a:lnTo>
                  <a:lnTo>
                    <a:pt x="1433449" y="137160"/>
                  </a:lnTo>
                  <a:lnTo>
                    <a:pt x="1433449" y="134620"/>
                  </a:lnTo>
                  <a:lnTo>
                    <a:pt x="1409306" y="134620"/>
                  </a:lnTo>
                  <a:lnTo>
                    <a:pt x="1409306" y="134429"/>
                  </a:lnTo>
                  <a:lnTo>
                    <a:pt x="1433449" y="134429"/>
                  </a:lnTo>
                  <a:lnTo>
                    <a:pt x="1433449" y="2540"/>
                  </a:lnTo>
                  <a:lnTo>
                    <a:pt x="1433449" y="2286"/>
                  </a:lnTo>
                  <a:lnTo>
                    <a:pt x="1433449" y="0"/>
                  </a:lnTo>
                  <a:close/>
                </a:path>
              </a:pathLst>
            </a:custGeom>
            <a:solidFill>
              <a:srgbClr val="BD3424"/>
            </a:solidFill>
          </p:spPr>
          <p:txBody>
            <a:bodyPr wrap="square" lIns="0" tIns="0" rIns="0" bIns="0" rtlCol="0"/>
            <a:p/>
          </p:txBody>
        </p:sp>
        <p:sp>
          <p:nvSpPr>
            <p:cNvPr id="125" name="object 116"/>
            <p:cNvSpPr/>
            <p:nvPr/>
          </p:nvSpPr>
          <p:spPr>
            <a:xfrm>
              <a:off x="3844099" y="4313720"/>
              <a:ext cx="1334770" cy="127000"/>
            </a:xfrm>
            <a:custGeom>
              <a:avLst/>
              <a:gdLst/>
              <a:ahLst/>
              <a:cxnLst/>
              <a:rect l="l" t="t" r="r" b="b"/>
              <a:pathLst>
                <a:path w="1334770" h="127000">
                  <a:moveTo>
                    <a:pt x="1334312" y="0"/>
                  </a:moveTo>
                  <a:lnTo>
                    <a:pt x="0" y="0"/>
                  </a:lnTo>
                  <a:lnTo>
                    <a:pt x="0" y="1270"/>
                  </a:lnTo>
                  <a:lnTo>
                    <a:pt x="0" y="124460"/>
                  </a:lnTo>
                  <a:lnTo>
                    <a:pt x="0" y="127000"/>
                  </a:lnTo>
                  <a:lnTo>
                    <a:pt x="1334312" y="127000"/>
                  </a:lnTo>
                  <a:lnTo>
                    <a:pt x="1334312" y="124460"/>
                  </a:lnTo>
                  <a:lnTo>
                    <a:pt x="24155" y="124460"/>
                  </a:lnTo>
                  <a:lnTo>
                    <a:pt x="24155" y="1270"/>
                  </a:lnTo>
                  <a:lnTo>
                    <a:pt x="1310182" y="1270"/>
                  </a:lnTo>
                  <a:lnTo>
                    <a:pt x="1310182" y="124282"/>
                  </a:lnTo>
                  <a:lnTo>
                    <a:pt x="1334312" y="124282"/>
                  </a:lnTo>
                  <a:lnTo>
                    <a:pt x="1334312" y="1270"/>
                  </a:lnTo>
                  <a:lnTo>
                    <a:pt x="1334312" y="1016"/>
                  </a:lnTo>
                  <a:lnTo>
                    <a:pt x="1334312" y="0"/>
                  </a:lnTo>
                  <a:close/>
                </a:path>
              </a:pathLst>
            </a:custGeom>
            <a:solidFill>
              <a:srgbClr val="BF3324"/>
            </a:solidFill>
          </p:spPr>
          <p:txBody>
            <a:bodyPr wrap="square" lIns="0" tIns="0" rIns="0" bIns="0" rtlCol="0"/>
            <a:p/>
          </p:txBody>
        </p:sp>
        <p:sp>
          <p:nvSpPr>
            <p:cNvPr id="126" name="object 117"/>
            <p:cNvSpPr/>
            <p:nvPr/>
          </p:nvSpPr>
          <p:spPr>
            <a:xfrm>
              <a:off x="3868255" y="4314990"/>
              <a:ext cx="1286510" cy="123189"/>
            </a:xfrm>
            <a:custGeom>
              <a:avLst/>
              <a:gdLst/>
              <a:ahLst/>
              <a:cxnLst/>
              <a:rect l="l" t="t" r="r" b="b"/>
              <a:pathLst>
                <a:path w="1286510" h="123189">
                  <a:moveTo>
                    <a:pt x="1286027" y="0"/>
                  </a:moveTo>
                  <a:lnTo>
                    <a:pt x="1261884" y="0"/>
                  </a:lnTo>
                  <a:lnTo>
                    <a:pt x="1261884" y="117932"/>
                  </a:lnTo>
                  <a:lnTo>
                    <a:pt x="1261884" y="118110"/>
                  </a:lnTo>
                  <a:lnTo>
                    <a:pt x="49568" y="118110"/>
                  </a:lnTo>
                  <a:lnTo>
                    <a:pt x="49568" y="5080"/>
                  </a:lnTo>
                  <a:lnTo>
                    <a:pt x="1236459" y="5080"/>
                  </a:lnTo>
                  <a:lnTo>
                    <a:pt x="1236459" y="117932"/>
                  </a:lnTo>
                  <a:lnTo>
                    <a:pt x="1261884" y="117932"/>
                  </a:lnTo>
                  <a:lnTo>
                    <a:pt x="1261884" y="0"/>
                  </a:lnTo>
                  <a:lnTo>
                    <a:pt x="0" y="0"/>
                  </a:lnTo>
                  <a:lnTo>
                    <a:pt x="0" y="2540"/>
                  </a:lnTo>
                  <a:lnTo>
                    <a:pt x="0" y="120650"/>
                  </a:lnTo>
                  <a:lnTo>
                    <a:pt x="0" y="123190"/>
                  </a:lnTo>
                  <a:lnTo>
                    <a:pt x="1286027" y="123190"/>
                  </a:lnTo>
                  <a:lnTo>
                    <a:pt x="1286027" y="120650"/>
                  </a:lnTo>
                  <a:lnTo>
                    <a:pt x="1261884" y="120650"/>
                  </a:lnTo>
                  <a:lnTo>
                    <a:pt x="1261884" y="120459"/>
                  </a:lnTo>
                  <a:lnTo>
                    <a:pt x="1286027" y="120459"/>
                  </a:lnTo>
                  <a:lnTo>
                    <a:pt x="1286027" y="2540"/>
                  </a:lnTo>
                  <a:lnTo>
                    <a:pt x="1286027" y="2273"/>
                  </a:lnTo>
                  <a:lnTo>
                    <a:pt x="1286027" y="0"/>
                  </a:lnTo>
                  <a:close/>
                </a:path>
              </a:pathLst>
            </a:custGeom>
            <a:solidFill>
              <a:srgbClr val="BF3123"/>
            </a:solidFill>
          </p:spPr>
          <p:txBody>
            <a:bodyPr wrap="square" lIns="0" tIns="0" rIns="0" bIns="0" rtlCol="0"/>
            <a:p/>
          </p:txBody>
        </p:sp>
        <p:sp>
          <p:nvSpPr>
            <p:cNvPr id="127" name="object 118"/>
            <p:cNvSpPr/>
            <p:nvPr/>
          </p:nvSpPr>
          <p:spPr>
            <a:xfrm>
              <a:off x="3917823" y="4320070"/>
              <a:ext cx="1187450" cy="113030"/>
            </a:xfrm>
            <a:custGeom>
              <a:avLst/>
              <a:gdLst/>
              <a:ahLst/>
              <a:cxnLst/>
              <a:rect l="l" t="t" r="r" b="b"/>
              <a:pathLst>
                <a:path w="1187450" h="113029">
                  <a:moveTo>
                    <a:pt x="1186891" y="0"/>
                  </a:moveTo>
                  <a:lnTo>
                    <a:pt x="0" y="0"/>
                  </a:lnTo>
                  <a:lnTo>
                    <a:pt x="0" y="2540"/>
                  </a:lnTo>
                  <a:lnTo>
                    <a:pt x="0" y="110490"/>
                  </a:lnTo>
                  <a:lnTo>
                    <a:pt x="0" y="113030"/>
                  </a:lnTo>
                  <a:lnTo>
                    <a:pt x="1186891" y="113030"/>
                  </a:lnTo>
                  <a:lnTo>
                    <a:pt x="1186891" y="110490"/>
                  </a:lnTo>
                  <a:lnTo>
                    <a:pt x="25400" y="110490"/>
                  </a:lnTo>
                  <a:lnTo>
                    <a:pt x="25400" y="2540"/>
                  </a:lnTo>
                  <a:lnTo>
                    <a:pt x="1161478" y="2540"/>
                  </a:lnTo>
                  <a:lnTo>
                    <a:pt x="1161478" y="110299"/>
                  </a:lnTo>
                  <a:lnTo>
                    <a:pt x="1186891" y="110299"/>
                  </a:lnTo>
                  <a:lnTo>
                    <a:pt x="1186891" y="2540"/>
                  </a:lnTo>
                  <a:lnTo>
                    <a:pt x="1186891" y="2298"/>
                  </a:lnTo>
                  <a:lnTo>
                    <a:pt x="1186891" y="0"/>
                  </a:lnTo>
                  <a:close/>
                </a:path>
              </a:pathLst>
            </a:custGeom>
            <a:solidFill>
              <a:srgbClr val="BF2F23"/>
            </a:solidFill>
          </p:spPr>
          <p:txBody>
            <a:bodyPr wrap="square" lIns="0" tIns="0" rIns="0" bIns="0" rtlCol="0"/>
            <a:p/>
          </p:txBody>
        </p:sp>
        <p:sp>
          <p:nvSpPr>
            <p:cNvPr id="128" name="object 119"/>
            <p:cNvSpPr/>
            <p:nvPr/>
          </p:nvSpPr>
          <p:spPr>
            <a:xfrm>
              <a:off x="3943223" y="4322610"/>
              <a:ext cx="1136650" cy="107950"/>
            </a:xfrm>
            <a:custGeom>
              <a:avLst/>
              <a:gdLst/>
              <a:ahLst/>
              <a:cxnLst/>
              <a:rect l="l" t="t" r="r" b="b"/>
              <a:pathLst>
                <a:path w="1136650" h="107950">
                  <a:moveTo>
                    <a:pt x="1136078" y="0"/>
                  </a:moveTo>
                  <a:lnTo>
                    <a:pt x="0" y="0"/>
                  </a:lnTo>
                  <a:lnTo>
                    <a:pt x="0" y="2540"/>
                  </a:lnTo>
                  <a:lnTo>
                    <a:pt x="0" y="106680"/>
                  </a:lnTo>
                  <a:lnTo>
                    <a:pt x="0" y="107950"/>
                  </a:lnTo>
                  <a:lnTo>
                    <a:pt x="1136078" y="107950"/>
                  </a:lnTo>
                  <a:lnTo>
                    <a:pt x="1136078" y="106680"/>
                  </a:lnTo>
                  <a:lnTo>
                    <a:pt x="24155" y="106680"/>
                  </a:lnTo>
                  <a:lnTo>
                    <a:pt x="24155" y="2540"/>
                  </a:lnTo>
                  <a:lnTo>
                    <a:pt x="1111935" y="2540"/>
                  </a:lnTo>
                  <a:lnTo>
                    <a:pt x="1111935" y="106502"/>
                  </a:lnTo>
                  <a:lnTo>
                    <a:pt x="1136078" y="106502"/>
                  </a:lnTo>
                  <a:lnTo>
                    <a:pt x="1136078" y="2540"/>
                  </a:lnTo>
                  <a:lnTo>
                    <a:pt x="1136078" y="2273"/>
                  </a:lnTo>
                  <a:lnTo>
                    <a:pt x="1136078" y="0"/>
                  </a:lnTo>
                  <a:close/>
                </a:path>
              </a:pathLst>
            </a:custGeom>
            <a:solidFill>
              <a:srgbClr val="C12F23"/>
            </a:solidFill>
          </p:spPr>
          <p:txBody>
            <a:bodyPr wrap="square" lIns="0" tIns="0" rIns="0" bIns="0" rtlCol="0"/>
            <a:p/>
          </p:txBody>
        </p:sp>
        <p:sp>
          <p:nvSpPr>
            <p:cNvPr id="129" name="object 120"/>
            <p:cNvSpPr/>
            <p:nvPr/>
          </p:nvSpPr>
          <p:spPr>
            <a:xfrm>
              <a:off x="3967378" y="4325150"/>
              <a:ext cx="1088390" cy="104139"/>
            </a:xfrm>
            <a:custGeom>
              <a:avLst/>
              <a:gdLst/>
              <a:ahLst/>
              <a:cxnLst/>
              <a:rect l="l" t="t" r="r" b="b"/>
              <a:pathLst>
                <a:path w="1088389" h="104139">
                  <a:moveTo>
                    <a:pt x="1087780" y="0"/>
                  </a:moveTo>
                  <a:lnTo>
                    <a:pt x="1063637" y="0"/>
                  </a:lnTo>
                  <a:lnTo>
                    <a:pt x="1063637" y="98856"/>
                  </a:lnTo>
                  <a:lnTo>
                    <a:pt x="1063637" y="99060"/>
                  </a:lnTo>
                  <a:lnTo>
                    <a:pt x="49555" y="99060"/>
                  </a:lnTo>
                  <a:lnTo>
                    <a:pt x="49555" y="5080"/>
                  </a:lnTo>
                  <a:lnTo>
                    <a:pt x="1038225" y="5080"/>
                  </a:lnTo>
                  <a:lnTo>
                    <a:pt x="1038225" y="98856"/>
                  </a:lnTo>
                  <a:lnTo>
                    <a:pt x="1063637" y="98856"/>
                  </a:lnTo>
                  <a:lnTo>
                    <a:pt x="1063637" y="0"/>
                  </a:lnTo>
                  <a:lnTo>
                    <a:pt x="0" y="0"/>
                  </a:lnTo>
                  <a:lnTo>
                    <a:pt x="0" y="2540"/>
                  </a:lnTo>
                  <a:lnTo>
                    <a:pt x="0" y="101600"/>
                  </a:lnTo>
                  <a:lnTo>
                    <a:pt x="0" y="104140"/>
                  </a:lnTo>
                  <a:lnTo>
                    <a:pt x="1087780" y="104140"/>
                  </a:lnTo>
                  <a:lnTo>
                    <a:pt x="1087780" y="101600"/>
                  </a:lnTo>
                  <a:lnTo>
                    <a:pt x="1063637" y="101600"/>
                  </a:lnTo>
                  <a:lnTo>
                    <a:pt x="1063637" y="101409"/>
                  </a:lnTo>
                  <a:lnTo>
                    <a:pt x="1087780" y="101409"/>
                  </a:lnTo>
                  <a:lnTo>
                    <a:pt x="1087780" y="2540"/>
                  </a:lnTo>
                  <a:lnTo>
                    <a:pt x="1087780" y="2286"/>
                  </a:lnTo>
                  <a:lnTo>
                    <a:pt x="1087780" y="0"/>
                  </a:lnTo>
                  <a:close/>
                </a:path>
              </a:pathLst>
            </a:custGeom>
            <a:solidFill>
              <a:srgbClr val="C12D23"/>
            </a:solidFill>
          </p:spPr>
          <p:txBody>
            <a:bodyPr wrap="square" lIns="0" tIns="0" rIns="0" bIns="0" rtlCol="0"/>
            <a:p/>
          </p:txBody>
        </p:sp>
        <p:sp>
          <p:nvSpPr>
            <p:cNvPr id="130" name="object 121"/>
            <p:cNvSpPr/>
            <p:nvPr/>
          </p:nvSpPr>
          <p:spPr>
            <a:xfrm>
              <a:off x="4016933" y="4330230"/>
              <a:ext cx="988694" cy="93980"/>
            </a:xfrm>
            <a:custGeom>
              <a:avLst/>
              <a:gdLst/>
              <a:ahLst/>
              <a:cxnLst/>
              <a:rect l="l" t="t" r="r" b="b"/>
              <a:pathLst>
                <a:path w="988695" h="93979">
                  <a:moveTo>
                    <a:pt x="988669" y="0"/>
                  </a:moveTo>
                  <a:lnTo>
                    <a:pt x="0" y="0"/>
                  </a:lnTo>
                  <a:lnTo>
                    <a:pt x="0" y="2540"/>
                  </a:lnTo>
                  <a:lnTo>
                    <a:pt x="0" y="91440"/>
                  </a:lnTo>
                  <a:lnTo>
                    <a:pt x="0" y="93980"/>
                  </a:lnTo>
                  <a:lnTo>
                    <a:pt x="988669" y="93980"/>
                  </a:lnTo>
                  <a:lnTo>
                    <a:pt x="988669" y="91440"/>
                  </a:lnTo>
                  <a:lnTo>
                    <a:pt x="24142" y="91440"/>
                  </a:lnTo>
                  <a:lnTo>
                    <a:pt x="24142" y="2540"/>
                  </a:lnTo>
                  <a:lnTo>
                    <a:pt x="964526" y="2540"/>
                  </a:lnTo>
                  <a:lnTo>
                    <a:pt x="964526" y="91249"/>
                  </a:lnTo>
                  <a:lnTo>
                    <a:pt x="988669" y="91249"/>
                  </a:lnTo>
                  <a:lnTo>
                    <a:pt x="988669" y="2540"/>
                  </a:lnTo>
                  <a:lnTo>
                    <a:pt x="988669" y="2286"/>
                  </a:lnTo>
                  <a:lnTo>
                    <a:pt x="988669" y="0"/>
                  </a:lnTo>
                  <a:close/>
                </a:path>
              </a:pathLst>
            </a:custGeom>
            <a:solidFill>
              <a:srgbClr val="C12B23"/>
            </a:solidFill>
          </p:spPr>
          <p:txBody>
            <a:bodyPr wrap="square" lIns="0" tIns="0" rIns="0" bIns="0" rtlCol="0"/>
            <a:p/>
          </p:txBody>
        </p:sp>
        <p:sp>
          <p:nvSpPr>
            <p:cNvPr id="131" name="object 122"/>
            <p:cNvSpPr/>
            <p:nvPr/>
          </p:nvSpPr>
          <p:spPr>
            <a:xfrm>
              <a:off x="4041076" y="4332770"/>
              <a:ext cx="940435" cy="88900"/>
            </a:xfrm>
            <a:custGeom>
              <a:avLst/>
              <a:gdLst/>
              <a:ahLst/>
              <a:cxnLst/>
              <a:rect l="l" t="t" r="r" b="b"/>
              <a:pathLst>
                <a:path w="940435" h="88900">
                  <a:moveTo>
                    <a:pt x="940384" y="0"/>
                  </a:moveTo>
                  <a:lnTo>
                    <a:pt x="0" y="0"/>
                  </a:lnTo>
                  <a:lnTo>
                    <a:pt x="0" y="2540"/>
                  </a:lnTo>
                  <a:lnTo>
                    <a:pt x="0" y="86360"/>
                  </a:lnTo>
                  <a:lnTo>
                    <a:pt x="0" y="88900"/>
                  </a:lnTo>
                  <a:lnTo>
                    <a:pt x="940384" y="88900"/>
                  </a:lnTo>
                  <a:lnTo>
                    <a:pt x="940384" y="86360"/>
                  </a:lnTo>
                  <a:lnTo>
                    <a:pt x="25425" y="86360"/>
                  </a:lnTo>
                  <a:lnTo>
                    <a:pt x="25425" y="2540"/>
                  </a:lnTo>
                  <a:lnTo>
                    <a:pt x="914958" y="2540"/>
                  </a:lnTo>
                  <a:lnTo>
                    <a:pt x="914958" y="86169"/>
                  </a:lnTo>
                  <a:lnTo>
                    <a:pt x="940384" y="86169"/>
                  </a:lnTo>
                  <a:lnTo>
                    <a:pt x="940384" y="2540"/>
                  </a:lnTo>
                  <a:lnTo>
                    <a:pt x="940384" y="2298"/>
                  </a:lnTo>
                  <a:lnTo>
                    <a:pt x="940384" y="0"/>
                  </a:lnTo>
                  <a:close/>
                </a:path>
              </a:pathLst>
            </a:custGeom>
            <a:solidFill>
              <a:srgbClr val="C32A23"/>
            </a:solidFill>
          </p:spPr>
          <p:txBody>
            <a:bodyPr wrap="square" lIns="0" tIns="0" rIns="0" bIns="0" rtlCol="0"/>
            <a:p/>
          </p:txBody>
        </p:sp>
        <p:sp>
          <p:nvSpPr>
            <p:cNvPr id="132" name="object 123"/>
            <p:cNvSpPr/>
            <p:nvPr/>
          </p:nvSpPr>
          <p:spPr>
            <a:xfrm>
              <a:off x="4066502" y="4335310"/>
              <a:ext cx="889635" cy="83820"/>
            </a:xfrm>
            <a:custGeom>
              <a:avLst/>
              <a:gdLst/>
              <a:ahLst/>
              <a:cxnLst/>
              <a:rect l="l" t="t" r="r" b="b"/>
              <a:pathLst>
                <a:path w="889635" h="83820">
                  <a:moveTo>
                    <a:pt x="889533" y="0"/>
                  </a:moveTo>
                  <a:lnTo>
                    <a:pt x="0" y="0"/>
                  </a:lnTo>
                  <a:lnTo>
                    <a:pt x="0" y="1270"/>
                  </a:lnTo>
                  <a:lnTo>
                    <a:pt x="0" y="81280"/>
                  </a:lnTo>
                  <a:lnTo>
                    <a:pt x="0" y="83820"/>
                  </a:lnTo>
                  <a:lnTo>
                    <a:pt x="889533" y="83820"/>
                  </a:lnTo>
                  <a:lnTo>
                    <a:pt x="889533" y="81280"/>
                  </a:lnTo>
                  <a:lnTo>
                    <a:pt x="24130" y="81280"/>
                  </a:lnTo>
                  <a:lnTo>
                    <a:pt x="24130" y="1270"/>
                  </a:lnTo>
                  <a:lnTo>
                    <a:pt x="865403" y="1270"/>
                  </a:lnTo>
                  <a:lnTo>
                    <a:pt x="865403" y="81076"/>
                  </a:lnTo>
                  <a:lnTo>
                    <a:pt x="889533" y="81076"/>
                  </a:lnTo>
                  <a:lnTo>
                    <a:pt x="889533" y="1270"/>
                  </a:lnTo>
                  <a:lnTo>
                    <a:pt x="889533" y="1016"/>
                  </a:lnTo>
                  <a:lnTo>
                    <a:pt x="889533" y="0"/>
                  </a:lnTo>
                  <a:close/>
                </a:path>
              </a:pathLst>
            </a:custGeom>
            <a:solidFill>
              <a:srgbClr val="C42A23"/>
            </a:solidFill>
          </p:spPr>
          <p:txBody>
            <a:bodyPr wrap="square" lIns="0" tIns="0" rIns="0" bIns="0" rtlCol="0"/>
            <a:p/>
          </p:txBody>
        </p:sp>
        <p:sp>
          <p:nvSpPr>
            <p:cNvPr id="133" name="object 124"/>
            <p:cNvSpPr/>
            <p:nvPr/>
          </p:nvSpPr>
          <p:spPr>
            <a:xfrm>
              <a:off x="4090632" y="4336580"/>
              <a:ext cx="841375" cy="80010"/>
            </a:xfrm>
            <a:custGeom>
              <a:avLst/>
              <a:gdLst/>
              <a:ahLst/>
              <a:cxnLst/>
              <a:rect l="l" t="t" r="r" b="b"/>
              <a:pathLst>
                <a:path w="841375" h="80010">
                  <a:moveTo>
                    <a:pt x="841273" y="0"/>
                  </a:moveTo>
                  <a:lnTo>
                    <a:pt x="815848" y="0"/>
                  </a:lnTo>
                  <a:lnTo>
                    <a:pt x="815848" y="75996"/>
                  </a:lnTo>
                  <a:lnTo>
                    <a:pt x="815848" y="76200"/>
                  </a:lnTo>
                  <a:lnTo>
                    <a:pt x="49568" y="76200"/>
                  </a:lnTo>
                  <a:lnTo>
                    <a:pt x="49568" y="5080"/>
                  </a:lnTo>
                  <a:lnTo>
                    <a:pt x="791705" y="5080"/>
                  </a:lnTo>
                  <a:lnTo>
                    <a:pt x="791705" y="75996"/>
                  </a:lnTo>
                  <a:lnTo>
                    <a:pt x="815848" y="75996"/>
                  </a:lnTo>
                  <a:lnTo>
                    <a:pt x="815848" y="0"/>
                  </a:lnTo>
                  <a:lnTo>
                    <a:pt x="0" y="0"/>
                  </a:lnTo>
                  <a:lnTo>
                    <a:pt x="0" y="2540"/>
                  </a:lnTo>
                  <a:lnTo>
                    <a:pt x="0" y="77470"/>
                  </a:lnTo>
                  <a:lnTo>
                    <a:pt x="0" y="80010"/>
                  </a:lnTo>
                  <a:lnTo>
                    <a:pt x="841273" y="80010"/>
                  </a:lnTo>
                  <a:lnTo>
                    <a:pt x="841273" y="77470"/>
                  </a:lnTo>
                  <a:lnTo>
                    <a:pt x="815848" y="77470"/>
                  </a:lnTo>
                  <a:lnTo>
                    <a:pt x="815848" y="77279"/>
                  </a:lnTo>
                  <a:lnTo>
                    <a:pt x="841273" y="77279"/>
                  </a:lnTo>
                  <a:lnTo>
                    <a:pt x="841273" y="2540"/>
                  </a:lnTo>
                  <a:lnTo>
                    <a:pt x="841273" y="2298"/>
                  </a:lnTo>
                  <a:lnTo>
                    <a:pt x="841273" y="0"/>
                  </a:lnTo>
                  <a:close/>
                </a:path>
              </a:pathLst>
            </a:custGeom>
            <a:solidFill>
              <a:srgbClr val="C42821"/>
            </a:solidFill>
          </p:spPr>
          <p:txBody>
            <a:bodyPr wrap="square" lIns="0" tIns="0" rIns="0" bIns="0" rtlCol="0"/>
            <a:p/>
          </p:txBody>
        </p:sp>
        <p:sp>
          <p:nvSpPr>
            <p:cNvPr id="134" name="object 125"/>
            <p:cNvSpPr/>
            <p:nvPr/>
          </p:nvSpPr>
          <p:spPr>
            <a:xfrm>
              <a:off x="4140200" y="4341660"/>
              <a:ext cx="742315" cy="71120"/>
            </a:xfrm>
            <a:custGeom>
              <a:avLst/>
              <a:gdLst/>
              <a:ahLst/>
              <a:cxnLst/>
              <a:rect l="l" t="t" r="r" b="b"/>
              <a:pathLst>
                <a:path w="742314" h="71120">
                  <a:moveTo>
                    <a:pt x="742137" y="0"/>
                  </a:moveTo>
                  <a:lnTo>
                    <a:pt x="0" y="0"/>
                  </a:lnTo>
                  <a:lnTo>
                    <a:pt x="0" y="2540"/>
                  </a:lnTo>
                  <a:lnTo>
                    <a:pt x="0" y="68580"/>
                  </a:lnTo>
                  <a:lnTo>
                    <a:pt x="0" y="71120"/>
                  </a:lnTo>
                  <a:lnTo>
                    <a:pt x="742137" y="71120"/>
                  </a:lnTo>
                  <a:lnTo>
                    <a:pt x="742137" y="68580"/>
                  </a:lnTo>
                  <a:lnTo>
                    <a:pt x="25425" y="68580"/>
                  </a:lnTo>
                  <a:lnTo>
                    <a:pt x="25425" y="2540"/>
                  </a:lnTo>
                  <a:lnTo>
                    <a:pt x="716711" y="2540"/>
                  </a:lnTo>
                  <a:lnTo>
                    <a:pt x="716711" y="68389"/>
                  </a:lnTo>
                  <a:lnTo>
                    <a:pt x="742137" y="68389"/>
                  </a:lnTo>
                  <a:lnTo>
                    <a:pt x="742137" y="2540"/>
                  </a:lnTo>
                  <a:lnTo>
                    <a:pt x="742137" y="2286"/>
                  </a:lnTo>
                  <a:lnTo>
                    <a:pt x="742137" y="0"/>
                  </a:lnTo>
                  <a:close/>
                </a:path>
              </a:pathLst>
            </a:custGeom>
            <a:solidFill>
              <a:srgbClr val="C42621"/>
            </a:solidFill>
          </p:spPr>
          <p:txBody>
            <a:bodyPr wrap="square" lIns="0" tIns="0" rIns="0" bIns="0" rtlCol="0"/>
            <a:p/>
          </p:txBody>
        </p:sp>
        <p:sp>
          <p:nvSpPr>
            <p:cNvPr id="135" name="object 126"/>
            <p:cNvSpPr/>
            <p:nvPr/>
          </p:nvSpPr>
          <p:spPr>
            <a:xfrm>
              <a:off x="4165625" y="4344200"/>
              <a:ext cx="691515" cy="66040"/>
            </a:xfrm>
            <a:custGeom>
              <a:avLst/>
              <a:gdLst/>
              <a:ahLst/>
              <a:cxnLst/>
              <a:rect l="l" t="t" r="r" b="b"/>
              <a:pathLst>
                <a:path w="691514" h="66039">
                  <a:moveTo>
                    <a:pt x="691286" y="0"/>
                  </a:moveTo>
                  <a:lnTo>
                    <a:pt x="0" y="0"/>
                  </a:lnTo>
                  <a:lnTo>
                    <a:pt x="0" y="2540"/>
                  </a:lnTo>
                  <a:lnTo>
                    <a:pt x="0" y="63500"/>
                  </a:lnTo>
                  <a:lnTo>
                    <a:pt x="0" y="66040"/>
                  </a:lnTo>
                  <a:lnTo>
                    <a:pt x="691286" y="66040"/>
                  </a:lnTo>
                  <a:lnTo>
                    <a:pt x="691286" y="63500"/>
                  </a:lnTo>
                  <a:lnTo>
                    <a:pt x="24130" y="63500"/>
                  </a:lnTo>
                  <a:lnTo>
                    <a:pt x="24130" y="2540"/>
                  </a:lnTo>
                  <a:lnTo>
                    <a:pt x="667156" y="2540"/>
                  </a:lnTo>
                  <a:lnTo>
                    <a:pt x="667156" y="63296"/>
                  </a:lnTo>
                  <a:lnTo>
                    <a:pt x="691286" y="63296"/>
                  </a:lnTo>
                  <a:lnTo>
                    <a:pt x="691286" y="2540"/>
                  </a:lnTo>
                  <a:lnTo>
                    <a:pt x="691286" y="2298"/>
                  </a:lnTo>
                  <a:lnTo>
                    <a:pt x="691286" y="0"/>
                  </a:lnTo>
                  <a:close/>
                </a:path>
              </a:pathLst>
            </a:custGeom>
            <a:solidFill>
              <a:srgbClr val="C62621"/>
            </a:solidFill>
          </p:spPr>
          <p:txBody>
            <a:bodyPr wrap="square" lIns="0" tIns="0" rIns="0" bIns="0" rtlCol="0"/>
            <a:p/>
          </p:txBody>
        </p:sp>
        <p:sp>
          <p:nvSpPr>
            <p:cNvPr id="136" name="object 127"/>
            <p:cNvSpPr/>
            <p:nvPr/>
          </p:nvSpPr>
          <p:spPr>
            <a:xfrm>
              <a:off x="4189755" y="4346740"/>
              <a:ext cx="643255" cy="60960"/>
            </a:xfrm>
            <a:custGeom>
              <a:avLst/>
              <a:gdLst/>
              <a:ahLst/>
              <a:cxnLst/>
              <a:rect l="l" t="t" r="r" b="b"/>
              <a:pathLst>
                <a:path w="643254" h="60960">
                  <a:moveTo>
                    <a:pt x="643026" y="0"/>
                  </a:moveTo>
                  <a:lnTo>
                    <a:pt x="0" y="0"/>
                  </a:lnTo>
                  <a:lnTo>
                    <a:pt x="0" y="2540"/>
                  </a:lnTo>
                  <a:lnTo>
                    <a:pt x="0" y="58420"/>
                  </a:lnTo>
                  <a:lnTo>
                    <a:pt x="0" y="60960"/>
                  </a:lnTo>
                  <a:lnTo>
                    <a:pt x="643026" y="60960"/>
                  </a:lnTo>
                  <a:lnTo>
                    <a:pt x="643026" y="58420"/>
                  </a:lnTo>
                  <a:lnTo>
                    <a:pt x="25425" y="58420"/>
                  </a:lnTo>
                  <a:lnTo>
                    <a:pt x="25425" y="2540"/>
                  </a:lnTo>
                  <a:lnTo>
                    <a:pt x="617601" y="2540"/>
                  </a:lnTo>
                  <a:lnTo>
                    <a:pt x="617601" y="58204"/>
                  </a:lnTo>
                  <a:lnTo>
                    <a:pt x="643026" y="58204"/>
                  </a:lnTo>
                  <a:lnTo>
                    <a:pt x="643026" y="2540"/>
                  </a:lnTo>
                  <a:lnTo>
                    <a:pt x="643026" y="2311"/>
                  </a:lnTo>
                  <a:lnTo>
                    <a:pt x="643026" y="0"/>
                  </a:lnTo>
                  <a:close/>
                </a:path>
              </a:pathLst>
            </a:custGeom>
            <a:solidFill>
              <a:srgbClr val="C62421"/>
            </a:solidFill>
          </p:spPr>
          <p:txBody>
            <a:bodyPr wrap="square" lIns="0" tIns="0" rIns="0" bIns="0" rtlCol="0"/>
            <a:p/>
          </p:txBody>
        </p:sp>
        <p:sp>
          <p:nvSpPr>
            <p:cNvPr id="137" name="object 128"/>
            <p:cNvSpPr/>
            <p:nvPr/>
          </p:nvSpPr>
          <p:spPr>
            <a:xfrm>
              <a:off x="4215181" y="4349280"/>
              <a:ext cx="592455" cy="55880"/>
            </a:xfrm>
            <a:custGeom>
              <a:avLst/>
              <a:gdLst/>
              <a:ahLst/>
              <a:cxnLst/>
              <a:rect l="l" t="t" r="r" b="b"/>
              <a:pathLst>
                <a:path w="592454" h="55879">
                  <a:moveTo>
                    <a:pt x="592175" y="0"/>
                  </a:moveTo>
                  <a:lnTo>
                    <a:pt x="568032" y="0"/>
                  </a:lnTo>
                  <a:lnTo>
                    <a:pt x="568032" y="50596"/>
                  </a:lnTo>
                  <a:lnTo>
                    <a:pt x="568032" y="50800"/>
                  </a:lnTo>
                  <a:lnTo>
                    <a:pt x="48272" y="50800"/>
                  </a:lnTo>
                  <a:lnTo>
                    <a:pt x="48272" y="3810"/>
                  </a:lnTo>
                  <a:lnTo>
                    <a:pt x="543877" y="3810"/>
                  </a:lnTo>
                  <a:lnTo>
                    <a:pt x="543877" y="50596"/>
                  </a:lnTo>
                  <a:lnTo>
                    <a:pt x="568032" y="50596"/>
                  </a:lnTo>
                  <a:lnTo>
                    <a:pt x="568032" y="0"/>
                  </a:lnTo>
                  <a:lnTo>
                    <a:pt x="0" y="0"/>
                  </a:lnTo>
                  <a:lnTo>
                    <a:pt x="0" y="2540"/>
                  </a:lnTo>
                  <a:lnTo>
                    <a:pt x="0" y="53340"/>
                  </a:lnTo>
                  <a:lnTo>
                    <a:pt x="0" y="55880"/>
                  </a:lnTo>
                  <a:lnTo>
                    <a:pt x="592175" y="55880"/>
                  </a:lnTo>
                  <a:lnTo>
                    <a:pt x="592175" y="53340"/>
                  </a:lnTo>
                  <a:lnTo>
                    <a:pt x="568032" y="53340"/>
                  </a:lnTo>
                  <a:lnTo>
                    <a:pt x="568032" y="53136"/>
                  </a:lnTo>
                  <a:lnTo>
                    <a:pt x="592175" y="53136"/>
                  </a:lnTo>
                  <a:lnTo>
                    <a:pt x="592175" y="2540"/>
                  </a:lnTo>
                  <a:lnTo>
                    <a:pt x="592175" y="2298"/>
                  </a:lnTo>
                  <a:lnTo>
                    <a:pt x="592175" y="0"/>
                  </a:lnTo>
                  <a:close/>
                </a:path>
              </a:pathLst>
            </a:custGeom>
            <a:solidFill>
              <a:srgbClr val="C62321"/>
            </a:solidFill>
          </p:spPr>
          <p:txBody>
            <a:bodyPr wrap="square" lIns="0" tIns="0" rIns="0" bIns="0" rtlCol="0"/>
            <a:p/>
          </p:txBody>
        </p:sp>
        <p:sp>
          <p:nvSpPr>
            <p:cNvPr id="138" name="object 129"/>
            <p:cNvSpPr/>
            <p:nvPr/>
          </p:nvSpPr>
          <p:spPr>
            <a:xfrm>
              <a:off x="4263453" y="4353090"/>
              <a:ext cx="495934" cy="46990"/>
            </a:xfrm>
            <a:custGeom>
              <a:avLst/>
              <a:gdLst/>
              <a:ahLst/>
              <a:cxnLst/>
              <a:rect l="l" t="t" r="r" b="b"/>
              <a:pathLst>
                <a:path w="495935" h="46989">
                  <a:moveTo>
                    <a:pt x="495604" y="0"/>
                  </a:moveTo>
                  <a:lnTo>
                    <a:pt x="470204" y="0"/>
                  </a:lnTo>
                  <a:lnTo>
                    <a:pt x="470204" y="42976"/>
                  </a:lnTo>
                  <a:lnTo>
                    <a:pt x="470204" y="43180"/>
                  </a:lnTo>
                  <a:lnTo>
                    <a:pt x="49555" y="43180"/>
                  </a:lnTo>
                  <a:lnTo>
                    <a:pt x="49555" y="5080"/>
                  </a:lnTo>
                  <a:lnTo>
                    <a:pt x="444779" y="5080"/>
                  </a:lnTo>
                  <a:lnTo>
                    <a:pt x="444779" y="42976"/>
                  </a:lnTo>
                  <a:lnTo>
                    <a:pt x="470204" y="42976"/>
                  </a:lnTo>
                  <a:lnTo>
                    <a:pt x="470204" y="0"/>
                  </a:lnTo>
                  <a:lnTo>
                    <a:pt x="0" y="0"/>
                  </a:lnTo>
                  <a:lnTo>
                    <a:pt x="0" y="2540"/>
                  </a:lnTo>
                  <a:lnTo>
                    <a:pt x="0" y="44450"/>
                  </a:lnTo>
                  <a:lnTo>
                    <a:pt x="0" y="46990"/>
                  </a:lnTo>
                  <a:lnTo>
                    <a:pt x="495604" y="46990"/>
                  </a:lnTo>
                  <a:lnTo>
                    <a:pt x="495604" y="44450"/>
                  </a:lnTo>
                  <a:lnTo>
                    <a:pt x="470204" y="44450"/>
                  </a:lnTo>
                  <a:lnTo>
                    <a:pt x="470204" y="44234"/>
                  </a:lnTo>
                  <a:lnTo>
                    <a:pt x="495604" y="44234"/>
                  </a:lnTo>
                  <a:lnTo>
                    <a:pt x="495604" y="2540"/>
                  </a:lnTo>
                  <a:lnTo>
                    <a:pt x="495604" y="2298"/>
                  </a:lnTo>
                  <a:lnTo>
                    <a:pt x="495604" y="0"/>
                  </a:lnTo>
                  <a:close/>
                </a:path>
              </a:pathLst>
            </a:custGeom>
            <a:solidFill>
              <a:srgbClr val="C82121"/>
            </a:solidFill>
          </p:spPr>
          <p:txBody>
            <a:bodyPr wrap="square" lIns="0" tIns="0" rIns="0" bIns="0" rtlCol="0"/>
            <a:p/>
          </p:txBody>
        </p:sp>
        <p:sp>
          <p:nvSpPr>
            <p:cNvPr id="139" name="object 130"/>
            <p:cNvSpPr/>
            <p:nvPr/>
          </p:nvSpPr>
          <p:spPr>
            <a:xfrm>
              <a:off x="4313009" y="4358170"/>
              <a:ext cx="395605" cy="38100"/>
            </a:xfrm>
            <a:custGeom>
              <a:avLst/>
              <a:gdLst/>
              <a:ahLst/>
              <a:cxnLst/>
              <a:rect l="l" t="t" r="r" b="b"/>
              <a:pathLst>
                <a:path w="395604" h="38100">
                  <a:moveTo>
                    <a:pt x="395224" y="0"/>
                  </a:moveTo>
                  <a:lnTo>
                    <a:pt x="0" y="0"/>
                  </a:lnTo>
                  <a:lnTo>
                    <a:pt x="0" y="2540"/>
                  </a:lnTo>
                  <a:lnTo>
                    <a:pt x="0" y="35560"/>
                  </a:lnTo>
                  <a:lnTo>
                    <a:pt x="0" y="38100"/>
                  </a:lnTo>
                  <a:lnTo>
                    <a:pt x="395224" y="38100"/>
                  </a:lnTo>
                  <a:lnTo>
                    <a:pt x="395224" y="35560"/>
                  </a:lnTo>
                  <a:lnTo>
                    <a:pt x="25425" y="35560"/>
                  </a:lnTo>
                  <a:lnTo>
                    <a:pt x="25425" y="2540"/>
                  </a:lnTo>
                  <a:lnTo>
                    <a:pt x="371094" y="2540"/>
                  </a:lnTo>
                  <a:lnTo>
                    <a:pt x="371094" y="35344"/>
                  </a:lnTo>
                  <a:lnTo>
                    <a:pt x="395224" y="35344"/>
                  </a:lnTo>
                  <a:lnTo>
                    <a:pt x="395224" y="2540"/>
                  </a:lnTo>
                  <a:lnTo>
                    <a:pt x="395224" y="2311"/>
                  </a:lnTo>
                  <a:lnTo>
                    <a:pt x="395224" y="0"/>
                  </a:lnTo>
                  <a:close/>
                </a:path>
              </a:pathLst>
            </a:custGeom>
            <a:solidFill>
              <a:srgbClr val="C81F1F"/>
            </a:solidFill>
          </p:spPr>
          <p:txBody>
            <a:bodyPr wrap="square" lIns="0" tIns="0" rIns="0" bIns="0" rtlCol="0"/>
            <a:p/>
          </p:txBody>
        </p:sp>
        <p:sp>
          <p:nvSpPr>
            <p:cNvPr id="140" name="object 131"/>
            <p:cNvSpPr/>
            <p:nvPr/>
          </p:nvSpPr>
          <p:spPr>
            <a:xfrm>
              <a:off x="4338434" y="4360710"/>
              <a:ext cx="346075" cy="33020"/>
            </a:xfrm>
            <a:custGeom>
              <a:avLst/>
              <a:gdLst/>
              <a:ahLst/>
              <a:cxnLst/>
              <a:rect l="l" t="t" r="r" b="b"/>
              <a:pathLst>
                <a:path w="346075" h="33020">
                  <a:moveTo>
                    <a:pt x="345668" y="0"/>
                  </a:moveTo>
                  <a:lnTo>
                    <a:pt x="0" y="0"/>
                  </a:lnTo>
                  <a:lnTo>
                    <a:pt x="0" y="2540"/>
                  </a:lnTo>
                  <a:lnTo>
                    <a:pt x="0" y="30480"/>
                  </a:lnTo>
                  <a:lnTo>
                    <a:pt x="0" y="33020"/>
                  </a:lnTo>
                  <a:lnTo>
                    <a:pt x="345668" y="33020"/>
                  </a:lnTo>
                  <a:lnTo>
                    <a:pt x="345668" y="30480"/>
                  </a:lnTo>
                  <a:lnTo>
                    <a:pt x="24142" y="30480"/>
                  </a:lnTo>
                  <a:lnTo>
                    <a:pt x="24142" y="2540"/>
                  </a:lnTo>
                  <a:lnTo>
                    <a:pt x="321500" y="2540"/>
                  </a:lnTo>
                  <a:lnTo>
                    <a:pt x="321500" y="30276"/>
                  </a:lnTo>
                  <a:lnTo>
                    <a:pt x="345668" y="30276"/>
                  </a:lnTo>
                  <a:lnTo>
                    <a:pt x="345668" y="2540"/>
                  </a:lnTo>
                  <a:lnTo>
                    <a:pt x="345668" y="2298"/>
                  </a:lnTo>
                  <a:lnTo>
                    <a:pt x="345668" y="0"/>
                  </a:lnTo>
                  <a:close/>
                </a:path>
              </a:pathLst>
            </a:custGeom>
            <a:solidFill>
              <a:srgbClr val="CA1F1F"/>
            </a:solidFill>
          </p:spPr>
          <p:txBody>
            <a:bodyPr wrap="square" lIns="0" tIns="0" rIns="0" bIns="0" rtlCol="0"/>
            <a:p/>
          </p:txBody>
        </p:sp>
        <p:sp>
          <p:nvSpPr>
            <p:cNvPr id="141" name="object 132"/>
            <p:cNvSpPr/>
            <p:nvPr/>
          </p:nvSpPr>
          <p:spPr>
            <a:xfrm>
              <a:off x="4362577" y="4363250"/>
              <a:ext cx="297815" cy="27940"/>
            </a:xfrm>
            <a:custGeom>
              <a:avLst/>
              <a:gdLst/>
              <a:ahLst/>
              <a:cxnLst/>
              <a:rect l="l" t="t" r="r" b="b"/>
              <a:pathLst>
                <a:path w="297814" h="27939">
                  <a:moveTo>
                    <a:pt x="297357" y="0"/>
                  </a:moveTo>
                  <a:lnTo>
                    <a:pt x="0" y="0"/>
                  </a:lnTo>
                  <a:lnTo>
                    <a:pt x="0" y="2540"/>
                  </a:lnTo>
                  <a:lnTo>
                    <a:pt x="0" y="25400"/>
                  </a:lnTo>
                  <a:lnTo>
                    <a:pt x="0" y="27940"/>
                  </a:lnTo>
                  <a:lnTo>
                    <a:pt x="297357" y="27940"/>
                  </a:lnTo>
                  <a:lnTo>
                    <a:pt x="297357" y="25400"/>
                  </a:lnTo>
                  <a:lnTo>
                    <a:pt x="25425" y="25400"/>
                  </a:lnTo>
                  <a:lnTo>
                    <a:pt x="25425" y="2540"/>
                  </a:lnTo>
                  <a:lnTo>
                    <a:pt x="271957" y="2540"/>
                  </a:lnTo>
                  <a:lnTo>
                    <a:pt x="271957" y="25184"/>
                  </a:lnTo>
                  <a:lnTo>
                    <a:pt x="297357" y="25184"/>
                  </a:lnTo>
                  <a:lnTo>
                    <a:pt x="297357" y="2540"/>
                  </a:lnTo>
                  <a:lnTo>
                    <a:pt x="297357" y="2311"/>
                  </a:lnTo>
                  <a:lnTo>
                    <a:pt x="297357" y="0"/>
                  </a:lnTo>
                  <a:close/>
                </a:path>
              </a:pathLst>
            </a:custGeom>
            <a:solidFill>
              <a:srgbClr val="CA1D1F"/>
            </a:solidFill>
          </p:spPr>
          <p:txBody>
            <a:bodyPr wrap="square" lIns="0" tIns="0" rIns="0" bIns="0" rtlCol="0"/>
            <a:p/>
          </p:txBody>
        </p:sp>
        <p:sp>
          <p:nvSpPr>
            <p:cNvPr id="142" name="object 133"/>
            <p:cNvSpPr/>
            <p:nvPr/>
          </p:nvSpPr>
          <p:spPr>
            <a:xfrm>
              <a:off x="4388002" y="4365790"/>
              <a:ext cx="247015" cy="22860"/>
            </a:xfrm>
            <a:custGeom>
              <a:avLst/>
              <a:gdLst/>
              <a:ahLst/>
              <a:cxnLst/>
              <a:rect l="l" t="t" r="r" b="b"/>
              <a:pathLst>
                <a:path w="247014" h="22860">
                  <a:moveTo>
                    <a:pt x="246532" y="0"/>
                  </a:moveTo>
                  <a:lnTo>
                    <a:pt x="222377" y="0"/>
                  </a:lnTo>
                  <a:lnTo>
                    <a:pt x="222377" y="17576"/>
                  </a:lnTo>
                  <a:lnTo>
                    <a:pt x="222377" y="17780"/>
                  </a:lnTo>
                  <a:lnTo>
                    <a:pt x="49555" y="17780"/>
                  </a:lnTo>
                  <a:lnTo>
                    <a:pt x="49555" y="3810"/>
                  </a:lnTo>
                  <a:lnTo>
                    <a:pt x="196977" y="3810"/>
                  </a:lnTo>
                  <a:lnTo>
                    <a:pt x="196977" y="17576"/>
                  </a:lnTo>
                  <a:lnTo>
                    <a:pt x="222377" y="17576"/>
                  </a:lnTo>
                  <a:lnTo>
                    <a:pt x="222377" y="0"/>
                  </a:lnTo>
                  <a:lnTo>
                    <a:pt x="0" y="0"/>
                  </a:lnTo>
                  <a:lnTo>
                    <a:pt x="0" y="2540"/>
                  </a:lnTo>
                  <a:lnTo>
                    <a:pt x="0" y="20320"/>
                  </a:lnTo>
                  <a:lnTo>
                    <a:pt x="0" y="22860"/>
                  </a:lnTo>
                  <a:lnTo>
                    <a:pt x="246532" y="22860"/>
                  </a:lnTo>
                  <a:lnTo>
                    <a:pt x="246532" y="20320"/>
                  </a:lnTo>
                  <a:lnTo>
                    <a:pt x="222377" y="20320"/>
                  </a:lnTo>
                  <a:lnTo>
                    <a:pt x="222377" y="20091"/>
                  </a:lnTo>
                  <a:lnTo>
                    <a:pt x="246532" y="20091"/>
                  </a:lnTo>
                  <a:lnTo>
                    <a:pt x="246532" y="2540"/>
                  </a:lnTo>
                  <a:lnTo>
                    <a:pt x="246532" y="2324"/>
                  </a:lnTo>
                  <a:lnTo>
                    <a:pt x="246532" y="0"/>
                  </a:lnTo>
                  <a:close/>
                </a:path>
              </a:pathLst>
            </a:custGeom>
            <a:solidFill>
              <a:srgbClr val="CB1C1F"/>
            </a:solidFill>
          </p:spPr>
          <p:txBody>
            <a:bodyPr wrap="square" lIns="0" tIns="0" rIns="0" bIns="0" rtlCol="0"/>
            <a:p/>
          </p:txBody>
        </p:sp>
        <p:sp>
          <p:nvSpPr>
            <p:cNvPr id="143" name="object 134"/>
            <p:cNvSpPr/>
            <p:nvPr/>
          </p:nvSpPr>
          <p:spPr>
            <a:xfrm>
              <a:off x="4437557" y="4369600"/>
              <a:ext cx="147955" cy="13970"/>
            </a:xfrm>
            <a:custGeom>
              <a:avLst/>
              <a:gdLst/>
              <a:ahLst/>
              <a:cxnLst/>
              <a:rect l="l" t="t" r="r" b="b"/>
              <a:pathLst>
                <a:path w="147954" h="13970">
                  <a:moveTo>
                    <a:pt x="147421" y="0"/>
                  </a:moveTo>
                  <a:lnTo>
                    <a:pt x="123253" y="0"/>
                  </a:lnTo>
                  <a:lnTo>
                    <a:pt x="123253" y="9944"/>
                  </a:lnTo>
                  <a:lnTo>
                    <a:pt x="123253" y="10160"/>
                  </a:lnTo>
                  <a:lnTo>
                    <a:pt x="49568" y="10160"/>
                  </a:lnTo>
                  <a:lnTo>
                    <a:pt x="49568" y="5080"/>
                  </a:lnTo>
                  <a:lnTo>
                    <a:pt x="97853" y="5080"/>
                  </a:lnTo>
                  <a:lnTo>
                    <a:pt x="97853" y="9944"/>
                  </a:lnTo>
                  <a:lnTo>
                    <a:pt x="123253" y="9944"/>
                  </a:lnTo>
                  <a:lnTo>
                    <a:pt x="123253" y="0"/>
                  </a:lnTo>
                  <a:lnTo>
                    <a:pt x="0" y="0"/>
                  </a:lnTo>
                  <a:lnTo>
                    <a:pt x="0" y="2540"/>
                  </a:lnTo>
                  <a:lnTo>
                    <a:pt x="0" y="11430"/>
                  </a:lnTo>
                  <a:lnTo>
                    <a:pt x="0" y="13970"/>
                  </a:lnTo>
                  <a:lnTo>
                    <a:pt x="147421" y="13970"/>
                  </a:lnTo>
                  <a:lnTo>
                    <a:pt x="147421" y="11430"/>
                  </a:lnTo>
                  <a:lnTo>
                    <a:pt x="123253" y="11430"/>
                  </a:lnTo>
                  <a:lnTo>
                    <a:pt x="123253" y="11214"/>
                  </a:lnTo>
                  <a:lnTo>
                    <a:pt x="147421" y="11214"/>
                  </a:lnTo>
                  <a:lnTo>
                    <a:pt x="147421" y="2540"/>
                  </a:lnTo>
                  <a:lnTo>
                    <a:pt x="147421" y="2324"/>
                  </a:lnTo>
                  <a:lnTo>
                    <a:pt x="147421" y="0"/>
                  </a:lnTo>
                  <a:close/>
                </a:path>
              </a:pathLst>
            </a:custGeom>
            <a:solidFill>
              <a:srgbClr val="CC1A1F"/>
            </a:solidFill>
          </p:spPr>
          <p:txBody>
            <a:bodyPr wrap="square" lIns="0" tIns="0" rIns="0" bIns="0" rtlCol="0"/>
            <a:p/>
          </p:txBody>
        </p:sp>
        <p:sp>
          <p:nvSpPr>
            <p:cNvPr id="145" name="object 135"/>
            <p:cNvSpPr/>
            <p:nvPr/>
          </p:nvSpPr>
          <p:spPr>
            <a:xfrm>
              <a:off x="4487126" y="4374443"/>
              <a:ext cx="48895" cy="5715"/>
            </a:xfrm>
            <a:custGeom>
              <a:avLst/>
              <a:gdLst/>
              <a:ahLst/>
              <a:cxnLst/>
              <a:rect l="l" t="t" r="r" b="b"/>
              <a:pathLst>
                <a:path w="48895" h="5714">
                  <a:moveTo>
                    <a:pt x="48297" y="5099"/>
                  </a:moveTo>
                  <a:lnTo>
                    <a:pt x="0" y="5099"/>
                  </a:lnTo>
                  <a:lnTo>
                    <a:pt x="0" y="0"/>
                  </a:lnTo>
                  <a:lnTo>
                    <a:pt x="48297" y="0"/>
                  </a:lnTo>
                  <a:lnTo>
                    <a:pt x="48297" y="5099"/>
                  </a:lnTo>
                  <a:close/>
                </a:path>
              </a:pathLst>
            </a:custGeom>
            <a:solidFill>
              <a:srgbClr val="CD181D"/>
            </a:solidFill>
          </p:spPr>
          <p:txBody>
            <a:bodyPr wrap="square" lIns="0" tIns="0" rIns="0" bIns="0" rtlCol="0"/>
            <a:p/>
          </p:txBody>
        </p:sp>
        <p:sp>
          <p:nvSpPr>
            <p:cNvPr id="146" name="object 136"/>
            <p:cNvSpPr/>
            <p:nvPr/>
          </p:nvSpPr>
          <p:spPr>
            <a:xfrm>
              <a:off x="381234" y="3981772"/>
              <a:ext cx="8260080" cy="789305"/>
            </a:xfrm>
            <a:custGeom>
              <a:avLst/>
              <a:gdLst/>
              <a:ahLst/>
              <a:cxnLst/>
              <a:rect l="l" t="t" r="r" b="b"/>
              <a:pathLst>
                <a:path w="8260080" h="789304">
                  <a:moveTo>
                    <a:pt x="0" y="237651"/>
                  </a:moveTo>
                  <a:lnTo>
                    <a:pt x="7205325" y="237651"/>
                  </a:lnTo>
                  <a:lnTo>
                    <a:pt x="7205325" y="0"/>
                  </a:lnTo>
                  <a:lnTo>
                    <a:pt x="8260081" y="395220"/>
                  </a:lnTo>
                  <a:lnTo>
                    <a:pt x="7205325" y="789153"/>
                  </a:lnTo>
                  <a:lnTo>
                    <a:pt x="7205325" y="552788"/>
                  </a:lnTo>
                  <a:lnTo>
                    <a:pt x="0" y="552788"/>
                  </a:lnTo>
                  <a:lnTo>
                    <a:pt x="0" y="237651"/>
                  </a:lnTo>
                  <a:close/>
                </a:path>
              </a:pathLst>
            </a:custGeom>
            <a:ln w="6099">
              <a:solidFill>
                <a:srgbClr val="3464A3"/>
              </a:solidFill>
            </a:ln>
          </p:spPr>
          <p:txBody>
            <a:bodyPr wrap="square" lIns="0" tIns="0" rIns="0" bIns="0" rtlCol="0"/>
            <a:p/>
          </p:txBody>
        </p:sp>
      </p:grpSp>
      <p:sp>
        <p:nvSpPr>
          <p:cNvPr id="150" name="object 137"/>
          <p:cNvSpPr txBox="1"/>
          <p:nvPr/>
        </p:nvSpPr>
        <p:spPr>
          <a:xfrm>
            <a:off x="494310" y="4221346"/>
            <a:ext cx="2416175" cy="289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895475" algn="l"/>
              </a:tabLst>
            </a:pPr>
            <a:r>
              <a:rPr sz="1800" b="1" dirty="0">
                <a:latin typeface="Arial"/>
                <a:cs typeface="Arial"/>
              </a:rPr>
              <a:t>1969</a:t>
            </a:r>
            <a:r>
              <a:rPr sz="1800" b="1" spc="-20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-</a:t>
            </a:r>
            <a:r>
              <a:rPr sz="1800" b="1" spc="-15" dirty="0">
                <a:latin typeface="Arial"/>
                <a:cs typeface="Arial"/>
              </a:rPr>
              <a:t> </a:t>
            </a:r>
            <a:r>
              <a:rPr sz="1800" b="1" spc="-20" dirty="0">
                <a:latin typeface="Arial"/>
                <a:cs typeface="Arial"/>
              </a:rPr>
              <a:t>1972</a:t>
            </a:r>
            <a:r>
              <a:rPr sz="1800" b="1" dirty="0">
                <a:latin typeface="Arial"/>
                <a:cs typeface="Arial"/>
              </a:rPr>
              <a:t>	</a:t>
            </a:r>
            <a:r>
              <a:rPr sz="1800" b="1" spc="-20" dirty="0">
                <a:latin typeface="Arial"/>
                <a:cs typeface="Arial"/>
              </a:rPr>
              <a:t>1976</a:t>
            </a:r>
            <a:endParaRPr sz="1800">
              <a:latin typeface="Arial"/>
              <a:cs typeface="Arial"/>
            </a:endParaRPr>
          </a:p>
        </p:txBody>
      </p:sp>
      <p:sp>
        <p:nvSpPr>
          <p:cNvPr id="151" name="object 139"/>
          <p:cNvSpPr txBox="1"/>
          <p:nvPr/>
        </p:nvSpPr>
        <p:spPr>
          <a:xfrm>
            <a:off x="5237798" y="4108908"/>
            <a:ext cx="217170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25" dirty="0">
                <a:latin typeface="Arial"/>
                <a:cs typeface="Arial"/>
              </a:rPr>
              <a:t>...</a:t>
            </a:r>
            <a:endParaRPr sz="1800">
              <a:latin typeface="Arial"/>
              <a:cs typeface="Arial"/>
            </a:endParaRPr>
          </a:p>
        </p:txBody>
      </p:sp>
      <p:sp>
        <p:nvSpPr>
          <p:cNvPr id="153" name="object 146"/>
          <p:cNvSpPr txBox="1"/>
          <p:nvPr/>
        </p:nvSpPr>
        <p:spPr>
          <a:xfrm>
            <a:off x="6615101" y="4572161"/>
            <a:ext cx="2858135" cy="1887855"/>
          </a:xfrm>
          <a:prstGeom prst="rect">
            <a:avLst/>
          </a:prstGeom>
          <a:ln w="38120">
            <a:solidFill>
              <a:srgbClr val="F9A870"/>
            </a:solidFill>
          </a:ln>
        </p:spPr>
        <p:txBody>
          <a:bodyPr vert="horz" wrap="square" lIns="0" tIns="0" rIns="0" bIns="0" rtlCol="0">
            <a:spAutoFit/>
          </a:bodyPr>
          <a:p>
            <a:pPr marL="54610">
              <a:lnSpc>
                <a:spcPts val="1940"/>
              </a:lnSpc>
            </a:pPr>
            <a:r>
              <a:rPr sz="1800" b="1" spc="-25" dirty="0">
                <a:solidFill>
                  <a:srgbClr val="CD181D"/>
                </a:solidFill>
                <a:latin typeface="Arial"/>
                <a:cs typeface="Arial"/>
              </a:rPr>
              <a:t>GPD</a:t>
            </a:r>
            <a:endParaRPr sz="18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8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8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465"/>
              </a:spcBef>
            </a:pPr>
            <a:endParaRPr sz="1800">
              <a:latin typeface="Arial"/>
              <a:cs typeface="Arial"/>
            </a:endParaRPr>
          </a:p>
          <a:p>
            <a:pPr marL="107950" marR="1341120">
              <a:lnSpc>
                <a:spcPts val="1340"/>
              </a:lnSpc>
            </a:pPr>
            <a:r>
              <a:rPr sz="1200" i="1" dirty="0">
                <a:latin typeface="Arial"/>
                <a:cs typeface="Arial"/>
              </a:rPr>
              <a:t>Costa</a:t>
            </a:r>
            <a:r>
              <a:rPr sz="1200" i="1" spc="-5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et</a:t>
            </a:r>
            <a:r>
              <a:rPr sz="1200" i="1" spc="-5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al.</a:t>
            </a:r>
            <a:r>
              <a:rPr sz="1200" i="1" spc="-10" dirty="0">
                <a:latin typeface="Arial"/>
                <a:cs typeface="Arial"/>
              </a:rPr>
              <a:t> </a:t>
            </a:r>
            <a:r>
              <a:rPr sz="1200" i="1" spc="-20" dirty="0">
                <a:latin typeface="Arial"/>
                <a:cs typeface="Arial"/>
              </a:rPr>
              <a:t>2001</a:t>
            </a:r>
            <a:r>
              <a:rPr sz="1200" i="1" spc="-20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Bellazzini</a:t>
            </a:r>
            <a:r>
              <a:rPr sz="1200" i="1" spc="-10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et al. </a:t>
            </a:r>
            <a:r>
              <a:rPr sz="1200" i="1" spc="-20" dirty="0">
                <a:latin typeface="Arial"/>
                <a:cs typeface="Arial"/>
              </a:rPr>
              <a:t>2006</a:t>
            </a:r>
            <a:endParaRPr sz="1200">
              <a:latin typeface="Arial"/>
              <a:cs typeface="Arial"/>
            </a:endParaRPr>
          </a:p>
        </p:txBody>
      </p:sp>
      <p:sp>
        <p:nvSpPr>
          <p:cNvPr id="155" name="object 140"/>
          <p:cNvSpPr txBox="1"/>
          <p:nvPr/>
        </p:nvSpPr>
        <p:spPr>
          <a:xfrm>
            <a:off x="8254905" y="4187056"/>
            <a:ext cx="1319530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800100" algn="l"/>
              </a:tabLst>
            </a:pPr>
            <a:r>
              <a:rPr sz="1800" b="1" spc="-10" dirty="0">
                <a:latin typeface="Arial"/>
                <a:cs typeface="Arial"/>
              </a:rPr>
              <a:t>2000’</a:t>
            </a:r>
            <a:r>
              <a:rPr sz="1800" b="1" dirty="0">
                <a:latin typeface="Arial"/>
                <a:cs typeface="Arial"/>
              </a:rPr>
              <a:t>	</a:t>
            </a:r>
            <a:r>
              <a:rPr sz="1800" b="1" spc="-20" dirty="0">
                <a:latin typeface="Arial"/>
                <a:cs typeface="Arial"/>
              </a:rPr>
              <a:t>2017</a:t>
            </a:r>
            <a:endParaRPr sz="1800">
              <a:latin typeface="Arial"/>
              <a:cs typeface="Arial"/>
            </a:endParaRPr>
          </a:p>
        </p:txBody>
      </p:sp>
      <p:sp>
        <p:nvSpPr>
          <p:cNvPr id="156" name="object 138"/>
          <p:cNvSpPr txBox="1"/>
          <p:nvPr/>
        </p:nvSpPr>
        <p:spPr>
          <a:xfrm>
            <a:off x="10192084" y="4187056"/>
            <a:ext cx="533400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20" dirty="0">
                <a:latin typeface="Arial"/>
                <a:cs typeface="Arial"/>
              </a:rPr>
              <a:t>2021</a:t>
            </a:r>
            <a:endParaRPr sz="1800">
              <a:latin typeface="Arial"/>
              <a:cs typeface="Arial"/>
            </a:endParaRPr>
          </a:p>
        </p:txBody>
      </p:sp>
      <p:sp>
        <p:nvSpPr>
          <p:cNvPr id="157" name="object 142"/>
          <p:cNvSpPr txBox="1"/>
          <p:nvPr/>
        </p:nvSpPr>
        <p:spPr>
          <a:xfrm>
            <a:off x="471418" y="4724547"/>
            <a:ext cx="3698240" cy="1893570"/>
          </a:xfrm>
          <a:prstGeom prst="rect">
            <a:avLst/>
          </a:prstGeom>
          <a:ln w="38120">
            <a:solidFill>
              <a:srgbClr val="3464A3"/>
            </a:solidFill>
          </a:ln>
        </p:spPr>
        <p:txBody>
          <a:bodyPr vert="horz" wrap="square" lIns="0" tIns="38100" rIns="0" bIns="0" rtlCol="0">
            <a:spAutoFit/>
          </a:bodyPr>
          <a:p>
            <a:pPr marL="120650" marR="2192655">
              <a:lnSpc>
                <a:spcPct val="93000"/>
              </a:lnSpc>
              <a:spcBef>
                <a:spcPts val="300"/>
              </a:spcBef>
            </a:pPr>
            <a:r>
              <a:rPr sz="1600" b="1" spc="-20" dirty="0">
                <a:solidFill>
                  <a:srgbClr val="CD181D"/>
                </a:solidFill>
                <a:latin typeface="Arial"/>
                <a:cs typeface="Arial"/>
              </a:rPr>
              <a:t>OSO-</a:t>
            </a:r>
            <a:r>
              <a:rPr sz="1600" b="1" dirty="0">
                <a:solidFill>
                  <a:srgbClr val="CD181D"/>
                </a:solidFill>
                <a:latin typeface="Arial"/>
                <a:cs typeface="Arial"/>
              </a:rPr>
              <a:t>8:</a:t>
            </a:r>
            <a:r>
              <a:rPr sz="1600" b="1" spc="15" dirty="0">
                <a:solidFill>
                  <a:srgbClr val="CD181D"/>
                </a:solidFill>
                <a:latin typeface="Arial"/>
                <a:cs typeface="Arial"/>
              </a:rPr>
              <a:t> </a:t>
            </a:r>
            <a:r>
              <a:rPr sz="1600" spc="-20" dirty="0">
                <a:latin typeface="Arial"/>
                <a:cs typeface="Arial"/>
              </a:rPr>
              <a:t>First </a:t>
            </a:r>
            <a:r>
              <a:rPr sz="1600" b="1" spc="-10" dirty="0">
                <a:latin typeface="Arial"/>
                <a:cs typeface="Arial"/>
              </a:rPr>
              <a:t>significative </a:t>
            </a:r>
            <a:r>
              <a:rPr sz="1600" dirty="0">
                <a:latin typeface="Arial"/>
                <a:cs typeface="Arial"/>
              </a:rPr>
              <a:t>detection</a:t>
            </a:r>
            <a:r>
              <a:rPr sz="1600" spc="-4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of</a:t>
            </a:r>
            <a:r>
              <a:rPr sz="1600" spc="-30" dirty="0">
                <a:latin typeface="Arial"/>
                <a:cs typeface="Arial"/>
              </a:rPr>
              <a:t> </a:t>
            </a:r>
            <a:r>
              <a:rPr sz="1600" spc="-25" dirty="0">
                <a:latin typeface="Arial"/>
                <a:cs typeface="Arial"/>
              </a:rPr>
              <a:t>X- </a:t>
            </a:r>
            <a:r>
              <a:rPr sz="1600" dirty="0">
                <a:latin typeface="Arial"/>
                <a:cs typeface="Arial"/>
              </a:rPr>
              <a:t>ray</a:t>
            </a:r>
            <a:r>
              <a:rPr sz="1600" spc="-40" dirty="0">
                <a:latin typeface="Arial"/>
                <a:cs typeface="Arial"/>
              </a:rPr>
              <a:t> </a:t>
            </a:r>
            <a:r>
              <a:rPr sz="1600" spc="-10" dirty="0">
                <a:latin typeface="Arial"/>
                <a:cs typeface="Arial"/>
              </a:rPr>
              <a:t>polarization </a:t>
            </a:r>
            <a:r>
              <a:rPr sz="1600" dirty="0">
                <a:latin typeface="Arial"/>
                <a:cs typeface="Arial"/>
              </a:rPr>
              <a:t>from</a:t>
            </a:r>
            <a:r>
              <a:rPr sz="1600" spc="-2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the</a:t>
            </a:r>
            <a:r>
              <a:rPr sz="1600" spc="409" dirty="0">
                <a:latin typeface="Arial"/>
                <a:cs typeface="Arial"/>
              </a:rPr>
              <a:t> </a:t>
            </a:r>
            <a:r>
              <a:rPr sz="1600" b="1" spc="-20" dirty="0">
                <a:latin typeface="Arial"/>
                <a:cs typeface="Arial"/>
              </a:rPr>
              <a:t>Crab </a:t>
            </a:r>
            <a:r>
              <a:rPr sz="1600" b="1" spc="-10" dirty="0">
                <a:latin typeface="Arial"/>
                <a:cs typeface="Arial"/>
              </a:rPr>
              <a:t>Nebula</a:t>
            </a:r>
            <a:r>
              <a:rPr sz="1600" spc="-10" dirty="0">
                <a:latin typeface="Arial"/>
                <a:cs typeface="Arial"/>
              </a:rPr>
              <a:t>.</a:t>
            </a:r>
            <a:endParaRPr sz="1600">
              <a:latin typeface="Arial"/>
              <a:cs typeface="Arial"/>
            </a:endParaRPr>
          </a:p>
          <a:p>
            <a:pPr marL="52070" marR="2178685">
              <a:lnSpc>
                <a:spcPts val="1340"/>
              </a:lnSpc>
              <a:spcBef>
                <a:spcPts val="820"/>
              </a:spcBef>
            </a:pPr>
            <a:r>
              <a:rPr sz="1200" i="1" dirty="0">
                <a:latin typeface="Arial"/>
                <a:cs typeface="Arial"/>
              </a:rPr>
              <a:t>Weisskopf</a:t>
            </a:r>
            <a:r>
              <a:rPr sz="1200" i="1" spc="-10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et</a:t>
            </a:r>
            <a:r>
              <a:rPr sz="1200" i="1" spc="-20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al.</a:t>
            </a:r>
            <a:r>
              <a:rPr sz="1200" i="1" spc="-20" dirty="0">
                <a:latin typeface="Arial"/>
                <a:cs typeface="Arial"/>
              </a:rPr>
              <a:t> 1976</a:t>
            </a:r>
            <a:r>
              <a:rPr sz="1200" i="1" spc="-20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Weisskopf</a:t>
            </a:r>
            <a:r>
              <a:rPr sz="1200" i="1" spc="-10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et</a:t>
            </a:r>
            <a:r>
              <a:rPr sz="1200" i="1" spc="-20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al.</a:t>
            </a:r>
            <a:r>
              <a:rPr sz="1200" i="1" spc="-20" dirty="0">
                <a:latin typeface="Arial"/>
                <a:cs typeface="Arial"/>
              </a:rPr>
              <a:t> 1978</a:t>
            </a:r>
            <a:endParaRPr sz="1200">
              <a:latin typeface="Arial"/>
              <a:cs typeface="Arial"/>
            </a:endParaRPr>
          </a:p>
        </p:txBody>
      </p:sp>
      <p:pic>
        <p:nvPicPr>
          <p:cNvPr id="158" name="object 14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659245" y="4800600"/>
            <a:ext cx="2813050" cy="1490345"/>
          </a:xfrm>
          <a:prstGeom prst="rect">
            <a:avLst/>
          </a:prstGeom>
        </p:spPr>
      </p:pic>
      <p:sp>
        <p:nvSpPr>
          <p:cNvPr id="159" name="Text Box 158"/>
          <p:cNvSpPr txBox="1"/>
          <p:nvPr/>
        </p:nvSpPr>
        <p:spPr>
          <a:xfrm>
            <a:off x="2487930" y="4404360"/>
            <a:ext cx="347980" cy="36830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p>
            <a:r>
              <a:rPr lang="en-US">
                <a:latin typeface="东文宋体" charset="0"/>
                <a:cs typeface="东文宋体" charset="0"/>
              </a:rPr>
              <a:t>↓</a:t>
            </a:r>
            <a:endParaRPr lang="en-US">
              <a:latin typeface="东文宋体" charset="0"/>
              <a:cs typeface="东文宋体" charset="0"/>
            </a:endParaRPr>
          </a:p>
        </p:txBody>
      </p:sp>
      <p:cxnSp>
        <p:nvCxnSpPr>
          <p:cNvPr id="160" name="Straight Arrow Connector 159"/>
          <p:cNvCxnSpPr/>
          <p:nvPr/>
        </p:nvCxnSpPr>
        <p:spPr>
          <a:xfrm flipV="1">
            <a:off x="2987" y="1340070"/>
            <a:ext cx="12181729" cy="35478"/>
          </a:xfrm>
          <a:prstGeom prst="straightConnector1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1" name="Text Box 160"/>
          <p:cNvSpPr txBox="1"/>
          <p:nvPr/>
        </p:nvSpPr>
        <p:spPr>
          <a:xfrm rot="10800000">
            <a:off x="862330" y="3969385"/>
            <a:ext cx="347980" cy="3683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en-US">
                <a:latin typeface="东文宋体" charset="0"/>
                <a:cs typeface="东文宋体" charset="0"/>
              </a:rPr>
              <a:t>↓</a:t>
            </a:r>
            <a:endParaRPr lang="en-US">
              <a:latin typeface="东文宋体" charset="0"/>
              <a:cs typeface="东文宋体" charset="0"/>
            </a:endParaRPr>
          </a:p>
        </p:txBody>
      </p:sp>
      <p:sp>
        <p:nvSpPr>
          <p:cNvPr id="163" name="Text Box 162"/>
          <p:cNvSpPr txBox="1"/>
          <p:nvPr/>
        </p:nvSpPr>
        <p:spPr>
          <a:xfrm>
            <a:off x="5252085" y="3708400"/>
            <a:ext cx="340995" cy="3683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en-US">
                <a:latin typeface="东文宋体" charset="0"/>
                <a:cs typeface="东文宋体" charset="0"/>
              </a:rPr>
              <a:t>↑</a:t>
            </a:r>
            <a:endParaRPr lang="en-US">
              <a:latin typeface="东文宋体" charset="0"/>
              <a:cs typeface="东文宋体" charset="0"/>
            </a:endParaRPr>
          </a:p>
        </p:txBody>
      </p:sp>
      <p:sp>
        <p:nvSpPr>
          <p:cNvPr id="164" name="Text Box 163"/>
          <p:cNvSpPr txBox="1"/>
          <p:nvPr/>
        </p:nvSpPr>
        <p:spPr>
          <a:xfrm rot="2580000">
            <a:off x="8138160" y="4490720"/>
            <a:ext cx="347980" cy="36830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p>
            <a:r>
              <a:rPr lang="en-US">
                <a:latin typeface="东文宋体" charset="0"/>
                <a:cs typeface="东文宋体" charset="0"/>
              </a:rPr>
              <a:t>↓</a:t>
            </a:r>
            <a:endParaRPr lang="en-US">
              <a:latin typeface="东文宋体" charset="0"/>
              <a:cs typeface="东文宋体" charset="0"/>
            </a:endParaRPr>
          </a:p>
        </p:txBody>
      </p:sp>
      <p:sp>
        <p:nvSpPr>
          <p:cNvPr id="165" name="Text Box 164"/>
          <p:cNvSpPr txBox="1"/>
          <p:nvPr/>
        </p:nvSpPr>
        <p:spPr>
          <a:xfrm>
            <a:off x="10384790" y="3645535"/>
            <a:ext cx="340995" cy="3683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en-US">
                <a:latin typeface="东文宋体" charset="0"/>
                <a:cs typeface="东文宋体" charset="0"/>
              </a:rPr>
              <a:t>↑</a:t>
            </a:r>
            <a:endParaRPr lang="en-US">
              <a:latin typeface="东文宋体" charset="0"/>
              <a:cs typeface="东文宋体" charset="0"/>
            </a:endParaRPr>
          </a:p>
        </p:txBody>
      </p:sp>
      <p:sp>
        <p:nvSpPr>
          <p:cNvPr id="166" name="Text Box 165"/>
          <p:cNvSpPr txBox="1"/>
          <p:nvPr/>
        </p:nvSpPr>
        <p:spPr>
          <a:xfrm>
            <a:off x="9151620" y="3733800"/>
            <a:ext cx="340995" cy="3683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en-US">
                <a:latin typeface="东文宋体" charset="0"/>
                <a:cs typeface="东文宋体" charset="0"/>
              </a:rPr>
              <a:t>↑</a:t>
            </a:r>
            <a:endParaRPr lang="en-US">
              <a:latin typeface="东文宋体" charset="0"/>
              <a:cs typeface="东文宋体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612829" y="79245"/>
            <a:ext cx="4963243" cy="5232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spAutoFit/>
          </a:bodyPr>
          <a:lstStyle/>
          <a:p>
            <a:pPr algn="ctr"/>
            <a:r>
              <a:rPr lang="en-US" sz="2800" b="1">
                <a:solidFill>
                  <a:schemeClr val="bg1"/>
                </a:solidFill>
              </a:rPr>
              <a:t>Why We Do Polarimetry?</a:t>
            </a:r>
            <a:endParaRPr lang="en-US" sz="2800">
              <a:solidFill>
                <a:schemeClr val="bg1"/>
              </a:solidFill>
            </a:endParaRPr>
          </a:p>
        </p:txBody>
      </p:sp>
      <p:cxnSp>
        <p:nvCxnSpPr>
          <p:cNvPr id="7" name="Straight Arrow Connector 6"/>
          <p:cNvCxnSpPr/>
          <p:nvPr/>
        </p:nvCxnSpPr>
        <p:spPr>
          <a:xfrm flipV="1">
            <a:off x="110310" y="1419238"/>
            <a:ext cx="11859759" cy="24746"/>
          </a:xfrm>
          <a:prstGeom prst="straightConnector1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Picture 8" descr="A circular logo with text and a circle&#10;&#10;AI-generated content may be incorrect.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112" y="101128"/>
            <a:ext cx="1450398" cy="1252476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1334268" y="186342"/>
            <a:ext cx="1455825" cy="107721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spAutoFit/>
          </a:bodyPr>
          <a:lstStyle/>
          <a:p>
            <a:pPr algn="l"/>
            <a:r>
              <a:rPr lang="en-US" sz="2800" b="1"/>
              <a:t>INAF</a:t>
            </a:r>
            <a:endParaRPr lang="en-US" sz="2800" b="1"/>
          </a:p>
          <a:p>
            <a:r>
              <a:rPr lang="en-US" sz="1200" b="1"/>
              <a:t>I</a:t>
            </a:r>
            <a:r>
              <a:rPr lang="en-US" sz="1200"/>
              <a:t>STITUTO</a:t>
            </a:r>
            <a:endParaRPr lang="en-US" sz="1200"/>
          </a:p>
          <a:p>
            <a:r>
              <a:rPr lang="en-US" sz="1200" b="1"/>
              <a:t>N</a:t>
            </a:r>
            <a:r>
              <a:rPr lang="en-US" sz="1200"/>
              <a:t>AZIONALE</a:t>
            </a:r>
            <a:endParaRPr lang="en-US" sz="1200"/>
          </a:p>
          <a:p>
            <a:r>
              <a:rPr lang="en-US" sz="1200" b="1"/>
              <a:t>D</a:t>
            </a:r>
            <a:r>
              <a:rPr lang="en-US" sz="1200"/>
              <a:t>I  </a:t>
            </a:r>
            <a:r>
              <a:rPr lang="en-US" sz="1200" b="1"/>
              <a:t>A</a:t>
            </a:r>
            <a:r>
              <a:rPr lang="en-US" sz="1200"/>
              <a:t>STROFISICA</a:t>
            </a:r>
            <a:endParaRPr lang="en-US" sz="1200"/>
          </a:p>
        </p:txBody>
      </p:sp>
      <p:sp>
        <p:nvSpPr>
          <p:cNvPr id="13" name="TextBox 12"/>
          <p:cNvSpPr txBox="1"/>
          <p:nvPr/>
        </p:nvSpPr>
        <p:spPr>
          <a:xfrm>
            <a:off x="5808980" y="184785"/>
            <a:ext cx="5859145" cy="706755"/>
          </a:xfrm>
          <a:prstGeom prst="rect">
            <a:avLst/>
          </a:prstGeom>
          <a:noFill/>
          <a:ln>
            <a:noFill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spAutoFit/>
          </a:bodyPr>
          <a:lstStyle/>
          <a:p>
            <a:r>
              <a:rPr lang="en-US" sz="4000" b="1" u="sng">
                <a:solidFill>
                  <a:srgbClr val="C00000"/>
                </a:solidFill>
              </a:rPr>
              <a:t>ONBOARD DETECTOR</a:t>
            </a:r>
            <a:endParaRPr lang="en-US" sz="4000" b="1" u="sng">
              <a:solidFill>
                <a:srgbClr val="C00000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436110" y="891540"/>
            <a:ext cx="7610475" cy="5835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spAutoFit/>
          </a:bodyPr>
          <a:lstStyle/>
          <a:p>
            <a:r>
              <a:rPr lang="en-US" sz="3200" b="1">
                <a:ea typeface="+mn-lt"/>
                <a:cs typeface="+mn-lt"/>
              </a:rPr>
              <a:t>    THE GAS PIXEL DETECTOR (GPD)</a:t>
            </a:r>
            <a:endParaRPr lang="en-US" sz="3200" b="1"/>
          </a:p>
        </p:txBody>
      </p:sp>
      <p:sp>
        <p:nvSpPr>
          <p:cNvPr id="12" name="TextBox 11"/>
          <p:cNvSpPr txBox="1"/>
          <p:nvPr/>
        </p:nvSpPr>
        <p:spPr>
          <a:xfrm>
            <a:off x="76492" y="6467775"/>
            <a:ext cx="3111184" cy="33855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spAutoFit/>
          </a:bodyPr>
          <a:lstStyle/>
          <a:p>
            <a:r>
              <a:rPr lang="en-US" sz="1600"/>
              <a:t>Concept from Costa et al. (2001) </a:t>
            </a:r>
            <a:endParaRPr lang="en-US" sz="1600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r:id="rId2" p14:bwMode="auto">
            <p14:nvContentPartPr>
              <p14:cNvPr id="49" name="Ink 48"/>
              <p14:cNvContentPartPr/>
              <p14:nvPr/>
            </p14:nvContentPartPr>
            <p14:xfrm>
              <a:off x="3037267" y="5190186"/>
              <a:ext cx="12878" cy="12878"/>
            </p14:xfrm>
          </p:contentPart>
        </mc:Choice>
        <mc:Fallback xmlns="">
          <p:pic>
            <p:nvPicPr>
              <p:cNvPr id="49" name="Ink 48"/>
            </p:nvPicPr>
            <p:blipFill>
              <a:blip r:embed="rId3"/>
            </p:blipFill>
            <p:spPr>
              <a:xfrm>
                <a:off x="3037267" y="5190186"/>
                <a:ext cx="12878" cy="12878"/>
              </a:xfrm>
              <a:prstGeom prst="rect"/>
            </p:spPr>
          </p:pic>
        </mc:Fallback>
      </mc:AlternateContent>
      <p:sp>
        <p:nvSpPr>
          <p:cNvPr id="55" name="Rectangle: Rounded Corners 54"/>
          <p:cNvSpPr/>
          <p:nvPr/>
        </p:nvSpPr>
        <p:spPr>
          <a:xfrm>
            <a:off x="6027381" y="3019289"/>
            <a:ext cx="3103469" cy="1242869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Rectangle: Rounded Corners 55"/>
          <p:cNvSpPr/>
          <p:nvPr/>
        </p:nvSpPr>
        <p:spPr>
          <a:xfrm>
            <a:off x="6022156" y="1652997"/>
            <a:ext cx="2761340" cy="1326991"/>
          </a:xfrm>
          <a:prstGeom prst="roundRect">
            <a:avLst/>
          </a:prstGeom>
          <a:noFill/>
          <a:ln w="63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TextBox 57"/>
          <p:cNvSpPr txBox="1"/>
          <p:nvPr/>
        </p:nvSpPr>
        <p:spPr>
          <a:xfrm>
            <a:off x="10139242" y="5359497"/>
            <a:ext cx="1095089" cy="193251"/>
          </a:xfrm>
          <a:prstGeom prst="rect">
            <a:avLst/>
          </a:prstGeom>
          <a:solidFill>
            <a:schemeClr val="bg1"/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spAutoFit/>
          </a:bodyPr>
          <a:lstStyle/>
          <a:p>
            <a:pPr algn="l"/>
            <a:endParaRPr lang="en-US"/>
          </a:p>
        </p:txBody>
      </p:sp>
      <p:pic>
        <p:nvPicPr>
          <p:cNvPr id="73" name="Picture 72" descr="A black tray with yellow circles and blue dots&#10;&#10;AI-generated content may be incorrect."/>
          <p:cNvPicPr>
            <a:picLocks noChangeAspect="1"/>
          </p:cNvPicPr>
          <p:nvPr/>
        </p:nvPicPr>
        <p:blipFill>
          <a:blip r:embed="rId4"/>
          <a:srcRect l="741" t="13158" r="-2210" b="5983"/>
          <a:stretch>
            <a:fillRect/>
          </a:stretch>
        </p:blipFill>
        <p:spPr>
          <a:xfrm>
            <a:off x="8771384" y="4567016"/>
            <a:ext cx="2484922" cy="1238121"/>
          </a:xfrm>
          <a:prstGeom prst="rect">
            <a:avLst/>
          </a:prstGeom>
        </p:spPr>
      </p:pic>
      <p:sp>
        <p:nvSpPr>
          <p:cNvPr id="77" name="TextBox 76"/>
          <p:cNvSpPr txBox="1"/>
          <p:nvPr/>
        </p:nvSpPr>
        <p:spPr>
          <a:xfrm>
            <a:off x="11079731" y="5243546"/>
            <a:ext cx="695704" cy="579753"/>
          </a:xfrm>
          <a:prstGeom prst="rect">
            <a:avLst/>
          </a:prstGeom>
          <a:solidFill>
            <a:schemeClr val="bg1"/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spAutoFit/>
          </a:bodyPr>
          <a:lstStyle/>
          <a:p>
            <a:pPr algn="l"/>
            <a:endParaRPr lang="en-US"/>
          </a:p>
        </p:txBody>
      </p:sp>
      <p:sp>
        <p:nvSpPr>
          <p:cNvPr id="83" name="TextBox 82"/>
          <p:cNvSpPr txBox="1"/>
          <p:nvPr/>
        </p:nvSpPr>
        <p:spPr>
          <a:xfrm>
            <a:off x="10641695" y="6132502"/>
            <a:ext cx="1095089" cy="283434"/>
          </a:xfrm>
          <a:prstGeom prst="rect">
            <a:avLst/>
          </a:prstGeom>
          <a:solidFill>
            <a:schemeClr val="bg1"/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spAutoFit/>
          </a:bodyPr>
          <a:lstStyle/>
          <a:p>
            <a:pPr algn="l"/>
            <a:endParaRPr lang="en-US"/>
          </a:p>
        </p:txBody>
      </p:sp>
      <p:sp>
        <p:nvSpPr>
          <p:cNvPr id="85" name="TextBox 84"/>
          <p:cNvSpPr txBox="1"/>
          <p:nvPr/>
        </p:nvSpPr>
        <p:spPr>
          <a:xfrm>
            <a:off x="11002430" y="5230664"/>
            <a:ext cx="1017789" cy="296318"/>
          </a:xfrm>
          <a:prstGeom prst="rect">
            <a:avLst/>
          </a:prstGeom>
          <a:solidFill>
            <a:schemeClr val="bg1"/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spAutoFit/>
          </a:bodyPr>
          <a:lstStyle/>
          <a:p>
            <a:pPr algn="l"/>
            <a:endParaRPr lang="en-US"/>
          </a:p>
        </p:txBody>
      </p:sp>
      <p:pic>
        <p:nvPicPr>
          <p:cNvPr id="86" name="Picture 85" descr="A computer keyboard with lightning coming out of it&#10;&#10;AI-generated content may be incorrect.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024074" y="5584079"/>
            <a:ext cx="2628900" cy="1276350"/>
          </a:xfrm>
          <a:prstGeom prst="rect">
            <a:avLst/>
          </a:prstGeom>
        </p:spPr>
      </p:pic>
      <p:pic>
        <p:nvPicPr>
          <p:cNvPr id="91" name="Picture 90" descr="A drawing of a figure&#10;&#10;AI-generated content may be incorrect.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11710" y="1713291"/>
            <a:ext cx="4619625" cy="1247775"/>
          </a:xfrm>
          <a:prstGeom prst="rect">
            <a:avLst/>
          </a:prstGeom>
        </p:spPr>
      </p:pic>
      <p:cxnSp>
        <p:nvCxnSpPr>
          <p:cNvPr id="94" name="Straight Arrow Connector 93"/>
          <p:cNvCxnSpPr/>
          <p:nvPr/>
        </p:nvCxnSpPr>
        <p:spPr>
          <a:xfrm flipH="1" flipV="1">
            <a:off x="7903152" y="4972061"/>
            <a:ext cx="1502082" cy="51255"/>
          </a:xfrm>
          <a:prstGeom prst="straightConnector1">
            <a:avLst/>
          </a:prstGeom>
          <a:ln>
            <a:solidFill>
              <a:srgbClr val="0070C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6" name="Straight Arrow Connector 95"/>
          <p:cNvCxnSpPr/>
          <p:nvPr/>
        </p:nvCxnSpPr>
        <p:spPr>
          <a:xfrm flipV="1">
            <a:off x="10161639" y="3857957"/>
            <a:ext cx="786023" cy="300062"/>
          </a:xfrm>
          <a:prstGeom prst="straightConnector1">
            <a:avLst/>
          </a:prstGeom>
          <a:ln>
            <a:solidFill>
              <a:schemeClr val="accent2">
                <a:lumMod val="75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7" name="Straight Arrow Connector 96"/>
          <p:cNvCxnSpPr/>
          <p:nvPr/>
        </p:nvCxnSpPr>
        <p:spPr>
          <a:xfrm flipV="1">
            <a:off x="9683376" y="3244399"/>
            <a:ext cx="807882" cy="329605"/>
          </a:xfrm>
          <a:prstGeom prst="straightConnector1">
            <a:avLst/>
          </a:prstGeom>
          <a:ln>
            <a:solidFill>
              <a:srgbClr val="92D05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9437314" y="1977912"/>
            <a:ext cx="1811862" cy="33855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spAutoFit/>
          </a:bodyPr>
          <a:lstStyle/>
          <a:p>
            <a:r>
              <a:rPr lang="en-US" sz="1600"/>
              <a:t>Primary Ionization  </a:t>
            </a:r>
            <a:endParaRPr lang="en-US" sz="1600"/>
          </a:p>
        </p:txBody>
      </p:sp>
      <p:sp>
        <p:nvSpPr>
          <p:cNvPr id="17" name="TextBox 16"/>
          <p:cNvSpPr txBox="1"/>
          <p:nvPr/>
        </p:nvSpPr>
        <p:spPr>
          <a:xfrm>
            <a:off x="10824394" y="3562914"/>
            <a:ext cx="1208199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spAutoFit/>
          </a:bodyPr>
          <a:lstStyle/>
          <a:p>
            <a:r>
              <a:rPr lang="en-US" sz="1400"/>
              <a:t>Electron Drift</a:t>
            </a:r>
            <a:endParaRPr lang="en-US" sz="1400" dirty="0"/>
          </a:p>
        </p:txBody>
      </p:sp>
      <p:sp>
        <p:nvSpPr>
          <p:cNvPr id="19" name="TextBox 18"/>
          <p:cNvSpPr txBox="1"/>
          <p:nvPr/>
        </p:nvSpPr>
        <p:spPr>
          <a:xfrm>
            <a:off x="5955200" y="4817619"/>
            <a:ext cx="2334138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spAutoFit/>
          </a:bodyPr>
          <a:lstStyle/>
          <a:p>
            <a:r>
              <a:rPr lang="en-US" sz="1400"/>
              <a:t>Gas Electron Multiplier</a:t>
            </a:r>
            <a:endParaRPr lang="en-US" sz="1400" dirty="0"/>
          </a:p>
        </p:txBody>
      </p:sp>
      <p:cxnSp>
        <p:nvCxnSpPr>
          <p:cNvPr id="21" name="Straight Arrow Connector 20"/>
          <p:cNvCxnSpPr/>
          <p:nvPr/>
        </p:nvCxnSpPr>
        <p:spPr>
          <a:xfrm flipH="1">
            <a:off x="8928085" y="5883340"/>
            <a:ext cx="716269" cy="139244"/>
          </a:xfrm>
          <a:prstGeom prst="straightConnector1">
            <a:avLst/>
          </a:prstGeom>
          <a:ln>
            <a:solidFill>
              <a:srgbClr val="00B05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7752263" y="5869741"/>
            <a:ext cx="1356049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spAutoFit/>
          </a:bodyPr>
          <a:lstStyle/>
          <a:p>
            <a:r>
              <a:rPr lang="en-US" sz="1400"/>
              <a:t>Readout Chip</a:t>
            </a:r>
            <a:endParaRPr lang="en-US" sz="1400" dirty="0"/>
          </a:p>
        </p:txBody>
      </p:sp>
      <p:pic>
        <p:nvPicPr>
          <p:cNvPr id="24" name="Picture 23" descr="A diagram of a region&#10;&#10;AI-generated content may be incorrect."/>
          <p:cNvPicPr>
            <a:picLocks noChangeAspect="1"/>
          </p:cNvPicPr>
          <p:nvPr/>
        </p:nvPicPr>
        <p:blipFill>
          <a:blip r:embed="rId7"/>
          <a:srcRect t="361" r="20571" b="-625"/>
          <a:stretch>
            <a:fillRect/>
          </a:stretch>
        </p:blipFill>
        <p:spPr>
          <a:xfrm>
            <a:off x="4876831" y="2819451"/>
            <a:ext cx="3306156" cy="1308368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10163762" y="2924018"/>
            <a:ext cx="845845" cy="27699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spAutoFit/>
          </a:bodyPr>
          <a:lstStyle/>
          <a:p>
            <a:pPr algn="l"/>
            <a:r>
              <a:rPr lang="en-US" sz="1200"/>
              <a:t>Diffusion</a:t>
            </a:r>
            <a:endParaRPr lang="en-US" sz="1200"/>
          </a:p>
        </p:txBody>
      </p:sp>
      <p:cxnSp>
        <p:nvCxnSpPr>
          <p:cNvPr id="26" name="Straight Arrow Connector 25"/>
          <p:cNvCxnSpPr/>
          <p:nvPr/>
        </p:nvCxnSpPr>
        <p:spPr>
          <a:xfrm flipV="1">
            <a:off x="8750779" y="2311803"/>
            <a:ext cx="1069463" cy="773155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extBox 1"/>
          <p:cNvSpPr txBox="1"/>
          <p:nvPr/>
        </p:nvSpPr>
        <p:spPr>
          <a:xfrm>
            <a:off x="4051503" y="1785187"/>
            <a:ext cx="367984" cy="369332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solidFill>
              <a:schemeClr val="accent2">
                <a:lumMod val="40000"/>
                <a:lumOff val="60000"/>
              </a:schemeClr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spAutoFit/>
          </a:bodyPr>
          <a:lstStyle/>
          <a:p>
            <a:pPr algn="l"/>
            <a:r>
              <a:rPr lang="en-US" b="1">
                <a:solidFill>
                  <a:schemeClr val="tx1"/>
                </a:solidFill>
              </a:rPr>
              <a:t>1</a:t>
            </a:r>
            <a:endParaRPr lang="en-US" b="1">
              <a:solidFill>
                <a:schemeClr val="tx1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242639" y="3440859"/>
            <a:ext cx="367984" cy="369332"/>
          </a:xfrm>
          <a:prstGeom prst="rect">
            <a:avLst/>
          </a:prstGeom>
          <a:solidFill>
            <a:schemeClr val="accent1"/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spAutoFit/>
          </a:bodyPr>
          <a:lstStyle/>
          <a:p>
            <a:pPr algn="l"/>
            <a:r>
              <a:rPr lang="en-US" b="1"/>
              <a:t>2</a:t>
            </a:r>
            <a:endParaRPr lang="en-US" b="1"/>
          </a:p>
        </p:txBody>
      </p:sp>
      <p:sp>
        <p:nvSpPr>
          <p:cNvPr id="5" name="TextBox 4"/>
          <p:cNvSpPr txBox="1"/>
          <p:nvPr/>
        </p:nvSpPr>
        <p:spPr>
          <a:xfrm>
            <a:off x="5653984" y="4750347"/>
            <a:ext cx="367984" cy="369332"/>
          </a:xfrm>
          <a:prstGeom prst="rect">
            <a:avLst/>
          </a:prstGeom>
          <a:solidFill>
            <a:schemeClr val="accent1"/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spAutoFit/>
          </a:bodyPr>
          <a:lstStyle/>
          <a:p>
            <a:pPr algn="l"/>
            <a:r>
              <a:rPr lang="en-US" b="1"/>
              <a:t>3</a:t>
            </a:r>
            <a:endParaRPr lang="en-US" b="1" dirty="0"/>
          </a:p>
        </p:txBody>
      </p:sp>
      <p:sp>
        <p:nvSpPr>
          <p:cNvPr id="6" name="TextBox 5"/>
          <p:cNvSpPr txBox="1"/>
          <p:nvPr/>
        </p:nvSpPr>
        <p:spPr>
          <a:xfrm>
            <a:off x="7384415" y="5864336"/>
            <a:ext cx="367984" cy="369332"/>
          </a:xfrm>
          <a:prstGeom prst="rect">
            <a:avLst/>
          </a:prstGeom>
          <a:solidFill>
            <a:schemeClr val="accent1"/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spAutoFit/>
          </a:bodyPr>
          <a:lstStyle/>
          <a:p>
            <a:pPr algn="l"/>
            <a:r>
              <a:rPr lang="en-US" b="1"/>
              <a:t>4</a:t>
            </a:r>
            <a:endParaRPr lang="en-US" b="1" dirty="0"/>
          </a:p>
        </p:txBody>
      </p:sp>
      <p:sp>
        <p:nvSpPr>
          <p:cNvPr id="8" name="Arrow: Left 7"/>
          <p:cNvSpPr/>
          <p:nvPr/>
        </p:nvSpPr>
        <p:spPr>
          <a:xfrm>
            <a:off x="2628420" y="1903745"/>
            <a:ext cx="1423400" cy="147759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219018" y="1642622"/>
            <a:ext cx="2759154" cy="9220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spAutoFit/>
          </a:bodyPr>
          <a:lstStyle/>
          <a:p>
            <a:r>
              <a:rPr lang="en-US" dirty="0"/>
              <a:t>The incident photon enters </a:t>
            </a:r>
            <a:endParaRPr lang="en-US" dirty="0"/>
          </a:p>
          <a:p>
            <a:r>
              <a:rPr lang="en-US" dirty="0"/>
              <a:t>in the gas cell through a </a:t>
            </a:r>
            <a:endParaRPr lang="en-US" dirty="0"/>
          </a:p>
          <a:p>
            <a:r>
              <a:rPr lang="en-US" dirty="0"/>
              <a:t>Berylium Window.</a:t>
            </a:r>
            <a:endParaRPr lang="en-US" dirty="0"/>
          </a:p>
        </p:txBody>
      </p:sp>
      <p:sp>
        <p:nvSpPr>
          <p:cNvPr id="18" name="Arrow: Left 17"/>
          <p:cNvSpPr/>
          <p:nvPr/>
        </p:nvSpPr>
        <p:spPr>
          <a:xfrm flipV="1">
            <a:off x="4295143" y="3529050"/>
            <a:ext cx="945729" cy="204487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TextBox 21"/>
          <p:cNvSpPr txBox="1"/>
          <p:nvPr/>
        </p:nvSpPr>
        <p:spPr>
          <a:xfrm>
            <a:off x="152400" y="3244215"/>
            <a:ext cx="2982595" cy="119888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spAutoFit/>
          </a:bodyPr>
          <a:lstStyle/>
          <a:p>
            <a:r>
              <a:rPr lang="en-US" dirty="0"/>
              <a:t>Incident photon emit </a:t>
            </a:r>
            <a:r>
              <a:rPr lang="en-US"/>
              <a:t>photoelectron in gas. These photoelectron travel in gas medium. </a:t>
            </a:r>
            <a:endParaRPr lang="en-US"/>
          </a:p>
        </p:txBody>
      </p:sp>
      <p:sp>
        <p:nvSpPr>
          <p:cNvPr id="27" name="Arrow: Left 26"/>
          <p:cNvSpPr/>
          <p:nvPr/>
        </p:nvSpPr>
        <p:spPr>
          <a:xfrm>
            <a:off x="4709348" y="4866978"/>
            <a:ext cx="945729" cy="181879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TextBox 27"/>
          <p:cNvSpPr txBox="1"/>
          <p:nvPr/>
        </p:nvSpPr>
        <p:spPr>
          <a:xfrm>
            <a:off x="457200" y="4537075"/>
            <a:ext cx="1943100" cy="9220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spAutoFit/>
          </a:bodyPr>
          <a:lstStyle/>
          <a:p>
            <a:r>
              <a:rPr lang="en-US"/>
              <a:t>Electrons</a:t>
            </a:r>
            <a:r>
              <a:rPr lang="en-US" dirty="0"/>
              <a:t> reach out at GEM and then get multiplied. </a:t>
            </a:r>
            <a:endParaRPr lang="en-US" dirty="0"/>
          </a:p>
        </p:txBody>
      </p:sp>
      <p:sp>
        <p:nvSpPr>
          <p:cNvPr id="29" name="Arrow: Left 28"/>
          <p:cNvSpPr/>
          <p:nvPr/>
        </p:nvSpPr>
        <p:spPr>
          <a:xfrm>
            <a:off x="6447659" y="5938541"/>
            <a:ext cx="945729" cy="181879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TextBox 29"/>
          <p:cNvSpPr txBox="1"/>
          <p:nvPr/>
        </p:nvSpPr>
        <p:spPr>
          <a:xfrm>
            <a:off x="1905115" y="5864181"/>
            <a:ext cx="4356986" cy="64516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spAutoFit/>
          </a:bodyPr>
          <a:lstStyle/>
          <a:p>
            <a:r>
              <a:rPr lang="en-US" dirty="0"/>
              <a:t>At the end photoelectron track record at ASIC </a:t>
            </a:r>
            <a:endParaRPr lang="en-US" dirty="0"/>
          </a:p>
        </p:txBody>
      </p:sp>
      <p:sp>
        <p:nvSpPr>
          <p:cNvPr id="40" name="Flowchart: Connector 39"/>
          <p:cNvSpPr/>
          <p:nvPr/>
        </p:nvSpPr>
        <p:spPr>
          <a:xfrm>
            <a:off x="8215379" y="3017072"/>
            <a:ext cx="51533" cy="38650"/>
          </a:xfrm>
          <a:prstGeom prst="flowChartConnector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6" name="Picture 45" descr="A blue dots on a white background&#10;&#10;AI-generated content may be incorrect.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263944" y="3407534"/>
            <a:ext cx="2071353" cy="1159101"/>
          </a:xfrm>
          <a:prstGeom prst="rect">
            <a:avLst/>
          </a:prstGeom>
        </p:spPr>
      </p:pic>
      <p:pic>
        <p:nvPicPr>
          <p:cNvPr id="14" name="Picture 13" descr="A diagram of a chip&#10;&#10;AI-generated content may be incorrect.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733800" y="2741295"/>
            <a:ext cx="3528695" cy="2204720"/>
          </a:xfrm>
          <a:prstGeom prst="rect">
            <a:avLst/>
          </a:prstGeom>
        </p:spPr>
      </p:pic>
      <p:sp>
        <p:nvSpPr>
          <p:cNvPr id="20" name="Slide Number Placeholder 19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330EA680-D336-4FF7-8B7A-9848BB0A1C32}" type="slidenum">
              <a:rPr lang="en-US" smtClean="0"/>
            </a:fld>
            <a:endParaRPr lang="en-US"/>
          </a:p>
        </p:txBody>
      </p:sp>
      <p:sp>
        <p:nvSpPr>
          <p:cNvPr id="31" name="Oval 30"/>
          <p:cNvSpPr/>
          <p:nvPr/>
        </p:nvSpPr>
        <p:spPr>
          <a:xfrm>
            <a:off x="7307580" y="3019425"/>
            <a:ext cx="596265" cy="63563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sz="900" b="1"/>
              <a:t>D</a:t>
            </a:r>
            <a:r>
              <a:rPr lang="en-US" sz="700" b="1"/>
              <a:t>ME</a:t>
            </a:r>
            <a:endParaRPr lang="en-US" sz="700" b="1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22" grpId="0"/>
      <p:bldP spid="28" grpId="0"/>
      <p:bldP spid="3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612829" y="79245"/>
            <a:ext cx="4963243" cy="5232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spAutoFit/>
          </a:bodyPr>
          <a:lstStyle/>
          <a:p>
            <a:pPr algn="ctr"/>
            <a:r>
              <a:rPr lang="en-US" sz="2800" b="1">
                <a:solidFill>
                  <a:schemeClr val="bg1"/>
                </a:solidFill>
              </a:rPr>
              <a:t>Why We Do Polarimetry?</a:t>
            </a:r>
            <a:endParaRPr lang="en-US" sz="2800">
              <a:solidFill>
                <a:schemeClr val="bg1"/>
              </a:solidFill>
            </a:endParaRPr>
          </a:p>
        </p:txBody>
      </p:sp>
      <p:cxnSp>
        <p:nvCxnSpPr>
          <p:cNvPr id="7" name="Straight Arrow Connector 6"/>
          <p:cNvCxnSpPr/>
          <p:nvPr/>
        </p:nvCxnSpPr>
        <p:spPr>
          <a:xfrm flipV="1">
            <a:off x="110310" y="1419238"/>
            <a:ext cx="11859759" cy="24746"/>
          </a:xfrm>
          <a:prstGeom prst="straightConnector1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Picture 8" descr="A circular logo with text and a circle&#10;&#10;AI-generated content may be incorrect.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112" y="101128"/>
            <a:ext cx="1450398" cy="1252476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1334268" y="186342"/>
            <a:ext cx="1455825" cy="107721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spAutoFit/>
          </a:bodyPr>
          <a:lstStyle/>
          <a:p>
            <a:pPr algn="l"/>
            <a:r>
              <a:rPr lang="en-US" sz="2800" b="1"/>
              <a:t>INAF</a:t>
            </a:r>
            <a:endParaRPr lang="en-US" sz="2800" b="1"/>
          </a:p>
          <a:p>
            <a:r>
              <a:rPr lang="en-US" sz="1200" b="1"/>
              <a:t>I</a:t>
            </a:r>
            <a:r>
              <a:rPr lang="en-US" sz="1200"/>
              <a:t>STITUTO</a:t>
            </a:r>
            <a:endParaRPr lang="en-US" sz="1200"/>
          </a:p>
          <a:p>
            <a:r>
              <a:rPr lang="en-US" sz="1200" b="1"/>
              <a:t>N</a:t>
            </a:r>
            <a:r>
              <a:rPr lang="en-US" sz="1200"/>
              <a:t>AZIONALE</a:t>
            </a:r>
            <a:endParaRPr lang="en-US" sz="1200"/>
          </a:p>
          <a:p>
            <a:r>
              <a:rPr lang="en-US" sz="1200" b="1"/>
              <a:t>D</a:t>
            </a:r>
            <a:r>
              <a:rPr lang="en-US" sz="1200"/>
              <a:t>I  </a:t>
            </a:r>
            <a:r>
              <a:rPr lang="en-US" sz="1200" b="1"/>
              <a:t>A</a:t>
            </a:r>
            <a:r>
              <a:rPr lang="en-US" sz="1200"/>
              <a:t>STROFISICA</a:t>
            </a:r>
            <a:endParaRPr lang="en-US" sz="1200"/>
          </a:p>
        </p:txBody>
      </p:sp>
      <p:sp>
        <p:nvSpPr>
          <p:cNvPr id="13" name="TextBox 12"/>
          <p:cNvSpPr txBox="1"/>
          <p:nvPr/>
        </p:nvSpPr>
        <p:spPr>
          <a:xfrm>
            <a:off x="6832510" y="206134"/>
            <a:ext cx="5242979" cy="707886"/>
          </a:xfrm>
          <a:prstGeom prst="rect">
            <a:avLst/>
          </a:prstGeom>
          <a:noFill/>
          <a:ln>
            <a:noFill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spAutoFit/>
          </a:bodyPr>
          <a:lstStyle/>
          <a:p>
            <a:r>
              <a:rPr lang="en-US" sz="4000" b="1" u="sng">
                <a:solidFill>
                  <a:srgbClr val="C00000"/>
                </a:solidFill>
              </a:rPr>
              <a:t>ONBOARD Detector</a:t>
            </a:r>
            <a:endParaRPr lang="en-US" sz="4000" b="1" u="sng">
              <a:solidFill>
                <a:srgbClr val="C00000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343163" y="788950"/>
            <a:ext cx="7809557" cy="5835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spAutoFit/>
          </a:bodyPr>
          <a:lstStyle/>
          <a:p>
            <a:r>
              <a:rPr lang="en-US" sz="3200">
                <a:ea typeface="+mn-lt"/>
                <a:cs typeface="+mn-lt"/>
              </a:rPr>
              <a:t>Principle of the Gas Pixel Detector</a:t>
            </a:r>
            <a:r>
              <a:rPr lang="en-US" sz="3200" b="1">
                <a:ea typeface="+mn-lt"/>
                <a:cs typeface="+mn-lt"/>
              </a:rPr>
              <a:t> </a:t>
            </a:r>
            <a:r>
              <a:rPr lang="en-US" sz="3200">
                <a:ea typeface="+mn-lt"/>
                <a:cs typeface="+mn-lt"/>
              </a:rPr>
              <a:t>(GPD)</a:t>
            </a:r>
            <a:endParaRPr lang="en-US" sz="3200">
              <a:ea typeface="+mn-lt"/>
              <a:cs typeface="+mn-lt"/>
            </a:endParaRPr>
          </a:p>
        </p:txBody>
      </p:sp>
      <p:pic>
        <p:nvPicPr>
          <p:cNvPr id="2" name="Picture 1" descr="A metal piece with wires&#10;&#10;AI-generated content may be incorrect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790" y="4466590"/>
            <a:ext cx="2692400" cy="1718310"/>
          </a:xfrm>
          <a:prstGeom prst="rect">
            <a:avLst/>
          </a:prstGeom>
          <a:ln w="57150">
            <a:solidFill>
              <a:schemeClr val="accent5">
                <a:lumMod val="40000"/>
                <a:lumOff val="60000"/>
              </a:schemeClr>
            </a:solidFill>
          </a:ln>
        </p:spPr>
      </p:pic>
      <p:sp>
        <p:nvSpPr>
          <p:cNvPr id="3" name="TextBox 2"/>
          <p:cNvSpPr txBox="1"/>
          <p:nvPr/>
        </p:nvSpPr>
        <p:spPr>
          <a:xfrm>
            <a:off x="457200" y="6324600"/>
            <a:ext cx="1707515" cy="337185"/>
          </a:xfrm>
          <a:prstGeom prst="rect">
            <a:avLst/>
          </a:prstGeom>
          <a:noFill/>
          <a:ln w="57150">
            <a:solidFill>
              <a:srgbClr val="0070C0"/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spAutoFit/>
          </a:bodyPr>
          <a:lstStyle/>
          <a:p>
            <a:r>
              <a:rPr lang="en-US" sz="1600"/>
              <a:t>GPD Assembly</a:t>
            </a:r>
            <a:endParaRPr lang="en-US"/>
          </a:p>
        </p:txBody>
      </p:sp>
      <p:pic>
        <p:nvPicPr>
          <p:cNvPr id="10" name="Picture 9" descr="Diagram of a polarization diagram&#10;&#10;AI-generated content may be incorrect.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67400" y="1737360"/>
            <a:ext cx="5179695" cy="2642870"/>
          </a:xfrm>
          <a:prstGeom prst="rect">
            <a:avLst/>
          </a:prstGeom>
          <a:ln w="57150">
            <a:noFill/>
          </a:ln>
        </p:spPr>
      </p:pic>
      <p:sp>
        <p:nvSpPr>
          <p:cNvPr id="5" name="TextBox 4"/>
          <p:cNvSpPr txBox="1"/>
          <p:nvPr/>
        </p:nvSpPr>
        <p:spPr>
          <a:xfrm>
            <a:off x="3124200" y="6400800"/>
            <a:ext cx="4072255" cy="36830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spAutoFit/>
          </a:bodyPr>
          <a:lstStyle/>
          <a:p>
            <a:r>
              <a:rPr lang="en-US" sz="600" dirty="0" err="1">
                <a:ea typeface="+mn-lt"/>
                <a:cs typeface="+mn-lt"/>
              </a:rPr>
              <a:t>Muleri</a:t>
            </a:r>
            <a:r>
              <a:rPr lang="en-US" sz="600" dirty="0">
                <a:ea typeface="+mn-lt"/>
                <a:cs typeface="+mn-lt"/>
              </a:rPr>
              <a:t>, Fabio, et al. </a:t>
            </a:r>
            <a:endParaRPr lang="en-US" sz="600" dirty="0">
              <a:ea typeface="+mn-lt"/>
              <a:cs typeface="+mn-lt"/>
            </a:endParaRPr>
          </a:p>
          <a:p>
            <a:r>
              <a:rPr lang="en-US" sz="600" dirty="0">
                <a:ea typeface="+mn-lt"/>
                <a:cs typeface="+mn-lt"/>
              </a:rPr>
              <a:t>A new design for the gas pixel detector." </a:t>
            </a:r>
            <a:r>
              <a:rPr lang="en-US" sz="600" i="1" dirty="0">
                <a:ea typeface="+mn-lt"/>
                <a:cs typeface="+mn-lt"/>
              </a:rPr>
              <a:t>Space Telescopes and Instrumentation 2012: Ultraviolet to Gamma Ray</a:t>
            </a:r>
            <a:r>
              <a:rPr lang="en-US" sz="600" dirty="0">
                <a:ea typeface="+mn-lt"/>
                <a:cs typeface="+mn-lt"/>
              </a:rPr>
              <a:t>. Vol. 8443. SPIE, 2012.</a:t>
            </a:r>
            <a:endParaRPr lang="en-US" sz="600" dirty="0">
              <a:ea typeface="+mn-lt"/>
              <a:cs typeface="+mn-lt"/>
            </a:endParaRPr>
          </a:p>
        </p:txBody>
      </p:sp>
      <p:pic>
        <p:nvPicPr>
          <p:cNvPr id="6" name="Picture 5" descr="Screenshot from 2026-03-22 17-15-5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90190" y="1559560"/>
            <a:ext cx="2878455" cy="2459990"/>
          </a:xfrm>
          <a:prstGeom prst="rect">
            <a:avLst/>
          </a:prstGeom>
        </p:spPr>
      </p:pic>
      <p:pic>
        <p:nvPicPr>
          <p:cNvPr id="8" name="Picture 7" descr="Screenshot from 2026-03-22 17-15-3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2400" y="1617980"/>
            <a:ext cx="2637790" cy="2371725"/>
          </a:xfrm>
          <a:prstGeom prst="rect">
            <a:avLst/>
          </a:prstGeom>
        </p:spPr>
      </p:pic>
      <p:pic>
        <p:nvPicPr>
          <p:cNvPr id="16" name="Picture 15" descr="Screenshot from 2026-03-22 17-24-5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971800" y="4191000"/>
            <a:ext cx="2660015" cy="2120265"/>
          </a:xfrm>
          <a:prstGeom prst="rect">
            <a:avLst/>
          </a:prstGeom>
          <a:ln w="38100">
            <a:gradFill>
              <a:gsLst>
                <a:gs pos="0">
                  <a:srgbClr val="14CD68"/>
                </a:gs>
                <a:gs pos="100000">
                  <a:srgbClr val="0B6E38"/>
                </a:gs>
              </a:gsLst>
            </a:gradFill>
          </a:ln>
        </p:spPr>
      </p:pic>
      <p:sp>
        <p:nvSpPr>
          <p:cNvPr id="19" name="Text Box 18"/>
          <p:cNvSpPr txBox="1"/>
          <p:nvPr/>
        </p:nvSpPr>
        <p:spPr>
          <a:xfrm>
            <a:off x="5772150" y="4876800"/>
            <a:ext cx="5522595" cy="521970"/>
          </a:xfrm>
          <a:prstGeom prst="rect">
            <a:avLst/>
          </a:prstGeom>
          <a:noFill/>
          <a:ln>
            <a:solidFill>
              <a:schemeClr val="accent1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p>
            <a:r>
              <a:rPr lang="en-US" sz="1400" b="1"/>
              <a:t>Photoelectron emission follows a cos(2φ) modulation, showing a clear anisotropic distribution for polarized photon.</a:t>
            </a:r>
            <a:endParaRPr lang="en-US" sz="1400" b="1"/>
          </a:p>
        </p:txBody>
      </p:sp>
      <p:sp>
        <p:nvSpPr>
          <p:cNvPr id="20" name="Text Box 19"/>
          <p:cNvSpPr txBox="1"/>
          <p:nvPr/>
        </p:nvSpPr>
        <p:spPr>
          <a:xfrm>
            <a:off x="5715000" y="5562600"/>
            <a:ext cx="5561965" cy="521970"/>
          </a:xfrm>
          <a:prstGeom prst="rect">
            <a:avLst/>
          </a:prstGeom>
          <a:noFill/>
          <a:ln>
            <a:solidFill>
              <a:schemeClr val="accent2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p>
            <a:r>
              <a:rPr lang="en-US" sz="1400" b="1"/>
              <a:t>Photoelectron emission is uniform (flat distribution) with no preferred direction for unpolarized photon.</a:t>
            </a:r>
            <a:endParaRPr lang="en-US" sz="1400" b="1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330EA680-D336-4FF7-8B7A-9848BB0A1C32}" type="slidenum">
              <a:rPr lang="en-US" smtClean="0"/>
            </a:fld>
            <a:endParaRPr lang="en-US"/>
          </a:p>
        </p:txBody>
      </p:sp>
      <p:sp>
        <p:nvSpPr>
          <p:cNvPr id="14" name="TextBox 2"/>
          <p:cNvSpPr txBox="1"/>
          <p:nvPr/>
        </p:nvSpPr>
        <p:spPr>
          <a:xfrm>
            <a:off x="5867400" y="4375785"/>
            <a:ext cx="5179695" cy="275590"/>
          </a:xfrm>
          <a:prstGeom prst="rect">
            <a:avLst/>
          </a:prstGeom>
          <a:noFill/>
          <a:ln w="9525">
            <a:noFill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spAutoFit/>
          </a:bodyPr>
          <a:p>
            <a:r>
              <a:rPr lang="en-US" sz="1200" b="1"/>
              <a:t>Photoelectron Emission and Angular Distribution for Polarized X-rays</a:t>
            </a:r>
            <a:endParaRPr lang="en-US" sz="1200" b="1"/>
          </a:p>
        </p:txBody>
      </p:sp>
      <p:sp>
        <p:nvSpPr>
          <p:cNvPr id="18" name="Text Box 17"/>
          <p:cNvSpPr txBox="1"/>
          <p:nvPr/>
        </p:nvSpPr>
        <p:spPr>
          <a:xfrm>
            <a:off x="5867400" y="1752600"/>
            <a:ext cx="5180330" cy="2861310"/>
          </a:xfrm>
          <a:prstGeom prst="rect">
            <a:avLst/>
          </a:prstGeom>
          <a:noFill/>
          <a:ln w="38100">
            <a:solidFill>
              <a:schemeClr val="tx2"/>
            </a:solidFill>
          </a:ln>
        </p:spPr>
        <p:txBody>
          <a:bodyPr wrap="square" rtlCol="0">
            <a:spAutoFit/>
          </a:bodyPr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612829" y="79245"/>
            <a:ext cx="4963243" cy="5232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spAutoFit/>
          </a:bodyPr>
          <a:lstStyle/>
          <a:p>
            <a:pPr algn="ctr"/>
            <a:r>
              <a:rPr lang="en-US" sz="2800" b="1">
                <a:solidFill>
                  <a:schemeClr val="bg1"/>
                </a:solidFill>
              </a:rPr>
              <a:t>Why We Do Polarimetry?</a:t>
            </a:r>
            <a:endParaRPr lang="en-US" sz="2800">
              <a:solidFill>
                <a:schemeClr val="bg1"/>
              </a:solidFill>
            </a:endParaRPr>
          </a:p>
        </p:txBody>
      </p:sp>
      <p:cxnSp>
        <p:nvCxnSpPr>
          <p:cNvPr id="7" name="Straight Arrow Connector 6"/>
          <p:cNvCxnSpPr/>
          <p:nvPr/>
        </p:nvCxnSpPr>
        <p:spPr>
          <a:xfrm flipV="1">
            <a:off x="159791" y="1359861"/>
            <a:ext cx="11859759" cy="24746"/>
          </a:xfrm>
          <a:prstGeom prst="straightConnector1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Picture 8" descr="A circular logo with text and a circle&#10;&#10;AI-generated content may be incorrect.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112" y="101128"/>
            <a:ext cx="1450398" cy="1252476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1334268" y="186342"/>
            <a:ext cx="1455825" cy="107721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spAutoFit/>
          </a:bodyPr>
          <a:lstStyle/>
          <a:p>
            <a:pPr algn="l"/>
            <a:r>
              <a:rPr lang="en-US" sz="2800" b="1"/>
              <a:t>INAF</a:t>
            </a:r>
            <a:endParaRPr lang="en-US" sz="2800" b="1"/>
          </a:p>
          <a:p>
            <a:r>
              <a:rPr lang="en-US" sz="1200" b="1"/>
              <a:t>I</a:t>
            </a:r>
            <a:r>
              <a:rPr lang="en-US" sz="1200"/>
              <a:t>STITUTO</a:t>
            </a:r>
            <a:endParaRPr lang="en-US" sz="1200"/>
          </a:p>
          <a:p>
            <a:r>
              <a:rPr lang="en-US" sz="1200" b="1"/>
              <a:t>N</a:t>
            </a:r>
            <a:r>
              <a:rPr lang="en-US" sz="1200"/>
              <a:t>AZIONALE</a:t>
            </a:r>
            <a:endParaRPr lang="en-US" sz="1200"/>
          </a:p>
          <a:p>
            <a:r>
              <a:rPr lang="en-US" sz="1200" b="1"/>
              <a:t>D</a:t>
            </a:r>
            <a:r>
              <a:rPr lang="en-US" sz="1200"/>
              <a:t>I  </a:t>
            </a:r>
            <a:r>
              <a:rPr lang="en-US" sz="1200" b="1"/>
              <a:t>A</a:t>
            </a:r>
            <a:r>
              <a:rPr lang="en-US" sz="1200"/>
              <a:t>STROFISICA</a:t>
            </a:r>
            <a:endParaRPr lang="en-US" sz="1200"/>
          </a:p>
        </p:txBody>
      </p:sp>
      <p:sp>
        <p:nvSpPr>
          <p:cNvPr id="13" name="TextBox 12"/>
          <p:cNvSpPr txBox="1"/>
          <p:nvPr/>
        </p:nvSpPr>
        <p:spPr>
          <a:xfrm>
            <a:off x="5064760" y="152400"/>
            <a:ext cx="6829425" cy="706755"/>
          </a:xfrm>
          <a:prstGeom prst="rect">
            <a:avLst/>
          </a:prstGeom>
          <a:noFill/>
          <a:ln>
            <a:noFill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spAutoFit/>
          </a:bodyPr>
          <a:lstStyle/>
          <a:p>
            <a:r>
              <a:rPr lang="en-US" sz="4000" b="1" u="sng">
                <a:solidFill>
                  <a:srgbClr val="C00000"/>
                </a:solidFill>
              </a:rPr>
              <a:t>DETECTOR LIMITATIONS</a:t>
            </a:r>
            <a:endParaRPr lang="en-US" sz="4000" b="1" u="sng">
              <a:solidFill>
                <a:srgbClr val="C00000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800600" y="741680"/>
            <a:ext cx="7259320" cy="5835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spAutoFit/>
          </a:bodyPr>
          <a:lstStyle/>
          <a:p>
            <a:r>
              <a:rPr lang="en-US" sz="3200" b="1">
                <a:ea typeface="+mn-lt"/>
                <a:cs typeface="+mn-lt"/>
              </a:rPr>
              <a:t> </a:t>
            </a:r>
            <a:r>
              <a:rPr lang="en-US" sz="2800" b="1">
                <a:ea typeface="+mn-lt"/>
                <a:cs typeface="+mn-lt"/>
              </a:rPr>
              <a:t>Factors Affecting the  Detector Performance</a:t>
            </a:r>
            <a:endParaRPr lang="en-US" sz="2800" b="1"/>
          </a:p>
        </p:txBody>
      </p:sp>
      <p:sp>
        <p:nvSpPr>
          <p:cNvPr id="2" name="TextBox 1"/>
          <p:cNvSpPr txBox="1"/>
          <p:nvPr/>
        </p:nvSpPr>
        <p:spPr>
          <a:xfrm>
            <a:off x="152400" y="1609090"/>
            <a:ext cx="8829040" cy="398780"/>
          </a:xfrm>
          <a:prstGeom prst="rect">
            <a:avLst/>
          </a:prstGeom>
          <a:noFill/>
          <a:ln w="28575">
            <a:solidFill>
              <a:schemeClr val="accent2">
                <a:lumMod val="40000"/>
                <a:lumOff val="60000"/>
              </a:schemeClr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spAutoFit/>
          </a:bodyPr>
          <a:lstStyle/>
          <a:p>
            <a:pPr marL="342900" indent="-342900">
              <a:buFont typeface="Arial"/>
              <a:buChar char="•"/>
            </a:pPr>
            <a:r>
              <a:rPr lang="en-US" sz="2000">
                <a:ea typeface="+mn-lt"/>
                <a:cs typeface="+mn-lt"/>
              </a:rPr>
              <a:t>GPD </a:t>
            </a:r>
            <a:r>
              <a:rPr lang="en-US" sz="2000" dirty="0">
                <a:ea typeface="+mn-lt"/>
                <a:cs typeface="+mn-lt"/>
              </a:rPr>
              <a:t>operates effectively only in a limited </a:t>
            </a:r>
            <a:r>
              <a:rPr lang="en-US" sz="2000" b="1" dirty="0">
                <a:ea typeface="+mn-lt"/>
                <a:cs typeface="+mn-lt"/>
              </a:rPr>
              <a:t>X-ray energy range (2–8 keV)</a:t>
            </a:r>
            <a:r>
              <a:rPr lang="en-US" sz="2000" dirty="0">
                <a:ea typeface="+mn-lt"/>
                <a:cs typeface="+mn-lt"/>
              </a:rPr>
              <a:t>.</a:t>
            </a:r>
            <a:endParaRPr lang="en-US" sz="2000" dirty="0"/>
          </a:p>
        </p:txBody>
      </p:sp>
      <p:sp>
        <p:nvSpPr>
          <p:cNvPr id="5" name="TextBox 4"/>
          <p:cNvSpPr txBox="1"/>
          <p:nvPr/>
        </p:nvSpPr>
        <p:spPr>
          <a:xfrm>
            <a:off x="2735073" y="2213593"/>
            <a:ext cx="9286729" cy="398780"/>
          </a:xfrm>
          <a:prstGeom prst="rect">
            <a:avLst/>
          </a:prstGeom>
          <a:noFill/>
          <a:ln w="28575">
            <a:solidFill>
              <a:schemeClr val="accent5">
                <a:lumMod val="40000"/>
                <a:lumOff val="60000"/>
              </a:schemeClr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spAutoFit/>
          </a:bodyPr>
          <a:lstStyle/>
          <a:p>
            <a:pPr marL="342900" indent="-342900">
              <a:buFont typeface="Arial"/>
              <a:buChar char="•"/>
            </a:pPr>
            <a:r>
              <a:rPr lang="en-US" sz="2000" dirty="0">
                <a:ea typeface="+mn-lt"/>
                <a:cs typeface="+mn-lt"/>
              </a:rPr>
              <a:t>Detector introduces </a:t>
            </a:r>
            <a:r>
              <a:rPr lang="en-US" sz="2000" b="1" dirty="0">
                <a:ea typeface="+mn-lt"/>
                <a:cs typeface="+mn-lt"/>
              </a:rPr>
              <a:t>dead time(1.1ms)</a:t>
            </a:r>
            <a:r>
              <a:rPr lang="en-US" sz="2000" dirty="0">
                <a:ea typeface="+mn-lt"/>
                <a:cs typeface="+mn-lt"/>
              </a:rPr>
              <a:t>, reducing efficiency at high event rates.</a:t>
            </a:r>
            <a:endParaRPr lang="en-US" sz="2000" dirty="0"/>
          </a:p>
        </p:txBody>
      </p:sp>
      <p:sp>
        <p:nvSpPr>
          <p:cNvPr id="6" name="TextBox 5"/>
          <p:cNvSpPr txBox="1"/>
          <p:nvPr/>
        </p:nvSpPr>
        <p:spPr>
          <a:xfrm>
            <a:off x="160032" y="2830727"/>
            <a:ext cx="9865538" cy="400110"/>
          </a:xfrm>
          <a:prstGeom prst="rect">
            <a:avLst/>
          </a:prstGeom>
          <a:noFill/>
          <a:ln w="28575">
            <a:solidFill>
              <a:schemeClr val="tx2">
                <a:lumMod val="75000"/>
                <a:lumOff val="25000"/>
              </a:schemeClr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sz="2000">
                <a:ea typeface="+mn-lt"/>
                <a:cs typeface="+mn-lt"/>
              </a:rPr>
              <a:t>The deposition of ions onto the dielectric GEM leads towards the decrease in </a:t>
            </a:r>
            <a:r>
              <a:rPr lang="en-US" sz="2000" b="1" dirty="0">
                <a:ea typeface="+mn-lt"/>
                <a:cs typeface="+mn-lt"/>
              </a:rPr>
              <a:t>gas gain</a:t>
            </a:r>
            <a:r>
              <a:rPr lang="en-US" sz="2000" dirty="0">
                <a:ea typeface="+mn-lt"/>
                <a:cs typeface="+mn-lt"/>
              </a:rPr>
              <a:t>.</a:t>
            </a:r>
            <a:endParaRPr lang="en-US" sz="2000" dirty="0"/>
          </a:p>
        </p:txBody>
      </p:sp>
      <p:sp>
        <p:nvSpPr>
          <p:cNvPr id="8" name="TextBox 7"/>
          <p:cNvSpPr txBox="1"/>
          <p:nvPr/>
        </p:nvSpPr>
        <p:spPr>
          <a:xfrm>
            <a:off x="2733020" y="3430992"/>
            <a:ext cx="9024369" cy="400110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sz="2000" dirty="0">
                <a:ea typeface="+mn-lt"/>
                <a:cs typeface="+mn-lt"/>
              </a:rPr>
              <a:t>The ASIC of Gass pixel detector offers </a:t>
            </a:r>
            <a:r>
              <a:rPr lang="en-US" sz="2000">
                <a:ea typeface="+mn-lt"/>
                <a:cs typeface="+mn-lt"/>
              </a:rPr>
              <a:t>two-dimensional </a:t>
            </a:r>
            <a:r>
              <a:rPr lang="en-US" sz="2000" b="1">
                <a:ea typeface="+mn-lt"/>
                <a:cs typeface="+mn-lt"/>
              </a:rPr>
              <a:t>photoelectron track.</a:t>
            </a:r>
            <a:endParaRPr lang="en-US" sz="2000" b="1"/>
          </a:p>
        </p:txBody>
      </p:sp>
      <p:sp>
        <p:nvSpPr>
          <p:cNvPr id="10" name="TextBox 9"/>
          <p:cNvSpPr txBox="1"/>
          <p:nvPr/>
        </p:nvSpPr>
        <p:spPr>
          <a:xfrm>
            <a:off x="172882" y="4055481"/>
            <a:ext cx="10103043" cy="400110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sz="2000" dirty="0"/>
              <a:t>Gas pixel dete</a:t>
            </a:r>
            <a:r>
              <a:rPr lang="en-US" sz="2000"/>
              <a:t>ctor has limited spatial resolution because of charge diffusion during drift.</a:t>
            </a:r>
            <a:endParaRPr lang="en-US" sz="2000" dirty="0"/>
          </a:p>
        </p:txBody>
      </p:sp>
      <p:sp>
        <p:nvSpPr>
          <p:cNvPr id="3" name="TextBox 2"/>
          <p:cNvSpPr txBox="1"/>
          <p:nvPr/>
        </p:nvSpPr>
        <p:spPr>
          <a:xfrm>
            <a:off x="1060575" y="4736390"/>
            <a:ext cx="11003589" cy="369332"/>
          </a:xfrm>
          <a:prstGeom prst="rect">
            <a:avLst/>
          </a:prstGeom>
          <a:noFill/>
          <a:ln w="28575">
            <a:solidFill>
              <a:srgbClr val="92D050"/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spAutoFit/>
          </a:bodyPr>
          <a:lstStyle/>
          <a:p>
            <a:pPr marL="342900" indent="-342900">
              <a:buFont typeface="Arial"/>
              <a:buChar char="•"/>
            </a:pPr>
            <a:r>
              <a:rPr lang="en-US" dirty="0">
                <a:ea typeface="+mn-lt"/>
                <a:cs typeface="+mn-lt"/>
              </a:rPr>
              <a:t>GPD has relatively  </a:t>
            </a:r>
            <a:r>
              <a:rPr lang="en-US" b="1" dirty="0">
                <a:ea typeface="+mn-lt"/>
                <a:cs typeface="+mn-lt"/>
              </a:rPr>
              <a:t>low energy resolution</a:t>
            </a:r>
            <a:r>
              <a:rPr lang="en-US" dirty="0">
                <a:ea typeface="+mn-lt"/>
                <a:cs typeface="+mn-lt"/>
              </a:rPr>
              <a:t> due to fluctuations in gas ionization </a:t>
            </a:r>
            <a:r>
              <a:rPr lang="en-US">
                <a:ea typeface="+mn-lt"/>
                <a:cs typeface="+mn-lt"/>
              </a:rPr>
              <a:t>and amplification process.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172880" y="5427196"/>
            <a:ext cx="11844757" cy="369332"/>
          </a:xfrm>
          <a:prstGeom prst="rect">
            <a:avLst/>
          </a:prstGeom>
          <a:noFill/>
          <a:ln w="28575">
            <a:solidFill>
              <a:srgbClr val="7030A0"/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spAutoFit/>
          </a:bodyPr>
          <a:lstStyle/>
          <a:p>
            <a:pPr marL="342900" indent="-342900">
              <a:buFont typeface="Arial"/>
              <a:buChar char="•"/>
            </a:pPr>
            <a:r>
              <a:rPr lang="en-US">
                <a:ea typeface="+mn-lt"/>
                <a:cs typeface="+mn-lt"/>
              </a:rPr>
              <a:t>Its </a:t>
            </a:r>
            <a:r>
              <a:rPr lang="en-US" b="1">
                <a:ea typeface="+mn-lt"/>
                <a:cs typeface="+mn-lt"/>
              </a:rPr>
              <a:t>effective area</a:t>
            </a:r>
            <a:r>
              <a:rPr lang="en-US">
                <a:ea typeface="+mn-lt"/>
                <a:cs typeface="+mn-lt"/>
              </a:rPr>
              <a:t> is also limited because the gas absorption probability decreases with increasing photon energy.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148734" y="6035854"/>
            <a:ext cx="11828194" cy="5232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spAutoFit/>
          </a:bodyPr>
          <a:lstStyle/>
          <a:p>
            <a:r>
              <a:rPr lang="en-US" sz="1400" dirty="0" err="1">
                <a:ea typeface="+mn-lt"/>
                <a:cs typeface="+mn-lt"/>
              </a:rPr>
              <a:t>Bellazzini</a:t>
            </a:r>
            <a:r>
              <a:rPr lang="en-US" sz="1400" dirty="0">
                <a:ea typeface="+mn-lt"/>
                <a:cs typeface="+mn-lt"/>
              </a:rPr>
              <a:t>, Ronaldo, et al. "Photoelectric X-ray polarimetry with gas pixel detectors." </a:t>
            </a:r>
            <a:r>
              <a:rPr lang="en-US" sz="1400" i="1" dirty="0">
                <a:ea typeface="+mn-lt"/>
                <a:cs typeface="+mn-lt"/>
              </a:rPr>
              <a:t>Nuclear Instruments and Methods in Physics Research Section A: Accelerators, Spectrometers, Detectors and Associated Equipment</a:t>
            </a:r>
            <a:r>
              <a:rPr lang="en-US" sz="1400" dirty="0">
                <a:ea typeface="+mn-lt"/>
                <a:cs typeface="+mn-lt"/>
              </a:rPr>
              <a:t> 720 (2013): 173-177.</a:t>
            </a:r>
            <a:endParaRPr lang="en-US" sz="1400" dirty="0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330EA680-D336-4FF7-8B7A-9848BB0A1C32}" type="slidenum">
              <a:rPr lang="en-US" smtClean="0"/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"/>
          <a:stretch>
            <a:fillRect t="-4000" b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ight Triangle 3"/>
          <p:cNvSpPr/>
          <p:nvPr/>
        </p:nvSpPr>
        <p:spPr>
          <a:xfrm>
            <a:off x="-6430" y="2151"/>
            <a:ext cx="9473675" cy="6845392"/>
          </a:xfrm>
          <a:prstGeom prst="rtTriangle">
            <a:avLst/>
          </a:prstGeom>
          <a:solidFill>
            <a:schemeClr val="bg1">
              <a:lumMod val="65000"/>
            </a:schemeClr>
          </a:solidFill>
          <a:ln w="28575"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191055" y="926043"/>
            <a:ext cx="3298152" cy="156966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spAutoFit/>
          </a:bodyPr>
          <a:lstStyle/>
          <a:p>
            <a:r>
              <a:rPr lang="en-US" sz="9600" b="1"/>
              <a:t>A</a:t>
            </a:r>
            <a:r>
              <a:rPr lang="en-US" sz="5400" b="1"/>
              <a:t> </a:t>
            </a:r>
            <a:endParaRPr lang="en-US" sz="5400" b="1"/>
          </a:p>
        </p:txBody>
      </p:sp>
      <p:sp>
        <p:nvSpPr>
          <p:cNvPr id="8" name="TextBox 7"/>
          <p:cNvSpPr txBox="1"/>
          <p:nvPr/>
        </p:nvSpPr>
        <p:spPr>
          <a:xfrm>
            <a:off x="12928" y="2344802"/>
            <a:ext cx="3037880" cy="378565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spAutoFit/>
          </a:bodyPr>
          <a:lstStyle/>
          <a:p>
            <a:r>
              <a:rPr lang="en-US" sz="4000" b="1" u="sng"/>
              <a:t>Next-</a:t>
            </a:r>
            <a:r>
              <a:rPr lang="en-US" sz="4000" b="1"/>
              <a:t>Generation</a:t>
            </a:r>
            <a:endParaRPr lang="en-US"/>
          </a:p>
          <a:p>
            <a:r>
              <a:rPr lang="en-US" sz="4000" b="1" u="sng"/>
              <a:t>Approach </a:t>
            </a:r>
            <a:endParaRPr lang="en-US" sz="4000" b="1" u="sng"/>
          </a:p>
          <a:p>
            <a:r>
              <a:rPr lang="en-US" sz="4000" b="1" u="sng"/>
              <a:t>For </a:t>
            </a:r>
            <a:endParaRPr lang="en-US" u="sng"/>
          </a:p>
          <a:p>
            <a:r>
              <a:rPr lang="en-US" sz="4000" b="1" u="sng"/>
              <a:t>X-ray </a:t>
            </a:r>
            <a:endParaRPr lang="en-US" sz="4000" b="1" u="sng"/>
          </a:p>
          <a:p>
            <a:r>
              <a:rPr lang="en-US" sz="4000" b="1" u="sng"/>
              <a:t>Polarimetry </a:t>
            </a:r>
            <a:r>
              <a:rPr lang="en-US" sz="4000" b="1"/>
              <a:t> </a:t>
            </a:r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6111875" y="1711325"/>
            <a:ext cx="5356225" cy="2584450"/>
          </a:xfrm>
          <a:prstGeom prst="rect">
            <a:avLst/>
          </a:prstGeom>
          <a:noFill/>
          <a:ln w="57150">
            <a:solidFill>
              <a:schemeClr val="tx1"/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spAutoFit/>
          </a:bodyPr>
          <a:lstStyle/>
          <a:p>
            <a:pPr algn="l"/>
            <a:endParaRPr lang="en-US"/>
          </a:p>
          <a:p>
            <a:r>
              <a:rPr lang="en-US" sz="7200" b="1">
                <a:solidFill>
                  <a:schemeClr val="accent2">
                    <a:lumMod val="49000"/>
                  </a:schemeClr>
                </a:solidFill>
              </a:rPr>
              <a:t>GRIDPIX  </a:t>
            </a:r>
            <a:endParaRPr lang="en-US" sz="7200" b="1">
              <a:solidFill>
                <a:schemeClr val="accent2">
                  <a:lumMod val="49000"/>
                </a:schemeClr>
              </a:solidFill>
            </a:endParaRPr>
          </a:p>
          <a:p>
            <a:r>
              <a:rPr lang="en-US" sz="7200" b="1">
                <a:solidFill>
                  <a:schemeClr val="accent2">
                    <a:lumMod val="49000"/>
                  </a:schemeClr>
                </a:solidFill>
              </a:rPr>
              <a:t>DETECTOR</a:t>
            </a:r>
            <a:r>
              <a:rPr lang="en-US" sz="4400" b="1"/>
              <a:t> </a:t>
            </a:r>
            <a:endParaRPr lang="en-US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330EA680-D336-4FF7-8B7A-9848BB0A1C32}" type="slidenum">
              <a:rPr lang="en-US" smtClean="0"/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612829" y="79245"/>
            <a:ext cx="4963243" cy="5232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spAutoFit/>
          </a:bodyPr>
          <a:lstStyle/>
          <a:p>
            <a:pPr algn="ctr"/>
            <a:r>
              <a:rPr lang="en-US" sz="2800" b="1">
                <a:solidFill>
                  <a:schemeClr val="bg1"/>
                </a:solidFill>
              </a:rPr>
              <a:t>Why We Do Polarimetry?</a:t>
            </a:r>
            <a:endParaRPr lang="en-US" sz="2800">
              <a:solidFill>
                <a:schemeClr val="bg1"/>
              </a:solidFill>
            </a:endParaRPr>
          </a:p>
        </p:txBody>
      </p:sp>
      <p:cxnSp>
        <p:nvCxnSpPr>
          <p:cNvPr id="7" name="Straight Arrow Connector 6"/>
          <p:cNvCxnSpPr/>
          <p:nvPr/>
        </p:nvCxnSpPr>
        <p:spPr>
          <a:xfrm flipV="1">
            <a:off x="110310" y="1419238"/>
            <a:ext cx="11859759" cy="24746"/>
          </a:xfrm>
          <a:prstGeom prst="straightConnector1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Picture 8" descr="A circular logo with text and a circle&#10;&#10;AI-generated content may be incorrect.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112" y="101128"/>
            <a:ext cx="1450398" cy="1252476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1334268" y="186342"/>
            <a:ext cx="1455825" cy="107721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spAutoFit/>
          </a:bodyPr>
          <a:lstStyle/>
          <a:p>
            <a:pPr algn="l"/>
            <a:r>
              <a:rPr lang="en-US" sz="2800" b="1"/>
              <a:t>INAF</a:t>
            </a:r>
            <a:endParaRPr lang="en-US" sz="2800" b="1"/>
          </a:p>
          <a:p>
            <a:r>
              <a:rPr lang="en-US" sz="1200" b="1"/>
              <a:t>I</a:t>
            </a:r>
            <a:r>
              <a:rPr lang="en-US" sz="1200"/>
              <a:t>STITUTO</a:t>
            </a:r>
            <a:endParaRPr lang="en-US" sz="1200"/>
          </a:p>
          <a:p>
            <a:r>
              <a:rPr lang="en-US" sz="1200" b="1"/>
              <a:t>N</a:t>
            </a:r>
            <a:r>
              <a:rPr lang="en-US" sz="1200"/>
              <a:t>AZIONALE</a:t>
            </a:r>
            <a:endParaRPr lang="en-US" sz="1200"/>
          </a:p>
          <a:p>
            <a:r>
              <a:rPr lang="en-US" sz="1200" b="1"/>
              <a:t>D</a:t>
            </a:r>
            <a:r>
              <a:rPr lang="en-US" sz="1200"/>
              <a:t>I  </a:t>
            </a:r>
            <a:r>
              <a:rPr lang="en-US" sz="1200" b="1"/>
              <a:t>A</a:t>
            </a:r>
            <a:r>
              <a:rPr lang="en-US" sz="1200"/>
              <a:t>STROFISICA</a:t>
            </a:r>
            <a:endParaRPr lang="en-US" sz="1200"/>
          </a:p>
        </p:txBody>
      </p:sp>
      <p:sp>
        <p:nvSpPr>
          <p:cNvPr id="13" name="TextBox 12"/>
          <p:cNvSpPr txBox="1"/>
          <p:nvPr/>
        </p:nvSpPr>
        <p:spPr>
          <a:xfrm>
            <a:off x="6019800" y="304800"/>
            <a:ext cx="5608320" cy="706755"/>
          </a:xfrm>
          <a:prstGeom prst="rect">
            <a:avLst/>
          </a:prstGeom>
          <a:noFill/>
          <a:ln>
            <a:noFill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spAutoFit/>
          </a:bodyPr>
          <a:lstStyle/>
          <a:p>
            <a:r>
              <a:rPr lang="en-US" sz="4000" b="1" u="sng">
                <a:solidFill>
                  <a:srgbClr val="C00000"/>
                </a:solidFill>
              </a:rPr>
              <a:t>GRIDPIX DETECTOR</a:t>
            </a:r>
            <a:endParaRPr lang="en-US" sz="4000" b="1" u="sng">
              <a:solidFill>
                <a:srgbClr val="C00000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377690" y="937260"/>
            <a:ext cx="7814310" cy="52197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spAutoFit/>
          </a:bodyPr>
          <a:lstStyle/>
          <a:p>
            <a:r>
              <a:rPr lang="en-US" sz="2800" b="1">
                <a:ea typeface="+mn-lt"/>
                <a:cs typeface="+mn-lt"/>
              </a:rPr>
              <a:t>DETECTOR INTRODUCTION AND  ITS ASIC</a:t>
            </a:r>
            <a:endParaRPr lang="en-US" sz="2800" b="1"/>
          </a:p>
        </p:txBody>
      </p:sp>
      <p:sp>
        <p:nvSpPr>
          <p:cNvPr id="3" name="TextBox 2"/>
          <p:cNvSpPr txBox="1"/>
          <p:nvPr/>
        </p:nvSpPr>
        <p:spPr>
          <a:xfrm>
            <a:off x="112029" y="1714427"/>
            <a:ext cx="11326948" cy="400110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spAutoFit/>
          </a:bodyPr>
          <a:lstStyle/>
          <a:p>
            <a:r>
              <a:rPr lang="en-US">
                <a:ea typeface="+mn-lt"/>
                <a:cs typeface="+mn-lt"/>
              </a:rPr>
              <a:t>T</a:t>
            </a:r>
            <a:r>
              <a:rPr lang="en-US" sz="2000">
                <a:ea typeface="+mn-lt"/>
                <a:cs typeface="+mn-lt"/>
              </a:rPr>
              <a:t>he </a:t>
            </a:r>
            <a:r>
              <a:rPr lang="en-US" sz="2000" b="1" err="1">
                <a:ea typeface="+mn-lt"/>
                <a:cs typeface="+mn-lt"/>
              </a:rPr>
              <a:t>GridPix</a:t>
            </a:r>
            <a:r>
              <a:rPr lang="en-US" sz="2000" b="1">
                <a:ea typeface="+mn-lt"/>
                <a:cs typeface="+mn-lt"/>
              </a:rPr>
              <a:t> detector</a:t>
            </a:r>
            <a:r>
              <a:rPr lang="en-US" sz="2000">
                <a:ea typeface="+mn-lt"/>
                <a:cs typeface="+mn-lt"/>
              </a:rPr>
              <a:t> combines a </a:t>
            </a:r>
            <a:r>
              <a:rPr lang="en-US" sz="2000" b="1">
                <a:ea typeface="+mn-lt"/>
                <a:cs typeface="+mn-lt"/>
              </a:rPr>
              <a:t>micromesh amplification grid</a:t>
            </a:r>
            <a:r>
              <a:rPr lang="en-US" sz="2000">
                <a:ea typeface="+mn-lt"/>
                <a:cs typeface="+mn-lt"/>
              </a:rPr>
              <a:t> with a </a:t>
            </a:r>
            <a:r>
              <a:rPr lang="en-US" sz="2000" b="1">
                <a:ea typeface="+mn-lt"/>
                <a:cs typeface="+mn-lt"/>
              </a:rPr>
              <a:t>Timepix3 pixel readout chip</a:t>
            </a:r>
            <a:endParaRPr lang="en-US" sz="2000"/>
          </a:p>
        </p:txBody>
      </p:sp>
      <p:pic>
        <p:nvPicPr>
          <p:cNvPr id="5" name="Picture 4" descr="A close-up of a grey and white background&#10;&#10;AI-generated content may be incorrect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14090" y="2232025"/>
            <a:ext cx="3552190" cy="2233930"/>
          </a:xfrm>
          <a:prstGeom prst="rect">
            <a:avLst/>
          </a:prstGeom>
          <a:ln w="28575">
            <a:solidFill>
              <a:schemeClr val="accent5"/>
            </a:solidFill>
          </a:ln>
        </p:spPr>
      </p:pic>
      <p:pic>
        <p:nvPicPr>
          <p:cNvPr id="6" name="Picture 5" descr="A close-up of a metal sheet&#10;&#10;AI-generated content may be incorrect.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400" y="2237105"/>
            <a:ext cx="3235960" cy="2197735"/>
          </a:xfrm>
          <a:prstGeom prst="rect">
            <a:avLst/>
          </a:prstGeom>
          <a:ln w="28575">
            <a:solidFill>
              <a:srgbClr val="00B050"/>
            </a:solidFill>
          </a:ln>
        </p:spPr>
      </p:pic>
      <p:pic>
        <p:nvPicPr>
          <p:cNvPr id="12" name="Picture 11" descr="A close-up of a white plastic sheet&#10;&#10;AI-generated content may be incorrect.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2400" y="4572000"/>
            <a:ext cx="3235325" cy="2012950"/>
          </a:xfrm>
          <a:prstGeom prst="rect">
            <a:avLst/>
          </a:prstGeom>
          <a:ln w="28575">
            <a:solidFill>
              <a:srgbClr val="0070C0"/>
            </a:solidFill>
          </a:ln>
        </p:spPr>
      </p:pic>
      <p:pic>
        <p:nvPicPr>
          <p:cNvPr id="14" name="Picture 13" descr="A close-up of a white object&#10;&#10;AI-generated content may be incorrect.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02106" y="4574392"/>
            <a:ext cx="3563959" cy="2023729"/>
          </a:xfrm>
          <a:prstGeom prst="rect">
            <a:avLst/>
          </a:prstGeom>
          <a:ln w="28575">
            <a:solidFill>
              <a:srgbClr val="FF0000"/>
            </a:solidFill>
          </a:ln>
        </p:spPr>
      </p:pic>
      <p:sp>
        <p:nvSpPr>
          <p:cNvPr id="17" name="TextBox 16"/>
          <p:cNvSpPr txBox="1"/>
          <p:nvPr/>
        </p:nvSpPr>
        <p:spPr>
          <a:xfrm>
            <a:off x="7162800" y="2260600"/>
            <a:ext cx="4520565" cy="70675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spAutoFit/>
          </a:bodyPr>
          <a:lstStyle/>
          <a:p>
            <a:endParaRPr lang="en-US" sz="2000"/>
          </a:p>
          <a:p>
            <a:endParaRPr lang="en-US" sz="2000"/>
          </a:p>
        </p:txBody>
      </p:sp>
      <p:pic>
        <p:nvPicPr>
          <p:cNvPr id="19" name="Picture 18" descr="A close up of a chip&#10;&#10;AI-generated content may be incorrect.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39000" y="3836670"/>
            <a:ext cx="4462145" cy="2519680"/>
          </a:xfrm>
          <a:prstGeom prst="rect">
            <a:avLst/>
          </a:prstGeom>
          <a:ln w="57150">
            <a:solidFill>
              <a:schemeClr val="tx1"/>
            </a:solidFill>
          </a:ln>
        </p:spPr>
      </p:pic>
      <p:sp>
        <p:nvSpPr>
          <p:cNvPr id="20" name="TextBox 19"/>
          <p:cNvSpPr txBox="1"/>
          <p:nvPr/>
        </p:nvSpPr>
        <p:spPr>
          <a:xfrm>
            <a:off x="9753600" y="5105400"/>
            <a:ext cx="1165225" cy="645160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spAutoFit/>
          </a:bodyPr>
          <a:lstStyle/>
          <a:p>
            <a:pPr algn="l"/>
            <a:endParaRPr lang="en-US"/>
          </a:p>
          <a:p>
            <a:pPr algn="l"/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7269480" y="6442710"/>
            <a:ext cx="4700905" cy="30670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spAutoFit/>
          </a:bodyPr>
          <a:lstStyle/>
          <a:p>
            <a:r>
              <a:rPr lang="en-US" sz="700" dirty="0">
                <a:ea typeface="+mn-lt"/>
                <a:cs typeface="+mn-lt"/>
              </a:rPr>
              <a:t>Kaminski, J., et al. "</a:t>
            </a:r>
            <a:r>
              <a:rPr lang="en-US" sz="700" dirty="0" err="1">
                <a:ea typeface="+mn-lt"/>
                <a:cs typeface="+mn-lt"/>
              </a:rPr>
              <a:t>GridPix</a:t>
            </a:r>
            <a:r>
              <a:rPr lang="en-US" sz="700" dirty="0">
                <a:ea typeface="+mn-lt"/>
                <a:cs typeface="+mn-lt"/>
              </a:rPr>
              <a:t> detectors–introduction and applications." </a:t>
            </a:r>
            <a:r>
              <a:rPr lang="en-US" sz="700" i="1" dirty="0">
                <a:ea typeface="+mn-lt"/>
                <a:cs typeface="+mn-lt"/>
              </a:rPr>
              <a:t>Nuclear Instruments and Methods in Physics Research Section A: Accelerators, Spectrometers, Detectors and Associated Equipment</a:t>
            </a:r>
            <a:r>
              <a:rPr lang="en-US" sz="700" dirty="0">
                <a:ea typeface="+mn-lt"/>
                <a:cs typeface="+mn-lt"/>
              </a:rPr>
              <a:t> 845 (2017): 233-235.</a:t>
            </a:r>
            <a:endParaRPr lang="en-US" sz="700" dirty="0">
              <a:ea typeface="+mn-lt"/>
              <a:cs typeface="+mn-lt"/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330EA680-D336-4FF7-8B7A-9848BB0A1C32}" type="slidenum">
              <a:rPr lang="en-US" smtClean="0"/>
            </a:fld>
            <a:endParaRPr lang="en-US"/>
          </a:p>
        </p:txBody>
      </p:sp>
      <p:sp>
        <p:nvSpPr>
          <p:cNvPr id="16" name="Text Box 15"/>
          <p:cNvSpPr txBox="1"/>
          <p:nvPr/>
        </p:nvSpPr>
        <p:spPr>
          <a:xfrm>
            <a:off x="7174865" y="2236470"/>
            <a:ext cx="4559935" cy="135318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b="1" u="sng"/>
              <a:t>SEM Images of GridPix Strcture:</a:t>
            </a:r>
            <a:endParaRPr lang="en-US" b="1" u="sng"/>
          </a:p>
          <a:p>
            <a:pPr marL="285750" indent="-285750">
              <a:buFont typeface="Arial" panose="02080604020202020204" pitchFamily="34" charset="0"/>
              <a:buChar char="•"/>
            </a:pPr>
            <a:r>
              <a:rPr lang="en-US" sz="1600"/>
              <a:t>Top images explain the pixel readout and micromesh Grid with zoom in. </a:t>
            </a:r>
            <a:endParaRPr lang="en-US" sz="1600"/>
          </a:p>
          <a:p>
            <a:pPr marL="285750" indent="-285750">
              <a:buFont typeface="Arial" panose="02080604020202020204" pitchFamily="34" charset="0"/>
              <a:buChar char="•"/>
            </a:pPr>
            <a:r>
              <a:rPr lang="en-US" sz="1600"/>
              <a:t>Bottom Images show how the mesh is supported by pillars and aligned with the pixels.</a:t>
            </a:r>
            <a:endParaRPr lang="en-US" b="1" u="sng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diagram of a solar panel&#10;&#10;AI-generated content may be incorrect.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97" y="3329540"/>
            <a:ext cx="4958635" cy="2996886"/>
          </a:xfrm>
          <a:prstGeom prst="rect">
            <a:avLst/>
          </a:prstGeom>
          <a:ln w="28575">
            <a:noFill/>
          </a:ln>
        </p:spPr>
      </p:pic>
      <p:pic>
        <p:nvPicPr>
          <p:cNvPr id="6" name="Picture 5" descr="A circular logo with text and a circle&#10;&#10;AI-generated content may be incorrect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12" y="101128"/>
            <a:ext cx="1450398" cy="1252476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334268" y="186342"/>
            <a:ext cx="1455825" cy="107721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spAutoFit/>
          </a:bodyPr>
          <a:lstStyle/>
          <a:p>
            <a:pPr algn="l"/>
            <a:r>
              <a:rPr lang="en-US" sz="2800" b="1"/>
              <a:t>INAF</a:t>
            </a:r>
            <a:endParaRPr lang="en-US" sz="2800" b="1"/>
          </a:p>
          <a:p>
            <a:r>
              <a:rPr lang="en-US" sz="1200" b="1"/>
              <a:t>I</a:t>
            </a:r>
            <a:r>
              <a:rPr lang="en-US" sz="1200"/>
              <a:t>STITUTO</a:t>
            </a:r>
            <a:endParaRPr lang="en-US" sz="1200"/>
          </a:p>
          <a:p>
            <a:r>
              <a:rPr lang="en-US" sz="1200" b="1"/>
              <a:t>N</a:t>
            </a:r>
            <a:r>
              <a:rPr lang="en-US" sz="1200"/>
              <a:t>AZIONALE</a:t>
            </a:r>
            <a:endParaRPr lang="en-US" sz="1200"/>
          </a:p>
          <a:p>
            <a:r>
              <a:rPr lang="en-US" sz="1200" b="1"/>
              <a:t>D</a:t>
            </a:r>
            <a:r>
              <a:rPr lang="en-US" sz="1200"/>
              <a:t>I  </a:t>
            </a:r>
            <a:r>
              <a:rPr lang="en-US" sz="1200" b="1"/>
              <a:t>A</a:t>
            </a:r>
            <a:r>
              <a:rPr lang="en-US" sz="1200"/>
              <a:t>STROFISICA</a:t>
            </a:r>
            <a:endParaRPr lang="en-US" sz="1200"/>
          </a:p>
        </p:txBody>
      </p:sp>
      <p:cxnSp>
        <p:nvCxnSpPr>
          <p:cNvPr id="11" name="Straight Arrow Connector 10"/>
          <p:cNvCxnSpPr/>
          <p:nvPr/>
        </p:nvCxnSpPr>
        <p:spPr>
          <a:xfrm flipV="1">
            <a:off x="110310" y="1419238"/>
            <a:ext cx="11859759" cy="24746"/>
          </a:xfrm>
          <a:prstGeom prst="straightConnector1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6447155" y="228600"/>
            <a:ext cx="5531485" cy="706755"/>
          </a:xfrm>
          <a:prstGeom prst="rect">
            <a:avLst/>
          </a:prstGeom>
          <a:noFill/>
          <a:ln>
            <a:noFill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spAutoFit/>
          </a:bodyPr>
          <a:lstStyle/>
          <a:p>
            <a:r>
              <a:rPr lang="en-US" sz="4000" b="1" u="sng">
                <a:solidFill>
                  <a:srgbClr val="C00000"/>
                </a:solidFill>
              </a:rPr>
              <a:t>GRIDPIX DETECTOR</a:t>
            </a:r>
            <a:endParaRPr lang="en-US" sz="4000" b="1" u="sng">
              <a:solidFill>
                <a:srgbClr val="C00000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724222" y="946067"/>
            <a:ext cx="7270568" cy="4616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spAutoFit/>
          </a:bodyPr>
          <a:lstStyle/>
          <a:p>
            <a:r>
              <a:rPr lang="en-US" sz="2400" b="1">
                <a:ea typeface="+mn-lt"/>
                <a:cs typeface="+mn-lt"/>
              </a:rPr>
              <a:t>Comparison of Detector Structures: </a:t>
            </a:r>
            <a:r>
              <a:rPr lang="en-US" sz="2400" b="1" err="1">
                <a:ea typeface="+mn-lt"/>
                <a:cs typeface="+mn-lt"/>
              </a:rPr>
              <a:t>GridPix</a:t>
            </a:r>
            <a:r>
              <a:rPr lang="en-US" sz="2400" b="1">
                <a:ea typeface="+mn-lt"/>
                <a:cs typeface="+mn-lt"/>
              </a:rPr>
              <a:t> vs GPD</a:t>
            </a:r>
            <a:endParaRPr lang="en-US" sz="2400" b="1">
              <a:ea typeface="+mn-lt"/>
              <a:cs typeface="+mn-lt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827486" y="4636492"/>
            <a:ext cx="1360006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spAutoFit/>
          </a:bodyPr>
          <a:lstStyle/>
          <a:p>
            <a:r>
              <a:rPr lang="en-US" sz="1400" b="1"/>
              <a:t>2.Drift Region</a:t>
            </a:r>
            <a:endParaRPr lang="en-US" sz="1400" b="1"/>
          </a:p>
        </p:txBody>
      </p:sp>
      <p:sp>
        <p:nvSpPr>
          <p:cNvPr id="19" name="TextBox 18"/>
          <p:cNvSpPr txBox="1"/>
          <p:nvPr/>
        </p:nvSpPr>
        <p:spPr>
          <a:xfrm>
            <a:off x="1568754" y="4049857"/>
            <a:ext cx="1221081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spAutoFit/>
          </a:bodyPr>
          <a:lstStyle/>
          <a:p>
            <a:pPr algn="l"/>
            <a:r>
              <a:rPr lang="en-US"/>
              <a:t>1.</a:t>
            </a:r>
            <a:endParaRPr lang="en-US"/>
          </a:p>
        </p:txBody>
      </p:sp>
      <p:sp>
        <p:nvSpPr>
          <p:cNvPr id="21" name="TextBox 20"/>
          <p:cNvSpPr txBox="1"/>
          <p:nvPr/>
        </p:nvSpPr>
        <p:spPr>
          <a:xfrm>
            <a:off x="3319530" y="6128158"/>
            <a:ext cx="2183156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spAutoFit/>
          </a:bodyPr>
          <a:lstStyle/>
          <a:p>
            <a:r>
              <a:rPr lang="en-US" b="1">
                <a:solidFill>
                  <a:srgbClr val="FF0000"/>
                </a:solidFill>
              </a:rPr>
              <a:t>3.</a:t>
            </a:r>
            <a:r>
              <a:rPr lang="en-US" b="1"/>
              <a:t>Micromesh Grid</a:t>
            </a:r>
            <a:endParaRPr lang="en-US" b="1"/>
          </a:p>
        </p:txBody>
      </p:sp>
      <p:sp>
        <p:nvSpPr>
          <p:cNvPr id="22" name="TextBox 21"/>
          <p:cNvSpPr txBox="1"/>
          <p:nvPr/>
        </p:nvSpPr>
        <p:spPr>
          <a:xfrm>
            <a:off x="109040" y="5855254"/>
            <a:ext cx="1025494" cy="36830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spAutoFit/>
          </a:bodyPr>
          <a:lstStyle/>
          <a:p>
            <a:pPr algn="l"/>
            <a:r>
              <a:rPr lang="en-US" b="1">
                <a:solidFill>
                  <a:srgbClr val="FF0000"/>
                </a:solidFill>
              </a:rPr>
              <a:t>4</a:t>
            </a:r>
            <a:r>
              <a:rPr lang="en-US"/>
              <a:t>.</a:t>
            </a:r>
            <a:endParaRPr lang="en-US"/>
          </a:p>
        </p:txBody>
      </p:sp>
      <p:sp>
        <p:nvSpPr>
          <p:cNvPr id="23" name="TextBox 22"/>
          <p:cNvSpPr txBox="1"/>
          <p:nvPr/>
        </p:nvSpPr>
        <p:spPr>
          <a:xfrm>
            <a:off x="1175412" y="5946188"/>
            <a:ext cx="1759904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spAutoFit/>
          </a:bodyPr>
          <a:lstStyle/>
          <a:p>
            <a:r>
              <a:rPr lang="en-US"/>
              <a:t>  </a:t>
            </a:r>
            <a:endParaRPr lang="en-US"/>
          </a:p>
        </p:txBody>
      </p:sp>
      <p:cxnSp>
        <p:nvCxnSpPr>
          <p:cNvPr id="24" name="Straight Arrow Connector 23"/>
          <p:cNvCxnSpPr/>
          <p:nvPr/>
        </p:nvCxnSpPr>
        <p:spPr>
          <a:xfrm flipH="1" flipV="1">
            <a:off x="4240752" y="5511612"/>
            <a:ext cx="942132" cy="318804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5204564" y="5666500"/>
            <a:ext cx="1394024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spAutoFit/>
          </a:bodyPr>
          <a:lstStyle/>
          <a:p>
            <a:pPr algn="l"/>
            <a:r>
              <a:rPr lang="en-US" b="1"/>
              <a:t>6.TimePix</a:t>
            </a:r>
            <a:endParaRPr lang="en-US" b="1"/>
          </a:p>
        </p:txBody>
      </p:sp>
      <p:cxnSp>
        <p:nvCxnSpPr>
          <p:cNvPr id="28" name="Straight Arrow Connector 27"/>
          <p:cNvCxnSpPr/>
          <p:nvPr/>
        </p:nvCxnSpPr>
        <p:spPr>
          <a:xfrm flipH="1" flipV="1">
            <a:off x="2864603" y="5500239"/>
            <a:ext cx="680551" cy="694117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>
            <a:off x="1270986" y="5948178"/>
            <a:ext cx="1678048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spAutoFit/>
          </a:bodyPr>
          <a:lstStyle/>
          <a:p>
            <a:pPr algn="l"/>
            <a:r>
              <a:rPr lang="en-US"/>
              <a:t>5.</a:t>
            </a:r>
            <a:endParaRPr lang="en-US"/>
          </a:p>
        </p:txBody>
      </p:sp>
      <p:pic>
        <p:nvPicPr>
          <p:cNvPr id="36" name="Picture 3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05303" y="2477507"/>
            <a:ext cx="4524241" cy="2986959"/>
          </a:xfrm>
          <a:prstGeom prst="rect">
            <a:avLst/>
          </a:prstGeom>
        </p:spPr>
      </p:pic>
      <p:cxnSp>
        <p:nvCxnSpPr>
          <p:cNvPr id="37" name="Straight Arrow Connector 36"/>
          <p:cNvCxnSpPr/>
          <p:nvPr/>
        </p:nvCxnSpPr>
        <p:spPr>
          <a:xfrm flipV="1">
            <a:off x="1020318" y="5625343"/>
            <a:ext cx="377149" cy="77372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8" name="TextBox 37"/>
          <p:cNvSpPr txBox="1"/>
          <p:nvPr/>
        </p:nvSpPr>
        <p:spPr>
          <a:xfrm>
            <a:off x="1077771" y="6357484"/>
            <a:ext cx="107777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spAutoFit/>
          </a:bodyPr>
          <a:lstStyle/>
          <a:p>
            <a:pPr algn="l"/>
            <a:r>
              <a:rPr lang="en-US" b="1"/>
              <a:t>7.Anode</a:t>
            </a:r>
            <a:endParaRPr lang="en-US" b="1"/>
          </a:p>
        </p:txBody>
      </p:sp>
      <p:cxnSp>
        <p:nvCxnSpPr>
          <p:cNvPr id="40" name="Straight Arrow Connector 39"/>
          <p:cNvCxnSpPr/>
          <p:nvPr/>
        </p:nvCxnSpPr>
        <p:spPr>
          <a:xfrm flipH="1">
            <a:off x="9470816" y="2710224"/>
            <a:ext cx="669076" cy="347977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1" name="TextBox 40"/>
          <p:cNvSpPr txBox="1"/>
          <p:nvPr/>
        </p:nvSpPr>
        <p:spPr>
          <a:xfrm>
            <a:off x="10054596" y="2471593"/>
            <a:ext cx="1232607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spAutoFit/>
          </a:bodyPr>
          <a:lstStyle/>
          <a:p>
            <a:pPr algn="l"/>
            <a:r>
              <a:rPr lang="en-US"/>
              <a:t>1.Cathode</a:t>
            </a:r>
            <a:endParaRPr lang="en-US"/>
          </a:p>
        </p:txBody>
      </p:sp>
      <p:cxnSp>
        <p:nvCxnSpPr>
          <p:cNvPr id="42" name="Straight Arrow Connector 41"/>
          <p:cNvCxnSpPr/>
          <p:nvPr/>
        </p:nvCxnSpPr>
        <p:spPr>
          <a:xfrm flipV="1">
            <a:off x="7462616" y="3708510"/>
            <a:ext cx="1084478" cy="86445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3" name="TextBox 42"/>
          <p:cNvSpPr txBox="1"/>
          <p:nvPr/>
        </p:nvSpPr>
        <p:spPr>
          <a:xfrm>
            <a:off x="6091210" y="3640348"/>
            <a:ext cx="1767220" cy="33855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spAutoFit/>
          </a:bodyPr>
          <a:lstStyle/>
          <a:p>
            <a:r>
              <a:rPr lang="en-US" sz="1600"/>
              <a:t>2.Drift Region</a:t>
            </a:r>
            <a:endParaRPr lang="en-US" sz="1600"/>
          </a:p>
        </p:txBody>
      </p:sp>
      <p:sp>
        <p:nvSpPr>
          <p:cNvPr id="44" name="TextBox 43"/>
          <p:cNvSpPr txBox="1"/>
          <p:nvPr/>
        </p:nvSpPr>
        <p:spPr>
          <a:xfrm>
            <a:off x="7130576" y="3985903"/>
            <a:ext cx="1064255" cy="36830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spAutoFit/>
          </a:bodyPr>
          <a:lstStyle/>
          <a:p>
            <a:pPr algn="l"/>
            <a:r>
              <a:rPr lang="en-US" b="1">
                <a:solidFill>
                  <a:srgbClr val="FF0000"/>
                </a:solidFill>
              </a:rPr>
              <a:t>3.</a:t>
            </a:r>
            <a:endParaRPr lang="en-US" b="1">
              <a:solidFill>
                <a:srgbClr val="FF0000"/>
              </a:solidFill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5624988" y="4251873"/>
            <a:ext cx="1953602" cy="33718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spAutoFit/>
          </a:bodyPr>
          <a:lstStyle/>
          <a:p>
            <a:r>
              <a:rPr lang="en-US" sz="1600" b="1">
                <a:solidFill>
                  <a:srgbClr val="FF0000"/>
                </a:solidFill>
              </a:rPr>
              <a:t>4.</a:t>
            </a:r>
            <a:r>
              <a:rPr lang="en-US" sz="1600"/>
              <a:t>Induction Gap</a:t>
            </a:r>
            <a:endParaRPr lang="en-US" sz="1600"/>
          </a:p>
        </p:txBody>
      </p:sp>
      <p:cxnSp>
        <p:nvCxnSpPr>
          <p:cNvPr id="47" name="Straight Arrow Connector 46"/>
          <p:cNvCxnSpPr/>
          <p:nvPr/>
        </p:nvCxnSpPr>
        <p:spPr>
          <a:xfrm>
            <a:off x="7148758" y="4433867"/>
            <a:ext cx="409280" cy="150069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8" name="TextBox 47"/>
          <p:cNvSpPr txBox="1"/>
          <p:nvPr/>
        </p:nvSpPr>
        <p:spPr>
          <a:xfrm>
            <a:off x="7128256" y="4838607"/>
            <a:ext cx="1209708" cy="38070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spAutoFit/>
          </a:bodyPr>
          <a:lstStyle/>
          <a:p>
            <a:pPr algn="l"/>
            <a:r>
              <a:rPr lang="en-US"/>
              <a:t>5.</a:t>
            </a:r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1295259" y="3209053"/>
            <a:ext cx="8971889" cy="132207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28575">
            <a:solidFill>
              <a:srgbClr val="C00000"/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spAutoFit/>
          </a:bodyPr>
          <a:lstStyle/>
          <a:p>
            <a:pPr algn="just"/>
            <a:r>
              <a:rPr lang="en-US" sz="2000" b="1">
                <a:ea typeface="+mn-lt"/>
                <a:cs typeface="+mn-lt"/>
              </a:rPr>
              <a:t>The micromegas grid supported by pillars in the </a:t>
            </a:r>
            <a:r>
              <a:rPr lang="en-US" sz="2000" b="1" err="1">
                <a:ea typeface="+mn-lt"/>
                <a:cs typeface="+mn-lt"/>
              </a:rPr>
              <a:t>GridPix</a:t>
            </a:r>
            <a:r>
              <a:rPr lang="en-US" sz="2000" b="1">
                <a:ea typeface="+mn-lt"/>
                <a:cs typeface="+mn-lt"/>
              </a:rPr>
              <a:t> detector creates a very small and uniform amplification gap directly above each pixel, enabling precise single-electron detection and better spatial resolution compared to the GEM-based amplification in the Gas Pixel Detector.</a:t>
            </a:r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7012332" y="5743564"/>
            <a:ext cx="4502080" cy="369332"/>
          </a:xfrm>
          <a:prstGeom prst="rect">
            <a:avLst/>
          </a:prstGeom>
          <a:noFill/>
          <a:ln>
            <a:solidFill>
              <a:schemeClr val="tx1"/>
            </a:solidFill>
            <a:prstDash val="solid"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spAutoFit/>
          </a:bodyPr>
          <a:lstStyle/>
          <a:p>
            <a:pPr algn="ctr"/>
            <a:r>
              <a:rPr lang="en-US" b="1"/>
              <a:t>Gas Pixel Detector </a:t>
            </a:r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7124525" y="6325753"/>
            <a:ext cx="4869928" cy="41549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spAutoFit/>
          </a:bodyPr>
          <a:lstStyle/>
          <a:p>
            <a:r>
              <a:rPr lang="en-US" sz="700" dirty="0">
                <a:ea typeface="+mn-lt"/>
                <a:cs typeface="+mn-lt"/>
              </a:rPr>
              <a:t>Ligtenberg, C., </a:t>
            </a:r>
            <a:r>
              <a:rPr lang="en-US" sz="700" dirty="0" err="1">
                <a:ea typeface="+mn-lt"/>
                <a:cs typeface="+mn-lt"/>
              </a:rPr>
              <a:t>Heijhoff</a:t>
            </a:r>
            <a:r>
              <a:rPr lang="en-US" sz="700" dirty="0">
                <a:ea typeface="+mn-lt"/>
                <a:cs typeface="+mn-lt"/>
              </a:rPr>
              <a:t>, K., </a:t>
            </a:r>
            <a:r>
              <a:rPr lang="en-US" sz="700" dirty="0" err="1">
                <a:ea typeface="+mn-lt"/>
                <a:cs typeface="+mn-lt"/>
              </a:rPr>
              <a:t>Bilevych</a:t>
            </a:r>
            <a:r>
              <a:rPr lang="en-US" sz="700" dirty="0">
                <a:ea typeface="+mn-lt"/>
                <a:cs typeface="+mn-lt"/>
              </a:rPr>
              <a:t>, Y., Desch, K., van der Graaf, H., Hartjes, F., ... &amp; Timmermans, J. (2018). Performance of a </a:t>
            </a:r>
            <a:r>
              <a:rPr lang="en-US" sz="700" dirty="0" err="1">
                <a:ea typeface="+mn-lt"/>
                <a:cs typeface="+mn-lt"/>
              </a:rPr>
              <a:t>GridPix</a:t>
            </a:r>
            <a:r>
              <a:rPr lang="en-US" sz="700" dirty="0">
                <a:ea typeface="+mn-lt"/>
                <a:cs typeface="+mn-lt"/>
              </a:rPr>
              <a:t> detector based on the Timepix3 chip. </a:t>
            </a:r>
            <a:r>
              <a:rPr lang="en-US" sz="700" i="1" dirty="0">
                <a:ea typeface="+mn-lt"/>
                <a:cs typeface="+mn-lt"/>
              </a:rPr>
              <a:t>Nuclear Instruments and Methods in Physics Research Section A: Accelerators, Spectrometers, Detectors and Associated Equipment</a:t>
            </a:r>
            <a:r>
              <a:rPr lang="en-US" sz="700" dirty="0">
                <a:ea typeface="+mn-lt"/>
                <a:cs typeface="+mn-lt"/>
              </a:rPr>
              <a:t>, </a:t>
            </a:r>
            <a:r>
              <a:rPr lang="en-US" sz="700" i="1" dirty="0">
                <a:ea typeface="+mn-lt"/>
                <a:cs typeface="+mn-lt"/>
              </a:rPr>
              <a:t>908</a:t>
            </a:r>
            <a:r>
              <a:rPr lang="en-US" sz="700" dirty="0">
                <a:ea typeface="+mn-lt"/>
                <a:cs typeface="+mn-lt"/>
              </a:rPr>
              <a:t>, 18-23.</a:t>
            </a:r>
            <a:endParaRPr lang="en-US" sz="7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330EA680-D336-4FF7-8B7A-9848BB0A1C32}" type="slidenum">
              <a:rPr lang="en-US" smtClean="0"/>
            </a:fld>
            <a:endParaRPr lang="en-US"/>
          </a:p>
        </p:txBody>
      </p:sp>
      <p:sp>
        <p:nvSpPr>
          <p:cNvPr id="8" name="Text Box 7"/>
          <p:cNvSpPr txBox="1"/>
          <p:nvPr/>
        </p:nvSpPr>
        <p:spPr>
          <a:xfrm>
            <a:off x="2362200" y="6445250"/>
            <a:ext cx="2448560" cy="368300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p>
            <a:r>
              <a:rPr lang="en-US" b="1"/>
              <a:t>GridPix Detector</a:t>
            </a:r>
            <a:endParaRPr lang="en-US" b="1"/>
          </a:p>
        </p:txBody>
      </p:sp>
      <p:sp>
        <p:nvSpPr>
          <p:cNvPr id="34" name="Text Box 33"/>
          <p:cNvSpPr txBox="1"/>
          <p:nvPr/>
        </p:nvSpPr>
        <p:spPr>
          <a:xfrm>
            <a:off x="97790" y="1593215"/>
            <a:ext cx="6776085" cy="521970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p>
            <a:r>
              <a:rPr lang="en-US" sz="1400"/>
              <a:t>Ionization electrons produced in the gas drift region move toward the micromesh under the applied electric field.</a:t>
            </a:r>
            <a:endParaRPr lang="en-US" sz="1400"/>
          </a:p>
        </p:txBody>
      </p:sp>
      <p:sp>
        <p:nvSpPr>
          <p:cNvPr id="10" name="Text Box 9"/>
          <p:cNvSpPr txBox="1"/>
          <p:nvPr/>
        </p:nvSpPr>
        <p:spPr>
          <a:xfrm>
            <a:off x="94615" y="2190750"/>
            <a:ext cx="6779260" cy="521970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p>
            <a:pPr algn="l"/>
            <a:r>
              <a:rPr lang="en-US" sz="1400"/>
              <a:t>The drift field transports electrons while preserving the structure of the photoelectron track.</a:t>
            </a:r>
            <a:endParaRPr lang="en-US" sz="1400"/>
          </a:p>
        </p:txBody>
      </p:sp>
      <p:sp>
        <p:nvSpPr>
          <p:cNvPr id="16" name="Text Box 15"/>
          <p:cNvSpPr txBox="1"/>
          <p:nvPr/>
        </p:nvSpPr>
        <p:spPr>
          <a:xfrm>
            <a:off x="76200" y="2797175"/>
            <a:ext cx="6797040" cy="306705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p>
            <a:r>
              <a:rPr lang="en-US" sz="1400"/>
              <a:t>The collected charge is then recorded pixel-by-pixel for precise track reconstruction.</a:t>
            </a:r>
            <a:endParaRPr lang="en-US" sz="14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/>
      <p:bldP spid="43" grpId="0"/>
      <p:bldP spid="44" grpId="0"/>
      <p:bldP spid="46" grpId="0"/>
      <p:bldP spid="48" grpId="0"/>
      <p:bldP spid="5" grpId="0" bldLvl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circular logo with text and a circle&#10;&#10;AI-generated content may be incorrect.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112" y="101128"/>
            <a:ext cx="1450398" cy="1252476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334268" y="186342"/>
            <a:ext cx="1455825" cy="107721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spAutoFit/>
          </a:bodyPr>
          <a:lstStyle/>
          <a:p>
            <a:pPr algn="l"/>
            <a:r>
              <a:rPr lang="en-US" sz="2800" b="1"/>
              <a:t>INAF</a:t>
            </a:r>
            <a:endParaRPr lang="en-US" sz="2800" b="1"/>
          </a:p>
          <a:p>
            <a:r>
              <a:rPr lang="en-US" sz="1200" b="1"/>
              <a:t>I</a:t>
            </a:r>
            <a:r>
              <a:rPr lang="en-US" sz="1200"/>
              <a:t>STITUTO</a:t>
            </a:r>
            <a:endParaRPr lang="en-US" sz="1200"/>
          </a:p>
          <a:p>
            <a:r>
              <a:rPr lang="en-US" sz="1200" b="1"/>
              <a:t>N</a:t>
            </a:r>
            <a:r>
              <a:rPr lang="en-US" sz="1200"/>
              <a:t>AZIONALE</a:t>
            </a:r>
            <a:endParaRPr lang="en-US" sz="1200"/>
          </a:p>
          <a:p>
            <a:r>
              <a:rPr lang="en-US" sz="1200" b="1"/>
              <a:t>D</a:t>
            </a:r>
            <a:r>
              <a:rPr lang="en-US" sz="1200"/>
              <a:t>I  </a:t>
            </a:r>
            <a:r>
              <a:rPr lang="en-US" sz="1200" b="1"/>
              <a:t>A</a:t>
            </a:r>
            <a:r>
              <a:rPr lang="en-US" sz="1200"/>
              <a:t>STROFISICA</a:t>
            </a:r>
            <a:endParaRPr lang="en-US" sz="1200"/>
          </a:p>
        </p:txBody>
      </p:sp>
      <p:sp>
        <p:nvSpPr>
          <p:cNvPr id="11" name="TextBox 10"/>
          <p:cNvSpPr txBox="1"/>
          <p:nvPr/>
        </p:nvSpPr>
        <p:spPr>
          <a:xfrm>
            <a:off x="6271260" y="186055"/>
            <a:ext cx="6042025" cy="706755"/>
          </a:xfrm>
          <a:prstGeom prst="rect">
            <a:avLst/>
          </a:prstGeom>
          <a:noFill/>
          <a:ln>
            <a:noFill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spAutoFit/>
          </a:bodyPr>
          <a:lstStyle/>
          <a:p>
            <a:r>
              <a:rPr lang="en-US" sz="4000" b="1" u="sng">
                <a:solidFill>
                  <a:srgbClr val="C00000"/>
                </a:solidFill>
              </a:rPr>
              <a:t>GRIDPIX DETECTOR</a:t>
            </a:r>
            <a:endParaRPr lang="en-US" sz="4000" b="1" u="sng">
              <a:solidFill>
                <a:srgbClr val="C0000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267103" y="914183"/>
            <a:ext cx="8043300" cy="46037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spAutoFit/>
          </a:bodyPr>
          <a:lstStyle/>
          <a:p>
            <a:r>
              <a:rPr lang="en-US" sz="2400" b="1">
                <a:ea typeface="+mn-lt"/>
                <a:cs typeface="+mn-lt"/>
              </a:rPr>
              <a:t>Comparison of Detector Readout ASICs: </a:t>
            </a:r>
            <a:r>
              <a:rPr lang="en-US" sz="2400" b="1" err="1">
                <a:ea typeface="+mn-lt"/>
                <a:cs typeface="+mn-lt"/>
              </a:rPr>
              <a:t>GridPix</a:t>
            </a:r>
            <a:r>
              <a:rPr lang="en-US" sz="2400" b="1">
                <a:ea typeface="+mn-lt"/>
                <a:cs typeface="+mn-lt"/>
              </a:rPr>
              <a:t> vs GPD</a:t>
            </a:r>
            <a:endParaRPr lang="en-US" sz="2400" b="1">
              <a:ea typeface="+mn-lt"/>
              <a:cs typeface="+mn-lt"/>
            </a:endParaRPr>
          </a:p>
        </p:txBody>
      </p:sp>
      <p:cxnSp>
        <p:nvCxnSpPr>
          <p:cNvPr id="15" name="Straight Arrow Connector 14"/>
          <p:cNvCxnSpPr/>
          <p:nvPr/>
        </p:nvCxnSpPr>
        <p:spPr>
          <a:xfrm flipV="1">
            <a:off x="110310" y="1419238"/>
            <a:ext cx="11859759" cy="24746"/>
          </a:xfrm>
          <a:prstGeom prst="straightConnector1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TextBox 2"/>
          <p:cNvSpPr txBox="1"/>
          <p:nvPr/>
        </p:nvSpPr>
        <p:spPr>
          <a:xfrm>
            <a:off x="-9897" y="1500877"/>
            <a:ext cx="12142505" cy="5361322"/>
          </a:xfrm>
          <a:prstGeom prst="rect">
            <a:avLst/>
          </a:prstGeom>
          <a:solidFill>
            <a:schemeClr val="bg2">
              <a:lumMod val="10000"/>
            </a:schemeClr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spAutoFit/>
          </a:bodyPr>
          <a:lstStyle/>
          <a:p>
            <a:pPr algn="l"/>
            <a:endParaRPr lang="en-US"/>
          </a:p>
        </p:txBody>
      </p:sp>
      <p:pic>
        <p:nvPicPr>
          <p:cNvPr id="6" name="Picture 5" descr="A close up of a chip&#10;&#10;AI-generated content may be incorrect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01297" y="3077688"/>
            <a:ext cx="3823249" cy="2206832"/>
          </a:xfrm>
          <a:prstGeom prst="rect">
            <a:avLst/>
          </a:prstGeom>
          <a:ln w="57150">
            <a:solidFill>
              <a:srgbClr val="FF0000"/>
            </a:solidFill>
          </a:ln>
        </p:spPr>
      </p:pic>
      <p:sp>
        <p:nvSpPr>
          <p:cNvPr id="8" name="Arrow: Up 7"/>
          <p:cNvSpPr/>
          <p:nvPr/>
        </p:nvSpPr>
        <p:spPr>
          <a:xfrm rot="17160000">
            <a:off x="3125462" y="4050965"/>
            <a:ext cx="152795" cy="1597394"/>
          </a:xfrm>
          <a:prstGeom prst="up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Arrow: Up 11"/>
          <p:cNvSpPr/>
          <p:nvPr/>
        </p:nvSpPr>
        <p:spPr>
          <a:xfrm rot="4200000">
            <a:off x="8467023" y="3161454"/>
            <a:ext cx="212171" cy="1528119"/>
          </a:xfrm>
          <a:prstGeom prst="up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Arrow: Up 13"/>
          <p:cNvSpPr/>
          <p:nvPr/>
        </p:nvSpPr>
        <p:spPr>
          <a:xfrm rot="3240000">
            <a:off x="5658461" y="2444860"/>
            <a:ext cx="225021" cy="712211"/>
          </a:xfrm>
          <a:prstGeom prst="up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Arrow: Up 16"/>
          <p:cNvSpPr/>
          <p:nvPr/>
        </p:nvSpPr>
        <p:spPr>
          <a:xfrm rot="6360000">
            <a:off x="8632726" y="4357957"/>
            <a:ext cx="241859" cy="1854693"/>
          </a:xfrm>
          <a:prstGeom prst="up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Arrow: Up 17"/>
          <p:cNvSpPr/>
          <p:nvPr/>
        </p:nvSpPr>
        <p:spPr>
          <a:xfrm rot="14580000" flipH="1">
            <a:off x="4879095" y="4880635"/>
            <a:ext cx="252945" cy="1963547"/>
          </a:xfrm>
          <a:prstGeom prst="up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Arrow: Up 19"/>
          <p:cNvSpPr/>
          <p:nvPr/>
        </p:nvSpPr>
        <p:spPr>
          <a:xfrm rot="-2580000">
            <a:off x="3503645" y="2902199"/>
            <a:ext cx="202275" cy="964042"/>
          </a:xfrm>
          <a:prstGeom prst="up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TextBox 22"/>
          <p:cNvSpPr txBox="1"/>
          <p:nvPr/>
        </p:nvSpPr>
        <p:spPr>
          <a:xfrm>
            <a:off x="662842" y="2855837"/>
            <a:ext cx="2542224" cy="369332"/>
          </a:xfrm>
          <a:prstGeom prst="rect">
            <a:avLst/>
          </a:prstGeom>
          <a:solidFill>
            <a:schemeClr val="bg1"/>
          </a:solidFill>
          <a:ln w="57150">
            <a:solidFill>
              <a:schemeClr val="accent1"/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spAutoFit/>
          </a:bodyPr>
          <a:lstStyle/>
          <a:p>
            <a:r>
              <a:rPr lang="en-US" b="1" dirty="0"/>
              <a:t>Derived from Medipix </a:t>
            </a:r>
            <a:endParaRPr lang="en-US" b="1" dirty="0"/>
          </a:p>
        </p:txBody>
      </p:sp>
      <p:sp>
        <p:nvSpPr>
          <p:cNvPr id="24" name="TextBox 23"/>
          <p:cNvSpPr txBox="1"/>
          <p:nvPr/>
        </p:nvSpPr>
        <p:spPr>
          <a:xfrm>
            <a:off x="375997" y="4479094"/>
            <a:ext cx="2038215" cy="369332"/>
          </a:xfrm>
          <a:prstGeom prst="rect">
            <a:avLst/>
          </a:prstGeom>
          <a:solidFill>
            <a:schemeClr val="bg1"/>
          </a:solidFill>
          <a:ln w="57150">
            <a:solidFill>
              <a:schemeClr val="accent1"/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spAutoFit/>
          </a:bodyPr>
          <a:lstStyle/>
          <a:p>
            <a:pPr algn="l"/>
            <a:r>
              <a:rPr lang="en-US" sz="1800" b="1" i="0" u="none" strike="noStrike" baseline="0">
                <a:solidFill>
                  <a:srgbClr val="000000"/>
                </a:solidFill>
                <a:latin typeface="Aptos"/>
                <a:ea typeface="Aptos"/>
                <a:cs typeface="Aptos"/>
              </a:rPr>
              <a:t>256*256  pixels </a:t>
            </a:r>
            <a:endParaRPr lang="en-US" b="1"/>
          </a:p>
        </p:txBody>
      </p:sp>
      <p:sp>
        <p:nvSpPr>
          <p:cNvPr id="26" name="TextBox 25"/>
          <p:cNvSpPr txBox="1"/>
          <p:nvPr/>
        </p:nvSpPr>
        <p:spPr>
          <a:xfrm>
            <a:off x="2052955" y="6365875"/>
            <a:ext cx="4091940" cy="398780"/>
          </a:xfrm>
          <a:prstGeom prst="rect">
            <a:avLst/>
          </a:prstGeom>
          <a:solidFill>
            <a:schemeClr val="bg1"/>
          </a:solidFill>
          <a:ln w="57150">
            <a:solidFill>
              <a:schemeClr val="accent1"/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spAutoFit/>
          </a:bodyPr>
          <a:lstStyle/>
          <a:p>
            <a:r>
              <a:rPr lang="en-US" sz="1800" b="1" i="0" u="none" strike="noStrike" baseline="0">
                <a:solidFill>
                  <a:srgbClr val="000000"/>
                </a:solidFill>
                <a:latin typeface="Aptos"/>
                <a:ea typeface="Aptos"/>
                <a:cs typeface="Aptos"/>
              </a:rPr>
              <a:t>14.08 * 14.08 </a:t>
            </a:r>
            <a:r>
              <a:rPr lang="en-US" sz="2000" b="1">
                <a:solidFill>
                  <a:srgbClr val="000000"/>
                </a:solidFill>
                <a:latin typeface="Aptos"/>
                <a:ea typeface="Aptos"/>
                <a:cs typeface="Aptos"/>
              </a:rPr>
              <a:t>mm²</a:t>
            </a:r>
            <a:r>
              <a:rPr lang="en-US" sz="2000" b="1">
                <a:solidFill>
                  <a:srgbClr val="000000"/>
                </a:solidFill>
                <a:ea typeface="+mn-lt"/>
                <a:cs typeface="+mn-lt"/>
              </a:rPr>
              <a:t> </a:t>
            </a:r>
            <a:r>
              <a:rPr lang="en-US" sz="2000" b="1">
                <a:solidFill>
                  <a:srgbClr val="000000"/>
                </a:solidFill>
                <a:latin typeface="Aptos"/>
                <a:ea typeface="Aptos"/>
                <a:cs typeface="Aptos"/>
              </a:rPr>
              <a:t>sensitive</a:t>
            </a:r>
            <a:r>
              <a:rPr lang="en-US" sz="1800" b="1" i="0" u="none" strike="noStrike" baseline="0">
                <a:solidFill>
                  <a:srgbClr val="000000"/>
                </a:solidFill>
                <a:latin typeface="Aptos"/>
                <a:ea typeface="Aptos"/>
                <a:cs typeface="Aptos"/>
              </a:rPr>
              <a:t> area</a:t>
            </a:r>
            <a:endParaRPr lang="en-US" b="1"/>
          </a:p>
        </p:txBody>
      </p:sp>
      <p:sp>
        <p:nvSpPr>
          <p:cNvPr id="28" name="TextBox 27"/>
          <p:cNvSpPr txBox="1"/>
          <p:nvPr/>
        </p:nvSpPr>
        <p:spPr>
          <a:xfrm>
            <a:off x="9674788" y="5326759"/>
            <a:ext cx="2379704" cy="338554"/>
          </a:xfrm>
          <a:prstGeom prst="rect">
            <a:avLst/>
          </a:prstGeom>
          <a:solidFill>
            <a:schemeClr val="bg1"/>
          </a:solidFill>
          <a:ln w="57150">
            <a:solidFill>
              <a:schemeClr val="accent1"/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spAutoFit/>
          </a:bodyPr>
          <a:lstStyle/>
          <a:p>
            <a:pPr algn="l"/>
            <a:r>
              <a:rPr lang="en-US" sz="1600" b="1" i="0" u="none" strike="noStrike" baseline="0">
                <a:solidFill>
                  <a:srgbClr val="000000"/>
                </a:solidFill>
                <a:latin typeface="Aptos"/>
                <a:ea typeface="Aptos"/>
                <a:cs typeface="Aptos"/>
              </a:rPr>
              <a:t>Two mode of operation</a:t>
            </a:r>
            <a:endParaRPr lang="en-US" sz="1600" b="1"/>
          </a:p>
        </p:txBody>
      </p:sp>
      <p:sp>
        <p:nvSpPr>
          <p:cNvPr id="30" name="TextBox 29"/>
          <p:cNvSpPr txBox="1"/>
          <p:nvPr/>
        </p:nvSpPr>
        <p:spPr>
          <a:xfrm>
            <a:off x="9337285" y="3546937"/>
            <a:ext cx="2646898" cy="369332"/>
          </a:xfrm>
          <a:prstGeom prst="rect">
            <a:avLst/>
          </a:prstGeom>
          <a:solidFill>
            <a:schemeClr val="bg1"/>
          </a:solidFill>
          <a:ln w="57150">
            <a:solidFill>
              <a:schemeClr val="accent1"/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spAutoFit/>
          </a:bodyPr>
          <a:lstStyle/>
          <a:p>
            <a:pPr algn="l"/>
            <a:r>
              <a:rPr lang="en-US" sz="1800" b="1" i="0" u="none" strike="noStrike" baseline="0">
                <a:solidFill>
                  <a:srgbClr val="000000"/>
                </a:solidFill>
                <a:latin typeface="Aptos"/>
                <a:ea typeface="Aptos"/>
                <a:cs typeface="Aptos"/>
              </a:rPr>
              <a:t>3D photoelectron </a:t>
            </a:r>
            <a:r>
              <a:rPr lang="en-US" b="1">
                <a:solidFill>
                  <a:srgbClr val="000000"/>
                </a:solidFill>
                <a:latin typeface="Aptos"/>
                <a:ea typeface="Aptos"/>
                <a:cs typeface="Aptos"/>
              </a:rPr>
              <a:t>Track</a:t>
            </a:r>
            <a:endParaRPr lang="en-US" b="1"/>
          </a:p>
        </p:txBody>
      </p:sp>
      <p:sp>
        <p:nvSpPr>
          <p:cNvPr id="31" name="TextBox 30"/>
          <p:cNvSpPr txBox="1"/>
          <p:nvPr/>
        </p:nvSpPr>
        <p:spPr>
          <a:xfrm>
            <a:off x="4919980" y="2128520"/>
            <a:ext cx="2956560" cy="368300"/>
          </a:xfrm>
          <a:prstGeom prst="rect">
            <a:avLst/>
          </a:prstGeom>
          <a:solidFill>
            <a:schemeClr val="bg1"/>
          </a:solidFill>
          <a:ln w="57150">
            <a:solidFill>
              <a:schemeClr val="accent1"/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spAutoFit/>
          </a:bodyPr>
          <a:lstStyle/>
          <a:p>
            <a:r>
              <a:rPr lang="en-US" sz="1800" b="1" i="0" u="none" strike="noStrike" baseline="0" dirty="0">
                <a:solidFill>
                  <a:srgbClr val="000000"/>
                </a:solidFill>
                <a:latin typeface="Aptos"/>
                <a:ea typeface="Aptos"/>
                <a:cs typeface="Aptos"/>
              </a:rPr>
              <a:t>Negligible dead</a:t>
            </a:r>
            <a:r>
              <a:rPr lang="en-US" b="1" dirty="0">
                <a:solidFill>
                  <a:srgbClr val="000000"/>
                </a:solidFill>
                <a:latin typeface="Aptos"/>
                <a:ea typeface="Aptos"/>
                <a:cs typeface="Aptos"/>
              </a:rPr>
              <a:t> </a:t>
            </a:r>
            <a:r>
              <a:rPr lang="en-US" sz="1800" b="1" i="0" u="none" strike="noStrike" baseline="0" dirty="0">
                <a:solidFill>
                  <a:srgbClr val="000000"/>
                </a:solidFill>
                <a:latin typeface="Aptos"/>
                <a:ea typeface="Aptos"/>
                <a:cs typeface="Aptos"/>
              </a:rPr>
              <a:t>time</a:t>
            </a:r>
            <a:endParaRPr lang="en-US" b="1" dirty="0"/>
          </a:p>
        </p:txBody>
      </p:sp>
      <p:sp>
        <p:nvSpPr>
          <p:cNvPr id="33" name="Arrow: Up 32"/>
          <p:cNvSpPr/>
          <p:nvPr/>
        </p:nvSpPr>
        <p:spPr>
          <a:xfrm rot="13200000" flipH="1">
            <a:off x="10240645" y="5578475"/>
            <a:ext cx="203200" cy="704215"/>
          </a:xfrm>
          <a:prstGeom prst="up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Arrow: Up 33"/>
          <p:cNvSpPr/>
          <p:nvPr/>
        </p:nvSpPr>
        <p:spPr>
          <a:xfrm rot="8160000">
            <a:off x="10637032" y="5596813"/>
            <a:ext cx="251755" cy="637473"/>
          </a:xfrm>
          <a:prstGeom prst="up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TextBox 34"/>
          <p:cNvSpPr txBox="1"/>
          <p:nvPr/>
        </p:nvSpPr>
        <p:spPr>
          <a:xfrm>
            <a:off x="9495155" y="6187440"/>
            <a:ext cx="956310" cy="368300"/>
          </a:xfrm>
          <a:prstGeom prst="rect">
            <a:avLst/>
          </a:prstGeom>
          <a:solidFill>
            <a:schemeClr val="bg1"/>
          </a:solidFill>
          <a:ln w="57150">
            <a:solidFill>
              <a:schemeClr val="accent1"/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spAutoFit/>
          </a:bodyPr>
          <a:lstStyle/>
          <a:p>
            <a:pPr algn="l"/>
            <a:r>
              <a:rPr lang="en-US" b="1"/>
              <a:t>TOA</a:t>
            </a:r>
            <a:endParaRPr lang="en-US" b="1"/>
          </a:p>
        </p:txBody>
      </p:sp>
      <p:sp>
        <p:nvSpPr>
          <p:cNvPr id="36" name="TextBox 35"/>
          <p:cNvSpPr txBox="1"/>
          <p:nvPr/>
        </p:nvSpPr>
        <p:spPr>
          <a:xfrm>
            <a:off x="10701655" y="6187440"/>
            <a:ext cx="818515" cy="368300"/>
          </a:xfrm>
          <a:prstGeom prst="rect">
            <a:avLst/>
          </a:prstGeom>
          <a:solidFill>
            <a:schemeClr val="bg1"/>
          </a:solidFill>
          <a:ln w="57150">
            <a:solidFill>
              <a:schemeClr val="accent1"/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spAutoFit/>
          </a:bodyPr>
          <a:lstStyle/>
          <a:p>
            <a:pPr algn="l"/>
            <a:r>
              <a:rPr lang="en-US" b="1"/>
              <a:t>TOT</a:t>
            </a:r>
            <a:endParaRPr lang="en-US" b="1"/>
          </a:p>
        </p:txBody>
      </p:sp>
      <p:sp>
        <p:nvSpPr>
          <p:cNvPr id="40" name="TextBox 39"/>
          <p:cNvSpPr txBox="1"/>
          <p:nvPr/>
        </p:nvSpPr>
        <p:spPr>
          <a:xfrm>
            <a:off x="502920" y="2295525"/>
            <a:ext cx="3285490" cy="36830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57150">
            <a:solidFill>
              <a:schemeClr val="accent5">
                <a:lumMod val="75000"/>
              </a:schemeClr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spAutoFit/>
          </a:bodyPr>
          <a:lstStyle/>
          <a:p>
            <a:r>
              <a:rPr lang="en-US" sz="1600" b="1"/>
              <a:t>Developed for X ray Polarimetry</a:t>
            </a:r>
            <a:r>
              <a:rPr lang="en-US" b="1"/>
              <a:t>  </a:t>
            </a:r>
            <a:endParaRPr lang="en-US" b="1"/>
          </a:p>
        </p:txBody>
      </p:sp>
      <p:sp>
        <p:nvSpPr>
          <p:cNvPr id="42" name="TextBox 41"/>
          <p:cNvSpPr txBox="1"/>
          <p:nvPr/>
        </p:nvSpPr>
        <p:spPr>
          <a:xfrm flipH="1">
            <a:off x="10989646" y="2138385"/>
            <a:ext cx="997084" cy="36933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57150">
            <a:solidFill>
              <a:schemeClr val="accent5">
                <a:lumMod val="75000"/>
              </a:schemeClr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spAutoFit/>
          </a:bodyPr>
          <a:lstStyle/>
          <a:p>
            <a:r>
              <a:rPr lang="en-US" b="1"/>
              <a:t>GPD</a:t>
            </a:r>
            <a:endParaRPr lang="en-US" b="1"/>
          </a:p>
        </p:txBody>
      </p:sp>
      <p:sp>
        <p:nvSpPr>
          <p:cNvPr id="44" name="TextBox 43"/>
          <p:cNvSpPr txBox="1"/>
          <p:nvPr/>
        </p:nvSpPr>
        <p:spPr>
          <a:xfrm>
            <a:off x="10993300" y="1661477"/>
            <a:ext cx="986274" cy="369332"/>
          </a:xfrm>
          <a:prstGeom prst="rect">
            <a:avLst/>
          </a:prstGeom>
          <a:solidFill>
            <a:schemeClr val="bg1"/>
          </a:solidFill>
          <a:ln w="57150">
            <a:solidFill>
              <a:schemeClr val="accent1"/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spAutoFit/>
          </a:bodyPr>
          <a:lstStyle/>
          <a:p>
            <a:pPr algn="l"/>
            <a:r>
              <a:rPr lang="en-US" b="1" err="1"/>
              <a:t>GridPix</a:t>
            </a:r>
            <a:endParaRPr lang="en-US" b="1" err="1"/>
          </a:p>
        </p:txBody>
      </p:sp>
      <p:sp>
        <p:nvSpPr>
          <p:cNvPr id="46" name="TextBox 45"/>
          <p:cNvSpPr txBox="1"/>
          <p:nvPr/>
        </p:nvSpPr>
        <p:spPr>
          <a:xfrm>
            <a:off x="378303" y="3912595"/>
            <a:ext cx="1945457" cy="36830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57150">
            <a:solidFill>
              <a:schemeClr val="accent5">
                <a:lumMod val="75000"/>
              </a:schemeClr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spAutoFit/>
          </a:bodyPr>
          <a:lstStyle/>
          <a:p>
            <a:r>
              <a:rPr lang="en-US" b="1">
                <a:ea typeface="+mn-lt"/>
                <a:cs typeface="+mn-lt"/>
              </a:rPr>
              <a:t>300 * 352 pixels</a:t>
            </a:r>
            <a:endParaRPr lang="en-US"/>
          </a:p>
        </p:txBody>
      </p:sp>
      <p:sp>
        <p:nvSpPr>
          <p:cNvPr id="48" name="TextBox 47"/>
          <p:cNvSpPr txBox="1"/>
          <p:nvPr/>
        </p:nvSpPr>
        <p:spPr>
          <a:xfrm>
            <a:off x="1120775" y="5763260"/>
            <a:ext cx="3118485" cy="36830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57150">
            <a:solidFill>
              <a:schemeClr val="accent5">
                <a:lumMod val="75000"/>
              </a:schemeClr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spAutoFit/>
          </a:bodyPr>
          <a:lstStyle/>
          <a:p>
            <a:r>
              <a:rPr lang="en-US" b="1">
                <a:ea typeface="+mn-lt"/>
                <a:cs typeface="+mn-lt"/>
              </a:rPr>
              <a:t>15 * 15 mm² sensitive area</a:t>
            </a:r>
            <a:endParaRPr lang="en-US" b="1"/>
          </a:p>
        </p:txBody>
      </p:sp>
      <p:sp>
        <p:nvSpPr>
          <p:cNvPr id="50" name="TextBox 49"/>
          <p:cNvSpPr txBox="1"/>
          <p:nvPr/>
        </p:nvSpPr>
        <p:spPr>
          <a:xfrm>
            <a:off x="9076978" y="4724074"/>
            <a:ext cx="2944963" cy="36933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57150">
            <a:solidFill>
              <a:schemeClr val="accent5">
                <a:lumMod val="75000"/>
              </a:schemeClr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spAutoFit/>
          </a:bodyPr>
          <a:lstStyle/>
          <a:p>
            <a:r>
              <a:rPr lang="en-US" b="1"/>
              <a:t>Self-Triggering</a:t>
            </a:r>
            <a:r>
              <a:rPr lang="en-US" b="1" dirty="0"/>
              <a:t> Mode </a:t>
            </a:r>
            <a:endParaRPr lang="en-US" b="1" dirty="0"/>
          </a:p>
        </p:txBody>
      </p:sp>
      <p:sp>
        <p:nvSpPr>
          <p:cNvPr id="52" name="TextBox 51"/>
          <p:cNvSpPr txBox="1"/>
          <p:nvPr/>
        </p:nvSpPr>
        <p:spPr>
          <a:xfrm>
            <a:off x="9153638" y="2969119"/>
            <a:ext cx="2783978" cy="36933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57150">
            <a:solidFill>
              <a:schemeClr val="accent5">
                <a:lumMod val="75000"/>
              </a:schemeClr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spAutoFit/>
          </a:bodyPr>
          <a:lstStyle/>
          <a:p>
            <a:r>
              <a:rPr lang="en-US" b="1"/>
              <a:t>2D photoelectron Track</a:t>
            </a:r>
            <a:endParaRPr lang="en-US"/>
          </a:p>
        </p:txBody>
      </p:sp>
      <p:sp>
        <p:nvSpPr>
          <p:cNvPr id="55" name="TextBox 54"/>
          <p:cNvSpPr txBox="1"/>
          <p:nvPr/>
        </p:nvSpPr>
        <p:spPr>
          <a:xfrm>
            <a:off x="4920615" y="1577112"/>
            <a:ext cx="2944963" cy="36830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57150">
            <a:solidFill>
              <a:schemeClr val="accent5">
                <a:lumMod val="75000"/>
              </a:schemeClr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spAutoFit/>
          </a:bodyPr>
          <a:lstStyle/>
          <a:p>
            <a:r>
              <a:rPr lang="en-US" b="1" dirty="0">
                <a:ea typeface="+mn-lt"/>
                <a:cs typeface="+mn-lt"/>
                <a:sym typeface="+mn-ea"/>
              </a:rPr>
              <a:t>      Dead time(1.1ms)</a:t>
            </a:r>
            <a:endParaRPr lang="en-US" b="1"/>
          </a:p>
        </p:txBody>
      </p:sp>
      <p:sp>
        <p:nvSpPr>
          <p:cNvPr id="59" name="Arrow: Up 58"/>
          <p:cNvSpPr/>
          <p:nvPr/>
        </p:nvSpPr>
        <p:spPr>
          <a:xfrm>
            <a:off x="1244581" y="4277733"/>
            <a:ext cx="222068" cy="192149"/>
          </a:xfrm>
          <a:prstGeom prst="upArrow">
            <a:avLst/>
          </a:prstGeom>
          <a:solidFill>
            <a:srgbClr val="00B050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9" name="Arrow: Up 68"/>
          <p:cNvSpPr/>
          <p:nvPr/>
        </p:nvSpPr>
        <p:spPr>
          <a:xfrm>
            <a:off x="1396981" y="2658730"/>
            <a:ext cx="222068" cy="192149"/>
          </a:xfrm>
          <a:prstGeom prst="upArrow">
            <a:avLst/>
          </a:prstGeom>
          <a:solidFill>
            <a:srgbClr val="00B050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Arrow: Up 70"/>
          <p:cNvSpPr/>
          <p:nvPr/>
        </p:nvSpPr>
        <p:spPr>
          <a:xfrm>
            <a:off x="2930877" y="6142159"/>
            <a:ext cx="222068" cy="192149"/>
          </a:xfrm>
          <a:prstGeom prst="upArrow">
            <a:avLst/>
          </a:prstGeom>
          <a:solidFill>
            <a:srgbClr val="00B050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Arrow: Up 72"/>
          <p:cNvSpPr/>
          <p:nvPr/>
        </p:nvSpPr>
        <p:spPr>
          <a:xfrm>
            <a:off x="10445978" y="5097130"/>
            <a:ext cx="222068" cy="192149"/>
          </a:xfrm>
          <a:prstGeom prst="upArrow">
            <a:avLst/>
          </a:prstGeom>
          <a:solidFill>
            <a:srgbClr val="00B050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6" name="Arrow: Up 75"/>
          <p:cNvSpPr/>
          <p:nvPr/>
        </p:nvSpPr>
        <p:spPr>
          <a:xfrm>
            <a:off x="10232222" y="3329686"/>
            <a:ext cx="222068" cy="192149"/>
          </a:xfrm>
          <a:prstGeom prst="upArrow">
            <a:avLst/>
          </a:prstGeom>
          <a:solidFill>
            <a:srgbClr val="00B050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8" name="Arrow: Up 77"/>
          <p:cNvSpPr/>
          <p:nvPr/>
        </p:nvSpPr>
        <p:spPr>
          <a:xfrm>
            <a:off x="5980856" y="1938294"/>
            <a:ext cx="222068" cy="192149"/>
          </a:xfrm>
          <a:prstGeom prst="upArrow">
            <a:avLst/>
          </a:prstGeom>
          <a:solidFill>
            <a:srgbClr val="00B050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6279089" y="6132568"/>
            <a:ext cx="3199659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spAutoFit/>
          </a:bodyPr>
          <a:lstStyle/>
          <a:p>
            <a:r>
              <a:rPr lang="en-US" sz="1200" dirty="0" err="1">
                <a:solidFill>
                  <a:srgbClr val="FF0000"/>
                </a:solidFill>
                <a:ea typeface="+mn-lt"/>
                <a:cs typeface="+mn-lt"/>
              </a:rPr>
              <a:t>Heijhoff</a:t>
            </a:r>
            <a:r>
              <a:rPr lang="en-US" sz="1200" dirty="0">
                <a:solidFill>
                  <a:srgbClr val="FF0000"/>
                </a:solidFill>
                <a:ea typeface="+mn-lt"/>
                <a:cs typeface="+mn-lt"/>
              </a:rPr>
              <a:t>, K., et al. "Timing measurements with a 3D silicon sensor on Timepix3 in a 180 GeV/c hadron beam."</a:t>
            </a:r>
            <a:endParaRPr lang="en-US">
              <a:solidFill>
                <a:srgbClr val="FF0000"/>
              </a:solidFill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330EA680-D336-4FF7-8B7A-9848BB0A1C32}" type="slidenum">
              <a:rPr lang="en-US" smtClean="0"/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7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2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2" grpId="0" animBg="1"/>
      <p:bldP spid="14" grpId="0" animBg="1"/>
      <p:bldP spid="17" grpId="0" animBg="1"/>
      <p:bldP spid="18" grpId="0" animBg="1"/>
      <p:bldP spid="20" grpId="0" animBg="1"/>
      <p:bldP spid="23" grpId="0" animBg="1"/>
      <p:bldP spid="24" grpId="0" animBg="1"/>
      <p:bldP spid="26" grpId="0" bldLvl="0" animBg="1"/>
      <p:bldP spid="28" grpId="0" animBg="1"/>
      <p:bldP spid="30" grpId="0" animBg="1"/>
      <p:bldP spid="31" grpId="0" bldLvl="0" animBg="1"/>
      <p:bldP spid="33" grpId="0" bldLvl="0" animBg="1"/>
      <p:bldP spid="34" grpId="0" animBg="1"/>
      <p:bldP spid="35" grpId="0" bldLvl="0" animBg="1"/>
      <p:bldP spid="36" grpId="0" bldLvl="0" animBg="1"/>
      <p:bldP spid="40" grpId="0" bldLvl="0" animBg="1"/>
      <p:bldP spid="46" grpId="0" bldLvl="0" animBg="1"/>
      <p:bldP spid="48" grpId="0" bldLvl="0" animBg="1"/>
      <p:bldP spid="50" grpId="0" animBg="1"/>
      <p:bldP spid="52" grpId="0" animBg="1"/>
      <p:bldP spid="55" grpId="0" bldLvl="0" animBg="1"/>
      <p:bldP spid="59" grpId="0" animBg="1"/>
      <p:bldP spid="69" grpId="0" animBg="1"/>
      <p:bldP spid="71" grpId="0" animBg="1"/>
      <p:bldP spid="73" grpId="0" animBg="1"/>
      <p:bldP spid="76" grpId="0" animBg="1"/>
      <p:bldP spid="78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circular logo with text and a circle&#10;&#10;AI-generated content may be incorrect.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112" y="101128"/>
            <a:ext cx="1450398" cy="1252476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334268" y="186342"/>
            <a:ext cx="1455825" cy="107721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spAutoFit/>
          </a:bodyPr>
          <a:lstStyle/>
          <a:p>
            <a:pPr algn="l"/>
            <a:r>
              <a:rPr lang="en-US" sz="2800" b="1"/>
              <a:t>INAF</a:t>
            </a:r>
            <a:endParaRPr lang="en-US" sz="2800" b="1"/>
          </a:p>
          <a:p>
            <a:r>
              <a:rPr lang="en-US" sz="1200" b="1"/>
              <a:t>I</a:t>
            </a:r>
            <a:r>
              <a:rPr lang="en-US" sz="1200"/>
              <a:t>STITUTO</a:t>
            </a:r>
            <a:endParaRPr lang="en-US" sz="1200"/>
          </a:p>
          <a:p>
            <a:r>
              <a:rPr lang="en-US" sz="1200" b="1"/>
              <a:t>N</a:t>
            </a:r>
            <a:r>
              <a:rPr lang="en-US" sz="1200"/>
              <a:t>AZIONALE</a:t>
            </a:r>
            <a:endParaRPr lang="en-US" sz="1200"/>
          </a:p>
          <a:p>
            <a:r>
              <a:rPr lang="en-US" sz="1200" b="1"/>
              <a:t>D</a:t>
            </a:r>
            <a:r>
              <a:rPr lang="en-US" sz="1200"/>
              <a:t>I  </a:t>
            </a:r>
            <a:r>
              <a:rPr lang="en-US" sz="1200" b="1"/>
              <a:t>A</a:t>
            </a:r>
            <a:r>
              <a:rPr lang="en-US" sz="1200"/>
              <a:t>STROFISICA</a:t>
            </a:r>
            <a:endParaRPr lang="en-US" sz="1200"/>
          </a:p>
        </p:txBody>
      </p:sp>
      <p:sp>
        <p:nvSpPr>
          <p:cNvPr id="11" name="TextBox 10"/>
          <p:cNvSpPr txBox="1"/>
          <p:nvPr/>
        </p:nvSpPr>
        <p:spPr>
          <a:xfrm>
            <a:off x="6553200" y="152400"/>
            <a:ext cx="5473065" cy="706755"/>
          </a:xfrm>
          <a:prstGeom prst="rect">
            <a:avLst/>
          </a:prstGeom>
          <a:noFill/>
          <a:ln>
            <a:noFill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spAutoFit/>
          </a:bodyPr>
          <a:lstStyle/>
          <a:p>
            <a:r>
              <a:rPr lang="en-US" sz="4000" b="1" u="sng">
                <a:solidFill>
                  <a:srgbClr val="C00000"/>
                </a:solidFill>
              </a:rPr>
              <a:t>GRIDPIX DETECTOR</a:t>
            </a:r>
            <a:endParaRPr lang="en-US" sz="4000" b="1" u="sng">
              <a:solidFill>
                <a:srgbClr val="C0000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923665" y="828040"/>
            <a:ext cx="8102600" cy="46037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spAutoFit/>
          </a:bodyPr>
          <a:lstStyle/>
          <a:p>
            <a:r>
              <a:rPr lang="en-US" sz="2400" b="1">
                <a:ea typeface="+mn-lt"/>
                <a:cs typeface="+mn-lt"/>
              </a:rPr>
              <a:t>Comparison of Detector Readout ASICs: </a:t>
            </a:r>
            <a:r>
              <a:rPr lang="en-US" sz="2400" b="1" err="1">
                <a:ea typeface="+mn-lt"/>
                <a:cs typeface="+mn-lt"/>
              </a:rPr>
              <a:t>GridPix</a:t>
            </a:r>
            <a:r>
              <a:rPr lang="en-US" sz="2400" b="1">
                <a:ea typeface="+mn-lt"/>
                <a:cs typeface="+mn-lt"/>
              </a:rPr>
              <a:t> vs GPD</a:t>
            </a:r>
            <a:endParaRPr lang="en-US" sz="2400" b="1">
              <a:ea typeface="+mn-lt"/>
              <a:cs typeface="+mn-lt"/>
            </a:endParaRPr>
          </a:p>
        </p:txBody>
      </p:sp>
      <p:cxnSp>
        <p:nvCxnSpPr>
          <p:cNvPr id="15" name="Straight Arrow Connector 14"/>
          <p:cNvCxnSpPr/>
          <p:nvPr/>
        </p:nvCxnSpPr>
        <p:spPr>
          <a:xfrm flipV="1">
            <a:off x="110310" y="1419238"/>
            <a:ext cx="11859759" cy="24746"/>
          </a:xfrm>
          <a:prstGeom prst="straightConnector1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TextBox 2"/>
          <p:cNvSpPr txBox="1"/>
          <p:nvPr/>
        </p:nvSpPr>
        <p:spPr>
          <a:xfrm>
            <a:off x="11568" y="1490144"/>
            <a:ext cx="7727170" cy="5264731"/>
          </a:xfrm>
          <a:prstGeom prst="rect">
            <a:avLst/>
          </a:prstGeom>
          <a:solidFill>
            <a:schemeClr val="bg2">
              <a:lumMod val="10000"/>
            </a:schemeClr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spAutoFit/>
          </a:bodyPr>
          <a:lstStyle/>
          <a:p>
            <a:pPr algn="l"/>
            <a:endParaRPr lang="en-US"/>
          </a:p>
        </p:txBody>
      </p:sp>
      <p:pic>
        <p:nvPicPr>
          <p:cNvPr id="6" name="Picture 5" descr="A close up of a chip&#10;&#10;AI-generated content may be incorrect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50029" y="3249407"/>
            <a:ext cx="3823249" cy="2206832"/>
          </a:xfrm>
          <a:prstGeom prst="rect">
            <a:avLst/>
          </a:prstGeom>
          <a:ln w="57150">
            <a:solidFill>
              <a:srgbClr val="FF0000"/>
            </a:solidFill>
          </a:ln>
        </p:spPr>
      </p:pic>
      <p:sp>
        <p:nvSpPr>
          <p:cNvPr id="10" name="Arrow: Up 9"/>
          <p:cNvSpPr/>
          <p:nvPr/>
        </p:nvSpPr>
        <p:spPr>
          <a:xfrm rot="17880000">
            <a:off x="2224859" y="4081329"/>
            <a:ext cx="237818" cy="1945147"/>
          </a:xfrm>
          <a:prstGeom prst="up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Arrow: Up 18"/>
          <p:cNvSpPr/>
          <p:nvPr/>
        </p:nvSpPr>
        <p:spPr>
          <a:xfrm rot="7500000" flipH="1">
            <a:off x="4445239" y="5328690"/>
            <a:ext cx="182418" cy="727235"/>
          </a:xfrm>
          <a:prstGeom prst="up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TextBox 24"/>
          <p:cNvSpPr txBox="1"/>
          <p:nvPr/>
        </p:nvSpPr>
        <p:spPr>
          <a:xfrm>
            <a:off x="102164" y="4171969"/>
            <a:ext cx="1725865" cy="368300"/>
          </a:xfrm>
          <a:prstGeom prst="rect">
            <a:avLst/>
          </a:prstGeom>
          <a:solidFill>
            <a:schemeClr val="bg1"/>
          </a:solidFill>
          <a:ln w="57150">
            <a:solidFill>
              <a:schemeClr val="accent1"/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spAutoFit/>
          </a:bodyPr>
          <a:lstStyle/>
          <a:p>
            <a:pPr algn="l"/>
            <a:r>
              <a:rPr lang="en-US" sz="1800" b="1" i="0" u="none" strike="noStrike" baseline="0">
                <a:solidFill>
                  <a:srgbClr val="000000"/>
                </a:solidFill>
                <a:latin typeface="Aptos"/>
                <a:ea typeface="Aptos"/>
                <a:cs typeface="Aptos"/>
              </a:rPr>
              <a:t>55 </a:t>
            </a:r>
            <a:r>
              <a:rPr lang="en-US" b="1">
                <a:ea typeface="+mn-lt"/>
                <a:cs typeface="+mn-lt"/>
                <a:sym typeface="+mn-ea"/>
              </a:rPr>
              <a:t>µ</a:t>
            </a:r>
            <a:r>
              <a:rPr lang="en-US" sz="1800" b="1" i="0" u="none" strike="noStrike" baseline="0">
                <a:solidFill>
                  <a:srgbClr val="000000"/>
                </a:solidFill>
                <a:latin typeface="Aptos"/>
                <a:ea typeface="Aptos"/>
                <a:cs typeface="Aptos"/>
              </a:rPr>
              <a:t>m pitch </a:t>
            </a:r>
            <a:endParaRPr lang="en-US" b="1"/>
          </a:p>
        </p:txBody>
      </p:sp>
      <p:sp>
        <p:nvSpPr>
          <p:cNvPr id="27" name="TextBox 26"/>
          <p:cNvSpPr txBox="1"/>
          <p:nvPr/>
        </p:nvSpPr>
        <p:spPr>
          <a:xfrm>
            <a:off x="3473278" y="5978371"/>
            <a:ext cx="3923496" cy="583565"/>
          </a:xfrm>
          <a:prstGeom prst="rect">
            <a:avLst/>
          </a:prstGeom>
          <a:solidFill>
            <a:schemeClr val="bg1"/>
          </a:solidFill>
          <a:ln w="57150">
            <a:solidFill>
              <a:schemeClr val="accent1"/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spAutoFit/>
          </a:bodyPr>
          <a:lstStyle/>
          <a:p>
            <a:pPr algn="l"/>
            <a:r>
              <a:rPr lang="en-US" sz="1600" b="1" i="0" u="none" strike="noStrike" baseline="0">
                <a:solidFill>
                  <a:srgbClr val="000000"/>
                </a:solidFill>
                <a:latin typeface="Aptos"/>
                <a:ea typeface="Aptos"/>
                <a:cs typeface="Aptos"/>
              </a:rPr>
              <a:t>Common clock 680 MHz &amp; 40 MHz to measure TOA &amp; TOT for each pixel.</a:t>
            </a:r>
            <a:endParaRPr lang="en-US" sz="1600" b="1" i="0" u="none" strike="noStrike" baseline="0">
              <a:solidFill>
                <a:srgbClr val="000000"/>
              </a:solidFill>
              <a:latin typeface="Aptos"/>
              <a:ea typeface="Aptos"/>
              <a:cs typeface="Aptos"/>
            </a:endParaRPr>
          </a:p>
        </p:txBody>
      </p:sp>
      <p:sp>
        <p:nvSpPr>
          <p:cNvPr id="37" name="Arrow: Up 36"/>
          <p:cNvSpPr/>
          <p:nvPr/>
        </p:nvSpPr>
        <p:spPr>
          <a:xfrm rot="19740000">
            <a:off x="2651191" y="2790452"/>
            <a:ext cx="232799" cy="1621087"/>
          </a:xfrm>
          <a:prstGeom prst="up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TextBox 37"/>
          <p:cNvSpPr txBox="1"/>
          <p:nvPr/>
        </p:nvSpPr>
        <p:spPr>
          <a:xfrm>
            <a:off x="98702" y="2487412"/>
            <a:ext cx="3707869" cy="369332"/>
          </a:xfrm>
          <a:prstGeom prst="rect">
            <a:avLst/>
          </a:prstGeom>
          <a:solidFill>
            <a:schemeClr val="bg1"/>
          </a:solidFill>
          <a:ln w="57150">
            <a:solidFill>
              <a:schemeClr val="accent1"/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spAutoFit/>
          </a:bodyPr>
          <a:lstStyle/>
          <a:p>
            <a:r>
              <a:rPr lang="en-US" b="1">
                <a:ea typeface="+mn-lt"/>
                <a:cs typeface="+mn-lt"/>
              </a:rPr>
              <a:t>Chip outputs digital information</a:t>
            </a:r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6583122" y="2380549"/>
            <a:ext cx="976378" cy="369332"/>
          </a:xfrm>
          <a:prstGeom prst="rect">
            <a:avLst/>
          </a:prstGeom>
          <a:solidFill>
            <a:schemeClr val="bg1"/>
          </a:solidFill>
          <a:ln w="57150">
            <a:solidFill>
              <a:schemeClr val="accent1"/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spAutoFit/>
          </a:bodyPr>
          <a:lstStyle/>
          <a:p>
            <a:pPr algn="l"/>
            <a:r>
              <a:rPr lang="en-US" b="1" err="1"/>
              <a:t>GridPix</a:t>
            </a:r>
            <a:endParaRPr lang="en-US" b="1" err="1"/>
          </a:p>
        </p:txBody>
      </p:sp>
      <p:sp>
        <p:nvSpPr>
          <p:cNvPr id="16" name="TextBox 15"/>
          <p:cNvSpPr txBox="1"/>
          <p:nvPr/>
        </p:nvSpPr>
        <p:spPr>
          <a:xfrm flipH="1">
            <a:off x="6586854" y="1912169"/>
            <a:ext cx="967396" cy="36933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57150">
            <a:solidFill>
              <a:schemeClr val="accent5">
                <a:lumMod val="75000"/>
              </a:schemeClr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spAutoFit/>
          </a:bodyPr>
          <a:lstStyle/>
          <a:p>
            <a:r>
              <a:rPr lang="en-US" b="1"/>
              <a:t>GPD</a:t>
            </a:r>
            <a:endParaRPr lang="en-US" b="1"/>
          </a:p>
        </p:txBody>
      </p:sp>
      <p:sp>
        <p:nvSpPr>
          <p:cNvPr id="32" name="TextBox 31"/>
          <p:cNvSpPr txBox="1"/>
          <p:nvPr/>
        </p:nvSpPr>
        <p:spPr>
          <a:xfrm>
            <a:off x="105895" y="1909203"/>
            <a:ext cx="3706963" cy="36933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57150">
            <a:solidFill>
              <a:schemeClr val="accent5">
                <a:lumMod val="75000"/>
              </a:schemeClr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spAutoFit/>
          </a:bodyPr>
          <a:lstStyle/>
          <a:p>
            <a:r>
              <a:rPr lang="en-US" b="1"/>
              <a:t>Chip outputs analog information</a:t>
            </a:r>
            <a:endParaRPr lang="en-US"/>
          </a:p>
        </p:txBody>
      </p:sp>
      <p:sp>
        <p:nvSpPr>
          <p:cNvPr id="41" name="Arrow: Up 40"/>
          <p:cNvSpPr/>
          <p:nvPr/>
        </p:nvSpPr>
        <p:spPr>
          <a:xfrm>
            <a:off x="1343319" y="2283095"/>
            <a:ext cx="222068" cy="192149"/>
          </a:xfrm>
          <a:prstGeom prst="upArrow">
            <a:avLst/>
          </a:prstGeom>
          <a:solidFill>
            <a:srgbClr val="00B050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Arrow: Up 44"/>
          <p:cNvSpPr/>
          <p:nvPr/>
        </p:nvSpPr>
        <p:spPr>
          <a:xfrm>
            <a:off x="615663" y="3959496"/>
            <a:ext cx="222068" cy="192149"/>
          </a:xfrm>
          <a:prstGeom prst="upArrow">
            <a:avLst/>
          </a:prstGeom>
          <a:solidFill>
            <a:srgbClr val="00B050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TextBox 46"/>
          <p:cNvSpPr txBox="1"/>
          <p:nvPr/>
        </p:nvSpPr>
        <p:spPr>
          <a:xfrm>
            <a:off x="108042" y="3585603"/>
            <a:ext cx="1721471" cy="36933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57150">
            <a:solidFill>
              <a:schemeClr val="accent5">
                <a:lumMod val="75000"/>
              </a:schemeClr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spAutoFit/>
          </a:bodyPr>
          <a:lstStyle/>
          <a:p>
            <a:r>
              <a:rPr lang="en-US" b="1">
                <a:ea typeface="+mn-lt"/>
                <a:cs typeface="+mn-lt"/>
              </a:rPr>
              <a:t>50 µm pitch</a:t>
            </a:r>
            <a:endParaRPr lang="en-US" b="1">
              <a:ea typeface="+mn-lt"/>
              <a:cs typeface="+mn-lt"/>
            </a:endParaRPr>
          </a:p>
        </p:txBody>
      </p:sp>
      <p:sp>
        <p:nvSpPr>
          <p:cNvPr id="49" name="Arrow: Up 48"/>
          <p:cNvSpPr/>
          <p:nvPr/>
        </p:nvSpPr>
        <p:spPr>
          <a:xfrm rot="-5400000">
            <a:off x="3268710" y="6312037"/>
            <a:ext cx="222068" cy="192149"/>
          </a:xfrm>
          <a:prstGeom prst="upArrow">
            <a:avLst/>
          </a:prstGeom>
          <a:solidFill>
            <a:srgbClr val="00B050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TextBox 50"/>
          <p:cNvSpPr txBox="1"/>
          <p:nvPr/>
        </p:nvSpPr>
        <p:spPr>
          <a:xfrm>
            <a:off x="108041" y="5989661"/>
            <a:ext cx="3170343" cy="58477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57150">
            <a:solidFill>
              <a:schemeClr val="accent5">
                <a:lumMod val="75000"/>
              </a:schemeClr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spAutoFit/>
          </a:bodyPr>
          <a:lstStyle/>
          <a:p>
            <a:r>
              <a:rPr lang="en-US" sz="1600" b="1"/>
              <a:t>Each pixel integrates the collected charge from the GEM</a:t>
            </a:r>
            <a:endParaRPr lang="en-US" sz="1600" b="1"/>
          </a:p>
        </p:txBody>
      </p:sp>
      <p:pic>
        <p:nvPicPr>
          <p:cNvPr id="53" name="Picture 52" descr="A diagram of a stop signal&#10;&#10;AI-generated content may be incorrect.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46990" y="1539293"/>
            <a:ext cx="4236077" cy="2802763"/>
          </a:xfrm>
          <a:prstGeom prst="rect">
            <a:avLst/>
          </a:prstGeom>
          <a:ln w="57150">
            <a:solidFill>
              <a:schemeClr val="accent2">
                <a:lumMod val="75000"/>
              </a:schemeClr>
            </a:solidFill>
          </a:ln>
        </p:spPr>
      </p:pic>
      <p:sp>
        <p:nvSpPr>
          <p:cNvPr id="54" name="TextBox 53"/>
          <p:cNvSpPr txBox="1"/>
          <p:nvPr/>
        </p:nvSpPr>
        <p:spPr>
          <a:xfrm>
            <a:off x="7845996" y="4492007"/>
            <a:ext cx="4236467" cy="1322070"/>
          </a:xfrm>
          <a:prstGeom prst="rect">
            <a:avLst/>
          </a:prstGeom>
          <a:noFill/>
          <a:ln w="57150">
            <a:solidFill>
              <a:srgbClr val="92D050"/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spAutoFit/>
          </a:bodyPr>
          <a:lstStyle/>
          <a:p>
            <a:r>
              <a:rPr lang="en-US" sz="2000" b="1">
                <a:ea typeface="+mn-lt"/>
                <a:cs typeface="+mn-lt"/>
              </a:rPr>
              <a:t>Diagram shows how the time of arrival (</a:t>
            </a:r>
            <a:r>
              <a:rPr lang="en-US" sz="2000" b="1" err="1">
                <a:ea typeface="+mn-lt"/>
                <a:cs typeface="+mn-lt"/>
              </a:rPr>
              <a:t>ToA</a:t>
            </a:r>
            <a:r>
              <a:rPr lang="en-US" sz="2000" b="1">
                <a:ea typeface="+mn-lt"/>
                <a:cs typeface="+mn-lt"/>
              </a:rPr>
              <a:t>) and time of threshold (</a:t>
            </a:r>
            <a:r>
              <a:rPr lang="en-US" sz="2000" b="1" err="1">
                <a:ea typeface="+mn-lt"/>
                <a:cs typeface="+mn-lt"/>
              </a:rPr>
              <a:t>ToT</a:t>
            </a:r>
            <a:r>
              <a:rPr lang="en-US" sz="2000" b="1">
                <a:ea typeface="+mn-lt"/>
                <a:cs typeface="+mn-lt"/>
              </a:rPr>
              <a:t>) measured by Timepix3 for two different signal Amplitude.</a:t>
            </a:r>
            <a:endParaRPr lang="en-US" sz="2000" b="1"/>
          </a:p>
        </p:txBody>
      </p:sp>
      <p:sp>
        <p:nvSpPr>
          <p:cNvPr id="55" name="TextBox 54"/>
          <p:cNvSpPr txBox="1"/>
          <p:nvPr/>
        </p:nvSpPr>
        <p:spPr>
          <a:xfrm>
            <a:off x="7848559" y="5919603"/>
            <a:ext cx="3993856" cy="4616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spAutoFit/>
          </a:bodyPr>
          <a:lstStyle/>
          <a:p>
            <a:r>
              <a:rPr lang="en-US" sz="1200" err="1">
                <a:ea typeface="+mn-lt"/>
                <a:cs typeface="+mn-lt"/>
              </a:rPr>
              <a:t>Heijhoff</a:t>
            </a:r>
            <a:r>
              <a:rPr lang="en-US" sz="1200">
                <a:ea typeface="+mn-lt"/>
                <a:cs typeface="+mn-lt"/>
              </a:rPr>
              <a:t>, K., et al. "Timing measurements with a 3D silicon sensor on Timepix3 in a 180 GeV/c hadron beam."</a:t>
            </a:r>
            <a:endParaRPr lang="en-US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330EA680-D336-4FF7-8B7A-9848BB0A1C32}" type="slidenum">
              <a:rPr lang="en-US" smtClean="0"/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9" grpId="0" animBg="1"/>
      <p:bldP spid="25" grpId="0" bldLvl="0" animBg="1"/>
      <p:bldP spid="27" grpId="0" bldLvl="0" animBg="1"/>
      <p:bldP spid="37" grpId="0" animBg="1"/>
      <p:bldP spid="38" grpId="0" animBg="1"/>
      <p:bldP spid="32" grpId="0" animBg="1"/>
      <p:bldP spid="41" grpId="0" animBg="1"/>
      <p:bldP spid="45" grpId="0" animBg="1"/>
      <p:bldP spid="47" grpId="0" animBg="1"/>
      <p:bldP spid="49" grpId="0" animBg="1"/>
      <p:bldP spid="51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612829" y="79245"/>
            <a:ext cx="4963243" cy="5232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spAutoFit/>
          </a:bodyPr>
          <a:lstStyle/>
          <a:p>
            <a:pPr algn="ctr"/>
            <a:r>
              <a:rPr lang="en-US" sz="2800" b="1">
                <a:solidFill>
                  <a:schemeClr val="bg1"/>
                </a:solidFill>
              </a:rPr>
              <a:t>Why We Do Polarimetry?</a:t>
            </a:r>
            <a:endParaRPr lang="en-US" sz="2800">
              <a:solidFill>
                <a:schemeClr val="bg1"/>
              </a:solidFill>
            </a:endParaRPr>
          </a:p>
        </p:txBody>
      </p:sp>
      <p:cxnSp>
        <p:nvCxnSpPr>
          <p:cNvPr id="7" name="Straight Arrow Connector 6"/>
          <p:cNvCxnSpPr/>
          <p:nvPr/>
        </p:nvCxnSpPr>
        <p:spPr>
          <a:xfrm flipV="1">
            <a:off x="99578" y="1344111"/>
            <a:ext cx="11859759" cy="24746"/>
          </a:xfrm>
          <a:prstGeom prst="straightConnector1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Picture 8" descr="A circular logo with text and a circle&#10;&#10;AI-generated content may be incorrect.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112" y="101128"/>
            <a:ext cx="1450398" cy="1252476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1334268" y="186342"/>
            <a:ext cx="1455825" cy="107721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spAutoFit/>
          </a:bodyPr>
          <a:lstStyle/>
          <a:p>
            <a:pPr algn="l"/>
            <a:r>
              <a:rPr lang="en-US" sz="2800" b="1"/>
              <a:t>INAF</a:t>
            </a:r>
            <a:endParaRPr lang="en-US" sz="2800" b="1"/>
          </a:p>
          <a:p>
            <a:r>
              <a:rPr lang="en-US" sz="1200" b="1"/>
              <a:t>I</a:t>
            </a:r>
            <a:r>
              <a:rPr lang="en-US" sz="1200"/>
              <a:t>STITUTO</a:t>
            </a:r>
            <a:endParaRPr lang="en-US" sz="1200"/>
          </a:p>
          <a:p>
            <a:r>
              <a:rPr lang="en-US" sz="1200" b="1"/>
              <a:t>N</a:t>
            </a:r>
            <a:r>
              <a:rPr lang="en-US" sz="1200"/>
              <a:t>AZIONALE</a:t>
            </a:r>
            <a:endParaRPr lang="en-US" sz="1200"/>
          </a:p>
          <a:p>
            <a:r>
              <a:rPr lang="en-US" sz="1200" b="1"/>
              <a:t>D</a:t>
            </a:r>
            <a:r>
              <a:rPr lang="en-US" sz="1200"/>
              <a:t>I  </a:t>
            </a:r>
            <a:r>
              <a:rPr lang="en-US" sz="1200" b="1"/>
              <a:t>A</a:t>
            </a:r>
            <a:r>
              <a:rPr lang="en-US" sz="1200"/>
              <a:t>STROFISICA</a:t>
            </a:r>
            <a:endParaRPr lang="en-US" sz="1200"/>
          </a:p>
        </p:txBody>
      </p:sp>
      <p:sp>
        <p:nvSpPr>
          <p:cNvPr id="13" name="TextBox 12"/>
          <p:cNvSpPr txBox="1"/>
          <p:nvPr/>
        </p:nvSpPr>
        <p:spPr>
          <a:xfrm>
            <a:off x="5791200" y="152400"/>
            <a:ext cx="6307455" cy="706755"/>
          </a:xfrm>
          <a:prstGeom prst="rect">
            <a:avLst/>
          </a:prstGeom>
          <a:noFill/>
          <a:ln>
            <a:noFill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spAutoFit/>
          </a:bodyPr>
          <a:lstStyle/>
          <a:p>
            <a:r>
              <a:rPr lang="en-US" sz="4000" b="1" u="sng">
                <a:solidFill>
                  <a:srgbClr val="C00000"/>
                </a:solidFill>
              </a:rPr>
              <a:t>EXPERIMENTAL SETUP</a:t>
            </a:r>
            <a:endParaRPr lang="en-US" sz="4000" b="1" u="sng">
              <a:solidFill>
                <a:srgbClr val="C00000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105358" y="837906"/>
            <a:ext cx="7079755" cy="58477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spAutoFit/>
          </a:bodyPr>
          <a:lstStyle/>
          <a:p>
            <a:r>
              <a:rPr lang="en-US" sz="3200" b="1" dirty="0">
                <a:ea typeface="+mn-lt"/>
                <a:cs typeface="+mn-lt"/>
              </a:rPr>
              <a:t>               With GRIDPIX DETECTOR</a:t>
            </a:r>
            <a:endParaRPr lang="en-US" sz="3200" b="1" dirty="0"/>
          </a:p>
        </p:txBody>
      </p:sp>
      <p:pic>
        <p:nvPicPr>
          <p:cNvPr id="8" name="Picture 7" descr="A close-up of a device&#10;&#10;AI-generated content may be incorrect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6183630"/>
            <a:ext cx="2179955" cy="594360"/>
          </a:xfrm>
          <a:prstGeom prst="rect">
            <a:avLst/>
          </a:prstGeom>
          <a:ln w="57150">
            <a:noFill/>
          </a:ln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695" y="2367280"/>
            <a:ext cx="3321050" cy="2430780"/>
          </a:xfrm>
          <a:prstGeom prst="rect">
            <a:avLst/>
          </a:prstGeom>
          <a:ln w="57150">
            <a:noFill/>
          </a:ln>
        </p:spPr>
      </p:pic>
      <p:pic>
        <p:nvPicPr>
          <p:cNvPr id="10" name="Picture 9" descr="A close-up of a machine&#10;&#10;AI-generated content may be incorrect.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12515" y="3717290"/>
            <a:ext cx="3042285" cy="2235835"/>
          </a:xfrm>
          <a:prstGeom prst="rect">
            <a:avLst/>
          </a:prstGeom>
          <a:ln w="57150">
            <a:noFill/>
          </a:ln>
        </p:spPr>
      </p:pic>
      <p:pic>
        <p:nvPicPr>
          <p:cNvPr id="2" name="Picture 1" descr="WhatsApp Image 2026-03-22 at 7.30.41 PM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724265" y="1545590"/>
            <a:ext cx="3378835" cy="4799965"/>
          </a:xfrm>
          <a:prstGeom prst="rect">
            <a:avLst/>
          </a:prstGeom>
          <a:ln w="38100">
            <a:noFill/>
          </a:ln>
        </p:spPr>
      </p:pic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330EA680-D336-4FF7-8B7A-9848BB0A1C32}" type="slidenum">
              <a:rPr lang="en-US" smtClean="0"/>
            </a:fld>
            <a:endParaRPr lang="en-US"/>
          </a:p>
        </p:txBody>
      </p:sp>
      <p:sp>
        <p:nvSpPr>
          <p:cNvPr id="16" name="Text Box 15"/>
          <p:cNvSpPr txBox="1"/>
          <p:nvPr/>
        </p:nvSpPr>
        <p:spPr>
          <a:xfrm>
            <a:off x="990600" y="2209800"/>
            <a:ext cx="30988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endParaRPr lang="en-US"/>
          </a:p>
        </p:txBody>
      </p:sp>
      <p:sp>
        <p:nvSpPr>
          <p:cNvPr id="3" name="Text Box 2"/>
          <p:cNvSpPr txBox="1"/>
          <p:nvPr/>
        </p:nvSpPr>
        <p:spPr>
          <a:xfrm>
            <a:off x="110490" y="1545590"/>
            <a:ext cx="6496685" cy="64516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p>
            <a:r>
              <a:rPr lang="en-US" b="1" u="sng"/>
              <a:t>Prototype of GridPix Detector with Polarized X-ray Source at IAPS-INAF Calibration Facility.</a:t>
            </a:r>
            <a:endParaRPr lang="en-US" b="1" u="sng"/>
          </a:p>
        </p:txBody>
      </p:sp>
      <p:sp>
        <p:nvSpPr>
          <p:cNvPr id="14" name="Text Box 13"/>
          <p:cNvSpPr txBox="1"/>
          <p:nvPr/>
        </p:nvSpPr>
        <p:spPr>
          <a:xfrm>
            <a:off x="6985" y="2133600"/>
            <a:ext cx="460438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endParaRPr lang="en-US"/>
          </a:p>
        </p:txBody>
      </p:sp>
      <p:sp>
        <p:nvSpPr>
          <p:cNvPr id="17" name="TextBox 2"/>
          <p:cNvSpPr txBox="1"/>
          <p:nvPr/>
        </p:nvSpPr>
        <p:spPr>
          <a:xfrm>
            <a:off x="2331720" y="6167120"/>
            <a:ext cx="1086485" cy="583565"/>
          </a:xfrm>
          <a:prstGeom prst="rect">
            <a:avLst/>
          </a:prstGeom>
          <a:noFill/>
          <a:ln w="57150">
            <a:noFill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spAutoFit/>
          </a:bodyPr>
          <a:p>
            <a:r>
              <a:rPr lang="en-US" sz="1600"/>
              <a:t>GridPix </a:t>
            </a:r>
            <a:endParaRPr lang="en-US" sz="1600"/>
          </a:p>
          <a:p>
            <a:r>
              <a:rPr lang="en-US" sz="1600"/>
              <a:t>Assembly</a:t>
            </a:r>
            <a:endParaRPr lang="en-US"/>
          </a:p>
        </p:txBody>
      </p:sp>
      <p:sp>
        <p:nvSpPr>
          <p:cNvPr id="19" name="Text Box 18"/>
          <p:cNvSpPr txBox="1"/>
          <p:nvPr/>
        </p:nvSpPr>
        <p:spPr>
          <a:xfrm>
            <a:off x="76200" y="4876800"/>
            <a:ext cx="3329940" cy="107632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sz="1600"/>
              <a:t>This image shows detector mounted on the mechnaical satge beneath the polarized x ray source for measurement. </a:t>
            </a:r>
            <a:r>
              <a:rPr lang="en-US" sz="1400"/>
              <a:t>  </a:t>
            </a:r>
            <a:endParaRPr lang="en-US" sz="1400"/>
          </a:p>
        </p:txBody>
      </p:sp>
      <p:sp>
        <p:nvSpPr>
          <p:cNvPr id="20" name="Text Box 19"/>
          <p:cNvSpPr txBox="1"/>
          <p:nvPr/>
        </p:nvSpPr>
        <p:spPr>
          <a:xfrm>
            <a:off x="86360" y="2362200"/>
            <a:ext cx="3347085" cy="3692525"/>
          </a:xfrm>
          <a:prstGeom prst="rect">
            <a:avLst/>
          </a:prstGeom>
          <a:noFill/>
          <a:ln w="57150">
            <a:solidFill>
              <a:srgbClr val="FFC000"/>
            </a:solidFill>
          </a:ln>
        </p:spPr>
        <p:txBody>
          <a:bodyPr wrap="square" rtlCol="0">
            <a:spAutoFit/>
          </a:bodyPr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</p:txBody>
      </p:sp>
      <p:sp>
        <p:nvSpPr>
          <p:cNvPr id="21" name="Text Box 20"/>
          <p:cNvSpPr txBox="1"/>
          <p:nvPr/>
        </p:nvSpPr>
        <p:spPr>
          <a:xfrm>
            <a:off x="48895" y="6157595"/>
            <a:ext cx="3380105" cy="645160"/>
          </a:xfrm>
          <a:prstGeom prst="rect">
            <a:avLst/>
          </a:prstGeom>
          <a:noFill/>
          <a:ln w="28575">
            <a:solidFill>
              <a:schemeClr val="accent1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p>
            <a:endParaRPr lang="en-US"/>
          </a:p>
          <a:p>
            <a:endParaRPr lang="en-US"/>
          </a:p>
        </p:txBody>
      </p:sp>
      <p:sp>
        <p:nvSpPr>
          <p:cNvPr id="22" name="Text Box 21"/>
          <p:cNvSpPr txBox="1"/>
          <p:nvPr/>
        </p:nvSpPr>
        <p:spPr>
          <a:xfrm>
            <a:off x="3608070" y="2571115"/>
            <a:ext cx="3065145" cy="107632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sz="1600"/>
              <a:t>Close-up of detector housing:</a:t>
            </a:r>
            <a:endParaRPr lang="en-US" sz="1600"/>
          </a:p>
          <a:p>
            <a:r>
              <a:rPr lang="en-US" sz="1600"/>
              <a:t>- Entrance Window </a:t>
            </a:r>
            <a:endParaRPr lang="en-US" sz="1600"/>
          </a:p>
          <a:p>
            <a:r>
              <a:rPr lang="en-US" sz="1600"/>
              <a:t>- Gas Chamber </a:t>
            </a:r>
            <a:endParaRPr lang="en-US" sz="1600"/>
          </a:p>
          <a:p>
            <a:r>
              <a:rPr lang="en-US" sz="1600"/>
              <a:t>- Electrical Connection</a:t>
            </a:r>
            <a:endParaRPr lang="en-US" sz="1600"/>
          </a:p>
        </p:txBody>
      </p:sp>
      <p:sp>
        <p:nvSpPr>
          <p:cNvPr id="23" name="Text Box 22"/>
          <p:cNvSpPr txBox="1"/>
          <p:nvPr/>
        </p:nvSpPr>
        <p:spPr>
          <a:xfrm>
            <a:off x="3535680" y="2362200"/>
            <a:ext cx="3182620" cy="3692525"/>
          </a:xfrm>
          <a:prstGeom prst="rect">
            <a:avLst/>
          </a:prstGeom>
          <a:noFill/>
          <a:ln w="38100">
            <a:gradFill>
              <a:gsLst>
                <a:gs pos="0">
                  <a:srgbClr val="7B32B2"/>
                </a:gs>
                <a:gs pos="100000">
                  <a:srgbClr val="401A5D"/>
                </a:gs>
              </a:gsLst>
            </a:gradFill>
          </a:ln>
        </p:spPr>
        <p:txBody>
          <a:bodyPr wrap="square" rtlCol="0">
            <a:spAutoFit/>
          </a:bodyPr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</p:txBody>
      </p:sp>
      <p:sp>
        <p:nvSpPr>
          <p:cNvPr id="26" name="Text Box 25"/>
          <p:cNvSpPr txBox="1"/>
          <p:nvPr/>
        </p:nvSpPr>
        <p:spPr>
          <a:xfrm>
            <a:off x="6805295" y="1545590"/>
            <a:ext cx="1866265" cy="470789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sz="2000" b="1"/>
              <a:t>Complete</a:t>
            </a:r>
            <a:endParaRPr lang="en-US" sz="2000" b="1"/>
          </a:p>
          <a:p>
            <a:r>
              <a:rPr lang="en-US" sz="2000" b="1"/>
              <a:t>Experimental</a:t>
            </a:r>
            <a:endParaRPr lang="en-US" sz="2000" b="1"/>
          </a:p>
          <a:p>
            <a:r>
              <a:rPr lang="en-US" sz="2000" b="1"/>
              <a:t>Setup</a:t>
            </a:r>
            <a:endParaRPr lang="en-US" sz="2000" b="1"/>
          </a:p>
          <a:p>
            <a:r>
              <a:rPr lang="en-US" sz="2400"/>
              <a:t>Its include X ray </a:t>
            </a:r>
            <a:endParaRPr lang="en-US" sz="2400"/>
          </a:p>
          <a:p>
            <a:r>
              <a:rPr lang="en-US" sz="2400"/>
              <a:t>Source, Detector </a:t>
            </a:r>
            <a:endParaRPr lang="en-US" sz="2400"/>
          </a:p>
          <a:p>
            <a:r>
              <a:rPr lang="en-US" sz="2400"/>
              <a:t>mounted stage, Positing stage, electronics </a:t>
            </a:r>
            <a:endParaRPr lang="en-US" sz="2400"/>
          </a:p>
          <a:p>
            <a:r>
              <a:rPr lang="en-US" sz="2400"/>
              <a:t>and cables</a:t>
            </a:r>
            <a:r>
              <a:rPr lang="en-US" sz="1600"/>
              <a:t> </a:t>
            </a:r>
            <a:endParaRPr lang="en-US" sz="1600" b="1"/>
          </a:p>
        </p:txBody>
      </p:sp>
      <p:sp>
        <p:nvSpPr>
          <p:cNvPr id="27" name="Text Box 26"/>
          <p:cNvSpPr txBox="1"/>
          <p:nvPr/>
        </p:nvSpPr>
        <p:spPr>
          <a:xfrm>
            <a:off x="6777355" y="1527810"/>
            <a:ext cx="5262245" cy="479996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circular logo with text and a circle&#10;&#10;AI-generated content may be incorrect.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112" y="101128"/>
            <a:ext cx="1450398" cy="1252476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334268" y="186342"/>
            <a:ext cx="1455825" cy="107721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spAutoFit/>
          </a:bodyPr>
          <a:lstStyle/>
          <a:p>
            <a:pPr algn="l"/>
            <a:r>
              <a:rPr lang="en-US" sz="2800" b="1"/>
              <a:t>INAF</a:t>
            </a:r>
            <a:endParaRPr lang="en-US" sz="2800" b="1"/>
          </a:p>
          <a:p>
            <a:r>
              <a:rPr lang="en-US" sz="1200" b="1"/>
              <a:t>I</a:t>
            </a:r>
            <a:r>
              <a:rPr lang="en-US" sz="1200"/>
              <a:t>STITUTO</a:t>
            </a:r>
            <a:endParaRPr lang="en-US" sz="1200"/>
          </a:p>
          <a:p>
            <a:r>
              <a:rPr lang="en-US" sz="1200" b="1"/>
              <a:t>N</a:t>
            </a:r>
            <a:r>
              <a:rPr lang="en-US" sz="1200"/>
              <a:t>AZIONALE</a:t>
            </a:r>
            <a:endParaRPr lang="en-US" sz="1200"/>
          </a:p>
          <a:p>
            <a:r>
              <a:rPr lang="en-US" sz="1200" b="1"/>
              <a:t>D</a:t>
            </a:r>
            <a:r>
              <a:rPr lang="en-US" sz="1200"/>
              <a:t>I  </a:t>
            </a:r>
            <a:r>
              <a:rPr lang="en-US" sz="1200" b="1"/>
              <a:t>A</a:t>
            </a:r>
            <a:r>
              <a:rPr lang="en-US" sz="1200"/>
              <a:t>STROFISICA</a:t>
            </a:r>
            <a:endParaRPr lang="en-US" sz="1200"/>
          </a:p>
        </p:txBody>
      </p:sp>
      <p:cxnSp>
        <p:nvCxnSpPr>
          <p:cNvPr id="9" name="Straight Arrow Connector 8"/>
          <p:cNvCxnSpPr/>
          <p:nvPr/>
        </p:nvCxnSpPr>
        <p:spPr>
          <a:xfrm flipV="1">
            <a:off x="99578" y="1322646"/>
            <a:ext cx="11859759" cy="24746"/>
          </a:xfrm>
          <a:prstGeom prst="straightConnector1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5670550" y="186055"/>
            <a:ext cx="6289040" cy="706755"/>
          </a:xfrm>
          <a:prstGeom prst="rect">
            <a:avLst/>
          </a:prstGeom>
          <a:noFill/>
          <a:ln>
            <a:noFill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spAutoFit/>
          </a:bodyPr>
          <a:lstStyle/>
          <a:p>
            <a:r>
              <a:rPr lang="en-US" sz="4000" b="1" u="sng">
                <a:solidFill>
                  <a:srgbClr val="C00000"/>
                </a:solidFill>
              </a:rPr>
              <a:t>EXPERIMENTAL SETUP</a:t>
            </a:r>
            <a:endParaRPr lang="en-US" sz="4000" b="1" u="sng">
              <a:solidFill>
                <a:srgbClr val="C0000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943600" y="838200"/>
            <a:ext cx="5732780" cy="5835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spAutoFit/>
          </a:bodyPr>
          <a:lstStyle/>
          <a:p>
            <a:r>
              <a:rPr lang="en-US" sz="3200" b="1" dirty="0">
                <a:ea typeface="+mn-lt"/>
                <a:cs typeface="+mn-lt"/>
              </a:rPr>
              <a:t> Key Experimental Parameters</a:t>
            </a:r>
            <a:endParaRPr lang="en-US" sz="3200" b="1" dirty="0"/>
          </a:p>
        </p:txBody>
      </p:sp>
      <p:sp>
        <p:nvSpPr>
          <p:cNvPr id="14" name="TextBox 13"/>
          <p:cNvSpPr txBox="1"/>
          <p:nvPr/>
        </p:nvSpPr>
        <p:spPr>
          <a:xfrm>
            <a:off x="551700" y="1829035"/>
            <a:ext cx="4689560" cy="110680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spAutoFit/>
          </a:bodyPr>
          <a:lstStyle/>
          <a:p>
            <a:r>
              <a:rPr lang="en-US" b="1" u="sng" dirty="0"/>
              <a:t>Gas Mixture: </a:t>
            </a:r>
            <a:endParaRPr lang="en-US" b="1" u="sng" dirty="0"/>
          </a:p>
          <a:p>
            <a:r>
              <a:rPr lang="en-US" sz="1600" dirty="0"/>
              <a:t>Argon(</a:t>
            </a:r>
            <a:r>
              <a:rPr lang="en-US" sz="1600" dirty="0" err="1"/>
              <a:t>Ar</a:t>
            </a:r>
            <a:r>
              <a:rPr lang="en-US" sz="1600" dirty="0"/>
              <a:t>): </a:t>
            </a:r>
            <a:r>
              <a:rPr lang="en-US" sz="1600" b="1" dirty="0"/>
              <a:t>80%</a:t>
            </a:r>
            <a:r>
              <a:rPr lang="en-US" sz="1600" dirty="0"/>
              <a:t> </a:t>
            </a:r>
            <a:endParaRPr lang="en-US"/>
          </a:p>
          <a:p>
            <a:r>
              <a:rPr lang="en-US" sz="1600" dirty="0">
                <a:ea typeface="+mn-lt"/>
                <a:cs typeface="+mn-lt"/>
              </a:rPr>
              <a:t>Dimethyl ether(C</a:t>
            </a:r>
            <a:r>
              <a:rPr lang="en-US" sz="1200" dirty="0">
                <a:ea typeface="+mn-lt"/>
                <a:cs typeface="+mn-lt"/>
              </a:rPr>
              <a:t>2</a:t>
            </a:r>
            <a:r>
              <a:rPr lang="en-US" sz="1600" dirty="0">
                <a:ea typeface="+mn-lt"/>
                <a:cs typeface="+mn-lt"/>
              </a:rPr>
              <a:t>H</a:t>
            </a:r>
            <a:r>
              <a:rPr lang="en-US" sz="1000" dirty="0">
                <a:ea typeface="+mn-lt"/>
                <a:cs typeface="+mn-lt"/>
              </a:rPr>
              <a:t>6</a:t>
            </a:r>
            <a:r>
              <a:rPr lang="en-US" sz="1600" dirty="0">
                <a:ea typeface="+mn-lt"/>
                <a:cs typeface="+mn-lt"/>
              </a:rPr>
              <a:t>O) : </a:t>
            </a:r>
            <a:r>
              <a:rPr lang="en-US" sz="1600" b="1" dirty="0">
                <a:ea typeface="+mn-lt"/>
                <a:cs typeface="+mn-lt"/>
              </a:rPr>
              <a:t>20%</a:t>
            </a:r>
            <a:r>
              <a:rPr lang="en-US" sz="1600" dirty="0">
                <a:ea typeface="+mn-lt"/>
                <a:cs typeface="+mn-lt"/>
              </a:rPr>
              <a:t> </a:t>
            </a:r>
            <a:endParaRPr lang="en-US" sz="1600" dirty="0">
              <a:ea typeface="+mn-lt"/>
              <a:cs typeface="+mn-lt"/>
            </a:endParaRPr>
          </a:p>
          <a:p>
            <a:endParaRPr lang="en-US" sz="1600" dirty="0"/>
          </a:p>
        </p:txBody>
      </p:sp>
      <p:sp>
        <p:nvSpPr>
          <p:cNvPr id="15" name="TextBox 14"/>
          <p:cNvSpPr txBox="1"/>
          <p:nvPr/>
        </p:nvSpPr>
        <p:spPr>
          <a:xfrm>
            <a:off x="5562646" y="1829035"/>
            <a:ext cx="5183250" cy="1107996"/>
          </a:xfrm>
          <a:prstGeom prst="rect">
            <a:avLst/>
          </a:prstGeom>
          <a:noFill/>
          <a:ln w="28575">
            <a:solidFill>
              <a:schemeClr val="accent2">
                <a:lumMod val="75000"/>
              </a:schemeClr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spAutoFit/>
          </a:bodyPr>
          <a:lstStyle/>
          <a:p>
            <a:r>
              <a:rPr lang="en-US" b="1" u="sng" dirty="0"/>
              <a:t>X ray Source:</a:t>
            </a:r>
            <a:r>
              <a:rPr lang="en-US" sz="1600" b="1" dirty="0"/>
              <a:t> </a:t>
            </a:r>
            <a:endParaRPr lang="en-US" sz="1600" b="1" dirty="0"/>
          </a:p>
          <a:p>
            <a:r>
              <a:rPr lang="en-US" sz="1600" b="1" dirty="0">
                <a:ea typeface="+mn-lt"/>
                <a:cs typeface="+mn-lt"/>
              </a:rPr>
              <a:t>Molybdenum(Mo)</a:t>
            </a:r>
            <a:r>
              <a:rPr lang="en-US" sz="1600" dirty="0">
                <a:ea typeface="+mn-lt"/>
                <a:cs typeface="+mn-lt"/>
              </a:rPr>
              <a:t> Target for both:</a:t>
            </a:r>
            <a:endParaRPr lang="en-US" sz="1600" dirty="0">
              <a:ea typeface="+mn-lt"/>
              <a:cs typeface="+mn-lt"/>
            </a:endParaRPr>
          </a:p>
          <a:p>
            <a:pPr marL="342900" indent="-342900">
              <a:buFont typeface="Calibri"/>
              <a:buChar char="-"/>
            </a:pPr>
            <a:r>
              <a:rPr lang="en-US" sz="1600" dirty="0"/>
              <a:t>Polarized Source</a:t>
            </a:r>
            <a:endParaRPr lang="en-US" sz="1600" dirty="0"/>
          </a:p>
          <a:p>
            <a:pPr marL="342900" indent="-342900">
              <a:buFont typeface="Calibri"/>
              <a:buChar char="-"/>
            </a:pPr>
            <a:r>
              <a:rPr lang="en-US" sz="1600" dirty="0"/>
              <a:t>Unpolarized Source </a:t>
            </a:r>
            <a:endParaRPr lang="en-US" sz="1600" dirty="0"/>
          </a:p>
        </p:txBody>
      </p:sp>
      <p:sp>
        <p:nvSpPr>
          <p:cNvPr id="16" name="TextBox 15"/>
          <p:cNvSpPr txBox="1"/>
          <p:nvPr/>
        </p:nvSpPr>
        <p:spPr>
          <a:xfrm>
            <a:off x="551700" y="3200483"/>
            <a:ext cx="4689560" cy="861774"/>
          </a:xfrm>
          <a:prstGeom prst="rect">
            <a:avLst/>
          </a:prstGeom>
          <a:noFill/>
          <a:ln w="28575">
            <a:solidFill>
              <a:srgbClr val="00B050"/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spAutoFit/>
          </a:bodyPr>
          <a:lstStyle/>
          <a:p>
            <a:r>
              <a:rPr lang="en-US" b="1" u="sng" dirty="0"/>
              <a:t>Photon Energy:</a:t>
            </a:r>
            <a:r>
              <a:rPr lang="en-US" sz="1600" b="1" dirty="0"/>
              <a:t> </a:t>
            </a:r>
            <a:endParaRPr lang="en-US" sz="1600" b="1" dirty="0"/>
          </a:p>
          <a:p>
            <a:pPr marL="285750" indent="-285750">
              <a:buFont typeface="Calibri"/>
              <a:buChar char="-"/>
            </a:pPr>
            <a:r>
              <a:rPr lang="en-US" sz="1600" dirty="0"/>
              <a:t>For Polarized Source  :</a:t>
            </a:r>
            <a:r>
              <a:rPr lang="en-US" sz="1600" b="1" dirty="0"/>
              <a:t> 8.7 KeV &amp; 17.4 KeV </a:t>
            </a:r>
            <a:endParaRPr lang="en-US" sz="1600" b="1" dirty="0"/>
          </a:p>
          <a:p>
            <a:pPr marL="285750" indent="-285750">
              <a:buFont typeface="Calibri"/>
              <a:buChar char="-"/>
            </a:pPr>
            <a:r>
              <a:rPr lang="en-US" sz="1600" dirty="0"/>
              <a:t>For Un-Polarized Source : </a:t>
            </a:r>
            <a:r>
              <a:rPr lang="en-US" sz="1600" b="1" dirty="0"/>
              <a:t>8.05 KeV </a:t>
            </a:r>
            <a:endParaRPr lang="en-US" sz="1600" b="1" dirty="0"/>
          </a:p>
        </p:txBody>
      </p:sp>
      <p:sp>
        <p:nvSpPr>
          <p:cNvPr id="19" name="TextBox 18"/>
          <p:cNvSpPr txBox="1"/>
          <p:nvPr/>
        </p:nvSpPr>
        <p:spPr>
          <a:xfrm>
            <a:off x="533285" y="4343375"/>
            <a:ext cx="4689560" cy="923330"/>
          </a:xfrm>
          <a:prstGeom prst="rect">
            <a:avLst/>
          </a:prstGeom>
          <a:noFill/>
          <a:ln w="28575"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spAutoFit/>
          </a:bodyPr>
          <a:lstStyle/>
          <a:p>
            <a:r>
              <a:rPr lang="en-US" b="1" u="sng" dirty="0"/>
              <a:t>Detector Position:</a:t>
            </a:r>
            <a:r>
              <a:rPr lang="en-US" sz="1600" b="1" dirty="0"/>
              <a:t> </a:t>
            </a:r>
            <a:endParaRPr lang="en-US" sz="1600" b="1" dirty="0"/>
          </a:p>
          <a:p>
            <a:pPr marL="285750" indent="-285750">
              <a:buFont typeface="Calibri"/>
              <a:buChar char="-"/>
            </a:pPr>
            <a:r>
              <a:rPr lang="en-US" dirty="0">
                <a:ea typeface="+mn-lt"/>
                <a:cs typeface="+mn-lt"/>
              </a:rPr>
              <a:t>ε = 0</a:t>
            </a:r>
            <a:endParaRPr lang="en-US"/>
          </a:p>
          <a:p>
            <a:pPr marL="285750" indent="-285750">
              <a:buFont typeface="Calibri"/>
              <a:buChar char="-"/>
            </a:pPr>
            <a:r>
              <a:rPr lang="en-US">
                <a:ea typeface="+mn-lt"/>
                <a:cs typeface="+mn-lt"/>
              </a:rPr>
              <a:t>ε= 90</a:t>
            </a:r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5531531" y="3124175"/>
            <a:ext cx="5183250" cy="922020"/>
          </a:xfrm>
          <a:prstGeom prst="rect">
            <a:avLst/>
          </a:prstGeom>
          <a:noFill/>
          <a:ln w="28575">
            <a:solidFill>
              <a:schemeClr val="bg2">
                <a:lumMod val="50000"/>
              </a:schemeClr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spAutoFit/>
          </a:bodyPr>
          <a:lstStyle/>
          <a:p>
            <a:r>
              <a:rPr lang="en-US" b="1" u="sng" dirty="0"/>
              <a:t>Pressure and </a:t>
            </a:r>
            <a:r>
              <a:rPr lang="en-US" b="1" u="sng" dirty="0" err="1"/>
              <a:t>Temprature</a:t>
            </a:r>
            <a:r>
              <a:rPr lang="en-US" b="1" u="sng" dirty="0"/>
              <a:t>:</a:t>
            </a:r>
            <a:r>
              <a:rPr lang="en-US" sz="1600" b="1" dirty="0"/>
              <a:t> </a:t>
            </a:r>
            <a:endParaRPr lang="en-US" sz="1600" b="1" dirty="0"/>
          </a:p>
          <a:p>
            <a:pPr marL="285750" indent="-285750">
              <a:buFont typeface="Calibri"/>
              <a:buChar char="-"/>
            </a:pPr>
            <a:r>
              <a:rPr lang="en-US" dirty="0">
                <a:ea typeface="+mn-lt"/>
                <a:cs typeface="+mn-lt"/>
              </a:rPr>
              <a:t>Pressure: </a:t>
            </a:r>
            <a:r>
              <a:rPr lang="en-US" b="1" dirty="0">
                <a:ea typeface="+mn-lt"/>
                <a:cs typeface="+mn-lt"/>
              </a:rPr>
              <a:t>1.05 bar </a:t>
            </a:r>
            <a:endParaRPr lang="en-US" b="1" dirty="0"/>
          </a:p>
          <a:p>
            <a:pPr marL="285750" indent="-285750">
              <a:buFont typeface="Calibri"/>
              <a:buChar char="-"/>
            </a:pPr>
            <a:r>
              <a:rPr lang="en-US" dirty="0"/>
              <a:t>Temperature: </a:t>
            </a:r>
            <a:r>
              <a:rPr lang="en-US" b="1" dirty="0"/>
              <a:t>at Room Temprature</a:t>
            </a:r>
            <a:r>
              <a:rPr lang="en-US" dirty="0"/>
              <a:t> </a:t>
            </a:r>
            <a:endParaRPr lang="en-US" dirty="0"/>
          </a:p>
        </p:txBody>
      </p:sp>
      <p:sp>
        <p:nvSpPr>
          <p:cNvPr id="21" name="TextBox 20"/>
          <p:cNvSpPr txBox="1"/>
          <p:nvPr/>
        </p:nvSpPr>
        <p:spPr>
          <a:xfrm>
            <a:off x="533285" y="5638550"/>
            <a:ext cx="4689560" cy="922020"/>
          </a:xfrm>
          <a:prstGeom prst="rect">
            <a:avLst/>
          </a:prstGeom>
          <a:noFill/>
          <a:ln w="28575">
            <a:solidFill>
              <a:srgbClr val="CAEEFB"/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spAutoFit/>
          </a:bodyPr>
          <a:lstStyle/>
          <a:p>
            <a:r>
              <a:rPr lang="en-US" b="1" u="sng" dirty="0"/>
              <a:t>Run Duration:</a:t>
            </a:r>
            <a:endParaRPr lang="en-US" sz="1600" dirty="0"/>
          </a:p>
          <a:p>
            <a:pPr marL="285750" indent="-285750">
              <a:buFont typeface="Calibri"/>
              <a:buChar char="-"/>
            </a:pPr>
            <a:r>
              <a:rPr lang="en-US" dirty="0"/>
              <a:t>Run duration: </a:t>
            </a:r>
            <a:r>
              <a:rPr lang="en-US" b="1" dirty="0"/>
              <a:t>30 mins</a:t>
            </a:r>
            <a:r>
              <a:rPr lang="en-US" dirty="0"/>
              <a:t> </a:t>
            </a:r>
            <a:endParaRPr lang="en-US" dirty="0"/>
          </a:p>
          <a:p>
            <a:pPr marL="285750" indent="-285750">
              <a:buFont typeface="Calibri"/>
              <a:buChar char="-"/>
            </a:pPr>
            <a:r>
              <a:rPr lang="en-US" dirty="0"/>
              <a:t>Number of triggers per run:  </a:t>
            </a:r>
            <a:endParaRPr lang="en-US" dirty="0"/>
          </a:p>
        </p:txBody>
      </p:sp>
      <p:sp>
        <p:nvSpPr>
          <p:cNvPr id="22" name="TextBox 21"/>
          <p:cNvSpPr txBox="1"/>
          <p:nvPr/>
        </p:nvSpPr>
        <p:spPr>
          <a:xfrm>
            <a:off x="5531531" y="4359473"/>
            <a:ext cx="5183250" cy="891540"/>
          </a:xfrm>
          <a:prstGeom prst="rect">
            <a:avLst/>
          </a:prstGeom>
          <a:noFill/>
          <a:ln w="28575">
            <a:solidFill>
              <a:srgbClr val="FFFF00"/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spAutoFit/>
          </a:bodyPr>
          <a:lstStyle/>
          <a:p>
            <a:r>
              <a:rPr lang="en-US" b="1" u="sng" dirty="0"/>
              <a:t>Drift Values:</a:t>
            </a:r>
            <a:r>
              <a:rPr lang="en-US" sz="1600" b="1" dirty="0"/>
              <a:t> </a:t>
            </a:r>
            <a:endParaRPr lang="en-US" sz="1600" b="1" dirty="0"/>
          </a:p>
          <a:p>
            <a:pPr marL="285750" indent="-285750">
              <a:buFont typeface="Calibri"/>
              <a:buChar char="-"/>
            </a:pPr>
            <a:r>
              <a:rPr lang="en-US" dirty="0" err="1"/>
              <a:t>E</a:t>
            </a:r>
            <a:r>
              <a:rPr lang="en-US" sz="1200" dirty="0" err="1"/>
              <a:t>drift</a:t>
            </a:r>
            <a:r>
              <a:rPr lang="en-US" sz="1200" dirty="0"/>
              <a:t> : </a:t>
            </a:r>
            <a:r>
              <a:rPr lang="en-US" sz="1600" b="1" dirty="0"/>
              <a:t>280 V/cm </a:t>
            </a:r>
            <a:endParaRPr lang="en-US" sz="1600" b="1" dirty="0"/>
          </a:p>
          <a:p>
            <a:pPr marL="285750" indent="-285750">
              <a:buFont typeface="Calibri"/>
              <a:buChar char="-"/>
            </a:pPr>
            <a:r>
              <a:rPr lang="en-US" sz="1600" dirty="0" err="1"/>
              <a:t>V</a:t>
            </a:r>
            <a:r>
              <a:rPr lang="en-US" sz="1200" dirty="0" err="1"/>
              <a:t>grid</a:t>
            </a:r>
            <a:r>
              <a:rPr lang="en-US" sz="1200" dirty="0"/>
              <a:t> :  </a:t>
            </a:r>
            <a:r>
              <a:rPr lang="en-US" sz="1600" b="1" dirty="0"/>
              <a:t>340 V </a:t>
            </a:r>
            <a:r>
              <a:rPr lang="en-US" sz="1600" dirty="0"/>
              <a:t> </a:t>
            </a:r>
            <a:endParaRPr lang="en-US" sz="1600" dirty="0" err="1"/>
          </a:p>
        </p:txBody>
      </p:sp>
      <p:sp>
        <p:nvSpPr>
          <p:cNvPr id="2" name="TextBox 20"/>
          <p:cNvSpPr txBox="1"/>
          <p:nvPr/>
        </p:nvSpPr>
        <p:spPr>
          <a:xfrm>
            <a:off x="5562600" y="5486400"/>
            <a:ext cx="5175885" cy="922020"/>
          </a:xfrm>
          <a:prstGeom prst="rect">
            <a:avLst/>
          </a:prstGeom>
          <a:noFill/>
          <a:ln w="28575">
            <a:solidFill>
              <a:schemeClr val="accent1">
                <a:lumMod val="75000"/>
              </a:schemeClr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spAutoFit/>
          </a:bodyPr>
          <a:p>
            <a:r>
              <a:rPr lang="en-US" b="1" u="sng" dirty="0"/>
              <a:t>Data Format &amp; Analyzed:</a:t>
            </a:r>
            <a:endParaRPr lang="en-US" sz="1600" dirty="0"/>
          </a:p>
          <a:p>
            <a:pPr marL="285750" indent="-285750">
              <a:buFont typeface="Calibri"/>
              <a:buChar char="-"/>
            </a:pPr>
            <a:r>
              <a:rPr lang="en-US" dirty="0"/>
              <a:t>Data Format: HDF5 </a:t>
            </a:r>
            <a:endParaRPr lang="en-US" dirty="0"/>
          </a:p>
          <a:p>
            <a:pPr marL="285750" indent="-285750">
              <a:buFont typeface="Calibri"/>
              <a:buChar char="-"/>
            </a:pPr>
            <a:r>
              <a:rPr lang="en-US" dirty="0"/>
              <a:t>Analyzed using Python based Software.  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330EA680-D336-4FF7-8B7A-9848BB0A1C32}" type="slidenum">
              <a:rPr lang="en-US" smtClean="0"/>
            </a:fld>
            <a:endParaRPr 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5610860" y="184785"/>
            <a:ext cx="6791325" cy="706755"/>
          </a:xfrm>
          <a:prstGeom prst="rect">
            <a:avLst/>
          </a:prstGeom>
          <a:noFill/>
          <a:ln>
            <a:noFill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spAutoFit/>
          </a:bodyPr>
          <a:lstStyle/>
          <a:p>
            <a:r>
              <a:rPr lang="en-US" sz="4000" b="1" u="sng" dirty="0">
                <a:solidFill>
                  <a:srgbClr val="C00000"/>
                </a:solidFill>
              </a:rPr>
              <a:t>EXPERIMENT RESULTS</a:t>
            </a:r>
            <a:endParaRPr lang="en-US" sz="4000" b="1" u="sng" dirty="0">
              <a:solidFill>
                <a:srgbClr val="C0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935034" y="820811"/>
            <a:ext cx="4268424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spAutoFit/>
          </a:bodyPr>
          <a:lstStyle/>
          <a:p>
            <a:r>
              <a:rPr lang="en-US" sz="3600" b="1" dirty="0"/>
              <a:t>Real Data Results</a:t>
            </a:r>
            <a:r>
              <a:rPr lang="en-US" sz="3200" b="1" dirty="0"/>
              <a:t> </a:t>
            </a:r>
            <a:endParaRPr lang="en-US" dirty="0"/>
          </a:p>
        </p:txBody>
      </p:sp>
      <p:cxnSp>
        <p:nvCxnSpPr>
          <p:cNvPr id="13" name="Straight Arrow Connector 12"/>
          <p:cNvCxnSpPr/>
          <p:nvPr/>
        </p:nvCxnSpPr>
        <p:spPr>
          <a:xfrm flipV="1">
            <a:off x="99578" y="1322646"/>
            <a:ext cx="11859759" cy="24746"/>
          </a:xfrm>
          <a:prstGeom prst="straightConnector1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356235" y="1545590"/>
            <a:ext cx="3785870" cy="521970"/>
          </a:xfrm>
          <a:prstGeom prst="rect">
            <a:avLst/>
          </a:prstGeom>
          <a:noFill/>
          <a:ln w="28575">
            <a:solidFill>
              <a:srgbClr val="00B0F0"/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spAutoFit/>
          </a:bodyPr>
          <a:lstStyle/>
          <a:p>
            <a:r>
              <a:rPr lang="en-US" sz="2800" b="1" u="sng" dirty="0"/>
              <a:t>For 8.7 KeV</a:t>
            </a:r>
            <a:endParaRPr lang="en-US" sz="2800" b="1" u="sng" dirty="0"/>
          </a:p>
        </p:txBody>
      </p:sp>
      <p:pic>
        <p:nvPicPr>
          <p:cNvPr id="15" name="Picture 14" descr="A graph of energy&#10;&#10;AI-generated content may be incorrect.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2050" y="2133337"/>
            <a:ext cx="4159814" cy="2407763"/>
          </a:xfrm>
          <a:prstGeom prst="rect">
            <a:avLst/>
          </a:prstGeom>
          <a:ln w="28575">
            <a:noFill/>
          </a:ln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04385" y="1537335"/>
            <a:ext cx="3556635" cy="2226945"/>
          </a:xfrm>
          <a:prstGeom prst="rect">
            <a:avLst/>
          </a:prstGeom>
          <a:ln w="28575">
            <a:noFill/>
          </a:ln>
        </p:spPr>
      </p:pic>
      <p:sp>
        <p:nvSpPr>
          <p:cNvPr id="4" name="TextBox 3"/>
          <p:cNvSpPr txBox="1"/>
          <p:nvPr/>
        </p:nvSpPr>
        <p:spPr>
          <a:xfrm>
            <a:off x="1056914" y="2312651"/>
            <a:ext cx="541103" cy="40011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spAutoFit/>
          </a:bodyPr>
          <a:lstStyle/>
          <a:p>
            <a:pPr algn="l"/>
            <a:r>
              <a:rPr lang="en-US" sz="2000" b="1"/>
              <a:t>1.</a:t>
            </a:r>
            <a:endParaRPr lang="en-US" sz="2000" b="1"/>
          </a:p>
        </p:txBody>
      </p:sp>
      <p:sp>
        <p:nvSpPr>
          <p:cNvPr id="3" name="TextBox 2"/>
          <p:cNvSpPr txBox="1"/>
          <p:nvPr/>
        </p:nvSpPr>
        <p:spPr>
          <a:xfrm>
            <a:off x="95223" y="4626447"/>
            <a:ext cx="4238641" cy="209169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spAutoFit/>
          </a:bodyPr>
          <a:lstStyle/>
          <a:p>
            <a:r>
              <a:rPr lang="en-US" sz="1600"/>
              <a:t>PHA: Pulse height amplitude . PHA is </a:t>
            </a:r>
            <a:r>
              <a:rPr lang="en-US" sz="1600" dirty="0"/>
              <a:t>proportional to charge collected event by event in </a:t>
            </a:r>
            <a:r>
              <a:rPr lang="en-US" sz="1600"/>
              <a:t>detector. </a:t>
            </a:r>
            <a:endParaRPr lang="en-US" sz="1600" dirty="0"/>
          </a:p>
          <a:p>
            <a:pPr marL="285750" indent="-285750">
              <a:buFont typeface="Arial"/>
              <a:buChar char="•"/>
            </a:pPr>
            <a:r>
              <a:rPr lang="en-US" sz="1600" b="1">
                <a:ea typeface="+mn-lt"/>
                <a:cs typeface="+mn-lt"/>
              </a:rPr>
              <a:t>Blue curve: </a:t>
            </a:r>
            <a:r>
              <a:rPr lang="en-US" sz="1600">
                <a:ea typeface="+mn-lt"/>
                <a:cs typeface="+mn-lt"/>
              </a:rPr>
              <a:t>Measured energy distribution.</a:t>
            </a:r>
            <a:endParaRPr lang="en-US" sz="1600" dirty="0"/>
          </a:p>
          <a:p>
            <a:pPr marL="285750" indent="-285750">
              <a:buFont typeface="Arial"/>
              <a:buChar char="•"/>
            </a:pPr>
            <a:r>
              <a:rPr lang="en-US" sz="1600" b="1" dirty="0">
                <a:ea typeface="+mn-lt"/>
                <a:cs typeface="+mn-lt"/>
              </a:rPr>
              <a:t>Orange curve:</a:t>
            </a:r>
            <a:r>
              <a:rPr lang="en-US" sz="1600" dirty="0">
                <a:ea typeface="+mn-lt"/>
                <a:cs typeface="+mn-lt"/>
              </a:rPr>
              <a:t> Fitted distribution with </a:t>
            </a:r>
            <a:r>
              <a:rPr lang="en-US" sz="1600" b="1" dirty="0">
                <a:ea typeface="+mn-lt"/>
                <a:cs typeface="+mn-lt"/>
              </a:rPr>
              <a:t>Gaussian fit</a:t>
            </a:r>
            <a:r>
              <a:rPr lang="en-US" sz="1600" dirty="0">
                <a:ea typeface="+mn-lt"/>
                <a:cs typeface="+mn-lt"/>
              </a:rPr>
              <a:t> to determine the </a:t>
            </a:r>
            <a:r>
              <a:rPr lang="en-US" sz="1600" b="1" dirty="0">
                <a:ea typeface="+mn-lt"/>
                <a:cs typeface="+mn-lt"/>
              </a:rPr>
              <a:t>peak position and resolution</a:t>
            </a:r>
            <a:r>
              <a:rPr lang="en-US" sz="1600" dirty="0">
                <a:ea typeface="+mn-lt"/>
                <a:cs typeface="+mn-lt"/>
              </a:rPr>
              <a:t>.</a:t>
            </a:r>
            <a:endParaRPr lang="en-US" sz="1600" dirty="0"/>
          </a:p>
          <a:p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5134108" y="1718884"/>
            <a:ext cx="541103" cy="40011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spAutoFit/>
          </a:bodyPr>
          <a:lstStyle/>
          <a:p>
            <a:pPr algn="l"/>
            <a:r>
              <a:rPr lang="en-US" sz="2000" b="1"/>
              <a:t>2.</a:t>
            </a:r>
            <a:endParaRPr lang="en-US" sz="2000" b="1"/>
          </a:p>
        </p:txBody>
      </p:sp>
      <p:sp>
        <p:nvSpPr>
          <p:cNvPr id="10" name="TextBox 9"/>
          <p:cNvSpPr txBox="1"/>
          <p:nvPr/>
        </p:nvSpPr>
        <p:spPr>
          <a:xfrm>
            <a:off x="4508885" y="3953512"/>
            <a:ext cx="4238641" cy="301621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spAutoFit/>
          </a:bodyPr>
          <a:lstStyle/>
          <a:p>
            <a:r>
              <a:rPr lang="en-US" sz="1600">
                <a:ea typeface="+mn-lt"/>
                <a:cs typeface="+mn-lt"/>
              </a:rPr>
              <a:t>This plot shows the azimuthal angle </a:t>
            </a:r>
            <a:r>
              <a:rPr lang="en-US" sz="1600" dirty="0">
                <a:ea typeface="+mn-lt"/>
                <a:cs typeface="+mn-lt"/>
              </a:rPr>
              <a:t>distribution of reconstructed photoelectron tracks, which is used to measure X-ray polarization</a:t>
            </a:r>
            <a:r>
              <a:rPr lang="en-US" sz="2000" dirty="0">
                <a:ea typeface="+mn-lt"/>
                <a:cs typeface="+mn-lt"/>
              </a:rPr>
              <a:t>.</a:t>
            </a:r>
            <a:endParaRPr lang="en-US" sz="1600" dirty="0"/>
          </a:p>
          <a:p>
            <a:r>
              <a:rPr lang="en-US" sz="1600" b="1"/>
              <a:t>Blue histogram</a:t>
            </a:r>
            <a:endParaRPr lang="en-US" sz="1600" b="1"/>
          </a:p>
          <a:p>
            <a:pPr marL="285750" indent="-285750">
              <a:buFont typeface="Arial"/>
              <a:buChar char="•"/>
            </a:pPr>
            <a:r>
              <a:rPr lang="en-US" sz="1600">
                <a:ea typeface="+mn-lt"/>
                <a:cs typeface="+mn-lt"/>
              </a:rPr>
              <a:t>Represent</a:t>
            </a:r>
            <a:r>
              <a:rPr lang="en-US" sz="1600" dirty="0">
                <a:ea typeface="+mn-lt"/>
                <a:cs typeface="+mn-lt"/>
              </a:rPr>
              <a:t> the </a:t>
            </a:r>
            <a:r>
              <a:rPr lang="en-US" sz="1600" b="1" dirty="0">
                <a:ea typeface="+mn-lt"/>
                <a:cs typeface="+mn-lt"/>
              </a:rPr>
              <a:t>measured distribution of emission angles</a:t>
            </a:r>
            <a:r>
              <a:rPr lang="en-US" sz="1600" dirty="0">
                <a:ea typeface="+mn-lt"/>
                <a:cs typeface="+mn-lt"/>
              </a:rPr>
              <a:t> from the detector.</a:t>
            </a:r>
            <a:endParaRPr lang="en-US" sz="1600"/>
          </a:p>
          <a:p>
            <a:r>
              <a:rPr lang="en-US" sz="1600" b="1"/>
              <a:t>Orange curve</a:t>
            </a:r>
            <a:endParaRPr lang="en-US" sz="1600" b="1"/>
          </a:p>
          <a:p>
            <a:pPr marL="285750" indent="-285750">
              <a:buFont typeface="Arial"/>
              <a:buChar char="•"/>
            </a:pPr>
            <a:r>
              <a:rPr lang="en-US" sz="1600">
                <a:ea typeface="+mn-lt"/>
                <a:cs typeface="+mn-lt"/>
              </a:rPr>
              <a:t>A </a:t>
            </a:r>
            <a:r>
              <a:rPr lang="en-US" sz="1600" b="1">
                <a:ea typeface="+mn-lt"/>
                <a:cs typeface="+mn-lt"/>
              </a:rPr>
              <a:t>cos² modulation fit</a:t>
            </a:r>
            <a:r>
              <a:rPr lang="en-US" sz="1600">
                <a:ea typeface="+mn-lt"/>
                <a:cs typeface="+mn-lt"/>
              </a:rPr>
              <a:t> applied to the data.</a:t>
            </a:r>
            <a:endParaRPr lang="en-US" sz="1600"/>
          </a:p>
          <a:p>
            <a:endParaRPr lang="en-US" sz="2000" dirty="0"/>
          </a:p>
          <a:p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4344035" y="1466850"/>
            <a:ext cx="4264025" cy="479996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spAutoFit/>
          </a:bodyPr>
          <a:lstStyle/>
          <a:p>
            <a:pPr algn="l"/>
            <a:endParaRPr lang="en-US"/>
          </a:p>
          <a:p>
            <a:pPr algn="l"/>
            <a:endParaRPr lang="en-US"/>
          </a:p>
          <a:p>
            <a:pPr algn="l"/>
            <a:endParaRPr lang="en-US"/>
          </a:p>
          <a:p>
            <a:pPr algn="l"/>
            <a:endParaRPr lang="en-US"/>
          </a:p>
          <a:p>
            <a:pPr algn="l"/>
            <a:endParaRPr lang="en-US"/>
          </a:p>
          <a:p>
            <a:pPr algn="l"/>
            <a:endParaRPr lang="en-US"/>
          </a:p>
          <a:p>
            <a:pPr algn="l"/>
            <a:endParaRPr lang="en-US"/>
          </a:p>
          <a:p>
            <a:pPr algn="l"/>
            <a:endParaRPr lang="en-US"/>
          </a:p>
          <a:p>
            <a:pPr algn="l"/>
            <a:endParaRPr lang="en-US"/>
          </a:p>
          <a:p>
            <a:pPr algn="l"/>
            <a:endParaRPr lang="en-US"/>
          </a:p>
          <a:p>
            <a:pPr algn="l"/>
            <a:endParaRPr lang="en-US"/>
          </a:p>
          <a:p>
            <a:pPr algn="l"/>
            <a:endParaRPr lang="en-US"/>
          </a:p>
          <a:p>
            <a:pPr algn="l"/>
            <a:endParaRPr lang="en-US"/>
          </a:p>
          <a:p>
            <a:pPr algn="l"/>
            <a:endParaRPr lang="en-US"/>
          </a:p>
          <a:p>
            <a:pPr algn="l"/>
            <a:endParaRPr lang="en-US"/>
          </a:p>
          <a:p>
            <a:pPr algn="l"/>
            <a:endParaRPr lang="en-US"/>
          </a:p>
          <a:p>
            <a:pPr algn="l"/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82777" y="1447838"/>
            <a:ext cx="4148457" cy="5024529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spAutoFit/>
          </a:bodyPr>
          <a:lstStyle/>
          <a:p>
            <a:pPr algn="l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 rot="-10800000" flipH="1" flipV="1">
            <a:off x="10211435" y="1754505"/>
            <a:ext cx="1213485" cy="27559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spAutoFit/>
          </a:bodyPr>
          <a:lstStyle/>
          <a:p>
            <a:pPr algn="l"/>
            <a:r>
              <a:rPr lang="en-US" sz="1200" b="1"/>
              <a:t>3.TRK_Size</a:t>
            </a:r>
            <a:endParaRPr lang="en-US" sz="1200" b="1"/>
          </a:p>
        </p:txBody>
      </p:sp>
      <p:sp>
        <p:nvSpPr>
          <p:cNvPr id="17" name="TextBox 16"/>
          <p:cNvSpPr txBox="1"/>
          <p:nvPr/>
        </p:nvSpPr>
        <p:spPr>
          <a:xfrm>
            <a:off x="8876853" y="3907410"/>
            <a:ext cx="3078949" cy="27381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spAutoFit/>
          </a:bodyPr>
          <a:lstStyle/>
          <a:p>
            <a:r>
              <a:rPr lang="en-US" dirty="0">
                <a:ea typeface="+mn-lt"/>
                <a:cs typeface="+mn-lt"/>
              </a:rPr>
              <a:t>This histogram shows the distribution of </a:t>
            </a:r>
            <a:r>
              <a:rPr lang="en-US" b="1" dirty="0">
                <a:ea typeface="+mn-lt"/>
                <a:cs typeface="+mn-lt"/>
              </a:rPr>
              <a:t>reconstructed photoelectron track sizes in </a:t>
            </a:r>
            <a:r>
              <a:rPr lang="en-US" b="1">
                <a:ea typeface="+mn-lt"/>
                <a:cs typeface="+mn-lt"/>
              </a:rPr>
              <a:t>pixels.</a:t>
            </a:r>
            <a:endParaRPr lang="en-US" sz="2000">
              <a:ea typeface="+mn-lt"/>
              <a:cs typeface="+mn-lt"/>
            </a:endParaRPr>
          </a:p>
          <a:p>
            <a:r>
              <a:rPr lang="en-US" sz="2000">
                <a:ea typeface="+mn-lt"/>
                <a:cs typeface="+mn-lt"/>
              </a:rPr>
              <a:t>with most tracks </a:t>
            </a:r>
            <a:r>
              <a:rPr lang="en-US" sz="2000" dirty="0">
                <a:ea typeface="+mn-lt"/>
                <a:cs typeface="+mn-lt"/>
              </a:rPr>
              <a:t>occupying around 170 pixels, reflecting the typical charge spread of </a:t>
            </a:r>
            <a:r>
              <a:rPr lang="en-US" sz="2000">
                <a:ea typeface="+mn-lt"/>
                <a:cs typeface="+mn-lt"/>
              </a:rPr>
              <a:t>photoelectron tracks.</a:t>
            </a:r>
            <a:endParaRPr lang="en-US" dirty="0">
              <a:ea typeface="+mn-lt"/>
              <a:cs typeface="+mn-lt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8696667" y="1448022"/>
            <a:ext cx="3375453" cy="5166246"/>
          </a:xfrm>
          <a:prstGeom prst="rect">
            <a:avLst/>
          </a:prstGeom>
          <a:noFill/>
          <a:ln w="28575">
            <a:solidFill>
              <a:srgbClr val="FFC000"/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spAutoFit/>
          </a:bodyPr>
          <a:lstStyle/>
          <a:p>
            <a:pPr algn="l"/>
            <a:endParaRPr lang="en-US"/>
          </a:p>
        </p:txBody>
      </p:sp>
      <p:sp>
        <p:nvSpPr>
          <p:cNvPr id="21" name="Text Box 20"/>
          <p:cNvSpPr txBox="1"/>
          <p:nvPr/>
        </p:nvSpPr>
        <p:spPr>
          <a:xfrm>
            <a:off x="2226310" y="2390775"/>
            <a:ext cx="1626870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sz="1400"/>
              <a:t>Energy Spectrum</a:t>
            </a:r>
            <a:endParaRPr lang="en-US" sz="1400"/>
          </a:p>
        </p:txBody>
      </p:sp>
      <p:sp>
        <p:nvSpPr>
          <p:cNvPr id="22" name="Text Box 21"/>
          <p:cNvSpPr txBox="1"/>
          <p:nvPr/>
        </p:nvSpPr>
        <p:spPr>
          <a:xfrm>
            <a:off x="5486400" y="1718945"/>
            <a:ext cx="1626870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sz="1400"/>
              <a:t>Modulation Curve</a:t>
            </a:r>
            <a:endParaRPr lang="en-US" sz="1400"/>
          </a:p>
        </p:txBody>
      </p:sp>
      <p:pic>
        <p:nvPicPr>
          <p:cNvPr id="23" name="Picture 22" descr="Screenshot from 2026-03-22 23-31-2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77300" y="1562100"/>
            <a:ext cx="3075940" cy="2323465"/>
          </a:xfrm>
          <a:prstGeom prst="rect">
            <a:avLst/>
          </a:prstGeom>
        </p:spPr>
      </p:pic>
      <p:sp>
        <p:nvSpPr>
          <p:cNvPr id="24" name="Slide Number Placeholder 2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330EA680-D336-4FF7-8B7A-9848BB0A1C32}" type="slidenum">
              <a:rPr lang="en-US" smtClean="0"/>
            </a:fld>
            <a:endParaRPr lang="en-US"/>
          </a:p>
        </p:txBody>
      </p:sp>
      <p:sp>
        <p:nvSpPr>
          <p:cNvPr id="25" name="Text Box 24"/>
          <p:cNvSpPr txBox="1"/>
          <p:nvPr/>
        </p:nvSpPr>
        <p:spPr>
          <a:xfrm>
            <a:off x="10209530" y="1960245"/>
            <a:ext cx="130048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b="1"/>
              <a:t>3. </a:t>
            </a:r>
            <a:r>
              <a:rPr lang="en-US" sz="1400"/>
              <a:t>TRK_SIZE</a:t>
            </a:r>
            <a:endParaRPr lang="en-US" sz="1400"/>
          </a:p>
        </p:txBody>
      </p:sp>
      <p:pic>
        <p:nvPicPr>
          <p:cNvPr id="18" name="Picture 17" descr="A circular logo with text and a circle&#10;&#10;AI-generated content may be incorrect.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85" y="100965"/>
            <a:ext cx="1310005" cy="1130935"/>
          </a:xfrm>
          <a:prstGeom prst="rect">
            <a:avLst/>
          </a:prstGeom>
        </p:spPr>
      </p:pic>
      <p:sp>
        <p:nvSpPr>
          <p:cNvPr id="26" name="TextBox 6"/>
          <p:cNvSpPr txBox="1"/>
          <p:nvPr/>
        </p:nvSpPr>
        <p:spPr>
          <a:xfrm>
            <a:off x="1334268" y="186342"/>
            <a:ext cx="1455825" cy="107721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spAutoFit/>
          </a:bodyPr>
          <a:p>
            <a:pPr algn="l"/>
            <a:r>
              <a:rPr lang="en-US" sz="2800" b="1"/>
              <a:t>INAF</a:t>
            </a:r>
            <a:endParaRPr lang="en-US" sz="2800" b="1"/>
          </a:p>
          <a:p>
            <a:r>
              <a:rPr lang="en-US" sz="1200" b="1"/>
              <a:t>I</a:t>
            </a:r>
            <a:r>
              <a:rPr lang="en-US" sz="1200"/>
              <a:t>STITUTO</a:t>
            </a:r>
            <a:endParaRPr lang="en-US" sz="1200"/>
          </a:p>
          <a:p>
            <a:r>
              <a:rPr lang="en-US" sz="1200" b="1"/>
              <a:t>N</a:t>
            </a:r>
            <a:r>
              <a:rPr lang="en-US" sz="1200"/>
              <a:t>AZIONALE</a:t>
            </a:r>
            <a:endParaRPr lang="en-US" sz="1200"/>
          </a:p>
          <a:p>
            <a:r>
              <a:rPr lang="en-US" sz="1200" b="1"/>
              <a:t>D</a:t>
            </a:r>
            <a:r>
              <a:rPr lang="en-US" sz="1200"/>
              <a:t>I  </a:t>
            </a:r>
            <a:r>
              <a:rPr lang="en-US" sz="1200" b="1"/>
              <a:t>A</a:t>
            </a:r>
            <a:r>
              <a:rPr lang="en-US" sz="1200"/>
              <a:t>STROFISICA</a:t>
            </a:r>
            <a:endParaRPr lang="en-US" sz="1200"/>
          </a:p>
        </p:txBody>
      </p:sp>
      <p:sp>
        <p:nvSpPr>
          <p:cNvPr id="5" name="Text Box 4"/>
          <p:cNvSpPr txBox="1"/>
          <p:nvPr/>
        </p:nvSpPr>
        <p:spPr>
          <a:xfrm>
            <a:off x="2134870" y="3531235"/>
            <a:ext cx="152336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/>
              <a:t>R = 17.5% </a:t>
            </a:r>
            <a:endParaRPr lang="en-US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circular logo with text and a circle&#10;&#10;AI-generated content may be incorrect.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112" y="101128"/>
            <a:ext cx="1450398" cy="1252476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334268" y="186342"/>
            <a:ext cx="1455825" cy="107721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spAutoFit/>
          </a:bodyPr>
          <a:lstStyle/>
          <a:p>
            <a:pPr algn="l"/>
            <a:r>
              <a:rPr lang="en-US" sz="2800" b="1"/>
              <a:t>INAF</a:t>
            </a:r>
            <a:endParaRPr lang="en-US" sz="2800" b="1"/>
          </a:p>
          <a:p>
            <a:r>
              <a:rPr lang="en-US" sz="1200" b="1"/>
              <a:t>I</a:t>
            </a:r>
            <a:r>
              <a:rPr lang="en-US" sz="1200"/>
              <a:t>STITUTO</a:t>
            </a:r>
            <a:endParaRPr lang="en-US" sz="1200"/>
          </a:p>
          <a:p>
            <a:r>
              <a:rPr lang="en-US" sz="1200" b="1"/>
              <a:t>N</a:t>
            </a:r>
            <a:r>
              <a:rPr lang="en-US" sz="1200"/>
              <a:t>AZIONALE</a:t>
            </a:r>
            <a:endParaRPr lang="en-US" sz="1200"/>
          </a:p>
          <a:p>
            <a:r>
              <a:rPr lang="en-US" sz="1200" b="1"/>
              <a:t>D</a:t>
            </a:r>
            <a:r>
              <a:rPr lang="en-US" sz="1200"/>
              <a:t>I  </a:t>
            </a:r>
            <a:r>
              <a:rPr lang="en-US" sz="1200" b="1"/>
              <a:t>A</a:t>
            </a:r>
            <a:r>
              <a:rPr lang="en-US" sz="1200"/>
              <a:t>STROFISICA</a:t>
            </a:r>
            <a:endParaRPr lang="en-US" sz="1200"/>
          </a:p>
        </p:txBody>
      </p:sp>
      <p:sp>
        <p:nvSpPr>
          <p:cNvPr id="9" name="TextBox 8"/>
          <p:cNvSpPr txBox="1"/>
          <p:nvPr/>
        </p:nvSpPr>
        <p:spPr>
          <a:xfrm>
            <a:off x="5241290" y="184785"/>
            <a:ext cx="7160895" cy="706755"/>
          </a:xfrm>
          <a:prstGeom prst="rect">
            <a:avLst/>
          </a:prstGeom>
          <a:noFill/>
          <a:ln>
            <a:noFill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spAutoFit/>
          </a:bodyPr>
          <a:lstStyle/>
          <a:p>
            <a:r>
              <a:rPr lang="en-US" sz="4000" b="1" u="sng" dirty="0">
                <a:solidFill>
                  <a:srgbClr val="C00000"/>
                </a:solidFill>
              </a:rPr>
              <a:t>EXPERIMENTAL RESULTS</a:t>
            </a:r>
            <a:endParaRPr lang="en-US" sz="4000" b="1" u="sng" dirty="0">
              <a:solidFill>
                <a:srgbClr val="C0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468434" y="761756"/>
            <a:ext cx="4268424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spAutoFit/>
          </a:bodyPr>
          <a:lstStyle/>
          <a:p>
            <a:r>
              <a:rPr lang="en-US" sz="3600" b="1" dirty="0"/>
              <a:t>Real Data Results</a:t>
            </a:r>
            <a:r>
              <a:rPr lang="en-US" sz="3200" b="1" dirty="0"/>
              <a:t> </a:t>
            </a:r>
            <a:endParaRPr lang="en-US" dirty="0"/>
          </a:p>
        </p:txBody>
      </p:sp>
      <p:cxnSp>
        <p:nvCxnSpPr>
          <p:cNvPr id="13" name="Straight Arrow Connector 12"/>
          <p:cNvCxnSpPr/>
          <p:nvPr/>
        </p:nvCxnSpPr>
        <p:spPr>
          <a:xfrm flipV="1">
            <a:off x="99578" y="1322646"/>
            <a:ext cx="11859759" cy="24746"/>
          </a:xfrm>
          <a:prstGeom prst="straightConnector1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4" name="Picture 13" descr="A graph of a track size distribution&#10;&#10;AI-generated content may be incorrect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83799" y="1401237"/>
            <a:ext cx="4869723" cy="3354434"/>
          </a:xfrm>
          <a:prstGeom prst="rect">
            <a:avLst/>
          </a:prstGeom>
          <a:ln w="28575">
            <a:noFill/>
          </a:ln>
        </p:spPr>
      </p:pic>
      <p:pic>
        <p:nvPicPr>
          <p:cNvPr id="16" name="Picture 15" descr="A chart of energy&#10;&#10;AI-generated content may be incorrect.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0372" y="2110058"/>
            <a:ext cx="3751844" cy="2298493"/>
          </a:xfrm>
          <a:prstGeom prst="rect">
            <a:avLst/>
          </a:prstGeom>
          <a:ln w="28575">
            <a:noFill/>
          </a:ln>
        </p:spPr>
      </p:pic>
      <p:pic>
        <p:nvPicPr>
          <p:cNvPr id="3" name="Picture 2" descr="A close-up of a chart&#10;&#10;AI-generated content may be incorrect.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1698" y="4565059"/>
            <a:ext cx="3191053" cy="2079698"/>
          </a:xfrm>
          <a:prstGeom prst="rect">
            <a:avLst/>
          </a:prstGeom>
          <a:ln w="28575">
            <a:noFill/>
          </a:ln>
        </p:spPr>
      </p:pic>
      <p:sp>
        <p:nvSpPr>
          <p:cNvPr id="4" name="TextBox 3"/>
          <p:cNvSpPr txBox="1"/>
          <p:nvPr/>
        </p:nvSpPr>
        <p:spPr>
          <a:xfrm>
            <a:off x="117069" y="1440139"/>
            <a:ext cx="4143797" cy="523220"/>
          </a:xfrm>
          <a:prstGeom prst="rect">
            <a:avLst/>
          </a:prstGeom>
          <a:noFill/>
          <a:ln w="28575">
            <a:solidFill>
              <a:srgbClr val="00B0F0"/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spAutoFit/>
          </a:bodyPr>
          <a:lstStyle/>
          <a:p>
            <a:r>
              <a:rPr lang="en-US" sz="2800" b="1" u="sng" dirty="0"/>
              <a:t>For 8.7 KeV</a:t>
            </a:r>
            <a:endParaRPr lang="en-US" sz="2800" b="1" u="sng" dirty="0"/>
          </a:p>
        </p:txBody>
      </p:sp>
      <p:sp>
        <p:nvSpPr>
          <p:cNvPr id="6" name="TextBox 5"/>
          <p:cNvSpPr txBox="1"/>
          <p:nvPr/>
        </p:nvSpPr>
        <p:spPr>
          <a:xfrm>
            <a:off x="120276" y="2213795"/>
            <a:ext cx="1004655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spAutoFit/>
          </a:bodyPr>
          <a:lstStyle/>
          <a:p>
            <a:pPr algn="l"/>
            <a:r>
              <a:rPr lang="en-US" b="1"/>
              <a:t>4.</a:t>
            </a:r>
            <a:endParaRPr lang="en-US" b="1"/>
          </a:p>
        </p:txBody>
      </p:sp>
      <p:sp>
        <p:nvSpPr>
          <p:cNvPr id="2" name="TextBox 1"/>
          <p:cNvSpPr txBox="1"/>
          <p:nvPr/>
        </p:nvSpPr>
        <p:spPr>
          <a:xfrm>
            <a:off x="3980973" y="2112878"/>
            <a:ext cx="2911465" cy="230832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spAutoFit/>
          </a:bodyPr>
          <a:lstStyle/>
          <a:p>
            <a:r>
              <a:rPr lang="en-US">
                <a:ea typeface="+mn-lt"/>
                <a:cs typeface="+mn-lt"/>
              </a:rPr>
              <a:t>This is a </a:t>
            </a:r>
            <a:r>
              <a:rPr lang="en-US" b="1">
                <a:ea typeface="+mn-lt"/>
                <a:cs typeface="+mn-lt"/>
              </a:rPr>
              <a:t>2D correlation plot between deposited energy and track size</a:t>
            </a:r>
            <a:r>
              <a:rPr lang="en-US">
                <a:ea typeface="+mn-lt"/>
                <a:cs typeface="+mn-lt"/>
              </a:rPr>
              <a:t> in the detector.</a:t>
            </a:r>
            <a:endParaRPr lang="en-US">
              <a:ea typeface="+mn-lt"/>
              <a:cs typeface="+mn-lt"/>
            </a:endParaRPr>
          </a:p>
          <a:p>
            <a:r>
              <a:rPr lang="en-US" dirty="0">
                <a:ea typeface="+mn-lt"/>
                <a:cs typeface="+mn-lt"/>
              </a:rPr>
              <a:t>The bright yellow region represent the most </a:t>
            </a:r>
            <a:r>
              <a:rPr lang="en-US">
                <a:ea typeface="+mn-lt"/>
                <a:cs typeface="+mn-lt"/>
              </a:rPr>
              <a:t>events. </a:t>
            </a:r>
            <a:r>
              <a:rPr lang="en-US" dirty="0">
                <a:ea typeface="+mn-lt"/>
                <a:cs typeface="+mn-lt"/>
              </a:rPr>
              <a:t>corresponding to the main energy peak of the source</a:t>
            </a:r>
            <a:endParaRPr lang="en-US" dirty="0">
              <a:ea typeface="+mn-lt"/>
              <a:cs typeface="+mn-lt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91905" y="2022730"/>
            <a:ext cx="6725139" cy="2396314"/>
          </a:xfrm>
          <a:prstGeom prst="rect">
            <a:avLst/>
          </a:prstGeom>
          <a:noFill/>
          <a:ln w="28575">
            <a:solidFill>
              <a:schemeClr val="accent2">
                <a:lumMod val="75000"/>
              </a:schemeClr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spAutoFit/>
          </a:bodyPr>
          <a:lstStyle/>
          <a:p>
            <a:pPr algn="l"/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3978734" y="4663793"/>
            <a:ext cx="2812473" cy="203009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spAutoFit/>
          </a:bodyPr>
          <a:lstStyle/>
          <a:p>
            <a:r>
              <a:rPr lang="en-US">
                <a:ea typeface="+mn-lt"/>
                <a:cs typeface="+mn-lt"/>
              </a:rPr>
              <a:t>This plot shows the </a:t>
            </a:r>
            <a:r>
              <a:rPr lang="en-US" b="1">
                <a:ea typeface="+mn-lt"/>
                <a:cs typeface="+mn-lt"/>
              </a:rPr>
              <a:t>spatial distribution of reconstructed events on the detector plane</a:t>
            </a:r>
            <a:r>
              <a:rPr lang="en-US">
                <a:ea typeface="+mn-lt"/>
                <a:cs typeface="+mn-lt"/>
              </a:rPr>
              <a:t>.</a:t>
            </a:r>
            <a:endParaRPr lang="en-US">
              <a:ea typeface="+mn-lt"/>
              <a:cs typeface="+mn-lt"/>
            </a:endParaRPr>
          </a:p>
          <a:p>
            <a:pPr marL="285750" indent="-285750">
              <a:buFont typeface="Arial"/>
              <a:buChar char="•"/>
            </a:pPr>
            <a:r>
              <a:rPr lang="en-US">
                <a:ea typeface="+mn-lt"/>
                <a:cs typeface="+mn-lt"/>
              </a:rPr>
              <a:t>Yellow → many events</a:t>
            </a:r>
            <a:endParaRPr lang="en-US"/>
          </a:p>
          <a:p>
            <a:pPr marL="285750" indent="-285750">
              <a:buFont typeface="Arial"/>
              <a:buChar char="•"/>
            </a:pPr>
            <a:r>
              <a:rPr lang="en-US">
                <a:ea typeface="+mn-lt"/>
                <a:cs typeface="+mn-lt"/>
              </a:rPr>
              <a:t>Purple → fewer events</a:t>
            </a:r>
            <a:endParaRPr lang="en-US"/>
          </a:p>
          <a:p>
            <a:endParaRPr lang="en-US" dirty="0"/>
          </a:p>
        </p:txBody>
      </p:sp>
      <p:sp>
        <p:nvSpPr>
          <p:cNvPr id="18" name="TextBox 17"/>
          <p:cNvSpPr txBox="1"/>
          <p:nvPr/>
        </p:nvSpPr>
        <p:spPr>
          <a:xfrm>
            <a:off x="91905" y="4514287"/>
            <a:ext cx="6699372" cy="2164412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spAutoFit/>
          </a:bodyPr>
          <a:lstStyle/>
          <a:p>
            <a:pPr algn="l"/>
            <a:endParaRPr lang="en-US"/>
          </a:p>
        </p:txBody>
      </p:sp>
      <p:sp>
        <p:nvSpPr>
          <p:cNvPr id="19" name="TextBox 18"/>
          <p:cNvSpPr txBox="1"/>
          <p:nvPr/>
        </p:nvSpPr>
        <p:spPr>
          <a:xfrm>
            <a:off x="7511027" y="4759952"/>
            <a:ext cx="4023729" cy="177411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spAutoFit/>
          </a:bodyPr>
          <a:lstStyle/>
          <a:p>
            <a:r>
              <a:rPr lang="en-US" dirty="0">
                <a:ea typeface="+mn-lt"/>
                <a:cs typeface="+mn-lt"/>
              </a:rPr>
              <a:t>This histogram shows the </a:t>
            </a:r>
            <a:r>
              <a:rPr lang="en-US" b="1" dirty="0">
                <a:ea typeface="+mn-lt"/>
                <a:cs typeface="+mn-lt"/>
              </a:rPr>
              <a:t>distribution of reconstructed photoelectron track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b="1" dirty="0">
                <a:ea typeface="+mn-lt"/>
                <a:cs typeface="+mn-lt"/>
              </a:rPr>
              <a:t>sizes,</a:t>
            </a:r>
            <a:r>
              <a:rPr lang="en-US" dirty="0">
                <a:ea typeface="+mn-lt"/>
                <a:cs typeface="+mn-lt"/>
              </a:rPr>
              <a:t> with most tracks </a:t>
            </a:r>
            <a:r>
              <a:rPr lang="en-US">
                <a:ea typeface="+mn-lt"/>
                <a:cs typeface="+mn-lt"/>
              </a:rPr>
              <a:t>have</a:t>
            </a:r>
            <a:r>
              <a:rPr lang="en-US" dirty="0">
                <a:ea typeface="+mn-lt"/>
                <a:cs typeface="+mn-lt"/>
              </a:rPr>
              <a:t> about 150 pixels, corresponding to the typical charge spread of photoelectron tracks in the detector.</a:t>
            </a:r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7083786" y="1447753"/>
            <a:ext cx="4805511" cy="5077460"/>
          </a:xfrm>
          <a:prstGeom prst="rect">
            <a:avLst/>
          </a:prstGeom>
          <a:noFill/>
          <a:ln w="28575">
            <a:solidFill>
              <a:srgbClr val="FFFF00"/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spAutoFit/>
          </a:bodyPr>
          <a:lstStyle/>
          <a:p>
            <a:pPr algn="l"/>
            <a:endParaRPr lang="en-US"/>
          </a:p>
          <a:p>
            <a:pPr algn="l"/>
            <a:endParaRPr lang="en-US"/>
          </a:p>
          <a:p>
            <a:pPr algn="l"/>
            <a:endParaRPr lang="en-US"/>
          </a:p>
          <a:p>
            <a:pPr algn="l"/>
            <a:endParaRPr lang="en-US"/>
          </a:p>
          <a:p>
            <a:pPr algn="l"/>
            <a:endParaRPr lang="en-US"/>
          </a:p>
          <a:p>
            <a:pPr algn="l"/>
            <a:endParaRPr lang="en-US"/>
          </a:p>
          <a:p>
            <a:pPr algn="l"/>
            <a:endParaRPr lang="en-US"/>
          </a:p>
          <a:p>
            <a:pPr algn="l"/>
            <a:endParaRPr lang="en-US"/>
          </a:p>
          <a:p>
            <a:pPr algn="l"/>
            <a:endParaRPr lang="en-US"/>
          </a:p>
          <a:p>
            <a:pPr algn="l"/>
            <a:endParaRPr lang="en-US"/>
          </a:p>
          <a:p>
            <a:pPr algn="l"/>
            <a:endParaRPr lang="en-US"/>
          </a:p>
          <a:p>
            <a:pPr algn="l"/>
            <a:endParaRPr lang="en-US"/>
          </a:p>
          <a:p>
            <a:pPr algn="l"/>
            <a:endParaRPr lang="en-US"/>
          </a:p>
          <a:p>
            <a:pPr algn="l"/>
            <a:endParaRPr lang="en-US"/>
          </a:p>
          <a:p>
            <a:pPr algn="l"/>
            <a:endParaRPr lang="en-US"/>
          </a:p>
          <a:p>
            <a:pPr algn="l"/>
            <a:endParaRPr lang="en-US"/>
          </a:p>
          <a:p>
            <a:pPr algn="l"/>
            <a:endParaRPr lang="en-US"/>
          </a:p>
          <a:p>
            <a:pPr algn="l"/>
            <a:endParaRPr lang="en-US"/>
          </a:p>
        </p:txBody>
      </p:sp>
      <p:sp>
        <p:nvSpPr>
          <p:cNvPr id="10" name="TextBox 5"/>
          <p:cNvSpPr txBox="1"/>
          <p:nvPr/>
        </p:nvSpPr>
        <p:spPr>
          <a:xfrm>
            <a:off x="153035" y="4664075"/>
            <a:ext cx="291465" cy="36830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spAutoFit/>
          </a:bodyPr>
          <a:p>
            <a:pPr algn="l"/>
            <a:r>
              <a:rPr lang="en-US" b="1"/>
              <a:t>5.</a:t>
            </a:r>
            <a:endParaRPr lang="en-US" b="1"/>
          </a:p>
        </p:txBody>
      </p:sp>
      <p:sp>
        <p:nvSpPr>
          <p:cNvPr id="12" name="TextBox 5"/>
          <p:cNvSpPr txBox="1"/>
          <p:nvPr/>
        </p:nvSpPr>
        <p:spPr>
          <a:xfrm>
            <a:off x="7219315" y="1595120"/>
            <a:ext cx="291465" cy="36830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spAutoFit/>
          </a:bodyPr>
          <a:p>
            <a:pPr algn="l"/>
            <a:r>
              <a:rPr lang="en-US" b="1"/>
              <a:t>6.</a:t>
            </a:r>
            <a:endParaRPr lang="en-US" b="1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330EA680-D336-4FF7-8B7A-9848BB0A1C32}" type="slidenum">
              <a:rPr lang="en-US" smtClean="0"/>
            </a:fld>
            <a:endParaRPr lang="en-US"/>
          </a:p>
        </p:txBody>
      </p:sp>
      <p:sp>
        <p:nvSpPr>
          <p:cNvPr id="21" name="Text Box 20"/>
          <p:cNvSpPr txBox="1"/>
          <p:nvPr/>
        </p:nvSpPr>
        <p:spPr>
          <a:xfrm>
            <a:off x="8512810" y="1564640"/>
            <a:ext cx="2003425" cy="36830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p>
            <a:endParaRPr lang="en-US"/>
          </a:p>
        </p:txBody>
      </p:sp>
      <p:sp>
        <p:nvSpPr>
          <p:cNvPr id="22" name="Text Box 21"/>
          <p:cNvSpPr txBox="1"/>
          <p:nvPr/>
        </p:nvSpPr>
        <p:spPr>
          <a:xfrm>
            <a:off x="7695565" y="1524000"/>
            <a:ext cx="3560445" cy="13220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sz="1600" b="1"/>
              <a:t>Normalized Track Size Distribution</a:t>
            </a:r>
            <a:endParaRPr lang="en-US" sz="1600" b="1"/>
          </a:p>
          <a:p>
            <a:endParaRPr lang="en-US" sz="1600" b="1"/>
          </a:p>
          <a:p>
            <a:endParaRPr lang="en-US" sz="1600" b="1"/>
          </a:p>
          <a:p>
            <a:endParaRPr lang="en-US" sz="1600" b="1"/>
          </a:p>
          <a:p>
            <a:endParaRPr lang="en-US" sz="1600" b="1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circular logo with text and a circle&#10;&#10;AI-generated content may be incorrect.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112" y="101128"/>
            <a:ext cx="1450398" cy="1252476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334268" y="186342"/>
            <a:ext cx="1455825" cy="107721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spAutoFit/>
          </a:bodyPr>
          <a:lstStyle/>
          <a:p>
            <a:pPr algn="l"/>
            <a:r>
              <a:rPr lang="en-US" sz="2800" b="1"/>
              <a:t>INAF</a:t>
            </a:r>
            <a:endParaRPr lang="en-US" sz="2800" b="1"/>
          </a:p>
          <a:p>
            <a:r>
              <a:rPr lang="en-US" sz="1200" b="1"/>
              <a:t>I</a:t>
            </a:r>
            <a:r>
              <a:rPr lang="en-US" sz="1200"/>
              <a:t>STITUTO</a:t>
            </a:r>
            <a:endParaRPr lang="en-US" sz="1200"/>
          </a:p>
          <a:p>
            <a:r>
              <a:rPr lang="en-US" sz="1200" b="1"/>
              <a:t>N</a:t>
            </a:r>
            <a:r>
              <a:rPr lang="en-US" sz="1200"/>
              <a:t>AZIONALE</a:t>
            </a:r>
            <a:endParaRPr lang="en-US" sz="1200"/>
          </a:p>
          <a:p>
            <a:r>
              <a:rPr lang="en-US" sz="1200" b="1"/>
              <a:t>D</a:t>
            </a:r>
            <a:r>
              <a:rPr lang="en-US" sz="1200"/>
              <a:t>I  </a:t>
            </a:r>
            <a:r>
              <a:rPr lang="en-US" sz="1200" b="1"/>
              <a:t>A</a:t>
            </a:r>
            <a:r>
              <a:rPr lang="en-US" sz="1200"/>
              <a:t>STROFISICA</a:t>
            </a:r>
            <a:endParaRPr lang="en-US" sz="1200"/>
          </a:p>
        </p:txBody>
      </p:sp>
      <p:sp>
        <p:nvSpPr>
          <p:cNvPr id="9" name="TextBox 8"/>
          <p:cNvSpPr txBox="1"/>
          <p:nvPr/>
        </p:nvSpPr>
        <p:spPr>
          <a:xfrm>
            <a:off x="5561330" y="184785"/>
            <a:ext cx="6840855" cy="706755"/>
          </a:xfrm>
          <a:prstGeom prst="rect">
            <a:avLst/>
          </a:prstGeom>
          <a:noFill/>
          <a:ln>
            <a:noFill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spAutoFit/>
          </a:bodyPr>
          <a:lstStyle/>
          <a:p>
            <a:r>
              <a:rPr lang="en-US" sz="4000" b="1" u="sng" dirty="0">
                <a:solidFill>
                  <a:srgbClr val="C00000"/>
                </a:solidFill>
              </a:rPr>
              <a:t>EXPERIMENT RESULTS</a:t>
            </a:r>
            <a:endParaRPr lang="en-US" sz="4000" b="1" u="sng" dirty="0">
              <a:solidFill>
                <a:srgbClr val="C0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705799" y="837956"/>
            <a:ext cx="4268424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spAutoFit/>
          </a:bodyPr>
          <a:lstStyle/>
          <a:p>
            <a:r>
              <a:rPr lang="en-US" sz="3600" b="1" dirty="0"/>
              <a:t>Real Data Results</a:t>
            </a:r>
            <a:r>
              <a:rPr lang="en-US" sz="3200" b="1" dirty="0"/>
              <a:t> </a:t>
            </a:r>
            <a:endParaRPr lang="en-US" dirty="0"/>
          </a:p>
        </p:txBody>
      </p:sp>
      <p:cxnSp>
        <p:nvCxnSpPr>
          <p:cNvPr id="13" name="Straight Arrow Connector 12"/>
          <p:cNvCxnSpPr/>
          <p:nvPr/>
        </p:nvCxnSpPr>
        <p:spPr>
          <a:xfrm flipV="1">
            <a:off x="99578" y="1322646"/>
            <a:ext cx="11859759" cy="24746"/>
          </a:xfrm>
          <a:prstGeom prst="straightConnector1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TextBox 2"/>
          <p:cNvSpPr txBox="1"/>
          <p:nvPr/>
        </p:nvSpPr>
        <p:spPr>
          <a:xfrm>
            <a:off x="291948" y="1597519"/>
            <a:ext cx="5385264" cy="4616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spAutoFit/>
          </a:bodyPr>
          <a:lstStyle/>
          <a:p>
            <a:r>
              <a:rPr lang="en-US" sz="2400" b="1" dirty="0"/>
              <a:t>Time Trend Plots for 8.7 KeV</a:t>
            </a:r>
            <a:r>
              <a:rPr lang="en-US" sz="2400" dirty="0"/>
              <a:t> </a:t>
            </a:r>
            <a:endParaRPr lang="en-US" sz="24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480" y="1938674"/>
            <a:ext cx="5564344" cy="189668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891" y="4082468"/>
            <a:ext cx="5371162" cy="1693036"/>
          </a:xfrm>
          <a:prstGeom prst="rect">
            <a:avLst/>
          </a:prstGeom>
        </p:spPr>
      </p:pic>
      <p:pic>
        <p:nvPicPr>
          <p:cNvPr id="8" name="Picture 7" descr="A graph with blue and orange lines&#10;&#10;AI-generated content may be incorrect.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80322" y="2062096"/>
            <a:ext cx="5768394" cy="1882461"/>
          </a:xfrm>
          <a:prstGeom prst="rect">
            <a:avLst/>
          </a:prstGeom>
        </p:spPr>
      </p:pic>
      <p:pic>
        <p:nvPicPr>
          <p:cNvPr id="10" name="Picture 9" descr="A graph with blue and orange lines&#10;&#10;AI-generated content may be incorrect.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77637" y="4077103"/>
            <a:ext cx="6157310" cy="1698267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118123" y="5949984"/>
            <a:ext cx="11914910" cy="82994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spAutoFit/>
          </a:bodyPr>
          <a:lstStyle/>
          <a:p>
            <a:r>
              <a:rPr lang="en-US" sz="2400" b="1">
                <a:ea typeface="+mn-lt"/>
                <a:cs typeface="+mn-lt"/>
              </a:rPr>
              <a:t>These plots show the </a:t>
            </a:r>
            <a:r>
              <a:rPr lang="en-US" sz="2400" b="1">
                <a:ea typeface="+mn-lt"/>
                <a:cs typeface="+mn-lt"/>
              </a:rPr>
              <a:t>stability of detector and polarization parameters as a function of time.</a:t>
            </a:r>
            <a:endParaRPr lang="en-US" sz="2400" b="1"/>
          </a:p>
        </p:txBody>
      </p:sp>
      <p:sp>
        <p:nvSpPr>
          <p:cNvPr id="12" name="TextBox 11"/>
          <p:cNvSpPr txBox="1"/>
          <p:nvPr/>
        </p:nvSpPr>
        <p:spPr>
          <a:xfrm>
            <a:off x="90184" y="2022695"/>
            <a:ext cx="11917152" cy="3916556"/>
          </a:xfrm>
          <a:prstGeom prst="rect">
            <a:avLst/>
          </a:prstGeom>
          <a:noFill/>
          <a:ln w="57150">
            <a:solidFill>
              <a:srgbClr val="00B050"/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spAutoFit/>
          </a:bodyPr>
          <a:lstStyle/>
          <a:p>
            <a:pPr algn="l"/>
            <a:endParaRPr lang="en-US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330EA680-D336-4FF7-8B7A-9848BB0A1C32}" type="slidenum">
              <a:rPr lang="en-US" smtClean="0"/>
            </a:fld>
            <a:endParaRPr lang="en-US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circular logo with text and a circle&#10;&#10;AI-generated content may be incorrect.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112" y="101128"/>
            <a:ext cx="1450398" cy="1252476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334268" y="186342"/>
            <a:ext cx="1455825" cy="107721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spAutoFit/>
          </a:bodyPr>
          <a:lstStyle/>
          <a:p>
            <a:pPr algn="l"/>
            <a:r>
              <a:rPr lang="en-US" sz="2800" b="1"/>
              <a:t>INAF</a:t>
            </a:r>
            <a:endParaRPr lang="en-US" sz="2800" b="1"/>
          </a:p>
          <a:p>
            <a:r>
              <a:rPr lang="en-US" sz="1200" b="1"/>
              <a:t>I</a:t>
            </a:r>
            <a:r>
              <a:rPr lang="en-US" sz="1200"/>
              <a:t>STITUTO</a:t>
            </a:r>
            <a:endParaRPr lang="en-US" sz="1200"/>
          </a:p>
          <a:p>
            <a:r>
              <a:rPr lang="en-US" sz="1200" b="1"/>
              <a:t>N</a:t>
            </a:r>
            <a:r>
              <a:rPr lang="en-US" sz="1200"/>
              <a:t>AZIONALE</a:t>
            </a:r>
            <a:endParaRPr lang="en-US" sz="1200"/>
          </a:p>
          <a:p>
            <a:r>
              <a:rPr lang="en-US" sz="1200" b="1"/>
              <a:t>D</a:t>
            </a:r>
            <a:r>
              <a:rPr lang="en-US" sz="1200"/>
              <a:t>I  </a:t>
            </a:r>
            <a:r>
              <a:rPr lang="en-US" sz="1200" b="1"/>
              <a:t>A</a:t>
            </a:r>
            <a:r>
              <a:rPr lang="en-US" sz="1200"/>
              <a:t>STROFISICA</a:t>
            </a:r>
            <a:endParaRPr lang="en-US" sz="1200"/>
          </a:p>
        </p:txBody>
      </p:sp>
      <p:sp>
        <p:nvSpPr>
          <p:cNvPr id="9" name="TextBox 8"/>
          <p:cNvSpPr txBox="1"/>
          <p:nvPr/>
        </p:nvSpPr>
        <p:spPr>
          <a:xfrm>
            <a:off x="5638800" y="228600"/>
            <a:ext cx="6791325" cy="706755"/>
          </a:xfrm>
          <a:prstGeom prst="rect">
            <a:avLst/>
          </a:prstGeom>
          <a:noFill/>
          <a:ln>
            <a:noFill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spAutoFit/>
          </a:bodyPr>
          <a:lstStyle/>
          <a:p>
            <a:r>
              <a:rPr lang="en-US" sz="4000" b="1" u="sng" dirty="0">
                <a:solidFill>
                  <a:srgbClr val="C00000"/>
                </a:solidFill>
              </a:rPr>
              <a:t>EXPERIMENT RESULTS</a:t>
            </a:r>
            <a:endParaRPr lang="en-US" sz="4000" b="1" u="sng" dirty="0">
              <a:solidFill>
                <a:srgbClr val="C0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010608" y="838019"/>
            <a:ext cx="4268424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spAutoFit/>
          </a:bodyPr>
          <a:lstStyle/>
          <a:p>
            <a:r>
              <a:rPr lang="en-US" sz="3600" b="1" dirty="0"/>
              <a:t>Real Data Results</a:t>
            </a:r>
            <a:r>
              <a:rPr lang="en-US" sz="3200" b="1" dirty="0"/>
              <a:t> </a:t>
            </a:r>
            <a:endParaRPr lang="en-US" dirty="0"/>
          </a:p>
        </p:txBody>
      </p:sp>
      <p:cxnSp>
        <p:nvCxnSpPr>
          <p:cNvPr id="13" name="Straight Arrow Connector 12"/>
          <p:cNvCxnSpPr/>
          <p:nvPr/>
        </p:nvCxnSpPr>
        <p:spPr>
          <a:xfrm flipV="1">
            <a:off x="163972" y="1258252"/>
            <a:ext cx="11859759" cy="24746"/>
          </a:xfrm>
          <a:prstGeom prst="straightConnector1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189" y="4441709"/>
            <a:ext cx="4174875" cy="2233948"/>
          </a:xfrm>
          <a:prstGeom prst="rect">
            <a:avLst/>
          </a:prstGeom>
          <a:ln>
            <a:solidFill>
              <a:schemeClr val="tx1">
                <a:lumMod val="85000"/>
                <a:lumOff val="15000"/>
              </a:schemeClr>
            </a:solidFill>
          </a:ln>
        </p:spPr>
      </p:pic>
      <p:pic>
        <p:nvPicPr>
          <p:cNvPr id="12" name="Picture 11" descr="A close-up of a chart&#10;&#10;AI-generated content may be incorrect.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55438" y="1539191"/>
            <a:ext cx="3314824" cy="2415886"/>
          </a:xfrm>
          <a:prstGeom prst="rect">
            <a:avLst/>
          </a:prstGeom>
          <a:ln>
            <a:solidFill>
              <a:schemeClr val="accent4"/>
            </a:solidFill>
          </a:ln>
        </p:spPr>
      </p:pic>
      <p:sp>
        <p:nvSpPr>
          <p:cNvPr id="6" name="TextBox 5"/>
          <p:cNvSpPr txBox="1"/>
          <p:nvPr/>
        </p:nvSpPr>
        <p:spPr>
          <a:xfrm>
            <a:off x="196237" y="1380763"/>
            <a:ext cx="4064629" cy="523220"/>
          </a:xfrm>
          <a:prstGeom prst="rect">
            <a:avLst/>
          </a:prstGeom>
          <a:noFill/>
          <a:ln w="28575">
            <a:solidFill>
              <a:srgbClr val="00B0F0"/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spAutoFit/>
          </a:bodyPr>
          <a:lstStyle/>
          <a:p>
            <a:r>
              <a:rPr lang="en-US" sz="2800" b="1" u="sng"/>
              <a:t>For 17.4 KeV</a:t>
            </a:r>
            <a:endParaRPr lang="en-US" sz="2800" b="1" u="sng"/>
          </a:p>
        </p:txBody>
      </p:sp>
      <p:pic>
        <p:nvPicPr>
          <p:cNvPr id="10" name="Picture 9" descr="A chart of energy&#10;&#10;AI-generated content may be incorrect.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64289" y="4107368"/>
            <a:ext cx="3451198" cy="2402889"/>
          </a:xfrm>
          <a:prstGeom prst="rect">
            <a:avLst/>
          </a:prstGeom>
          <a:ln>
            <a:solidFill>
              <a:srgbClr val="7030A0"/>
            </a:solidFill>
          </a:ln>
        </p:spPr>
      </p:pic>
      <p:pic>
        <p:nvPicPr>
          <p:cNvPr id="18" name="Picture 17" descr="A green graph on a white background&#10;&#10;AI-generated content may be incorrect.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55193" y="4103955"/>
            <a:ext cx="3622151" cy="2575218"/>
          </a:xfrm>
          <a:prstGeom prst="rect">
            <a:avLst/>
          </a:prstGeom>
          <a:ln>
            <a:solidFill>
              <a:srgbClr val="00B0F0"/>
            </a:solidFill>
          </a:ln>
        </p:spPr>
      </p:pic>
      <p:sp>
        <p:nvSpPr>
          <p:cNvPr id="20" name="TextBox 19"/>
          <p:cNvSpPr txBox="1"/>
          <p:nvPr/>
        </p:nvSpPr>
        <p:spPr>
          <a:xfrm>
            <a:off x="167482" y="1728641"/>
            <a:ext cx="4182782" cy="258532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spAutoFit/>
          </a:bodyPr>
          <a:lstStyle/>
          <a:p>
            <a:endParaRPr lang="en-US" b="1" dirty="0">
              <a:ea typeface="+mn-lt"/>
              <a:cs typeface="+mn-lt"/>
            </a:endParaRPr>
          </a:p>
          <a:p>
            <a:pPr marL="285750" indent="-285750">
              <a:buFont typeface="Arial"/>
              <a:buChar char="•"/>
            </a:pPr>
            <a:r>
              <a:rPr lang="en-US" b="1">
                <a:ea typeface="+mn-lt"/>
                <a:cs typeface="+mn-lt"/>
              </a:rPr>
              <a:t>Top-Left:</a:t>
            </a:r>
            <a:r>
              <a:rPr lang="en-US">
                <a:ea typeface="+mn-lt"/>
                <a:cs typeface="+mn-lt"/>
              </a:rPr>
              <a:t> Track size distribution</a:t>
            </a:r>
            <a:endParaRPr lang="en-US"/>
          </a:p>
          <a:p>
            <a:pPr marL="285750" indent="-285750">
              <a:buFont typeface="Arial"/>
              <a:buChar char="•"/>
            </a:pPr>
            <a:r>
              <a:rPr lang="en-US" b="1">
                <a:ea typeface="+mn-lt"/>
                <a:cs typeface="+mn-lt"/>
              </a:rPr>
              <a:t>Top-Right:</a:t>
            </a:r>
            <a:r>
              <a:rPr lang="en-US">
                <a:ea typeface="+mn-lt"/>
                <a:cs typeface="+mn-lt"/>
              </a:rPr>
              <a:t> Spatial event distribution</a:t>
            </a:r>
            <a:endParaRPr lang="en-US"/>
          </a:p>
          <a:p>
            <a:pPr marL="285750" indent="-285750">
              <a:buFont typeface="Arial"/>
              <a:buChar char="•"/>
            </a:pPr>
            <a:r>
              <a:rPr lang="en-US" b="1">
                <a:ea typeface="+mn-lt"/>
                <a:cs typeface="+mn-lt"/>
              </a:rPr>
              <a:t>Bottom-Left:</a:t>
            </a:r>
            <a:r>
              <a:rPr lang="en-US">
                <a:ea typeface="+mn-lt"/>
                <a:cs typeface="+mn-lt"/>
              </a:rPr>
              <a:t> Azimuthal angle (polarization) distribution</a:t>
            </a:r>
            <a:endParaRPr lang="en-US"/>
          </a:p>
          <a:p>
            <a:pPr marL="285750" indent="-285750">
              <a:buFont typeface="Arial"/>
              <a:buChar char="•"/>
            </a:pPr>
            <a:r>
              <a:rPr lang="en-US" b="1">
                <a:ea typeface="+mn-lt"/>
                <a:cs typeface="+mn-lt"/>
              </a:rPr>
              <a:t>Bottom-Middle:</a:t>
            </a:r>
            <a:r>
              <a:rPr lang="en-US">
                <a:ea typeface="+mn-lt"/>
                <a:cs typeface="+mn-lt"/>
              </a:rPr>
              <a:t> Full track size spectrum</a:t>
            </a:r>
            <a:endParaRPr lang="en-US"/>
          </a:p>
          <a:p>
            <a:pPr marL="285750" indent="-285750">
              <a:buFont typeface="Arial"/>
              <a:buChar char="•"/>
            </a:pPr>
            <a:r>
              <a:rPr lang="en-US" b="1">
                <a:ea typeface="+mn-lt"/>
                <a:cs typeface="+mn-lt"/>
              </a:rPr>
              <a:t>Bottom-Right:</a:t>
            </a:r>
            <a:r>
              <a:rPr lang="en-US">
                <a:ea typeface="+mn-lt"/>
                <a:cs typeface="+mn-lt"/>
              </a:rPr>
              <a:t> Energy vs track size correlation</a:t>
            </a:r>
            <a:endParaRPr lang="en-US"/>
          </a:p>
        </p:txBody>
      </p:sp>
      <p:pic>
        <p:nvPicPr>
          <p:cNvPr id="3" name="Picture 2" descr="Screenshot from 2026-03-22 23-40-3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78680" y="1534795"/>
            <a:ext cx="3598545" cy="2344420"/>
          </a:xfrm>
          <a:prstGeom prst="rect">
            <a:avLst/>
          </a:prstGeom>
          <a:ln>
            <a:solidFill>
              <a:srgbClr val="7030A0"/>
            </a:solidFill>
          </a:ln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330EA680-D336-4FF7-8B7A-9848BB0A1C32}" type="slidenum">
              <a:rPr lang="en-US" smtClean="0"/>
            </a:fld>
            <a:endParaRPr lang="en-US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circular logo with text and a circle&#10;&#10;AI-generated content may be incorrect.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112" y="101128"/>
            <a:ext cx="1450398" cy="1252476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334268" y="186342"/>
            <a:ext cx="1455825" cy="107721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spAutoFit/>
          </a:bodyPr>
          <a:lstStyle/>
          <a:p>
            <a:pPr algn="l"/>
            <a:r>
              <a:rPr lang="en-US" sz="2800" b="1"/>
              <a:t>INAF</a:t>
            </a:r>
            <a:endParaRPr lang="en-US" sz="2800" b="1"/>
          </a:p>
          <a:p>
            <a:r>
              <a:rPr lang="en-US" sz="1200" b="1"/>
              <a:t>I</a:t>
            </a:r>
            <a:r>
              <a:rPr lang="en-US" sz="1200"/>
              <a:t>STITUTO</a:t>
            </a:r>
            <a:endParaRPr lang="en-US" sz="1200"/>
          </a:p>
          <a:p>
            <a:r>
              <a:rPr lang="en-US" sz="1200" b="1"/>
              <a:t>N</a:t>
            </a:r>
            <a:r>
              <a:rPr lang="en-US" sz="1200"/>
              <a:t>AZIONALE</a:t>
            </a:r>
            <a:endParaRPr lang="en-US" sz="1200"/>
          </a:p>
          <a:p>
            <a:r>
              <a:rPr lang="en-US" sz="1200" b="1"/>
              <a:t>D</a:t>
            </a:r>
            <a:r>
              <a:rPr lang="en-US" sz="1200"/>
              <a:t>I  </a:t>
            </a:r>
            <a:r>
              <a:rPr lang="en-US" sz="1200" b="1"/>
              <a:t>A</a:t>
            </a:r>
            <a:r>
              <a:rPr lang="en-US" sz="1200"/>
              <a:t>STROFISICA</a:t>
            </a:r>
            <a:endParaRPr lang="en-US" sz="1200"/>
          </a:p>
        </p:txBody>
      </p:sp>
      <p:cxnSp>
        <p:nvCxnSpPr>
          <p:cNvPr id="13" name="Straight Arrow Connector 12"/>
          <p:cNvCxnSpPr/>
          <p:nvPr/>
        </p:nvCxnSpPr>
        <p:spPr>
          <a:xfrm flipV="1">
            <a:off x="99578" y="1322646"/>
            <a:ext cx="11859759" cy="24746"/>
          </a:xfrm>
          <a:prstGeom prst="straightConnector1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5678805" y="184785"/>
            <a:ext cx="6723380" cy="706755"/>
          </a:xfrm>
          <a:prstGeom prst="rect">
            <a:avLst/>
          </a:prstGeom>
          <a:noFill/>
          <a:ln>
            <a:noFill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spAutoFit/>
          </a:bodyPr>
          <a:lstStyle/>
          <a:p>
            <a:r>
              <a:rPr lang="en-US" sz="4000" b="1" u="sng" dirty="0">
                <a:solidFill>
                  <a:srgbClr val="C00000"/>
                </a:solidFill>
              </a:rPr>
              <a:t>EXPERIMENT RESULTS</a:t>
            </a:r>
            <a:endParaRPr lang="en-US" sz="4000" b="1" u="sng" dirty="0">
              <a:solidFill>
                <a:srgbClr val="C00000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7163643" y="838019"/>
            <a:ext cx="4268424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spAutoFit/>
          </a:bodyPr>
          <a:lstStyle/>
          <a:p>
            <a:r>
              <a:rPr lang="en-US" sz="3600" b="1" dirty="0"/>
              <a:t>Real Data Results</a:t>
            </a:r>
            <a:r>
              <a:rPr lang="en-US" sz="3200" b="1" dirty="0"/>
              <a:t> </a:t>
            </a:r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328365" y="1715877"/>
            <a:ext cx="4815981" cy="461665"/>
          </a:xfrm>
          <a:prstGeom prst="rect">
            <a:avLst/>
          </a:prstGeom>
          <a:noFill/>
          <a:ln w="28575">
            <a:solidFill>
              <a:schemeClr val="accent1">
                <a:lumMod val="60000"/>
                <a:lumOff val="40000"/>
              </a:schemeClr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spAutoFit/>
          </a:bodyPr>
          <a:lstStyle/>
          <a:p>
            <a:r>
              <a:rPr lang="en-US" sz="2400" b="1" u="sng"/>
              <a:t>Energy Calibration Results: </a:t>
            </a:r>
            <a:endParaRPr lang="en-US" sz="2400" b="1" u="sng"/>
          </a:p>
        </p:txBody>
      </p:sp>
      <p:pic>
        <p:nvPicPr>
          <p:cNvPr id="3" name="Picture 2" descr="A graph of calibration points&#10;&#10;AI-generated content may be incorrect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9185" y="2339662"/>
            <a:ext cx="4814455" cy="3255819"/>
          </a:xfrm>
          <a:prstGeom prst="rect">
            <a:avLst/>
          </a:prstGeom>
          <a:ln w="28575">
            <a:solidFill>
              <a:schemeClr val="accent1">
                <a:lumMod val="40000"/>
                <a:lumOff val="60000"/>
              </a:schemeClr>
            </a:solidFill>
          </a:ln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0477" y="2183081"/>
            <a:ext cx="5507148" cy="3443844"/>
          </a:xfrm>
          <a:prstGeom prst="rect">
            <a:avLst/>
          </a:prstGeom>
          <a:ln w="28575">
            <a:solidFill>
              <a:schemeClr val="accent5">
                <a:lumMod val="60000"/>
                <a:lumOff val="40000"/>
              </a:schemeClr>
            </a:solidFill>
          </a:ln>
        </p:spPr>
      </p:pic>
      <p:sp>
        <p:nvSpPr>
          <p:cNvPr id="4" name="TextBox 3"/>
          <p:cNvSpPr txBox="1"/>
          <p:nvPr/>
        </p:nvSpPr>
        <p:spPr>
          <a:xfrm>
            <a:off x="6105802" y="2009811"/>
            <a:ext cx="1200024" cy="450919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spAutoFit/>
          </a:bodyPr>
          <a:lstStyle/>
          <a:p>
            <a:pPr algn="l"/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331795" y="5882862"/>
            <a:ext cx="4826237" cy="645160"/>
          </a:xfrm>
          <a:prstGeom prst="rect">
            <a:avLst/>
          </a:prstGeom>
          <a:noFill/>
          <a:ln w="28575">
            <a:solidFill>
              <a:schemeClr val="accent1">
                <a:lumMod val="60000"/>
                <a:lumOff val="40000"/>
              </a:schemeClr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spAutoFit/>
          </a:bodyPr>
          <a:lstStyle/>
          <a:p>
            <a:r>
              <a:rPr lang="en-US">
                <a:ea typeface="+mn-lt"/>
                <a:cs typeface="+mn-lt"/>
              </a:rPr>
              <a:t>Shows the linear relationship between </a:t>
            </a:r>
            <a:r>
              <a:rPr lang="en-US" b="1">
                <a:ea typeface="+mn-lt"/>
                <a:cs typeface="+mn-lt"/>
              </a:rPr>
              <a:t>PHA and photon energy</a:t>
            </a:r>
            <a:r>
              <a:rPr lang="en-US">
                <a:ea typeface="+mn-lt"/>
                <a:cs typeface="+mn-lt"/>
              </a:rPr>
              <a:t>, with small offset.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6054637" y="5942054"/>
            <a:ext cx="5557984" cy="583565"/>
          </a:xfrm>
          <a:prstGeom prst="rect">
            <a:avLst/>
          </a:prstGeom>
          <a:noFill/>
          <a:ln w="28575"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spAutoFit/>
          </a:bodyPr>
          <a:lstStyle/>
          <a:p>
            <a:r>
              <a:rPr lang="en-US" sz="1600" dirty="0">
                <a:ea typeface="+mn-lt"/>
                <a:cs typeface="+mn-lt"/>
              </a:rPr>
              <a:t>Shows how the </a:t>
            </a:r>
            <a:r>
              <a:rPr lang="en-US" sz="1600" b="1" dirty="0">
                <a:ea typeface="+mn-lt"/>
                <a:cs typeface="+mn-lt"/>
              </a:rPr>
              <a:t>energy resolution improves with increasing photon energy</a:t>
            </a:r>
            <a:r>
              <a:rPr lang="en-US" sz="1600">
                <a:ea typeface="+mn-lt"/>
                <a:cs typeface="+mn-lt"/>
              </a:rPr>
              <a:t>, better</a:t>
            </a:r>
            <a:r>
              <a:rPr lang="en-US" sz="1600" dirty="0">
                <a:ea typeface="+mn-lt"/>
                <a:cs typeface="+mn-lt"/>
              </a:rPr>
              <a:t> detector performance at higher Energies.</a:t>
            </a:r>
            <a:endParaRPr lang="en-US" sz="1600" dirty="0"/>
          </a:p>
        </p:txBody>
      </p:sp>
      <p:sp>
        <p:nvSpPr>
          <p:cNvPr id="15" name="TextBox 14"/>
          <p:cNvSpPr txBox="1"/>
          <p:nvPr/>
        </p:nvSpPr>
        <p:spPr>
          <a:xfrm>
            <a:off x="6097793" y="1715876"/>
            <a:ext cx="5498811" cy="461665"/>
          </a:xfrm>
          <a:prstGeom prst="rect">
            <a:avLst/>
          </a:prstGeom>
          <a:noFill/>
          <a:ln w="28575"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spAutoFit/>
          </a:bodyPr>
          <a:lstStyle/>
          <a:p>
            <a:r>
              <a:rPr lang="en-US" sz="2400" b="1" u="sng" dirty="0"/>
              <a:t>Energy </a:t>
            </a:r>
            <a:r>
              <a:rPr lang="en-US" sz="2400" b="1" u="sng"/>
              <a:t>Resolution</a:t>
            </a:r>
            <a:r>
              <a:rPr lang="en-US" sz="2400" b="1" u="sng" dirty="0"/>
              <a:t> Results: </a:t>
            </a:r>
            <a:endParaRPr lang="en-US" sz="2400" b="1" u="sng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330EA680-D336-4FF7-8B7A-9848BB0A1C32}" type="slidenum">
              <a:rPr lang="en-US" smtClean="0"/>
            </a:fld>
            <a:endParaRPr lang="en-US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" name="Picture 1" descr="A green and blue lines with a red line&#10;&#10;AI-generated content may be incorrect."/>
          <p:cNvPicPr>
            <a:picLocks noChangeAspect="1"/>
          </p:cNvPicPr>
          <p:nvPr/>
        </p:nvPicPr>
        <p:blipFill>
          <a:blip r:embed="rId1"/>
          <a:srcRect l="14413" r="20241" b="-1"/>
          <a:stretch>
            <a:fillRect/>
          </a:stretch>
        </p:blipFill>
        <p:spPr>
          <a:xfrm>
            <a:off x="-432159" y="1282"/>
            <a:ext cx="12624159" cy="6856718"/>
          </a:xfrm>
          <a:prstGeom prst="rect">
            <a:avLst/>
          </a:prstGeo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330EA680-D336-4FF7-8B7A-9848BB0A1C32}" type="slidenum">
              <a:rPr lang="en-US" smtClean="0"/>
            </a:fld>
            <a:endParaRPr lang="en-US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circular logo with text and a circle&#10;&#10;AI-generated content may be incorrect.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112" y="101128"/>
            <a:ext cx="1450398" cy="1252476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334268" y="186342"/>
            <a:ext cx="1455825" cy="107721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spAutoFit/>
          </a:bodyPr>
          <a:lstStyle/>
          <a:p>
            <a:pPr algn="l"/>
            <a:r>
              <a:rPr lang="en-US" sz="2800" b="1"/>
              <a:t>INAF</a:t>
            </a:r>
            <a:endParaRPr lang="en-US" sz="2800" b="1"/>
          </a:p>
          <a:p>
            <a:r>
              <a:rPr lang="en-US" sz="1200" b="1"/>
              <a:t>I</a:t>
            </a:r>
            <a:r>
              <a:rPr lang="en-US" sz="1200"/>
              <a:t>STITUTO</a:t>
            </a:r>
            <a:endParaRPr lang="en-US" sz="1200"/>
          </a:p>
          <a:p>
            <a:r>
              <a:rPr lang="en-US" sz="1200" b="1"/>
              <a:t>N</a:t>
            </a:r>
            <a:r>
              <a:rPr lang="en-US" sz="1200"/>
              <a:t>AZIONALE</a:t>
            </a:r>
            <a:endParaRPr lang="en-US" sz="1200"/>
          </a:p>
          <a:p>
            <a:r>
              <a:rPr lang="en-US" sz="1200" b="1"/>
              <a:t>D</a:t>
            </a:r>
            <a:r>
              <a:rPr lang="en-US" sz="1200"/>
              <a:t>I  </a:t>
            </a:r>
            <a:r>
              <a:rPr lang="en-US" sz="1200" b="1"/>
              <a:t>A</a:t>
            </a:r>
            <a:r>
              <a:rPr lang="en-US" sz="1200"/>
              <a:t>STROFISICA</a:t>
            </a:r>
            <a:endParaRPr lang="en-US" sz="1200"/>
          </a:p>
        </p:txBody>
      </p:sp>
      <p:sp>
        <p:nvSpPr>
          <p:cNvPr id="9" name="TextBox 8"/>
          <p:cNvSpPr txBox="1"/>
          <p:nvPr/>
        </p:nvSpPr>
        <p:spPr>
          <a:xfrm>
            <a:off x="5756910" y="184785"/>
            <a:ext cx="6463030" cy="706755"/>
          </a:xfrm>
          <a:prstGeom prst="rect">
            <a:avLst/>
          </a:prstGeom>
          <a:noFill/>
          <a:ln>
            <a:noFill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spAutoFit/>
          </a:bodyPr>
          <a:lstStyle/>
          <a:p>
            <a:r>
              <a:rPr lang="en-US" sz="4000" b="1" u="sng">
                <a:solidFill>
                  <a:srgbClr val="C00000"/>
                </a:solidFill>
              </a:rPr>
              <a:t>SIMULATION  RESULTS</a:t>
            </a:r>
            <a:endParaRPr lang="en-US" sz="4000" b="1" u="sng">
              <a:solidFill>
                <a:srgbClr val="C0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248675" y="838269"/>
            <a:ext cx="5953407" cy="58477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spAutoFit/>
          </a:bodyPr>
          <a:lstStyle/>
          <a:p>
            <a:r>
              <a:rPr lang="en-US" sz="3200" b="1" dirty="0"/>
              <a:t>Energy </a:t>
            </a:r>
            <a:r>
              <a:rPr lang="en-US" sz="3200" b="1"/>
              <a:t>Spectrum &amp; Resolution</a:t>
            </a:r>
            <a:endParaRPr lang="en-US" sz="3200" b="1" dirty="0"/>
          </a:p>
        </p:txBody>
      </p:sp>
      <p:cxnSp>
        <p:nvCxnSpPr>
          <p:cNvPr id="13" name="Straight Arrow Connector 12"/>
          <p:cNvCxnSpPr/>
          <p:nvPr/>
        </p:nvCxnSpPr>
        <p:spPr>
          <a:xfrm flipV="1">
            <a:off x="99578" y="1322646"/>
            <a:ext cx="11859759" cy="24746"/>
          </a:xfrm>
          <a:prstGeom prst="straightConnector1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6" name="Picture 5" descr="A graph with blue and orange lines&#10;&#10;AI-generated content may be incorrect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078" y="1513269"/>
            <a:ext cx="5768662" cy="3520226"/>
          </a:xfrm>
          <a:prstGeom prst="rect">
            <a:avLst/>
          </a:prstGeom>
          <a:ln w="28575">
            <a:noFill/>
          </a:ln>
        </p:spPr>
      </p:pic>
      <p:pic>
        <p:nvPicPr>
          <p:cNvPr id="8" name="Picture 7" descr="A graph with blue and orange lines&#10;&#10;AI-generated content may be incorrect.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67213" y="2422837"/>
            <a:ext cx="5983309" cy="4089042"/>
          </a:xfrm>
          <a:prstGeom prst="rect">
            <a:avLst/>
          </a:prstGeom>
          <a:ln w="28575">
            <a:noFill/>
          </a:ln>
        </p:spPr>
      </p:pic>
      <p:sp>
        <p:nvSpPr>
          <p:cNvPr id="10" name="TextBox 9"/>
          <p:cNvSpPr txBox="1"/>
          <p:nvPr/>
        </p:nvSpPr>
        <p:spPr>
          <a:xfrm>
            <a:off x="7087981" y="3196987"/>
            <a:ext cx="3344883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spAutoFit/>
          </a:bodyPr>
          <a:lstStyle/>
          <a:p>
            <a:r>
              <a:rPr lang="en-US" sz="1400" b="1" dirty="0" err="1">
                <a:highlight>
                  <a:srgbClr val="FFFFFF"/>
                </a:highlight>
                <a:latin typeface="Consolas"/>
              </a:rPr>
              <a:t>EnRes</a:t>
            </a:r>
            <a:r>
              <a:rPr lang="en-US" sz="1400" b="1" dirty="0">
                <a:highlight>
                  <a:srgbClr val="FFFFFF"/>
                </a:highlight>
                <a:latin typeface="Consolas"/>
              </a:rPr>
              <a:t> = 14.92 ± 0.30 % (FWHM/mu)</a:t>
            </a:r>
            <a:endParaRPr lang="en-US" sz="1200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732226" y="2022694"/>
            <a:ext cx="3504126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spAutoFit/>
          </a:bodyPr>
          <a:lstStyle/>
          <a:p>
            <a:r>
              <a:rPr lang="en-US" sz="1400" b="1" dirty="0" err="1">
                <a:highlight>
                  <a:srgbClr val="FFFFFF"/>
                </a:highlight>
                <a:latin typeface="Consolas"/>
              </a:rPr>
              <a:t>EnRes</a:t>
            </a:r>
            <a:r>
              <a:rPr lang="en-US" sz="1400" b="1" dirty="0">
                <a:highlight>
                  <a:srgbClr val="FFFFFF"/>
                </a:highlight>
                <a:latin typeface="Consolas"/>
              </a:rPr>
              <a:t> = 16.26 ± 0.26 % (FWHM/mu)</a:t>
            </a:r>
            <a:endParaRPr lang="en-US" sz="1400" b="1" dirty="0"/>
          </a:p>
        </p:txBody>
      </p:sp>
      <p:sp>
        <p:nvSpPr>
          <p:cNvPr id="2" name="TextBox 1"/>
          <p:cNvSpPr txBox="1"/>
          <p:nvPr/>
        </p:nvSpPr>
        <p:spPr>
          <a:xfrm>
            <a:off x="96613" y="5037458"/>
            <a:ext cx="5771767" cy="120032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spAutoFit/>
          </a:bodyPr>
          <a:lstStyle/>
          <a:p>
            <a:r>
              <a:rPr lang="en-US" sz="3600" b="1"/>
              <a:t>Energy Spectrum of  8.7 </a:t>
            </a:r>
            <a:r>
              <a:rPr lang="en-US" sz="3600" b="1" dirty="0"/>
              <a:t>KeV 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57985" y="1511661"/>
            <a:ext cx="5784674" cy="4730474"/>
          </a:xfrm>
          <a:prstGeom prst="rect">
            <a:avLst/>
          </a:prstGeom>
          <a:noFill/>
          <a:ln w="57150">
            <a:solidFill>
              <a:schemeClr val="tx1"/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spAutoFit/>
          </a:bodyPr>
          <a:lstStyle/>
          <a:p>
            <a:pPr algn="l"/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5965039" y="1515963"/>
            <a:ext cx="5900648" cy="4955203"/>
          </a:xfrm>
          <a:prstGeom prst="rect">
            <a:avLst/>
          </a:prstGeom>
          <a:noFill/>
          <a:ln w="57150">
            <a:solidFill>
              <a:srgbClr val="7030A0"/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spAutoFit/>
          </a:bodyPr>
          <a:lstStyle/>
          <a:p>
            <a:r>
              <a:rPr lang="en-US" sz="3600" b="1"/>
              <a:t>Energy Spectrum of 17.4 KeV</a:t>
            </a:r>
            <a:r>
              <a:rPr lang="en-US" sz="4000" b="1"/>
              <a:t> </a:t>
            </a:r>
            <a:endParaRPr lang="en-US" sz="4000" b="1"/>
          </a:p>
          <a:p>
            <a:endParaRPr lang="en-US" sz="4000" b="1" dirty="0"/>
          </a:p>
          <a:p>
            <a:endParaRPr lang="en-US" sz="4000" b="1" dirty="0"/>
          </a:p>
          <a:p>
            <a:endParaRPr lang="en-US" sz="4000" b="1" dirty="0"/>
          </a:p>
          <a:p>
            <a:endParaRPr lang="en-US" sz="4000" b="1" dirty="0"/>
          </a:p>
          <a:p>
            <a:endParaRPr lang="en-US" sz="4000" b="1" dirty="0"/>
          </a:p>
          <a:p>
            <a:endParaRPr lang="en-US" sz="4000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330EA680-D336-4FF7-8B7A-9848BB0A1C32}" type="slidenum">
              <a:rPr lang="en-US" smtClean="0"/>
            </a:fld>
            <a:endParaRPr lang="en-US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circular logo with text and a circle&#10;&#10;AI-generated content may be incorrect.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112" y="101128"/>
            <a:ext cx="1450398" cy="1252476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334268" y="186342"/>
            <a:ext cx="1455825" cy="107721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spAutoFit/>
          </a:bodyPr>
          <a:lstStyle/>
          <a:p>
            <a:pPr algn="l"/>
            <a:r>
              <a:rPr lang="en-US" sz="2800" b="1"/>
              <a:t>INAF</a:t>
            </a:r>
            <a:endParaRPr lang="en-US" sz="2800" b="1"/>
          </a:p>
          <a:p>
            <a:r>
              <a:rPr lang="en-US" sz="1200" b="1"/>
              <a:t>I</a:t>
            </a:r>
            <a:r>
              <a:rPr lang="en-US" sz="1200"/>
              <a:t>STITUTO</a:t>
            </a:r>
            <a:endParaRPr lang="en-US" sz="1200"/>
          </a:p>
          <a:p>
            <a:r>
              <a:rPr lang="en-US" sz="1200" b="1"/>
              <a:t>N</a:t>
            </a:r>
            <a:r>
              <a:rPr lang="en-US" sz="1200"/>
              <a:t>AZIONALE</a:t>
            </a:r>
            <a:endParaRPr lang="en-US" sz="1200"/>
          </a:p>
          <a:p>
            <a:r>
              <a:rPr lang="en-US" sz="1200" b="1"/>
              <a:t>D</a:t>
            </a:r>
            <a:r>
              <a:rPr lang="en-US" sz="1200"/>
              <a:t>I  </a:t>
            </a:r>
            <a:r>
              <a:rPr lang="en-US" sz="1200" b="1"/>
              <a:t>A</a:t>
            </a:r>
            <a:r>
              <a:rPr lang="en-US" sz="1200"/>
              <a:t>STROFISICA</a:t>
            </a:r>
            <a:endParaRPr lang="en-US" sz="1200"/>
          </a:p>
        </p:txBody>
      </p:sp>
      <p:sp>
        <p:nvSpPr>
          <p:cNvPr id="9" name="TextBox 8"/>
          <p:cNvSpPr txBox="1"/>
          <p:nvPr/>
        </p:nvSpPr>
        <p:spPr>
          <a:xfrm>
            <a:off x="5519420" y="184785"/>
            <a:ext cx="6214745" cy="706755"/>
          </a:xfrm>
          <a:prstGeom prst="rect">
            <a:avLst/>
          </a:prstGeom>
          <a:noFill/>
          <a:ln>
            <a:noFill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spAutoFit/>
          </a:bodyPr>
          <a:lstStyle/>
          <a:p>
            <a:r>
              <a:rPr lang="en-US" sz="4000" b="1" u="sng">
                <a:solidFill>
                  <a:srgbClr val="C00000"/>
                </a:solidFill>
              </a:rPr>
              <a:t>SIMULATION RESULTS</a:t>
            </a:r>
            <a:endParaRPr lang="en-US" sz="4000" b="1" u="sng">
              <a:solidFill>
                <a:srgbClr val="C00000"/>
              </a:solidFill>
            </a:endParaRPr>
          </a:p>
        </p:txBody>
      </p:sp>
      <p:cxnSp>
        <p:nvCxnSpPr>
          <p:cNvPr id="13" name="Straight Arrow Connector 12"/>
          <p:cNvCxnSpPr/>
          <p:nvPr/>
        </p:nvCxnSpPr>
        <p:spPr>
          <a:xfrm flipV="1">
            <a:off x="99578" y="1322646"/>
            <a:ext cx="11859759" cy="24746"/>
          </a:xfrm>
          <a:prstGeom prst="straightConnector1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extBox 1"/>
          <p:cNvSpPr txBox="1"/>
          <p:nvPr/>
        </p:nvSpPr>
        <p:spPr>
          <a:xfrm>
            <a:off x="4495800" y="850265"/>
            <a:ext cx="7353300" cy="52197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spAutoFit/>
          </a:bodyPr>
          <a:lstStyle/>
          <a:p>
            <a:r>
              <a:rPr lang="en-US" sz="2800" b="1" dirty="0"/>
              <a:t>Energy Calibration &amp; Track </a:t>
            </a:r>
            <a:r>
              <a:rPr lang="en-US" sz="2800" b="1"/>
              <a:t>Size Distribution</a:t>
            </a:r>
            <a:endParaRPr lang="en-US" sz="2800" b="1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244118" y="1494484"/>
            <a:ext cx="6726528" cy="5167649"/>
          </a:xfrm>
          <a:prstGeom prst="rect">
            <a:avLst/>
          </a:prstGeom>
          <a:ln w="28575">
            <a:solidFill>
              <a:schemeClr val="accent5">
                <a:lumMod val="60000"/>
                <a:lumOff val="40000"/>
              </a:schemeClr>
            </a:solidFill>
          </a:ln>
        </p:spPr>
      </p:pic>
      <p:pic>
        <p:nvPicPr>
          <p:cNvPr id="4" name="Picture 3" descr="A graph of a track size distribution&#10;&#10;AI-generated content may be incorrect.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5059" y="3983601"/>
            <a:ext cx="4829577" cy="2677733"/>
          </a:xfrm>
          <a:prstGeom prst="rect">
            <a:avLst/>
          </a:prstGeom>
          <a:ln w="28575">
            <a:solidFill>
              <a:srgbClr val="00B0F0"/>
            </a:solidFill>
          </a:ln>
        </p:spPr>
      </p:pic>
      <p:pic>
        <p:nvPicPr>
          <p:cNvPr id="14" name="Picture 13" descr="A graph of a track size distribution&#10;&#10;AI-generated content may be incorrect.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1355" y="1494486"/>
            <a:ext cx="4837629" cy="2366496"/>
          </a:xfrm>
          <a:prstGeom prst="rect">
            <a:avLst/>
          </a:prstGeom>
          <a:ln w="28575">
            <a:solidFill>
              <a:srgbClr val="C00000"/>
            </a:solidFill>
          </a:ln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330EA680-D336-4FF7-8B7A-9848BB0A1C32}" type="slidenum">
              <a:rPr lang="en-US" smtClean="0"/>
            </a:fld>
            <a:endParaRPr lang="en-US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5689249" y="2643595"/>
            <a:ext cx="6281460" cy="1569660"/>
          </a:xfrm>
          <a:prstGeom prst="rect">
            <a:avLst/>
          </a:prstGeom>
          <a:noFill/>
          <a:ln>
            <a:solidFill>
              <a:schemeClr val="accent3">
                <a:lumMod val="20000"/>
                <a:lumOff val="80000"/>
              </a:schemeClr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spAutoFit/>
          </a:bodyPr>
          <a:lstStyle/>
          <a:p>
            <a:r>
              <a:rPr lang="en-US" sz="4800" b="1" u="sng">
                <a:solidFill>
                  <a:schemeClr val="bg1"/>
                </a:solidFill>
              </a:rPr>
              <a:t>Comparison of Real Data And Simulation</a:t>
            </a:r>
            <a:endParaRPr lang="en-US" sz="4800" b="1" u="sng" dirty="0">
              <a:solidFill>
                <a:schemeClr val="bg1"/>
              </a:solidFill>
            </a:endParaRPr>
          </a:p>
        </p:txBody>
      </p:sp>
      <p:pic>
        <p:nvPicPr>
          <p:cNvPr id="6" name="Picture 5" descr="A graph with a line going up&#10;&#10;AI-generated content may be incorrect.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781" y="-112938"/>
            <a:ext cx="12193563" cy="697286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76155" y="1988210"/>
            <a:ext cx="6123784" cy="1446550"/>
          </a:xfrm>
          <a:prstGeom prst="rect">
            <a:avLst/>
          </a:prstGeom>
          <a:noFill/>
          <a:ln>
            <a:solidFill>
              <a:srgbClr val="B5E8A2"/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spAutoFit/>
          </a:bodyPr>
          <a:lstStyle/>
          <a:p>
            <a:r>
              <a:rPr lang="en-US" sz="4400" b="1" dirty="0">
                <a:solidFill>
                  <a:schemeClr val="bg1"/>
                </a:solidFill>
              </a:rPr>
              <a:t>Comparison of Real </a:t>
            </a:r>
            <a:r>
              <a:rPr lang="en-US" sz="4400" b="1">
                <a:solidFill>
                  <a:schemeClr val="bg1"/>
                </a:solidFill>
              </a:rPr>
              <a:t>and Simulated </a:t>
            </a:r>
            <a:r>
              <a:rPr lang="en-US" sz="4400" b="1" dirty="0">
                <a:solidFill>
                  <a:schemeClr val="bg1"/>
                </a:solidFill>
              </a:rPr>
              <a:t>Data </a:t>
            </a:r>
            <a:endParaRPr lang="en-US" sz="4400" b="1" dirty="0">
              <a:solidFill>
                <a:schemeClr val="bg1"/>
              </a:solidFill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330EA680-D336-4FF7-8B7A-9848BB0A1C32}" type="slidenum">
              <a:rPr lang="en-US" smtClean="0"/>
            </a:fld>
            <a:endParaRPr lang="en-US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circular logo with text and a circle&#10;&#10;AI-generated content may be incorrect.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112" y="101128"/>
            <a:ext cx="1450398" cy="1252476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334268" y="186342"/>
            <a:ext cx="1455825" cy="107721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spAutoFit/>
          </a:bodyPr>
          <a:lstStyle/>
          <a:p>
            <a:pPr algn="l"/>
            <a:r>
              <a:rPr lang="en-US" sz="2800" b="1"/>
              <a:t>INAF</a:t>
            </a:r>
            <a:endParaRPr lang="en-US" sz="2800" b="1"/>
          </a:p>
          <a:p>
            <a:r>
              <a:rPr lang="en-US" sz="1200" b="1"/>
              <a:t>I</a:t>
            </a:r>
            <a:r>
              <a:rPr lang="en-US" sz="1200"/>
              <a:t>STITUTO</a:t>
            </a:r>
            <a:endParaRPr lang="en-US" sz="1200"/>
          </a:p>
          <a:p>
            <a:r>
              <a:rPr lang="en-US" sz="1200" b="1"/>
              <a:t>N</a:t>
            </a:r>
            <a:r>
              <a:rPr lang="en-US" sz="1200"/>
              <a:t>AZIONALE</a:t>
            </a:r>
            <a:endParaRPr lang="en-US" sz="1200"/>
          </a:p>
          <a:p>
            <a:r>
              <a:rPr lang="en-US" sz="1200" b="1"/>
              <a:t>D</a:t>
            </a:r>
            <a:r>
              <a:rPr lang="en-US" sz="1200"/>
              <a:t>I  </a:t>
            </a:r>
            <a:r>
              <a:rPr lang="en-US" sz="1200" b="1"/>
              <a:t>A</a:t>
            </a:r>
            <a:r>
              <a:rPr lang="en-US" sz="1200"/>
              <a:t>STROFISICA</a:t>
            </a:r>
            <a:endParaRPr lang="en-US" sz="1200"/>
          </a:p>
        </p:txBody>
      </p:sp>
      <p:sp>
        <p:nvSpPr>
          <p:cNvPr id="9" name="TextBox 8"/>
          <p:cNvSpPr txBox="1"/>
          <p:nvPr/>
        </p:nvSpPr>
        <p:spPr>
          <a:xfrm>
            <a:off x="5643880" y="184785"/>
            <a:ext cx="6758305" cy="706755"/>
          </a:xfrm>
          <a:prstGeom prst="rect">
            <a:avLst/>
          </a:prstGeom>
          <a:noFill/>
          <a:ln>
            <a:noFill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spAutoFit/>
          </a:bodyPr>
          <a:lstStyle/>
          <a:p>
            <a:r>
              <a:rPr lang="en-US" sz="4000" b="1" u="sng" dirty="0">
                <a:solidFill>
                  <a:srgbClr val="C00000"/>
                </a:solidFill>
              </a:rPr>
              <a:t>COMPARISON RESULTS</a:t>
            </a:r>
            <a:endParaRPr lang="en-US" sz="4000" b="1" u="sng" dirty="0">
              <a:solidFill>
                <a:srgbClr val="C0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706291" y="761819"/>
            <a:ext cx="5148480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spAutoFit/>
          </a:bodyPr>
          <a:lstStyle/>
          <a:p>
            <a:r>
              <a:rPr lang="en-US" sz="3600" b="1" dirty="0"/>
              <a:t>Real Data Vs Simulation</a:t>
            </a:r>
            <a:endParaRPr lang="en-US" sz="3200" b="1" dirty="0"/>
          </a:p>
        </p:txBody>
      </p:sp>
      <p:cxnSp>
        <p:nvCxnSpPr>
          <p:cNvPr id="13" name="Straight Arrow Connector 12"/>
          <p:cNvCxnSpPr/>
          <p:nvPr/>
        </p:nvCxnSpPr>
        <p:spPr>
          <a:xfrm flipV="1">
            <a:off x="99578" y="1322646"/>
            <a:ext cx="11859759" cy="24746"/>
          </a:xfrm>
          <a:prstGeom prst="straightConnector1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17870" y="2363113"/>
            <a:ext cx="5638690" cy="3979140"/>
          </a:xfrm>
          <a:prstGeom prst="rect">
            <a:avLst/>
          </a:prstGeom>
          <a:ln w="57150">
            <a:solidFill>
              <a:srgbClr val="00B050"/>
            </a:solidFill>
          </a:ln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9286" y="2363113"/>
            <a:ext cx="5312535" cy="3976352"/>
          </a:xfrm>
          <a:prstGeom prst="rect">
            <a:avLst/>
          </a:prstGeom>
          <a:ln w="57150">
            <a:solidFill>
              <a:srgbClr val="4472C4"/>
            </a:solidFill>
          </a:ln>
        </p:spPr>
      </p:pic>
      <p:sp>
        <p:nvSpPr>
          <p:cNvPr id="3" name="TextBox 2"/>
          <p:cNvSpPr txBox="1"/>
          <p:nvPr/>
        </p:nvSpPr>
        <p:spPr>
          <a:xfrm>
            <a:off x="251274" y="1717414"/>
            <a:ext cx="10526613" cy="46166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spAutoFit/>
          </a:bodyPr>
          <a:lstStyle/>
          <a:p>
            <a:r>
              <a:rPr lang="en-US" sz="2400">
                <a:ea typeface="+mn-lt"/>
                <a:cs typeface="+mn-lt"/>
              </a:rPr>
              <a:t>Track Size Distribution Comparison Between Experimental and Simulated Data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330EA680-D336-4FF7-8B7A-9848BB0A1C32}" type="slidenum">
              <a:rPr lang="en-US" smtClean="0"/>
            </a:fld>
            <a:endParaRPr lang="en-US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circular logo with text and a circle&#10;&#10;AI-generated content may be incorrect.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112" y="101128"/>
            <a:ext cx="1450398" cy="1252476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334268" y="186342"/>
            <a:ext cx="1455825" cy="107721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spAutoFit/>
          </a:bodyPr>
          <a:lstStyle/>
          <a:p>
            <a:pPr algn="l"/>
            <a:r>
              <a:rPr lang="en-US" sz="2800" b="1"/>
              <a:t>INAF</a:t>
            </a:r>
            <a:endParaRPr lang="en-US" sz="2800" b="1"/>
          </a:p>
          <a:p>
            <a:r>
              <a:rPr lang="en-US" sz="1200" b="1"/>
              <a:t>I</a:t>
            </a:r>
            <a:r>
              <a:rPr lang="en-US" sz="1200"/>
              <a:t>STITUTO</a:t>
            </a:r>
            <a:endParaRPr lang="en-US" sz="1200"/>
          </a:p>
          <a:p>
            <a:r>
              <a:rPr lang="en-US" sz="1200" b="1"/>
              <a:t>N</a:t>
            </a:r>
            <a:r>
              <a:rPr lang="en-US" sz="1200"/>
              <a:t>AZIONALE</a:t>
            </a:r>
            <a:endParaRPr lang="en-US" sz="1200"/>
          </a:p>
          <a:p>
            <a:r>
              <a:rPr lang="en-US" sz="1200" b="1"/>
              <a:t>D</a:t>
            </a:r>
            <a:r>
              <a:rPr lang="en-US" sz="1200"/>
              <a:t>I  </a:t>
            </a:r>
            <a:r>
              <a:rPr lang="en-US" sz="1200" b="1"/>
              <a:t>A</a:t>
            </a:r>
            <a:r>
              <a:rPr lang="en-US" sz="1200"/>
              <a:t>STROFISICA</a:t>
            </a:r>
            <a:endParaRPr lang="en-US" sz="1200"/>
          </a:p>
        </p:txBody>
      </p:sp>
      <p:sp>
        <p:nvSpPr>
          <p:cNvPr id="9" name="TextBox 8"/>
          <p:cNvSpPr txBox="1"/>
          <p:nvPr/>
        </p:nvSpPr>
        <p:spPr>
          <a:xfrm>
            <a:off x="5567680" y="184785"/>
            <a:ext cx="6834505" cy="706755"/>
          </a:xfrm>
          <a:prstGeom prst="rect">
            <a:avLst/>
          </a:prstGeom>
          <a:noFill/>
          <a:ln>
            <a:noFill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spAutoFit/>
          </a:bodyPr>
          <a:lstStyle/>
          <a:p>
            <a:r>
              <a:rPr lang="en-US" sz="4000" b="1" u="sng" dirty="0">
                <a:solidFill>
                  <a:srgbClr val="C00000"/>
                </a:solidFill>
              </a:rPr>
              <a:t>COMPARISON RESULTS</a:t>
            </a:r>
            <a:endParaRPr lang="en-US" sz="4000" b="1" u="sng" dirty="0">
              <a:solidFill>
                <a:srgbClr val="C0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889405" y="745184"/>
            <a:ext cx="7434478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spAutoFit/>
          </a:bodyPr>
          <a:lstStyle/>
          <a:p>
            <a:r>
              <a:rPr lang="en-US" sz="3600" b="1" dirty="0"/>
              <a:t>Energy Calibration </a:t>
            </a:r>
            <a:r>
              <a:rPr lang="en-US" sz="3600" b="1"/>
              <a:t>and Resolution</a:t>
            </a:r>
            <a:endParaRPr lang="en-US" sz="3200" b="1" dirty="0" err="1"/>
          </a:p>
        </p:txBody>
      </p:sp>
      <p:cxnSp>
        <p:nvCxnSpPr>
          <p:cNvPr id="13" name="Straight Arrow Connector 12"/>
          <p:cNvCxnSpPr/>
          <p:nvPr/>
        </p:nvCxnSpPr>
        <p:spPr>
          <a:xfrm flipV="1">
            <a:off x="142508" y="1311914"/>
            <a:ext cx="11859759" cy="24746"/>
          </a:xfrm>
          <a:prstGeom prst="straightConnector1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" name="Picture 2" descr="A graph with numbers and lines&#10;&#10;AI-generated content may be incorrect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7330" y="2288682"/>
            <a:ext cx="6316016" cy="4180269"/>
          </a:xfrm>
          <a:prstGeom prst="rect">
            <a:avLst/>
          </a:prstGeom>
          <a:ln w="28575">
            <a:solidFill>
              <a:schemeClr val="accent4"/>
            </a:solidFill>
          </a:ln>
        </p:spPr>
      </p:pic>
      <p:pic>
        <p:nvPicPr>
          <p:cNvPr id="2" name="Picture 1" descr="A graph with red and blue lines&#10;&#10;AI-generated content may be incorrect.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54700" y="2292707"/>
            <a:ext cx="5229360" cy="4193682"/>
          </a:xfrm>
          <a:prstGeom prst="rect">
            <a:avLst/>
          </a:prstGeom>
          <a:ln w="28575">
            <a:solidFill>
              <a:schemeClr val="accent5">
                <a:lumMod val="60000"/>
                <a:lumOff val="40000"/>
              </a:schemeClr>
            </a:solidFill>
          </a:ln>
        </p:spPr>
      </p:pic>
      <p:sp>
        <p:nvSpPr>
          <p:cNvPr id="4" name="TextBox 3"/>
          <p:cNvSpPr txBox="1"/>
          <p:nvPr/>
        </p:nvSpPr>
        <p:spPr>
          <a:xfrm>
            <a:off x="212564" y="1616833"/>
            <a:ext cx="11774909" cy="461665"/>
          </a:xfrm>
          <a:prstGeom prst="rect">
            <a:avLst/>
          </a:prstGeom>
          <a:noFill/>
          <a:ln w="28575">
            <a:solidFill>
              <a:schemeClr val="accent2"/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spAutoFit/>
          </a:bodyPr>
          <a:lstStyle/>
          <a:p>
            <a:r>
              <a:rPr lang="en-US" sz="2400">
                <a:ea typeface="+mn-lt"/>
                <a:cs typeface="+mn-lt"/>
              </a:rPr>
              <a:t>Validation of Energy Calibration and Resolution Using Simulated and Experimental Data</a:t>
            </a:r>
            <a:endParaRPr lang="en-US" sz="240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330EA680-D336-4FF7-8B7A-9848BB0A1C32}" type="slidenum">
              <a:rPr lang="en-US" smtClean="0"/>
            </a:fld>
            <a:endParaRPr lang="en-US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circular logo with text and a circle&#10;&#10;AI-generated content may be incorrect.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112" y="101128"/>
            <a:ext cx="1450398" cy="1252476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334268" y="186342"/>
            <a:ext cx="1455825" cy="107721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spAutoFit/>
          </a:bodyPr>
          <a:lstStyle/>
          <a:p>
            <a:pPr algn="l"/>
            <a:r>
              <a:rPr lang="en-US" sz="2800" b="1"/>
              <a:t>INAF</a:t>
            </a:r>
            <a:endParaRPr lang="en-US" sz="2800" b="1"/>
          </a:p>
          <a:p>
            <a:r>
              <a:rPr lang="en-US" sz="1200" b="1"/>
              <a:t>I</a:t>
            </a:r>
            <a:r>
              <a:rPr lang="en-US" sz="1200"/>
              <a:t>STITUTO</a:t>
            </a:r>
            <a:endParaRPr lang="en-US" sz="1200"/>
          </a:p>
          <a:p>
            <a:r>
              <a:rPr lang="en-US" sz="1200" b="1"/>
              <a:t>N</a:t>
            </a:r>
            <a:r>
              <a:rPr lang="en-US" sz="1200"/>
              <a:t>AZIONALE</a:t>
            </a:r>
            <a:endParaRPr lang="en-US" sz="1200"/>
          </a:p>
          <a:p>
            <a:r>
              <a:rPr lang="en-US" sz="1200" b="1"/>
              <a:t>D</a:t>
            </a:r>
            <a:r>
              <a:rPr lang="en-US" sz="1200"/>
              <a:t>I  </a:t>
            </a:r>
            <a:r>
              <a:rPr lang="en-US" sz="1200" b="1"/>
              <a:t>A</a:t>
            </a:r>
            <a:r>
              <a:rPr lang="en-US" sz="1200"/>
              <a:t>STROFISICA</a:t>
            </a:r>
            <a:endParaRPr lang="en-US" sz="1200"/>
          </a:p>
        </p:txBody>
      </p:sp>
      <p:sp>
        <p:nvSpPr>
          <p:cNvPr id="9" name="TextBox 8"/>
          <p:cNvSpPr txBox="1"/>
          <p:nvPr/>
        </p:nvSpPr>
        <p:spPr>
          <a:xfrm>
            <a:off x="8565025" y="377853"/>
            <a:ext cx="2903317" cy="707886"/>
          </a:xfrm>
          <a:prstGeom prst="rect">
            <a:avLst/>
          </a:prstGeom>
          <a:noFill/>
          <a:ln>
            <a:noFill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spAutoFit/>
          </a:bodyPr>
          <a:lstStyle/>
          <a:p>
            <a:r>
              <a:rPr lang="en-US" sz="4000" b="1" u="sng">
                <a:solidFill>
                  <a:srgbClr val="C00000"/>
                </a:solidFill>
              </a:rPr>
              <a:t>Conclusion</a:t>
            </a:r>
            <a:endParaRPr lang="en-US" sz="4000" b="1" u="sng">
              <a:solidFill>
                <a:srgbClr val="C00000"/>
              </a:solidFill>
            </a:endParaRPr>
          </a:p>
        </p:txBody>
      </p:sp>
      <p:cxnSp>
        <p:nvCxnSpPr>
          <p:cNvPr id="13" name="Straight Arrow Connector 12"/>
          <p:cNvCxnSpPr/>
          <p:nvPr/>
        </p:nvCxnSpPr>
        <p:spPr>
          <a:xfrm flipV="1">
            <a:off x="142508" y="1311914"/>
            <a:ext cx="11859759" cy="24746"/>
          </a:xfrm>
          <a:prstGeom prst="straightConnector1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6" name="Picture 5" descr="A blue and green text on a blue background&#10;&#10;AI-generated content may be incorrect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6829" y="1961882"/>
            <a:ext cx="9639300" cy="4114800"/>
          </a:xfrm>
          <a:prstGeom prst="rect">
            <a:avLst/>
          </a:prstGeom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330EA680-D336-4FF7-8B7A-9848BB0A1C32}" type="slidenum">
              <a:rPr lang="en-US" smtClean="0"/>
            </a:fld>
            <a:endParaRPr lang="en-US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4" name="Picture 3" descr="A notepad with a pen and glasses on a table&#10;&#10;AI-generated content may be incorrect."/>
          <p:cNvPicPr>
            <a:picLocks noChangeAspect="1"/>
          </p:cNvPicPr>
          <p:nvPr/>
        </p:nvPicPr>
        <p:blipFill>
          <a:blip r:embed="rId1"/>
          <a:srcRect t="7196" b="4238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330EA680-D336-4FF7-8B7A-9848BB0A1C32}" type="slidenum">
              <a:rPr lang="en-US" smtClean="0"/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ptos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12108</Words>
  <Application>WPS Presentation</Application>
  <PresentationFormat>Widescreen</PresentationFormat>
  <Paragraphs>850</Paragraphs>
  <Slides>29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29</vt:i4>
      </vt:variant>
    </vt:vector>
  </HeadingPairs>
  <TitlesOfParts>
    <vt:vector size="49" baseType="lpstr">
      <vt:lpstr>Arial</vt:lpstr>
      <vt:lpstr>SimSun</vt:lpstr>
      <vt:lpstr>Wingdings</vt:lpstr>
      <vt:lpstr>Nimbus Roman No9 L</vt:lpstr>
      <vt:lpstr>Calibri</vt:lpstr>
      <vt:lpstr>DejaVu Sans</vt:lpstr>
      <vt:lpstr>Calibri,Sans-Serif</vt:lpstr>
      <vt:lpstr>Arial</vt:lpstr>
      <vt:lpstr>Aptos</vt:lpstr>
      <vt:lpstr>Gubbi</vt:lpstr>
      <vt:lpstr>Microsoft YaHei</vt:lpstr>
      <vt:lpstr>Droid Sans Fallback</vt:lpstr>
      <vt:lpstr>Arial Unicode MS</vt:lpstr>
      <vt:lpstr>Aptos Display</vt:lpstr>
      <vt:lpstr>Aptos</vt:lpstr>
      <vt:lpstr>Consolas</vt:lpstr>
      <vt:lpstr>C059</vt:lpstr>
      <vt:lpstr>东文宋体</vt:lpstr>
      <vt:lpstr>OpenSymbol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saba</cp:lastModifiedBy>
  <cp:revision>2431</cp:revision>
  <dcterms:created xsi:type="dcterms:W3CDTF">2026-03-26T04:12:23Z</dcterms:created>
  <dcterms:modified xsi:type="dcterms:W3CDTF">2026-03-26T04:12:23Z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/>
  </property>
  <property fmtid="{D5CDD505-2E9C-101B-9397-08002B2CF9AE}" pid="3" name="KSOProductBuildVer">
    <vt:lpwstr>1033-11.1.0.11719</vt:lpwstr>
  </property>
</Properties>
</file>