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9" r:id="rId2"/>
    <p:sldId id="257" r:id="rId3"/>
    <p:sldId id="256"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2" d="100"/>
          <a:sy n="92" d="100"/>
        </p:scale>
        <p:origin x="33" y="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C8642F-CDE6-4493-B31B-9F50E432B45F}" type="datetimeFigureOut">
              <a:rPr lang="en-CA" smtClean="0"/>
              <a:t>2026-07-27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835B2-B92C-4769-A0EF-74AD3D734C20}" type="slidenum">
              <a:rPr lang="en-CA" smtClean="0"/>
              <a:t>‹#›</a:t>
            </a:fld>
            <a:endParaRPr lang="en-CA"/>
          </a:p>
        </p:txBody>
      </p:sp>
    </p:spTree>
    <p:extLst>
      <p:ext uri="{BB962C8B-B14F-4D97-AF65-F5344CB8AC3E}">
        <p14:creationId xmlns:p14="http://schemas.microsoft.com/office/powerpoint/2010/main" val="629532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Astroparticle Physics What’s that, the role of MI, why were we interested in commissioning an indigenous Art Piece </a:t>
            </a:r>
            <a:endParaRPr lang="en-CA" dirty="0"/>
          </a:p>
        </p:txBody>
      </p:sp>
      <p:sp>
        <p:nvSpPr>
          <p:cNvPr id="4" name="Slide Number Placeholder 3"/>
          <p:cNvSpPr>
            <a:spLocks noGrp="1"/>
          </p:cNvSpPr>
          <p:nvPr>
            <p:ph type="sldNum" sz="quarter" idx="5"/>
          </p:nvPr>
        </p:nvSpPr>
        <p:spPr/>
        <p:txBody>
          <a:bodyPr/>
          <a:lstStyle/>
          <a:p>
            <a:fld id="{9CE835B2-B92C-4769-A0EF-74AD3D734C20}" type="slidenum">
              <a:rPr lang="en-CA" smtClean="0"/>
              <a:t>1</a:t>
            </a:fld>
            <a:endParaRPr lang="en-CA"/>
          </a:p>
        </p:txBody>
      </p:sp>
    </p:spTree>
    <p:extLst>
      <p:ext uri="{BB962C8B-B14F-4D97-AF65-F5344CB8AC3E}">
        <p14:creationId xmlns:p14="http://schemas.microsoft.com/office/powerpoint/2010/main" val="1213438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smallest of things to the largest of things…. Exploring the nature of dark matter, neutrinos, the origin of the matter-antimatter asymmetry, how the universe evolves….</a:t>
            </a:r>
            <a:endParaRPr lang="en-CA" dirty="0"/>
          </a:p>
        </p:txBody>
      </p:sp>
      <p:sp>
        <p:nvSpPr>
          <p:cNvPr id="4" name="Slide Number Placeholder 3"/>
          <p:cNvSpPr>
            <a:spLocks noGrp="1"/>
          </p:cNvSpPr>
          <p:nvPr>
            <p:ph type="sldNum" sz="quarter" idx="5"/>
          </p:nvPr>
        </p:nvSpPr>
        <p:spPr/>
        <p:txBody>
          <a:bodyPr/>
          <a:lstStyle/>
          <a:p>
            <a:fld id="{03DDABAB-98EA-4E31-80CD-2C73C666E276}" type="slidenum">
              <a:rPr lang="en-CA" smtClean="0"/>
              <a:t>2</a:t>
            </a:fld>
            <a:endParaRPr lang="en-CA"/>
          </a:p>
        </p:txBody>
      </p:sp>
    </p:spTree>
    <p:extLst>
      <p:ext uri="{BB962C8B-B14F-4D97-AF65-F5344CB8AC3E}">
        <p14:creationId xmlns:p14="http://schemas.microsoft.com/office/powerpoint/2010/main" val="2545288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From chaos arises art and order</a:t>
            </a:r>
            <a:endParaRPr lang="en-CA" sz="1200" dirty="0"/>
          </a:p>
          <a:p>
            <a:endParaRPr lang="en-CA" dirty="0"/>
          </a:p>
        </p:txBody>
      </p:sp>
      <p:sp>
        <p:nvSpPr>
          <p:cNvPr id="4" name="Slide Number Placeholder 3"/>
          <p:cNvSpPr>
            <a:spLocks noGrp="1"/>
          </p:cNvSpPr>
          <p:nvPr>
            <p:ph type="sldNum" sz="quarter" idx="5"/>
          </p:nvPr>
        </p:nvSpPr>
        <p:spPr/>
        <p:txBody>
          <a:bodyPr/>
          <a:lstStyle/>
          <a:p>
            <a:fld id="{9CE835B2-B92C-4769-A0EF-74AD3D734C20}" type="slidenum">
              <a:rPr lang="en-CA" smtClean="0"/>
              <a:t>3</a:t>
            </a:fld>
            <a:endParaRPr lang="en-CA"/>
          </a:p>
        </p:txBody>
      </p:sp>
    </p:spTree>
    <p:extLst>
      <p:ext uri="{BB962C8B-B14F-4D97-AF65-F5344CB8AC3E}">
        <p14:creationId xmlns:p14="http://schemas.microsoft.com/office/powerpoint/2010/main" val="52377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Two-eyed seeing introduced by Mi'kmaw Elder Albert Marshall</a:t>
            </a:r>
          </a:p>
        </p:txBody>
      </p:sp>
      <p:sp>
        <p:nvSpPr>
          <p:cNvPr id="4" name="Slide Number Placeholder 3"/>
          <p:cNvSpPr>
            <a:spLocks noGrp="1"/>
          </p:cNvSpPr>
          <p:nvPr>
            <p:ph type="sldNum" sz="quarter" idx="5"/>
          </p:nvPr>
        </p:nvSpPr>
        <p:spPr/>
        <p:txBody>
          <a:bodyPr/>
          <a:lstStyle/>
          <a:p>
            <a:fld id="{9CE835B2-B92C-4769-A0EF-74AD3D734C20}" type="slidenum">
              <a:rPr lang="en-CA" smtClean="0"/>
              <a:t>4</a:t>
            </a:fld>
            <a:endParaRPr lang="en-CA"/>
          </a:p>
        </p:txBody>
      </p:sp>
    </p:spTree>
    <p:extLst>
      <p:ext uri="{BB962C8B-B14F-4D97-AF65-F5344CB8AC3E}">
        <p14:creationId xmlns:p14="http://schemas.microsoft.com/office/powerpoint/2010/main" val="2087370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29397-3B2A-2BDD-C762-5963697FB2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8D273C7-8D86-39A7-43D8-2CE294108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5A2D1EFD-D824-C4B6-B14F-558062D528FF}"/>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B8C98279-90B0-0FC3-4456-3A36264BB94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83C22E3-48E7-36AC-E51D-D4079BA8B223}"/>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20720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DB91-6AA9-DF3B-DC6B-84B2AFA2D7E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F13CEFC-C80C-7D05-A19A-79C538E07C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2627899-3D04-8487-5948-16F384A51212}"/>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4256A952-319F-E043-8C15-EA5704557BE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FF49B9D-4665-1C81-5D53-0044FFCFE725}"/>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4013187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C022D4-DD72-2163-40D4-574EBD3570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8FB0CF8-82DC-E9C2-7576-791985FBE4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42D81C1-5971-652E-5A83-9001CE9944BF}"/>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DEBD3360-F7B5-1FAA-1933-CFA9DD1A098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83D69DD-84F5-06D2-7A4B-EC76FDA67450}"/>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203380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0B71-1F0D-6001-DAD0-C94D830F42D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FFB03E7-1B0B-BC86-A2B2-A3333D63A2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59FF3E5-71E6-38FD-AEDA-2E0BE95E709A}"/>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5395D36F-8C42-64AC-228E-A82EBA752EF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B2CF80B-4D50-5DA2-0876-A7D3C01AB62E}"/>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25687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63EC5-A96F-EDDD-773B-B793C9B077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43B6435-374F-A6BF-06D5-A996C61756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8048D5-3587-4047-EAE8-630B46438554}"/>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68D1661C-95E3-752B-A7DE-720E7A319D0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A3FFCDB-BF23-C94B-419B-539CF998A479}"/>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15267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3288D-334F-6AED-3BC9-CD207D5E575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918099C-9883-AF25-F03F-C277FDD6BF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9B80EEA-EB90-DF96-3393-D13FAA1687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6D0A6AAC-C544-27EB-FDE9-014E6B735FA7}"/>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6" name="Footer Placeholder 5">
            <a:extLst>
              <a:ext uri="{FF2B5EF4-FFF2-40B4-BE49-F238E27FC236}">
                <a16:creationId xmlns:a16="http://schemas.microsoft.com/office/drawing/2014/main" id="{08B14330-4E61-51EA-236D-19BB55D958A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D5EACD0-28FF-DD81-E024-55FA1DFA7052}"/>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905489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306B-3DD4-D187-BD1D-D5A6F08F0349}"/>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C6A6E1C-DBD5-D4BD-FBD1-ABB82852C6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9AE436-A6B5-D798-B09B-CC1D3ED453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60F8C59D-9536-C181-1DDD-68F50F1D6D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3ABF1-B3E5-2CC9-7F30-33472D683B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E559883-D9F0-4CC3-4145-6A761BDE2E7D}"/>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8" name="Footer Placeholder 7">
            <a:extLst>
              <a:ext uri="{FF2B5EF4-FFF2-40B4-BE49-F238E27FC236}">
                <a16:creationId xmlns:a16="http://schemas.microsoft.com/office/drawing/2014/main" id="{C021AB4C-B2C3-F77F-6001-EEB2A4EBBD29}"/>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0D6FC321-65D3-DA40-9872-07C63BA3328E}"/>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41172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ABFC-0E3C-1EF3-B48F-D01597700BB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7291B36-90A4-2D07-D241-653381E0DA42}"/>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4" name="Footer Placeholder 3">
            <a:extLst>
              <a:ext uri="{FF2B5EF4-FFF2-40B4-BE49-F238E27FC236}">
                <a16:creationId xmlns:a16="http://schemas.microsoft.com/office/drawing/2014/main" id="{565E398C-4C0F-2383-DEFF-F033C0399BCA}"/>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17BE957A-B940-099A-9814-EB0770661435}"/>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364252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8296AE-3CE6-BC27-562D-E42BAEC12CFF}"/>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3" name="Footer Placeholder 2">
            <a:extLst>
              <a:ext uri="{FF2B5EF4-FFF2-40B4-BE49-F238E27FC236}">
                <a16:creationId xmlns:a16="http://schemas.microsoft.com/office/drawing/2014/main" id="{69C4395C-A699-3FEA-BE8D-65BE6EA2D73E}"/>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60318F03-07B5-DE29-53A0-1C6A2FB4697E}"/>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2744568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CD4F-846D-73D9-C29B-C6EDB37218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EC6B7D6B-AB27-C2C9-B354-DD9463205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BA88A6F-B12A-7AEC-67F5-4432E4DD57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D5961E-A4A1-2778-6D65-A9D015D95EE2}"/>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6" name="Footer Placeholder 5">
            <a:extLst>
              <a:ext uri="{FF2B5EF4-FFF2-40B4-BE49-F238E27FC236}">
                <a16:creationId xmlns:a16="http://schemas.microsoft.com/office/drawing/2014/main" id="{9DCE63BB-BD13-BA17-7A8D-0E2CE5479CB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FC2A22F-EE8F-2975-8884-34AFB4C5F243}"/>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198549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1F6B-9C5C-4682-A28B-F74C2AE13F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C394782-9146-5EC7-5307-45A1908C9D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7AA6E3BF-57E6-3256-34AC-8D733882E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D879DE-3B43-CC2D-F077-38C9249730F0}"/>
              </a:ext>
            </a:extLst>
          </p:cNvPr>
          <p:cNvSpPr>
            <a:spLocks noGrp="1"/>
          </p:cNvSpPr>
          <p:nvPr>
            <p:ph type="dt" sz="half" idx="10"/>
          </p:nvPr>
        </p:nvSpPr>
        <p:spPr/>
        <p:txBody>
          <a:bodyPr/>
          <a:lstStyle/>
          <a:p>
            <a:fld id="{09290252-60E5-4114-815D-605A6BAA5999}" type="datetimeFigureOut">
              <a:rPr lang="en-CA" smtClean="0"/>
              <a:t>2026-07-27</a:t>
            </a:fld>
            <a:endParaRPr lang="en-CA"/>
          </a:p>
        </p:txBody>
      </p:sp>
      <p:sp>
        <p:nvSpPr>
          <p:cNvPr id="6" name="Footer Placeholder 5">
            <a:extLst>
              <a:ext uri="{FF2B5EF4-FFF2-40B4-BE49-F238E27FC236}">
                <a16:creationId xmlns:a16="http://schemas.microsoft.com/office/drawing/2014/main" id="{26835341-8E18-C8F6-3C34-2418338023E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7641967-1FD6-4126-9998-5994B8BE3EA2}"/>
              </a:ext>
            </a:extLst>
          </p:cNvPr>
          <p:cNvSpPr>
            <a:spLocks noGrp="1"/>
          </p:cNvSpPr>
          <p:nvPr>
            <p:ph type="sldNum" sz="quarter" idx="12"/>
          </p:nvPr>
        </p:nvSpPr>
        <p:spPr/>
        <p:txBody>
          <a:bodyPr/>
          <a:lstStyle/>
          <a:p>
            <a:fld id="{6BC56086-A5B4-4521-AF8B-B918FB6937B6}" type="slidenum">
              <a:rPr lang="en-CA" smtClean="0"/>
              <a:t>‹#›</a:t>
            </a:fld>
            <a:endParaRPr lang="en-CA"/>
          </a:p>
        </p:txBody>
      </p:sp>
    </p:spTree>
    <p:extLst>
      <p:ext uri="{BB962C8B-B14F-4D97-AF65-F5344CB8AC3E}">
        <p14:creationId xmlns:p14="http://schemas.microsoft.com/office/powerpoint/2010/main" val="3368680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A41E9-341A-1DB0-9329-8227E6366B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5FD96D8-8E26-20B5-2728-F4FE0DB85C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2AF55A4-E179-E5F2-2021-BE4CD235A0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290252-60E5-4114-815D-605A6BAA5999}" type="datetimeFigureOut">
              <a:rPr lang="en-CA" smtClean="0"/>
              <a:t>2026-07-27</a:t>
            </a:fld>
            <a:endParaRPr lang="en-CA"/>
          </a:p>
        </p:txBody>
      </p:sp>
      <p:sp>
        <p:nvSpPr>
          <p:cNvPr id="5" name="Footer Placeholder 4">
            <a:extLst>
              <a:ext uri="{FF2B5EF4-FFF2-40B4-BE49-F238E27FC236}">
                <a16:creationId xmlns:a16="http://schemas.microsoft.com/office/drawing/2014/main" id="{0F1768EF-0D97-5B7B-41E8-E7FE4E6B9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D2DA2235-E637-704D-F720-793318A367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C56086-A5B4-4521-AF8B-B918FB6937B6}" type="slidenum">
              <a:rPr lang="en-CA" smtClean="0"/>
              <a:t>‹#›</a:t>
            </a:fld>
            <a:endParaRPr lang="en-CA"/>
          </a:p>
        </p:txBody>
      </p:sp>
    </p:spTree>
    <p:extLst>
      <p:ext uri="{BB962C8B-B14F-4D97-AF65-F5344CB8AC3E}">
        <p14:creationId xmlns:p14="http://schemas.microsoft.com/office/powerpoint/2010/main" val="10711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bin"/></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09A8D9-14D6-4715-9C34-7985F280B50E}"/>
              </a:ext>
            </a:extLst>
          </p:cNvPr>
          <p:cNvSpPr txBox="1"/>
          <p:nvPr/>
        </p:nvSpPr>
        <p:spPr>
          <a:xfrm>
            <a:off x="269897" y="537342"/>
            <a:ext cx="10297391" cy="1523494"/>
          </a:xfrm>
          <a:prstGeom prst="rect">
            <a:avLst/>
          </a:prstGeom>
          <a:noFill/>
        </p:spPr>
        <p:txBody>
          <a:bodyPr wrap="square" rtlCol="0">
            <a:spAutoFit/>
          </a:bodyPr>
          <a:lstStyle/>
          <a:p>
            <a:r>
              <a:rPr lang="en-US" dirty="0"/>
              <a:t>Welcome to the </a:t>
            </a:r>
          </a:p>
          <a:p>
            <a:pPr algn="ctr">
              <a:lnSpc>
                <a:spcPct val="150000"/>
              </a:lnSpc>
            </a:pPr>
            <a:r>
              <a:rPr lang="en-US" sz="2000" b="1" dirty="0"/>
              <a:t>“Arthur B. McDonald Canadian Astroparticle Physics Research Institute”</a:t>
            </a:r>
            <a:endParaRPr lang="en-CA" sz="2000" b="1" dirty="0"/>
          </a:p>
          <a:p>
            <a:pPr algn="ctr">
              <a:lnSpc>
                <a:spcPct val="150000"/>
              </a:lnSpc>
            </a:pPr>
            <a:r>
              <a:rPr lang="en-US" dirty="0"/>
              <a:t>(the McDonald Institute)</a:t>
            </a:r>
          </a:p>
          <a:p>
            <a:endParaRPr lang="en-US" dirty="0"/>
          </a:p>
        </p:txBody>
      </p:sp>
      <p:pic>
        <p:nvPicPr>
          <p:cNvPr id="3" name="Picture 2" descr="A picture containing outdoor object, star, night, night sky&#10;&#10;Description automatically generated">
            <a:extLst>
              <a:ext uri="{FF2B5EF4-FFF2-40B4-BE49-F238E27FC236}">
                <a16:creationId xmlns:a16="http://schemas.microsoft.com/office/drawing/2014/main" id="{2A15C6CA-54A2-4893-A69A-F68C2E2D7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0586" y="2222486"/>
            <a:ext cx="6390009" cy="3651434"/>
          </a:xfrm>
          <a:prstGeom prst="rect">
            <a:avLst/>
          </a:prstGeom>
        </p:spPr>
      </p:pic>
      <p:sp>
        <p:nvSpPr>
          <p:cNvPr id="2" name="TextBox 1">
            <a:extLst>
              <a:ext uri="{FF2B5EF4-FFF2-40B4-BE49-F238E27FC236}">
                <a16:creationId xmlns:a16="http://schemas.microsoft.com/office/drawing/2014/main" id="{3186B5A2-3A42-5B41-82EB-61E1BE3F776E}"/>
              </a:ext>
            </a:extLst>
          </p:cNvPr>
          <p:cNvSpPr txBox="1"/>
          <p:nvPr/>
        </p:nvSpPr>
        <p:spPr>
          <a:xfrm>
            <a:off x="9757064" y="5465618"/>
            <a:ext cx="2197677" cy="923330"/>
          </a:xfrm>
          <a:prstGeom prst="rect">
            <a:avLst/>
          </a:prstGeom>
          <a:noFill/>
        </p:spPr>
        <p:txBody>
          <a:bodyPr wrap="square" rtlCol="0">
            <a:spAutoFit/>
          </a:bodyPr>
          <a:lstStyle/>
          <a:p>
            <a:pPr algn="r"/>
            <a:r>
              <a:rPr lang="en-US" dirty="0"/>
              <a:t>Tony Noble</a:t>
            </a:r>
          </a:p>
          <a:p>
            <a:pPr algn="r"/>
            <a:r>
              <a:rPr lang="en-US" dirty="0"/>
              <a:t>Scientific Director</a:t>
            </a:r>
          </a:p>
          <a:p>
            <a:pPr algn="r"/>
            <a:r>
              <a:rPr lang="en-US" dirty="0"/>
              <a:t>Queen’s University </a:t>
            </a:r>
            <a:endParaRPr lang="en-CA" dirty="0"/>
          </a:p>
        </p:txBody>
      </p:sp>
    </p:spTree>
    <p:extLst>
      <p:ext uri="{BB962C8B-B14F-4D97-AF65-F5344CB8AC3E}">
        <p14:creationId xmlns:p14="http://schemas.microsoft.com/office/powerpoint/2010/main" val="812088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09A8D9-14D6-4715-9C34-7985F280B50E}"/>
              </a:ext>
            </a:extLst>
          </p:cNvPr>
          <p:cNvSpPr txBox="1"/>
          <p:nvPr/>
        </p:nvSpPr>
        <p:spPr>
          <a:xfrm>
            <a:off x="989214" y="1897383"/>
            <a:ext cx="11393285" cy="400110"/>
          </a:xfrm>
          <a:prstGeom prst="rect">
            <a:avLst/>
          </a:prstGeom>
          <a:noFill/>
        </p:spPr>
        <p:txBody>
          <a:bodyPr wrap="square" rtlCol="0">
            <a:spAutoFit/>
          </a:bodyPr>
          <a:lstStyle/>
          <a:p>
            <a:r>
              <a:rPr lang="en-CA" sz="2000" dirty="0"/>
              <a:t>Astroparticle Physics lies at the intersection of particle physics, astronomy, and cosmology.  </a:t>
            </a:r>
          </a:p>
        </p:txBody>
      </p:sp>
      <p:pic>
        <p:nvPicPr>
          <p:cNvPr id="7" name="Picture 6" descr="Diagram, schematic&#10;&#10;Description automatically generated">
            <a:extLst>
              <a:ext uri="{FF2B5EF4-FFF2-40B4-BE49-F238E27FC236}">
                <a16:creationId xmlns:a16="http://schemas.microsoft.com/office/drawing/2014/main" id="{A5BCEBB5-4638-47DF-9565-C77DD95F1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33" y="2514623"/>
            <a:ext cx="3960000" cy="2640000"/>
          </a:xfrm>
          <a:prstGeom prst="rect">
            <a:avLst/>
          </a:prstGeom>
        </p:spPr>
      </p:pic>
      <p:sp>
        <p:nvSpPr>
          <p:cNvPr id="8" name="TextBox 7">
            <a:extLst>
              <a:ext uri="{FF2B5EF4-FFF2-40B4-BE49-F238E27FC236}">
                <a16:creationId xmlns:a16="http://schemas.microsoft.com/office/drawing/2014/main" id="{8834F6C3-BB77-4C02-B4ED-B965A7BC463E}"/>
              </a:ext>
            </a:extLst>
          </p:cNvPr>
          <p:cNvSpPr txBox="1"/>
          <p:nvPr/>
        </p:nvSpPr>
        <p:spPr>
          <a:xfrm>
            <a:off x="0" y="5301940"/>
            <a:ext cx="3648363" cy="1477328"/>
          </a:xfrm>
          <a:prstGeom prst="rect">
            <a:avLst/>
          </a:prstGeom>
          <a:noFill/>
        </p:spPr>
        <p:txBody>
          <a:bodyPr wrap="square" rtlCol="0">
            <a:spAutoFit/>
          </a:bodyPr>
          <a:lstStyle/>
          <a:p>
            <a:pPr algn="ctr"/>
            <a:r>
              <a:rPr lang="en-CA" b="1" dirty="0"/>
              <a:t>Particle Physics: </a:t>
            </a:r>
          </a:p>
          <a:p>
            <a:pPr algn="ctr"/>
            <a:r>
              <a:rPr lang="en-CA" dirty="0"/>
              <a:t>Properties of the fundamental particles that constitute nature. </a:t>
            </a:r>
          </a:p>
          <a:p>
            <a:pPr algn="ctr"/>
            <a:endParaRPr lang="en-CA" dirty="0"/>
          </a:p>
          <a:p>
            <a:pPr algn="ctr"/>
            <a:r>
              <a:rPr lang="en-CA" dirty="0"/>
              <a:t>Credit: Florida State University</a:t>
            </a:r>
          </a:p>
        </p:txBody>
      </p:sp>
      <p:pic>
        <p:nvPicPr>
          <p:cNvPr id="10" name="Picture 9">
            <a:extLst>
              <a:ext uri="{FF2B5EF4-FFF2-40B4-BE49-F238E27FC236}">
                <a16:creationId xmlns:a16="http://schemas.microsoft.com/office/drawing/2014/main" id="{406018AF-1227-41C6-BAD1-67F1195CB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0964" y="2514623"/>
            <a:ext cx="3960000" cy="2637871"/>
          </a:xfrm>
          <a:prstGeom prst="rect">
            <a:avLst/>
          </a:prstGeom>
        </p:spPr>
      </p:pic>
      <p:sp>
        <p:nvSpPr>
          <p:cNvPr id="11" name="TextBox 10">
            <a:extLst>
              <a:ext uri="{FF2B5EF4-FFF2-40B4-BE49-F238E27FC236}">
                <a16:creationId xmlns:a16="http://schemas.microsoft.com/office/drawing/2014/main" id="{684A7EB0-5D3B-472B-A16E-A575887328B4}"/>
              </a:ext>
            </a:extLst>
          </p:cNvPr>
          <p:cNvSpPr txBox="1"/>
          <p:nvPr/>
        </p:nvSpPr>
        <p:spPr>
          <a:xfrm>
            <a:off x="4166063" y="5301940"/>
            <a:ext cx="3969327" cy="1477328"/>
          </a:xfrm>
          <a:prstGeom prst="rect">
            <a:avLst/>
          </a:prstGeom>
          <a:noFill/>
        </p:spPr>
        <p:txBody>
          <a:bodyPr wrap="square" rtlCol="0">
            <a:spAutoFit/>
          </a:bodyPr>
          <a:lstStyle/>
          <a:p>
            <a:pPr algn="ctr"/>
            <a:r>
              <a:rPr lang="en-CA" b="1" dirty="0"/>
              <a:t>Astronomy: </a:t>
            </a:r>
          </a:p>
          <a:p>
            <a:pPr algn="ctr"/>
            <a:r>
              <a:rPr lang="en-CA" dirty="0"/>
              <a:t>Physics and properties of celestial objects</a:t>
            </a:r>
          </a:p>
          <a:p>
            <a:pPr algn="ctr"/>
            <a:endParaRPr lang="en-CA" dirty="0"/>
          </a:p>
          <a:p>
            <a:pPr algn="ctr"/>
            <a:r>
              <a:rPr lang="en-CA" dirty="0"/>
              <a:t>Credit: BBC Sky at Night</a:t>
            </a:r>
          </a:p>
        </p:txBody>
      </p:sp>
      <p:sp>
        <p:nvSpPr>
          <p:cNvPr id="12" name="TextBox 11">
            <a:extLst>
              <a:ext uri="{FF2B5EF4-FFF2-40B4-BE49-F238E27FC236}">
                <a16:creationId xmlns:a16="http://schemas.microsoft.com/office/drawing/2014/main" id="{D2A34946-1B81-4F3D-B72A-8B70E146C1F8}"/>
              </a:ext>
            </a:extLst>
          </p:cNvPr>
          <p:cNvSpPr txBox="1"/>
          <p:nvPr/>
        </p:nvSpPr>
        <p:spPr>
          <a:xfrm>
            <a:off x="8203433" y="5301940"/>
            <a:ext cx="3969327" cy="1477328"/>
          </a:xfrm>
          <a:prstGeom prst="rect">
            <a:avLst/>
          </a:prstGeom>
          <a:noFill/>
        </p:spPr>
        <p:txBody>
          <a:bodyPr wrap="square" rtlCol="0">
            <a:spAutoFit/>
          </a:bodyPr>
          <a:lstStyle/>
          <a:p>
            <a:pPr algn="ctr"/>
            <a:r>
              <a:rPr lang="en-CA" b="1" dirty="0"/>
              <a:t>Cosmology: </a:t>
            </a:r>
          </a:p>
          <a:p>
            <a:pPr algn="ctr"/>
            <a:r>
              <a:rPr lang="en-CA" dirty="0"/>
              <a:t>Origin and evolution of the Universe. </a:t>
            </a:r>
          </a:p>
          <a:p>
            <a:pPr algn="ctr"/>
            <a:endParaRPr lang="en-CA" dirty="0"/>
          </a:p>
          <a:p>
            <a:pPr algn="ctr"/>
            <a:endParaRPr lang="en-CA" dirty="0"/>
          </a:p>
          <a:p>
            <a:pPr algn="ctr"/>
            <a:r>
              <a:rPr lang="en-CA" dirty="0"/>
              <a:t>Credit: UniverseToday.com</a:t>
            </a:r>
          </a:p>
        </p:txBody>
      </p:sp>
      <p:pic>
        <p:nvPicPr>
          <p:cNvPr id="16" name="Picture 15" descr="Diagram&#10;&#10;Description automatically generated">
            <a:extLst>
              <a:ext uri="{FF2B5EF4-FFF2-40B4-BE49-F238E27FC236}">
                <a16:creationId xmlns:a16="http://schemas.microsoft.com/office/drawing/2014/main" id="{C884A6A8-43B2-4800-99A7-F06ED92F75FF}"/>
              </a:ext>
            </a:extLst>
          </p:cNvPr>
          <p:cNvPicPr>
            <a:picLocks noChangeAspect="1"/>
          </p:cNvPicPr>
          <p:nvPr/>
        </p:nvPicPr>
        <p:blipFill rotWithShape="1">
          <a:blip r:embed="rId5">
            <a:extLst>
              <a:ext uri="{28A0092B-C50C-407E-A947-70E740481C1C}">
                <a14:useLocalDpi xmlns:a14="http://schemas.microsoft.com/office/drawing/2010/main" val="0"/>
              </a:ext>
            </a:extLst>
          </a:blip>
          <a:srcRect l="7046" r="8861"/>
          <a:stretch/>
        </p:blipFill>
        <p:spPr>
          <a:xfrm>
            <a:off x="8135390" y="2514622"/>
            <a:ext cx="3960000" cy="2670298"/>
          </a:xfrm>
          <a:prstGeom prst="rect">
            <a:avLst/>
          </a:prstGeom>
        </p:spPr>
      </p:pic>
      <p:pic>
        <p:nvPicPr>
          <p:cNvPr id="17" name="Picture 16">
            <a:extLst>
              <a:ext uri="{FF2B5EF4-FFF2-40B4-BE49-F238E27FC236}">
                <a16:creationId xmlns:a16="http://schemas.microsoft.com/office/drawing/2014/main" id="{DAE4A53A-4C23-4799-A8E9-0D3CE7769E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010" y="2514623"/>
            <a:ext cx="3960000" cy="2637871"/>
          </a:xfrm>
          <a:prstGeom prst="rect">
            <a:avLst/>
          </a:prstGeom>
        </p:spPr>
      </p:pic>
      <p:pic>
        <p:nvPicPr>
          <p:cNvPr id="18" name="Picture 17" descr="Diagram&#10;&#10;Description automatically generated">
            <a:extLst>
              <a:ext uri="{FF2B5EF4-FFF2-40B4-BE49-F238E27FC236}">
                <a16:creationId xmlns:a16="http://schemas.microsoft.com/office/drawing/2014/main" id="{5F537A12-9746-472A-80B3-4567C3C0522B}"/>
              </a:ext>
            </a:extLst>
          </p:cNvPr>
          <p:cNvPicPr>
            <a:picLocks noChangeAspect="1"/>
          </p:cNvPicPr>
          <p:nvPr/>
        </p:nvPicPr>
        <p:blipFill rotWithShape="1">
          <a:blip r:embed="rId5">
            <a:extLst>
              <a:ext uri="{28A0092B-C50C-407E-A947-70E740481C1C}">
                <a14:useLocalDpi xmlns:a14="http://schemas.microsoft.com/office/drawing/2010/main" val="0"/>
              </a:ext>
            </a:extLst>
          </a:blip>
          <a:srcRect l="7046" r="8861"/>
          <a:stretch/>
        </p:blipFill>
        <p:spPr>
          <a:xfrm>
            <a:off x="8186225" y="2514622"/>
            <a:ext cx="3960000" cy="2670298"/>
          </a:xfrm>
          <a:prstGeom prst="rect">
            <a:avLst/>
          </a:prstGeom>
        </p:spPr>
      </p:pic>
      <p:sp>
        <p:nvSpPr>
          <p:cNvPr id="2" name="TextBox 1">
            <a:extLst>
              <a:ext uri="{FF2B5EF4-FFF2-40B4-BE49-F238E27FC236}">
                <a16:creationId xmlns:a16="http://schemas.microsoft.com/office/drawing/2014/main" id="{F7E798E9-AF35-6732-6F57-05BA197F96D4}"/>
              </a:ext>
            </a:extLst>
          </p:cNvPr>
          <p:cNvSpPr txBox="1"/>
          <p:nvPr/>
        </p:nvSpPr>
        <p:spPr>
          <a:xfrm>
            <a:off x="550718" y="158317"/>
            <a:ext cx="11595507" cy="1323439"/>
          </a:xfrm>
          <a:prstGeom prst="rect">
            <a:avLst/>
          </a:prstGeom>
          <a:noFill/>
        </p:spPr>
        <p:txBody>
          <a:bodyPr wrap="square" rtlCol="0">
            <a:spAutoFit/>
          </a:bodyPr>
          <a:lstStyle/>
          <a:p>
            <a:r>
              <a:rPr lang="en-US" sz="2000" dirty="0"/>
              <a:t>The McDonald Institute:</a:t>
            </a:r>
          </a:p>
          <a:p>
            <a:pPr marL="342900" indent="-342900">
              <a:buFont typeface="Arial" panose="020B0604020202020204" pitchFamily="34" charset="0"/>
              <a:buChar char="•"/>
            </a:pPr>
            <a:r>
              <a:rPr lang="en-US" sz="2000" dirty="0"/>
              <a:t> supports fundamental research in astroparticle physics at 11 Universities and 6 research institutes all across Canada, </a:t>
            </a:r>
          </a:p>
          <a:p>
            <a:pPr marL="342900" indent="-342900">
              <a:buFont typeface="Arial" panose="020B0604020202020204" pitchFamily="34" charset="0"/>
              <a:buChar char="•"/>
            </a:pPr>
            <a:r>
              <a:rPr lang="en-US" sz="2000" dirty="0"/>
              <a:t>supports a highly networked community of scientists, engineers, students and admin team members. </a:t>
            </a:r>
            <a:endParaRPr lang="en-CA" sz="2000" dirty="0"/>
          </a:p>
        </p:txBody>
      </p:sp>
    </p:spTree>
    <p:extLst>
      <p:ext uri="{BB962C8B-B14F-4D97-AF65-F5344CB8AC3E}">
        <p14:creationId xmlns:p14="http://schemas.microsoft.com/office/powerpoint/2010/main" val="3838762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lbert Einstein - Global Governance Forum">
            <a:extLst>
              <a:ext uri="{FF2B5EF4-FFF2-40B4-BE49-F238E27FC236}">
                <a16:creationId xmlns:a16="http://schemas.microsoft.com/office/drawing/2014/main" id="{EDE57A01-1098-A929-C9B5-E0DB20CBD2EC}"/>
              </a:ext>
            </a:extLst>
          </p:cNvPr>
          <p:cNvPicPr>
            <a:picLocks noChangeAspect="1"/>
          </p:cNvPicPr>
          <p:nvPr/>
        </p:nvPicPr>
        <p:blipFill>
          <a:blip r:embed="rId3"/>
          <a:stretch>
            <a:fillRect/>
          </a:stretch>
        </p:blipFill>
        <p:spPr>
          <a:xfrm>
            <a:off x="6976540" y="1506196"/>
            <a:ext cx="2165729" cy="2165729"/>
          </a:xfrm>
          <a:prstGeom prst="rect">
            <a:avLst/>
          </a:prstGeom>
        </p:spPr>
      </p:pic>
      <p:pic>
        <p:nvPicPr>
          <p:cNvPr id="5" name="Picture 4" descr="Leonardo da Vinc's Dream of Flying">
            <a:extLst>
              <a:ext uri="{FF2B5EF4-FFF2-40B4-BE49-F238E27FC236}">
                <a16:creationId xmlns:a16="http://schemas.microsoft.com/office/drawing/2014/main" id="{69074357-1669-F424-53C0-255D125C24DF}"/>
              </a:ext>
            </a:extLst>
          </p:cNvPr>
          <p:cNvPicPr>
            <a:picLocks noChangeAspect="1"/>
          </p:cNvPicPr>
          <p:nvPr/>
        </p:nvPicPr>
        <p:blipFill>
          <a:blip r:embed="rId4"/>
          <a:stretch>
            <a:fillRect/>
          </a:stretch>
        </p:blipFill>
        <p:spPr>
          <a:xfrm>
            <a:off x="446239" y="1506196"/>
            <a:ext cx="1835521" cy="2570158"/>
          </a:xfrm>
          <a:prstGeom prst="rect">
            <a:avLst/>
          </a:prstGeom>
        </p:spPr>
      </p:pic>
      <p:pic>
        <p:nvPicPr>
          <p:cNvPr id="6" name="Picture 5" descr="This month, we're celebrating 51 years of the charm quark. It was reported  in Physical Review Letters in 1974, but it continues to shape physics  today. SLAC National Accelerator Laboratory Brookhaven National">
            <a:extLst>
              <a:ext uri="{FF2B5EF4-FFF2-40B4-BE49-F238E27FC236}">
                <a16:creationId xmlns:a16="http://schemas.microsoft.com/office/drawing/2014/main" id="{7AA4D9CD-93AB-F6D4-C8DB-7584730F2C82}"/>
              </a:ext>
            </a:extLst>
          </p:cNvPr>
          <p:cNvPicPr>
            <a:picLocks noChangeAspect="1"/>
          </p:cNvPicPr>
          <p:nvPr/>
        </p:nvPicPr>
        <p:blipFill>
          <a:blip r:embed="rId5"/>
          <a:srcRect t="54718"/>
          <a:stretch>
            <a:fillRect/>
          </a:stretch>
        </p:blipFill>
        <p:spPr>
          <a:xfrm>
            <a:off x="1977046" y="4629148"/>
            <a:ext cx="3572088" cy="1617529"/>
          </a:xfrm>
          <a:prstGeom prst="rect">
            <a:avLst/>
          </a:prstGeom>
        </p:spPr>
      </p:pic>
      <p:sp>
        <p:nvSpPr>
          <p:cNvPr id="7" name="TextBox 6">
            <a:extLst>
              <a:ext uri="{FF2B5EF4-FFF2-40B4-BE49-F238E27FC236}">
                <a16:creationId xmlns:a16="http://schemas.microsoft.com/office/drawing/2014/main" id="{100E8E52-9722-B36F-D4EB-230557D9B9DF}"/>
              </a:ext>
            </a:extLst>
          </p:cNvPr>
          <p:cNvSpPr txBox="1"/>
          <p:nvPr/>
        </p:nvSpPr>
        <p:spPr>
          <a:xfrm>
            <a:off x="2431472" y="218210"/>
            <a:ext cx="6826828" cy="400110"/>
          </a:xfrm>
          <a:prstGeom prst="rect">
            <a:avLst/>
          </a:prstGeom>
          <a:noFill/>
        </p:spPr>
        <p:txBody>
          <a:bodyPr wrap="square" rtlCol="0">
            <a:spAutoFit/>
          </a:bodyPr>
          <a:lstStyle/>
          <a:p>
            <a:r>
              <a:rPr lang="en-US" sz="2000" dirty="0"/>
              <a:t>There is a deep-rooted connection between art and science</a:t>
            </a:r>
            <a:endParaRPr lang="en-CA" sz="2000" dirty="0"/>
          </a:p>
        </p:txBody>
      </p:sp>
      <p:sp>
        <p:nvSpPr>
          <p:cNvPr id="9" name="TextBox 8">
            <a:extLst>
              <a:ext uri="{FF2B5EF4-FFF2-40B4-BE49-F238E27FC236}">
                <a16:creationId xmlns:a16="http://schemas.microsoft.com/office/drawing/2014/main" id="{2F1BED30-731B-6B10-23C3-09F60E37048A}"/>
              </a:ext>
            </a:extLst>
          </p:cNvPr>
          <p:cNvSpPr txBox="1"/>
          <p:nvPr/>
        </p:nvSpPr>
        <p:spPr>
          <a:xfrm>
            <a:off x="344631" y="708315"/>
            <a:ext cx="11724410" cy="707886"/>
          </a:xfrm>
          <a:prstGeom prst="rect">
            <a:avLst/>
          </a:prstGeom>
          <a:noFill/>
        </p:spPr>
        <p:txBody>
          <a:bodyPr wrap="square" rtlCol="0">
            <a:spAutoFit/>
          </a:bodyPr>
          <a:lstStyle/>
          <a:p>
            <a:r>
              <a:rPr lang="en-US" sz="2000" dirty="0"/>
              <a:t>In both we are driven to explore relevant questions through creativity and curiosity, using the power of observation as our primary tool.</a:t>
            </a:r>
            <a:endParaRPr lang="en-CA" sz="2000" dirty="0"/>
          </a:p>
        </p:txBody>
      </p:sp>
      <p:sp>
        <p:nvSpPr>
          <p:cNvPr id="11" name="TextBox 10">
            <a:extLst>
              <a:ext uri="{FF2B5EF4-FFF2-40B4-BE49-F238E27FC236}">
                <a16:creationId xmlns:a16="http://schemas.microsoft.com/office/drawing/2014/main" id="{EDBA793C-0E53-11B6-59EC-5C2B395028CA}"/>
              </a:ext>
            </a:extLst>
          </p:cNvPr>
          <p:cNvSpPr txBox="1"/>
          <p:nvPr/>
        </p:nvSpPr>
        <p:spPr>
          <a:xfrm>
            <a:off x="2431472" y="1622185"/>
            <a:ext cx="2535383" cy="1015663"/>
          </a:xfrm>
          <a:prstGeom prst="rect">
            <a:avLst/>
          </a:prstGeom>
          <a:noFill/>
        </p:spPr>
        <p:txBody>
          <a:bodyPr wrap="square" rtlCol="0">
            <a:spAutoFit/>
          </a:bodyPr>
          <a:lstStyle/>
          <a:p>
            <a:r>
              <a:rPr lang="en-US" sz="2000" b="1" dirty="0"/>
              <a:t>Leonardo Da Vinci: </a:t>
            </a:r>
            <a:r>
              <a:rPr lang="en-US" sz="2000" dirty="0"/>
              <a:t>Artist, scientist and inventor</a:t>
            </a:r>
            <a:endParaRPr lang="en-CA" sz="2000" dirty="0"/>
          </a:p>
        </p:txBody>
      </p:sp>
      <p:sp>
        <p:nvSpPr>
          <p:cNvPr id="13" name="TextBox 12">
            <a:extLst>
              <a:ext uri="{FF2B5EF4-FFF2-40B4-BE49-F238E27FC236}">
                <a16:creationId xmlns:a16="http://schemas.microsoft.com/office/drawing/2014/main" id="{3B995A86-E46E-05BE-4914-20B91E8A7621}"/>
              </a:ext>
            </a:extLst>
          </p:cNvPr>
          <p:cNvSpPr txBox="1"/>
          <p:nvPr/>
        </p:nvSpPr>
        <p:spPr>
          <a:xfrm>
            <a:off x="9210378" y="1506196"/>
            <a:ext cx="2535383" cy="1323439"/>
          </a:xfrm>
          <a:prstGeom prst="rect">
            <a:avLst/>
          </a:prstGeom>
          <a:noFill/>
        </p:spPr>
        <p:txBody>
          <a:bodyPr wrap="square" rtlCol="0">
            <a:spAutoFit/>
          </a:bodyPr>
          <a:lstStyle/>
          <a:p>
            <a:r>
              <a:rPr lang="en-US" sz="2000" b="1" dirty="0"/>
              <a:t>Einstein:</a:t>
            </a:r>
            <a:r>
              <a:rPr lang="en-US" sz="2000" dirty="0"/>
              <a:t> </a:t>
            </a:r>
          </a:p>
          <a:p>
            <a:r>
              <a:rPr lang="en-US" sz="2000" dirty="0"/>
              <a:t>Strived to find beauty and symmetry in his physical theories.</a:t>
            </a:r>
            <a:endParaRPr lang="en-CA" sz="2000" dirty="0"/>
          </a:p>
        </p:txBody>
      </p:sp>
      <p:sp>
        <p:nvSpPr>
          <p:cNvPr id="17" name="TextBox 16">
            <a:extLst>
              <a:ext uri="{FF2B5EF4-FFF2-40B4-BE49-F238E27FC236}">
                <a16:creationId xmlns:a16="http://schemas.microsoft.com/office/drawing/2014/main" id="{6ACFD5F3-72C5-ED4D-C169-4A1614A9C3A4}"/>
              </a:ext>
            </a:extLst>
          </p:cNvPr>
          <p:cNvSpPr txBox="1"/>
          <p:nvPr/>
        </p:nvSpPr>
        <p:spPr>
          <a:xfrm>
            <a:off x="5844886" y="4587057"/>
            <a:ext cx="5418859" cy="1631216"/>
          </a:xfrm>
          <a:prstGeom prst="rect">
            <a:avLst/>
          </a:prstGeom>
          <a:noFill/>
        </p:spPr>
        <p:txBody>
          <a:bodyPr wrap="square" rtlCol="0">
            <a:spAutoFit/>
          </a:bodyPr>
          <a:lstStyle/>
          <a:p>
            <a:r>
              <a:rPr lang="en-US" sz="2000" b="1" dirty="0"/>
              <a:t>The Charm Quark:</a:t>
            </a:r>
          </a:p>
          <a:p>
            <a:r>
              <a:rPr lang="en-US" sz="2000" dirty="0"/>
              <a:t>Predicted in 1964 and discovered in 1974. Named “Charm” for the elegant symmetry it was expected to bring to the particle theories of the day.</a:t>
            </a:r>
            <a:endParaRPr lang="en-CA" sz="2000" dirty="0"/>
          </a:p>
        </p:txBody>
      </p:sp>
    </p:spTree>
    <p:extLst>
      <p:ext uri="{BB962C8B-B14F-4D97-AF65-F5344CB8AC3E}">
        <p14:creationId xmlns:p14="http://schemas.microsoft.com/office/powerpoint/2010/main" val="2743727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3AE516-319A-B68C-1EF8-4BDED748F295}"/>
              </a:ext>
            </a:extLst>
          </p:cNvPr>
          <p:cNvPicPr>
            <a:picLocks noChangeAspect="1"/>
          </p:cNvPicPr>
          <p:nvPr/>
        </p:nvPicPr>
        <p:blipFill>
          <a:blip r:embed="rId3"/>
          <a:stretch>
            <a:fillRect/>
          </a:stretch>
        </p:blipFill>
        <p:spPr>
          <a:xfrm>
            <a:off x="6819199" y="674119"/>
            <a:ext cx="5229052" cy="5222721"/>
          </a:xfrm>
          <a:prstGeom prst="rect">
            <a:avLst/>
          </a:prstGeom>
        </p:spPr>
      </p:pic>
      <p:sp>
        <p:nvSpPr>
          <p:cNvPr id="3" name="TextBox 2">
            <a:extLst>
              <a:ext uri="{FF2B5EF4-FFF2-40B4-BE49-F238E27FC236}">
                <a16:creationId xmlns:a16="http://schemas.microsoft.com/office/drawing/2014/main" id="{60793609-508D-C4C3-D083-E3AEBF2118D5}"/>
              </a:ext>
            </a:extLst>
          </p:cNvPr>
          <p:cNvSpPr txBox="1"/>
          <p:nvPr/>
        </p:nvSpPr>
        <p:spPr>
          <a:xfrm>
            <a:off x="8862282" y="6407774"/>
            <a:ext cx="3549659" cy="369332"/>
          </a:xfrm>
          <a:prstGeom prst="rect">
            <a:avLst/>
          </a:prstGeom>
          <a:noFill/>
        </p:spPr>
        <p:txBody>
          <a:bodyPr wrap="square">
            <a:spAutoFit/>
          </a:bodyPr>
          <a:lstStyle/>
          <a:p>
            <a:r>
              <a:rPr lang="en-CA" b="0" i="1" dirty="0">
                <a:solidFill>
                  <a:srgbClr val="222222"/>
                </a:solidFill>
                <a:effectLst/>
                <a:latin typeface="-apple-system"/>
              </a:rPr>
              <a:t>Credit: Nature</a:t>
            </a:r>
            <a:r>
              <a:rPr lang="en-CA" b="0" i="0" dirty="0">
                <a:solidFill>
                  <a:srgbClr val="222222"/>
                </a:solidFill>
                <a:effectLst/>
                <a:latin typeface="-apple-system"/>
              </a:rPr>
              <a:t> </a:t>
            </a:r>
            <a:r>
              <a:rPr lang="en-CA" b="1" i="0" dirty="0">
                <a:solidFill>
                  <a:srgbClr val="222222"/>
                </a:solidFill>
                <a:effectLst/>
                <a:latin typeface="-apple-system"/>
              </a:rPr>
              <a:t>638</a:t>
            </a:r>
            <a:r>
              <a:rPr lang="en-CA" b="0" i="0" dirty="0">
                <a:solidFill>
                  <a:srgbClr val="222222"/>
                </a:solidFill>
                <a:effectLst/>
                <a:latin typeface="-apple-system"/>
              </a:rPr>
              <a:t>, 58–68 (2025). </a:t>
            </a:r>
            <a:endParaRPr lang="en-CA" dirty="0"/>
          </a:p>
        </p:txBody>
      </p:sp>
      <p:sp>
        <p:nvSpPr>
          <p:cNvPr id="7" name="TextBox 6">
            <a:extLst>
              <a:ext uri="{FF2B5EF4-FFF2-40B4-BE49-F238E27FC236}">
                <a16:creationId xmlns:a16="http://schemas.microsoft.com/office/drawing/2014/main" id="{9B2719CF-FD15-20B9-0819-CF751A224504}"/>
              </a:ext>
            </a:extLst>
          </p:cNvPr>
          <p:cNvSpPr txBox="1"/>
          <p:nvPr/>
        </p:nvSpPr>
        <p:spPr>
          <a:xfrm>
            <a:off x="467592" y="264442"/>
            <a:ext cx="6182590" cy="3477875"/>
          </a:xfrm>
          <a:prstGeom prst="rect">
            <a:avLst/>
          </a:prstGeom>
          <a:noFill/>
        </p:spPr>
        <p:txBody>
          <a:bodyPr wrap="square" rtlCol="0">
            <a:spAutoFit/>
          </a:bodyPr>
          <a:lstStyle/>
          <a:p>
            <a:r>
              <a:rPr lang="en-US" sz="2000" b="1" dirty="0"/>
              <a:t>Indigenous connection:</a:t>
            </a:r>
          </a:p>
          <a:p>
            <a:endParaRPr lang="en-US" sz="2000" b="1" dirty="0"/>
          </a:p>
          <a:p>
            <a:r>
              <a:rPr lang="en-US" sz="2000" dirty="0"/>
              <a:t>I am intrigued by the potential to benefit from both the indigenous and western ways of knowing, through two different lenses, and to intentionally shift one’s perspective  according to the situation at hand.</a:t>
            </a:r>
          </a:p>
          <a:p>
            <a:endParaRPr lang="en-US" sz="2000" dirty="0"/>
          </a:p>
          <a:p>
            <a:r>
              <a:rPr lang="en-US" sz="2000" dirty="0"/>
              <a:t>For example, in </a:t>
            </a:r>
            <a:r>
              <a:rPr lang="en-US" sz="2000"/>
              <a:t>indigenous world-views </a:t>
            </a:r>
            <a:r>
              <a:rPr lang="en-US" sz="2000" dirty="0"/>
              <a:t>living and non-living entities are deeply connected through reciprocal relationships, mirroring the western treatment of quantum entanglement and observer influence.</a:t>
            </a:r>
          </a:p>
        </p:txBody>
      </p:sp>
      <p:sp>
        <p:nvSpPr>
          <p:cNvPr id="9" name="TextBox 8">
            <a:extLst>
              <a:ext uri="{FF2B5EF4-FFF2-40B4-BE49-F238E27FC236}">
                <a16:creationId xmlns:a16="http://schemas.microsoft.com/office/drawing/2014/main" id="{4FA3BEDC-97C1-980E-1DCF-F3FF13F7B803}"/>
              </a:ext>
            </a:extLst>
          </p:cNvPr>
          <p:cNvSpPr txBox="1"/>
          <p:nvPr/>
        </p:nvSpPr>
        <p:spPr>
          <a:xfrm>
            <a:off x="467591" y="4344599"/>
            <a:ext cx="6182591" cy="2246769"/>
          </a:xfrm>
          <a:prstGeom prst="rect">
            <a:avLst/>
          </a:prstGeom>
          <a:noFill/>
        </p:spPr>
        <p:txBody>
          <a:bodyPr wrap="square" rtlCol="0">
            <a:spAutoFit/>
          </a:bodyPr>
          <a:lstStyle/>
          <a:p>
            <a:r>
              <a:rPr lang="en-US" sz="2000" b="1" dirty="0"/>
              <a:t>The space:</a:t>
            </a:r>
          </a:p>
          <a:p>
            <a:endParaRPr lang="en-US" sz="2000" b="1" dirty="0"/>
          </a:p>
          <a:p>
            <a:r>
              <a:rPr lang="en-US" sz="2000" dirty="0"/>
              <a:t>I am particularly pleased with this fantastic artwork being on the wall of the McDonald Institute, within Physics and Queen’s. This space is normally a hub of learning, teaming with students, who can enjoy the art and reflect on the messages being evoked.</a:t>
            </a:r>
          </a:p>
        </p:txBody>
      </p:sp>
    </p:spTree>
    <p:extLst>
      <p:ext uri="{BB962C8B-B14F-4D97-AF65-F5344CB8AC3E}">
        <p14:creationId xmlns:p14="http://schemas.microsoft.com/office/powerpoint/2010/main" val="852585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680</TotalTime>
  <Words>407</Words>
  <Application>Microsoft Office PowerPoint</Application>
  <PresentationFormat>Widescreen</PresentationFormat>
  <Paragraphs>47</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-apple-system</vt:lpstr>
      <vt:lpstr>Aptos</vt:lpstr>
      <vt:lpstr>Aptos Display</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Anthony Noble</dc:creator>
  <cp:lastModifiedBy>Anthony Noble</cp:lastModifiedBy>
  <cp:revision>2</cp:revision>
  <dcterms:created xsi:type="dcterms:W3CDTF">2026-07-27T05:50:09Z</dcterms:created>
  <dcterms:modified xsi:type="dcterms:W3CDTF">2026-07-27T17:10:56Z</dcterms:modified>
</cp:coreProperties>
</file>