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7" r:id="rId3"/>
    <p:sldId id="364" r:id="rId4"/>
    <p:sldId id="280" r:id="rId5"/>
    <p:sldId id="379" r:id="rId6"/>
    <p:sldId id="1695" r:id="rId7"/>
    <p:sldId id="1702" r:id="rId8"/>
    <p:sldId id="339" r:id="rId9"/>
    <p:sldId id="365" r:id="rId10"/>
    <p:sldId id="344" r:id="rId11"/>
    <p:sldId id="368" r:id="rId12"/>
    <p:sldId id="345" r:id="rId13"/>
    <p:sldId id="1712" r:id="rId14"/>
    <p:sldId id="375" r:id="rId15"/>
    <p:sldId id="363" r:id="rId16"/>
    <p:sldId id="1701" r:id="rId17"/>
    <p:sldId id="1709" r:id="rId18"/>
    <p:sldId id="1704" r:id="rId19"/>
    <p:sldId id="1706" r:id="rId20"/>
    <p:sldId id="1705" r:id="rId21"/>
    <p:sldId id="382" r:id="rId22"/>
    <p:sldId id="383" r:id="rId23"/>
    <p:sldId id="384" r:id="rId24"/>
    <p:sldId id="385" r:id="rId25"/>
    <p:sldId id="386" r:id="rId26"/>
    <p:sldId id="377" r:id="rId27"/>
    <p:sldId id="171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2025 Edition CFREF" id="{B418B3E1-397E-4280-87D9-B2EE34CA8FFA}">
          <p14:sldIdLst>
            <p14:sldId id="256"/>
            <p14:sldId id="287"/>
            <p14:sldId id="364"/>
          </p14:sldIdLst>
        </p14:section>
        <p14:section name="Introduction" id="{6BC31A49-1439-463F-A09B-638D3F143E9D}">
          <p14:sldIdLst>
            <p14:sldId id="280"/>
            <p14:sldId id="379"/>
            <p14:sldId id="1695"/>
            <p14:sldId id="1702"/>
          </p14:sldIdLst>
        </p14:section>
        <p14:section name="CFREF Status" id="{8E21B4E1-250B-459C-8A77-EBB6265F320F}">
          <p14:sldIdLst>
            <p14:sldId id="339"/>
            <p14:sldId id="365"/>
          </p14:sldIdLst>
        </p14:section>
        <p14:section name="CFREF Highlights" id="{E02C0AC8-60D9-4BB0-9030-22AA00F5D2FA}">
          <p14:sldIdLst>
            <p14:sldId id="344"/>
            <p14:sldId id="368"/>
            <p14:sldId id="345"/>
          </p14:sldIdLst>
        </p14:section>
        <p14:section name="Criticisms" id="{A6849031-0D8E-4F47-A6DD-C5C71D040087}">
          <p14:sldIdLst>
            <p14:sldId id="1712"/>
          </p14:sldIdLst>
        </p14:section>
        <p14:section name="MRS relaunched" id="{013508F8-53F2-407F-8BFD-8B930BBFE128}">
          <p14:sldIdLst>
            <p14:sldId id="375"/>
            <p14:sldId id="363"/>
          </p14:sldIdLst>
        </p14:section>
        <p14:section name="MRS Funding status" id="{2AE0A17D-ED21-4FD2-8B9A-A3087FAED0D3}">
          <p14:sldIdLst>
            <p14:sldId id="1701"/>
            <p14:sldId id="1709"/>
          </p14:sldIdLst>
        </p14:section>
        <p14:section name="IPDC" id="{1E9B5A9F-87C3-4E77-AFA3-328ECE416614}">
          <p14:sldIdLst>
            <p14:sldId id="1704"/>
            <p14:sldId id="1706"/>
            <p14:sldId id="1705"/>
          </p14:sldIdLst>
        </p14:section>
        <p14:section name="priority driven support" id="{87762FF2-8F46-4CD7-8D03-D674E62E3F25}">
          <p14:sldIdLst>
            <p14:sldId id="382"/>
            <p14:sldId id="383"/>
            <p14:sldId id="384"/>
            <p14:sldId id="385"/>
            <p14:sldId id="386"/>
            <p14:sldId id="377"/>
            <p14:sldId id="1711"/>
          </p14:sldIdLst>
        </p14:section>
        <p14:section name="Bone pile" id="{4FC55413-0E4A-4A57-AF32-DA77EF11069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1335D"/>
    <a:srgbClr val="44546A"/>
    <a:srgbClr val="EEB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4" autoAdjust="0"/>
    <p:restoredTop sz="90521" autoAdjust="0"/>
  </p:normalViewPr>
  <p:slideViewPr>
    <p:cSldViewPr snapToGrid="0">
      <p:cViewPr varScale="1">
        <p:scale>
          <a:sx n="78" d="100"/>
          <a:sy n="78" d="100"/>
        </p:scale>
        <p:origin x="27" y="315"/>
      </p:cViewPr>
      <p:guideLst/>
    </p:cSldViewPr>
  </p:slideViewPr>
  <p:notesTextViewPr>
    <p:cViewPr>
      <p:scale>
        <a:sx n="1" d="1"/>
        <a:sy n="1" d="1"/>
      </p:scale>
      <p:origin x="0" y="0"/>
    </p:cViewPr>
  </p:notesTextViewPr>
  <p:sorterViewPr>
    <p:cViewPr>
      <p:scale>
        <a:sx n="60" d="100"/>
        <a:sy n="60" d="100"/>
      </p:scale>
      <p:origin x="0" y="-782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931789-1E42-4916-A200-2514A00DA977}" type="datetimeFigureOut">
              <a:rPr lang="en-CA" smtClean="0"/>
              <a:t>2026-07-26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D7A756-DF3B-4C15-99E0-34EAAA45D0F2}" type="slidenum">
              <a:rPr lang="en-CA" smtClean="0"/>
              <a:t>‹#›</a:t>
            </a:fld>
            <a:endParaRPr lang="en-CA"/>
          </a:p>
        </p:txBody>
      </p:sp>
    </p:spTree>
    <p:extLst>
      <p:ext uri="{BB962C8B-B14F-4D97-AF65-F5344CB8AC3E}">
        <p14:creationId xmlns:p14="http://schemas.microsoft.com/office/powerpoint/2010/main" val="74626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5D7A756-DF3B-4C15-99E0-34EAAA45D0F2}" type="slidenum">
              <a:rPr lang="en-CA" smtClean="0"/>
              <a:t>1</a:t>
            </a:fld>
            <a:endParaRPr lang="en-CA"/>
          </a:p>
        </p:txBody>
      </p:sp>
    </p:spTree>
    <p:extLst>
      <p:ext uri="{BB962C8B-B14F-4D97-AF65-F5344CB8AC3E}">
        <p14:creationId xmlns:p14="http://schemas.microsoft.com/office/powerpoint/2010/main" val="2646482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5D7A756-DF3B-4C15-99E0-34EAAA45D0F2}" type="slidenum">
              <a:rPr lang="en-CA" smtClean="0"/>
              <a:t>15</a:t>
            </a:fld>
            <a:endParaRPr lang="en-CA"/>
          </a:p>
        </p:txBody>
      </p:sp>
    </p:spTree>
    <p:extLst>
      <p:ext uri="{BB962C8B-B14F-4D97-AF65-F5344CB8AC3E}">
        <p14:creationId xmlns:p14="http://schemas.microsoft.com/office/powerpoint/2010/main" val="3351481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a:t>
            </a:r>
            <a:endParaRPr lang="en-CA" dirty="0"/>
          </a:p>
        </p:txBody>
      </p:sp>
      <p:sp>
        <p:nvSpPr>
          <p:cNvPr id="4" name="Slide Number Placeholder 3"/>
          <p:cNvSpPr>
            <a:spLocks noGrp="1"/>
          </p:cNvSpPr>
          <p:nvPr>
            <p:ph type="sldNum" sz="quarter" idx="5"/>
          </p:nvPr>
        </p:nvSpPr>
        <p:spPr/>
        <p:txBody>
          <a:bodyPr/>
          <a:lstStyle/>
          <a:p>
            <a:fld id="{85D7A756-DF3B-4C15-99E0-34EAAA45D0F2}" type="slidenum">
              <a:rPr lang="en-CA" smtClean="0"/>
              <a:t>16</a:t>
            </a:fld>
            <a:endParaRPr lang="en-CA"/>
          </a:p>
        </p:txBody>
      </p:sp>
    </p:spTree>
    <p:extLst>
      <p:ext uri="{BB962C8B-B14F-4D97-AF65-F5344CB8AC3E}">
        <p14:creationId xmlns:p14="http://schemas.microsoft.com/office/powerpoint/2010/main" val="1366597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7B9E6-66E8-D110-4A6D-21214A2418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66DAEB-A25A-5699-D883-D8811A3163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9C90DA-1FE0-04E6-5FD0-1DA7C41472E5}"/>
              </a:ext>
            </a:extLst>
          </p:cNvPr>
          <p:cNvSpPr>
            <a:spLocks noGrp="1"/>
          </p:cNvSpPr>
          <p:nvPr>
            <p:ph type="body" idx="1"/>
          </p:nvPr>
        </p:nvSpPr>
        <p:spPr/>
        <p:txBody>
          <a:bodyPr/>
          <a:lstStyle/>
          <a:p>
            <a:r>
              <a:rPr lang="en-CA"/>
              <a:t>`</a:t>
            </a:r>
            <a:endParaRPr lang="en-CA" dirty="0"/>
          </a:p>
        </p:txBody>
      </p:sp>
      <p:sp>
        <p:nvSpPr>
          <p:cNvPr id="4" name="Slide Number Placeholder 3">
            <a:extLst>
              <a:ext uri="{FF2B5EF4-FFF2-40B4-BE49-F238E27FC236}">
                <a16:creationId xmlns:a16="http://schemas.microsoft.com/office/drawing/2014/main" id="{A23EE85B-C53B-9282-64E3-D5482194A992}"/>
              </a:ext>
            </a:extLst>
          </p:cNvPr>
          <p:cNvSpPr>
            <a:spLocks noGrp="1"/>
          </p:cNvSpPr>
          <p:nvPr>
            <p:ph type="sldNum" sz="quarter" idx="5"/>
          </p:nvPr>
        </p:nvSpPr>
        <p:spPr/>
        <p:txBody>
          <a:bodyPr/>
          <a:lstStyle/>
          <a:p>
            <a:fld id="{85D7A756-DF3B-4C15-99E0-34EAAA45D0F2}" type="slidenum">
              <a:rPr lang="en-CA" smtClean="0"/>
              <a:t>17</a:t>
            </a:fld>
            <a:endParaRPr lang="en-CA"/>
          </a:p>
        </p:txBody>
      </p:sp>
    </p:spTree>
    <p:extLst>
      <p:ext uri="{BB962C8B-B14F-4D97-AF65-F5344CB8AC3E}">
        <p14:creationId xmlns:p14="http://schemas.microsoft.com/office/powerpoint/2010/main" val="3210618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1323B-A026-F10C-7864-B74A256FE2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B8390-425B-61D8-168F-AAD3896204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A3547E-4315-CB38-2F8D-9C7BBBCA232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F5B1C440-7FE9-9612-F943-1DE53BDDFC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A756-DF3B-4C15-99E0-34EAAA45D0F2}"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44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F62D5-1472-49EC-D8E0-5537BF353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85547B-5A09-C921-53AE-4480AE25A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0A797-3924-9CC4-5814-E06EEF7312F6}"/>
              </a:ext>
            </a:extLst>
          </p:cNvPr>
          <p:cNvSpPr>
            <a:spLocks noGrp="1"/>
          </p:cNvSpPr>
          <p:nvPr>
            <p:ph type="body" idx="1"/>
          </p:nvPr>
        </p:nvSpPr>
        <p:spPr/>
        <p:txBody>
          <a:bodyPr/>
          <a:lstStyle/>
          <a:p>
            <a:r>
              <a:rPr lang="en-CA" dirty="0"/>
              <a:t>`</a:t>
            </a:r>
          </a:p>
        </p:txBody>
      </p:sp>
      <p:sp>
        <p:nvSpPr>
          <p:cNvPr id="4" name="Slide Number Placeholder 3">
            <a:extLst>
              <a:ext uri="{FF2B5EF4-FFF2-40B4-BE49-F238E27FC236}">
                <a16:creationId xmlns:a16="http://schemas.microsoft.com/office/drawing/2014/main" id="{2DE91F9D-9D30-E833-AD45-E6E9B8AE68CA}"/>
              </a:ext>
            </a:extLst>
          </p:cNvPr>
          <p:cNvSpPr>
            <a:spLocks noGrp="1"/>
          </p:cNvSpPr>
          <p:nvPr>
            <p:ph type="sldNum" sz="quarter" idx="5"/>
          </p:nvPr>
        </p:nvSpPr>
        <p:spPr/>
        <p:txBody>
          <a:bodyPr/>
          <a:lstStyle/>
          <a:p>
            <a:fld id="{85D7A756-DF3B-4C15-99E0-34EAAA45D0F2}" type="slidenum">
              <a:rPr lang="en-CA" smtClean="0"/>
              <a:t>20</a:t>
            </a:fld>
            <a:endParaRPr lang="en-CA"/>
          </a:p>
        </p:txBody>
      </p:sp>
    </p:spTree>
    <p:extLst>
      <p:ext uri="{BB962C8B-B14F-4D97-AF65-F5344CB8AC3E}">
        <p14:creationId xmlns:p14="http://schemas.microsoft.com/office/powerpoint/2010/main" val="552292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5D7A756-DF3B-4C15-99E0-34EAAA45D0F2}" type="slidenum">
              <a:rPr lang="en-CA" smtClean="0"/>
              <a:t>25</a:t>
            </a:fld>
            <a:endParaRPr lang="en-CA"/>
          </a:p>
        </p:txBody>
      </p:sp>
    </p:spTree>
    <p:extLst>
      <p:ext uri="{BB962C8B-B14F-4D97-AF65-F5344CB8AC3E}">
        <p14:creationId xmlns:p14="http://schemas.microsoft.com/office/powerpoint/2010/main" val="918647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5D7A756-DF3B-4C15-99E0-34EAAA45D0F2}" type="slidenum">
              <a:rPr lang="en-CA" smtClean="0"/>
              <a:t>27</a:t>
            </a:fld>
            <a:endParaRPr lang="en-CA"/>
          </a:p>
        </p:txBody>
      </p:sp>
    </p:spTree>
    <p:extLst>
      <p:ext uri="{BB962C8B-B14F-4D97-AF65-F5344CB8AC3E}">
        <p14:creationId xmlns:p14="http://schemas.microsoft.com/office/powerpoint/2010/main" val="3186560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start, let me begin by recognizing that we are meeting today on the traditional lands of the </a:t>
            </a:r>
            <a:r>
              <a:rPr lang="en-US" b="0" i="0" dirty="0">
                <a:solidFill>
                  <a:srgbClr val="212121"/>
                </a:solidFill>
                <a:effectLst/>
                <a:highlight>
                  <a:srgbClr val="E3E3E3"/>
                </a:highlight>
                <a:latin typeface="Open Sans" panose="020B0606030504020204" pitchFamily="34" charset="0"/>
              </a:rPr>
              <a:t>Anishinaabe (Ah- </a:t>
            </a:r>
            <a:r>
              <a:rPr lang="en-US" b="0" i="0" dirty="0" err="1">
                <a:solidFill>
                  <a:srgbClr val="212121"/>
                </a:solidFill>
                <a:effectLst/>
                <a:highlight>
                  <a:srgbClr val="E3E3E3"/>
                </a:highlight>
                <a:latin typeface="Open Sans" panose="020B0606030504020204" pitchFamily="34" charset="0"/>
              </a:rPr>
              <a:t>nish</a:t>
            </a:r>
            <a:r>
              <a:rPr lang="en-US" b="0" i="0" dirty="0">
                <a:solidFill>
                  <a:srgbClr val="212121"/>
                </a:solidFill>
                <a:effectLst/>
                <a:highlight>
                  <a:srgbClr val="E3E3E3"/>
                </a:highlight>
                <a:latin typeface="Open Sans" panose="020B0606030504020204" pitchFamily="34" charset="0"/>
              </a:rPr>
              <a:t>-in-ah-bay) and Haudenosaunee (Ho-den-o-show-nee) peoples. We are extremely grateful to be able to live, learn and play on these lands. This is a picture from just North of Kingston, one of my favorite places. </a:t>
            </a:r>
          </a:p>
          <a:p>
            <a:endParaRPr lang="en-US" b="0" i="0" dirty="0">
              <a:solidFill>
                <a:srgbClr val="212121"/>
              </a:solidFill>
              <a:effectLst/>
              <a:highlight>
                <a:srgbClr val="E3E3E3"/>
              </a:highlight>
              <a:latin typeface="Open Sans" panose="020B0606030504020204" pitchFamily="34" charset="0"/>
            </a:endParaRPr>
          </a:p>
          <a:p>
            <a:r>
              <a:rPr lang="en-US" b="0" i="0" dirty="0">
                <a:solidFill>
                  <a:srgbClr val="212121"/>
                </a:solidFill>
                <a:effectLst/>
                <a:highlight>
                  <a:srgbClr val="E3E3E3"/>
                </a:highlight>
                <a:latin typeface="Open Sans" panose="020B0606030504020204" pitchFamily="34" charset="0"/>
              </a:rPr>
              <a:t>When I walk on this land I am acutely aware that this land has existed in this way for millions of years, and I recognize that many peoples have enjoyed this wonderful space and cared for this land. I feel a great connection to the land when I am here, and the sense of responsibility I have to steward the land in a responsible way. I encourage all of you to be thinking in this way about the lands you visit, and the lands you might occupy. </a:t>
            </a:r>
            <a:endParaRPr lang="en-CA" dirty="0"/>
          </a:p>
        </p:txBody>
      </p:sp>
      <p:sp>
        <p:nvSpPr>
          <p:cNvPr id="4" name="Slide Number Placeholder 3"/>
          <p:cNvSpPr>
            <a:spLocks noGrp="1"/>
          </p:cNvSpPr>
          <p:nvPr>
            <p:ph type="sldNum" sz="quarter" idx="5"/>
          </p:nvPr>
        </p:nvSpPr>
        <p:spPr/>
        <p:txBody>
          <a:bodyPr/>
          <a:lstStyle/>
          <a:p>
            <a:fld id="{85D7A756-DF3B-4C15-99E0-34EAAA45D0F2}" type="slidenum">
              <a:rPr lang="en-CA" smtClean="0"/>
              <a:t>2</a:t>
            </a:fld>
            <a:endParaRPr lang="en-CA"/>
          </a:p>
        </p:txBody>
      </p:sp>
    </p:spTree>
    <p:extLst>
      <p:ext uri="{BB962C8B-B14F-4D97-AF65-F5344CB8AC3E}">
        <p14:creationId xmlns:p14="http://schemas.microsoft.com/office/powerpoint/2010/main" val="2034801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A756-DF3B-4C15-99E0-34EAAA45D0F2}"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9163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5D7A756-DF3B-4C15-99E0-34EAAA45D0F2}" type="slidenum">
              <a:rPr lang="en-CA" smtClean="0"/>
              <a:t>5</a:t>
            </a:fld>
            <a:endParaRPr lang="en-CA"/>
          </a:p>
        </p:txBody>
      </p:sp>
    </p:spTree>
    <p:extLst>
      <p:ext uri="{BB962C8B-B14F-4D97-AF65-F5344CB8AC3E}">
        <p14:creationId xmlns:p14="http://schemas.microsoft.com/office/powerpoint/2010/main" val="3511422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SNOLAB is considered the premier facility in the world by virtue of the lowest backgrounds</a:t>
            </a:r>
          </a:p>
          <a:p>
            <a:endParaRPr lang="en-US" dirty="0"/>
          </a:p>
          <a:p>
            <a:r>
              <a:rPr lang="en-US" dirty="0"/>
              <a:t>We involve all institutions in Canada, and the only such institution known with a national agenda</a:t>
            </a:r>
          </a:p>
          <a:p>
            <a:endParaRPr lang="en-US" dirty="0"/>
          </a:p>
          <a:p>
            <a:r>
              <a:rPr lang="en-US" dirty="0"/>
              <a:t>Large international collaborations </a:t>
            </a:r>
          </a:p>
        </p:txBody>
      </p:sp>
      <p:sp>
        <p:nvSpPr>
          <p:cNvPr id="4" name="Slide Number Placeholder 3"/>
          <p:cNvSpPr>
            <a:spLocks noGrp="1"/>
          </p:cNvSpPr>
          <p:nvPr>
            <p:ph type="sldNum" sz="quarter" idx="5"/>
          </p:nvPr>
        </p:nvSpPr>
        <p:spPr/>
        <p:txBody>
          <a:bodyPr/>
          <a:lstStyle/>
          <a:p>
            <a:fld id="{54F13B42-DAEE-42D6-8D05-CEB490AA421C}" type="slidenum">
              <a:rPr lang="en-CA" smtClean="0"/>
              <a:pPr/>
              <a:t>6</a:t>
            </a:fld>
            <a:endParaRPr lang="en-CA"/>
          </a:p>
        </p:txBody>
      </p:sp>
    </p:spTree>
    <p:extLst>
      <p:ext uri="{BB962C8B-B14F-4D97-AF65-F5344CB8AC3E}">
        <p14:creationId xmlns:p14="http://schemas.microsoft.com/office/powerpoint/2010/main" val="255137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A756-DF3B-4C15-99E0-34EAAA45D0F2}"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9163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5D7A756-DF3B-4C15-99E0-34EAAA45D0F2}" type="slidenum">
              <a:rPr lang="en-CA" smtClean="0"/>
              <a:t>8</a:t>
            </a:fld>
            <a:endParaRPr lang="en-CA"/>
          </a:p>
        </p:txBody>
      </p:sp>
    </p:spTree>
    <p:extLst>
      <p:ext uri="{BB962C8B-B14F-4D97-AF65-F5344CB8AC3E}">
        <p14:creationId xmlns:p14="http://schemas.microsoft.com/office/powerpoint/2010/main" val="1060446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5D67D-5431-1182-C54D-0247C8656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34611-8B25-564C-45C5-36E3971CA2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F86BE8-AC40-5134-4B16-11FC47280DBB}"/>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6DF769E2-B353-F58D-5A67-882B49033A24}"/>
              </a:ext>
            </a:extLst>
          </p:cNvPr>
          <p:cNvSpPr>
            <a:spLocks noGrp="1"/>
          </p:cNvSpPr>
          <p:nvPr>
            <p:ph type="sldNum" sz="quarter" idx="5"/>
          </p:nvPr>
        </p:nvSpPr>
        <p:spPr/>
        <p:txBody>
          <a:bodyPr/>
          <a:lstStyle/>
          <a:p>
            <a:fld id="{85D7A756-DF3B-4C15-99E0-34EAAA45D0F2}" type="slidenum">
              <a:rPr lang="en-CA" smtClean="0"/>
              <a:t>9</a:t>
            </a:fld>
            <a:endParaRPr lang="en-CA"/>
          </a:p>
        </p:txBody>
      </p:sp>
    </p:spTree>
    <p:extLst>
      <p:ext uri="{BB962C8B-B14F-4D97-AF65-F5344CB8AC3E}">
        <p14:creationId xmlns:p14="http://schemas.microsoft.com/office/powerpoint/2010/main" val="1044296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398B9-EE52-8758-3C35-2C1972E9A5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DA5BE-AE1E-A17F-1095-BEE3633006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8D40F-03FD-47F0-9769-6071B3E1642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17B19CF-582D-D07F-FA12-6CEA91ADCB3C}"/>
              </a:ext>
            </a:extLst>
          </p:cNvPr>
          <p:cNvSpPr>
            <a:spLocks noGrp="1"/>
          </p:cNvSpPr>
          <p:nvPr>
            <p:ph type="sldNum" sz="quarter" idx="5"/>
          </p:nvPr>
        </p:nvSpPr>
        <p:spPr/>
        <p:txBody>
          <a:bodyPr/>
          <a:lstStyle/>
          <a:p>
            <a:fld id="{85D7A756-DF3B-4C15-99E0-34EAAA45D0F2}" type="slidenum">
              <a:rPr lang="en-CA" smtClean="0"/>
              <a:t>11</a:t>
            </a:fld>
            <a:endParaRPr lang="en-CA"/>
          </a:p>
        </p:txBody>
      </p:sp>
    </p:spTree>
    <p:extLst>
      <p:ext uri="{BB962C8B-B14F-4D97-AF65-F5344CB8AC3E}">
        <p14:creationId xmlns:p14="http://schemas.microsoft.com/office/powerpoint/2010/main" val="663847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8B04311A-1796-1143-8D0E-4977469A64D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0970" y="601257"/>
            <a:ext cx="3387250" cy="3387250"/>
          </a:xfrm>
          <a:prstGeom prst="rect">
            <a:avLst/>
          </a:prstGeom>
        </p:spPr>
      </p:pic>
      <p:sp>
        <p:nvSpPr>
          <p:cNvPr id="2" name="Title 1">
            <a:extLst>
              <a:ext uri="{FF2B5EF4-FFF2-40B4-BE49-F238E27FC236}">
                <a16:creationId xmlns:a16="http://schemas.microsoft.com/office/drawing/2014/main" id="{EEDBE164-4C5E-4873-85C1-C7EC0863E162}"/>
              </a:ext>
            </a:extLst>
          </p:cNvPr>
          <p:cNvSpPr>
            <a:spLocks noGrp="1"/>
          </p:cNvSpPr>
          <p:nvPr>
            <p:ph type="ctrTitle"/>
          </p:nvPr>
        </p:nvSpPr>
        <p:spPr>
          <a:xfrm>
            <a:off x="5695122" y="1122362"/>
            <a:ext cx="5658677" cy="3387249"/>
          </a:xfrm>
        </p:spPr>
        <p:txBody>
          <a:bodyPr anchor="b"/>
          <a:lstStyle>
            <a:lvl1pPr algn="ctr">
              <a:defRPr sz="4800"/>
            </a:lvl1pPr>
          </a:lstStyle>
          <a:p>
            <a:r>
              <a:rPr lang="en-US" dirty="0"/>
              <a:t>Click to edit Master title style</a:t>
            </a:r>
            <a:endParaRPr lang="en-CA" dirty="0"/>
          </a:p>
        </p:txBody>
      </p:sp>
      <p:sp>
        <p:nvSpPr>
          <p:cNvPr id="3" name="Subtitle 2">
            <a:extLst>
              <a:ext uri="{FF2B5EF4-FFF2-40B4-BE49-F238E27FC236}">
                <a16:creationId xmlns:a16="http://schemas.microsoft.com/office/drawing/2014/main" id="{7F52514C-DC33-471D-ADEC-EB49C6F32C14}"/>
              </a:ext>
            </a:extLst>
          </p:cNvPr>
          <p:cNvSpPr>
            <a:spLocks noGrp="1"/>
          </p:cNvSpPr>
          <p:nvPr>
            <p:ph type="subTitle" idx="1"/>
          </p:nvPr>
        </p:nvSpPr>
        <p:spPr>
          <a:xfrm>
            <a:off x="5695122" y="4899991"/>
            <a:ext cx="5658677" cy="110031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pic>
        <p:nvPicPr>
          <p:cNvPr id="8" name="Picture 7" descr="A picture containing food, drawing&#10;&#10;Description automatically generated">
            <a:extLst>
              <a:ext uri="{FF2B5EF4-FFF2-40B4-BE49-F238E27FC236}">
                <a16:creationId xmlns:a16="http://schemas.microsoft.com/office/drawing/2014/main" id="{F6FD21E9-B5D4-3143-A9E4-AAA75DF9131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6359" y="3864991"/>
            <a:ext cx="4974346" cy="1706883"/>
          </a:xfrm>
          <a:prstGeom prst="rect">
            <a:avLst/>
          </a:prstGeom>
        </p:spPr>
      </p:pic>
      <p:sp>
        <p:nvSpPr>
          <p:cNvPr id="10" name="Date Placeholder 3">
            <a:extLst>
              <a:ext uri="{FF2B5EF4-FFF2-40B4-BE49-F238E27FC236}">
                <a16:creationId xmlns:a16="http://schemas.microsoft.com/office/drawing/2014/main" id="{8B478048-B37A-234A-956F-6F6E8535E5D3}"/>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11" name="Footer Placeholder 4">
            <a:extLst>
              <a:ext uri="{FF2B5EF4-FFF2-40B4-BE49-F238E27FC236}">
                <a16:creationId xmlns:a16="http://schemas.microsoft.com/office/drawing/2014/main" id="{897D6FA1-48DC-724A-ADA9-28385A17272E}"/>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12" name="Slide Number Placeholder 5">
            <a:extLst>
              <a:ext uri="{FF2B5EF4-FFF2-40B4-BE49-F238E27FC236}">
                <a16:creationId xmlns:a16="http://schemas.microsoft.com/office/drawing/2014/main" id="{A0BEF7F3-C71F-1841-9AA1-33F46B4F928C}"/>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5171115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rgbClr val="11335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95B9B3F-9EF2-A446-BF99-DCD53A1E81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621203"/>
            <a:ext cx="12192000" cy="236797"/>
          </a:xfrm>
          <a:prstGeom prst="rect">
            <a:avLst/>
          </a:prstGeom>
        </p:spPr>
      </p:pic>
      <p:sp>
        <p:nvSpPr>
          <p:cNvPr id="11" name="Title 1">
            <a:extLst>
              <a:ext uri="{FF2B5EF4-FFF2-40B4-BE49-F238E27FC236}">
                <a16:creationId xmlns:a16="http://schemas.microsoft.com/office/drawing/2014/main" id="{E2FD7CB0-B53E-8043-A66C-F40D067B6223}"/>
              </a:ext>
            </a:extLst>
          </p:cNvPr>
          <p:cNvSpPr>
            <a:spLocks noGrp="1"/>
          </p:cNvSpPr>
          <p:nvPr>
            <p:ph type="title"/>
          </p:nvPr>
        </p:nvSpPr>
        <p:spPr>
          <a:xfrm>
            <a:off x="838200" y="365125"/>
            <a:ext cx="10515600" cy="1325563"/>
          </a:xfrm>
        </p:spPr>
        <p:txBody>
          <a:bodyPr/>
          <a:lstStyle/>
          <a:p>
            <a:r>
              <a:rPr lang="en-US"/>
              <a:t>Click to edit Master title style</a:t>
            </a:r>
            <a:endParaRPr lang="en-CA"/>
          </a:p>
        </p:txBody>
      </p:sp>
      <p:sp>
        <p:nvSpPr>
          <p:cNvPr id="7" name="Content Placeholder 2">
            <a:extLst>
              <a:ext uri="{FF2B5EF4-FFF2-40B4-BE49-F238E27FC236}">
                <a16:creationId xmlns:a16="http://schemas.microsoft.com/office/drawing/2014/main" id="{2B77E126-FE0F-594F-927E-8EFF71159B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Content Placeholder 3">
            <a:extLst>
              <a:ext uri="{FF2B5EF4-FFF2-40B4-BE49-F238E27FC236}">
                <a16:creationId xmlns:a16="http://schemas.microsoft.com/office/drawing/2014/main" id="{93E61C93-08EE-8F40-970A-3EDFE50DEE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Date Placeholder 3">
            <a:extLst>
              <a:ext uri="{FF2B5EF4-FFF2-40B4-BE49-F238E27FC236}">
                <a16:creationId xmlns:a16="http://schemas.microsoft.com/office/drawing/2014/main" id="{F650113C-4482-8F45-850F-35C5100F8FC5}"/>
              </a:ext>
            </a:extLst>
          </p:cNvPr>
          <p:cNvSpPr>
            <a:spLocks noGrp="1"/>
          </p:cNvSpPr>
          <p:nvPr>
            <p:ph type="dt" sz="half" idx="10"/>
          </p:nvPr>
        </p:nvSpPr>
        <p:spPr>
          <a:xfrm>
            <a:off x="0" y="6557038"/>
            <a:ext cx="2743200"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12" name="Footer Placeholder 4">
            <a:extLst>
              <a:ext uri="{FF2B5EF4-FFF2-40B4-BE49-F238E27FC236}">
                <a16:creationId xmlns:a16="http://schemas.microsoft.com/office/drawing/2014/main" id="{44220355-B398-C448-A28F-16A6E81E8DDB}"/>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13" name="Slide Number Placeholder 5">
            <a:extLst>
              <a:ext uri="{FF2B5EF4-FFF2-40B4-BE49-F238E27FC236}">
                <a16:creationId xmlns:a16="http://schemas.microsoft.com/office/drawing/2014/main" id="{9E0EAEF9-5CA4-1A4E-B4FA-CE0DA89AC264}"/>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769083227"/>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mparison, Blue">
    <p:bg>
      <p:bgPr>
        <a:solidFill>
          <a:srgbClr val="11335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95B9B3F-9EF2-A446-BF99-DCD53A1E81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621203"/>
            <a:ext cx="12192000" cy="236797"/>
          </a:xfrm>
          <a:prstGeom prst="rect">
            <a:avLst/>
          </a:prstGeom>
        </p:spPr>
      </p:pic>
      <p:sp>
        <p:nvSpPr>
          <p:cNvPr id="11" name="Title 1">
            <a:extLst>
              <a:ext uri="{FF2B5EF4-FFF2-40B4-BE49-F238E27FC236}">
                <a16:creationId xmlns:a16="http://schemas.microsoft.com/office/drawing/2014/main" id="{E2FD7CB0-B53E-8043-A66C-F40D067B6223}"/>
              </a:ext>
            </a:extLst>
          </p:cNvPr>
          <p:cNvSpPr>
            <a:spLocks noGrp="1"/>
          </p:cNvSpPr>
          <p:nvPr>
            <p:ph type="title"/>
          </p:nvPr>
        </p:nvSpPr>
        <p:spPr>
          <a:xfrm>
            <a:off x="838200" y="365125"/>
            <a:ext cx="10515600" cy="1325563"/>
          </a:xfrm>
        </p:spPr>
        <p:txBody>
          <a:bodyPr/>
          <a:lstStyle/>
          <a:p>
            <a:r>
              <a:rPr lang="en-US"/>
              <a:t>Click to edit Master title style</a:t>
            </a:r>
            <a:endParaRPr lang="en-CA"/>
          </a:p>
        </p:txBody>
      </p:sp>
      <p:sp>
        <p:nvSpPr>
          <p:cNvPr id="7" name="Text Placeholder 2">
            <a:extLst>
              <a:ext uri="{FF2B5EF4-FFF2-40B4-BE49-F238E27FC236}">
                <a16:creationId xmlns:a16="http://schemas.microsoft.com/office/drawing/2014/main" id="{2D035EB2-9335-8F47-86C1-A299B06FD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21D3848B-2440-F14D-8249-63FC37A839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3">
            <a:extLst>
              <a:ext uri="{FF2B5EF4-FFF2-40B4-BE49-F238E27FC236}">
                <a16:creationId xmlns:a16="http://schemas.microsoft.com/office/drawing/2014/main" id="{3BFE7C5D-3E98-2A42-B3E1-D43CF9EA2A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Content Placeholder 5">
            <a:extLst>
              <a:ext uri="{FF2B5EF4-FFF2-40B4-BE49-F238E27FC236}">
                <a16:creationId xmlns:a16="http://schemas.microsoft.com/office/drawing/2014/main" id="{B0AA31ED-AF70-914E-845C-2EAA9A4A49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Date Placeholder 3">
            <a:extLst>
              <a:ext uri="{FF2B5EF4-FFF2-40B4-BE49-F238E27FC236}">
                <a16:creationId xmlns:a16="http://schemas.microsoft.com/office/drawing/2014/main" id="{6C7D6A2E-F56E-0E4A-99B9-198B87C132DD}"/>
              </a:ext>
            </a:extLst>
          </p:cNvPr>
          <p:cNvSpPr>
            <a:spLocks noGrp="1"/>
          </p:cNvSpPr>
          <p:nvPr>
            <p:ph type="dt" sz="half" idx="10"/>
          </p:nvPr>
        </p:nvSpPr>
        <p:spPr>
          <a:xfrm>
            <a:off x="0" y="6557038"/>
            <a:ext cx="2743200"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14" name="Footer Placeholder 4">
            <a:extLst>
              <a:ext uri="{FF2B5EF4-FFF2-40B4-BE49-F238E27FC236}">
                <a16:creationId xmlns:a16="http://schemas.microsoft.com/office/drawing/2014/main" id="{FCA64E43-9571-2840-8CFD-46FBB94974B8}"/>
              </a:ext>
            </a:extLst>
          </p:cNvPr>
          <p:cNvSpPr>
            <a:spLocks noGrp="1"/>
          </p:cNvSpPr>
          <p:nvPr>
            <p:ph type="ftr" sz="quarter" idx="11"/>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15" name="Slide Number Placeholder 5">
            <a:extLst>
              <a:ext uri="{FF2B5EF4-FFF2-40B4-BE49-F238E27FC236}">
                <a16:creationId xmlns:a16="http://schemas.microsoft.com/office/drawing/2014/main" id="{371A38E6-72DA-324C-AF79-CC9B39C60A33}"/>
              </a:ext>
            </a:extLst>
          </p:cNvPr>
          <p:cNvSpPr>
            <a:spLocks noGrp="1"/>
          </p:cNvSpPr>
          <p:nvPr>
            <p:ph type="sldNum" sz="quarter" idx="12"/>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1725775804"/>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61AB6E49-2811-1042-81B1-350EB556F57B}"/>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6" name="Footer Placeholder 4">
            <a:extLst>
              <a:ext uri="{FF2B5EF4-FFF2-40B4-BE49-F238E27FC236}">
                <a16:creationId xmlns:a16="http://schemas.microsoft.com/office/drawing/2014/main" id="{F4BCF21E-80A5-0442-A36C-6ED566D3312F}"/>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7" name="Slide Number Placeholder 5">
            <a:extLst>
              <a:ext uri="{FF2B5EF4-FFF2-40B4-BE49-F238E27FC236}">
                <a16:creationId xmlns:a16="http://schemas.microsoft.com/office/drawing/2014/main" id="{DBD8279B-0C88-774B-A28A-DF7F662CD7AB}"/>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1505228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No base">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568F58DB-AA52-7D4B-9D79-D40599B3531C}"/>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6" name="Footer Placeholder 4">
            <a:extLst>
              <a:ext uri="{FF2B5EF4-FFF2-40B4-BE49-F238E27FC236}">
                <a16:creationId xmlns:a16="http://schemas.microsoft.com/office/drawing/2014/main" id="{59E4C62D-2CB2-FE40-9264-46C400224F8E}"/>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7" name="Slide Number Placeholder 5">
            <a:extLst>
              <a:ext uri="{FF2B5EF4-FFF2-40B4-BE49-F238E27FC236}">
                <a16:creationId xmlns:a16="http://schemas.microsoft.com/office/drawing/2014/main" id="{9D38B5E4-5108-BF42-92D1-395D5C70280C}"/>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315993554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ck w footer">
    <p:bg>
      <p:bgRef idx="1001">
        <a:schemeClr val="bg1"/>
      </p:bgRef>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0130A99-8F57-354A-9676-5457F43F7DFB}"/>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6" name="Footer Placeholder 4">
            <a:extLst>
              <a:ext uri="{FF2B5EF4-FFF2-40B4-BE49-F238E27FC236}">
                <a16:creationId xmlns:a16="http://schemas.microsoft.com/office/drawing/2014/main" id="{E654AECF-158E-E24F-BC90-D4992613AD3C}"/>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7" name="Slide Number Placeholder 5">
            <a:extLst>
              <a:ext uri="{FF2B5EF4-FFF2-40B4-BE49-F238E27FC236}">
                <a16:creationId xmlns:a16="http://schemas.microsoft.com/office/drawing/2014/main" id="{8EB6DFCD-CA2E-6840-9D2B-3D165564ABFA}"/>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3312123489"/>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ck, w base">
    <p:bg>
      <p:bgRef idx="1001">
        <a:schemeClr val="bg1"/>
      </p:bgRef>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2351FD0D-83C4-8948-83A3-E0B75BD231BE}"/>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6" name="Footer Placeholder 4">
            <a:extLst>
              <a:ext uri="{FF2B5EF4-FFF2-40B4-BE49-F238E27FC236}">
                <a16:creationId xmlns:a16="http://schemas.microsoft.com/office/drawing/2014/main" id="{01A03677-1C97-4243-9D8B-993156D71255}"/>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7" name="Slide Number Placeholder 5">
            <a:extLst>
              <a:ext uri="{FF2B5EF4-FFF2-40B4-BE49-F238E27FC236}">
                <a16:creationId xmlns:a16="http://schemas.microsoft.com/office/drawing/2014/main" id="{4E607091-BFFB-4642-9019-C6D488505D39}"/>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1738353356"/>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c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2222616"/>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Space">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1195C92F-D3B5-BE44-A508-43033D11C94E}"/>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6" name="Footer Placeholder 4">
            <a:extLst>
              <a:ext uri="{FF2B5EF4-FFF2-40B4-BE49-F238E27FC236}">
                <a16:creationId xmlns:a16="http://schemas.microsoft.com/office/drawing/2014/main" id="{0E6E307C-FA11-2548-A6E2-15048BEE40F5}"/>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7" name="Slide Number Placeholder 5">
            <a:extLst>
              <a:ext uri="{FF2B5EF4-FFF2-40B4-BE49-F238E27FC236}">
                <a16:creationId xmlns:a16="http://schemas.microsoft.com/office/drawing/2014/main" id="{DA584A25-7F39-A747-8648-C9FD5CD4B682}"/>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370362106"/>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BCE4D-782D-466A-B770-50CE86F780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3696E284-CACD-40D7-9C98-C67D35C6E1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FDA5FF2F-BD16-4DDD-976F-7698E04A1A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EDEE6014-11B8-1749-9FDB-562C473BEE84}"/>
              </a:ext>
            </a:extLst>
          </p:cNvPr>
          <p:cNvSpPr>
            <a:spLocks noGrp="1"/>
          </p:cNvSpPr>
          <p:nvPr>
            <p:ph type="dt" sz="half" idx="10"/>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9" name="Footer Placeholder 4">
            <a:extLst>
              <a:ext uri="{FF2B5EF4-FFF2-40B4-BE49-F238E27FC236}">
                <a16:creationId xmlns:a16="http://schemas.microsoft.com/office/drawing/2014/main" id="{BEDE58CF-3797-F244-A74F-78B3372725E4}"/>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10" name="Slide Number Placeholder 5">
            <a:extLst>
              <a:ext uri="{FF2B5EF4-FFF2-40B4-BE49-F238E27FC236}">
                <a16:creationId xmlns:a16="http://schemas.microsoft.com/office/drawing/2014/main" id="{D0F57918-B82F-0045-870F-AE60989A8B63}"/>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141211482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84D3A-23AA-4655-8042-E6CAA1ED9F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192CEFC5-A1DD-49A8-A5C6-9100910400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064B2DE4-D529-4869-B889-D601DB4970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718FFF14-5A8F-6840-8B5C-C139CB9E4A5C}"/>
              </a:ext>
            </a:extLst>
          </p:cNvPr>
          <p:cNvSpPr>
            <a:spLocks noGrp="1"/>
          </p:cNvSpPr>
          <p:nvPr>
            <p:ph type="dt" sz="half" idx="10"/>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9" name="Footer Placeholder 4">
            <a:extLst>
              <a:ext uri="{FF2B5EF4-FFF2-40B4-BE49-F238E27FC236}">
                <a16:creationId xmlns:a16="http://schemas.microsoft.com/office/drawing/2014/main" id="{EC2DA4EA-B369-CA41-BBD0-65BCC280A7CE}"/>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10" name="Slide Number Placeholder 5">
            <a:extLst>
              <a:ext uri="{FF2B5EF4-FFF2-40B4-BE49-F238E27FC236}">
                <a16:creationId xmlns:a16="http://schemas.microsoft.com/office/drawing/2014/main" id="{BBAB2840-C9DD-5440-AD3B-EDC1F103E363}"/>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288133547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70D9E-BEF8-44C5-9BC4-29BF4680B9A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BDB96EA2-3D1D-43F0-8105-7BE2C4C954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3">
            <a:extLst>
              <a:ext uri="{FF2B5EF4-FFF2-40B4-BE49-F238E27FC236}">
                <a16:creationId xmlns:a16="http://schemas.microsoft.com/office/drawing/2014/main" id="{D2297A7A-9B51-854A-B992-D2E3180EDB55}"/>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8" name="Footer Placeholder 4">
            <a:extLst>
              <a:ext uri="{FF2B5EF4-FFF2-40B4-BE49-F238E27FC236}">
                <a16:creationId xmlns:a16="http://schemas.microsoft.com/office/drawing/2014/main" id="{DECD32F0-007E-4B44-BCC2-8532EA54FD8E}"/>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9" name="Slide Number Placeholder 5">
            <a:extLst>
              <a:ext uri="{FF2B5EF4-FFF2-40B4-BE49-F238E27FC236}">
                <a16:creationId xmlns:a16="http://schemas.microsoft.com/office/drawing/2014/main" id="{F8414A06-09CD-294C-A069-9ADFDA83127A}"/>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362063341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5B3F-802A-4D30-9702-70616D53E16D}"/>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842BD74-1E8E-44F8-AD5E-9D8E6EA531A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3">
            <a:extLst>
              <a:ext uri="{FF2B5EF4-FFF2-40B4-BE49-F238E27FC236}">
                <a16:creationId xmlns:a16="http://schemas.microsoft.com/office/drawing/2014/main" id="{388EFE75-4012-3842-B017-DF1D1FDEFB99}"/>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8" name="Footer Placeholder 4">
            <a:extLst>
              <a:ext uri="{FF2B5EF4-FFF2-40B4-BE49-F238E27FC236}">
                <a16:creationId xmlns:a16="http://schemas.microsoft.com/office/drawing/2014/main" id="{8249236D-AB5C-5842-B40F-A2B6F248AAA6}"/>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9" name="Slide Number Placeholder 5">
            <a:extLst>
              <a:ext uri="{FF2B5EF4-FFF2-40B4-BE49-F238E27FC236}">
                <a16:creationId xmlns:a16="http://schemas.microsoft.com/office/drawing/2014/main" id="{5225F09D-891D-1C4B-919E-859C878C854C}"/>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1012998124"/>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49E06E-13B8-4AA7-9C4E-95D87453BFF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97536C17-A871-4057-B66C-25FA0243D5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3">
            <a:extLst>
              <a:ext uri="{FF2B5EF4-FFF2-40B4-BE49-F238E27FC236}">
                <a16:creationId xmlns:a16="http://schemas.microsoft.com/office/drawing/2014/main" id="{8B63BD8D-E2EE-1C4A-9C4B-928FD672F950}"/>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8" name="Footer Placeholder 4">
            <a:extLst>
              <a:ext uri="{FF2B5EF4-FFF2-40B4-BE49-F238E27FC236}">
                <a16:creationId xmlns:a16="http://schemas.microsoft.com/office/drawing/2014/main" id="{9B319FA3-0749-C445-8284-CA305AD00B03}"/>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9" name="Slide Number Placeholder 5">
            <a:extLst>
              <a:ext uri="{FF2B5EF4-FFF2-40B4-BE49-F238E27FC236}">
                <a16:creationId xmlns:a16="http://schemas.microsoft.com/office/drawing/2014/main" id="{4DADA806-1003-AF4A-AF5D-86D000582DA9}"/>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2121403497"/>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Networ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BA82-F17D-4448-8D7F-6385FCD652BA}"/>
              </a:ext>
            </a:extLst>
          </p:cNvPr>
          <p:cNvSpPr>
            <a:spLocks noGrp="1"/>
          </p:cNvSpPr>
          <p:nvPr>
            <p:ph type="title"/>
          </p:nvPr>
        </p:nvSpPr>
        <p:spPr/>
        <p:txBody>
          <a:bodyPr/>
          <a:lstStyle/>
          <a:p>
            <a:r>
              <a:rPr lang="en-US"/>
              <a:t>Click to edit Master title style</a:t>
            </a:r>
          </a:p>
        </p:txBody>
      </p:sp>
      <p:pic>
        <p:nvPicPr>
          <p:cNvPr id="7" name="Picture 6" descr="A picture containing person, holding, umbrella, standing&#10;&#10;Description automatically generated">
            <a:extLst>
              <a:ext uri="{FF2B5EF4-FFF2-40B4-BE49-F238E27FC236}">
                <a16:creationId xmlns:a16="http://schemas.microsoft.com/office/drawing/2014/main" id="{12D6D19A-E9ED-774C-8EC1-9CF356B3E48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Date Placeholder 2">
            <a:extLst>
              <a:ext uri="{FF2B5EF4-FFF2-40B4-BE49-F238E27FC236}">
                <a16:creationId xmlns:a16="http://schemas.microsoft.com/office/drawing/2014/main" id="{737B333F-9838-1248-ADDA-4ACB657F6333}"/>
              </a:ext>
            </a:extLst>
          </p:cNvPr>
          <p:cNvSpPr>
            <a:spLocks noGrp="1"/>
          </p:cNvSpPr>
          <p:nvPr>
            <p:ph type="dt" sz="half" idx="10"/>
          </p:nvPr>
        </p:nvSpPr>
        <p:spPr/>
        <p:txBody>
          <a:bodyPr/>
          <a:lstStyle/>
          <a:p>
            <a:fld id="{4CF1C127-DD4B-47D8-A424-81AF7FDF220E}" type="datetimeFigureOut">
              <a:rPr lang="en-CA" smtClean="0"/>
              <a:t>2026-07-26</a:t>
            </a:fld>
            <a:endParaRPr lang="en-CA" dirty="0"/>
          </a:p>
        </p:txBody>
      </p:sp>
      <p:sp>
        <p:nvSpPr>
          <p:cNvPr id="4" name="Footer Placeholder 3">
            <a:extLst>
              <a:ext uri="{FF2B5EF4-FFF2-40B4-BE49-F238E27FC236}">
                <a16:creationId xmlns:a16="http://schemas.microsoft.com/office/drawing/2014/main" id="{9FA8C07B-BA6A-F841-B2A1-BD927652A7AC}"/>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93A7CCC6-0FF4-D541-8FF9-A007C8BBB232}"/>
              </a:ext>
            </a:extLst>
          </p:cNvPr>
          <p:cNvSpPr>
            <a:spLocks noGrp="1"/>
          </p:cNvSpPr>
          <p:nvPr>
            <p:ph type="sldNum" sz="quarter" idx="12"/>
          </p:nvPr>
        </p:nvSpPr>
        <p:spPr/>
        <p:txBody>
          <a:bodyPr/>
          <a:lstStyle/>
          <a:p>
            <a:fld id="{6787D6D5-B6FC-4179-AAAC-EED352E43419}" type="slidenum">
              <a:rPr lang="en-CA" smtClean="0"/>
              <a:t>‹#›</a:t>
            </a:fld>
            <a:endParaRPr lang="en-CA"/>
          </a:p>
        </p:txBody>
      </p:sp>
      <p:pic>
        <p:nvPicPr>
          <p:cNvPr id="8" name="Picture 7" descr="A close up of a logo&#10;&#10;Description automatically generated">
            <a:extLst>
              <a:ext uri="{FF2B5EF4-FFF2-40B4-BE49-F238E27FC236}">
                <a16:creationId xmlns:a16="http://schemas.microsoft.com/office/drawing/2014/main" id="{C690BB56-FA8B-024B-B352-DB93C10F314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4675" y="366198"/>
            <a:ext cx="8120084" cy="2159719"/>
          </a:xfrm>
          <a:prstGeom prst="rect">
            <a:avLst/>
          </a:prstGeom>
        </p:spPr>
      </p:pic>
      <p:sp>
        <p:nvSpPr>
          <p:cNvPr id="9" name="TextBox 8">
            <a:extLst>
              <a:ext uri="{FF2B5EF4-FFF2-40B4-BE49-F238E27FC236}">
                <a16:creationId xmlns:a16="http://schemas.microsoft.com/office/drawing/2014/main" id="{85C89EC0-A07A-7A4B-B645-A314AA1EECEE}"/>
              </a:ext>
            </a:extLst>
          </p:cNvPr>
          <p:cNvSpPr txBox="1"/>
          <p:nvPr userDrawn="1"/>
        </p:nvSpPr>
        <p:spPr>
          <a:xfrm>
            <a:off x="1330859" y="3032911"/>
            <a:ext cx="9777743" cy="2123658"/>
          </a:xfrm>
          <a:prstGeom prst="rect">
            <a:avLst/>
          </a:prstGeom>
          <a:noFill/>
        </p:spPr>
        <p:txBody>
          <a:bodyPr wrap="square" rtlCol="0">
            <a:spAutoFit/>
          </a:bodyPr>
          <a:lstStyle/>
          <a:p>
            <a:pPr algn="ctr"/>
            <a:r>
              <a:rPr lang="en-CA" sz="6600" b="1" dirty="0">
                <a:solidFill>
                  <a:schemeClr val="bg1"/>
                </a:solidFill>
                <a:effectLst>
                  <a:outerShdw blurRad="38100" dist="38100" dir="2700000" algn="tl">
                    <a:srgbClr val="000000">
                      <a:alpha val="43137"/>
                    </a:srgbClr>
                  </a:outerShdw>
                </a:effectLst>
              </a:rPr>
              <a:t>Canada’s Astroparticle Physics Network</a:t>
            </a:r>
          </a:p>
        </p:txBody>
      </p:sp>
    </p:spTree>
    <p:extLst>
      <p:ext uri="{BB962C8B-B14F-4D97-AF65-F5344CB8AC3E}">
        <p14:creationId xmlns:p14="http://schemas.microsoft.com/office/powerpoint/2010/main" val="2133583674"/>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11335D"/>
        </a:solidFill>
        <a:effectLst/>
      </p:bgPr>
    </p:bg>
    <p:spTree>
      <p:nvGrpSpPr>
        <p:cNvPr id="1" name=""/>
        <p:cNvGrpSpPr/>
        <p:nvPr/>
      </p:nvGrpSpPr>
      <p:grpSpPr>
        <a:xfrm>
          <a:off x="0" y="0"/>
          <a:ext cx="0" cy="0"/>
          <a:chOff x="0" y="0"/>
          <a:chExt cx="0" cy="0"/>
        </a:xfrm>
      </p:grpSpPr>
      <p:pic>
        <p:nvPicPr>
          <p:cNvPr id="6" name="Picture 5" descr="A picture containing flower, drawing&#10;&#10;Description automatically generated">
            <a:extLst>
              <a:ext uri="{FF2B5EF4-FFF2-40B4-BE49-F238E27FC236}">
                <a16:creationId xmlns:a16="http://schemas.microsoft.com/office/drawing/2014/main" id="{5327F12A-D4D6-2144-BB6F-D9A82088295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9206345" cy="6859630"/>
          </a:xfrm>
          <a:prstGeom prst="rect">
            <a:avLst/>
          </a:prstGeom>
        </p:spPr>
      </p:pic>
      <p:sp>
        <p:nvSpPr>
          <p:cNvPr id="8" name="Subtitle 2">
            <a:extLst>
              <a:ext uri="{FF2B5EF4-FFF2-40B4-BE49-F238E27FC236}">
                <a16:creationId xmlns:a16="http://schemas.microsoft.com/office/drawing/2014/main" id="{39BD7CE2-4B9C-9B46-9487-3FFDE28A9FF6}"/>
              </a:ext>
            </a:extLst>
          </p:cNvPr>
          <p:cNvSpPr>
            <a:spLocks noGrp="1"/>
          </p:cNvSpPr>
          <p:nvPr>
            <p:ph type="subTitle" idx="1"/>
          </p:nvPr>
        </p:nvSpPr>
        <p:spPr>
          <a:xfrm>
            <a:off x="5695123" y="4239592"/>
            <a:ext cx="5658677" cy="110031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CA" dirty="0"/>
          </a:p>
        </p:txBody>
      </p:sp>
      <p:sp>
        <p:nvSpPr>
          <p:cNvPr id="9" name="Date Placeholder 3">
            <a:extLst>
              <a:ext uri="{FF2B5EF4-FFF2-40B4-BE49-F238E27FC236}">
                <a16:creationId xmlns:a16="http://schemas.microsoft.com/office/drawing/2014/main" id="{1F3B10EA-3345-2641-B3CB-38E3A57D8570}"/>
              </a:ext>
            </a:extLst>
          </p:cNvPr>
          <p:cNvSpPr>
            <a:spLocks noGrp="1"/>
          </p:cNvSpPr>
          <p:nvPr>
            <p:ph type="dt" sz="half" idx="2"/>
          </p:nvPr>
        </p:nvSpPr>
        <p:spPr>
          <a:xfrm>
            <a:off x="1202634" y="6557038"/>
            <a:ext cx="1540565"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10" name="Footer Placeholder 4">
            <a:extLst>
              <a:ext uri="{FF2B5EF4-FFF2-40B4-BE49-F238E27FC236}">
                <a16:creationId xmlns:a16="http://schemas.microsoft.com/office/drawing/2014/main" id="{04182195-6B9F-914F-913A-A8A2DE905EB7}"/>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11" name="Slide Number Placeholder 5">
            <a:extLst>
              <a:ext uri="{FF2B5EF4-FFF2-40B4-BE49-F238E27FC236}">
                <a16:creationId xmlns:a16="http://schemas.microsoft.com/office/drawing/2014/main" id="{7C1BB14D-6338-AE4E-8A7F-C1C30525EB78}"/>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
        <p:nvSpPr>
          <p:cNvPr id="16" name="Text Placeholder 15">
            <a:extLst>
              <a:ext uri="{FF2B5EF4-FFF2-40B4-BE49-F238E27FC236}">
                <a16:creationId xmlns:a16="http://schemas.microsoft.com/office/drawing/2014/main" id="{A81F7314-F1A9-4B14-A300-A3567906E46A}"/>
              </a:ext>
            </a:extLst>
          </p:cNvPr>
          <p:cNvSpPr>
            <a:spLocks noGrp="1"/>
          </p:cNvSpPr>
          <p:nvPr>
            <p:ph type="body" sz="quarter" idx="10" hasCustomPrompt="1"/>
          </p:nvPr>
        </p:nvSpPr>
        <p:spPr>
          <a:xfrm>
            <a:off x="6394450" y="1828800"/>
            <a:ext cx="4343400" cy="1433513"/>
          </a:xfrm>
        </p:spPr>
        <p:txBody>
          <a:bodyPr/>
          <a:lstStyle>
            <a:lvl1pPr algn="ctr">
              <a:buNone/>
              <a:defRPr sz="4000"/>
            </a:lvl1pPr>
          </a:lstStyle>
          <a:p>
            <a:pPr lvl="0"/>
            <a:r>
              <a:rPr lang="en-US" dirty="0"/>
              <a:t>Thank you</a:t>
            </a:r>
            <a:endParaRPr lang="en-CA" dirty="0"/>
          </a:p>
        </p:txBody>
      </p:sp>
    </p:spTree>
    <p:extLst>
      <p:ext uri="{BB962C8B-B14F-4D97-AF65-F5344CB8AC3E}">
        <p14:creationId xmlns:p14="http://schemas.microsoft.com/office/powerpoint/2010/main" val="189269239"/>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page – one colum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5241A-FE81-E045-A53F-CCB1ECEF6369}"/>
              </a:ext>
            </a:extLst>
          </p:cNvPr>
          <p:cNvSpPr>
            <a:spLocks noGrp="1"/>
          </p:cNvSpPr>
          <p:nvPr>
            <p:ph type="title"/>
          </p:nvPr>
        </p:nvSpPr>
        <p:spPr>
          <a:xfrm>
            <a:off x="599585" y="705274"/>
            <a:ext cx="10897200"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74B1D494-1163-FD4D-87D9-F88FDD14180A}"/>
              </a:ext>
            </a:extLst>
          </p:cNvPr>
          <p:cNvSpPr>
            <a:spLocks noGrp="1"/>
          </p:cNvSpPr>
          <p:nvPr>
            <p:ph sz="half" idx="1"/>
          </p:nvPr>
        </p:nvSpPr>
        <p:spPr>
          <a:xfrm>
            <a:off x="599585" y="1442852"/>
            <a:ext cx="10897090"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74066799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636BB-54FF-485F-B22D-CBBE8CCFB5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187A2CA6-FA75-4742-B685-914C0D720E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6FCE6E15-7088-614A-9E65-1F672BEDB78C}"/>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8" name="Footer Placeholder 4">
            <a:extLst>
              <a:ext uri="{FF2B5EF4-FFF2-40B4-BE49-F238E27FC236}">
                <a16:creationId xmlns:a16="http://schemas.microsoft.com/office/drawing/2014/main" id="{F93E0451-2C05-4E4A-BC3C-5A8838E55EEB}"/>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9" name="Slide Number Placeholder 5">
            <a:extLst>
              <a:ext uri="{FF2B5EF4-FFF2-40B4-BE49-F238E27FC236}">
                <a16:creationId xmlns:a16="http://schemas.microsoft.com/office/drawing/2014/main" id="{B3ACBF35-AF38-2A4D-B774-4415AFC2C6EF}"/>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364059546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91616-6209-44DC-9985-1F818FB7390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09888A8F-F8EE-4921-BAB6-849F3F9E50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5E862EDD-4C36-4353-8297-9E755FE869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Date Placeholder 3">
            <a:extLst>
              <a:ext uri="{FF2B5EF4-FFF2-40B4-BE49-F238E27FC236}">
                <a16:creationId xmlns:a16="http://schemas.microsoft.com/office/drawing/2014/main" id="{84E50E0C-37EB-AC42-AE01-3381569F41B8}"/>
              </a:ext>
            </a:extLst>
          </p:cNvPr>
          <p:cNvSpPr>
            <a:spLocks noGrp="1"/>
          </p:cNvSpPr>
          <p:nvPr>
            <p:ph type="dt" sz="half" idx="10"/>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9" name="Footer Placeholder 4">
            <a:extLst>
              <a:ext uri="{FF2B5EF4-FFF2-40B4-BE49-F238E27FC236}">
                <a16:creationId xmlns:a16="http://schemas.microsoft.com/office/drawing/2014/main" id="{E9E4C26E-BD48-414E-808F-758410D398F5}"/>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10" name="Slide Number Placeholder 5">
            <a:extLst>
              <a:ext uri="{FF2B5EF4-FFF2-40B4-BE49-F238E27FC236}">
                <a16:creationId xmlns:a16="http://schemas.microsoft.com/office/drawing/2014/main" id="{44665EFC-8728-8941-B71F-01D0080A58A7}"/>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194243338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5EAFB-623C-44AD-81A0-5553228F3732}"/>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2934750-1EE4-4AE8-A5C6-E7971A6581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BAA544-824D-480D-A67C-2A726BE94C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B9546C13-C0ED-44B1-AAF0-9510B1D1D1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594C33-7C69-4B23-A359-25541E51CF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Date Placeholder 3">
            <a:extLst>
              <a:ext uri="{FF2B5EF4-FFF2-40B4-BE49-F238E27FC236}">
                <a16:creationId xmlns:a16="http://schemas.microsoft.com/office/drawing/2014/main" id="{B05F31D3-EBC2-574F-A60E-18652A802308}"/>
              </a:ext>
            </a:extLst>
          </p:cNvPr>
          <p:cNvSpPr>
            <a:spLocks noGrp="1"/>
          </p:cNvSpPr>
          <p:nvPr>
            <p:ph type="dt" sz="half" idx="10"/>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11" name="Footer Placeholder 4">
            <a:extLst>
              <a:ext uri="{FF2B5EF4-FFF2-40B4-BE49-F238E27FC236}">
                <a16:creationId xmlns:a16="http://schemas.microsoft.com/office/drawing/2014/main" id="{1FE224BA-7D6B-364F-84F1-38F946A27B79}"/>
              </a:ext>
            </a:extLst>
          </p:cNvPr>
          <p:cNvSpPr>
            <a:spLocks noGrp="1"/>
          </p:cNvSpPr>
          <p:nvPr>
            <p:ph type="ftr" sz="quarter" idx="11"/>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12" name="Slide Number Placeholder 5">
            <a:extLst>
              <a:ext uri="{FF2B5EF4-FFF2-40B4-BE49-F238E27FC236}">
                <a16:creationId xmlns:a16="http://schemas.microsoft.com/office/drawing/2014/main" id="{F26394E5-7AE7-3847-A7D6-16736B329380}"/>
              </a:ext>
            </a:extLst>
          </p:cNvPr>
          <p:cNvSpPr>
            <a:spLocks noGrp="1"/>
          </p:cNvSpPr>
          <p:nvPr>
            <p:ph type="sldNum" sz="quarter" idx="12"/>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181986111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7E372-BF3E-49EE-A6D2-5CF91F1B8529}"/>
              </a:ext>
            </a:extLst>
          </p:cNvPr>
          <p:cNvSpPr>
            <a:spLocks noGrp="1"/>
          </p:cNvSpPr>
          <p:nvPr>
            <p:ph type="title"/>
          </p:nvPr>
        </p:nvSpPr>
        <p:spPr/>
        <p:txBody>
          <a:bodyPr/>
          <a:lstStyle/>
          <a:p>
            <a:r>
              <a:rPr lang="en-US"/>
              <a:t>Click to edit Master title style</a:t>
            </a:r>
            <a:endParaRPr lang="en-CA"/>
          </a:p>
        </p:txBody>
      </p:sp>
      <p:sp>
        <p:nvSpPr>
          <p:cNvPr id="6" name="Date Placeholder 3">
            <a:extLst>
              <a:ext uri="{FF2B5EF4-FFF2-40B4-BE49-F238E27FC236}">
                <a16:creationId xmlns:a16="http://schemas.microsoft.com/office/drawing/2014/main" id="{B1CDA3C1-F05A-2D4F-902F-EB10A698DA3C}"/>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7" name="Footer Placeholder 4">
            <a:extLst>
              <a:ext uri="{FF2B5EF4-FFF2-40B4-BE49-F238E27FC236}">
                <a16:creationId xmlns:a16="http://schemas.microsoft.com/office/drawing/2014/main" id="{EA9486B1-F3E6-574A-A550-990F46F537F2}"/>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8" name="Slide Number Placeholder 5">
            <a:extLst>
              <a:ext uri="{FF2B5EF4-FFF2-40B4-BE49-F238E27FC236}">
                <a16:creationId xmlns:a16="http://schemas.microsoft.com/office/drawing/2014/main" id="{A20F62FA-A8D0-FC4A-87A2-C731AAE0545E}"/>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312989287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rgbClr val="11335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95B9B3F-9EF2-A446-BF99-DCD53A1E81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621203"/>
            <a:ext cx="12192000" cy="236797"/>
          </a:xfrm>
          <a:prstGeom prst="rect">
            <a:avLst/>
          </a:prstGeom>
        </p:spPr>
      </p:pic>
      <p:sp>
        <p:nvSpPr>
          <p:cNvPr id="11" name="Title 1">
            <a:extLst>
              <a:ext uri="{FF2B5EF4-FFF2-40B4-BE49-F238E27FC236}">
                <a16:creationId xmlns:a16="http://schemas.microsoft.com/office/drawing/2014/main" id="{E2FD7CB0-B53E-8043-A66C-F40D067B6223}"/>
              </a:ext>
            </a:extLst>
          </p:cNvPr>
          <p:cNvSpPr>
            <a:spLocks noGrp="1"/>
          </p:cNvSpPr>
          <p:nvPr>
            <p:ph type="title"/>
          </p:nvPr>
        </p:nvSpPr>
        <p:spPr>
          <a:xfrm>
            <a:off x="838200" y="365125"/>
            <a:ext cx="10515600" cy="1325563"/>
          </a:xfrm>
        </p:spPr>
        <p:txBody>
          <a:bodyPr/>
          <a:lstStyle/>
          <a:p>
            <a:r>
              <a:rPr lang="en-US"/>
              <a:t>Click to edit Master title style</a:t>
            </a:r>
            <a:endParaRPr lang="en-CA"/>
          </a:p>
        </p:txBody>
      </p:sp>
      <p:sp>
        <p:nvSpPr>
          <p:cNvPr id="7" name="Date Placeholder 3">
            <a:extLst>
              <a:ext uri="{FF2B5EF4-FFF2-40B4-BE49-F238E27FC236}">
                <a16:creationId xmlns:a16="http://schemas.microsoft.com/office/drawing/2014/main" id="{3E6436EE-4C10-FE48-8E9F-BC40CDB043B5}"/>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8" name="Footer Placeholder 4">
            <a:extLst>
              <a:ext uri="{FF2B5EF4-FFF2-40B4-BE49-F238E27FC236}">
                <a16:creationId xmlns:a16="http://schemas.microsoft.com/office/drawing/2014/main" id="{119A9872-5352-3849-914C-D5DB4216528C}"/>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9" name="Slide Number Placeholder 5">
            <a:extLst>
              <a:ext uri="{FF2B5EF4-FFF2-40B4-BE49-F238E27FC236}">
                <a16:creationId xmlns:a16="http://schemas.microsoft.com/office/drawing/2014/main" id="{831DA9A6-7035-C742-B548-DE3FF4F1BA11}"/>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1556496345"/>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 Blue">
    <p:bg>
      <p:bgPr>
        <a:solidFill>
          <a:srgbClr val="11335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95B9B3F-9EF2-A446-BF99-DCD53A1E81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621203"/>
            <a:ext cx="12192000" cy="236797"/>
          </a:xfrm>
          <a:prstGeom prst="rect">
            <a:avLst/>
          </a:prstGeom>
        </p:spPr>
      </p:pic>
      <p:sp>
        <p:nvSpPr>
          <p:cNvPr id="6" name="Date Placeholder 3">
            <a:extLst>
              <a:ext uri="{FF2B5EF4-FFF2-40B4-BE49-F238E27FC236}">
                <a16:creationId xmlns:a16="http://schemas.microsoft.com/office/drawing/2014/main" id="{FDB5D1EE-F3E5-4E4E-B8DD-D48076DA167A}"/>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7" name="Footer Placeholder 4">
            <a:extLst>
              <a:ext uri="{FF2B5EF4-FFF2-40B4-BE49-F238E27FC236}">
                <a16:creationId xmlns:a16="http://schemas.microsoft.com/office/drawing/2014/main" id="{4CC34C59-CB39-194C-A7A5-7B695C1DED5C}"/>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8" name="Slide Number Placeholder 5">
            <a:extLst>
              <a:ext uri="{FF2B5EF4-FFF2-40B4-BE49-F238E27FC236}">
                <a16:creationId xmlns:a16="http://schemas.microsoft.com/office/drawing/2014/main" id="{7D4876FE-2E55-1B4A-AC79-230D039F8DD9}"/>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3411221601"/>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rgbClr val="11335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95B9B3F-9EF2-A446-BF99-DCD53A1E81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621203"/>
            <a:ext cx="12192000" cy="236797"/>
          </a:xfrm>
          <a:prstGeom prst="rect">
            <a:avLst/>
          </a:prstGeom>
        </p:spPr>
      </p:pic>
      <p:sp>
        <p:nvSpPr>
          <p:cNvPr id="11" name="Title 1">
            <a:extLst>
              <a:ext uri="{FF2B5EF4-FFF2-40B4-BE49-F238E27FC236}">
                <a16:creationId xmlns:a16="http://schemas.microsoft.com/office/drawing/2014/main" id="{E2FD7CB0-B53E-8043-A66C-F40D067B6223}"/>
              </a:ext>
            </a:extLst>
          </p:cNvPr>
          <p:cNvSpPr>
            <a:spLocks noGrp="1"/>
          </p:cNvSpPr>
          <p:nvPr>
            <p:ph type="title"/>
          </p:nvPr>
        </p:nvSpPr>
        <p:spPr>
          <a:xfrm>
            <a:off x="838200" y="365125"/>
            <a:ext cx="10515600" cy="1325563"/>
          </a:xfrm>
        </p:spPr>
        <p:txBody>
          <a:bodyPr/>
          <a:lstStyle/>
          <a:p>
            <a:r>
              <a:rPr lang="en-US"/>
              <a:t>Click to edit Master title style</a:t>
            </a:r>
            <a:endParaRPr lang="en-CA"/>
          </a:p>
        </p:txBody>
      </p:sp>
      <p:sp>
        <p:nvSpPr>
          <p:cNvPr id="7" name="Content Placeholder 2">
            <a:extLst>
              <a:ext uri="{FF2B5EF4-FFF2-40B4-BE49-F238E27FC236}">
                <a16:creationId xmlns:a16="http://schemas.microsoft.com/office/drawing/2014/main" id="{24489986-36B5-5544-956A-048C73277623}"/>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Date Placeholder 3">
            <a:extLst>
              <a:ext uri="{FF2B5EF4-FFF2-40B4-BE49-F238E27FC236}">
                <a16:creationId xmlns:a16="http://schemas.microsoft.com/office/drawing/2014/main" id="{34A342B7-50DE-B547-B48E-810C48ADE899}"/>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tx1"/>
                </a:solidFill>
              </a:defRPr>
            </a:lvl1pPr>
          </a:lstStyle>
          <a:p>
            <a:fld id="{4CF1C127-DD4B-47D8-A424-81AF7FDF220E}" type="datetimeFigureOut">
              <a:rPr lang="en-CA" smtClean="0"/>
              <a:pPr/>
              <a:t>2026-07-26</a:t>
            </a:fld>
            <a:endParaRPr lang="en-CA" dirty="0"/>
          </a:p>
        </p:txBody>
      </p:sp>
      <p:sp>
        <p:nvSpPr>
          <p:cNvPr id="9" name="Footer Placeholder 4">
            <a:extLst>
              <a:ext uri="{FF2B5EF4-FFF2-40B4-BE49-F238E27FC236}">
                <a16:creationId xmlns:a16="http://schemas.microsoft.com/office/drawing/2014/main" id="{F1EB2800-84BD-524E-8E19-68FE343704AE}"/>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dirty="0">
              <a:solidFill>
                <a:schemeClr val="tx1"/>
              </a:solidFill>
            </a:endParaRPr>
          </a:p>
        </p:txBody>
      </p:sp>
      <p:sp>
        <p:nvSpPr>
          <p:cNvPr id="12" name="Slide Number Placeholder 5">
            <a:extLst>
              <a:ext uri="{FF2B5EF4-FFF2-40B4-BE49-F238E27FC236}">
                <a16:creationId xmlns:a16="http://schemas.microsoft.com/office/drawing/2014/main" id="{19C67CEB-FBDA-3947-9ECE-389E6C6CDAD0}"/>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tx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1645810218"/>
      </p:ext>
    </p:extLst>
  </p:cSld>
  <p:clrMapOvr>
    <a:overrideClrMapping bg1="dk1" tx1="lt1" bg2="dk2" tx2="lt2" accent1="accent1" accent2="accent2" accent3="accent3" accent4="accent4" accent5="accent5" accent6="accent6" hlink="hlink" folHlink="folHlink"/>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BF9BF7-F767-1244-A756-0172A856704B}"/>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0" y="6621203"/>
            <a:ext cx="12192000" cy="236797"/>
          </a:xfrm>
          <a:prstGeom prst="rect">
            <a:avLst/>
          </a:prstGeom>
        </p:spPr>
      </p:pic>
      <p:sp>
        <p:nvSpPr>
          <p:cNvPr id="2" name="Title Placeholder 1">
            <a:extLst>
              <a:ext uri="{FF2B5EF4-FFF2-40B4-BE49-F238E27FC236}">
                <a16:creationId xmlns:a16="http://schemas.microsoft.com/office/drawing/2014/main" id="{84C09BF5-FFAE-485F-AA26-89366D5F5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65F36351-BF8A-4EE5-AA92-F7D7495712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5527BB4-FC9B-4FEB-A6DF-A6FF9BF61A1F}"/>
              </a:ext>
            </a:extLst>
          </p:cNvPr>
          <p:cNvSpPr>
            <a:spLocks noGrp="1"/>
          </p:cNvSpPr>
          <p:nvPr>
            <p:ph type="dt" sz="half" idx="2"/>
          </p:nvPr>
        </p:nvSpPr>
        <p:spPr>
          <a:xfrm>
            <a:off x="0" y="6557038"/>
            <a:ext cx="2743200" cy="365125"/>
          </a:xfrm>
          <a:prstGeom prst="rect">
            <a:avLst/>
          </a:prstGeom>
        </p:spPr>
        <p:txBody>
          <a:bodyPr vert="horz" lIns="91440" tIns="45720" rIns="91440" bIns="45720" rtlCol="0" anchor="ctr"/>
          <a:lstStyle>
            <a:lvl1pPr algn="l">
              <a:defRPr sz="1200">
                <a:solidFill>
                  <a:schemeClr val="bg1"/>
                </a:solidFill>
              </a:defRPr>
            </a:lvl1pPr>
          </a:lstStyle>
          <a:p>
            <a:fld id="{4CF1C127-DD4B-47D8-A424-81AF7FDF220E}" type="datetimeFigureOut">
              <a:rPr lang="en-CA" smtClean="0"/>
              <a:pPr/>
              <a:t>2026-07-26</a:t>
            </a:fld>
            <a:endParaRPr lang="en-CA" dirty="0"/>
          </a:p>
        </p:txBody>
      </p:sp>
      <p:sp>
        <p:nvSpPr>
          <p:cNvPr id="5" name="Footer Placeholder 4">
            <a:extLst>
              <a:ext uri="{FF2B5EF4-FFF2-40B4-BE49-F238E27FC236}">
                <a16:creationId xmlns:a16="http://schemas.microsoft.com/office/drawing/2014/main" id="{01BB4841-B061-421F-8327-F1B4DA5AA613}"/>
              </a:ext>
            </a:extLst>
          </p:cNvPr>
          <p:cNvSpPr>
            <a:spLocks noGrp="1"/>
          </p:cNvSpPr>
          <p:nvPr>
            <p:ph type="ftr" sz="quarter" idx="3"/>
          </p:nvPr>
        </p:nvSpPr>
        <p:spPr>
          <a:xfrm>
            <a:off x="4038600" y="655703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dirty="0">
              <a:solidFill>
                <a:schemeClr val="bg1"/>
              </a:solidFill>
            </a:endParaRPr>
          </a:p>
        </p:txBody>
      </p:sp>
      <p:sp>
        <p:nvSpPr>
          <p:cNvPr id="6" name="Slide Number Placeholder 5">
            <a:extLst>
              <a:ext uri="{FF2B5EF4-FFF2-40B4-BE49-F238E27FC236}">
                <a16:creationId xmlns:a16="http://schemas.microsoft.com/office/drawing/2014/main" id="{49C56977-A31A-45F7-BFAF-28F52836BF48}"/>
              </a:ext>
            </a:extLst>
          </p:cNvPr>
          <p:cNvSpPr>
            <a:spLocks noGrp="1"/>
          </p:cNvSpPr>
          <p:nvPr>
            <p:ph type="sldNum" sz="quarter" idx="4"/>
          </p:nvPr>
        </p:nvSpPr>
        <p:spPr>
          <a:xfrm>
            <a:off x="8610600" y="6557035"/>
            <a:ext cx="2743200" cy="365125"/>
          </a:xfrm>
          <a:prstGeom prst="rect">
            <a:avLst/>
          </a:prstGeom>
        </p:spPr>
        <p:txBody>
          <a:bodyPr vert="horz" lIns="91440" tIns="45720" rIns="91440" bIns="45720" rtlCol="0" anchor="ctr"/>
          <a:lstStyle>
            <a:lvl1pPr algn="r">
              <a:defRPr sz="1200">
                <a:solidFill>
                  <a:schemeClr val="bg1"/>
                </a:solidFill>
              </a:defRPr>
            </a:lvl1pPr>
          </a:lstStyle>
          <a:p>
            <a:fld id="{6787D6D5-B6FC-4179-AAAC-EED352E43419}" type="slidenum">
              <a:rPr lang="en-CA" smtClean="0"/>
              <a:pPr/>
              <a:t>‹#›</a:t>
            </a:fld>
            <a:endParaRPr lang="en-CA"/>
          </a:p>
        </p:txBody>
      </p:sp>
    </p:spTree>
    <p:extLst>
      <p:ext uri="{BB962C8B-B14F-4D97-AF65-F5344CB8AC3E}">
        <p14:creationId xmlns:p14="http://schemas.microsoft.com/office/powerpoint/2010/main" val="876164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2" r:id="rId7"/>
    <p:sldLayoutId id="2147483667" r:id="rId8"/>
    <p:sldLayoutId id="2147483665" r:id="rId9"/>
    <p:sldLayoutId id="2147483664" r:id="rId10"/>
    <p:sldLayoutId id="2147483663" r:id="rId11"/>
    <p:sldLayoutId id="2147483655" r:id="rId12"/>
    <p:sldLayoutId id="2147483666" r:id="rId13"/>
    <p:sldLayoutId id="2147483668" r:id="rId14"/>
    <p:sldLayoutId id="2147483670" r:id="rId15"/>
    <p:sldLayoutId id="2147483669" r:id="rId16"/>
    <p:sldLayoutId id="2147483671" r:id="rId17"/>
    <p:sldLayoutId id="2147483656" r:id="rId18"/>
    <p:sldLayoutId id="2147483657" r:id="rId19"/>
    <p:sldLayoutId id="2147483658" r:id="rId20"/>
    <p:sldLayoutId id="2147483659" r:id="rId21"/>
    <p:sldLayoutId id="2147483660" r:id="rId22"/>
    <p:sldLayoutId id="2147483661" r:id="rId23"/>
    <p:sldLayoutId id="2147483672" r:id="rId2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jpeg"/><Relationship Id="rId2" Type="http://schemas.openxmlformats.org/officeDocument/2006/relationships/notesSlide" Target="../notesSlides/notesSlide3.xml"/><Relationship Id="rId16"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jpe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png"/><Relationship Id="rId14" Type="http://schemas.openxmlformats.org/officeDocument/2006/relationships/image" Target="../media/image23.jpe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10.png"/><Relationship Id="rId7" Type="http://schemas.openxmlformats.org/officeDocument/2006/relationships/image" Target="../media/image16.png"/><Relationship Id="rId12" Type="http://schemas.openxmlformats.org/officeDocument/2006/relationships/image" Target="../media/image21.jpeg"/><Relationship Id="rId17" Type="http://schemas.openxmlformats.org/officeDocument/2006/relationships/image" Target="../media/image26.jpeg"/><Relationship Id="rId2" Type="http://schemas.openxmlformats.org/officeDocument/2006/relationships/notesSlide" Target="../notesSlides/notesSlide4.xml"/><Relationship Id="rId16" Type="http://schemas.openxmlformats.org/officeDocument/2006/relationships/image" Target="../media/image25.jpeg"/><Relationship Id="rId20"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jpeg"/><Relationship Id="rId15" Type="http://schemas.openxmlformats.org/officeDocument/2006/relationships/image" Target="../media/image24.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jpeg"/><Relationship Id="rId9" Type="http://schemas.openxmlformats.org/officeDocument/2006/relationships/image" Target="../media/image18.png"/><Relationship Id="rId1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5F3FD5-63EE-4672-87EA-15E701E4EA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621203"/>
            <a:ext cx="12192000" cy="236797"/>
          </a:xfrm>
          <a:prstGeom prst="rect">
            <a:avLst/>
          </a:prstGeom>
        </p:spPr>
      </p:pic>
      <p:sp>
        <p:nvSpPr>
          <p:cNvPr id="10" name="TextBox 9">
            <a:extLst>
              <a:ext uri="{FF2B5EF4-FFF2-40B4-BE49-F238E27FC236}">
                <a16:creationId xmlns:a16="http://schemas.microsoft.com/office/drawing/2014/main" id="{2D16C97D-E1B4-4AF1-9210-31199B1B84AA}"/>
              </a:ext>
            </a:extLst>
          </p:cNvPr>
          <p:cNvSpPr txBox="1"/>
          <p:nvPr/>
        </p:nvSpPr>
        <p:spPr>
          <a:xfrm>
            <a:off x="4647422" y="255672"/>
            <a:ext cx="7334517" cy="4462760"/>
          </a:xfrm>
          <a:prstGeom prst="rect">
            <a:avLst/>
          </a:prstGeom>
          <a:noFill/>
        </p:spPr>
        <p:txBody>
          <a:bodyPr wrap="square" rtlCol="0">
            <a:spAutoFit/>
          </a:bodyPr>
          <a:lstStyle/>
          <a:p>
            <a:pPr algn="ctr"/>
            <a:r>
              <a:rPr lang="en-CA" sz="4000" noProof="0" dirty="0">
                <a:latin typeface="+mj-lt"/>
              </a:rPr>
              <a:t>Status of the McDonald Institute and its future role in the Canadian Astroparticle Physics Landscape</a:t>
            </a:r>
          </a:p>
          <a:p>
            <a:pPr algn="ctr"/>
            <a:endParaRPr lang="en-CA" sz="4000" noProof="0" dirty="0">
              <a:latin typeface="+mj-lt"/>
            </a:endParaRPr>
          </a:p>
          <a:p>
            <a:pPr algn="ctr"/>
            <a:r>
              <a:rPr lang="en-CA" sz="2800" noProof="0" dirty="0">
                <a:latin typeface="+mj-lt"/>
              </a:rPr>
              <a:t>MI National Meeting</a:t>
            </a:r>
          </a:p>
          <a:p>
            <a:pPr algn="ctr"/>
            <a:r>
              <a:rPr lang="en-CA" sz="2800" noProof="0" dirty="0">
                <a:latin typeface="+mj-lt"/>
              </a:rPr>
              <a:t>Queen’s University</a:t>
            </a:r>
          </a:p>
          <a:p>
            <a:pPr algn="ctr"/>
            <a:r>
              <a:rPr lang="en-CA" sz="2800" dirty="0">
                <a:latin typeface="+mj-lt"/>
              </a:rPr>
              <a:t>July</a:t>
            </a:r>
            <a:r>
              <a:rPr lang="en-CA" sz="2800" noProof="0" dirty="0">
                <a:latin typeface="+mj-lt"/>
              </a:rPr>
              <a:t> </a:t>
            </a:r>
            <a:r>
              <a:rPr lang="en-CA" sz="2800" dirty="0">
                <a:latin typeface="+mj-lt"/>
              </a:rPr>
              <a:t>28</a:t>
            </a:r>
            <a:r>
              <a:rPr lang="en-CA" sz="2800" noProof="0" dirty="0" err="1">
                <a:latin typeface="+mj-lt"/>
              </a:rPr>
              <a:t>th</a:t>
            </a:r>
            <a:r>
              <a:rPr lang="en-CA" sz="2800" noProof="0" dirty="0">
                <a:latin typeface="+mj-lt"/>
              </a:rPr>
              <a:t>/2026</a:t>
            </a:r>
          </a:p>
        </p:txBody>
      </p:sp>
      <p:sp>
        <p:nvSpPr>
          <p:cNvPr id="11" name="TextBox 10">
            <a:extLst>
              <a:ext uri="{FF2B5EF4-FFF2-40B4-BE49-F238E27FC236}">
                <a16:creationId xmlns:a16="http://schemas.microsoft.com/office/drawing/2014/main" id="{A3905510-6394-4043-BEDF-5732DAD259F4}"/>
              </a:ext>
            </a:extLst>
          </p:cNvPr>
          <p:cNvSpPr txBox="1"/>
          <p:nvPr/>
        </p:nvSpPr>
        <p:spPr>
          <a:xfrm>
            <a:off x="5811975" y="5348088"/>
            <a:ext cx="5005409" cy="830997"/>
          </a:xfrm>
          <a:prstGeom prst="rect">
            <a:avLst/>
          </a:prstGeom>
          <a:noFill/>
        </p:spPr>
        <p:txBody>
          <a:bodyPr wrap="none" rtlCol="0">
            <a:spAutoFit/>
          </a:bodyPr>
          <a:lstStyle/>
          <a:p>
            <a:r>
              <a:rPr lang="en-CA" sz="2400" noProof="0" dirty="0"/>
              <a:t>By Tony Noble</a:t>
            </a:r>
          </a:p>
          <a:p>
            <a:r>
              <a:rPr lang="en-CA" sz="2400" noProof="0" dirty="0"/>
              <a:t>tony.noble@mcdonaldinstitute.ca</a:t>
            </a:r>
          </a:p>
        </p:txBody>
      </p:sp>
      <p:pic>
        <p:nvPicPr>
          <p:cNvPr id="3" name="Picture 2" descr="A picture containing drawing&#10;&#10;Description automatically generated">
            <a:extLst>
              <a:ext uri="{FF2B5EF4-FFF2-40B4-BE49-F238E27FC236}">
                <a16:creationId xmlns:a16="http://schemas.microsoft.com/office/drawing/2014/main" id="{7F4DDCFB-A27D-C44E-BFAC-52883803334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475" y="5270432"/>
            <a:ext cx="1726045" cy="986311"/>
          </a:xfrm>
          <a:prstGeom prst="rect">
            <a:avLst/>
          </a:prstGeom>
        </p:spPr>
      </p:pic>
      <p:pic>
        <p:nvPicPr>
          <p:cNvPr id="5" name="Picture 4">
            <a:extLst>
              <a:ext uri="{FF2B5EF4-FFF2-40B4-BE49-F238E27FC236}">
                <a16:creationId xmlns:a16="http://schemas.microsoft.com/office/drawing/2014/main" id="{6C706744-45BA-97DA-F02D-3E5BF842A929}"/>
              </a:ext>
            </a:extLst>
          </p:cNvPr>
          <p:cNvPicPr>
            <a:picLocks noChangeAspect="1"/>
          </p:cNvPicPr>
          <p:nvPr/>
        </p:nvPicPr>
        <p:blipFill>
          <a:blip r:embed="rId5"/>
          <a:srcRect l="29527" t="39576" r="29054" b="39931"/>
          <a:stretch>
            <a:fillRect/>
          </a:stretch>
        </p:blipFill>
        <p:spPr>
          <a:xfrm>
            <a:off x="3107133" y="5490092"/>
            <a:ext cx="1291087" cy="638785"/>
          </a:xfrm>
          <a:prstGeom prst="rect">
            <a:avLst/>
          </a:prstGeom>
        </p:spPr>
      </p:pic>
    </p:spTree>
    <p:extLst>
      <p:ext uri="{BB962C8B-B14F-4D97-AF65-F5344CB8AC3E}">
        <p14:creationId xmlns:p14="http://schemas.microsoft.com/office/powerpoint/2010/main" val="2410200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273EE0-50FE-E941-E883-D8A128DF4F28}"/>
              </a:ext>
            </a:extLst>
          </p:cNvPr>
          <p:cNvSpPr txBox="1"/>
          <p:nvPr/>
        </p:nvSpPr>
        <p:spPr>
          <a:xfrm>
            <a:off x="226373" y="132142"/>
            <a:ext cx="4171335" cy="369332"/>
          </a:xfrm>
          <a:prstGeom prst="rect">
            <a:avLst/>
          </a:prstGeom>
          <a:noFill/>
        </p:spPr>
        <p:txBody>
          <a:bodyPr wrap="none" rtlCol="0">
            <a:spAutoFit/>
          </a:bodyPr>
          <a:lstStyle/>
          <a:p>
            <a:r>
              <a:rPr lang="en-CA" b="1" noProof="0" dirty="0">
                <a:solidFill>
                  <a:srgbClr val="0000FF"/>
                </a:solidFill>
              </a:rPr>
              <a:t>CFREF Highlight: Capacity Building:</a:t>
            </a:r>
          </a:p>
        </p:txBody>
      </p:sp>
      <p:sp>
        <p:nvSpPr>
          <p:cNvPr id="7" name="TextBox 6">
            <a:extLst>
              <a:ext uri="{FF2B5EF4-FFF2-40B4-BE49-F238E27FC236}">
                <a16:creationId xmlns:a16="http://schemas.microsoft.com/office/drawing/2014/main" id="{45352D9A-7225-B465-5842-47AD8275F5E6}"/>
              </a:ext>
            </a:extLst>
          </p:cNvPr>
          <p:cNvSpPr txBox="1"/>
          <p:nvPr/>
        </p:nvSpPr>
        <p:spPr>
          <a:xfrm>
            <a:off x="302408" y="645391"/>
            <a:ext cx="11587184" cy="5355312"/>
          </a:xfrm>
          <a:prstGeom prst="rect">
            <a:avLst/>
          </a:prstGeom>
          <a:noFill/>
        </p:spPr>
        <p:txBody>
          <a:bodyPr wrap="square" rtlCol="0">
            <a:spAutoFit/>
          </a:bodyPr>
          <a:lstStyle/>
          <a:p>
            <a:pPr marL="285750" indent="-285750">
              <a:buFont typeface="Arial" panose="020B0604020202020204" pitchFamily="34" charset="0"/>
              <a:buChar char="•"/>
            </a:pPr>
            <a:r>
              <a:rPr lang="en-CA" noProof="0" dirty="0"/>
              <a:t>15 new Faculty in cross-disciplinary positions hired directly by McDonald Institute.</a:t>
            </a:r>
          </a:p>
          <a:p>
            <a:pPr marL="285750" indent="-285750">
              <a:buFont typeface="Arial" panose="020B0604020202020204" pitchFamily="34" charset="0"/>
              <a:buChar char="•"/>
            </a:pPr>
            <a:endParaRPr lang="en-CA" dirty="0"/>
          </a:p>
          <a:p>
            <a:pPr marL="285750" indent="-285750">
              <a:buFont typeface="Arial" panose="020B0604020202020204" pitchFamily="34" charset="0"/>
              <a:buChar char="•"/>
            </a:pPr>
            <a:r>
              <a:rPr lang="en-CA" noProof="0" dirty="0"/>
              <a:t>This spawned about 14 more faculty positions to build on these groups.</a:t>
            </a:r>
          </a:p>
          <a:p>
            <a:endParaRPr lang="en-CA" noProof="0" dirty="0"/>
          </a:p>
          <a:p>
            <a:pPr marL="342900" indent="-342900">
              <a:buFont typeface="Arial" panose="020B0604020202020204" pitchFamily="34" charset="0"/>
              <a:buChar char="•"/>
            </a:pPr>
            <a:r>
              <a:rPr lang="en-CA" dirty="0"/>
              <a:t>There has been a significant shift of researchers, previously in more adjacent fields, more directly into astroparticle physics. </a:t>
            </a:r>
            <a:r>
              <a:rPr lang="en-US" dirty="0"/>
              <a:t>Over 80 faculty members across Canada have had significant engagement with MI during the CFREF period.</a:t>
            </a:r>
          </a:p>
          <a:p>
            <a:endParaRPr lang="en-US" dirty="0"/>
          </a:p>
          <a:p>
            <a:pPr marL="342900" indent="-342900">
              <a:buFont typeface="Arial" panose="020B0604020202020204" pitchFamily="34" charset="0"/>
              <a:buChar char="•"/>
            </a:pPr>
            <a:r>
              <a:rPr lang="en-US" dirty="0"/>
              <a:t>Initiated substantial growth in astroparticle physics theory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Many hundreds of HQP supported across Canada</a:t>
            </a:r>
          </a:p>
          <a:p>
            <a:pPr marL="342900" indent="-342900">
              <a:buFont typeface="Arial" panose="020B0604020202020204" pitchFamily="34" charset="0"/>
              <a:buChar char="•"/>
            </a:pPr>
            <a:endParaRPr lang="en-US" noProof="0" dirty="0"/>
          </a:p>
          <a:p>
            <a:pPr marL="342900" indent="-342900">
              <a:buFont typeface="Arial" panose="020B0604020202020204" pitchFamily="34" charset="0"/>
              <a:buChar char="•"/>
            </a:pPr>
            <a:r>
              <a:rPr lang="en-CA" noProof="0" dirty="0"/>
              <a:t>We supported (with SNOLAB) 5 faculty members at Laurentian when LU became insolvent.</a:t>
            </a:r>
          </a:p>
          <a:p>
            <a:pPr marL="285750" indent="-285750">
              <a:buFont typeface="Arial" panose="020B0604020202020204" pitchFamily="34" charset="0"/>
              <a:buChar char="•"/>
            </a:pPr>
            <a:endParaRPr lang="en-CA" dirty="0"/>
          </a:p>
          <a:p>
            <a:pPr marL="285750" indent="-285750">
              <a:buFont typeface="Arial" panose="020B0604020202020204" pitchFamily="34" charset="0"/>
              <a:buChar char="•"/>
            </a:pPr>
            <a:r>
              <a:rPr lang="en-CA" dirty="0"/>
              <a:t>New arrivals:   Ana Botti (</a:t>
            </a:r>
            <a:r>
              <a:rPr lang="en-CA" dirty="0" err="1"/>
              <a:t>UdeM</a:t>
            </a:r>
            <a:r>
              <a:rPr lang="en-CA" dirty="0"/>
              <a:t>)</a:t>
            </a:r>
          </a:p>
          <a:p>
            <a:r>
              <a:rPr lang="en-CA" dirty="0"/>
              <a:t> 		Kyle Leach (Queen’s)</a:t>
            </a:r>
            <a:endParaRPr lang="en-CA" noProof="0" dirty="0"/>
          </a:p>
          <a:p>
            <a:r>
              <a:rPr lang="en-CA" noProof="0" dirty="0"/>
              <a:t>		</a:t>
            </a:r>
            <a:endParaRPr lang="en-CA" dirty="0"/>
          </a:p>
          <a:p>
            <a:pPr marL="285750" indent="-285750">
              <a:buFont typeface="Arial" panose="020B0604020202020204" pitchFamily="34" charset="0"/>
              <a:buChar char="•"/>
            </a:pPr>
            <a:r>
              <a:rPr lang="en-CA" noProof="0" dirty="0"/>
              <a:t>One CERC already established (SFU) and another pending results (Queen’s)</a:t>
            </a:r>
          </a:p>
          <a:p>
            <a:endParaRPr lang="en-CA" noProof="0" dirty="0"/>
          </a:p>
        </p:txBody>
      </p:sp>
    </p:spTree>
    <p:extLst>
      <p:ext uri="{BB962C8B-B14F-4D97-AF65-F5344CB8AC3E}">
        <p14:creationId xmlns:p14="http://schemas.microsoft.com/office/powerpoint/2010/main" val="611707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EC66A-EC7B-7FE0-77E0-F8FC3F33D39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9CFB22A-3362-34E2-0AEB-7C8914CD4448}"/>
              </a:ext>
            </a:extLst>
          </p:cNvPr>
          <p:cNvSpPr txBox="1"/>
          <p:nvPr/>
        </p:nvSpPr>
        <p:spPr>
          <a:xfrm>
            <a:off x="194303" y="124052"/>
            <a:ext cx="3782061" cy="461665"/>
          </a:xfrm>
          <a:prstGeom prst="rect">
            <a:avLst/>
          </a:prstGeom>
          <a:noFill/>
        </p:spPr>
        <p:txBody>
          <a:bodyPr wrap="none" rtlCol="0">
            <a:spAutoFit/>
          </a:bodyPr>
          <a:lstStyle/>
          <a:p>
            <a:r>
              <a:rPr lang="en-CA" sz="2400" b="1" dirty="0">
                <a:solidFill>
                  <a:srgbClr val="0000FF"/>
                </a:solidFill>
                <a:latin typeface="Aptos" panose="020B0004020202020204" pitchFamily="34" charset="0"/>
              </a:rPr>
              <a:t>Example of</a:t>
            </a:r>
            <a:r>
              <a:rPr lang="en-CA" sz="2400" b="1" noProof="0" dirty="0">
                <a:solidFill>
                  <a:srgbClr val="0000FF"/>
                </a:solidFill>
                <a:latin typeface="Aptos" panose="020B0004020202020204" pitchFamily="34" charset="0"/>
              </a:rPr>
              <a:t> growth in field</a:t>
            </a:r>
          </a:p>
        </p:txBody>
      </p:sp>
      <p:sp>
        <p:nvSpPr>
          <p:cNvPr id="4" name="TextBox 3">
            <a:extLst>
              <a:ext uri="{FF2B5EF4-FFF2-40B4-BE49-F238E27FC236}">
                <a16:creationId xmlns:a16="http://schemas.microsoft.com/office/drawing/2014/main" id="{45352D9A-7225-B465-5842-47AD8275F5E6}"/>
              </a:ext>
            </a:extLst>
          </p:cNvPr>
          <p:cNvSpPr txBox="1"/>
          <p:nvPr/>
        </p:nvSpPr>
        <p:spPr>
          <a:xfrm>
            <a:off x="105698" y="585717"/>
            <a:ext cx="10101358" cy="3416320"/>
          </a:xfrm>
          <a:prstGeom prst="rect">
            <a:avLst/>
          </a:prstGeom>
          <a:noFill/>
        </p:spPr>
        <p:txBody>
          <a:bodyPr wrap="square" rtlCol="0">
            <a:spAutoFit/>
          </a:bodyPr>
          <a:lstStyle/>
          <a:p>
            <a:pPr marL="285750" indent="-285750">
              <a:buFont typeface="Arial" panose="020B0604020202020204" pitchFamily="34" charset="0"/>
              <a:buChar char="•"/>
            </a:pPr>
            <a:endParaRPr lang="en-CA" noProof="0" dirty="0"/>
          </a:p>
          <a:p>
            <a:pPr marL="285750" indent="-285750">
              <a:buFont typeface="Arial" panose="020B0604020202020204" pitchFamily="34" charset="0"/>
              <a:buChar char="•"/>
            </a:pPr>
            <a:r>
              <a:rPr lang="en-CA" b="1" noProof="0" dirty="0" err="1"/>
              <a:t>SuperCDMS</a:t>
            </a:r>
            <a:endParaRPr lang="en-CA" b="1" noProof="0" dirty="0"/>
          </a:p>
          <a:p>
            <a:pPr marL="742950" lvl="1" indent="-285750">
              <a:buFont typeface="Arial" panose="020B0604020202020204" pitchFamily="34" charset="0"/>
              <a:buChar char="•"/>
            </a:pPr>
            <a:r>
              <a:rPr lang="en-CA" noProof="0" dirty="0"/>
              <a:t>Research Faculty originally supported completely by MI:</a:t>
            </a:r>
          </a:p>
          <a:p>
            <a:pPr marL="1200150" lvl="2" indent="-285750">
              <a:buFont typeface="Arial" panose="020B0604020202020204" pitchFamily="34" charset="0"/>
              <a:buChar char="•"/>
            </a:pPr>
            <a:r>
              <a:rPr lang="en-CA" noProof="0" dirty="0"/>
              <a:t>Miriam Diamond (Toronto)*</a:t>
            </a:r>
          </a:p>
          <a:p>
            <a:pPr marL="1200150" lvl="2" indent="-285750">
              <a:buFont typeface="Arial" panose="020B0604020202020204" pitchFamily="34" charset="0"/>
              <a:buChar char="•"/>
            </a:pPr>
            <a:r>
              <a:rPr lang="en-CA" noProof="0" dirty="0"/>
              <a:t>Alan Robinson (Montreal)</a:t>
            </a:r>
          </a:p>
          <a:p>
            <a:pPr marL="1200150" lvl="2" indent="-285750">
              <a:buFont typeface="Arial" panose="020B0604020202020204" pitchFamily="34" charset="0"/>
              <a:buChar char="•"/>
            </a:pPr>
            <a:r>
              <a:rPr lang="en-CA" noProof="0" dirty="0"/>
              <a:t>Wolfgang Rau (TRIUMF)</a:t>
            </a:r>
          </a:p>
          <a:p>
            <a:endParaRPr lang="en-CA" noProof="0" dirty="0"/>
          </a:p>
          <a:p>
            <a:pPr marL="285750" indent="-285750">
              <a:buFont typeface="Arial" panose="020B0604020202020204" pitchFamily="34" charset="0"/>
              <a:buChar char="•"/>
            </a:pPr>
            <a:endParaRPr lang="en-CA" noProof="0" dirty="0"/>
          </a:p>
          <a:p>
            <a:pPr marL="285750" indent="-285750">
              <a:buFont typeface="Arial" panose="020B0604020202020204" pitchFamily="34" charset="0"/>
              <a:buChar char="•"/>
            </a:pPr>
            <a:endParaRPr lang="en-CA" noProof="0" dirty="0"/>
          </a:p>
          <a:p>
            <a:pPr marL="285750" indent="-285750">
              <a:buFont typeface="Arial" panose="020B0604020202020204" pitchFamily="34" charset="0"/>
              <a:buChar char="•"/>
            </a:pPr>
            <a:endParaRPr lang="en-CA" noProof="0" dirty="0"/>
          </a:p>
          <a:p>
            <a:endParaRPr lang="en-CA" noProof="0" dirty="0"/>
          </a:p>
          <a:p>
            <a:endParaRPr lang="en-CA" noProof="0" dirty="0"/>
          </a:p>
        </p:txBody>
      </p:sp>
      <p:sp>
        <p:nvSpPr>
          <p:cNvPr id="10" name="TextBox 9">
            <a:extLst>
              <a:ext uri="{FF2B5EF4-FFF2-40B4-BE49-F238E27FC236}">
                <a16:creationId xmlns:a16="http://schemas.microsoft.com/office/drawing/2014/main" id="{AC5DFCA5-5BE2-6ECF-F75A-076FC851A0CD}"/>
              </a:ext>
            </a:extLst>
          </p:cNvPr>
          <p:cNvSpPr txBox="1"/>
          <p:nvPr/>
        </p:nvSpPr>
        <p:spPr>
          <a:xfrm>
            <a:off x="8046744" y="1114207"/>
            <a:ext cx="2856753" cy="923330"/>
          </a:xfrm>
          <a:prstGeom prst="rect">
            <a:avLst/>
          </a:prstGeom>
          <a:noFill/>
        </p:spPr>
        <p:txBody>
          <a:bodyPr wrap="square" rtlCol="0">
            <a:spAutoFit/>
          </a:bodyPr>
          <a:lstStyle/>
          <a:p>
            <a:r>
              <a:rPr lang="en-CA" noProof="0" dirty="0"/>
              <a:t>Plus at Toronto*:</a:t>
            </a:r>
          </a:p>
          <a:p>
            <a:pPr marL="285750" indent="-285750">
              <a:buFont typeface="Arial" panose="020B0604020202020204" pitchFamily="34" charset="0"/>
              <a:buChar char="•"/>
            </a:pPr>
            <a:r>
              <a:rPr lang="en-CA" noProof="0" dirty="0"/>
              <a:t>Pekka </a:t>
            </a:r>
            <a:r>
              <a:rPr lang="en-CA" noProof="0" dirty="0" err="1"/>
              <a:t>Sinervo</a:t>
            </a:r>
            <a:endParaRPr lang="en-CA" noProof="0" dirty="0"/>
          </a:p>
          <a:p>
            <a:pPr marL="285750" indent="-285750">
              <a:buFont typeface="Arial" panose="020B0604020202020204" pitchFamily="34" charset="0"/>
              <a:buChar char="•"/>
            </a:pPr>
            <a:r>
              <a:rPr lang="en-CA" noProof="0" dirty="0" err="1"/>
              <a:t>Ziqing</a:t>
            </a:r>
            <a:r>
              <a:rPr lang="en-CA" noProof="0" dirty="0"/>
              <a:t> Hong</a:t>
            </a:r>
          </a:p>
        </p:txBody>
      </p:sp>
      <p:sp>
        <p:nvSpPr>
          <p:cNvPr id="8" name="TextBox 7">
            <a:extLst>
              <a:ext uri="{FF2B5EF4-FFF2-40B4-BE49-F238E27FC236}">
                <a16:creationId xmlns:a16="http://schemas.microsoft.com/office/drawing/2014/main" id="{3D604892-6850-2F0F-B556-34A826356954}"/>
              </a:ext>
            </a:extLst>
          </p:cNvPr>
          <p:cNvSpPr txBox="1"/>
          <p:nvPr/>
        </p:nvSpPr>
        <p:spPr>
          <a:xfrm>
            <a:off x="6478778" y="5810618"/>
            <a:ext cx="5477181" cy="923330"/>
          </a:xfrm>
          <a:prstGeom prst="rect">
            <a:avLst/>
          </a:prstGeom>
          <a:noFill/>
        </p:spPr>
        <p:txBody>
          <a:bodyPr wrap="square">
            <a:spAutoFit/>
          </a:bodyPr>
          <a:lstStyle/>
          <a:p>
            <a:pPr algn="r"/>
            <a:r>
              <a:rPr lang="en-US" dirty="0"/>
              <a:t>*New Group in Astroparticle Physics at University of Toronto enabled by CFREF</a:t>
            </a:r>
          </a:p>
          <a:p>
            <a:pPr algn="r"/>
            <a:endParaRPr lang="en-US" dirty="0"/>
          </a:p>
        </p:txBody>
      </p:sp>
      <p:sp>
        <p:nvSpPr>
          <p:cNvPr id="13" name="TextBox 12">
            <a:extLst>
              <a:ext uri="{FF2B5EF4-FFF2-40B4-BE49-F238E27FC236}">
                <a16:creationId xmlns:a16="http://schemas.microsoft.com/office/drawing/2014/main" id="{8BCB314B-3E87-F299-FA56-7E276AD1151F}"/>
              </a:ext>
            </a:extLst>
          </p:cNvPr>
          <p:cNvSpPr txBox="1"/>
          <p:nvPr/>
        </p:nvSpPr>
        <p:spPr>
          <a:xfrm>
            <a:off x="338877" y="2998348"/>
            <a:ext cx="10807802" cy="1200329"/>
          </a:xfrm>
          <a:prstGeom prst="rect">
            <a:avLst/>
          </a:prstGeom>
          <a:noFill/>
        </p:spPr>
        <p:txBody>
          <a:bodyPr wrap="square">
            <a:spAutoFit/>
          </a:bodyPr>
          <a:lstStyle/>
          <a:p>
            <a:r>
              <a:rPr lang="en-US" dirty="0"/>
              <a:t>Support for SuperCDMS at UBC, TRIUMF, Toronto, Montreal, Queen’s. This has been very important as with the current geo-political situation, the Canadian teams were taking on a disproportionate share of the infrastructure installation at SNOLAB. </a:t>
            </a:r>
          </a:p>
          <a:p>
            <a:endParaRPr lang="en-US" dirty="0"/>
          </a:p>
        </p:txBody>
      </p:sp>
    </p:spTree>
    <p:extLst>
      <p:ext uri="{BB962C8B-B14F-4D97-AF65-F5344CB8AC3E}">
        <p14:creationId xmlns:p14="http://schemas.microsoft.com/office/powerpoint/2010/main" val="315295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6AB658-ED2F-89B5-D42C-A6DCFB644A94}"/>
              </a:ext>
            </a:extLst>
          </p:cNvPr>
          <p:cNvSpPr txBox="1"/>
          <p:nvPr/>
        </p:nvSpPr>
        <p:spPr>
          <a:xfrm>
            <a:off x="177294" y="0"/>
            <a:ext cx="11615314" cy="1046440"/>
          </a:xfrm>
          <a:prstGeom prst="rect">
            <a:avLst/>
          </a:prstGeom>
          <a:noFill/>
        </p:spPr>
        <p:txBody>
          <a:bodyPr wrap="square" rtlCol="0">
            <a:spAutoFit/>
          </a:bodyPr>
          <a:lstStyle/>
          <a:p>
            <a:r>
              <a:rPr lang="en-CA" b="1" noProof="0" dirty="0">
                <a:solidFill>
                  <a:srgbClr val="0000FF"/>
                </a:solidFill>
              </a:rPr>
              <a:t>Advancing the science:</a:t>
            </a:r>
          </a:p>
          <a:p>
            <a:endParaRPr lang="en-CA" sz="800" b="1" noProof="0" dirty="0">
              <a:solidFill>
                <a:srgbClr val="0000FF"/>
              </a:solidFill>
            </a:endParaRPr>
          </a:p>
          <a:p>
            <a:r>
              <a:rPr lang="en-CA" noProof="0" dirty="0">
                <a:solidFill>
                  <a:srgbClr val="0000FF"/>
                </a:solidFill>
              </a:rPr>
              <a:t>Funds from MI are used to accelerate/amplify the impact of NSERC supported research programs, mainly by supporting personnel to work on these projects. Engineers, pdfs, students, project managers….</a:t>
            </a:r>
          </a:p>
        </p:txBody>
      </p:sp>
      <p:graphicFrame>
        <p:nvGraphicFramePr>
          <p:cNvPr id="3" name="Table 2">
            <a:extLst>
              <a:ext uri="{FF2B5EF4-FFF2-40B4-BE49-F238E27FC236}">
                <a16:creationId xmlns:a16="http://schemas.microsoft.com/office/drawing/2014/main" id="{950084B0-632E-1A9E-E470-6C9E3C31A700}"/>
              </a:ext>
            </a:extLst>
          </p:cNvPr>
          <p:cNvGraphicFramePr>
            <a:graphicFrameLocks noGrp="1"/>
          </p:cNvGraphicFramePr>
          <p:nvPr>
            <p:extLst>
              <p:ext uri="{D42A27DB-BD31-4B8C-83A1-F6EECF244321}">
                <p14:modId xmlns:p14="http://schemas.microsoft.com/office/powerpoint/2010/main" val="3083178023"/>
              </p:ext>
            </p:extLst>
          </p:nvPr>
        </p:nvGraphicFramePr>
        <p:xfrm>
          <a:off x="67506" y="1110716"/>
          <a:ext cx="12124494" cy="4312920"/>
        </p:xfrm>
        <a:graphic>
          <a:graphicData uri="http://schemas.openxmlformats.org/drawingml/2006/table">
            <a:tbl>
              <a:tblPr firstRow="1" bandRow="1">
                <a:tableStyleId>{5C22544A-7EE6-4342-B048-85BDC9FD1C3A}</a:tableStyleId>
              </a:tblPr>
              <a:tblGrid>
                <a:gridCol w="1597239">
                  <a:extLst>
                    <a:ext uri="{9D8B030D-6E8A-4147-A177-3AD203B41FA5}">
                      <a16:colId xmlns:a16="http://schemas.microsoft.com/office/drawing/2014/main" val="1760977078"/>
                    </a:ext>
                  </a:extLst>
                </a:gridCol>
                <a:gridCol w="5220727">
                  <a:extLst>
                    <a:ext uri="{9D8B030D-6E8A-4147-A177-3AD203B41FA5}">
                      <a16:colId xmlns:a16="http://schemas.microsoft.com/office/drawing/2014/main" val="1536189058"/>
                    </a:ext>
                  </a:extLst>
                </a:gridCol>
                <a:gridCol w="5306528">
                  <a:extLst>
                    <a:ext uri="{9D8B030D-6E8A-4147-A177-3AD203B41FA5}">
                      <a16:colId xmlns:a16="http://schemas.microsoft.com/office/drawing/2014/main" val="3514471796"/>
                    </a:ext>
                  </a:extLst>
                </a:gridCol>
              </a:tblGrid>
              <a:tr h="370840">
                <a:tc>
                  <a:txBody>
                    <a:bodyPr/>
                    <a:lstStyle/>
                    <a:p>
                      <a:pPr algn="ctr"/>
                      <a:endParaRPr lang="en-CA" noProof="0" dirty="0"/>
                    </a:p>
                  </a:txBody>
                  <a:tcPr/>
                </a:tc>
                <a:tc>
                  <a:txBody>
                    <a:bodyPr/>
                    <a:lstStyle/>
                    <a:p>
                      <a:pPr algn="ctr"/>
                      <a:r>
                        <a:rPr lang="en-CA" noProof="0" dirty="0"/>
                        <a:t>2016</a:t>
                      </a:r>
                    </a:p>
                  </a:txBody>
                  <a:tcPr/>
                </a:tc>
                <a:tc>
                  <a:txBody>
                    <a:bodyPr/>
                    <a:lstStyle/>
                    <a:p>
                      <a:pPr algn="ctr"/>
                      <a:r>
                        <a:rPr lang="en-CA" noProof="0" dirty="0"/>
                        <a:t>2026</a:t>
                      </a:r>
                    </a:p>
                  </a:txBody>
                  <a:tcPr/>
                </a:tc>
                <a:extLst>
                  <a:ext uri="{0D108BD9-81ED-4DB2-BD59-A6C34878D82A}">
                    <a16:rowId xmlns:a16="http://schemas.microsoft.com/office/drawing/2014/main" val="1427269907"/>
                  </a:ext>
                </a:extLst>
              </a:tr>
              <a:tr h="370840">
                <a:tc>
                  <a:txBody>
                    <a:bodyPr/>
                    <a:lstStyle/>
                    <a:p>
                      <a:r>
                        <a:rPr lang="en-CA" noProof="0" dirty="0" err="1"/>
                        <a:t>Deap</a:t>
                      </a:r>
                      <a:endParaRPr lang="en-CA" noProof="0" dirty="0"/>
                    </a:p>
                  </a:txBody>
                  <a:tcPr anchor="ctr"/>
                </a:tc>
                <a:tc>
                  <a:txBody>
                    <a:bodyPr/>
                    <a:lstStyle/>
                    <a:p>
                      <a:r>
                        <a:rPr lang="en-CA" noProof="0" dirty="0"/>
                        <a:t>Started cooling </a:t>
                      </a:r>
                    </a:p>
                  </a:txBody>
                  <a:tcPr anchor="ctr"/>
                </a:tc>
                <a:tc>
                  <a:txBody>
                    <a:bodyPr/>
                    <a:lstStyle/>
                    <a:p>
                      <a:r>
                        <a:rPr lang="en-CA" noProof="0" dirty="0"/>
                        <a:t>Main Science complete. Completed upgrades. In operation again</a:t>
                      </a:r>
                    </a:p>
                  </a:txBody>
                  <a:tcPr anchor="ctr"/>
                </a:tc>
                <a:extLst>
                  <a:ext uri="{0D108BD9-81ED-4DB2-BD59-A6C34878D82A}">
                    <a16:rowId xmlns:a16="http://schemas.microsoft.com/office/drawing/2014/main" val="2424927109"/>
                  </a:ext>
                </a:extLst>
              </a:tr>
              <a:tr h="370840">
                <a:tc>
                  <a:txBody>
                    <a:bodyPr/>
                    <a:lstStyle/>
                    <a:p>
                      <a:r>
                        <a:rPr lang="en-CA" noProof="0" dirty="0"/>
                        <a:t>SuperCDMS</a:t>
                      </a:r>
                    </a:p>
                  </a:txBody>
                  <a:tcPr anchor="ctr"/>
                </a:tc>
                <a:tc>
                  <a:txBody>
                    <a:bodyPr/>
                    <a:lstStyle/>
                    <a:p>
                      <a:r>
                        <a:rPr lang="en-CA" noProof="0" dirty="0"/>
                        <a:t>Completed run in Soudan. Planning to relocate to SNOLAB</a:t>
                      </a:r>
                    </a:p>
                  </a:txBody>
                  <a:tcPr anchor="ctr"/>
                </a:tc>
                <a:tc>
                  <a:txBody>
                    <a:bodyPr/>
                    <a:lstStyle/>
                    <a:p>
                      <a:r>
                        <a:rPr lang="en-CA" noProof="0" dirty="0"/>
                        <a:t>In commissioning phase. Base temperatures </a:t>
                      </a:r>
                      <a:r>
                        <a:rPr lang="en-CA" noProof="0" dirty="0" err="1"/>
                        <a:t>acheived</a:t>
                      </a:r>
                      <a:endParaRPr lang="en-CA" noProof="0" dirty="0"/>
                    </a:p>
                  </a:txBody>
                  <a:tcPr anchor="ctr"/>
                </a:tc>
                <a:extLst>
                  <a:ext uri="{0D108BD9-81ED-4DB2-BD59-A6C34878D82A}">
                    <a16:rowId xmlns:a16="http://schemas.microsoft.com/office/drawing/2014/main" val="2066190599"/>
                  </a:ext>
                </a:extLst>
              </a:tr>
              <a:tr h="370840">
                <a:tc>
                  <a:txBody>
                    <a:bodyPr/>
                    <a:lstStyle/>
                    <a:p>
                      <a:r>
                        <a:rPr lang="en-CA" noProof="0" dirty="0"/>
                        <a:t>News-G</a:t>
                      </a:r>
                    </a:p>
                  </a:txBody>
                  <a:tcPr anchor="ctr"/>
                </a:tc>
                <a:tc>
                  <a:txBody>
                    <a:bodyPr/>
                    <a:lstStyle/>
                    <a:p>
                      <a:r>
                        <a:rPr lang="en-CA" noProof="0" dirty="0"/>
                        <a:t>A concept. Exploring approval with SNOLAB</a:t>
                      </a:r>
                    </a:p>
                  </a:txBody>
                  <a:tcPr anchor="ctr"/>
                </a:tc>
                <a:tc>
                  <a:txBody>
                    <a:bodyPr/>
                    <a:lstStyle/>
                    <a:p>
                      <a:r>
                        <a:rPr lang="en-CA" noProof="0" dirty="0"/>
                        <a:t>In Operation</a:t>
                      </a:r>
                    </a:p>
                  </a:txBody>
                  <a:tcPr anchor="ctr"/>
                </a:tc>
                <a:extLst>
                  <a:ext uri="{0D108BD9-81ED-4DB2-BD59-A6C34878D82A}">
                    <a16:rowId xmlns:a16="http://schemas.microsoft.com/office/drawing/2014/main" val="3850316848"/>
                  </a:ext>
                </a:extLst>
              </a:tr>
              <a:tr h="370840">
                <a:tc>
                  <a:txBody>
                    <a:bodyPr/>
                    <a:lstStyle/>
                    <a:p>
                      <a:r>
                        <a:rPr lang="en-CA" noProof="0" dirty="0"/>
                        <a:t>PICO</a:t>
                      </a:r>
                    </a:p>
                  </a:txBody>
                  <a:tcPr anchor="ctr"/>
                </a:tc>
                <a:tc>
                  <a:txBody>
                    <a:bodyPr/>
                    <a:lstStyle/>
                    <a:p>
                      <a:r>
                        <a:rPr lang="en-CA" noProof="0" dirty="0"/>
                        <a:t>Running with PICO 60</a:t>
                      </a:r>
                    </a:p>
                  </a:txBody>
                  <a:tcPr anchor="ctr"/>
                </a:tc>
                <a:tc>
                  <a:txBody>
                    <a:bodyPr/>
                    <a:lstStyle/>
                    <a:p>
                      <a:r>
                        <a:rPr lang="en-CA" noProof="0" dirty="0"/>
                        <a:t>Running with PICO 40 RSU and main components of PICO-500 assembled</a:t>
                      </a:r>
                    </a:p>
                  </a:txBody>
                  <a:tcPr anchor="ctr"/>
                </a:tc>
                <a:extLst>
                  <a:ext uri="{0D108BD9-81ED-4DB2-BD59-A6C34878D82A}">
                    <a16:rowId xmlns:a16="http://schemas.microsoft.com/office/drawing/2014/main" val="2113395469"/>
                  </a:ext>
                </a:extLst>
              </a:tr>
              <a:tr h="370840">
                <a:tc>
                  <a:txBody>
                    <a:bodyPr/>
                    <a:lstStyle/>
                    <a:p>
                      <a:r>
                        <a:rPr lang="en-CA" noProof="0" dirty="0"/>
                        <a:t>SNO+</a:t>
                      </a:r>
                    </a:p>
                  </a:txBody>
                  <a:tcPr anchor="ctr"/>
                </a:tc>
                <a:tc>
                  <a:txBody>
                    <a:bodyPr/>
                    <a:lstStyle/>
                    <a:p>
                      <a:r>
                        <a:rPr lang="en-CA" noProof="0" dirty="0"/>
                        <a:t>Cavity fill just starting</a:t>
                      </a:r>
                    </a:p>
                  </a:txBody>
                  <a:tcPr anchor="ctr"/>
                </a:tc>
                <a:tc>
                  <a:txBody>
                    <a:bodyPr/>
                    <a:lstStyle/>
                    <a:p>
                      <a:r>
                        <a:rPr lang="en-CA" noProof="0" dirty="0"/>
                        <a:t>In Phase 2 of operations (</a:t>
                      </a:r>
                      <a:r>
                        <a:rPr lang="en-CA" noProof="0" dirty="0" err="1"/>
                        <a:t>water,scintillator</a:t>
                      </a:r>
                      <a:r>
                        <a:rPr lang="en-CA" noProof="0" dirty="0"/>
                        <a:t>). </a:t>
                      </a:r>
                      <a:r>
                        <a:rPr lang="en-CA" noProof="0" dirty="0" err="1"/>
                        <a:t>Te</a:t>
                      </a:r>
                      <a:r>
                        <a:rPr lang="en-CA" noProof="0" dirty="0"/>
                        <a:t> purification testing underway for phase 3</a:t>
                      </a:r>
                    </a:p>
                  </a:txBody>
                  <a:tcPr anchor="ctr"/>
                </a:tc>
                <a:extLst>
                  <a:ext uri="{0D108BD9-81ED-4DB2-BD59-A6C34878D82A}">
                    <a16:rowId xmlns:a16="http://schemas.microsoft.com/office/drawing/2014/main" val="1909892670"/>
                  </a:ext>
                </a:extLst>
              </a:tr>
              <a:tr h="370840">
                <a:tc>
                  <a:txBody>
                    <a:bodyPr/>
                    <a:lstStyle/>
                    <a:p>
                      <a:r>
                        <a:rPr lang="en-CA" noProof="0" dirty="0"/>
                        <a:t>nEXO</a:t>
                      </a:r>
                    </a:p>
                  </a:txBody>
                  <a:tcPr anchor="ctr"/>
                </a:tc>
                <a:tc>
                  <a:txBody>
                    <a:bodyPr/>
                    <a:lstStyle/>
                    <a:p>
                      <a:r>
                        <a:rPr lang="en-CA" noProof="0" dirty="0"/>
                        <a:t>Running at WIPP with EXO-200, thinking about </a:t>
                      </a:r>
                      <a:r>
                        <a:rPr lang="en-CA" noProof="0" dirty="0" err="1"/>
                        <a:t>nEXO</a:t>
                      </a:r>
                      <a:endParaRPr lang="en-CA" noProof="0" dirty="0"/>
                    </a:p>
                  </a:txBody>
                  <a:tcPr anchor="ctr"/>
                </a:tc>
                <a:tc>
                  <a:txBody>
                    <a:bodyPr/>
                    <a:lstStyle/>
                    <a:p>
                      <a:r>
                        <a:rPr lang="en-CA" noProof="0" dirty="0"/>
                        <a:t>Original design essentially complete. Merging with XLZD for dark matter (and 0vBB if possible) </a:t>
                      </a:r>
                    </a:p>
                  </a:txBody>
                  <a:tcPr anchor="ctr"/>
                </a:tc>
                <a:extLst>
                  <a:ext uri="{0D108BD9-81ED-4DB2-BD59-A6C34878D82A}">
                    <a16:rowId xmlns:a16="http://schemas.microsoft.com/office/drawing/2014/main" val="2861780695"/>
                  </a:ext>
                </a:extLst>
              </a:tr>
              <a:tr h="370840">
                <a:tc>
                  <a:txBody>
                    <a:bodyPr/>
                    <a:lstStyle/>
                    <a:p>
                      <a:r>
                        <a:rPr lang="en-CA" noProof="0" dirty="0"/>
                        <a:t>Halo </a:t>
                      </a:r>
                    </a:p>
                  </a:txBody>
                  <a:tcPr anchor="ctr"/>
                </a:tc>
                <a:tc>
                  <a:txBody>
                    <a:bodyPr/>
                    <a:lstStyle/>
                    <a:p>
                      <a:r>
                        <a:rPr lang="en-CA" noProof="0" dirty="0"/>
                        <a:t>Running already by 2012</a:t>
                      </a:r>
                    </a:p>
                  </a:txBody>
                  <a:tcPr anchor="ctr"/>
                </a:tc>
                <a:tc>
                  <a:txBody>
                    <a:bodyPr/>
                    <a:lstStyle/>
                    <a:p>
                      <a:r>
                        <a:rPr lang="en-CA" noProof="0" dirty="0"/>
                        <a:t>Launched SNEWS. Still running well</a:t>
                      </a:r>
                    </a:p>
                  </a:txBody>
                  <a:tcPr anchor="ctr"/>
                </a:tc>
                <a:extLst>
                  <a:ext uri="{0D108BD9-81ED-4DB2-BD59-A6C34878D82A}">
                    <a16:rowId xmlns:a16="http://schemas.microsoft.com/office/drawing/2014/main" val="4104081465"/>
                  </a:ext>
                </a:extLst>
              </a:tr>
            </a:tbl>
          </a:graphicData>
        </a:graphic>
      </p:graphicFrame>
      <p:sp>
        <p:nvSpPr>
          <p:cNvPr id="4" name="TextBox 3">
            <a:extLst>
              <a:ext uri="{FF2B5EF4-FFF2-40B4-BE49-F238E27FC236}">
                <a16:creationId xmlns:a16="http://schemas.microsoft.com/office/drawing/2014/main" id="{31A69054-B490-2A6F-C281-2B541418E521}"/>
              </a:ext>
            </a:extLst>
          </p:cNvPr>
          <p:cNvSpPr txBox="1"/>
          <p:nvPr/>
        </p:nvSpPr>
        <p:spPr>
          <a:xfrm>
            <a:off x="485645" y="5847135"/>
            <a:ext cx="11273509" cy="646331"/>
          </a:xfrm>
          <a:prstGeom prst="rect">
            <a:avLst/>
          </a:prstGeom>
          <a:noFill/>
        </p:spPr>
        <p:txBody>
          <a:bodyPr wrap="square" rtlCol="0">
            <a:spAutoFit/>
          </a:bodyPr>
          <a:lstStyle/>
          <a:p>
            <a:r>
              <a:rPr lang="en-CA" noProof="0" dirty="0"/>
              <a:t>Not part of the APP in Canada scope, or some not even a concept, in 2016 but on the agenda now:</a:t>
            </a:r>
          </a:p>
          <a:p>
            <a:r>
              <a:rPr lang="en-CA" noProof="0" dirty="0"/>
              <a:t>SBC, P-ONE, Darkside, ARGO, Ricochet, CUTE, </a:t>
            </a:r>
            <a:r>
              <a:rPr lang="en-CA" noProof="0" dirty="0" err="1"/>
              <a:t>HyperKamiokande</a:t>
            </a:r>
            <a:r>
              <a:rPr lang="en-CA" noProof="0" dirty="0"/>
              <a:t>, GW (LIGO/LISA) …</a:t>
            </a:r>
          </a:p>
        </p:txBody>
      </p:sp>
    </p:spTree>
    <p:extLst>
      <p:ext uri="{BB962C8B-B14F-4D97-AF65-F5344CB8AC3E}">
        <p14:creationId xmlns:p14="http://schemas.microsoft.com/office/powerpoint/2010/main" val="2245502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D1F552-3024-0E49-643E-81991D70D167}"/>
              </a:ext>
            </a:extLst>
          </p:cNvPr>
          <p:cNvSpPr txBox="1"/>
          <p:nvPr/>
        </p:nvSpPr>
        <p:spPr>
          <a:xfrm>
            <a:off x="4297885" y="306846"/>
            <a:ext cx="3596230" cy="461665"/>
          </a:xfrm>
          <a:prstGeom prst="rect">
            <a:avLst/>
          </a:prstGeom>
          <a:noFill/>
        </p:spPr>
        <p:txBody>
          <a:bodyPr wrap="square" rtlCol="0">
            <a:spAutoFit/>
          </a:bodyPr>
          <a:lstStyle/>
          <a:p>
            <a:pPr algn="ctr"/>
            <a:r>
              <a:rPr lang="en-US" sz="2400" b="1" dirty="0">
                <a:solidFill>
                  <a:srgbClr val="0000FF"/>
                </a:solidFill>
              </a:rPr>
              <a:t>Criticisms:</a:t>
            </a:r>
            <a:endParaRPr lang="en-CA" sz="2400" b="1" dirty="0">
              <a:solidFill>
                <a:srgbClr val="0000FF"/>
              </a:solidFill>
            </a:endParaRPr>
          </a:p>
        </p:txBody>
      </p:sp>
      <p:sp>
        <p:nvSpPr>
          <p:cNvPr id="4" name="TextBox 3">
            <a:extLst>
              <a:ext uri="{FF2B5EF4-FFF2-40B4-BE49-F238E27FC236}">
                <a16:creationId xmlns:a16="http://schemas.microsoft.com/office/drawing/2014/main" id="{A27762AC-C9DE-8FFF-27D1-02E58565E5C6}"/>
              </a:ext>
            </a:extLst>
          </p:cNvPr>
          <p:cNvSpPr txBox="1"/>
          <p:nvPr/>
        </p:nvSpPr>
        <p:spPr>
          <a:xfrm>
            <a:off x="514477" y="882693"/>
            <a:ext cx="11421817" cy="5909310"/>
          </a:xfrm>
          <a:prstGeom prst="rect">
            <a:avLst/>
          </a:prstGeom>
          <a:noFill/>
        </p:spPr>
        <p:txBody>
          <a:bodyPr wrap="square" rtlCol="0">
            <a:spAutoFit/>
          </a:bodyPr>
          <a:lstStyle/>
          <a:p>
            <a:r>
              <a:rPr lang="en-US" dirty="0"/>
              <a:t>As the MI has evolved from a grass roots idea, we have a better sense of what technologies are most likely to succeed at probing new physics sensitivities, and a better sense of community priorities. In the original CFREF days there was a lot of discretionary funding support flowing to the partners. Criticisms leveled at MI included:</a:t>
            </a:r>
          </a:p>
          <a:p>
            <a:endParaRPr lang="en-US" dirty="0"/>
          </a:p>
          <a:p>
            <a:pPr marL="285750" indent="-285750">
              <a:buFont typeface="Arial" panose="020B0604020202020204" pitchFamily="34" charset="0"/>
              <a:buChar char="•"/>
            </a:pPr>
            <a:r>
              <a:rPr lang="en-US" dirty="0"/>
              <a:t>Just another funding agency. Too much discretionary funding, not enough direction.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This also made it hard to work with NSERC and CFI in terms of providing them with details on which programs were going to be supported. </a:t>
            </a:r>
          </a:p>
          <a:p>
            <a:pPr marL="285750" indent="-285750">
              <a:buFont typeface="Arial" panose="020B0604020202020204" pitchFamily="34" charset="0"/>
              <a:buChar char="•"/>
            </a:pPr>
            <a:endParaRPr lang="en-US" dirty="0"/>
          </a:p>
          <a:p>
            <a:endParaRPr lang="en-US" dirty="0"/>
          </a:p>
          <a:p>
            <a:r>
              <a:rPr lang="en-US" dirty="0"/>
              <a:t>We are slowly changing this through a more top-down approach, well defined priorities, and allocation of resources predominantly in support of the priority program.  </a:t>
            </a:r>
          </a:p>
          <a:p>
            <a:endParaRPr lang="en-US" dirty="0"/>
          </a:p>
          <a:p>
            <a:pPr marL="285750" indent="-285750">
              <a:buFont typeface="Arial" panose="020B0604020202020204" pitchFamily="34" charset="0"/>
              <a:buChar char="•"/>
            </a:pPr>
            <a:r>
              <a:rPr lang="en-US" dirty="0"/>
              <a:t>My vision is to have MI move towards a model wherein the Institute adopts and supports key priority programs at levels commensurate with their established priority.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 are collecting the data we need to share with NSERC on program support levels, and are thinking about ways to help support priority applications requesting major CFI infrastructure .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CA" dirty="0"/>
          </a:p>
        </p:txBody>
      </p:sp>
    </p:spTree>
    <p:extLst>
      <p:ext uri="{BB962C8B-B14F-4D97-AF65-F5344CB8AC3E}">
        <p14:creationId xmlns:p14="http://schemas.microsoft.com/office/powerpoint/2010/main" val="685860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F21C43-90FE-64F3-93CF-75BA6E29C5F5}"/>
              </a:ext>
            </a:extLst>
          </p:cNvPr>
          <p:cNvSpPr txBox="1"/>
          <p:nvPr/>
        </p:nvSpPr>
        <p:spPr>
          <a:xfrm>
            <a:off x="3430229" y="95863"/>
            <a:ext cx="5331542" cy="461665"/>
          </a:xfrm>
          <a:prstGeom prst="rect">
            <a:avLst/>
          </a:prstGeom>
          <a:noFill/>
        </p:spPr>
        <p:txBody>
          <a:bodyPr wrap="square" rtlCol="0">
            <a:spAutoFit/>
          </a:bodyPr>
          <a:lstStyle/>
          <a:p>
            <a:pPr algn="ctr"/>
            <a:r>
              <a:rPr lang="en-US" sz="2400" dirty="0">
                <a:solidFill>
                  <a:srgbClr val="0000FF"/>
                </a:solidFill>
                <a:latin typeface="Aptos" panose="020B0004020202020204" pitchFamily="34" charset="0"/>
              </a:rPr>
              <a:t>The McDonald Institute Relaunched.</a:t>
            </a:r>
          </a:p>
        </p:txBody>
      </p:sp>
      <p:sp>
        <p:nvSpPr>
          <p:cNvPr id="4" name="TextBox 3">
            <a:extLst>
              <a:ext uri="{FF2B5EF4-FFF2-40B4-BE49-F238E27FC236}">
                <a16:creationId xmlns:a16="http://schemas.microsoft.com/office/drawing/2014/main" id="{3D9F3268-0B0D-2852-FA6A-465BCCE178D3}"/>
              </a:ext>
            </a:extLst>
          </p:cNvPr>
          <p:cNvSpPr txBox="1"/>
          <p:nvPr/>
        </p:nvSpPr>
        <p:spPr>
          <a:xfrm>
            <a:off x="223684" y="432166"/>
            <a:ext cx="11968316" cy="5324535"/>
          </a:xfrm>
          <a:prstGeom prst="rect">
            <a:avLst/>
          </a:prstGeom>
          <a:noFill/>
        </p:spPr>
        <p:txBody>
          <a:bodyPr wrap="square" rtlCol="0">
            <a:spAutoFit/>
          </a:bodyPr>
          <a:lstStyle/>
          <a:p>
            <a:endParaRPr lang="en-CA" sz="2000" noProof="0" dirty="0">
              <a:latin typeface="Aptos" panose="020B0004020202020204" pitchFamily="34" charset="0"/>
            </a:endParaRPr>
          </a:p>
          <a:p>
            <a:r>
              <a:rPr lang="en-CA" sz="2000" dirty="0">
                <a:latin typeface="Aptos" panose="020B0004020202020204" pitchFamily="34" charset="0"/>
              </a:rPr>
              <a:t>To compete with international peers, we need to have the resources to be able to step up and accept major responsibility for the creation of significant elements of the experimental program. </a:t>
            </a:r>
          </a:p>
          <a:p>
            <a:endParaRPr lang="en-CA" sz="2000" dirty="0">
              <a:latin typeface="Aptos" panose="020B0004020202020204" pitchFamily="34" charset="0"/>
            </a:endParaRPr>
          </a:p>
          <a:p>
            <a:r>
              <a:rPr lang="en-CA" sz="2000" dirty="0">
                <a:latin typeface="Aptos" panose="020B0004020202020204" pitchFamily="34" charset="0"/>
              </a:rPr>
              <a:t>MI will enable</a:t>
            </a:r>
            <a:r>
              <a:rPr lang="en-CA" sz="2000" noProof="0" dirty="0">
                <a:latin typeface="Aptos" panose="020B0004020202020204" pitchFamily="34" charset="0"/>
              </a:rPr>
              <a:t> scientists (largely at the Universities) to take leading roles on major international programs with the support required to:</a:t>
            </a:r>
          </a:p>
          <a:p>
            <a:pPr marL="742950" lvl="1" indent="-285750">
              <a:buFont typeface="Arial" panose="020B0604020202020204" pitchFamily="34" charset="0"/>
              <a:buChar char="•"/>
            </a:pPr>
            <a:endParaRPr lang="en-CA" sz="2000" noProof="0" dirty="0">
              <a:latin typeface="Aptos" panose="020B0004020202020204" pitchFamily="34" charset="0"/>
            </a:endParaRPr>
          </a:p>
          <a:p>
            <a:pPr marL="742950" lvl="1" indent="-285750">
              <a:buFont typeface="Arial" panose="020B0604020202020204" pitchFamily="34" charset="0"/>
              <a:buChar char="•"/>
            </a:pPr>
            <a:r>
              <a:rPr lang="en-CA" sz="2000" noProof="0" dirty="0">
                <a:latin typeface="Aptos" panose="020B0004020202020204" pitchFamily="34" charset="0"/>
              </a:rPr>
              <a:t>to do the necessary R&amp;D to develop detector concepts,</a:t>
            </a:r>
          </a:p>
          <a:p>
            <a:pPr marL="742950" lvl="1" indent="-285750">
              <a:buFont typeface="Arial" panose="020B0604020202020204" pitchFamily="34" charset="0"/>
              <a:buChar char="•"/>
            </a:pPr>
            <a:endParaRPr lang="en-CA" sz="2000" noProof="0" dirty="0">
              <a:latin typeface="Aptos" panose="020B0004020202020204" pitchFamily="34" charset="0"/>
            </a:endParaRPr>
          </a:p>
          <a:p>
            <a:pPr marL="742950" lvl="1" indent="-285750">
              <a:buFont typeface="Arial" panose="020B0604020202020204" pitchFamily="34" charset="0"/>
              <a:buChar char="•"/>
            </a:pPr>
            <a:r>
              <a:rPr lang="en-CA" sz="2000" noProof="0" dirty="0">
                <a:latin typeface="Aptos" panose="020B0004020202020204" pitchFamily="34" charset="0"/>
              </a:rPr>
              <a:t>to engineer, build, commission and test demonstrator modules,</a:t>
            </a:r>
          </a:p>
          <a:p>
            <a:pPr marL="742950" lvl="1" indent="-285750">
              <a:buFont typeface="Arial" panose="020B0604020202020204" pitchFamily="34" charset="0"/>
              <a:buChar char="•"/>
            </a:pPr>
            <a:endParaRPr lang="en-CA" sz="2000" noProof="0" dirty="0">
              <a:latin typeface="Aptos" panose="020B0004020202020204" pitchFamily="34" charset="0"/>
            </a:endParaRPr>
          </a:p>
          <a:p>
            <a:pPr marL="742950" lvl="1" indent="-285750">
              <a:buFont typeface="Arial" panose="020B0604020202020204" pitchFamily="34" charset="0"/>
              <a:buChar char="•"/>
            </a:pPr>
            <a:r>
              <a:rPr lang="en-CA" sz="2000" noProof="0" dirty="0">
                <a:latin typeface="Aptos" panose="020B0004020202020204" pitchFamily="34" charset="0"/>
              </a:rPr>
              <a:t>fabricate final detector components for delivery to experimental site,</a:t>
            </a:r>
          </a:p>
          <a:p>
            <a:pPr marL="742950" lvl="1" indent="-285750">
              <a:buFont typeface="Arial" panose="020B0604020202020204" pitchFamily="34" charset="0"/>
              <a:buChar char="•"/>
            </a:pPr>
            <a:endParaRPr lang="en-CA" sz="2000" noProof="0" dirty="0">
              <a:latin typeface="Aptos" panose="020B0004020202020204" pitchFamily="34" charset="0"/>
            </a:endParaRPr>
          </a:p>
          <a:p>
            <a:pPr marL="742950" lvl="1" indent="-285750">
              <a:buFont typeface="Arial" panose="020B0604020202020204" pitchFamily="34" charset="0"/>
              <a:buChar char="•"/>
            </a:pPr>
            <a:r>
              <a:rPr lang="en-CA" sz="2000" noProof="0" dirty="0">
                <a:latin typeface="Aptos" panose="020B0004020202020204" pitchFamily="34" charset="0"/>
              </a:rPr>
              <a:t>liaise with engineering teams at host facilities to help ensure smooth integration and safe installation/operation </a:t>
            </a:r>
          </a:p>
          <a:p>
            <a:pPr lvl="1"/>
            <a:endParaRPr lang="en-CA" sz="2000" noProof="0" dirty="0">
              <a:latin typeface="Aptos" panose="020B0004020202020204" pitchFamily="34" charset="0"/>
            </a:endParaRPr>
          </a:p>
          <a:p>
            <a:pPr marL="742950" lvl="1" indent="-285750">
              <a:buFont typeface="Arial" panose="020B0604020202020204" pitchFamily="34" charset="0"/>
              <a:buChar char="•"/>
            </a:pPr>
            <a:endParaRPr lang="en-CA" sz="2000" noProof="0" dirty="0">
              <a:latin typeface="Aptos" panose="020B0004020202020204" pitchFamily="34" charset="0"/>
            </a:endParaRPr>
          </a:p>
        </p:txBody>
      </p:sp>
    </p:spTree>
    <p:extLst>
      <p:ext uri="{BB962C8B-B14F-4D97-AF65-F5344CB8AC3E}">
        <p14:creationId xmlns:p14="http://schemas.microsoft.com/office/powerpoint/2010/main" val="1070292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7EBA14-3C8E-171B-2DA0-FB5152136C21}"/>
              </a:ext>
            </a:extLst>
          </p:cNvPr>
          <p:cNvSpPr txBox="1"/>
          <p:nvPr/>
        </p:nvSpPr>
        <p:spPr>
          <a:xfrm>
            <a:off x="581660" y="152640"/>
            <a:ext cx="5993949" cy="369332"/>
          </a:xfrm>
          <a:prstGeom prst="rect">
            <a:avLst/>
          </a:prstGeom>
          <a:noFill/>
        </p:spPr>
        <p:txBody>
          <a:bodyPr wrap="none" rtlCol="0">
            <a:spAutoFit/>
          </a:bodyPr>
          <a:lstStyle/>
          <a:p>
            <a:r>
              <a:rPr lang="en-CA" b="1" noProof="0" dirty="0">
                <a:solidFill>
                  <a:srgbClr val="0000FF"/>
                </a:solidFill>
              </a:rPr>
              <a:t>Relaunched McDonald Institute NSERC-MRS Scope:</a:t>
            </a:r>
          </a:p>
        </p:txBody>
      </p:sp>
      <p:sp>
        <p:nvSpPr>
          <p:cNvPr id="3" name="TextBox 2">
            <a:extLst>
              <a:ext uri="{FF2B5EF4-FFF2-40B4-BE49-F238E27FC236}">
                <a16:creationId xmlns:a16="http://schemas.microsoft.com/office/drawing/2014/main" id="{4108E518-D1C9-D1F7-2DA4-722CB550D2D8}"/>
              </a:ext>
            </a:extLst>
          </p:cNvPr>
          <p:cNvSpPr txBox="1"/>
          <p:nvPr/>
        </p:nvSpPr>
        <p:spPr>
          <a:xfrm>
            <a:off x="273688" y="521972"/>
            <a:ext cx="11760798" cy="5632311"/>
          </a:xfrm>
          <a:prstGeom prst="rect">
            <a:avLst/>
          </a:prstGeom>
          <a:noFill/>
        </p:spPr>
        <p:txBody>
          <a:bodyPr wrap="square" rtlCol="0">
            <a:spAutoFit/>
          </a:bodyPr>
          <a:lstStyle/>
          <a:p>
            <a:pPr marL="285750" indent="-285750">
              <a:buFont typeface="Arial" panose="020B0604020202020204" pitchFamily="34" charset="0"/>
              <a:buChar char="•"/>
            </a:pPr>
            <a:r>
              <a:rPr lang="en-CA" sz="2000" dirty="0">
                <a:latin typeface="Times New Roman" panose="02020603050405020304" pitchFamily="18" charset="0"/>
                <a:cs typeface="Times New Roman" panose="02020603050405020304" pitchFamily="18" charset="0"/>
              </a:rPr>
              <a:t>Significant new element. </a:t>
            </a:r>
            <a:r>
              <a:rPr lang="en-CA" sz="2000" b="1" dirty="0">
                <a:latin typeface="Times New Roman" panose="02020603050405020304" pitchFamily="18" charset="0"/>
                <a:cs typeface="Times New Roman" panose="02020603050405020304" pitchFamily="18" charset="0"/>
              </a:rPr>
              <a:t>Integrated Project Delivery Centre (IPDC). </a:t>
            </a:r>
            <a:r>
              <a:rPr lang="en-CA" sz="2000" dirty="0">
                <a:latin typeface="Times New Roman" panose="02020603050405020304" pitchFamily="18" charset="0"/>
                <a:cs typeface="Times New Roman" panose="02020603050405020304" pitchFamily="18" charset="0"/>
              </a:rPr>
              <a:t>The distributed engineering and technical staff (17 FTE spread across hubs in Montreal, Kingston, Ottawa, Edmonton, Vancouver/Victoria) which support the major R&amp;D efforts. Resources are allocated on priority basis on advice from allocation committee. (See talk by Koby)</a:t>
            </a:r>
          </a:p>
          <a:p>
            <a:endParaRPr lang="en-CA" sz="2000" noProof="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CA" sz="2000" b="1" noProof="0" dirty="0">
                <a:latin typeface="Times New Roman" panose="02020603050405020304" pitchFamily="18" charset="0"/>
                <a:cs typeface="Times New Roman" panose="02020603050405020304" pitchFamily="18" charset="0"/>
              </a:rPr>
              <a:t>Pooled Funding</a:t>
            </a:r>
            <a:r>
              <a:rPr lang="en-CA" sz="2000" noProof="0" dirty="0">
                <a:latin typeface="Times New Roman" panose="02020603050405020304" pitchFamily="18" charset="0"/>
                <a:cs typeface="Times New Roman" panose="02020603050405020304" pitchFamily="18" charset="0"/>
              </a:rPr>
              <a:t>: Available on competitive basis to support HQP (postdocs, graduate students, summer students) and new initiatives. Several application rounds already completed: </a:t>
            </a:r>
          </a:p>
          <a:p>
            <a:pPr marL="800100" lvl="1" indent="-342900">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47 HQP supported through pooled funding program so far. New competitions on the way.</a:t>
            </a:r>
          </a:p>
          <a:p>
            <a:pPr marL="800100" lvl="1" indent="-342900">
              <a:buFont typeface="Courier New" panose="02070309020205020404" pitchFamily="49" charset="0"/>
              <a:buChar char="o"/>
            </a:pPr>
            <a:endParaRPr lang="en-US"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Regular funding </a:t>
            </a:r>
            <a:r>
              <a:rPr lang="en-US" sz="2000" dirty="0">
                <a:latin typeface="Times New Roman" panose="02020603050405020304" pitchFamily="18" charset="0"/>
                <a:cs typeface="Times New Roman" panose="02020603050405020304" pitchFamily="18" charset="0"/>
              </a:rPr>
              <a:t>through inter-institutional agreements</a:t>
            </a:r>
          </a:p>
          <a:p>
            <a:pPr marL="800100" lvl="1" indent="-342900">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75 HQP supported through funds to partner Institutions. (SNAP shot of Q4 Jan – March 2026)</a:t>
            </a:r>
          </a:p>
          <a:p>
            <a:pPr marL="800100" lvl="1" indent="-342900">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Plus 4 HQP working on astroparticle physics related STEM curriculum development in Faculty of education at Queen’s.</a:t>
            </a:r>
          </a:p>
          <a:p>
            <a:pPr marL="285750" indent="-285750">
              <a:buFont typeface="Arial" panose="020B0604020202020204" pitchFamily="34" charset="0"/>
              <a:buChar char="•"/>
            </a:pPr>
            <a:endParaRPr lang="en-CA" sz="2000" noProof="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CA" sz="2000" b="1" noProof="0" dirty="0">
                <a:latin typeface="Times New Roman" panose="02020603050405020304" pitchFamily="18" charset="0"/>
                <a:cs typeface="Times New Roman" panose="02020603050405020304" pitchFamily="18" charset="0"/>
              </a:rPr>
              <a:t>Special programs</a:t>
            </a:r>
          </a:p>
          <a:p>
            <a:pPr marL="800100" lvl="1" indent="-342900">
              <a:buFont typeface="Courier New" panose="02070309020205020404" pitchFamily="49" charset="0"/>
              <a:buChar char="o"/>
            </a:pPr>
            <a:r>
              <a:rPr lang="en-CA" sz="2000" noProof="0" dirty="0">
                <a:latin typeface="Times New Roman" panose="02020603050405020304" pitchFamily="18" charset="0"/>
                <a:cs typeface="Times New Roman" panose="02020603050405020304" pitchFamily="18" charset="0"/>
              </a:rPr>
              <a:t>Engineer in training program</a:t>
            </a:r>
          </a:p>
          <a:p>
            <a:pPr marL="800100" lvl="1" indent="-342900">
              <a:buFont typeface="Courier New" panose="02070309020205020404" pitchFamily="49" charset="0"/>
              <a:buChar char="o"/>
            </a:pPr>
            <a:r>
              <a:rPr lang="en-CA" sz="2000" noProof="0" dirty="0">
                <a:latin typeface="Times New Roman" panose="02020603050405020304" pitchFamily="18" charset="0"/>
                <a:cs typeface="Times New Roman" panose="02020603050405020304" pitchFamily="18" charset="0"/>
              </a:rPr>
              <a:t>Early career researcher support. Visitor exchanges</a:t>
            </a:r>
          </a:p>
          <a:p>
            <a:pPr marL="800100" lvl="1" indent="-342900">
              <a:buFont typeface="Courier New" panose="02070309020205020404" pitchFamily="49" charset="0"/>
              <a:buChar char="o"/>
            </a:pPr>
            <a:r>
              <a:rPr lang="en-CA" sz="2000" noProof="0" dirty="0">
                <a:latin typeface="Times New Roman" panose="02020603050405020304" pitchFamily="18" charset="0"/>
                <a:cs typeface="Times New Roman" panose="02020603050405020304" pitchFamily="18" charset="0"/>
              </a:rPr>
              <a:t>EDII special initiatives, recruitment strategies</a:t>
            </a:r>
          </a:p>
        </p:txBody>
      </p:sp>
      <p:sp>
        <p:nvSpPr>
          <p:cNvPr id="5" name="TextBox 4">
            <a:extLst>
              <a:ext uri="{FF2B5EF4-FFF2-40B4-BE49-F238E27FC236}">
                <a16:creationId xmlns:a16="http://schemas.microsoft.com/office/drawing/2014/main" id="{83FDE3EA-8899-040C-7A3A-B89F3D52C1BF}"/>
              </a:ext>
            </a:extLst>
          </p:cNvPr>
          <p:cNvSpPr txBox="1"/>
          <p:nvPr/>
        </p:nvSpPr>
        <p:spPr>
          <a:xfrm>
            <a:off x="6454498" y="5159689"/>
            <a:ext cx="6097022" cy="923330"/>
          </a:xfrm>
          <a:prstGeom prst="rect">
            <a:avLst/>
          </a:prstGeom>
          <a:noFill/>
        </p:spPr>
        <p:txBody>
          <a:bodyPr wrap="square">
            <a:spAutoFit/>
          </a:bodyPr>
          <a:lstStyle/>
          <a:p>
            <a:pPr marL="28575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Education in STEM</a:t>
            </a:r>
          </a:p>
          <a:p>
            <a:pPr marL="28575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Education and Outreach</a:t>
            </a:r>
          </a:p>
          <a:p>
            <a:pPr marL="28575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Tech development:</a:t>
            </a:r>
            <a:endParaRPr lang="en-C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6759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A black sign with white text&#10;&#10;Description automatically generated">
            <a:extLst>
              <a:ext uri="{FF2B5EF4-FFF2-40B4-BE49-F238E27FC236}">
                <a16:creationId xmlns:a16="http://schemas.microsoft.com/office/drawing/2014/main" id="{3792E9D8-6A4D-46D9-89C1-5D32438EA18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42453"/>
            <a:ext cx="4054527" cy="830445"/>
          </a:xfrm>
          <a:prstGeom prst="rect">
            <a:avLst/>
          </a:prstGeom>
        </p:spPr>
      </p:pic>
      <p:sp>
        <p:nvSpPr>
          <p:cNvPr id="18" name="TextBox 17">
            <a:extLst>
              <a:ext uri="{FF2B5EF4-FFF2-40B4-BE49-F238E27FC236}">
                <a16:creationId xmlns:a16="http://schemas.microsoft.com/office/drawing/2014/main" id="{F8B0E946-8E71-4C2F-AEAE-CE51BADED56F}"/>
              </a:ext>
            </a:extLst>
          </p:cNvPr>
          <p:cNvSpPr txBox="1"/>
          <p:nvPr/>
        </p:nvSpPr>
        <p:spPr>
          <a:xfrm>
            <a:off x="245437" y="1765175"/>
            <a:ext cx="11701125" cy="3785652"/>
          </a:xfrm>
          <a:prstGeom prst="rect">
            <a:avLst/>
          </a:prstGeom>
          <a:noFill/>
        </p:spPr>
        <p:txBody>
          <a:bodyPr wrap="square">
            <a:spAutoFit/>
          </a:bodyPr>
          <a:lstStyle/>
          <a:p>
            <a:pPr>
              <a:spcAft>
                <a:spcPts val="1200"/>
              </a:spcAft>
            </a:pPr>
            <a:r>
              <a:rPr lang="en-CA" sz="2000" b="1" dirty="0">
                <a:latin typeface="Times New Roman" panose="02020603050405020304" pitchFamily="18" charset="0"/>
                <a:cs typeface="Times New Roman" panose="02020603050405020304" pitchFamily="18" charset="0"/>
              </a:rPr>
              <a:t>NSERC treating as two separate entities due to the way they received the funding notices from ISED.</a:t>
            </a:r>
          </a:p>
          <a:p>
            <a:pPr marL="800100" lvl="1" indent="-342900">
              <a:spcAft>
                <a:spcPts val="1200"/>
              </a:spcAft>
              <a:buFont typeface="Arial" panose="020B0604020202020204" pitchFamily="34" charset="0"/>
              <a:buChar char="•"/>
            </a:pPr>
            <a:r>
              <a:rPr lang="en-CA" sz="2000" dirty="0">
                <a:latin typeface="Times New Roman" panose="02020603050405020304" pitchFamily="18" charset="0"/>
                <a:cs typeface="Times New Roman" panose="02020603050405020304" pitchFamily="18" charset="0"/>
              </a:rPr>
              <a:t>First two years (18.2 M$) received. Nominally April 2024 – March 2026 but with extra year spend down at NSERC we are budgeting this April 2024 – March 2027 </a:t>
            </a:r>
          </a:p>
          <a:p>
            <a:pPr marL="800100" lvl="1" indent="-342900">
              <a:spcAft>
                <a:spcPts val="1200"/>
              </a:spcAft>
              <a:buFont typeface="Arial" panose="020B0604020202020204" pitchFamily="34" charset="0"/>
              <a:buChar char="•"/>
            </a:pPr>
            <a:r>
              <a:rPr lang="en-CA" sz="2000" dirty="0">
                <a:latin typeface="Times New Roman" panose="02020603050405020304" pitchFamily="18" charset="0"/>
                <a:cs typeface="Times New Roman" panose="02020603050405020304" pitchFamily="18" charset="0"/>
              </a:rPr>
              <a:t>Final three years (27.3 M$) has also been reviewed, approved and received. Budgetted  ~ April 2027 – March 2030 including the one year spend down.  </a:t>
            </a:r>
          </a:p>
          <a:p>
            <a:pPr marL="800100" lvl="1" indent="-342900">
              <a:spcAft>
                <a:spcPts val="1200"/>
              </a:spcAft>
              <a:buFont typeface="Arial" panose="020B0604020202020204" pitchFamily="34" charset="0"/>
              <a:buChar char="•"/>
            </a:pPr>
            <a:r>
              <a:rPr lang="en-CA" sz="2000" dirty="0">
                <a:latin typeface="Times New Roman" panose="02020603050405020304" pitchFamily="18" charset="0"/>
                <a:cs typeface="Times New Roman" panose="02020603050405020304" pitchFamily="18" charset="0"/>
              </a:rPr>
              <a:t>NSERC formally expects us to budget 9.1 M$/a but we will be ramping up over the entire period.</a:t>
            </a:r>
          </a:p>
          <a:p>
            <a:pPr marL="342900" indent="-342900">
              <a:spcAft>
                <a:spcPts val="1200"/>
              </a:spcAft>
              <a:buFont typeface="Arial" panose="020B0604020202020204" pitchFamily="34" charset="0"/>
              <a:buChar char="•"/>
            </a:pPr>
            <a:endParaRPr lang="en-CA" sz="2000" dirty="0">
              <a:latin typeface="Times New Roman" panose="02020603050405020304" pitchFamily="18" charset="0"/>
              <a:cs typeface="Times New Roman" panose="02020603050405020304" pitchFamily="18" charset="0"/>
            </a:endParaRPr>
          </a:p>
          <a:p>
            <a:pPr marL="342900" indent="-342900">
              <a:spcAft>
                <a:spcPts val="1200"/>
              </a:spcAft>
              <a:buFont typeface="Arial" panose="020B0604020202020204" pitchFamily="34" charset="0"/>
              <a:buChar char="•"/>
            </a:pPr>
            <a:endParaRPr lang="en-CA" sz="2000" dirty="0">
              <a:latin typeface="Times New Roman" panose="02020603050405020304" pitchFamily="18" charset="0"/>
              <a:cs typeface="Times New Roman" panose="02020603050405020304" pitchFamily="18" charset="0"/>
            </a:endParaRPr>
          </a:p>
          <a:p>
            <a:pPr marL="800100" lvl="1" indent="-342900">
              <a:spcAft>
                <a:spcPts val="600"/>
              </a:spcAft>
              <a:buFont typeface="Arial" panose="020B0604020202020204" pitchFamily="34" charset="0"/>
              <a:buChar char="•"/>
            </a:pPr>
            <a:endParaRPr lang="en-CA" sz="2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E6ED51D-C6B3-DDF0-5EFB-69E20DFBD0F0}"/>
              </a:ext>
            </a:extLst>
          </p:cNvPr>
          <p:cNvSpPr txBox="1"/>
          <p:nvPr/>
        </p:nvSpPr>
        <p:spPr>
          <a:xfrm>
            <a:off x="2899995" y="946636"/>
            <a:ext cx="6392008" cy="461665"/>
          </a:xfrm>
          <a:prstGeom prst="rect">
            <a:avLst/>
          </a:prstGeom>
          <a:noFill/>
        </p:spPr>
        <p:txBody>
          <a:bodyPr wrap="square">
            <a:spAutoFit/>
          </a:bodyPr>
          <a:lstStyle/>
          <a:p>
            <a:pPr algn="ctr"/>
            <a:r>
              <a:rPr lang="en-US" sz="2400" dirty="0">
                <a:solidFill>
                  <a:srgbClr val="0000FF"/>
                </a:solidFill>
                <a:latin typeface="Open Sans" panose="020B0606030504020204"/>
              </a:rPr>
              <a:t>NSERC-MRS Funding Status. 45.5 M$ award</a:t>
            </a:r>
            <a:endParaRPr lang="en-CA" sz="2400" dirty="0">
              <a:solidFill>
                <a:srgbClr val="0000FF"/>
              </a:solidFill>
              <a:latin typeface="Open Sans" panose="020B0606030504020204"/>
            </a:endParaRPr>
          </a:p>
        </p:txBody>
      </p:sp>
      <p:graphicFrame>
        <p:nvGraphicFramePr>
          <p:cNvPr id="2" name="Table 1">
            <a:extLst>
              <a:ext uri="{FF2B5EF4-FFF2-40B4-BE49-F238E27FC236}">
                <a16:creationId xmlns:a16="http://schemas.microsoft.com/office/drawing/2014/main" id="{05465372-64D4-A724-F970-27BB1B45B99F}"/>
              </a:ext>
            </a:extLst>
          </p:cNvPr>
          <p:cNvGraphicFramePr>
            <a:graphicFrameLocks noGrp="1"/>
          </p:cNvGraphicFramePr>
          <p:nvPr/>
        </p:nvGraphicFramePr>
        <p:xfrm>
          <a:off x="505477" y="5047448"/>
          <a:ext cx="11018238" cy="1112520"/>
        </p:xfrm>
        <a:graphic>
          <a:graphicData uri="http://schemas.openxmlformats.org/drawingml/2006/table">
            <a:tbl>
              <a:tblPr firstRow="1" bandRow="1">
                <a:tableStyleId>{5C22544A-7EE6-4342-B048-85BDC9FD1C3A}</a:tableStyleId>
              </a:tblPr>
              <a:tblGrid>
                <a:gridCol w="1574034">
                  <a:extLst>
                    <a:ext uri="{9D8B030D-6E8A-4147-A177-3AD203B41FA5}">
                      <a16:colId xmlns:a16="http://schemas.microsoft.com/office/drawing/2014/main" val="469281140"/>
                    </a:ext>
                  </a:extLst>
                </a:gridCol>
                <a:gridCol w="1574034">
                  <a:extLst>
                    <a:ext uri="{9D8B030D-6E8A-4147-A177-3AD203B41FA5}">
                      <a16:colId xmlns:a16="http://schemas.microsoft.com/office/drawing/2014/main" val="4019574978"/>
                    </a:ext>
                  </a:extLst>
                </a:gridCol>
                <a:gridCol w="1574034">
                  <a:extLst>
                    <a:ext uri="{9D8B030D-6E8A-4147-A177-3AD203B41FA5}">
                      <a16:colId xmlns:a16="http://schemas.microsoft.com/office/drawing/2014/main" val="2719603872"/>
                    </a:ext>
                  </a:extLst>
                </a:gridCol>
                <a:gridCol w="1574034">
                  <a:extLst>
                    <a:ext uri="{9D8B030D-6E8A-4147-A177-3AD203B41FA5}">
                      <a16:colId xmlns:a16="http://schemas.microsoft.com/office/drawing/2014/main" val="801660523"/>
                    </a:ext>
                  </a:extLst>
                </a:gridCol>
                <a:gridCol w="1574034">
                  <a:extLst>
                    <a:ext uri="{9D8B030D-6E8A-4147-A177-3AD203B41FA5}">
                      <a16:colId xmlns:a16="http://schemas.microsoft.com/office/drawing/2014/main" val="810396347"/>
                    </a:ext>
                  </a:extLst>
                </a:gridCol>
                <a:gridCol w="1574034">
                  <a:extLst>
                    <a:ext uri="{9D8B030D-6E8A-4147-A177-3AD203B41FA5}">
                      <a16:colId xmlns:a16="http://schemas.microsoft.com/office/drawing/2014/main" val="1514448906"/>
                    </a:ext>
                  </a:extLst>
                </a:gridCol>
                <a:gridCol w="1574034">
                  <a:extLst>
                    <a:ext uri="{9D8B030D-6E8A-4147-A177-3AD203B41FA5}">
                      <a16:colId xmlns:a16="http://schemas.microsoft.com/office/drawing/2014/main" val="154637611"/>
                    </a:ext>
                  </a:extLst>
                </a:gridCol>
              </a:tblGrid>
              <a:tr h="370840">
                <a:tc>
                  <a:txBody>
                    <a:bodyPr/>
                    <a:lstStyle/>
                    <a:p>
                      <a:endParaRPr lang="en-CA" dirty="0"/>
                    </a:p>
                  </a:txBody>
                  <a:tcPr/>
                </a:tc>
                <a:tc>
                  <a:txBody>
                    <a:bodyPr/>
                    <a:lstStyle/>
                    <a:p>
                      <a:pPr algn="ctr"/>
                      <a:r>
                        <a:rPr lang="en-US" dirty="0"/>
                        <a:t>2024-25</a:t>
                      </a:r>
                      <a:endParaRPr lang="en-CA" dirty="0"/>
                    </a:p>
                  </a:txBody>
                  <a:tcPr/>
                </a:tc>
                <a:tc>
                  <a:txBody>
                    <a:bodyPr/>
                    <a:lstStyle/>
                    <a:p>
                      <a:pPr algn="ctr"/>
                      <a:r>
                        <a:rPr lang="en-US" dirty="0"/>
                        <a:t>2025-26</a:t>
                      </a:r>
                      <a:endParaRPr lang="en-CA" dirty="0"/>
                    </a:p>
                  </a:txBody>
                  <a:tcPr/>
                </a:tc>
                <a:tc>
                  <a:txBody>
                    <a:bodyPr/>
                    <a:lstStyle/>
                    <a:p>
                      <a:pPr algn="ctr"/>
                      <a:r>
                        <a:rPr lang="en-US" dirty="0"/>
                        <a:t>2026-27</a:t>
                      </a:r>
                      <a:endParaRPr lang="en-CA" dirty="0"/>
                    </a:p>
                  </a:txBody>
                  <a:tcPr/>
                </a:tc>
                <a:tc>
                  <a:txBody>
                    <a:bodyPr/>
                    <a:lstStyle/>
                    <a:p>
                      <a:pPr algn="ctr"/>
                      <a:r>
                        <a:rPr lang="en-US" dirty="0"/>
                        <a:t>2027-28</a:t>
                      </a:r>
                      <a:endParaRPr lang="en-CA" dirty="0"/>
                    </a:p>
                  </a:txBody>
                  <a:tcPr/>
                </a:tc>
                <a:tc>
                  <a:txBody>
                    <a:bodyPr/>
                    <a:lstStyle/>
                    <a:p>
                      <a:pPr algn="ctr"/>
                      <a:r>
                        <a:rPr lang="en-US" dirty="0"/>
                        <a:t>2028-29</a:t>
                      </a:r>
                      <a:endParaRPr lang="en-CA" dirty="0"/>
                    </a:p>
                  </a:txBody>
                  <a:tcPr/>
                </a:tc>
                <a:tc>
                  <a:txBody>
                    <a:bodyPr/>
                    <a:lstStyle/>
                    <a:p>
                      <a:pPr algn="ctr"/>
                      <a:r>
                        <a:rPr lang="en-US" dirty="0"/>
                        <a:t>2029-30</a:t>
                      </a:r>
                      <a:endParaRPr lang="en-CA" dirty="0"/>
                    </a:p>
                  </a:txBody>
                  <a:tcPr/>
                </a:tc>
                <a:extLst>
                  <a:ext uri="{0D108BD9-81ED-4DB2-BD59-A6C34878D82A}">
                    <a16:rowId xmlns:a16="http://schemas.microsoft.com/office/drawing/2014/main" val="3282005488"/>
                  </a:ext>
                </a:extLst>
              </a:tr>
              <a:tr h="370840">
                <a:tc>
                  <a:txBody>
                    <a:bodyPr/>
                    <a:lstStyle/>
                    <a:p>
                      <a:r>
                        <a:rPr lang="en-US" dirty="0"/>
                        <a:t>First 2 years</a:t>
                      </a:r>
                      <a:endParaRPr lang="en-CA" dirty="0"/>
                    </a:p>
                  </a:txBody>
                  <a:tcPr/>
                </a:tc>
                <a:tc>
                  <a:txBody>
                    <a:bodyPr/>
                    <a:lstStyle/>
                    <a:p>
                      <a:pPr algn="ctr"/>
                      <a:r>
                        <a:rPr lang="en-US" dirty="0"/>
                        <a:t>0</a:t>
                      </a:r>
                      <a:endParaRPr lang="en-CA" dirty="0"/>
                    </a:p>
                  </a:txBody>
                  <a:tcPr>
                    <a:solidFill>
                      <a:schemeClr val="accent6">
                        <a:lumMod val="20000"/>
                        <a:lumOff val="80000"/>
                      </a:schemeClr>
                    </a:solidFill>
                  </a:tcPr>
                </a:tc>
                <a:tc>
                  <a:txBody>
                    <a:bodyPr/>
                    <a:lstStyle/>
                    <a:p>
                      <a:pPr algn="ctr"/>
                      <a:r>
                        <a:rPr lang="en-US" dirty="0"/>
                        <a:t>9.1</a:t>
                      </a:r>
                      <a:endParaRPr lang="en-CA" dirty="0"/>
                    </a:p>
                  </a:txBody>
                  <a:tcPr>
                    <a:solidFill>
                      <a:schemeClr val="accent6">
                        <a:lumMod val="20000"/>
                        <a:lumOff val="80000"/>
                      </a:schemeClr>
                    </a:solidFill>
                  </a:tcPr>
                </a:tc>
                <a:tc>
                  <a:txBody>
                    <a:bodyPr/>
                    <a:lstStyle/>
                    <a:p>
                      <a:pPr algn="ctr"/>
                      <a:r>
                        <a:rPr lang="en-US" dirty="0"/>
                        <a:t>9.1</a:t>
                      </a:r>
                      <a:endParaRPr lang="en-CA" dirty="0"/>
                    </a:p>
                  </a:txBody>
                  <a:tcPr>
                    <a:solidFill>
                      <a:srgbClr val="FCC8BE"/>
                    </a:solidFill>
                  </a:tcPr>
                </a:tc>
                <a:tc>
                  <a:txBody>
                    <a:bodyPr/>
                    <a:lstStyle/>
                    <a:p>
                      <a:pPr algn="ctr"/>
                      <a:endParaRPr lang="en-CA"/>
                    </a:p>
                  </a:txBody>
                  <a:tcPr/>
                </a:tc>
                <a:tc>
                  <a:txBody>
                    <a:bodyPr/>
                    <a:lstStyle/>
                    <a:p>
                      <a:pPr algn="ctr"/>
                      <a:endParaRPr lang="en-CA"/>
                    </a:p>
                  </a:txBody>
                  <a:tcPr/>
                </a:tc>
                <a:tc>
                  <a:txBody>
                    <a:bodyPr/>
                    <a:lstStyle/>
                    <a:p>
                      <a:pPr algn="ctr"/>
                      <a:endParaRPr lang="en-CA"/>
                    </a:p>
                  </a:txBody>
                  <a:tcPr/>
                </a:tc>
                <a:extLst>
                  <a:ext uri="{0D108BD9-81ED-4DB2-BD59-A6C34878D82A}">
                    <a16:rowId xmlns:a16="http://schemas.microsoft.com/office/drawing/2014/main" val="3316711827"/>
                  </a:ext>
                </a:extLst>
              </a:tr>
              <a:tr h="370840">
                <a:tc>
                  <a:txBody>
                    <a:bodyPr/>
                    <a:lstStyle/>
                    <a:p>
                      <a:r>
                        <a:rPr lang="en-US" dirty="0"/>
                        <a:t>Final 3 years</a:t>
                      </a:r>
                      <a:endParaRPr lang="en-CA" dirty="0"/>
                    </a:p>
                  </a:txBody>
                  <a:tcPr/>
                </a:tc>
                <a:tc>
                  <a:txBody>
                    <a:bodyPr/>
                    <a:lstStyle/>
                    <a:p>
                      <a:pPr algn="ctr"/>
                      <a:endParaRPr lang="en-CA" dirty="0"/>
                    </a:p>
                  </a:txBody>
                  <a:tcPr/>
                </a:tc>
                <a:tc>
                  <a:txBody>
                    <a:bodyPr/>
                    <a:lstStyle/>
                    <a:p>
                      <a:pPr algn="ctr"/>
                      <a:endParaRPr lang="en-CA" dirty="0"/>
                    </a:p>
                  </a:txBody>
                  <a:tcPr/>
                </a:tc>
                <a:tc>
                  <a:txBody>
                    <a:bodyPr/>
                    <a:lstStyle/>
                    <a:p>
                      <a:pPr algn="ctr"/>
                      <a:endParaRPr lang="en-CA" dirty="0"/>
                    </a:p>
                  </a:txBody>
                  <a:tcPr>
                    <a:solidFill>
                      <a:schemeClr val="accent6">
                        <a:lumMod val="20000"/>
                        <a:lumOff val="80000"/>
                      </a:schemeClr>
                    </a:solidFill>
                  </a:tcPr>
                </a:tc>
                <a:tc>
                  <a:txBody>
                    <a:bodyPr/>
                    <a:lstStyle/>
                    <a:p>
                      <a:pPr algn="ctr"/>
                      <a:r>
                        <a:rPr lang="en-US" dirty="0"/>
                        <a:t>9.1</a:t>
                      </a:r>
                      <a:endParaRPr lang="en-CA" dirty="0"/>
                    </a:p>
                  </a:txBody>
                  <a:tcPr>
                    <a:solidFill>
                      <a:schemeClr val="accent6">
                        <a:lumMod val="20000"/>
                        <a:lumOff val="80000"/>
                      </a:schemeClr>
                    </a:solidFill>
                  </a:tcPr>
                </a:tc>
                <a:tc>
                  <a:txBody>
                    <a:bodyPr/>
                    <a:lstStyle/>
                    <a:p>
                      <a:pPr algn="ctr"/>
                      <a:r>
                        <a:rPr lang="en-US" dirty="0"/>
                        <a:t>9.1</a:t>
                      </a:r>
                      <a:endParaRPr lang="en-CA" dirty="0"/>
                    </a:p>
                  </a:txBody>
                  <a:tcPr>
                    <a:solidFill>
                      <a:schemeClr val="accent6">
                        <a:lumMod val="20000"/>
                        <a:lumOff val="80000"/>
                      </a:schemeClr>
                    </a:solidFill>
                  </a:tcPr>
                </a:tc>
                <a:tc>
                  <a:txBody>
                    <a:bodyPr/>
                    <a:lstStyle/>
                    <a:p>
                      <a:pPr algn="ctr"/>
                      <a:r>
                        <a:rPr lang="en-US" dirty="0"/>
                        <a:t>9.1</a:t>
                      </a:r>
                      <a:endParaRPr lang="en-CA" dirty="0"/>
                    </a:p>
                  </a:txBody>
                  <a:tcPr>
                    <a:solidFill>
                      <a:srgbClr val="FCC8BE"/>
                    </a:solidFill>
                  </a:tcPr>
                </a:tc>
                <a:extLst>
                  <a:ext uri="{0D108BD9-81ED-4DB2-BD59-A6C34878D82A}">
                    <a16:rowId xmlns:a16="http://schemas.microsoft.com/office/drawing/2014/main" val="3540968847"/>
                  </a:ext>
                </a:extLst>
              </a:tr>
            </a:tbl>
          </a:graphicData>
        </a:graphic>
      </p:graphicFrame>
    </p:spTree>
    <p:extLst>
      <p:ext uri="{BB962C8B-B14F-4D97-AF65-F5344CB8AC3E}">
        <p14:creationId xmlns:p14="http://schemas.microsoft.com/office/powerpoint/2010/main" val="163243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BC06E-1992-77C0-2930-02FAE79ADAE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6C4AEE1-A95D-47AE-CD9E-3FA82D5DF0BE}"/>
              </a:ext>
            </a:extLst>
          </p:cNvPr>
          <p:cNvSpPr txBox="1"/>
          <p:nvPr/>
        </p:nvSpPr>
        <p:spPr>
          <a:xfrm>
            <a:off x="1409445" y="-51314"/>
            <a:ext cx="8845336" cy="461665"/>
          </a:xfrm>
          <a:prstGeom prst="rect">
            <a:avLst/>
          </a:prstGeom>
          <a:noFill/>
        </p:spPr>
        <p:txBody>
          <a:bodyPr wrap="square">
            <a:spAutoFit/>
          </a:bodyPr>
          <a:lstStyle/>
          <a:p>
            <a:pPr algn="ctr"/>
            <a:r>
              <a:rPr lang="en-US" sz="2400" dirty="0">
                <a:solidFill>
                  <a:srgbClr val="0000FF"/>
                </a:solidFill>
                <a:latin typeface="Open Sans" panose="020B0606030504020204"/>
              </a:rPr>
              <a:t>Basic Program support (snapshot from Q4 Jan – Mar 2026)</a:t>
            </a:r>
            <a:endParaRPr lang="en-CA" sz="2400" dirty="0">
              <a:solidFill>
                <a:srgbClr val="0000FF"/>
              </a:solidFill>
              <a:latin typeface="Open Sans" panose="020B0606030504020204"/>
            </a:endParaRPr>
          </a:p>
        </p:txBody>
      </p:sp>
      <p:graphicFrame>
        <p:nvGraphicFramePr>
          <p:cNvPr id="2" name="Table 1">
            <a:extLst>
              <a:ext uri="{FF2B5EF4-FFF2-40B4-BE49-F238E27FC236}">
                <a16:creationId xmlns:a16="http://schemas.microsoft.com/office/drawing/2014/main" id="{30238820-DF5C-2B40-DCF7-849D9CE07FB5}"/>
              </a:ext>
            </a:extLst>
          </p:cNvPr>
          <p:cNvGraphicFramePr>
            <a:graphicFrameLocks noGrp="1"/>
          </p:cNvGraphicFramePr>
          <p:nvPr/>
        </p:nvGraphicFramePr>
        <p:xfrm>
          <a:off x="293888" y="410351"/>
          <a:ext cx="11334200" cy="6156000"/>
        </p:xfrm>
        <a:graphic>
          <a:graphicData uri="http://schemas.openxmlformats.org/drawingml/2006/table">
            <a:tbl>
              <a:tblPr firstRow="1" lastRow="1" bandRow="1">
                <a:tableStyleId>{5C22544A-7EE6-4342-B048-85BDC9FD1C3A}</a:tableStyleId>
              </a:tblPr>
              <a:tblGrid>
                <a:gridCol w="1515135">
                  <a:extLst>
                    <a:ext uri="{9D8B030D-6E8A-4147-A177-3AD203B41FA5}">
                      <a16:colId xmlns:a16="http://schemas.microsoft.com/office/drawing/2014/main" val="338208461"/>
                    </a:ext>
                  </a:extLst>
                </a:gridCol>
                <a:gridCol w="926674">
                  <a:extLst>
                    <a:ext uri="{9D8B030D-6E8A-4147-A177-3AD203B41FA5}">
                      <a16:colId xmlns:a16="http://schemas.microsoft.com/office/drawing/2014/main" val="2772421244"/>
                    </a:ext>
                  </a:extLst>
                </a:gridCol>
                <a:gridCol w="958451">
                  <a:extLst>
                    <a:ext uri="{9D8B030D-6E8A-4147-A177-3AD203B41FA5}">
                      <a16:colId xmlns:a16="http://schemas.microsoft.com/office/drawing/2014/main" val="862959443"/>
                    </a:ext>
                  </a:extLst>
                </a:gridCol>
                <a:gridCol w="1133420">
                  <a:extLst>
                    <a:ext uri="{9D8B030D-6E8A-4147-A177-3AD203B41FA5}">
                      <a16:colId xmlns:a16="http://schemas.microsoft.com/office/drawing/2014/main" val="672581038"/>
                    </a:ext>
                  </a:extLst>
                </a:gridCol>
                <a:gridCol w="1133420">
                  <a:extLst>
                    <a:ext uri="{9D8B030D-6E8A-4147-A177-3AD203B41FA5}">
                      <a16:colId xmlns:a16="http://schemas.microsoft.com/office/drawing/2014/main" val="2682732229"/>
                    </a:ext>
                  </a:extLst>
                </a:gridCol>
                <a:gridCol w="1133420">
                  <a:extLst>
                    <a:ext uri="{9D8B030D-6E8A-4147-A177-3AD203B41FA5}">
                      <a16:colId xmlns:a16="http://schemas.microsoft.com/office/drawing/2014/main" val="150897608"/>
                    </a:ext>
                  </a:extLst>
                </a:gridCol>
                <a:gridCol w="1287249">
                  <a:extLst>
                    <a:ext uri="{9D8B030D-6E8A-4147-A177-3AD203B41FA5}">
                      <a16:colId xmlns:a16="http://schemas.microsoft.com/office/drawing/2014/main" val="2414111524"/>
                    </a:ext>
                  </a:extLst>
                </a:gridCol>
                <a:gridCol w="979591">
                  <a:extLst>
                    <a:ext uri="{9D8B030D-6E8A-4147-A177-3AD203B41FA5}">
                      <a16:colId xmlns:a16="http://schemas.microsoft.com/office/drawing/2014/main" val="248951302"/>
                    </a:ext>
                  </a:extLst>
                </a:gridCol>
                <a:gridCol w="1133420">
                  <a:extLst>
                    <a:ext uri="{9D8B030D-6E8A-4147-A177-3AD203B41FA5}">
                      <a16:colId xmlns:a16="http://schemas.microsoft.com/office/drawing/2014/main" val="2676310699"/>
                    </a:ext>
                  </a:extLst>
                </a:gridCol>
                <a:gridCol w="1133420">
                  <a:extLst>
                    <a:ext uri="{9D8B030D-6E8A-4147-A177-3AD203B41FA5}">
                      <a16:colId xmlns:a16="http://schemas.microsoft.com/office/drawing/2014/main" val="768739993"/>
                    </a:ext>
                  </a:extLst>
                </a:gridCol>
              </a:tblGrid>
              <a:tr h="324000">
                <a:tc>
                  <a:txBody>
                    <a:bodyPr/>
                    <a:lstStyle/>
                    <a:p>
                      <a:r>
                        <a:rPr lang="en-US" sz="1400" dirty="0"/>
                        <a:t>Program</a:t>
                      </a:r>
                      <a:endParaRPr lang="en-CA" sz="1400" dirty="0"/>
                    </a:p>
                  </a:txBody>
                  <a:tcPr marT="36000" marB="36000" anchor="ctr"/>
                </a:tc>
                <a:tc>
                  <a:txBody>
                    <a:bodyPr/>
                    <a:lstStyle/>
                    <a:p>
                      <a:pPr algn="ctr"/>
                      <a:r>
                        <a:rPr lang="en-US" sz="1400" dirty="0"/>
                        <a:t>UG</a:t>
                      </a:r>
                      <a:endParaRPr lang="en-CA" sz="1400" dirty="0"/>
                    </a:p>
                  </a:txBody>
                  <a:tcPr marT="36000" marB="36000" anchor="ctr"/>
                </a:tc>
                <a:tc>
                  <a:txBody>
                    <a:bodyPr/>
                    <a:lstStyle/>
                    <a:p>
                      <a:pPr algn="ctr"/>
                      <a:r>
                        <a:rPr lang="en-US" sz="1400" dirty="0"/>
                        <a:t>MSc</a:t>
                      </a:r>
                      <a:endParaRPr lang="en-CA" sz="1400" dirty="0"/>
                    </a:p>
                  </a:txBody>
                  <a:tcPr marT="36000" marB="36000" anchor="ctr"/>
                </a:tc>
                <a:tc>
                  <a:txBody>
                    <a:bodyPr/>
                    <a:lstStyle/>
                    <a:p>
                      <a:pPr algn="ctr"/>
                      <a:r>
                        <a:rPr lang="en-US" sz="1400" dirty="0"/>
                        <a:t>PhD</a:t>
                      </a:r>
                      <a:endParaRPr lang="en-CA" sz="1400" dirty="0"/>
                    </a:p>
                  </a:txBody>
                  <a:tcPr marT="36000" marB="36000" anchor="ctr"/>
                </a:tc>
                <a:tc>
                  <a:txBody>
                    <a:bodyPr/>
                    <a:lstStyle/>
                    <a:p>
                      <a:pPr algn="ctr"/>
                      <a:r>
                        <a:rPr lang="en-US" sz="1400" dirty="0"/>
                        <a:t>PDF</a:t>
                      </a:r>
                      <a:endParaRPr lang="en-CA" sz="1400" dirty="0"/>
                    </a:p>
                  </a:txBody>
                  <a:tcPr marT="36000" marB="36000" anchor="ctr"/>
                </a:tc>
                <a:tc>
                  <a:txBody>
                    <a:bodyPr/>
                    <a:lstStyle/>
                    <a:p>
                      <a:pPr algn="ctr"/>
                      <a:r>
                        <a:rPr lang="en-US" sz="1400" dirty="0"/>
                        <a:t>RS</a:t>
                      </a:r>
                      <a:endParaRPr lang="en-CA" sz="1400" dirty="0"/>
                    </a:p>
                  </a:txBody>
                  <a:tcPr marT="36000" marB="36000" anchor="ctr"/>
                </a:tc>
                <a:tc>
                  <a:txBody>
                    <a:bodyPr/>
                    <a:lstStyle/>
                    <a:p>
                      <a:pPr algn="ctr"/>
                      <a:r>
                        <a:rPr lang="en-US" sz="1400" dirty="0"/>
                        <a:t>Eng/tech</a:t>
                      </a:r>
                      <a:endParaRPr lang="en-CA" sz="1400" dirty="0"/>
                    </a:p>
                  </a:txBody>
                  <a:tcPr marT="36000" marB="36000" anchor="ctr"/>
                </a:tc>
                <a:tc>
                  <a:txBody>
                    <a:bodyPr/>
                    <a:lstStyle/>
                    <a:p>
                      <a:pPr algn="ctr"/>
                      <a:r>
                        <a:rPr lang="en-US" sz="1400" dirty="0"/>
                        <a:t>EIT</a:t>
                      </a:r>
                      <a:endParaRPr lang="en-CA" sz="1400" dirty="0"/>
                    </a:p>
                  </a:txBody>
                  <a:tcPr marT="36000" marB="36000" anchor="ctr"/>
                </a:tc>
                <a:tc>
                  <a:txBody>
                    <a:bodyPr/>
                    <a:lstStyle/>
                    <a:p>
                      <a:pPr algn="ctr"/>
                      <a:r>
                        <a:rPr lang="en-US" sz="1400" dirty="0"/>
                        <a:t>Admin</a:t>
                      </a:r>
                      <a:endParaRPr lang="en-CA" sz="1400" dirty="0"/>
                    </a:p>
                  </a:txBody>
                  <a:tcPr marT="36000" marB="36000" anchor="ctr"/>
                </a:tc>
                <a:tc>
                  <a:txBody>
                    <a:bodyPr/>
                    <a:lstStyle/>
                    <a:p>
                      <a:pPr algn="ctr"/>
                      <a:r>
                        <a:rPr lang="en-US" sz="1400" dirty="0"/>
                        <a:t>Total</a:t>
                      </a:r>
                      <a:endParaRPr lang="en-CA" sz="1400" dirty="0"/>
                    </a:p>
                  </a:txBody>
                  <a:tcPr marT="36000" marB="36000" anchor="ctr"/>
                </a:tc>
                <a:extLst>
                  <a:ext uri="{0D108BD9-81ED-4DB2-BD59-A6C34878D82A}">
                    <a16:rowId xmlns:a16="http://schemas.microsoft.com/office/drawing/2014/main" val="2274104801"/>
                  </a:ext>
                </a:extLst>
              </a:tr>
              <a:tr h="324000">
                <a:tc>
                  <a:txBody>
                    <a:bodyPr/>
                    <a:lstStyle/>
                    <a:p>
                      <a:r>
                        <a:rPr lang="en-US" sz="1400" dirty="0"/>
                        <a:t>Theory</a:t>
                      </a:r>
                      <a:endParaRPr lang="en-CA" sz="1400" dirty="0"/>
                    </a:p>
                  </a:txBody>
                  <a:tcPr marT="36000" marB="36000" anchor="ctr"/>
                </a:tc>
                <a:tc>
                  <a:txBody>
                    <a:bodyPr/>
                    <a:lstStyle/>
                    <a:p>
                      <a:pPr algn="ctr"/>
                      <a:r>
                        <a:rPr lang="en-US" sz="1400" dirty="0"/>
                        <a:t>2</a:t>
                      </a:r>
                      <a:endParaRPr lang="en-CA" sz="1400" dirty="0"/>
                    </a:p>
                  </a:txBody>
                  <a:tcPr marT="36000" marB="36000" anchor="ctr"/>
                </a:tc>
                <a:tc>
                  <a:txBody>
                    <a:bodyPr/>
                    <a:lstStyle/>
                    <a:p>
                      <a:pPr algn="ctr"/>
                      <a:r>
                        <a:rPr lang="en-US" sz="1400" dirty="0"/>
                        <a:t>2</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5</a:t>
                      </a:r>
                      <a:endParaRPr lang="en-CA" sz="1400" b="1" dirty="0"/>
                    </a:p>
                  </a:txBody>
                  <a:tcPr marT="36000" marB="36000" anchor="ctr"/>
                </a:tc>
                <a:extLst>
                  <a:ext uri="{0D108BD9-81ED-4DB2-BD59-A6C34878D82A}">
                    <a16:rowId xmlns:a16="http://schemas.microsoft.com/office/drawing/2014/main" val="3094476503"/>
                  </a:ext>
                </a:extLst>
              </a:tr>
              <a:tr h="324000">
                <a:tc>
                  <a:txBody>
                    <a:bodyPr/>
                    <a:lstStyle/>
                    <a:p>
                      <a:r>
                        <a:rPr lang="en-US" sz="1400" dirty="0"/>
                        <a:t>PICO</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1</a:t>
                      </a:r>
                      <a:endParaRPr lang="en-CA" sz="1400" b="1" dirty="0"/>
                    </a:p>
                  </a:txBody>
                  <a:tcPr marT="36000" marB="36000" anchor="ctr"/>
                </a:tc>
                <a:extLst>
                  <a:ext uri="{0D108BD9-81ED-4DB2-BD59-A6C34878D82A}">
                    <a16:rowId xmlns:a16="http://schemas.microsoft.com/office/drawing/2014/main" val="443932396"/>
                  </a:ext>
                </a:extLst>
              </a:tr>
              <a:tr h="324000">
                <a:tc>
                  <a:txBody>
                    <a:bodyPr/>
                    <a:lstStyle/>
                    <a:p>
                      <a:r>
                        <a:rPr lang="en-US" sz="1400" dirty="0"/>
                        <a:t>HK</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1</a:t>
                      </a:r>
                      <a:endParaRPr lang="en-CA" sz="1400" b="1" dirty="0"/>
                    </a:p>
                  </a:txBody>
                  <a:tcPr marT="36000" marB="36000" anchor="ctr"/>
                </a:tc>
                <a:extLst>
                  <a:ext uri="{0D108BD9-81ED-4DB2-BD59-A6C34878D82A}">
                    <a16:rowId xmlns:a16="http://schemas.microsoft.com/office/drawing/2014/main" val="3916381598"/>
                  </a:ext>
                </a:extLst>
              </a:tr>
              <a:tr h="324000">
                <a:tc>
                  <a:txBody>
                    <a:bodyPr/>
                    <a:lstStyle/>
                    <a:p>
                      <a:r>
                        <a:rPr lang="en-US" sz="1400" dirty="0" err="1"/>
                        <a:t>SuperCDMS</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7.7</a:t>
                      </a:r>
                      <a:endParaRPr lang="en-CA" sz="1400" dirty="0"/>
                    </a:p>
                  </a:txBody>
                  <a:tcPr marT="36000" marB="36000" anchor="ctr"/>
                </a:tc>
                <a:tc>
                  <a:txBody>
                    <a:bodyPr/>
                    <a:lstStyle/>
                    <a:p>
                      <a:pPr algn="ctr"/>
                      <a:r>
                        <a:rPr lang="en-US" sz="1400" dirty="0"/>
                        <a:t>.75</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9.45</a:t>
                      </a:r>
                      <a:endParaRPr lang="en-CA" sz="1400" b="1" dirty="0"/>
                    </a:p>
                  </a:txBody>
                  <a:tcPr marT="36000" marB="36000" anchor="ctr"/>
                </a:tc>
                <a:extLst>
                  <a:ext uri="{0D108BD9-81ED-4DB2-BD59-A6C34878D82A}">
                    <a16:rowId xmlns:a16="http://schemas.microsoft.com/office/drawing/2014/main" val="2793279668"/>
                  </a:ext>
                </a:extLst>
              </a:tr>
              <a:tr h="324000">
                <a:tc>
                  <a:txBody>
                    <a:bodyPr/>
                    <a:lstStyle/>
                    <a:p>
                      <a:r>
                        <a:rPr lang="en-US" sz="1400" dirty="0"/>
                        <a:t>Tech Dev</a:t>
                      </a:r>
                      <a:endParaRPr lang="en-CA" sz="1400" dirty="0"/>
                    </a:p>
                  </a:txBody>
                  <a:tcPr marT="36000" marB="36000" anchor="ctr"/>
                </a:tc>
                <a:tc>
                  <a:txBody>
                    <a:bodyPr/>
                    <a:lstStyle/>
                    <a:p>
                      <a:pPr algn="ctr"/>
                      <a:endParaRPr lang="en-CA" sz="1400"/>
                    </a:p>
                  </a:txBody>
                  <a:tcPr marT="36000" marB="36000" anchor="ctr"/>
                </a:tc>
                <a:tc>
                  <a:txBody>
                    <a:bodyPr/>
                    <a:lstStyle/>
                    <a:p>
                      <a:pPr algn="ctr"/>
                      <a:endParaRPr lang="en-CA" sz="1400"/>
                    </a:p>
                  </a:txBody>
                  <a:tcPr marT="36000" marB="36000" anchor="ctr"/>
                </a:tc>
                <a:tc>
                  <a:txBody>
                    <a:bodyPr/>
                    <a:lstStyle/>
                    <a:p>
                      <a:pPr algn="ctr"/>
                      <a:endParaRPr lang="en-CA" sz="1400"/>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4</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5</a:t>
                      </a:r>
                      <a:endParaRPr lang="en-CA" sz="1400" b="1" dirty="0"/>
                    </a:p>
                  </a:txBody>
                  <a:tcPr marT="36000" marB="36000" anchor="ctr"/>
                </a:tc>
                <a:extLst>
                  <a:ext uri="{0D108BD9-81ED-4DB2-BD59-A6C34878D82A}">
                    <a16:rowId xmlns:a16="http://schemas.microsoft.com/office/drawing/2014/main" val="3409098172"/>
                  </a:ext>
                </a:extLst>
              </a:tr>
              <a:tr h="324000">
                <a:tc>
                  <a:txBody>
                    <a:bodyPr/>
                    <a:lstStyle/>
                    <a:p>
                      <a:r>
                        <a:rPr lang="en-US" sz="1400" dirty="0"/>
                        <a:t>IPDC</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22</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22</a:t>
                      </a:r>
                      <a:endParaRPr lang="en-CA" sz="1400" b="1" dirty="0"/>
                    </a:p>
                  </a:txBody>
                  <a:tcPr marT="36000" marB="36000" anchor="ctr"/>
                </a:tc>
                <a:extLst>
                  <a:ext uri="{0D108BD9-81ED-4DB2-BD59-A6C34878D82A}">
                    <a16:rowId xmlns:a16="http://schemas.microsoft.com/office/drawing/2014/main" val="3655308172"/>
                  </a:ext>
                </a:extLst>
              </a:tr>
              <a:tr h="324000">
                <a:tc>
                  <a:txBody>
                    <a:bodyPr/>
                    <a:lstStyle/>
                    <a:p>
                      <a:r>
                        <a:rPr lang="en-US" sz="1400" dirty="0" err="1"/>
                        <a:t>LAr</a:t>
                      </a:r>
                      <a:endParaRPr lang="en-CA" sz="1400" dirty="0"/>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1</a:t>
                      </a:r>
                      <a:endParaRPr lang="en-CA" sz="1400" dirty="0"/>
                    </a:p>
                  </a:txBody>
                  <a:tcPr marT="36000" marB="36000" anchor="ctr"/>
                </a:tc>
                <a:tc>
                  <a:txBody>
                    <a:bodyPr/>
                    <a:lstStyle/>
                    <a:p>
                      <a:pPr algn="ctr"/>
                      <a:r>
                        <a:rPr lang="en-US" sz="1400" dirty="0"/>
                        <a:t>1</a:t>
                      </a:r>
                      <a:endParaRPr lang="en-CA" sz="1400" dirty="0"/>
                    </a:p>
                  </a:txBody>
                  <a:tcPr marT="36000" marB="36000" anchor="ctr"/>
                </a:tc>
                <a:tc>
                  <a:txBody>
                    <a:bodyPr/>
                    <a:lstStyle/>
                    <a:p>
                      <a:pPr algn="ctr"/>
                      <a:r>
                        <a:rPr lang="en-US" sz="1400" dirty="0"/>
                        <a:t>2</a:t>
                      </a:r>
                      <a:endParaRPr lang="en-CA" sz="1400" dirty="0"/>
                    </a:p>
                  </a:txBody>
                  <a:tcPr marT="36000" marB="36000" anchor="ctr"/>
                </a:tc>
                <a:tc>
                  <a:txBody>
                    <a:bodyPr/>
                    <a:lstStyle/>
                    <a:p>
                      <a:pPr algn="ctr"/>
                      <a:r>
                        <a:rPr lang="en-US" sz="1400" dirty="0"/>
                        <a:t>5.7</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2</a:t>
                      </a:r>
                      <a:endParaRPr lang="en-CA" sz="1400" dirty="0"/>
                    </a:p>
                  </a:txBody>
                  <a:tcPr marT="36000" marB="36000" anchor="ctr"/>
                </a:tc>
                <a:tc>
                  <a:txBody>
                    <a:bodyPr/>
                    <a:lstStyle/>
                    <a:p>
                      <a:pPr algn="ctr"/>
                      <a:r>
                        <a:rPr lang="en-US" sz="1400" b="1" dirty="0"/>
                        <a:t>12.7</a:t>
                      </a:r>
                      <a:endParaRPr lang="en-CA" sz="1400" b="1" dirty="0"/>
                    </a:p>
                  </a:txBody>
                  <a:tcPr marT="36000" marB="36000" anchor="ctr"/>
                </a:tc>
                <a:extLst>
                  <a:ext uri="{0D108BD9-81ED-4DB2-BD59-A6C34878D82A}">
                    <a16:rowId xmlns:a16="http://schemas.microsoft.com/office/drawing/2014/main" val="2814376557"/>
                  </a:ext>
                </a:extLst>
              </a:tr>
              <a:tr h="324000">
                <a:tc>
                  <a:txBody>
                    <a:bodyPr/>
                    <a:lstStyle/>
                    <a:p>
                      <a:r>
                        <a:rPr lang="en-US" sz="1400" dirty="0"/>
                        <a:t>SBC</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.5</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1.5</a:t>
                      </a:r>
                      <a:endParaRPr lang="en-CA" sz="1400" b="1" dirty="0"/>
                    </a:p>
                  </a:txBody>
                  <a:tcPr marT="36000" marB="36000" anchor="ctr"/>
                </a:tc>
                <a:extLst>
                  <a:ext uri="{0D108BD9-81ED-4DB2-BD59-A6C34878D82A}">
                    <a16:rowId xmlns:a16="http://schemas.microsoft.com/office/drawing/2014/main" val="1620090047"/>
                  </a:ext>
                </a:extLst>
              </a:tr>
              <a:tr h="324000">
                <a:tc>
                  <a:txBody>
                    <a:bodyPr/>
                    <a:lstStyle/>
                    <a:p>
                      <a:r>
                        <a:rPr lang="en-US" sz="1400" dirty="0"/>
                        <a:t>P-ONE</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.5</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0.5</a:t>
                      </a:r>
                      <a:endParaRPr lang="en-CA" sz="1400" b="1" dirty="0"/>
                    </a:p>
                  </a:txBody>
                  <a:tcPr marT="36000" marB="36000" anchor="ctr"/>
                </a:tc>
                <a:extLst>
                  <a:ext uri="{0D108BD9-81ED-4DB2-BD59-A6C34878D82A}">
                    <a16:rowId xmlns:a16="http://schemas.microsoft.com/office/drawing/2014/main" val="3928068564"/>
                  </a:ext>
                </a:extLst>
              </a:tr>
              <a:tr h="324000">
                <a:tc>
                  <a:txBody>
                    <a:bodyPr/>
                    <a:lstStyle/>
                    <a:p>
                      <a:r>
                        <a:rPr lang="en-US" sz="1400" dirty="0"/>
                        <a:t>SNO+</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.3</a:t>
                      </a:r>
                      <a:endParaRPr lang="en-CA" sz="1400" dirty="0"/>
                    </a:p>
                  </a:txBody>
                  <a:tcPr marT="36000" marB="36000" anchor="ctr"/>
                </a:tc>
                <a:tc>
                  <a:txBody>
                    <a:bodyPr/>
                    <a:lstStyle/>
                    <a:p>
                      <a:pPr algn="ctr"/>
                      <a:r>
                        <a:rPr lang="en-US" sz="1400" dirty="0"/>
                        <a:t>2</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2.3</a:t>
                      </a:r>
                      <a:endParaRPr lang="en-CA" sz="1400" b="1" dirty="0"/>
                    </a:p>
                  </a:txBody>
                  <a:tcPr marT="36000" marB="36000" anchor="ctr"/>
                </a:tc>
                <a:extLst>
                  <a:ext uri="{0D108BD9-81ED-4DB2-BD59-A6C34878D82A}">
                    <a16:rowId xmlns:a16="http://schemas.microsoft.com/office/drawing/2014/main" val="3168742775"/>
                  </a:ext>
                </a:extLst>
              </a:tr>
              <a:tr h="324000">
                <a:tc>
                  <a:txBody>
                    <a:bodyPr/>
                    <a:lstStyle/>
                    <a:p>
                      <a:r>
                        <a:rPr lang="en-US" sz="1400" dirty="0"/>
                        <a:t>Sensei</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1</a:t>
                      </a:r>
                      <a:endParaRPr lang="en-CA" sz="1400" b="1" dirty="0"/>
                    </a:p>
                  </a:txBody>
                  <a:tcPr marT="36000" marB="36000" anchor="ctr"/>
                </a:tc>
                <a:extLst>
                  <a:ext uri="{0D108BD9-81ED-4DB2-BD59-A6C34878D82A}">
                    <a16:rowId xmlns:a16="http://schemas.microsoft.com/office/drawing/2014/main" val="3528630000"/>
                  </a:ext>
                </a:extLst>
              </a:tr>
              <a:tr h="324000">
                <a:tc>
                  <a:txBody>
                    <a:bodyPr/>
                    <a:lstStyle/>
                    <a:p>
                      <a:r>
                        <a:rPr lang="en-US" sz="1400" dirty="0"/>
                        <a:t>XLZD</a:t>
                      </a:r>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3</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4</a:t>
                      </a:r>
                      <a:endParaRPr lang="en-CA" sz="1400" b="1" dirty="0"/>
                    </a:p>
                  </a:txBody>
                  <a:tcPr marT="36000" marB="36000" anchor="ctr"/>
                </a:tc>
                <a:extLst>
                  <a:ext uri="{0D108BD9-81ED-4DB2-BD59-A6C34878D82A}">
                    <a16:rowId xmlns:a16="http://schemas.microsoft.com/office/drawing/2014/main" val="2698503194"/>
                  </a:ext>
                </a:extLst>
              </a:tr>
              <a:tr h="324000">
                <a:tc>
                  <a:txBody>
                    <a:bodyPr/>
                    <a:lstStyle/>
                    <a:p>
                      <a:r>
                        <a:rPr lang="en-US" sz="1400" dirty="0"/>
                        <a:t>CUTE</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.25</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.25</a:t>
                      </a:r>
                      <a:endParaRPr lang="en-CA" sz="1400" b="1" dirty="0"/>
                    </a:p>
                  </a:txBody>
                  <a:tcPr marT="36000" marB="36000" anchor="ctr"/>
                </a:tc>
                <a:extLst>
                  <a:ext uri="{0D108BD9-81ED-4DB2-BD59-A6C34878D82A}">
                    <a16:rowId xmlns:a16="http://schemas.microsoft.com/office/drawing/2014/main" val="3044780591"/>
                  </a:ext>
                </a:extLst>
              </a:tr>
              <a:tr h="324000">
                <a:tc>
                  <a:txBody>
                    <a:bodyPr/>
                    <a:lstStyle/>
                    <a:p>
                      <a:r>
                        <a:rPr lang="en-US" sz="1400" dirty="0"/>
                        <a:t>Ricochet</a:t>
                      </a:r>
                      <a:endParaRPr lang="en-CA" sz="1400" dirty="0"/>
                    </a:p>
                  </a:txBody>
                  <a:tcPr marT="36000" marB="36000" anchor="ctr"/>
                </a:tc>
                <a:tc>
                  <a:txBody>
                    <a:bodyPr/>
                    <a:lstStyle/>
                    <a:p>
                      <a:pPr algn="ctr"/>
                      <a:r>
                        <a:rPr lang="en-US" sz="1400" dirty="0"/>
                        <a:t>2</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2</a:t>
                      </a:r>
                      <a:endParaRPr lang="en-CA" sz="1400" b="1" dirty="0"/>
                    </a:p>
                  </a:txBody>
                  <a:tcPr marT="36000" marB="36000" anchor="ctr"/>
                </a:tc>
                <a:extLst>
                  <a:ext uri="{0D108BD9-81ED-4DB2-BD59-A6C34878D82A}">
                    <a16:rowId xmlns:a16="http://schemas.microsoft.com/office/drawing/2014/main" val="1305872447"/>
                  </a:ext>
                </a:extLst>
              </a:tr>
              <a:tr h="324000">
                <a:tc>
                  <a:txBody>
                    <a:bodyPr/>
                    <a:lstStyle/>
                    <a:p>
                      <a:r>
                        <a:rPr lang="en-US" sz="1400" dirty="0"/>
                        <a:t>LIGO</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1</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1</a:t>
                      </a:r>
                      <a:endParaRPr lang="en-CA" sz="1400" b="1" dirty="0"/>
                    </a:p>
                  </a:txBody>
                  <a:tcPr marT="36000" marB="36000" anchor="ctr"/>
                </a:tc>
                <a:extLst>
                  <a:ext uri="{0D108BD9-81ED-4DB2-BD59-A6C34878D82A}">
                    <a16:rowId xmlns:a16="http://schemas.microsoft.com/office/drawing/2014/main" val="427660842"/>
                  </a:ext>
                </a:extLst>
              </a:tr>
              <a:tr h="324000">
                <a:tc>
                  <a:txBody>
                    <a:bodyPr/>
                    <a:lstStyle/>
                    <a:p>
                      <a:r>
                        <a:rPr lang="en-US" sz="1400" dirty="0" err="1"/>
                        <a:t>Mathusla</a:t>
                      </a:r>
                      <a:endParaRPr lang="en-CA" sz="1400" dirty="0"/>
                    </a:p>
                  </a:txBody>
                  <a:tcPr marT="36000" marB="36000" anchor="ctr"/>
                </a:tc>
                <a:tc>
                  <a:txBody>
                    <a:bodyPr/>
                    <a:lstStyle/>
                    <a:p>
                      <a:pPr algn="ctr"/>
                      <a:endParaRPr lang="en-CA" sz="1400"/>
                    </a:p>
                  </a:txBody>
                  <a:tcPr marT="36000" marB="36000" anchor="ctr"/>
                </a:tc>
                <a:tc>
                  <a:txBody>
                    <a:bodyPr/>
                    <a:lstStyle/>
                    <a:p>
                      <a:pPr algn="ctr"/>
                      <a:endParaRPr lang="en-CA" sz="1400"/>
                    </a:p>
                  </a:txBody>
                  <a:tcPr marT="36000" marB="36000" anchor="ctr"/>
                </a:tc>
                <a:tc>
                  <a:txBody>
                    <a:bodyPr/>
                    <a:lstStyle/>
                    <a:p>
                      <a:pPr algn="ctr"/>
                      <a:endParaRPr lang="en-CA" sz="1400" dirty="0"/>
                    </a:p>
                  </a:txBody>
                  <a:tcPr marT="36000" marB="36000" anchor="ctr"/>
                </a:tc>
                <a:tc>
                  <a:txBody>
                    <a:bodyPr/>
                    <a:lstStyle/>
                    <a:p>
                      <a:pPr algn="ctr"/>
                      <a:r>
                        <a:rPr lang="en-US" sz="1400" dirty="0"/>
                        <a:t>.3</a:t>
                      </a: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b="1" dirty="0"/>
                        <a:t>.3</a:t>
                      </a:r>
                      <a:endParaRPr lang="en-CA" sz="1400" b="1" dirty="0"/>
                    </a:p>
                  </a:txBody>
                  <a:tcPr marT="36000" marB="36000" anchor="ctr"/>
                </a:tc>
                <a:extLst>
                  <a:ext uri="{0D108BD9-81ED-4DB2-BD59-A6C34878D82A}">
                    <a16:rowId xmlns:a16="http://schemas.microsoft.com/office/drawing/2014/main" val="363059120"/>
                  </a:ext>
                </a:extLst>
              </a:tr>
              <a:tr h="324000">
                <a:tc>
                  <a:txBody>
                    <a:bodyPr/>
                    <a:lstStyle/>
                    <a:p>
                      <a:r>
                        <a:rPr lang="en-US" sz="1400" dirty="0"/>
                        <a:t>Other</a:t>
                      </a:r>
                      <a:endParaRPr lang="en-CA" sz="1400" dirty="0"/>
                    </a:p>
                  </a:txBody>
                  <a:tcPr marT="36000" marB="36000" anchor="ctr"/>
                </a:tc>
                <a:tc>
                  <a:txBody>
                    <a:bodyPr/>
                    <a:lstStyle/>
                    <a:p>
                      <a:pPr algn="ctr"/>
                      <a:endParaRPr lang="en-CA" sz="140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2</a:t>
                      </a:r>
                      <a:endParaRPr lang="en-CA" sz="1400" dirty="0"/>
                    </a:p>
                  </a:txBody>
                  <a:tcPr marT="36000" marB="36000" anchor="ctr"/>
                </a:tc>
                <a:tc>
                  <a:txBody>
                    <a:bodyPr/>
                    <a:lstStyle/>
                    <a:p>
                      <a:pPr algn="ctr"/>
                      <a:endParaRPr lang="en-CA" sz="1400" dirty="0"/>
                    </a:p>
                  </a:txBody>
                  <a:tcPr marT="36000" marB="36000" anchor="ctr"/>
                </a:tc>
                <a:tc>
                  <a:txBody>
                    <a:bodyPr/>
                    <a:lstStyle/>
                    <a:p>
                      <a:pPr algn="ctr"/>
                      <a:r>
                        <a:rPr lang="en-US" sz="1400" dirty="0"/>
                        <a:t>4</a:t>
                      </a:r>
                      <a:endParaRPr lang="en-CA" sz="1400" dirty="0"/>
                    </a:p>
                  </a:txBody>
                  <a:tcPr marT="36000" marB="36000" anchor="ctr"/>
                </a:tc>
                <a:tc>
                  <a:txBody>
                    <a:bodyPr/>
                    <a:lstStyle/>
                    <a:p>
                      <a:pPr algn="ctr"/>
                      <a:r>
                        <a:rPr lang="en-US" sz="1400" b="1" dirty="0"/>
                        <a:t>6</a:t>
                      </a:r>
                      <a:endParaRPr lang="en-CA" sz="1400" b="1" dirty="0"/>
                    </a:p>
                  </a:txBody>
                  <a:tcPr marT="36000" marB="36000" anchor="ctr"/>
                </a:tc>
                <a:extLst>
                  <a:ext uri="{0D108BD9-81ED-4DB2-BD59-A6C34878D82A}">
                    <a16:rowId xmlns:a16="http://schemas.microsoft.com/office/drawing/2014/main" val="1420572074"/>
                  </a:ext>
                </a:extLst>
              </a:tr>
              <a:tr h="324000">
                <a:tc>
                  <a:txBody>
                    <a:bodyPr/>
                    <a:lstStyle/>
                    <a:p>
                      <a:r>
                        <a:rPr lang="en-US" sz="1400" dirty="0"/>
                        <a:t>Total</a:t>
                      </a:r>
                      <a:endParaRPr lang="en-CA" sz="1400" dirty="0"/>
                    </a:p>
                  </a:txBody>
                  <a:tcPr marT="36000" marB="36000" anchor="ctr"/>
                </a:tc>
                <a:tc>
                  <a:txBody>
                    <a:bodyPr/>
                    <a:lstStyle/>
                    <a:p>
                      <a:pPr algn="ctr"/>
                      <a:r>
                        <a:rPr lang="en-US" sz="1400" b="1" dirty="0"/>
                        <a:t>6</a:t>
                      </a:r>
                      <a:endParaRPr lang="en-CA" sz="1400" b="1" dirty="0"/>
                    </a:p>
                  </a:txBody>
                  <a:tcPr marT="36000" marB="36000" anchor="ctr"/>
                </a:tc>
                <a:tc>
                  <a:txBody>
                    <a:bodyPr/>
                    <a:lstStyle/>
                    <a:p>
                      <a:pPr algn="ctr"/>
                      <a:r>
                        <a:rPr lang="en-US" sz="1400" b="1" dirty="0"/>
                        <a:t>4</a:t>
                      </a:r>
                      <a:endParaRPr lang="en-CA" sz="1400" b="1" dirty="0"/>
                    </a:p>
                  </a:txBody>
                  <a:tcPr marT="36000" marB="36000" anchor="ctr"/>
                </a:tc>
                <a:tc>
                  <a:txBody>
                    <a:bodyPr/>
                    <a:lstStyle/>
                    <a:p>
                      <a:pPr algn="ctr"/>
                      <a:r>
                        <a:rPr lang="en-US" sz="1400" b="1" dirty="0"/>
                        <a:t>5</a:t>
                      </a:r>
                      <a:endParaRPr lang="en-CA" sz="1400" b="1" dirty="0"/>
                    </a:p>
                  </a:txBody>
                  <a:tcPr marT="36000" marB="36000" anchor="ctr"/>
                </a:tc>
                <a:tc>
                  <a:txBody>
                    <a:bodyPr/>
                    <a:lstStyle/>
                    <a:p>
                      <a:pPr algn="ctr"/>
                      <a:r>
                        <a:rPr lang="en-US" sz="1400" b="1" dirty="0"/>
                        <a:t>14</a:t>
                      </a:r>
                      <a:endParaRPr lang="en-CA" sz="1400" b="1" dirty="0"/>
                    </a:p>
                  </a:txBody>
                  <a:tcPr marT="36000" marB="36000" anchor="ctr"/>
                </a:tc>
                <a:tc>
                  <a:txBody>
                    <a:bodyPr/>
                    <a:lstStyle/>
                    <a:p>
                      <a:pPr algn="ctr"/>
                      <a:r>
                        <a:rPr lang="en-US" sz="1400" b="1" dirty="0"/>
                        <a:t>3</a:t>
                      </a:r>
                      <a:endParaRPr lang="en-CA" sz="1400" b="1" dirty="0"/>
                    </a:p>
                  </a:txBody>
                  <a:tcPr marT="36000" marB="36000" anchor="ctr"/>
                </a:tc>
                <a:tc>
                  <a:txBody>
                    <a:bodyPr/>
                    <a:lstStyle/>
                    <a:p>
                      <a:pPr algn="ctr"/>
                      <a:r>
                        <a:rPr lang="en-US" sz="1400" b="1" dirty="0"/>
                        <a:t>35</a:t>
                      </a:r>
                      <a:endParaRPr lang="en-CA" sz="1400" b="1" dirty="0"/>
                    </a:p>
                  </a:txBody>
                  <a:tcPr marT="36000" marB="36000" anchor="ctr"/>
                </a:tc>
                <a:tc>
                  <a:txBody>
                    <a:bodyPr/>
                    <a:lstStyle/>
                    <a:p>
                      <a:pPr algn="ctr"/>
                      <a:r>
                        <a:rPr lang="en-US" sz="1400" b="1" dirty="0"/>
                        <a:t>2</a:t>
                      </a:r>
                      <a:endParaRPr lang="en-CA" sz="1400" b="1" dirty="0"/>
                    </a:p>
                  </a:txBody>
                  <a:tcPr marT="36000" marB="36000" anchor="ctr"/>
                </a:tc>
                <a:tc>
                  <a:txBody>
                    <a:bodyPr/>
                    <a:lstStyle/>
                    <a:p>
                      <a:pPr algn="ctr"/>
                      <a:r>
                        <a:rPr lang="en-US" sz="1400" b="1" dirty="0"/>
                        <a:t>6</a:t>
                      </a:r>
                      <a:endParaRPr lang="en-CA" sz="1400" b="1" dirty="0"/>
                    </a:p>
                  </a:txBody>
                  <a:tcPr marT="36000" marB="36000" anchor="ctr"/>
                </a:tc>
                <a:tc>
                  <a:txBody>
                    <a:bodyPr/>
                    <a:lstStyle/>
                    <a:p>
                      <a:pPr algn="ctr"/>
                      <a:r>
                        <a:rPr lang="en-US" sz="1400" b="1" dirty="0"/>
                        <a:t>75</a:t>
                      </a:r>
                      <a:endParaRPr lang="en-CA" sz="1400" b="1" dirty="0"/>
                    </a:p>
                  </a:txBody>
                  <a:tcPr marT="36000" marB="36000" anchor="ctr"/>
                </a:tc>
                <a:extLst>
                  <a:ext uri="{0D108BD9-81ED-4DB2-BD59-A6C34878D82A}">
                    <a16:rowId xmlns:a16="http://schemas.microsoft.com/office/drawing/2014/main" val="214737295"/>
                  </a:ext>
                </a:extLst>
              </a:tr>
            </a:tbl>
          </a:graphicData>
        </a:graphic>
      </p:graphicFrame>
    </p:spTree>
    <p:extLst>
      <p:ext uri="{BB962C8B-B14F-4D97-AF65-F5344CB8AC3E}">
        <p14:creationId xmlns:p14="http://schemas.microsoft.com/office/powerpoint/2010/main" val="1881114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AC4A3-5739-BA9B-E800-D47C80B13738}"/>
            </a:ext>
          </a:extLst>
        </p:cNvPr>
        <p:cNvGrpSpPr/>
        <p:nvPr/>
      </p:nvGrpSpPr>
      <p:grpSpPr>
        <a:xfrm>
          <a:off x="0" y="0"/>
          <a:ext cx="0" cy="0"/>
          <a:chOff x="0" y="0"/>
          <a:chExt cx="0" cy="0"/>
        </a:xfrm>
      </p:grpSpPr>
      <p:pic>
        <p:nvPicPr>
          <p:cNvPr id="35" name="Picture 34" descr="A black sign with white text&#10;&#10;Description automatically generated">
            <a:extLst>
              <a:ext uri="{FF2B5EF4-FFF2-40B4-BE49-F238E27FC236}">
                <a16:creationId xmlns:a16="http://schemas.microsoft.com/office/drawing/2014/main" id="{3E99BE86-F554-1C7C-8B66-7B77382421D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42453"/>
            <a:ext cx="4054527" cy="830445"/>
          </a:xfrm>
          <a:prstGeom prst="rect">
            <a:avLst/>
          </a:prstGeom>
        </p:spPr>
      </p:pic>
      <p:sp>
        <p:nvSpPr>
          <p:cNvPr id="18" name="TextBox 17">
            <a:extLst>
              <a:ext uri="{FF2B5EF4-FFF2-40B4-BE49-F238E27FC236}">
                <a16:creationId xmlns:a16="http://schemas.microsoft.com/office/drawing/2014/main" id="{012E8690-4AFE-656A-9E3D-48B140CD64CC}"/>
              </a:ext>
            </a:extLst>
          </p:cNvPr>
          <p:cNvSpPr txBox="1"/>
          <p:nvPr/>
        </p:nvSpPr>
        <p:spPr>
          <a:xfrm>
            <a:off x="226575" y="1522387"/>
            <a:ext cx="11738850" cy="587853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A well identified gap </a:t>
            </a:r>
            <a:r>
              <a:rPr lang="en-CA" sz="2400" dirty="0">
                <a:solidFill>
                  <a:prstClr val="black"/>
                </a:solidFill>
                <a:latin typeface="Aptos" panose="020B0004020202020204" pitchFamily="34" charset="0"/>
                <a:cs typeface="Times New Roman" panose="02020603050405020304" pitchFamily="18" charset="0"/>
              </a:rPr>
              <a:t>in the Canadian astroparticle physics ecosystem is the lack of engineering and technical resources at the Universities. Such a resource:</a:t>
            </a:r>
          </a:p>
          <a:p>
            <a:pPr marR="0" lvl="0" algn="l" defTabSz="914400" rtl="0" eaLnBrk="1" fontAlgn="auto" latinLnBrk="0" hangingPunct="1">
              <a:lnSpc>
                <a:spcPct val="100000"/>
              </a:lnSpc>
              <a:spcBef>
                <a:spcPts val="0"/>
              </a:spcBef>
              <a:spcAft>
                <a:spcPts val="0"/>
              </a:spcAft>
              <a:buClrTx/>
              <a:buSzTx/>
              <a:tabLst/>
              <a:defRPr/>
            </a:pPr>
            <a:endPar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2400" dirty="0">
                <a:solidFill>
                  <a:prstClr val="black"/>
                </a:solidFill>
                <a:latin typeface="Aptos" panose="020B0004020202020204" pitchFamily="34" charset="0"/>
                <a:cs typeface="Times New Roman" panose="02020603050405020304" pitchFamily="18" charset="0"/>
              </a:rPr>
              <a:t>Will enable Canadian researchers to take on major leadership responsibilities within large international collaborations to deliver significant components of those projects. Hence elevating the stature of the Canadian contributions.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2400" dirty="0">
                <a:solidFill>
                  <a:prstClr val="black"/>
                </a:solidFill>
                <a:latin typeface="Aptos" panose="020B0004020202020204" pitchFamily="34" charset="0"/>
                <a:cs typeface="Times New Roman" panose="02020603050405020304" pitchFamily="18" charset="0"/>
              </a:rPr>
              <a:t>Will provide a blend of technical skills accessible to the entire community  where having all those skills locally would be impossible.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2400" dirty="0">
              <a:solidFill>
                <a:prstClr val="black"/>
              </a:solidFill>
              <a:latin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2400" dirty="0">
                <a:solidFill>
                  <a:prstClr val="black"/>
                </a:solidFill>
                <a:latin typeface="Aptos" panose="020B0004020202020204" pitchFamily="34" charset="0"/>
                <a:cs typeface="Times New Roman" panose="02020603050405020304" pitchFamily="18" charset="0"/>
              </a:rPr>
              <a:t>Allows the community to retain the expertise in underground physics while the various projects move through the typical life cycles of design, fabrication, and commissioning where significant engineering resources are most needed. </a:t>
            </a:r>
            <a:endPar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CA" sz="2000" dirty="0">
              <a:solidFill>
                <a:srgbClr val="333333"/>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F28A8E36-5B02-FD3A-258F-8AE1EDFA0154}"/>
              </a:ext>
            </a:extLst>
          </p:cNvPr>
          <p:cNvSpPr txBox="1"/>
          <p:nvPr/>
        </p:nvSpPr>
        <p:spPr>
          <a:xfrm>
            <a:off x="3408374" y="872898"/>
            <a:ext cx="5375254" cy="523220"/>
          </a:xfrm>
          <a:prstGeom prst="rect">
            <a:avLst/>
          </a:prstGeom>
          <a:noFill/>
        </p:spPr>
        <p:txBody>
          <a:bodyPr wrap="none" rtlCol="0">
            <a:spAutoFit/>
          </a:bodyPr>
          <a:lstStyle/>
          <a:p>
            <a:pPr algn="ctr"/>
            <a:r>
              <a:rPr lang="en-US" sz="2800" dirty="0">
                <a:solidFill>
                  <a:srgbClr val="0000FF"/>
                </a:solidFill>
                <a:latin typeface="Aptos" panose="020B0004020202020204" pitchFamily="34" charset="0"/>
              </a:rPr>
              <a:t>Integrated Project Delivery Centre</a:t>
            </a:r>
            <a:endParaRPr lang="en-CA" sz="2800" dirty="0">
              <a:solidFill>
                <a:srgbClr val="0000FF"/>
              </a:solidFill>
              <a:latin typeface="Aptos" panose="020B0004020202020204" pitchFamily="34" charset="0"/>
            </a:endParaRPr>
          </a:p>
        </p:txBody>
      </p:sp>
    </p:spTree>
    <p:extLst>
      <p:ext uri="{BB962C8B-B14F-4D97-AF65-F5344CB8AC3E}">
        <p14:creationId xmlns:p14="http://schemas.microsoft.com/office/powerpoint/2010/main" val="3801186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899ACD-D53B-21CC-E053-7F29B89DF4BC}"/>
              </a:ext>
            </a:extLst>
          </p:cNvPr>
          <p:cNvSpPr txBox="1"/>
          <p:nvPr/>
        </p:nvSpPr>
        <p:spPr>
          <a:xfrm>
            <a:off x="121715" y="859167"/>
            <a:ext cx="11948569" cy="5632311"/>
          </a:xfrm>
          <a:prstGeom prst="rect">
            <a:avLst/>
          </a:prstGeom>
          <a:noFill/>
        </p:spPr>
        <p:txBody>
          <a:bodyPr wrap="square" rtlCol="0">
            <a:spAutoFit/>
          </a:bodyPr>
          <a:lstStyle/>
          <a:p>
            <a:pPr defTabSz="1257300"/>
            <a:r>
              <a:rPr lang="en-US" b="1" dirty="0"/>
              <a:t>Queen’s	</a:t>
            </a:r>
            <a:r>
              <a:rPr lang="en-US" dirty="0"/>
              <a:t>Koby Dering P.ENG		Mechanical, Structural, Process, PM, Technical Director</a:t>
            </a:r>
          </a:p>
          <a:p>
            <a:pPr defTabSz="1257300"/>
            <a:r>
              <a:rPr lang="en-US" dirty="0"/>
              <a:t>	Jonathan Corbett  P.ENG	Cryogenic, Mechanical</a:t>
            </a:r>
          </a:p>
          <a:p>
            <a:pPr defTabSz="1257300"/>
            <a:r>
              <a:rPr lang="en-US" dirty="0"/>
              <a:t>	Mackenzie Dean		Mechanical</a:t>
            </a:r>
          </a:p>
          <a:p>
            <a:pPr defTabSz="1257300"/>
            <a:r>
              <a:rPr lang="en-US" dirty="0"/>
              <a:t>	Armin Mir			Mechanical</a:t>
            </a:r>
          </a:p>
          <a:p>
            <a:pPr defTabSz="1257300"/>
            <a:r>
              <a:rPr lang="en-US" dirty="0"/>
              <a:t>	Nicholas Moss		Mechanical</a:t>
            </a:r>
          </a:p>
          <a:p>
            <a:pPr defTabSz="1257300"/>
            <a:r>
              <a:rPr lang="en-US" dirty="0"/>
              <a:t>	Jeff Kingma			Machinist</a:t>
            </a:r>
          </a:p>
          <a:p>
            <a:pPr defTabSz="1257300"/>
            <a:r>
              <a:rPr lang="en-US" dirty="0"/>
              <a:t>	Robert Gagnon		Research Technologist</a:t>
            </a:r>
          </a:p>
          <a:p>
            <a:pPr defTabSz="1257300"/>
            <a:r>
              <a:rPr lang="en-US" b="1" dirty="0"/>
              <a:t>Carleton	</a:t>
            </a:r>
            <a:r>
              <a:rPr lang="en-US" dirty="0"/>
              <a:t>Farrokh Rad P.ENG		Project Management</a:t>
            </a:r>
          </a:p>
          <a:p>
            <a:pPr defTabSz="1257300"/>
            <a:r>
              <a:rPr lang="en-US" dirty="0"/>
              <a:t>	Ryan Crampton P.ENG		Design Engineer</a:t>
            </a:r>
          </a:p>
          <a:p>
            <a:pPr defTabSz="1257300"/>
            <a:r>
              <a:rPr lang="en-US" dirty="0"/>
              <a:t>	John </a:t>
            </a:r>
            <a:r>
              <a:rPr lang="en-US" dirty="0" err="1"/>
              <a:t>Sosiak</a:t>
            </a:r>
            <a:r>
              <a:rPr lang="en-US" dirty="0"/>
              <a:t>			Lab Management</a:t>
            </a:r>
          </a:p>
          <a:p>
            <a:pPr defTabSz="1257300"/>
            <a:r>
              <a:rPr lang="en-CA" b="1" dirty="0"/>
              <a:t>Alberta	</a:t>
            </a:r>
            <a:r>
              <a:rPr lang="en-CA" dirty="0"/>
              <a:t>Michael </a:t>
            </a:r>
            <a:r>
              <a:rPr lang="en-CA" dirty="0" err="1"/>
              <a:t>Rangen</a:t>
            </a:r>
            <a:r>
              <a:rPr lang="en-CA" dirty="0"/>
              <a:t>		Electronics Technologist</a:t>
            </a:r>
          </a:p>
          <a:p>
            <a:pPr defTabSz="1257300"/>
            <a:r>
              <a:rPr lang="en-CA" dirty="0"/>
              <a:t>	Steve Perricone		Mechanical</a:t>
            </a:r>
          </a:p>
          <a:p>
            <a:pPr defTabSz="1257300"/>
            <a:r>
              <a:rPr lang="en-CA" b="1" dirty="0"/>
              <a:t>McGill	</a:t>
            </a:r>
            <a:r>
              <a:rPr lang="en-CA" dirty="0"/>
              <a:t>Naman Walia		Mechanical, Cryogenic </a:t>
            </a:r>
          </a:p>
          <a:p>
            <a:pPr defTabSz="1257300"/>
            <a:r>
              <a:rPr lang="en-CA" b="1" dirty="0"/>
              <a:t>Montreal	</a:t>
            </a:r>
            <a:r>
              <a:rPr lang="en-CA" dirty="0"/>
              <a:t>Mathieu Lauren ++		Research Scientist</a:t>
            </a:r>
          </a:p>
          <a:p>
            <a:pPr defTabSz="1257300"/>
            <a:r>
              <a:rPr lang="en-CA" b="1" dirty="0"/>
              <a:t>UVIC	</a:t>
            </a:r>
            <a:r>
              <a:rPr lang="en-CA" dirty="0"/>
              <a:t>Sam de Jong		Detector Technologist</a:t>
            </a:r>
          </a:p>
          <a:p>
            <a:pPr defTabSz="1257300"/>
            <a:r>
              <a:rPr lang="en-CA" b="1" dirty="0"/>
              <a:t>SFU</a:t>
            </a:r>
            <a:r>
              <a:rPr lang="en-CA" dirty="0"/>
              <a:t> 	Chris Ng			Mechanical</a:t>
            </a:r>
          </a:p>
          <a:p>
            <a:pPr defTabSz="1257300"/>
            <a:r>
              <a:rPr lang="en-CA" b="1" dirty="0"/>
              <a:t>TRIUMF++	</a:t>
            </a:r>
            <a:r>
              <a:rPr lang="en-CA" dirty="0"/>
              <a:t>Leanne Beet 		Facility Manager</a:t>
            </a:r>
          </a:p>
          <a:p>
            <a:pPr defTabSz="1257300"/>
            <a:r>
              <a:rPr lang="en-CA" dirty="0"/>
              <a:t>	Roger Brammall		Electronics Engineer in Training</a:t>
            </a:r>
          </a:p>
          <a:p>
            <a:pPr defTabSz="1257300"/>
            <a:r>
              <a:rPr lang="en-CA" dirty="0"/>
              <a:t>	Benjamin Smithers		Detector Scientist</a:t>
            </a:r>
          </a:p>
          <a:p>
            <a:pPr defTabSz="1257300"/>
            <a:r>
              <a:rPr lang="en-CA" dirty="0"/>
              <a:t>	James Nikkel		Research Scientist</a:t>
            </a:r>
          </a:p>
        </p:txBody>
      </p:sp>
      <p:sp>
        <p:nvSpPr>
          <p:cNvPr id="3" name="TextBox 2">
            <a:extLst>
              <a:ext uri="{FF2B5EF4-FFF2-40B4-BE49-F238E27FC236}">
                <a16:creationId xmlns:a16="http://schemas.microsoft.com/office/drawing/2014/main" id="{DAC38CE6-56B5-31E1-4DCD-3047B9004A26}"/>
              </a:ext>
            </a:extLst>
          </p:cNvPr>
          <p:cNvSpPr txBox="1"/>
          <p:nvPr/>
        </p:nvSpPr>
        <p:spPr>
          <a:xfrm>
            <a:off x="3093004" y="122738"/>
            <a:ext cx="5879162" cy="369332"/>
          </a:xfrm>
          <a:prstGeom prst="rect">
            <a:avLst/>
          </a:prstGeom>
          <a:noFill/>
        </p:spPr>
        <p:txBody>
          <a:bodyPr wrap="square" rtlCol="0">
            <a:spAutoFit/>
          </a:bodyPr>
          <a:lstStyle/>
          <a:p>
            <a:r>
              <a:rPr lang="en-US" b="1" dirty="0">
                <a:solidFill>
                  <a:srgbClr val="0000FF"/>
                </a:solidFill>
              </a:rPr>
              <a:t>Engineering and Technical Staff in the IPDC</a:t>
            </a:r>
            <a:endParaRPr lang="en-CA" b="1" dirty="0">
              <a:solidFill>
                <a:srgbClr val="0000FF"/>
              </a:solidFill>
            </a:endParaRPr>
          </a:p>
        </p:txBody>
      </p:sp>
    </p:spTree>
    <p:extLst>
      <p:ext uri="{BB962C8B-B14F-4D97-AF65-F5344CB8AC3E}">
        <p14:creationId xmlns:p14="http://schemas.microsoft.com/office/powerpoint/2010/main" val="2590905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trees next to a body of water&#10;&#10;Description automatically generated with medium confidence">
            <a:extLst>
              <a:ext uri="{FF2B5EF4-FFF2-40B4-BE49-F238E27FC236}">
                <a16:creationId xmlns:a16="http://schemas.microsoft.com/office/drawing/2014/main" id="{D75FC09F-8583-4461-8EF7-8DC6D8E4D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9279" y="-3362"/>
            <a:ext cx="9147684" cy="6861362"/>
          </a:xfrm>
          <a:prstGeom prst="rect">
            <a:avLst/>
          </a:prstGeom>
        </p:spPr>
      </p:pic>
    </p:spTree>
    <p:extLst>
      <p:ext uri="{BB962C8B-B14F-4D97-AF65-F5344CB8AC3E}">
        <p14:creationId xmlns:p14="http://schemas.microsoft.com/office/powerpoint/2010/main" val="329522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8D73C-033F-21FE-3604-B80A616A07F2}"/>
            </a:ext>
          </a:extLst>
        </p:cNvPr>
        <p:cNvGrpSpPr/>
        <p:nvPr/>
      </p:nvGrpSpPr>
      <p:grpSpPr>
        <a:xfrm>
          <a:off x="0" y="0"/>
          <a:ext cx="0" cy="0"/>
          <a:chOff x="0" y="0"/>
          <a:chExt cx="0" cy="0"/>
        </a:xfrm>
      </p:grpSpPr>
      <p:pic>
        <p:nvPicPr>
          <p:cNvPr id="35" name="Picture 34" descr="A black sign with white text&#10;&#10;Description automatically generated">
            <a:extLst>
              <a:ext uri="{FF2B5EF4-FFF2-40B4-BE49-F238E27FC236}">
                <a16:creationId xmlns:a16="http://schemas.microsoft.com/office/drawing/2014/main" id="{9B4363E6-9A38-8810-1638-FF5028B0956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42453"/>
            <a:ext cx="4054527" cy="830445"/>
          </a:xfrm>
          <a:prstGeom prst="rect">
            <a:avLst/>
          </a:prstGeom>
        </p:spPr>
      </p:pic>
      <p:sp>
        <p:nvSpPr>
          <p:cNvPr id="18" name="TextBox 17">
            <a:extLst>
              <a:ext uri="{FF2B5EF4-FFF2-40B4-BE49-F238E27FC236}">
                <a16:creationId xmlns:a16="http://schemas.microsoft.com/office/drawing/2014/main" id="{19AFEDFE-4056-14BA-2DF2-34D97612F52C}"/>
              </a:ext>
            </a:extLst>
          </p:cNvPr>
          <p:cNvSpPr txBox="1"/>
          <p:nvPr/>
        </p:nvSpPr>
        <p:spPr>
          <a:xfrm>
            <a:off x="245437" y="1765175"/>
            <a:ext cx="11701125" cy="3170099"/>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CA" sz="2000" dirty="0">
                <a:latin typeface="Times New Roman" panose="02020603050405020304" pitchFamily="18" charset="0"/>
                <a:cs typeface="Times New Roman" panose="02020603050405020304" pitchFamily="18" charset="0"/>
              </a:rPr>
              <a:t>Relevant proposals are first reviewed by a “Project Feasibility Committee” with appropriate engineering and technical expertise to evaluate the technical feasibility of the request. This may involve some iteration with the proponents.</a:t>
            </a:r>
          </a:p>
          <a:p>
            <a:pPr marL="342900" indent="-342900">
              <a:spcAft>
                <a:spcPts val="1200"/>
              </a:spcAft>
              <a:buFont typeface="Arial" panose="020B0604020202020204" pitchFamily="34" charset="0"/>
              <a:buChar char="•"/>
            </a:pPr>
            <a:r>
              <a:rPr lang="en-CA" sz="2000" dirty="0">
                <a:latin typeface="Times New Roman" panose="02020603050405020304" pitchFamily="18" charset="0"/>
                <a:cs typeface="Times New Roman" panose="02020603050405020304" pitchFamily="18" charset="0"/>
              </a:rPr>
              <a:t>The “Resource Allocation Committee” evaluates the scientific merit and alignment of feasible proposals and makes a recommendation on the appropriate level of support.</a:t>
            </a:r>
          </a:p>
          <a:p>
            <a:pPr marL="342900" indent="-342900">
              <a:spcAft>
                <a:spcPts val="1200"/>
              </a:spcAft>
              <a:buFont typeface="Arial" panose="020B0604020202020204" pitchFamily="34" charset="0"/>
              <a:buChar char="•"/>
            </a:pPr>
            <a:r>
              <a:rPr lang="en-CA" sz="2000" dirty="0">
                <a:latin typeface="Times New Roman" panose="02020603050405020304" pitchFamily="18" charset="0"/>
                <a:cs typeface="Times New Roman" panose="02020603050405020304" pitchFamily="18" charset="0"/>
              </a:rPr>
              <a:t>First round of applications has been received, (with some notable absences). </a:t>
            </a:r>
          </a:p>
          <a:p>
            <a:pPr marL="800100" lvl="1" indent="-342900">
              <a:spcAft>
                <a:spcPts val="1200"/>
              </a:spcAft>
              <a:buFont typeface="Courier New" panose="02070309020205020404" pitchFamily="49" charset="0"/>
              <a:buChar char="o"/>
            </a:pPr>
            <a:r>
              <a:rPr lang="en-CA" sz="2000" dirty="0">
                <a:latin typeface="Times New Roman" panose="02020603050405020304" pitchFamily="18" charset="0"/>
                <a:cs typeface="Times New Roman" panose="02020603050405020304" pitchFamily="18" charset="0"/>
              </a:rPr>
              <a:t>PFC has completed their review. </a:t>
            </a:r>
          </a:p>
          <a:p>
            <a:pPr marL="800100" lvl="1" indent="-342900">
              <a:spcAft>
                <a:spcPts val="1200"/>
              </a:spcAft>
              <a:buFont typeface="Courier New" panose="02070309020205020404" pitchFamily="49" charset="0"/>
              <a:buChar char="o"/>
            </a:pPr>
            <a:r>
              <a:rPr lang="en-CA" sz="2000" dirty="0">
                <a:latin typeface="Times New Roman" panose="02020603050405020304" pitchFamily="18" charset="0"/>
                <a:cs typeface="Times New Roman" panose="02020603050405020304" pitchFamily="18" charset="0"/>
              </a:rPr>
              <a:t>The RAC has met once and will meet again in early to mid August to finalize.</a:t>
            </a:r>
          </a:p>
        </p:txBody>
      </p:sp>
      <p:sp>
        <p:nvSpPr>
          <p:cNvPr id="6" name="TextBox 5">
            <a:extLst>
              <a:ext uri="{FF2B5EF4-FFF2-40B4-BE49-F238E27FC236}">
                <a16:creationId xmlns:a16="http://schemas.microsoft.com/office/drawing/2014/main" id="{CA5CB166-7C51-B3D0-D796-346F46AE9C6E}"/>
              </a:ext>
            </a:extLst>
          </p:cNvPr>
          <p:cNvSpPr txBox="1"/>
          <p:nvPr/>
        </p:nvSpPr>
        <p:spPr>
          <a:xfrm>
            <a:off x="3829665" y="660567"/>
            <a:ext cx="4532670" cy="461665"/>
          </a:xfrm>
          <a:prstGeom prst="rect">
            <a:avLst/>
          </a:prstGeom>
          <a:noFill/>
        </p:spPr>
        <p:txBody>
          <a:bodyPr wrap="square">
            <a:spAutoFit/>
          </a:bodyPr>
          <a:lstStyle/>
          <a:p>
            <a:pPr algn="ctr"/>
            <a:r>
              <a:rPr lang="en-US" sz="2400" dirty="0">
                <a:solidFill>
                  <a:srgbClr val="0000FF"/>
                </a:solidFill>
                <a:latin typeface="Open Sans" panose="020B0606030504020204"/>
              </a:rPr>
              <a:t>Managing the IPDC</a:t>
            </a:r>
            <a:endParaRPr lang="en-CA" sz="2400" dirty="0">
              <a:solidFill>
                <a:srgbClr val="0000FF"/>
              </a:solidFill>
              <a:latin typeface="Open Sans" panose="020B0606030504020204"/>
            </a:endParaRPr>
          </a:p>
        </p:txBody>
      </p:sp>
    </p:spTree>
    <p:extLst>
      <p:ext uri="{BB962C8B-B14F-4D97-AF65-F5344CB8AC3E}">
        <p14:creationId xmlns:p14="http://schemas.microsoft.com/office/powerpoint/2010/main" val="931450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37DF2-79D9-CFBA-5D55-28C93573C01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631708A-8136-380B-B46F-1060BCCF2BBD}"/>
              </a:ext>
            </a:extLst>
          </p:cNvPr>
          <p:cNvSpPr txBox="1"/>
          <p:nvPr/>
        </p:nvSpPr>
        <p:spPr>
          <a:xfrm>
            <a:off x="0" y="-24638"/>
            <a:ext cx="12192000" cy="6665864"/>
          </a:xfrm>
          <a:prstGeom prst="rect">
            <a:avLst/>
          </a:prstGeom>
          <a:noFill/>
        </p:spPr>
        <p:txBody>
          <a:bodyPr wrap="square" rtlCol="0">
            <a:spAutoFit/>
          </a:bodyPr>
          <a:lstStyle/>
          <a:p>
            <a:pPr algn="ctr"/>
            <a:r>
              <a:rPr lang="en-US" b="1" dirty="0">
                <a:solidFill>
                  <a:srgbClr val="0000FF"/>
                </a:solidFill>
              </a:rPr>
              <a:t>Highest MI Priorities (in no particular order)</a:t>
            </a:r>
          </a:p>
          <a:p>
            <a:pPr marL="285750" indent="-285750">
              <a:lnSpc>
                <a:spcPct val="114000"/>
              </a:lnSpc>
              <a:buFont typeface="Wingdings" panose="05000000000000000000" pitchFamily="2" charset="2"/>
              <a:buChar char="§"/>
            </a:pPr>
            <a:r>
              <a:rPr lang="en-US" b="1" dirty="0"/>
              <a:t>XLZD/nEXO2.0 </a:t>
            </a:r>
            <a:r>
              <a:rPr lang="en-US" dirty="0"/>
              <a:t>amalgamation. </a:t>
            </a:r>
          </a:p>
          <a:p>
            <a:pPr marL="742950" lvl="1" indent="-285750">
              <a:lnSpc>
                <a:spcPct val="114000"/>
              </a:lnSpc>
              <a:buFont typeface="Arial" panose="020B0604020202020204" pitchFamily="34" charset="0"/>
              <a:buChar char="•"/>
            </a:pPr>
            <a:r>
              <a:rPr lang="en-US" dirty="0"/>
              <a:t>Potentially best of both worlds if 0</a:t>
            </a:r>
            <a:r>
              <a:rPr lang="el-GR" dirty="0"/>
              <a:t>ν</a:t>
            </a:r>
            <a:r>
              <a:rPr lang="el-GR" dirty="0">
                <a:sym typeface="Symbol" panose="05050102010706020507" pitchFamily="18" charset="2"/>
              </a:rPr>
              <a:t></a:t>
            </a:r>
            <a:r>
              <a:rPr lang="en-US" dirty="0">
                <a:sym typeface="Symbol" panose="05050102010706020507" pitchFamily="18" charset="2"/>
              </a:rPr>
              <a:t> comes together with dark matter. New ideas emerging daily.</a:t>
            </a:r>
          </a:p>
          <a:p>
            <a:pPr marL="742950" lvl="1" indent="-285750">
              <a:lnSpc>
                <a:spcPct val="114000"/>
              </a:lnSpc>
              <a:buFont typeface="Arial" panose="020B0604020202020204" pitchFamily="34" charset="0"/>
              <a:buChar char="•"/>
            </a:pPr>
            <a:r>
              <a:rPr lang="en-US" dirty="0">
                <a:sym typeface="Symbol" panose="05050102010706020507" pitchFamily="18" charset="2"/>
              </a:rPr>
              <a:t>Excellent potential home at SNOLAB. (But other labs are interested too)</a:t>
            </a:r>
          </a:p>
          <a:p>
            <a:pPr marL="742950" lvl="1" indent="-285750">
              <a:lnSpc>
                <a:spcPct val="114000"/>
              </a:lnSpc>
              <a:buFont typeface="Arial" panose="020B0604020202020204" pitchFamily="34" charset="0"/>
              <a:buChar char="•"/>
            </a:pPr>
            <a:r>
              <a:rPr lang="en-US" dirty="0">
                <a:sym typeface="Symbol" panose="05050102010706020507" pitchFamily="18" charset="2"/>
              </a:rPr>
              <a:t>Ready made second phase with xenon enrichment.</a:t>
            </a:r>
          </a:p>
          <a:p>
            <a:pPr marL="742950" lvl="1" indent="-285750">
              <a:lnSpc>
                <a:spcPct val="114000"/>
              </a:lnSpc>
              <a:buFont typeface="Arial" panose="020B0604020202020204" pitchFamily="34" charset="0"/>
              <a:buChar char="•"/>
            </a:pPr>
            <a:r>
              <a:rPr lang="en-US" dirty="0">
                <a:sym typeface="Symbol" panose="05050102010706020507" pitchFamily="18" charset="2"/>
              </a:rPr>
              <a:t>Capturing imagination of scientists, and agencies are willing to explore. </a:t>
            </a:r>
          </a:p>
          <a:p>
            <a:pPr lvl="1">
              <a:lnSpc>
                <a:spcPct val="114000"/>
              </a:lnSpc>
            </a:pPr>
            <a:endParaRPr lang="en-US" dirty="0">
              <a:sym typeface="Symbol" panose="05050102010706020507" pitchFamily="18" charset="2"/>
            </a:endParaRPr>
          </a:p>
          <a:p>
            <a:pPr marL="285750" indent="-285750">
              <a:lnSpc>
                <a:spcPct val="114000"/>
              </a:lnSpc>
              <a:buFont typeface="Wingdings" panose="05000000000000000000" pitchFamily="2" charset="2"/>
              <a:buChar char="§"/>
            </a:pPr>
            <a:r>
              <a:rPr lang="en-US" b="1" dirty="0"/>
              <a:t>SNO+</a:t>
            </a:r>
          </a:p>
          <a:p>
            <a:pPr marL="742950" lvl="1" indent="-285750">
              <a:lnSpc>
                <a:spcPct val="114000"/>
              </a:lnSpc>
              <a:buFont typeface="Arial" panose="020B0604020202020204" pitchFamily="34" charset="0"/>
              <a:buChar char="•"/>
            </a:pPr>
            <a:r>
              <a:rPr lang="en-US" dirty="0"/>
              <a:t>Must load with </a:t>
            </a:r>
            <a:r>
              <a:rPr lang="en-US" dirty="0" err="1"/>
              <a:t>Te</a:t>
            </a:r>
            <a:r>
              <a:rPr lang="en-US" dirty="0"/>
              <a:t> to 0.5%. (The main focus of MI support for SNO+ along with recent engineering effort to fix leak). Still very competitive.</a:t>
            </a:r>
          </a:p>
          <a:p>
            <a:pPr marL="742950" lvl="1" indent="-285750">
              <a:lnSpc>
                <a:spcPct val="114000"/>
              </a:lnSpc>
              <a:buFont typeface="Arial" panose="020B0604020202020204" pitchFamily="34" charset="0"/>
              <a:buChar char="•"/>
            </a:pPr>
            <a:endParaRPr lang="en-US" dirty="0"/>
          </a:p>
          <a:p>
            <a:pPr marL="285750" indent="-285750">
              <a:lnSpc>
                <a:spcPct val="114000"/>
              </a:lnSpc>
              <a:buFont typeface="Wingdings" panose="05000000000000000000" pitchFamily="2" charset="2"/>
              <a:buChar char="§"/>
            </a:pPr>
            <a:r>
              <a:rPr lang="en-US" b="1" dirty="0" err="1"/>
              <a:t>SuperCDMS</a:t>
            </a:r>
            <a:endParaRPr lang="en-US" b="1" dirty="0"/>
          </a:p>
          <a:p>
            <a:pPr marL="742950" lvl="1" indent="-285750">
              <a:lnSpc>
                <a:spcPct val="114000"/>
              </a:lnSpc>
              <a:buFont typeface="Arial" panose="020B0604020202020204" pitchFamily="34" charset="0"/>
              <a:buChar char="•"/>
            </a:pPr>
            <a:r>
              <a:rPr lang="en-US" dirty="0"/>
              <a:t>In the process of commissioning. Reached temperature. Chasing usual sources of noise, thermal leaks….</a:t>
            </a:r>
          </a:p>
          <a:p>
            <a:pPr marL="742950" lvl="1" indent="-285750">
              <a:lnSpc>
                <a:spcPct val="114000"/>
              </a:lnSpc>
              <a:buFont typeface="Arial" panose="020B0604020202020204" pitchFamily="34" charset="0"/>
              <a:buChar char="•"/>
            </a:pPr>
            <a:r>
              <a:rPr lang="en-US" dirty="0"/>
              <a:t>After decades of effort, on the verge of exciting new physics results. A must complete</a:t>
            </a:r>
          </a:p>
          <a:p>
            <a:pPr marL="742950" lvl="1" indent="-285750">
              <a:lnSpc>
                <a:spcPct val="114000"/>
              </a:lnSpc>
              <a:buFont typeface="Arial" panose="020B0604020202020204" pitchFamily="34" charset="0"/>
              <a:buChar char="•"/>
            </a:pPr>
            <a:endParaRPr lang="en-US" dirty="0"/>
          </a:p>
          <a:p>
            <a:pPr marL="285750" indent="-285750">
              <a:lnSpc>
                <a:spcPct val="114000"/>
              </a:lnSpc>
              <a:buFont typeface="Arial" panose="020B0604020202020204" pitchFamily="34" charset="0"/>
              <a:buChar char="•"/>
            </a:pPr>
            <a:r>
              <a:rPr lang="en-US" b="1" dirty="0"/>
              <a:t>Darkside 20</a:t>
            </a:r>
          </a:p>
          <a:p>
            <a:pPr marL="742950" lvl="1" indent="-285750">
              <a:lnSpc>
                <a:spcPct val="114000"/>
              </a:lnSpc>
              <a:buFont typeface="Arial" panose="020B0604020202020204" pitchFamily="34" charset="0"/>
              <a:buChar char="•"/>
            </a:pPr>
            <a:r>
              <a:rPr lang="en-US" dirty="0"/>
              <a:t>Need to complete: Enormous Canadian investment to construction phase. Follows from successful DEAP program in Canada. Excellent PSD demonstrated.</a:t>
            </a:r>
          </a:p>
          <a:p>
            <a:pPr marL="742950" lvl="1" indent="-285750">
              <a:lnSpc>
                <a:spcPct val="114000"/>
              </a:lnSpc>
              <a:buFont typeface="Arial" panose="020B0604020202020204" pitchFamily="34" charset="0"/>
              <a:buChar char="•"/>
            </a:pPr>
            <a:endParaRPr lang="en-US" dirty="0"/>
          </a:p>
          <a:p>
            <a:pPr marL="285750" indent="-285750">
              <a:lnSpc>
                <a:spcPct val="114000"/>
              </a:lnSpc>
              <a:buFont typeface="Wingdings" panose="05000000000000000000" pitchFamily="2" charset="2"/>
              <a:buChar char="§"/>
            </a:pPr>
            <a:r>
              <a:rPr lang="en-US" b="1" dirty="0"/>
              <a:t>Theory</a:t>
            </a:r>
          </a:p>
          <a:p>
            <a:pPr marL="742950" lvl="1" indent="-285750">
              <a:lnSpc>
                <a:spcPct val="114000"/>
              </a:lnSpc>
              <a:buFont typeface="Arial" panose="020B0604020202020204" pitchFamily="34" charset="0"/>
              <a:buChar char="•"/>
            </a:pPr>
            <a:r>
              <a:rPr lang="en-US" dirty="0"/>
              <a:t>Modest amounts of support leads to big impact, connected vibrant community. </a:t>
            </a:r>
          </a:p>
        </p:txBody>
      </p:sp>
    </p:spTree>
    <p:extLst>
      <p:ext uri="{BB962C8B-B14F-4D97-AF65-F5344CB8AC3E}">
        <p14:creationId xmlns:p14="http://schemas.microsoft.com/office/powerpoint/2010/main" val="3470821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D8561-1F60-560E-0E6F-180F435595A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8998759-E9E0-CB0D-32EE-BD4D3D493A1C}"/>
              </a:ext>
            </a:extLst>
          </p:cNvPr>
          <p:cNvSpPr txBox="1"/>
          <p:nvPr/>
        </p:nvSpPr>
        <p:spPr>
          <a:xfrm>
            <a:off x="0" y="372812"/>
            <a:ext cx="12191999" cy="4170309"/>
          </a:xfrm>
          <a:prstGeom prst="rect">
            <a:avLst/>
          </a:prstGeom>
          <a:noFill/>
        </p:spPr>
        <p:txBody>
          <a:bodyPr wrap="square" rtlCol="0">
            <a:spAutoFit/>
          </a:bodyPr>
          <a:lstStyle/>
          <a:p>
            <a:pPr algn="ctr">
              <a:lnSpc>
                <a:spcPct val="114000"/>
              </a:lnSpc>
            </a:pPr>
            <a:r>
              <a:rPr lang="en-US" b="1" dirty="0">
                <a:solidFill>
                  <a:srgbClr val="0000FF"/>
                </a:solidFill>
              </a:rPr>
              <a:t>Near top MI Priorities</a:t>
            </a:r>
          </a:p>
          <a:p>
            <a:pPr>
              <a:lnSpc>
                <a:spcPct val="120000"/>
              </a:lnSpc>
            </a:pPr>
            <a:endParaRPr lang="en-US" dirty="0"/>
          </a:p>
          <a:p>
            <a:pPr marL="285750" indent="-285750">
              <a:lnSpc>
                <a:spcPct val="120000"/>
              </a:lnSpc>
              <a:buFont typeface="Wingdings" panose="05000000000000000000" pitchFamily="2" charset="2"/>
              <a:buChar char="§"/>
            </a:pPr>
            <a:r>
              <a:rPr lang="en-US" b="1" dirty="0"/>
              <a:t>P-ONE</a:t>
            </a:r>
            <a:r>
              <a:rPr lang="en-US" dirty="0"/>
              <a:t> </a:t>
            </a:r>
          </a:p>
          <a:p>
            <a:pPr marL="742950" lvl="1" indent="-285750">
              <a:lnSpc>
                <a:spcPct val="120000"/>
              </a:lnSpc>
              <a:spcAft>
                <a:spcPts val="600"/>
              </a:spcAft>
              <a:buFont typeface="Arial" panose="020B0604020202020204" pitchFamily="34" charset="0"/>
              <a:buChar char="•"/>
            </a:pPr>
            <a:r>
              <a:rPr lang="en-US" dirty="0"/>
              <a:t>Great enthusiasm for neutrino telescope in Canada using Ocean Networks Canada site and infrastructure</a:t>
            </a:r>
          </a:p>
          <a:p>
            <a:pPr marL="742950" lvl="1" indent="-285750">
              <a:lnSpc>
                <a:spcPct val="120000"/>
              </a:lnSpc>
              <a:spcAft>
                <a:spcPts val="600"/>
              </a:spcAft>
              <a:buFont typeface="Arial" panose="020B0604020202020204" pitchFamily="34" charset="0"/>
              <a:buChar char="•"/>
            </a:pPr>
            <a:r>
              <a:rPr lang="en-US" dirty="0">
                <a:sym typeface="Symbol" panose="05050102010706020507" pitchFamily="18" charset="2"/>
              </a:rPr>
              <a:t>Adds to the global community, overall sensitivity, complementary sky coverage</a:t>
            </a:r>
          </a:p>
          <a:p>
            <a:pPr marL="742950" lvl="1" indent="-285750">
              <a:lnSpc>
                <a:spcPct val="120000"/>
              </a:lnSpc>
              <a:spcAft>
                <a:spcPts val="600"/>
              </a:spcAft>
              <a:buFont typeface="Arial" panose="020B0604020202020204" pitchFamily="34" charset="0"/>
              <a:buChar char="•"/>
            </a:pPr>
            <a:r>
              <a:rPr lang="en-US" dirty="0"/>
              <a:t>The collaboration argues it is important to have P-ONE and KM3Net for multi-messenger astronomy with transient events where opacity of earth to high energy neutrinos can be a limitation.</a:t>
            </a:r>
          </a:p>
          <a:p>
            <a:pPr marL="742950" lvl="1" indent="-285750">
              <a:lnSpc>
                <a:spcPct val="120000"/>
              </a:lnSpc>
              <a:spcAft>
                <a:spcPts val="600"/>
              </a:spcAft>
              <a:buFont typeface="Arial" panose="020B0604020202020204" pitchFamily="34" charset="0"/>
              <a:buChar char="•"/>
            </a:pPr>
            <a:r>
              <a:rPr lang="en-US" dirty="0">
                <a:sym typeface="Symbol" panose="05050102010706020507" pitchFamily="18" charset="2"/>
              </a:rPr>
              <a:t>Technology is generally understood (to be refined and optimized based on pathfinder strings). </a:t>
            </a:r>
          </a:p>
          <a:p>
            <a:pPr marL="742950" lvl="1" indent="-285750">
              <a:lnSpc>
                <a:spcPct val="120000"/>
              </a:lnSpc>
              <a:spcAft>
                <a:spcPts val="600"/>
              </a:spcAft>
              <a:buFont typeface="Arial" panose="020B0604020202020204" pitchFamily="34" charset="0"/>
              <a:buChar char="•"/>
            </a:pPr>
            <a:r>
              <a:rPr lang="en-US" dirty="0">
                <a:sym typeface="Symbol" panose="05050102010706020507" pitchFamily="18" charset="2"/>
              </a:rPr>
              <a:t>MI support generally focused on support for getting first strings built and deployed. </a:t>
            </a:r>
          </a:p>
          <a:p>
            <a:pPr marL="742950" lvl="1" indent="-285750">
              <a:lnSpc>
                <a:spcPct val="120000"/>
              </a:lnSpc>
              <a:spcAft>
                <a:spcPts val="600"/>
              </a:spcAft>
              <a:buFont typeface="Arial" panose="020B0604020202020204" pitchFamily="34" charset="0"/>
              <a:buChar char="•"/>
            </a:pPr>
            <a:r>
              <a:rPr lang="en-US" dirty="0">
                <a:sym typeface="Symbol" panose="05050102010706020507" pitchFamily="18" charset="2"/>
              </a:rPr>
              <a:t>Less well aligned to MI mandate. (Originally focused on the connection to SNOLAB)</a:t>
            </a:r>
          </a:p>
          <a:p>
            <a:pPr marL="742950" lvl="1" indent="-285750">
              <a:lnSpc>
                <a:spcPct val="120000"/>
              </a:lnSpc>
              <a:spcAft>
                <a:spcPts val="600"/>
              </a:spcAft>
              <a:buFont typeface="Arial" panose="020B0604020202020204" pitchFamily="34" charset="0"/>
              <a:buChar char="•"/>
            </a:pPr>
            <a:r>
              <a:rPr lang="en-US" dirty="0">
                <a:sym typeface="Symbol" panose="05050102010706020507" pitchFamily="18" charset="2"/>
              </a:rPr>
              <a:t>No clear path yet to fully funded km</a:t>
            </a:r>
            <a:r>
              <a:rPr lang="en-US" baseline="30000" dirty="0">
                <a:sym typeface="Symbol" panose="05050102010706020507" pitchFamily="18" charset="2"/>
              </a:rPr>
              <a:t>3</a:t>
            </a:r>
            <a:r>
              <a:rPr lang="en-US" dirty="0">
                <a:sym typeface="Symbol" panose="05050102010706020507" pitchFamily="18" charset="2"/>
              </a:rPr>
              <a:t> array. </a:t>
            </a:r>
          </a:p>
        </p:txBody>
      </p:sp>
    </p:spTree>
    <p:extLst>
      <p:ext uri="{BB962C8B-B14F-4D97-AF65-F5344CB8AC3E}">
        <p14:creationId xmlns:p14="http://schemas.microsoft.com/office/powerpoint/2010/main" val="3819311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D67D4-F0E6-B7B4-1992-8A3EB8CA1B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1B72F9B-327A-FF52-CEC7-D2EADA1B2822}"/>
              </a:ext>
            </a:extLst>
          </p:cNvPr>
          <p:cNvSpPr txBox="1"/>
          <p:nvPr/>
        </p:nvSpPr>
        <p:spPr>
          <a:xfrm>
            <a:off x="148528" y="0"/>
            <a:ext cx="11894943" cy="6716839"/>
          </a:xfrm>
          <a:prstGeom prst="rect">
            <a:avLst/>
          </a:prstGeom>
          <a:noFill/>
        </p:spPr>
        <p:txBody>
          <a:bodyPr wrap="square" rtlCol="0">
            <a:spAutoFit/>
          </a:bodyPr>
          <a:lstStyle/>
          <a:p>
            <a:pPr algn="ctr">
              <a:lnSpc>
                <a:spcPct val="120000"/>
              </a:lnSpc>
            </a:pPr>
            <a:r>
              <a:rPr lang="en-US" b="1" dirty="0">
                <a:solidFill>
                  <a:srgbClr val="0000FF"/>
                </a:solidFill>
              </a:rPr>
              <a:t>Breadth</a:t>
            </a:r>
          </a:p>
          <a:p>
            <a:pPr>
              <a:lnSpc>
                <a:spcPct val="120000"/>
              </a:lnSpc>
            </a:pPr>
            <a:r>
              <a:rPr lang="en-US" dirty="0"/>
              <a:t>Experiments which are at the smaller/earlier stage. Important, but feasibility or ability to implement a next step needs to be demonstrated. MI willing to provide </a:t>
            </a:r>
            <a:r>
              <a:rPr lang="en-US" b="1" dirty="0"/>
              <a:t>modest support </a:t>
            </a:r>
            <a:r>
              <a:rPr lang="en-US" dirty="0"/>
              <a:t>in the short term. Next phase to be determined based on success at this level. Otherwise, these projects may be sun-set in the eyes of MI.</a:t>
            </a:r>
          </a:p>
          <a:p>
            <a:pPr>
              <a:lnSpc>
                <a:spcPct val="120000"/>
              </a:lnSpc>
            </a:pPr>
            <a:r>
              <a:rPr lang="en-US" dirty="0"/>
              <a:t> </a:t>
            </a:r>
          </a:p>
          <a:p>
            <a:pPr marL="285750" indent="-285750">
              <a:lnSpc>
                <a:spcPct val="120000"/>
              </a:lnSpc>
              <a:buFont typeface="Wingdings" panose="05000000000000000000" pitchFamily="2" charset="2"/>
              <a:buChar char="§"/>
            </a:pPr>
            <a:r>
              <a:rPr lang="en-US" b="1" dirty="0"/>
              <a:t>PICO</a:t>
            </a:r>
            <a:endParaRPr lang="en-US" dirty="0"/>
          </a:p>
          <a:p>
            <a:pPr marL="742950" lvl="1" indent="-285750">
              <a:lnSpc>
                <a:spcPct val="120000"/>
              </a:lnSpc>
              <a:buFont typeface="Arial" panose="020B0604020202020204" pitchFamily="34" charset="0"/>
              <a:buChar char="•"/>
            </a:pPr>
            <a:r>
              <a:rPr lang="en-US" dirty="0">
                <a:sym typeface="Symbol" panose="05050102010706020507" pitchFamily="18" charset="2"/>
              </a:rPr>
              <a:t>Imperative that PICO 500 is completed. At this stage construction in nearly complete. Only operational support required.</a:t>
            </a:r>
          </a:p>
          <a:p>
            <a:pPr marL="742950" lvl="1" indent="-285750">
              <a:lnSpc>
                <a:spcPct val="120000"/>
              </a:lnSpc>
              <a:buFont typeface="Arial" panose="020B0604020202020204" pitchFamily="34" charset="0"/>
              <a:buChar char="•"/>
            </a:pPr>
            <a:r>
              <a:rPr lang="en-US" dirty="0">
                <a:sym typeface="Symbol" panose="05050102010706020507" pitchFamily="18" charset="2"/>
              </a:rPr>
              <a:t>No clear next generation scaleup </a:t>
            </a:r>
          </a:p>
          <a:p>
            <a:pPr marL="742950" lvl="1" indent="-285750">
              <a:lnSpc>
                <a:spcPct val="120000"/>
              </a:lnSpc>
              <a:buFont typeface="Arial" panose="020B0604020202020204" pitchFamily="34" charset="0"/>
              <a:buChar char="•"/>
            </a:pPr>
            <a:r>
              <a:rPr lang="en-US" dirty="0">
                <a:sym typeface="Symbol" panose="05050102010706020507" pitchFamily="18" charset="2"/>
              </a:rPr>
              <a:t>Possible interest in swapping fluids to push to lower mass WIMP</a:t>
            </a:r>
          </a:p>
          <a:p>
            <a:pPr marL="285750" indent="-285750">
              <a:lnSpc>
                <a:spcPct val="120000"/>
              </a:lnSpc>
              <a:buFont typeface="Wingdings" panose="05000000000000000000" pitchFamily="2" charset="2"/>
              <a:buChar char="§"/>
            </a:pPr>
            <a:endParaRPr lang="en-US" b="1" dirty="0">
              <a:sym typeface="Symbol" panose="05050102010706020507" pitchFamily="18" charset="2"/>
            </a:endParaRPr>
          </a:p>
          <a:p>
            <a:pPr marL="285750" indent="-285750">
              <a:lnSpc>
                <a:spcPct val="120000"/>
              </a:lnSpc>
              <a:buFont typeface="Wingdings" panose="05000000000000000000" pitchFamily="2" charset="2"/>
              <a:buChar char="§"/>
            </a:pPr>
            <a:r>
              <a:rPr lang="en-US" b="1" dirty="0">
                <a:sym typeface="Symbol" panose="05050102010706020507" pitchFamily="18" charset="2"/>
              </a:rPr>
              <a:t>SBC</a:t>
            </a:r>
          </a:p>
          <a:p>
            <a:pPr marL="742950" lvl="1" indent="-285750">
              <a:lnSpc>
                <a:spcPct val="120000"/>
              </a:lnSpc>
              <a:buFont typeface="Arial" panose="020B0604020202020204" pitchFamily="34" charset="0"/>
              <a:buChar char="•"/>
            </a:pPr>
            <a:r>
              <a:rPr lang="en-US" dirty="0">
                <a:sym typeface="Symbol" panose="05050102010706020507" pitchFamily="18" charset="2"/>
              </a:rPr>
              <a:t>Small scale demonstrator needs to run its course</a:t>
            </a:r>
          </a:p>
          <a:p>
            <a:pPr marL="742950" lvl="1" indent="-285750">
              <a:lnSpc>
                <a:spcPct val="120000"/>
              </a:lnSpc>
              <a:buFont typeface="Arial" panose="020B0604020202020204" pitchFamily="34" charset="0"/>
              <a:buChar char="•"/>
            </a:pPr>
            <a:r>
              <a:rPr lang="en-US" dirty="0">
                <a:sym typeface="Symbol" panose="05050102010706020507" pitchFamily="18" charset="2"/>
              </a:rPr>
              <a:t>Possible coalescence of community (PICO/SBC merger) if promise of SBC can be demonstrated.</a:t>
            </a:r>
          </a:p>
          <a:p>
            <a:pPr marL="285750" indent="-285750">
              <a:lnSpc>
                <a:spcPct val="120000"/>
              </a:lnSpc>
              <a:buFont typeface="Wingdings" panose="05000000000000000000" pitchFamily="2" charset="2"/>
              <a:buChar char="§"/>
            </a:pPr>
            <a:endParaRPr lang="en-US" b="1" dirty="0">
              <a:sym typeface="Symbol" panose="05050102010706020507" pitchFamily="18" charset="2"/>
            </a:endParaRPr>
          </a:p>
          <a:p>
            <a:pPr marL="285750" indent="-285750">
              <a:lnSpc>
                <a:spcPct val="120000"/>
              </a:lnSpc>
              <a:buFont typeface="Wingdings" panose="05000000000000000000" pitchFamily="2" charset="2"/>
              <a:buChar char="§"/>
            </a:pPr>
            <a:r>
              <a:rPr lang="en-US" b="1" dirty="0" err="1">
                <a:sym typeface="Symbol" panose="05050102010706020507" pitchFamily="18" charset="2"/>
              </a:rPr>
              <a:t>NewsG</a:t>
            </a:r>
            <a:endParaRPr lang="en-US" b="1" dirty="0">
              <a:sym typeface="Symbol" panose="05050102010706020507" pitchFamily="18" charset="2"/>
            </a:endParaRPr>
          </a:p>
          <a:p>
            <a:pPr marL="742950" lvl="1" indent="-285750">
              <a:lnSpc>
                <a:spcPct val="120000"/>
              </a:lnSpc>
              <a:buFont typeface="Arial" panose="020B0604020202020204" pitchFamily="34" charset="0"/>
              <a:buChar char="•"/>
            </a:pPr>
            <a:r>
              <a:rPr lang="en-US" dirty="0">
                <a:sym typeface="Symbol" panose="05050102010706020507" pitchFamily="18" charset="2"/>
              </a:rPr>
              <a:t>Needs to finish operations at SNOLAB. Next phase is 3-m SPC at </a:t>
            </a:r>
            <a:r>
              <a:rPr lang="en-US" dirty="0" err="1">
                <a:sym typeface="Symbol" panose="05050102010706020507" pitchFamily="18" charset="2"/>
              </a:rPr>
              <a:t>Boulby</a:t>
            </a:r>
            <a:r>
              <a:rPr lang="en-US" dirty="0">
                <a:sym typeface="Symbol" panose="05050102010706020507" pitchFamily="18" charset="2"/>
              </a:rPr>
              <a:t>. Less connected to MI</a:t>
            </a:r>
          </a:p>
          <a:p>
            <a:pPr marL="285750" indent="-285750">
              <a:lnSpc>
                <a:spcPct val="120000"/>
              </a:lnSpc>
              <a:buFont typeface="Wingdings" panose="05000000000000000000" pitchFamily="2" charset="2"/>
              <a:buChar char="§"/>
            </a:pPr>
            <a:endParaRPr lang="en-US" b="1" dirty="0">
              <a:sym typeface="Symbol" panose="05050102010706020507" pitchFamily="18" charset="2"/>
            </a:endParaRPr>
          </a:p>
          <a:p>
            <a:pPr marL="285750" indent="-285750">
              <a:lnSpc>
                <a:spcPct val="120000"/>
              </a:lnSpc>
              <a:buFont typeface="Wingdings" panose="05000000000000000000" pitchFamily="2" charset="2"/>
              <a:buChar char="§"/>
            </a:pPr>
            <a:r>
              <a:rPr lang="en-US" b="1" dirty="0">
                <a:sym typeface="Symbol" panose="05050102010706020507" pitchFamily="18" charset="2"/>
              </a:rPr>
              <a:t>Super Fluid Helium</a:t>
            </a:r>
            <a:r>
              <a:rPr lang="en-US" dirty="0">
                <a:sym typeface="Symbol" panose="05050102010706020507" pitchFamily="18" charset="2"/>
              </a:rPr>
              <a:t>: Some interesting developments in using superfluid He as low mass DM detector should be explored </a:t>
            </a:r>
          </a:p>
        </p:txBody>
      </p:sp>
    </p:spTree>
    <p:extLst>
      <p:ext uri="{BB962C8B-B14F-4D97-AF65-F5344CB8AC3E}">
        <p14:creationId xmlns:p14="http://schemas.microsoft.com/office/powerpoint/2010/main" val="2917041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29439-3465-A60A-ED76-6D86879F063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F404154-8C96-9904-F45D-05778E6A8ABB}"/>
              </a:ext>
            </a:extLst>
          </p:cNvPr>
          <p:cNvSpPr txBox="1"/>
          <p:nvPr/>
        </p:nvSpPr>
        <p:spPr>
          <a:xfrm>
            <a:off x="200324" y="190029"/>
            <a:ext cx="11894943" cy="4951035"/>
          </a:xfrm>
          <a:prstGeom prst="rect">
            <a:avLst/>
          </a:prstGeom>
          <a:noFill/>
        </p:spPr>
        <p:txBody>
          <a:bodyPr wrap="square" rtlCol="0">
            <a:spAutoFit/>
          </a:bodyPr>
          <a:lstStyle/>
          <a:p>
            <a:pPr algn="ctr">
              <a:lnSpc>
                <a:spcPct val="114000"/>
              </a:lnSpc>
            </a:pPr>
            <a:r>
              <a:rPr lang="en-US" b="1" dirty="0">
                <a:solidFill>
                  <a:srgbClr val="0000FF"/>
                </a:solidFill>
              </a:rPr>
              <a:t>Lower Priorities</a:t>
            </a:r>
          </a:p>
          <a:p>
            <a:pPr>
              <a:lnSpc>
                <a:spcPct val="114000"/>
              </a:lnSpc>
            </a:pPr>
            <a:endParaRPr lang="en-US" dirty="0"/>
          </a:p>
          <a:p>
            <a:pPr>
              <a:lnSpc>
                <a:spcPct val="114000"/>
              </a:lnSpc>
            </a:pPr>
            <a:r>
              <a:rPr lang="en-US" dirty="0"/>
              <a:t>Experiments which have limited footprint in Canada, are less well aligned with MI, or not really needing the sorts of resources available from MI. These currently get limited or no funding from MI</a:t>
            </a:r>
          </a:p>
          <a:p>
            <a:pPr>
              <a:lnSpc>
                <a:spcPct val="114000"/>
              </a:lnSpc>
            </a:pPr>
            <a:endParaRPr lang="en-US" dirty="0"/>
          </a:p>
          <a:p>
            <a:pPr marL="285750" indent="-285750">
              <a:lnSpc>
                <a:spcPct val="150000"/>
              </a:lnSpc>
              <a:buFont typeface="Wingdings" panose="05000000000000000000" pitchFamily="2" charset="2"/>
              <a:buChar char="§"/>
            </a:pPr>
            <a:r>
              <a:rPr lang="en-US" b="1" dirty="0"/>
              <a:t>Legend:</a:t>
            </a:r>
            <a:r>
              <a:rPr lang="en-US" dirty="0"/>
              <a:t> Small footprint in Canada. LNGS siting. SNO+  then Xe based 0</a:t>
            </a:r>
            <a:r>
              <a:rPr lang="el-GR" dirty="0"/>
              <a:t>ν</a:t>
            </a:r>
            <a:r>
              <a:rPr lang="el-GR" dirty="0">
                <a:sym typeface="Symbol" panose="05050102010706020507" pitchFamily="18" charset="2"/>
              </a:rPr>
              <a:t></a:t>
            </a:r>
            <a:r>
              <a:rPr lang="en-US" dirty="0">
                <a:sym typeface="Symbol" panose="05050102010706020507" pitchFamily="18" charset="2"/>
              </a:rPr>
              <a:t> are priorities. </a:t>
            </a:r>
          </a:p>
          <a:p>
            <a:pPr marL="285750" indent="-285750">
              <a:lnSpc>
                <a:spcPct val="150000"/>
              </a:lnSpc>
              <a:buFont typeface="Wingdings" panose="05000000000000000000" pitchFamily="2" charset="2"/>
              <a:buChar char="§"/>
            </a:pPr>
            <a:r>
              <a:rPr lang="en-US" b="1" dirty="0">
                <a:sym typeface="Symbol" panose="05050102010706020507" pitchFamily="18" charset="2"/>
              </a:rPr>
              <a:t>Halo:</a:t>
            </a:r>
            <a:r>
              <a:rPr lang="en-US" dirty="0">
                <a:sym typeface="Symbol" panose="05050102010706020507" pitchFamily="18" charset="2"/>
              </a:rPr>
              <a:t> Minimal resources needed. </a:t>
            </a:r>
          </a:p>
          <a:p>
            <a:pPr marL="285750" indent="-285750">
              <a:lnSpc>
                <a:spcPct val="150000"/>
              </a:lnSpc>
              <a:buFont typeface="Wingdings" panose="05000000000000000000" pitchFamily="2" charset="2"/>
              <a:buChar char="§"/>
            </a:pPr>
            <a:r>
              <a:rPr lang="en-US" b="1" dirty="0">
                <a:sym typeface="Symbol" panose="05050102010706020507" pitchFamily="18" charset="2"/>
              </a:rPr>
              <a:t>DEAP 3600</a:t>
            </a:r>
            <a:r>
              <a:rPr lang="en-US" dirty="0">
                <a:sym typeface="Symbol" panose="05050102010706020507" pitchFamily="18" charset="2"/>
              </a:rPr>
              <a:t>: Important to finish but completion of DEAP has minimal or no resource cost to MI </a:t>
            </a:r>
          </a:p>
          <a:p>
            <a:pPr marL="285750" indent="-285750">
              <a:lnSpc>
                <a:spcPct val="150000"/>
              </a:lnSpc>
              <a:buFont typeface="Wingdings" panose="05000000000000000000" pitchFamily="2" charset="2"/>
              <a:buChar char="§"/>
            </a:pPr>
            <a:r>
              <a:rPr lang="en-US" b="1" dirty="0">
                <a:sym typeface="Symbol" panose="05050102010706020507" pitchFamily="18" charset="2"/>
              </a:rPr>
              <a:t>KDK+</a:t>
            </a:r>
            <a:r>
              <a:rPr lang="en-US" dirty="0">
                <a:sym typeface="Symbol" panose="05050102010706020507" pitchFamily="18" charset="2"/>
              </a:rPr>
              <a:t>: Fundamental measurement of K decay, but not requiring SNOLAB, underground resources.</a:t>
            </a:r>
          </a:p>
          <a:p>
            <a:pPr marL="285750" indent="-285750">
              <a:lnSpc>
                <a:spcPct val="150000"/>
              </a:lnSpc>
              <a:buFont typeface="Wingdings" panose="05000000000000000000" pitchFamily="2" charset="2"/>
              <a:buChar char="§"/>
            </a:pPr>
            <a:r>
              <a:rPr lang="en-US" b="1" dirty="0">
                <a:sym typeface="Symbol" panose="05050102010706020507" pitchFamily="18" charset="2"/>
              </a:rPr>
              <a:t>DUNE:</a:t>
            </a:r>
            <a:r>
              <a:rPr lang="en-US" dirty="0">
                <a:sym typeface="Symbol" panose="05050102010706020507" pitchFamily="18" charset="2"/>
              </a:rPr>
              <a:t> Longer time scale than HK, less Canadian footprint, not so well aligned with MI</a:t>
            </a:r>
          </a:p>
          <a:p>
            <a:pPr marL="285750" indent="-285750">
              <a:lnSpc>
                <a:spcPct val="150000"/>
              </a:lnSpc>
              <a:buFont typeface="Wingdings" panose="05000000000000000000" pitchFamily="2" charset="2"/>
              <a:buChar char="§"/>
            </a:pPr>
            <a:r>
              <a:rPr lang="en-US" b="1" dirty="0">
                <a:sym typeface="Symbol" panose="05050102010706020507" pitchFamily="18" charset="2"/>
              </a:rPr>
              <a:t>Skipper CCDs</a:t>
            </a:r>
            <a:r>
              <a:rPr lang="en-US" dirty="0">
                <a:sym typeface="Symbol" panose="05050102010706020507" pitchFamily="18" charset="2"/>
              </a:rPr>
              <a:t>: Very interesting project, but small footprint in Canada as yet.</a:t>
            </a:r>
          </a:p>
          <a:p>
            <a:pPr marL="285750" indent="-285750">
              <a:lnSpc>
                <a:spcPct val="150000"/>
              </a:lnSpc>
              <a:buFont typeface="Wingdings" panose="05000000000000000000" pitchFamily="2" charset="2"/>
              <a:buChar char="§"/>
            </a:pPr>
            <a:r>
              <a:rPr lang="en-US" b="1" dirty="0" err="1">
                <a:sym typeface="Symbol" panose="05050102010706020507" pitchFamily="18" charset="2"/>
              </a:rPr>
              <a:t>Mathusla</a:t>
            </a:r>
            <a:r>
              <a:rPr lang="en-US" b="1" dirty="0">
                <a:sym typeface="Symbol" panose="05050102010706020507" pitchFamily="18" charset="2"/>
              </a:rPr>
              <a:t>:</a:t>
            </a:r>
            <a:r>
              <a:rPr lang="en-US" dirty="0">
                <a:sym typeface="Symbol" panose="05050102010706020507" pitchFamily="18" charset="2"/>
              </a:rPr>
              <a:t> Not well aligned with MI for deep underground low background expt. No clear path to funding required. Limited existing support internationally. </a:t>
            </a:r>
            <a:endParaRPr lang="en-US" dirty="0"/>
          </a:p>
        </p:txBody>
      </p:sp>
    </p:spTree>
    <p:extLst>
      <p:ext uri="{BB962C8B-B14F-4D97-AF65-F5344CB8AC3E}">
        <p14:creationId xmlns:p14="http://schemas.microsoft.com/office/powerpoint/2010/main" val="2396645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E5F7D-BAC5-1A7C-432F-5ECA782B86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96CC5B4-D437-2315-0CA6-28C9DE2DFF78}"/>
              </a:ext>
            </a:extLst>
          </p:cNvPr>
          <p:cNvSpPr txBox="1"/>
          <p:nvPr/>
        </p:nvSpPr>
        <p:spPr>
          <a:xfrm>
            <a:off x="148528" y="124324"/>
            <a:ext cx="11894943" cy="5221045"/>
          </a:xfrm>
          <a:prstGeom prst="rect">
            <a:avLst/>
          </a:prstGeom>
          <a:noFill/>
        </p:spPr>
        <p:txBody>
          <a:bodyPr wrap="square" rtlCol="0">
            <a:spAutoFit/>
          </a:bodyPr>
          <a:lstStyle/>
          <a:p>
            <a:pPr algn="ctr">
              <a:lnSpc>
                <a:spcPct val="120000"/>
              </a:lnSpc>
            </a:pPr>
            <a:r>
              <a:rPr lang="en-US" b="1" dirty="0">
                <a:solidFill>
                  <a:srgbClr val="0000FF"/>
                </a:solidFill>
              </a:rPr>
              <a:t>Other Priorities</a:t>
            </a:r>
          </a:p>
          <a:p>
            <a:pPr>
              <a:lnSpc>
                <a:spcPct val="120000"/>
              </a:lnSpc>
            </a:pPr>
            <a:endParaRPr lang="en-US" sz="900" dirty="0"/>
          </a:p>
          <a:p>
            <a:pPr>
              <a:lnSpc>
                <a:spcPct val="120000"/>
              </a:lnSpc>
            </a:pPr>
            <a:r>
              <a:rPr lang="en-US" dirty="0"/>
              <a:t>Experiments which have a high scientific impact but are less well aligned with MI and are not using Canadian facilities will be supported strategically to boost Canadian opportunities to lead on some of the scientific output.</a:t>
            </a:r>
          </a:p>
          <a:p>
            <a:pPr>
              <a:lnSpc>
                <a:spcPct val="120000"/>
              </a:lnSpc>
            </a:pPr>
            <a:endParaRPr lang="en-US" dirty="0"/>
          </a:p>
          <a:p>
            <a:pPr marL="285750" indent="-285750">
              <a:lnSpc>
                <a:spcPct val="120000"/>
              </a:lnSpc>
              <a:buFont typeface="Wingdings" panose="05000000000000000000" pitchFamily="2" charset="2"/>
              <a:buChar char="§"/>
            </a:pPr>
            <a:r>
              <a:rPr lang="en-US" b="1" dirty="0"/>
              <a:t>Hyper-</a:t>
            </a:r>
            <a:r>
              <a:rPr lang="en-US" b="1" dirty="0" err="1"/>
              <a:t>Kamiokande</a:t>
            </a:r>
            <a:r>
              <a:rPr lang="en-US" b="1" dirty="0"/>
              <a:t>:</a:t>
            </a:r>
            <a:r>
              <a:rPr lang="en-US" dirty="0"/>
              <a:t> A very exciting, accelerator based</a:t>
            </a:r>
            <a:r>
              <a:rPr lang="en-US" dirty="0">
                <a:sym typeface="Symbol" panose="05050102010706020507" pitchFamily="18" charset="2"/>
              </a:rPr>
              <a:t>, neutrino oscillation experiment in Japan. Very likely to be operation in the next couple of years and with Juno should make defining measurements of neutrino/PMNS matrix parameters, (mass hierarchy, CP phases, precision mixing angles….). Very strong Canadian contributions. Should be a key element of the SAP LRP but not so well aligned to MI mandate. A natural follow on from SNO, T2K etc. Modest support to help maintain Canadian </a:t>
            </a:r>
            <a:r>
              <a:rPr lang="en-US" dirty="0" err="1">
                <a:sym typeface="Symbol" panose="05050102010706020507" pitchFamily="18" charset="2"/>
              </a:rPr>
              <a:t>Ledership</a:t>
            </a:r>
            <a:r>
              <a:rPr lang="en-US" dirty="0">
                <a:sym typeface="Symbol" panose="05050102010706020507" pitchFamily="18" charset="2"/>
              </a:rPr>
              <a:t>.</a:t>
            </a:r>
          </a:p>
          <a:p>
            <a:pPr marL="285750" indent="-285750">
              <a:lnSpc>
                <a:spcPct val="120000"/>
              </a:lnSpc>
              <a:buFont typeface="Wingdings" panose="05000000000000000000" pitchFamily="2" charset="2"/>
              <a:buChar char="§"/>
            </a:pPr>
            <a:endParaRPr lang="en-US" dirty="0">
              <a:sym typeface="Symbol" panose="05050102010706020507" pitchFamily="18" charset="2"/>
            </a:endParaRPr>
          </a:p>
          <a:p>
            <a:pPr marL="285750" indent="-285750">
              <a:lnSpc>
                <a:spcPct val="120000"/>
              </a:lnSpc>
              <a:buFont typeface="Wingdings" panose="05000000000000000000" pitchFamily="2" charset="2"/>
              <a:buChar char="§"/>
            </a:pPr>
            <a:r>
              <a:rPr lang="en-US" b="1" dirty="0">
                <a:sym typeface="Symbol" panose="05050102010706020507" pitchFamily="18" charset="2"/>
              </a:rPr>
              <a:t>LIGO/LISA GW:</a:t>
            </a:r>
            <a:r>
              <a:rPr lang="en-US" dirty="0">
                <a:sym typeface="Symbol" panose="05050102010706020507" pitchFamily="18" charset="2"/>
              </a:rPr>
              <a:t> Interesting to MI (not of relevance to SAP LRP) as a global success story with connections to multi-messenger physics. Very modest support to amplify Canadian contributions</a:t>
            </a:r>
          </a:p>
          <a:p>
            <a:pPr marL="285750" indent="-285750">
              <a:lnSpc>
                <a:spcPct val="120000"/>
              </a:lnSpc>
              <a:buFont typeface="Wingdings" panose="05000000000000000000" pitchFamily="2" charset="2"/>
              <a:buChar char="§"/>
            </a:pPr>
            <a:endParaRPr lang="en-US" dirty="0">
              <a:sym typeface="Symbol" panose="05050102010706020507" pitchFamily="18" charset="2"/>
            </a:endParaRPr>
          </a:p>
          <a:p>
            <a:pPr>
              <a:lnSpc>
                <a:spcPct val="120000"/>
              </a:lnSpc>
            </a:pPr>
            <a:endParaRPr lang="en-US" dirty="0">
              <a:sym typeface="Symbol" panose="05050102010706020507" pitchFamily="18" charset="2"/>
            </a:endParaRPr>
          </a:p>
        </p:txBody>
      </p:sp>
      <p:sp>
        <p:nvSpPr>
          <p:cNvPr id="3" name="Rectangle 2">
            <a:extLst>
              <a:ext uri="{FF2B5EF4-FFF2-40B4-BE49-F238E27FC236}">
                <a16:creationId xmlns:a16="http://schemas.microsoft.com/office/drawing/2014/main" id="{AF299325-A84D-7AF6-F9BA-2592BED755C1}"/>
              </a:ext>
            </a:extLst>
          </p:cNvPr>
          <p:cNvSpPr/>
          <p:nvPr/>
        </p:nvSpPr>
        <p:spPr>
          <a:xfrm>
            <a:off x="142362" y="93083"/>
            <a:ext cx="11914577" cy="46486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81392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150280-8F05-2D8F-5BB0-9F7249E33905}"/>
              </a:ext>
            </a:extLst>
          </p:cNvPr>
          <p:cNvSpPr txBox="1"/>
          <p:nvPr/>
        </p:nvSpPr>
        <p:spPr>
          <a:xfrm>
            <a:off x="4016374" y="128885"/>
            <a:ext cx="4159250" cy="461665"/>
          </a:xfrm>
          <a:prstGeom prst="rect">
            <a:avLst/>
          </a:prstGeom>
          <a:noFill/>
        </p:spPr>
        <p:txBody>
          <a:bodyPr wrap="square" rtlCol="0">
            <a:spAutoFit/>
          </a:bodyPr>
          <a:lstStyle/>
          <a:p>
            <a:r>
              <a:rPr lang="en-US" sz="2400" b="1" dirty="0">
                <a:solidFill>
                  <a:srgbClr val="0000FF"/>
                </a:solidFill>
                <a:latin typeface="Aptos" panose="020B0004020202020204" pitchFamily="34" charset="0"/>
              </a:rPr>
              <a:t>A word on Sustainability</a:t>
            </a:r>
            <a:endParaRPr lang="en-CA" sz="2400" b="1" dirty="0">
              <a:solidFill>
                <a:srgbClr val="0000FF"/>
              </a:solidFill>
              <a:latin typeface="Aptos" panose="020B0004020202020204" pitchFamily="34" charset="0"/>
            </a:endParaRPr>
          </a:p>
        </p:txBody>
      </p:sp>
      <p:sp>
        <p:nvSpPr>
          <p:cNvPr id="3" name="TextBox 2">
            <a:extLst>
              <a:ext uri="{FF2B5EF4-FFF2-40B4-BE49-F238E27FC236}">
                <a16:creationId xmlns:a16="http://schemas.microsoft.com/office/drawing/2014/main" id="{D18F5AC0-51A4-8B0C-8E0B-30230FFB6527}"/>
              </a:ext>
            </a:extLst>
          </p:cNvPr>
          <p:cNvSpPr txBox="1"/>
          <p:nvPr/>
        </p:nvSpPr>
        <p:spPr>
          <a:xfrm>
            <a:off x="133349" y="590550"/>
            <a:ext cx="11925302" cy="5016758"/>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ptos" panose="020B0004020202020204" pitchFamily="34" charset="0"/>
              </a:rPr>
              <a:t>The conversation around the Major Research Framework (MRF) has gone a little quiet, although we know CFI is in conversation with ISED. </a:t>
            </a:r>
          </a:p>
          <a:p>
            <a:pPr marL="285750" indent="-285750">
              <a:buFont typeface="Arial" panose="020B0604020202020204" pitchFamily="34" charset="0"/>
              <a:buChar char="•"/>
            </a:pPr>
            <a:endParaRPr lang="en-US" sz="2000" dirty="0">
              <a:latin typeface="Aptos" panose="020B0004020202020204" pitchFamily="34" charset="0"/>
            </a:endParaRPr>
          </a:p>
          <a:p>
            <a:pPr marL="285750" indent="-285750">
              <a:buFont typeface="Arial" panose="020B0604020202020204" pitchFamily="34" charset="0"/>
              <a:buChar char="•"/>
            </a:pPr>
            <a:r>
              <a:rPr lang="en-US" sz="2000" dirty="0">
                <a:latin typeface="Aptos" panose="020B0004020202020204" pitchFamily="34" charset="0"/>
              </a:rPr>
              <a:t>In my view, a complete MRF in support of astroparticle physics in Canada requires cradle to grave oversight with funding outside the standard funding agency programs, and would include:</a:t>
            </a:r>
          </a:p>
          <a:p>
            <a:pPr marL="742950" lvl="1" indent="-285750">
              <a:buFont typeface="Arial" panose="020B0604020202020204" pitchFamily="34" charset="0"/>
              <a:buChar char="•"/>
            </a:pPr>
            <a:r>
              <a:rPr lang="en-US" sz="2000" dirty="0">
                <a:latin typeface="Aptos" panose="020B0004020202020204" pitchFamily="34" charset="0"/>
              </a:rPr>
              <a:t>Support for </a:t>
            </a:r>
            <a:r>
              <a:rPr lang="en-US" sz="2000" b="1" dirty="0">
                <a:latin typeface="Aptos" panose="020B0004020202020204" pitchFamily="34" charset="0"/>
              </a:rPr>
              <a:t>facilities</a:t>
            </a:r>
            <a:r>
              <a:rPr lang="en-US" sz="2000" dirty="0">
                <a:latin typeface="Aptos" panose="020B0004020202020204" pitchFamily="34" charset="0"/>
              </a:rPr>
              <a:t> (like SNOLAB and TRIUMF)</a:t>
            </a:r>
          </a:p>
          <a:p>
            <a:pPr marL="742950" lvl="1" indent="-285750">
              <a:buFont typeface="Arial" panose="020B0604020202020204" pitchFamily="34" charset="0"/>
              <a:buChar char="•"/>
            </a:pPr>
            <a:r>
              <a:rPr lang="en-US" sz="2000" dirty="0">
                <a:latin typeface="Aptos" panose="020B0004020202020204" pitchFamily="34" charset="0"/>
              </a:rPr>
              <a:t>Support for </a:t>
            </a:r>
            <a:r>
              <a:rPr lang="en-US" sz="2000" b="1" dirty="0">
                <a:latin typeface="Aptos" panose="020B0004020202020204" pitchFamily="34" charset="0"/>
              </a:rPr>
              <a:t>institutes supporting the Research and Development </a:t>
            </a:r>
            <a:r>
              <a:rPr lang="en-US" sz="2000" dirty="0">
                <a:latin typeface="Aptos" panose="020B0004020202020204" pitchFamily="34" charset="0"/>
              </a:rPr>
              <a:t>of projects destined for said facilities where support required for Canadian participation and leadership is at a level well beyond the capacity of standard funding streams. This would include the McDonald Institute</a:t>
            </a:r>
          </a:p>
          <a:p>
            <a:pPr marL="742950" lvl="1" indent="-285750">
              <a:buFont typeface="Arial" panose="020B0604020202020204" pitchFamily="34" charset="0"/>
              <a:buChar char="•"/>
            </a:pPr>
            <a:r>
              <a:rPr lang="en-US" sz="2000" dirty="0">
                <a:latin typeface="Aptos" panose="020B0004020202020204" pitchFamily="34" charset="0"/>
              </a:rPr>
              <a:t>Support for </a:t>
            </a:r>
            <a:r>
              <a:rPr lang="en-US" sz="2000" b="1" dirty="0">
                <a:latin typeface="Aptos" panose="020B0004020202020204" pitchFamily="34" charset="0"/>
              </a:rPr>
              <a:t>project infrastructure </a:t>
            </a:r>
            <a:r>
              <a:rPr lang="en-US" sz="2000" dirty="0">
                <a:latin typeface="Aptos" panose="020B0004020202020204" pitchFamily="34" charset="0"/>
              </a:rPr>
              <a:t>at a scale that exceeds the capacity of CFI and NSERC. (&gt;100 M$ price tags)</a:t>
            </a:r>
          </a:p>
          <a:p>
            <a:pPr marL="742950" lvl="1" indent="-285750">
              <a:buFont typeface="Arial" panose="020B0604020202020204" pitchFamily="34" charset="0"/>
              <a:buChar char="•"/>
            </a:pPr>
            <a:r>
              <a:rPr lang="en-US" sz="2000" dirty="0">
                <a:latin typeface="Aptos" panose="020B0004020202020204" pitchFamily="34" charset="0"/>
              </a:rPr>
              <a:t>Flexibility in the look and feel of MRF for each. One size does not fit all. Matching programs should not be required. CFI with current rules is not a good fit for many facilities.</a:t>
            </a:r>
          </a:p>
          <a:p>
            <a:pPr marL="742950" lvl="1" indent="-285750">
              <a:buFont typeface="Arial" panose="020B0604020202020204" pitchFamily="34" charset="0"/>
              <a:buChar char="•"/>
            </a:pPr>
            <a:endParaRPr lang="en-US" sz="2000" dirty="0">
              <a:latin typeface="Aptos" panose="020B0004020202020204" pitchFamily="34" charset="0"/>
            </a:endParaRPr>
          </a:p>
          <a:p>
            <a:pPr marL="285750" indent="-285750">
              <a:buFont typeface="Arial" panose="020B0604020202020204" pitchFamily="34" charset="0"/>
              <a:buChar char="•"/>
            </a:pPr>
            <a:r>
              <a:rPr lang="en-US" sz="2000" dirty="0">
                <a:latin typeface="Aptos" panose="020B0004020202020204" pitchFamily="34" charset="0"/>
              </a:rPr>
              <a:t>We need to think about a new campaign already, pushing for support through the MRF, applying for a next round of CFREF, NFRF, philanthropy….</a:t>
            </a:r>
            <a:endParaRPr lang="en-CA" sz="2000" dirty="0">
              <a:latin typeface="Aptos" panose="020B0004020202020204" pitchFamily="34" charset="0"/>
            </a:endParaRPr>
          </a:p>
        </p:txBody>
      </p:sp>
    </p:spTree>
    <p:extLst>
      <p:ext uri="{BB962C8B-B14F-4D97-AF65-F5344CB8AC3E}">
        <p14:creationId xmlns:p14="http://schemas.microsoft.com/office/powerpoint/2010/main" val="3474396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 holding, umbrella, standing&#10;&#10;Description automatically generated">
            <a:extLst>
              <a:ext uri="{FF2B5EF4-FFF2-40B4-BE49-F238E27FC236}">
                <a16:creationId xmlns:a16="http://schemas.microsoft.com/office/drawing/2014/main" id="{4B2C854B-3503-40AA-AB8F-326757424F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Picture 5" descr="A close up of a logo&#10;&#10;Description automatically generated">
            <a:extLst>
              <a:ext uri="{FF2B5EF4-FFF2-40B4-BE49-F238E27FC236}">
                <a16:creationId xmlns:a16="http://schemas.microsoft.com/office/drawing/2014/main" id="{35D0507F-7C76-456B-8CB4-F368A516E39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1226" y="179248"/>
            <a:ext cx="4566168" cy="1214475"/>
          </a:xfrm>
          <a:prstGeom prst="rect">
            <a:avLst/>
          </a:prstGeom>
        </p:spPr>
      </p:pic>
      <p:sp>
        <p:nvSpPr>
          <p:cNvPr id="7" name="TextBox 6">
            <a:extLst>
              <a:ext uri="{FF2B5EF4-FFF2-40B4-BE49-F238E27FC236}">
                <a16:creationId xmlns:a16="http://schemas.microsoft.com/office/drawing/2014/main" id="{09E50CB4-5508-4AEC-9D4A-E099311FD098}"/>
              </a:ext>
            </a:extLst>
          </p:cNvPr>
          <p:cNvSpPr txBox="1"/>
          <p:nvPr/>
        </p:nvSpPr>
        <p:spPr>
          <a:xfrm>
            <a:off x="6749475" y="5679821"/>
            <a:ext cx="5540721" cy="830997"/>
          </a:xfrm>
          <a:prstGeom prst="rect">
            <a:avLst/>
          </a:prstGeom>
          <a:noFill/>
        </p:spPr>
        <p:txBody>
          <a:bodyPr wrap="square" rtlCol="0">
            <a:spAutoFit/>
          </a:bodyPr>
          <a:lstStyle/>
          <a:p>
            <a:pPr algn="ctr"/>
            <a:r>
              <a:rPr lang="en-CA" sz="2400" dirty="0">
                <a:solidFill>
                  <a:schemeClr val="bg1"/>
                </a:solidFill>
              </a:rPr>
              <a:t>Thank-You tony.noble@mcdonaldinstitute.ca</a:t>
            </a:r>
          </a:p>
        </p:txBody>
      </p:sp>
      <p:pic>
        <p:nvPicPr>
          <p:cNvPr id="2" name="Picture 1">
            <a:extLst>
              <a:ext uri="{FF2B5EF4-FFF2-40B4-BE49-F238E27FC236}">
                <a16:creationId xmlns:a16="http://schemas.microsoft.com/office/drawing/2014/main" id="{ACD52B76-0D5B-1591-BDED-480A5C82C2A1}"/>
              </a:ext>
            </a:extLst>
          </p:cNvPr>
          <p:cNvPicPr>
            <a:picLocks noChangeAspect="1"/>
          </p:cNvPicPr>
          <p:nvPr/>
        </p:nvPicPr>
        <p:blipFill rotWithShape="1">
          <a:blip r:embed="rId5">
            <a:extLst>
              <a:ext uri="{28A0092B-C50C-407E-A947-70E740481C1C}">
                <a14:useLocalDpi xmlns:a14="http://schemas.microsoft.com/office/drawing/2010/main" val="0"/>
              </a:ext>
            </a:extLst>
          </a:blip>
          <a:srcRect l="12862" r="21000"/>
          <a:stretch/>
        </p:blipFill>
        <p:spPr>
          <a:xfrm>
            <a:off x="5304365" y="10"/>
            <a:ext cx="6887635" cy="6857990"/>
          </a:xfrm>
          <a:prstGeom prst="rect">
            <a:avLst/>
          </a:prstGeom>
        </p:spPr>
      </p:pic>
      <p:sp>
        <p:nvSpPr>
          <p:cNvPr id="3" name="TextBox 2">
            <a:extLst>
              <a:ext uri="{FF2B5EF4-FFF2-40B4-BE49-F238E27FC236}">
                <a16:creationId xmlns:a16="http://schemas.microsoft.com/office/drawing/2014/main" id="{DDC92B3B-0A3F-146D-E8AA-AEEB62CC5A38}"/>
              </a:ext>
            </a:extLst>
          </p:cNvPr>
          <p:cNvSpPr txBox="1"/>
          <p:nvPr/>
        </p:nvSpPr>
        <p:spPr>
          <a:xfrm>
            <a:off x="6610252" y="6187652"/>
            <a:ext cx="4026569" cy="646331"/>
          </a:xfrm>
          <a:prstGeom prst="rect">
            <a:avLst/>
          </a:prstGeom>
          <a:noFill/>
        </p:spPr>
        <p:txBody>
          <a:bodyPr wrap="square" rtlCol="0">
            <a:spAutoFit/>
          </a:bodyPr>
          <a:lstStyle/>
          <a:p>
            <a:pPr algn="r"/>
            <a:r>
              <a:rPr lang="en-US" sz="3600" b="1" dirty="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rPr>
              <a:t>Thank You</a:t>
            </a:r>
          </a:p>
        </p:txBody>
      </p:sp>
    </p:spTree>
    <p:extLst>
      <p:ext uri="{BB962C8B-B14F-4D97-AF65-F5344CB8AC3E}">
        <p14:creationId xmlns:p14="http://schemas.microsoft.com/office/powerpoint/2010/main" val="1569130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7B6A14-9330-C58E-F0BA-FD582641D9B2}"/>
              </a:ext>
            </a:extLst>
          </p:cNvPr>
          <p:cNvSpPr txBox="1"/>
          <p:nvPr/>
        </p:nvSpPr>
        <p:spPr>
          <a:xfrm>
            <a:off x="4989871" y="368713"/>
            <a:ext cx="2212258" cy="523220"/>
          </a:xfrm>
          <a:prstGeom prst="rect">
            <a:avLst/>
          </a:prstGeom>
          <a:noFill/>
        </p:spPr>
        <p:txBody>
          <a:bodyPr wrap="square" rtlCol="0">
            <a:spAutoFit/>
          </a:bodyPr>
          <a:lstStyle/>
          <a:p>
            <a:pPr algn="ctr"/>
            <a:r>
              <a:rPr lang="en-CA" sz="2800" noProof="0" dirty="0">
                <a:latin typeface="Aptos" panose="020B0004020202020204" pitchFamily="34" charset="0"/>
              </a:rPr>
              <a:t>Outline</a:t>
            </a:r>
          </a:p>
        </p:txBody>
      </p:sp>
      <p:sp>
        <p:nvSpPr>
          <p:cNvPr id="3" name="TextBox 2">
            <a:extLst>
              <a:ext uri="{FF2B5EF4-FFF2-40B4-BE49-F238E27FC236}">
                <a16:creationId xmlns:a16="http://schemas.microsoft.com/office/drawing/2014/main" id="{E6B0AD0E-4690-4864-D3CA-D12C021368F0}"/>
              </a:ext>
            </a:extLst>
          </p:cNvPr>
          <p:cNvSpPr txBox="1"/>
          <p:nvPr/>
        </p:nvSpPr>
        <p:spPr>
          <a:xfrm>
            <a:off x="802986" y="1237948"/>
            <a:ext cx="11158642" cy="5262979"/>
          </a:xfrm>
          <a:prstGeom prst="rect">
            <a:avLst/>
          </a:prstGeom>
          <a:noFill/>
        </p:spPr>
        <p:txBody>
          <a:bodyPr wrap="square" rtlCol="0">
            <a:spAutoFit/>
          </a:bodyPr>
          <a:lstStyle/>
          <a:p>
            <a:pPr marL="457200" indent="-457200">
              <a:buFont typeface="Arial" panose="020B0604020202020204" pitchFamily="34" charset="0"/>
              <a:buChar char="•"/>
            </a:pPr>
            <a:r>
              <a:rPr lang="en-CA" sz="2400" noProof="0" dirty="0">
                <a:latin typeface="Aptos" panose="020B0004020202020204" pitchFamily="34" charset="0"/>
              </a:rPr>
              <a:t>Introduction to MI</a:t>
            </a:r>
          </a:p>
          <a:p>
            <a:pPr marL="457200" indent="-457200">
              <a:buFont typeface="Arial" panose="020B0604020202020204" pitchFamily="34" charset="0"/>
              <a:buChar char="•"/>
            </a:pPr>
            <a:endParaRPr lang="en-CA" sz="2400" dirty="0">
              <a:latin typeface="Aptos" panose="020B0004020202020204" pitchFamily="34" charset="0"/>
            </a:endParaRPr>
          </a:p>
          <a:p>
            <a:pPr marL="457200" indent="-457200">
              <a:buFont typeface="Arial" panose="020B0604020202020204" pitchFamily="34" charset="0"/>
              <a:buChar char="•"/>
            </a:pPr>
            <a:r>
              <a:rPr lang="en-CA" sz="2400" noProof="0" dirty="0">
                <a:latin typeface="Aptos" panose="020B0004020202020204" pitchFamily="34" charset="0"/>
              </a:rPr>
              <a:t>The ‘</a:t>
            </a:r>
            <a:r>
              <a:rPr lang="en-CA" sz="2400" dirty="0">
                <a:latin typeface="Aptos" panose="020B0004020202020204" pitchFamily="34" charset="0"/>
              </a:rPr>
              <a:t>now completed</a:t>
            </a:r>
            <a:r>
              <a:rPr lang="en-CA" sz="2400" noProof="0" dirty="0">
                <a:latin typeface="Aptos" panose="020B0004020202020204" pitchFamily="34" charset="0"/>
              </a:rPr>
              <a:t>’ CFREF award</a:t>
            </a:r>
          </a:p>
          <a:p>
            <a:pPr marL="914400" lvl="1" indent="-457200">
              <a:buFont typeface="Courier New" panose="02070309020205020404" pitchFamily="49" charset="0"/>
              <a:buChar char="o"/>
            </a:pPr>
            <a:r>
              <a:rPr lang="en-CA" sz="2400" noProof="0" dirty="0">
                <a:latin typeface="Aptos" panose="020B0004020202020204" pitchFamily="34" charset="0"/>
              </a:rPr>
              <a:t>Status</a:t>
            </a:r>
          </a:p>
          <a:p>
            <a:pPr marL="914400" lvl="1" indent="-457200">
              <a:buFont typeface="Courier New" panose="02070309020205020404" pitchFamily="49" charset="0"/>
              <a:buChar char="o"/>
            </a:pPr>
            <a:r>
              <a:rPr lang="en-CA" sz="2400" noProof="0" dirty="0">
                <a:latin typeface="Aptos" panose="020B0004020202020204" pitchFamily="34" charset="0"/>
              </a:rPr>
              <a:t>Accomplishments</a:t>
            </a:r>
          </a:p>
          <a:p>
            <a:pPr marL="914400" lvl="1" indent="-457200">
              <a:buFont typeface="Courier New" panose="02070309020205020404" pitchFamily="49" charset="0"/>
              <a:buChar char="o"/>
            </a:pPr>
            <a:r>
              <a:rPr lang="en-CA" sz="2400" dirty="0">
                <a:latin typeface="Aptos" panose="020B0004020202020204" pitchFamily="34" charset="0"/>
              </a:rPr>
              <a:t>Criticisms</a:t>
            </a:r>
            <a:endParaRPr lang="en-CA" sz="2400" noProof="0" dirty="0">
              <a:latin typeface="Aptos" panose="020B0004020202020204" pitchFamily="34" charset="0"/>
            </a:endParaRPr>
          </a:p>
          <a:p>
            <a:pPr marL="914400" lvl="1" indent="-457200">
              <a:buFont typeface="Courier New" panose="02070309020205020404" pitchFamily="49" charset="0"/>
              <a:buChar char="o"/>
            </a:pPr>
            <a:endParaRPr lang="en-CA" sz="2400" noProof="0" dirty="0">
              <a:latin typeface="Aptos" panose="020B0004020202020204" pitchFamily="34" charset="0"/>
            </a:endParaRPr>
          </a:p>
          <a:p>
            <a:pPr marL="457200" indent="-457200">
              <a:buFont typeface="Arial" panose="020B0604020202020204" pitchFamily="34" charset="0"/>
              <a:buChar char="•"/>
            </a:pPr>
            <a:r>
              <a:rPr lang="en-CA" sz="2400" noProof="0" dirty="0">
                <a:latin typeface="Aptos" panose="020B0004020202020204" pitchFamily="34" charset="0"/>
              </a:rPr>
              <a:t>The ‘current’  “NSERC-MRS” award</a:t>
            </a:r>
          </a:p>
          <a:p>
            <a:pPr marL="914400" lvl="1" indent="-457200">
              <a:buFont typeface="Courier New" panose="02070309020205020404" pitchFamily="49" charset="0"/>
              <a:buChar char="o"/>
            </a:pPr>
            <a:r>
              <a:rPr lang="en-CA" sz="2400" noProof="0" dirty="0">
                <a:latin typeface="Aptos" panose="020B0004020202020204" pitchFamily="34" charset="0"/>
              </a:rPr>
              <a:t>Funding Status</a:t>
            </a:r>
          </a:p>
          <a:p>
            <a:pPr marL="914400" lvl="1" indent="-457200">
              <a:buFont typeface="Courier New" panose="02070309020205020404" pitchFamily="49" charset="0"/>
              <a:buChar char="o"/>
            </a:pPr>
            <a:r>
              <a:rPr lang="en-CA" sz="2400" dirty="0">
                <a:latin typeface="Aptos" panose="020B0004020202020204" pitchFamily="34" charset="0"/>
              </a:rPr>
              <a:t>Current</a:t>
            </a:r>
            <a:r>
              <a:rPr lang="en-CA" sz="2400" noProof="0" dirty="0">
                <a:latin typeface="Aptos" panose="020B0004020202020204" pitchFamily="34" charset="0"/>
              </a:rPr>
              <a:t> Mission</a:t>
            </a:r>
          </a:p>
          <a:p>
            <a:pPr marL="914400" lvl="1" indent="-457200">
              <a:buFont typeface="Courier New" panose="02070309020205020404" pitchFamily="49" charset="0"/>
              <a:buChar char="o"/>
            </a:pPr>
            <a:r>
              <a:rPr lang="en-CA" sz="2400" dirty="0">
                <a:latin typeface="Aptos" panose="020B0004020202020204" pitchFamily="34" charset="0"/>
              </a:rPr>
              <a:t>Thoughts on the Collaboration with NSERC/CFI and alignment with SAP LRP</a:t>
            </a:r>
          </a:p>
          <a:p>
            <a:pPr marL="914400" lvl="1" indent="-457200">
              <a:buFont typeface="Courier New" panose="02070309020205020404" pitchFamily="49" charset="0"/>
              <a:buChar char="o"/>
            </a:pPr>
            <a:r>
              <a:rPr lang="en-CA" sz="2400" dirty="0">
                <a:latin typeface="Aptos" panose="020B0004020202020204" pitchFamily="34" charset="0"/>
              </a:rPr>
              <a:t>Transition to priority driven support</a:t>
            </a:r>
            <a:endParaRPr lang="en-CA" sz="2400" noProof="0" dirty="0">
              <a:latin typeface="Aptos" panose="020B0004020202020204" pitchFamily="34" charset="0"/>
            </a:endParaRPr>
          </a:p>
          <a:p>
            <a:pPr marL="914400" lvl="1" indent="-457200">
              <a:buFont typeface="Courier New" panose="02070309020205020404" pitchFamily="49" charset="0"/>
              <a:buChar char="o"/>
            </a:pPr>
            <a:endParaRPr lang="en-CA" sz="2400" noProof="0" dirty="0">
              <a:latin typeface="Aptos" panose="020B0004020202020204" pitchFamily="34" charset="0"/>
            </a:endParaRPr>
          </a:p>
          <a:p>
            <a:endParaRPr lang="en-CA" sz="2400" noProof="0" dirty="0">
              <a:latin typeface="Aptos" panose="020B0004020202020204" pitchFamily="34" charset="0"/>
            </a:endParaRPr>
          </a:p>
        </p:txBody>
      </p:sp>
    </p:spTree>
    <p:extLst>
      <p:ext uri="{BB962C8B-B14F-4D97-AF65-F5344CB8AC3E}">
        <p14:creationId xmlns:p14="http://schemas.microsoft.com/office/powerpoint/2010/main" val="2874829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61CE1150-9502-4369-96E6-77B4006B110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7429" y="4027693"/>
            <a:ext cx="907442" cy="624991"/>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5E5F1565-C219-4453-ABAB-EFB7E674C59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36048" y="4024747"/>
            <a:ext cx="1216131" cy="627937"/>
          </a:xfrm>
          <a:prstGeom prst="rect">
            <a:avLst/>
          </a:prstGeom>
        </p:spPr>
      </p:pic>
      <p:pic>
        <p:nvPicPr>
          <p:cNvPr id="11" name="Picture 10">
            <a:extLst>
              <a:ext uri="{FF2B5EF4-FFF2-40B4-BE49-F238E27FC236}">
                <a16:creationId xmlns:a16="http://schemas.microsoft.com/office/drawing/2014/main" id="{DE525E6F-8162-463D-BD1C-383C6E301E3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60358" y="3791177"/>
            <a:ext cx="768769" cy="913478"/>
          </a:xfrm>
          <a:prstGeom prst="rect">
            <a:avLst/>
          </a:prstGeom>
        </p:spPr>
      </p:pic>
      <p:pic>
        <p:nvPicPr>
          <p:cNvPr id="13" name="Picture 12" descr="A close up of a sign&#10;&#10;Description automatically generated">
            <a:extLst>
              <a:ext uri="{FF2B5EF4-FFF2-40B4-BE49-F238E27FC236}">
                <a16:creationId xmlns:a16="http://schemas.microsoft.com/office/drawing/2014/main" id="{CBEB3911-C72A-4131-B6D4-17149271156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29864" y="4115595"/>
            <a:ext cx="1812472" cy="449186"/>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C6DCFB89-E847-4714-A314-EE2F74AA41A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542053" y="3791177"/>
            <a:ext cx="2027797" cy="811341"/>
          </a:xfrm>
          <a:prstGeom prst="rect">
            <a:avLst/>
          </a:prstGeom>
        </p:spPr>
      </p:pic>
      <p:pic>
        <p:nvPicPr>
          <p:cNvPr id="17" name="Picture 16" descr="A close up of a logo&#10;&#10;Description automatically generated">
            <a:extLst>
              <a:ext uri="{FF2B5EF4-FFF2-40B4-BE49-F238E27FC236}">
                <a16:creationId xmlns:a16="http://schemas.microsoft.com/office/drawing/2014/main" id="{39E662AC-59EF-45DF-A59A-0C79566CCE9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7969" y="4960406"/>
            <a:ext cx="2697221" cy="760204"/>
          </a:xfrm>
          <a:prstGeom prst="rect">
            <a:avLst/>
          </a:prstGeom>
        </p:spPr>
      </p:pic>
      <p:pic>
        <p:nvPicPr>
          <p:cNvPr id="20" name="Picture 19" descr="A picture containing drawing, sign&#10;&#10;Description automatically generated">
            <a:extLst>
              <a:ext uri="{FF2B5EF4-FFF2-40B4-BE49-F238E27FC236}">
                <a16:creationId xmlns:a16="http://schemas.microsoft.com/office/drawing/2014/main" id="{E46D9D9B-456E-44BC-81C4-1FD4E11D4A2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657821" y="5123288"/>
            <a:ext cx="1773940" cy="417577"/>
          </a:xfrm>
          <a:prstGeom prst="rect">
            <a:avLst/>
          </a:prstGeom>
        </p:spPr>
      </p:pic>
      <p:pic>
        <p:nvPicPr>
          <p:cNvPr id="22" name="Picture 21" descr="A close up of a logo&#10;&#10;Description automatically generated">
            <a:extLst>
              <a:ext uri="{FF2B5EF4-FFF2-40B4-BE49-F238E27FC236}">
                <a16:creationId xmlns:a16="http://schemas.microsoft.com/office/drawing/2014/main" id="{29B5EDC9-A6EC-4346-AB89-8C0F58C67EB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140648" y="4969754"/>
            <a:ext cx="1371164" cy="454538"/>
          </a:xfrm>
          <a:prstGeom prst="rect">
            <a:avLst/>
          </a:prstGeom>
        </p:spPr>
      </p:pic>
      <p:pic>
        <p:nvPicPr>
          <p:cNvPr id="24" name="Picture 23" descr="A close up of a sign&#10;&#10;Description automatically generated">
            <a:extLst>
              <a:ext uri="{FF2B5EF4-FFF2-40B4-BE49-F238E27FC236}">
                <a16:creationId xmlns:a16="http://schemas.microsoft.com/office/drawing/2014/main" id="{3D1D4D6F-6DE2-476F-84AD-ED8E625D770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085826" y="4960406"/>
            <a:ext cx="3015411" cy="624284"/>
          </a:xfrm>
          <a:prstGeom prst="rect">
            <a:avLst/>
          </a:prstGeom>
        </p:spPr>
      </p:pic>
      <p:pic>
        <p:nvPicPr>
          <p:cNvPr id="26" name="Picture 25" descr="A picture containing drawing&#10;&#10;Description automatically generated">
            <a:extLst>
              <a:ext uri="{FF2B5EF4-FFF2-40B4-BE49-F238E27FC236}">
                <a16:creationId xmlns:a16="http://schemas.microsoft.com/office/drawing/2014/main" id="{D35F13E7-4A05-41B6-A8A8-8914B258524B}"/>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37695" y="6029031"/>
            <a:ext cx="1794294" cy="324366"/>
          </a:xfrm>
          <a:prstGeom prst="rect">
            <a:avLst/>
          </a:prstGeom>
        </p:spPr>
      </p:pic>
      <p:pic>
        <p:nvPicPr>
          <p:cNvPr id="28" name="Picture 27" descr="A picture containing clock, object&#10;&#10;Description automatically generated">
            <a:extLst>
              <a:ext uri="{FF2B5EF4-FFF2-40B4-BE49-F238E27FC236}">
                <a16:creationId xmlns:a16="http://schemas.microsoft.com/office/drawing/2014/main" id="{FC59D6C7-3DD0-4D32-9509-CC3C7A8737F5}"/>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754700" y="5946211"/>
            <a:ext cx="2090043" cy="490005"/>
          </a:xfrm>
          <a:prstGeom prst="rect">
            <a:avLst/>
          </a:prstGeom>
        </p:spPr>
      </p:pic>
      <p:pic>
        <p:nvPicPr>
          <p:cNvPr id="30" name="Picture 29" descr="A picture containing drawing&#10;&#10;Description automatically generated">
            <a:extLst>
              <a:ext uri="{FF2B5EF4-FFF2-40B4-BE49-F238E27FC236}">
                <a16:creationId xmlns:a16="http://schemas.microsoft.com/office/drawing/2014/main" id="{DD99CA09-C111-4F5D-A7BB-E7412CA50D48}"/>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217758" y="5679551"/>
            <a:ext cx="1874520" cy="883920"/>
          </a:xfrm>
          <a:prstGeom prst="rect">
            <a:avLst/>
          </a:prstGeom>
        </p:spPr>
      </p:pic>
      <p:pic>
        <p:nvPicPr>
          <p:cNvPr id="32" name="Picture 31" descr="A black sign with white text&#10;&#10;Description automatically generated">
            <a:extLst>
              <a:ext uri="{FF2B5EF4-FFF2-40B4-BE49-F238E27FC236}">
                <a16:creationId xmlns:a16="http://schemas.microsoft.com/office/drawing/2014/main" id="{632FD557-472E-431F-8BCB-960B4AD117CD}"/>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643003" y="5733299"/>
            <a:ext cx="2164459" cy="776424"/>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E6E9038E-4856-441F-BDD6-B024C04D37BB}"/>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0030847" y="5695867"/>
            <a:ext cx="1527929" cy="873102"/>
          </a:xfrm>
          <a:prstGeom prst="rect">
            <a:avLst/>
          </a:prstGeom>
        </p:spPr>
      </p:pic>
      <p:sp>
        <p:nvSpPr>
          <p:cNvPr id="18" name="TextBox 17">
            <a:extLst>
              <a:ext uri="{FF2B5EF4-FFF2-40B4-BE49-F238E27FC236}">
                <a16:creationId xmlns:a16="http://schemas.microsoft.com/office/drawing/2014/main" id="{F8B0E946-8E71-4C2F-AEAE-CE51BADED56F}"/>
              </a:ext>
            </a:extLst>
          </p:cNvPr>
          <p:cNvSpPr txBox="1"/>
          <p:nvPr/>
        </p:nvSpPr>
        <p:spPr>
          <a:xfrm>
            <a:off x="226575" y="564080"/>
            <a:ext cx="11738850" cy="38625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CA" sz="20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Originally a partnership of 8 Universities and 5 institutes, the Institute was funded in 2016 for 63.7 M$ over an initial 7 years</a:t>
            </a:r>
            <a:endParaRPr lang="en-CA" sz="2000" noProof="0" dirty="0">
              <a:solidFill>
                <a:srgbClr val="333333"/>
              </a:solidFill>
              <a:latin typeface="Times New Roman" panose="02020603050405020304" pitchFamily="18"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kumimoji="0" lang="en-CA"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McDonald Institute </a:t>
            </a:r>
            <a:r>
              <a:rPr kumimoji="0" lang="en-CA"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connects and supports astroparticle physics research all across Canada </a:t>
            </a:r>
            <a:r>
              <a:rPr kumimoji="0" lang="en-CA" sz="20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with a focus on R&amp;D efforts at Universities.</a:t>
            </a:r>
          </a:p>
          <a:p>
            <a:pPr marR="0" lvl="0" algn="l" defTabSz="914400" rtl="0" eaLnBrk="1" fontAlgn="auto" latinLnBrk="0" hangingPunct="1">
              <a:lnSpc>
                <a:spcPct val="100000"/>
              </a:lnSpc>
              <a:spcBef>
                <a:spcPts val="0"/>
              </a:spcBef>
              <a:spcAft>
                <a:spcPts val="0"/>
              </a:spcAft>
              <a:buClrTx/>
              <a:buSzTx/>
              <a:tabLst/>
              <a:defRPr/>
            </a:pPr>
            <a:endParaRPr lang="en-CA" sz="2000" dirty="0">
              <a:solidFill>
                <a:prstClr val="black"/>
              </a:solidFill>
              <a:latin typeface="Times New Roman" panose="02020603050405020304" pitchFamily="18" charset="0"/>
              <a:cs typeface="Times New Roman" panose="02020603050405020304" pitchFamily="18" charset="0"/>
            </a:endParaRPr>
          </a:p>
          <a:p>
            <a:pPr>
              <a:defRPr/>
            </a:pPr>
            <a:r>
              <a:rPr lang="en-CA" sz="2000" dirty="0">
                <a:solidFill>
                  <a:prstClr val="black"/>
                </a:solidFill>
                <a:latin typeface="Times New Roman" panose="02020603050405020304" pitchFamily="18" charset="0"/>
                <a:cs typeface="Times New Roman" panose="02020603050405020304" pitchFamily="18" charset="0"/>
              </a:rPr>
              <a:t>The Institute also provides the community with professional and administrative support with expertise in education/outreach, communications, </a:t>
            </a:r>
            <a:r>
              <a:rPr lang="en-CA" sz="2000" dirty="0" err="1">
                <a:solidFill>
                  <a:prstClr val="black"/>
                </a:solidFill>
                <a:latin typeface="Times New Roman" panose="02020603050405020304" pitchFamily="18" charset="0"/>
                <a:cs typeface="Times New Roman" panose="02020603050405020304" pitchFamily="18" charset="0"/>
              </a:rPr>
              <a:t>hqp</a:t>
            </a:r>
            <a:r>
              <a:rPr lang="en-CA" sz="2000" dirty="0">
                <a:solidFill>
                  <a:prstClr val="black"/>
                </a:solidFill>
                <a:latin typeface="Times New Roman" panose="02020603050405020304" pitchFamily="18" charset="0"/>
                <a:cs typeface="Times New Roman" panose="02020603050405020304" pitchFamily="18" charset="0"/>
              </a:rPr>
              <a:t> recruitment, retention and training, EDII best practices </a:t>
            </a:r>
            <a:r>
              <a:rPr lang="en-CA" sz="2000" dirty="0" err="1">
                <a:solidFill>
                  <a:prstClr val="black"/>
                </a:solidFill>
                <a:latin typeface="Times New Roman" panose="02020603050405020304" pitchFamily="18" charset="0"/>
                <a:cs typeface="Times New Roman" panose="02020603050405020304" pitchFamily="18" charset="0"/>
              </a:rPr>
              <a:t>etc</a:t>
            </a:r>
            <a:r>
              <a:rPr lang="en-CA" sz="2000" dirty="0">
                <a:solidFill>
                  <a:prstClr val="black"/>
                </a:solidFill>
                <a:latin typeface="Times New Roman" panose="02020603050405020304" pitchFamily="18" charset="0"/>
                <a:cs typeface="Times New Roman" panose="02020603050405020304" pitchFamily="18" charset="0"/>
              </a:rPr>
              <a:t> …. All important aspects of big science that are difficult to include at the individual project level. </a:t>
            </a:r>
          </a:p>
          <a:p>
            <a:pPr marR="0" lvl="0" algn="l" defTabSz="914400" rtl="0" eaLnBrk="1" fontAlgn="auto" latinLnBrk="0" hangingPunct="1">
              <a:lnSpc>
                <a:spcPct val="100000"/>
              </a:lnSpc>
              <a:spcBef>
                <a:spcPts val="0"/>
              </a:spcBef>
              <a:spcAft>
                <a:spcPts val="0"/>
              </a:spcAft>
              <a:buClrTx/>
              <a:buSzTx/>
              <a:tabLst/>
              <a:defRPr/>
            </a:pPr>
            <a:endParaRPr kumimoji="0" lang="en-CA"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CA" sz="2000" noProof="0" dirty="0">
              <a:solidFill>
                <a:srgbClr val="333333"/>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950AF82D-5133-E7A6-C267-25DDCD4C5164}"/>
              </a:ext>
            </a:extLst>
          </p:cNvPr>
          <p:cNvSpPr txBox="1"/>
          <p:nvPr/>
        </p:nvSpPr>
        <p:spPr>
          <a:xfrm>
            <a:off x="0" y="13819"/>
            <a:ext cx="12192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800" b="0" i="0" u="none" strike="noStrike" kern="1200" cap="none" spc="0" normalizeH="0" baseline="0" noProof="0" dirty="0">
                <a:ln>
                  <a:noFill/>
                </a:ln>
                <a:solidFill>
                  <a:srgbClr val="0000FF"/>
                </a:solidFill>
                <a:effectLst/>
                <a:uLnTx/>
                <a:uFillTx/>
                <a:latin typeface="Open Sans"/>
                <a:ea typeface="+mn-ea"/>
                <a:cs typeface="+mn-cs"/>
              </a:rPr>
              <a:t>The role of the McDonald Institute over past 10 years of CFREF funding</a:t>
            </a:r>
          </a:p>
        </p:txBody>
      </p:sp>
    </p:spTree>
    <p:extLst>
      <p:ext uri="{BB962C8B-B14F-4D97-AF65-F5344CB8AC3E}">
        <p14:creationId xmlns:p14="http://schemas.microsoft.com/office/powerpoint/2010/main" val="1756965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sign&#10;&#10;Description automatically generated">
            <a:extLst>
              <a:ext uri="{FF2B5EF4-FFF2-40B4-BE49-F238E27FC236}">
                <a16:creationId xmlns:a16="http://schemas.microsoft.com/office/drawing/2014/main" id="{61CE1150-9502-4369-96E6-77B4006B110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7429" y="4027693"/>
            <a:ext cx="907442" cy="624991"/>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5E5F1565-C219-4453-ABAB-EFB7E674C59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36048" y="4024747"/>
            <a:ext cx="1216131" cy="627937"/>
          </a:xfrm>
          <a:prstGeom prst="rect">
            <a:avLst/>
          </a:prstGeom>
        </p:spPr>
      </p:pic>
      <p:pic>
        <p:nvPicPr>
          <p:cNvPr id="11" name="Picture 10">
            <a:extLst>
              <a:ext uri="{FF2B5EF4-FFF2-40B4-BE49-F238E27FC236}">
                <a16:creationId xmlns:a16="http://schemas.microsoft.com/office/drawing/2014/main" id="{DE525E6F-8162-463D-BD1C-383C6E301E3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60358" y="3791177"/>
            <a:ext cx="768769" cy="913478"/>
          </a:xfrm>
          <a:prstGeom prst="rect">
            <a:avLst/>
          </a:prstGeom>
        </p:spPr>
      </p:pic>
      <p:pic>
        <p:nvPicPr>
          <p:cNvPr id="13" name="Picture 12" descr="A close up of a sign&#10;&#10;Description automatically generated">
            <a:extLst>
              <a:ext uri="{FF2B5EF4-FFF2-40B4-BE49-F238E27FC236}">
                <a16:creationId xmlns:a16="http://schemas.microsoft.com/office/drawing/2014/main" id="{CBEB3911-C72A-4131-B6D4-17149271156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29864" y="4115595"/>
            <a:ext cx="1812472" cy="449186"/>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C6DCFB89-E847-4714-A314-EE2F74AA41A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542053" y="3791177"/>
            <a:ext cx="2027797" cy="811341"/>
          </a:xfrm>
          <a:prstGeom prst="rect">
            <a:avLst/>
          </a:prstGeom>
        </p:spPr>
      </p:pic>
      <p:pic>
        <p:nvPicPr>
          <p:cNvPr id="17" name="Picture 16" descr="A close up of a logo&#10;&#10;Description automatically generated">
            <a:extLst>
              <a:ext uri="{FF2B5EF4-FFF2-40B4-BE49-F238E27FC236}">
                <a16:creationId xmlns:a16="http://schemas.microsoft.com/office/drawing/2014/main" id="{39E662AC-59EF-45DF-A59A-0C79566CCE9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7969" y="4960406"/>
            <a:ext cx="2697221" cy="760204"/>
          </a:xfrm>
          <a:prstGeom prst="rect">
            <a:avLst/>
          </a:prstGeom>
        </p:spPr>
      </p:pic>
      <p:pic>
        <p:nvPicPr>
          <p:cNvPr id="20" name="Picture 19" descr="A picture containing drawing, sign&#10;&#10;Description automatically generated">
            <a:extLst>
              <a:ext uri="{FF2B5EF4-FFF2-40B4-BE49-F238E27FC236}">
                <a16:creationId xmlns:a16="http://schemas.microsoft.com/office/drawing/2014/main" id="{E46D9D9B-456E-44BC-81C4-1FD4E11D4A2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657821" y="5123288"/>
            <a:ext cx="1773940" cy="417577"/>
          </a:xfrm>
          <a:prstGeom prst="rect">
            <a:avLst/>
          </a:prstGeom>
        </p:spPr>
      </p:pic>
      <p:pic>
        <p:nvPicPr>
          <p:cNvPr id="22" name="Picture 21" descr="A close up of a logo&#10;&#10;Description automatically generated">
            <a:extLst>
              <a:ext uri="{FF2B5EF4-FFF2-40B4-BE49-F238E27FC236}">
                <a16:creationId xmlns:a16="http://schemas.microsoft.com/office/drawing/2014/main" id="{29B5EDC9-A6EC-4346-AB89-8C0F58C67EB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140648" y="4969754"/>
            <a:ext cx="1371164" cy="454538"/>
          </a:xfrm>
          <a:prstGeom prst="rect">
            <a:avLst/>
          </a:prstGeom>
        </p:spPr>
      </p:pic>
      <p:pic>
        <p:nvPicPr>
          <p:cNvPr id="24" name="Picture 23" descr="A close up of a sign&#10;&#10;Description automatically generated">
            <a:extLst>
              <a:ext uri="{FF2B5EF4-FFF2-40B4-BE49-F238E27FC236}">
                <a16:creationId xmlns:a16="http://schemas.microsoft.com/office/drawing/2014/main" id="{3D1D4D6F-6DE2-476F-84AD-ED8E625D770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085826" y="4960406"/>
            <a:ext cx="3015411" cy="624284"/>
          </a:xfrm>
          <a:prstGeom prst="rect">
            <a:avLst/>
          </a:prstGeom>
        </p:spPr>
      </p:pic>
      <p:pic>
        <p:nvPicPr>
          <p:cNvPr id="26" name="Picture 25" descr="A picture containing drawing&#10;&#10;Description automatically generated">
            <a:extLst>
              <a:ext uri="{FF2B5EF4-FFF2-40B4-BE49-F238E27FC236}">
                <a16:creationId xmlns:a16="http://schemas.microsoft.com/office/drawing/2014/main" id="{D35F13E7-4A05-41B6-A8A8-8914B258524B}"/>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37695" y="6029031"/>
            <a:ext cx="1794294" cy="324366"/>
          </a:xfrm>
          <a:prstGeom prst="rect">
            <a:avLst/>
          </a:prstGeom>
        </p:spPr>
      </p:pic>
      <p:pic>
        <p:nvPicPr>
          <p:cNvPr id="28" name="Picture 27" descr="A picture containing clock, object&#10;&#10;Description automatically generated">
            <a:extLst>
              <a:ext uri="{FF2B5EF4-FFF2-40B4-BE49-F238E27FC236}">
                <a16:creationId xmlns:a16="http://schemas.microsoft.com/office/drawing/2014/main" id="{FC59D6C7-3DD0-4D32-9509-CC3C7A8737F5}"/>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754700" y="5946211"/>
            <a:ext cx="2090043" cy="490005"/>
          </a:xfrm>
          <a:prstGeom prst="rect">
            <a:avLst/>
          </a:prstGeom>
        </p:spPr>
      </p:pic>
      <p:pic>
        <p:nvPicPr>
          <p:cNvPr id="30" name="Picture 29" descr="A picture containing drawing&#10;&#10;Description automatically generated">
            <a:extLst>
              <a:ext uri="{FF2B5EF4-FFF2-40B4-BE49-F238E27FC236}">
                <a16:creationId xmlns:a16="http://schemas.microsoft.com/office/drawing/2014/main" id="{DD99CA09-C111-4F5D-A7BB-E7412CA50D48}"/>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217758" y="5679551"/>
            <a:ext cx="1874520" cy="883920"/>
          </a:xfrm>
          <a:prstGeom prst="rect">
            <a:avLst/>
          </a:prstGeom>
        </p:spPr>
      </p:pic>
      <p:pic>
        <p:nvPicPr>
          <p:cNvPr id="32" name="Picture 31" descr="A black sign with white text&#10;&#10;Description automatically generated">
            <a:extLst>
              <a:ext uri="{FF2B5EF4-FFF2-40B4-BE49-F238E27FC236}">
                <a16:creationId xmlns:a16="http://schemas.microsoft.com/office/drawing/2014/main" id="{632FD557-472E-431F-8BCB-960B4AD117CD}"/>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643003" y="5733299"/>
            <a:ext cx="2164459" cy="776424"/>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E6E9038E-4856-441F-BDD6-B024C04D37BB}"/>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0030847" y="5695867"/>
            <a:ext cx="1527929" cy="873102"/>
          </a:xfrm>
          <a:prstGeom prst="rect">
            <a:avLst/>
          </a:prstGeom>
        </p:spPr>
      </p:pic>
      <p:sp>
        <p:nvSpPr>
          <p:cNvPr id="18" name="TextBox 17">
            <a:extLst>
              <a:ext uri="{FF2B5EF4-FFF2-40B4-BE49-F238E27FC236}">
                <a16:creationId xmlns:a16="http://schemas.microsoft.com/office/drawing/2014/main" id="{F8B0E946-8E71-4C2F-AEAE-CE51BADED56F}"/>
              </a:ext>
            </a:extLst>
          </p:cNvPr>
          <p:cNvSpPr txBox="1"/>
          <p:nvPr/>
        </p:nvSpPr>
        <p:spPr>
          <a:xfrm>
            <a:off x="180405" y="117317"/>
            <a:ext cx="11698917" cy="877163"/>
          </a:xfrm>
          <a:prstGeom prst="rect">
            <a:avLst/>
          </a:prstGeom>
          <a:noFill/>
        </p:spPr>
        <p:txBody>
          <a:bodyPr wrap="square">
            <a:spAutoFit/>
          </a:bodyPr>
          <a:lstStyle/>
          <a:p>
            <a:pPr>
              <a:spcAft>
                <a:spcPts val="600"/>
              </a:spcAft>
            </a:pPr>
            <a:r>
              <a:rPr lang="en-CA" sz="2200" dirty="0">
                <a:solidFill>
                  <a:srgbClr val="333333"/>
                </a:solidFill>
                <a:latin typeface="Open Sans" panose="020B0606030504020204"/>
              </a:rPr>
              <a:t>Now a partnership of 11 Universities and 6 institutes with funds flowing through NSERC</a:t>
            </a:r>
            <a:endParaRPr lang="en-CA" sz="2200" b="1" i="0" dirty="0">
              <a:solidFill>
                <a:srgbClr val="333333"/>
              </a:solidFill>
              <a:effectLst/>
              <a:latin typeface="Open Sans" panose="020B0606030504020204"/>
            </a:endParaRPr>
          </a:p>
          <a:p>
            <a:pPr marL="342900" indent="-342900">
              <a:spcAft>
                <a:spcPts val="600"/>
              </a:spcAft>
              <a:buFont typeface="Arial" panose="020B0604020202020204" pitchFamily="34" charset="0"/>
              <a:buChar char="•"/>
            </a:pPr>
            <a:endParaRPr lang="en-CA" sz="2400" dirty="0"/>
          </a:p>
        </p:txBody>
      </p:sp>
      <p:pic>
        <p:nvPicPr>
          <p:cNvPr id="1026" name="Picture 2">
            <a:extLst>
              <a:ext uri="{FF2B5EF4-FFF2-40B4-BE49-F238E27FC236}">
                <a16:creationId xmlns:a16="http://schemas.microsoft.com/office/drawing/2014/main" id="{FD310788-D161-B2E8-24A6-493A55B3281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512982" y="1342253"/>
            <a:ext cx="190500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Vic logo - University of Victoria">
            <a:extLst>
              <a:ext uri="{FF2B5EF4-FFF2-40B4-BE49-F238E27FC236}">
                <a16:creationId xmlns:a16="http://schemas.microsoft.com/office/drawing/2014/main" id="{51E773E0-EAAF-0E59-9F77-12DBD3E1BA1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146921" y="1113141"/>
            <a:ext cx="2164459" cy="212229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ogo Usage Guidelines - Communicators Toolkit - Simon Fraser University">
            <a:extLst>
              <a:ext uri="{FF2B5EF4-FFF2-40B4-BE49-F238E27FC236}">
                <a16:creationId xmlns:a16="http://schemas.microsoft.com/office/drawing/2014/main" id="{9C86246E-C4A4-E364-9669-4EDD317A4AF7}"/>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r="51677"/>
          <a:stretch/>
        </p:blipFill>
        <p:spPr bwMode="auto">
          <a:xfrm>
            <a:off x="4081023" y="1525577"/>
            <a:ext cx="1796455" cy="134493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Université de Sherbrooke Vector Logo ...">
            <a:extLst>
              <a:ext uri="{FF2B5EF4-FFF2-40B4-BE49-F238E27FC236}">
                <a16:creationId xmlns:a16="http://schemas.microsoft.com/office/drawing/2014/main" id="{26C88BE4-5B8C-0CF4-D45E-EADDFE957CD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953147" y="1169030"/>
            <a:ext cx="2867025" cy="1590675"/>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C082E43C-4179-3981-3106-247DBD94161B}"/>
              </a:ext>
            </a:extLst>
          </p:cNvPr>
          <p:cNvSpPr/>
          <p:nvPr/>
        </p:nvSpPr>
        <p:spPr>
          <a:xfrm>
            <a:off x="1" y="987527"/>
            <a:ext cx="12216886" cy="2199749"/>
          </a:xfrm>
          <a:prstGeom prst="ellipse">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22A7A9D2-7BB2-9E7A-AD36-662F9D106C13}"/>
              </a:ext>
            </a:extLst>
          </p:cNvPr>
          <p:cNvSpPr txBox="1"/>
          <p:nvPr/>
        </p:nvSpPr>
        <p:spPr>
          <a:xfrm>
            <a:off x="5566612" y="2817944"/>
            <a:ext cx="701026" cy="369332"/>
          </a:xfrm>
          <a:prstGeom prst="rect">
            <a:avLst/>
          </a:prstGeom>
          <a:noFill/>
        </p:spPr>
        <p:txBody>
          <a:bodyPr wrap="none" rtlCol="0">
            <a:spAutoFit/>
          </a:bodyPr>
          <a:lstStyle/>
          <a:p>
            <a:r>
              <a:rPr lang="en-US" b="1" dirty="0">
                <a:solidFill>
                  <a:srgbClr val="0000FF"/>
                </a:solidFill>
              </a:rPr>
              <a:t>New</a:t>
            </a:r>
            <a:endParaRPr lang="en-CA" b="1" dirty="0">
              <a:solidFill>
                <a:srgbClr val="0000FF"/>
              </a:solidFill>
            </a:endParaRPr>
          </a:p>
        </p:txBody>
      </p:sp>
      <p:pic>
        <p:nvPicPr>
          <p:cNvPr id="2" name="Picture 1">
            <a:extLst>
              <a:ext uri="{FF2B5EF4-FFF2-40B4-BE49-F238E27FC236}">
                <a16:creationId xmlns:a16="http://schemas.microsoft.com/office/drawing/2014/main" id="{8892DCF9-9EF9-A5F1-2764-0CDE3FBC6A32}"/>
              </a:ext>
            </a:extLst>
          </p:cNvPr>
          <p:cNvPicPr>
            <a:picLocks noChangeAspect="1"/>
          </p:cNvPicPr>
          <p:nvPr/>
        </p:nvPicPr>
        <p:blipFill>
          <a:blip r:embed="rId21"/>
          <a:srcRect l="29527" t="39576" r="29054" b="39931"/>
          <a:stretch>
            <a:fillRect/>
          </a:stretch>
        </p:blipFill>
        <p:spPr>
          <a:xfrm>
            <a:off x="736176" y="1750997"/>
            <a:ext cx="1291087" cy="638785"/>
          </a:xfrm>
          <a:prstGeom prst="rect">
            <a:avLst/>
          </a:prstGeom>
        </p:spPr>
      </p:pic>
    </p:spTree>
    <p:extLst>
      <p:ext uri="{BB962C8B-B14F-4D97-AF65-F5344CB8AC3E}">
        <p14:creationId xmlns:p14="http://schemas.microsoft.com/office/powerpoint/2010/main" val="1856576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741E2-B00E-8955-3712-47CDE4699C3B}"/>
              </a:ext>
            </a:extLst>
          </p:cNvPr>
          <p:cNvSpPr>
            <a:spLocks noGrp="1"/>
          </p:cNvSpPr>
          <p:nvPr>
            <p:ph type="title"/>
          </p:nvPr>
        </p:nvSpPr>
        <p:spPr>
          <a:xfrm>
            <a:off x="3891819" y="323043"/>
            <a:ext cx="4408361" cy="627189"/>
          </a:xfrm>
        </p:spPr>
        <p:txBody>
          <a:bodyPr/>
          <a:lstStyle/>
          <a:p>
            <a:r>
              <a:rPr lang="en-US" dirty="0"/>
              <a:t>A Canadian Partnership</a:t>
            </a:r>
          </a:p>
        </p:txBody>
      </p:sp>
      <p:pic>
        <p:nvPicPr>
          <p:cNvPr id="5" name="Picture 4" descr="A person from a tree&#10;&#10;Description automatically generated with low confidence">
            <a:extLst>
              <a:ext uri="{FF2B5EF4-FFF2-40B4-BE49-F238E27FC236}">
                <a16:creationId xmlns:a16="http://schemas.microsoft.com/office/drawing/2014/main" id="{9A80E836-3941-0294-B79A-F825C4FB14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9793" y="1113184"/>
            <a:ext cx="6096222" cy="5240116"/>
          </a:xfrm>
          <a:prstGeom prst="rect">
            <a:avLst/>
          </a:prstGeom>
        </p:spPr>
      </p:pic>
      <p:sp>
        <p:nvSpPr>
          <p:cNvPr id="6" name="Content Placeholder 2">
            <a:extLst>
              <a:ext uri="{FF2B5EF4-FFF2-40B4-BE49-F238E27FC236}">
                <a16:creationId xmlns:a16="http://schemas.microsoft.com/office/drawing/2014/main" id="{66DE98BD-E3BB-9A14-4308-D5974ADD3AB2}"/>
              </a:ext>
            </a:extLst>
          </p:cNvPr>
          <p:cNvSpPr>
            <a:spLocks noGrp="1"/>
          </p:cNvSpPr>
          <p:nvPr>
            <p:ph sz="half" idx="1"/>
          </p:nvPr>
        </p:nvSpPr>
        <p:spPr>
          <a:xfrm>
            <a:off x="149031" y="1280512"/>
            <a:ext cx="6267718" cy="1252862"/>
          </a:xfrm>
        </p:spPr>
        <p:txBody>
          <a:bodyPr/>
          <a:lstStyle/>
          <a:p>
            <a:pPr>
              <a:lnSpc>
                <a:spcPct val="100000"/>
              </a:lnSpc>
            </a:pPr>
            <a:r>
              <a:rPr lang="en-CA" dirty="0"/>
              <a:t>Hosted at Queen’s: </a:t>
            </a:r>
          </a:p>
          <a:p>
            <a:pPr>
              <a:lnSpc>
                <a:spcPct val="100000"/>
              </a:lnSpc>
            </a:pPr>
            <a:r>
              <a:rPr lang="en-CA" dirty="0"/>
              <a:t>Canada-wide scientific effort leveraging world-class facilities</a:t>
            </a:r>
            <a:endParaRPr lang="en-CA" b="1" dirty="0"/>
          </a:p>
          <a:p>
            <a:pPr>
              <a:lnSpc>
                <a:spcPct val="100000"/>
              </a:lnSpc>
            </a:pPr>
            <a:r>
              <a:rPr lang="en-CA" dirty="0"/>
              <a:t>SNOLAB – Premier underground facility in the world</a:t>
            </a:r>
          </a:p>
          <a:p>
            <a:pPr marL="0" indent="0">
              <a:lnSpc>
                <a:spcPct val="155000"/>
              </a:lnSpc>
              <a:buNone/>
            </a:pPr>
            <a:br>
              <a:rPr lang="en-US" sz="1400" dirty="0">
                <a:solidFill>
                  <a:srgbClr val="BA1F34"/>
                </a:solidFill>
              </a:rPr>
            </a:br>
            <a:br>
              <a:rPr lang="en-US" sz="1400" dirty="0">
                <a:solidFill>
                  <a:srgbClr val="BA1F34"/>
                </a:solidFill>
              </a:rPr>
            </a:br>
            <a:br>
              <a:rPr lang="en-US" sz="1400" dirty="0">
                <a:solidFill>
                  <a:srgbClr val="BA1F34"/>
                </a:solidFill>
              </a:rPr>
            </a:br>
            <a:endParaRPr lang="en-US" sz="1400" dirty="0">
              <a:solidFill>
                <a:srgbClr val="BA1F34"/>
              </a:solidFill>
            </a:endParaRPr>
          </a:p>
          <a:p>
            <a:endParaRPr lang="en-CA" dirty="0"/>
          </a:p>
          <a:p>
            <a:endParaRPr lang="en-CA" dirty="0"/>
          </a:p>
          <a:p>
            <a:endParaRPr lang="en-CA" dirty="0"/>
          </a:p>
          <a:p>
            <a:endParaRPr lang="en-US" dirty="0"/>
          </a:p>
        </p:txBody>
      </p:sp>
      <p:grpSp>
        <p:nvGrpSpPr>
          <p:cNvPr id="36" name="Group 35">
            <a:extLst>
              <a:ext uri="{FF2B5EF4-FFF2-40B4-BE49-F238E27FC236}">
                <a16:creationId xmlns:a16="http://schemas.microsoft.com/office/drawing/2014/main" id="{7E83C02A-A11D-98E1-2856-4EC853EB5A93}"/>
              </a:ext>
            </a:extLst>
          </p:cNvPr>
          <p:cNvGrpSpPr/>
          <p:nvPr/>
        </p:nvGrpSpPr>
        <p:grpSpPr>
          <a:xfrm>
            <a:off x="654196" y="3105510"/>
            <a:ext cx="1812990" cy="3620222"/>
            <a:chOff x="654196" y="2643485"/>
            <a:chExt cx="1812990" cy="3620222"/>
          </a:xfrm>
        </p:grpSpPr>
        <p:sp>
          <p:nvSpPr>
            <p:cNvPr id="12" name="TextBox 11">
              <a:extLst>
                <a:ext uri="{FF2B5EF4-FFF2-40B4-BE49-F238E27FC236}">
                  <a16:creationId xmlns:a16="http://schemas.microsoft.com/office/drawing/2014/main" id="{5B24ECF3-272D-6FAC-770F-699047DE7DDF}"/>
                </a:ext>
              </a:extLst>
            </p:cNvPr>
            <p:cNvSpPr txBox="1"/>
            <p:nvPr/>
          </p:nvSpPr>
          <p:spPr>
            <a:xfrm>
              <a:off x="861134" y="2643485"/>
              <a:ext cx="1606052" cy="3620222"/>
            </a:xfrm>
            <a:prstGeom prst="rect">
              <a:avLst/>
            </a:prstGeom>
            <a:noFill/>
          </p:spPr>
          <p:txBody>
            <a:bodyPr wrap="square" rtlCol="0">
              <a:spAutoFit/>
            </a:bodyPr>
            <a:lstStyle/>
            <a:p>
              <a:pPr>
                <a:lnSpc>
                  <a:spcPct val="125000"/>
                </a:lnSpc>
              </a:pPr>
              <a:r>
                <a:rPr lang="en-US" sz="1500" b="1" dirty="0">
                  <a:solidFill>
                    <a:srgbClr val="BA1F34"/>
                  </a:solidFill>
                </a:rPr>
                <a:t>11 </a:t>
              </a:r>
              <a:r>
                <a:rPr lang="en-US" sz="1500" b="1" dirty="0">
                  <a:solidFill>
                    <a:srgbClr val="BA1F34"/>
                  </a:solidFill>
                  <a:latin typeface="Open Sans" panose="020B0606030504020204" pitchFamily="34" charset="0"/>
                  <a:ea typeface="Open Sans" panose="020B0606030504020204" pitchFamily="34" charset="0"/>
                  <a:cs typeface="Open Sans" panose="020B0606030504020204" pitchFamily="34" charset="0"/>
                </a:rPr>
                <a:t>Universities</a:t>
              </a:r>
            </a:p>
            <a:p>
              <a:pPr>
                <a:lnSpc>
                  <a:spcPct val="125000"/>
                </a:lnSpc>
              </a:pP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Alberta</a:t>
              </a:r>
              <a:br>
                <a:rPr lang="en-US" sz="1400" b="1" dirty="0">
                  <a:solidFill>
                    <a:srgbClr val="BA1F34"/>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Carleton</a:t>
              </a:r>
            </a:p>
            <a:p>
              <a:pPr>
                <a:lnSpc>
                  <a:spcPct val="125000"/>
                </a:lnSpc>
              </a:pP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Laurentian</a:t>
              </a:r>
              <a:b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McGill</a:t>
              </a:r>
            </a:p>
            <a:p>
              <a:pPr>
                <a:lnSpc>
                  <a:spcPct val="125000"/>
                </a:lnSpc>
              </a:pP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Montreal</a:t>
              </a:r>
              <a:b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Queen’s</a:t>
              </a:r>
              <a:b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Sherbrook</a:t>
              </a:r>
              <a:b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Simon Fraser</a:t>
              </a:r>
              <a:b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Toronto</a:t>
              </a:r>
              <a:b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UBC</a:t>
              </a:r>
              <a:b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BA1F34"/>
                  </a:solidFill>
                  <a:latin typeface="Open Sans" panose="020B0606030504020204" pitchFamily="34" charset="0"/>
                  <a:ea typeface="Open Sans" panose="020B0606030504020204" pitchFamily="34" charset="0"/>
                  <a:cs typeface="Open Sans" panose="020B0606030504020204" pitchFamily="34" charset="0"/>
                </a:rPr>
                <a:t>Victoria</a:t>
              </a:r>
              <a:endParaRPr lang="en-US" sz="1400" dirty="0">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
          <p:nvSpPr>
            <p:cNvPr id="16" name="5-Point Star 15">
              <a:extLst>
                <a:ext uri="{FF2B5EF4-FFF2-40B4-BE49-F238E27FC236}">
                  <a16:creationId xmlns:a16="http://schemas.microsoft.com/office/drawing/2014/main" id="{2DBA3973-676B-48C9-9086-81598FF3D954}"/>
                </a:ext>
              </a:extLst>
            </p:cNvPr>
            <p:cNvSpPr/>
            <p:nvPr/>
          </p:nvSpPr>
          <p:spPr>
            <a:xfrm>
              <a:off x="654196" y="2738522"/>
              <a:ext cx="206938" cy="206938"/>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a:extLst>
              <a:ext uri="{FF2B5EF4-FFF2-40B4-BE49-F238E27FC236}">
                <a16:creationId xmlns:a16="http://schemas.microsoft.com/office/drawing/2014/main" id="{11BECA56-4CB0-5AA4-7741-031A4966D377}"/>
              </a:ext>
            </a:extLst>
          </p:cNvPr>
          <p:cNvGrpSpPr/>
          <p:nvPr/>
        </p:nvGrpSpPr>
        <p:grpSpPr>
          <a:xfrm>
            <a:off x="2523877" y="3105510"/>
            <a:ext cx="1729882" cy="2543004"/>
            <a:chOff x="2541195" y="2643485"/>
            <a:chExt cx="1729882" cy="2543004"/>
          </a:xfrm>
        </p:grpSpPr>
        <p:sp>
          <p:nvSpPr>
            <p:cNvPr id="13" name="TextBox 12">
              <a:extLst>
                <a:ext uri="{FF2B5EF4-FFF2-40B4-BE49-F238E27FC236}">
                  <a16:creationId xmlns:a16="http://schemas.microsoft.com/office/drawing/2014/main" id="{25ED106A-7DB6-77E6-D0E0-A1E5130BFB01}"/>
                </a:ext>
              </a:extLst>
            </p:cNvPr>
            <p:cNvSpPr txBox="1"/>
            <p:nvPr/>
          </p:nvSpPr>
          <p:spPr>
            <a:xfrm>
              <a:off x="2667387" y="2643485"/>
              <a:ext cx="1603690" cy="2543004"/>
            </a:xfrm>
            <a:prstGeom prst="rect">
              <a:avLst/>
            </a:prstGeom>
            <a:noFill/>
          </p:spPr>
          <p:txBody>
            <a:bodyPr wrap="square" rtlCol="0">
              <a:spAutoFit/>
            </a:bodyPr>
            <a:lstStyle/>
            <a:p>
              <a:pPr>
                <a:lnSpc>
                  <a:spcPct val="125000"/>
                </a:lnSpc>
              </a:pPr>
              <a:r>
                <a:rPr lang="en-US" sz="1500" b="1" dirty="0">
                  <a:solidFill>
                    <a:srgbClr val="0F2452"/>
                  </a:solidFill>
                  <a:latin typeface="Open Sans" panose="020B0606030504020204" pitchFamily="34" charset="0"/>
                  <a:ea typeface="Open Sans" panose="020B0606030504020204" pitchFamily="34" charset="0"/>
                  <a:cs typeface="Open Sans" panose="020B0606030504020204" pitchFamily="34" charset="0"/>
                </a:rPr>
                <a:t>6 Institutes</a:t>
              </a:r>
            </a:p>
            <a:p>
              <a:pPr>
                <a:lnSpc>
                  <a:spcPct val="125000"/>
                </a:lnSpc>
              </a:pPr>
              <a: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t>CIFAR</a:t>
              </a:r>
              <a:b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t>CITA</a:t>
              </a:r>
            </a:p>
            <a:p>
              <a:pPr>
                <a:lnSpc>
                  <a:spcPct val="125000"/>
                </a:lnSpc>
              </a:pPr>
              <a: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t>IPP</a:t>
              </a:r>
              <a:b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t>PI</a:t>
              </a:r>
            </a:p>
            <a:p>
              <a:pPr>
                <a:lnSpc>
                  <a:spcPct val="125000"/>
                </a:lnSpc>
              </a:pPr>
              <a: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t>SNOLAB</a:t>
              </a:r>
              <a:b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t>TRIUMF</a:t>
              </a:r>
              <a:b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br>
              <a:endPar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endParaRPr>
            </a:p>
            <a:p>
              <a:endParaRPr lang="en-US" dirty="0">
                <a:solidFill>
                  <a:srgbClr val="0F2452"/>
                </a:solidFill>
              </a:endParaRPr>
            </a:p>
          </p:txBody>
        </p:sp>
        <p:sp>
          <p:nvSpPr>
            <p:cNvPr id="17" name="Triangle 16">
              <a:extLst>
                <a:ext uri="{FF2B5EF4-FFF2-40B4-BE49-F238E27FC236}">
                  <a16:creationId xmlns:a16="http://schemas.microsoft.com/office/drawing/2014/main" id="{09069FBC-E71E-C1DF-60C4-FC3223E00D31}"/>
                </a:ext>
              </a:extLst>
            </p:cNvPr>
            <p:cNvSpPr>
              <a:spLocks noChangeAspect="1"/>
            </p:cNvSpPr>
            <p:nvPr/>
          </p:nvSpPr>
          <p:spPr>
            <a:xfrm>
              <a:off x="2541195" y="2752074"/>
              <a:ext cx="166987" cy="144000"/>
            </a:xfrm>
            <a:prstGeom prst="triangle">
              <a:avLst/>
            </a:prstGeom>
            <a:solidFill>
              <a:srgbClr val="0F2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76CCFE66-E140-42A2-13C2-4176AB8C9D19}"/>
              </a:ext>
            </a:extLst>
          </p:cNvPr>
          <p:cNvGrpSpPr/>
          <p:nvPr/>
        </p:nvGrpSpPr>
        <p:grpSpPr>
          <a:xfrm>
            <a:off x="4067772" y="3105510"/>
            <a:ext cx="1707770" cy="2543004"/>
            <a:chOff x="4189000" y="2643485"/>
            <a:chExt cx="1707770" cy="2543004"/>
          </a:xfrm>
        </p:grpSpPr>
        <p:sp>
          <p:nvSpPr>
            <p:cNvPr id="14" name="TextBox 13">
              <a:extLst>
                <a:ext uri="{FF2B5EF4-FFF2-40B4-BE49-F238E27FC236}">
                  <a16:creationId xmlns:a16="http://schemas.microsoft.com/office/drawing/2014/main" id="{B1932361-4533-11C4-E536-F1F443ECB741}"/>
                </a:ext>
              </a:extLst>
            </p:cNvPr>
            <p:cNvSpPr txBox="1"/>
            <p:nvPr/>
          </p:nvSpPr>
          <p:spPr>
            <a:xfrm>
              <a:off x="4293080" y="2643485"/>
              <a:ext cx="1603690" cy="2543004"/>
            </a:xfrm>
            <a:prstGeom prst="rect">
              <a:avLst/>
            </a:prstGeom>
            <a:noFill/>
          </p:spPr>
          <p:txBody>
            <a:bodyPr wrap="square" rtlCol="0">
              <a:spAutoFit/>
            </a:bodyPr>
            <a:lstStyle/>
            <a:p>
              <a:pPr>
                <a:lnSpc>
                  <a:spcPct val="125000"/>
                </a:lnSpc>
              </a:pPr>
              <a:r>
                <a:rPr lang="en-US" sz="1500" b="1"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Collaborators</a:t>
              </a:r>
            </a:p>
            <a:p>
              <a:pPr>
                <a:lnSpc>
                  <a:spcPct val="125000"/>
                </a:lnSpc>
              </a:pPr>
              <a:r>
                <a:rPr lang="en-U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McMaster</a:t>
              </a:r>
            </a:p>
            <a:p>
              <a:pPr>
                <a:lnSpc>
                  <a:spcPct val="125000"/>
                </a:lnSpc>
              </a:pPr>
              <a:r>
                <a:rPr lang="en-U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Regina</a:t>
              </a:r>
            </a:p>
            <a:p>
              <a:pPr>
                <a:lnSpc>
                  <a:spcPct val="125000"/>
                </a:lnSpc>
              </a:pPr>
              <a:r>
                <a:rPr lang="en-U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Saskatchewan</a:t>
              </a:r>
            </a:p>
            <a:p>
              <a:pPr>
                <a:lnSpc>
                  <a:spcPct val="125000"/>
                </a:lnSpc>
              </a:pPr>
              <a:r>
                <a:rPr lang="en-U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Waterloo</a:t>
              </a:r>
            </a:p>
            <a:p>
              <a:pPr>
                <a:lnSpc>
                  <a:spcPct val="125000"/>
                </a:lnSpc>
              </a:pPr>
              <a:r>
                <a:rPr lang="en-U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Winnipeg</a:t>
              </a:r>
            </a:p>
            <a:p>
              <a:pPr>
                <a:lnSpc>
                  <a:spcPct val="125000"/>
                </a:lnSpc>
              </a:pPr>
              <a:r>
                <a:rPr lang="en-U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York</a:t>
              </a:r>
              <a:b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br>
              <a:r>
                <a:rPr lang="en-US" sz="1400" dirty="0">
                  <a:solidFill>
                    <a:srgbClr val="0F2452"/>
                  </a:solidFill>
                  <a:latin typeface="Open Sans" panose="020B0606030504020204" pitchFamily="34" charset="0"/>
                  <a:ea typeface="Open Sans" panose="020B0606030504020204" pitchFamily="34" charset="0"/>
                  <a:cs typeface="Open Sans" panose="020B0606030504020204" pitchFamily="34" charset="0"/>
                </a:rPr>
                <a:t>Dalhousie</a:t>
              </a:r>
            </a:p>
            <a:p>
              <a:endParaRPr lang="en-US" dirty="0">
                <a:solidFill>
                  <a:srgbClr val="0F2452"/>
                </a:solidFill>
              </a:endParaRPr>
            </a:p>
          </p:txBody>
        </p:sp>
        <p:sp>
          <p:nvSpPr>
            <p:cNvPr id="19" name="Oval 18">
              <a:extLst>
                <a:ext uri="{FF2B5EF4-FFF2-40B4-BE49-F238E27FC236}">
                  <a16:creationId xmlns:a16="http://schemas.microsoft.com/office/drawing/2014/main" id="{6E01EA7A-219D-19A8-1924-3B35C1D020A1}"/>
                </a:ext>
              </a:extLst>
            </p:cNvPr>
            <p:cNvSpPr/>
            <p:nvPr/>
          </p:nvSpPr>
          <p:spPr>
            <a:xfrm>
              <a:off x="4189000" y="2769831"/>
              <a:ext cx="134428" cy="134428"/>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5-Point Star 22">
            <a:extLst>
              <a:ext uri="{FF2B5EF4-FFF2-40B4-BE49-F238E27FC236}">
                <a16:creationId xmlns:a16="http://schemas.microsoft.com/office/drawing/2014/main" id="{A30B9A9E-6627-2DF6-06C4-5562ECDB7B90}"/>
              </a:ext>
            </a:extLst>
          </p:cNvPr>
          <p:cNvSpPr/>
          <p:nvPr/>
        </p:nvSpPr>
        <p:spPr>
          <a:xfrm>
            <a:off x="6154222" y="4835135"/>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5-Point Star 23">
            <a:extLst>
              <a:ext uri="{FF2B5EF4-FFF2-40B4-BE49-F238E27FC236}">
                <a16:creationId xmlns:a16="http://schemas.microsoft.com/office/drawing/2014/main" id="{3685D537-A626-140D-239B-C5534A067413}"/>
              </a:ext>
            </a:extLst>
          </p:cNvPr>
          <p:cNvSpPr/>
          <p:nvPr/>
        </p:nvSpPr>
        <p:spPr>
          <a:xfrm>
            <a:off x="6281162" y="4810073"/>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5-Point Star 24">
            <a:extLst>
              <a:ext uri="{FF2B5EF4-FFF2-40B4-BE49-F238E27FC236}">
                <a16:creationId xmlns:a16="http://schemas.microsoft.com/office/drawing/2014/main" id="{ED00433B-A8A0-BE54-7456-425AC4494271}"/>
              </a:ext>
            </a:extLst>
          </p:cNvPr>
          <p:cNvSpPr/>
          <p:nvPr/>
        </p:nvSpPr>
        <p:spPr>
          <a:xfrm>
            <a:off x="6397965" y="4843445"/>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5-Point Star 25">
            <a:extLst>
              <a:ext uri="{FF2B5EF4-FFF2-40B4-BE49-F238E27FC236}">
                <a16:creationId xmlns:a16="http://schemas.microsoft.com/office/drawing/2014/main" id="{CCE624F1-3E82-0105-645B-0C8CE2C00318}"/>
              </a:ext>
            </a:extLst>
          </p:cNvPr>
          <p:cNvSpPr/>
          <p:nvPr/>
        </p:nvSpPr>
        <p:spPr>
          <a:xfrm>
            <a:off x="7232271" y="4319500"/>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5-Point Star 26">
            <a:extLst>
              <a:ext uri="{FF2B5EF4-FFF2-40B4-BE49-F238E27FC236}">
                <a16:creationId xmlns:a16="http://schemas.microsoft.com/office/drawing/2014/main" id="{1A18EEDD-33D0-61B9-F57A-25716EC66044}"/>
              </a:ext>
            </a:extLst>
          </p:cNvPr>
          <p:cNvSpPr/>
          <p:nvPr/>
        </p:nvSpPr>
        <p:spPr>
          <a:xfrm>
            <a:off x="10071077" y="5881265"/>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5-Point Star 27">
            <a:extLst>
              <a:ext uri="{FF2B5EF4-FFF2-40B4-BE49-F238E27FC236}">
                <a16:creationId xmlns:a16="http://schemas.microsoft.com/office/drawing/2014/main" id="{47A74B3B-DB6D-C480-3D71-51FAEAD25952}"/>
              </a:ext>
            </a:extLst>
          </p:cNvPr>
          <p:cNvSpPr/>
          <p:nvPr/>
        </p:nvSpPr>
        <p:spPr>
          <a:xfrm>
            <a:off x="10413260" y="5360503"/>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5-Point Star 28">
            <a:extLst>
              <a:ext uri="{FF2B5EF4-FFF2-40B4-BE49-F238E27FC236}">
                <a16:creationId xmlns:a16="http://schemas.microsoft.com/office/drawing/2014/main" id="{2B27DC69-781B-7D91-DA62-0887130C230C}"/>
              </a:ext>
            </a:extLst>
          </p:cNvPr>
          <p:cNvSpPr/>
          <p:nvPr/>
        </p:nvSpPr>
        <p:spPr>
          <a:xfrm>
            <a:off x="10319155" y="5796688"/>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5-Point Star 29">
            <a:extLst>
              <a:ext uri="{FF2B5EF4-FFF2-40B4-BE49-F238E27FC236}">
                <a16:creationId xmlns:a16="http://schemas.microsoft.com/office/drawing/2014/main" id="{048DAF44-3BA4-D1AE-DBB0-C0F8C189863B}"/>
              </a:ext>
            </a:extLst>
          </p:cNvPr>
          <p:cNvSpPr/>
          <p:nvPr/>
        </p:nvSpPr>
        <p:spPr>
          <a:xfrm>
            <a:off x="10487345" y="5464899"/>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5-Point Star 30">
            <a:extLst>
              <a:ext uri="{FF2B5EF4-FFF2-40B4-BE49-F238E27FC236}">
                <a16:creationId xmlns:a16="http://schemas.microsoft.com/office/drawing/2014/main" id="{BE575B67-EFC5-695F-B65F-9A9E32ED33D5}"/>
              </a:ext>
            </a:extLst>
          </p:cNvPr>
          <p:cNvSpPr/>
          <p:nvPr/>
        </p:nvSpPr>
        <p:spPr>
          <a:xfrm>
            <a:off x="10731820" y="5468074"/>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5-Point Star 31">
            <a:extLst>
              <a:ext uri="{FF2B5EF4-FFF2-40B4-BE49-F238E27FC236}">
                <a16:creationId xmlns:a16="http://schemas.microsoft.com/office/drawing/2014/main" id="{338787D2-C960-2801-2354-423C1278B715}"/>
              </a:ext>
            </a:extLst>
          </p:cNvPr>
          <p:cNvSpPr/>
          <p:nvPr/>
        </p:nvSpPr>
        <p:spPr>
          <a:xfrm>
            <a:off x="10107086" y="5647011"/>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625694BF-174D-FA95-AD15-E52409F95491}"/>
              </a:ext>
            </a:extLst>
          </p:cNvPr>
          <p:cNvSpPr>
            <a:spLocks noChangeAspect="1"/>
          </p:cNvSpPr>
          <p:nvPr/>
        </p:nvSpPr>
        <p:spPr>
          <a:xfrm>
            <a:off x="10368469" y="5773265"/>
            <a:ext cx="125240" cy="108000"/>
          </a:xfrm>
          <a:prstGeom prst="triangle">
            <a:avLst/>
          </a:prstGeom>
          <a:solidFill>
            <a:srgbClr val="0F2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A9A55B65-0F6A-DAF4-55E6-77508E2159B5}"/>
              </a:ext>
            </a:extLst>
          </p:cNvPr>
          <p:cNvSpPr>
            <a:spLocks noChangeAspect="1"/>
          </p:cNvSpPr>
          <p:nvPr/>
        </p:nvSpPr>
        <p:spPr>
          <a:xfrm>
            <a:off x="6381334" y="4997265"/>
            <a:ext cx="125240" cy="108000"/>
          </a:xfrm>
          <a:prstGeom prst="triangle">
            <a:avLst/>
          </a:prstGeom>
          <a:solidFill>
            <a:srgbClr val="0F2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5FE420DF-950C-AD0D-2760-2393CE464010}"/>
              </a:ext>
            </a:extLst>
          </p:cNvPr>
          <p:cNvSpPr>
            <a:spLocks noChangeAspect="1"/>
          </p:cNvSpPr>
          <p:nvPr/>
        </p:nvSpPr>
        <p:spPr>
          <a:xfrm>
            <a:off x="9804603" y="5578472"/>
            <a:ext cx="125240" cy="108000"/>
          </a:xfrm>
          <a:prstGeom prst="triangle">
            <a:avLst/>
          </a:prstGeom>
          <a:solidFill>
            <a:srgbClr val="0F2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angle 36">
            <a:extLst>
              <a:ext uri="{FF2B5EF4-FFF2-40B4-BE49-F238E27FC236}">
                <a16:creationId xmlns:a16="http://schemas.microsoft.com/office/drawing/2014/main" id="{64358E4B-4C73-5353-CA83-2E310AA7D16B}"/>
              </a:ext>
            </a:extLst>
          </p:cNvPr>
          <p:cNvSpPr>
            <a:spLocks noChangeAspect="1"/>
          </p:cNvSpPr>
          <p:nvPr/>
        </p:nvSpPr>
        <p:spPr>
          <a:xfrm>
            <a:off x="9948972" y="5850566"/>
            <a:ext cx="125240" cy="108000"/>
          </a:xfrm>
          <a:prstGeom prst="triangle">
            <a:avLst/>
          </a:prstGeom>
          <a:solidFill>
            <a:srgbClr val="0F2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iangle 37">
            <a:extLst>
              <a:ext uri="{FF2B5EF4-FFF2-40B4-BE49-F238E27FC236}">
                <a16:creationId xmlns:a16="http://schemas.microsoft.com/office/drawing/2014/main" id="{229AC062-530E-A5E3-E2F1-4C89029A92D3}"/>
              </a:ext>
            </a:extLst>
          </p:cNvPr>
          <p:cNvSpPr>
            <a:spLocks noChangeAspect="1"/>
          </p:cNvSpPr>
          <p:nvPr/>
        </p:nvSpPr>
        <p:spPr>
          <a:xfrm>
            <a:off x="10197749" y="5911921"/>
            <a:ext cx="125240" cy="108000"/>
          </a:xfrm>
          <a:prstGeom prst="triangle">
            <a:avLst/>
          </a:prstGeom>
          <a:solidFill>
            <a:srgbClr val="0F2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iangle 38">
            <a:extLst>
              <a:ext uri="{FF2B5EF4-FFF2-40B4-BE49-F238E27FC236}">
                <a16:creationId xmlns:a16="http://schemas.microsoft.com/office/drawing/2014/main" id="{CA601961-CE4B-A66B-7E40-60F5B86E222C}"/>
              </a:ext>
            </a:extLst>
          </p:cNvPr>
          <p:cNvSpPr>
            <a:spLocks noChangeAspect="1"/>
          </p:cNvSpPr>
          <p:nvPr/>
        </p:nvSpPr>
        <p:spPr>
          <a:xfrm>
            <a:off x="10094006" y="6024610"/>
            <a:ext cx="125240" cy="108000"/>
          </a:xfrm>
          <a:prstGeom prst="triangle">
            <a:avLst/>
          </a:prstGeom>
          <a:solidFill>
            <a:srgbClr val="0F2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F6F86E2-8C3F-ACCC-526E-631B0EB5824F}"/>
              </a:ext>
            </a:extLst>
          </p:cNvPr>
          <p:cNvSpPr>
            <a:spLocks noChangeAspect="1"/>
          </p:cNvSpPr>
          <p:nvPr/>
        </p:nvSpPr>
        <p:spPr>
          <a:xfrm>
            <a:off x="7715343" y="4850242"/>
            <a:ext cx="110080" cy="108000"/>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24A7E463-0564-EE41-52D0-63176C526A3F}"/>
              </a:ext>
            </a:extLst>
          </p:cNvPr>
          <p:cNvSpPr>
            <a:spLocks noChangeAspect="1"/>
          </p:cNvSpPr>
          <p:nvPr/>
        </p:nvSpPr>
        <p:spPr>
          <a:xfrm>
            <a:off x="7879803" y="5060751"/>
            <a:ext cx="110080" cy="108000"/>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3EF0FAF9-065C-F92B-5EF4-A5488EDA3DCF}"/>
              </a:ext>
            </a:extLst>
          </p:cNvPr>
          <p:cNvSpPr>
            <a:spLocks noChangeAspect="1"/>
          </p:cNvSpPr>
          <p:nvPr/>
        </p:nvSpPr>
        <p:spPr>
          <a:xfrm>
            <a:off x="8452125" y="5337045"/>
            <a:ext cx="110080" cy="108000"/>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6BC7F5B6-0BEF-3005-9707-191B10A998D0}"/>
              </a:ext>
            </a:extLst>
          </p:cNvPr>
          <p:cNvSpPr>
            <a:spLocks noChangeAspect="1"/>
          </p:cNvSpPr>
          <p:nvPr/>
        </p:nvSpPr>
        <p:spPr>
          <a:xfrm>
            <a:off x="9882509" y="6010200"/>
            <a:ext cx="110080" cy="108000"/>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49BC9473-6FA8-A011-3AA6-5FE8ABF0B30C}"/>
              </a:ext>
            </a:extLst>
          </p:cNvPr>
          <p:cNvSpPr>
            <a:spLocks noChangeAspect="1"/>
          </p:cNvSpPr>
          <p:nvPr/>
        </p:nvSpPr>
        <p:spPr>
          <a:xfrm>
            <a:off x="10011592" y="6118200"/>
            <a:ext cx="110080" cy="108000"/>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42E193F4-A349-9BB4-C0EC-9983E3CB0079}"/>
              </a:ext>
            </a:extLst>
          </p:cNvPr>
          <p:cNvSpPr>
            <a:spLocks noChangeAspect="1"/>
          </p:cNvSpPr>
          <p:nvPr/>
        </p:nvSpPr>
        <p:spPr>
          <a:xfrm>
            <a:off x="10152384" y="5810175"/>
            <a:ext cx="110080" cy="108000"/>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C621451-8447-D310-F34B-689555106303}"/>
              </a:ext>
            </a:extLst>
          </p:cNvPr>
          <p:cNvSpPr txBox="1"/>
          <p:nvPr/>
        </p:nvSpPr>
        <p:spPr>
          <a:xfrm>
            <a:off x="10413260" y="5795713"/>
            <a:ext cx="881877" cy="276999"/>
          </a:xfrm>
          <a:prstGeom prst="rect">
            <a:avLst/>
          </a:prstGeom>
          <a:noFill/>
        </p:spPr>
        <p:txBody>
          <a:bodyPr wrap="square" rtlCol="0">
            <a:spAutoFit/>
          </a:bodyPr>
          <a:lstStyle/>
          <a:p>
            <a:r>
              <a:rPr lang="en-US" sz="1200" b="1" dirty="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rPr>
              <a:t>Queen’s</a:t>
            </a:r>
          </a:p>
        </p:txBody>
      </p:sp>
      <p:sp>
        <p:nvSpPr>
          <p:cNvPr id="9" name="TextBox 8">
            <a:extLst>
              <a:ext uri="{FF2B5EF4-FFF2-40B4-BE49-F238E27FC236}">
                <a16:creationId xmlns:a16="http://schemas.microsoft.com/office/drawing/2014/main" id="{EE5545B1-9547-9C74-9195-EA0735A2A810}"/>
              </a:ext>
            </a:extLst>
          </p:cNvPr>
          <p:cNvSpPr txBox="1"/>
          <p:nvPr/>
        </p:nvSpPr>
        <p:spPr>
          <a:xfrm>
            <a:off x="9225209" y="5316794"/>
            <a:ext cx="881877" cy="276999"/>
          </a:xfrm>
          <a:prstGeom prst="rect">
            <a:avLst/>
          </a:prstGeom>
          <a:noFill/>
        </p:spPr>
        <p:txBody>
          <a:bodyPr wrap="square" rtlCol="0">
            <a:spAutoFit/>
          </a:bodyPr>
          <a:lstStyle/>
          <a:p>
            <a:r>
              <a:rPr lang="en-US" sz="1200" b="1" dirty="0">
                <a:solidFill>
                  <a:srgbClr val="0F2452"/>
                </a:solidFill>
                <a:latin typeface="Open Sans Semibold" panose="020B0606030504020204" pitchFamily="34" charset="0"/>
                <a:ea typeface="Open Sans Semibold" panose="020B0606030504020204" pitchFamily="34" charset="0"/>
                <a:cs typeface="Open Sans Semibold" panose="020B0606030504020204" pitchFamily="34" charset="0"/>
              </a:rPr>
              <a:t>SNOLAB</a:t>
            </a:r>
          </a:p>
        </p:txBody>
      </p:sp>
      <p:sp>
        <p:nvSpPr>
          <p:cNvPr id="3" name="5-Point Star 27">
            <a:extLst>
              <a:ext uri="{FF2B5EF4-FFF2-40B4-BE49-F238E27FC236}">
                <a16:creationId xmlns:a16="http://schemas.microsoft.com/office/drawing/2014/main" id="{8FA197E4-C824-D72E-0304-D57E0F38D83E}"/>
              </a:ext>
            </a:extLst>
          </p:cNvPr>
          <p:cNvSpPr/>
          <p:nvPr/>
        </p:nvSpPr>
        <p:spPr>
          <a:xfrm>
            <a:off x="9855759" y="5558387"/>
            <a:ext cx="148169" cy="148169"/>
          </a:xfrm>
          <a:prstGeom prst="star5">
            <a:avLst/>
          </a:prstGeom>
          <a:solidFill>
            <a:srgbClr val="BA1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81F16B6-65D5-5F9E-B9BD-71D0D4A3CD6D}"/>
              </a:ext>
            </a:extLst>
          </p:cNvPr>
          <p:cNvSpPr>
            <a:spLocks noChangeAspect="1"/>
          </p:cNvSpPr>
          <p:nvPr/>
        </p:nvSpPr>
        <p:spPr>
          <a:xfrm>
            <a:off x="11498455" y="5306503"/>
            <a:ext cx="110080" cy="108000"/>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33">
            <a:extLst>
              <a:ext uri="{FF2B5EF4-FFF2-40B4-BE49-F238E27FC236}">
                <a16:creationId xmlns:a16="http://schemas.microsoft.com/office/drawing/2014/main" id="{E127A52F-5B6A-B212-DFC8-91432C3FA32C}"/>
              </a:ext>
            </a:extLst>
          </p:cNvPr>
          <p:cNvSpPr>
            <a:spLocks noChangeAspect="1"/>
          </p:cNvSpPr>
          <p:nvPr/>
        </p:nvSpPr>
        <p:spPr>
          <a:xfrm>
            <a:off x="7317820" y="4339584"/>
            <a:ext cx="125240" cy="108000"/>
          </a:xfrm>
          <a:prstGeom prst="triangl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902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ntr" presetSubtype="0" fill="hold" grpId="1" nodeType="withEffect">
                                  <p:stCondLst>
                                    <p:cond delay="0"/>
                                  </p:stCondLst>
                                  <p:childTnLst>
                                    <p:set>
                                      <p:cBhvr>
                                        <p:cTn id="60" dur="1" fill="hold">
                                          <p:stCondLst>
                                            <p:cond delay="0"/>
                                          </p:stCondLst>
                                        </p:cTn>
                                        <p:tgtEl>
                                          <p:spTgt spid="39"/>
                                        </p:tgtEl>
                                        <p:attrNameLst>
                                          <p:attrName>style.visibility</p:attrName>
                                        </p:attrNameLst>
                                      </p:cBhvr>
                                      <p:to>
                                        <p:strVal val="visible"/>
                                      </p:to>
                                    </p:set>
                                  </p:childTnLst>
                                </p:cTn>
                              </p:par>
                              <p:par>
                                <p:cTn id="61" presetID="1" presetClass="entr" presetSubtype="0" fill="hold" grpId="1" nodeType="with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4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4"/>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7" grpId="0" animBg="1"/>
      <p:bldP spid="38" grpId="0" animBg="1"/>
      <p:bldP spid="38" grpId="1" animBg="1"/>
      <p:bldP spid="39" grpId="0" animBg="1"/>
      <p:bldP spid="39" grpId="1" animBg="1"/>
      <p:bldP spid="41" grpId="0" animBg="1"/>
      <p:bldP spid="42" grpId="0" animBg="1"/>
      <p:bldP spid="43" grpId="0" animBg="1"/>
      <p:bldP spid="44" grpId="0" animBg="1"/>
      <p:bldP spid="45" grpId="0" animBg="1"/>
      <p:bldP spid="46" grpId="0" animBg="1"/>
      <p:bldP spid="8" grpId="0"/>
      <p:bldP spid="9" grpId="0"/>
      <p:bldP spid="3" grpId="0" animBg="1"/>
      <p:bldP spid="4"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F8B0E946-8E71-4C2F-AEAE-CE51BADED56F}"/>
              </a:ext>
            </a:extLst>
          </p:cNvPr>
          <p:cNvSpPr txBox="1"/>
          <p:nvPr/>
        </p:nvSpPr>
        <p:spPr>
          <a:xfrm>
            <a:off x="130711" y="69675"/>
            <a:ext cx="7081251" cy="5955476"/>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endParaRPr lang="en-CA" sz="2400" dirty="0">
              <a:solidFill>
                <a:prstClr val="black"/>
              </a:solidFill>
              <a:latin typeface="Aptos" panose="020B0004020202020204" pitchFamily="34"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kumimoji="0" lang="en-CA" sz="24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Focus: </a:t>
            </a:r>
            <a:r>
              <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The Institute was initially created with a focus on ensuring Canadian scientists were leading in the science that benefits from having the premier underground facility, SNOLAB,  in their backyard. </a:t>
            </a:r>
          </a:p>
          <a:p>
            <a:pPr marR="0" lvl="0" algn="l" defTabSz="914400" rtl="0" eaLnBrk="1" fontAlgn="auto" latinLnBrk="0" hangingPunct="1">
              <a:lnSpc>
                <a:spcPct val="100000"/>
              </a:lnSpc>
              <a:spcBef>
                <a:spcPts val="0"/>
              </a:spcBef>
              <a:spcAft>
                <a:spcPts val="0"/>
              </a:spcAft>
              <a:buClrTx/>
              <a:buSzTx/>
              <a:tabLst/>
              <a:defRPr/>
            </a:pPr>
            <a:endParaRPr lang="en-CA" sz="2400" dirty="0">
              <a:solidFill>
                <a:prstClr val="black"/>
              </a:solidFill>
              <a:latin typeface="Aptos" panose="020B0004020202020204" pitchFamily="34"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en-CA" sz="2400" b="1" dirty="0">
                <a:solidFill>
                  <a:prstClr val="black"/>
                </a:solidFill>
                <a:latin typeface="Aptos" panose="020B0004020202020204" pitchFamily="34" charset="0"/>
                <a:cs typeface="Times New Roman" panose="02020603050405020304" pitchFamily="18" charset="0"/>
              </a:rPr>
              <a:t>P</a:t>
            </a:r>
            <a:r>
              <a:rPr kumimoji="0" lang="en-CA" sz="2400" b="1" i="0" u="none" strike="noStrike" kern="1200" cap="none" spc="0" normalizeH="0" baseline="0" noProof="0" dirty="0" err="1">
                <a:ln>
                  <a:noFill/>
                </a:ln>
                <a:solidFill>
                  <a:prstClr val="black"/>
                </a:solidFill>
                <a:effectLst/>
                <a:uLnTx/>
                <a:uFillTx/>
                <a:latin typeface="Aptos" panose="020B0004020202020204" pitchFamily="34" charset="0"/>
                <a:cs typeface="Times New Roman" panose="02020603050405020304" pitchFamily="18" charset="0"/>
              </a:rPr>
              <a:t>hysics</a:t>
            </a:r>
            <a:r>
              <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 objectives focus on:</a:t>
            </a:r>
          </a:p>
          <a:p>
            <a:pPr marL="800100" lvl="1" indent="-342900">
              <a:buFont typeface="Arial" panose="020B0604020202020204" pitchFamily="34" charset="0"/>
              <a:buChar char="•"/>
              <a:defRPr/>
            </a:pPr>
            <a:r>
              <a:rPr lang="en-CA" sz="2400" dirty="0">
                <a:solidFill>
                  <a:prstClr val="black"/>
                </a:solidFill>
                <a:latin typeface="Aptos" panose="020B0004020202020204" pitchFamily="34" charset="0"/>
                <a:cs typeface="Times New Roman" panose="02020603050405020304" pitchFamily="18" charset="0"/>
              </a:rPr>
              <a:t>Dark Matter</a:t>
            </a:r>
          </a:p>
          <a:p>
            <a:pPr marL="800100" lvl="1" indent="-342900">
              <a:buFont typeface="Arial" panose="020B0604020202020204" pitchFamily="34" charset="0"/>
              <a:buChar char="•"/>
              <a:defRPr/>
            </a:pPr>
            <a:r>
              <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Fundamental Properties of neutrinos</a:t>
            </a:r>
          </a:p>
          <a:p>
            <a:pPr marL="800100" lvl="1" indent="-342900">
              <a:buFont typeface="Arial" panose="020B0604020202020204" pitchFamily="34" charset="0"/>
              <a:buChar char="•"/>
              <a:defRPr/>
            </a:pPr>
            <a:r>
              <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Neutrinoless double beta decay</a:t>
            </a:r>
          </a:p>
          <a:p>
            <a:pPr marL="800100" lvl="1" indent="-342900">
              <a:spcAft>
                <a:spcPts val="600"/>
              </a:spcAft>
              <a:buFont typeface="Arial" panose="020B0604020202020204" pitchFamily="34" charset="0"/>
              <a:buChar char="•"/>
              <a:defRPr/>
            </a:pPr>
            <a:r>
              <a:rPr lang="en-CA" sz="2400" dirty="0">
                <a:solidFill>
                  <a:prstClr val="black"/>
                </a:solidFill>
                <a:latin typeface="Aptos" panose="020B0004020202020204" pitchFamily="34" charset="0"/>
                <a:cs typeface="Times New Roman" panose="02020603050405020304" pitchFamily="18" charset="0"/>
              </a:rPr>
              <a:t>Multi-messenger Physics</a:t>
            </a:r>
          </a:p>
          <a:p>
            <a:pPr>
              <a:defRPr/>
            </a:pPr>
            <a:r>
              <a:rPr lang="en-CA" sz="2400" dirty="0">
                <a:solidFill>
                  <a:prstClr val="black"/>
                </a:solidFill>
                <a:latin typeface="Aptos" panose="020B0004020202020204" pitchFamily="34" charset="0"/>
                <a:cs typeface="Times New Roman" panose="02020603050405020304" pitchFamily="18" charset="0"/>
              </a:rPr>
              <a:t>In addition to SNOLAB </a:t>
            </a:r>
            <a:r>
              <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we </a:t>
            </a:r>
            <a:r>
              <a:rPr lang="en-CA" sz="2400" dirty="0">
                <a:solidFill>
                  <a:prstClr val="black"/>
                </a:solidFill>
                <a:latin typeface="Aptos" panose="020B0004020202020204" pitchFamily="34" charset="0"/>
                <a:cs typeface="Times New Roman" panose="02020603050405020304" pitchFamily="18" charset="0"/>
              </a:rPr>
              <a:t>also now benefit from the underwater facilities at Ocean Networks Canada.</a:t>
            </a:r>
            <a:endPar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CA" sz="2000" dirty="0">
              <a:solidFill>
                <a:srgbClr val="333333"/>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3255182-204B-5A29-2B0C-9FAAAF825F22}"/>
              </a:ext>
            </a:extLst>
          </p:cNvPr>
          <p:cNvPicPr>
            <a:picLocks noChangeAspect="1"/>
          </p:cNvPicPr>
          <p:nvPr/>
        </p:nvPicPr>
        <p:blipFill>
          <a:blip r:embed="rId3">
            <a:extLst>
              <a:ext uri="{28A0092B-C50C-407E-A947-70E740481C1C}">
                <a14:useLocalDpi xmlns:a14="http://schemas.microsoft.com/office/drawing/2010/main" val="0"/>
              </a:ext>
            </a:extLst>
          </a:blip>
          <a:srcRect l="12357" r="12357"/>
          <a:stretch/>
        </p:blipFill>
        <p:spPr>
          <a:xfrm>
            <a:off x="7034975" y="764960"/>
            <a:ext cx="5444613" cy="4821273"/>
          </a:xfrm>
          <a:prstGeom prst="rect">
            <a:avLst/>
          </a:prstGeom>
        </p:spPr>
      </p:pic>
    </p:spTree>
    <p:extLst>
      <p:ext uri="{BB962C8B-B14F-4D97-AF65-F5344CB8AC3E}">
        <p14:creationId xmlns:p14="http://schemas.microsoft.com/office/powerpoint/2010/main" val="1256501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CEDF6D-2F3E-0CEB-79FB-60361E42CAA4}"/>
              </a:ext>
            </a:extLst>
          </p:cNvPr>
          <p:cNvSpPr txBox="1"/>
          <p:nvPr/>
        </p:nvSpPr>
        <p:spPr>
          <a:xfrm>
            <a:off x="526751" y="766732"/>
            <a:ext cx="11507933" cy="4708981"/>
          </a:xfrm>
          <a:prstGeom prst="rect">
            <a:avLst/>
          </a:prstGeom>
          <a:noFill/>
        </p:spPr>
        <p:txBody>
          <a:bodyPr wrap="square" rtlCol="0">
            <a:spAutoFit/>
          </a:bodyPr>
          <a:lstStyle/>
          <a:p>
            <a:pPr marL="285750" indent="-285750">
              <a:buFont typeface="Arial" panose="020B0604020202020204" pitchFamily="34" charset="0"/>
              <a:buChar char="•"/>
            </a:pPr>
            <a:r>
              <a:rPr lang="en-CA" sz="2000" noProof="0" dirty="0">
                <a:latin typeface="Aptos" panose="020B0004020202020204" pitchFamily="34" charset="0"/>
              </a:rPr>
              <a:t>January 2015			Initial Idea, to create a center focused on supporting Canadian 					participation on SNOLAB physics</a:t>
            </a:r>
          </a:p>
          <a:p>
            <a:pPr marL="285750" indent="-285750">
              <a:buFont typeface="Arial" panose="020B0604020202020204" pitchFamily="34" charset="0"/>
              <a:buChar char="•"/>
            </a:pPr>
            <a:endParaRPr lang="en-CA" sz="2000" noProof="0" dirty="0">
              <a:latin typeface="Aptos" panose="020B0004020202020204" pitchFamily="34" charset="0"/>
            </a:endParaRPr>
          </a:p>
          <a:p>
            <a:pPr marL="285750" indent="-285750">
              <a:buFont typeface="Arial" panose="020B0604020202020204" pitchFamily="34" charset="0"/>
              <a:buChar char="•"/>
            </a:pPr>
            <a:r>
              <a:rPr lang="en-CA" sz="2000" noProof="0" dirty="0">
                <a:latin typeface="Aptos" panose="020B0004020202020204" pitchFamily="34" charset="0"/>
              </a:rPr>
              <a:t>September 2016		Launch of CFREF – Known as CPARC for 1</a:t>
            </a:r>
            <a:r>
              <a:rPr lang="en-CA" sz="2000" baseline="30000" noProof="0" dirty="0">
                <a:latin typeface="Aptos" panose="020B0004020202020204" pitchFamily="34" charset="0"/>
              </a:rPr>
              <a:t>st</a:t>
            </a:r>
            <a:r>
              <a:rPr lang="en-CA" sz="2000" noProof="0" dirty="0">
                <a:latin typeface="Aptos" panose="020B0004020202020204" pitchFamily="34" charset="0"/>
              </a:rPr>
              <a:t> few years. 63.7 M$</a:t>
            </a:r>
          </a:p>
          <a:p>
            <a:pPr marL="285750" indent="-285750">
              <a:buFont typeface="Arial" panose="020B0604020202020204" pitchFamily="34" charset="0"/>
              <a:buChar char="•"/>
            </a:pPr>
            <a:endParaRPr lang="en-CA" sz="2000" noProof="0" dirty="0">
              <a:latin typeface="Aptos" panose="020B0004020202020204" pitchFamily="34" charset="0"/>
            </a:endParaRPr>
          </a:p>
          <a:p>
            <a:pPr marL="285750" indent="-285750">
              <a:buFont typeface="Arial" panose="020B0604020202020204" pitchFamily="34" charset="0"/>
              <a:buChar char="•"/>
            </a:pPr>
            <a:r>
              <a:rPr lang="en-CA" sz="2000" noProof="0" dirty="0">
                <a:latin typeface="Aptos" panose="020B0004020202020204" pitchFamily="34" charset="0"/>
              </a:rPr>
              <a:t>May 2018			Re-branded as McDonald Institute </a:t>
            </a:r>
          </a:p>
          <a:p>
            <a:pPr marL="285750" indent="-285750">
              <a:buFont typeface="Arial" panose="020B0604020202020204" pitchFamily="34" charset="0"/>
              <a:buChar char="•"/>
            </a:pPr>
            <a:endParaRPr lang="en-CA" sz="2000" noProof="0" dirty="0">
              <a:latin typeface="Aptos" panose="020B0004020202020204" pitchFamily="34" charset="0"/>
            </a:endParaRPr>
          </a:p>
          <a:p>
            <a:pPr marL="285750" indent="-285750">
              <a:buFont typeface="Arial" panose="020B0604020202020204" pitchFamily="34" charset="0"/>
              <a:buChar char="•"/>
            </a:pPr>
            <a:r>
              <a:rPr lang="en-CA" sz="2000" dirty="0">
                <a:latin typeface="Aptos" panose="020B0004020202020204" pitchFamily="34" charset="0"/>
              </a:rPr>
              <a:t>September</a:t>
            </a:r>
            <a:r>
              <a:rPr lang="en-CA" sz="2000" noProof="0" dirty="0">
                <a:latin typeface="Aptos" panose="020B0004020202020204" pitchFamily="34" charset="0"/>
              </a:rPr>
              <a:t> 2023		Original end date from CFREF. All funds received.</a:t>
            </a:r>
          </a:p>
          <a:p>
            <a:pPr marL="285750" indent="-285750">
              <a:buFont typeface="Arial" panose="020B0604020202020204" pitchFamily="34" charset="0"/>
              <a:buChar char="•"/>
            </a:pPr>
            <a:endParaRPr lang="en-CA" sz="2000" noProof="0" dirty="0">
              <a:latin typeface="Aptos" panose="020B0004020202020204" pitchFamily="34" charset="0"/>
            </a:endParaRPr>
          </a:p>
          <a:p>
            <a:pPr marL="285750" indent="-285750">
              <a:buFont typeface="Arial" panose="020B0604020202020204" pitchFamily="34" charset="0"/>
              <a:buChar char="•"/>
            </a:pPr>
            <a:r>
              <a:rPr lang="en-CA" sz="2000" noProof="0" dirty="0">
                <a:latin typeface="Aptos" panose="020B0004020202020204" pitchFamily="34" charset="0"/>
              </a:rPr>
              <a:t>Then we received:		 - One year extra for “spend down”</a:t>
            </a:r>
          </a:p>
          <a:p>
            <a:pPr lvl="8"/>
            <a:r>
              <a:rPr lang="en-CA" sz="2000" noProof="0" dirty="0">
                <a:latin typeface="Aptos" panose="020B0004020202020204" pitchFamily="34" charset="0"/>
              </a:rPr>
              <a:t> - 18 month “Covid Extension”.</a:t>
            </a:r>
          </a:p>
          <a:p>
            <a:pPr marL="285750" indent="-285750">
              <a:buFont typeface="Arial" panose="020B0604020202020204" pitchFamily="34" charset="0"/>
              <a:buChar char="•"/>
            </a:pPr>
            <a:endParaRPr lang="en-CA" sz="2000" noProof="0" dirty="0">
              <a:latin typeface="Aptos" panose="020B0004020202020204" pitchFamily="34" charset="0"/>
            </a:endParaRPr>
          </a:p>
          <a:p>
            <a:pPr marL="285750" indent="-285750">
              <a:buFont typeface="Arial" panose="020B0604020202020204" pitchFamily="34" charset="0"/>
              <a:buChar char="•"/>
            </a:pPr>
            <a:r>
              <a:rPr lang="en-CA" sz="2000" noProof="0" dirty="0">
                <a:latin typeface="Aptos" panose="020B0004020202020204" pitchFamily="34" charset="0"/>
              </a:rPr>
              <a:t>September 2025		Our </a:t>
            </a:r>
            <a:r>
              <a:rPr lang="en-CA" sz="2000" dirty="0">
                <a:latin typeface="Aptos" panose="020B0004020202020204" pitchFamily="34" charset="0"/>
              </a:rPr>
              <a:t>Targeted end-</a:t>
            </a:r>
            <a:r>
              <a:rPr lang="en-CA" sz="2000" noProof="0" dirty="0">
                <a:latin typeface="Aptos" panose="020B0004020202020204" pitchFamily="34" charset="0"/>
              </a:rPr>
              <a:t>date for all spending (gave us a 6 month buffer)</a:t>
            </a:r>
          </a:p>
          <a:p>
            <a:pPr marL="285750" indent="-285750">
              <a:buFont typeface="Arial" panose="020B0604020202020204" pitchFamily="34" charset="0"/>
              <a:buChar char="•"/>
            </a:pPr>
            <a:endParaRPr lang="en-CA" sz="2000" noProof="0" dirty="0">
              <a:latin typeface="Aptos" panose="020B0004020202020204" pitchFamily="34" charset="0"/>
            </a:endParaRPr>
          </a:p>
          <a:p>
            <a:pPr marL="285750" indent="-285750">
              <a:buFont typeface="Arial" panose="020B0604020202020204" pitchFamily="34" charset="0"/>
              <a:buChar char="•"/>
            </a:pPr>
            <a:r>
              <a:rPr lang="en-CA" sz="2000" dirty="0">
                <a:latin typeface="Aptos" panose="020B0004020202020204" pitchFamily="34" charset="0"/>
              </a:rPr>
              <a:t>September</a:t>
            </a:r>
            <a:r>
              <a:rPr lang="en-CA" sz="2000" noProof="0" dirty="0">
                <a:latin typeface="Aptos" panose="020B0004020202020204" pitchFamily="34" charset="0"/>
              </a:rPr>
              <a:t> 2026		Last annual report due</a:t>
            </a:r>
          </a:p>
        </p:txBody>
      </p:sp>
      <p:sp>
        <p:nvSpPr>
          <p:cNvPr id="4" name="TextBox 3">
            <a:extLst>
              <a:ext uri="{FF2B5EF4-FFF2-40B4-BE49-F238E27FC236}">
                <a16:creationId xmlns:a16="http://schemas.microsoft.com/office/drawing/2014/main" id="{111CB6DB-19E7-088B-5051-2EB5997F62B6}"/>
              </a:ext>
            </a:extLst>
          </p:cNvPr>
          <p:cNvSpPr txBox="1"/>
          <p:nvPr/>
        </p:nvSpPr>
        <p:spPr>
          <a:xfrm>
            <a:off x="4384468" y="231673"/>
            <a:ext cx="3706079" cy="461665"/>
          </a:xfrm>
          <a:prstGeom prst="rect">
            <a:avLst/>
          </a:prstGeom>
          <a:noFill/>
        </p:spPr>
        <p:txBody>
          <a:bodyPr wrap="none" rtlCol="0">
            <a:spAutoFit/>
          </a:bodyPr>
          <a:lstStyle/>
          <a:p>
            <a:r>
              <a:rPr lang="en-CA" sz="2400" noProof="0" dirty="0">
                <a:latin typeface="Aptos" panose="020B0004020202020204" pitchFamily="34" charset="0"/>
              </a:rPr>
              <a:t>CFREF main project dates:</a:t>
            </a:r>
          </a:p>
        </p:txBody>
      </p:sp>
    </p:spTree>
    <p:extLst>
      <p:ext uri="{BB962C8B-B14F-4D97-AF65-F5344CB8AC3E}">
        <p14:creationId xmlns:p14="http://schemas.microsoft.com/office/powerpoint/2010/main" val="3039876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FBBC5-4638-09C2-0CBA-3C1233F3BD8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A2F2754-1975-117D-F70A-65D1DFBA96AD}"/>
              </a:ext>
            </a:extLst>
          </p:cNvPr>
          <p:cNvSpPr txBox="1"/>
          <p:nvPr/>
        </p:nvSpPr>
        <p:spPr>
          <a:xfrm>
            <a:off x="453009" y="818351"/>
            <a:ext cx="11507933" cy="4708981"/>
          </a:xfrm>
          <a:prstGeom prst="rect">
            <a:avLst/>
          </a:prstGeom>
          <a:noFill/>
        </p:spPr>
        <p:txBody>
          <a:bodyPr wrap="square" rtlCol="0">
            <a:spAutoFit/>
          </a:bodyPr>
          <a:lstStyle/>
          <a:p>
            <a:pPr marL="285750" indent="-285750">
              <a:buFont typeface="Arial" panose="020B0604020202020204" pitchFamily="34" charset="0"/>
              <a:buChar char="•"/>
            </a:pPr>
            <a:r>
              <a:rPr lang="en-CA" sz="2000" dirty="0">
                <a:latin typeface="Aptos" panose="020B0004020202020204" pitchFamily="34" charset="0"/>
              </a:rPr>
              <a:t>100</a:t>
            </a:r>
            <a:r>
              <a:rPr lang="en-CA" sz="2000" noProof="0" dirty="0">
                <a:latin typeface="Aptos" panose="020B0004020202020204" pitchFamily="34" charset="0"/>
              </a:rPr>
              <a:t> % of all funds spent.</a:t>
            </a:r>
          </a:p>
          <a:p>
            <a:pPr marL="285750" indent="-285750">
              <a:buFont typeface="Arial" panose="020B0604020202020204" pitchFamily="34" charset="0"/>
              <a:buChar char="•"/>
            </a:pPr>
            <a:endParaRPr lang="en-CA" sz="2000" dirty="0">
              <a:latin typeface="Aptos" panose="020B0004020202020204" pitchFamily="34" charset="0"/>
            </a:endParaRPr>
          </a:p>
          <a:p>
            <a:pPr marL="285750" indent="-285750">
              <a:buFont typeface="Arial" panose="020B0604020202020204" pitchFamily="34" charset="0"/>
              <a:buChar char="•"/>
            </a:pPr>
            <a:r>
              <a:rPr lang="en-CA" sz="2000" noProof="0" dirty="0">
                <a:latin typeface="Aptos" panose="020B0004020202020204" pitchFamily="34" charset="0"/>
              </a:rPr>
              <a:t>Financial reports audited and approved.</a:t>
            </a:r>
          </a:p>
          <a:p>
            <a:pPr marL="285750" indent="-285750">
              <a:buFont typeface="Arial" panose="020B0604020202020204" pitchFamily="34" charset="0"/>
              <a:buChar char="•"/>
            </a:pPr>
            <a:endParaRPr lang="en-CA" sz="2000" dirty="0">
              <a:latin typeface="Aptos" panose="020B0004020202020204" pitchFamily="34" charset="0"/>
            </a:endParaRPr>
          </a:p>
          <a:p>
            <a:pPr marL="285750" indent="-285750">
              <a:buFont typeface="Arial" panose="020B0604020202020204" pitchFamily="34" charset="0"/>
              <a:buChar char="•"/>
            </a:pPr>
            <a:r>
              <a:rPr lang="en-CA" sz="2000" dirty="0">
                <a:latin typeface="Aptos" panose="020B0004020202020204" pitchFamily="34" charset="0"/>
              </a:rPr>
              <a:t>Afte</a:t>
            </a:r>
            <a:r>
              <a:rPr lang="en-CA" sz="2000" noProof="0" dirty="0">
                <a:latin typeface="Aptos" panose="020B0004020202020204" pitchFamily="34" charset="0"/>
              </a:rPr>
              <a:t>r 63.7 M$ in funding, reconciliation against all invoices and bills agrees to about 1$</a:t>
            </a:r>
          </a:p>
          <a:p>
            <a:pPr marL="285750" indent="-285750">
              <a:buFont typeface="Arial" panose="020B0604020202020204" pitchFamily="34" charset="0"/>
              <a:buChar char="•"/>
            </a:pPr>
            <a:endParaRPr lang="en-CA" sz="2000" dirty="0">
              <a:latin typeface="Aptos" panose="020B0004020202020204" pitchFamily="34" charset="0"/>
            </a:endParaRPr>
          </a:p>
          <a:p>
            <a:pPr marL="285750" indent="-285750">
              <a:buFont typeface="Arial" panose="020B0604020202020204" pitchFamily="34" charset="0"/>
              <a:buChar char="•"/>
            </a:pPr>
            <a:r>
              <a:rPr lang="en-CA" sz="2000" noProof="0" dirty="0">
                <a:latin typeface="Aptos" panose="020B0004020202020204" pitchFamily="34" charset="0"/>
              </a:rPr>
              <a:t>Finance and audit committee commends the MI financial team, along with Queen’s and our partners on the robustness, clarity,  and transparency of our financial reporting.</a:t>
            </a:r>
          </a:p>
          <a:p>
            <a:pPr marL="285750" indent="-285750">
              <a:buFont typeface="Arial" panose="020B0604020202020204" pitchFamily="34" charset="0"/>
              <a:buChar char="•"/>
            </a:pPr>
            <a:endParaRPr lang="en-CA" sz="2000" dirty="0">
              <a:latin typeface="Aptos" panose="020B0004020202020204" pitchFamily="34" charset="0"/>
            </a:endParaRPr>
          </a:p>
          <a:p>
            <a:pPr marL="285750" indent="-285750">
              <a:buFont typeface="Arial" panose="020B0604020202020204" pitchFamily="34" charset="0"/>
              <a:buChar char="•"/>
            </a:pPr>
            <a:endParaRPr lang="en-CA" sz="2000" noProof="0" dirty="0">
              <a:latin typeface="Aptos" panose="020B0004020202020204" pitchFamily="34" charset="0"/>
            </a:endParaRPr>
          </a:p>
          <a:p>
            <a:pPr marL="285750" indent="-285750">
              <a:buFont typeface="Arial" panose="020B0604020202020204" pitchFamily="34" charset="0"/>
              <a:buChar char="•"/>
            </a:pPr>
            <a:r>
              <a:rPr lang="en-CA" sz="2000" dirty="0">
                <a:latin typeface="Aptos" panose="020B0004020202020204" pitchFamily="34" charset="0"/>
              </a:rPr>
              <a:t>Exit survey with CFREF completed in June 2026. </a:t>
            </a:r>
          </a:p>
          <a:p>
            <a:pPr marL="285750" indent="-285750">
              <a:buFont typeface="Arial" panose="020B0604020202020204" pitchFamily="34" charset="0"/>
              <a:buChar char="•"/>
            </a:pPr>
            <a:endParaRPr lang="en-CA" sz="2000" dirty="0">
              <a:latin typeface="Aptos" panose="020B0004020202020204" pitchFamily="34" charset="0"/>
            </a:endParaRPr>
          </a:p>
          <a:p>
            <a:pPr marL="285750" indent="-285750">
              <a:buFont typeface="Arial" panose="020B0604020202020204" pitchFamily="34" charset="0"/>
              <a:buChar char="•"/>
            </a:pPr>
            <a:r>
              <a:rPr lang="en-CA" sz="2000" dirty="0">
                <a:latin typeface="Aptos" panose="020B0004020202020204" pitchFamily="34" charset="0"/>
              </a:rPr>
              <a:t>Last step is to submit final annual report (thanks to everybody that filled the survey out to help collate the data we need for reporting). </a:t>
            </a:r>
            <a:r>
              <a:rPr lang="en-CA" sz="2000" noProof="0" dirty="0">
                <a:latin typeface="Aptos" panose="020B0004020202020204" pitchFamily="34" charset="0"/>
              </a:rPr>
              <a:t> </a:t>
            </a:r>
          </a:p>
          <a:p>
            <a:endParaRPr lang="en-CA" sz="2000" noProof="0" dirty="0">
              <a:latin typeface="Aptos" panose="020B0004020202020204" pitchFamily="34" charset="0"/>
            </a:endParaRPr>
          </a:p>
        </p:txBody>
      </p:sp>
      <p:sp>
        <p:nvSpPr>
          <p:cNvPr id="4" name="TextBox 3">
            <a:extLst>
              <a:ext uri="{FF2B5EF4-FFF2-40B4-BE49-F238E27FC236}">
                <a16:creationId xmlns:a16="http://schemas.microsoft.com/office/drawing/2014/main" id="{07AB5713-8595-C1D6-593C-E618DFB14177}"/>
              </a:ext>
            </a:extLst>
          </p:cNvPr>
          <p:cNvSpPr txBox="1"/>
          <p:nvPr/>
        </p:nvSpPr>
        <p:spPr>
          <a:xfrm>
            <a:off x="4384468" y="231673"/>
            <a:ext cx="3125599" cy="461665"/>
          </a:xfrm>
          <a:prstGeom prst="rect">
            <a:avLst/>
          </a:prstGeom>
          <a:noFill/>
        </p:spPr>
        <p:txBody>
          <a:bodyPr wrap="none" rtlCol="0">
            <a:spAutoFit/>
          </a:bodyPr>
          <a:lstStyle/>
          <a:p>
            <a:r>
              <a:rPr lang="en-CA" sz="2400" noProof="0" dirty="0">
                <a:latin typeface="Aptos" panose="020B0004020202020204" pitchFamily="34" charset="0"/>
              </a:rPr>
              <a:t>CFREF Funding Status</a:t>
            </a:r>
          </a:p>
        </p:txBody>
      </p:sp>
    </p:spTree>
    <p:extLst>
      <p:ext uri="{BB962C8B-B14F-4D97-AF65-F5344CB8AC3E}">
        <p14:creationId xmlns:p14="http://schemas.microsoft.com/office/powerpoint/2010/main" val="12907737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11864</TotalTime>
  <Words>3315</Words>
  <Application>Microsoft Office PowerPoint</Application>
  <PresentationFormat>Widescreen</PresentationFormat>
  <Paragraphs>439</Paragraphs>
  <Slides>27</Slides>
  <Notes>16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Aptos</vt:lpstr>
      <vt:lpstr>Arial</vt:lpstr>
      <vt:lpstr>Calibri</vt:lpstr>
      <vt:lpstr>Courier New</vt:lpstr>
      <vt:lpstr>Open Sans</vt:lpstr>
      <vt:lpstr>Open Sans Light</vt:lpstr>
      <vt:lpstr>Open Sans Semibold</vt:lpstr>
      <vt:lpstr>Symbol</vt:lpstr>
      <vt:lpstr>System Font Regular</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A Canadian Partnership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Canadian Particle Astrophysics Centre at Queen's University</dc:creator>
  <cp:lastModifiedBy>Anthony Noble</cp:lastModifiedBy>
  <cp:revision>88</cp:revision>
  <dcterms:created xsi:type="dcterms:W3CDTF">2020-02-05T16:04:02Z</dcterms:created>
  <dcterms:modified xsi:type="dcterms:W3CDTF">2026-07-28T12:50:44Z</dcterms:modified>
</cp:coreProperties>
</file>