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10"/>
  </p:notesMasterIdLst>
  <p:handoutMasterIdLst>
    <p:handoutMasterId r:id="rId11"/>
  </p:handoutMasterIdLst>
  <p:sldIdLst>
    <p:sldId id="304" r:id="rId2"/>
    <p:sldId id="326" r:id="rId3"/>
    <p:sldId id="322" r:id="rId4"/>
    <p:sldId id="319" r:id="rId5"/>
    <p:sldId id="320" r:id="rId6"/>
    <p:sldId id="321" r:id="rId7"/>
    <p:sldId id="318" r:id="rId8"/>
    <p:sldId id="32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811A31-465F-EEEC-B7F9-61DAFFD34380}" name="Uday Madaan" initials="UM" userId="4fef81ae7a29d02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9FF"/>
    <a:srgbClr val="009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5A093B-F272-4B04-963E-C56FAD6BECF0}" v="940" dt="2026-07-29T11:41:28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01" autoAdjust="0"/>
    <p:restoredTop sz="86364" autoAdjust="0"/>
  </p:normalViewPr>
  <p:slideViewPr>
    <p:cSldViewPr snapToGrid="0" snapToObjects="1">
      <p:cViewPr varScale="1">
        <p:scale>
          <a:sx n="76" d="100"/>
          <a:sy n="76" d="100"/>
        </p:scale>
        <p:origin x="270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7" d="100"/>
          <a:sy n="137" d="100"/>
        </p:scale>
        <p:origin x="178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day Madaan" userId="4fef81ae7a29d029" providerId="LiveId" clId="{B3B8DB91-1963-4086-8BE9-A37DCE095B1B}"/>
    <pc:docChg chg="undo redo custSel addSld delSld modSld sldOrd">
      <pc:chgData name="Uday Madaan" userId="4fef81ae7a29d029" providerId="LiveId" clId="{B3B8DB91-1963-4086-8BE9-A37DCE095B1B}" dt="2026-07-29T11:41:28.668" v="5192"/>
      <pc:docMkLst>
        <pc:docMk/>
      </pc:docMkLst>
      <pc:sldChg chg="addSp delSp modSp add del mod">
        <pc:chgData name="Uday Madaan" userId="4fef81ae7a29d029" providerId="LiveId" clId="{B3B8DB91-1963-4086-8BE9-A37DCE095B1B}" dt="2026-07-26T05:22:51.779" v="4248" actId="14100"/>
        <pc:sldMkLst>
          <pc:docMk/>
          <pc:sldMk cId="187768370" sldId="304"/>
        </pc:sldMkLst>
        <pc:spChg chg="mod">
          <ac:chgData name="Uday Madaan" userId="4fef81ae7a29d029" providerId="LiveId" clId="{B3B8DB91-1963-4086-8BE9-A37DCE095B1B}" dt="2026-07-26T05:22:51.779" v="4248" actId="14100"/>
          <ac:spMkLst>
            <pc:docMk/>
            <pc:sldMk cId="187768370" sldId="304"/>
            <ac:spMk id="4" creationId="{00000000-0000-0000-0000-000000000000}"/>
          </ac:spMkLst>
        </pc:spChg>
        <pc:spChg chg="mod">
          <ac:chgData name="Uday Madaan" userId="4fef81ae7a29d029" providerId="LiveId" clId="{B3B8DB91-1963-4086-8BE9-A37DCE095B1B}" dt="2026-07-23T02:16:37.837" v="2464" actId="1076"/>
          <ac:spMkLst>
            <pc:docMk/>
            <pc:sldMk cId="187768370" sldId="304"/>
            <ac:spMk id="6" creationId="{00000000-0000-0000-0000-000000000000}"/>
          </ac:spMkLst>
        </pc:spChg>
      </pc:sldChg>
      <pc:sldChg chg="addSp delSp modSp mod modTransition modAnim">
        <pc:chgData name="Uday Madaan" userId="4fef81ae7a29d029" providerId="LiveId" clId="{B3B8DB91-1963-4086-8BE9-A37DCE095B1B}" dt="2026-07-29T11:14:57.566" v="5165" actId="1076"/>
        <pc:sldMkLst>
          <pc:docMk/>
          <pc:sldMk cId="1965278908" sldId="318"/>
        </pc:sldMkLst>
        <pc:picChg chg="add del mod">
          <ac:chgData name="Uday Madaan" userId="4fef81ae7a29d029" providerId="LiveId" clId="{B3B8DB91-1963-4086-8BE9-A37DCE095B1B}" dt="2026-07-29T11:14:57.566" v="5165" actId="1076"/>
          <ac:picMkLst>
            <pc:docMk/>
            <pc:sldMk cId="1965278908" sldId="318"/>
            <ac:picMk id="3" creationId="{77B93824-5880-6FF8-FDE0-358BE6CE26CB}"/>
          </ac:picMkLst>
        </pc:picChg>
      </pc:sldChg>
      <pc:sldChg chg="addSp delSp modSp add mod ord addAnim delAnim modAnim modNotesTx">
        <pc:chgData name="Uday Madaan" userId="4fef81ae7a29d029" providerId="LiveId" clId="{B3B8DB91-1963-4086-8BE9-A37DCE095B1B}" dt="2026-07-29T11:36:27.542" v="5191" actId="1076"/>
        <pc:sldMkLst>
          <pc:docMk/>
          <pc:sldMk cId="700910263" sldId="319"/>
        </pc:sldMkLst>
        <pc:spChg chg="mod">
          <ac:chgData name="Uday Madaan" userId="4fef81ae7a29d029" providerId="LiveId" clId="{B3B8DB91-1963-4086-8BE9-A37DCE095B1B}" dt="2026-07-28T22:48:39.644" v="5146" actId="27636"/>
          <ac:spMkLst>
            <pc:docMk/>
            <pc:sldMk cId="700910263" sldId="319"/>
            <ac:spMk id="2" creationId="{D17881D1-E7E5-1C7D-D6C1-D10AE2EA16FF}"/>
          </ac:spMkLst>
        </pc:spChg>
        <pc:spChg chg="add mod">
          <ac:chgData name="Uday Madaan" userId="4fef81ae7a29d029" providerId="LiveId" clId="{B3B8DB91-1963-4086-8BE9-A37DCE095B1B}" dt="2026-07-23T01:55:53.981" v="1942" actId="122"/>
          <ac:spMkLst>
            <pc:docMk/>
            <pc:sldMk cId="700910263" sldId="319"/>
            <ac:spMk id="3" creationId="{BA10C8F7-0066-8515-4046-FB71DF70DAC2}"/>
          </ac:spMkLst>
        </pc:spChg>
        <pc:spChg chg="add mod topLvl">
          <ac:chgData name="Uday Madaan" userId="4fef81ae7a29d029" providerId="LiveId" clId="{B3B8DB91-1963-4086-8BE9-A37DCE095B1B}" dt="2026-07-23T01:53:37.485" v="1915" actId="165"/>
          <ac:spMkLst>
            <pc:docMk/>
            <pc:sldMk cId="700910263" sldId="319"/>
            <ac:spMk id="6" creationId="{28E7609D-2768-058F-AB2F-CAF98CE52D28}"/>
          </ac:spMkLst>
        </pc:spChg>
        <pc:spChg chg="add mod">
          <ac:chgData name="Uday Madaan" userId="4fef81ae7a29d029" providerId="LiveId" clId="{B3B8DB91-1963-4086-8BE9-A37DCE095B1B}" dt="2026-07-23T01:55:51.798" v="1941" actId="122"/>
          <ac:spMkLst>
            <pc:docMk/>
            <pc:sldMk cId="700910263" sldId="319"/>
            <ac:spMk id="7" creationId="{55D7E0FB-2B6D-F075-4FDE-E7C5EFC64110}"/>
          </ac:spMkLst>
        </pc:spChg>
        <pc:spChg chg="add mod topLvl">
          <ac:chgData name="Uday Madaan" userId="4fef81ae7a29d029" providerId="LiveId" clId="{B3B8DB91-1963-4086-8BE9-A37DCE095B1B}" dt="2026-07-23T01:53:37.485" v="1915" actId="165"/>
          <ac:spMkLst>
            <pc:docMk/>
            <pc:sldMk cId="700910263" sldId="319"/>
            <ac:spMk id="8" creationId="{4453E441-F006-F0BA-947A-3691630725DB}"/>
          </ac:spMkLst>
        </pc:spChg>
        <pc:picChg chg="add del mod topLvl">
          <ac:chgData name="Uday Madaan" userId="4fef81ae7a29d029" providerId="LiveId" clId="{B3B8DB91-1963-4086-8BE9-A37DCE095B1B}" dt="2026-07-23T01:55:17.421" v="1933" actId="1076"/>
          <ac:picMkLst>
            <pc:docMk/>
            <pc:sldMk cId="700910263" sldId="319"/>
            <ac:picMk id="4" creationId="{D16F9B5B-AE3E-31B8-B1E0-CD2F3A9FC349}"/>
          </ac:picMkLst>
        </pc:picChg>
        <pc:picChg chg="add mod">
          <ac:chgData name="Uday Madaan" userId="4fef81ae7a29d029" providerId="LiveId" clId="{B3B8DB91-1963-4086-8BE9-A37DCE095B1B}" dt="2026-07-23T01:55:23.196" v="1935" actId="1076"/>
          <ac:picMkLst>
            <pc:docMk/>
            <pc:sldMk cId="700910263" sldId="319"/>
            <ac:picMk id="5" creationId="{D5B22090-90D7-2315-19EB-0B0978C931FE}"/>
          </ac:picMkLst>
        </pc:picChg>
        <pc:picChg chg="add mod">
          <ac:chgData name="Uday Madaan" userId="4fef81ae7a29d029" providerId="LiveId" clId="{B3B8DB91-1963-4086-8BE9-A37DCE095B1B}" dt="2026-07-21T21:53:12.004" v="642" actId="14100"/>
          <ac:picMkLst>
            <pc:docMk/>
            <pc:sldMk cId="700910263" sldId="319"/>
            <ac:picMk id="9" creationId="{D8D21AD6-6718-FCD4-9981-AF88211B46D1}"/>
          </ac:picMkLst>
        </pc:picChg>
        <pc:picChg chg="add del mod">
          <ac:chgData name="Uday Madaan" userId="4fef81ae7a29d029" providerId="LiveId" clId="{B3B8DB91-1963-4086-8BE9-A37DCE095B1B}" dt="2026-07-29T11:36:06.942" v="5186" actId="478"/>
          <ac:picMkLst>
            <pc:docMk/>
            <pc:sldMk cId="700910263" sldId="319"/>
            <ac:picMk id="11" creationId="{1917F937-7460-1D82-139A-242ADE2731E7}"/>
          </ac:picMkLst>
        </pc:picChg>
        <pc:picChg chg="add mod">
          <ac:chgData name="Uday Madaan" userId="4fef81ae7a29d029" providerId="LiveId" clId="{B3B8DB91-1963-4086-8BE9-A37DCE095B1B}" dt="2026-07-29T11:36:27.542" v="5191" actId="1076"/>
          <ac:picMkLst>
            <pc:docMk/>
            <pc:sldMk cId="700910263" sldId="319"/>
            <ac:picMk id="12" creationId="{406341E1-1C31-2F1E-85C0-6DB744B5A9CB}"/>
          </ac:picMkLst>
        </pc:picChg>
      </pc:sldChg>
      <pc:sldChg chg="addSp delSp modSp add mod delAnim modAnim modNotesTx">
        <pc:chgData name="Uday Madaan" userId="4fef81ae7a29d029" providerId="LiveId" clId="{B3B8DB91-1963-4086-8BE9-A37DCE095B1B}" dt="2026-07-28T22:48:31.307" v="5133" actId="20577"/>
        <pc:sldMkLst>
          <pc:docMk/>
          <pc:sldMk cId="2448215911" sldId="320"/>
        </pc:sldMkLst>
        <pc:spChg chg="mod">
          <ac:chgData name="Uday Madaan" userId="4fef81ae7a29d029" providerId="LiveId" clId="{B3B8DB91-1963-4086-8BE9-A37DCE095B1B}" dt="2026-07-28T22:48:31.307" v="5133" actId="20577"/>
          <ac:spMkLst>
            <pc:docMk/>
            <pc:sldMk cId="2448215911" sldId="320"/>
            <ac:spMk id="2" creationId="{547C8548-878B-5859-703B-14084D55D13A}"/>
          </ac:spMkLst>
        </pc:spChg>
        <pc:spChg chg="add mod ord">
          <ac:chgData name="Uday Madaan" userId="4fef81ae7a29d029" providerId="LiveId" clId="{B3B8DB91-1963-4086-8BE9-A37DCE095B1B}" dt="2026-07-25T20:09:20.554" v="2744" actId="1076"/>
          <ac:spMkLst>
            <pc:docMk/>
            <pc:sldMk cId="2448215911" sldId="320"/>
            <ac:spMk id="3" creationId="{A32CA52A-069C-D0C7-6FAE-C1EAF4AEF2D2}"/>
          </ac:spMkLst>
        </pc:spChg>
        <pc:spChg chg="add mod">
          <ac:chgData name="Uday Madaan" userId="4fef81ae7a29d029" providerId="LiveId" clId="{B3B8DB91-1963-4086-8BE9-A37DCE095B1B}" dt="2026-07-26T05:30:09.510" v="4502" actId="1582"/>
          <ac:spMkLst>
            <pc:docMk/>
            <pc:sldMk cId="2448215911" sldId="320"/>
            <ac:spMk id="4" creationId="{693BC90F-F80B-7250-0FD5-386C8588EDF9}"/>
          </ac:spMkLst>
        </pc:spChg>
        <pc:spChg chg="add mod">
          <ac:chgData name="Uday Madaan" userId="4fef81ae7a29d029" providerId="LiveId" clId="{B3B8DB91-1963-4086-8BE9-A37DCE095B1B}" dt="2026-07-26T05:30:29.567" v="4508" actId="1076"/>
          <ac:spMkLst>
            <pc:docMk/>
            <pc:sldMk cId="2448215911" sldId="320"/>
            <ac:spMk id="6" creationId="{B5FEF0E9-ADED-6DF5-8010-0D38063A7721}"/>
          </ac:spMkLst>
        </pc:spChg>
        <pc:picChg chg="add mod">
          <ac:chgData name="Uday Madaan" userId="4fef81ae7a29d029" providerId="LiveId" clId="{B3B8DB91-1963-4086-8BE9-A37DCE095B1B}" dt="2026-07-25T20:09:31.573" v="2763" actId="1038"/>
          <ac:picMkLst>
            <pc:docMk/>
            <pc:sldMk cId="2448215911" sldId="320"/>
            <ac:picMk id="7" creationId="{13DE2798-5FC9-5E11-825E-408C7A3AC1BB}"/>
          </ac:picMkLst>
        </pc:picChg>
        <pc:picChg chg="add mod">
          <ac:chgData name="Uday Madaan" userId="4fef81ae7a29d029" providerId="LiveId" clId="{B3B8DB91-1963-4086-8BE9-A37DCE095B1B}" dt="2026-07-26T05:30:23.161" v="4507" actId="1076"/>
          <ac:picMkLst>
            <pc:docMk/>
            <pc:sldMk cId="2448215911" sldId="320"/>
            <ac:picMk id="9" creationId="{63845B20-007F-6106-49A5-6C61BFFA85C2}"/>
          </ac:picMkLst>
        </pc:picChg>
      </pc:sldChg>
      <pc:sldChg chg="addSp delSp modSp add mod modAnim modNotesTx">
        <pc:chgData name="Uday Madaan" userId="4fef81ae7a29d029" providerId="LiveId" clId="{B3B8DB91-1963-4086-8BE9-A37DCE095B1B}" dt="2026-07-29T11:16:39.420" v="5178" actId="20577"/>
        <pc:sldMkLst>
          <pc:docMk/>
          <pc:sldMk cId="1959777163" sldId="321"/>
        </pc:sldMkLst>
        <pc:spChg chg="mod">
          <ac:chgData name="Uday Madaan" userId="4fef81ae7a29d029" providerId="LiveId" clId="{B3B8DB91-1963-4086-8BE9-A37DCE095B1B}" dt="2026-07-23T01:57:23.857" v="1972" actId="403"/>
          <ac:spMkLst>
            <pc:docMk/>
            <pc:sldMk cId="1959777163" sldId="321"/>
            <ac:spMk id="2" creationId="{61AE4F39-78BC-73C2-EA9E-077606C021AB}"/>
          </ac:spMkLst>
        </pc:spChg>
        <pc:spChg chg="mod">
          <ac:chgData name="Uday Madaan" userId="4fef81ae7a29d029" providerId="LiveId" clId="{B3B8DB91-1963-4086-8BE9-A37DCE095B1B}" dt="2026-07-29T11:16:39.420" v="5178" actId="20577"/>
          <ac:spMkLst>
            <pc:docMk/>
            <pc:sldMk cId="1959777163" sldId="321"/>
            <ac:spMk id="3" creationId="{0B89534E-8E83-8BE7-1115-92D8EFEEE195}"/>
          </ac:spMkLst>
        </pc:spChg>
        <pc:picChg chg="add mod">
          <ac:chgData name="Uday Madaan" userId="4fef81ae7a29d029" providerId="LiveId" clId="{B3B8DB91-1963-4086-8BE9-A37DCE095B1B}" dt="2026-07-25T20:44:09.539" v="2955" actId="1038"/>
          <ac:picMkLst>
            <pc:docMk/>
            <pc:sldMk cId="1959777163" sldId="321"/>
            <ac:picMk id="7" creationId="{605A1963-2188-DF80-3013-3ABC67029C5A}"/>
          </ac:picMkLst>
        </pc:picChg>
      </pc:sldChg>
      <pc:sldChg chg="addSp delSp modSp mod addAnim delAnim">
        <pc:chgData name="Uday Madaan" userId="4fef81ae7a29d029" providerId="LiveId" clId="{B3B8DB91-1963-4086-8BE9-A37DCE095B1B}" dt="2026-07-29T11:15:08.038" v="5170" actId="478"/>
        <pc:sldMkLst>
          <pc:docMk/>
          <pc:sldMk cId="2590272387" sldId="322"/>
        </pc:sldMkLst>
        <pc:spChg chg="add del mod">
          <ac:chgData name="Uday Madaan" userId="4fef81ae7a29d029" providerId="LiveId" clId="{B3B8DB91-1963-4086-8BE9-A37DCE095B1B}" dt="2026-07-29T11:15:08.038" v="5170" actId="478"/>
          <ac:spMkLst>
            <pc:docMk/>
            <pc:sldMk cId="2590272387" sldId="322"/>
            <ac:spMk id="38" creationId="{2EA70FE4-0D06-1D75-CD58-94A3D88E02E4}"/>
          </ac:spMkLst>
        </pc:spChg>
        <pc:grpChg chg="mod">
          <ac:chgData name="Uday Madaan" userId="4fef81ae7a29d029" providerId="LiveId" clId="{B3B8DB91-1963-4086-8BE9-A37DCE095B1B}" dt="2026-07-28T16:11:20.027" v="5009" actId="1076"/>
          <ac:grpSpMkLst>
            <pc:docMk/>
            <pc:sldMk cId="2590272387" sldId="322"/>
            <ac:grpSpMk id="6" creationId="{ACFB540F-9E51-E1CD-5C78-436AA4EB8367}"/>
          </ac:grpSpMkLst>
        </pc:grpChg>
        <pc:picChg chg="add mod">
          <ac:chgData name="Uday Madaan" userId="4fef81ae7a29d029" providerId="LiveId" clId="{B3B8DB91-1963-4086-8BE9-A37DCE095B1B}" dt="2026-07-28T16:11:09.376" v="5006" actId="1076"/>
          <ac:picMkLst>
            <pc:docMk/>
            <pc:sldMk cId="2590272387" sldId="322"/>
            <ac:picMk id="4" creationId="{4943D157-5FEE-EE8A-A2D7-405189CDD1F5}"/>
          </ac:picMkLst>
        </pc:picChg>
        <pc:picChg chg="del">
          <ac:chgData name="Uday Madaan" userId="4fef81ae7a29d029" providerId="LiveId" clId="{B3B8DB91-1963-4086-8BE9-A37DCE095B1B}" dt="2026-07-28T16:11:03.774" v="5004" actId="478"/>
          <ac:picMkLst>
            <pc:docMk/>
            <pc:sldMk cId="2590272387" sldId="322"/>
            <ac:picMk id="12" creationId="{0A2BFEEE-45C8-DC91-8323-1D2B76FA7DF9}"/>
          </ac:picMkLst>
        </pc:picChg>
        <pc:picChg chg="add del mod ord">
          <ac:chgData name="Uday Madaan" userId="4fef81ae7a29d029" providerId="LiveId" clId="{B3B8DB91-1963-4086-8BE9-A37DCE095B1B}" dt="2026-07-29T11:15:08.038" v="5170" actId="478"/>
          <ac:picMkLst>
            <pc:docMk/>
            <pc:sldMk cId="2590272387" sldId="322"/>
            <ac:picMk id="36" creationId="{94506B81-14B7-2302-B871-5A6CAE7C19AF}"/>
          </ac:picMkLst>
        </pc:picChg>
      </pc:sldChg>
      <pc:sldChg chg="del">
        <pc:chgData name="Uday Madaan" userId="4fef81ae7a29d029" providerId="LiveId" clId="{B3B8DB91-1963-4086-8BE9-A37DCE095B1B}" dt="2026-07-28T16:14:27.297" v="5014" actId="47"/>
        <pc:sldMkLst>
          <pc:docMk/>
          <pc:sldMk cId="3293884008" sldId="325"/>
        </pc:sldMkLst>
      </pc:sldChg>
      <pc:sldChg chg="delSp modSp mod modAnim">
        <pc:chgData name="Uday Madaan" userId="4fef81ae7a29d029" providerId="LiveId" clId="{B3B8DB91-1963-4086-8BE9-A37DCE095B1B}" dt="2026-07-28T22:06:40.625" v="5102" actId="403"/>
        <pc:sldMkLst>
          <pc:docMk/>
          <pc:sldMk cId="3766150858" sldId="326"/>
        </pc:sldMkLst>
        <pc:spChg chg="mod">
          <ac:chgData name="Uday Madaan" userId="4fef81ae7a29d029" providerId="LiveId" clId="{B3B8DB91-1963-4086-8BE9-A37DCE095B1B}" dt="2026-07-28T22:06:40.625" v="5102" actId="403"/>
          <ac:spMkLst>
            <pc:docMk/>
            <pc:sldMk cId="3766150858" sldId="326"/>
            <ac:spMk id="2" creationId="{F618C4A2-C1EE-BED3-E0A4-10DEB4E0A041}"/>
          </ac:spMkLst>
        </pc:spChg>
        <pc:spChg chg="mod">
          <ac:chgData name="Uday Madaan" userId="4fef81ae7a29d029" providerId="LiveId" clId="{B3B8DB91-1963-4086-8BE9-A37DCE095B1B}" dt="2026-07-28T22:05:54.421" v="5096" actId="20577"/>
          <ac:spMkLst>
            <pc:docMk/>
            <pc:sldMk cId="3766150858" sldId="326"/>
            <ac:spMk id="3" creationId="{C0E0FF84-4407-0923-7D59-630D2F35C3E3}"/>
          </ac:spMkLst>
        </pc:spChg>
        <pc:grpChg chg="del">
          <ac:chgData name="Uday Madaan" userId="4fef81ae7a29d029" providerId="LiveId" clId="{B3B8DB91-1963-4086-8BE9-A37DCE095B1B}" dt="2026-07-28T22:04:56.230" v="5018" actId="478"/>
          <ac:grpSpMkLst>
            <pc:docMk/>
            <pc:sldMk cId="3766150858" sldId="326"/>
            <ac:grpSpMk id="52" creationId="{8B035218-6308-88C2-3664-845E222A585B}"/>
          </ac:grpSpMkLst>
        </pc:grpChg>
      </pc:sldChg>
      <pc:sldChg chg="addSp delSp modSp add mod modTransition modAnim">
        <pc:chgData name="Uday Madaan" userId="4fef81ae7a29d029" providerId="LiveId" clId="{B3B8DB91-1963-4086-8BE9-A37DCE095B1B}" dt="2026-07-29T11:41:28.668" v="5192"/>
        <pc:sldMkLst>
          <pc:docMk/>
          <pc:sldMk cId="3055634069" sldId="327"/>
        </pc:sldMkLst>
        <pc:spChg chg="add mod">
          <ac:chgData name="Uday Madaan" userId="4fef81ae7a29d029" providerId="LiveId" clId="{B3B8DB91-1963-4086-8BE9-A37DCE095B1B}" dt="2026-07-29T11:15:17.028" v="5174" actId="1076"/>
          <ac:spMkLst>
            <pc:docMk/>
            <pc:sldMk cId="3055634069" sldId="327"/>
            <ac:spMk id="2" creationId="{23DC3D06-9465-DB0E-E396-26237E8097BC}"/>
          </ac:spMkLst>
        </pc:spChg>
        <pc:picChg chg="del">
          <ac:chgData name="Uday Madaan" userId="4fef81ae7a29d029" providerId="LiveId" clId="{B3B8DB91-1963-4086-8BE9-A37DCE095B1B}" dt="2026-07-29T11:15:04.376" v="5169" actId="478"/>
          <ac:picMkLst>
            <pc:docMk/>
            <pc:sldMk cId="3055634069" sldId="327"/>
            <ac:picMk id="3" creationId="{D38375D3-7166-7A09-36F7-7CC0A90CC9B6}"/>
          </ac:picMkLst>
        </pc:picChg>
        <pc:picChg chg="add mod">
          <ac:chgData name="Uday Madaan" userId="4fef81ae7a29d029" providerId="LiveId" clId="{B3B8DB91-1963-4086-8BE9-A37DCE095B1B}" dt="2026-07-29T11:15:17.028" v="5174" actId="1076"/>
          <ac:picMkLst>
            <pc:docMk/>
            <pc:sldMk cId="3055634069" sldId="327"/>
            <ac:picMk id="4" creationId="{7A558C88-CE3F-736A-DC2B-6E5326E3787A}"/>
          </ac:picMkLst>
        </pc:picChg>
      </pc:sldChg>
      <pc:sldChg chg="add del">
        <pc:chgData name="Uday Madaan" userId="4fef81ae7a29d029" providerId="LiveId" clId="{B3B8DB91-1963-4086-8BE9-A37DCE095B1B}" dt="2026-07-29T11:14:58.154" v="5166"/>
        <pc:sldMkLst>
          <pc:docMk/>
          <pc:sldMk cId="4010914024" sldId="327"/>
        </pc:sldMkLst>
      </pc:sldChg>
      <pc:sldChg chg="add del">
        <pc:chgData name="Uday Madaan" userId="4fef81ae7a29d029" providerId="LiveId" clId="{B3B8DB91-1963-4086-8BE9-A37DCE095B1B}" dt="2026-07-29T11:14:50.390" v="5163"/>
        <pc:sldMkLst>
          <pc:docMk/>
          <pc:sldMk cId="485430554" sldId="32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9C03A-79D8-174C-8A65-8B724BE9D7B5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49E93-5542-D14B-A07B-05AD65D6E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4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3967B-E13D-644C-B749-25F5E6C5117C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A6A82-C43D-0E45-8BBC-3BA89641B4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46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509.02286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3BADA-8C96-A710-06C4-A612D601D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859F83-F5BE-0A8D-642D-C4BD66DF1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EF2235-0DB0-B64A-79B2-D91BD1C4E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033DF-4D87-EAFF-F7F7-DC14204C0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A6A82-C43D-0E45-8BBC-3BA89641B41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372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EBE76-C44C-D3CB-E729-4AF3AFE38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22AE1-7832-EF75-FF46-6DBBE8C32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25E121-C461-A98C-7484-C18F0115A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>
                <a:hlinkClick r:id="rId3"/>
              </a:rPr>
              <a:t>[1509.02286] Characterization and modeling of crosstalk and afterpulsing in Hamamatsu silicon photomultipliers</a:t>
            </a:r>
            <a:endParaRPr lang="en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Explain what’s going on (will explain TPA later)</a:t>
            </a:r>
          </a:p>
          <a:p>
            <a:pPr marL="228600" indent="-228600">
              <a:buAutoNum type="arabicPeriod"/>
            </a:pPr>
            <a:r>
              <a:rPr lang="en-CA" dirty="0"/>
              <a:t>Explain what electron and hole avalanches are and mention they have diff. probs. </a:t>
            </a:r>
          </a:p>
          <a:p>
            <a:pPr marL="228600" indent="-228600">
              <a:buAutoNum type="arabicPeriod"/>
            </a:pPr>
            <a:r>
              <a:rPr lang="en-CA" dirty="0"/>
              <a:t>Explain why Ph matters for correlated noise</a:t>
            </a:r>
          </a:p>
          <a:p>
            <a:pPr marL="228600" indent="-228600">
              <a:buAutoNum type="arabicPeriod"/>
            </a:pPr>
            <a:r>
              <a:rPr lang="en-CA" dirty="0"/>
              <a:t>Explain BSI and this benefits it and why this all is beneficial for Astroparticle detectors</a:t>
            </a:r>
          </a:p>
          <a:p>
            <a:pPr marL="685800" lvl="1" indent="-228600">
              <a:buAutoNum type="arabicPeriod"/>
            </a:pPr>
            <a:r>
              <a:rPr lang="en-CA" dirty="0"/>
              <a:t>BSI PDE good for VUV making it optimal for </a:t>
            </a:r>
            <a:r>
              <a:rPr lang="en-CA" dirty="0" err="1"/>
              <a:t>astroparticle</a:t>
            </a:r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US" sz="2000" dirty="0"/>
              <a:t>What’s going on?</a:t>
            </a:r>
          </a:p>
          <a:p>
            <a:pPr lvl="1"/>
            <a:r>
              <a:rPr lang="en-US" sz="2000" dirty="0"/>
              <a:t>Measure (both!) Pe &amp; Ph in SiPMs using two-photon absorption</a:t>
            </a:r>
          </a:p>
          <a:p>
            <a:r>
              <a:rPr lang="en-US" sz="2000" dirty="0"/>
              <a:t>Correlated noise (cross-talk and afterpulsing) limits SiPM sensitivity in Astroparticle detectors</a:t>
            </a:r>
          </a:p>
          <a:p>
            <a:pPr lvl="1"/>
            <a:r>
              <a:rPr lang="en-US" sz="2000" dirty="0"/>
              <a:t>Holes drive this (Rosado &amp; Hidalgo, JINST 2015)</a:t>
            </a:r>
          </a:p>
          <a:p>
            <a:r>
              <a:rPr lang="en-US" sz="2000" dirty="0"/>
              <a:t>BSI is the next gen. SPAD for VUV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8A306B-A59C-D60E-B512-6DEB79862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A6A82-C43D-0E45-8BBC-3BA89641B41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295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TCT: a focused laser generates charge at a chosen position; the induced current reveals field and light collection efficiency there</a:t>
            </a:r>
            <a:endParaRPr lang="en-US" dirty="0"/>
          </a:p>
          <a:p>
            <a:endParaRPr lang="en-US" dirty="0"/>
          </a:p>
          <a:p>
            <a:r>
              <a:rPr lang="en-US" dirty="0"/>
              <a:t>1. Explain TPA mechanism (including quadratic relationship)</a:t>
            </a:r>
          </a:p>
          <a:p>
            <a:r>
              <a:rPr lang="en-US" dirty="0"/>
              <a:t>2. Explain how TPA allows us to do single carrier to measure Pe and Ph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A6A82-C43D-0E45-8BBC-3BA89641B41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01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Explain setup </a:t>
            </a:r>
          </a:p>
          <a:p>
            <a:pPr marL="228600" indent="-228600">
              <a:buAutoNum type="arabicPeriod"/>
            </a:pPr>
            <a:r>
              <a:rPr lang="en-US" dirty="0"/>
              <a:t>Explain what’s happening in plot</a:t>
            </a:r>
          </a:p>
          <a:p>
            <a:pPr marL="685800" lvl="1" indent="-228600">
              <a:buAutoNum type="arabicPeriod"/>
            </a:pPr>
            <a:r>
              <a:rPr lang="en-US" dirty="0"/>
              <a:t>Highlight </a:t>
            </a:r>
          </a:p>
          <a:p>
            <a:pPr marL="1143000" lvl="2" indent="-228600">
              <a:buAutoNum type="arabicPeriod"/>
            </a:pPr>
            <a:r>
              <a:rPr lang="en-US" dirty="0"/>
              <a:t>The baseline is quite high</a:t>
            </a:r>
          </a:p>
          <a:p>
            <a:pPr marL="1143000" lvl="2" indent="-228600">
              <a:buAutoNum type="arabicPeriod"/>
            </a:pPr>
            <a:r>
              <a:rPr lang="en-US" dirty="0"/>
              <a:t>The dip in the peak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A6A82-C43D-0E45-8BBC-3BA89641B41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340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Interpretation</a:t>
            </a:r>
          </a:p>
          <a:p>
            <a:pPr marL="228600" indent="-228600">
              <a:buAutoNum type="arabicPeriod"/>
            </a:pPr>
            <a:r>
              <a:rPr lang="en-US" dirty="0"/>
              <a:t>Too might light (non-single carrier due to high baseline</a:t>
            </a:r>
          </a:p>
          <a:p>
            <a:pPr marL="228600" indent="-228600">
              <a:buAutoNum type="arabicPeriod"/>
            </a:pPr>
            <a:r>
              <a:rPr lang="en-CA" dirty="0"/>
              <a:t>Slightly off SPAD potentially causing dip</a:t>
            </a:r>
          </a:p>
          <a:p>
            <a:pPr marL="228600" indent="-228600">
              <a:buAutoNum type="arabicPeriod"/>
            </a:pPr>
            <a:endParaRPr lang="en-CA" dirty="0"/>
          </a:p>
          <a:p>
            <a:pPr marL="0" indent="0">
              <a:buNone/>
            </a:pPr>
            <a:r>
              <a:rPr lang="en-CA" dirty="0"/>
              <a:t>Outlook</a:t>
            </a:r>
          </a:p>
          <a:p>
            <a:pPr marL="228600" indent="-228600">
              <a:buAutoNum type="arabicPeriod"/>
            </a:pPr>
            <a:r>
              <a:rPr lang="en-CA" dirty="0"/>
              <a:t>Deconvolve </a:t>
            </a:r>
          </a:p>
          <a:p>
            <a:pPr marL="228600" indent="-228600">
              <a:buAutoNum type="arabicPeriod"/>
            </a:pPr>
            <a:r>
              <a:rPr lang="en-CA" dirty="0"/>
              <a:t>Scan 2D/3D</a:t>
            </a:r>
          </a:p>
          <a:p>
            <a:pPr marL="228600" indent="-228600">
              <a:buAutoNum type="arabicPeriod"/>
            </a:pPr>
            <a:r>
              <a:rPr lang="en-CA" dirty="0"/>
              <a:t>Understand parameter space of single carrier TPA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A6A82-C43D-0E45-8BBC-3BA89641B41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543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A6A82-C43D-0E45-8BBC-3BA89641B41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13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1E852-C4C6-64A6-499F-7E66FCA01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E9FB33-9AC0-C02A-0C35-C53665C81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7E3313-DE61-B433-5C44-8C413B3B4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D2B40-AF15-4898-2BD0-73E7B1986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A6A82-C43D-0E45-8BBC-3BA89641B41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563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2026-07-29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534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73411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773410" y="3337854"/>
            <a:ext cx="4869744" cy="30402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5968074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3337854"/>
            <a:ext cx="4869744" cy="30402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773410" y="979687"/>
            <a:ext cx="10064407" cy="6370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346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075864" y="2032776"/>
            <a:ext cx="5446278" cy="3931442"/>
          </a:xfrm>
          <a:prstGeom prst="rect">
            <a:avLst/>
          </a:prstGeom>
        </p:spPr>
        <p:txBody>
          <a:bodyPr anchor="ctr"/>
          <a:lstStyle>
            <a:lvl1pPr marL="2286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365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979688"/>
            <a:ext cx="4182876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787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7687507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947791" y="979688"/>
            <a:ext cx="7687507" cy="6635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2065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6921889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7116880" y="3953881"/>
            <a:ext cx="4439522" cy="59731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0668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0185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5462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4176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593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2026-07-29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66811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613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5128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I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34398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on Ha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89605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or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92157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 Grou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039419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297925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695984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37673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0658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2026-07-29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403212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12481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701012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177894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F NI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959714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099446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P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3738488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AG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852085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SI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392674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ium Recycl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3151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223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2026-07-29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53669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326409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350479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er Tap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36687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Draf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9828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bbit 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76498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hine Sh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18993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8286531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520384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6740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2026-07-29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206242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Clip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56314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1471" y="979687"/>
            <a:ext cx="8953827" cy="6503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1471" y="2032777"/>
            <a:ext cx="8953827" cy="393939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752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8269" y="979688"/>
            <a:ext cx="10231669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57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73410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661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10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86" r:id="rId4"/>
    <p:sldLayoutId id="2147483817" r:id="rId5"/>
    <p:sldLayoutId id="2147483770" r:id="rId6"/>
    <p:sldLayoutId id="2147483784" r:id="rId7"/>
    <p:sldLayoutId id="2147483771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8" r:id="rId18"/>
    <p:sldLayoutId id="2147483818" r:id="rId19"/>
    <p:sldLayoutId id="2147483785" r:id="rId20"/>
    <p:sldLayoutId id="2147483790" r:id="rId21"/>
    <p:sldLayoutId id="2147483791" r:id="rId22"/>
    <p:sldLayoutId id="2147483793" r:id="rId23"/>
    <p:sldLayoutId id="2147483794" r:id="rId24"/>
    <p:sldLayoutId id="2147483795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796" r:id="rId42"/>
    <p:sldLayoutId id="2147483821" r:id="rId43"/>
    <p:sldLayoutId id="2147483823" r:id="rId44"/>
    <p:sldLayoutId id="2147483819" r:id="rId45"/>
    <p:sldLayoutId id="2147483820" r:id="rId46"/>
    <p:sldLayoutId id="2147483814" r:id="rId47"/>
    <p:sldLayoutId id="2147483815" r:id="rId48"/>
    <p:sldLayoutId id="2147483816" r:id="rId49"/>
    <p:sldLayoutId id="2147483824" r:id="rId5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392024" y="3966436"/>
            <a:ext cx="10849290" cy="1107588"/>
          </a:xfrm>
        </p:spPr>
        <p:txBody>
          <a:bodyPr>
            <a:normAutofit/>
          </a:bodyPr>
          <a:lstStyle/>
          <a:p>
            <a:r>
              <a:rPr lang="en-US" sz="2400" dirty="0"/>
              <a:t>Uday Madaan, Kurtis Raymond, Harry Lewis, Fabrice </a:t>
            </a:r>
            <a:r>
              <a:rPr lang="en-US" sz="2400" dirty="0" err="1"/>
              <a:t>Retière</a:t>
            </a:r>
            <a:r>
              <a:rPr lang="en-US" sz="2400" dirty="0"/>
              <a:t>, Boris Stoeber </a:t>
            </a:r>
          </a:p>
          <a:p>
            <a:r>
              <a:rPr lang="en-US" dirty="0"/>
              <a:t>Master’s Student in Astroparticle Physics Group @TRIUMF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92024" y="2438400"/>
            <a:ext cx="11551390" cy="1528036"/>
          </a:xfrm>
        </p:spPr>
        <p:txBody>
          <a:bodyPr>
            <a:normAutofit/>
          </a:bodyPr>
          <a:lstStyle/>
          <a:p>
            <a:r>
              <a:rPr lang="en-US" sz="3600" dirty="0"/>
              <a:t>Toward Two-Photon Absorption Characterization for Silicon Photomultipliers for Dark Matter Detectors</a:t>
            </a:r>
          </a:p>
        </p:txBody>
      </p:sp>
    </p:spTree>
    <p:extLst>
      <p:ext uri="{BB962C8B-B14F-4D97-AF65-F5344CB8AC3E}">
        <p14:creationId xmlns:p14="http://schemas.microsoft.com/office/powerpoint/2010/main" val="18776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92FC9-FB2A-A293-3C73-6BD808B7C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8C4A2-C1EE-BED3-E0A4-10DEB4E0A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89" y="415636"/>
            <a:ext cx="10658157" cy="972589"/>
          </a:xfrm>
        </p:spPr>
        <p:txBody>
          <a:bodyPr>
            <a:normAutofit/>
          </a:bodyPr>
          <a:lstStyle/>
          <a:p>
            <a:r>
              <a:rPr lang="en-US" sz="3600" dirty="0"/>
              <a:t>30s Stretch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0FF84-4407-0923-7D59-630D2F35C3E3}"/>
              </a:ext>
            </a:extLst>
          </p:cNvPr>
          <p:cNvSpPr txBox="1">
            <a:spLocks/>
          </p:cNvSpPr>
          <p:nvPr/>
        </p:nvSpPr>
        <p:spPr>
          <a:xfrm>
            <a:off x="528309" y="1201694"/>
            <a:ext cx="11135382" cy="445461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B0F0"/>
              </a:buClr>
              <a:buFont typeface="Wingdings" pitchFamily="2" charset="2"/>
              <a:buChar char="§"/>
              <a:defRPr sz="3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B0F0"/>
              </a:buClr>
              <a:buFont typeface="Wingdings" pitchFamily="2" charset="2"/>
              <a:buChar char="§"/>
              <a:defRPr sz="3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B0F0"/>
              </a:buClr>
              <a:buFont typeface="Wingdings" pitchFamily="2" charset="2"/>
              <a:buChar char="§"/>
              <a:defRPr sz="3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B0F0"/>
              </a:buClr>
              <a:buFont typeface="Wingdings" pitchFamily="2" charset="2"/>
              <a:buChar char="§"/>
              <a:defRPr sz="3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B0F0"/>
              </a:buClr>
              <a:buFont typeface="Wingdings" pitchFamily="2" charset="2"/>
              <a:buChar char="§"/>
              <a:defRPr sz="3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/>
              <a:t>“Since the dawn of time, mankind dreamt of better SiPMs for VUV detection” </a:t>
            </a:r>
          </a:p>
          <a:p>
            <a:pPr marL="457200" lvl="1" indent="0">
              <a:buNone/>
            </a:pPr>
            <a:r>
              <a:rPr lang="en-US" dirty="0"/>
              <a:t>– </a:t>
            </a:r>
            <a:r>
              <a:rPr lang="en-US" dirty="0" err="1"/>
              <a:t>fabrice</a:t>
            </a:r>
            <a:r>
              <a:rPr lang="en-US" dirty="0"/>
              <a:t> (probably)</a:t>
            </a:r>
          </a:p>
        </p:txBody>
      </p:sp>
    </p:spTree>
    <p:extLst>
      <p:ext uri="{BB962C8B-B14F-4D97-AF65-F5344CB8AC3E}">
        <p14:creationId xmlns:p14="http://schemas.microsoft.com/office/powerpoint/2010/main" val="376615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0E5A9-077D-ABCD-BE80-389CD4585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85F7C-84A2-BFE4-9528-F57067323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89" y="415636"/>
            <a:ext cx="10658157" cy="972589"/>
          </a:xfrm>
        </p:spPr>
        <p:txBody>
          <a:bodyPr>
            <a:normAutofit/>
          </a:bodyPr>
          <a:lstStyle/>
          <a:p>
            <a:r>
              <a:rPr lang="en-US" sz="2800" dirty="0"/>
              <a:t>Motivation – Pe &amp; Ph for BSI and Dark Matter Detector Improvement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16D514-4A00-F323-FE1C-D2FDC86DC80F}"/>
              </a:ext>
            </a:extLst>
          </p:cNvPr>
          <p:cNvSpPr txBox="1"/>
          <p:nvPr/>
        </p:nvSpPr>
        <p:spPr>
          <a:xfrm>
            <a:off x="233082" y="5657671"/>
            <a:ext cx="3227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Legend</a:t>
            </a:r>
          </a:p>
          <a:p>
            <a:r>
              <a:rPr lang="en-US" dirty="0">
                <a:solidFill>
                  <a:schemeClr val="accent1"/>
                </a:solidFill>
              </a:rPr>
              <a:t>- Electron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- Hole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FB540F-9E51-E1CD-5C78-436AA4EB8367}"/>
              </a:ext>
            </a:extLst>
          </p:cNvPr>
          <p:cNvGrpSpPr/>
          <p:nvPr/>
        </p:nvGrpSpPr>
        <p:grpSpPr>
          <a:xfrm>
            <a:off x="6096000" y="1388225"/>
            <a:ext cx="5733542" cy="3631122"/>
            <a:chOff x="594360" y="1399032"/>
            <a:chExt cx="5440680" cy="3310128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5275D435-4125-484A-0F28-EEF55C64BA02}"/>
                </a:ext>
              </a:extLst>
            </p:cNvPr>
            <p:cNvSpPr/>
            <p:nvPr/>
          </p:nvSpPr>
          <p:spPr>
            <a:xfrm>
              <a:off x="594360" y="2057400"/>
              <a:ext cx="2560320" cy="2103120"/>
            </a:xfrm>
            <a:prstGeom prst="roundRect">
              <a:avLst>
                <a:gd name="adj" fmla="val 3478"/>
              </a:avLst>
            </a:prstGeom>
            <a:solidFill>
              <a:srgbClr val="FFFFFF"/>
            </a:solidFill>
            <a:ln w="12700">
              <a:solidFill>
                <a:srgbClr val="BFE6F5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8" name="Shape 3">
              <a:extLst>
                <a:ext uri="{FF2B5EF4-FFF2-40B4-BE49-F238E27FC236}">
                  <a16:creationId xmlns:a16="http://schemas.microsoft.com/office/drawing/2014/main" id="{AA67E8F1-2ED1-1759-A374-73494E1C4A41}"/>
                </a:ext>
              </a:extLst>
            </p:cNvPr>
            <p:cNvSpPr/>
            <p:nvPr/>
          </p:nvSpPr>
          <p:spPr>
            <a:xfrm>
              <a:off x="594360" y="2240280"/>
              <a:ext cx="2560320" cy="1920240"/>
            </a:xfrm>
            <a:prstGeom prst="rect">
              <a:avLst/>
            </a:prstGeom>
            <a:solidFill>
              <a:srgbClr val="DCEEF6"/>
            </a:solidFill>
            <a:ln/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Shape 4">
              <a:extLst>
                <a:ext uri="{FF2B5EF4-FFF2-40B4-BE49-F238E27FC236}">
                  <a16:creationId xmlns:a16="http://schemas.microsoft.com/office/drawing/2014/main" id="{EBA3759E-DF79-3703-C225-0886858E9F2A}"/>
                </a:ext>
              </a:extLst>
            </p:cNvPr>
            <p:cNvSpPr/>
            <p:nvPr/>
          </p:nvSpPr>
          <p:spPr>
            <a:xfrm>
              <a:off x="916229" y="2057400"/>
              <a:ext cx="237744" cy="182880"/>
            </a:xfrm>
            <a:prstGeom prst="rect">
              <a:avLst/>
            </a:prstGeom>
            <a:solidFill>
              <a:srgbClr val="9A9A9A"/>
            </a:solidFill>
            <a:ln/>
          </p:spPr>
          <p:txBody>
            <a:bodyPr/>
            <a:lstStyle/>
            <a:p>
              <a:endParaRPr lang="en-CA"/>
            </a:p>
          </p:txBody>
        </p:sp>
        <p:sp>
          <p:nvSpPr>
            <p:cNvPr id="11" name="Shape 5">
              <a:extLst>
                <a:ext uri="{FF2B5EF4-FFF2-40B4-BE49-F238E27FC236}">
                  <a16:creationId xmlns:a16="http://schemas.microsoft.com/office/drawing/2014/main" id="{045AE16A-5328-B810-046E-63CB7892972E}"/>
                </a:ext>
              </a:extLst>
            </p:cNvPr>
            <p:cNvSpPr/>
            <p:nvPr/>
          </p:nvSpPr>
          <p:spPr>
            <a:xfrm>
              <a:off x="1475842" y="2057400"/>
              <a:ext cx="237744" cy="182880"/>
            </a:xfrm>
            <a:prstGeom prst="rect">
              <a:avLst/>
            </a:prstGeom>
            <a:solidFill>
              <a:srgbClr val="9A9A9A"/>
            </a:solidFill>
            <a:ln/>
          </p:spPr>
          <p:txBody>
            <a:bodyPr/>
            <a:lstStyle/>
            <a:p>
              <a:endParaRPr lang="en-CA"/>
            </a:p>
          </p:txBody>
        </p:sp>
        <p:sp>
          <p:nvSpPr>
            <p:cNvPr id="13" name="Shape 6">
              <a:extLst>
                <a:ext uri="{FF2B5EF4-FFF2-40B4-BE49-F238E27FC236}">
                  <a16:creationId xmlns:a16="http://schemas.microsoft.com/office/drawing/2014/main" id="{6E027239-7A52-0946-7433-A2A1C08BC131}"/>
                </a:ext>
              </a:extLst>
            </p:cNvPr>
            <p:cNvSpPr/>
            <p:nvPr/>
          </p:nvSpPr>
          <p:spPr>
            <a:xfrm>
              <a:off x="2035454" y="2057400"/>
              <a:ext cx="237744" cy="182880"/>
            </a:xfrm>
            <a:prstGeom prst="rect">
              <a:avLst/>
            </a:prstGeom>
            <a:solidFill>
              <a:srgbClr val="9A9A9A"/>
            </a:solidFill>
            <a:ln/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Shape 7">
              <a:extLst>
                <a:ext uri="{FF2B5EF4-FFF2-40B4-BE49-F238E27FC236}">
                  <a16:creationId xmlns:a16="http://schemas.microsoft.com/office/drawing/2014/main" id="{2B70CCD6-2199-3933-2553-2E4BB7A4498C}"/>
                </a:ext>
              </a:extLst>
            </p:cNvPr>
            <p:cNvSpPr/>
            <p:nvPr/>
          </p:nvSpPr>
          <p:spPr>
            <a:xfrm>
              <a:off x="2595067" y="2057400"/>
              <a:ext cx="237744" cy="182880"/>
            </a:xfrm>
            <a:prstGeom prst="rect">
              <a:avLst/>
            </a:prstGeom>
            <a:solidFill>
              <a:srgbClr val="9A9A9A"/>
            </a:solidFill>
            <a:ln/>
          </p:spPr>
          <p:txBody>
            <a:bodyPr/>
            <a:lstStyle/>
            <a:p>
              <a:endParaRPr lang="en-CA"/>
            </a:p>
          </p:txBody>
        </p:sp>
        <p:sp>
          <p:nvSpPr>
            <p:cNvPr id="15" name="Shape 8">
              <a:extLst>
                <a:ext uri="{FF2B5EF4-FFF2-40B4-BE49-F238E27FC236}">
                  <a16:creationId xmlns:a16="http://schemas.microsoft.com/office/drawing/2014/main" id="{48D340E6-C00C-FA28-D1B8-809A0CD0310A}"/>
                </a:ext>
              </a:extLst>
            </p:cNvPr>
            <p:cNvSpPr/>
            <p:nvPr/>
          </p:nvSpPr>
          <p:spPr>
            <a:xfrm>
              <a:off x="594360" y="2057400"/>
              <a:ext cx="2560320" cy="2103120"/>
            </a:xfrm>
            <a:prstGeom prst="rect">
              <a:avLst/>
            </a:prstGeom>
            <a:ln w="12700">
              <a:solidFill>
                <a:srgbClr val="BFE6F5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6" name="Shape 9">
              <a:extLst>
                <a:ext uri="{FF2B5EF4-FFF2-40B4-BE49-F238E27FC236}">
                  <a16:creationId xmlns:a16="http://schemas.microsoft.com/office/drawing/2014/main" id="{15ACF1F6-390D-BBCB-D962-EA6922C85291}"/>
                </a:ext>
              </a:extLst>
            </p:cNvPr>
            <p:cNvSpPr/>
            <p:nvPr/>
          </p:nvSpPr>
          <p:spPr>
            <a:xfrm>
              <a:off x="1035101" y="1691640"/>
              <a:ext cx="0" cy="365760"/>
            </a:xfrm>
            <a:prstGeom prst="line">
              <a:avLst/>
            </a:prstGeom>
            <a:noFill/>
            <a:ln w="25400">
              <a:solidFill>
                <a:srgbClr val="9A9A9A"/>
              </a:solidFill>
              <a:prstDash val="dash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7" name="Shape 10">
              <a:extLst>
                <a:ext uri="{FF2B5EF4-FFF2-40B4-BE49-F238E27FC236}">
                  <a16:creationId xmlns:a16="http://schemas.microsoft.com/office/drawing/2014/main" id="{9F353E00-940F-D3CC-9D9B-78471436DB89}"/>
                </a:ext>
              </a:extLst>
            </p:cNvPr>
            <p:cNvSpPr/>
            <p:nvPr/>
          </p:nvSpPr>
          <p:spPr>
            <a:xfrm>
              <a:off x="971093" y="1993392"/>
              <a:ext cx="128016" cy="128016"/>
            </a:xfrm>
            <a:prstGeom prst="line">
              <a:avLst/>
            </a:prstGeom>
            <a:noFill/>
            <a:ln w="19050">
              <a:solidFill>
                <a:srgbClr val="6B6B6B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8" name="Shape 11">
              <a:extLst>
                <a:ext uri="{FF2B5EF4-FFF2-40B4-BE49-F238E27FC236}">
                  <a16:creationId xmlns:a16="http://schemas.microsoft.com/office/drawing/2014/main" id="{4A5210CF-64FA-ED88-A551-09E4074B5631}"/>
                </a:ext>
              </a:extLst>
            </p:cNvPr>
            <p:cNvSpPr/>
            <p:nvPr/>
          </p:nvSpPr>
          <p:spPr>
            <a:xfrm flipV="1">
              <a:off x="971093" y="1993392"/>
              <a:ext cx="118870" cy="128016"/>
            </a:xfrm>
            <a:prstGeom prst="line">
              <a:avLst/>
            </a:prstGeom>
            <a:noFill/>
            <a:ln w="19050">
              <a:solidFill>
                <a:srgbClr val="6B6B6B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9" name="Shape 12">
              <a:extLst>
                <a:ext uri="{FF2B5EF4-FFF2-40B4-BE49-F238E27FC236}">
                  <a16:creationId xmlns:a16="http://schemas.microsoft.com/office/drawing/2014/main" id="{C0946D1B-C8C8-A225-6DFC-02E6473F70BE}"/>
                </a:ext>
              </a:extLst>
            </p:cNvPr>
            <p:cNvSpPr/>
            <p:nvPr/>
          </p:nvSpPr>
          <p:spPr>
            <a:xfrm>
              <a:off x="2434133" y="1691640"/>
              <a:ext cx="0" cy="86868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0" name="Shape 13">
              <a:extLst>
                <a:ext uri="{FF2B5EF4-FFF2-40B4-BE49-F238E27FC236}">
                  <a16:creationId xmlns:a16="http://schemas.microsoft.com/office/drawing/2014/main" id="{37F73ED2-05FA-6ED0-08CB-A6143B820AD4}"/>
                </a:ext>
              </a:extLst>
            </p:cNvPr>
            <p:cNvSpPr/>
            <p:nvPr/>
          </p:nvSpPr>
          <p:spPr>
            <a:xfrm>
              <a:off x="2379269" y="2505456"/>
              <a:ext cx="109728" cy="1097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rgbClr val="0072B2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1" name="Text 14">
              <a:extLst>
                <a:ext uri="{FF2B5EF4-FFF2-40B4-BE49-F238E27FC236}">
                  <a16:creationId xmlns:a16="http://schemas.microsoft.com/office/drawing/2014/main" id="{51EEF2FC-01DD-B62C-04E4-3782F0442EEB}"/>
                </a:ext>
              </a:extLst>
            </p:cNvPr>
            <p:cNvSpPr/>
            <p:nvPr/>
          </p:nvSpPr>
          <p:spPr>
            <a:xfrm>
              <a:off x="594360" y="4325112"/>
              <a:ext cx="25603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0072B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Front-Side Illumination</a:t>
              </a:r>
              <a:endParaRPr lang="en-US" sz="1150" dirty="0"/>
            </a:p>
          </p:txBody>
        </p:sp>
        <p:sp>
          <p:nvSpPr>
            <p:cNvPr id="22" name="Shape 15">
              <a:extLst>
                <a:ext uri="{FF2B5EF4-FFF2-40B4-BE49-F238E27FC236}">
                  <a16:creationId xmlns:a16="http://schemas.microsoft.com/office/drawing/2014/main" id="{257B6260-3F8B-6356-36BC-8025CBA337AD}"/>
                </a:ext>
              </a:extLst>
            </p:cNvPr>
            <p:cNvSpPr/>
            <p:nvPr/>
          </p:nvSpPr>
          <p:spPr>
            <a:xfrm>
              <a:off x="3474720" y="2057400"/>
              <a:ext cx="2560320" cy="2103120"/>
            </a:xfrm>
            <a:prstGeom prst="roundRect">
              <a:avLst>
                <a:gd name="adj" fmla="val 3478"/>
              </a:avLst>
            </a:prstGeom>
            <a:solidFill>
              <a:srgbClr val="FFFFFF"/>
            </a:solidFill>
            <a:ln w="12700">
              <a:solidFill>
                <a:srgbClr val="BFE6F5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3" name="Shape 16">
              <a:extLst>
                <a:ext uri="{FF2B5EF4-FFF2-40B4-BE49-F238E27FC236}">
                  <a16:creationId xmlns:a16="http://schemas.microsoft.com/office/drawing/2014/main" id="{7F818B44-4BFC-BB3C-338A-0982AABF9C82}"/>
                </a:ext>
              </a:extLst>
            </p:cNvPr>
            <p:cNvSpPr/>
            <p:nvPr/>
          </p:nvSpPr>
          <p:spPr>
            <a:xfrm>
              <a:off x="3474720" y="2057400"/>
              <a:ext cx="2560320" cy="1920240"/>
            </a:xfrm>
            <a:prstGeom prst="rect">
              <a:avLst/>
            </a:prstGeom>
            <a:solidFill>
              <a:srgbClr val="DCEEF6"/>
            </a:solidFill>
            <a:ln/>
          </p:spPr>
          <p:txBody>
            <a:bodyPr/>
            <a:lstStyle/>
            <a:p>
              <a:endParaRPr lang="en-CA"/>
            </a:p>
          </p:txBody>
        </p:sp>
        <p:sp>
          <p:nvSpPr>
            <p:cNvPr id="24" name="Shape 17">
              <a:extLst>
                <a:ext uri="{FF2B5EF4-FFF2-40B4-BE49-F238E27FC236}">
                  <a16:creationId xmlns:a16="http://schemas.microsoft.com/office/drawing/2014/main" id="{D2482F99-8BA5-0B7D-239B-6C87A1390A98}"/>
                </a:ext>
              </a:extLst>
            </p:cNvPr>
            <p:cNvSpPr/>
            <p:nvPr/>
          </p:nvSpPr>
          <p:spPr>
            <a:xfrm>
              <a:off x="3474720" y="3977640"/>
              <a:ext cx="2560320" cy="182880"/>
            </a:xfrm>
            <a:prstGeom prst="rect">
              <a:avLst/>
            </a:prstGeom>
            <a:solidFill>
              <a:srgbClr val="9A9A9A"/>
            </a:solidFill>
            <a:ln/>
          </p:spPr>
          <p:txBody>
            <a:bodyPr/>
            <a:lstStyle/>
            <a:p>
              <a:endParaRPr lang="en-CA"/>
            </a:p>
          </p:txBody>
        </p:sp>
        <p:sp>
          <p:nvSpPr>
            <p:cNvPr id="25" name="Shape 18">
              <a:extLst>
                <a:ext uri="{FF2B5EF4-FFF2-40B4-BE49-F238E27FC236}">
                  <a16:creationId xmlns:a16="http://schemas.microsoft.com/office/drawing/2014/main" id="{217CF2DE-CB4B-9180-1587-0ECBA0F83A95}"/>
                </a:ext>
              </a:extLst>
            </p:cNvPr>
            <p:cNvSpPr/>
            <p:nvPr/>
          </p:nvSpPr>
          <p:spPr>
            <a:xfrm>
              <a:off x="3474720" y="2057400"/>
              <a:ext cx="2560320" cy="2103120"/>
            </a:xfrm>
            <a:prstGeom prst="rect">
              <a:avLst/>
            </a:prstGeom>
            <a:ln w="12700">
              <a:solidFill>
                <a:srgbClr val="BFE6F5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Shape 19">
              <a:extLst>
                <a:ext uri="{FF2B5EF4-FFF2-40B4-BE49-F238E27FC236}">
                  <a16:creationId xmlns:a16="http://schemas.microsoft.com/office/drawing/2014/main" id="{0D270CC3-F8BD-440D-37AB-174513966EF0}"/>
                </a:ext>
              </a:extLst>
            </p:cNvPr>
            <p:cNvSpPr/>
            <p:nvPr/>
          </p:nvSpPr>
          <p:spPr>
            <a:xfrm>
              <a:off x="3915461" y="1691640"/>
              <a:ext cx="0" cy="68580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7" name="Shape 20">
              <a:extLst>
                <a:ext uri="{FF2B5EF4-FFF2-40B4-BE49-F238E27FC236}">
                  <a16:creationId xmlns:a16="http://schemas.microsoft.com/office/drawing/2014/main" id="{3BC4779C-0AA3-959B-BEF2-C0D535E563E0}"/>
                </a:ext>
              </a:extLst>
            </p:cNvPr>
            <p:cNvSpPr/>
            <p:nvPr/>
          </p:nvSpPr>
          <p:spPr>
            <a:xfrm>
              <a:off x="3860597" y="2322576"/>
              <a:ext cx="109728" cy="1097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rgbClr val="0072B2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8" name="Shape 21">
              <a:extLst>
                <a:ext uri="{FF2B5EF4-FFF2-40B4-BE49-F238E27FC236}">
                  <a16:creationId xmlns:a16="http://schemas.microsoft.com/office/drawing/2014/main" id="{D601FCF8-DC63-9491-4F32-0DCF8EE5EAE9}"/>
                </a:ext>
              </a:extLst>
            </p:cNvPr>
            <p:cNvSpPr/>
            <p:nvPr/>
          </p:nvSpPr>
          <p:spPr>
            <a:xfrm>
              <a:off x="5314493" y="1691640"/>
              <a:ext cx="0" cy="68580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Shape 22">
              <a:extLst>
                <a:ext uri="{FF2B5EF4-FFF2-40B4-BE49-F238E27FC236}">
                  <a16:creationId xmlns:a16="http://schemas.microsoft.com/office/drawing/2014/main" id="{C6AE0FF9-671A-0663-7008-08FEED493B09}"/>
                </a:ext>
              </a:extLst>
            </p:cNvPr>
            <p:cNvSpPr/>
            <p:nvPr/>
          </p:nvSpPr>
          <p:spPr>
            <a:xfrm>
              <a:off x="5259629" y="2322576"/>
              <a:ext cx="109728" cy="1097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rgbClr val="0072B2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0" name="Text 23">
              <a:extLst>
                <a:ext uri="{FF2B5EF4-FFF2-40B4-BE49-F238E27FC236}">
                  <a16:creationId xmlns:a16="http://schemas.microsoft.com/office/drawing/2014/main" id="{30D4FA8A-0A31-DC4A-F459-829C3F85261E}"/>
                </a:ext>
              </a:extLst>
            </p:cNvPr>
            <p:cNvSpPr/>
            <p:nvPr/>
          </p:nvSpPr>
          <p:spPr>
            <a:xfrm>
              <a:off x="3474720" y="4325112"/>
              <a:ext cx="25603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0072B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Back-Side Illumination</a:t>
              </a:r>
              <a:endParaRPr lang="en-US" sz="1150" dirty="0"/>
            </a:p>
          </p:txBody>
        </p:sp>
        <p:sp>
          <p:nvSpPr>
            <p:cNvPr id="31" name="Shape 24">
              <a:extLst>
                <a:ext uri="{FF2B5EF4-FFF2-40B4-BE49-F238E27FC236}">
                  <a16:creationId xmlns:a16="http://schemas.microsoft.com/office/drawing/2014/main" id="{EAEBFD05-C9BC-4192-8BC3-BF1CC925B71C}"/>
                </a:ext>
              </a:extLst>
            </p:cNvPr>
            <p:cNvSpPr/>
            <p:nvPr/>
          </p:nvSpPr>
          <p:spPr>
            <a:xfrm>
              <a:off x="594360" y="1508760"/>
              <a:ext cx="201168" cy="0"/>
            </a:xfrm>
            <a:prstGeom prst="line">
              <a:avLst/>
            </a:prstGeom>
            <a:noFill/>
            <a:ln w="25400">
              <a:solidFill>
                <a:srgbClr val="9A9A9A"/>
              </a:solidFill>
              <a:prstDash val="dash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2" name="Text 25">
              <a:extLst>
                <a:ext uri="{FF2B5EF4-FFF2-40B4-BE49-F238E27FC236}">
                  <a16:creationId xmlns:a16="http://schemas.microsoft.com/office/drawing/2014/main" id="{491B3566-0C97-CD12-5915-88DF464BC68D}"/>
                </a:ext>
              </a:extLst>
            </p:cNvPr>
            <p:cNvSpPr/>
            <p:nvPr/>
          </p:nvSpPr>
          <p:spPr>
            <a:xfrm>
              <a:off x="850392" y="1399032"/>
              <a:ext cx="1554480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50" i="1" dirty="0">
                  <a:solidFill>
                    <a:srgbClr val="595959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blocked by routing</a:t>
              </a:r>
              <a:endParaRPr lang="en-US" sz="950" dirty="0"/>
            </a:p>
          </p:txBody>
        </p:sp>
        <p:sp>
          <p:nvSpPr>
            <p:cNvPr id="33" name="Shape 26">
              <a:extLst>
                <a:ext uri="{FF2B5EF4-FFF2-40B4-BE49-F238E27FC236}">
                  <a16:creationId xmlns:a16="http://schemas.microsoft.com/office/drawing/2014/main" id="{6F7B2A70-2C89-68E0-9140-94B88709E736}"/>
                </a:ext>
              </a:extLst>
            </p:cNvPr>
            <p:cNvSpPr/>
            <p:nvPr/>
          </p:nvSpPr>
          <p:spPr>
            <a:xfrm>
              <a:off x="2743200" y="1453896"/>
              <a:ext cx="109728" cy="109728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rgbClr val="0072B2"/>
              </a:solidFill>
              <a:prstDash val="soli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34" name="Text 27">
              <a:extLst>
                <a:ext uri="{FF2B5EF4-FFF2-40B4-BE49-F238E27FC236}">
                  <a16:creationId xmlns:a16="http://schemas.microsoft.com/office/drawing/2014/main" id="{3A328663-AC7F-18F7-9376-21628D3702CF}"/>
                </a:ext>
              </a:extLst>
            </p:cNvPr>
            <p:cNvSpPr/>
            <p:nvPr/>
          </p:nvSpPr>
          <p:spPr>
            <a:xfrm>
              <a:off x="2907792" y="1399032"/>
              <a:ext cx="1371600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50" b="1" dirty="0">
                  <a:solidFill>
                    <a:srgbClr val="0072B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reaches silicon</a:t>
              </a:r>
              <a:endParaRPr lang="en-US" sz="950" dirty="0"/>
            </a:p>
          </p:txBody>
        </p:sp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943D157-5FEE-EE8A-A2D7-405189CDD1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6317" y="1269072"/>
            <a:ext cx="6003699" cy="425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7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1CC09-6AD8-D747-4D75-93706541B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 is an SiPM and how does it work? | Hamamatsu Photonics">
            <a:extLst>
              <a:ext uri="{FF2B5EF4-FFF2-40B4-BE49-F238E27FC236}">
                <a16:creationId xmlns:a16="http://schemas.microsoft.com/office/drawing/2014/main" id="{D16F9B5B-AE3E-31B8-B1E0-CD2F3A9FC3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9497"/>
          <a:stretch>
            <a:fillRect/>
          </a:stretch>
        </p:blipFill>
        <p:spPr>
          <a:xfrm rot="16200000">
            <a:off x="8123569" y="2524940"/>
            <a:ext cx="3457711" cy="154686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E7609D-2768-058F-AB2F-CAF98CE52D28}"/>
              </a:ext>
            </a:extLst>
          </p:cNvPr>
          <p:cNvSpPr>
            <a:spLocks/>
          </p:cNvSpPr>
          <p:nvPr/>
        </p:nvSpPr>
        <p:spPr>
          <a:xfrm>
            <a:off x="6930299" y="1700143"/>
            <a:ext cx="572042" cy="3657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4453E441-F006-F0BA-947A-3691630725DB}"/>
              </a:ext>
            </a:extLst>
          </p:cNvPr>
          <p:cNvSpPr>
            <a:spLocks/>
          </p:cNvSpPr>
          <p:nvPr/>
        </p:nvSpPr>
        <p:spPr>
          <a:xfrm rot="5400000">
            <a:off x="6665947" y="2250517"/>
            <a:ext cx="3657600" cy="2556852"/>
          </a:xfrm>
          <a:prstGeom prst="triangle">
            <a:avLst>
              <a:gd name="adj" fmla="val 5023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7881D1-E7E5-1C7D-D6C1-D10AE2EA1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21" y="352162"/>
            <a:ext cx="10772046" cy="650329"/>
          </a:xfrm>
        </p:spPr>
        <p:txBody>
          <a:bodyPr>
            <a:normAutofit/>
          </a:bodyPr>
          <a:lstStyle/>
          <a:p>
            <a:r>
              <a:rPr lang="en-US" sz="2800" dirty="0"/>
              <a:t>Two Photon Absorption (TPA) - TCT Concept +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22090-90D7-2315-19EB-0B0978C93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645" y="1500257"/>
            <a:ext cx="5389745" cy="42322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D7E0FB-2B6D-F075-4FDE-E7C5EFC64110}"/>
              </a:ext>
            </a:extLst>
          </p:cNvPr>
          <p:cNvSpPr txBox="1"/>
          <p:nvPr/>
        </p:nvSpPr>
        <p:spPr>
          <a:xfrm>
            <a:off x="7090655" y="5897397"/>
            <a:ext cx="353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Si Photodiode* TPA 2D Scan</a:t>
            </a:r>
            <a:endParaRPr lang="en-CA" sz="20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8D21AD6-6718-FCD4-9981-AF88211B46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444" y="1354007"/>
            <a:ext cx="6172006" cy="42322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10C8F7-0066-8515-4046-FB71DF70DAC2}"/>
                  </a:ext>
                </a:extLst>
              </p:cNvPr>
              <p:cNvSpPr txBox="1"/>
              <p:nvPr/>
            </p:nvSpPr>
            <p:spPr>
              <a:xfrm>
                <a:off x="2694535" y="5583829"/>
                <a:ext cx="1485791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dI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dz</m:t>
                          </m:r>
                        </m:den>
                      </m:f>
                      <m:r>
                        <a:rPr lang="en-US" sz="28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∝</m:t>
                      </m:r>
                      <m:r>
                        <m:rPr>
                          <m:sty m:val="p"/>
                        </m:rPr>
                        <a:rPr lang="en-US" sz="2800" i="1">
                          <a:latin typeface="Cambria Math" panose="02040503050406030204" pitchFamily="18" charset="0"/>
                        </a:rPr>
                        <m:t>β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CA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10C8F7-0066-8515-4046-FB71DF70D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535" y="5583829"/>
                <a:ext cx="1485791" cy="8182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Graphic 11">
            <a:extLst>
              <a:ext uri="{FF2B5EF4-FFF2-40B4-BE49-F238E27FC236}">
                <a16:creationId xmlns:a16="http://schemas.microsoft.com/office/drawing/2014/main" id="{406341E1-1C31-2F1E-85C0-6DB744B5A9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511" y="1418230"/>
            <a:ext cx="6267134" cy="376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1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5046 L 0.00157 0.12129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9A45F-5976-7C60-A95F-A140F5A3C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8548-878B-5859-703B-14084D55D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8318" y="413029"/>
            <a:ext cx="8953827" cy="650329"/>
          </a:xfrm>
        </p:spPr>
        <p:txBody>
          <a:bodyPr>
            <a:normAutofit/>
          </a:bodyPr>
          <a:lstStyle/>
          <a:p>
            <a:r>
              <a:rPr lang="en-US" sz="3600" dirty="0"/>
              <a:t>Setup &amp; Results  FBK-VUV-HD3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DE2798-5FC9-5E11-825E-408C7A3AC1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32360" y="145143"/>
            <a:ext cx="8319126" cy="660636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3845B20-007F-6106-49A5-6C61BFFA85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8552" y="1395187"/>
            <a:ext cx="8436427" cy="50618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CA52A-069C-D0C7-6FAE-C1EAF4AEF2D2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443403">
            <a:off x="10402681" y="1493677"/>
            <a:ext cx="1815005" cy="808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Preliminary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93BC90F-F80B-7250-0FD5-386C8588EDF9}"/>
              </a:ext>
            </a:extLst>
          </p:cNvPr>
          <p:cNvSpPr/>
          <p:nvPr/>
        </p:nvSpPr>
        <p:spPr>
          <a:xfrm>
            <a:off x="3418114" y="5513614"/>
            <a:ext cx="1299029" cy="6041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5FEF0E9-ADED-6DF5-8010-0D38063A7721}"/>
              </a:ext>
            </a:extLst>
          </p:cNvPr>
          <p:cNvSpPr/>
          <p:nvPr/>
        </p:nvSpPr>
        <p:spPr>
          <a:xfrm>
            <a:off x="6318777" y="1901371"/>
            <a:ext cx="1758423" cy="8162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821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79A22-4A47-BB4F-E70D-D862A2DBE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E4F39-78BC-73C2-EA9E-077606C02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470" y="440844"/>
            <a:ext cx="8953827" cy="650329"/>
          </a:xfrm>
        </p:spPr>
        <p:txBody>
          <a:bodyPr>
            <a:normAutofit/>
          </a:bodyPr>
          <a:lstStyle/>
          <a:p>
            <a:r>
              <a:rPr lang="en-US" sz="4000" dirty="0"/>
              <a:t>Interpretation and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9534E-8E83-8BE7-1115-92D8EFEEE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6777" y="1490685"/>
            <a:ext cx="5423714" cy="39393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Outlook</a:t>
            </a:r>
          </a:p>
          <a:p>
            <a:r>
              <a:rPr lang="en-US" sz="2400" dirty="0"/>
              <a:t>Achieve 2D/3D scan methodology</a:t>
            </a:r>
          </a:p>
          <a:p>
            <a:r>
              <a:rPr lang="en-US" sz="2400" dirty="0"/>
              <a:t>Deconvolve with beam shape and extract Pe &amp; Ph + </a:t>
            </a:r>
            <a:r>
              <a:rPr lang="el-GR" sz="2400" dirty="0"/>
              <a:t>β</a:t>
            </a:r>
            <a:endParaRPr lang="en-US" sz="2400" dirty="0"/>
          </a:p>
          <a:p>
            <a:r>
              <a:rPr lang="en-US" sz="2400" dirty="0"/>
              <a:t>Understand parameter space of TPA with wavelength, intensity, device, </a:t>
            </a:r>
            <a:r>
              <a:rPr lang="en-US" sz="2400" dirty="0" err="1"/>
              <a:t>etc</a:t>
            </a:r>
            <a:endParaRPr lang="en-US" sz="24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5A1963-2188-DF80-3013-3ABC67029C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31825" y="1459300"/>
            <a:ext cx="6994115" cy="411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7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ats all folks! Looney Tunes - YouTube">
            <a:extLst>
              <a:ext uri="{FF2B5EF4-FFF2-40B4-BE49-F238E27FC236}">
                <a16:creationId xmlns:a16="http://schemas.microsoft.com/office/drawing/2014/main" id="{77B93824-5880-6FF8-FDE0-358BE6CE2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6487" y="-206149"/>
            <a:ext cx="12924974" cy="727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7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32084-CE13-38E6-54C7-68290ACC3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DC3D06-9465-DB0E-E396-26237E8097BC}"/>
              </a:ext>
            </a:extLst>
          </p:cNvPr>
          <p:cNvSpPr txBox="1"/>
          <p:nvPr/>
        </p:nvSpPr>
        <p:spPr>
          <a:xfrm>
            <a:off x="824569" y="4857333"/>
            <a:ext cx="61309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Demonstrating a broadband Photon Detection Efficiency model on VUV sensitive Silicon Photomultipliers – Austin de St. Croix, et 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558C88-CE3F-736A-DC2B-6E5326E37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943" y="742114"/>
            <a:ext cx="8226413" cy="412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3406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TRIUMF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UMF_Light_03" id="{4D894E19-41A3-8842-A464-3F12065EEF05}" vid="{B960C763-9EE8-8C4A-B0B5-CE3D986AFA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2220</TotalTime>
  <Words>387</Words>
  <Application>Microsoft Office PowerPoint</Application>
  <PresentationFormat>Widescreen</PresentationFormat>
  <Paragraphs>64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Wingdings</vt:lpstr>
      <vt:lpstr>Custom Design</vt:lpstr>
      <vt:lpstr>Toward Two-Photon Absorption Characterization for Silicon Photomultipliers for Dark Matter Detectors</vt:lpstr>
      <vt:lpstr>30s Stretch Break</vt:lpstr>
      <vt:lpstr>Motivation – Pe &amp; Ph for BSI and Dark Matter Detector Improvement </vt:lpstr>
      <vt:lpstr>Two Photon Absorption (TPA) - TCT Concept + Results</vt:lpstr>
      <vt:lpstr>Setup &amp; Results  FBK-VUV-HD3</vt:lpstr>
      <vt:lpstr>Interpretation and Outlook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Castaneda</dc:creator>
  <cp:lastModifiedBy>udaymad@student.ubc.ca</cp:lastModifiedBy>
  <cp:revision>4</cp:revision>
  <dcterms:created xsi:type="dcterms:W3CDTF">2019-03-27T18:02:40Z</dcterms:created>
  <dcterms:modified xsi:type="dcterms:W3CDTF">2026-07-29T11:41:38Z</dcterms:modified>
</cp:coreProperties>
</file>