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950931d1d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f950931d1d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957d5610f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957d5610f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4265ace4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f4265ace4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f4265ace42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f4265ace42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957d5610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f957d5610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f950931d1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f950931d1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950931d1d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f950931d1d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4265ace42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f4265ace42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f950931d1d_0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f950931d1d_0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4265ace42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f4265ace42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4265ace4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f4265ace4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f4265ace42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f4265ace42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f4265ace42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f4265ace42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f950931d1d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f950931d1d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f950931d1d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f950931d1d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f4265ace42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f4265ace42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f7f0208d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f7f0208d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f957d5610f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f957d5610f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f4265ace42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f4265ace42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f4265ace42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f4265ace42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f4265ace42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f4265ace42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f957d5610f_1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f957d5610f_1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950931d1d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f950931d1d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f950931d1d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f950931d1d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957d5610f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f957d5610f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957d5610f_1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957d5610f_1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96ae6f40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96ae6f40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4265ace4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4265ace4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957d5610f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f957d5610f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957d5610f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f957d5610f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spcBef>
                <a:spcPts val="0"/>
              </a:spcBef>
              <a:spcAft>
                <a:spcPts val="0"/>
              </a:spcAft>
              <a:buSzPts val="1100"/>
              <a:buNone/>
              <a:defRPr sz="1400">
                <a:solidFill>
                  <a:schemeClr val="dk1"/>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spcBef>
                <a:spcPts val="0"/>
              </a:spcBef>
              <a:spcAft>
                <a:spcPts val="0"/>
              </a:spcAft>
              <a:buSzPts val="1100"/>
              <a:buNone/>
              <a:defRPr sz="1400">
                <a:solidFill>
                  <a:schemeClr val="dk1"/>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8879452" y="4829575"/>
            <a:ext cx="2646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indico.global/event/16626/" TargetMode="External"/><Relationship Id="rId4" Type="http://schemas.openxmlformats.org/officeDocument/2006/relationships/image" Target="../media/image2.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40.jpg"/><Relationship Id="rId5" Type="http://schemas.openxmlformats.org/officeDocument/2006/relationships/image" Target="../media/image10.png"/><Relationship Id="rId6"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hyperlink" Target="https://arxiv.org/abs/2504.1546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34.jpg"/><Relationship Id="rId4" Type="http://schemas.openxmlformats.org/officeDocument/2006/relationships/image" Target="../media/image30.jpg"/><Relationship Id="rId5" Type="http://schemas.openxmlformats.org/officeDocument/2006/relationships/image" Target="../media/image24.jpg"/><Relationship Id="rId6"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3.jp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24.jpg"/><Relationship Id="rId5" Type="http://schemas.openxmlformats.org/officeDocument/2006/relationships/image" Target="../media/image25.jpg"/><Relationship Id="rId6" Type="http://schemas.openxmlformats.org/officeDocument/2006/relationships/image" Target="../media/image33.jpg"/><Relationship Id="rId7" Type="http://schemas.openxmlformats.org/officeDocument/2006/relationships/image" Target="../media/image29.jpg"/><Relationship Id="rId8" Type="http://schemas.openxmlformats.org/officeDocument/2006/relationships/image" Target="../media/image3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4.jpg"/><Relationship Id="rId4"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35.jpg"/><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7.jp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1.png"/><Relationship Id="rId4"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8.png"/><Relationship Id="rId4" Type="http://schemas.openxmlformats.org/officeDocument/2006/relationships/image" Target="../media/image21.png"/><Relationship Id="rId5"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7.png"/><Relationship Id="rId4" Type="http://schemas.openxmlformats.org/officeDocument/2006/relationships/image" Target="../media/image39.jpg"/><Relationship Id="rId5" Type="http://schemas.openxmlformats.org/officeDocument/2006/relationships/image" Target="../media/image26.png"/><Relationship Id="rId6" Type="http://schemas.openxmlformats.org/officeDocument/2006/relationships/image" Target="../media/image3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3.jpg"/><Relationship Id="rId4" Type="http://schemas.openxmlformats.org/officeDocument/2006/relationships/image" Target="../media/image2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59" name="Shape 59"/>
        <p:cNvGrpSpPr/>
        <p:nvPr/>
      </p:nvGrpSpPr>
      <p:grpSpPr>
        <a:xfrm>
          <a:off x="0" y="0"/>
          <a:ext cx="0" cy="0"/>
          <a:chOff x="0" y="0"/>
          <a:chExt cx="0" cy="0"/>
        </a:xfrm>
      </p:grpSpPr>
      <p:sp>
        <p:nvSpPr>
          <p:cNvPr id="60" name="Google Shape;60;p14"/>
          <p:cNvSpPr txBox="1"/>
          <p:nvPr>
            <p:ph type="ctrTitle"/>
          </p:nvPr>
        </p:nvSpPr>
        <p:spPr>
          <a:xfrm>
            <a:off x="311700" y="1070939"/>
            <a:ext cx="8520600" cy="2358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SzPts val="990"/>
              <a:buNone/>
            </a:pPr>
            <a:r>
              <a:rPr lang="en" sz="4380"/>
              <a:t>R</a:t>
            </a:r>
            <a:r>
              <a:rPr lang="en" sz="4380"/>
              <a:t>adon assaying facility at University of Windsor for rare physics searches</a:t>
            </a:r>
            <a:endParaRPr sz="4380"/>
          </a:p>
        </p:txBody>
      </p:sp>
      <p:sp>
        <p:nvSpPr>
          <p:cNvPr id="61" name="Google Shape;61;p14"/>
          <p:cNvSpPr txBox="1"/>
          <p:nvPr>
            <p:ph idx="1" type="subTitle"/>
          </p:nvPr>
        </p:nvSpPr>
        <p:spPr>
          <a:xfrm>
            <a:off x="40800" y="3687160"/>
            <a:ext cx="8520600" cy="13245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a:t>AboBakr Emara (PhD candidate)</a:t>
            </a:r>
            <a:endParaRPr/>
          </a:p>
          <a:p>
            <a:pPr indent="0" lvl="0" marL="0" rtl="0" algn="l">
              <a:spcBef>
                <a:spcPts val="0"/>
              </a:spcBef>
              <a:spcAft>
                <a:spcPts val="0"/>
              </a:spcAft>
              <a:buNone/>
            </a:pPr>
            <a:r>
              <a:rPr lang="en"/>
              <a:t>Supervisor: Dr. Caio Licciardi</a:t>
            </a:r>
            <a:endParaRPr/>
          </a:p>
          <a:p>
            <a:pPr indent="0" lvl="0" marL="0" marR="0" rtl="0" algn="l">
              <a:lnSpc>
                <a:spcPct val="100000"/>
              </a:lnSpc>
              <a:spcBef>
                <a:spcPts val="0"/>
              </a:spcBef>
              <a:spcAft>
                <a:spcPts val="0"/>
              </a:spcAft>
              <a:buNone/>
            </a:pPr>
            <a:r>
              <a:rPr lang="en"/>
              <a:t>29th of July 2026</a:t>
            </a:r>
            <a:endParaRPr/>
          </a:p>
          <a:p>
            <a:pPr indent="0" lvl="0" marL="0" marR="0" rtl="0" algn="l">
              <a:lnSpc>
                <a:spcPct val="100000"/>
              </a:lnSpc>
              <a:spcBef>
                <a:spcPts val="0"/>
              </a:spcBef>
              <a:spcAft>
                <a:spcPts val="0"/>
              </a:spcAft>
              <a:buNone/>
            </a:pPr>
            <a:r>
              <a:rPr lang="en">
                <a:uFill>
                  <a:noFill/>
                </a:uFill>
                <a:hlinkClick r:id="rId3"/>
              </a:rPr>
              <a:t>2026 Canadian Astroparticle Physics Community Meeting</a:t>
            </a:r>
            <a:endParaRPr/>
          </a:p>
        </p:txBody>
      </p:sp>
      <p:pic>
        <p:nvPicPr>
          <p:cNvPr id="62" name="Google Shape;62;p14"/>
          <p:cNvPicPr preferRelativeResize="0"/>
          <p:nvPr/>
        </p:nvPicPr>
        <p:blipFill>
          <a:blip r:embed="rId4">
            <a:alphaModFix/>
          </a:blip>
          <a:stretch>
            <a:fillRect/>
          </a:stretch>
        </p:blipFill>
        <p:spPr>
          <a:xfrm>
            <a:off x="40796" y="44470"/>
            <a:ext cx="2774200" cy="1027500"/>
          </a:xfrm>
          <a:prstGeom prst="rect">
            <a:avLst/>
          </a:prstGeom>
          <a:noFill/>
          <a:ln>
            <a:noFill/>
          </a:ln>
        </p:spPr>
      </p:pic>
      <p:pic>
        <p:nvPicPr>
          <p:cNvPr id="63" name="Google Shape;63;p14"/>
          <p:cNvPicPr preferRelativeResize="0"/>
          <p:nvPr/>
        </p:nvPicPr>
        <p:blipFill>
          <a:blip r:embed="rId5">
            <a:alphaModFix/>
          </a:blip>
          <a:stretch>
            <a:fillRect/>
          </a:stretch>
        </p:blipFill>
        <p:spPr>
          <a:xfrm>
            <a:off x="4589798" y="59279"/>
            <a:ext cx="4522374" cy="926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type="title"/>
          </p:nvPr>
        </p:nvSpPr>
        <p:spPr>
          <a:xfrm>
            <a:off x="207150" y="194008"/>
            <a:ext cx="872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recipe for a sensitive detector for rare physics searches</a:t>
            </a:r>
            <a:endParaRPr/>
          </a:p>
        </p:txBody>
      </p:sp>
      <p:sp>
        <p:nvSpPr>
          <p:cNvPr id="136" name="Google Shape;136;p23"/>
          <p:cNvSpPr txBox="1"/>
          <p:nvPr>
            <p:ph idx="1" type="body"/>
          </p:nvPr>
        </p:nvSpPr>
        <p:spPr>
          <a:xfrm>
            <a:off x="161125" y="999068"/>
            <a:ext cx="7827900" cy="15696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Go Underground (eliminate mouns, cosmogenic activation)</a:t>
            </a:r>
            <a:endParaRPr/>
          </a:p>
          <a:p>
            <a:pPr indent="-342900" lvl="0" marL="457200" rtl="0" algn="l">
              <a:spcBef>
                <a:spcPts val="0"/>
              </a:spcBef>
              <a:spcAft>
                <a:spcPts val="0"/>
              </a:spcAft>
              <a:buSzPts val="1800"/>
              <a:buChar char="●"/>
            </a:pPr>
            <a:r>
              <a:rPr lang="en"/>
              <a:t>Large target volumes (xenon, water, </a:t>
            </a:r>
            <a:r>
              <a:rPr lang="en"/>
              <a:t>crystals)</a:t>
            </a:r>
            <a:endParaRPr/>
          </a:p>
          <a:p>
            <a:pPr indent="-342900" lvl="0" marL="457200" rtl="0" algn="l">
              <a:spcBef>
                <a:spcPts val="0"/>
              </a:spcBef>
              <a:spcAft>
                <a:spcPts val="0"/>
              </a:spcAft>
              <a:buSzPts val="1800"/>
              <a:buChar char="●"/>
            </a:pPr>
            <a:r>
              <a:rPr lang="en"/>
              <a:t>Extreme radio purity (background suppression)</a:t>
            </a:r>
            <a:endParaRPr/>
          </a:p>
          <a:p>
            <a:pPr indent="0" lvl="0" marL="0" rtl="0" algn="l">
              <a:spcBef>
                <a:spcPts val="1200"/>
              </a:spcBef>
              <a:spcAft>
                <a:spcPts val="1200"/>
              </a:spcAft>
              <a:buNone/>
            </a:pPr>
            <a:r>
              <a:t/>
            </a:r>
            <a:endParaRPr/>
          </a:p>
        </p:txBody>
      </p:sp>
      <p:sp>
        <p:nvSpPr>
          <p:cNvPr id="137" name="Google Shape;137;p23"/>
          <p:cNvSpPr txBox="1"/>
          <p:nvPr/>
        </p:nvSpPr>
        <p:spPr>
          <a:xfrm>
            <a:off x="161125" y="2316000"/>
            <a:ext cx="3438300" cy="23100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Char char="●"/>
            </a:pPr>
            <a:r>
              <a:rPr lang="en" sz="1800">
                <a:solidFill>
                  <a:schemeClr val="dk2"/>
                </a:solidFill>
              </a:rPr>
              <a:t>Cryogenic (maybe!) </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 sz="1800">
                <a:solidFill>
                  <a:schemeClr val="dk2"/>
                </a:solidFill>
              </a:rPr>
              <a:t>Noble elements (could be!)</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 sz="1800">
                <a:solidFill>
                  <a:schemeClr val="dk2"/>
                </a:solidFill>
              </a:rPr>
              <a:t>Dual-phase (why not!)</a:t>
            </a:r>
            <a:endParaRPr sz="1800">
              <a:solidFill>
                <a:schemeClr val="dk2"/>
              </a:solidFill>
            </a:endParaRPr>
          </a:p>
        </p:txBody>
      </p:sp>
      <p:sp>
        <p:nvSpPr>
          <p:cNvPr id="138" name="Google Shape;138;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4"/>
          <p:cNvSpPr txBox="1"/>
          <p:nvPr>
            <p:ph type="title"/>
          </p:nvPr>
        </p:nvSpPr>
        <p:spPr>
          <a:xfrm>
            <a:off x="207150" y="194008"/>
            <a:ext cx="872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recipe for a sensitive detector for rare physics searches</a:t>
            </a:r>
            <a:endParaRPr/>
          </a:p>
        </p:txBody>
      </p:sp>
      <p:sp>
        <p:nvSpPr>
          <p:cNvPr id="144" name="Google Shape;144;p24"/>
          <p:cNvSpPr txBox="1"/>
          <p:nvPr>
            <p:ph idx="1" type="body"/>
          </p:nvPr>
        </p:nvSpPr>
        <p:spPr>
          <a:xfrm>
            <a:off x="161125" y="999068"/>
            <a:ext cx="7827900" cy="15696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Go Underground (eliminate mouns, cosmogenic activation)</a:t>
            </a:r>
            <a:endParaRPr/>
          </a:p>
          <a:p>
            <a:pPr indent="-342900" lvl="0" marL="457200" rtl="0" algn="l">
              <a:spcBef>
                <a:spcPts val="0"/>
              </a:spcBef>
              <a:spcAft>
                <a:spcPts val="0"/>
              </a:spcAft>
              <a:buSzPts val="1800"/>
              <a:buChar char="●"/>
            </a:pPr>
            <a:r>
              <a:rPr lang="en"/>
              <a:t>Large target volumes (xenon, water, crystals)</a:t>
            </a:r>
            <a:endParaRPr/>
          </a:p>
          <a:p>
            <a:pPr indent="-342900" lvl="0" marL="457200" rtl="0" algn="l">
              <a:spcBef>
                <a:spcPts val="0"/>
              </a:spcBef>
              <a:spcAft>
                <a:spcPts val="0"/>
              </a:spcAft>
              <a:buClr>
                <a:srgbClr val="FF0000"/>
              </a:buClr>
              <a:buSzPts val="1800"/>
              <a:buChar char="●"/>
            </a:pPr>
            <a:r>
              <a:rPr b="1" lang="en">
                <a:solidFill>
                  <a:srgbClr val="FF0000"/>
                </a:solidFill>
              </a:rPr>
              <a:t>Extreme radio purity (background suppression)</a:t>
            </a:r>
            <a:endParaRPr b="1">
              <a:solidFill>
                <a:srgbClr val="FF0000"/>
              </a:solidFill>
            </a:endParaRPr>
          </a:p>
          <a:p>
            <a:pPr indent="0" lvl="0" marL="0" rtl="0" algn="l">
              <a:spcBef>
                <a:spcPts val="1200"/>
              </a:spcBef>
              <a:spcAft>
                <a:spcPts val="1200"/>
              </a:spcAft>
              <a:buNone/>
            </a:pPr>
            <a:r>
              <a:t/>
            </a:r>
            <a:endParaRPr/>
          </a:p>
        </p:txBody>
      </p:sp>
      <p:pic>
        <p:nvPicPr>
          <p:cNvPr descr="two men in a kitchen with the words this is a confusing recipe on the bottom (Provided by Tenor)" id="145" name="Google Shape;145;p24"/>
          <p:cNvPicPr preferRelativeResize="0"/>
          <p:nvPr/>
        </p:nvPicPr>
        <p:blipFill>
          <a:blip r:embed="rId3">
            <a:alphaModFix/>
          </a:blip>
          <a:stretch>
            <a:fillRect/>
          </a:stretch>
        </p:blipFill>
        <p:spPr>
          <a:xfrm>
            <a:off x="3600049" y="2216226"/>
            <a:ext cx="4902800" cy="2736900"/>
          </a:xfrm>
          <a:prstGeom prst="rect">
            <a:avLst/>
          </a:prstGeom>
          <a:noFill/>
          <a:ln>
            <a:noFill/>
          </a:ln>
        </p:spPr>
      </p:pic>
      <p:sp>
        <p:nvSpPr>
          <p:cNvPr id="146" name="Google Shape;146;p24"/>
          <p:cNvSpPr txBox="1"/>
          <p:nvPr/>
        </p:nvSpPr>
        <p:spPr>
          <a:xfrm>
            <a:off x="161125" y="2316000"/>
            <a:ext cx="3438300" cy="23100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Char char="●"/>
            </a:pPr>
            <a:r>
              <a:rPr lang="en" sz="1800">
                <a:solidFill>
                  <a:schemeClr val="dk2"/>
                </a:solidFill>
              </a:rPr>
              <a:t>Cryogenic (maybe!) </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 sz="1800">
                <a:solidFill>
                  <a:schemeClr val="dk2"/>
                </a:solidFill>
              </a:rPr>
              <a:t>Noble elements (could be!)</a:t>
            </a:r>
            <a:endParaRPr sz="1800">
              <a:solidFill>
                <a:schemeClr val="dk2"/>
              </a:solidFill>
            </a:endParaRPr>
          </a:p>
          <a:p>
            <a:pPr indent="-342900" lvl="0" marL="457200" rtl="0" algn="l">
              <a:lnSpc>
                <a:spcPct val="115000"/>
              </a:lnSpc>
              <a:spcBef>
                <a:spcPts val="0"/>
              </a:spcBef>
              <a:spcAft>
                <a:spcPts val="0"/>
              </a:spcAft>
              <a:buClr>
                <a:schemeClr val="dk2"/>
              </a:buClr>
              <a:buSzPts val="1800"/>
              <a:buChar char="●"/>
            </a:pPr>
            <a:r>
              <a:rPr lang="en" sz="1800">
                <a:solidFill>
                  <a:schemeClr val="dk2"/>
                </a:solidFill>
              </a:rPr>
              <a:t>Dual-phase (why not!)</a:t>
            </a:r>
            <a:endParaRPr sz="1800">
              <a:solidFill>
                <a:schemeClr val="dk2"/>
              </a:solidFill>
            </a:endParaRPr>
          </a:p>
        </p:txBody>
      </p:sp>
      <p:sp>
        <p:nvSpPr>
          <p:cNvPr id="147" name="Google Shape;14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5"/>
          <p:cNvSpPr txBox="1"/>
          <p:nvPr>
            <p:ph type="title"/>
          </p:nvPr>
        </p:nvSpPr>
        <p:spPr>
          <a:xfrm>
            <a:off x="112175" y="1649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to get </a:t>
            </a:r>
            <a:r>
              <a:rPr lang="en"/>
              <a:t>extreme</a:t>
            </a:r>
            <a:r>
              <a:rPr lang="en"/>
              <a:t> radio purity </a:t>
            </a:r>
            <a:endParaRPr/>
          </a:p>
        </p:txBody>
      </p:sp>
      <p:sp>
        <p:nvSpPr>
          <p:cNvPr id="153" name="Google Shape;153;p25"/>
          <p:cNvSpPr txBox="1"/>
          <p:nvPr>
            <p:ph idx="1" type="body"/>
          </p:nvPr>
        </p:nvSpPr>
        <p:spPr>
          <a:xfrm>
            <a:off x="40975" y="1179375"/>
            <a:ext cx="8520600" cy="3560700"/>
          </a:xfrm>
          <a:prstGeom prst="rect">
            <a:avLst/>
          </a:prstGeom>
        </p:spPr>
        <p:txBody>
          <a:bodyPr anchorCtr="0" anchor="t" bIns="91425" lIns="91425" spcFirstLastPara="1" rIns="91425" wrap="square" tIns="91425">
            <a:normAutofit lnSpcReduction="10000"/>
          </a:bodyPr>
          <a:lstStyle/>
          <a:p>
            <a:pPr indent="-342900" lvl="0" marL="457200" rtl="0" algn="l">
              <a:lnSpc>
                <a:spcPct val="150000"/>
              </a:lnSpc>
              <a:spcBef>
                <a:spcPts val="0"/>
              </a:spcBef>
              <a:spcAft>
                <a:spcPts val="0"/>
              </a:spcAft>
              <a:buSzPts val="1800"/>
              <a:buChar char="●"/>
            </a:pPr>
            <a:r>
              <a:rPr lang="en"/>
              <a:t>Every piece of material used to build detectors from the metal housing to the photomultiplier tubes (PMTs) must be painstakingly screened for trace amounts of natural radioactivity (like uranium or thorium) to prevent false triggers </a:t>
            </a:r>
            <a:endParaRPr/>
          </a:p>
          <a:p>
            <a:pPr indent="0" lvl="0" marL="0" rtl="0" algn="l">
              <a:lnSpc>
                <a:spcPct val="150000"/>
              </a:lnSpc>
              <a:spcBef>
                <a:spcPts val="1200"/>
              </a:spcBef>
              <a:spcAft>
                <a:spcPts val="0"/>
              </a:spcAft>
              <a:buNone/>
            </a:pPr>
            <a:r>
              <a:t/>
            </a:r>
            <a:endParaRPr/>
          </a:p>
          <a:p>
            <a:pPr indent="-342900" lvl="0" marL="457200" rtl="0" algn="l">
              <a:lnSpc>
                <a:spcPct val="150000"/>
              </a:lnSpc>
              <a:spcBef>
                <a:spcPts val="1200"/>
              </a:spcBef>
              <a:spcAft>
                <a:spcPts val="0"/>
              </a:spcAft>
              <a:buSzPts val="1800"/>
              <a:buChar char="●"/>
            </a:pPr>
            <a:r>
              <a:rPr lang="en"/>
              <a:t>To build a very </a:t>
            </a:r>
            <a:r>
              <a:rPr lang="en"/>
              <a:t>sensitive</a:t>
            </a:r>
            <a:r>
              <a:rPr lang="en"/>
              <a:t> detector you need to start with a very clean detector</a:t>
            </a:r>
            <a:endParaRPr/>
          </a:p>
          <a:p>
            <a:pPr indent="-342900" lvl="0" marL="457200" rtl="0" algn="l">
              <a:lnSpc>
                <a:spcPct val="150000"/>
              </a:lnSpc>
              <a:spcBef>
                <a:spcPts val="0"/>
              </a:spcBef>
              <a:spcAft>
                <a:spcPts val="0"/>
              </a:spcAft>
              <a:buSzPts val="1800"/>
              <a:buChar char="●"/>
            </a:pPr>
            <a:r>
              <a:rPr lang="en"/>
              <a:t>To start with a very clean detector you need a very sensitive detector to measure how clean are your future detector can be! </a:t>
            </a:r>
            <a:r>
              <a:rPr lang="en" sz="2100">
                <a:solidFill>
                  <a:srgbClr val="FF0000"/>
                </a:solidFill>
              </a:rPr>
              <a:t>Deadlock!</a:t>
            </a:r>
            <a:endParaRPr sz="2100">
              <a:solidFill>
                <a:srgbClr val="FF0000"/>
              </a:solidFill>
            </a:endParaRPr>
          </a:p>
        </p:txBody>
      </p:sp>
      <p:sp>
        <p:nvSpPr>
          <p:cNvPr id="154" name="Google Shape;15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6"/>
          <p:cNvSpPr txBox="1"/>
          <p:nvPr>
            <p:ph type="title"/>
          </p:nvPr>
        </p:nvSpPr>
        <p:spPr>
          <a:xfrm>
            <a:off x="76575" y="2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to get extreme radio purity </a:t>
            </a:r>
            <a:endParaRPr/>
          </a:p>
        </p:txBody>
      </p:sp>
      <p:pic>
        <p:nvPicPr>
          <p:cNvPr id="160" name="Google Shape;160;p26"/>
          <p:cNvPicPr preferRelativeResize="0"/>
          <p:nvPr/>
        </p:nvPicPr>
        <p:blipFill>
          <a:blip r:embed="rId3">
            <a:alphaModFix/>
          </a:blip>
          <a:stretch>
            <a:fillRect/>
          </a:stretch>
        </p:blipFill>
        <p:spPr>
          <a:xfrm>
            <a:off x="1477650" y="998725"/>
            <a:ext cx="5819359" cy="3524875"/>
          </a:xfrm>
          <a:prstGeom prst="rect">
            <a:avLst/>
          </a:prstGeom>
          <a:noFill/>
          <a:ln>
            <a:noFill/>
          </a:ln>
        </p:spPr>
      </p:pic>
      <p:sp>
        <p:nvSpPr>
          <p:cNvPr id="161" name="Google Shape;161;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7"/>
          <p:cNvSpPr txBox="1"/>
          <p:nvPr>
            <p:ph type="title"/>
          </p:nvPr>
        </p:nvSpPr>
        <p:spPr>
          <a:xfrm>
            <a:off x="62550" y="801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Measuring decay chain of (eg.U</a:t>
            </a:r>
            <a:r>
              <a:rPr baseline="30000" lang="en"/>
              <a:t>238</a:t>
            </a:r>
            <a:r>
              <a:rPr lang="en"/>
              <a:t>)</a:t>
            </a:r>
            <a:endParaRPr/>
          </a:p>
        </p:txBody>
      </p:sp>
      <p:sp>
        <p:nvSpPr>
          <p:cNvPr id="167" name="Google Shape;167;p27"/>
          <p:cNvSpPr txBox="1"/>
          <p:nvPr>
            <p:ph idx="1" type="body"/>
          </p:nvPr>
        </p:nvSpPr>
        <p:spPr>
          <a:xfrm>
            <a:off x="107025" y="797925"/>
            <a:ext cx="5208600" cy="3702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We have different </a:t>
            </a:r>
            <a:r>
              <a:rPr lang="en"/>
              <a:t>techniques</a:t>
            </a:r>
            <a:r>
              <a:rPr lang="en"/>
              <a:t> for different decay product and </a:t>
            </a:r>
            <a:r>
              <a:rPr lang="en"/>
              <a:t>different</a:t>
            </a:r>
            <a:r>
              <a:rPr lang="en"/>
              <a:t> energies </a:t>
            </a:r>
            <a:endParaRPr/>
          </a:p>
          <a:p>
            <a:pPr indent="-342900" lvl="0" marL="457200" rtl="0" algn="l">
              <a:spcBef>
                <a:spcPts val="0"/>
              </a:spcBef>
              <a:spcAft>
                <a:spcPts val="0"/>
              </a:spcAft>
              <a:buSzPts val="1800"/>
              <a:buChar char="●"/>
            </a:pPr>
            <a:r>
              <a:rPr lang="en"/>
              <a:t>Upper chain</a:t>
            </a:r>
            <a:endParaRPr/>
          </a:p>
          <a:p>
            <a:pPr indent="-317500" lvl="1" marL="914400" rtl="0" algn="l">
              <a:spcBef>
                <a:spcPts val="0"/>
              </a:spcBef>
              <a:spcAft>
                <a:spcPts val="0"/>
              </a:spcAft>
              <a:buSzPts val="1400"/>
              <a:buChar char="○"/>
            </a:pPr>
            <a:r>
              <a:rPr lang="en"/>
              <a:t>ICP-MS, NAA</a:t>
            </a:r>
            <a:endParaRPr/>
          </a:p>
          <a:p>
            <a:pPr indent="-342900" lvl="0" marL="457200" rtl="0" algn="l">
              <a:spcBef>
                <a:spcPts val="0"/>
              </a:spcBef>
              <a:spcAft>
                <a:spcPts val="0"/>
              </a:spcAft>
              <a:buSzPts val="1800"/>
              <a:buChar char="●"/>
            </a:pPr>
            <a:r>
              <a:rPr lang="en"/>
              <a:t>Medium chain</a:t>
            </a:r>
            <a:endParaRPr/>
          </a:p>
          <a:p>
            <a:pPr indent="-317500" lvl="1" marL="914400" rtl="0" algn="l">
              <a:spcBef>
                <a:spcPts val="0"/>
              </a:spcBef>
              <a:spcAft>
                <a:spcPts val="0"/>
              </a:spcAft>
              <a:buSzPts val="1400"/>
              <a:buChar char="○"/>
            </a:pPr>
            <a:r>
              <a:rPr lang="en"/>
              <a:t>HPGe γ-spectroscopy</a:t>
            </a:r>
            <a:endParaRPr sz="1900">
              <a:solidFill>
                <a:srgbClr val="D77600"/>
              </a:solidFill>
            </a:endParaRPr>
          </a:p>
          <a:p>
            <a:pPr indent="-317500" lvl="1" marL="914400" rtl="0" algn="l">
              <a:spcBef>
                <a:spcPts val="0"/>
              </a:spcBef>
              <a:spcAft>
                <a:spcPts val="0"/>
              </a:spcAft>
              <a:buSzPts val="1400"/>
              <a:buChar char="○"/>
            </a:pPr>
            <a:r>
              <a:rPr lang="en"/>
              <a:t>Radon emanation</a:t>
            </a:r>
            <a:endParaRPr/>
          </a:p>
          <a:p>
            <a:pPr indent="-342900" lvl="0" marL="457200" rtl="0" algn="l">
              <a:spcBef>
                <a:spcPts val="0"/>
              </a:spcBef>
              <a:spcAft>
                <a:spcPts val="0"/>
              </a:spcAft>
              <a:buSzPts val="1800"/>
              <a:buChar char="●"/>
            </a:pPr>
            <a:r>
              <a:rPr lang="en"/>
              <a:t>Lower chain</a:t>
            </a:r>
            <a:endParaRPr/>
          </a:p>
          <a:p>
            <a:pPr indent="-317500" lvl="1" marL="914400" rtl="0" algn="l">
              <a:spcBef>
                <a:spcPts val="0"/>
              </a:spcBef>
              <a:spcAft>
                <a:spcPts val="0"/>
              </a:spcAft>
              <a:buSzPts val="1400"/>
              <a:buChar char="○"/>
            </a:pPr>
            <a:r>
              <a:rPr lang="en"/>
              <a:t>Ultra-sensitive α counting</a:t>
            </a:r>
            <a:endParaRPr/>
          </a:p>
          <a:p>
            <a:pPr indent="-317500" lvl="1" marL="914400" rtl="0" algn="l">
              <a:spcBef>
                <a:spcPts val="0"/>
              </a:spcBef>
              <a:spcAft>
                <a:spcPts val="0"/>
              </a:spcAft>
              <a:buSzPts val="1400"/>
              <a:buChar char="○"/>
            </a:pPr>
            <a:r>
              <a:rPr lang="en"/>
              <a:t>Low-energy HPGe</a:t>
            </a:r>
            <a:endParaRPr/>
          </a:p>
          <a:p>
            <a:pPr indent="-317500" lvl="1" marL="914400" rtl="0" algn="l">
              <a:spcBef>
                <a:spcPts val="0"/>
              </a:spcBef>
              <a:spcAft>
                <a:spcPts val="0"/>
              </a:spcAft>
              <a:buSzPts val="1400"/>
              <a:buChar char="○"/>
            </a:pPr>
            <a:r>
              <a:rPr lang="en"/>
              <a:t>Ultra-sensitive β counting</a:t>
            </a:r>
            <a:endParaRPr/>
          </a:p>
          <a:p>
            <a:pPr indent="-342900" lvl="0" marL="457200" rtl="0" algn="l">
              <a:spcBef>
                <a:spcPts val="0"/>
              </a:spcBef>
              <a:spcAft>
                <a:spcPts val="0"/>
              </a:spcAft>
              <a:buSzPts val="1800"/>
              <a:buChar char="●"/>
            </a:pPr>
            <a:r>
              <a:rPr lang="en"/>
              <a:t>Each techniques has a different </a:t>
            </a:r>
            <a:r>
              <a:rPr lang="en"/>
              <a:t>sensitivity</a:t>
            </a:r>
            <a:r>
              <a:rPr lang="en"/>
              <a:t> </a:t>
            </a:r>
            <a:endParaRPr/>
          </a:p>
        </p:txBody>
      </p:sp>
      <p:pic>
        <p:nvPicPr>
          <p:cNvPr id="168" name="Google Shape;168;p27"/>
          <p:cNvPicPr preferRelativeResize="0"/>
          <p:nvPr/>
        </p:nvPicPr>
        <p:blipFill>
          <a:blip r:embed="rId3">
            <a:alphaModFix/>
          </a:blip>
          <a:stretch>
            <a:fillRect/>
          </a:stretch>
        </p:blipFill>
        <p:spPr>
          <a:xfrm>
            <a:off x="5424497" y="0"/>
            <a:ext cx="3719504" cy="5143499"/>
          </a:xfrm>
          <a:prstGeom prst="rect">
            <a:avLst/>
          </a:prstGeom>
          <a:noFill/>
          <a:ln>
            <a:noFill/>
          </a:ln>
        </p:spPr>
      </p:pic>
      <p:sp>
        <p:nvSpPr>
          <p:cNvPr id="169" name="Google Shape;169;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70" name="Google Shape;170;p27"/>
          <p:cNvSpPr txBox="1"/>
          <p:nvPr/>
        </p:nvSpPr>
        <p:spPr>
          <a:xfrm>
            <a:off x="0" y="4749900"/>
            <a:ext cx="50724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dk2"/>
                </a:solidFill>
              </a:rPr>
              <a:t>Credit: </a:t>
            </a:r>
            <a:r>
              <a:rPr lang="en" sz="900">
                <a:solidFill>
                  <a:schemeClr val="dk2"/>
                </a:solidFill>
              </a:rPr>
              <a:t>“Radioassay for Future Low Background Experiments”</a:t>
            </a:r>
            <a:r>
              <a:rPr lang="en" sz="900">
                <a:solidFill>
                  <a:schemeClr val="dk2"/>
                </a:solidFill>
              </a:rPr>
              <a:t> Isaac Arnquist </a:t>
            </a:r>
            <a:endParaRPr sz="9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8"/>
          <p:cNvSpPr txBox="1"/>
          <p:nvPr>
            <p:ph type="title"/>
          </p:nvPr>
        </p:nvSpPr>
        <p:spPr>
          <a:xfrm>
            <a:off x="44494" y="115684"/>
            <a:ext cx="5514600" cy="994200"/>
          </a:xfrm>
          <a:prstGeom prst="rect">
            <a:avLst/>
          </a:prstGeom>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None/>
            </a:pPr>
            <a:r>
              <a:rPr lang="en" sz="2800">
                <a:latin typeface="Arial"/>
                <a:ea typeface="Arial"/>
                <a:cs typeface="Arial"/>
                <a:sym typeface="Arial"/>
              </a:rPr>
              <a:t>Why do we care about Radon?</a:t>
            </a:r>
            <a:endParaRPr sz="2800">
              <a:latin typeface="Arial"/>
              <a:ea typeface="Arial"/>
              <a:cs typeface="Arial"/>
              <a:sym typeface="Arial"/>
            </a:endParaRPr>
          </a:p>
        </p:txBody>
      </p:sp>
      <p:sp>
        <p:nvSpPr>
          <p:cNvPr id="176" name="Google Shape;176;p28"/>
          <p:cNvSpPr txBox="1"/>
          <p:nvPr>
            <p:ph idx="1" type="body"/>
          </p:nvPr>
        </p:nvSpPr>
        <p:spPr>
          <a:xfrm>
            <a:off x="-17174" y="1004383"/>
            <a:ext cx="5154900" cy="3631500"/>
          </a:xfrm>
          <a:prstGeom prst="rect">
            <a:avLst/>
          </a:prstGeom>
        </p:spPr>
        <p:txBody>
          <a:bodyPr anchorCtr="0" anchor="t" bIns="34275" lIns="68575" spcFirstLastPara="1" rIns="68575" wrap="square" tIns="34275">
            <a:normAutofit/>
          </a:bodyPr>
          <a:lstStyle/>
          <a:p>
            <a:pPr indent="-374650" lvl="0" marL="457200" marR="0" rtl="0" algn="l">
              <a:lnSpc>
                <a:spcPct val="120000"/>
              </a:lnSpc>
              <a:spcBef>
                <a:spcPts val="0"/>
              </a:spcBef>
              <a:spcAft>
                <a:spcPts val="0"/>
              </a:spcAft>
              <a:buClr>
                <a:srgbClr val="595959"/>
              </a:buClr>
              <a:buSzPts val="2300"/>
              <a:buChar char="●"/>
            </a:pPr>
            <a:r>
              <a:rPr lang="en" sz="2300">
                <a:solidFill>
                  <a:srgbClr val="595959"/>
                </a:solidFill>
                <a:latin typeface="Arial"/>
                <a:ea typeface="Arial"/>
                <a:cs typeface="Arial"/>
                <a:sym typeface="Arial"/>
              </a:rPr>
              <a:t>Radium is long lived (T</a:t>
            </a:r>
            <a:r>
              <a:rPr baseline="-25000" lang="en" sz="2300">
                <a:solidFill>
                  <a:srgbClr val="595959"/>
                </a:solidFill>
                <a:latin typeface="Arial"/>
                <a:ea typeface="Arial"/>
                <a:cs typeface="Arial"/>
                <a:sym typeface="Arial"/>
              </a:rPr>
              <a:t>1/2</a:t>
            </a:r>
            <a:r>
              <a:rPr lang="en" sz="2300">
                <a:solidFill>
                  <a:srgbClr val="595959"/>
                </a:solidFill>
                <a:latin typeface="Arial"/>
                <a:ea typeface="Arial"/>
                <a:cs typeface="Arial"/>
                <a:sym typeface="Arial"/>
              </a:rPr>
              <a:t>=1602 y)</a:t>
            </a:r>
            <a:endParaRPr sz="2300">
              <a:solidFill>
                <a:srgbClr val="595959"/>
              </a:solidFill>
              <a:latin typeface="Arial"/>
              <a:ea typeface="Arial"/>
              <a:cs typeface="Arial"/>
              <a:sym typeface="Arial"/>
            </a:endParaRPr>
          </a:p>
          <a:p>
            <a:pPr indent="-374650" lvl="0" marL="457200" marR="0" rtl="0" algn="l">
              <a:lnSpc>
                <a:spcPct val="120000"/>
              </a:lnSpc>
              <a:spcBef>
                <a:spcPts val="0"/>
              </a:spcBef>
              <a:spcAft>
                <a:spcPts val="0"/>
              </a:spcAft>
              <a:buClr>
                <a:srgbClr val="595959"/>
              </a:buClr>
              <a:buSzPts val="2300"/>
              <a:buChar char="●"/>
            </a:pPr>
            <a:r>
              <a:rPr lang="en" sz="2300">
                <a:solidFill>
                  <a:srgbClr val="595959"/>
                </a:solidFill>
                <a:latin typeface="Arial"/>
                <a:ea typeface="Arial"/>
                <a:cs typeface="Arial"/>
                <a:sym typeface="Arial"/>
              </a:rPr>
              <a:t>Radon is noble gas, xenon purification via noble gas</a:t>
            </a:r>
            <a:endParaRPr sz="2300">
              <a:solidFill>
                <a:srgbClr val="595959"/>
              </a:solidFill>
              <a:latin typeface="Arial"/>
              <a:ea typeface="Arial"/>
              <a:cs typeface="Arial"/>
              <a:sym typeface="Arial"/>
            </a:endParaRPr>
          </a:p>
          <a:p>
            <a:pPr indent="-374650" lvl="0" marL="457200" marR="0" rtl="0" algn="l">
              <a:lnSpc>
                <a:spcPct val="120000"/>
              </a:lnSpc>
              <a:spcBef>
                <a:spcPts val="0"/>
              </a:spcBef>
              <a:spcAft>
                <a:spcPts val="0"/>
              </a:spcAft>
              <a:buClr>
                <a:srgbClr val="595959"/>
              </a:buClr>
              <a:buSzPts val="2300"/>
              <a:buChar char="●"/>
            </a:pPr>
            <a:r>
              <a:rPr lang="en" sz="2300">
                <a:solidFill>
                  <a:srgbClr val="595959"/>
                </a:solidFill>
              </a:rPr>
              <a:t>Mobility</a:t>
            </a:r>
            <a:r>
              <a:rPr lang="en" sz="2300">
                <a:solidFill>
                  <a:srgbClr val="595959"/>
                </a:solidFill>
                <a:latin typeface="Arial"/>
                <a:ea typeface="Arial"/>
                <a:cs typeface="Arial"/>
                <a:sym typeface="Arial"/>
              </a:rPr>
              <a:t> </a:t>
            </a:r>
            <a:endParaRPr sz="2300">
              <a:solidFill>
                <a:srgbClr val="595959"/>
              </a:solidFill>
              <a:latin typeface="Arial"/>
              <a:ea typeface="Arial"/>
              <a:cs typeface="Arial"/>
              <a:sym typeface="Arial"/>
            </a:endParaRPr>
          </a:p>
          <a:p>
            <a:pPr indent="-374650" lvl="0" marL="457200" marR="0" rtl="0" algn="l">
              <a:lnSpc>
                <a:spcPct val="120000"/>
              </a:lnSpc>
              <a:spcBef>
                <a:spcPts val="0"/>
              </a:spcBef>
              <a:spcAft>
                <a:spcPts val="0"/>
              </a:spcAft>
              <a:buClr>
                <a:srgbClr val="595959"/>
              </a:buClr>
              <a:buSzPts val="2300"/>
              <a:buFont typeface="Arial"/>
              <a:buChar char="●"/>
            </a:pPr>
            <a:r>
              <a:rPr lang="en" sz="2300">
                <a:solidFill>
                  <a:srgbClr val="595959"/>
                </a:solidFill>
                <a:latin typeface="Arial"/>
                <a:ea typeface="Arial"/>
                <a:cs typeface="Arial"/>
                <a:sym typeface="Arial"/>
              </a:rPr>
              <a:t>Q-value of 0νββ for </a:t>
            </a:r>
            <a:r>
              <a:rPr baseline="30000" lang="en" sz="2300">
                <a:solidFill>
                  <a:srgbClr val="595959"/>
                </a:solidFill>
                <a:latin typeface="Arial"/>
                <a:ea typeface="Arial"/>
                <a:cs typeface="Arial"/>
                <a:sym typeface="Arial"/>
              </a:rPr>
              <a:t>136</a:t>
            </a:r>
            <a:r>
              <a:rPr lang="en" sz="2300">
                <a:solidFill>
                  <a:srgbClr val="595959"/>
                </a:solidFill>
                <a:latin typeface="Arial"/>
                <a:ea typeface="Arial"/>
                <a:cs typeface="Arial"/>
                <a:sym typeface="Arial"/>
              </a:rPr>
              <a:t>Xe coincide with </a:t>
            </a:r>
            <a:r>
              <a:rPr baseline="30000" lang="en" sz="2300">
                <a:solidFill>
                  <a:srgbClr val="595959"/>
                </a:solidFill>
                <a:latin typeface="Arial"/>
                <a:ea typeface="Arial"/>
                <a:cs typeface="Arial"/>
                <a:sym typeface="Arial"/>
              </a:rPr>
              <a:t>214</a:t>
            </a:r>
            <a:r>
              <a:rPr lang="en" sz="2300">
                <a:solidFill>
                  <a:srgbClr val="595959"/>
                </a:solidFill>
                <a:latin typeface="Arial"/>
                <a:ea typeface="Arial"/>
                <a:cs typeface="Arial"/>
                <a:sym typeface="Arial"/>
              </a:rPr>
              <a:t>Bi gamma</a:t>
            </a:r>
            <a:endParaRPr sz="2300">
              <a:solidFill>
                <a:srgbClr val="595959"/>
              </a:solidFill>
              <a:latin typeface="Arial"/>
              <a:ea typeface="Arial"/>
              <a:cs typeface="Arial"/>
              <a:sym typeface="Arial"/>
            </a:endParaRPr>
          </a:p>
          <a:p>
            <a:pPr indent="-374650" lvl="0" marL="457200" marR="0" rtl="0" algn="l">
              <a:lnSpc>
                <a:spcPct val="120000"/>
              </a:lnSpc>
              <a:spcBef>
                <a:spcPts val="0"/>
              </a:spcBef>
              <a:spcAft>
                <a:spcPts val="0"/>
              </a:spcAft>
              <a:buClr>
                <a:srgbClr val="595959"/>
              </a:buClr>
              <a:buSzPts val="2300"/>
              <a:buFont typeface="Arial"/>
              <a:buChar char="●"/>
            </a:pPr>
            <a:r>
              <a:rPr lang="en" sz="2300">
                <a:solidFill>
                  <a:srgbClr val="595959"/>
                </a:solidFill>
                <a:latin typeface="Arial"/>
                <a:ea typeface="Arial"/>
                <a:cs typeface="Arial"/>
                <a:sym typeface="Arial"/>
              </a:rPr>
              <a:t>Alpha-n (𝝰-n) reaction may produce n-capture </a:t>
            </a:r>
            <a:r>
              <a:rPr baseline="30000" lang="en" sz="2300">
                <a:solidFill>
                  <a:srgbClr val="595959"/>
                </a:solidFill>
                <a:latin typeface="Arial"/>
                <a:ea typeface="Arial"/>
                <a:cs typeface="Arial"/>
                <a:sym typeface="Arial"/>
              </a:rPr>
              <a:t>137</a:t>
            </a:r>
            <a:r>
              <a:rPr lang="en" sz="2300">
                <a:solidFill>
                  <a:srgbClr val="595959"/>
                </a:solidFill>
                <a:latin typeface="Arial"/>
                <a:ea typeface="Arial"/>
                <a:cs typeface="Arial"/>
                <a:sym typeface="Arial"/>
              </a:rPr>
              <a:t>Xe (β)</a:t>
            </a:r>
            <a:endParaRPr sz="2300">
              <a:solidFill>
                <a:srgbClr val="595959"/>
              </a:solidFill>
              <a:latin typeface="Arial"/>
              <a:ea typeface="Arial"/>
              <a:cs typeface="Arial"/>
              <a:sym typeface="Arial"/>
            </a:endParaRPr>
          </a:p>
        </p:txBody>
      </p:sp>
      <p:sp>
        <p:nvSpPr>
          <p:cNvPr id="177" name="Google Shape;177;p28"/>
          <p:cNvSpPr txBox="1"/>
          <p:nvPr>
            <p:ph idx="12" type="sldNum"/>
          </p:nvPr>
        </p:nvSpPr>
        <p:spPr>
          <a:xfrm>
            <a:off x="8706949" y="4820175"/>
            <a:ext cx="437100" cy="283200"/>
          </a:xfrm>
          <a:prstGeom prst="rect">
            <a:avLst/>
          </a:prstGeom>
        </p:spPr>
        <p:txBody>
          <a:bodyPr anchorCtr="0" anchor="t" bIns="34275" lIns="68575" spcFirstLastPara="1" rIns="68575" wrap="square" tIns="34275">
            <a:noAutofit/>
          </a:bodyPr>
          <a:lstStyle/>
          <a:p>
            <a:pPr indent="0" lvl="0" marL="0" rtl="0" algn="l">
              <a:lnSpc>
                <a:spcPct val="90000"/>
              </a:lnSpc>
              <a:spcBef>
                <a:spcPts val="0"/>
              </a:spcBef>
              <a:spcAft>
                <a:spcPts val="0"/>
              </a:spcAft>
              <a:buClr>
                <a:srgbClr val="000000"/>
              </a:buClr>
              <a:buFont typeface="Arial"/>
              <a:buNone/>
            </a:pPr>
            <a:fld id="{00000000-1234-1234-1234-123412341234}" type="slidenum">
              <a:rPr lang="en" sz="1100"/>
              <a:t>‹#›</a:t>
            </a:fld>
            <a:endParaRPr sz="1100"/>
          </a:p>
        </p:txBody>
      </p:sp>
      <p:pic>
        <p:nvPicPr>
          <p:cNvPr id="178" name="Google Shape;178;p28"/>
          <p:cNvPicPr preferRelativeResize="0"/>
          <p:nvPr/>
        </p:nvPicPr>
        <p:blipFill>
          <a:blip r:embed="rId3">
            <a:alphaModFix/>
          </a:blip>
          <a:stretch>
            <a:fillRect/>
          </a:stretch>
        </p:blipFill>
        <p:spPr>
          <a:xfrm>
            <a:off x="4995175" y="228450"/>
            <a:ext cx="4148825" cy="4310576"/>
          </a:xfrm>
          <a:prstGeom prst="rect">
            <a:avLst/>
          </a:prstGeom>
          <a:noFill/>
          <a:ln>
            <a:noFill/>
          </a:ln>
        </p:spPr>
      </p:pic>
      <p:sp>
        <p:nvSpPr>
          <p:cNvPr id="179" name="Google Shape;179;p28"/>
          <p:cNvSpPr/>
          <p:nvPr/>
        </p:nvSpPr>
        <p:spPr>
          <a:xfrm>
            <a:off x="6178700" y="2714975"/>
            <a:ext cx="437100" cy="2103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0" name="Google Shape;180;p28"/>
          <p:cNvSpPr/>
          <p:nvPr/>
        </p:nvSpPr>
        <p:spPr>
          <a:xfrm>
            <a:off x="7051925" y="2714972"/>
            <a:ext cx="437100" cy="2103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1" name="Google Shape;181;p28"/>
          <p:cNvSpPr/>
          <p:nvPr/>
        </p:nvSpPr>
        <p:spPr>
          <a:xfrm>
            <a:off x="8023015" y="2714970"/>
            <a:ext cx="437100" cy="2103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2" name="Google Shape;182;p28"/>
          <p:cNvSpPr/>
          <p:nvPr/>
        </p:nvSpPr>
        <p:spPr>
          <a:xfrm rot="2144050">
            <a:off x="6934288" y="1865934"/>
            <a:ext cx="219665" cy="765267"/>
          </a:xfrm>
          <a:custGeom>
            <a:rect b="b" l="l" r="r" t="t"/>
            <a:pathLst>
              <a:path extrusionOk="0" h="30612" w="8787">
                <a:moveTo>
                  <a:pt x="6607" y="30612"/>
                </a:moveTo>
                <a:cubicBezTo>
                  <a:pt x="5782" y="27724"/>
                  <a:pt x="10531" y="23379"/>
                  <a:pt x="8031" y="21713"/>
                </a:cubicBezTo>
                <a:cubicBezTo>
                  <a:pt x="5839" y="20252"/>
                  <a:pt x="1380" y="23001"/>
                  <a:pt x="200" y="20645"/>
                </a:cubicBezTo>
                <a:cubicBezTo>
                  <a:pt x="-1379" y="17491"/>
                  <a:pt x="9524" y="15568"/>
                  <a:pt x="7319" y="12814"/>
                </a:cubicBezTo>
                <a:cubicBezTo>
                  <a:pt x="5324" y="10322"/>
                  <a:pt x="-426" y="9537"/>
                  <a:pt x="200" y="6407"/>
                </a:cubicBezTo>
                <a:cubicBezTo>
                  <a:pt x="809" y="3362"/>
                  <a:pt x="8352" y="2777"/>
                  <a:pt x="6963" y="0"/>
                </a:cubicBezTo>
              </a:path>
            </a:pathLst>
          </a:custGeom>
          <a:noFill/>
          <a:ln cap="flat" cmpd="sng" w="9525">
            <a:solidFill>
              <a:srgbClr val="FF0000"/>
            </a:solidFill>
            <a:prstDash val="solid"/>
            <a:round/>
            <a:headEnd len="med" w="med" type="none"/>
            <a:tailEnd len="med" w="med" type="none"/>
          </a:ln>
        </p:spPr>
      </p:sp>
      <p:sp>
        <p:nvSpPr>
          <p:cNvPr id="183" name="Google Shape;183;p28"/>
          <p:cNvSpPr txBox="1"/>
          <p:nvPr/>
        </p:nvSpPr>
        <p:spPr>
          <a:xfrm>
            <a:off x="7235027" y="1572630"/>
            <a:ext cx="2102100" cy="43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00"/>
                </a:solidFill>
                <a:latin typeface="Calibri"/>
                <a:ea typeface="Calibri"/>
                <a:cs typeface="Calibri"/>
                <a:sym typeface="Calibri"/>
              </a:rPr>
              <a:t>𝛾 (2.44 MeV)</a:t>
            </a:r>
            <a:endParaRPr sz="1800">
              <a:solidFill>
                <a:srgbClr val="FF0000"/>
              </a:solidFill>
              <a:latin typeface="Calibri"/>
              <a:ea typeface="Calibri"/>
              <a:cs typeface="Calibri"/>
              <a:sym typeface="Calibri"/>
            </a:endParaRPr>
          </a:p>
        </p:txBody>
      </p:sp>
      <p:sp>
        <p:nvSpPr>
          <p:cNvPr id="184" name="Google Shape;184;p28"/>
          <p:cNvSpPr/>
          <p:nvPr/>
        </p:nvSpPr>
        <p:spPr>
          <a:xfrm>
            <a:off x="4923100" y="3599383"/>
            <a:ext cx="1030500" cy="994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9"/>
          <p:cNvSpPr txBox="1"/>
          <p:nvPr>
            <p:ph type="title"/>
          </p:nvPr>
        </p:nvSpPr>
        <p:spPr>
          <a:xfrm>
            <a:off x="148100" y="-82693"/>
            <a:ext cx="91440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latin typeface="Arial"/>
                <a:ea typeface="Arial"/>
                <a:cs typeface="Arial"/>
                <a:sym typeface="Arial"/>
              </a:rPr>
              <a:t>Radon assay facility at University of Windsor</a:t>
            </a:r>
            <a:endParaRPr>
              <a:latin typeface="Arial"/>
              <a:ea typeface="Arial"/>
              <a:cs typeface="Arial"/>
              <a:sym typeface="Arial"/>
            </a:endParaRPr>
          </a:p>
        </p:txBody>
      </p:sp>
      <p:sp>
        <p:nvSpPr>
          <p:cNvPr id="190" name="Google Shape;190;p29"/>
          <p:cNvSpPr txBox="1"/>
          <p:nvPr>
            <p:ph idx="1" type="body"/>
          </p:nvPr>
        </p:nvSpPr>
        <p:spPr>
          <a:xfrm>
            <a:off x="4478450" y="921975"/>
            <a:ext cx="4401000" cy="3602100"/>
          </a:xfrm>
          <a:prstGeom prst="rect">
            <a:avLst/>
          </a:prstGeom>
        </p:spPr>
        <p:txBody>
          <a:bodyPr anchorCtr="0" anchor="t" bIns="34275" lIns="68575" spcFirstLastPara="1" rIns="68575" wrap="square" tIns="34275">
            <a:normAutofit fontScale="92500"/>
          </a:bodyPr>
          <a:lstStyle/>
          <a:p>
            <a:pPr indent="-369570" lvl="0" marL="457200" marR="0" rtl="0" algn="l">
              <a:lnSpc>
                <a:spcPct val="150000"/>
              </a:lnSpc>
              <a:spcBef>
                <a:spcPts val="0"/>
              </a:spcBef>
              <a:spcAft>
                <a:spcPts val="0"/>
              </a:spcAft>
              <a:buClr>
                <a:srgbClr val="595959"/>
              </a:buClr>
              <a:buSzPct val="100000"/>
              <a:buChar char="●"/>
            </a:pPr>
            <a:r>
              <a:rPr lang="en" sz="2400">
                <a:solidFill>
                  <a:srgbClr val="595959"/>
                </a:solidFill>
                <a:latin typeface="Arial"/>
                <a:ea typeface="Arial"/>
                <a:cs typeface="Arial"/>
                <a:sym typeface="Arial"/>
              </a:rPr>
              <a:t>Building three electrostatic counter for radon assay </a:t>
            </a:r>
            <a:endParaRPr sz="2400">
              <a:solidFill>
                <a:srgbClr val="595959"/>
              </a:solidFill>
              <a:latin typeface="Arial"/>
              <a:ea typeface="Arial"/>
              <a:cs typeface="Arial"/>
              <a:sym typeface="Arial"/>
            </a:endParaRPr>
          </a:p>
          <a:p>
            <a:pPr indent="-369570" lvl="0" marL="457200" marR="0" rtl="0" algn="l">
              <a:lnSpc>
                <a:spcPct val="150000"/>
              </a:lnSpc>
              <a:spcBef>
                <a:spcPts val="0"/>
              </a:spcBef>
              <a:spcAft>
                <a:spcPts val="0"/>
              </a:spcAft>
              <a:buClr>
                <a:srgbClr val="595959"/>
              </a:buClr>
              <a:buSzPct val="100000"/>
              <a:buChar char="●"/>
            </a:pPr>
            <a:r>
              <a:rPr lang="en" sz="2400">
                <a:solidFill>
                  <a:srgbClr val="595959"/>
                </a:solidFill>
                <a:latin typeface="Arial"/>
                <a:ea typeface="Arial"/>
                <a:cs typeface="Arial"/>
                <a:sym typeface="Arial"/>
              </a:rPr>
              <a:t>ESC </a:t>
            </a:r>
            <a:r>
              <a:rPr lang="en" sz="2400">
                <a:solidFill>
                  <a:srgbClr val="595959"/>
                </a:solidFill>
              </a:rPr>
              <a:t>does </a:t>
            </a:r>
            <a:r>
              <a:rPr lang="en" sz="2400">
                <a:solidFill>
                  <a:srgbClr val="595959"/>
                </a:solidFill>
                <a:latin typeface="Arial"/>
                <a:ea typeface="Arial"/>
                <a:cs typeface="Arial"/>
                <a:sym typeface="Arial"/>
              </a:rPr>
              <a:t>alpha spectrometry of radon progeny</a:t>
            </a:r>
            <a:endParaRPr sz="2400">
              <a:solidFill>
                <a:srgbClr val="595959"/>
              </a:solidFill>
              <a:latin typeface="Arial"/>
              <a:ea typeface="Arial"/>
              <a:cs typeface="Arial"/>
              <a:sym typeface="Arial"/>
            </a:endParaRPr>
          </a:p>
          <a:p>
            <a:pPr indent="-369570" lvl="0" marL="457200" marR="0" rtl="0" algn="l">
              <a:lnSpc>
                <a:spcPct val="150000"/>
              </a:lnSpc>
              <a:spcBef>
                <a:spcPts val="0"/>
              </a:spcBef>
              <a:spcAft>
                <a:spcPts val="0"/>
              </a:spcAft>
              <a:buClr>
                <a:srgbClr val="595959"/>
              </a:buClr>
              <a:buSzPct val="100000"/>
              <a:buChar char="●"/>
            </a:pPr>
            <a:r>
              <a:rPr lang="en" sz="2400">
                <a:solidFill>
                  <a:srgbClr val="595959"/>
                </a:solidFill>
                <a:latin typeface="Arial"/>
                <a:ea typeface="Arial"/>
                <a:cs typeface="Arial"/>
                <a:sym typeface="Arial"/>
              </a:rPr>
              <a:t>ESC is state of the art technology, sensitive to 10s of µBq, recirculation system</a:t>
            </a:r>
            <a:endParaRPr/>
          </a:p>
        </p:txBody>
      </p:sp>
      <p:sp>
        <p:nvSpPr>
          <p:cNvPr id="191" name="Google Shape;191;p29"/>
          <p:cNvSpPr txBox="1"/>
          <p:nvPr>
            <p:ph idx="12" type="sldNum"/>
          </p:nvPr>
        </p:nvSpPr>
        <p:spPr>
          <a:xfrm>
            <a:off x="8732674" y="4864675"/>
            <a:ext cx="411300" cy="238800"/>
          </a:xfrm>
          <a:prstGeom prst="rect">
            <a:avLst/>
          </a:prstGeom>
        </p:spPr>
        <p:txBody>
          <a:bodyPr anchorCtr="0" anchor="t" bIns="34275" lIns="68575" spcFirstLastPara="1" rIns="68575" wrap="square" tIns="34275">
            <a:noAutofit/>
          </a:bodyPr>
          <a:lstStyle/>
          <a:p>
            <a:pPr indent="0" lvl="0" marL="0" rtl="0" algn="l">
              <a:lnSpc>
                <a:spcPct val="90000"/>
              </a:lnSpc>
              <a:spcBef>
                <a:spcPts val="0"/>
              </a:spcBef>
              <a:spcAft>
                <a:spcPts val="0"/>
              </a:spcAft>
              <a:buClr>
                <a:srgbClr val="000000"/>
              </a:buClr>
              <a:buFont typeface="Arial"/>
              <a:buNone/>
            </a:pPr>
            <a:fld id="{00000000-1234-1234-1234-123412341234}" type="slidenum">
              <a:rPr lang="en" sz="1200"/>
              <a:t>‹#›</a:t>
            </a:fld>
            <a:endParaRPr sz="1200"/>
          </a:p>
        </p:txBody>
      </p:sp>
      <p:pic>
        <p:nvPicPr>
          <p:cNvPr id="192" name="Google Shape;192;p29"/>
          <p:cNvPicPr preferRelativeResize="0"/>
          <p:nvPr/>
        </p:nvPicPr>
        <p:blipFill rotWithShape="1">
          <a:blip r:embed="rId3">
            <a:alphaModFix/>
          </a:blip>
          <a:srcRect b="4403" l="0" r="0" t="12208"/>
          <a:stretch/>
        </p:blipFill>
        <p:spPr>
          <a:xfrm>
            <a:off x="401575" y="700025"/>
            <a:ext cx="3857625" cy="4289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0"/>
          <p:cNvSpPr txBox="1"/>
          <p:nvPr>
            <p:ph type="title"/>
          </p:nvPr>
        </p:nvSpPr>
        <p:spPr>
          <a:xfrm>
            <a:off x="51521" y="-44500"/>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latin typeface="Arial"/>
                <a:ea typeface="Arial"/>
                <a:cs typeface="Arial"/>
                <a:sym typeface="Arial"/>
              </a:rPr>
              <a:t>How does an electrostatic counter work?</a:t>
            </a:r>
            <a:endParaRPr>
              <a:latin typeface="Arial"/>
              <a:ea typeface="Arial"/>
              <a:cs typeface="Arial"/>
              <a:sym typeface="Arial"/>
            </a:endParaRPr>
          </a:p>
        </p:txBody>
      </p:sp>
      <p:sp>
        <p:nvSpPr>
          <p:cNvPr id="198" name="Google Shape;198;p30"/>
          <p:cNvSpPr txBox="1"/>
          <p:nvPr>
            <p:ph idx="12" type="sldNum"/>
          </p:nvPr>
        </p:nvSpPr>
        <p:spPr>
          <a:xfrm>
            <a:off x="8704249" y="4829575"/>
            <a:ext cx="439800" cy="313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Clr>
                <a:srgbClr val="000000"/>
              </a:buClr>
              <a:buFont typeface="Arial"/>
              <a:buNone/>
            </a:pPr>
            <a:fld id="{00000000-1234-1234-1234-123412341234}" type="slidenum">
              <a:rPr lang="en" sz="1200"/>
              <a:t>‹#›</a:t>
            </a:fld>
            <a:endParaRPr sz="1200"/>
          </a:p>
        </p:txBody>
      </p:sp>
      <p:pic>
        <p:nvPicPr>
          <p:cNvPr id="199" name="Google Shape;199;p30"/>
          <p:cNvPicPr preferRelativeResize="0"/>
          <p:nvPr/>
        </p:nvPicPr>
        <p:blipFill>
          <a:blip r:embed="rId3">
            <a:alphaModFix/>
          </a:blip>
          <a:stretch>
            <a:fillRect/>
          </a:stretch>
        </p:blipFill>
        <p:spPr>
          <a:xfrm>
            <a:off x="2855606" y="1091575"/>
            <a:ext cx="3539576" cy="3270626"/>
          </a:xfrm>
          <a:prstGeom prst="rect">
            <a:avLst/>
          </a:prstGeom>
          <a:noFill/>
          <a:ln>
            <a:noFill/>
          </a:ln>
        </p:spPr>
      </p:pic>
      <p:grpSp>
        <p:nvGrpSpPr>
          <p:cNvPr id="200" name="Google Shape;200;p30"/>
          <p:cNvGrpSpPr/>
          <p:nvPr/>
        </p:nvGrpSpPr>
        <p:grpSpPr>
          <a:xfrm>
            <a:off x="51441" y="814081"/>
            <a:ext cx="3153099" cy="3592748"/>
            <a:chOff x="5510100" y="381725"/>
            <a:chExt cx="3322199" cy="3785426"/>
          </a:xfrm>
        </p:grpSpPr>
        <p:pic>
          <p:nvPicPr>
            <p:cNvPr id="201" name="Google Shape;201;p30" title="IMG_1369.HEIC"/>
            <p:cNvPicPr preferRelativeResize="0"/>
            <p:nvPr/>
          </p:nvPicPr>
          <p:blipFill rotWithShape="1">
            <a:blip r:embed="rId4">
              <a:alphaModFix/>
            </a:blip>
            <a:srcRect b="0" l="0" r="0" t="14545"/>
            <a:stretch/>
          </p:blipFill>
          <p:spPr>
            <a:xfrm>
              <a:off x="5510100" y="381725"/>
              <a:ext cx="3322199" cy="3785426"/>
            </a:xfrm>
            <a:prstGeom prst="rect">
              <a:avLst/>
            </a:prstGeom>
            <a:noFill/>
            <a:ln>
              <a:noFill/>
            </a:ln>
          </p:spPr>
        </p:pic>
        <p:sp>
          <p:nvSpPr>
            <p:cNvPr id="202" name="Google Shape;202;p30"/>
            <p:cNvSpPr txBox="1"/>
            <p:nvPr/>
          </p:nvSpPr>
          <p:spPr>
            <a:xfrm>
              <a:off x="5560775" y="3868950"/>
              <a:ext cx="918600" cy="298200"/>
            </a:xfrm>
            <a:prstGeom prst="rect">
              <a:avLst/>
            </a:prstGeom>
            <a:solidFill>
              <a:srgbClr val="FF9900"/>
            </a:solidFill>
            <a:ln>
              <a:noFill/>
            </a:ln>
          </p:spPr>
          <p:txBody>
            <a:bodyPr anchorCtr="0" anchor="t" bIns="86750" lIns="86750" spcFirstLastPara="1" rIns="86750" wrap="square" tIns="86750">
              <a:noAutofit/>
            </a:bodyPr>
            <a:lstStyle/>
            <a:p>
              <a:pPr indent="0" lvl="0" marL="0" rtl="0" algn="ctr">
                <a:spcBef>
                  <a:spcPts val="0"/>
                </a:spcBef>
                <a:spcAft>
                  <a:spcPts val="0"/>
                </a:spcAft>
                <a:buNone/>
              </a:pPr>
              <a:r>
                <a:rPr b="1" lang="en" sz="854">
                  <a:solidFill>
                    <a:srgbClr val="434343"/>
                  </a:solidFill>
                  <a:latin typeface="Calibri"/>
                  <a:ea typeface="Calibri"/>
                  <a:cs typeface="Calibri"/>
                  <a:sym typeface="Calibri"/>
                </a:rPr>
                <a:t>Vacuum pump</a:t>
              </a:r>
              <a:endParaRPr b="1" sz="854">
                <a:solidFill>
                  <a:srgbClr val="434343"/>
                </a:solidFill>
                <a:latin typeface="Calibri"/>
                <a:ea typeface="Calibri"/>
                <a:cs typeface="Calibri"/>
                <a:sym typeface="Calibri"/>
              </a:endParaRPr>
            </a:p>
          </p:txBody>
        </p:sp>
        <p:sp>
          <p:nvSpPr>
            <p:cNvPr id="203" name="Google Shape;203;p30"/>
            <p:cNvSpPr txBox="1"/>
            <p:nvPr/>
          </p:nvSpPr>
          <p:spPr>
            <a:xfrm>
              <a:off x="7529725" y="3730625"/>
              <a:ext cx="1167600" cy="333300"/>
            </a:xfrm>
            <a:prstGeom prst="rect">
              <a:avLst/>
            </a:prstGeom>
            <a:solidFill>
              <a:srgbClr val="FF9900"/>
            </a:solidFill>
            <a:ln>
              <a:noFill/>
            </a:ln>
          </p:spPr>
          <p:txBody>
            <a:bodyPr anchorCtr="0" anchor="t" bIns="86750" lIns="86750" spcFirstLastPara="1" rIns="86750" wrap="square" tIns="86750">
              <a:noAutofit/>
            </a:bodyPr>
            <a:lstStyle/>
            <a:p>
              <a:pPr indent="0" lvl="0" marL="0" rtl="0" algn="ctr">
                <a:spcBef>
                  <a:spcPts val="0"/>
                </a:spcBef>
                <a:spcAft>
                  <a:spcPts val="0"/>
                </a:spcAft>
                <a:buNone/>
              </a:pPr>
              <a:r>
                <a:rPr b="1" lang="en" sz="854">
                  <a:solidFill>
                    <a:srgbClr val="434343"/>
                  </a:solidFill>
                  <a:latin typeface="Calibri"/>
                  <a:ea typeface="Calibri"/>
                  <a:cs typeface="Calibri"/>
                  <a:sym typeface="Calibri"/>
                </a:rPr>
                <a:t>Recirculation pump</a:t>
              </a:r>
              <a:endParaRPr b="1" sz="854">
                <a:solidFill>
                  <a:srgbClr val="434343"/>
                </a:solidFill>
                <a:latin typeface="Calibri"/>
                <a:ea typeface="Calibri"/>
                <a:cs typeface="Calibri"/>
                <a:sym typeface="Calibri"/>
              </a:endParaRPr>
            </a:p>
          </p:txBody>
        </p:sp>
        <p:sp>
          <p:nvSpPr>
            <p:cNvPr id="204" name="Google Shape;204;p30"/>
            <p:cNvSpPr txBox="1"/>
            <p:nvPr/>
          </p:nvSpPr>
          <p:spPr>
            <a:xfrm>
              <a:off x="5560775" y="1244125"/>
              <a:ext cx="918600" cy="298200"/>
            </a:xfrm>
            <a:prstGeom prst="rect">
              <a:avLst/>
            </a:prstGeom>
            <a:solidFill>
              <a:srgbClr val="FF9900"/>
            </a:solidFill>
            <a:ln>
              <a:noFill/>
            </a:ln>
          </p:spPr>
          <p:txBody>
            <a:bodyPr anchorCtr="0" anchor="t" bIns="86750" lIns="86750" spcFirstLastPara="1" rIns="86750" wrap="square" tIns="86750">
              <a:noAutofit/>
            </a:bodyPr>
            <a:lstStyle/>
            <a:p>
              <a:pPr indent="0" lvl="0" marL="0" rtl="0" algn="ctr">
                <a:spcBef>
                  <a:spcPts val="0"/>
                </a:spcBef>
                <a:spcAft>
                  <a:spcPts val="0"/>
                </a:spcAft>
                <a:buNone/>
              </a:pPr>
              <a:r>
                <a:rPr b="1" lang="en" sz="854">
                  <a:solidFill>
                    <a:srgbClr val="434343"/>
                  </a:solidFill>
                  <a:latin typeface="Calibri"/>
                  <a:ea typeface="Calibri"/>
                  <a:cs typeface="Calibri"/>
                  <a:sym typeface="Calibri"/>
                </a:rPr>
                <a:t>Pressure gauge</a:t>
              </a:r>
              <a:endParaRPr b="1" sz="854">
                <a:solidFill>
                  <a:srgbClr val="434343"/>
                </a:solidFill>
                <a:latin typeface="Calibri"/>
                <a:ea typeface="Calibri"/>
                <a:cs typeface="Calibri"/>
                <a:sym typeface="Calibri"/>
              </a:endParaRPr>
            </a:p>
          </p:txBody>
        </p:sp>
        <p:sp>
          <p:nvSpPr>
            <p:cNvPr id="205" name="Google Shape;205;p30"/>
            <p:cNvSpPr txBox="1"/>
            <p:nvPr/>
          </p:nvSpPr>
          <p:spPr>
            <a:xfrm>
              <a:off x="7663100" y="1244125"/>
              <a:ext cx="1034100" cy="333300"/>
            </a:xfrm>
            <a:prstGeom prst="rect">
              <a:avLst/>
            </a:prstGeom>
            <a:solidFill>
              <a:srgbClr val="FF9900"/>
            </a:solidFill>
            <a:ln>
              <a:noFill/>
            </a:ln>
          </p:spPr>
          <p:txBody>
            <a:bodyPr anchorCtr="0" anchor="t" bIns="86750" lIns="86750" spcFirstLastPara="1" rIns="86750" wrap="square" tIns="86750">
              <a:noAutofit/>
            </a:bodyPr>
            <a:lstStyle/>
            <a:p>
              <a:pPr indent="0" lvl="0" marL="0" rtl="0" algn="ctr">
                <a:spcBef>
                  <a:spcPts val="0"/>
                </a:spcBef>
                <a:spcAft>
                  <a:spcPts val="0"/>
                </a:spcAft>
                <a:buNone/>
              </a:pPr>
              <a:r>
                <a:rPr b="1" lang="en" sz="854">
                  <a:solidFill>
                    <a:srgbClr val="434343"/>
                  </a:solidFill>
                  <a:latin typeface="Calibri"/>
                  <a:ea typeface="Calibri"/>
                  <a:cs typeface="Calibri"/>
                  <a:sym typeface="Calibri"/>
                </a:rPr>
                <a:t>HV power supply</a:t>
              </a:r>
              <a:endParaRPr b="1" sz="854">
                <a:solidFill>
                  <a:srgbClr val="434343"/>
                </a:solidFill>
                <a:latin typeface="Calibri"/>
                <a:ea typeface="Calibri"/>
                <a:cs typeface="Calibri"/>
                <a:sym typeface="Calibri"/>
              </a:endParaRPr>
            </a:p>
          </p:txBody>
        </p:sp>
        <p:sp>
          <p:nvSpPr>
            <p:cNvPr id="206" name="Google Shape;206;p30"/>
            <p:cNvSpPr txBox="1"/>
            <p:nvPr/>
          </p:nvSpPr>
          <p:spPr>
            <a:xfrm>
              <a:off x="5510100" y="2049419"/>
              <a:ext cx="918600" cy="298200"/>
            </a:xfrm>
            <a:prstGeom prst="rect">
              <a:avLst/>
            </a:prstGeom>
            <a:solidFill>
              <a:srgbClr val="FF9900"/>
            </a:solidFill>
            <a:ln>
              <a:noFill/>
            </a:ln>
          </p:spPr>
          <p:txBody>
            <a:bodyPr anchorCtr="0" anchor="t" bIns="86750" lIns="86750" spcFirstLastPara="1" rIns="86750" wrap="square" tIns="86750">
              <a:noAutofit/>
            </a:bodyPr>
            <a:lstStyle/>
            <a:p>
              <a:pPr indent="0" lvl="0" marL="0" rtl="0" algn="ctr">
                <a:spcBef>
                  <a:spcPts val="0"/>
                </a:spcBef>
                <a:spcAft>
                  <a:spcPts val="0"/>
                </a:spcAft>
                <a:buNone/>
              </a:pPr>
              <a:r>
                <a:rPr b="1" lang="en" sz="854">
                  <a:solidFill>
                    <a:srgbClr val="434343"/>
                  </a:solidFill>
                  <a:latin typeface="Calibri"/>
                  <a:ea typeface="Calibri"/>
                  <a:cs typeface="Calibri"/>
                  <a:sym typeface="Calibri"/>
                </a:rPr>
                <a:t>Drift chamber</a:t>
              </a:r>
              <a:endParaRPr b="1" sz="854">
                <a:solidFill>
                  <a:srgbClr val="434343"/>
                </a:solidFill>
                <a:latin typeface="Calibri"/>
                <a:ea typeface="Calibri"/>
                <a:cs typeface="Calibri"/>
                <a:sym typeface="Calibri"/>
              </a:endParaRPr>
            </a:p>
          </p:txBody>
        </p:sp>
        <p:sp>
          <p:nvSpPr>
            <p:cNvPr id="207" name="Google Shape;207;p30"/>
            <p:cNvSpPr txBox="1"/>
            <p:nvPr/>
          </p:nvSpPr>
          <p:spPr>
            <a:xfrm>
              <a:off x="6611125" y="854275"/>
              <a:ext cx="918600" cy="298200"/>
            </a:xfrm>
            <a:prstGeom prst="rect">
              <a:avLst/>
            </a:prstGeom>
            <a:solidFill>
              <a:srgbClr val="FF9900"/>
            </a:solidFill>
            <a:ln>
              <a:noFill/>
            </a:ln>
          </p:spPr>
          <p:txBody>
            <a:bodyPr anchorCtr="0" anchor="t" bIns="86750" lIns="86750" spcFirstLastPara="1" rIns="86750" wrap="square" tIns="86750">
              <a:noAutofit/>
            </a:bodyPr>
            <a:lstStyle/>
            <a:p>
              <a:pPr indent="0" lvl="0" marL="0" rtl="0" algn="ctr">
                <a:spcBef>
                  <a:spcPts val="0"/>
                </a:spcBef>
                <a:spcAft>
                  <a:spcPts val="0"/>
                </a:spcAft>
                <a:buNone/>
              </a:pPr>
              <a:r>
                <a:rPr b="1" lang="en" sz="854">
                  <a:solidFill>
                    <a:srgbClr val="434343"/>
                  </a:solidFill>
                  <a:latin typeface="Calibri"/>
                  <a:ea typeface="Calibri"/>
                  <a:cs typeface="Calibri"/>
                  <a:sym typeface="Calibri"/>
                </a:rPr>
                <a:t>DAQ</a:t>
              </a:r>
              <a:endParaRPr b="1" sz="854">
                <a:solidFill>
                  <a:srgbClr val="434343"/>
                </a:solidFill>
                <a:latin typeface="Calibri"/>
                <a:ea typeface="Calibri"/>
                <a:cs typeface="Calibri"/>
                <a:sym typeface="Calibri"/>
              </a:endParaRPr>
            </a:p>
          </p:txBody>
        </p:sp>
        <p:sp>
          <p:nvSpPr>
            <p:cNvPr id="208" name="Google Shape;208;p30"/>
            <p:cNvSpPr/>
            <p:nvPr/>
          </p:nvSpPr>
          <p:spPr>
            <a:xfrm>
              <a:off x="5850225" y="3665950"/>
              <a:ext cx="123600" cy="203100"/>
            </a:xfrm>
            <a:prstGeom prst="upArrow">
              <a:avLst>
                <a:gd fmla="val 50000" name="adj1"/>
                <a:gd fmla="val 50000" name="adj2"/>
              </a:avLst>
            </a:prstGeom>
            <a:solidFill>
              <a:srgbClr val="212121"/>
            </a:solidFill>
            <a:ln cap="flat" cmpd="sng" w="9025">
              <a:solidFill>
                <a:srgbClr val="595959"/>
              </a:solidFill>
              <a:prstDash val="solid"/>
              <a:round/>
              <a:headEnd len="sm" w="sm" type="none"/>
              <a:tailEnd len="sm" w="sm" type="none"/>
            </a:ln>
          </p:spPr>
          <p:txBody>
            <a:bodyPr anchorCtr="0" anchor="ctr" bIns="86750" lIns="86750" spcFirstLastPara="1" rIns="86750" wrap="square" tIns="86750">
              <a:noAutofit/>
            </a:bodyPr>
            <a:lstStyle/>
            <a:p>
              <a:pPr indent="0" lvl="0" marL="0" rtl="0" algn="ctr">
                <a:spcBef>
                  <a:spcPts val="0"/>
                </a:spcBef>
                <a:spcAft>
                  <a:spcPts val="0"/>
                </a:spcAft>
                <a:buNone/>
              </a:pPr>
              <a:r>
                <a:t/>
              </a:r>
              <a:endParaRPr sz="1329">
                <a:latin typeface="Calibri"/>
                <a:ea typeface="Calibri"/>
                <a:cs typeface="Calibri"/>
                <a:sym typeface="Calibri"/>
              </a:endParaRPr>
            </a:p>
          </p:txBody>
        </p:sp>
        <p:sp>
          <p:nvSpPr>
            <p:cNvPr id="209" name="Google Shape;209;p30"/>
            <p:cNvSpPr/>
            <p:nvPr/>
          </p:nvSpPr>
          <p:spPr>
            <a:xfrm>
              <a:off x="8136924" y="3304341"/>
              <a:ext cx="123600" cy="426000"/>
            </a:xfrm>
            <a:prstGeom prst="upArrow">
              <a:avLst>
                <a:gd fmla="val 50000" name="adj1"/>
                <a:gd fmla="val 50000" name="adj2"/>
              </a:avLst>
            </a:prstGeom>
            <a:solidFill>
              <a:srgbClr val="212121"/>
            </a:solidFill>
            <a:ln cap="flat" cmpd="sng" w="9025">
              <a:solidFill>
                <a:srgbClr val="595959"/>
              </a:solidFill>
              <a:prstDash val="solid"/>
              <a:round/>
              <a:headEnd len="sm" w="sm" type="none"/>
              <a:tailEnd len="sm" w="sm" type="none"/>
            </a:ln>
          </p:spPr>
          <p:txBody>
            <a:bodyPr anchorCtr="0" anchor="ctr" bIns="86750" lIns="86750" spcFirstLastPara="1" rIns="86750" wrap="square" tIns="86750">
              <a:noAutofit/>
            </a:bodyPr>
            <a:lstStyle/>
            <a:p>
              <a:pPr indent="0" lvl="0" marL="0" rtl="0" algn="ctr">
                <a:spcBef>
                  <a:spcPts val="0"/>
                </a:spcBef>
                <a:spcAft>
                  <a:spcPts val="0"/>
                </a:spcAft>
                <a:buNone/>
              </a:pPr>
              <a:r>
                <a:t/>
              </a:r>
              <a:endParaRPr sz="1329">
                <a:latin typeface="Calibri"/>
                <a:ea typeface="Calibri"/>
                <a:cs typeface="Calibri"/>
                <a:sym typeface="Calibri"/>
              </a:endParaRPr>
            </a:p>
          </p:txBody>
        </p:sp>
        <p:sp>
          <p:nvSpPr>
            <p:cNvPr id="210" name="Google Shape;210;p30"/>
            <p:cNvSpPr/>
            <p:nvPr/>
          </p:nvSpPr>
          <p:spPr>
            <a:xfrm>
              <a:off x="6300025" y="1540475"/>
              <a:ext cx="84300" cy="158700"/>
            </a:xfrm>
            <a:prstGeom prst="downArrow">
              <a:avLst>
                <a:gd fmla="val 50000" name="adj1"/>
                <a:gd fmla="val 50000" name="adj2"/>
              </a:avLst>
            </a:prstGeom>
            <a:solidFill>
              <a:srgbClr val="212121"/>
            </a:solidFill>
            <a:ln cap="flat" cmpd="sng" w="9025">
              <a:solidFill>
                <a:srgbClr val="595959"/>
              </a:solidFill>
              <a:prstDash val="solid"/>
              <a:round/>
              <a:headEnd len="sm" w="sm" type="none"/>
              <a:tailEnd len="sm" w="sm" type="none"/>
            </a:ln>
          </p:spPr>
          <p:txBody>
            <a:bodyPr anchorCtr="0" anchor="ctr" bIns="86750" lIns="86750" spcFirstLastPara="1" rIns="86750" wrap="square" tIns="86750">
              <a:noAutofit/>
            </a:bodyPr>
            <a:lstStyle/>
            <a:p>
              <a:pPr indent="0" lvl="0" marL="0" rtl="0" algn="ctr">
                <a:spcBef>
                  <a:spcPts val="0"/>
                </a:spcBef>
                <a:spcAft>
                  <a:spcPts val="0"/>
                </a:spcAft>
                <a:buNone/>
              </a:pPr>
              <a:r>
                <a:t/>
              </a:r>
              <a:endParaRPr sz="1329">
                <a:latin typeface="Calibri"/>
                <a:ea typeface="Calibri"/>
                <a:cs typeface="Calibri"/>
                <a:sym typeface="Calibri"/>
              </a:endParaRPr>
            </a:p>
          </p:txBody>
        </p:sp>
        <p:sp>
          <p:nvSpPr>
            <p:cNvPr id="211" name="Google Shape;211;p30"/>
            <p:cNvSpPr/>
            <p:nvPr/>
          </p:nvSpPr>
          <p:spPr>
            <a:xfrm>
              <a:off x="6761101" y="1147376"/>
              <a:ext cx="123600" cy="622500"/>
            </a:xfrm>
            <a:prstGeom prst="downArrow">
              <a:avLst>
                <a:gd fmla="val 50000" name="adj1"/>
                <a:gd fmla="val 50000" name="adj2"/>
              </a:avLst>
            </a:prstGeom>
            <a:solidFill>
              <a:srgbClr val="212121"/>
            </a:solidFill>
            <a:ln cap="flat" cmpd="sng" w="9025">
              <a:solidFill>
                <a:srgbClr val="595959"/>
              </a:solidFill>
              <a:prstDash val="solid"/>
              <a:round/>
              <a:headEnd len="sm" w="sm" type="none"/>
              <a:tailEnd len="sm" w="sm" type="none"/>
            </a:ln>
          </p:spPr>
          <p:txBody>
            <a:bodyPr anchorCtr="0" anchor="ctr" bIns="86750" lIns="86750" spcFirstLastPara="1" rIns="86750" wrap="square" tIns="86750">
              <a:noAutofit/>
            </a:bodyPr>
            <a:lstStyle/>
            <a:p>
              <a:pPr indent="0" lvl="0" marL="0" rtl="0" algn="ctr">
                <a:spcBef>
                  <a:spcPts val="0"/>
                </a:spcBef>
                <a:spcAft>
                  <a:spcPts val="0"/>
                </a:spcAft>
                <a:buNone/>
              </a:pPr>
              <a:r>
                <a:t/>
              </a:r>
              <a:endParaRPr sz="1329">
                <a:latin typeface="Calibri"/>
                <a:ea typeface="Calibri"/>
                <a:cs typeface="Calibri"/>
                <a:sym typeface="Calibri"/>
              </a:endParaRPr>
            </a:p>
          </p:txBody>
        </p:sp>
        <p:sp>
          <p:nvSpPr>
            <p:cNvPr id="212" name="Google Shape;212;p30"/>
            <p:cNvSpPr/>
            <p:nvPr/>
          </p:nvSpPr>
          <p:spPr>
            <a:xfrm>
              <a:off x="8060025" y="1554205"/>
              <a:ext cx="84300" cy="533100"/>
            </a:xfrm>
            <a:prstGeom prst="downArrow">
              <a:avLst>
                <a:gd fmla="val 50000" name="adj1"/>
                <a:gd fmla="val 50000" name="adj2"/>
              </a:avLst>
            </a:prstGeom>
            <a:solidFill>
              <a:srgbClr val="212121"/>
            </a:solidFill>
            <a:ln cap="flat" cmpd="sng" w="9025">
              <a:solidFill>
                <a:srgbClr val="595959"/>
              </a:solidFill>
              <a:prstDash val="solid"/>
              <a:round/>
              <a:headEnd len="sm" w="sm" type="none"/>
              <a:tailEnd len="sm" w="sm" type="none"/>
            </a:ln>
          </p:spPr>
          <p:txBody>
            <a:bodyPr anchorCtr="0" anchor="ctr" bIns="86750" lIns="86750" spcFirstLastPara="1" rIns="86750" wrap="square" tIns="86750">
              <a:noAutofit/>
            </a:bodyPr>
            <a:lstStyle/>
            <a:p>
              <a:pPr indent="0" lvl="0" marL="0" rtl="0" algn="ctr">
                <a:spcBef>
                  <a:spcPts val="0"/>
                </a:spcBef>
                <a:spcAft>
                  <a:spcPts val="0"/>
                </a:spcAft>
                <a:buNone/>
              </a:pPr>
              <a:r>
                <a:t/>
              </a:r>
              <a:endParaRPr sz="1329">
                <a:latin typeface="Calibri"/>
                <a:ea typeface="Calibri"/>
                <a:cs typeface="Calibri"/>
                <a:sym typeface="Calibri"/>
              </a:endParaRPr>
            </a:p>
          </p:txBody>
        </p:sp>
        <p:sp>
          <p:nvSpPr>
            <p:cNvPr id="213" name="Google Shape;213;p30"/>
            <p:cNvSpPr/>
            <p:nvPr/>
          </p:nvSpPr>
          <p:spPr>
            <a:xfrm>
              <a:off x="6449950" y="2199350"/>
              <a:ext cx="311100" cy="55500"/>
            </a:xfrm>
            <a:prstGeom prst="rightArrow">
              <a:avLst>
                <a:gd fmla="val 50000" name="adj1"/>
                <a:gd fmla="val 50000" name="adj2"/>
              </a:avLst>
            </a:prstGeom>
            <a:solidFill>
              <a:srgbClr val="212121"/>
            </a:solidFill>
            <a:ln cap="flat" cmpd="sng" w="9025">
              <a:solidFill>
                <a:srgbClr val="595959"/>
              </a:solidFill>
              <a:prstDash val="solid"/>
              <a:round/>
              <a:headEnd len="sm" w="sm" type="none"/>
              <a:tailEnd len="sm" w="sm" type="none"/>
            </a:ln>
          </p:spPr>
          <p:txBody>
            <a:bodyPr anchorCtr="0" anchor="ctr" bIns="86750" lIns="86750" spcFirstLastPara="1" rIns="86750" wrap="square" tIns="86750">
              <a:noAutofit/>
            </a:bodyPr>
            <a:lstStyle/>
            <a:p>
              <a:pPr indent="0" lvl="0" marL="0" rtl="0" algn="ctr">
                <a:spcBef>
                  <a:spcPts val="0"/>
                </a:spcBef>
                <a:spcAft>
                  <a:spcPts val="0"/>
                </a:spcAft>
                <a:buNone/>
              </a:pPr>
              <a:r>
                <a:t/>
              </a:r>
              <a:endParaRPr sz="1329">
                <a:latin typeface="Calibri"/>
                <a:ea typeface="Calibri"/>
                <a:cs typeface="Calibri"/>
                <a:sym typeface="Calibri"/>
              </a:endParaRPr>
            </a:p>
          </p:txBody>
        </p:sp>
      </p:grpSp>
      <p:pic>
        <p:nvPicPr>
          <p:cNvPr id="214" name="Google Shape;214;p30"/>
          <p:cNvPicPr preferRelativeResize="0"/>
          <p:nvPr/>
        </p:nvPicPr>
        <p:blipFill rotWithShape="1">
          <a:blip r:embed="rId5">
            <a:alphaModFix/>
          </a:blip>
          <a:srcRect b="0" l="0" r="0" t="6393"/>
          <a:stretch/>
        </p:blipFill>
        <p:spPr>
          <a:xfrm>
            <a:off x="6264218" y="814075"/>
            <a:ext cx="2836375" cy="2097205"/>
          </a:xfrm>
          <a:prstGeom prst="rect">
            <a:avLst/>
          </a:prstGeom>
          <a:noFill/>
          <a:ln>
            <a:noFill/>
          </a:ln>
        </p:spPr>
      </p:pic>
      <p:sp>
        <p:nvSpPr>
          <p:cNvPr id="215" name="Google Shape;215;p30"/>
          <p:cNvSpPr/>
          <p:nvPr/>
        </p:nvSpPr>
        <p:spPr>
          <a:xfrm>
            <a:off x="5747440" y="1405378"/>
            <a:ext cx="439800" cy="206100"/>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216" name="Google Shape;216;p30"/>
          <p:cNvPicPr preferRelativeResize="0"/>
          <p:nvPr/>
        </p:nvPicPr>
        <p:blipFill>
          <a:blip r:embed="rId6">
            <a:alphaModFix/>
          </a:blip>
          <a:stretch>
            <a:fillRect/>
          </a:stretch>
        </p:blipFill>
        <p:spPr>
          <a:xfrm>
            <a:off x="6230075" y="3256200"/>
            <a:ext cx="2904674" cy="1573374"/>
          </a:xfrm>
          <a:prstGeom prst="rect">
            <a:avLst/>
          </a:prstGeom>
          <a:noFill/>
          <a:ln>
            <a:noFill/>
          </a:ln>
        </p:spPr>
      </p:pic>
      <p:sp>
        <p:nvSpPr>
          <p:cNvPr id="217" name="Google Shape;217;p30"/>
          <p:cNvSpPr txBox="1"/>
          <p:nvPr/>
        </p:nvSpPr>
        <p:spPr>
          <a:xfrm>
            <a:off x="5815818" y="3247123"/>
            <a:ext cx="1161300" cy="1161300"/>
          </a:xfrm>
          <a:prstGeom prst="rect">
            <a:avLst/>
          </a:prstGeom>
          <a:noFill/>
          <a:ln>
            <a:noFill/>
          </a:ln>
        </p:spPr>
        <p:txBody>
          <a:bodyPr anchorCtr="0" anchor="ctr" bIns="35400" lIns="35400" spcFirstLastPara="1" rIns="35400" wrap="square" tIns="35400">
            <a:noAutofit/>
          </a:bodyPr>
          <a:lstStyle/>
          <a:p>
            <a:pPr indent="0" lvl="0" marL="0" rtl="0" algn="l">
              <a:spcBef>
                <a:spcPts val="0"/>
              </a:spcBef>
              <a:spcAft>
                <a:spcPts val="0"/>
              </a:spcAft>
              <a:buNone/>
            </a:pPr>
            <a:r>
              <a:rPr lang="en" sz="465">
                <a:latin typeface="Times New Roman"/>
                <a:ea typeface="Times New Roman"/>
                <a:cs typeface="Times New Roman"/>
                <a:sym typeface="Times New Roman"/>
              </a:rPr>
              <a:t> </a:t>
            </a:r>
            <a:r>
              <a:rPr lang="en" sz="426"/>
              <a:t> </a:t>
            </a:r>
            <a:endParaRPr sz="542"/>
          </a:p>
        </p:txBody>
      </p:sp>
      <p:sp>
        <p:nvSpPr>
          <p:cNvPr id="218" name="Google Shape;218;p30"/>
          <p:cNvSpPr/>
          <p:nvPr/>
        </p:nvSpPr>
        <p:spPr>
          <a:xfrm>
            <a:off x="7709325" y="2906950"/>
            <a:ext cx="142500" cy="267000"/>
          </a:xfrm>
          <a:prstGeom prst="down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1"/>
          <p:cNvSpPr txBox="1"/>
          <p:nvPr>
            <p:ph type="title"/>
          </p:nvPr>
        </p:nvSpPr>
        <p:spPr>
          <a:xfrm>
            <a:off x="268000" y="17939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latin typeface="Arial"/>
                <a:ea typeface="Arial"/>
                <a:cs typeface="Arial"/>
                <a:sym typeface="Arial"/>
              </a:rPr>
              <a:t>Background preliminary results </a:t>
            </a:r>
            <a:endParaRPr>
              <a:latin typeface="Arial"/>
              <a:ea typeface="Arial"/>
              <a:cs typeface="Arial"/>
              <a:sym typeface="Arial"/>
            </a:endParaRPr>
          </a:p>
        </p:txBody>
      </p:sp>
      <p:sp>
        <p:nvSpPr>
          <p:cNvPr id="224" name="Google Shape;224;p31"/>
          <p:cNvSpPr txBox="1"/>
          <p:nvPr>
            <p:ph idx="1" type="body"/>
          </p:nvPr>
        </p:nvSpPr>
        <p:spPr>
          <a:xfrm>
            <a:off x="328100" y="1223225"/>
            <a:ext cx="8699400" cy="3263400"/>
          </a:xfrm>
          <a:prstGeom prst="rect">
            <a:avLst/>
          </a:prstGeom>
        </p:spPr>
        <p:txBody>
          <a:bodyPr anchorCtr="0" anchor="t" bIns="34275" lIns="68575" spcFirstLastPara="1" rIns="68575" wrap="square" tIns="34275">
            <a:normAutofit/>
          </a:bodyPr>
          <a:lstStyle/>
          <a:p>
            <a:pPr indent="-381000" lvl="0" marL="457200" marR="0" rtl="0" algn="l">
              <a:lnSpc>
                <a:spcPct val="150000"/>
              </a:lnSpc>
              <a:spcBef>
                <a:spcPts val="0"/>
              </a:spcBef>
              <a:spcAft>
                <a:spcPts val="0"/>
              </a:spcAft>
              <a:buClr>
                <a:srgbClr val="595959"/>
              </a:buClr>
              <a:buSzPts val="2400"/>
              <a:buChar char="●"/>
            </a:pPr>
            <a:r>
              <a:rPr lang="en" sz="2400">
                <a:solidFill>
                  <a:srgbClr val="595959"/>
                </a:solidFill>
                <a:latin typeface="Arial"/>
                <a:ea typeface="Arial"/>
                <a:cs typeface="Arial"/>
                <a:sym typeface="Arial"/>
              </a:rPr>
              <a:t>We ran different background runs for both custom-spherical and hemispherical ESCs (commissioning)</a:t>
            </a:r>
            <a:endParaRPr sz="2400">
              <a:solidFill>
                <a:srgbClr val="595959"/>
              </a:solidFill>
              <a:latin typeface="Arial"/>
              <a:ea typeface="Arial"/>
              <a:cs typeface="Arial"/>
              <a:sym typeface="Arial"/>
            </a:endParaRPr>
          </a:p>
          <a:p>
            <a:pPr indent="-381000" lvl="0" marL="457200" marR="0" rtl="0" algn="l">
              <a:lnSpc>
                <a:spcPct val="150000"/>
              </a:lnSpc>
              <a:spcBef>
                <a:spcPts val="0"/>
              </a:spcBef>
              <a:spcAft>
                <a:spcPts val="0"/>
              </a:spcAft>
              <a:buClr>
                <a:srgbClr val="595959"/>
              </a:buClr>
              <a:buSzPts val="2400"/>
              <a:buChar char="●"/>
            </a:pPr>
            <a:r>
              <a:rPr lang="en" sz="2400">
                <a:solidFill>
                  <a:srgbClr val="595959"/>
                </a:solidFill>
              </a:rPr>
              <a:t>We are reaching background runs at </a:t>
            </a:r>
            <a:r>
              <a:rPr lang="en" sz="2400">
                <a:solidFill>
                  <a:srgbClr val="FF0000"/>
                </a:solidFill>
              </a:rPr>
              <a:t>&lt;400μBq</a:t>
            </a:r>
            <a:endParaRPr sz="2400">
              <a:solidFill>
                <a:srgbClr val="595959"/>
              </a:solidFill>
              <a:latin typeface="Arial"/>
              <a:ea typeface="Arial"/>
              <a:cs typeface="Arial"/>
              <a:sym typeface="Arial"/>
            </a:endParaRPr>
          </a:p>
          <a:p>
            <a:pPr indent="-381000" lvl="0" marL="457200" marR="0" rtl="0" algn="l">
              <a:lnSpc>
                <a:spcPct val="150000"/>
              </a:lnSpc>
              <a:spcBef>
                <a:spcPts val="0"/>
              </a:spcBef>
              <a:spcAft>
                <a:spcPts val="0"/>
              </a:spcAft>
              <a:buClr>
                <a:srgbClr val="595959"/>
              </a:buClr>
              <a:buSzPts val="2400"/>
              <a:buFont typeface="Arial"/>
              <a:buChar char="●"/>
            </a:pPr>
            <a:r>
              <a:rPr lang="en" sz="2400">
                <a:solidFill>
                  <a:srgbClr val="595959"/>
                </a:solidFill>
                <a:latin typeface="Arial"/>
                <a:ea typeface="Arial"/>
                <a:cs typeface="Arial"/>
                <a:sym typeface="Arial"/>
              </a:rPr>
              <a:t>Comparable to literature 197μBq (</a:t>
            </a:r>
            <a:r>
              <a:rPr lang="en" sz="1391">
                <a:solidFill>
                  <a:srgbClr val="595959"/>
                </a:solidFill>
                <a:highlight>
                  <a:srgbClr val="FFFFFF"/>
                </a:highlight>
                <a:latin typeface="Arial"/>
                <a:ea typeface="Arial"/>
                <a:cs typeface="Arial"/>
                <a:sym typeface="Arial"/>
              </a:rPr>
              <a:t>DOI</a:t>
            </a:r>
            <a:r>
              <a:rPr lang="en" sz="1391" u="sng">
                <a:solidFill>
                  <a:schemeClr val="hlink"/>
                </a:solidFill>
                <a:highlight>
                  <a:srgbClr val="FFFFFF"/>
                </a:highlight>
                <a:latin typeface="Arial"/>
                <a:ea typeface="Arial"/>
                <a:cs typeface="Arial"/>
                <a:sym typeface="Arial"/>
                <a:hlinkClick r:id="rId3"/>
              </a:rPr>
              <a:t>:2504.15464</a:t>
            </a:r>
            <a:r>
              <a:rPr lang="en" sz="2400">
                <a:solidFill>
                  <a:srgbClr val="595959"/>
                </a:solidFill>
                <a:latin typeface="Arial"/>
                <a:ea typeface="Arial"/>
                <a:cs typeface="Arial"/>
                <a:sym typeface="Arial"/>
              </a:rPr>
              <a:t>) </a:t>
            </a:r>
            <a:endParaRPr sz="2400">
              <a:solidFill>
                <a:srgbClr val="595959"/>
              </a:solidFill>
              <a:latin typeface="Arial"/>
              <a:ea typeface="Arial"/>
              <a:cs typeface="Arial"/>
              <a:sym typeface="Arial"/>
            </a:endParaRPr>
          </a:p>
        </p:txBody>
      </p:sp>
      <p:sp>
        <p:nvSpPr>
          <p:cNvPr id="225" name="Google Shape;225;p31"/>
          <p:cNvSpPr txBox="1"/>
          <p:nvPr>
            <p:ph idx="12" type="sldNum"/>
          </p:nvPr>
        </p:nvSpPr>
        <p:spPr>
          <a:xfrm>
            <a:off x="8616998" y="4820175"/>
            <a:ext cx="527100" cy="283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2"/>
          <p:cNvSpPr txBox="1"/>
          <p:nvPr>
            <p:ph type="title"/>
          </p:nvPr>
        </p:nvSpPr>
        <p:spPr>
          <a:xfrm>
            <a:off x="192607" y="-17804"/>
            <a:ext cx="7886700" cy="994200"/>
          </a:xfrm>
          <a:prstGeom prst="rect">
            <a:avLst/>
          </a:prstGeom>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None/>
            </a:pPr>
            <a:r>
              <a:rPr lang="en"/>
              <a:t>ESC </a:t>
            </a:r>
            <a:r>
              <a:rPr lang="en">
                <a:latin typeface="Arial"/>
                <a:ea typeface="Arial"/>
                <a:cs typeface="Arial"/>
                <a:sym typeface="Arial"/>
              </a:rPr>
              <a:t>detection</a:t>
            </a:r>
            <a:r>
              <a:rPr lang="en"/>
              <a:t> efficiency </a:t>
            </a:r>
            <a:endParaRPr/>
          </a:p>
        </p:txBody>
      </p:sp>
      <p:sp>
        <p:nvSpPr>
          <p:cNvPr id="231" name="Google Shape;231;p32"/>
          <p:cNvSpPr txBox="1"/>
          <p:nvPr>
            <p:ph idx="1" type="body"/>
          </p:nvPr>
        </p:nvSpPr>
        <p:spPr>
          <a:xfrm>
            <a:off x="1986775" y="826525"/>
            <a:ext cx="4144200" cy="1002600"/>
          </a:xfrm>
          <a:prstGeom prst="rect">
            <a:avLst/>
          </a:prstGeom>
          <a:solidFill>
            <a:schemeClr val="lt1"/>
          </a:solidFill>
        </p:spPr>
        <p:txBody>
          <a:bodyPr anchorCtr="0" anchor="t" bIns="34275" lIns="68575" spcFirstLastPara="1" rIns="68575" wrap="square" tIns="34275">
            <a:normAutofit lnSpcReduction="10000"/>
          </a:bodyPr>
          <a:lstStyle/>
          <a:p>
            <a:pPr indent="0" lvl="0" marL="0" rtl="0" algn="l">
              <a:spcBef>
                <a:spcPts val="800"/>
              </a:spcBef>
              <a:spcAft>
                <a:spcPts val="0"/>
              </a:spcAft>
              <a:buNone/>
            </a:pPr>
            <a:r>
              <a:rPr lang="en" sz="2400">
                <a:solidFill>
                  <a:srgbClr val="595959"/>
                </a:solidFill>
                <a:latin typeface="Arial"/>
                <a:ea typeface="Arial"/>
                <a:cs typeface="Arial"/>
                <a:sym typeface="Arial"/>
              </a:rPr>
              <a:t> ε</a:t>
            </a:r>
            <a:r>
              <a:rPr baseline="-25000" lang="en" sz="2400">
                <a:solidFill>
                  <a:srgbClr val="595959"/>
                </a:solidFill>
                <a:latin typeface="Arial"/>
                <a:ea typeface="Arial"/>
                <a:cs typeface="Arial"/>
                <a:sym typeface="Arial"/>
              </a:rPr>
              <a:t>Detection​</a:t>
            </a:r>
            <a:r>
              <a:rPr lang="en" sz="2400">
                <a:solidFill>
                  <a:srgbClr val="595959"/>
                </a:solidFill>
                <a:latin typeface="Arial"/>
                <a:ea typeface="Arial"/>
                <a:cs typeface="Arial"/>
                <a:sym typeface="Arial"/>
              </a:rPr>
              <a:t>=</a:t>
            </a:r>
            <a:r>
              <a:rPr lang="en" sz="2400">
                <a:solidFill>
                  <a:schemeClr val="accent4"/>
                </a:solidFill>
                <a:latin typeface="Arial"/>
                <a:ea typeface="Arial"/>
                <a:cs typeface="Arial"/>
                <a:sym typeface="Arial"/>
              </a:rPr>
              <a:t>f</a:t>
            </a:r>
            <a:r>
              <a:rPr baseline="-25000" lang="en" sz="2400">
                <a:solidFill>
                  <a:schemeClr val="accent4"/>
                </a:solidFill>
                <a:latin typeface="Arial"/>
                <a:ea typeface="Arial"/>
                <a:cs typeface="Arial"/>
                <a:sym typeface="Arial"/>
              </a:rPr>
              <a:t>α</a:t>
            </a:r>
            <a:r>
              <a:rPr baseline="-25000" lang="en" sz="2400">
                <a:solidFill>
                  <a:srgbClr val="595959"/>
                </a:solidFill>
                <a:latin typeface="Arial"/>
                <a:ea typeface="Arial"/>
                <a:cs typeface="Arial"/>
                <a:sym typeface="Arial"/>
              </a:rPr>
              <a:t>​</a:t>
            </a:r>
            <a:r>
              <a:rPr lang="en" sz="2400">
                <a:solidFill>
                  <a:srgbClr val="595959"/>
                </a:solidFill>
                <a:latin typeface="Arial"/>
                <a:ea typeface="Arial"/>
                <a:cs typeface="Arial"/>
                <a:sym typeface="Arial"/>
              </a:rPr>
              <a:t>×</a:t>
            </a:r>
            <a:r>
              <a:rPr lang="en" sz="2400">
                <a:solidFill>
                  <a:schemeClr val="accent5"/>
                </a:solidFill>
                <a:latin typeface="Arial"/>
                <a:ea typeface="Arial"/>
                <a:cs typeface="Arial"/>
                <a:sym typeface="Arial"/>
              </a:rPr>
              <a:t>f</a:t>
            </a:r>
            <a:r>
              <a:rPr baseline="-25000" lang="en" sz="2400">
                <a:solidFill>
                  <a:schemeClr val="accent5"/>
                </a:solidFill>
                <a:latin typeface="Arial"/>
                <a:ea typeface="Arial"/>
                <a:cs typeface="Arial"/>
                <a:sym typeface="Arial"/>
              </a:rPr>
              <a:t>S</a:t>
            </a:r>
            <a:r>
              <a:rPr lang="en" sz="2400">
                <a:solidFill>
                  <a:srgbClr val="595959"/>
                </a:solidFill>
                <a:latin typeface="Arial"/>
                <a:ea typeface="Arial"/>
                <a:cs typeface="Arial"/>
                <a:sym typeface="Arial"/>
              </a:rPr>
              <a:t>×</a:t>
            </a:r>
            <a:r>
              <a:rPr lang="en" sz="2400">
                <a:solidFill>
                  <a:srgbClr val="FF0000"/>
                </a:solidFill>
                <a:latin typeface="Arial"/>
                <a:ea typeface="Arial"/>
                <a:cs typeface="Arial"/>
                <a:sym typeface="Arial"/>
              </a:rPr>
              <a:t>f</a:t>
            </a:r>
            <a:r>
              <a:rPr baseline="-25000" lang="en" sz="2400">
                <a:solidFill>
                  <a:srgbClr val="FF0000"/>
                </a:solidFill>
                <a:latin typeface="Arial"/>
                <a:ea typeface="Arial"/>
                <a:cs typeface="Arial"/>
                <a:sym typeface="Arial"/>
              </a:rPr>
              <a:t>E</a:t>
            </a:r>
            <a:r>
              <a:rPr lang="en" sz="1100">
                <a:latin typeface="Arial"/>
                <a:ea typeface="Arial"/>
                <a:cs typeface="Arial"/>
                <a:sym typeface="Arial"/>
              </a:rPr>
              <a:t> </a:t>
            </a:r>
            <a:r>
              <a:rPr lang="en" sz="2400">
                <a:solidFill>
                  <a:srgbClr val="595959"/>
                </a:solidFill>
                <a:latin typeface="Arial"/>
                <a:ea typeface="Arial"/>
                <a:cs typeface="Arial"/>
                <a:sym typeface="Arial"/>
              </a:rPr>
              <a:t>×</a:t>
            </a:r>
            <a:r>
              <a:rPr lang="en" sz="2400">
                <a:solidFill>
                  <a:srgbClr val="0000FF"/>
                </a:solidFill>
                <a:latin typeface="Arial"/>
                <a:ea typeface="Arial"/>
                <a:cs typeface="Arial"/>
                <a:sym typeface="Arial"/>
              </a:rPr>
              <a:t>f</a:t>
            </a:r>
            <a:r>
              <a:rPr baseline="-25000" lang="en" sz="2400">
                <a:solidFill>
                  <a:srgbClr val="0000FF"/>
                </a:solidFill>
                <a:latin typeface="Arial"/>
                <a:ea typeface="Arial"/>
                <a:cs typeface="Arial"/>
                <a:sym typeface="Arial"/>
              </a:rPr>
              <a:t>V</a:t>
            </a:r>
            <a:endParaRPr sz="1100">
              <a:solidFill>
                <a:srgbClr val="0000FF"/>
              </a:solidFill>
              <a:latin typeface="Arial"/>
              <a:ea typeface="Arial"/>
              <a:cs typeface="Arial"/>
              <a:sym typeface="Arial"/>
            </a:endParaRPr>
          </a:p>
          <a:p>
            <a:pPr indent="0" lvl="0" marL="457200" rtl="0" algn="l">
              <a:spcBef>
                <a:spcPts val="1200"/>
              </a:spcBef>
              <a:spcAft>
                <a:spcPts val="0"/>
              </a:spcAft>
              <a:buNone/>
            </a:pPr>
            <a:r>
              <a:t/>
            </a:r>
            <a:endParaRPr sz="1100">
              <a:latin typeface="Arial"/>
              <a:ea typeface="Arial"/>
              <a:cs typeface="Arial"/>
              <a:sym typeface="Arial"/>
            </a:endParaRPr>
          </a:p>
          <a:p>
            <a:pPr indent="0" lvl="0" marL="0" rtl="0" algn="l">
              <a:spcBef>
                <a:spcPts val="1200"/>
              </a:spcBef>
              <a:spcAft>
                <a:spcPts val="1200"/>
              </a:spcAft>
              <a:buNone/>
            </a:pPr>
            <a:r>
              <a:t/>
            </a:r>
            <a:endParaRPr sz="1100">
              <a:latin typeface="Arial"/>
              <a:ea typeface="Arial"/>
              <a:cs typeface="Arial"/>
              <a:sym typeface="Arial"/>
            </a:endParaRPr>
          </a:p>
        </p:txBody>
      </p:sp>
      <p:sp>
        <p:nvSpPr>
          <p:cNvPr id="232" name="Google Shape;232;p32"/>
          <p:cNvSpPr txBox="1"/>
          <p:nvPr>
            <p:ph idx="12" type="sldNum"/>
          </p:nvPr>
        </p:nvSpPr>
        <p:spPr>
          <a:xfrm>
            <a:off x="8697099" y="4829575"/>
            <a:ext cx="447000" cy="322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
        <p:nvSpPr>
          <p:cNvPr id="233" name="Google Shape;233;p32"/>
          <p:cNvSpPr txBox="1"/>
          <p:nvPr/>
        </p:nvSpPr>
        <p:spPr>
          <a:xfrm>
            <a:off x="2081900" y="1773925"/>
            <a:ext cx="1406100" cy="52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200">
                <a:solidFill>
                  <a:srgbClr val="F1C232"/>
                </a:solidFill>
              </a:rPr>
              <a:t>88% ion in air​</a:t>
            </a:r>
            <a:endParaRPr sz="1200">
              <a:solidFill>
                <a:srgbClr val="F1C232"/>
              </a:solidFill>
            </a:endParaRPr>
          </a:p>
          <a:p>
            <a:pPr indent="0" lvl="0" marL="0" marR="0" rtl="0" algn="l">
              <a:lnSpc>
                <a:spcPct val="100000"/>
              </a:lnSpc>
              <a:spcBef>
                <a:spcPts val="0"/>
              </a:spcBef>
              <a:spcAft>
                <a:spcPts val="0"/>
              </a:spcAft>
              <a:buNone/>
            </a:pPr>
            <a:r>
              <a:rPr lang="en" sz="1200">
                <a:solidFill>
                  <a:srgbClr val="F1C232"/>
                </a:solidFill>
              </a:rPr>
              <a:t>From Rn decay</a:t>
            </a:r>
            <a:endParaRPr sz="1700">
              <a:solidFill>
                <a:srgbClr val="F1C232"/>
              </a:solidFill>
            </a:endParaRPr>
          </a:p>
          <a:p>
            <a:pPr indent="0" lvl="0" marL="0" rtl="0" algn="l">
              <a:spcBef>
                <a:spcPts val="0"/>
              </a:spcBef>
              <a:spcAft>
                <a:spcPts val="0"/>
              </a:spcAft>
              <a:buNone/>
            </a:pPr>
            <a:r>
              <a:t/>
            </a:r>
            <a:endParaRPr sz="2100">
              <a:solidFill>
                <a:srgbClr val="FF0000"/>
              </a:solidFill>
              <a:latin typeface="Calibri"/>
              <a:ea typeface="Calibri"/>
              <a:cs typeface="Calibri"/>
              <a:sym typeface="Calibri"/>
            </a:endParaRPr>
          </a:p>
        </p:txBody>
      </p:sp>
      <p:sp>
        <p:nvSpPr>
          <p:cNvPr id="234" name="Google Shape;234;p32"/>
          <p:cNvSpPr txBox="1"/>
          <p:nvPr/>
        </p:nvSpPr>
        <p:spPr>
          <a:xfrm>
            <a:off x="3488000" y="1817675"/>
            <a:ext cx="1351200" cy="58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accent5"/>
                </a:solidFill>
              </a:rPr>
              <a:t>Isotopic decay solid angle 50%​</a:t>
            </a:r>
            <a:r>
              <a:rPr lang="en" sz="1200">
                <a:solidFill>
                  <a:srgbClr val="FF0000"/>
                </a:solidFill>
              </a:rPr>
              <a:t> </a:t>
            </a:r>
            <a:endParaRPr sz="1200">
              <a:solidFill>
                <a:srgbClr val="FF0000"/>
              </a:solidFill>
            </a:endParaRPr>
          </a:p>
        </p:txBody>
      </p:sp>
      <p:sp>
        <p:nvSpPr>
          <p:cNvPr id="235" name="Google Shape;235;p32"/>
          <p:cNvSpPr txBox="1"/>
          <p:nvPr/>
        </p:nvSpPr>
        <p:spPr>
          <a:xfrm>
            <a:off x="4804374" y="1632759"/>
            <a:ext cx="1770900" cy="881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FF0000"/>
                </a:solidFill>
              </a:rPr>
              <a:t>Ion collection eff. ​</a:t>
            </a:r>
            <a:endParaRPr sz="1200">
              <a:solidFill>
                <a:srgbClr val="FF0000"/>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FF0000"/>
                </a:solidFill>
              </a:rPr>
              <a:t>Due to electric field intensity and uniformity</a:t>
            </a:r>
            <a:endParaRPr sz="1200">
              <a:solidFill>
                <a:srgbClr val="FF0000"/>
              </a:solidFill>
            </a:endParaRPr>
          </a:p>
          <a:p>
            <a:pPr indent="0" lvl="0" marL="0" rtl="0" algn="l">
              <a:spcBef>
                <a:spcPts val="0"/>
              </a:spcBef>
              <a:spcAft>
                <a:spcPts val="0"/>
              </a:spcAft>
              <a:buNone/>
            </a:pPr>
            <a:r>
              <a:t/>
            </a:r>
            <a:endParaRPr sz="1200">
              <a:solidFill>
                <a:srgbClr val="FF0000"/>
              </a:solidFill>
              <a:latin typeface="Calibri"/>
              <a:ea typeface="Calibri"/>
              <a:cs typeface="Calibri"/>
              <a:sym typeface="Calibri"/>
            </a:endParaRPr>
          </a:p>
        </p:txBody>
      </p:sp>
      <p:sp>
        <p:nvSpPr>
          <p:cNvPr id="236" name="Google Shape;236;p32"/>
          <p:cNvSpPr/>
          <p:nvPr/>
        </p:nvSpPr>
        <p:spPr>
          <a:xfrm rot="-3327855">
            <a:off x="2864838" y="1543731"/>
            <a:ext cx="422811" cy="99689"/>
          </a:xfrm>
          <a:prstGeom prst="rightArrow">
            <a:avLst>
              <a:gd fmla="val 50000" name="adj1"/>
              <a:gd fmla="val 50000" name="adj2"/>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6AA84F"/>
              </a:solidFill>
              <a:latin typeface="Calibri"/>
              <a:ea typeface="Calibri"/>
              <a:cs typeface="Calibri"/>
              <a:sym typeface="Calibri"/>
            </a:endParaRPr>
          </a:p>
        </p:txBody>
      </p:sp>
      <p:sp>
        <p:nvSpPr>
          <p:cNvPr id="237" name="Google Shape;237;p32"/>
          <p:cNvSpPr/>
          <p:nvPr/>
        </p:nvSpPr>
        <p:spPr>
          <a:xfrm rot="-6429749">
            <a:off x="3595503" y="1562742"/>
            <a:ext cx="422932" cy="99541"/>
          </a:xfrm>
          <a:prstGeom prst="rightArrow">
            <a:avLst>
              <a:gd fmla="val 50000" name="adj1"/>
              <a:gd fmla="val 5000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accent5"/>
              </a:solidFill>
              <a:latin typeface="Calibri"/>
              <a:ea typeface="Calibri"/>
              <a:cs typeface="Calibri"/>
              <a:sym typeface="Calibri"/>
            </a:endParaRPr>
          </a:p>
        </p:txBody>
      </p:sp>
      <p:sp>
        <p:nvSpPr>
          <p:cNvPr id="238" name="Google Shape;238;p32"/>
          <p:cNvSpPr/>
          <p:nvPr/>
        </p:nvSpPr>
        <p:spPr>
          <a:xfrm rot="-8482135">
            <a:off x="4146028" y="1494032"/>
            <a:ext cx="747713" cy="92018"/>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latin typeface="Calibri"/>
              <a:ea typeface="Calibri"/>
              <a:cs typeface="Calibri"/>
              <a:sym typeface="Calibri"/>
            </a:endParaRPr>
          </a:p>
        </p:txBody>
      </p:sp>
      <p:sp>
        <p:nvSpPr>
          <p:cNvPr id="239" name="Google Shape;239;p32"/>
          <p:cNvSpPr txBox="1"/>
          <p:nvPr/>
        </p:nvSpPr>
        <p:spPr>
          <a:xfrm>
            <a:off x="5386313" y="962250"/>
            <a:ext cx="1770900" cy="43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0000FF"/>
                </a:solidFill>
              </a:rPr>
              <a:t>Due to volume sharing</a:t>
            </a:r>
            <a:endParaRPr sz="2100">
              <a:solidFill>
                <a:srgbClr val="0000FF"/>
              </a:solidFill>
              <a:latin typeface="Calibri"/>
              <a:ea typeface="Calibri"/>
              <a:cs typeface="Calibri"/>
              <a:sym typeface="Calibri"/>
            </a:endParaRPr>
          </a:p>
        </p:txBody>
      </p:sp>
      <p:sp>
        <p:nvSpPr>
          <p:cNvPr id="240" name="Google Shape;240;p32"/>
          <p:cNvSpPr/>
          <p:nvPr/>
        </p:nvSpPr>
        <p:spPr>
          <a:xfrm rot="-10678059">
            <a:off x="4869170" y="1092091"/>
            <a:ext cx="422966" cy="99665"/>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00FF"/>
              </a:solidFill>
              <a:latin typeface="Calibri"/>
              <a:ea typeface="Calibri"/>
              <a:cs typeface="Calibri"/>
              <a:sym typeface="Calibri"/>
            </a:endParaRPr>
          </a:p>
        </p:txBody>
      </p:sp>
      <p:pic>
        <p:nvPicPr>
          <p:cNvPr id="241" name="Google Shape;241;p32"/>
          <p:cNvPicPr preferRelativeResize="0"/>
          <p:nvPr/>
        </p:nvPicPr>
        <p:blipFill>
          <a:blip r:embed="rId3">
            <a:alphaModFix/>
          </a:blip>
          <a:stretch>
            <a:fillRect/>
          </a:stretch>
        </p:blipFill>
        <p:spPr>
          <a:xfrm>
            <a:off x="757463" y="2513852"/>
            <a:ext cx="1900977" cy="2534640"/>
          </a:xfrm>
          <a:prstGeom prst="rect">
            <a:avLst/>
          </a:prstGeom>
          <a:noFill/>
          <a:ln>
            <a:noFill/>
          </a:ln>
        </p:spPr>
      </p:pic>
      <p:pic>
        <p:nvPicPr>
          <p:cNvPr id="242" name="Google Shape;242;p32"/>
          <p:cNvPicPr preferRelativeResize="0"/>
          <p:nvPr/>
        </p:nvPicPr>
        <p:blipFill>
          <a:blip r:embed="rId4">
            <a:alphaModFix/>
          </a:blip>
          <a:stretch>
            <a:fillRect/>
          </a:stretch>
        </p:blipFill>
        <p:spPr>
          <a:xfrm>
            <a:off x="2658453" y="2513846"/>
            <a:ext cx="1900985" cy="2534647"/>
          </a:xfrm>
          <a:prstGeom prst="rect">
            <a:avLst/>
          </a:prstGeom>
          <a:noFill/>
          <a:ln>
            <a:noFill/>
          </a:ln>
        </p:spPr>
      </p:pic>
      <p:pic>
        <p:nvPicPr>
          <p:cNvPr id="243" name="Google Shape;243;p32"/>
          <p:cNvPicPr preferRelativeResize="0"/>
          <p:nvPr/>
        </p:nvPicPr>
        <p:blipFill rotWithShape="1">
          <a:blip r:embed="rId5">
            <a:alphaModFix/>
          </a:blip>
          <a:srcRect b="0" l="0" r="0" t="8876"/>
          <a:stretch/>
        </p:blipFill>
        <p:spPr>
          <a:xfrm>
            <a:off x="6450620" y="2508551"/>
            <a:ext cx="2086200" cy="2534651"/>
          </a:xfrm>
          <a:prstGeom prst="rect">
            <a:avLst/>
          </a:prstGeom>
          <a:noFill/>
          <a:ln>
            <a:noFill/>
          </a:ln>
        </p:spPr>
      </p:pic>
      <p:pic>
        <p:nvPicPr>
          <p:cNvPr id="244" name="Google Shape;244;p32"/>
          <p:cNvPicPr preferRelativeResize="0"/>
          <p:nvPr/>
        </p:nvPicPr>
        <p:blipFill>
          <a:blip r:embed="rId6">
            <a:alphaModFix/>
          </a:blip>
          <a:stretch>
            <a:fillRect/>
          </a:stretch>
        </p:blipFill>
        <p:spPr>
          <a:xfrm>
            <a:off x="4559463" y="2513846"/>
            <a:ext cx="1900975" cy="253463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1306050" y="1765825"/>
            <a:ext cx="6556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How to build the most </a:t>
            </a:r>
            <a:r>
              <a:rPr b="1" lang="en"/>
              <a:t>sensitive detector?</a:t>
            </a:r>
            <a:endParaRPr b="1"/>
          </a:p>
        </p:txBody>
      </p:sp>
      <p:sp>
        <p:nvSpPr>
          <p:cNvPr id="69" name="Google Shape;6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3"/>
          <p:cNvSpPr txBox="1"/>
          <p:nvPr>
            <p:ph type="title"/>
          </p:nvPr>
        </p:nvSpPr>
        <p:spPr>
          <a:xfrm>
            <a:off x="252125" y="-918"/>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latin typeface="Arial"/>
                <a:ea typeface="Arial"/>
                <a:cs typeface="Arial"/>
                <a:sym typeface="Arial"/>
              </a:rPr>
              <a:t>Comsol </a:t>
            </a:r>
            <a:r>
              <a:rPr lang="en"/>
              <a:t>particles</a:t>
            </a:r>
            <a:r>
              <a:rPr lang="en"/>
              <a:t> trajectories </a:t>
            </a:r>
            <a:r>
              <a:rPr lang="en">
                <a:latin typeface="Arial"/>
                <a:ea typeface="Arial"/>
                <a:cs typeface="Arial"/>
                <a:sym typeface="Arial"/>
              </a:rPr>
              <a:t>simulations</a:t>
            </a:r>
            <a:r>
              <a:rPr lang="en"/>
              <a:t> (</a:t>
            </a:r>
            <a:r>
              <a:rPr b="1" lang="en" sz="2500">
                <a:solidFill>
                  <a:srgbClr val="FF0000"/>
                </a:solidFill>
              </a:rPr>
              <a:t>f</a:t>
            </a:r>
            <a:r>
              <a:rPr b="1" baseline="-25000" lang="en" sz="2500">
                <a:solidFill>
                  <a:srgbClr val="FF0000"/>
                </a:solidFill>
              </a:rPr>
              <a:t>E</a:t>
            </a:r>
            <a:r>
              <a:rPr lang="en"/>
              <a:t>)</a:t>
            </a:r>
            <a:endParaRPr>
              <a:latin typeface="Arial"/>
              <a:ea typeface="Arial"/>
              <a:cs typeface="Arial"/>
              <a:sym typeface="Arial"/>
            </a:endParaRPr>
          </a:p>
        </p:txBody>
      </p:sp>
      <p:sp>
        <p:nvSpPr>
          <p:cNvPr id="250" name="Google Shape;250;p33"/>
          <p:cNvSpPr txBox="1"/>
          <p:nvPr>
            <p:ph idx="12" type="sldNum"/>
          </p:nvPr>
        </p:nvSpPr>
        <p:spPr>
          <a:xfrm>
            <a:off x="8688184" y="4829575"/>
            <a:ext cx="562500" cy="364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
        <p:nvSpPr>
          <p:cNvPr id="251" name="Google Shape;251;p33"/>
          <p:cNvSpPr txBox="1"/>
          <p:nvPr/>
        </p:nvSpPr>
        <p:spPr>
          <a:xfrm>
            <a:off x="252125" y="4591306"/>
            <a:ext cx="3274800" cy="26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Simulation credits: Akira Lee</a:t>
            </a:r>
            <a:endParaRPr sz="1100">
              <a:solidFill>
                <a:schemeClr val="dk2"/>
              </a:solidFill>
            </a:endParaRPr>
          </a:p>
        </p:txBody>
      </p:sp>
      <p:sp>
        <p:nvSpPr>
          <p:cNvPr id="252" name="Google Shape;252;p33"/>
          <p:cNvSpPr txBox="1"/>
          <p:nvPr/>
        </p:nvSpPr>
        <p:spPr>
          <a:xfrm>
            <a:off x="84624" y="1394324"/>
            <a:ext cx="1665900" cy="1665900"/>
          </a:xfrm>
          <a:prstGeom prst="rect">
            <a:avLst/>
          </a:prstGeom>
          <a:noFill/>
          <a:ln>
            <a:noFill/>
          </a:ln>
        </p:spPr>
        <p:txBody>
          <a:bodyPr anchorCtr="0" anchor="ctr" bIns="50775" lIns="50775" spcFirstLastPara="1" rIns="50775" wrap="square" tIns="50775">
            <a:noAutofit/>
          </a:bodyPr>
          <a:lstStyle/>
          <a:p>
            <a:pPr indent="0" lvl="0" marL="0" rtl="0" algn="l">
              <a:spcBef>
                <a:spcPts val="0"/>
              </a:spcBef>
              <a:spcAft>
                <a:spcPts val="0"/>
              </a:spcAft>
              <a:buNone/>
            </a:pPr>
            <a:r>
              <a:rPr lang="en" sz="777"/>
              <a:t>  </a:t>
            </a:r>
            <a:endParaRPr sz="777"/>
          </a:p>
        </p:txBody>
      </p:sp>
      <p:pic>
        <p:nvPicPr>
          <p:cNvPr id="253" name="Google Shape;253;p33"/>
          <p:cNvPicPr preferRelativeResize="0"/>
          <p:nvPr/>
        </p:nvPicPr>
        <p:blipFill>
          <a:blip r:embed="rId3">
            <a:alphaModFix/>
          </a:blip>
          <a:stretch>
            <a:fillRect/>
          </a:stretch>
        </p:blipFill>
        <p:spPr>
          <a:xfrm>
            <a:off x="1" y="1559600"/>
            <a:ext cx="4806401" cy="2833450"/>
          </a:xfrm>
          <a:prstGeom prst="rect">
            <a:avLst/>
          </a:prstGeom>
          <a:noFill/>
          <a:ln>
            <a:noFill/>
          </a:ln>
        </p:spPr>
      </p:pic>
      <p:sp>
        <p:nvSpPr>
          <p:cNvPr id="254" name="Google Shape;254;p33"/>
          <p:cNvSpPr txBox="1"/>
          <p:nvPr/>
        </p:nvSpPr>
        <p:spPr>
          <a:xfrm>
            <a:off x="163583" y="1473283"/>
            <a:ext cx="1554300" cy="1554300"/>
          </a:xfrm>
          <a:prstGeom prst="rect">
            <a:avLst/>
          </a:prstGeom>
          <a:noFill/>
          <a:ln>
            <a:noFill/>
          </a:ln>
        </p:spPr>
        <p:txBody>
          <a:bodyPr anchorCtr="0" anchor="ctr" bIns="47375" lIns="47375" spcFirstLastPara="1" rIns="47375" wrap="square" tIns="47375">
            <a:noAutofit/>
          </a:bodyPr>
          <a:lstStyle/>
          <a:p>
            <a:pPr indent="0" lvl="0" marL="0" rtl="0" algn="l">
              <a:spcBef>
                <a:spcPts val="0"/>
              </a:spcBef>
              <a:spcAft>
                <a:spcPts val="0"/>
              </a:spcAft>
              <a:buNone/>
            </a:pPr>
            <a:r>
              <a:rPr lang="en" sz="725"/>
              <a:t>  </a:t>
            </a:r>
            <a:endParaRPr sz="725"/>
          </a:p>
        </p:txBody>
      </p:sp>
      <p:pic>
        <p:nvPicPr>
          <p:cNvPr id="255" name="Google Shape;255;p33"/>
          <p:cNvPicPr preferRelativeResize="0"/>
          <p:nvPr/>
        </p:nvPicPr>
        <p:blipFill>
          <a:blip r:embed="rId4">
            <a:alphaModFix/>
          </a:blip>
          <a:stretch>
            <a:fillRect/>
          </a:stretch>
        </p:blipFill>
        <p:spPr>
          <a:xfrm>
            <a:off x="4879500" y="1336304"/>
            <a:ext cx="4302200" cy="3226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4"/>
          <p:cNvSpPr txBox="1"/>
          <p:nvPr>
            <p:ph type="title"/>
          </p:nvPr>
        </p:nvSpPr>
        <p:spPr>
          <a:xfrm>
            <a:off x="41425" y="604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R&amp;D </a:t>
            </a:r>
            <a:r>
              <a:rPr lang="en"/>
              <a:t>cylindrical</a:t>
            </a:r>
            <a:r>
              <a:rPr lang="en"/>
              <a:t> vessel with SiPMs </a:t>
            </a:r>
            <a:r>
              <a:rPr lang="en"/>
              <a:t>(</a:t>
            </a:r>
            <a:r>
              <a:rPr b="1" lang="en" sz="2511">
                <a:solidFill>
                  <a:schemeClr val="accent5"/>
                </a:solidFill>
              </a:rPr>
              <a:t>f</a:t>
            </a:r>
            <a:r>
              <a:rPr b="1" baseline="-25000" lang="en" sz="2511">
                <a:solidFill>
                  <a:schemeClr val="accent5"/>
                </a:solidFill>
              </a:rPr>
              <a:t>S</a:t>
            </a:r>
            <a:r>
              <a:rPr lang="en"/>
              <a:t>)</a:t>
            </a:r>
            <a:endParaRPr/>
          </a:p>
        </p:txBody>
      </p:sp>
      <p:sp>
        <p:nvSpPr>
          <p:cNvPr id="261" name="Google Shape;261;p34"/>
          <p:cNvSpPr txBox="1"/>
          <p:nvPr>
            <p:ph idx="12" type="sldNum"/>
          </p:nvPr>
        </p:nvSpPr>
        <p:spPr>
          <a:xfrm>
            <a:off x="8490255" y="480559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62" name="Google Shape;262;p34"/>
          <p:cNvPicPr preferRelativeResize="0"/>
          <p:nvPr/>
        </p:nvPicPr>
        <p:blipFill>
          <a:blip r:embed="rId3">
            <a:alphaModFix/>
          </a:blip>
          <a:stretch>
            <a:fillRect/>
          </a:stretch>
        </p:blipFill>
        <p:spPr>
          <a:xfrm>
            <a:off x="108201" y="633137"/>
            <a:ext cx="2143625" cy="2016913"/>
          </a:xfrm>
          <a:prstGeom prst="rect">
            <a:avLst/>
          </a:prstGeom>
          <a:noFill/>
          <a:ln>
            <a:noFill/>
          </a:ln>
        </p:spPr>
      </p:pic>
      <p:sp>
        <p:nvSpPr>
          <p:cNvPr id="263" name="Google Shape;263;p34"/>
          <p:cNvSpPr txBox="1"/>
          <p:nvPr/>
        </p:nvSpPr>
        <p:spPr>
          <a:xfrm>
            <a:off x="209441" y="2561065"/>
            <a:ext cx="2042400" cy="227100"/>
          </a:xfrm>
          <a:prstGeom prst="rect">
            <a:avLst/>
          </a:prstGeom>
          <a:noFill/>
          <a:ln>
            <a:noFill/>
          </a:ln>
        </p:spPr>
        <p:txBody>
          <a:bodyPr anchorCtr="0" anchor="t" bIns="46150" lIns="46150" spcFirstLastPara="1" rIns="46150" wrap="square" tIns="46150">
            <a:noAutofit/>
          </a:bodyPr>
          <a:lstStyle/>
          <a:p>
            <a:pPr indent="0" lvl="0" marL="0" rtl="0" algn="ctr">
              <a:spcBef>
                <a:spcPts val="0"/>
              </a:spcBef>
              <a:spcAft>
                <a:spcPts val="0"/>
              </a:spcAft>
              <a:buNone/>
            </a:pPr>
            <a:r>
              <a:rPr lang="en" sz="858">
                <a:solidFill>
                  <a:schemeClr val="dk2"/>
                </a:solidFill>
                <a:latin typeface="Calibri"/>
                <a:ea typeface="Calibri"/>
                <a:cs typeface="Calibri"/>
                <a:sym typeface="Calibri"/>
              </a:rPr>
              <a:t>Diagram of the new ESC design with SiPM</a:t>
            </a:r>
            <a:endParaRPr sz="858">
              <a:solidFill>
                <a:schemeClr val="dk2"/>
              </a:solidFill>
              <a:latin typeface="Calibri"/>
              <a:ea typeface="Calibri"/>
              <a:cs typeface="Calibri"/>
              <a:sym typeface="Calibri"/>
            </a:endParaRPr>
          </a:p>
        </p:txBody>
      </p:sp>
      <p:pic>
        <p:nvPicPr>
          <p:cNvPr id="264" name="Google Shape;264;p34"/>
          <p:cNvPicPr preferRelativeResize="0"/>
          <p:nvPr/>
        </p:nvPicPr>
        <p:blipFill rotWithShape="1">
          <a:blip r:embed="rId4">
            <a:alphaModFix/>
          </a:blip>
          <a:srcRect b="0" l="0" r="0" t="8876"/>
          <a:stretch/>
        </p:blipFill>
        <p:spPr>
          <a:xfrm>
            <a:off x="298438" y="2835400"/>
            <a:ext cx="1821750" cy="2213375"/>
          </a:xfrm>
          <a:prstGeom prst="rect">
            <a:avLst/>
          </a:prstGeom>
          <a:noFill/>
          <a:ln>
            <a:noFill/>
          </a:ln>
        </p:spPr>
      </p:pic>
      <p:pic>
        <p:nvPicPr>
          <p:cNvPr id="265" name="Google Shape;265;p34"/>
          <p:cNvPicPr preferRelativeResize="0"/>
          <p:nvPr/>
        </p:nvPicPr>
        <p:blipFill rotWithShape="1">
          <a:blip r:embed="rId5">
            <a:alphaModFix/>
          </a:blip>
          <a:srcRect b="0" l="-1854" r="0" t="20761"/>
          <a:stretch/>
        </p:blipFill>
        <p:spPr>
          <a:xfrm>
            <a:off x="5008500" y="652549"/>
            <a:ext cx="1914096" cy="1985340"/>
          </a:xfrm>
          <a:prstGeom prst="rect">
            <a:avLst/>
          </a:prstGeom>
          <a:noFill/>
          <a:ln>
            <a:noFill/>
          </a:ln>
        </p:spPr>
      </p:pic>
      <p:pic>
        <p:nvPicPr>
          <p:cNvPr id="266" name="Google Shape;266;p34"/>
          <p:cNvPicPr preferRelativeResize="0"/>
          <p:nvPr/>
        </p:nvPicPr>
        <p:blipFill rotWithShape="1">
          <a:blip r:embed="rId6">
            <a:alphaModFix/>
          </a:blip>
          <a:srcRect b="0" l="0" r="12930" t="36078"/>
          <a:stretch/>
        </p:blipFill>
        <p:spPr>
          <a:xfrm>
            <a:off x="7011581" y="633125"/>
            <a:ext cx="2098560" cy="2054048"/>
          </a:xfrm>
          <a:prstGeom prst="rect">
            <a:avLst/>
          </a:prstGeom>
          <a:noFill/>
          <a:ln>
            <a:noFill/>
          </a:ln>
        </p:spPr>
      </p:pic>
      <p:pic>
        <p:nvPicPr>
          <p:cNvPr id="267" name="Google Shape;267;p34"/>
          <p:cNvPicPr preferRelativeResize="0"/>
          <p:nvPr/>
        </p:nvPicPr>
        <p:blipFill>
          <a:blip r:embed="rId7">
            <a:alphaModFix/>
          </a:blip>
          <a:stretch>
            <a:fillRect/>
          </a:stretch>
        </p:blipFill>
        <p:spPr>
          <a:xfrm>
            <a:off x="5104215" y="2705915"/>
            <a:ext cx="1757141" cy="2342864"/>
          </a:xfrm>
          <a:prstGeom prst="rect">
            <a:avLst/>
          </a:prstGeom>
          <a:noFill/>
          <a:ln>
            <a:noFill/>
          </a:ln>
        </p:spPr>
      </p:pic>
      <p:pic>
        <p:nvPicPr>
          <p:cNvPr id="268" name="Google Shape;268;p34"/>
          <p:cNvPicPr preferRelativeResize="0"/>
          <p:nvPr/>
        </p:nvPicPr>
        <p:blipFill>
          <a:blip r:embed="rId8">
            <a:alphaModFix/>
          </a:blip>
          <a:stretch>
            <a:fillRect/>
          </a:stretch>
        </p:blipFill>
        <p:spPr>
          <a:xfrm>
            <a:off x="7011575" y="2724656"/>
            <a:ext cx="1757125" cy="2342825"/>
          </a:xfrm>
          <a:prstGeom prst="rect">
            <a:avLst/>
          </a:prstGeom>
          <a:noFill/>
          <a:ln>
            <a:noFill/>
          </a:ln>
        </p:spPr>
      </p:pic>
      <p:sp>
        <p:nvSpPr>
          <p:cNvPr id="269" name="Google Shape;269;p34"/>
          <p:cNvSpPr txBox="1"/>
          <p:nvPr/>
        </p:nvSpPr>
        <p:spPr>
          <a:xfrm>
            <a:off x="2343350" y="1533775"/>
            <a:ext cx="2460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rPr>
              <a:t>Hamamatsu VUV-4 MPPC</a:t>
            </a:r>
            <a:endParaRPr sz="1500">
              <a:solidFill>
                <a:schemeClr val="dk2"/>
              </a:solidFill>
            </a:endParaRPr>
          </a:p>
        </p:txBody>
      </p:sp>
      <p:sp>
        <p:nvSpPr>
          <p:cNvPr id="270" name="Google Shape;270;p34"/>
          <p:cNvSpPr/>
          <p:nvPr/>
        </p:nvSpPr>
        <p:spPr>
          <a:xfrm rot="-1907884">
            <a:off x="4632965" y="1406912"/>
            <a:ext cx="1045875" cy="63442"/>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1" name="Google Shape;271;p34"/>
          <p:cNvSpPr/>
          <p:nvPr/>
        </p:nvSpPr>
        <p:spPr>
          <a:xfrm flipH="1" rot="-7091769">
            <a:off x="4136933" y="2682795"/>
            <a:ext cx="2281311" cy="74488"/>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2" name="Google Shape;272;p34"/>
          <p:cNvSpPr txBox="1"/>
          <p:nvPr/>
        </p:nvSpPr>
        <p:spPr>
          <a:xfrm>
            <a:off x="2165163" y="4562100"/>
            <a:ext cx="28941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2"/>
                </a:solidFill>
              </a:rPr>
              <a:t>-40</a:t>
            </a:r>
            <a:r>
              <a:rPr lang="en" sz="1200">
                <a:solidFill>
                  <a:srgbClr val="202122"/>
                </a:solidFill>
                <a:highlight>
                  <a:srgbClr val="FFFFFF"/>
                </a:highlight>
              </a:rPr>
              <a:t>°</a:t>
            </a:r>
            <a:r>
              <a:rPr lang="en" sz="1300">
                <a:solidFill>
                  <a:schemeClr val="dk2"/>
                </a:solidFill>
              </a:rPr>
              <a:t> C freezer (reduce dark counts)</a:t>
            </a:r>
            <a:endParaRPr sz="1300">
              <a:solidFill>
                <a:schemeClr val="dk2"/>
              </a:solidFill>
            </a:endParaRPr>
          </a:p>
        </p:txBody>
      </p:sp>
      <p:sp>
        <p:nvSpPr>
          <p:cNvPr id="273" name="Google Shape;273;p34"/>
          <p:cNvSpPr/>
          <p:nvPr/>
        </p:nvSpPr>
        <p:spPr>
          <a:xfrm>
            <a:off x="4968500" y="4722288"/>
            <a:ext cx="2322600" cy="106800"/>
          </a:xfrm>
          <a:prstGeom prst="rightArrow">
            <a:avLst>
              <a:gd fmla="val 50000" name="adj1"/>
              <a:gd fmla="val 50000" name="adj2"/>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5"/>
          <p:cNvSpPr txBox="1"/>
          <p:nvPr>
            <p:ph idx="1" type="body"/>
          </p:nvPr>
        </p:nvSpPr>
        <p:spPr>
          <a:xfrm>
            <a:off x="213925" y="847100"/>
            <a:ext cx="3148800" cy="3405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Measuring both alpha particles energies </a:t>
            </a:r>
            <a:endParaRPr/>
          </a:p>
          <a:p>
            <a:pPr indent="-342900" lvl="0" marL="457200" rtl="0" algn="l">
              <a:spcBef>
                <a:spcPts val="0"/>
              </a:spcBef>
              <a:spcAft>
                <a:spcPts val="0"/>
              </a:spcAft>
              <a:buSzPts val="1800"/>
              <a:buChar char="●"/>
            </a:pPr>
            <a:r>
              <a:rPr lang="en"/>
              <a:t>And </a:t>
            </a:r>
            <a:r>
              <a:rPr lang="en"/>
              <a:t>scintillation</a:t>
            </a:r>
            <a:r>
              <a:rPr lang="en"/>
              <a:t> photons in argon gas</a:t>
            </a:r>
            <a:endParaRPr/>
          </a:p>
          <a:p>
            <a:pPr indent="-342900" lvl="0" marL="457200" rtl="0" algn="l">
              <a:spcBef>
                <a:spcPts val="0"/>
              </a:spcBef>
              <a:spcAft>
                <a:spcPts val="0"/>
              </a:spcAft>
              <a:buSzPts val="1800"/>
              <a:buChar char="●"/>
            </a:pPr>
            <a:r>
              <a:rPr lang="en"/>
              <a:t>Would improve our understanding of the decay physics</a:t>
            </a:r>
            <a:endParaRPr/>
          </a:p>
          <a:p>
            <a:pPr indent="-342900" lvl="0" marL="457200" rtl="0" algn="l">
              <a:spcBef>
                <a:spcPts val="0"/>
              </a:spcBef>
              <a:spcAft>
                <a:spcPts val="0"/>
              </a:spcAft>
              <a:buSzPts val="1800"/>
              <a:buChar char="●"/>
            </a:pPr>
            <a:r>
              <a:rPr lang="en"/>
              <a:t>Improve the total </a:t>
            </a:r>
            <a:r>
              <a:rPr lang="en"/>
              <a:t>efficiency</a:t>
            </a:r>
            <a:r>
              <a:rPr lang="en"/>
              <a:t> of ESC</a:t>
            </a:r>
            <a:endParaRPr/>
          </a:p>
        </p:txBody>
      </p:sp>
      <p:sp>
        <p:nvSpPr>
          <p:cNvPr id="279" name="Google Shape;279;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80" name="Google Shape;280;p35"/>
          <p:cNvPicPr preferRelativeResize="0"/>
          <p:nvPr/>
        </p:nvPicPr>
        <p:blipFill rotWithShape="1">
          <a:blip r:embed="rId3">
            <a:alphaModFix/>
          </a:blip>
          <a:srcRect b="7984" l="0" r="0" t="5331"/>
          <a:stretch/>
        </p:blipFill>
        <p:spPr>
          <a:xfrm>
            <a:off x="6397450" y="2530200"/>
            <a:ext cx="2381450" cy="2545075"/>
          </a:xfrm>
          <a:prstGeom prst="rect">
            <a:avLst/>
          </a:prstGeom>
          <a:noFill/>
          <a:ln>
            <a:noFill/>
          </a:ln>
        </p:spPr>
      </p:pic>
      <p:pic>
        <p:nvPicPr>
          <p:cNvPr id="281" name="Google Shape;281;p35"/>
          <p:cNvPicPr preferRelativeResize="0"/>
          <p:nvPr/>
        </p:nvPicPr>
        <p:blipFill rotWithShape="1">
          <a:blip r:embed="rId4">
            <a:alphaModFix/>
          </a:blip>
          <a:srcRect b="0" l="0" r="6751" t="0"/>
          <a:stretch/>
        </p:blipFill>
        <p:spPr>
          <a:xfrm>
            <a:off x="6957075" y="525113"/>
            <a:ext cx="2186925" cy="1758900"/>
          </a:xfrm>
          <a:prstGeom prst="rect">
            <a:avLst/>
          </a:prstGeom>
          <a:noFill/>
          <a:ln>
            <a:noFill/>
          </a:ln>
        </p:spPr>
      </p:pic>
      <p:pic>
        <p:nvPicPr>
          <p:cNvPr id="282" name="Google Shape;282;p35"/>
          <p:cNvPicPr preferRelativeResize="0"/>
          <p:nvPr/>
        </p:nvPicPr>
        <p:blipFill rotWithShape="1">
          <a:blip r:embed="rId5">
            <a:alphaModFix/>
          </a:blip>
          <a:srcRect b="0" l="0" r="0" t="6393"/>
          <a:stretch/>
        </p:blipFill>
        <p:spPr>
          <a:xfrm>
            <a:off x="3424726" y="2856500"/>
            <a:ext cx="2559475" cy="1892475"/>
          </a:xfrm>
          <a:prstGeom prst="rect">
            <a:avLst/>
          </a:prstGeom>
          <a:noFill/>
          <a:ln>
            <a:noFill/>
          </a:ln>
        </p:spPr>
      </p:pic>
      <p:sp>
        <p:nvSpPr>
          <p:cNvPr id="283" name="Google Shape;283;p35"/>
          <p:cNvSpPr txBox="1"/>
          <p:nvPr>
            <p:ph type="title"/>
          </p:nvPr>
        </p:nvSpPr>
        <p:spPr>
          <a:xfrm>
            <a:off x="0" y="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R&amp;D cylindrical vessel with SiPMs </a:t>
            </a:r>
            <a:r>
              <a:rPr lang="en"/>
              <a:t>(</a:t>
            </a:r>
            <a:r>
              <a:rPr b="1" lang="en" sz="2511">
                <a:solidFill>
                  <a:schemeClr val="accent5"/>
                </a:solidFill>
              </a:rPr>
              <a:t>f</a:t>
            </a:r>
            <a:r>
              <a:rPr b="1" baseline="-25000" lang="en" sz="2511">
                <a:solidFill>
                  <a:schemeClr val="accent5"/>
                </a:solidFill>
              </a:rPr>
              <a:t>S</a:t>
            </a:r>
            <a:r>
              <a:rPr lang="en"/>
              <a:t>)</a:t>
            </a:r>
            <a:endParaRPr/>
          </a:p>
        </p:txBody>
      </p:sp>
      <p:sp>
        <p:nvSpPr>
          <p:cNvPr id="284" name="Google Shape;284;p35"/>
          <p:cNvSpPr txBox="1"/>
          <p:nvPr/>
        </p:nvSpPr>
        <p:spPr>
          <a:xfrm>
            <a:off x="7295613" y="287919"/>
            <a:ext cx="1370400" cy="2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chemeClr val="dk2"/>
                </a:solidFill>
              </a:rPr>
              <a:t>Simulated light signal</a:t>
            </a:r>
            <a:endParaRPr b="1" sz="900">
              <a:solidFill>
                <a:schemeClr val="dk2"/>
              </a:solidFill>
            </a:endParaRPr>
          </a:p>
        </p:txBody>
      </p:sp>
      <p:sp>
        <p:nvSpPr>
          <p:cNvPr id="285" name="Google Shape;285;p35"/>
          <p:cNvSpPr txBox="1"/>
          <p:nvPr/>
        </p:nvSpPr>
        <p:spPr>
          <a:xfrm>
            <a:off x="4394025" y="422775"/>
            <a:ext cx="27456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chemeClr val="dk2"/>
                </a:solidFill>
              </a:rPr>
              <a:t>Measured </a:t>
            </a:r>
            <a:r>
              <a:rPr b="1" lang="en" sz="900">
                <a:solidFill>
                  <a:schemeClr val="dk2"/>
                </a:solidFill>
              </a:rPr>
              <a:t>light signal on two SiPM channels</a:t>
            </a:r>
            <a:endParaRPr b="1" sz="900">
              <a:solidFill>
                <a:schemeClr val="dk2"/>
              </a:solidFill>
            </a:endParaRPr>
          </a:p>
        </p:txBody>
      </p:sp>
      <p:sp>
        <p:nvSpPr>
          <p:cNvPr id="286" name="Google Shape;286;p35"/>
          <p:cNvSpPr txBox="1"/>
          <p:nvPr/>
        </p:nvSpPr>
        <p:spPr>
          <a:xfrm>
            <a:off x="3603400" y="4731625"/>
            <a:ext cx="27456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chemeClr val="dk2"/>
                </a:solidFill>
              </a:rPr>
              <a:t>Measured alpha signal on center PIN diode</a:t>
            </a:r>
            <a:endParaRPr b="1" sz="900">
              <a:solidFill>
                <a:schemeClr val="dk2"/>
              </a:solidFill>
            </a:endParaRPr>
          </a:p>
        </p:txBody>
      </p:sp>
      <p:sp>
        <p:nvSpPr>
          <p:cNvPr id="287" name="Google Shape;287;p35"/>
          <p:cNvSpPr/>
          <p:nvPr/>
        </p:nvSpPr>
        <p:spPr>
          <a:xfrm rot="-768551">
            <a:off x="6035321" y="3238628"/>
            <a:ext cx="1549358" cy="75981"/>
          </a:xfrm>
          <a:prstGeom prst="leftArrow">
            <a:avLst>
              <a:gd fmla="val 50000" name="adj1"/>
              <a:gd fmla="val 50000" name="adj2"/>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88" name="Google Shape;288;p35"/>
          <p:cNvCxnSpPr/>
          <p:nvPr/>
        </p:nvCxnSpPr>
        <p:spPr>
          <a:xfrm rot="10800000">
            <a:off x="7140749" y="2987075"/>
            <a:ext cx="283800" cy="311400"/>
          </a:xfrm>
          <a:prstGeom prst="straightConnector1">
            <a:avLst/>
          </a:prstGeom>
          <a:noFill/>
          <a:ln cap="flat" cmpd="sng" w="28575">
            <a:solidFill>
              <a:srgbClr val="9900FF"/>
            </a:solidFill>
            <a:prstDash val="solid"/>
            <a:round/>
            <a:headEnd len="med" w="med" type="none"/>
            <a:tailEnd len="med" w="med" type="none"/>
          </a:ln>
        </p:spPr>
      </p:cxnSp>
      <p:cxnSp>
        <p:nvCxnSpPr>
          <p:cNvPr id="289" name="Google Shape;289;p35"/>
          <p:cNvCxnSpPr/>
          <p:nvPr/>
        </p:nvCxnSpPr>
        <p:spPr>
          <a:xfrm flipH="1" rot="10800000">
            <a:off x="7157600" y="2844525"/>
            <a:ext cx="320400" cy="142500"/>
          </a:xfrm>
          <a:prstGeom prst="straightConnector1">
            <a:avLst/>
          </a:prstGeom>
          <a:noFill/>
          <a:ln cap="flat" cmpd="sng" w="28575">
            <a:solidFill>
              <a:srgbClr val="9900FF"/>
            </a:solidFill>
            <a:prstDash val="solid"/>
            <a:round/>
            <a:headEnd len="med" w="med" type="none"/>
            <a:tailEnd len="med" w="med" type="none"/>
          </a:ln>
        </p:spPr>
      </p:cxnSp>
      <p:sp>
        <p:nvSpPr>
          <p:cNvPr id="290" name="Google Shape;290;p35"/>
          <p:cNvSpPr/>
          <p:nvPr/>
        </p:nvSpPr>
        <p:spPr>
          <a:xfrm rot="126099">
            <a:off x="7913967" y="1554260"/>
            <a:ext cx="98166" cy="1441335"/>
          </a:xfrm>
          <a:prstGeom prst="upArrow">
            <a:avLst>
              <a:gd fmla="val 50000" name="adj1"/>
              <a:gd fmla="val 50000" name="adj2"/>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1" name="Google Shape;291;p35"/>
          <p:cNvSpPr/>
          <p:nvPr/>
        </p:nvSpPr>
        <p:spPr>
          <a:xfrm>
            <a:off x="7288775" y="2880500"/>
            <a:ext cx="664200" cy="393600"/>
          </a:xfrm>
          <a:prstGeom prst="ellipse">
            <a:avLst/>
          </a:prstGeom>
          <a:no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2" name="Google Shape;292;p35"/>
          <p:cNvSpPr txBox="1"/>
          <p:nvPr/>
        </p:nvSpPr>
        <p:spPr>
          <a:xfrm>
            <a:off x="87800" y="4526500"/>
            <a:ext cx="3274800" cy="26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Simulation credits: Simon Bottrill</a:t>
            </a:r>
            <a:endParaRPr sz="1100">
              <a:solidFill>
                <a:schemeClr val="dk2"/>
              </a:solidFill>
            </a:endParaRPr>
          </a:p>
        </p:txBody>
      </p:sp>
      <p:pic>
        <p:nvPicPr>
          <p:cNvPr id="293" name="Google Shape;293;p35"/>
          <p:cNvPicPr preferRelativeResize="0"/>
          <p:nvPr/>
        </p:nvPicPr>
        <p:blipFill>
          <a:blip r:embed="rId6">
            <a:alphaModFix/>
          </a:blip>
          <a:stretch>
            <a:fillRect/>
          </a:stretch>
        </p:blipFill>
        <p:spPr>
          <a:xfrm>
            <a:off x="4504170" y="679564"/>
            <a:ext cx="2426198" cy="1586185"/>
          </a:xfrm>
          <a:prstGeom prst="rect">
            <a:avLst/>
          </a:prstGeom>
          <a:noFill/>
          <a:ln>
            <a:noFill/>
          </a:ln>
        </p:spPr>
      </p:pic>
      <p:sp>
        <p:nvSpPr>
          <p:cNvPr id="294" name="Google Shape;294;p35"/>
          <p:cNvSpPr/>
          <p:nvPr/>
        </p:nvSpPr>
        <p:spPr>
          <a:xfrm rot="-1663578">
            <a:off x="6826027" y="1807012"/>
            <a:ext cx="99302" cy="1236333"/>
          </a:xfrm>
          <a:prstGeom prst="upArrow">
            <a:avLst>
              <a:gd fmla="val 50000" name="adj1"/>
              <a:gd fmla="val 50000" name="adj2"/>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6"/>
          <p:cNvSpPr txBox="1"/>
          <p:nvPr>
            <p:ph type="title"/>
          </p:nvPr>
        </p:nvSpPr>
        <p:spPr>
          <a:xfrm>
            <a:off x="219300" y="1389"/>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latin typeface="Arial"/>
                <a:ea typeface="Arial"/>
                <a:cs typeface="Arial"/>
                <a:sym typeface="Arial"/>
              </a:rPr>
              <a:t>Future work</a:t>
            </a:r>
            <a:r>
              <a:rPr lang="en"/>
              <a:t> radon source calibration </a:t>
            </a:r>
            <a:r>
              <a:rPr lang="en"/>
              <a:t>(</a:t>
            </a:r>
            <a:r>
              <a:rPr b="1" lang="en" sz="2600">
                <a:solidFill>
                  <a:schemeClr val="accent4"/>
                </a:solidFill>
              </a:rPr>
              <a:t>f</a:t>
            </a:r>
            <a:r>
              <a:rPr b="1" baseline="-25000" lang="en" sz="2600">
                <a:solidFill>
                  <a:schemeClr val="accent4"/>
                </a:solidFill>
              </a:rPr>
              <a:t>α</a:t>
            </a:r>
            <a:r>
              <a:rPr b="1" baseline="-25000" lang="en" sz="2600">
                <a:solidFill>
                  <a:schemeClr val="dk2"/>
                </a:solidFill>
              </a:rPr>
              <a:t>​</a:t>
            </a:r>
            <a:r>
              <a:rPr lang="en"/>
              <a:t>),(</a:t>
            </a:r>
            <a:r>
              <a:rPr b="1" lang="en" sz="2500">
                <a:solidFill>
                  <a:srgbClr val="0000FF"/>
                </a:solidFill>
              </a:rPr>
              <a:t>f</a:t>
            </a:r>
            <a:r>
              <a:rPr b="1" baseline="-25000" lang="en" sz="2500">
                <a:solidFill>
                  <a:srgbClr val="0000FF"/>
                </a:solidFill>
              </a:rPr>
              <a:t>V</a:t>
            </a:r>
            <a:r>
              <a:rPr b="1" baseline="-25000" lang="en" sz="2600">
                <a:solidFill>
                  <a:schemeClr val="dk2"/>
                </a:solidFill>
              </a:rPr>
              <a:t>​</a:t>
            </a:r>
            <a:r>
              <a:rPr lang="en"/>
              <a:t>)</a:t>
            </a:r>
            <a:r>
              <a:rPr lang="en"/>
              <a:t> </a:t>
            </a:r>
            <a:endParaRPr>
              <a:latin typeface="Arial"/>
              <a:ea typeface="Arial"/>
              <a:cs typeface="Arial"/>
              <a:sym typeface="Arial"/>
            </a:endParaRPr>
          </a:p>
        </p:txBody>
      </p:sp>
      <p:sp>
        <p:nvSpPr>
          <p:cNvPr id="300" name="Google Shape;300;p36"/>
          <p:cNvSpPr txBox="1"/>
          <p:nvPr>
            <p:ph idx="1" type="body"/>
          </p:nvPr>
        </p:nvSpPr>
        <p:spPr>
          <a:xfrm>
            <a:off x="109250" y="1037925"/>
            <a:ext cx="5971500" cy="2127000"/>
          </a:xfrm>
          <a:prstGeom prst="rect">
            <a:avLst/>
          </a:prstGeom>
        </p:spPr>
        <p:txBody>
          <a:bodyPr anchorCtr="0" anchor="t" bIns="34275" lIns="68575" spcFirstLastPara="1" rIns="68575" wrap="square" tIns="34275">
            <a:normAutofit/>
          </a:bodyPr>
          <a:lstStyle/>
          <a:p>
            <a:pPr indent="-349250" lvl="0" marL="457200" marR="0" rtl="0" algn="l">
              <a:lnSpc>
                <a:spcPct val="130000"/>
              </a:lnSpc>
              <a:spcBef>
                <a:spcPts val="0"/>
              </a:spcBef>
              <a:spcAft>
                <a:spcPts val="0"/>
              </a:spcAft>
              <a:buClr>
                <a:srgbClr val="595959"/>
              </a:buClr>
              <a:buSzPts val="1900"/>
              <a:buChar char="●"/>
            </a:pPr>
            <a:r>
              <a:rPr lang="en" sz="1900">
                <a:solidFill>
                  <a:srgbClr val="595959"/>
                </a:solidFill>
              </a:rPr>
              <a:t>Radon source calibration (Dr. Shetty-postdoc)</a:t>
            </a:r>
            <a:endParaRPr sz="1900">
              <a:solidFill>
                <a:srgbClr val="595959"/>
              </a:solidFill>
            </a:endParaRPr>
          </a:p>
          <a:p>
            <a:pPr indent="-349250" lvl="0" marL="457200" marR="0" rtl="0" algn="l">
              <a:lnSpc>
                <a:spcPct val="130000"/>
              </a:lnSpc>
              <a:spcBef>
                <a:spcPts val="0"/>
              </a:spcBef>
              <a:spcAft>
                <a:spcPts val="0"/>
              </a:spcAft>
              <a:buClr>
                <a:srgbClr val="595959"/>
              </a:buClr>
              <a:buSzPts val="1900"/>
              <a:buChar char="●"/>
            </a:pPr>
            <a:r>
              <a:rPr lang="en" sz="1900">
                <a:solidFill>
                  <a:srgbClr val="595959"/>
                </a:solidFill>
              </a:rPr>
              <a:t>ESC background </a:t>
            </a:r>
            <a:r>
              <a:rPr lang="en" sz="1900">
                <a:solidFill>
                  <a:srgbClr val="595959"/>
                </a:solidFill>
              </a:rPr>
              <a:t>measurement (Dr. Rahman-RA)</a:t>
            </a:r>
            <a:r>
              <a:rPr lang="en" sz="1900">
                <a:solidFill>
                  <a:srgbClr val="595959"/>
                </a:solidFill>
              </a:rPr>
              <a:t> </a:t>
            </a:r>
            <a:endParaRPr sz="1900">
              <a:solidFill>
                <a:srgbClr val="595959"/>
              </a:solidFill>
            </a:endParaRPr>
          </a:p>
          <a:p>
            <a:pPr indent="-349250" lvl="0" marL="457200" marR="0" rtl="0" algn="l">
              <a:lnSpc>
                <a:spcPct val="130000"/>
              </a:lnSpc>
              <a:spcBef>
                <a:spcPts val="0"/>
              </a:spcBef>
              <a:spcAft>
                <a:spcPts val="0"/>
              </a:spcAft>
              <a:buClr>
                <a:srgbClr val="595959"/>
              </a:buClr>
              <a:buSzPts val="1900"/>
              <a:buChar char="●"/>
            </a:pPr>
            <a:r>
              <a:rPr lang="en" sz="1900">
                <a:solidFill>
                  <a:srgbClr val="595959"/>
                </a:solidFill>
              </a:rPr>
              <a:t>R&amp;D to measure the ionization fraction of radon in gases (Bakr-PhD, Mathew, Simon and Akira-undergrads) </a:t>
            </a:r>
            <a:r>
              <a:rPr lang="en" sz="2400">
                <a:solidFill>
                  <a:schemeClr val="dk1"/>
                </a:solidFill>
              </a:rPr>
              <a:t>(</a:t>
            </a:r>
            <a:r>
              <a:rPr b="1" lang="en" sz="2200">
                <a:solidFill>
                  <a:schemeClr val="accent4"/>
                </a:solidFill>
              </a:rPr>
              <a:t>f</a:t>
            </a:r>
            <a:r>
              <a:rPr b="1" baseline="-25000" lang="en" sz="2200">
                <a:solidFill>
                  <a:schemeClr val="accent4"/>
                </a:solidFill>
              </a:rPr>
              <a:t>α</a:t>
            </a:r>
            <a:r>
              <a:rPr b="1" baseline="-25000" lang="en" sz="2200"/>
              <a:t>​</a:t>
            </a:r>
            <a:r>
              <a:rPr lang="en" sz="2400">
                <a:solidFill>
                  <a:schemeClr val="dk1"/>
                </a:solidFill>
              </a:rPr>
              <a:t>)</a:t>
            </a:r>
            <a:endParaRPr sz="1500">
              <a:solidFill>
                <a:srgbClr val="595959"/>
              </a:solidFill>
            </a:endParaRPr>
          </a:p>
        </p:txBody>
      </p:sp>
      <p:sp>
        <p:nvSpPr>
          <p:cNvPr id="301" name="Google Shape;301;p36"/>
          <p:cNvSpPr txBox="1"/>
          <p:nvPr>
            <p:ph idx="12" type="sldNum"/>
          </p:nvPr>
        </p:nvSpPr>
        <p:spPr>
          <a:xfrm>
            <a:off x="8745805" y="4829575"/>
            <a:ext cx="350400" cy="273900"/>
          </a:xfrm>
          <a:prstGeom prst="rect">
            <a:avLst/>
          </a:prstGeom>
        </p:spPr>
        <p:txBody>
          <a:bodyPr anchorCtr="0" anchor="t" bIns="34275" lIns="68575" spcFirstLastPara="1" rIns="68575" wrap="square" tIns="34275">
            <a:normAutofit lnSpcReduction="10000"/>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pic>
        <p:nvPicPr>
          <p:cNvPr id="302" name="Google Shape;302;p36"/>
          <p:cNvPicPr preferRelativeResize="0"/>
          <p:nvPr/>
        </p:nvPicPr>
        <p:blipFill rotWithShape="1">
          <a:blip r:embed="rId3">
            <a:alphaModFix/>
          </a:blip>
          <a:srcRect b="6154" l="9107" r="24227" t="10457"/>
          <a:stretch/>
        </p:blipFill>
        <p:spPr>
          <a:xfrm rot="-5400000">
            <a:off x="942288" y="3080525"/>
            <a:ext cx="1363125" cy="2273426"/>
          </a:xfrm>
          <a:prstGeom prst="rect">
            <a:avLst/>
          </a:prstGeom>
          <a:noFill/>
          <a:ln>
            <a:noFill/>
          </a:ln>
        </p:spPr>
      </p:pic>
      <p:pic>
        <p:nvPicPr>
          <p:cNvPr id="303" name="Google Shape;303;p36"/>
          <p:cNvPicPr preferRelativeResize="0"/>
          <p:nvPr/>
        </p:nvPicPr>
        <p:blipFill rotWithShape="1">
          <a:blip r:embed="rId4">
            <a:alphaModFix/>
          </a:blip>
          <a:srcRect b="0" l="0" r="0" t="13225"/>
          <a:stretch/>
        </p:blipFill>
        <p:spPr>
          <a:xfrm>
            <a:off x="6463525" y="1171682"/>
            <a:ext cx="2173900" cy="2515275"/>
          </a:xfrm>
          <a:prstGeom prst="rect">
            <a:avLst/>
          </a:prstGeom>
          <a:noFill/>
          <a:ln>
            <a:noFill/>
          </a:ln>
        </p:spPr>
      </p:pic>
      <p:sp>
        <p:nvSpPr>
          <p:cNvPr id="304" name="Google Shape;304;p36"/>
          <p:cNvSpPr txBox="1"/>
          <p:nvPr/>
        </p:nvSpPr>
        <p:spPr>
          <a:xfrm>
            <a:off x="5465175" y="3644175"/>
            <a:ext cx="41706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aseline="30000" lang="en" sz="1800">
                <a:solidFill>
                  <a:schemeClr val="dk2"/>
                </a:solidFill>
              </a:rPr>
              <a:t>222</a:t>
            </a:r>
            <a:r>
              <a:rPr lang="en" sz="1800">
                <a:solidFill>
                  <a:schemeClr val="dk2"/>
                </a:solidFill>
              </a:rPr>
              <a:t>Rn calibration source </a:t>
            </a:r>
            <a:r>
              <a:rPr lang="en" sz="2200">
                <a:solidFill>
                  <a:schemeClr val="dk2"/>
                </a:solidFill>
              </a:rPr>
              <a:t>(</a:t>
            </a:r>
            <a:r>
              <a:rPr lang="en" sz="2200">
                <a:solidFill>
                  <a:schemeClr val="dk2"/>
                </a:solidFill>
              </a:rPr>
              <a:t>ε</a:t>
            </a:r>
            <a:r>
              <a:rPr baseline="-25000" lang="en" sz="2200">
                <a:solidFill>
                  <a:schemeClr val="dk2"/>
                </a:solidFill>
              </a:rPr>
              <a:t>Detection</a:t>
            </a:r>
            <a:r>
              <a:rPr lang="en" sz="2200">
                <a:solidFill>
                  <a:schemeClr val="dk2"/>
                </a:solidFill>
              </a:rPr>
              <a:t>)</a:t>
            </a:r>
            <a:r>
              <a:rPr baseline="-25000" lang="en" sz="2200">
                <a:solidFill>
                  <a:schemeClr val="dk2"/>
                </a:solidFill>
              </a:rPr>
              <a:t>​</a:t>
            </a:r>
            <a:endParaRPr sz="1600">
              <a:solidFill>
                <a:schemeClr val="dk2"/>
              </a:solidFill>
            </a:endParaRPr>
          </a:p>
        </p:txBody>
      </p:sp>
      <p:sp>
        <p:nvSpPr>
          <p:cNvPr id="305" name="Google Shape;305;p36"/>
          <p:cNvSpPr txBox="1"/>
          <p:nvPr/>
        </p:nvSpPr>
        <p:spPr>
          <a:xfrm>
            <a:off x="2877275" y="4206150"/>
            <a:ext cx="2820900" cy="6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Emanation chamber </a:t>
            </a:r>
            <a:r>
              <a:rPr lang="en" sz="2300">
                <a:solidFill>
                  <a:schemeClr val="dk1"/>
                </a:solidFill>
              </a:rPr>
              <a:t>(</a:t>
            </a:r>
            <a:r>
              <a:rPr b="1" lang="en" sz="2000">
                <a:solidFill>
                  <a:srgbClr val="0000FF"/>
                </a:solidFill>
              </a:rPr>
              <a:t>f</a:t>
            </a:r>
            <a:r>
              <a:rPr b="1" baseline="-25000" lang="en" sz="2000">
                <a:solidFill>
                  <a:srgbClr val="0000FF"/>
                </a:solidFill>
              </a:rPr>
              <a:t>V</a:t>
            </a:r>
            <a:r>
              <a:rPr b="1" baseline="-25000" lang="en" sz="2100">
                <a:solidFill>
                  <a:schemeClr val="dk2"/>
                </a:solidFill>
              </a:rPr>
              <a:t>​</a:t>
            </a:r>
            <a:r>
              <a:rPr lang="en" sz="2300">
                <a:solidFill>
                  <a:schemeClr val="dk1"/>
                </a:solidFill>
              </a:rPr>
              <a:t>)</a:t>
            </a:r>
            <a:endParaRPr sz="1300">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7"/>
          <p:cNvSpPr txBox="1"/>
          <p:nvPr/>
        </p:nvSpPr>
        <p:spPr>
          <a:xfrm>
            <a:off x="397650" y="160133"/>
            <a:ext cx="7886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None/>
            </a:pPr>
            <a:r>
              <a:rPr lang="en" sz="3300">
                <a:solidFill>
                  <a:srgbClr val="000000"/>
                </a:solidFill>
              </a:rPr>
              <a:t>Summary</a:t>
            </a:r>
            <a:endParaRPr sz="3300">
              <a:solidFill>
                <a:srgbClr val="000000"/>
              </a:solidFill>
            </a:endParaRPr>
          </a:p>
        </p:txBody>
      </p:sp>
      <p:sp>
        <p:nvSpPr>
          <p:cNvPr id="311" name="Google Shape;311;p37"/>
          <p:cNvSpPr txBox="1"/>
          <p:nvPr/>
        </p:nvSpPr>
        <p:spPr>
          <a:xfrm>
            <a:off x="244250" y="1307750"/>
            <a:ext cx="8557800" cy="3462600"/>
          </a:xfrm>
          <a:prstGeom prst="rect">
            <a:avLst/>
          </a:prstGeom>
          <a:noFill/>
          <a:ln>
            <a:noFill/>
          </a:ln>
        </p:spPr>
        <p:txBody>
          <a:bodyPr anchorCtr="0" anchor="t" bIns="34275" lIns="68575" spcFirstLastPara="1" rIns="68575" wrap="square" tIns="34275">
            <a:normAutofit fontScale="70000"/>
          </a:bodyPr>
          <a:lstStyle/>
          <a:p>
            <a:pPr indent="-335280" lvl="0" marL="457200" rtl="0" algn="just">
              <a:lnSpc>
                <a:spcPct val="150000"/>
              </a:lnSpc>
              <a:spcBef>
                <a:spcPts val="0"/>
              </a:spcBef>
              <a:spcAft>
                <a:spcPts val="0"/>
              </a:spcAft>
              <a:buClr>
                <a:srgbClr val="595959"/>
              </a:buClr>
              <a:buSzPct val="100000"/>
              <a:buChar char="➔"/>
            </a:pPr>
            <a:r>
              <a:rPr lang="en" sz="2400">
                <a:solidFill>
                  <a:srgbClr val="595959"/>
                </a:solidFill>
              </a:rPr>
              <a:t>It is important to understand radon contamination in low-background searches</a:t>
            </a:r>
            <a:endParaRPr sz="2400">
              <a:solidFill>
                <a:srgbClr val="595959"/>
              </a:solidFill>
            </a:endParaRPr>
          </a:p>
          <a:p>
            <a:pPr indent="-335280" lvl="0" marL="457200" rtl="0" algn="just">
              <a:lnSpc>
                <a:spcPct val="150000"/>
              </a:lnSpc>
              <a:spcBef>
                <a:spcPts val="0"/>
              </a:spcBef>
              <a:spcAft>
                <a:spcPts val="0"/>
              </a:spcAft>
              <a:buClr>
                <a:srgbClr val="595959"/>
              </a:buClr>
              <a:buSzPct val="100000"/>
              <a:buChar char="➔"/>
            </a:pPr>
            <a:r>
              <a:rPr lang="en" sz="2400">
                <a:solidFill>
                  <a:srgbClr val="595959"/>
                </a:solidFill>
              </a:rPr>
              <a:t>We are commissioning ultra-sensitive radon detectors at the University of Windsor, promising initial results </a:t>
            </a:r>
            <a:endParaRPr sz="2400">
              <a:solidFill>
                <a:srgbClr val="595959"/>
              </a:solidFill>
            </a:endParaRPr>
          </a:p>
          <a:p>
            <a:pPr indent="-335280" lvl="0" marL="457200" rtl="0" algn="just">
              <a:lnSpc>
                <a:spcPct val="150000"/>
              </a:lnSpc>
              <a:spcBef>
                <a:spcPts val="0"/>
              </a:spcBef>
              <a:spcAft>
                <a:spcPts val="0"/>
              </a:spcAft>
              <a:buClr>
                <a:srgbClr val="595959"/>
              </a:buClr>
              <a:buSzPct val="100000"/>
              <a:buChar char="➔"/>
            </a:pPr>
            <a:r>
              <a:rPr lang="en" sz="2400">
                <a:solidFill>
                  <a:srgbClr val="595959"/>
                </a:solidFill>
              </a:rPr>
              <a:t>On going work on calibration procedures and R&amp;D for increase detection efficiency </a:t>
            </a:r>
            <a:endParaRPr sz="2400">
              <a:solidFill>
                <a:srgbClr val="595959"/>
              </a:solidFill>
            </a:endParaRPr>
          </a:p>
          <a:p>
            <a:pPr indent="0" lvl="0" marL="0" rtl="0" algn="just">
              <a:lnSpc>
                <a:spcPct val="150000"/>
              </a:lnSpc>
              <a:spcBef>
                <a:spcPts val="1200"/>
              </a:spcBef>
              <a:spcAft>
                <a:spcPts val="0"/>
              </a:spcAft>
              <a:buNone/>
            </a:pPr>
            <a:r>
              <a:t/>
            </a:r>
            <a:endParaRPr sz="2400">
              <a:solidFill>
                <a:srgbClr val="595959"/>
              </a:solidFill>
            </a:endParaRPr>
          </a:p>
          <a:p>
            <a:pPr indent="-335280" lvl="0" marL="457200" rtl="0" algn="just">
              <a:lnSpc>
                <a:spcPct val="150000"/>
              </a:lnSpc>
              <a:spcBef>
                <a:spcPts val="1200"/>
              </a:spcBef>
              <a:spcAft>
                <a:spcPts val="0"/>
              </a:spcAft>
              <a:buClr>
                <a:srgbClr val="595959"/>
              </a:buClr>
              <a:buSzPct val="100000"/>
              <a:buChar char="➔"/>
            </a:pPr>
            <a:r>
              <a:rPr b="1" lang="en" sz="2400">
                <a:solidFill>
                  <a:srgbClr val="595959"/>
                </a:solidFill>
              </a:rPr>
              <a:t>The radon assay facility at the University of Windsor is intended to serve as a central radon assay hub in Canada</a:t>
            </a:r>
            <a:endParaRPr b="1" sz="2100">
              <a:solidFill>
                <a:srgbClr val="000000"/>
              </a:solidFill>
              <a:latin typeface="Calibri"/>
              <a:ea typeface="Calibri"/>
              <a:cs typeface="Calibri"/>
              <a:sym typeface="Calibri"/>
            </a:endParaRPr>
          </a:p>
        </p:txBody>
      </p:sp>
      <p:sp>
        <p:nvSpPr>
          <p:cNvPr id="312" name="Google Shape;312;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316" name="Shape 316"/>
        <p:cNvGrpSpPr/>
        <p:nvPr/>
      </p:nvGrpSpPr>
      <p:grpSpPr>
        <a:xfrm>
          <a:off x="0" y="0"/>
          <a:ext cx="0" cy="0"/>
          <a:chOff x="0" y="0"/>
          <a:chExt cx="0" cy="0"/>
        </a:xfrm>
      </p:grpSpPr>
      <p:sp>
        <p:nvSpPr>
          <p:cNvPr id="317" name="Google Shape;317;p38"/>
          <p:cNvSpPr txBox="1"/>
          <p:nvPr>
            <p:ph type="title"/>
          </p:nvPr>
        </p:nvSpPr>
        <p:spPr>
          <a:xfrm>
            <a:off x="2712021" y="26696"/>
            <a:ext cx="3893700" cy="1077900"/>
          </a:xfrm>
          <a:prstGeom prst="rect">
            <a:avLst/>
          </a:prstGeom>
        </p:spPr>
        <p:txBody>
          <a:bodyPr anchorCtr="0" anchor="t" bIns="98000" lIns="98000" spcFirstLastPara="1" rIns="98000" wrap="square" tIns="98000">
            <a:normAutofit fontScale="90000"/>
          </a:bodyPr>
          <a:lstStyle/>
          <a:p>
            <a:pPr indent="0" lvl="0" marL="0" rtl="0" algn="l">
              <a:spcBef>
                <a:spcPts val="0"/>
              </a:spcBef>
              <a:spcAft>
                <a:spcPts val="0"/>
              </a:spcAft>
              <a:buNone/>
            </a:pPr>
            <a:r>
              <a:t/>
            </a:r>
            <a:endParaRPr sz="3001"/>
          </a:p>
          <a:p>
            <a:pPr indent="0" lvl="0" marL="0" rtl="0" algn="ctr">
              <a:spcBef>
                <a:spcPts val="0"/>
              </a:spcBef>
              <a:spcAft>
                <a:spcPts val="0"/>
              </a:spcAft>
              <a:buNone/>
            </a:pPr>
            <a:r>
              <a:rPr lang="en" sz="3001"/>
              <a:t>Licciardi Group</a:t>
            </a:r>
            <a:endParaRPr sz="3001"/>
          </a:p>
          <a:p>
            <a:pPr indent="0" lvl="0" marL="0" rtl="0" algn="l">
              <a:spcBef>
                <a:spcPts val="0"/>
              </a:spcBef>
              <a:spcAft>
                <a:spcPts val="0"/>
              </a:spcAft>
              <a:buNone/>
            </a:pPr>
            <a:r>
              <a:t/>
            </a:r>
            <a:endParaRPr sz="3001"/>
          </a:p>
        </p:txBody>
      </p:sp>
      <p:sp>
        <p:nvSpPr>
          <p:cNvPr id="318" name="Google Shape;318;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19" name="Google Shape;319;p38"/>
          <p:cNvPicPr preferRelativeResize="0"/>
          <p:nvPr/>
        </p:nvPicPr>
        <p:blipFill>
          <a:blip r:embed="rId3">
            <a:alphaModFix/>
          </a:blip>
          <a:stretch>
            <a:fillRect/>
          </a:stretch>
        </p:blipFill>
        <p:spPr>
          <a:xfrm>
            <a:off x="2014100" y="1120437"/>
            <a:ext cx="5200600" cy="3900456"/>
          </a:xfrm>
          <a:prstGeom prst="rect">
            <a:avLst/>
          </a:prstGeom>
          <a:noFill/>
          <a:ln>
            <a:noFill/>
          </a:ln>
        </p:spPr>
      </p:pic>
      <p:pic>
        <p:nvPicPr>
          <p:cNvPr id="320" name="Google Shape;320;p38"/>
          <p:cNvPicPr preferRelativeResize="0"/>
          <p:nvPr/>
        </p:nvPicPr>
        <p:blipFill>
          <a:blip r:embed="rId4">
            <a:alphaModFix/>
          </a:blip>
          <a:stretch>
            <a:fillRect/>
          </a:stretch>
        </p:blipFill>
        <p:spPr>
          <a:xfrm>
            <a:off x="40796" y="44470"/>
            <a:ext cx="2774200" cy="1027500"/>
          </a:xfrm>
          <a:prstGeom prst="rect">
            <a:avLst/>
          </a:prstGeom>
          <a:noFill/>
          <a:ln>
            <a:noFill/>
          </a:ln>
        </p:spPr>
      </p:pic>
      <p:sp>
        <p:nvSpPr>
          <p:cNvPr id="321" name="Google Shape;321;p38"/>
          <p:cNvSpPr txBox="1"/>
          <p:nvPr/>
        </p:nvSpPr>
        <p:spPr>
          <a:xfrm>
            <a:off x="0" y="2755650"/>
            <a:ext cx="2192100" cy="181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rPr>
              <a:t>Bakr Emara - PhD Student</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Dr. Trilochana Shetty - postdoc</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Akira Lee -undergrad</a:t>
            </a:r>
            <a:endParaRPr sz="1200">
              <a:solidFill>
                <a:schemeClr val="dk2"/>
              </a:solidFill>
            </a:endParaRPr>
          </a:p>
          <a:p>
            <a:pPr indent="0" lvl="0" marL="0" rtl="0" algn="l">
              <a:spcBef>
                <a:spcPts val="0"/>
              </a:spcBef>
              <a:spcAft>
                <a:spcPts val="0"/>
              </a:spcAft>
              <a:buNone/>
            </a:pPr>
            <a:r>
              <a:rPr lang="en" sz="1200">
                <a:solidFill>
                  <a:schemeClr val="dk2"/>
                </a:solidFill>
              </a:rPr>
              <a:t>Simon Bottrill - undergrad</a:t>
            </a:r>
            <a:endParaRPr sz="1200">
              <a:solidFill>
                <a:schemeClr val="dk2"/>
              </a:solidFill>
            </a:endParaRPr>
          </a:p>
          <a:p>
            <a:pPr indent="0" lvl="0" marL="0" rtl="0" algn="l">
              <a:spcBef>
                <a:spcPts val="0"/>
              </a:spcBef>
              <a:spcAft>
                <a:spcPts val="0"/>
              </a:spcAft>
              <a:buNone/>
            </a:pPr>
            <a:r>
              <a:t/>
            </a:r>
            <a:endParaRPr sz="1200">
              <a:solidFill>
                <a:schemeClr val="dk2"/>
              </a:solidFill>
            </a:endParaRPr>
          </a:p>
        </p:txBody>
      </p:sp>
      <p:sp>
        <p:nvSpPr>
          <p:cNvPr id="322" name="Google Shape;322;p38"/>
          <p:cNvSpPr txBox="1"/>
          <p:nvPr/>
        </p:nvSpPr>
        <p:spPr>
          <a:xfrm>
            <a:off x="7259100" y="2884650"/>
            <a:ext cx="1884900" cy="155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200">
                <a:solidFill>
                  <a:schemeClr val="dk2"/>
                </a:solidFill>
              </a:rPr>
              <a:t>Matthew Beemer - undergrad</a:t>
            </a:r>
            <a:endParaRPr sz="1200">
              <a:solidFill>
                <a:schemeClr val="dk2"/>
              </a:solidFill>
            </a:endParaRPr>
          </a:p>
          <a:p>
            <a:pPr indent="0" lvl="0" marL="0" marR="0" rtl="0" algn="l">
              <a:lnSpc>
                <a:spcPct val="100000"/>
              </a:lnSpc>
              <a:spcBef>
                <a:spcPts val="0"/>
              </a:spcBef>
              <a:spcAft>
                <a:spcPts val="0"/>
              </a:spcAft>
              <a:buNone/>
            </a:pPr>
            <a:r>
              <a:t/>
            </a:r>
            <a:endParaRPr sz="1200">
              <a:solidFill>
                <a:schemeClr val="dk2"/>
              </a:solidFill>
            </a:endParaRPr>
          </a:p>
          <a:p>
            <a:pPr indent="0" lvl="0" marL="0" marR="0" rtl="0" algn="l">
              <a:lnSpc>
                <a:spcPct val="100000"/>
              </a:lnSpc>
              <a:spcBef>
                <a:spcPts val="0"/>
              </a:spcBef>
              <a:spcAft>
                <a:spcPts val="0"/>
              </a:spcAft>
              <a:buNone/>
            </a:pPr>
            <a:r>
              <a:rPr lang="en" sz="1200">
                <a:solidFill>
                  <a:schemeClr val="dk2"/>
                </a:solidFill>
              </a:rPr>
              <a:t>Dr. Caio Licciardi - PI</a:t>
            </a:r>
            <a:endParaRPr sz="1200">
              <a:solidFill>
                <a:schemeClr val="dk2"/>
              </a:solidFill>
            </a:endParaRPr>
          </a:p>
          <a:p>
            <a:pPr indent="0" lvl="0" marL="0" marR="0" rtl="0" algn="l">
              <a:lnSpc>
                <a:spcPct val="100000"/>
              </a:lnSpc>
              <a:spcBef>
                <a:spcPts val="0"/>
              </a:spcBef>
              <a:spcAft>
                <a:spcPts val="0"/>
              </a:spcAft>
              <a:buNone/>
            </a:pPr>
            <a:r>
              <a:t/>
            </a:r>
            <a:endParaRPr sz="1200">
              <a:solidFill>
                <a:schemeClr val="dk2"/>
              </a:solidFill>
            </a:endParaRPr>
          </a:p>
          <a:p>
            <a:pPr indent="0" lvl="0" marL="0" marR="0" rtl="0" algn="l">
              <a:lnSpc>
                <a:spcPct val="100000"/>
              </a:lnSpc>
              <a:spcBef>
                <a:spcPts val="0"/>
              </a:spcBef>
              <a:spcAft>
                <a:spcPts val="0"/>
              </a:spcAft>
              <a:buNone/>
            </a:pPr>
            <a:r>
              <a:rPr lang="en" sz="1200">
                <a:solidFill>
                  <a:schemeClr val="dk2"/>
                </a:solidFill>
              </a:rPr>
              <a:t>Dr. Saydur Rahman - RA</a:t>
            </a:r>
            <a:endParaRPr sz="1800">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2F2F2"/>
            </a:gs>
            <a:gs pos="100000">
              <a:srgbClr val="A6A6A6"/>
            </a:gs>
          </a:gsLst>
          <a:lin ang="5400012" scaled="0"/>
        </a:gradFill>
      </p:bgPr>
    </p:bg>
    <p:spTree>
      <p:nvGrpSpPr>
        <p:cNvPr id="326" name="Shape 326"/>
        <p:cNvGrpSpPr/>
        <p:nvPr/>
      </p:nvGrpSpPr>
      <p:grpSpPr>
        <a:xfrm>
          <a:off x="0" y="0"/>
          <a:ext cx="0" cy="0"/>
          <a:chOff x="0" y="0"/>
          <a:chExt cx="0" cy="0"/>
        </a:xfrm>
      </p:grpSpPr>
      <p:sp>
        <p:nvSpPr>
          <p:cNvPr id="327" name="Google Shape;327;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28" name="Google Shape;328;p39"/>
          <p:cNvPicPr preferRelativeResize="0"/>
          <p:nvPr/>
        </p:nvPicPr>
        <p:blipFill rotWithShape="1">
          <a:blip r:embed="rId3">
            <a:alphaModFix/>
          </a:blip>
          <a:srcRect b="10030" l="0" r="0" t="3577"/>
          <a:stretch/>
        </p:blipFill>
        <p:spPr>
          <a:xfrm>
            <a:off x="18081" y="17798"/>
            <a:ext cx="4425374" cy="5097749"/>
          </a:xfrm>
          <a:prstGeom prst="rect">
            <a:avLst/>
          </a:prstGeom>
          <a:noFill/>
          <a:ln>
            <a:noFill/>
          </a:ln>
        </p:spPr>
      </p:pic>
      <p:sp>
        <p:nvSpPr>
          <p:cNvPr id="329" name="Google Shape;329;p39"/>
          <p:cNvSpPr/>
          <p:nvPr/>
        </p:nvSpPr>
        <p:spPr>
          <a:xfrm flipH="1" rot="-3370170">
            <a:off x="-147527" y="582826"/>
            <a:ext cx="2002917" cy="860592"/>
          </a:xfrm>
          <a:prstGeom prst="wedgeEllipseCallout">
            <a:avLst>
              <a:gd fmla="val -20833" name="adj1"/>
              <a:gd fmla="val 62500" name="adj2"/>
            </a:avLst>
          </a:prstGeom>
          <a:noFill/>
          <a:ln cap="flat" cmpd="sng" w="35850">
            <a:solidFill>
              <a:schemeClr val="dk1"/>
            </a:solidFill>
            <a:prstDash val="solid"/>
            <a:round/>
            <a:headEnd len="sm" w="sm" type="none"/>
            <a:tailEnd len="sm" w="sm" type="none"/>
          </a:ln>
        </p:spPr>
        <p:txBody>
          <a:bodyPr anchorCtr="0" anchor="ctr" bIns="86000" lIns="86000" spcFirstLastPara="1" rIns="86000" wrap="square" tIns="86000">
            <a:noAutofit/>
          </a:bodyPr>
          <a:lstStyle/>
          <a:p>
            <a:pPr indent="0" lvl="0" marL="0" rtl="0" algn="ctr">
              <a:spcBef>
                <a:spcPts val="0"/>
              </a:spcBef>
              <a:spcAft>
                <a:spcPts val="0"/>
              </a:spcAft>
              <a:buNone/>
            </a:pPr>
            <a:r>
              <a:rPr b="1" lang="en" sz="1317"/>
              <a:t>Meow-</a:t>
            </a:r>
            <a:r>
              <a:rPr b="1" lang="en" sz="1317"/>
              <a:t>estions?</a:t>
            </a:r>
            <a:endParaRPr b="1" sz="1317"/>
          </a:p>
        </p:txBody>
      </p:sp>
      <p:pic>
        <p:nvPicPr>
          <p:cNvPr id="330" name="Google Shape;330;p39"/>
          <p:cNvPicPr preferRelativeResize="0"/>
          <p:nvPr/>
        </p:nvPicPr>
        <p:blipFill>
          <a:blip r:embed="rId4">
            <a:alphaModFix/>
          </a:blip>
          <a:stretch>
            <a:fillRect/>
          </a:stretch>
        </p:blipFill>
        <p:spPr>
          <a:xfrm>
            <a:off x="5019707" y="1856940"/>
            <a:ext cx="3612920" cy="3151825"/>
          </a:xfrm>
          <a:prstGeom prst="rect">
            <a:avLst/>
          </a:prstGeom>
          <a:noFill/>
          <a:ln>
            <a:noFill/>
          </a:ln>
        </p:spPr>
      </p:pic>
      <p:sp>
        <p:nvSpPr>
          <p:cNvPr id="331" name="Google Shape;331;p39"/>
          <p:cNvSpPr txBox="1"/>
          <p:nvPr/>
        </p:nvSpPr>
        <p:spPr>
          <a:xfrm>
            <a:off x="5004075" y="139425"/>
            <a:ext cx="3666300" cy="1824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solidFill>
                  <a:schemeClr val="dk2"/>
                </a:solidFill>
              </a:rPr>
              <a:t>For any ideas, collaboration or future postdoc positions :) please reach out to me on LinkedIn</a:t>
            </a:r>
            <a:endParaRPr sz="2100">
              <a:solidFill>
                <a:schemeClr val="dk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0"/>
          <p:cNvSpPr txBox="1"/>
          <p:nvPr>
            <p:ph type="title"/>
          </p:nvPr>
        </p:nvSpPr>
        <p:spPr>
          <a:xfrm>
            <a:off x="311700" y="228540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Extra Slides</a:t>
            </a:r>
            <a:endParaRPr/>
          </a:p>
        </p:txBody>
      </p:sp>
      <p:sp>
        <p:nvSpPr>
          <p:cNvPr id="337" name="Google Shape;337;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1"/>
          <p:cNvSpPr txBox="1"/>
          <p:nvPr>
            <p:ph type="title"/>
          </p:nvPr>
        </p:nvSpPr>
        <p:spPr>
          <a:xfrm>
            <a:off x="476250" y="2848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PIN Diode</a:t>
            </a:r>
            <a:endParaRPr/>
          </a:p>
        </p:txBody>
      </p:sp>
      <p:sp>
        <p:nvSpPr>
          <p:cNvPr id="343" name="Google Shape;343;p41"/>
          <p:cNvSpPr txBox="1"/>
          <p:nvPr>
            <p:ph idx="1" type="body"/>
          </p:nvPr>
        </p:nvSpPr>
        <p:spPr>
          <a:xfrm>
            <a:off x="275575" y="1246450"/>
            <a:ext cx="4905900" cy="1941000"/>
          </a:xfrm>
          <a:prstGeom prst="rect">
            <a:avLst/>
          </a:prstGeom>
        </p:spPr>
        <p:txBody>
          <a:bodyPr anchorCtr="0" anchor="t" bIns="91425" lIns="91425" spcFirstLastPara="1" rIns="91425" wrap="square" tIns="91425">
            <a:normAutofit/>
          </a:bodyPr>
          <a:lstStyle/>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A PIN diode has a P-type region, a thick intrinsic (I) layer , and an N-type region</a:t>
            </a:r>
            <a:endParaRPr sz="1517">
              <a:solidFill>
                <a:schemeClr val="dk1"/>
              </a:solidFill>
              <a:latin typeface="Calibri"/>
              <a:ea typeface="Calibri"/>
              <a:cs typeface="Calibri"/>
              <a:sym typeface="Calibri"/>
            </a:endParaRPr>
          </a:p>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When charged particles create electron-hole pairs, causing a current pulse</a:t>
            </a:r>
            <a:endParaRPr sz="1517">
              <a:solidFill>
                <a:schemeClr val="dk1"/>
              </a:solidFill>
              <a:latin typeface="Calibri"/>
              <a:ea typeface="Calibri"/>
              <a:cs typeface="Calibri"/>
              <a:sym typeface="Calibri"/>
            </a:endParaRPr>
          </a:p>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This pulse is fed into a charge-sensitive preamplifier for energy measurement</a:t>
            </a:r>
            <a:endParaRPr sz="1517">
              <a:solidFill>
                <a:schemeClr val="dk1"/>
              </a:solidFill>
              <a:latin typeface="Calibri"/>
              <a:ea typeface="Calibri"/>
              <a:cs typeface="Calibri"/>
              <a:sym typeface="Calibri"/>
            </a:endParaRPr>
          </a:p>
        </p:txBody>
      </p:sp>
      <p:pic>
        <p:nvPicPr>
          <p:cNvPr id="344" name="Google Shape;344;p41"/>
          <p:cNvPicPr preferRelativeResize="0"/>
          <p:nvPr/>
        </p:nvPicPr>
        <p:blipFill>
          <a:blip r:embed="rId3">
            <a:alphaModFix/>
          </a:blip>
          <a:stretch>
            <a:fillRect/>
          </a:stretch>
        </p:blipFill>
        <p:spPr>
          <a:xfrm>
            <a:off x="3340602" y="3310423"/>
            <a:ext cx="1840874" cy="1419475"/>
          </a:xfrm>
          <a:prstGeom prst="rect">
            <a:avLst/>
          </a:prstGeom>
          <a:noFill/>
          <a:ln>
            <a:noFill/>
          </a:ln>
        </p:spPr>
      </p:pic>
      <p:pic>
        <p:nvPicPr>
          <p:cNvPr id="345" name="Google Shape;345;p41"/>
          <p:cNvPicPr preferRelativeResize="0"/>
          <p:nvPr/>
        </p:nvPicPr>
        <p:blipFill>
          <a:blip r:embed="rId4">
            <a:alphaModFix/>
          </a:blip>
          <a:stretch>
            <a:fillRect/>
          </a:stretch>
        </p:blipFill>
        <p:spPr>
          <a:xfrm>
            <a:off x="5737157" y="2278735"/>
            <a:ext cx="3304175" cy="2070175"/>
          </a:xfrm>
          <a:prstGeom prst="rect">
            <a:avLst/>
          </a:prstGeom>
          <a:noFill/>
          <a:ln>
            <a:noFill/>
          </a:ln>
        </p:spPr>
      </p:pic>
      <p:pic>
        <p:nvPicPr>
          <p:cNvPr id="346" name="Google Shape;346;p41"/>
          <p:cNvPicPr preferRelativeResize="0"/>
          <p:nvPr/>
        </p:nvPicPr>
        <p:blipFill>
          <a:blip r:embed="rId5">
            <a:alphaModFix/>
          </a:blip>
          <a:stretch>
            <a:fillRect/>
          </a:stretch>
        </p:blipFill>
        <p:spPr>
          <a:xfrm>
            <a:off x="6620366" y="47616"/>
            <a:ext cx="2470002" cy="2070175"/>
          </a:xfrm>
          <a:prstGeom prst="rect">
            <a:avLst/>
          </a:prstGeom>
          <a:noFill/>
          <a:ln>
            <a:noFill/>
          </a:ln>
        </p:spPr>
      </p:pic>
      <p:sp>
        <p:nvSpPr>
          <p:cNvPr id="347" name="Google Shape;347;p41"/>
          <p:cNvSpPr txBox="1"/>
          <p:nvPr>
            <p:ph idx="12" type="sldNum"/>
          </p:nvPr>
        </p:nvSpPr>
        <p:spPr>
          <a:xfrm>
            <a:off x="8595310" y="472991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42"/>
          <p:cNvSpPr txBox="1"/>
          <p:nvPr>
            <p:ph type="title"/>
          </p:nvPr>
        </p:nvSpPr>
        <p:spPr>
          <a:xfrm>
            <a:off x="199650" y="1174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Data acquisition system (DAQ)</a:t>
            </a:r>
            <a:endParaRPr/>
          </a:p>
        </p:txBody>
      </p:sp>
      <p:sp>
        <p:nvSpPr>
          <p:cNvPr id="353" name="Google Shape;353;p42"/>
          <p:cNvSpPr txBox="1"/>
          <p:nvPr>
            <p:ph idx="1" type="body"/>
          </p:nvPr>
        </p:nvSpPr>
        <p:spPr>
          <a:xfrm>
            <a:off x="199650" y="1145500"/>
            <a:ext cx="3919500" cy="3121800"/>
          </a:xfrm>
          <a:prstGeom prst="rect">
            <a:avLst/>
          </a:prstGeom>
        </p:spPr>
        <p:txBody>
          <a:bodyPr anchorCtr="0" anchor="t" bIns="91425" lIns="91425" spcFirstLastPara="1" rIns="91425" wrap="square" tIns="91425">
            <a:normAutofit/>
          </a:bodyPr>
          <a:lstStyle/>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Custom charge electronics board amplifies signal to ~0.3 V/MeV</a:t>
            </a:r>
            <a:endParaRPr sz="1517">
              <a:solidFill>
                <a:schemeClr val="dk1"/>
              </a:solidFill>
              <a:latin typeface="Calibri"/>
              <a:ea typeface="Calibri"/>
              <a:cs typeface="Calibri"/>
              <a:sym typeface="Calibri"/>
            </a:endParaRPr>
          </a:p>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Signal is digitized using Digilent Analog Discovery 3: 125 MS/s USB Oscilloscope</a:t>
            </a:r>
            <a:endParaRPr sz="1517">
              <a:solidFill>
                <a:schemeClr val="dk1"/>
              </a:solidFill>
              <a:latin typeface="Calibri"/>
              <a:ea typeface="Calibri"/>
              <a:cs typeface="Calibri"/>
              <a:sym typeface="Calibri"/>
            </a:endParaRPr>
          </a:p>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High voltage power supply for ion drifting inside the chamber</a:t>
            </a:r>
            <a:endParaRPr sz="1517">
              <a:solidFill>
                <a:schemeClr val="dk1"/>
              </a:solidFill>
              <a:latin typeface="Calibri"/>
              <a:ea typeface="Calibri"/>
              <a:cs typeface="Calibri"/>
              <a:sym typeface="Calibri"/>
            </a:endParaRPr>
          </a:p>
        </p:txBody>
      </p:sp>
      <p:pic>
        <p:nvPicPr>
          <p:cNvPr id="354" name="Google Shape;354;p42"/>
          <p:cNvPicPr preferRelativeResize="0"/>
          <p:nvPr/>
        </p:nvPicPr>
        <p:blipFill>
          <a:blip r:embed="rId3">
            <a:alphaModFix/>
          </a:blip>
          <a:stretch>
            <a:fillRect/>
          </a:stretch>
        </p:blipFill>
        <p:spPr>
          <a:xfrm>
            <a:off x="4372639" y="1179835"/>
            <a:ext cx="3005999" cy="1464047"/>
          </a:xfrm>
          <a:prstGeom prst="rect">
            <a:avLst/>
          </a:prstGeom>
          <a:noFill/>
          <a:ln>
            <a:noFill/>
          </a:ln>
        </p:spPr>
      </p:pic>
      <p:pic>
        <p:nvPicPr>
          <p:cNvPr id="355" name="Google Shape;355;p42"/>
          <p:cNvPicPr preferRelativeResize="0"/>
          <p:nvPr/>
        </p:nvPicPr>
        <p:blipFill rotWithShape="1">
          <a:blip r:embed="rId4">
            <a:alphaModFix/>
          </a:blip>
          <a:srcRect b="0" l="16983" r="11178" t="4862"/>
          <a:stretch/>
        </p:blipFill>
        <p:spPr>
          <a:xfrm rot="-5400000">
            <a:off x="5121109" y="2306661"/>
            <a:ext cx="1521700" cy="3005998"/>
          </a:xfrm>
          <a:prstGeom prst="rect">
            <a:avLst/>
          </a:prstGeom>
          <a:noFill/>
          <a:ln>
            <a:noFill/>
          </a:ln>
        </p:spPr>
      </p:pic>
      <p:pic>
        <p:nvPicPr>
          <p:cNvPr id="356" name="Google Shape;356;p42"/>
          <p:cNvPicPr preferRelativeResize="0"/>
          <p:nvPr/>
        </p:nvPicPr>
        <p:blipFill>
          <a:blip r:embed="rId5">
            <a:alphaModFix/>
          </a:blip>
          <a:stretch>
            <a:fillRect/>
          </a:stretch>
        </p:blipFill>
        <p:spPr>
          <a:xfrm>
            <a:off x="2577029" y="3126600"/>
            <a:ext cx="1473295" cy="1464025"/>
          </a:xfrm>
          <a:prstGeom prst="rect">
            <a:avLst/>
          </a:prstGeom>
          <a:noFill/>
          <a:ln>
            <a:noFill/>
          </a:ln>
        </p:spPr>
      </p:pic>
      <p:pic>
        <p:nvPicPr>
          <p:cNvPr id="357" name="Google Shape;357;p42"/>
          <p:cNvPicPr preferRelativeResize="0"/>
          <p:nvPr/>
        </p:nvPicPr>
        <p:blipFill rotWithShape="1">
          <a:blip r:embed="rId6">
            <a:alphaModFix/>
          </a:blip>
          <a:srcRect b="0" l="17859" r="14261" t="0"/>
          <a:stretch/>
        </p:blipFill>
        <p:spPr>
          <a:xfrm>
            <a:off x="7386707" y="1163284"/>
            <a:ext cx="1730024" cy="3398323"/>
          </a:xfrm>
          <a:prstGeom prst="rect">
            <a:avLst/>
          </a:prstGeom>
          <a:noFill/>
          <a:ln>
            <a:noFill/>
          </a:ln>
        </p:spPr>
      </p:pic>
      <p:sp>
        <p:nvSpPr>
          <p:cNvPr id="358" name="Google Shape;358;p42"/>
          <p:cNvSpPr txBox="1"/>
          <p:nvPr>
            <p:ph idx="12" type="sldNum"/>
          </p:nvPr>
        </p:nvSpPr>
        <p:spPr>
          <a:xfrm>
            <a:off x="8633409" y="471398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1306050" y="1765825"/>
            <a:ext cx="6556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How to build the most sensitive detector?</a:t>
            </a:r>
            <a:endParaRPr b="1"/>
          </a:p>
        </p:txBody>
      </p:sp>
      <p:sp>
        <p:nvSpPr>
          <p:cNvPr id="75" name="Google Shape;75;p16"/>
          <p:cNvSpPr txBox="1"/>
          <p:nvPr>
            <p:ph idx="1" type="body"/>
          </p:nvPr>
        </p:nvSpPr>
        <p:spPr>
          <a:xfrm>
            <a:off x="3344764" y="2414502"/>
            <a:ext cx="1929900" cy="5727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1200"/>
              </a:spcAft>
              <a:buNone/>
            </a:pPr>
            <a:r>
              <a:rPr b="1" lang="en">
                <a:solidFill>
                  <a:srgbClr val="FF0000"/>
                </a:solidFill>
              </a:rPr>
              <a:t>To do what?</a:t>
            </a:r>
            <a:endParaRPr b="1">
              <a:solidFill>
                <a:srgbClr val="FF0000"/>
              </a:solidFill>
            </a:endParaRPr>
          </a:p>
        </p:txBody>
      </p:sp>
      <p:sp>
        <p:nvSpPr>
          <p:cNvPr id="76" name="Google Shape;76;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43"/>
          <p:cNvSpPr txBox="1"/>
          <p:nvPr>
            <p:ph type="title"/>
          </p:nvPr>
        </p:nvSpPr>
        <p:spPr>
          <a:xfrm>
            <a:off x="199650" y="1174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Data acquisition system (DAQ)</a:t>
            </a:r>
            <a:endParaRPr/>
          </a:p>
        </p:txBody>
      </p:sp>
      <p:sp>
        <p:nvSpPr>
          <p:cNvPr id="364" name="Google Shape;364;p43"/>
          <p:cNvSpPr txBox="1"/>
          <p:nvPr>
            <p:ph idx="1" type="body"/>
          </p:nvPr>
        </p:nvSpPr>
        <p:spPr>
          <a:xfrm>
            <a:off x="199650" y="1145500"/>
            <a:ext cx="3919500" cy="3121800"/>
          </a:xfrm>
          <a:prstGeom prst="rect">
            <a:avLst/>
          </a:prstGeom>
        </p:spPr>
        <p:txBody>
          <a:bodyPr anchorCtr="0" anchor="t" bIns="91425" lIns="91425" spcFirstLastPara="1" rIns="91425" wrap="square" tIns="91425">
            <a:normAutofit/>
          </a:bodyPr>
          <a:lstStyle/>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Using cremat board for preamp and </a:t>
            </a:r>
            <a:r>
              <a:rPr lang="en" sz="1517">
                <a:solidFill>
                  <a:schemeClr val="dk1"/>
                </a:solidFill>
                <a:latin typeface="Calibri"/>
                <a:ea typeface="Calibri"/>
                <a:cs typeface="Calibri"/>
                <a:sym typeface="Calibri"/>
              </a:rPr>
              <a:t>shaping</a:t>
            </a:r>
            <a:endParaRPr sz="1517">
              <a:solidFill>
                <a:schemeClr val="dk1"/>
              </a:solidFill>
              <a:latin typeface="Calibri"/>
              <a:ea typeface="Calibri"/>
              <a:cs typeface="Calibri"/>
              <a:sym typeface="Calibri"/>
            </a:endParaRPr>
          </a:p>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Signal is digitized using Digilent Analog Discovery 3: 125 MS/s USB Oscilloscope</a:t>
            </a:r>
            <a:endParaRPr sz="1517">
              <a:solidFill>
                <a:schemeClr val="dk1"/>
              </a:solidFill>
              <a:latin typeface="Calibri"/>
              <a:ea typeface="Calibri"/>
              <a:cs typeface="Calibri"/>
              <a:sym typeface="Calibri"/>
            </a:endParaRPr>
          </a:p>
          <a:p>
            <a:pPr indent="-365978" lvl="0" marL="462288" marR="0" rtl="0" algn="just">
              <a:lnSpc>
                <a:spcPct val="100000"/>
              </a:lnSpc>
              <a:spcBef>
                <a:spcPts val="0"/>
              </a:spcBef>
              <a:spcAft>
                <a:spcPts val="0"/>
              </a:spcAft>
              <a:buClr>
                <a:schemeClr val="dk1"/>
              </a:buClr>
              <a:buSzPts val="2123"/>
              <a:buFont typeface="Calibri"/>
              <a:buChar char="●"/>
            </a:pPr>
            <a:r>
              <a:rPr lang="en" sz="1517">
                <a:solidFill>
                  <a:schemeClr val="dk1"/>
                </a:solidFill>
                <a:latin typeface="Calibri"/>
                <a:ea typeface="Calibri"/>
                <a:cs typeface="Calibri"/>
                <a:sym typeface="Calibri"/>
              </a:rPr>
              <a:t>High voltage power supply for MPPC bais</a:t>
            </a:r>
            <a:endParaRPr sz="1517">
              <a:solidFill>
                <a:schemeClr val="dk1"/>
              </a:solidFill>
              <a:latin typeface="Calibri"/>
              <a:ea typeface="Calibri"/>
              <a:cs typeface="Calibri"/>
              <a:sym typeface="Calibri"/>
            </a:endParaRPr>
          </a:p>
        </p:txBody>
      </p:sp>
      <p:sp>
        <p:nvSpPr>
          <p:cNvPr id="365" name="Google Shape;365;p43"/>
          <p:cNvSpPr txBox="1"/>
          <p:nvPr>
            <p:ph idx="12" type="sldNum"/>
          </p:nvPr>
        </p:nvSpPr>
        <p:spPr>
          <a:xfrm>
            <a:off x="8633409" y="471398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66" name="Google Shape;366;p43"/>
          <p:cNvPicPr preferRelativeResize="0"/>
          <p:nvPr/>
        </p:nvPicPr>
        <p:blipFill rotWithShape="1">
          <a:blip r:embed="rId3">
            <a:alphaModFix/>
          </a:blip>
          <a:srcRect b="0" l="0" r="0" t="8942"/>
          <a:stretch/>
        </p:blipFill>
        <p:spPr>
          <a:xfrm>
            <a:off x="4984450" y="272900"/>
            <a:ext cx="3857625" cy="46834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Electric field simulation inside ESC</a:t>
            </a:r>
            <a:endParaRPr/>
          </a:p>
        </p:txBody>
      </p:sp>
      <p:sp>
        <p:nvSpPr>
          <p:cNvPr id="372" name="Google Shape;372;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73" name="Google Shape;373;p44"/>
          <p:cNvPicPr preferRelativeResize="0"/>
          <p:nvPr/>
        </p:nvPicPr>
        <p:blipFill>
          <a:blip r:embed="rId3">
            <a:alphaModFix/>
          </a:blip>
          <a:stretch>
            <a:fillRect/>
          </a:stretch>
        </p:blipFill>
        <p:spPr>
          <a:xfrm>
            <a:off x="4634291" y="1429965"/>
            <a:ext cx="4491750" cy="2647986"/>
          </a:xfrm>
          <a:prstGeom prst="rect">
            <a:avLst/>
          </a:prstGeom>
          <a:noFill/>
          <a:ln>
            <a:noFill/>
          </a:ln>
        </p:spPr>
      </p:pic>
      <p:pic>
        <p:nvPicPr>
          <p:cNvPr id="374" name="Google Shape;374;p44"/>
          <p:cNvPicPr preferRelativeResize="0"/>
          <p:nvPr/>
        </p:nvPicPr>
        <p:blipFill>
          <a:blip r:embed="rId4">
            <a:alphaModFix/>
          </a:blip>
          <a:stretch>
            <a:fillRect/>
          </a:stretch>
        </p:blipFill>
        <p:spPr>
          <a:xfrm>
            <a:off x="72320" y="1510783"/>
            <a:ext cx="4338650" cy="2549370"/>
          </a:xfrm>
          <a:prstGeom prst="rect">
            <a:avLst/>
          </a:prstGeom>
          <a:noFill/>
          <a:ln>
            <a:noFill/>
          </a:ln>
        </p:spPr>
      </p:pic>
      <p:sp>
        <p:nvSpPr>
          <p:cNvPr id="375" name="Google Shape;375;p44"/>
          <p:cNvSpPr txBox="1"/>
          <p:nvPr/>
        </p:nvSpPr>
        <p:spPr>
          <a:xfrm>
            <a:off x="112262" y="1604118"/>
            <a:ext cx="1486800" cy="1486800"/>
          </a:xfrm>
          <a:prstGeom prst="rect">
            <a:avLst/>
          </a:prstGeom>
          <a:noFill/>
          <a:ln>
            <a:noFill/>
          </a:ln>
        </p:spPr>
        <p:txBody>
          <a:bodyPr anchorCtr="0" anchor="ctr" bIns="45300" lIns="45300" spcFirstLastPara="1" rIns="45300" wrap="square" tIns="45300">
            <a:noAutofit/>
          </a:bodyPr>
          <a:lstStyle/>
          <a:p>
            <a:pPr indent="0" lvl="0" marL="0" rtl="0" algn="l">
              <a:spcBef>
                <a:spcPts val="0"/>
              </a:spcBef>
              <a:spcAft>
                <a:spcPts val="0"/>
              </a:spcAft>
              <a:buNone/>
            </a:pPr>
            <a:r>
              <a:rPr lang="en" sz="694"/>
              <a:t>  </a:t>
            </a:r>
            <a:endParaRPr sz="694"/>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title"/>
          </p:nvPr>
        </p:nvSpPr>
        <p:spPr>
          <a:xfrm>
            <a:off x="1306050" y="1765825"/>
            <a:ext cx="6556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How to build the most sensitive detector?</a:t>
            </a:r>
            <a:endParaRPr b="1"/>
          </a:p>
        </p:txBody>
      </p:sp>
      <p:sp>
        <p:nvSpPr>
          <p:cNvPr id="82" name="Google Shape;82;p17"/>
          <p:cNvSpPr txBox="1"/>
          <p:nvPr>
            <p:ph idx="1" type="body"/>
          </p:nvPr>
        </p:nvSpPr>
        <p:spPr>
          <a:xfrm>
            <a:off x="3344764" y="2414502"/>
            <a:ext cx="1929900" cy="5727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1200"/>
              </a:spcAft>
              <a:buNone/>
            </a:pPr>
            <a:r>
              <a:rPr b="1" lang="en">
                <a:solidFill>
                  <a:srgbClr val="FF0000"/>
                </a:solidFill>
              </a:rPr>
              <a:t>To do what?</a:t>
            </a:r>
            <a:endParaRPr b="1">
              <a:solidFill>
                <a:srgbClr val="FF0000"/>
              </a:solidFill>
            </a:endParaRPr>
          </a:p>
        </p:txBody>
      </p:sp>
      <p:sp>
        <p:nvSpPr>
          <p:cNvPr id="83" name="Google Shape;83;p17"/>
          <p:cNvSpPr txBox="1"/>
          <p:nvPr>
            <p:ph idx="1" type="body"/>
          </p:nvPr>
        </p:nvSpPr>
        <p:spPr>
          <a:xfrm>
            <a:off x="7075189" y="1173777"/>
            <a:ext cx="1929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Dark matter!</a:t>
            </a:r>
            <a:endParaRPr/>
          </a:p>
        </p:txBody>
      </p:sp>
      <p:sp>
        <p:nvSpPr>
          <p:cNvPr id="84" name="Google Shape;84;p17"/>
          <p:cNvSpPr txBox="1"/>
          <p:nvPr>
            <p:ph idx="1" type="body"/>
          </p:nvPr>
        </p:nvSpPr>
        <p:spPr>
          <a:xfrm>
            <a:off x="6569876" y="3180050"/>
            <a:ext cx="2082300" cy="624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Supernova!</a:t>
            </a:r>
            <a:endParaRPr/>
          </a:p>
        </p:txBody>
      </p:sp>
      <p:sp>
        <p:nvSpPr>
          <p:cNvPr id="85" name="Google Shape;85;p17"/>
          <p:cNvSpPr txBox="1"/>
          <p:nvPr>
            <p:ph idx="1" type="body"/>
          </p:nvPr>
        </p:nvSpPr>
        <p:spPr>
          <a:xfrm>
            <a:off x="1306039" y="3313402"/>
            <a:ext cx="1929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Rare decay!</a:t>
            </a:r>
            <a:endParaRPr/>
          </a:p>
        </p:txBody>
      </p:sp>
      <p:sp>
        <p:nvSpPr>
          <p:cNvPr id="86" name="Google Shape;86;p17"/>
          <p:cNvSpPr txBox="1"/>
          <p:nvPr>
            <p:ph idx="1" type="body"/>
          </p:nvPr>
        </p:nvSpPr>
        <p:spPr>
          <a:xfrm>
            <a:off x="276339" y="1173777"/>
            <a:ext cx="1929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Neutrinos!</a:t>
            </a:r>
            <a:endParaRPr/>
          </a:p>
        </p:txBody>
      </p:sp>
      <p:sp>
        <p:nvSpPr>
          <p:cNvPr id="87" name="Google Shape;87;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1306050" y="1765825"/>
            <a:ext cx="6556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How to build the most sensitive detector?</a:t>
            </a:r>
            <a:endParaRPr b="1"/>
          </a:p>
        </p:txBody>
      </p:sp>
      <p:sp>
        <p:nvSpPr>
          <p:cNvPr id="93" name="Google Shape;93;p18"/>
          <p:cNvSpPr txBox="1"/>
          <p:nvPr>
            <p:ph idx="1" type="body"/>
          </p:nvPr>
        </p:nvSpPr>
        <p:spPr>
          <a:xfrm>
            <a:off x="3344764" y="2414502"/>
            <a:ext cx="1929900" cy="5727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1200"/>
              </a:spcAft>
              <a:buNone/>
            </a:pPr>
            <a:r>
              <a:rPr b="1" lang="en">
                <a:solidFill>
                  <a:srgbClr val="FF0000"/>
                </a:solidFill>
              </a:rPr>
              <a:t>To do what?</a:t>
            </a:r>
            <a:endParaRPr b="1">
              <a:solidFill>
                <a:srgbClr val="FF0000"/>
              </a:solidFill>
            </a:endParaRPr>
          </a:p>
        </p:txBody>
      </p:sp>
      <p:sp>
        <p:nvSpPr>
          <p:cNvPr id="94" name="Google Shape;94;p18"/>
          <p:cNvSpPr txBox="1"/>
          <p:nvPr>
            <p:ph idx="1" type="body"/>
          </p:nvPr>
        </p:nvSpPr>
        <p:spPr>
          <a:xfrm>
            <a:off x="7075189" y="1173777"/>
            <a:ext cx="1929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Dark matter!</a:t>
            </a:r>
            <a:endParaRPr/>
          </a:p>
        </p:txBody>
      </p:sp>
      <p:sp>
        <p:nvSpPr>
          <p:cNvPr id="95" name="Google Shape;95;p18"/>
          <p:cNvSpPr txBox="1"/>
          <p:nvPr>
            <p:ph idx="1" type="body"/>
          </p:nvPr>
        </p:nvSpPr>
        <p:spPr>
          <a:xfrm>
            <a:off x="6569876" y="3180050"/>
            <a:ext cx="2082300" cy="624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Supernova!</a:t>
            </a:r>
            <a:endParaRPr/>
          </a:p>
        </p:txBody>
      </p:sp>
      <p:sp>
        <p:nvSpPr>
          <p:cNvPr id="96" name="Google Shape;96;p18"/>
          <p:cNvSpPr txBox="1"/>
          <p:nvPr>
            <p:ph idx="1" type="body"/>
          </p:nvPr>
        </p:nvSpPr>
        <p:spPr>
          <a:xfrm>
            <a:off x="5588089" y="4144677"/>
            <a:ext cx="1929900" cy="5727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1200"/>
              </a:spcAft>
              <a:buNone/>
            </a:pPr>
            <a:r>
              <a:rPr lang="en"/>
              <a:t>Go underground?</a:t>
            </a:r>
            <a:endParaRPr/>
          </a:p>
        </p:txBody>
      </p:sp>
      <p:sp>
        <p:nvSpPr>
          <p:cNvPr id="97" name="Google Shape;97;p18"/>
          <p:cNvSpPr txBox="1"/>
          <p:nvPr>
            <p:ph idx="1" type="body"/>
          </p:nvPr>
        </p:nvSpPr>
        <p:spPr>
          <a:xfrm>
            <a:off x="1306039" y="3313402"/>
            <a:ext cx="1929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Rare decay!</a:t>
            </a:r>
            <a:endParaRPr/>
          </a:p>
        </p:txBody>
      </p:sp>
      <p:sp>
        <p:nvSpPr>
          <p:cNvPr id="98" name="Google Shape;98;p18"/>
          <p:cNvSpPr txBox="1"/>
          <p:nvPr>
            <p:ph idx="1" type="body"/>
          </p:nvPr>
        </p:nvSpPr>
        <p:spPr>
          <a:xfrm>
            <a:off x="276339" y="1173777"/>
            <a:ext cx="1929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Neutrinos!</a:t>
            </a:r>
            <a:endParaRPr/>
          </a:p>
        </p:txBody>
      </p:sp>
      <p:sp>
        <p:nvSpPr>
          <p:cNvPr id="99" name="Google Shape;99;p18"/>
          <p:cNvSpPr txBox="1"/>
          <p:nvPr>
            <p:ph idx="1" type="body"/>
          </p:nvPr>
        </p:nvSpPr>
        <p:spPr>
          <a:xfrm>
            <a:off x="138375" y="351600"/>
            <a:ext cx="2554200" cy="5727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1200"/>
              </a:spcAft>
              <a:buNone/>
            </a:pPr>
            <a:r>
              <a:rPr lang="en"/>
              <a:t>Massive target volume?</a:t>
            </a:r>
            <a:endParaRPr/>
          </a:p>
        </p:txBody>
      </p:sp>
      <p:sp>
        <p:nvSpPr>
          <p:cNvPr id="100" name="Google Shape;100;p18"/>
          <p:cNvSpPr txBox="1"/>
          <p:nvPr>
            <p:ph idx="1" type="body"/>
          </p:nvPr>
        </p:nvSpPr>
        <p:spPr>
          <a:xfrm>
            <a:off x="6428489" y="251352"/>
            <a:ext cx="1929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Cryogenic?</a:t>
            </a:r>
            <a:endParaRPr/>
          </a:p>
        </p:txBody>
      </p:sp>
      <p:sp>
        <p:nvSpPr>
          <p:cNvPr id="101" name="Google Shape;101;p18"/>
          <p:cNvSpPr txBox="1"/>
          <p:nvPr>
            <p:ph idx="1" type="body"/>
          </p:nvPr>
        </p:nvSpPr>
        <p:spPr>
          <a:xfrm>
            <a:off x="658489" y="4144677"/>
            <a:ext cx="1929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Noble gas?</a:t>
            </a:r>
            <a:endParaRPr/>
          </a:p>
        </p:txBody>
      </p:sp>
      <p:sp>
        <p:nvSpPr>
          <p:cNvPr id="102" name="Google Shape;102;p18"/>
          <p:cNvSpPr txBox="1"/>
          <p:nvPr>
            <p:ph idx="1" type="body"/>
          </p:nvPr>
        </p:nvSpPr>
        <p:spPr>
          <a:xfrm>
            <a:off x="2981952" y="757675"/>
            <a:ext cx="2219400" cy="5727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1200"/>
              </a:spcAft>
              <a:buNone/>
            </a:pPr>
            <a:r>
              <a:rPr lang="en"/>
              <a:t>Extreme radio-purity?</a:t>
            </a:r>
            <a:endParaRPr/>
          </a:p>
        </p:txBody>
      </p:sp>
      <p:sp>
        <p:nvSpPr>
          <p:cNvPr id="103" name="Google Shape;10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207150" y="194008"/>
            <a:ext cx="872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recipe for a sensitive detector for rare physics searches</a:t>
            </a:r>
            <a:endParaRPr/>
          </a:p>
        </p:txBody>
      </p:sp>
      <p:sp>
        <p:nvSpPr>
          <p:cNvPr id="109" name="Google Shape;109;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207150" y="194008"/>
            <a:ext cx="872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a:t>
            </a:r>
            <a:r>
              <a:rPr lang="en"/>
              <a:t>recipe</a:t>
            </a:r>
            <a:r>
              <a:rPr lang="en"/>
              <a:t> for a </a:t>
            </a:r>
            <a:r>
              <a:rPr lang="en"/>
              <a:t>sensitive</a:t>
            </a:r>
            <a:r>
              <a:rPr lang="en"/>
              <a:t> detector for rare physics </a:t>
            </a:r>
            <a:r>
              <a:rPr lang="en"/>
              <a:t>searches</a:t>
            </a:r>
            <a:endParaRPr/>
          </a:p>
        </p:txBody>
      </p:sp>
      <p:sp>
        <p:nvSpPr>
          <p:cNvPr id="115" name="Google Shape;115;p20"/>
          <p:cNvSpPr txBox="1"/>
          <p:nvPr>
            <p:ph idx="1" type="body"/>
          </p:nvPr>
        </p:nvSpPr>
        <p:spPr>
          <a:xfrm>
            <a:off x="161125" y="999068"/>
            <a:ext cx="7827900" cy="15696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Go underground (suppress muons, cosmogenic activation)</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16" name="Google Shape;116;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207150" y="194008"/>
            <a:ext cx="872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recipe for a sensitive detector for rare physics searches</a:t>
            </a:r>
            <a:endParaRPr/>
          </a:p>
        </p:txBody>
      </p:sp>
      <p:sp>
        <p:nvSpPr>
          <p:cNvPr id="122" name="Google Shape;122;p21"/>
          <p:cNvSpPr txBox="1"/>
          <p:nvPr>
            <p:ph idx="1" type="body"/>
          </p:nvPr>
        </p:nvSpPr>
        <p:spPr>
          <a:xfrm>
            <a:off x="161125" y="999068"/>
            <a:ext cx="7827900" cy="15696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Go underground (suppress muons, cosmogenic activation)</a:t>
            </a:r>
            <a:endParaRPr/>
          </a:p>
          <a:p>
            <a:pPr indent="-342900" lvl="0" marL="457200" rtl="0" algn="l">
              <a:spcBef>
                <a:spcPts val="0"/>
              </a:spcBef>
              <a:spcAft>
                <a:spcPts val="0"/>
              </a:spcAft>
              <a:buSzPts val="1800"/>
              <a:buChar char="●"/>
            </a:pPr>
            <a:r>
              <a:rPr lang="en"/>
              <a:t>Large target volumes (xenon, water, crystals)</a:t>
            </a:r>
            <a:endParaRPr/>
          </a:p>
        </p:txBody>
      </p:sp>
      <p:sp>
        <p:nvSpPr>
          <p:cNvPr id="123" name="Google Shape;123;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207150" y="194008"/>
            <a:ext cx="872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recipe for a sensitive detector for rare physics searches</a:t>
            </a:r>
            <a:endParaRPr/>
          </a:p>
        </p:txBody>
      </p:sp>
      <p:sp>
        <p:nvSpPr>
          <p:cNvPr id="129" name="Google Shape;129;p22"/>
          <p:cNvSpPr txBox="1"/>
          <p:nvPr>
            <p:ph idx="1" type="body"/>
          </p:nvPr>
        </p:nvSpPr>
        <p:spPr>
          <a:xfrm>
            <a:off x="161125" y="999068"/>
            <a:ext cx="7827900" cy="15696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Go underground (suppress muons, cosmogenic activation)</a:t>
            </a:r>
            <a:endParaRPr/>
          </a:p>
          <a:p>
            <a:pPr indent="-342900" lvl="0" marL="457200" rtl="0" algn="l">
              <a:spcBef>
                <a:spcPts val="0"/>
              </a:spcBef>
              <a:spcAft>
                <a:spcPts val="0"/>
              </a:spcAft>
              <a:buSzPts val="1800"/>
              <a:buChar char="●"/>
            </a:pPr>
            <a:r>
              <a:rPr lang="en"/>
              <a:t>Large target volumes (xenon, water, crystals)</a:t>
            </a:r>
            <a:endParaRPr/>
          </a:p>
          <a:p>
            <a:pPr indent="-342900" lvl="0" marL="457200" rtl="0" algn="l">
              <a:spcBef>
                <a:spcPts val="0"/>
              </a:spcBef>
              <a:spcAft>
                <a:spcPts val="0"/>
              </a:spcAft>
              <a:buSzPts val="1800"/>
              <a:buChar char="●"/>
            </a:pPr>
            <a:r>
              <a:rPr lang="en"/>
              <a:t>Extreme radio purity (suppression of natural backgrounds)</a:t>
            </a:r>
            <a:endParaRPr/>
          </a:p>
          <a:p>
            <a:pPr indent="0" lvl="0" marL="0" rtl="0" algn="l">
              <a:spcBef>
                <a:spcPts val="1200"/>
              </a:spcBef>
              <a:spcAft>
                <a:spcPts val="1200"/>
              </a:spcAft>
              <a:buNone/>
            </a:pPr>
            <a:r>
              <a:t/>
            </a:r>
            <a:endParaRPr/>
          </a:p>
        </p:txBody>
      </p:sp>
      <p:sp>
        <p:nvSpPr>
          <p:cNvPr id="130" name="Google Shape;130;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