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761" r:id="rId5"/>
    <p:sldMasterId id="2147483650" r:id="rId6"/>
    <p:sldMasterId id="2147483752" r:id="rId7"/>
    <p:sldMasterId id="2147483674" r:id="rId8"/>
    <p:sldMasterId id="2147483686" r:id="rId9"/>
    <p:sldMasterId id="2147483698" r:id="rId10"/>
    <p:sldMasterId id="2147483754" r:id="rId11"/>
    <p:sldMasterId id="2147483748" r:id="rId12"/>
    <p:sldMasterId id="2147483710" r:id="rId13"/>
    <p:sldMasterId id="2147483750" r:id="rId14"/>
    <p:sldMasterId id="2147483734" r:id="rId15"/>
    <p:sldMasterId id="2147483722" r:id="rId16"/>
    <p:sldMasterId id="2147483746" r:id="rId17"/>
  </p:sldMasterIdLst>
  <p:notesMasterIdLst>
    <p:notesMasterId r:id="rId34"/>
  </p:notesMasterIdLst>
  <p:sldIdLst>
    <p:sldId id="257" r:id="rId18"/>
    <p:sldId id="274" r:id="rId19"/>
    <p:sldId id="258" r:id="rId20"/>
    <p:sldId id="275" r:id="rId21"/>
    <p:sldId id="281" r:id="rId22"/>
    <p:sldId id="282" r:id="rId23"/>
    <p:sldId id="259" r:id="rId24"/>
    <p:sldId id="284" r:id="rId25"/>
    <p:sldId id="283" r:id="rId26"/>
    <p:sldId id="285" r:id="rId27"/>
    <p:sldId id="260" r:id="rId28"/>
    <p:sldId id="268" r:id="rId29"/>
    <p:sldId id="286" r:id="rId30"/>
    <p:sldId id="277" r:id="rId31"/>
    <p:sldId id="278" r:id="rId32"/>
    <p:sldId id="28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BE"/>
    <a:srgbClr val="E9F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6266"/>
  </p:normalViewPr>
  <p:slideViewPr>
    <p:cSldViewPr snapToGrid="0">
      <p:cViewPr varScale="1">
        <p:scale>
          <a:sx n="108" d="100"/>
          <a:sy n="108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21" Type="http://schemas.openxmlformats.org/officeDocument/2006/relationships/slide" Target="slides/slide4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32110-6951-430B-911D-E7B10A80536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26495-E52E-439F-9883-436B9A42D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454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E2F905E-AABC-858E-97CD-E19B5D3663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2170" y="2219324"/>
            <a:ext cx="10176389" cy="187666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8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9B368B-EB65-44E8-624C-BE885629B1D9}"/>
              </a:ext>
            </a:extLst>
          </p:cNvPr>
          <p:cNvCxnSpPr>
            <a:cxnSpLocks/>
          </p:cNvCxnSpPr>
          <p:nvPr userDrawn="1"/>
        </p:nvCxnSpPr>
        <p:spPr>
          <a:xfrm>
            <a:off x="914864" y="4304371"/>
            <a:ext cx="1627614" cy="0"/>
          </a:xfrm>
          <a:prstGeom prst="line">
            <a:avLst/>
          </a:prstGeom>
          <a:ln w="60325">
            <a:solidFill>
              <a:srgbClr val="0076BE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A35FC6F-48D7-CF64-2F1F-A15FF5D08C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6917" y="4638676"/>
            <a:ext cx="10176389" cy="4602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Your name (your/pronouns)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CAE065C2-1961-6367-48F2-91D8AA262D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2170" y="5163035"/>
            <a:ext cx="10191135" cy="4602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Your position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C7A03F45-D30E-BA2B-B46E-411CC0B13D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2170" y="1234726"/>
            <a:ext cx="2123765" cy="7426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YYYY/MM/DD</a:t>
            </a:r>
          </a:p>
        </p:txBody>
      </p:sp>
    </p:spTree>
    <p:extLst>
      <p:ext uri="{BB962C8B-B14F-4D97-AF65-F5344CB8AC3E}">
        <p14:creationId xmlns:p14="http://schemas.microsoft.com/office/powerpoint/2010/main" val="134800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ditional notes book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7776EB3-5DD6-5A6B-952B-FE72B6C747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6142" y="1192985"/>
            <a:ext cx="4935653" cy="8923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Additional notes</a:t>
            </a: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BAB0F685-2019-FBC6-A6D3-6BBED4624F6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9696A4-4932-171C-C549-374D271C72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6413" y="2233613"/>
            <a:ext cx="4935537" cy="39941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your text here.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11EC251-7CD5-C1A1-1F6C-1C4FDB842E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3311" y="2233613"/>
            <a:ext cx="4935537" cy="39941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your text here.</a:t>
            </a:r>
          </a:p>
        </p:txBody>
      </p:sp>
    </p:spTree>
    <p:extLst>
      <p:ext uri="{BB962C8B-B14F-4D97-AF65-F5344CB8AC3E}">
        <p14:creationId xmlns:p14="http://schemas.microsoft.com/office/powerpoint/2010/main" val="1803029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ditional 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7776EB3-5DD6-5A6B-952B-FE72B6C747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6142" y="1192985"/>
            <a:ext cx="4935653" cy="8923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Additional notes</a:t>
            </a: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BAB0F685-2019-FBC6-A6D3-6BBED4624F6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CB35E097-96F8-2B53-F7AF-2C1F45B900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6258" y="2233930"/>
            <a:ext cx="10912590" cy="39941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 sz="3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indent="0" hangingPunct="1">
              <a:buNone/>
            </a:pPr>
            <a:r>
              <a:rPr lang="en-CA" dirty="0"/>
              <a:t>Insert your text here.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 dirty="0"/>
              <a:t>Add bullet points;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 dirty="0"/>
              <a:t>if you would like.</a:t>
            </a:r>
          </a:p>
        </p:txBody>
      </p:sp>
    </p:spTree>
    <p:extLst>
      <p:ext uri="{BB962C8B-B14F-4D97-AF65-F5344CB8AC3E}">
        <p14:creationId xmlns:p14="http://schemas.microsoft.com/office/powerpoint/2010/main" val="1195785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1D3B2E13-FF2E-396D-44D2-D3A1BE82563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2778757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l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FC4949AC-48E5-176A-C2B2-EF0DDD2A057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233368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D95C058-0F0F-D002-0481-15B9BAB1C2E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2768074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 acknowledg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D3865B6-9B04-7351-92D7-2587272FB9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6599" y="780353"/>
            <a:ext cx="9366045" cy="13160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Land acknowledgement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98831F-6707-6EA8-6535-ACCC0AAC3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600" y="2342926"/>
            <a:ext cx="10622660" cy="39941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 rtl="0" fontAlgn="base"/>
            <a:r>
              <a:rPr lang="en-US" sz="2800" b="0" i="0" u="none" strike="noStrike" dirty="0">
                <a:solidFill>
                  <a:srgbClr val="FFFFFF"/>
                </a:solidFill>
                <a:effectLst/>
              </a:rPr>
              <a:t>SNOLAB is located on the traditional territory of the Robinson-Huron Treaty of 1850, shared by the Indigenous people of the surrounding Atikameksheng </a:t>
            </a:r>
            <a:r>
              <a:rPr lang="en-US" sz="2800" b="0" i="0" u="none" strike="noStrike" dirty="0" err="1">
                <a:solidFill>
                  <a:srgbClr val="FFFFFF"/>
                </a:solidFill>
                <a:effectLst/>
              </a:rPr>
              <a:t>Anishnawbek</a:t>
            </a:r>
            <a:r>
              <a:rPr lang="en-US" sz="2800" b="0" i="0" u="none" strike="noStrike" dirty="0">
                <a:solidFill>
                  <a:srgbClr val="FFFFFF"/>
                </a:solidFill>
                <a:effectLst/>
              </a:rPr>
              <a:t> First Nation as part of the larger Anishinabek Nation.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</a:rPr>
              <a:t>​</a:t>
            </a:r>
            <a:r>
              <a:rPr lang="en-US" sz="28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sz="2800" b="0" i="0" u="none" strike="noStrike" dirty="0">
                <a:solidFill>
                  <a:srgbClr val="000000"/>
                </a:solidFill>
                <a:effectLst/>
              </a:rPr>
              <a:t>​</a:t>
            </a:r>
            <a:r>
              <a:rPr lang="en-US" sz="28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sz="2800" b="0" i="0" u="none" strike="noStrike" dirty="0">
                <a:solidFill>
                  <a:srgbClr val="FFFFFF"/>
                </a:solidFill>
                <a:effectLst/>
              </a:rPr>
              <a:t>We acknowledge those who came before us and </a:t>
            </a:r>
            <a:r>
              <a:rPr lang="en-US" sz="2800" b="0" i="0" u="none" strike="noStrike" dirty="0" err="1">
                <a:solidFill>
                  <a:srgbClr val="FFFFFF"/>
                </a:solidFill>
                <a:effectLst/>
              </a:rPr>
              <a:t>honour</a:t>
            </a:r>
            <a:r>
              <a:rPr lang="en-US" sz="2800" b="0" i="0" u="none" strike="noStrike" dirty="0">
                <a:solidFill>
                  <a:srgbClr val="FFFFFF"/>
                </a:solidFill>
                <a:effectLst/>
              </a:rPr>
              <a:t> those who are the caretakers of the land and the waters.</a:t>
            </a:r>
            <a:endParaRPr lang="en-US" sz="2800" b="0" i="0" dirty="0">
              <a:solidFill>
                <a:srgbClr val="000000"/>
              </a:solidFill>
              <a:effectLst/>
            </a:endParaRPr>
          </a:p>
          <a:p>
            <a:pPr lvl="0"/>
            <a:r>
              <a:rPr lang="en-US" dirty="0"/>
              <a:t>text here.</a:t>
            </a:r>
          </a:p>
        </p:txBody>
      </p:sp>
    </p:spTree>
    <p:extLst>
      <p:ext uri="{BB962C8B-B14F-4D97-AF65-F5344CB8AC3E}">
        <p14:creationId xmlns:p14="http://schemas.microsoft.com/office/powerpoint/2010/main" val="929431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ith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53BF6304-D7D3-2EF8-6D74-5BA3E268616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779B55-492A-5A46-53EC-F68D0DD5B4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90613" y="2309202"/>
            <a:ext cx="9985426" cy="223959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8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chemeClr val="bg1"/>
                </a:solidFill>
              </a:rPr>
              <a:t>Section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3213161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ith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53BF6304-D7D3-2EF8-6D74-5BA3E268616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779B55-492A-5A46-53EC-F68D0DD5B4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90613" y="2309202"/>
            <a:ext cx="9985426" cy="223959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8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chemeClr val="bg1"/>
                </a:solidFill>
              </a:rPr>
              <a:t>Section 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0C152A-8547-C812-DB70-42243712CC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90613" y="4548188"/>
            <a:ext cx="9985375" cy="10414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Subsection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341762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6746F5D-996E-B94B-373F-51E85D951C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6600" y="780353"/>
            <a:ext cx="9380794" cy="13160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Example title here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5B537DBC-71F2-21D1-5190-2E361120C91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DE78EF-65BC-0E17-0F42-558273BA4C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600" y="2342926"/>
            <a:ext cx="10622660" cy="39941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000"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your text here.</a:t>
            </a:r>
          </a:p>
        </p:txBody>
      </p:sp>
    </p:spTree>
    <p:extLst>
      <p:ext uri="{BB962C8B-B14F-4D97-AF65-F5344CB8AC3E}">
        <p14:creationId xmlns:p14="http://schemas.microsoft.com/office/powerpoint/2010/main" val="2733261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D3865B6-9B04-7351-92D7-2587272FB9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6599" y="780353"/>
            <a:ext cx="9366045" cy="13160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Example title here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36486236-75BF-7971-5C61-E4FF144197F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98831F-6707-6EA8-6535-ACCC0AAC3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600" y="2342926"/>
            <a:ext cx="10622660" cy="39941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your text here.</a:t>
            </a:r>
          </a:p>
        </p:txBody>
      </p:sp>
    </p:spTree>
    <p:extLst>
      <p:ext uri="{BB962C8B-B14F-4D97-AF65-F5344CB8AC3E}">
        <p14:creationId xmlns:p14="http://schemas.microsoft.com/office/powerpoint/2010/main" val="221971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050EC71-0226-7A7D-EB26-42C8302B39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3722" y="802655"/>
            <a:ext cx="3433956" cy="13160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Example title here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6CB8F2D0-386D-7BE9-9B7A-577B46A85A0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CB495E-5132-0265-2394-746562CC1DC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3722" y="2342926"/>
            <a:ext cx="4935537" cy="39941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your text here.</a:t>
            </a:r>
          </a:p>
        </p:txBody>
      </p:sp>
    </p:spTree>
    <p:extLst>
      <p:ext uri="{BB962C8B-B14F-4D97-AF65-F5344CB8AC3E}">
        <p14:creationId xmlns:p14="http://schemas.microsoft.com/office/powerpoint/2010/main" val="4115470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050EC71-0226-7A7D-EB26-42C8302B39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3722" y="802655"/>
            <a:ext cx="4935536" cy="13160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Example title here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6CB8F2D0-386D-7BE9-9B7A-577B46A85A0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0387F-BED0-E5BD-65DA-881495C53F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3722" y="2342926"/>
            <a:ext cx="4935537" cy="39941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your text here.</a:t>
            </a:r>
          </a:p>
        </p:txBody>
      </p:sp>
    </p:spTree>
    <p:extLst>
      <p:ext uri="{BB962C8B-B14F-4D97-AF65-F5344CB8AC3E}">
        <p14:creationId xmlns:p14="http://schemas.microsoft.com/office/powerpoint/2010/main" val="272692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08CB002-0972-50D2-46C4-DE6B128789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8618" y="1895707"/>
            <a:ext cx="3701923" cy="24309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“</a:t>
            </a:r>
            <a:r>
              <a:rPr lang="en-CA" dirty="0"/>
              <a:t>Insert a quote here.</a:t>
            </a:r>
            <a:r>
              <a:rPr lang="en-US" dirty="0"/>
              <a:t>”</a:t>
            </a:r>
            <a:endParaRPr lang="en-CA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4711F95-097D-1583-C755-03E2E342E2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8617" y="4594302"/>
            <a:ext cx="3701923" cy="802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- Jane Doe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BF5832C5-B6C6-D9E1-8D17-AEA9CB86525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212883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NO_Presentation_16x9_Title.jpg" descr="SNO_Presentation_16x9_Title.jpg">
            <a:extLst>
              <a:ext uri="{FF2B5EF4-FFF2-40B4-BE49-F238E27FC236}">
                <a16:creationId xmlns:a16="http://schemas.microsoft.com/office/drawing/2014/main" id="{9BF0C9A8-4B14-4A48-4258-F11A11E1D0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2834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AFA01ACB-1C0B-6B42-1883-65C84400505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pic>
        <p:nvPicPr>
          <p:cNvPr id="8" name="Picture 7" descr="A logo with a red and blue circle and a red arrow&#10;&#10;Description automatically generated">
            <a:extLst>
              <a:ext uri="{FF2B5EF4-FFF2-40B4-BE49-F238E27FC236}">
                <a16:creationId xmlns:a16="http://schemas.microsoft.com/office/drawing/2014/main" id="{2956BC9C-9248-6203-7490-70BB3E9B60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88497" y="245328"/>
            <a:ext cx="1825083" cy="121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687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AFA01ACB-1C0B-6B42-1883-65C84400505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pic>
        <p:nvPicPr>
          <p:cNvPr id="8" name="Picture 7" descr="A logo with a red and blue circle and a red arrow&#10;&#10;Description automatically generated">
            <a:extLst>
              <a:ext uri="{FF2B5EF4-FFF2-40B4-BE49-F238E27FC236}">
                <a16:creationId xmlns:a16="http://schemas.microsoft.com/office/drawing/2014/main" id="{2956BC9C-9248-6203-7490-70BB3E9B60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88497" y="245328"/>
            <a:ext cx="1825083" cy="121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69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50DD9EF8-E711-C698-796A-09AA0BD04E7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pic>
        <p:nvPicPr>
          <p:cNvPr id="8" name="Picture 7" descr="A logo with a red and blue circle and a red arrow&#10;&#10;Description automatically generated">
            <a:extLst>
              <a:ext uri="{FF2B5EF4-FFF2-40B4-BE49-F238E27FC236}">
                <a16:creationId xmlns:a16="http://schemas.microsoft.com/office/drawing/2014/main" id="{244693DB-AC8C-ED06-C6C1-9F33C8F709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88497" y="245328"/>
            <a:ext cx="1825083" cy="121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29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76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D273DD7E-3247-06F5-E3CB-5F4E15043113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pic>
        <p:nvPicPr>
          <p:cNvPr id="9" name="Picture 8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963382B-D389-E96D-79C6-8BBE0DEDA1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1954" y="267631"/>
            <a:ext cx="1739583" cy="115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66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FF7A5ECC-BAAB-3F83-89B0-03A33E724DA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890856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76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58FF565D-8369-EDDF-8689-B283550C02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1954" y="267631"/>
            <a:ext cx="1739583" cy="115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70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oom with electrical equipment&#10;&#10;Description automatically generated with medium confidence">
            <a:extLst>
              <a:ext uri="{FF2B5EF4-FFF2-40B4-BE49-F238E27FC236}">
                <a16:creationId xmlns:a16="http://schemas.microsoft.com/office/drawing/2014/main" id="{801714D3-B1BB-507F-295C-3686748772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17" b="18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B001955-4969-2CAE-FAF0-96A797C6A54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6BE">
              <a:alpha val="5987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0F3935EC-1561-D58B-5D61-3E8D5BB5E49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pic>
        <p:nvPicPr>
          <p:cNvPr id="11" name="Picture 10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37D6DFAF-F807-112D-1F46-A2183641748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21954" y="267631"/>
            <a:ext cx="1739583" cy="1159722"/>
          </a:xfrm>
          <a:prstGeom prst="rect">
            <a:avLst/>
          </a:prstGeom>
        </p:spPr>
      </p:pic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9581408-AD6C-2F15-4CFA-5E04D45A5BDF}"/>
              </a:ext>
            </a:extLst>
          </p:cNvPr>
          <p:cNvSpPr txBox="1">
            <a:spLocks/>
          </p:cNvSpPr>
          <p:nvPr userDrawn="1"/>
        </p:nvSpPr>
        <p:spPr>
          <a:xfrm>
            <a:off x="1026376" y="2377987"/>
            <a:ext cx="4883770" cy="21020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200" b="1" kern="1200">
                <a:solidFill>
                  <a:srgbClr val="0076B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80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oom with electrical equipment&#10;&#10;Description automatically generated with medium confidence">
            <a:extLst>
              <a:ext uri="{FF2B5EF4-FFF2-40B4-BE49-F238E27FC236}">
                <a16:creationId xmlns:a16="http://schemas.microsoft.com/office/drawing/2014/main" id="{801714D3-B1BB-507F-295C-3686748772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17" b="18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lide Number">
            <a:extLst>
              <a:ext uri="{FF2B5EF4-FFF2-40B4-BE49-F238E27FC236}">
                <a16:creationId xmlns:a16="http://schemas.microsoft.com/office/drawing/2014/main" id="{0F3935EC-1561-D58B-5D61-3E8D5BB5E49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9FA688-C388-80EE-F789-2C05330DE4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6BE">
              <a:alpha val="5987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37D6DFAF-F807-112D-1F46-A2183641748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21954" y="267631"/>
            <a:ext cx="1739583" cy="1159722"/>
          </a:xfrm>
          <a:prstGeom prst="rect">
            <a:avLst/>
          </a:prstGeom>
        </p:spPr>
      </p:pic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9581408-AD6C-2F15-4CFA-5E04D45A5BDF}"/>
              </a:ext>
            </a:extLst>
          </p:cNvPr>
          <p:cNvSpPr txBox="1">
            <a:spLocks/>
          </p:cNvSpPr>
          <p:nvPr userDrawn="1"/>
        </p:nvSpPr>
        <p:spPr>
          <a:xfrm>
            <a:off x="1026376" y="2377987"/>
            <a:ext cx="4883770" cy="21020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200" b="1" kern="1200">
                <a:solidFill>
                  <a:srgbClr val="0076B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190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F189776E-5B92-6606-5D51-CD5E090D2BE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pic>
        <p:nvPicPr>
          <p:cNvPr id="9" name="Picture 8" descr="A logo with a red and blue circle and a red arrow&#10;&#10;Description automatically generated">
            <a:extLst>
              <a:ext uri="{FF2B5EF4-FFF2-40B4-BE49-F238E27FC236}">
                <a16:creationId xmlns:a16="http://schemas.microsoft.com/office/drawing/2014/main" id="{494BD1B8-6295-EEB2-CAF5-11FEE224F4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88497" y="245328"/>
            <a:ext cx="1825083" cy="121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308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76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6CD02D28-2546-9C15-077E-4AC3FEA1340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pic>
        <p:nvPicPr>
          <p:cNvPr id="9" name="Picture 8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58FF565D-8369-EDDF-8689-B283550C02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1954" y="267631"/>
            <a:ext cx="1739583" cy="115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055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4E81B2D0-C399-3E76-9CA7-573E0295CF5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pic>
        <p:nvPicPr>
          <p:cNvPr id="8" name="Picture 7" descr="A logo with a red and blue circle and a red arrow&#10;&#10;Description automatically generated">
            <a:extLst>
              <a:ext uri="{FF2B5EF4-FFF2-40B4-BE49-F238E27FC236}">
                <a16:creationId xmlns:a16="http://schemas.microsoft.com/office/drawing/2014/main" id="{34F37BBA-53FC-2BCA-FE36-CF59C2018B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88497" y="245328"/>
            <a:ext cx="1825083" cy="121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2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4E81B2D0-C399-3E76-9CA7-573E0295CF5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235915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76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95E37637-C098-3218-A852-12AB53FF073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 dirty="0"/>
          </a:p>
        </p:txBody>
      </p:sp>
      <p:pic>
        <p:nvPicPr>
          <p:cNvPr id="8" name="Picture 7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D247869E-357B-B869-DE44-A24CE4AAE1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1954" y="267631"/>
            <a:ext cx="1739583" cy="115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97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vijayiyer@snolab.ca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3" Type="http://schemas.openxmlformats.org/officeDocument/2006/relationships/image" Target="../media/image6.sv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jp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3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80BA1F-9202-A636-E35E-5004FDE35A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398" y="2041508"/>
            <a:ext cx="9503230" cy="2040636"/>
          </a:xfrm>
        </p:spPr>
        <p:txBody>
          <a:bodyPr anchor="b">
            <a:normAutofit fontScale="92500" lnSpcReduction="10000"/>
          </a:bodyPr>
          <a:lstStyle/>
          <a:p>
            <a:r>
              <a:rPr lang="en-US" dirty="0"/>
              <a:t>Characterizing qubits at SNOLAB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6599F-4525-08EF-4E90-59E21643A2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399" y="4638676"/>
            <a:ext cx="9503229" cy="460238"/>
          </a:xfrm>
        </p:spPr>
        <p:txBody>
          <a:bodyPr>
            <a:normAutofit/>
          </a:bodyPr>
          <a:lstStyle/>
          <a:p>
            <a:r>
              <a:rPr lang="en-US" dirty="0"/>
              <a:t>Vijay Iyer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61A45B-0591-6EB8-BD1D-5A2325C36C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4399" y="5163035"/>
            <a:ext cx="9503229" cy="460238"/>
          </a:xfrm>
        </p:spPr>
        <p:txBody>
          <a:bodyPr>
            <a:normAutofit/>
          </a:bodyPr>
          <a:lstStyle/>
          <a:p>
            <a:r>
              <a:rPr lang="en-US" dirty="0"/>
              <a:t>Research Scientist (SNOLAB)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84F2AA-6FE7-9CDA-17A6-3B83FF1BA8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398" y="1234726"/>
            <a:ext cx="2220688" cy="742661"/>
          </a:xfrm>
        </p:spPr>
        <p:txBody>
          <a:bodyPr>
            <a:normAutofit/>
          </a:bodyPr>
          <a:lstStyle/>
          <a:p>
            <a:r>
              <a:rPr lang="en-US" dirty="0"/>
              <a:t>2026/07/29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DB76FE-9367-11A4-5B52-9BF9CEA6010F}"/>
              </a:ext>
            </a:extLst>
          </p:cNvPr>
          <p:cNvSpPr txBox="1"/>
          <p:nvPr/>
        </p:nvSpPr>
        <p:spPr>
          <a:xfrm>
            <a:off x="4029988" y="6400801"/>
            <a:ext cx="32720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Bahnschrift Light Condensed" panose="020B0502040204020203" pitchFamily="34" charset="0"/>
              </a:rPr>
              <a:t>McDonald Institute Annual Community Meeting 2026</a:t>
            </a:r>
          </a:p>
        </p:txBody>
      </p:sp>
    </p:spTree>
    <p:extLst>
      <p:ext uri="{BB962C8B-B14F-4D97-AF65-F5344CB8AC3E}">
        <p14:creationId xmlns:p14="http://schemas.microsoft.com/office/powerpoint/2010/main" val="2296703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D0A79-A85A-174C-A57A-B87F0C01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B0F5B9-541C-4811-6200-271EBCDC2F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380794" cy="717579"/>
          </a:xfrm>
        </p:spPr>
        <p:txBody>
          <a:bodyPr/>
          <a:lstStyle/>
          <a:p>
            <a:r>
              <a:rPr lang="en-US" b="1" dirty="0"/>
              <a:t>Motivation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EBC75C9-526F-4DEB-6F61-473152C054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1"/>
          <a:stretch>
            <a:fillRect/>
          </a:stretch>
        </p:blipFill>
        <p:spPr>
          <a:xfrm>
            <a:off x="4957011" y="-4401"/>
            <a:ext cx="4995828" cy="18689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22BE026-8E30-9266-94D5-773235259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1125" y="2007845"/>
            <a:ext cx="3966410" cy="209177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66FEAE0-0C5F-0A05-0860-6C018FC16F2A}"/>
              </a:ext>
            </a:extLst>
          </p:cNvPr>
          <p:cNvGrpSpPr/>
          <p:nvPr/>
        </p:nvGrpSpPr>
        <p:grpSpPr>
          <a:xfrm>
            <a:off x="7894438" y="4673335"/>
            <a:ext cx="4111073" cy="1362094"/>
            <a:chOff x="6041858" y="120316"/>
            <a:chExt cx="4111073" cy="136209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963C4D5-C0E0-089C-4680-E227D2F6C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41858" y="163699"/>
              <a:ext cx="4111073" cy="1318711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8463715-571B-DDC7-87C0-182E138A457A}"/>
                </a:ext>
              </a:extLst>
            </p:cNvPr>
            <p:cNvSpPr/>
            <p:nvPr/>
          </p:nvSpPr>
          <p:spPr>
            <a:xfrm>
              <a:off x="9522995" y="120316"/>
              <a:ext cx="629936" cy="1925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072A395C-44B1-2C88-F26E-FAF01D5DF2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6489" y="3804268"/>
            <a:ext cx="7537785" cy="2584500"/>
          </a:xfrm>
        </p:spPr>
        <p:txBody>
          <a:bodyPr>
            <a:noAutofit/>
          </a:bodyPr>
          <a:lstStyle/>
          <a:p>
            <a:r>
              <a:rPr lang="en-US" sz="2400" dirty="0"/>
              <a:t>Key takeaways:</a:t>
            </a:r>
          </a:p>
          <a:p>
            <a:pPr marL="514350" indent="-514350">
              <a:buAutoNum type="arabicPeriod"/>
            </a:pPr>
            <a:r>
              <a:rPr lang="en-US" sz="2400" dirty="0"/>
              <a:t>Ionizing radiation imposes limitations on T</a:t>
            </a:r>
            <a:r>
              <a:rPr lang="en-US" sz="2400" baseline="-25000" dirty="0"/>
              <a:t>1</a:t>
            </a:r>
            <a:r>
              <a:rPr lang="en-US" sz="2400" dirty="0"/>
              <a:t> and T</a:t>
            </a:r>
            <a:r>
              <a:rPr lang="en-US" sz="2400" baseline="-25000" dirty="0"/>
              <a:t>2</a:t>
            </a:r>
            <a:r>
              <a:rPr lang="en-US" sz="2400" dirty="0"/>
              <a:t> times; introduces correlated errors through quasiparticle generation.</a:t>
            </a:r>
          </a:p>
          <a:p>
            <a:pPr marL="514350" indent="-514350">
              <a:buAutoNum type="arabicPeriod"/>
            </a:pPr>
            <a:r>
              <a:rPr lang="en-US" sz="2400" dirty="0"/>
              <a:t>Shielding cosmic rays requires deep underground facilities.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5BAD40-9186-EC4C-D289-4A77F789BBF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2772"/>
          <a:stretch>
            <a:fillRect/>
          </a:stretch>
        </p:blipFill>
        <p:spPr>
          <a:xfrm>
            <a:off x="282993" y="717579"/>
            <a:ext cx="4674018" cy="26296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9E7C68-89C2-D29B-33CC-ABBE1599459C}"/>
              </a:ext>
            </a:extLst>
          </p:cNvPr>
          <p:cNvSpPr txBox="1"/>
          <p:nvPr/>
        </p:nvSpPr>
        <p:spPr>
          <a:xfrm>
            <a:off x="11771291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804619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6AA4D2-30B5-0F9A-478E-7C031711B1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" y="0"/>
            <a:ext cx="4114800" cy="709863"/>
          </a:xfrm>
        </p:spPr>
        <p:txBody>
          <a:bodyPr/>
          <a:lstStyle/>
          <a:p>
            <a:r>
              <a:rPr lang="en-US" b="1" dirty="0"/>
              <a:t>CUTE @ SNOLAB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BECD8B-BA32-85F5-0172-EA1AB6688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30881"/>
            <a:ext cx="5516180" cy="2427119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579652EF-CE7E-45F5-5B1F-ACA451124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821" y="3344779"/>
            <a:ext cx="3784303" cy="351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28957D8-7DF2-7005-BE7A-F8FF99057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7633" y="4310561"/>
            <a:ext cx="2492943" cy="21681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A965D0-1654-8D81-F896-C6C80EDDC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111" y="804767"/>
            <a:ext cx="3362826" cy="228742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1D8751-1C59-AE37-DF8E-98B5210A586B}"/>
              </a:ext>
            </a:extLst>
          </p:cNvPr>
          <p:cNvCxnSpPr>
            <a:cxnSpLocks/>
          </p:cNvCxnSpPr>
          <p:nvPr/>
        </p:nvCxnSpPr>
        <p:spPr>
          <a:xfrm flipH="1">
            <a:off x="1925053" y="3429000"/>
            <a:ext cx="3831768" cy="1798721"/>
          </a:xfrm>
          <a:prstGeom prst="line">
            <a:avLst/>
          </a:prstGeom>
          <a:ln w="38100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B980B9-2F73-62FA-4590-333E4BD11877}"/>
              </a:ext>
            </a:extLst>
          </p:cNvPr>
          <p:cNvCxnSpPr>
            <a:cxnSpLocks/>
          </p:cNvCxnSpPr>
          <p:nvPr/>
        </p:nvCxnSpPr>
        <p:spPr>
          <a:xfrm flipH="1" flipV="1">
            <a:off x="1925053" y="5299910"/>
            <a:ext cx="3831768" cy="1509964"/>
          </a:xfrm>
          <a:prstGeom prst="line">
            <a:avLst/>
          </a:prstGeom>
          <a:ln w="38100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BF98654-3C99-18EC-01DA-CF03F315ADBF}"/>
              </a:ext>
            </a:extLst>
          </p:cNvPr>
          <p:cNvSpPr txBox="1"/>
          <p:nvPr/>
        </p:nvSpPr>
        <p:spPr>
          <a:xfrm>
            <a:off x="372596" y="3135648"/>
            <a:ext cx="4253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2 km underground.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Shielding from cosmic rays.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Class 2000 cleanroom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A0C499-EECA-7E59-DBE1-F4D66BBD4A2B}"/>
              </a:ext>
            </a:extLst>
          </p:cNvPr>
          <p:cNvSpPr txBox="1"/>
          <p:nvPr/>
        </p:nvSpPr>
        <p:spPr>
          <a:xfrm>
            <a:off x="4370309" y="470097"/>
            <a:ext cx="60863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Cryogenic Underground Test facility (CUTE).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A dilution refrigerator well shielded from environment backgrounds.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Dedicated class-200 low radon cleanroom.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Can deploy and expose detectors to a gamma, and/or neutron source.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4EA063B-F08E-A1E8-FA3A-D54F7532E1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5025" y="2338133"/>
            <a:ext cx="2638158" cy="188812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DBFD326-F8E0-4F78-F0DB-363E3AE1032C}"/>
              </a:ext>
            </a:extLst>
          </p:cNvPr>
          <p:cNvSpPr txBox="1"/>
          <p:nvPr/>
        </p:nvSpPr>
        <p:spPr>
          <a:xfrm>
            <a:off x="10150829" y="3998090"/>
            <a:ext cx="7585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Cf-252 source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A5735A8-2BB0-9235-A7F4-1B0D721D6B69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10909370" y="4105812"/>
            <a:ext cx="189762" cy="45083"/>
          </a:xfrm>
          <a:prstGeom prst="straightConnector1">
            <a:avLst/>
          </a:prstGeom>
          <a:ln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86E523B-B678-ADC0-967F-7EEBEAB3CB8F}"/>
              </a:ext>
            </a:extLst>
          </p:cNvPr>
          <p:cNvSpPr txBox="1"/>
          <p:nvPr/>
        </p:nvSpPr>
        <p:spPr>
          <a:xfrm>
            <a:off x="11771291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EC1BDE-3594-23B1-8352-487A6D8D3DA6}"/>
              </a:ext>
            </a:extLst>
          </p:cNvPr>
          <p:cNvSpPr txBox="1"/>
          <p:nvPr/>
        </p:nvSpPr>
        <p:spPr>
          <a:xfrm>
            <a:off x="372596" y="638236"/>
            <a:ext cx="217320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Z. Guo et al., Chinese Phys. C 45 025001, (2021)</a:t>
            </a:r>
          </a:p>
        </p:txBody>
      </p:sp>
    </p:spTree>
    <p:extLst>
      <p:ext uri="{BB962C8B-B14F-4D97-AF65-F5344CB8AC3E}">
        <p14:creationId xmlns:p14="http://schemas.microsoft.com/office/powerpoint/2010/main" val="4063786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0A40AF-F1A7-4358-F6C3-7C9E8574EE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541042" cy="892330"/>
          </a:xfrm>
        </p:spPr>
        <p:txBody>
          <a:bodyPr>
            <a:noAutofit/>
          </a:bodyPr>
          <a:lstStyle/>
          <a:p>
            <a:r>
              <a:rPr lang="en-US" b="1" dirty="0"/>
              <a:t>Facility upgrades for quantum science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33AE9C-226B-1587-83CD-EAFE9A795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6008" y="1221205"/>
            <a:ext cx="2415992" cy="51254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E06992-7570-16A5-DFA8-580CD47CD693}"/>
              </a:ext>
            </a:extLst>
          </p:cNvPr>
          <p:cNvSpPr txBox="1"/>
          <p:nvPr/>
        </p:nvSpPr>
        <p:spPr>
          <a:xfrm>
            <a:off x="204537" y="640913"/>
            <a:ext cx="9637296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Facility originally designed for </a:t>
            </a:r>
            <a:r>
              <a:rPr lang="en-US" sz="2800" dirty="0" err="1"/>
              <a:t>SuperCDMS</a:t>
            </a:r>
            <a:r>
              <a:rPr lang="en-US" sz="2800" dirty="0"/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600" dirty="0"/>
              <a:t>Originally meant for “DC” payloads (such as transition edge sensor calorimeters).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600" dirty="0"/>
              <a:t>Fridge can reach a base temperature ~12 </a:t>
            </a:r>
            <a:r>
              <a:rPr lang="en-US" sz="2600" dirty="0" err="1"/>
              <a:t>mK.</a:t>
            </a:r>
            <a:endParaRPr lang="en-US" sz="2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600" dirty="0"/>
              <a:t>Has a Pb shield/plug just above the detectors.</a:t>
            </a:r>
          </a:p>
          <a:p>
            <a:pPr lvl="1"/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 2025, facility underwent upgrades to accommodate qubit measurements.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600" dirty="0"/>
              <a:t>Can support up to 12 RF lines with rigid coax cables.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600" dirty="0"/>
              <a:t>Has a new MC sample plate underneath the Pb.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600" dirty="0"/>
              <a:t>Low activity magnetic shield for qubit devices.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600" dirty="0"/>
              <a:t>Qubit control and readout modules. A dedicated measurement PC.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600" dirty="0"/>
              <a:t>Can simultaneously run RF and DC payloads.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600" dirty="0"/>
              <a:t>Screen every component that goes on the fridge.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351F4C-E32B-84B6-B98F-EC9DB3E2E16F}"/>
              </a:ext>
            </a:extLst>
          </p:cNvPr>
          <p:cNvSpPr txBox="1"/>
          <p:nvPr/>
        </p:nvSpPr>
        <p:spPr>
          <a:xfrm>
            <a:off x="11771291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83890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F73CB-2EA3-2D13-F46A-71324829C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72430C-B719-3D1F-C13D-886F8286AC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3609474" cy="717579"/>
          </a:xfrm>
        </p:spPr>
        <p:txBody>
          <a:bodyPr/>
          <a:lstStyle/>
          <a:p>
            <a:r>
              <a:rPr lang="en-US" b="1" dirty="0"/>
              <a:t>Project flow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B67B5EF-466E-B3BA-0DDE-346397493049}"/>
              </a:ext>
            </a:extLst>
          </p:cNvPr>
          <p:cNvGrpSpPr/>
          <p:nvPr/>
        </p:nvGrpSpPr>
        <p:grpSpPr>
          <a:xfrm>
            <a:off x="4078707" y="534737"/>
            <a:ext cx="8020383" cy="5709650"/>
            <a:chOff x="4078707" y="534737"/>
            <a:chExt cx="8020383" cy="570965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5A454C4-53B1-057D-5431-C3D4123D4945}"/>
                </a:ext>
              </a:extLst>
            </p:cNvPr>
            <p:cNvSpPr/>
            <p:nvPr/>
          </p:nvSpPr>
          <p:spPr>
            <a:xfrm>
              <a:off x="5050590" y="5785231"/>
              <a:ext cx="5073650" cy="459156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47342FB0-4A61-9472-70C3-D85C61129FFF}"/>
                </a:ext>
              </a:extLst>
            </p:cNvPr>
            <p:cNvSpPr/>
            <p:nvPr/>
          </p:nvSpPr>
          <p:spPr>
            <a:xfrm>
              <a:off x="4078707" y="4474194"/>
              <a:ext cx="7843576" cy="920949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AF922F83-DAB2-8F38-112D-0F6C7460810E}"/>
                </a:ext>
              </a:extLst>
            </p:cNvPr>
            <p:cNvSpPr/>
            <p:nvPr/>
          </p:nvSpPr>
          <p:spPr>
            <a:xfrm>
              <a:off x="5122444" y="3593425"/>
              <a:ext cx="4754145" cy="574168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E7A5603-7474-ABCA-374F-09E4F2CCB677}"/>
                </a:ext>
              </a:extLst>
            </p:cNvPr>
            <p:cNvSpPr/>
            <p:nvPr/>
          </p:nvSpPr>
          <p:spPr>
            <a:xfrm>
              <a:off x="8105112" y="2002976"/>
              <a:ext cx="3657428" cy="109732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62018CCB-4681-40AC-66F7-A440C21236D2}"/>
                </a:ext>
              </a:extLst>
            </p:cNvPr>
            <p:cNvSpPr/>
            <p:nvPr/>
          </p:nvSpPr>
          <p:spPr>
            <a:xfrm>
              <a:off x="4161590" y="2007400"/>
              <a:ext cx="3136410" cy="109732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BB3E97C-1EC2-A2BE-7C4E-4846BBE01955}"/>
                </a:ext>
              </a:extLst>
            </p:cNvPr>
            <p:cNvSpPr/>
            <p:nvPr/>
          </p:nvSpPr>
          <p:spPr>
            <a:xfrm>
              <a:off x="5609390" y="534737"/>
              <a:ext cx="3721100" cy="109732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C6CA43BD-7190-2874-54F6-FE8403948BF6}"/>
                </a:ext>
              </a:extLst>
            </p:cNvPr>
            <p:cNvSpPr txBox="1"/>
            <p:nvPr/>
          </p:nvSpPr>
          <p:spPr>
            <a:xfrm>
              <a:off x="5971793" y="722973"/>
              <a:ext cx="2795515" cy="7181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760"/>
                </a:lnSpc>
              </a:pPr>
              <a:r>
                <a:rPr lang="en-US" sz="2400" dirty="0">
                  <a:solidFill>
                    <a:schemeClr val="bg1"/>
                  </a:solidFill>
                  <a:latin typeface="Muli"/>
                  <a:ea typeface="Muli"/>
                  <a:cs typeface="Muli"/>
                  <a:sym typeface="Muli"/>
                </a:rPr>
                <a:t>Start with a standard Qubit design.</a:t>
              </a:r>
            </a:p>
          </p:txBody>
        </p:sp>
        <p:sp>
          <p:nvSpPr>
            <p:cNvPr id="14" name="TextBox 3">
              <a:extLst>
                <a:ext uri="{FF2B5EF4-FFF2-40B4-BE49-F238E27FC236}">
                  <a16:creationId xmlns:a16="http://schemas.microsoft.com/office/drawing/2014/main" id="{CEDD855E-AB8B-3DFC-5947-3781F4C5321A}"/>
                </a:ext>
              </a:extLst>
            </p:cNvPr>
            <p:cNvSpPr txBox="1"/>
            <p:nvPr/>
          </p:nvSpPr>
          <p:spPr>
            <a:xfrm>
              <a:off x="4270030" y="2164714"/>
              <a:ext cx="2795515" cy="7181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760"/>
                </a:lnSpc>
              </a:pPr>
              <a:r>
                <a:rPr lang="en-US" sz="2400" dirty="0">
                  <a:solidFill>
                    <a:schemeClr val="bg1"/>
                  </a:solidFill>
                  <a:latin typeface="Muli"/>
                  <a:ea typeface="Muli"/>
                  <a:cs typeface="Muli"/>
                  <a:sym typeface="Muli"/>
                </a:rPr>
                <a:t>Take measurements on surface at IQC.</a:t>
              </a:r>
            </a:p>
          </p:txBody>
        </p:sp>
        <p:sp>
          <p:nvSpPr>
            <p:cNvPr id="15" name="TextBox 3">
              <a:extLst>
                <a:ext uri="{FF2B5EF4-FFF2-40B4-BE49-F238E27FC236}">
                  <a16:creationId xmlns:a16="http://schemas.microsoft.com/office/drawing/2014/main" id="{4CEA8853-C2E9-A924-C659-BCF9B19F1C78}"/>
                </a:ext>
              </a:extLst>
            </p:cNvPr>
            <p:cNvSpPr txBox="1"/>
            <p:nvPr/>
          </p:nvSpPr>
          <p:spPr>
            <a:xfrm>
              <a:off x="8295930" y="2164713"/>
              <a:ext cx="3136410" cy="7181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760"/>
                </a:lnSpc>
              </a:pPr>
              <a:r>
                <a:rPr lang="en-US" sz="2400" dirty="0">
                  <a:solidFill>
                    <a:schemeClr val="bg1"/>
                  </a:solidFill>
                  <a:latin typeface="Muli"/>
                  <a:ea typeface="Muli"/>
                  <a:cs typeface="Muli"/>
                  <a:sym typeface="Muli"/>
                </a:rPr>
                <a:t>Take measurements underground at SNOLAB.</a:t>
              </a:r>
            </a:p>
          </p:txBody>
        </p:sp>
        <p:sp>
          <p:nvSpPr>
            <p:cNvPr id="16" name="TextBox 3">
              <a:extLst>
                <a:ext uri="{FF2B5EF4-FFF2-40B4-BE49-F238E27FC236}">
                  <a16:creationId xmlns:a16="http://schemas.microsoft.com/office/drawing/2014/main" id="{8B789B54-57E4-E6F7-7EAC-63753329E3B7}"/>
                </a:ext>
              </a:extLst>
            </p:cNvPr>
            <p:cNvSpPr txBox="1"/>
            <p:nvPr/>
          </p:nvSpPr>
          <p:spPr>
            <a:xfrm>
              <a:off x="5155591" y="3676905"/>
              <a:ext cx="4628698" cy="35907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760"/>
                </a:lnSpc>
              </a:pPr>
              <a:r>
                <a:rPr lang="en-US" sz="2400" dirty="0">
                  <a:solidFill>
                    <a:schemeClr val="bg1"/>
                  </a:solidFill>
                  <a:latin typeface="Muli"/>
                  <a:ea typeface="Muli"/>
                  <a:cs typeface="Muli"/>
                  <a:sym typeface="Muli"/>
                </a:rPr>
                <a:t>Analyze and compare the datasets</a:t>
              </a:r>
            </a:p>
          </p:txBody>
        </p:sp>
        <p:sp>
          <p:nvSpPr>
            <p:cNvPr id="17" name="TextBox 3">
              <a:extLst>
                <a:ext uri="{FF2B5EF4-FFF2-40B4-BE49-F238E27FC236}">
                  <a16:creationId xmlns:a16="http://schemas.microsoft.com/office/drawing/2014/main" id="{8018146D-2AC1-5724-0BDE-6962845AD352}"/>
                </a:ext>
              </a:extLst>
            </p:cNvPr>
            <p:cNvSpPr txBox="1"/>
            <p:nvPr/>
          </p:nvSpPr>
          <p:spPr>
            <a:xfrm>
              <a:off x="4161590" y="4529107"/>
              <a:ext cx="7695531" cy="7181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760"/>
                </a:lnSpc>
              </a:pPr>
              <a:r>
                <a:rPr lang="en-US" sz="2400" dirty="0">
                  <a:solidFill>
                    <a:schemeClr val="bg1"/>
                  </a:solidFill>
                  <a:latin typeface="Muli"/>
                  <a:ea typeface="Muli"/>
                  <a:cs typeface="Muli"/>
                  <a:sym typeface="Muli"/>
                </a:rPr>
                <a:t>Use that information to design new qubit layout that could mitigate the effect of radiation on qubit T</a:t>
              </a:r>
              <a:r>
                <a:rPr lang="en-US" sz="2400" baseline="-25000" dirty="0">
                  <a:solidFill>
                    <a:schemeClr val="bg1"/>
                  </a:solidFill>
                  <a:latin typeface="Muli"/>
                  <a:ea typeface="Muli"/>
                  <a:cs typeface="Muli"/>
                  <a:sym typeface="Muli"/>
                </a:rPr>
                <a:t>1</a:t>
              </a:r>
              <a:r>
                <a:rPr lang="en-US" sz="2400" dirty="0">
                  <a:solidFill>
                    <a:schemeClr val="bg1"/>
                  </a:solidFill>
                  <a:latin typeface="Muli"/>
                  <a:ea typeface="Muli"/>
                  <a:cs typeface="Muli"/>
                  <a:sym typeface="Muli"/>
                </a:rPr>
                <a:t> and T</a:t>
              </a:r>
              <a:r>
                <a:rPr lang="en-US" sz="2400" baseline="-25000" dirty="0">
                  <a:solidFill>
                    <a:schemeClr val="bg1"/>
                  </a:solidFill>
                  <a:latin typeface="Muli"/>
                  <a:ea typeface="Muli"/>
                  <a:cs typeface="Muli"/>
                  <a:sym typeface="Muli"/>
                </a:rPr>
                <a:t>2</a:t>
              </a:r>
              <a:r>
                <a:rPr lang="en-US" sz="2400" dirty="0">
                  <a:solidFill>
                    <a:schemeClr val="bg1"/>
                  </a:solidFill>
                  <a:latin typeface="Muli"/>
                  <a:ea typeface="Muli"/>
                  <a:cs typeface="Muli"/>
                  <a:sym typeface="Muli"/>
                </a:rPr>
                <a:t> times.</a:t>
              </a:r>
            </a:p>
          </p:txBody>
        </p:sp>
        <p:sp>
          <p:nvSpPr>
            <p:cNvPr id="18" name="TextBox 3">
              <a:extLst>
                <a:ext uri="{FF2B5EF4-FFF2-40B4-BE49-F238E27FC236}">
                  <a16:creationId xmlns:a16="http://schemas.microsoft.com/office/drawing/2014/main" id="{1D11A2B4-775D-B060-226A-FCA8474FC7CB}"/>
                </a:ext>
              </a:extLst>
            </p:cNvPr>
            <p:cNvSpPr txBox="1"/>
            <p:nvPr/>
          </p:nvSpPr>
          <p:spPr>
            <a:xfrm>
              <a:off x="4525429" y="5809295"/>
              <a:ext cx="6029516" cy="35907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760"/>
                </a:lnSpc>
              </a:pPr>
              <a:r>
                <a:rPr lang="en-US" sz="2400" dirty="0">
                  <a:solidFill>
                    <a:schemeClr val="bg1"/>
                  </a:solidFill>
                  <a:latin typeface="Muli"/>
                  <a:ea typeface="Muli"/>
                  <a:cs typeface="Muli"/>
                  <a:sym typeface="Muli"/>
                </a:rPr>
                <a:t>Make a practical quantum processor</a:t>
              </a:r>
            </a:p>
          </p:txBody>
        </p:sp>
        <p:cxnSp>
          <p:nvCxnSpPr>
            <p:cNvPr id="19" name="Connector: Elbow 18">
              <a:extLst>
                <a:ext uri="{FF2B5EF4-FFF2-40B4-BE49-F238E27FC236}">
                  <a16:creationId xmlns:a16="http://schemas.microsoft.com/office/drawing/2014/main" id="{8396EB24-3DFB-7AA1-1E7D-FBB6DEAE5A70}"/>
                </a:ext>
              </a:extLst>
            </p:cNvPr>
            <p:cNvCxnSpPr>
              <a:stCxn id="10" idx="2"/>
              <a:endCxn id="8" idx="0"/>
            </p:cNvCxnSpPr>
            <p:nvPr/>
          </p:nvCxnSpPr>
          <p:spPr>
            <a:xfrm rot="5400000">
              <a:off x="6412197" y="949656"/>
              <a:ext cx="375343" cy="1740145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Connector: Elbow 19">
              <a:extLst>
                <a:ext uri="{FF2B5EF4-FFF2-40B4-BE49-F238E27FC236}">
                  <a16:creationId xmlns:a16="http://schemas.microsoft.com/office/drawing/2014/main" id="{CEBBCE0E-170F-3571-FC8F-FBD20AE5D06F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8516425" y="585574"/>
              <a:ext cx="370919" cy="2463886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Connector: Elbow 20">
              <a:extLst>
                <a:ext uri="{FF2B5EF4-FFF2-40B4-BE49-F238E27FC236}">
                  <a16:creationId xmlns:a16="http://schemas.microsoft.com/office/drawing/2014/main" id="{F47B4BFF-61FF-F6D2-8188-B7A1EACB0AA6}"/>
                </a:ext>
              </a:extLst>
            </p:cNvPr>
            <p:cNvCxnSpPr>
              <a:stCxn id="8" idx="2"/>
              <a:endCxn id="4" idx="0"/>
            </p:cNvCxnSpPr>
            <p:nvPr/>
          </p:nvCxnSpPr>
          <p:spPr>
            <a:xfrm rot="16200000" flipH="1">
              <a:off x="6370304" y="2464211"/>
              <a:ext cx="488705" cy="1769722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Connector: Elbow 21">
              <a:extLst>
                <a:ext uri="{FF2B5EF4-FFF2-40B4-BE49-F238E27FC236}">
                  <a16:creationId xmlns:a16="http://schemas.microsoft.com/office/drawing/2014/main" id="{E603682D-2B43-7233-18BD-E1D09CA14C9B}"/>
                </a:ext>
              </a:extLst>
            </p:cNvPr>
            <p:cNvCxnSpPr>
              <a:stCxn id="7" idx="2"/>
              <a:endCxn id="4" idx="0"/>
            </p:cNvCxnSpPr>
            <p:nvPr/>
          </p:nvCxnSpPr>
          <p:spPr>
            <a:xfrm rot="5400000">
              <a:off x="8470108" y="2129706"/>
              <a:ext cx="493129" cy="2434309"/>
            </a:xfrm>
            <a:prstGeom prst="bentConnector3">
              <a:avLst/>
            </a:prstGeom>
            <a:ln w="190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4A83A88B-54E8-B624-C69B-BAD6DC7EF6C2}"/>
                </a:ext>
              </a:extLst>
            </p:cNvPr>
            <p:cNvCxnSpPr>
              <a:cxnSpLocks/>
              <a:stCxn id="4" idx="2"/>
            </p:cNvCxnSpPr>
            <p:nvPr/>
          </p:nvCxnSpPr>
          <p:spPr>
            <a:xfrm flipH="1">
              <a:off x="7499516" y="4167593"/>
              <a:ext cx="1" cy="30056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61F8AB75-68FF-595A-8218-22A7B01C0C12}"/>
                </a:ext>
              </a:extLst>
            </p:cNvPr>
            <p:cNvCxnSpPr>
              <a:cxnSpLocks/>
            </p:cNvCxnSpPr>
            <p:nvPr/>
          </p:nvCxnSpPr>
          <p:spPr>
            <a:xfrm>
              <a:off x="7469940" y="5396834"/>
              <a:ext cx="1" cy="40042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7F925B3-E700-C51D-D8DC-C673790FF73F}"/>
                </a:ext>
              </a:extLst>
            </p:cNvPr>
            <p:cNvCxnSpPr/>
            <p:nvPr/>
          </p:nvCxnSpPr>
          <p:spPr>
            <a:xfrm>
              <a:off x="7469941" y="5609080"/>
              <a:ext cx="4629149" cy="0"/>
            </a:xfrm>
            <a:prstGeom prst="line">
              <a:avLst/>
            </a:prstGeom>
            <a:ln w="190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D920CF0-FF84-CA9E-26E8-8041858358B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2082044" y="1727307"/>
              <a:ext cx="17045" cy="3881773"/>
            </a:xfrm>
            <a:prstGeom prst="line">
              <a:avLst/>
            </a:prstGeom>
            <a:ln w="190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DA2FB32B-23D9-1506-B3DD-444A8217C9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69940" y="1720957"/>
              <a:ext cx="4612104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31" name="图片 14">
            <a:extLst>
              <a:ext uri="{FF2B5EF4-FFF2-40B4-BE49-F238E27FC236}">
                <a16:creationId xmlns:a16="http://schemas.microsoft.com/office/drawing/2014/main" id="{BBE883FD-A78E-88A4-C262-F844B3474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187" y="717579"/>
            <a:ext cx="1921287" cy="192712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B8D958C-B86B-2074-9F6C-8408886D3B9A}"/>
              </a:ext>
            </a:extLst>
          </p:cNvPr>
          <p:cNvSpPr txBox="1"/>
          <p:nvPr/>
        </p:nvSpPr>
        <p:spPr>
          <a:xfrm>
            <a:off x="-23840" y="2597551"/>
            <a:ext cx="434775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One Chip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Three qubits with 3 corresponding resonators.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Based on 2025 measurements at IQC: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E</a:t>
            </a:r>
            <a:r>
              <a:rPr lang="en-US" baseline="-25000" dirty="0" err="1"/>
              <a:t>j</a:t>
            </a:r>
            <a:r>
              <a:rPr lang="en-US" dirty="0"/>
              <a:t>/</a:t>
            </a:r>
            <a:r>
              <a:rPr lang="en-US" dirty="0" err="1"/>
              <a:t>E</a:t>
            </a:r>
            <a:r>
              <a:rPr lang="en-US" baseline="-25000" dirty="0" err="1"/>
              <a:t>c</a:t>
            </a:r>
            <a:r>
              <a:rPr lang="en-US" dirty="0"/>
              <a:t>=28.29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</a:t>
            </a:r>
            <a:r>
              <a:rPr lang="en-US" baseline="-25000" dirty="0"/>
              <a:t>01</a:t>
            </a:r>
            <a:r>
              <a:rPr lang="en-US" dirty="0"/>
              <a:t>=3.371 GHz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Underground measurements at SNOLAB taken in July 2025.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More on-going right now.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Surface measurements at IQC taken between September 2025 and  January 2026.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F9D131D-0F9C-DFC7-25F3-47FCB172EFCA}"/>
              </a:ext>
            </a:extLst>
          </p:cNvPr>
          <p:cNvSpPr txBox="1"/>
          <p:nvPr/>
        </p:nvSpPr>
        <p:spPr>
          <a:xfrm>
            <a:off x="11771291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26849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BF055-9F17-19CD-D8D7-F29868530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454CECD7-2E5B-3256-6AB9-9894B7444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63"/>
          <a:stretch>
            <a:fillRect/>
          </a:stretch>
        </p:blipFill>
        <p:spPr>
          <a:xfrm>
            <a:off x="6697288" y="3574356"/>
            <a:ext cx="5425876" cy="2250095"/>
          </a:xfrm>
          <a:prstGeom prst="rect">
            <a:avLst/>
          </a:prstGeom>
        </p:spPr>
      </p:pic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55261F62-2CDE-46B4-BE3E-CA72408C12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875174"/>
              </p:ext>
            </p:extLst>
          </p:nvPr>
        </p:nvGraphicFramePr>
        <p:xfrm>
          <a:off x="8977751" y="4893006"/>
          <a:ext cx="1135514" cy="53683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1196">
                  <a:extLst>
                    <a:ext uri="{9D8B030D-6E8A-4147-A177-3AD203B41FA5}">
                      <a16:colId xmlns:a16="http://schemas.microsoft.com/office/drawing/2014/main" val="3798751114"/>
                    </a:ext>
                  </a:extLst>
                </a:gridCol>
                <a:gridCol w="934318">
                  <a:extLst>
                    <a:ext uri="{9D8B030D-6E8A-4147-A177-3AD203B41FA5}">
                      <a16:colId xmlns:a16="http://schemas.microsoft.com/office/drawing/2014/main" val="2694205084"/>
                    </a:ext>
                  </a:extLst>
                </a:gridCol>
              </a:tblGrid>
              <a:tr h="178944">
                <a:tc>
                  <a:txBody>
                    <a:bodyPr/>
                    <a:lstStyle/>
                    <a:p>
                      <a:r>
                        <a:rPr lang="el-GR" sz="900" dirty="0"/>
                        <a:t>θ</a:t>
                      </a:r>
                      <a:endParaRPr lang="en-CA" sz="900" dirty="0"/>
                    </a:p>
                  </a:txBody>
                  <a:tcPr marL="39329" marR="39329" marT="19665" marB="19665"/>
                </a:tc>
                <a:tc>
                  <a:txBody>
                    <a:bodyPr/>
                    <a:lstStyle/>
                    <a:p>
                      <a:r>
                        <a:rPr lang="en-CA" sz="900" dirty="0"/>
                        <a:t>Coeff</a:t>
                      </a:r>
                    </a:p>
                  </a:txBody>
                  <a:tcPr marL="39329" marR="39329" marT="19665" marB="19665"/>
                </a:tc>
                <a:extLst>
                  <a:ext uri="{0D108BD9-81ED-4DB2-BD59-A6C34878D82A}">
                    <a16:rowId xmlns:a16="http://schemas.microsoft.com/office/drawing/2014/main" val="2520152405"/>
                  </a:ext>
                </a:extLst>
              </a:tr>
              <a:tr h="178944">
                <a:tc>
                  <a:txBody>
                    <a:bodyPr/>
                    <a:lstStyle/>
                    <a:p>
                      <a:r>
                        <a:rPr lang="el-GR" sz="900" dirty="0"/>
                        <a:t>θ</a:t>
                      </a:r>
                      <a:r>
                        <a:rPr lang="en-CA" sz="900" baseline="-25000" dirty="0"/>
                        <a:t>1</a:t>
                      </a:r>
                    </a:p>
                  </a:txBody>
                  <a:tcPr marL="39329" marR="39329" marT="19665" marB="1966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900" dirty="0"/>
                        <a:t>-0.41 ± 0.02</a:t>
                      </a:r>
                    </a:p>
                  </a:txBody>
                  <a:tcPr marL="39329" marR="39329" marT="19665" marB="19665"/>
                </a:tc>
                <a:extLst>
                  <a:ext uri="{0D108BD9-81ED-4DB2-BD59-A6C34878D82A}">
                    <a16:rowId xmlns:a16="http://schemas.microsoft.com/office/drawing/2014/main" val="3820772756"/>
                  </a:ext>
                </a:extLst>
              </a:tr>
              <a:tr h="178944">
                <a:tc>
                  <a:txBody>
                    <a:bodyPr/>
                    <a:lstStyle/>
                    <a:p>
                      <a:r>
                        <a:rPr lang="el-GR" sz="900" dirty="0"/>
                        <a:t>θ</a:t>
                      </a:r>
                      <a:r>
                        <a:rPr lang="en-CA" sz="900" baseline="-25000" dirty="0"/>
                        <a:t>2</a:t>
                      </a:r>
                    </a:p>
                  </a:txBody>
                  <a:tcPr marL="39329" marR="39329" marT="19665" marB="1966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900" dirty="0"/>
                        <a:t>-0.27± 0.03</a:t>
                      </a:r>
                    </a:p>
                  </a:txBody>
                  <a:tcPr marL="39329" marR="39329" marT="19665" marB="19665"/>
                </a:tc>
                <a:extLst>
                  <a:ext uri="{0D108BD9-81ED-4DB2-BD59-A6C34878D82A}">
                    <a16:rowId xmlns:a16="http://schemas.microsoft.com/office/drawing/2014/main" val="1335712642"/>
                  </a:ext>
                </a:extLst>
              </a:tr>
            </a:tbl>
          </a:graphicData>
        </a:graphic>
      </p:graphicFrame>
      <p:pic>
        <p:nvPicPr>
          <p:cNvPr id="30" name="Picture 29">
            <a:extLst>
              <a:ext uri="{FF2B5EF4-FFF2-40B4-BE49-F238E27FC236}">
                <a16:creationId xmlns:a16="http://schemas.microsoft.com/office/drawing/2014/main" id="{C38DFE10-9D7B-37BD-5FF4-F030C6041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4"/>
          <a:stretch>
            <a:fillRect/>
          </a:stretch>
        </p:blipFill>
        <p:spPr>
          <a:xfrm>
            <a:off x="1376583" y="3429000"/>
            <a:ext cx="4698308" cy="2867053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F8C72C6-8274-D2A6-58A2-701098263F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4935536" cy="739846"/>
          </a:xfrm>
        </p:spPr>
        <p:txBody>
          <a:bodyPr>
            <a:normAutofit/>
          </a:bodyPr>
          <a:lstStyle/>
          <a:p>
            <a:r>
              <a:rPr lang="en-US" b="1" dirty="0"/>
              <a:t>The data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34026D-CD5B-94C7-4351-6D8F1939B3B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92"/>
          <a:stretch>
            <a:fillRect/>
          </a:stretch>
        </p:blipFill>
        <p:spPr>
          <a:xfrm>
            <a:off x="324797" y="761511"/>
            <a:ext cx="3320771" cy="21448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7AF29C-74D4-B880-F816-2C9A69F06C3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6053"/>
          <a:stretch>
            <a:fillRect/>
          </a:stretch>
        </p:blipFill>
        <p:spPr>
          <a:xfrm>
            <a:off x="3829688" y="761510"/>
            <a:ext cx="3389259" cy="21665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3879A59-66D2-3841-03CB-1840702D8D86}"/>
              </a:ext>
            </a:extLst>
          </p:cNvPr>
          <p:cNvSpPr txBox="1"/>
          <p:nvPr/>
        </p:nvSpPr>
        <p:spPr>
          <a:xfrm>
            <a:off x="324797" y="2928025"/>
            <a:ext cx="75137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Consistently observed a smaller standard deviation for the underground results.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C7B853-549C-84C8-2D01-27CE3CF230EC}"/>
              </a:ext>
            </a:extLst>
          </p:cNvPr>
          <p:cNvSpPr txBox="1"/>
          <p:nvPr/>
        </p:nvSpPr>
        <p:spPr>
          <a:xfrm>
            <a:off x="1472865" y="6296053"/>
            <a:ext cx="39964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Non-stationary dynamics observed.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AE39916-052F-94C7-1D28-C4603E4E776D}"/>
              </a:ext>
            </a:extLst>
          </p:cNvPr>
          <p:cNvSpPr txBox="1"/>
          <p:nvPr/>
        </p:nvSpPr>
        <p:spPr>
          <a:xfrm>
            <a:off x="7438404" y="142184"/>
            <a:ext cx="47535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Pursuing techniques like time series analysis to:</a:t>
            </a:r>
            <a:br>
              <a:rPr lang="en-US" b="1" dirty="0"/>
            </a:b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Mitigate the non-stationarity in T1 and T2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Determine outlier events in datasets that could be indicative of the controlled radiation exposure.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Vector analysis to check correlation between parameters across different qubits.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Interpreting physical meaning of the memory coefficients (</a:t>
            </a:r>
            <a:r>
              <a:rPr lang="el-GR" dirty="0"/>
              <a:t>θ</a:t>
            </a:r>
            <a:r>
              <a:rPr lang="en-US" dirty="0"/>
              <a:t>) determined from time series analysis.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A702963-9F64-4539-2E72-3891ADA55AFB}"/>
              </a:ext>
            </a:extLst>
          </p:cNvPr>
          <p:cNvSpPr txBox="1"/>
          <p:nvPr/>
        </p:nvSpPr>
        <p:spPr>
          <a:xfrm>
            <a:off x="7438404" y="3936593"/>
            <a:ext cx="4517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Residual after a likelihood fit to ARIMA (0,1,2)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2F90E10-70A1-A954-BA36-629DCEF7F83A}"/>
              </a:ext>
            </a:extLst>
          </p:cNvPr>
          <p:cNvSpPr txBox="1"/>
          <p:nvPr/>
        </p:nvSpPr>
        <p:spPr>
          <a:xfrm>
            <a:off x="10363200" y="3558504"/>
            <a:ext cx="1379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</a:t>
            </a:r>
            <a:r>
              <a:rPr lang="en-US" sz="1600" baseline="-25000" dirty="0"/>
              <a:t>1</a:t>
            </a:r>
            <a:r>
              <a:rPr lang="en-US" sz="1600" dirty="0"/>
              <a:t> rate vs time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7412EE02-C4F5-2E5C-2A85-34FB0AA5F970}"/>
              </a:ext>
            </a:extLst>
          </p:cNvPr>
          <p:cNvSpPr/>
          <p:nvPr/>
        </p:nvSpPr>
        <p:spPr>
          <a:xfrm>
            <a:off x="10155936" y="4876800"/>
            <a:ext cx="914400" cy="1054608"/>
          </a:xfrm>
          <a:custGeom>
            <a:avLst/>
            <a:gdLst>
              <a:gd name="csX0" fmla="*/ 914400 w 914400"/>
              <a:gd name="csY0" fmla="*/ 0 h 1054608"/>
              <a:gd name="csX1" fmla="*/ 633984 w 914400"/>
              <a:gd name="csY1" fmla="*/ 408432 h 1054608"/>
              <a:gd name="csX2" fmla="*/ 0 w 914400"/>
              <a:gd name="csY2" fmla="*/ 1054608 h 10546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914400" h="1054608">
                <a:moveTo>
                  <a:pt x="914400" y="0"/>
                </a:moveTo>
                <a:cubicBezTo>
                  <a:pt x="850392" y="116332"/>
                  <a:pt x="786384" y="232664"/>
                  <a:pt x="633984" y="408432"/>
                </a:cubicBezTo>
                <a:cubicBezTo>
                  <a:pt x="481584" y="584200"/>
                  <a:pt x="240792" y="819404"/>
                  <a:pt x="0" y="1054608"/>
                </a:cubicBezTo>
              </a:path>
            </a:pathLst>
          </a:custGeom>
          <a:noFill/>
          <a:ln>
            <a:headEnd type="triangl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34E0507-AF50-AB76-078F-966F5631B57B}"/>
              </a:ext>
            </a:extLst>
          </p:cNvPr>
          <p:cNvSpPr txBox="1"/>
          <p:nvPr/>
        </p:nvSpPr>
        <p:spPr>
          <a:xfrm>
            <a:off x="7370065" y="5817356"/>
            <a:ext cx="2883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Change point in </a:t>
            </a:r>
            <a:r>
              <a:rPr lang="en-US" dirty="0" err="1"/>
              <a:t>behaviour</a:t>
            </a:r>
            <a:r>
              <a:rPr lang="en-US" dirty="0"/>
              <a:t> 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A6BBC3E-34FF-85E1-22E8-F9519E0921FD}"/>
              </a:ext>
            </a:extLst>
          </p:cNvPr>
          <p:cNvSpPr txBox="1"/>
          <p:nvPr/>
        </p:nvSpPr>
        <p:spPr>
          <a:xfrm>
            <a:off x="11771291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517231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94099-372C-A320-FC6C-51530E979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76C7AF-B2C4-F7DA-2455-1B60F50878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037" y="0"/>
            <a:ext cx="9380794" cy="717579"/>
          </a:xfrm>
        </p:spPr>
        <p:txBody>
          <a:bodyPr/>
          <a:lstStyle/>
          <a:p>
            <a:r>
              <a:rPr lang="en-US" b="1" dirty="0"/>
              <a:t>Outlook for </a:t>
            </a:r>
            <a:r>
              <a:rPr lang="en-US" b="1" dirty="0" err="1"/>
              <a:t>Qutebits</a:t>
            </a:r>
            <a:endParaRPr lang="en-US" b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98662C5-8D2E-6F41-5CE2-A03A2107E8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7763" y="1010819"/>
            <a:ext cx="10622660" cy="5299743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Currently taking another set of underground data.</a:t>
            </a:r>
          </a:p>
          <a:p>
            <a:endParaRPr lang="en-US" sz="9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Take measurements that provide charge control, and can help determine quasiparticle poisoning.</a:t>
            </a:r>
          </a:p>
          <a:p>
            <a:endParaRPr lang="en-US" sz="9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Continue data analysis efforts towards understanding effects of radiation on qubit performance, determine quasiparticle density on the chip.</a:t>
            </a:r>
          </a:p>
          <a:p>
            <a:endParaRPr lang="en-US" sz="9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Design and fabricate new qubit chips that would help narrow down on hypothesis from data analysis.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AE0086-2DDB-1987-CB5E-9E489232B656}"/>
              </a:ext>
            </a:extLst>
          </p:cNvPr>
          <p:cNvSpPr txBox="1"/>
          <p:nvPr/>
        </p:nvSpPr>
        <p:spPr>
          <a:xfrm>
            <a:off x="11771291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483394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41965-7511-383F-7D5C-A80A29014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6DC838-9D14-B3EB-6F95-B18C4BA370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431002" cy="969403"/>
          </a:xfrm>
        </p:spPr>
        <p:txBody>
          <a:bodyPr>
            <a:normAutofit fontScale="55000" lnSpcReduction="20000"/>
          </a:bodyPr>
          <a:lstStyle/>
          <a:p>
            <a:r>
              <a:rPr lang="en-US" b="1" dirty="0"/>
              <a:t>Outlook for quantum science @CUTE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A70841-DC5B-9320-5A63-A04E60DB8669}"/>
              </a:ext>
            </a:extLst>
          </p:cNvPr>
          <p:cNvSpPr txBox="1"/>
          <p:nvPr/>
        </p:nvSpPr>
        <p:spPr>
          <a:xfrm>
            <a:off x="493294" y="1826432"/>
            <a:ext cx="11408103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effectLst>
                  <a:glow rad="177800">
                    <a:schemeClr val="accent1">
                      <a:alpha val="70000"/>
                    </a:schemeClr>
                  </a:glow>
                </a:effectLst>
              </a:rPr>
              <a:t>Upgrade the facility with additional RF line installations.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900" dirty="0">
              <a:solidFill>
                <a:schemeClr val="bg1"/>
              </a:solidFill>
              <a:effectLst>
                <a:glow rad="177800">
                  <a:schemeClr val="accent1">
                    <a:alpha val="70000"/>
                  </a:schemeClr>
                </a:glo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effectLst>
                  <a:glow rad="177800">
                    <a:schemeClr val="accent1">
                      <a:alpha val="70000"/>
                    </a:schemeClr>
                  </a:glow>
                </a:effectLst>
              </a:rPr>
              <a:t>Infrared absorbers have shown to improve T1 times. Look for better IR coatings around the qubit mount.</a:t>
            </a:r>
          </a:p>
          <a:p>
            <a:endParaRPr lang="en-US" sz="900" dirty="0">
              <a:solidFill>
                <a:schemeClr val="bg1"/>
              </a:solidFill>
              <a:effectLst>
                <a:glow rad="177800">
                  <a:schemeClr val="accent1">
                    <a:alpha val="70000"/>
                  </a:schemeClr>
                </a:glo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effectLst>
                  <a:glow rad="177800">
                    <a:schemeClr val="accent1">
                      <a:alpha val="70000"/>
                    </a:schemeClr>
                  </a:glow>
                </a:effectLst>
              </a:rPr>
              <a:t>Collaborate with more such interesting projects to slowly develop a quantum science program at SNOLAB.</a:t>
            </a:r>
          </a:p>
          <a:p>
            <a:endParaRPr lang="en-US" sz="900" dirty="0">
              <a:solidFill>
                <a:schemeClr val="bg1"/>
              </a:solidFill>
              <a:effectLst>
                <a:glow rad="177800">
                  <a:schemeClr val="accent1">
                    <a:alpha val="70000"/>
                  </a:schemeClr>
                </a:glo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effectLst>
                  <a:glow rad="177800">
                    <a:schemeClr val="accent1">
                      <a:alpha val="70000"/>
                    </a:schemeClr>
                  </a:glow>
                </a:effectLst>
              </a:rPr>
              <a:t>Contact me (</a:t>
            </a:r>
            <a:r>
              <a:rPr lang="en-US" sz="3200" dirty="0">
                <a:solidFill>
                  <a:schemeClr val="accent4"/>
                </a:solidFill>
                <a:effectLst>
                  <a:glow rad="88900">
                    <a:schemeClr val="accent1">
                      <a:alpha val="92000"/>
                    </a:schemeClr>
                  </a:glo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vijayiyer@snolab.ca</a:t>
            </a:r>
            <a:r>
              <a:rPr lang="en-US" sz="3200" dirty="0">
                <a:solidFill>
                  <a:schemeClr val="bg1"/>
                </a:solidFill>
                <a:effectLst>
                  <a:glow rad="177800">
                    <a:schemeClr val="accent1">
                      <a:alpha val="70000"/>
                    </a:schemeClr>
                  </a:glow>
                </a:effectLst>
              </a:rPr>
              <a:t>) if you have any ideas that might benefit from being at CUTE.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37FAB0-2246-33C0-92C1-6EB7827DE888}"/>
              </a:ext>
            </a:extLst>
          </p:cNvPr>
          <p:cNvSpPr txBox="1"/>
          <p:nvPr/>
        </p:nvSpPr>
        <p:spPr>
          <a:xfrm>
            <a:off x="11771291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9404D6-AA0B-3C2B-EBAC-761422BBFCBD}"/>
              </a:ext>
            </a:extLst>
          </p:cNvPr>
          <p:cNvSpPr/>
          <p:nvPr/>
        </p:nvSpPr>
        <p:spPr>
          <a:xfrm>
            <a:off x="4308399" y="5934670"/>
            <a:ext cx="31668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700633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87FF36F-00D9-E3F3-45F8-337EB7BAF0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Land acknowledgement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13FB9-55D9-47DE-81A8-AD5711F720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 fontAlgn="base"/>
            <a:r>
              <a:rPr lang="en-US" sz="2800" b="0" i="0" u="none" strike="noStrike" dirty="0">
                <a:solidFill>
                  <a:srgbClr val="FFFFFF"/>
                </a:solidFill>
                <a:effectLst/>
              </a:rPr>
              <a:t>SNOLAB is located on the traditional territory of the Robinson-Huron Treaty of 1850, shared by the Indigenous people of the surrounding Atikameksheng </a:t>
            </a:r>
            <a:r>
              <a:rPr lang="en-US" sz="2800" b="0" i="0" u="none" strike="noStrike" dirty="0" err="1">
                <a:solidFill>
                  <a:srgbClr val="FFFFFF"/>
                </a:solidFill>
                <a:effectLst/>
              </a:rPr>
              <a:t>Anishnawbek</a:t>
            </a:r>
            <a:r>
              <a:rPr lang="en-US" sz="2800" b="0" i="0" u="none" strike="noStrike" dirty="0">
                <a:solidFill>
                  <a:srgbClr val="FFFFFF"/>
                </a:solidFill>
                <a:effectLst/>
              </a:rPr>
              <a:t> First Nation as part of the larger Anishinabek Nation.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</a:rPr>
              <a:t>​</a:t>
            </a:r>
            <a:r>
              <a:rPr lang="en-US" sz="28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sz="2800" b="0" i="0" u="none" strike="noStrike" dirty="0">
                <a:solidFill>
                  <a:srgbClr val="000000"/>
                </a:solidFill>
                <a:effectLst/>
              </a:rPr>
              <a:t>​</a:t>
            </a:r>
            <a:r>
              <a:rPr lang="en-US" sz="28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sz="2800" b="0" i="0" u="none" strike="noStrike" dirty="0">
                <a:solidFill>
                  <a:srgbClr val="FFFFFF"/>
                </a:solidFill>
                <a:effectLst/>
              </a:rPr>
              <a:t>We acknowledge those who came before us and </a:t>
            </a:r>
            <a:r>
              <a:rPr lang="en-US" sz="2800" b="0" i="0" u="none" strike="noStrike" dirty="0" err="1">
                <a:solidFill>
                  <a:srgbClr val="FFFFFF"/>
                </a:solidFill>
                <a:effectLst/>
              </a:rPr>
              <a:t>honour</a:t>
            </a:r>
            <a:r>
              <a:rPr lang="en-US" sz="2800" b="0" i="0" u="none" strike="noStrike" dirty="0">
                <a:solidFill>
                  <a:srgbClr val="FFFFFF"/>
                </a:solidFill>
                <a:effectLst/>
              </a:rPr>
              <a:t> those who are the caretakers of the land and the waters.</a:t>
            </a:r>
            <a:endParaRPr lang="en-US" sz="28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1B237A-3FCA-4A5E-A182-E755EFFCE5D1}"/>
              </a:ext>
            </a:extLst>
          </p:cNvPr>
          <p:cNvSpPr txBox="1"/>
          <p:nvPr/>
        </p:nvSpPr>
        <p:spPr>
          <a:xfrm>
            <a:off x="1189031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70755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:a16="http://schemas.microsoft.com/office/drawing/2014/main" id="{39A08681-2809-EE9E-C080-2A9A06A1BB1F}"/>
              </a:ext>
            </a:extLst>
          </p:cNvPr>
          <p:cNvSpPr/>
          <p:nvPr/>
        </p:nvSpPr>
        <p:spPr>
          <a:xfrm>
            <a:off x="3770470" y="2662679"/>
            <a:ext cx="2689721" cy="3963197"/>
          </a:xfrm>
          <a:prstGeom prst="ellipse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4A20EC7-18F2-AEB5-C3FA-28EFB277EBDF}"/>
              </a:ext>
            </a:extLst>
          </p:cNvPr>
          <p:cNvSpPr/>
          <p:nvPr/>
        </p:nvSpPr>
        <p:spPr>
          <a:xfrm>
            <a:off x="3840425" y="126628"/>
            <a:ext cx="2689721" cy="4954697"/>
          </a:xfrm>
          <a:prstGeom prst="ellips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 group of people in a factory&#10;&#10;AI-generated content may be incorrect.">
            <a:extLst>
              <a:ext uri="{FF2B5EF4-FFF2-40B4-BE49-F238E27FC236}">
                <a16:creationId xmlns:a16="http://schemas.microsoft.com/office/drawing/2014/main" id="{4E451251-6B53-70B7-DFF5-7433E963B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7" r="11316"/>
          <a:stretch>
            <a:fillRect/>
          </a:stretch>
        </p:blipFill>
        <p:spPr>
          <a:xfrm>
            <a:off x="8363235" y="0"/>
            <a:ext cx="3828766" cy="250759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52B4D8AC-3628-38A2-ADAA-13CE723E66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0996" y="888596"/>
            <a:ext cx="1427747" cy="15357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55DE4A-104F-EB81-8EEE-E57B11325D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9124" y="1347318"/>
            <a:ext cx="2221832" cy="11830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0FE2E0-CBF4-C006-DF93-0E0E26AE0A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524" y="2937781"/>
            <a:ext cx="2715400" cy="9635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E47E648-670A-FC49-30AF-A3624E83B0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559" y="4811331"/>
            <a:ext cx="2989847" cy="1562195"/>
          </a:xfrm>
          <a:prstGeom prst="rect">
            <a:avLst/>
          </a:prstGeom>
        </p:spPr>
      </p:pic>
      <p:pic>
        <p:nvPicPr>
          <p:cNvPr id="15" name="Picture 14" descr="A large metal cylinder with many pieces of copper&#10;&#10;AI-generated content may be incorrect.">
            <a:extLst>
              <a:ext uri="{FF2B5EF4-FFF2-40B4-BE49-F238E27FC236}">
                <a16:creationId xmlns:a16="http://schemas.microsoft.com/office/drawing/2014/main" id="{D67CE31F-9CA9-2815-835E-F2C086265F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758" y="0"/>
            <a:ext cx="1732788" cy="2310384"/>
          </a:xfrm>
          <a:prstGeom prst="rect">
            <a:avLst/>
          </a:prstGeom>
        </p:spPr>
      </p:pic>
      <p:pic>
        <p:nvPicPr>
          <p:cNvPr id="21" name="Picture 20" descr="A group of men in white hazmat suits working on a machine&#10;&#10;AI-generated content may be incorrect.">
            <a:extLst>
              <a:ext uri="{FF2B5EF4-FFF2-40B4-BE49-F238E27FC236}">
                <a16:creationId xmlns:a16="http://schemas.microsoft.com/office/drawing/2014/main" id="{328819B6-24E5-5806-20CA-711FC29A7B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059" y="1698691"/>
            <a:ext cx="1451287" cy="1935050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CB3CFC85-4DD8-9A54-C80C-611E0A6B2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533" y="2603977"/>
            <a:ext cx="2166545" cy="1631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C41629A6-7458-2C41-2D78-419B3FFD6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5816" y="1717599"/>
            <a:ext cx="2356184" cy="294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8A7C426-AB9D-8123-95CE-DAF1DAD634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78992" y="3072040"/>
            <a:ext cx="1409698" cy="140625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F664F2B-43DD-B12B-170B-90C9E5D1A0EB}"/>
              </a:ext>
            </a:extLst>
          </p:cNvPr>
          <p:cNvSpPr txBox="1"/>
          <p:nvPr/>
        </p:nvSpPr>
        <p:spPr>
          <a:xfrm>
            <a:off x="4090513" y="5207709"/>
            <a:ext cx="20665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Poor Richard" panose="02080502050505020702" pitchFamily="18" charset="0"/>
              </a:rPr>
              <a:t>Qutebits</a:t>
            </a:r>
          </a:p>
        </p:txBody>
      </p:sp>
      <p:pic>
        <p:nvPicPr>
          <p:cNvPr id="28" name="Picture 27" descr="A metal cylinder with wires and wires&#10;&#10;AI-generated content may be incorrect.">
            <a:extLst>
              <a:ext uri="{FF2B5EF4-FFF2-40B4-BE49-F238E27FC236}">
                <a16:creationId xmlns:a16="http://schemas.microsoft.com/office/drawing/2014/main" id="{3AC84835-E45A-9109-4C1A-50940519BE2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384"/>
          <a:stretch>
            <a:fillRect/>
          </a:stretch>
        </p:blipFill>
        <p:spPr>
          <a:xfrm>
            <a:off x="7584884" y="4644277"/>
            <a:ext cx="2077377" cy="2031080"/>
          </a:xfrm>
          <a:prstGeom prst="rect">
            <a:avLst/>
          </a:prstGeom>
        </p:spPr>
      </p:pic>
      <p:pic>
        <p:nvPicPr>
          <p:cNvPr id="30" name="图片 14">
            <a:extLst>
              <a:ext uri="{FF2B5EF4-FFF2-40B4-BE49-F238E27FC236}">
                <a16:creationId xmlns:a16="http://schemas.microsoft.com/office/drawing/2014/main" id="{6E169ADA-BD15-B3D8-B79D-A2A3D4913EB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35816" y="5144091"/>
            <a:ext cx="1597804" cy="160266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DA81B4-D3D2-A53B-A338-5DA3479695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4090513" cy="801800"/>
          </a:xfrm>
        </p:spPr>
        <p:txBody>
          <a:bodyPr>
            <a:normAutofit/>
          </a:bodyPr>
          <a:lstStyle/>
          <a:p>
            <a:r>
              <a:rPr lang="en-US" b="1" dirty="0"/>
              <a:t>My Background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8043EA-B87E-B109-C5A5-036527CF73DC}"/>
              </a:ext>
            </a:extLst>
          </p:cNvPr>
          <p:cNvSpPr txBox="1"/>
          <p:nvPr/>
        </p:nvSpPr>
        <p:spPr>
          <a:xfrm>
            <a:off x="1189031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277165-733E-7075-B068-AB40EA8222E4}"/>
              </a:ext>
            </a:extLst>
          </p:cNvPr>
          <p:cNvSpPr txBox="1"/>
          <p:nvPr/>
        </p:nvSpPr>
        <p:spPr>
          <a:xfrm>
            <a:off x="10279633" y="1831122"/>
            <a:ext cx="11940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PRD 105, 122002 (2022)</a:t>
            </a:r>
            <a:endParaRPr lang="en-CA" sz="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682093-8DF8-B90F-0866-A51598C495F9}"/>
              </a:ext>
            </a:extLst>
          </p:cNvPr>
          <p:cNvSpPr txBox="1"/>
          <p:nvPr/>
        </p:nvSpPr>
        <p:spPr>
          <a:xfrm>
            <a:off x="11013908" y="0"/>
            <a:ext cx="11057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Credit: </a:t>
            </a:r>
            <a:r>
              <a:rPr lang="en-US" sz="800" dirty="0" err="1">
                <a:solidFill>
                  <a:schemeClr val="bg1"/>
                </a:solidFill>
              </a:rPr>
              <a:t>SuperCDMS</a:t>
            </a:r>
            <a:endParaRPr lang="en-CA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00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92FF5-C706-99E5-D883-4E49B9FA6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2F75BC1C-090B-FD6C-9DE4-E9EE29D4AB0E}"/>
              </a:ext>
            </a:extLst>
          </p:cNvPr>
          <p:cNvSpPr/>
          <p:nvPr/>
        </p:nvSpPr>
        <p:spPr>
          <a:xfrm>
            <a:off x="7037996" y="3935895"/>
            <a:ext cx="3970920" cy="1477618"/>
          </a:xfrm>
          <a:prstGeom prst="ellipse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B157DE-8B72-A97A-5776-5AEF5E80F2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4340" y="107423"/>
            <a:ext cx="9431002" cy="96940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Role at SNOLAB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2A6D19-E2BF-78A4-59CC-D2978BEE0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40" y="1332103"/>
            <a:ext cx="3908509" cy="14946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ABA984-E8B8-F411-D866-B5E1C052FC11}"/>
              </a:ext>
            </a:extLst>
          </p:cNvPr>
          <p:cNvSpPr txBox="1"/>
          <p:nvPr/>
        </p:nvSpPr>
        <p:spPr>
          <a:xfrm>
            <a:off x="4503702" y="950883"/>
            <a:ext cx="66458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736600">
                    <a:schemeClr val="accent1">
                      <a:alpha val="40000"/>
                    </a:schemeClr>
                  </a:glow>
                </a:effectLst>
              </a:rPr>
              <a:t>Develop programs in quantum science that align with CANADA’s National Quantum Strategy</a:t>
            </a:r>
          </a:p>
          <a:p>
            <a:endParaRPr lang="en-US" sz="2400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736600">
                  <a:schemeClr val="accent1">
                    <a:alpha val="50000"/>
                  </a:schemeClr>
                </a:glow>
              </a:effectLst>
            </a:endParaRPr>
          </a:p>
          <a:p>
            <a:r>
              <a:rPr lang="en-US" sz="24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736600">
                    <a:schemeClr val="accent1">
                      <a:alpha val="40000"/>
                    </a:schemeClr>
                  </a:glow>
                </a:effectLst>
              </a:rPr>
              <a:t>Utilize the Cryogenic Underground TEst (CUTE) facility at SNOLAB for applicable projects.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9A8DAB-5C32-EA4F-C6EB-89D35A964EA3}"/>
              </a:ext>
            </a:extLst>
          </p:cNvPr>
          <p:cNvSpPr txBox="1"/>
          <p:nvPr/>
        </p:nvSpPr>
        <p:spPr>
          <a:xfrm>
            <a:off x="138363" y="3206417"/>
            <a:ext cx="120536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Current primary project:</a:t>
            </a: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Advanced characterization and mitigation of qubit decoherence in a deep underground environment.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Goals: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Effect of radiation on qubit decoherence.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Mechanisms that cause decoherence.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Mitigation techniques.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Final goal: </a:t>
            </a:r>
            <a:r>
              <a:rPr lang="en-US" sz="2400" dirty="0">
                <a:solidFill>
                  <a:schemeClr val="bg1"/>
                </a:solidFill>
              </a:rPr>
              <a:t>Develop recommendations on the requirements for a quantum computer system design that would be largely unaffected by ionizing radiation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7810F8-5041-0D13-C16D-6ABD96072CFD}"/>
              </a:ext>
            </a:extLst>
          </p:cNvPr>
          <p:cNvSpPr txBox="1"/>
          <p:nvPr/>
        </p:nvSpPr>
        <p:spPr>
          <a:xfrm>
            <a:off x="7648721" y="4103194"/>
            <a:ext cx="27494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Poor Richard" panose="02080502050505020702" pitchFamily="18" charset="0"/>
              </a:rPr>
              <a:t>Qutebits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15C7F7E-0C71-4B66-B902-DFFCC2EF49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3536" y="3663884"/>
            <a:ext cx="725414" cy="7950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990587A-AAFE-C6C4-17A3-74934A8BA5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8916" y="4426166"/>
            <a:ext cx="1183084" cy="5006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DA82B06-3674-DA43-0E52-E0468F87E1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9312" y="4935111"/>
            <a:ext cx="924667" cy="5288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087BE7-5CC8-269A-8239-B33C7BC81D92}"/>
              </a:ext>
            </a:extLst>
          </p:cNvPr>
          <p:cNvSpPr txBox="1"/>
          <p:nvPr/>
        </p:nvSpPr>
        <p:spPr>
          <a:xfrm>
            <a:off x="1189031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35990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B2F86B3D-8A5D-B44B-B807-43DDDD08977E}"/>
              </a:ext>
            </a:extLst>
          </p:cNvPr>
          <p:cNvGrpSpPr/>
          <p:nvPr/>
        </p:nvGrpSpPr>
        <p:grpSpPr>
          <a:xfrm>
            <a:off x="18607" y="2962727"/>
            <a:ext cx="2366155" cy="3543935"/>
            <a:chOff x="9569170" y="3071558"/>
            <a:chExt cx="2366155" cy="3543935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655C67A-B661-64F6-139A-C8D284D71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935"/>
            <a:stretch>
              <a:fillRect/>
            </a:stretch>
          </p:blipFill>
          <p:spPr>
            <a:xfrm>
              <a:off x="9569170" y="3071558"/>
              <a:ext cx="2366155" cy="3543935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077652D-2918-4918-79AC-7A960EC3AC3F}"/>
                </a:ext>
              </a:extLst>
            </p:cNvPr>
            <p:cNvSpPr/>
            <p:nvPr/>
          </p:nvSpPr>
          <p:spPr>
            <a:xfrm>
              <a:off x="9602342" y="3230479"/>
              <a:ext cx="226540" cy="1985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7A107FA-1EE2-69D0-4FA6-9339D48F8DEB}"/>
                </a:ext>
              </a:extLst>
            </p:cNvPr>
            <p:cNvSpPr/>
            <p:nvPr/>
          </p:nvSpPr>
          <p:spPr>
            <a:xfrm>
              <a:off x="9602342" y="4297279"/>
              <a:ext cx="226540" cy="1985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3D4B57-F58E-C65F-F8B9-C0E7349B9F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2367" y="-6335"/>
            <a:ext cx="5997090" cy="739942"/>
          </a:xfrm>
        </p:spPr>
        <p:txBody>
          <a:bodyPr/>
          <a:lstStyle/>
          <a:p>
            <a:r>
              <a:rPr lang="en-US" b="1" dirty="0"/>
              <a:t>Superconducting qubits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3AFE1-F01C-4C84-EEA4-029A9F684A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6000" y="4945080"/>
            <a:ext cx="9887393" cy="168254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 macroscopic quantum circuit that acts as an artificial atom whose energy spectrum can be configured by us.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Use a Josephson junction to bring the anharmonicity in the energy level spacing for the system.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6594881-9251-6672-5717-13A6740CAE2B}"/>
              </a:ext>
            </a:extLst>
          </p:cNvPr>
          <p:cNvGrpSpPr/>
          <p:nvPr/>
        </p:nvGrpSpPr>
        <p:grpSpPr>
          <a:xfrm>
            <a:off x="5255599" y="620340"/>
            <a:ext cx="6833857" cy="2472404"/>
            <a:chOff x="2318998" y="788656"/>
            <a:chExt cx="6833857" cy="247240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C105FC9-8FC5-33A8-70FC-729F435E67F3}"/>
                </a:ext>
              </a:extLst>
            </p:cNvPr>
            <p:cNvSpPr/>
            <p:nvPr/>
          </p:nvSpPr>
          <p:spPr>
            <a:xfrm>
              <a:off x="2318998" y="1413749"/>
              <a:ext cx="3014804" cy="121316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6D1B983-4CA7-C1B8-27A6-278096D3D695}"/>
                </a:ext>
              </a:extLst>
            </p:cNvPr>
            <p:cNvSpPr/>
            <p:nvPr/>
          </p:nvSpPr>
          <p:spPr>
            <a:xfrm>
              <a:off x="6138051" y="1413749"/>
              <a:ext cx="3014804" cy="121316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8F9A863-8AD2-76A7-3506-BC49662FDA1F}"/>
                </a:ext>
              </a:extLst>
            </p:cNvPr>
            <p:cNvSpPr/>
            <p:nvPr/>
          </p:nvSpPr>
          <p:spPr>
            <a:xfrm>
              <a:off x="5333802" y="1413749"/>
              <a:ext cx="804249" cy="1213164"/>
            </a:xfrm>
            <a:prstGeom prst="rect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289DF3-FF47-6B12-671D-F8887827C7A6}"/>
                </a:ext>
              </a:extLst>
            </p:cNvPr>
            <p:cNvSpPr txBox="1"/>
            <p:nvPr/>
          </p:nvSpPr>
          <p:spPr>
            <a:xfrm>
              <a:off x="2708297" y="2882674"/>
              <a:ext cx="18010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Superconductor</a:t>
              </a:r>
              <a:endParaRPr lang="en-CA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E9B3287-8CDF-2190-85FA-A82E8FF00EBA}"/>
                </a:ext>
              </a:extLst>
            </p:cNvPr>
            <p:cNvSpPr txBox="1"/>
            <p:nvPr/>
          </p:nvSpPr>
          <p:spPr>
            <a:xfrm>
              <a:off x="7070558" y="2891728"/>
              <a:ext cx="18010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Superconductor</a:t>
              </a:r>
              <a:endParaRPr lang="en-CA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1237DA-19D3-CF32-5F19-579A36CEBD57}"/>
                </a:ext>
              </a:extLst>
            </p:cNvPr>
            <p:cNvSpPr txBox="1"/>
            <p:nvPr/>
          </p:nvSpPr>
          <p:spPr>
            <a:xfrm>
              <a:off x="5201164" y="2882674"/>
              <a:ext cx="10695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Insulator</a:t>
              </a:r>
              <a:endParaRPr lang="en-CA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11E92E9-CBB7-A7F1-9580-9B64DAE0C28E}"/>
                </a:ext>
              </a:extLst>
            </p:cNvPr>
            <p:cNvSpPr txBox="1"/>
            <p:nvPr/>
          </p:nvSpPr>
          <p:spPr>
            <a:xfrm>
              <a:off x="2393404" y="1448550"/>
              <a:ext cx="1358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Cooper pair</a:t>
              </a:r>
              <a:endParaRPr lang="en-CA" dirty="0">
                <a:solidFill>
                  <a:schemeClr val="bg1"/>
                </a:solidFill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61EEFB1-9470-B22D-E973-347362609891}"/>
                </a:ext>
              </a:extLst>
            </p:cNvPr>
            <p:cNvGrpSpPr/>
            <p:nvPr/>
          </p:nvGrpSpPr>
          <p:grpSpPr>
            <a:xfrm>
              <a:off x="3072436" y="1704311"/>
              <a:ext cx="5899088" cy="845198"/>
              <a:chOff x="3469478" y="3112980"/>
              <a:chExt cx="5899088" cy="845198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088A6126-BF6C-42FC-7F18-050D8C7C2094}"/>
                  </a:ext>
                </a:extLst>
              </p:cNvPr>
              <p:cNvGrpSpPr/>
              <p:nvPr/>
            </p:nvGrpSpPr>
            <p:grpSpPr>
              <a:xfrm>
                <a:off x="8753685" y="3327349"/>
                <a:ext cx="614881" cy="416460"/>
                <a:chOff x="3404103" y="3295461"/>
                <a:chExt cx="614881" cy="416460"/>
              </a:xfrm>
            </p:grpSpPr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DED0A233-170D-2E7B-A704-86EFA2A5418F}"/>
                    </a:ext>
                  </a:extLst>
                </p:cNvPr>
                <p:cNvSpPr/>
                <p:nvPr/>
              </p:nvSpPr>
              <p:spPr>
                <a:xfrm>
                  <a:off x="3404103" y="3295461"/>
                  <a:ext cx="425513" cy="416460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C3125C46-15DA-604D-71C1-054F19D7945A}"/>
                    </a:ext>
                  </a:extLst>
                </p:cNvPr>
                <p:cNvSpPr/>
                <p:nvPr/>
              </p:nvSpPr>
              <p:spPr>
                <a:xfrm>
                  <a:off x="3593471" y="3295461"/>
                  <a:ext cx="425513" cy="416460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DC75A99F-2908-9F22-CA60-9236A21946E1}"/>
                  </a:ext>
                </a:extLst>
              </p:cNvPr>
              <p:cNvGrpSpPr/>
              <p:nvPr/>
            </p:nvGrpSpPr>
            <p:grpSpPr>
              <a:xfrm>
                <a:off x="3469478" y="3325938"/>
                <a:ext cx="614881" cy="416460"/>
                <a:chOff x="3404103" y="3295461"/>
                <a:chExt cx="614881" cy="416460"/>
              </a:xfrm>
            </p:grpSpPr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1A81012B-4874-7398-09DD-4D9D0F3F3D86}"/>
                    </a:ext>
                  </a:extLst>
                </p:cNvPr>
                <p:cNvSpPr/>
                <p:nvPr/>
              </p:nvSpPr>
              <p:spPr>
                <a:xfrm>
                  <a:off x="3404103" y="3295461"/>
                  <a:ext cx="425513" cy="416460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F519DB85-2300-CE94-183B-D31323D8B418}"/>
                    </a:ext>
                  </a:extLst>
                </p:cNvPr>
                <p:cNvSpPr/>
                <p:nvPr/>
              </p:nvSpPr>
              <p:spPr>
                <a:xfrm>
                  <a:off x="3593471" y="3295461"/>
                  <a:ext cx="425513" cy="416460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</p:grpSp>
          <p:pic>
            <p:nvPicPr>
              <p:cNvPr id="14" name="Picture 13" descr="A red line on a black background&#10;&#10;AI-generated content may be incorrect.">
                <a:extLst>
                  <a:ext uri="{FF2B5EF4-FFF2-40B4-BE49-F238E27FC236}">
                    <a16:creationId xmlns:a16="http://schemas.microsoft.com/office/drawing/2014/main" id="{C457F32B-5517-9877-57BD-70CEACF4BD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93"/>
              <a:stretch>
                <a:fillRect/>
              </a:stretch>
            </p:blipFill>
            <p:spPr>
              <a:xfrm>
                <a:off x="4062973" y="3112980"/>
                <a:ext cx="4880080" cy="845198"/>
              </a:xfrm>
              <a:prstGeom prst="rect">
                <a:avLst/>
              </a:prstGeom>
            </p:spPr>
          </p:pic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A03BB5-A4BD-9AD3-17CD-A369A76A0694}"/>
                </a:ext>
              </a:extLst>
            </p:cNvPr>
            <p:cNvSpPr txBox="1"/>
            <p:nvPr/>
          </p:nvSpPr>
          <p:spPr>
            <a:xfrm>
              <a:off x="4835860" y="788656"/>
              <a:ext cx="21275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Josephson Junction</a:t>
              </a:r>
              <a:endParaRPr lang="en-CA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ED43A4C-CBF7-2164-5609-FCFCFA8A8D92}"/>
              </a:ext>
            </a:extLst>
          </p:cNvPr>
          <p:cNvGrpSpPr/>
          <p:nvPr/>
        </p:nvGrpSpPr>
        <p:grpSpPr>
          <a:xfrm>
            <a:off x="40197" y="198263"/>
            <a:ext cx="5070063" cy="2657780"/>
            <a:chOff x="94649" y="681279"/>
            <a:chExt cx="4757362" cy="2493859"/>
          </a:xfrm>
        </p:grpSpPr>
        <p:pic>
          <p:nvPicPr>
            <p:cNvPr id="23" name="Picture 6">
              <a:extLst>
                <a:ext uri="{FF2B5EF4-FFF2-40B4-BE49-F238E27FC236}">
                  <a16:creationId xmlns:a16="http://schemas.microsoft.com/office/drawing/2014/main" id="{4A9B86CE-5E6C-861E-6BED-900BCC7D34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649" y="681279"/>
              <a:ext cx="4757362" cy="24938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8933AF5-2E18-C943-E821-A8E49D7A9A0E}"/>
                </a:ext>
              </a:extLst>
            </p:cNvPr>
            <p:cNvSpPr/>
            <p:nvPr/>
          </p:nvSpPr>
          <p:spPr>
            <a:xfrm>
              <a:off x="619531" y="1612232"/>
              <a:ext cx="102364" cy="884321"/>
            </a:xfrm>
            <a:custGeom>
              <a:avLst/>
              <a:gdLst>
                <a:gd name="csX0" fmla="*/ 102364 w 102364"/>
                <a:gd name="csY0" fmla="*/ 884321 h 884321"/>
                <a:gd name="csX1" fmla="*/ 54237 w 102364"/>
                <a:gd name="csY1" fmla="*/ 757989 h 884321"/>
                <a:gd name="csX2" fmla="*/ 95 w 102364"/>
                <a:gd name="csY2" fmla="*/ 517357 h 884321"/>
                <a:gd name="csX3" fmla="*/ 42206 w 102364"/>
                <a:gd name="csY3" fmla="*/ 156410 h 884321"/>
                <a:gd name="csX4" fmla="*/ 84316 w 102364"/>
                <a:gd name="csY4" fmla="*/ 0 h 8843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2364" h="884321">
                  <a:moveTo>
                    <a:pt x="102364" y="884321"/>
                  </a:moveTo>
                  <a:cubicBezTo>
                    <a:pt x="86823" y="851735"/>
                    <a:pt x="71282" y="819150"/>
                    <a:pt x="54237" y="757989"/>
                  </a:cubicBezTo>
                  <a:cubicBezTo>
                    <a:pt x="37192" y="696828"/>
                    <a:pt x="2100" y="617620"/>
                    <a:pt x="95" y="517357"/>
                  </a:cubicBezTo>
                  <a:cubicBezTo>
                    <a:pt x="-1910" y="417094"/>
                    <a:pt x="28169" y="242636"/>
                    <a:pt x="42206" y="156410"/>
                  </a:cubicBezTo>
                  <a:cubicBezTo>
                    <a:pt x="56243" y="70184"/>
                    <a:pt x="70279" y="35092"/>
                    <a:pt x="84316" y="0"/>
                  </a:cubicBezTo>
                </a:path>
              </a:pathLst>
            </a:custGeom>
            <a:noFill/>
            <a:ln>
              <a:solidFill>
                <a:schemeClr val="accent6"/>
              </a:solidFill>
              <a:tailEnd type="triangl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D7093775-0261-7590-5D52-F163B9C478A9}"/>
                </a:ext>
              </a:extLst>
            </p:cNvPr>
            <p:cNvCxnSpPr/>
            <p:nvPr/>
          </p:nvCxnSpPr>
          <p:spPr>
            <a:xfrm flipV="1">
              <a:off x="1252330" y="1612232"/>
              <a:ext cx="1033670" cy="884321"/>
            </a:xfrm>
            <a:prstGeom prst="straightConnector1">
              <a:avLst/>
            </a:prstGeom>
            <a:ln w="190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5D23B05-9D60-2CD8-7DAA-AD5C5FEC1636}"/>
              </a:ext>
            </a:extLst>
          </p:cNvPr>
          <p:cNvGrpSpPr/>
          <p:nvPr/>
        </p:nvGrpSpPr>
        <p:grpSpPr>
          <a:xfrm>
            <a:off x="3538029" y="3462963"/>
            <a:ext cx="6920084" cy="1401899"/>
            <a:chOff x="3489902" y="3462963"/>
            <a:chExt cx="6920084" cy="1401899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29EA942-A2F4-2C4A-A164-5D4605D87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9360"/>
            <a:stretch>
              <a:fillRect/>
            </a:stretch>
          </p:blipFill>
          <p:spPr>
            <a:xfrm>
              <a:off x="3489902" y="3462963"/>
              <a:ext cx="3319090" cy="687333"/>
            </a:xfrm>
            <a:prstGeom prst="rect">
              <a:avLst/>
            </a:prstGeom>
          </p:spPr>
        </p:pic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B66A62D6-EA03-A1C7-2640-D099C986AB07}"/>
                </a:ext>
              </a:extLst>
            </p:cNvPr>
            <p:cNvSpPr/>
            <p:nvPr/>
          </p:nvSpPr>
          <p:spPr>
            <a:xfrm>
              <a:off x="5487010" y="3498052"/>
              <a:ext cx="1449806" cy="617155"/>
            </a:xfrm>
            <a:prstGeom prst="roundRect">
              <a:avLst/>
            </a:prstGeom>
            <a:noFill/>
            <a:ln w="25400">
              <a:solidFill>
                <a:schemeClr val="accent6"/>
              </a:solidFill>
              <a:prstDash val="dash"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9AC870FE-6469-D908-08ED-F70354AF7CD6}"/>
                </a:ext>
              </a:extLst>
            </p:cNvPr>
            <p:cNvCxnSpPr>
              <a:stCxn id="35" idx="3"/>
            </p:cNvCxnSpPr>
            <p:nvPr/>
          </p:nvCxnSpPr>
          <p:spPr>
            <a:xfrm flipV="1">
              <a:off x="6936816" y="3806629"/>
              <a:ext cx="849621" cy="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2169F64-E35B-FFB8-9321-A75FECF234CA}"/>
                </a:ext>
              </a:extLst>
            </p:cNvPr>
            <p:cNvSpPr txBox="1"/>
            <p:nvPr/>
          </p:nvSpPr>
          <p:spPr>
            <a:xfrm>
              <a:off x="7751276" y="3462963"/>
              <a:ext cx="2658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Introduces non-linearity in the inductance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A04BB2B-834C-6759-7432-0D9DC31600D2}"/>
                </a:ext>
              </a:extLst>
            </p:cNvPr>
            <p:cNvSpPr txBox="1"/>
            <p:nvPr/>
          </p:nvSpPr>
          <p:spPr>
            <a:xfrm>
              <a:off x="4466807" y="4225042"/>
              <a:ext cx="3754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/>
                <a:t>C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F449279-8BA3-2322-F337-7EAC1C85D17D}"/>
                </a:ext>
              </a:extLst>
            </p:cNvPr>
            <p:cNvSpPr txBox="1"/>
            <p:nvPr/>
          </p:nvSpPr>
          <p:spPr>
            <a:xfrm>
              <a:off x="6044239" y="4341642"/>
              <a:ext cx="33534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/>
                <a:t>L</a:t>
              </a:r>
            </a:p>
          </p:txBody>
        </p:sp>
        <p:sp>
          <p:nvSpPr>
            <p:cNvPr id="42" name="Right Brace 41">
              <a:extLst>
                <a:ext uri="{FF2B5EF4-FFF2-40B4-BE49-F238E27FC236}">
                  <a16:creationId xmlns:a16="http://schemas.microsoft.com/office/drawing/2014/main" id="{5B04DC2C-E76D-7824-2AD7-D224FF072997}"/>
                </a:ext>
              </a:extLst>
            </p:cNvPr>
            <p:cNvSpPr/>
            <p:nvPr/>
          </p:nvSpPr>
          <p:spPr>
            <a:xfrm rot="5400000">
              <a:off x="4577559" y="3830812"/>
              <a:ext cx="237650" cy="638968"/>
            </a:xfrm>
            <a:prstGeom prst="rightBrac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ight Brace 43">
              <a:extLst>
                <a:ext uri="{FF2B5EF4-FFF2-40B4-BE49-F238E27FC236}">
                  <a16:creationId xmlns:a16="http://schemas.microsoft.com/office/drawing/2014/main" id="{BC4FC374-22E2-1A10-5D9B-153F34DD2F27}"/>
                </a:ext>
              </a:extLst>
            </p:cNvPr>
            <p:cNvSpPr/>
            <p:nvPr/>
          </p:nvSpPr>
          <p:spPr>
            <a:xfrm rot="5400000">
              <a:off x="6122585" y="3592491"/>
              <a:ext cx="237650" cy="1390811"/>
            </a:xfrm>
            <a:prstGeom prst="rightBrac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53FB905D-EB7B-C579-1011-99D798030BED}"/>
              </a:ext>
            </a:extLst>
          </p:cNvPr>
          <p:cNvSpPr/>
          <p:nvPr/>
        </p:nvSpPr>
        <p:spPr>
          <a:xfrm>
            <a:off x="2225842" y="3851098"/>
            <a:ext cx="1360928" cy="624650"/>
          </a:xfrm>
          <a:custGeom>
            <a:avLst/>
            <a:gdLst>
              <a:gd name="csX0" fmla="*/ 2069432 w 2069432"/>
              <a:gd name="csY0" fmla="*/ 0 h 487279"/>
              <a:gd name="csX1" fmla="*/ 1251284 w 2069432"/>
              <a:gd name="csY1" fmla="*/ 108285 h 487279"/>
              <a:gd name="csX2" fmla="*/ 0 w 2069432"/>
              <a:gd name="csY2" fmla="*/ 487279 h 4872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069432" h="487279">
                <a:moveTo>
                  <a:pt x="2069432" y="0"/>
                </a:moveTo>
                <a:cubicBezTo>
                  <a:pt x="1832810" y="13536"/>
                  <a:pt x="1596189" y="27072"/>
                  <a:pt x="1251284" y="108285"/>
                </a:cubicBezTo>
                <a:cubicBezTo>
                  <a:pt x="906379" y="189498"/>
                  <a:pt x="453189" y="338388"/>
                  <a:pt x="0" y="487279"/>
                </a:cubicBezTo>
              </a:path>
            </a:pathLst>
          </a:custGeom>
          <a:noFill/>
          <a:ln w="19050"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C7FFCB3-FFD7-DC1C-32E4-6A7228352CC0}"/>
              </a:ext>
            </a:extLst>
          </p:cNvPr>
          <p:cNvSpPr txBox="1"/>
          <p:nvPr/>
        </p:nvSpPr>
        <p:spPr>
          <a:xfrm>
            <a:off x="1189031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2F7058-D26A-E958-C84B-96C03DA35564}"/>
              </a:ext>
            </a:extLst>
          </p:cNvPr>
          <p:cNvSpPr txBox="1"/>
          <p:nvPr/>
        </p:nvSpPr>
        <p:spPr>
          <a:xfrm>
            <a:off x="0" y="-17181"/>
            <a:ext cx="165353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800" dirty="0"/>
              <a:t>DOI: 10.1109/MAP.2023.3251261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69380A1-3602-FF70-6443-0FDE9C24DE04}"/>
              </a:ext>
            </a:extLst>
          </p:cNvPr>
          <p:cNvSpPr txBox="1"/>
          <p:nvPr/>
        </p:nvSpPr>
        <p:spPr>
          <a:xfrm>
            <a:off x="168327" y="6506662"/>
            <a:ext cx="183132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/>
              <a:t>Appl. Phys. Rev. 6, 021318 (2019)</a:t>
            </a:r>
          </a:p>
        </p:txBody>
      </p:sp>
    </p:spTree>
    <p:extLst>
      <p:ext uri="{BB962C8B-B14F-4D97-AF65-F5344CB8AC3E}">
        <p14:creationId xmlns:p14="http://schemas.microsoft.com/office/powerpoint/2010/main" val="2958073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CCF8E-3126-6C29-8026-64AC97FDA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6CD479-98CD-0C48-40C9-8A2F1570B0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380794" cy="837894"/>
          </a:xfrm>
        </p:spPr>
        <p:txBody>
          <a:bodyPr/>
          <a:lstStyle/>
          <a:p>
            <a:r>
              <a:rPr lang="en-US" b="1" dirty="0"/>
              <a:t>Qubit parameters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230147F-96B8-9493-599E-8D30E5B58E41}"/>
              </a:ext>
            </a:extLst>
          </p:cNvPr>
          <p:cNvSpPr txBox="1">
            <a:spLocks/>
          </p:cNvSpPr>
          <p:nvPr/>
        </p:nvSpPr>
        <p:spPr>
          <a:xfrm>
            <a:off x="120314" y="5546608"/>
            <a:ext cx="11983451" cy="7699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Errors – T</a:t>
            </a:r>
            <a:r>
              <a:rPr lang="en-US" sz="2000" baseline="-25000" dirty="0"/>
              <a:t>1</a:t>
            </a:r>
            <a:r>
              <a:rPr lang="en-US" sz="2000" dirty="0"/>
              <a:t> controls bit flip errors, and T</a:t>
            </a:r>
            <a:r>
              <a:rPr lang="en-US" sz="2000" baseline="-25000" dirty="0"/>
              <a:t>2</a:t>
            </a:r>
            <a:r>
              <a:rPr lang="en-US" sz="2000" dirty="0"/>
              <a:t> controls phase flip errors during various gate operations in algorithms.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goal is to keep the system in a superposition state, as well as maintain its phase relationship for as long as possible to execute quantum algorithms.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6DD0E0A-0111-A558-22A3-A810C5A7B16D}"/>
              </a:ext>
            </a:extLst>
          </p:cNvPr>
          <p:cNvSpPr txBox="1">
            <a:spLocks/>
          </p:cNvSpPr>
          <p:nvPr/>
        </p:nvSpPr>
        <p:spPr>
          <a:xfrm>
            <a:off x="134352" y="788925"/>
            <a:ext cx="11923295" cy="30680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</a:t>
            </a:r>
            <a:r>
              <a:rPr lang="en-US" sz="2000" baseline="-25000" dirty="0"/>
              <a:t>1</a:t>
            </a:r>
            <a:r>
              <a:rPr lang="en-US" sz="2000" dirty="0"/>
              <a:t> time – </a:t>
            </a:r>
          </a:p>
          <a:p>
            <a:pPr marL="1028700" lvl="1" indent="-342900"/>
            <a:r>
              <a:rPr lang="en-US" sz="2000" dirty="0"/>
              <a:t>How long before system returns to ground state from an excited state.</a:t>
            </a:r>
          </a:p>
          <a:p>
            <a:pPr marL="1028700" lvl="1" indent="-342900"/>
            <a:r>
              <a:rPr lang="en-US" sz="2000" dirty="0"/>
              <a:t>Rate at which the system dissipates energy back to the environment.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</a:t>
            </a:r>
            <a:r>
              <a:rPr lang="en-US" sz="2000" baseline="-25000" dirty="0"/>
              <a:t>2</a:t>
            </a:r>
            <a:r>
              <a:rPr lang="en-US" sz="2000" dirty="0"/>
              <a:t> time – </a:t>
            </a:r>
          </a:p>
          <a:p>
            <a:pPr marL="1028700" lvl="1" indent="-342900"/>
            <a:r>
              <a:rPr lang="en-US" sz="2000" dirty="0"/>
              <a:t>Dephasing time. </a:t>
            </a:r>
          </a:p>
          <a:p>
            <a:pPr marL="1028700" lvl="1" indent="-342900"/>
            <a:r>
              <a:rPr lang="en-US" sz="2000" dirty="0"/>
              <a:t>How long before the phase relationship (</a:t>
            </a:r>
            <a:r>
              <a:rPr lang="el-GR" sz="2000" i="1" dirty="0"/>
              <a:t>ϕ</a:t>
            </a:r>
            <a:r>
              <a:rPr lang="en-US" sz="2000" dirty="0"/>
              <a:t>) between the population in the ground state and the excited state last before interactions with the environment randomizes it.</a:t>
            </a:r>
          </a:p>
        </p:txBody>
      </p:sp>
      <p:pic>
        <p:nvPicPr>
          <p:cNvPr id="10" name="Picture 9" descr="Spin-echo decay">
            <a:extLst>
              <a:ext uri="{FF2B5EF4-FFF2-40B4-BE49-F238E27FC236}">
                <a16:creationId xmlns:a16="http://schemas.microsoft.com/office/drawing/2014/main" id="{0584A2B4-9200-DF50-A784-202CAEFCB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650" y="3254853"/>
            <a:ext cx="2881563" cy="2161172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4B7ECD2C-0806-181C-519D-161E4C44EBAE}"/>
              </a:ext>
            </a:extLst>
          </p:cNvPr>
          <p:cNvGrpSpPr/>
          <p:nvPr/>
        </p:nvGrpSpPr>
        <p:grpSpPr>
          <a:xfrm>
            <a:off x="1407053" y="3354620"/>
            <a:ext cx="3859756" cy="2176164"/>
            <a:chOff x="539168" y="4307155"/>
            <a:chExt cx="3990721" cy="225000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298BA2A-65C6-CCEF-357F-38CA493E8B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5368"/>
            <a:stretch>
              <a:fillRect/>
            </a:stretch>
          </p:blipFill>
          <p:spPr>
            <a:xfrm>
              <a:off x="539168" y="4307155"/>
              <a:ext cx="3990721" cy="2250004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804C753-6714-CBA6-B021-F91FE678B2FD}"/>
                </a:ext>
              </a:extLst>
            </p:cNvPr>
            <p:cNvSpPr txBox="1"/>
            <p:nvPr/>
          </p:nvSpPr>
          <p:spPr>
            <a:xfrm>
              <a:off x="1701959" y="4307155"/>
              <a:ext cx="188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  <a:r>
                <a:rPr lang="en-US" baseline="-25000" dirty="0"/>
                <a:t>1</a:t>
              </a:r>
              <a:r>
                <a:rPr lang="en-US" dirty="0"/>
                <a:t> relaxation time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0D4BFA6-0991-40FC-ACE3-648D92D97462}"/>
              </a:ext>
            </a:extLst>
          </p:cNvPr>
          <p:cNvSpPr txBox="1"/>
          <p:nvPr/>
        </p:nvSpPr>
        <p:spPr>
          <a:xfrm>
            <a:off x="9209671" y="4073370"/>
            <a:ext cx="2358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2echo</a:t>
            </a:r>
            <a:r>
              <a:rPr lang="en-US" dirty="0"/>
              <a:t> (Hahn Echo time)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4117A2F-1860-B911-2F0A-ED74E92EE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1403" y="2132173"/>
            <a:ext cx="1171826" cy="3776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8B6EDCA-FC7A-CFCC-3FAC-71317905492D}"/>
              </a:ext>
            </a:extLst>
          </p:cNvPr>
          <p:cNvSpPr txBox="1"/>
          <p:nvPr/>
        </p:nvSpPr>
        <p:spPr>
          <a:xfrm>
            <a:off x="1189031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0337D5-AD25-0F1C-467B-80A9780D62E8}"/>
              </a:ext>
            </a:extLst>
          </p:cNvPr>
          <p:cNvSpPr txBox="1"/>
          <p:nvPr/>
        </p:nvSpPr>
        <p:spPr>
          <a:xfrm>
            <a:off x="7615989" y="5215530"/>
            <a:ext cx="15087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Credit: Gavin Morley/Wikipedia</a:t>
            </a:r>
          </a:p>
        </p:txBody>
      </p:sp>
    </p:spTree>
    <p:extLst>
      <p:ext uri="{BB962C8B-B14F-4D97-AF65-F5344CB8AC3E}">
        <p14:creationId xmlns:p14="http://schemas.microsoft.com/office/powerpoint/2010/main" val="2115527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2890AF-114F-3834-BC3E-E420967474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772"/>
          <a:stretch>
            <a:fillRect/>
          </a:stretch>
        </p:blipFill>
        <p:spPr>
          <a:xfrm>
            <a:off x="282993" y="717579"/>
            <a:ext cx="4674018" cy="2629668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C7482D43-0ED2-A589-D0AF-B47E0CE783D2}"/>
              </a:ext>
            </a:extLst>
          </p:cNvPr>
          <p:cNvSpPr/>
          <p:nvPr/>
        </p:nvSpPr>
        <p:spPr>
          <a:xfrm rot="10800000">
            <a:off x="186489" y="3585268"/>
            <a:ext cx="7591927" cy="2558953"/>
          </a:xfrm>
          <a:prstGeom prst="wedgeRoundRectCallout">
            <a:avLst>
              <a:gd name="adj1" fmla="val -17584"/>
              <a:gd name="adj2" fmla="val 103443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A0265F7-B74F-8248-CED6-4F1A78E6D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380794" cy="717579"/>
          </a:xfrm>
        </p:spPr>
        <p:txBody>
          <a:bodyPr/>
          <a:lstStyle/>
          <a:p>
            <a:r>
              <a:rPr lang="en-US" b="1" dirty="0"/>
              <a:t>Motivation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BE7CAE-D2EA-F6F0-4941-F2F93CCA5D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41"/>
          <a:stretch>
            <a:fillRect/>
          </a:stretch>
        </p:blipFill>
        <p:spPr>
          <a:xfrm>
            <a:off x="4957011" y="-4401"/>
            <a:ext cx="4995828" cy="18689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FDE3211-9C25-8948-A41B-A0ACBA3351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1125" y="2007845"/>
            <a:ext cx="3966410" cy="209177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84F250B-F1DC-3C35-2A17-2DD2D443C628}"/>
              </a:ext>
            </a:extLst>
          </p:cNvPr>
          <p:cNvGrpSpPr/>
          <p:nvPr/>
        </p:nvGrpSpPr>
        <p:grpSpPr>
          <a:xfrm>
            <a:off x="7894438" y="4673335"/>
            <a:ext cx="4111073" cy="1362094"/>
            <a:chOff x="6041858" y="120316"/>
            <a:chExt cx="4111073" cy="136209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34B595D-7D0D-1880-E39F-C3F152E18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41858" y="163699"/>
              <a:ext cx="4111073" cy="1318711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DA7027-7034-E136-7020-8ED5CDD70124}"/>
                </a:ext>
              </a:extLst>
            </p:cNvPr>
            <p:cNvSpPr/>
            <p:nvPr/>
          </p:nvSpPr>
          <p:spPr>
            <a:xfrm>
              <a:off x="9522995" y="120316"/>
              <a:ext cx="629936" cy="1925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8E2D04F-0964-D604-763B-727D280A84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5323" y="3808495"/>
            <a:ext cx="6617371" cy="211469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Implementing a 10-cm-thick lead brick around the cryostat reduced the external radiation flux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Measurably improved the qubits' energy relaxation times.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F0A7DF-2D7E-B1D3-A796-F617573B366A}"/>
              </a:ext>
            </a:extLst>
          </p:cNvPr>
          <p:cNvSpPr txBox="1"/>
          <p:nvPr/>
        </p:nvSpPr>
        <p:spPr>
          <a:xfrm>
            <a:off x="1189031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216327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C5CF9-7717-B67A-5432-05B7D8444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5FC755-5072-21F6-B8D0-518B1C4F89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380794" cy="717579"/>
          </a:xfrm>
        </p:spPr>
        <p:txBody>
          <a:bodyPr/>
          <a:lstStyle/>
          <a:p>
            <a:r>
              <a:rPr lang="en-US" b="1" dirty="0"/>
              <a:t>Motivation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24C49F-7B3A-0E5B-25AF-F1F5A36696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1"/>
          <a:stretch>
            <a:fillRect/>
          </a:stretch>
        </p:blipFill>
        <p:spPr>
          <a:xfrm>
            <a:off x="4957011" y="-4401"/>
            <a:ext cx="4995828" cy="18689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EE6E8F6-7BE3-DEC8-584D-7719B4038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1125" y="2007845"/>
            <a:ext cx="3966410" cy="209177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F416F8D4-2350-F104-20B0-D1A40CC947BE}"/>
              </a:ext>
            </a:extLst>
          </p:cNvPr>
          <p:cNvGrpSpPr/>
          <p:nvPr/>
        </p:nvGrpSpPr>
        <p:grpSpPr>
          <a:xfrm>
            <a:off x="7894438" y="4673335"/>
            <a:ext cx="4111073" cy="1362094"/>
            <a:chOff x="6041858" y="120316"/>
            <a:chExt cx="4111073" cy="136209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DA3A366-E1E3-F34B-A864-9E4ABC4657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41858" y="163699"/>
              <a:ext cx="4111073" cy="1318711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0113E57-E051-2636-47F9-36E3E2CAC14B}"/>
                </a:ext>
              </a:extLst>
            </p:cNvPr>
            <p:cNvSpPr/>
            <p:nvPr/>
          </p:nvSpPr>
          <p:spPr>
            <a:xfrm>
              <a:off x="9522995" y="120316"/>
              <a:ext cx="629936" cy="1925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0BEBE88-A245-C033-FF18-F93B07D7CDC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2772"/>
          <a:stretch>
            <a:fillRect/>
          </a:stretch>
        </p:blipFill>
        <p:spPr>
          <a:xfrm>
            <a:off x="282993" y="717579"/>
            <a:ext cx="4674018" cy="2629668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A6309885-5E12-D8AE-5744-68970BC07361}"/>
              </a:ext>
            </a:extLst>
          </p:cNvPr>
          <p:cNvSpPr/>
          <p:nvPr/>
        </p:nvSpPr>
        <p:spPr>
          <a:xfrm rot="10800000">
            <a:off x="114464" y="3623578"/>
            <a:ext cx="7591927" cy="2629669"/>
          </a:xfrm>
          <a:prstGeom prst="wedgeRoundRectCallout">
            <a:avLst>
              <a:gd name="adj1" fmla="val -52133"/>
              <a:gd name="adj2" fmla="val 82610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A418AFDB-0BF7-8A74-0A00-FFEC129A1D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6813" y="3826780"/>
            <a:ext cx="7730289" cy="255895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 Correlated cosmic ray detection events with changes of the energy relaxation rates in a 10 transmon qubit array.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All cosmic rays incident on the qubit array resulted in  detectable correlated error events.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B7A67B-ADA9-F1DC-6B4F-B680810726B0}"/>
              </a:ext>
            </a:extLst>
          </p:cNvPr>
          <p:cNvSpPr txBox="1"/>
          <p:nvPr/>
        </p:nvSpPr>
        <p:spPr>
          <a:xfrm>
            <a:off x="1189031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102383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52F4C-3434-2192-018A-31BC3ED54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797A31-88B5-DA98-FBC8-1591B42076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380794" cy="717579"/>
          </a:xfrm>
        </p:spPr>
        <p:txBody>
          <a:bodyPr/>
          <a:lstStyle/>
          <a:p>
            <a:r>
              <a:rPr lang="en-US" b="1" dirty="0"/>
              <a:t>Motivation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BF87566-E581-EDD0-5050-231C5DB1E8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1"/>
          <a:stretch>
            <a:fillRect/>
          </a:stretch>
        </p:blipFill>
        <p:spPr>
          <a:xfrm>
            <a:off x="4957011" y="-4401"/>
            <a:ext cx="4995828" cy="18689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982ABC9-8C62-143F-E43B-70B83E8E4B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1125" y="2007845"/>
            <a:ext cx="3966410" cy="209177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CF5DB1E-DE75-3DF9-0F7A-194703115679}"/>
              </a:ext>
            </a:extLst>
          </p:cNvPr>
          <p:cNvGrpSpPr/>
          <p:nvPr/>
        </p:nvGrpSpPr>
        <p:grpSpPr>
          <a:xfrm>
            <a:off x="7894438" y="4673335"/>
            <a:ext cx="4111073" cy="1362094"/>
            <a:chOff x="6041858" y="120316"/>
            <a:chExt cx="4111073" cy="136209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75F37FF-9899-5B0F-32F0-B7670B53F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41858" y="163699"/>
              <a:ext cx="4111073" cy="1318711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DCB1A0F-30FA-753A-20D8-B70B95D87AAC}"/>
                </a:ext>
              </a:extLst>
            </p:cNvPr>
            <p:cNvSpPr/>
            <p:nvPr/>
          </p:nvSpPr>
          <p:spPr>
            <a:xfrm>
              <a:off x="9522995" y="120316"/>
              <a:ext cx="629936" cy="1925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0091942-20A1-C15F-6659-7E46A798D21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2772"/>
          <a:stretch>
            <a:fillRect/>
          </a:stretch>
        </p:blipFill>
        <p:spPr>
          <a:xfrm>
            <a:off x="282993" y="717579"/>
            <a:ext cx="4674018" cy="2629668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4344CAF1-4BC4-620A-3559-19BE92242A93}"/>
              </a:ext>
            </a:extLst>
          </p:cNvPr>
          <p:cNvSpPr/>
          <p:nvPr/>
        </p:nvSpPr>
        <p:spPr>
          <a:xfrm rot="16200000">
            <a:off x="2286932" y="1267497"/>
            <a:ext cx="2926139" cy="7451874"/>
          </a:xfrm>
          <a:prstGeom prst="wedgeRoundRectCallout">
            <a:avLst>
              <a:gd name="adj1" fmla="val -11024"/>
              <a:gd name="adj2" fmla="val 55283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12607B84-B21C-153F-BEBD-DC4F690846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0229" y="3618698"/>
            <a:ext cx="7416109" cy="2710254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 Environmental radioactivity identified as a major source of non-equilibrium quasiparticles and time correlated energy bursts in superconducting quantum circuits.</a:t>
            </a:r>
            <a:r>
              <a:rPr lang="en-US" sz="2600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</a:rPr>
              <a:t>Material selection and replacing radioactive components successfully contributed to suppressing spurious background bursts.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8D72B0-EFB5-83E9-1129-369E64573037}"/>
              </a:ext>
            </a:extLst>
          </p:cNvPr>
          <p:cNvSpPr txBox="1"/>
          <p:nvPr/>
        </p:nvSpPr>
        <p:spPr>
          <a:xfrm>
            <a:off x="11890314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765400088"/>
      </p:ext>
    </p:extLst>
  </p:cSld>
  <p:clrMapOvr>
    <a:masterClrMapping/>
  </p:clrMapOvr>
</p:sld>
</file>

<file path=ppt/theme/theme1.xml><?xml version="1.0" encoding="utf-8"?>
<a:theme xmlns:a="http://schemas.openxmlformats.org/drawingml/2006/main" name="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16x9 template" id="{D6194076-0CCB-4B66-80E6-561F09FE57B3}" vid="{B2FAFA84-049F-4605-AA71-433B8032ED04}"/>
    </a:ext>
  </a:extLst>
</a:theme>
</file>

<file path=ppt/theme/theme10.xml><?xml version="1.0" encoding="utf-8"?>
<a:theme xmlns:a="http://schemas.openxmlformats.org/drawingml/2006/main" name="Additional not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16x9 template" id="{D6194076-0CCB-4B66-80E6-561F09FE57B3}" vid="{46A2FF85-3B55-4469-8D4A-F9C9C4614C20}"/>
    </a:ext>
  </a:extLst>
</a:theme>
</file>

<file path=ppt/theme/theme11.xml><?xml version="1.0" encoding="utf-8"?>
<a:theme xmlns:a="http://schemas.openxmlformats.org/drawingml/2006/main" name="1_Additional not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16x9 template" id="{D6194076-0CCB-4B66-80E6-561F09FE57B3}" vid="{44774541-8E3A-4221-941D-3E5D8A134029}"/>
    </a:ext>
  </a:extLst>
</a:theme>
</file>

<file path=ppt/theme/theme12.xml><?xml version="1.0" encoding="utf-8"?>
<a:theme xmlns:a="http://schemas.openxmlformats.org/drawingml/2006/main" name="Blank white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16x9 template" id="{D6194076-0CCB-4B66-80E6-561F09FE57B3}" vid="{33AB269A-13D3-4BE4-AF3D-53A61AD30969}"/>
    </a:ext>
  </a:extLst>
</a:theme>
</file>

<file path=ppt/theme/theme13.xml><?xml version="1.0" encoding="utf-8"?>
<a:theme xmlns:a="http://schemas.openxmlformats.org/drawingml/2006/main" name="Blank blue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16x9 template" id="{D6194076-0CCB-4B66-80E6-561F09FE57B3}" vid="{75CEA3FE-3E93-444E-8B7C-D753A65624F4}"/>
    </a:ext>
  </a:extLst>
</a:theme>
</file>

<file path=ppt/theme/theme14.xml><?xml version="1.0" encoding="utf-8"?>
<a:theme xmlns:a="http://schemas.openxmlformats.org/drawingml/2006/main" name="Empt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16x9 template" id="{D6194076-0CCB-4B66-80E6-561F09FE57B3}" vid="{06AEC86E-24FA-473F-BBA3-9073F361DF6F}"/>
    </a:ext>
  </a:ext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Land acknowledgem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16x9 template" id="{D6194076-0CCB-4B66-80E6-561F09FE57B3}" vid="{230C133F-8C7E-4627-A0D0-E3D756F0C1B4}"/>
    </a:ext>
  </a:extLst>
</a:theme>
</file>

<file path=ppt/theme/theme3.xml><?xml version="1.0" encoding="utf-8"?>
<a:theme xmlns:a="http://schemas.openxmlformats.org/drawingml/2006/main" name="Section title with blue backgrou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16x9 template" id="{D6194076-0CCB-4B66-80E6-561F09FE57B3}" vid="{06118D28-E8F5-4A2F-ADB5-FEC108F508D2}"/>
    </a:ext>
  </a:extLst>
</a:theme>
</file>

<file path=ppt/theme/theme4.xml><?xml version="1.0" encoding="utf-8"?>
<a:theme xmlns:a="http://schemas.openxmlformats.org/drawingml/2006/main" name="Section title with blue background &amp; subsec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16x9 template" id="{D6194076-0CCB-4B66-80E6-561F09FE57B3}" vid="{E1A41C9B-442E-4472-8DFD-79528332CB57}"/>
    </a:ext>
  </a:extLst>
</a:theme>
</file>

<file path=ppt/theme/theme5.xml><?xml version="1.0" encoding="utf-8"?>
<a:theme xmlns:a="http://schemas.openxmlformats.org/drawingml/2006/main" name="White slide with lo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16x9 template" id="{D6194076-0CCB-4B66-80E6-561F09FE57B3}" vid="{3D284047-52BB-49F2-8EB5-F2FDDF7039F2}"/>
    </a:ext>
  </a:extLst>
</a:theme>
</file>

<file path=ppt/theme/theme6.xml><?xml version="1.0" encoding="utf-8"?>
<a:theme xmlns:a="http://schemas.openxmlformats.org/drawingml/2006/main" name="Blue slide with lo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16x9 template" id="{D6194076-0CCB-4B66-80E6-561F09FE57B3}" vid="{AD427FC0-97B1-426F-A4AA-498A0C9E0978}"/>
    </a:ext>
  </a:extLst>
</a:theme>
</file>

<file path=ppt/theme/theme7.xml><?xml version="1.0" encoding="utf-8"?>
<a:theme xmlns:a="http://schemas.openxmlformats.org/drawingml/2006/main" name="White slide with pi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16x9 template" id="{D6194076-0CCB-4B66-80E6-561F09FE57B3}" vid="{4BF8A5F7-E2E7-4A38-AB95-6F7F3D2140FE}"/>
    </a:ext>
  </a:extLst>
</a:theme>
</file>

<file path=ppt/theme/theme8.xml><?xml version="1.0" encoding="utf-8"?>
<a:theme xmlns:a="http://schemas.openxmlformats.org/drawingml/2006/main" name="White slide with picture, no lo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16x9 template" id="{D6194076-0CCB-4B66-80E6-561F09FE57B3}" vid="{31D36B2A-796B-42AC-B0FB-0BE7089FFF4D}"/>
    </a:ext>
  </a:extLst>
</a:theme>
</file>

<file path=ppt/theme/theme9.xml><?xml version="1.0" encoding="utf-8"?>
<a:theme xmlns:a="http://schemas.openxmlformats.org/drawingml/2006/main" name="Blue slide with pi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16x9 template" id="{D6194076-0CCB-4B66-80E6-561F09FE57B3}" vid="{74F75396-82DE-4874-90ED-604FC19A7CA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54c6b-6ca1-471e-b392-811e6a33aef8" xsi:nil="true"/>
    <lcf76f155ced4ddcb4097134ff3c332f xmlns="062be4eb-f7f3-4637-8ef9-0d08fb12854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3AC4A44A439042B1B597C32A2C0237" ma:contentTypeVersion="14" ma:contentTypeDescription="Create a new document." ma:contentTypeScope="" ma:versionID="560841ef756aa259d9809f3099e3c1e5">
  <xsd:schema xmlns:xsd="http://www.w3.org/2001/XMLSchema" xmlns:xs="http://www.w3.org/2001/XMLSchema" xmlns:p="http://schemas.microsoft.com/office/2006/metadata/properties" xmlns:ns2="13654c6b-6ca1-471e-b392-811e6a33aef8" xmlns:ns3="062be4eb-f7f3-4637-8ef9-0d08fb12854e" targetNamespace="http://schemas.microsoft.com/office/2006/metadata/properties" ma:root="true" ma:fieldsID="8aa53279beb1cd66bd4c2c8c54f8406a" ns2:_="" ns3:_="">
    <xsd:import namespace="13654c6b-6ca1-471e-b392-811e6a33aef8"/>
    <xsd:import namespace="062be4eb-f7f3-4637-8ef9-0d08fb12854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54c6b-6ca1-471e-b392-811e6a33aef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bf3836b2-b04a-46b9-a70f-baa835a9d9ab}" ma:internalName="TaxCatchAll" ma:showField="CatchAllData" ma:web="13654c6b-6ca1-471e-b392-811e6a33ae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2be4eb-f7f3-4637-8ef9-0d08fb128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3ec6080f-a001-4a05-8d2e-760ded6f73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7E12EC-89C8-4846-980E-1FFCA445DBA6}">
  <ds:schemaRefs>
    <ds:schemaRef ds:uri="http://purl.org/dc/dcmitype/"/>
    <ds:schemaRef ds:uri="http://schemas.microsoft.com/office/infopath/2007/PartnerControls"/>
    <ds:schemaRef ds:uri="062be4eb-f7f3-4637-8ef9-0d08fb12854e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13654c6b-6ca1-471e-b392-811e6a33aef8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FA52E14-D9CD-40AC-8B91-2C8A20390B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654c6b-6ca1-471e-b392-811e6a33aef8"/>
    <ds:schemaRef ds:uri="062be4eb-f7f3-4637-8ef9-0d08fb1285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1BA8B8C-B65F-4801-8C3F-5BFC33FF86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SNOLAB</Template>
  <TotalTime>5984</TotalTime>
  <Words>1052</Words>
  <Application>Microsoft Office PowerPoint</Application>
  <PresentationFormat>Widescreen</PresentationFormat>
  <Paragraphs>150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16</vt:i4>
      </vt:variant>
    </vt:vector>
  </HeadingPairs>
  <TitlesOfParts>
    <vt:vector size="36" baseType="lpstr">
      <vt:lpstr>Aptos</vt:lpstr>
      <vt:lpstr>Arial</vt:lpstr>
      <vt:lpstr>Bahnschrift Light Condensed</vt:lpstr>
      <vt:lpstr>Calibri</vt:lpstr>
      <vt:lpstr>Muli</vt:lpstr>
      <vt:lpstr>Poor Richard</vt:lpstr>
      <vt:lpstr>Title</vt:lpstr>
      <vt:lpstr>Land acknowledgement</vt:lpstr>
      <vt:lpstr>Section title with blue background</vt:lpstr>
      <vt:lpstr>Section title with blue background &amp; subsection</vt:lpstr>
      <vt:lpstr>White slide with logo</vt:lpstr>
      <vt:lpstr>Blue slide with logo</vt:lpstr>
      <vt:lpstr>White slide with picture</vt:lpstr>
      <vt:lpstr>White slide with picture, no logo</vt:lpstr>
      <vt:lpstr>Blue slide with picture</vt:lpstr>
      <vt:lpstr>Additional notes</vt:lpstr>
      <vt:lpstr>1_Additional notes</vt:lpstr>
      <vt:lpstr>Blank white slide</vt:lpstr>
      <vt:lpstr>Blank blue slide</vt:lpstr>
      <vt:lpstr>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Vijay Iyer</dc:creator>
  <cp:lastModifiedBy>Vijay Iyer</cp:lastModifiedBy>
  <cp:revision>42</cp:revision>
  <dcterms:created xsi:type="dcterms:W3CDTF">2026-07-16T15:01:09Z</dcterms:created>
  <dcterms:modified xsi:type="dcterms:W3CDTF">2026-07-24T21:51:47Z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0x010100303AC4A44A439042B1B597C32A2C0237</vt:lpwstr>
  </property>
</Properties>
</file>