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ink/ink15.xml" ContentType="application/inkml+xml"/>
  <Override PartName="/ppt/ink/ink16.xml" ContentType="application/inkml+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32" r:id="rId4"/>
  </p:sldMasterIdLst>
  <p:notesMasterIdLst>
    <p:notesMasterId r:id="rId40"/>
  </p:notesMasterIdLst>
  <p:sldIdLst>
    <p:sldId id="256" r:id="rId5"/>
    <p:sldId id="257" r:id="rId6"/>
    <p:sldId id="457" r:id="rId7"/>
    <p:sldId id="390" r:id="rId8"/>
    <p:sldId id="454" r:id="rId9"/>
    <p:sldId id="437" r:id="rId10"/>
    <p:sldId id="406" r:id="rId11"/>
    <p:sldId id="382" r:id="rId12"/>
    <p:sldId id="408" r:id="rId13"/>
    <p:sldId id="432" r:id="rId14"/>
    <p:sldId id="455" r:id="rId15"/>
    <p:sldId id="420" r:id="rId16"/>
    <p:sldId id="416" r:id="rId17"/>
    <p:sldId id="460" r:id="rId18"/>
    <p:sldId id="459" r:id="rId19"/>
    <p:sldId id="440" r:id="rId20"/>
    <p:sldId id="383" r:id="rId21"/>
    <p:sldId id="435" r:id="rId22"/>
    <p:sldId id="411" r:id="rId23"/>
    <p:sldId id="434" r:id="rId24"/>
    <p:sldId id="446" r:id="rId25"/>
    <p:sldId id="450" r:id="rId26"/>
    <p:sldId id="449" r:id="rId27"/>
    <p:sldId id="410" r:id="rId28"/>
    <p:sldId id="461" r:id="rId29"/>
    <p:sldId id="396" r:id="rId30"/>
    <p:sldId id="407" r:id="rId31"/>
    <p:sldId id="436" r:id="rId32"/>
    <p:sldId id="412" r:id="rId33"/>
    <p:sldId id="413" r:id="rId34"/>
    <p:sldId id="414" r:id="rId35"/>
    <p:sldId id="458" r:id="rId36"/>
    <p:sldId id="448" r:id="rId37"/>
    <p:sldId id="443" r:id="rId38"/>
    <p:sldId id="456" r:id="rId39"/>
  </p:sldIdLst>
  <p:sldSz cx="12192000" cy="6858000"/>
  <p:notesSz cx="6950075" cy="92360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7700"/>
    <a:srgbClr val="404040"/>
    <a:srgbClr val="9E361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10" autoAdjust="0"/>
    <p:restoredTop sz="79910" autoAdjust="0"/>
  </p:normalViewPr>
  <p:slideViewPr>
    <p:cSldViewPr snapToGrid="0">
      <p:cViewPr varScale="1">
        <p:scale>
          <a:sx n="76" d="100"/>
          <a:sy n="76" d="100"/>
        </p:scale>
        <p:origin x="874"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9T02:16:20.891"/>
    </inkml:context>
    <inkml:brush xml:id="br0">
      <inkml:brushProperty name="width" value="0.1" units="cm"/>
      <inkml:brushProperty name="height" value="0.1" units="cm"/>
    </inkml:brush>
  </inkml:definitions>
  <inkml:trace contextRef="#ctx0" brushRef="#br0">60 1 20488,'-20'0'853,"0"0"3564,10 0-3011,1 0-1177,9 0-176,9 0 1,-5 0 0,9 0-24,2 0 1,3 0 0,1 0 0,1 0 74,-1 0 0,1 0 0,2 0-123,4 0 1,-9 0 0,7 0 40,0 0 1,2 0 0,-2 0 0,2 0 29,-2 0 1,-2 0 0,0 0 0,2 0 11,2 0 1,2 0 0,-4 0 0,5 0-22,1 0 1,-4 0-1,5 0-56,-3 0 0,5 0 0,-7 0 0,0 0 1,2 0-5,5 0 0,-5 0 1,1 0-1,-1 0 11,5 0 0,-3 0 1,1 0-1,-1 0 0,0 0 0,1 0 0,2 0 0,-5 0 61,0 0 1,1 0 0,5 0 0,-3 0-21,-3 0 0,1 0 1,-6 0-1,6 0-32,1 0 0,-6 0 1,5 0-1,-3 0-8,0 0 1,2 0 0,-4 0-1,4 0-7,3 0 1,-5 0 0,4 0-1,1 0-2,-1 0 1,-3 0 0,5 0 0,1 0 19,-3 0 1,1 0 0,-5 0 0,7 0 33,4 0 1,-5 0 0,1 0 0,2 0-19,2 0 0,-4 0 0,-1 0 1,1 0-55,-3 0 0,7 0 0,-4 0 0,4 0 24,2 0 1,-4 0-1,2 0 1,5 0-11,-1 0 1,2 0 0,1 0-1,2 0-14,-3 0 1,1 0 0,-1 0 0,3 0 24,-2 0 1,-3 0-1,-2 0 20,0 0 1,7 0 0,0 0 0,-3 0 0,-1 0-16,-3 0 0,0 0 0,0 0 0,3 0 12,4 0 0,-5 0 0,5 0 0,-3 0-48,3 0 0,-5 0 0,5 0 1,-2 0 13,1 0 1,-3 0-1,3 0 1,-1 0 19,2 0 0,2 0 0,4 0 1,-4 0-10,0 0 1,-5 0-1,7 0 1,0 0-1,0 0 1,-6 0 0,4 0 0,-2 0-6,-1 0 0,3 0 1,-4 0-8,2 0 0,6 0 0,-6 0 0,-3 0 18,-1 0 1,-3 0 0,0 0 0,0 0 0,2 0 3,5 0 0,-9 0 0,7 0 1,-1 0-4,-1 0 1,1 0 0,1 0 0,2 0 2,-3 0 0,-2 0 0,-1 0 0,1 0-9,5 0 1,-5 0 0,5 0 0,-5 0 7,-2 0 0,1 0 0,-1 0 0,0 0-1,0 0 0,0 0 0,-2 0 0,0 0 20,3 0 0,-10 0 0,12 0 15,-5 0 0,4 0 0,-8 0 1,4 0-1,2 0-28,0 0 0,0 0 0,0 0 0,3 0 6,4 0 0,-5 0 1,7 0-1,0 0-9,4 0 1,-2 0-1,2 0 1,3 0 40,1 0 1,-1 0 0,1 0-1,5 0 28,0 0 1,9 0-1,2 0 1,4 0-8,3 0 1,1 0-1,3 0 1,6 0 4,7 0 1,-2 0 0,-42 0 0,0 0-121,-2 0 0,0 0 0,6 0 0,2 0 0,-1 0 0,1 0 1,0 0-1,-1 0 55,0 0 1,0 0 0,-3 0-1,1 0 1,3 0 0,1 0-1,1 0 1,0 0 0,3 0-1,0 0-7,-1 0 0,0 0 1,-1 0-1,0 0 0,-2 0 1,0 0-1,0 0 0,-1 0-4,1 0 0,0 0 0,4 0 0,0 0 0,1 0 1,-1 0-1,-1 0 0,0 0-35,-3 0 0,-1 0 0,-1 0 0,0 0 0,2 0 0,1 0 0,1 0 0,0 0 33,1 0 0,0 0 0,2 0 1,-1 0-1,-1 0 0,0 0 0,3 0 1,1 0 3,1 0 0,1 0 0,1 0 0,1 0 0,1 0 0,-1 0 0,2 0 0,0 0-89,-1 0 1,0 0 0,0 0 0,1 0 0,1 0 0,0 0 0,2 0 0,1 0 95,-3 0 0,-1 0 0,3 0 0,-1 0 0,-2 0 1,-1 0-1,0 0 0,0 0 8,-1 0 0,-1 0 1,1 0-1,0 0 1,-1 0-1,1 0 0,-2 0 0,1 0 0,4 0 0,0 0 0,-5 0 0,-1 0 0,1 0 0,-1 0 0,2 0 0,-1 0-3,-1 0 1,-1 0 0,-3 0 0,0 0-1,1 0 1,-1 0 0,-1 0 0,0 0 0,-1 0 0,0 0 0,-3 0 1,1 0-1,5 0 0,1 0 1,-2 0-1,0 0 8,-2 0 1,0 0 0,0 0-1,0 0 1,-1 0 0,0 0 0,0 0-1,0 0-111,-2 0 1,-1 0-1,0 0 1,-1 0 0,1 0-1,-1 0 1,-1 0-1,-1 0 82,-1 0 0,-1 0 0,44 0 0,-44 0 0,0 0 0,-1 0 0,1 0 23,0 0 0,0 0 0,-1 0 0,0 0 0,4 0 1,-1 0-1,1 0 0,-1 0 2,1 0 0,-1 0 0,1 0 1,-1 0-1,1 0 0,-1 0-3,44 0 1,-46 0 0,0 0 0,46 0 0,-48 0 0,1 0-1,-1 0 0,0 0 0,46 0 1,-1 0-1,1 0 0,-46 0 1,0 0-25,0 0 1,1 0 0,-1 0 0,0 0 0,46 0 0,-1 0 5,3 0 1,-8 0 0,-41 0-1,2 0 1,-1 0 0,0 0-13,0 0 0,0 0 0,42 0 0,-43 0 0,2 0 0,-1 0 0,0 0 15,0 0 0,0 0 1,48 0-1,-44 0 1,1 0-1,-1 0 1,1 0 13,-1 0 1,1 0 0,-3 0 0,0 0 0,4 0 0,-1 0 0,1 0 0,-1 0-7,0 0 1,-1 0 0,2 0 0,-1 0 0,-2 0 0,-1 0 0,2 0 0,1 0 1,-2 0 1,0 0 0,0 0 0,-1 0 0,3 0 0,1 0 0,-4 0 1,1 0 0,3 0 0,1 0-1,-1 0 1,1 0 0,0 0 0,-1 0-7,2 0 0,0 0 0,-5 0 1,0 0-1,2 0 0,-1 0 0,1 0 1,-1 0-1,3 0 0,-1 0 2,1 0 0,0 0 0,1 0 0,1 0 0,2 0 0,0 0 0,-1 0 0,0 0-2,1 0 0,0 0 0,1 0 0,0 0 0,-1 0 1,0 0-1,1 0 0,0 0 0,-1 0 0,0 0 2,-1 0 0,0 0 0,-1 0 1,-1 0-1,2 0 0,0 0-5,2 0 0,0 0 1,-3 0-1,0 0 1,1 0-1,0 0 1,-4 0-1,1 0-30,0 0 0,-1 0 1,-1 0-1,-1 0 1,-1 0-1,1 0 1,-2 0-1,0 0 44,0 0 1,-1 0-1,44 0 1,-44 0-1,1 0 1,46 0 9,0 0 1,-13 0 0,8 0 0,-6 0-7,-2 0 1,0 0-1,-6 0 1,-1 0-2,0 0 1,-6 0 0,-4 0 0,-3 0-66,-2 0 1,-13 0 0,7 0 138,-7 0 0,2 0 0,-6 0 0,-5 0-105,-6 0 0,0 0 1,-7 0-1,1 0 1,1 0 301,1 0 1,-7 0 0,2 0-1,-4 0-288,-3 0 0,3 0 0,2 0 0,2 0 149,-2 0 1,-2 0 0,-3 0 0,1 0-142,0 0 1,-1 0 0,1 0-1,-1 0-11,1 0 1,0 0-1,-1 0 1,3 0-38,4 0 0,-4 0 0,4 0 0,-4 0 27,-3 0 0,7 0 1,1 0-1,-1 0 1,2 0 0,-6 0 0,6 0 0,-2 0 3,0 0 1,3 0-1,-5 0 1,4 0-1,2 0 0,-6 0 1,5 0-1,-1 0 18,5 0 1,-3 0-1,3 0 1,2 0-10,2 0 0,-5 0 0,1 0 1,2 0 13,2 0 0,2 0 0,0 0 1,1 0-4,-1 0 0,0 0 1,0 0-4,0 0 0,3 0 1,1 0-1,3 0 0,0 0-1,2 0 0,-7 0 1,5 0-1,-3 0-43,3 0 1,-11 0 0,4 0 0,-2 0-1,0 0 30,2 0 1,0 0 0,3 0 10,4 0 1,-5 0-1,2 0 1,-3 0-6,-1 0 1,-11 0 0,9 0 0,-4 0-19,-3 0 0,1 0 0,2 0 0,-5 0 21,0 0 1,-6 0-1,4 0 1,-2 0-17,2 0 1,-4 0 0,4 0 20,-4 0 0,-3 0 0,1 0 0,0 0 0,-1 0-46,1 0 0,2 0 0,2 0 0,2 0 28,-2 0 0,0 0 0,0 0 0,2 0-3,-2 0 0,-3 0 0,-1 0 0,0 0-16,-1 0 0,1 0 1,-1 0-1,1 0 16,0 0 1,-7 0 0,0 0 0,2 0 113,2 0 1,3 0-1,0 0-122,-1 0 1,1 0-1,-1 0 1,1 0 24,0 0 0,-1 0 1,1 0-1,-1 0-12,1 0 0,0 0 1,-1 0 4,1 0 0,-1 0 0,1 0 0,0 0 25,-1 0 0,1 0-16,-1 0 0,1 0 1,0 0 0,-1 0 0,1 0-15,-1 0 0,-6 0 1,0 0-75,3 0 0,-5 0 75,2 0 161,0 0-31,6 0-66,1 0 1,-7 0 50,0 0-103,-9 0 1,7 0-5,-4 0-61,-5 0 64,7 0-520,-9 0 493,8 0 0,-3 0 0,8 0 129,2 0 1,-4 0-1,2 0-70,2 0 0,3 0 0,1 0-15,1 0 1,0 0 0,-1 0-6,1 0 0,-1 0 1,1 0-29,0 0 34,-10 0 78,8 0 156,-16 0-178,7 0-353,-9 0 1,0 0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9T02:17:58.196"/>
    </inkml:context>
    <inkml:brush xml:id="br0">
      <inkml:brushProperty name="width" value="0.17143" units="cm"/>
      <inkml:brushProperty name="height" value="0.17143" units="cm"/>
      <inkml:brushProperty name="color" value="#FFC114"/>
    </inkml:brush>
  </inkml:definitions>
  <inkml:trace contextRef="#ctx0" brushRef="#br0">469 1 7351,'-2'7'296,"-1"0"0,2-4 0,-4 3-261,1-2 0,1 4 1,-4-2-1,0 1 1,0 0-1,0 2 104,-1 4 0,-1 0-53,-1 4 0,-4 1 0,0 4 0,0 2 73,-1 4 0,2 3 0,-3 4 0,0 4-36,0 5 0,2 3 1,-2 4-1,-1-1-182,1-2 1,4-1 0,-2 1-1,3 0-280,4-5 0,-1-3 0,5-1 1,0-3-626,2-4 964,1-13 0,0 10 0,0-7 0</inkml:trace>
  <inkml:trace contextRef="#ctx0" brushRef="#br0" timeOffset="888">0 667 7732,'0'-6'1105,"0"2"-1247,0 4 1,4 4 247,-1 3 0,0 2 0,-1 1 1,0-1-6,1 1 1,2 0-1,-3 6 1,3 1-1,0 2 55,-1 3 1,3 2-1,-2-1-11,1 1 0,-3 2 1,3-3-1,0 0 193,-1-3 0,-1-1 0,2-5 0,-1-1-183,1-1 0,0-2 0,2-1 0,-1-2-104,1-3 0,1-3 0,2-2-204,-1-3 0,1-2 1,-1-5-1,2-3-278,2-3 0,-2-2 0,6 1 0,0 1-249,2 2 587,1-3 0,-2 6 1,0 0-120,-2 3 0,-4 1 0,2 5 0,-1 1 212,0 0 0,0 2 0,-4 0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9T02:20:29.787"/>
    </inkml:context>
    <inkml:brush xml:id="br0">
      <inkml:brushProperty name="width" value="0.08571" units="cm"/>
      <inkml:brushProperty name="height" value="0.08571" units="cm"/>
    </inkml:brush>
  </inkml:definitions>
  <inkml:trace contextRef="#ctx0" brushRef="#br0">29 300 7618,'0'-5'166,"0"0"0,0 4 1,0 1 144,0 4 0,0 3-278,0 4 0,4-2 1,-2 5-1,2 2-112,-1 1 0,0 4 0,-1 3 1,1 1 93,1 1 0,-2 1 1,0 5-1,0 2 285,0 2 1,0 0 0,0 0 0,-1-1 73,1-5 0,-1-2 1,2-4-1,-1-5-936,0-5 0,-1 0 0,2-5-606,-3 1 1,1-6 1167,1-2 0,-1 0 0,3-2 0</inkml:trace>
  <inkml:trace contextRef="#ctx0" brushRef="#br0" timeOffset="531">1 337 7599,'0'-8'162,"0"1"-8,0-1 1,3 3 0,2 2 0,2-2 48,0 1 0,1 0 0,2 0 0,1 1 98,4-1 0,2 3 1,2-1-85,0 1 0,-1 1 0,-1 1 0,2 1 0,-1 0 6,0 3 0,-3 0 1,-1 5-1,1 2 1,-1 2 56,-2-3 0,-2 3 1,-2-1-47,-1 3 1,0-3-1,-1 2 1,-3-2-53,0 1 1,0-1 0,-3-1 0,0 1-63,-3-2 0,-2 3 0,-4-3 1,-2 0-255,0 2 0,0-2 1,-4 2-1,0-4 21,0-1 1,-2 0 0,0-2 0,1-1 0,0-3-973,3 0 1,-2-2-1,2-2-920,1 0 2005,3-2 0,-5-7 0,3 0 0</inkml:trace>
  <inkml:trace contextRef="#ctx0" brushRef="#br0" timeOffset="1351">279 81 7627,'7'0'211,"3"0"1,2 0 0,3 0-1,1 0 59,1 0 1,4 0-1,-2 0-170,1 0 1,1 0-1,-3 0 1,0 0-195,-2 0 1,-1 0 0,-2 0-554,-1 0 0,-4 1 647,-1 1 0,1-1 0,-5 3 0</inkml:trace>
  <inkml:trace contextRef="#ctx0" brushRef="#br0" timeOffset="1702">380 1 7640,'5'2'121,"-2"3"1,0 3 0,1 1 328,0 1 1,2 5 0,0 0-99,-1 0 0,1 5 1,-2 0-1,0 4 1,-1-1-353,1 0 0,2 3 0,-3-1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9T02:20:33.229"/>
    </inkml:context>
    <inkml:brush xml:id="br0">
      <inkml:brushProperty name="width" value="0.08571" units="cm"/>
      <inkml:brushProperty name="height" value="0.08571" units="cm"/>
    </inkml:brush>
  </inkml:definitions>
  <inkml:trace contextRef="#ctx0" brushRef="#br0">58 328 7756,'6'0'229,"1"0"1,0 0-1,1 0 1,1 0 424,1 0-505,1 0 1,1 0 0,2 0 26,1 0 1,-1 0-1,0 0 1,0 0 0,-1-1 26,0-1 0,0 1 1,-1-1-340,1 1 1,-2-1 0,-1-1-1,-1 0 0,-1-2 1,-1 1-1,-1 0 43,1-1 0,-3 0 0,0 0-102,-1 1 0,-1 2 0,-2-3 197,0 0 0,-1 3 0,-1-1 1,-2 1-9,-2-1 1,-1 1-1,1 0 1,0-1 25,-1 0 1,1 1-1,-1-2 1,-1 0-61,-1 1 1,-1-1-1,1-1 1,1 2 50,-2 0 0,3 0 0,-2 2 0,0-2 19,1 2 1,-2 0-1,3-1 1,-3 0 43,0 1 1,3 0 0,-2 1 0,2 0-30,0 0 1,1 0 0,0 0-1,-1 0-71,1 0 1,-1 0 0,1 1-86,0 1 1,-1-1-1,1 3 28,2 1 1,-2-1-1,3 0 1,-1 1 7,-1 1 0,2 0 1,-2 1-1,1-1 84,-1 1 0,1-1 1,0 0-1,-1 2-5,2 0 1,-2-1 0,2 3 0,0-2 19,0 1 0,1 0 0,2-1 0,0 1 277,0 1 0,1 1 0,1 2 0,2 0 60,2 2 1,3-1 0,2 3-1,1 1 71,1 1 0,0-3 0,2-1 0,3-1-121,0-2 0,1-2 0,1-4 0,0-3-103,1-2 1,-3-2 0,1-1 0,-1-2 85,-2-2 1,0-3-295,-3-2 0,-1-4 0,1-1 0</inkml:trace>
  <inkml:trace contextRef="#ctx0" brushRef="#br0" timeOffset="592">276 14 8967,'7'0'0,"2"0"729,1 0 0,3 0 0,2 0 0,3 0-266,3 0 1,-1 0 0,1 0 0,0 0-85,0 0 1,-3-3-380,1 1 0,-1-3 0,1 2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9T02:20:48.362"/>
    </inkml:context>
    <inkml:brush xml:id="br0">
      <inkml:brushProperty name="width" value="0.08571" units="cm"/>
      <inkml:brushProperty name="height" value="0.08571" units="cm"/>
      <inkml:brushProperty name="color" value="#E71224"/>
    </inkml:brush>
  </inkml:definitions>
  <inkml:trace contextRef="#ctx0" brushRef="#br0">431 7 7923,'-3'-3'510,"1"0"1,-2 3-136,-1 0 0,1 0-269,0 0 0,0 0 1,-3 0-1,1 0-83,0 0 1,1 2 0,-1 1 0,-1 0-14,0 0 1,0 2 0,-1-1 0,1 2 0,-2-1 51,1 0 1,-2 2-1,0 0 38,0 3 1,-2-2-1,1 3 1,-1 2 4,-3 3 0,1-1 1,-2 5-1,2 0-102,-1 1 0,0 2 0,2-1 1,1-2-329,1 0 0,2-3 0,2-1 0,2-2-770,0-2 0,2-3 1095,3 0 0,0-2 0,0-1 0</inkml:trace>
  <inkml:trace contextRef="#ctx0" brushRef="#br0" timeOffset="692">1 238 7624,'1'-4'20,"1"0"217,-2 2 1,3-1-1,-2 1 522,1 0-572,-1 0 0,2 5 0,-1 2-91,0 3 0,0-1 0,-2 4 0,0 1 0,0 0 91,0 3 0,0 0 0,0 2-39,0 1 1,1-2 0,0 0-1,1 0-6,0-2 0,-2-2 0,0-2 1,0 0 46,0 0 1,1-3 0,1 2-169,3-2 0,-2-1 0,1-1 0,-1-2 72,1 0 0,0-1 0,3-2 0,2 0-148,1-2 1,3-5-1,2-4 1,0-1-251,2-1-299,3-2 0,0 1 0,3-3 101,-1 1 0,0 2 0,-3 4 503,0 1 0,0 2 0,1 0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9T02:20:58.546"/>
    </inkml:context>
    <inkml:brush xml:id="br0">
      <inkml:brushProperty name="width" value="0.08571" units="cm"/>
      <inkml:brushProperty name="height" value="0.08571" units="cm"/>
      <inkml:brushProperty name="color" value="#00A0D7"/>
    </inkml:brush>
  </inkml:definitions>
  <inkml:trace contextRef="#ctx0" brushRef="#br0">0 1 6326,'6'0'128,"1"1"1,-1 0 0,1 2 0,-1 1 0,1 1 617,-1 0 0,3 2-562,-1-1 1,1 1 0,0 1 0,1 1 90,0 1 0,4 1 1,-1 2-6,0 0 0,3 2 0,0 2 1,0 3 120,2 1 0,-2 0 0,2 1 0,-1 1-145,-1 0 1,2-2-1,-3 2 1,0-2-21,0 0 0,-1-1 0,0 5 1,-2 0-29,-1 2 0,-3 3 0,0 2 0,0 2-10,-2 1 0,0 1 0,-1 0 1,-1-3-652,1 0 0,1-5 0,1 2-292,1 0 1,-1-8-1,3 0 1,-2-4 754,1-2 0,-1 2 0,-1-2 0</inkml:trace>
  <inkml:trace contextRef="#ctx0" brushRef="#br0" timeOffset="708">282 771 7787,'5'-2'586,"-1"-1"0,0 1 1,3 3-1,-1 1-341,0 2 0,1 2 0,0 1 0,1 0 83,0 1 1,3 2 0,-2 4-1,1 0 1,1 1 496,-1-1 0,1 2-548,-2-1 0,2-1 1,-3-3-1,0 0 1,-1 0 46,-1-1 1,2 0 0,-1-2-59,2 0 0,0 0 0,-4-3 1,0-1-23,-1-2 1,-1 1-368,1-3 0,-2-1 1,2-2-1,1-3-65,1-4 1,0-2 0,1-2 0,-1-2-34,1-3 0,0-6 0,1-4 0,0 0-336,0 1 0,0 4 0,0 1 0,0 1 108,0 4 1,-1 2 448,0 3 0,-1 0 0,0 0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24T02:52:11.601"/>
    </inkml:context>
    <inkml:brush xml:id="br0">
      <inkml:brushProperty name="width" value="0.35" units="cm"/>
      <inkml:brushProperty name="height" value="0.35" units="cm"/>
      <inkml:brushProperty name="color" value="#FFFFFF"/>
    </inkml:brush>
  </inkml:definitions>
  <inkml:trace contextRef="#ctx0" brushRef="#br0">0 1 24575,'0'0'-8191</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24T02:53:31.963"/>
    </inkml:context>
    <inkml:brush xml:id="br0">
      <inkml:brushProperty name="width" value="0.35" units="cm"/>
      <inkml:brushProperty name="height" value="0.35" units="cm"/>
      <inkml:brushProperty name="color" value="#FFFFFF"/>
    </inkml:brush>
  </inkml:definitions>
  <inkml:trace contextRef="#ctx0" brushRef="#br0">1 1 24575,'11'4'0,"0"0"0,0 0 0,0-1 0,0-1 0,16 2 0,8 1 0,33 7 0,106 4 0,71-14 0,-201-2 0,-11 1 0,-1 2 0,1 2 0,60 16 0,-2-1 0,-45-14 24,0-2 0,0-3 1,49-4-1,-4 1-1486</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9T02:16:24.670"/>
    </inkml:context>
    <inkml:brush xml:id="br0">
      <inkml:brushProperty name="width" value="0.17143" units="cm"/>
      <inkml:brushProperty name="height" value="0.17143" units="cm"/>
    </inkml:brush>
  </inkml:definitions>
  <inkml:trace contextRef="#ctx0" brushRef="#br0">10 253 8258,'-9'2'3039,"11"3"1,13 1-2375,9-1 1,11-3-666,-2-2 0,12 8 0,6 3 0</inkml:trace>
  <inkml:trace contextRef="#ctx0" brushRef="#br0" timeOffset="449">499 253 11700,'20'0'225,"0"0"1,1 0 0,3 0-226,3 0 0,7 9 0,-3 2 0</inkml:trace>
  <inkml:trace contextRef="#ctx0" brushRef="#br0" timeOffset="1122">774 18 8347,'-11'-9'1831,"2"7"0,11-5-1531,5 14 0,4-5 0,8 7 1,1-3 53,0 1 1,6 6-1,0-6 1,0-1-124,2 3 0,-4-5 0,7 7 1,-3-2 9,-4-5 1,-2 5 0,-5 0-96,-4 1 0,5-5 0,-7 3 0,2-1 33,0 0 1,0 6 39,6-7 0,-8 9 69,-4-2 0,-5-2 0,-2 2 130,0 3 1,-2 1 0,-7 3 0,-8-1-297,-7 1 0,-13 2 1,0 2-1,-7 2-257,1-2 1,1 0 0,5 0 134,5 2 0,-5 9 0,6-5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9T02:16:27.549"/>
    </inkml:context>
    <inkml:brush xml:id="br0">
      <inkml:brushProperty name="width" value="0.17143" units="cm"/>
      <inkml:brushProperty name="height" value="0.17143" units="cm"/>
    </inkml:brush>
  </inkml:definitions>
  <inkml:trace contextRef="#ctx0" brushRef="#br0">941 353 8396,'20'0'1187,"0"0"0,1 0 0,3 0 0,3 2-963,-4 5 0,6-5 0,-1 5-1871,3-5 1647,-7 6 0,4-5 0,-9 5 0</inkml:trace>
  <inkml:trace contextRef="#ctx0" brushRef="#br0" timeOffset="742">353 333 7773,'9'11'570,"4"-4"0,7-5 0,4-2 1,4 0-1,0 0 183,1 0 0,-1 0-753,-2 0 0,-4-9 0,6-2 0</inkml:trace>
  <inkml:trace contextRef="#ctx0" brushRef="#br0" timeOffset="1390">255 0 11936,'-2'18'43,"-4"-5"0,-3 4 0,-6-4 1,2 5 99,-2 1 0,-3-3 0,-1 1-279,-1 5 0,0 2 0,1-5 155,-1 1 0,1-3 0,1-1 146,5-3 1,2-9 168,5 3-128,3 3 0,-5 1 0,10 7 0,2-3 217,3-2 0,8 0 1,0 7-1,7-1 158,4 1 1,7-1 0,-5 1-1,0 0-443,1-1 1,-3-1 0,-4-3 0,2-4-1016,2-2 1,0 4 0,-7-7 876,1-2 0,0 7 0,-1 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9T02:17:22.426"/>
    </inkml:context>
    <inkml:brush xml:id="br0">
      <inkml:brushProperty name="width" value="0.17143" units="cm"/>
      <inkml:brushProperty name="height" value="0.17143" units="cm"/>
    </inkml:brush>
  </inkml:definitions>
  <inkml:trace contextRef="#ctx0" brushRef="#br0">1 0 11039,'4'11'783,"-1"0"-560,0 0 1,-1-1-1,-2 1-11,0 0 0,3 2 0,-1 1-33,-1 1 1,0-2 0,-1-2 0,0 0 31,0 1 0,0 1 0,0 1-65,0 1 1,1-2 0,0 2-62,1-1 1,0 1-1,-2 0 1,0 0-1,0 0 62,0 2 0,0 0 0,0 0 1,0 0-148,0-1 1,0 2 0,0-3-1,0-1-117,0 0 0,0-1 0,0 0-736,0 2 0,0-3-2171,0 1 3024,-3-2 0,0-1 0,-4-1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9T02:17:25.759"/>
    </inkml:context>
    <inkml:brush xml:id="br0">
      <inkml:brushProperty name="width" value="0.17143" units="cm"/>
      <inkml:brushProperty name="height" value="0.17143" units="cm"/>
    </inkml:brush>
  </inkml:definitions>
  <inkml:trace contextRef="#ctx0" brushRef="#br0">0 19 7987,'0'-10'1733,"0"2"1,4 9-1473,3 2 0,-2 6 1,0 7-1,-1 2-58,-2 4 1,2 4 0,-1 6 0,-1 4 381,-1 2 0,-1 2 1,0 4-1,0 0-186,0-1 0,0-10 0,0 4 0,1-7-1203,3-5 1,-2-3 0,3-3 803,-1-1 0,3 1 0,-2 0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9T02:17:28.305"/>
    </inkml:context>
    <inkml:brush xml:id="br0">
      <inkml:brushProperty name="width" value="0.17143" units="cm"/>
      <inkml:brushProperty name="height" value="0.17143" units="cm"/>
    </inkml:brush>
  </inkml:definitions>
  <inkml:trace contextRef="#ctx0" brushRef="#br0">1 0 10039,'2'15'108,"1"0"0,3 0 0,-3 5 0,0 2 0,0 4 159,0 4 0,1 4 0,-2 3 7,1 1 0,0 0 0,-3-4 0,1-1 77,2-4 0,-2-5 1,2-1-1,0-2-547,0-1 196,0-6 0,-3 7 0,0-3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9T02:17:36.126"/>
    </inkml:context>
    <inkml:brush xml:id="br0">
      <inkml:brushProperty name="width" value="0.17143" units="cm"/>
      <inkml:brushProperty name="height" value="0.17143" units="cm"/>
    </inkml:brush>
  </inkml:definitions>
  <inkml:trace contextRef="#ctx0" brushRef="#br0">1 0 12400,'1'8'628,"1"2"1,2 4-346,-2 4 1,0 3 0,1 9-1,0 4 367,0 1 0,-2 4 0,-1 2 0,-1 1-252,-3 0 0,3-5 0,-3-3 1,3-3-51,1-3 1,0-7 0,0-7-349,0-2 0,-4-7 0,-2 0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9T02:17:38.718"/>
    </inkml:context>
    <inkml:brush xml:id="br0">
      <inkml:brushProperty name="width" value="0.17143" units="cm"/>
      <inkml:brushProperty name="height" value="0.17143" units="cm"/>
    </inkml:brush>
  </inkml:definitions>
  <inkml:trace contextRef="#ctx0" brushRef="#br0">1 22 7619,'0'-7'0,"0"0"253,0 5 528,0-3-715,0 14 0,1-1 0,1 10 0,2 0-66,-2 2 0,-1 4 1,-1 3-1,0 2 307,0 3 1,0 5-1,0-1-109,0 1 1,0-4-1,2 2 1,0-2-27,1-2 0,1-5 0,-4-2 0,0-5-1636,0-1 1,0-5 1463,0 5 0,4-5 0,2 2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9T02:17:46.561"/>
    </inkml:context>
    <inkml:brush xml:id="br0">
      <inkml:brushProperty name="width" value="0.17143" units="cm"/>
      <inkml:brushProperty name="height" value="0.17143" units="cm"/>
      <inkml:brushProperty name="color" value="#F6630D"/>
    </inkml:brush>
  </inkml:definitions>
  <inkml:trace contextRef="#ctx0" brushRef="#br0">594 11 7383,'0'-6'868,"0"2"-1049,0 4 1,-1 8 130,-3 2 1,2 3 0,-4-2 0,1-1 0,-1 0 13,-2 1 0,2-1 0,-1 1 0,-1-1 26,-1 0 1,-1 2 0,2 1-1,1 1 1,-1-1 9,-1 2 0,-1-3 1,-1 3 1,1 0 0,3-2 1,0 3-1,-1 0-1,-2 0 0,1-2 0,1 3 0,1-1-8,-1 0 0,-1 1 0,0 3 1,0-2 2,3 0 1,-1-1 0,-4 4 0,2 0-29,2 0 0,-2-1 0,2 1 0,-1 0 18,1 0 1,-3 0-1,5-2 1,-2 0 16,0-2 0,3 1 0,-3 2 1,0 2 33,2 3 0,-3-3 1,4 2-1,1-1-9,-2 1 1,3 3-1,-4 4 94,1 0 0,2 4 1,2 2-1,-2 1 0,0 4-30,1 1 1,0-2-1,1 6 1,-1-2-106,-2-1 1,1-7 0,3 3 0,0-3-5,0-3 0,0-3 0,0-3 0,0-4-1027,0-2 1044,5-6 0,0-1 0,6-4 0</inkml:trace>
  <inkml:trace contextRef="#ctx0" brushRef="#br0" timeOffset="783">1 1354 6778,'10'0'307,"-3"2"1,1 1-233,4 4 0,-4 2 1,4 2-1,1 0 88,-1 3 0,-1-1 0,0 3 0,-1-1-15,1-2 0,-1 2 0,0-1 58,1-2 0,-1 2 0,1-1 0,-1-3 1,-1 1-15,-2-3 0,2 0-50,-2 2-355,-2-4 209,4-1 41,-8-5 0,8-5 0,-5-3-233,2-5 0,-3 0 0,4-7 0,3-3-118,2-3 0,1-2 0,3-2 0,2 1-402,1 2 0,0 4 716,5-2 0,-2-1 0,-1-1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CA"/>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BC63E24F-402C-42EF-AA75-F3EE3690B1FD}" type="datetimeFigureOut">
              <a:rPr lang="en-CA" smtClean="0"/>
              <a:t>2026-07-29</a:t>
            </a:fld>
            <a:endParaRPr lang="en-CA"/>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CA"/>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CA"/>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D58AB343-4DFE-414E-AEAB-491B40990149}" type="slidenum">
              <a:rPr lang="en-CA" smtClean="0"/>
              <a:t>‹#›</a:t>
            </a:fld>
            <a:endParaRPr lang="en-CA"/>
          </a:p>
        </p:txBody>
      </p:sp>
    </p:spTree>
    <p:extLst>
      <p:ext uri="{BB962C8B-B14F-4D97-AF65-F5344CB8AC3E}">
        <p14:creationId xmlns:p14="http://schemas.microsoft.com/office/powerpoint/2010/main" val="24538046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D58AB343-4DFE-414E-AEAB-491B40990149}" type="slidenum">
              <a:rPr lang="en-CA" smtClean="0"/>
              <a:t>1</a:t>
            </a:fld>
            <a:endParaRPr lang="en-CA"/>
          </a:p>
        </p:txBody>
      </p:sp>
    </p:spTree>
    <p:extLst>
      <p:ext uri="{BB962C8B-B14F-4D97-AF65-F5344CB8AC3E}">
        <p14:creationId xmlns:p14="http://schemas.microsoft.com/office/powerpoint/2010/main" val="28507853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7D933A-4342-027C-5DE3-186211FFEF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B91D1A-45C8-4AF9-7E25-AA5EA93461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627860-D492-BA00-0734-E9E18CFA173C}"/>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93839563-37C2-8583-D73C-B4607E24357D}"/>
              </a:ext>
            </a:extLst>
          </p:cNvPr>
          <p:cNvSpPr>
            <a:spLocks noGrp="1"/>
          </p:cNvSpPr>
          <p:nvPr>
            <p:ph type="sldNum" sz="quarter" idx="5"/>
          </p:nvPr>
        </p:nvSpPr>
        <p:spPr/>
        <p:txBody>
          <a:bodyPr/>
          <a:lstStyle/>
          <a:p>
            <a:fld id="{D58AB343-4DFE-414E-AEAB-491B40990149}" type="slidenum">
              <a:rPr lang="en-CA" smtClean="0"/>
              <a:t>32</a:t>
            </a:fld>
            <a:endParaRPr lang="en-CA"/>
          </a:p>
        </p:txBody>
      </p:sp>
    </p:spTree>
    <p:extLst>
      <p:ext uri="{BB962C8B-B14F-4D97-AF65-F5344CB8AC3E}">
        <p14:creationId xmlns:p14="http://schemas.microsoft.com/office/powerpoint/2010/main" val="13718879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3A180-1C22-8D0F-36C3-6CEFDDF390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A70316-2961-71A5-3710-1F6F1A952A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241B17-BACD-2C28-4B01-CF8CC83790EF}"/>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5599B15E-67BE-5DAB-E064-7666111D87E6}"/>
              </a:ext>
            </a:extLst>
          </p:cNvPr>
          <p:cNvSpPr>
            <a:spLocks noGrp="1"/>
          </p:cNvSpPr>
          <p:nvPr>
            <p:ph type="sldNum" sz="quarter" idx="5"/>
          </p:nvPr>
        </p:nvSpPr>
        <p:spPr/>
        <p:txBody>
          <a:bodyPr/>
          <a:lstStyle/>
          <a:p>
            <a:fld id="{D58AB343-4DFE-414E-AEAB-491B40990149}" type="slidenum">
              <a:rPr lang="en-CA" smtClean="0"/>
              <a:t>35</a:t>
            </a:fld>
            <a:endParaRPr lang="en-CA"/>
          </a:p>
        </p:txBody>
      </p:sp>
    </p:spTree>
    <p:extLst>
      <p:ext uri="{BB962C8B-B14F-4D97-AF65-F5344CB8AC3E}">
        <p14:creationId xmlns:p14="http://schemas.microsoft.com/office/powerpoint/2010/main" val="18515872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D58AB343-4DFE-414E-AEAB-491B40990149}" type="slidenum">
              <a:rPr lang="en-CA" smtClean="0"/>
              <a:t>7</a:t>
            </a:fld>
            <a:endParaRPr lang="en-CA"/>
          </a:p>
        </p:txBody>
      </p:sp>
    </p:spTree>
    <p:extLst>
      <p:ext uri="{BB962C8B-B14F-4D97-AF65-F5344CB8AC3E}">
        <p14:creationId xmlns:p14="http://schemas.microsoft.com/office/powerpoint/2010/main" val="28725165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D58AB343-4DFE-414E-AEAB-491B40990149}" type="slidenum">
              <a:rPr lang="en-CA" smtClean="0"/>
              <a:t>10</a:t>
            </a:fld>
            <a:endParaRPr lang="en-CA"/>
          </a:p>
        </p:txBody>
      </p:sp>
    </p:spTree>
    <p:extLst>
      <p:ext uri="{BB962C8B-B14F-4D97-AF65-F5344CB8AC3E}">
        <p14:creationId xmlns:p14="http://schemas.microsoft.com/office/powerpoint/2010/main" val="3103770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2666B1-E6A1-CDC7-E34A-EC881CAEAC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4C52DB-498B-02ED-0830-2DE7C36E03BD}"/>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A5E82B82-B1A6-3F4C-3FA9-3161A0C9D138}"/>
              </a:ext>
            </a:extLst>
          </p:cNvPr>
          <p:cNvSpPr>
            <a:spLocks noGrp="1"/>
          </p:cNvSpPr>
          <p:nvPr>
            <p:ph type="body" idx="1"/>
          </p:nvPr>
        </p:nvSpPr>
        <p:spPr/>
        <p:txBody>
          <a:bodyPr/>
          <a:lstStyle/>
          <a:p>
            <a:r>
              <a:rPr lang="en-US" dirty="0"/>
              <a:t>More on this later</a:t>
            </a:r>
          </a:p>
        </p:txBody>
      </p:sp>
      <p:sp>
        <p:nvSpPr>
          <p:cNvPr id="4" name="Slide Number Placeholder 3">
            <a:extLst>
              <a:ext uri="{FF2B5EF4-FFF2-40B4-BE49-F238E27FC236}">
                <a16:creationId xmlns:a16="http://schemas.microsoft.com/office/drawing/2014/main" id="{1A102E1C-1AD3-5EB6-74B2-1B48E32BFDA6}"/>
              </a:ext>
            </a:extLst>
          </p:cNvPr>
          <p:cNvSpPr>
            <a:spLocks noGrp="1"/>
          </p:cNvSpPr>
          <p:nvPr>
            <p:ph type="sldNum" sz="quarter" idx="5"/>
          </p:nvPr>
        </p:nvSpPr>
        <p:spPr/>
        <p:txBody>
          <a:bodyPr/>
          <a:lstStyle/>
          <a:p>
            <a:fld id="{D58AB343-4DFE-414E-AEAB-491B40990149}" type="slidenum">
              <a:rPr lang="en-CA" smtClean="0"/>
              <a:t>11</a:t>
            </a:fld>
            <a:endParaRPr lang="en-CA"/>
          </a:p>
        </p:txBody>
      </p:sp>
    </p:spTree>
    <p:extLst>
      <p:ext uri="{BB962C8B-B14F-4D97-AF65-F5344CB8AC3E}">
        <p14:creationId xmlns:p14="http://schemas.microsoft.com/office/powerpoint/2010/main" val="18723315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6663D-2931-CCA3-157B-EB573BA2E4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A5BD44-7745-B9AC-5791-1EBF5B5C6E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BBDC16-9D90-0614-6795-D8CDC805E0E4}"/>
              </a:ext>
            </a:extLst>
          </p:cNvPr>
          <p:cNvSpPr>
            <a:spLocks noGrp="1"/>
          </p:cNvSpPr>
          <p:nvPr>
            <p:ph type="body" idx="1"/>
          </p:nvPr>
        </p:nvSpPr>
        <p:spPr/>
        <p:txBody>
          <a:bodyPr/>
          <a:lstStyle/>
          <a:p>
            <a:r>
              <a:rPr lang="en-CA" dirty="0"/>
              <a:t>75 micron laser ablated region</a:t>
            </a:r>
          </a:p>
          <a:p>
            <a:r>
              <a:rPr lang="en-CA" dirty="0"/>
              <a:t>25 micron melt defect</a:t>
            </a:r>
          </a:p>
        </p:txBody>
      </p:sp>
      <p:sp>
        <p:nvSpPr>
          <p:cNvPr id="4" name="Slide Number Placeholder 3">
            <a:extLst>
              <a:ext uri="{FF2B5EF4-FFF2-40B4-BE49-F238E27FC236}">
                <a16:creationId xmlns:a16="http://schemas.microsoft.com/office/drawing/2014/main" id="{C971B6A8-2F1B-C4CC-6DF9-016B3303CA4C}"/>
              </a:ext>
            </a:extLst>
          </p:cNvPr>
          <p:cNvSpPr>
            <a:spLocks noGrp="1"/>
          </p:cNvSpPr>
          <p:nvPr>
            <p:ph type="sldNum" sz="quarter" idx="5"/>
          </p:nvPr>
        </p:nvSpPr>
        <p:spPr/>
        <p:txBody>
          <a:bodyPr/>
          <a:lstStyle/>
          <a:p>
            <a:fld id="{D58AB343-4DFE-414E-AEAB-491B40990149}" type="slidenum">
              <a:rPr lang="en-CA" smtClean="0"/>
              <a:t>15</a:t>
            </a:fld>
            <a:endParaRPr lang="en-CA"/>
          </a:p>
        </p:txBody>
      </p:sp>
    </p:spTree>
    <p:extLst>
      <p:ext uri="{BB962C8B-B14F-4D97-AF65-F5344CB8AC3E}">
        <p14:creationId xmlns:p14="http://schemas.microsoft.com/office/powerpoint/2010/main" val="25826251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These are dark matter bounds!</a:t>
            </a:r>
          </a:p>
        </p:txBody>
      </p:sp>
      <p:sp>
        <p:nvSpPr>
          <p:cNvPr id="4" name="Slide Number Placeholder 3"/>
          <p:cNvSpPr>
            <a:spLocks noGrp="1"/>
          </p:cNvSpPr>
          <p:nvPr>
            <p:ph type="sldNum" sz="quarter" idx="5"/>
          </p:nvPr>
        </p:nvSpPr>
        <p:spPr/>
        <p:txBody>
          <a:bodyPr/>
          <a:lstStyle/>
          <a:p>
            <a:fld id="{D58AB343-4DFE-414E-AEAB-491B40990149}" type="slidenum">
              <a:rPr lang="en-CA" smtClean="0"/>
              <a:t>17</a:t>
            </a:fld>
            <a:endParaRPr lang="en-CA"/>
          </a:p>
        </p:txBody>
      </p:sp>
    </p:spTree>
    <p:extLst>
      <p:ext uri="{BB962C8B-B14F-4D97-AF65-F5344CB8AC3E}">
        <p14:creationId xmlns:p14="http://schemas.microsoft.com/office/powerpoint/2010/main" val="17102976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They said ‘we expect monopole tracks to be larger than alpha tracks, so let’s look for tracks larger than alpha tracks’ -&gt; DM bounds</a:t>
            </a:r>
          </a:p>
        </p:txBody>
      </p:sp>
      <p:sp>
        <p:nvSpPr>
          <p:cNvPr id="4" name="Slide Number Placeholder 3"/>
          <p:cNvSpPr>
            <a:spLocks noGrp="1"/>
          </p:cNvSpPr>
          <p:nvPr>
            <p:ph type="sldNum" sz="quarter" idx="5"/>
          </p:nvPr>
        </p:nvSpPr>
        <p:spPr/>
        <p:txBody>
          <a:bodyPr/>
          <a:lstStyle/>
          <a:p>
            <a:fld id="{D58AB343-4DFE-414E-AEAB-491B40990149}" type="slidenum">
              <a:rPr lang="en-CA" smtClean="0"/>
              <a:t>18</a:t>
            </a:fld>
            <a:endParaRPr lang="en-CA"/>
          </a:p>
        </p:txBody>
      </p:sp>
    </p:spTree>
    <p:extLst>
      <p:ext uri="{BB962C8B-B14F-4D97-AF65-F5344CB8AC3E}">
        <p14:creationId xmlns:p14="http://schemas.microsoft.com/office/powerpoint/2010/main" val="20694078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5B5A51-4388-0E27-E7D9-CF2687ED4C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0A5791-D067-7AC8-3528-08FB30268B9D}"/>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AD4B9445-F6E2-16F6-081C-520A21A7B79F}"/>
              </a:ext>
            </a:extLst>
          </p:cNvPr>
          <p:cNvSpPr>
            <a:spLocks noGrp="1"/>
          </p:cNvSpPr>
          <p:nvPr>
            <p:ph type="body" idx="1"/>
          </p:nvPr>
        </p:nvSpPr>
        <p:spPr/>
        <p:txBody>
          <a:bodyPr/>
          <a:lstStyle/>
          <a:p>
            <a:endParaRPr lang="en-CA"/>
          </a:p>
        </p:txBody>
      </p:sp>
      <p:sp>
        <p:nvSpPr>
          <p:cNvPr id="4" name="Slide Number Placeholder 3">
            <a:extLst>
              <a:ext uri="{FF2B5EF4-FFF2-40B4-BE49-F238E27FC236}">
                <a16:creationId xmlns:a16="http://schemas.microsoft.com/office/drawing/2014/main" id="{AE105381-14AE-3EAC-B152-AEED2886E231}"/>
              </a:ext>
            </a:extLst>
          </p:cNvPr>
          <p:cNvSpPr>
            <a:spLocks noGrp="1"/>
          </p:cNvSpPr>
          <p:nvPr>
            <p:ph type="sldNum" sz="quarter" idx="5"/>
          </p:nvPr>
        </p:nvSpPr>
        <p:spPr/>
        <p:txBody>
          <a:bodyPr/>
          <a:lstStyle/>
          <a:p>
            <a:fld id="{D58AB343-4DFE-414E-AEAB-491B40990149}" type="slidenum">
              <a:rPr lang="en-CA" smtClean="0"/>
              <a:t>25</a:t>
            </a:fld>
            <a:endParaRPr lang="en-CA"/>
          </a:p>
        </p:txBody>
      </p:sp>
    </p:spTree>
    <p:extLst>
      <p:ext uri="{BB962C8B-B14F-4D97-AF65-F5344CB8AC3E}">
        <p14:creationId xmlns:p14="http://schemas.microsoft.com/office/powerpoint/2010/main" val="29177369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Models secondary shower of scatter after one collision</a:t>
            </a:r>
          </a:p>
          <a:p>
            <a:r>
              <a:rPr lang="en-CA" dirty="0"/>
              <a:t>Repeat many times</a:t>
            </a:r>
          </a:p>
          <a:p>
            <a:r>
              <a:rPr lang="en-CA" dirty="0"/>
              <a:t>Models the blast wave of the DM moving through mica</a:t>
            </a:r>
          </a:p>
        </p:txBody>
      </p:sp>
      <p:sp>
        <p:nvSpPr>
          <p:cNvPr id="4" name="Slide Number Placeholder 3"/>
          <p:cNvSpPr>
            <a:spLocks noGrp="1"/>
          </p:cNvSpPr>
          <p:nvPr>
            <p:ph type="sldNum" sz="quarter" idx="5"/>
          </p:nvPr>
        </p:nvSpPr>
        <p:spPr/>
        <p:txBody>
          <a:bodyPr/>
          <a:lstStyle/>
          <a:p>
            <a:fld id="{D58AB343-4DFE-414E-AEAB-491B40990149}" type="slidenum">
              <a:rPr lang="en-CA" smtClean="0"/>
              <a:t>30</a:t>
            </a:fld>
            <a:endParaRPr lang="en-CA"/>
          </a:p>
        </p:txBody>
      </p:sp>
    </p:spTree>
    <p:extLst>
      <p:ext uri="{BB962C8B-B14F-4D97-AF65-F5344CB8AC3E}">
        <p14:creationId xmlns:p14="http://schemas.microsoft.com/office/powerpoint/2010/main" val="40667095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1"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189" indent="0" algn="ctr">
              <a:buNone/>
              <a:defRPr sz="2400"/>
            </a:lvl2pPr>
            <a:lvl3pPr marL="914377" indent="0" algn="ctr">
              <a:buNone/>
              <a:defRPr sz="2400"/>
            </a:lvl3pPr>
            <a:lvl4pPr marL="1371566" indent="0" algn="ctr">
              <a:buNone/>
              <a:defRPr sz="2000"/>
            </a:lvl4pPr>
            <a:lvl5pPr marL="1828754" indent="0" algn="ctr">
              <a:buNone/>
              <a:defRPr sz="2000"/>
            </a:lvl5pPr>
            <a:lvl6pPr marL="2285943" indent="0" algn="ctr">
              <a:buNone/>
              <a:defRPr sz="2000"/>
            </a:lvl6pPr>
            <a:lvl7pPr marL="2743131" indent="0" algn="ctr">
              <a:buNone/>
              <a:defRPr sz="2000"/>
            </a:lvl7pPr>
            <a:lvl8pPr marL="3200320" indent="0" algn="ctr">
              <a:buNone/>
              <a:defRPr sz="2000"/>
            </a:lvl8pPr>
            <a:lvl9pPr marL="3657509"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r>
              <a:rPr lang="en-US"/>
              <a:t>2026-07-29</a:t>
            </a:r>
            <a:endParaRPr lang="en-CA"/>
          </a:p>
        </p:txBody>
      </p:sp>
      <p:sp>
        <p:nvSpPr>
          <p:cNvPr id="5" name="Footer Placeholder 4"/>
          <p:cNvSpPr>
            <a:spLocks noGrp="1"/>
          </p:cNvSpPr>
          <p:nvPr>
            <p:ph type="ftr" sz="quarter" idx="11"/>
          </p:nvPr>
        </p:nvSpPr>
        <p:spPr/>
        <p:txBody>
          <a:bodyPr/>
          <a:lstStyle/>
          <a:p>
            <a:r>
              <a:rPr lang="en-CA"/>
              <a:t>MI 2026</a:t>
            </a:r>
          </a:p>
        </p:txBody>
      </p:sp>
      <p:sp>
        <p:nvSpPr>
          <p:cNvPr id="6" name="Slide Number Placeholder 5"/>
          <p:cNvSpPr>
            <a:spLocks noGrp="1"/>
          </p:cNvSpPr>
          <p:nvPr>
            <p:ph type="sldNum" sz="quarter" idx="12"/>
          </p:nvPr>
        </p:nvSpPr>
        <p:spPr/>
        <p:txBody>
          <a:bodyPr/>
          <a:lstStyle/>
          <a:p>
            <a:fld id="{D12E0FF8-979D-4E91-940C-799527AB8B5D}" type="slidenum">
              <a:rPr lang="en-CA" smtClean="0"/>
              <a:t>‹#›</a:t>
            </a:fld>
            <a:endParaRPr lang="en-CA"/>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36651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2026-07-29</a:t>
            </a:r>
            <a:endParaRPr lang="en-CA"/>
          </a:p>
        </p:txBody>
      </p:sp>
      <p:sp>
        <p:nvSpPr>
          <p:cNvPr id="5" name="Footer Placeholder 4"/>
          <p:cNvSpPr>
            <a:spLocks noGrp="1"/>
          </p:cNvSpPr>
          <p:nvPr>
            <p:ph type="ftr" sz="quarter" idx="11"/>
          </p:nvPr>
        </p:nvSpPr>
        <p:spPr/>
        <p:txBody>
          <a:bodyPr/>
          <a:lstStyle/>
          <a:p>
            <a:r>
              <a:rPr lang="en-CA"/>
              <a:t>MI 2026</a:t>
            </a:r>
          </a:p>
        </p:txBody>
      </p:sp>
      <p:sp>
        <p:nvSpPr>
          <p:cNvPr id="6" name="Slide Number Placeholder 5"/>
          <p:cNvSpPr>
            <a:spLocks noGrp="1"/>
          </p:cNvSpPr>
          <p:nvPr>
            <p:ph type="sldNum" sz="quarter" idx="12"/>
          </p:nvPr>
        </p:nvSpPr>
        <p:spPr/>
        <p:txBody>
          <a:bodyPr/>
          <a:lstStyle/>
          <a:p>
            <a:fld id="{D12E0FF8-979D-4E91-940C-799527AB8B5D}" type="slidenum">
              <a:rPr lang="en-CA" smtClean="0"/>
              <a:t>‹#›</a:t>
            </a:fld>
            <a:endParaRPr lang="en-CA"/>
          </a:p>
        </p:txBody>
      </p:sp>
    </p:spTree>
    <p:extLst>
      <p:ext uri="{BB962C8B-B14F-4D97-AF65-F5344CB8AC3E}">
        <p14:creationId xmlns:p14="http://schemas.microsoft.com/office/powerpoint/2010/main" val="33780378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2" name="Vertical Title 1"/>
          <p:cNvSpPr>
            <a:spLocks noGrp="1"/>
          </p:cNvSpPr>
          <p:nvPr>
            <p:ph type="title" orient="vert"/>
          </p:nvPr>
        </p:nvSpPr>
        <p:spPr>
          <a:xfrm>
            <a:off x="8724901" y="412302"/>
            <a:ext cx="2628900" cy="575989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2026-07-29</a:t>
            </a:r>
            <a:endParaRPr lang="en-CA"/>
          </a:p>
        </p:txBody>
      </p:sp>
      <p:sp>
        <p:nvSpPr>
          <p:cNvPr id="5" name="Footer Placeholder 4"/>
          <p:cNvSpPr>
            <a:spLocks noGrp="1"/>
          </p:cNvSpPr>
          <p:nvPr>
            <p:ph type="ftr" sz="quarter" idx="11"/>
          </p:nvPr>
        </p:nvSpPr>
        <p:spPr/>
        <p:txBody>
          <a:bodyPr/>
          <a:lstStyle/>
          <a:p>
            <a:r>
              <a:rPr lang="en-CA"/>
              <a:t>MI 2026</a:t>
            </a:r>
          </a:p>
        </p:txBody>
      </p:sp>
      <p:sp>
        <p:nvSpPr>
          <p:cNvPr id="6" name="Slide Number Placeholder 5"/>
          <p:cNvSpPr>
            <a:spLocks noGrp="1"/>
          </p:cNvSpPr>
          <p:nvPr>
            <p:ph type="sldNum" sz="quarter" idx="12"/>
          </p:nvPr>
        </p:nvSpPr>
        <p:spPr/>
        <p:txBody>
          <a:bodyPr/>
          <a:lstStyle/>
          <a:p>
            <a:fld id="{D12E0FF8-979D-4E91-940C-799527AB8B5D}" type="slidenum">
              <a:rPr lang="en-CA" smtClean="0"/>
              <a:t>‹#›</a:t>
            </a:fld>
            <a:endParaRPr lang="en-CA"/>
          </a:p>
        </p:txBody>
      </p:sp>
    </p:spTree>
    <p:extLst>
      <p:ext uri="{BB962C8B-B14F-4D97-AF65-F5344CB8AC3E}">
        <p14:creationId xmlns:p14="http://schemas.microsoft.com/office/powerpoint/2010/main" val="2434501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2026-07-29</a:t>
            </a:r>
            <a:endParaRPr lang="en-CA"/>
          </a:p>
        </p:txBody>
      </p:sp>
      <p:sp>
        <p:nvSpPr>
          <p:cNvPr id="5" name="Footer Placeholder 4"/>
          <p:cNvSpPr>
            <a:spLocks noGrp="1"/>
          </p:cNvSpPr>
          <p:nvPr>
            <p:ph type="ftr" sz="quarter" idx="11"/>
          </p:nvPr>
        </p:nvSpPr>
        <p:spPr/>
        <p:txBody>
          <a:bodyPr/>
          <a:lstStyle/>
          <a:p>
            <a:r>
              <a:rPr lang="en-CA"/>
              <a:t>MI 2026</a:t>
            </a:r>
          </a:p>
        </p:txBody>
      </p:sp>
      <p:sp>
        <p:nvSpPr>
          <p:cNvPr id="6" name="Slide Number Placeholder 5"/>
          <p:cNvSpPr>
            <a:spLocks noGrp="1"/>
          </p:cNvSpPr>
          <p:nvPr>
            <p:ph type="sldNum" sz="quarter" idx="12"/>
          </p:nvPr>
        </p:nvSpPr>
        <p:spPr/>
        <p:txBody>
          <a:bodyPr/>
          <a:lstStyle/>
          <a:p>
            <a:fld id="{D12E0FF8-979D-4E91-940C-799527AB8B5D}" type="slidenum">
              <a:rPr lang="en-CA" smtClean="0"/>
              <a:t>‹#›</a:t>
            </a:fld>
            <a:endParaRPr lang="en-CA"/>
          </a:p>
        </p:txBody>
      </p:sp>
    </p:spTree>
    <p:extLst>
      <p:ext uri="{BB962C8B-B14F-4D97-AF65-F5344CB8AC3E}">
        <p14:creationId xmlns:p14="http://schemas.microsoft.com/office/powerpoint/2010/main" val="10101454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t>2026-07-29</a:t>
            </a:r>
            <a:endParaRPr lang="en-CA"/>
          </a:p>
        </p:txBody>
      </p:sp>
      <p:sp>
        <p:nvSpPr>
          <p:cNvPr id="5" name="Footer Placeholder 4"/>
          <p:cNvSpPr>
            <a:spLocks noGrp="1"/>
          </p:cNvSpPr>
          <p:nvPr>
            <p:ph type="ftr" sz="quarter" idx="11"/>
          </p:nvPr>
        </p:nvSpPr>
        <p:spPr/>
        <p:txBody>
          <a:bodyPr/>
          <a:lstStyle/>
          <a:p>
            <a:r>
              <a:rPr lang="en-CA"/>
              <a:t>MI 2026</a:t>
            </a:r>
          </a:p>
        </p:txBody>
      </p:sp>
      <p:sp>
        <p:nvSpPr>
          <p:cNvPr id="6" name="Slide Number Placeholder 5"/>
          <p:cNvSpPr>
            <a:spLocks noGrp="1"/>
          </p:cNvSpPr>
          <p:nvPr>
            <p:ph type="sldNum" sz="quarter" idx="12"/>
          </p:nvPr>
        </p:nvSpPr>
        <p:spPr/>
        <p:txBody>
          <a:bodyPr/>
          <a:lstStyle/>
          <a:p>
            <a:fld id="{D12E0FF8-979D-4E91-940C-799527AB8B5D}" type="slidenum">
              <a:rPr lang="en-CA" smtClean="0"/>
              <a:t>‹#›</a:t>
            </a:fld>
            <a:endParaRPr lang="en-CA"/>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1743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5"/>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r>
              <a:rPr lang="en-US"/>
              <a:t>2026-07-29</a:t>
            </a:r>
            <a:endParaRPr lang="en-CA"/>
          </a:p>
        </p:txBody>
      </p:sp>
      <p:sp>
        <p:nvSpPr>
          <p:cNvPr id="6" name="Footer Placeholder 5"/>
          <p:cNvSpPr>
            <a:spLocks noGrp="1"/>
          </p:cNvSpPr>
          <p:nvPr>
            <p:ph type="ftr" sz="quarter" idx="11"/>
          </p:nvPr>
        </p:nvSpPr>
        <p:spPr/>
        <p:txBody>
          <a:bodyPr/>
          <a:lstStyle/>
          <a:p>
            <a:r>
              <a:rPr lang="en-CA"/>
              <a:t>MI 2026</a:t>
            </a:r>
          </a:p>
        </p:txBody>
      </p:sp>
      <p:sp>
        <p:nvSpPr>
          <p:cNvPr id="7" name="Slide Number Placeholder 6"/>
          <p:cNvSpPr>
            <a:spLocks noGrp="1"/>
          </p:cNvSpPr>
          <p:nvPr>
            <p:ph type="sldNum" sz="quarter" idx="12"/>
          </p:nvPr>
        </p:nvSpPr>
        <p:spPr/>
        <p:txBody>
          <a:bodyPr/>
          <a:lstStyle/>
          <a:p>
            <a:fld id="{D12E0FF8-979D-4E91-940C-799527AB8B5D}" type="slidenum">
              <a:rPr lang="en-CA" smtClean="0"/>
              <a:t>‹#›</a:t>
            </a:fld>
            <a:endParaRPr lang="en-CA"/>
          </a:p>
        </p:txBody>
      </p:sp>
    </p:spTree>
    <p:extLst>
      <p:ext uri="{BB962C8B-B14F-4D97-AF65-F5344CB8AC3E}">
        <p14:creationId xmlns:p14="http://schemas.microsoft.com/office/powerpoint/2010/main" val="39615057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5"/>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r>
              <a:rPr lang="en-US"/>
              <a:t>2026-07-29</a:t>
            </a:r>
            <a:endParaRPr lang="en-CA"/>
          </a:p>
        </p:txBody>
      </p:sp>
      <p:sp>
        <p:nvSpPr>
          <p:cNvPr id="8" name="Footer Placeholder 7"/>
          <p:cNvSpPr>
            <a:spLocks noGrp="1"/>
          </p:cNvSpPr>
          <p:nvPr>
            <p:ph type="ftr" sz="quarter" idx="11"/>
          </p:nvPr>
        </p:nvSpPr>
        <p:spPr/>
        <p:txBody>
          <a:bodyPr/>
          <a:lstStyle/>
          <a:p>
            <a:r>
              <a:rPr lang="en-CA"/>
              <a:t>MI 2026</a:t>
            </a:r>
          </a:p>
        </p:txBody>
      </p:sp>
      <p:sp>
        <p:nvSpPr>
          <p:cNvPr id="9" name="Slide Number Placeholder 8"/>
          <p:cNvSpPr>
            <a:spLocks noGrp="1"/>
          </p:cNvSpPr>
          <p:nvPr>
            <p:ph type="sldNum" sz="quarter" idx="12"/>
          </p:nvPr>
        </p:nvSpPr>
        <p:spPr/>
        <p:txBody>
          <a:bodyPr/>
          <a:lstStyle/>
          <a:p>
            <a:fld id="{D12E0FF8-979D-4E91-940C-799527AB8B5D}" type="slidenum">
              <a:rPr lang="en-CA" smtClean="0"/>
              <a:t>‹#›</a:t>
            </a:fld>
            <a:endParaRPr lang="en-CA"/>
          </a:p>
        </p:txBody>
      </p:sp>
    </p:spTree>
    <p:extLst>
      <p:ext uri="{BB962C8B-B14F-4D97-AF65-F5344CB8AC3E}">
        <p14:creationId xmlns:p14="http://schemas.microsoft.com/office/powerpoint/2010/main" val="20196504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r>
              <a:rPr lang="en-US"/>
              <a:t>2026-07-29</a:t>
            </a:r>
            <a:endParaRPr lang="en-CA"/>
          </a:p>
        </p:txBody>
      </p:sp>
      <p:sp>
        <p:nvSpPr>
          <p:cNvPr id="4" name="Footer Placeholder 3"/>
          <p:cNvSpPr>
            <a:spLocks noGrp="1"/>
          </p:cNvSpPr>
          <p:nvPr>
            <p:ph type="ftr" sz="quarter" idx="11"/>
          </p:nvPr>
        </p:nvSpPr>
        <p:spPr/>
        <p:txBody>
          <a:bodyPr/>
          <a:lstStyle/>
          <a:p>
            <a:r>
              <a:rPr lang="en-CA"/>
              <a:t>MI 2026</a:t>
            </a:r>
          </a:p>
        </p:txBody>
      </p:sp>
      <p:sp>
        <p:nvSpPr>
          <p:cNvPr id="5" name="Slide Number Placeholder 4"/>
          <p:cNvSpPr>
            <a:spLocks noGrp="1"/>
          </p:cNvSpPr>
          <p:nvPr>
            <p:ph type="sldNum" sz="quarter" idx="12"/>
          </p:nvPr>
        </p:nvSpPr>
        <p:spPr/>
        <p:txBody>
          <a:bodyPr/>
          <a:lstStyle/>
          <a:p>
            <a:fld id="{D12E0FF8-979D-4E91-940C-799527AB8B5D}" type="slidenum">
              <a:rPr lang="en-CA" smtClean="0"/>
              <a:t>‹#›</a:t>
            </a:fld>
            <a:endParaRPr lang="en-CA"/>
          </a:p>
        </p:txBody>
      </p:sp>
    </p:spTree>
    <p:extLst>
      <p:ext uri="{BB962C8B-B14F-4D97-AF65-F5344CB8AC3E}">
        <p14:creationId xmlns:p14="http://schemas.microsoft.com/office/powerpoint/2010/main" val="30007343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6" name="Rectangle 5"/>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7" name="Date Placeholder 6"/>
          <p:cNvSpPr>
            <a:spLocks noGrp="1"/>
          </p:cNvSpPr>
          <p:nvPr>
            <p:ph type="dt" sz="half" idx="10"/>
          </p:nvPr>
        </p:nvSpPr>
        <p:spPr/>
        <p:txBody>
          <a:bodyPr/>
          <a:lstStyle/>
          <a:p>
            <a:r>
              <a:rPr lang="en-US"/>
              <a:t>2026-07-29</a:t>
            </a:r>
            <a:endParaRPr lang="en-CA"/>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CA"/>
              <a:t>MI 2026</a:t>
            </a:r>
          </a:p>
        </p:txBody>
      </p:sp>
      <p:sp>
        <p:nvSpPr>
          <p:cNvPr id="9" name="Slide Number Placeholder 8"/>
          <p:cNvSpPr>
            <a:spLocks noGrp="1"/>
          </p:cNvSpPr>
          <p:nvPr>
            <p:ph type="sldNum" sz="quarter" idx="12"/>
          </p:nvPr>
        </p:nvSpPr>
        <p:spPr/>
        <p:txBody>
          <a:bodyPr/>
          <a:lstStyle/>
          <a:p>
            <a:fld id="{D12E0FF8-979D-4E91-940C-799527AB8B5D}" type="slidenum">
              <a:rPr lang="en-CA" smtClean="0"/>
              <a:t>‹#›</a:t>
            </a:fld>
            <a:endParaRPr lang="en-CA"/>
          </a:p>
        </p:txBody>
      </p:sp>
    </p:spTree>
    <p:extLst>
      <p:ext uri="{BB962C8B-B14F-4D97-AF65-F5344CB8AC3E}">
        <p14:creationId xmlns:p14="http://schemas.microsoft.com/office/powerpoint/2010/main" val="21977482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8"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3" y="6459787"/>
            <a:ext cx="2618511" cy="365125"/>
          </a:xfrm>
        </p:spPr>
        <p:txBody>
          <a:bodyPr/>
          <a:lstStyle>
            <a:lvl1pPr algn="l">
              <a:defRPr/>
            </a:lvl1pPr>
          </a:lstStyle>
          <a:p>
            <a:r>
              <a:rPr lang="en-US"/>
              <a:t>2026-07-29</a:t>
            </a:r>
            <a:endParaRPr lang="en-CA"/>
          </a:p>
        </p:txBody>
      </p:sp>
      <p:sp>
        <p:nvSpPr>
          <p:cNvPr id="6" name="Footer Placeholder 5"/>
          <p:cNvSpPr>
            <a:spLocks noGrp="1"/>
          </p:cNvSpPr>
          <p:nvPr>
            <p:ph type="ftr" sz="quarter" idx="11"/>
          </p:nvPr>
        </p:nvSpPr>
        <p:spPr>
          <a:xfrm>
            <a:off x="4800600" y="6459787"/>
            <a:ext cx="4648200" cy="365125"/>
          </a:xfrm>
        </p:spPr>
        <p:txBody>
          <a:bodyPr/>
          <a:lstStyle>
            <a:lvl1pPr algn="l">
              <a:defRPr>
                <a:solidFill>
                  <a:schemeClr val="tx2"/>
                </a:solidFill>
              </a:defRPr>
            </a:lvl1pPr>
          </a:lstStyle>
          <a:p>
            <a:r>
              <a:rPr lang="en-CA"/>
              <a:t>MI 2026</a:t>
            </a: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12E0FF8-979D-4E91-940C-799527AB8B5D}" type="slidenum">
              <a:rPr lang="en-CA" smtClean="0"/>
              <a:t>‹#›</a:t>
            </a:fld>
            <a:endParaRPr lang="en-CA"/>
          </a:p>
        </p:txBody>
      </p:sp>
    </p:spTree>
    <p:extLst>
      <p:ext uri="{BB962C8B-B14F-4D97-AF65-F5344CB8AC3E}">
        <p14:creationId xmlns:p14="http://schemas.microsoft.com/office/powerpoint/2010/main" val="35184467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1"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9" name="Rectangle 8"/>
          <p:cNvSpPr/>
          <p:nvPr/>
        </p:nvSpPr>
        <p:spPr>
          <a:xfrm>
            <a:off x="17"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7" y="0"/>
            <a:ext cx="12191985" cy="4915076"/>
          </a:xfrm>
          <a:solidFill>
            <a:schemeClr val="bg2">
              <a:lumMod val="90000"/>
            </a:schemeClr>
          </a:solidFill>
        </p:spPr>
        <p:txBody>
          <a:bodyPr lIns="457200" tIns="457200"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2026-07-29</a:t>
            </a:r>
            <a:endParaRPr lang="en-CA"/>
          </a:p>
        </p:txBody>
      </p:sp>
      <p:sp>
        <p:nvSpPr>
          <p:cNvPr id="6" name="Footer Placeholder 5"/>
          <p:cNvSpPr>
            <a:spLocks noGrp="1"/>
          </p:cNvSpPr>
          <p:nvPr>
            <p:ph type="ftr" sz="quarter" idx="11"/>
          </p:nvPr>
        </p:nvSpPr>
        <p:spPr/>
        <p:txBody>
          <a:bodyPr/>
          <a:lstStyle/>
          <a:p>
            <a:r>
              <a:rPr lang="en-CA"/>
              <a:t>MI 2026</a:t>
            </a:r>
          </a:p>
        </p:txBody>
      </p:sp>
      <p:sp>
        <p:nvSpPr>
          <p:cNvPr id="7" name="Slide Number Placeholder 6"/>
          <p:cNvSpPr>
            <a:spLocks noGrp="1"/>
          </p:cNvSpPr>
          <p:nvPr>
            <p:ph type="sldNum" sz="quarter" idx="12"/>
          </p:nvPr>
        </p:nvSpPr>
        <p:spPr/>
        <p:txBody>
          <a:bodyPr/>
          <a:lstStyle/>
          <a:p>
            <a:fld id="{D12E0FF8-979D-4E91-940C-799527AB8B5D}" type="slidenum">
              <a:rPr lang="en-CA" smtClean="0"/>
              <a:t>‹#›</a:t>
            </a:fld>
            <a:endParaRPr lang="en-CA"/>
          </a:p>
        </p:txBody>
      </p:sp>
    </p:spTree>
    <p:extLst>
      <p:ext uri="{BB962C8B-B14F-4D97-AF65-F5344CB8AC3E}">
        <p14:creationId xmlns:p14="http://schemas.microsoft.com/office/powerpoint/2010/main" val="19831875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9" name="Rectangle 8"/>
          <p:cNvSpPr/>
          <p:nvPr/>
        </p:nvSpPr>
        <p:spPr>
          <a:xfrm>
            <a:off x="17"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2" name="Title Placeholder 1"/>
          <p:cNvSpPr>
            <a:spLocks noGrp="1"/>
          </p:cNvSpPr>
          <p:nvPr>
            <p:ph type="title"/>
          </p:nvPr>
        </p:nvSpPr>
        <p:spPr>
          <a:xfrm>
            <a:off x="1097280" y="286605"/>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2" y="6459787"/>
            <a:ext cx="2472271" cy="365125"/>
          </a:xfrm>
          <a:prstGeom prst="rect">
            <a:avLst/>
          </a:prstGeom>
        </p:spPr>
        <p:txBody>
          <a:bodyPr vert="horz" lIns="91440" tIns="45720" rIns="91440" bIns="45720" rtlCol="0" anchor="ctr"/>
          <a:lstStyle>
            <a:lvl1pPr algn="l">
              <a:defRPr sz="900">
                <a:solidFill>
                  <a:srgbClr val="FFFFFF"/>
                </a:solidFill>
              </a:defRPr>
            </a:lvl1pPr>
          </a:lstStyle>
          <a:p>
            <a:r>
              <a:rPr lang="en-US"/>
              <a:t>2026-07-29</a:t>
            </a:r>
            <a:endParaRPr lang="en-CA"/>
          </a:p>
        </p:txBody>
      </p:sp>
      <p:sp>
        <p:nvSpPr>
          <p:cNvPr id="5" name="Footer Placeholder 4"/>
          <p:cNvSpPr>
            <a:spLocks noGrp="1"/>
          </p:cNvSpPr>
          <p:nvPr>
            <p:ph type="ftr" sz="quarter" idx="3"/>
          </p:nvPr>
        </p:nvSpPr>
        <p:spPr>
          <a:xfrm>
            <a:off x="3686186" y="6459787"/>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n-CA"/>
              <a:t>MI 2026</a:t>
            </a:r>
          </a:p>
        </p:txBody>
      </p:sp>
      <p:sp>
        <p:nvSpPr>
          <p:cNvPr id="6" name="Slide Number Placeholder 5"/>
          <p:cNvSpPr>
            <a:spLocks noGrp="1"/>
          </p:cNvSpPr>
          <p:nvPr>
            <p:ph type="sldNum" sz="quarter" idx="4"/>
          </p:nvPr>
        </p:nvSpPr>
        <p:spPr>
          <a:xfrm>
            <a:off x="9900460" y="6459787"/>
            <a:ext cx="1312025" cy="365125"/>
          </a:xfrm>
          <a:prstGeom prst="rect">
            <a:avLst/>
          </a:prstGeom>
        </p:spPr>
        <p:txBody>
          <a:bodyPr vert="horz" lIns="91440" tIns="45720" rIns="91440" bIns="45720" rtlCol="0" anchor="ctr"/>
          <a:lstStyle>
            <a:lvl1pPr algn="r">
              <a:defRPr sz="1051">
                <a:solidFill>
                  <a:srgbClr val="FFFFFF"/>
                </a:solidFill>
              </a:defRPr>
            </a:lvl1pPr>
          </a:lstStyle>
          <a:p>
            <a:fld id="{D12E0FF8-979D-4E91-940C-799527AB8B5D}" type="slidenum">
              <a:rPr lang="en-CA" smtClean="0"/>
              <a:t>‹#›</a:t>
            </a:fld>
            <a:endParaRPr lang="en-CA"/>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5230664"/>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hdr="0"/>
  <p:txStyles>
    <p:titleStyle>
      <a:lvl1pPr algn="l" defTabSz="914377" rtl="0" eaLnBrk="1" latinLnBrk="0" hangingPunct="1">
        <a:lnSpc>
          <a:spcPct val="85000"/>
        </a:lnSpc>
        <a:spcBef>
          <a:spcPct val="0"/>
        </a:spcBef>
        <a:buNone/>
        <a:defRPr sz="4800" kern="1200" spc="-51" baseline="0">
          <a:solidFill>
            <a:schemeClr val="tx1">
              <a:lumMod val="75000"/>
              <a:lumOff val="25000"/>
            </a:schemeClr>
          </a:solidFill>
          <a:latin typeface="+mj-lt"/>
          <a:ea typeface="+mj-ea"/>
          <a:cs typeface="+mj-cs"/>
        </a:defRPr>
      </a:lvl1pPr>
    </p:titleStyle>
    <p:bodyStyle>
      <a:lvl1pPr marL="91438" indent="-91438" algn="l" defTabSz="914377"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38" indent="-182875" algn="l" defTabSz="914377"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14"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789"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65"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099973"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299968"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499963"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699958"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76.png"/><Relationship Id="rId4" Type="http://schemas.openxmlformats.org/officeDocument/2006/relationships/image" Target="../media/image750.png"/></Relationships>
</file>

<file path=ppt/slides/_rels/slide1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46.png"/></Relationships>
</file>

<file path=ppt/slides/_rels/slide1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4.xml"/><Relationship Id="rId5" Type="http://schemas.openxmlformats.org/officeDocument/2006/relationships/image" Target="../media/image49.png"/><Relationship Id="rId4" Type="http://schemas.openxmlformats.org/officeDocument/2006/relationships/image" Target="../media/image820.png"/></Relationships>
</file>

<file path=ppt/slides/_rels/slide1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970.png"/><Relationship Id="rId5" Type="http://schemas.openxmlformats.org/officeDocument/2006/relationships/image" Target="../media/image960.png"/><Relationship Id="rId4" Type="http://schemas.openxmlformats.org/officeDocument/2006/relationships/image" Target="../media/image95.png"/></Relationships>
</file>

<file path=ppt/slides/_rels/slide16.x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image" Target="../media/image103.png"/><Relationship Id="rId2" Type="http://schemas.openxmlformats.org/officeDocument/2006/relationships/image" Target="../media/image54.png"/><Relationship Id="rId1" Type="http://schemas.openxmlformats.org/officeDocument/2006/relationships/slideLayout" Target="../slideLayouts/slideLayout2.xml"/><Relationship Id="rId6" Type="http://schemas.openxmlformats.org/officeDocument/2006/relationships/image" Target="../media/image102.png"/><Relationship Id="rId5" Type="http://schemas.openxmlformats.org/officeDocument/2006/relationships/image" Target="../media/image1010.png"/><Relationship Id="rId4" Type="http://schemas.openxmlformats.org/officeDocument/2006/relationships/image" Target="../media/image56.png"/></Relationships>
</file>

<file path=ppt/slides/_rels/slide1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59.png"/></Relationships>
</file>

<file path=ppt/slides/_rels/slide1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6" Type="http://schemas.openxmlformats.org/officeDocument/2006/relationships/image" Target="../media/image33.png"/><Relationship Id="rId39" Type="http://schemas.openxmlformats.org/officeDocument/2006/relationships/customXml" Target="../ink/ink11.xml"/><Relationship Id="rId21" Type="http://schemas.openxmlformats.org/officeDocument/2006/relationships/customXml" Target="../ink/ink2.xml"/><Relationship Id="rId34" Type="http://schemas.openxmlformats.org/officeDocument/2006/relationships/image" Target="../media/image37.png"/><Relationship Id="rId42" Type="http://schemas.openxmlformats.org/officeDocument/2006/relationships/image" Target="../media/image41.png"/><Relationship Id="rId47" Type="http://schemas.openxmlformats.org/officeDocument/2006/relationships/image" Target="../media/image6.png"/><Relationship Id="rId50" Type="http://schemas.openxmlformats.org/officeDocument/2006/relationships/image" Target="../media/image10.png"/><Relationship Id="rId7" Type="http://schemas.openxmlformats.org/officeDocument/2006/relationships/image" Target="../media/image18.png"/><Relationship Id="rId2" Type="http://schemas.openxmlformats.org/officeDocument/2006/relationships/image" Target="../media/image3.png"/><Relationship Id="rId20" Type="http://schemas.openxmlformats.org/officeDocument/2006/relationships/image" Target="../media/image30.png"/><Relationship Id="rId29" Type="http://schemas.openxmlformats.org/officeDocument/2006/relationships/customXml" Target="../ink/ink6.xml"/><Relationship Id="rId41" Type="http://schemas.openxmlformats.org/officeDocument/2006/relationships/customXml" Target="../ink/ink12.xml"/><Relationship Id="rId1" Type="http://schemas.openxmlformats.org/officeDocument/2006/relationships/slideLayout" Target="../slideLayouts/slideLayout6.xml"/><Relationship Id="rId6" Type="http://schemas.openxmlformats.org/officeDocument/2006/relationships/image" Target="../media/image17.png"/><Relationship Id="rId24" Type="http://schemas.openxmlformats.org/officeDocument/2006/relationships/image" Target="../media/image32.png"/><Relationship Id="rId32" Type="http://schemas.openxmlformats.org/officeDocument/2006/relationships/image" Target="../media/image36.png"/><Relationship Id="rId37" Type="http://schemas.openxmlformats.org/officeDocument/2006/relationships/customXml" Target="../ink/ink10.xml"/><Relationship Id="rId40" Type="http://schemas.openxmlformats.org/officeDocument/2006/relationships/image" Target="../media/image8.png"/><Relationship Id="rId45" Type="http://schemas.openxmlformats.org/officeDocument/2006/relationships/customXml" Target="../ink/ink14.xml"/><Relationship Id="rId5" Type="http://schemas.openxmlformats.org/officeDocument/2006/relationships/image" Target="../media/image16.png"/><Relationship Id="rId23" Type="http://schemas.openxmlformats.org/officeDocument/2006/relationships/customXml" Target="../ink/ink3.xml"/><Relationship Id="rId28" Type="http://schemas.openxmlformats.org/officeDocument/2006/relationships/image" Target="../media/image34.png"/><Relationship Id="rId36" Type="http://schemas.openxmlformats.org/officeDocument/2006/relationships/image" Target="../media/image38.png"/><Relationship Id="rId49" Type="http://schemas.openxmlformats.org/officeDocument/2006/relationships/image" Target="../media/image9.png"/><Relationship Id="rId10" Type="http://schemas.openxmlformats.org/officeDocument/2006/relationships/customXml" Target="../ink/ink1.xml"/><Relationship Id="rId31" Type="http://schemas.openxmlformats.org/officeDocument/2006/relationships/customXml" Target="../ink/ink7.xml"/><Relationship Id="rId44" Type="http://schemas.openxmlformats.org/officeDocument/2006/relationships/image" Target="../media/image42.png"/><Relationship Id="rId52" Type="http://schemas.openxmlformats.org/officeDocument/2006/relationships/image" Target="../media/image12.jpg"/><Relationship Id="rId4" Type="http://schemas.openxmlformats.org/officeDocument/2006/relationships/image" Target="../media/image15.png"/><Relationship Id="rId9" Type="http://schemas.openxmlformats.org/officeDocument/2006/relationships/image" Target="../media/image5.png"/><Relationship Id="rId22" Type="http://schemas.openxmlformats.org/officeDocument/2006/relationships/image" Target="../media/image31.png"/><Relationship Id="rId27" Type="http://schemas.openxmlformats.org/officeDocument/2006/relationships/customXml" Target="../ink/ink5.xml"/><Relationship Id="rId30" Type="http://schemas.openxmlformats.org/officeDocument/2006/relationships/image" Target="../media/image35.png"/><Relationship Id="rId35" Type="http://schemas.openxmlformats.org/officeDocument/2006/relationships/customXml" Target="../ink/ink9.xml"/><Relationship Id="rId43" Type="http://schemas.openxmlformats.org/officeDocument/2006/relationships/customXml" Target="../ink/ink13.xml"/><Relationship Id="rId48" Type="http://schemas.openxmlformats.org/officeDocument/2006/relationships/image" Target="../media/image7.png"/><Relationship Id="rId8" Type="http://schemas.openxmlformats.org/officeDocument/2006/relationships/image" Target="../media/image4.png"/><Relationship Id="rId51" Type="http://schemas.openxmlformats.org/officeDocument/2006/relationships/image" Target="../media/image11.png"/><Relationship Id="rId3" Type="http://schemas.openxmlformats.org/officeDocument/2006/relationships/image" Target="../media/image14.png"/><Relationship Id="rId25" Type="http://schemas.openxmlformats.org/officeDocument/2006/relationships/customXml" Target="../ink/ink4.xml"/><Relationship Id="rId33" Type="http://schemas.openxmlformats.org/officeDocument/2006/relationships/customXml" Target="../ink/ink8.xml"/><Relationship Id="rId38" Type="http://schemas.openxmlformats.org/officeDocument/2006/relationships/image" Target="../media/image39.png"/><Relationship Id="rId46" Type="http://schemas.openxmlformats.org/officeDocument/2006/relationships/image" Target="../media/image43.png"/></Relationships>
</file>

<file path=ppt/slides/_rels/slide2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66.jpeg"/><Relationship Id="rId4" Type="http://schemas.openxmlformats.org/officeDocument/2006/relationships/image" Target="../media/image65.jpeg"/></Relationships>
</file>

<file path=ppt/slides/_rels/slide2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2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7.png"/><Relationship Id="rId1" Type="http://schemas.openxmlformats.org/officeDocument/2006/relationships/slideLayout" Target="../slideLayouts/slideLayout2.xml"/><Relationship Id="rId5" Type="http://schemas.openxmlformats.org/officeDocument/2006/relationships/image" Target="../media/image72.png"/><Relationship Id="rId4" Type="http://schemas.openxmlformats.org/officeDocument/2006/relationships/image" Target="../media/image71.png"/></Relationships>
</file>

<file path=ppt/slides/_rels/slide2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1190.png"/><Relationship Id="rId1" Type="http://schemas.openxmlformats.org/officeDocument/2006/relationships/slideLayout" Target="../slideLayouts/slideLayout4.xml"/><Relationship Id="rId4" Type="http://schemas.openxmlformats.org/officeDocument/2006/relationships/image" Target="../media/image73.png"/></Relationships>
</file>

<file path=ppt/slides/_rels/slide2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1210.png"/><Relationship Id="rId1" Type="http://schemas.openxmlformats.org/officeDocument/2006/relationships/slideLayout" Target="../slideLayouts/slideLayout4.xml"/><Relationship Id="rId5" Type="http://schemas.openxmlformats.org/officeDocument/2006/relationships/image" Target="../media/image77.png"/><Relationship Id="rId4" Type="http://schemas.openxmlformats.org/officeDocument/2006/relationships/image" Target="../media/image75.png"/></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78.png"/><Relationship Id="rId7" Type="http://schemas.openxmlformats.org/officeDocument/2006/relationships/customXml" Target="../ink/ink15.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80.png"/><Relationship Id="rId5" Type="http://schemas.openxmlformats.org/officeDocument/2006/relationships/image" Target="../media/image86.png"/><Relationship Id="rId10" Type="http://schemas.openxmlformats.org/officeDocument/2006/relationships/image" Target="../media/image89.png"/><Relationship Id="rId4" Type="http://schemas.openxmlformats.org/officeDocument/2006/relationships/image" Target="../media/image79.png"/><Relationship Id="rId9" Type="http://schemas.openxmlformats.org/officeDocument/2006/relationships/customXml" Target="../ink/ink16.xml"/></Relationships>
</file>

<file path=ppt/slides/_rels/slide31.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81.png"/><Relationship Id="rId1" Type="http://schemas.openxmlformats.org/officeDocument/2006/relationships/slideLayout" Target="../slideLayouts/slideLayout2.xml"/><Relationship Id="rId5" Type="http://schemas.openxmlformats.org/officeDocument/2006/relationships/image" Target="../media/image93.png"/><Relationship Id="rId4" Type="http://schemas.openxmlformats.org/officeDocument/2006/relationships/image" Target="../media/image92.png"/></Relationships>
</file>

<file path=ppt/slides/_rels/slide32.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image" Target="../media/image83.png"/><Relationship Id="rId1" Type="http://schemas.openxmlformats.org/officeDocument/2006/relationships/slideLayout" Target="../slideLayouts/slideLayout2.xml"/><Relationship Id="rId5" Type="http://schemas.openxmlformats.org/officeDocument/2006/relationships/image" Target="../media/image128.png"/><Relationship Id="rId4" Type="http://schemas.openxmlformats.org/officeDocument/2006/relationships/image" Target="../media/image127.png"/></Relationships>
</file>

<file path=ppt/slides/_rels/slide34.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sv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0.svg"/><Relationship Id="rId1" Type="http://schemas.openxmlformats.org/officeDocument/2006/relationships/slideLayout" Target="../slideLayouts/slideLayout5.xml"/><Relationship Id="rId5" Type="http://schemas.openxmlformats.org/officeDocument/2006/relationships/image" Target="../media/image21.jpeg"/><Relationship Id="rId4" Type="http://schemas.openxmlformats.org/officeDocument/2006/relationships/image" Target="../media/image23.jpeg"/></Relationships>
</file>

<file path=ppt/slides/_rels/slide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45.png"/><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4.xml"/><Relationship Id="rId5" Type="http://schemas.openxmlformats.org/officeDocument/2006/relationships/image" Target="../media/image40.pn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28FBA5-9E6C-2BEB-FA57-78FE972B31C3}"/>
              </a:ext>
            </a:extLst>
          </p:cNvPr>
          <p:cNvSpPr>
            <a:spLocks noGrp="1"/>
          </p:cNvSpPr>
          <p:nvPr>
            <p:ph type="ctrTitle"/>
          </p:nvPr>
        </p:nvSpPr>
        <p:spPr/>
        <p:txBody>
          <a:bodyPr>
            <a:normAutofit/>
          </a:bodyPr>
          <a:lstStyle/>
          <a:p>
            <a:r>
              <a:rPr lang="en-US" dirty="0"/>
              <a:t>Pushing into the Ultra-Heavy Mass Frontier</a:t>
            </a:r>
            <a:endParaRPr lang="en-CA" dirty="0"/>
          </a:p>
        </p:txBody>
      </p:sp>
      <p:sp>
        <p:nvSpPr>
          <p:cNvPr id="3" name="Subtitle 2">
            <a:extLst>
              <a:ext uri="{FF2B5EF4-FFF2-40B4-BE49-F238E27FC236}">
                <a16:creationId xmlns:a16="http://schemas.microsoft.com/office/drawing/2014/main" id="{4EB24CF5-F58A-4F21-C086-90DC4DA91F42}"/>
              </a:ext>
            </a:extLst>
          </p:cNvPr>
          <p:cNvSpPr>
            <a:spLocks noGrp="1"/>
          </p:cNvSpPr>
          <p:nvPr>
            <p:ph type="subTitle" idx="1"/>
          </p:nvPr>
        </p:nvSpPr>
        <p:spPr/>
        <p:txBody>
          <a:bodyPr/>
          <a:lstStyle/>
          <a:p>
            <a:r>
              <a:rPr lang="en-CA" dirty="0"/>
              <a:t>Andrew Buchanan</a:t>
            </a:r>
          </a:p>
        </p:txBody>
      </p:sp>
      <p:pic>
        <p:nvPicPr>
          <p:cNvPr id="4" name="Picture 3">
            <a:extLst>
              <a:ext uri="{FF2B5EF4-FFF2-40B4-BE49-F238E27FC236}">
                <a16:creationId xmlns:a16="http://schemas.microsoft.com/office/drawing/2014/main" id="{4B77B2CE-29D6-74DF-5E8C-8EE2F384934A}"/>
              </a:ext>
            </a:extLst>
          </p:cNvPr>
          <p:cNvPicPr>
            <a:picLocks noChangeAspect="1"/>
          </p:cNvPicPr>
          <p:nvPr/>
        </p:nvPicPr>
        <p:blipFill>
          <a:blip r:embed="rId3"/>
          <a:stretch>
            <a:fillRect/>
          </a:stretch>
        </p:blipFill>
        <p:spPr>
          <a:xfrm>
            <a:off x="5252997" y="4455621"/>
            <a:ext cx="1991083" cy="1514052"/>
          </a:xfrm>
          <a:prstGeom prst="rect">
            <a:avLst/>
          </a:prstGeom>
        </p:spPr>
      </p:pic>
      <p:pic>
        <p:nvPicPr>
          <p:cNvPr id="5" name="Picture 4">
            <a:extLst>
              <a:ext uri="{FF2B5EF4-FFF2-40B4-BE49-F238E27FC236}">
                <a16:creationId xmlns:a16="http://schemas.microsoft.com/office/drawing/2014/main" id="{330A2FD2-1EE9-FD01-DD55-49C3CAC86E32}"/>
              </a:ext>
            </a:extLst>
          </p:cNvPr>
          <p:cNvPicPr>
            <a:picLocks noChangeAspect="1"/>
          </p:cNvPicPr>
          <p:nvPr/>
        </p:nvPicPr>
        <p:blipFill>
          <a:blip r:embed="rId4"/>
          <a:stretch>
            <a:fillRect/>
          </a:stretch>
        </p:blipFill>
        <p:spPr>
          <a:xfrm>
            <a:off x="7680960" y="4817605"/>
            <a:ext cx="3210560" cy="966543"/>
          </a:xfrm>
          <a:prstGeom prst="rect">
            <a:avLst/>
          </a:prstGeom>
        </p:spPr>
      </p:pic>
    </p:spTree>
    <p:extLst>
      <p:ext uri="{BB962C8B-B14F-4D97-AF65-F5344CB8AC3E}">
        <p14:creationId xmlns:p14="http://schemas.microsoft.com/office/powerpoint/2010/main" val="4151831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234D11-6FE0-27E9-B71D-13082E470A79}"/>
              </a:ext>
            </a:extLst>
          </p:cNvPr>
          <p:cNvSpPr>
            <a:spLocks noGrp="1"/>
          </p:cNvSpPr>
          <p:nvPr>
            <p:ph type="title"/>
          </p:nvPr>
        </p:nvSpPr>
        <p:spPr/>
        <p:txBody>
          <a:bodyPr/>
          <a:lstStyle/>
          <a:p>
            <a:r>
              <a:rPr lang="en-CA" dirty="0"/>
              <a:t>Getting To The High Mass Gap</a:t>
            </a:r>
          </a:p>
        </p:txBody>
      </p:sp>
      <p:sp>
        <p:nvSpPr>
          <p:cNvPr id="5" name="Date Placeholder 4">
            <a:extLst>
              <a:ext uri="{FF2B5EF4-FFF2-40B4-BE49-F238E27FC236}">
                <a16:creationId xmlns:a16="http://schemas.microsoft.com/office/drawing/2014/main" id="{DCB7F662-7418-8672-D32B-E3202447B877}"/>
              </a:ext>
            </a:extLst>
          </p:cNvPr>
          <p:cNvSpPr>
            <a:spLocks noGrp="1"/>
          </p:cNvSpPr>
          <p:nvPr>
            <p:ph type="dt" sz="half" idx="10"/>
          </p:nvPr>
        </p:nvSpPr>
        <p:spPr/>
        <p:txBody>
          <a:bodyPr/>
          <a:lstStyle/>
          <a:p>
            <a:r>
              <a:rPr lang="en-US"/>
              <a:t>2026-07-29</a:t>
            </a:r>
            <a:endParaRPr lang="en-CA"/>
          </a:p>
        </p:txBody>
      </p:sp>
      <p:sp>
        <p:nvSpPr>
          <p:cNvPr id="6" name="Slide Number Placeholder 5">
            <a:extLst>
              <a:ext uri="{FF2B5EF4-FFF2-40B4-BE49-F238E27FC236}">
                <a16:creationId xmlns:a16="http://schemas.microsoft.com/office/drawing/2014/main" id="{EAC34DF9-6D7B-0487-A957-ACB00696428F}"/>
              </a:ext>
            </a:extLst>
          </p:cNvPr>
          <p:cNvSpPr>
            <a:spLocks noGrp="1"/>
          </p:cNvSpPr>
          <p:nvPr>
            <p:ph type="sldNum" sz="quarter" idx="12"/>
          </p:nvPr>
        </p:nvSpPr>
        <p:spPr/>
        <p:txBody>
          <a:bodyPr/>
          <a:lstStyle/>
          <a:p>
            <a:fld id="{D12E0FF8-979D-4E91-940C-799527AB8B5D}" type="slidenum">
              <a:rPr lang="en-CA" smtClean="0"/>
              <a:t>10</a:t>
            </a:fld>
            <a:endParaRPr lang="en-CA"/>
          </a:p>
        </p:txBody>
      </p:sp>
      <p:pic>
        <p:nvPicPr>
          <p:cNvPr id="1276" name="uheavy.pdf" descr="uheavy.pdf"/>
          <p:cNvPicPr>
            <a:picLocks noGrp="1" noChangeAspect="1"/>
          </p:cNvPicPr>
          <p:nvPr>
            <p:ph idx="1"/>
          </p:nvPr>
        </p:nvPicPr>
        <p:blipFill>
          <a:blip r:embed="rId3"/>
          <a:srcRect t="1740" b="2991"/>
          <a:stretch>
            <a:fillRect/>
          </a:stretch>
        </p:blipFill>
        <p:spPr>
          <a:xfrm>
            <a:off x="1016864" y="1797347"/>
            <a:ext cx="7208904" cy="4474724"/>
          </a:xfrm>
          <a:prstGeom prst="rect">
            <a:avLst/>
          </a:prstGeom>
          <a:ln w="12700">
            <a:miter lim="400000"/>
          </a:ln>
        </p:spPr>
      </p:pic>
      <p:sp>
        <p:nvSpPr>
          <p:cNvPr id="1278" name="Rectangle"/>
          <p:cNvSpPr/>
          <p:nvPr/>
        </p:nvSpPr>
        <p:spPr>
          <a:xfrm>
            <a:off x="1984442" y="2129406"/>
            <a:ext cx="2190495" cy="3474046"/>
          </a:xfrm>
          <a:prstGeom prst="rect">
            <a:avLst/>
          </a:prstGeom>
          <a:solidFill>
            <a:schemeClr val="accent1">
              <a:alpha val="14816"/>
            </a:schemeClr>
          </a:solidFill>
          <a:ln w="12700">
            <a:miter lim="400000"/>
          </a:ln>
        </p:spPr>
        <p:txBody>
          <a:bodyPr lIns="0" tIns="0" rIns="0" bIns="0" anchor="ctr"/>
          <a:lstStyle/>
          <a:p>
            <a:pPr algn="ctr">
              <a:defRPr sz="3200">
                <a:solidFill>
                  <a:srgbClr val="FFFFFF"/>
                </a:solidFill>
                <a:latin typeface="Helvetica Neue Medium"/>
                <a:ea typeface="Helvetica Neue Medium"/>
                <a:cs typeface="Helvetica Neue Medium"/>
                <a:sym typeface="Helvetica Neue Medium"/>
              </a:defRPr>
            </a:pPr>
            <a:endParaRPr sz="1600" dirty="0"/>
          </a:p>
        </p:txBody>
      </p:sp>
      <p:sp>
        <p:nvSpPr>
          <p:cNvPr id="1280" name="Line"/>
          <p:cNvSpPr/>
          <p:nvPr/>
        </p:nvSpPr>
        <p:spPr>
          <a:xfrm flipH="1">
            <a:off x="4357990" y="2597285"/>
            <a:ext cx="4114799" cy="322221"/>
          </a:xfrm>
          <a:prstGeom prst="line">
            <a:avLst/>
          </a:prstGeom>
          <a:ln w="50800">
            <a:solidFill>
              <a:srgbClr val="000000"/>
            </a:solidFill>
            <a:miter lim="400000"/>
            <a:tailEnd type="triangle"/>
          </a:ln>
        </p:spPr>
        <p:txBody>
          <a:bodyPr lIns="22859" tIns="22859" rIns="22859" bIns="22859"/>
          <a:lstStyle/>
          <a:p>
            <a:pPr>
              <a:defRPr sz="1800">
                <a:solidFill>
                  <a:srgbClr val="000000"/>
                </a:solidFill>
                <a:latin typeface="+mn-lt"/>
                <a:ea typeface="+mn-ea"/>
                <a:cs typeface="+mn-cs"/>
                <a:sym typeface="Helvetica Neue"/>
              </a:defRPr>
            </a:pPr>
            <a:endParaRPr sz="900"/>
          </a:p>
        </p:txBody>
      </p:sp>
      <p:sp>
        <p:nvSpPr>
          <p:cNvPr id="9" name="Line">
            <a:extLst>
              <a:ext uri="{FF2B5EF4-FFF2-40B4-BE49-F238E27FC236}">
                <a16:creationId xmlns:a16="http://schemas.microsoft.com/office/drawing/2014/main" id="{1698DC6D-04A9-1DF2-4066-858BE1500380}"/>
              </a:ext>
            </a:extLst>
          </p:cNvPr>
          <p:cNvSpPr/>
          <p:nvPr/>
        </p:nvSpPr>
        <p:spPr>
          <a:xfrm flipH="1" flipV="1">
            <a:off x="5038928" y="3142034"/>
            <a:ext cx="3186840" cy="1449421"/>
          </a:xfrm>
          <a:prstGeom prst="line">
            <a:avLst/>
          </a:prstGeom>
          <a:ln w="50800">
            <a:solidFill>
              <a:srgbClr val="000000"/>
            </a:solidFill>
            <a:miter lim="400000"/>
            <a:tailEnd type="triangle"/>
          </a:ln>
        </p:spPr>
        <p:txBody>
          <a:bodyPr lIns="22859" tIns="22859" rIns="22859" bIns="22859"/>
          <a:lstStyle/>
          <a:p>
            <a:pPr>
              <a:defRPr sz="1800">
                <a:solidFill>
                  <a:srgbClr val="000000"/>
                </a:solidFill>
                <a:latin typeface="+mn-lt"/>
                <a:ea typeface="+mn-ea"/>
                <a:cs typeface="+mn-cs"/>
                <a:sym typeface="Helvetica Neue"/>
              </a:defRPr>
            </a:pPr>
            <a:endParaRPr sz="900"/>
          </a:p>
        </p:txBody>
      </p:sp>
      <p:sp>
        <p:nvSpPr>
          <p:cNvPr id="10" name="TextBox 9">
            <a:extLst>
              <a:ext uri="{FF2B5EF4-FFF2-40B4-BE49-F238E27FC236}">
                <a16:creationId xmlns:a16="http://schemas.microsoft.com/office/drawing/2014/main" id="{84C3EFB3-3AE5-6E9B-5220-E1C12A9F6BA6}"/>
              </a:ext>
            </a:extLst>
          </p:cNvPr>
          <p:cNvSpPr txBox="1"/>
          <p:nvPr/>
        </p:nvSpPr>
        <p:spPr>
          <a:xfrm>
            <a:off x="2407260" y="4700852"/>
            <a:ext cx="1661032" cy="892552"/>
          </a:xfrm>
          <a:prstGeom prst="rect">
            <a:avLst/>
          </a:prstGeom>
          <a:noFill/>
        </p:spPr>
        <p:txBody>
          <a:bodyPr wrap="none" rtlCol="0">
            <a:spAutoFit/>
          </a:bodyPr>
          <a:lstStyle/>
          <a:p>
            <a:pPr algn="ctr"/>
            <a:r>
              <a:rPr lang="en-CA" sz="2600" dirty="0"/>
              <a:t>Direct </a:t>
            </a:r>
          </a:p>
          <a:p>
            <a:pPr algn="ctr"/>
            <a:r>
              <a:rPr lang="en-CA" sz="2600" dirty="0"/>
              <a:t>Detection</a:t>
            </a:r>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1833401B-C99C-492E-EAB6-3D76339DEA61}"/>
                  </a:ext>
                </a:extLst>
              </p:cNvPr>
              <p:cNvSpPr txBox="1"/>
              <p:nvPr/>
            </p:nvSpPr>
            <p:spPr>
              <a:xfrm>
                <a:off x="8468109" y="2151009"/>
                <a:ext cx="3249031" cy="892552"/>
              </a:xfrm>
              <a:prstGeom prst="rect">
                <a:avLst/>
              </a:prstGeom>
              <a:noFill/>
            </p:spPr>
            <p:txBody>
              <a:bodyPr wrap="none" rtlCol="0">
                <a:spAutoFit/>
              </a:bodyPr>
              <a:lstStyle/>
              <a:p>
                <a:pPr algn="ctr"/>
                <a:r>
                  <a:rPr lang="en-CA" sz="2600" dirty="0"/>
                  <a:t>Need a large area</a:t>
                </a:r>
              </a:p>
              <a:p>
                <a:pPr algn="ctr"/>
                <a:r>
                  <a:rPr lang="en-CA" sz="2600" dirty="0"/>
                  <a:t>(e.g. Ohya 1000 </a:t>
                </a:r>
                <a14:m>
                  <m:oMath xmlns:m="http://schemas.openxmlformats.org/officeDocument/2006/math">
                    <m:sSup>
                      <m:sSupPr>
                        <m:ctrlPr>
                          <a:rPr lang="en-CA" sz="2600" b="0" i="1" smtClean="0">
                            <a:latin typeface="Cambria Math" panose="02040503050406030204" pitchFamily="18" charset="0"/>
                          </a:rPr>
                        </m:ctrlPr>
                      </m:sSupPr>
                      <m:e>
                        <m:r>
                          <m:rPr>
                            <m:sty m:val="p"/>
                          </m:rPr>
                          <a:rPr lang="en-CA" sz="2600" b="0" i="0" smtClean="0">
                            <a:latin typeface="Cambria Math" panose="02040503050406030204" pitchFamily="18" charset="0"/>
                          </a:rPr>
                          <m:t>m</m:t>
                        </m:r>
                      </m:e>
                      <m:sup>
                        <m:r>
                          <a:rPr lang="en-CA" sz="2600" b="0" i="1" smtClean="0">
                            <a:latin typeface="Cambria Math" panose="02040503050406030204" pitchFamily="18" charset="0"/>
                          </a:rPr>
                          <m:t>2</m:t>
                        </m:r>
                      </m:sup>
                    </m:sSup>
                    <m:r>
                      <a:rPr lang="en-CA" sz="2600" b="0" i="1" smtClean="0">
                        <a:latin typeface="Cambria Math" panose="02040503050406030204" pitchFamily="18" charset="0"/>
                      </a:rPr>
                      <m:t>)</m:t>
                    </m:r>
                  </m:oMath>
                </a14:m>
                <a:endParaRPr lang="en-CA" sz="2600" dirty="0"/>
              </a:p>
            </p:txBody>
          </p:sp>
        </mc:Choice>
        <mc:Fallback xmlns="">
          <p:sp>
            <p:nvSpPr>
              <p:cNvPr id="12" name="TextBox 11">
                <a:extLst>
                  <a:ext uri="{FF2B5EF4-FFF2-40B4-BE49-F238E27FC236}">
                    <a16:creationId xmlns:a16="http://schemas.microsoft.com/office/drawing/2014/main" id="{1833401B-C99C-492E-EAB6-3D76339DEA61}"/>
                  </a:ext>
                </a:extLst>
              </p:cNvPr>
              <p:cNvSpPr txBox="1">
                <a:spLocks noRot="1" noChangeAspect="1" noMove="1" noResize="1" noEditPoints="1" noAdjustHandles="1" noChangeArrowheads="1" noChangeShapeType="1" noTextEdit="1"/>
              </p:cNvSpPr>
              <p:nvPr/>
            </p:nvSpPr>
            <p:spPr>
              <a:xfrm>
                <a:off x="8468109" y="2151009"/>
                <a:ext cx="3249031" cy="892552"/>
              </a:xfrm>
              <a:prstGeom prst="rect">
                <a:avLst/>
              </a:prstGeom>
              <a:blipFill>
                <a:blip r:embed="rId4"/>
                <a:stretch>
                  <a:fillRect l="-3002" t="-6164" b="-16438"/>
                </a:stretch>
              </a:blipFill>
            </p:spPr>
            <p:txBody>
              <a:bodyPr/>
              <a:lstStyle/>
              <a:p>
                <a:r>
                  <a:rPr lang="en-CA">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7EE75CAB-B5A6-ADB7-26F5-C17FE995310A}"/>
                  </a:ext>
                </a:extLst>
              </p:cNvPr>
              <p:cNvSpPr txBox="1"/>
              <p:nvPr/>
            </p:nvSpPr>
            <p:spPr>
              <a:xfrm>
                <a:off x="8225768" y="4402777"/>
                <a:ext cx="3733714" cy="1292662"/>
              </a:xfrm>
              <a:prstGeom prst="rect">
                <a:avLst/>
              </a:prstGeom>
              <a:noFill/>
            </p:spPr>
            <p:txBody>
              <a:bodyPr wrap="none" rtlCol="0">
                <a:spAutoFit/>
              </a:bodyPr>
              <a:lstStyle/>
              <a:p>
                <a:pPr algn="ctr"/>
                <a:r>
                  <a:rPr lang="en-CA" sz="2600" dirty="0"/>
                  <a:t>Or a longer active time</a:t>
                </a:r>
              </a:p>
              <a:p>
                <a:pPr algn="ctr"/>
                <a:r>
                  <a:rPr lang="en-CA" sz="2600" dirty="0"/>
                  <a:t>(e.g. muscovite mica</a:t>
                </a:r>
              </a:p>
              <a:p>
                <a:pPr algn="ctr"/>
                <a:r>
                  <a:rPr lang="en-CA" sz="2600" b="0" dirty="0"/>
                  <a:t>1 billion years</a:t>
                </a:r>
                <a14:m>
                  <m:oMath xmlns:m="http://schemas.openxmlformats.org/officeDocument/2006/math">
                    <m:r>
                      <a:rPr lang="en-CA" sz="2600" b="0" i="1" smtClean="0">
                        <a:latin typeface="Cambria Math" panose="02040503050406030204" pitchFamily="18" charset="0"/>
                      </a:rPr>
                      <m:t>)</m:t>
                    </m:r>
                  </m:oMath>
                </a14:m>
                <a:endParaRPr lang="en-CA" sz="2600" dirty="0"/>
              </a:p>
            </p:txBody>
          </p:sp>
        </mc:Choice>
        <mc:Fallback xmlns="">
          <p:sp>
            <p:nvSpPr>
              <p:cNvPr id="13" name="TextBox 12">
                <a:extLst>
                  <a:ext uri="{FF2B5EF4-FFF2-40B4-BE49-F238E27FC236}">
                    <a16:creationId xmlns:a16="http://schemas.microsoft.com/office/drawing/2014/main" id="{7EE75CAB-B5A6-ADB7-26F5-C17FE995310A}"/>
                  </a:ext>
                </a:extLst>
              </p:cNvPr>
              <p:cNvSpPr txBox="1">
                <a:spLocks noRot="1" noChangeAspect="1" noMove="1" noResize="1" noEditPoints="1" noAdjustHandles="1" noChangeArrowheads="1" noChangeShapeType="1" noTextEdit="1"/>
              </p:cNvSpPr>
              <p:nvPr/>
            </p:nvSpPr>
            <p:spPr>
              <a:xfrm>
                <a:off x="8225768" y="4402777"/>
                <a:ext cx="3733714" cy="1292662"/>
              </a:xfrm>
              <a:prstGeom prst="rect">
                <a:avLst/>
              </a:prstGeom>
              <a:blipFill>
                <a:blip r:embed="rId5"/>
                <a:stretch>
                  <a:fillRect l="-2447" t="-4245" r="-2284" b="-11321"/>
                </a:stretch>
              </a:blipFill>
            </p:spPr>
            <p:txBody>
              <a:bodyPr/>
              <a:lstStyle/>
              <a:p>
                <a:r>
                  <a:rPr lang="en-CA">
                    <a:noFill/>
                  </a:rPr>
                  <a:t> </a:t>
                </a:r>
              </a:p>
            </p:txBody>
          </p:sp>
        </mc:Fallback>
      </mc:AlternateContent>
      <p:pic>
        <p:nvPicPr>
          <p:cNvPr id="14" name="Content Placeholder 14">
            <a:extLst>
              <a:ext uri="{FF2B5EF4-FFF2-40B4-BE49-F238E27FC236}">
                <a16:creationId xmlns:a16="http://schemas.microsoft.com/office/drawing/2014/main" id="{EEEAE6E8-6B7F-1733-35CF-225CC7E52B5B}"/>
              </a:ext>
            </a:extLst>
          </p:cNvPr>
          <p:cNvPicPr>
            <a:picLocks noChangeAspect="1"/>
          </p:cNvPicPr>
          <p:nvPr/>
        </p:nvPicPr>
        <p:blipFill>
          <a:blip r:embed="rId6"/>
          <a:srcRect t="35315"/>
          <a:stretch>
            <a:fillRect/>
          </a:stretch>
        </p:blipFill>
        <p:spPr>
          <a:xfrm>
            <a:off x="8614137" y="3237382"/>
            <a:ext cx="3186841" cy="1218684"/>
          </a:xfrm>
          <a:prstGeom prst="rect">
            <a:avLst/>
          </a:prstGeom>
        </p:spPr>
      </p:pic>
      <p:sp>
        <p:nvSpPr>
          <p:cNvPr id="2" name="Footer Placeholder 1">
            <a:extLst>
              <a:ext uri="{FF2B5EF4-FFF2-40B4-BE49-F238E27FC236}">
                <a16:creationId xmlns:a16="http://schemas.microsoft.com/office/drawing/2014/main" id="{5A9B6F1F-E880-22B6-7786-0928BA5E1A80}"/>
              </a:ext>
            </a:extLst>
          </p:cNvPr>
          <p:cNvSpPr>
            <a:spLocks noGrp="1"/>
          </p:cNvSpPr>
          <p:nvPr>
            <p:ph type="ftr" sz="quarter" idx="11"/>
          </p:nvPr>
        </p:nvSpPr>
        <p:spPr/>
        <p:txBody>
          <a:bodyPr/>
          <a:lstStyle/>
          <a:p>
            <a:r>
              <a:rPr lang="en-CA"/>
              <a:t>MI 2026</a:t>
            </a:r>
          </a:p>
        </p:txBody>
      </p:sp>
    </p:spTree>
    <p:extLst>
      <p:ext uri="{BB962C8B-B14F-4D97-AF65-F5344CB8AC3E}">
        <p14:creationId xmlns:p14="http://schemas.microsoft.com/office/powerpoint/2010/main" val="21962057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0DB8E6-8073-5077-A829-ED31F4353A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5A6F8F-744B-B6E2-C3B4-AB81A65E2C8D}"/>
              </a:ext>
            </a:extLst>
          </p:cNvPr>
          <p:cNvSpPr>
            <a:spLocks noGrp="1"/>
          </p:cNvSpPr>
          <p:nvPr>
            <p:ph type="title"/>
          </p:nvPr>
        </p:nvSpPr>
        <p:spPr/>
        <p:txBody>
          <a:bodyPr/>
          <a:lstStyle/>
          <a:p>
            <a:r>
              <a:rPr lang="en-US" dirty="0"/>
              <a:t>Why Muscovite Mica?</a:t>
            </a:r>
          </a:p>
        </p:txBody>
      </p:sp>
      <p:sp>
        <p:nvSpPr>
          <p:cNvPr id="6" name="Content Placeholder 5">
            <a:extLst>
              <a:ext uri="{FF2B5EF4-FFF2-40B4-BE49-F238E27FC236}">
                <a16:creationId xmlns:a16="http://schemas.microsoft.com/office/drawing/2014/main" id="{5D3DBCB1-72AB-8676-F374-0D0A27625EC9}"/>
              </a:ext>
            </a:extLst>
          </p:cNvPr>
          <p:cNvSpPr>
            <a:spLocks noGrp="1"/>
          </p:cNvSpPr>
          <p:nvPr>
            <p:ph sz="half" idx="1"/>
          </p:nvPr>
        </p:nvSpPr>
        <p:spPr>
          <a:xfrm>
            <a:off x="1097280" y="1773317"/>
            <a:ext cx="5474344" cy="4366226"/>
          </a:xfrm>
        </p:spPr>
        <p:txBody>
          <a:bodyPr>
            <a:normAutofit/>
          </a:bodyPr>
          <a:lstStyle/>
          <a:p>
            <a:pPr lvl="1">
              <a:buFont typeface="Arial" panose="020B0604020202020204" pitchFamily="34" charset="0"/>
              <a:buChar char="•"/>
            </a:pPr>
            <a:r>
              <a:rPr lang="en-CA" sz="2400" dirty="0"/>
              <a:t>Mineral with layered molecular structure</a:t>
            </a:r>
          </a:p>
          <a:p>
            <a:pPr lvl="1">
              <a:buFont typeface="Arial" panose="020B0604020202020204" pitchFamily="34" charset="0"/>
              <a:buChar char="•"/>
            </a:pPr>
            <a:r>
              <a:rPr lang="en-CA" sz="2400" dirty="0"/>
              <a:t>Weak bonds between layers</a:t>
            </a:r>
          </a:p>
          <a:p>
            <a:pPr lvl="1">
              <a:buFont typeface="Arial" panose="020B0604020202020204" pitchFamily="34" charset="0"/>
              <a:buChar char="•"/>
            </a:pPr>
            <a:r>
              <a:rPr lang="en-CA" sz="2400" dirty="0"/>
              <a:t>Can be easily cleaved into large (</a:t>
            </a:r>
            <a:r>
              <a:rPr lang="en-US" sz="2400" dirty="0">
                <a:solidFill>
                  <a:srgbClr val="404040"/>
                </a:solidFill>
              </a:rPr>
              <a:t>10</a:t>
            </a:r>
            <a:r>
              <a:rPr lang="en-US" sz="2400" baseline="30000" dirty="0">
                <a:solidFill>
                  <a:srgbClr val="404040"/>
                </a:solidFill>
              </a:rPr>
              <a:t>2</a:t>
            </a:r>
            <a:r>
              <a:rPr lang="en-US" sz="2400" dirty="0">
                <a:solidFill>
                  <a:srgbClr val="404040"/>
                </a:solidFill>
              </a:rPr>
              <a:t> – 10</a:t>
            </a:r>
            <a:r>
              <a:rPr lang="en-US" sz="2400" baseline="30000" dirty="0">
                <a:solidFill>
                  <a:srgbClr val="404040"/>
                </a:solidFill>
              </a:rPr>
              <a:t>3</a:t>
            </a:r>
            <a:r>
              <a:rPr lang="en-US" sz="2400" dirty="0">
                <a:solidFill>
                  <a:srgbClr val="404040"/>
                </a:solidFill>
              </a:rPr>
              <a:t> cm</a:t>
            </a:r>
            <a:r>
              <a:rPr lang="en-US" sz="2400" baseline="30000" dirty="0">
                <a:solidFill>
                  <a:srgbClr val="404040"/>
                </a:solidFill>
              </a:rPr>
              <a:t>2 </a:t>
            </a:r>
            <a:r>
              <a:rPr lang="en-CA" sz="2400" dirty="0"/>
              <a:t>) flat sheets</a:t>
            </a:r>
          </a:p>
          <a:p>
            <a:pPr lvl="1">
              <a:buFont typeface="Arial" panose="020B0604020202020204" pitchFamily="34" charset="0"/>
              <a:buChar char="•"/>
            </a:pPr>
            <a:r>
              <a:rPr lang="en-CA" sz="2400" dirty="0"/>
              <a:t>Is plentiful in geologically stable sections of crust (“cratons”)</a:t>
            </a:r>
          </a:p>
          <a:p>
            <a:pPr lvl="1">
              <a:buFont typeface="Arial" panose="020B0604020202020204" pitchFamily="34" charset="0"/>
              <a:buChar char="•"/>
            </a:pPr>
            <a:r>
              <a:rPr lang="en-CA" sz="2400" dirty="0"/>
              <a:t> DM damage will not anneal or melt away over one billion years</a:t>
            </a:r>
          </a:p>
          <a:p>
            <a:pPr lvl="1">
              <a:buFont typeface="Arial" panose="020B0604020202020204" pitchFamily="34" charset="0"/>
              <a:buChar char="•"/>
            </a:pPr>
            <a:r>
              <a:rPr lang="en-CA" sz="2400" dirty="0"/>
              <a:t>Geological stability verifiable with observable fission tracks</a:t>
            </a:r>
          </a:p>
        </p:txBody>
      </p:sp>
      <p:sp>
        <p:nvSpPr>
          <p:cNvPr id="5" name="Date Placeholder 4">
            <a:extLst>
              <a:ext uri="{FF2B5EF4-FFF2-40B4-BE49-F238E27FC236}">
                <a16:creationId xmlns:a16="http://schemas.microsoft.com/office/drawing/2014/main" id="{88162D92-14A3-D77B-472D-4024FD221F6B}"/>
              </a:ext>
            </a:extLst>
          </p:cNvPr>
          <p:cNvSpPr>
            <a:spLocks noGrp="1"/>
          </p:cNvSpPr>
          <p:nvPr>
            <p:ph type="dt" sz="half" idx="10"/>
          </p:nvPr>
        </p:nvSpPr>
        <p:spPr/>
        <p:txBody>
          <a:bodyPr/>
          <a:lstStyle/>
          <a:p>
            <a:r>
              <a:rPr lang="en-US"/>
              <a:t>2026-07-29</a:t>
            </a:r>
            <a:endParaRPr lang="en-CA"/>
          </a:p>
        </p:txBody>
      </p:sp>
      <p:sp>
        <p:nvSpPr>
          <p:cNvPr id="7" name="Slide Number Placeholder 6">
            <a:extLst>
              <a:ext uri="{FF2B5EF4-FFF2-40B4-BE49-F238E27FC236}">
                <a16:creationId xmlns:a16="http://schemas.microsoft.com/office/drawing/2014/main" id="{8016B1B2-5726-E362-A8B7-BF5C0B042B58}"/>
              </a:ext>
            </a:extLst>
          </p:cNvPr>
          <p:cNvSpPr>
            <a:spLocks noGrp="1"/>
          </p:cNvSpPr>
          <p:nvPr>
            <p:ph type="sldNum" sz="quarter" idx="12"/>
          </p:nvPr>
        </p:nvSpPr>
        <p:spPr/>
        <p:txBody>
          <a:bodyPr/>
          <a:lstStyle/>
          <a:p>
            <a:fld id="{D12E0FF8-979D-4E91-940C-799527AB8B5D}" type="slidenum">
              <a:rPr lang="en-CA" smtClean="0"/>
              <a:t>11</a:t>
            </a:fld>
            <a:endParaRPr lang="en-CA"/>
          </a:p>
        </p:txBody>
      </p:sp>
      <p:pic>
        <p:nvPicPr>
          <p:cNvPr id="13" name="Picture 12" descr="Canadian Shield ">
            <a:extLst>
              <a:ext uri="{FF2B5EF4-FFF2-40B4-BE49-F238E27FC236}">
                <a16:creationId xmlns:a16="http://schemas.microsoft.com/office/drawing/2014/main" id="{FE13BFF3-693B-AB42-46FC-151B71BB2079}"/>
              </a:ext>
            </a:extLst>
          </p:cNvPr>
          <p:cNvPicPr>
            <a:picLocks noChangeAspect="1"/>
          </p:cNvPicPr>
          <p:nvPr/>
        </p:nvPicPr>
        <p:blipFill>
          <a:blip r:embed="rId3"/>
          <a:stretch>
            <a:fillRect/>
          </a:stretch>
        </p:blipFill>
        <p:spPr>
          <a:xfrm>
            <a:off x="8713307" y="4367748"/>
            <a:ext cx="2499178" cy="1981167"/>
          </a:xfrm>
          <a:prstGeom prst="rect">
            <a:avLst/>
          </a:prstGeom>
        </p:spPr>
      </p:pic>
      <p:sp>
        <p:nvSpPr>
          <p:cNvPr id="3" name="TextBox 2">
            <a:extLst>
              <a:ext uri="{FF2B5EF4-FFF2-40B4-BE49-F238E27FC236}">
                <a16:creationId xmlns:a16="http://schemas.microsoft.com/office/drawing/2014/main" id="{0BD3C2D5-D106-4ED7-39AB-82DBAF0CCC5E}"/>
              </a:ext>
            </a:extLst>
          </p:cNvPr>
          <p:cNvSpPr txBox="1"/>
          <p:nvPr/>
        </p:nvSpPr>
        <p:spPr>
          <a:xfrm>
            <a:off x="6568070" y="4942832"/>
            <a:ext cx="2499179" cy="830997"/>
          </a:xfrm>
          <a:prstGeom prst="rect">
            <a:avLst/>
          </a:prstGeom>
          <a:noFill/>
        </p:spPr>
        <p:txBody>
          <a:bodyPr wrap="square" rtlCol="0">
            <a:spAutoFit/>
          </a:bodyPr>
          <a:lstStyle/>
          <a:p>
            <a:pPr algn="ctr"/>
            <a:r>
              <a:rPr lang="en-CA" sz="2400" dirty="0"/>
              <a:t>Canadian </a:t>
            </a:r>
          </a:p>
          <a:p>
            <a:pPr algn="ctr"/>
            <a:r>
              <a:rPr lang="en-CA" sz="2400" dirty="0"/>
              <a:t>Shield Craton</a:t>
            </a:r>
          </a:p>
        </p:txBody>
      </p:sp>
      <p:sp>
        <p:nvSpPr>
          <p:cNvPr id="4" name="Footer Placeholder 3">
            <a:extLst>
              <a:ext uri="{FF2B5EF4-FFF2-40B4-BE49-F238E27FC236}">
                <a16:creationId xmlns:a16="http://schemas.microsoft.com/office/drawing/2014/main" id="{5F52CD2A-78A9-BB2F-35C7-4A1FA7A905FD}"/>
              </a:ext>
            </a:extLst>
          </p:cNvPr>
          <p:cNvSpPr>
            <a:spLocks noGrp="1"/>
          </p:cNvSpPr>
          <p:nvPr>
            <p:ph type="ftr" sz="quarter" idx="11"/>
          </p:nvPr>
        </p:nvSpPr>
        <p:spPr/>
        <p:txBody>
          <a:bodyPr/>
          <a:lstStyle/>
          <a:p>
            <a:r>
              <a:rPr lang="en-CA"/>
              <a:t>MI 2026</a:t>
            </a:r>
            <a:endParaRPr lang="en-CA" dirty="0"/>
          </a:p>
        </p:txBody>
      </p:sp>
      <p:pic>
        <p:nvPicPr>
          <p:cNvPr id="10" name="Picture 9" descr="Model of the crystal structure of muscovite mica. The elements are colour coded Red = Oxygen, Grey = Aluminium, Pink = Potassium and Yellow = Silicon. Each mica sheet consists of an aluminium octahedron layer (aluminium, oxygen, hydrogen) sandwiched between two tetrahedron layers (silicon, aluminium, oxygen). Three sheets of mica are shown and potassium ions intercalate in-between these sheets. The mica cleaves readily between the potassium ion planes yielding a step height on exfoliation of 1.0 nm. The model is generated based on the reported literature²⁴.">
            <a:extLst>
              <a:ext uri="{FF2B5EF4-FFF2-40B4-BE49-F238E27FC236}">
                <a16:creationId xmlns:a16="http://schemas.microsoft.com/office/drawing/2014/main" id="{39EE8D50-8F4A-9D74-FC99-7042523BC618}"/>
              </a:ext>
            </a:extLst>
          </p:cNvPr>
          <p:cNvPicPr>
            <a:picLocks noChangeAspect="1"/>
          </p:cNvPicPr>
          <p:nvPr/>
        </p:nvPicPr>
        <p:blipFill>
          <a:blip r:embed="rId4"/>
          <a:srcRect b="11065"/>
          <a:stretch>
            <a:fillRect/>
          </a:stretch>
        </p:blipFill>
        <p:spPr>
          <a:xfrm>
            <a:off x="7175789" y="1779972"/>
            <a:ext cx="3380683" cy="2522015"/>
          </a:xfrm>
          <a:prstGeom prst="rect">
            <a:avLst/>
          </a:prstGeom>
        </p:spPr>
      </p:pic>
    </p:spTree>
    <p:extLst>
      <p:ext uri="{BB962C8B-B14F-4D97-AF65-F5344CB8AC3E}">
        <p14:creationId xmlns:p14="http://schemas.microsoft.com/office/powerpoint/2010/main" val="16410094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7F6389-622C-5866-F368-74BF4A543C4B}"/>
            </a:ext>
          </a:extLst>
        </p:cNvPr>
        <p:cNvGrpSpPr/>
        <p:nvPr/>
      </p:nvGrpSpPr>
      <p:grpSpPr>
        <a:xfrm>
          <a:off x="0" y="0"/>
          <a:ext cx="0" cy="0"/>
          <a:chOff x="0" y="0"/>
          <a:chExt cx="0" cy="0"/>
        </a:xfrm>
      </p:grpSpPr>
      <p:pic>
        <p:nvPicPr>
          <p:cNvPr id="50" name="Picture 49">
            <a:extLst>
              <a:ext uri="{FF2B5EF4-FFF2-40B4-BE49-F238E27FC236}">
                <a16:creationId xmlns:a16="http://schemas.microsoft.com/office/drawing/2014/main" id="{194EF7DD-B7F8-C466-6A6B-4467514524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56327" y="2879197"/>
            <a:ext cx="5792912" cy="2144757"/>
          </a:xfrm>
          <a:prstGeom prst="rect">
            <a:avLst/>
          </a:prstGeom>
        </p:spPr>
      </p:pic>
      <p:sp>
        <p:nvSpPr>
          <p:cNvPr id="7" name="Title 6">
            <a:extLst>
              <a:ext uri="{FF2B5EF4-FFF2-40B4-BE49-F238E27FC236}">
                <a16:creationId xmlns:a16="http://schemas.microsoft.com/office/drawing/2014/main" id="{7A4C0B4D-6B23-0ADC-F447-DDA8A8EF1439}"/>
              </a:ext>
            </a:extLst>
          </p:cNvPr>
          <p:cNvSpPr>
            <a:spLocks noGrp="1"/>
          </p:cNvSpPr>
          <p:nvPr>
            <p:ph type="title"/>
          </p:nvPr>
        </p:nvSpPr>
        <p:spPr/>
        <p:txBody>
          <a:bodyPr/>
          <a:lstStyle/>
          <a:p>
            <a:r>
              <a:rPr lang="en-CA" dirty="0"/>
              <a:t>New Bounds: Searching for Melt Tracks</a:t>
            </a:r>
          </a:p>
        </p:txBody>
      </p:sp>
      <p:sp>
        <p:nvSpPr>
          <p:cNvPr id="5" name="Date Placeholder 4">
            <a:extLst>
              <a:ext uri="{FF2B5EF4-FFF2-40B4-BE49-F238E27FC236}">
                <a16:creationId xmlns:a16="http://schemas.microsoft.com/office/drawing/2014/main" id="{13F45B2D-2D5A-DED6-B5F7-D08F947381A2}"/>
              </a:ext>
            </a:extLst>
          </p:cNvPr>
          <p:cNvSpPr>
            <a:spLocks noGrp="1"/>
          </p:cNvSpPr>
          <p:nvPr>
            <p:ph type="dt" sz="half" idx="10"/>
          </p:nvPr>
        </p:nvSpPr>
        <p:spPr/>
        <p:txBody>
          <a:bodyPr/>
          <a:lstStyle/>
          <a:p>
            <a:r>
              <a:rPr lang="en-US"/>
              <a:t>2026-07-29</a:t>
            </a:r>
            <a:endParaRPr lang="en-CA"/>
          </a:p>
        </p:txBody>
      </p:sp>
      <p:sp>
        <p:nvSpPr>
          <p:cNvPr id="6" name="Slide Number Placeholder 5">
            <a:extLst>
              <a:ext uri="{FF2B5EF4-FFF2-40B4-BE49-F238E27FC236}">
                <a16:creationId xmlns:a16="http://schemas.microsoft.com/office/drawing/2014/main" id="{628FE00E-C3B2-609E-A218-4A4F41DE6AA9}"/>
              </a:ext>
            </a:extLst>
          </p:cNvPr>
          <p:cNvSpPr>
            <a:spLocks noGrp="1"/>
          </p:cNvSpPr>
          <p:nvPr>
            <p:ph type="sldNum" sz="quarter" idx="12"/>
          </p:nvPr>
        </p:nvSpPr>
        <p:spPr/>
        <p:txBody>
          <a:bodyPr/>
          <a:lstStyle/>
          <a:p>
            <a:fld id="{D12E0FF8-979D-4E91-940C-799527AB8B5D}" type="slidenum">
              <a:rPr lang="en-CA" smtClean="0"/>
              <a:t>12</a:t>
            </a:fld>
            <a:endParaRPr lang="en-CA"/>
          </a:p>
        </p:txBody>
      </p:sp>
      <p:sp>
        <p:nvSpPr>
          <p:cNvPr id="10" name="Content Placeholder 2">
            <a:extLst>
              <a:ext uri="{FF2B5EF4-FFF2-40B4-BE49-F238E27FC236}">
                <a16:creationId xmlns:a16="http://schemas.microsoft.com/office/drawing/2014/main" id="{076A350E-7C42-55CA-0B64-02B6A5A50F19}"/>
              </a:ext>
            </a:extLst>
          </p:cNvPr>
          <p:cNvSpPr>
            <a:spLocks noGrp="1"/>
          </p:cNvSpPr>
          <p:nvPr>
            <p:ph sz="half" idx="1"/>
          </p:nvPr>
        </p:nvSpPr>
        <p:spPr>
          <a:xfrm>
            <a:off x="1096963" y="1846263"/>
            <a:ext cx="4938712" cy="4022725"/>
          </a:xfrm>
        </p:spPr>
        <p:txBody>
          <a:bodyPr>
            <a:normAutofit/>
          </a:bodyPr>
          <a:lstStyle/>
          <a:p>
            <a:pPr lvl="1">
              <a:buFont typeface="Arial" panose="020B0604020202020204" pitchFamily="34" charset="0"/>
              <a:buChar char="•"/>
            </a:pPr>
            <a:r>
              <a:rPr lang="en-CA" sz="2600" dirty="0"/>
              <a:t>Large enough DM can make ‘melt tracks’</a:t>
            </a:r>
          </a:p>
          <a:p>
            <a:pPr lvl="1">
              <a:buFont typeface="Arial" panose="020B0604020202020204" pitchFamily="34" charset="0"/>
              <a:buChar char="•"/>
            </a:pPr>
            <a:r>
              <a:rPr lang="en-CA" sz="2600" dirty="0"/>
              <a:t>Energy from nuclear recoils melts surrounding mica</a:t>
            </a:r>
          </a:p>
          <a:p>
            <a:pPr lvl="1">
              <a:buFont typeface="Arial" panose="020B0604020202020204" pitchFamily="34" charset="0"/>
              <a:buChar char="•"/>
            </a:pPr>
            <a:r>
              <a:rPr lang="en-CA" sz="2600" dirty="0"/>
              <a:t>Produces a straight track of vitrified mica</a:t>
            </a:r>
          </a:p>
          <a:p>
            <a:pPr lvl="1">
              <a:buFont typeface="Arial" panose="020B0604020202020204" pitchFamily="34" charset="0"/>
              <a:buChar char="•"/>
            </a:pPr>
            <a:r>
              <a:rPr lang="en-CA" sz="2600" dirty="0"/>
              <a:t>Ongoing experimental program at Queen’s University to search for melt tracks from DM</a:t>
            </a:r>
          </a:p>
          <a:p>
            <a:pPr lvl="1">
              <a:buFont typeface="Arial" panose="020B0604020202020204" pitchFamily="34" charset="0"/>
              <a:buChar char="•"/>
            </a:pPr>
            <a:endParaRPr lang="en-CA" sz="2600" dirty="0"/>
          </a:p>
        </p:txBody>
      </p:sp>
      <p:cxnSp>
        <p:nvCxnSpPr>
          <p:cNvPr id="18" name="Straight Arrow Connector 17">
            <a:extLst>
              <a:ext uri="{FF2B5EF4-FFF2-40B4-BE49-F238E27FC236}">
                <a16:creationId xmlns:a16="http://schemas.microsoft.com/office/drawing/2014/main" id="{21894D7B-8FEF-CC62-DF33-EC06E0BD2B18}"/>
              </a:ext>
            </a:extLst>
          </p:cNvPr>
          <p:cNvCxnSpPr>
            <a:cxnSpLocks/>
          </p:cNvCxnSpPr>
          <p:nvPr/>
        </p:nvCxnSpPr>
        <p:spPr>
          <a:xfrm>
            <a:off x="6313692" y="2343588"/>
            <a:ext cx="2096778" cy="721159"/>
          </a:xfrm>
          <a:prstGeom prst="bentConnector3">
            <a:avLst>
              <a:gd name="adj1" fmla="val -319"/>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37" name="Content Placeholder 36">
            <a:extLst>
              <a:ext uri="{FF2B5EF4-FFF2-40B4-BE49-F238E27FC236}">
                <a16:creationId xmlns:a16="http://schemas.microsoft.com/office/drawing/2014/main" id="{552AA5E1-DADC-BA90-D9A5-8F4E2E0A46DF}"/>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156327" y="1879271"/>
            <a:ext cx="5792913" cy="928634"/>
          </a:xfrm>
          <a:prstGeom prst="rect">
            <a:avLst/>
          </a:prstGeom>
        </p:spPr>
      </p:pic>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91A36D49-DFA2-ADEE-ADC8-600604283E70}"/>
                  </a:ext>
                </a:extLst>
              </p:cNvPr>
              <p:cNvSpPr txBox="1"/>
              <p:nvPr/>
            </p:nvSpPr>
            <p:spPr>
              <a:xfrm>
                <a:off x="7804556" y="5003206"/>
                <a:ext cx="2496453" cy="492443"/>
              </a:xfrm>
              <a:prstGeom prst="rect">
                <a:avLst/>
              </a:prstGeom>
              <a:noFill/>
            </p:spPr>
            <p:txBody>
              <a:bodyPr wrap="none" rtlCol="0">
                <a:spAutoFit/>
              </a:bodyPr>
              <a:lstStyle/>
              <a:p>
                <a:r>
                  <a:rPr lang="en-CA" sz="2600" dirty="0"/>
                  <a:t>With </a:t>
                </a:r>
                <a14:m>
                  <m:oMath xmlns:m="http://schemas.openxmlformats.org/officeDocument/2006/math">
                    <m:sSub>
                      <m:sSubPr>
                        <m:ctrlPr>
                          <a:rPr lang="en-CA" sz="2600" b="0" i="1" smtClean="0">
                            <a:latin typeface="Cambria Math" panose="02040503050406030204" pitchFamily="18" charset="0"/>
                          </a:rPr>
                        </m:ctrlPr>
                      </m:sSubPr>
                      <m:e>
                        <m:r>
                          <a:rPr lang="en-CA" sz="2600" b="0" i="1" smtClean="0">
                            <a:latin typeface="Cambria Math" panose="02040503050406030204" pitchFamily="18" charset="0"/>
                          </a:rPr>
                          <m:t>𝜂</m:t>
                        </m:r>
                      </m:e>
                      <m:sub>
                        <m:r>
                          <m:rPr>
                            <m:sty m:val="p"/>
                          </m:rPr>
                          <a:rPr lang="en-CA" sz="2600" b="0" i="0" smtClean="0">
                            <a:latin typeface="Cambria Math" panose="02040503050406030204" pitchFamily="18" charset="0"/>
                          </a:rPr>
                          <m:t>eff</m:t>
                        </m:r>
                      </m:sub>
                    </m:sSub>
                    <m:r>
                      <a:rPr lang="en-CA" sz="2600" b="0" i="1" smtClean="0">
                        <a:latin typeface="Cambria Math" panose="02040503050406030204" pitchFamily="18" charset="0"/>
                      </a:rPr>
                      <m:t>≈</m:t>
                    </m:r>
                    <m:r>
                      <a:rPr lang="en-CA" sz="2600" b="0" i="1" smtClean="0">
                        <a:latin typeface="Cambria Math" panose="02040503050406030204" pitchFamily="18" charset="0"/>
                      </a:rPr>
                      <m:t>0</m:t>
                    </m:r>
                    <m:r>
                      <a:rPr lang="en-CA" sz="2600" b="0" i="1" smtClean="0">
                        <a:latin typeface="Cambria Math" panose="02040503050406030204" pitchFamily="18" charset="0"/>
                      </a:rPr>
                      <m:t>.</m:t>
                    </m:r>
                    <m:r>
                      <a:rPr lang="en-CA" sz="2600" b="0" i="1" smtClean="0">
                        <a:latin typeface="Cambria Math" panose="02040503050406030204" pitchFamily="18" charset="0"/>
                      </a:rPr>
                      <m:t>7</m:t>
                    </m:r>
                    <m:r>
                      <a:rPr lang="en-CA" sz="2600" b="0" i="1" smtClean="0">
                        <a:latin typeface="Cambria Math" panose="02040503050406030204" pitchFamily="18" charset="0"/>
                      </a:rPr>
                      <m:t>:</m:t>
                    </m:r>
                  </m:oMath>
                </a14:m>
                <a:endParaRPr lang="en-CA" sz="2600" dirty="0"/>
              </a:p>
            </p:txBody>
          </p:sp>
        </mc:Choice>
        <mc:Fallback xmlns="">
          <p:sp>
            <p:nvSpPr>
              <p:cNvPr id="38" name="TextBox 37">
                <a:extLst>
                  <a:ext uri="{FF2B5EF4-FFF2-40B4-BE49-F238E27FC236}">
                    <a16:creationId xmlns:a16="http://schemas.microsoft.com/office/drawing/2014/main" id="{91A36D49-DFA2-ADEE-ADC8-600604283E70}"/>
                  </a:ext>
                </a:extLst>
              </p:cNvPr>
              <p:cNvSpPr txBox="1">
                <a:spLocks noRot="1" noChangeAspect="1" noMove="1" noResize="1" noEditPoints="1" noAdjustHandles="1" noChangeArrowheads="1" noChangeShapeType="1" noTextEdit="1"/>
              </p:cNvSpPr>
              <p:nvPr/>
            </p:nvSpPr>
            <p:spPr>
              <a:xfrm>
                <a:off x="7804556" y="5003206"/>
                <a:ext cx="2496453" cy="492443"/>
              </a:xfrm>
              <a:prstGeom prst="rect">
                <a:avLst/>
              </a:prstGeom>
              <a:blipFill>
                <a:blip r:embed="rId4"/>
                <a:stretch>
                  <a:fillRect l="-4390" t="-12346" b="-29630"/>
                </a:stretch>
              </a:blipFill>
            </p:spPr>
            <p:txBody>
              <a:bodyPr/>
              <a:lstStyle/>
              <a:p>
                <a:r>
                  <a:rPr lang="en-CA">
                    <a:noFill/>
                  </a:rPr>
                  <a:t> </a:t>
                </a:r>
              </a:p>
            </p:txBody>
          </p:sp>
        </mc:Fallback>
      </mc:AlternateContent>
      <p:pic>
        <p:nvPicPr>
          <p:cNvPr id="52" name="Picture 51">
            <a:extLst>
              <a:ext uri="{FF2B5EF4-FFF2-40B4-BE49-F238E27FC236}">
                <a16:creationId xmlns:a16="http://schemas.microsoft.com/office/drawing/2014/main" id="{31C1BBCA-5ECF-5676-CA64-25085965FB6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94370" y="5667631"/>
            <a:ext cx="2316824" cy="337870"/>
          </a:xfrm>
          <a:prstGeom prst="rect">
            <a:avLst/>
          </a:prstGeom>
        </p:spPr>
      </p:pic>
      <p:sp>
        <p:nvSpPr>
          <p:cNvPr id="2" name="Footer Placeholder 1">
            <a:extLst>
              <a:ext uri="{FF2B5EF4-FFF2-40B4-BE49-F238E27FC236}">
                <a16:creationId xmlns:a16="http://schemas.microsoft.com/office/drawing/2014/main" id="{C1F97B30-9F44-2184-B261-5BB107EE0B99}"/>
              </a:ext>
            </a:extLst>
          </p:cNvPr>
          <p:cNvSpPr>
            <a:spLocks noGrp="1"/>
          </p:cNvSpPr>
          <p:nvPr>
            <p:ph type="ftr" sz="quarter" idx="11"/>
          </p:nvPr>
        </p:nvSpPr>
        <p:spPr/>
        <p:txBody>
          <a:bodyPr/>
          <a:lstStyle/>
          <a:p>
            <a:r>
              <a:rPr lang="en-CA"/>
              <a:t>MI 2026</a:t>
            </a:r>
          </a:p>
        </p:txBody>
      </p:sp>
    </p:spTree>
    <p:extLst>
      <p:ext uri="{BB962C8B-B14F-4D97-AF65-F5344CB8AC3E}">
        <p14:creationId xmlns:p14="http://schemas.microsoft.com/office/powerpoint/2010/main" val="10576603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D5AE5-2DE5-B135-64EF-3A0EC2373BBB}"/>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0F80AF82-EA52-7CD9-5006-ED0A6D19DF42}"/>
              </a:ext>
            </a:extLst>
          </p:cNvPr>
          <p:cNvSpPr>
            <a:spLocks noGrp="1"/>
          </p:cNvSpPr>
          <p:nvPr>
            <p:ph type="title"/>
          </p:nvPr>
        </p:nvSpPr>
        <p:spPr/>
        <p:txBody>
          <a:bodyPr/>
          <a:lstStyle/>
          <a:p>
            <a:r>
              <a:rPr lang="en-CA" dirty="0"/>
              <a:t>X-Ray Fluorescence</a:t>
            </a:r>
          </a:p>
        </p:txBody>
      </p:sp>
      <p:sp>
        <p:nvSpPr>
          <p:cNvPr id="2" name="Content Placeholder 1">
            <a:extLst>
              <a:ext uri="{FF2B5EF4-FFF2-40B4-BE49-F238E27FC236}">
                <a16:creationId xmlns:a16="http://schemas.microsoft.com/office/drawing/2014/main" id="{5756ACC8-CF74-3EC2-EA32-0B859C08F6D1}"/>
              </a:ext>
            </a:extLst>
          </p:cNvPr>
          <p:cNvSpPr>
            <a:spLocks noGrp="1"/>
          </p:cNvSpPr>
          <p:nvPr>
            <p:ph sz="half" idx="1"/>
          </p:nvPr>
        </p:nvSpPr>
        <p:spPr/>
        <p:txBody>
          <a:bodyPr>
            <a:normAutofit/>
          </a:bodyPr>
          <a:lstStyle/>
          <a:p>
            <a:pPr lvl="1">
              <a:buFont typeface="Arial" panose="020B0604020202020204" pitchFamily="34" charset="0"/>
              <a:buChar char="•"/>
            </a:pPr>
            <a:r>
              <a:rPr lang="en-CA" sz="2600" dirty="0"/>
              <a:t>Non-destructive imaging technique</a:t>
            </a:r>
          </a:p>
          <a:p>
            <a:pPr lvl="1">
              <a:buFont typeface="Arial" panose="020B0604020202020204" pitchFamily="34" charset="0"/>
              <a:buChar char="•"/>
            </a:pPr>
            <a:r>
              <a:rPr lang="en-CA" sz="2600" dirty="0"/>
              <a:t>Irradiate a sample with X-rays</a:t>
            </a:r>
          </a:p>
          <a:p>
            <a:pPr lvl="1">
              <a:buFont typeface="Arial" panose="020B0604020202020204" pitchFamily="34" charset="0"/>
              <a:buChar char="•"/>
            </a:pPr>
            <a:r>
              <a:rPr lang="en-CA" sz="2600" dirty="0"/>
              <a:t>Spectrum of subsequent deexcitations are unique to each element</a:t>
            </a:r>
          </a:p>
          <a:p>
            <a:pPr lvl="1">
              <a:buFont typeface="Arial" panose="020B0604020202020204" pitchFamily="34" charset="0"/>
              <a:buChar char="•"/>
            </a:pPr>
            <a:r>
              <a:rPr lang="en-CA" sz="2600" dirty="0"/>
              <a:t>Provides a spatial map of elemental abundance </a:t>
            </a:r>
          </a:p>
        </p:txBody>
      </p:sp>
      <p:sp>
        <p:nvSpPr>
          <p:cNvPr id="5" name="Date Placeholder 4">
            <a:extLst>
              <a:ext uri="{FF2B5EF4-FFF2-40B4-BE49-F238E27FC236}">
                <a16:creationId xmlns:a16="http://schemas.microsoft.com/office/drawing/2014/main" id="{6222213E-C55C-612E-3F6A-DE4A4FE0EAB8}"/>
              </a:ext>
            </a:extLst>
          </p:cNvPr>
          <p:cNvSpPr>
            <a:spLocks noGrp="1"/>
          </p:cNvSpPr>
          <p:nvPr>
            <p:ph type="dt" sz="half" idx="10"/>
          </p:nvPr>
        </p:nvSpPr>
        <p:spPr/>
        <p:txBody>
          <a:bodyPr/>
          <a:lstStyle/>
          <a:p>
            <a:r>
              <a:rPr lang="en-US"/>
              <a:t>2026-07-29</a:t>
            </a:r>
            <a:endParaRPr lang="en-CA"/>
          </a:p>
        </p:txBody>
      </p:sp>
      <p:sp>
        <p:nvSpPr>
          <p:cNvPr id="6" name="Slide Number Placeholder 5">
            <a:extLst>
              <a:ext uri="{FF2B5EF4-FFF2-40B4-BE49-F238E27FC236}">
                <a16:creationId xmlns:a16="http://schemas.microsoft.com/office/drawing/2014/main" id="{778AA8F4-5370-E0D8-81CB-00BB50A8B86E}"/>
              </a:ext>
            </a:extLst>
          </p:cNvPr>
          <p:cNvSpPr>
            <a:spLocks noGrp="1"/>
          </p:cNvSpPr>
          <p:nvPr>
            <p:ph type="sldNum" sz="quarter" idx="12"/>
          </p:nvPr>
        </p:nvSpPr>
        <p:spPr/>
        <p:txBody>
          <a:bodyPr/>
          <a:lstStyle/>
          <a:p>
            <a:fld id="{D12E0FF8-979D-4E91-940C-799527AB8B5D}" type="slidenum">
              <a:rPr lang="en-CA" smtClean="0"/>
              <a:t>13</a:t>
            </a:fld>
            <a:endParaRPr lang="en-CA"/>
          </a:p>
        </p:txBody>
      </p:sp>
      <p:pic>
        <p:nvPicPr>
          <p:cNvPr id="11" name="Picture 10" descr="Primary X-rays knock out an electron from one of the orbitals surrounding the nucleus within an atom of the material. A hole is produced in the orbital, resulting in a high energy, unstable configuration for the atom. To restore equilibrium, an electron from a higher energy, outer orbital falls into the hole. Since this is a lower energy position, the excess energy is emitted in the form of fluorescent X-rays.">
            <a:extLst>
              <a:ext uri="{FF2B5EF4-FFF2-40B4-BE49-F238E27FC236}">
                <a16:creationId xmlns:a16="http://schemas.microsoft.com/office/drawing/2014/main" id="{98DFC50F-BC82-AF0B-DEDB-F3B0EB6C3A75}"/>
              </a:ext>
            </a:extLst>
          </p:cNvPr>
          <p:cNvPicPr>
            <a:picLocks noChangeAspect="1"/>
          </p:cNvPicPr>
          <p:nvPr/>
        </p:nvPicPr>
        <p:blipFill>
          <a:blip r:embed="rId2"/>
          <a:stretch>
            <a:fillRect/>
          </a:stretch>
        </p:blipFill>
        <p:spPr>
          <a:xfrm>
            <a:off x="6035039" y="2573202"/>
            <a:ext cx="5464732" cy="2568424"/>
          </a:xfrm>
          <a:prstGeom prst="rect">
            <a:avLst/>
          </a:prstGeom>
        </p:spPr>
      </p:pic>
      <p:sp>
        <p:nvSpPr>
          <p:cNvPr id="3" name="Footer Placeholder 2">
            <a:extLst>
              <a:ext uri="{FF2B5EF4-FFF2-40B4-BE49-F238E27FC236}">
                <a16:creationId xmlns:a16="http://schemas.microsoft.com/office/drawing/2014/main" id="{8EBB99A3-B380-6A3F-37EF-25CC91A51C14}"/>
              </a:ext>
            </a:extLst>
          </p:cNvPr>
          <p:cNvSpPr>
            <a:spLocks noGrp="1"/>
          </p:cNvSpPr>
          <p:nvPr>
            <p:ph type="ftr" sz="quarter" idx="11"/>
          </p:nvPr>
        </p:nvSpPr>
        <p:spPr/>
        <p:txBody>
          <a:bodyPr/>
          <a:lstStyle/>
          <a:p>
            <a:r>
              <a:rPr lang="en-CA"/>
              <a:t>MI 2026</a:t>
            </a:r>
          </a:p>
        </p:txBody>
      </p:sp>
    </p:spTree>
    <p:extLst>
      <p:ext uri="{BB962C8B-B14F-4D97-AF65-F5344CB8AC3E}">
        <p14:creationId xmlns:p14="http://schemas.microsoft.com/office/powerpoint/2010/main" val="8844410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E604B-0692-C4F3-D13D-0662DB05600C}"/>
            </a:ext>
          </a:extLst>
        </p:cNvPr>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049AB6C2-472F-9943-082C-60D5D320747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62597" y="1961954"/>
            <a:ext cx="6004446" cy="4022725"/>
          </a:xfrm>
          <a:prstGeom prst="rect">
            <a:avLst/>
          </a:prstGeom>
        </p:spPr>
      </p:pic>
      <p:sp>
        <p:nvSpPr>
          <p:cNvPr id="7" name="Title 6">
            <a:extLst>
              <a:ext uri="{FF2B5EF4-FFF2-40B4-BE49-F238E27FC236}">
                <a16:creationId xmlns:a16="http://schemas.microsoft.com/office/drawing/2014/main" id="{0B6B308B-3496-50B1-3307-DFB6073ACCBB}"/>
              </a:ext>
            </a:extLst>
          </p:cNvPr>
          <p:cNvSpPr>
            <a:spLocks noGrp="1"/>
          </p:cNvSpPr>
          <p:nvPr>
            <p:ph type="title"/>
          </p:nvPr>
        </p:nvSpPr>
        <p:spPr/>
        <p:txBody>
          <a:bodyPr/>
          <a:lstStyle/>
          <a:p>
            <a:r>
              <a:rPr lang="en-CA" dirty="0"/>
              <a:t>Schematic of Imaging Technique</a:t>
            </a:r>
          </a:p>
        </p:txBody>
      </p:sp>
      <p:sp>
        <p:nvSpPr>
          <p:cNvPr id="5" name="Date Placeholder 4">
            <a:extLst>
              <a:ext uri="{FF2B5EF4-FFF2-40B4-BE49-F238E27FC236}">
                <a16:creationId xmlns:a16="http://schemas.microsoft.com/office/drawing/2014/main" id="{170E2CC5-9994-7212-EDAC-8B807149B0BC}"/>
              </a:ext>
            </a:extLst>
          </p:cNvPr>
          <p:cNvSpPr>
            <a:spLocks noGrp="1"/>
          </p:cNvSpPr>
          <p:nvPr>
            <p:ph type="dt" sz="half" idx="10"/>
          </p:nvPr>
        </p:nvSpPr>
        <p:spPr/>
        <p:txBody>
          <a:bodyPr/>
          <a:lstStyle/>
          <a:p>
            <a:r>
              <a:rPr lang="en-US"/>
              <a:t>2026-07-29</a:t>
            </a:r>
            <a:endParaRPr lang="en-CA"/>
          </a:p>
        </p:txBody>
      </p:sp>
      <p:sp>
        <p:nvSpPr>
          <p:cNvPr id="6" name="Slide Number Placeholder 5">
            <a:extLst>
              <a:ext uri="{FF2B5EF4-FFF2-40B4-BE49-F238E27FC236}">
                <a16:creationId xmlns:a16="http://schemas.microsoft.com/office/drawing/2014/main" id="{726E949A-7664-E471-BA06-1821C32AD6AB}"/>
              </a:ext>
            </a:extLst>
          </p:cNvPr>
          <p:cNvSpPr>
            <a:spLocks noGrp="1"/>
          </p:cNvSpPr>
          <p:nvPr>
            <p:ph type="sldNum" sz="quarter" idx="12"/>
          </p:nvPr>
        </p:nvSpPr>
        <p:spPr/>
        <p:txBody>
          <a:bodyPr/>
          <a:lstStyle/>
          <a:p>
            <a:fld id="{D12E0FF8-979D-4E91-940C-799527AB8B5D}" type="slidenum">
              <a:rPr lang="en-CA" smtClean="0"/>
              <a:t>14</a:t>
            </a:fld>
            <a:endParaRPr lang="en-CA"/>
          </a:p>
        </p:txBody>
      </p:sp>
      <p:sp>
        <p:nvSpPr>
          <p:cNvPr id="12" name="TextBox 11">
            <a:extLst>
              <a:ext uri="{FF2B5EF4-FFF2-40B4-BE49-F238E27FC236}">
                <a16:creationId xmlns:a16="http://schemas.microsoft.com/office/drawing/2014/main" id="{41500472-B7F8-A53D-680B-FCA89FF86DC3}"/>
              </a:ext>
            </a:extLst>
          </p:cNvPr>
          <p:cNvSpPr txBox="1"/>
          <p:nvPr/>
        </p:nvSpPr>
        <p:spPr>
          <a:xfrm>
            <a:off x="771255" y="4210870"/>
            <a:ext cx="958069" cy="492443"/>
          </a:xfrm>
          <a:prstGeom prst="rect">
            <a:avLst/>
          </a:prstGeom>
          <a:noFill/>
        </p:spPr>
        <p:txBody>
          <a:bodyPr wrap="square" rtlCol="0">
            <a:spAutoFit/>
          </a:bodyPr>
          <a:lstStyle/>
          <a:p>
            <a:r>
              <a:rPr lang="en-CA" sz="2600" dirty="0"/>
              <a:t>Mica</a:t>
            </a:r>
          </a:p>
        </p:txBody>
      </p:sp>
      <p:sp>
        <p:nvSpPr>
          <p:cNvPr id="13" name="TextBox 12">
            <a:extLst>
              <a:ext uri="{FF2B5EF4-FFF2-40B4-BE49-F238E27FC236}">
                <a16:creationId xmlns:a16="http://schemas.microsoft.com/office/drawing/2014/main" id="{A134B0F1-C332-41D3-1136-AE7CBBB5FCAC}"/>
              </a:ext>
            </a:extLst>
          </p:cNvPr>
          <p:cNvSpPr txBox="1"/>
          <p:nvPr/>
        </p:nvSpPr>
        <p:spPr>
          <a:xfrm>
            <a:off x="89270" y="5135274"/>
            <a:ext cx="1771639" cy="892552"/>
          </a:xfrm>
          <a:prstGeom prst="rect">
            <a:avLst/>
          </a:prstGeom>
          <a:noFill/>
        </p:spPr>
        <p:txBody>
          <a:bodyPr wrap="none" rtlCol="0">
            <a:spAutoFit/>
          </a:bodyPr>
          <a:lstStyle/>
          <a:p>
            <a:r>
              <a:rPr lang="en-CA" sz="2600" dirty="0"/>
              <a:t>Irradiated</a:t>
            </a:r>
          </a:p>
          <a:p>
            <a:pPr algn="ctr"/>
            <a:r>
              <a:rPr lang="en-CA" sz="2600" dirty="0"/>
              <a:t>Copper</a:t>
            </a:r>
          </a:p>
        </p:txBody>
      </p:sp>
      <p:sp>
        <p:nvSpPr>
          <p:cNvPr id="14" name="TextBox 13">
            <a:extLst>
              <a:ext uri="{FF2B5EF4-FFF2-40B4-BE49-F238E27FC236}">
                <a16:creationId xmlns:a16="http://schemas.microsoft.com/office/drawing/2014/main" id="{6A07D955-6745-6671-1CC0-B7EDDA613707}"/>
              </a:ext>
            </a:extLst>
          </p:cNvPr>
          <p:cNvSpPr txBox="1"/>
          <p:nvPr/>
        </p:nvSpPr>
        <p:spPr>
          <a:xfrm>
            <a:off x="2522682" y="1961954"/>
            <a:ext cx="1499128" cy="492443"/>
          </a:xfrm>
          <a:prstGeom prst="rect">
            <a:avLst/>
          </a:prstGeom>
          <a:noFill/>
        </p:spPr>
        <p:txBody>
          <a:bodyPr wrap="none" rtlCol="0">
            <a:spAutoFit/>
          </a:bodyPr>
          <a:lstStyle/>
          <a:p>
            <a:r>
              <a:rPr lang="en-CA" sz="2600" dirty="0"/>
              <a:t>Detector</a:t>
            </a:r>
          </a:p>
        </p:txBody>
      </p:sp>
      <p:sp>
        <p:nvSpPr>
          <p:cNvPr id="15" name="TextBox 14">
            <a:extLst>
              <a:ext uri="{FF2B5EF4-FFF2-40B4-BE49-F238E27FC236}">
                <a16:creationId xmlns:a16="http://schemas.microsoft.com/office/drawing/2014/main" id="{5720E720-403C-7B72-A699-0911CB398C63}"/>
              </a:ext>
            </a:extLst>
          </p:cNvPr>
          <p:cNvSpPr txBox="1"/>
          <p:nvPr/>
        </p:nvSpPr>
        <p:spPr>
          <a:xfrm>
            <a:off x="5468582" y="3489039"/>
            <a:ext cx="1165704" cy="492443"/>
          </a:xfrm>
          <a:prstGeom prst="rect">
            <a:avLst/>
          </a:prstGeom>
          <a:noFill/>
        </p:spPr>
        <p:txBody>
          <a:bodyPr wrap="none" rtlCol="0">
            <a:spAutoFit/>
          </a:bodyPr>
          <a:lstStyle/>
          <a:p>
            <a:r>
              <a:rPr lang="en-CA" sz="2600" dirty="0"/>
              <a:t>Defect</a:t>
            </a:r>
          </a:p>
        </p:txBody>
      </p:sp>
      <p:sp>
        <p:nvSpPr>
          <p:cNvPr id="17" name="TextBox 16">
            <a:extLst>
              <a:ext uri="{FF2B5EF4-FFF2-40B4-BE49-F238E27FC236}">
                <a16:creationId xmlns:a16="http://schemas.microsoft.com/office/drawing/2014/main" id="{B37DBCF4-91B4-E602-B63C-20841CA4ECF0}"/>
              </a:ext>
            </a:extLst>
          </p:cNvPr>
          <p:cNvSpPr txBox="1"/>
          <p:nvPr/>
        </p:nvSpPr>
        <p:spPr>
          <a:xfrm>
            <a:off x="2059221" y="4616921"/>
            <a:ext cx="1999265" cy="892552"/>
          </a:xfrm>
          <a:prstGeom prst="rect">
            <a:avLst/>
          </a:prstGeom>
          <a:noFill/>
        </p:spPr>
        <p:txBody>
          <a:bodyPr wrap="none" rtlCol="0">
            <a:spAutoFit/>
          </a:bodyPr>
          <a:lstStyle/>
          <a:p>
            <a:pPr algn="ctr"/>
            <a:r>
              <a:rPr lang="en-CA" sz="2600" dirty="0"/>
              <a:t>Fluorescent</a:t>
            </a:r>
          </a:p>
          <a:p>
            <a:pPr algn="ctr"/>
            <a:r>
              <a:rPr lang="en-CA" sz="2600" dirty="0"/>
              <a:t>X-Rays</a:t>
            </a:r>
          </a:p>
        </p:txBody>
      </p:sp>
      <p:cxnSp>
        <p:nvCxnSpPr>
          <p:cNvPr id="19" name="Straight Arrow Connector 18">
            <a:extLst>
              <a:ext uri="{FF2B5EF4-FFF2-40B4-BE49-F238E27FC236}">
                <a16:creationId xmlns:a16="http://schemas.microsoft.com/office/drawing/2014/main" id="{E8C7630C-F506-006A-3C25-D32B51038EFA}"/>
              </a:ext>
            </a:extLst>
          </p:cNvPr>
          <p:cNvCxnSpPr>
            <a:cxnSpLocks/>
          </p:cNvCxnSpPr>
          <p:nvPr/>
        </p:nvCxnSpPr>
        <p:spPr>
          <a:xfrm flipH="1">
            <a:off x="4948949" y="3893410"/>
            <a:ext cx="584101" cy="44627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F8772AE3-3AAB-94A1-D98A-12782026F38F}"/>
              </a:ext>
            </a:extLst>
          </p:cNvPr>
          <p:cNvCxnSpPr>
            <a:cxnSpLocks/>
          </p:cNvCxnSpPr>
          <p:nvPr/>
        </p:nvCxnSpPr>
        <p:spPr>
          <a:xfrm>
            <a:off x="3827373" y="5090671"/>
            <a:ext cx="462227"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EF151248-108D-A47A-882E-69E15E760C26}"/>
              </a:ext>
            </a:extLst>
          </p:cNvPr>
          <p:cNvSpPr txBox="1"/>
          <p:nvPr/>
        </p:nvSpPr>
        <p:spPr>
          <a:xfrm>
            <a:off x="7527181" y="2087212"/>
            <a:ext cx="4301177" cy="4247317"/>
          </a:xfrm>
          <a:prstGeom prst="rect">
            <a:avLst/>
          </a:prstGeom>
          <a:noFill/>
        </p:spPr>
        <p:txBody>
          <a:bodyPr wrap="none" rtlCol="0">
            <a:spAutoFit/>
          </a:bodyPr>
          <a:lstStyle/>
          <a:p>
            <a:pPr marL="457200" indent="-457200">
              <a:buFont typeface="Arial" panose="020B0604020202020204" pitchFamily="34" charset="0"/>
              <a:buChar char="•"/>
            </a:pPr>
            <a:r>
              <a:rPr lang="en-CA" sz="2600" dirty="0"/>
              <a:t>Why copper?</a:t>
            </a:r>
          </a:p>
          <a:p>
            <a:pPr marL="457200" indent="-457200">
              <a:buFont typeface="Arial" panose="020B0604020202020204" pitchFamily="34" charset="0"/>
              <a:buChar char="•"/>
            </a:pPr>
            <a:r>
              <a:rPr lang="en-CA" sz="2600" dirty="0"/>
              <a:t>Not present in mica; </a:t>
            </a:r>
            <a:br>
              <a:rPr lang="en-CA" sz="2600" dirty="0"/>
            </a:br>
            <a:r>
              <a:rPr lang="en-CA" sz="2600" dirty="0"/>
              <a:t>no background Cu</a:t>
            </a:r>
          </a:p>
          <a:p>
            <a:endParaRPr lang="en-CA" sz="2600" dirty="0"/>
          </a:p>
          <a:p>
            <a:pPr marL="457200" indent="-457200">
              <a:buFont typeface="Arial" panose="020B0604020202020204" pitchFamily="34" charset="0"/>
              <a:buChar char="•"/>
            </a:pPr>
            <a:endParaRPr lang="en-CA" sz="2800" dirty="0"/>
          </a:p>
          <a:p>
            <a:pPr marL="457200" indent="-457200">
              <a:buFont typeface="Arial" panose="020B0604020202020204" pitchFamily="34" charset="0"/>
              <a:buChar char="•"/>
            </a:pPr>
            <a:r>
              <a:rPr lang="en-US" sz="2800" dirty="0"/>
              <a:t>Strong characteristic </a:t>
            </a:r>
            <a:br>
              <a:rPr lang="en-US" sz="2800" dirty="0"/>
            </a:br>
            <a:r>
              <a:rPr lang="en-US" sz="2800" dirty="0"/>
              <a:t>emissions: </a:t>
            </a:r>
          </a:p>
          <a:p>
            <a:pPr algn="ctr"/>
            <a:r>
              <a:rPr lang="en-CA" sz="2800" dirty="0"/>
              <a:t> 2p → 1s (8.0 keV) </a:t>
            </a:r>
          </a:p>
          <a:p>
            <a:pPr algn="ctr"/>
            <a:r>
              <a:rPr lang="en-CA" sz="2800" dirty="0"/>
              <a:t>3p → 1s (8.9 keV)</a:t>
            </a:r>
            <a:endParaRPr lang="en-CA" sz="2600" dirty="0"/>
          </a:p>
          <a:p>
            <a:endParaRPr lang="en-CA" sz="2600" dirty="0"/>
          </a:p>
        </p:txBody>
      </p:sp>
      <p:pic>
        <p:nvPicPr>
          <p:cNvPr id="31" name="Picture 30">
            <a:extLst>
              <a:ext uri="{FF2B5EF4-FFF2-40B4-BE49-F238E27FC236}">
                <a16:creationId xmlns:a16="http://schemas.microsoft.com/office/drawing/2014/main" id="{199718E0-6DDC-67C7-7167-3E66A55314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50494" y="3577844"/>
            <a:ext cx="3504762" cy="361905"/>
          </a:xfrm>
          <a:prstGeom prst="rect">
            <a:avLst/>
          </a:prstGeom>
        </p:spPr>
      </p:pic>
      <p:sp>
        <p:nvSpPr>
          <p:cNvPr id="2" name="Footer Placeholder 1">
            <a:extLst>
              <a:ext uri="{FF2B5EF4-FFF2-40B4-BE49-F238E27FC236}">
                <a16:creationId xmlns:a16="http://schemas.microsoft.com/office/drawing/2014/main" id="{9D0D57EE-F44F-5F25-B1B6-157AB6197E32}"/>
              </a:ext>
            </a:extLst>
          </p:cNvPr>
          <p:cNvSpPr>
            <a:spLocks noGrp="1"/>
          </p:cNvSpPr>
          <p:nvPr>
            <p:ph type="ftr" sz="quarter" idx="11"/>
          </p:nvPr>
        </p:nvSpPr>
        <p:spPr/>
        <p:txBody>
          <a:bodyPr/>
          <a:lstStyle/>
          <a:p>
            <a:r>
              <a:rPr lang="en-CA"/>
              <a:t>MI 2026</a:t>
            </a:r>
          </a:p>
        </p:txBody>
      </p:sp>
      <p:sp>
        <p:nvSpPr>
          <p:cNvPr id="21" name="TextBox 20">
            <a:extLst>
              <a:ext uri="{FF2B5EF4-FFF2-40B4-BE49-F238E27FC236}">
                <a16:creationId xmlns:a16="http://schemas.microsoft.com/office/drawing/2014/main" id="{766D0074-5FB4-BDBF-41AE-3B6355CE1A08}"/>
              </a:ext>
            </a:extLst>
          </p:cNvPr>
          <p:cNvSpPr txBox="1"/>
          <p:nvPr/>
        </p:nvSpPr>
        <p:spPr>
          <a:xfrm>
            <a:off x="1030927" y="2968468"/>
            <a:ext cx="2983509" cy="892552"/>
          </a:xfrm>
          <a:prstGeom prst="rect">
            <a:avLst/>
          </a:prstGeom>
          <a:noFill/>
        </p:spPr>
        <p:txBody>
          <a:bodyPr wrap="none" rtlCol="0">
            <a:spAutoFit/>
          </a:bodyPr>
          <a:lstStyle/>
          <a:p>
            <a:pPr algn="ctr"/>
            <a:r>
              <a:rPr lang="en-CA" sz="2600" dirty="0"/>
              <a:t>Light is scattered/</a:t>
            </a:r>
          </a:p>
          <a:p>
            <a:pPr algn="ctr"/>
            <a:r>
              <a:rPr lang="en-CA" sz="2600" dirty="0"/>
              <a:t>attenuated</a:t>
            </a:r>
          </a:p>
        </p:txBody>
      </p:sp>
      <p:cxnSp>
        <p:nvCxnSpPr>
          <p:cNvPr id="23" name="Straight Arrow Connector 22">
            <a:extLst>
              <a:ext uri="{FF2B5EF4-FFF2-40B4-BE49-F238E27FC236}">
                <a16:creationId xmlns:a16="http://schemas.microsoft.com/office/drawing/2014/main" id="{A6A2C1DE-C70F-9C9A-7760-9AF81CC51516}"/>
              </a:ext>
            </a:extLst>
          </p:cNvPr>
          <p:cNvCxnSpPr>
            <a:cxnSpLocks/>
          </p:cNvCxnSpPr>
          <p:nvPr/>
        </p:nvCxnSpPr>
        <p:spPr>
          <a:xfrm>
            <a:off x="3723455" y="3543560"/>
            <a:ext cx="609733" cy="14194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42472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203BD7-1094-2B62-E345-794A7F8FDE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2F474B-1424-BB72-B4C2-45D7EECA9892}"/>
              </a:ext>
            </a:extLst>
          </p:cNvPr>
          <p:cNvSpPr>
            <a:spLocks noGrp="1"/>
          </p:cNvSpPr>
          <p:nvPr>
            <p:ph type="title"/>
          </p:nvPr>
        </p:nvSpPr>
        <p:spPr/>
        <p:txBody>
          <a:bodyPr/>
          <a:lstStyle/>
          <a:p>
            <a:r>
              <a:rPr lang="en-CA" dirty="0"/>
              <a:t>Preliminary Size Calibration with Laser-Damaged Mica</a:t>
            </a:r>
          </a:p>
        </p:txBody>
      </p:sp>
      <p:pic>
        <p:nvPicPr>
          <p:cNvPr id="7" name="Content Placeholder 6">
            <a:extLst>
              <a:ext uri="{FF2B5EF4-FFF2-40B4-BE49-F238E27FC236}">
                <a16:creationId xmlns:a16="http://schemas.microsoft.com/office/drawing/2014/main" id="{ADA759FC-48D2-E971-7442-5D5593AAE33C}"/>
              </a:ext>
            </a:extLst>
          </p:cNvPr>
          <p:cNvPicPr>
            <a:picLocks noGrp="1" noChangeAspect="1"/>
          </p:cNvPicPr>
          <p:nvPr>
            <p:ph idx="1"/>
          </p:nvPr>
        </p:nvPicPr>
        <p:blipFill>
          <a:blip r:embed="rId3"/>
          <a:stretch>
            <a:fillRect/>
          </a:stretch>
        </p:blipFill>
        <p:spPr>
          <a:xfrm>
            <a:off x="3793634" y="2086459"/>
            <a:ext cx="5656048" cy="4022725"/>
          </a:xfrm>
          <a:prstGeom prst="rect">
            <a:avLst/>
          </a:prstGeom>
        </p:spPr>
      </p:pic>
      <p:sp>
        <p:nvSpPr>
          <p:cNvPr id="4" name="Date Placeholder 3">
            <a:extLst>
              <a:ext uri="{FF2B5EF4-FFF2-40B4-BE49-F238E27FC236}">
                <a16:creationId xmlns:a16="http://schemas.microsoft.com/office/drawing/2014/main" id="{05015C06-E471-C81F-DF2D-550B435639BC}"/>
              </a:ext>
            </a:extLst>
          </p:cNvPr>
          <p:cNvSpPr>
            <a:spLocks noGrp="1"/>
          </p:cNvSpPr>
          <p:nvPr>
            <p:ph type="dt" sz="half" idx="10"/>
          </p:nvPr>
        </p:nvSpPr>
        <p:spPr/>
        <p:txBody>
          <a:bodyPr/>
          <a:lstStyle/>
          <a:p>
            <a:r>
              <a:rPr lang="en-US"/>
              <a:t>2026-07-29</a:t>
            </a:r>
            <a:endParaRPr lang="en-CA"/>
          </a:p>
        </p:txBody>
      </p:sp>
      <p:sp>
        <p:nvSpPr>
          <p:cNvPr id="5" name="Slide Number Placeholder 4">
            <a:extLst>
              <a:ext uri="{FF2B5EF4-FFF2-40B4-BE49-F238E27FC236}">
                <a16:creationId xmlns:a16="http://schemas.microsoft.com/office/drawing/2014/main" id="{37D8D4A9-BB75-34F6-7A37-90B6637524DB}"/>
              </a:ext>
            </a:extLst>
          </p:cNvPr>
          <p:cNvSpPr>
            <a:spLocks noGrp="1"/>
          </p:cNvSpPr>
          <p:nvPr>
            <p:ph type="sldNum" sz="quarter" idx="12"/>
          </p:nvPr>
        </p:nvSpPr>
        <p:spPr/>
        <p:txBody>
          <a:bodyPr/>
          <a:lstStyle/>
          <a:p>
            <a:fld id="{D12E0FF8-979D-4E91-940C-799527AB8B5D}" type="slidenum">
              <a:rPr lang="en-CA" smtClean="0"/>
              <a:t>15</a:t>
            </a:fld>
            <a:endParaRPr lang="en-CA"/>
          </a:p>
        </p:txBody>
      </p:sp>
      <p:sp>
        <p:nvSpPr>
          <p:cNvPr id="8" name="TextBox 7">
            <a:extLst>
              <a:ext uri="{FF2B5EF4-FFF2-40B4-BE49-F238E27FC236}">
                <a16:creationId xmlns:a16="http://schemas.microsoft.com/office/drawing/2014/main" id="{45985723-5F3C-9AF8-66A9-EDF6720E7B49}"/>
              </a:ext>
            </a:extLst>
          </p:cNvPr>
          <p:cNvSpPr txBox="1"/>
          <p:nvPr/>
        </p:nvSpPr>
        <p:spPr>
          <a:xfrm>
            <a:off x="4524030" y="1660665"/>
            <a:ext cx="1309974" cy="492443"/>
          </a:xfrm>
          <a:prstGeom prst="rect">
            <a:avLst/>
          </a:prstGeom>
          <a:noFill/>
        </p:spPr>
        <p:txBody>
          <a:bodyPr wrap="none" rtlCol="0">
            <a:spAutoFit/>
          </a:bodyPr>
          <a:lstStyle/>
          <a:p>
            <a:r>
              <a:rPr lang="en-CA" sz="2600" dirty="0"/>
              <a:t>Optical</a:t>
            </a:r>
          </a:p>
        </p:txBody>
      </p:sp>
      <p:sp>
        <p:nvSpPr>
          <p:cNvPr id="9" name="TextBox 8">
            <a:extLst>
              <a:ext uri="{FF2B5EF4-FFF2-40B4-BE49-F238E27FC236}">
                <a16:creationId xmlns:a16="http://schemas.microsoft.com/office/drawing/2014/main" id="{C1CE6230-8898-4080-3F0D-5ACAD9A76007}"/>
              </a:ext>
            </a:extLst>
          </p:cNvPr>
          <p:cNvSpPr txBox="1"/>
          <p:nvPr/>
        </p:nvSpPr>
        <p:spPr>
          <a:xfrm>
            <a:off x="7612868" y="1695511"/>
            <a:ext cx="881973" cy="492443"/>
          </a:xfrm>
          <a:prstGeom prst="rect">
            <a:avLst/>
          </a:prstGeom>
          <a:noFill/>
        </p:spPr>
        <p:txBody>
          <a:bodyPr wrap="none" rtlCol="0">
            <a:spAutoFit/>
          </a:bodyPr>
          <a:lstStyle/>
          <a:p>
            <a:r>
              <a:rPr lang="en-CA" sz="2600" dirty="0"/>
              <a:t>XRF</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26FB4D55-8546-510A-6F4B-2F570095E643}"/>
                  </a:ext>
                </a:extLst>
              </p:cNvPr>
              <p:cNvSpPr txBox="1"/>
              <p:nvPr/>
            </p:nvSpPr>
            <p:spPr>
              <a:xfrm>
                <a:off x="221926" y="2657744"/>
                <a:ext cx="2450030" cy="49244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CA" sz="2600" b="0" i="1" smtClean="0">
                              <a:latin typeface="Cambria Math" panose="02040503050406030204" pitchFamily="18" charset="0"/>
                            </a:rPr>
                          </m:ctrlPr>
                        </m:sSubPr>
                        <m:e>
                          <m:r>
                            <a:rPr lang="en-CA" sz="2600" b="0" i="1" smtClean="0">
                              <a:latin typeface="Cambria Math" panose="02040503050406030204" pitchFamily="18" charset="0"/>
                            </a:rPr>
                            <m:t>𝑅</m:t>
                          </m:r>
                        </m:e>
                        <m:sub>
                          <m:r>
                            <m:rPr>
                              <m:sty m:val="p"/>
                            </m:rPr>
                            <a:rPr lang="en-CA" sz="2600" b="0" i="0" smtClean="0">
                              <a:latin typeface="Cambria Math" panose="02040503050406030204" pitchFamily="18" charset="0"/>
                            </a:rPr>
                            <m:t>melt</m:t>
                          </m:r>
                        </m:sub>
                      </m:sSub>
                      <m:r>
                        <a:rPr lang="en-CA" sz="2600" b="0" i="1" smtClean="0">
                          <a:latin typeface="Cambria Math" panose="02040503050406030204" pitchFamily="18" charset="0"/>
                        </a:rPr>
                        <m:t>=</m:t>
                      </m:r>
                      <m:r>
                        <a:rPr lang="en-CA" sz="2600" b="0" i="1" smtClean="0">
                          <a:latin typeface="Cambria Math" panose="02040503050406030204" pitchFamily="18" charset="0"/>
                        </a:rPr>
                        <m:t>75</m:t>
                      </m:r>
                      <m:r>
                        <a:rPr lang="en-CA" sz="2600" b="0" i="1" smtClean="0">
                          <a:latin typeface="Cambria Math" panose="02040503050406030204" pitchFamily="18" charset="0"/>
                        </a:rPr>
                        <m:t> </m:t>
                      </m:r>
                      <m:r>
                        <a:rPr lang="en-CA" sz="2600" b="0" i="1" smtClean="0">
                          <a:latin typeface="Cambria Math" panose="02040503050406030204" pitchFamily="18" charset="0"/>
                        </a:rPr>
                        <m:t>𝜇</m:t>
                      </m:r>
                      <m:r>
                        <m:rPr>
                          <m:sty m:val="p"/>
                        </m:rPr>
                        <a:rPr lang="en-CA" sz="2600" b="0" i="0" smtClean="0">
                          <a:latin typeface="Cambria Math" panose="02040503050406030204" pitchFamily="18" charset="0"/>
                        </a:rPr>
                        <m:t>m</m:t>
                      </m:r>
                    </m:oMath>
                  </m:oMathPara>
                </a14:m>
                <a:endParaRPr lang="en-CA" sz="2600" dirty="0"/>
              </a:p>
            </p:txBody>
          </p:sp>
        </mc:Choice>
        <mc:Fallback xmlns="">
          <p:sp>
            <p:nvSpPr>
              <p:cNvPr id="10" name="TextBox 9">
                <a:extLst>
                  <a:ext uri="{FF2B5EF4-FFF2-40B4-BE49-F238E27FC236}">
                    <a16:creationId xmlns:a16="http://schemas.microsoft.com/office/drawing/2014/main" id="{356541BA-819A-5845-8209-B69DB482A1FC}"/>
                  </a:ext>
                </a:extLst>
              </p:cNvPr>
              <p:cNvSpPr txBox="1">
                <a:spLocks noRot="1" noChangeAspect="1" noMove="1" noResize="1" noEditPoints="1" noAdjustHandles="1" noChangeArrowheads="1" noChangeShapeType="1" noTextEdit="1"/>
              </p:cNvSpPr>
              <p:nvPr/>
            </p:nvSpPr>
            <p:spPr>
              <a:xfrm>
                <a:off x="221926" y="2657744"/>
                <a:ext cx="2450030" cy="492443"/>
              </a:xfrm>
              <a:prstGeom prst="rect">
                <a:avLst/>
              </a:prstGeom>
              <a:blipFill>
                <a:blip r:embed="rId4"/>
                <a:stretch>
                  <a:fillRect/>
                </a:stretch>
              </a:blipFill>
            </p:spPr>
            <p:txBody>
              <a:bodyPr/>
              <a:lstStyle/>
              <a:p>
                <a:r>
                  <a:rPr lang="en-CA">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16462403-8A27-8D06-64F7-9D501EBE2A7B}"/>
                  </a:ext>
                </a:extLst>
              </p:cNvPr>
              <p:cNvSpPr txBox="1"/>
              <p:nvPr/>
            </p:nvSpPr>
            <p:spPr>
              <a:xfrm>
                <a:off x="221926" y="4841826"/>
                <a:ext cx="2367315" cy="49244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CA" sz="2600" b="0" i="1" smtClean="0">
                              <a:latin typeface="Cambria Math" panose="02040503050406030204" pitchFamily="18" charset="0"/>
                            </a:rPr>
                          </m:ctrlPr>
                        </m:sSubPr>
                        <m:e>
                          <m:r>
                            <a:rPr lang="en-CA" sz="2600" b="0" i="1" smtClean="0">
                              <a:latin typeface="Cambria Math" panose="02040503050406030204" pitchFamily="18" charset="0"/>
                            </a:rPr>
                            <m:t>𝑅</m:t>
                          </m:r>
                        </m:e>
                        <m:sub>
                          <m:r>
                            <m:rPr>
                              <m:sty m:val="p"/>
                            </m:rPr>
                            <a:rPr lang="en-CA" sz="2600" b="0" i="0" smtClean="0">
                              <a:latin typeface="Cambria Math" panose="02040503050406030204" pitchFamily="18" charset="0"/>
                            </a:rPr>
                            <m:t>melt</m:t>
                          </m:r>
                        </m:sub>
                      </m:sSub>
                      <m:r>
                        <a:rPr lang="en-CA" sz="2600" b="0" i="1" smtClean="0">
                          <a:latin typeface="Cambria Math" panose="02040503050406030204" pitchFamily="18" charset="0"/>
                        </a:rPr>
                        <m:t>=</m:t>
                      </m:r>
                      <m:r>
                        <a:rPr lang="en-CA" sz="2600" b="0" i="1" smtClean="0">
                          <a:latin typeface="Cambria Math" panose="02040503050406030204" pitchFamily="18" charset="0"/>
                        </a:rPr>
                        <m:t>25</m:t>
                      </m:r>
                      <m:r>
                        <a:rPr lang="en-CA" sz="2600" b="0" i="1" smtClean="0">
                          <a:latin typeface="Cambria Math" panose="02040503050406030204" pitchFamily="18" charset="0"/>
                        </a:rPr>
                        <m:t> </m:t>
                      </m:r>
                      <m:r>
                        <a:rPr lang="en-CA" sz="2600" b="0" i="1" smtClean="0">
                          <a:latin typeface="Cambria Math" panose="02040503050406030204" pitchFamily="18" charset="0"/>
                        </a:rPr>
                        <m:t>𝜇</m:t>
                      </m:r>
                      <m:r>
                        <m:rPr>
                          <m:sty m:val="p"/>
                        </m:rPr>
                        <a:rPr lang="en-CA" sz="2600" b="0" i="0" smtClean="0">
                          <a:latin typeface="Cambria Math" panose="02040503050406030204" pitchFamily="18" charset="0"/>
                        </a:rPr>
                        <m:t>m</m:t>
                      </m:r>
                    </m:oMath>
                  </m:oMathPara>
                </a14:m>
                <a:endParaRPr lang="en-CA" sz="2600" dirty="0"/>
              </a:p>
            </p:txBody>
          </p:sp>
        </mc:Choice>
        <mc:Fallback xmlns="">
          <p:sp>
            <p:nvSpPr>
              <p:cNvPr id="11" name="TextBox 10">
                <a:extLst>
                  <a:ext uri="{FF2B5EF4-FFF2-40B4-BE49-F238E27FC236}">
                    <a16:creationId xmlns:a16="http://schemas.microsoft.com/office/drawing/2014/main" id="{33793D87-B30A-7443-8BFB-BDF8D1860BF8}"/>
                  </a:ext>
                </a:extLst>
              </p:cNvPr>
              <p:cNvSpPr txBox="1">
                <a:spLocks noRot="1" noChangeAspect="1" noMove="1" noResize="1" noEditPoints="1" noAdjustHandles="1" noChangeArrowheads="1" noChangeShapeType="1" noTextEdit="1"/>
              </p:cNvSpPr>
              <p:nvPr/>
            </p:nvSpPr>
            <p:spPr>
              <a:xfrm>
                <a:off x="221926" y="4841826"/>
                <a:ext cx="2367315" cy="492443"/>
              </a:xfrm>
              <a:prstGeom prst="rect">
                <a:avLst/>
              </a:prstGeom>
              <a:blipFill>
                <a:blip r:embed="rId5"/>
                <a:stretch>
                  <a:fillRect/>
                </a:stretch>
              </a:blipFill>
            </p:spPr>
            <p:txBody>
              <a:bodyPr/>
              <a:lstStyle/>
              <a:p>
                <a:r>
                  <a:rPr lang="en-CA">
                    <a:noFill/>
                  </a:rPr>
                  <a:t> </a:t>
                </a:r>
              </a:p>
            </p:txBody>
          </p:sp>
        </mc:Fallback>
      </mc:AlternateContent>
      <p:cxnSp>
        <p:nvCxnSpPr>
          <p:cNvPr id="15" name="Straight Arrow Connector 14">
            <a:extLst>
              <a:ext uri="{FF2B5EF4-FFF2-40B4-BE49-F238E27FC236}">
                <a16:creationId xmlns:a16="http://schemas.microsoft.com/office/drawing/2014/main" id="{1B72739C-9FF0-CD5F-A99A-358ED3FA82D0}"/>
              </a:ext>
            </a:extLst>
          </p:cNvPr>
          <p:cNvCxnSpPr>
            <a:cxnSpLocks/>
          </p:cNvCxnSpPr>
          <p:nvPr/>
        </p:nvCxnSpPr>
        <p:spPr>
          <a:xfrm>
            <a:off x="2589241" y="2936660"/>
            <a:ext cx="2408786" cy="1412162"/>
          </a:xfrm>
          <a:prstGeom prst="straightConnector1">
            <a:avLst/>
          </a:prstGeom>
          <a:ln w="38100" cap="flat" cmpd="sng" algn="ctr">
            <a:solidFill>
              <a:srgbClr val="7030A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7" name="Straight Arrow Connector 26">
            <a:extLst>
              <a:ext uri="{FF2B5EF4-FFF2-40B4-BE49-F238E27FC236}">
                <a16:creationId xmlns:a16="http://schemas.microsoft.com/office/drawing/2014/main" id="{043CB2F4-0D8F-AEDB-A54E-C8AAFCD1C32B}"/>
              </a:ext>
            </a:extLst>
          </p:cNvPr>
          <p:cNvCxnSpPr>
            <a:cxnSpLocks/>
          </p:cNvCxnSpPr>
          <p:nvPr/>
        </p:nvCxnSpPr>
        <p:spPr>
          <a:xfrm flipV="1">
            <a:off x="2671956" y="4642338"/>
            <a:ext cx="2894831" cy="538289"/>
          </a:xfrm>
          <a:prstGeom prst="straightConnector1">
            <a:avLst/>
          </a:prstGeom>
          <a:ln w="38100" cap="flat" cmpd="sng" algn="ctr">
            <a:solidFill>
              <a:srgbClr val="7030A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41" name="Arc 40">
            <a:extLst>
              <a:ext uri="{FF2B5EF4-FFF2-40B4-BE49-F238E27FC236}">
                <a16:creationId xmlns:a16="http://schemas.microsoft.com/office/drawing/2014/main" id="{854F9045-5A1B-3AAB-4763-EDDDD7563C47}"/>
              </a:ext>
            </a:extLst>
          </p:cNvPr>
          <p:cNvSpPr/>
          <p:nvPr/>
        </p:nvSpPr>
        <p:spPr>
          <a:xfrm>
            <a:off x="-3286888" y="2917956"/>
            <a:ext cx="11917688" cy="3760966"/>
          </a:xfrm>
          <a:prstGeom prst="arc">
            <a:avLst>
              <a:gd name="adj1" fmla="val 16043824"/>
              <a:gd name="adj2" fmla="val 21404507"/>
            </a:avLst>
          </a:prstGeom>
          <a:ln w="38100" cap="flat" cmpd="sng" algn="ctr">
            <a:solidFill>
              <a:srgbClr val="7030A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CA"/>
          </a:p>
        </p:txBody>
      </p:sp>
      <p:sp>
        <p:nvSpPr>
          <p:cNvPr id="47" name="Freeform: Shape 46">
            <a:extLst>
              <a:ext uri="{FF2B5EF4-FFF2-40B4-BE49-F238E27FC236}">
                <a16:creationId xmlns:a16="http://schemas.microsoft.com/office/drawing/2014/main" id="{8CEF01F2-15E2-32AF-D3F9-F9013A270EEB}"/>
              </a:ext>
            </a:extLst>
          </p:cNvPr>
          <p:cNvSpPr/>
          <p:nvPr/>
        </p:nvSpPr>
        <p:spPr>
          <a:xfrm>
            <a:off x="2620086" y="4797816"/>
            <a:ext cx="6380704" cy="580125"/>
          </a:xfrm>
          <a:custGeom>
            <a:avLst/>
            <a:gdLst>
              <a:gd name="csX0" fmla="*/ 0 w 6380704"/>
              <a:gd name="csY0" fmla="*/ 381838 h 580125"/>
              <a:gd name="csX1" fmla="*/ 5255288 w 6380704"/>
              <a:gd name="csY1" fmla="*/ 562708 h 580125"/>
              <a:gd name="csX2" fmla="*/ 6380704 w 6380704"/>
              <a:gd name="csY2" fmla="*/ 0 h 580125"/>
            </a:gdLst>
            <a:ahLst/>
            <a:cxnLst>
              <a:cxn ang="0">
                <a:pos x="csX0" y="csY0"/>
              </a:cxn>
              <a:cxn ang="0">
                <a:pos x="csX1" y="csY1"/>
              </a:cxn>
              <a:cxn ang="0">
                <a:pos x="csX2" y="csY2"/>
              </a:cxn>
            </a:cxnLst>
            <a:rect l="l" t="t" r="r" b="b"/>
            <a:pathLst>
              <a:path w="6380704" h="580125">
                <a:moveTo>
                  <a:pt x="0" y="381838"/>
                </a:moveTo>
                <a:cubicBezTo>
                  <a:pt x="2095919" y="504093"/>
                  <a:pt x="4191838" y="626348"/>
                  <a:pt x="5255288" y="562708"/>
                </a:cubicBezTo>
                <a:cubicBezTo>
                  <a:pt x="6318738" y="499068"/>
                  <a:pt x="6349721" y="249534"/>
                  <a:pt x="6380704" y="0"/>
                </a:cubicBezTo>
              </a:path>
            </a:pathLst>
          </a:custGeom>
          <a:noFill/>
          <a:ln w="38100">
            <a:solidFill>
              <a:srgbClr val="7030A0"/>
            </a:solidFill>
            <a:tailEnd type="arrow"/>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mc:AlternateContent xmlns:mc="http://schemas.openxmlformats.org/markup-compatibility/2006" xmlns:a14="http://schemas.microsoft.com/office/drawing/2010/main">
        <mc:Choice Requires="a14">
          <p:sp>
            <p:nvSpPr>
              <p:cNvPr id="49" name="TextBox 48">
                <a:extLst>
                  <a:ext uri="{FF2B5EF4-FFF2-40B4-BE49-F238E27FC236}">
                    <a16:creationId xmlns:a16="http://schemas.microsoft.com/office/drawing/2014/main" id="{C5FDDB18-32A7-43E7-8BF0-95E4E0B1CD85}"/>
                  </a:ext>
                </a:extLst>
              </p:cNvPr>
              <p:cNvSpPr txBox="1"/>
              <p:nvPr/>
            </p:nvSpPr>
            <p:spPr>
              <a:xfrm>
                <a:off x="9370779" y="2841279"/>
                <a:ext cx="2768835" cy="2492990"/>
              </a:xfrm>
              <a:prstGeom prst="rect">
                <a:avLst/>
              </a:prstGeom>
              <a:noFill/>
            </p:spPr>
            <p:txBody>
              <a:bodyPr wrap="none" rtlCol="0">
                <a:spAutoFit/>
              </a:bodyPr>
              <a:lstStyle/>
              <a:p>
                <a:pPr algn="ctr"/>
                <a:r>
                  <a:rPr lang="en-CA" sz="2600" dirty="0"/>
                  <a:t>Smallest </a:t>
                </a:r>
              </a:p>
              <a:p>
                <a:pPr algn="ctr"/>
                <a:r>
                  <a:rPr lang="en-CA" sz="2600" dirty="0"/>
                  <a:t>observable </a:t>
                </a:r>
                <a14:m>
                  <m:oMath xmlns:m="http://schemas.openxmlformats.org/officeDocument/2006/math">
                    <m:sSub>
                      <m:sSubPr>
                        <m:ctrlPr>
                          <a:rPr lang="en-CA" sz="2600" i="1">
                            <a:latin typeface="Cambria Math" panose="02040503050406030204" pitchFamily="18" charset="0"/>
                          </a:rPr>
                        </m:ctrlPr>
                      </m:sSubPr>
                      <m:e>
                        <m:r>
                          <a:rPr lang="en-CA" sz="2600" i="1">
                            <a:latin typeface="Cambria Math" panose="02040503050406030204" pitchFamily="18" charset="0"/>
                          </a:rPr>
                          <m:t>𝑅</m:t>
                        </m:r>
                      </m:e>
                      <m:sub>
                        <m:r>
                          <m:rPr>
                            <m:sty m:val="p"/>
                          </m:rPr>
                          <a:rPr lang="en-CA" sz="2600">
                            <a:latin typeface="Cambria Math" panose="02040503050406030204" pitchFamily="18" charset="0"/>
                          </a:rPr>
                          <m:t>melt</m:t>
                        </m:r>
                      </m:sub>
                    </m:sSub>
                  </m:oMath>
                </a14:m>
                <a:r>
                  <a:rPr lang="en-CA" sz="2600" dirty="0"/>
                  <a:t> </a:t>
                </a:r>
              </a:p>
              <a:p>
                <a:pPr algn="ctr"/>
                <a:r>
                  <a:rPr lang="en-CA" sz="2600" dirty="0"/>
                  <a:t>is 25 microns</a:t>
                </a:r>
              </a:p>
              <a:p>
                <a:pPr algn="ctr"/>
                <a:endParaRPr lang="en-CA" sz="2600" dirty="0"/>
              </a:p>
              <a:p>
                <a:pPr algn="ctr"/>
                <a:r>
                  <a:rPr lang="en-CA" sz="2600" dirty="0"/>
                  <a:t>Sets sensitivity </a:t>
                </a:r>
              </a:p>
              <a:p>
                <a:pPr algn="ctr"/>
                <a:r>
                  <a:rPr lang="en-CA" sz="2600" dirty="0"/>
                  <a:t>threshold</a:t>
                </a:r>
              </a:p>
            </p:txBody>
          </p:sp>
        </mc:Choice>
        <mc:Fallback xmlns="">
          <p:sp>
            <p:nvSpPr>
              <p:cNvPr id="49" name="TextBox 48">
                <a:extLst>
                  <a:ext uri="{FF2B5EF4-FFF2-40B4-BE49-F238E27FC236}">
                    <a16:creationId xmlns:a16="http://schemas.microsoft.com/office/drawing/2014/main" id="{594F4DD6-0330-90ED-0F32-C4DBF459468A}"/>
                  </a:ext>
                </a:extLst>
              </p:cNvPr>
              <p:cNvSpPr txBox="1">
                <a:spLocks noRot="1" noChangeAspect="1" noMove="1" noResize="1" noEditPoints="1" noAdjustHandles="1" noChangeArrowheads="1" noChangeShapeType="1" noTextEdit="1"/>
              </p:cNvSpPr>
              <p:nvPr/>
            </p:nvSpPr>
            <p:spPr>
              <a:xfrm>
                <a:off x="9370779" y="2841279"/>
                <a:ext cx="2768835" cy="2492990"/>
              </a:xfrm>
              <a:prstGeom prst="rect">
                <a:avLst/>
              </a:prstGeom>
              <a:blipFill>
                <a:blip r:embed="rId6"/>
                <a:stretch>
                  <a:fillRect l="-3524" t="-2200" r="-1322" b="-5379"/>
                </a:stretch>
              </a:blipFill>
            </p:spPr>
            <p:txBody>
              <a:bodyPr/>
              <a:lstStyle/>
              <a:p>
                <a:r>
                  <a:rPr lang="en-CA">
                    <a:noFill/>
                  </a:rPr>
                  <a:t> </a:t>
                </a:r>
              </a:p>
            </p:txBody>
          </p:sp>
        </mc:Fallback>
      </mc:AlternateContent>
      <p:sp>
        <p:nvSpPr>
          <p:cNvPr id="3" name="Footer Placeholder 2">
            <a:extLst>
              <a:ext uri="{FF2B5EF4-FFF2-40B4-BE49-F238E27FC236}">
                <a16:creationId xmlns:a16="http://schemas.microsoft.com/office/drawing/2014/main" id="{9BEA40C4-3B60-3945-5C9B-D9A547B220B3}"/>
              </a:ext>
            </a:extLst>
          </p:cNvPr>
          <p:cNvSpPr>
            <a:spLocks noGrp="1"/>
          </p:cNvSpPr>
          <p:nvPr>
            <p:ph type="ftr" sz="quarter" idx="11"/>
          </p:nvPr>
        </p:nvSpPr>
        <p:spPr/>
        <p:txBody>
          <a:bodyPr/>
          <a:lstStyle/>
          <a:p>
            <a:r>
              <a:rPr lang="en-CA"/>
              <a:t>MI 2026</a:t>
            </a:r>
          </a:p>
        </p:txBody>
      </p:sp>
    </p:spTree>
    <p:extLst>
      <p:ext uri="{BB962C8B-B14F-4D97-AF65-F5344CB8AC3E}">
        <p14:creationId xmlns:p14="http://schemas.microsoft.com/office/powerpoint/2010/main" val="26709619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F879A0-6C45-13AD-05B1-A52DCA2C65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619529-8C99-BE8E-0DF6-5BDBE43EAE18}"/>
              </a:ext>
            </a:extLst>
          </p:cNvPr>
          <p:cNvSpPr>
            <a:spLocks noGrp="1"/>
          </p:cNvSpPr>
          <p:nvPr>
            <p:ph type="title"/>
          </p:nvPr>
        </p:nvSpPr>
        <p:spPr>
          <a:xfrm>
            <a:off x="994232" y="966649"/>
            <a:ext cx="10058400" cy="650808"/>
          </a:xfrm>
        </p:spPr>
        <p:txBody>
          <a:bodyPr vert="horz" lIns="91440" tIns="45720" rIns="91440" bIns="45720" rtlCol="0" anchor="b">
            <a:normAutofit fontScale="90000"/>
          </a:bodyPr>
          <a:lstStyle/>
          <a:p>
            <a:pPr defTabSz="914400"/>
            <a:r>
              <a:rPr lang="en-US" sz="5300" spc="-50" dirty="0">
                <a:solidFill>
                  <a:schemeClr val="tx1">
                    <a:lumMod val="85000"/>
                    <a:lumOff val="15000"/>
                  </a:schemeClr>
                </a:solidFill>
              </a:rPr>
              <a:t>Projected</a:t>
            </a:r>
            <a:r>
              <a:rPr lang="en-US" sz="4600" spc="-50" dirty="0">
                <a:solidFill>
                  <a:schemeClr val="tx1">
                    <a:lumMod val="85000"/>
                    <a:lumOff val="15000"/>
                  </a:schemeClr>
                </a:solidFill>
              </a:rPr>
              <a:t> </a:t>
            </a:r>
            <a:r>
              <a:rPr lang="en-US" sz="5300" spc="-50" dirty="0">
                <a:solidFill>
                  <a:schemeClr val="tx1">
                    <a:lumMod val="85000"/>
                    <a:lumOff val="15000"/>
                  </a:schemeClr>
                </a:solidFill>
              </a:rPr>
              <a:t>Sensitivity</a:t>
            </a:r>
            <a:endParaRPr lang="en-US" sz="4600" spc="-50" dirty="0">
              <a:solidFill>
                <a:schemeClr val="tx1">
                  <a:lumMod val="85000"/>
                  <a:lumOff val="15000"/>
                </a:schemeClr>
              </a:solidFill>
            </a:endParaRPr>
          </a:p>
        </p:txBody>
      </p:sp>
      <p:pic>
        <p:nvPicPr>
          <p:cNvPr id="8" name="Content Placeholder 7">
            <a:extLst>
              <a:ext uri="{FF2B5EF4-FFF2-40B4-BE49-F238E27FC236}">
                <a16:creationId xmlns:a16="http://schemas.microsoft.com/office/drawing/2014/main" id="{3A700124-65C8-1B3B-8054-24745AA2353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303231" y="1784538"/>
            <a:ext cx="5279301" cy="4508167"/>
          </a:xfrm>
          <a:prstGeom prst="rect">
            <a:avLst/>
          </a:prstGeom>
        </p:spPr>
      </p:pic>
      <p:sp>
        <p:nvSpPr>
          <p:cNvPr id="4" name="Date Placeholder 3">
            <a:extLst>
              <a:ext uri="{FF2B5EF4-FFF2-40B4-BE49-F238E27FC236}">
                <a16:creationId xmlns:a16="http://schemas.microsoft.com/office/drawing/2014/main" id="{4B193043-D9A6-BBD7-B4AD-200E28F0D951}"/>
              </a:ext>
            </a:extLst>
          </p:cNvPr>
          <p:cNvSpPr>
            <a:spLocks noGrp="1"/>
          </p:cNvSpPr>
          <p:nvPr>
            <p:ph type="dt" sz="half" idx="10"/>
          </p:nvPr>
        </p:nvSpPr>
        <p:spPr/>
        <p:txBody>
          <a:bodyPr vert="horz" lIns="91440" tIns="45720" rIns="91440" bIns="45720" rtlCol="0" anchor="ctr">
            <a:normAutofit/>
          </a:bodyPr>
          <a:lstStyle/>
          <a:p>
            <a:pPr defTabSz="914400">
              <a:spcAft>
                <a:spcPts val="600"/>
              </a:spcAft>
            </a:pPr>
            <a:r>
              <a:rPr lang="en-US"/>
              <a:t>2026-07-29</a:t>
            </a:r>
          </a:p>
        </p:txBody>
      </p:sp>
      <p:sp>
        <p:nvSpPr>
          <p:cNvPr id="6" name="Slide Number Placeholder 5">
            <a:extLst>
              <a:ext uri="{FF2B5EF4-FFF2-40B4-BE49-F238E27FC236}">
                <a16:creationId xmlns:a16="http://schemas.microsoft.com/office/drawing/2014/main" id="{3784063F-F5BE-1B22-4A2B-B86B3F7A57D1}"/>
              </a:ext>
            </a:extLst>
          </p:cNvPr>
          <p:cNvSpPr>
            <a:spLocks noGrp="1"/>
          </p:cNvSpPr>
          <p:nvPr>
            <p:ph type="sldNum" sz="quarter" idx="12"/>
          </p:nvPr>
        </p:nvSpPr>
        <p:spPr/>
        <p:txBody>
          <a:bodyPr vert="horz" lIns="91440" tIns="45720" rIns="91440" bIns="45720" rtlCol="0" anchor="ctr">
            <a:normAutofit/>
          </a:bodyPr>
          <a:lstStyle/>
          <a:p>
            <a:pPr defTabSz="914400">
              <a:spcAft>
                <a:spcPts val="600"/>
              </a:spcAft>
            </a:pPr>
            <a:fld id="{D12E0FF8-979D-4E91-940C-799527AB8B5D}" type="slidenum">
              <a:rPr lang="en-US" sz="1050" smtClean="0"/>
              <a:pPr defTabSz="914400">
                <a:spcAft>
                  <a:spcPts val="600"/>
                </a:spcAft>
              </a:pPr>
              <a:t>16</a:t>
            </a:fld>
            <a:endParaRPr lang="en-US" sz="1050"/>
          </a:p>
        </p:txBody>
      </p:sp>
      <p:sp>
        <p:nvSpPr>
          <p:cNvPr id="23" name="Footer Placeholder 22">
            <a:extLst>
              <a:ext uri="{FF2B5EF4-FFF2-40B4-BE49-F238E27FC236}">
                <a16:creationId xmlns:a16="http://schemas.microsoft.com/office/drawing/2014/main" id="{B30F4C99-B965-F7D5-68BB-D7EC991EA866}"/>
              </a:ext>
            </a:extLst>
          </p:cNvPr>
          <p:cNvSpPr>
            <a:spLocks noGrp="1"/>
          </p:cNvSpPr>
          <p:nvPr>
            <p:ph type="ftr" sz="quarter" idx="11"/>
          </p:nvPr>
        </p:nvSpPr>
        <p:spPr/>
        <p:txBody>
          <a:bodyPr/>
          <a:lstStyle/>
          <a:p>
            <a:r>
              <a:rPr lang="en-CA"/>
              <a:t>MI 2026</a:t>
            </a:r>
          </a:p>
        </p:txBody>
      </p:sp>
      <p:sp>
        <p:nvSpPr>
          <p:cNvPr id="37" name="TextBox 36">
            <a:extLst>
              <a:ext uri="{FF2B5EF4-FFF2-40B4-BE49-F238E27FC236}">
                <a16:creationId xmlns:a16="http://schemas.microsoft.com/office/drawing/2014/main" id="{CE70BF01-C7D3-2F5C-6298-1AE5162E7B5C}"/>
              </a:ext>
            </a:extLst>
          </p:cNvPr>
          <p:cNvSpPr txBox="1"/>
          <p:nvPr/>
        </p:nvSpPr>
        <p:spPr>
          <a:xfrm>
            <a:off x="313586" y="1929835"/>
            <a:ext cx="2644910" cy="830997"/>
          </a:xfrm>
          <a:prstGeom prst="rect">
            <a:avLst/>
          </a:prstGeom>
          <a:noFill/>
        </p:spPr>
        <p:txBody>
          <a:bodyPr wrap="square" rtlCol="0">
            <a:spAutoFit/>
          </a:bodyPr>
          <a:lstStyle/>
          <a:p>
            <a:pPr algn="ctr"/>
            <a:r>
              <a:rPr lang="en-CA" sz="2400" dirty="0">
                <a:solidFill>
                  <a:srgbClr val="00B050"/>
                </a:solidFill>
              </a:rPr>
              <a:t>Mica is parallel </a:t>
            </a:r>
          </a:p>
          <a:p>
            <a:pPr algn="ctr"/>
            <a:r>
              <a:rPr lang="en-CA" sz="2400" dirty="0">
                <a:solidFill>
                  <a:srgbClr val="00B050"/>
                </a:solidFill>
              </a:rPr>
              <a:t>to Earth surface</a:t>
            </a:r>
          </a:p>
        </p:txBody>
      </p:sp>
      <p:sp>
        <p:nvSpPr>
          <p:cNvPr id="38" name="TextBox 37">
            <a:extLst>
              <a:ext uri="{FF2B5EF4-FFF2-40B4-BE49-F238E27FC236}">
                <a16:creationId xmlns:a16="http://schemas.microsoft.com/office/drawing/2014/main" id="{8A52422B-321F-B7A1-4A59-BEA04E42C126}"/>
              </a:ext>
            </a:extLst>
          </p:cNvPr>
          <p:cNvSpPr txBox="1"/>
          <p:nvPr/>
        </p:nvSpPr>
        <p:spPr>
          <a:xfrm>
            <a:off x="2958496" y="1929835"/>
            <a:ext cx="3357009" cy="830997"/>
          </a:xfrm>
          <a:prstGeom prst="rect">
            <a:avLst/>
          </a:prstGeom>
          <a:noFill/>
        </p:spPr>
        <p:txBody>
          <a:bodyPr wrap="none" rtlCol="0">
            <a:spAutoFit/>
          </a:bodyPr>
          <a:lstStyle/>
          <a:p>
            <a:pPr algn="ctr"/>
            <a:r>
              <a:rPr lang="en-CA" sz="2400" dirty="0">
                <a:solidFill>
                  <a:srgbClr val="0070C0"/>
                </a:solidFill>
              </a:rPr>
              <a:t>Mica is perpendicular </a:t>
            </a:r>
          </a:p>
          <a:p>
            <a:pPr algn="ctr"/>
            <a:r>
              <a:rPr lang="en-CA" sz="2400" dirty="0">
                <a:solidFill>
                  <a:srgbClr val="0070C0"/>
                </a:solidFill>
              </a:rPr>
              <a:t>to Earth surface</a:t>
            </a:r>
          </a:p>
        </p:txBody>
      </p:sp>
      <p:sp>
        <p:nvSpPr>
          <p:cNvPr id="67" name="AutoShape 2">
            <a:extLst>
              <a:ext uri="{FF2B5EF4-FFF2-40B4-BE49-F238E27FC236}">
                <a16:creationId xmlns:a16="http://schemas.microsoft.com/office/drawing/2014/main" id="{0A7F009B-409D-9793-CA1A-6635D1B9571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pic>
        <p:nvPicPr>
          <p:cNvPr id="69" name="Picture 68">
            <a:extLst>
              <a:ext uri="{FF2B5EF4-FFF2-40B4-BE49-F238E27FC236}">
                <a16:creationId xmlns:a16="http://schemas.microsoft.com/office/drawing/2014/main" id="{19A08EFB-2087-2A3E-BBB8-431F62B388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16223" y="2900691"/>
            <a:ext cx="2641555" cy="2289347"/>
          </a:xfrm>
          <a:prstGeom prst="rect">
            <a:avLst/>
          </a:prstGeom>
        </p:spPr>
      </p:pic>
      <p:pic>
        <p:nvPicPr>
          <p:cNvPr id="70" name="Picture 69">
            <a:extLst>
              <a:ext uri="{FF2B5EF4-FFF2-40B4-BE49-F238E27FC236}">
                <a16:creationId xmlns:a16="http://schemas.microsoft.com/office/drawing/2014/main" id="{69ADFEFD-28D3-F2ED-A1B7-8BE6FBD0DA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6801" y="2882828"/>
            <a:ext cx="2684272" cy="2325074"/>
          </a:xfrm>
          <a:prstGeom prst="rect">
            <a:avLst/>
          </a:prstGeom>
        </p:spPr>
      </p:pic>
      <p:sp>
        <p:nvSpPr>
          <p:cNvPr id="3" name="TextBox 2">
            <a:extLst>
              <a:ext uri="{FF2B5EF4-FFF2-40B4-BE49-F238E27FC236}">
                <a16:creationId xmlns:a16="http://schemas.microsoft.com/office/drawing/2014/main" id="{9ADB7395-B8FF-3A52-84F3-BC188011E039}"/>
              </a:ext>
            </a:extLst>
          </p:cNvPr>
          <p:cNvSpPr txBox="1"/>
          <p:nvPr/>
        </p:nvSpPr>
        <p:spPr>
          <a:xfrm>
            <a:off x="7760758" y="2269309"/>
            <a:ext cx="1806905" cy="830997"/>
          </a:xfrm>
          <a:prstGeom prst="rect">
            <a:avLst/>
          </a:prstGeom>
          <a:noFill/>
        </p:spPr>
        <p:txBody>
          <a:bodyPr wrap="none" rtlCol="0">
            <a:spAutoFit/>
          </a:bodyPr>
          <a:lstStyle/>
          <a:p>
            <a:pPr algn="ctr"/>
            <a:r>
              <a:rPr lang="en-CA" sz="2400" dirty="0"/>
              <a:t>20 km</a:t>
            </a:r>
          </a:p>
          <a:p>
            <a:pPr algn="ctr"/>
            <a:r>
              <a:rPr lang="en-CA" sz="2400" dirty="0"/>
              <a:t>overburden</a:t>
            </a:r>
          </a:p>
        </p:txBody>
      </p:sp>
      <p:sp>
        <p:nvSpPr>
          <p:cNvPr id="5" name="TextBox 4">
            <a:extLst>
              <a:ext uri="{FF2B5EF4-FFF2-40B4-BE49-F238E27FC236}">
                <a16:creationId xmlns:a16="http://schemas.microsoft.com/office/drawing/2014/main" id="{F86069EE-A63F-71AB-4E5A-7AA13476059E}"/>
              </a:ext>
            </a:extLst>
          </p:cNvPr>
          <p:cNvSpPr txBox="1"/>
          <p:nvPr/>
        </p:nvSpPr>
        <p:spPr>
          <a:xfrm>
            <a:off x="7140236" y="3429000"/>
            <a:ext cx="1806905" cy="830997"/>
          </a:xfrm>
          <a:prstGeom prst="rect">
            <a:avLst/>
          </a:prstGeom>
          <a:noFill/>
        </p:spPr>
        <p:txBody>
          <a:bodyPr wrap="none" rtlCol="0">
            <a:spAutoFit/>
          </a:bodyPr>
          <a:lstStyle/>
          <a:p>
            <a:pPr algn="ctr"/>
            <a:r>
              <a:rPr lang="en-CA" sz="2400" dirty="0"/>
              <a:t>500 km</a:t>
            </a:r>
          </a:p>
          <a:p>
            <a:pPr algn="ctr"/>
            <a:r>
              <a:rPr lang="en-CA" sz="2400" dirty="0"/>
              <a:t>overburden</a:t>
            </a:r>
          </a:p>
        </p:txBody>
      </p:sp>
      <p:sp>
        <p:nvSpPr>
          <p:cNvPr id="7" name="TextBox 6">
            <a:extLst>
              <a:ext uri="{FF2B5EF4-FFF2-40B4-BE49-F238E27FC236}">
                <a16:creationId xmlns:a16="http://schemas.microsoft.com/office/drawing/2014/main" id="{8A177EC0-D8A6-BF21-EFC3-86349921A859}"/>
              </a:ext>
            </a:extLst>
          </p:cNvPr>
          <p:cNvSpPr txBox="1"/>
          <p:nvPr/>
        </p:nvSpPr>
        <p:spPr>
          <a:xfrm>
            <a:off x="9491849" y="3929125"/>
            <a:ext cx="1806905" cy="830997"/>
          </a:xfrm>
          <a:prstGeom prst="rect">
            <a:avLst/>
          </a:prstGeom>
          <a:noFill/>
        </p:spPr>
        <p:txBody>
          <a:bodyPr wrap="none" rtlCol="0">
            <a:spAutoFit/>
          </a:bodyPr>
          <a:lstStyle/>
          <a:p>
            <a:pPr algn="ctr"/>
            <a:r>
              <a:rPr lang="en-CA" sz="2400" dirty="0"/>
              <a:t>6000 km</a:t>
            </a:r>
          </a:p>
          <a:p>
            <a:pPr algn="ctr"/>
            <a:r>
              <a:rPr lang="en-CA" sz="2400" dirty="0"/>
              <a:t>overburden</a:t>
            </a:r>
          </a:p>
        </p:txBody>
      </p:sp>
      <p:cxnSp>
        <p:nvCxnSpPr>
          <p:cNvPr id="10" name="Straight Arrow Connector 9">
            <a:extLst>
              <a:ext uri="{FF2B5EF4-FFF2-40B4-BE49-F238E27FC236}">
                <a16:creationId xmlns:a16="http://schemas.microsoft.com/office/drawing/2014/main" id="{C21A5989-6F86-876F-CB92-C633CFBEA514}"/>
              </a:ext>
            </a:extLst>
          </p:cNvPr>
          <p:cNvCxnSpPr>
            <a:cxnSpLocks/>
          </p:cNvCxnSpPr>
          <p:nvPr/>
        </p:nvCxnSpPr>
        <p:spPr>
          <a:xfrm>
            <a:off x="8942881" y="3095700"/>
            <a:ext cx="361893" cy="18090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13" name="Straight Arrow Connector 12">
            <a:extLst>
              <a:ext uri="{FF2B5EF4-FFF2-40B4-BE49-F238E27FC236}">
                <a16:creationId xmlns:a16="http://schemas.microsoft.com/office/drawing/2014/main" id="{C2E7AF65-41FB-135D-C21B-C8E39E496EC5}"/>
              </a:ext>
            </a:extLst>
          </p:cNvPr>
          <p:cNvCxnSpPr>
            <a:cxnSpLocks/>
          </p:cNvCxnSpPr>
          <p:nvPr/>
        </p:nvCxnSpPr>
        <p:spPr>
          <a:xfrm>
            <a:off x="8647770" y="3793306"/>
            <a:ext cx="476057" cy="245315"/>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15" name="Straight Arrow Connector 14">
            <a:extLst>
              <a:ext uri="{FF2B5EF4-FFF2-40B4-BE49-F238E27FC236}">
                <a16:creationId xmlns:a16="http://schemas.microsoft.com/office/drawing/2014/main" id="{EE4A0D8F-B2C6-627F-00AB-B4799B79C756}"/>
              </a:ext>
            </a:extLst>
          </p:cNvPr>
          <p:cNvCxnSpPr>
            <a:cxnSpLocks/>
          </p:cNvCxnSpPr>
          <p:nvPr/>
        </p:nvCxnSpPr>
        <p:spPr>
          <a:xfrm flipV="1">
            <a:off x="11042990" y="3809293"/>
            <a:ext cx="169495" cy="236071"/>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18" name="TextBox 17">
            <a:extLst>
              <a:ext uri="{FF2B5EF4-FFF2-40B4-BE49-F238E27FC236}">
                <a16:creationId xmlns:a16="http://schemas.microsoft.com/office/drawing/2014/main" id="{B07E6EE7-A5A2-8465-5D63-F9B6D2B02DAF}"/>
              </a:ext>
            </a:extLst>
          </p:cNvPr>
          <p:cNvSpPr txBox="1"/>
          <p:nvPr/>
        </p:nvSpPr>
        <p:spPr>
          <a:xfrm>
            <a:off x="9116374" y="1832567"/>
            <a:ext cx="1527982" cy="830997"/>
          </a:xfrm>
          <a:prstGeom prst="rect">
            <a:avLst/>
          </a:prstGeom>
          <a:noFill/>
        </p:spPr>
        <p:txBody>
          <a:bodyPr wrap="none" rtlCol="0">
            <a:spAutoFit/>
          </a:bodyPr>
          <a:lstStyle/>
          <a:p>
            <a:pPr algn="ctr"/>
            <a:r>
              <a:rPr lang="en-CA" sz="2400" dirty="0"/>
              <a:t>one-sided</a:t>
            </a:r>
          </a:p>
          <a:p>
            <a:pPr algn="ctr"/>
            <a:r>
              <a:rPr lang="en-CA" sz="2400" dirty="0"/>
              <a:t>flux</a:t>
            </a:r>
          </a:p>
        </p:txBody>
      </p:sp>
      <p:sp>
        <p:nvSpPr>
          <p:cNvPr id="19" name="TextBox 18">
            <a:extLst>
              <a:ext uri="{FF2B5EF4-FFF2-40B4-BE49-F238E27FC236}">
                <a16:creationId xmlns:a16="http://schemas.microsoft.com/office/drawing/2014/main" id="{4C6289E3-CAF4-A8E6-0DF8-11AA28131523}"/>
              </a:ext>
            </a:extLst>
          </p:cNvPr>
          <p:cNvSpPr txBox="1"/>
          <p:nvPr/>
        </p:nvSpPr>
        <p:spPr>
          <a:xfrm>
            <a:off x="10439677" y="857930"/>
            <a:ext cx="1545616" cy="830997"/>
          </a:xfrm>
          <a:prstGeom prst="rect">
            <a:avLst/>
          </a:prstGeom>
          <a:noFill/>
        </p:spPr>
        <p:txBody>
          <a:bodyPr wrap="none" rtlCol="0">
            <a:spAutoFit/>
          </a:bodyPr>
          <a:lstStyle/>
          <a:p>
            <a:pPr algn="ctr"/>
            <a:r>
              <a:rPr lang="en-CA" sz="2400" dirty="0"/>
              <a:t>two-sided</a:t>
            </a:r>
          </a:p>
          <a:p>
            <a:pPr algn="ctr"/>
            <a:r>
              <a:rPr lang="en-CA" sz="2400" dirty="0"/>
              <a:t>flux</a:t>
            </a:r>
          </a:p>
        </p:txBody>
      </p:sp>
      <p:cxnSp>
        <p:nvCxnSpPr>
          <p:cNvPr id="20" name="Straight Arrow Connector 19">
            <a:extLst>
              <a:ext uri="{FF2B5EF4-FFF2-40B4-BE49-F238E27FC236}">
                <a16:creationId xmlns:a16="http://schemas.microsoft.com/office/drawing/2014/main" id="{ED7F0BE4-89A1-3B2F-806D-CA7FBA13F681}"/>
              </a:ext>
            </a:extLst>
          </p:cNvPr>
          <p:cNvCxnSpPr>
            <a:cxnSpLocks/>
          </p:cNvCxnSpPr>
          <p:nvPr/>
        </p:nvCxnSpPr>
        <p:spPr>
          <a:xfrm>
            <a:off x="10395302" y="2345333"/>
            <a:ext cx="617614" cy="5121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21" name="Straight Arrow Connector 20">
            <a:extLst>
              <a:ext uri="{FF2B5EF4-FFF2-40B4-BE49-F238E27FC236}">
                <a16:creationId xmlns:a16="http://schemas.microsoft.com/office/drawing/2014/main" id="{146FD42B-9FEA-E034-5F25-8DAD707A57DD}"/>
              </a:ext>
            </a:extLst>
          </p:cNvPr>
          <p:cNvCxnSpPr>
            <a:cxnSpLocks/>
            <a:stCxn id="19" idx="2"/>
          </p:cNvCxnSpPr>
          <p:nvPr/>
        </p:nvCxnSpPr>
        <p:spPr>
          <a:xfrm>
            <a:off x="11212485" y="1688927"/>
            <a:ext cx="101960" cy="763832"/>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C2008E16-7FFC-5FDC-B2AB-0DACB2C0518F}"/>
                  </a:ext>
                </a:extLst>
              </p:cNvPr>
              <p:cNvSpPr txBox="1"/>
              <p:nvPr/>
            </p:nvSpPr>
            <p:spPr>
              <a:xfrm>
                <a:off x="3415958" y="5316412"/>
                <a:ext cx="2030620"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CA" sz="2400" i="1">
                              <a:latin typeface="Cambria Math" panose="02040503050406030204" pitchFamily="18" charset="0"/>
                            </a:rPr>
                          </m:ctrlPr>
                        </m:sSubPr>
                        <m:e>
                          <m:r>
                            <a:rPr lang="en-CA" sz="2400" i="1">
                              <a:latin typeface="Cambria Math" panose="02040503050406030204" pitchFamily="18" charset="0"/>
                            </a:rPr>
                            <m:t>𝐴</m:t>
                          </m:r>
                        </m:e>
                        <m:sub>
                          <m:r>
                            <m:rPr>
                              <m:sty m:val="p"/>
                            </m:rPr>
                            <a:rPr lang="en-CA" sz="2400">
                              <a:latin typeface="Cambria Math" panose="02040503050406030204" pitchFamily="18" charset="0"/>
                            </a:rPr>
                            <m:t>mica</m:t>
                          </m:r>
                        </m:sub>
                      </m:sSub>
                      <m:r>
                        <a:rPr lang="en-CA" sz="2400" i="1">
                          <a:latin typeface="Cambria Math" panose="02040503050406030204" pitchFamily="18" charset="0"/>
                        </a:rPr>
                        <m:t>=</m:t>
                      </m:r>
                      <m:r>
                        <a:rPr lang="en-CA" sz="2400" i="1">
                          <a:latin typeface="Cambria Math" panose="02040503050406030204" pitchFamily="18" charset="0"/>
                        </a:rPr>
                        <m:t>1</m:t>
                      </m:r>
                      <m:sSup>
                        <m:sSupPr>
                          <m:ctrlPr>
                            <a:rPr lang="en-CA" sz="2400" i="1">
                              <a:latin typeface="Cambria Math" panose="02040503050406030204" pitchFamily="18" charset="0"/>
                            </a:rPr>
                          </m:ctrlPr>
                        </m:sSupPr>
                        <m:e>
                          <m:r>
                            <a:rPr lang="en-CA" sz="2400">
                              <a:latin typeface="Cambria Math" panose="02040503050406030204" pitchFamily="18" charset="0"/>
                            </a:rPr>
                            <m:t> </m:t>
                          </m:r>
                          <m:r>
                            <m:rPr>
                              <m:sty m:val="p"/>
                            </m:rPr>
                            <a:rPr lang="en-CA" sz="2400">
                              <a:latin typeface="Cambria Math" panose="02040503050406030204" pitchFamily="18" charset="0"/>
                            </a:rPr>
                            <m:t>m</m:t>
                          </m:r>
                        </m:e>
                        <m:sup>
                          <m:r>
                            <a:rPr lang="en-CA" sz="2400">
                              <a:latin typeface="Cambria Math" panose="02040503050406030204" pitchFamily="18" charset="0"/>
                            </a:rPr>
                            <m:t>2</m:t>
                          </m:r>
                        </m:sup>
                      </m:sSup>
                    </m:oMath>
                  </m:oMathPara>
                </a14:m>
                <a:endParaRPr lang="en-CA" sz="2400" dirty="0"/>
              </a:p>
            </p:txBody>
          </p:sp>
        </mc:Choice>
        <mc:Fallback xmlns="">
          <p:sp>
            <p:nvSpPr>
              <p:cNvPr id="32" name="TextBox 31">
                <a:extLst>
                  <a:ext uri="{FF2B5EF4-FFF2-40B4-BE49-F238E27FC236}">
                    <a16:creationId xmlns:a16="http://schemas.microsoft.com/office/drawing/2014/main" id="{C2008E16-7FFC-5FDC-B2AB-0DACB2C0518F}"/>
                  </a:ext>
                </a:extLst>
              </p:cNvPr>
              <p:cNvSpPr txBox="1">
                <a:spLocks noRot="1" noChangeAspect="1" noMove="1" noResize="1" noEditPoints="1" noAdjustHandles="1" noChangeArrowheads="1" noChangeShapeType="1" noTextEdit="1"/>
              </p:cNvSpPr>
              <p:nvPr/>
            </p:nvSpPr>
            <p:spPr>
              <a:xfrm>
                <a:off x="3415958" y="5316412"/>
                <a:ext cx="2030620" cy="461665"/>
              </a:xfrm>
              <a:prstGeom prst="rect">
                <a:avLst/>
              </a:prstGeom>
              <a:blipFill>
                <a:blip r:embed="rId5"/>
                <a:stretch>
                  <a:fillRect b="-5263"/>
                </a:stretch>
              </a:blipFill>
            </p:spPr>
            <p:txBody>
              <a:bodyPr/>
              <a:lstStyle/>
              <a:p>
                <a:r>
                  <a:rPr lang="en-CA">
                    <a:noFill/>
                  </a:rPr>
                  <a:t> </a:t>
                </a:r>
              </a:p>
            </p:txBody>
          </p:sp>
        </mc:Fallback>
      </mc:AlternateContent>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42A30105-02C2-9D8C-8277-2614D0A86DA0}"/>
                  </a:ext>
                </a:extLst>
              </p:cNvPr>
              <p:cNvSpPr txBox="1"/>
              <p:nvPr/>
            </p:nvSpPr>
            <p:spPr>
              <a:xfrm>
                <a:off x="3391272" y="5706706"/>
                <a:ext cx="2055306"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CA" sz="2400" i="1" smtClean="0">
                              <a:latin typeface="Cambria Math" panose="02040503050406030204" pitchFamily="18" charset="0"/>
                            </a:rPr>
                          </m:ctrlPr>
                        </m:sSubPr>
                        <m:e>
                          <m:r>
                            <a:rPr lang="en-CA" sz="2400" b="0" i="1" smtClean="0">
                              <a:latin typeface="Cambria Math" panose="02040503050406030204" pitchFamily="18" charset="0"/>
                            </a:rPr>
                            <m:t>𝑇</m:t>
                          </m:r>
                        </m:e>
                        <m:sub>
                          <m:r>
                            <m:rPr>
                              <m:sty m:val="p"/>
                            </m:rPr>
                            <a:rPr lang="en-CA" sz="2400">
                              <a:latin typeface="Cambria Math" panose="02040503050406030204" pitchFamily="18" charset="0"/>
                            </a:rPr>
                            <m:t>mica</m:t>
                          </m:r>
                        </m:sub>
                      </m:sSub>
                      <m:r>
                        <a:rPr lang="en-CA" sz="2400" i="1">
                          <a:latin typeface="Cambria Math" panose="02040503050406030204" pitchFamily="18" charset="0"/>
                        </a:rPr>
                        <m:t>=</m:t>
                      </m:r>
                      <m:r>
                        <a:rPr lang="en-CA" sz="2400" i="1">
                          <a:latin typeface="Cambria Math" panose="02040503050406030204" pitchFamily="18" charset="0"/>
                        </a:rPr>
                        <m:t>1</m:t>
                      </m:r>
                      <m:r>
                        <a:rPr lang="en-CA" sz="2400" b="0" i="1" smtClean="0">
                          <a:latin typeface="Cambria Math" panose="02040503050406030204" pitchFamily="18" charset="0"/>
                        </a:rPr>
                        <m:t> </m:t>
                      </m:r>
                      <m:r>
                        <m:rPr>
                          <m:sty m:val="p"/>
                        </m:rPr>
                        <a:rPr lang="en-CA" sz="2400" b="0" i="0" smtClean="0">
                          <a:latin typeface="Cambria Math" panose="02040503050406030204" pitchFamily="18" charset="0"/>
                        </a:rPr>
                        <m:t>Gyr</m:t>
                      </m:r>
                    </m:oMath>
                  </m:oMathPara>
                </a14:m>
                <a:endParaRPr lang="en-CA" sz="2400" dirty="0"/>
              </a:p>
            </p:txBody>
          </p:sp>
        </mc:Choice>
        <mc:Fallback xmlns="">
          <p:sp>
            <p:nvSpPr>
              <p:cNvPr id="36" name="TextBox 35">
                <a:extLst>
                  <a:ext uri="{FF2B5EF4-FFF2-40B4-BE49-F238E27FC236}">
                    <a16:creationId xmlns:a16="http://schemas.microsoft.com/office/drawing/2014/main" id="{42A30105-02C2-9D8C-8277-2614D0A86DA0}"/>
                  </a:ext>
                </a:extLst>
              </p:cNvPr>
              <p:cNvSpPr txBox="1">
                <a:spLocks noRot="1" noChangeAspect="1" noMove="1" noResize="1" noEditPoints="1" noAdjustHandles="1" noChangeArrowheads="1" noChangeShapeType="1" noTextEdit="1"/>
              </p:cNvSpPr>
              <p:nvPr/>
            </p:nvSpPr>
            <p:spPr>
              <a:xfrm>
                <a:off x="3391272" y="5706706"/>
                <a:ext cx="2055306" cy="461665"/>
              </a:xfrm>
              <a:prstGeom prst="rect">
                <a:avLst/>
              </a:prstGeom>
              <a:blipFill>
                <a:blip r:embed="rId6"/>
                <a:stretch>
                  <a:fillRect r="-297" b="-19737"/>
                </a:stretch>
              </a:blipFill>
            </p:spPr>
            <p:txBody>
              <a:bodyPr/>
              <a:lstStyle/>
              <a:p>
                <a:r>
                  <a:rPr lang="en-CA">
                    <a:noFill/>
                  </a:rPr>
                  <a:t> </a:t>
                </a:r>
              </a:p>
            </p:txBody>
          </p:sp>
        </mc:Fallback>
      </mc:AlternateContent>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5BCE9EEF-938F-CC0B-A60A-2BBBA2D18955}"/>
                  </a:ext>
                </a:extLst>
              </p:cNvPr>
              <p:cNvSpPr txBox="1"/>
              <p:nvPr/>
            </p:nvSpPr>
            <p:spPr>
              <a:xfrm>
                <a:off x="8782692" y="4746237"/>
                <a:ext cx="2195345"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CA" sz="2400" b="0" i="1" smtClean="0">
                              <a:latin typeface="Cambria Math" panose="02040503050406030204" pitchFamily="18" charset="0"/>
                            </a:rPr>
                          </m:ctrlPr>
                        </m:sSubPr>
                        <m:e>
                          <m:r>
                            <a:rPr lang="en-CA" sz="2400" b="0" i="1" smtClean="0">
                              <a:latin typeface="Cambria Math" panose="02040503050406030204" pitchFamily="18" charset="0"/>
                            </a:rPr>
                            <m:t>𝑅</m:t>
                          </m:r>
                        </m:e>
                        <m:sub>
                          <m:r>
                            <m:rPr>
                              <m:sty m:val="p"/>
                            </m:rPr>
                            <a:rPr lang="en-CA" sz="2400" b="0" i="0" smtClean="0">
                              <a:latin typeface="Cambria Math" panose="02040503050406030204" pitchFamily="18" charset="0"/>
                            </a:rPr>
                            <m:t>melt</m:t>
                          </m:r>
                        </m:sub>
                      </m:sSub>
                      <m:r>
                        <a:rPr lang="en-CA" sz="2400" b="0" i="1" smtClean="0">
                          <a:latin typeface="Cambria Math" panose="02040503050406030204" pitchFamily="18" charset="0"/>
                        </a:rPr>
                        <m:t>=</m:t>
                      </m:r>
                      <m:r>
                        <a:rPr lang="en-CA" sz="2400" b="0" i="1" smtClean="0">
                          <a:latin typeface="Cambria Math" panose="02040503050406030204" pitchFamily="18" charset="0"/>
                        </a:rPr>
                        <m:t>25</m:t>
                      </m:r>
                      <m:r>
                        <a:rPr lang="en-CA" sz="2400" b="0" i="1" smtClean="0">
                          <a:latin typeface="Cambria Math" panose="02040503050406030204" pitchFamily="18" charset="0"/>
                        </a:rPr>
                        <m:t> </m:t>
                      </m:r>
                      <m:r>
                        <a:rPr lang="en-CA" sz="2400" b="0" i="1" smtClean="0">
                          <a:latin typeface="Cambria Math" panose="02040503050406030204" pitchFamily="18" charset="0"/>
                        </a:rPr>
                        <m:t>𝜇</m:t>
                      </m:r>
                      <m:r>
                        <m:rPr>
                          <m:sty m:val="p"/>
                        </m:rPr>
                        <a:rPr lang="en-CA" sz="2400" b="0" i="0" smtClean="0">
                          <a:latin typeface="Cambria Math" panose="02040503050406030204" pitchFamily="18" charset="0"/>
                        </a:rPr>
                        <m:t>m</m:t>
                      </m:r>
                    </m:oMath>
                  </m:oMathPara>
                </a14:m>
                <a:endParaRPr lang="en-CA" sz="2400" dirty="0"/>
              </a:p>
            </p:txBody>
          </p:sp>
        </mc:Choice>
        <mc:Fallback xmlns="">
          <p:sp>
            <p:nvSpPr>
              <p:cNvPr id="39" name="TextBox 38">
                <a:extLst>
                  <a:ext uri="{FF2B5EF4-FFF2-40B4-BE49-F238E27FC236}">
                    <a16:creationId xmlns:a16="http://schemas.microsoft.com/office/drawing/2014/main" id="{5BCE9EEF-938F-CC0B-A60A-2BBBA2D18955}"/>
                  </a:ext>
                </a:extLst>
              </p:cNvPr>
              <p:cNvSpPr txBox="1">
                <a:spLocks noRot="1" noChangeAspect="1" noMove="1" noResize="1" noEditPoints="1" noAdjustHandles="1" noChangeArrowheads="1" noChangeShapeType="1" noTextEdit="1"/>
              </p:cNvSpPr>
              <p:nvPr/>
            </p:nvSpPr>
            <p:spPr>
              <a:xfrm>
                <a:off x="8782692" y="4746237"/>
                <a:ext cx="2195345" cy="461665"/>
              </a:xfrm>
              <a:prstGeom prst="rect">
                <a:avLst/>
              </a:prstGeom>
              <a:blipFill>
                <a:blip r:embed="rId7"/>
                <a:stretch>
                  <a:fillRect b="-12000"/>
                </a:stretch>
              </a:blipFill>
            </p:spPr>
            <p:txBody>
              <a:bodyPr/>
              <a:lstStyle/>
              <a:p>
                <a:r>
                  <a:rPr lang="en-CA">
                    <a:noFill/>
                  </a:rPr>
                  <a:t> </a:t>
                </a:r>
              </a:p>
            </p:txBody>
          </p:sp>
        </mc:Fallback>
      </mc:AlternateContent>
      <p:cxnSp>
        <p:nvCxnSpPr>
          <p:cNvPr id="40" name="Straight Arrow Connector 39">
            <a:extLst>
              <a:ext uri="{FF2B5EF4-FFF2-40B4-BE49-F238E27FC236}">
                <a16:creationId xmlns:a16="http://schemas.microsoft.com/office/drawing/2014/main" id="{C810C94E-ED50-BADA-D839-2410FCEAED7B}"/>
              </a:ext>
            </a:extLst>
          </p:cNvPr>
          <p:cNvCxnSpPr>
            <a:cxnSpLocks/>
          </p:cNvCxnSpPr>
          <p:nvPr/>
        </p:nvCxnSpPr>
        <p:spPr>
          <a:xfrm>
            <a:off x="9791750" y="5132604"/>
            <a:ext cx="0" cy="243264"/>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1435904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C9840-8D67-7B3D-68F5-357DC60DF8A0}"/>
              </a:ext>
            </a:extLst>
          </p:cNvPr>
          <p:cNvSpPr>
            <a:spLocks noGrp="1"/>
          </p:cNvSpPr>
          <p:nvPr>
            <p:ph type="title"/>
          </p:nvPr>
        </p:nvSpPr>
        <p:spPr/>
        <p:txBody>
          <a:bodyPr vert="horz" lIns="91440" tIns="45720" rIns="91440" bIns="45720" rtlCol="0" anchor="b">
            <a:normAutofit fontScale="90000"/>
          </a:bodyPr>
          <a:lstStyle/>
          <a:p>
            <a:pPr defTabSz="914400"/>
            <a:r>
              <a:rPr lang="en-US" sz="5600" spc="-50" dirty="0">
                <a:solidFill>
                  <a:schemeClr val="tx1">
                    <a:lumMod val="85000"/>
                    <a:lumOff val="15000"/>
                  </a:schemeClr>
                </a:solidFill>
              </a:rPr>
              <a:t>Refinements to Previous Bounds</a:t>
            </a:r>
          </a:p>
        </p:txBody>
      </p:sp>
      <p:sp>
        <p:nvSpPr>
          <p:cNvPr id="16" name="Content Placeholder 15">
            <a:extLst>
              <a:ext uri="{FF2B5EF4-FFF2-40B4-BE49-F238E27FC236}">
                <a16:creationId xmlns:a16="http://schemas.microsoft.com/office/drawing/2014/main" id="{B7BA9D5A-6C4B-9630-DD6D-494D786DEC52}"/>
              </a:ext>
            </a:extLst>
          </p:cNvPr>
          <p:cNvSpPr>
            <a:spLocks noGrp="1"/>
          </p:cNvSpPr>
          <p:nvPr>
            <p:ph sz="half" idx="1"/>
          </p:nvPr>
        </p:nvSpPr>
        <p:spPr>
          <a:xfrm>
            <a:off x="1036321" y="2079414"/>
            <a:ext cx="4937760" cy="3236164"/>
          </a:xfrm>
        </p:spPr>
        <p:txBody>
          <a:bodyPr>
            <a:noAutofit/>
          </a:bodyPr>
          <a:lstStyle/>
          <a:p>
            <a:pPr lvl="1">
              <a:buFont typeface="Arial" panose="020B0604020202020204" pitchFamily="34" charset="0"/>
              <a:buChar char="•"/>
            </a:pPr>
            <a:r>
              <a:rPr lang="en-CA" sz="2600" dirty="0"/>
              <a:t>Recast bounds from magnetic monopole search in mica (Price and Solomon 1986)</a:t>
            </a:r>
          </a:p>
          <a:p>
            <a:pPr lvl="1">
              <a:buFont typeface="Arial" panose="020B0604020202020204" pitchFamily="34" charset="0"/>
              <a:buChar char="•"/>
            </a:pPr>
            <a:r>
              <a:rPr lang="en-CA" sz="2600" dirty="0"/>
              <a:t>Finds tracks with acid etching, like Skylab and Ohya</a:t>
            </a:r>
          </a:p>
          <a:p>
            <a:pPr lvl="1">
              <a:buFont typeface="Arial" panose="020B0604020202020204" pitchFamily="34" charset="0"/>
              <a:buChar char="•"/>
            </a:pPr>
            <a:r>
              <a:rPr lang="en-CA" sz="2600" dirty="0"/>
              <a:t>Less parameter space is excluded than initially thought</a:t>
            </a:r>
          </a:p>
        </p:txBody>
      </p:sp>
      <p:sp>
        <p:nvSpPr>
          <p:cNvPr id="4" name="Date Placeholder 3">
            <a:extLst>
              <a:ext uri="{FF2B5EF4-FFF2-40B4-BE49-F238E27FC236}">
                <a16:creationId xmlns:a16="http://schemas.microsoft.com/office/drawing/2014/main" id="{6ECF5D0C-0927-2DEA-0881-3AFF3B80777C}"/>
              </a:ext>
            </a:extLst>
          </p:cNvPr>
          <p:cNvSpPr>
            <a:spLocks noGrp="1"/>
          </p:cNvSpPr>
          <p:nvPr>
            <p:ph type="dt" sz="half" idx="10"/>
          </p:nvPr>
        </p:nvSpPr>
        <p:spPr/>
        <p:txBody>
          <a:bodyPr vert="horz" lIns="91440" tIns="45720" rIns="91440" bIns="45720" rtlCol="0" anchor="ctr">
            <a:normAutofit/>
          </a:bodyPr>
          <a:lstStyle/>
          <a:p>
            <a:pPr defTabSz="914400">
              <a:spcAft>
                <a:spcPts val="600"/>
              </a:spcAft>
            </a:pPr>
            <a:r>
              <a:rPr lang="en-US"/>
              <a:t>2026-07-29</a:t>
            </a:r>
          </a:p>
        </p:txBody>
      </p:sp>
      <p:sp>
        <p:nvSpPr>
          <p:cNvPr id="6" name="Slide Number Placeholder 5">
            <a:extLst>
              <a:ext uri="{FF2B5EF4-FFF2-40B4-BE49-F238E27FC236}">
                <a16:creationId xmlns:a16="http://schemas.microsoft.com/office/drawing/2014/main" id="{D75A7074-72F5-500C-E788-DFFE0CBAF685}"/>
              </a:ext>
            </a:extLst>
          </p:cNvPr>
          <p:cNvSpPr>
            <a:spLocks noGrp="1"/>
          </p:cNvSpPr>
          <p:nvPr>
            <p:ph type="sldNum" sz="quarter" idx="12"/>
          </p:nvPr>
        </p:nvSpPr>
        <p:spPr/>
        <p:txBody>
          <a:bodyPr vert="horz" lIns="91440" tIns="45720" rIns="91440" bIns="45720" rtlCol="0" anchor="ctr">
            <a:normAutofit/>
          </a:bodyPr>
          <a:lstStyle/>
          <a:p>
            <a:pPr defTabSz="914400">
              <a:spcAft>
                <a:spcPts val="600"/>
              </a:spcAft>
            </a:pPr>
            <a:fld id="{D12E0FF8-979D-4E91-940C-799527AB8B5D}" type="slidenum">
              <a:rPr lang="en-US" sz="1050" smtClean="0"/>
              <a:pPr defTabSz="914400">
                <a:spcAft>
                  <a:spcPts val="600"/>
                </a:spcAft>
              </a:pPr>
              <a:t>17</a:t>
            </a:fld>
            <a:endParaRPr lang="en-US" sz="1050"/>
          </a:p>
        </p:txBody>
      </p:sp>
      <p:pic>
        <p:nvPicPr>
          <p:cNvPr id="14" name="Content Placeholder 13">
            <a:extLst>
              <a:ext uri="{FF2B5EF4-FFF2-40B4-BE49-F238E27FC236}">
                <a16:creationId xmlns:a16="http://schemas.microsoft.com/office/drawing/2014/main" id="{A64159B7-42AA-DC68-21FE-D026782541B2}"/>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188378" y="1818641"/>
            <a:ext cx="4759409" cy="4450080"/>
          </a:xfrm>
          <a:prstGeom prst="rect">
            <a:avLst/>
          </a:prstGeom>
        </p:spPr>
      </p:pic>
      <p:sp>
        <p:nvSpPr>
          <p:cNvPr id="3" name="Footer Placeholder 2">
            <a:extLst>
              <a:ext uri="{FF2B5EF4-FFF2-40B4-BE49-F238E27FC236}">
                <a16:creationId xmlns:a16="http://schemas.microsoft.com/office/drawing/2014/main" id="{3E159D98-9F0A-28FB-1C95-9F13F9510C40}"/>
              </a:ext>
            </a:extLst>
          </p:cNvPr>
          <p:cNvSpPr>
            <a:spLocks noGrp="1"/>
          </p:cNvSpPr>
          <p:nvPr>
            <p:ph type="ftr" sz="quarter" idx="11"/>
          </p:nvPr>
        </p:nvSpPr>
        <p:spPr/>
        <p:txBody>
          <a:bodyPr/>
          <a:lstStyle/>
          <a:p>
            <a:r>
              <a:rPr lang="en-CA"/>
              <a:t>MI 2026</a:t>
            </a:r>
          </a:p>
        </p:txBody>
      </p:sp>
    </p:spTree>
    <p:extLst>
      <p:ext uri="{BB962C8B-B14F-4D97-AF65-F5344CB8AC3E}">
        <p14:creationId xmlns:p14="http://schemas.microsoft.com/office/powerpoint/2010/main" val="23234681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546A9C-2D39-7F23-58EF-F192CB38F321}"/>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9FA1ECBF-9917-E127-4378-A7D25E795298}"/>
              </a:ext>
            </a:extLst>
          </p:cNvPr>
          <p:cNvSpPr>
            <a:spLocks noGrp="1"/>
          </p:cNvSpPr>
          <p:nvPr>
            <p:ph type="title"/>
          </p:nvPr>
        </p:nvSpPr>
        <p:spPr/>
        <p:txBody>
          <a:bodyPr/>
          <a:lstStyle/>
          <a:p>
            <a:r>
              <a:rPr lang="en-US" spc="-50" dirty="0">
                <a:solidFill>
                  <a:schemeClr val="tx1">
                    <a:lumMod val="85000"/>
                    <a:lumOff val="15000"/>
                  </a:schemeClr>
                </a:solidFill>
              </a:rPr>
              <a:t>Refinements: Annealing </a:t>
            </a:r>
            <a:endParaRPr lang="en-CA" dirty="0"/>
          </a:p>
        </p:txBody>
      </p:sp>
      <p:sp>
        <p:nvSpPr>
          <p:cNvPr id="9" name="Content Placeholder 8">
            <a:extLst>
              <a:ext uri="{FF2B5EF4-FFF2-40B4-BE49-F238E27FC236}">
                <a16:creationId xmlns:a16="http://schemas.microsoft.com/office/drawing/2014/main" id="{E6E6B9A8-3070-D955-D62E-14F5DEF8380F}"/>
              </a:ext>
            </a:extLst>
          </p:cNvPr>
          <p:cNvSpPr>
            <a:spLocks noGrp="1"/>
          </p:cNvSpPr>
          <p:nvPr>
            <p:ph sz="half" idx="1"/>
          </p:nvPr>
        </p:nvSpPr>
        <p:spPr>
          <a:xfrm>
            <a:off x="1097279" y="1845734"/>
            <a:ext cx="4937760" cy="4614054"/>
          </a:xfrm>
        </p:spPr>
        <p:txBody>
          <a:bodyPr>
            <a:normAutofit/>
          </a:bodyPr>
          <a:lstStyle/>
          <a:p>
            <a:pPr lvl="1">
              <a:buFont typeface="Arial" panose="020B0604020202020204" pitchFamily="34" charset="0"/>
              <a:buChar char="•"/>
            </a:pPr>
            <a:r>
              <a:rPr lang="en-CA" sz="2600" dirty="0"/>
              <a:t>Monopole search and DM recast used etching threshold based on alpha bombardment</a:t>
            </a:r>
          </a:p>
          <a:p>
            <a:pPr marL="201163" lvl="1" indent="0">
              <a:buNone/>
            </a:pPr>
            <a:endParaRPr lang="en-CA" sz="2600" dirty="0"/>
          </a:p>
          <a:p>
            <a:pPr marL="201163" lvl="1" indent="0">
              <a:buNone/>
            </a:pPr>
            <a:endParaRPr lang="en-CA" sz="2600" dirty="0"/>
          </a:p>
          <a:p>
            <a:pPr lvl="1">
              <a:buFont typeface="Arial" panose="020B0604020202020204" pitchFamily="34" charset="0"/>
              <a:buChar char="•"/>
            </a:pPr>
            <a:r>
              <a:rPr lang="en-CA" sz="2600" dirty="0"/>
              <a:t>Studies suggest damage from alphas anneal over million-year timescales (Yuan et al 2009)</a:t>
            </a:r>
          </a:p>
          <a:p>
            <a:pPr lvl="1">
              <a:buFont typeface="Arial" panose="020B0604020202020204" pitchFamily="34" charset="0"/>
              <a:buChar char="•"/>
            </a:pPr>
            <a:r>
              <a:rPr lang="en-CA" sz="2600" dirty="0"/>
              <a:t>Likely small DM tracks would also anneal</a:t>
            </a:r>
          </a:p>
          <a:p>
            <a:pPr lvl="1">
              <a:buFont typeface="Arial" panose="020B0604020202020204" pitchFamily="34" charset="0"/>
              <a:buChar char="•"/>
            </a:pPr>
            <a:endParaRPr lang="en-CA" sz="2600" dirty="0"/>
          </a:p>
          <a:p>
            <a:pPr lvl="1">
              <a:buFont typeface="Arial" panose="020B0604020202020204" pitchFamily="34" charset="0"/>
              <a:buChar char="•"/>
            </a:pPr>
            <a:endParaRPr lang="en-CA" sz="2600" dirty="0"/>
          </a:p>
        </p:txBody>
      </p:sp>
      <p:pic>
        <p:nvPicPr>
          <p:cNvPr id="4" name="Content Placeholder 3">
            <a:extLst>
              <a:ext uri="{FF2B5EF4-FFF2-40B4-BE49-F238E27FC236}">
                <a16:creationId xmlns:a16="http://schemas.microsoft.com/office/drawing/2014/main" id="{EDB2E508-BFA7-A3E1-A455-7DBB45B86EFF}"/>
              </a:ext>
            </a:extLst>
          </p:cNvPr>
          <p:cNvPicPr>
            <a:picLocks noGrp="1" noChangeAspect="1"/>
          </p:cNvPicPr>
          <p:nvPr>
            <p:ph sz="half" idx="2"/>
          </p:nvPr>
        </p:nvPicPr>
        <p:blipFill>
          <a:blip r:embed="rId3"/>
          <a:stretch>
            <a:fillRect/>
          </a:stretch>
        </p:blipFill>
        <p:spPr>
          <a:xfrm>
            <a:off x="6275360" y="2292696"/>
            <a:ext cx="4937125" cy="3720130"/>
          </a:xfrm>
          <a:prstGeom prst="rect">
            <a:avLst/>
          </a:prstGeom>
        </p:spPr>
      </p:pic>
      <p:sp>
        <p:nvSpPr>
          <p:cNvPr id="5" name="Date Placeholder 4">
            <a:extLst>
              <a:ext uri="{FF2B5EF4-FFF2-40B4-BE49-F238E27FC236}">
                <a16:creationId xmlns:a16="http://schemas.microsoft.com/office/drawing/2014/main" id="{567EC9F3-EC9B-01A2-61B1-198D3736AAE3}"/>
              </a:ext>
            </a:extLst>
          </p:cNvPr>
          <p:cNvSpPr>
            <a:spLocks noGrp="1"/>
          </p:cNvSpPr>
          <p:nvPr>
            <p:ph type="dt" sz="half" idx="10"/>
          </p:nvPr>
        </p:nvSpPr>
        <p:spPr/>
        <p:txBody>
          <a:bodyPr/>
          <a:lstStyle/>
          <a:p>
            <a:r>
              <a:rPr lang="en-US"/>
              <a:t>2026-07-29</a:t>
            </a:r>
            <a:endParaRPr lang="en-CA"/>
          </a:p>
        </p:txBody>
      </p:sp>
      <p:sp>
        <p:nvSpPr>
          <p:cNvPr id="6" name="Slide Number Placeholder 5">
            <a:extLst>
              <a:ext uri="{FF2B5EF4-FFF2-40B4-BE49-F238E27FC236}">
                <a16:creationId xmlns:a16="http://schemas.microsoft.com/office/drawing/2014/main" id="{D07F5823-9ABD-2F0F-B464-32F5002AC398}"/>
              </a:ext>
            </a:extLst>
          </p:cNvPr>
          <p:cNvSpPr>
            <a:spLocks noGrp="1"/>
          </p:cNvSpPr>
          <p:nvPr>
            <p:ph type="sldNum" sz="quarter" idx="12"/>
          </p:nvPr>
        </p:nvSpPr>
        <p:spPr/>
        <p:txBody>
          <a:bodyPr/>
          <a:lstStyle/>
          <a:p>
            <a:fld id="{D12E0FF8-979D-4E91-940C-799527AB8B5D}" type="slidenum">
              <a:rPr lang="en-CA" smtClean="0"/>
              <a:t>18</a:t>
            </a:fld>
            <a:endParaRPr lang="en-CA"/>
          </a:p>
        </p:txBody>
      </p:sp>
      <p:sp>
        <p:nvSpPr>
          <p:cNvPr id="8" name="TextBox 7">
            <a:extLst>
              <a:ext uri="{FF2B5EF4-FFF2-40B4-BE49-F238E27FC236}">
                <a16:creationId xmlns:a16="http://schemas.microsoft.com/office/drawing/2014/main" id="{18A65F6C-9B36-D301-16EE-7DAE129399FD}"/>
              </a:ext>
            </a:extLst>
          </p:cNvPr>
          <p:cNvSpPr txBox="1"/>
          <p:nvPr/>
        </p:nvSpPr>
        <p:spPr>
          <a:xfrm>
            <a:off x="7614446" y="1797949"/>
            <a:ext cx="2258952" cy="492443"/>
          </a:xfrm>
          <a:prstGeom prst="rect">
            <a:avLst/>
          </a:prstGeom>
          <a:noFill/>
        </p:spPr>
        <p:txBody>
          <a:bodyPr wrap="none" rtlCol="0">
            <a:spAutoFit/>
          </a:bodyPr>
          <a:lstStyle/>
          <a:p>
            <a:r>
              <a:rPr lang="en-CA" sz="2600" dirty="0"/>
              <a:t>Alpha Tracks</a:t>
            </a:r>
          </a:p>
        </p:txBody>
      </p:sp>
      <p:pic>
        <p:nvPicPr>
          <p:cNvPr id="11" name="Picture 10">
            <a:extLst>
              <a:ext uri="{FF2B5EF4-FFF2-40B4-BE49-F238E27FC236}">
                <a16:creationId xmlns:a16="http://schemas.microsoft.com/office/drawing/2014/main" id="{2540C527-0CCD-C1C9-E413-D834944E4F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38365" y="3017415"/>
            <a:ext cx="3794460" cy="854442"/>
          </a:xfrm>
          <a:prstGeom prst="rect">
            <a:avLst/>
          </a:prstGeom>
        </p:spPr>
      </p:pic>
      <p:sp>
        <p:nvSpPr>
          <p:cNvPr id="2" name="Footer Placeholder 1">
            <a:extLst>
              <a:ext uri="{FF2B5EF4-FFF2-40B4-BE49-F238E27FC236}">
                <a16:creationId xmlns:a16="http://schemas.microsoft.com/office/drawing/2014/main" id="{41991B2A-AE65-ABEE-3870-4D999C95A165}"/>
              </a:ext>
            </a:extLst>
          </p:cNvPr>
          <p:cNvSpPr>
            <a:spLocks noGrp="1"/>
          </p:cNvSpPr>
          <p:nvPr>
            <p:ph type="ftr" sz="quarter" idx="11"/>
          </p:nvPr>
        </p:nvSpPr>
        <p:spPr/>
        <p:txBody>
          <a:bodyPr/>
          <a:lstStyle/>
          <a:p>
            <a:r>
              <a:rPr lang="en-CA"/>
              <a:t>MI 2026</a:t>
            </a:r>
          </a:p>
        </p:txBody>
      </p:sp>
    </p:spTree>
    <p:extLst>
      <p:ext uri="{BB962C8B-B14F-4D97-AF65-F5344CB8AC3E}">
        <p14:creationId xmlns:p14="http://schemas.microsoft.com/office/powerpoint/2010/main" val="39688068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4D289F9-BCDE-D42D-20EE-503DE2AD46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85552" y="1845734"/>
            <a:ext cx="4800593" cy="4488587"/>
          </a:xfrm>
          <a:prstGeom prst="rect">
            <a:avLst/>
          </a:prstGeom>
        </p:spPr>
      </p:pic>
      <p:sp>
        <p:nvSpPr>
          <p:cNvPr id="7" name="Title 6">
            <a:extLst>
              <a:ext uri="{FF2B5EF4-FFF2-40B4-BE49-F238E27FC236}">
                <a16:creationId xmlns:a16="http://schemas.microsoft.com/office/drawing/2014/main" id="{3539E9D1-065D-8C55-79FD-9CDC4DD5325B}"/>
              </a:ext>
            </a:extLst>
          </p:cNvPr>
          <p:cNvSpPr>
            <a:spLocks noGrp="1"/>
          </p:cNvSpPr>
          <p:nvPr>
            <p:ph type="title"/>
          </p:nvPr>
        </p:nvSpPr>
        <p:spPr/>
        <p:txBody>
          <a:bodyPr/>
          <a:lstStyle/>
          <a:p>
            <a:r>
              <a:rPr lang="en-US" spc="-50" dirty="0">
                <a:solidFill>
                  <a:schemeClr val="tx1">
                    <a:lumMod val="85000"/>
                    <a:lumOff val="15000"/>
                  </a:schemeClr>
                </a:solidFill>
              </a:rPr>
              <a:t>Refinements: Fission Track Validation</a:t>
            </a:r>
            <a:endParaRPr lang="en-CA" dirty="0"/>
          </a:p>
        </p:txBody>
      </p:sp>
      <p:sp>
        <p:nvSpPr>
          <p:cNvPr id="9" name="Content Placeholder 8">
            <a:extLst>
              <a:ext uri="{FF2B5EF4-FFF2-40B4-BE49-F238E27FC236}">
                <a16:creationId xmlns:a16="http://schemas.microsoft.com/office/drawing/2014/main" id="{02613FB2-9835-2ABF-B9E8-084D29E28E06}"/>
              </a:ext>
            </a:extLst>
          </p:cNvPr>
          <p:cNvSpPr>
            <a:spLocks noGrp="1"/>
          </p:cNvSpPr>
          <p:nvPr>
            <p:ph sz="half" idx="1"/>
          </p:nvPr>
        </p:nvSpPr>
        <p:spPr/>
        <p:txBody>
          <a:bodyPr>
            <a:normAutofit/>
          </a:bodyPr>
          <a:lstStyle/>
          <a:p>
            <a:pPr lvl="1">
              <a:buFont typeface="Arial" panose="020B0604020202020204" pitchFamily="34" charset="0"/>
              <a:buChar char="•"/>
            </a:pPr>
            <a:endParaRPr lang="en-CA" sz="2600" dirty="0"/>
          </a:p>
          <a:p>
            <a:pPr lvl="1">
              <a:buFont typeface="Arial" panose="020B0604020202020204" pitchFamily="34" charset="0"/>
              <a:buChar char="•"/>
            </a:pPr>
            <a:endParaRPr lang="en-CA" sz="2600" dirty="0"/>
          </a:p>
          <a:p>
            <a:pPr lvl="1">
              <a:buFont typeface="Arial" panose="020B0604020202020204" pitchFamily="34" charset="0"/>
              <a:buChar char="•"/>
            </a:pPr>
            <a:endParaRPr lang="en-CA" sz="2600" dirty="0"/>
          </a:p>
          <a:p>
            <a:pPr lvl="1">
              <a:buFont typeface="Arial" panose="020B0604020202020204" pitchFamily="34" charset="0"/>
              <a:buChar char="•"/>
            </a:pPr>
            <a:endParaRPr lang="en-CA" sz="2600" dirty="0"/>
          </a:p>
        </p:txBody>
      </p:sp>
      <p:sp>
        <p:nvSpPr>
          <p:cNvPr id="17" name="Content Placeholder 16">
            <a:extLst>
              <a:ext uri="{FF2B5EF4-FFF2-40B4-BE49-F238E27FC236}">
                <a16:creationId xmlns:a16="http://schemas.microsoft.com/office/drawing/2014/main" id="{0CEF0C66-FE71-E411-BC5B-FDC75EB20B77}"/>
              </a:ext>
            </a:extLst>
          </p:cNvPr>
          <p:cNvSpPr>
            <a:spLocks noGrp="1"/>
          </p:cNvSpPr>
          <p:nvPr>
            <p:ph sz="half" idx="2"/>
          </p:nvPr>
        </p:nvSpPr>
        <p:spPr>
          <a:xfrm>
            <a:off x="1188720" y="1845734"/>
            <a:ext cx="4937760" cy="4023360"/>
          </a:xfrm>
        </p:spPr>
        <p:txBody>
          <a:bodyPr>
            <a:normAutofit/>
          </a:bodyPr>
          <a:lstStyle/>
          <a:p>
            <a:pPr lvl="1">
              <a:buFont typeface="Arial" panose="020B0604020202020204" pitchFamily="34" charset="0"/>
              <a:buChar char="•"/>
            </a:pPr>
            <a:r>
              <a:rPr lang="en-CA" sz="2600" dirty="0"/>
              <a:t>Spontaneous fission tracks are directly observable </a:t>
            </a:r>
          </a:p>
          <a:p>
            <a:pPr lvl="1">
              <a:buFont typeface="Arial" panose="020B0604020202020204" pitchFamily="34" charset="0"/>
              <a:buChar char="•"/>
            </a:pPr>
            <a:r>
              <a:rPr lang="en-CA" sz="2600" dirty="0"/>
              <a:t>Occurs over actual lifetime of rock; verifying mica was never hot enough to anneal</a:t>
            </a:r>
          </a:p>
          <a:p>
            <a:pPr lvl="1">
              <a:buFont typeface="Arial" panose="020B0604020202020204" pitchFamily="34" charset="0"/>
              <a:buChar char="•"/>
            </a:pPr>
            <a:r>
              <a:rPr lang="en-CA" sz="2600" dirty="0"/>
              <a:t>Sets a new threshold for no annealing:</a:t>
            </a:r>
          </a:p>
        </p:txBody>
      </p:sp>
      <p:sp>
        <p:nvSpPr>
          <p:cNvPr id="5" name="Date Placeholder 4">
            <a:extLst>
              <a:ext uri="{FF2B5EF4-FFF2-40B4-BE49-F238E27FC236}">
                <a16:creationId xmlns:a16="http://schemas.microsoft.com/office/drawing/2014/main" id="{FECDA4FE-6222-7AD0-B9A1-38DBA92CE91E}"/>
              </a:ext>
            </a:extLst>
          </p:cNvPr>
          <p:cNvSpPr>
            <a:spLocks noGrp="1"/>
          </p:cNvSpPr>
          <p:nvPr>
            <p:ph type="dt" sz="half" idx="10"/>
          </p:nvPr>
        </p:nvSpPr>
        <p:spPr/>
        <p:txBody>
          <a:bodyPr/>
          <a:lstStyle/>
          <a:p>
            <a:r>
              <a:rPr lang="en-US"/>
              <a:t>2026-07-29</a:t>
            </a:r>
            <a:endParaRPr lang="en-CA"/>
          </a:p>
        </p:txBody>
      </p:sp>
      <p:sp>
        <p:nvSpPr>
          <p:cNvPr id="6" name="Slide Number Placeholder 5">
            <a:extLst>
              <a:ext uri="{FF2B5EF4-FFF2-40B4-BE49-F238E27FC236}">
                <a16:creationId xmlns:a16="http://schemas.microsoft.com/office/drawing/2014/main" id="{3D77BBB5-1F49-BD24-AB8C-DBDFEBD4D72B}"/>
              </a:ext>
            </a:extLst>
          </p:cNvPr>
          <p:cNvSpPr>
            <a:spLocks noGrp="1"/>
          </p:cNvSpPr>
          <p:nvPr>
            <p:ph type="sldNum" sz="quarter" idx="12"/>
          </p:nvPr>
        </p:nvSpPr>
        <p:spPr/>
        <p:txBody>
          <a:bodyPr/>
          <a:lstStyle/>
          <a:p>
            <a:fld id="{D12E0FF8-979D-4E91-940C-799527AB8B5D}" type="slidenum">
              <a:rPr lang="en-CA" smtClean="0"/>
              <a:t>19</a:t>
            </a:fld>
            <a:endParaRPr lang="en-CA"/>
          </a:p>
        </p:txBody>
      </p:sp>
      <p:pic>
        <p:nvPicPr>
          <p:cNvPr id="19" name="Picture 18">
            <a:extLst>
              <a:ext uri="{FF2B5EF4-FFF2-40B4-BE49-F238E27FC236}">
                <a16:creationId xmlns:a16="http://schemas.microsoft.com/office/drawing/2014/main" id="{A9BF2FB9-2B77-79F3-9CB1-DC4EB50633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9233" y="4724508"/>
            <a:ext cx="4266091" cy="922666"/>
          </a:xfrm>
          <a:prstGeom prst="rect">
            <a:avLst/>
          </a:prstGeom>
        </p:spPr>
      </p:pic>
      <p:sp>
        <p:nvSpPr>
          <p:cNvPr id="4" name="TextBox 3">
            <a:extLst>
              <a:ext uri="{FF2B5EF4-FFF2-40B4-BE49-F238E27FC236}">
                <a16:creationId xmlns:a16="http://schemas.microsoft.com/office/drawing/2014/main" id="{0F2DCBBC-496C-F978-C2EF-1DD1434D7E14}"/>
              </a:ext>
            </a:extLst>
          </p:cNvPr>
          <p:cNvSpPr txBox="1"/>
          <p:nvPr/>
        </p:nvSpPr>
        <p:spPr>
          <a:xfrm>
            <a:off x="7853680" y="4955008"/>
            <a:ext cx="2268570" cy="461665"/>
          </a:xfrm>
          <a:prstGeom prst="rect">
            <a:avLst/>
          </a:prstGeom>
          <a:noFill/>
        </p:spPr>
        <p:txBody>
          <a:bodyPr wrap="none" rtlCol="0">
            <a:spAutoFit/>
          </a:bodyPr>
          <a:lstStyle/>
          <a:p>
            <a:r>
              <a:rPr lang="en-CA" sz="2400" dirty="0"/>
              <a:t>Fission Tracks</a:t>
            </a:r>
          </a:p>
        </p:txBody>
      </p:sp>
      <p:sp>
        <p:nvSpPr>
          <p:cNvPr id="2" name="Footer Placeholder 1">
            <a:extLst>
              <a:ext uri="{FF2B5EF4-FFF2-40B4-BE49-F238E27FC236}">
                <a16:creationId xmlns:a16="http://schemas.microsoft.com/office/drawing/2014/main" id="{55CE8587-B31C-D783-CF5D-0C18236FC087}"/>
              </a:ext>
            </a:extLst>
          </p:cNvPr>
          <p:cNvSpPr>
            <a:spLocks noGrp="1"/>
          </p:cNvSpPr>
          <p:nvPr>
            <p:ph type="ftr" sz="quarter" idx="11"/>
          </p:nvPr>
        </p:nvSpPr>
        <p:spPr/>
        <p:txBody>
          <a:bodyPr/>
          <a:lstStyle/>
          <a:p>
            <a:r>
              <a:rPr lang="en-CA"/>
              <a:t>MI 2026</a:t>
            </a:r>
          </a:p>
        </p:txBody>
      </p:sp>
    </p:spTree>
    <p:extLst>
      <p:ext uri="{BB962C8B-B14F-4D97-AF65-F5344CB8AC3E}">
        <p14:creationId xmlns:p14="http://schemas.microsoft.com/office/powerpoint/2010/main" val="8694400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DA09AC-7E1E-FFEF-4E11-50996B07B36B}"/>
              </a:ext>
            </a:extLst>
          </p:cNvPr>
          <p:cNvSpPr>
            <a:spLocks noGrp="1"/>
          </p:cNvSpPr>
          <p:nvPr>
            <p:ph type="title"/>
          </p:nvPr>
        </p:nvSpPr>
        <p:spPr>
          <a:xfrm>
            <a:off x="845684" y="286070"/>
            <a:ext cx="10419533" cy="1450757"/>
          </a:xfrm>
        </p:spPr>
        <p:txBody>
          <a:bodyPr/>
          <a:lstStyle/>
          <a:p>
            <a:r>
              <a:rPr lang="en-CA" dirty="0"/>
              <a:t>What is (Ultra)-Heavy Dark Matter?</a:t>
            </a:r>
            <a:endParaRPr lang="en-US" b="1" spc="600" dirty="0"/>
          </a:p>
        </p:txBody>
      </p:sp>
      <p:sp>
        <p:nvSpPr>
          <p:cNvPr id="57" name="WIMPs">
            <a:extLst>
              <a:ext uri="{FF2B5EF4-FFF2-40B4-BE49-F238E27FC236}">
                <a16:creationId xmlns:a16="http://schemas.microsoft.com/office/drawing/2014/main" id="{04CAD8F0-6C7B-1245-A8A1-940A9D2429E7}"/>
              </a:ext>
            </a:extLst>
          </p:cNvPr>
          <p:cNvSpPr txBox="1"/>
          <p:nvPr/>
        </p:nvSpPr>
        <p:spPr>
          <a:xfrm>
            <a:off x="5816509" y="3631412"/>
            <a:ext cx="51361" cy="3898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5400" tIns="25400" rIns="25400" bIns="25400" anchor="ctr">
            <a:spAutoFit/>
          </a:bodyPr>
          <a:lstStyle>
            <a:lvl1pPr>
              <a:spcBef>
                <a:spcPts val="2400"/>
              </a:spcBef>
              <a:defRPr sz="4400">
                <a:solidFill>
                  <a:srgbClr val="0096FF"/>
                </a:solidFill>
              </a:defRPr>
            </a:lvl1pPr>
          </a:lstStyle>
          <a:p>
            <a:endParaRPr sz="2200" b="1" dirty="0"/>
          </a:p>
        </p:txBody>
      </p:sp>
      <p:sp>
        <p:nvSpPr>
          <p:cNvPr id="58" name="Rounded Rectangle">
            <a:extLst>
              <a:ext uri="{FF2B5EF4-FFF2-40B4-BE49-F238E27FC236}">
                <a16:creationId xmlns:a16="http://schemas.microsoft.com/office/drawing/2014/main" id="{392E6D0B-7D4B-9367-E476-B4EA7E741C2E}"/>
              </a:ext>
            </a:extLst>
          </p:cNvPr>
          <p:cNvSpPr/>
          <p:nvPr/>
        </p:nvSpPr>
        <p:spPr>
          <a:xfrm>
            <a:off x="1495133" y="3212546"/>
            <a:ext cx="1816614" cy="170046"/>
          </a:xfrm>
          <a:prstGeom prst="roundRect">
            <a:avLst>
              <a:gd name="adj" fmla="val 48077"/>
            </a:avLst>
          </a:prstGeom>
          <a:solidFill>
            <a:srgbClr val="945200">
              <a:alpha val="56041"/>
            </a:srgbClr>
          </a:solidFill>
          <a:ln w="12700">
            <a:miter lim="400000"/>
          </a:ln>
        </p:spPr>
        <p:txBody>
          <a:bodyPr lIns="25400" tIns="25400" rIns="25400" bIns="25400" anchor="ctr"/>
          <a:lstStyle/>
          <a:p>
            <a:pPr algn="ctr" defTabSz="412750">
              <a:defRPr sz="3200">
                <a:latin typeface="Graphik"/>
                <a:ea typeface="Graphik"/>
                <a:cs typeface="Graphik"/>
                <a:sym typeface="Graphik"/>
              </a:defRPr>
            </a:pPr>
            <a:endParaRPr sz="1600"/>
          </a:p>
        </p:txBody>
      </p:sp>
      <p:sp>
        <p:nvSpPr>
          <p:cNvPr id="59" name="Rounded Rectangle">
            <a:extLst>
              <a:ext uri="{FF2B5EF4-FFF2-40B4-BE49-F238E27FC236}">
                <a16:creationId xmlns:a16="http://schemas.microsoft.com/office/drawing/2014/main" id="{56A42379-4B77-804E-550E-0439961CE72C}"/>
              </a:ext>
            </a:extLst>
          </p:cNvPr>
          <p:cNvSpPr/>
          <p:nvPr/>
        </p:nvSpPr>
        <p:spPr>
          <a:xfrm>
            <a:off x="3348852" y="3212546"/>
            <a:ext cx="1737373" cy="170046"/>
          </a:xfrm>
          <a:prstGeom prst="roundRect">
            <a:avLst>
              <a:gd name="adj" fmla="val 48077"/>
            </a:avLst>
          </a:prstGeom>
          <a:solidFill>
            <a:srgbClr val="D783FF">
              <a:alpha val="75000"/>
            </a:srgbClr>
          </a:solidFill>
          <a:ln w="12700">
            <a:miter lim="400000"/>
          </a:ln>
        </p:spPr>
        <p:txBody>
          <a:bodyPr lIns="25400" tIns="25400" rIns="25400" bIns="25400" anchor="ctr"/>
          <a:lstStyle/>
          <a:p>
            <a:pPr algn="ctr" defTabSz="412750">
              <a:defRPr sz="3200">
                <a:latin typeface="Graphik"/>
                <a:ea typeface="Graphik"/>
                <a:cs typeface="Graphik"/>
                <a:sym typeface="Graphik"/>
              </a:defRPr>
            </a:pPr>
            <a:endParaRPr sz="1600"/>
          </a:p>
        </p:txBody>
      </p:sp>
      <p:sp>
        <p:nvSpPr>
          <p:cNvPr id="60" name="Rounded Rectangle">
            <a:extLst>
              <a:ext uri="{FF2B5EF4-FFF2-40B4-BE49-F238E27FC236}">
                <a16:creationId xmlns:a16="http://schemas.microsoft.com/office/drawing/2014/main" id="{6DA30406-D925-C418-47B1-468685F1F9A5}"/>
              </a:ext>
            </a:extLst>
          </p:cNvPr>
          <p:cNvSpPr/>
          <p:nvPr/>
        </p:nvSpPr>
        <p:spPr>
          <a:xfrm>
            <a:off x="5123330" y="3213001"/>
            <a:ext cx="1917018" cy="170046"/>
          </a:xfrm>
          <a:prstGeom prst="roundRect">
            <a:avLst>
              <a:gd name="adj" fmla="val 48077"/>
            </a:avLst>
          </a:prstGeom>
          <a:solidFill>
            <a:srgbClr val="7CADED">
              <a:alpha val="58228"/>
            </a:srgbClr>
          </a:solidFill>
          <a:ln w="12700">
            <a:miter lim="400000"/>
          </a:ln>
        </p:spPr>
        <p:txBody>
          <a:bodyPr lIns="25400" tIns="25400" rIns="25400" bIns="25400" anchor="ctr"/>
          <a:lstStyle/>
          <a:p>
            <a:pPr algn="ctr" defTabSz="412750">
              <a:defRPr sz="3200">
                <a:latin typeface="Graphik"/>
                <a:ea typeface="Graphik"/>
                <a:cs typeface="Graphik"/>
                <a:sym typeface="Graphik"/>
              </a:defRPr>
            </a:pPr>
            <a:endParaRPr sz="1600"/>
          </a:p>
        </p:txBody>
      </p:sp>
      <p:sp>
        <p:nvSpPr>
          <p:cNvPr id="61" name="Rounded Rectangle">
            <a:extLst>
              <a:ext uri="{FF2B5EF4-FFF2-40B4-BE49-F238E27FC236}">
                <a16:creationId xmlns:a16="http://schemas.microsoft.com/office/drawing/2014/main" id="{2F76E39C-F969-5934-6FCE-FB6A316BD21A}"/>
              </a:ext>
            </a:extLst>
          </p:cNvPr>
          <p:cNvSpPr/>
          <p:nvPr/>
        </p:nvSpPr>
        <p:spPr>
          <a:xfrm>
            <a:off x="9370572" y="3212546"/>
            <a:ext cx="1917018" cy="170046"/>
          </a:xfrm>
          <a:prstGeom prst="roundRect">
            <a:avLst>
              <a:gd name="adj" fmla="val 48077"/>
            </a:avLst>
          </a:prstGeom>
          <a:solidFill>
            <a:srgbClr val="FBAE0B">
              <a:alpha val="79250"/>
            </a:srgbClr>
          </a:solidFill>
          <a:ln w="12700">
            <a:miter lim="400000"/>
          </a:ln>
        </p:spPr>
        <p:txBody>
          <a:bodyPr lIns="25400" tIns="25400" rIns="25400" bIns="25400" anchor="ctr"/>
          <a:lstStyle/>
          <a:p>
            <a:pPr algn="ctr" defTabSz="412750">
              <a:defRPr sz="3200">
                <a:latin typeface="Graphik"/>
                <a:ea typeface="Graphik"/>
                <a:cs typeface="Graphik"/>
                <a:sym typeface="Graphik"/>
              </a:defRPr>
            </a:pPr>
            <a:endParaRPr sz="1600"/>
          </a:p>
        </p:txBody>
      </p:sp>
      <p:sp>
        <p:nvSpPr>
          <p:cNvPr id="62" name="Rounded Rectangle">
            <a:extLst>
              <a:ext uri="{FF2B5EF4-FFF2-40B4-BE49-F238E27FC236}">
                <a16:creationId xmlns:a16="http://schemas.microsoft.com/office/drawing/2014/main" id="{692AEAA8-B0BE-758B-47B7-F6B0B3A6DFA4}"/>
              </a:ext>
            </a:extLst>
          </p:cNvPr>
          <p:cNvSpPr/>
          <p:nvPr/>
        </p:nvSpPr>
        <p:spPr>
          <a:xfrm>
            <a:off x="7077454" y="3212546"/>
            <a:ext cx="2764661" cy="170046"/>
          </a:xfrm>
          <a:prstGeom prst="roundRect">
            <a:avLst>
              <a:gd name="adj" fmla="val 48077"/>
            </a:avLst>
          </a:prstGeom>
          <a:solidFill>
            <a:srgbClr val="7EE586">
              <a:alpha val="75000"/>
            </a:srgbClr>
          </a:solidFill>
          <a:ln w="12700">
            <a:miter lim="400000"/>
          </a:ln>
        </p:spPr>
        <p:txBody>
          <a:bodyPr lIns="25400" tIns="25400" rIns="25400" bIns="25400" anchor="ctr"/>
          <a:lstStyle/>
          <a:p>
            <a:pPr algn="ctr" defTabSz="412750">
              <a:defRPr sz="3200">
                <a:latin typeface="Graphik"/>
                <a:ea typeface="Graphik"/>
                <a:cs typeface="Graphik"/>
                <a:sym typeface="Graphik"/>
              </a:defRPr>
            </a:pPr>
            <a:endParaRPr sz="1600"/>
          </a:p>
        </p:txBody>
      </p:sp>
      <p:sp>
        <p:nvSpPr>
          <p:cNvPr id="65" name="Line">
            <a:extLst>
              <a:ext uri="{FF2B5EF4-FFF2-40B4-BE49-F238E27FC236}">
                <a16:creationId xmlns:a16="http://schemas.microsoft.com/office/drawing/2014/main" id="{ACD71B6F-1F3A-25E0-F2AF-295F70C0DDF3}"/>
              </a:ext>
            </a:extLst>
          </p:cNvPr>
          <p:cNvSpPr/>
          <p:nvPr/>
        </p:nvSpPr>
        <p:spPr>
          <a:xfrm>
            <a:off x="1417579" y="3298025"/>
            <a:ext cx="82002" cy="1"/>
          </a:xfrm>
          <a:prstGeom prst="line">
            <a:avLst/>
          </a:prstGeom>
          <a:ln w="101600">
            <a:solidFill>
              <a:srgbClr val="000000"/>
            </a:solidFill>
            <a:miter lim="400000"/>
            <a:tailEnd type="triangle" len="sm"/>
          </a:ln>
        </p:spPr>
        <p:txBody>
          <a:bodyPr lIns="25400" tIns="25400" rIns="25400" bIns="25400" anchor="ctr"/>
          <a:lstStyle/>
          <a:p>
            <a:pPr algn="ctr" defTabSz="1219200">
              <a:defRPr sz="2400">
                <a:latin typeface="Bodoni SvtyTwo ITC TT-Book"/>
                <a:ea typeface="Bodoni SvtyTwo ITC TT-Book"/>
                <a:cs typeface="Bodoni SvtyTwo ITC TT-Book"/>
                <a:sym typeface="Bodoni SvtyTwo ITC TT-Book"/>
              </a:defRPr>
            </a:pPr>
            <a:endParaRPr sz="1200"/>
          </a:p>
        </p:txBody>
      </p:sp>
      <mc:AlternateContent xmlns:mc="http://schemas.openxmlformats.org/markup-compatibility/2006" xmlns:a14="http://schemas.microsoft.com/office/drawing/2010/main">
        <mc:Choice Requires="a14">
          <p:sp>
            <p:nvSpPr>
              <p:cNvPr id="74" name="Equation">
                <a:extLst>
                  <a:ext uri="{FF2B5EF4-FFF2-40B4-BE49-F238E27FC236}">
                    <a16:creationId xmlns:a16="http://schemas.microsoft.com/office/drawing/2014/main" id="{A95598D3-29AD-8581-6F7A-3AD43FA03A86}"/>
                  </a:ext>
                </a:extLst>
              </p:cNvPr>
              <p:cNvSpPr txBox="1"/>
              <p:nvPr/>
            </p:nvSpPr>
            <p:spPr>
              <a:xfrm>
                <a:off x="4843215" y="2895096"/>
                <a:ext cx="538609" cy="338554"/>
              </a:xfrm>
              <a:prstGeom prst="rect">
                <a:avLst/>
              </a:prstGeom>
              <a:ln w="12700">
                <a:miter lim="400000"/>
              </a:ln>
            </p:spPr>
            <p:txBody>
              <a:bodyPr wrap="none" lIns="0" tIns="0" rIns="0" bIns="0">
                <a:spAutoFit/>
              </a:bodyPr>
              <a:lstStyle/>
              <a:p>
                <a:pPr defTabSz="457200" latinLnBrk="1">
                  <a:defRPr sz="1800"/>
                </a:pPr>
                <a14:m>
                  <m:oMathPara xmlns:m="http://schemas.openxmlformats.org/officeDocument/2006/math">
                    <m:oMathParaPr>
                      <m:jc m:val="centerGroup"/>
                    </m:oMathParaPr>
                    <m:oMath xmlns:m="http://schemas.openxmlformats.org/officeDocument/2006/math">
                      <m:r>
                        <m:rPr>
                          <m:sty m:val="p"/>
                        </m:rPr>
                        <a:rPr sz="2200" i="1">
                          <a:solidFill>
                            <a:srgbClr val="000000"/>
                          </a:solidFill>
                          <a:latin typeface="Cambria Math" panose="02040503050406030204" pitchFamily="18" charset="0"/>
                        </a:rPr>
                        <m:t>GeV</m:t>
                      </m:r>
                    </m:oMath>
                  </m:oMathPara>
                </a14:m>
                <a:endParaRPr sz="2200" dirty="0"/>
              </a:p>
            </p:txBody>
          </p:sp>
        </mc:Choice>
        <mc:Fallback xmlns="">
          <p:sp>
            <p:nvSpPr>
              <p:cNvPr id="74" name="Equation">
                <a:extLst>
                  <a:ext uri="{FF2B5EF4-FFF2-40B4-BE49-F238E27FC236}">
                    <a16:creationId xmlns:a16="http://schemas.microsoft.com/office/drawing/2014/main" id="{A95598D3-29AD-8581-6F7A-3AD43FA03A86}"/>
                  </a:ext>
                </a:extLst>
              </p:cNvPr>
              <p:cNvSpPr txBox="1">
                <a:spLocks noRot="1" noChangeAspect="1" noMove="1" noResize="1" noEditPoints="1" noAdjustHandles="1" noChangeArrowheads="1" noChangeShapeType="1" noTextEdit="1"/>
              </p:cNvSpPr>
              <p:nvPr/>
            </p:nvSpPr>
            <p:spPr>
              <a:xfrm>
                <a:off x="4843215" y="2895096"/>
                <a:ext cx="538609" cy="338554"/>
              </a:xfrm>
              <a:prstGeom prst="rect">
                <a:avLst/>
              </a:prstGeom>
              <a:blipFill>
                <a:blip r:embed="rId2"/>
                <a:stretch>
                  <a:fillRect l="-12360" r="-11236" b="-10909"/>
                </a:stretch>
              </a:blipFill>
              <a:ln w="12700">
                <a:miter lim="400000"/>
              </a:ln>
            </p:spPr>
            <p:txBody>
              <a:bodyPr/>
              <a:lstStyle/>
              <a:p>
                <a:r>
                  <a:rPr lang="en-CA">
                    <a:noFill/>
                  </a:rPr>
                  <a:t> </a:t>
                </a:r>
              </a:p>
            </p:txBody>
          </p:sp>
        </mc:Fallback>
      </mc:AlternateContent>
      <mc:AlternateContent xmlns:mc="http://schemas.openxmlformats.org/markup-compatibility/2006" xmlns:a14="http://schemas.microsoft.com/office/drawing/2010/main">
        <mc:Choice Requires="a14">
          <p:sp>
            <p:nvSpPr>
              <p:cNvPr id="75" name="Equation">
                <a:extLst>
                  <a:ext uri="{FF2B5EF4-FFF2-40B4-BE49-F238E27FC236}">
                    <a16:creationId xmlns:a16="http://schemas.microsoft.com/office/drawing/2014/main" id="{3CC77EA5-2F96-434D-C77F-41473B8913F7}"/>
                  </a:ext>
                </a:extLst>
              </p:cNvPr>
              <p:cNvSpPr txBox="1"/>
              <p:nvPr/>
            </p:nvSpPr>
            <p:spPr>
              <a:xfrm>
                <a:off x="3350567" y="2918303"/>
                <a:ext cx="508152" cy="338554"/>
              </a:xfrm>
              <a:prstGeom prst="rect">
                <a:avLst/>
              </a:prstGeom>
              <a:ln w="12700">
                <a:miter lim="400000"/>
              </a:ln>
            </p:spPr>
            <p:txBody>
              <a:bodyPr wrap="none" lIns="0" tIns="0" rIns="0" bIns="0">
                <a:spAutoFit/>
              </a:bodyPr>
              <a:lstStyle/>
              <a:p>
                <a:pPr defTabSz="457200" latinLnBrk="1">
                  <a:defRPr sz="1800"/>
                </a:pPr>
                <a14:m>
                  <m:oMathPara xmlns:m="http://schemas.openxmlformats.org/officeDocument/2006/math">
                    <m:oMathParaPr>
                      <m:jc m:val="centerGroup"/>
                    </m:oMathParaPr>
                    <m:oMath xmlns:m="http://schemas.openxmlformats.org/officeDocument/2006/math">
                      <m:r>
                        <m:rPr>
                          <m:sty m:val="p"/>
                        </m:rPr>
                        <a:rPr sz="2200" i="1">
                          <a:solidFill>
                            <a:srgbClr val="000000"/>
                          </a:solidFill>
                          <a:latin typeface="Cambria Math" panose="02040503050406030204" pitchFamily="18" charset="0"/>
                        </a:rPr>
                        <m:t>keV</m:t>
                      </m:r>
                    </m:oMath>
                  </m:oMathPara>
                </a14:m>
                <a:endParaRPr sz="2200"/>
              </a:p>
            </p:txBody>
          </p:sp>
        </mc:Choice>
        <mc:Fallback xmlns="">
          <p:sp>
            <p:nvSpPr>
              <p:cNvPr id="75" name="Equation">
                <a:extLst>
                  <a:ext uri="{FF2B5EF4-FFF2-40B4-BE49-F238E27FC236}">
                    <a16:creationId xmlns:a16="http://schemas.microsoft.com/office/drawing/2014/main" id="{3CC77EA5-2F96-434D-C77F-41473B8913F7}"/>
                  </a:ext>
                </a:extLst>
              </p:cNvPr>
              <p:cNvSpPr txBox="1">
                <a:spLocks noRot="1" noChangeAspect="1" noMove="1" noResize="1" noEditPoints="1" noAdjustHandles="1" noChangeArrowheads="1" noChangeShapeType="1" noTextEdit="1"/>
              </p:cNvSpPr>
              <p:nvPr/>
            </p:nvSpPr>
            <p:spPr>
              <a:xfrm>
                <a:off x="3350567" y="2918303"/>
                <a:ext cx="508152" cy="338554"/>
              </a:xfrm>
              <a:prstGeom prst="rect">
                <a:avLst/>
              </a:prstGeom>
              <a:blipFill>
                <a:blip r:embed="rId3"/>
                <a:stretch>
                  <a:fillRect l="-15000" r="-15000" b="-3571"/>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6" name="Equation">
                <a:extLst>
                  <a:ext uri="{FF2B5EF4-FFF2-40B4-BE49-F238E27FC236}">
                    <a16:creationId xmlns:a16="http://schemas.microsoft.com/office/drawing/2014/main" id="{818F7C3D-47B6-8D76-B70B-4E63E7082B10}"/>
                  </a:ext>
                </a:extLst>
              </p:cNvPr>
              <p:cNvSpPr txBox="1"/>
              <p:nvPr/>
            </p:nvSpPr>
            <p:spPr>
              <a:xfrm>
                <a:off x="937487" y="2820459"/>
                <a:ext cx="1181927" cy="338554"/>
              </a:xfrm>
              <a:prstGeom prst="rect">
                <a:avLst/>
              </a:prstGeom>
              <a:ln w="12700">
                <a:miter lim="400000"/>
              </a:ln>
            </p:spPr>
            <p:txBody>
              <a:bodyPr wrap="none" lIns="0" tIns="0" rIns="0" bIns="0">
                <a:spAutoFit/>
              </a:bodyPr>
              <a:lstStyle/>
              <a:p>
                <a:pPr defTabSz="457200" latinLnBrk="1">
                  <a:defRPr sz="1800"/>
                </a:pPr>
                <a14:m>
                  <m:oMathPara xmlns:m="http://schemas.openxmlformats.org/officeDocument/2006/math">
                    <m:oMathParaPr>
                      <m:jc m:val="centerGroup"/>
                    </m:oMathParaPr>
                    <m:oMath xmlns:m="http://schemas.openxmlformats.org/officeDocument/2006/math">
                      <m:sSup>
                        <m:sSupPr>
                          <m:ctrlPr>
                            <a:rPr lang="ar-AE" sz="2200" i="1" smtClean="0">
                              <a:solidFill>
                                <a:srgbClr val="000000"/>
                              </a:solidFill>
                              <a:latin typeface="Cambria Math" panose="02040503050406030204" pitchFamily="18" charset="0"/>
                            </a:rPr>
                          </m:ctrlPr>
                        </m:sSupPr>
                        <m:e>
                          <m:r>
                            <a:rPr lang="ar-AE" sz="2200" i="1">
                              <a:solidFill>
                                <a:srgbClr val="000000"/>
                              </a:solidFill>
                              <a:latin typeface="Cambria Math" panose="02040503050406030204" pitchFamily="18" charset="0"/>
                            </a:rPr>
                            <m:t>10</m:t>
                          </m:r>
                        </m:e>
                        <m:sup>
                          <m:r>
                            <a:rPr lang="ar-AE" sz="2200" i="1">
                              <a:solidFill>
                                <a:srgbClr val="000000"/>
                              </a:solidFill>
                              <a:latin typeface="Cambria Math" panose="02040503050406030204" pitchFamily="18" charset="0"/>
                            </a:rPr>
                            <m:t>−</m:t>
                          </m:r>
                          <m:r>
                            <a:rPr lang="ar-AE" sz="2200" i="1">
                              <a:solidFill>
                                <a:srgbClr val="000000"/>
                              </a:solidFill>
                              <a:latin typeface="Cambria Math" panose="02040503050406030204" pitchFamily="18" charset="0"/>
                            </a:rPr>
                            <m:t>22</m:t>
                          </m:r>
                          <m:r>
                            <a:rPr lang="ar-AE" sz="2200" i="1">
                              <a:solidFill>
                                <a:srgbClr val="000000"/>
                              </a:solidFill>
                              <a:latin typeface="Cambria Math" panose="02040503050406030204" pitchFamily="18" charset="0"/>
                            </a:rPr>
                            <m:t> </m:t>
                          </m:r>
                        </m:sup>
                      </m:sSup>
                      <m:r>
                        <a:rPr lang="en-CA" sz="2200" b="0" i="1" smtClean="0">
                          <a:solidFill>
                            <a:srgbClr val="000000"/>
                          </a:solidFill>
                          <a:latin typeface="Cambria Math" panose="02040503050406030204" pitchFamily="18" charset="0"/>
                        </a:rPr>
                        <m:t> </m:t>
                      </m:r>
                      <m:r>
                        <m:rPr>
                          <m:sty m:val="p"/>
                        </m:rPr>
                        <a:rPr lang="en-CA" sz="2200" i="1">
                          <a:solidFill>
                            <a:srgbClr val="000000"/>
                          </a:solidFill>
                          <a:latin typeface="Cambria Math" panose="02040503050406030204" pitchFamily="18" charset="0"/>
                        </a:rPr>
                        <m:t>eV</m:t>
                      </m:r>
                    </m:oMath>
                  </m:oMathPara>
                </a14:m>
                <a:endParaRPr sz="2200" dirty="0"/>
              </a:p>
            </p:txBody>
          </p:sp>
        </mc:Choice>
        <mc:Fallback xmlns="">
          <p:sp>
            <p:nvSpPr>
              <p:cNvPr id="76" name="Equation">
                <a:extLst>
                  <a:ext uri="{FF2B5EF4-FFF2-40B4-BE49-F238E27FC236}">
                    <a16:creationId xmlns:a16="http://schemas.microsoft.com/office/drawing/2014/main" id="{818F7C3D-47B6-8D76-B70B-4E63E7082B10}"/>
                  </a:ext>
                </a:extLst>
              </p:cNvPr>
              <p:cNvSpPr txBox="1">
                <a:spLocks noRot="1" noChangeAspect="1" noMove="1" noResize="1" noEditPoints="1" noAdjustHandles="1" noChangeArrowheads="1" noChangeShapeType="1" noTextEdit="1"/>
              </p:cNvSpPr>
              <p:nvPr/>
            </p:nvSpPr>
            <p:spPr>
              <a:xfrm>
                <a:off x="937487" y="2820459"/>
                <a:ext cx="1181927" cy="338554"/>
              </a:xfrm>
              <a:prstGeom prst="rect">
                <a:avLst/>
              </a:prstGeom>
              <a:blipFill>
                <a:blip r:embed="rId4"/>
                <a:stretch>
                  <a:fillRect l="-5263" t="-14815" r="-4211" b="-40741"/>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7" name="Equation">
                <a:extLst>
                  <a:ext uri="{FF2B5EF4-FFF2-40B4-BE49-F238E27FC236}">
                    <a16:creationId xmlns:a16="http://schemas.microsoft.com/office/drawing/2014/main" id="{7E4EDE23-C6D4-5635-D880-8180F8CB2232}"/>
                  </a:ext>
                </a:extLst>
              </p:cNvPr>
              <p:cNvSpPr txBox="1"/>
              <p:nvPr/>
            </p:nvSpPr>
            <p:spPr>
              <a:xfrm>
                <a:off x="6623239" y="2918782"/>
                <a:ext cx="976229" cy="338554"/>
              </a:xfrm>
              <a:prstGeom prst="rect">
                <a:avLst/>
              </a:prstGeom>
              <a:ln w="12700">
                <a:miter lim="400000"/>
              </a:ln>
            </p:spPr>
            <p:txBody>
              <a:bodyPr wrap="none" lIns="0" tIns="0" rIns="0" bIns="0">
                <a:spAutoFit/>
              </a:bodyPr>
              <a:lstStyle/>
              <a:p>
                <a:pPr defTabSz="457200" latinLnBrk="1">
                  <a:defRPr sz="1800"/>
                </a:pPr>
                <a14:m>
                  <m:oMathPara xmlns:m="http://schemas.openxmlformats.org/officeDocument/2006/math">
                    <m:oMathParaPr>
                      <m:jc m:val="centerGroup"/>
                    </m:oMathParaPr>
                    <m:oMath xmlns:m="http://schemas.openxmlformats.org/officeDocument/2006/math">
                      <m:r>
                        <a:rPr sz="2200" i="1">
                          <a:solidFill>
                            <a:srgbClr val="000000"/>
                          </a:solidFill>
                          <a:latin typeface="Cambria Math" panose="02040503050406030204" pitchFamily="18" charset="0"/>
                        </a:rPr>
                        <m:t>100</m:t>
                      </m:r>
                      <m:r>
                        <m:rPr>
                          <m:sty m:val="p"/>
                        </m:rPr>
                        <a:rPr sz="2200" i="1">
                          <a:solidFill>
                            <a:srgbClr val="000000"/>
                          </a:solidFill>
                          <a:latin typeface="Cambria Math" panose="02040503050406030204" pitchFamily="18" charset="0"/>
                        </a:rPr>
                        <m:t>TeV</m:t>
                      </m:r>
                    </m:oMath>
                  </m:oMathPara>
                </a14:m>
                <a:endParaRPr sz="2200"/>
              </a:p>
            </p:txBody>
          </p:sp>
        </mc:Choice>
        <mc:Fallback xmlns="">
          <p:sp>
            <p:nvSpPr>
              <p:cNvPr id="77" name="Equation">
                <a:extLst>
                  <a:ext uri="{FF2B5EF4-FFF2-40B4-BE49-F238E27FC236}">
                    <a16:creationId xmlns:a16="http://schemas.microsoft.com/office/drawing/2014/main" id="{7E4EDE23-C6D4-5635-D880-8180F8CB2232}"/>
                  </a:ext>
                </a:extLst>
              </p:cNvPr>
              <p:cNvSpPr txBox="1">
                <a:spLocks noRot="1" noChangeAspect="1" noMove="1" noResize="1" noEditPoints="1" noAdjustHandles="1" noChangeArrowheads="1" noChangeShapeType="1" noTextEdit="1"/>
              </p:cNvSpPr>
              <p:nvPr/>
            </p:nvSpPr>
            <p:spPr>
              <a:xfrm>
                <a:off x="6623239" y="2918782"/>
                <a:ext cx="976229" cy="338554"/>
              </a:xfrm>
              <a:prstGeom prst="rect">
                <a:avLst/>
              </a:prstGeom>
              <a:blipFill>
                <a:blip r:embed="rId5"/>
                <a:stretch>
                  <a:fillRect l="-6410" r="-6410" b="-3571"/>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8" name="Equation">
                <a:extLst>
                  <a:ext uri="{FF2B5EF4-FFF2-40B4-BE49-F238E27FC236}">
                    <a16:creationId xmlns:a16="http://schemas.microsoft.com/office/drawing/2014/main" id="{8E9E3C97-795F-2554-EDBF-AE8BFB02E0B9}"/>
                  </a:ext>
                </a:extLst>
              </p:cNvPr>
              <p:cNvSpPr txBox="1"/>
              <p:nvPr/>
            </p:nvSpPr>
            <p:spPr>
              <a:xfrm>
                <a:off x="8371368" y="2875791"/>
                <a:ext cx="502382" cy="364652"/>
              </a:xfrm>
              <a:prstGeom prst="rect">
                <a:avLst/>
              </a:prstGeom>
              <a:ln w="12700">
                <a:miter lim="400000"/>
              </a:ln>
            </p:spPr>
            <p:txBody>
              <a:bodyPr wrap="none" lIns="0" tIns="0" rIns="0" bIns="0">
                <a:spAutoFit/>
              </a:bodyPr>
              <a:lstStyle/>
              <a:p>
                <a:pPr defTabSz="457200" latinLnBrk="1">
                  <a:defRPr sz="1800"/>
                </a:pPr>
                <a14:m>
                  <m:oMathPara xmlns:m="http://schemas.openxmlformats.org/officeDocument/2006/math">
                    <m:oMathParaPr>
                      <m:jc m:val="centerGroup"/>
                    </m:oMathParaPr>
                    <m:oMath xmlns:m="http://schemas.openxmlformats.org/officeDocument/2006/math">
                      <m:sSub>
                        <m:sSubPr>
                          <m:ctrlPr>
                            <a:rPr sz="2200" i="1">
                              <a:solidFill>
                                <a:srgbClr val="000000"/>
                              </a:solidFill>
                              <a:latin typeface="Cambria Math" panose="02040503050406030204" pitchFamily="18" charset="0"/>
                            </a:rPr>
                          </m:ctrlPr>
                        </m:sSubPr>
                        <m:e>
                          <m:r>
                            <a:rPr sz="2200" i="1">
                              <a:solidFill>
                                <a:srgbClr val="000000"/>
                              </a:solidFill>
                              <a:latin typeface="Cambria Math" panose="02040503050406030204" pitchFamily="18" charset="0"/>
                            </a:rPr>
                            <m:t>𝑀</m:t>
                          </m:r>
                        </m:e>
                        <m:sub>
                          <m:r>
                            <a:rPr sz="2200" i="1">
                              <a:solidFill>
                                <a:srgbClr val="000000"/>
                              </a:solidFill>
                              <a:latin typeface="Cambria Math" panose="02040503050406030204" pitchFamily="18" charset="0"/>
                            </a:rPr>
                            <m:t>𝑝𝑙</m:t>
                          </m:r>
                        </m:sub>
                      </m:sSub>
                    </m:oMath>
                  </m:oMathPara>
                </a14:m>
                <a:endParaRPr sz="2200"/>
              </a:p>
            </p:txBody>
          </p:sp>
        </mc:Choice>
        <mc:Fallback xmlns="">
          <p:sp>
            <p:nvSpPr>
              <p:cNvPr id="78" name="Equation">
                <a:extLst>
                  <a:ext uri="{FF2B5EF4-FFF2-40B4-BE49-F238E27FC236}">
                    <a16:creationId xmlns:a16="http://schemas.microsoft.com/office/drawing/2014/main" id="{8E9E3C97-795F-2554-EDBF-AE8BFB02E0B9}"/>
                  </a:ext>
                </a:extLst>
              </p:cNvPr>
              <p:cNvSpPr txBox="1">
                <a:spLocks noRot="1" noChangeAspect="1" noMove="1" noResize="1" noEditPoints="1" noAdjustHandles="1" noChangeArrowheads="1" noChangeShapeType="1" noTextEdit="1"/>
              </p:cNvSpPr>
              <p:nvPr/>
            </p:nvSpPr>
            <p:spPr>
              <a:xfrm>
                <a:off x="8371368" y="2875791"/>
                <a:ext cx="502382" cy="364652"/>
              </a:xfrm>
              <a:prstGeom prst="rect">
                <a:avLst/>
              </a:prstGeom>
              <a:blipFill>
                <a:blip r:embed="rId6"/>
                <a:stretch>
                  <a:fillRect l="-15000" r="-10000" b="-23333"/>
                </a:stretch>
              </a:blipFill>
              <a:ln w="12700">
                <a:miter lim="400000"/>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9" name="Equation">
                <a:extLst>
                  <a:ext uri="{FF2B5EF4-FFF2-40B4-BE49-F238E27FC236}">
                    <a16:creationId xmlns:a16="http://schemas.microsoft.com/office/drawing/2014/main" id="{A23ED4E3-1562-1BEA-5319-DC2D64EFDBD8}"/>
                  </a:ext>
                </a:extLst>
              </p:cNvPr>
              <p:cNvSpPr txBox="1"/>
              <p:nvPr/>
            </p:nvSpPr>
            <p:spPr>
              <a:xfrm>
                <a:off x="10622768" y="2848453"/>
                <a:ext cx="809517" cy="353302"/>
              </a:xfrm>
              <a:prstGeom prst="rect">
                <a:avLst/>
              </a:prstGeom>
              <a:ln w="12700">
                <a:miter lim="400000"/>
              </a:ln>
            </p:spPr>
            <p:txBody>
              <a:bodyPr wrap="none" lIns="0" tIns="0" rIns="0" bIns="0">
                <a:spAutoFit/>
              </a:bodyPr>
              <a:lstStyle/>
              <a:p>
                <a:pPr defTabSz="457200" latinLnBrk="1">
                  <a:defRPr sz="1800"/>
                </a:pPr>
                <a14:m>
                  <m:oMathPara xmlns:m="http://schemas.openxmlformats.org/officeDocument/2006/math">
                    <m:oMathParaPr>
                      <m:jc m:val="centerGroup"/>
                    </m:oMathParaPr>
                    <m:oMath xmlns:m="http://schemas.openxmlformats.org/officeDocument/2006/math">
                      <m:r>
                        <a:rPr sz="2200" i="1">
                          <a:solidFill>
                            <a:srgbClr val="000000"/>
                          </a:solidFill>
                          <a:latin typeface="Cambria Math" panose="02040503050406030204" pitchFamily="18" charset="0"/>
                        </a:rPr>
                        <m:t>10</m:t>
                      </m:r>
                      <m:sSub>
                        <m:sSubPr>
                          <m:ctrlPr>
                            <a:rPr sz="2200" i="1">
                              <a:solidFill>
                                <a:srgbClr val="000000"/>
                              </a:solidFill>
                              <a:latin typeface="Cambria Math" panose="02040503050406030204" pitchFamily="18" charset="0"/>
                            </a:rPr>
                          </m:ctrlPr>
                        </m:sSubPr>
                        <m:e>
                          <m:r>
                            <a:rPr sz="2200" i="1">
                              <a:solidFill>
                                <a:srgbClr val="000000"/>
                              </a:solidFill>
                              <a:latin typeface="Cambria Math" panose="02040503050406030204" pitchFamily="18" charset="0"/>
                            </a:rPr>
                            <m:t>𝑀</m:t>
                          </m:r>
                        </m:e>
                        <m:sub>
                          <m:r>
                            <a:rPr sz="2200" i="1">
                              <a:solidFill>
                                <a:srgbClr val="000000"/>
                              </a:solidFill>
                              <a:latin typeface="Cambria Math" panose="02040503050406030204" pitchFamily="18" charset="0"/>
                            </a:rPr>
                            <m:t>⊙</m:t>
                          </m:r>
                        </m:sub>
                      </m:sSub>
                    </m:oMath>
                  </m:oMathPara>
                </a14:m>
                <a:endParaRPr sz="2200"/>
              </a:p>
            </p:txBody>
          </p:sp>
        </mc:Choice>
        <mc:Fallback xmlns="">
          <p:sp>
            <p:nvSpPr>
              <p:cNvPr id="79" name="Equation">
                <a:extLst>
                  <a:ext uri="{FF2B5EF4-FFF2-40B4-BE49-F238E27FC236}">
                    <a16:creationId xmlns:a16="http://schemas.microsoft.com/office/drawing/2014/main" id="{A23ED4E3-1562-1BEA-5319-DC2D64EFDBD8}"/>
                  </a:ext>
                </a:extLst>
              </p:cNvPr>
              <p:cNvSpPr txBox="1">
                <a:spLocks noRot="1" noChangeAspect="1" noMove="1" noResize="1" noEditPoints="1" noAdjustHandles="1" noChangeArrowheads="1" noChangeShapeType="1" noTextEdit="1"/>
              </p:cNvSpPr>
              <p:nvPr/>
            </p:nvSpPr>
            <p:spPr>
              <a:xfrm>
                <a:off x="10622768" y="2848453"/>
                <a:ext cx="809517" cy="353302"/>
              </a:xfrm>
              <a:prstGeom prst="rect">
                <a:avLst/>
              </a:prstGeom>
              <a:blipFill>
                <a:blip r:embed="rId7"/>
                <a:stretch>
                  <a:fillRect l="-7692" r="-4615" b="-24138"/>
                </a:stretch>
              </a:blipFill>
              <a:ln w="12700">
                <a:miter lim="400000"/>
              </a:ln>
            </p:spPr>
            <p:txBody>
              <a:bodyPr/>
              <a:lstStyle/>
              <a:p>
                <a:r>
                  <a:rPr lang="en-US">
                    <a:noFill/>
                  </a:rPr>
                  <a:t> </a:t>
                </a:r>
              </a:p>
            </p:txBody>
          </p:sp>
        </mc:Fallback>
      </mc:AlternateContent>
      <p:sp>
        <p:nvSpPr>
          <p:cNvPr id="81" name="“ultralight” dark matter">
            <a:extLst>
              <a:ext uri="{FF2B5EF4-FFF2-40B4-BE49-F238E27FC236}">
                <a16:creationId xmlns:a16="http://schemas.microsoft.com/office/drawing/2014/main" id="{4361DFCB-4740-4A48-7737-2A1A5DE8EFA0}"/>
              </a:ext>
            </a:extLst>
          </p:cNvPr>
          <p:cNvSpPr txBox="1"/>
          <p:nvPr/>
        </p:nvSpPr>
        <p:spPr>
          <a:xfrm>
            <a:off x="1337690" y="3674744"/>
            <a:ext cx="51361" cy="38985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5400" tIns="25400" rIns="25400" bIns="25400" anchor="ctr">
            <a:spAutoFit/>
          </a:bodyPr>
          <a:lstStyle>
            <a:lvl1pPr>
              <a:spcBef>
                <a:spcPts val="2400"/>
              </a:spcBef>
              <a:defRPr sz="4400">
                <a:solidFill>
                  <a:srgbClr val="945200"/>
                </a:solidFill>
              </a:defRPr>
            </a:lvl1pPr>
          </a:lstStyle>
          <a:p>
            <a:endParaRPr sz="2200" dirty="0"/>
          </a:p>
        </p:txBody>
      </p:sp>
      <p:pic>
        <p:nvPicPr>
          <p:cNvPr id="84" name="pasted-movie.png" descr="pasted-movie.png">
            <a:extLst>
              <a:ext uri="{FF2B5EF4-FFF2-40B4-BE49-F238E27FC236}">
                <a16:creationId xmlns:a16="http://schemas.microsoft.com/office/drawing/2014/main" id="{04B88B4E-B6E5-5F9A-9DAC-002F5417F118}"/>
              </a:ext>
            </a:extLst>
          </p:cNvPr>
          <p:cNvPicPr>
            <a:picLocks noChangeAspect="1"/>
          </p:cNvPicPr>
          <p:nvPr/>
        </p:nvPicPr>
        <p:blipFill>
          <a:blip r:embed="rId8"/>
          <a:srcRect/>
          <a:stretch>
            <a:fillRect/>
          </a:stretch>
        </p:blipFill>
        <p:spPr>
          <a:xfrm>
            <a:off x="8644869" y="1802519"/>
            <a:ext cx="1250770" cy="920093"/>
          </a:xfrm>
          <a:prstGeom prst="ellipse">
            <a:avLst/>
          </a:prstGeom>
          <a:ln w="12700">
            <a:miter lim="400000"/>
          </a:ln>
        </p:spPr>
      </p:pic>
      <p:pic>
        <p:nvPicPr>
          <p:cNvPr id="85" name="pasted-movie.png" descr="pasted-movie.png">
            <a:extLst>
              <a:ext uri="{FF2B5EF4-FFF2-40B4-BE49-F238E27FC236}">
                <a16:creationId xmlns:a16="http://schemas.microsoft.com/office/drawing/2014/main" id="{03E9D135-3B94-566F-FDA5-C1ECA0DA2B81}"/>
              </a:ext>
            </a:extLst>
          </p:cNvPr>
          <p:cNvPicPr>
            <a:picLocks noChangeAspect="1"/>
          </p:cNvPicPr>
          <p:nvPr/>
        </p:nvPicPr>
        <p:blipFill>
          <a:blip r:embed="rId9"/>
          <a:stretch>
            <a:fillRect/>
          </a:stretch>
        </p:blipFill>
        <p:spPr>
          <a:xfrm>
            <a:off x="10590425" y="1883949"/>
            <a:ext cx="1111541" cy="1006465"/>
          </a:xfrm>
          <a:prstGeom prst="ellipse">
            <a:avLst/>
          </a:prstGeom>
          <a:ln w="12700">
            <a:miter lim="400000"/>
          </a:ln>
        </p:spPr>
      </p:pic>
      <p:sp>
        <p:nvSpPr>
          <p:cNvPr id="108" name="“light” dark matter">
            <a:extLst>
              <a:ext uri="{FF2B5EF4-FFF2-40B4-BE49-F238E27FC236}">
                <a16:creationId xmlns:a16="http://schemas.microsoft.com/office/drawing/2014/main" id="{F1209F2E-91C5-CEE6-826D-8C48D5BC76AF}"/>
              </a:ext>
            </a:extLst>
          </p:cNvPr>
          <p:cNvSpPr txBox="1"/>
          <p:nvPr/>
        </p:nvSpPr>
        <p:spPr>
          <a:xfrm>
            <a:off x="9972787" y="3613933"/>
            <a:ext cx="1806436" cy="72840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anchor="ctr">
            <a:spAutoFit/>
          </a:bodyPr>
          <a:lstStyle>
            <a:lvl1pPr>
              <a:spcBef>
                <a:spcPts val="2400"/>
              </a:spcBef>
              <a:defRPr sz="4400">
                <a:solidFill>
                  <a:srgbClr val="D783FF"/>
                </a:solidFill>
              </a:defRPr>
            </a:lvl1pPr>
          </a:lstStyle>
          <a:p>
            <a:pPr algn="ctr"/>
            <a:r>
              <a:rPr lang="en-CA" sz="2200" b="1" dirty="0">
                <a:solidFill>
                  <a:schemeClr val="accent2">
                    <a:lumMod val="75000"/>
                  </a:schemeClr>
                </a:solidFill>
              </a:rPr>
              <a:t>compact objects</a:t>
            </a:r>
            <a:endParaRPr sz="2200" b="1" dirty="0">
              <a:solidFill>
                <a:schemeClr val="accent2">
                  <a:lumMod val="75000"/>
                </a:schemeClr>
              </a:solidFill>
            </a:endParaRPr>
          </a:p>
        </p:txBody>
      </p:sp>
      <mc:AlternateContent xmlns:mc="http://schemas.openxmlformats.org/markup-compatibility/2006" xmlns:p14="http://schemas.microsoft.com/office/powerpoint/2010/main">
        <mc:Choice Requires="p14">
          <p:contentPart p14:bwMode="auto" r:id="rId10">
            <p14:nvContentPartPr>
              <p14:cNvPr id="3" name="Ink 2">
                <a:extLst>
                  <a:ext uri="{FF2B5EF4-FFF2-40B4-BE49-F238E27FC236}">
                    <a16:creationId xmlns:a16="http://schemas.microsoft.com/office/drawing/2014/main" id="{14E53E68-00ED-9AA3-4B23-E73B6E4C8855}"/>
                  </a:ext>
                </a:extLst>
              </p14:cNvPr>
              <p14:cNvContentPartPr>
                <a14:cpLocks xmlns:a14="http://schemas.microsoft.com/office/drawing/2010/main" noGrp="1" noRot="1" noMove="1" noResize="1" noEditPoints="1" noAdjustHandles="1" noChangeArrowheads="1" noChangeShapeType="1"/>
              </p14:cNvContentPartPr>
              <p14:nvPr/>
            </p14:nvContentPartPr>
            <p14:xfrm>
              <a:off x="726427" y="3305600"/>
              <a:ext cx="10816560" cy="360"/>
            </p14:xfrm>
          </p:contentPart>
        </mc:Choice>
        <mc:Fallback xmlns="">
          <p:pic>
            <p:nvPicPr>
              <p:cNvPr id="3" name="Ink 2">
                <a:extLst>
                  <a:ext uri="{FF2B5EF4-FFF2-40B4-BE49-F238E27FC236}">
                    <a16:creationId xmlns:a16="http://schemas.microsoft.com/office/drawing/2014/main" id="{14E53E68-00ED-9AA3-4B23-E73B6E4C8855}"/>
                  </a:ext>
                </a:extLst>
              </p:cNvPr>
              <p:cNvPicPr>
                <a:picLocks noGrp="1" noRot="1" noMove="1" noResize="1" noEditPoints="1" noAdjustHandles="1" noChangeArrowheads="1" noChangeShapeType="1"/>
              </p:cNvPicPr>
              <p:nvPr/>
            </p:nvPicPr>
            <p:blipFill>
              <a:blip r:embed="rId20"/>
              <a:stretch>
                <a:fillRect/>
              </a:stretch>
            </p:blipFill>
            <p:spPr>
              <a:xfrm>
                <a:off x="708427" y="3287600"/>
                <a:ext cx="108522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7" name="Ink 6">
                <a:extLst>
                  <a:ext uri="{FF2B5EF4-FFF2-40B4-BE49-F238E27FC236}">
                    <a16:creationId xmlns:a16="http://schemas.microsoft.com/office/drawing/2014/main" id="{652CC9FD-8662-A29E-1A12-5B4718908860}"/>
                  </a:ext>
                </a:extLst>
              </p14:cNvPr>
              <p14:cNvContentPartPr/>
              <p14:nvPr/>
            </p14:nvContentPartPr>
            <p14:xfrm>
              <a:off x="11631187" y="3209480"/>
              <a:ext cx="434160" cy="197280"/>
            </p14:xfrm>
          </p:contentPart>
        </mc:Choice>
        <mc:Fallback xmlns="">
          <p:pic>
            <p:nvPicPr>
              <p:cNvPr id="7" name="Ink 6">
                <a:extLst>
                  <a:ext uri="{FF2B5EF4-FFF2-40B4-BE49-F238E27FC236}">
                    <a16:creationId xmlns:a16="http://schemas.microsoft.com/office/drawing/2014/main" id="{652CC9FD-8662-A29E-1A12-5B4718908860}"/>
                  </a:ext>
                </a:extLst>
              </p:cNvPr>
              <p:cNvPicPr/>
              <p:nvPr/>
            </p:nvPicPr>
            <p:blipFill>
              <a:blip r:embed="rId22"/>
              <a:stretch>
                <a:fillRect/>
              </a:stretch>
            </p:blipFill>
            <p:spPr>
              <a:xfrm>
                <a:off x="11600201" y="3178520"/>
                <a:ext cx="495411" cy="25848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11" name="Ink 10">
                <a:extLst>
                  <a:ext uri="{FF2B5EF4-FFF2-40B4-BE49-F238E27FC236}">
                    <a16:creationId xmlns:a16="http://schemas.microsoft.com/office/drawing/2014/main" id="{F9F6E6B2-956C-D0F6-B81D-F230C2FACC3B}"/>
                  </a:ext>
                </a:extLst>
              </p14:cNvPr>
              <p14:cNvContentPartPr/>
              <p14:nvPr/>
            </p14:nvContentPartPr>
            <p14:xfrm>
              <a:off x="218467" y="3173480"/>
              <a:ext cx="444960" cy="212040"/>
            </p14:xfrm>
          </p:contentPart>
        </mc:Choice>
        <mc:Fallback xmlns="">
          <p:pic>
            <p:nvPicPr>
              <p:cNvPr id="11" name="Ink 10">
                <a:extLst>
                  <a:ext uri="{FF2B5EF4-FFF2-40B4-BE49-F238E27FC236}">
                    <a16:creationId xmlns:a16="http://schemas.microsoft.com/office/drawing/2014/main" id="{F9F6E6B2-956C-D0F6-B81D-F230C2FACC3B}"/>
                  </a:ext>
                </a:extLst>
              </p:cNvPr>
              <p:cNvPicPr/>
              <p:nvPr/>
            </p:nvPicPr>
            <p:blipFill>
              <a:blip r:embed="rId24"/>
              <a:stretch>
                <a:fillRect/>
              </a:stretch>
            </p:blipFill>
            <p:spPr>
              <a:xfrm>
                <a:off x="187482" y="3142520"/>
                <a:ext cx="506210" cy="27324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13" name="Ink 12">
                <a:extLst>
                  <a:ext uri="{FF2B5EF4-FFF2-40B4-BE49-F238E27FC236}">
                    <a16:creationId xmlns:a16="http://schemas.microsoft.com/office/drawing/2014/main" id="{E079E8A8-1D73-E1D7-338A-8118BD7279EF}"/>
                  </a:ext>
                </a:extLst>
              </p14:cNvPr>
              <p14:cNvContentPartPr/>
              <p14:nvPr/>
            </p14:nvContentPartPr>
            <p14:xfrm>
              <a:off x="3317956" y="3204887"/>
              <a:ext cx="9720" cy="194400"/>
            </p14:xfrm>
          </p:contentPart>
        </mc:Choice>
        <mc:Fallback xmlns="">
          <p:pic>
            <p:nvPicPr>
              <p:cNvPr id="13" name="Ink 12">
                <a:extLst>
                  <a:ext uri="{FF2B5EF4-FFF2-40B4-BE49-F238E27FC236}">
                    <a16:creationId xmlns:a16="http://schemas.microsoft.com/office/drawing/2014/main" id="{E079E8A8-1D73-E1D7-338A-8118BD7279EF}"/>
                  </a:ext>
                </a:extLst>
              </p:cNvPr>
              <p:cNvPicPr/>
              <p:nvPr/>
            </p:nvPicPr>
            <p:blipFill>
              <a:blip r:embed="rId26"/>
              <a:stretch>
                <a:fillRect/>
              </a:stretch>
            </p:blipFill>
            <p:spPr>
              <a:xfrm>
                <a:off x="3285805" y="3173927"/>
                <a:ext cx="73274" cy="25560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14" name="Ink 13">
                <a:extLst>
                  <a:ext uri="{FF2B5EF4-FFF2-40B4-BE49-F238E27FC236}">
                    <a16:creationId xmlns:a16="http://schemas.microsoft.com/office/drawing/2014/main" id="{85F1CBD8-73E0-D49F-1641-A8AEA07846EB}"/>
                  </a:ext>
                </a:extLst>
              </p14:cNvPr>
              <p14:cNvContentPartPr/>
              <p14:nvPr/>
            </p14:nvContentPartPr>
            <p14:xfrm>
              <a:off x="5096665" y="3212734"/>
              <a:ext cx="23760" cy="214200"/>
            </p14:xfrm>
          </p:contentPart>
        </mc:Choice>
        <mc:Fallback xmlns="">
          <p:pic>
            <p:nvPicPr>
              <p:cNvPr id="14" name="Ink 13">
                <a:extLst>
                  <a:ext uri="{FF2B5EF4-FFF2-40B4-BE49-F238E27FC236}">
                    <a16:creationId xmlns:a16="http://schemas.microsoft.com/office/drawing/2014/main" id="{85F1CBD8-73E0-D49F-1641-A8AEA07846EB}"/>
                  </a:ext>
                </a:extLst>
              </p:cNvPr>
              <p:cNvPicPr/>
              <p:nvPr/>
            </p:nvPicPr>
            <p:blipFill>
              <a:blip r:embed="rId28"/>
              <a:stretch>
                <a:fillRect/>
              </a:stretch>
            </p:blipFill>
            <p:spPr>
              <a:xfrm>
                <a:off x="5065705" y="3181774"/>
                <a:ext cx="84960" cy="27540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15" name="Ink 14">
                <a:extLst>
                  <a:ext uri="{FF2B5EF4-FFF2-40B4-BE49-F238E27FC236}">
                    <a16:creationId xmlns:a16="http://schemas.microsoft.com/office/drawing/2014/main" id="{DA45043D-6070-0155-0A69-98BF03057F0E}"/>
                  </a:ext>
                </a:extLst>
              </p14:cNvPr>
              <p14:cNvContentPartPr/>
              <p14:nvPr/>
            </p14:nvContentPartPr>
            <p14:xfrm>
              <a:off x="7049475" y="3224368"/>
              <a:ext cx="19440" cy="190080"/>
            </p14:xfrm>
          </p:contentPart>
        </mc:Choice>
        <mc:Fallback xmlns="">
          <p:pic>
            <p:nvPicPr>
              <p:cNvPr id="15" name="Ink 14">
                <a:extLst>
                  <a:ext uri="{FF2B5EF4-FFF2-40B4-BE49-F238E27FC236}">
                    <a16:creationId xmlns:a16="http://schemas.microsoft.com/office/drawing/2014/main" id="{DA45043D-6070-0155-0A69-98BF03057F0E}"/>
                  </a:ext>
                </a:extLst>
              </p:cNvPr>
              <p:cNvPicPr/>
              <p:nvPr/>
            </p:nvPicPr>
            <p:blipFill>
              <a:blip r:embed="rId30"/>
              <a:stretch>
                <a:fillRect/>
              </a:stretch>
            </p:blipFill>
            <p:spPr>
              <a:xfrm>
                <a:off x="7017931" y="3193408"/>
                <a:ext cx="81795" cy="25128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16" name="Ink 15">
                <a:extLst>
                  <a:ext uri="{FF2B5EF4-FFF2-40B4-BE49-F238E27FC236}">
                    <a16:creationId xmlns:a16="http://schemas.microsoft.com/office/drawing/2014/main" id="{E3AA49D6-9B49-FD0D-0290-5065A1C1A4E7}"/>
                  </a:ext>
                </a:extLst>
              </p14:cNvPr>
              <p14:cNvContentPartPr/>
              <p14:nvPr/>
            </p14:nvContentPartPr>
            <p14:xfrm>
              <a:off x="8568053" y="3215811"/>
              <a:ext cx="7920" cy="187920"/>
            </p14:xfrm>
          </p:contentPart>
        </mc:Choice>
        <mc:Fallback xmlns="">
          <p:pic>
            <p:nvPicPr>
              <p:cNvPr id="16" name="Ink 15">
                <a:extLst>
                  <a:ext uri="{FF2B5EF4-FFF2-40B4-BE49-F238E27FC236}">
                    <a16:creationId xmlns:a16="http://schemas.microsoft.com/office/drawing/2014/main" id="{E3AA49D6-9B49-FD0D-0290-5065A1C1A4E7}"/>
                  </a:ext>
                </a:extLst>
              </p:cNvPr>
              <p:cNvPicPr/>
              <p:nvPr/>
            </p:nvPicPr>
            <p:blipFill>
              <a:blip r:embed="rId32"/>
              <a:stretch>
                <a:fillRect/>
              </a:stretch>
            </p:blipFill>
            <p:spPr>
              <a:xfrm>
                <a:off x="8537093" y="3184851"/>
                <a:ext cx="69120" cy="24912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17" name="Ink 16">
                <a:extLst>
                  <a:ext uri="{FF2B5EF4-FFF2-40B4-BE49-F238E27FC236}">
                    <a16:creationId xmlns:a16="http://schemas.microsoft.com/office/drawing/2014/main" id="{520D9C06-6783-7B2C-4958-D26B81F1614B}"/>
                  </a:ext>
                </a:extLst>
              </p14:cNvPr>
              <p14:cNvContentPartPr/>
              <p14:nvPr/>
            </p14:nvContentPartPr>
            <p14:xfrm>
              <a:off x="10936853" y="3211851"/>
              <a:ext cx="11520" cy="206640"/>
            </p14:xfrm>
          </p:contentPart>
        </mc:Choice>
        <mc:Fallback xmlns="">
          <p:pic>
            <p:nvPicPr>
              <p:cNvPr id="17" name="Ink 16">
                <a:extLst>
                  <a:ext uri="{FF2B5EF4-FFF2-40B4-BE49-F238E27FC236}">
                    <a16:creationId xmlns:a16="http://schemas.microsoft.com/office/drawing/2014/main" id="{520D9C06-6783-7B2C-4958-D26B81F1614B}"/>
                  </a:ext>
                </a:extLst>
              </p:cNvPr>
              <p:cNvPicPr/>
              <p:nvPr/>
            </p:nvPicPr>
            <p:blipFill>
              <a:blip r:embed="rId34"/>
              <a:stretch>
                <a:fillRect/>
              </a:stretch>
            </p:blipFill>
            <p:spPr>
              <a:xfrm>
                <a:off x="10905893" y="3180891"/>
                <a:ext cx="72720" cy="26784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20" name="Ink 19">
                <a:extLst>
                  <a:ext uri="{FF2B5EF4-FFF2-40B4-BE49-F238E27FC236}">
                    <a16:creationId xmlns:a16="http://schemas.microsoft.com/office/drawing/2014/main" id="{9077ED00-AA65-A869-117A-3766F10D6312}"/>
                  </a:ext>
                </a:extLst>
              </p14:cNvPr>
              <p14:cNvContentPartPr/>
              <p14:nvPr/>
            </p14:nvContentPartPr>
            <p14:xfrm>
              <a:off x="10296053" y="2600931"/>
              <a:ext cx="214200" cy="574200"/>
            </p14:xfrm>
          </p:contentPart>
        </mc:Choice>
        <mc:Fallback xmlns="">
          <p:pic>
            <p:nvPicPr>
              <p:cNvPr id="20" name="Ink 19">
                <a:extLst>
                  <a:ext uri="{FF2B5EF4-FFF2-40B4-BE49-F238E27FC236}">
                    <a16:creationId xmlns:a16="http://schemas.microsoft.com/office/drawing/2014/main" id="{9077ED00-AA65-A869-117A-3766F10D6312}"/>
                  </a:ext>
                </a:extLst>
              </p:cNvPr>
              <p:cNvPicPr/>
              <p:nvPr/>
            </p:nvPicPr>
            <p:blipFill>
              <a:blip r:embed="rId36"/>
              <a:stretch>
                <a:fillRect/>
              </a:stretch>
            </p:blipFill>
            <p:spPr>
              <a:xfrm>
                <a:off x="10265041" y="2569952"/>
                <a:ext cx="275503" cy="635438"/>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23" name="Ink 22">
                <a:extLst>
                  <a:ext uri="{FF2B5EF4-FFF2-40B4-BE49-F238E27FC236}">
                    <a16:creationId xmlns:a16="http://schemas.microsoft.com/office/drawing/2014/main" id="{EDD4E26F-AB28-2A7F-1132-45F0AD8B8A81}"/>
                  </a:ext>
                </a:extLst>
              </p14:cNvPr>
              <p14:cNvContentPartPr/>
              <p14:nvPr/>
            </p14:nvContentPartPr>
            <p14:xfrm>
              <a:off x="8707013" y="2653491"/>
              <a:ext cx="168840" cy="375120"/>
            </p14:xfrm>
          </p:contentPart>
        </mc:Choice>
        <mc:Fallback xmlns="">
          <p:pic>
            <p:nvPicPr>
              <p:cNvPr id="23" name="Ink 22">
                <a:extLst>
                  <a:ext uri="{FF2B5EF4-FFF2-40B4-BE49-F238E27FC236}">
                    <a16:creationId xmlns:a16="http://schemas.microsoft.com/office/drawing/2014/main" id="{EDD4E26F-AB28-2A7F-1132-45F0AD8B8A81}"/>
                  </a:ext>
                </a:extLst>
              </p:cNvPr>
              <p:cNvPicPr/>
              <p:nvPr/>
            </p:nvPicPr>
            <p:blipFill>
              <a:blip r:embed="rId38"/>
              <a:stretch>
                <a:fillRect/>
              </a:stretch>
            </p:blipFill>
            <p:spPr>
              <a:xfrm>
                <a:off x="8676119" y="2622531"/>
                <a:ext cx="229910" cy="436320"/>
              </a:xfrm>
              <a:prstGeom prst="rect">
                <a:avLst/>
              </a:prstGeom>
            </p:spPr>
          </p:pic>
        </mc:Fallback>
      </mc:AlternateContent>
      <p:sp>
        <p:nvSpPr>
          <p:cNvPr id="33" name="Elipse 32">
            <a:extLst>
              <a:ext uri="{FF2B5EF4-FFF2-40B4-BE49-F238E27FC236}">
                <a16:creationId xmlns:a16="http://schemas.microsoft.com/office/drawing/2014/main" id="{CD3DFCBD-3848-45B0-B9A0-13B3E4D071B9}"/>
              </a:ext>
            </a:extLst>
          </p:cNvPr>
          <p:cNvSpPr/>
          <p:nvPr/>
        </p:nvSpPr>
        <p:spPr>
          <a:xfrm>
            <a:off x="5320440" y="2481660"/>
            <a:ext cx="365760" cy="365760"/>
          </a:xfrm>
          <a:prstGeom prst="ellipse">
            <a:avLst/>
          </a:prstGeom>
          <a:solidFill>
            <a:srgbClr val="FF0000"/>
          </a:solidFill>
          <a:ln w="38100">
            <a:solidFill>
              <a:srgbClr val="E71224"/>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chorCtr="1"/>
          <a:lstStyle/>
          <a:p>
            <a:endParaRPr lang="en-US">
              <a:solidFill>
                <a:srgbClr val="E71224"/>
              </a:solidFill>
            </a:endParaRPr>
          </a:p>
        </p:txBody>
      </p:sp>
      <p:sp>
        <p:nvSpPr>
          <p:cNvPr id="19" name="Elipse 18">
            <a:extLst>
              <a:ext uri="{FF2B5EF4-FFF2-40B4-BE49-F238E27FC236}">
                <a16:creationId xmlns:a16="http://schemas.microsoft.com/office/drawing/2014/main" id="{63C585D5-7F29-4BD1-A5AA-8A59AAFE3690}"/>
              </a:ext>
            </a:extLst>
          </p:cNvPr>
          <p:cNvSpPr/>
          <p:nvPr/>
        </p:nvSpPr>
        <p:spPr>
          <a:xfrm>
            <a:off x="3551760" y="2481660"/>
            <a:ext cx="365760" cy="365760"/>
          </a:xfrm>
          <a:prstGeom prst="ellipse">
            <a:avLst/>
          </a:prstGeom>
          <a:solidFill>
            <a:srgbClr val="00B0F0"/>
          </a:solidFill>
          <a:ln w="38100">
            <a:solidFill>
              <a:srgbClr val="00A0D7"/>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chorCtr="1"/>
          <a:lstStyle/>
          <a:p>
            <a:endParaRPr lang="en-US">
              <a:solidFill>
                <a:srgbClr val="00A0D7"/>
              </a:solidFill>
            </a:endParaRPr>
          </a:p>
        </p:txBody>
      </p:sp>
      <mc:AlternateContent xmlns:mc="http://schemas.openxmlformats.org/markup-compatibility/2006" xmlns:p14="http://schemas.microsoft.com/office/powerpoint/2010/main">
        <mc:Choice Requires="p14">
          <p:contentPart p14:bwMode="auto" r:id="rId39">
            <p14:nvContentPartPr>
              <p14:cNvPr id="39" name="Ink 38">
                <a:extLst>
                  <a:ext uri="{FF2B5EF4-FFF2-40B4-BE49-F238E27FC236}">
                    <a16:creationId xmlns:a16="http://schemas.microsoft.com/office/drawing/2014/main" id="{68F15DD5-8CAE-5F2A-301B-27E8B8CF8CA9}"/>
                  </a:ext>
                </a:extLst>
              </p14:cNvPr>
              <p14:cNvContentPartPr/>
              <p14:nvPr/>
            </p14:nvContentPartPr>
            <p14:xfrm>
              <a:off x="5439924" y="2495461"/>
              <a:ext cx="200346" cy="308099"/>
            </p14:xfrm>
          </p:contentPart>
        </mc:Choice>
        <mc:Fallback xmlns="">
          <p:pic>
            <p:nvPicPr>
              <p:cNvPr id="39" name="Ink 38">
                <a:extLst>
                  <a:ext uri="{FF2B5EF4-FFF2-40B4-BE49-F238E27FC236}">
                    <a16:creationId xmlns:a16="http://schemas.microsoft.com/office/drawing/2014/main" id="{68F15DD5-8CAE-5F2A-301B-27E8B8CF8CA9}"/>
                  </a:ext>
                </a:extLst>
              </p:cNvPr>
              <p:cNvPicPr/>
              <p:nvPr/>
            </p:nvPicPr>
            <p:blipFill>
              <a:blip r:embed="rId40"/>
              <a:stretch>
                <a:fillRect/>
              </a:stretch>
            </p:blipFill>
            <p:spPr>
              <a:xfrm>
                <a:off x="5424402" y="2479966"/>
                <a:ext cx="231030" cy="338368"/>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42" name="Ink 41">
                <a:extLst>
                  <a:ext uri="{FF2B5EF4-FFF2-40B4-BE49-F238E27FC236}">
                    <a16:creationId xmlns:a16="http://schemas.microsoft.com/office/drawing/2014/main" id="{BB1C2A13-1209-1F33-8914-E5A7021969A5}"/>
                  </a:ext>
                </a:extLst>
              </p14:cNvPr>
              <p14:cNvContentPartPr/>
              <p14:nvPr/>
            </p14:nvContentPartPr>
            <p14:xfrm>
              <a:off x="3641364" y="2572080"/>
              <a:ext cx="189720" cy="201240"/>
            </p14:xfrm>
          </p:contentPart>
        </mc:Choice>
        <mc:Fallback xmlns="">
          <p:pic>
            <p:nvPicPr>
              <p:cNvPr id="42" name="Ink 41">
                <a:extLst>
                  <a:ext uri="{FF2B5EF4-FFF2-40B4-BE49-F238E27FC236}">
                    <a16:creationId xmlns:a16="http://schemas.microsoft.com/office/drawing/2014/main" id="{BB1C2A13-1209-1F33-8914-E5A7021969A5}"/>
                  </a:ext>
                </a:extLst>
              </p:cNvPr>
              <p:cNvPicPr/>
              <p:nvPr/>
            </p:nvPicPr>
            <p:blipFill>
              <a:blip r:embed="rId42"/>
              <a:stretch>
                <a:fillRect/>
              </a:stretch>
            </p:blipFill>
            <p:spPr>
              <a:xfrm>
                <a:off x="3625884" y="2556600"/>
                <a:ext cx="220320" cy="23184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45" name="Ink 44">
                <a:extLst>
                  <a:ext uri="{FF2B5EF4-FFF2-40B4-BE49-F238E27FC236}">
                    <a16:creationId xmlns:a16="http://schemas.microsoft.com/office/drawing/2014/main" id="{2FA3C671-0745-0C9C-4809-0C280DC24EDE}"/>
                  </a:ext>
                </a:extLst>
              </p14:cNvPr>
              <p14:cNvContentPartPr/>
              <p14:nvPr/>
            </p14:nvContentPartPr>
            <p14:xfrm>
              <a:off x="5144364" y="2768280"/>
              <a:ext cx="155160" cy="175680"/>
            </p14:xfrm>
          </p:contentPart>
        </mc:Choice>
        <mc:Fallback xmlns="">
          <p:pic>
            <p:nvPicPr>
              <p:cNvPr id="45" name="Ink 44">
                <a:extLst>
                  <a:ext uri="{FF2B5EF4-FFF2-40B4-BE49-F238E27FC236}">
                    <a16:creationId xmlns:a16="http://schemas.microsoft.com/office/drawing/2014/main" id="{2FA3C671-0745-0C9C-4809-0C280DC24EDE}"/>
                  </a:ext>
                </a:extLst>
              </p:cNvPr>
              <p:cNvPicPr/>
              <p:nvPr/>
            </p:nvPicPr>
            <p:blipFill>
              <a:blip r:embed="rId44"/>
              <a:stretch>
                <a:fillRect/>
              </a:stretch>
            </p:blipFill>
            <p:spPr>
              <a:xfrm>
                <a:off x="5128884" y="2752800"/>
                <a:ext cx="185760" cy="20628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48" name="Ink 47">
                <a:extLst>
                  <a:ext uri="{FF2B5EF4-FFF2-40B4-BE49-F238E27FC236}">
                    <a16:creationId xmlns:a16="http://schemas.microsoft.com/office/drawing/2014/main" id="{77E8012E-0115-B707-7389-B53E9A3FE298}"/>
                  </a:ext>
                </a:extLst>
              </p14:cNvPr>
              <p14:cNvContentPartPr/>
              <p14:nvPr/>
            </p14:nvContentPartPr>
            <p14:xfrm>
              <a:off x="3860782" y="2860611"/>
              <a:ext cx="231120" cy="361080"/>
            </p14:xfrm>
          </p:contentPart>
        </mc:Choice>
        <mc:Fallback xmlns="">
          <p:pic>
            <p:nvPicPr>
              <p:cNvPr id="48" name="Ink 47">
                <a:extLst>
                  <a:ext uri="{FF2B5EF4-FFF2-40B4-BE49-F238E27FC236}">
                    <a16:creationId xmlns:a16="http://schemas.microsoft.com/office/drawing/2014/main" id="{77E8012E-0115-B707-7389-B53E9A3FE298}"/>
                  </a:ext>
                </a:extLst>
              </p:cNvPr>
              <p:cNvPicPr/>
              <p:nvPr/>
            </p:nvPicPr>
            <p:blipFill>
              <a:blip r:embed="rId46"/>
              <a:stretch>
                <a:fillRect/>
              </a:stretch>
            </p:blipFill>
            <p:spPr>
              <a:xfrm>
                <a:off x="3845302" y="2845116"/>
                <a:ext cx="261720" cy="391711"/>
              </a:xfrm>
              <a:prstGeom prst="rect">
                <a:avLst/>
              </a:prstGeom>
            </p:spPr>
          </p:pic>
        </mc:Fallback>
      </mc:AlternateContent>
      <p:sp>
        <p:nvSpPr>
          <p:cNvPr id="5" name="“light” dark matter">
            <a:extLst>
              <a:ext uri="{FF2B5EF4-FFF2-40B4-BE49-F238E27FC236}">
                <a16:creationId xmlns:a16="http://schemas.microsoft.com/office/drawing/2014/main" id="{B2A07592-6619-9563-545E-E3EBBDD76C23}"/>
              </a:ext>
            </a:extLst>
          </p:cNvPr>
          <p:cNvSpPr txBox="1"/>
          <p:nvPr/>
        </p:nvSpPr>
        <p:spPr>
          <a:xfrm>
            <a:off x="937487" y="3574199"/>
            <a:ext cx="1814213" cy="72840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anchor="ctr">
            <a:spAutoFit/>
          </a:bodyPr>
          <a:lstStyle>
            <a:lvl1pPr>
              <a:spcBef>
                <a:spcPts val="2400"/>
              </a:spcBef>
              <a:defRPr sz="4400">
                <a:solidFill>
                  <a:srgbClr val="D783FF"/>
                </a:solidFill>
              </a:defRPr>
            </a:lvl1pPr>
          </a:lstStyle>
          <a:p>
            <a:pPr algn="ctr"/>
            <a:r>
              <a:rPr sz="2200" dirty="0"/>
              <a:t>“</a:t>
            </a:r>
            <a:r>
              <a:rPr lang="en-CA" sz="2200" b="1" dirty="0"/>
              <a:t>ultra</a:t>
            </a:r>
            <a:r>
              <a:rPr sz="2200" b="1" dirty="0"/>
              <a:t>light</a:t>
            </a:r>
            <a:r>
              <a:rPr sz="2200" dirty="0"/>
              <a:t>” dark matter</a:t>
            </a:r>
          </a:p>
        </p:txBody>
      </p:sp>
      <p:sp>
        <p:nvSpPr>
          <p:cNvPr id="6" name="“light” dark matter">
            <a:extLst>
              <a:ext uri="{FF2B5EF4-FFF2-40B4-BE49-F238E27FC236}">
                <a16:creationId xmlns:a16="http://schemas.microsoft.com/office/drawing/2014/main" id="{0DCEBA15-4887-73AD-F48C-68D3922595A9}"/>
              </a:ext>
            </a:extLst>
          </p:cNvPr>
          <p:cNvSpPr txBox="1"/>
          <p:nvPr/>
        </p:nvSpPr>
        <p:spPr>
          <a:xfrm>
            <a:off x="7538589" y="3610261"/>
            <a:ext cx="1884554" cy="72840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anchor="ctr">
            <a:spAutoFit/>
          </a:bodyPr>
          <a:lstStyle>
            <a:lvl1pPr>
              <a:spcBef>
                <a:spcPts val="2400"/>
              </a:spcBef>
              <a:defRPr sz="4400">
                <a:solidFill>
                  <a:srgbClr val="D783FF"/>
                </a:solidFill>
              </a:defRPr>
            </a:lvl1pPr>
          </a:lstStyle>
          <a:p>
            <a:pPr algn="ctr"/>
            <a:r>
              <a:rPr sz="2200" dirty="0"/>
              <a:t>“</a:t>
            </a:r>
            <a:r>
              <a:rPr lang="en-CA" sz="2200" b="1" dirty="0"/>
              <a:t>ultraheavy</a:t>
            </a:r>
            <a:r>
              <a:rPr sz="2200" dirty="0"/>
              <a:t>” dark matter</a:t>
            </a:r>
          </a:p>
        </p:txBody>
      </p:sp>
      <p:sp>
        <p:nvSpPr>
          <p:cNvPr id="9" name="“light” dark matter">
            <a:extLst>
              <a:ext uri="{FF2B5EF4-FFF2-40B4-BE49-F238E27FC236}">
                <a16:creationId xmlns:a16="http://schemas.microsoft.com/office/drawing/2014/main" id="{CA38BA18-A530-3C60-4BFA-E881C7C05736}"/>
              </a:ext>
            </a:extLst>
          </p:cNvPr>
          <p:cNvSpPr txBox="1"/>
          <p:nvPr/>
        </p:nvSpPr>
        <p:spPr>
          <a:xfrm>
            <a:off x="3242279" y="3557463"/>
            <a:ext cx="1814213" cy="72840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anchor="ctr">
            <a:spAutoFit/>
          </a:bodyPr>
          <a:lstStyle>
            <a:lvl1pPr>
              <a:spcBef>
                <a:spcPts val="2400"/>
              </a:spcBef>
              <a:defRPr sz="4400">
                <a:solidFill>
                  <a:srgbClr val="D783FF"/>
                </a:solidFill>
              </a:defRPr>
            </a:lvl1pPr>
          </a:lstStyle>
          <a:p>
            <a:pPr algn="ctr"/>
            <a:r>
              <a:rPr sz="2200" dirty="0"/>
              <a:t>“</a:t>
            </a:r>
            <a:r>
              <a:rPr sz="2200" b="1" dirty="0"/>
              <a:t>light</a:t>
            </a:r>
            <a:r>
              <a:rPr sz="2200" dirty="0"/>
              <a:t>” dark matter</a:t>
            </a:r>
          </a:p>
        </p:txBody>
      </p:sp>
      <p:sp>
        <p:nvSpPr>
          <p:cNvPr id="10" name="“light” dark matter">
            <a:extLst>
              <a:ext uri="{FF2B5EF4-FFF2-40B4-BE49-F238E27FC236}">
                <a16:creationId xmlns:a16="http://schemas.microsoft.com/office/drawing/2014/main" id="{15E1F447-24A5-2EC5-54A1-F641502C90A4}"/>
              </a:ext>
            </a:extLst>
          </p:cNvPr>
          <p:cNvSpPr txBox="1"/>
          <p:nvPr/>
        </p:nvSpPr>
        <p:spPr>
          <a:xfrm>
            <a:off x="5174732" y="3540239"/>
            <a:ext cx="1814213" cy="72840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anchor="ctr">
            <a:spAutoFit/>
          </a:bodyPr>
          <a:lstStyle>
            <a:lvl1pPr>
              <a:spcBef>
                <a:spcPts val="2400"/>
              </a:spcBef>
              <a:defRPr sz="4400">
                <a:solidFill>
                  <a:srgbClr val="D783FF"/>
                </a:solidFill>
              </a:defRPr>
            </a:lvl1pPr>
          </a:lstStyle>
          <a:p>
            <a:pPr algn="ctr"/>
            <a:r>
              <a:rPr sz="2200" dirty="0"/>
              <a:t>“</a:t>
            </a:r>
            <a:r>
              <a:rPr lang="en-CA" sz="2200" b="1" dirty="0"/>
              <a:t>heavy</a:t>
            </a:r>
            <a:r>
              <a:rPr sz="2200" dirty="0"/>
              <a:t>” dark matter</a:t>
            </a:r>
          </a:p>
        </p:txBody>
      </p:sp>
      <p:pic>
        <p:nvPicPr>
          <p:cNvPr id="12" name="Picture 11" descr="Sphere detector">
            <a:extLst>
              <a:ext uri="{FF2B5EF4-FFF2-40B4-BE49-F238E27FC236}">
                <a16:creationId xmlns:a16="http://schemas.microsoft.com/office/drawing/2014/main" id="{8137A797-EC6A-3E93-81B3-631384971088}"/>
              </a:ext>
            </a:extLst>
          </p:cNvPr>
          <p:cNvPicPr>
            <a:picLocks noChangeAspect="1"/>
          </p:cNvPicPr>
          <p:nvPr/>
        </p:nvPicPr>
        <p:blipFill>
          <a:blip r:embed="rId47"/>
          <a:srcRect l="8341" r="34769"/>
          <a:stretch>
            <a:fillRect/>
          </a:stretch>
        </p:blipFill>
        <p:spPr>
          <a:xfrm>
            <a:off x="3446716" y="4248048"/>
            <a:ext cx="1585157" cy="1676440"/>
          </a:xfrm>
          <a:prstGeom prst="rect">
            <a:avLst/>
          </a:prstGeom>
        </p:spPr>
      </p:pic>
      <p:pic>
        <p:nvPicPr>
          <p:cNvPr id="21" name="Picture 20">
            <a:extLst>
              <a:ext uri="{FF2B5EF4-FFF2-40B4-BE49-F238E27FC236}">
                <a16:creationId xmlns:a16="http://schemas.microsoft.com/office/drawing/2014/main" id="{4A70E6A0-D6F7-0627-A144-567A274F5F36}"/>
              </a:ext>
            </a:extLst>
          </p:cNvPr>
          <p:cNvPicPr>
            <a:picLocks noChangeAspect="1"/>
          </p:cNvPicPr>
          <p:nvPr/>
        </p:nvPicPr>
        <p:blipFill>
          <a:blip r:embed="rId48"/>
          <a:stretch>
            <a:fillRect/>
          </a:stretch>
        </p:blipFill>
        <p:spPr>
          <a:xfrm>
            <a:off x="5265105" y="4425836"/>
            <a:ext cx="1661789" cy="1584239"/>
          </a:xfrm>
          <a:prstGeom prst="rect">
            <a:avLst/>
          </a:prstGeom>
        </p:spPr>
      </p:pic>
      <p:sp>
        <p:nvSpPr>
          <p:cNvPr id="22" name="TextBox 21">
            <a:extLst>
              <a:ext uri="{FF2B5EF4-FFF2-40B4-BE49-F238E27FC236}">
                <a16:creationId xmlns:a16="http://schemas.microsoft.com/office/drawing/2014/main" id="{0C633071-EBCA-2517-DE6C-4BAEA29E8709}"/>
              </a:ext>
            </a:extLst>
          </p:cNvPr>
          <p:cNvSpPr txBox="1"/>
          <p:nvPr/>
        </p:nvSpPr>
        <p:spPr>
          <a:xfrm>
            <a:off x="3299700" y="6005060"/>
            <a:ext cx="1844664" cy="276999"/>
          </a:xfrm>
          <a:prstGeom prst="rect">
            <a:avLst/>
          </a:prstGeom>
          <a:noFill/>
        </p:spPr>
        <p:txBody>
          <a:bodyPr wrap="square" rtlCol="0">
            <a:spAutoFit/>
          </a:bodyPr>
          <a:lstStyle/>
          <a:p>
            <a:pPr algn="ctr"/>
            <a:r>
              <a:rPr lang="en-CA" sz="1200" dirty="0">
                <a:solidFill>
                  <a:schemeClr val="accent5"/>
                </a:solidFill>
              </a:rPr>
              <a:t>NEWS-G</a:t>
            </a:r>
          </a:p>
        </p:txBody>
      </p:sp>
      <p:sp>
        <p:nvSpPr>
          <p:cNvPr id="24" name="TextBox 23">
            <a:extLst>
              <a:ext uri="{FF2B5EF4-FFF2-40B4-BE49-F238E27FC236}">
                <a16:creationId xmlns:a16="http://schemas.microsoft.com/office/drawing/2014/main" id="{EDF07A25-E8CC-2A64-3379-7136EC34687C}"/>
              </a:ext>
            </a:extLst>
          </p:cNvPr>
          <p:cNvSpPr txBox="1"/>
          <p:nvPr/>
        </p:nvSpPr>
        <p:spPr>
          <a:xfrm>
            <a:off x="5159506" y="6028767"/>
            <a:ext cx="1844664" cy="276999"/>
          </a:xfrm>
          <a:prstGeom prst="rect">
            <a:avLst/>
          </a:prstGeom>
          <a:noFill/>
        </p:spPr>
        <p:txBody>
          <a:bodyPr wrap="square" rtlCol="0">
            <a:spAutoFit/>
          </a:bodyPr>
          <a:lstStyle/>
          <a:p>
            <a:pPr algn="ctr"/>
            <a:r>
              <a:rPr lang="en-CA" sz="1200" dirty="0">
                <a:solidFill>
                  <a:schemeClr val="accent5"/>
                </a:solidFill>
              </a:rPr>
              <a:t>DarkSide-40k</a:t>
            </a:r>
          </a:p>
        </p:txBody>
      </p:sp>
      <p:pic>
        <p:nvPicPr>
          <p:cNvPr id="25" name="Picture 24">
            <a:extLst>
              <a:ext uri="{FF2B5EF4-FFF2-40B4-BE49-F238E27FC236}">
                <a16:creationId xmlns:a16="http://schemas.microsoft.com/office/drawing/2014/main" id="{0593A9A1-1C14-694C-42E8-7B96E6D4C45F}"/>
              </a:ext>
            </a:extLst>
          </p:cNvPr>
          <p:cNvPicPr>
            <a:picLocks noChangeAspect="1"/>
          </p:cNvPicPr>
          <p:nvPr/>
        </p:nvPicPr>
        <p:blipFill>
          <a:blip r:embed="rId49"/>
          <a:stretch>
            <a:fillRect/>
          </a:stretch>
        </p:blipFill>
        <p:spPr>
          <a:xfrm>
            <a:off x="931800" y="4391145"/>
            <a:ext cx="2066332" cy="1544276"/>
          </a:xfrm>
          <a:prstGeom prst="rect">
            <a:avLst/>
          </a:prstGeom>
        </p:spPr>
      </p:pic>
      <p:sp>
        <p:nvSpPr>
          <p:cNvPr id="26" name="TextBox 25">
            <a:extLst>
              <a:ext uri="{FF2B5EF4-FFF2-40B4-BE49-F238E27FC236}">
                <a16:creationId xmlns:a16="http://schemas.microsoft.com/office/drawing/2014/main" id="{268C2007-14BB-66A0-6832-F9472DF6D50E}"/>
              </a:ext>
            </a:extLst>
          </p:cNvPr>
          <p:cNvSpPr txBox="1"/>
          <p:nvPr/>
        </p:nvSpPr>
        <p:spPr>
          <a:xfrm>
            <a:off x="950560" y="6002638"/>
            <a:ext cx="1844664" cy="276999"/>
          </a:xfrm>
          <a:prstGeom prst="rect">
            <a:avLst/>
          </a:prstGeom>
          <a:noFill/>
        </p:spPr>
        <p:txBody>
          <a:bodyPr wrap="square" rtlCol="0">
            <a:spAutoFit/>
          </a:bodyPr>
          <a:lstStyle/>
          <a:p>
            <a:pPr algn="ctr"/>
            <a:r>
              <a:rPr lang="en-CA" sz="1200" dirty="0">
                <a:solidFill>
                  <a:schemeClr val="accent5"/>
                </a:solidFill>
              </a:rPr>
              <a:t>CATCHY</a:t>
            </a:r>
          </a:p>
        </p:txBody>
      </p:sp>
      <p:pic>
        <p:nvPicPr>
          <p:cNvPr id="28" name="Picture 27">
            <a:extLst>
              <a:ext uri="{FF2B5EF4-FFF2-40B4-BE49-F238E27FC236}">
                <a16:creationId xmlns:a16="http://schemas.microsoft.com/office/drawing/2014/main" id="{B4831480-E47C-5828-DCC1-C872F7DE6730}"/>
              </a:ext>
            </a:extLst>
          </p:cNvPr>
          <p:cNvPicPr>
            <a:picLocks noChangeAspect="1"/>
          </p:cNvPicPr>
          <p:nvPr/>
        </p:nvPicPr>
        <p:blipFill>
          <a:blip r:embed="rId50"/>
          <a:stretch>
            <a:fillRect/>
          </a:stretch>
        </p:blipFill>
        <p:spPr>
          <a:xfrm>
            <a:off x="9798409" y="4516059"/>
            <a:ext cx="2220377" cy="1364295"/>
          </a:xfrm>
          <a:prstGeom prst="rect">
            <a:avLst/>
          </a:prstGeom>
        </p:spPr>
      </p:pic>
      <p:sp>
        <p:nvSpPr>
          <p:cNvPr id="4" name="Date Placeholder 3">
            <a:extLst>
              <a:ext uri="{FF2B5EF4-FFF2-40B4-BE49-F238E27FC236}">
                <a16:creationId xmlns:a16="http://schemas.microsoft.com/office/drawing/2014/main" id="{68B94407-7115-6275-DC58-475EB5A96F59}"/>
              </a:ext>
            </a:extLst>
          </p:cNvPr>
          <p:cNvSpPr>
            <a:spLocks noGrp="1"/>
          </p:cNvSpPr>
          <p:nvPr>
            <p:ph type="dt" sz="half" idx="10"/>
          </p:nvPr>
        </p:nvSpPr>
        <p:spPr/>
        <p:txBody>
          <a:bodyPr/>
          <a:lstStyle/>
          <a:p>
            <a:r>
              <a:rPr lang="en-US"/>
              <a:t>2026-07-29</a:t>
            </a:r>
            <a:endParaRPr lang="en-CA"/>
          </a:p>
        </p:txBody>
      </p:sp>
      <p:sp>
        <p:nvSpPr>
          <p:cNvPr id="8" name="Footer Placeholder 7">
            <a:extLst>
              <a:ext uri="{FF2B5EF4-FFF2-40B4-BE49-F238E27FC236}">
                <a16:creationId xmlns:a16="http://schemas.microsoft.com/office/drawing/2014/main" id="{BA40E91E-388B-7E08-CC88-F6B01AD5D593}"/>
              </a:ext>
            </a:extLst>
          </p:cNvPr>
          <p:cNvSpPr>
            <a:spLocks noGrp="1"/>
          </p:cNvSpPr>
          <p:nvPr>
            <p:ph type="ftr" sz="quarter" idx="11"/>
          </p:nvPr>
        </p:nvSpPr>
        <p:spPr/>
        <p:txBody>
          <a:bodyPr/>
          <a:lstStyle/>
          <a:p>
            <a:r>
              <a:rPr lang="en-CA"/>
              <a:t>MI 2026</a:t>
            </a:r>
          </a:p>
        </p:txBody>
      </p:sp>
      <p:sp>
        <p:nvSpPr>
          <p:cNvPr id="27" name="Slide Number Placeholder 26">
            <a:extLst>
              <a:ext uri="{FF2B5EF4-FFF2-40B4-BE49-F238E27FC236}">
                <a16:creationId xmlns:a16="http://schemas.microsoft.com/office/drawing/2014/main" id="{EA405012-0CB4-CF88-ED2D-0DFC3DCA5FD0}"/>
              </a:ext>
            </a:extLst>
          </p:cNvPr>
          <p:cNvSpPr>
            <a:spLocks noGrp="1"/>
          </p:cNvSpPr>
          <p:nvPr>
            <p:ph type="sldNum" sz="quarter" idx="12"/>
          </p:nvPr>
        </p:nvSpPr>
        <p:spPr/>
        <p:txBody>
          <a:bodyPr/>
          <a:lstStyle/>
          <a:p>
            <a:fld id="{D12E0FF8-979D-4E91-940C-799527AB8B5D}" type="slidenum">
              <a:rPr lang="en-CA" smtClean="0"/>
              <a:t>2</a:t>
            </a:fld>
            <a:endParaRPr lang="en-CA"/>
          </a:p>
        </p:txBody>
      </p:sp>
      <p:pic>
        <p:nvPicPr>
          <p:cNvPr id="67" name="Picture 66">
            <a:extLst>
              <a:ext uri="{FF2B5EF4-FFF2-40B4-BE49-F238E27FC236}">
                <a16:creationId xmlns:a16="http://schemas.microsoft.com/office/drawing/2014/main" id="{47ED54E3-0BC9-E34C-4440-2D11CA0B8714}"/>
              </a:ext>
            </a:extLst>
          </p:cNvPr>
          <p:cNvPicPr>
            <a:picLocks noChangeAspect="1"/>
          </p:cNvPicPr>
          <p:nvPr/>
        </p:nvPicPr>
        <p:blipFill>
          <a:blip r:embed="rId51"/>
          <a:stretch>
            <a:fillRect/>
          </a:stretch>
        </p:blipFill>
        <p:spPr>
          <a:xfrm>
            <a:off x="7876361" y="4487996"/>
            <a:ext cx="1661304" cy="1356478"/>
          </a:xfrm>
          <a:prstGeom prst="rect">
            <a:avLst/>
          </a:prstGeom>
        </p:spPr>
      </p:pic>
      <p:pic>
        <p:nvPicPr>
          <p:cNvPr id="69" name="Picture 68">
            <a:extLst>
              <a:ext uri="{FF2B5EF4-FFF2-40B4-BE49-F238E27FC236}">
                <a16:creationId xmlns:a16="http://schemas.microsoft.com/office/drawing/2014/main" id="{A2DD12F9-CE53-8A31-8528-7A717137A2D4}"/>
              </a:ext>
            </a:extLst>
          </p:cNvPr>
          <p:cNvPicPr>
            <a:picLocks noChangeAspect="1"/>
          </p:cNvPicPr>
          <p:nvPr/>
        </p:nvPicPr>
        <p:blipFill>
          <a:blip r:embed="rId52">
            <a:extLst>
              <a:ext uri="{28A0092B-C50C-407E-A947-70E740481C1C}">
                <a14:useLocalDpi xmlns:a14="http://schemas.microsoft.com/office/drawing/2010/main" val="0"/>
              </a:ext>
            </a:extLst>
          </a:blip>
          <a:stretch>
            <a:fillRect/>
          </a:stretch>
        </p:blipFill>
        <p:spPr>
          <a:xfrm flipH="1">
            <a:off x="4163631" y="2961043"/>
            <a:ext cx="204979" cy="204979"/>
          </a:xfrm>
          <a:prstGeom prst="rect">
            <a:avLst/>
          </a:prstGeom>
        </p:spPr>
      </p:pic>
    </p:spTree>
    <p:extLst>
      <p:ext uri="{BB962C8B-B14F-4D97-AF65-F5344CB8AC3E}">
        <p14:creationId xmlns:p14="http://schemas.microsoft.com/office/powerpoint/2010/main" val="17992905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54EB0-17A3-4036-E5FF-44B1C30ECE67}"/>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976ECEBC-9F14-7B79-1B34-430D8D15C324}"/>
              </a:ext>
            </a:extLst>
          </p:cNvPr>
          <p:cNvSpPr>
            <a:spLocks noGrp="1"/>
          </p:cNvSpPr>
          <p:nvPr>
            <p:ph type="title"/>
          </p:nvPr>
        </p:nvSpPr>
        <p:spPr/>
        <p:txBody>
          <a:bodyPr/>
          <a:lstStyle/>
          <a:p>
            <a:r>
              <a:rPr lang="en-US" spc="-50" dirty="0">
                <a:solidFill>
                  <a:schemeClr val="tx1">
                    <a:lumMod val="85000"/>
                    <a:lumOff val="15000"/>
                  </a:schemeClr>
                </a:solidFill>
              </a:rPr>
              <a:t>Refinements: Selection Cuts</a:t>
            </a:r>
            <a:endParaRPr lang="en-CA" dirty="0"/>
          </a:p>
        </p:txBody>
      </p:sp>
      <p:sp>
        <p:nvSpPr>
          <p:cNvPr id="9" name="Content Placeholder 8">
            <a:extLst>
              <a:ext uri="{FF2B5EF4-FFF2-40B4-BE49-F238E27FC236}">
                <a16:creationId xmlns:a16="http://schemas.microsoft.com/office/drawing/2014/main" id="{261DFB4B-E443-926D-B505-29CC26A99EEA}"/>
              </a:ext>
            </a:extLst>
          </p:cNvPr>
          <p:cNvSpPr>
            <a:spLocks noGrp="1"/>
          </p:cNvSpPr>
          <p:nvPr>
            <p:ph sz="half" idx="1"/>
          </p:nvPr>
        </p:nvSpPr>
        <p:spPr/>
        <p:txBody>
          <a:bodyPr>
            <a:normAutofit/>
          </a:bodyPr>
          <a:lstStyle/>
          <a:p>
            <a:pPr lvl="1">
              <a:buFont typeface="Arial" panose="020B0604020202020204" pitchFamily="34" charset="0"/>
              <a:buChar char="•"/>
            </a:pPr>
            <a:r>
              <a:rPr lang="en-CA" sz="2600" dirty="0"/>
              <a:t>If DM is too big, its damage would be visible to naked eye</a:t>
            </a:r>
          </a:p>
          <a:p>
            <a:pPr lvl="1">
              <a:buFont typeface="Arial" panose="020B0604020202020204" pitchFamily="34" charset="0"/>
              <a:buChar char="•"/>
            </a:pPr>
            <a:r>
              <a:rPr lang="en-CA" sz="2600" dirty="0"/>
              <a:t>DM-damaged mica could have been excluded by quality cuts in original monopole search</a:t>
            </a:r>
          </a:p>
          <a:p>
            <a:pPr lvl="1">
              <a:buFont typeface="Arial" panose="020B0604020202020204" pitchFamily="34" charset="0"/>
              <a:buChar char="•"/>
            </a:pPr>
            <a:r>
              <a:rPr lang="en-CA" sz="2600" dirty="0"/>
              <a:t>Set an upper limit on excluded cross sections by imposing a max melt radius of 10 microns</a:t>
            </a:r>
          </a:p>
          <a:p>
            <a:pPr lvl="1">
              <a:buFont typeface="Arial" panose="020B0604020202020204" pitchFamily="34" charset="0"/>
              <a:buChar char="•"/>
            </a:pPr>
            <a:endParaRPr lang="en-CA" sz="2600" dirty="0"/>
          </a:p>
        </p:txBody>
      </p:sp>
      <p:pic>
        <p:nvPicPr>
          <p:cNvPr id="4" name="Content Placeholder 3">
            <a:extLst>
              <a:ext uri="{FF2B5EF4-FFF2-40B4-BE49-F238E27FC236}">
                <a16:creationId xmlns:a16="http://schemas.microsoft.com/office/drawing/2014/main" id="{39509106-FA74-0557-790C-3CCD46DD3321}"/>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380480" y="1768499"/>
            <a:ext cx="4832005" cy="4517957"/>
          </a:xfrm>
          <a:prstGeom prst="rect">
            <a:avLst/>
          </a:prstGeom>
        </p:spPr>
      </p:pic>
      <p:sp>
        <p:nvSpPr>
          <p:cNvPr id="5" name="Date Placeholder 4">
            <a:extLst>
              <a:ext uri="{FF2B5EF4-FFF2-40B4-BE49-F238E27FC236}">
                <a16:creationId xmlns:a16="http://schemas.microsoft.com/office/drawing/2014/main" id="{25684932-503A-9424-AC06-FF60FA1FB6BB}"/>
              </a:ext>
            </a:extLst>
          </p:cNvPr>
          <p:cNvSpPr>
            <a:spLocks noGrp="1"/>
          </p:cNvSpPr>
          <p:nvPr>
            <p:ph type="dt" sz="half" idx="10"/>
          </p:nvPr>
        </p:nvSpPr>
        <p:spPr/>
        <p:txBody>
          <a:bodyPr/>
          <a:lstStyle/>
          <a:p>
            <a:r>
              <a:rPr lang="en-US"/>
              <a:t>2026-07-29</a:t>
            </a:r>
            <a:endParaRPr lang="en-CA"/>
          </a:p>
        </p:txBody>
      </p:sp>
      <p:sp>
        <p:nvSpPr>
          <p:cNvPr id="6" name="Slide Number Placeholder 5">
            <a:extLst>
              <a:ext uri="{FF2B5EF4-FFF2-40B4-BE49-F238E27FC236}">
                <a16:creationId xmlns:a16="http://schemas.microsoft.com/office/drawing/2014/main" id="{E7F4561A-90C5-D6F4-0EB1-D471FCAFB8C8}"/>
              </a:ext>
            </a:extLst>
          </p:cNvPr>
          <p:cNvSpPr>
            <a:spLocks noGrp="1"/>
          </p:cNvSpPr>
          <p:nvPr>
            <p:ph type="sldNum" sz="quarter" idx="12"/>
          </p:nvPr>
        </p:nvSpPr>
        <p:spPr/>
        <p:txBody>
          <a:bodyPr/>
          <a:lstStyle/>
          <a:p>
            <a:fld id="{D12E0FF8-979D-4E91-940C-799527AB8B5D}" type="slidenum">
              <a:rPr lang="en-CA" smtClean="0"/>
              <a:t>20</a:t>
            </a:fld>
            <a:endParaRPr lang="en-CA"/>
          </a:p>
        </p:txBody>
      </p:sp>
      <p:sp>
        <p:nvSpPr>
          <p:cNvPr id="8" name="TextBox 7">
            <a:extLst>
              <a:ext uri="{FF2B5EF4-FFF2-40B4-BE49-F238E27FC236}">
                <a16:creationId xmlns:a16="http://schemas.microsoft.com/office/drawing/2014/main" id="{A5C2B346-2847-86B9-6B0C-67D0F13E436B}"/>
              </a:ext>
            </a:extLst>
          </p:cNvPr>
          <p:cNvSpPr txBox="1"/>
          <p:nvPr/>
        </p:nvSpPr>
        <p:spPr>
          <a:xfrm>
            <a:off x="7853680" y="4955008"/>
            <a:ext cx="2268570" cy="461665"/>
          </a:xfrm>
          <a:prstGeom prst="rect">
            <a:avLst/>
          </a:prstGeom>
          <a:noFill/>
        </p:spPr>
        <p:txBody>
          <a:bodyPr wrap="none" rtlCol="0">
            <a:spAutoFit/>
          </a:bodyPr>
          <a:lstStyle/>
          <a:p>
            <a:r>
              <a:rPr lang="en-CA" sz="2400" dirty="0"/>
              <a:t>Fission Tracks</a:t>
            </a:r>
          </a:p>
        </p:txBody>
      </p:sp>
      <p:sp>
        <p:nvSpPr>
          <p:cNvPr id="10" name="TextBox 9">
            <a:extLst>
              <a:ext uri="{FF2B5EF4-FFF2-40B4-BE49-F238E27FC236}">
                <a16:creationId xmlns:a16="http://schemas.microsoft.com/office/drawing/2014/main" id="{41928ABF-6736-A018-DB0A-FEDB3AF43D00}"/>
              </a:ext>
            </a:extLst>
          </p:cNvPr>
          <p:cNvSpPr txBox="1"/>
          <p:nvPr/>
        </p:nvSpPr>
        <p:spPr>
          <a:xfrm>
            <a:off x="8895744" y="3692944"/>
            <a:ext cx="1359668" cy="830997"/>
          </a:xfrm>
          <a:prstGeom prst="rect">
            <a:avLst/>
          </a:prstGeom>
          <a:noFill/>
        </p:spPr>
        <p:txBody>
          <a:bodyPr wrap="none" rtlCol="0">
            <a:spAutoFit/>
          </a:bodyPr>
          <a:lstStyle/>
          <a:p>
            <a:pPr algn="ctr"/>
            <a:r>
              <a:rPr lang="en-CA" sz="2400" dirty="0"/>
              <a:t>Optical</a:t>
            </a:r>
          </a:p>
          <a:p>
            <a:pPr algn="ctr"/>
            <a:r>
              <a:rPr lang="en-CA" sz="2400" dirty="0"/>
              <a:t>Damage</a:t>
            </a:r>
          </a:p>
        </p:txBody>
      </p:sp>
      <p:sp>
        <p:nvSpPr>
          <p:cNvPr id="2" name="Footer Placeholder 1">
            <a:extLst>
              <a:ext uri="{FF2B5EF4-FFF2-40B4-BE49-F238E27FC236}">
                <a16:creationId xmlns:a16="http://schemas.microsoft.com/office/drawing/2014/main" id="{BB385B2C-E52B-3A3A-54A0-339127DA5CF9}"/>
              </a:ext>
            </a:extLst>
          </p:cNvPr>
          <p:cNvSpPr>
            <a:spLocks noGrp="1"/>
          </p:cNvSpPr>
          <p:nvPr>
            <p:ph type="ftr" sz="quarter" idx="11"/>
          </p:nvPr>
        </p:nvSpPr>
        <p:spPr/>
        <p:txBody>
          <a:bodyPr/>
          <a:lstStyle/>
          <a:p>
            <a:r>
              <a:rPr lang="en-CA"/>
              <a:t>MI 2026</a:t>
            </a:r>
          </a:p>
        </p:txBody>
      </p:sp>
    </p:spTree>
    <p:extLst>
      <p:ext uri="{BB962C8B-B14F-4D97-AF65-F5344CB8AC3E}">
        <p14:creationId xmlns:p14="http://schemas.microsoft.com/office/powerpoint/2010/main" val="5479822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C11A8C7-E49D-2C0F-48D4-6E947500DB49}"/>
            </a:ext>
          </a:extLst>
        </p:cNvPr>
        <p:cNvGrpSpPr/>
        <p:nvPr/>
      </p:nvGrpSpPr>
      <p:grpSpPr>
        <a:xfrm>
          <a:off x="0" y="0"/>
          <a:ext cx="0" cy="0"/>
          <a:chOff x="0" y="0"/>
          <a:chExt cx="0" cy="0"/>
        </a:xfrm>
      </p:grpSpPr>
      <p:sp>
        <p:nvSpPr>
          <p:cNvPr id="45" name="Rectangle 44">
            <a:extLst>
              <a:ext uri="{FF2B5EF4-FFF2-40B4-BE49-F238E27FC236}">
                <a16:creationId xmlns:a16="http://schemas.microsoft.com/office/drawing/2014/main" id="{A9D068DB-E7E7-4102-9402-EAA049E13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47" name="Rectangle 46">
            <a:extLst>
              <a:ext uri="{FF2B5EF4-FFF2-40B4-BE49-F238E27FC236}">
                <a16:creationId xmlns:a16="http://schemas.microsoft.com/office/drawing/2014/main" id="{96C8906C-CCD9-4F71-B3DD-BC1331E1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cxnSp>
        <p:nvCxnSpPr>
          <p:cNvPr id="49" name="Straight Connector 48">
            <a:extLst>
              <a:ext uri="{FF2B5EF4-FFF2-40B4-BE49-F238E27FC236}">
                <a16:creationId xmlns:a16="http://schemas.microsoft.com/office/drawing/2014/main" id="{CA0D6F13-628B-4FC4-AD48-A2B64677D01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51" name="Rectangle 50">
            <a:extLst>
              <a:ext uri="{FF2B5EF4-FFF2-40B4-BE49-F238E27FC236}">
                <a16:creationId xmlns:a16="http://schemas.microsoft.com/office/drawing/2014/main" id="{15746F23-6A4C-4A1F-A0CE-A0C8537D52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D1BCC66-8482-EC43-F74B-C51FD7C6222B}"/>
              </a:ext>
            </a:extLst>
          </p:cNvPr>
          <p:cNvSpPr>
            <a:spLocks noGrp="1"/>
          </p:cNvSpPr>
          <p:nvPr>
            <p:ph type="title"/>
          </p:nvPr>
        </p:nvSpPr>
        <p:spPr>
          <a:xfrm>
            <a:off x="8141110" y="639097"/>
            <a:ext cx="3401961" cy="3686015"/>
          </a:xfrm>
        </p:spPr>
        <p:txBody>
          <a:bodyPr vert="horz" lIns="91440" tIns="45720" rIns="91440" bIns="45720" rtlCol="0" anchor="b">
            <a:normAutofit/>
          </a:bodyPr>
          <a:lstStyle/>
          <a:p>
            <a:pPr defTabSz="914400"/>
            <a:r>
              <a:rPr lang="en-US" sz="4100" spc="-50">
                <a:solidFill>
                  <a:schemeClr val="tx1">
                    <a:lumMod val="85000"/>
                    <a:lumOff val="15000"/>
                  </a:schemeClr>
                </a:solidFill>
              </a:rPr>
              <a:t>Full Mica Sensitivities</a:t>
            </a:r>
          </a:p>
        </p:txBody>
      </p:sp>
      <p:pic>
        <p:nvPicPr>
          <p:cNvPr id="28" name="Content Placeholder 27">
            <a:extLst>
              <a:ext uri="{FF2B5EF4-FFF2-40B4-BE49-F238E27FC236}">
                <a16:creationId xmlns:a16="http://schemas.microsoft.com/office/drawing/2014/main" id="{DBA96EB3-03C9-C1BA-DF9D-AC7625A1F16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45250" y="202583"/>
            <a:ext cx="5929151" cy="5929151"/>
          </a:xfrm>
          <a:prstGeom prst="rect">
            <a:avLst/>
          </a:prstGeom>
        </p:spPr>
      </p:pic>
      <p:cxnSp>
        <p:nvCxnSpPr>
          <p:cNvPr id="53" name="Straight Connector 52">
            <a:extLst>
              <a:ext uri="{FF2B5EF4-FFF2-40B4-BE49-F238E27FC236}">
                <a16:creationId xmlns:a16="http://schemas.microsoft.com/office/drawing/2014/main" id="{D9BFE64E-CCE4-4F62-BB14-C7028756C8C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209305" y="4343400"/>
            <a:ext cx="32004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55" name="Rectangle 54">
            <a:extLst>
              <a:ext uri="{FF2B5EF4-FFF2-40B4-BE49-F238E27FC236}">
                <a16:creationId xmlns:a16="http://schemas.microsoft.com/office/drawing/2014/main" id="{87CC7517-DC26-4B88-BF95-5D09F3E93E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57" name="Rectangle 56">
            <a:extLst>
              <a:ext uri="{FF2B5EF4-FFF2-40B4-BE49-F238E27FC236}">
                <a16:creationId xmlns:a16="http://schemas.microsoft.com/office/drawing/2014/main" id="{D87C466A-2605-4E25-9E19-8E277E2EA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4" name="Date Placeholder 3">
            <a:extLst>
              <a:ext uri="{FF2B5EF4-FFF2-40B4-BE49-F238E27FC236}">
                <a16:creationId xmlns:a16="http://schemas.microsoft.com/office/drawing/2014/main" id="{1FFBA7A4-3529-03CA-D239-E9E851E857FC}"/>
              </a:ext>
            </a:extLst>
          </p:cNvPr>
          <p:cNvSpPr>
            <a:spLocks noGrp="1"/>
          </p:cNvSpPr>
          <p:nvPr>
            <p:ph type="dt" sz="half" idx="10"/>
          </p:nvPr>
        </p:nvSpPr>
        <p:spPr>
          <a:xfrm>
            <a:off x="1097280" y="6459785"/>
            <a:ext cx="2472271" cy="365125"/>
          </a:xfrm>
        </p:spPr>
        <p:txBody>
          <a:bodyPr vert="horz" lIns="91440" tIns="45720" rIns="91440" bIns="45720" rtlCol="0" anchor="ctr">
            <a:normAutofit/>
          </a:bodyPr>
          <a:lstStyle/>
          <a:p>
            <a:pPr defTabSz="914400">
              <a:spcAft>
                <a:spcPts val="600"/>
              </a:spcAft>
            </a:pPr>
            <a:r>
              <a:rPr lang="en-US"/>
              <a:t>2026-07-29</a:t>
            </a:r>
          </a:p>
        </p:txBody>
      </p:sp>
      <p:sp>
        <p:nvSpPr>
          <p:cNvPr id="20" name="Footer Placeholder 19">
            <a:extLst>
              <a:ext uri="{FF2B5EF4-FFF2-40B4-BE49-F238E27FC236}">
                <a16:creationId xmlns:a16="http://schemas.microsoft.com/office/drawing/2014/main" id="{78187801-8EC1-90B8-BAA6-EACC43F1D1F1}"/>
              </a:ext>
            </a:extLst>
          </p:cNvPr>
          <p:cNvSpPr>
            <a:spLocks noGrp="1"/>
          </p:cNvSpPr>
          <p:nvPr>
            <p:ph type="ftr" sz="quarter" idx="11"/>
          </p:nvPr>
        </p:nvSpPr>
        <p:spPr>
          <a:xfrm>
            <a:off x="3686185" y="6459785"/>
            <a:ext cx="4822804" cy="365125"/>
          </a:xfrm>
        </p:spPr>
        <p:txBody>
          <a:bodyPr vert="horz" lIns="91440" tIns="45720" rIns="91440" bIns="45720" rtlCol="0" anchor="ctr">
            <a:normAutofit/>
          </a:bodyPr>
          <a:lstStyle/>
          <a:p>
            <a:pPr defTabSz="914400">
              <a:spcAft>
                <a:spcPts val="600"/>
              </a:spcAft>
            </a:pPr>
            <a:r>
              <a:rPr lang="en-US" kern="1200" cap="all" baseline="0">
                <a:solidFill>
                  <a:srgbClr val="FFFFFF"/>
                </a:solidFill>
                <a:latin typeface="+mn-lt"/>
                <a:ea typeface="+mn-ea"/>
                <a:cs typeface="+mn-cs"/>
              </a:rPr>
              <a:t>MI 2026</a:t>
            </a:r>
          </a:p>
        </p:txBody>
      </p:sp>
      <p:sp>
        <p:nvSpPr>
          <p:cNvPr id="6" name="Slide Number Placeholder 5">
            <a:extLst>
              <a:ext uri="{FF2B5EF4-FFF2-40B4-BE49-F238E27FC236}">
                <a16:creationId xmlns:a16="http://schemas.microsoft.com/office/drawing/2014/main" id="{365C28C4-00CF-1672-0006-C0A792C90249}"/>
              </a:ext>
            </a:extLst>
          </p:cNvPr>
          <p:cNvSpPr>
            <a:spLocks noGrp="1"/>
          </p:cNvSpPr>
          <p:nvPr>
            <p:ph type="sldNum" sz="quarter" idx="12"/>
          </p:nvPr>
        </p:nvSpPr>
        <p:spPr>
          <a:xfrm>
            <a:off x="9900458" y="6459785"/>
            <a:ext cx="1312025" cy="365125"/>
          </a:xfrm>
        </p:spPr>
        <p:txBody>
          <a:bodyPr vert="horz" lIns="91440" tIns="45720" rIns="91440" bIns="45720" rtlCol="0" anchor="ctr">
            <a:normAutofit/>
          </a:bodyPr>
          <a:lstStyle/>
          <a:p>
            <a:pPr defTabSz="914400">
              <a:spcAft>
                <a:spcPts val="600"/>
              </a:spcAft>
            </a:pPr>
            <a:fld id="{D12E0FF8-979D-4E91-940C-799527AB8B5D}" type="slidenum">
              <a:rPr lang="en-US" sz="1050" smtClean="0"/>
              <a:pPr defTabSz="914400">
                <a:spcAft>
                  <a:spcPts val="600"/>
                </a:spcAft>
              </a:pPr>
              <a:t>21</a:t>
            </a:fld>
            <a:endParaRPr lang="en-US" sz="1050"/>
          </a:p>
        </p:txBody>
      </p:sp>
      <p:sp>
        <p:nvSpPr>
          <p:cNvPr id="3" name="TextBox 2">
            <a:extLst>
              <a:ext uri="{FF2B5EF4-FFF2-40B4-BE49-F238E27FC236}">
                <a16:creationId xmlns:a16="http://schemas.microsoft.com/office/drawing/2014/main" id="{CCF18852-F15C-D63E-AAC2-6471C10C72AD}"/>
              </a:ext>
            </a:extLst>
          </p:cNvPr>
          <p:cNvSpPr txBox="1"/>
          <p:nvPr/>
        </p:nvSpPr>
        <p:spPr>
          <a:xfrm>
            <a:off x="199322" y="5845564"/>
            <a:ext cx="1527517" cy="369332"/>
          </a:xfrm>
          <a:prstGeom prst="rect">
            <a:avLst/>
          </a:prstGeom>
          <a:noFill/>
        </p:spPr>
        <p:txBody>
          <a:bodyPr wrap="square">
            <a:spAutoFit/>
          </a:bodyPr>
          <a:lstStyle/>
          <a:p>
            <a:r>
              <a:rPr lang="en-CA" dirty="0"/>
              <a:t>2606.02579</a:t>
            </a:r>
          </a:p>
        </p:txBody>
      </p:sp>
    </p:spTree>
    <p:extLst>
      <p:ext uri="{BB962C8B-B14F-4D97-AF65-F5344CB8AC3E}">
        <p14:creationId xmlns:p14="http://schemas.microsoft.com/office/powerpoint/2010/main" val="9594391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19577-C22A-0279-11EF-A25747AEDEE2}"/>
              </a:ext>
            </a:extLst>
          </p:cNvPr>
          <p:cNvSpPr>
            <a:spLocks noGrp="1"/>
          </p:cNvSpPr>
          <p:nvPr>
            <p:ph type="title"/>
          </p:nvPr>
        </p:nvSpPr>
        <p:spPr/>
        <p:txBody>
          <a:bodyPr/>
          <a:lstStyle/>
          <a:p>
            <a:r>
              <a:rPr lang="en-CA" dirty="0"/>
              <a:t>Conclusion</a:t>
            </a:r>
          </a:p>
        </p:txBody>
      </p:sp>
      <p:sp>
        <p:nvSpPr>
          <p:cNvPr id="3" name="Content Placeholder 2">
            <a:extLst>
              <a:ext uri="{FF2B5EF4-FFF2-40B4-BE49-F238E27FC236}">
                <a16:creationId xmlns:a16="http://schemas.microsoft.com/office/drawing/2014/main" id="{4B94080A-E376-4FA7-1E59-6DE1D19E713D}"/>
              </a:ext>
            </a:extLst>
          </p:cNvPr>
          <p:cNvSpPr>
            <a:spLocks noGrp="1"/>
          </p:cNvSpPr>
          <p:nvPr>
            <p:ph idx="1"/>
          </p:nvPr>
        </p:nvSpPr>
        <p:spPr/>
        <p:txBody>
          <a:bodyPr>
            <a:normAutofit/>
          </a:bodyPr>
          <a:lstStyle/>
          <a:p>
            <a:pPr lvl="1">
              <a:buFont typeface="Arial" panose="020B0604020202020204" pitchFamily="34" charset="0"/>
              <a:buChar char="•"/>
            </a:pPr>
            <a:r>
              <a:rPr lang="en-CA" sz="2600" dirty="0"/>
              <a:t>Mineral searches can reach into parameter space with extremely large masses</a:t>
            </a:r>
          </a:p>
          <a:p>
            <a:pPr lvl="1">
              <a:buFont typeface="Arial" panose="020B0604020202020204" pitchFamily="34" charset="0"/>
              <a:buChar char="•"/>
            </a:pPr>
            <a:r>
              <a:rPr lang="en-CA" sz="2600" dirty="0"/>
              <a:t>Ongoing search at Queen’s looking for melt tracks in muscovite mica</a:t>
            </a:r>
          </a:p>
          <a:p>
            <a:pPr lvl="1">
              <a:buFont typeface="Arial" panose="020B0604020202020204" pitchFamily="34" charset="0"/>
              <a:buChar char="•"/>
            </a:pPr>
            <a:r>
              <a:rPr lang="en-CA" sz="2600" dirty="0"/>
              <a:t>Preliminary paper out; onto calibration, measurement and more theory work to find final bounds</a:t>
            </a:r>
          </a:p>
          <a:p>
            <a:pPr lvl="1">
              <a:buFont typeface="Arial" panose="020B0604020202020204" pitchFamily="34" charset="0"/>
              <a:buChar char="•"/>
            </a:pPr>
            <a:r>
              <a:rPr lang="en-CA" sz="2600" dirty="0"/>
              <a:t>Also re-examined old bounds from monopole searches in mica; less parameter space than originally though</a:t>
            </a:r>
          </a:p>
        </p:txBody>
      </p:sp>
      <p:sp>
        <p:nvSpPr>
          <p:cNvPr id="4" name="Date Placeholder 3">
            <a:extLst>
              <a:ext uri="{FF2B5EF4-FFF2-40B4-BE49-F238E27FC236}">
                <a16:creationId xmlns:a16="http://schemas.microsoft.com/office/drawing/2014/main" id="{2C27BD93-41B9-FBC4-E1F0-39BA15C3A72F}"/>
              </a:ext>
            </a:extLst>
          </p:cNvPr>
          <p:cNvSpPr>
            <a:spLocks noGrp="1"/>
          </p:cNvSpPr>
          <p:nvPr>
            <p:ph type="dt" sz="half" idx="10"/>
          </p:nvPr>
        </p:nvSpPr>
        <p:spPr/>
        <p:txBody>
          <a:bodyPr/>
          <a:lstStyle/>
          <a:p>
            <a:r>
              <a:rPr lang="en-US"/>
              <a:t>2026-07-29</a:t>
            </a:r>
            <a:endParaRPr lang="en-CA"/>
          </a:p>
        </p:txBody>
      </p:sp>
      <p:sp>
        <p:nvSpPr>
          <p:cNvPr id="5" name="Footer Placeholder 4">
            <a:extLst>
              <a:ext uri="{FF2B5EF4-FFF2-40B4-BE49-F238E27FC236}">
                <a16:creationId xmlns:a16="http://schemas.microsoft.com/office/drawing/2014/main" id="{01C90897-88C5-004D-E241-7617E934C19E}"/>
              </a:ext>
            </a:extLst>
          </p:cNvPr>
          <p:cNvSpPr>
            <a:spLocks noGrp="1"/>
          </p:cNvSpPr>
          <p:nvPr>
            <p:ph type="ftr" sz="quarter" idx="11"/>
          </p:nvPr>
        </p:nvSpPr>
        <p:spPr/>
        <p:txBody>
          <a:bodyPr/>
          <a:lstStyle/>
          <a:p>
            <a:r>
              <a:rPr lang="en-CA"/>
              <a:t>MI 2026</a:t>
            </a:r>
          </a:p>
        </p:txBody>
      </p:sp>
      <p:sp>
        <p:nvSpPr>
          <p:cNvPr id="6" name="Slide Number Placeholder 5">
            <a:extLst>
              <a:ext uri="{FF2B5EF4-FFF2-40B4-BE49-F238E27FC236}">
                <a16:creationId xmlns:a16="http://schemas.microsoft.com/office/drawing/2014/main" id="{49388296-B22C-73D8-5720-F87467BFB961}"/>
              </a:ext>
            </a:extLst>
          </p:cNvPr>
          <p:cNvSpPr>
            <a:spLocks noGrp="1"/>
          </p:cNvSpPr>
          <p:nvPr>
            <p:ph type="sldNum" sz="quarter" idx="12"/>
          </p:nvPr>
        </p:nvSpPr>
        <p:spPr/>
        <p:txBody>
          <a:bodyPr/>
          <a:lstStyle/>
          <a:p>
            <a:fld id="{D12E0FF8-979D-4E91-940C-799527AB8B5D}" type="slidenum">
              <a:rPr lang="en-CA" smtClean="0"/>
              <a:t>22</a:t>
            </a:fld>
            <a:endParaRPr lang="en-CA"/>
          </a:p>
        </p:txBody>
      </p:sp>
    </p:spTree>
    <p:extLst>
      <p:ext uri="{BB962C8B-B14F-4D97-AF65-F5344CB8AC3E}">
        <p14:creationId xmlns:p14="http://schemas.microsoft.com/office/powerpoint/2010/main" val="26246268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1D3E10-4333-85A8-6261-A870947ECD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52923C-04AE-A544-B414-0D58CA25E044}"/>
              </a:ext>
            </a:extLst>
          </p:cNvPr>
          <p:cNvSpPr>
            <a:spLocks noGrp="1"/>
          </p:cNvSpPr>
          <p:nvPr>
            <p:ph type="ctrTitle"/>
          </p:nvPr>
        </p:nvSpPr>
        <p:spPr/>
        <p:txBody>
          <a:bodyPr/>
          <a:lstStyle/>
          <a:p>
            <a:r>
              <a:rPr lang="en-CA" dirty="0"/>
              <a:t>Thank you!</a:t>
            </a:r>
          </a:p>
        </p:txBody>
      </p:sp>
    </p:spTree>
    <p:extLst>
      <p:ext uri="{BB962C8B-B14F-4D97-AF65-F5344CB8AC3E}">
        <p14:creationId xmlns:p14="http://schemas.microsoft.com/office/powerpoint/2010/main" val="20828502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DD037-9A15-5BFC-B12C-3EB06C29E021}"/>
              </a:ext>
            </a:extLst>
          </p:cNvPr>
          <p:cNvSpPr>
            <a:spLocks noGrp="1"/>
          </p:cNvSpPr>
          <p:nvPr>
            <p:ph type="ctrTitle"/>
          </p:nvPr>
        </p:nvSpPr>
        <p:spPr/>
        <p:txBody>
          <a:bodyPr/>
          <a:lstStyle/>
          <a:p>
            <a:r>
              <a:rPr lang="en-CA" dirty="0"/>
              <a:t>Backup Slides</a:t>
            </a:r>
          </a:p>
        </p:txBody>
      </p:sp>
    </p:spTree>
    <p:extLst>
      <p:ext uri="{BB962C8B-B14F-4D97-AF65-F5344CB8AC3E}">
        <p14:creationId xmlns:p14="http://schemas.microsoft.com/office/powerpoint/2010/main" val="19925305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610000-8C03-AAF5-A621-6346F05186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0D6866-A4FD-7921-363B-2F17D5F6A46A}"/>
              </a:ext>
            </a:extLst>
          </p:cNvPr>
          <p:cNvSpPr>
            <a:spLocks noGrp="1"/>
          </p:cNvSpPr>
          <p:nvPr>
            <p:ph type="title"/>
          </p:nvPr>
        </p:nvSpPr>
        <p:spPr/>
        <p:txBody>
          <a:bodyPr/>
          <a:lstStyle/>
          <a:p>
            <a:r>
              <a:rPr lang="en-CA" dirty="0"/>
              <a:t>How Can Heavy Dark Matter Form?</a:t>
            </a:r>
          </a:p>
        </p:txBody>
      </p:sp>
      <p:sp>
        <p:nvSpPr>
          <p:cNvPr id="3" name="Content Placeholder 2">
            <a:extLst>
              <a:ext uri="{FF2B5EF4-FFF2-40B4-BE49-F238E27FC236}">
                <a16:creationId xmlns:a16="http://schemas.microsoft.com/office/drawing/2014/main" id="{8329ED81-3DDF-E414-3BCB-12A77858D5F2}"/>
              </a:ext>
            </a:extLst>
          </p:cNvPr>
          <p:cNvSpPr>
            <a:spLocks noGrp="1"/>
          </p:cNvSpPr>
          <p:nvPr>
            <p:ph idx="1"/>
          </p:nvPr>
        </p:nvSpPr>
        <p:spPr>
          <a:xfrm>
            <a:off x="4307840" y="1902415"/>
            <a:ext cx="3576320" cy="531706"/>
          </a:xfrm>
        </p:spPr>
        <p:txBody>
          <a:bodyPr>
            <a:normAutofit/>
          </a:bodyPr>
          <a:lstStyle/>
          <a:p>
            <a:pPr lvl="1">
              <a:buFont typeface="Arial" panose="020B0604020202020204" pitchFamily="34" charset="0"/>
              <a:buChar char="•"/>
            </a:pPr>
            <a:endParaRPr lang="en-CA" sz="2000"/>
          </a:p>
          <a:p>
            <a:pPr marL="201163" lvl="1" indent="0">
              <a:buNone/>
            </a:pPr>
            <a:endParaRPr lang="en-CA" sz="2000"/>
          </a:p>
        </p:txBody>
      </p:sp>
      <p:pic>
        <p:nvPicPr>
          <p:cNvPr id="5" name="Picture 4">
            <a:extLst>
              <a:ext uri="{FF2B5EF4-FFF2-40B4-BE49-F238E27FC236}">
                <a16:creationId xmlns:a16="http://schemas.microsoft.com/office/drawing/2014/main" id="{024EA685-797C-2609-757A-C22A732E1C86}"/>
              </a:ext>
            </a:extLst>
          </p:cNvPr>
          <p:cNvPicPr>
            <a:picLocks noChangeAspect="1"/>
          </p:cNvPicPr>
          <p:nvPr/>
        </p:nvPicPr>
        <p:blipFill>
          <a:blip r:embed="rId3"/>
          <a:srcRect r="49352"/>
          <a:stretch>
            <a:fillRect/>
          </a:stretch>
        </p:blipFill>
        <p:spPr>
          <a:xfrm>
            <a:off x="4151898" y="3171398"/>
            <a:ext cx="2371459" cy="1691639"/>
          </a:xfrm>
          <a:prstGeom prst="rect">
            <a:avLst/>
          </a:prstGeom>
        </p:spPr>
      </p:pic>
      <p:sp>
        <p:nvSpPr>
          <p:cNvPr id="6" name="TextBox 5">
            <a:extLst>
              <a:ext uri="{FF2B5EF4-FFF2-40B4-BE49-F238E27FC236}">
                <a16:creationId xmlns:a16="http://schemas.microsoft.com/office/drawing/2014/main" id="{5D7CAEA7-DA65-2BC9-23B9-F42FBD753542}"/>
              </a:ext>
            </a:extLst>
          </p:cNvPr>
          <p:cNvSpPr txBox="1"/>
          <p:nvPr/>
        </p:nvSpPr>
        <p:spPr>
          <a:xfrm>
            <a:off x="4570730" y="2542888"/>
            <a:ext cx="3050540" cy="369332"/>
          </a:xfrm>
          <a:prstGeom prst="rect">
            <a:avLst/>
          </a:prstGeom>
          <a:noFill/>
        </p:spPr>
        <p:txBody>
          <a:bodyPr wrap="square" rtlCol="0">
            <a:spAutoFit/>
          </a:bodyPr>
          <a:lstStyle/>
          <a:p>
            <a:pPr algn="ctr"/>
            <a:r>
              <a:rPr lang="en-CA" b="1" dirty="0"/>
              <a:t>Dark Nucleosynthesis</a:t>
            </a:r>
          </a:p>
        </p:txBody>
      </p:sp>
      <p:sp>
        <p:nvSpPr>
          <p:cNvPr id="8" name="TextBox 7">
            <a:extLst>
              <a:ext uri="{FF2B5EF4-FFF2-40B4-BE49-F238E27FC236}">
                <a16:creationId xmlns:a16="http://schemas.microsoft.com/office/drawing/2014/main" id="{1CB1B019-DAE9-646E-4458-21BE158307CE}"/>
              </a:ext>
            </a:extLst>
          </p:cNvPr>
          <p:cNvSpPr txBox="1"/>
          <p:nvPr/>
        </p:nvSpPr>
        <p:spPr>
          <a:xfrm>
            <a:off x="838846" y="2404389"/>
            <a:ext cx="2847340" cy="923330"/>
          </a:xfrm>
          <a:prstGeom prst="rect">
            <a:avLst/>
          </a:prstGeom>
          <a:noFill/>
        </p:spPr>
        <p:txBody>
          <a:bodyPr wrap="square" rtlCol="0">
            <a:spAutoFit/>
          </a:bodyPr>
          <a:lstStyle/>
          <a:p>
            <a:pPr algn="ctr"/>
            <a:r>
              <a:rPr lang="en-CA" b="1"/>
              <a:t>Production from False Vacuum Bubbles</a:t>
            </a:r>
          </a:p>
        </p:txBody>
      </p:sp>
      <p:sp>
        <p:nvSpPr>
          <p:cNvPr id="10" name="Date Placeholder 9">
            <a:extLst>
              <a:ext uri="{FF2B5EF4-FFF2-40B4-BE49-F238E27FC236}">
                <a16:creationId xmlns:a16="http://schemas.microsoft.com/office/drawing/2014/main" id="{831256D8-2724-04A0-6CE5-EDDB27F1022D}"/>
              </a:ext>
            </a:extLst>
          </p:cNvPr>
          <p:cNvSpPr>
            <a:spLocks noGrp="1"/>
          </p:cNvSpPr>
          <p:nvPr>
            <p:ph type="dt" sz="half" idx="10"/>
          </p:nvPr>
        </p:nvSpPr>
        <p:spPr/>
        <p:txBody>
          <a:bodyPr/>
          <a:lstStyle/>
          <a:p>
            <a:r>
              <a:rPr lang="en-US"/>
              <a:t>2026-07-29</a:t>
            </a:r>
            <a:endParaRPr lang="en-CA"/>
          </a:p>
        </p:txBody>
      </p:sp>
      <p:sp>
        <p:nvSpPr>
          <p:cNvPr id="12" name="Slide Number Placeholder 11">
            <a:extLst>
              <a:ext uri="{FF2B5EF4-FFF2-40B4-BE49-F238E27FC236}">
                <a16:creationId xmlns:a16="http://schemas.microsoft.com/office/drawing/2014/main" id="{8C03B4E1-7AA4-968A-0873-920AE77353F3}"/>
              </a:ext>
            </a:extLst>
          </p:cNvPr>
          <p:cNvSpPr>
            <a:spLocks noGrp="1"/>
          </p:cNvSpPr>
          <p:nvPr>
            <p:ph type="sldNum" sz="quarter" idx="12"/>
          </p:nvPr>
        </p:nvSpPr>
        <p:spPr/>
        <p:txBody>
          <a:bodyPr/>
          <a:lstStyle/>
          <a:p>
            <a:fld id="{D12E0FF8-979D-4E91-940C-799527AB8B5D}" type="slidenum">
              <a:rPr lang="en-CA" smtClean="0"/>
              <a:t>25</a:t>
            </a:fld>
            <a:endParaRPr lang="en-CA"/>
          </a:p>
        </p:txBody>
      </p:sp>
      <p:sp>
        <p:nvSpPr>
          <p:cNvPr id="14" name="TextBox 13">
            <a:extLst>
              <a:ext uri="{FF2B5EF4-FFF2-40B4-BE49-F238E27FC236}">
                <a16:creationId xmlns:a16="http://schemas.microsoft.com/office/drawing/2014/main" id="{AC314514-E4BD-5C05-1E93-AEB7FB981459}"/>
              </a:ext>
            </a:extLst>
          </p:cNvPr>
          <p:cNvSpPr txBox="1"/>
          <p:nvPr/>
        </p:nvSpPr>
        <p:spPr>
          <a:xfrm>
            <a:off x="8375190" y="2542888"/>
            <a:ext cx="3050540" cy="369332"/>
          </a:xfrm>
          <a:prstGeom prst="rect">
            <a:avLst/>
          </a:prstGeom>
          <a:noFill/>
        </p:spPr>
        <p:txBody>
          <a:bodyPr wrap="square" rtlCol="0">
            <a:spAutoFit/>
          </a:bodyPr>
          <a:lstStyle/>
          <a:p>
            <a:pPr algn="ctr"/>
            <a:r>
              <a:rPr lang="en-CA" b="1"/>
              <a:t>Dissipative Processes</a:t>
            </a:r>
          </a:p>
        </p:txBody>
      </p:sp>
      <p:pic>
        <p:nvPicPr>
          <p:cNvPr id="18" name="Picture 17" descr="A diagram of a graph&#10;&#10;AI-generated content may be incorrect.">
            <a:extLst>
              <a:ext uri="{FF2B5EF4-FFF2-40B4-BE49-F238E27FC236}">
                <a16:creationId xmlns:a16="http://schemas.microsoft.com/office/drawing/2014/main" id="{DA6DC973-698A-5D02-2436-A42E512D984D}"/>
              </a:ext>
            </a:extLst>
          </p:cNvPr>
          <p:cNvPicPr>
            <a:picLocks noChangeAspect="1"/>
          </p:cNvPicPr>
          <p:nvPr/>
        </p:nvPicPr>
        <p:blipFill>
          <a:blip r:embed="rId4">
            <a:extLst>
              <a:ext uri="{28A0092B-C50C-407E-A947-70E740481C1C}">
                <a14:useLocalDpi xmlns:a14="http://schemas.microsoft.com/office/drawing/2010/main" val="0"/>
              </a:ext>
            </a:extLst>
          </a:blip>
          <a:srcRect b="17569"/>
          <a:stretch>
            <a:fillRect/>
          </a:stretch>
        </p:blipFill>
        <p:spPr>
          <a:xfrm>
            <a:off x="565019" y="3399786"/>
            <a:ext cx="3394993" cy="1868044"/>
          </a:xfrm>
          <a:prstGeom prst="rect">
            <a:avLst/>
          </a:prstGeom>
        </p:spPr>
      </p:pic>
      <p:pic>
        <p:nvPicPr>
          <p:cNvPr id="21" name="Picture 20">
            <a:extLst>
              <a:ext uri="{FF2B5EF4-FFF2-40B4-BE49-F238E27FC236}">
                <a16:creationId xmlns:a16="http://schemas.microsoft.com/office/drawing/2014/main" id="{548539C2-7FA7-B93E-1F84-1D7E911C368F}"/>
              </a:ext>
            </a:extLst>
          </p:cNvPr>
          <p:cNvPicPr>
            <a:picLocks noChangeAspect="1"/>
          </p:cNvPicPr>
          <p:nvPr/>
        </p:nvPicPr>
        <p:blipFill>
          <a:blip r:embed="rId3"/>
          <a:srcRect l="65838"/>
          <a:stretch>
            <a:fillRect/>
          </a:stretch>
        </p:blipFill>
        <p:spPr>
          <a:xfrm>
            <a:off x="6184275" y="3191323"/>
            <a:ext cx="1599554" cy="1691639"/>
          </a:xfrm>
          <a:prstGeom prst="rect">
            <a:avLst/>
          </a:prstGeom>
        </p:spPr>
      </p:pic>
      <p:sp>
        <p:nvSpPr>
          <p:cNvPr id="28" name="TextBox 27">
            <a:extLst>
              <a:ext uri="{FF2B5EF4-FFF2-40B4-BE49-F238E27FC236}">
                <a16:creationId xmlns:a16="http://schemas.microsoft.com/office/drawing/2014/main" id="{45EBF4B9-59C1-A437-207C-25A5B3FB6DD7}"/>
              </a:ext>
            </a:extLst>
          </p:cNvPr>
          <p:cNvSpPr txBox="1"/>
          <p:nvPr/>
        </p:nvSpPr>
        <p:spPr>
          <a:xfrm>
            <a:off x="2702563" y="3274761"/>
            <a:ext cx="6096000" cy="369332"/>
          </a:xfrm>
          <a:prstGeom prst="rect">
            <a:avLst/>
          </a:prstGeom>
          <a:noFill/>
        </p:spPr>
        <p:txBody>
          <a:bodyPr wrap="square">
            <a:spAutoFit/>
          </a:bodyPr>
          <a:lstStyle/>
          <a:p>
            <a:pPr algn="l"/>
            <a:endParaRPr lang="en-CA" b="1" i="0">
              <a:solidFill>
                <a:srgbClr val="212121"/>
              </a:solidFill>
              <a:effectLst/>
              <a:latin typeface="Open Sans" panose="020F0502020204030204" pitchFamily="34" charset="0"/>
            </a:endParaRPr>
          </a:p>
        </p:txBody>
      </p:sp>
      <p:sp>
        <p:nvSpPr>
          <p:cNvPr id="29" name="TextBox 28">
            <a:extLst>
              <a:ext uri="{FF2B5EF4-FFF2-40B4-BE49-F238E27FC236}">
                <a16:creationId xmlns:a16="http://schemas.microsoft.com/office/drawing/2014/main" id="{0853DD7C-F543-124D-43D5-C1669CCC30FB}"/>
              </a:ext>
            </a:extLst>
          </p:cNvPr>
          <p:cNvSpPr txBox="1"/>
          <p:nvPr/>
        </p:nvSpPr>
        <p:spPr>
          <a:xfrm>
            <a:off x="977106" y="5536405"/>
            <a:ext cx="2393679" cy="461665"/>
          </a:xfrm>
          <a:prstGeom prst="rect">
            <a:avLst/>
          </a:prstGeom>
          <a:noFill/>
        </p:spPr>
        <p:txBody>
          <a:bodyPr wrap="square" rtlCol="0">
            <a:spAutoFit/>
          </a:bodyPr>
          <a:lstStyle/>
          <a:p>
            <a:pPr algn="ctr"/>
            <a:r>
              <a:rPr lang="en-CA" sz="1200" dirty="0">
                <a:solidFill>
                  <a:schemeClr val="accent5"/>
                </a:solidFill>
              </a:rPr>
              <a:t>E.g. Witten </a:t>
            </a:r>
          </a:p>
          <a:p>
            <a:pPr algn="ctr"/>
            <a:r>
              <a:rPr lang="en-CA" sz="1200" dirty="0">
                <a:solidFill>
                  <a:schemeClr val="accent5"/>
                </a:solidFill>
              </a:rPr>
              <a:t>PhysRevD.30.272</a:t>
            </a:r>
          </a:p>
        </p:txBody>
      </p:sp>
      <p:sp>
        <p:nvSpPr>
          <p:cNvPr id="30" name="TextBox 29">
            <a:extLst>
              <a:ext uri="{FF2B5EF4-FFF2-40B4-BE49-F238E27FC236}">
                <a16:creationId xmlns:a16="http://schemas.microsoft.com/office/drawing/2014/main" id="{F71D9C39-F932-131E-0F81-309DC70CB923}"/>
              </a:ext>
            </a:extLst>
          </p:cNvPr>
          <p:cNvSpPr txBox="1"/>
          <p:nvPr/>
        </p:nvSpPr>
        <p:spPr>
          <a:xfrm>
            <a:off x="5130052" y="5444073"/>
            <a:ext cx="1931896" cy="461665"/>
          </a:xfrm>
          <a:prstGeom prst="rect">
            <a:avLst/>
          </a:prstGeom>
          <a:noFill/>
        </p:spPr>
        <p:txBody>
          <a:bodyPr wrap="square" rtlCol="0">
            <a:spAutoFit/>
          </a:bodyPr>
          <a:lstStyle/>
          <a:p>
            <a:pPr algn="ctr"/>
            <a:r>
              <a:rPr lang="en-CA" sz="1200" dirty="0">
                <a:solidFill>
                  <a:schemeClr val="accent5"/>
                </a:solidFill>
              </a:rPr>
              <a:t>E.g. Sigurdson and Krnjaic 1406.1171</a:t>
            </a:r>
          </a:p>
        </p:txBody>
      </p:sp>
      <p:cxnSp>
        <p:nvCxnSpPr>
          <p:cNvPr id="9" name="Straight Arrow Connector 8">
            <a:extLst>
              <a:ext uri="{FF2B5EF4-FFF2-40B4-BE49-F238E27FC236}">
                <a16:creationId xmlns:a16="http://schemas.microsoft.com/office/drawing/2014/main" id="{6647851C-6BF2-C4E7-FBA9-39EFD203A639}"/>
              </a:ext>
            </a:extLst>
          </p:cNvPr>
          <p:cNvCxnSpPr>
            <a:cxnSpLocks/>
          </p:cNvCxnSpPr>
          <p:nvPr/>
        </p:nvCxnSpPr>
        <p:spPr>
          <a:xfrm flipV="1">
            <a:off x="10022637" y="3658197"/>
            <a:ext cx="641723" cy="663941"/>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9712EF35-2878-8BC5-1F9D-2D05C67D4109}"/>
              </a:ext>
            </a:extLst>
          </p:cNvPr>
          <p:cNvCxnSpPr>
            <a:cxnSpLocks/>
          </p:cNvCxnSpPr>
          <p:nvPr/>
        </p:nvCxnSpPr>
        <p:spPr>
          <a:xfrm>
            <a:off x="10022637" y="4313235"/>
            <a:ext cx="641723" cy="612390"/>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6A874157-662A-3397-BAE1-CF079B9850F2}"/>
              </a:ext>
            </a:extLst>
          </p:cNvPr>
          <p:cNvCxnSpPr>
            <a:cxnSpLocks/>
          </p:cNvCxnSpPr>
          <p:nvPr/>
        </p:nvCxnSpPr>
        <p:spPr>
          <a:xfrm flipH="1">
            <a:off x="9352247" y="4313235"/>
            <a:ext cx="656056" cy="612390"/>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07051B67-C1B7-6682-DA82-69057B39595E}"/>
              </a:ext>
            </a:extLst>
          </p:cNvPr>
          <p:cNvCxnSpPr>
            <a:cxnSpLocks/>
          </p:cNvCxnSpPr>
          <p:nvPr/>
        </p:nvCxnSpPr>
        <p:spPr>
          <a:xfrm flipH="1" flipV="1">
            <a:off x="9352247" y="3658197"/>
            <a:ext cx="656056" cy="642858"/>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E980B050-B7FE-A825-F837-439B99283664}"/>
              </a:ext>
            </a:extLst>
          </p:cNvPr>
          <p:cNvSpPr txBox="1"/>
          <p:nvPr/>
        </p:nvSpPr>
        <p:spPr>
          <a:xfrm>
            <a:off x="8934512" y="5444073"/>
            <a:ext cx="1931896" cy="830997"/>
          </a:xfrm>
          <a:prstGeom prst="rect">
            <a:avLst/>
          </a:prstGeom>
          <a:noFill/>
        </p:spPr>
        <p:txBody>
          <a:bodyPr wrap="square" rtlCol="0">
            <a:spAutoFit/>
          </a:bodyPr>
          <a:lstStyle/>
          <a:p>
            <a:pPr algn="ctr"/>
            <a:r>
              <a:rPr lang="it-IT" sz="1200" dirty="0">
                <a:solidFill>
                  <a:schemeClr val="accent5"/>
                </a:solidFill>
              </a:rPr>
              <a:t>E.g. Bramante, Cappiello, Diamond, Kim, Liu, Vincent </a:t>
            </a:r>
          </a:p>
          <a:p>
            <a:pPr algn="ctr"/>
            <a:r>
              <a:rPr lang="it-IT" sz="1200" dirty="0">
                <a:solidFill>
                  <a:schemeClr val="accent5"/>
                </a:solidFill>
              </a:rPr>
              <a:t>2405.04575 </a:t>
            </a:r>
          </a:p>
        </p:txBody>
      </p:sp>
      <p:pic>
        <p:nvPicPr>
          <p:cNvPr id="7" name="Screenshot 2025-05-15 at 4.34.39 PM.jpg" descr="Screenshot 2025-05-15 at 4.34.39 PM.jpg">
            <a:extLst>
              <a:ext uri="{FF2B5EF4-FFF2-40B4-BE49-F238E27FC236}">
                <a16:creationId xmlns:a16="http://schemas.microsoft.com/office/drawing/2014/main" id="{02AF4BD0-65D7-E10B-0356-862BAB176031}"/>
              </a:ext>
            </a:extLst>
          </p:cNvPr>
          <p:cNvPicPr>
            <a:picLocks noChangeAspect="1"/>
          </p:cNvPicPr>
          <p:nvPr/>
        </p:nvPicPr>
        <p:blipFill>
          <a:blip r:embed="rId5"/>
          <a:stretch>
            <a:fillRect/>
          </a:stretch>
        </p:blipFill>
        <p:spPr>
          <a:xfrm>
            <a:off x="8136813" y="3035443"/>
            <a:ext cx="3742977" cy="2123325"/>
          </a:xfrm>
          <a:prstGeom prst="rect">
            <a:avLst/>
          </a:prstGeom>
          <a:ln w="12700">
            <a:miter lim="400000"/>
          </a:ln>
        </p:spPr>
      </p:pic>
      <p:sp>
        <p:nvSpPr>
          <p:cNvPr id="11" name="Footer Placeholder 10">
            <a:extLst>
              <a:ext uri="{FF2B5EF4-FFF2-40B4-BE49-F238E27FC236}">
                <a16:creationId xmlns:a16="http://schemas.microsoft.com/office/drawing/2014/main" id="{E0353B4C-56E9-EBE0-3393-94B3E76CC349}"/>
              </a:ext>
            </a:extLst>
          </p:cNvPr>
          <p:cNvSpPr>
            <a:spLocks noGrp="1"/>
          </p:cNvSpPr>
          <p:nvPr>
            <p:ph type="ftr" sz="quarter" idx="11"/>
          </p:nvPr>
        </p:nvSpPr>
        <p:spPr/>
        <p:txBody>
          <a:bodyPr/>
          <a:lstStyle/>
          <a:p>
            <a:r>
              <a:rPr lang="en-CA"/>
              <a:t>MI 2026</a:t>
            </a:r>
          </a:p>
        </p:txBody>
      </p:sp>
    </p:spTree>
    <p:extLst>
      <p:ext uri="{BB962C8B-B14F-4D97-AF65-F5344CB8AC3E}">
        <p14:creationId xmlns:p14="http://schemas.microsoft.com/office/powerpoint/2010/main" val="8841928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879D7-841B-4A39-9C13-862E0401489F}"/>
              </a:ext>
            </a:extLst>
          </p:cNvPr>
          <p:cNvSpPr>
            <a:spLocks noGrp="1"/>
          </p:cNvSpPr>
          <p:nvPr>
            <p:ph type="title"/>
          </p:nvPr>
        </p:nvSpPr>
        <p:spPr/>
        <p:txBody>
          <a:bodyPr/>
          <a:lstStyle/>
          <a:p>
            <a:r>
              <a:rPr lang="en-CA" dirty="0"/>
              <a:t>Single Scatter Bounds</a:t>
            </a:r>
          </a:p>
        </p:txBody>
      </p:sp>
      <p:sp>
        <p:nvSpPr>
          <p:cNvPr id="4" name="Date Placeholder 3">
            <a:extLst>
              <a:ext uri="{FF2B5EF4-FFF2-40B4-BE49-F238E27FC236}">
                <a16:creationId xmlns:a16="http://schemas.microsoft.com/office/drawing/2014/main" id="{0A4DA44B-3825-AD20-E68A-992D9BF96BA8}"/>
              </a:ext>
            </a:extLst>
          </p:cNvPr>
          <p:cNvSpPr>
            <a:spLocks noGrp="1"/>
          </p:cNvSpPr>
          <p:nvPr>
            <p:ph type="dt" sz="half" idx="10"/>
          </p:nvPr>
        </p:nvSpPr>
        <p:spPr/>
        <p:txBody>
          <a:bodyPr/>
          <a:lstStyle/>
          <a:p>
            <a:r>
              <a:rPr lang="en-US"/>
              <a:t>2026-07-29</a:t>
            </a:r>
            <a:endParaRPr lang="en-CA"/>
          </a:p>
        </p:txBody>
      </p:sp>
      <p:sp>
        <p:nvSpPr>
          <p:cNvPr id="5" name="Slide Number Placeholder 4">
            <a:extLst>
              <a:ext uri="{FF2B5EF4-FFF2-40B4-BE49-F238E27FC236}">
                <a16:creationId xmlns:a16="http://schemas.microsoft.com/office/drawing/2014/main" id="{F9BBE9D8-4218-36D3-F0F3-6E6B684B6209}"/>
              </a:ext>
            </a:extLst>
          </p:cNvPr>
          <p:cNvSpPr>
            <a:spLocks noGrp="1"/>
          </p:cNvSpPr>
          <p:nvPr>
            <p:ph type="sldNum" sz="quarter" idx="12"/>
          </p:nvPr>
        </p:nvSpPr>
        <p:spPr/>
        <p:txBody>
          <a:bodyPr/>
          <a:lstStyle/>
          <a:p>
            <a:fld id="{D12E0FF8-979D-4E91-940C-799527AB8B5D}" type="slidenum">
              <a:rPr lang="en-CA" smtClean="0"/>
              <a:t>26</a:t>
            </a:fld>
            <a:endParaRPr lang="en-CA"/>
          </a:p>
        </p:txBody>
      </p:sp>
      <p:sp>
        <p:nvSpPr>
          <p:cNvPr id="11" name="TextBox 10">
            <a:extLst>
              <a:ext uri="{FF2B5EF4-FFF2-40B4-BE49-F238E27FC236}">
                <a16:creationId xmlns:a16="http://schemas.microsoft.com/office/drawing/2014/main" id="{204EBD09-CBEA-D391-9129-CD0DA409BB11}"/>
              </a:ext>
            </a:extLst>
          </p:cNvPr>
          <p:cNvSpPr txBox="1"/>
          <p:nvPr/>
        </p:nvSpPr>
        <p:spPr>
          <a:xfrm>
            <a:off x="6457155" y="2614052"/>
            <a:ext cx="4132189" cy="492443"/>
          </a:xfrm>
          <a:prstGeom prst="rect">
            <a:avLst/>
          </a:prstGeom>
          <a:noFill/>
          <a:ln>
            <a:noFill/>
          </a:ln>
        </p:spPr>
        <p:txBody>
          <a:bodyPr wrap="square" rtlCol="0">
            <a:spAutoFit/>
          </a:bodyPr>
          <a:lstStyle/>
          <a:p>
            <a:r>
              <a:rPr lang="en-CA" sz="2600" dirty="0"/>
              <a:t>Multi-Scattering Regime</a:t>
            </a:r>
          </a:p>
        </p:txBody>
      </p:sp>
      <p:sp>
        <p:nvSpPr>
          <p:cNvPr id="14" name="TextBox 13">
            <a:extLst>
              <a:ext uri="{FF2B5EF4-FFF2-40B4-BE49-F238E27FC236}">
                <a16:creationId xmlns:a16="http://schemas.microsoft.com/office/drawing/2014/main" id="{40B565CE-7E68-7517-EB13-CC0DD4015662}"/>
              </a:ext>
            </a:extLst>
          </p:cNvPr>
          <p:cNvSpPr txBox="1"/>
          <p:nvPr/>
        </p:nvSpPr>
        <p:spPr>
          <a:xfrm>
            <a:off x="1008097" y="3706185"/>
            <a:ext cx="1837198" cy="492443"/>
          </a:xfrm>
          <a:prstGeom prst="rect">
            <a:avLst/>
          </a:prstGeom>
          <a:noFill/>
          <a:ln>
            <a:noFill/>
          </a:ln>
        </p:spPr>
        <p:txBody>
          <a:bodyPr wrap="square" rtlCol="0">
            <a:spAutoFit/>
          </a:bodyPr>
          <a:lstStyle/>
          <a:p>
            <a:r>
              <a:rPr lang="en-CA" sz="2600" dirty="0"/>
              <a:t>Sensitivity</a:t>
            </a:r>
          </a:p>
        </p:txBody>
      </p:sp>
      <p:sp>
        <p:nvSpPr>
          <p:cNvPr id="9" name="Right Triangle 8">
            <a:extLst>
              <a:ext uri="{FF2B5EF4-FFF2-40B4-BE49-F238E27FC236}">
                <a16:creationId xmlns:a16="http://schemas.microsoft.com/office/drawing/2014/main" id="{C0286E93-9EAB-B1B9-1DB0-EA3D1717977E}"/>
              </a:ext>
            </a:extLst>
          </p:cNvPr>
          <p:cNvSpPr/>
          <p:nvPr/>
        </p:nvSpPr>
        <p:spPr>
          <a:xfrm flipV="1">
            <a:off x="3686186" y="3144811"/>
            <a:ext cx="4950545" cy="2473425"/>
          </a:xfrm>
          <a:prstGeom prst="rtTriangle">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Footer Placeholder 12">
            <a:extLst>
              <a:ext uri="{FF2B5EF4-FFF2-40B4-BE49-F238E27FC236}">
                <a16:creationId xmlns:a16="http://schemas.microsoft.com/office/drawing/2014/main" id="{D2A6E6E0-44C8-A024-DADA-FDF00682A3CF}"/>
              </a:ext>
            </a:extLst>
          </p:cNvPr>
          <p:cNvSpPr>
            <a:spLocks noGrp="1"/>
          </p:cNvSpPr>
          <p:nvPr>
            <p:ph type="ftr" sz="quarter" idx="11"/>
          </p:nvPr>
        </p:nvSpPr>
        <p:spPr/>
        <p:txBody>
          <a:bodyPr/>
          <a:lstStyle/>
          <a:p>
            <a:r>
              <a:rPr lang="en-CA"/>
              <a:t>MI 2026</a:t>
            </a:r>
          </a:p>
        </p:txBody>
      </p:sp>
      <p:pic>
        <p:nvPicPr>
          <p:cNvPr id="20" name="Picture 19">
            <a:extLst>
              <a:ext uri="{FF2B5EF4-FFF2-40B4-BE49-F238E27FC236}">
                <a16:creationId xmlns:a16="http://schemas.microsoft.com/office/drawing/2014/main" id="{21A64A2F-2FCE-E3BA-2A21-AB1EA5DA7528}"/>
              </a:ext>
            </a:extLst>
          </p:cNvPr>
          <p:cNvPicPr>
            <a:picLocks noChangeAspect="1"/>
          </p:cNvPicPr>
          <p:nvPr/>
        </p:nvPicPr>
        <p:blipFill>
          <a:blip r:embed="rId2"/>
          <a:stretch>
            <a:fillRect/>
          </a:stretch>
        </p:blipFill>
        <p:spPr>
          <a:xfrm>
            <a:off x="787075" y="1898659"/>
            <a:ext cx="1652064" cy="1621127"/>
          </a:xfrm>
          <a:prstGeom prst="rect">
            <a:avLst/>
          </a:prstGeom>
        </p:spPr>
      </p:pic>
      <p:sp>
        <p:nvSpPr>
          <p:cNvPr id="6" name="TextBox 5">
            <a:extLst>
              <a:ext uri="{FF2B5EF4-FFF2-40B4-BE49-F238E27FC236}">
                <a16:creationId xmlns:a16="http://schemas.microsoft.com/office/drawing/2014/main" id="{F264D0B1-0D75-AC88-B99B-F257187CBD6A}"/>
              </a:ext>
            </a:extLst>
          </p:cNvPr>
          <p:cNvSpPr txBox="1"/>
          <p:nvPr/>
        </p:nvSpPr>
        <p:spPr>
          <a:xfrm>
            <a:off x="5638800" y="2971800"/>
            <a:ext cx="65" cy="276999"/>
          </a:xfrm>
          <a:prstGeom prst="rect">
            <a:avLst/>
          </a:prstGeom>
          <a:noFill/>
        </p:spPr>
        <p:txBody>
          <a:bodyPr wrap="none" lIns="0" tIns="0" rIns="0" bIns="0" rtlCol="0">
            <a:spAutoFit/>
          </a:bodyPr>
          <a:lstStyle/>
          <a:p>
            <a:endParaRPr lang="en-CA" dirty="0"/>
          </a:p>
        </p:txBody>
      </p:sp>
      <p:sp>
        <p:nvSpPr>
          <p:cNvPr id="12" name="TextBox 11">
            <a:extLst>
              <a:ext uri="{FF2B5EF4-FFF2-40B4-BE49-F238E27FC236}">
                <a16:creationId xmlns:a16="http://schemas.microsoft.com/office/drawing/2014/main" id="{1DE1E80F-E92C-3945-5D78-FCF0818BA5BF}"/>
              </a:ext>
            </a:extLst>
          </p:cNvPr>
          <p:cNvSpPr txBox="1"/>
          <p:nvPr/>
        </p:nvSpPr>
        <p:spPr>
          <a:xfrm>
            <a:off x="5638800" y="2971800"/>
            <a:ext cx="65" cy="276999"/>
          </a:xfrm>
          <a:prstGeom prst="rect">
            <a:avLst/>
          </a:prstGeom>
          <a:noFill/>
        </p:spPr>
        <p:txBody>
          <a:bodyPr wrap="none" lIns="0" tIns="0" rIns="0" bIns="0" rtlCol="0">
            <a:spAutoFit/>
          </a:bodyPr>
          <a:lstStyle/>
          <a:p>
            <a:endParaRPr lang="en-CA" dirty="0"/>
          </a:p>
        </p:txBody>
      </p:sp>
      <p:sp>
        <p:nvSpPr>
          <p:cNvPr id="25" name="Arrow: Up 24">
            <a:extLst>
              <a:ext uri="{FF2B5EF4-FFF2-40B4-BE49-F238E27FC236}">
                <a16:creationId xmlns:a16="http://schemas.microsoft.com/office/drawing/2014/main" id="{2E82CDC9-4163-9C3E-2BFF-32A3DD627267}"/>
              </a:ext>
            </a:extLst>
          </p:cNvPr>
          <p:cNvSpPr/>
          <p:nvPr/>
        </p:nvSpPr>
        <p:spPr>
          <a:xfrm>
            <a:off x="5871699" y="2483587"/>
            <a:ext cx="448602" cy="649532"/>
          </a:xfrm>
          <a:prstGeom prst="upArrow">
            <a:avLst/>
          </a:prstGeom>
          <a:ln>
            <a:solidFill>
              <a:schemeClr val="tx1"/>
            </a:solid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CA"/>
          </a:p>
        </p:txBody>
      </p:sp>
      <p:sp>
        <p:nvSpPr>
          <p:cNvPr id="27" name="TextBox 26">
            <a:extLst>
              <a:ext uri="{FF2B5EF4-FFF2-40B4-BE49-F238E27FC236}">
                <a16:creationId xmlns:a16="http://schemas.microsoft.com/office/drawing/2014/main" id="{54B0CC5F-5DB8-2770-6687-C4EBE556E34B}"/>
              </a:ext>
            </a:extLst>
          </p:cNvPr>
          <p:cNvSpPr txBox="1"/>
          <p:nvPr/>
        </p:nvSpPr>
        <p:spPr>
          <a:xfrm>
            <a:off x="7715689" y="3952407"/>
            <a:ext cx="896399" cy="492443"/>
          </a:xfrm>
          <a:prstGeom prst="rect">
            <a:avLst/>
          </a:prstGeom>
          <a:noFill/>
          <a:ln>
            <a:noFill/>
          </a:ln>
        </p:spPr>
        <p:txBody>
          <a:bodyPr wrap="none" rtlCol="0">
            <a:spAutoFit/>
          </a:bodyPr>
          <a:lstStyle/>
          <a:p>
            <a:r>
              <a:rPr lang="en-CA" sz="2600" dirty="0"/>
              <a:t>Flux</a:t>
            </a:r>
          </a:p>
        </p:txBody>
      </p:sp>
      <p:pic>
        <p:nvPicPr>
          <p:cNvPr id="7" name="Picture 6">
            <a:extLst>
              <a:ext uri="{FF2B5EF4-FFF2-40B4-BE49-F238E27FC236}">
                <a16:creationId xmlns:a16="http://schemas.microsoft.com/office/drawing/2014/main" id="{9AED3CC6-2C6F-20CD-03E1-65245C7D53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70895" y="4649560"/>
            <a:ext cx="4276190" cy="866667"/>
          </a:xfrm>
          <a:prstGeom prst="rect">
            <a:avLst/>
          </a:prstGeom>
        </p:spPr>
      </p:pic>
      <p:pic>
        <p:nvPicPr>
          <p:cNvPr id="26" name="Picture 25">
            <a:extLst>
              <a:ext uri="{FF2B5EF4-FFF2-40B4-BE49-F238E27FC236}">
                <a16:creationId xmlns:a16="http://schemas.microsoft.com/office/drawing/2014/main" id="{6C330CD9-10F5-A245-5799-CEC8D33824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3839" y="4381523"/>
            <a:ext cx="3285714" cy="495238"/>
          </a:xfrm>
          <a:prstGeom prst="rect">
            <a:avLst/>
          </a:prstGeom>
        </p:spPr>
      </p:pic>
    </p:spTree>
    <p:extLst>
      <p:ext uri="{BB962C8B-B14F-4D97-AF65-F5344CB8AC3E}">
        <p14:creationId xmlns:p14="http://schemas.microsoft.com/office/powerpoint/2010/main" val="2645881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879D7-841B-4A39-9C13-862E0401489F}"/>
              </a:ext>
            </a:extLst>
          </p:cNvPr>
          <p:cNvSpPr>
            <a:spLocks noGrp="1"/>
          </p:cNvSpPr>
          <p:nvPr>
            <p:ph type="title"/>
          </p:nvPr>
        </p:nvSpPr>
        <p:spPr/>
        <p:txBody>
          <a:bodyPr/>
          <a:lstStyle/>
          <a:p>
            <a:r>
              <a:rPr lang="en-CA" dirty="0"/>
              <a:t>Multi-Scatter Bounds</a:t>
            </a:r>
          </a:p>
        </p:txBody>
      </p:sp>
      <p:sp>
        <p:nvSpPr>
          <p:cNvPr id="4" name="Date Placeholder 3">
            <a:extLst>
              <a:ext uri="{FF2B5EF4-FFF2-40B4-BE49-F238E27FC236}">
                <a16:creationId xmlns:a16="http://schemas.microsoft.com/office/drawing/2014/main" id="{0A4DA44B-3825-AD20-E68A-992D9BF96BA8}"/>
              </a:ext>
            </a:extLst>
          </p:cNvPr>
          <p:cNvSpPr>
            <a:spLocks noGrp="1"/>
          </p:cNvSpPr>
          <p:nvPr>
            <p:ph type="dt" sz="half" idx="10"/>
          </p:nvPr>
        </p:nvSpPr>
        <p:spPr/>
        <p:txBody>
          <a:bodyPr/>
          <a:lstStyle/>
          <a:p>
            <a:r>
              <a:rPr lang="en-US"/>
              <a:t>2026-07-29</a:t>
            </a:r>
            <a:endParaRPr lang="en-CA"/>
          </a:p>
        </p:txBody>
      </p:sp>
      <p:sp>
        <p:nvSpPr>
          <p:cNvPr id="5" name="Slide Number Placeholder 4">
            <a:extLst>
              <a:ext uri="{FF2B5EF4-FFF2-40B4-BE49-F238E27FC236}">
                <a16:creationId xmlns:a16="http://schemas.microsoft.com/office/drawing/2014/main" id="{F9BBE9D8-4218-36D3-F0F3-6E6B684B6209}"/>
              </a:ext>
            </a:extLst>
          </p:cNvPr>
          <p:cNvSpPr>
            <a:spLocks noGrp="1"/>
          </p:cNvSpPr>
          <p:nvPr>
            <p:ph type="sldNum" sz="quarter" idx="12"/>
          </p:nvPr>
        </p:nvSpPr>
        <p:spPr/>
        <p:txBody>
          <a:bodyPr/>
          <a:lstStyle/>
          <a:p>
            <a:fld id="{D12E0FF8-979D-4E91-940C-799527AB8B5D}" type="slidenum">
              <a:rPr lang="en-CA" smtClean="0"/>
              <a:t>27</a:t>
            </a:fld>
            <a:endParaRPr lang="en-CA"/>
          </a:p>
        </p:txBody>
      </p:sp>
      <p:sp>
        <p:nvSpPr>
          <p:cNvPr id="10" name="TextBox 9">
            <a:extLst>
              <a:ext uri="{FF2B5EF4-FFF2-40B4-BE49-F238E27FC236}">
                <a16:creationId xmlns:a16="http://schemas.microsoft.com/office/drawing/2014/main" id="{7BB62A38-691E-F652-5CDB-33E7265A6A73}"/>
              </a:ext>
            </a:extLst>
          </p:cNvPr>
          <p:cNvSpPr txBox="1"/>
          <p:nvPr/>
        </p:nvSpPr>
        <p:spPr>
          <a:xfrm>
            <a:off x="3465044" y="2199701"/>
            <a:ext cx="2630956" cy="492443"/>
          </a:xfrm>
          <a:prstGeom prst="rect">
            <a:avLst/>
          </a:prstGeom>
          <a:noFill/>
          <a:ln>
            <a:noFill/>
          </a:ln>
        </p:spPr>
        <p:txBody>
          <a:bodyPr wrap="square" rtlCol="0">
            <a:spAutoFit/>
          </a:bodyPr>
          <a:lstStyle/>
          <a:p>
            <a:r>
              <a:rPr lang="en-CA" sz="2600" dirty="0"/>
              <a:t>Overburden</a:t>
            </a:r>
          </a:p>
        </p:txBody>
      </p:sp>
      <p:sp>
        <p:nvSpPr>
          <p:cNvPr id="11" name="TextBox 10">
            <a:extLst>
              <a:ext uri="{FF2B5EF4-FFF2-40B4-BE49-F238E27FC236}">
                <a16:creationId xmlns:a16="http://schemas.microsoft.com/office/drawing/2014/main" id="{204EBD09-CBEA-D391-9129-CD0DA409BB11}"/>
              </a:ext>
            </a:extLst>
          </p:cNvPr>
          <p:cNvSpPr txBox="1"/>
          <p:nvPr/>
        </p:nvSpPr>
        <p:spPr>
          <a:xfrm>
            <a:off x="9575075" y="2918346"/>
            <a:ext cx="896399" cy="492443"/>
          </a:xfrm>
          <a:prstGeom prst="rect">
            <a:avLst/>
          </a:prstGeom>
          <a:noFill/>
          <a:ln>
            <a:noFill/>
          </a:ln>
        </p:spPr>
        <p:txBody>
          <a:bodyPr wrap="none" rtlCol="0">
            <a:spAutoFit/>
          </a:bodyPr>
          <a:lstStyle/>
          <a:p>
            <a:r>
              <a:rPr lang="en-CA" sz="2600" dirty="0"/>
              <a:t>Flux</a:t>
            </a:r>
          </a:p>
        </p:txBody>
      </p:sp>
      <p:sp>
        <p:nvSpPr>
          <p:cNvPr id="14" name="TextBox 13">
            <a:extLst>
              <a:ext uri="{FF2B5EF4-FFF2-40B4-BE49-F238E27FC236}">
                <a16:creationId xmlns:a16="http://schemas.microsoft.com/office/drawing/2014/main" id="{40B565CE-7E68-7517-EB13-CC0DD4015662}"/>
              </a:ext>
            </a:extLst>
          </p:cNvPr>
          <p:cNvSpPr txBox="1"/>
          <p:nvPr/>
        </p:nvSpPr>
        <p:spPr>
          <a:xfrm>
            <a:off x="3326004" y="5446770"/>
            <a:ext cx="1957196" cy="492443"/>
          </a:xfrm>
          <a:prstGeom prst="rect">
            <a:avLst/>
          </a:prstGeom>
          <a:noFill/>
          <a:ln>
            <a:noFill/>
          </a:ln>
        </p:spPr>
        <p:txBody>
          <a:bodyPr wrap="square" rtlCol="0">
            <a:spAutoFit/>
          </a:bodyPr>
          <a:lstStyle/>
          <a:p>
            <a:r>
              <a:rPr lang="en-CA" sz="2600" dirty="0"/>
              <a:t>Sensitivity</a:t>
            </a:r>
          </a:p>
        </p:txBody>
      </p:sp>
      <p:sp>
        <p:nvSpPr>
          <p:cNvPr id="9" name="Right Triangle 8">
            <a:extLst>
              <a:ext uri="{FF2B5EF4-FFF2-40B4-BE49-F238E27FC236}">
                <a16:creationId xmlns:a16="http://schemas.microsoft.com/office/drawing/2014/main" id="{C0286E93-9EAB-B1B9-1DB0-EA3D1717977E}"/>
              </a:ext>
            </a:extLst>
          </p:cNvPr>
          <p:cNvSpPr/>
          <p:nvPr/>
        </p:nvSpPr>
        <p:spPr>
          <a:xfrm flipH="1">
            <a:off x="2670181" y="2004918"/>
            <a:ext cx="5442165" cy="2966978"/>
          </a:xfrm>
          <a:prstGeom prst="rtTriangle">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Footer Placeholder 12">
            <a:extLst>
              <a:ext uri="{FF2B5EF4-FFF2-40B4-BE49-F238E27FC236}">
                <a16:creationId xmlns:a16="http://schemas.microsoft.com/office/drawing/2014/main" id="{D2A6E6E0-44C8-A024-DADA-FDF00682A3CF}"/>
              </a:ext>
            </a:extLst>
          </p:cNvPr>
          <p:cNvSpPr>
            <a:spLocks noGrp="1"/>
          </p:cNvSpPr>
          <p:nvPr>
            <p:ph type="ftr" sz="quarter" idx="11"/>
          </p:nvPr>
        </p:nvSpPr>
        <p:spPr/>
        <p:txBody>
          <a:bodyPr/>
          <a:lstStyle/>
          <a:p>
            <a:r>
              <a:rPr lang="en-CA"/>
              <a:t>MI 2026</a:t>
            </a:r>
          </a:p>
        </p:txBody>
      </p:sp>
      <p:pic>
        <p:nvPicPr>
          <p:cNvPr id="20" name="Picture 19">
            <a:extLst>
              <a:ext uri="{FF2B5EF4-FFF2-40B4-BE49-F238E27FC236}">
                <a16:creationId xmlns:a16="http://schemas.microsoft.com/office/drawing/2014/main" id="{21A64A2F-2FCE-E3BA-2A21-AB1EA5DA7528}"/>
              </a:ext>
            </a:extLst>
          </p:cNvPr>
          <p:cNvPicPr>
            <a:picLocks noChangeAspect="1"/>
          </p:cNvPicPr>
          <p:nvPr/>
        </p:nvPicPr>
        <p:blipFill>
          <a:blip r:embed="rId2"/>
          <a:stretch>
            <a:fillRect/>
          </a:stretch>
        </p:blipFill>
        <p:spPr>
          <a:xfrm>
            <a:off x="1222485" y="1918817"/>
            <a:ext cx="1652064" cy="1621127"/>
          </a:xfrm>
          <a:prstGeom prst="rect">
            <a:avLst/>
          </a:prstGeom>
        </p:spPr>
      </p:pic>
      <p:pic>
        <p:nvPicPr>
          <p:cNvPr id="8" name="Picture 7">
            <a:extLst>
              <a:ext uri="{FF2B5EF4-FFF2-40B4-BE49-F238E27FC236}">
                <a16:creationId xmlns:a16="http://schemas.microsoft.com/office/drawing/2014/main" id="{B271A4A2-629E-54BE-F9DC-3E2CF92CD2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54386" y="2735232"/>
            <a:ext cx="2638095" cy="361905"/>
          </a:xfrm>
          <a:prstGeom prst="rect">
            <a:avLst/>
          </a:prstGeom>
        </p:spPr>
      </p:pic>
      <p:pic>
        <p:nvPicPr>
          <p:cNvPr id="6" name="Picture 5">
            <a:extLst>
              <a:ext uri="{FF2B5EF4-FFF2-40B4-BE49-F238E27FC236}">
                <a16:creationId xmlns:a16="http://schemas.microsoft.com/office/drawing/2014/main" id="{C7771C2A-C73A-E6D3-AAB0-8097BD6B03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80832" y="3512311"/>
            <a:ext cx="3705947" cy="982556"/>
          </a:xfrm>
          <a:prstGeom prst="rect">
            <a:avLst/>
          </a:prstGeom>
        </p:spPr>
      </p:pic>
      <p:pic>
        <p:nvPicPr>
          <p:cNvPr id="12" name="Picture 11">
            <a:extLst>
              <a:ext uri="{FF2B5EF4-FFF2-40B4-BE49-F238E27FC236}">
                <a16:creationId xmlns:a16="http://schemas.microsoft.com/office/drawing/2014/main" id="{2343F87E-3B15-CEEC-C922-07BE543ADD9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83200" y="5226058"/>
            <a:ext cx="4571429" cy="885714"/>
          </a:xfrm>
          <a:prstGeom prst="rect">
            <a:avLst/>
          </a:prstGeom>
        </p:spPr>
      </p:pic>
    </p:spTree>
    <p:extLst>
      <p:ext uri="{BB962C8B-B14F-4D97-AF65-F5344CB8AC3E}">
        <p14:creationId xmlns:p14="http://schemas.microsoft.com/office/powerpoint/2010/main" val="20656951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79386C1-A9B3-7443-B7AA-C38D79EFB99B}"/>
              </a:ext>
            </a:extLst>
          </p:cNvPr>
          <p:cNvSpPr>
            <a:spLocks noGrp="1"/>
          </p:cNvSpPr>
          <p:nvPr>
            <p:ph type="title"/>
          </p:nvPr>
        </p:nvSpPr>
        <p:spPr/>
        <p:txBody>
          <a:bodyPr/>
          <a:lstStyle/>
          <a:p>
            <a:r>
              <a:rPr lang="en-CA" dirty="0"/>
              <a:t>Extra Large DM: Boring Bowling Balls</a:t>
            </a:r>
          </a:p>
        </p:txBody>
      </p:sp>
      <mc:AlternateContent xmlns:mc="http://schemas.openxmlformats.org/markup-compatibility/2006" xmlns:a14="http://schemas.microsoft.com/office/drawing/2010/main">
        <mc:Choice Requires="a14">
          <p:sp>
            <p:nvSpPr>
              <p:cNvPr id="8" name="Content Placeholder 7">
                <a:extLst>
                  <a:ext uri="{FF2B5EF4-FFF2-40B4-BE49-F238E27FC236}">
                    <a16:creationId xmlns:a16="http://schemas.microsoft.com/office/drawing/2014/main" id="{31BD5878-E355-2B4F-672B-D928A69E1517}"/>
                  </a:ext>
                </a:extLst>
              </p:cNvPr>
              <p:cNvSpPr>
                <a:spLocks noGrp="1"/>
              </p:cNvSpPr>
              <p:nvPr>
                <p:ph sz="half" idx="1"/>
              </p:nvPr>
            </p:nvSpPr>
            <p:spPr>
              <a:xfrm>
                <a:off x="1097279" y="1845734"/>
                <a:ext cx="4937760" cy="4303858"/>
              </a:xfrm>
            </p:spPr>
            <p:txBody>
              <a:bodyPr>
                <a:normAutofit/>
              </a:bodyPr>
              <a:lstStyle/>
              <a:p>
                <a:pPr lvl="1">
                  <a:buFont typeface="Wingdings" panose="05000000000000000000" pitchFamily="2" charset="2"/>
                  <a:buChar char="§"/>
                </a:pPr>
                <a:r>
                  <a:rPr lang="en-CA" sz="2600" dirty="0"/>
                  <a:t>If </a:t>
                </a:r>
                <a14:m>
                  <m:oMath xmlns:m="http://schemas.openxmlformats.org/officeDocument/2006/math">
                    <m:sSub>
                      <m:sSubPr>
                        <m:ctrlPr>
                          <a:rPr lang="en-CA" sz="2600" b="0" i="1" smtClean="0">
                            <a:latin typeface="Cambria Math" panose="02040503050406030204" pitchFamily="18" charset="0"/>
                          </a:rPr>
                        </m:ctrlPr>
                      </m:sSubPr>
                      <m:e>
                        <m:r>
                          <a:rPr lang="en-CA" sz="2600" b="0" i="1" smtClean="0">
                            <a:latin typeface="Cambria Math" panose="02040503050406030204" pitchFamily="18" charset="0"/>
                          </a:rPr>
                          <m:t>𝑅</m:t>
                        </m:r>
                      </m:e>
                      <m:sub>
                        <m:r>
                          <a:rPr lang="en-CA" sz="2600" b="0" i="1" smtClean="0">
                            <a:latin typeface="Cambria Math" panose="02040503050406030204" pitchFamily="18" charset="0"/>
                          </a:rPr>
                          <m:t>𝐷</m:t>
                        </m:r>
                      </m:sub>
                    </m:sSub>
                    <m:r>
                      <a:rPr lang="en-CA" sz="2600" b="0" i="1" smtClean="0">
                        <a:latin typeface="Cambria Math" panose="02040503050406030204" pitchFamily="18" charset="0"/>
                      </a:rPr>
                      <m:t>&gt;</m:t>
                    </m:r>
                    <m:r>
                      <a:rPr lang="en-CA" sz="2600" b="0" i="1" smtClean="0">
                        <a:latin typeface="Cambria Math" panose="02040503050406030204" pitchFamily="18" charset="0"/>
                      </a:rPr>
                      <m:t>25</m:t>
                    </m:r>
                    <m:r>
                      <a:rPr lang="en-CA" sz="2600" b="0" i="1" smtClean="0">
                        <a:latin typeface="Cambria Math" panose="02040503050406030204" pitchFamily="18" charset="0"/>
                      </a:rPr>
                      <m:t> </m:t>
                    </m:r>
                    <m:r>
                      <a:rPr lang="en-CA" sz="2600" b="0" i="1" smtClean="0">
                        <a:latin typeface="Cambria Math" panose="02040503050406030204" pitchFamily="18" charset="0"/>
                      </a:rPr>
                      <m:t>𝜇</m:t>
                    </m:r>
                    <m:r>
                      <m:rPr>
                        <m:sty m:val="p"/>
                      </m:rPr>
                      <a:rPr lang="en-CA" sz="2600" b="0" i="0" smtClean="0">
                        <a:latin typeface="Cambria Math" panose="02040503050406030204" pitchFamily="18" charset="0"/>
                      </a:rPr>
                      <m:t>m</m:t>
                    </m:r>
                  </m:oMath>
                </a14:m>
                <a:r>
                  <a:rPr lang="en-CA" sz="2600" dirty="0"/>
                  <a:t> in bowling ball case, not all energy is deposited inside melt radius</a:t>
                </a:r>
              </a:p>
              <a:p>
                <a:pPr lvl="1">
                  <a:buFont typeface="Wingdings" panose="05000000000000000000" pitchFamily="2" charset="2"/>
                  <a:buChar char="§"/>
                </a:pPr>
                <a:r>
                  <a:rPr lang="en-CA" sz="2600" dirty="0"/>
                  <a:t> DM will bore through rather than melt mica.</a:t>
                </a:r>
              </a:p>
              <a:p>
                <a:pPr lvl="1">
                  <a:buFont typeface="Wingdings" panose="05000000000000000000" pitchFamily="2" charset="2"/>
                  <a:buChar char="§"/>
                </a:pPr>
                <a:r>
                  <a:rPr lang="en-CA" sz="2600" dirty="0"/>
                  <a:t>Requires less energy to make a bore track.</a:t>
                </a:r>
              </a:p>
              <a:p>
                <a:pPr lvl="1">
                  <a:buFont typeface="Wingdings" panose="05000000000000000000" pitchFamily="2" charset="2"/>
                  <a:buChar char="§"/>
                </a:pPr>
                <a:r>
                  <a:rPr lang="en-CA" sz="2600" dirty="0"/>
                  <a:t>Melting around bore hole? Closure from pressure? Needs to be considered in proper bounds</a:t>
                </a:r>
              </a:p>
              <a:p>
                <a:pPr lvl="1">
                  <a:buFont typeface="Wingdings" panose="05000000000000000000" pitchFamily="2" charset="2"/>
                  <a:buChar char="§"/>
                </a:pPr>
                <a:endParaRPr lang="en-CA" sz="2600" dirty="0"/>
              </a:p>
            </p:txBody>
          </p:sp>
        </mc:Choice>
        <mc:Fallback xmlns="">
          <p:sp>
            <p:nvSpPr>
              <p:cNvPr id="8" name="Content Placeholder 7">
                <a:extLst>
                  <a:ext uri="{FF2B5EF4-FFF2-40B4-BE49-F238E27FC236}">
                    <a16:creationId xmlns:a16="http://schemas.microsoft.com/office/drawing/2014/main" id="{31BD5878-E355-2B4F-672B-D928A69E1517}"/>
                  </a:ext>
                </a:extLst>
              </p:cNvPr>
              <p:cNvSpPr>
                <a:spLocks noGrp="1" noRot="1" noChangeAspect="1" noMove="1" noResize="1" noEditPoints="1" noAdjustHandles="1" noChangeArrowheads="1" noChangeShapeType="1" noTextEdit="1"/>
              </p:cNvSpPr>
              <p:nvPr>
                <p:ph sz="half" idx="1"/>
              </p:nvPr>
            </p:nvSpPr>
            <p:spPr>
              <a:xfrm>
                <a:off x="1097279" y="1845734"/>
                <a:ext cx="4937760" cy="4303858"/>
              </a:xfrm>
              <a:blipFill>
                <a:blip r:embed="rId2"/>
                <a:stretch>
                  <a:fillRect t="-2125" r="-4198" b="-2125"/>
                </a:stretch>
              </a:blipFill>
            </p:spPr>
            <p:txBody>
              <a:bodyPr/>
              <a:lstStyle/>
              <a:p>
                <a:r>
                  <a:rPr lang="en-CA">
                    <a:noFill/>
                  </a:rPr>
                  <a:t> </a:t>
                </a:r>
              </a:p>
            </p:txBody>
          </p:sp>
        </mc:Fallback>
      </mc:AlternateContent>
      <p:sp>
        <p:nvSpPr>
          <p:cNvPr id="5" name="Date Placeholder 4">
            <a:extLst>
              <a:ext uri="{FF2B5EF4-FFF2-40B4-BE49-F238E27FC236}">
                <a16:creationId xmlns:a16="http://schemas.microsoft.com/office/drawing/2014/main" id="{26872A3B-D697-AB89-E80E-8D5950D77E50}"/>
              </a:ext>
            </a:extLst>
          </p:cNvPr>
          <p:cNvSpPr>
            <a:spLocks noGrp="1"/>
          </p:cNvSpPr>
          <p:nvPr>
            <p:ph type="dt" sz="half" idx="10"/>
          </p:nvPr>
        </p:nvSpPr>
        <p:spPr/>
        <p:txBody>
          <a:bodyPr/>
          <a:lstStyle/>
          <a:p>
            <a:r>
              <a:rPr lang="en-US"/>
              <a:t>2026-07-29</a:t>
            </a:r>
            <a:endParaRPr lang="en-CA"/>
          </a:p>
        </p:txBody>
      </p:sp>
      <p:sp>
        <p:nvSpPr>
          <p:cNvPr id="6" name="Slide Number Placeholder 5">
            <a:extLst>
              <a:ext uri="{FF2B5EF4-FFF2-40B4-BE49-F238E27FC236}">
                <a16:creationId xmlns:a16="http://schemas.microsoft.com/office/drawing/2014/main" id="{FB8E8853-A7F6-CF0F-DFF1-0DAF58F4801D}"/>
              </a:ext>
            </a:extLst>
          </p:cNvPr>
          <p:cNvSpPr>
            <a:spLocks noGrp="1"/>
          </p:cNvSpPr>
          <p:nvPr>
            <p:ph type="sldNum" sz="quarter" idx="12"/>
          </p:nvPr>
        </p:nvSpPr>
        <p:spPr/>
        <p:txBody>
          <a:bodyPr/>
          <a:lstStyle/>
          <a:p>
            <a:fld id="{D12E0FF8-979D-4E91-940C-799527AB8B5D}" type="slidenum">
              <a:rPr lang="en-CA" smtClean="0"/>
              <a:t>28</a:t>
            </a:fld>
            <a:endParaRPr lang="en-CA"/>
          </a:p>
        </p:txBody>
      </p:sp>
      <p:sp>
        <p:nvSpPr>
          <p:cNvPr id="2" name="TextBox 1">
            <a:extLst>
              <a:ext uri="{FF2B5EF4-FFF2-40B4-BE49-F238E27FC236}">
                <a16:creationId xmlns:a16="http://schemas.microsoft.com/office/drawing/2014/main" id="{37F8BBBE-363D-9210-3438-E8088AF5D64B}"/>
              </a:ext>
            </a:extLst>
          </p:cNvPr>
          <p:cNvSpPr txBox="1"/>
          <p:nvPr/>
        </p:nvSpPr>
        <p:spPr>
          <a:xfrm>
            <a:off x="5637125" y="2974312"/>
            <a:ext cx="65" cy="276999"/>
          </a:xfrm>
          <a:prstGeom prst="rect">
            <a:avLst/>
          </a:prstGeom>
          <a:noFill/>
        </p:spPr>
        <p:txBody>
          <a:bodyPr wrap="none" lIns="0" tIns="0" rIns="0" bIns="0" rtlCol="0">
            <a:spAutoFit/>
          </a:bodyPr>
          <a:lstStyle/>
          <a:p>
            <a:endParaRPr lang="en-CA" dirty="0"/>
          </a:p>
        </p:txBody>
      </p:sp>
      <p:pic>
        <p:nvPicPr>
          <p:cNvPr id="4" name="Content Placeholder 7">
            <a:extLst>
              <a:ext uri="{FF2B5EF4-FFF2-40B4-BE49-F238E27FC236}">
                <a16:creationId xmlns:a16="http://schemas.microsoft.com/office/drawing/2014/main" id="{C25889C1-0BA9-E854-86EE-A86DF5EC549E}"/>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l="67976" t="11572" r="4173" b="77438"/>
          <a:stretch>
            <a:fillRect/>
          </a:stretch>
        </p:blipFill>
        <p:spPr>
          <a:xfrm>
            <a:off x="7013748" y="3997663"/>
            <a:ext cx="3683436" cy="1241246"/>
          </a:xfrm>
          <a:prstGeom prst="rect">
            <a:avLst/>
          </a:prstGeom>
        </p:spPr>
      </p:pic>
      <p:pic>
        <p:nvPicPr>
          <p:cNvPr id="12" name="Picture 11">
            <a:extLst>
              <a:ext uri="{FF2B5EF4-FFF2-40B4-BE49-F238E27FC236}">
                <a16:creationId xmlns:a16="http://schemas.microsoft.com/office/drawing/2014/main" id="{794BB7A9-0931-AB5F-C181-70A4E5779C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2056593"/>
            <a:ext cx="5825838" cy="763544"/>
          </a:xfrm>
          <a:prstGeom prst="rect">
            <a:avLst/>
          </a:prstGeom>
        </p:spPr>
      </p:pic>
      <p:sp>
        <p:nvSpPr>
          <p:cNvPr id="13" name="TextBox 12">
            <a:extLst>
              <a:ext uri="{FF2B5EF4-FFF2-40B4-BE49-F238E27FC236}">
                <a16:creationId xmlns:a16="http://schemas.microsoft.com/office/drawing/2014/main" id="{37574EEF-61BA-F5E2-4D06-0FD3E0CFA5C3}"/>
              </a:ext>
            </a:extLst>
          </p:cNvPr>
          <p:cNvSpPr txBox="1"/>
          <p:nvPr/>
        </p:nvSpPr>
        <p:spPr>
          <a:xfrm>
            <a:off x="8241356" y="3280674"/>
            <a:ext cx="1228221" cy="492443"/>
          </a:xfrm>
          <a:prstGeom prst="rect">
            <a:avLst/>
          </a:prstGeom>
          <a:noFill/>
        </p:spPr>
        <p:txBody>
          <a:bodyPr wrap="none" rtlCol="0">
            <a:spAutoFit/>
          </a:bodyPr>
          <a:lstStyle/>
          <a:p>
            <a:pPr algn="ctr"/>
            <a:r>
              <a:rPr lang="en-CA" sz="2600" dirty="0"/>
              <a:t>Boring</a:t>
            </a:r>
          </a:p>
        </p:txBody>
      </p:sp>
      <p:sp>
        <p:nvSpPr>
          <p:cNvPr id="14" name="TextBox 13">
            <a:extLst>
              <a:ext uri="{FF2B5EF4-FFF2-40B4-BE49-F238E27FC236}">
                <a16:creationId xmlns:a16="http://schemas.microsoft.com/office/drawing/2014/main" id="{78A883BD-00C6-142D-6BF6-BF7276DC620E}"/>
              </a:ext>
            </a:extLst>
          </p:cNvPr>
          <p:cNvSpPr txBox="1"/>
          <p:nvPr/>
        </p:nvSpPr>
        <p:spPr>
          <a:xfrm>
            <a:off x="8079453" y="5356904"/>
            <a:ext cx="1390124" cy="492443"/>
          </a:xfrm>
          <a:prstGeom prst="rect">
            <a:avLst/>
          </a:prstGeom>
          <a:noFill/>
        </p:spPr>
        <p:txBody>
          <a:bodyPr wrap="none" rtlCol="0">
            <a:spAutoFit/>
          </a:bodyPr>
          <a:lstStyle/>
          <a:p>
            <a:pPr algn="ctr"/>
            <a:r>
              <a:rPr lang="en-CA" sz="2600" dirty="0"/>
              <a:t>Melting</a:t>
            </a:r>
          </a:p>
        </p:txBody>
      </p:sp>
      <p:cxnSp>
        <p:nvCxnSpPr>
          <p:cNvPr id="16" name="Straight Arrow Connector 15">
            <a:extLst>
              <a:ext uri="{FF2B5EF4-FFF2-40B4-BE49-F238E27FC236}">
                <a16:creationId xmlns:a16="http://schemas.microsoft.com/office/drawing/2014/main" id="{CE17FC46-06F4-4927-3A6A-0CA576040983}"/>
              </a:ext>
            </a:extLst>
          </p:cNvPr>
          <p:cNvCxnSpPr>
            <a:cxnSpLocks/>
          </p:cNvCxnSpPr>
          <p:nvPr/>
        </p:nvCxnSpPr>
        <p:spPr>
          <a:xfrm flipH="1">
            <a:off x="8380325" y="3697793"/>
            <a:ext cx="211016" cy="401934"/>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18" name="Straight Arrow Connector 17">
            <a:extLst>
              <a:ext uri="{FF2B5EF4-FFF2-40B4-BE49-F238E27FC236}">
                <a16:creationId xmlns:a16="http://schemas.microsoft.com/office/drawing/2014/main" id="{74561722-4E65-4FD9-0509-2D15D6F27223}"/>
              </a:ext>
            </a:extLst>
          </p:cNvPr>
          <p:cNvCxnSpPr>
            <a:cxnSpLocks/>
            <a:stCxn id="14" idx="0"/>
          </p:cNvCxnSpPr>
          <p:nvPr/>
        </p:nvCxnSpPr>
        <p:spPr>
          <a:xfrm flipH="1" flipV="1">
            <a:off x="7807569" y="4793064"/>
            <a:ext cx="966946" cy="56384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3" name="Footer Placeholder 2">
            <a:extLst>
              <a:ext uri="{FF2B5EF4-FFF2-40B4-BE49-F238E27FC236}">
                <a16:creationId xmlns:a16="http://schemas.microsoft.com/office/drawing/2014/main" id="{59CB4CF3-B9C9-4003-5799-933FC5B1C88A}"/>
              </a:ext>
            </a:extLst>
          </p:cNvPr>
          <p:cNvSpPr>
            <a:spLocks noGrp="1"/>
          </p:cNvSpPr>
          <p:nvPr>
            <p:ph type="ftr" sz="quarter" idx="11"/>
          </p:nvPr>
        </p:nvSpPr>
        <p:spPr/>
        <p:txBody>
          <a:bodyPr/>
          <a:lstStyle/>
          <a:p>
            <a:r>
              <a:rPr lang="en-CA"/>
              <a:t>MI 2026</a:t>
            </a:r>
          </a:p>
        </p:txBody>
      </p:sp>
    </p:spTree>
    <p:extLst>
      <p:ext uri="{BB962C8B-B14F-4D97-AF65-F5344CB8AC3E}">
        <p14:creationId xmlns:p14="http://schemas.microsoft.com/office/powerpoint/2010/main" val="33662409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2EEE9-9D38-B6CD-C249-3C6504CCDF94}"/>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D9335BBE-C3AB-0A06-5A55-F17802A67F9D}"/>
              </a:ext>
            </a:extLst>
          </p:cNvPr>
          <p:cNvSpPr>
            <a:spLocks noGrp="1"/>
          </p:cNvSpPr>
          <p:nvPr>
            <p:ph type="title"/>
          </p:nvPr>
        </p:nvSpPr>
        <p:spPr/>
        <p:txBody>
          <a:bodyPr/>
          <a:lstStyle/>
          <a:p>
            <a:r>
              <a:rPr lang="en-CA" dirty="0"/>
              <a:t>Extra Large DM: Fluffy Cloud</a:t>
            </a:r>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F45E4B3B-E73C-9360-1231-8474A89C938E}"/>
                  </a:ext>
                </a:extLst>
              </p:cNvPr>
              <p:cNvSpPr>
                <a:spLocks noGrp="1"/>
              </p:cNvSpPr>
              <p:nvPr>
                <p:ph sz="half" idx="1"/>
              </p:nvPr>
            </p:nvSpPr>
            <p:spPr/>
            <p:txBody>
              <a:bodyPr>
                <a:normAutofit/>
              </a:bodyPr>
              <a:lstStyle/>
              <a:p>
                <a:pPr lvl="1">
                  <a:buFont typeface="Arial" panose="020B0604020202020204" pitchFamily="34" charset="0"/>
                  <a:buChar char="•"/>
                </a:pPr>
                <a:r>
                  <a:rPr lang="en-CA" sz="2600" dirty="0"/>
                  <a:t>In per-nucleon/fluffy cloud can melt inside an inner radius </a:t>
                </a:r>
                <a14:m>
                  <m:oMath xmlns:m="http://schemas.openxmlformats.org/officeDocument/2006/math">
                    <m:r>
                      <a:rPr lang="en-CA" sz="2600" b="0" i="1" smtClean="0">
                        <a:latin typeface="Cambria Math" panose="02040503050406030204" pitchFamily="18" charset="0"/>
                      </a:rPr>
                      <m:t>25</m:t>
                    </m:r>
                    <m:r>
                      <a:rPr lang="en-CA" sz="2600" b="0" i="1" smtClean="0">
                        <a:latin typeface="Cambria Math" panose="02040503050406030204" pitchFamily="18" charset="0"/>
                      </a:rPr>
                      <m:t> </m:t>
                    </m:r>
                    <m:r>
                      <a:rPr lang="en-CA" sz="2600" b="0" i="1" smtClean="0">
                        <a:latin typeface="Cambria Math" panose="02040503050406030204" pitchFamily="18" charset="0"/>
                      </a:rPr>
                      <m:t>𝜇</m:t>
                    </m:r>
                    <m:r>
                      <m:rPr>
                        <m:sty m:val="p"/>
                      </m:rPr>
                      <a:rPr lang="en-CA" sz="2600" b="0" i="0" smtClean="0">
                        <a:latin typeface="Cambria Math" panose="02040503050406030204" pitchFamily="18" charset="0"/>
                      </a:rPr>
                      <m:t>m</m:t>
                    </m:r>
                    <m:r>
                      <a:rPr lang="en-CA" sz="2600" b="0" i="0" smtClean="0">
                        <a:latin typeface="Cambria Math" panose="02040503050406030204" pitchFamily="18" charset="0"/>
                      </a:rPr>
                      <m:t>&lt;</m:t>
                    </m:r>
                    <m:r>
                      <a:rPr lang="en-CA" sz="2600" b="0" i="1" smtClean="0">
                        <a:latin typeface="Cambria Math" panose="02040503050406030204" pitchFamily="18" charset="0"/>
                      </a:rPr>
                      <m:t>𝑅</m:t>
                    </m:r>
                    <m:r>
                      <a:rPr lang="en-CA" sz="2600" b="0" i="1" smtClean="0">
                        <a:latin typeface="Cambria Math" panose="02040503050406030204" pitchFamily="18" charset="0"/>
                      </a:rPr>
                      <m:t>&lt;</m:t>
                    </m:r>
                    <m:sSub>
                      <m:sSubPr>
                        <m:ctrlPr>
                          <a:rPr lang="en-CA" sz="2600" b="0" i="1" smtClean="0">
                            <a:latin typeface="Cambria Math" panose="02040503050406030204" pitchFamily="18" charset="0"/>
                          </a:rPr>
                        </m:ctrlPr>
                      </m:sSubPr>
                      <m:e>
                        <m:r>
                          <a:rPr lang="en-CA" sz="2600" b="0" i="1" smtClean="0">
                            <a:latin typeface="Cambria Math" panose="02040503050406030204" pitchFamily="18" charset="0"/>
                          </a:rPr>
                          <m:t>𝑅</m:t>
                        </m:r>
                      </m:e>
                      <m:sub>
                        <m:r>
                          <a:rPr lang="en-CA" sz="2600" b="0" i="1" smtClean="0">
                            <a:latin typeface="Cambria Math" panose="02040503050406030204" pitchFamily="18" charset="0"/>
                          </a:rPr>
                          <m:t>𝑑</m:t>
                        </m:r>
                      </m:sub>
                    </m:sSub>
                  </m:oMath>
                </a14:m>
                <a:endParaRPr lang="en-CA" sz="2600" dirty="0"/>
              </a:p>
              <a:p>
                <a:pPr lvl="1">
                  <a:buFont typeface="Arial" panose="020B0604020202020204" pitchFamily="34" charset="0"/>
                  <a:buChar char="•"/>
                </a:pPr>
                <a:r>
                  <a:rPr lang="en-CA" sz="2600" dirty="0"/>
                  <a:t>Requires a choice of optical depth </a:t>
                </a:r>
                <a14:m>
                  <m:oMath xmlns:m="http://schemas.openxmlformats.org/officeDocument/2006/math">
                    <m:r>
                      <a:rPr lang="en-CA" sz="2600" b="0" i="1" smtClean="0">
                        <a:latin typeface="Cambria Math" panose="02040503050406030204" pitchFamily="18" charset="0"/>
                      </a:rPr>
                      <m:t>𝜏</m:t>
                    </m:r>
                    <m:r>
                      <a:rPr lang="en-CA" sz="2600" b="0" i="1" smtClean="0">
                        <a:latin typeface="Cambria Math" panose="02040503050406030204" pitchFamily="18" charset="0"/>
                      </a:rPr>
                      <m:t>=</m:t>
                    </m:r>
                    <m:f>
                      <m:fPr>
                        <m:ctrlPr>
                          <a:rPr lang="en-CA" sz="2600" b="0" i="1" smtClean="0">
                            <a:latin typeface="Cambria Math" panose="02040503050406030204" pitchFamily="18" charset="0"/>
                          </a:rPr>
                        </m:ctrlPr>
                      </m:fPr>
                      <m:num>
                        <m:sSub>
                          <m:sSubPr>
                            <m:ctrlPr>
                              <a:rPr lang="en-CA" sz="2600" b="0" i="1" smtClean="0">
                                <a:latin typeface="Cambria Math" panose="02040503050406030204" pitchFamily="18" charset="0"/>
                              </a:rPr>
                            </m:ctrlPr>
                          </m:sSubPr>
                          <m:e>
                            <m:r>
                              <a:rPr lang="en-CA" sz="2600" b="0" i="1" smtClean="0">
                                <a:latin typeface="Cambria Math" panose="02040503050406030204" pitchFamily="18" charset="0"/>
                              </a:rPr>
                              <m:t>𝜎</m:t>
                            </m:r>
                          </m:e>
                          <m:sub>
                            <m:r>
                              <m:rPr>
                                <m:sty m:val="p"/>
                              </m:rPr>
                              <a:rPr lang="en-CA" sz="2600" b="0" i="0" smtClean="0">
                                <a:latin typeface="Cambria Math" panose="02040503050406030204" pitchFamily="18" charset="0"/>
                              </a:rPr>
                              <m:t>interaction</m:t>
                            </m:r>
                          </m:sub>
                        </m:sSub>
                      </m:num>
                      <m:den>
                        <m:sSub>
                          <m:sSubPr>
                            <m:ctrlPr>
                              <a:rPr lang="en-CA" sz="2600" b="0" i="1" smtClean="0">
                                <a:latin typeface="Cambria Math" panose="02040503050406030204" pitchFamily="18" charset="0"/>
                              </a:rPr>
                            </m:ctrlPr>
                          </m:sSubPr>
                          <m:e>
                            <m:r>
                              <a:rPr lang="en-CA" sz="2600" b="0" i="1" smtClean="0">
                                <a:latin typeface="Cambria Math" panose="02040503050406030204" pitchFamily="18" charset="0"/>
                              </a:rPr>
                              <m:t>𝜎</m:t>
                            </m:r>
                          </m:e>
                          <m:sub>
                            <m:r>
                              <m:rPr>
                                <m:sty m:val="p"/>
                              </m:rPr>
                              <a:rPr lang="en-CA" sz="2600" b="0" i="0" smtClean="0">
                                <a:latin typeface="Cambria Math" panose="02040503050406030204" pitchFamily="18" charset="0"/>
                              </a:rPr>
                              <m:t>geometric</m:t>
                            </m:r>
                          </m:sub>
                        </m:sSub>
                      </m:den>
                    </m:f>
                  </m:oMath>
                </a14:m>
                <a:endParaRPr lang="en-CA" sz="2600" dirty="0"/>
              </a:p>
              <a:p>
                <a:pPr lvl="1">
                  <a:buFont typeface="Arial" panose="020B0604020202020204" pitchFamily="34" charset="0"/>
                  <a:buChar char="•"/>
                </a:pPr>
                <a:r>
                  <a:rPr lang="en-CA" sz="2600" dirty="0"/>
                  <a:t>Melt radius set by</a:t>
                </a:r>
              </a:p>
            </p:txBody>
          </p:sp>
        </mc:Choice>
        <mc:Fallback xmlns="">
          <p:sp>
            <p:nvSpPr>
              <p:cNvPr id="4" name="Content Placeholder 3">
                <a:extLst>
                  <a:ext uri="{FF2B5EF4-FFF2-40B4-BE49-F238E27FC236}">
                    <a16:creationId xmlns:a16="http://schemas.microsoft.com/office/drawing/2014/main" id="{F45E4B3B-E73C-9360-1231-8474A89C938E}"/>
                  </a:ext>
                </a:extLst>
              </p:cNvPr>
              <p:cNvSpPr>
                <a:spLocks noGrp="1" noRot="1" noChangeAspect="1" noMove="1" noResize="1" noEditPoints="1" noAdjustHandles="1" noChangeArrowheads="1" noChangeShapeType="1" noTextEdit="1"/>
              </p:cNvSpPr>
              <p:nvPr>
                <p:ph sz="half" idx="1"/>
              </p:nvPr>
            </p:nvSpPr>
            <p:spPr>
              <a:blipFill>
                <a:blip r:embed="rId2"/>
                <a:stretch>
                  <a:fillRect t="-2273"/>
                </a:stretch>
              </a:blipFill>
            </p:spPr>
            <p:txBody>
              <a:bodyPr/>
              <a:lstStyle/>
              <a:p>
                <a:r>
                  <a:rPr lang="en-CA">
                    <a:noFill/>
                  </a:rPr>
                  <a:t> </a:t>
                </a:r>
              </a:p>
            </p:txBody>
          </p:sp>
        </mc:Fallback>
      </mc:AlternateContent>
      <p:sp>
        <p:nvSpPr>
          <p:cNvPr id="5" name="Date Placeholder 4">
            <a:extLst>
              <a:ext uri="{FF2B5EF4-FFF2-40B4-BE49-F238E27FC236}">
                <a16:creationId xmlns:a16="http://schemas.microsoft.com/office/drawing/2014/main" id="{60B869F6-8685-1B7D-9CF8-1F97C2942EDF}"/>
              </a:ext>
            </a:extLst>
          </p:cNvPr>
          <p:cNvSpPr>
            <a:spLocks noGrp="1"/>
          </p:cNvSpPr>
          <p:nvPr>
            <p:ph type="dt" sz="half" idx="10"/>
          </p:nvPr>
        </p:nvSpPr>
        <p:spPr/>
        <p:txBody>
          <a:bodyPr/>
          <a:lstStyle/>
          <a:p>
            <a:r>
              <a:rPr lang="en-US"/>
              <a:t>2026-07-29</a:t>
            </a:r>
            <a:endParaRPr lang="en-CA"/>
          </a:p>
        </p:txBody>
      </p:sp>
      <p:sp>
        <p:nvSpPr>
          <p:cNvPr id="6" name="Slide Number Placeholder 5">
            <a:extLst>
              <a:ext uri="{FF2B5EF4-FFF2-40B4-BE49-F238E27FC236}">
                <a16:creationId xmlns:a16="http://schemas.microsoft.com/office/drawing/2014/main" id="{69D5BC69-4824-DBBF-3635-284BFD023D55}"/>
              </a:ext>
            </a:extLst>
          </p:cNvPr>
          <p:cNvSpPr>
            <a:spLocks noGrp="1"/>
          </p:cNvSpPr>
          <p:nvPr>
            <p:ph type="sldNum" sz="quarter" idx="12"/>
          </p:nvPr>
        </p:nvSpPr>
        <p:spPr/>
        <p:txBody>
          <a:bodyPr/>
          <a:lstStyle/>
          <a:p>
            <a:fld id="{D12E0FF8-979D-4E91-940C-799527AB8B5D}" type="slidenum">
              <a:rPr lang="en-CA" smtClean="0"/>
              <a:t>29</a:t>
            </a:fld>
            <a:endParaRPr lang="en-CA"/>
          </a:p>
        </p:txBody>
      </p:sp>
      <p:pic>
        <p:nvPicPr>
          <p:cNvPr id="3" name="Picture 2">
            <a:extLst>
              <a:ext uri="{FF2B5EF4-FFF2-40B4-BE49-F238E27FC236}">
                <a16:creationId xmlns:a16="http://schemas.microsoft.com/office/drawing/2014/main" id="{4E0B7D80-83F7-8E5D-4516-20F24AF44C43}"/>
              </a:ext>
            </a:extLst>
          </p:cNvPr>
          <p:cNvPicPr>
            <a:picLocks noChangeAspect="1"/>
          </p:cNvPicPr>
          <p:nvPr/>
        </p:nvPicPr>
        <p:blipFill>
          <a:blip r:embed="rId3">
            <a:extLst>
              <a:ext uri="{28A0092B-C50C-407E-A947-70E740481C1C}">
                <a14:useLocalDpi xmlns:a14="http://schemas.microsoft.com/office/drawing/2010/main" val="0"/>
              </a:ext>
            </a:extLst>
          </a:blip>
          <a:srcRect t="9204" b="1133"/>
          <a:stretch>
            <a:fillRect/>
          </a:stretch>
        </p:blipFill>
        <p:spPr>
          <a:xfrm>
            <a:off x="5837241" y="1859987"/>
            <a:ext cx="5628334" cy="4477174"/>
          </a:xfrm>
          <a:prstGeom prst="rect">
            <a:avLst/>
          </a:prstGeom>
        </p:spPr>
      </p:pic>
      <p:pic>
        <p:nvPicPr>
          <p:cNvPr id="10" name="Picture 9">
            <a:extLst>
              <a:ext uri="{FF2B5EF4-FFF2-40B4-BE49-F238E27FC236}">
                <a16:creationId xmlns:a16="http://schemas.microsoft.com/office/drawing/2014/main" id="{377501EE-76FB-1B1D-2705-B59D966880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8058" y="4390414"/>
            <a:ext cx="3019048" cy="1000000"/>
          </a:xfrm>
          <a:prstGeom prst="rect">
            <a:avLst/>
          </a:prstGeom>
        </p:spPr>
      </p:pic>
      <p:pic>
        <p:nvPicPr>
          <p:cNvPr id="12" name="Picture 11">
            <a:extLst>
              <a:ext uri="{FF2B5EF4-FFF2-40B4-BE49-F238E27FC236}">
                <a16:creationId xmlns:a16="http://schemas.microsoft.com/office/drawing/2014/main" id="{FEE4A874-ABF4-8013-B1A8-96BA0557FC1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72208" y="5502427"/>
            <a:ext cx="1504762" cy="733333"/>
          </a:xfrm>
          <a:prstGeom prst="rect">
            <a:avLst/>
          </a:prstGeom>
        </p:spPr>
      </p:pic>
      <p:sp>
        <p:nvSpPr>
          <p:cNvPr id="2" name="Footer Placeholder 1">
            <a:extLst>
              <a:ext uri="{FF2B5EF4-FFF2-40B4-BE49-F238E27FC236}">
                <a16:creationId xmlns:a16="http://schemas.microsoft.com/office/drawing/2014/main" id="{3E065DFE-4C1C-E4EB-35B4-F5AD5FD3642B}"/>
              </a:ext>
            </a:extLst>
          </p:cNvPr>
          <p:cNvSpPr>
            <a:spLocks noGrp="1"/>
          </p:cNvSpPr>
          <p:nvPr>
            <p:ph type="ftr" sz="quarter" idx="11"/>
          </p:nvPr>
        </p:nvSpPr>
        <p:spPr/>
        <p:txBody>
          <a:bodyPr/>
          <a:lstStyle/>
          <a:p>
            <a:r>
              <a:rPr lang="en-CA"/>
              <a:t>MI 2026</a:t>
            </a:r>
          </a:p>
        </p:txBody>
      </p:sp>
    </p:spTree>
    <p:extLst>
      <p:ext uri="{BB962C8B-B14F-4D97-AF65-F5344CB8AC3E}">
        <p14:creationId xmlns:p14="http://schemas.microsoft.com/office/powerpoint/2010/main" val="27496663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5D4DF-D954-334B-1154-882EEB753D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E7FFD2-62B3-E893-9D90-D01F6230B5DC}"/>
              </a:ext>
            </a:extLst>
          </p:cNvPr>
          <p:cNvSpPr>
            <a:spLocks noGrp="1"/>
          </p:cNvSpPr>
          <p:nvPr>
            <p:ph type="title"/>
          </p:nvPr>
        </p:nvSpPr>
        <p:spPr/>
        <p:txBody>
          <a:bodyPr/>
          <a:lstStyle/>
          <a:p>
            <a:r>
              <a:rPr lang="en-CA"/>
              <a:t>Models of Composite Dark Matter</a:t>
            </a:r>
          </a:p>
        </p:txBody>
      </p:sp>
      <p:sp>
        <p:nvSpPr>
          <p:cNvPr id="3" name="Text Placeholder 2">
            <a:extLst>
              <a:ext uri="{FF2B5EF4-FFF2-40B4-BE49-F238E27FC236}">
                <a16:creationId xmlns:a16="http://schemas.microsoft.com/office/drawing/2014/main" id="{5B17C612-3AE7-FA39-BA50-45CB85CDD165}"/>
              </a:ext>
            </a:extLst>
          </p:cNvPr>
          <p:cNvSpPr>
            <a:spLocks noGrp="1"/>
          </p:cNvSpPr>
          <p:nvPr>
            <p:ph type="body" idx="1"/>
          </p:nvPr>
        </p:nvSpPr>
        <p:spPr/>
        <p:txBody>
          <a:bodyPr/>
          <a:lstStyle/>
          <a:p>
            <a:r>
              <a:rPr lang="en-CA" dirty="0"/>
              <a:t>Fermion nuggets</a:t>
            </a:r>
          </a:p>
        </p:txBody>
      </p:sp>
      <p:sp>
        <p:nvSpPr>
          <p:cNvPr id="6" name="Content Placeholder 5">
            <a:extLst>
              <a:ext uri="{FF2B5EF4-FFF2-40B4-BE49-F238E27FC236}">
                <a16:creationId xmlns:a16="http://schemas.microsoft.com/office/drawing/2014/main" id="{8EC12FD9-CDFF-33DA-70B7-24191B703F5C}"/>
              </a:ext>
            </a:extLst>
          </p:cNvPr>
          <p:cNvSpPr>
            <a:spLocks noGrp="1"/>
          </p:cNvSpPr>
          <p:nvPr>
            <p:ph sz="quarter" idx="4"/>
          </p:nvPr>
        </p:nvSpPr>
        <p:spPr>
          <a:xfrm>
            <a:off x="1036320" y="2452724"/>
            <a:ext cx="4937760" cy="3378200"/>
          </a:xfrm>
        </p:spPr>
        <p:txBody>
          <a:bodyPr>
            <a:normAutofit/>
          </a:bodyPr>
          <a:lstStyle/>
          <a:p>
            <a:pPr lvl="1">
              <a:buFont typeface="Arial" panose="020B0604020202020204" pitchFamily="34" charset="0"/>
              <a:buChar char="•"/>
            </a:pPr>
            <a:r>
              <a:rPr lang="en-CA" sz="2600" dirty="0"/>
              <a:t>Dirac fermion held together with a light scalar</a:t>
            </a:r>
          </a:p>
          <a:p>
            <a:pPr lvl="1">
              <a:buFont typeface="Arial" panose="020B0604020202020204" pitchFamily="34" charset="0"/>
              <a:buChar char="•"/>
            </a:pPr>
            <a:r>
              <a:rPr lang="en-CA" sz="2600" dirty="0"/>
              <a:t>Easy to analyze</a:t>
            </a:r>
          </a:p>
          <a:p>
            <a:pPr lvl="1">
              <a:buFont typeface="Arial" panose="020B0604020202020204" pitchFamily="34" charset="0"/>
              <a:buChar char="•"/>
            </a:pPr>
            <a:r>
              <a:rPr lang="en-CA" sz="2600" dirty="0"/>
              <a:t>Dirac fermions -&gt; ‘Asymmetric Composite Dark Matter’</a:t>
            </a:r>
          </a:p>
          <a:p>
            <a:pPr lvl="1">
              <a:buFont typeface="Arial" panose="020B0604020202020204" pitchFamily="34" charset="0"/>
              <a:buChar char="•"/>
            </a:pPr>
            <a:endParaRPr lang="en-CA" sz="2200" dirty="0"/>
          </a:p>
        </p:txBody>
      </p:sp>
      <p:sp>
        <p:nvSpPr>
          <p:cNvPr id="7" name="Date Placeholder 6">
            <a:extLst>
              <a:ext uri="{FF2B5EF4-FFF2-40B4-BE49-F238E27FC236}">
                <a16:creationId xmlns:a16="http://schemas.microsoft.com/office/drawing/2014/main" id="{9B7EB1CB-6A06-848E-FEE7-A50B05898042}"/>
              </a:ext>
            </a:extLst>
          </p:cNvPr>
          <p:cNvSpPr>
            <a:spLocks noGrp="1"/>
          </p:cNvSpPr>
          <p:nvPr>
            <p:ph type="dt" sz="half" idx="10"/>
          </p:nvPr>
        </p:nvSpPr>
        <p:spPr/>
        <p:txBody>
          <a:bodyPr/>
          <a:lstStyle/>
          <a:p>
            <a:r>
              <a:rPr lang="en-US"/>
              <a:t>2026-07-29</a:t>
            </a:r>
            <a:endParaRPr lang="en-CA"/>
          </a:p>
        </p:txBody>
      </p:sp>
      <p:sp>
        <p:nvSpPr>
          <p:cNvPr id="9" name="Slide Number Placeholder 8">
            <a:extLst>
              <a:ext uri="{FF2B5EF4-FFF2-40B4-BE49-F238E27FC236}">
                <a16:creationId xmlns:a16="http://schemas.microsoft.com/office/drawing/2014/main" id="{BD05931C-514A-AE8D-1443-A710939DDD5B}"/>
              </a:ext>
            </a:extLst>
          </p:cNvPr>
          <p:cNvSpPr>
            <a:spLocks noGrp="1"/>
          </p:cNvSpPr>
          <p:nvPr>
            <p:ph type="sldNum" sz="quarter" idx="12"/>
          </p:nvPr>
        </p:nvSpPr>
        <p:spPr/>
        <p:txBody>
          <a:bodyPr/>
          <a:lstStyle/>
          <a:p>
            <a:fld id="{D12E0FF8-979D-4E91-940C-799527AB8B5D}" type="slidenum">
              <a:rPr lang="en-CA" smtClean="0"/>
              <a:t>3</a:t>
            </a:fld>
            <a:endParaRPr lang="en-CA"/>
          </a:p>
        </p:txBody>
      </p:sp>
      <p:pic>
        <p:nvPicPr>
          <p:cNvPr id="10" name="Picture 9">
            <a:extLst>
              <a:ext uri="{FF2B5EF4-FFF2-40B4-BE49-F238E27FC236}">
                <a16:creationId xmlns:a16="http://schemas.microsoft.com/office/drawing/2014/main" id="{D1E9BC5E-02CD-AEB4-4353-D3413E23BB09}"/>
              </a:ext>
            </a:extLst>
          </p:cNvPr>
          <p:cNvPicPr>
            <a:picLocks noChangeAspect="1"/>
          </p:cNvPicPr>
          <p:nvPr/>
        </p:nvPicPr>
        <p:blipFill>
          <a:blip r:embed="rId2"/>
          <a:srcRect l="9037" r="48678"/>
          <a:stretch>
            <a:fillRect/>
          </a:stretch>
        </p:blipFill>
        <p:spPr>
          <a:xfrm>
            <a:off x="1794219" y="4996325"/>
            <a:ext cx="4500880" cy="1082109"/>
          </a:xfrm>
          <a:prstGeom prst="rect">
            <a:avLst/>
          </a:prstGeom>
        </p:spPr>
      </p:pic>
      <p:pic>
        <p:nvPicPr>
          <p:cNvPr id="14" name="Picture 13">
            <a:extLst>
              <a:ext uri="{FF2B5EF4-FFF2-40B4-BE49-F238E27FC236}">
                <a16:creationId xmlns:a16="http://schemas.microsoft.com/office/drawing/2014/main" id="{05743392-0AA9-7103-C13C-3E50E1FFDCDC}"/>
              </a:ext>
            </a:extLst>
          </p:cNvPr>
          <p:cNvPicPr>
            <a:picLocks noChangeAspect="1"/>
          </p:cNvPicPr>
          <p:nvPr/>
        </p:nvPicPr>
        <p:blipFill>
          <a:blip r:embed="rId3"/>
          <a:srcRect t="20928" r="69620" b="21128"/>
          <a:stretch>
            <a:fillRect/>
          </a:stretch>
        </p:blipFill>
        <p:spPr>
          <a:xfrm>
            <a:off x="635051" y="5175309"/>
            <a:ext cx="915328" cy="767447"/>
          </a:xfrm>
          <a:prstGeom prst="rect">
            <a:avLst/>
          </a:prstGeom>
        </p:spPr>
      </p:pic>
      <p:sp>
        <p:nvSpPr>
          <p:cNvPr id="8" name="Footer Placeholder 7">
            <a:extLst>
              <a:ext uri="{FF2B5EF4-FFF2-40B4-BE49-F238E27FC236}">
                <a16:creationId xmlns:a16="http://schemas.microsoft.com/office/drawing/2014/main" id="{668242F1-88DA-2A12-2364-76C5BB0E708C}"/>
              </a:ext>
            </a:extLst>
          </p:cNvPr>
          <p:cNvSpPr>
            <a:spLocks noGrp="1"/>
          </p:cNvSpPr>
          <p:nvPr>
            <p:ph type="ftr" sz="quarter" idx="11"/>
          </p:nvPr>
        </p:nvSpPr>
        <p:spPr/>
        <p:txBody>
          <a:bodyPr/>
          <a:lstStyle/>
          <a:p>
            <a:r>
              <a:rPr lang="en-CA"/>
              <a:t>MI 2026</a:t>
            </a:r>
          </a:p>
        </p:txBody>
      </p:sp>
    </p:spTree>
    <p:extLst>
      <p:ext uri="{BB962C8B-B14F-4D97-AF65-F5344CB8AC3E}">
        <p14:creationId xmlns:p14="http://schemas.microsoft.com/office/powerpoint/2010/main" val="9639782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DABB04-CEC1-A1BE-9CF4-351E466D4CFB}"/>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B00025C9-F2BC-649E-B377-5374FC03B081}"/>
              </a:ext>
            </a:extLst>
          </p:cNvPr>
          <p:cNvPicPr>
            <a:picLocks noChangeAspect="1"/>
          </p:cNvPicPr>
          <p:nvPr/>
        </p:nvPicPr>
        <p:blipFill>
          <a:blip r:embed="rId3"/>
          <a:stretch>
            <a:fillRect/>
          </a:stretch>
        </p:blipFill>
        <p:spPr>
          <a:xfrm>
            <a:off x="11063653" y="2061745"/>
            <a:ext cx="859365" cy="3972635"/>
          </a:xfrm>
          <a:prstGeom prst="rect">
            <a:avLst/>
          </a:prstGeom>
        </p:spPr>
      </p:pic>
      <p:pic>
        <p:nvPicPr>
          <p:cNvPr id="8" name="Picture 7">
            <a:extLst>
              <a:ext uri="{FF2B5EF4-FFF2-40B4-BE49-F238E27FC236}">
                <a16:creationId xmlns:a16="http://schemas.microsoft.com/office/drawing/2014/main" id="{FD1E355C-CBFB-B31C-D4AB-8E8701B56119}"/>
              </a:ext>
            </a:extLst>
          </p:cNvPr>
          <p:cNvPicPr>
            <a:picLocks noChangeAspect="1"/>
          </p:cNvPicPr>
          <p:nvPr/>
        </p:nvPicPr>
        <p:blipFill>
          <a:blip r:embed="rId4"/>
          <a:stretch>
            <a:fillRect/>
          </a:stretch>
        </p:blipFill>
        <p:spPr>
          <a:xfrm>
            <a:off x="6126479" y="2085853"/>
            <a:ext cx="4642403" cy="2063233"/>
          </a:xfrm>
          <a:prstGeom prst="rect">
            <a:avLst/>
          </a:prstGeom>
        </p:spPr>
      </p:pic>
      <p:sp>
        <p:nvSpPr>
          <p:cNvPr id="7" name="Title 6">
            <a:extLst>
              <a:ext uri="{FF2B5EF4-FFF2-40B4-BE49-F238E27FC236}">
                <a16:creationId xmlns:a16="http://schemas.microsoft.com/office/drawing/2014/main" id="{50DA902B-DA74-4B8F-05BD-0B5BEB324578}"/>
              </a:ext>
            </a:extLst>
          </p:cNvPr>
          <p:cNvSpPr>
            <a:spLocks noGrp="1"/>
          </p:cNvSpPr>
          <p:nvPr>
            <p:ph type="title"/>
          </p:nvPr>
        </p:nvSpPr>
        <p:spPr/>
        <p:txBody>
          <a:bodyPr/>
          <a:lstStyle/>
          <a:p>
            <a:r>
              <a:rPr lang="en-CA" dirty="0"/>
              <a:t>Modeling With SRIM</a:t>
            </a:r>
          </a:p>
        </p:txBody>
      </p:sp>
      <p:sp>
        <p:nvSpPr>
          <p:cNvPr id="5" name="Date Placeholder 4">
            <a:extLst>
              <a:ext uri="{FF2B5EF4-FFF2-40B4-BE49-F238E27FC236}">
                <a16:creationId xmlns:a16="http://schemas.microsoft.com/office/drawing/2014/main" id="{9DBF6731-584C-D8C0-9719-B57451C3896C}"/>
              </a:ext>
            </a:extLst>
          </p:cNvPr>
          <p:cNvSpPr>
            <a:spLocks noGrp="1"/>
          </p:cNvSpPr>
          <p:nvPr>
            <p:ph type="dt" sz="half" idx="10"/>
          </p:nvPr>
        </p:nvSpPr>
        <p:spPr/>
        <p:txBody>
          <a:bodyPr/>
          <a:lstStyle/>
          <a:p>
            <a:r>
              <a:rPr lang="en-US"/>
              <a:t>2026-07-29</a:t>
            </a:r>
            <a:endParaRPr lang="en-CA"/>
          </a:p>
        </p:txBody>
      </p:sp>
      <p:sp>
        <p:nvSpPr>
          <p:cNvPr id="6" name="Slide Number Placeholder 5">
            <a:extLst>
              <a:ext uri="{FF2B5EF4-FFF2-40B4-BE49-F238E27FC236}">
                <a16:creationId xmlns:a16="http://schemas.microsoft.com/office/drawing/2014/main" id="{D947A4BE-FEF6-B180-3079-908B2F85CA98}"/>
              </a:ext>
            </a:extLst>
          </p:cNvPr>
          <p:cNvSpPr>
            <a:spLocks noGrp="1"/>
          </p:cNvSpPr>
          <p:nvPr>
            <p:ph type="sldNum" sz="quarter" idx="12"/>
          </p:nvPr>
        </p:nvSpPr>
        <p:spPr/>
        <p:txBody>
          <a:bodyPr/>
          <a:lstStyle/>
          <a:p>
            <a:fld id="{D12E0FF8-979D-4E91-940C-799527AB8B5D}" type="slidenum">
              <a:rPr lang="en-CA" smtClean="0"/>
              <a:t>30</a:t>
            </a:fld>
            <a:endParaRPr lang="en-CA"/>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6E4459A7-0448-9D10-AED3-4105FF44BDA3}"/>
                  </a:ext>
                </a:extLst>
              </p:cNvPr>
              <p:cNvSpPr txBox="1"/>
              <p:nvPr/>
            </p:nvSpPr>
            <p:spPr>
              <a:xfrm>
                <a:off x="1248349" y="2093389"/>
                <a:ext cx="4951484" cy="3754874"/>
              </a:xfrm>
              <a:prstGeom prst="rect">
                <a:avLst/>
              </a:prstGeom>
              <a:noFill/>
            </p:spPr>
            <p:txBody>
              <a:bodyPr wrap="square" rtlCol="0">
                <a:spAutoFit/>
              </a:bodyPr>
              <a:lstStyle/>
              <a:p>
                <a:pPr marL="457200" indent="-457200">
                  <a:buFont typeface="Arial" panose="020B0604020202020204" pitchFamily="34" charset="0"/>
                  <a:buChar char="•"/>
                </a:pPr>
                <a:r>
                  <a:rPr lang="en-CA" sz="2600" dirty="0"/>
                  <a:t>SRIM (S</a:t>
                </a:r>
                <a:r>
                  <a:rPr lang="en-CA" sz="2800" dirty="0"/>
                  <a:t>topping and Range of Ions in Matter)</a:t>
                </a:r>
                <a:r>
                  <a:rPr lang="en-CA" sz="2600" dirty="0"/>
                  <a:t> models knock-on nuclear scattering and melting</a:t>
                </a:r>
              </a:p>
              <a:p>
                <a:pPr marL="457200" indent="-457200">
                  <a:buFont typeface="Arial" panose="020B0604020202020204" pitchFamily="34" charset="0"/>
                  <a:buChar char="•"/>
                </a:pPr>
                <a:r>
                  <a:rPr lang="en-CA" sz="2600" dirty="0"/>
                  <a:t>Models the shower caused by a recoiled nuclei at </a:t>
                </a:r>
                <a14:m>
                  <m:oMath xmlns:m="http://schemas.openxmlformats.org/officeDocument/2006/math">
                    <m:sSub>
                      <m:sSubPr>
                        <m:ctrlPr>
                          <a:rPr lang="en-CA" sz="2600" b="0" i="1" smtClean="0">
                            <a:latin typeface="Cambria Math" panose="02040503050406030204" pitchFamily="18" charset="0"/>
                          </a:rPr>
                        </m:ctrlPr>
                      </m:sSubPr>
                      <m:e>
                        <m:r>
                          <a:rPr lang="en-CA" sz="2600" b="0" i="1" smtClean="0">
                            <a:latin typeface="Cambria Math" panose="02040503050406030204" pitchFamily="18" charset="0"/>
                          </a:rPr>
                          <m:t>𝑣</m:t>
                        </m:r>
                      </m:e>
                      <m:sub>
                        <m:r>
                          <m:rPr>
                            <m:sty m:val="p"/>
                          </m:rPr>
                          <a:rPr lang="en-CA" sz="2600" b="0" i="0" smtClean="0">
                            <a:latin typeface="Cambria Math" panose="02040503050406030204" pitchFamily="18" charset="0"/>
                          </a:rPr>
                          <m:t>recoil</m:t>
                        </m:r>
                      </m:sub>
                    </m:sSub>
                    <m:r>
                      <a:rPr lang="en-CA" sz="2600" b="0" i="1" smtClean="0">
                        <a:latin typeface="Cambria Math" panose="02040503050406030204" pitchFamily="18" charset="0"/>
                      </a:rPr>
                      <m:t>=</m:t>
                    </m:r>
                    <m:r>
                      <a:rPr lang="en-CA" sz="2600" b="0" i="1" smtClean="0">
                        <a:latin typeface="Cambria Math" panose="02040503050406030204" pitchFamily="18" charset="0"/>
                      </a:rPr>
                      <m:t>330</m:t>
                    </m:r>
                  </m:oMath>
                </a14:m>
                <a:r>
                  <a:rPr lang="en-CA" sz="2600" dirty="0"/>
                  <a:t> km/s</a:t>
                </a:r>
              </a:p>
              <a:p>
                <a:pPr marL="457200" indent="-457200">
                  <a:buFont typeface="Arial" panose="020B0604020202020204" pitchFamily="34" charset="0"/>
                  <a:buChar char="•"/>
                </a:pPr>
                <a:r>
                  <a:rPr lang="en-CA" sz="2600" dirty="0"/>
                  <a:t>Repeated for all nuclei in DM path</a:t>
                </a:r>
              </a:p>
            </p:txBody>
          </p:sp>
        </mc:Choice>
        <mc:Fallback xmlns="">
          <p:sp>
            <p:nvSpPr>
              <p:cNvPr id="4" name="TextBox 3">
                <a:extLst>
                  <a:ext uri="{FF2B5EF4-FFF2-40B4-BE49-F238E27FC236}">
                    <a16:creationId xmlns:a16="http://schemas.microsoft.com/office/drawing/2014/main" id="{6E4459A7-0448-9D10-AED3-4105FF44BDA3}"/>
                  </a:ext>
                </a:extLst>
              </p:cNvPr>
              <p:cNvSpPr txBox="1">
                <a:spLocks noRot="1" noChangeAspect="1" noMove="1" noResize="1" noEditPoints="1" noAdjustHandles="1" noChangeArrowheads="1" noChangeShapeType="1" noTextEdit="1"/>
              </p:cNvSpPr>
              <p:nvPr/>
            </p:nvSpPr>
            <p:spPr>
              <a:xfrm>
                <a:off x="1248349" y="2093389"/>
                <a:ext cx="4951484" cy="3754874"/>
              </a:xfrm>
              <a:prstGeom prst="rect">
                <a:avLst/>
              </a:prstGeom>
              <a:blipFill>
                <a:blip r:embed="rId5"/>
                <a:stretch>
                  <a:fillRect l="-1970" t="-1623" b="-3247"/>
                </a:stretch>
              </a:blipFill>
            </p:spPr>
            <p:txBody>
              <a:bodyPr/>
              <a:lstStyle/>
              <a:p>
                <a:r>
                  <a:rPr lang="en-CA">
                    <a:noFill/>
                  </a:rPr>
                  <a:t> </a:t>
                </a:r>
              </a:p>
            </p:txBody>
          </p:sp>
        </mc:Fallback>
      </mc:AlternateContent>
      <p:sp>
        <p:nvSpPr>
          <p:cNvPr id="2" name="Footer Placeholder 1">
            <a:extLst>
              <a:ext uri="{FF2B5EF4-FFF2-40B4-BE49-F238E27FC236}">
                <a16:creationId xmlns:a16="http://schemas.microsoft.com/office/drawing/2014/main" id="{6469438E-B9FE-548E-F2B8-2CFF76B53F1D}"/>
              </a:ext>
            </a:extLst>
          </p:cNvPr>
          <p:cNvSpPr>
            <a:spLocks noGrp="1"/>
          </p:cNvSpPr>
          <p:nvPr>
            <p:ph type="ftr" sz="quarter" idx="11"/>
          </p:nvPr>
        </p:nvSpPr>
        <p:spPr/>
        <p:txBody>
          <a:bodyPr/>
          <a:lstStyle/>
          <a:p>
            <a:r>
              <a:rPr lang="en-CA"/>
              <a:t>MI 2026</a:t>
            </a:r>
          </a:p>
        </p:txBody>
      </p:sp>
      <p:pic>
        <p:nvPicPr>
          <p:cNvPr id="12" name="Picture 11">
            <a:extLst>
              <a:ext uri="{FF2B5EF4-FFF2-40B4-BE49-F238E27FC236}">
                <a16:creationId xmlns:a16="http://schemas.microsoft.com/office/drawing/2014/main" id="{F95C60F4-AE39-34B4-3B19-A9CDAAC5757E}"/>
              </a:ext>
            </a:extLst>
          </p:cNvPr>
          <p:cNvPicPr>
            <a:picLocks noChangeAspect="1"/>
          </p:cNvPicPr>
          <p:nvPr/>
        </p:nvPicPr>
        <p:blipFill>
          <a:blip r:embed="rId6"/>
          <a:srcRect b="2763"/>
          <a:stretch>
            <a:fillRect/>
          </a:stretch>
        </p:blipFill>
        <p:spPr>
          <a:xfrm>
            <a:off x="7893181" y="4249403"/>
            <a:ext cx="2027412" cy="2063233"/>
          </a:xfrm>
          <a:prstGeom prst="rect">
            <a:avLst/>
          </a:prstGeom>
        </p:spPr>
      </p:pic>
      <mc:AlternateContent xmlns:mc="http://schemas.openxmlformats.org/markup-compatibility/2006" xmlns:p14="http://schemas.microsoft.com/office/powerpoint/2010/main">
        <mc:Choice Requires="p14">
          <p:contentPart p14:bwMode="auto" r:id="rId7">
            <p14:nvContentPartPr>
              <p14:cNvPr id="17" name="Ink 16">
                <a:extLst>
                  <a:ext uri="{FF2B5EF4-FFF2-40B4-BE49-F238E27FC236}">
                    <a16:creationId xmlns:a16="http://schemas.microsoft.com/office/drawing/2014/main" id="{D7F12162-39C3-4D61-5A8E-4A074118AA1D}"/>
                  </a:ext>
                </a:extLst>
              </p14:cNvPr>
              <p14:cNvContentPartPr/>
              <p14:nvPr/>
            </p14:nvContentPartPr>
            <p14:xfrm>
              <a:off x="11163458" y="5847891"/>
              <a:ext cx="360" cy="360"/>
            </p14:xfrm>
          </p:contentPart>
        </mc:Choice>
        <mc:Fallback xmlns="">
          <p:pic>
            <p:nvPicPr>
              <p:cNvPr id="17" name="Ink 16">
                <a:extLst>
                  <a:ext uri="{FF2B5EF4-FFF2-40B4-BE49-F238E27FC236}">
                    <a16:creationId xmlns:a16="http://schemas.microsoft.com/office/drawing/2014/main" id="{D7F12162-39C3-4D61-5A8E-4A074118AA1D}"/>
                  </a:ext>
                </a:extLst>
              </p:cNvPr>
              <p:cNvPicPr/>
              <p:nvPr/>
            </p:nvPicPr>
            <p:blipFill>
              <a:blip r:embed="rId8"/>
              <a:stretch>
                <a:fillRect/>
              </a:stretch>
            </p:blipFill>
            <p:spPr>
              <a:xfrm>
                <a:off x="11100458" y="5785251"/>
                <a:ext cx="126000" cy="126000"/>
              </a:xfrm>
              <a:prstGeom prst="rect">
                <a:avLst/>
              </a:prstGeom>
            </p:spPr>
          </p:pic>
        </mc:Fallback>
      </mc:AlternateContent>
      <p:sp>
        <p:nvSpPr>
          <p:cNvPr id="22" name="Arrow: Down 21">
            <a:extLst>
              <a:ext uri="{FF2B5EF4-FFF2-40B4-BE49-F238E27FC236}">
                <a16:creationId xmlns:a16="http://schemas.microsoft.com/office/drawing/2014/main" id="{25A5827D-4FD7-EA66-1742-075B790BB703}"/>
              </a:ext>
            </a:extLst>
          </p:cNvPr>
          <p:cNvSpPr/>
          <p:nvPr/>
        </p:nvSpPr>
        <p:spPr>
          <a:xfrm>
            <a:off x="8536636" y="3934729"/>
            <a:ext cx="370251" cy="428713"/>
          </a:xfrm>
          <a:prstGeom prst="downArrow">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mc:AlternateContent xmlns:mc="http://schemas.openxmlformats.org/markup-compatibility/2006" xmlns:p14="http://schemas.microsoft.com/office/powerpoint/2010/main">
        <mc:Choice Requires="p14">
          <p:contentPart p14:bwMode="auto" r:id="rId9">
            <p14:nvContentPartPr>
              <p14:cNvPr id="23" name="Ink 22">
                <a:extLst>
                  <a:ext uri="{FF2B5EF4-FFF2-40B4-BE49-F238E27FC236}">
                    <a16:creationId xmlns:a16="http://schemas.microsoft.com/office/drawing/2014/main" id="{E1C56FBE-512C-E11D-F8E7-5184112DF859}"/>
                  </a:ext>
                </a:extLst>
              </p14:cNvPr>
              <p14:cNvContentPartPr/>
              <p14:nvPr/>
            </p14:nvContentPartPr>
            <p14:xfrm>
              <a:off x="7907618" y="4219971"/>
              <a:ext cx="452160" cy="42840"/>
            </p14:xfrm>
          </p:contentPart>
        </mc:Choice>
        <mc:Fallback xmlns="">
          <p:pic>
            <p:nvPicPr>
              <p:cNvPr id="23" name="Ink 22">
                <a:extLst>
                  <a:ext uri="{FF2B5EF4-FFF2-40B4-BE49-F238E27FC236}">
                    <a16:creationId xmlns:a16="http://schemas.microsoft.com/office/drawing/2014/main" id="{E1C56FBE-512C-E11D-F8E7-5184112DF859}"/>
                  </a:ext>
                </a:extLst>
              </p:cNvPr>
              <p:cNvPicPr/>
              <p:nvPr/>
            </p:nvPicPr>
            <p:blipFill>
              <a:blip r:embed="rId10"/>
              <a:stretch>
                <a:fillRect/>
              </a:stretch>
            </p:blipFill>
            <p:spPr>
              <a:xfrm>
                <a:off x="7844978" y="4157331"/>
                <a:ext cx="577800" cy="168480"/>
              </a:xfrm>
              <a:prstGeom prst="rect">
                <a:avLst/>
              </a:prstGeom>
            </p:spPr>
          </p:pic>
        </mc:Fallback>
      </mc:AlternateContent>
    </p:spTree>
    <p:extLst>
      <p:ext uri="{BB962C8B-B14F-4D97-AF65-F5344CB8AC3E}">
        <p14:creationId xmlns:p14="http://schemas.microsoft.com/office/powerpoint/2010/main" val="34686741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F8133-3558-C202-1522-78158CF53FD3}"/>
            </a:ext>
          </a:extLst>
        </p:cNvPr>
        <p:cNvGrpSpPr/>
        <p:nvPr/>
      </p:nvGrpSpPr>
      <p:grpSpPr>
        <a:xfrm>
          <a:off x="0" y="0"/>
          <a:ext cx="0" cy="0"/>
          <a:chOff x="0" y="0"/>
          <a:chExt cx="0" cy="0"/>
        </a:xfrm>
      </p:grpSpPr>
      <p:pic>
        <p:nvPicPr>
          <p:cNvPr id="29" name="Picture 28">
            <a:extLst>
              <a:ext uri="{FF2B5EF4-FFF2-40B4-BE49-F238E27FC236}">
                <a16:creationId xmlns:a16="http://schemas.microsoft.com/office/drawing/2014/main" id="{2A55E0C8-59F6-8E72-8182-BDC3303D5C86}"/>
              </a:ext>
            </a:extLst>
          </p:cNvPr>
          <p:cNvPicPr>
            <a:picLocks noChangeAspect="1"/>
          </p:cNvPicPr>
          <p:nvPr/>
        </p:nvPicPr>
        <p:blipFill>
          <a:blip r:embed="rId2">
            <a:extLst>
              <a:ext uri="{28A0092B-C50C-407E-A947-70E740481C1C}">
                <a14:useLocalDpi xmlns:a14="http://schemas.microsoft.com/office/drawing/2010/main" val="0"/>
              </a:ext>
            </a:extLst>
          </a:blip>
          <a:srcRect l="43604" t="48352" r="27565" b="34231"/>
          <a:stretch>
            <a:fillRect/>
          </a:stretch>
        </p:blipFill>
        <p:spPr>
          <a:xfrm>
            <a:off x="7060184" y="2372994"/>
            <a:ext cx="3566399" cy="3448397"/>
          </a:xfrm>
          <a:prstGeom prst="rect">
            <a:avLst/>
          </a:prstGeom>
        </p:spPr>
      </p:pic>
      <p:sp>
        <p:nvSpPr>
          <p:cNvPr id="7" name="Title 6">
            <a:extLst>
              <a:ext uri="{FF2B5EF4-FFF2-40B4-BE49-F238E27FC236}">
                <a16:creationId xmlns:a16="http://schemas.microsoft.com/office/drawing/2014/main" id="{C518AB9A-41FC-03BA-4B66-707C17E38FEA}"/>
              </a:ext>
            </a:extLst>
          </p:cNvPr>
          <p:cNvSpPr>
            <a:spLocks noGrp="1"/>
          </p:cNvSpPr>
          <p:nvPr>
            <p:ph type="title"/>
          </p:nvPr>
        </p:nvSpPr>
        <p:spPr/>
        <p:txBody>
          <a:bodyPr/>
          <a:lstStyle/>
          <a:p>
            <a:r>
              <a:rPr lang="en-CA" dirty="0"/>
              <a:t>Modeling With SRIM</a:t>
            </a:r>
          </a:p>
        </p:txBody>
      </p:sp>
      <p:sp>
        <p:nvSpPr>
          <p:cNvPr id="5" name="Date Placeholder 4">
            <a:extLst>
              <a:ext uri="{FF2B5EF4-FFF2-40B4-BE49-F238E27FC236}">
                <a16:creationId xmlns:a16="http://schemas.microsoft.com/office/drawing/2014/main" id="{832C88EC-3C11-37D4-7581-3C5FF4557C62}"/>
              </a:ext>
            </a:extLst>
          </p:cNvPr>
          <p:cNvSpPr>
            <a:spLocks noGrp="1"/>
          </p:cNvSpPr>
          <p:nvPr>
            <p:ph type="dt" sz="half" idx="10"/>
          </p:nvPr>
        </p:nvSpPr>
        <p:spPr/>
        <p:txBody>
          <a:bodyPr/>
          <a:lstStyle/>
          <a:p>
            <a:r>
              <a:rPr lang="en-US"/>
              <a:t>2026-07-29</a:t>
            </a:r>
            <a:endParaRPr lang="en-CA"/>
          </a:p>
        </p:txBody>
      </p:sp>
      <p:sp>
        <p:nvSpPr>
          <p:cNvPr id="6" name="Slide Number Placeholder 5">
            <a:extLst>
              <a:ext uri="{FF2B5EF4-FFF2-40B4-BE49-F238E27FC236}">
                <a16:creationId xmlns:a16="http://schemas.microsoft.com/office/drawing/2014/main" id="{3C07BDC1-4B45-4C5C-F073-A853B86F215E}"/>
              </a:ext>
            </a:extLst>
          </p:cNvPr>
          <p:cNvSpPr>
            <a:spLocks noGrp="1"/>
          </p:cNvSpPr>
          <p:nvPr>
            <p:ph type="sldNum" sz="quarter" idx="12"/>
          </p:nvPr>
        </p:nvSpPr>
        <p:spPr/>
        <p:txBody>
          <a:bodyPr/>
          <a:lstStyle/>
          <a:p>
            <a:fld id="{D12E0FF8-979D-4E91-940C-799527AB8B5D}" type="slidenum">
              <a:rPr lang="en-CA" smtClean="0"/>
              <a:t>31</a:t>
            </a:fld>
            <a:endParaRPr lang="en-CA"/>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4B2B53DF-9A9B-CE26-483F-D4ABB7A2CBBF}"/>
                  </a:ext>
                </a:extLst>
              </p:cNvPr>
              <p:cNvSpPr txBox="1"/>
              <p:nvPr/>
            </p:nvSpPr>
            <p:spPr>
              <a:xfrm>
                <a:off x="1334071" y="2163342"/>
                <a:ext cx="5594856" cy="4093428"/>
              </a:xfrm>
              <a:prstGeom prst="rect">
                <a:avLst/>
              </a:prstGeom>
              <a:noFill/>
            </p:spPr>
            <p:txBody>
              <a:bodyPr wrap="square" rtlCol="0">
                <a:spAutoFit/>
              </a:bodyPr>
              <a:lstStyle/>
              <a:p>
                <a:pPr marL="457200" indent="-457200">
                  <a:buFont typeface="Arial" panose="020B0604020202020204" pitchFamily="34" charset="0"/>
                  <a:buChar char="•"/>
                </a:pPr>
                <a:r>
                  <a:rPr lang="en-CA" sz="2600" dirty="0"/>
                  <a:t>SRIM does not properly treat damaged mica</a:t>
                </a:r>
              </a:p>
              <a:p>
                <a:pPr marL="457200" indent="-457200">
                  <a:buFont typeface="Arial" panose="020B0604020202020204" pitchFamily="34" charset="0"/>
                  <a:buChar char="•"/>
                </a:pPr>
                <a:r>
                  <a:rPr lang="en-CA" sz="2600" dirty="0"/>
                  <a:t>Does not model melt shockwave front properly for large </a:t>
                </a:r>
                <a14:m>
                  <m:oMath xmlns:m="http://schemas.openxmlformats.org/officeDocument/2006/math">
                    <m:sSub>
                      <m:sSubPr>
                        <m:ctrlPr>
                          <a:rPr lang="en-CA" sz="2600" i="1">
                            <a:latin typeface="Cambria Math" panose="02040503050406030204" pitchFamily="18" charset="0"/>
                          </a:rPr>
                        </m:ctrlPr>
                      </m:sSubPr>
                      <m:e>
                        <m:r>
                          <a:rPr lang="en-CA" sz="2600" i="1">
                            <a:latin typeface="Cambria Math" panose="02040503050406030204" pitchFamily="18" charset="0"/>
                          </a:rPr>
                          <m:t>𝑅</m:t>
                        </m:r>
                      </m:e>
                      <m:sub>
                        <m:r>
                          <a:rPr lang="en-CA" sz="2600" i="1">
                            <a:latin typeface="Cambria Math" panose="02040503050406030204" pitchFamily="18" charset="0"/>
                          </a:rPr>
                          <m:t>𝐷</m:t>
                        </m:r>
                      </m:sub>
                    </m:sSub>
                  </m:oMath>
                </a14:m>
                <a:endParaRPr lang="en-CA" sz="2600" dirty="0"/>
              </a:p>
              <a:p>
                <a:pPr marL="457200" indent="-457200">
                  <a:buFont typeface="Arial" panose="020B0604020202020204" pitchFamily="34" charset="0"/>
                  <a:buChar char="•"/>
                </a:pPr>
                <a:r>
                  <a:rPr lang="en-CA" sz="2600" dirty="0"/>
                  <a:t>Underestimates true melt radius </a:t>
                </a:r>
              </a:p>
              <a:p>
                <a:pPr marL="457200" indent="-457200">
                  <a:buFont typeface="Arial" panose="020B0604020202020204" pitchFamily="34" charset="0"/>
                  <a:buChar char="•"/>
                </a:pPr>
                <a:r>
                  <a:rPr lang="en-CA" sz="2600" dirty="0"/>
                  <a:t>Validity of SRIM: </a:t>
                </a:r>
                <a14:m>
                  <m:oMath xmlns:m="http://schemas.openxmlformats.org/officeDocument/2006/math">
                    <m:sSub>
                      <m:sSubPr>
                        <m:ctrlPr>
                          <a:rPr lang="en-CA" sz="2600" b="0" i="1" smtClean="0">
                            <a:latin typeface="Cambria Math" panose="02040503050406030204" pitchFamily="18" charset="0"/>
                          </a:rPr>
                        </m:ctrlPr>
                      </m:sSubPr>
                      <m:e>
                        <m:r>
                          <a:rPr lang="en-CA" sz="2600" b="0" i="1" smtClean="0">
                            <a:latin typeface="Cambria Math" panose="02040503050406030204" pitchFamily="18" charset="0"/>
                          </a:rPr>
                          <m:t>𝑅</m:t>
                        </m:r>
                      </m:e>
                      <m:sub>
                        <m:r>
                          <a:rPr lang="en-CA" sz="2600" b="0" i="1" smtClean="0">
                            <a:latin typeface="Cambria Math" panose="02040503050406030204" pitchFamily="18" charset="0"/>
                          </a:rPr>
                          <m:t>𝐷</m:t>
                        </m:r>
                      </m:sub>
                    </m:sSub>
                    <m:r>
                      <a:rPr lang="en-CA" sz="2600" b="0" i="1" smtClean="0">
                        <a:latin typeface="Cambria Math" panose="02040503050406030204" pitchFamily="18" charset="0"/>
                      </a:rPr>
                      <m:t>&lt;</m:t>
                    </m:r>
                    <m:r>
                      <a:rPr lang="en-CA" sz="2600" b="0" i="1" smtClean="0">
                        <a:latin typeface="Cambria Math" panose="02040503050406030204" pitchFamily="18" charset="0"/>
                      </a:rPr>
                      <m:t>1</m:t>
                    </m:r>
                  </m:oMath>
                </a14:m>
                <a:r>
                  <a:rPr lang="en-CA" sz="2600" dirty="0"/>
                  <a:t> nm</a:t>
                </a:r>
              </a:p>
              <a:p>
                <a:r>
                  <a:rPr lang="en-CA" sz="2600" dirty="0"/>
                  <a:t>	(half of border atoms are 	displaced)</a:t>
                </a:r>
              </a:p>
              <a:p>
                <a:pPr marL="457200" indent="-457200">
                  <a:buFont typeface="Arial" panose="020B0604020202020204" pitchFamily="34" charset="0"/>
                  <a:buChar char="•"/>
                </a:pPr>
                <a:endParaRPr lang="en-CA" sz="2600" dirty="0"/>
              </a:p>
            </p:txBody>
          </p:sp>
        </mc:Choice>
        <mc:Fallback xmlns="">
          <p:sp>
            <p:nvSpPr>
              <p:cNvPr id="4" name="TextBox 3">
                <a:extLst>
                  <a:ext uri="{FF2B5EF4-FFF2-40B4-BE49-F238E27FC236}">
                    <a16:creationId xmlns:a16="http://schemas.microsoft.com/office/drawing/2014/main" id="{4B2B53DF-9A9B-CE26-483F-D4ABB7A2CBBF}"/>
                  </a:ext>
                </a:extLst>
              </p:cNvPr>
              <p:cNvSpPr txBox="1">
                <a:spLocks noRot="1" noChangeAspect="1" noMove="1" noResize="1" noEditPoints="1" noAdjustHandles="1" noChangeArrowheads="1" noChangeShapeType="1" noTextEdit="1"/>
              </p:cNvSpPr>
              <p:nvPr/>
            </p:nvSpPr>
            <p:spPr>
              <a:xfrm>
                <a:off x="1334071" y="2163342"/>
                <a:ext cx="5594856" cy="4093428"/>
              </a:xfrm>
              <a:prstGeom prst="rect">
                <a:avLst/>
              </a:prstGeom>
              <a:blipFill>
                <a:blip r:embed="rId3"/>
                <a:stretch>
                  <a:fillRect l="-1743" t="-1341" r="-1852"/>
                </a:stretch>
              </a:blipFill>
            </p:spPr>
            <p:txBody>
              <a:bodyPr/>
              <a:lstStyle/>
              <a:p>
                <a:r>
                  <a:rPr lang="en-CA">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81D07C8A-569B-B69F-43ED-B27BA698EED3}"/>
                  </a:ext>
                </a:extLst>
              </p:cNvPr>
              <p:cNvSpPr txBox="1"/>
              <p:nvPr/>
            </p:nvSpPr>
            <p:spPr>
              <a:xfrm>
                <a:off x="7274321" y="5853374"/>
                <a:ext cx="3090013" cy="435697"/>
              </a:xfrm>
              <a:prstGeom prst="rect">
                <a:avLst/>
              </a:prstGeom>
              <a:noFill/>
            </p:spPr>
            <p:txBody>
              <a:bodyPr wrap="none" rtlCol="0">
                <a:spAutoFit/>
              </a:bodyPr>
              <a:lstStyle/>
              <a:p>
                <a:r>
                  <a:rPr lang="en-CA" sz="2200" dirty="0"/>
                  <a:t># Recoiled Atoms ~ </a:t>
                </a:r>
                <a14:m>
                  <m:oMath xmlns:m="http://schemas.openxmlformats.org/officeDocument/2006/math">
                    <m:sSubSup>
                      <m:sSubSupPr>
                        <m:ctrlPr>
                          <a:rPr lang="en-CA" sz="2200" i="1">
                            <a:latin typeface="Cambria Math" panose="02040503050406030204" pitchFamily="18" charset="0"/>
                          </a:rPr>
                        </m:ctrlPr>
                      </m:sSubSupPr>
                      <m:e>
                        <m:r>
                          <a:rPr lang="en-CA" sz="2200" i="1">
                            <a:latin typeface="Cambria Math" panose="02040503050406030204" pitchFamily="18" charset="0"/>
                          </a:rPr>
                          <m:t>𝑅</m:t>
                        </m:r>
                      </m:e>
                      <m:sub>
                        <m:r>
                          <a:rPr lang="en-CA" sz="2200" i="1">
                            <a:latin typeface="Cambria Math" panose="02040503050406030204" pitchFamily="18" charset="0"/>
                          </a:rPr>
                          <m:t>𝐷</m:t>
                        </m:r>
                      </m:sub>
                      <m:sup>
                        <m:r>
                          <a:rPr lang="en-CA" sz="2200" i="1">
                            <a:latin typeface="Cambria Math" panose="02040503050406030204" pitchFamily="18" charset="0"/>
                          </a:rPr>
                          <m:t>2</m:t>
                        </m:r>
                      </m:sup>
                    </m:sSubSup>
                  </m:oMath>
                </a14:m>
                <a:endParaRPr lang="en-CA" sz="2200" dirty="0"/>
              </a:p>
            </p:txBody>
          </p:sp>
        </mc:Choice>
        <mc:Fallback xmlns="">
          <p:sp>
            <p:nvSpPr>
              <p:cNvPr id="15" name="TextBox 14">
                <a:extLst>
                  <a:ext uri="{FF2B5EF4-FFF2-40B4-BE49-F238E27FC236}">
                    <a16:creationId xmlns:a16="http://schemas.microsoft.com/office/drawing/2014/main" id="{81D07C8A-569B-B69F-43ED-B27BA698EED3}"/>
                  </a:ext>
                </a:extLst>
              </p:cNvPr>
              <p:cNvSpPr txBox="1">
                <a:spLocks noRot="1" noChangeAspect="1" noMove="1" noResize="1" noEditPoints="1" noAdjustHandles="1" noChangeArrowheads="1" noChangeShapeType="1" noTextEdit="1"/>
              </p:cNvSpPr>
              <p:nvPr/>
            </p:nvSpPr>
            <p:spPr>
              <a:xfrm>
                <a:off x="7274321" y="5853374"/>
                <a:ext cx="3090013" cy="435697"/>
              </a:xfrm>
              <a:prstGeom prst="rect">
                <a:avLst/>
              </a:prstGeom>
              <a:blipFill>
                <a:blip r:embed="rId4"/>
                <a:stretch>
                  <a:fillRect l="-2564" t="-8333" b="-27778"/>
                </a:stretch>
              </a:blipFill>
            </p:spPr>
            <p:txBody>
              <a:bodyPr/>
              <a:lstStyle/>
              <a:p>
                <a:r>
                  <a:rPr lang="en-CA">
                    <a:noFill/>
                  </a:rPr>
                  <a:t> </a:t>
                </a:r>
              </a:p>
            </p:txBody>
          </p:sp>
        </mc:Fallback>
      </mc:AlternateContent>
      <p:cxnSp>
        <p:nvCxnSpPr>
          <p:cNvPr id="17" name="Straight Arrow Connector 16">
            <a:extLst>
              <a:ext uri="{FF2B5EF4-FFF2-40B4-BE49-F238E27FC236}">
                <a16:creationId xmlns:a16="http://schemas.microsoft.com/office/drawing/2014/main" id="{F7EE35C5-A8C5-B9F1-25C9-66AAEB099B5E}"/>
              </a:ext>
            </a:extLst>
          </p:cNvPr>
          <p:cNvCxnSpPr>
            <a:cxnSpLocks/>
            <a:stCxn id="15" idx="0"/>
          </p:cNvCxnSpPr>
          <p:nvPr/>
        </p:nvCxnSpPr>
        <p:spPr>
          <a:xfrm flipV="1">
            <a:off x="8819328" y="4180114"/>
            <a:ext cx="6797" cy="167326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75B43404-4E97-1A16-1D83-D36E0129EAE6}"/>
                  </a:ext>
                </a:extLst>
              </p:cNvPr>
              <p:cNvSpPr txBox="1"/>
              <p:nvPr/>
            </p:nvSpPr>
            <p:spPr>
              <a:xfrm>
                <a:off x="7274321" y="1924644"/>
                <a:ext cx="2897653" cy="435697"/>
              </a:xfrm>
              <a:prstGeom prst="rect">
                <a:avLst/>
              </a:prstGeom>
              <a:noFill/>
            </p:spPr>
            <p:txBody>
              <a:bodyPr wrap="none" rtlCol="0">
                <a:spAutoFit/>
              </a:bodyPr>
              <a:lstStyle/>
              <a:p>
                <a:r>
                  <a:rPr lang="en-CA" sz="2200" dirty="0"/>
                  <a:t># Border Atoms ~ </a:t>
                </a:r>
                <a14:m>
                  <m:oMath xmlns:m="http://schemas.openxmlformats.org/officeDocument/2006/math">
                    <m:sSubSup>
                      <m:sSubSupPr>
                        <m:ctrlPr>
                          <a:rPr lang="en-CA" sz="2200" b="0" i="1" smtClean="0">
                            <a:latin typeface="Cambria Math" panose="02040503050406030204" pitchFamily="18" charset="0"/>
                          </a:rPr>
                        </m:ctrlPr>
                      </m:sSubSupPr>
                      <m:e>
                        <m:r>
                          <a:rPr lang="en-CA" sz="2200" b="0" i="1" smtClean="0">
                            <a:latin typeface="Cambria Math" panose="02040503050406030204" pitchFamily="18" charset="0"/>
                          </a:rPr>
                          <m:t>𝑅</m:t>
                        </m:r>
                      </m:e>
                      <m:sub>
                        <m:r>
                          <a:rPr lang="en-CA" sz="2200" b="0" i="1" smtClean="0">
                            <a:latin typeface="Cambria Math" panose="02040503050406030204" pitchFamily="18" charset="0"/>
                          </a:rPr>
                          <m:t>𝐷</m:t>
                        </m:r>
                      </m:sub>
                      <m:sup>
                        <m:r>
                          <a:rPr lang="en-CA" sz="2200" b="0" i="1" smtClean="0">
                            <a:latin typeface="Cambria Math" panose="02040503050406030204" pitchFamily="18" charset="0"/>
                          </a:rPr>
                          <m:t>2</m:t>
                        </m:r>
                      </m:sup>
                    </m:sSubSup>
                  </m:oMath>
                </a14:m>
                <a:endParaRPr lang="en-CA" sz="2200" dirty="0"/>
              </a:p>
            </p:txBody>
          </p:sp>
        </mc:Choice>
        <mc:Fallback xmlns="">
          <p:sp>
            <p:nvSpPr>
              <p:cNvPr id="19" name="TextBox 18">
                <a:extLst>
                  <a:ext uri="{FF2B5EF4-FFF2-40B4-BE49-F238E27FC236}">
                    <a16:creationId xmlns:a16="http://schemas.microsoft.com/office/drawing/2014/main" id="{75B43404-4E97-1A16-1D83-D36E0129EAE6}"/>
                  </a:ext>
                </a:extLst>
              </p:cNvPr>
              <p:cNvSpPr txBox="1">
                <a:spLocks noRot="1" noChangeAspect="1" noMove="1" noResize="1" noEditPoints="1" noAdjustHandles="1" noChangeArrowheads="1" noChangeShapeType="1" noTextEdit="1"/>
              </p:cNvSpPr>
              <p:nvPr/>
            </p:nvSpPr>
            <p:spPr>
              <a:xfrm>
                <a:off x="7274321" y="1924644"/>
                <a:ext cx="2897653" cy="435697"/>
              </a:xfrm>
              <a:prstGeom prst="rect">
                <a:avLst/>
              </a:prstGeom>
              <a:blipFill>
                <a:blip r:embed="rId5"/>
                <a:stretch>
                  <a:fillRect l="-2731" t="-8451" b="-28169"/>
                </a:stretch>
              </a:blipFill>
            </p:spPr>
            <p:txBody>
              <a:bodyPr/>
              <a:lstStyle/>
              <a:p>
                <a:r>
                  <a:rPr lang="en-CA">
                    <a:noFill/>
                  </a:rPr>
                  <a:t> </a:t>
                </a:r>
              </a:p>
            </p:txBody>
          </p:sp>
        </mc:Fallback>
      </mc:AlternateContent>
      <p:cxnSp>
        <p:nvCxnSpPr>
          <p:cNvPr id="20" name="Straight Arrow Connector 19">
            <a:extLst>
              <a:ext uri="{FF2B5EF4-FFF2-40B4-BE49-F238E27FC236}">
                <a16:creationId xmlns:a16="http://schemas.microsoft.com/office/drawing/2014/main" id="{B22089C0-8C55-73A8-58FA-174062FCF6D6}"/>
              </a:ext>
            </a:extLst>
          </p:cNvPr>
          <p:cNvCxnSpPr>
            <a:cxnSpLocks/>
          </p:cNvCxnSpPr>
          <p:nvPr/>
        </p:nvCxnSpPr>
        <p:spPr>
          <a:xfrm>
            <a:off x="9052484" y="2334376"/>
            <a:ext cx="535653" cy="813773"/>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Footer Placeholder 1">
            <a:extLst>
              <a:ext uri="{FF2B5EF4-FFF2-40B4-BE49-F238E27FC236}">
                <a16:creationId xmlns:a16="http://schemas.microsoft.com/office/drawing/2014/main" id="{96FEA1B0-4D0A-CFF1-21C8-157CB2FF8651}"/>
              </a:ext>
            </a:extLst>
          </p:cNvPr>
          <p:cNvSpPr>
            <a:spLocks noGrp="1"/>
          </p:cNvSpPr>
          <p:nvPr>
            <p:ph type="ftr" sz="quarter" idx="11"/>
          </p:nvPr>
        </p:nvSpPr>
        <p:spPr/>
        <p:txBody>
          <a:bodyPr/>
          <a:lstStyle/>
          <a:p>
            <a:r>
              <a:rPr lang="en-CA"/>
              <a:t>MI 2026</a:t>
            </a:r>
          </a:p>
        </p:txBody>
      </p:sp>
    </p:spTree>
    <p:extLst>
      <p:ext uri="{BB962C8B-B14F-4D97-AF65-F5344CB8AC3E}">
        <p14:creationId xmlns:p14="http://schemas.microsoft.com/office/powerpoint/2010/main" val="6071337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59179A-284A-0C92-872A-482036886A60}"/>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DF283C2F-4096-7D46-EE66-D7E8AE462774}"/>
              </a:ext>
            </a:extLst>
          </p:cNvPr>
          <p:cNvSpPr>
            <a:spLocks noGrp="1"/>
          </p:cNvSpPr>
          <p:nvPr>
            <p:ph type="title"/>
          </p:nvPr>
        </p:nvSpPr>
        <p:spPr/>
        <p:txBody>
          <a:bodyPr/>
          <a:lstStyle/>
          <a:p>
            <a:r>
              <a:rPr lang="en-CA" dirty="0"/>
              <a:t>Modeling With SRIM</a:t>
            </a:r>
          </a:p>
        </p:txBody>
      </p:sp>
      <p:sp>
        <p:nvSpPr>
          <p:cNvPr id="5" name="Date Placeholder 4">
            <a:extLst>
              <a:ext uri="{FF2B5EF4-FFF2-40B4-BE49-F238E27FC236}">
                <a16:creationId xmlns:a16="http://schemas.microsoft.com/office/drawing/2014/main" id="{AD8551BC-F0BB-7F1F-580C-4AFC331D66AD}"/>
              </a:ext>
            </a:extLst>
          </p:cNvPr>
          <p:cNvSpPr>
            <a:spLocks noGrp="1"/>
          </p:cNvSpPr>
          <p:nvPr>
            <p:ph type="dt" sz="half" idx="10"/>
          </p:nvPr>
        </p:nvSpPr>
        <p:spPr/>
        <p:txBody>
          <a:bodyPr/>
          <a:lstStyle/>
          <a:p>
            <a:r>
              <a:rPr lang="en-US"/>
              <a:t>2026-07-29</a:t>
            </a:r>
            <a:endParaRPr lang="en-CA"/>
          </a:p>
        </p:txBody>
      </p:sp>
      <p:sp>
        <p:nvSpPr>
          <p:cNvPr id="6" name="Slide Number Placeholder 5">
            <a:extLst>
              <a:ext uri="{FF2B5EF4-FFF2-40B4-BE49-F238E27FC236}">
                <a16:creationId xmlns:a16="http://schemas.microsoft.com/office/drawing/2014/main" id="{9951AA93-DD5F-AC6D-42FB-0822CE2EB6F7}"/>
              </a:ext>
            </a:extLst>
          </p:cNvPr>
          <p:cNvSpPr>
            <a:spLocks noGrp="1"/>
          </p:cNvSpPr>
          <p:nvPr>
            <p:ph type="sldNum" sz="quarter" idx="12"/>
          </p:nvPr>
        </p:nvSpPr>
        <p:spPr/>
        <p:txBody>
          <a:bodyPr/>
          <a:lstStyle/>
          <a:p>
            <a:fld id="{D12E0FF8-979D-4E91-940C-799527AB8B5D}" type="slidenum">
              <a:rPr lang="en-CA" smtClean="0"/>
              <a:t>32</a:t>
            </a:fld>
            <a:endParaRPr lang="en-CA"/>
          </a:p>
        </p:txBody>
      </p:sp>
      <p:pic>
        <p:nvPicPr>
          <p:cNvPr id="2" name="Content Placeholder 2">
            <a:extLst>
              <a:ext uri="{FF2B5EF4-FFF2-40B4-BE49-F238E27FC236}">
                <a16:creationId xmlns:a16="http://schemas.microsoft.com/office/drawing/2014/main" id="{78BE6B07-1974-849C-269A-8ED2551A96DE}"/>
              </a:ext>
            </a:extLst>
          </p:cNvPr>
          <p:cNvPicPr>
            <a:picLocks noGrp="1" noChangeAspect="1"/>
          </p:cNvPicPr>
          <p:nvPr>
            <p:ph idx="1"/>
          </p:nvPr>
        </p:nvPicPr>
        <p:blipFill>
          <a:blip r:embed="rId3"/>
          <a:srcRect l="2425" t="7323" r="3100"/>
          <a:stretch>
            <a:fillRect/>
          </a:stretch>
        </p:blipFill>
        <p:spPr>
          <a:xfrm>
            <a:off x="2570047" y="1828806"/>
            <a:ext cx="7018270" cy="4220302"/>
          </a:xfrm>
          <a:prstGeom prst="rect">
            <a:avLst/>
          </a:prstGeom>
        </p:spPr>
      </p:pic>
      <p:sp>
        <p:nvSpPr>
          <p:cNvPr id="4" name="Arrow: Left 3">
            <a:extLst>
              <a:ext uri="{FF2B5EF4-FFF2-40B4-BE49-F238E27FC236}">
                <a16:creationId xmlns:a16="http://schemas.microsoft.com/office/drawing/2014/main" id="{C9919904-A5A5-70A2-83F6-CF64D8197ACE}"/>
              </a:ext>
            </a:extLst>
          </p:cNvPr>
          <p:cNvSpPr/>
          <p:nvPr/>
        </p:nvSpPr>
        <p:spPr>
          <a:xfrm>
            <a:off x="2070400" y="3368712"/>
            <a:ext cx="533284" cy="673240"/>
          </a:xfrm>
          <a:prstGeom prst="left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CA" dirty="0"/>
          </a:p>
        </p:txBody>
      </p:sp>
      <p:sp>
        <p:nvSpPr>
          <p:cNvPr id="9" name="TextBox 8">
            <a:extLst>
              <a:ext uri="{FF2B5EF4-FFF2-40B4-BE49-F238E27FC236}">
                <a16:creationId xmlns:a16="http://schemas.microsoft.com/office/drawing/2014/main" id="{B899E448-8513-7B5D-1327-E370E0CD6BC5}"/>
              </a:ext>
            </a:extLst>
          </p:cNvPr>
          <p:cNvSpPr txBox="1"/>
          <p:nvPr/>
        </p:nvSpPr>
        <p:spPr>
          <a:xfrm>
            <a:off x="60729" y="3026618"/>
            <a:ext cx="2009670" cy="1692771"/>
          </a:xfrm>
          <a:prstGeom prst="rect">
            <a:avLst/>
          </a:prstGeom>
          <a:noFill/>
        </p:spPr>
        <p:txBody>
          <a:bodyPr wrap="square" rtlCol="0">
            <a:spAutoFit/>
          </a:bodyPr>
          <a:lstStyle/>
          <a:p>
            <a:pPr algn="ctr"/>
            <a:r>
              <a:rPr lang="en-CA" sz="2600" dirty="0"/>
              <a:t>Not enough </a:t>
            </a:r>
          </a:p>
          <a:p>
            <a:pPr algn="ctr"/>
            <a:r>
              <a:rPr lang="en-CA" sz="2600" dirty="0"/>
              <a:t>recoils for </a:t>
            </a:r>
          </a:p>
          <a:p>
            <a:pPr algn="ctr"/>
            <a:r>
              <a:rPr lang="en-CA" sz="2600" dirty="0"/>
              <a:t>continuous defect</a:t>
            </a:r>
          </a:p>
        </p:txBody>
      </p:sp>
      <p:sp>
        <p:nvSpPr>
          <p:cNvPr id="10" name="TextBox 9">
            <a:extLst>
              <a:ext uri="{FF2B5EF4-FFF2-40B4-BE49-F238E27FC236}">
                <a16:creationId xmlns:a16="http://schemas.microsoft.com/office/drawing/2014/main" id="{07B99176-0FA0-DFB0-1AE9-E465E16CB1E5}"/>
              </a:ext>
            </a:extLst>
          </p:cNvPr>
          <p:cNvSpPr txBox="1"/>
          <p:nvPr/>
        </p:nvSpPr>
        <p:spPr>
          <a:xfrm>
            <a:off x="9900460" y="3149400"/>
            <a:ext cx="2009670" cy="892552"/>
          </a:xfrm>
          <a:prstGeom prst="rect">
            <a:avLst/>
          </a:prstGeom>
          <a:noFill/>
        </p:spPr>
        <p:txBody>
          <a:bodyPr wrap="square" rtlCol="0">
            <a:spAutoFit/>
          </a:bodyPr>
          <a:lstStyle/>
          <a:p>
            <a:pPr algn="ctr"/>
            <a:r>
              <a:rPr lang="en-CA" sz="2600" dirty="0"/>
              <a:t>SRIM </a:t>
            </a:r>
          </a:p>
          <a:p>
            <a:pPr algn="ctr"/>
            <a:r>
              <a:rPr lang="en-CA" sz="2600" dirty="0"/>
              <a:t>invalid</a:t>
            </a:r>
          </a:p>
        </p:txBody>
      </p:sp>
      <p:sp>
        <p:nvSpPr>
          <p:cNvPr id="11" name="Arrow: Right 10">
            <a:extLst>
              <a:ext uri="{FF2B5EF4-FFF2-40B4-BE49-F238E27FC236}">
                <a16:creationId xmlns:a16="http://schemas.microsoft.com/office/drawing/2014/main" id="{998875C8-6B81-8A2C-9F9A-729AFB21E8AE}"/>
              </a:ext>
            </a:extLst>
          </p:cNvPr>
          <p:cNvSpPr/>
          <p:nvPr/>
        </p:nvSpPr>
        <p:spPr>
          <a:xfrm>
            <a:off x="9505006" y="3339441"/>
            <a:ext cx="646005" cy="63304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TextBox 11">
            <a:extLst>
              <a:ext uri="{FF2B5EF4-FFF2-40B4-BE49-F238E27FC236}">
                <a16:creationId xmlns:a16="http://schemas.microsoft.com/office/drawing/2014/main" id="{136247BF-5829-5D52-AA54-B47AE8AB9210}"/>
              </a:ext>
            </a:extLst>
          </p:cNvPr>
          <p:cNvSpPr txBox="1"/>
          <p:nvPr/>
        </p:nvSpPr>
        <p:spPr>
          <a:xfrm>
            <a:off x="4505971" y="4273113"/>
            <a:ext cx="4003019" cy="892552"/>
          </a:xfrm>
          <a:prstGeom prst="rect">
            <a:avLst/>
          </a:prstGeom>
          <a:noFill/>
        </p:spPr>
        <p:txBody>
          <a:bodyPr wrap="none" rtlCol="0">
            <a:spAutoFit/>
          </a:bodyPr>
          <a:lstStyle/>
          <a:p>
            <a:pPr algn="ctr"/>
            <a:r>
              <a:rPr lang="en-CA" sz="2600" dirty="0"/>
              <a:t>SRIM seems to validate</a:t>
            </a:r>
          </a:p>
          <a:p>
            <a:pPr algn="ctr"/>
            <a:r>
              <a:rPr lang="en-CA" sz="2600" dirty="0"/>
              <a:t>our melt radius estimate</a:t>
            </a:r>
          </a:p>
        </p:txBody>
      </p:sp>
      <p:sp>
        <p:nvSpPr>
          <p:cNvPr id="3" name="Footer Placeholder 2">
            <a:extLst>
              <a:ext uri="{FF2B5EF4-FFF2-40B4-BE49-F238E27FC236}">
                <a16:creationId xmlns:a16="http://schemas.microsoft.com/office/drawing/2014/main" id="{B1A70077-FC87-BB96-4D95-7A08F645E0A7}"/>
              </a:ext>
            </a:extLst>
          </p:cNvPr>
          <p:cNvSpPr>
            <a:spLocks noGrp="1"/>
          </p:cNvSpPr>
          <p:nvPr>
            <p:ph type="ftr" sz="quarter" idx="11"/>
          </p:nvPr>
        </p:nvSpPr>
        <p:spPr/>
        <p:txBody>
          <a:bodyPr/>
          <a:lstStyle/>
          <a:p>
            <a:r>
              <a:rPr lang="en-CA"/>
              <a:t>MI 2026</a:t>
            </a:r>
          </a:p>
        </p:txBody>
      </p:sp>
    </p:spTree>
    <p:extLst>
      <p:ext uri="{BB962C8B-B14F-4D97-AF65-F5344CB8AC3E}">
        <p14:creationId xmlns:p14="http://schemas.microsoft.com/office/powerpoint/2010/main" val="40915133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88257-3407-B6CC-2595-9A3452546648}"/>
              </a:ext>
            </a:extLst>
          </p:cNvPr>
          <p:cNvSpPr>
            <a:spLocks noGrp="1"/>
          </p:cNvSpPr>
          <p:nvPr>
            <p:ph type="title"/>
          </p:nvPr>
        </p:nvSpPr>
        <p:spPr/>
        <p:txBody>
          <a:bodyPr/>
          <a:lstStyle/>
          <a:p>
            <a:r>
              <a:rPr lang="en-CA" dirty="0"/>
              <a:t>DM is Very Fast in Most of Parameter Space</a:t>
            </a:r>
          </a:p>
        </p:txBody>
      </p:sp>
      <p:pic>
        <p:nvPicPr>
          <p:cNvPr id="6" name="Content Placeholder 5">
            <a:extLst>
              <a:ext uri="{FF2B5EF4-FFF2-40B4-BE49-F238E27FC236}">
                <a16:creationId xmlns:a16="http://schemas.microsoft.com/office/drawing/2014/main" id="{CD9D32A4-F6B2-A80F-EA16-19F8DEA1E5EB}"/>
              </a:ext>
            </a:extLst>
          </p:cNvPr>
          <p:cNvPicPr>
            <a:picLocks noGrp="1" noChangeAspect="1"/>
          </p:cNvPicPr>
          <p:nvPr>
            <p:ph idx="1"/>
          </p:nvPr>
        </p:nvPicPr>
        <p:blipFill>
          <a:blip r:embed="rId2"/>
          <a:stretch>
            <a:fillRect/>
          </a:stretch>
        </p:blipFill>
        <p:spPr>
          <a:xfrm>
            <a:off x="3286873" y="1888087"/>
            <a:ext cx="5066995" cy="3789231"/>
          </a:xfrm>
          <a:prstGeom prst="rect">
            <a:avLst/>
          </a:prstGeom>
        </p:spPr>
      </p:pic>
      <p:sp>
        <p:nvSpPr>
          <p:cNvPr id="4" name="Date Placeholder 3">
            <a:extLst>
              <a:ext uri="{FF2B5EF4-FFF2-40B4-BE49-F238E27FC236}">
                <a16:creationId xmlns:a16="http://schemas.microsoft.com/office/drawing/2014/main" id="{6E8DEC79-3325-91D0-FE81-C698ED03FEF8}"/>
              </a:ext>
            </a:extLst>
          </p:cNvPr>
          <p:cNvSpPr>
            <a:spLocks noGrp="1"/>
          </p:cNvSpPr>
          <p:nvPr>
            <p:ph type="dt" sz="half" idx="10"/>
          </p:nvPr>
        </p:nvSpPr>
        <p:spPr/>
        <p:txBody>
          <a:bodyPr/>
          <a:lstStyle/>
          <a:p>
            <a:r>
              <a:rPr lang="en-US"/>
              <a:t>2026-07-29</a:t>
            </a:r>
            <a:endParaRPr lang="en-CA"/>
          </a:p>
        </p:txBody>
      </p:sp>
      <p:sp>
        <p:nvSpPr>
          <p:cNvPr id="5" name="Slide Number Placeholder 4">
            <a:extLst>
              <a:ext uri="{FF2B5EF4-FFF2-40B4-BE49-F238E27FC236}">
                <a16:creationId xmlns:a16="http://schemas.microsoft.com/office/drawing/2014/main" id="{055F6CE8-F018-087F-9ADC-A34EC22E46D6}"/>
              </a:ext>
            </a:extLst>
          </p:cNvPr>
          <p:cNvSpPr>
            <a:spLocks noGrp="1"/>
          </p:cNvSpPr>
          <p:nvPr>
            <p:ph type="sldNum" sz="quarter" idx="12"/>
          </p:nvPr>
        </p:nvSpPr>
        <p:spPr/>
        <p:txBody>
          <a:bodyPr/>
          <a:lstStyle/>
          <a:p>
            <a:fld id="{D12E0FF8-979D-4E91-940C-799527AB8B5D}" type="slidenum">
              <a:rPr lang="en-CA" smtClean="0"/>
              <a:t>33</a:t>
            </a:fld>
            <a:endParaRPr lang="en-CA"/>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807FD3BB-ABE1-55E8-EDB8-B3F7BE2144D6}"/>
                  </a:ext>
                </a:extLst>
              </p:cNvPr>
              <p:cNvSpPr txBox="1"/>
              <p:nvPr/>
            </p:nvSpPr>
            <p:spPr>
              <a:xfrm>
                <a:off x="426279" y="3560350"/>
                <a:ext cx="2964338" cy="53822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CA" sz="2600" b="0" i="1" smtClean="0">
                              <a:latin typeface="Cambria Math" panose="02040503050406030204" pitchFamily="18" charset="0"/>
                            </a:rPr>
                          </m:ctrlPr>
                        </m:sSubPr>
                        <m:e>
                          <m:r>
                            <m:rPr>
                              <m:sty m:val="p"/>
                            </m:rPr>
                            <a:rPr lang="en-CA" sz="2600" b="0" i="0" smtClean="0">
                              <a:latin typeface="Cambria Math" panose="02040503050406030204" pitchFamily="18" charset="0"/>
                            </a:rPr>
                            <m:t>log</m:t>
                          </m:r>
                        </m:e>
                        <m:sub>
                          <m:r>
                            <a:rPr lang="en-CA" sz="2600" b="0" i="1" smtClean="0">
                              <a:latin typeface="Cambria Math" panose="02040503050406030204" pitchFamily="18" charset="0"/>
                            </a:rPr>
                            <m:t>10</m:t>
                          </m:r>
                        </m:sub>
                      </m:sSub>
                      <m:r>
                        <a:rPr lang="en-CA" sz="2600" b="0" i="1" smtClean="0">
                          <a:latin typeface="Cambria Math" panose="02040503050406030204" pitchFamily="18" charset="0"/>
                        </a:rPr>
                        <m:t>(</m:t>
                      </m:r>
                      <m:sSub>
                        <m:sSubPr>
                          <m:ctrlPr>
                            <a:rPr lang="en-CA" sz="2600" i="1">
                              <a:latin typeface="Cambria Math" panose="02040503050406030204" pitchFamily="18" charset="0"/>
                            </a:rPr>
                          </m:ctrlPr>
                        </m:sSubPr>
                        <m:e>
                          <m:r>
                            <a:rPr lang="en-CA" sz="2600" i="1">
                              <a:latin typeface="Cambria Math" panose="02040503050406030204" pitchFamily="18" charset="0"/>
                            </a:rPr>
                            <m:t>𝜎</m:t>
                          </m:r>
                        </m:e>
                        <m:sub>
                          <m:r>
                            <m:rPr>
                              <m:sty m:val="p"/>
                            </m:rPr>
                            <a:rPr lang="en-CA" sz="2600">
                              <a:latin typeface="Cambria Math" panose="02040503050406030204" pitchFamily="18" charset="0"/>
                            </a:rPr>
                            <m:t>geo</m:t>
                          </m:r>
                        </m:sub>
                      </m:sSub>
                      <m:r>
                        <a:rPr lang="en-CA" sz="2600" b="0" i="0" smtClean="0">
                          <a:latin typeface="Cambria Math" panose="02040503050406030204" pitchFamily="18" charset="0"/>
                        </a:rPr>
                        <m:t>/ </m:t>
                      </m:r>
                      <m:r>
                        <a:rPr lang="en-CA" sz="2600" b="0" i="0" smtClean="0">
                          <a:latin typeface="Cambria Math" panose="02040503050406030204" pitchFamily="18" charset="0"/>
                        </a:rPr>
                        <m:t>1</m:t>
                      </m:r>
                      <m:r>
                        <a:rPr lang="en-CA" sz="2600" b="0" i="0" smtClean="0">
                          <a:latin typeface="Cambria Math" panose="02040503050406030204" pitchFamily="18" charset="0"/>
                        </a:rPr>
                        <m:t> </m:t>
                      </m:r>
                      <m:sSup>
                        <m:sSupPr>
                          <m:ctrlPr>
                            <a:rPr lang="en-CA" sz="2600" b="0" i="1" smtClean="0">
                              <a:latin typeface="Cambria Math" panose="02040503050406030204" pitchFamily="18" charset="0"/>
                            </a:rPr>
                          </m:ctrlPr>
                        </m:sSupPr>
                        <m:e>
                          <m:r>
                            <m:rPr>
                              <m:sty m:val="p"/>
                            </m:rPr>
                            <a:rPr lang="en-CA" sz="2600" b="0" i="0" smtClean="0">
                              <a:latin typeface="Cambria Math" panose="02040503050406030204" pitchFamily="18" charset="0"/>
                            </a:rPr>
                            <m:t>cm</m:t>
                          </m:r>
                        </m:e>
                        <m:sup>
                          <m:r>
                            <a:rPr lang="en-CA" sz="2600" b="0" i="1" smtClean="0">
                              <a:latin typeface="Cambria Math" panose="02040503050406030204" pitchFamily="18" charset="0"/>
                            </a:rPr>
                            <m:t>2</m:t>
                          </m:r>
                        </m:sup>
                      </m:sSup>
                      <m:r>
                        <a:rPr lang="en-CA" sz="2600" b="0" i="1" smtClean="0">
                          <a:latin typeface="Cambria Math" panose="02040503050406030204" pitchFamily="18" charset="0"/>
                        </a:rPr>
                        <m:t>)</m:t>
                      </m:r>
                    </m:oMath>
                  </m:oMathPara>
                </a14:m>
                <a:endParaRPr lang="en-CA" sz="2600" dirty="0"/>
              </a:p>
            </p:txBody>
          </p:sp>
        </mc:Choice>
        <mc:Fallback xmlns="">
          <p:sp>
            <p:nvSpPr>
              <p:cNvPr id="7" name="TextBox 6">
                <a:extLst>
                  <a:ext uri="{FF2B5EF4-FFF2-40B4-BE49-F238E27FC236}">
                    <a16:creationId xmlns:a16="http://schemas.microsoft.com/office/drawing/2014/main" id="{807FD3BB-ABE1-55E8-EDB8-B3F7BE2144D6}"/>
                  </a:ext>
                </a:extLst>
              </p:cNvPr>
              <p:cNvSpPr txBox="1">
                <a:spLocks noRot="1" noChangeAspect="1" noMove="1" noResize="1" noEditPoints="1" noAdjustHandles="1" noChangeArrowheads="1" noChangeShapeType="1" noTextEdit="1"/>
              </p:cNvSpPr>
              <p:nvPr/>
            </p:nvSpPr>
            <p:spPr>
              <a:xfrm>
                <a:off x="426279" y="3560350"/>
                <a:ext cx="2964338" cy="538224"/>
              </a:xfrm>
              <a:prstGeom prst="rect">
                <a:avLst/>
              </a:prstGeom>
              <a:blipFill>
                <a:blip r:embed="rId3"/>
                <a:stretch>
                  <a:fillRect/>
                </a:stretch>
              </a:blipFill>
            </p:spPr>
            <p:txBody>
              <a:bodyPr/>
              <a:lstStyle/>
              <a:p>
                <a:r>
                  <a:rPr lang="en-CA">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143439E0-5E9C-F008-630A-B334CC47B952}"/>
                  </a:ext>
                </a:extLst>
              </p:cNvPr>
              <p:cNvSpPr txBox="1"/>
              <p:nvPr/>
            </p:nvSpPr>
            <p:spPr>
              <a:xfrm>
                <a:off x="4416620" y="5677317"/>
                <a:ext cx="2807499" cy="52783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CA" sz="2600" b="0" i="1" smtClean="0">
                              <a:latin typeface="Cambria Math" panose="02040503050406030204" pitchFamily="18" charset="0"/>
                            </a:rPr>
                          </m:ctrlPr>
                        </m:sSubPr>
                        <m:e>
                          <m:r>
                            <m:rPr>
                              <m:sty m:val="p"/>
                            </m:rPr>
                            <a:rPr lang="en-CA" sz="2600" b="0" i="0" smtClean="0">
                              <a:latin typeface="Cambria Math" panose="02040503050406030204" pitchFamily="18" charset="0"/>
                            </a:rPr>
                            <m:t>log</m:t>
                          </m:r>
                        </m:e>
                        <m:sub>
                          <m:r>
                            <a:rPr lang="en-CA" sz="2600" b="0" i="1" smtClean="0">
                              <a:latin typeface="Cambria Math" panose="02040503050406030204" pitchFamily="18" charset="0"/>
                            </a:rPr>
                            <m:t>10</m:t>
                          </m:r>
                        </m:sub>
                      </m:sSub>
                      <m:r>
                        <a:rPr lang="en-CA" sz="2600" b="0" i="1" smtClean="0">
                          <a:latin typeface="Cambria Math" panose="02040503050406030204" pitchFamily="18" charset="0"/>
                        </a:rPr>
                        <m:t>(</m:t>
                      </m:r>
                      <m:sSub>
                        <m:sSubPr>
                          <m:ctrlPr>
                            <a:rPr lang="en-CA" sz="2600" b="0" i="1" smtClean="0">
                              <a:latin typeface="Cambria Math" panose="02040503050406030204" pitchFamily="18" charset="0"/>
                            </a:rPr>
                          </m:ctrlPr>
                        </m:sSubPr>
                        <m:e>
                          <m:r>
                            <a:rPr lang="en-CA" sz="2600" b="0" i="1" smtClean="0">
                              <a:latin typeface="Cambria Math" panose="02040503050406030204" pitchFamily="18" charset="0"/>
                            </a:rPr>
                            <m:t>𝑚</m:t>
                          </m:r>
                        </m:e>
                        <m:sub>
                          <m:r>
                            <a:rPr lang="en-CA" sz="2600" b="0" i="1" smtClean="0">
                              <a:latin typeface="Cambria Math" panose="02040503050406030204" pitchFamily="18" charset="0"/>
                            </a:rPr>
                            <m:t>𝜒</m:t>
                          </m:r>
                        </m:sub>
                      </m:sSub>
                      <m:r>
                        <a:rPr lang="en-CA" sz="2600" b="0" i="0" smtClean="0">
                          <a:latin typeface="Cambria Math" panose="02040503050406030204" pitchFamily="18" charset="0"/>
                        </a:rPr>
                        <m:t>/ </m:t>
                      </m:r>
                      <m:r>
                        <a:rPr lang="en-CA" sz="2600" b="0" i="0" smtClean="0">
                          <a:latin typeface="Cambria Math" panose="02040503050406030204" pitchFamily="18" charset="0"/>
                        </a:rPr>
                        <m:t>1</m:t>
                      </m:r>
                      <m:r>
                        <a:rPr lang="en-CA" sz="2600" b="0" i="0" smtClean="0">
                          <a:latin typeface="Cambria Math" panose="02040503050406030204" pitchFamily="18" charset="0"/>
                        </a:rPr>
                        <m:t> </m:t>
                      </m:r>
                      <m:r>
                        <m:rPr>
                          <m:sty m:val="p"/>
                        </m:rPr>
                        <a:rPr lang="en-CA" sz="2600" b="0" i="0" smtClean="0">
                          <a:latin typeface="Cambria Math" panose="02040503050406030204" pitchFamily="18" charset="0"/>
                        </a:rPr>
                        <m:t>GeV</m:t>
                      </m:r>
                      <m:r>
                        <a:rPr lang="en-CA" sz="2600" b="0" i="1" smtClean="0">
                          <a:latin typeface="Cambria Math" panose="02040503050406030204" pitchFamily="18" charset="0"/>
                        </a:rPr>
                        <m:t>)</m:t>
                      </m:r>
                    </m:oMath>
                  </m:oMathPara>
                </a14:m>
                <a:endParaRPr lang="en-CA" sz="2600" dirty="0"/>
              </a:p>
            </p:txBody>
          </p:sp>
        </mc:Choice>
        <mc:Fallback xmlns="">
          <p:sp>
            <p:nvSpPr>
              <p:cNvPr id="8" name="TextBox 7">
                <a:extLst>
                  <a:ext uri="{FF2B5EF4-FFF2-40B4-BE49-F238E27FC236}">
                    <a16:creationId xmlns:a16="http://schemas.microsoft.com/office/drawing/2014/main" id="{143439E0-5E9C-F008-630A-B334CC47B952}"/>
                  </a:ext>
                </a:extLst>
              </p:cNvPr>
              <p:cNvSpPr txBox="1">
                <a:spLocks noRot="1" noChangeAspect="1" noMove="1" noResize="1" noEditPoints="1" noAdjustHandles="1" noChangeArrowheads="1" noChangeShapeType="1" noTextEdit="1"/>
              </p:cNvSpPr>
              <p:nvPr/>
            </p:nvSpPr>
            <p:spPr>
              <a:xfrm>
                <a:off x="4416620" y="5677317"/>
                <a:ext cx="2807499" cy="527837"/>
              </a:xfrm>
              <a:prstGeom prst="rect">
                <a:avLst/>
              </a:prstGeom>
              <a:blipFill>
                <a:blip r:embed="rId4"/>
                <a:stretch>
                  <a:fillRect/>
                </a:stretch>
              </a:blipFill>
            </p:spPr>
            <p:txBody>
              <a:bodyPr/>
              <a:lstStyle/>
              <a:p>
                <a:r>
                  <a:rPr lang="en-CA">
                    <a:noFill/>
                  </a:rPr>
                  <a:t> </a:t>
                </a:r>
              </a:p>
            </p:txBody>
          </p:sp>
        </mc:Fallback>
      </mc:AlternateContent>
      <p:sp>
        <p:nvSpPr>
          <p:cNvPr id="9" name="TextBox 8">
            <a:extLst>
              <a:ext uri="{FF2B5EF4-FFF2-40B4-BE49-F238E27FC236}">
                <a16:creationId xmlns:a16="http://schemas.microsoft.com/office/drawing/2014/main" id="{C7DA4910-7AE2-9A27-7373-1BA39CB374F2}"/>
              </a:ext>
            </a:extLst>
          </p:cNvPr>
          <p:cNvSpPr txBox="1"/>
          <p:nvPr/>
        </p:nvSpPr>
        <p:spPr>
          <a:xfrm>
            <a:off x="8460476" y="2490040"/>
            <a:ext cx="3199915" cy="1692771"/>
          </a:xfrm>
          <a:prstGeom prst="rect">
            <a:avLst/>
          </a:prstGeom>
          <a:noFill/>
        </p:spPr>
        <p:txBody>
          <a:bodyPr wrap="none" rtlCol="0">
            <a:spAutoFit/>
          </a:bodyPr>
          <a:lstStyle/>
          <a:p>
            <a:pPr algn="ctr"/>
            <a:r>
              <a:rPr lang="en-CA" sz="2600" dirty="0"/>
              <a:t>Schematic plot of</a:t>
            </a:r>
          </a:p>
          <a:p>
            <a:pPr algn="ctr"/>
            <a:r>
              <a:rPr lang="en-CA" sz="2600" dirty="0"/>
              <a:t>fraction of DM </a:t>
            </a:r>
          </a:p>
          <a:p>
            <a:pPr algn="ctr"/>
            <a:r>
              <a:rPr lang="en-CA" sz="2600" dirty="0"/>
              <a:t>initial speed left </a:t>
            </a:r>
          </a:p>
          <a:p>
            <a:pPr algn="ctr"/>
            <a:r>
              <a:rPr lang="en-CA" sz="2600" dirty="0"/>
              <a:t>when DM hits mica</a:t>
            </a:r>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113A4D89-A21C-7AF9-92B9-79FEFD195A5C}"/>
                  </a:ext>
                </a:extLst>
              </p:cNvPr>
              <p:cNvSpPr txBox="1"/>
              <p:nvPr/>
            </p:nvSpPr>
            <p:spPr>
              <a:xfrm>
                <a:off x="8599938" y="4428747"/>
                <a:ext cx="3060453" cy="892552"/>
              </a:xfrm>
              <a:prstGeom prst="rect">
                <a:avLst/>
              </a:prstGeom>
              <a:noFill/>
            </p:spPr>
            <p:txBody>
              <a:bodyPr wrap="none" rtlCol="0">
                <a:spAutoFit/>
              </a:bodyPr>
              <a:lstStyle/>
              <a:p>
                <a:pPr algn="ctr"/>
                <a:r>
                  <a:rPr lang="en-CA" sz="2600" dirty="0"/>
                  <a:t>Assumes constant </a:t>
                </a:r>
              </a:p>
              <a:p>
                <a:pPr algn="ctr"/>
                <a14:m>
                  <m:oMath xmlns:m="http://schemas.openxmlformats.org/officeDocument/2006/math">
                    <m:r>
                      <a:rPr lang="en-CA" sz="2600" b="0" i="1" smtClean="0">
                        <a:latin typeface="Cambria Math" panose="02040503050406030204" pitchFamily="18" charset="0"/>
                      </a:rPr>
                      <m:t>20</m:t>
                    </m:r>
                  </m:oMath>
                </a14:m>
                <a:r>
                  <a:rPr lang="en-CA" sz="2600" dirty="0"/>
                  <a:t> km overburden</a:t>
                </a:r>
              </a:p>
            </p:txBody>
          </p:sp>
        </mc:Choice>
        <mc:Fallback xmlns="">
          <p:sp>
            <p:nvSpPr>
              <p:cNvPr id="15" name="TextBox 14">
                <a:extLst>
                  <a:ext uri="{FF2B5EF4-FFF2-40B4-BE49-F238E27FC236}">
                    <a16:creationId xmlns:a16="http://schemas.microsoft.com/office/drawing/2014/main" id="{113A4D89-A21C-7AF9-92B9-79FEFD195A5C}"/>
                  </a:ext>
                </a:extLst>
              </p:cNvPr>
              <p:cNvSpPr txBox="1">
                <a:spLocks noRot="1" noChangeAspect="1" noMove="1" noResize="1" noEditPoints="1" noAdjustHandles="1" noChangeArrowheads="1" noChangeShapeType="1" noTextEdit="1"/>
              </p:cNvSpPr>
              <p:nvPr/>
            </p:nvSpPr>
            <p:spPr>
              <a:xfrm>
                <a:off x="8599938" y="4428747"/>
                <a:ext cx="3060453" cy="892552"/>
              </a:xfrm>
              <a:prstGeom prst="rect">
                <a:avLst/>
              </a:prstGeom>
              <a:blipFill>
                <a:blip r:embed="rId5"/>
                <a:stretch>
                  <a:fillRect l="-3187" t="-6849" r="-2988" b="-16438"/>
                </a:stretch>
              </a:blipFill>
            </p:spPr>
            <p:txBody>
              <a:bodyPr/>
              <a:lstStyle/>
              <a:p>
                <a:r>
                  <a:rPr lang="en-CA">
                    <a:noFill/>
                  </a:rPr>
                  <a:t> </a:t>
                </a:r>
              </a:p>
            </p:txBody>
          </p:sp>
        </mc:Fallback>
      </mc:AlternateContent>
      <p:sp>
        <p:nvSpPr>
          <p:cNvPr id="3" name="Footer Placeholder 2">
            <a:extLst>
              <a:ext uri="{FF2B5EF4-FFF2-40B4-BE49-F238E27FC236}">
                <a16:creationId xmlns:a16="http://schemas.microsoft.com/office/drawing/2014/main" id="{FDAEFE24-8EAE-9687-9F0E-9A10D361CA54}"/>
              </a:ext>
            </a:extLst>
          </p:cNvPr>
          <p:cNvSpPr>
            <a:spLocks noGrp="1"/>
          </p:cNvSpPr>
          <p:nvPr>
            <p:ph type="ftr" sz="quarter" idx="11"/>
          </p:nvPr>
        </p:nvSpPr>
        <p:spPr/>
        <p:txBody>
          <a:bodyPr/>
          <a:lstStyle/>
          <a:p>
            <a:r>
              <a:rPr lang="en-CA"/>
              <a:t>MI 2026</a:t>
            </a:r>
          </a:p>
        </p:txBody>
      </p:sp>
    </p:spTree>
    <p:extLst>
      <p:ext uri="{BB962C8B-B14F-4D97-AF65-F5344CB8AC3E}">
        <p14:creationId xmlns:p14="http://schemas.microsoft.com/office/powerpoint/2010/main" val="24131921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E99BA2-E7C4-5E09-7E5D-B83AA25304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0558AA-F4ED-E3B6-1EBE-CADA67A7B45B}"/>
              </a:ext>
            </a:extLst>
          </p:cNvPr>
          <p:cNvSpPr>
            <a:spLocks noGrp="1"/>
          </p:cNvSpPr>
          <p:nvPr>
            <p:ph type="title"/>
          </p:nvPr>
        </p:nvSpPr>
        <p:spPr/>
        <p:txBody>
          <a:bodyPr vert="horz" lIns="91440" tIns="45720" rIns="91440" bIns="45720" rtlCol="0" anchor="b">
            <a:normAutofit/>
          </a:bodyPr>
          <a:lstStyle/>
          <a:p>
            <a:pPr defTabSz="914400"/>
            <a:r>
              <a:rPr lang="en-US" spc="-50" dirty="0">
                <a:solidFill>
                  <a:schemeClr val="tx1">
                    <a:lumMod val="85000"/>
                    <a:lumOff val="15000"/>
                  </a:schemeClr>
                </a:solidFill>
              </a:rPr>
              <a:t>Mica Sensitivities in Per-Nucleon Case</a:t>
            </a:r>
          </a:p>
        </p:txBody>
      </p:sp>
      <p:sp>
        <p:nvSpPr>
          <p:cNvPr id="4" name="Date Placeholder 3">
            <a:extLst>
              <a:ext uri="{FF2B5EF4-FFF2-40B4-BE49-F238E27FC236}">
                <a16:creationId xmlns:a16="http://schemas.microsoft.com/office/drawing/2014/main" id="{16171668-C199-7C1F-1B49-923CC43F0A42}"/>
              </a:ext>
            </a:extLst>
          </p:cNvPr>
          <p:cNvSpPr>
            <a:spLocks noGrp="1"/>
          </p:cNvSpPr>
          <p:nvPr>
            <p:ph type="dt" sz="half" idx="10"/>
          </p:nvPr>
        </p:nvSpPr>
        <p:spPr/>
        <p:txBody>
          <a:bodyPr vert="horz" lIns="91440" tIns="45720" rIns="91440" bIns="45720" rtlCol="0" anchor="ctr">
            <a:normAutofit/>
          </a:bodyPr>
          <a:lstStyle/>
          <a:p>
            <a:pPr defTabSz="914400">
              <a:spcAft>
                <a:spcPts val="600"/>
              </a:spcAft>
            </a:pPr>
            <a:r>
              <a:rPr lang="en-US"/>
              <a:t>2026-07-29</a:t>
            </a:r>
          </a:p>
        </p:txBody>
      </p:sp>
      <p:sp>
        <p:nvSpPr>
          <p:cNvPr id="6" name="Slide Number Placeholder 5">
            <a:extLst>
              <a:ext uri="{FF2B5EF4-FFF2-40B4-BE49-F238E27FC236}">
                <a16:creationId xmlns:a16="http://schemas.microsoft.com/office/drawing/2014/main" id="{6E22FD9E-0767-9384-4CE5-7863E916C2DC}"/>
              </a:ext>
            </a:extLst>
          </p:cNvPr>
          <p:cNvSpPr>
            <a:spLocks noGrp="1"/>
          </p:cNvSpPr>
          <p:nvPr>
            <p:ph type="sldNum" sz="quarter" idx="12"/>
          </p:nvPr>
        </p:nvSpPr>
        <p:spPr/>
        <p:txBody>
          <a:bodyPr vert="horz" lIns="91440" tIns="45720" rIns="91440" bIns="45720" rtlCol="0" anchor="ctr">
            <a:normAutofit/>
          </a:bodyPr>
          <a:lstStyle/>
          <a:p>
            <a:pPr defTabSz="914400">
              <a:spcAft>
                <a:spcPts val="600"/>
              </a:spcAft>
            </a:pPr>
            <a:fld id="{D12E0FF8-979D-4E91-940C-799527AB8B5D}" type="slidenum">
              <a:rPr lang="en-US" sz="1050" smtClean="0"/>
              <a:pPr defTabSz="914400">
                <a:spcAft>
                  <a:spcPts val="600"/>
                </a:spcAft>
              </a:pPr>
              <a:t>34</a:t>
            </a:fld>
            <a:endParaRPr lang="en-US" sz="1050"/>
          </a:p>
        </p:txBody>
      </p:sp>
      <p:pic>
        <p:nvPicPr>
          <p:cNvPr id="8" name="Content Placeholder 7">
            <a:extLst>
              <a:ext uri="{FF2B5EF4-FFF2-40B4-BE49-F238E27FC236}">
                <a16:creationId xmlns:a16="http://schemas.microsoft.com/office/drawing/2014/main" id="{AD3C3FE0-1906-5ED0-6B0B-6DE5D3483F6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75461" y="1941198"/>
            <a:ext cx="4630381" cy="3954034"/>
          </a:xfrm>
          <a:prstGeom prst="rect">
            <a:avLst/>
          </a:prstGeom>
        </p:spPr>
      </p:pic>
      <p:sp>
        <p:nvSpPr>
          <p:cNvPr id="10" name="Footer Placeholder 9">
            <a:extLst>
              <a:ext uri="{FF2B5EF4-FFF2-40B4-BE49-F238E27FC236}">
                <a16:creationId xmlns:a16="http://schemas.microsoft.com/office/drawing/2014/main" id="{2694F7AC-39F6-0E0F-FC14-F8DF44EACFDD}"/>
              </a:ext>
            </a:extLst>
          </p:cNvPr>
          <p:cNvSpPr>
            <a:spLocks noGrp="1"/>
          </p:cNvSpPr>
          <p:nvPr>
            <p:ph type="ftr" sz="quarter" idx="11"/>
          </p:nvPr>
        </p:nvSpPr>
        <p:spPr/>
        <p:txBody>
          <a:bodyPr/>
          <a:lstStyle/>
          <a:p>
            <a:r>
              <a:rPr lang="en-CA"/>
              <a:t>MI 2026</a:t>
            </a:r>
          </a:p>
        </p:txBody>
      </p:sp>
      <p:pic>
        <p:nvPicPr>
          <p:cNvPr id="15" name="Picture 14">
            <a:extLst>
              <a:ext uri="{FF2B5EF4-FFF2-40B4-BE49-F238E27FC236}">
                <a16:creationId xmlns:a16="http://schemas.microsoft.com/office/drawing/2014/main" id="{2E607960-EEB7-C88F-2BA9-4136CC1CE5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84038" y="1708328"/>
            <a:ext cx="4630381" cy="4630381"/>
          </a:xfrm>
          <a:prstGeom prst="rect">
            <a:avLst/>
          </a:prstGeom>
        </p:spPr>
      </p:pic>
    </p:spTree>
    <p:extLst>
      <p:ext uri="{BB962C8B-B14F-4D97-AF65-F5344CB8AC3E}">
        <p14:creationId xmlns:p14="http://schemas.microsoft.com/office/powerpoint/2010/main" val="36210551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1C507A-22D8-7501-EFAF-03C10E9BAC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DC7D32-252C-3F79-9870-535F0A21DA63}"/>
              </a:ext>
            </a:extLst>
          </p:cNvPr>
          <p:cNvSpPr>
            <a:spLocks noGrp="1"/>
          </p:cNvSpPr>
          <p:nvPr>
            <p:ph type="title"/>
          </p:nvPr>
        </p:nvSpPr>
        <p:spPr/>
        <p:txBody>
          <a:bodyPr/>
          <a:lstStyle/>
          <a:p>
            <a:r>
              <a:rPr lang="en-CA" dirty="0"/>
              <a:t>Astrophysics is Complicated</a:t>
            </a:r>
          </a:p>
        </p:txBody>
      </p:sp>
      <p:sp>
        <p:nvSpPr>
          <p:cNvPr id="3" name="Content Placeholder 2">
            <a:extLst>
              <a:ext uri="{FF2B5EF4-FFF2-40B4-BE49-F238E27FC236}">
                <a16:creationId xmlns:a16="http://schemas.microsoft.com/office/drawing/2014/main" id="{E6C2116A-6C56-D9D0-5F16-3DFFABA578EB}"/>
              </a:ext>
            </a:extLst>
          </p:cNvPr>
          <p:cNvSpPr>
            <a:spLocks noGrp="1"/>
          </p:cNvSpPr>
          <p:nvPr>
            <p:ph sz="half" idx="1"/>
          </p:nvPr>
        </p:nvSpPr>
        <p:spPr>
          <a:xfrm>
            <a:off x="1097279" y="1845733"/>
            <a:ext cx="4937760" cy="4464631"/>
          </a:xfrm>
        </p:spPr>
        <p:txBody>
          <a:bodyPr>
            <a:normAutofit lnSpcReduction="10000"/>
          </a:bodyPr>
          <a:lstStyle/>
          <a:p>
            <a:pPr marL="201163" lvl="1" indent="0" algn="ctr">
              <a:buNone/>
            </a:pPr>
            <a:r>
              <a:rPr lang="en-CA" sz="2600" dirty="0"/>
              <a:t>Like Skylab/Ohya, direction of the detector matters</a:t>
            </a:r>
          </a:p>
          <a:p>
            <a:pPr lvl="3">
              <a:buFont typeface="Arial" panose="020B0604020202020204" pitchFamily="34" charset="0"/>
              <a:buChar char="•"/>
            </a:pPr>
            <a:r>
              <a:rPr lang="en-CA" sz="2600" dirty="0"/>
              <a:t>Daily rotation of Earth</a:t>
            </a:r>
          </a:p>
          <a:p>
            <a:pPr lvl="3">
              <a:buFont typeface="Arial" panose="020B0604020202020204" pitchFamily="34" charset="0"/>
              <a:buChar char="•"/>
            </a:pPr>
            <a:r>
              <a:rPr lang="en-CA" sz="2600" dirty="0"/>
              <a:t>Axial procession of Earth</a:t>
            </a:r>
          </a:p>
          <a:p>
            <a:pPr lvl="3">
              <a:buFont typeface="Arial" panose="020B0604020202020204" pitchFamily="34" charset="0"/>
              <a:buChar char="•"/>
            </a:pPr>
            <a:r>
              <a:rPr lang="en-CA" sz="2600" dirty="0"/>
              <a:t>Oscillation of Sun through galactic plane</a:t>
            </a:r>
          </a:p>
          <a:p>
            <a:pPr lvl="3">
              <a:buFont typeface="Arial" panose="020B0604020202020204" pitchFamily="34" charset="0"/>
              <a:buChar char="•"/>
            </a:pPr>
            <a:r>
              <a:rPr lang="en-CA" sz="2600" dirty="0"/>
              <a:t>Angle between sun orbit and solar system plane</a:t>
            </a:r>
          </a:p>
          <a:p>
            <a:pPr lvl="3">
              <a:buFont typeface="Arial" panose="020B0604020202020204" pitchFamily="34" charset="0"/>
              <a:buChar char="•"/>
            </a:pPr>
            <a:r>
              <a:rPr lang="en-CA" sz="2600" dirty="0"/>
              <a:t>Plate tectonics changing the mica’s latitude</a:t>
            </a:r>
          </a:p>
          <a:p>
            <a:pPr marL="566914" lvl="3" indent="0">
              <a:buNone/>
            </a:pPr>
            <a:r>
              <a:rPr lang="en-CA" sz="2600" dirty="0"/>
              <a:t>Just average like Skylab!</a:t>
            </a:r>
          </a:p>
        </p:txBody>
      </p:sp>
      <p:sp>
        <p:nvSpPr>
          <p:cNvPr id="4" name="Date Placeholder 3">
            <a:extLst>
              <a:ext uri="{FF2B5EF4-FFF2-40B4-BE49-F238E27FC236}">
                <a16:creationId xmlns:a16="http://schemas.microsoft.com/office/drawing/2014/main" id="{F5E80E5C-553E-895B-66D4-6699CAD276D3}"/>
              </a:ext>
            </a:extLst>
          </p:cNvPr>
          <p:cNvSpPr>
            <a:spLocks noGrp="1"/>
          </p:cNvSpPr>
          <p:nvPr>
            <p:ph type="dt" sz="half" idx="10"/>
          </p:nvPr>
        </p:nvSpPr>
        <p:spPr/>
        <p:txBody>
          <a:bodyPr/>
          <a:lstStyle/>
          <a:p>
            <a:r>
              <a:rPr lang="en-US"/>
              <a:t>2026-07-29</a:t>
            </a:r>
            <a:endParaRPr lang="en-CA"/>
          </a:p>
        </p:txBody>
      </p:sp>
      <p:sp>
        <p:nvSpPr>
          <p:cNvPr id="5" name="Slide Number Placeholder 4">
            <a:extLst>
              <a:ext uri="{FF2B5EF4-FFF2-40B4-BE49-F238E27FC236}">
                <a16:creationId xmlns:a16="http://schemas.microsoft.com/office/drawing/2014/main" id="{FF01A133-6D4E-BCBD-50DC-41DD5D8CCD46}"/>
              </a:ext>
            </a:extLst>
          </p:cNvPr>
          <p:cNvSpPr>
            <a:spLocks noGrp="1"/>
          </p:cNvSpPr>
          <p:nvPr>
            <p:ph type="sldNum" sz="quarter" idx="12"/>
          </p:nvPr>
        </p:nvSpPr>
        <p:spPr/>
        <p:txBody>
          <a:bodyPr/>
          <a:lstStyle/>
          <a:p>
            <a:fld id="{D12E0FF8-979D-4E91-940C-799527AB8B5D}" type="slidenum">
              <a:rPr lang="en-CA" smtClean="0"/>
              <a:t>35</a:t>
            </a:fld>
            <a:endParaRPr lang="en-CA"/>
          </a:p>
        </p:txBody>
      </p:sp>
      <p:sp>
        <p:nvSpPr>
          <p:cNvPr id="8" name="Content Placeholder 7">
            <a:extLst>
              <a:ext uri="{FF2B5EF4-FFF2-40B4-BE49-F238E27FC236}">
                <a16:creationId xmlns:a16="http://schemas.microsoft.com/office/drawing/2014/main" id="{EE35878B-0A81-6179-6A92-5BFD252EFC88}"/>
              </a:ext>
            </a:extLst>
          </p:cNvPr>
          <p:cNvSpPr>
            <a:spLocks noGrp="1"/>
          </p:cNvSpPr>
          <p:nvPr>
            <p:ph sz="half" idx="2"/>
          </p:nvPr>
        </p:nvSpPr>
        <p:spPr>
          <a:xfrm>
            <a:off x="6217920" y="1845735"/>
            <a:ext cx="4937760" cy="2485105"/>
          </a:xfrm>
        </p:spPr>
        <p:txBody>
          <a:bodyPr>
            <a:normAutofit lnSpcReduction="10000"/>
          </a:bodyPr>
          <a:lstStyle/>
          <a:p>
            <a:pPr marL="0" indent="0" algn="ctr">
              <a:buNone/>
            </a:pPr>
            <a:r>
              <a:rPr lang="en-CA" sz="2600" dirty="0"/>
              <a:t>Has the DM speed distribution changed over the last 1 Gyr?</a:t>
            </a:r>
          </a:p>
          <a:p>
            <a:pPr lvl="4">
              <a:buFont typeface="Arial" panose="020B0604020202020204" pitchFamily="34" charset="0"/>
              <a:buChar char="•"/>
            </a:pPr>
            <a:r>
              <a:rPr lang="en-CA" sz="2600" dirty="0"/>
              <a:t>LMC + MW dynamics </a:t>
            </a:r>
          </a:p>
          <a:p>
            <a:pPr lvl="4">
              <a:buFont typeface="Arial" panose="020B0604020202020204" pitchFamily="34" charset="0"/>
              <a:buChar char="•"/>
            </a:pPr>
            <a:r>
              <a:rPr lang="en-CA" sz="2600" dirty="0"/>
              <a:t>Changing solar distance from galactic centre</a:t>
            </a:r>
          </a:p>
        </p:txBody>
      </p:sp>
      <p:sp>
        <p:nvSpPr>
          <p:cNvPr id="9" name="TextBox 8">
            <a:extLst>
              <a:ext uri="{FF2B5EF4-FFF2-40B4-BE49-F238E27FC236}">
                <a16:creationId xmlns:a16="http://schemas.microsoft.com/office/drawing/2014/main" id="{97D48600-36E2-57F9-4972-F6643CB7DB7A}"/>
              </a:ext>
            </a:extLst>
          </p:cNvPr>
          <p:cNvSpPr txBox="1"/>
          <p:nvPr/>
        </p:nvSpPr>
        <p:spPr>
          <a:xfrm>
            <a:off x="6264764" y="3675390"/>
            <a:ext cx="4890916" cy="2369880"/>
          </a:xfrm>
          <a:prstGeom prst="rect">
            <a:avLst/>
          </a:prstGeom>
          <a:noFill/>
        </p:spPr>
        <p:txBody>
          <a:bodyPr wrap="square" rtlCol="0">
            <a:spAutoFit/>
          </a:bodyPr>
          <a:lstStyle/>
          <a:p>
            <a:pPr marL="457200" indent="-457200">
              <a:buClr>
                <a:srgbClr val="9E3611"/>
              </a:buClr>
              <a:buFont typeface="Arial" panose="020B0604020202020204" pitchFamily="34" charset="0"/>
              <a:buChar char="•"/>
            </a:pPr>
            <a:r>
              <a:rPr lang="en-CA" sz="2600" dirty="0"/>
              <a:t>Full treatment should include a simulation of velocity distribution.</a:t>
            </a:r>
          </a:p>
          <a:p>
            <a:pPr marL="457200" indent="-457200">
              <a:buClr>
                <a:srgbClr val="9E3611"/>
              </a:buClr>
              <a:buFont typeface="Arial" panose="020B0604020202020204" pitchFamily="34" charset="0"/>
              <a:buChar char="•"/>
            </a:pPr>
            <a:r>
              <a:rPr lang="en-CA" sz="2600" dirty="0"/>
              <a:t>Preliminary results use unchanging modern values</a:t>
            </a:r>
          </a:p>
          <a:p>
            <a:endParaRPr lang="en-CA" dirty="0"/>
          </a:p>
        </p:txBody>
      </p:sp>
      <p:sp>
        <p:nvSpPr>
          <p:cNvPr id="6" name="Footer Placeholder 5">
            <a:extLst>
              <a:ext uri="{FF2B5EF4-FFF2-40B4-BE49-F238E27FC236}">
                <a16:creationId xmlns:a16="http://schemas.microsoft.com/office/drawing/2014/main" id="{8B11414B-95E7-B4D9-5F18-27C196EE42B7}"/>
              </a:ext>
            </a:extLst>
          </p:cNvPr>
          <p:cNvSpPr>
            <a:spLocks noGrp="1"/>
          </p:cNvSpPr>
          <p:nvPr>
            <p:ph type="ftr" sz="quarter" idx="11"/>
          </p:nvPr>
        </p:nvSpPr>
        <p:spPr/>
        <p:txBody>
          <a:bodyPr/>
          <a:lstStyle/>
          <a:p>
            <a:r>
              <a:rPr lang="en-CA"/>
              <a:t>MI 2026</a:t>
            </a:r>
          </a:p>
        </p:txBody>
      </p:sp>
    </p:spTree>
    <p:extLst>
      <p:ext uri="{BB962C8B-B14F-4D97-AF65-F5344CB8AC3E}">
        <p14:creationId xmlns:p14="http://schemas.microsoft.com/office/powerpoint/2010/main" val="949894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90756-D94D-8FAE-B91F-E09D19122A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9E3FD3-80FC-A036-A1D5-9B998244C7D2}"/>
              </a:ext>
            </a:extLst>
          </p:cNvPr>
          <p:cNvSpPr>
            <a:spLocks noGrp="1"/>
          </p:cNvSpPr>
          <p:nvPr>
            <p:ph type="title"/>
          </p:nvPr>
        </p:nvSpPr>
        <p:spPr/>
        <p:txBody>
          <a:bodyPr/>
          <a:lstStyle/>
          <a:p>
            <a:r>
              <a:rPr lang="en-CA"/>
              <a:t>Models of Composite Dark Matter</a:t>
            </a:r>
          </a:p>
        </p:txBody>
      </p:sp>
      <p:sp>
        <p:nvSpPr>
          <p:cNvPr id="3" name="Text Placeholder 2">
            <a:extLst>
              <a:ext uri="{FF2B5EF4-FFF2-40B4-BE49-F238E27FC236}">
                <a16:creationId xmlns:a16="http://schemas.microsoft.com/office/drawing/2014/main" id="{0C460A98-AFAA-C553-8FE0-C0E6E64F82A4}"/>
              </a:ext>
            </a:extLst>
          </p:cNvPr>
          <p:cNvSpPr>
            <a:spLocks noGrp="1"/>
          </p:cNvSpPr>
          <p:nvPr>
            <p:ph type="body" idx="1"/>
          </p:nvPr>
        </p:nvSpPr>
        <p:spPr/>
        <p:txBody>
          <a:bodyPr/>
          <a:lstStyle/>
          <a:p>
            <a:r>
              <a:rPr lang="en-CA" dirty="0"/>
              <a:t>Fermion nuggets</a:t>
            </a:r>
          </a:p>
        </p:txBody>
      </p:sp>
      <p:sp>
        <p:nvSpPr>
          <p:cNvPr id="4" name="Content Placeholder 3">
            <a:extLst>
              <a:ext uri="{FF2B5EF4-FFF2-40B4-BE49-F238E27FC236}">
                <a16:creationId xmlns:a16="http://schemas.microsoft.com/office/drawing/2014/main" id="{2486ACC9-985D-6381-C106-DDF95FD507FD}"/>
              </a:ext>
            </a:extLst>
          </p:cNvPr>
          <p:cNvSpPr>
            <a:spLocks noGrp="1"/>
          </p:cNvSpPr>
          <p:nvPr>
            <p:ph sz="half" idx="2"/>
          </p:nvPr>
        </p:nvSpPr>
        <p:spPr>
          <a:xfrm>
            <a:off x="6321042" y="2452724"/>
            <a:ext cx="4937760" cy="3378200"/>
          </a:xfrm>
        </p:spPr>
        <p:txBody>
          <a:bodyPr>
            <a:normAutofit/>
          </a:bodyPr>
          <a:lstStyle/>
          <a:p>
            <a:pPr lvl="1">
              <a:buFont typeface="Arial" panose="020B0604020202020204" pitchFamily="34" charset="0"/>
              <a:buChar char="•"/>
            </a:pPr>
            <a:r>
              <a:rPr lang="en-CA" sz="2400" dirty="0"/>
              <a:t>Dark analogue of QCD</a:t>
            </a:r>
          </a:p>
          <a:p>
            <a:pPr lvl="1">
              <a:buFont typeface="Arial" panose="020B0604020202020204" pitchFamily="34" charset="0"/>
              <a:buChar char="•"/>
            </a:pPr>
            <a:r>
              <a:rPr lang="en-CA" sz="2400" dirty="0"/>
              <a:t>Quarks combine to make nucleons</a:t>
            </a:r>
          </a:p>
          <a:p>
            <a:pPr lvl="1">
              <a:buFont typeface="Arial" panose="020B0604020202020204" pitchFamily="34" charset="0"/>
              <a:buChar char="•"/>
            </a:pPr>
            <a:r>
              <a:rPr lang="en-CA" sz="2400" dirty="0"/>
              <a:t>Nucleons combine to make nuclei</a:t>
            </a:r>
          </a:p>
          <a:p>
            <a:pPr lvl="1">
              <a:buFont typeface="Arial" panose="020B0604020202020204" pitchFamily="34" charset="0"/>
              <a:buChar char="•"/>
            </a:pPr>
            <a:r>
              <a:rPr lang="en-CA" sz="2400" dirty="0"/>
              <a:t>No EM force to cause fission</a:t>
            </a:r>
          </a:p>
        </p:txBody>
      </p:sp>
      <p:sp>
        <p:nvSpPr>
          <p:cNvPr id="5" name="Text Placeholder 4">
            <a:extLst>
              <a:ext uri="{FF2B5EF4-FFF2-40B4-BE49-F238E27FC236}">
                <a16:creationId xmlns:a16="http://schemas.microsoft.com/office/drawing/2014/main" id="{57202C1A-195B-313A-F27D-A53D29DFB130}"/>
              </a:ext>
            </a:extLst>
          </p:cNvPr>
          <p:cNvSpPr>
            <a:spLocks noGrp="1"/>
          </p:cNvSpPr>
          <p:nvPr>
            <p:ph type="body" sz="quarter" idx="3"/>
          </p:nvPr>
        </p:nvSpPr>
        <p:spPr/>
        <p:txBody>
          <a:bodyPr/>
          <a:lstStyle/>
          <a:p>
            <a:r>
              <a:rPr lang="en-CA" dirty="0"/>
              <a:t>Dark QCD</a:t>
            </a:r>
          </a:p>
        </p:txBody>
      </p:sp>
      <p:sp>
        <p:nvSpPr>
          <p:cNvPr id="6" name="Content Placeholder 5">
            <a:extLst>
              <a:ext uri="{FF2B5EF4-FFF2-40B4-BE49-F238E27FC236}">
                <a16:creationId xmlns:a16="http://schemas.microsoft.com/office/drawing/2014/main" id="{0BF08C94-4934-3C4E-6A5C-71D4076289BC}"/>
              </a:ext>
            </a:extLst>
          </p:cNvPr>
          <p:cNvSpPr>
            <a:spLocks noGrp="1"/>
          </p:cNvSpPr>
          <p:nvPr>
            <p:ph sz="quarter" idx="4"/>
          </p:nvPr>
        </p:nvSpPr>
        <p:spPr>
          <a:xfrm>
            <a:off x="1036320" y="2452724"/>
            <a:ext cx="4937760" cy="3378200"/>
          </a:xfrm>
        </p:spPr>
        <p:txBody>
          <a:bodyPr>
            <a:normAutofit/>
          </a:bodyPr>
          <a:lstStyle/>
          <a:p>
            <a:pPr lvl="1">
              <a:buFont typeface="Arial" panose="020B0604020202020204" pitchFamily="34" charset="0"/>
              <a:buChar char="•"/>
            </a:pPr>
            <a:r>
              <a:rPr lang="en-CA" sz="2600" dirty="0"/>
              <a:t>Dirac fermion held together with a light scalar</a:t>
            </a:r>
          </a:p>
          <a:p>
            <a:pPr lvl="1">
              <a:buFont typeface="Arial" panose="020B0604020202020204" pitchFamily="34" charset="0"/>
              <a:buChar char="•"/>
            </a:pPr>
            <a:r>
              <a:rPr lang="en-CA" sz="2600" dirty="0"/>
              <a:t>Easy to analyze</a:t>
            </a:r>
          </a:p>
          <a:p>
            <a:pPr lvl="1">
              <a:buFont typeface="Arial" panose="020B0604020202020204" pitchFamily="34" charset="0"/>
              <a:buChar char="•"/>
            </a:pPr>
            <a:r>
              <a:rPr lang="en-CA" sz="2600" dirty="0"/>
              <a:t>Dirac fermions -&gt; ‘Asymmetric Composite Dark Matter’</a:t>
            </a:r>
          </a:p>
          <a:p>
            <a:pPr lvl="1">
              <a:buFont typeface="Arial" panose="020B0604020202020204" pitchFamily="34" charset="0"/>
              <a:buChar char="•"/>
            </a:pPr>
            <a:endParaRPr lang="en-CA" sz="2200" dirty="0"/>
          </a:p>
        </p:txBody>
      </p:sp>
      <p:sp>
        <p:nvSpPr>
          <p:cNvPr id="7" name="Date Placeholder 6">
            <a:extLst>
              <a:ext uri="{FF2B5EF4-FFF2-40B4-BE49-F238E27FC236}">
                <a16:creationId xmlns:a16="http://schemas.microsoft.com/office/drawing/2014/main" id="{86250A2D-FF9A-04FC-0C37-180A5EE2FA77}"/>
              </a:ext>
            </a:extLst>
          </p:cNvPr>
          <p:cNvSpPr>
            <a:spLocks noGrp="1"/>
          </p:cNvSpPr>
          <p:nvPr>
            <p:ph type="dt" sz="half" idx="10"/>
          </p:nvPr>
        </p:nvSpPr>
        <p:spPr/>
        <p:txBody>
          <a:bodyPr/>
          <a:lstStyle/>
          <a:p>
            <a:r>
              <a:rPr lang="en-US"/>
              <a:t>2026-07-29</a:t>
            </a:r>
            <a:endParaRPr lang="en-CA"/>
          </a:p>
        </p:txBody>
      </p:sp>
      <p:sp>
        <p:nvSpPr>
          <p:cNvPr id="9" name="Slide Number Placeholder 8">
            <a:extLst>
              <a:ext uri="{FF2B5EF4-FFF2-40B4-BE49-F238E27FC236}">
                <a16:creationId xmlns:a16="http://schemas.microsoft.com/office/drawing/2014/main" id="{ABF81D0E-740E-707B-9F01-6BEC969BA0AA}"/>
              </a:ext>
            </a:extLst>
          </p:cNvPr>
          <p:cNvSpPr>
            <a:spLocks noGrp="1"/>
          </p:cNvSpPr>
          <p:nvPr>
            <p:ph type="sldNum" sz="quarter" idx="12"/>
          </p:nvPr>
        </p:nvSpPr>
        <p:spPr/>
        <p:txBody>
          <a:bodyPr/>
          <a:lstStyle/>
          <a:p>
            <a:fld id="{D12E0FF8-979D-4E91-940C-799527AB8B5D}" type="slidenum">
              <a:rPr lang="en-CA" smtClean="0"/>
              <a:t>4</a:t>
            </a:fld>
            <a:endParaRPr lang="en-CA"/>
          </a:p>
        </p:txBody>
      </p:sp>
      <p:pic>
        <p:nvPicPr>
          <p:cNvPr id="10" name="Picture 9">
            <a:extLst>
              <a:ext uri="{FF2B5EF4-FFF2-40B4-BE49-F238E27FC236}">
                <a16:creationId xmlns:a16="http://schemas.microsoft.com/office/drawing/2014/main" id="{74AB4027-4F7E-DE62-306B-9E229248797C}"/>
              </a:ext>
            </a:extLst>
          </p:cNvPr>
          <p:cNvPicPr>
            <a:picLocks noChangeAspect="1"/>
          </p:cNvPicPr>
          <p:nvPr/>
        </p:nvPicPr>
        <p:blipFill>
          <a:blip r:embed="rId2"/>
          <a:srcRect l="9037" r="48678"/>
          <a:stretch>
            <a:fillRect/>
          </a:stretch>
        </p:blipFill>
        <p:spPr>
          <a:xfrm>
            <a:off x="1794219" y="4996325"/>
            <a:ext cx="4500880" cy="1082109"/>
          </a:xfrm>
          <a:prstGeom prst="rect">
            <a:avLst/>
          </a:prstGeom>
        </p:spPr>
      </p:pic>
      <p:pic>
        <p:nvPicPr>
          <p:cNvPr id="12" name="Picture 11">
            <a:extLst>
              <a:ext uri="{FF2B5EF4-FFF2-40B4-BE49-F238E27FC236}">
                <a16:creationId xmlns:a16="http://schemas.microsoft.com/office/drawing/2014/main" id="{E8C965C2-BA68-D0DD-0BB5-480159A3D079}"/>
              </a:ext>
            </a:extLst>
          </p:cNvPr>
          <p:cNvPicPr>
            <a:picLocks noChangeAspect="1"/>
          </p:cNvPicPr>
          <p:nvPr/>
        </p:nvPicPr>
        <p:blipFill>
          <a:blip r:embed="rId3"/>
          <a:stretch>
            <a:fillRect/>
          </a:stretch>
        </p:blipFill>
        <p:spPr>
          <a:xfrm>
            <a:off x="7303916" y="4905789"/>
            <a:ext cx="2972012" cy="1306488"/>
          </a:xfrm>
          <a:prstGeom prst="rect">
            <a:avLst/>
          </a:prstGeom>
        </p:spPr>
      </p:pic>
      <p:pic>
        <p:nvPicPr>
          <p:cNvPr id="14" name="Picture 13">
            <a:extLst>
              <a:ext uri="{FF2B5EF4-FFF2-40B4-BE49-F238E27FC236}">
                <a16:creationId xmlns:a16="http://schemas.microsoft.com/office/drawing/2014/main" id="{94E64701-9921-77A8-6054-4E15C82B2800}"/>
              </a:ext>
            </a:extLst>
          </p:cNvPr>
          <p:cNvPicPr>
            <a:picLocks noChangeAspect="1"/>
          </p:cNvPicPr>
          <p:nvPr/>
        </p:nvPicPr>
        <p:blipFill>
          <a:blip r:embed="rId3"/>
          <a:srcRect t="20928" r="69620" b="21128"/>
          <a:stretch>
            <a:fillRect/>
          </a:stretch>
        </p:blipFill>
        <p:spPr>
          <a:xfrm>
            <a:off x="635051" y="5175309"/>
            <a:ext cx="915328" cy="767447"/>
          </a:xfrm>
          <a:prstGeom prst="rect">
            <a:avLst/>
          </a:prstGeom>
        </p:spPr>
      </p:pic>
      <p:sp>
        <p:nvSpPr>
          <p:cNvPr id="8" name="Footer Placeholder 7">
            <a:extLst>
              <a:ext uri="{FF2B5EF4-FFF2-40B4-BE49-F238E27FC236}">
                <a16:creationId xmlns:a16="http://schemas.microsoft.com/office/drawing/2014/main" id="{35C1C3A2-D762-73B7-F6DC-5DDC434B1A75}"/>
              </a:ext>
            </a:extLst>
          </p:cNvPr>
          <p:cNvSpPr>
            <a:spLocks noGrp="1"/>
          </p:cNvSpPr>
          <p:nvPr>
            <p:ph type="ftr" sz="quarter" idx="11"/>
          </p:nvPr>
        </p:nvSpPr>
        <p:spPr/>
        <p:txBody>
          <a:bodyPr/>
          <a:lstStyle/>
          <a:p>
            <a:r>
              <a:rPr lang="en-CA"/>
              <a:t>MI 2026</a:t>
            </a:r>
          </a:p>
        </p:txBody>
      </p:sp>
    </p:spTree>
    <p:extLst>
      <p:ext uri="{BB962C8B-B14F-4D97-AF65-F5344CB8AC3E}">
        <p14:creationId xmlns:p14="http://schemas.microsoft.com/office/powerpoint/2010/main" val="29478258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C65D7E-B0EB-B593-7A5A-3EE40FE14620}"/>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F13DBB8A-2582-96B8-9BA7-080B82D2C50A}"/>
              </a:ext>
            </a:extLst>
          </p:cNvPr>
          <p:cNvSpPr>
            <a:spLocks noGrp="1"/>
          </p:cNvSpPr>
          <p:nvPr>
            <p:ph type="title"/>
          </p:nvPr>
        </p:nvSpPr>
        <p:spPr/>
        <p:txBody>
          <a:bodyPr>
            <a:normAutofit/>
          </a:bodyPr>
          <a:lstStyle/>
          <a:p>
            <a:r>
              <a:rPr lang="en-CA" sz="4800" dirty="0"/>
              <a:t>Heavy DM Interactions with Nuclei</a:t>
            </a:r>
          </a:p>
        </p:txBody>
      </p:sp>
      <p:sp>
        <p:nvSpPr>
          <p:cNvPr id="10" name="Text Placeholder 9">
            <a:extLst>
              <a:ext uri="{FF2B5EF4-FFF2-40B4-BE49-F238E27FC236}">
                <a16:creationId xmlns:a16="http://schemas.microsoft.com/office/drawing/2014/main" id="{C8191566-5519-2611-B5D0-A30C5304D124}"/>
              </a:ext>
            </a:extLst>
          </p:cNvPr>
          <p:cNvSpPr>
            <a:spLocks noGrp="1"/>
          </p:cNvSpPr>
          <p:nvPr>
            <p:ph type="body" idx="1"/>
          </p:nvPr>
        </p:nvSpPr>
        <p:spPr/>
        <p:txBody>
          <a:bodyPr/>
          <a:lstStyle/>
          <a:p>
            <a:r>
              <a:rPr lang="en-CA" dirty="0"/>
              <a:t>Per-Nucleon (fluffy cloud)</a:t>
            </a:r>
          </a:p>
        </p:txBody>
      </p:sp>
      <p:sp>
        <p:nvSpPr>
          <p:cNvPr id="11" name="Content Placeholder 10">
            <a:extLst>
              <a:ext uri="{FF2B5EF4-FFF2-40B4-BE49-F238E27FC236}">
                <a16:creationId xmlns:a16="http://schemas.microsoft.com/office/drawing/2014/main" id="{EFA5F821-FEB7-358F-4396-3BFBA9F5789A}"/>
              </a:ext>
            </a:extLst>
          </p:cNvPr>
          <p:cNvSpPr>
            <a:spLocks noGrp="1"/>
          </p:cNvSpPr>
          <p:nvPr>
            <p:ph sz="half" idx="2"/>
          </p:nvPr>
        </p:nvSpPr>
        <p:spPr>
          <a:xfrm>
            <a:off x="1097280" y="2582334"/>
            <a:ext cx="4937760" cy="1583266"/>
          </a:xfrm>
        </p:spPr>
        <p:txBody>
          <a:bodyPr>
            <a:normAutofit fontScale="92500"/>
          </a:bodyPr>
          <a:lstStyle/>
          <a:p>
            <a:pPr lvl="1">
              <a:buFont typeface="Arial" panose="020B0604020202020204" pitchFamily="34" charset="0"/>
              <a:buChar char="•"/>
            </a:pPr>
            <a:r>
              <a:rPr lang="en-CA" sz="2600" dirty="0"/>
              <a:t>Realistic for large loosely-bound composite DM</a:t>
            </a:r>
          </a:p>
          <a:p>
            <a:pPr lvl="1">
              <a:buFont typeface="Arial" panose="020B0604020202020204" pitchFamily="34" charset="0"/>
              <a:buChar char="•"/>
            </a:pPr>
            <a:r>
              <a:rPr lang="en-CA" sz="2600" dirty="0"/>
              <a:t>Each DM constituent interacts coherently with whole nucleus</a:t>
            </a:r>
          </a:p>
          <a:p>
            <a:pPr marL="201163" lvl="1" indent="0">
              <a:buNone/>
            </a:pPr>
            <a:endParaRPr lang="en-CA" dirty="0"/>
          </a:p>
        </p:txBody>
      </p:sp>
      <p:sp>
        <p:nvSpPr>
          <p:cNvPr id="4" name="Date Placeholder 3">
            <a:extLst>
              <a:ext uri="{FF2B5EF4-FFF2-40B4-BE49-F238E27FC236}">
                <a16:creationId xmlns:a16="http://schemas.microsoft.com/office/drawing/2014/main" id="{04DFD397-F6AE-D648-E7C7-8688D7AED301}"/>
              </a:ext>
            </a:extLst>
          </p:cNvPr>
          <p:cNvSpPr>
            <a:spLocks noGrp="1"/>
          </p:cNvSpPr>
          <p:nvPr>
            <p:ph type="dt" sz="half" idx="10"/>
          </p:nvPr>
        </p:nvSpPr>
        <p:spPr/>
        <p:txBody>
          <a:bodyPr/>
          <a:lstStyle/>
          <a:p>
            <a:r>
              <a:rPr lang="en-US"/>
              <a:t>2026-07-29</a:t>
            </a:r>
            <a:endParaRPr lang="en-CA"/>
          </a:p>
        </p:txBody>
      </p:sp>
      <p:sp>
        <p:nvSpPr>
          <p:cNvPr id="5" name="Footer Placeholder 4">
            <a:extLst>
              <a:ext uri="{FF2B5EF4-FFF2-40B4-BE49-F238E27FC236}">
                <a16:creationId xmlns:a16="http://schemas.microsoft.com/office/drawing/2014/main" id="{F228CBD0-FF6D-7B89-5196-C56A01B501BE}"/>
              </a:ext>
            </a:extLst>
          </p:cNvPr>
          <p:cNvSpPr>
            <a:spLocks noGrp="1"/>
          </p:cNvSpPr>
          <p:nvPr>
            <p:ph type="ftr" sz="quarter" idx="11"/>
          </p:nvPr>
        </p:nvSpPr>
        <p:spPr/>
        <p:txBody>
          <a:bodyPr/>
          <a:lstStyle/>
          <a:p>
            <a:r>
              <a:rPr lang="en-US"/>
              <a:t>MI 2026</a:t>
            </a:r>
            <a:endParaRPr lang="en-CA"/>
          </a:p>
        </p:txBody>
      </p:sp>
      <p:sp>
        <p:nvSpPr>
          <p:cNvPr id="6" name="Slide Number Placeholder 5">
            <a:extLst>
              <a:ext uri="{FF2B5EF4-FFF2-40B4-BE49-F238E27FC236}">
                <a16:creationId xmlns:a16="http://schemas.microsoft.com/office/drawing/2014/main" id="{87C152A7-DE13-9B70-09B1-D4C2A972F10E}"/>
              </a:ext>
            </a:extLst>
          </p:cNvPr>
          <p:cNvSpPr>
            <a:spLocks noGrp="1"/>
          </p:cNvSpPr>
          <p:nvPr>
            <p:ph type="sldNum" sz="quarter" idx="12"/>
          </p:nvPr>
        </p:nvSpPr>
        <p:spPr/>
        <p:txBody>
          <a:bodyPr/>
          <a:lstStyle/>
          <a:p>
            <a:fld id="{D12E0FF8-979D-4E91-940C-799527AB8B5D}" type="slidenum">
              <a:rPr lang="en-CA" smtClean="0"/>
              <a:t>5</a:t>
            </a:fld>
            <a:endParaRPr lang="en-CA"/>
          </a:p>
        </p:txBody>
      </p:sp>
      <p:pic>
        <p:nvPicPr>
          <p:cNvPr id="3" name="Graphic 2">
            <a:extLst>
              <a:ext uri="{FF2B5EF4-FFF2-40B4-BE49-F238E27FC236}">
                <a16:creationId xmlns:a16="http://schemas.microsoft.com/office/drawing/2014/main" id="{DBF7596F-50A1-80A5-2209-20AF8946CE0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592794" y="4031549"/>
            <a:ext cx="3486806" cy="754875"/>
          </a:xfrm>
          <a:prstGeom prst="rect">
            <a:avLst/>
          </a:prstGeom>
        </p:spPr>
      </p:pic>
      <p:pic>
        <p:nvPicPr>
          <p:cNvPr id="1026" name="Picture 2" descr="Fluffy Cloud | Great PowerPoint ClipArt ...">
            <a:extLst>
              <a:ext uri="{FF2B5EF4-FFF2-40B4-BE49-F238E27FC236}">
                <a16:creationId xmlns:a16="http://schemas.microsoft.com/office/drawing/2014/main" id="{16BF97C9-3EE0-E599-748F-ACA9A3CA57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2093" y="4901882"/>
            <a:ext cx="2187209" cy="11832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00928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62FF3-167D-2252-5C1E-E8D0B67759DB}"/>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2C0FE8D0-126C-8167-0C9D-5E868F03252E}"/>
              </a:ext>
            </a:extLst>
          </p:cNvPr>
          <p:cNvSpPr>
            <a:spLocks noGrp="1"/>
          </p:cNvSpPr>
          <p:nvPr>
            <p:ph type="title"/>
          </p:nvPr>
        </p:nvSpPr>
        <p:spPr/>
        <p:txBody>
          <a:bodyPr>
            <a:normAutofit/>
          </a:bodyPr>
          <a:lstStyle/>
          <a:p>
            <a:r>
              <a:rPr lang="en-CA" sz="4800" dirty="0"/>
              <a:t>Heavy DM Interactions with Nuclei</a:t>
            </a:r>
          </a:p>
        </p:txBody>
      </p:sp>
      <p:sp>
        <p:nvSpPr>
          <p:cNvPr id="10" name="Text Placeholder 9">
            <a:extLst>
              <a:ext uri="{FF2B5EF4-FFF2-40B4-BE49-F238E27FC236}">
                <a16:creationId xmlns:a16="http://schemas.microsoft.com/office/drawing/2014/main" id="{F37A9FD9-D662-10BA-46F3-E9E6CF5C4D1C}"/>
              </a:ext>
            </a:extLst>
          </p:cNvPr>
          <p:cNvSpPr>
            <a:spLocks noGrp="1"/>
          </p:cNvSpPr>
          <p:nvPr>
            <p:ph type="body" idx="1"/>
          </p:nvPr>
        </p:nvSpPr>
        <p:spPr/>
        <p:txBody>
          <a:bodyPr/>
          <a:lstStyle/>
          <a:p>
            <a:r>
              <a:rPr lang="en-CA" dirty="0"/>
              <a:t>Per-Nucleon (fluffy cloud)</a:t>
            </a:r>
          </a:p>
        </p:txBody>
      </p:sp>
      <p:sp>
        <p:nvSpPr>
          <p:cNvPr id="11" name="Content Placeholder 10">
            <a:extLst>
              <a:ext uri="{FF2B5EF4-FFF2-40B4-BE49-F238E27FC236}">
                <a16:creationId xmlns:a16="http://schemas.microsoft.com/office/drawing/2014/main" id="{A6DA7F45-06EA-ACC8-CC72-A2B6D4E9F70B}"/>
              </a:ext>
            </a:extLst>
          </p:cNvPr>
          <p:cNvSpPr>
            <a:spLocks noGrp="1"/>
          </p:cNvSpPr>
          <p:nvPr>
            <p:ph sz="half" idx="2"/>
          </p:nvPr>
        </p:nvSpPr>
        <p:spPr>
          <a:xfrm>
            <a:off x="1097280" y="2582334"/>
            <a:ext cx="4937760" cy="1583266"/>
          </a:xfrm>
        </p:spPr>
        <p:txBody>
          <a:bodyPr>
            <a:normAutofit fontScale="92500"/>
          </a:bodyPr>
          <a:lstStyle/>
          <a:p>
            <a:pPr lvl="1">
              <a:buFont typeface="Arial" panose="020B0604020202020204" pitchFamily="34" charset="0"/>
              <a:buChar char="•"/>
            </a:pPr>
            <a:r>
              <a:rPr lang="en-CA" sz="2600" dirty="0"/>
              <a:t>Realistic for large loosely-bound composite DM</a:t>
            </a:r>
          </a:p>
          <a:p>
            <a:pPr lvl="1">
              <a:buFont typeface="Arial" panose="020B0604020202020204" pitchFamily="34" charset="0"/>
              <a:buChar char="•"/>
            </a:pPr>
            <a:r>
              <a:rPr lang="en-CA" sz="2600" dirty="0"/>
              <a:t>Each DM constituent interacts coherently with whole nucleus</a:t>
            </a:r>
          </a:p>
          <a:p>
            <a:pPr marL="201163" lvl="1" indent="0">
              <a:buNone/>
            </a:pPr>
            <a:endParaRPr lang="en-CA" dirty="0"/>
          </a:p>
        </p:txBody>
      </p:sp>
      <p:sp>
        <p:nvSpPr>
          <p:cNvPr id="12" name="Text Placeholder 11">
            <a:extLst>
              <a:ext uri="{FF2B5EF4-FFF2-40B4-BE49-F238E27FC236}">
                <a16:creationId xmlns:a16="http://schemas.microsoft.com/office/drawing/2014/main" id="{35338EE9-3F40-B557-64D0-78D090DE3F5B}"/>
              </a:ext>
            </a:extLst>
          </p:cNvPr>
          <p:cNvSpPr>
            <a:spLocks noGrp="1"/>
          </p:cNvSpPr>
          <p:nvPr>
            <p:ph type="body" sz="quarter" idx="3"/>
          </p:nvPr>
        </p:nvSpPr>
        <p:spPr/>
        <p:txBody>
          <a:bodyPr/>
          <a:lstStyle/>
          <a:p>
            <a:r>
              <a:rPr lang="en-CA" dirty="0"/>
              <a:t>Contact (bowling ball)</a:t>
            </a:r>
          </a:p>
        </p:txBody>
      </p:sp>
      <p:sp>
        <p:nvSpPr>
          <p:cNvPr id="13" name="Content Placeholder 12">
            <a:extLst>
              <a:ext uri="{FF2B5EF4-FFF2-40B4-BE49-F238E27FC236}">
                <a16:creationId xmlns:a16="http://schemas.microsoft.com/office/drawing/2014/main" id="{72FA11AE-D888-2301-2F45-34936E667808}"/>
              </a:ext>
            </a:extLst>
          </p:cNvPr>
          <p:cNvSpPr>
            <a:spLocks noGrp="1"/>
          </p:cNvSpPr>
          <p:nvPr>
            <p:ph sz="quarter" idx="4"/>
          </p:nvPr>
        </p:nvSpPr>
        <p:spPr>
          <a:xfrm>
            <a:off x="6172200" y="2505074"/>
            <a:ext cx="5183188" cy="1738679"/>
          </a:xfrm>
        </p:spPr>
        <p:txBody>
          <a:bodyPr>
            <a:normAutofit fontScale="92500"/>
          </a:bodyPr>
          <a:lstStyle/>
          <a:p>
            <a:pPr lvl="1">
              <a:buFont typeface="Arial" panose="020B0604020202020204" pitchFamily="34" charset="0"/>
              <a:buChar char="•"/>
            </a:pPr>
            <a:r>
              <a:rPr lang="en-CA" sz="2600" dirty="0"/>
              <a:t>Realistic for tightly-bound composite DM</a:t>
            </a:r>
          </a:p>
          <a:p>
            <a:pPr lvl="1">
              <a:buFont typeface="Arial" panose="020B0604020202020204" pitchFamily="34" charset="0"/>
              <a:buChar char="•"/>
            </a:pPr>
            <a:r>
              <a:rPr lang="en-CA" sz="2600" dirty="0"/>
              <a:t>DM interacts with each nuclei with the same strength</a:t>
            </a:r>
          </a:p>
          <a:p>
            <a:pPr marL="201163" lvl="1" indent="0">
              <a:buNone/>
            </a:pPr>
            <a:endParaRPr lang="en-CA" dirty="0"/>
          </a:p>
        </p:txBody>
      </p:sp>
      <p:sp>
        <p:nvSpPr>
          <p:cNvPr id="4" name="Date Placeholder 3">
            <a:extLst>
              <a:ext uri="{FF2B5EF4-FFF2-40B4-BE49-F238E27FC236}">
                <a16:creationId xmlns:a16="http://schemas.microsoft.com/office/drawing/2014/main" id="{F0FA4BB9-2440-CAF8-D037-DA6E69DB9B05}"/>
              </a:ext>
            </a:extLst>
          </p:cNvPr>
          <p:cNvSpPr>
            <a:spLocks noGrp="1"/>
          </p:cNvSpPr>
          <p:nvPr>
            <p:ph type="dt" sz="half" idx="10"/>
          </p:nvPr>
        </p:nvSpPr>
        <p:spPr/>
        <p:txBody>
          <a:bodyPr/>
          <a:lstStyle/>
          <a:p>
            <a:r>
              <a:rPr lang="en-US"/>
              <a:t>2026-07-29</a:t>
            </a:r>
            <a:endParaRPr lang="en-CA"/>
          </a:p>
        </p:txBody>
      </p:sp>
      <p:sp>
        <p:nvSpPr>
          <p:cNvPr id="5" name="Footer Placeholder 4">
            <a:extLst>
              <a:ext uri="{FF2B5EF4-FFF2-40B4-BE49-F238E27FC236}">
                <a16:creationId xmlns:a16="http://schemas.microsoft.com/office/drawing/2014/main" id="{71BE2DCA-A49A-8BAD-F465-E825685BCA75}"/>
              </a:ext>
            </a:extLst>
          </p:cNvPr>
          <p:cNvSpPr>
            <a:spLocks noGrp="1"/>
          </p:cNvSpPr>
          <p:nvPr>
            <p:ph type="ftr" sz="quarter" idx="11"/>
          </p:nvPr>
        </p:nvSpPr>
        <p:spPr/>
        <p:txBody>
          <a:bodyPr/>
          <a:lstStyle/>
          <a:p>
            <a:r>
              <a:rPr lang="en-US"/>
              <a:t>MI 2026</a:t>
            </a:r>
            <a:endParaRPr lang="en-CA"/>
          </a:p>
        </p:txBody>
      </p:sp>
      <p:sp>
        <p:nvSpPr>
          <p:cNvPr id="6" name="Slide Number Placeholder 5">
            <a:extLst>
              <a:ext uri="{FF2B5EF4-FFF2-40B4-BE49-F238E27FC236}">
                <a16:creationId xmlns:a16="http://schemas.microsoft.com/office/drawing/2014/main" id="{13A919AF-2A4C-0EAF-F458-D5F055F8A7E9}"/>
              </a:ext>
            </a:extLst>
          </p:cNvPr>
          <p:cNvSpPr>
            <a:spLocks noGrp="1"/>
          </p:cNvSpPr>
          <p:nvPr>
            <p:ph type="sldNum" sz="quarter" idx="12"/>
          </p:nvPr>
        </p:nvSpPr>
        <p:spPr/>
        <p:txBody>
          <a:bodyPr/>
          <a:lstStyle/>
          <a:p>
            <a:fld id="{D12E0FF8-979D-4E91-940C-799527AB8B5D}" type="slidenum">
              <a:rPr lang="en-CA" smtClean="0"/>
              <a:t>6</a:t>
            </a:fld>
            <a:endParaRPr lang="en-CA"/>
          </a:p>
        </p:txBody>
      </p:sp>
      <p:pic>
        <p:nvPicPr>
          <p:cNvPr id="3" name="Graphic 2">
            <a:extLst>
              <a:ext uri="{FF2B5EF4-FFF2-40B4-BE49-F238E27FC236}">
                <a16:creationId xmlns:a16="http://schemas.microsoft.com/office/drawing/2014/main" id="{B782519C-B8B6-057B-05D1-CB0E3CEECF5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592794" y="4031549"/>
            <a:ext cx="3486806" cy="754875"/>
          </a:xfrm>
          <a:prstGeom prst="rect">
            <a:avLst/>
          </a:prstGeom>
        </p:spPr>
      </p:pic>
      <p:pic>
        <p:nvPicPr>
          <p:cNvPr id="9" name="Graphic 8">
            <a:extLst>
              <a:ext uri="{FF2B5EF4-FFF2-40B4-BE49-F238E27FC236}">
                <a16:creationId xmlns:a16="http://schemas.microsoft.com/office/drawing/2014/main" id="{D37DB801-B41B-752D-62D6-EFA5BCA9AFD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51476" y="4165600"/>
            <a:ext cx="2865884" cy="524739"/>
          </a:xfrm>
          <a:prstGeom prst="rect">
            <a:avLst/>
          </a:prstGeom>
        </p:spPr>
      </p:pic>
      <p:pic>
        <p:nvPicPr>
          <p:cNvPr id="16" name="Picture 15" descr="Champion Sports Lightweight Bowling ...">
            <a:extLst>
              <a:ext uri="{FF2B5EF4-FFF2-40B4-BE49-F238E27FC236}">
                <a16:creationId xmlns:a16="http://schemas.microsoft.com/office/drawing/2014/main" id="{88E258CE-0151-3EDA-DFCE-0F18EE1EC9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37051" y="4871161"/>
            <a:ext cx="1094734" cy="109473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Fluffy Cloud | Great PowerPoint ClipArt ...">
            <a:extLst>
              <a:ext uri="{FF2B5EF4-FFF2-40B4-BE49-F238E27FC236}">
                <a16:creationId xmlns:a16="http://schemas.microsoft.com/office/drawing/2014/main" id="{BD6B7348-7EA9-EC45-2750-115935FECFD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2093" y="4901882"/>
            <a:ext cx="2187209" cy="11832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37240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EB132-01DB-A1EB-82C3-6F6CE2D7C1EA}"/>
              </a:ext>
            </a:extLst>
          </p:cNvPr>
          <p:cNvSpPr>
            <a:spLocks noGrp="1"/>
          </p:cNvSpPr>
          <p:nvPr>
            <p:ph type="title"/>
          </p:nvPr>
        </p:nvSpPr>
        <p:spPr/>
        <p:txBody>
          <a:bodyPr/>
          <a:lstStyle/>
          <a:p>
            <a:r>
              <a:rPr lang="en-CA" dirty="0"/>
              <a:t>Aspects of Heavy Dark Matter Searches</a:t>
            </a:r>
          </a:p>
        </p:txBody>
      </p:sp>
      <mc:AlternateContent xmlns:mc="http://schemas.openxmlformats.org/markup-compatibility/2006" xmlns:a14="http://schemas.microsoft.com/office/drawing/2010/main">
        <mc:Choice Requires="a14">
          <p:sp>
            <p:nvSpPr>
              <p:cNvPr id="9" name="Content Placeholder 8">
                <a:extLst>
                  <a:ext uri="{FF2B5EF4-FFF2-40B4-BE49-F238E27FC236}">
                    <a16:creationId xmlns:a16="http://schemas.microsoft.com/office/drawing/2014/main" id="{D0C3E174-F089-6E30-6B42-739E4326E761}"/>
                  </a:ext>
                </a:extLst>
              </p:cNvPr>
              <p:cNvSpPr>
                <a:spLocks noGrp="1"/>
              </p:cNvSpPr>
              <p:nvPr>
                <p:ph sz="half" idx="1"/>
              </p:nvPr>
            </p:nvSpPr>
            <p:spPr>
              <a:xfrm>
                <a:off x="1097279" y="1845733"/>
                <a:ext cx="4937760" cy="4474679"/>
              </a:xfrm>
            </p:spPr>
            <p:txBody>
              <a:bodyPr>
                <a:noAutofit/>
              </a:bodyPr>
              <a:lstStyle/>
              <a:p>
                <a:pPr lvl="1">
                  <a:buFont typeface="Arial" panose="020B0604020202020204" pitchFamily="34" charset="0"/>
                  <a:buChar char="•"/>
                </a:pPr>
                <a:r>
                  <a:rPr lang="en-CA" sz="2400" dirty="0"/>
                  <a:t>Low number density</a:t>
                </a:r>
              </a:p>
              <a:p>
                <a:pPr lvl="1">
                  <a:buFont typeface="Arial" panose="020B0604020202020204" pitchFamily="34" charset="0"/>
                  <a:buChar char="•"/>
                </a:pPr>
                <a:r>
                  <a:rPr lang="en-CA" sz="2400" dirty="0"/>
                  <a:t>Unconstrained even at high cross sections </a:t>
                </a:r>
                <a14:m>
                  <m:oMath xmlns:m="http://schemas.openxmlformats.org/officeDocument/2006/math">
                    <m:r>
                      <a:rPr lang="en-CA" sz="2400" b="0" i="1" smtClean="0">
                        <a:latin typeface="Cambria Math" panose="02040503050406030204" pitchFamily="18" charset="0"/>
                      </a:rPr>
                      <m:t>(≤</m:t>
                    </m:r>
                    <m:sSup>
                      <m:sSupPr>
                        <m:ctrlPr>
                          <a:rPr lang="en-CA" sz="2400" b="0" i="1" smtClean="0">
                            <a:latin typeface="Cambria Math" panose="02040503050406030204" pitchFamily="18" charset="0"/>
                          </a:rPr>
                        </m:ctrlPr>
                      </m:sSupPr>
                      <m:e>
                        <m:r>
                          <a:rPr lang="en-CA" sz="2400" b="0" i="1" smtClean="0">
                            <a:latin typeface="Cambria Math" panose="02040503050406030204" pitchFamily="18" charset="0"/>
                          </a:rPr>
                          <m:t>10</m:t>
                        </m:r>
                      </m:e>
                      <m:sup>
                        <m:r>
                          <a:rPr lang="en-CA" sz="2400" b="0" i="1" smtClean="0">
                            <a:latin typeface="Cambria Math" panose="02040503050406030204" pitchFamily="18" charset="0"/>
                          </a:rPr>
                          <m:t>−</m:t>
                        </m:r>
                        <m:r>
                          <a:rPr lang="en-CA" sz="2400" b="0" i="1" smtClean="0">
                            <a:latin typeface="Cambria Math" panose="02040503050406030204" pitchFamily="18" charset="0"/>
                          </a:rPr>
                          <m:t>8</m:t>
                        </m:r>
                      </m:sup>
                    </m:sSup>
                  </m:oMath>
                </a14:m>
                <a:r>
                  <a:rPr lang="en-CA" sz="2400" dirty="0"/>
                  <a:t> </a:t>
                </a:r>
                <a14:m>
                  <m:oMath xmlns:m="http://schemas.openxmlformats.org/officeDocument/2006/math">
                    <m:sSup>
                      <m:sSupPr>
                        <m:ctrlPr>
                          <a:rPr lang="en-CA" sz="2400" b="0" i="1" dirty="0" smtClean="0">
                            <a:latin typeface="Cambria Math" panose="02040503050406030204" pitchFamily="18" charset="0"/>
                          </a:rPr>
                        </m:ctrlPr>
                      </m:sSupPr>
                      <m:e>
                        <m:r>
                          <m:rPr>
                            <m:sty m:val="p"/>
                          </m:rPr>
                          <a:rPr lang="en-CA" sz="2400" b="0" i="0" dirty="0" smtClean="0">
                            <a:latin typeface="Cambria Math" panose="02040503050406030204" pitchFamily="18" charset="0"/>
                          </a:rPr>
                          <m:t>cm</m:t>
                        </m:r>
                      </m:e>
                      <m:sup>
                        <m:r>
                          <a:rPr lang="en-CA" sz="2400" b="0" i="1" dirty="0" smtClean="0">
                            <a:latin typeface="Cambria Math" panose="02040503050406030204" pitchFamily="18" charset="0"/>
                          </a:rPr>
                          <m:t>2</m:t>
                        </m:r>
                      </m:sup>
                    </m:sSup>
                  </m:oMath>
                </a14:m>
                <a:r>
                  <a:rPr lang="en-CA" sz="2400" dirty="0"/>
                  <a:t>)</a:t>
                </a:r>
              </a:p>
              <a:p>
                <a:pPr lvl="1">
                  <a:buFont typeface="Arial" panose="020B0604020202020204" pitchFamily="34" charset="0"/>
                  <a:buChar char="•"/>
                </a:pPr>
                <a:r>
                  <a:rPr lang="en-CA" sz="2400" dirty="0"/>
                  <a:t>Much heavier than backgrounds</a:t>
                </a:r>
              </a:p>
              <a:p>
                <a:pPr lvl="1">
                  <a:buFont typeface="Arial" panose="020B0604020202020204" pitchFamily="34" charset="0"/>
                  <a:buChar char="•"/>
                </a:pPr>
                <a:r>
                  <a:rPr lang="en-CA" sz="2400" dirty="0"/>
                  <a:t>Multiple nuclear scatters in a VERY straight line (</a:t>
                </a:r>
                <a14:m>
                  <m:oMath xmlns:m="http://schemas.openxmlformats.org/officeDocument/2006/math">
                    <m:r>
                      <m:rPr>
                        <m:sty m:val="p"/>
                      </m:rPr>
                      <a:rPr lang="en-CA" sz="2400" b="0" i="0" smtClean="0">
                        <a:latin typeface="Cambria Math" panose="02040503050406030204" pitchFamily="18" charset="0"/>
                      </a:rPr>
                      <m:t>Δ</m:t>
                    </m:r>
                    <m:r>
                      <a:rPr lang="en-CA" sz="2400" b="0" i="1" smtClean="0">
                        <a:latin typeface="Cambria Math" panose="02040503050406030204" pitchFamily="18" charset="0"/>
                      </a:rPr>
                      <m:t>𝜃</m:t>
                    </m:r>
                    <m:r>
                      <a:rPr lang="en-CA" sz="2400" b="0" i="1" smtClean="0">
                        <a:latin typeface="Cambria Math" panose="02040503050406030204" pitchFamily="18" charset="0"/>
                      </a:rPr>
                      <m:t>&lt;</m:t>
                    </m:r>
                    <m:sSup>
                      <m:sSupPr>
                        <m:ctrlPr>
                          <a:rPr lang="en-CA" sz="2400" b="0" i="1" smtClean="0">
                            <a:latin typeface="Cambria Math" panose="02040503050406030204" pitchFamily="18" charset="0"/>
                          </a:rPr>
                        </m:ctrlPr>
                      </m:sSupPr>
                      <m:e>
                        <m:r>
                          <a:rPr lang="en-CA" sz="2400" b="0" i="1" smtClean="0">
                            <a:latin typeface="Cambria Math" panose="02040503050406030204" pitchFamily="18" charset="0"/>
                          </a:rPr>
                          <m:t>10</m:t>
                        </m:r>
                      </m:e>
                      <m:sup>
                        <m:r>
                          <a:rPr lang="en-CA" sz="2400" b="0" i="1" smtClean="0">
                            <a:latin typeface="Cambria Math" panose="02040503050406030204" pitchFamily="18" charset="0"/>
                          </a:rPr>
                          <m:t>−</m:t>
                        </m:r>
                        <m:r>
                          <a:rPr lang="en-CA" sz="2400" b="0" i="1" smtClean="0">
                            <a:latin typeface="Cambria Math" panose="02040503050406030204" pitchFamily="18" charset="0"/>
                          </a:rPr>
                          <m:t>5</m:t>
                        </m:r>
                      </m:sup>
                    </m:sSup>
                  </m:oMath>
                </a14:m>
                <a:r>
                  <a:rPr lang="en-CA" sz="2400" dirty="0"/>
                  <a:t> through 20 km)</a:t>
                </a:r>
              </a:p>
              <a:p>
                <a:pPr lvl="1">
                  <a:buFont typeface="Arial" panose="020B0604020202020204" pitchFamily="34" charset="0"/>
                  <a:buChar char="•"/>
                </a:pPr>
                <a:r>
                  <a:rPr lang="en-CA" sz="2400" dirty="0"/>
                  <a:t>Presents a unique frontier for direct dark matter searches</a:t>
                </a:r>
              </a:p>
            </p:txBody>
          </p:sp>
        </mc:Choice>
        <mc:Fallback xmlns="">
          <p:sp>
            <p:nvSpPr>
              <p:cNvPr id="9" name="Content Placeholder 8">
                <a:extLst>
                  <a:ext uri="{FF2B5EF4-FFF2-40B4-BE49-F238E27FC236}">
                    <a16:creationId xmlns:a16="http://schemas.microsoft.com/office/drawing/2014/main" id="{D0C3E174-F089-6E30-6B42-739E4326E761}"/>
                  </a:ext>
                </a:extLst>
              </p:cNvPr>
              <p:cNvSpPr>
                <a:spLocks noGrp="1" noRot="1" noChangeAspect="1" noMove="1" noResize="1" noEditPoints="1" noAdjustHandles="1" noChangeArrowheads="1" noChangeShapeType="1" noTextEdit="1"/>
              </p:cNvSpPr>
              <p:nvPr>
                <p:ph sz="half" idx="1"/>
              </p:nvPr>
            </p:nvSpPr>
            <p:spPr>
              <a:xfrm>
                <a:off x="1097279" y="1845733"/>
                <a:ext cx="4937760" cy="4474679"/>
              </a:xfrm>
              <a:blipFill>
                <a:blip r:embed="rId3"/>
                <a:stretch>
                  <a:fillRect t="-1907"/>
                </a:stretch>
              </a:blipFill>
            </p:spPr>
            <p:txBody>
              <a:bodyPr/>
              <a:lstStyle/>
              <a:p>
                <a:r>
                  <a:rPr lang="en-CA">
                    <a:noFill/>
                  </a:rPr>
                  <a:t> </a:t>
                </a:r>
              </a:p>
            </p:txBody>
          </p:sp>
        </mc:Fallback>
      </mc:AlternateContent>
      <p:pic>
        <p:nvPicPr>
          <p:cNvPr id="10" name="Content Placeholder 6">
            <a:extLst>
              <a:ext uri="{FF2B5EF4-FFF2-40B4-BE49-F238E27FC236}">
                <a16:creationId xmlns:a16="http://schemas.microsoft.com/office/drawing/2014/main" id="{8C04C4D4-7AFD-BDD4-F648-4D1653D9CC12}"/>
              </a:ext>
            </a:extLst>
          </p:cNvPr>
          <p:cNvPicPr>
            <a:picLocks noGrp="1" noChangeAspect="1"/>
          </p:cNvPicPr>
          <p:nvPr>
            <p:ph sz="half" idx="2"/>
          </p:nvPr>
        </p:nvPicPr>
        <p:blipFill>
          <a:blip r:embed="rId4"/>
          <a:srcRect t="4121" r="1958" b="3013"/>
          <a:stretch>
            <a:fillRect/>
          </a:stretch>
        </p:blipFill>
        <p:spPr>
          <a:xfrm>
            <a:off x="7028395" y="1922148"/>
            <a:ext cx="3296491" cy="3281675"/>
          </a:xfrm>
        </p:spPr>
      </p:pic>
      <p:sp>
        <p:nvSpPr>
          <p:cNvPr id="11" name="Date Placeholder 10">
            <a:extLst>
              <a:ext uri="{FF2B5EF4-FFF2-40B4-BE49-F238E27FC236}">
                <a16:creationId xmlns:a16="http://schemas.microsoft.com/office/drawing/2014/main" id="{1447A519-0B58-9BD2-BAF2-FE07B9A438A1}"/>
              </a:ext>
            </a:extLst>
          </p:cNvPr>
          <p:cNvSpPr>
            <a:spLocks noGrp="1"/>
          </p:cNvSpPr>
          <p:nvPr>
            <p:ph type="dt" sz="half" idx="10"/>
          </p:nvPr>
        </p:nvSpPr>
        <p:spPr/>
        <p:txBody>
          <a:bodyPr/>
          <a:lstStyle/>
          <a:p>
            <a:r>
              <a:rPr lang="en-US"/>
              <a:t>2026-07-29</a:t>
            </a:r>
            <a:endParaRPr lang="en-CA"/>
          </a:p>
        </p:txBody>
      </p:sp>
      <p:sp>
        <p:nvSpPr>
          <p:cNvPr id="12" name="Footer Placeholder 11">
            <a:extLst>
              <a:ext uri="{FF2B5EF4-FFF2-40B4-BE49-F238E27FC236}">
                <a16:creationId xmlns:a16="http://schemas.microsoft.com/office/drawing/2014/main" id="{2F80F9E3-627E-BF66-4150-8DD013394E2C}"/>
              </a:ext>
            </a:extLst>
          </p:cNvPr>
          <p:cNvSpPr>
            <a:spLocks noGrp="1"/>
          </p:cNvSpPr>
          <p:nvPr>
            <p:ph type="ftr" sz="quarter" idx="11"/>
          </p:nvPr>
        </p:nvSpPr>
        <p:spPr/>
        <p:txBody>
          <a:bodyPr/>
          <a:lstStyle/>
          <a:p>
            <a:r>
              <a:rPr lang="en-US"/>
              <a:t>MI 2026</a:t>
            </a:r>
            <a:endParaRPr lang="en-CA"/>
          </a:p>
        </p:txBody>
      </p:sp>
      <p:sp>
        <p:nvSpPr>
          <p:cNvPr id="13" name="Slide Number Placeholder 12">
            <a:extLst>
              <a:ext uri="{FF2B5EF4-FFF2-40B4-BE49-F238E27FC236}">
                <a16:creationId xmlns:a16="http://schemas.microsoft.com/office/drawing/2014/main" id="{C8A2CA76-7022-D2F3-EE60-4FA0B07AE19A}"/>
              </a:ext>
            </a:extLst>
          </p:cNvPr>
          <p:cNvSpPr>
            <a:spLocks noGrp="1"/>
          </p:cNvSpPr>
          <p:nvPr>
            <p:ph type="sldNum" sz="quarter" idx="12"/>
          </p:nvPr>
        </p:nvSpPr>
        <p:spPr/>
        <p:txBody>
          <a:bodyPr/>
          <a:lstStyle/>
          <a:p>
            <a:fld id="{D12E0FF8-979D-4E91-940C-799527AB8B5D}" type="slidenum">
              <a:rPr lang="en-CA" smtClean="0"/>
              <a:t>7</a:t>
            </a:fld>
            <a:endParaRPr lang="en-CA"/>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B76947B9-1F24-F22C-A02E-531912BC518B}"/>
                  </a:ext>
                </a:extLst>
              </p:cNvPr>
              <p:cNvSpPr txBox="1"/>
              <p:nvPr/>
            </p:nvSpPr>
            <p:spPr>
              <a:xfrm>
                <a:off x="7518399" y="5125929"/>
                <a:ext cx="3090335" cy="806183"/>
              </a:xfrm>
              <a:prstGeom prst="rect">
                <a:avLst/>
              </a:prstGeom>
              <a:noFill/>
            </p:spPr>
            <p:txBody>
              <a:bodyPr wrap="square" rtlCol="0">
                <a:spAutoFit/>
              </a:bodyPr>
              <a:lstStyle/>
              <a:p>
                <a:pPr algn="ctr"/>
                <a:r>
                  <a:rPr lang="en-CA" sz="2200" dirty="0"/>
                  <a:t>Each scatter deposits energy </a:t>
                </a:r>
                <a14:m>
                  <m:oMath xmlns:m="http://schemas.openxmlformats.org/officeDocument/2006/math">
                    <m:sSub>
                      <m:sSubPr>
                        <m:ctrlPr>
                          <a:rPr lang="en-CA" sz="2200" i="1">
                            <a:latin typeface="Cambria Math" panose="02040503050406030204" pitchFamily="18" charset="0"/>
                          </a:rPr>
                        </m:ctrlPr>
                      </m:sSubPr>
                      <m:e>
                        <m:r>
                          <a:rPr lang="en-CA" sz="2200" i="1">
                            <a:latin typeface="Cambria Math" panose="02040503050406030204" pitchFamily="18" charset="0"/>
                          </a:rPr>
                          <m:t>𝑚</m:t>
                        </m:r>
                      </m:e>
                      <m:sub>
                        <m:r>
                          <a:rPr lang="en-CA" sz="2200" i="1">
                            <a:latin typeface="Cambria Math" panose="02040503050406030204" pitchFamily="18" charset="0"/>
                          </a:rPr>
                          <m:t>𝑛𝑢𝑐</m:t>
                        </m:r>
                      </m:sub>
                    </m:sSub>
                    <m:sSubSup>
                      <m:sSubSupPr>
                        <m:ctrlPr>
                          <a:rPr lang="en-CA" sz="2200" i="1">
                            <a:latin typeface="Cambria Math" panose="02040503050406030204" pitchFamily="18" charset="0"/>
                          </a:rPr>
                        </m:ctrlPr>
                      </m:sSubSupPr>
                      <m:e>
                        <m:r>
                          <a:rPr lang="en-CA" sz="2200" i="1">
                            <a:latin typeface="Cambria Math" panose="02040503050406030204" pitchFamily="18" charset="0"/>
                          </a:rPr>
                          <m:t>𝑣</m:t>
                        </m:r>
                      </m:e>
                      <m:sub>
                        <m:r>
                          <a:rPr lang="en-CA" sz="2200" i="1">
                            <a:latin typeface="Cambria Math" panose="02040503050406030204" pitchFamily="18" charset="0"/>
                          </a:rPr>
                          <m:t>𝜒</m:t>
                        </m:r>
                      </m:sub>
                      <m:sup>
                        <m:r>
                          <a:rPr lang="en-CA" sz="2200" i="1">
                            <a:latin typeface="Cambria Math" panose="02040503050406030204" pitchFamily="18" charset="0"/>
                          </a:rPr>
                          <m:t>2</m:t>
                        </m:r>
                      </m:sup>
                    </m:sSubSup>
                  </m:oMath>
                </a14:m>
                <a:endParaRPr lang="en-CA" sz="2200" dirty="0"/>
              </a:p>
            </p:txBody>
          </p:sp>
        </mc:Choice>
        <mc:Fallback xmlns="">
          <p:sp>
            <p:nvSpPr>
              <p:cNvPr id="4" name="TextBox 3">
                <a:extLst>
                  <a:ext uri="{FF2B5EF4-FFF2-40B4-BE49-F238E27FC236}">
                    <a16:creationId xmlns:a16="http://schemas.microsoft.com/office/drawing/2014/main" id="{B76947B9-1F24-F22C-A02E-531912BC518B}"/>
                  </a:ext>
                </a:extLst>
              </p:cNvPr>
              <p:cNvSpPr txBox="1">
                <a:spLocks noRot="1" noChangeAspect="1" noMove="1" noResize="1" noEditPoints="1" noAdjustHandles="1" noChangeArrowheads="1" noChangeShapeType="1" noTextEdit="1"/>
              </p:cNvSpPr>
              <p:nvPr/>
            </p:nvSpPr>
            <p:spPr>
              <a:xfrm>
                <a:off x="7518399" y="5125929"/>
                <a:ext cx="3090335" cy="806183"/>
              </a:xfrm>
              <a:prstGeom prst="rect">
                <a:avLst/>
              </a:prstGeom>
              <a:blipFill>
                <a:blip r:embed="rId5"/>
                <a:stretch>
                  <a:fillRect t="-5303" r="-2564" b="-9848"/>
                </a:stretch>
              </a:blipFill>
            </p:spPr>
            <p:txBody>
              <a:bodyPr/>
              <a:lstStyle/>
              <a:p>
                <a:r>
                  <a:rPr lang="en-CA">
                    <a:noFill/>
                  </a:rPr>
                  <a:t> </a:t>
                </a:r>
              </a:p>
            </p:txBody>
          </p:sp>
        </mc:Fallback>
      </mc:AlternateContent>
    </p:spTree>
    <p:extLst>
      <p:ext uri="{BB962C8B-B14F-4D97-AF65-F5344CB8AC3E}">
        <p14:creationId xmlns:p14="http://schemas.microsoft.com/office/powerpoint/2010/main" val="6018645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C49AE-A8FA-E2FE-5A97-F2D7ACDFAE04}"/>
              </a:ext>
            </a:extLst>
          </p:cNvPr>
          <p:cNvSpPr>
            <a:spLocks noGrp="1"/>
          </p:cNvSpPr>
          <p:nvPr>
            <p:ph type="title"/>
          </p:nvPr>
        </p:nvSpPr>
        <p:spPr/>
        <p:txBody>
          <a:bodyPr/>
          <a:lstStyle/>
          <a:p>
            <a:r>
              <a:rPr lang="en-CA" dirty="0"/>
              <a:t>The High Mass Frontier</a:t>
            </a:r>
          </a:p>
        </p:txBody>
      </p:sp>
      <p:sp>
        <p:nvSpPr>
          <p:cNvPr id="4" name="Date Placeholder 3">
            <a:extLst>
              <a:ext uri="{FF2B5EF4-FFF2-40B4-BE49-F238E27FC236}">
                <a16:creationId xmlns:a16="http://schemas.microsoft.com/office/drawing/2014/main" id="{311D6026-8D63-3DFC-25C0-3587FFED1A00}"/>
              </a:ext>
            </a:extLst>
          </p:cNvPr>
          <p:cNvSpPr>
            <a:spLocks noGrp="1"/>
          </p:cNvSpPr>
          <p:nvPr>
            <p:ph type="dt" sz="half" idx="10"/>
          </p:nvPr>
        </p:nvSpPr>
        <p:spPr/>
        <p:txBody>
          <a:bodyPr/>
          <a:lstStyle/>
          <a:p>
            <a:r>
              <a:rPr lang="en-US"/>
              <a:t>2026-07-29</a:t>
            </a:r>
            <a:endParaRPr lang="en-CA"/>
          </a:p>
        </p:txBody>
      </p:sp>
      <p:sp>
        <p:nvSpPr>
          <p:cNvPr id="6" name="Slide Number Placeholder 5">
            <a:extLst>
              <a:ext uri="{FF2B5EF4-FFF2-40B4-BE49-F238E27FC236}">
                <a16:creationId xmlns:a16="http://schemas.microsoft.com/office/drawing/2014/main" id="{29C2D367-51D7-E15B-5AD7-C5036EDBA67F}"/>
              </a:ext>
            </a:extLst>
          </p:cNvPr>
          <p:cNvSpPr>
            <a:spLocks noGrp="1"/>
          </p:cNvSpPr>
          <p:nvPr>
            <p:ph type="sldNum" sz="quarter" idx="12"/>
          </p:nvPr>
        </p:nvSpPr>
        <p:spPr/>
        <p:txBody>
          <a:bodyPr/>
          <a:lstStyle/>
          <a:p>
            <a:fld id="{D12E0FF8-979D-4E91-940C-799527AB8B5D}" type="slidenum">
              <a:rPr lang="en-CA" smtClean="0"/>
              <a:t>8</a:t>
            </a:fld>
            <a:endParaRPr lang="en-CA"/>
          </a:p>
        </p:txBody>
      </p:sp>
      <p:pic>
        <p:nvPicPr>
          <p:cNvPr id="3" name="uheavy.pdf" descr="uheavy.pdf">
            <a:extLst>
              <a:ext uri="{FF2B5EF4-FFF2-40B4-BE49-F238E27FC236}">
                <a16:creationId xmlns:a16="http://schemas.microsoft.com/office/drawing/2014/main" id="{F522E461-0F19-C7BB-25B7-FED88EC9B1B5}"/>
              </a:ext>
            </a:extLst>
          </p:cNvPr>
          <p:cNvPicPr>
            <a:picLocks noGrp="1" noChangeAspect="1"/>
          </p:cNvPicPr>
          <p:nvPr>
            <p:ph idx="1"/>
          </p:nvPr>
        </p:nvPicPr>
        <p:blipFill>
          <a:blip r:embed="rId2"/>
          <a:stretch>
            <a:fillRect/>
          </a:stretch>
        </p:blipFill>
        <p:spPr>
          <a:xfrm>
            <a:off x="2631440" y="1838816"/>
            <a:ext cx="6700060" cy="4365433"/>
          </a:xfrm>
          <a:prstGeom prst="rect">
            <a:avLst/>
          </a:prstGeom>
          <a:ln w="12700">
            <a:miter lim="400000"/>
          </a:ln>
        </p:spPr>
      </p:pic>
      <p:sp>
        <p:nvSpPr>
          <p:cNvPr id="8" name="TextBox 7">
            <a:extLst>
              <a:ext uri="{FF2B5EF4-FFF2-40B4-BE49-F238E27FC236}">
                <a16:creationId xmlns:a16="http://schemas.microsoft.com/office/drawing/2014/main" id="{0E263565-86FA-5CFA-0F4E-324CBE0435DC}"/>
              </a:ext>
            </a:extLst>
          </p:cNvPr>
          <p:cNvSpPr txBox="1"/>
          <p:nvPr/>
        </p:nvSpPr>
        <p:spPr>
          <a:xfrm>
            <a:off x="1011603" y="2381460"/>
            <a:ext cx="2019719" cy="892552"/>
          </a:xfrm>
          <a:prstGeom prst="rect">
            <a:avLst/>
          </a:prstGeom>
          <a:noFill/>
        </p:spPr>
        <p:txBody>
          <a:bodyPr wrap="square" rtlCol="0">
            <a:spAutoFit/>
          </a:bodyPr>
          <a:lstStyle/>
          <a:p>
            <a:pPr algn="ctr"/>
            <a:r>
              <a:rPr lang="en-CA" sz="2600" dirty="0"/>
              <a:t>Indirect Detection</a:t>
            </a:r>
          </a:p>
        </p:txBody>
      </p:sp>
      <p:cxnSp>
        <p:nvCxnSpPr>
          <p:cNvPr id="10" name="Straight Arrow Connector 9">
            <a:extLst>
              <a:ext uri="{FF2B5EF4-FFF2-40B4-BE49-F238E27FC236}">
                <a16:creationId xmlns:a16="http://schemas.microsoft.com/office/drawing/2014/main" id="{A87DA9B8-B7D0-D3AE-51E9-F295AE6F4B8A}"/>
              </a:ext>
            </a:extLst>
          </p:cNvPr>
          <p:cNvCxnSpPr>
            <a:cxnSpLocks/>
          </p:cNvCxnSpPr>
          <p:nvPr/>
        </p:nvCxnSpPr>
        <p:spPr>
          <a:xfrm flipV="1">
            <a:off x="2813538" y="2723103"/>
            <a:ext cx="666575" cy="100484"/>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11" name="TextBox 10">
            <a:extLst>
              <a:ext uri="{FF2B5EF4-FFF2-40B4-BE49-F238E27FC236}">
                <a16:creationId xmlns:a16="http://schemas.microsoft.com/office/drawing/2014/main" id="{9D9FB031-52D5-0E52-7C40-FE897267747E}"/>
              </a:ext>
            </a:extLst>
          </p:cNvPr>
          <p:cNvSpPr txBox="1"/>
          <p:nvPr/>
        </p:nvSpPr>
        <p:spPr>
          <a:xfrm>
            <a:off x="6381715" y="2645665"/>
            <a:ext cx="2019719" cy="892552"/>
          </a:xfrm>
          <a:prstGeom prst="rect">
            <a:avLst/>
          </a:prstGeom>
          <a:noFill/>
        </p:spPr>
        <p:txBody>
          <a:bodyPr wrap="square" rtlCol="0">
            <a:spAutoFit/>
          </a:bodyPr>
          <a:lstStyle/>
          <a:p>
            <a:pPr algn="ctr"/>
            <a:r>
              <a:rPr lang="en-CA" sz="2600" dirty="0"/>
              <a:t>Multi-Scatter</a:t>
            </a:r>
          </a:p>
        </p:txBody>
      </p:sp>
      <p:cxnSp>
        <p:nvCxnSpPr>
          <p:cNvPr id="12" name="Straight Arrow Connector 11">
            <a:extLst>
              <a:ext uri="{FF2B5EF4-FFF2-40B4-BE49-F238E27FC236}">
                <a16:creationId xmlns:a16="http://schemas.microsoft.com/office/drawing/2014/main" id="{86A7D1E4-9617-AA66-F51F-DCD69CDF3D48}"/>
              </a:ext>
            </a:extLst>
          </p:cNvPr>
          <p:cNvCxnSpPr>
            <a:cxnSpLocks/>
          </p:cNvCxnSpPr>
          <p:nvPr/>
        </p:nvCxnSpPr>
        <p:spPr>
          <a:xfrm flipH="1">
            <a:off x="5848141" y="3091941"/>
            <a:ext cx="1041012" cy="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37" name="TextBox 36">
            <a:extLst>
              <a:ext uri="{FF2B5EF4-FFF2-40B4-BE49-F238E27FC236}">
                <a16:creationId xmlns:a16="http://schemas.microsoft.com/office/drawing/2014/main" id="{C87D34C0-948F-2F1E-73F4-436B68FD6D02}"/>
              </a:ext>
            </a:extLst>
          </p:cNvPr>
          <p:cNvSpPr txBox="1"/>
          <p:nvPr/>
        </p:nvSpPr>
        <p:spPr>
          <a:xfrm>
            <a:off x="9833922" y="3429000"/>
            <a:ext cx="1445099" cy="492443"/>
          </a:xfrm>
          <a:prstGeom prst="rect">
            <a:avLst/>
          </a:prstGeom>
          <a:noFill/>
        </p:spPr>
        <p:txBody>
          <a:bodyPr wrap="square" rtlCol="0">
            <a:spAutoFit/>
          </a:bodyPr>
          <a:lstStyle/>
          <a:p>
            <a:pPr algn="ctr"/>
            <a:r>
              <a:rPr lang="en-CA" sz="2600" dirty="0"/>
              <a:t>Gravity</a:t>
            </a:r>
          </a:p>
        </p:txBody>
      </p:sp>
      <p:cxnSp>
        <p:nvCxnSpPr>
          <p:cNvPr id="38" name="Straight Arrow Connector 37">
            <a:extLst>
              <a:ext uri="{FF2B5EF4-FFF2-40B4-BE49-F238E27FC236}">
                <a16:creationId xmlns:a16="http://schemas.microsoft.com/office/drawing/2014/main" id="{81C56963-2227-F1A8-0037-AFAB03B785FC}"/>
              </a:ext>
            </a:extLst>
          </p:cNvPr>
          <p:cNvCxnSpPr>
            <a:cxnSpLocks/>
          </p:cNvCxnSpPr>
          <p:nvPr/>
        </p:nvCxnSpPr>
        <p:spPr>
          <a:xfrm flipH="1">
            <a:off x="8259745" y="3674122"/>
            <a:ext cx="1640715" cy="34741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5" name="Footer Placeholder 4">
            <a:extLst>
              <a:ext uri="{FF2B5EF4-FFF2-40B4-BE49-F238E27FC236}">
                <a16:creationId xmlns:a16="http://schemas.microsoft.com/office/drawing/2014/main" id="{60D202FD-6071-AAF4-BF99-B6F962A6C868}"/>
              </a:ext>
            </a:extLst>
          </p:cNvPr>
          <p:cNvSpPr>
            <a:spLocks noGrp="1"/>
          </p:cNvSpPr>
          <p:nvPr>
            <p:ph type="ftr" sz="quarter" idx="11"/>
          </p:nvPr>
        </p:nvSpPr>
        <p:spPr/>
        <p:txBody>
          <a:bodyPr/>
          <a:lstStyle/>
          <a:p>
            <a:r>
              <a:rPr lang="en-CA"/>
              <a:t>MI 2026</a:t>
            </a:r>
          </a:p>
        </p:txBody>
      </p:sp>
      <p:sp>
        <p:nvSpPr>
          <p:cNvPr id="9" name="TextBox 8">
            <a:extLst>
              <a:ext uri="{FF2B5EF4-FFF2-40B4-BE49-F238E27FC236}">
                <a16:creationId xmlns:a16="http://schemas.microsoft.com/office/drawing/2014/main" id="{D8A64AF2-D58D-8EA3-D459-32B4E6AA434B}"/>
              </a:ext>
            </a:extLst>
          </p:cNvPr>
          <p:cNvSpPr txBox="1"/>
          <p:nvPr/>
        </p:nvSpPr>
        <p:spPr>
          <a:xfrm>
            <a:off x="4348928" y="4345067"/>
            <a:ext cx="2019719" cy="892552"/>
          </a:xfrm>
          <a:prstGeom prst="rect">
            <a:avLst/>
          </a:prstGeom>
          <a:noFill/>
        </p:spPr>
        <p:txBody>
          <a:bodyPr wrap="square" rtlCol="0">
            <a:spAutoFit/>
          </a:bodyPr>
          <a:lstStyle/>
          <a:p>
            <a:pPr algn="ctr"/>
            <a:r>
              <a:rPr lang="en-CA" sz="2600" dirty="0"/>
              <a:t>Single Scatter</a:t>
            </a:r>
          </a:p>
        </p:txBody>
      </p:sp>
      <p:cxnSp>
        <p:nvCxnSpPr>
          <p:cNvPr id="16" name="Straight Arrow Connector 15">
            <a:extLst>
              <a:ext uri="{FF2B5EF4-FFF2-40B4-BE49-F238E27FC236}">
                <a16:creationId xmlns:a16="http://schemas.microsoft.com/office/drawing/2014/main" id="{E8934BBB-8983-0B5F-2B78-F2632E23C0CA}"/>
              </a:ext>
            </a:extLst>
          </p:cNvPr>
          <p:cNvCxnSpPr>
            <a:cxnSpLocks/>
          </p:cNvCxnSpPr>
          <p:nvPr/>
        </p:nvCxnSpPr>
        <p:spPr>
          <a:xfrm flipH="1" flipV="1">
            <a:off x="4483240" y="4021532"/>
            <a:ext cx="400259" cy="323535"/>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2696415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4C6FB3-527D-83FE-6A4F-E5066B7A5D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61447C-D6CA-9EAE-A7C9-3DB02709020C}"/>
              </a:ext>
            </a:extLst>
          </p:cNvPr>
          <p:cNvSpPr>
            <a:spLocks noGrp="1"/>
          </p:cNvSpPr>
          <p:nvPr>
            <p:ph type="title"/>
          </p:nvPr>
        </p:nvSpPr>
        <p:spPr>
          <a:xfrm>
            <a:off x="1097280" y="286605"/>
            <a:ext cx="10614822" cy="1450757"/>
          </a:xfrm>
        </p:spPr>
        <p:txBody>
          <a:bodyPr/>
          <a:lstStyle/>
          <a:p>
            <a:r>
              <a:rPr lang="en-CA" dirty="0"/>
              <a:t>DM Mass Flux on Human Scales</a:t>
            </a:r>
          </a:p>
        </p:txBody>
      </p:sp>
      <p:sp>
        <p:nvSpPr>
          <p:cNvPr id="3" name="Content Placeholder 2">
            <a:extLst>
              <a:ext uri="{FF2B5EF4-FFF2-40B4-BE49-F238E27FC236}">
                <a16:creationId xmlns:a16="http://schemas.microsoft.com/office/drawing/2014/main" id="{AFC1222B-3C78-AE0B-5668-591C19000FE0}"/>
              </a:ext>
            </a:extLst>
          </p:cNvPr>
          <p:cNvSpPr>
            <a:spLocks noGrp="1"/>
          </p:cNvSpPr>
          <p:nvPr>
            <p:ph sz="half" idx="1"/>
          </p:nvPr>
        </p:nvSpPr>
        <p:spPr>
          <a:xfrm>
            <a:off x="1584061" y="1866638"/>
            <a:ext cx="9255725" cy="761999"/>
          </a:xfrm>
        </p:spPr>
        <p:txBody>
          <a:bodyPr>
            <a:normAutofit fontScale="92500" lnSpcReduction="20000"/>
          </a:bodyPr>
          <a:lstStyle/>
          <a:p>
            <a:pPr marL="201163" lvl="1" indent="0">
              <a:buNone/>
            </a:pPr>
            <a:r>
              <a:rPr lang="en-CA" sz="2800" dirty="0"/>
              <a:t>How much dark matter passes through your body each year?</a:t>
            </a:r>
          </a:p>
          <a:p>
            <a:pPr lvl="1">
              <a:buFont typeface="Arial" panose="020B0604020202020204" pitchFamily="34" charset="0"/>
              <a:buChar char="•"/>
            </a:pPr>
            <a:endParaRPr lang="en-CA" sz="2200" dirty="0"/>
          </a:p>
        </p:txBody>
      </p:sp>
      <p:sp>
        <p:nvSpPr>
          <p:cNvPr id="4" name="Date Placeholder 3">
            <a:extLst>
              <a:ext uri="{FF2B5EF4-FFF2-40B4-BE49-F238E27FC236}">
                <a16:creationId xmlns:a16="http://schemas.microsoft.com/office/drawing/2014/main" id="{013BD4F4-F907-CEF7-561B-A8BBC15E7055}"/>
              </a:ext>
            </a:extLst>
          </p:cNvPr>
          <p:cNvSpPr>
            <a:spLocks noGrp="1"/>
          </p:cNvSpPr>
          <p:nvPr>
            <p:ph type="dt" sz="half" idx="10"/>
          </p:nvPr>
        </p:nvSpPr>
        <p:spPr/>
        <p:txBody>
          <a:bodyPr/>
          <a:lstStyle/>
          <a:p>
            <a:r>
              <a:rPr lang="en-US"/>
              <a:t>2026-07-29</a:t>
            </a:r>
            <a:endParaRPr lang="en-CA"/>
          </a:p>
        </p:txBody>
      </p:sp>
      <p:sp>
        <p:nvSpPr>
          <p:cNvPr id="6" name="Slide Number Placeholder 5">
            <a:extLst>
              <a:ext uri="{FF2B5EF4-FFF2-40B4-BE49-F238E27FC236}">
                <a16:creationId xmlns:a16="http://schemas.microsoft.com/office/drawing/2014/main" id="{5435F4B3-1031-0ECE-D451-123C9B3C0974}"/>
              </a:ext>
            </a:extLst>
          </p:cNvPr>
          <p:cNvSpPr>
            <a:spLocks noGrp="1"/>
          </p:cNvSpPr>
          <p:nvPr>
            <p:ph type="sldNum" sz="quarter" idx="12"/>
          </p:nvPr>
        </p:nvSpPr>
        <p:spPr/>
        <p:txBody>
          <a:bodyPr/>
          <a:lstStyle/>
          <a:p>
            <a:fld id="{D12E0FF8-979D-4E91-940C-799527AB8B5D}" type="slidenum">
              <a:rPr lang="en-CA" smtClean="0"/>
              <a:t>9</a:t>
            </a:fld>
            <a:endParaRPr lang="en-CA"/>
          </a:p>
        </p:txBody>
      </p:sp>
      <p:pic>
        <p:nvPicPr>
          <p:cNvPr id="8" name="Content Placeholder 7">
            <a:extLst>
              <a:ext uri="{FF2B5EF4-FFF2-40B4-BE49-F238E27FC236}">
                <a16:creationId xmlns:a16="http://schemas.microsoft.com/office/drawing/2014/main" id="{DDD35DD3-B35A-489F-5A42-B940214E703B}"/>
              </a:ext>
            </a:extLst>
          </p:cNvPr>
          <p:cNvPicPr>
            <a:picLocks noGrp="1" noChangeAspect="1"/>
          </p:cNvPicPr>
          <p:nvPr>
            <p:ph sz="half" idx="2"/>
          </p:nvPr>
        </p:nvPicPr>
        <p:blipFill>
          <a:blip r:embed="rId2"/>
          <a:stretch>
            <a:fillRect/>
          </a:stretch>
        </p:blipFill>
        <p:spPr>
          <a:xfrm>
            <a:off x="1352147" y="2027314"/>
            <a:ext cx="2847946" cy="4022725"/>
          </a:xfrm>
          <a:prstGeom prst="rect">
            <a:avLst/>
          </a:prstGeom>
        </p:spPr>
      </p:pic>
      <p:sp>
        <p:nvSpPr>
          <p:cNvPr id="13" name="TextBox 12">
            <a:extLst>
              <a:ext uri="{FF2B5EF4-FFF2-40B4-BE49-F238E27FC236}">
                <a16:creationId xmlns:a16="http://schemas.microsoft.com/office/drawing/2014/main" id="{D109BAEE-CED3-E69D-1B90-01FEF9AFA873}"/>
              </a:ext>
            </a:extLst>
          </p:cNvPr>
          <p:cNvSpPr txBox="1"/>
          <p:nvPr/>
        </p:nvSpPr>
        <p:spPr>
          <a:xfrm>
            <a:off x="5637178" y="2971800"/>
            <a:ext cx="65" cy="276999"/>
          </a:xfrm>
          <a:prstGeom prst="rect">
            <a:avLst/>
          </a:prstGeom>
          <a:noFill/>
        </p:spPr>
        <p:txBody>
          <a:bodyPr wrap="none" lIns="0" tIns="0" rIns="0" bIns="0" rtlCol="0">
            <a:spAutoFit/>
          </a:bodyPr>
          <a:lstStyle/>
          <a:p>
            <a:endParaRPr lang="en-CA" dirty="0"/>
          </a:p>
        </p:txBody>
      </p:sp>
      <p:pic>
        <p:nvPicPr>
          <p:cNvPr id="15" name="Picture 14">
            <a:extLst>
              <a:ext uri="{FF2B5EF4-FFF2-40B4-BE49-F238E27FC236}">
                <a16:creationId xmlns:a16="http://schemas.microsoft.com/office/drawing/2014/main" id="{8580FB90-017F-8BCE-E3A8-7444DD51F7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80432" y="2576960"/>
            <a:ext cx="4647619" cy="361905"/>
          </a:xfrm>
          <a:prstGeom prst="rect">
            <a:avLst/>
          </a:prstGeom>
        </p:spPr>
      </p:pic>
      <p:pic>
        <p:nvPicPr>
          <p:cNvPr id="23" name="Picture 22">
            <a:extLst>
              <a:ext uri="{FF2B5EF4-FFF2-40B4-BE49-F238E27FC236}">
                <a16:creationId xmlns:a16="http://schemas.microsoft.com/office/drawing/2014/main" id="{F99197F2-2ADB-8688-5E27-DD85067F831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98030" y="3586136"/>
            <a:ext cx="3323809" cy="419048"/>
          </a:xfrm>
          <a:prstGeom prst="rect">
            <a:avLst/>
          </a:prstGeom>
        </p:spPr>
      </p:pic>
      <p:pic>
        <p:nvPicPr>
          <p:cNvPr id="27" name="Picture 26">
            <a:extLst>
              <a:ext uri="{FF2B5EF4-FFF2-40B4-BE49-F238E27FC236}">
                <a16:creationId xmlns:a16="http://schemas.microsoft.com/office/drawing/2014/main" id="{3667F949-0D2E-DC66-60F7-DFE7EFB811B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98030" y="4533225"/>
            <a:ext cx="1990476" cy="428571"/>
          </a:xfrm>
          <a:prstGeom prst="rect">
            <a:avLst/>
          </a:prstGeom>
        </p:spPr>
      </p:pic>
      <p:sp>
        <p:nvSpPr>
          <p:cNvPr id="28" name="Content Placeholder 2">
            <a:extLst>
              <a:ext uri="{FF2B5EF4-FFF2-40B4-BE49-F238E27FC236}">
                <a16:creationId xmlns:a16="http://schemas.microsoft.com/office/drawing/2014/main" id="{26E43D76-AB92-8B6D-56E9-DE39DD99136F}"/>
              </a:ext>
            </a:extLst>
          </p:cNvPr>
          <p:cNvSpPr txBox="1">
            <a:spLocks/>
          </p:cNvSpPr>
          <p:nvPr/>
        </p:nvSpPr>
        <p:spPr>
          <a:xfrm>
            <a:off x="3706545" y="5573064"/>
            <a:ext cx="7133308" cy="761999"/>
          </a:xfrm>
          <a:prstGeom prst="rect">
            <a:avLst/>
          </a:prstGeom>
        </p:spPr>
        <p:txBody>
          <a:bodyPr vert="horz" lIns="0" tIns="45720" rIns="0" bIns="45720" rtlCol="0">
            <a:noAutofit/>
          </a:bodyPr>
          <a:lstStyle>
            <a:lvl1pPr marL="91438" indent="-91438" algn="l" defTabSz="914377"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38" indent="-182875" algn="l" defTabSz="914377"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14"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789"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65"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099973"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299968"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499963"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699958"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01163" lvl="1" indent="0">
              <a:buNone/>
            </a:pPr>
            <a:r>
              <a:rPr lang="en-CA" sz="2600" dirty="0"/>
              <a:t>Sets a soft limit on human scale experiments</a:t>
            </a:r>
          </a:p>
        </p:txBody>
      </p:sp>
      <p:sp>
        <p:nvSpPr>
          <p:cNvPr id="29" name="Oval 28">
            <a:extLst>
              <a:ext uri="{FF2B5EF4-FFF2-40B4-BE49-F238E27FC236}">
                <a16:creationId xmlns:a16="http://schemas.microsoft.com/office/drawing/2014/main" id="{7AA0210E-8E1D-4355-26FA-1ED9D2D6CADA}"/>
              </a:ext>
            </a:extLst>
          </p:cNvPr>
          <p:cNvSpPr/>
          <p:nvPr/>
        </p:nvSpPr>
        <p:spPr>
          <a:xfrm>
            <a:off x="3700661" y="3080115"/>
            <a:ext cx="69640" cy="75823"/>
          </a:xfrm>
          <a:prstGeom prst="ellipse">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0" name="Oval 29">
            <a:extLst>
              <a:ext uri="{FF2B5EF4-FFF2-40B4-BE49-F238E27FC236}">
                <a16:creationId xmlns:a16="http://schemas.microsoft.com/office/drawing/2014/main" id="{4FA3384F-6C3D-29BC-A300-2384469EDAA0}"/>
              </a:ext>
            </a:extLst>
          </p:cNvPr>
          <p:cNvSpPr/>
          <p:nvPr/>
        </p:nvSpPr>
        <p:spPr>
          <a:xfrm>
            <a:off x="2086659" y="4467130"/>
            <a:ext cx="69640" cy="75823"/>
          </a:xfrm>
          <a:prstGeom prst="ellipse">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1" name="Oval 30">
            <a:extLst>
              <a:ext uri="{FF2B5EF4-FFF2-40B4-BE49-F238E27FC236}">
                <a16:creationId xmlns:a16="http://schemas.microsoft.com/office/drawing/2014/main" id="{E2702E17-AC2C-7F26-E639-47FB26CCF3B5}"/>
              </a:ext>
            </a:extLst>
          </p:cNvPr>
          <p:cNvSpPr/>
          <p:nvPr/>
        </p:nvSpPr>
        <p:spPr>
          <a:xfrm>
            <a:off x="2017019" y="3548225"/>
            <a:ext cx="69640" cy="75823"/>
          </a:xfrm>
          <a:prstGeom prst="ellipse">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35" name="Straight Arrow Connector 34">
            <a:extLst>
              <a:ext uri="{FF2B5EF4-FFF2-40B4-BE49-F238E27FC236}">
                <a16:creationId xmlns:a16="http://schemas.microsoft.com/office/drawing/2014/main" id="{27F1D30E-0618-2A50-A74D-25995C693E59}"/>
              </a:ext>
            </a:extLst>
          </p:cNvPr>
          <p:cNvCxnSpPr>
            <a:cxnSpLocks/>
          </p:cNvCxnSpPr>
          <p:nvPr/>
        </p:nvCxnSpPr>
        <p:spPr>
          <a:xfrm flipH="1">
            <a:off x="3764665" y="2591783"/>
            <a:ext cx="1148334" cy="5213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1A7B1AC7-B717-A365-2751-0D890AFD7020}"/>
              </a:ext>
            </a:extLst>
          </p:cNvPr>
          <p:cNvCxnSpPr>
            <a:cxnSpLocks/>
          </p:cNvCxnSpPr>
          <p:nvPr/>
        </p:nvCxnSpPr>
        <p:spPr>
          <a:xfrm flipH="1">
            <a:off x="2156299" y="4026184"/>
            <a:ext cx="2318424" cy="4594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E23422DC-1284-C248-DAD5-AA7AA72E7C6C}"/>
              </a:ext>
            </a:extLst>
          </p:cNvPr>
          <p:cNvCxnSpPr>
            <a:cxnSpLocks/>
          </p:cNvCxnSpPr>
          <p:nvPr/>
        </p:nvCxnSpPr>
        <p:spPr>
          <a:xfrm>
            <a:off x="1352147" y="2508869"/>
            <a:ext cx="675071" cy="10359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2217960B-76DC-8033-23D8-AB72912D2A08}"/>
              </a:ext>
            </a:extLst>
          </p:cNvPr>
          <p:cNvSpPr>
            <a:spLocks noGrp="1"/>
          </p:cNvSpPr>
          <p:nvPr>
            <p:ph type="ftr" sz="quarter" idx="11"/>
          </p:nvPr>
        </p:nvSpPr>
        <p:spPr/>
        <p:txBody>
          <a:bodyPr/>
          <a:lstStyle/>
          <a:p>
            <a:r>
              <a:rPr lang="en-CA"/>
              <a:t>MI 2026</a:t>
            </a:r>
          </a:p>
        </p:txBody>
      </p:sp>
    </p:spTree>
    <p:extLst>
      <p:ext uri="{BB962C8B-B14F-4D97-AF65-F5344CB8AC3E}">
        <p14:creationId xmlns:p14="http://schemas.microsoft.com/office/powerpoint/2010/main" val="1674973508"/>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02006FA4-1611-4B07-AF7F-85CF6D20EB3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F44508F58EA864593AC55C3D963DD28" ma:contentTypeVersion="9" ma:contentTypeDescription="Create a new document." ma:contentTypeScope="" ma:versionID="14294e7ddf0fb1a7f5e358dd14203463">
  <xsd:schema xmlns:xsd="http://www.w3.org/2001/XMLSchema" xmlns:xs="http://www.w3.org/2001/XMLSchema" xmlns:p="http://schemas.microsoft.com/office/2006/metadata/properties" xmlns:ns3="a4a6aa43-6f60-44db-ad2b-6d9329fad8b9" xmlns:ns4="a7f9cd15-7085-42eb-91db-230c06a0b1f5" targetNamespace="http://schemas.microsoft.com/office/2006/metadata/properties" ma:root="true" ma:fieldsID="e754d666ae4cec1d787164008899c001" ns3:_="" ns4:_="">
    <xsd:import namespace="a4a6aa43-6f60-44db-ad2b-6d9329fad8b9"/>
    <xsd:import namespace="a7f9cd15-7085-42eb-91db-230c06a0b1f5"/>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_activity" minOccurs="0"/>
                <xsd:element ref="ns4:SharedWithUsers" minOccurs="0"/>
                <xsd:element ref="ns4:SharedWithDetails" minOccurs="0"/>
                <xsd:element ref="ns4:SharingHintHash"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a6aa43-6f60-44db-ad2b-6d9329fad8b9"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_activity" ma:index="12" nillable="true" ma:displayName="_activity" ma:hidden="true" ma:internalName="_activity">
      <xsd:simpleType>
        <xsd:restriction base="dms:Note"/>
      </xsd:simpleType>
    </xsd:element>
    <xsd:element name="MediaServiceSearchProperties" ma:index="1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7f9cd15-7085-42eb-91db-230c06a0b1f5"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SharingHintHash" ma:index="1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a4a6aa43-6f60-44db-ad2b-6d9329fad8b9" xsi:nil="true"/>
  </documentManagement>
</p:properties>
</file>

<file path=customXml/itemProps1.xml><?xml version="1.0" encoding="utf-8"?>
<ds:datastoreItem xmlns:ds="http://schemas.openxmlformats.org/officeDocument/2006/customXml" ds:itemID="{F47FFA8A-7590-4EB5-9B58-E33C24D15AF8}">
  <ds:schemaRefs>
    <ds:schemaRef ds:uri="http://schemas.microsoft.com/sharepoint/v3/contenttype/forms"/>
  </ds:schemaRefs>
</ds:datastoreItem>
</file>

<file path=customXml/itemProps2.xml><?xml version="1.0" encoding="utf-8"?>
<ds:datastoreItem xmlns:ds="http://schemas.openxmlformats.org/officeDocument/2006/customXml" ds:itemID="{1786B367-AE6D-47A8-B727-2FFF3FFBBAA3}">
  <ds:schemaRefs>
    <ds:schemaRef ds:uri="a4a6aa43-6f60-44db-ad2b-6d9329fad8b9"/>
    <ds:schemaRef ds:uri="a7f9cd15-7085-42eb-91db-230c06a0b1f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5F06E7FC-07C9-4F47-887E-2EBD2C897A0E}">
  <ds:schemaRefs>
    <ds:schemaRef ds:uri="http://purl.org/dc/dcmitype/"/>
    <ds:schemaRef ds:uri="http://www.w3.org/XML/1998/namespace"/>
    <ds:schemaRef ds:uri="http://purl.org/dc/elements/1.1/"/>
    <ds:schemaRef ds:uri="http://schemas.microsoft.com/office/2006/metadata/properties"/>
    <ds:schemaRef ds:uri="http://schemas.microsoft.com/office/infopath/2007/PartnerControls"/>
    <ds:schemaRef ds:uri="http://schemas.microsoft.com/office/2006/documentManagement/types"/>
    <ds:schemaRef ds:uri="http://purl.org/dc/terms/"/>
    <ds:schemaRef ds:uri="http://schemas.openxmlformats.org/package/2006/metadata/core-properties"/>
    <ds:schemaRef ds:uri="a7f9cd15-7085-42eb-91db-230c06a0b1f5"/>
    <ds:schemaRef ds:uri="a4a6aa43-6f60-44db-ad2b-6d9329fad8b9"/>
  </ds:schemaRefs>
</ds:datastoreItem>
</file>

<file path=docProps/app.xml><?xml version="1.0" encoding="utf-8"?>
<Properties xmlns="http://schemas.openxmlformats.org/officeDocument/2006/extended-properties" xmlns:vt="http://schemas.openxmlformats.org/officeDocument/2006/docPropsVTypes">
  <Template>Searching For Heavy Dark Matter with LMC</Template>
  <TotalTime>9579</TotalTime>
  <Words>1407</Words>
  <Application>Microsoft Office PowerPoint</Application>
  <PresentationFormat>Widescreen</PresentationFormat>
  <Paragraphs>352</Paragraphs>
  <Slides>35</Slides>
  <Notes>11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35</vt:i4>
      </vt:variant>
    </vt:vector>
  </HeadingPairs>
  <TitlesOfParts>
    <vt:vector size="43" baseType="lpstr">
      <vt:lpstr>Aptos</vt:lpstr>
      <vt:lpstr>Arial</vt:lpstr>
      <vt:lpstr>Calibri</vt:lpstr>
      <vt:lpstr>Cambria Math</vt:lpstr>
      <vt:lpstr>Century Schoolbook</vt:lpstr>
      <vt:lpstr>Open Sans</vt:lpstr>
      <vt:lpstr>Wingdings</vt:lpstr>
      <vt:lpstr>Retrospect</vt:lpstr>
      <vt:lpstr>Pushing into the Ultra-Heavy Mass Frontier</vt:lpstr>
      <vt:lpstr>What is (Ultra)-Heavy Dark Matter?</vt:lpstr>
      <vt:lpstr>Models of Composite Dark Matter</vt:lpstr>
      <vt:lpstr>Models of Composite Dark Matter</vt:lpstr>
      <vt:lpstr>Heavy DM Interactions with Nuclei</vt:lpstr>
      <vt:lpstr>Heavy DM Interactions with Nuclei</vt:lpstr>
      <vt:lpstr>Aspects of Heavy Dark Matter Searches</vt:lpstr>
      <vt:lpstr>The High Mass Frontier</vt:lpstr>
      <vt:lpstr>DM Mass Flux on Human Scales</vt:lpstr>
      <vt:lpstr>Getting To The High Mass Gap</vt:lpstr>
      <vt:lpstr>Why Muscovite Mica?</vt:lpstr>
      <vt:lpstr>New Bounds: Searching for Melt Tracks</vt:lpstr>
      <vt:lpstr>X-Ray Fluorescence</vt:lpstr>
      <vt:lpstr>Schematic of Imaging Technique</vt:lpstr>
      <vt:lpstr>Preliminary Size Calibration with Laser-Damaged Mica</vt:lpstr>
      <vt:lpstr>Projected Sensitivity</vt:lpstr>
      <vt:lpstr>Refinements to Previous Bounds</vt:lpstr>
      <vt:lpstr>Refinements: Annealing </vt:lpstr>
      <vt:lpstr>Refinements: Fission Track Validation</vt:lpstr>
      <vt:lpstr>Refinements: Selection Cuts</vt:lpstr>
      <vt:lpstr>Full Mica Sensitivities</vt:lpstr>
      <vt:lpstr>Conclusion</vt:lpstr>
      <vt:lpstr>Thank you!</vt:lpstr>
      <vt:lpstr>Backup Slides</vt:lpstr>
      <vt:lpstr>How Can Heavy Dark Matter Form?</vt:lpstr>
      <vt:lpstr>Single Scatter Bounds</vt:lpstr>
      <vt:lpstr>Multi-Scatter Bounds</vt:lpstr>
      <vt:lpstr>Extra Large DM: Boring Bowling Balls</vt:lpstr>
      <vt:lpstr>Extra Large DM: Fluffy Cloud</vt:lpstr>
      <vt:lpstr>Modeling With SRIM</vt:lpstr>
      <vt:lpstr>Modeling With SRIM</vt:lpstr>
      <vt:lpstr>Modeling With SRIM</vt:lpstr>
      <vt:lpstr>DM is Very Fast in Most of Parameter Space</vt:lpstr>
      <vt:lpstr>Mica Sensitivities in Per-Nucleon Case</vt:lpstr>
      <vt:lpstr>Astrophysics is Complicated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Andrew Buchanan</dc:creator>
  <cp:lastModifiedBy>Andrew Buchanan</cp:lastModifiedBy>
  <cp:revision>34</cp:revision>
  <cp:lastPrinted>2025-07-05T01:04:27Z</cp:lastPrinted>
  <dcterms:created xsi:type="dcterms:W3CDTF">2025-09-30T14:09:33Z</dcterms:created>
  <dcterms:modified xsi:type="dcterms:W3CDTF">2026-07-29T14:24:16Z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0x0101005F44508F58EA864593AC55C3D963DD28</vt:lpwstr>
  </property>
</Properties>
</file>