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6" r:id="rId3"/>
    <p:sldId id="301" r:id="rId4"/>
    <p:sldId id="269" r:id="rId5"/>
    <p:sldId id="312" r:id="rId6"/>
    <p:sldId id="319" r:id="rId7"/>
    <p:sldId id="304" r:id="rId8"/>
    <p:sldId id="302" r:id="rId9"/>
    <p:sldId id="300" r:id="rId10"/>
    <p:sldId id="313" r:id="rId11"/>
    <p:sldId id="314" r:id="rId12"/>
    <p:sldId id="323" r:id="rId13"/>
    <p:sldId id="324" r:id="rId14"/>
    <p:sldId id="325" r:id="rId15"/>
    <p:sldId id="320" r:id="rId16"/>
    <p:sldId id="306" r:id="rId17"/>
    <p:sldId id="303" r:id="rId18"/>
    <p:sldId id="296" r:id="rId19"/>
    <p:sldId id="326" r:id="rId20"/>
    <p:sldId id="273" r:id="rId21"/>
    <p:sldId id="315" r:id="rId22"/>
    <p:sldId id="321" r:id="rId23"/>
    <p:sldId id="317" r:id="rId24"/>
    <p:sldId id="328" r:id="rId25"/>
    <p:sldId id="331" r:id="rId26"/>
    <p:sldId id="332" r:id="rId27"/>
    <p:sldId id="333" r:id="rId28"/>
    <p:sldId id="334" r:id="rId29"/>
    <p:sldId id="322" r:id="rId30"/>
    <p:sldId id="335" r:id="rId31"/>
    <p:sldId id="29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1D1D"/>
    <a:srgbClr val="FF6161"/>
    <a:srgbClr val="FFFFDD"/>
    <a:srgbClr val="FFF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87712" autoAdjust="0"/>
  </p:normalViewPr>
  <p:slideViewPr>
    <p:cSldViewPr snapToGrid="0">
      <p:cViewPr>
        <p:scale>
          <a:sx n="70" d="100"/>
          <a:sy n="70" d="100"/>
        </p:scale>
        <p:origin x="115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AEBED-61A7-411C-9D3B-25F028E856FC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F2490-8030-461F-B091-12FC84195B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3397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388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FE895-D339-4CB0-82A3-79ABFC3F8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1B03D7-C4E1-F1D9-6826-517E86299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C77481-2AF7-C50C-F007-F07EA926E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Using thermodynamic arguments, one can derive this equation for the threshold energy of a single recoil, parameterized as a “critical radius” i.e. the smallest radius bubble that will grow by itself.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3DD26-9105-FF5E-CE57-DE672D47F5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1783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F658D-1EFB-E32E-B32A-81A5C3671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F54399-F94D-22AB-6D9C-46CD693695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D0E64E-DFE6-639E-6B27-3FBA5FF311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If you deposit energy in a region bigger than the critical volume, the thermodynamics are identical but now at a larger 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7B6038-E475-A8D5-8B5B-0A25BCC86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209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65385-E532-0C7A-9A45-256A37174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37240B-8BC2-C689-35EF-52D80B1850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F4128A-40A3-27DE-A994-F9D8032DBD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F943A8-A7AB-6BFE-A236-D1CA0841A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755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Rho_D</a:t>
            </a:r>
            <a:r>
              <a:rPr lang="en-US" dirty="0"/>
              <a:t>: 3x10^5 GeV / m^3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Mass: 10^16 GeV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f_g</a:t>
            </a:r>
            <a:r>
              <a:rPr lang="en-US" dirty="0"/>
              <a:t> = ¼ “acceptance factor”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Area: ~0.5 square meters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v_i</a:t>
            </a:r>
            <a:r>
              <a:rPr lang="en-US" dirty="0"/>
              <a:t>: minimum velocity for N events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t: ~100 days exposure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867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E97FD-4C1A-AE62-6DD4-166B16734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1CAC41-BF13-9279-1428-75FB60CFDD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B0740E-F5F2-7F1D-2CA7-3DE5E19C6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Rho_D</a:t>
            </a:r>
            <a:r>
              <a:rPr lang="en-US" dirty="0"/>
              <a:t>: 3x10^5 GeV / m^3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Mass: 10^16 GeV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f_g</a:t>
            </a:r>
            <a:r>
              <a:rPr lang="en-US" dirty="0"/>
              <a:t> = ¼ “acceptance factor”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Area: ~0.5 square meters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v_i</a:t>
            </a:r>
            <a:r>
              <a:rPr lang="en-US" dirty="0"/>
              <a:t>: minimum velocity for N events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t: ~100 days exposure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861CF5-9F0E-E690-6751-D71119EAEA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2541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2km of rock reduces cosmic radiation by a factor of ~50 million (</a:t>
            </a:r>
            <a:r>
              <a:rPr lang="en-CA" dirty="0" err="1"/>
              <a:t>snolab</a:t>
            </a:r>
            <a:r>
              <a:rPr lang="en-CA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Composite of radius 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Impose the constraint that less than 50% of the constituents ever scatter in the overburden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218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A4EDC-46A6-9432-5C60-5381E9FC7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D4D1C7-B98B-0493-9412-9B4D357BFB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DF9198-9337-9EDB-A413-B73404B10A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Composite of radius r, </a:t>
            </a:r>
            <a:r>
              <a:rPr lang="en-US" dirty="0" err="1"/>
              <a:t>E_dep</a:t>
            </a:r>
            <a:r>
              <a:rPr lang="en-US" dirty="0"/>
              <a:t> calculated by determining energy deposited per scatter and integrating over the sphere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17703-AC09-4D2C-46CE-44F4483A05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7138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03231-2ED5-8E4C-AC34-E0ACE4A79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57956E-F6B2-D358-EE29-509B45DDFD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FA2699-41DE-84BE-FEA7-4E8E23F795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0632E-87AF-DE6A-AA0B-BC8F55E41F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7557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9CF7A-23E5-4E53-B669-370487ABE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82B285-46CB-78CD-D1CD-1E0BD29069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56893A-F14C-BA30-4654-085904BDDF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 the sub-GeV sensitivity!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B84BC2-46E4-7D17-3F8A-51BDFD3CDE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0505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E6821-FA7A-1106-89E5-5CC5FA8F1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E48202-D232-640A-7F6C-0748E6968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2A6EC0-BE89-17F5-8892-E771926B38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 the sub-GeV sensitivity!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6BF886-381B-1E29-DA0C-C832A4891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537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55578-716B-E04F-0FDC-A125C06BB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A58B94-A145-2CD4-4351-21F294F7A9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ED27A9-7071-9BE6-071B-B68C4BAF7B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Mass range depends on the specific sub-model (dark quark nuggets, dark glueballs, etc.) which we are agnostic to in this study (up to the requirement that they be loosely bound)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F90EB-2BE6-C6B6-2DDA-7C90848D39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243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332DB-3FA0-2C0B-39A5-630B05EB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3E6C6D-1DBD-FF19-5709-A96D0D44E1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EA4FDE-0B29-7917-22FC-B73E4F1EEC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 the sub-GeV sensitivity!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3E668-FF6C-D3C3-884C-762D2C10AA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2211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B14AA-E05D-E318-9BC2-855BC684A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23C66A-037C-FCC3-7071-A3DB840FB3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A3E5AD-4B2F-1033-DF0F-D8B97EB98F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 the sub-GeV sensitivity!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D853D-4479-2D94-66EE-4240864129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49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F7164-51E4-1C15-7942-130299707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A7CA05-13DF-12AE-762A-3759A41590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EB4329-4F5E-86EE-9725-B7BE787952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 the sub-GeV sensitivity!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960CE-8EA5-8FA0-1103-8D1C1A422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81066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EBE9F-6122-28C9-456E-96E0BBDE3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572F1E-2BC7-B574-74B9-30FDC7500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494502-8712-2959-3B74-207FDC5F0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 the sub-GeV sensitivity!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BA4DB-153A-6452-0CA4-11CB63FE97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0399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17DD4-3335-C250-A749-E5FA117B2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B762A2-53C8-401C-6412-697BD7AFA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700747-44A7-6969-1B2B-3B3832A00C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 the nearly sub-GeV sensitivity!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~0.3m radius, ~1m tall detector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57E993-A6EE-D309-9579-DA0CC69703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1971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96AAE-4493-E5B4-2371-7FE3C4933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A5DB84-29B3-FD4F-116C-BC29A4A4CA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EC72A0-027E-389B-D4BA-3C42A38E7B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 the nearly sub-GeV sensitivity!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~0.3m radius, ~1m tall detector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FCAE5-9DD6-3145-0DD3-DC4AF98E79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6302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620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F2957-EF22-421D-B413-478435CEE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B0B61C-759D-D52C-E3DF-DBD398402D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F25CB6-5927-432E-A88D-BBA6F627AD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Motivation to try similar analysis with other detectors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DCC19-DAB4-FEE2-0163-3B65B7BE69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506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898F-8BA7-08A7-A972-18C2DCB96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8AFCFF-16B2-9C02-9D67-6AB0E8535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6B762A-F868-3AA2-5ECE-58BD7A177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B4B57D-EFE0-0FFF-5434-80ABEF3D4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576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6572D-43E0-7C5B-EFE3-11C3CF76D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EE70F5-87F7-60B8-82CA-8AF3D3B4C3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417759-382B-ABEB-C27B-83E4A3AF4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Superheated fluid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octafluoropropane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7A7A8-75D9-1568-FE80-AA0ED431B6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470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9B21F-6B43-0339-C62F-71869B462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264727-EC2A-F862-BDE9-104459DC77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535078-690C-F155-24CA-42D3D48ACF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84C28-41DC-2622-30CA-B406047A1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4486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D8551-7476-A9E2-571A-E7E152679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AD8248-242B-A5C4-57F8-26A52FDF6C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37315B-01DC-51C5-3EAD-56E0BED8A2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Using thermodynamic arguments, one can derive this equation for the threshold energy of a single recoil, parameterized as a “critical radius” i.e. the smallest radius bubble that will grow by itself.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FB804-A0C8-958B-042E-78CC79976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2908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DFF10-AEE9-1AEC-5E0C-0B83C7646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03608E-6ACE-9D06-0C46-88C0CA2800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585BF0-DE4E-8C50-BCD5-943A1462FF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Using thermodynamic arguments, one can derive this equation for the threshold energy of a single recoil, parameterized as a “critical radius” i.e. the smallest radius bubble that will grow by itself.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481316-80A4-1DFC-4371-19DD49EC2E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45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02420-33DA-FDB4-4260-7E9DEFB1D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C5F858-302B-9BE8-1C48-09F046E4E3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944427-AC73-06B7-25CF-DC2F624271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Using thermodynamic arguments, one can derive this equation for the threshold energy of a single recoil, parameterized as a “critical radius” i.e. the smallest radius bubble that will grow by itself.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A2621-35DD-7893-262C-36F053E54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914FA-988E-41F9-90D3-B9A0610687D9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248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F0465-2BA6-2796-04DE-71CE391B6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A076BC-0E4C-5E4D-DC6F-F519A05D3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88E276-555A-A0ED-1BF3-3827CF8C9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58E4C-E62F-4CBC-94ED-A75421A62D5F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90D90-3C8C-52B9-C54E-F0ABE03AB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04407-B4CC-E222-D1F6-722ABF741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5625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B5E84-2879-3752-CFF6-D3631A2DC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C4E766-6718-91E8-70FF-F7CEF7E501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A51E9-1285-4DBD-418A-1E711FBF1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0286-64F2-43F1-B628-942A25C7F67C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0A8D7-C49C-788C-B218-EB9861AAB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0CFB5-E9E5-C5AB-2906-7853BC766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4657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D48C94-DA92-5666-98DE-942822A46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704EB-0D2E-C40C-4240-6E7D5F10EA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00E20-AA08-A0BE-AD72-7EA80E11D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33E2-2325-4BE4-836A-7E5DD9891E82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8C33E-D96C-625C-50AC-F3A235F4F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F8FAD-6366-5AF2-BAE7-004F93B05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0759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25D02-6D89-6B57-8B12-A00608F71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CDFB7-72DE-4BEB-A194-073685ABD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1A568-F0BD-9C8C-A22C-56411835F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9A59-73FD-4C25-B533-663D9CDC16D0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8B3C22-D555-ED18-DCB9-346D7D38B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3E775-7019-79FB-8740-486743ABB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205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5CC99-327F-F0C4-D090-0EA9FF07E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D541A8-78F5-E1DA-96F1-53ADB3A0D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0BA1B-0405-D20B-B274-AC8B1D00B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05A64-731C-457F-9C56-7BE7FF87F48A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8B8B3-3B68-D63E-9D96-4A74121B7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D0328-28BD-A243-600B-8CD191E8D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2916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E5AB1-E52E-1F7B-74F9-2C6A8A67C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F2077-5F83-8BE0-C5B4-7BF427BAB1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3538E8-E283-E96A-D0B4-7D91FA2B2A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9CB04B-7490-EC19-123A-27B96AC18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2DF0-66F8-4C6E-BE64-7BF7419F4432}" type="datetime1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3FCD62-257B-23DE-9F0D-ECEF79283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61AA92-68D7-726A-9BD7-EF7AF17C2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8786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D5D6F-9C1E-E7F9-DDBE-668961D1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77C15-55F7-F0EB-9050-48749A3EB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BC5A52-ECA1-BC37-DA88-6E97601E2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4E90FA-65DB-DE1F-A518-67D87273E4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A4824E-29BE-A792-0FB0-F00FD34CCD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0540B5-B4BD-D9F5-85AB-603F5E245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0C2D-FF22-4088-9C54-EC3738A3EB0C}" type="datetime1">
              <a:rPr lang="en-CA" smtClean="0"/>
              <a:t>2026-07-28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5F502C-2A41-C09B-B206-96926EC93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1C9B84-98BC-162C-B105-631F4BF8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5811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B327C-9016-4EB1-DC1E-7D4548DC5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FB0B40-658D-5A30-6642-9007C741C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A13-1AE3-4E0A-B709-3AC78047B954}" type="datetime1">
              <a:rPr lang="en-CA" smtClean="0"/>
              <a:t>2026-07-28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F6995C-ED84-64E5-51BC-9830E9078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78998-ACEA-8B2A-2717-0C72C104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811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3650B7-4F01-99BE-A960-3A1833363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D92FD-E026-4FBE-A128-1ECE6D7BEB81}" type="datetime1">
              <a:rPr lang="en-CA" smtClean="0"/>
              <a:t>2026-07-28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C6A9FB-D914-8680-94E3-1285110E2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8EDBD-5E3A-8709-D0B0-5B1F3C227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9950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68E0-737C-5257-00D7-C09BA2471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96887-E3E5-6429-2482-2AE51A5C9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A00838-F7DD-141B-BAE9-3D12D8768B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88B4B1-0FE2-C2CB-1D43-558E58496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048BC-5308-49E0-AAE2-C5C6A0597C51}" type="datetime1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04A0D0-8BAF-67F9-B9AB-1375B051F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30FD98-8620-CB49-8E67-78FFFEB34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885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44D45-B6D2-3DD7-1546-55175E7F3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2FAE57-5FF0-EA19-182D-28CC8077D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490F79-2B5A-2177-F04B-E51CEB9E3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D4D70-A66C-8083-33AC-F9B957CA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F72D7-7413-449E-AB10-E13B6CA230CE}" type="datetime1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3A261E-DE72-C921-C6DD-9D7107198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2E4F47-16D2-C2FB-8EE0-8D9A2A2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08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E4AD8C-D0BE-CAF6-2631-32921A295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79563C-1E20-C170-79B4-BB016DE2A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7A266-0CC7-35DC-956B-A11B448AC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84765F-0A0F-4121-8116-BC16EDB2D41A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91C2E-3520-B598-C5BE-4C82CCEB0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1EF86E-E9BB-79DE-033C-A551F64FDA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E66D90-8D36-4045-BD2B-3841A8FC324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782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0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0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3.emf"/><Relationship Id="rId4" Type="http://schemas.openxmlformats.org/officeDocument/2006/relationships/image" Target="../media/image20.emf"/><Relationship Id="rId9" Type="http://schemas.openxmlformats.org/officeDocument/2006/relationships/oleObject" Target="../embeddings/oleObject6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8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9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6.emf"/><Relationship Id="rId4" Type="http://schemas.openxmlformats.org/officeDocument/2006/relationships/image" Target="../media/image20.emf"/><Relationship Id="rId9" Type="http://schemas.openxmlformats.org/officeDocument/2006/relationships/oleObject" Target="../embeddings/oleObject1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F7F305-FE11-1EEE-C2CE-6FDCE8FFD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256"/>
          <a:stretch>
            <a:fillRect/>
          </a:stretch>
        </p:blipFill>
        <p:spPr>
          <a:xfrm>
            <a:off x="7498766" y="4533616"/>
            <a:ext cx="2154587" cy="214220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55D4CC-DCE0-8463-5DED-212BCBFE1B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CA" dirty="0">
                <a:solidFill>
                  <a:srgbClr val="FFFFFF"/>
                </a:solidFill>
              </a:rPr>
              <a:t>Bubble Chamber Sensitivity to Composite Dark Matter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026FF0-236D-B794-6C88-C77AC0236A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CA" sz="3200" dirty="0"/>
              <a:t>Alex Hayes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862B99-D99D-AA38-9E30-A5D7956F0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46837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7E66D90-8D36-4045-BD2B-3841A8FC3245}" type="slidenum">
              <a:rPr lang="en-CA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</a:t>
            </a:fld>
            <a:endParaRPr lang="en-CA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EA5ECA-4CED-6E21-0702-132D07F72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61416" y="4533616"/>
            <a:ext cx="1703280" cy="214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C82B9-FE84-B9C9-9777-759DB680A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61BC3A-702E-5022-42E3-B2892DED6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FB2461-9E4D-8C8F-D443-D2593F011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87FCCC-D048-CA57-9DF9-0586216F6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9CA982B-5592-6D27-452C-C5F69BBDD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470B7A-45AB-184A-A75D-3D1CDDD7C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 – Bubble Chambers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822E198-3E0B-50F0-3E76-7927332D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AAD496-6899-98F9-4864-FAA7F4CB31C8}"/>
              </a:ext>
            </a:extLst>
          </p:cNvPr>
          <p:cNvSpPr txBox="1"/>
          <p:nvPr/>
        </p:nvSpPr>
        <p:spPr>
          <a:xfrm>
            <a:off x="4110358" y="6171684"/>
            <a:ext cx="39712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Credit: </a:t>
            </a:r>
            <a:r>
              <a:rPr lang="en-CA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McDonald Institute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8C776B-0077-026C-7DD9-AFD415898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658029"/>
            <a:ext cx="57150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0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5DFAD5-C355-2988-7E25-E37D5DE33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13AEF52-770E-80EE-E60F-80E2A816B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9E83B9-19F3-8C25-33F6-59D2887F8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0B5D9C-0585-9D66-87E2-3C14F7033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ECC246-4A2E-2F47-2D59-DEDAA6E7D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63DE60-1A52-B276-4AD7-63F9D1639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 – Energy Threshold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75B6775-983D-7252-9441-AA5AA53ED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9FE5CED5-90E8-7D20-E7EB-8F12D32D54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34809"/>
                <a:ext cx="10577420" cy="2142154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𝑡h𝑟𝑒𝑠h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CA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CA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  <m:f>
                            <m:fPr>
                              <m:ctrlP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𝜕𝜎</m:t>
                              </m:r>
                            </m:num>
                            <m:den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</m:e>
                      </m:d>
                      <m:sSubSup>
                        <m:sSubSup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CA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CA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9FE5CED5-90E8-7D20-E7EB-8F12D32D54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34809"/>
                <a:ext cx="10577420" cy="214215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66A0AE82-F301-5BB2-9F3D-E9BF18310596}"/>
              </a:ext>
            </a:extLst>
          </p:cNvPr>
          <p:cNvSpPr/>
          <p:nvPr/>
        </p:nvSpPr>
        <p:spPr>
          <a:xfrm>
            <a:off x="5754651" y="2661548"/>
            <a:ext cx="682699" cy="6826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9BC6A59-00AD-0BD0-0608-A7A08AF68BDF}"/>
              </a:ext>
            </a:extLst>
          </p:cNvPr>
          <p:cNvSpPr/>
          <p:nvPr/>
        </p:nvSpPr>
        <p:spPr>
          <a:xfrm>
            <a:off x="5405440" y="2312335"/>
            <a:ext cx="1381125" cy="1381125"/>
          </a:xfrm>
          <a:prstGeom prst="ellipse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A50EFB8-311B-33B7-AAA1-5F7F5EFD5BFC}"/>
              </a:ext>
            </a:extLst>
          </p:cNvPr>
          <p:cNvSpPr/>
          <p:nvPr/>
        </p:nvSpPr>
        <p:spPr>
          <a:xfrm>
            <a:off x="4838705" y="1736076"/>
            <a:ext cx="2514589" cy="2514589"/>
          </a:xfrm>
          <a:prstGeom prst="ellipse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B8D1B68-9017-C3AD-3313-063DC1454654}"/>
              </a:ext>
            </a:extLst>
          </p:cNvPr>
          <p:cNvCxnSpPr>
            <a:cxnSpLocks/>
          </p:cNvCxnSpPr>
          <p:nvPr/>
        </p:nvCxnSpPr>
        <p:spPr>
          <a:xfrm>
            <a:off x="5754651" y="3002897"/>
            <a:ext cx="2463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08EB026-E191-60D9-C73B-485EA56D8AAE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91029" y="3002897"/>
            <a:ext cx="2463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B1D56CE-3E8F-EC87-1BA2-51C2B3195CD7}"/>
              </a:ext>
            </a:extLst>
          </p:cNvPr>
          <p:cNvCxnSpPr>
            <a:cxnSpLocks/>
          </p:cNvCxnSpPr>
          <p:nvPr/>
        </p:nvCxnSpPr>
        <p:spPr>
          <a:xfrm flipH="1">
            <a:off x="4495808" y="2983843"/>
            <a:ext cx="3428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42AFBE5-188B-7A3C-5889-60F3A07846E5}"/>
              </a:ext>
            </a:extLst>
          </p:cNvPr>
          <p:cNvCxnSpPr>
            <a:cxnSpLocks/>
          </p:cNvCxnSpPr>
          <p:nvPr/>
        </p:nvCxnSpPr>
        <p:spPr>
          <a:xfrm>
            <a:off x="7353294" y="2983843"/>
            <a:ext cx="3428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EDF264-EE4D-4119-B1D4-BDBF216732C4}"/>
                  </a:ext>
                </a:extLst>
              </p:cNvPr>
              <p:cNvSpPr txBox="1"/>
              <p:nvPr/>
            </p:nvSpPr>
            <p:spPr>
              <a:xfrm>
                <a:off x="6467457" y="3479980"/>
                <a:ext cx="5264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CA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EDF264-EE4D-4119-B1D4-BDBF216732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457" y="3479980"/>
                <a:ext cx="52649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812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D469BA-78E9-E5E0-98D6-13A97D17A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D2F13B9-8AC9-8C06-2AD7-E0B15738A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4BDB17-E232-428A-8729-1DE505ED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F38860-2AAF-7BA9-790C-2D2413022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E5CB24-E689-C5D1-B91F-6AE7A5F3D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29CC08-97F4-1BCE-1002-BBD5AAC89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 – Energy Threshold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BCCF4-C425-FF78-EAA2-979F7E70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6310258-4E81-BEA9-41EA-9C417D43EC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34809"/>
                <a:ext cx="10577420" cy="2142154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𝑡h𝑟𝑒𝑠h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f>
                            <m:f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𝜕𝜎</m:t>
                              </m:r>
                            </m:num>
                            <m:den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</m:e>
                      </m:d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CA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CA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6310258-4E81-BEA9-41EA-9C417D43EC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34809"/>
                <a:ext cx="10577420" cy="214215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64B6014B-F08D-85B9-5924-A75E87D257B9}"/>
              </a:ext>
            </a:extLst>
          </p:cNvPr>
          <p:cNvSpPr/>
          <p:nvPr/>
        </p:nvSpPr>
        <p:spPr>
          <a:xfrm>
            <a:off x="5754651" y="2661548"/>
            <a:ext cx="682699" cy="6826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EAE6E7E-CDE4-97DF-BB88-F675067391DD}"/>
              </a:ext>
            </a:extLst>
          </p:cNvPr>
          <p:cNvSpPr/>
          <p:nvPr/>
        </p:nvSpPr>
        <p:spPr>
          <a:xfrm>
            <a:off x="5405440" y="2312335"/>
            <a:ext cx="1381125" cy="1381125"/>
          </a:xfrm>
          <a:prstGeom prst="ellipse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D051D60-7AAA-00CE-3758-D302C5F88AB3}"/>
              </a:ext>
            </a:extLst>
          </p:cNvPr>
          <p:cNvSpPr/>
          <p:nvPr/>
        </p:nvSpPr>
        <p:spPr>
          <a:xfrm>
            <a:off x="4838705" y="1736076"/>
            <a:ext cx="2514589" cy="2514589"/>
          </a:xfrm>
          <a:prstGeom prst="ellipse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1DC4B5B-795D-9F23-E86B-156F14BDA6C6}"/>
              </a:ext>
            </a:extLst>
          </p:cNvPr>
          <p:cNvCxnSpPr>
            <a:cxnSpLocks/>
          </p:cNvCxnSpPr>
          <p:nvPr/>
        </p:nvCxnSpPr>
        <p:spPr>
          <a:xfrm>
            <a:off x="5754651" y="3002897"/>
            <a:ext cx="2463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114D1DE-0BA4-C1EC-A47E-2D676E64508B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91029" y="3002897"/>
            <a:ext cx="2463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67F609-3EE5-D2CA-3553-177CADD32C44}"/>
              </a:ext>
            </a:extLst>
          </p:cNvPr>
          <p:cNvCxnSpPr>
            <a:cxnSpLocks/>
          </p:cNvCxnSpPr>
          <p:nvPr/>
        </p:nvCxnSpPr>
        <p:spPr>
          <a:xfrm flipH="1">
            <a:off x="4495808" y="2983843"/>
            <a:ext cx="3428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97C5155-925A-7EE3-19A0-38CDDF6990FE}"/>
              </a:ext>
            </a:extLst>
          </p:cNvPr>
          <p:cNvCxnSpPr>
            <a:cxnSpLocks/>
          </p:cNvCxnSpPr>
          <p:nvPr/>
        </p:nvCxnSpPr>
        <p:spPr>
          <a:xfrm>
            <a:off x="7353294" y="2983843"/>
            <a:ext cx="3428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D969793-C7D9-9464-3DF1-E4C7E506F2B5}"/>
              </a:ext>
            </a:extLst>
          </p:cNvPr>
          <p:cNvCxnSpPr/>
          <p:nvPr/>
        </p:nvCxnSpPr>
        <p:spPr>
          <a:xfrm>
            <a:off x="2710543" y="5606143"/>
            <a:ext cx="269489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06966F3-3605-33C6-37CF-FC96B1405D09}"/>
              </a:ext>
            </a:extLst>
          </p:cNvPr>
          <p:cNvSpPr txBox="1"/>
          <p:nvPr/>
        </p:nvSpPr>
        <p:spPr>
          <a:xfrm>
            <a:off x="2926399" y="5715298"/>
            <a:ext cx="2263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/>
              <a:t>Surface tension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3249597-1251-EA16-9AD6-B1CD2D4BA727}"/>
                  </a:ext>
                </a:extLst>
              </p:cNvPr>
              <p:cNvSpPr txBox="1"/>
              <p:nvPr/>
            </p:nvSpPr>
            <p:spPr>
              <a:xfrm>
                <a:off x="6467457" y="3479980"/>
                <a:ext cx="5264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CA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3249597-1251-EA16-9AD6-B1CD2D4BA7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457" y="3479980"/>
                <a:ext cx="52649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7934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965653-4F7A-6100-B13A-2CFC1E4F7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E44D2E6-4DE6-D5F4-6FA4-118BF188D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6A53E1-0448-C74D-61A8-6DC330585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9AF2AA-1901-8C6E-C3F7-68F31A274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D8DFDD3-8667-A958-D64B-65F7ABF9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208E84-F0F4-BDCB-116A-6D305CEAF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 – Energy Threshold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55DB54E-EF2C-5141-8E2A-39C9A462A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ACB93F6-3CEF-B376-E6AA-212FFE8D625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34809"/>
                <a:ext cx="10577420" cy="2142154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𝑡h𝑟𝑒𝑠h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f>
                            <m:f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𝜕𝜎</m:t>
                              </m:r>
                            </m:num>
                            <m:den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</m:e>
                      </m:d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CA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CA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ACB93F6-3CEF-B376-E6AA-212FFE8D62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34809"/>
                <a:ext cx="10577420" cy="214215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0AC9C2DE-B346-8E4F-F9D3-D7720E0A059D}"/>
              </a:ext>
            </a:extLst>
          </p:cNvPr>
          <p:cNvSpPr/>
          <p:nvPr/>
        </p:nvSpPr>
        <p:spPr>
          <a:xfrm>
            <a:off x="5754651" y="2661548"/>
            <a:ext cx="682699" cy="6826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77ADA7F-017C-434A-DA0B-4E793FB4D97B}"/>
              </a:ext>
            </a:extLst>
          </p:cNvPr>
          <p:cNvSpPr/>
          <p:nvPr/>
        </p:nvSpPr>
        <p:spPr>
          <a:xfrm>
            <a:off x="5405440" y="2312335"/>
            <a:ext cx="1381125" cy="1381125"/>
          </a:xfrm>
          <a:prstGeom prst="ellipse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83B43DA-52DF-F892-C57E-C2D525808E8C}"/>
              </a:ext>
            </a:extLst>
          </p:cNvPr>
          <p:cNvSpPr/>
          <p:nvPr/>
        </p:nvSpPr>
        <p:spPr>
          <a:xfrm>
            <a:off x="4838705" y="1736076"/>
            <a:ext cx="2514589" cy="2514589"/>
          </a:xfrm>
          <a:prstGeom prst="ellipse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398354B-FFBC-5EF5-102F-178F8F85B665}"/>
              </a:ext>
            </a:extLst>
          </p:cNvPr>
          <p:cNvCxnSpPr>
            <a:cxnSpLocks/>
          </p:cNvCxnSpPr>
          <p:nvPr/>
        </p:nvCxnSpPr>
        <p:spPr>
          <a:xfrm>
            <a:off x="5754651" y="3002897"/>
            <a:ext cx="2463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62EDAEC-3611-1EDE-6CE3-BF658B0320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91029" y="3002897"/>
            <a:ext cx="2463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1DE276D-3741-D9EA-73A6-C46D1B2262F9}"/>
              </a:ext>
            </a:extLst>
          </p:cNvPr>
          <p:cNvCxnSpPr>
            <a:cxnSpLocks/>
          </p:cNvCxnSpPr>
          <p:nvPr/>
        </p:nvCxnSpPr>
        <p:spPr>
          <a:xfrm flipH="1">
            <a:off x="4495808" y="2983843"/>
            <a:ext cx="3428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D7E05D3-FDEA-C35E-DDFE-0730EB6A0E6B}"/>
              </a:ext>
            </a:extLst>
          </p:cNvPr>
          <p:cNvCxnSpPr>
            <a:cxnSpLocks/>
          </p:cNvCxnSpPr>
          <p:nvPr/>
        </p:nvCxnSpPr>
        <p:spPr>
          <a:xfrm>
            <a:off x="7353294" y="2983843"/>
            <a:ext cx="3428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354341C-EE07-36BD-9C24-C3C697585E81}"/>
              </a:ext>
            </a:extLst>
          </p:cNvPr>
          <p:cNvCxnSpPr/>
          <p:nvPr/>
        </p:nvCxnSpPr>
        <p:spPr>
          <a:xfrm>
            <a:off x="2710543" y="5606143"/>
            <a:ext cx="269489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DD63D7D-CDE8-424F-032D-F219F13C220A}"/>
              </a:ext>
            </a:extLst>
          </p:cNvPr>
          <p:cNvSpPr txBox="1"/>
          <p:nvPr/>
        </p:nvSpPr>
        <p:spPr>
          <a:xfrm>
            <a:off x="2926399" y="5715298"/>
            <a:ext cx="2263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/>
              <a:t>Surface tension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C98D994-7DE1-4E65-2F7C-D9D67F6CFB4B}"/>
              </a:ext>
            </a:extLst>
          </p:cNvPr>
          <p:cNvCxnSpPr/>
          <p:nvPr/>
        </p:nvCxnSpPr>
        <p:spPr>
          <a:xfrm>
            <a:off x="5754651" y="5606143"/>
            <a:ext cx="269489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CD6AA3F-9BCA-2A8F-F067-DE78EF7D1A9A}"/>
              </a:ext>
            </a:extLst>
          </p:cNvPr>
          <p:cNvSpPr txBox="1"/>
          <p:nvPr/>
        </p:nvSpPr>
        <p:spPr>
          <a:xfrm>
            <a:off x="6427779" y="5715298"/>
            <a:ext cx="1348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/>
              <a:t>Enthalpy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A1EAD3-CB8D-6DFF-24DB-EC785712A48F}"/>
                  </a:ext>
                </a:extLst>
              </p:cNvPr>
              <p:cNvSpPr txBox="1"/>
              <p:nvPr/>
            </p:nvSpPr>
            <p:spPr>
              <a:xfrm>
                <a:off x="6467457" y="3479980"/>
                <a:ext cx="5264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CA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A1EAD3-CB8D-6DFF-24DB-EC785712A4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457" y="3479980"/>
                <a:ext cx="52649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5118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F1820C-772F-9AF3-64FC-14CF6F0E3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FC07B68-C303-B4CE-18F1-46EC6D5EB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95992-8494-B6B2-69EB-0487805D7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53581D-35FA-5223-8155-19FC96B39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6256629-C3F8-9BBB-538F-DA014D3E0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AF9BFB-2200-D254-E44D-3FA22E07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 – Energy Threshold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F1B971E-6FC5-3D65-60DF-C406257E7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E0943D1C-CF25-093D-03C4-02E61AF1CC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34809"/>
                <a:ext cx="10577420" cy="2142154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𝑡h𝑟𝑒𝑠h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f>
                            <m:f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𝜕𝜎</m:t>
                              </m:r>
                            </m:num>
                            <m:den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</m:e>
                      </m:d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E0943D1C-CF25-093D-03C4-02E61AF1CC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34809"/>
                <a:ext cx="10577420" cy="214215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FCC2E5E2-B168-BD0A-E824-D699D3D0712D}"/>
              </a:ext>
            </a:extLst>
          </p:cNvPr>
          <p:cNvSpPr/>
          <p:nvPr/>
        </p:nvSpPr>
        <p:spPr>
          <a:xfrm>
            <a:off x="5754651" y="2661548"/>
            <a:ext cx="682699" cy="6826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0A8DB8B-E16E-0F73-0909-863EE303A0C4}"/>
              </a:ext>
            </a:extLst>
          </p:cNvPr>
          <p:cNvSpPr/>
          <p:nvPr/>
        </p:nvSpPr>
        <p:spPr>
          <a:xfrm>
            <a:off x="5405440" y="2312335"/>
            <a:ext cx="1381125" cy="1381125"/>
          </a:xfrm>
          <a:prstGeom prst="ellipse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8D7BD7D-6345-27C1-F011-EB74FEE5B4BF}"/>
              </a:ext>
            </a:extLst>
          </p:cNvPr>
          <p:cNvSpPr/>
          <p:nvPr/>
        </p:nvSpPr>
        <p:spPr>
          <a:xfrm>
            <a:off x="4838705" y="1736076"/>
            <a:ext cx="2514589" cy="2514589"/>
          </a:xfrm>
          <a:prstGeom prst="ellipse">
            <a:avLst/>
          </a:prstGeom>
          <a:noFill/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F66D072-3F4D-20E6-77FE-2880036FDE07}"/>
              </a:ext>
            </a:extLst>
          </p:cNvPr>
          <p:cNvCxnSpPr>
            <a:cxnSpLocks/>
          </p:cNvCxnSpPr>
          <p:nvPr/>
        </p:nvCxnSpPr>
        <p:spPr>
          <a:xfrm>
            <a:off x="5754651" y="3002897"/>
            <a:ext cx="2463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C4AE562-2240-9AF2-8600-7C586C64CE32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91029" y="3002897"/>
            <a:ext cx="2463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C2BB88D-6131-044C-C8D8-BB3FEAED1380}"/>
              </a:ext>
            </a:extLst>
          </p:cNvPr>
          <p:cNvCxnSpPr>
            <a:cxnSpLocks/>
          </p:cNvCxnSpPr>
          <p:nvPr/>
        </p:nvCxnSpPr>
        <p:spPr>
          <a:xfrm flipH="1">
            <a:off x="4495808" y="2983843"/>
            <a:ext cx="3428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10367C7-9BF0-B3BD-ABDD-1928225EC6E6}"/>
              </a:ext>
            </a:extLst>
          </p:cNvPr>
          <p:cNvCxnSpPr>
            <a:cxnSpLocks/>
          </p:cNvCxnSpPr>
          <p:nvPr/>
        </p:nvCxnSpPr>
        <p:spPr>
          <a:xfrm>
            <a:off x="7353294" y="2983843"/>
            <a:ext cx="3428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C263D7E-37D4-BE54-ACED-59CA943D10E8}"/>
              </a:ext>
            </a:extLst>
          </p:cNvPr>
          <p:cNvCxnSpPr/>
          <p:nvPr/>
        </p:nvCxnSpPr>
        <p:spPr>
          <a:xfrm>
            <a:off x="2710543" y="5606143"/>
            <a:ext cx="269489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93CC856-1B7A-F3EE-AA48-9903156FD631}"/>
              </a:ext>
            </a:extLst>
          </p:cNvPr>
          <p:cNvSpPr txBox="1"/>
          <p:nvPr/>
        </p:nvSpPr>
        <p:spPr>
          <a:xfrm>
            <a:off x="2926399" y="5715298"/>
            <a:ext cx="2263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/>
              <a:t>Surface tension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740B25-05D8-C7D2-1289-956EE2F6ECF1}"/>
              </a:ext>
            </a:extLst>
          </p:cNvPr>
          <p:cNvCxnSpPr/>
          <p:nvPr/>
        </p:nvCxnSpPr>
        <p:spPr>
          <a:xfrm>
            <a:off x="5754651" y="5606143"/>
            <a:ext cx="269489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141910E-E04F-4B90-F33E-067717C76CE3}"/>
              </a:ext>
            </a:extLst>
          </p:cNvPr>
          <p:cNvSpPr txBox="1"/>
          <p:nvPr/>
        </p:nvSpPr>
        <p:spPr>
          <a:xfrm>
            <a:off x="6427779" y="5715298"/>
            <a:ext cx="1348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/>
              <a:t>Enthalpy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C0A4B9A-0B18-B921-C009-FDFFDF269F98}"/>
              </a:ext>
            </a:extLst>
          </p:cNvPr>
          <p:cNvCxnSpPr>
            <a:cxnSpLocks/>
          </p:cNvCxnSpPr>
          <p:nvPr/>
        </p:nvCxnSpPr>
        <p:spPr>
          <a:xfrm>
            <a:off x="8798758" y="5606143"/>
            <a:ext cx="2261651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CA8FD12-24BC-30F2-5ACF-8E8E1B0379B1}"/>
              </a:ext>
            </a:extLst>
          </p:cNvPr>
          <p:cNvSpPr txBox="1"/>
          <p:nvPr/>
        </p:nvSpPr>
        <p:spPr>
          <a:xfrm>
            <a:off x="9255263" y="5715297"/>
            <a:ext cx="1348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/>
              <a:t>Pressure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F86294-2D7D-D146-D71A-E2981D5B2C02}"/>
                  </a:ext>
                </a:extLst>
              </p:cNvPr>
              <p:cNvSpPr txBox="1"/>
              <p:nvPr/>
            </p:nvSpPr>
            <p:spPr>
              <a:xfrm>
                <a:off x="6467457" y="3479980"/>
                <a:ext cx="5264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CA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F86294-2D7D-D146-D71A-E2981D5B2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457" y="3479980"/>
                <a:ext cx="52649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35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33D8ED-EEF5-C776-9265-E03F00635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68CA000-9B6A-230A-7285-FAD6156D5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2AC85D-4D31-EC5D-60DC-37A1D55F9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1AC194-F4BC-41F1-EA99-15244B99B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087DB0-B9B5-DD60-24CC-16FBC9832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01342C-60CF-298A-AE3A-547A48220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 – Energy Threshold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0DB6FFD-CDDB-A286-0631-FB2CF2253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7DB8234D-44A8-E55B-D801-8544CBCF87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34809"/>
                <a:ext cx="10577420" cy="2142154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𝑡h𝑟𝑒𝑠h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f>
                            <m:f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𝜕𝜎</m:t>
                              </m:r>
                            </m:num>
                            <m:den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7DB8234D-44A8-E55B-D801-8544CBCF87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34809"/>
                <a:ext cx="10577420" cy="214215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5C670C9-277B-1216-05DC-D55D953476CE}"/>
              </a:ext>
            </a:extLst>
          </p:cNvPr>
          <p:cNvCxnSpPr/>
          <p:nvPr/>
        </p:nvCxnSpPr>
        <p:spPr>
          <a:xfrm>
            <a:off x="2710543" y="5606143"/>
            <a:ext cx="269489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6F7ED2D-36B0-4898-4714-AB6FCC89E112}"/>
              </a:ext>
            </a:extLst>
          </p:cNvPr>
          <p:cNvSpPr txBox="1"/>
          <p:nvPr/>
        </p:nvSpPr>
        <p:spPr>
          <a:xfrm>
            <a:off x="2926399" y="5715298"/>
            <a:ext cx="2263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/>
              <a:t>Surface tension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87BA0E8-EB6A-4C3C-1927-CB562B75315E}"/>
              </a:ext>
            </a:extLst>
          </p:cNvPr>
          <p:cNvCxnSpPr/>
          <p:nvPr/>
        </p:nvCxnSpPr>
        <p:spPr>
          <a:xfrm>
            <a:off x="5754651" y="5606143"/>
            <a:ext cx="269489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A8C1DE5-A5CB-BB24-CCB3-DA355D18DDD3}"/>
              </a:ext>
            </a:extLst>
          </p:cNvPr>
          <p:cNvSpPr txBox="1"/>
          <p:nvPr/>
        </p:nvSpPr>
        <p:spPr>
          <a:xfrm>
            <a:off x="6427779" y="5715298"/>
            <a:ext cx="1348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/>
              <a:t>Enthalpy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39E8964-39BC-36A3-90CD-FD13EAC66325}"/>
              </a:ext>
            </a:extLst>
          </p:cNvPr>
          <p:cNvCxnSpPr>
            <a:cxnSpLocks/>
          </p:cNvCxnSpPr>
          <p:nvPr/>
        </p:nvCxnSpPr>
        <p:spPr>
          <a:xfrm>
            <a:off x="8798758" y="5606143"/>
            <a:ext cx="2261651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F73EAFD0-A0D4-C362-A444-5C563992556C}"/>
              </a:ext>
            </a:extLst>
          </p:cNvPr>
          <p:cNvSpPr txBox="1"/>
          <p:nvPr/>
        </p:nvSpPr>
        <p:spPr>
          <a:xfrm>
            <a:off x="9255263" y="5715297"/>
            <a:ext cx="1348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/>
              <a:t>Pressure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D06C2678-124B-4AE7-C10F-084A5C2DCA0D}"/>
              </a:ext>
            </a:extLst>
          </p:cNvPr>
          <p:cNvSpPr/>
          <p:nvPr/>
        </p:nvSpPr>
        <p:spPr>
          <a:xfrm>
            <a:off x="4838705" y="3923414"/>
            <a:ext cx="566735" cy="82100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5069B5EA-3EFE-2D5C-DEE8-51F13F08C299}"/>
              </a:ext>
            </a:extLst>
          </p:cNvPr>
          <p:cNvSpPr/>
          <p:nvPr/>
        </p:nvSpPr>
        <p:spPr>
          <a:xfrm>
            <a:off x="7882813" y="3923413"/>
            <a:ext cx="566735" cy="82100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47FF87E8-98FD-1D83-E6E7-6B70EF9F03A8}"/>
              </a:ext>
            </a:extLst>
          </p:cNvPr>
          <p:cNvSpPr/>
          <p:nvPr/>
        </p:nvSpPr>
        <p:spPr>
          <a:xfrm>
            <a:off x="10493674" y="3923413"/>
            <a:ext cx="566735" cy="82100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129A24-BB17-1E7C-73A9-6AE4D9EA4280}"/>
                  </a:ext>
                </a:extLst>
              </p:cNvPr>
              <p:cNvSpPr txBox="1"/>
              <p:nvPr/>
            </p:nvSpPr>
            <p:spPr>
              <a:xfrm>
                <a:off x="5357144" y="2672976"/>
                <a:ext cx="14777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CA" sz="2800" dirty="0"/>
                  <a:t>: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129A24-BB17-1E7C-73A9-6AE4D9EA4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7144" y="2672976"/>
                <a:ext cx="1477712" cy="523220"/>
              </a:xfrm>
              <a:prstGeom prst="rect">
                <a:avLst/>
              </a:prstGeom>
              <a:blipFill>
                <a:blip r:embed="rId4"/>
                <a:stretch>
                  <a:fillRect l="-8678" t="-11628" r="-7851" b="-3139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6929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E7ECE8-CB34-243E-3687-8384FCA07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A1F341B-7275-5D1A-DD4C-F9540BDEA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CB6F28-D1B4-6D60-06F4-6F28F8B19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8B2643-579F-4562-F420-D41886A6B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DDA4B9-8C2A-3055-ECDA-AB74A0CF9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32847E-B1C3-E5D7-9648-9C0401F7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 – Summary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6849072-8CBF-0F27-4C22-F7F8BCCC7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F014B-22BE-CA08-1E48-CA60DAC55568}"/>
              </a:ext>
            </a:extLst>
          </p:cNvPr>
          <p:cNvSpPr txBox="1">
            <a:spLocks/>
          </p:cNvSpPr>
          <p:nvPr/>
        </p:nvSpPr>
        <p:spPr>
          <a:xfrm>
            <a:off x="1371599" y="2318197"/>
            <a:ext cx="9724031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600" dirty="0"/>
              <a:t>Macroscopic signal region</a:t>
            </a:r>
          </a:p>
          <a:p>
            <a:r>
              <a:rPr lang="en-CA" sz="3600" dirty="0"/>
              <a:t>Uniquely sensitive to composite interactions!</a:t>
            </a:r>
          </a:p>
        </p:txBody>
      </p:sp>
    </p:spTree>
    <p:extLst>
      <p:ext uri="{BB962C8B-B14F-4D97-AF65-F5344CB8AC3E}">
        <p14:creationId xmlns:p14="http://schemas.microsoft.com/office/powerpoint/2010/main" val="3380712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D1B9A0-B210-4A44-FB52-5C62200A2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0E8C384-91DE-459B-D901-0CBF117AC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E920A7-F9F9-7501-77C0-9355B9A8A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376BE8-F43D-C2E2-1900-F9827D4A0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6AF2DD9-A25F-2DD4-BB34-BA6FB6F00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F63413-C025-ACF9-EBD7-19D49F658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C129816-A911-9E8A-05CF-E62995BD3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F7353EF-1BDA-8D3D-502D-03AB84F3C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Part III:</a:t>
            </a:r>
            <a:r>
              <a:rPr lang="en-US" sz="6600" dirty="0">
                <a:solidFill>
                  <a:srgbClr val="FFFFFF"/>
                </a:solidFill>
              </a:rPr>
              <a:t> Analysis &amp; Results</a:t>
            </a:r>
            <a:endParaRPr lang="en-US" sz="6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F1CE0-2C55-3789-BC6B-1940CA42D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46837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7E66D90-8D36-4045-BD2B-3841A8FC3245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338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270F49-DAEB-A29D-8302-5C8DEED1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Velocity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F284238-6D1A-46D9-CD40-25C6CBFC3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AB238F-756B-B848-9BA9-076639ED9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68432"/>
                <a:ext cx="10577420" cy="4896600"/>
              </a:xfrm>
            </p:spPr>
            <p:txBody>
              <a:bodyPr anchor="ctr"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CA" sz="3600" dirty="0">
                    <a:solidFill>
                      <a:srgbClr val="202124"/>
                    </a:solidFill>
                    <a:latin typeface="Google Sans"/>
                  </a:rPr>
                  <a:t>Flux: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202124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3600" b="0" i="1" smtClean="0">
                          <a:solidFill>
                            <a:srgbClr val="20212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  <m:t>𝑎𝑣𝑔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202124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</m:oMath>
                  </m:oMathPara>
                </a14:m>
                <a:endParaRPr lang="en-CA" sz="3600" dirty="0">
                  <a:solidFill>
                    <a:srgbClr val="202124"/>
                  </a:solidFill>
                  <a:latin typeface="Google Sans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CA" sz="3600" dirty="0">
                    <a:solidFill>
                      <a:schemeClr val="bg1"/>
                    </a:solidFill>
                    <a:latin typeface="Google Sans"/>
                  </a:rPr>
                  <a:t>Number of events: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nary>
                        <m:naryPr>
                          <m:ctrlPr>
                            <a:rPr lang="en-CA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sz="3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sz="3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𝑑𝑣</m:t>
                          </m:r>
                        </m:e>
                      </m:nary>
                    </m:oMath>
                  </m:oMathPara>
                </a14:m>
                <a:endParaRPr lang="en-CA" sz="3600" dirty="0">
                  <a:solidFill>
                    <a:schemeClr val="bg1"/>
                  </a:solidFill>
                  <a:latin typeface="Google Sans"/>
                </a:endParaRP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CA" sz="3600" dirty="0">
                    <a:solidFill>
                      <a:schemeClr val="bg1"/>
                    </a:solidFill>
                    <a:latin typeface="Google Sans"/>
                  </a:rPr>
                  <a:t>This gives 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CA" sz="3600" dirty="0">
                  <a:solidFill>
                    <a:schemeClr val="bg1"/>
                  </a:solidFill>
                  <a:latin typeface="Google Sans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AB238F-756B-B848-9BA9-076639ED9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68432"/>
                <a:ext cx="10577420" cy="4896600"/>
              </a:xfrm>
              <a:blipFill>
                <a:blip r:embed="rId3"/>
                <a:stretch>
                  <a:fillRect l="-161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8616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DCBDD7-C680-AA18-FE0C-1E466355E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E97F34E-A73A-823F-F283-FF2453F18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FB4EF3-974A-7F97-50C1-23F655A3B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8037E8-2E10-267C-1676-7CED9CCC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D7AB39-52A8-8ECD-EBAE-B14CDACC1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3D4E44-ABAA-44D8-CE41-C9A8F7968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Velocity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9937D24-D4FE-D554-3FF7-C815EAF3B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AE5303-7694-70D3-6F0B-13908F8126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68432"/>
                <a:ext cx="10577420" cy="4896600"/>
              </a:xfrm>
            </p:spPr>
            <p:txBody>
              <a:bodyPr anchor="ctr"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CA" sz="3600" dirty="0">
                    <a:solidFill>
                      <a:srgbClr val="202124"/>
                    </a:solidFill>
                    <a:latin typeface="Google Sans"/>
                  </a:rPr>
                  <a:t>Flux: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202124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3600" b="0" i="1" smtClean="0">
                          <a:solidFill>
                            <a:srgbClr val="20212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  <m:t>𝑎𝑣𝑔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202124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</m:oMath>
                  </m:oMathPara>
                </a14:m>
                <a:endParaRPr lang="en-CA" sz="3600" dirty="0">
                  <a:solidFill>
                    <a:srgbClr val="202124"/>
                  </a:solidFill>
                  <a:latin typeface="Google Sans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CA" sz="3600" dirty="0">
                    <a:solidFill>
                      <a:srgbClr val="202124"/>
                    </a:solidFill>
                    <a:latin typeface="Google Sans"/>
                  </a:rPr>
                  <a:t>Number of events: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202124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3600" b="0" i="1" smtClean="0">
                          <a:solidFill>
                            <a:srgbClr val="20212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202124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3600" b="0" i="1" smtClean="0">
                          <a:solidFill>
                            <a:srgbClr val="202124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nary>
                        <m:naryPr>
                          <m:ctrlPr>
                            <a:rPr lang="en-CA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>
                          <m: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rgbClr val="202124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sz="3600" b="0" i="1" smtClean="0">
                              <a:solidFill>
                                <a:srgbClr val="202124"/>
                              </a:solidFill>
                              <a:latin typeface="Cambria Math" panose="02040503050406030204" pitchFamily="18" charset="0"/>
                            </a:rPr>
                            <m:t>𝑑𝑣</m:t>
                          </m:r>
                        </m:e>
                      </m:nary>
                    </m:oMath>
                  </m:oMathPara>
                </a14:m>
                <a:endParaRPr lang="en-CA" sz="3600" dirty="0">
                  <a:solidFill>
                    <a:srgbClr val="202124"/>
                  </a:solidFill>
                  <a:latin typeface="Google Sans"/>
                </a:endParaRP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CA" sz="3600" dirty="0">
                    <a:solidFill>
                      <a:srgbClr val="202124"/>
                    </a:solidFill>
                    <a:latin typeface="Google Sans"/>
                  </a:rPr>
                  <a:t>This gives 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solidFill>
                              <a:srgbClr val="20212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rgbClr val="202124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rgbClr val="202124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CA" sz="3600" dirty="0">
                  <a:solidFill>
                    <a:srgbClr val="202124"/>
                  </a:solidFill>
                  <a:latin typeface="Google Sans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AE5303-7694-70D3-6F0B-13908F8126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68432"/>
                <a:ext cx="10577420" cy="4896600"/>
              </a:xfrm>
              <a:blipFill>
                <a:blip r:embed="rId3"/>
                <a:stretch>
                  <a:fillRect l="-161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4474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E4194E-8B88-326B-E8FC-BC1C4A686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CA" sz="4000">
                <a:solidFill>
                  <a:srgbClr val="FFFFFF"/>
                </a:solidFill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EC2CF-C736-D674-72BA-6C37AA5E0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CA" sz="3600" dirty="0"/>
              <a:t>Part I: Dark Matter</a:t>
            </a:r>
          </a:p>
          <a:p>
            <a:endParaRPr lang="en-CA" sz="3600" dirty="0"/>
          </a:p>
          <a:p>
            <a:r>
              <a:rPr lang="en-CA" sz="3600" dirty="0"/>
              <a:t>Part II: Bubble Chambers</a:t>
            </a:r>
          </a:p>
          <a:p>
            <a:endParaRPr lang="en-CA" sz="3600" dirty="0"/>
          </a:p>
          <a:p>
            <a:r>
              <a:rPr lang="en-CA" sz="3600" dirty="0"/>
              <a:t>Part III: Analysis &amp;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10E52-24EA-EC0E-0D38-34C553E74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1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989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1">
                <a:extLst>
                  <a:ext uri="{FF2B5EF4-FFF2-40B4-BE49-F238E27FC236}">
                    <a16:creationId xmlns:a16="http://schemas.microsoft.com/office/drawing/2014/main" id="{E5DD6D59-F008-E5CC-95A6-45D25F1034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596" y="1825625"/>
                <a:ext cx="9982203" cy="4351338"/>
              </a:xfrm>
            </p:spPr>
            <p:txBody>
              <a:bodyPr/>
              <a:lstStyle/>
              <a:p>
                <a:endParaRPr lang="en-US" dirty="0"/>
              </a:p>
              <a:p>
                <a:r>
                  <a:rPr lang="en-US" sz="3600" dirty="0"/>
                  <a:t>Overburden slowdown:</a:t>
                </a:r>
                <a:endParaRPr lang="en-US" sz="3600" b="0" dirty="0"/>
              </a:p>
              <a:p>
                <a:pPr marL="0" indent="0">
                  <a:buNone/>
                </a:pPr>
                <a:r>
                  <a:rPr lang="en-US" sz="3600" b="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~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exp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𝑛𝑑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ℓ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𝑁𝑑</m:t>
                                </m:r>
                              </m:sub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bSup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endParaRPr lang="en-CA" sz="3600" dirty="0"/>
              </a:p>
              <a:p>
                <a:pPr marL="0" indent="0">
                  <a:buNone/>
                </a:pPr>
                <a:endParaRPr lang="en-CA" sz="3600" dirty="0"/>
              </a:p>
              <a:p>
                <a:r>
                  <a:rPr lang="en-CA" sz="3600" dirty="0"/>
                  <a:t>Composite disassembly?</a:t>
                </a:r>
              </a:p>
              <a:p>
                <a:endParaRPr lang="en-CA" dirty="0"/>
              </a:p>
            </p:txBody>
          </p:sp>
        </mc:Choice>
        <mc:Fallback xmlns="">
          <p:sp>
            <p:nvSpPr>
              <p:cNvPr id="12" name="Content Placeholder 11">
                <a:extLst>
                  <a:ext uri="{FF2B5EF4-FFF2-40B4-BE49-F238E27FC236}">
                    <a16:creationId xmlns:a16="http://schemas.microsoft.com/office/drawing/2014/main" id="{E5DD6D59-F008-E5CC-95A6-45D25F1034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596" y="1825625"/>
                <a:ext cx="9982203" cy="4351338"/>
              </a:xfrm>
              <a:blipFill>
                <a:blip r:embed="rId3"/>
                <a:stretch>
                  <a:fillRect l="-164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270F49-DAEB-A29D-8302-5C8DEED1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Overburden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F284238-6D1A-46D9-CD40-25C6CBFC3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66DD5A6-746F-630C-1870-DF79FF4D1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00" y="4672607"/>
            <a:ext cx="4191000" cy="18663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D891179-04D2-501B-20F7-E2EE37A817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335" y="1611843"/>
            <a:ext cx="1020130" cy="1008128"/>
          </a:xfrm>
          <a:prstGeom prst="rect">
            <a:avLst/>
          </a:prstGeom>
        </p:spPr>
      </p:pic>
      <p:sp>
        <p:nvSpPr>
          <p:cNvPr id="23" name="Arrow: Right 22">
            <a:extLst>
              <a:ext uri="{FF2B5EF4-FFF2-40B4-BE49-F238E27FC236}">
                <a16:creationId xmlns:a16="http://schemas.microsoft.com/office/drawing/2014/main" id="{7F86A6D0-B94E-49B5-B3D6-6EF0FEC24D17}"/>
              </a:ext>
            </a:extLst>
          </p:cNvPr>
          <p:cNvSpPr/>
          <p:nvPr/>
        </p:nvSpPr>
        <p:spPr>
          <a:xfrm rot="5400000">
            <a:off x="8659585" y="3567299"/>
            <a:ext cx="2035628" cy="446315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4769C54-39AF-FC99-0AE5-DF17FAA9A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719" y="2973616"/>
            <a:ext cx="2797362" cy="1243116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953604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5DFCAA-856C-F9C3-44D5-239E21345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762BE07-9E06-0223-2DAE-A92CDEFF4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AEF36FD-7B31-092E-A37E-BCA1CD4DEF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65398" y="1825625"/>
                <a:ext cx="9988402" cy="4351338"/>
              </a:xfrm>
            </p:spPr>
            <p:txBody>
              <a:bodyPr>
                <a:normAutofit/>
              </a:bodyPr>
              <a:lstStyle/>
              <a:p>
                <a:endParaRPr lang="en-US" sz="3600" dirty="0"/>
              </a:p>
              <a:p>
                <a:pPr marL="0" indent="0">
                  <a:buNone/>
                </a:pPr>
                <a:endParaRPr lang="en-US" sz="3600" b="0" dirty="0"/>
              </a:p>
              <a:p>
                <a:r>
                  <a:rPr lang="en-US" sz="3600" dirty="0"/>
                  <a:t>Total energy deposited:</a:t>
                </a:r>
              </a:p>
              <a:p>
                <a:pPr marL="0" indent="0">
                  <a:buNone/>
                </a:pPr>
                <a:r>
                  <a:rPr lang="en-US" sz="36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𝑑𝑒𝑝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𝑟𝑁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𝑛𝑑</m:t>
                        </m:r>
                      </m:sub>
                    </m:sSub>
                    <m:sSubSup>
                      <m:sSub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Sup>
                          <m:sSub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bSup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e>
                    </m:nary>
                  </m:oMath>
                </a14:m>
                <a:endParaRPr lang="en-US" sz="3600" dirty="0"/>
              </a:p>
              <a:p>
                <a:endParaRPr lang="en-US" sz="3600" dirty="0"/>
              </a:p>
              <a:p>
                <a:r>
                  <a:rPr lang="en-US" sz="3600" dirty="0"/>
                  <a:t>Continuous bubble formation</a:t>
                </a:r>
              </a:p>
              <a:p>
                <a:endParaRPr lang="en-US" sz="3600" dirty="0"/>
              </a:p>
              <a:p>
                <a:endParaRPr lang="en-US" sz="3600" dirty="0"/>
              </a:p>
              <a:p>
                <a:endParaRPr lang="en-CA" sz="3600" dirty="0"/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AEF36FD-7B31-092E-A37E-BCA1CD4DEF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5398" y="1825625"/>
                <a:ext cx="9988402" cy="4351338"/>
              </a:xfrm>
              <a:blipFill>
                <a:blip r:embed="rId3"/>
                <a:stretch>
                  <a:fillRect l="-170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A0A33915-DBF5-BF80-1DF7-ACA0E2DD2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9F938B-9ECB-0627-56FD-63587B6B4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D98578-B631-5F96-E108-D9F275833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1D0CEF-C4AB-CDD7-C615-3FECC3AB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Total Energy Deposit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2CC90C8-6242-8CBB-4CD6-9F3C9557C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E1C730-6A3C-D0DE-6ACE-52B2ADF4B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335" y="1611843"/>
            <a:ext cx="1020130" cy="10081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7973B74-7419-2561-6A7E-EF629D4F46AA}"/>
              </a:ext>
            </a:extLst>
          </p:cNvPr>
          <p:cNvSpPr/>
          <p:nvPr/>
        </p:nvSpPr>
        <p:spPr>
          <a:xfrm>
            <a:off x="8528197" y="3121336"/>
            <a:ext cx="2298405" cy="3304806"/>
          </a:xfrm>
          <a:prstGeom prst="rect">
            <a:avLst/>
          </a:prstGeom>
          <a:solidFill>
            <a:srgbClr val="FFFFDD"/>
          </a:solidFill>
          <a:ln w="762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833166F-72E3-BDF2-B136-7F16EF4ACAAE}"/>
              </a:ext>
            </a:extLst>
          </p:cNvPr>
          <p:cNvSpPr/>
          <p:nvPr/>
        </p:nvSpPr>
        <p:spPr>
          <a:xfrm>
            <a:off x="9194371" y="3720185"/>
            <a:ext cx="993094" cy="993094"/>
          </a:xfrm>
          <a:prstGeom prst="ellipse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FC1BA344-E763-5EFD-1423-6814455A8680}"/>
              </a:ext>
            </a:extLst>
          </p:cNvPr>
          <p:cNvSpPr/>
          <p:nvPr/>
        </p:nvSpPr>
        <p:spPr>
          <a:xfrm rot="5400000">
            <a:off x="9282765" y="2944119"/>
            <a:ext cx="789267" cy="446315"/>
          </a:xfrm>
          <a:prstGeom prst="righ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5EB3A40-64F3-FFC7-CE14-4EE280761B98}"/>
                  </a:ext>
                </a:extLst>
              </p:cNvPr>
              <p:cNvSpPr txBox="1"/>
              <p:nvPr/>
            </p:nvSpPr>
            <p:spPr>
              <a:xfrm>
                <a:off x="9969795" y="4369446"/>
                <a:ext cx="4378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CA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5EB3A40-64F3-FFC7-CE14-4EE280761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9795" y="4369446"/>
                <a:ext cx="43781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5163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C75C0C-42D4-8FDD-08D8-1F69CECD1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3533CAA-16EA-1551-130D-CD2FB6E82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60002076-C161-AB76-1DE1-C8CBB88150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596" y="1825625"/>
                <a:ext cx="9982203" cy="4351338"/>
              </a:xfrm>
            </p:spPr>
            <p:txBody>
              <a:bodyPr>
                <a:normAutofit/>
              </a:bodyPr>
              <a:lstStyle/>
              <a:p>
                <a:endParaRPr lang="en-US" sz="3600" dirty="0"/>
              </a:p>
              <a:p>
                <a:endParaRPr lang="en-US" sz="3600" dirty="0"/>
              </a:p>
              <a:p>
                <a:r>
                  <a:rPr lang="en-US" sz="3600" dirty="0"/>
                  <a:t>Find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3600" dirty="0"/>
                  <a:t> to give enough events</a:t>
                </a:r>
              </a:p>
              <a:p>
                <a:r>
                  <a:rPr lang="en-US" sz="3600" dirty="0"/>
                  <a:t>Calculate energy lost in overburden</a:t>
                </a:r>
              </a:p>
              <a:p>
                <a:r>
                  <a:rPr lang="en-US" sz="3600" dirty="0"/>
                  <a:t>Bubbles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𝑑𝑒𝑝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𝑡h𝑟𝑒𝑠h</m:t>
                        </m:r>
                      </m:sub>
                    </m:sSub>
                  </m:oMath>
                </a14:m>
                <a:endParaRPr lang="en-US" sz="3600" dirty="0"/>
              </a:p>
              <a:p>
                <a:endParaRPr lang="en-US" sz="3600" dirty="0"/>
              </a:p>
              <a:p>
                <a:endParaRPr lang="en-CA" sz="36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60002076-C161-AB76-1DE1-C8CBB88150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596" y="1825625"/>
                <a:ext cx="9982203" cy="4351338"/>
              </a:xfrm>
              <a:blipFill>
                <a:blip r:embed="rId3"/>
                <a:stretch>
                  <a:fillRect l="-164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CD8B8375-C921-E1D4-2619-3806AC95D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919233-EFA3-2086-4E41-660F6B2DA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0629FE-27D4-26C8-5456-4CFEEA231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784AFA-9722-8FE3-0BA3-FDA4425E5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Summary so far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70DCD42-BA22-7788-DC7F-63AC6954A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643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1FE239-2E56-6E83-8F4D-BE22B196F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66E6F57-6E9A-4FC9-21EB-11DF9FF5F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AFD9E5-CEE2-0736-83A5-8B69F3125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168B5B-B014-FD22-563B-5BAA6FF8D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334CC0-4895-F15B-32BF-54F153468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8A18F-F4B7-5F25-C057-A98AD4E35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Results (Preliminary) – PICO-40L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B2D1A83-D01A-E048-B126-A384FC89A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7115B61-9B9A-9056-80FA-6B07B9735E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8599266"/>
              </p:ext>
            </p:extLst>
          </p:nvPr>
        </p:nvGraphicFramePr>
        <p:xfrm>
          <a:off x="2751614" y="1612672"/>
          <a:ext cx="6688770" cy="4607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310750" imgH="3657268" progId="Acrobat.Document.DC">
                  <p:embed/>
                </p:oleObj>
              </mc:Choice>
              <mc:Fallback>
                <p:oleObj name="Acrobat Document" r:id="rId3" imgW="5310750" imgH="365726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51614" y="1612672"/>
                        <a:ext cx="6688770" cy="4607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8C0A291-7691-686C-1D5B-8185A7F02BD9}"/>
              </a:ext>
            </a:extLst>
          </p:cNvPr>
          <p:cNvSpPr txBox="1"/>
          <p:nvPr/>
        </p:nvSpPr>
        <p:spPr>
          <a:xfrm>
            <a:off x="3720504" y="6256051"/>
            <a:ext cx="47509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P</a:t>
            </a:r>
            <a:r>
              <a:rPr lang="en-CA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ICO-40L sensitivity at SNOLAB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488ED5E-F83A-840C-C90D-F2C63A8479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978190"/>
              </p:ext>
            </p:extLst>
          </p:nvPr>
        </p:nvGraphicFramePr>
        <p:xfrm>
          <a:off x="2751613" y="1612672"/>
          <a:ext cx="6688770" cy="4607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310750" imgH="3657268" progId="Acrobat.Document.DC">
                  <p:embed/>
                </p:oleObj>
              </mc:Choice>
              <mc:Fallback>
                <p:oleObj name="Acrobat Document" r:id="rId5" imgW="5310750" imgH="365726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51613" y="1612672"/>
                        <a:ext cx="6688770" cy="4607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3AF24B-D92A-C8DE-8F6E-E71C2667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7B4E65B-6BD7-2558-047F-4113A4C3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40A3B4-73A5-389F-7339-A67148450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246D15-AA30-0367-943F-615E702E2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28A8F1-15BD-C79B-34A7-F9C9ADEB88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1B93C1-3472-6DD6-3F6E-60BF714EC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Results (Preliminary) – PICO-40L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E63E813-7DC9-B01D-24FB-D08764548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B6F0D3D-2F62-60AD-65F5-FB08CE8B3F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4" y="1612672"/>
          <a:ext cx="6688770" cy="4607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310750" imgH="3657268" progId="Acrobat.Document.DC">
                  <p:embed/>
                </p:oleObj>
              </mc:Choice>
              <mc:Fallback>
                <p:oleObj name="Acrobat Document" r:id="rId3" imgW="5310750" imgH="3657268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8E0DE52-5ADB-A4B5-1E3F-F055D01A05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51614" y="1612672"/>
                        <a:ext cx="6688770" cy="4607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79D3324-CFF1-B28E-C71D-6CB2BCBB7C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5778265"/>
              </p:ext>
            </p:extLst>
          </p:nvPr>
        </p:nvGraphicFramePr>
        <p:xfrm>
          <a:off x="2751612" y="1612182"/>
          <a:ext cx="6689483" cy="4607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310750" imgH="3657268" progId="Acrobat.Document.DC">
                  <p:embed/>
                </p:oleObj>
              </mc:Choice>
              <mc:Fallback>
                <p:oleObj name="Acrobat Document" r:id="rId5" imgW="5310750" imgH="3657268" progId="Acrobat.Document.DC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488ED5E-F83A-840C-C90D-F2C63A8479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51612" y="1612182"/>
                        <a:ext cx="6689483" cy="4607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55E5C60-24F4-BC9B-C56E-BF9EA468FAF2}"/>
              </a:ext>
            </a:extLst>
          </p:cNvPr>
          <p:cNvSpPr txBox="1"/>
          <p:nvPr/>
        </p:nvSpPr>
        <p:spPr>
          <a:xfrm>
            <a:off x="3720504" y="6256051"/>
            <a:ext cx="47509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P</a:t>
            </a:r>
            <a:r>
              <a:rPr lang="en-CA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ICO-40L sensitivity at SNOLAB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CAC7A93-7618-0257-CD9D-BB3C4D781BD1}"/>
              </a:ext>
            </a:extLst>
          </p:cNvPr>
          <p:cNvSpPr/>
          <p:nvPr/>
        </p:nvSpPr>
        <p:spPr>
          <a:xfrm>
            <a:off x="4092388" y="1779494"/>
            <a:ext cx="5078506" cy="2671482"/>
          </a:xfrm>
          <a:custGeom>
            <a:avLst/>
            <a:gdLst>
              <a:gd name="csX0" fmla="*/ 1107141 w 5078506"/>
              <a:gd name="csY0" fmla="*/ 739588 h 2671482"/>
              <a:gd name="csX1" fmla="*/ 1290918 w 5078506"/>
              <a:gd name="csY1" fmla="*/ 860612 h 2671482"/>
              <a:gd name="csX2" fmla="*/ 1452283 w 5078506"/>
              <a:gd name="csY2" fmla="*/ 995082 h 2671482"/>
              <a:gd name="csX3" fmla="*/ 1609165 w 5078506"/>
              <a:gd name="csY3" fmla="*/ 1138518 h 2671482"/>
              <a:gd name="csX4" fmla="*/ 1775012 w 5078506"/>
              <a:gd name="csY4" fmla="*/ 1299882 h 2671482"/>
              <a:gd name="csX5" fmla="*/ 1967753 w 5078506"/>
              <a:gd name="csY5" fmla="*/ 1456765 h 2671482"/>
              <a:gd name="csX6" fmla="*/ 2182906 w 5078506"/>
              <a:gd name="csY6" fmla="*/ 1667435 h 2671482"/>
              <a:gd name="csX7" fmla="*/ 2371165 w 5078506"/>
              <a:gd name="csY7" fmla="*/ 1819835 h 2671482"/>
              <a:gd name="csX8" fmla="*/ 2545977 w 5078506"/>
              <a:gd name="csY8" fmla="*/ 1990165 h 2671482"/>
              <a:gd name="csX9" fmla="*/ 2756647 w 5078506"/>
              <a:gd name="csY9" fmla="*/ 2147047 h 2671482"/>
              <a:gd name="csX10" fmla="*/ 2958353 w 5078506"/>
              <a:gd name="csY10" fmla="*/ 2290482 h 2671482"/>
              <a:gd name="csX11" fmla="*/ 3155577 w 5078506"/>
              <a:gd name="csY11" fmla="*/ 2415988 h 2671482"/>
              <a:gd name="csX12" fmla="*/ 3420036 w 5078506"/>
              <a:gd name="csY12" fmla="*/ 2532530 h 2671482"/>
              <a:gd name="csX13" fmla="*/ 3671047 w 5078506"/>
              <a:gd name="csY13" fmla="*/ 2631141 h 2671482"/>
              <a:gd name="csX14" fmla="*/ 3904130 w 5078506"/>
              <a:gd name="csY14" fmla="*/ 2667000 h 2671482"/>
              <a:gd name="csX15" fmla="*/ 4182036 w 5078506"/>
              <a:gd name="csY15" fmla="*/ 2671482 h 2671482"/>
              <a:gd name="csX16" fmla="*/ 5078506 w 5078506"/>
              <a:gd name="csY16" fmla="*/ 2671482 h 2671482"/>
              <a:gd name="csX17" fmla="*/ 5078506 w 5078506"/>
              <a:gd name="csY17" fmla="*/ 0 h 2671482"/>
              <a:gd name="csX18" fmla="*/ 0 w 5078506"/>
              <a:gd name="csY18" fmla="*/ 0 h 2671482"/>
              <a:gd name="csX19" fmla="*/ 389965 w 5078506"/>
              <a:gd name="csY19" fmla="*/ 259977 h 2671482"/>
              <a:gd name="csX20" fmla="*/ 788894 w 5078506"/>
              <a:gd name="csY20" fmla="*/ 519953 h 2671482"/>
              <a:gd name="csX21" fmla="*/ 1107141 w 5078506"/>
              <a:gd name="csY21" fmla="*/ 739588 h 26714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078506" h="2671482">
                <a:moveTo>
                  <a:pt x="1107141" y="739588"/>
                </a:moveTo>
                <a:lnTo>
                  <a:pt x="1290918" y="860612"/>
                </a:lnTo>
                <a:lnTo>
                  <a:pt x="1452283" y="995082"/>
                </a:lnTo>
                <a:lnTo>
                  <a:pt x="1609165" y="1138518"/>
                </a:lnTo>
                <a:lnTo>
                  <a:pt x="1775012" y="1299882"/>
                </a:lnTo>
                <a:lnTo>
                  <a:pt x="1967753" y="1456765"/>
                </a:lnTo>
                <a:lnTo>
                  <a:pt x="2182906" y="1667435"/>
                </a:lnTo>
                <a:lnTo>
                  <a:pt x="2371165" y="1819835"/>
                </a:lnTo>
                <a:lnTo>
                  <a:pt x="2545977" y="1990165"/>
                </a:lnTo>
                <a:lnTo>
                  <a:pt x="2756647" y="2147047"/>
                </a:lnTo>
                <a:lnTo>
                  <a:pt x="2958353" y="2290482"/>
                </a:lnTo>
                <a:lnTo>
                  <a:pt x="3155577" y="2415988"/>
                </a:lnTo>
                <a:lnTo>
                  <a:pt x="3420036" y="2532530"/>
                </a:lnTo>
                <a:lnTo>
                  <a:pt x="3671047" y="2631141"/>
                </a:lnTo>
                <a:lnTo>
                  <a:pt x="3904130" y="2667000"/>
                </a:lnTo>
                <a:lnTo>
                  <a:pt x="4182036" y="2671482"/>
                </a:lnTo>
                <a:lnTo>
                  <a:pt x="5078506" y="2671482"/>
                </a:lnTo>
                <a:lnTo>
                  <a:pt x="5078506" y="0"/>
                </a:lnTo>
                <a:lnTo>
                  <a:pt x="0" y="0"/>
                </a:lnTo>
                <a:lnTo>
                  <a:pt x="389965" y="259977"/>
                </a:lnTo>
                <a:lnTo>
                  <a:pt x="788894" y="519953"/>
                </a:lnTo>
                <a:lnTo>
                  <a:pt x="1107141" y="739588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C244F1-E1A7-90C0-AE25-8FAE2EBE99F1}"/>
              </a:ext>
            </a:extLst>
          </p:cNvPr>
          <p:cNvSpPr txBox="1"/>
          <p:nvPr/>
        </p:nvSpPr>
        <p:spPr>
          <a:xfrm>
            <a:off x="6646097" y="2024521"/>
            <a:ext cx="2279463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Loses too much energy in overburden</a:t>
            </a:r>
          </a:p>
        </p:txBody>
      </p:sp>
    </p:spTree>
    <p:extLst>
      <p:ext uri="{BB962C8B-B14F-4D97-AF65-F5344CB8AC3E}">
        <p14:creationId xmlns:p14="http://schemas.microsoft.com/office/powerpoint/2010/main" val="34738996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5AF71D-710A-815F-3458-64EF8831C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F45ACD6-6B65-D322-4123-95C30114A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64CBE4-537E-7E08-A57E-D4F658A65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1FAFC1-9EC4-91AD-5FA4-3909E454E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BB68367-83F6-B316-3C98-7E6F36184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3AA19-5788-04CA-D366-E5E0D2731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Results (Preliminary) – PICO-40L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A6A9184-603A-C680-0E3B-D831598FB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7E02692-8E18-1DE7-0B8B-EDD7096097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4" y="1612672"/>
          <a:ext cx="6688770" cy="4607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310750" imgH="3657268" progId="Acrobat.Document.DC">
                  <p:embed/>
                </p:oleObj>
              </mc:Choice>
              <mc:Fallback>
                <p:oleObj name="Acrobat Document" r:id="rId3" imgW="5310750" imgH="3657268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4B6F0D3D-2F62-60AD-65F5-FB08CE8B3F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51614" y="1612672"/>
                        <a:ext cx="6688770" cy="4607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FD9149C-7850-8B60-E34B-AF8903CBBF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2" y="1612182"/>
          <a:ext cx="6689483" cy="4607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310750" imgH="3657268" progId="Acrobat.Document.DC">
                  <p:embed/>
                </p:oleObj>
              </mc:Choice>
              <mc:Fallback>
                <p:oleObj name="Acrobat Document" r:id="rId5" imgW="5310750" imgH="3657268" progId="Acrobat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79D3324-CFF1-B28E-C71D-6CB2BCBB7C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51612" y="1612182"/>
                        <a:ext cx="6689483" cy="4607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759CE30-D0E6-D2B8-DDEF-FDF2100F1D5E}"/>
              </a:ext>
            </a:extLst>
          </p:cNvPr>
          <p:cNvSpPr txBox="1"/>
          <p:nvPr/>
        </p:nvSpPr>
        <p:spPr>
          <a:xfrm>
            <a:off x="3720504" y="6256051"/>
            <a:ext cx="47509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P</a:t>
            </a:r>
            <a:r>
              <a:rPr lang="en-CA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ICO-40L sensitivity at SNOLAB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15BB1AC-D692-C71C-D823-B04FAA43F97B}"/>
              </a:ext>
            </a:extLst>
          </p:cNvPr>
          <p:cNvSpPr/>
          <p:nvPr/>
        </p:nvSpPr>
        <p:spPr>
          <a:xfrm>
            <a:off x="4092388" y="1779494"/>
            <a:ext cx="5078506" cy="2671482"/>
          </a:xfrm>
          <a:custGeom>
            <a:avLst/>
            <a:gdLst>
              <a:gd name="csX0" fmla="*/ 1107141 w 5078506"/>
              <a:gd name="csY0" fmla="*/ 739588 h 2671482"/>
              <a:gd name="csX1" fmla="*/ 1290918 w 5078506"/>
              <a:gd name="csY1" fmla="*/ 860612 h 2671482"/>
              <a:gd name="csX2" fmla="*/ 1452283 w 5078506"/>
              <a:gd name="csY2" fmla="*/ 995082 h 2671482"/>
              <a:gd name="csX3" fmla="*/ 1609165 w 5078506"/>
              <a:gd name="csY3" fmla="*/ 1138518 h 2671482"/>
              <a:gd name="csX4" fmla="*/ 1775012 w 5078506"/>
              <a:gd name="csY4" fmla="*/ 1299882 h 2671482"/>
              <a:gd name="csX5" fmla="*/ 1967753 w 5078506"/>
              <a:gd name="csY5" fmla="*/ 1456765 h 2671482"/>
              <a:gd name="csX6" fmla="*/ 2182906 w 5078506"/>
              <a:gd name="csY6" fmla="*/ 1667435 h 2671482"/>
              <a:gd name="csX7" fmla="*/ 2371165 w 5078506"/>
              <a:gd name="csY7" fmla="*/ 1819835 h 2671482"/>
              <a:gd name="csX8" fmla="*/ 2545977 w 5078506"/>
              <a:gd name="csY8" fmla="*/ 1990165 h 2671482"/>
              <a:gd name="csX9" fmla="*/ 2756647 w 5078506"/>
              <a:gd name="csY9" fmla="*/ 2147047 h 2671482"/>
              <a:gd name="csX10" fmla="*/ 2958353 w 5078506"/>
              <a:gd name="csY10" fmla="*/ 2290482 h 2671482"/>
              <a:gd name="csX11" fmla="*/ 3155577 w 5078506"/>
              <a:gd name="csY11" fmla="*/ 2415988 h 2671482"/>
              <a:gd name="csX12" fmla="*/ 3420036 w 5078506"/>
              <a:gd name="csY12" fmla="*/ 2532530 h 2671482"/>
              <a:gd name="csX13" fmla="*/ 3671047 w 5078506"/>
              <a:gd name="csY13" fmla="*/ 2631141 h 2671482"/>
              <a:gd name="csX14" fmla="*/ 3904130 w 5078506"/>
              <a:gd name="csY14" fmla="*/ 2667000 h 2671482"/>
              <a:gd name="csX15" fmla="*/ 4182036 w 5078506"/>
              <a:gd name="csY15" fmla="*/ 2671482 h 2671482"/>
              <a:gd name="csX16" fmla="*/ 5078506 w 5078506"/>
              <a:gd name="csY16" fmla="*/ 2671482 h 2671482"/>
              <a:gd name="csX17" fmla="*/ 5078506 w 5078506"/>
              <a:gd name="csY17" fmla="*/ 0 h 2671482"/>
              <a:gd name="csX18" fmla="*/ 0 w 5078506"/>
              <a:gd name="csY18" fmla="*/ 0 h 2671482"/>
              <a:gd name="csX19" fmla="*/ 389965 w 5078506"/>
              <a:gd name="csY19" fmla="*/ 259977 h 2671482"/>
              <a:gd name="csX20" fmla="*/ 788894 w 5078506"/>
              <a:gd name="csY20" fmla="*/ 519953 h 2671482"/>
              <a:gd name="csX21" fmla="*/ 1107141 w 5078506"/>
              <a:gd name="csY21" fmla="*/ 739588 h 26714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078506" h="2671482">
                <a:moveTo>
                  <a:pt x="1107141" y="739588"/>
                </a:moveTo>
                <a:lnTo>
                  <a:pt x="1290918" y="860612"/>
                </a:lnTo>
                <a:lnTo>
                  <a:pt x="1452283" y="995082"/>
                </a:lnTo>
                <a:lnTo>
                  <a:pt x="1609165" y="1138518"/>
                </a:lnTo>
                <a:lnTo>
                  <a:pt x="1775012" y="1299882"/>
                </a:lnTo>
                <a:lnTo>
                  <a:pt x="1967753" y="1456765"/>
                </a:lnTo>
                <a:lnTo>
                  <a:pt x="2182906" y="1667435"/>
                </a:lnTo>
                <a:lnTo>
                  <a:pt x="2371165" y="1819835"/>
                </a:lnTo>
                <a:lnTo>
                  <a:pt x="2545977" y="1990165"/>
                </a:lnTo>
                <a:lnTo>
                  <a:pt x="2756647" y="2147047"/>
                </a:lnTo>
                <a:lnTo>
                  <a:pt x="2958353" y="2290482"/>
                </a:lnTo>
                <a:lnTo>
                  <a:pt x="3155577" y="2415988"/>
                </a:lnTo>
                <a:lnTo>
                  <a:pt x="3420036" y="2532530"/>
                </a:lnTo>
                <a:lnTo>
                  <a:pt x="3671047" y="2631141"/>
                </a:lnTo>
                <a:lnTo>
                  <a:pt x="3904130" y="2667000"/>
                </a:lnTo>
                <a:lnTo>
                  <a:pt x="4182036" y="2671482"/>
                </a:lnTo>
                <a:lnTo>
                  <a:pt x="5078506" y="2671482"/>
                </a:lnTo>
                <a:lnTo>
                  <a:pt x="5078506" y="0"/>
                </a:lnTo>
                <a:lnTo>
                  <a:pt x="0" y="0"/>
                </a:lnTo>
                <a:lnTo>
                  <a:pt x="389965" y="259977"/>
                </a:lnTo>
                <a:lnTo>
                  <a:pt x="788894" y="519953"/>
                </a:lnTo>
                <a:lnTo>
                  <a:pt x="1107141" y="739588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EE9E54-6E59-AE22-0493-E0571D3E303E}"/>
              </a:ext>
            </a:extLst>
          </p:cNvPr>
          <p:cNvSpPr txBox="1"/>
          <p:nvPr/>
        </p:nvSpPr>
        <p:spPr>
          <a:xfrm>
            <a:off x="6646097" y="2024521"/>
            <a:ext cx="2279463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Loses too much energy in overburden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6870856-F920-5E0C-5AE8-C32D8E1B0824}"/>
              </a:ext>
            </a:extLst>
          </p:cNvPr>
          <p:cNvSpPr/>
          <p:nvPr/>
        </p:nvSpPr>
        <p:spPr>
          <a:xfrm>
            <a:off x="3830782" y="1780309"/>
            <a:ext cx="5340927" cy="3706091"/>
          </a:xfrm>
          <a:custGeom>
            <a:avLst/>
            <a:gdLst>
              <a:gd name="csX0" fmla="*/ 249382 w 5340927"/>
              <a:gd name="csY0" fmla="*/ 0 h 3706091"/>
              <a:gd name="csX1" fmla="*/ 0 w 5340927"/>
              <a:gd name="csY1" fmla="*/ 0 h 3706091"/>
              <a:gd name="csX2" fmla="*/ 0 w 5340927"/>
              <a:gd name="csY2" fmla="*/ 3706091 h 3706091"/>
              <a:gd name="csX3" fmla="*/ 5340927 w 5340927"/>
              <a:gd name="csY3" fmla="*/ 3706091 h 3706091"/>
              <a:gd name="csX4" fmla="*/ 5340927 w 5340927"/>
              <a:gd name="csY4" fmla="*/ 2687782 h 3706091"/>
              <a:gd name="csX5" fmla="*/ 4170218 w 5340927"/>
              <a:gd name="csY5" fmla="*/ 2687782 h 3706091"/>
              <a:gd name="csX6" fmla="*/ 4073236 w 5340927"/>
              <a:gd name="csY6" fmla="*/ 2667000 h 3706091"/>
              <a:gd name="csX7" fmla="*/ 3962400 w 5340927"/>
              <a:gd name="csY7" fmla="*/ 2694709 h 3706091"/>
              <a:gd name="csX8" fmla="*/ 3879273 w 5340927"/>
              <a:gd name="csY8" fmla="*/ 2729346 h 3706091"/>
              <a:gd name="csX9" fmla="*/ 3761509 w 5340927"/>
              <a:gd name="csY9" fmla="*/ 2763982 h 3706091"/>
              <a:gd name="csX10" fmla="*/ 3574473 w 5340927"/>
              <a:gd name="csY10" fmla="*/ 2777836 h 3706091"/>
              <a:gd name="csX11" fmla="*/ 3394363 w 5340927"/>
              <a:gd name="csY11" fmla="*/ 2777836 h 3706091"/>
              <a:gd name="csX12" fmla="*/ 3283527 w 5340927"/>
              <a:gd name="csY12" fmla="*/ 2750127 h 3706091"/>
              <a:gd name="csX13" fmla="*/ 3068782 w 5340927"/>
              <a:gd name="csY13" fmla="*/ 2660073 h 3706091"/>
              <a:gd name="csX14" fmla="*/ 2888673 w 5340927"/>
              <a:gd name="csY14" fmla="*/ 2563091 h 3706091"/>
              <a:gd name="csX15" fmla="*/ 2722418 w 5340927"/>
              <a:gd name="csY15" fmla="*/ 2438400 h 3706091"/>
              <a:gd name="csX16" fmla="*/ 2528454 w 5340927"/>
              <a:gd name="csY16" fmla="*/ 2251364 h 3706091"/>
              <a:gd name="csX17" fmla="*/ 2369127 w 5340927"/>
              <a:gd name="csY17" fmla="*/ 2050473 h 3706091"/>
              <a:gd name="csX18" fmla="*/ 2182091 w 5340927"/>
              <a:gd name="csY18" fmla="*/ 1849582 h 3706091"/>
              <a:gd name="csX19" fmla="*/ 2071254 w 5340927"/>
              <a:gd name="csY19" fmla="*/ 1690255 h 3706091"/>
              <a:gd name="csX20" fmla="*/ 1925782 w 5340927"/>
              <a:gd name="csY20" fmla="*/ 1510146 h 3706091"/>
              <a:gd name="csX21" fmla="*/ 1773382 w 5340927"/>
              <a:gd name="csY21" fmla="*/ 1309255 h 3706091"/>
              <a:gd name="csX22" fmla="*/ 1586345 w 5340927"/>
              <a:gd name="csY22" fmla="*/ 1052946 h 3706091"/>
              <a:gd name="csX23" fmla="*/ 1454727 w 5340927"/>
              <a:gd name="csY23" fmla="*/ 893618 h 3706091"/>
              <a:gd name="csX24" fmla="*/ 1357745 w 5340927"/>
              <a:gd name="csY24" fmla="*/ 741218 h 3706091"/>
              <a:gd name="csX25" fmla="*/ 249382 w 5340927"/>
              <a:gd name="csY25" fmla="*/ 0 h 37060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5340927" h="3706091">
                <a:moveTo>
                  <a:pt x="249382" y="0"/>
                </a:moveTo>
                <a:lnTo>
                  <a:pt x="0" y="0"/>
                </a:lnTo>
                <a:lnTo>
                  <a:pt x="0" y="3706091"/>
                </a:lnTo>
                <a:lnTo>
                  <a:pt x="5340927" y="3706091"/>
                </a:lnTo>
                <a:lnTo>
                  <a:pt x="5340927" y="2687782"/>
                </a:lnTo>
                <a:lnTo>
                  <a:pt x="4170218" y="2687782"/>
                </a:lnTo>
                <a:lnTo>
                  <a:pt x="4073236" y="2667000"/>
                </a:lnTo>
                <a:lnTo>
                  <a:pt x="3962400" y="2694709"/>
                </a:lnTo>
                <a:lnTo>
                  <a:pt x="3879273" y="2729346"/>
                </a:lnTo>
                <a:lnTo>
                  <a:pt x="3761509" y="2763982"/>
                </a:lnTo>
                <a:lnTo>
                  <a:pt x="3574473" y="2777836"/>
                </a:lnTo>
                <a:lnTo>
                  <a:pt x="3394363" y="2777836"/>
                </a:lnTo>
                <a:lnTo>
                  <a:pt x="3283527" y="2750127"/>
                </a:lnTo>
                <a:lnTo>
                  <a:pt x="3068782" y="2660073"/>
                </a:lnTo>
                <a:lnTo>
                  <a:pt x="2888673" y="2563091"/>
                </a:lnTo>
                <a:lnTo>
                  <a:pt x="2722418" y="2438400"/>
                </a:lnTo>
                <a:lnTo>
                  <a:pt x="2528454" y="2251364"/>
                </a:lnTo>
                <a:lnTo>
                  <a:pt x="2369127" y="2050473"/>
                </a:lnTo>
                <a:lnTo>
                  <a:pt x="2182091" y="1849582"/>
                </a:lnTo>
                <a:lnTo>
                  <a:pt x="2071254" y="1690255"/>
                </a:lnTo>
                <a:lnTo>
                  <a:pt x="1925782" y="1510146"/>
                </a:lnTo>
                <a:lnTo>
                  <a:pt x="1773382" y="1309255"/>
                </a:lnTo>
                <a:lnTo>
                  <a:pt x="1586345" y="1052946"/>
                </a:lnTo>
                <a:lnTo>
                  <a:pt x="1454727" y="893618"/>
                </a:lnTo>
                <a:lnTo>
                  <a:pt x="1357745" y="741218"/>
                </a:lnTo>
                <a:lnTo>
                  <a:pt x="249382" y="0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135A7C-F3BA-7B26-9E74-1F03065ABC78}"/>
              </a:ext>
            </a:extLst>
          </p:cNvPr>
          <p:cNvSpPr txBox="1"/>
          <p:nvPr/>
        </p:nvSpPr>
        <p:spPr>
          <a:xfrm>
            <a:off x="3940997" y="4544542"/>
            <a:ext cx="2279463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Doesn’t deposit enough energy</a:t>
            </a:r>
          </a:p>
        </p:txBody>
      </p:sp>
    </p:spTree>
    <p:extLst>
      <p:ext uri="{BB962C8B-B14F-4D97-AF65-F5344CB8AC3E}">
        <p14:creationId xmlns:p14="http://schemas.microsoft.com/office/powerpoint/2010/main" val="20549745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61EEBB-759B-2370-9468-FB8F88170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50CEA06-3DA9-3CE0-AD8E-696EF8FDE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FEB5DD-8CD5-DD99-0FE6-78826EF85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0B88C5-F5AF-E3AA-DE3A-4C78E3B63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AE276E-0B0D-62E8-5F38-55BDF5838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7DD213-8E61-1354-42EF-B1BCB49BD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Results (Preliminary) – PICO-40L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03527F5-99C6-D094-2B0C-15877F14D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A2D4636-559F-3295-41EB-593D5E9921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4" y="1612672"/>
          <a:ext cx="6688770" cy="4607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310750" imgH="3657268" progId="Acrobat.Document.DC">
                  <p:embed/>
                </p:oleObj>
              </mc:Choice>
              <mc:Fallback>
                <p:oleObj name="Acrobat Document" r:id="rId3" imgW="5310750" imgH="3657268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7E02692-8E18-1DE7-0B8B-EDD7096097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51614" y="1612672"/>
                        <a:ext cx="6688770" cy="4607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DDA8E472-D17F-2D83-1A2B-7702A4219B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2" y="1612182"/>
          <a:ext cx="6689483" cy="4607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310750" imgH="3657268" progId="Acrobat.Document.DC">
                  <p:embed/>
                </p:oleObj>
              </mc:Choice>
              <mc:Fallback>
                <p:oleObj name="Acrobat Document" r:id="rId5" imgW="5310750" imgH="3657268" progId="Acrobat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9FD9149C-7850-8B60-E34B-AF8903CBBF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51612" y="1612182"/>
                        <a:ext cx="6689483" cy="4607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60637BD-6D99-4A1F-73DC-1782EB759B15}"/>
              </a:ext>
            </a:extLst>
          </p:cNvPr>
          <p:cNvSpPr txBox="1"/>
          <p:nvPr/>
        </p:nvSpPr>
        <p:spPr>
          <a:xfrm>
            <a:off x="3720504" y="6256051"/>
            <a:ext cx="47509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P</a:t>
            </a:r>
            <a:r>
              <a:rPr lang="en-CA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ICO-40L sensitivity at SNOLAB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8CA4FA5-2C4E-481B-B625-EB81668E8B4D}"/>
              </a:ext>
            </a:extLst>
          </p:cNvPr>
          <p:cNvSpPr/>
          <p:nvPr/>
        </p:nvSpPr>
        <p:spPr>
          <a:xfrm>
            <a:off x="4092388" y="1779494"/>
            <a:ext cx="5078506" cy="2671482"/>
          </a:xfrm>
          <a:custGeom>
            <a:avLst/>
            <a:gdLst>
              <a:gd name="csX0" fmla="*/ 1107141 w 5078506"/>
              <a:gd name="csY0" fmla="*/ 739588 h 2671482"/>
              <a:gd name="csX1" fmla="*/ 1290918 w 5078506"/>
              <a:gd name="csY1" fmla="*/ 860612 h 2671482"/>
              <a:gd name="csX2" fmla="*/ 1452283 w 5078506"/>
              <a:gd name="csY2" fmla="*/ 995082 h 2671482"/>
              <a:gd name="csX3" fmla="*/ 1609165 w 5078506"/>
              <a:gd name="csY3" fmla="*/ 1138518 h 2671482"/>
              <a:gd name="csX4" fmla="*/ 1775012 w 5078506"/>
              <a:gd name="csY4" fmla="*/ 1299882 h 2671482"/>
              <a:gd name="csX5" fmla="*/ 1967753 w 5078506"/>
              <a:gd name="csY5" fmla="*/ 1456765 h 2671482"/>
              <a:gd name="csX6" fmla="*/ 2182906 w 5078506"/>
              <a:gd name="csY6" fmla="*/ 1667435 h 2671482"/>
              <a:gd name="csX7" fmla="*/ 2371165 w 5078506"/>
              <a:gd name="csY7" fmla="*/ 1819835 h 2671482"/>
              <a:gd name="csX8" fmla="*/ 2545977 w 5078506"/>
              <a:gd name="csY8" fmla="*/ 1990165 h 2671482"/>
              <a:gd name="csX9" fmla="*/ 2756647 w 5078506"/>
              <a:gd name="csY9" fmla="*/ 2147047 h 2671482"/>
              <a:gd name="csX10" fmla="*/ 2958353 w 5078506"/>
              <a:gd name="csY10" fmla="*/ 2290482 h 2671482"/>
              <a:gd name="csX11" fmla="*/ 3155577 w 5078506"/>
              <a:gd name="csY11" fmla="*/ 2415988 h 2671482"/>
              <a:gd name="csX12" fmla="*/ 3420036 w 5078506"/>
              <a:gd name="csY12" fmla="*/ 2532530 h 2671482"/>
              <a:gd name="csX13" fmla="*/ 3671047 w 5078506"/>
              <a:gd name="csY13" fmla="*/ 2631141 h 2671482"/>
              <a:gd name="csX14" fmla="*/ 3904130 w 5078506"/>
              <a:gd name="csY14" fmla="*/ 2667000 h 2671482"/>
              <a:gd name="csX15" fmla="*/ 4182036 w 5078506"/>
              <a:gd name="csY15" fmla="*/ 2671482 h 2671482"/>
              <a:gd name="csX16" fmla="*/ 5078506 w 5078506"/>
              <a:gd name="csY16" fmla="*/ 2671482 h 2671482"/>
              <a:gd name="csX17" fmla="*/ 5078506 w 5078506"/>
              <a:gd name="csY17" fmla="*/ 0 h 2671482"/>
              <a:gd name="csX18" fmla="*/ 0 w 5078506"/>
              <a:gd name="csY18" fmla="*/ 0 h 2671482"/>
              <a:gd name="csX19" fmla="*/ 389965 w 5078506"/>
              <a:gd name="csY19" fmla="*/ 259977 h 2671482"/>
              <a:gd name="csX20" fmla="*/ 788894 w 5078506"/>
              <a:gd name="csY20" fmla="*/ 519953 h 2671482"/>
              <a:gd name="csX21" fmla="*/ 1107141 w 5078506"/>
              <a:gd name="csY21" fmla="*/ 739588 h 26714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078506" h="2671482">
                <a:moveTo>
                  <a:pt x="1107141" y="739588"/>
                </a:moveTo>
                <a:lnTo>
                  <a:pt x="1290918" y="860612"/>
                </a:lnTo>
                <a:lnTo>
                  <a:pt x="1452283" y="995082"/>
                </a:lnTo>
                <a:lnTo>
                  <a:pt x="1609165" y="1138518"/>
                </a:lnTo>
                <a:lnTo>
                  <a:pt x="1775012" y="1299882"/>
                </a:lnTo>
                <a:lnTo>
                  <a:pt x="1967753" y="1456765"/>
                </a:lnTo>
                <a:lnTo>
                  <a:pt x="2182906" y="1667435"/>
                </a:lnTo>
                <a:lnTo>
                  <a:pt x="2371165" y="1819835"/>
                </a:lnTo>
                <a:lnTo>
                  <a:pt x="2545977" y="1990165"/>
                </a:lnTo>
                <a:lnTo>
                  <a:pt x="2756647" y="2147047"/>
                </a:lnTo>
                <a:lnTo>
                  <a:pt x="2958353" y="2290482"/>
                </a:lnTo>
                <a:lnTo>
                  <a:pt x="3155577" y="2415988"/>
                </a:lnTo>
                <a:lnTo>
                  <a:pt x="3420036" y="2532530"/>
                </a:lnTo>
                <a:lnTo>
                  <a:pt x="3671047" y="2631141"/>
                </a:lnTo>
                <a:lnTo>
                  <a:pt x="3904130" y="2667000"/>
                </a:lnTo>
                <a:lnTo>
                  <a:pt x="4182036" y="2671482"/>
                </a:lnTo>
                <a:lnTo>
                  <a:pt x="5078506" y="2671482"/>
                </a:lnTo>
                <a:lnTo>
                  <a:pt x="5078506" y="0"/>
                </a:lnTo>
                <a:lnTo>
                  <a:pt x="0" y="0"/>
                </a:lnTo>
                <a:lnTo>
                  <a:pt x="389965" y="259977"/>
                </a:lnTo>
                <a:lnTo>
                  <a:pt x="788894" y="519953"/>
                </a:lnTo>
                <a:lnTo>
                  <a:pt x="1107141" y="739588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11C9C-1399-514D-A052-CFDC7F6E44D1}"/>
              </a:ext>
            </a:extLst>
          </p:cNvPr>
          <p:cNvSpPr txBox="1"/>
          <p:nvPr/>
        </p:nvSpPr>
        <p:spPr>
          <a:xfrm>
            <a:off x="6646097" y="2024521"/>
            <a:ext cx="2279463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Loses too much energy in overburden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B47E098-2A7C-7F61-D3BA-F4984265EC7C}"/>
              </a:ext>
            </a:extLst>
          </p:cNvPr>
          <p:cNvSpPr/>
          <p:nvPr/>
        </p:nvSpPr>
        <p:spPr>
          <a:xfrm>
            <a:off x="3830782" y="1780309"/>
            <a:ext cx="5340927" cy="3706091"/>
          </a:xfrm>
          <a:custGeom>
            <a:avLst/>
            <a:gdLst>
              <a:gd name="csX0" fmla="*/ 249382 w 5340927"/>
              <a:gd name="csY0" fmla="*/ 0 h 3706091"/>
              <a:gd name="csX1" fmla="*/ 0 w 5340927"/>
              <a:gd name="csY1" fmla="*/ 0 h 3706091"/>
              <a:gd name="csX2" fmla="*/ 0 w 5340927"/>
              <a:gd name="csY2" fmla="*/ 3706091 h 3706091"/>
              <a:gd name="csX3" fmla="*/ 5340927 w 5340927"/>
              <a:gd name="csY3" fmla="*/ 3706091 h 3706091"/>
              <a:gd name="csX4" fmla="*/ 5340927 w 5340927"/>
              <a:gd name="csY4" fmla="*/ 2687782 h 3706091"/>
              <a:gd name="csX5" fmla="*/ 4170218 w 5340927"/>
              <a:gd name="csY5" fmla="*/ 2687782 h 3706091"/>
              <a:gd name="csX6" fmla="*/ 4073236 w 5340927"/>
              <a:gd name="csY6" fmla="*/ 2667000 h 3706091"/>
              <a:gd name="csX7" fmla="*/ 3962400 w 5340927"/>
              <a:gd name="csY7" fmla="*/ 2694709 h 3706091"/>
              <a:gd name="csX8" fmla="*/ 3879273 w 5340927"/>
              <a:gd name="csY8" fmla="*/ 2729346 h 3706091"/>
              <a:gd name="csX9" fmla="*/ 3761509 w 5340927"/>
              <a:gd name="csY9" fmla="*/ 2763982 h 3706091"/>
              <a:gd name="csX10" fmla="*/ 3574473 w 5340927"/>
              <a:gd name="csY10" fmla="*/ 2777836 h 3706091"/>
              <a:gd name="csX11" fmla="*/ 3394363 w 5340927"/>
              <a:gd name="csY11" fmla="*/ 2777836 h 3706091"/>
              <a:gd name="csX12" fmla="*/ 3283527 w 5340927"/>
              <a:gd name="csY12" fmla="*/ 2750127 h 3706091"/>
              <a:gd name="csX13" fmla="*/ 3068782 w 5340927"/>
              <a:gd name="csY13" fmla="*/ 2660073 h 3706091"/>
              <a:gd name="csX14" fmla="*/ 2888673 w 5340927"/>
              <a:gd name="csY14" fmla="*/ 2563091 h 3706091"/>
              <a:gd name="csX15" fmla="*/ 2722418 w 5340927"/>
              <a:gd name="csY15" fmla="*/ 2438400 h 3706091"/>
              <a:gd name="csX16" fmla="*/ 2528454 w 5340927"/>
              <a:gd name="csY16" fmla="*/ 2251364 h 3706091"/>
              <a:gd name="csX17" fmla="*/ 2369127 w 5340927"/>
              <a:gd name="csY17" fmla="*/ 2050473 h 3706091"/>
              <a:gd name="csX18" fmla="*/ 2182091 w 5340927"/>
              <a:gd name="csY18" fmla="*/ 1849582 h 3706091"/>
              <a:gd name="csX19" fmla="*/ 2071254 w 5340927"/>
              <a:gd name="csY19" fmla="*/ 1690255 h 3706091"/>
              <a:gd name="csX20" fmla="*/ 1925782 w 5340927"/>
              <a:gd name="csY20" fmla="*/ 1510146 h 3706091"/>
              <a:gd name="csX21" fmla="*/ 1773382 w 5340927"/>
              <a:gd name="csY21" fmla="*/ 1309255 h 3706091"/>
              <a:gd name="csX22" fmla="*/ 1586345 w 5340927"/>
              <a:gd name="csY22" fmla="*/ 1052946 h 3706091"/>
              <a:gd name="csX23" fmla="*/ 1454727 w 5340927"/>
              <a:gd name="csY23" fmla="*/ 893618 h 3706091"/>
              <a:gd name="csX24" fmla="*/ 1357745 w 5340927"/>
              <a:gd name="csY24" fmla="*/ 741218 h 3706091"/>
              <a:gd name="csX25" fmla="*/ 249382 w 5340927"/>
              <a:gd name="csY25" fmla="*/ 0 h 37060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5340927" h="3706091">
                <a:moveTo>
                  <a:pt x="249382" y="0"/>
                </a:moveTo>
                <a:lnTo>
                  <a:pt x="0" y="0"/>
                </a:lnTo>
                <a:lnTo>
                  <a:pt x="0" y="3706091"/>
                </a:lnTo>
                <a:lnTo>
                  <a:pt x="5340927" y="3706091"/>
                </a:lnTo>
                <a:lnTo>
                  <a:pt x="5340927" y="2687782"/>
                </a:lnTo>
                <a:lnTo>
                  <a:pt x="4170218" y="2687782"/>
                </a:lnTo>
                <a:lnTo>
                  <a:pt x="4073236" y="2667000"/>
                </a:lnTo>
                <a:lnTo>
                  <a:pt x="3962400" y="2694709"/>
                </a:lnTo>
                <a:lnTo>
                  <a:pt x="3879273" y="2729346"/>
                </a:lnTo>
                <a:lnTo>
                  <a:pt x="3761509" y="2763982"/>
                </a:lnTo>
                <a:lnTo>
                  <a:pt x="3574473" y="2777836"/>
                </a:lnTo>
                <a:lnTo>
                  <a:pt x="3394363" y="2777836"/>
                </a:lnTo>
                <a:lnTo>
                  <a:pt x="3283527" y="2750127"/>
                </a:lnTo>
                <a:lnTo>
                  <a:pt x="3068782" y="2660073"/>
                </a:lnTo>
                <a:lnTo>
                  <a:pt x="2888673" y="2563091"/>
                </a:lnTo>
                <a:lnTo>
                  <a:pt x="2722418" y="2438400"/>
                </a:lnTo>
                <a:lnTo>
                  <a:pt x="2528454" y="2251364"/>
                </a:lnTo>
                <a:lnTo>
                  <a:pt x="2369127" y="2050473"/>
                </a:lnTo>
                <a:lnTo>
                  <a:pt x="2182091" y="1849582"/>
                </a:lnTo>
                <a:lnTo>
                  <a:pt x="2071254" y="1690255"/>
                </a:lnTo>
                <a:lnTo>
                  <a:pt x="1925782" y="1510146"/>
                </a:lnTo>
                <a:lnTo>
                  <a:pt x="1773382" y="1309255"/>
                </a:lnTo>
                <a:lnTo>
                  <a:pt x="1586345" y="1052946"/>
                </a:lnTo>
                <a:lnTo>
                  <a:pt x="1454727" y="893618"/>
                </a:lnTo>
                <a:lnTo>
                  <a:pt x="1357745" y="741218"/>
                </a:lnTo>
                <a:lnTo>
                  <a:pt x="249382" y="0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C30F5D-BA44-ED66-E97B-1F1BC1EDE05C}"/>
              </a:ext>
            </a:extLst>
          </p:cNvPr>
          <p:cNvSpPr txBox="1"/>
          <p:nvPr/>
        </p:nvSpPr>
        <p:spPr>
          <a:xfrm>
            <a:off x="3940997" y="4544542"/>
            <a:ext cx="2279463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Doesn’t deposit enough energy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866E13-5CC9-7CDA-9C68-5632F9A84C2D}"/>
              </a:ext>
            </a:extLst>
          </p:cNvPr>
          <p:cNvSpPr txBox="1"/>
          <p:nvPr/>
        </p:nvSpPr>
        <p:spPr>
          <a:xfrm>
            <a:off x="7193043" y="4585397"/>
            <a:ext cx="1185569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Bubbles!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76A3FA8-F5CD-A1A3-7ADC-E644095F6519}"/>
              </a:ext>
            </a:extLst>
          </p:cNvPr>
          <p:cNvSpPr/>
          <p:nvPr/>
        </p:nvSpPr>
        <p:spPr>
          <a:xfrm>
            <a:off x="5210175" y="2533650"/>
            <a:ext cx="2647950" cy="2009775"/>
          </a:xfrm>
          <a:custGeom>
            <a:avLst/>
            <a:gdLst>
              <a:gd name="csX0" fmla="*/ 0 w 2647950"/>
              <a:gd name="csY0" fmla="*/ 0 h 2009775"/>
              <a:gd name="csX1" fmla="*/ 328613 w 2647950"/>
              <a:gd name="csY1" fmla="*/ 242888 h 2009775"/>
              <a:gd name="csX2" fmla="*/ 647700 w 2647950"/>
              <a:gd name="csY2" fmla="*/ 547688 h 2009775"/>
              <a:gd name="csX3" fmla="*/ 895350 w 2647950"/>
              <a:gd name="csY3" fmla="*/ 757238 h 2009775"/>
              <a:gd name="csX4" fmla="*/ 1071563 w 2647950"/>
              <a:gd name="csY4" fmla="*/ 928688 h 2009775"/>
              <a:gd name="csX5" fmla="*/ 1271588 w 2647950"/>
              <a:gd name="csY5" fmla="*/ 1100138 h 2009775"/>
              <a:gd name="csX6" fmla="*/ 1490663 w 2647950"/>
              <a:gd name="csY6" fmla="*/ 1290638 h 2009775"/>
              <a:gd name="csX7" fmla="*/ 1685925 w 2647950"/>
              <a:gd name="csY7" fmla="*/ 1428750 h 2009775"/>
              <a:gd name="csX8" fmla="*/ 1881188 w 2647950"/>
              <a:gd name="csY8" fmla="*/ 1571625 h 2009775"/>
              <a:gd name="csX9" fmla="*/ 2071688 w 2647950"/>
              <a:gd name="csY9" fmla="*/ 1676400 h 2009775"/>
              <a:gd name="csX10" fmla="*/ 2262188 w 2647950"/>
              <a:gd name="csY10" fmla="*/ 1762125 h 2009775"/>
              <a:gd name="csX11" fmla="*/ 2390775 w 2647950"/>
              <a:gd name="csY11" fmla="*/ 1809750 h 2009775"/>
              <a:gd name="csX12" fmla="*/ 2566988 w 2647950"/>
              <a:gd name="csY12" fmla="*/ 1881188 h 2009775"/>
              <a:gd name="csX13" fmla="*/ 2647950 w 2647950"/>
              <a:gd name="csY13" fmla="*/ 1905000 h 2009775"/>
              <a:gd name="csX14" fmla="*/ 2476500 w 2647950"/>
              <a:gd name="csY14" fmla="*/ 1971675 h 2009775"/>
              <a:gd name="csX15" fmla="*/ 2314575 w 2647950"/>
              <a:gd name="csY15" fmla="*/ 2009775 h 2009775"/>
              <a:gd name="csX16" fmla="*/ 2052638 w 2647950"/>
              <a:gd name="csY16" fmla="*/ 2009775 h 2009775"/>
              <a:gd name="csX17" fmla="*/ 1852613 w 2647950"/>
              <a:gd name="csY17" fmla="*/ 1976438 h 2009775"/>
              <a:gd name="csX18" fmla="*/ 1647825 w 2647950"/>
              <a:gd name="csY18" fmla="*/ 1876425 h 2009775"/>
              <a:gd name="csX19" fmla="*/ 1457325 w 2647950"/>
              <a:gd name="csY19" fmla="*/ 1762125 h 2009775"/>
              <a:gd name="csX20" fmla="*/ 1281113 w 2647950"/>
              <a:gd name="csY20" fmla="*/ 1609725 h 2009775"/>
              <a:gd name="csX21" fmla="*/ 1100138 w 2647950"/>
              <a:gd name="csY21" fmla="*/ 1438275 h 2009775"/>
              <a:gd name="csX22" fmla="*/ 909638 w 2647950"/>
              <a:gd name="csY22" fmla="*/ 1209675 h 2009775"/>
              <a:gd name="csX23" fmla="*/ 728663 w 2647950"/>
              <a:gd name="csY23" fmla="*/ 981075 h 2009775"/>
              <a:gd name="csX24" fmla="*/ 581025 w 2647950"/>
              <a:gd name="csY24" fmla="*/ 795338 h 2009775"/>
              <a:gd name="csX25" fmla="*/ 452438 w 2647950"/>
              <a:gd name="csY25" fmla="*/ 614363 h 2009775"/>
              <a:gd name="csX26" fmla="*/ 309563 w 2647950"/>
              <a:gd name="csY26" fmla="*/ 438150 h 2009775"/>
              <a:gd name="csX27" fmla="*/ 152400 w 2647950"/>
              <a:gd name="csY27" fmla="*/ 223838 h 2009775"/>
              <a:gd name="csX28" fmla="*/ 0 w 2647950"/>
              <a:gd name="csY28" fmla="*/ 0 h 2009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2647950" h="2009775">
                <a:moveTo>
                  <a:pt x="0" y="0"/>
                </a:moveTo>
                <a:lnTo>
                  <a:pt x="328613" y="242888"/>
                </a:lnTo>
                <a:lnTo>
                  <a:pt x="647700" y="547688"/>
                </a:lnTo>
                <a:lnTo>
                  <a:pt x="895350" y="757238"/>
                </a:lnTo>
                <a:lnTo>
                  <a:pt x="1071563" y="928688"/>
                </a:lnTo>
                <a:lnTo>
                  <a:pt x="1271588" y="1100138"/>
                </a:lnTo>
                <a:lnTo>
                  <a:pt x="1490663" y="1290638"/>
                </a:lnTo>
                <a:lnTo>
                  <a:pt x="1685925" y="1428750"/>
                </a:lnTo>
                <a:lnTo>
                  <a:pt x="1881188" y="1571625"/>
                </a:lnTo>
                <a:lnTo>
                  <a:pt x="2071688" y="1676400"/>
                </a:lnTo>
                <a:lnTo>
                  <a:pt x="2262188" y="1762125"/>
                </a:lnTo>
                <a:lnTo>
                  <a:pt x="2390775" y="1809750"/>
                </a:lnTo>
                <a:lnTo>
                  <a:pt x="2566988" y="1881188"/>
                </a:lnTo>
                <a:lnTo>
                  <a:pt x="2647950" y="1905000"/>
                </a:lnTo>
                <a:lnTo>
                  <a:pt x="2476500" y="1971675"/>
                </a:lnTo>
                <a:lnTo>
                  <a:pt x="2314575" y="2009775"/>
                </a:lnTo>
                <a:lnTo>
                  <a:pt x="2052638" y="2009775"/>
                </a:lnTo>
                <a:lnTo>
                  <a:pt x="1852613" y="1976438"/>
                </a:lnTo>
                <a:lnTo>
                  <a:pt x="1647825" y="1876425"/>
                </a:lnTo>
                <a:lnTo>
                  <a:pt x="1457325" y="1762125"/>
                </a:lnTo>
                <a:lnTo>
                  <a:pt x="1281113" y="1609725"/>
                </a:lnTo>
                <a:lnTo>
                  <a:pt x="1100138" y="1438275"/>
                </a:lnTo>
                <a:lnTo>
                  <a:pt x="909638" y="1209675"/>
                </a:lnTo>
                <a:lnTo>
                  <a:pt x="728663" y="981075"/>
                </a:lnTo>
                <a:lnTo>
                  <a:pt x="581025" y="795338"/>
                </a:lnTo>
                <a:lnTo>
                  <a:pt x="452438" y="614363"/>
                </a:lnTo>
                <a:lnTo>
                  <a:pt x="309563" y="438150"/>
                </a:lnTo>
                <a:lnTo>
                  <a:pt x="152400" y="22383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820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0BEB52-E08F-E998-24D4-A6FF4F666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EE17AA5-59FD-D596-7467-20DDA1D0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32ED1A-26B8-742A-358B-AA0BAB991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6EEFA7-1622-315F-C1E4-1C5000ACF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41ACC0-5EC0-48AC-881E-EED1CAD88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4B9445-5B11-F773-7B35-43CADEDF9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Results (Preliminary) – PICO-40L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D475DE4-B399-6661-B942-64543D2EF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2B39948-3797-10B2-E39A-BEA88B2E76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4" y="1612672"/>
          <a:ext cx="6688770" cy="4607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310750" imgH="3657268" progId="Acrobat.Document.DC">
                  <p:embed/>
                </p:oleObj>
              </mc:Choice>
              <mc:Fallback>
                <p:oleObj name="Acrobat Document" r:id="rId3" imgW="5310750" imgH="3657268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7A2D4636-559F-3295-41EB-593D5E9921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51614" y="1612672"/>
                        <a:ext cx="6688770" cy="4607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1476E80-7ECC-C91D-1D5B-D678B1EF49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2" y="1612182"/>
          <a:ext cx="6689483" cy="4607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310750" imgH="3657268" progId="Acrobat.Document.DC">
                  <p:embed/>
                </p:oleObj>
              </mc:Choice>
              <mc:Fallback>
                <p:oleObj name="Acrobat Document" r:id="rId5" imgW="5310750" imgH="3657268" progId="Acrobat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DDA8E472-D17F-2D83-1A2B-7702A4219B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51612" y="1612182"/>
                        <a:ext cx="6689483" cy="4607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F1823B6-98CF-B891-12B5-98A7855D92C9}"/>
              </a:ext>
            </a:extLst>
          </p:cNvPr>
          <p:cNvSpPr txBox="1"/>
          <p:nvPr/>
        </p:nvSpPr>
        <p:spPr>
          <a:xfrm>
            <a:off x="3720504" y="6256051"/>
            <a:ext cx="47509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P</a:t>
            </a:r>
            <a:r>
              <a:rPr lang="en-CA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ICO-40L sensitivity at SNOLAB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38D920E-74CF-D036-99E0-998AF5CCB7DE}"/>
              </a:ext>
            </a:extLst>
          </p:cNvPr>
          <p:cNvSpPr/>
          <p:nvPr/>
        </p:nvSpPr>
        <p:spPr>
          <a:xfrm>
            <a:off x="4092388" y="1779494"/>
            <a:ext cx="5078506" cy="2671482"/>
          </a:xfrm>
          <a:custGeom>
            <a:avLst/>
            <a:gdLst>
              <a:gd name="csX0" fmla="*/ 1107141 w 5078506"/>
              <a:gd name="csY0" fmla="*/ 739588 h 2671482"/>
              <a:gd name="csX1" fmla="*/ 1290918 w 5078506"/>
              <a:gd name="csY1" fmla="*/ 860612 h 2671482"/>
              <a:gd name="csX2" fmla="*/ 1452283 w 5078506"/>
              <a:gd name="csY2" fmla="*/ 995082 h 2671482"/>
              <a:gd name="csX3" fmla="*/ 1609165 w 5078506"/>
              <a:gd name="csY3" fmla="*/ 1138518 h 2671482"/>
              <a:gd name="csX4" fmla="*/ 1775012 w 5078506"/>
              <a:gd name="csY4" fmla="*/ 1299882 h 2671482"/>
              <a:gd name="csX5" fmla="*/ 1967753 w 5078506"/>
              <a:gd name="csY5" fmla="*/ 1456765 h 2671482"/>
              <a:gd name="csX6" fmla="*/ 2182906 w 5078506"/>
              <a:gd name="csY6" fmla="*/ 1667435 h 2671482"/>
              <a:gd name="csX7" fmla="*/ 2371165 w 5078506"/>
              <a:gd name="csY7" fmla="*/ 1819835 h 2671482"/>
              <a:gd name="csX8" fmla="*/ 2545977 w 5078506"/>
              <a:gd name="csY8" fmla="*/ 1990165 h 2671482"/>
              <a:gd name="csX9" fmla="*/ 2756647 w 5078506"/>
              <a:gd name="csY9" fmla="*/ 2147047 h 2671482"/>
              <a:gd name="csX10" fmla="*/ 2958353 w 5078506"/>
              <a:gd name="csY10" fmla="*/ 2290482 h 2671482"/>
              <a:gd name="csX11" fmla="*/ 3155577 w 5078506"/>
              <a:gd name="csY11" fmla="*/ 2415988 h 2671482"/>
              <a:gd name="csX12" fmla="*/ 3420036 w 5078506"/>
              <a:gd name="csY12" fmla="*/ 2532530 h 2671482"/>
              <a:gd name="csX13" fmla="*/ 3671047 w 5078506"/>
              <a:gd name="csY13" fmla="*/ 2631141 h 2671482"/>
              <a:gd name="csX14" fmla="*/ 3904130 w 5078506"/>
              <a:gd name="csY14" fmla="*/ 2667000 h 2671482"/>
              <a:gd name="csX15" fmla="*/ 4182036 w 5078506"/>
              <a:gd name="csY15" fmla="*/ 2671482 h 2671482"/>
              <a:gd name="csX16" fmla="*/ 5078506 w 5078506"/>
              <a:gd name="csY16" fmla="*/ 2671482 h 2671482"/>
              <a:gd name="csX17" fmla="*/ 5078506 w 5078506"/>
              <a:gd name="csY17" fmla="*/ 0 h 2671482"/>
              <a:gd name="csX18" fmla="*/ 0 w 5078506"/>
              <a:gd name="csY18" fmla="*/ 0 h 2671482"/>
              <a:gd name="csX19" fmla="*/ 389965 w 5078506"/>
              <a:gd name="csY19" fmla="*/ 259977 h 2671482"/>
              <a:gd name="csX20" fmla="*/ 788894 w 5078506"/>
              <a:gd name="csY20" fmla="*/ 519953 h 2671482"/>
              <a:gd name="csX21" fmla="*/ 1107141 w 5078506"/>
              <a:gd name="csY21" fmla="*/ 739588 h 26714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078506" h="2671482">
                <a:moveTo>
                  <a:pt x="1107141" y="739588"/>
                </a:moveTo>
                <a:lnTo>
                  <a:pt x="1290918" y="860612"/>
                </a:lnTo>
                <a:lnTo>
                  <a:pt x="1452283" y="995082"/>
                </a:lnTo>
                <a:lnTo>
                  <a:pt x="1609165" y="1138518"/>
                </a:lnTo>
                <a:lnTo>
                  <a:pt x="1775012" y="1299882"/>
                </a:lnTo>
                <a:lnTo>
                  <a:pt x="1967753" y="1456765"/>
                </a:lnTo>
                <a:lnTo>
                  <a:pt x="2182906" y="1667435"/>
                </a:lnTo>
                <a:lnTo>
                  <a:pt x="2371165" y="1819835"/>
                </a:lnTo>
                <a:lnTo>
                  <a:pt x="2545977" y="1990165"/>
                </a:lnTo>
                <a:lnTo>
                  <a:pt x="2756647" y="2147047"/>
                </a:lnTo>
                <a:lnTo>
                  <a:pt x="2958353" y="2290482"/>
                </a:lnTo>
                <a:lnTo>
                  <a:pt x="3155577" y="2415988"/>
                </a:lnTo>
                <a:lnTo>
                  <a:pt x="3420036" y="2532530"/>
                </a:lnTo>
                <a:lnTo>
                  <a:pt x="3671047" y="2631141"/>
                </a:lnTo>
                <a:lnTo>
                  <a:pt x="3904130" y="2667000"/>
                </a:lnTo>
                <a:lnTo>
                  <a:pt x="4182036" y="2671482"/>
                </a:lnTo>
                <a:lnTo>
                  <a:pt x="5078506" y="2671482"/>
                </a:lnTo>
                <a:lnTo>
                  <a:pt x="5078506" y="0"/>
                </a:lnTo>
                <a:lnTo>
                  <a:pt x="0" y="0"/>
                </a:lnTo>
                <a:lnTo>
                  <a:pt x="389965" y="259977"/>
                </a:lnTo>
                <a:lnTo>
                  <a:pt x="788894" y="519953"/>
                </a:lnTo>
                <a:lnTo>
                  <a:pt x="1107141" y="739588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8092AF-A8F3-9594-0BC5-B585291C1BFE}"/>
              </a:ext>
            </a:extLst>
          </p:cNvPr>
          <p:cNvSpPr txBox="1"/>
          <p:nvPr/>
        </p:nvSpPr>
        <p:spPr>
          <a:xfrm>
            <a:off x="6646097" y="2024521"/>
            <a:ext cx="2279463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Loses too much energy in overburden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14DA4A9-6C09-AE98-32A3-280F298F6A25}"/>
              </a:ext>
            </a:extLst>
          </p:cNvPr>
          <p:cNvSpPr/>
          <p:nvPr/>
        </p:nvSpPr>
        <p:spPr>
          <a:xfrm>
            <a:off x="3830782" y="1780309"/>
            <a:ext cx="5340927" cy="3706091"/>
          </a:xfrm>
          <a:custGeom>
            <a:avLst/>
            <a:gdLst>
              <a:gd name="csX0" fmla="*/ 249382 w 5340927"/>
              <a:gd name="csY0" fmla="*/ 0 h 3706091"/>
              <a:gd name="csX1" fmla="*/ 0 w 5340927"/>
              <a:gd name="csY1" fmla="*/ 0 h 3706091"/>
              <a:gd name="csX2" fmla="*/ 0 w 5340927"/>
              <a:gd name="csY2" fmla="*/ 3706091 h 3706091"/>
              <a:gd name="csX3" fmla="*/ 5340927 w 5340927"/>
              <a:gd name="csY3" fmla="*/ 3706091 h 3706091"/>
              <a:gd name="csX4" fmla="*/ 5340927 w 5340927"/>
              <a:gd name="csY4" fmla="*/ 2687782 h 3706091"/>
              <a:gd name="csX5" fmla="*/ 4170218 w 5340927"/>
              <a:gd name="csY5" fmla="*/ 2687782 h 3706091"/>
              <a:gd name="csX6" fmla="*/ 4073236 w 5340927"/>
              <a:gd name="csY6" fmla="*/ 2667000 h 3706091"/>
              <a:gd name="csX7" fmla="*/ 3962400 w 5340927"/>
              <a:gd name="csY7" fmla="*/ 2694709 h 3706091"/>
              <a:gd name="csX8" fmla="*/ 3879273 w 5340927"/>
              <a:gd name="csY8" fmla="*/ 2729346 h 3706091"/>
              <a:gd name="csX9" fmla="*/ 3761509 w 5340927"/>
              <a:gd name="csY9" fmla="*/ 2763982 h 3706091"/>
              <a:gd name="csX10" fmla="*/ 3574473 w 5340927"/>
              <a:gd name="csY10" fmla="*/ 2777836 h 3706091"/>
              <a:gd name="csX11" fmla="*/ 3394363 w 5340927"/>
              <a:gd name="csY11" fmla="*/ 2777836 h 3706091"/>
              <a:gd name="csX12" fmla="*/ 3283527 w 5340927"/>
              <a:gd name="csY12" fmla="*/ 2750127 h 3706091"/>
              <a:gd name="csX13" fmla="*/ 3068782 w 5340927"/>
              <a:gd name="csY13" fmla="*/ 2660073 h 3706091"/>
              <a:gd name="csX14" fmla="*/ 2888673 w 5340927"/>
              <a:gd name="csY14" fmla="*/ 2563091 h 3706091"/>
              <a:gd name="csX15" fmla="*/ 2722418 w 5340927"/>
              <a:gd name="csY15" fmla="*/ 2438400 h 3706091"/>
              <a:gd name="csX16" fmla="*/ 2528454 w 5340927"/>
              <a:gd name="csY16" fmla="*/ 2251364 h 3706091"/>
              <a:gd name="csX17" fmla="*/ 2369127 w 5340927"/>
              <a:gd name="csY17" fmla="*/ 2050473 h 3706091"/>
              <a:gd name="csX18" fmla="*/ 2182091 w 5340927"/>
              <a:gd name="csY18" fmla="*/ 1849582 h 3706091"/>
              <a:gd name="csX19" fmla="*/ 2071254 w 5340927"/>
              <a:gd name="csY19" fmla="*/ 1690255 h 3706091"/>
              <a:gd name="csX20" fmla="*/ 1925782 w 5340927"/>
              <a:gd name="csY20" fmla="*/ 1510146 h 3706091"/>
              <a:gd name="csX21" fmla="*/ 1773382 w 5340927"/>
              <a:gd name="csY21" fmla="*/ 1309255 h 3706091"/>
              <a:gd name="csX22" fmla="*/ 1586345 w 5340927"/>
              <a:gd name="csY22" fmla="*/ 1052946 h 3706091"/>
              <a:gd name="csX23" fmla="*/ 1454727 w 5340927"/>
              <a:gd name="csY23" fmla="*/ 893618 h 3706091"/>
              <a:gd name="csX24" fmla="*/ 1357745 w 5340927"/>
              <a:gd name="csY24" fmla="*/ 741218 h 3706091"/>
              <a:gd name="csX25" fmla="*/ 249382 w 5340927"/>
              <a:gd name="csY25" fmla="*/ 0 h 37060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5340927" h="3706091">
                <a:moveTo>
                  <a:pt x="249382" y="0"/>
                </a:moveTo>
                <a:lnTo>
                  <a:pt x="0" y="0"/>
                </a:lnTo>
                <a:lnTo>
                  <a:pt x="0" y="3706091"/>
                </a:lnTo>
                <a:lnTo>
                  <a:pt x="5340927" y="3706091"/>
                </a:lnTo>
                <a:lnTo>
                  <a:pt x="5340927" y="2687782"/>
                </a:lnTo>
                <a:lnTo>
                  <a:pt x="4170218" y="2687782"/>
                </a:lnTo>
                <a:lnTo>
                  <a:pt x="4073236" y="2667000"/>
                </a:lnTo>
                <a:lnTo>
                  <a:pt x="3962400" y="2694709"/>
                </a:lnTo>
                <a:lnTo>
                  <a:pt x="3879273" y="2729346"/>
                </a:lnTo>
                <a:lnTo>
                  <a:pt x="3761509" y="2763982"/>
                </a:lnTo>
                <a:lnTo>
                  <a:pt x="3574473" y="2777836"/>
                </a:lnTo>
                <a:lnTo>
                  <a:pt x="3394363" y="2777836"/>
                </a:lnTo>
                <a:lnTo>
                  <a:pt x="3283527" y="2750127"/>
                </a:lnTo>
                <a:lnTo>
                  <a:pt x="3068782" y="2660073"/>
                </a:lnTo>
                <a:lnTo>
                  <a:pt x="2888673" y="2563091"/>
                </a:lnTo>
                <a:lnTo>
                  <a:pt x="2722418" y="2438400"/>
                </a:lnTo>
                <a:lnTo>
                  <a:pt x="2528454" y="2251364"/>
                </a:lnTo>
                <a:lnTo>
                  <a:pt x="2369127" y="2050473"/>
                </a:lnTo>
                <a:lnTo>
                  <a:pt x="2182091" y="1849582"/>
                </a:lnTo>
                <a:lnTo>
                  <a:pt x="2071254" y="1690255"/>
                </a:lnTo>
                <a:lnTo>
                  <a:pt x="1925782" y="1510146"/>
                </a:lnTo>
                <a:lnTo>
                  <a:pt x="1773382" y="1309255"/>
                </a:lnTo>
                <a:lnTo>
                  <a:pt x="1586345" y="1052946"/>
                </a:lnTo>
                <a:lnTo>
                  <a:pt x="1454727" y="893618"/>
                </a:lnTo>
                <a:lnTo>
                  <a:pt x="1357745" y="741218"/>
                </a:lnTo>
                <a:lnTo>
                  <a:pt x="249382" y="0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AF4BEE-1D10-E7E5-12C7-B606D60C71DA}"/>
              </a:ext>
            </a:extLst>
          </p:cNvPr>
          <p:cNvSpPr txBox="1"/>
          <p:nvPr/>
        </p:nvSpPr>
        <p:spPr>
          <a:xfrm>
            <a:off x="3940997" y="4544542"/>
            <a:ext cx="2279463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Doesn’t deposit enough energy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D95F56-2BA3-1A4A-54D3-E1197D495707}"/>
              </a:ext>
            </a:extLst>
          </p:cNvPr>
          <p:cNvSpPr txBox="1"/>
          <p:nvPr/>
        </p:nvSpPr>
        <p:spPr>
          <a:xfrm>
            <a:off x="7193043" y="4585397"/>
            <a:ext cx="1185569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Bubbles!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19020EB-8E45-F706-8A81-FFEBECFCCD27}"/>
              </a:ext>
            </a:extLst>
          </p:cNvPr>
          <p:cNvSpPr/>
          <p:nvPr/>
        </p:nvSpPr>
        <p:spPr>
          <a:xfrm>
            <a:off x="5210175" y="2533650"/>
            <a:ext cx="2647950" cy="2009775"/>
          </a:xfrm>
          <a:custGeom>
            <a:avLst/>
            <a:gdLst>
              <a:gd name="csX0" fmla="*/ 0 w 2647950"/>
              <a:gd name="csY0" fmla="*/ 0 h 2009775"/>
              <a:gd name="csX1" fmla="*/ 328613 w 2647950"/>
              <a:gd name="csY1" fmla="*/ 242888 h 2009775"/>
              <a:gd name="csX2" fmla="*/ 647700 w 2647950"/>
              <a:gd name="csY2" fmla="*/ 547688 h 2009775"/>
              <a:gd name="csX3" fmla="*/ 895350 w 2647950"/>
              <a:gd name="csY3" fmla="*/ 757238 h 2009775"/>
              <a:gd name="csX4" fmla="*/ 1071563 w 2647950"/>
              <a:gd name="csY4" fmla="*/ 928688 h 2009775"/>
              <a:gd name="csX5" fmla="*/ 1271588 w 2647950"/>
              <a:gd name="csY5" fmla="*/ 1100138 h 2009775"/>
              <a:gd name="csX6" fmla="*/ 1490663 w 2647950"/>
              <a:gd name="csY6" fmla="*/ 1290638 h 2009775"/>
              <a:gd name="csX7" fmla="*/ 1685925 w 2647950"/>
              <a:gd name="csY7" fmla="*/ 1428750 h 2009775"/>
              <a:gd name="csX8" fmla="*/ 1881188 w 2647950"/>
              <a:gd name="csY8" fmla="*/ 1571625 h 2009775"/>
              <a:gd name="csX9" fmla="*/ 2071688 w 2647950"/>
              <a:gd name="csY9" fmla="*/ 1676400 h 2009775"/>
              <a:gd name="csX10" fmla="*/ 2262188 w 2647950"/>
              <a:gd name="csY10" fmla="*/ 1762125 h 2009775"/>
              <a:gd name="csX11" fmla="*/ 2390775 w 2647950"/>
              <a:gd name="csY11" fmla="*/ 1809750 h 2009775"/>
              <a:gd name="csX12" fmla="*/ 2566988 w 2647950"/>
              <a:gd name="csY12" fmla="*/ 1881188 h 2009775"/>
              <a:gd name="csX13" fmla="*/ 2647950 w 2647950"/>
              <a:gd name="csY13" fmla="*/ 1905000 h 2009775"/>
              <a:gd name="csX14" fmla="*/ 2476500 w 2647950"/>
              <a:gd name="csY14" fmla="*/ 1971675 h 2009775"/>
              <a:gd name="csX15" fmla="*/ 2314575 w 2647950"/>
              <a:gd name="csY15" fmla="*/ 2009775 h 2009775"/>
              <a:gd name="csX16" fmla="*/ 2052638 w 2647950"/>
              <a:gd name="csY16" fmla="*/ 2009775 h 2009775"/>
              <a:gd name="csX17" fmla="*/ 1852613 w 2647950"/>
              <a:gd name="csY17" fmla="*/ 1976438 h 2009775"/>
              <a:gd name="csX18" fmla="*/ 1647825 w 2647950"/>
              <a:gd name="csY18" fmla="*/ 1876425 h 2009775"/>
              <a:gd name="csX19" fmla="*/ 1457325 w 2647950"/>
              <a:gd name="csY19" fmla="*/ 1762125 h 2009775"/>
              <a:gd name="csX20" fmla="*/ 1281113 w 2647950"/>
              <a:gd name="csY20" fmla="*/ 1609725 h 2009775"/>
              <a:gd name="csX21" fmla="*/ 1100138 w 2647950"/>
              <a:gd name="csY21" fmla="*/ 1438275 h 2009775"/>
              <a:gd name="csX22" fmla="*/ 909638 w 2647950"/>
              <a:gd name="csY22" fmla="*/ 1209675 h 2009775"/>
              <a:gd name="csX23" fmla="*/ 728663 w 2647950"/>
              <a:gd name="csY23" fmla="*/ 981075 h 2009775"/>
              <a:gd name="csX24" fmla="*/ 581025 w 2647950"/>
              <a:gd name="csY24" fmla="*/ 795338 h 2009775"/>
              <a:gd name="csX25" fmla="*/ 452438 w 2647950"/>
              <a:gd name="csY25" fmla="*/ 614363 h 2009775"/>
              <a:gd name="csX26" fmla="*/ 309563 w 2647950"/>
              <a:gd name="csY26" fmla="*/ 438150 h 2009775"/>
              <a:gd name="csX27" fmla="*/ 152400 w 2647950"/>
              <a:gd name="csY27" fmla="*/ 223838 h 2009775"/>
              <a:gd name="csX28" fmla="*/ 0 w 2647950"/>
              <a:gd name="csY28" fmla="*/ 0 h 2009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2647950" h="2009775">
                <a:moveTo>
                  <a:pt x="0" y="0"/>
                </a:moveTo>
                <a:lnTo>
                  <a:pt x="328613" y="242888"/>
                </a:lnTo>
                <a:lnTo>
                  <a:pt x="647700" y="547688"/>
                </a:lnTo>
                <a:lnTo>
                  <a:pt x="895350" y="757238"/>
                </a:lnTo>
                <a:lnTo>
                  <a:pt x="1071563" y="928688"/>
                </a:lnTo>
                <a:lnTo>
                  <a:pt x="1271588" y="1100138"/>
                </a:lnTo>
                <a:lnTo>
                  <a:pt x="1490663" y="1290638"/>
                </a:lnTo>
                <a:lnTo>
                  <a:pt x="1685925" y="1428750"/>
                </a:lnTo>
                <a:lnTo>
                  <a:pt x="1881188" y="1571625"/>
                </a:lnTo>
                <a:lnTo>
                  <a:pt x="2071688" y="1676400"/>
                </a:lnTo>
                <a:lnTo>
                  <a:pt x="2262188" y="1762125"/>
                </a:lnTo>
                <a:lnTo>
                  <a:pt x="2390775" y="1809750"/>
                </a:lnTo>
                <a:lnTo>
                  <a:pt x="2566988" y="1881188"/>
                </a:lnTo>
                <a:lnTo>
                  <a:pt x="2647950" y="1905000"/>
                </a:lnTo>
                <a:lnTo>
                  <a:pt x="2476500" y="1971675"/>
                </a:lnTo>
                <a:lnTo>
                  <a:pt x="2314575" y="2009775"/>
                </a:lnTo>
                <a:lnTo>
                  <a:pt x="2052638" y="2009775"/>
                </a:lnTo>
                <a:lnTo>
                  <a:pt x="1852613" y="1976438"/>
                </a:lnTo>
                <a:lnTo>
                  <a:pt x="1647825" y="1876425"/>
                </a:lnTo>
                <a:lnTo>
                  <a:pt x="1457325" y="1762125"/>
                </a:lnTo>
                <a:lnTo>
                  <a:pt x="1281113" y="1609725"/>
                </a:lnTo>
                <a:lnTo>
                  <a:pt x="1100138" y="1438275"/>
                </a:lnTo>
                <a:lnTo>
                  <a:pt x="909638" y="1209675"/>
                </a:lnTo>
                <a:lnTo>
                  <a:pt x="728663" y="981075"/>
                </a:lnTo>
                <a:lnTo>
                  <a:pt x="581025" y="795338"/>
                </a:lnTo>
                <a:lnTo>
                  <a:pt x="452438" y="614363"/>
                </a:lnTo>
                <a:lnTo>
                  <a:pt x="309563" y="438150"/>
                </a:lnTo>
                <a:lnTo>
                  <a:pt x="152400" y="22383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F761257-956D-3A47-AFC9-CE41A7FB3F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818233"/>
              </p:ext>
            </p:extLst>
          </p:nvPr>
        </p:nvGraphicFramePr>
        <p:xfrm>
          <a:off x="2750903" y="1611691"/>
          <a:ext cx="6690195" cy="4608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7" imgW="5310750" imgH="3657268" progId="Acrobat.Document.DC">
                  <p:embed/>
                </p:oleObj>
              </mc:Choice>
              <mc:Fallback>
                <p:oleObj name="Acrobat Document" r:id="rId7" imgW="5310750" imgH="365726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50903" y="1611691"/>
                        <a:ext cx="6690195" cy="4608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1386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35B980-A9CD-BC6B-BA50-2ADB862F7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A3F84BF-0B9B-DE4E-B14F-8428925A2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C7C936-601B-8F55-B6AB-89CD4B5A0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73E7AD7-A2ED-9D0A-C98A-F403A9651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095E15-3F11-29A4-44B9-EDD8C0EA8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417D54-728D-5849-D5D0-57DBB7621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Results (Preliminary) – PICO-40L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B3F0B30-2F4B-2EE0-93F7-C2801EABA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353489F-59D1-06EA-7F19-3B6E65FED0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4" y="1612672"/>
          <a:ext cx="6688770" cy="4607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310750" imgH="3657268" progId="Acrobat.Document.DC">
                  <p:embed/>
                </p:oleObj>
              </mc:Choice>
              <mc:Fallback>
                <p:oleObj name="Acrobat Document" r:id="rId3" imgW="5310750" imgH="3657268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C2B39948-3797-10B2-E39A-BEA88B2E76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51614" y="1612672"/>
                        <a:ext cx="6688770" cy="4607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DADA1BB8-805A-EFB4-7CED-DD2B4AC1D3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2" y="1612182"/>
          <a:ext cx="6689483" cy="4607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310750" imgH="3657268" progId="Acrobat.Document.DC">
                  <p:embed/>
                </p:oleObj>
              </mc:Choice>
              <mc:Fallback>
                <p:oleObj name="Acrobat Document" r:id="rId5" imgW="5310750" imgH="3657268" progId="Acrobat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1476E80-7ECC-C91D-1D5B-D678B1EF49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51612" y="1612182"/>
                        <a:ext cx="6689483" cy="4607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E1E37EB-E889-914D-7C52-4B79381BEA72}"/>
              </a:ext>
            </a:extLst>
          </p:cNvPr>
          <p:cNvSpPr txBox="1"/>
          <p:nvPr/>
        </p:nvSpPr>
        <p:spPr>
          <a:xfrm>
            <a:off x="3720504" y="6256051"/>
            <a:ext cx="47509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P</a:t>
            </a:r>
            <a:r>
              <a:rPr lang="en-CA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ICO-40L sensitivity at SNOLAB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2DB6F74-49AA-C3A9-8AE8-A9F98988C52C}"/>
              </a:ext>
            </a:extLst>
          </p:cNvPr>
          <p:cNvSpPr/>
          <p:nvPr/>
        </p:nvSpPr>
        <p:spPr>
          <a:xfrm>
            <a:off x="4092388" y="1779494"/>
            <a:ext cx="5078506" cy="2671482"/>
          </a:xfrm>
          <a:custGeom>
            <a:avLst/>
            <a:gdLst>
              <a:gd name="csX0" fmla="*/ 1107141 w 5078506"/>
              <a:gd name="csY0" fmla="*/ 739588 h 2671482"/>
              <a:gd name="csX1" fmla="*/ 1290918 w 5078506"/>
              <a:gd name="csY1" fmla="*/ 860612 h 2671482"/>
              <a:gd name="csX2" fmla="*/ 1452283 w 5078506"/>
              <a:gd name="csY2" fmla="*/ 995082 h 2671482"/>
              <a:gd name="csX3" fmla="*/ 1609165 w 5078506"/>
              <a:gd name="csY3" fmla="*/ 1138518 h 2671482"/>
              <a:gd name="csX4" fmla="*/ 1775012 w 5078506"/>
              <a:gd name="csY4" fmla="*/ 1299882 h 2671482"/>
              <a:gd name="csX5" fmla="*/ 1967753 w 5078506"/>
              <a:gd name="csY5" fmla="*/ 1456765 h 2671482"/>
              <a:gd name="csX6" fmla="*/ 2182906 w 5078506"/>
              <a:gd name="csY6" fmla="*/ 1667435 h 2671482"/>
              <a:gd name="csX7" fmla="*/ 2371165 w 5078506"/>
              <a:gd name="csY7" fmla="*/ 1819835 h 2671482"/>
              <a:gd name="csX8" fmla="*/ 2545977 w 5078506"/>
              <a:gd name="csY8" fmla="*/ 1990165 h 2671482"/>
              <a:gd name="csX9" fmla="*/ 2756647 w 5078506"/>
              <a:gd name="csY9" fmla="*/ 2147047 h 2671482"/>
              <a:gd name="csX10" fmla="*/ 2958353 w 5078506"/>
              <a:gd name="csY10" fmla="*/ 2290482 h 2671482"/>
              <a:gd name="csX11" fmla="*/ 3155577 w 5078506"/>
              <a:gd name="csY11" fmla="*/ 2415988 h 2671482"/>
              <a:gd name="csX12" fmla="*/ 3420036 w 5078506"/>
              <a:gd name="csY12" fmla="*/ 2532530 h 2671482"/>
              <a:gd name="csX13" fmla="*/ 3671047 w 5078506"/>
              <a:gd name="csY13" fmla="*/ 2631141 h 2671482"/>
              <a:gd name="csX14" fmla="*/ 3904130 w 5078506"/>
              <a:gd name="csY14" fmla="*/ 2667000 h 2671482"/>
              <a:gd name="csX15" fmla="*/ 4182036 w 5078506"/>
              <a:gd name="csY15" fmla="*/ 2671482 h 2671482"/>
              <a:gd name="csX16" fmla="*/ 5078506 w 5078506"/>
              <a:gd name="csY16" fmla="*/ 2671482 h 2671482"/>
              <a:gd name="csX17" fmla="*/ 5078506 w 5078506"/>
              <a:gd name="csY17" fmla="*/ 0 h 2671482"/>
              <a:gd name="csX18" fmla="*/ 0 w 5078506"/>
              <a:gd name="csY18" fmla="*/ 0 h 2671482"/>
              <a:gd name="csX19" fmla="*/ 389965 w 5078506"/>
              <a:gd name="csY19" fmla="*/ 259977 h 2671482"/>
              <a:gd name="csX20" fmla="*/ 788894 w 5078506"/>
              <a:gd name="csY20" fmla="*/ 519953 h 2671482"/>
              <a:gd name="csX21" fmla="*/ 1107141 w 5078506"/>
              <a:gd name="csY21" fmla="*/ 739588 h 26714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078506" h="2671482">
                <a:moveTo>
                  <a:pt x="1107141" y="739588"/>
                </a:moveTo>
                <a:lnTo>
                  <a:pt x="1290918" y="860612"/>
                </a:lnTo>
                <a:lnTo>
                  <a:pt x="1452283" y="995082"/>
                </a:lnTo>
                <a:lnTo>
                  <a:pt x="1609165" y="1138518"/>
                </a:lnTo>
                <a:lnTo>
                  <a:pt x="1775012" y="1299882"/>
                </a:lnTo>
                <a:lnTo>
                  <a:pt x="1967753" y="1456765"/>
                </a:lnTo>
                <a:lnTo>
                  <a:pt x="2182906" y="1667435"/>
                </a:lnTo>
                <a:lnTo>
                  <a:pt x="2371165" y="1819835"/>
                </a:lnTo>
                <a:lnTo>
                  <a:pt x="2545977" y="1990165"/>
                </a:lnTo>
                <a:lnTo>
                  <a:pt x="2756647" y="2147047"/>
                </a:lnTo>
                <a:lnTo>
                  <a:pt x="2958353" y="2290482"/>
                </a:lnTo>
                <a:lnTo>
                  <a:pt x="3155577" y="2415988"/>
                </a:lnTo>
                <a:lnTo>
                  <a:pt x="3420036" y="2532530"/>
                </a:lnTo>
                <a:lnTo>
                  <a:pt x="3671047" y="2631141"/>
                </a:lnTo>
                <a:lnTo>
                  <a:pt x="3904130" y="2667000"/>
                </a:lnTo>
                <a:lnTo>
                  <a:pt x="4182036" y="2671482"/>
                </a:lnTo>
                <a:lnTo>
                  <a:pt x="5078506" y="2671482"/>
                </a:lnTo>
                <a:lnTo>
                  <a:pt x="5078506" y="0"/>
                </a:lnTo>
                <a:lnTo>
                  <a:pt x="0" y="0"/>
                </a:lnTo>
                <a:lnTo>
                  <a:pt x="389965" y="259977"/>
                </a:lnTo>
                <a:lnTo>
                  <a:pt x="788894" y="519953"/>
                </a:lnTo>
                <a:lnTo>
                  <a:pt x="1107141" y="739588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FD610B-D1CF-64F9-80B7-0A82965DE3FB}"/>
              </a:ext>
            </a:extLst>
          </p:cNvPr>
          <p:cNvSpPr txBox="1"/>
          <p:nvPr/>
        </p:nvSpPr>
        <p:spPr>
          <a:xfrm>
            <a:off x="6646097" y="2024521"/>
            <a:ext cx="2279463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Loses too much energy in overburden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AA3F4F8-96FB-26B8-561F-93C78C92ABF1}"/>
              </a:ext>
            </a:extLst>
          </p:cNvPr>
          <p:cNvSpPr/>
          <p:nvPr/>
        </p:nvSpPr>
        <p:spPr>
          <a:xfrm>
            <a:off x="3830782" y="1780309"/>
            <a:ext cx="5340927" cy="3706091"/>
          </a:xfrm>
          <a:custGeom>
            <a:avLst/>
            <a:gdLst>
              <a:gd name="csX0" fmla="*/ 249382 w 5340927"/>
              <a:gd name="csY0" fmla="*/ 0 h 3706091"/>
              <a:gd name="csX1" fmla="*/ 0 w 5340927"/>
              <a:gd name="csY1" fmla="*/ 0 h 3706091"/>
              <a:gd name="csX2" fmla="*/ 0 w 5340927"/>
              <a:gd name="csY2" fmla="*/ 3706091 h 3706091"/>
              <a:gd name="csX3" fmla="*/ 5340927 w 5340927"/>
              <a:gd name="csY3" fmla="*/ 3706091 h 3706091"/>
              <a:gd name="csX4" fmla="*/ 5340927 w 5340927"/>
              <a:gd name="csY4" fmla="*/ 2687782 h 3706091"/>
              <a:gd name="csX5" fmla="*/ 4170218 w 5340927"/>
              <a:gd name="csY5" fmla="*/ 2687782 h 3706091"/>
              <a:gd name="csX6" fmla="*/ 4073236 w 5340927"/>
              <a:gd name="csY6" fmla="*/ 2667000 h 3706091"/>
              <a:gd name="csX7" fmla="*/ 3962400 w 5340927"/>
              <a:gd name="csY7" fmla="*/ 2694709 h 3706091"/>
              <a:gd name="csX8" fmla="*/ 3879273 w 5340927"/>
              <a:gd name="csY8" fmla="*/ 2729346 h 3706091"/>
              <a:gd name="csX9" fmla="*/ 3761509 w 5340927"/>
              <a:gd name="csY9" fmla="*/ 2763982 h 3706091"/>
              <a:gd name="csX10" fmla="*/ 3574473 w 5340927"/>
              <a:gd name="csY10" fmla="*/ 2777836 h 3706091"/>
              <a:gd name="csX11" fmla="*/ 3394363 w 5340927"/>
              <a:gd name="csY11" fmla="*/ 2777836 h 3706091"/>
              <a:gd name="csX12" fmla="*/ 3283527 w 5340927"/>
              <a:gd name="csY12" fmla="*/ 2750127 h 3706091"/>
              <a:gd name="csX13" fmla="*/ 3068782 w 5340927"/>
              <a:gd name="csY13" fmla="*/ 2660073 h 3706091"/>
              <a:gd name="csX14" fmla="*/ 2888673 w 5340927"/>
              <a:gd name="csY14" fmla="*/ 2563091 h 3706091"/>
              <a:gd name="csX15" fmla="*/ 2722418 w 5340927"/>
              <a:gd name="csY15" fmla="*/ 2438400 h 3706091"/>
              <a:gd name="csX16" fmla="*/ 2528454 w 5340927"/>
              <a:gd name="csY16" fmla="*/ 2251364 h 3706091"/>
              <a:gd name="csX17" fmla="*/ 2369127 w 5340927"/>
              <a:gd name="csY17" fmla="*/ 2050473 h 3706091"/>
              <a:gd name="csX18" fmla="*/ 2182091 w 5340927"/>
              <a:gd name="csY18" fmla="*/ 1849582 h 3706091"/>
              <a:gd name="csX19" fmla="*/ 2071254 w 5340927"/>
              <a:gd name="csY19" fmla="*/ 1690255 h 3706091"/>
              <a:gd name="csX20" fmla="*/ 1925782 w 5340927"/>
              <a:gd name="csY20" fmla="*/ 1510146 h 3706091"/>
              <a:gd name="csX21" fmla="*/ 1773382 w 5340927"/>
              <a:gd name="csY21" fmla="*/ 1309255 h 3706091"/>
              <a:gd name="csX22" fmla="*/ 1586345 w 5340927"/>
              <a:gd name="csY22" fmla="*/ 1052946 h 3706091"/>
              <a:gd name="csX23" fmla="*/ 1454727 w 5340927"/>
              <a:gd name="csY23" fmla="*/ 893618 h 3706091"/>
              <a:gd name="csX24" fmla="*/ 1357745 w 5340927"/>
              <a:gd name="csY24" fmla="*/ 741218 h 3706091"/>
              <a:gd name="csX25" fmla="*/ 249382 w 5340927"/>
              <a:gd name="csY25" fmla="*/ 0 h 37060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5340927" h="3706091">
                <a:moveTo>
                  <a:pt x="249382" y="0"/>
                </a:moveTo>
                <a:lnTo>
                  <a:pt x="0" y="0"/>
                </a:lnTo>
                <a:lnTo>
                  <a:pt x="0" y="3706091"/>
                </a:lnTo>
                <a:lnTo>
                  <a:pt x="5340927" y="3706091"/>
                </a:lnTo>
                <a:lnTo>
                  <a:pt x="5340927" y="2687782"/>
                </a:lnTo>
                <a:lnTo>
                  <a:pt x="4170218" y="2687782"/>
                </a:lnTo>
                <a:lnTo>
                  <a:pt x="4073236" y="2667000"/>
                </a:lnTo>
                <a:lnTo>
                  <a:pt x="3962400" y="2694709"/>
                </a:lnTo>
                <a:lnTo>
                  <a:pt x="3879273" y="2729346"/>
                </a:lnTo>
                <a:lnTo>
                  <a:pt x="3761509" y="2763982"/>
                </a:lnTo>
                <a:lnTo>
                  <a:pt x="3574473" y="2777836"/>
                </a:lnTo>
                <a:lnTo>
                  <a:pt x="3394363" y="2777836"/>
                </a:lnTo>
                <a:lnTo>
                  <a:pt x="3283527" y="2750127"/>
                </a:lnTo>
                <a:lnTo>
                  <a:pt x="3068782" y="2660073"/>
                </a:lnTo>
                <a:lnTo>
                  <a:pt x="2888673" y="2563091"/>
                </a:lnTo>
                <a:lnTo>
                  <a:pt x="2722418" y="2438400"/>
                </a:lnTo>
                <a:lnTo>
                  <a:pt x="2528454" y="2251364"/>
                </a:lnTo>
                <a:lnTo>
                  <a:pt x="2369127" y="2050473"/>
                </a:lnTo>
                <a:lnTo>
                  <a:pt x="2182091" y="1849582"/>
                </a:lnTo>
                <a:lnTo>
                  <a:pt x="2071254" y="1690255"/>
                </a:lnTo>
                <a:lnTo>
                  <a:pt x="1925782" y="1510146"/>
                </a:lnTo>
                <a:lnTo>
                  <a:pt x="1773382" y="1309255"/>
                </a:lnTo>
                <a:lnTo>
                  <a:pt x="1586345" y="1052946"/>
                </a:lnTo>
                <a:lnTo>
                  <a:pt x="1454727" y="893618"/>
                </a:lnTo>
                <a:lnTo>
                  <a:pt x="1357745" y="741218"/>
                </a:lnTo>
                <a:lnTo>
                  <a:pt x="249382" y="0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DBA2F3-9B0E-67C4-10F9-D11B208BE195}"/>
              </a:ext>
            </a:extLst>
          </p:cNvPr>
          <p:cNvSpPr txBox="1"/>
          <p:nvPr/>
        </p:nvSpPr>
        <p:spPr>
          <a:xfrm>
            <a:off x="3940997" y="4544542"/>
            <a:ext cx="2279463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Doesn’t deposit enough energy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4D218A-4B9A-D015-AC1C-0FFAEDDB2A62}"/>
              </a:ext>
            </a:extLst>
          </p:cNvPr>
          <p:cNvSpPr txBox="1"/>
          <p:nvPr/>
        </p:nvSpPr>
        <p:spPr>
          <a:xfrm>
            <a:off x="7193043" y="4585397"/>
            <a:ext cx="1185569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Bubbles!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690CDEB-DB57-E69E-2A08-2FCF87232E5B}"/>
              </a:ext>
            </a:extLst>
          </p:cNvPr>
          <p:cNvSpPr/>
          <p:nvPr/>
        </p:nvSpPr>
        <p:spPr>
          <a:xfrm>
            <a:off x="5210175" y="2533650"/>
            <a:ext cx="2647950" cy="2009775"/>
          </a:xfrm>
          <a:custGeom>
            <a:avLst/>
            <a:gdLst>
              <a:gd name="csX0" fmla="*/ 0 w 2647950"/>
              <a:gd name="csY0" fmla="*/ 0 h 2009775"/>
              <a:gd name="csX1" fmla="*/ 328613 w 2647950"/>
              <a:gd name="csY1" fmla="*/ 242888 h 2009775"/>
              <a:gd name="csX2" fmla="*/ 647700 w 2647950"/>
              <a:gd name="csY2" fmla="*/ 547688 h 2009775"/>
              <a:gd name="csX3" fmla="*/ 895350 w 2647950"/>
              <a:gd name="csY3" fmla="*/ 757238 h 2009775"/>
              <a:gd name="csX4" fmla="*/ 1071563 w 2647950"/>
              <a:gd name="csY4" fmla="*/ 928688 h 2009775"/>
              <a:gd name="csX5" fmla="*/ 1271588 w 2647950"/>
              <a:gd name="csY5" fmla="*/ 1100138 h 2009775"/>
              <a:gd name="csX6" fmla="*/ 1490663 w 2647950"/>
              <a:gd name="csY6" fmla="*/ 1290638 h 2009775"/>
              <a:gd name="csX7" fmla="*/ 1685925 w 2647950"/>
              <a:gd name="csY7" fmla="*/ 1428750 h 2009775"/>
              <a:gd name="csX8" fmla="*/ 1881188 w 2647950"/>
              <a:gd name="csY8" fmla="*/ 1571625 h 2009775"/>
              <a:gd name="csX9" fmla="*/ 2071688 w 2647950"/>
              <a:gd name="csY9" fmla="*/ 1676400 h 2009775"/>
              <a:gd name="csX10" fmla="*/ 2262188 w 2647950"/>
              <a:gd name="csY10" fmla="*/ 1762125 h 2009775"/>
              <a:gd name="csX11" fmla="*/ 2390775 w 2647950"/>
              <a:gd name="csY11" fmla="*/ 1809750 h 2009775"/>
              <a:gd name="csX12" fmla="*/ 2566988 w 2647950"/>
              <a:gd name="csY12" fmla="*/ 1881188 h 2009775"/>
              <a:gd name="csX13" fmla="*/ 2647950 w 2647950"/>
              <a:gd name="csY13" fmla="*/ 1905000 h 2009775"/>
              <a:gd name="csX14" fmla="*/ 2476500 w 2647950"/>
              <a:gd name="csY14" fmla="*/ 1971675 h 2009775"/>
              <a:gd name="csX15" fmla="*/ 2314575 w 2647950"/>
              <a:gd name="csY15" fmla="*/ 2009775 h 2009775"/>
              <a:gd name="csX16" fmla="*/ 2052638 w 2647950"/>
              <a:gd name="csY16" fmla="*/ 2009775 h 2009775"/>
              <a:gd name="csX17" fmla="*/ 1852613 w 2647950"/>
              <a:gd name="csY17" fmla="*/ 1976438 h 2009775"/>
              <a:gd name="csX18" fmla="*/ 1647825 w 2647950"/>
              <a:gd name="csY18" fmla="*/ 1876425 h 2009775"/>
              <a:gd name="csX19" fmla="*/ 1457325 w 2647950"/>
              <a:gd name="csY19" fmla="*/ 1762125 h 2009775"/>
              <a:gd name="csX20" fmla="*/ 1281113 w 2647950"/>
              <a:gd name="csY20" fmla="*/ 1609725 h 2009775"/>
              <a:gd name="csX21" fmla="*/ 1100138 w 2647950"/>
              <a:gd name="csY21" fmla="*/ 1438275 h 2009775"/>
              <a:gd name="csX22" fmla="*/ 909638 w 2647950"/>
              <a:gd name="csY22" fmla="*/ 1209675 h 2009775"/>
              <a:gd name="csX23" fmla="*/ 728663 w 2647950"/>
              <a:gd name="csY23" fmla="*/ 981075 h 2009775"/>
              <a:gd name="csX24" fmla="*/ 581025 w 2647950"/>
              <a:gd name="csY24" fmla="*/ 795338 h 2009775"/>
              <a:gd name="csX25" fmla="*/ 452438 w 2647950"/>
              <a:gd name="csY25" fmla="*/ 614363 h 2009775"/>
              <a:gd name="csX26" fmla="*/ 309563 w 2647950"/>
              <a:gd name="csY26" fmla="*/ 438150 h 2009775"/>
              <a:gd name="csX27" fmla="*/ 152400 w 2647950"/>
              <a:gd name="csY27" fmla="*/ 223838 h 2009775"/>
              <a:gd name="csX28" fmla="*/ 0 w 2647950"/>
              <a:gd name="csY28" fmla="*/ 0 h 2009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2647950" h="2009775">
                <a:moveTo>
                  <a:pt x="0" y="0"/>
                </a:moveTo>
                <a:lnTo>
                  <a:pt x="328613" y="242888"/>
                </a:lnTo>
                <a:lnTo>
                  <a:pt x="647700" y="547688"/>
                </a:lnTo>
                <a:lnTo>
                  <a:pt x="895350" y="757238"/>
                </a:lnTo>
                <a:lnTo>
                  <a:pt x="1071563" y="928688"/>
                </a:lnTo>
                <a:lnTo>
                  <a:pt x="1271588" y="1100138"/>
                </a:lnTo>
                <a:lnTo>
                  <a:pt x="1490663" y="1290638"/>
                </a:lnTo>
                <a:lnTo>
                  <a:pt x="1685925" y="1428750"/>
                </a:lnTo>
                <a:lnTo>
                  <a:pt x="1881188" y="1571625"/>
                </a:lnTo>
                <a:lnTo>
                  <a:pt x="2071688" y="1676400"/>
                </a:lnTo>
                <a:lnTo>
                  <a:pt x="2262188" y="1762125"/>
                </a:lnTo>
                <a:lnTo>
                  <a:pt x="2390775" y="1809750"/>
                </a:lnTo>
                <a:lnTo>
                  <a:pt x="2566988" y="1881188"/>
                </a:lnTo>
                <a:lnTo>
                  <a:pt x="2647950" y="1905000"/>
                </a:lnTo>
                <a:lnTo>
                  <a:pt x="2476500" y="1971675"/>
                </a:lnTo>
                <a:lnTo>
                  <a:pt x="2314575" y="2009775"/>
                </a:lnTo>
                <a:lnTo>
                  <a:pt x="2052638" y="2009775"/>
                </a:lnTo>
                <a:lnTo>
                  <a:pt x="1852613" y="1976438"/>
                </a:lnTo>
                <a:lnTo>
                  <a:pt x="1647825" y="1876425"/>
                </a:lnTo>
                <a:lnTo>
                  <a:pt x="1457325" y="1762125"/>
                </a:lnTo>
                <a:lnTo>
                  <a:pt x="1281113" y="1609725"/>
                </a:lnTo>
                <a:lnTo>
                  <a:pt x="1100138" y="1438275"/>
                </a:lnTo>
                <a:lnTo>
                  <a:pt x="909638" y="1209675"/>
                </a:lnTo>
                <a:lnTo>
                  <a:pt x="728663" y="981075"/>
                </a:lnTo>
                <a:lnTo>
                  <a:pt x="581025" y="795338"/>
                </a:lnTo>
                <a:lnTo>
                  <a:pt x="452438" y="614363"/>
                </a:lnTo>
                <a:lnTo>
                  <a:pt x="309563" y="438150"/>
                </a:lnTo>
                <a:lnTo>
                  <a:pt x="152400" y="22383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27DA2DE4-4B01-8A10-A9C5-F053CC0AF3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0903" y="1611691"/>
          <a:ext cx="6690195" cy="4608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7" imgW="5310750" imgH="3657268" progId="Acrobat.Document.DC">
                  <p:embed/>
                </p:oleObj>
              </mc:Choice>
              <mc:Fallback>
                <p:oleObj name="Acrobat Document" r:id="rId7" imgW="5310750" imgH="3657268" progId="Acrobat.Document.DC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AF761257-956D-3A47-AFC9-CE41A7FB3F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50903" y="1611691"/>
                        <a:ext cx="6690195" cy="4608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26384558-9B79-E7C4-442D-FF51CA8A40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706616"/>
              </p:ext>
            </p:extLst>
          </p:nvPr>
        </p:nvGraphicFramePr>
        <p:xfrm>
          <a:off x="2750088" y="1611200"/>
          <a:ext cx="6688770" cy="460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9" imgW="5310750" imgH="3581368" progId="Acrobat.Document.DC">
                  <p:embed/>
                </p:oleObj>
              </mc:Choice>
              <mc:Fallback>
                <p:oleObj name="Acrobat Document" r:id="rId9" imgW="5310750" imgH="358136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50088" y="1611200"/>
                        <a:ext cx="6688770" cy="4608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1235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2BD3C6-8A8F-D4FF-BEDB-A218E6B69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9DFC157-B43D-28F6-6372-B83065C43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23E6C1-9E07-5103-5423-E7B4A515C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41729B7-C55A-875C-1100-4CAD692FC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401DCCD-AC7A-1B54-4694-14807AB2D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ADC137-DB7A-DBEF-6480-13892F399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Results (Preliminary) – PICO-500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2C72501-CB28-B547-1A8A-3168CF6DA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708CBCE-956B-2638-22A2-CE39EA7041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4" y="1612672"/>
          <a:ext cx="6688770" cy="4607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310750" imgH="3657268" progId="Acrobat.Document.DC">
                  <p:embed/>
                </p:oleObj>
              </mc:Choice>
              <mc:Fallback>
                <p:oleObj name="Acrobat Document" r:id="rId3" imgW="5310750" imgH="3657268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7115B61-9B9A-9056-80FA-6B07B9735E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51614" y="1612672"/>
                        <a:ext cx="6688770" cy="4607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EA30E16-C6AA-C8AA-EC7D-7C56E580C289}"/>
              </a:ext>
            </a:extLst>
          </p:cNvPr>
          <p:cNvSpPr txBox="1"/>
          <p:nvPr/>
        </p:nvSpPr>
        <p:spPr>
          <a:xfrm>
            <a:off x="3720504" y="6256051"/>
            <a:ext cx="47509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P</a:t>
            </a:r>
            <a:r>
              <a:rPr lang="en-CA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ICO-500 sensitivity in SNOLAB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D47153E-3580-3282-CDB5-04FCE5E8BC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4891719"/>
              </p:ext>
            </p:extLst>
          </p:nvPr>
        </p:nvGraphicFramePr>
        <p:xfrm>
          <a:off x="2751613" y="1612180"/>
          <a:ext cx="6688770" cy="4607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310750" imgH="3657268" progId="Acrobat.Document.DC">
                  <p:embed/>
                </p:oleObj>
              </mc:Choice>
              <mc:Fallback>
                <p:oleObj name="Acrobat Document" r:id="rId5" imgW="5310750" imgH="365726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51613" y="1612180"/>
                        <a:ext cx="6688770" cy="4607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68A43A1-58FC-5D12-796A-45D35A4D2CFC}"/>
              </a:ext>
            </a:extLst>
          </p:cNvPr>
          <p:cNvSpPr/>
          <p:nvPr/>
        </p:nvSpPr>
        <p:spPr>
          <a:xfrm>
            <a:off x="5302624" y="2604247"/>
            <a:ext cx="2501152" cy="1887071"/>
          </a:xfrm>
          <a:custGeom>
            <a:avLst/>
            <a:gdLst>
              <a:gd name="csX0" fmla="*/ 0 w 2501152"/>
              <a:gd name="csY0" fmla="*/ 0 h 1887071"/>
              <a:gd name="csX1" fmla="*/ 143435 w 2501152"/>
              <a:gd name="csY1" fmla="*/ 179294 h 1887071"/>
              <a:gd name="csX2" fmla="*/ 246529 w 2501152"/>
              <a:gd name="csY2" fmla="*/ 340659 h 1887071"/>
              <a:gd name="csX3" fmla="*/ 363070 w 2501152"/>
              <a:gd name="csY3" fmla="*/ 470647 h 1887071"/>
              <a:gd name="csX4" fmla="*/ 484094 w 2501152"/>
              <a:gd name="csY4" fmla="*/ 632012 h 1887071"/>
              <a:gd name="csX5" fmla="*/ 632011 w 2501152"/>
              <a:gd name="csY5" fmla="*/ 838200 h 1887071"/>
              <a:gd name="csX6" fmla="*/ 775447 w 2501152"/>
              <a:gd name="csY6" fmla="*/ 1008529 h 1887071"/>
              <a:gd name="csX7" fmla="*/ 927847 w 2501152"/>
              <a:gd name="csY7" fmla="*/ 1196788 h 1887071"/>
              <a:gd name="csX8" fmla="*/ 1107141 w 2501152"/>
              <a:gd name="csY8" fmla="*/ 1385047 h 1887071"/>
              <a:gd name="csX9" fmla="*/ 1277470 w 2501152"/>
              <a:gd name="csY9" fmla="*/ 1550894 h 1887071"/>
              <a:gd name="csX10" fmla="*/ 1456764 w 2501152"/>
              <a:gd name="csY10" fmla="*/ 1676400 h 1887071"/>
              <a:gd name="csX11" fmla="*/ 1649505 w 2501152"/>
              <a:gd name="csY11" fmla="*/ 1797424 h 1887071"/>
              <a:gd name="csX12" fmla="*/ 1815352 w 2501152"/>
              <a:gd name="csY12" fmla="*/ 1846729 h 1887071"/>
              <a:gd name="csX13" fmla="*/ 1976717 w 2501152"/>
              <a:gd name="csY13" fmla="*/ 1882588 h 1887071"/>
              <a:gd name="csX14" fmla="*/ 2164976 w 2501152"/>
              <a:gd name="csY14" fmla="*/ 1887071 h 1887071"/>
              <a:gd name="csX15" fmla="*/ 2326341 w 2501152"/>
              <a:gd name="csY15" fmla="*/ 1869141 h 1887071"/>
              <a:gd name="csX16" fmla="*/ 2501152 w 2501152"/>
              <a:gd name="csY16" fmla="*/ 1810871 h 1887071"/>
              <a:gd name="csX17" fmla="*/ 2330823 w 2501152"/>
              <a:gd name="csY17" fmla="*/ 1761565 h 1887071"/>
              <a:gd name="csX18" fmla="*/ 2151529 w 2501152"/>
              <a:gd name="csY18" fmla="*/ 1698812 h 1887071"/>
              <a:gd name="csX19" fmla="*/ 1972235 w 2501152"/>
              <a:gd name="csY19" fmla="*/ 1604682 h 1887071"/>
              <a:gd name="csX20" fmla="*/ 1770529 w 2501152"/>
              <a:gd name="csY20" fmla="*/ 1483659 h 1887071"/>
              <a:gd name="csX21" fmla="*/ 1595717 w 2501152"/>
              <a:gd name="csY21" fmla="*/ 1362635 h 1887071"/>
              <a:gd name="csX22" fmla="*/ 1402976 w 2501152"/>
              <a:gd name="csY22" fmla="*/ 1214718 h 1887071"/>
              <a:gd name="csX23" fmla="*/ 1201270 w 2501152"/>
              <a:gd name="csY23" fmla="*/ 1057835 h 1887071"/>
              <a:gd name="csX24" fmla="*/ 1080247 w 2501152"/>
              <a:gd name="csY24" fmla="*/ 945777 h 1887071"/>
              <a:gd name="csX25" fmla="*/ 927847 w 2501152"/>
              <a:gd name="csY25" fmla="*/ 802341 h 1887071"/>
              <a:gd name="csX26" fmla="*/ 775447 w 2501152"/>
              <a:gd name="csY26" fmla="*/ 645459 h 1887071"/>
              <a:gd name="csX27" fmla="*/ 587188 w 2501152"/>
              <a:gd name="csY27" fmla="*/ 475129 h 1887071"/>
              <a:gd name="csX28" fmla="*/ 407894 w 2501152"/>
              <a:gd name="csY28" fmla="*/ 327212 h 1887071"/>
              <a:gd name="csX29" fmla="*/ 255494 w 2501152"/>
              <a:gd name="csY29" fmla="*/ 188259 h 1887071"/>
              <a:gd name="csX30" fmla="*/ 129988 w 2501152"/>
              <a:gd name="csY30" fmla="*/ 89647 h 1887071"/>
              <a:gd name="csX31" fmla="*/ 0 w 2501152"/>
              <a:gd name="csY31" fmla="*/ 0 h 18870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2501152" h="1887071">
                <a:moveTo>
                  <a:pt x="0" y="0"/>
                </a:moveTo>
                <a:lnTo>
                  <a:pt x="143435" y="179294"/>
                </a:lnTo>
                <a:lnTo>
                  <a:pt x="246529" y="340659"/>
                </a:lnTo>
                <a:lnTo>
                  <a:pt x="363070" y="470647"/>
                </a:lnTo>
                <a:lnTo>
                  <a:pt x="484094" y="632012"/>
                </a:lnTo>
                <a:lnTo>
                  <a:pt x="632011" y="838200"/>
                </a:lnTo>
                <a:lnTo>
                  <a:pt x="775447" y="1008529"/>
                </a:lnTo>
                <a:lnTo>
                  <a:pt x="927847" y="1196788"/>
                </a:lnTo>
                <a:lnTo>
                  <a:pt x="1107141" y="1385047"/>
                </a:lnTo>
                <a:lnTo>
                  <a:pt x="1277470" y="1550894"/>
                </a:lnTo>
                <a:lnTo>
                  <a:pt x="1456764" y="1676400"/>
                </a:lnTo>
                <a:lnTo>
                  <a:pt x="1649505" y="1797424"/>
                </a:lnTo>
                <a:lnTo>
                  <a:pt x="1815352" y="1846729"/>
                </a:lnTo>
                <a:lnTo>
                  <a:pt x="1976717" y="1882588"/>
                </a:lnTo>
                <a:lnTo>
                  <a:pt x="2164976" y="1887071"/>
                </a:lnTo>
                <a:lnTo>
                  <a:pt x="2326341" y="1869141"/>
                </a:lnTo>
                <a:lnTo>
                  <a:pt x="2501152" y="1810871"/>
                </a:lnTo>
                <a:lnTo>
                  <a:pt x="2330823" y="1761565"/>
                </a:lnTo>
                <a:lnTo>
                  <a:pt x="2151529" y="1698812"/>
                </a:lnTo>
                <a:lnTo>
                  <a:pt x="1972235" y="1604682"/>
                </a:lnTo>
                <a:lnTo>
                  <a:pt x="1770529" y="1483659"/>
                </a:lnTo>
                <a:lnTo>
                  <a:pt x="1595717" y="1362635"/>
                </a:lnTo>
                <a:lnTo>
                  <a:pt x="1402976" y="1214718"/>
                </a:lnTo>
                <a:lnTo>
                  <a:pt x="1201270" y="1057835"/>
                </a:lnTo>
                <a:lnTo>
                  <a:pt x="1080247" y="945777"/>
                </a:lnTo>
                <a:lnTo>
                  <a:pt x="927847" y="802341"/>
                </a:lnTo>
                <a:lnTo>
                  <a:pt x="775447" y="645459"/>
                </a:lnTo>
                <a:lnTo>
                  <a:pt x="587188" y="475129"/>
                </a:lnTo>
                <a:lnTo>
                  <a:pt x="407894" y="327212"/>
                </a:lnTo>
                <a:lnTo>
                  <a:pt x="255494" y="188259"/>
                </a:lnTo>
                <a:lnTo>
                  <a:pt x="129988" y="89647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5203825-CC60-0D98-1DED-3026340DD1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8337754"/>
              </p:ext>
            </p:extLst>
          </p:nvPr>
        </p:nvGraphicFramePr>
        <p:xfrm>
          <a:off x="2751612" y="1612179"/>
          <a:ext cx="6688770" cy="46071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7" imgW="5310750" imgH="3657268" progId="Acrobat.Document.DC">
                  <p:embed/>
                </p:oleObj>
              </mc:Choice>
              <mc:Fallback>
                <p:oleObj name="Acrobat Document" r:id="rId7" imgW="5310750" imgH="365726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51612" y="1612179"/>
                        <a:ext cx="6688770" cy="46071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007A08-1BDD-53D9-2911-2BB78FCC586F}"/>
              </a:ext>
            </a:extLst>
          </p:cNvPr>
          <p:cNvSpPr/>
          <p:nvPr/>
        </p:nvSpPr>
        <p:spPr>
          <a:xfrm>
            <a:off x="4855029" y="2329543"/>
            <a:ext cx="3456214" cy="2432957"/>
          </a:xfrm>
          <a:custGeom>
            <a:avLst/>
            <a:gdLst>
              <a:gd name="csX0" fmla="*/ 0 w 3456214"/>
              <a:gd name="csY0" fmla="*/ 0 h 2432957"/>
              <a:gd name="csX1" fmla="*/ 266700 w 3456214"/>
              <a:gd name="csY1" fmla="*/ 130628 h 2432957"/>
              <a:gd name="csX2" fmla="*/ 446314 w 3456214"/>
              <a:gd name="csY2" fmla="*/ 272143 h 2432957"/>
              <a:gd name="csX3" fmla="*/ 625928 w 3456214"/>
              <a:gd name="csY3" fmla="*/ 397328 h 2432957"/>
              <a:gd name="csX4" fmla="*/ 838200 w 3456214"/>
              <a:gd name="csY4" fmla="*/ 582386 h 2432957"/>
              <a:gd name="csX5" fmla="*/ 952500 w 3456214"/>
              <a:gd name="csY5" fmla="*/ 696686 h 2432957"/>
              <a:gd name="csX6" fmla="*/ 1143000 w 3456214"/>
              <a:gd name="csY6" fmla="*/ 849086 h 2432957"/>
              <a:gd name="csX7" fmla="*/ 1295400 w 3456214"/>
              <a:gd name="csY7" fmla="*/ 990600 h 2432957"/>
              <a:gd name="csX8" fmla="*/ 1458685 w 3456214"/>
              <a:gd name="csY8" fmla="*/ 1137557 h 2432957"/>
              <a:gd name="csX9" fmla="*/ 1594757 w 3456214"/>
              <a:gd name="csY9" fmla="*/ 1273628 h 2432957"/>
              <a:gd name="csX10" fmla="*/ 1752600 w 3456214"/>
              <a:gd name="csY10" fmla="*/ 1404257 h 2432957"/>
              <a:gd name="csX11" fmla="*/ 1883228 w 3456214"/>
              <a:gd name="csY11" fmla="*/ 1507671 h 2432957"/>
              <a:gd name="csX12" fmla="*/ 2013857 w 3456214"/>
              <a:gd name="csY12" fmla="*/ 1616528 h 2432957"/>
              <a:gd name="csX13" fmla="*/ 2133600 w 3456214"/>
              <a:gd name="csY13" fmla="*/ 1692728 h 2432957"/>
              <a:gd name="csX14" fmla="*/ 2340428 w 3456214"/>
              <a:gd name="csY14" fmla="*/ 1812471 h 2432957"/>
              <a:gd name="csX15" fmla="*/ 2520042 w 3456214"/>
              <a:gd name="csY15" fmla="*/ 1905000 h 2432957"/>
              <a:gd name="csX16" fmla="*/ 2705100 w 3456214"/>
              <a:gd name="csY16" fmla="*/ 1981200 h 2432957"/>
              <a:gd name="csX17" fmla="*/ 2917371 w 3456214"/>
              <a:gd name="csY17" fmla="*/ 2030186 h 2432957"/>
              <a:gd name="csX18" fmla="*/ 3091542 w 3456214"/>
              <a:gd name="csY18" fmla="*/ 2073728 h 2432957"/>
              <a:gd name="csX19" fmla="*/ 3341914 w 3456214"/>
              <a:gd name="csY19" fmla="*/ 2100943 h 2432957"/>
              <a:gd name="csX20" fmla="*/ 3456214 w 3456214"/>
              <a:gd name="csY20" fmla="*/ 2111828 h 2432957"/>
              <a:gd name="csX21" fmla="*/ 3320142 w 3456214"/>
              <a:gd name="csY21" fmla="*/ 2188028 h 2432957"/>
              <a:gd name="csX22" fmla="*/ 3151414 w 3456214"/>
              <a:gd name="csY22" fmla="*/ 2275114 h 2432957"/>
              <a:gd name="csX23" fmla="*/ 2982685 w 3456214"/>
              <a:gd name="csY23" fmla="*/ 2334986 h 2432957"/>
              <a:gd name="csX24" fmla="*/ 2770414 w 3456214"/>
              <a:gd name="csY24" fmla="*/ 2400300 h 2432957"/>
              <a:gd name="csX25" fmla="*/ 2590800 w 3456214"/>
              <a:gd name="csY25" fmla="*/ 2432957 h 2432957"/>
              <a:gd name="csX26" fmla="*/ 2449285 w 3456214"/>
              <a:gd name="csY26" fmla="*/ 2427514 h 2432957"/>
              <a:gd name="csX27" fmla="*/ 2280557 w 3456214"/>
              <a:gd name="csY27" fmla="*/ 2405743 h 2432957"/>
              <a:gd name="csX28" fmla="*/ 2046514 w 3456214"/>
              <a:gd name="csY28" fmla="*/ 2307771 h 2432957"/>
              <a:gd name="csX29" fmla="*/ 1850571 w 3456214"/>
              <a:gd name="csY29" fmla="*/ 2198914 h 2432957"/>
              <a:gd name="csX30" fmla="*/ 1719942 w 3456214"/>
              <a:gd name="csY30" fmla="*/ 2090057 h 2432957"/>
              <a:gd name="csX31" fmla="*/ 1567542 w 3456214"/>
              <a:gd name="csY31" fmla="*/ 1953986 h 2432957"/>
              <a:gd name="csX32" fmla="*/ 1431471 w 3456214"/>
              <a:gd name="csY32" fmla="*/ 1807028 h 2432957"/>
              <a:gd name="csX33" fmla="*/ 1284514 w 3456214"/>
              <a:gd name="csY33" fmla="*/ 1654628 h 2432957"/>
              <a:gd name="csX34" fmla="*/ 1170214 w 3456214"/>
              <a:gd name="csY34" fmla="*/ 1507671 h 2432957"/>
              <a:gd name="csX35" fmla="*/ 1055914 w 3456214"/>
              <a:gd name="csY35" fmla="*/ 1360714 h 2432957"/>
              <a:gd name="csX36" fmla="*/ 919842 w 3456214"/>
              <a:gd name="csY36" fmla="*/ 1186543 h 2432957"/>
              <a:gd name="csX37" fmla="*/ 767442 w 3456214"/>
              <a:gd name="csY37" fmla="*/ 979714 h 2432957"/>
              <a:gd name="csX38" fmla="*/ 620485 w 3456214"/>
              <a:gd name="csY38" fmla="*/ 783771 h 2432957"/>
              <a:gd name="csX39" fmla="*/ 473528 w 3456214"/>
              <a:gd name="csY39" fmla="*/ 587828 h 2432957"/>
              <a:gd name="csX40" fmla="*/ 353785 w 3456214"/>
              <a:gd name="csY40" fmla="*/ 446314 h 2432957"/>
              <a:gd name="csX41" fmla="*/ 201385 w 3456214"/>
              <a:gd name="csY41" fmla="*/ 261257 h 2432957"/>
              <a:gd name="csX42" fmla="*/ 76200 w 3456214"/>
              <a:gd name="csY42" fmla="*/ 97971 h 2432957"/>
              <a:gd name="csX43" fmla="*/ 0 w 3456214"/>
              <a:gd name="csY43" fmla="*/ 0 h 2432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3456214" h="2432957">
                <a:moveTo>
                  <a:pt x="0" y="0"/>
                </a:moveTo>
                <a:lnTo>
                  <a:pt x="266700" y="130628"/>
                </a:lnTo>
                <a:lnTo>
                  <a:pt x="446314" y="272143"/>
                </a:lnTo>
                <a:lnTo>
                  <a:pt x="625928" y="397328"/>
                </a:lnTo>
                <a:lnTo>
                  <a:pt x="838200" y="582386"/>
                </a:lnTo>
                <a:lnTo>
                  <a:pt x="952500" y="696686"/>
                </a:lnTo>
                <a:lnTo>
                  <a:pt x="1143000" y="849086"/>
                </a:lnTo>
                <a:lnTo>
                  <a:pt x="1295400" y="990600"/>
                </a:lnTo>
                <a:lnTo>
                  <a:pt x="1458685" y="1137557"/>
                </a:lnTo>
                <a:lnTo>
                  <a:pt x="1594757" y="1273628"/>
                </a:lnTo>
                <a:lnTo>
                  <a:pt x="1752600" y="1404257"/>
                </a:lnTo>
                <a:lnTo>
                  <a:pt x="1883228" y="1507671"/>
                </a:lnTo>
                <a:lnTo>
                  <a:pt x="2013857" y="1616528"/>
                </a:lnTo>
                <a:lnTo>
                  <a:pt x="2133600" y="1692728"/>
                </a:lnTo>
                <a:lnTo>
                  <a:pt x="2340428" y="1812471"/>
                </a:lnTo>
                <a:lnTo>
                  <a:pt x="2520042" y="1905000"/>
                </a:lnTo>
                <a:lnTo>
                  <a:pt x="2705100" y="1981200"/>
                </a:lnTo>
                <a:lnTo>
                  <a:pt x="2917371" y="2030186"/>
                </a:lnTo>
                <a:lnTo>
                  <a:pt x="3091542" y="2073728"/>
                </a:lnTo>
                <a:lnTo>
                  <a:pt x="3341914" y="2100943"/>
                </a:lnTo>
                <a:lnTo>
                  <a:pt x="3456214" y="2111828"/>
                </a:lnTo>
                <a:lnTo>
                  <a:pt x="3320142" y="2188028"/>
                </a:lnTo>
                <a:lnTo>
                  <a:pt x="3151414" y="2275114"/>
                </a:lnTo>
                <a:lnTo>
                  <a:pt x="2982685" y="2334986"/>
                </a:lnTo>
                <a:lnTo>
                  <a:pt x="2770414" y="2400300"/>
                </a:lnTo>
                <a:lnTo>
                  <a:pt x="2590800" y="2432957"/>
                </a:lnTo>
                <a:lnTo>
                  <a:pt x="2449285" y="2427514"/>
                </a:lnTo>
                <a:lnTo>
                  <a:pt x="2280557" y="2405743"/>
                </a:lnTo>
                <a:lnTo>
                  <a:pt x="2046514" y="2307771"/>
                </a:lnTo>
                <a:lnTo>
                  <a:pt x="1850571" y="2198914"/>
                </a:lnTo>
                <a:lnTo>
                  <a:pt x="1719942" y="2090057"/>
                </a:lnTo>
                <a:lnTo>
                  <a:pt x="1567542" y="1953986"/>
                </a:lnTo>
                <a:lnTo>
                  <a:pt x="1431471" y="1807028"/>
                </a:lnTo>
                <a:lnTo>
                  <a:pt x="1284514" y="1654628"/>
                </a:lnTo>
                <a:lnTo>
                  <a:pt x="1170214" y="1507671"/>
                </a:lnTo>
                <a:lnTo>
                  <a:pt x="1055914" y="1360714"/>
                </a:lnTo>
                <a:lnTo>
                  <a:pt x="919842" y="1186543"/>
                </a:lnTo>
                <a:lnTo>
                  <a:pt x="767442" y="979714"/>
                </a:lnTo>
                <a:lnTo>
                  <a:pt x="620485" y="783771"/>
                </a:lnTo>
                <a:lnTo>
                  <a:pt x="473528" y="587828"/>
                </a:lnTo>
                <a:lnTo>
                  <a:pt x="353785" y="446314"/>
                </a:lnTo>
                <a:lnTo>
                  <a:pt x="201385" y="261257"/>
                </a:lnTo>
                <a:lnTo>
                  <a:pt x="76200" y="9797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1852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66B7D77-E671-5241-5204-9D6D90F0D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Part I: Dark Matter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022A2D-0BDB-65B1-9FBC-9906661AA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46837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7E66D90-8D36-4045-BD2B-3841A8FC3245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484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58C89D-959E-736D-C42C-BB1B5ECB3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0DD22DA-53D3-307F-BAC4-861E116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B3DA11-D283-F6D7-27DC-BF1332F9F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50E3A2-979E-4BC1-18C5-6CB96BA98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3A3C5D-CA42-1138-BD07-5E71EE51F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2E0344-F163-88B7-88A5-56FDED6FA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Results (Preliminary) – PICO-500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48CE90F-1A5D-DD32-8B80-1BF2994AA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2F79B63-820E-6909-FFD9-4BC528AC3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4" y="1612672"/>
          <a:ext cx="6688770" cy="4607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310750" imgH="3657268" progId="Acrobat.Document.DC">
                  <p:embed/>
                </p:oleObj>
              </mc:Choice>
              <mc:Fallback>
                <p:oleObj name="Acrobat Document" r:id="rId3" imgW="5310750" imgH="3657268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708CBCE-956B-2638-22A2-CE39EA7041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51614" y="1612672"/>
                        <a:ext cx="6688770" cy="4607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957E161-949C-4428-1D6E-9EA9CC7B64E6}"/>
              </a:ext>
            </a:extLst>
          </p:cNvPr>
          <p:cNvSpPr txBox="1"/>
          <p:nvPr/>
        </p:nvSpPr>
        <p:spPr>
          <a:xfrm>
            <a:off x="3720504" y="6256051"/>
            <a:ext cx="47509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P</a:t>
            </a:r>
            <a:r>
              <a:rPr lang="en-CA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ICO-500 sensitivity in SNOLAB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604BF06-71BF-D277-ED6A-9056ACD669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3" y="1612180"/>
          <a:ext cx="6688770" cy="4607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310750" imgH="3657268" progId="Acrobat.Document.DC">
                  <p:embed/>
                </p:oleObj>
              </mc:Choice>
              <mc:Fallback>
                <p:oleObj name="Acrobat Document" r:id="rId5" imgW="5310750" imgH="3657268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D47153E-3580-3282-CDB5-04FCE5E8BC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51613" y="1612180"/>
                        <a:ext cx="6688770" cy="4607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C90D7A8-CEDC-ED67-116F-24ADD49C138F}"/>
              </a:ext>
            </a:extLst>
          </p:cNvPr>
          <p:cNvSpPr/>
          <p:nvPr/>
        </p:nvSpPr>
        <p:spPr>
          <a:xfrm>
            <a:off x="5302624" y="2604247"/>
            <a:ext cx="2501152" cy="1887071"/>
          </a:xfrm>
          <a:custGeom>
            <a:avLst/>
            <a:gdLst>
              <a:gd name="csX0" fmla="*/ 0 w 2501152"/>
              <a:gd name="csY0" fmla="*/ 0 h 1887071"/>
              <a:gd name="csX1" fmla="*/ 143435 w 2501152"/>
              <a:gd name="csY1" fmla="*/ 179294 h 1887071"/>
              <a:gd name="csX2" fmla="*/ 246529 w 2501152"/>
              <a:gd name="csY2" fmla="*/ 340659 h 1887071"/>
              <a:gd name="csX3" fmla="*/ 363070 w 2501152"/>
              <a:gd name="csY3" fmla="*/ 470647 h 1887071"/>
              <a:gd name="csX4" fmla="*/ 484094 w 2501152"/>
              <a:gd name="csY4" fmla="*/ 632012 h 1887071"/>
              <a:gd name="csX5" fmla="*/ 632011 w 2501152"/>
              <a:gd name="csY5" fmla="*/ 838200 h 1887071"/>
              <a:gd name="csX6" fmla="*/ 775447 w 2501152"/>
              <a:gd name="csY6" fmla="*/ 1008529 h 1887071"/>
              <a:gd name="csX7" fmla="*/ 927847 w 2501152"/>
              <a:gd name="csY7" fmla="*/ 1196788 h 1887071"/>
              <a:gd name="csX8" fmla="*/ 1107141 w 2501152"/>
              <a:gd name="csY8" fmla="*/ 1385047 h 1887071"/>
              <a:gd name="csX9" fmla="*/ 1277470 w 2501152"/>
              <a:gd name="csY9" fmla="*/ 1550894 h 1887071"/>
              <a:gd name="csX10" fmla="*/ 1456764 w 2501152"/>
              <a:gd name="csY10" fmla="*/ 1676400 h 1887071"/>
              <a:gd name="csX11" fmla="*/ 1649505 w 2501152"/>
              <a:gd name="csY11" fmla="*/ 1797424 h 1887071"/>
              <a:gd name="csX12" fmla="*/ 1815352 w 2501152"/>
              <a:gd name="csY12" fmla="*/ 1846729 h 1887071"/>
              <a:gd name="csX13" fmla="*/ 1976717 w 2501152"/>
              <a:gd name="csY13" fmla="*/ 1882588 h 1887071"/>
              <a:gd name="csX14" fmla="*/ 2164976 w 2501152"/>
              <a:gd name="csY14" fmla="*/ 1887071 h 1887071"/>
              <a:gd name="csX15" fmla="*/ 2326341 w 2501152"/>
              <a:gd name="csY15" fmla="*/ 1869141 h 1887071"/>
              <a:gd name="csX16" fmla="*/ 2501152 w 2501152"/>
              <a:gd name="csY16" fmla="*/ 1810871 h 1887071"/>
              <a:gd name="csX17" fmla="*/ 2330823 w 2501152"/>
              <a:gd name="csY17" fmla="*/ 1761565 h 1887071"/>
              <a:gd name="csX18" fmla="*/ 2151529 w 2501152"/>
              <a:gd name="csY18" fmla="*/ 1698812 h 1887071"/>
              <a:gd name="csX19" fmla="*/ 1972235 w 2501152"/>
              <a:gd name="csY19" fmla="*/ 1604682 h 1887071"/>
              <a:gd name="csX20" fmla="*/ 1770529 w 2501152"/>
              <a:gd name="csY20" fmla="*/ 1483659 h 1887071"/>
              <a:gd name="csX21" fmla="*/ 1595717 w 2501152"/>
              <a:gd name="csY21" fmla="*/ 1362635 h 1887071"/>
              <a:gd name="csX22" fmla="*/ 1402976 w 2501152"/>
              <a:gd name="csY22" fmla="*/ 1214718 h 1887071"/>
              <a:gd name="csX23" fmla="*/ 1201270 w 2501152"/>
              <a:gd name="csY23" fmla="*/ 1057835 h 1887071"/>
              <a:gd name="csX24" fmla="*/ 1080247 w 2501152"/>
              <a:gd name="csY24" fmla="*/ 945777 h 1887071"/>
              <a:gd name="csX25" fmla="*/ 927847 w 2501152"/>
              <a:gd name="csY25" fmla="*/ 802341 h 1887071"/>
              <a:gd name="csX26" fmla="*/ 775447 w 2501152"/>
              <a:gd name="csY26" fmla="*/ 645459 h 1887071"/>
              <a:gd name="csX27" fmla="*/ 587188 w 2501152"/>
              <a:gd name="csY27" fmla="*/ 475129 h 1887071"/>
              <a:gd name="csX28" fmla="*/ 407894 w 2501152"/>
              <a:gd name="csY28" fmla="*/ 327212 h 1887071"/>
              <a:gd name="csX29" fmla="*/ 255494 w 2501152"/>
              <a:gd name="csY29" fmla="*/ 188259 h 1887071"/>
              <a:gd name="csX30" fmla="*/ 129988 w 2501152"/>
              <a:gd name="csY30" fmla="*/ 89647 h 1887071"/>
              <a:gd name="csX31" fmla="*/ 0 w 2501152"/>
              <a:gd name="csY31" fmla="*/ 0 h 18870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2501152" h="1887071">
                <a:moveTo>
                  <a:pt x="0" y="0"/>
                </a:moveTo>
                <a:lnTo>
                  <a:pt x="143435" y="179294"/>
                </a:lnTo>
                <a:lnTo>
                  <a:pt x="246529" y="340659"/>
                </a:lnTo>
                <a:lnTo>
                  <a:pt x="363070" y="470647"/>
                </a:lnTo>
                <a:lnTo>
                  <a:pt x="484094" y="632012"/>
                </a:lnTo>
                <a:lnTo>
                  <a:pt x="632011" y="838200"/>
                </a:lnTo>
                <a:lnTo>
                  <a:pt x="775447" y="1008529"/>
                </a:lnTo>
                <a:lnTo>
                  <a:pt x="927847" y="1196788"/>
                </a:lnTo>
                <a:lnTo>
                  <a:pt x="1107141" y="1385047"/>
                </a:lnTo>
                <a:lnTo>
                  <a:pt x="1277470" y="1550894"/>
                </a:lnTo>
                <a:lnTo>
                  <a:pt x="1456764" y="1676400"/>
                </a:lnTo>
                <a:lnTo>
                  <a:pt x="1649505" y="1797424"/>
                </a:lnTo>
                <a:lnTo>
                  <a:pt x="1815352" y="1846729"/>
                </a:lnTo>
                <a:lnTo>
                  <a:pt x="1976717" y="1882588"/>
                </a:lnTo>
                <a:lnTo>
                  <a:pt x="2164976" y="1887071"/>
                </a:lnTo>
                <a:lnTo>
                  <a:pt x="2326341" y="1869141"/>
                </a:lnTo>
                <a:lnTo>
                  <a:pt x="2501152" y="1810871"/>
                </a:lnTo>
                <a:lnTo>
                  <a:pt x="2330823" y="1761565"/>
                </a:lnTo>
                <a:lnTo>
                  <a:pt x="2151529" y="1698812"/>
                </a:lnTo>
                <a:lnTo>
                  <a:pt x="1972235" y="1604682"/>
                </a:lnTo>
                <a:lnTo>
                  <a:pt x="1770529" y="1483659"/>
                </a:lnTo>
                <a:lnTo>
                  <a:pt x="1595717" y="1362635"/>
                </a:lnTo>
                <a:lnTo>
                  <a:pt x="1402976" y="1214718"/>
                </a:lnTo>
                <a:lnTo>
                  <a:pt x="1201270" y="1057835"/>
                </a:lnTo>
                <a:lnTo>
                  <a:pt x="1080247" y="945777"/>
                </a:lnTo>
                <a:lnTo>
                  <a:pt x="927847" y="802341"/>
                </a:lnTo>
                <a:lnTo>
                  <a:pt x="775447" y="645459"/>
                </a:lnTo>
                <a:lnTo>
                  <a:pt x="587188" y="475129"/>
                </a:lnTo>
                <a:lnTo>
                  <a:pt x="407894" y="327212"/>
                </a:lnTo>
                <a:lnTo>
                  <a:pt x="255494" y="188259"/>
                </a:lnTo>
                <a:lnTo>
                  <a:pt x="129988" y="89647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445CFC5-4591-9CE4-E0C1-4FF9B6D737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1612" y="1612179"/>
          <a:ext cx="6688770" cy="46071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7" imgW="5310750" imgH="3657268" progId="Acrobat.Document.DC">
                  <p:embed/>
                </p:oleObj>
              </mc:Choice>
              <mc:Fallback>
                <p:oleObj name="Acrobat Document" r:id="rId7" imgW="5310750" imgH="3657268" progId="Acrobat.Document.DC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C5203825-CC60-0D98-1DED-3026340DD1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51612" y="1612179"/>
                        <a:ext cx="6688770" cy="46071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DAB41CD-6069-4326-68DC-867012E2DB8E}"/>
              </a:ext>
            </a:extLst>
          </p:cNvPr>
          <p:cNvSpPr/>
          <p:nvPr/>
        </p:nvSpPr>
        <p:spPr>
          <a:xfrm>
            <a:off x="4855029" y="2329543"/>
            <a:ext cx="3456214" cy="2432957"/>
          </a:xfrm>
          <a:custGeom>
            <a:avLst/>
            <a:gdLst>
              <a:gd name="csX0" fmla="*/ 0 w 3456214"/>
              <a:gd name="csY0" fmla="*/ 0 h 2432957"/>
              <a:gd name="csX1" fmla="*/ 266700 w 3456214"/>
              <a:gd name="csY1" fmla="*/ 130628 h 2432957"/>
              <a:gd name="csX2" fmla="*/ 446314 w 3456214"/>
              <a:gd name="csY2" fmla="*/ 272143 h 2432957"/>
              <a:gd name="csX3" fmla="*/ 625928 w 3456214"/>
              <a:gd name="csY3" fmla="*/ 397328 h 2432957"/>
              <a:gd name="csX4" fmla="*/ 838200 w 3456214"/>
              <a:gd name="csY4" fmla="*/ 582386 h 2432957"/>
              <a:gd name="csX5" fmla="*/ 952500 w 3456214"/>
              <a:gd name="csY5" fmla="*/ 696686 h 2432957"/>
              <a:gd name="csX6" fmla="*/ 1143000 w 3456214"/>
              <a:gd name="csY6" fmla="*/ 849086 h 2432957"/>
              <a:gd name="csX7" fmla="*/ 1295400 w 3456214"/>
              <a:gd name="csY7" fmla="*/ 990600 h 2432957"/>
              <a:gd name="csX8" fmla="*/ 1458685 w 3456214"/>
              <a:gd name="csY8" fmla="*/ 1137557 h 2432957"/>
              <a:gd name="csX9" fmla="*/ 1594757 w 3456214"/>
              <a:gd name="csY9" fmla="*/ 1273628 h 2432957"/>
              <a:gd name="csX10" fmla="*/ 1752600 w 3456214"/>
              <a:gd name="csY10" fmla="*/ 1404257 h 2432957"/>
              <a:gd name="csX11" fmla="*/ 1883228 w 3456214"/>
              <a:gd name="csY11" fmla="*/ 1507671 h 2432957"/>
              <a:gd name="csX12" fmla="*/ 2013857 w 3456214"/>
              <a:gd name="csY12" fmla="*/ 1616528 h 2432957"/>
              <a:gd name="csX13" fmla="*/ 2133600 w 3456214"/>
              <a:gd name="csY13" fmla="*/ 1692728 h 2432957"/>
              <a:gd name="csX14" fmla="*/ 2340428 w 3456214"/>
              <a:gd name="csY14" fmla="*/ 1812471 h 2432957"/>
              <a:gd name="csX15" fmla="*/ 2520042 w 3456214"/>
              <a:gd name="csY15" fmla="*/ 1905000 h 2432957"/>
              <a:gd name="csX16" fmla="*/ 2705100 w 3456214"/>
              <a:gd name="csY16" fmla="*/ 1981200 h 2432957"/>
              <a:gd name="csX17" fmla="*/ 2917371 w 3456214"/>
              <a:gd name="csY17" fmla="*/ 2030186 h 2432957"/>
              <a:gd name="csX18" fmla="*/ 3091542 w 3456214"/>
              <a:gd name="csY18" fmla="*/ 2073728 h 2432957"/>
              <a:gd name="csX19" fmla="*/ 3341914 w 3456214"/>
              <a:gd name="csY19" fmla="*/ 2100943 h 2432957"/>
              <a:gd name="csX20" fmla="*/ 3456214 w 3456214"/>
              <a:gd name="csY20" fmla="*/ 2111828 h 2432957"/>
              <a:gd name="csX21" fmla="*/ 3320142 w 3456214"/>
              <a:gd name="csY21" fmla="*/ 2188028 h 2432957"/>
              <a:gd name="csX22" fmla="*/ 3151414 w 3456214"/>
              <a:gd name="csY22" fmla="*/ 2275114 h 2432957"/>
              <a:gd name="csX23" fmla="*/ 2982685 w 3456214"/>
              <a:gd name="csY23" fmla="*/ 2334986 h 2432957"/>
              <a:gd name="csX24" fmla="*/ 2770414 w 3456214"/>
              <a:gd name="csY24" fmla="*/ 2400300 h 2432957"/>
              <a:gd name="csX25" fmla="*/ 2590800 w 3456214"/>
              <a:gd name="csY25" fmla="*/ 2432957 h 2432957"/>
              <a:gd name="csX26" fmla="*/ 2449285 w 3456214"/>
              <a:gd name="csY26" fmla="*/ 2427514 h 2432957"/>
              <a:gd name="csX27" fmla="*/ 2280557 w 3456214"/>
              <a:gd name="csY27" fmla="*/ 2405743 h 2432957"/>
              <a:gd name="csX28" fmla="*/ 2046514 w 3456214"/>
              <a:gd name="csY28" fmla="*/ 2307771 h 2432957"/>
              <a:gd name="csX29" fmla="*/ 1850571 w 3456214"/>
              <a:gd name="csY29" fmla="*/ 2198914 h 2432957"/>
              <a:gd name="csX30" fmla="*/ 1719942 w 3456214"/>
              <a:gd name="csY30" fmla="*/ 2090057 h 2432957"/>
              <a:gd name="csX31" fmla="*/ 1567542 w 3456214"/>
              <a:gd name="csY31" fmla="*/ 1953986 h 2432957"/>
              <a:gd name="csX32" fmla="*/ 1431471 w 3456214"/>
              <a:gd name="csY32" fmla="*/ 1807028 h 2432957"/>
              <a:gd name="csX33" fmla="*/ 1284514 w 3456214"/>
              <a:gd name="csY33" fmla="*/ 1654628 h 2432957"/>
              <a:gd name="csX34" fmla="*/ 1170214 w 3456214"/>
              <a:gd name="csY34" fmla="*/ 1507671 h 2432957"/>
              <a:gd name="csX35" fmla="*/ 1055914 w 3456214"/>
              <a:gd name="csY35" fmla="*/ 1360714 h 2432957"/>
              <a:gd name="csX36" fmla="*/ 919842 w 3456214"/>
              <a:gd name="csY36" fmla="*/ 1186543 h 2432957"/>
              <a:gd name="csX37" fmla="*/ 767442 w 3456214"/>
              <a:gd name="csY37" fmla="*/ 979714 h 2432957"/>
              <a:gd name="csX38" fmla="*/ 620485 w 3456214"/>
              <a:gd name="csY38" fmla="*/ 783771 h 2432957"/>
              <a:gd name="csX39" fmla="*/ 473528 w 3456214"/>
              <a:gd name="csY39" fmla="*/ 587828 h 2432957"/>
              <a:gd name="csX40" fmla="*/ 353785 w 3456214"/>
              <a:gd name="csY40" fmla="*/ 446314 h 2432957"/>
              <a:gd name="csX41" fmla="*/ 201385 w 3456214"/>
              <a:gd name="csY41" fmla="*/ 261257 h 2432957"/>
              <a:gd name="csX42" fmla="*/ 76200 w 3456214"/>
              <a:gd name="csY42" fmla="*/ 97971 h 2432957"/>
              <a:gd name="csX43" fmla="*/ 0 w 3456214"/>
              <a:gd name="csY43" fmla="*/ 0 h 2432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3456214" h="2432957">
                <a:moveTo>
                  <a:pt x="0" y="0"/>
                </a:moveTo>
                <a:lnTo>
                  <a:pt x="266700" y="130628"/>
                </a:lnTo>
                <a:lnTo>
                  <a:pt x="446314" y="272143"/>
                </a:lnTo>
                <a:lnTo>
                  <a:pt x="625928" y="397328"/>
                </a:lnTo>
                <a:lnTo>
                  <a:pt x="838200" y="582386"/>
                </a:lnTo>
                <a:lnTo>
                  <a:pt x="952500" y="696686"/>
                </a:lnTo>
                <a:lnTo>
                  <a:pt x="1143000" y="849086"/>
                </a:lnTo>
                <a:lnTo>
                  <a:pt x="1295400" y="990600"/>
                </a:lnTo>
                <a:lnTo>
                  <a:pt x="1458685" y="1137557"/>
                </a:lnTo>
                <a:lnTo>
                  <a:pt x="1594757" y="1273628"/>
                </a:lnTo>
                <a:lnTo>
                  <a:pt x="1752600" y="1404257"/>
                </a:lnTo>
                <a:lnTo>
                  <a:pt x="1883228" y="1507671"/>
                </a:lnTo>
                <a:lnTo>
                  <a:pt x="2013857" y="1616528"/>
                </a:lnTo>
                <a:lnTo>
                  <a:pt x="2133600" y="1692728"/>
                </a:lnTo>
                <a:lnTo>
                  <a:pt x="2340428" y="1812471"/>
                </a:lnTo>
                <a:lnTo>
                  <a:pt x="2520042" y="1905000"/>
                </a:lnTo>
                <a:lnTo>
                  <a:pt x="2705100" y="1981200"/>
                </a:lnTo>
                <a:lnTo>
                  <a:pt x="2917371" y="2030186"/>
                </a:lnTo>
                <a:lnTo>
                  <a:pt x="3091542" y="2073728"/>
                </a:lnTo>
                <a:lnTo>
                  <a:pt x="3341914" y="2100943"/>
                </a:lnTo>
                <a:lnTo>
                  <a:pt x="3456214" y="2111828"/>
                </a:lnTo>
                <a:lnTo>
                  <a:pt x="3320142" y="2188028"/>
                </a:lnTo>
                <a:lnTo>
                  <a:pt x="3151414" y="2275114"/>
                </a:lnTo>
                <a:lnTo>
                  <a:pt x="2982685" y="2334986"/>
                </a:lnTo>
                <a:lnTo>
                  <a:pt x="2770414" y="2400300"/>
                </a:lnTo>
                <a:lnTo>
                  <a:pt x="2590800" y="2432957"/>
                </a:lnTo>
                <a:lnTo>
                  <a:pt x="2449285" y="2427514"/>
                </a:lnTo>
                <a:lnTo>
                  <a:pt x="2280557" y="2405743"/>
                </a:lnTo>
                <a:lnTo>
                  <a:pt x="2046514" y="2307771"/>
                </a:lnTo>
                <a:lnTo>
                  <a:pt x="1850571" y="2198914"/>
                </a:lnTo>
                <a:lnTo>
                  <a:pt x="1719942" y="2090057"/>
                </a:lnTo>
                <a:lnTo>
                  <a:pt x="1567542" y="1953986"/>
                </a:lnTo>
                <a:lnTo>
                  <a:pt x="1431471" y="1807028"/>
                </a:lnTo>
                <a:lnTo>
                  <a:pt x="1284514" y="1654628"/>
                </a:lnTo>
                <a:lnTo>
                  <a:pt x="1170214" y="1507671"/>
                </a:lnTo>
                <a:lnTo>
                  <a:pt x="1055914" y="1360714"/>
                </a:lnTo>
                <a:lnTo>
                  <a:pt x="919842" y="1186543"/>
                </a:lnTo>
                <a:lnTo>
                  <a:pt x="767442" y="979714"/>
                </a:lnTo>
                <a:lnTo>
                  <a:pt x="620485" y="783771"/>
                </a:lnTo>
                <a:lnTo>
                  <a:pt x="473528" y="587828"/>
                </a:lnTo>
                <a:lnTo>
                  <a:pt x="353785" y="446314"/>
                </a:lnTo>
                <a:lnTo>
                  <a:pt x="201385" y="261257"/>
                </a:lnTo>
                <a:lnTo>
                  <a:pt x="76200" y="9797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ED5946A2-8E56-9156-621E-E7318FE8C3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1922432"/>
              </p:ext>
            </p:extLst>
          </p:nvPr>
        </p:nvGraphicFramePr>
        <p:xfrm>
          <a:off x="2751610" y="1612179"/>
          <a:ext cx="6688770" cy="4607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9" imgW="5310750" imgH="3581368" progId="Acrobat.Document.DC">
                  <p:embed/>
                </p:oleObj>
              </mc:Choice>
              <mc:Fallback>
                <p:oleObj name="Acrobat Document" r:id="rId9" imgW="5310750" imgH="358136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51610" y="1612179"/>
                        <a:ext cx="6688770" cy="46071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4423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E4194E-8B88-326B-E8FC-BC1C4A686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III –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EC2CF-C736-D674-72BA-6C37AA5E0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91970"/>
            <a:ext cx="9724031" cy="4563461"/>
          </a:xfrm>
        </p:spPr>
        <p:txBody>
          <a:bodyPr anchor="ctr">
            <a:normAutofit/>
          </a:bodyPr>
          <a:lstStyle/>
          <a:p>
            <a:r>
              <a:rPr lang="en-US" sz="3200" dirty="0"/>
              <a:t>Analyzed velocity distribution, overburden effects, and energy deposited by composite dark matter</a:t>
            </a:r>
          </a:p>
          <a:p>
            <a:r>
              <a:rPr lang="en-US" sz="3200" dirty="0"/>
              <a:t>Calculated composite dark matter limits for PICO-40L and PICO-500</a:t>
            </a:r>
          </a:p>
          <a:p>
            <a:r>
              <a:rPr lang="en-US" sz="3200" dirty="0"/>
              <a:t>Paper in the works! Stay tuned for more bubbles</a:t>
            </a:r>
          </a:p>
          <a:p>
            <a:endParaRPr lang="en-US" sz="3200" dirty="0"/>
          </a:p>
          <a:p>
            <a:pPr marL="0" indent="0" algn="r">
              <a:buNone/>
            </a:pPr>
            <a:r>
              <a:rPr lang="en-US" sz="3200" dirty="0"/>
              <a:t>Thank you!		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10E52-24EA-EC0E-0D38-34C553E74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CA" sz="11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3D770A-6425-B045-F6C8-DABB8178B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2590" y="5050465"/>
            <a:ext cx="1339400" cy="16790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77B8EC-E15F-386F-FB5E-A74B6B1799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256"/>
          <a:stretch>
            <a:fillRect/>
          </a:stretch>
        </p:blipFill>
        <p:spPr>
          <a:xfrm>
            <a:off x="9078686" y="5047815"/>
            <a:ext cx="1691406" cy="168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0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270F49-DAEB-A29D-8302-5C8DEED1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 – Dark Matter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F284238-6D1A-46D9-CD40-25C6CBFC3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D0C720-9E19-41C1-09C7-DD2B0CB21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33264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3600" dirty="0"/>
              <a:t>New form of matter</a:t>
            </a:r>
          </a:p>
          <a:p>
            <a:endParaRPr lang="en-US" sz="3600" dirty="0"/>
          </a:p>
          <a:p>
            <a:r>
              <a:rPr lang="en-US" sz="3600" dirty="0"/>
              <a:t>Motivated by various astrophysical phenomena</a:t>
            </a:r>
          </a:p>
          <a:p>
            <a:endParaRPr lang="en-US" sz="3600" dirty="0"/>
          </a:p>
          <a:p>
            <a:r>
              <a:rPr lang="en-US" sz="3600" dirty="0"/>
              <a:t>Particle nature unknown</a:t>
            </a:r>
            <a:endParaRPr lang="en-CA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C2BBCF-45A4-6DD3-B083-BFA5A6BC01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464" y="2496862"/>
            <a:ext cx="4486496" cy="25226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360B88-234A-C149-6CF5-84C9ED6B2FA2}"/>
              </a:ext>
            </a:extLst>
          </p:cNvPr>
          <p:cNvSpPr txBox="1"/>
          <p:nvPr/>
        </p:nvSpPr>
        <p:spPr>
          <a:xfrm>
            <a:off x="8294726" y="5019532"/>
            <a:ext cx="26399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Credit: NASA</a:t>
            </a:r>
          </a:p>
        </p:txBody>
      </p:sp>
    </p:spTree>
    <p:extLst>
      <p:ext uri="{BB962C8B-B14F-4D97-AF65-F5344CB8AC3E}">
        <p14:creationId xmlns:p14="http://schemas.microsoft.com/office/powerpoint/2010/main" val="3852379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9E5084-33C3-8ECD-F106-74E9C6645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48BDEDB-9DD0-DC50-30C0-CFBB58D5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7980DA-212B-B529-BCAA-68A679E6D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311054-474E-6D66-F698-5A72E089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450966-E3F1-5289-93BB-03A1F297E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CE0C8-C590-E893-B31B-0E979F3E3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 – Composite Dark Matter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0FBC3F1-A4A4-48E0-78A4-B6E1C5A2E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1F438CE5-0FD5-B7E9-7C42-8D82508941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6679019" cy="4351338"/>
              </a:xfrm>
            </p:spPr>
            <p:txBody>
              <a:bodyPr>
                <a:normAutofit lnSpcReduction="10000"/>
              </a:bodyPr>
              <a:lstStyle/>
              <a:p>
                <a:endParaRPr lang="en-CA" sz="3600" dirty="0"/>
              </a:p>
              <a:p>
                <a:r>
                  <a:rPr lang="en-CA" sz="3600" dirty="0"/>
                  <a:t>Models with a binding force</a:t>
                </a:r>
              </a:p>
              <a:p>
                <a:endParaRPr lang="en-CA" sz="3600" dirty="0"/>
              </a:p>
              <a:p>
                <a:r>
                  <a:rPr lang="en-CA" sz="3600" dirty="0"/>
                  <a:t>Clump into large composite states</a:t>
                </a:r>
              </a:p>
              <a:p>
                <a:endParaRPr lang="en-CA" sz="3600" dirty="0"/>
              </a:p>
              <a:p>
                <a:r>
                  <a:rPr lang="en-CA" sz="3600" dirty="0"/>
                  <a:t>Can be very heavy, </a:t>
                </a:r>
                <a14:m>
                  <m:oMath xmlns:m="http://schemas.openxmlformats.org/officeDocument/2006/math">
                    <m:r>
                      <a:rPr lang="en-CA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  <m:r>
                      <a:rPr lang="en-CA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(1−</m:t>
                    </m:r>
                    <m:sSup>
                      <m:sSupPr>
                        <m:ctrlPr>
                          <a:rPr lang="en-CA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45</m:t>
                        </m:r>
                      </m:sup>
                    </m:sSup>
                    <m:r>
                      <a:rPr lang="en-CA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CA" sz="3600" dirty="0"/>
                  <a:t> GeV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1F438CE5-0FD5-B7E9-7C42-8D82508941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6679019" cy="4351338"/>
              </a:xfrm>
              <a:blipFill>
                <a:blip r:embed="rId3"/>
                <a:stretch>
                  <a:fillRect l="-2464" b="-322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3938DB9-61D4-BF67-D4C1-E565C881B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7486" y="1575459"/>
            <a:ext cx="5094512" cy="35117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C8E5CE-14AC-278F-F193-AB5B5834E4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1" y="5170725"/>
            <a:ext cx="1569212" cy="15507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1164D8-485B-5875-C083-E123A2C227C4}"/>
              </a:ext>
            </a:extLst>
          </p:cNvPr>
          <p:cNvSpPr txBox="1"/>
          <p:nvPr/>
        </p:nvSpPr>
        <p:spPr>
          <a:xfrm>
            <a:off x="9376239" y="5170725"/>
            <a:ext cx="203938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Credit: Joe Bramante</a:t>
            </a:r>
          </a:p>
        </p:txBody>
      </p:sp>
    </p:spTree>
    <p:extLst>
      <p:ext uri="{BB962C8B-B14F-4D97-AF65-F5344CB8AC3E}">
        <p14:creationId xmlns:p14="http://schemas.microsoft.com/office/powerpoint/2010/main" val="2654247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E258D8-3C84-808D-1178-220BB400B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970528-4A3D-DD3A-1F8D-5F8B13216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40F29C-361B-6032-995D-35D2A3308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A19929-D520-8C8E-FF88-E1C57CA47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92682B-1C63-2D8F-EE2B-A4CD2C545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F2367-7124-FF8E-21E0-3440C4727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 – DEAP-3600 Multi-scatter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5081C5E-3A38-94C7-AF8B-49AE637D3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73E174-23A7-32E0-178B-0E45B4EC8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endParaRPr lang="en-CA" sz="3600" dirty="0"/>
          </a:p>
          <a:p>
            <a:r>
              <a:rPr lang="en-CA" sz="3600" dirty="0"/>
              <a:t>Used DEAP-3600’s lack of multiple-scatter events</a:t>
            </a:r>
          </a:p>
          <a:p>
            <a:endParaRPr lang="en-CA" sz="3600" dirty="0"/>
          </a:p>
          <a:p>
            <a:r>
              <a:rPr lang="en-CA" sz="3600" dirty="0"/>
              <a:t>Provided new limits on heavy dark matter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508F22-3A44-4B45-E8E8-8A443A8C4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507" y="1575459"/>
            <a:ext cx="6087494" cy="46015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C7E2E8-C9C5-2A85-577D-A30A9B8A0900}"/>
              </a:ext>
            </a:extLst>
          </p:cNvPr>
          <p:cNvSpPr txBox="1"/>
          <p:nvPr/>
        </p:nvSpPr>
        <p:spPr>
          <a:xfrm>
            <a:off x="7162612" y="6139803"/>
            <a:ext cx="39712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Credit: DEAP Collaboration</a:t>
            </a:r>
          </a:p>
        </p:txBody>
      </p:sp>
    </p:spTree>
    <p:extLst>
      <p:ext uri="{BB962C8B-B14F-4D97-AF65-F5344CB8AC3E}">
        <p14:creationId xmlns:p14="http://schemas.microsoft.com/office/powerpoint/2010/main" val="676887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22148-8233-8FED-F32C-FB1422C83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B21F06D-FB08-DEBF-DE3A-4EE4535BB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546E56-8CD8-1B0F-403B-1C3114507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36B66D-4575-C884-40AA-E941C9FF74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344A074-B5BE-06DF-6775-460CAAAD1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B64B85-62CF-19A1-29E1-06035005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 – Summary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8A5BD65-E281-9E82-A103-AE35A5270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4362B06-AF61-154A-9E92-778D7E61B1FA}"/>
              </a:ext>
            </a:extLst>
          </p:cNvPr>
          <p:cNvSpPr txBox="1">
            <a:spLocks/>
          </p:cNvSpPr>
          <p:nvPr/>
        </p:nvSpPr>
        <p:spPr>
          <a:xfrm>
            <a:off x="1371599" y="2318197"/>
            <a:ext cx="9724031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600" dirty="0"/>
              <a:t>Invisible, new type of matter</a:t>
            </a:r>
          </a:p>
          <a:p>
            <a:r>
              <a:rPr lang="en-CA" sz="3600" dirty="0"/>
              <a:t>Models with binding forces</a:t>
            </a:r>
          </a:p>
          <a:p>
            <a:pPr lvl="1"/>
            <a:r>
              <a:rPr lang="en-CA" sz="3200" dirty="0"/>
              <a:t>Create large “composites”</a:t>
            </a:r>
          </a:p>
          <a:p>
            <a:r>
              <a:rPr lang="en-CA" sz="3600" dirty="0"/>
              <a:t>Direct detection can provide new limits</a:t>
            </a:r>
          </a:p>
        </p:txBody>
      </p:sp>
    </p:spTree>
    <p:extLst>
      <p:ext uri="{BB962C8B-B14F-4D97-AF65-F5344CB8AC3E}">
        <p14:creationId xmlns:p14="http://schemas.microsoft.com/office/powerpoint/2010/main" val="2626061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9B0B97-FD01-6F4F-CF9C-274DB4973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9D6FCA6-2EB0-0601-DF69-9C2268989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07FCC9-10B8-8AEE-2677-ED7BE8E9A8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36506C-3516-B05F-6A95-7590866A0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7E7055-EDDA-CCE5-03D8-77799BD5D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92B6179-2D0B-1BBD-EB15-E7312AE31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21CDAE5-71F8-1C79-EA97-79FB9A2D0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CF5438B-A2D3-24DB-49E0-536E7AD85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Part II: Bubble Chambers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8AA9F7-0A60-F989-C401-18CEF4A36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46837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7E66D90-8D36-4045-BD2B-3841A8FC3245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057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D2AAC0-7ECC-F92F-BB9F-ED5255455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F2D80AE-437C-F35A-5E85-D562624398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EDEAFC-47B9-4D20-BADC-3D89C819C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CA313A-1B3B-FB4B-64D4-9D5F36AF0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C51D78-A358-F4FD-458A-472437C69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9DE519-2E59-F6B1-D45B-7900CBD06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FFFFFF"/>
                </a:solidFill>
              </a:rPr>
              <a:t>Part II – Bubble Chambers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00F66DE-3294-4B63-1E21-63ED77BAC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A07DD-336F-4847-B95A-0E1038619A5D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FCAB9A-D3EF-581E-C1DF-43D8CD103F31}"/>
              </a:ext>
            </a:extLst>
          </p:cNvPr>
          <p:cNvSpPr txBox="1"/>
          <p:nvPr/>
        </p:nvSpPr>
        <p:spPr>
          <a:xfrm>
            <a:off x="7204432" y="6195936"/>
            <a:ext cx="39712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Credit: </a:t>
            </a:r>
            <a:r>
              <a:rPr lang="en-CA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PICO Experiment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1E3CA0-2065-E639-D8F6-3173D6DA1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0465" y="2351914"/>
            <a:ext cx="4102483" cy="32987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12F9A92-2120-644C-8FED-0D59EC3A15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610" y="1755342"/>
            <a:ext cx="2802925" cy="420438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E5E9A9A-766A-8865-929D-864232488BA9}"/>
              </a:ext>
            </a:extLst>
          </p:cNvPr>
          <p:cNvSpPr txBox="1"/>
          <p:nvPr/>
        </p:nvSpPr>
        <p:spPr>
          <a:xfrm>
            <a:off x="1666064" y="5715187"/>
            <a:ext cx="39712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Credit: </a:t>
            </a:r>
            <a:r>
              <a:rPr lang="en-CA" dirty="0">
                <a:solidFill>
                  <a:schemeClr val="bg2">
                    <a:lumMod val="50000"/>
                  </a:schemeClr>
                </a:solidFill>
                <a:latin typeface="Aptos" panose="02110004020202020204"/>
              </a:rPr>
              <a:t>Ben Broerman, SBC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637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10792</TotalTime>
  <Words>1103</Words>
  <Application>Microsoft Office PowerPoint</Application>
  <PresentationFormat>Widescreen</PresentationFormat>
  <Paragraphs>229</Paragraphs>
  <Slides>31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Aptos</vt:lpstr>
      <vt:lpstr>Aptos Display</vt:lpstr>
      <vt:lpstr>Arial</vt:lpstr>
      <vt:lpstr>Cambria Math</vt:lpstr>
      <vt:lpstr>Google Sans</vt:lpstr>
      <vt:lpstr>Wingdings</vt:lpstr>
      <vt:lpstr>Office Theme</vt:lpstr>
      <vt:lpstr>Acrobat Document</vt:lpstr>
      <vt:lpstr>Adobe Acrobat Document</vt:lpstr>
      <vt:lpstr>Bubble Chamber Sensitivity to Composite Dark Matter</vt:lpstr>
      <vt:lpstr>Outline</vt:lpstr>
      <vt:lpstr>Part I: Dark Matter</vt:lpstr>
      <vt:lpstr>Part I – Dark Matter</vt:lpstr>
      <vt:lpstr>Part I – Composite Dark Matter</vt:lpstr>
      <vt:lpstr>Part I – DEAP-3600 Multi-scatter</vt:lpstr>
      <vt:lpstr>Part I – Summary</vt:lpstr>
      <vt:lpstr>Part II: Bubble Chambers</vt:lpstr>
      <vt:lpstr>Part II – Bubble Chambers</vt:lpstr>
      <vt:lpstr>Part II – Bubble Chambers</vt:lpstr>
      <vt:lpstr>Part II – Energy Threshold</vt:lpstr>
      <vt:lpstr>Part II – Energy Threshold</vt:lpstr>
      <vt:lpstr>Part II – Energy Threshold</vt:lpstr>
      <vt:lpstr>Part II – Energy Threshold</vt:lpstr>
      <vt:lpstr>Part II – Energy Threshold</vt:lpstr>
      <vt:lpstr>Part II – Summary</vt:lpstr>
      <vt:lpstr>Part III: Analysis &amp; Results</vt:lpstr>
      <vt:lpstr>Part III – Velocity</vt:lpstr>
      <vt:lpstr>Part III – Velocity</vt:lpstr>
      <vt:lpstr>Part III – Overburden </vt:lpstr>
      <vt:lpstr>Part III – Total Energy Deposit</vt:lpstr>
      <vt:lpstr>Part III – Summary so far</vt:lpstr>
      <vt:lpstr>Part III – Results (Preliminary) – PICO-40L</vt:lpstr>
      <vt:lpstr>Part III – Results (Preliminary) – PICO-40L</vt:lpstr>
      <vt:lpstr>Part III – Results (Preliminary) – PICO-40L</vt:lpstr>
      <vt:lpstr>Part III – Results (Preliminary) – PICO-40L</vt:lpstr>
      <vt:lpstr>Part III – Results (Preliminary) – PICO-40L</vt:lpstr>
      <vt:lpstr>Part III – Results (Preliminary) – PICO-40L</vt:lpstr>
      <vt:lpstr>Part III – Results (Preliminary) – PICO-500</vt:lpstr>
      <vt:lpstr>Part III – Results (Preliminary) – PICO-500</vt:lpstr>
      <vt:lpstr>Part III –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 Hayes</dc:creator>
  <cp:lastModifiedBy>Alexander Hayes</cp:lastModifiedBy>
  <cp:revision>332</cp:revision>
  <cp:lastPrinted>2026-07-28T18:00:31Z</cp:lastPrinted>
  <dcterms:created xsi:type="dcterms:W3CDTF">2024-07-09T17:39:48Z</dcterms:created>
  <dcterms:modified xsi:type="dcterms:W3CDTF">2026-07-28T19:44:12Z</dcterms:modified>
</cp:coreProperties>
</file>