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72" r:id="rId2"/>
    <p:sldId id="399" r:id="rId3"/>
    <p:sldId id="400" r:id="rId4"/>
    <p:sldId id="416" r:id="rId5"/>
    <p:sldId id="417" r:id="rId6"/>
    <p:sldId id="403" r:id="rId7"/>
    <p:sldId id="406" r:id="rId8"/>
    <p:sldId id="404" r:id="rId9"/>
    <p:sldId id="448" r:id="rId10"/>
    <p:sldId id="413" r:id="rId11"/>
    <p:sldId id="421" r:id="rId12"/>
    <p:sldId id="426" r:id="rId13"/>
    <p:sldId id="435" r:id="rId14"/>
    <p:sldId id="419" r:id="rId15"/>
    <p:sldId id="431" r:id="rId16"/>
    <p:sldId id="405" r:id="rId17"/>
    <p:sldId id="449" r:id="rId18"/>
    <p:sldId id="414" r:id="rId19"/>
    <p:sldId id="433" r:id="rId20"/>
    <p:sldId id="432" r:id="rId21"/>
    <p:sldId id="425" r:id="rId22"/>
    <p:sldId id="407" r:id="rId23"/>
    <p:sldId id="434" r:id="rId24"/>
    <p:sldId id="408" r:id="rId25"/>
    <p:sldId id="402" r:id="rId26"/>
    <p:sldId id="410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A"/>
    <a:srgbClr val="F1F191"/>
    <a:srgbClr val="888888"/>
    <a:srgbClr val="97EB96"/>
    <a:srgbClr val="B3AFDF"/>
    <a:srgbClr val="5B1FE4"/>
    <a:srgbClr val="3B1396"/>
    <a:srgbClr val="ABEDED"/>
    <a:srgbClr val="CECDF6"/>
    <a:srgbClr val="247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68"/>
    <p:restoredTop sz="94687"/>
  </p:normalViewPr>
  <p:slideViewPr>
    <p:cSldViewPr snapToGrid="0">
      <p:cViewPr varScale="1">
        <p:scale>
          <a:sx n="112" d="100"/>
          <a:sy n="112" d="100"/>
        </p:scale>
        <p:origin x="13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1F1C2-6784-8F4B-9DBF-A0DC208D9386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3E809-3EA5-D442-AFB3-EA2BA551C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19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d4d1cad77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97" name="Google Shape;97;gd4d1cad77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4222F7B8-E731-921A-CC21-5E4ECC0D7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7A6CB96C-7BC7-6EF5-A1CC-3C015EA8CAA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8F9760E6-362D-B565-3BB6-85F4CB9438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2498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7977D48C-4663-B1B9-07B4-6AE5CC79C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C9230A46-DC81-1982-E465-CE6679DCAF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58086CD3-370A-99D3-178D-FFE1C0E782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82475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353DE855-CE8D-9A9C-0905-07B1EE1D5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B7E0FCBB-D33C-AC12-E2B3-8656417A18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A56A5941-7A6D-A78B-F6F2-07265AC631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70397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89D8E00D-6210-10DC-C2A0-D3829FC29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E5B627CA-C54F-9EDE-99E5-99824ED787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24196C43-F7B6-4F45-DF77-6BF85B9452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8027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A6359D57-24F2-F82C-BCAA-8E570CD57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A874D5E8-85B0-1083-0924-5418F03761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3CDC2280-5CFF-32CC-CEBC-D7AB401A4D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15961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EB56810D-3BCD-B842-0C1F-768E8D24F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2DD6ECFB-405C-EE4D-B1D0-438FDC35D9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6263CF55-2760-71BE-9EE3-396AF7C69E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0587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04687EF2-681D-4BCF-B5A8-7DE22CFBF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2B5FF6B1-FEA5-9AE0-2647-5FFBCBF643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CE6D73F2-2FCB-2D7E-CF93-EEEDAD447D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75646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60A0E74F-1BCD-69CF-36CA-E08BA33A3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10B6AEAC-221F-D9AC-376B-E22FE8C457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1778BC81-F5B9-C6B5-2C19-07D006A536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3815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0F7E9964-AC6A-0D32-193E-721031EF1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921DEB55-11AB-91D7-B3B4-3CA7A2668A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59576922-6638-BC59-10E3-7A37F12795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74541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F221DF23-A255-D75C-538B-71DD86A0C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56B2ABDD-3DBE-5E35-B0A1-23E9D47912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9EAFE2E5-68CC-9940-1EF5-A371162BB2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3954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4778094D-A7CE-6AE4-F1AB-6D028D769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029D342E-C926-3FC6-88C5-1E67EBA8F0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BF0066D1-AF05-F16F-E256-6C5C9028E9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9604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98DC98D3-ED74-DAB7-BB81-EB2F39A83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96510A67-28FD-C095-A3CD-F3B3ED705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101407B6-1E33-0B5A-2C6A-C883E2DAF4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9148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4204BAFB-6181-D965-4CE6-221F79E65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0F245A0E-D6F5-B6D7-3E3D-BC7389B008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C8A2FB52-3D32-8161-CE2B-6021EDD8A6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32161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CB91BDE6-1FAC-8C39-1529-FC5AC3208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60A5A497-DC05-6DDF-7627-57FFE4ED65C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021840F4-3336-8D2B-8C81-B123F9CC99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22607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EDB5E362-2883-0F7B-35E2-C2CEDA1A9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68BA993D-4BDD-772E-35A2-60FA9954E5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12AEB77D-AA55-8B3A-8332-276F9FBCB6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9683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C4A579F5-49D8-7742-8CB1-B70F83D2A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18E794F6-6542-B65E-6B9A-FB18A54114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65E3B94E-F644-1023-72F3-C390A2F155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63150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C5155-1F4C-03E8-F01B-7FDBED8AE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3E0E17-AF97-43A8-0BEE-458B5817E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A0206C-84B2-8D96-1E68-5204DDA939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BB191-D2A8-3564-5B76-EB7043D46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3E809-3EA5-D442-AFB3-EA2BA551CC8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00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DBD0D-9B17-9F81-68F9-DCB2EA44F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0A04B8-551A-2EEA-6664-8673637B4E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3CCE83-17BC-533F-AF3A-453021F7C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B5566-9823-4276-7328-2BD7F815D3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3E809-3EA5-D442-AFB3-EA2BA551CC8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569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AD78DBFB-7245-B4CC-7706-A03945D0E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167E6B9C-4F1B-12D0-17D8-F5ECDCF7BC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3CF6A1AE-0D92-2E5B-0FB2-43A7B8A850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7400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51B88BCA-B125-CF4A-F86A-93C1D38BC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8337F78C-D386-B4F8-ADA3-29056EE746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9A8ABEC7-6377-5961-2B03-BC7F7E0DF5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5839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2E60AFB0-C9DC-362F-F550-D55BCB54C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2BCEFB4E-F547-D227-26AE-CF0B08F976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8A1FA199-9948-C3F5-9EF6-C68ECFE886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8821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8491A7E0-8571-30F2-504B-896110010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4B58C57D-F5A2-FFF9-6E3C-92634699C7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BC117A78-6B1A-1E4A-96D7-011EFA9B7D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8243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D51E8AF9-DDBC-5A58-9DE1-1B9C2DE40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5FBE13A4-EB11-36B9-E062-271ABA7746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63FBCD31-B727-A9C7-0915-653231EC0E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5409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606347A9-C71D-932F-B753-C5DCEB57B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3C2076F4-1D0C-AE20-9B21-F237F5401C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5E4288FF-9119-E69B-B5EC-4C04D3DB90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4883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>
          <a:extLst>
            <a:ext uri="{FF2B5EF4-FFF2-40B4-BE49-F238E27FC236}">
              <a16:creationId xmlns:a16="http://schemas.microsoft.com/office/drawing/2014/main" id="{92C6F194-2A35-D369-1F19-A6DAF958E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4d1cad77a_0_248:notes">
            <a:extLst>
              <a:ext uri="{FF2B5EF4-FFF2-40B4-BE49-F238E27FC236}">
                <a16:creationId xmlns:a16="http://schemas.microsoft.com/office/drawing/2014/main" id="{1D6F43E9-FDAE-1925-E830-8602E431C0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8" name="Google Shape;188;gd4d1cad77a_0_248:notes">
            <a:extLst>
              <a:ext uri="{FF2B5EF4-FFF2-40B4-BE49-F238E27FC236}">
                <a16:creationId xmlns:a16="http://schemas.microsoft.com/office/drawing/2014/main" id="{35AC0C3E-6C09-0BF6-DFC9-5C519BC941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014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356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447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8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03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11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21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767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39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D40FC1-4F19-144F-B5F4-AB5DC6BF8B79}" type="datetimeFigureOut">
              <a:rPr lang="en-US" smtClean="0"/>
              <a:t>7/27/26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5C9251-F5B7-3643-A58B-C53A8D258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08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4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gif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gif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gif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4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5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4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jpe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7.pn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12" Type="http://schemas.openxmlformats.org/officeDocument/2006/relationships/image" Target="../media/image66.jpe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18.png"/><Relationship Id="rId5" Type="http://schemas.openxmlformats.org/officeDocument/2006/relationships/image" Target="../media/image60.png"/><Relationship Id="rId15" Type="http://schemas.openxmlformats.org/officeDocument/2006/relationships/image" Target="../media/image69.png"/><Relationship Id="rId10" Type="http://schemas.openxmlformats.org/officeDocument/2006/relationships/image" Target="../media/image65.jpe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91;p31">
            <a:extLst>
              <a:ext uri="{FF2B5EF4-FFF2-40B4-BE49-F238E27FC236}">
                <a16:creationId xmlns:a16="http://schemas.microsoft.com/office/drawing/2014/main" id="{530F63C3-EBA9-804B-A1D0-F743B85FEF3A}"/>
              </a:ext>
            </a:extLst>
          </p:cNvPr>
          <p:cNvSpPr/>
          <p:nvPr/>
        </p:nvSpPr>
        <p:spPr>
          <a:xfrm>
            <a:off x="-13064" y="323283"/>
            <a:ext cx="9167731" cy="1692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2E08760B-6F2D-DC48-8717-EEE8CDD574B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 smtClean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</a:t>
            </a:fld>
            <a:endParaRPr lang="en" sz="1800" dirty="0">
              <a:solidFill>
                <a:schemeClr val="tx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5CC3699-3F43-CC4A-A645-60115E085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" y="799060"/>
            <a:ext cx="9133332" cy="2474177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3B1396"/>
                </a:solidFill>
              </a:rPr>
              <a:t>Scintillating Bubble Chambers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2953588E-5115-A24A-B625-D2A19D614D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261807"/>
            <a:ext cx="9144000" cy="243196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5B1FE4"/>
                </a:solidFill>
              </a:rPr>
              <a:t>Status of SBC-LAr10 &amp; SBC-SNOLAB</a:t>
            </a:r>
            <a:br>
              <a:rPr lang="en-US" sz="1050" dirty="0">
                <a:solidFill>
                  <a:srgbClr val="5B1FE4"/>
                </a:solidFill>
              </a:rPr>
            </a:br>
            <a:br>
              <a:rPr lang="en-US" sz="2000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2000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Carter Garrah</a:t>
            </a:r>
          </a:p>
          <a:p>
            <a:r>
              <a:rPr lang="en-US" sz="2000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MI Annual Meeting – Queen’s University, Kingston</a:t>
            </a:r>
          </a:p>
          <a:p>
            <a:r>
              <a:rPr lang="en-US" sz="2000" dirty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July 28, 2026</a:t>
            </a:r>
          </a:p>
          <a:p>
            <a:endParaRPr lang="en-US" sz="2000" dirty="0"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B3891E-9E30-1B19-D307-1190943BC4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0246" y="5505945"/>
            <a:ext cx="3425811" cy="102877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185FD8-6F71-89CA-F494-95AA8CD9413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8748" y="4626381"/>
            <a:ext cx="5493229" cy="269168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9F14F5F-0F72-42B7-DF26-E28D92362EE6}"/>
              </a:ext>
            </a:extLst>
          </p:cNvPr>
          <p:cNvSpPr/>
          <p:nvPr/>
        </p:nvSpPr>
        <p:spPr>
          <a:xfrm>
            <a:off x="7360920" y="340643"/>
            <a:ext cx="1656000" cy="1656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B3A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26A543-4DB2-E82F-13D4-121C9D77EC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0146" y="507870"/>
            <a:ext cx="1332000" cy="1332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BE07C87-019A-9314-CEBC-8F32FF5EF914}"/>
              </a:ext>
            </a:extLst>
          </p:cNvPr>
          <p:cNvSpPr/>
          <p:nvPr/>
        </p:nvSpPr>
        <p:spPr>
          <a:xfrm>
            <a:off x="6527705" y="454390"/>
            <a:ext cx="650380" cy="648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B3A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AB46B50-C77C-F330-5BF6-76E681328133}"/>
              </a:ext>
            </a:extLst>
          </p:cNvPr>
          <p:cNvSpPr/>
          <p:nvPr/>
        </p:nvSpPr>
        <p:spPr>
          <a:xfrm>
            <a:off x="6022464" y="610055"/>
            <a:ext cx="252000" cy="252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B3A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50C646E-86E0-8F4E-0DE8-9A8CB16BE262}"/>
              </a:ext>
            </a:extLst>
          </p:cNvPr>
          <p:cNvCxnSpPr>
            <a:cxnSpLocks/>
          </p:cNvCxnSpPr>
          <p:nvPr/>
        </p:nvCxnSpPr>
        <p:spPr>
          <a:xfrm flipH="1" flipV="1">
            <a:off x="5767222" y="947650"/>
            <a:ext cx="530102" cy="1026133"/>
          </a:xfrm>
          <a:prstGeom prst="line">
            <a:avLst/>
          </a:prstGeom>
          <a:ln w="28575">
            <a:solidFill>
              <a:srgbClr val="B3AFD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C8AA0C-0A33-9D2F-A03E-62E46BA46C2D}"/>
              </a:ext>
            </a:extLst>
          </p:cNvPr>
          <p:cNvCxnSpPr>
            <a:cxnSpLocks/>
          </p:cNvCxnSpPr>
          <p:nvPr/>
        </p:nvCxnSpPr>
        <p:spPr>
          <a:xfrm>
            <a:off x="4544042" y="323283"/>
            <a:ext cx="1020520" cy="455107"/>
          </a:xfrm>
          <a:prstGeom prst="line">
            <a:avLst/>
          </a:prstGeom>
          <a:ln w="28575">
            <a:solidFill>
              <a:srgbClr val="B3AFD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0-Point Star 6">
            <a:extLst>
              <a:ext uri="{FF2B5EF4-FFF2-40B4-BE49-F238E27FC236}">
                <a16:creationId xmlns:a16="http://schemas.microsoft.com/office/drawing/2014/main" id="{584B51C7-D140-191D-DFED-6FCFCC18BC4C}"/>
              </a:ext>
            </a:extLst>
          </p:cNvPr>
          <p:cNvSpPr/>
          <p:nvPr/>
        </p:nvSpPr>
        <p:spPr>
          <a:xfrm rot="21042509">
            <a:off x="5540380" y="670718"/>
            <a:ext cx="336884" cy="341103"/>
          </a:xfrm>
          <a:prstGeom prst="star10">
            <a:avLst>
              <a:gd name="adj" fmla="val 18439"/>
              <a:gd name="hf" fmla="val 105146"/>
            </a:avLst>
          </a:prstGeom>
          <a:solidFill>
            <a:srgbClr val="B3AFDF"/>
          </a:solidFill>
          <a:ln w="3175">
            <a:solidFill>
              <a:srgbClr val="B3A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ADD76D4-2050-3648-89D8-F98CE5240C47}"/>
              </a:ext>
            </a:extLst>
          </p:cNvPr>
          <p:cNvSpPr/>
          <p:nvPr/>
        </p:nvSpPr>
        <p:spPr>
          <a:xfrm>
            <a:off x="5654362" y="787270"/>
            <a:ext cx="108000" cy="108000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DA8D3295-4516-5B45-43F6-964CF5FC7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69E68462-9AC1-9A86-A005-5461A6EAFE9C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3F7FDF52-69AF-59C5-5B3B-2E97BCB1C413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E40A967A-A1D8-F521-67ED-0D267B49F259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More of SBC-LAr10 @ Fermilab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F68DB4F1-4D8D-A96E-BF25-2799CFEEC36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891961-CC1C-1D44-033A-C7723FC2FA3E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C4DC98-CC12-4A61-841E-9F44564591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C7602A-9DF7-7D70-F7D0-DBC395A5ED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8" name="Google Shape;193;p31">
            <a:extLst>
              <a:ext uri="{FF2B5EF4-FFF2-40B4-BE49-F238E27FC236}">
                <a16:creationId xmlns:a16="http://schemas.microsoft.com/office/drawing/2014/main" id="{66508F4C-FF52-11E4-EDEC-574FD63EE5B0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FE4CB9-3210-BC07-D340-8AF8C47F95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537" y="851287"/>
            <a:ext cx="4128040" cy="55017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5A2B61-7494-0488-2AFA-1854C3800F7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01" y="3787299"/>
            <a:ext cx="4613312" cy="25958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D345AD-0655-FA1E-884F-75D1CC1AA93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7501" y="849104"/>
            <a:ext cx="2160895" cy="288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4FEB88-F3A6-13E0-C96A-372E5F5ADCB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934" y="855389"/>
            <a:ext cx="2163126" cy="2882974"/>
          </a:xfrm>
          <a:prstGeom prst="rect">
            <a:avLst/>
          </a:prstGeom>
        </p:spPr>
      </p:pic>
      <p:sp>
        <p:nvSpPr>
          <p:cNvPr id="6" name="Google Shape;194;p31">
            <a:extLst>
              <a:ext uri="{FF2B5EF4-FFF2-40B4-BE49-F238E27FC236}">
                <a16:creationId xmlns:a16="http://schemas.microsoft.com/office/drawing/2014/main" id="{FC1E8457-A55F-B255-B40D-06BAAE5343C3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071313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CBDE864D-A7B2-3CCE-BB5E-502EAD34F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0BDB9B09-5B46-DBB0-9748-C7BDC5BE172A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99F60495-8FB0-BCCB-7CD5-240B252B2689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3A796A3D-22DC-9885-AFC9-6503F663CAC3}"/>
              </a:ext>
            </a:extLst>
          </p:cNvPr>
          <p:cNvSpPr txBox="1"/>
          <p:nvPr/>
        </p:nvSpPr>
        <p:spPr>
          <a:xfrm>
            <a:off x="75726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SBC-LAr10: Tri-Camera Setup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9496F338-DC0E-982A-C487-1F5F99082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9396" y="6523801"/>
            <a:ext cx="1553558" cy="334201"/>
          </a:xfrm>
        </p:spPr>
        <p:txBody>
          <a:bodyPr>
            <a:noAutofit/>
          </a:bodyPr>
          <a:lstStyle/>
          <a:p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2B88E2-AF56-339F-5C57-8D61F85DCB1B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C31C76-D69A-F7E4-AB7A-5323E02E2D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A84A06-3F93-C514-7558-FD6AA61D791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3" y="6558789"/>
            <a:ext cx="233741" cy="288000"/>
          </a:xfrm>
          <a:prstGeom prst="rect">
            <a:avLst/>
          </a:prstGeom>
        </p:spPr>
      </p:pic>
      <p:sp>
        <p:nvSpPr>
          <p:cNvPr id="8" name="Google Shape;193;p31">
            <a:extLst>
              <a:ext uri="{FF2B5EF4-FFF2-40B4-BE49-F238E27FC236}">
                <a16:creationId xmlns:a16="http://schemas.microsoft.com/office/drawing/2014/main" id="{D4537C04-A0E3-E004-790C-7D7EF5384AE3}"/>
              </a:ext>
            </a:extLst>
          </p:cNvPr>
          <p:cNvSpPr txBox="1"/>
          <p:nvPr/>
        </p:nvSpPr>
        <p:spPr>
          <a:xfrm>
            <a:off x="256850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E77C9C-9BA1-2294-C2A2-4F0AFDE818B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441" y="1245074"/>
            <a:ext cx="4032000" cy="252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74EAD7-43EA-FA87-60F2-6FA75FB88A1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6227" y="1235784"/>
            <a:ext cx="4032000" cy="2520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937D1E-73DD-BD39-2C9A-3C1358A94BF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4172" y="3864598"/>
            <a:ext cx="4031999" cy="252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418FD4E-24D2-9A6F-138E-04DF2004DD7D}"/>
              </a:ext>
            </a:extLst>
          </p:cNvPr>
          <p:cNvSpPr txBox="1"/>
          <p:nvPr/>
        </p:nvSpPr>
        <p:spPr>
          <a:xfrm>
            <a:off x="355773" y="1307254"/>
            <a:ext cx="84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Cam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63331D-A7BD-CDE8-F4A2-9AC24EF91D1F}"/>
              </a:ext>
            </a:extLst>
          </p:cNvPr>
          <p:cNvSpPr txBox="1"/>
          <p:nvPr/>
        </p:nvSpPr>
        <p:spPr>
          <a:xfrm>
            <a:off x="4765125" y="1307254"/>
            <a:ext cx="84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Cam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0499E8-666B-8021-0953-F656FDFE86F3}"/>
              </a:ext>
            </a:extLst>
          </p:cNvPr>
          <p:cNvSpPr txBox="1"/>
          <p:nvPr/>
        </p:nvSpPr>
        <p:spPr>
          <a:xfrm>
            <a:off x="2555616" y="3938264"/>
            <a:ext cx="84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Cam 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7CB39-B08A-8B4C-35D8-4EE255E08503}"/>
              </a:ext>
            </a:extLst>
          </p:cNvPr>
          <p:cNvSpPr txBox="1"/>
          <p:nvPr/>
        </p:nvSpPr>
        <p:spPr>
          <a:xfrm>
            <a:off x="865536" y="783317"/>
            <a:ext cx="74092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Simulated Camera Images Showing all Three Chamber Views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0D2E2C-71D1-46FF-8062-240AF3FBFE73}"/>
              </a:ext>
            </a:extLst>
          </p:cNvPr>
          <p:cNvSpPr txBox="1"/>
          <p:nvPr/>
        </p:nvSpPr>
        <p:spPr>
          <a:xfrm>
            <a:off x="6597217" y="5521844"/>
            <a:ext cx="25178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Credit: Gray Putnam</a:t>
            </a:r>
            <a:br>
              <a:rPr lang="en-US" dirty="0"/>
            </a:br>
            <a:r>
              <a:rPr lang="en-US" dirty="0"/>
              <a:t>Rendered with Mitsuba </a:t>
            </a:r>
            <a:br>
              <a:rPr lang="en-US" dirty="0"/>
            </a:br>
            <a:r>
              <a:rPr lang="en-US" dirty="0"/>
              <a:t>Python library</a:t>
            </a:r>
          </a:p>
        </p:txBody>
      </p:sp>
      <p:sp>
        <p:nvSpPr>
          <p:cNvPr id="6" name="Google Shape;194;p31">
            <a:extLst>
              <a:ext uri="{FF2B5EF4-FFF2-40B4-BE49-F238E27FC236}">
                <a16:creationId xmlns:a16="http://schemas.microsoft.com/office/drawing/2014/main" id="{1111AFC2-B4FC-18B4-C429-3D2E8E4E052C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699430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36AAF4EC-5B8F-633B-04DC-3C2D41D2F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6C39A93D-440A-2685-C31B-406EFFC989B2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2D290D42-8F28-88B3-06F0-A8344011BB03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0C163565-E98D-D7E8-95A6-9AEF738FDEE6}"/>
              </a:ext>
            </a:extLst>
          </p:cNvPr>
          <p:cNvSpPr txBox="1"/>
          <p:nvPr/>
        </p:nvSpPr>
        <p:spPr>
          <a:xfrm>
            <a:off x="75726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SBC-LAr10 Sample Camera Streams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95ACC9AB-99D4-13BF-B062-582D691EC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9396" y="6523801"/>
            <a:ext cx="1553558" cy="334201"/>
          </a:xfrm>
        </p:spPr>
        <p:txBody>
          <a:bodyPr>
            <a:noAutofit/>
          </a:bodyPr>
          <a:lstStyle/>
          <a:p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2BC0C6-74D0-D9F2-BC27-A488000B8822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E9FCC3-883C-9685-F166-899CF8B1E3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D4CF4B-0146-04F3-BF20-08D87782C6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3" y="6558789"/>
            <a:ext cx="233741" cy="288000"/>
          </a:xfrm>
          <a:prstGeom prst="rect">
            <a:avLst/>
          </a:prstGeom>
        </p:spPr>
      </p:pic>
      <p:sp>
        <p:nvSpPr>
          <p:cNvPr id="8" name="Google Shape;193;p31">
            <a:extLst>
              <a:ext uri="{FF2B5EF4-FFF2-40B4-BE49-F238E27FC236}">
                <a16:creationId xmlns:a16="http://schemas.microsoft.com/office/drawing/2014/main" id="{08BA9729-9B8A-8E8F-42D3-DC357F38E525}"/>
              </a:ext>
            </a:extLst>
          </p:cNvPr>
          <p:cNvSpPr txBox="1"/>
          <p:nvPr/>
        </p:nvSpPr>
        <p:spPr>
          <a:xfrm>
            <a:off x="256850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D03585B-44E7-F0FF-D9A7-C7DB99E165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572" y="873000"/>
            <a:ext cx="8179200" cy="5112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02A5A3-7A49-D780-4CB0-56FE3D10E928}"/>
              </a:ext>
            </a:extLst>
          </p:cNvPr>
          <p:cNvSpPr txBox="1"/>
          <p:nvPr/>
        </p:nvSpPr>
        <p:spPr>
          <a:xfrm>
            <a:off x="2039857" y="6049404"/>
            <a:ext cx="50606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Sample Single Bubble from SBC-LAr10</a:t>
            </a:r>
            <a:endParaRPr lang="en-US" sz="2000" dirty="0"/>
          </a:p>
        </p:txBody>
      </p:sp>
      <p:sp>
        <p:nvSpPr>
          <p:cNvPr id="3" name="Google Shape;194;p31">
            <a:extLst>
              <a:ext uri="{FF2B5EF4-FFF2-40B4-BE49-F238E27FC236}">
                <a16:creationId xmlns:a16="http://schemas.microsoft.com/office/drawing/2014/main" id="{685B924E-2A59-2751-2F67-FFEA0DA8B5E1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636369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D5E6C404-AAFE-E7E4-4F40-364706A90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7A44560C-5DCA-0FDA-08CA-EBAED8DAA514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B727E5E3-C95E-C8C8-B43C-6D9F51DAAE7A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EF18E862-C432-8FEF-C7D4-D5F5DC668749}"/>
              </a:ext>
            </a:extLst>
          </p:cNvPr>
          <p:cNvSpPr txBox="1"/>
          <p:nvPr/>
        </p:nvSpPr>
        <p:spPr>
          <a:xfrm>
            <a:off x="75726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SBC-LAr10 Sample Camera Streams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9366D925-BB79-85ED-EE6D-58C45C168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9396" y="6523801"/>
            <a:ext cx="1553558" cy="334201"/>
          </a:xfrm>
        </p:spPr>
        <p:txBody>
          <a:bodyPr>
            <a:noAutofit/>
          </a:bodyPr>
          <a:lstStyle/>
          <a:p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33F374-03C0-8C79-71E2-B3F7BE3D217F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7F7332-95B0-506A-7DB0-BBA04E302D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B71A5D-6DA0-27BF-C541-58564EA437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3" y="6558789"/>
            <a:ext cx="233741" cy="288000"/>
          </a:xfrm>
          <a:prstGeom prst="rect">
            <a:avLst/>
          </a:prstGeom>
        </p:spPr>
      </p:pic>
      <p:sp>
        <p:nvSpPr>
          <p:cNvPr id="8" name="Google Shape;193;p31">
            <a:extLst>
              <a:ext uri="{FF2B5EF4-FFF2-40B4-BE49-F238E27FC236}">
                <a16:creationId xmlns:a16="http://schemas.microsoft.com/office/drawing/2014/main" id="{0558CBC2-3773-7E23-B496-9F8761AECE5E}"/>
              </a:ext>
            </a:extLst>
          </p:cNvPr>
          <p:cNvSpPr txBox="1"/>
          <p:nvPr/>
        </p:nvSpPr>
        <p:spPr>
          <a:xfrm>
            <a:off x="256850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C72D89-A19C-9ADA-1885-DE2679452B19}"/>
              </a:ext>
            </a:extLst>
          </p:cNvPr>
          <p:cNvSpPr txBox="1"/>
          <p:nvPr/>
        </p:nvSpPr>
        <p:spPr>
          <a:xfrm>
            <a:off x="2039857" y="6049404"/>
            <a:ext cx="50606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Sample Multi-Bubble from SBC-LAr10</a:t>
            </a: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924C53-1C13-0EC4-891B-C5F0C13D0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572" y="873000"/>
            <a:ext cx="8179199" cy="5112000"/>
          </a:xfrm>
          <a:prstGeom prst="rect">
            <a:avLst/>
          </a:prstGeom>
        </p:spPr>
      </p:pic>
      <p:sp>
        <p:nvSpPr>
          <p:cNvPr id="2" name="Google Shape;194;p31">
            <a:extLst>
              <a:ext uri="{FF2B5EF4-FFF2-40B4-BE49-F238E27FC236}">
                <a16:creationId xmlns:a16="http://schemas.microsoft.com/office/drawing/2014/main" id="{702B1666-D02D-1FA1-0C82-249D3721E2B8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283524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8789DCEF-23C4-B258-48FC-3257B06E5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0DE5534-B5FC-CF6C-FC80-D66C7D89F2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8971" y="3004483"/>
            <a:ext cx="5213983" cy="3530301"/>
          </a:xfrm>
          <a:prstGeom prst="rect">
            <a:avLst/>
          </a:prstGeom>
        </p:spPr>
      </p:pic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41049A64-E2EE-4644-D27E-A8B3016841FB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552B8AF5-4A2B-7C97-344A-7F209853C8B7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SBC-LAr10 Hamamatsu </a:t>
            </a:r>
            <a:r>
              <a:rPr lang="en" sz="240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SiPMs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AFC90B56-0B48-BB49-A94F-BCE3D779872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D72FCD-6248-CD56-5C96-7A489DD5B28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FB0552-1986-6BD3-B558-ECCB1A7B347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3" name="Google Shape;193;p31">
            <a:extLst>
              <a:ext uri="{FF2B5EF4-FFF2-40B4-BE49-F238E27FC236}">
                <a16:creationId xmlns:a16="http://schemas.microsoft.com/office/drawing/2014/main" id="{6E909E55-0E06-8F6F-227D-B6C880FAC2E9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20B2C8FD-F53C-3354-D7DF-A1326A9B1F1F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18B093E-EC0F-5930-33A0-F6B09BB148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3421"/>
          <a:stretch>
            <a:fillRect/>
          </a:stretch>
        </p:blipFill>
        <p:spPr>
          <a:xfrm>
            <a:off x="5012629" y="921970"/>
            <a:ext cx="3994207" cy="20755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BF9AEE5-43BA-A9A3-1C39-251DB572E5B5}"/>
              </a:ext>
            </a:extLst>
          </p:cNvPr>
          <p:cNvSpPr txBox="1"/>
          <p:nvPr/>
        </p:nvSpPr>
        <p:spPr>
          <a:xfrm>
            <a:off x="6495962" y="3220879"/>
            <a:ext cx="2326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F439D"/>
                </a:solidFill>
              </a:rPr>
              <a:t>SBC Preliminary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9BF49B-8586-628F-2E65-B51B53CF2B07}"/>
              </a:ext>
            </a:extLst>
          </p:cNvPr>
          <p:cNvSpPr txBox="1"/>
          <p:nvPr/>
        </p:nvSpPr>
        <p:spPr>
          <a:xfrm>
            <a:off x="5511218" y="2557731"/>
            <a:ext cx="1612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9F439D"/>
                </a:solidFill>
              </a:rPr>
              <a:t>SBC Preliminary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16D894-B0EA-E725-1591-3F1BF32CDCB2}"/>
              </a:ext>
            </a:extLst>
          </p:cNvPr>
          <p:cNvSpPr txBox="1"/>
          <p:nvPr/>
        </p:nvSpPr>
        <p:spPr>
          <a:xfrm>
            <a:off x="5177790" y="3287389"/>
            <a:ext cx="471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2479B5"/>
                </a:solidFill>
              </a:rPr>
              <a:t>1 PE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75ED12-B62C-22F3-8137-3751AAFD2C45}"/>
              </a:ext>
            </a:extLst>
          </p:cNvPr>
          <p:cNvSpPr txBox="1"/>
          <p:nvPr/>
        </p:nvSpPr>
        <p:spPr>
          <a:xfrm>
            <a:off x="5768985" y="4095657"/>
            <a:ext cx="471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2479B5"/>
                </a:solidFill>
              </a:rPr>
              <a:t>2 PE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66CC628-918F-2E7A-3931-D9880E6B2CCE}"/>
              </a:ext>
            </a:extLst>
          </p:cNvPr>
          <p:cNvSpPr txBox="1"/>
          <p:nvPr/>
        </p:nvSpPr>
        <p:spPr>
          <a:xfrm>
            <a:off x="6392901" y="4665291"/>
            <a:ext cx="471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2479B5"/>
                </a:solidFill>
              </a:rPr>
              <a:t>3 PE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E50D62-7E6F-791A-222C-25ACF9B2EC17}"/>
              </a:ext>
            </a:extLst>
          </p:cNvPr>
          <p:cNvSpPr txBox="1"/>
          <p:nvPr/>
        </p:nvSpPr>
        <p:spPr>
          <a:xfrm>
            <a:off x="7027147" y="4868224"/>
            <a:ext cx="471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2479B5"/>
                </a:solidFill>
              </a:rPr>
              <a:t>4 PE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A932EE-5DE5-D8A2-DECA-DBC2857AAF7E}"/>
              </a:ext>
            </a:extLst>
          </p:cNvPr>
          <p:cNvSpPr txBox="1"/>
          <p:nvPr/>
        </p:nvSpPr>
        <p:spPr>
          <a:xfrm>
            <a:off x="7554992" y="4955359"/>
            <a:ext cx="471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2479B5"/>
                </a:solidFill>
              </a:rPr>
              <a:t>5 PE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3B596C-E5AA-172B-BD64-FA7945E29130}"/>
              </a:ext>
            </a:extLst>
          </p:cNvPr>
          <p:cNvSpPr txBox="1"/>
          <p:nvPr/>
        </p:nvSpPr>
        <p:spPr>
          <a:xfrm rot="16200000">
            <a:off x="3800855" y="1750126"/>
            <a:ext cx="2054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rgbClr val="3B1396"/>
                </a:solidFill>
              </a:rPr>
              <a:t>SiPM</a:t>
            </a:r>
            <a:r>
              <a:rPr lang="en-US" b="1" dirty="0">
                <a:solidFill>
                  <a:srgbClr val="3B1396"/>
                </a:solidFill>
              </a:rPr>
              <a:t> Pulse Fitting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28186B-54EE-4A9D-83E1-30889C9D08DC}"/>
              </a:ext>
            </a:extLst>
          </p:cNvPr>
          <p:cNvSpPr/>
          <p:nvPr/>
        </p:nvSpPr>
        <p:spPr>
          <a:xfrm>
            <a:off x="6864505" y="2896285"/>
            <a:ext cx="684891" cy="108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FC6CF44-71EC-F93F-F548-C94C08B9E334}"/>
              </a:ext>
            </a:extLst>
          </p:cNvPr>
          <p:cNvSpPr/>
          <p:nvPr/>
        </p:nvSpPr>
        <p:spPr>
          <a:xfrm>
            <a:off x="6920503" y="1849547"/>
            <a:ext cx="684891" cy="12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C2F8A2E-8DB4-EF73-D07F-15B4801964DC}"/>
              </a:ext>
            </a:extLst>
          </p:cNvPr>
          <p:cNvSpPr/>
          <p:nvPr/>
        </p:nvSpPr>
        <p:spPr>
          <a:xfrm>
            <a:off x="6920503" y="821770"/>
            <a:ext cx="684891" cy="12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A40A8A-1AF1-366F-96A4-AE6A0843BAF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80" y="1526936"/>
            <a:ext cx="3631084" cy="48414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F0D2A7-4D3A-1083-8B55-285C66E01701}"/>
              </a:ext>
            </a:extLst>
          </p:cNvPr>
          <p:cNvSpPr txBox="1"/>
          <p:nvPr/>
        </p:nvSpPr>
        <p:spPr>
          <a:xfrm>
            <a:off x="22861" y="797745"/>
            <a:ext cx="4286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Semi-populated SBC-LAr10 copper </a:t>
            </a:r>
            <a:r>
              <a:rPr lang="en-US" dirty="0" err="1"/>
              <a:t>SiPM</a:t>
            </a:r>
            <a:r>
              <a:rPr lang="en-US" dirty="0"/>
              <a:t> panels with Hamamatsu VUV4s (</a:t>
            </a:r>
            <a:r>
              <a:rPr lang="en-US" u="sng" dirty="0"/>
              <a:t>32</a:t>
            </a:r>
            <a:r>
              <a:rPr lang="en-US" dirty="0"/>
              <a:t> total)</a:t>
            </a:r>
          </a:p>
        </p:txBody>
      </p:sp>
      <p:sp>
        <p:nvSpPr>
          <p:cNvPr id="8" name="Google Shape;194;p31">
            <a:extLst>
              <a:ext uri="{FF2B5EF4-FFF2-40B4-BE49-F238E27FC236}">
                <a16:creationId xmlns:a16="http://schemas.microsoft.com/office/drawing/2014/main" id="{3337FB09-03C4-FF12-4012-5B9CB1DA119D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074835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748C425B-B272-0E9A-7C7E-CC32DFFBA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A968D6B0-DA82-47C4-1F4F-FCB542FCB8FD}"/>
              </a:ext>
            </a:extLst>
          </p:cNvPr>
          <p:cNvSpPr/>
          <p:nvPr/>
        </p:nvSpPr>
        <p:spPr>
          <a:xfrm>
            <a:off x="160020" y="1234440"/>
            <a:ext cx="8263890" cy="5086350"/>
          </a:xfrm>
          <a:custGeom>
            <a:avLst/>
            <a:gdLst>
              <a:gd name="csX0" fmla="*/ 0 w 8263890"/>
              <a:gd name="csY0" fmla="*/ 3211830 h 5086350"/>
              <a:gd name="csX1" fmla="*/ 2263140 w 8263890"/>
              <a:gd name="csY1" fmla="*/ 0 h 5086350"/>
              <a:gd name="csX2" fmla="*/ 8263890 w 8263890"/>
              <a:gd name="csY2" fmla="*/ 4674870 h 5086350"/>
              <a:gd name="csX3" fmla="*/ 2011680 w 8263890"/>
              <a:gd name="csY3" fmla="*/ 5086350 h 5086350"/>
              <a:gd name="csX4" fmla="*/ 0 w 8263890"/>
              <a:gd name="csY4" fmla="*/ 3211830 h 50863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263890" h="5086350">
                <a:moveTo>
                  <a:pt x="0" y="3211830"/>
                </a:moveTo>
                <a:lnTo>
                  <a:pt x="2263140" y="0"/>
                </a:lnTo>
                <a:lnTo>
                  <a:pt x="8263890" y="4674870"/>
                </a:lnTo>
                <a:lnTo>
                  <a:pt x="2011680" y="5086350"/>
                </a:lnTo>
                <a:lnTo>
                  <a:pt x="0" y="3211830"/>
                </a:lnTo>
                <a:close/>
              </a:path>
            </a:pathLst>
          </a:custGeom>
          <a:solidFill>
            <a:srgbClr val="B3AFDF"/>
          </a:solidFill>
          <a:ln w="28575">
            <a:solidFill>
              <a:srgbClr val="5B1F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D2095FF7-BEE3-9324-39C8-F415840A73A4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56894164-E221-E69B-0F9A-FCC1ABF7FF41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7819FF8D-1D8F-9765-9F9A-DDDB0853AFE4}"/>
              </a:ext>
            </a:extLst>
          </p:cNvPr>
          <p:cNvSpPr txBox="1"/>
          <p:nvPr/>
        </p:nvSpPr>
        <p:spPr>
          <a:xfrm>
            <a:off x="75726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SBC-LAr10 Piezoelectric Sensors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974654C4-CDC8-76ED-3610-2BDDF8AB5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9396" y="6523801"/>
            <a:ext cx="1553558" cy="334201"/>
          </a:xfrm>
        </p:spPr>
        <p:txBody>
          <a:bodyPr>
            <a:noAutofit/>
          </a:bodyPr>
          <a:lstStyle/>
          <a:p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4AE048-5B07-3FC9-A2AC-B044B68FE6D8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3042BA-F8CF-D88F-6203-7BC25D3FFD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1DDA57-7922-F42E-CA4A-861F9A19F5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3" y="6558789"/>
            <a:ext cx="233741" cy="288000"/>
          </a:xfrm>
          <a:prstGeom prst="rect">
            <a:avLst/>
          </a:prstGeom>
        </p:spPr>
      </p:pic>
      <p:sp>
        <p:nvSpPr>
          <p:cNvPr id="8" name="Google Shape;193;p31">
            <a:extLst>
              <a:ext uri="{FF2B5EF4-FFF2-40B4-BE49-F238E27FC236}">
                <a16:creationId xmlns:a16="http://schemas.microsoft.com/office/drawing/2014/main" id="{640581F7-2F19-E54C-EEDA-2C484CD84EB7}"/>
              </a:ext>
            </a:extLst>
          </p:cNvPr>
          <p:cNvSpPr txBox="1"/>
          <p:nvPr/>
        </p:nvSpPr>
        <p:spPr>
          <a:xfrm>
            <a:off x="256850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8D4A823-4077-CDD6-0C3F-37B7829AE1CA}"/>
              </a:ext>
            </a:extLst>
          </p:cNvPr>
          <p:cNvSpPr/>
          <p:nvPr/>
        </p:nvSpPr>
        <p:spPr>
          <a:xfrm>
            <a:off x="2301104" y="828624"/>
            <a:ext cx="6768000" cy="509287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5B1F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978D03-6470-5D2F-8519-635755E55A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78513" y="1254770"/>
            <a:ext cx="6397452" cy="42936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CF0D14-A9DF-D3DC-0D25-EDA3C5533A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263" y="4483469"/>
            <a:ext cx="1973078" cy="1827523"/>
          </a:xfrm>
          <a:prstGeom prst="rect">
            <a:avLst/>
          </a:prstGeom>
          <a:ln w="38100">
            <a:solidFill>
              <a:srgbClr val="5B1FE4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D8FA66-9B34-5EE6-9B3A-5B1DE49EE145}"/>
              </a:ext>
            </a:extLst>
          </p:cNvPr>
          <p:cNvSpPr txBox="1"/>
          <p:nvPr/>
        </p:nvSpPr>
        <p:spPr>
          <a:xfrm>
            <a:off x="2517202" y="1004726"/>
            <a:ext cx="6381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3B1396"/>
                </a:solidFill>
              </a:rPr>
              <a:t>Example Acoustic Signal from SBC-LAr10</a:t>
            </a:r>
          </a:p>
        </p:txBody>
      </p:sp>
      <p:sp>
        <p:nvSpPr>
          <p:cNvPr id="10" name="Google Shape;194;p31">
            <a:extLst>
              <a:ext uri="{FF2B5EF4-FFF2-40B4-BE49-F238E27FC236}">
                <a16:creationId xmlns:a16="http://schemas.microsoft.com/office/drawing/2014/main" id="{0ECE3878-55C4-B317-4AA2-B734C728B421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096258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143E0AC5-568D-E162-3A94-E9769E014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3AA13FF-D842-CD3A-CED1-651E78A12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299" y="2400301"/>
            <a:ext cx="2905562" cy="44904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B44258-91BD-124A-6593-B7FE7F61B9E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6657" y="3824369"/>
            <a:ext cx="4335353" cy="2932031"/>
          </a:xfrm>
          <a:prstGeom prst="rect">
            <a:avLst/>
          </a:prstGeom>
        </p:spPr>
      </p:pic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227142B7-F584-A7E5-2944-F72CC4C94298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B01CE5DA-EB6D-38E7-B299-964533F3D966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SBC-SNOLAB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FF18796D-BD9D-D871-17EE-127A69B223D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7C250D-8727-9DCF-48BD-D576C36395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3C75D3-A354-2A80-ED26-303849679D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3" name="Google Shape;193;p31">
            <a:extLst>
              <a:ext uri="{FF2B5EF4-FFF2-40B4-BE49-F238E27FC236}">
                <a16:creationId xmlns:a16="http://schemas.microsoft.com/office/drawing/2014/main" id="{C7079664-FF6C-3073-E43A-414504AF0C24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A353A9C-C561-DD71-EC90-5D28BCD5D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370" y="846869"/>
            <a:ext cx="4509945" cy="29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69CD23F-F55C-AE03-38AD-694EC1A11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53927" y="2699515"/>
            <a:ext cx="3842765" cy="256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18F0C24-49A5-5662-30F9-3D3B95249041}"/>
              </a:ext>
            </a:extLst>
          </p:cNvPr>
          <p:cNvSpPr txBox="1"/>
          <p:nvPr/>
        </p:nvSpPr>
        <p:spPr>
          <a:xfrm>
            <a:off x="4239049" y="823120"/>
            <a:ext cx="496291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Second detector, currently being developed here at Queen’s University!</a:t>
            </a:r>
          </a:p>
          <a:p>
            <a:pPr marL="742950" lvl="1" indent="-285750">
              <a:buFontTx/>
              <a:buChar char="-"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Physics goals:</a:t>
            </a:r>
          </a:p>
          <a:p>
            <a:pPr marL="1200150" lvl="2" indent="-285750">
              <a:buFontTx/>
              <a:buChar char="-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WIMP / particle dark matter search</a:t>
            </a:r>
          </a:p>
          <a:p>
            <a:pPr marL="1200150" lvl="2" indent="-285750">
              <a:buFontTx/>
              <a:buChar char="-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Background mitigation 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through improved 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detector shielding +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SNOLAB’s natural 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overburden</a:t>
            </a:r>
          </a:p>
        </p:txBody>
      </p:sp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F4E74EB0-F757-BAD7-AE73-13FDAD65816F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72A41E8-9077-2B1C-AA32-D23F5BE8E3FC}"/>
              </a:ext>
            </a:extLst>
          </p:cNvPr>
          <p:cNvSpPr txBox="1"/>
          <p:nvPr/>
        </p:nvSpPr>
        <p:spPr>
          <a:xfrm>
            <a:off x="4993084" y="4137348"/>
            <a:ext cx="1123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70403"/>
                </a:solidFill>
              </a:rPr>
              <a:t>SBC-SNOLAB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CD74F6-241E-45CF-0854-AA4E9CE777E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70" y="4691213"/>
            <a:ext cx="1600261" cy="16427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8581AC-EB42-1952-091E-A62593617A7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9278" y="4692500"/>
            <a:ext cx="1298278" cy="1642793"/>
          </a:xfrm>
          <a:prstGeom prst="rect">
            <a:avLst/>
          </a:prstGeom>
        </p:spPr>
      </p:pic>
      <p:sp>
        <p:nvSpPr>
          <p:cNvPr id="12" name="Google Shape;194;p31">
            <a:extLst>
              <a:ext uri="{FF2B5EF4-FFF2-40B4-BE49-F238E27FC236}">
                <a16:creationId xmlns:a16="http://schemas.microsoft.com/office/drawing/2014/main" id="{A1423459-AB70-93BA-D193-6050E3C30A2C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583663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59A7501E-D31E-6EF1-10FE-62B4DDC6A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57754284-C9A1-45E8-90FC-787F17C80C7C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C4592F37-9982-259E-C0A1-BCC7D40AD137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081F9289-AE61-F517-5119-40A77A40A4F7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SBC-SNOLAB: Current Status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2EEE8CF5-3D08-CA98-BB19-20F28EF136E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1719FD-3400-7B99-0158-893F4099070A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D03270-3057-A53F-A279-D516D612D9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A9E416-E355-4522-DF10-81B8D9A76E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4" name="Google Shape;193;p31">
            <a:extLst>
              <a:ext uri="{FF2B5EF4-FFF2-40B4-BE49-F238E27FC236}">
                <a16:creationId xmlns:a16="http://schemas.microsoft.com/office/drawing/2014/main" id="{C9078D97-A935-6645-8E5A-1505173B33E7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" name="Google Shape;194;p31">
            <a:extLst>
              <a:ext uri="{FF2B5EF4-FFF2-40B4-BE49-F238E27FC236}">
                <a16:creationId xmlns:a16="http://schemas.microsoft.com/office/drawing/2014/main" id="{FFAA19C1-B8F8-D200-4C6C-1BAF63016D77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FC902-A249-DBFB-0DB8-ED27172F0E4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01" y="847007"/>
            <a:ext cx="4144967" cy="55361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463532-83FA-81AE-08E2-231CEB4EF17C}"/>
              </a:ext>
            </a:extLst>
          </p:cNvPr>
          <p:cNvSpPr txBox="1"/>
          <p:nvPr/>
        </p:nvSpPr>
        <p:spPr>
          <a:xfrm>
            <a:off x="4344293" y="1088127"/>
            <a:ext cx="489176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Have passed SNOLAB’s TDR and IRR processes; ready for installation on-site to begin!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Pressure vessel + vacuum jacket already at SNOLAB (right)</a:t>
            </a:r>
          </a:p>
          <a:p>
            <a:pPr marL="285750" indent="-285750">
              <a:buFontTx/>
              <a:buChar char="-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Awaiting final detector components (e.g., fluid panels) before installation</a:t>
            </a:r>
          </a:p>
          <a:p>
            <a:pPr marL="285750" indent="-285750">
              <a:buFontTx/>
              <a:buChar char="-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DAQ/Sensor development on-going (more on that in a bit…)</a:t>
            </a:r>
          </a:p>
        </p:txBody>
      </p:sp>
    </p:spTree>
    <p:extLst>
      <p:ext uri="{BB962C8B-B14F-4D97-AF65-F5344CB8AC3E}">
        <p14:creationId xmlns:p14="http://schemas.microsoft.com/office/powerpoint/2010/main" val="1261957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843F3E62-B16A-4CEE-FBE4-93410737B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F9F7031-95F2-004C-B721-EBA32BAC8D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" y="3542134"/>
            <a:ext cx="2435245" cy="28980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B5BA76-1BD3-C00B-73D9-E4C7330BA5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1719" y="3490370"/>
            <a:ext cx="2711759" cy="3070126"/>
          </a:xfrm>
          <a:prstGeom prst="rect">
            <a:avLst/>
          </a:prstGeom>
        </p:spPr>
      </p:pic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C05CE1EE-6611-B4A0-5627-B6AB0E7402C0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F028A3E0-36E5-EDF8-6105-AF3F766EEC6A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491991FE-B6E1-7EC5-970B-077E89AE7E1B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More of SBC-SNOLAB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27AB12ED-9BE9-D416-6731-760537C3910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18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E9D1052-7F77-871A-37FD-A00EAF1BE68C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475485-D33D-0C51-AAF2-76721B5916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FF232C-2208-52E7-5F28-DD69087E0D0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3" name="Google Shape;193;p31">
            <a:extLst>
              <a:ext uri="{FF2B5EF4-FFF2-40B4-BE49-F238E27FC236}">
                <a16:creationId xmlns:a16="http://schemas.microsoft.com/office/drawing/2014/main" id="{AEA9270E-5B04-33CE-56AD-D18A03C4DE47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AFAD57-2838-F485-AB12-6855E135ABF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9456" y="859718"/>
            <a:ext cx="4130340" cy="5507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6CB5F2-2A3B-25F1-6B00-52AF209CF21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1109769" y="-136247"/>
            <a:ext cx="2664990" cy="4627928"/>
          </a:xfrm>
          <a:prstGeom prst="rect">
            <a:avLst/>
          </a:prstGeom>
        </p:spPr>
      </p:pic>
      <p:sp>
        <p:nvSpPr>
          <p:cNvPr id="8" name="Google Shape;194;p31">
            <a:extLst>
              <a:ext uri="{FF2B5EF4-FFF2-40B4-BE49-F238E27FC236}">
                <a16:creationId xmlns:a16="http://schemas.microsoft.com/office/drawing/2014/main" id="{F04E568C-4E0F-6A6F-4DD7-2CFD294AF069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5631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3C71EA7D-8A73-2E9B-D9FD-48F04E4A1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CDBE7562-88E3-19C0-AB8D-0F6B94EB28C0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7D9B0B77-F8B3-8335-2B09-54C3CBE72589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SBC-SNOLAB: Custom FBK VUV HD3 </a:t>
            </a:r>
            <a:r>
              <a:rPr lang="en" sz="240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SiPMs</a:t>
            </a: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4A1E007F-D3E7-2139-ED79-64FDBD2D4DB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19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140B3FF-D363-9590-2275-1A50DE968053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6384AC-C627-3682-D442-5893C3669A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819D97-9AE1-33C7-498B-0E19F81092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3" name="Google Shape;193;p31">
            <a:extLst>
              <a:ext uri="{FF2B5EF4-FFF2-40B4-BE49-F238E27FC236}">
                <a16:creationId xmlns:a16="http://schemas.microsoft.com/office/drawing/2014/main" id="{0F300D08-FF7F-9F61-7269-786C04127705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928541C-612C-821C-CEE2-BA76D6F469B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52" y="699489"/>
            <a:ext cx="4346999" cy="5796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661FBEA-AF93-037E-44FF-7F8F2D89875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32826" y="1733142"/>
            <a:ext cx="3602315" cy="43427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FCFBE91-A056-A3FE-7C4C-8C3A185333D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8859" y="835969"/>
            <a:ext cx="3302775" cy="2332303"/>
          </a:xfrm>
          <a:prstGeom prst="rect">
            <a:avLst/>
          </a:prstGeom>
        </p:spPr>
      </p:pic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829BAA22-F45C-BB68-C00F-E48BE45BBEF5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9514CF2-684B-755E-3A56-BFC0434DB93D}"/>
              </a:ext>
            </a:extLst>
          </p:cNvPr>
          <p:cNvSpPr txBox="1"/>
          <p:nvPr/>
        </p:nvSpPr>
        <p:spPr>
          <a:xfrm>
            <a:off x="5514245" y="6145081"/>
            <a:ext cx="46005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(Photos Credit: G. Sweeney)</a:t>
            </a:r>
            <a:endParaRPr lang="en-US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E2C94E-3F34-7406-39AE-C33DCBE9CD9C}"/>
              </a:ext>
            </a:extLst>
          </p:cNvPr>
          <p:cNvSpPr txBox="1"/>
          <p:nvPr/>
        </p:nvSpPr>
        <p:spPr>
          <a:xfrm>
            <a:off x="5032826" y="840289"/>
            <a:ext cx="36023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3B1396"/>
                </a:solidFill>
              </a:rPr>
              <a:t>FBK VUV HD3 Silicon Chip Wafer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D74098D-D9B3-585F-F0B7-E77FFF4FA02C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3811634" y="3230129"/>
            <a:ext cx="85996" cy="397743"/>
          </a:xfrm>
          <a:prstGeom prst="straightConnector1">
            <a:avLst/>
          </a:prstGeom>
          <a:ln w="28575">
            <a:solidFill>
              <a:srgbClr val="3B139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C28D7EC-DCC4-F11E-3296-63850EC0DF00}"/>
              </a:ext>
            </a:extLst>
          </p:cNvPr>
          <p:cNvCxnSpPr>
            <a:cxnSpLocks/>
          </p:cNvCxnSpPr>
          <p:nvPr/>
        </p:nvCxnSpPr>
        <p:spPr>
          <a:xfrm flipH="1">
            <a:off x="2526030" y="3196302"/>
            <a:ext cx="502920" cy="507018"/>
          </a:xfrm>
          <a:prstGeom prst="straightConnector1">
            <a:avLst/>
          </a:prstGeom>
          <a:ln w="28575">
            <a:solidFill>
              <a:srgbClr val="3B139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B405395-4CF7-084A-D989-FC64E5E1C23A}"/>
              </a:ext>
            </a:extLst>
          </p:cNvPr>
          <p:cNvSpPr txBox="1"/>
          <p:nvPr/>
        </p:nvSpPr>
        <p:spPr>
          <a:xfrm>
            <a:off x="2910142" y="2768464"/>
            <a:ext cx="1802984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3B139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3B1396"/>
                </a:solidFill>
              </a:rPr>
              <a:t>Wire Bonds</a:t>
            </a:r>
          </a:p>
        </p:txBody>
      </p:sp>
      <p:sp>
        <p:nvSpPr>
          <p:cNvPr id="8" name="Google Shape;194;p31">
            <a:extLst>
              <a:ext uri="{FF2B5EF4-FFF2-40B4-BE49-F238E27FC236}">
                <a16:creationId xmlns:a16="http://schemas.microsoft.com/office/drawing/2014/main" id="{DCB37ED8-8E88-E4F2-29A6-3045C0E75596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643512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E01D3C62-0691-4AA6-821F-DC4B47B41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ADC0696D-D1D5-3E7B-0674-6B04ACCB8ECA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B30DFE10-4EEB-7B27-6427-F0E4F65B70D6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C7AA81F5-AB44-689A-5E4A-C5100362D688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Bubble Chambers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5295E552-8DB5-23F9-63D7-61D354ABC24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 smtClean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2</a:t>
            </a:fld>
            <a:endParaRPr lang="en" sz="1800" dirty="0">
              <a:solidFill>
                <a:schemeClr val="tx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A0C9AC-3798-0F0C-A72B-6877D2DFA3F9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4BE74A-42C3-4CAA-EEC6-6A2C97909E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1E00F7-DF30-43C4-DDC5-38D5E5BAF1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1981685-1A19-527A-2F5E-95BA9E02E1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519" y="996169"/>
            <a:ext cx="4424954" cy="3359188"/>
          </a:xfrm>
          <a:prstGeom prst="rect">
            <a:avLst/>
          </a:prstGeom>
        </p:spPr>
      </p:pic>
      <p:sp>
        <p:nvSpPr>
          <p:cNvPr id="3" name="Google Shape;194;p31">
            <a:extLst>
              <a:ext uri="{FF2B5EF4-FFF2-40B4-BE49-F238E27FC236}">
                <a16:creationId xmlns:a16="http://schemas.microsoft.com/office/drawing/2014/main" id="{576725B2-A470-F09B-BDBB-B3B7BC915522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" name="Google Shape;193;p31">
            <a:extLst>
              <a:ext uri="{FF2B5EF4-FFF2-40B4-BE49-F238E27FC236}">
                <a16:creationId xmlns:a16="http://schemas.microsoft.com/office/drawing/2014/main" id="{E608F95C-FA2E-E525-407B-9C110B2BA540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856128-00A6-6F82-6E1C-3F481A0030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1418" y="996169"/>
            <a:ext cx="4238063" cy="3468349"/>
          </a:xfrm>
          <a:prstGeom prst="rect">
            <a:avLst/>
          </a:prstGeom>
        </p:spPr>
      </p:pic>
      <p:sp>
        <p:nvSpPr>
          <p:cNvPr id="9" name="Arc 8">
            <a:extLst>
              <a:ext uri="{FF2B5EF4-FFF2-40B4-BE49-F238E27FC236}">
                <a16:creationId xmlns:a16="http://schemas.microsoft.com/office/drawing/2014/main" id="{2BD84836-A9A1-7259-5E81-59D95777214A}"/>
              </a:ext>
            </a:extLst>
          </p:cNvPr>
          <p:cNvSpPr/>
          <p:nvPr/>
        </p:nvSpPr>
        <p:spPr>
          <a:xfrm rot="20759151">
            <a:off x="1436804" y="2486499"/>
            <a:ext cx="2080814" cy="1943402"/>
          </a:xfrm>
          <a:prstGeom prst="arc">
            <a:avLst>
              <a:gd name="adj1" fmla="val 12366982"/>
              <a:gd name="adj2" fmla="val 20676241"/>
            </a:avLst>
          </a:prstGeom>
          <a:ln w="28575">
            <a:solidFill>
              <a:srgbClr val="5B1F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FA287F84-0B51-DB5F-66F5-B584861A4307}"/>
              </a:ext>
            </a:extLst>
          </p:cNvPr>
          <p:cNvSpPr>
            <a:spLocks noChangeAspect="1"/>
          </p:cNvSpPr>
          <p:nvPr/>
        </p:nvSpPr>
        <p:spPr>
          <a:xfrm rot="11691736">
            <a:off x="1397082" y="3199673"/>
            <a:ext cx="148825" cy="144000"/>
          </a:xfrm>
          <a:prstGeom prst="triangle">
            <a:avLst/>
          </a:prstGeom>
          <a:solidFill>
            <a:srgbClr val="3B13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FF1BE-F4F4-FF60-5016-F11D829A8777}"/>
              </a:ext>
            </a:extLst>
          </p:cNvPr>
          <p:cNvSpPr txBox="1"/>
          <p:nvPr/>
        </p:nvSpPr>
        <p:spPr>
          <a:xfrm>
            <a:off x="195481" y="4446365"/>
            <a:ext cx="8713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Threshold detectors using superheated target fluids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a</a:t>
            </a:r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Sufficient local energy deposition (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</a:t>
            </a:r>
            <a:r>
              <a:rPr lang="en-US" sz="24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recoil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</a:t>
            </a:r>
            <a:r>
              <a:rPr lang="en-US" sz="2400" baseline="-25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Seitz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yields vaporization: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bubbles !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24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acoustic/pressure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+ </a:t>
            </a:r>
            <a:r>
              <a:rPr lang="en-US" sz="24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visual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signal)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a</a:t>
            </a:r>
            <a:endParaRPr lang="en-US" sz="2400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Process is highly β and 𝛾 insensitive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AA64ED7-1C48-26F9-6067-584FA8865C7A}"/>
              </a:ext>
            </a:extLst>
          </p:cNvPr>
          <p:cNvSpPr/>
          <p:nvPr/>
        </p:nvSpPr>
        <p:spPr>
          <a:xfrm>
            <a:off x="3391466" y="2595832"/>
            <a:ext cx="288000" cy="288000"/>
          </a:xfrm>
          <a:prstGeom prst="ellipse">
            <a:avLst/>
          </a:prstGeom>
          <a:solidFill>
            <a:srgbClr val="5B1F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1</a:t>
            </a:r>
            <a:endParaRPr lang="en-US" sz="20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6FC94F4-8A42-C8CD-F194-DEF3425FC10E}"/>
              </a:ext>
            </a:extLst>
          </p:cNvPr>
          <p:cNvSpPr/>
          <p:nvPr/>
        </p:nvSpPr>
        <p:spPr>
          <a:xfrm>
            <a:off x="1249756" y="3382860"/>
            <a:ext cx="288000" cy="288000"/>
          </a:xfrm>
          <a:prstGeom prst="ellipse">
            <a:avLst/>
          </a:prstGeom>
          <a:solidFill>
            <a:srgbClr val="5B1F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3</a:t>
            </a:r>
            <a:endParaRPr lang="en-US" sz="20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8D5216-2BEE-22F8-9D37-6711867254B5}"/>
              </a:ext>
            </a:extLst>
          </p:cNvPr>
          <p:cNvSpPr/>
          <p:nvPr/>
        </p:nvSpPr>
        <p:spPr>
          <a:xfrm>
            <a:off x="6980009" y="1830720"/>
            <a:ext cx="288000" cy="288000"/>
          </a:xfrm>
          <a:prstGeom prst="ellipse">
            <a:avLst/>
          </a:prstGeom>
          <a:solidFill>
            <a:srgbClr val="5B1F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1</a:t>
            </a:r>
            <a:endParaRPr lang="en-US" sz="20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7DF7B83-CCB4-EEB0-58D8-BD93C5A1F0EE}"/>
              </a:ext>
            </a:extLst>
          </p:cNvPr>
          <p:cNvSpPr/>
          <p:nvPr/>
        </p:nvSpPr>
        <p:spPr>
          <a:xfrm>
            <a:off x="6980009" y="3274848"/>
            <a:ext cx="288000" cy="288000"/>
          </a:xfrm>
          <a:prstGeom prst="ellipse">
            <a:avLst/>
          </a:prstGeom>
          <a:solidFill>
            <a:srgbClr val="5B1F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2</a:t>
            </a:r>
            <a:endParaRPr lang="en-US" sz="20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9C12F57-460D-9C26-F46C-1B38D2ABF310}"/>
              </a:ext>
            </a:extLst>
          </p:cNvPr>
          <p:cNvSpPr/>
          <p:nvPr/>
        </p:nvSpPr>
        <p:spPr>
          <a:xfrm>
            <a:off x="3391466" y="3010837"/>
            <a:ext cx="288000" cy="288000"/>
          </a:xfrm>
          <a:prstGeom prst="ellipse">
            <a:avLst/>
          </a:prstGeom>
          <a:solidFill>
            <a:srgbClr val="5B1F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2</a:t>
            </a:r>
            <a:endParaRPr lang="en-US" sz="2000" dirty="0"/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37D3C16B-EA9E-A9F1-63B0-F4C03D6986D5}"/>
              </a:ext>
            </a:extLst>
          </p:cNvPr>
          <p:cNvSpPr>
            <a:spLocks noChangeAspect="1"/>
          </p:cNvSpPr>
          <p:nvPr/>
        </p:nvSpPr>
        <p:spPr>
          <a:xfrm rot="10800000">
            <a:off x="3782914" y="3014526"/>
            <a:ext cx="148825" cy="144000"/>
          </a:xfrm>
          <a:prstGeom prst="triangle">
            <a:avLst/>
          </a:prstGeom>
          <a:solidFill>
            <a:srgbClr val="5B1F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EA61852-AE59-A03E-5ACD-E8E016A83D64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3857326" y="2730343"/>
            <a:ext cx="0" cy="284183"/>
          </a:xfrm>
          <a:prstGeom prst="line">
            <a:avLst/>
          </a:prstGeom>
          <a:ln w="28575">
            <a:solidFill>
              <a:srgbClr val="5B1FE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9091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38026269-D42A-6040-2F44-D2A6AFE33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B983569C-D5A8-192F-F021-72BEBBBCDB02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F56DD040-85B9-C56B-81FD-ECD0241F4BD4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FBK </a:t>
            </a:r>
            <a:r>
              <a:rPr lang="en" sz="240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SiPM</a:t>
            </a: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Testing Plans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043BDACF-A77B-1D70-BE3A-1AE2FA2C6F6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20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482F87-D2E7-D0B0-B0D5-ABE439007DCE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57BBC0-D159-A32E-0BDA-66C40B3349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262823-8AB9-C6EA-8A6F-E5641F6E691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3" name="Google Shape;193;p31">
            <a:extLst>
              <a:ext uri="{FF2B5EF4-FFF2-40B4-BE49-F238E27FC236}">
                <a16:creationId xmlns:a16="http://schemas.microsoft.com/office/drawing/2014/main" id="{32A95C00-02E9-00BF-A95F-F390703468A5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847BCA37-0513-F60C-3D5F-59B7BB36A033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19DB4C7C-F5E4-78E9-6A06-8E73A43E64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592" y="883404"/>
            <a:ext cx="4061011" cy="54146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5F4F8E-32A1-4827-6203-231540085F9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97839" y="1354436"/>
            <a:ext cx="2158923" cy="2160000"/>
          </a:xfrm>
          <a:prstGeom prst="rect">
            <a:avLst/>
          </a:prstGeom>
          <a:ln w="57150">
            <a:solidFill>
              <a:srgbClr val="3B1396"/>
            </a:solidFill>
          </a:ln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D48A528-0811-9C2B-DA9B-48A90D604E12}"/>
              </a:ext>
            </a:extLst>
          </p:cNvPr>
          <p:cNvCxnSpPr/>
          <p:nvPr/>
        </p:nvCxnSpPr>
        <p:spPr>
          <a:xfrm flipH="1">
            <a:off x="3097530" y="1943100"/>
            <a:ext cx="1300309" cy="1348740"/>
          </a:xfrm>
          <a:prstGeom prst="line">
            <a:avLst/>
          </a:prstGeom>
          <a:ln w="57150">
            <a:solidFill>
              <a:srgbClr val="3B139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41227E1-31B8-0A87-66F0-267AE8FD85B1}"/>
              </a:ext>
            </a:extLst>
          </p:cNvPr>
          <p:cNvCxnSpPr>
            <a:cxnSpLocks/>
          </p:cNvCxnSpPr>
          <p:nvPr/>
        </p:nvCxnSpPr>
        <p:spPr>
          <a:xfrm flipH="1">
            <a:off x="3097530" y="2996490"/>
            <a:ext cx="1300309" cy="569671"/>
          </a:xfrm>
          <a:prstGeom prst="line">
            <a:avLst/>
          </a:prstGeom>
          <a:ln w="57150">
            <a:solidFill>
              <a:srgbClr val="3B139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A1F6679-9402-773A-CFAC-5CBFA1739D46}"/>
              </a:ext>
            </a:extLst>
          </p:cNvPr>
          <p:cNvSpPr txBox="1"/>
          <p:nvPr/>
        </p:nvSpPr>
        <p:spPr>
          <a:xfrm>
            <a:off x="4443074" y="906265"/>
            <a:ext cx="2092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B1396"/>
                </a:solidFill>
              </a:rPr>
              <a:t>Hamamatsu VUV4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0A2D99-A4A7-08C8-1543-1BA89490958B}"/>
              </a:ext>
            </a:extLst>
          </p:cNvPr>
          <p:cNvSpPr txBox="1"/>
          <p:nvPr/>
        </p:nvSpPr>
        <p:spPr>
          <a:xfrm>
            <a:off x="6740593" y="901121"/>
            <a:ext cx="2195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B1396"/>
                </a:solidFill>
              </a:rPr>
              <a:t>(Test) FBK VUV HD3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F6D9C5D-1DA1-D340-6CE0-E001E13B9850}"/>
              </a:ext>
            </a:extLst>
          </p:cNvPr>
          <p:cNvSpPr/>
          <p:nvPr/>
        </p:nvSpPr>
        <p:spPr>
          <a:xfrm>
            <a:off x="4397839" y="3735843"/>
            <a:ext cx="4538035" cy="238314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B3A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1269D01-CE98-45E9-7351-1B0734744731}"/>
              </a:ext>
            </a:extLst>
          </p:cNvPr>
          <p:cNvCxnSpPr>
            <a:cxnSpLocks/>
          </p:cNvCxnSpPr>
          <p:nvPr/>
        </p:nvCxnSpPr>
        <p:spPr>
          <a:xfrm flipH="1">
            <a:off x="6412230" y="3525752"/>
            <a:ext cx="761893" cy="214264"/>
          </a:xfrm>
          <a:prstGeom prst="line">
            <a:avLst/>
          </a:prstGeom>
          <a:ln w="57150">
            <a:solidFill>
              <a:srgbClr val="B3AF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FBE2C1F-1050-0C00-6A78-654D42399272}"/>
              </a:ext>
            </a:extLst>
          </p:cNvPr>
          <p:cNvCxnSpPr>
            <a:cxnSpLocks/>
          </p:cNvCxnSpPr>
          <p:nvPr/>
        </p:nvCxnSpPr>
        <p:spPr>
          <a:xfrm>
            <a:off x="8549640" y="3352322"/>
            <a:ext cx="133186" cy="410554"/>
          </a:xfrm>
          <a:prstGeom prst="line">
            <a:avLst/>
          </a:prstGeom>
          <a:ln w="57150">
            <a:solidFill>
              <a:srgbClr val="B3AFD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8E964BAF-11EE-3D07-DE47-4A6F40D0C0E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15261" y="1354436"/>
            <a:ext cx="2056327" cy="2160000"/>
          </a:xfrm>
          <a:prstGeom prst="rect">
            <a:avLst/>
          </a:prstGeom>
          <a:ln w="57150">
            <a:solidFill>
              <a:srgbClr val="B3AFDF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85402A2-970B-4682-AA92-83C9C0AE1B00}"/>
              </a:ext>
            </a:extLst>
          </p:cNvPr>
          <p:cNvSpPr txBox="1"/>
          <p:nvPr/>
        </p:nvSpPr>
        <p:spPr>
          <a:xfrm>
            <a:off x="4547904" y="3800825"/>
            <a:ext cx="42303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/>
              <a:t>~50 FBK SiPMs fabricated at TRIUMF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Recently acquired a set of SiPM-FE-Rev1-A multi-channel amplifiers from </a:t>
            </a:r>
            <a:r>
              <a:rPr lang="en-US" sz="1600" dirty="0" err="1"/>
              <a:t>nEXO</a:t>
            </a:r>
            <a:r>
              <a:rPr lang="en-US" sz="1600" dirty="0"/>
              <a:t> group</a:t>
            </a:r>
          </a:p>
          <a:p>
            <a:pPr marL="285750" indent="-285750">
              <a:buFontTx/>
              <a:buChar char="-"/>
            </a:pPr>
            <a:r>
              <a:rPr lang="en-US" sz="1600" b="1" dirty="0"/>
              <a:t>Testing/Characterization Plans: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Currently assembling small testing chamber for operating 48+ SiPMs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Clean-room tests @ vacuum for operational testing + I-V curves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Potential in-gas/liquid testing (TBD)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FC7207E-EED2-27F5-8BEF-5B80DB218EDD}"/>
              </a:ext>
            </a:extLst>
          </p:cNvPr>
          <p:cNvSpPr/>
          <p:nvPr/>
        </p:nvSpPr>
        <p:spPr>
          <a:xfrm>
            <a:off x="559420" y="5660269"/>
            <a:ext cx="3286452" cy="569671"/>
          </a:xfrm>
          <a:prstGeom prst="rect">
            <a:avLst/>
          </a:prstGeom>
          <a:solidFill>
            <a:schemeClr val="bg1"/>
          </a:solidFill>
          <a:ln w="28575">
            <a:solidFill>
              <a:srgbClr val="3B13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3B1396"/>
                </a:solidFill>
              </a:rPr>
              <a:t>Testing out </a:t>
            </a:r>
            <a:r>
              <a:rPr lang="en-US" dirty="0" err="1">
                <a:solidFill>
                  <a:srgbClr val="3B1396"/>
                </a:solidFill>
              </a:rPr>
              <a:t>SiPM</a:t>
            </a:r>
            <a:r>
              <a:rPr lang="en-US" dirty="0">
                <a:solidFill>
                  <a:srgbClr val="3B1396"/>
                </a:solidFill>
              </a:rPr>
              <a:t> electronics with VUV4s to prep for FBKs!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7854608-AA0E-A53C-3A63-012219A10E86}"/>
              </a:ext>
            </a:extLst>
          </p:cNvPr>
          <p:cNvSpPr txBox="1"/>
          <p:nvPr/>
        </p:nvSpPr>
        <p:spPr>
          <a:xfrm>
            <a:off x="5249109" y="6197949"/>
            <a:ext cx="46005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b="0" i="0" u="none" strike="noStrike" dirty="0">
                <a:solidFill>
                  <a:srgbClr val="333333"/>
                </a:solidFill>
                <a:effectLst/>
                <a:latin typeface="-apple-system"/>
              </a:rPr>
              <a:t>H. Hawley-Herrera </a:t>
            </a:r>
            <a:r>
              <a:rPr lang="en-CA" sz="1600" b="0" i="1" dirty="0">
                <a:solidFill>
                  <a:srgbClr val="333333"/>
                </a:solidFill>
                <a:effectLst/>
                <a:latin typeface="-apple-system"/>
              </a:rPr>
              <a:t>et al</a:t>
            </a:r>
            <a:r>
              <a:rPr lang="en-CA" sz="1600" b="0" i="0" u="none" strike="noStrike" dirty="0">
                <a:solidFill>
                  <a:srgbClr val="333333"/>
                </a:solidFill>
                <a:effectLst/>
                <a:latin typeface="-apple-system"/>
              </a:rPr>
              <a:t> 2024 </a:t>
            </a:r>
            <a:r>
              <a:rPr lang="en-CA" sz="1600" b="0" i="1" dirty="0">
                <a:solidFill>
                  <a:srgbClr val="333333"/>
                </a:solidFill>
                <a:effectLst/>
                <a:latin typeface="-apple-system"/>
              </a:rPr>
              <a:t>JINST</a:t>
            </a:r>
            <a:r>
              <a:rPr lang="en-CA" sz="1600" b="0" i="0" u="none" strike="noStrike" dirty="0">
                <a:solidFill>
                  <a:srgbClr val="333333"/>
                </a:solidFill>
                <a:effectLst/>
                <a:latin typeface="-apple-system"/>
              </a:rPr>
              <a:t> </a:t>
            </a:r>
            <a:r>
              <a:rPr lang="en-CA" sz="1600" b="1" i="0" dirty="0">
                <a:solidFill>
                  <a:srgbClr val="333333"/>
                </a:solidFill>
                <a:effectLst/>
                <a:latin typeface="-apple-system"/>
              </a:rPr>
              <a:t>19</a:t>
            </a:r>
            <a:r>
              <a:rPr lang="en-CA" sz="1600" b="0" i="0" u="none" strike="noStrike" dirty="0">
                <a:solidFill>
                  <a:srgbClr val="333333"/>
                </a:solidFill>
                <a:effectLst/>
                <a:latin typeface="-apple-system"/>
              </a:rPr>
              <a:t> T08003</a:t>
            </a:r>
            <a:endParaRPr lang="en-US" sz="1600" dirty="0"/>
          </a:p>
        </p:txBody>
      </p:sp>
      <p:sp>
        <p:nvSpPr>
          <p:cNvPr id="9" name="Google Shape;194;p31">
            <a:extLst>
              <a:ext uri="{FF2B5EF4-FFF2-40B4-BE49-F238E27FC236}">
                <a16:creationId xmlns:a16="http://schemas.microsoft.com/office/drawing/2014/main" id="{C9F4D1A3-0CAB-856E-AB0C-CD05C13D8A08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300654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ED86B81F-E67F-73DF-2B97-FA97D8615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D5202F0B-21E8-59FB-AB96-4E6DEAEFC574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71C0553B-18C0-854F-31C5-CD5606D6B35E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E4B7D027-4A23-EE15-A9F9-75CA57306707}"/>
              </a:ext>
            </a:extLst>
          </p:cNvPr>
          <p:cNvSpPr txBox="1"/>
          <p:nvPr/>
        </p:nvSpPr>
        <p:spPr>
          <a:xfrm>
            <a:off x="75726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SBC-SNOLAB: Camera System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DA0B74E9-6C62-B84A-87C3-EA0A21522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9396" y="6523801"/>
            <a:ext cx="1553558" cy="334201"/>
          </a:xfrm>
        </p:spPr>
        <p:txBody>
          <a:bodyPr>
            <a:noAutofit/>
          </a:bodyPr>
          <a:lstStyle/>
          <a:p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21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9C1D67F-E764-C5EB-38E6-A3164DA1E9CC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DE4E87-0423-A0F4-9B47-9289A6B65E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0CBD93-9FB1-F71C-5C0B-B352302DFA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3" y="6558789"/>
            <a:ext cx="233741" cy="288000"/>
          </a:xfrm>
          <a:prstGeom prst="rect">
            <a:avLst/>
          </a:prstGeom>
        </p:spPr>
      </p:pic>
      <p:sp>
        <p:nvSpPr>
          <p:cNvPr id="8" name="Google Shape;193;p31">
            <a:extLst>
              <a:ext uri="{FF2B5EF4-FFF2-40B4-BE49-F238E27FC236}">
                <a16:creationId xmlns:a16="http://schemas.microsoft.com/office/drawing/2014/main" id="{4EC70EAA-5079-A189-08F0-C869CF864F09}"/>
              </a:ext>
            </a:extLst>
          </p:cNvPr>
          <p:cNvSpPr txBox="1"/>
          <p:nvPr/>
        </p:nvSpPr>
        <p:spPr>
          <a:xfrm>
            <a:off x="256850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64161F6-45C3-60BD-9698-6D981D8864E7}"/>
              </a:ext>
            </a:extLst>
          </p:cNvPr>
          <p:cNvGrpSpPr/>
          <p:nvPr/>
        </p:nvGrpSpPr>
        <p:grpSpPr>
          <a:xfrm>
            <a:off x="5952958" y="3654857"/>
            <a:ext cx="2835263" cy="2751979"/>
            <a:chOff x="5974080" y="803717"/>
            <a:chExt cx="2835263" cy="275197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A692095-9FE5-F82B-FC25-F16620907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4080" y="803717"/>
              <a:ext cx="2808000" cy="275197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145217-61C0-8FBB-C378-A6A3979AB342}"/>
                </a:ext>
              </a:extLst>
            </p:cNvPr>
            <p:cNvSpPr txBox="1"/>
            <p:nvPr/>
          </p:nvSpPr>
          <p:spPr>
            <a:xfrm>
              <a:off x="5974080" y="3179961"/>
              <a:ext cx="28352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>
                  <a:solidFill>
                    <a:schemeClr val="bg1"/>
                  </a:solidFill>
                </a:rPr>
                <a:t>Arducam</a:t>
              </a:r>
              <a:r>
                <a:rPr lang="en-US" b="1" dirty="0">
                  <a:solidFill>
                    <a:schemeClr val="bg1"/>
                  </a:solidFill>
                </a:rPr>
                <a:t> OV281 Webcam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3E47408-65D6-77CD-4717-6A77689B4C7E}"/>
              </a:ext>
            </a:extLst>
          </p:cNvPr>
          <p:cNvSpPr txBox="1"/>
          <p:nvPr/>
        </p:nvSpPr>
        <p:spPr>
          <a:xfrm>
            <a:off x="42958" y="882145"/>
            <a:ext cx="5931122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Current Tasks:</a:t>
            </a:r>
            <a:b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000" b="1" dirty="0">
                <a:solidFill>
                  <a:schemeClr val="bg1"/>
                </a:solidFill>
              </a:rPr>
              <a:t>a</a:t>
            </a:r>
          </a:p>
          <a:p>
            <a:pPr marL="285750" indent="-285750">
              <a:buFontTx/>
              <a:buChar char="-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Implementing timing control of tri-camera setup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through our PLC</a:t>
            </a:r>
          </a:p>
          <a:p>
            <a:pPr marL="285750" indent="-285750">
              <a:buFontTx/>
              <a:buChar char="-"/>
            </a:pP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Camera model selection: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Baslers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(0.4 MP ace acA720-290gm)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Stronger PLC compatibility (industrial cameras via GigE)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Hot!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(sub-50℃ casing temperature)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Arducams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(1 MP OV281 UVC Webcam)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Used for SBC-LAr10 (MIPI variant)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Less heat dissipation</a:t>
            </a:r>
          </a:p>
          <a:p>
            <a:pPr lvl="2"/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Analysis Tasks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Bubble position (x, y ,z) reconstruction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Trigger algorithm testing for speed </a:t>
            </a:r>
            <a:b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(&lt; 10 ms processing) and efficacy</a:t>
            </a:r>
          </a:p>
          <a:p>
            <a:pPr marL="285750" indent="-285750">
              <a:buFontTx/>
              <a:buChar char="-"/>
            </a:pP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C20457-F3AE-566B-1FC7-4BA412326483}"/>
              </a:ext>
            </a:extLst>
          </p:cNvPr>
          <p:cNvGrpSpPr/>
          <p:nvPr/>
        </p:nvGrpSpPr>
        <p:grpSpPr>
          <a:xfrm>
            <a:off x="5959098" y="770041"/>
            <a:ext cx="2822982" cy="2803952"/>
            <a:chOff x="5974080" y="3602331"/>
            <a:chExt cx="2822982" cy="280395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AA27C06-C0EB-53E7-1F65-63F3D8B0E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4080" y="3602331"/>
              <a:ext cx="2808000" cy="279492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4BDF9B-1851-E0DC-C376-B36066D7BF54}"/>
                </a:ext>
              </a:extLst>
            </p:cNvPr>
            <p:cNvSpPr txBox="1"/>
            <p:nvPr/>
          </p:nvSpPr>
          <p:spPr>
            <a:xfrm>
              <a:off x="5979111" y="6036951"/>
              <a:ext cx="28179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Basler Ace GigE Cameras</a:t>
              </a:r>
            </a:p>
          </p:txBody>
        </p:sp>
      </p:grpSp>
      <p:sp>
        <p:nvSpPr>
          <p:cNvPr id="2" name="Google Shape;194;p31">
            <a:extLst>
              <a:ext uri="{FF2B5EF4-FFF2-40B4-BE49-F238E27FC236}">
                <a16:creationId xmlns:a16="http://schemas.microsoft.com/office/drawing/2014/main" id="{016B9D3C-8476-BB25-B297-22627661DCDF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265509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E939811E-D8F1-01F2-DCE2-BF130695F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X5140 | Embedded PC with Intel Atom® E3845 | Beckhoff Canada">
            <a:extLst>
              <a:ext uri="{FF2B5EF4-FFF2-40B4-BE49-F238E27FC236}">
                <a16:creationId xmlns:a16="http://schemas.microsoft.com/office/drawing/2014/main" id="{11CB8BFE-A176-9DD6-F702-5E2E31ADA0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724" y="2307124"/>
            <a:ext cx="3006092" cy="2403771"/>
          </a:xfrm>
          <a:prstGeom prst="rect">
            <a:avLst/>
          </a:prstGeom>
        </p:spPr>
      </p:pic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926F8C27-65F1-D233-EFAF-F6263EC7834D}"/>
              </a:ext>
            </a:extLst>
          </p:cNvPr>
          <p:cNvSpPr/>
          <p:nvPr/>
        </p:nvSpPr>
        <p:spPr>
          <a:xfrm>
            <a:off x="3070017" y="2535830"/>
            <a:ext cx="582754" cy="2019167"/>
          </a:xfrm>
          <a:prstGeom prst="roundRect">
            <a:avLst>
              <a:gd name="adj" fmla="val 50000"/>
            </a:avLst>
          </a:prstGeom>
          <a:solidFill>
            <a:srgbClr val="B3AF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BF51F27D-F053-547A-3187-C1EC99C1240D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5B304A28-0037-0B71-F0E6-B614B77612A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22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AC7F4D-1C48-04B3-0B40-07ECD215F138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11B367-41EE-9804-AE00-1E3B702356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8" name="Google Shape;193;p31">
            <a:extLst>
              <a:ext uri="{FF2B5EF4-FFF2-40B4-BE49-F238E27FC236}">
                <a16:creationId xmlns:a16="http://schemas.microsoft.com/office/drawing/2014/main" id="{F481459A-9BFA-6ADB-0D9B-652181419336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6A110FF-721A-B40D-8F7F-3D3D8682C307}"/>
              </a:ext>
            </a:extLst>
          </p:cNvPr>
          <p:cNvGrpSpPr/>
          <p:nvPr/>
        </p:nvGrpSpPr>
        <p:grpSpPr>
          <a:xfrm flipH="1">
            <a:off x="5174602" y="655791"/>
            <a:ext cx="3940420" cy="5824190"/>
            <a:chOff x="5203511" y="655791"/>
            <a:chExt cx="3940420" cy="582419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55E3941-D20C-1996-0D09-91D711A11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203511" y="655791"/>
              <a:ext cx="3879472" cy="5824190"/>
            </a:xfrm>
            <a:prstGeom prst="rect">
              <a:avLst/>
            </a:prstGeom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E899414-7351-8B2B-A99C-24EEACEC01CD}"/>
                </a:ext>
              </a:extLst>
            </p:cNvPr>
            <p:cNvCxnSpPr/>
            <p:nvPr/>
          </p:nvCxnSpPr>
          <p:spPr>
            <a:xfrm>
              <a:off x="6926580" y="3646170"/>
              <a:ext cx="0" cy="662940"/>
            </a:xfrm>
            <a:prstGeom prst="straightConnector1">
              <a:avLst/>
            </a:prstGeom>
            <a:ln>
              <a:solidFill>
                <a:srgbClr val="5B1FE4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7D8D4C-2A12-E626-E772-857FD1580F17}"/>
                </a:ext>
              </a:extLst>
            </p:cNvPr>
            <p:cNvSpPr txBox="1"/>
            <p:nvPr/>
          </p:nvSpPr>
          <p:spPr>
            <a:xfrm>
              <a:off x="8452937" y="2963631"/>
              <a:ext cx="689612" cy="307777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SiPMs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22AA683-ABC4-BAC7-4A6D-11C1EFA21023}"/>
                </a:ext>
              </a:extLst>
            </p:cNvPr>
            <p:cNvSpPr txBox="1"/>
            <p:nvPr/>
          </p:nvSpPr>
          <p:spPr>
            <a:xfrm>
              <a:off x="8428542" y="3526381"/>
              <a:ext cx="715389" cy="307777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 err="1"/>
                <a:t>Piezos</a:t>
              </a:r>
              <a:endParaRPr lang="en-US" sz="1400" b="1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34C7BB-55BB-BD45-B8C2-914AB5C2EC63}"/>
                </a:ext>
              </a:extLst>
            </p:cNvPr>
            <p:cNvSpPr txBox="1"/>
            <p:nvPr/>
          </p:nvSpPr>
          <p:spPr>
            <a:xfrm>
              <a:off x="6426316" y="1167522"/>
              <a:ext cx="996563" cy="307777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Cameras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1AF258-879C-5BD2-F1EC-E33A8AE97A9F}"/>
                </a:ext>
              </a:extLst>
            </p:cNvPr>
            <p:cNvSpPr txBox="1"/>
            <p:nvPr/>
          </p:nvSpPr>
          <p:spPr>
            <a:xfrm>
              <a:off x="6691089" y="2230097"/>
              <a:ext cx="471604" cy="307777"/>
            </a:xfrm>
            <a:prstGeom prst="rect">
              <a:avLst/>
            </a:prstGeom>
            <a:solidFill>
              <a:srgbClr val="CECDF6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CF</a:t>
              </a:r>
              <a:r>
                <a:rPr lang="en-US" sz="1400" b="1" baseline="-25000" dirty="0"/>
                <a:t>4</a:t>
              </a:r>
              <a:endParaRPr lang="en-US" sz="1400" b="1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307B30-5DB3-D256-B13B-E9F4A543C257}"/>
                </a:ext>
              </a:extLst>
            </p:cNvPr>
            <p:cNvSpPr txBox="1"/>
            <p:nvPr/>
          </p:nvSpPr>
          <p:spPr>
            <a:xfrm>
              <a:off x="6545392" y="2852591"/>
              <a:ext cx="756810" cy="523220"/>
            </a:xfrm>
            <a:prstGeom prst="rect">
              <a:avLst/>
            </a:prstGeom>
            <a:solidFill>
              <a:srgbClr val="ABEDED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Liquid</a:t>
              </a:r>
              <a:br>
                <a:rPr lang="en-US" sz="1400" b="1" dirty="0"/>
              </a:br>
              <a:r>
                <a:rPr lang="en-US" sz="1400" b="1" dirty="0"/>
                <a:t>Argon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4E11DB2-3881-8786-940A-07A45828B5D9}"/>
                </a:ext>
              </a:extLst>
            </p:cNvPr>
            <p:cNvSpPr txBox="1"/>
            <p:nvPr/>
          </p:nvSpPr>
          <p:spPr>
            <a:xfrm rot="16200000">
              <a:off x="5006484" y="3578524"/>
              <a:ext cx="14850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Pressure Vessel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9C6EE11-1CE9-7741-A711-8AA93ABC761C}"/>
                </a:ext>
              </a:extLst>
            </p:cNvPr>
            <p:cNvSpPr/>
            <p:nvPr/>
          </p:nvSpPr>
          <p:spPr>
            <a:xfrm>
              <a:off x="5863590" y="3148491"/>
              <a:ext cx="126762" cy="943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EA4D39D-01A3-5AD7-ACDC-F2E52DA2A388}"/>
                </a:ext>
              </a:extLst>
            </p:cNvPr>
            <p:cNvSpPr txBox="1"/>
            <p:nvPr/>
          </p:nvSpPr>
          <p:spPr>
            <a:xfrm rot="16200000">
              <a:off x="4698815" y="3578523"/>
              <a:ext cx="140096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Vacuum Jacket</a:t>
              </a:r>
            </a:p>
          </p:txBody>
        </p:sp>
      </p:grp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EDE640A3-A8BB-1385-D61F-7E8CA8FB15E8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958460FF-7288-C9F0-C6D8-EA9C59A584FD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SBC-SNOLAB: Data Acquisition Unification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2C9C6A-1BBA-02EA-B42B-5F2296A0DF9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D6F516E-4D25-E992-0987-4DB423630D52}"/>
              </a:ext>
            </a:extLst>
          </p:cNvPr>
          <p:cNvSpPr txBox="1"/>
          <p:nvPr/>
        </p:nvSpPr>
        <p:spPr>
          <a:xfrm>
            <a:off x="458913" y="4474924"/>
            <a:ext cx="22397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PLC</a:t>
            </a:r>
            <a:br>
              <a:rPr lang="en-US" dirty="0"/>
            </a:br>
            <a:r>
              <a:rPr lang="en-US" dirty="0"/>
              <a:t>Beckhoff CX5140 PC</a:t>
            </a:r>
            <a:br>
              <a:rPr lang="en-US" dirty="0"/>
            </a:br>
            <a:r>
              <a:rPr lang="en-US" dirty="0"/>
              <a:t>(10 </a:t>
            </a:r>
            <a:r>
              <a:rPr lang="en-US" dirty="0" err="1"/>
              <a:t>ms</a:t>
            </a:r>
            <a:r>
              <a:rPr lang="en-US" dirty="0"/>
              <a:t> cycle)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EAD59B-E6B8-56A6-5466-6C67DAC12ABE}"/>
              </a:ext>
            </a:extLst>
          </p:cNvPr>
          <p:cNvSpPr txBox="1"/>
          <p:nvPr/>
        </p:nvSpPr>
        <p:spPr>
          <a:xfrm>
            <a:off x="-330411" y="811981"/>
            <a:ext cx="6308299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SBC-LAr10’s sensory systems and electronics </a:t>
            </a:r>
            <a:b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operate on numerous (13!) independent </a:t>
            </a:r>
            <a:b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machine clocks</a:t>
            </a:r>
          </a:p>
          <a:p>
            <a:pPr marL="742950" lvl="1" indent="-285750">
              <a:buFontTx/>
              <a:buChar char="-"/>
            </a:pPr>
            <a:endParaRPr lang="en-US" sz="1100" u="sng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 believe that we can do better with </a:t>
            </a:r>
            <a:b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SBC-SNOLAB: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PLC-controlled clock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413E1CD-7FF7-EDBB-266A-6296B30773CF}"/>
              </a:ext>
            </a:extLst>
          </p:cNvPr>
          <p:cNvSpPr txBox="1"/>
          <p:nvPr/>
        </p:nvSpPr>
        <p:spPr>
          <a:xfrm>
            <a:off x="94010" y="5386006"/>
            <a:ext cx="5883879" cy="1046440"/>
          </a:xfrm>
          <a:prstGeom prst="rect">
            <a:avLst/>
          </a:prstGeom>
          <a:noFill/>
          <a:ln w="28575">
            <a:solidFill>
              <a:srgbClr val="3B1396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PLC:</a:t>
            </a:r>
            <a:r>
              <a:rPr lang="en-US" dirty="0"/>
              <a:t> Programmable Logic Controller</a:t>
            </a:r>
          </a:p>
          <a:p>
            <a:r>
              <a:rPr lang="en-US" sz="1600" dirty="0"/>
              <a:t>- </a:t>
            </a:r>
            <a:r>
              <a:rPr lang="en-US" sz="1400" dirty="0"/>
              <a:t>PC with I/O terminal cards for interfacing with various equipment (RTDs, pressure sensors, etc.) that can perform cyclical logic computations during detector operation</a:t>
            </a:r>
            <a:endParaRPr lang="en-US" sz="1600" dirty="0"/>
          </a:p>
        </p:txBody>
      </p:sp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7739D1CD-7BBB-EEA7-6118-41616DBB45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93124" y="2422789"/>
            <a:ext cx="731200" cy="7312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7F393FB-42DB-2A1E-AD06-48491AEB1BA2}"/>
              </a:ext>
            </a:extLst>
          </p:cNvPr>
          <p:cNvSpPr/>
          <p:nvPr/>
        </p:nvSpPr>
        <p:spPr>
          <a:xfrm>
            <a:off x="3215336" y="3215846"/>
            <a:ext cx="288000" cy="288000"/>
          </a:xfrm>
          <a:prstGeom prst="ellipse">
            <a:avLst/>
          </a:prstGeom>
          <a:solidFill>
            <a:srgbClr val="5B1F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1</a:t>
            </a:r>
            <a:endParaRPr lang="en-US" sz="20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371AD3-7D58-431A-526D-C67EE12677CF}"/>
              </a:ext>
            </a:extLst>
          </p:cNvPr>
          <p:cNvSpPr/>
          <p:nvPr/>
        </p:nvSpPr>
        <p:spPr>
          <a:xfrm>
            <a:off x="3215336" y="3696998"/>
            <a:ext cx="288000" cy="288000"/>
          </a:xfrm>
          <a:prstGeom prst="ellipse">
            <a:avLst/>
          </a:prstGeom>
          <a:solidFill>
            <a:srgbClr val="5B1F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2</a:t>
            </a:r>
            <a:endParaRPr lang="en-US" sz="20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E3D539E-F356-2599-C88F-6F7F31C74E4D}"/>
              </a:ext>
            </a:extLst>
          </p:cNvPr>
          <p:cNvSpPr/>
          <p:nvPr/>
        </p:nvSpPr>
        <p:spPr>
          <a:xfrm>
            <a:off x="3221745" y="4142345"/>
            <a:ext cx="288000" cy="288000"/>
          </a:xfrm>
          <a:prstGeom prst="ellipse">
            <a:avLst/>
          </a:prstGeom>
          <a:solidFill>
            <a:srgbClr val="5B1F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3</a:t>
            </a:r>
            <a:endParaRPr lang="en-US" sz="2000" dirty="0"/>
          </a:p>
        </p:txBody>
      </p:sp>
      <p:cxnSp>
        <p:nvCxnSpPr>
          <p:cNvPr id="30" name="Elbow Connector 29">
            <a:extLst>
              <a:ext uri="{FF2B5EF4-FFF2-40B4-BE49-F238E27FC236}">
                <a16:creationId xmlns:a16="http://schemas.microsoft.com/office/drawing/2014/main" id="{2682F49D-B9C5-3324-6291-680330966C9E}"/>
              </a:ext>
            </a:extLst>
          </p:cNvPr>
          <p:cNvCxnSpPr>
            <a:cxnSpLocks/>
            <a:stCxn id="10" idx="6"/>
            <a:endCxn id="14" idx="3"/>
          </p:cNvCxnSpPr>
          <p:nvPr/>
        </p:nvCxnSpPr>
        <p:spPr>
          <a:xfrm flipV="1">
            <a:off x="3503336" y="1321411"/>
            <a:ext cx="3392318" cy="2038435"/>
          </a:xfrm>
          <a:prstGeom prst="bentConnector3">
            <a:avLst>
              <a:gd name="adj1" fmla="val 31805"/>
            </a:avLst>
          </a:prstGeom>
          <a:ln>
            <a:solidFill>
              <a:srgbClr val="5B1FE4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28F77228-B676-7E48-8946-25BD4A9848EA}"/>
              </a:ext>
            </a:extLst>
          </p:cNvPr>
          <p:cNvCxnSpPr>
            <a:cxnSpLocks/>
            <a:stCxn id="23" idx="6"/>
            <a:endCxn id="12" idx="3"/>
          </p:cNvCxnSpPr>
          <p:nvPr/>
        </p:nvCxnSpPr>
        <p:spPr>
          <a:xfrm flipV="1">
            <a:off x="3503336" y="3117520"/>
            <a:ext cx="1672648" cy="723478"/>
          </a:xfrm>
          <a:prstGeom prst="bentConnector3">
            <a:avLst>
              <a:gd name="adj1" fmla="val 75284"/>
            </a:avLst>
          </a:prstGeom>
          <a:ln>
            <a:solidFill>
              <a:srgbClr val="5B1FE4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C9C3346C-9581-6B22-E63D-65A7AD3CD7C4}"/>
              </a:ext>
            </a:extLst>
          </p:cNvPr>
          <p:cNvCxnSpPr>
            <a:cxnSpLocks/>
            <a:stCxn id="25" idx="6"/>
            <a:endCxn id="13" idx="3"/>
          </p:cNvCxnSpPr>
          <p:nvPr/>
        </p:nvCxnSpPr>
        <p:spPr>
          <a:xfrm flipV="1">
            <a:off x="3509745" y="3680270"/>
            <a:ext cx="1664857" cy="606075"/>
          </a:xfrm>
          <a:prstGeom prst="bentConnector3">
            <a:avLst>
              <a:gd name="adj1" fmla="val 85700"/>
            </a:avLst>
          </a:prstGeom>
          <a:ln>
            <a:solidFill>
              <a:srgbClr val="5B1FE4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Google Shape;194;p31">
            <a:extLst>
              <a:ext uri="{FF2B5EF4-FFF2-40B4-BE49-F238E27FC236}">
                <a16:creationId xmlns:a16="http://schemas.microsoft.com/office/drawing/2014/main" id="{4583D5BD-489F-5AB2-845B-7D46825FD2E6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254497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E47CC033-B80F-0B3E-7EF7-B82DEA49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D364852B-69C1-6225-E2C4-7B54BFC78C51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1D2AE531-FB7B-6F1D-57DA-3D9399026E33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FB82B825-6EB8-F55B-7A33-9F0141D8E474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SBC-SNOLAB: Data Acquisition Unification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C61BBDD9-C293-FCB1-0E7C-5E89CA850A4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23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07C17C-6EDA-3770-DCB9-781A3A6E9CC8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A0D213-13B1-F867-81BB-44FAEBD708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E9A24F-8931-EAA3-935C-EFDE3C6D6C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38D20E-1F6D-2BC0-3715-FC8BEB8BE8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140" y="854017"/>
            <a:ext cx="7349490" cy="5512118"/>
          </a:xfrm>
          <a:prstGeom prst="rect">
            <a:avLst/>
          </a:prstGeom>
        </p:spPr>
      </p:pic>
      <p:sp>
        <p:nvSpPr>
          <p:cNvPr id="8" name="Google Shape;193;p31">
            <a:extLst>
              <a:ext uri="{FF2B5EF4-FFF2-40B4-BE49-F238E27FC236}">
                <a16:creationId xmlns:a16="http://schemas.microsoft.com/office/drawing/2014/main" id="{31B97089-3E05-BF1E-2359-E12AA5413F53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5CF1E9-5E8B-139F-D6E8-877C94B36AE4}"/>
              </a:ext>
            </a:extLst>
          </p:cNvPr>
          <p:cNvSpPr/>
          <p:nvPr/>
        </p:nvSpPr>
        <p:spPr>
          <a:xfrm>
            <a:off x="128300" y="800979"/>
            <a:ext cx="6761598" cy="475530"/>
          </a:xfrm>
          <a:prstGeom prst="rect">
            <a:avLst/>
          </a:prstGeom>
          <a:solidFill>
            <a:schemeClr val="bg1"/>
          </a:solidFill>
          <a:ln w="57150">
            <a:solidFill>
              <a:srgbClr val="3B13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3B1396"/>
                </a:solidFill>
              </a:rPr>
              <a:t>The reality of working with PLCs looks something like this…!</a:t>
            </a:r>
          </a:p>
        </p:txBody>
      </p:sp>
      <p:sp>
        <p:nvSpPr>
          <p:cNvPr id="6" name="Google Shape;194;p31">
            <a:extLst>
              <a:ext uri="{FF2B5EF4-FFF2-40B4-BE49-F238E27FC236}">
                <a16:creationId xmlns:a16="http://schemas.microsoft.com/office/drawing/2014/main" id="{DE878F8A-94F0-93C2-F67C-496C46ECDCFD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723186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61FFC37D-4FDD-ED8F-0F6F-7416578EE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CD49E502-C59C-E128-5CBB-47EBD4C54A81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4C21B5C5-F8C3-4CEF-CDF8-FF0ABCDC21F4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79795BCA-DB5E-C44B-B643-8A992A954650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Future of SBC and Conclusions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37D473D7-C766-97B3-67E3-AF1252C3297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24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7CC202-3CA4-A661-1903-18E53762A2ED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EE15AF-456F-DBD6-DB2B-1626AEB81F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905DB6-231A-E5B3-3887-840EE084E4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4" name="Google Shape;193;p31">
            <a:extLst>
              <a:ext uri="{FF2B5EF4-FFF2-40B4-BE49-F238E27FC236}">
                <a16:creationId xmlns:a16="http://schemas.microsoft.com/office/drawing/2014/main" id="{1DD17347-B41C-4946-CE30-40D3ADBF11C7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B96EBA-3DED-B5E9-2623-EE07F5B29E58}"/>
              </a:ext>
            </a:extLst>
          </p:cNvPr>
          <p:cNvSpPr txBox="1"/>
          <p:nvPr/>
        </p:nvSpPr>
        <p:spPr>
          <a:xfrm>
            <a:off x="4319809" y="1155351"/>
            <a:ext cx="475622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Fermilab chamber operational runs are now complete; analysis on-going!</a:t>
            </a:r>
          </a:p>
          <a:p>
            <a:pPr marL="742950" lvl="1" indent="-285750">
              <a:buFontTx/>
              <a:buChar char="-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SBC-SNOLAB is progressing; TDR phase II &amp; IRR complete + preparing for above-ground assembly</a:t>
            </a:r>
          </a:p>
          <a:p>
            <a:pPr marL="742950" lvl="1" indent="-285750">
              <a:buFontTx/>
              <a:buChar char="-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Eventual future plans for scaling to a ton-scale detector with potential for ν-floor sensitivity</a:t>
            </a:r>
          </a:p>
        </p:txBody>
      </p:sp>
      <p:sp>
        <p:nvSpPr>
          <p:cNvPr id="2" name="Google Shape;194;p31">
            <a:extLst>
              <a:ext uri="{FF2B5EF4-FFF2-40B4-BE49-F238E27FC236}">
                <a16:creationId xmlns:a16="http://schemas.microsoft.com/office/drawing/2014/main" id="{FC47D052-AB7B-CB5E-087D-ADBACB593EE1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71409EE-15D4-3BD5-4D93-87246FACD1C6}"/>
              </a:ext>
            </a:extLst>
          </p:cNvPr>
          <p:cNvGrpSpPr/>
          <p:nvPr/>
        </p:nvGrpSpPr>
        <p:grpSpPr>
          <a:xfrm>
            <a:off x="75724" y="1382160"/>
            <a:ext cx="4659229" cy="4602900"/>
            <a:chOff x="75724" y="1382160"/>
            <a:chExt cx="4659229" cy="46029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F3F63A6-EAF8-EDAD-C4BC-FD98E8348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24" y="1382160"/>
              <a:ext cx="4659229" cy="46029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963F035-795E-5F03-FE78-BEBC41B5204D}"/>
                </a:ext>
              </a:extLst>
            </p:cNvPr>
            <p:cNvSpPr/>
            <p:nvPr/>
          </p:nvSpPr>
          <p:spPr>
            <a:xfrm>
              <a:off x="1680210" y="4937760"/>
              <a:ext cx="777240" cy="308610"/>
            </a:xfrm>
            <a:prstGeom prst="rect">
              <a:avLst/>
            </a:prstGeom>
            <a:solidFill>
              <a:srgbClr val="FFFF9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46014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0872D-7D4E-70C1-93A6-07CE96174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ED13897-C8E0-67F4-9F88-E7991C974B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11430"/>
            <a:ext cx="4576388" cy="686458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9DF8FD-3F9E-0B3F-5FA5-C90E4472AC6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1A1831-A3B2-FBC5-68CF-70017E8A53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6675" y="-72250"/>
            <a:ext cx="3172023" cy="155429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D8229A5-43FB-B899-7DBA-C1A1BF0AF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16" y="1269242"/>
            <a:ext cx="216027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1EAA171-E375-6666-97E1-1E0794F17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1" y="2522692"/>
            <a:ext cx="2160270" cy="57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1F0F3D-EF08-9F05-FF4D-858BCBF337D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92" y="3415954"/>
            <a:ext cx="2160270" cy="471500"/>
          </a:xfrm>
          <a:prstGeom prst="rect">
            <a:avLst/>
          </a:prstGeom>
        </p:spPr>
      </p:pic>
      <p:pic>
        <p:nvPicPr>
          <p:cNvPr id="1030" name="Picture 6" descr="horizontal logo">
            <a:extLst>
              <a:ext uri="{FF2B5EF4-FFF2-40B4-BE49-F238E27FC236}">
                <a16:creationId xmlns:a16="http://schemas.microsoft.com/office/drawing/2014/main" id="{D2F1690E-BC7E-5C35-9116-ED334A803B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2197" y="4061016"/>
            <a:ext cx="2074280" cy="73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niversity of Alberta logo">
            <a:extLst>
              <a:ext uri="{FF2B5EF4-FFF2-40B4-BE49-F238E27FC236}">
                <a16:creationId xmlns:a16="http://schemas.microsoft.com/office/drawing/2014/main" id="{7A6A16CB-FE78-F2DC-2AEC-8B0FFB872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391" y="4457183"/>
            <a:ext cx="2025472" cy="202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AA유학 -미국,캐나다,홍콩,항공,요리,호텔">
            <a:extLst>
              <a:ext uri="{FF2B5EF4-FFF2-40B4-BE49-F238E27FC236}">
                <a16:creationId xmlns:a16="http://schemas.microsoft.com/office/drawing/2014/main" id="{059327EC-C02C-B218-87F9-DB01E4EFCC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2"/>
          <a:stretch/>
        </p:blipFill>
        <p:spPr bwMode="auto">
          <a:xfrm>
            <a:off x="72580" y="5974538"/>
            <a:ext cx="2160271" cy="68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65A1E15-1A32-350A-258B-487CC9DD9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3626" y="455959"/>
            <a:ext cx="2025472" cy="38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University Logo | NEIU">
            <a:extLst>
              <a:ext uri="{FF2B5EF4-FFF2-40B4-BE49-F238E27FC236}">
                <a16:creationId xmlns:a16="http://schemas.microsoft.com/office/drawing/2014/main" id="{EC632F69-878E-63B2-B291-342A6A39C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2658" y="1242030"/>
            <a:ext cx="2081744" cy="35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39AB1B76-DB3B-E410-206B-F7E613BF7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8762" y="1900240"/>
            <a:ext cx="2235200" cy="90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acific Northwest National Laboratory - Wikipedia">
            <a:extLst>
              <a:ext uri="{FF2B5EF4-FFF2-40B4-BE49-F238E27FC236}">
                <a16:creationId xmlns:a16="http://schemas.microsoft.com/office/drawing/2014/main" id="{FE689CC3-7C86-9C1B-2EDF-931102492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7523" y="3058900"/>
            <a:ext cx="2171124" cy="93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6EDD4EC2-3C2E-196A-BF7D-62CBB22D5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1274" y="4393908"/>
            <a:ext cx="1965960" cy="59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F216753-8D21-D0AB-3FC7-AC00AAD71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1300" y="4864101"/>
            <a:ext cx="2805908" cy="186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50E617-B710-93C9-BA26-EEA332AC209B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7277" y="194073"/>
            <a:ext cx="1289446" cy="12894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0F2E86-E52F-78F3-76C5-D7473F931BCF}"/>
              </a:ext>
            </a:extLst>
          </p:cNvPr>
          <p:cNvSpPr txBox="1"/>
          <p:nvPr/>
        </p:nvSpPr>
        <p:spPr>
          <a:xfrm>
            <a:off x="2602144" y="6262189"/>
            <a:ext cx="4042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B3AFDF"/>
                </a:solidFill>
              </a:rPr>
              <a:t>Thank You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753988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D91CF-A291-5C8B-C375-E801B2474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337EC2-0075-2706-7540-05EB9C28E2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3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0255" y="897255"/>
            <a:ext cx="5063490" cy="50634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608BD6-88B2-6E41-EABA-2AB5FBD0D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rgbClr val="3B1396"/>
                </a:solidFill>
              </a:rPr>
              <a:t>End Slide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5A92423A-27DC-609B-9C29-AAB533C82D6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646372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0ED9AB01-48CF-7237-5263-B778518E5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DB76EAE4-A61F-84B5-C2D3-6517FA6EE9A7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45D4D366-40D6-D0E1-2F60-BC37CA16382A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Why Liquid-Noble Bubble Chambers?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EDC3B62A-F2F8-D24A-07A9-1AB9B2C64C9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800" smtClean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3</a:t>
            </a:fld>
            <a:endParaRPr lang="en" sz="1800" dirty="0">
              <a:solidFill>
                <a:schemeClr val="tx1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7E056F9-4128-6E55-69E3-C5A35AC1A116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E42231-DB5D-DAC8-33BE-9067142D0E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C44F8C-A918-EF4C-80A2-FF6B8AB7B7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3" name="Google Shape;193;p31">
            <a:extLst>
              <a:ext uri="{FF2B5EF4-FFF2-40B4-BE49-F238E27FC236}">
                <a16:creationId xmlns:a16="http://schemas.microsoft.com/office/drawing/2014/main" id="{8354D0C8-1F42-5B7D-3315-B4A8ECF3B3E0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A25F1C-99B9-9943-917F-443370BFA14B}"/>
              </a:ext>
            </a:extLst>
          </p:cNvPr>
          <p:cNvSpPr txBox="1"/>
          <p:nvPr/>
        </p:nvSpPr>
        <p:spPr>
          <a:xfrm>
            <a:off x="128301" y="835969"/>
            <a:ext cx="5322207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Freon target:</a:t>
            </a:r>
            <a:b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000" b="1" dirty="0">
                <a:solidFill>
                  <a:schemeClr val="bg1"/>
                </a:solidFill>
              </a:rPr>
              <a:t>a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Purely threshold detectors (no energy information)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a</a:t>
            </a:r>
            <a:endParaRPr lang="en-US" sz="2000" dirty="0">
              <a:solidFill>
                <a:schemeClr val="bg1"/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Become sensitive to β and 𝛾 at 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4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low-thresholds</a:t>
            </a:r>
          </a:p>
          <a:p>
            <a:pPr marL="742950" lvl="1" indent="-285750">
              <a:buFontTx/>
              <a:buChar char="-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Liquid-noble target:</a:t>
            </a:r>
            <a:b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000" b="1" dirty="0">
                <a:solidFill>
                  <a:schemeClr val="bg1"/>
                </a:solidFill>
              </a:rPr>
              <a:t>a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Scintillation signal 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200" dirty="0">
                <a:solidFill>
                  <a:schemeClr val="bg1"/>
                </a:solidFill>
              </a:rPr>
              <a:t>a</a:t>
            </a:r>
          </a:p>
          <a:p>
            <a:pPr marL="742950" lvl="1" indent="-285750">
              <a:buFontTx/>
              <a:buChar char="-"/>
            </a:pPr>
            <a:r>
              <a:rPr lang="en-US" sz="24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Improved β and 𝛾 </a:t>
            </a:r>
            <a:br>
              <a:rPr lang="en-US" sz="24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4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suppression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observed at low 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thresholds</a:t>
            </a:r>
          </a:p>
          <a:p>
            <a:pPr marL="742950" lvl="1" indent="-285750">
              <a:buFontTx/>
              <a:buChar char="-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BC9B4B7-E1ED-D005-E129-89F3AAD7141F}"/>
              </a:ext>
            </a:extLst>
          </p:cNvPr>
          <p:cNvGrpSpPr/>
          <p:nvPr/>
        </p:nvGrpSpPr>
        <p:grpSpPr>
          <a:xfrm>
            <a:off x="3588753" y="2983424"/>
            <a:ext cx="5555247" cy="3508718"/>
            <a:chOff x="3547707" y="2882061"/>
            <a:chExt cx="5555247" cy="356325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19314D4-2E36-5B6B-7CBE-A64394FC5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7707" y="2882061"/>
              <a:ext cx="5555247" cy="3563257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5B8183A-CC97-CA7C-17E1-BB60CC843589}"/>
                </a:ext>
              </a:extLst>
            </p:cNvPr>
            <p:cNvSpPr/>
            <p:nvPr/>
          </p:nvSpPr>
          <p:spPr>
            <a:xfrm>
              <a:off x="5997758" y="3018952"/>
              <a:ext cx="2898701" cy="5847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828F6F70-D560-3B19-1DCB-4230D7961514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CF23E2E-560F-7003-ABAF-4F4E5E18DF9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5967" y="619324"/>
            <a:ext cx="3672727" cy="25921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B6EB4E0-5FA1-04E8-7936-785FEE718246}"/>
              </a:ext>
            </a:extLst>
          </p:cNvPr>
          <p:cNvSpPr/>
          <p:nvPr/>
        </p:nvSpPr>
        <p:spPr>
          <a:xfrm>
            <a:off x="5993084" y="3154349"/>
            <a:ext cx="2898701" cy="57584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EF0302-544E-4B29-B597-E4095CDFFDC5}"/>
              </a:ext>
            </a:extLst>
          </p:cNvPr>
          <p:cNvSpPr txBox="1"/>
          <p:nvPr/>
        </p:nvSpPr>
        <p:spPr>
          <a:xfrm>
            <a:off x="6664188" y="3180659"/>
            <a:ext cx="2227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Pico C</a:t>
            </a:r>
            <a:r>
              <a:rPr lang="en-US" sz="1400" baseline="-25000" dirty="0"/>
              <a:t>3</a:t>
            </a:r>
            <a:r>
              <a:rPr lang="en-US" sz="1400" dirty="0"/>
              <a:t>F</a:t>
            </a:r>
            <a:r>
              <a:rPr lang="en-US" sz="1400" baseline="-25000" dirty="0"/>
              <a:t>8</a:t>
            </a:r>
            <a:r>
              <a:rPr lang="en-US" sz="1400" dirty="0"/>
              <a:t> Ionization Model</a:t>
            </a:r>
            <a:br>
              <a:rPr lang="en-US" sz="1400" dirty="0"/>
            </a:br>
            <a:r>
              <a:rPr lang="en-US" sz="1400" dirty="0"/>
              <a:t>LXe SBC Sensitivity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144E06-5431-AA89-0528-CD0A564D89CF}"/>
              </a:ext>
            </a:extLst>
          </p:cNvPr>
          <p:cNvCxnSpPr/>
          <p:nvPr/>
        </p:nvCxnSpPr>
        <p:spPr>
          <a:xfrm>
            <a:off x="6061664" y="3314700"/>
            <a:ext cx="625384" cy="0"/>
          </a:xfrm>
          <a:prstGeom prst="line">
            <a:avLst/>
          </a:prstGeom>
          <a:ln>
            <a:solidFill>
              <a:srgbClr val="F70403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6D8289B-4DCA-7B66-B35E-FE363AED3E24}"/>
              </a:ext>
            </a:extLst>
          </p:cNvPr>
          <p:cNvCxnSpPr/>
          <p:nvPr/>
        </p:nvCxnSpPr>
        <p:spPr>
          <a:xfrm>
            <a:off x="6073094" y="3554730"/>
            <a:ext cx="625384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479EC5B-F02D-EDD3-A904-B926F021DF47}"/>
              </a:ext>
            </a:extLst>
          </p:cNvPr>
          <p:cNvSpPr txBox="1"/>
          <p:nvPr/>
        </p:nvSpPr>
        <p:spPr>
          <a:xfrm>
            <a:off x="6528364" y="4056542"/>
            <a:ext cx="172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Freon ER Limits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B48B6C-B509-50CC-6562-6847CC38EA61}"/>
              </a:ext>
            </a:extLst>
          </p:cNvPr>
          <p:cNvSpPr txBox="1"/>
          <p:nvPr/>
        </p:nvSpPr>
        <p:spPr>
          <a:xfrm>
            <a:off x="4915181" y="4218906"/>
            <a:ext cx="1168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Xenon </a:t>
            </a:r>
            <a:br>
              <a:rPr lang="en-US" dirty="0"/>
            </a:br>
            <a:r>
              <a:rPr lang="en-US" dirty="0"/>
              <a:t>ER Limits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C39A-C1EE-33B4-5064-0B07BECC0D7B}"/>
              </a:ext>
            </a:extLst>
          </p:cNvPr>
          <p:cNvSpPr txBox="1"/>
          <p:nvPr/>
        </p:nvSpPr>
        <p:spPr>
          <a:xfrm>
            <a:off x="11431" y="6191551"/>
            <a:ext cx="49949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CA" sz="1400" dirty="0">
                <a:solidFill>
                  <a:srgbClr val="000000"/>
                </a:solidFill>
                <a:effectLst/>
                <a:latin typeface="Helvetica" pitchFamily="2" charset="0"/>
              </a:rPr>
              <a:t>Phys. Rev. D 111, 032002 and </a:t>
            </a:r>
            <a:r>
              <a:rPr lang="en-CA" sz="1400" dirty="0">
                <a:solidFill>
                  <a:srgbClr val="1A1A1A"/>
                </a:solidFill>
                <a:effectLst/>
                <a:latin typeface="Helvetica" pitchFamily="2" charset="0"/>
              </a:rPr>
              <a:t>Universe 2023, 9(8), 346</a:t>
            </a:r>
            <a:endParaRPr lang="en-CA" sz="1400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6" name="Google Shape;194;p31">
            <a:extLst>
              <a:ext uri="{FF2B5EF4-FFF2-40B4-BE49-F238E27FC236}">
                <a16:creationId xmlns:a16="http://schemas.microsoft.com/office/drawing/2014/main" id="{34CE9CCE-F62A-F3D2-363F-AE22310EFEB7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096882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83BFB4C1-1BD0-69E0-48AE-930CEF6E7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1F705B0-8F5C-BDF9-2C15-CF9F086FEC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20" y="1824628"/>
            <a:ext cx="9035724" cy="448307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56F3A97-BE94-8927-BD2C-B94DCD939AE9}"/>
              </a:ext>
            </a:extLst>
          </p:cNvPr>
          <p:cNvSpPr/>
          <p:nvPr/>
        </p:nvSpPr>
        <p:spPr>
          <a:xfrm>
            <a:off x="69420" y="4709160"/>
            <a:ext cx="3736770" cy="1598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FEB4AFBE-9820-C263-7915-43E7863FF7E8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B34CCB73-94F8-C6C2-51D7-A5A57ADF9243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9A92F484-EB8A-56F4-D765-39CA68301146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CA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1</a:t>
            </a:r>
            <a:r>
              <a:rPr lang="en-CA" sz="2400" baseline="300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</a:t>
            </a:r>
            <a:r>
              <a:rPr lang="en-CA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SBC: </a:t>
            </a:r>
            <a:r>
              <a:rPr lang="en-CA" sz="240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XeBC</a:t>
            </a:r>
            <a:r>
              <a:rPr lang="en-CA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Demonstration Chamber</a:t>
            </a: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01643676-CE37-FC7F-36C2-F4FB563279A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390B9D-F2F4-71F9-2674-F36FF991BD4B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846CF5-CDCC-368A-34F2-C0A04B2166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7A4D55-6325-3BEF-4028-B93F7FEA8C6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8" name="Google Shape;193;p31">
            <a:extLst>
              <a:ext uri="{FF2B5EF4-FFF2-40B4-BE49-F238E27FC236}">
                <a16:creationId xmlns:a16="http://schemas.microsoft.com/office/drawing/2014/main" id="{41CFF583-0993-7D48-4894-562E7F1C6841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444C64F-7689-CB9A-45B1-03DE2AE576AD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834390" y="3817620"/>
            <a:ext cx="181087" cy="1005840"/>
          </a:xfrm>
          <a:prstGeom prst="straightConnector1">
            <a:avLst/>
          </a:prstGeom>
          <a:ln w="76200">
            <a:solidFill>
              <a:srgbClr val="3B139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F18F7E4-CC9F-D21A-0017-0F0A1505CD89}"/>
              </a:ext>
            </a:extLst>
          </p:cNvPr>
          <p:cNvCxnSpPr>
            <a:cxnSpLocks/>
          </p:cNvCxnSpPr>
          <p:nvPr/>
        </p:nvCxnSpPr>
        <p:spPr>
          <a:xfrm flipV="1">
            <a:off x="2813598" y="5680330"/>
            <a:ext cx="992592" cy="208415"/>
          </a:xfrm>
          <a:prstGeom prst="straightConnector1">
            <a:avLst/>
          </a:prstGeom>
          <a:ln w="76200">
            <a:solidFill>
              <a:srgbClr val="B3AFD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06B8C60-6B35-D969-7D58-2300427811A0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3345865" y="4559153"/>
            <a:ext cx="792768" cy="603620"/>
          </a:xfrm>
          <a:prstGeom prst="straightConnector1">
            <a:avLst/>
          </a:prstGeom>
          <a:ln w="76200">
            <a:solidFill>
              <a:srgbClr val="5B1FE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182037B-7EF9-4D9C-4C83-F8ED4FF00FFD}"/>
              </a:ext>
            </a:extLst>
          </p:cNvPr>
          <p:cNvSpPr txBox="1"/>
          <p:nvPr/>
        </p:nvSpPr>
        <p:spPr>
          <a:xfrm>
            <a:off x="442564" y="4823460"/>
            <a:ext cx="1145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3B1396"/>
                </a:solidFill>
              </a:rPr>
              <a:t>CAMERA </a:t>
            </a:r>
            <a:br>
              <a:rPr lang="en-US" b="1" dirty="0">
                <a:solidFill>
                  <a:srgbClr val="3B1396"/>
                </a:solidFill>
              </a:rPr>
            </a:br>
            <a:r>
              <a:rPr lang="en-US" b="1" dirty="0">
                <a:solidFill>
                  <a:srgbClr val="3B1396"/>
                </a:solidFill>
              </a:rPr>
              <a:t>(VISUAL)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85C878-9B9A-9FAE-8E8C-43268907E6D0}"/>
              </a:ext>
            </a:extLst>
          </p:cNvPr>
          <p:cNvSpPr txBox="1"/>
          <p:nvPr/>
        </p:nvSpPr>
        <p:spPr>
          <a:xfrm>
            <a:off x="2048715" y="4978107"/>
            <a:ext cx="129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5B1FE4"/>
                </a:solidFill>
              </a:rPr>
              <a:t>ACOUSTIC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23B2DF-3E11-D1A2-B279-B8A842EAC8EE}"/>
              </a:ext>
            </a:extLst>
          </p:cNvPr>
          <p:cNvSpPr txBox="1"/>
          <p:nvPr/>
        </p:nvSpPr>
        <p:spPr>
          <a:xfrm>
            <a:off x="1015477" y="5704079"/>
            <a:ext cx="1798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3AFDF"/>
                </a:solidFill>
              </a:rPr>
              <a:t>SCINTILLATION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1FF31F-4EC0-D8A7-2A11-5608837B53BA}"/>
              </a:ext>
            </a:extLst>
          </p:cNvPr>
          <p:cNvSpPr txBox="1"/>
          <p:nvPr/>
        </p:nvSpPr>
        <p:spPr>
          <a:xfrm>
            <a:off x="245172" y="913266"/>
            <a:ext cx="88294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System Font Regular"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First demonstration with a 30-g bubble chamber with a liquid xenon target; single event readout for x3 sensory channels</a:t>
            </a:r>
          </a:p>
        </p:txBody>
      </p:sp>
      <p:sp>
        <p:nvSpPr>
          <p:cNvPr id="2" name="Google Shape;194;p31">
            <a:extLst>
              <a:ext uri="{FF2B5EF4-FFF2-40B4-BE49-F238E27FC236}">
                <a16:creationId xmlns:a16="http://schemas.microsoft.com/office/drawing/2014/main" id="{53F4E63B-4852-E7AA-71B1-DA81587C786E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22FFCF-E08D-6BBC-E2A9-C90303741397}"/>
              </a:ext>
            </a:extLst>
          </p:cNvPr>
          <p:cNvSpPr txBox="1"/>
          <p:nvPr/>
        </p:nvSpPr>
        <p:spPr>
          <a:xfrm>
            <a:off x="11431" y="6191551"/>
            <a:ext cx="24688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CA" sz="1400" dirty="0">
                <a:solidFill>
                  <a:srgbClr val="000000"/>
                </a:solidFill>
                <a:effectLst/>
                <a:latin typeface="Helvetica" pitchFamily="2" charset="0"/>
              </a:rPr>
              <a:t>Phys. Rev. </a:t>
            </a:r>
            <a:r>
              <a:rPr lang="en-CA" sz="1400" dirty="0">
                <a:solidFill>
                  <a:srgbClr val="000000"/>
                </a:solidFill>
                <a:latin typeface="Helvetica" pitchFamily="2" charset="0"/>
              </a:rPr>
              <a:t>Lett.</a:t>
            </a:r>
            <a:r>
              <a:rPr lang="en-CA" sz="1400" dirty="0">
                <a:solidFill>
                  <a:srgbClr val="000000"/>
                </a:solidFill>
                <a:effectLst/>
                <a:latin typeface="Helvetica" pitchFamily="2" charset="0"/>
              </a:rPr>
              <a:t> 118, 231301</a:t>
            </a:r>
          </a:p>
        </p:txBody>
      </p:sp>
    </p:spTree>
    <p:extLst>
      <p:ext uri="{BB962C8B-B14F-4D97-AF65-F5344CB8AC3E}">
        <p14:creationId xmlns:p14="http://schemas.microsoft.com/office/powerpoint/2010/main" val="3108381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57AD127D-8E03-8DD6-D27A-F7E0A5738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B1F4483-8FE8-7DB0-8A81-81068A78C34A}"/>
              </a:ext>
            </a:extLst>
          </p:cNvPr>
          <p:cNvGrpSpPr/>
          <p:nvPr/>
        </p:nvGrpSpPr>
        <p:grpSpPr>
          <a:xfrm>
            <a:off x="4707354" y="655791"/>
            <a:ext cx="4435195" cy="5824190"/>
            <a:chOff x="4707354" y="655791"/>
            <a:chExt cx="4435195" cy="58241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476B4F2-7ECB-8D8E-3153-AC87F262F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118816" y="655791"/>
              <a:ext cx="3964167" cy="582419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DED8B8-5D5A-C7CB-3A1D-1DCB7A299BDD}"/>
                </a:ext>
              </a:extLst>
            </p:cNvPr>
            <p:cNvSpPr txBox="1"/>
            <p:nvPr/>
          </p:nvSpPr>
          <p:spPr>
            <a:xfrm rot="16200000">
              <a:off x="3012980" y="3440027"/>
              <a:ext cx="38504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3B1396"/>
                  </a:solidFill>
                </a:rPr>
                <a:t>Inner Chamber Schematic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EC7179A-1768-EF99-413C-0B698696512D}"/>
                </a:ext>
              </a:extLst>
            </p:cNvPr>
            <p:cNvCxnSpPr/>
            <p:nvPr/>
          </p:nvCxnSpPr>
          <p:spPr>
            <a:xfrm>
              <a:off x="6926580" y="3646170"/>
              <a:ext cx="0" cy="662940"/>
            </a:xfrm>
            <a:prstGeom prst="straightConnector1">
              <a:avLst/>
            </a:prstGeom>
            <a:ln>
              <a:solidFill>
                <a:srgbClr val="5B1FE4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728CD43-B806-A4F4-1009-B7B744C46E5C}"/>
                </a:ext>
              </a:extLst>
            </p:cNvPr>
            <p:cNvSpPr txBox="1"/>
            <p:nvPr/>
          </p:nvSpPr>
          <p:spPr>
            <a:xfrm>
              <a:off x="8452937" y="2963631"/>
              <a:ext cx="68961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SiPMs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C789D4-1E09-2D82-1604-43A2AEDFD8B9}"/>
                </a:ext>
              </a:extLst>
            </p:cNvPr>
            <p:cNvSpPr txBox="1"/>
            <p:nvPr/>
          </p:nvSpPr>
          <p:spPr>
            <a:xfrm>
              <a:off x="8452937" y="3526381"/>
              <a:ext cx="62241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Piezo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6DF142-A9B1-D383-161B-DEDE020B56B9}"/>
                </a:ext>
              </a:extLst>
            </p:cNvPr>
            <p:cNvSpPr txBox="1"/>
            <p:nvPr/>
          </p:nvSpPr>
          <p:spPr>
            <a:xfrm>
              <a:off x="6041862" y="1167522"/>
              <a:ext cx="176547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Camera View Ports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8B1B45-2949-206D-28A5-A986E5B0D46B}"/>
                </a:ext>
              </a:extLst>
            </p:cNvPr>
            <p:cNvSpPr txBox="1"/>
            <p:nvPr/>
          </p:nvSpPr>
          <p:spPr>
            <a:xfrm>
              <a:off x="6691089" y="2230097"/>
              <a:ext cx="471604" cy="307777"/>
            </a:xfrm>
            <a:prstGeom prst="rect">
              <a:avLst/>
            </a:prstGeom>
            <a:solidFill>
              <a:srgbClr val="CECDF6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CF</a:t>
              </a:r>
              <a:r>
                <a:rPr lang="en-US" sz="1400" b="1" baseline="-25000" dirty="0"/>
                <a:t>4</a:t>
              </a:r>
              <a:endParaRPr lang="en-US" sz="1400" b="1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757D09-BE27-100F-490F-B02F3AF39F68}"/>
                </a:ext>
              </a:extLst>
            </p:cNvPr>
            <p:cNvSpPr txBox="1"/>
            <p:nvPr/>
          </p:nvSpPr>
          <p:spPr>
            <a:xfrm>
              <a:off x="6568251" y="2852591"/>
              <a:ext cx="756810" cy="523220"/>
            </a:xfrm>
            <a:prstGeom prst="rect">
              <a:avLst/>
            </a:prstGeom>
            <a:solidFill>
              <a:srgbClr val="ABEDED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Liquid</a:t>
              </a:r>
              <a:br>
                <a:rPr lang="en-US" sz="1400" b="1" dirty="0"/>
              </a:br>
              <a:r>
                <a:rPr lang="en-US" sz="1400" b="1" dirty="0"/>
                <a:t>Argon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5765B2-AD7C-4B52-33C1-AE9D4DDD342B}"/>
                </a:ext>
              </a:extLst>
            </p:cNvPr>
            <p:cNvSpPr txBox="1"/>
            <p:nvPr/>
          </p:nvSpPr>
          <p:spPr>
            <a:xfrm rot="16200000">
              <a:off x="5006484" y="3578524"/>
              <a:ext cx="14850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Pressure Vessel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A2C841A-02CE-91F9-8B04-19D4C9DDE5C8}"/>
                </a:ext>
              </a:extLst>
            </p:cNvPr>
            <p:cNvSpPr/>
            <p:nvPr/>
          </p:nvSpPr>
          <p:spPr>
            <a:xfrm>
              <a:off x="5863590" y="3148491"/>
              <a:ext cx="126762" cy="943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0DC48C-9914-24FF-1DE8-CADF49B97BBB}"/>
                </a:ext>
              </a:extLst>
            </p:cNvPr>
            <p:cNvSpPr txBox="1"/>
            <p:nvPr/>
          </p:nvSpPr>
          <p:spPr>
            <a:xfrm rot="16200000">
              <a:off x="4698815" y="3578523"/>
              <a:ext cx="140096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Vacuum Jacket</a:t>
              </a:r>
            </a:p>
          </p:txBody>
        </p:sp>
      </p:grpSp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076AF5E6-C95C-106C-F0A7-0B74FE2A0FBF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3EBB296F-AC39-C705-6D29-B54CB59B6A2E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B4147784-652F-17CA-30DA-1F439DFD10AC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SBC: Current 10-kg Detector Design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1462FFAC-6208-A005-7C7B-442F62A097B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5093E0-24D6-C97F-EFB5-5704E11190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CA934E-A7DE-7F5B-1D48-4C0C543A0BF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4" name="Google Shape;193;p31">
            <a:extLst>
              <a:ext uri="{FF2B5EF4-FFF2-40B4-BE49-F238E27FC236}">
                <a16:creationId xmlns:a16="http://schemas.microsoft.com/office/drawing/2014/main" id="{5905E5F4-7557-8A7F-476D-4ED3FC0B1654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225D2A-9CDA-0348-6F1F-FB1EC0C3B0AC}"/>
              </a:ext>
            </a:extLst>
          </p:cNvPr>
          <p:cNvSpPr txBox="1"/>
          <p:nvPr/>
        </p:nvSpPr>
        <p:spPr>
          <a:xfrm>
            <a:off x="199698" y="918044"/>
            <a:ext cx="441394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System Font Regular"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x2 near-identical SBC detectors: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SBC-LAr10 @ Fermilab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SBC-SNOLAB</a:t>
            </a:r>
          </a:p>
          <a:p>
            <a:pPr marL="342900" indent="-342900">
              <a:buFontTx/>
              <a:buChar char="-"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Active Fluid: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kg </a:t>
            </a:r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LAr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doped with 𝒪(10 ppm) Xe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System Font Regular"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100 eV nuclear recoil threshold target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System Font Regular"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Chamber operated at 130 K and 30 psi with CF</a:t>
            </a:r>
            <a:r>
              <a:rPr lang="en-US" sz="24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cryogenic hydraulic fluid</a:t>
            </a:r>
          </a:p>
          <a:p>
            <a:pPr marL="342900" indent="-342900">
              <a:buFont typeface="System Font Regular"/>
              <a:buChar char="-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D6F18F-EB7C-3754-2FA7-3E366D9663EF}"/>
              </a:ext>
            </a:extLst>
          </p:cNvPr>
          <p:cNvSpPr txBox="1"/>
          <p:nvPr/>
        </p:nvSpPr>
        <p:spPr>
          <a:xfrm>
            <a:off x="2979313" y="6176221"/>
            <a:ext cx="2657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Diagram Credit: Ezri Wyman</a:t>
            </a:r>
          </a:p>
        </p:txBody>
      </p:sp>
      <p:sp>
        <p:nvSpPr>
          <p:cNvPr id="21" name="Google Shape;194;p31">
            <a:extLst>
              <a:ext uri="{FF2B5EF4-FFF2-40B4-BE49-F238E27FC236}">
                <a16:creationId xmlns:a16="http://schemas.microsoft.com/office/drawing/2014/main" id="{CBDD36F3-D20C-5B28-4303-9C0B2C5FE5F5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50310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EBABB65F-7AB7-E72D-37AB-6D0A49AA9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748BFDD6-3815-FA9B-DC1E-7C0365B25D90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5BF56DC9-7224-056D-C62A-FF5B34A4BACB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0B041054-9893-0156-411E-CABC351E6953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SBC: A Tale of Two Chambers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42FB615D-8F45-C177-32FC-3485CF2023D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08E797-A63C-E1A1-AFBD-E4A5359AF687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24567D-2F13-FFCB-BCF0-EA696BFA8E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C21498-6419-44AB-4D6C-0B9B529D7C5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B848867-3043-E563-773C-E3DA53D84A1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48" y="1453040"/>
            <a:ext cx="5309298" cy="5032008"/>
          </a:xfrm>
          <a:prstGeom prst="rect">
            <a:avLst/>
          </a:prstGeom>
        </p:spPr>
      </p:pic>
      <p:sp>
        <p:nvSpPr>
          <p:cNvPr id="4" name="Google Shape;193;p31">
            <a:extLst>
              <a:ext uri="{FF2B5EF4-FFF2-40B4-BE49-F238E27FC236}">
                <a16:creationId xmlns:a16="http://schemas.microsoft.com/office/drawing/2014/main" id="{6FB471A3-1F1F-7BE6-CEC0-CF15389081F3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D3BB354-B325-F5F4-359F-2B2247062B9E}"/>
              </a:ext>
            </a:extLst>
          </p:cNvPr>
          <p:cNvCxnSpPr>
            <a:cxnSpLocks/>
          </p:cNvCxnSpPr>
          <p:nvPr/>
        </p:nvCxnSpPr>
        <p:spPr>
          <a:xfrm>
            <a:off x="7992015" y="1474470"/>
            <a:ext cx="0" cy="495627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60BA8AC-4BD3-F510-F00B-549CF3011DE3}"/>
              </a:ext>
            </a:extLst>
          </p:cNvPr>
          <p:cNvSpPr txBox="1"/>
          <p:nvPr/>
        </p:nvSpPr>
        <p:spPr>
          <a:xfrm rot="5400000">
            <a:off x="7728692" y="3541514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~300 cm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D9E910-01BA-3DFC-FE7E-A223EEB65D2A}"/>
              </a:ext>
            </a:extLst>
          </p:cNvPr>
          <p:cNvSpPr txBox="1"/>
          <p:nvPr/>
        </p:nvSpPr>
        <p:spPr>
          <a:xfrm>
            <a:off x="1673296" y="780547"/>
            <a:ext cx="16836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3B1396"/>
                </a:solidFill>
              </a:rPr>
              <a:t>SBC-LAr10</a:t>
            </a:r>
            <a:br>
              <a:rPr lang="en-US" sz="2400" b="1" dirty="0">
                <a:solidFill>
                  <a:srgbClr val="3B1396"/>
                </a:solidFill>
              </a:rPr>
            </a:br>
            <a:r>
              <a:rPr lang="en-US" sz="2400" b="1" dirty="0">
                <a:solidFill>
                  <a:srgbClr val="3B1396"/>
                </a:solidFill>
              </a:rPr>
              <a:t>(Fermilab)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307D74-6080-AA48-F4AB-ADCB17A5D3E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66147" y="995780"/>
            <a:ext cx="2192046" cy="61008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4553694-CA75-5758-131F-12B342FF8616}"/>
              </a:ext>
            </a:extLst>
          </p:cNvPr>
          <p:cNvSpPr txBox="1"/>
          <p:nvPr/>
        </p:nvSpPr>
        <p:spPr>
          <a:xfrm>
            <a:off x="5924782" y="780548"/>
            <a:ext cx="2067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3B1396"/>
                </a:solidFill>
              </a:rPr>
              <a:t>SBC-SNOLAB</a:t>
            </a:r>
          </a:p>
        </p:txBody>
      </p:sp>
      <p:sp>
        <p:nvSpPr>
          <p:cNvPr id="6" name="Google Shape;194;p31">
            <a:extLst>
              <a:ext uri="{FF2B5EF4-FFF2-40B4-BE49-F238E27FC236}">
                <a16:creationId xmlns:a16="http://schemas.microsoft.com/office/drawing/2014/main" id="{9779C9D7-DEEE-75BB-2115-DA356EAF1798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155870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8B7E6763-B7D5-283D-E5B7-E2BC3974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94975E8B-CF46-56CB-A3EE-DDFFB31E2179}"/>
              </a:ext>
            </a:extLst>
          </p:cNvPr>
          <p:cNvSpPr/>
          <p:nvPr/>
        </p:nvSpPr>
        <p:spPr>
          <a:xfrm>
            <a:off x="6306910" y="1885369"/>
            <a:ext cx="2770338" cy="4317217"/>
          </a:xfrm>
          <a:prstGeom prst="round2SameRect">
            <a:avLst/>
          </a:prstGeom>
          <a:solidFill>
            <a:srgbClr val="B3AFDF"/>
          </a:solidFill>
          <a:ln w="38100">
            <a:solidFill>
              <a:srgbClr val="B3A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35F39C84-0C98-6653-7F0F-B2BA87FD93FA}"/>
              </a:ext>
            </a:extLst>
          </p:cNvPr>
          <p:cNvSpPr/>
          <p:nvPr/>
        </p:nvSpPr>
        <p:spPr>
          <a:xfrm>
            <a:off x="3095056" y="1898209"/>
            <a:ext cx="3138256" cy="4304380"/>
          </a:xfrm>
          <a:prstGeom prst="round2SameRect">
            <a:avLst/>
          </a:prstGeom>
          <a:solidFill>
            <a:srgbClr val="5B1FE4"/>
          </a:solidFill>
          <a:ln w="38100">
            <a:solidFill>
              <a:srgbClr val="5B1F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B2D257DC-D33A-B9F7-24B3-B4F2D2417DBF}"/>
              </a:ext>
            </a:extLst>
          </p:cNvPr>
          <p:cNvSpPr/>
          <p:nvPr/>
        </p:nvSpPr>
        <p:spPr>
          <a:xfrm>
            <a:off x="48337" y="1904837"/>
            <a:ext cx="2970000" cy="4297752"/>
          </a:xfrm>
          <a:prstGeom prst="round2SameRect">
            <a:avLst/>
          </a:prstGeom>
          <a:solidFill>
            <a:srgbClr val="3B1396"/>
          </a:solidFill>
          <a:ln w="38100">
            <a:solidFill>
              <a:srgbClr val="3B13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8BBED653-6E92-D62B-5591-1DA097C7C0D7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E5D4D6DA-D666-0EA7-2B73-751F9A3B0463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3C730D59-1B8C-DCFB-A6B9-B474DAAE3F66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SBC: Sensory Equipment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17F87CFC-75BF-2EC2-6705-08D432E38F0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1CBD46-76E8-FD56-3E87-A941C4C80698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A3028C-83B2-40E6-16F6-F001F96C39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EBA8B8-DAB8-23CE-9529-98D183475A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sp>
        <p:nvSpPr>
          <p:cNvPr id="3" name="Google Shape;193;p31">
            <a:extLst>
              <a:ext uri="{FF2B5EF4-FFF2-40B4-BE49-F238E27FC236}">
                <a16:creationId xmlns:a16="http://schemas.microsoft.com/office/drawing/2014/main" id="{A8B0D28D-59A3-E2EB-E8D1-8CDD2431ABC6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D2DF20-52FC-CBBC-3BCE-0C1F1E9936DD}"/>
              </a:ext>
            </a:extLst>
          </p:cNvPr>
          <p:cNvSpPr txBox="1"/>
          <p:nvPr/>
        </p:nvSpPr>
        <p:spPr>
          <a:xfrm>
            <a:off x="134127" y="804084"/>
            <a:ext cx="89954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Three key sensory components to an SBC chamber for acquiring particle information</a:t>
            </a:r>
            <a:endParaRPr lang="en-US" sz="1200" dirty="0">
              <a:solidFill>
                <a:srgbClr val="3B1396"/>
              </a:solidFill>
            </a:endParaRPr>
          </a:p>
          <a:p>
            <a:pPr marL="742950" lvl="1" indent="-285750">
              <a:buFontTx/>
              <a:buChar char="-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8785D3-D045-5846-5ED3-F2C20BD465A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51" y="3301691"/>
            <a:ext cx="2938625" cy="2880000"/>
          </a:xfrm>
          <a:prstGeom prst="rect">
            <a:avLst/>
          </a:prstGeom>
          <a:ln w="38100"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FF9A13-88FA-50E9-B4DC-02456A5992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1739" y="3305420"/>
            <a:ext cx="3109381" cy="2880000"/>
          </a:xfrm>
          <a:prstGeom prst="rect">
            <a:avLst/>
          </a:prstGeom>
          <a:ln w="38100"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C05C91-D6BE-4878-5154-C6F395DCA904}"/>
              </a:ext>
            </a:extLst>
          </p:cNvPr>
          <p:cNvSpPr/>
          <p:nvPr/>
        </p:nvSpPr>
        <p:spPr>
          <a:xfrm>
            <a:off x="148879" y="3406988"/>
            <a:ext cx="386049" cy="381777"/>
          </a:xfrm>
          <a:prstGeom prst="rect">
            <a:avLst/>
          </a:prstGeom>
          <a:solidFill>
            <a:srgbClr val="B3AFDF"/>
          </a:solidFill>
          <a:ln w="28575">
            <a:solidFill>
              <a:srgbClr val="3B13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3B1396"/>
                </a:solidFill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24088B-AACB-AED4-7BC0-0CA6D6DE80B0}"/>
              </a:ext>
            </a:extLst>
          </p:cNvPr>
          <p:cNvSpPr/>
          <p:nvPr/>
        </p:nvSpPr>
        <p:spPr>
          <a:xfrm>
            <a:off x="3204499" y="3405066"/>
            <a:ext cx="386049" cy="381777"/>
          </a:xfrm>
          <a:prstGeom prst="rect">
            <a:avLst/>
          </a:prstGeom>
          <a:solidFill>
            <a:srgbClr val="B3AFDF"/>
          </a:solidFill>
          <a:ln w="28575">
            <a:solidFill>
              <a:srgbClr val="3B13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3B1396"/>
                </a:solidFill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57E749-8F8D-0DC9-E321-C698BD325BE1}"/>
              </a:ext>
            </a:extLst>
          </p:cNvPr>
          <p:cNvSpPr txBox="1"/>
          <p:nvPr/>
        </p:nvSpPr>
        <p:spPr>
          <a:xfrm>
            <a:off x="64024" y="1998463"/>
            <a:ext cx="29386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Cameras (x3)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57065F-1E91-BC1A-9FE9-102ACF169B93}"/>
              </a:ext>
            </a:extLst>
          </p:cNvPr>
          <p:cNvSpPr txBox="1"/>
          <p:nvPr/>
        </p:nvSpPr>
        <p:spPr>
          <a:xfrm>
            <a:off x="3070671" y="1873226"/>
            <a:ext cx="31382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D1D1D1"/>
                </a:solidFill>
              </a:rPr>
              <a:t>Piezoelectric Transducers (x8)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B8C1DD-90A9-F721-CE70-E8101D599AC7}"/>
              </a:ext>
            </a:extLst>
          </p:cNvPr>
          <p:cNvSpPr txBox="1"/>
          <p:nvPr/>
        </p:nvSpPr>
        <p:spPr>
          <a:xfrm>
            <a:off x="6285646" y="1916701"/>
            <a:ext cx="28100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3B1396"/>
                </a:solidFill>
              </a:rPr>
              <a:t>Silicon Photo-</a:t>
            </a:r>
            <a:br>
              <a:rPr lang="en-US" sz="1600" b="1" dirty="0">
                <a:solidFill>
                  <a:srgbClr val="3B1396"/>
                </a:solidFill>
              </a:rPr>
            </a:br>
            <a:r>
              <a:rPr lang="en-US" sz="1600" b="1" dirty="0">
                <a:solidFill>
                  <a:srgbClr val="3B1396"/>
                </a:solidFill>
              </a:rPr>
              <a:t>Multipliers (SiPMs) (x32-48)</a:t>
            </a:r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1C2571-47F7-5760-C220-1A988A89DF69}"/>
              </a:ext>
            </a:extLst>
          </p:cNvPr>
          <p:cNvSpPr txBox="1"/>
          <p:nvPr/>
        </p:nvSpPr>
        <p:spPr>
          <a:xfrm>
            <a:off x="-766951" y="2537459"/>
            <a:ext cx="46005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Bubble Event Location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+ Visual Trigger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EAA63D-98F3-81AD-7669-70E48664DB22}"/>
              </a:ext>
            </a:extLst>
          </p:cNvPr>
          <p:cNvSpPr txBox="1"/>
          <p:nvPr/>
        </p:nvSpPr>
        <p:spPr>
          <a:xfrm>
            <a:off x="2363897" y="2542926"/>
            <a:ext cx="46005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B3AFDF"/>
                </a:solidFill>
              </a:rPr>
              <a:t>Acoustic Bubble Data</a:t>
            </a:r>
            <a:br>
              <a:rPr lang="en-US" dirty="0">
                <a:solidFill>
                  <a:srgbClr val="B3AFDF"/>
                </a:solidFill>
              </a:rPr>
            </a:br>
            <a:r>
              <a:rPr lang="en-US" dirty="0">
                <a:solidFill>
                  <a:srgbClr val="B3AFDF"/>
                </a:solidFill>
              </a:rPr>
              <a:t>+ Particle Identification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683600-6BDF-0E11-9CFB-FE1C9759E422}"/>
              </a:ext>
            </a:extLst>
          </p:cNvPr>
          <p:cNvSpPr txBox="1"/>
          <p:nvPr/>
        </p:nvSpPr>
        <p:spPr>
          <a:xfrm>
            <a:off x="5391792" y="2537458"/>
            <a:ext cx="46005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3B1396"/>
                </a:solidFill>
              </a:rPr>
              <a:t>Scintillation Light</a:t>
            </a:r>
            <a:br>
              <a:rPr lang="en-US" dirty="0">
                <a:solidFill>
                  <a:srgbClr val="3B1396"/>
                </a:solidFill>
              </a:rPr>
            </a:br>
            <a:r>
              <a:rPr lang="en-US" dirty="0">
                <a:solidFill>
                  <a:srgbClr val="3B1396"/>
                </a:solidFill>
              </a:rPr>
              <a:t>+ Energy Information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142D8C1-62EE-CF2A-F881-AE90BAF576D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26072" y="3309091"/>
            <a:ext cx="2734725" cy="28726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A5F413-0AF0-3AAD-9D3D-8F19ABE24E8A}"/>
              </a:ext>
            </a:extLst>
          </p:cNvPr>
          <p:cNvSpPr/>
          <p:nvPr/>
        </p:nvSpPr>
        <p:spPr>
          <a:xfrm>
            <a:off x="6420887" y="3393636"/>
            <a:ext cx="386049" cy="381777"/>
          </a:xfrm>
          <a:prstGeom prst="rect">
            <a:avLst/>
          </a:prstGeom>
          <a:solidFill>
            <a:srgbClr val="B3AFDF"/>
          </a:solidFill>
          <a:ln w="28575">
            <a:solidFill>
              <a:srgbClr val="3B13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3B1396"/>
                </a:solidFill>
              </a:rPr>
              <a:t>3</a:t>
            </a:r>
          </a:p>
        </p:txBody>
      </p:sp>
      <p:sp>
        <p:nvSpPr>
          <p:cNvPr id="11" name="Google Shape;194;p31">
            <a:extLst>
              <a:ext uri="{FF2B5EF4-FFF2-40B4-BE49-F238E27FC236}">
                <a16:creationId xmlns:a16="http://schemas.microsoft.com/office/drawing/2014/main" id="{BC8E5C0F-1354-D643-0885-59A1798FCB14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179081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4A54C8DE-5DE7-FED1-7711-A0043EAC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4F8FC79F-3E75-D39E-BED8-DE89DEC024FC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99FE9520-56D8-9005-0E93-2F5FE875C8DF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30DDB9DD-4A4F-03ED-190D-29E12EA0E2B7}"/>
              </a:ext>
            </a:extLst>
          </p:cNvPr>
          <p:cNvSpPr txBox="1"/>
          <p:nvPr/>
        </p:nvSpPr>
        <p:spPr>
          <a:xfrm>
            <a:off x="75724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SBC-LAr10 @ Fermilab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D1C984D9-361A-F0AF-6EC9-6723075787F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549396" y="6523799"/>
            <a:ext cx="1553558" cy="334201"/>
          </a:xfrm>
        </p:spPr>
        <p:txBody>
          <a:bodyPr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AC5D18-B1CB-DE70-6649-232F209C73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C97473-648D-8A0B-AE5C-B94550BCC5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1" y="6558789"/>
            <a:ext cx="233741" cy="28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C0C9BF6-939F-A448-E828-15AF92A42F6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301" y="3283100"/>
            <a:ext cx="4649439" cy="309962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5FB9A7E-A8B3-C80F-72CE-E58ADB02E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9971" y="2772583"/>
            <a:ext cx="3057769" cy="57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93;p31">
            <a:extLst>
              <a:ext uri="{FF2B5EF4-FFF2-40B4-BE49-F238E27FC236}">
                <a16:creationId xmlns:a16="http://schemas.microsoft.com/office/drawing/2014/main" id="{60FD5FC4-4D34-102E-0971-A4E966C14454}"/>
              </a:ext>
            </a:extLst>
          </p:cNvPr>
          <p:cNvSpPr txBox="1"/>
          <p:nvPr/>
        </p:nvSpPr>
        <p:spPr>
          <a:xfrm>
            <a:off x="256848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B8FC2F-CB26-7BEE-A4FA-4C20B1D43163}"/>
              </a:ext>
            </a:extLst>
          </p:cNvPr>
          <p:cNvSpPr txBox="1"/>
          <p:nvPr/>
        </p:nvSpPr>
        <p:spPr>
          <a:xfrm>
            <a:off x="-330776" y="818772"/>
            <a:ext cx="5192345" cy="219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First of the two identical detectors </a:t>
            </a:r>
            <a:b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being developed near-simultaneously</a:t>
            </a:r>
          </a:p>
          <a:p>
            <a:pPr marL="742950" lvl="1" indent="-285750">
              <a:buFontTx/>
              <a:buChar char="-"/>
            </a:pPr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Physics goals:</a:t>
            </a:r>
          </a:p>
          <a:p>
            <a:pPr marL="1200150" lvl="2" indent="-285750">
              <a:buFontTx/>
              <a:buChar char="-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Detector gamma calibration</a:t>
            </a:r>
          </a:p>
          <a:p>
            <a:pPr marL="1200150" lvl="2" indent="-285750">
              <a:buFontTx/>
              <a:buChar char="-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Engineering prototyping for SNOLAB</a:t>
            </a:r>
          </a:p>
          <a:p>
            <a:pPr marL="1200150" lvl="2" indent="-285750">
              <a:buFontTx/>
              <a:buChar char="-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Potential reactor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CEνNS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studies</a:t>
            </a:r>
          </a:p>
          <a:p>
            <a:pPr marL="1200150" lvl="2" indent="-285750">
              <a:buFontTx/>
              <a:buChar char="-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D26272-706D-56B4-6EDC-5DD7118203E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1569" y="1262087"/>
            <a:ext cx="4154130" cy="51206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562C62-5759-9E17-C62D-EDAD119F1CD4}"/>
              </a:ext>
            </a:extLst>
          </p:cNvPr>
          <p:cNvSpPr txBox="1"/>
          <p:nvPr/>
        </p:nvSpPr>
        <p:spPr>
          <a:xfrm>
            <a:off x="4861569" y="788547"/>
            <a:ext cx="4154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3B1396"/>
                </a:solidFill>
              </a:rPr>
              <a:t>SBC-LAr10 @ MINOS Hall</a:t>
            </a:r>
          </a:p>
        </p:txBody>
      </p:sp>
      <p:sp>
        <p:nvSpPr>
          <p:cNvPr id="9" name="Google Shape;194;p31">
            <a:extLst>
              <a:ext uri="{FF2B5EF4-FFF2-40B4-BE49-F238E27FC236}">
                <a16:creationId xmlns:a16="http://schemas.microsoft.com/office/drawing/2014/main" id="{9DD851F4-2812-6A4C-B554-412FB9955F17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486241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>
          <a:extLst>
            <a:ext uri="{FF2B5EF4-FFF2-40B4-BE49-F238E27FC236}">
              <a16:creationId xmlns:a16="http://schemas.microsoft.com/office/drawing/2014/main" id="{BAA5AB37-6394-AEBA-DA2B-FCE339E15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>
            <a:extLst>
              <a:ext uri="{FF2B5EF4-FFF2-40B4-BE49-F238E27FC236}">
                <a16:creationId xmlns:a16="http://schemas.microsoft.com/office/drawing/2014/main" id="{7EB4C79F-70E1-1606-5F0E-DE4502B680C3}"/>
              </a:ext>
            </a:extLst>
          </p:cNvPr>
          <p:cNvCxnSpPr/>
          <p:nvPr/>
        </p:nvCxnSpPr>
        <p:spPr>
          <a:xfrm>
            <a:off x="-9600" y="6505750"/>
            <a:ext cx="9163200" cy="0"/>
          </a:xfrm>
          <a:prstGeom prst="straightConnector1">
            <a:avLst/>
          </a:prstGeom>
          <a:noFill/>
          <a:ln w="38100" cap="flat" cmpd="sng">
            <a:solidFill>
              <a:srgbClr val="B3AFDF">
                <a:alpha val="63137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1" name="Google Shape;191;p31">
            <a:extLst>
              <a:ext uri="{FF2B5EF4-FFF2-40B4-BE49-F238E27FC236}">
                <a16:creationId xmlns:a16="http://schemas.microsoft.com/office/drawing/2014/main" id="{B1C3B408-C444-1816-ECDE-A0E59247F3A7}"/>
              </a:ext>
            </a:extLst>
          </p:cNvPr>
          <p:cNvSpPr/>
          <p:nvPr/>
        </p:nvSpPr>
        <p:spPr>
          <a:xfrm>
            <a:off x="-13252" y="101600"/>
            <a:ext cx="9166852" cy="597000"/>
          </a:xfrm>
          <a:prstGeom prst="rect">
            <a:avLst/>
          </a:prstGeom>
          <a:solidFill>
            <a:srgbClr val="3B13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5" name="Google Shape;195;p31">
            <a:extLst>
              <a:ext uri="{FF2B5EF4-FFF2-40B4-BE49-F238E27FC236}">
                <a16:creationId xmlns:a16="http://schemas.microsoft.com/office/drawing/2014/main" id="{9456A0DE-6EE5-C081-7F55-15C7767E5C5C}"/>
              </a:ext>
            </a:extLst>
          </p:cNvPr>
          <p:cNvSpPr txBox="1"/>
          <p:nvPr/>
        </p:nvSpPr>
        <p:spPr>
          <a:xfrm>
            <a:off x="75726" y="138800"/>
            <a:ext cx="7916291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40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SBC-LAr10: Current Status</a:t>
            </a:r>
            <a:endParaRPr sz="240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Slide Number Placeholder 1">
            <a:extLst>
              <a:ext uri="{FF2B5EF4-FFF2-40B4-BE49-F238E27FC236}">
                <a16:creationId xmlns:a16="http://schemas.microsoft.com/office/drawing/2014/main" id="{00F79AC3-4667-5A92-A32E-EEAEE76CF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9396" y="6523801"/>
            <a:ext cx="1553558" cy="334201"/>
          </a:xfrm>
        </p:spPr>
        <p:txBody>
          <a:bodyPr>
            <a:noAutofit/>
          </a:bodyPr>
          <a:lstStyle/>
          <a:p>
            <a:r>
              <a:rPr lang="en" sz="1800" dirty="0">
                <a:solidFill>
                  <a:schemeClr val="tx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2A29C5-0A64-647D-1D7E-A5379904E876}"/>
              </a:ext>
            </a:extLst>
          </p:cNvPr>
          <p:cNvSpPr/>
          <p:nvPr/>
        </p:nvSpPr>
        <p:spPr>
          <a:xfrm>
            <a:off x="4756227" y="6322423"/>
            <a:ext cx="3601070" cy="121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9C0285-303E-5C47-A8AA-183B779402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630" y="-28423"/>
            <a:ext cx="864392" cy="864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369ED9-AFC0-360B-99DD-D9587CBEA6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3" y="6558789"/>
            <a:ext cx="233741" cy="288000"/>
          </a:xfrm>
          <a:prstGeom prst="rect">
            <a:avLst/>
          </a:prstGeom>
        </p:spPr>
      </p:pic>
      <p:sp>
        <p:nvSpPr>
          <p:cNvPr id="8" name="Google Shape;193;p31">
            <a:extLst>
              <a:ext uri="{FF2B5EF4-FFF2-40B4-BE49-F238E27FC236}">
                <a16:creationId xmlns:a16="http://schemas.microsoft.com/office/drawing/2014/main" id="{98A8D722-AAA7-1309-585D-8E2A90CC022C}"/>
              </a:ext>
            </a:extLst>
          </p:cNvPr>
          <p:cNvSpPr txBox="1"/>
          <p:nvPr/>
        </p:nvSpPr>
        <p:spPr>
          <a:xfrm>
            <a:off x="256850" y="6526650"/>
            <a:ext cx="2120591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Carter Garrah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AE507C-81C6-E901-4AC7-23BE158D74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52" y="1870546"/>
            <a:ext cx="5442659" cy="36006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81667F-F981-4755-0B9C-A8168CFA6006}"/>
              </a:ext>
            </a:extLst>
          </p:cNvPr>
          <p:cNvSpPr txBox="1"/>
          <p:nvPr/>
        </p:nvSpPr>
        <p:spPr>
          <a:xfrm>
            <a:off x="640082" y="1549850"/>
            <a:ext cx="4549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Sample Volume Pressure Trace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BFF0A0-0489-8111-D229-DB4D36E6B32F}"/>
              </a:ext>
            </a:extLst>
          </p:cNvPr>
          <p:cNvSpPr txBox="1"/>
          <p:nvPr/>
        </p:nvSpPr>
        <p:spPr>
          <a:xfrm>
            <a:off x="2970110" y="5615729"/>
            <a:ext cx="1012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888888"/>
                </a:solidFill>
              </a:rPr>
              <a:t>Camera</a:t>
            </a:r>
            <a:br>
              <a:rPr lang="en-US" b="1" dirty="0">
                <a:solidFill>
                  <a:srgbClr val="888888"/>
                </a:solidFill>
              </a:rPr>
            </a:br>
            <a:r>
              <a:rPr lang="en-US" b="1" dirty="0">
                <a:solidFill>
                  <a:srgbClr val="888888"/>
                </a:solidFill>
              </a:rPr>
              <a:t>Trigger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32DFA9-4492-3449-9183-864F3A6377A5}"/>
              </a:ext>
            </a:extLst>
          </p:cNvPr>
          <p:cNvSpPr txBox="1"/>
          <p:nvPr/>
        </p:nvSpPr>
        <p:spPr>
          <a:xfrm>
            <a:off x="1575995" y="5612879"/>
            <a:ext cx="1526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97EB96"/>
                </a:solidFill>
              </a:rPr>
              <a:t>Acoustic</a:t>
            </a:r>
            <a:br>
              <a:rPr lang="en-US" b="1" dirty="0">
                <a:solidFill>
                  <a:srgbClr val="97EB96"/>
                </a:solidFill>
              </a:rPr>
            </a:br>
            <a:r>
              <a:rPr lang="en-US" b="1" dirty="0">
                <a:solidFill>
                  <a:srgbClr val="97EB96"/>
                </a:solidFill>
              </a:rPr>
              <a:t>Signal (Start)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797B8D6-827D-C8A4-CF05-E200C55B138E}"/>
              </a:ext>
            </a:extLst>
          </p:cNvPr>
          <p:cNvCxnSpPr>
            <a:stCxn id="15" idx="0"/>
          </p:cNvCxnSpPr>
          <p:nvPr/>
        </p:nvCxnSpPr>
        <p:spPr>
          <a:xfrm flipH="1" flipV="1">
            <a:off x="2339024" y="5303520"/>
            <a:ext cx="1" cy="309359"/>
          </a:xfrm>
          <a:prstGeom prst="straightConnector1">
            <a:avLst/>
          </a:prstGeom>
          <a:ln w="38100">
            <a:solidFill>
              <a:srgbClr val="97EB9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FAF25C9-F68F-A784-0594-75321A9D0CC1}"/>
              </a:ext>
            </a:extLst>
          </p:cNvPr>
          <p:cNvCxnSpPr/>
          <p:nvPr/>
        </p:nvCxnSpPr>
        <p:spPr>
          <a:xfrm flipH="1" flipV="1">
            <a:off x="3476594" y="5317919"/>
            <a:ext cx="1" cy="309359"/>
          </a:xfrm>
          <a:prstGeom prst="straightConnector1">
            <a:avLst/>
          </a:prstGeom>
          <a:ln w="38100">
            <a:solidFill>
              <a:srgbClr val="88888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489AE96-CD8C-5C90-A704-38ABB456AE7B}"/>
              </a:ext>
            </a:extLst>
          </p:cNvPr>
          <p:cNvSpPr txBox="1"/>
          <p:nvPr/>
        </p:nvSpPr>
        <p:spPr>
          <a:xfrm>
            <a:off x="4902987" y="822076"/>
            <a:ext cx="426204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First operational runs now complete!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months of stable operation; simultaneous bubble nucleation + scintillation observed</a:t>
            </a:r>
          </a:p>
          <a:p>
            <a:pPr marL="742950" lvl="1" indent="-285750">
              <a:buFontTx/>
              <a:buChar char="-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Analysis of gamma calibration data is on-going (testing electron recoil sensitivity) </a:t>
            </a:r>
          </a:p>
          <a:p>
            <a:pPr marL="742950" lvl="1" indent="-285750">
              <a:buFontTx/>
              <a:buChar char="-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Publication expected this autumn (stay tuned!)</a:t>
            </a:r>
          </a:p>
        </p:txBody>
      </p:sp>
      <p:sp>
        <p:nvSpPr>
          <p:cNvPr id="23" name="Google Shape;194;p31">
            <a:extLst>
              <a:ext uri="{FF2B5EF4-FFF2-40B4-BE49-F238E27FC236}">
                <a16:creationId xmlns:a16="http://schemas.microsoft.com/office/drawing/2014/main" id="{4791104E-77BE-D53B-0AD8-96F44FEED87C}"/>
              </a:ext>
            </a:extLst>
          </p:cNvPr>
          <p:cNvSpPr txBox="1"/>
          <p:nvPr/>
        </p:nvSpPr>
        <p:spPr>
          <a:xfrm>
            <a:off x="1969878" y="6529500"/>
            <a:ext cx="5204245" cy="3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Helvetica Neue Light"/>
                <a:ea typeface="Helvetica Neue Light"/>
                <a:cs typeface="Helvetica Neue Light"/>
                <a:sym typeface="Helvetica Neue Light"/>
              </a:rPr>
              <a:t>MI Annual Meeting 2026</a:t>
            </a:r>
            <a:endParaRPr dirty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251506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5646</TotalTime>
  <Words>1145</Words>
  <Application>Microsoft Macintosh PowerPoint</Application>
  <PresentationFormat>On-screen Show (4:3)</PresentationFormat>
  <Paragraphs>254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-apple-system</vt:lpstr>
      <vt:lpstr>Aptos</vt:lpstr>
      <vt:lpstr>Aptos Display</vt:lpstr>
      <vt:lpstr>Arial</vt:lpstr>
      <vt:lpstr>Helvetica</vt:lpstr>
      <vt:lpstr>Helvetica Neue</vt:lpstr>
      <vt:lpstr>Helvetica Neue Light</vt:lpstr>
      <vt:lpstr>System Font Regular</vt:lpstr>
      <vt:lpstr>Office Theme</vt:lpstr>
      <vt:lpstr>Scintillating Bubble Chambers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Carter Garrah</dc:creator>
  <cp:lastModifiedBy>Carter Garrah</cp:lastModifiedBy>
  <cp:revision>100</cp:revision>
  <dcterms:created xsi:type="dcterms:W3CDTF">2025-02-07T16:11:36Z</dcterms:created>
  <dcterms:modified xsi:type="dcterms:W3CDTF">2026-07-28T00:32:45Z</dcterms:modified>
</cp:coreProperties>
</file>