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32" r:id="rId4"/>
  </p:sldMasterIdLst>
  <p:notesMasterIdLst>
    <p:notesMasterId r:id="rId35"/>
  </p:notesMasterIdLst>
  <p:sldIdLst>
    <p:sldId id="256" r:id="rId5"/>
    <p:sldId id="312" r:id="rId6"/>
    <p:sldId id="351" r:id="rId7"/>
    <p:sldId id="313" r:id="rId8"/>
    <p:sldId id="348" r:id="rId9"/>
    <p:sldId id="322" r:id="rId10"/>
    <p:sldId id="270" r:id="rId11"/>
    <p:sldId id="331" r:id="rId12"/>
    <p:sldId id="346" r:id="rId13"/>
    <p:sldId id="333" r:id="rId14"/>
    <p:sldId id="324" r:id="rId15"/>
    <p:sldId id="321" r:id="rId16"/>
    <p:sldId id="284" r:id="rId17"/>
    <p:sldId id="332" r:id="rId18"/>
    <p:sldId id="323" r:id="rId19"/>
    <p:sldId id="340" r:id="rId20"/>
    <p:sldId id="338" r:id="rId21"/>
    <p:sldId id="339" r:id="rId22"/>
    <p:sldId id="341" r:id="rId23"/>
    <p:sldId id="344" r:id="rId24"/>
    <p:sldId id="345" r:id="rId25"/>
    <p:sldId id="328" r:id="rId26"/>
    <p:sldId id="335" r:id="rId27"/>
    <p:sldId id="336" r:id="rId28"/>
    <p:sldId id="342" r:id="rId29"/>
    <p:sldId id="343" r:id="rId30"/>
    <p:sldId id="347" r:id="rId31"/>
    <p:sldId id="349" r:id="rId32"/>
    <p:sldId id="350" r:id="rId33"/>
    <p:sldId id="352" r:id="rId34"/>
  </p:sldIdLst>
  <p:sldSz cx="12192000" cy="6858000"/>
  <p:notesSz cx="6950075" cy="92360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4040"/>
    <a:srgbClr val="9E3611"/>
    <a:srgbClr val="FF7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86D1887-33D9-4BDE-8AB7-A6862D26EA1A}" v="105" dt="2026-06-22T20:33:45.07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37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w Buchanan" userId="e21bd646-5a61-45b9-89bb-59c31895dbcb" providerId="ADAL" clId="{9F7FBB67-6E07-4686-A43B-F8515F0B95A8}"/>
    <pc:docChg chg="undo custSel addSld delSld modSld">
      <pc:chgData name="Andrew Buchanan" userId="e21bd646-5a61-45b9-89bb-59c31895dbcb" providerId="ADAL" clId="{9F7FBB67-6E07-4686-A43B-F8515F0B95A8}" dt="2026-06-22T20:33:45.071" v="173" actId="1038"/>
      <pc:docMkLst>
        <pc:docMk/>
      </pc:docMkLst>
      <pc:sldChg chg="modSp mod">
        <pc:chgData name="Andrew Buchanan" userId="e21bd646-5a61-45b9-89bb-59c31895dbcb" providerId="ADAL" clId="{9F7FBB67-6E07-4686-A43B-F8515F0B95A8}" dt="2026-06-22T20:22:55.143" v="125" actId="20577"/>
        <pc:sldMkLst>
          <pc:docMk/>
          <pc:sldMk cId="415183191" sldId="256"/>
        </pc:sldMkLst>
        <pc:spChg chg="mod">
          <ac:chgData name="Andrew Buchanan" userId="e21bd646-5a61-45b9-89bb-59c31895dbcb" providerId="ADAL" clId="{9F7FBB67-6E07-4686-A43B-F8515F0B95A8}" dt="2026-06-22T20:22:55.143" v="125" actId="20577"/>
          <ac:spMkLst>
            <pc:docMk/>
            <pc:sldMk cId="415183191" sldId="256"/>
            <ac:spMk id="2" creationId="{D828FBA5-9E6C-2BEB-FA57-78FE972B31C3}"/>
          </ac:spMkLst>
        </pc:spChg>
      </pc:sldChg>
      <pc:sldChg chg="addSp delSp modSp mod">
        <pc:chgData name="Andrew Buchanan" userId="e21bd646-5a61-45b9-89bb-59c31895dbcb" providerId="ADAL" clId="{9F7FBB67-6E07-4686-A43B-F8515F0B95A8}" dt="2026-06-22T19:42:23.572" v="3" actId="1076"/>
        <pc:sldMkLst>
          <pc:docMk/>
          <pc:sldMk cId="4043697769" sldId="315"/>
        </pc:sldMkLst>
        <pc:spChg chg="add del mod">
          <ac:chgData name="Andrew Buchanan" userId="e21bd646-5a61-45b9-89bb-59c31895dbcb" providerId="ADAL" clId="{9F7FBB67-6E07-4686-A43B-F8515F0B95A8}" dt="2026-06-22T19:42:20.505" v="2"/>
          <ac:spMkLst>
            <pc:docMk/>
            <pc:sldMk cId="4043697769" sldId="315"/>
            <ac:spMk id="6" creationId="{909012C5-772E-2ECF-E6EC-F5C6B73AAAFA}"/>
          </ac:spMkLst>
        </pc:spChg>
        <pc:picChg chg="add mod ord">
          <ac:chgData name="Andrew Buchanan" userId="e21bd646-5a61-45b9-89bb-59c31895dbcb" providerId="ADAL" clId="{9F7FBB67-6E07-4686-A43B-F8515F0B95A8}" dt="2026-06-22T19:42:23.572" v="3" actId="1076"/>
          <ac:picMkLst>
            <pc:docMk/>
            <pc:sldMk cId="4043697769" sldId="315"/>
            <ac:picMk id="11" creationId="{7DC3BA4B-A4AA-169D-FEF7-2A6FDCEA630E}"/>
          </ac:picMkLst>
        </pc:picChg>
        <pc:picChg chg="del">
          <ac:chgData name="Andrew Buchanan" userId="e21bd646-5a61-45b9-89bb-59c31895dbcb" providerId="ADAL" clId="{9F7FBB67-6E07-4686-A43B-F8515F0B95A8}" dt="2026-06-22T19:42:19.461" v="0" actId="478"/>
          <ac:picMkLst>
            <pc:docMk/>
            <pc:sldMk cId="4043697769" sldId="315"/>
            <ac:picMk id="29" creationId="{19B2ACA1-8D09-F1FD-A246-D03A17938CA0}"/>
          </ac:picMkLst>
        </pc:picChg>
      </pc:sldChg>
      <pc:sldChg chg="del">
        <pc:chgData name="Andrew Buchanan" userId="e21bd646-5a61-45b9-89bb-59c31895dbcb" providerId="ADAL" clId="{9F7FBB67-6E07-4686-A43B-F8515F0B95A8}" dt="2026-06-22T19:48:39.527" v="59" actId="2696"/>
        <pc:sldMkLst>
          <pc:docMk/>
          <pc:sldMk cId="4019050362" sldId="381"/>
        </pc:sldMkLst>
      </pc:sldChg>
      <pc:sldChg chg="del">
        <pc:chgData name="Andrew Buchanan" userId="e21bd646-5a61-45b9-89bb-59c31895dbcb" providerId="ADAL" clId="{9F7FBB67-6E07-4686-A43B-F8515F0B95A8}" dt="2026-06-22T19:48:21.916" v="52" actId="2696"/>
        <pc:sldMkLst>
          <pc:docMk/>
          <pc:sldMk cId="1223752966" sldId="394"/>
        </pc:sldMkLst>
      </pc:sldChg>
      <pc:sldChg chg="del">
        <pc:chgData name="Andrew Buchanan" userId="e21bd646-5a61-45b9-89bb-59c31895dbcb" providerId="ADAL" clId="{9F7FBB67-6E07-4686-A43B-F8515F0B95A8}" dt="2026-06-22T19:48:34.505" v="57" actId="2696"/>
        <pc:sldMkLst>
          <pc:docMk/>
          <pc:sldMk cId="1795955292" sldId="397"/>
        </pc:sldMkLst>
      </pc:sldChg>
      <pc:sldChg chg="del">
        <pc:chgData name="Andrew Buchanan" userId="e21bd646-5a61-45b9-89bb-59c31895dbcb" providerId="ADAL" clId="{9F7FBB67-6E07-4686-A43B-F8515F0B95A8}" dt="2026-06-22T19:48:36.812" v="58" actId="2696"/>
        <pc:sldMkLst>
          <pc:docMk/>
          <pc:sldMk cId="2884047079" sldId="399"/>
        </pc:sldMkLst>
      </pc:sldChg>
      <pc:sldChg chg="del">
        <pc:chgData name="Andrew Buchanan" userId="e21bd646-5a61-45b9-89bb-59c31895dbcb" providerId="ADAL" clId="{9F7FBB67-6E07-4686-A43B-F8515F0B95A8}" dt="2026-06-22T19:48:29.217" v="55" actId="2696"/>
        <pc:sldMkLst>
          <pc:docMk/>
          <pc:sldMk cId="463858429" sldId="400"/>
        </pc:sldMkLst>
      </pc:sldChg>
      <pc:sldChg chg="del">
        <pc:chgData name="Andrew Buchanan" userId="e21bd646-5a61-45b9-89bb-59c31895dbcb" providerId="ADAL" clId="{9F7FBB67-6E07-4686-A43B-F8515F0B95A8}" dt="2026-06-22T19:48:32.347" v="56" actId="2696"/>
        <pc:sldMkLst>
          <pc:docMk/>
          <pc:sldMk cId="3056017444" sldId="401"/>
        </pc:sldMkLst>
      </pc:sldChg>
      <pc:sldChg chg="del">
        <pc:chgData name="Andrew Buchanan" userId="e21bd646-5a61-45b9-89bb-59c31895dbcb" providerId="ADAL" clId="{9F7FBB67-6E07-4686-A43B-F8515F0B95A8}" dt="2026-06-22T19:48:26.597" v="54" actId="2696"/>
        <pc:sldMkLst>
          <pc:docMk/>
          <pc:sldMk cId="3500856165" sldId="404"/>
        </pc:sldMkLst>
      </pc:sldChg>
      <pc:sldChg chg="del">
        <pc:chgData name="Andrew Buchanan" userId="e21bd646-5a61-45b9-89bb-59c31895dbcb" providerId="ADAL" clId="{9F7FBB67-6E07-4686-A43B-F8515F0B95A8}" dt="2026-06-22T19:48:24.296" v="53" actId="2696"/>
        <pc:sldMkLst>
          <pc:docMk/>
          <pc:sldMk cId="606796476" sldId="405"/>
        </pc:sldMkLst>
      </pc:sldChg>
      <pc:sldChg chg="addSp delSp modSp mod">
        <pc:chgData name="Andrew Buchanan" userId="e21bd646-5a61-45b9-89bb-59c31895dbcb" providerId="ADAL" clId="{9F7FBB67-6E07-4686-A43B-F8515F0B95A8}" dt="2026-06-22T20:33:45.071" v="173" actId="1038"/>
        <pc:sldMkLst>
          <pc:docMk/>
          <pc:sldMk cId="607133722" sldId="414"/>
        </pc:sldMkLst>
        <pc:spChg chg="add del">
          <ac:chgData name="Andrew Buchanan" userId="e21bd646-5a61-45b9-89bb-59c31895dbcb" providerId="ADAL" clId="{9F7FBB67-6E07-4686-A43B-F8515F0B95A8}" dt="2026-06-22T20:31:37.070" v="132" actId="22"/>
          <ac:spMkLst>
            <pc:docMk/>
            <pc:sldMk cId="607133722" sldId="414"/>
            <ac:spMk id="27" creationId="{0DFA6ACD-8489-B9FA-2B51-FE681B282888}"/>
          </ac:spMkLst>
        </pc:spChg>
        <pc:picChg chg="del">
          <ac:chgData name="Andrew Buchanan" userId="e21bd646-5a61-45b9-89bb-59c31895dbcb" providerId="ADAL" clId="{9F7FBB67-6E07-4686-A43B-F8515F0B95A8}" dt="2026-06-22T20:31:34.138" v="129" actId="478"/>
          <ac:picMkLst>
            <pc:docMk/>
            <pc:sldMk cId="607133722" sldId="414"/>
            <ac:picMk id="14" creationId="{9228FEAA-7AC1-911D-8922-18940F6674AB}"/>
          </ac:picMkLst>
        </pc:picChg>
        <pc:picChg chg="add mod ord modCrop">
          <ac:chgData name="Andrew Buchanan" userId="e21bd646-5a61-45b9-89bb-59c31895dbcb" providerId="ADAL" clId="{9F7FBB67-6E07-4686-A43B-F8515F0B95A8}" dt="2026-06-22T20:33:45.071" v="173" actId="1038"/>
          <ac:picMkLst>
            <pc:docMk/>
            <pc:sldMk cId="607133722" sldId="414"/>
            <ac:picMk id="29" creationId="{2A55E0C8-59F6-8E72-8182-BDC3303D5C86}"/>
          </ac:picMkLst>
        </pc:picChg>
        <pc:cxnChg chg="mod">
          <ac:chgData name="Andrew Buchanan" userId="e21bd646-5a61-45b9-89bb-59c31895dbcb" providerId="ADAL" clId="{9F7FBB67-6E07-4686-A43B-F8515F0B95A8}" dt="2026-06-22T20:33:28.623" v="144" actId="14100"/>
          <ac:cxnSpMkLst>
            <pc:docMk/>
            <pc:sldMk cId="607133722" sldId="414"/>
            <ac:cxnSpMk id="17" creationId="{F7EE35C5-A8C5-B9F1-25C9-66AAEB099B5E}"/>
          </ac:cxnSpMkLst>
        </pc:cxnChg>
        <pc:cxnChg chg="add del mod">
          <ac:chgData name="Andrew Buchanan" userId="e21bd646-5a61-45b9-89bb-59c31895dbcb" providerId="ADAL" clId="{9F7FBB67-6E07-4686-A43B-F8515F0B95A8}" dt="2026-06-22T20:33:31.359" v="145" actId="14100"/>
          <ac:cxnSpMkLst>
            <pc:docMk/>
            <pc:sldMk cId="607133722" sldId="414"/>
            <ac:cxnSpMk id="20" creationId="{B22089C0-8C55-73A8-58FA-174062FCF6D6}"/>
          </ac:cxnSpMkLst>
        </pc:cxnChg>
      </pc:sldChg>
      <pc:sldChg chg="addSp delSp modSp mod">
        <pc:chgData name="Andrew Buchanan" userId="e21bd646-5a61-45b9-89bb-59c31895dbcb" providerId="ADAL" clId="{9F7FBB67-6E07-4686-A43B-F8515F0B95A8}" dt="2026-06-22T19:46:22.721" v="10" actId="21"/>
        <pc:sldMkLst>
          <pc:docMk/>
          <pc:sldMk cId="547982255" sldId="434"/>
        </pc:sldMkLst>
        <pc:spChg chg="add del mod">
          <ac:chgData name="Andrew Buchanan" userId="e21bd646-5a61-45b9-89bb-59c31895dbcb" providerId="ADAL" clId="{9F7FBB67-6E07-4686-A43B-F8515F0B95A8}" dt="2026-06-22T19:46:22.721" v="10" actId="21"/>
          <ac:spMkLst>
            <pc:docMk/>
            <pc:sldMk cId="547982255" sldId="434"/>
            <ac:spMk id="4" creationId="{CCF18852-F15C-D63E-AAC2-6471C10C72AD}"/>
          </ac:spMkLst>
        </pc:spChg>
      </pc:sldChg>
      <pc:sldChg chg="modSp mod">
        <pc:chgData name="Andrew Buchanan" userId="e21bd646-5a61-45b9-89bb-59c31895dbcb" providerId="ADAL" clId="{9F7FBB67-6E07-4686-A43B-F8515F0B95A8}" dt="2026-06-22T20:26:02.498" v="126" actId="732"/>
        <pc:sldMkLst>
          <pc:docMk/>
          <pc:sldMk cId="3060819770" sldId="442"/>
        </pc:sldMkLst>
        <pc:picChg chg="mod modCrop">
          <ac:chgData name="Andrew Buchanan" userId="e21bd646-5a61-45b9-89bb-59c31895dbcb" providerId="ADAL" clId="{9F7FBB67-6E07-4686-A43B-F8515F0B95A8}" dt="2026-06-22T20:26:02.498" v="126" actId="732"/>
          <ac:picMkLst>
            <pc:docMk/>
            <pc:sldMk cId="3060819770" sldId="442"/>
            <ac:picMk id="3" creationId="{5F1F8FAF-CE9E-9E12-76D3-095C250D0DC4}"/>
          </ac:picMkLst>
        </pc:picChg>
      </pc:sldChg>
      <pc:sldChg chg="addSp delSp modSp add mod setBg">
        <pc:chgData name="Andrew Buchanan" userId="e21bd646-5a61-45b9-89bb-59c31895dbcb" providerId="ADAL" clId="{9F7FBB67-6E07-4686-A43B-F8515F0B95A8}" dt="2026-06-22T19:46:46.585" v="14" actId="1076"/>
        <pc:sldMkLst>
          <pc:docMk/>
          <pc:sldMk cId="959439173" sldId="446"/>
        </pc:sldMkLst>
        <pc:spChg chg="mod">
          <ac:chgData name="Andrew Buchanan" userId="e21bd646-5a61-45b9-89bb-59c31895dbcb" providerId="ADAL" clId="{9F7FBB67-6E07-4686-A43B-F8515F0B95A8}" dt="2026-06-22T19:46:29.261" v="11" actId="26606"/>
          <ac:spMkLst>
            <pc:docMk/>
            <pc:sldMk cId="959439173" sldId="446"/>
            <ac:spMk id="2" creationId="{2D1BCC66-8482-EC43-F74B-C51FD7C6222B}"/>
          </ac:spMkLst>
        </pc:spChg>
        <pc:spChg chg="add mod">
          <ac:chgData name="Andrew Buchanan" userId="e21bd646-5a61-45b9-89bb-59c31895dbcb" providerId="ADAL" clId="{9F7FBB67-6E07-4686-A43B-F8515F0B95A8}" dt="2026-06-22T19:46:46.585" v="14" actId="1076"/>
          <ac:spMkLst>
            <pc:docMk/>
            <pc:sldMk cId="959439173" sldId="446"/>
            <ac:spMk id="3" creationId="{CCF18852-F15C-D63E-AAC2-6471C10C72AD}"/>
          </ac:spMkLst>
        </pc:spChg>
        <pc:spChg chg="mod">
          <ac:chgData name="Andrew Buchanan" userId="e21bd646-5a61-45b9-89bb-59c31895dbcb" providerId="ADAL" clId="{9F7FBB67-6E07-4686-A43B-F8515F0B95A8}" dt="2026-06-22T19:46:29.261" v="11" actId="26606"/>
          <ac:spMkLst>
            <pc:docMk/>
            <pc:sldMk cId="959439173" sldId="446"/>
            <ac:spMk id="4" creationId="{1FFBA7A4-3529-03CA-D239-E9E851E857FC}"/>
          </ac:spMkLst>
        </pc:spChg>
        <pc:spChg chg="mod">
          <ac:chgData name="Andrew Buchanan" userId="e21bd646-5a61-45b9-89bb-59c31895dbcb" providerId="ADAL" clId="{9F7FBB67-6E07-4686-A43B-F8515F0B95A8}" dt="2026-06-22T19:46:29.261" v="11" actId="26606"/>
          <ac:spMkLst>
            <pc:docMk/>
            <pc:sldMk cId="959439173" sldId="446"/>
            <ac:spMk id="6" creationId="{365C28C4-00CF-1672-0006-C0A792C90249}"/>
          </ac:spMkLst>
        </pc:spChg>
        <pc:spChg chg="del mod">
          <ac:chgData name="Andrew Buchanan" userId="e21bd646-5a61-45b9-89bb-59c31895dbcb" providerId="ADAL" clId="{9F7FBB67-6E07-4686-A43B-F8515F0B95A8}" dt="2026-06-22T19:46:18.903" v="9"/>
          <ac:spMkLst>
            <pc:docMk/>
            <pc:sldMk cId="959439173" sldId="446"/>
            <ac:spMk id="18" creationId="{A8E875F1-90C9-C619-3E06-A58CAEC87320}"/>
          </ac:spMkLst>
        </pc:spChg>
        <pc:spChg chg="mod ord">
          <ac:chgData name="Andrew Buchanan" userId="e21bd646-5a61-45b9-89bb-59c31895dbcb" providerId="ADAL" clId="{9F7FBB67-6E07-4686-A43B-F8515F0B95A8}" dt="2026-06-22T19:46:29.261" v="11" actId="26606"/>
          <ac:spMkLst>
            <pc:docMk/>
            <pc:sldMk cId="959439173" sldId="446"/>
            <ac:spMk id="20" creationId="{78187801-8EC1-90B8-BAA6-EACC43F1D1F1}"/>
          </ac:spMkLst>
        </pc:spChg>
        <pc:spChg chg="add">
          <ac:chgData name="Andrew Buchanan" userId="e21bd646-5a61-45b9-89bb-59c31895dbcb" providerId="ADAL" clId="{9F7FBB67-6E07-4686-A43B-F8515F0B95A8}" dt="2026-06-22T19:46:29.261" v="11" actId="26606"/>
          <ac:spMkLst>
            <pc:docMk/>
            <pc:sldMk cId="959439173" sldId="446"/>
            <ac:spMk id="45" creationId="{A9D068DB-E7E7-4102-9402-EAA049E13118}"/>
          </ac:spMkLst>
        </pc:spChg>
        <pc:spChg chg="add">
          <ac:chgData name="Andrew Buchanan" userId="e21bd646-5a61-45b9-89bb-59c31895dbcb" providerId="ADAL" clId="{9F7FBB67-6E07-4686-A43B-F8515F0B95A8}" dt="2026-06-22T19:46:29.261" v="11" actId="26606"/>
          <ac:spMkLst>
            <pc:docMk/>
            <pc:sldMk cId="959439173" sldId="446"/>
            <ac:spMk id="47" creationId="{96C8906C-CCD9-4F71-B3DD-BC1331E1A9E8}"/>
          </ac:spMkLst>
        </pc:spChg>
        <pc:spChg chg="add">
          <ac:chgData name="Andrew Buchanan" userId="e21bd646-5a61-45b9-89bb-59c31895dbcb" providerId="ADAL" clId="{9F7FBB67-6E07-4686-A43B-F8515F0B95A8}" dt="2026-06-22T19:46:29.261" v="11" actId="26606"/>
          <ac:spMkLst>
            <pc:docMk/>
            <pc:sldMk cId="959439173" sldId="446"/>
            <ac:spMk id="51" creationId="{15746F23-6A4C-4A1F-A0CE-A0C8537D5247}"/>
          </ac:spMkLst>
        </pc:spChg>
        <pc:spChg chg="add">
          <ac:chgData name="Andrew Buchanan" userId="e21bd646-5a61-45b9-89bb-59c31895dbcb" providerId="ADAL" clId="{9F7FBB67-6E07-4686-A43B-F8515F0B95A8}" dt="2026-06-22T19:46:29.261" v="11" actId="26606"/>
          <ac:spMkLst>
            <pc:docMk/>
            <pc:sldMk cId="959439173" sldId="446"/>
            <ac:spMk id="55" creationId="{87CC7517-DC26-4B88-BF95-5D09F3E93EDE}"/>
          </ac:spMkLst>
        </pc:spChg>
        <pc:spChg chg="add">
          <ac:chgData name="Andrew Buchanan" userId="e21bd646-5a61-45b9-89bb-59c31895dbcb" providerId="ADAL" clId="{9F7FBB67-6E07-4686-A43B-F8515F0B95A8}" dt="2026-06-22T19:46:29.261" v="11" actId="26606"/>
          <ac:spMkLst>
            <pc:docMk/>
            <pc:sldMk cId="959439173" sldId="446"/>
            <ac:spMk id="57" creationId="{D87C466A-2605-4E25-9E19-8E277E2EAEE6}"/>
          </ac:spMkLst>
        </pc:spChg>
        <pc:picChg chg="mod ord">
          <ac:chgData name="Andrew Buchanan" userId="e21bd646-5a61-45b9-89bb-59c31895dbcb" providerId="ADAL" clId="{9F7FBB67-6E07-4686-A43B-F8515F0B95A8}" dt="2026-06-22T19:46:29.261" v="11" actId="26606"/>
          <ac:picMkLst>
            <pc:docMk/>
            <pc:sldMk cId="959439173" sldId="446"/>
            <ac:picMk id="28" creationId="{DBA96EB3-03C9-C1BA-DF9D-AC7625A1F16D}"/>
          </ac:picMkLst>
        </pc:picChg>
      </pc:sldChg>
      <pc:sldChg chg="modSp new mod">
        <pc:chgData name="Andrew Buchanan" userId="e21bd646-5a61-45b9-89bb-59c31895dbcb" providerId="ADAL" clId="{9F7FBB67-6E07-4686-A43B-F8515F0B95A8}" dt="2026-06-22T20:06:58.681" v="69" actId="20577"/>
        <pc:sldMkLst>
          <pc:docMk/>
          <pc:sldMk cId="4170448990" sldId="447"/>
        </pc:sldMkLst>
        <pc:spChg chg="mod">
          <ac:chgData name="Andrew Buchanan" userId="e21bd646-5a61-45b9-89bb-59c31895dbcb" providerId="ADAL" clId="{9F7FBB67-6E07-4686-A43B-F8515F0B95A8}" dt="2026-06-22T20:06:58.681" v="69" actId="20577"/>
          <ac:spMkLst>
            <pc:docMk/>
            <pc:sldMk cId="4170448990" sldId="447"/>
            <ac:spMk id="2" creationId="{BF33AAD6-0A98-1F0F-A2AF-235802FD2D3A}"/>
          </ac:spMkLst>
        </pc:sp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6T19:23:27.715"/>
    </inkml:context>
    <inkml:brush xml:id="br0">
      <inkml:brushProperty name="width" value="0.035" units="cm"/>
      <inkml:brushProperty name="height" value="0.035" units="cm"/>
      <inkml:brushProperty name="color" value="#FFFFFF"/>
    </inkml:brush>
  </inkml:definitions>
  <inkml:trace contextRef="#ctx0" brushRef="#br0">1 1 24575,'4'13'0,"2"8"0,-1 6 0,-1 2 0,0 0 0,-3 0 0,0-1 0,0 0 0,-1-2 0,0 0 0,-1-5-8191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6T19:23:35.200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26T19:23:36.714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BC63E24F-402C-42EF-AA75-F3EE3690B1FD}" type="datetimeFigureOut">
              <a:rPr lang="en-CA" smtClean="0"/>
              <a:t>2026-07-30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3263" y="1154113"/>
            <a:ext cx="5543550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D58AB343-4DFE-414E-AEAB-491B4099014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53804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8AB343-4DFE-414E-AEAB-491B40990149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507853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8AB343-4DFE-414E-AEAB-491B40990149}" type="slidenum">
              <a:rPr lang="en-CA" smtClean="0"/>
              <a:t>10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66361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8" name="Rectangle 7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189" indent="0" algn="ctr">
              <a:buNone/>
              <a:defRPr sz="2400"/>
            </a:lvl2pPr>
            <a:lvl3pPr marL="914377" indent="0" algn="ctr">
              <a:buNone/>
              <a:defRPr sz="2400"/>
            </a:lvl3pPr>
            <a:lvl4pPr marL="1371566" indent="0" algn="ctr">
              <a:buNone/>
              <a:defRPr sz="2000"/>
            </a:lvl4pPr>
            <a:lvl5pPr marL="1828754" indent="0" algn="ctr">
              <a:buNone/>
              <a:defRPr sz="2000"/>
            </a:lvl5pPr>
            <a:lvl6pPr marL="2285943" indent="0" algn="ctr">
              <a:buNone/>
              <a:defRPr sz="2000"/>
            </a:lvl6pPr>
            <a:lvl7pPr marL="2743131" indent="0" algn="ctr">
              <a:buNone/>
              <a:defRPr sz="2000"/>
            </a:lvl7pPr>
            <a:lvl8pPr marL="3200320" indent="0" algn="ctr">
              <a:buNone/>
              <a:defRPr sz="2000"/>
            </a:lvl8pPr>
            <a:lvl9pPr marL="3657509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2B83A-48F2-41FF-B428-AA2E0A45C3D2}" type="datetime1">
              <a:rPr lang="en-US" smtClean="0"/>
              <a:t>7/30/2026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E0FF8-979D-4E91-940C-799527AB8B5D}" type="slidenum">
              <a:rPr lang="en-CA" smtClean="0"/>
              <a:t>‹#›</a:t>
            </a:fld>
            <a:endParaRPr lang="en-CA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36651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A631A-B699-416F-8AC0-58A6DC82C847}" type="datetime1">
              <a:rPr lang="en-US" smtClean="0"/>
              <a:t>7/30/2026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E0FF8-979D-4E91-940C-799527AB8B5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78037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8" name="Rectangle 7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8B42C-7E7D-48C9-A534-2E87B18A5087}" type="datetime1">
              <a:rPr lang="en-US" smtClean="0"/>
              <a:t>7/30/2026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E0FF8-979D-4E91-940C-799527AB8B5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345016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Title Text"/>
          <p:cNvSpPr txBox="1">
            <a:spLocks noGrp="1"/>
          </p:cNvSpPr>
          <p:nvPr>
            <p:ph type="title"/>
          </p:nvPr>
        </p:nvSpPr>
        <p:spPr>
          <a:xfrm>
            <a:off x="2416969" y="1151929"/>
            <a:ext cx="7358064" cy="2321720"/>
          </a:xfrm>
          <a:prstGeom prst="rect">
            <a:avLst/>
          </a:prstGeom>
        </p:spPr>
        <p:txBody>
          <a:bodyPr lIns="71436" tIns="71436" rIns="71436" bIns="71436" anchor="b"/>
          <a:lstStyle>
            <a:lvl1pPr defTabSz="410765"/>
          </a:lstStyle>
          <a:p>
            <a:r>
              <a:t>Title Text</a:t>
            </a:r>
          </a:p>
        </p:txBody>
      </p:sp>
      <p:sp>
        <p:nvSpPr>
          <p:cNvPr id="16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2416969" y="3545086"/>
            <a:ext cx="7358064" cy="794744"/>
          </a:xfrm>
          <a:prstGeom prst="rect">
            <a:avLst/>
          </a:prstGeom>
        </p:spPr>
        <p:txBody>
          <a:bodyPr lIns="71436" tIns="71436" rIns="71436" bIns="71436" anchor="t"/>
          <a:lstStyle>
            <a:lvl1pPr marL="0" indent="0" algn="ctr" defTabSz="410765">
              <a:spcBef>
                <a:spcPts val="0"/>
              </a:spcBef>
              <a:buSzTx/>
              <a:buNone/>
              <a:defRPr sz="2600"/>
            </a:lvl1pPr>
            <a:lvl2pPr marL="0" indent="0" algn="ctr" defTabSz="410765">
              <a:spcBef>
                <a:spcPts val="0"/>
              </a:spcBef>
              <a:buSzTx/>
              <a:buNone/>
              <a:defRPr sz="2600"/>
            </a:lvl2pPr>
            <a:lvl3pPr marL="0" indent="0" algn="ctr" defTabSz="410765">
              <a:spcBef>
                <a:spcPts val="0"/>
              </a:spcBef>
              <a:buSzTx/>
              <a:buNone/>
              <a:defRPr sz="2600"/>
            </a:lvl3pPr>
            <a:lvl4pPr marL="0" indent="0" algn="ctr" defTabSz="410765">
              <a:spcBef>
                <a:spcPts val="0"/>
              </a:spcBef>
              <a:buSzTx/>
              <a:buNone/>
              <a:defRPr sz="2600"/>
            </a:lvl4pPr>
            <a:lvl5pPr marL="0" indent="0" algn="ctr" defTabSz="410765">
              <a:spcBef>
                <a:spcPts val="0"/>
              </a:spcBef>
              <a:buSzTx/>
              <a:buNone/>
              <a:defRPr sz="26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0FCB4B3A-2E1A-01AB-3D68-E348FE0FA1A7}"/>
              </a:ext>
            </a:extLst>
          </p:cNvPr>
          <p:cNvSpPr txBox="1">
            <a:spLocks noGrp="1" noChangeArrowheads="1"/>
          </p:cNvSpPr>
          <p:nvPr>
            <p:ph type="sldNum" sz="quarter" idx="10"/>
          </p:nvPr>
        </p:nvSpPr>
        <p:spPr>
          <a:xfrm>
            <a:off x="5976938" y="6536532"/>
            <a:ext cx="233363" cy="238919"/>
          </a:xfrm>
        </p:spPr>
        <p:txBody>
          <a:bodyPr lIns="71436" tIns="71436" rIns="71436" bIns="71436"/>
          <a:lstStyle>
            <a:lvl1pPr defTabSz="410369">
              <a:defRPr sz="1100"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309A291C-0E8F-48C5-B868-C0EFADF42CE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95184483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94630-2917-4A70-891C-3CFCA73A9F42}" type="datetime1">
              <a:rPr lang="en-US" smtClean="0"/>
              <a:t>7/30/2026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E0FF8-979D-4E91-940C-799527AB8B5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10145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8" name="Rectangle 7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49B80-AB08-4750-8386-267529044C0C}" type="datetime1">
              <a:rPr lang="en-US" smtClean="0"/>
              <a:t>7/30/2026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E0FF8-979D-4E91-940C-799527AB8B5D}" type="slidenum">
              <a:rPr lang="en-CA" smtClean="0"/>
              <a:t>‹#›</a:t>
            </a:fld>
            <a:endParaRPr lang="en-CA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174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E8F97-8685-4210-8130-23ABBD89FFA0}" type="datetime1">
              <a:rPr lang="en-US" smtClean="0"/>
              <a:t>7/30/2026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E0FF8-979D-4E91-940C-799527AB8B5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61505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A1FB9-1DBA-4137-9A28-88D24ED569F3}" type="datetime1">
              <a:rPr lang="en-US" smtClean="0"/>
              <a:t>7/30/2026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E0FF8-979D-4E91-940C-799527AB8B5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19650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E6EF8-B24A-4ED3-A2D6-CCC2F71DB3F6}" type="datetime1">
              <a:rPr lang="en-US" smtClean="0"/>
              <a:t>7/30/2026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E0FF8-979D-4E91-940C-799527AB8B5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00734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6" name="Rectangle 5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7E5A5-5E86-45BD-9558-4DA58F21A052}" type="datetime1">
              <a:rPr lang="en-US" smtClean="0"/>
              <a:t>7/30/2026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E0FF8-979D-4E91-940C-799527AB8B5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977482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8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3" y="6459787"/>
            <a:ext cx="2618511" cy="365125"/>
          </a:xfrm>
        </p:spPr>
        <p:txBody>
          <a:bodyPr/>
          <a:lstStyle>
            <a:lvl1pPr algn="l">
              <a:defRPr/>
            </a:lvl1pPr>
          </a:lstStyle>
          <a:p>
            <a:fld id="{06D6A432-D78C-4058-95D4-C0BD588F6A1B}" type="datetime1">
              <a:rPr lang="en-US" smtClean="0"/>
              <a:t>7/30/2026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7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12E0FF8-979D-4E91-940C-799527AB8B5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18446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9" name="Rectangle 8"/>
          <p:cNvSpPr/>
          <p:nvPr/>
        </p:nvSpPr>
        <p:spPr>
          <a:xfrm>
            <a:off x="17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5A8BF-F799-4E66-9E57-A7CDC58B7604}" type="datetime1">
              <a:rPr lang="en-US" smtClean="0"/>
              <a:t>7/30/2026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E0FF8-979D-4E91-940C-799527AB8B5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83187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9" name="Rectangle 8"/>
          <p:cNvSpPr/>
          <p:nvPr/>
        </p:nvSpPr>
        <p:spPr>
          <a:xfrm>
            <a:off x="17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CA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2" y="6459787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79B864D9-1226-46A9-BE42-5C5D04BC1A6B}" type="datetime1">
              <a:rPr lang="en-US" smtClean="0"/>
              <a:t>7/30/2026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6" y="6459787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60" y="6459787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1">
                <a:solidFill>
                  <a:srgbClr val="FFFFFF"/>
                </a:solidFill>
              </a:defRPr>
            </a:lvl1pPr>
          </a:lstStyle>
          <a:p>
            <a:fld id="{D12E0FF8-979D-4E91-940C-799527AB8B5D}" type="slidenum">
              <a:rPr lang="en-CA" smtClean="0"/>
              <a:t>‹#›</a:t>
            </a:fld>
            <a:endParaRPr lang="en-CA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5230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5" r:id="rId12"/>
  </p:sldLayoutIdLst>
  <p:hf sldNum="0" hdr="0" ftr="0"/>
  <p:txStyles>
    <p:titleStyle>
      <a:lvl1pPr algn="l" defTabSz="914377" rtl="0" eaLnBrk="1" latinLnBrk="0" hangingPunct="1">
        <a:lnSpc>
          <a:spcPct val="85000"/>
        </a:lnSpc>
        <a:spcBef>
          <a:spcPct val="0"/>
        </a:spcBef>
        <a:buNone/>
        <a:defRPr sz="4800" kern="1200" spc="-51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38" indent="-91438" algn="l" defTabSz="914377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38" indent="-182875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14" indent="-182875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789" indent="-182875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65" indent="-182875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099973" indent="-228594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299968" indent="-228594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499963" indent="-228594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699958" indent="-228594" algn="l" defTabSz="914377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customXml" Target="../ink/ink2.xml"/><Relationship Id="rId3" Type="http://schemas.openxmlformats.org/officeDocument/2006/relationships/image" Target="../media/image42.png"/><Relationship Id="rId7" Type="http://schemas.openxmlformats.org/officeDocument/2006/relationships/image" Target="../media/image420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Relationship Id="rId6" Type="http://schemas.openxmlformats.org/officeDocument/2006/relationships/customXml" Target="../ink/ink1.xml"/><Relationship Id="rId5" Type="http://schemas.openxmlformats.org/officeDocument/2006/relationships/image" Target="../media/image410.png"/><Relationship Id="rId10" Type="http://schemas.openxmlformats.org/officeDocument/2006/relationships/customXml" Target="../ink/ink3.xml"/><Relationship Id="rId4" Type="http://schemas.openxmlformats.org/officeDocument/2006/relationships/image" Target="../media/image43.png"/><Relationship Id="rId9" Type="http://schemas.openxmlformats.org/officeDocument/2006/relationships/image" Target="../media/image4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0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5" Type="http://schemas.openxmlformats.org/officeDocument/2006/relationships/image" Target="../media/image110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28FBA5-9E6C-2BEB-FA57-78FE972B31C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Searching for Dark Matter with Two-Stage Atomic Transitions</a:t>
            </a:r>
            <a:endParaRPr lang="en-C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B24CF5-F58A-4F21-C086-90DC4DA91F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472555"/>
            <a:ext cx="10058400" cy="1143000"/>
          </a:xfrm>
        </p:spPr>
        <p:txBody>
          <a:bodyPr/>
          <a:lstStyle/>
          <a:p>
            <a:r>
              <a:rPr lang="en-CA"/>
              <a:t>Andrew Buchanan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B77B2CE-29D6-74DF-5E8C-8EE2F38493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2997" y="4455621"/>
            <a:ext cx="1991083" cy="151405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30A2FD2-1EE9-FD01-DD55-49C3CAC86E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0960" y="4817605"/>
            <a:ext cx="3210560" cy="966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831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16BE69-37AC-4135-9F94-6583580B1C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DD0518-9C61-C09C-7FC9-2A935C2A1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Two-Stage Transitions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B7F0B4-20F0-2C70-B3BF-26F1A2CB3D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4D1F6-42E2-47FE-AA3C-2A0F24B40A4A}" type="datetime1">
              <a:rPr lang="en-US" smtClean="0"/>
              <a:t>7/30/2026</a:t>
            </a:fld>
            <a:endParaRPr lang="en-CA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CCAAB6EF-FD6F-8167-3670-B937DCB007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139416" y="2126875"/>
            <a:ext cx="5525271" cy="375337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5163F12-86A0-A768-0D1E-ECFC47A47D6C}"/>
                  </a:ext>
                </a:extLst>
              </p:cNvPr>
              <p:cNvSpPr txBox="1"/>
              <p:nvPr/>
            </p:nvSpPr>
            <p:spPr>
              <a:xfrm>
                <a:off x="7513827" y="2336773"/>
                <a:ext cx="373243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CA" sz="2400" b="0" dirty="0"/>
                  <a:t>Lowest </a:t>
                </a:r>
                <a14:m>
                  <m:oMath xmlns:m="http://schemas.openxmlformats.org/officeDocument/2006/math">
                    <m:r>
                      <a:rPr lang="en-CA" sz="2400" b="0" i="1" smtClean="0">
                        <a:latin typeface="Cambria Math" panose="02040503050406030204" pitchFamily="18" charset="0"/>
                      </a:rPr>
                      <m:t>𝐽</m:t>
                    </m:r>
                    <m:r>
                      <a:rPr lang="en-CA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CA" sz="2400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CA" sz="2400" dirty="0"/>
                  <a:t> energy level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5163F12-86A0-A768-0D1E-ECFC47A47D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3827" y="2336773"/>
                <a:ext cx="3732432" cy="369332"/>
              </a:xfrm>
              <a:prstGeom prst="rect">
                <a:avLst/>
              </a:prstGeom>
              <a:blipFill>
                <a:blip r:embed="rId4"/>
                <a:stretch>
                  <a:fillRect l="-5065" t="-24590" r="-327" b="-4918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07C466C-735E-7A6E-21D9-405B98FDC17C}"/>
                  </a:ext>
                </a:extLst>
              </p:cNvPr>
              <p:cNvSpPr txBox="1"/>
              <p:nvPr/>
            </p:nvSpPr>
            <p:spPr>
              <a:xfrm>
                <a:off x="5509758" y="4630411"/>
                <a:ext cx="77809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𝐽</m:t>
                      </m:r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07C466C-735E-7A6E-21D9-405B98FDC1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9758" y="4630411"/>
                <a:ext cx="778098" cy="369332"/>
              </a:xfrm>
              <a:prstGeom prst="rect">
                <a:avLst/>
              </a:prstGeom>
              <a:blipFill>
                <a:blip r:embed="rId5"/>
                <a:stretch>
                  <a:fillRect l="-11024" r="-8661" b="-3333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Screen Shot 2020-03-10 at 10.23.19 PM.png" descr="Screen Shot 2020-03-10 at 10.23.19 PM.png">
            <a:extLst>
              <a:ext uri="{FF2B5EF4-FFF2-40B4-BE49-F238E27FC236}">
                <a16:creationId xmlns:a16="http://schemas.microsoft.com/office/drawing/2014/main" id="{DF882A80-6DE6-C9A1-FC89-CB87CCA5AC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58" y="3038260"/>
            <a:ext cx="3461857" cy="590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C78B2AB3-6E5C-2178-6A0E-2D3347698078}"/>
              </a:ext>
            </a:extLst>
          </p:cNvPr>
          <p:cNvCxnSpPr>
            <a:cxnSpLocks/>
          </p:cNvCxnSpPr>
          <p:nvPr/>
        </p:nvCxnSpPr>
        <p:spPr>
          <a:xfrm>
            <a:off x="905256" y="3520440"/>
            <a:ext cx="135733" cy="857119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DDE903F4-B236-19F7-6AFB-2D265970BB86}"/>
              </a:ext>
            </a:extLst>
          </p:cNvPr>
          <p:cNvSpPr txBox="1"/>
          <p:nvPr/>
        </p:nvSpPr>
        <p:spPr>
          <a:xfrm>
            <a:off x="1303547" y="3667158"/>
            <a:ext cx="2063643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CA" sz="2000" b="0" dirty="0"/>
              <a:t>Wigner-Eckhart</a:t>
            </a:r>
            <a:br>
              <a:rPr lang="en-CA" sz="2000" b="0" dirty="0"/>
            </a:br>
            <a:r>
              <a:rPr lang="en-CA" sz="2000" b="0" dirty="0"/>
              <a:t>+ parity </a:t>
            </a:r>
            <a:endParaRPr lang="en-CA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D6A951A7-EDF3-E20D-13CB-DF1E5F86DBEA}"/>
                  </a:ext>
                </a:extLst>
              </p:cNvPr>
              <p:cNvSpPr txBox="1"/>
              <p:nvPr/>
            </p:nvSpPr>
            <p:spPr>
              <a:xfrm>
                <a:off x="1097280" y="4417725"/>
                <a:ext cx="1851084" cy="7947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CA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CA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sz="2400" b="0" i="1" smtClean="0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  <m:sub>
                              <m:r>
                                <a:rPr lang="en-CA" sz="2400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sub>
                          </m:sSub>
                          <m:r>
                            <a:rPr lang="en-CA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CA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sz="2400" b="0" i="1" smtClean="0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  <m:sub>
                              <m:r>
                                <a:rPr lang="en-CA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CA" sz="2400" b="0" dirty="0"/>
              </a:p>
              <a:p>
                <a:endParaRPr lang="en-CA" sz="24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D6A951A7-EDF3-E20D-13CB-DF1E5F86DB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7280" y="4417725"/>
                <a:ext cx="1851084" cy="79470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>
            <a:extLst>
              <a:ext uri="{FF2B5EF4-FFF2-40B4-BE49-F238E27FC236}">
                <a16:creationId xmlns:a16="http://schemas.microsoft.com/office/drawing/2014/main" id="{275CAF2F-5B19-02A4-CF1F-9D20B8A9F459}"/>
              </a:ext>
            </a:extLst>
          </p:cNvPr>
          <p:cNvSpPr txBox="1"/>
          <p:nvPr/>
        </p:nvSpPr>
        <p:spPr>
          <a:xfrm>
            <a:off x="-77875" y="2636519"/>
            <a:ext cx="373243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CA" sz="2400" b="0" dirty="0"/>
              <a:t>At leading order:</a:t>
            </a:r>
            <a:endParaRPr lang="en-CA" sz="24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41AA5E3-4F4A-29CC-3ADC-6154231D4A73}"/>
              </a:ext>
            </a:extLst>
          </p:cNvPr>
          <p:cNvSpPr txBox="1"/>
          <p:nvPr/>
        </p:nvSpPr>
        <p:spPr>
          <a:xfrm>
            <a:off x="977856" y="5103219"/>
            <a:ext cx="1891543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CA" sz="2400" b="0" dirty="0"/>
              <a:t>E1 transition</a:t>
            </a:r>
            <a:endParaRPr lang="en-CA" sz="2400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5DA0DA6-4586-0726-02FA-54B3FE14E043}"/>
              </a:ext>
            </a:extLst>
          </p:cNvPr>
          <p:cNvSpPr/>
          <p:nvPr/>
        </p:nvSpPr>
        <p:spPr>
          <a:xfrm>
            <a:off x="-215846" y="2479485"/>
            <a:ext cx="3886904" cy="337298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007914FF-3219-0C2E-62DB-3F645BC2A89A}"/>
              </a:ext>
            </a:extLst>
          </p:cNvPr>
          <p:cNvCxnSpPr>
            <a:cxnSpLocks/>
          </p:cNvCxnSpPr>
          <p:nvPr/>
        </p:nvCxnSpPr>
        <p:spPr>
          <a:xfrm flipH="1">
            <a:off x="7006575" y="2521439"/>
            <a:ext cx="393676" cy="6175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F4A1D5ED-ED95-8624-6FDA-26E1B52280D4}"/>
                  </a:ext>
                </a:extLst>
              </p:cNvPr>
              <p:cNvSpPr txBox="1"/>
              <p:nvPr/>
            </p:nvSpPr>
            <p:spPr>
              <a:xfrm>
                <a:off x="8373922" y="3244083"/>
                <a:ext cx="2382704" cy="15074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CA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sz="2400" b="0" i="1" smtClean="0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r>
                          <a:rPr lang="en-CA" sz="2400" b="0" i="1" smtClean="0">
                            <a:latin typeface="Cambria Math" panose="02040503050406030204" pitchFamily="18" charset="0"/>
                          </a:rPr>
                          <m:t>𝑒𝑔</m:t>
                        </m:r>
                      </m:sub>
                    </m:sSub>
                    <m:r>
                      <a:rPr lang="en-CA" sz="2400" b="0" i="1" smtClean="0">
                        <a:latin typeface="Cambria Math" panose="02040503050406030204" pitchFamily="18" charset="0"/>
                      </a:rPr>
                      <m:t>≪</m:t>
                    </m:r>
                    <m:sSub>
                      <m:sSubPr>
                        <m:ctrlPr>
                          <a:rPr lang="en-CA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sz="2400" b="0" i="1" smtClean="0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r>
                          <a:rPr lang="en-CA" sz="2400" b="0" i="1" smtClean="0">
                            <a:latin typeface="Cambria Math" panose="02040503050406030204" pitchFamily="18" charset="0"/>
                          </a:rPr>
                          <m:t>𝑗𝑔</m:t>
                        </m:r>
                      </m:sub>
                    </m:sSub>
                    <m:r>
                      <a:rPr lang="en-CA" sz="24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CA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sz="2400" b="0" i="1" smtClean="0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r>
                          <a:rPr lang="en-CA" sz="2400" b="0" i="1" smtClean="0">
                            <a:latin typeface="Cambria Math" panose="02040503050406030204" pitchFamily="18" charset="0"/>
                          </a:rPr>
                          <m:t>𝑗𝑒</m:t>
                        </m:r>
                      </m:sub>
                    </m:sSub>
                  </m:oMath>
                </a14:m>
                <a:r>
                  <a:rPr lang="en-CA" sz="2400" b="0" dirty="0"/>
                  <a:t> </a:t>
                </a:r>
              </a:p>
              <a:p>
                <a:pPr algn="ctr"/>
                <a:endParaRPr lang="en-CA" sz="2400" dirty="0"/>
              </a:p>
              <a:p>
                <a:pPr algn="ctr"/>
                <a:r>
                  <a:rPr lang="en-CA" sz="2400" b="0" dirty="0"/>
                  <a:t>Transitions to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CA" sz="2400" b="0" i="1" smtClean="0">
                        <a:latin typeface="Cambria Math" panose="02040503050406030204" pitchFamily="18" charset="0"/>
                      </a:rPr>
                      <m:t>𝐽</m:t>
                    </m:r>
                    <m:r>
                      <a:rPr lang="en-CA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CA" sz="2400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CA" sz="2400" b="0" dirty="0"/>
                  <a:t> are virtual </a:t>
                </a:r>
                <a:endParaRPr lang="en-CA" sz="2400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F4A1D5ED-ED95-8624-6FDA-26E1B52280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73922" y="3244083"/>
                <a:ext cx="2382704" cy="1507400"/>
              </a:xfrm>
              <a:prstGeom prst="rect">
                <a:avLst/>
              </a:prstGeom>
              <a:blipFill>
                <a:blip r:embed="rId8"/>
                <a:stretch>
                  <a:fillRect l="-5115" r="-7161" b="-11741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5E68F34A-1179-A8B4-B544-AABCEBF8AAD3}"/>
              </a:ext>
            </a:extLst>
          </p:cNvPr>
          <p:cNvCxnSpPr>
            <a:cxnSpLocks/>
          </p:cNvCxnSpPr>
          <p:nvPr/>
        </p:nvCxnSpPr>
        <p:spPr>
          <a:xfrm>
            <a:off x="6287856" y="4968864"/>
            <a:ext cx="431352" cy="39261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95AD7C13-F784-187A-1954-D078A7D510CC}"/>
              </a:ext>
            </a:extLst>
          </p:cNvPr>
          <p:cNvCxnSpPr>
            <a:cxnSpLocks/>
          </p:cNvCxnSpPr>
          <p:nvPr/>
        </p:nvCxnSpPr>
        <p:spPr>
          <a:xfrm flipH="1">
            <a:off x="5123453" y="4874981"/>
            <a:ext cx="337147" cy="17535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E550A1DB-F3EE-AD2D-89D8-6EF1AA1D5E60}"/>
              </a:ext>
            </a:extLst>
          </p:cNvPr>
          <p:cNvSpPr txBox="1"/>
          <p:nvPr/>
        </p:nvSpPr>
        <p:spPr>
          <a:xfrm>
            <a:off x="8376805" y="5141585"/>
            <a:ext cx="3047309" cy="73866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CA" sz="2400" dirty="0"/>
              <a:t>Every deexcitation </a:t>
            </a:r>
          </a:p>
          <a:p>
            <a:pPr algn="ctr"/>
            <a:r>
              <a:rPr lang="en-CA" sz="2400" dirty="0"/>
              <a:t>releases two photons!</a:t>
            </a:r>
          </a:p>
        </p:txBody>
      </p:sp>
    </p:spTree>
    <p:extLst>
      <p:ext uri="{BB962C8B-B14F-4D97-AF65-F5344CB8AC3E}">
        <p14:creationId xmlns:p14="http://schemas.microsoft.com/office/powerpoint/2010/main" val="21379880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Content Placeholder 10">
            <a:extLst>
              <a:ext uri="{FF2B5EF4-FFF2-40B4-BE49-F238E27FC236}">
                <a16:creationId xmlns:a16="http://schemas.microsoft.com/office/drawing/2014/main" id="{B09246C7-A859-0007-82E6-2DC7CC85B6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2895" y="3224836"/>
            <a:ext cx="4554862" cy="30941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C19178B-F6AE-ECBD-3425-ACDC8BFE9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9221" y="239785"/>
            <a:ext cx="10058400" cy="1450757"/>
          </a:xfrm>
        </p:spPr>
        <p:txBody>
          <a:bodyPr/>
          <a:lstStyle/>
          <a:p>
            <a:r>
              <a:rPr lang="en-CA" dirty="0"/>
              <a:t>A Candidate: Parahydrogen</a:t>
            </a:r>
          </a:p>
        </p:txBody>
      </p:sp>
      <p:pic>
        <p:nvPicPr>
          <p:cNvPr id="28" name="Content Placeholder 27">
            <a:extLst>
              <a:ext uri="{FF2B5EF4-FFF2-40B4-BE49-F238E27FC236}">
                <a16:creationId xmlns:a16="http://schemas.microsoft.com/office/drawing/2014/main" id="{6939EEDA-AAF1-5394-8A08-DB0DF130C8F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003646" y="2087212"/>
            <a:ext cx="2659542" cy="402272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0" name="Content Placeholder 29">
                <a:extLst>
                  <a:ext uri="{FF2B5EF4-FFF2-40B4-BE49-F238E27FC236}">
                    <a16:creationId xmlns:a16="http://schemas.microsoft.com/office/drawing/2014/main" id="{30205A8D-93A1-E9B0-1AEA-0AF4A35B2537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>
              <a:xfrm>
                <a:off x="4407408" y="1845735"/>
                <a:ext cx="6489876" cy="2543385"/>
              </a:xfrm>
            </p:spPr>
            <p:txBody>
              <a:bodyPr>
                <a:normAutofit/>
              </a:bodyPr>
              <a:lstStyle/>
              <a:p>
                <a:pPr lvl="1">
                  <a:buClr>
                    <a:schemeClr val="tx1"/>
                  </a:buClr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CA" sz="2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sz="2200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CA" sz="2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CA" sz="2200" dirty="0"/>
                  <a:t> molecule with opposite proton spins</a:t>
                </a:r>
              </a:p>
              <a:p>
                <a:pPr lvl="1">
                  <a:buClr>
                    <a:schemeClr val="tx1"/>
                  </a:buClr>
                  <a:buFont typeface="Wingdings" panose="05000000000000000000" pitchFamily="2" charset="2"/>
                  <a:buChar char="§"/>
                </a:pPr>
                <a:r>
                  <a:rPr lang="en-CA" sz="2200" dirty="0"/>
                  <a:t>Must have orbital angular momentum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latin typeface="Cambria Math" panose="02040503050406030204" pitchFamily="18" charset="0"/>
                      </a:rPr>
                      <m:t>𝐽</m:t>
                    </m:r>
                  </m:oMath>
                </a14:m>
                <a:r>
                  <a:rPr lang="en-CA" sz="2200" dirty="0"/>
                  <a:t> even due to fermion asymmetry</a:t>
                </a:r>
              </a:p>
              <a:p>
                <a:pPr lvl="1">
                  <a:buClr>
                    <a:schemeClr val="tx1"/>
                  </a:buClr>
                  <a:buFont typeface="Wingdings" panose="05000000000000000000" pitchFamily="2" charset="2"/>
                  <a:buChar char="§"/>
                </a:pPr>
                <a:r>
                  <a:rPr lang="en-CA" sz="2200" dirty="0"/>
                  <a:t>Lowest</a:t>
                </a:r>
                <a14:m>
                  <m:oMath xmlns:m="http://schemas.openxmlformats.org/officeDocument/2006/math">
                    <m:r>
                      <a:rPr lang="en-CA" sz="220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CA" sz="2200" i="1" dirty="0" smtClean="0">
                        <a:latin typeface="Cambria Math" panose="02040503050406030204" pitchFamily="18" charset="0"/>
                      </a:rPr>
                      <m:t>𝐽</m:t>
                    </m:r>
                    <m:r>
                      <a:rPr lang="en-CA" sz="2200" i="1" dirty="0" smtClean="0">
                        <a:latin typeface="Cambria Math" panose="02040503050406030204" pitchFamily="18" charset="0"/>
                      </a:rPr>
                      <m:t> = </m:t>
                    </m:r>
                    <m:r>
                      <a:rPr lang="en-CA" sz="2200" i="1" dirty="0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CA" sz="2200" dirty="0"/>
                  <a:t> level is excited state of </a:t>
                </a:r>
                <a:r>
                  <a:rPr lang="en-CA" sz="2200" i="1" dirty="0"/>
                  <a:t>electrons</a:t>
                </a:r>
              </a:p>
              <a:p>
                <a:pPr lvl="1">
                  <a:buClr>
                    <a:schemeClr val="tx1"/>
                  </a:buClr>
                  <a:buFont typeface="Wingdings" panose="05000000000000000000" pitchFamily="2" charset="2"/>
                  <a:buChar char="§"/>
                </a:pPr>
                <a:endParaRPr lang="en-CA" sz="2200" i="1" dirty="0"/>
              </a:p>
              <a:p>
                <a:pPr lvl="1">
                  <a:buClr>
                    <a:schemeClr val="tx1"/>
                  </a:buClr>
                  <a:buFont typeface="Wingdings" panose="05000000000000000000" pitchFamily="2" charset="2"/>
                  <a:buChar char="§"/>
                </a:pPr>
                <a:endParaRPr lang="en-CA" sz="2200" i="1" dirty="0"/>
              </a:p>
            </p:txBody>
          </p:sp>
        </mc:Choice>
        <mc:Fallback xmlns="">
          <p:sp>
            <p:nvSpPr>
              <p:cNvPr id="30" name="Content Placeholder 29">
                <a:extLst>
                  <a:ext uri="{FF2B5EF4-FFF2-40B4-BE49-F238E27FC236}">
                    <a16:creationId xmlns:a16="http://schemas.microsoft.com/office/drawing/2014/main" id="{30205A8D-93A1-E9B0-1AEA-0AF4A35B253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4407408" y="1845735"/>
                <a:ext cx="6489876" cy="2543385"/>
              </a:xfrm>
              <a:blipFill>
                <a:blip r:embed="rId4"/>
                <a:stretch>
                  <a:fillRect t="-31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AC6A30-EC8A-05E3-3790-F71E75113A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AD5CD-4C09-4C89-A041-D9C9BF10A435}" type="datetime1">
              <a:rPr lang="en-US" smtClean="0"/>
              <a:t>7/30/2026</a:t>
            </a:fld>
            <a:endParaRPr lang="en-CA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BA94D89-4FDF-D767-11EF-7E1A2CBA7F17}"/>
              </a:ext>
            </a:extLst>
          </p:cNvPr>
          <p:cNvSpPr txBox="1"/>
          <p:nvPr/>
        </p:nvSpPr>
        <p:spPr>
          <a:xfrm>
            <a:off x="5640404" y="2974206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CA" dirty="0"/>
          </a:p>
        </p:txBody>
      </p:sp>
      <p:sp>
        <p:nvSpPr>
          <p:cNvPr id="32" name="Right Brace 31">
            <a:extLst>
              <a:ext uri="{FF2B5EF4-FFF2-40B4-BE49-F238E27FC236}">
                <a16:creationId xmlns:a16="http://schemas.microsoft.com/office/drawing/2014/main" id="{1A5F467D-FDA2-6213-7398-2591CFC92BB8}"/>
              </a:ext>
            </a:extLst>
          </p:cNvPr>
          <p:cNvSpPr/>
          <p:nvPr/>
        </p:nvSpPr>
        <p:spPr>
          <a:xfrm>
            <a:off x="8499106" y="5746669"/>
            <a:ext cx="224266" cy="302498"/>
          </a:xfrm>
          <a:prstGeom prst="righ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52A15AA2-6F2B-185A-EB01-F84E259622D2}"/>
                  </a:ext>
                </a:extLst>
              </p:cNvPr>
              <p:cNvSpPr txBox="1"/>
              <p:nvPr/>
            </p:nvSpPr>
            <p:spPr>
              <a:xfrm>
                <a:off x="8920891" y="5682324"/>
                <a:ext cx="1959138" cy="4917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CA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sz="2400" b="0" i="1" smtClean="0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r>
                          <a:rPr lang="en-CA" sz="2400" b="0" i="1" smtClean="0">
                            <a:latin typeface="Cambria Math" panose="02040503050406030204" pitchFamily="18" charset="0"/>
                          </a:rPr>
                          <m:t>𝑒𝑔</m:t>
                        </m:r>
                      </m:sub>
                    </m:sSub>
                    <m:r>
                      <a:rPr lang="en-CA" sz="2400" b="0" i="1" smtClean="0">
                        <a:latin typeface="Cambria Math" panose="02040503050406030204" pitchFamily="18" charset="0"/>
                      </a:rPr>
                      <m:t>≈</m:t>
                    </m:r>
                    <m:r>
                      <a:rPr lang="en-CA" sz="2400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CA" sz="2400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CA" sz="2400" b="0" i="1" smtClean="0">
                        <a:latin typeface="Cambria Math" panose="02040503050406030204" pitchFamily="18" charset="0"/>
                      </a:rPr>
                      <m:t>5</m:t>
                    </m:r>
                  </m:oMath>
                </a14:m>
                <a:r>
                  <a:rPr lang="en-CA" sz="2400" dirty="0"/>
                  <a:t> eV</a:t>
                </a: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52A15AA2-6F2B-185A-EB01-F84E259622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20891" y="5682324"/>
                <a:ext cx="1959138" cy="491738"/>
              </a:xfrm>
              <a:prstGeom prst="rect">
                <a:avLst/>
              </a:prstGeom>
              <a:blipFill>
                <a:blip r:embed="rId5"/>
                <a:stretch>
                  <a:fillRect t="-11111" r="-3106" b="-1975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Right Brace 35">
            <a:extLst>
              <a:ext uri="{FF2B5EF4-FFF2-40B4-BE49-F238E27FC236}">
                <a16:creationId xmlns:a16="http://schemas.microsoft.com/office/drawing/2014/main" id="{EEAF7D83-A3AA-29D2-D858-8223E2B47CF3}"/>
              </a:ext>
            </a:extLst>
          </p:cNvPr>
          <p:cNvSpPr/>
          <p:nvPr/>
        </p:nvSpPr>
        <p:spPr>
          <a:xfrm>
            <a:off x="8247888" y="3694176"/>
            <a:ext cx="251217" cy="2354991"/>
          </a:xfrm>
          <a:prstGeom prst="righ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EADDEF4F-4C63-C562-4568-D87EDFCDAE6C}"/>
                  </a:ext>
                </a:extLst>
              </p:cNvPr>
              <p:cNvSpPr txBox="1"/>
              <p:nvPr/>
            </p:nvSpPr>
            <p:spPr>
              <a:xfrm>
                <a:off x="8686797" y="4675720"/>
                <a:ext cx="2210487" cy="4917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CA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sz="2400" b="0" i="1" smtClean="0">
                            <a:latin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r>
                          <a:rPr lang="en-CA" sz="2400" b="0" i="1" smtClean="0">
                            <a:latin typeface="Cambria Math" panose="02040503050406030204" pitchFamily="18" charset="0"/>
                          </a:rPr>
                          <m:t>𝑗𝑔</m:t>
                        </m:r>
                      </m:sub>
                    </m:sSub>
                    <m:r>
                      <a:rPr lang="en-CA" sz="2400" b="0" i="1" smtClean="0">
                        <a:latin typeface="Cambria Math" panose="02040503050406030204" pitchFamily="18" charset="0"/>
                      </a:rPr>
                      <m:t>≈</m:t>
                    </m:r>
                    <m:r>
                      <a:rPr lang="en-CA" sz="2400" b="0" i="1" smtClean="0">
                        <a:latin typeface="Cambria Math" panose="02040503050406030204" pitchFamily="18" charset="0"/>
                      </a:rPr>
                      <m:t>10</m:t>
                    </m:r>
                  </m:oMath>
                </a14:m>
                <a:r>
                  <a:rPr lang="en-CA" sz="2400" dirty="0"/>
                  <a:t> eV</a:t>
                </a:r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EADDEF4F-4C63-C562-4568-D87EDFCDAE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6797" y="4675720"/>
                <a:ext cx="2210487" cy="491738"/>
              </a:xfrm>
              <a:prstGeom prst="rect">
                <a:avLst/>
              </a:prstGeom>
              <a:blipFill>
                <a:blip r:embed="rId6"/>
                <a:stretch>
                  <a:fillRect t="-11111" b="-1975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394132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C40DC6-06D1-9C4B-53E5-A16DF14EA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The Protocol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9C83A3-E2D2-C97C-028F-156EDA3E4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55932-F7EE-4E04-A202-CD6EF9750C27}" type="datetime1">
              <a:rPr lang="en-US" smtClean="0"/>
              <a:t>7/30/2026</a:t>
            </a:fld>
            <a:endParaRPr lang="en-CA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D020794-3454-C857-4165-D87DD1BAF00C}"/>
              </a:ext>
            </a:extLst>
          </p:cNvPr>
          <p:cNvSpPr txBox="1"/>
          <p:nvPr/>
        </p:nvSpPr>
        <p:spPr>
          <a:xfrm>
            <a:off x="1293926" y="1881921"/>
            <a:ext cx="9975488" cy="338554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l"/>
            <a:r>
              <a:rPr sz="2200" b="1" i="0" dirty="0">
                <a:solidFill>
                  <a:srgbClr val="1A1A1A"/>
                </a:solidFill>
                <a:latin typeface="Arial"/>
              </a:rPr>
              <a:t>(</a:t>
            </a:r>
            <a:r>
              <a:rPr lang="en-CA" sz="2200" b="1" i="0" dirty="0">
                <a:solidFill>
                  <a:srgbClr val="1A1A1A"/>
                </a:solidFill>
                <a:latin typeface="Arial"/>
              </a:rPr>
              <a:t>a</a:t>
            </a:r>
            <a:r>
              <a:rPr sz="2200" b="1" i="0" dirty="0">
                <a:solidFill>
                  <a:srgbClr val="1A1A1A"/>
                </a:solidFill>
                <a:latin typeface="Arial"/>
              </a:rPr>
              <a:t>)   </a:t>
            </a:r>
            <a:r>
              <a:rPr lang="en-CA" sz="2200" b="1" dirty="0">
                <a:solidFill>
                  <a:srgbClr val="1A1A1A"/>
                </a:solidFill>
                <a:latin typeface="Arial"/>
              </a:rPr>
              <a:t>P</a:t>
            </a:r>
            <a:r>
              <a:rPr sz="2200" b="1" i="0" dirty="0">
                <a:solidFill>
                  <a:srgbClr val="1A1A1A"/>
                </a:solidFill>
                <a:latin typeface="Arial"/>
              </a:rPr>
              <a:t>ump </a:t>
            </a:r>
            <a:r>
              <a:rPr lang="en-CA" sz="2200" b="1" i="0" dirty="0">
                <a:solidFill>
                  <a:srgbClr val="1A1A1A"/>
                </a:solidFill>
                <a:latin typeface="Arial"/>
              </a:rPr>
              <a:t>Phase </a:t>
            </a:r>
            <a:r>
              <a:rPr sz="2200" b="1" i="0" dirty="0">
                <a:solidFill>
                  <a:srgbClr val="1A1A1A"/>
                </a:solidFill>
                <a:latin typeface="Arial"/>
              </a:rPr>
              <a:t>— two counter-propagating lasers phase-lock the sample</a:t>
            </a:r>
          </a:p>
        </p:txBody>
      </p:sp>
      <p:sp>
        <p:nvSpPr>
          <p:cNvPr id="9" name="Rounded Rectangle 39">
            <a:extLst>
              <a:ext uri="{FF2B5EF4-FFF2-40B4-BE49-F238E27FC236}">
                <a16:creationId xmlns:a16="http://schemas.microsoft.com/office/drawing/2014/main" id="{4EBB4FF5-B3B3-598A-3455-B15A0A6FEA56}"/>
              </a:ext>
            </a:extLst>
          </p:cNvPr>
          <p:cNvSpPr/>
          <p:nvPr/>
        </p:nvSpPr>
        <p:spPr>
          <a:xfrm>
            <a:off x="3777340" y="2503397"/>
            <a:ext cx="4297680" cy="1097280"/>
          </a:xfrm>
          <a:prstGeom prst="roundRect">
            <a:avLst>
              <a:gd name="adj" fmla="val 7000"/>
            </a:avLst>
          </a:prstGeom>
          <a:solidFill>
            <a:srgbClr val="EAF3EA"/>
          </a:solidFill>
          <a:ln w="31750">
            <a:solidFill>
              <a:srgbClr val="1E7A3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6D92469-86C7-0C45-065A-2F6332601F68}"/>
              </a:ext>
            </a:extLst>
          </p:cNvPr>
          <p:cNvSpPr/>
          <p:nvPr/>
        </p:nvSpPr>
        <p:spPr>
          <a:xfrm>
            <a:off x="6467911" y="3160242"/>
            <a:ext cx="86868" cy="86868"/>
          </a:xfrm>
          <a:prstGeom prst="ellipse">
            <a:avLst/>
          </a:prstGeom>
          <a:solidFill>
            <a:srgbClr val="35A1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2540871A-1C28-160C-3C7B-44FE8A69516E}"/>
              </a:ext>
            </a:extLst>
          </p:cNvPr>
          <p:cNvSpPr/>
          <p:nvPr/>
        </p:nvSpPr>
        <p:spPr>
          <a:xfrm>
            <a:off x="7683443" y="3158895"/>
            <a:ext cx="86868" cy="86868"/>
          </a:xfrm>
          <a:prstGeom prst="ellipse">
            <a:avLst/>
          </a:prstGeom>
          <a:solidFill>
            <a:srgbClr val="35A1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9C478B9-5A7F-01C0-482E-2FC02C89991F}"/>
              </a:ext>
            </a:extLst>
          </p:cNvPr>
          <p:cNvSpPr/>
          <p:nvPr/>
        </p:nvSpPr>
        <p:spPr>
          <a:xfrm>
            <a:off x="4208786" y="2963272"/>
            <a:ext cx="86868" cy="86868"/>
          </a:xfrm>
          <a:prstGeom prst="ellipse">
            <a:avLst/>
          </a:prstGeom>
          <a:solidFill>
            <a:srgbClr val="35A1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884BE3D-851F-C850-4036-E7673E68BADE}"/>
              </a:ext>
            </a:extLst>
          </p:cNvPr>
          <p:cNvSpPr/>
          <p:nvPr/>
        </p:nvSpPr>
        <p:spPr>
          <a:xfrm>
            <a:off x="6567089" y="3273727"/>
            <a:ext cx="86868" cy="86868"/>
          </a:xfrm>
          <a:prstGeom prst="ellipse">
            <a:avLst/>
          </a:prstGeom>
          <a:solidFill>
            <a:srgbClr val="35A1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1638B46-186C-EF4C-F7B6-62460F1F7815}"/>
              </a:ext>
            </a:extLst>
          </p:cNvPr>
          <p:cNvSpPr/>
          <p:nvPr/>
        </p:nvSpPr>
        <p:spPr>
          <a:xfrm>
            <a:off x="6644813" y="3319447"/>
            <a:ext cx="86868" cy="86868"/>
          </a:xfrm>
          <a:prstGeom prst="ellipse">
            <a:avLst/>
          </a:prstGeom>
          <a:solidFill>
            <a:srgbClr val="35A1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5017B66C-B675-207A-E483-2346DC9B6D86}"/>
              </a:ext>
            </a:extLst>
          </p:cNvPr>
          <p:cNvSpPr/>
          <p:nvPr/>
        </p:nvSpPr>
        <p:spPr>
          <a:xfrm>
            <a:off x="5882746" y="2807039"/>
            <a:ext cx="86868" cy="86868"/>
          </a:xfrm>
          <a:prstGeom prst="ellipse">
            <a:avLst/>
          </a:prstGeom>
          <a:solidFill>
            <a:srgbClr val="35A1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5026E8B7-C371-85EE-5E80-A39999C93C21}"/>
              </a:ext>
            </a:extLst>
          </p:cNvPr>
          <p:cNvSpPr/>
          <p:nvPr/>
        </p:nvSpPr>
        <p:spPr>
          <a:xfrm>
            <a:off x="6281670" y="2640529"/>
            <a:ext cx="86868" cy="86868"/>
          </a:xfrm>
          <a:prstGeom prst="ellipse">
            <a:avLst/>
          </a:prstGeom>
          <a:solidFill>
            <a:srgbClr val="35A1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C4546FB-F5DE-CF91-6F29-77B9C140ED30}"/>
              </a:ext>
            </a:extLst>
          </p:cNvPr>
          <p:cNvSpPr/>
          <p:nvPr/>
        </p:nvSpPr>
        <p:spPr>
          <a:xfrm>
            <a:off x="6359394" y="2686249"/>
            <a:ext cx="86868" cy="86868"/>
          </a:xfrm>
          <a:prstGeom prst="ellipse">
            <a:avLst/>
          </a:prstGeom>
          <a:solidFill>
            <a:srgbClr val="35A1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FA6D5C7-C718-722D-AD09-4D0B2462EF67}"/>
              </a:ext>
            </a:extLst>
          </p:cNvPr>
          <p:cNvSpPr/>
          <p:nvPr/>
        </p:nvSpPr>
        <p:spPr>
          <a:xfrm>
            <a:off x="5161577" y="3284742"/>
            <a:ext cx="86868" cy="86868"/>
          </a:xfrm>
          <a:prstGeom prst="ellipse">
            <a:avLst/>
          </a:prstGeom>
          <a:solidFill>
            <a:srgbClr val="35A1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8CE1F82E-6D36-C822-4421-3170D10BE136}"/>
              </a:ext>
            </a:extLst>
          </p:cNvPr>
          <p:cNvSpPr/>
          <p:nvPr/>
        </p:nvSpPr>
        <p:spPr>
          <a:xfrm>
            <a:off x="4705572" y="3199726"/>
            <a:ext cx="86868" cy="86868"/>
          </a:xfrm>
          <a:prstGeom prst="ellipse">
            <a:avLst/>
          </a:prstGeom>
          <a:solidFill>
            <a:srgbClr val="35A1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1B48690B-D984-053A-5D69-4510B60C8811}"/>
              </a:ext>
            </a:extLst>
          </p:cNvPr>
          <p:cNvSpPr/>
          <p:nvPr/>
        </p:nvSpPr>
        <p:spPr>
          <a:xfrm>
            <a:off x="4783296" y="3245446"/>
            <a:ext cx="86868" cy="86868"/>
          </a:xfrm>
          <a:prstGeom prst="ellipse">
            <a:avLst/>
          </a:prstGeom>
          <a:solidFill>
            <a:srgbClr val="35A1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FD623BC9-6BED-998A-DB0E-85A318C4C6E4}"/>
              </a:ext>
            </a:extLst>
          </p:cNvPr>
          <p:cNvSpPr/>
          <p:nvPr/>
        </p:nvSpPr>
        <p:spPr>
          <a:xfrm>
            <a:off x="6447183" y="2721541"/>
            <a:ext cx="86868" cy="86868"/>
          </a:xfrm>
          <a:prstGeom prst="ellipse">
            <a:avLst/>
          </a:prstGeom>
          <a:solidFill>
            <a:srgbClr val="35A1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3F00EB08-B995-CCBA-4FD2-FC9163B1156A}"/>
              </a:ext>
            </a:extLst>
          </p:cNvPr>
          <p:cNvSpPr/>
          <p:nvPr/>
        </p:nvSpPr>
        <p:spPr>
          <a:xfrm>
            <a:off x="6524907" y="2767261"/>
            <a:ext cx="86868" cy="86868"/>
          </a:xfrm>
          <a:prstGeom prst="ellipse">
            <a:avLst/>
          </a:prstGeom>
          <a:solidFill>
            <a:srgbClr val="35A1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DE0CCD6A-37B6-7058-DF4F-A30CCAD2A382}"/>
              </a:ext>
            </a:extLst>
          </p:cNvPr>
          <p:cNvSpPr/>
          <p:nvPr/>
        </p:nvSpPr>
        <p:spPr>
          <a:xfrm>
            <a:off x="7413192" y="2780566"/>
            <a:ext cx="86868" cy="86868"/>
          </a:xfrm>
          <a:prstGeom prst="ellipse">
            <a:avLst/>
          </a:prstGeom>
          <a:solidFill>
            <a:srgbClr val="35A1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5879472F-B818-6764-FA1F-520A2E95103B}"/>
              </a:ext>
            </a:extLst>
          </p:cNvPr>
          <p:cNvSpPr/>
          <p:nvPr/>
        </p:nvSpPr>
        <p:spPr>
          <a:xfrm>
            <a:off x="7490916" y="2826286"/>
            <a:ext cx="86868" cy="86868"/>
          </a:xfrm>
          <a:prstGeom prst="ellipse">
            <a:avLst/>
          </a:prstGeom>
          <a:solidFill>
            <a:srgbClr val="35A1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F94797FE-AE00-A16C-8BFB-002EDE7E83DC}"/>
              </a:ext>
            </a:extLst>
          </p:cNvPr>
          <p:cNvSpPr/>
          <p:nvPr/>
        </p:nvSpPr>
        <p:spPr>
          <a:xfrm>
            <a:off x="7835488" y="3253405"/>
            <a:ext cx="86868" cy="86868"/>
          </a:xfrm>
          <a:prstGeom prst="ellipse">
            <a:avLst/>
          </a:prstGeom>
          <a:solidFill>
            <a:srgbClr val="35A1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069ACD2D-9531-5B0C-143B-E0E1A5B8A4DA}"/>
              </a:ext>
            </a:extLst>
          </p:cNvPr>
          <p:cNvSpPr/>
          <p:nvPr/>
        </p:nvSpPr>
        <p:spPr>
          <a:xfrm>
            <a:off x="7913212" y="3299125"/>
            <a:ext cx="86868" cy="86868"/>
          </a:xfrm>
          <a:prstGeom prst="ellipse">
            <a:avLst/>
          </a:prstGeom>
          <a:solidFill>
            <a:srgbClr val="35A1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2A8AC479-A1D9-02BC-44FE-01F838F97343}"/>
              </a:ext>
            </a:extLst>
          </p:cNvPr>
          <p:cNvSpPr/>
          <p:nvPr/>
        </p:nvSpPr>
        <p:spPr>
          <a:xfrm>
            <a:off x="7755822" y="3015767"/>
            <a:ext cx="86868" cy="86868"/>
          </a:xfrm>
          <a:prstGeom prst="ellipse">
            <a:avLst/>
          </a:prstGeom>
          <a:solidFill>
            <a:srgbClr val="35A1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3672E3AF-8822-AE46-62F3-80313325689B}"/>
              </a:ext>
            </a:extLst>
          </p:cNvPr>
          <p:cNvSpPr/>
          <p:nvPr/>
        </p:nvSpPr>
        <p:spPr>
          <a:xfrm>
            <a:off x="4877414" y="3302310"/>
            <a:ext cx="86868" cy="86868"/>
          </a:xfrm>
          <a:prstGeom prst="ellipse">
            <a:avLst/>
          </a:prstGeom>
          <a:solidFill>
            <a:srgbClr val="35A1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5098CDE0-E45D-153A-AED9-4C977AFB6E99}"/>
              </a:ext>
            </a:extLst>
          </p:cNvPr>
          <p:cNvSpPr/>
          <p:nvPr/>
        </p:nvSpPr>
        <p:spPr>
          <a:xfrm>
            <a:off x="7775170" y="3268621"/>
            <a:ext cx="86868" cy="86868"/>
          </a:xfrm>
          <a:prstGeom prst="ellipse">
            <a:avLst/>
          </a:prstGeom>
          <a:solidFill>
            <a:srgbClr val="35A1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C03856AC-CA7F-8403-15E0-0FCED4858E36}"/>
              </a:ext>
            </a:extLst>
          </p:cNvPr>
          <p:cNvSpPr/>
          <p:nvPr/>
        </p:nvSpPr>
        <p:spPr>
          <a:xfrm>
            <a:off x="7852894" y="3314341"/>
            <a:ext cx="86868" cy="86868"/>
          </a:xfrm>
          <a:prstGeom prst="ellipse">
            <a:avLst/>
          </a:prstGeom>
          <a:solidFill>
            <a:srgbClr val="35A1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64A75860-796F-49F0-AEEE-A90D923F22C9}"/>
              </a:ext>
            </a:extLst>
          </p:cNvPr>
          <p:cNvSpPr/>
          <p:nvPr/>
        </p:nvSpPr>
        <p:spPr>
          <a:xfrm>
            <a:off x="5472384" y="2749541"/>
            <a:ext cx="86868" cy="86868"/>
          </a:xfrm>
          <a:prstGeom prst="ellipse">
            <a:avLst/>
          </a:prstGeom>
          <a:solidFill>
            <a:srgbClr val="35A1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A9AEC8F5-77B6-BCF1-D31C-31BA9EE06297}"/>
              </a:ext>
            </a:extLst>
          </p:cNvPr>
          <p:cNvSpPr/>
          <p:nvPr/>
        </p:nvSpPr>
        <p:spPr>
          <a:xfrm>
            <a:off x="5550108" y="2795261"/>
            <a:ext cx="86868" cy="86868"/>
          </a:xfrm>
          <a:prstGeom prst="ellipse">
            <a:avLst/>
          </a:prstGeom>
          <a:solidFill>
            <a:srgbClr val="35A1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5A3B3F9C-605B-D03A-04B8-17349C81E582}"/>
              </a:ext>
            </a:extLst>
          </p:cNvPr>
          <p:cNvSpPr/>
          <p:nvPr/>
        </p:nvSpPr>
        <p:spPr>
          <a:xfrm>
            <a:off x="4346238" y="2846114"/>
            <a:ext cx="86868" cy="86868"/>
          </a:xfrm>
          <a:prstGeom prst="ellipse">
            <a:avLst/>
          </a:prstGeom>
          <a:solidFill>
            <a:srgbClr val="35A1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09E78697-2251-CA5D-0EBD-72622A5616B3}"/>
              </a:ext>
            </a:extLst>
          </p:cNvPr>
          <p:cNvSpPr/>
          <p:nvPr/>
        </p:nvSpPr>
        <p:spPr>
          <a:xfrm>
            <a:off x="4111322" y="3114700"/>
            <a:ext cx="86868" cy="86868"/>
          </a:xfrm>
          <a:prstGeom prst="ellipse">
            <a:avLst/>
          </a:prstGeom>
          <a:solidFill>
            <a:srgbClr val="35A1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746002B0-AD70-009B-3B5C-ECD18C377CAA}"/>
              </a:ext>
            </a:extLst>
          </p:cNvPr>
          <p:cNvSpPr/>
          <p:nvPr/>
        </p:nvSpPr>
        <p:spPr>
          <a:xfrm>
            <a:off x="4189046" y="3160420"/>
            <a:ext cx="86868" cy="86868"/>
          </a:xfrm>
          <a:prstGeom prst="ellipse">
            <a:avLst/>
          </a:prstGeom>
          <a:solidFill>
            <a:srgbClr val="35A1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F63D48F6-ECDC-EB27-D571-C8FAA5445CBA}"/>
              </a:ext>
            </a:extLst>
          </p:cNvPr>
          <p:cNvSpPr/>
          <p:nvPr/>
        </p:nvSpPr>
        <p:spPr>
          <a:xfrm>
            <a:off x="5277503" y="3214969"/>
            <a:ext cx="86868" cy="86868"/>
          </a:xfrm>
          <a:prstGeom prst="ellipse">
            <a:avLst/>
          </a:prstGeom>
          <a:solidFill>
            <a:srgbClr val="35A1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8AA4BC5C-1B51-FC1C-1C64-15DC04F88F6B}"/>
              </a:ext>
            </a:extLst>
          </p:cNvPr>
          <p:cNvSpPr/>
          <p:nvPr/>
        </p:nvSpPr>
        <p:spPr>
          <a:xfrm>
            <a:off x="5299699" y="2974396"/>
            <a:ext cx="86868" cy="86868"/>
          </a:xfrm>
          <a:prstGeom prst="ellipse">
            <a:avLst/>
          </a:prstGeom>
          <a:solidFill>
            <a:srgbClr val="35A1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12069A00-5BE4-A657-4543-F1185740C368}"/>
              </a:ext>
            </a:extLst>
          </p:cNvPr>
          <p:cNvSpPr/>
          <p:nvPr/>
        </p:nvSpPr>
        <p:spPr>
          <a:xfrm>
            <a:off x="4315279" y="3326648"/>
            <a:ext cx="86868" cy="86868"/>
          </a:xfrm>
          <a:prstGeom prst="ellipse">
            <a:avLst/>
          </a:prstGeom>
          <a:solidFill>
            <a:srgbClr val="35A1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D2A1970E-53D3-5A15-AB01-672B293BDB21}"/>
              </a:ext>
            </a:extLst>
          </p:cNvPr>
          <p:cNvSpPr/>
          <p:nvPr/>
        </p:nvSpPr>
        <p:spPr>
          <a:xfrm>
            <a:off x="4393003" y="3372368"/>
            <a:ext cx="86868" cy="86868"/>
          </a:xfrm>
          <a:prstGeom prst="ellipse">
            <a:avLst/>
          </a:prstGeom>
          <a:solidFill>
            <a:srgbClr val="35A1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1" name="Freeform 70">
            <a:extLst>
              <a:ext uri="{FF2B5EF4-FFF2-40B4-BE49-F238E27FC236}">
                <a16:creationId xmlns:a16="http://schemas.microsoft.com/office/drawing/2014/main" id="{AFF1F9F8-36BA-5EF8-9B97-B4639A215E83}"/>
              </a:ext>
            </a:extLst>
          </p:cNvPr>
          <p:cNvSpPr/>
          <p:nvPr/>
        </p:nvSpPr>
        <p:spPr>
          <a:xfrm>
            <a:off x="879765" y="2937500"/>
            <a:ext cx="2834639" cy="192024"/>
          </a:xfrm>
          <a:custGeom>
            <a:avLst/>
            <a:gdLst/>
            <a:ahLst/>
            <a:cxnLst/>
            <a:rect l="l" t="t" r="r" b="b"/>
            <a:pathLst>
              <a:path w="2834639" h="192024">
                <a:moveTo>
                  <a:pt x="0" y="96012"/>
                </a:moveTo>
                <a:lnTo>
                  <a:pt x="17716" y="66342"/>
                </a:lnTo>
                <a:lnTo>
                  <a:pt x="35433" y="39577"/>
                </a:lnTo>
                <a:lnTo>
                  <a:pt x="53149" y="18336"/>
                </a:lnTo>
                <a:lnTo>
                  <a:pt x="70865" y="4699"/>
                </a:lnTo>
                <a:lnTo>
                  <a:pt x="88582" y="0"/>
                </a:lnTo>
                <a:lnTo>
                  <a:pt x="106299" y="4699"/>
                </a:lnTo>
                <a:lnTo>
                  <a:pt x="124015" y="18336"/>
                </a:lnTo>
                <a:lnTo>
                  <a:pt x="141732" y="39577"/>
                </a:lnTo>
                <a:lnTo>
                  <a:pt x="159448" y="66342"/>
                </a:lnTo>
                <a:lnTo>
                  <a:pt x="177165" y="96012"/>
                </a:lnTo>
                <a:lnTo>
                  <a:pt x="194881" y="125681"/>
                </a:lnTo>
                <a:lnTo>
                  <a:pt x="212598" y="152446"/>
                </a:lnTo>
                <a:lnTo>
                  <a:pt x="230314" y="173687"/>
                </a:lnTo>
                <a:lnTo>
                  <a:pt x="248031" y="187324"/>
                </a:lnTo>
                <a:lnTo>
                  <a:pt x="265747" y="192024"/>
                </a:lnTo>
                <a:lnTo>
                  <a:pt x="283464" y="187324"/>
                </a:lnTo>
                <a:lnTo>
                  <a:pt x="301180" y="173687"/>
                </a:lnTo>
                <a:lnTo>
                  <a:pt x="318897" y="152446"/>
                </a:lnTo>
                <a:lnTo>
                  <a:pt x="336613" y="125681"/>
                </a:lnTo>
                <a:lnTo>
                  <a:pt x="354330" y="96012"/>
                </a:lnTo>
                <a:lnTo>
                  <a:pt x="372046" y="66342"/>
                </a:lnTo>
                <a:lnTo>
                  <a:pt x="389763" y="39577"/>
                </a:lnTo>
                <a:lnTo>
                  <a:pt x="407479" y="18336"/>
                </a:lnTo>
                <a:lnTo>
                  <a:pt x="425195" y="4699"/>
                </a:lnTo>
                <a:lnTo>
                  <a:pt x="442912" y="0"/>
                </a:lnTo>
                <a:lnTo>
                  <a:pt x="460629" y="4699"/>
                </a:lnTo>
                <a:lnTo>
                  <a:pt x="478345" y="18336"/>
                </a:lnTo>
                <a:lnTo>
                  <a:pt x="496062" y="39577"/>
                </a:lnTo>
                <a:lnTo>
                  <a:pt x="513778" y="66342"/>
                </a:lnTo>
                <a:lnTo>
                  <a:pt x="531494" y="96012"/>
                </a:lnTo>
                <a:lnTo>
                  <a:pt x="549211" y="125681"/>
                </a:lnTo>
                <a:lnTo>
                  <a:pt x="566928" y="152446"/>
                </a:lnTo>
                <a:lnTo>
                  <a:pt x="584644" y="173687"/>
                </a:lnTo>
                <a:lnTo>
                  <a:pt x="602361" y="187324"/>
                </a:lnTo>
                <a:lnTo>
                  <a:pt x="620077" y="192024"/>
                </a:lnTo>
                <a:lnTo>
                  <a:pt x="637793" y="187324"/>
                </a:lnTo>
                <a:lnTo>
                  <a:pt x="655510" y="173687"/>
                </a:lnTo>
                <a:lnTo>
                  <a:pt x="673226" y="152446"/>
                </a:lnTo>
                <a:lnTo>
                  <a:pt x="690943" y="125681"/>
                </a:lnTo>
                <a:lnTo>
                  <a:pt x="708660" y="96012"/>
                </a:lnTo>
                <a:lnTo>
                  <a:pt x="726376" y="66342"/>
                </a:lnTo>
                <a:lnTo>
                  <a:pt x="744093" y="39577"/>
                </a:lnTo>
                <a:lnTo>
                  <a:pt x="761809" y="18336"/>
                </a:lnTo>
                <a:lnTo>
                  <a:pt x="779526" y="4699"/>
                </a:lnTo>
                <a:lnTo>
                  <a:pt x="797242" y="0"/>
                </a:lnTo>
                <a:lnTo>
                  <a:pt x="814959" y="4699"/>
                </a:lnTo>
                <a:lnTo>
                  <a:pt x="832675" y="18336"/>
                </a:lnTo>
                <a:lnTo>
                  <a:pt x="850391" y="39577"/>
                </a:lnTo>
                <a:lnTo>
                  <a:pt x="868108" y="66342"/>
                </a:lnTo>
                <a:lnTo>
                  <a:pt x="885825" y="96012"/>
                </a:lnTo>
                <a:lnTo>
                  <a:pt x="903541" y="125681"/>
                </a:lnTo>
                <a:lnTo>
                  <a:pt x="921257" y="152446"/>
                </a:lnTo>
                <a:lnTo>
                  <a:pt x="938974" y="173687"/>
                </a:lnTo>
                <a:lnTo>
                  <a:pt x="956690" y="187324"/>
                </a:lnTo>
                <a:lnTo>
                  <a:pt x="974407" y="192024"/>
                </a:lnTo>
                <a:lnTo>
                  <a:pt x="992124" y="187324"/>
                </a:lnTo>
                <a:lnTo>
                  <a:pt x="1009840" y="173687"/>
                </a:lnTo>
                <a:lnTo>
                  <a:pt x="1027556" y="152446"/>
                </a:lnTo>
                <a:lnTo>
                  <a:pt x="1045273" y="125681"/>
                </a:lnTo>
                <a:lnTo>
                  <a:pt x="1062989" y="96012"/>
                </a:lnTo>
                <a:lnTo>
                  <a:pt x="1080706" y="66342"/>
                </a:lnTo>
                <a:lnTo>
                  <a:pt x="1098423" y="39577"/>
                </a:lnTo>
                <a:lnTo>
                  <a:pt x="1116139" y="18336"/>
                </a:lnTo>
                <a:lnTo>
                  <a:pt x="1133856" y="4699"/>
                </a:lnTo>
                <a:lnTo>
                  <a:pt x="1151572" y="0"/>
                </a:lnTo>
                <a:lnTo>
                  <a:pt x="1169288" y="4699"/>
                </a:lnTo>
                <a:lnTo>
                  <a:pt x="1187005" y="18336"/>
                </a:lnTo>
                <a:lnTo>
                  <a:pt x="1204722" y="39577"/>
                </a:lnTo>
                <a:lnTo>
                  <a:pt x="1222438" y="66342"/>
                </a:lnTo>
                <a:lnTo>
                  <a:pt x="1240154" y="96012"/>
                </a:lnTo>
                <a:lnTo>
                  <a:pt x="1257871" y="125681"/>
                </a:lnTo>
                <a:lnTo>
                  <a:pt x="1275587" y="152446"/>
                </a:lnTo>
                <a:lnTo>
                  <a:pt x="1293304" y="173687"/>
                </a:lnTo>
                <a:lnTo>
                  <a:pt x="1311021" y="187324"/>
                </a:lnTo>
                <a:lnTo>
                  <a:pt x="1328737" y="192024"/>
                </a:lnTo>
                <a:lnTo>
                  <a:pt x="1346453" y="187324"/>
                </a:lnTo>
                <a:lnTo>
                  <a:pt x="1364170" y="173687"/>
                </a:lnTo>
                <a:lnTo>
                  <a:pt x="1381886" y="152446"/>
                </a:lnTo>
                <a:lnTo>
                  <a:pt x="1399603" y="125681"/>
                </a:lnTo>
                <a:lnTo>
                  <a:pt x="1417320" y="96012"/>
                </a:lnTo>
                <a:lnTo>
                  <a:pt x="1435036" y="66342"/>
                </a:lnTo>
                <a:lnTo>
                  <a:pt x="1452752" y="39577"/>
                </a:lnTo>
                <a:lnTo>
                  <a:pt x="1470469" y="18336"/>
                </a:lnTo>
                <a:lnTo>
                  <a:pt x="1488186" y="4699"/>
                </a:lnTo>
                <a:lnTo>
                  <a:pt x="1505902" y="0"/>
                </a:lnTo>
                <a:lnTo>
                  <a:pt x="1523619" y="4699"/>
                </a:lnTo>
                <a:lnTo>
                  <a:pt x="1541335" y="18336"/>
                </a:lnTo>
                <a:lnTo>
                  <a:pt x="1559052" y="39577"/>
                </a:lnTo>
                <a:lnTo>
                  <a:pt x="1576768" y="66342"/>
                </a:lnTo>
                <a:lnTo>
                  <a:pt x="1594485" y="96012"/>
                </a:lnTo>
                <a:lnTo>
                  <a:pt x="1612201" y="125681"/>
                </a:lnTo>
                <a:lnTo>
                  <a:pt x="1629918" y="152446"/>
                </a:lnTo>
                <a:lnTo>
                  <a:pt x="1647634" y="173687"/>
                </a:lnTo>
                <a:lnTo>
                  <a:pt x="1665351" y="187324"/>
                </a:lnTo>
                <a:lnTo>
                  <a:pt x="1683067" y="192024"/>
                </a:lnTo>
                <a:lnTo>
                  <a:pt x="1700783" y="187324"/>
                </a:lnTo>
                <a:lnTo>
                  <a:pt x="1718500" y="173687"/>
                </a:lnTo>
                <a:lnTo>
                  <a:pt x="1736216" y="152446"/>
                </a:lnTo>
                <a:lnTo>
                  <a:pt x="1753933" y="125681"/>
                </a:lnTo>
                <a:lnTo>
                  <a:pt x="1771650" y="96012"/>
                </a:lnTo>
                <a:lnTo>
                  <a:pt x="1789366" y="66342"/>
                </a:lnTo>
                <a:lnTo>
                  <a:pt x="1807082" y="39577"/>
                </a:lnTo>
                <a:lnTo>
                  <a:pt x="1824799" y="18336"/>
                </a:lnTo>
                <a:lnTo>
                  <a:pt x="1842515" y="4699"/>
                </a:lnTo>
                <a:lnTo>
                  <a:pt x="1860232" y="0"/>
                </a:lnTo>
                <a:lnTo>
                  <a:pt x="1877948" y="4699"/>
                </a:lnTo>
                <a:lnTo>
                  <a:pt x="1895665" y="18336"/>
                </a:lnTo>
                <a:lnTo>
                  <a:pt x="1913382" y="39577"/>
                </a:lnTo>
                <a:lnTo>
                  <a:pt x="1931098" y="66342"/>
                </a:lnTo>
                <a:lnTo>
                  <a:pt x="1948814" y="96012"/>
                </a:lnTo>
                <a:lnTo>
                  <a:pt x="1966531" y="125681"/>
                </a:lnTo>
                <a:lnTo>
                  <a:pt x="1984247" y="152446"/>
                </a:lnTo>
                <a:lnTo>
                  <a:pt x="2001964" y="173687"/>
                </a:lnTo>
                <a:lnTo>
                  <a:pt x="2019681" y="187324"/>
                </a:lnTo>
                <a:lnTo>
                  <a:pt x="2037397" y="192024"/>
                </a:lnTo>
                <a:lnTo>
                  <a:pt x="2055113" y="187324"/>
                </a:lnTo>
                <a:lnTo>
                  <a:pt x="2072830" y="173687"/>
                </a:lnTo>
                <a:lnTo>
                  <a:pt x="2090547" y="152446"/>
                </a:lnTo>
                <a:lnTo>
                  <a:pt x="2108263" y="125681"/>
                </a:lnTo>
                <a:lnTo>
                  <a:pt x="2125979" y="96012"/>
                </a:lnTo>
                <a:lnTo>
                  <a:pt x="2143696" y="66342"/>
                </a:lnTo>
                <a:lnTo>
                  <a:pt x="2161412" y="39577"/>
                </a:lnTo>
                <a:lnTo>
                  <a:pt x="2179129" y="18336"/>
                </a:lnTo>
                <a:lnTo>
                  <a:pt x="2196846" y="4699"/>
                </a:lnTo>
                <a:lnTo>
                  <a:pt x="2214562" y="0"/>
                </a:lnTo>
                <a:lnTo>
                  <a:pt x="2232278" y="4699"/>
                </a:lnTo>
                <a:lnTo>
                  <a:pt x="2249995" y="18336"/>
                </a:lnTo>
                <a:lnTo>
                  <a:pt x="2267712" y="39577"/>
                </a:lnTo>
                <a:lnTo>
                  <a:pt x="2285428" y="66342"/>
                </a:lnTo>
                <a:lnTo>
                  <a:pt x="2303145" y="96012"/>
                </a:lnTo>
                <a:lnTo>
                  <a:pt x="2320861" y="125681"/>
                </a:lnTo>
                <a:lnTo>
                  <a:pt x="2338577" y="152446"/>
                </a:lnTo>
                <a:lnTo>
                  <a:pt x="2356294" y="173687"/>
                </a:lnTo>
                <a:lnTo>
                  <a:pt x="2374011" y="187324"/>
                </a:lnTo>
                <a:lnTo>
                  <a:pt x="2391727" y="192024"/>
                </a:lnTo>
                <a:lnTo>
                  <a:pt x="2409444" y="187324"/>
                </a:lnTo>
                <a:lnTo>
                  <a:pt x="2427160" y="173687"/>
                </a:lnTo>
                <a:lnTo>
                  <a:pt x="2444876" y="152446"/>
                </a:lnTo>
                <a:lnTo>
                  <a:pt x="2462593" y="125681"/>
                </a:lnTo>
                <a:lnTo>
                  <a:pt x="2480309" y="96012"/>
                </a:lnTo>
                <a:lnTo>
                  <a:pt x="2498026" y="66342"/>
                </a:lnTo>
                <a:lnTo>
                  <a:pt x="2515743" y="39577"/>
                </a:lnTo>
                <a:lnTo>
                  <a:pt x="2533459" y="18336"/>
                </a:lnTo>
                <a:lnTo>
                  <a:pt x="2551175" y="4699"/>
                </a:lnTo>
                <a:lnTo>
                  <a:pt x="2568892" y="0"/>
                </a:lnTo>
                <a:lnTo>
                  <a:pt x="2586608" y="4699"/>
                </a:lnTo>
                <a:lnTo>
                  <a:pt x="2604325" y="18336"/>
                </a:lnTo>
                <a:lnTo>
                  <a:pt x="2622041" y="39577"/>
                </a:lnTo>
                <a:lnTo>
                  <a:pt x="2639758" y="66342"/>
                </a:lnTo>
                <a:lnTo>
                  <a:pt x="2657474" y="96012"/>
                </a:lnTo>
                <a:lnTo>
                  <a:pt x="2675191" y="125681"/>
                </a:lnTo>
                <a:lnTo>
                  <a:pt x="2692907" y="152446"/>
                </a:lnTo>
                <a:lnTo>
                  <a:pt x="2710624" y="173687"/>
                </a:lnTo>
                <a:lnTo>
                  <a:pt x="2728340" y="187324"/>
                </a:lnTo>
                <a:lnTo>
                  <a:pt x="2746057" y="192024"/>
                </a:lnTo>
                <a:lnTo>
                  <a:pt x="2763773" y="187324"/>
                </a:lnTo>
                <a:lnTo>
                  <a:pt x="2781490" y="173687"/>
                </a:lnTo>
                <a:lnTo>
                  <a:pt x="2799206" y="152446"/>
                </a:lnTo>
                <a:lnTo>
                  <a:pt x="2816923" y="125681"/>
                </a:lnTo>
                <a:lnTo>
                  <a:pt x="2834639" y="96012"/>
                </a:lnTo>
              </a:path>
            </a:pathLst>
          </a:custGeom>
          <a:noFill/>
          <a:ln w="40640">
            <a:solidFill>
              <a:srgbClr val="5C2D91"/>
            </a:solidFill>
            <a:tailEnd type="triangl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3" name="Freeform 71">
            <a:extLst>
              <a:ext uri="{FF2B5EF4-FFF2-40B4-BE49-F238E27FC236}">
                <a16:creationId xmlns:a16="http://schemas.microsoft.com/office/drawing/2014/main" id="{3E422204-8E3C-C39C-A21B-ABE63FD8ADAA}"/>
              </a:ext>
            </a:extLst>
          </p:cNvPr>
          <p:cNvSpPr/>
          <p:nvPr/>
        </p:nvSpPr>
        <p:spPr>
          <a:xfrm>
            <a:off x="8377845" y="2937500"/>
            <a:ext cx="2834640" cy="192024"/>
          </a:xfrm>
          <a:custGeom>
            <a:avLst/>
            <a:gdLst/>
            <a:ahLst/>
            <a:cxnLst/>
            <a:rect l="l" t="t" r="r" b="b"/>
            <a:pathLst>
              <a:path w="2834640" h="192024">
                <a:moveTo>
                  <a:pt x="2834640" y="96012"/>
                </a:moveTo>
                <a:lnTo>
                  <a:pt x="2816923" y="66342"/>
                </a:lnTo>
                <a:lnTo>
                  <a:pt x="2799207" y="39577"/>
                </a:lnTo>
                <a:lnTo>
                  <a:pt x="2781490" y="18336"/>
                </a:lnTo>
                <a:lnTo>
                  <a:pt x="2763774" y="4699"/>
                </a:lnTo>
                <a:lnTo>
                  <a:pt x="2746057" y="0"/>
                </a:lnTo>
                <a:lnTo>
                  <a:pt x="2728341" y="4699"/>
                </a:lnTo>
                <a:lnTo>
                  <a:pt x="2710624" y="18336"/>
                </a:lnTo>
                <a:lnTo>
                  <a:pt x="2692908" y="39577"/>
                </a:lnTo>
                <a:lnTo>
                  <a:pt x="2675191" y="66342"/>
                </a:lnTo>
                <a:lnTo>
                  <a:pt x="2657475" y="96012"/>
                </a:lnTo>
                <a:lnTo>
                  <a:pt x="2639758" y="125681"/>
                </a:lnTo>
                <a:lnTo>
                  <a:pt x="2622042" y="152446"/>
                </a:lnTo>
                <a:lnTo>
                  <a:pt x="2604325" y="173687"/>
                </a:lnTo>
                <a:lnTo>
                  <a:pt x="2586609" y="187324"/>
                </a:lnTo>
                <a:lnTo>
                  <a:pt x="2568892" y="192024"/>
                </a:lnTo>
                <a:lnTo>
                  <a:pt x="2551176" y="187324"/>
                </a:lnTo>
                <a:lnTo>
                  <a:pt x="2533459" y="173687"/>
                </a:lnTo>
                <a:lnTo>
                  <a:pt x="2515743" y="152446"/>
                </a:lnTo>
                <a:lnTo>
                  <a:pt x="2498026" y="125681"/>
                </a:lnTo>
                <a:lnTo>
                  <a:pt x="2480310" y="96012"/>
                </a:lnTo>
                <a:lnTo>
                  <a:pt x="2462593" y="66342"/>
                </a:lnTo>
                <a:lnTo>
                  <a:pt x="2444877" y="39577"/>
                </a:lnTo>
                <a:lnTo>
                  <a:pt x="2427160" y="18336"/>
                </a:lnTo>
                <a:lnTo>
                  <a:pt x="2409444" y="4699"/>
                </a:lnTo>
                <a:lnTo>
                  <a:pt x="2391727" y="0"/>
                </a:lnTo>
                <a:lnTo>
                  <a:pt x="2374011" y="4699"/>
                </a:lnTo>
                <a:lnTo>
                  <a:pt x="2356294" y="18336"/>
                </a:lnTo>
                <a:lnTo>
                  <a:pt x="2338578" y="39577"/>
                </a:lnTo>
                <a:lnTo>
                  <a:pt x="2320861" y="66342"/>
                </a:lnTo>
                <a:lnTo>
                  <a:pt x="2303145" y="96012"/>
                </a:lnTo>
                <a:lnTo>
                  <a:pt x="2285428" y="125681"/>
                </a:lnTo>
                <a:lnTo>
                  <a:pt x="2267712" y="152446"/>
                </a:lnTo>
                <a:lnTo>
                  <a:pt x="2249995" y="173687"/>
                </a:lnTo>
                <a:lnTo>
                  <a:pt x="2232279" y="187324"/>
                </a:lnTo>
                <a:lnTo>
                  <a:pt x="2214562" y="192024"/>
                </a:lnTo>
                <a:lnTo>
                  <a:pt x="2196846" y="187324"/>
                </a:lnTo>
                <a:lnTo>
                  <a:pt x="2179129" y="173687"/>
                </a:lnTo>
                <a:lnTo>
                  <a:pt x="2161413" y="152446"/>
                </a:lnTo>
                <a:lnTo>
                  <a:pt x="2143696" y="125681"/>
                </a:lnTo>
                <a:lnTo>
                  <a:pt x="2125980" y="96012"/>
                </a:lnTo>
                <a:lnTo>
                  <a:pt x="2108263" y="66342"/>
                </a:lnTo>
                <a:lnTo>
                  <a:pt x="2090547" y="39577"/>
                </a:lnTo>
                <a:lnTo>
                  <a:pt x="2072830" y="18336"/>
                </a:lnTo>
                <a:lnTo>
                  <a:pt x="2055114" y="4699"/>
                </a:lnTo>
                <a:lnTo>
                  <a:pt x="2037397" y="0"/>
                </a:lnTo>
                <a:lnTo>
                  <a:pt x="2019681" y="4699"/>
                </a:lnTo>
                <a:lnTo>
                  <a:pt x="2001964" y="18336"/>
                </a:lnTo>
                <a:lnTo>
                  <a:pt x="1984248" y="39577"/>
                </a:lnTo>
                <a:lnTo>
                  <a:pt x="1966531" y="66342"/>
                </a:lnTo>
                <a:lnTo>
                  <a:pt x="1948815" y="96012"/>
                </a:lnTo>
                <a:lnTo>
                  <a:pt x="1931098" y="125681"/>
                </a:lnTo>
                <a:lnTo>
                  <a:pt x="1913382" y="152446"/>
                </a:lnTo>
                <a:lnTo>
                  <a:pt x="1895665" y="173687"/>
                </a:lnTo>
                <a:lnTo>
                  <a:pt x="1877949" y="187324"/>
                </a:lnTo>
                <a:lnTo>
                  <a:pt x="1860232" y="192024"/>
                </a:lnTo>
                <a:lnTo>
                  <a:pt x="1842516" y="187324"/>
                </a:lnTo>
                <a:lnTo>
                  <a:pt x="1824799" y="173687"/>
                </a:lnTo>
                <a:lnTo>
                  <a:pt x="1807083" y="152446"/>
                </a:lnTo>
                <a:lnTo>
                  <a:pt x="1789366" y="125681"/>
                </a:lnTo>
                <a:lnTo>
                  <a:pt x="1771650" y="96012"/>
                </a:lnTo>
                <a:lnTo>
                  <a:pt x="1753933" y="66342"/>
                </a:lnTo>
                <a:lnTo>
                  <a:pt x="1736217" y="39577"/>
                </a:lnTo>
                <a:lnTo>
                  <a:pt x="1718500" y="18336"/>
                </a:lnTo>
                <a:lnTo>
                  <a:pt x="1700784" y="4699"/>
                </a:lnTo>
                <a:lnTo>
                  <a:pt x="1683067" y="0"/>
                </a:lnTo>
                <a:lnTo>
                  <a:pt x="1665351" y="4699"/>
                </a:lnTo>
                <a:lnTo>
                  <a:pt x="1647634" y="18336"/>
                </a:lnTo>
                <a:lnTo>
                  <a:pt x="1629918" y="39577"/>
                </a:lnTo>
                <a:lnTo>
                  <a:pt x="1612201" y="66342"/>
                </a:lnTo>
                <a:lnTo>
                  <a:pt x="1594485" y="96012"/>
                </a:lnTo>
                <a:lnTo>
                  <a:pt x="1576768" y="125681"/>
                </a:lnTo>
                <a:lnTo>
                  <a:pt x="1559052" y="152446"/>
                </a:lnTo>
                <a:lnTo>
                  <a:pt x="1541335" y="173687"/>
                </a:lnTo>
                <a:lnTo>
                  <a:pt x="1523619" y="187324"/>
                </a:lnTo>
                <a:lnTo>
                  <a:pt x="1505902" y="192024"/>
                </a:lnTo>
                <a:lnTo>
                  <a:pt x="1488186" y="187324"/>
                </a:lnTo>
                <a:lnTo>
                  <a:pt x="1470469" y="173687"/>
                </a:lnTo>
                <a:lnTo>
                  <a:pt x="1452753" y="152446"/>
                </a:lnTo>
                <a:lnTo>
                  <a:pt x="1435036" y="125681"/>
                </a:lnTo>
                <a:lnTo>
                  <a:pt x="1417320" y="96012"/>
                </a:lnTo>
                <a:lnTo>
                  <a:pt x="1399603" y="66342"/>
                </a:lnTo>
                <a:lnTo>
                  <a:pt x="1381887" y="39577"/>
                </a:lnTo>
                <a:lnTo>
                  <a:pt x="1364170" y="18336"/>
                </a:lnTo>
                <a:lnTo>
                  <a:pt x="1346454" y="4699"/>
                </a:lnTo>
                <a:lnTo>
                  <a:pt x="1328737" y="0"/>
                </a:lnTo>
                <a:lnTo>
                  <a:pt x="1311021" y="4699"/>
                </a:lnTo>
                <a:lnTo>
                  <a:pt x="1293304" y="18336"/>
                </a:lnTo>
                <a:lnTo>
                  <a:pt x="1275587" y="39577"/>
                </a:lnTo>
                <a:lnTo>
                  <a:pt x="1257871" y="66342"/>
                </a:lnTo>
                <a:lnTo>
                  <a:pt x="1240155" y="96012"/>
                </a:lnTo>
                <a:lnTo>
                  <a:pt x="1222438" y="125681"/>
                </a:lnTo>
                <a:lnTo>
                  <a:pt x="1204722" y="152446"/>
                </a:lnTo>
                <a:lnTo>
                  <a:pt x="1187005" y="173687"/>
                </a:lnTo>
                <a:lnTo>
                  <a:pt x="1169289" y="187324"/>
                </a:lnTo>
                <a:lnTo>
                  <a:pt x="1151572" y="192024"/>
                </a:lnTo>
                <a:lnTo>
                  <a:pt x="1133856" y="187324"/>
                </a:lnTo>
                <a:lnTo>
                  <a:pt x="1116139" y="173687"/>
                </a:lnTo>
                <a:lnTo>
                  <a:pt x="1098423" y="152446"/>
                </a:lnTo>
                <a:lnTo>
                  <a:pt x="1080706" y="125681"/>
                </a:lnTo>
                <a:lnTo>
                  <a:pt x="1062990" y="96012"/>
                </a:lnTo>
                <a:lnTo>
                  <a:pt x="1045273" y="66342"/>
                </a:lnTo>
                <a:lnTo>
                  <a:pt x="1027557" y="39577"/>
                </a:lnTo>
                <a:lnTo>
                  <a:pt x="1009840" y="18336"/>
                </a:lnTo>
                <a:lnTo>
                  <a:pt x="992124" y="4699"/>
                </a:lnTo>
                <a:lnTo>
                  <a:pt x="974407" y="0"/>
                </a:lnTo>
                <a:lnTo>
                  <a:pt x="956691" y="4699"/>
                </a:lnTo>
                <a:lnTo>
                  <a:pt x="938974" y="18336"/>
                </a:lnTo>
                <a:lnTo>
                  <a:pt x="921258" y="39577"/>
                </a:lnTo>
                <a:lnTo>
                  <a:pt x="903541" y="66342"/>
                </a:lnTo>
                <a:lnTo>
                  <a:pt x="885825" y="96012"/>
                </a:lnTo>
                <a:lnTo>
                  <a:pt x="868108" y="125681"/>
                </a:lnTo>
                <a:lnTo>
                  <a:pt x="850392" y="152446"/>
                </a:lnTo>
                <a:lnTo>
                  <a:pt x="832675" y="173687"/>
                </a:lnTo>
                <a:lnTo>
                  <a:pt x="814958" y="187324"/>
                </a:lnTo>
                <a:lnTo>
                  <a:pt x="797242" y="192024"/>
                </a:lnTo>
                <a:lnTo>
                  <a:pt x="779526" y="187324"/>
                </a:lnTo>
                <a:lnTo>
                  <a:pt x="761809" y="173687"/>
                </a:lnTo>
                <a:lnTo>
                  <a:pt x="744093" y="152446"/>
                </a:lnTo>
                <a:lnTo>
                  <a:pt x="726376" y="125681"/>
                </a:lnTo>
                <a:lnTo>
                  <a:pt x="708660" y="96012"/>
                </a:lnTo>
                <a:lnTo>
                  <a:pt x="690943" y="66342"/>
                </a:lnTo>
                <a:lnTo>
                  <a:pt x="673227" y="39577"/>
                </a:lnTo>
                <a:lnTo>
                  <a:pt x="655510" y="18336"/>
                </a:lnTo>
                <a:lnTo>
                  <a:pt x="637794" y="4699"/>
                </a:lnTo>
                <a:lnTo>
                  <a:pt x="620077" y="0"/>
                </a:lnTo>
                <a:lnTo>
                  <a:pt x="602361" y="4699"/>
                </a:lnTo>
                <a:lnTo>
                  <a:pt x="584644" y="18336"/>
                </a:lnTo>
                <a:lnTo>
                  <a:pt x="566928" y="39577"/>
                </a:lnTo>
                <a:lnTo>
                  <a:pt x="549211" y="66342"/>
                </a:lnTo>
                <a:lnTo>
                  <a:pt x="531495" y="96012"/>
                </a:lnTo>
                <a:lnTo>
                  <a:pt x="513778" y="125681"/>
                </a:lnTo>
                <a:lnTo>
                  <a:pt x="496062" y="152446"/>
                </a:lnTo>
                <a:lnTo>
                  <a:pt x="478345" y="173687"/>
                </a:lnTo>
                <a:lnTo>
                  <a:pt x="460629" y="187324"/>
                </a:lnTo>
                <a:lnTo>
                  <a:pt x="442912" y="192024"/>
                </a:lnTo>
                <a:lnTo>
                  <a:pt x="425196" y="187324"/>
                </a:lnTo>
                <a:lnTo>
                  <a:pt x="407479" y="173687"/>
                </a:lnTo>
                <a:lnTo>
                  <a:pt x="389762" y="152446"/>
                </a:lnTo>
                <a:lnTo>
                  <a:pt x="372046" y="125681"/>
                </a:lnTo>
                <a:lnTo>
                  <a:pt x="354329" y="96012"/>
                </a:lnTo>
                <a:lnTo>
                  <a:pt x="336613" y="66342"/>
                </a:lnTo>
                <a:lnTo>
                  <a:pt x="318897" y="39577"/>
                </a:lnTo>
                <a:lnTo>
                  <a:pt x="301180" y="18336"/>
                </a:lnTo>
                <a:lnTo>
                  <a:pt x="283464" y="4699"/>
                </a:lnTo>
                <a:lnTo>
                  <a:pt x="265747" y="0"/>
                </a:lnTo>
                <a:lnTo>
                  <a:pt x="248031" y="4699"/>
                </a:lnTo>
                <a:lnTo>
                  <a:pt x="230314" y="18336"/>
                </a:lnTo>
                <a:lnTo>
                  <a:pt x="212598" y="39577"/>
                </a:lnTo>
                <a:lnTo>
                  <a:pt x="194881" y="66342"/>
                </a:lnTo>
                <a:lnTo>
                  <a:pt x="177164" y="96012"/>
                </a:lnTo>
                <a:lnTo>
                  <a:pt x="159448" y="125681"/>
                </a:lnTo>
                <a:lnTo>
                  <a:pt x="141732" y="152446"/>
                </a:lnTo>
                <a:lnTo>
                  <a:pt x="124015" y="173687"/>
                </a:lnTo>
                <a:lnTo>
                  <a:pt x="106299" y="187324"/>
                </a:lnTo>
                <a:lnTo>
                  <a:pt x="88582" y="192024"/>
                </a:lnTo>
                <a:lnTo>
                  <a:pt x="70866" y="187324"/>
                </a:lnTo>
                <a:lnTo>
                  <a:pt x="53149" y="173687"/>
                </a:lnTo>
                <a:lnTo>
                  <a:pt x="35433" y="152446"/>
                </a:lnTo>
                <a:lnTo>
                  <a:pt x="17716" y="125681"/>
                </a:lnTo>
                <a:lnTo>
                  <a:pt x="0" y="96012"/>
                </a:lnTo>
              </a:path>
            </a:pathLst>
          </a:custGeom>
          <a:noFill/>
          <a:ln w="40640">
            <a:solidFill>
              <a:srgbClr val="5C2D91"/>
            </a:solidFill>
            <a:tailEnd type="triangl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1" name="Rounded Rectangle 76">
            <a:extLst>
              <a:ext uri="{FF2B5EF4-FFF2-40B4-BE49-F238E27FC236}">
                <a16:creationId xmlns:a16="http://schemas.microsoft.com/office/drawing/2014/main" id="{F4CA0792-2EB0-0A21-418B-5628D3164DF4}"/>
              </a:ext>
            </a:extLst>
          </p:cNvPr>
          <p:cNvSpPr/>
          <p:nvPr/>
        </p:nvSpPr>
        <p:spPr>
          <a:xfrm>
            <a:off x="3906429" y="4256457"/>
            <a:ext cx="4297680" cy="1097280"/>
          </a:xfrm>
          <a:prstGeom prst="roundRect">
            <a:avLst>
              <a:gd name="adj" fmla="val 7000"/>
            </a:avLst>
          </a:prstGeom>
          <a:solidFill>
            <a:srgbClr val="EAF3EA"/>
          </a:solidFill>
          <a:ln w="31750">
            <a:solidFill>
              <a:srgbClr val="1E7A3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9DFE496C-F5C6-C505-0155-66177658E461}"/>
              </a:ext>
            </a:extLst>
          </p:cNvPr>
          <p:cNvSpPr/>
          <p:nvPr/>
        </p:nvSpPr>
        <p:spPr>
          <a:xfrm>
            <a:off x="6477055" y="4931827"/>
            <a:ext cx="86868" cy="86868"/>
          </a:xfrm>
          <a:prstGeom prst="ellipse">
            <a:avLst/>
          </a:prstGeom>
          <a:solidFill>
            <a:srgbClr val="35A1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988A7539-D018-6A59-0D43-CB7113F54279}"/>
              </a:ext>
            </a:extLst>
          </p:cNvPr>
          <p:cNvSpPr/>
          <p:nvPr/>
        </p:nvSpPr>
        <p:spPr>
          <a:xfrm>
            <a:off x="7692587" y="4930480"/>
            <a:ext cx="86868" cy="86868"/>
          </a:xfrm>
          <a:prstGeom prst="ellipse">
            <a:avLst/>
          </a:prstGeom>
          <a:solidFill>
            <a:srgbClr val="35A1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949B5CB1-B5B8-EAA5-9C46-5A1D2AC8A8B8}"/>
              </a:ext>
            </a:extLst>
          </p:cNvPr>
          <p:cNvSpPr/>
          <p:nvPr/>
        </p:nvSpPr>
        <p:spPr>
          <a:xfrm>
            <a:off x="4217930" y="4734857"/>
            <a:ext cx="86868" cy="86868"/>
          </a:xfrm>
          <a:prstGeom prst="ellipse">
            <a:avLst/>
          </a:prstGeom>
          <a:solidFill>
            <a:srgbClr val="35A1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5802947E-BE09-D0DF-8707-247A53D9F1B4}"/>
              </a:ext>
            </a:extLst>
          </p:cNvPr>
          <p:cNvSpPr/>
          <p:nvPr/>
        </p:nvSpPr>
        <p:spPr>
          <a:xfrm>
            <a:off x="6576233" y="5045312"/>
            <a:ext cx="86868" cy="86868"/>
          </a:xfrm>
          <a:prstGeom prst="ellipse">
            <a:avLst/>
          </a:prstGeom>
          <a:solidFill>
            <a:srgbClr val="35A1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7E0DF62D-36F8-DDA1-30D9-CBCD52110C77}"/>
              </a:ext>
            </a:extLst>
          </p:cNvPr>
          <p:cNvSpPr/>
          <p:nvPr/>
        </p:nvSpPr>
        <p:spPr>
          <a:xfrm>
            <a:off x="6653957" y="5091032"/>
            <a:ext cx="86868" cy="86868"/>
          </a:xfrm>
          <a:prstGeom prst="ellipse">
            <a:avLst/>
          </a:prstGeom>
          <a:solidFill>
            <a:srgbClr val="35A1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988A5097-4DD3-008F-B103-C7C465B65DD1}"/>
              </a:ext>
            </a:extLst>
          </p:cNvPr>
          <p:cNvSpPr/>
          <p:nvPr/>
        </p:nvSpPr>
        <p:spPr>
          <a:xfrm>
            <a:off x="5891890" y="4578624"/>
            <a:ext cx="86868" cy="86868"/>
          </a:xfrm>
          <a:prstGeom prst="ellipse">
            <a:avLst/>
          </a:prstGeom>
          <a:solidFill>
            <a:srgbClr val="35A1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A07372B6-F3BC-D031-E44C-F7890A873B01}"/>
              </a:ext>
            </a:extLst>
          </p:cNvPr>
          <p:cNvSpPr/>
          <p:nvPr/>
        </p:nvSpPr>
        <p:spPr>
          <a:xfrm>
            <a:off x="6290814" y="4412114"/>
            <a:ext cx="86868" cy="86868"/>
          </a:xfrm>
          <a:prstGeom prst="ellipse">
            <a:avLst/>
          </a:prstGeom>
          <a:solidFill>
            <a:srgbClr val="35A1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1B7CDCB4-871A-3E52-46D5-397055A085A6}"/>
              </a:ext>
            </a:extLst>
          </p:cNvPr>
          <p:cNvSpPr/>
          <p:nvPr/>
        </p:nvSpPr>
        <p:spPr>
          <a:xfrm>
            <a:off x="6368538" y="4457834"/>
            <a:ext cx="86868" cy="86868"/>
          </a:xfrm>
          <a:prstGeom prst="ellipse">
            <a:avLst/>
          </a:prstGeom>
          <a:solidFill>
            <a:srgbClr val="35A1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CC8B41C3-90E0-811C-8CD2-21D1AD772F5F}"/>
              </a:ext>
            </a:extLst>
          </p:cNvPr>
          <p:cNvSpPr/>
          <p:nvPr/>
        </p:nvSpPr>
        <p:spPr>
          <a:xfrm>
            <a:off x="5170721" y="5056327"/>
            <a:ext cx="86868" cy="86868"/>
          </a:xfrm>
          <a:prstGeom prst="ellipse">
            <a:avLst/>
          </a:prstGeom>
          <a:solidFill>
            <a:srgbClr val="35A1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1" name="Oval 100">
            <a:extLst>
              <a:ext uri="{FF2B5EF4-FFF2-40B4-BE49-F238E27FC236}">
                <a16:creationId xmlns:a16="http://schemas.microsoft.com/office/drawing/2014/main" id="{E3ADB0C9-79A3-4922-4E2C-5C6AA379FC90}"/>
              </a:ext>
            </a:extLst>
          </p:cNvPr>
          <p:cNvSpPr/>
          <p:nvPr/>
        </p:nvSpPr>
        <p:spPr>
          <a:xfrm>
            <a:off x="4714716" y="4971311"/>
            <a:ext cx="86868" cy="86868"/>
          </a:xfrm>
          <a:prstGeom prst="ellipse">
            <a:avLst/>
          </a:prstGeom>
          <a:solidFill>
            <a:srgbClr val="35A1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3" name="Oval 102">
            <a:extLst>
              <a:ext uri="{FF2B5EF4-FFF2-40B4-BE49-F238E27FC236}">
                <a16:creationId xmlns:a16="http://schemas.microsoft.com/office/drawing/2014/main" id="{542E531E-1538-A4EE-6C52-9BC253E09B11}"/>
              </a:ext>
            </a:extLst>
          </p:cNvPr>
          <p:cNvSpPr/>
          <p:nvPr/>
        </p:nvSpPr>
        <p:spPr>
          <a:xfrm>
            <a:off x="4792440" y="5017031"/>
            <a:ext cx="86868" cy="86868"/>
          </a:xfrm>
          <a:prstGeom prst="ellipse">
            <a:avLst/>
          </a:prstGeom>
          <a:solidFill>
            <a:srgbClr val="35A1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4C2419D3-0BB1-ACFE-D5D0-D177CA6880AD}"/>
              </a:ext>
            </a:extLst>
          </p:cNvPr>
          <p:cNvSpPr/>
          <p:nvPr/>
        </p:nvSpPr>
        <p:spPr>
          <a:xfrm>
            <a:off x="6456327" y="4493126"/>
            <a:ext cx="86868" cy="86868"/>
          </a:xfrm>
          <a:prstGeom prst="ellipse">
            <a:avLst/>
          </a:prstGeom>
          <a:solidFill>
            <a:srgbClr val="35A1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861B9581-C8D5-07EF-0536-2660D92330AC}"/>
              </a:ext>
            </a:extLst>
          </p:cNvPr>
          <p:cNvSpPr/>
          <p:nvPr/>
        </p:nvSpPr>
        <p:spPr>
          <a:xfrm>
            <a:off x="6534051" y="4538846"/>
            <a:ext cx="86868" cy="86868"/>
          </a:xfrm>
          <a:prstGeom prst="ellipse">
            <a:avLst/>
          </a:prstGeom>
          <a:solidFill>
            <a:srgbClr val="35A1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D86F443E-F1D2-9FB0-DC1B-7EA4C49954F5}"/>
              </a:ext>
            </a:extLst>
          </p:cNvPr>
          <p:cNvSpPr/>
          <p:nvPr/>
        </p:nvSpPr>
        <p:spPr>
          <a:xfrm>
            <a:off x="7422336" y="4552151"/>
            <a:ext cx="86868" cy="86868"/>
          </a:xfrm>
          <a:prstGeom prst="ellipse">
            <a:avLst/>
          </a:prstGeom>
          <a:solidFill>
            <a:srgbClr val="35A1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D872256D-0F9C-2309-201B-AFFA6390304F}"/>
              </a:ext>
            </a:extLst>
          </p:cNvPr>
          <p:cNvSpPr/>
          <p:nvPr/>
        </p:nvSpPr>
        <p:spPr>
          <a:xfrm>
            <a:off x="7500060" y="4597871"/>
            <a:ext cx="86868" cy="86868"/>
          </a:xfrm>
          <a:prstGeom prst="ellipse">
            <a:avLst/>
          </a:prstGeom>
          <a:solidFill>
            <a:srgbClr val="35A1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E16124AA-365F-1725-7205-AA41C0F01FF0}"/>
              </a:ext>
            </a:extLst>
          </p:cNvPr>
          <p:cNvSpPr/>
          <p:nvPr/>
        </p:nvSpPr>
        <p:spPr>
          <a:xfrm>
            <a:off x="7844632" y="5024990"/>
            <a:ext cx="86868" cy="86868"/>
          </a:xfrm>
          <a:prstGeom prst="ellipse">
            <a:avLst/>
          </a:prstGeom>
          <a:solidFill>
            <a:srgbClr val="35A1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5" name="Oval 114">
            <a:extLst>
              <a:ext uri="{FF2B5EF4-FFF2-40B4-BE49-F238E27FC236}">
                <a16:creationId xmlns:a16="http://schemas.microsoft.com/office/drawing/2014/main" id="{6540B04F-3B8D-C60C-4459-F1A90A297985}"/>
              </a:ext>
            </a:extLst>
          </p:cNvPr>
          <p:cNvSpPr/>
          <p:nvPr/>
        </p:nvSpPr>
        <p:spPr>
          <a:xfrm>
            <a:off x="7922356" y="5070710"/>
            <a:ext cx="86868" cy="86868"/>
          </a:xfrm>
          <a:prstGeom prst="ellipse">
            <a:avLst/>
          </a:prstGeom>
          <a:solidFill>
            <a:srgbClr val="35A1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0412D7C9-8CDA-B0FE-55D8-2E2532D34975}"/>
              </a:ext>
            </a:extLst>
          </p:cNvPr>
          <p:cNvSpPr/>
          <p:nvPr/>
        </p:nvSpPr>
        <p:spPr>
          <a:xfrm>
            <a:off x="7764966" y="4787352"/>
            <a:ext cx="86868" cy="86868"/>
          </a:xfrm>
          <a:prstGeom prst="ellipse">
            <a:avLst/>
          </a:prstGeom>
          <a:solidFill>
            <a:srgbClr val="35A1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D4901BE5-61C7-A581-A954-EC4FF9C8F0AE}"/>
              </a:ext>
            </a:extLst>
          </p:cNvPr>
          <p:cNvSpPr/>
          <p:nvPr/>
        </p:nvSpPr>
        <p:spPr>
          <a:xfrm>
            <a:off x="4886558" y="5073895"/>
            <a:ext cx="86868" cy="86868"/>
          </a:xfrm>
          <a:prstGeom prst="ellipse">
            <a:avLst/>
          </a:prstGeom>
          <a:solidFill>
            <a:srgbClr val="35A1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835790A8-FA9F-DB46-69C7-AB80EF0E84D0}"/>
              </a:ext>
            </a:extLst>
          </p:cNvPr>
          <p:cNvSpPr/>
          <p:nvPr/>
        </p:nvSpPr>
        <p:spPr>
          <a:xfrm>
            <a:off x="7784314" y="5040206"/>
            <a:ext cx="86868" cy="86868"/>
          </a:xfrm>
          <a:prstGeom prst="ellipse">
            <a:avLst/>
          </a:prstGeom>
          <a:solidFill>
            <a:srgbClr val="35A1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FE28229D-89F3-6D2F-9690-EF8622555416}"/>
              </a:ext>
            </a:extLst>
          </p:cNvPr>
          <p:cNvSpPr/>
          <p:nvPr/>
        </p:nvSpPr>
        <p:spPr>
          <a:xfrm>
            <a:off x="7862038" y="5085926"/>
            <a:ext cx="86868" cy="86868"/>
          </a:xfrm>
          <a:prstGeom prst="ellipse">
            <a:avLst/>
          </a:prstGeom>
          <a:solidFill>
            <a:srgbClr val="35A1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5" name="Oval 124">
            <a:extLst>
              <a:ext uri="{FF2B5EF4-FFF2-40B4-BE49-F238E27FC236}">
                <a16:creationId xmlns:a16="http://schemas.microsoft.com/office/drawing/2014/main" id="{28F1D619-FB3E-17BA-2EEC-E37A94AC54C7}"/>
              </a:ext>
            </a:extLst>
          </p:cNvPr>
          <p:cNvSpPr/>
          <p:nvPr/>
        </p:nvSpPr>
        <p:spPr>
          <a:xfrm>
            <a:off x="5481528" y="4521126"/>
            <a:ext cx="86868" cy="86868"/>
          </a:xfrm>
          <a:prstGeom prst="ellipse">
            <a:avLst/>
          </a:prstGeom>
          <a:solidFill>
            <a:srgbClr val="35A1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7" name="Oval 126">
            <a:extLst>
              <a:ext uri="{FF2B5EF4-FFF2-40B4-BE49-F238E27FC236}">
                <a16:creationId xmlns:a16="http://schemas.microsoft.com/office/drawing/2014/main" id="{4465E383-6A39-3806-406F-1677BC6EB7BB}"/>
              </a:ext>
            </a:extLst>
          </p:cNvPr>
          <p:cNvSpPr/>
          <p:nvPr/>
        </p:nvSpPr>
        <p:spPr>
          <a:xfrm>
            <a:off x="5559252" y="4566846"/>
            <a:ext cx="86868" cy="86868"/>
          </a:xfrm>
          <a:prstGeom prst="ellipse">
            <a:avLst/>
          </a:prstGeom>
          <a:solidFill>
            <a:srgbClr val="35A1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9" name="Oval 128">
            <a:extLst>
              <a:ext uri="{FF2B5EF4-FFF2-40B4-BE49-F238E27FC236}">
                <a16:creationId xmlns:a16="http://schemas.microsoft.com/office/drawing/2014/main" id="{33D7A735-0DC6-CE27-53F6-8D9636202846}"/>
              </a:ext>
            </a:extLst>
          </p:cNvPr>
          <p:cNvSpPr/>
          <p:nvPr/>
        </p:nvSpPr>
        <p:spPr>
          <a:xfrm>
            <a:off x="4355382" y="4617699"/>
            <a:ext cx="86868" cy="86868"/>
          </a:xfrm>
          <a:prstGeom prst="ellipse">
            <a:avLst/>
          </a:prstGeom>
          <a:solidFill>
            <a:srgbClr val="35A1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1" name="Oval 130">
            <a:extLst>
              <a:ext uri="{FF2B5EF4-FFF2-40B4-BE49-F238E27FC236}">
                <a16:creationId xmlns:a16="http://schemas.microsoft.com/office/drawing/2014/main" id="{BB570518-9B97-E5C6-F6BC-14062FCE261D}"/>
              </a:ext>
            </a:extLst>
          </p:cNvPr>
          <p:cNvSpPr/>
          <p:nvPr/>
        </p:nvSpPr>
        <p:spPr>
          <a:xfrm>
            <a:off x="4120466" y="4886285"/>
            <a:ext cx="86868" cy="86868"/>
          </a:xfrm>
          <a:prstGeom prst="ellipse">
            <a:avLst/>
          </a:prstGeom>
          <a:solidFill>
            <a:srgbClr val="35A1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3" name="Oval 132">
            <a:extLst>
              <a:ext uri="{FF2B5EF4-FFF2-40B4-BE49-F238E27FC236}">
                <a16:creationId xmlns:a16="http://schemas.microsoft.com/office/drawing/2014/main" id="{683D185B-03FE-EA06-9D31-4EADCA2246AF}"/>
              </a:ext>
            </a:extLst>
          </p:cNvPr>
          <p:cNvSpPr/>
          <p:nvPr/>
        </p:nvSpPr>
        <p:spPr>
          <a:xfrm>
            <a:off x="4198190" y="4932005"/>
            <a:ext cx="86868" cy="86868"/>
          </a:xfrm>
          <a:prstGeom prst="ellipse">
            <a:avLst/>
          </a:prstGeom>
          <a:solidFill>
            <a:srgbClr val="35A1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5" name="Oval 134">
            <a:extLst>
              <a:ext uri="{FF2B5EF4-FFF2-40B4-BE49-F238E27FC236}">
                <a16:creationId xmlns:a16="http://schemas.microsoft.com/office/drawing/2014/main" id="{EC523519-757A-1956-37AD-86E3D58F5ABB}"/>
              </a:ext>
            </a:extLst>
          </p:cNvPr>
          <p:cNvSpPr/>
          <p:nvPr/>
        </p:nvSpPr>
        <p:spPr>
          <a:xfrm>
            <a:off x="5286647" y="4986554"/>
            <a:ext cx="86868" cy="86868"/>
          </a:xfrm>
          <a:prstGeom prst="ellipse">
            <a:avLst/>
          </a:prstGeom>
          <a:solidFill>
            <a:srgbClr val="35A1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7" name="Oval 136">
            <a:extLst>
              <a:ext uri="{FF2B5EF4-FFF2-40B4-BE49-F238E27FC236}">
                <a16:creationId xmlns:a16="http://schemas.microsoft.com/office/drawing/2014/main" id="{DAB86D07-6A09-489B-00B5-F12E6A48BF3B}"/>
              </a:ext>
            </a:extLst>
          </p:cNvPr>
          <p:cNvSpPr/>
          <p:nvPr/>
        </p:nvSpPr>
        <p:spPr>
          <a:xfrm>
            <a:off x="5308843" y="4745981"/>
            <a:ext cx="86868" cy="86868"/>
          </a:xfrm>
          <a:prstGeom prst="ellipse">
            <a:avLst/>
          </a:prstGeom>
          <a:solidFill>
            <a:srgbClr val="35A1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A369C1AA-060A-F5E0-9415-C74D3B0D54C6}"/>
              </a:ext>
            </a:extLst>
          </p:cNvPr>
          <p:cNvSpPr/>
          <p:nvPr/>
        </p:nvSpPr>
        <p:spPr>
          <a:xfrm>
            <a:off x="4324423" y="5098233"/>
            <a:ext cx="86868" cy="86868"/>
          </a:xfrm>
          <a:prstGeom prst="ellipse">
            <a:avLst/>
          </a:prstGeom>
          <a:solidFill>
            <a:srgbClr val="35A1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A5C3E89B-D5DE-F215-33E9-4AD2DC8FE1B9}"/>
              </a:ext>
            </a:extLst>
          </p:cNvPr>
          <p:cNvSpPr/>
          <p:nvPr/>
        </p:nvSpPr>
        <p:spPr>
          <a:xfrm>
            <a:off x="4402147" y="5143953"/>
            <a:ext cx="86868" cy="86868"/>
          </a:xfrm>
          <a:prstGeom prst="ellipse">
            <a:avLst/>
          </a:prstGeom>
          <a:solidFill>
            <a:srgbClr val="35A1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3" name="Freeform 107">
            <a:extLst>
              <a:ext uri="{FF2B5EF4-FFF2-40B4-BE49-F238E27FC236}">
                <a16:creationId xmlns:a16="http://schemas.microsoft.com/office/drawing/2014/main" id="{620DC389-D913-A3DE-CDC8-7793CF0CEEDE}"/>
              </a:ext>
            </a:extLst>
          </p:cNvPr>
          <p:cNvSpPr/>
          <p:nvPr/>
        </p:nvSpPr>
        <p:spPr>
          <a:xfrm>
            <a:off x="888909" y="5074845"/>
            <a:ext cx="2834639" cy="118872"/>
          </a:xfrm>
          <a:custGeom>
            <a:avLst/>
            <a:gdLst/>
            <a:ahLst/>
            <a:cxnLst/>
            <a:rect l="l" t="t" r="r" b="b"/>
            <a:pathLst>
              <a:path w="2834639" h="118872">
                <a:moveTo>
                  <a:pt x="0" y="59436"/>
                </a:moveTo>
                <a:lnTo>
                  <a:pt x="17716" y="36690"/>
                </a:lnTo>
                <a:lnTo>
                  <a:pt x="35433" y="17408"/>
                </a:lnTo>
                <a:lnTo>
                  <a:pt x="53149" y="4524"/>
                </a:lnTo>
                <a:lnTo>
                  <a:pt x="70865" y="0"/>
                </a:lnTo>
                <a:lnTo>
                  <a:pt x="88582" y="4524"/>
                </a:lnTo>
                <a:lnTo>
                  <a:pt x="106299" y="17408"/>
                </a:lnTo>
                <a:lnTo>
                  <a:pt x="124015" y="36690"/>
                </a:lnTo>
                <a:lnTo>
                  <a:pt x="141732" y="59436"/>
                </a:lnTo>
                <a:lnTo>
                  <a:pt x="159448" y="82181"/>
                </a:lnTo>
                <a:lnTo>
                  <a:pt x="177165" y="101463"/>
                </a:lnTo>
                <a:lnTo>
                  <a:pt x="194881" y="114347"/>
                </a:lnTo>
                <a:lnTo>
                  <a:pt x="212598" y="118872"/>
                </a:lnTo>
                <a:lnTo>
                  <a:pt x="230314" y="114347"/>
                </a:lnTo>
                <a:lnTo>
                  <a:pt x="248031" y="101463"/>
                </a:lnTo>
                <a:lnTo>
                  <a:pt x="265747" y="82181"/>
                </a:lnTo>
                <a:lnTo>
                  <a:pt x="283464" y="59436"/>
                </a:lnTo>
                <a:lnTo>
                  <a:pt x="301180" y="36690"/>
                </a:lnTo>
                <a:lnTo>
                  <a:pt x="318897" y="17408"/>
                </a:lnTo>
                <a:lnTo>
                  <a:pt x="336613" y="4524"/>
                </a:lnTo>
                <a:lnTo>
                  <a:pt x="354330" y="0"/>
                </a:lnTo>
                <a:lnTo>
                  <a:pt x="372046" y="4524"/>
                </a:lnTo>
                <a:lnTo>
                  <a:pt x="389763" y="17408"/>
                </a:lnTo>
                <a:lnTo>
                  <a:pt x="407479" y="36690"/>
                </a:lnTo>
                <a:lnTo>
                  <a:pt x="425195" y="59436"/>
                </a:lnTo>
                <a:lnTo>
                  <a:pt x="442912" y="82181"/>
                </a:lnTo>
                <a:lnTo>
                  <a:pt x="460629" y="101463"/>
                </a:lnTo>
                <a:lnTo>
                  <a:pt x="478345" y="114347"/>
                </a:lnTo>
                <a:lnTo>
                  <a:pt x="496062" y="118872"/>
                </a:lnTo>
                <a:lnTo>
                  <a:pt x="513778" y="114347"/>
                </a:lnTo>
                <a:lnTo>
                  <a:pt x="531494" y="101463"/>
                </a:lnTo>
                <a:lnTo>
                  <a:pt x="549211" y="82181"/>
                </a:lnTo>
                <a:lnTo>
                  <a:pt x="566928" y="59436"/>
                </a:lnTo>
                <a:lnTo>
                  <a:pt x="584644" y="36690"/>
                </a:lnTo>
                <a:lnTo>
                  <a:pt x="602361" y="17408"/>
                </a:lnTo>
                <a:lnTo>
                  <a:pt x="620077" y="4524"/>
                </a:lnTo>
                <a:lnTo>
                  <a:pt x="637793" y="0"/>
                </a:lnTo>
                <a:lnTo>
                  <a:pt x="655510" y="4524"/>
                </a:lnTo>
                <a:lnTo>
                  <a:pt x="673226" y="17408"/>
                </a:lnTo>
                <a:lnTo>
                  <a:pt x="690943" y="36690"/>
                </a:lnTo>
                <a:lnTo>
                  <a:pt x="708660" y="59436"/>
                </a:lnTo>
                <a:lnTo>
                  <a:pt x="726376" y="82181"/>
                </a:lnTo>
                <a:lnTo>
                  <a:pt x="744093" y="101463"/>
                </a:lnTo>
                <a:lnTo>
                  <a:pt x="761809" y="114347"/>
                </a:lnTo>
                <a:lnTo>
                  <a:pt x="779526" y="118872"/>
                </a:lnTo>
                <a:lnTo>
                  <a:pt x="797242" y="114347"/>
                </a:lnTo>
                <a:lnTo>
                  <a:pt x="814959" y="101463"/>
                </a:lnTo>
                <a:lnTo>
                  <a:pt x="832675" y="82181"/>
                </a:lnTo>
                <a:lnTo>
                  <a:pt x="850391" y="59436"/>
                </a:lnTo>
                <a:lnTo>
                  <a:pt x="868108" y="36690"/>
                </a:lnTo>
                <a:lnTo>
                  <a:pt x="885825" y="17408"/>
                </a:lnTo>
                <a:lnTo>
                  <a:pt x="903541" y="4524"/>
                </a:lnTo>
                <a:lnTo>
                  <a:pt x="921257" y="0"/>
                </a:lnTo>
                <a:lnTo>
                  <a:pt x="938974" y="4524"/>
                </a:lnTo>
                <a:lnTo>
                  <a:pt x="956690" y="17408"/>
                </a:lnTo>
                <a:lnTo>
                  <a:pt x="974407" y="36690"/>
                </a:lnTo>
                <a:lnTo>
                  <a:pt x="992124" y="59436"/>
                </a:lnTo>
                <a:lnTo>
                  <a:pt x="1009840" y="82181"/>
                </a:lnTo>
                <a:lnTo>
                  <a:pt x="1027556" y="101463"/>
                </a:lnTo>
                <a:lnTo>
                  <a:pt x="1045273" y="114347"/>
                </a:lnTo>
                <a:lnTo>
                  <a:pt x="1062989" y="118872"/>
                </a:lnTo>
                <a:lnTo>
                  <a:pt x="1080706" y="114347"/>
                </a:lnTo>
                <a:lnTo>
                  <a:pt x="1098423" y="101463"/>
                </a:lnTo>
                <a:lnTo>
                  <a:pt x="1116139" y="82181"/>
                </a:lnTo>
                <a:lnTo>
                  <a:pt x="1133856" y="59436"/>
                </a:lnTo>
                <a:lnTo>
                  <a:pt x="1151572" y="36690"/>
                </a:lnTo>
                <a:lnTo>
                  <a:pt x="1169288" y="17408"/>
                </a:lnTo>
                <a:lnTo>
                  <a:pt x="1187005" y="4524"/>
                </a:lnTo>
                <a:lnTo>
                  <a:pt x="1204722" y="0"/>
                </a:lnTo>
                <a:lnTo>
                  <a:pt x="1222438" y="4524"/>
                </a:lnTo>
                <a:lnTo>
                  <a:pt x="1240154" y="17408"/>
                </a:lnTo>
                <a:lnTo>
                  <a:pt x="1257871" y="36690"/>
                </a:lnTo>
                <a:lnTo>
                  <a:pt x="1275587" y="59436"/>
                </a:lnTo>
                <a:lnTo>
                  <a:pt x="1293304" y="82181"/>
                </a:lnTo>
                <a:lnTo>
                  <a:pt x="1311021" y="101463"/>
                </a:lnTo>
                <a:lnTo>
                  <a:pt x="1328737" y="114347"/>
                </a:lnTo>
                <a:lnTo>
                  <a:pt x="1346453" y="118872"/>
                </a:lnTo>
                <a:lnTo>
                  <a:pt x="1364170" y="114347"/>
                </a:lnTo>
                <a:lnTo>
                  <a:pt x="1381886" y="101463"/>
                </a:lnTo>
                <a:lnTo>
                  <a:pt x="1399603" y="82181"/>
                </a:lnTo>
                <a:lnTo>
                  <a:pt x="1417320" y="59436"/>
                </a:lnTo>
                <a:lnTo>
                  <a:pt x="1435036" y="36690"/>
                </a:lnTo>
                <a:lnTo>
                  <a:pt x="1452752" y="17408"/>
                </a:lnTo>
                <a:lnTo>
                  <a:pt x="1470469" y="4524"/>
                </a:lnTo>
                <a:lnTo>
                  <a:pt x="1488186" y="0"/>
                </a:lnTo>
                <a:lnTo>
                  <a:pt x="1505902" y="4524"/>
                </a:lnTo>
                <a:lnTo>
                  <a:pt x="1523619" y="17408"/>
                </a:lnTo>
                <a:lnTo>
                  <a:pt x="1541335" y="36690"/>
                </a:lnTo>
                <a:lnTo>
                  <a:pt x="1559052" y="59436"/>
                </a:lnTo>
                <a:lnTo>
                  <a:pt x="1576768" y="82181"/>
                </a:lnTo>
                <a:lnTo>
                  <a:pt x="1594485" y="101463"/>
                </a:lnTo>
                <a:lnTo>
                  <a:pt x="1612201" y="114347"/>
                </a:lnTo>
                <a:lnTo>
                  <a:pt x="1629918" y="118872"/>
                </a:lnTo>
                <a:lnTo>
                  <a:pt x="1647634" y="114347"/>
                </a:lnTo>
                <a:lnTo>
                  <a:pt x="1665351" y="101463"/>
                </a:lnTo>
                <a:lnTo>
                  <a:pt x="1683067" y="82181"/>
                </a:lnTo>
                <a:lnTo>
                  <a:pt x="1700783" y="59436"/>
                </a:lnTo>
                <a:lnTo>
                  <a:pt x="1718500" y="36690"/>
                </a:lnTo>
                <a:lnTo>
                  <a:pt x="1736216" y="17408"/>
                </a:lnTo>
                <a:lnTo>
                  <a:pt x="1753933" y="4524"/>
                </a:lnTo>
                <a:lnTo>
                  <a:pt x="1771650" y="0"/>
                </a:lnTo>
                <a:lnTo>
                  <a:pt x="1789366" y="4524"/>
                </a:lnTo>
                <a:lnTo>
                  <a:pt x="1807082" y="17408"/>
                </a:lnTo>
                <a:lnTo>
                  <a:pt x="1824799" y="36690"/>
                </a:lnTo>
                <a:lnTo>
                  <a:pt x="1842515" y="59436"/>
                </a:lnTo>
                <a:lnTo>
                  <a:pt x="1860232" y="82181"/>
                </a:lnTo>
                <a:lnTo>
                  <a:pt x="1877948" y="101463"/>
                </a:lnTo>
                <a:lnTo>
                  <a:pt x="1895665" y="114347"/>
                </a:lnTo>
                <a:lnTo>
                  <a:pt x="1913382" y="118872"/>
                </a:lnTo>
                <a:lnTo>
                  <a:pt x="1931098" y="114347"/>
                </a:lnTo>
                <a:lnTo>
                  <a:pt x="1948814" y="101463"/>
                </a:lnTo>
                <a:lnTo>
                  <a:pt x="1966531" y="82181"/>
                </a:lnTo>
                <a:lnTo>
                  <a:pt x="1984247" y="59436"/>
                </a:lnTo>
                <a:lnTo>
                  <a:pt x="2001964" y="36690"/>
                </a:lnTo>
                <a:lnTo>
                  <a:pt x="2019681" y="17408"/>
                </a:lnTo>
                <a:lnTo>
                  <a:pt x="2037397" y="4524"/>
                </a:lnTo>
                <a:lnTo>
                  <a:pt x="2055113" y="0"/>
                </a:lnTo>
                <a:lnTo>
                  <a:pt x="2072830" y="4524"/>
                </a:lnTo>
                <a:lnTo>
                  <a:pt x="2090547" y="17408"/>
                </a:lnTo>
                <a:lnTo>
                  <a:pt x="2108263" y="36690"/>
                </a:lnTo>
                <a:lnTo>
                  <a:pt x="2125979" y="59436"/>
                </a:lnTo>
                <a:lnTo>
                  <a:pt x="2143696" y="82181"/>
                </a:lnTo>
                <a:lnTo>
                  <a:pt x="2161412" y="101463"/>
                </a:lnTo>
                <a:lnTo>
                  <a:pt x="2179129" y="114347"/>
                </a:lnTo>
                <a:lnTo>
                  <a:pt x="2196846" y="118872"/>
                </a:lnTo>
                <a:lnTo>
                  <a:pt x="2214562" y="114347"/>
                </a:lnTo>
                <a:lnTo>
                  <a:pt x="2232278" y="101463"/>
                </a:lnTo>
                <a:lnTo>
                  <a:pt x="2249995" y="82181"/>
                </a:lnTo>
                <a:lnTo>
                  <a:pt x="2267712" y="59436"/>
                </a:lnTo>
                <a:lnTo>
                  <a:pt x="2285428" y="36690"/>
                </a:lnTo>
                <a:lnTo>
                  <a:pt x="2303145" y="17408"/>
                </a:lnTo>
                <a:lnTo>
                  <a:pt x="2320861" y="4524"/>
                </a:lnTo>
                <a:lnTo>
                  <a:pt x="2338577" y="0"/>
                </a:lnTo>
                <a:lnTo>
                  <a:pt x="2356294" y="4524"/>
                </a:lnTo>
                <a:lnTo>
                  <a:pt x="2374011" y="17408"/>
                </a:lnTo>
                <a:lnTo>
                  <a:pt x="2391727" y="36690"/>
                </a:lnTo>
                <a:lnTo>
                  <a:pt x="2409444" y="59436"/>
                </a:lnTo>
                <a:lnTo>
                  <a:pt x="2427160" y="82181"/>
                </a:lnTo>
                <a:lnTo>
                  <a:pt x="2444876" y="101463"/>
                </a:lnTo>
                <a:lnTo>
                  <a:pt x="2462593" y="114347"/>
                </a:lnTo>
                <a:lnTo>
                  <a:pt x="2480309" y="118872"/>
                </a:lnTo>
                <a:lnTo>
                  <a:pt x="2498026" y="114347"/>
                </a:lnTo>
                <a:lnTo>
                  <a:pt x="2515743" y="101463"/>
                </a:lnTo>
                <a:lnTo>
                  <a:pt x="2533459" y="82181"/>
                </a:lnTo>
                <a:lnTo>
                  <a:pt x="2551175" y="59436"/>
                </a:lnTo>
                <a:lnTo>
                  <a:pt x="2568892" y="36690"/>
                </a:lnTo>
                <a:lnTo>
                  <a:pt x="2586608" y="17408"/>
                </a:lnTo>
                <a:lnTo>
                  <a:pt x="2604325" y="4524"/>
                </a:lnTo>
                <a:lnTo>
                  <a:pt x="2622041" y="0"/>
                </a:lnTo>
                <a:lnTo>
                  <a:pt x="2639758" y="4524"/>
                </a:lnTo>
                <a:lnTo>
                  <a:pt x="2657474" y="17408"/>
                </a:lnTo>
                <a:lnTo>
                  <a:pt x="2675191" y="36690"/>
                </a:lnTo>
                <a:lnTo>
                  <a:pt x="2692907" y="59436"/>
                </a:lnTo>
                <a:lnTo>
                  <a:pt x="2710624" y="82181"/>
                </a:lnTo>
                <a:lnTo>
                  <a:pt x="2728340" y="101463"/>
                </a:lnTo>
                <a:lnTo>
                  <a:pt x="2746057" y="114347"/>
                </a:lnTo>
                <a:lnTo>
                  <a:pt x="2763773" y="118872"/>
                </a:lnTo>
                <a:lnTo>
                  <a:pt x="2781490" y="114347"/>
                </a:lnTo>
                <a:lnTo>
                  <a:pt x="2799206" y="101463"/>
                </a:lnTo>
                <a:lnTo>
                  <a:pt x="2816923" y="82181"/>
                </a:lnTo>
                <a:lnTo>
                  <a:pt x="2834639" y="59436"/>
                </a:lnTo>
              </a:path>
            </a:pathLst>
          </a:custGeom>
          <a:noFill/>
          <a:ln w="22860">
            <a:solidFill>
              <a:srgbClr val="A81E36"/>
            </a:solidFill>
            <a:tailEnd type="triangl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5" name="Freeform 108">
            <a:extLst>
              <a:ext uri="{FF2B5EF4-FFF2-40B4-BE49-F238E27FC236}">
                <a16:creationId xmlns:a16="http://schemas.microsoft.com/office/drawing/2014/main" id="{5F8C32DD-1563-2FD0-5053-FAE152D9A4B4}"/>
              </a:ext>
            </a:extLst>
          </p:cNvPr>
          <p:cNvSpPr/>
          <p:nvPr/>
        </p:nvSpPr>
        <p:spPr>
          <a:xfrm>
            <a:off x="888909" y="4407332"/>
            <a:ext cx="2834639" cy="192025"/>
          </a:xfrm>
          <a:custGeom>
            <a:avLst/>
            <a:gdLst/>
            <a:ahLst/>
            <a:cxnLst/>
            <a:rect l="l" t="t" r="r" b="b"/>
            <a:pathLst>
              <a:path w="2834639" h="192025">
                <a:moveTo>
                  <a:pt x="2834639" y="96013"/>
                </a:moveTo>
                <a:lnTo>
                  <a:pt x="2816923" y="66343"/>
                </a:lnTo>
                <a:lnTo>
                  <a:pt x="2799206" y="39578"/>
                </a:lnTo>
                <a:lnTo>
                  <a:pt x="2781490" y="18337"/>
                </a:lnTo>
                <a:lnTo>
                  <a:pt x="2763774" y="4700"/>
                </a:lnTo>
                <a:lnTo>
                  <a:pt x="2746057" y="0"/>
                </a:lnTo>
                <a:lnTo>
                  <a:pt x="2728340" y="4700"/>
                </a:lnTo>
                <a:lnTo>
                  <a:pt x="2710624" y="18337"/>
                </a:lnTo>
                <a:lnTo>
                  <a:pt x="2692908" y="39578"/>
                </a:lnTo>
                <a:lnTo>
                  <a:pt x="2675191" y="66343"/>
                </a:lnTo>
                <a:lnTo>
                  <a:pt x="2657474" y="96013"/>
                </a:lnTo>
                <a:lnTo>
                  <a:pt x="2639758" y="125682"/>
                </a:lnTo>
                <a:lnTo>
                  <a:pt x="2622041" y="152447"/>
                </a:lnTo>
                <a:lnTo>
                  <a:pt x="2604325" y="173688"/>
                </a:lnTo>
                <a:lnTo>
                  <a:pt x="2586609" y="187325"/>
                </a:lnTo>
                <a:lnTo>
                  <a:pt x="2568892" y="192025"/>
                </a:lnTo>
                <a:lnTo>
                  <a:pt x="2551175" y="187325"/>
                </a:lnTo>
                <a:lnTo>
                  <a:pt x="2533459" y="173688"/>
                </a:lnTo>
                <a:lnTo>
                  <a:pt x="2515743" y="152447"/>
                </a:lnTo>
                <a:lnTo>
                  <a:pt x="2498026" y="125682"/>
                </a:lnTo>
                <a:lnTo>
                  <a:pt x="2480309" y="96013"/>
                </a:lnTo>
                <a:lnTo>
                  <a:pt x="2462593" y="66343"/>
                </a:lnTo>
                <a:lnTo>
                  <a:pt x="2444876" y="39578"/>
                </a:lnTo>
                <a:lnTo>
                  <a:pt x="2427160" y="18337"/>
                </a:lnTo>
                <a:lnTo>
                  <a:pt x="2409444" y="4700"/>
                </a:lnTo>
                <a:lnTo>
                  <a:pt x="2391727" y="0"/>
                </a:lnTo>
                <a:lnTo>
                  <a:pt x="2374010" y="4700"/>
                </a:lnTo>
                <a:lnTo>
                  <a:pt x="2356294" y="18337"/>
                </a:lnTo>
                <a:lnTo>
                  <a:pt x="2338577" y="39578"/>
                </a:lnTo>
                <a:lnTo>
                  <a:pt x="2320861" y="66343"/>
                </a:lnTo>
                <a:lnTo>
                  <a:pt x="2303145" y="96013"/>
                </a:lnTo>
                <a:lnTo>
                  <a:pt x="2285428" y="125682"/>
                </a:lnTo>
                <a:lnTo>
                  <a:pt x="2267711" y="152447"/>
                </a:lnTo>
                <a:lnTo>
                  <a:pt x="2249995" y="173688"/>
                </a:lnTo>
                <a:lnTo>
                  <a:pt x="2232278" y="187325"/>
                </a:lnTo>
                <a:lnTo>
                  <a:pt x="2214562" y="192025"/>
                </a:lnTo>
                <a:lnTo>
                  <a:pt x="2196846" y="187325"/>
                </a:lnTo>
                <a:lnTo>
                  <a:pt x="2179129" y="173688"/>
                </a:lnTo>
                <a:lnTo>
                  <a:pt x="2161412" y="152447"/>
                </a:lnTo>
                <a:lnTo>
                  <a:pt x="2143696" y="125682"/>
                </a:lnTo>
                <a:lnTo>
                  <a:pt x="2125979" y="96013"/>
                </a:lnTo>
                <a:lnTo>
                  <a:pt x="2108263" y="66343"/>
                </a:lnTo>
                <a:lnTo>
                  <a:pt x="2090547" y="39578"/>
                </a:lnTo>
                <a:lnTo>
                  <a:pt x="2072830" y="18337"/>
                </a:lnTo>
                <a:lnTo>
                  <a:pt x="2055113" y="4700"/>
                </a:lnTo>
                <a:lnTo>
                  <a:pt x="2037397" y="0"/>
                </a:lnTo>
                <a:lnTo>
                  <a:pt x="2019681" y="4700"/>
                </a:lnTo>
                <a:lnTo>
                  <a:pt x="2001964" y="18337"/>
                </a:lnTo>
                <a:lnTo>
                  <a:pt x="1984248" y="39578"/>
                </a:lnTo>
                <a:lnTo>
                  <a:pt x="1966531" y="66343"/>
                </a:lnTo>
                <a:lnTo>
                  <a:pt x="1948814" y="96013"/>
                </a:lnTo>
                <a:lnTo>
                  <a:pt x="1931098" y="125682"/>
                </a:lnTo>
                <a:lnTo>
                  <a:pt x="1913382" y="152447"/>
                </a:lnTo>
                <a:lnTo>
                  <a:pt x="1895665" y="173688"/>
                </a:lnTo>
                <a:lnTo>
                  <a:pt x="1877949" y="187325"/>
                </a:lnTo>
                <a:lnTo>
                  <a:pt x="1860232" y="192025"/>
                </a:lnTo>
                <a:lnTo>
                  <a:pt x="1842515" y="187325"/>
                </a:lnTo>
                <a:lnTo>
                  <a:pt x="1824799" y="173688"/>
                </a:lnTo>
                <a:lnTo>
                  <a:pt x="1807083" y="152447"/>
                </a:lnTo>
                <a:lnTo>
                  <a:pt x="1789366" y="125682"/>
                </a:lnTo>
                <a:lnTo>
                  <a:pt x="1771650" y="96013"/>
                </a:lnTo>
                <a:lnTo>
                  <a:pt x="1753933" y="66343"/>
                </a:lnTo>
                <a:lnTo>
                  <a:pt x="1736216" y="39578"/>
                </a:lnTo>
                <a:lnTo>
                  <a:pt x="1718500" y="18337"/>
                </a:lnTo>
                <a:lnTo>
                  <a:pt x="1700783" y="4700"/>
                </a:lnTo>
                <a:lnTo>
                  <a:pt x="1683067" y="0"/>
                </a:lnTo>
                <a:lnTo>
                  <a:pt x="1665351" y="4700"/>
                </a:lnTo>
                <a:lnTo>
                  <a:pt x="1647634" y="18337"/>
                </a:lnTo>
                <a:lnTo>
                  <a:pt x="1629918" y="39578"/>
                </a:lnTo>
                <a:lnTo>
                  <a:pt x="1612201" y="66343"/>
                </a:lnTo>
                <a:lnTo>
                  <a:pt x="1594485" y="96013"/>
                </a:lnTo>
                <a:lnTo>
                  <a:pt x="1576768" y="125682"/>
                </a:lnTo>
                <a:lnTo>
                  <a:pt x="1559052" y="152447"/>
                </a:lnTo>
                <a:lnTo>
                  <a:pt x="1541335" y="173688"/>
                </a:lnTo>
                <a:lnTo>
                  <a:pt x="1523619" y="187325"/>
                </a:lnTo>
                <a:lnTo>
                  <a:pt x="1505902" y="192025"/>
                </a:lnTo>
                <a:lnTo>
                  <a:pt x="1488186" y="187325"/>
                </a:lnTo>
                <a:lnTo>
                  <a:pt x="1470469" y="173688"/>
                </a:lnTo>
                <a:lnTo>
                  <a:pt x="1452753" y="152447"/>
                </a:lnTo>
                <a:lnTo>
                  <a:pt x="1435036" y="125682"/>
                </a:lnTo>
                <a:lnTo>
                  <a:pt x="1417320" y="96013"/>
                </a:lnTo>
                <a:lnTo>
                  <a:pt x="1399603" y="66343"/>
                </a:lnTo>
                <a:lnTo>
                  <a:pt x="1381887" y="39578"/>
                </a:lnTo>
                <a:lnTo>
                  <a:pt x="1364170" y="18337"/>
                </a:lnTo>
                <a:lnTo>
                  <a:pt x="1346453" y="4700"/>
                </a:lnTo>
                <a:lnTo>
                  <a:pt x="1328737" y="0"/>
                </a:lnTo>
                <a:lnTo>
                  <a:pt x="1311021" y="4700"/>
                </a:lnTo>
                <a:lnTo>
                  <a:pt x="1293304" y="18337"/>
                </a:lnTo>
                <a:lnTo>
                  <a:pt x="1275587" y="39578"/>
                </a:lnTo>
                <a:lnTo>
                  <a:pt x="1257871" y="66343"/>
                </a:lnTo>
                <a:lnTo>
                  <a:pt x="1240154" y="96013"/>
                </a:lnTo>
                <a:lnTo>
                  <a:pt x="1222438" y="125682"/>
                </a:lnTo>
                <a:lnTo>
                  <a:pt x="1204722" y="152447"/>
                </a:lnTo>
                <a:lnTo>
                  <a:pt x="1187005" y="173688"/>
                </a:lnTo>
                <a:lnTo>
                  <a:pt x="1169288" y="187325"/>
                </a:lnTo>
                <a:lnTo>
                  <a:pt x="1151572" y="192025"/>
                </a:lnTo>
                <a:lnTo>
                  <a:pt x="1133856" y="187325"/>
                </a:lnTo>
                <a:lnTo>
                  <a:pt x="1116139" y="173688"/>
                </a:lnTo>
                <a:lnTo>
                  <a:pt x="1098423" y="152447"/>
                </a:lnTo>
                <a:lnTo>
                  <a:pt x="1080706" y="125682"/>
                </a:lnTo>
                <a:lnTo>
                  <a:pt x="1062989" y="96013"/>
                </a:lnTo>
                <a:lnTo>
                  <a:pt x="1045273" y="66343"/>
                </a:lnTo>
                <a:lnTo>
                  <a:pt x="1027557" y="39578"/>
                </a:lnTo>
                <a:lnTo>
                  <a:pt x="1009840" y="18337"/>
                </a:lnTo>
                <a:lnTo>
                  <a:pt x="992124" y="4700"/>
                </a:lnTo>
                <a:lnTo>
                  <a:pt x="974407" y="0"/>
                </a:lnTo>
                <a:lnTo>
                  <a:pt x="956691" y="4700"/>
                </a:lnTo>
                <a:lnTo>
                  <a:pt x="938974" y="18337"/>
                </a:lnTo>
                <a:lnTo>
                  <a:pt x="921257" y="39578"/>
                </a:lnTo>
                <a:lnTo>
                  <a:pt x="903541" y="66343"/>
                </a:lnTo>
                <a:lnTo>
                  <a:pt x="885825" y="96013"/>
                </a:lnTo>
                <a:lnTo>
                  <a:pt x="868108" y="125682"/>
                </a:lnTo>
                <a:lnTo>
                  <a:pt x="850392" y="152447"/>
                </a:lnTo>
                <a:lnTo>
                  <a:pt x="832675" y="173688"/>
                </a:lnTo>
                <a:lnTo>
                  <a:pt x="814959" y="187325"/>
                </a:lnTo>
                <a:lnTo>
                  <a:pt x="797242" y="192025"/>
                </a:lnTo>
                <a:lnTo>
                  <a:pt x="779526" y="187325"/>
                </a:lnTo>
                <a:lnTo>
                  <a:pt x="761809" y="173688"/>
                </a:lnTo>
                <a:lnTo>
                  <a:pt x="744092" y="152447"/>
                </a:lnTo>
                <a:lnTo>
                  <a:pt x="726376" y="125682"/>
                </a:lnTo>
                <a:lnTo>
                  <a:pt x="708660" y="96013"/>
                </a:lnTo>
                <a:lnTo>
                  <a:pt x="690943" y="66343"/>
                </a:lnTo>
                <a:lnTo>
                  <a:pt x="673227" y="39578"/>
                </a:lnTo>
                <a:lnTo>
                  <a:pt x="655510" y="18337"/>
                </a:lnTo>
                <a:lnTo>
                  <a:pt x="637793" y="4700"/>
                </a:lnTo>
                <a:lnTo>
                  <a:pt x="620077" y="0"/>
                </a:lnTo>
                <a:lnTo>
                  <a:pt x="602361" y="4700"/>
                </a:lnTo>
                <a:lnTo>
                  <a:pt x="584644" y="18337"/>
                </a:lnTo>
                <a:lnTo>
                  <a:pt x="566927" y="39578"/>
                </a:lnTo>
                <a:lnTo>
                  <a:pt x="549211" y="66343"/>
                </a:lnTo>
                <a:lnTo>
                  <a:pt x="531494" y="96012"/>
                </a:lnTo>
                <a:lnTo>
                  <a:pt x="513778" y="125682"/>
                </a:lnTo>
                <a:lnTo>
                  <a:pt x="496062" y="152447"/>
                </a:lnTo>
                <a:lnTo>
                  <a:pt x="478345" y="173688"/>
                </a:lnTo>
                <a:lnTo>
                  <a:pt x="460628" y="187325"/>
                </a:lnTo>
                <a:lnTo>
                  <a:pt x="442912" y="192025"/>
                </a:lnTo>
                <a:lnTo>
                  <a:pt x="425195" y="187325"/>
                </a:lnTo>
                <a:lnTo>
                  <a:pt x="407479" y="173688"/>
                </a:lnTo>
                <a:lnTo>
                  <a:pt x="389763" y="152447"/>
                </a:lnTo>
                <a:lnTo>
                  <a:pt x="372046" y="125682"/>
                </a:lnTo>
                <a:lnTo>
                  <a:pt x="354330" y="96013"/>
                </a:lnTo>
                <a:lnTo>
                  <a:pt x="336613" y="66343"/>
                </a:lnTo>
                <a:lnTo>
                  <a:pt x="318897" y="39578"/>
                </a:lnTo>
                <a:lnTo>
                  <a:pt x="301180" y="18337"/>
                </a:lnTo>
                <a:lnTo>
                  <a:pt x="283464" y="4700"/>
                </a:lnTo>
                <a:lnTo>
                  <a:pt x="265747" y="0"/>
                </a:lnTo>
                <a:lnTo>
                  <a:pt x="248031" y="4700"/>
                </a:lnTo>
                <a:lnTo>
                  <a:pt x="230314" y="18337"/>
                </a:lnTo>
                <a:lnTo>
                  <a:pt x="212598" y="39578"/>
                </a:lnTo>
                <a:lnTo>
                  <a:pt x="194881" y="66343"/>
                </a:lnTo>
                <a:lnTo>
                  <a:pt x="177165" y="96012"/>
                </a:lnTo>
                <a:lnTo>
                  <a:pt x="159448" y="125682"/>
                </a:lnTo>
                <a:lnTo>
                  <a:pt x="141732" y="152447"/>
                </a:lnTo>
                <a:lnTo>
                  <a:pt x="124015" y="173688"/>
                </a:lnTo>
                <a:lnTo>
                  <a:pt x="106299" y="187325"/>
                </a:lnTo>
                <a:lnTo>
                  <a:pt x="88582" y="192025"/>
                </a:lnTo>
                <a:lnTo>
                  <a:pt x="70866" y="187325"/>
                </a:lnTo>
                <a:lnTo>
                  <a:pt x="53149" y="173688"/>
                </a:lnTo>
                <a:lnTo>
                  <a:pt x="35432" y="152447"/>
                </a:lnTo>
                <a:lnTo>
                  <a:pt x="17716" y="125682"/>
                </a:lnTo>
                <a:lnTo>
                  <a:pt x="0" y="96013"/>
                </a:lnTo>
              </a:path>
            </a:pathLst>
          </a:custGeom>
          <a:noFill/>
          <a:ln w="38100">
            <a:solidFill>
              <a:srgbClr val="A81E36"/>
            </a:solidFill>
            <a:tailEnd type="triangl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7" name="Freeform 109">
            <a:extLst>
              <a:ext uri="{FF2B5EF4-FFF2-40B4-BE49-F238E27FC236}">
                <a16:creationId xmlns:a16="http://schemas.microsoft.com/office/drawing/2014/main" id="{E6A5E1EA-8392-2305-C8F6-7A89C3701AD3}"/>
              </a:ext>
            </a:extLst>
          </p:cNvPr>
          <p:cNvSpPr/>
          <p:nvPr/>
        </p:nvSpPr>
        <p:spPr>
          <a:xfrm>
            <a:off x="8386989" y="4709084"/>
            <a:ext cx="2834640" cy="192025"/>
          </a:xfrm>
          <a:custGeom>
            <a:avLst/>
            <a:gdLst/>
            <a:ahLst/>
            <a:cxnLst/>
            <a:rect l="l" t="t" r="r" b="b"/>
            <a:pathLst>
              <a:path w="2834640" h="192025">
                <a:moveTo>
                  <a:pt x="0" y="96013"/>
                </a:moveTo>
                <a:lnTo>
                  <a:pt x="17716" y="66343"/>
                </a:lnTo>
                <a:lnTo>
                  <a:pt x="35433" y="39578"/>
                </a:lnTo>
                <a:lnTo>
                  <a:pt x="53149" y="18337"/>
                </a:lnTo>
                <a:lnTo>
                  <a:pt x="70866" y="4700"/>
                </a:lnTo>
                <a:lnTo>
                  <a:pt x="88582" y="0"/>
                </a:lnTo>
                <a:lnTo>
                  <a:pt x="106299" y="4700"/>
                </a:lnTo>
                <a:lnTo>
                  <a:pt x="124015" y="18337"/>
                </a:lnTo>
                <a:lnTo>
                  <a:pt x="141731" y="39578"/>
                </a:lnTo>
                <a:lnTo>
                  <a:pt x="159448" y="66343"/>
                </a:lnTo>
                <a:lnTo>
                  <a:pt x="177164" y="96013"/>
                </a:lnTo>
                <a:lnTo>
                  <a:pt x="194881" y="125682"/>
                </a:lnTo>
                <a:lnTo>
                  <a:pt x="212598" y="152447"/>
                </a:lnTo>
                <a:lnTo>
                  <a:pt x="230314" y="173688"/>
                </a:lnTo>
                <a:lnTo>
                  <a:pt x="248031" y="187325"/>
                </a:lnTo>
                <a:lnTo>
                  <a:pt x="265747" y="192025"/>
                </a:lnTo>
                <a:lnTo>
                  <a:pt x="283464" y="187325"/>
                </a:lnTo>
                <a:lnTo>
                  <a:pt x="301180" y="173688"/>
                </a:lnTo>
                <a:lnTo>
                  <a:pt x="318897" y="152447"/>
                </a:lnTo>
                <a:lnTo>
                  <a:pt x="336613" y="125682"/>
                </a:lnTo>
                <a:lnTo>
                  <a:pt x="354329" y="96013"/>
                </a:lnTo>
                <a:lnTo>
                  <a:pt x="372046" y="66343"/>
                </a:lnTo>
                <a:lnTo>
                  <a:pt x="389762" y="39578"/>
                </a:lnTo>
                <a:lnTo>
                  <a:pt x="407479" y="18337"/>
                </a:lnTo>
                <a:lnTo>
                  <a:pt x="425196" y="4700"/>
                </a:lnTo>
                <a:lnTo>
                  <a:pt x="442912" y="0"/>
                </a:lnTo>
                <a:lnTo>
                  <a:pt x="460629" y="4700"/>
                </a:lnTo>
                <a:lnTo>
                  <a:pt x="478345" y="18337"/>
                </a:lnTo>
                <a:lnTo>
                  <a:pt x="496062" y="39578"/>
                </a:lnTo>
                <a:lnTo>
                  <a:pt x="513778" y="66343"/>
                </a:lnTo>
                <a:lnTo>
                  <a:pt x="531495" y="96013"/>
                </a:lnTo>
                <a:lnTo>
                  <a:pt x="549211" y="125682"/>
                </a:lnTo>
                <a:lnTo>
                  <a:pt x="566928" y="152447"/>
                </a:lnTo>
                <a:lnTo>
                  <a:pt x="584644" y="173688"/>
                </a:lnTo>
                <a:lnTo>
                  <a:pt x="602360" y="187325"/>
                </a:lnTo>
                <a:lnTo>
                  <a:pt x="620077" y="192025"/>
                </a:lnTo>
                <a:lnTo>
                  <a:pt x="637794" y="187325"/>
                </a:lnTo>
                <a:lnTo>
                  <a:pt x="655510" y="173688"/>
                </a:lnTo>
                <a:lnTo>
                  <a:pt x="673227" y="152447"/>
                </a:lnTo>
                <a:lnTo>
                  <a:pt x="690943" y="125682"/>
                </a:lnTo>
                <a:lnTo>
                  <a:pt x="708660" y="96013"/>
                </a:lnTo>
                <a:lnTo>
                  <a:pt x="726376" y="66343"/>
                </a:lnTo>
                <a:lnTo>
                  <a:pt x="744093" y="39578"/>
                </a:lnTo>
                <a:lnTo>
                  <a:pt x="761809" y="18337"/>
                </a:lnTo>
                <a:lnTo>
                  <a:pt x="779526" y="4700"/>
                </a:lnTo>
                <a:lnTo>
                  <a:pt x="797242" y="0"/>
                </a:lnTo>
                <a:lnTo>
                  <a:pt x="814958" y="4700"/>
                </a:lnTo>
                <a:lnTo>
                  <a:pt x="832675" y="18337"/>
                </a:lnTo>
                <a:lnTo>
                  <a:pt x="850392" y="39578"/>
                </a:lnTo>
                <a:lnTo>
                  <a:pt x="868108" y="66343"/>
                </a:lnTo>
                <a:lnTo>
                  <a:pt x="885825" y="96013"/>
                </a:lnTo>
                <a:lnTo>
                  <a:pt x="903541" y="125682"/>
                </a:lnTo>
                <a:lnTo>
                  <a:pt x="921258" y="152447"/>
                </a:lnTo>
                <a:lnTo>
                  <a:pt x="938974" y="173688"/>
                </a:lnTo>
                <a:lnTo>
                  <a:pt x="956691" y="187325"/>
                </a:lnTo>
                <a:lnTo>
                  <a:pt x="974407" y="192025"/>
                </a:lnTo>
                <a:lnTo>
                  <a:pt x="992124" y="187325"/>
                </a:lnTo>
                <a:lnTo>
                  <a:pt x="1009840" y="173688"/>
                </a:lnTo>
                <a:lnTo>
                  <a:pt x="1027557" y="152447"/>
                </a:lnTo>
                <a:lnTo>
                  <a:pt x="1045273" y="125682"/>
                </a:lnTo>
                <a:lnTo>
                  <a:pt x="1062990" y="96013"/>
                </a:lnTo>
                <a:lnTo>
                  <a:pt x="1080706" y="66343"/>
                </a:lnTo>
                <a:lnTo>
                  <a:pt x="1098423" y="39578"/>
                </a:lnTo>
                <a:lnTo>
                  <a:pt x="1116139" y="18337"/>
                </a:lnTo>
                <a:lnTo>
                  <a:pt x="1133856" y="4700"/>
                </a:lnTo>
                <a:lnTo>
                  <a:pt x="1151572" y="0"/>
                </a:lnTo>
                <a:lnTo>
                  <a:pt x="1169289" y="4700"/>
                </a:lnTo>
                <a:lnTo>
                  <a:pt x="1187005" y="18337"/>
                </a:lnTo>
                <a:lnTo>
                  <a:pt x="1204722" y="39578"/>
                </a:lnTo>
                <a:lnTo>
                  <a:pt x="1222438" y="66343"/>
                </a:lnTo>
                <a:lnTo>
                  <a:pt x="1240155" y="96013"/>
                </a:lnTo>
                <a:lnTo>
                  <a:pt x="1257871" y="125682"/>
                </a:lnTo>
                <a:lnTo>
                  <a:pt x="1275588" y="152447"/>
                </a:lnTo>
                <a:lnTo>
                  <a:pt x="1293304" y="173688"/>
                </a:lnTo>
                <a:lnTo>
                  <a:pt x="1311021" y="187325"/>
                </a:lnTo>
                <a:lnTo>
                  <a:pt x="1328737" y="192025"/>
                </a:lnTo>
                <a:lnTo>
                  <a:pt x="1346454" y="187325"/>
                </a:lnTo>
                <a:lnTo>
                  <a:pt x="1364170" y="173688"/>
                </a:lnTo>
                <a:lnTo>
                  <a:pt x="1381887" y="152447"/>
                </a:lnTo>
                <a:lnTo>
                  <a:pt x="1399603" y="125682"/>
                </a:lnTo>
                <a:lnTo>
                  <a:pt x="1417320" y="96013"/>
                </a:lnTo>
                <a:lnTo>
                  <a:pt x="1435036" y="66343"/>
                </a:lnTo>
                <a:lnTo>
                  <a:pt x="1452753" y="39578"/>
                </a:lnTo>
                <a:lnTo>
                  <a:pt x="1470469" y="18337"/>
                </a:lnTo>
                <a:lnTo>
                  <a:pt x="1488186" y="4700"/>
                </a:lnTo>
                <a:lnTo>
                  <a:pt x="1505902" y="0"/>
                </a:lnTo>
                <a:lnTo>
                  <a:pt x="1523619" y="4700"/>
                </a:lnTo>
                <a:lnTo>
                  <a:pt x="1541335" y="18337"/>
                </a:lnTo>
                <a:lnTo>
                  <a:pt x="1559052" y="39578"/>
                </a:lnTo>
                <a:lnTo>
                  <a:pt x="1576768" y="66343"/>
                </a:lnTo>
                <a:lnTo>
                  <a:pt x="1594485" y="96013"/>
                </a:lnTo>
                <a:lnTo>
                  <a:pt x="1612201" y="125682"/>
                </a:lnTo>
                <a:lnTo>
                  <a:pt x="1629918" y="152447"/>
                </a:lnTo>
                <a:lnTo>
                  <a:pt x="1647634" y="173688"/>
                </a:lnTo>
                <a:lnTo>
                  <a:pt x="1665351" y="187325"/>
                </a:lnTo>
                <a:lnTo>
                  <a:pt x="1683067" y="192025"/>
                </a:lnTo>
                <a:lnTo>
                  <a:pt x="1700784" y="187325"/>
                </a:lnTo>
                <a:lnTo>
                  <a:pt x="1718500" y="173688"/>
                </a:lnTo>
                <a:lnTo>
                  <a:pt x="1736217" y="152447"/>
                </a:lnTo>
                <a:lnTo>
                  <a:pt x="1753933" y="125682"/>
                </a:lnTo>
                <a:lnTo>
                  <a:pt x="1771650" y="96013"/>
                </a:lnTo>
                <a:lnTo>
                  <a:pt x="1789366" y="66343"/>
                </a:lnTo>
                <a:lnTo>
                  <a:pt x="1807083" y="39578"/>
                </a:lnTo>
                <a:lnTo>
                  <a:pt x="1824799" y="18337"/>
                </a:lnTo>
                <a:lnTo>
                  <a:pt x="1842516" y="4700"/>
                </a:lnTo>
                <a:lnTo>
                  <a:pt x="1860232" y="0"/>
                </a:lnTo>
                <a:lnTo>
                  <a:pt x="1877949" y="4700"/>
                </a:lnTo>
                <a:lnTo>
                  <a:pt x="1895665" y="18337"/>
                </a:lnTo>
                <a:lnTo>
                  <a:pt x="1913382" y="39578"/>
                </a:lnTo>
                <a:lnTo>
                  <a:pt x="1931098" y="66343"/>
                </a:lnTo>
                <a:lnTo>
                  <a:pt x="1948815" y="96013"/>
                </a:lnTo>
                <a:lnTo>
                  <a:pt x="1966531" y="125682"/>
                </a:lnTo>
                <a:lnTo>
                  <a:pt x="1984248" y="152447"/>
                </a:lnTo>
                <a:lnTo>
                  <a:pt x="2001964" y="173688"/>
                </a:lnTo>
                <a:lnTo>
                  <a:pt x="2019681" y="187325"/>
                </a:lnTo>
                <a:lnTo>
                  <a:pt x="2037397" y="192025"/>
                </a:lnTo>
                <a:lnTo>
                  <a:pt x="2055114" y="187325"/>
                </a:lnTo>
                <a:lnTo>
                  <a:pt x="2072830" y="173688"/>
                </a:lnTo>
                <a:lnTo>
                  <a:pt x="2090547" y="152447"/>
                </a:lnTo>
                <a:lnTo>
                  <a:pt x="2108263" y="125682"/>
                </a:lnTo>
                <a:lnTo>
                  <a:pt x="2125980" y="96013"/>
                </a:lnTo>
                <a:lnTo>
                  <a:pt x="2143696" y="66343"/>
                </a:lnTo>
                <a:lnTo>
                  <a:pt x="2161413" y="39578"/>
                </a:lnTo>
                <a:lnTo>
                  <a:pt x="2179129" y="18337"/>
                </a:lnTo>
                <a:lnTo>
                  <a:pt x="2196846" y="4700"/>
                </a:lnTo>
                <a:lnTo>
                  <a:pt x="2214562" y="0"/>
                </a:lnTo>
                <a:lnTo>
                  <a:pt x="2232279" y="4700"/>
                </a:lnTo>
                <a:lnTo>
                  <a:pt x="2249995" y="18337"/>
                </a:lnTo>
                <a:lnTo>
                  <a:pt x="2267712" y="39578"/>
                </a:lnTo>
                <a:lnTo>
                  <a:pt x="2285428" y="66343"/>
                </a:lnTo>
                <a:lnTo>
                  <a:pt x="2303145" y="96012"/>
                </a:lnTo>
                <a:lnTo>
                  <a:pt x="2320861" y="125682"/>
                </a:lnTo>
                <a:lnTo>
                  <a:pt x="2338578" y="152447"/>
                </a:lnTo>
                <a:lnTo>
                  <a:pt x="2356294" y="173688"/>
                </a:lnTo>
                <a:lnTo>
                  <a:pt x="2374011" y="187325"/>
                </a:lnTo>
                <a:lnTo>
                  <a:pt x="2391727" y="192025"/>
                </a:lnTo>
                <a:lnTo>
                  <a:pt x="2409444" y="187325"/>
                </a:lnTo>
                <a:lnTo>
                  <a:pt x="2427160" y="173688"/>
                </a:lnTo>
                <a:lnTo>
                  <a:pt x="2444877" y="152447"/>
                </a:lnTo>
                <a:lnTo>
                  <a:pt x="2462593" y="125682"/>
                </a:lnTo>
                <a:lnTo>
                  <a:pt x="2480310" y="96013"/>
                </a:lnTo>
                <a:lnTo>
                  <a:pt x="2498026" y="66343"/>
                </a:lnTo>
                <a:lnTo>
                  <a:pt x="2515743" y="39578"/>
                </a:lnTo>
                <a:lnTo>
                  <a:pt x="2533459" y="18337"/>
                </a:lnTo>
                <a:lnTo>
                  <a:pt x="2551176" y="4700"/>
                </a:lnTo>
                <a:lnTo>
                  <a:pt x="2568892" y="0"/>
                </a:lnTo>
                <a:lnTo>
                  <a:pt x="2586609" y="4700"/>
                </a:lnTo>
                <a:lnTo>
                  <a:pt x="2604325" y="18337"/>
                </a:lnTo>
                <a:lnTo>
                  <a:pt x="2622042" y="39578"/>
                </a:lnTo>
                <a:lnTo>
                  <a:pt x="2639758" y="66343"/>
                </a:lnTo>
                <a:lnTo>
                  <a:pt x="2657475" y="96012"/>
                </a:lnTo>
                <a:lnTo>
                  <a:pt x="2675191" y="125682"/>
                </a:lnTo>
                <a:lnTo>
                  <a:pt x="2692908" y="152447"/>
                </a:lnTo>
                <a:lnTo>
                  <a:pt x="2710624" y="173688"/>
                </a:lnTo>
                <a:lnTo>
                  <a:pt x="2728341" y="187325"/>
                </a:lnTo>
                <a:lnTo>
                  <a:pt x="2746057" y="192025"/>
                </a:lnTo>
                <a:lnTo>
                  <a:pt x="2763774" y="187325"/>
                </a:lnTo>
                <a:lnTo>
                  <a:pt x="2781490" y="173688"/>
                </a:lnTo>
                <a:lnTo>
                  <a:pt x="2799207" y="152447"/>
                </a:lnTo>
                <a:lnTo>
                  <a:pt x="2816923" y="125682"/>
                </a:lnTo>
                <a:lnTo>
                  <a:pt x="2834640" y="96013"/>
                </a:lnTo>
              </a:path>
            </a:pathLst>
          </a:custGeom>
          <a:noFill/>
          <a:ln w="38100">
            <a:solidFill>
              <a:srgbClr val="A81E36"/>
            </a:solidFill>
            <a:tailEnd type="triangl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CF693785-4555-4310-9033-AC3F97B6F50C}"/>
              </a:ext>
            </a:extLst>
          </p:cNvPr>
          <p:cNvSpPr txBox="1"/>
          <p:nvPr/>
        </p:nvSpPr>
        <p:spPr>
          <a:xfrm>
            <a:off x="1153843" y="4653714"/>
            <a:ext cx="710131" cy="307777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l"/>
            <a:r>
              <a:rPr sz="2000" b="0" i="1" dirty="0">
                <a:solidFill>
                  <a:srgbClr val="A81E36"/>
                </a:solidFill>
                <a:latin typeface="Times New Roman"/>
              </a:rPr>
              <a:t>trigger</a:t>
            </a: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AAFC118D-1386-ED11-7F02-6FCA68911025}"/>
              </a:ext>
            </a:extLst>
          </p:cNvPr>
          <p:cNvSpPr txBox="1"/>
          <p:nvPr/>
        </p:nvSpPr>
        <p:spPr>
          <a:xfrm>
            <a:off x="2055145" y="3840639"/>
            <a:ext cx="8626786" cy="33855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200" b="1" i="0" dirty="0">
                <a:solidFill>
                  <a:srgbClr val="1A1A1A"/>
                </a:solidFill>
                <a:latin typeface="Arial"/>
              </a:rPr>
              <a:t>(</a:t>
            </a:r>
            <a:r>
              <a:rPr lang="en-CA" sz="2200" b="1" i="0" dirty="0">
                <a:solidFill>
                  <a:srgbClr val="1A1A1A"/>
                </a:solidFill>
                <a:latin typeface="Arial"/>
              </a:rPr>
              <a:t>b</a:t>
            </a:r>
            <a:r>
              <a:rPr sz="2200" b="1" i="0" dirty="0">
                <a:solidFill>
                  <a:srgbClr val="1A1A1A"/>
                </a:solidFill>
                <a:latin typeface="Arial"/>
              </a:rPr>
              <a:t>)</a:t>
            </a:r>
            <a:r>
              <a:rPr lang="en-CA" sz="2200" b="1" dirty="0">
                <a:solidFill>
                  <a:srgbClr val="1A1A1A"/>
                </a:solidFill>
                <a:latin typeface="Arial"/>
              </a:rPr>
              <a:t> Trigger Phase </a:t>
            </a:r>
            <a:r>
              <a:rPr sz="2200" b="1" i="0" dirty="0">
                <a:solidFill>
                  <a:srgbClr val="1A1A1A"/>
                </a:solidFill>
                <a:latin typeface="Arial"/>
              </a:rPr>
              <a:t>— </a:t>
            </a:r>
            <a:r>
              <a:rPr lang="en-CA" sz="2200" b="1" i="0" dirty="0">
                <a:solidFill>
                  <a:srgbClr val="1A1A1A"/>
                </a:solidFill>
                <a:latin typeface="Arial"/>
              </a:rPr>
              <a:t>a trigger laser deexcites the sample</a:t>
            </a:r>
            <a:endParaRPr sz="2200" b="1" i="0" dirty="0">
              <a:solidFill>
                <a:srgbClr val="1A1A1A"/>
              </a:solidFill>
              <a:latin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8" name="TextBox 157">
                <a:extLst>
                  <a:ext uri="{FF2B5EF4-FFF2-40B4-BE49-F238E27FC236}">
                    <a16:creationId xmlns:a16="http://schemas.microsoft.com/office/drawing/2014/main" id="{7CF3ADAC-EEB6-7A26-AAFF-C33F718DDD42}"/>
                  </a:ext>
                </a:extLst>
              </p:cNvPr>
              <p:cNvSpPr txBox="1"/>
              <p:nvPr/>
            </p:nvSpPr>
            <p:spPr>
              <a:xfrm>
                <a:off x="1973492" y="5715362"/>
                <a:ext cx="8699497" cy="50186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CA" sz="2200" b="0" dirty="0"/>
                  <a:t>All light is circularly polarized has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CA" sz="2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CA" sz="2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CA" sz="2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CA" sz="2200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  <m:r>
                          <a:rPr lang="en-CA" sz="22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CA" sz="2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CA" sz="2200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CA" sz="22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sub>
                        </m:sSub>
                      </m:num>
                      <m:den>
                        <m:r>
                          <a:rPr lang="en-CA" sz="2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CA" sz="2200" b="0" i="1" smtClean="0">
                            <a:latin typeface="Cambria Math" panose="02040503050406030204" pitchFamily="18" charset="0"/>
                          </a:rPr>
                          <m:t>ℏ</m:t>
                        </m:r>
                      </m:den>
                    </m:f>
                    <m:r>
                      <a:rPr lang="en-CA" sz="22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CA" sz="2200" b="0" i="0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CA" sz="2200" b="0" i="0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CA" sz="2200" b="0" i="0" smtClean="0">
                        <a:latin typeface="Cambria Math" panose="02040503050406030204" pitchFamily="18" charset="0"/>
                      </a:rPr>
                      <m:t>26</m:t>
                    </m:r>
                    <m:r>
                      <a:rPr lang="en-CA" sz="22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CA" sz="2200" b="0" i="0" smtClean="0">
                        <a:latin typeface="Cambria Math" panose="02040503050406030204" pitchFamily="18" charset="0"/>
                      </a:rPr>
                      <m:t>eV</m:t>
                    </m:r>
                  </m:oMath>
                </a14:m>
                <a:r>
                  <a:rPr lang="en-CA" sz="2200" dirty="0"/>
                  <a:t> and </a:t>
                </a:r>
                <a14:m>
                  <m:oMath xmlns:m="http://schemas.openxmlformats.org/officeDocument/2006/math">
                    <m:r>
                      <a:rPr lang="en-CA" sz="2200" b="0" i="1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en-CA" sz="2200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CA" sz="2200" b="0" i="1" smtClean="0">
                        <a:latin typeface="Cambria Math" panose="02040503050406030204" pitchFamily="18" charset="0"/>
                      </a:rPr>
                      <m:t>8</m:t>
                    </m:r>
                    <m:r>
                      <a:rPr lang="en-CA" sz="22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CA" sz="2200" b="0" i="1" smtClean="0"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CA" sz="2200" dirty="0"/>
                  <a:t>m. </a:t>
                </a:r>
              </a:p>
            </p:txBody>
          </p:sp>
        </mc:Choice>
        <mc:Fallback xmlns="">
          <p:sp>
            <p:nvSpPr>
              <p:cNvPr id="158" name="TextBox 157">
                <a:extLst>
                  <a:ext uri="{FF2B5EF4-FFF2-40B4-BE49-F238E27FC236}">
                    <a16:creationId xmlns:a16="http://schemas.microsoft.com/office/drawing/2014/main" id="{7CF3ADAC-EEB6-7A26-AAFF-C33F718DDD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3492" y="5715362"/>
                <a:ext cx="8699497" cy="501869"/>
              </a:xfrm>
              <a:prstGeom prst="rect">
                <a:avLst/>
              </a:prstGeom>
              <a:blipFill>
                <a:blip r:embed="rId2"/>
                <a:stretch>
                  <a:fillRect l="-1962" t="-2439" r="-1051" b="-1707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0" name="TextBox 159">
            <a:extLst>
              <a:ext uri="{FF2B5EF4-FFF2-40B4-BE49-F238E27FC236}">
                <a16:creationId xmlns:a16="http://schemas.microsoft.com/office/drawing/2014/main" id="{1F8EB176-4178-890D-046A-0D707BC7323A}"/>
              </a:ext>
            </a:extLst>
          </p:cNvPr>
          <p:cNvSpPr txBox="1"/>
          <p:nvPr/>
        </p:nvSpPr>
        <p:spPr>
          <a:xfrm>
            <a:off x="1097280" y="3268621"/>
            <a:ext cx="226080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CA" sz="2200" dirty="0"/>
              <a:t>L</a:t>
            </a: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81512864-6FFC-964F-189A-FE9B1D2E09DB}"/>
              </a:ext>
            </a:extLst>
          </p:cNvPr>
          <p:cNvSpPr txBox="1"/>
          <p:nvPr/>
        </p:nvSpPr>
        <p:spPr>
          <a:xfrm>
            <a:off x="11371245" y="4396630"/>
            <a:ext cx="226080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CA" sz="2200" dirty="0"/>
              <a:t>L</a:t>
            </a: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C86E3B29-765F-12A2-32EF-8D9B0970ABBF}"/>
              </a:ext>
            </a:extLst>
          </p:cNvPr>
          <p:cNvSpPr txBox="1"/>
          <p:nvPr/>
        </p:nvSpPr>
        <p:spPr>
          <a:xfrm>
            <a:off x="561040" y="4772734"/>
            <a:ext cx="226080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CA" sz="2200" dirty="0"/>
              <a:t>L</a:t>
            </a: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CD7FD743-CBCE-9668-2D81-9E4FCC6FA672}"/>
              </a:ext>
            </a:extLst>
          </p:cNvPr>
          <p:cNvSpPr txBox="1"/>
          <p:nvPr/>
        </p:nvSpPr>
        <p:spPr>
          <a:xfrm>
            <a:off x="11179221" y="2543575"/>
            <a:ext cx="226080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CA" sz="2200" dirty="0"/>
              <a:t>R</a:t>
            </a: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A1715972-BA0C-1060-64A0-12AB39F4D958}"/>
              </a:ext>
            </a:extLst>
          </p:cNvPr>
          <p:cNvSpPr txBox="1"/>
          <p:nvPr/>
        </p:nvSpPr>
        <p:spPr>
          <a:xfrm>
            <a:off x="549329" y="4163504"/>
            <a:ext cx="226080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CA" sz="2200" dirty="0"/>
              <a:t>R</a:t>
            </a:r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0D2914D9-738D-112F-ACD2-E34FBB61E5B0}"/>
              </a:ext>
            </a:extLst>
          </p:cNvPr>
          <p:cNvSpPr txBox="1"/>
          <p:nvPr/>
        </p:nvSpPr>
        <p:spPr>
          <a:xfrm>
            <a:off x="968294" y="2499262"/>
            <a:ext cx="570669" cy="307777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l"/>
            <a:r>
              <a:rPr lang="en-CA" sz="2000" i="1" dirty="0">
                <a:solidFill>
                  <a:srgbClr val="A81E36"/>
                </a:solidFill>
                <a:latin typeface="Times New Roman"/>
              </a:rPr>
              <a:t>pump</a:t>
            </a:r>
            <a:endParaRPr sz="2000" b="0" i="1" dirty="0">
              <a:solidFill>
                <a:srgbClr val="A81E36"/>
              </a:solidFill>
              <a:latin typeface="Times New Roman"/>
            </a:endParaRPr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CBADF729-B49C-237E-CA85-73E830CE4C4B}"/>
              </a:ext>
            </a:extLst>
          </p:cNvPr>
          <p:cNvSpPr txBox="1"/>
          <p:nvPr/>
        </p:nvSpPr>
        <p:spPr>
          <a:xfrm>
            <a:off x="10396596" y="2459467"/>
            <a:ext cx="570669" cy="307777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l"/>
            <a:r>
              <a:rPr lang="en-CA" sz="2000" i="1" dirty="0">
                <a:solidFill>
                  <a:srgbClr val="A81E36"/>
                </a:solidFill>
                <a:latin typeface="Times New Roman"/>
              </a:rPr>
              <a:t>pump</a:t>
            </a:r>
            <a:endParaRPr sz="2000" b="0" i="1" dirty="0">
              <a:solidFill>
                <a:srgbClr val="A81E36"/>
              </a:solidFill>
              <a:latin typeface="Times New Roman"/>
            </a:endParaRP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33381FAF-F1E1-1B69-D831-37752620472D}"/>
              </a:ext>
            </a:extLst>
          </p:cNvPr>
          <p:cNvSpPr txBox="1"/>
          <p:nvPr/>
        </p:nvSpPr>
        <p:spPr>
          <a:xfrm>
            <a:off x="958639" y="3906025"/>
            <a:ext cx="625171" cy="307777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l"/>
            <a:r>
              <a:rPr lang="en-CA" sz="2000" b="0" i="1" dirty="0">
                <a:solidFill>
                  <a:srgbClr val="A81E36"/>
                </a:solidFill>
                <a:latin typeface="Times New Roman"/>
              </a:rPr>
              <a:t>signal</a:t>
            </a:r>
            <a:endParaRPr sz="2000" b="0" i="1" dirty="0">
              <a:solidFill>
                <a:srgbClr val="A81E36"/>
              </a:solidFill>
              <a:latin typeface="Times New Roman"/>
            </a:endParaRP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DB490C41-A405-7959-D122-800194A23B1C}"/>
              </a:ext>
            </a:extLst>
          </p:cNvPr>
          <p:cNvSpPr txBox="1"/>
          <p:nvPr/>
        </p:nvSpPr>
        <p:spPr>
          <a:xfrm>
            <a:off x="10369345" y="4244374"/>
            <a:ext cx="625171" cy="307777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l"/>
            <a:r>
              <a:rPr lang="en-CA" sz="2000" b="0" i="1" dirty="0">
                <a:solidFill>
                  <a:srgbClr val="A81E36"/>
                </a:solidFill>
                <a:latin typeface="Times New Roman"/>
              </a:rPr>
              <a:t>signal</a:t>
            </a:r>
            <a:endParaRPr sz="2000" b="0" i="1" dirty="0">
              <a:solidFill>
                <a:srgbClr val="A81E36"/>
              </a:solidFill>
              <a:latin typeface="Times New Roman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49CB68D-E21E-D12A-4AED-7B65DC9293D6}"/>
                  </a:ext>
                </a:extLst>
              </p:cNvPr>
              <p:cNvSpPr txBox="1"/>
              <p:nvPr/>
            </p:nvSpPr>
            <p:spPr>
              <a:xfrm>
                <a:off x="1684686" y="2394431"/>
                <a:ext cx="975652" cy="4876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CA" sz="2200" b="0" i="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CA" sz="2200" b="0" i="0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CA" sz="2200" b="0" i="0" smtClean="0">
                        <a:latin typeface="Cambria Math" panose="02040503050406030204" pitchFamily="18" charset="0"/>
                      </a:rPr>
                      <m:t>5</m:t>
                    </m:r>
                    <m:f>
                      <m:fPr>
                        <m:ctrlPr>
                          <a:rPr lang="en-CA" sz="2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CA" sz="2200" b="0" i="0" smtClean="0">
                            <a:latin typeface="Cambria Math" panose="02040503050406030204" pitchFamily="18" charset="0"/>
                          </a:rPr>
                          <m:t>MW</m:t>
                        </m:r>
                      </m:num>
                      <m:den>
                        <m:sSup>
                          <m:sSupPr>
                            <m:ctrlPr>
                              <a:rPr lang="en-CA" sz="2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CA" sz="2200" b="0" i="0" smtClean="0">
                                <a:latin typeface="Cambria Math" panose="02040503050406030204" pitchFamily="18" charset="0"/>
                              </a:rPr>
                              <m:t>cm</m:t>
                            </m:r>
                          </m:e>
                          <m:sup>
                            <m:r>
                              <a:rPr lang="en-CA" sz="2200" b="0" i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CA" sz="2200" dirty="0"/>
                  <a:t>. 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49CB68D-E21E-D12A-4AED-7B65DC9293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4686" y="2394431"/>
                <a:ext cx="975652" cy="487698"/>
              </a:xfrm>
              <a:prstGeom prst="rect">
                <a:avLst/>
              </a:prstGeom>
              <a:blipFill>
                <a:blip r:embed="rId3"/>
                <a:stretch>
                  <a:fillRect t="-3750" r="-16875" b="-17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4317553-F71B-F7EE-1853-12B8534AAEC3}"/>
                  </a:ext>
                </a:extLst>
              </p:cNvPr>
              <p:cNvSpPr txBox="1"/>
              <p:nvPr/>
            </p:nvSpPr>
            <p:spPr>
              <a:xfrm>
                <a:off x="9099086" y="2394431"/>
                <a:ext cx="975652" cy="4876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CA" sz="2200" b="0" i="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CA" sz="2200" b="0" i="0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CA" sz="2200" b="0" i="0" smtClean="0">
                        <a:latin typeface="Cambria Math" panose="02040503050406030204" pitchFamily="18" charset="0"/>
                      </a:rPr>
                      <m:t>5</m:t>
                    </m:r>
                    <m:f>
                      <m:fPr>
                        <m:ctrlPr>
                          <a:rPr lang="en-CA" sz="2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CA" sz="2200" b="0" i="0" smtClean="0">
                            <a:latin typeface="Cambria Math" panose="02040503050406030204" pitchFamily="18" charset="0"/>
                          </a:rPr>
                          <m:t>MW</m:t>
                        </m:r>
                      </m:num>
                      <m:den>
                        <m:sSup>
                          <m:sSupPr>
                            <m:ctrlPr>
                              <a:rPr lang="en-CA" sz="2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CA" sz="2200" b="0" i="0" smtClean="0">
                                <a:latin typeface="Cambria Math" panose="02040503050406030204" pitchFamily="18" charset="0"/>
                              </a:rPr>
                              <m:t>cm</m:t>
                            </m:r>
                          </m:e>
                          <m:sup>
                            <m:r>
                              <a:rPr lang="en-CA" sz="2200" b="0" i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CA" sz="2200" dirty="0"/>
                  <a:t>. 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4317553-F71B-F7EE-1853-12B8534AAE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9086" y="2394431"/>
                <a:ext cx="975652" cy="487698"/>
              </a:xfrm>
              <a:prstGeom prst="rect">
                <a:avLst/>
              </a:prstGeom>
              <a:blipFill>
                <a:blip r:embed="rId4"/>
                <a:stretch>
                  <a:fillRect t="-3750" r="-16875" b="-17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B69691B-5CC8-B976-BCD3-AE1C3171DA00}"/>
                  </a:ext>
                </a:extLst>
              </p:cNvPr>
              <p:cNvSpPr txBox="1"/>
              <p:nvPr/>
            </p:nvSpPr>
            <p:spPr>
              <a:xfrm>
                <a:off x="1042219" y="5239287"/>
                <a:ext cx="2609112" cy="4876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CA" sz="2200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CA" sz="2200" b="0" i="0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CA" sz="2200" b="0" i="0" smtClean="0">
                        <a:latin typeface="Cambria Math" panose="02040503050406030204" pitchFamily="18" charset="0"/>
                      </a:rPr>
                      <m:t>25</m:t>
                    </m:r>
                    <m:f>
                      <m:fPr>
                        <m:ctrlPr>
                          <a:rPr lang="en-CA" sz="2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CA" sz="2200" b="0" i="0" smtClean="0">
                            <a:latin typeface="Cambria Math" panose="02040503050406030204" pitchFamily="18" charset="0"/>
                          </a:rPr>
                          <m:t>MW</m:t>
                        </m:r>
                      </m:num>
                      <m:den>
                        <m:sSup>
                          <m:sSupPr>
                            <m:ctrlPr>
                              <a:rPr lang="en-CA" sz="2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CA" sz="2200" b="0" i="0" smtClean="0">
                                <a:latin typeface="Cambria Math" panose="02040503050406030204" pitchFamily="18" charset="0"/>
                              </a:rPr>
                              <m:t>cm</m:t>
                            </m:r>
                          </m:e>
                          <m:sup>
                            <m:r>
                              <a:rPr lang="en-CA" sz="2200" b="0" i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CA" sz="2200" dirty="0"/>
                  <a:t> in pilot run </a:t>
                </a: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B69691B-5CC8-B976-BCD3-AE1C3171DA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2219" y="5239287"/>
                <a:ext cx="2609112" cy="487698"/>
              </a:xfrm>
              <a:prstGeom prst="rect">
                <a:avLst/>
              </a:prstGeom>
              <a:blipFill>
                <a:blip r:embed="rId5"/>
                <a:stretch>
                  <a:fillRect t="-3750" r="-5607" b="-175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629655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https://www.proquest.com/docview/3161889593">
            <a:extLst>
              <a:ext uri="{FF2B5EF4-FFF2-40B4-BE49-F238E27FC236}">
                <a16:creationId xmlns:a16="http://schemas.microsoft.com/office/drawing/2014/main" id="{9BEB0F90-D936-EC6D-4968-086BBF632D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547207"/>
            <a:ext cx="4681538" cy="312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none" lIns="25400" tIns="25400" rIns="25400" bIns="25400" anchor="ctr">
            <a:spAutoFit/>
          </a:bodyPr>
          <a:lstStyle/>
          <a:p>
            <a:pPr>
              <a:spcBef>
                <a:spcPts val="2950"/>
              </a:spcBef>
            </a:pPr>
            <a:r>
              <a:rPr lang="en-US" altLang="en-US" sz="17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https://www.proquest.com/docview/3161889593</a:t>
            </a:r>
          </a:p>
        </p:txBody>
      </p:sp>
      <p:pic>
        <p:nvPicPr>
          <p:cNvPr id="43012" name="CATCHY Main Layout no title.png" descr="CATCHY Main Layout no title.png">
            <a:extLst>
              <a:ext uri="{FF2B5EF4-FFF2-40B4-BE49-F238E27FC236}">
                <a16:creationId xmlns:a16="http://schemas.microsoft.com/office/drawing/2014/main" id="{AC228F91-602D-D538-B3F0-F4AC7FEE6E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686" y="2049492"/>
            <a:ext cx="6230938" cy="415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996" name="Line">
            <a:extLst>
              <a:ext uri="{FF2B5EF4-FFF2-40B4-BE49-F238E27FC236}">
                <a16:creationId xmlns:a16="http://schemas.microsoft.com/office/drawing/2014/main" id="{B05AD79B-2155-A0C2-BF8C-C7643D9BA203}"/>
              </a:ext>
            </a:extLst>
          </p:cNvPr>
          <p:cNvSpPr/>
          <p:nvPr/>
        </p:nvSpPr>
        <p:spPr>
          <a:xfrm flipH="1" flipV="1">
            <a:off x="8628624" y="4343399"/>
            <a:ext cx="2241721" cy="658367"/>
          </a:xfrm>
          <a:prstGeom prst="line">
            <a:avLst/>
          </a:prstGeom>
          <a:ln w="28575">
            <a:solidFill>
              <a:srgbClr val="000000"/>
            </a:solidFill>
            <a:miter lim="400000"/>
            <a:tailEnd type="triangle"/>
          </a:ln>
        </p:spPr>
        <p:txBody>
          <a:bodyPr lIns="22859" tIns="22859" rIns="22859" bIns="22859"/>
          <a:lstStyle/>
          <a:p>
            <a:pPr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endParaRPr sz="900" kern="0">
              <a:solidFill>
                <a:srgbClr val="000000"/>
              </a:solidFill>
              <a:sym typeface="Helvetica Neue"/>
            </a:endParaRPr>
          </a:p>
        </p:txBody>
      </p:sp>
      <p:sp>
        <p:nvSpPr>
          <p:cNvPr id="1006" name="Line">
            <a:extLst>
              <a:ext uri="{FF2B5EF4-FFF2-40B4-BE49-F238E27FC236}">
                <a16:creationId xmlns:a16="http://schemas.microsoft.com/office/drawing/2014/main" id="{93591BC8-D92E-89F0-97E8-33C4D47337F7}"/>
              </a:ext>
            </a:extLst>
          </p:cNvPr>
          <p:cNvSpPr/>
          <p:nvPr/>
        </p:nvSpPr>
        <p:spPr>
          <a:xfrm flipH="1">
            <a:off x="7315200" y="2981864"/>
            <a:ext cx="2770500" cy="1015708"/>
          </a:xfrm>
          <a:prstGeom prst="line">
            <a:avLst/>
          </a:prstGeom>
          <a:ln w="28575">
            <a:solidFill>
              <a:srgbClr val="000000"/>
            </a:solidFill>
            <a:miter lim="400000"/>
            <a:tailEnd type="triangle"/>
          </a:ln>
        </p:spPr>
        <p:txBody>
          <a:bodyPr lIns="22859" tIns="22859" rIns="22859" bIns="22859"/>
          <a:lstStyle/>
          <a:p>
            <a:pPr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endParaRPr sz="900" kern="0">
              <a:solidFill>
                <a:srgbClr val="000000"/>
              </a:solidFill>
              <a:sym typeface="Helvetica Neue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9002CE-4846-1ABF-6766-29AA71B70F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en-CA" dirty="0"/>
              <a:t>Experimental Setup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0982CFA-CC87-9F01-418C-859DACBD021D}"/>
              </a:ext>
            </a:extLst>
          </p:cNvPr>
          <p:cNvSpPr txBox="1"/>
          <p:nvPr/>
        </p:nvSpPr>
        <p:spPr>
          <a:xfrm>
            <a:off x="10085700" y="2559690"/>
            <a:ext cx="570669" cy="307777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l"/>
            <a:r>
              <a:rPr lang="en-CA" sz="2000" i="1" dirty="0">
                <a:solidFill>
                  <a:srgbClr val="A81E36"/>
                </a:solidFill>
                <a:latin typeface="Times New Roman"/>
              </a:rPr>
              <a:t>pump</a:t>
            </a:r>
            <a:endParaRPr sz="2000" b="0" i="1" dirty="0">
              <a:solidFill>
                <a:srgbClr val="A81E36"/>
              </a:solidFill>
              <a:latin typeface="Times New Roman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2B88A4-3506-9924-EB22-C38D631DA5A7}"/>
              </a:ext>
            </a:extLst>
          </p:cNvPr>
          <p:cNvSpPr txBox="1"/>
          <p:nvPr/>
        </p:nvSpPr>
        <p:spPr>
          <a:xfrm>
            <a:off x="10870345" y="4812862"/>
            <a:ext cx="710131" cy="307777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l"/>
            <a:r>
              <a:rPr lang="en-CA" sz="2000" b="0" i="1" dirty="0">
                <a:solidFill>
                  <a:srgbClr val="A81E36"/>
                </a:solidFill>
                <a:latin typeface="Times New Roman"/>
              </a:rPr>
              <a:t>trigger</a:t>
            </a:r>
            <a:endParaRPr sz="2000" b="0" i="1" dirty="0">
              <a:solidFill>
                <a:srgbClr val="A81E36"/>
              </a:solidFill>
              <a:latin typeface="Times New Roman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3888C36-8668-9F50-038E-91170E09BEA5}"/>
              </a:ext>
            </a:extLst>
          </p:cNvPr>
          <p:cNvSpPr txBox="1"/>
          <p:nvPr/>
        </p:nvSpPr>
        <p:spPr>
          <a:xfrm>
            <a:off x="1165460" y="4224598"/>
            <a:ext cx="838371" cy="307777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pPr algn="l"/>
            <a:r>
              <a:rPr lang="en-CA" sz="2000" b="0" i="1" dirty="0">
                <a:solidFill>
                  <a:srgbClr val="A81E36"/>
                </a:solidFill>
                <a:latin typeface="Times New Roman"/>
              </a:rPr>
              <a:t>detector</a:t>
            </a:r>
            <a:endParaRPr sz="2000" b="0" i="1" dirty="0">
              <a:solidFill>
                <a:srgbClr val="A81E36"/>
              </a:solidFill>
              <a:latin typeface="Times New Roman"/>
            </a:endParaRPr>
          </a:p>
        </p:txBody>
      </p:sp>
      <p:sp>
        <p:nvSpPr>
          <p:cNvPr id="10" name="Line">
            <a:extLst>
              <a:ext uri="{FF2B5EF4-FFF2-40B4-BE49-F238E27FC236}">
                <a16:creationId xmlns:a16="http://schemas.microsoft.com/office/drawing/2014/main" id="{DABE77CC-F9C0-8CE1-C4CC-E859D98365B2}"/>
              </a:ext>
            </a:extLst>
          </p:cNvPr>
          <p:cNvSpPr/>
          <p:nvPr/>
        </p:nvSpPr>
        <p:spPr>
          <a:xfrm>
            <a:off x="2203608" y="4335884"/>
            <a:ext cx="2304383" cy="196491"/>
          </a:xfrm>
          <a:prstGeom prst="line">
            <a:avLst/>
          </a:prstGeom>
          <a:ln w="28575">
            <a:solidFill>
              <a:srgbClr val="000000"/>
            </a:solidFill>
            <a:miter lim="400000"/>
            <a:tailEnd type="triangle"/>
          </a:ln>
        </p:spPr>
        <p:txBody>
          <a:bodyPr lIns="22859" tIns="22859" rIns="22859" bIns="22859"/>
          <a:lstStyle/>
          <a:p>
            <a:pPr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endParaRPr sz="900" kern="0" dirty="0">
              <a:solidFill>
                <a:srgbClr val="000000"/>
              </a:solidFill>
              <a:sym typeface="Helvetica Neue"/>
            </a:endParaRPr>
          </a:p>
        </p:txBody>
      </p:sp>
      <p:sp>
        <p:nvSpPr>
          <p:cNvPr id="12" name="Line">
            <a:extLst>
              <a:ext uri="{FF2B5EF4-FFF2-40B4-BE49-F238E27FC236}">
                <a16:creationId xmlns:a16="http://schemas.microsoft.com/office/drawing/2014/main" id="{AC4F54DB-B8D2-271D-E840-8D85D74F676E}"/>
              </a:ext>
            </a:extLst>
          </p:cNvPr>
          <p:cNvSpPr/>
          <p:nvPr/>
        </p:nvSpPr>
        <p:spPr>
          <a:xfrm flipH="1">
            <a:off x="4959097" y="2867467"/>
            <a:ext cx="4928484" cy="758031"/>
          </a:xfrm>
          <a:prstGeom prst="line">
            <a:avLst/>
          </a:prstGeom>
          <a:ln w="28575">
            <a:solidFill>
              <a:srgbClr val="000000"/>
            </a:solidFill>
            <a:miter lim="400000"/>
            <a:tailEnd type="triangle"/>
          </a:ln>
        </p:spPr>
        <p:txBody>
          <a:bodyPr lIns="22859" tIns="22859" rIns="22859" bIns="22859"/>
          <a:lstStyle/>
          <a:p>
            <a:pPr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endParaRPr sz="900" kern="0">
              <a:solidFill>
                <a:srgbClr val="000000"/>
              </a:solidFill>
              <a:sym typeface="Helvetica Neue"/>
            </a:endParaRP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0AEE0F36-7ABC-323A-E211-A052D12FA3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294" y="4626914"/>
            <a:ext cx="6178309" cy="166892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1F3DDCB-21E0-1E35-F4D7-19DCB81F9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Maxwell-Bloch Equations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F94D096D-EC91-3ED5-E59F-AC4F231223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Atoms</a:t>
            </a:r>
          </a:p>
        </p:txBody>
      </p:sp>
      <p:pic>
        <p:nvPicPr>
          <p:cNvPr id="17" name="Content Placeholder 16">
            <a:extLst>
              <a:ext uri="{FF2B5EF4-FFF2-40B4-BE49-F238E27FC236}">
                <a16:creationId xmlns:a16="http://schemas.microsoft.com/office/drawing/2014/main" id="{91850292-0CA2-99B8-3F93-0299B0EE128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012496" y="4810279"/>
            <a:ext cx="4938712" cy="1114353"/>
          </a:xfrm>
          <a:prstGeom prst="rect">
            <a:avLst/>
          </a:prstGeom>
        </p:spPr>
      </p:pic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0C8B4196-9AB5-FB8B-92DF-0DD12B8377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CA" dirty="0"/>
              <a:t>Fields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957D09-5EBB-44A7-00D1-BABF120AC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BA945-D497-4DA5-BF5A-64BF919A151B}" type="datetime1">
              <a:rPr lang="en-US" smtClean="0"/>
              <a:t>7/30/2026</a:t>
            </a:fld>
            <a:endParaRPr lang="en-CA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1F05089-54F5-8FC1-70AA-744B03F50A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186744"/>
            <a:ext cx="1811293" cy="927583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8E0A549F-DC44-ADC0-5D5A-EFC62DAE3CFF}"/>
              </a:ext>
            </a:extLst>
          </p:cNvPr>
          <p:cNvSpPr txBox="1"/>
          <p:nvPr/>
        </p:nvSpPr>
        <p:spPr>
          <a:xfrm>
            <a:off x="5637276" y="2971800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C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960B020-4A2E-AF1A-CD92-22681D5F63EF}"/>
                  </a:ext>
                </a:extLst>
              </p:cNvPr>
              <p:cNvSpPr txBox="1"/>
              <p:nvPr/>
            </p:nvSpPr>
            <p:spPr>
              <a:xfrm>
                <a:off x="1687724" y="2576786"/>
                <a:ext cx="4073121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ctr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r>
                      <a:rPr lang="en-CA" sz="24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CA" sz="2400" b="0" i="1" smtClean="0">
                        <a:latin typeface="Cambria Math" panose="02040503050406030204" pitchFamily="18" charset="0"/>
                      </a:rPr>
                      <m:t>×</m:t>
                    </m:r>
                    <m:r>
                      <a:rPr lang="en-CA" sz="2400" b="0" i="1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CA" sz="2400" dirty="0"/>
                  <a:t> density matrix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CA" sz="24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CA" sz="2400" b="0" i="1" smtClean="0">
                            <a:latin typeface="Cambria Math" panose="02040503050406030204" pitchFamily="18" charset="0"/>
                          </a:rPr>
                          <m:t>𝜌</m:t>
                        </m:r>
                      </m:e>
                    </m:acc>
                    <m:r>
                      <a:rPr lang="en-CA" sz="2400" b="0" i="1" smtClean="0">
                        <a:latin typeface="Cambria Math" panose="02040503050406030204" pitchFamily="18" charset="0"/>
                      </a:rPr>
                      <m:t>(</m:t>
                    </m:r>
                    <m:acc>
                      <m:accPr>
                        <m:chr m:val="⃗"/>
                        <m:ctrlPr>
                          <a:rPr lang="en-CA" sz="24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CA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en-CA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CA" sz="2400" dirty="0"/>
              </a:p>
              <a:p>
                <a:pPr marL="285750" indent="-285750" algn="ctr">
                  <a:buFont typeface="Wingdings" panose="05000000000000000000" pitchFamily="2" charset="2"/>
                  <a:buChar char="§"/>
                </a:pPr>
                <a:r>
                  <a:rPr lang="en-CA" sz="2400" dirty="0"/>
                  <a:t>Parameterized with Bloch Sphere</a:t>
                </a:r>
              </a:p>
              <a:p>
                <a:pPr marL="285750" indent="-285750" algn="ctr">
                  <a:buFont typeface="Wingdings" panose="05000000000000000000" pitchFamily="2" charset="2"/>
                  <a:buChar char="§"/>
                </a:pPr>
                <a:r>
                  <a:rPr lang="en-CA" sz="2400" dirty="0"/>
                  <a:t>Schrodinger evolved by coupling to local E-field</a:t>
                </a: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960B020-4A2E-AF1A-CD92-22681D5F63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7724" y="2576786"/>
                <a:ext cx="4073121" cy="1938992"/>
              </a:xfrm>
              <a:prstGeom prst="rect">
                <a:avLst/>
              </a:prstGeom>
              <a:blipFill>
                <a:blip r:embed="rId5"/>
                <a:stretch>
                  <a:fillRect l="-1796" t="-4088" r="-6437" b="-6289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3B7ED66A-390C-DA2B-BC98-FF9DEBBCB7C1}"/>
                  </a:ext>
                </a:extLst>
              </p14:cNvPr>
              <p14:cNvContentPartPr/>
              <p14:nvPr/>
            </p14:nvContentPartPr>
            <p14:xfrm>
              <a:off x="11850408" y="4973976"/>
              <a:ext cx="9720" cy="100440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3B7ED66A-390C-DA2B-BC98-FF9DEBBCB7C1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1844288" y="4967856"/>
                <a:ext cx="21960" cy="112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DC36EC05-E997-B49D-FE05-3697BFE8C8A9}"/>
                  </a:ext>
                </a:extLst>
              </p14:cNvPr>
              <p14:cNvContentPartPr/>
              <p14:nvPr/>
            </p14:nvContentPartPr>
            <p14:xfrm>
              <a:off x="11951208" y="4928616"/>
              <a:ext cx="360" cy="360"/>
            </p14:xfrm>
          </p:contentPart>
        </mc:Choice>
        <mc:Fallback xmlns=""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DC36EC05-E997-B49D-FE05-3697BFE8C8A9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1888208" y="4865616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A9115EE6-8C34-4320-8A37-877D4167284F}"/>
                  </a:ext>
                </a:extLst>
              </p14:cNvPr>
              <p14:cNvContentPartPr/>
              <p14:nvPr/>
            </p14:nvContentPartPr>
            <p14:xfrm>
              <a:off x="11978568" y="5367456"/>
              <a:ext cx="360" cy="360"/>
            </p14:xfrm>
          </p:contentPart>
        </mc:Choice>
        <mc:Fallback xmlns=""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A9115EE6-8C34-4320-8A37-877D4167284F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1915568" y="5304456"/>
                <a:ext cx="126000" cy="126000"/>
              </a:xfrm>
              <a:prstGeom prst="rect">
                <a:avLst/>
              </a:prstGeom>
            </p:spPr>
          </p:pic>
        </mc:Fallback>
      </mc:AlternateContent>
      <p:sp>
        <p:nvSpPr>
          <p:cNvPr id="31" name="TextBox 30">
            <a:extLst>
              <a:ext uri="{FF2B5EF4-FFF2-40B4-BE49-F238E27FC236}">
                <a16:creationId xmlns:a16="http://schemas.microsoft.com/office/drawing/2014/main" id="{CE84BEE0-849B-F28E-6A6D-5F155EEE0E7C}"/>
              </a:ext>
            </a:extLst>
          </p:cNvPr>
          <p:cNvSpPr txBox="1"/>
          <p:nvPr/>
        </p:nvSpPr>
        <p:spPr>
          <a:xfrm>
            <a:off x="7082559" y="2764978"/>
            <a:ext cx="407312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§"/>
            </a:pPr>
            <a:r>
              <a:rPr lang="en-CA" sz="2400" dirty="0"/>
              <a:t>Atoms induce a polarization</a:t>
            </a:r>
          </a:p>
          <a:p>
            <a:pPr marL="285750" indent="-285750" algn="ctr">
              <a:buFont typeface="Wingdings" panose="05000000000000000000" pitchFamily="2" charset="2"/>
              <a:buChar char="§"/>
            </a:pPr>
            <a:r>
              <a:rPr lang="en-CA" sz="2400" dirty="0"/>
              <a:t>Acts as a source for E-fields</a:t>
            </a:r>
          </a:p>
        </p:txBody>
      </p:sp>
    </p:spTree>
    <p:extLst>
      <p:ext uri="{BB962C8B-B14F-4D97-AF65-F5344CB8AC3E}">
        <p14:creationId xmlns:p14="http://schemas.microsoft.com/office/powerpoint/2010/main" val="24077236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3FAA85-D1CB-10F0-F440-181EAE269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Photon Avalanche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10BC7E-94E3-AC4A-292B-838F75744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55DA6-BFD1-45CB-B56F-E606C69C6155}" type="datetime1">
              <a:rPr lang="en-US" smtClean="0"/>
              <a:t>7/30/2026</a:t>
            </a:fld>
            <a:endParaRPr lang="en-CA"/>
          </a:p>
        </p:txBody>
      </p:sp>
      <p:pic>
        <p:nvPicPr>
          <p:cNvPr id="7" name="Image 4" descr="assets/s37_av.png">
            <a:extLst>
              <a:ext uri="{FF2B5EF4-FFF2-40B4-BE49-F238E27FC236}">
                <a16:creationId xmlns:a16="http://schemas.microsoft.com/office/drawing/2014/main" id="{48F3324E-325F-46EC-6281-6B4A3F2FD6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32951" y="3811911"/>
            <a:ext cx="9316239" cy="2353439"/>
          </a:xfrm>
          <a:prstGeom prst="rect">
            <a:avLst/>
          </a:prstGeom>
        </p:spPr>
      </p:pic>
      <p:pic>
        <p:nvPicPr>
          <p:cNvPr id="9" name="Image 0" descr="assets/s37_fields.png">
            <a:extLst>
              <a:ext uri="{FF2B5EF4-FFF2-40B4-BE49-F238E27FC236}">
                <a16:creationId xmlns:a16="http://schemas.microsoft.com/office/drawing/2014/main" id="{AE50CD11-007E-C055-69E7-4BA698367B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865" y="1905119"/>
            <a:ext cx="5212080" cy="1747847"/>
          </a:xfrm>
          <a:prstGeom prst="rect">
            <a:avLst/>
          </a:prstGeom>
        </p:spPr>
      </p:pic>
      <p:sp>
        <p:nvSpPr>
          <p:cNvPr id="11" name="Text 2">
            <a:extLst>
              <a:ext uri="{FF2B5EF4-FFF2-40B4-BE49-F238E27FC236}">
                <a16:creationId xmlns:a16="http://schemas.microsoft.com/office/drawing/2014/main" id="{FC5CF215-476F-268C-E46E-7D75A82E78A2}"/>
              </a:ext>
            </a:extLst>
          </p:cNvPr>
          <p:cNvSpPr/>
          <p:nvPr/>
        </p:nvSpPr>
        <p:spPr>
          <a:xfrm>
            <a:off x="6208776" y="1964617"/>
            <a:ext cx="19202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3A3A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condense field equations,</a:t>
            </a:r>
            <a:endParaRPr lang="en-US" sz="160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3A3A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drop z, r₂, fix r₁</a:t>
            </a:r>
            <a:endParaRPr lang="en-US" sz="1600" dirty="0"/>
          </a:p>
        </p:txBody>
      </p:sp>
      <p:sp>
        <p:nvSpPr>
          <p:cNvPr id="13" name="Shape 3">
            <a:extLst>
              <a:ext uri="{FF2B5EF4-FFF2-40B4-BE49-F238E27FC236}">
                <a16:creationId xmlns:a16="http://schemas.microsoft.com/office/drawing/2014/main" id="{8A43C8BB-BC04-17A4-CDE4-983C6ADBB3FA}"/>
              </a:ext>
            </a:extLst>
          </p:cNvPr>
          <p:cNvSpPr/>
          <p:nvPr/>
        </p:nvSpPr>
        <p:spPr>
          <a:xfrm>
            <a:off x="6291071" y="2779043"/>
            <a:ext cx="1371600" cy="365760"/>
          </a:xfrm>
          <a:prstGeom prst="rightArrow">
            <a:avLst/>
          </a:prstGeom>
          <a:solidFill>
            <a:srgbClr val="6B6B6B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15" name="Image 1" descr="assets/s37_wave.png">
            <a:extLst>
              <a:ext uri="{FF2B5EF4-FFF2-40B4-BE49-F238E27FC236}">
                <a16:creationId xmlns:a16="http://schemas.microsoft.com/office/drawing/2014/main" id="{E20FED4F-7E7B-370B-B33C-77C1E1FA6D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0416" y="1873177"/>
            <a:ext cx="3977640" cy="528309"/>
          </a:xfrm>
          <a:prstGeom prst="rect">
            <a:avLst/>
          </a:prstGeom>
        </p:spPr>
      </p:pic>
      <p:pic>
        <p:nvPicPr>
          <p:cNvPr id="17" name="Image 2" descr="assets/s37_exp.png">
            <a:extLst>
              <a:ext uri="{FF2B5EF4-FFF2-40B4-BE49-F238E27FC236}">
                <a16:creationId xmlns:a16="http://schemas.microsoft.com/office/drawing/2014/main" id="{C279F743-6D45-9C6B-4B8C-431DFD7ECB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14816" y="2604697"/>
            <a:ext cx="1828800" cy="540106"/>
          </a:xfrm>
          <a:prstGeom prst="rect">
            <a:avLst/>
          </a:prstGeom>
        </p:spPr>
      </p:pic>
      <p:pic>
        <p:nvPicPr>
          <p:cNvPr id="19" name="Image 3" descr="assets/s37_omega.png">
            <a:extLst>
              <a:ext uri="{FF2B5EF4-FFF2-40B4-BE49-F238E27FC236}">
                <a16:creationId xmlns:a16="http://schemas.microsoft.com/office/drawing/2014/main" id="{CD9F7D34-9796-E3CC-2375-01ED9525EE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69096" y="3226489"/>
            <a:ext cx="1920240" cy="50373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D184C0F-99D6-EBC6-EFDF-CB57102B4BA1}"/>
                  </a:ext>
                </a:extLst>
              </p:cNvPr>
              <p:cNvSpPr txBox="1"/>
              <p:nvPr/>
            </p:nvSpPr>
            <p:spPr>
              <a:xfrm>
                <a:off x="8244328" y="3627245"/>
                <a:ext cx="340388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CA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CA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CA" sz="2400" dirty="0"/>
                  <a:t> is effective dipole size</a:t>
                </a: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D184C0F-99D6-EBC6-EFDF-CB57102B4B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4328" y="3627245"/>
                <a:ext cx="3403881" cy="369332"/>
              </a:xfrm>
              <a:prstGeom prst="rect">
                <a:avLst/>
              </a:prstGeom>
              <a:blipFill>
                <a:blip r:embed="rId7"/>
                <a:stretch>
                  <a:fillRect l="-2147" t="-24590" r="-4472" b="-4918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499303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94C513-E107-AEC0-437E-F6914EA184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B98185-7A22-7B82-77F5-8136235D1D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Photon Avalanche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0CA2C5-E00B-3E78-DF85-6F23918EC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DC226-13D3-4BA3-9DFD-F086AEBD3E28}" type="datetime1">
              <a:rPr lang="en-US" smtClean="0"/>
              <a:t>7/30/2026</a:t>
            </a:fld>
            <a:endParaRPr lang="en-CA"/>
          </a:p>
        </p:txBody>
      </p:sp>
      <p:pic>
        <p:nvPicPr>
          <p:cNvPr id="7" name="Image 4" descr="assets/s37_av.png">
            <a:extLst>
              <a:ext uri="{FF2B5EF4-FFF2-40B4-BE49-F238E27FC236}">
                <a16:creationId xmlns:a16="http://schemas.microsoft.com/office/drawing/2014/main" id="{70718EED-F843-13C7-12BB-FA1B32C6DD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3558" b="9081"/>
          <a:stretch>
            <a:fillRect/>
          </a:stretch>
        </p:blipFill>
        <p:spPr>
          <a:xfrm>
            <a:off x="1632951" y="4130981"/>
            <a:ext cx="9316239" cy="1820643"/>
          </a:xfrm>
          <a:prstGeom prst="rect">
            <a:avLst/>
          </a:prstGeom>
        </p:spPr>
      </p:pic>
      <p:pic>
        <p:nvPicPr>
          <p:cNvPr id="9" name="Image 0" descr="assets/s37_fields.png">
            <a:extLst>
              <a:ext uri="{FF2B5EF4-FFF2-40B4-BE49-F238E27FC236}">
                <a16:creationId xmlns:a16="http://schemas.microsoft.com/office/drawing/2014/main" id="{879EBA2E-5861-F375-FB51-4914E172B3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865" y="1905119"/>
            <a:ext cx="5212080" cy="1747847"/>
          </a:xfrm>
          <a:prstGeom prst="rect">
            <a:avLst/>
          </a:prstGeom>
        </p:spPr>
      </p:pic>
      <p:sp>
        <p:nvSpPr>
          <p:cNvPr id="11" name="Text 2">
            <a:extLst>
              <a:ext uri="{FF2B5EF4-FFF2-40B4-BE49-F238E27FC236}">
                <a16:creationId xmlns:a16="http://schemas.microsoft.com/office/drawing/2014/main" id="{95E6C5E5-05CF-9C51-4E4E-136BA69975C9}"/>
              </a:ext>
            </a:extLst>
          </p:cNvPr>
          <p:cNvSpPr/>
          <p:nvPr/>
        </p:nvSpPr>
        <p:spPr>
          <a:xfrm>
            <a:off x="6208776" y="1964617"/>
            <a:ext cx="19202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3A3A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condense field equations,</a:t>
            </a:r>
            <a:endParaRPr lang="en-US" sz="160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3A3A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drop z, r₂, fix r₁</a:t>
            </a:r>
            <a:endParaRPr lang="en-US" sz="1600" dirty="0"/>
          </a:p>
        </p:txBody>
      </p:sp>
      <p:sp>
        <p:nvSpPr>
          <p:cNvPr id="13" name="Shape 3">
            <a:extLst>
              <a:ext uri="{FF2B5EF4-FFF2-40B4-BE49-F238E27FC236}">
                <a16:creationId xmlns:a16="http://schemas.microsoft.com/office/drawing/2014/main" id="{7CDC7326-82E2-CE1C-C3EC-A85C340CBC05}"/>
              </a:ext>
            </a:extLst>
          </p:cNvPr>
          <p:cNvSpPr/>
          <p:nvPr/>
        </p:nvSpPr>
        <p:spPr>
          <a:xfrm>
            <a:off x="6291071" y="2779043"/>
            <a:ext cx="1371600" cy="365760"/>
          </a:xfrm>
          <a:prstGeom prst="rightArrow">
            <a:avLst/>
          </a:prstGeom>
          <a:solidFill>
            <a:srgbClr val="6B6B6B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15" name="Image 1" descr="assets/s37_wave.png">
            <a:extLst>
              <a:ext uri="{FF2B5EF4-FFF2-40B4-BE49-F238E27FC236}">
                <a16:creationId xmlns:a16="http://schemas.microsoft.com/office/drawing/2014/main" id="{8A25C445-0562-3A40-7458-D8C62B33AB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0416" y="1873177"/>
            <a:ext cx="3977640" cy="528309"/>
          </a:xfrm>
          <a:prstGeom prst="rect">
            <a:avLst/>
          </a:prstGeom>
        </p:spPr>
      </p:pic>
      <p:pic>
        <p:nvPicPr>
          <p:cNvPr id="17" name="Image 2" descr="assets/s37_exp.png">
            <a:extLst>
              <a:ext uri="{FF2B5EF4-FFF2-40B4-BE49-F238E27FC236}">
                <a16:creationId xmlns:a16="http://schemas.microsoft.com/office/drawing/2014/main" id="{49E3BE19-9B48-CFED-38AF-55A248738C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14816" y="2604697"/>
            <a:ext cx="1828800" cy="540106"/>
          </a:xfrm>
          <a:prstGeom prst="rect">
            <a:avLst/>
          </a:prstGeom>
        </p:spPr>
      </p:pic>
      <p:pic>
        <p:nvPicPr>
          <p:cNvPr id="19" name="Image 3" descr="assets/s37_omega.png">
            <a:extLst>
              <a:ext uri="{FF2B5EF4-FFF2-40B4-BE49-F238E27FC236}">
                <a16:creationId xmlns:a16="http://schemas.microsoft.com/office/drawing/2014/main" id="{81A5F86F-C12C-C60B-F160-5A2D115D5D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69096" y="3226489"/>
            <a:ext cx="1920240" cy="503736"/>
          </a:xfrm>
          <a:prstGeom prst="rect">
            <a:avLst/>
          </a:prstGeom>
        </p:spPr>
      </p:pic>
      <p:sp>
        <p:nvSpPr>
          <p:cNvPr id="111" name="Connection Line">
            <a:extLst>
              <a:ext uri="{FF2B5EF4-FFF2-40B4-BE49-F238E27FC236}">
                <a16:creationId xmlns:a16="http://schemas.microsoft.com/office/drawing/2014/main" id="{4BD3900E-2E4C-2462-50AC-A137BDBC891E}"/>
              </a:ext>
            </a:extLst>
          </p:cNvPr>
          <p:cNvSpPr/>
          <p:nvPr/>
        </p:nvSpPr>
        <p:spPr>
          <a:xfrm>
            <a:off x="4394329" y="4804894"/>
            <a:ext cx="1901825" cy="2682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6200" extrusionOk="0">
                <a:moveTo>
                  <a:pt x="0" y="16200"/>
                </a:moveTo>
                <a:cubicBezTo>
                  <a:pt x="7659" y="-5287"/>
                  <a:pt x="14859" y="-5400"/>
                  <a:pt x="21600" y="15862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0" tIns="0" rIns="0" bIns="0"/>
          <a:lstStyle/>
          <a:p>
            <a:pPr eaLnBrk="1" fontAlgn="auto">
              <a:spcBef>
                <a:spcPts val="5900"/>
              </a:spcBef>
              <a:spcAft>
                <a:spcPts val="0"/>
              </a:spcAft>
              <a:defRPr sz="4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endParaRPr sz="4800" kern="0" dirty="0">
              <a:solidFill>
                <a:srgbClr val="000000"/>
              </a:solidFill>
              <a:latin typeface="+mn-lt"/>
              <a:ea typeface="+mn-ea"/>
              <a:cs typeface="+mn-cs"/>
              <a:sym typeface="Helvetica Neue"/>
            </a:endParaRPr>
          </a:p>
        </p:txBody>
      </p:sp>
      <p:sp>
        <p:nvSpPr>
          <p:cNvPr id="115" name="Connection Line">
            <a:extLst>
              <a:ext uri="{FF2B5EF4-FFF2-40B4-BE49-F238E27FC236}">
                <a16:creationId xmlns:a16="http://schemas.microsoft.com/office/drawing/2014/main" id="{66D9A313-6A90-2474-ED7B-477FF97F6772}"/>
              </a:ext>
            </a:extLst>
          </p:cNvPr>
          <p:cNvSpPr/>
          <p:nvPr/>
        </p:nvSpPr>
        <p:spPr>
          <a:xfrm>
            <a:off x="6298121" y="5066880"/>
            <a:ext cx="2155825" cy="2968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6201" extrusionOk="0">
                <a:moveTo>
                  <a:pt x="0" y="416"/>
                </a:moveTo>
                <a:cubicBezTo>
                  <a:pt x="6711" y="21600"/>
                  <a:pt x="13911" y="21461"/>
                  <a:pt x="21600" y="0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0" tIns="0" rIns="0" bIns="0"/>
          <a:lstStyle/>
          <a:p>
            <a:pPr eaLnBrk="1" fontAlgn="auto">
              <a:spcBef>
                <a:spcPts val="5900"/>
              </a:spcBef>
              <a:spcAft>
                <a:spcPts val="0"/>
              </a:spcAft>
              <a:defRPr sz="4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endParaRPr sz="4800" kern="0">
              <a:solidFill>
                <a:srgbClr val="000000"/>
              </a:solidFill>
              <a:latin typeface="+mn-lt"/>
              <a:ea typeface="+mn-ea"/>
              <a:cs typeface="+mn-cs"/>
              <a:sym typeface="Helvetica Neue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9D8F009-9E18-54C0-F32C-216050797168}"/>
                  </a:ext>
                </a:extLst>
              </p:cNvPr>
              <p:cNvSpPr txBox="1"/>
              <p:nvPr/>
            </p:nvSpPr>
            <p:spPr>
              <a:xfrm>
                <a:off x="8244328" y="3627245"/>
                <a:ext cx="340388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CA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CA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CA" sz="2400" dirty="0"/>
                  <a:t> is effective dipole size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9D8F009-9E18-54C0-F32C-2160507971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4328" y="3627245"/>
                <a:ext cx="3403881" cy="369332"/>
              </a:xfrm>
              <a:prstGeom prst="rect">
                <a:avLst/>
              </a:prstGeom>
              <a:blipFill>
                <a:blip r:embed="rId7"/>
                <a:stretch>
                  <a:fillRect l="-2147" t="-24590" r="-4472" b="-4918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955279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BF0D6D-7AB3-34BC-AAA6-C250A4769C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6513E-C8F8-2060-0DB9-FBD4752AF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Photon Avalanche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217AD0-CFF7-BD46-3107-3899374D8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ACC17-E43D-41CD-A7FA-E9FEADA73D2B}" type="datetime1">
              <a:rPr lang="en-US" smtClean="0"/>
              <a:t>7/30/2026</a:t>
            </a:fld>
            <a:endParaRPr lang="en-CA"/>
          </a:p>
        </p:txBody>
      </p:sp>
      <p:pic>
        <p:nvPicPr>
          <p:cNvPr id="7" name="Image 4" descr="assets/s37_av.png">
            <a:extLst>
              <a:ext uri="{FF2B5EF4-FFF2-40B4-BE49-F238E27FC236}">
                <a16:creationId xmlns:a16="http://schemas.microsoft.com/office/drawing/2014/main" id="{EB2525B6-677F-E999-B5B0-F75D6DC3D9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3558" b="9081"/>
          <a:stretch>
            <a:fillRect/>
          </a:stretch>
        </p:blipFill>
        <p:spPr>
          <a:xfrm>
            <a:off x="1632951" y="4130981"/>
            <a:ext cx="9316239" cy="1820643"/>
          </a:xfrm>
          <a:prstGeom prst="rect">
            <a:avLst/>
          </a:prstGeom>
        </p:spPr>
      </p:pic>
      <p:pic>
        <p:nvPicPr>
          <p:cNvPr id="9" name="Image 0" descr="assets/s37_fields.png">
            <a:extLst>
              <a:ext uri="{FF2B5EF4-FFF2-40B4-BE49-F238E27FC236}">
                <a16:creationId xmlns:a16="http://schemas.microsoft.com/office/drawing/2014/main" id="{643819CA-27C2-27D6-F285-99F2CF8EDF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865" y="1905119"/>
            <a:ext cx="5212080" cy="1747847"/>
          </a:xfrm>
          <a:prstGeom prst="rect">
            <a:avLst/>
          </a:prstGeom>
        </p:spPr>
      </p:pic>
      <p:sp>
        <p:nvSpPr>
          <p:cNvPr id="11" name="Text 2">
            <a:extLst>
              <a:ext uri="{FF2B5EF4-FFF2-40B4-BE49-F238E27FC236}">
                <a16:creationId xmlns:a16="http://schemas.microsoft.com/office/drawing/2014/main" id="{1AE30A33-4E2F-5B83-B2FC-3F91B5BFFB69}"/>
              </a:ext>
            </a:extLst>
          </p:cNvPr>
          <p:cNvSpPr/>
          <p:nvPr/>
        </p:nvSpPr>
        <p:spPr>
          <a:xfrm>
            <a:off x="6208776" y="1964617"/>
            <a:ext cx="19202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3A3A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condense field equations,</a:t>
            </a:r>
            <a:endParaRPr lang="en-US" sz="160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3A3A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drop z, r₂, fix r₁</a:t>
            </a:r>
            <a:endParaRPr lang="en-US" sz="1600" dirty="0"/>
          </a:p>
        </p:txBody>
      </p:sp>
      <p:sp>
        <p:nvSpPr>
          <p:cNvPr id="13" name="Shape 3">
            <a:extLst>
              <a:ext uri="{FF2B5EF4-FFF2-40B4-BE49-F238E27FC236}">
                <a16:creationId xmlns:a16="http://schemas.microsoft.com/office/drawing/2014/main" id="{3170419D-6775-60D4-03BE-4447C57CCC34}"/>
              </a:ext>
            </a:extLst>
          </p:cNvPr>
          <p:cNvSpPr/>
          <p:nvPr/>
        </p:nvSpPr>
        <p:spPr>
          <a:xfrm>
            <a:off x="6291071" y="2779043"/>
            <a:ext cx="1371600" cy="365760"/>
          </a:xfrm>
          <a:prstGeom prst="rightArrow">
            <a:avLst/>
          </a:prstGeom>
          <a:solidFill>
            <a:srgbClr val="6B6B6B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15" name="Image 1" descr="assets/s37_wave.png">
            <a:extLst>
              <a:ext uri="{FF2B5EF4-FFF2-40B4-BE49-F238E27FC236}">
                <a16:creationId xmlns:a16="http://schemas.microsoft.com/office/drawing/2014/main" id="{609E4DD6-9119-FBE7-F5F1-B8CCE82691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0416" y="1873177"/>
            <a:ext cx="3977640" cy="528309"/>
          </a:xfrm>
          <a:prstGeom prst="rect">
            <a:avLst/>
          </a:prstGeom>
        </p:spPr>
      </p:pic>
      <p:pic>
        <p:nvPicPr>
          <p:cNvPr id="17" name="Image 2" descr="assets/s37_exp.png">
            <a:extLst>
              <a:ext uri="{FF2B5EF4-FFF2-40B4-BE49-F238E27FC236}">
                <a16:creationId xmlns:a16="http://schemas.microsoft.com/office/drawing/2014/main" id="{6E848D56-F821-51CB-6E41-D99DE1BD29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14816" y="2604697"/>
            <a:ext cx="1828800" cy="540106"/>
          </a:xfrm>
          <a:prstGeom prst="rect">
            <a:avLst/>
          </a:prstGeom>
        </p:spPr>
      </p:pic>
      <p:pic>
        <p:nvPicPr>
          <p:cNvPr id="19" name="Image 3" descr="assets/s37_omega.png">
            <a:extLst>
              <a:ext uri="{FF2B5EF4-FFF2-40B4-BE49-F238E27FC236}">
                <a16:creationId xmlns:a16="http://schemas.microsoft.com/office/drawing/2014/main" id="{3B43AE68-1FAC-091A-88E2-86471702BD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69096" y="3226489"/>
            <a:ext cx="1920240" cy="503736"/>
          </a:xfrm>
          <a:prstGeom prst="rect">
            <a:avLst/>
          </a:prstGeom>
        </p:spPr>
      </p:pic>
      <p:sp>
        <p:nvSpPr>
          <p:cNvPr id="47" name="Connection Line">
            <a:extLst>
              <a:ext uri="{FF2B5EF4-FFF2-40B4-BE49-F238E27FC236}">
                <a16:creationId xmlns:a16="http://schemas.microsoft.com/office/drawing/2014/main" id="{0574B488-7884-C4E8-1262-346978FA910C}"/>
              </a:ext>
            </a:extLst>
          </p:cNvPr>
          <p:cNvSpPr/>
          <p:nvPr/>
        </p:nvSpPr>
        <p:spPr>
          <a:xfrm>
            <a:off x="4442269" y="4569727"/>
            <a:ext cx="1901825" cy="2682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6200" extrusionOk="0">
                <a:moveTo>
                  <a:pt x="0" y="16200"/>
                </a:moveTo>
                <a:cubicBezTo>
                  <a:pt x="7659" y="-5287"/>
                  <a:pt x="14859" y="-5400"/>
                  <a:pt x="21600" y="15862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0" tIns="0" rIns="0" bIns="0"/>
          <a:lstStyle/>
          <a:p>
            <a:pPr eaLnBrk="1" fontAlgn="auto">
              <a:spcBef>
                <a:spcPts val="5900"/>
              </a:spcBef>
              <a:spcAft>
                <a:spcPts val="0"/>
              </a:spcAft>
              <a:defRPr sz="4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endParaRPr sz="4800" kern="0" dirty="0">
              <a:solidFill>
                <a:srgbClr val="000000"/>
              </a:solidFill>
              <a:latin typeface="+mn-lt"/>
              <a:ea typeface="+mn-ea"/>
              <a:cs typeface="+mn-cs"/>
              <a:sym typeface="Helvetica Neue"/>
            </a:endParaRPr>
          </a:p>
        </p:txBody>
      </p:sp>
      <p:sp>
        <p:nvSpPr>
          <p:cNvPr id="51" name="Connection Line">
            <a:extLst>
              <a:ext uri="{FF2B5EF4-FFF2-40B4-BE49-F238E27FC236}">
                <a16:creationId xmlns:a16="http://schemas.microsoft.com/office/drawing/2014/main" id="{A6210082-DAA2-5D28-E4B6-525CF3512154}"/>
              </a:ext>
            </a:extLst>
          </p:cNvPr>
          <p:cNvSpPr/>
          <p:nvPr/>
        </p:nvSpPr>
        <p:spPr>
          <a:xfrm>
            <a:off x="6346061" y="4831713"/>
            <a:ext cx="2155825" cy="2968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6201" extrusionOk="0">
                <a:moveTo>
                  <a:pt x="0" y="416"/>
                </a:moveTo>
                <a:cubicBezTo>
                  <a:pt x="6711" y="21600"/>
                  <a:pt x="13911" y="21461"/>
                  <a:pt x="21600" y="0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0" tIns="0" rIns="0" bIns="0"/>
          <a:lstStyle/>
          <a:p>
            <a:pPr eaLnBrk="1" fontAlgn="auto">
              <a:spcBef>
                <a:spcPts val="5900"/>
              </a:spcBef>
              <a:spcAft>
                <a:spcPts val="0"/>
              </a:spcAft>
              <a:defRPr sz="4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endParaRPr sz="4800" kern="0">
              <a:solidFill>
                <a:srgbClr val="000000"/>
              </a:solidFill>
              <a:latin typeface="+mn-lt"/>
              <a:ea typeface="+mn-ea"/>
              <a:cs typeface="+mn-cs"/>
              <a:sym typeface="Helvetica Neue"/>
            </a:endParaRPr>
          </a:p>
        </p:txBody>
      </p:sp>
      <p:sp>
        <p:nvSpPr>
          <p:cNvPr id="79" name="Connection Line">
            <a:extLst>
              <a:ext uri="{FF2B5EF4-FFF2-40B4-BE49-F238E27FC236}">
                <a16:creationId xmlns:a16="http://schemas.microsoft.com/office/drawing/2014/main" id="{E0E9B514-F145-305C-B3EF-EA88777EBF9E}"/>
              </a:ext>
            </a:extLst>
          </p:cNvPr>
          <p:cNvSpPr/>
          <p:nvPr/>
        </p:nvSpPr>
        <p:spPr>
          <a:xfrm>
            <a:off x="4521265" y="5142617"/>
            <a:ext cx="1901825" cy="2682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6200" extrusionOk="0">
                <a:moveTo>
                  <a:pt x="0" y="16200"/>
                </a:moveTo>
                <a:cubicBezTo>
                  <a:pt x="7659" y="-5287"/>
                  <a:pt x="14859" y="-5400"/>
                  <a:pt x="21600" y="15862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0" tIns="0" rIns="0" bIns="0"/>
          <a:lstStyle/>
          <a:p>
            <a:pPr eaLnBrk="1" fontAlgn="auto">
              <a:spcBef>
                <a:spcPts val="5900"/>
              </a:spcBef>
              <a:spcAft>
                <a:spcPts val="0"/>
              </a:spcAft>
              <a:defRPr sz="4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endParaRPr sz="4800" kern="0" dirty="0">
              <a:solidFill>
                <a:srgbClr val="000000"/>
              </a:solidFill>
              <a:latin typeface="+mn-lt"/>
              <a:ea typeface="+mn-ea"/>
              <a:cs typeface="+mn-cs"/>
              <a:sym typeface="Helvetica Neue"/>
            </a:endParaRPr>
          </a:p>
        </p:txBody>
      </p:sp>
      <p:sp>
        <p:nvSpPr>
          <p:cNvPr id="83" name="Connection Line">
            <a:extLst>
              <a:ext uri="{FF2B5EF4-FFF2-40B4-BE49-F238E27FC236}">
                <a16:creationId xmlns:a16="http://schemas.microsoft.com/office/drawing/2014/main" id="{77047AA4-5B3F-273C-786C-5348A48529C5}"/>
              </a:ext>
            </a:extLst>
          </p:cNvPr>
          <p:cNvSpPr/>
          <p:nvPr/>
        </p:nvSpPr>
        <p:spPr>
          <a:xfrm>
            <a:off x="6425057" y="5404603"/>
            <a:ext cx="2155825" cy="2968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6201" extrusionOk="0">
                <a:moveTo>
                  <a:pt x="0" y="416"/>
                </a:moveTo>
                <a:cubicBezTo>
                  <a:pt x="6711" y="21600"/>
                  <a:pt x="13911" y="21461"/>
                  <a:pt x="21600" y="0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0" tIns="0" rIns="0" bIns="0"/>
          <a:lstStyle/>
          <a:p>
            <a:pPr eaLnBrk="1" fontAlgn="auto">
              <a:spcBef>
                <a:spcPts val="5900"/>
              </a:spcBef>
              <a:spcAft>
                <a:spcPts val="0"/>
              </a:spcAft>
              <a:defRPr sz="4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endParaRPr sz="4800" kern="0">
              <a:solidFill>
                <a:srgbClr val="000000"/>
              </a:solidFill>
              <a:latin typeface="+mn-lt"/>
              <a:ea typeface="+mn-ea"/>
              <a:cs typeface="+mn-cs"/>
              <a:sym typeface="Helvetica Neue"/>
            </a:endParaRPr>
          </a:p>
        </p:txBody>
      </p:sp>
      <p:sp>
        <p:nvSpPr>
          <p:cNvPr id="111" name="Connection Line">
            <a:extLst>
              <a:ext uri="{FF2B5EF4-FFF2-40B4-BE49-F238E27FC236}">
                <a16:creationId xmlns:a16="http://schemas.microsoft.com/office/drawing/2014/main" id="{20DF4CA4-482D-9E1B-60FE-343C95890F12}"/>
              </a:ext>
            </a:extLst>
          </p:cNvPr>
          <p:cNvSpPr/>
          <p:nvPr/>
        </p:nvSpPr>
        <p:spPr>
          <a:xfrm>
            <a:off x="4394329" y="4804894"/>
            <a:ext cx="1901825" cy="2682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6200" extrusionOk="0">
                <a:moveTo>
                  <a:pt x="0" y="16200"/>
                </a:moveTo>
                <a:cubicBezTo>
                  <a:pt x="7659" y="-5287"/>
                  <a:pt x="14859" y="-5400"/>
                  <a:pt x="21600" y="15862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0" tIns="0" rIns="0" bIns="0"/>
          <a:lstStyle/>
          <a:p>
            <a:pPr eaLnBrk="1" fontAlgn="auto">
              <a:spcBef>
                <a:spcPts val="5900"/>
              </a:spcBef>
              <a:spcAft>
                <a:spcPts val="0"/>
              </a:spcAft>
              <a:defRPr sz="4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endParaRPr sz="4800" kern="0" dirty="0">
              <a:solidFill>
                <a:srgbClr val="000000"/>
              </a:solidFill>
              <a:latin typeface="+mn-lt"/>
              <a:ea typeface="+mn-ea"/>
              <a:cs typeface="+mn-cs"/>
              <a:sym typeface="Helvetica Neue"/>
            </a:endParaRPr>
          </a:p>
        </p:txBody>
      </p:sp>
      <p:sp>
        <p:nvSpPr>
          <p:cNvPr id="115" name="Connection Line">
            <a:extLst>
              <a:ext uri="{FF2B5EF4-FFF2-40B4-BE49-F238E27FC236}">
                <a16:creationId xmlns:a16="http://schemas.microsoft.com/office/drawing/2014/main" id="{012194D4-B8D0-E282-2120-2A3A10E23BFA}"/>
              </a:ext>
            </a:extLst>
          </p:cNvPr>
          <p:cNvSpPr/>
          <p:nvPr/>
        </p:nvSpPr>
        <p:spPr>
          <a:xfrm>
            <a:off x="6298121" y="5066880"/>
            <a:ext cx="2155825" cy="2968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6201" extrusionOk="0">
                <a:moveTo>
                  <a:pt x="0" y="416"/>
                </a:moveTo>
                <a:cubicBezTo>
                  <a:pt x="6711" y="21600"/>
                  <a:pt x="13911" y="21461"/>
                  <a:pt x="21600" y="0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0" tIns="0" rIns="0" bIns="0"/>
          <a:lstStyle/>
          <a:p>
            <a:pPr eaLnBrk="1" fontAlgn="auto">
              <a:spcBef>
                <a:spcPts val="5900"/>
              </a:spcBef>
              <a:spcAft>
                <a:spcPts val="0"/>
              </a:spcAft>
              <a:defRPr sz="4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endParaRPr sz="4800" kern="0">
              <a:solidFill>
                <a:srgbClr val="000000"/>
              </a:solidFill>
              <a:latin typeface="+mn-lt"/>
              <a:ea typeface="+mn-ea"/>
              <a:cs typeface="+mn-cs"/>
              <a:sym typeface="Helvetica Neue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C006397-BC42-32C7-569D-A01116832B80}"/>
                  </a:ext>
                </a:extLst>
              </p:cNvPr>
              <p:cNvSpPr txBox="1"/>
              <p:nvPr/>
            </p:nvSpPr>
            <p:spPr>
              <a:xfrm>
                <a:off x="8244328" y="3627245"/>
                <a:ext cx="340388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CA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CA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CA" sz="2400" dirty="0"/>
                  <a:t> is effective dipole size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C006397-BC42-32C7-569D-A01116832B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4328" y="3627245"/>
                <a:ext cx="3403881" cy="369332"/>
              </a:xfrm>
              <a:prstGeom prst="rect">
                <a:avLst/>
              </a:prstGeom>
              <a:blipFill>
                <a:blip r:embed="rId7"/>
                <a:stretch>
                  <a:fillRect l="-2147" t="-24590" r="-4472" b="-4918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525343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DD963B-2051-AD95-65FA-40FB99998F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245D36-D013-FB7D-B489-AD6A89694D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Photon Avalanche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00A6C4-6978-A765-F0D6-6BB04E014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AEA21-138E-41F4-A4C5-71F3D076BE9A}" type="datetime1">
              <a:rPr lang="en-US" smtClean="0"/>
              <a:t>7/30/2026</a:t>
            </a:fld>
            <a:endParaRPr lang="en-CA"/>
          </a:p>
        </p:txBody>
      </p:sp>
      <p:pic>
        <p:nvPicPr>
          <p:cNvPr id="7" name="Image 4" descr="assets/s37_av.png">
            <a:extLst>
              <a:ext uri="{FF2B5EF4-FFF2-40B4-BE49-F238E27FC236}">
                <a16:creationId xmlns:a16="http://schemas.microsoft.com/office/drawing/2014/main" id="{44255304-F4B3-DF2E-65D6-95E312904C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3558" b="9081"/>
          <a:stretch>
            <a:fillRect/>
          </a:stretch>
        </p:blipFill>
        <p:spPr>
          <a:xfrm>
            <a:off x="1632951" y="4130981"/>
            <a:ext cx="9316239" cy="1820643"/>
          </a:xfrm>
          <a:prstGeom prst="rect">
            <a:avLst/>
          </a:prstGeom>
        </p:spPr>
      </p:pic>
      <p:pic>
        <p:nvPicPr>
          <p:cNvPr id="9" name="Image 0" descr="assets/s37_fields.png">
            <a:extLst>
              <a:ext uri="{FF2B5EF4-FFF2-40B4-BE49-F238E27FC236}">
                <a16:creationId xmlns:a16="http://schemas.microsoft.com/office/drawing/2014/main" id="{F2D055D2-4D15-94F3-6A03-DE9C65181D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865" y="1905119"/>
            <a:ext cx="5212080" cy="1747847"/>
          </a:xfrm>
          <a:prstGeom prst="rect">
            <a:avLst/>
          </a:prstGeom>
        </p:spPr>
      </p:pic>
      <p:sp>
        <p:nvSpPr>
          <p:cNvPr id="11" name="Text 2">
            <a:extLst>
              <a:ext uri="{FF2B5EF4-FFF2-40B4-BE49-F238E27FC236}">
                <a16:creationId xmlns:a16="http://schemas.microsoft.com/office/drawing/2014/main" id="{A4C5935B-80C0-508F-ADC1-874601C37E12}"/>
              </a:ext>
            </a:extLst>
          </p:cNvPr>
          <p:cNvSpPr/>
          <p:nvPr/>
        </p:nvSpPr>
        <p:spPr>
          <a:xfrm>
            <a:off x="6208776" y="1964617"/>
            <a:ext cx="19202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3A3A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condense field equations,</a:t>
            </a:r>
            <a:endParaRPr lang="en-US" sz="160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3A3A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drop z, r₂, fix r₁</a:t>
            </a:r>
            <a:endParaRPr lang="en-US" sz="1600" dirty="0"/>
          </a:p>
        </p:txBody>
      </p:sp>
      <p:sp>
        <p:nvSpPr>
          <p:cNvPr id="13" name="Shape 3">
            <a:extLst>
              <a:ext uri="{FF2B5EF4-FFF2-40B4-BE49-F238E27FC236}">
                <a16:creationId xmlns:a16="http://schemas.microsoft.com/office/drawing/2014/main" id="{C6BE75EB-F2D3-873B-BDBF-C779FBDBE7F5}"/>
              </a:ext>
            </a:extLst>
          </p:cNvPr>
          <p:cNvSpPr/>
          <p:nvPr/>
        </p:nvSpPr>
        <p:spPr>
          <a:xfrm>
            <a:off x="6291071" y="2779043"/>
            <a:ext cx="1371600" cy="365760"/>
          </a:xfrm>
          <a:prstGeom prst="rightArrow">
            <a:avLst/>
          </a:prstGeom>
          <a:solidFill>
            <a:srgbClr val="6B6B6B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15" name="Image 1" descr="assets/s37_wave.png">
            <a:extLst>
              <a:ext uri="{FF2B5EF4-FFF2-40B4-BE49-F238E27FC236}">
                <a16:creationId xmlns:a16="http://schemas.microsoft.com/office/drawing/2014/main" id="{B77CAB93-7C27-573C-5E3A-574264699D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0416" y="1873177"/>
            <a:ext cx="3977640" cy="528309"/>
          </a:xfrm>
          <a:prstGeom prst="rect">
            <a:avLst/>
          </a:prstGeom>
        </p:spPr>
      </p:pic>
      <p:pic>
        <p:nvPicPr>
          <p:cNvPr id="17" name="Image 2" descr="assets/s37_exp.png">
            <a:extLst>
              <a:ext uri="{FF2B5EF4-FFF2-40B4-BE49-F238E27FC236}">
                <a16:creationId xmlns:a16="http://schemas.microsoft.com/office/drawing/2014/main" id="{2D192AC5-BA02-A922-843B-B3FE7271B2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14816" y="2604697"/>
            <a:ext cx="1828800" cy="540106"/>
          </a:xfrm>
          <a:prstGeom prst="rect">
            <a:avLst/>
          </a:prstGeom>
        </p:spPr>
      </p:pic>
      <p:pic>
        <p:nvPicPr>
          <p:cNvPr id="19" name="Image 3" descr="assets/s37_omega.png">
            <a:extLst>
              <a:ext uri="{FF2B5EF4-FFF2-40B4-BE49-F238E27FC236}">
                <a16:creationId xmlns:a16="http://schemas.microsoft.com/office/drawing/2014/main" id="{6EF5B427-CAF4-7937-D11E-881C32D035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69096" y="3226489"/>
            <a:ext cx="1920240" cy="503736"/>
          </a:xfrm>
          <a:prstGeom prst="rect">
            <a:avLst/>
          </a:prstGeom>
        </p:spPr>
      </p:pic>
      <p:sp>
        <p:nvSpPr>
          <p:cNvPr id="82" name="Connection Line">
            <a:extLst>
              <a:ext uri="{FF2B5EF4-FFF2-40B4-BE49-F238E27FC236}">
                <a16:creationId xmlns:a16="http://schemas.microsoft.com/office/drawing/2014/main" id="{A13AAF9F-8CEF-E194-43A6-DC9ED290BFB1}"/>
              </a:ext>
            </a:extLst>
          </p:cNvPr>
          <p:cNvSpPr/>
          <p:nvPr/>
        </p:nvSpPr>
        <p:spPr>
          <a:xfrm>
            <a:off x="4332289" y="4414723"/>
            <a:ext cx="1901825" cy="2682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6200" extrusionOk="0">
                <a:moveTo>
                  <a:pt x="0" y="16200"/>
                </a:moveTo>
                <a:cubicBezTo>
                  <a:pt x="7659" y="-5287"/>
                  <a:pt x="14859" y="-5400"/>
                  <a:pt x="21600" y="15862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0" tIns="0" rIns="0" bIns="0"/>
          <a:lstStyle/>
          <a:p>
            <a:pPr eaLnBrk="1" fontAlgn="auto">
              <a:spcBef>
                <a:spcPts val="5900"/>
              </a:spcBef>
              <a:spcAft>
                <a:spcPts val="0"/>
              </a:spcAft>
              <a:defRPr sz="4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endParaRPr sz="4800" kern="0" dirty="0">
              <a:solidFill>
                <a:srgbClr val="000000"/>
              </a:solidFill>
              <a:latin typeface="+mn-lt"/>
              <a:ea typeface="+mn-ea"/>
              <a:cs typeface="+mn-cs"/>
              <a:sym typeface="Helvetica Neue"/>
            </a:endParaRPr>
          </a:p>
        </p:txBody>
      </p:sp>
      <p:sp>
        <p:nvSpPr>
          <p:cNvPr id="84" name="Connection Line">
            <a:extLst>
              <a:ext uri="{FF2B5EF4-FFF2-40B4-BE49-F238E27FC236}">
                <a16:creationId xmlns:a16="http://schemas.microsoft.com/office/drawing/2014/main" id="{28B88DFB-D038-EEC7-BDB0-A2393EEBFB14}"/>
              </a:ext>
            </a:extLst>
          </p:cNvPr>
          <p:cNvSpPr/>
          <p:nvPr/>
        </p:nvSpPr>
        <p:spPr>
          <a:xfrm>
            <a:off x="6236081" y="4676709"/>
            <a:ext cx="2155825" cy="2968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6201" extrusionOk="0">
                <a:moveTo>
                  <a:pt x="0" y="416"/>
                </a:moveTo>
                <a:cubicBezTo>
                  <a:pt x="6711" y="21600"/>
                  <a:pt x="13911" y="21461"/>
                  <a:pt x="21600" y="0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0" tIns="0" rIns="0" bIns="0"/>
          <a:lstStyle/>
          <a:p>
            <a:pPr eaLnBrk="1" fontAlgn="auto">
              <a:spcBef>
                <a:spcPts val="5900"/>
              </a:spcBef>
              <a:spcAft>
                <a:spcPts val="0"/>
              </a:spcAft>
              <a:defRPr sz="4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endParaRPr sz="4800" kern="0">
              <a:solidFill>
                <a:srgbClr val="000000"/>
              </a:solidFill>
              <a:latin typeface="+mn-lt"/>
              <a:ea typeface="+mn-ea"/>
              <a:cs typeface="+mn-cs"/>
              <a:sym typeface="Helvetica Neue"/>
            </a:endParaRPr>
          </a:p>
        </p:txBody>
      </p:sp>
      <p:sp>
        <p:nvSpPr>
          <p:cNvPr id="38" name="Connection Line">
            <a:extLst>
              <a:ext uri="{FF2B5EF4-FFF2-40B4-BE49-F238E27FC236}">
                <a16:creationId xmlns:a16="http://schemas.microsoft.com/office/drawing/2014/main" id="{C8E1A9D7-5A1B-7CFA-3239-6D8399B98E0E}"/>
              </a:ext>
            </a:extLst>
          </p:cNvPr>
          <p:cNvSpPr/>
          <p:nvPr/>
        </p:nvSpPr>
        <p:spPr>
          <a:xfrm>
            <a:off x="4330322" y="4899040"/>
            <a:ext cx="1901825" cy="2682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6200" extrusionOk="0">
                <a:moveTo>
                  <a:pt x="0" y="16200"/>
                </a:moveTo>
                <a:cubicBezTo>
                  <a:pt x="7659" y="-5287"/>
                  <a:pt x="14859" y="-5400"/>
                  <a:pt x="21600" y="15862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0" tIns="0" rIns="0" bIns="0"/>
          <a:lstStyle/>
          <a:p>
            <a:pPr eaLnBrk="1" fontAlgn="auto">
              <a:spcBef>
                <a:spcPts val="5900"/>
              </a:spcBef>
              <a:spcAft>
                <a:spcPts val="0"/>
              </a:spcAft>
              <a:defRPr sz="4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endParaRPr sz="4800" kern="0" dirty="0">
              <a:solidFill>
                <a:srgbClr val="000000"/>
              </a:solidFill>
              <a:latin typeface="+mn-lt"/>
              <a:ea typeface="+mn-ea"/>
              <a:cs typeface="+mn-cs"/>
              <a:sym typeface="Helvetica Neue"/>
            </a:endParaRPr>
          </a:p>
        </p:txBody>
      </p:sp>
      <p:sp>
        <p:nvSpPr>
          <p:cNvPr id="40" name="Connection Line">
            <a:extLst>
              <a:ext uri="{FF2B5EF4-FFF2-40B4-BE49-F238E27FC236}">
                <a16:creationId xmlns:a16="http://schemas.microsoft.com/office/drawing/2014/main" id="{E5DEE7B1-311D-4E4B-AED1-479699B5FCBF}"/>
              </a:ext>
            </a:extLst>
          </p:cNvPr>
          <p:cNvSpPr/>
          <p:nvPr/>
        </p:nvSpPr>
        <p:spPr>
          <a:xfrm>
            <a:off x="6234114" y="5161026"/>
            <a:ext cx="2155825" cy="2968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6201" extrusionOk="0">
                <a:moveTo>
                  <a:pt x="0" y="416"/>
                </a:moveTo>
                <a:cubicBezTo>
                  <a:pt x="6711" y="21600"/>
                  <a:pt x="13911" y="21461"/>
                  <a:pt x="21600" y="0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0" tIns="0" rIns="0" bIns="0"/>
          <a:lstStyle/>
          <a:p>
            <a:pPr eaLnBrk="1" fontAlgn="auto">
              <a:spcBef>
                <a:spcPts val="5900"/>
              </a:spcBef>
              <a:spcAft>
                <a:spcPts val="0"/>
              </a:spcAft>
              <a:defRPr sz="4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endParaRPr sz="4800" kern="0">
              <a:solidFill>
                <a:srgbClr val="000000"/>
              </a:solidFill>
              <a:latin typeface="+mn-lt"/>
              <a:ea typeface="+mn-ea"/>
              <a:cs typeface="+mn-cs"/>
              <a:sym typeface="Helvetica Neue"/>
            </a:endParaRPr>
          </a:p>
        </p:txBody>
      </p:sp>
      <p:sp>
        <p:nvSpPr>
          <p:cNvPr id="42" name="Connection Line">
            <a:extLst>
              <a:ext uri="{FF2B5EF4-FFF2-40B4-BE49-F238E27FC236}">
                <a16:creationId xmlns:a16="http://schemas.microsoft.com/office/drawing/2014/main" id="{4CA8D9A7-FEBB-B21F-71D2-C7DF89775332}"/>
              </a:ext>
            </a:extLst>
          </p:cNvPr>
          <p:cNvSpPr/>
          <p:nvPr/>
        </p:nvSpPr>
        <p:spPr>
          <a:xfrm>
            <a:off x="4387279" y="4663488"/>
            <a:ext cx="1901825" cy="2682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6200" extrusionOk="0">
                <a:moveTo>
                  <a:pt x="0" y="16200"/>
                </a:moveTo>
                <a:cubicBezTo>
                  <a:pt x="7659" y="-5287"/>
                  <a:pt x="14859" y="-5400"/>
                  <a:pt x="21600" y="15862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0" tIns="0" rIns="0" bIns="0"/>
          <a:lstStyle/>
          <a:p>
            <a:pPr eaLnBrk="1" fontAlgn="auto">
              <a:spcBef>
                <a:spcPts val="5900"/>
              </a:spcBef>
              <a:spcAft>
                <a:spcPts val="0"/>
              </a:spcAft>
              <a:defRPr sz="4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endParaRPr sz="4800" kern="0" dirty="0">
              <a:solidFill>
                <a:srgbClr val="000000"/>
              </a:solidFill>
              <a:latin typeface="+mn-lt"/>
              <a:ea typeface="+mn-ea"/>
              <a:cs typeface="+mn-cs"/>
              <a:sym typeface="Helvetica Neue"/>
            </a:endParaRPr>
          </a:p>
        </p:txBody>
      </p:sp>
      <p:sp>
        <p:nvSpPr>
          <p:cNvPr id="44" name="Connection Line">
            <a:extLst>
              <a:ext uri="{FF2B5EF4-FFF2-40B4-BE49-F238E27FC236}">
                <a16:creationId xmlns:a16="http://schemas.microsoft.com/office/drawing/2014/main" id="{3629FE8D-A574-E51B-16E6-83174503D04D}"/>
              </a:ext>
            </a:extLst>
          </p:cNvPr>
          <p:cNvSpPr/>
          <p:nvPr/>
        </p:nvSpPr>
        <p:spPr>
          <a:xfrm>
            <a:off x="6287137" y="4917449"/>
            <a:ext cx="2155825" cy="2968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6201" extrusionOk="0">
                <a:moveTo>
                  <a:pt x="0" y="416"/>
                </a:moveTo>
                <a:cubicBezTo>
                  <a:pt x="6711" y="21600"/>
                  <a:pt x="13911" y="21461"/>
                  <a:pt x="21600" y="0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0" tIns="0" rIns="0" bIns="0"/>
          <a:lstStyle/>
          <a:p>
            <a:pPr eaLnBrk="1" fontAlgn="auto">
              <a:spcBef>
                <a:spcPts val="5900"/>
              </a:spcBef>
              <a:spcAft>
                <a:spcPts val="0"/>
              </a:spcAft>
              <a:defRPr sz="4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endParaRPr sz="4800" kern="0" dirty="0">
              <a:solidFill>
                <a:srgbClr val="000000"/>
              </a:solidFill>
              <a:latin typeface="+mn-lt"/>
              <a:ea typeface="+mn-ea"/>
              <a:cs typeface="+mn-cs"/>
              <a:sym typeface="Helvetica Neue"/>
            </a:endParaRPr>
          </a:p>
        </p:txBody>
      </p:sp>
      <p:sp>
        <p:nvSpPr>
          <p:cNvPr id="47" name="Connection Line">
            <a:extLst>
              <a:ext uri="{FF2B5EF4-FFF2-40B4-BE49-F238E27FC236}">
                <a16:creationId xmlns:a16="http://schemas.microsoft.com/office/drawing/2014/main" id="{01B6817D-23E4-D3AD-2F78-2F4C73EFF9D4}"/>
              </a:ext>
            </a:extLst>
          </p:cNvPr>
          <p:cNvSpPr/>
          <p:nvPr/>
        </p:nvSpPr>
        <p:spPr>
          <a:xfrm>
            <a:off x="4442269" y="4569727"/>
            <a:ext cx="1901825" cy="2682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6200" extrusionOk="0">
                <a:moveTo>
                  <a:pt x="0" y="16200"/>
                </a:moveTo>
                <a:cubicBezTo>
                  <a:pt x="7659" y="-5287"/>
                  <a:pt x="14859" y="-5400"/>
                  <a:pt x="21600" y="15862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0" tIns="0" rIns="0" bIns="0"/>
          <a:lstStyle/>
          <a:p>
            <a:pPr eaLnBrk="1" fontAlgn="auto">
              <a:spcBef>
                <a:spcPts val="5900"/>
              </a:spcBef>
              <a:spcAft>
                <a:spcPts val="0"/>
              </a:spcAft>
              <a:defRPr sz="4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endParaRPr sz="4800" kern="0" dirty="0">
              <a:solidFill>
                <a:srgbClr val="000000"/>
              </a:solidFill>
              <a:latin typeface="+mn-lt"/>
              <a:ea typeface="+mn-ea"/>
              <a:cs typeface="+mn-cs"/>
              <a:sym typeface="Helvetica Neue"/>
            </a:endParaRPr>
          </a:p>
        </p:txBody>
      </p:sp>
      <p:sp>
        <p:nvSpPr>
          <p:cNvPr id="51" name="Connection Line">
            <a:extLst>
              <a:ext uri="{FF2B5EF4-FFF2-40B4-BE49-F238E27FC236}">
                <a16:creationId xmlns:a16="http://schemas.microsoft.com/office/drawing/2014/main" id="{3F75EE1A-FD7B-3E43-73EF-4E6946D80B83}"/>
              </a:ext>
            </a:extLst>
          </p:cNvPr>
          <p:cNvSpPr/>
          <p:nvPr/>
        </p:nvSpPr>
        <p:spPr>
          <a:xfrm>
            <a:off x="6346061" y="4831713"/>
            <a:ext cx="2155825" cy="2968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6201" extrusionOk="0">
                <a:moveTo>
                  <a:pt x="0" y="416"/>
                </a:moveTo>
                <a:cubicBezTo>
                  <a:pt x="6711" y="21600"/>
                  <a:pt x="13911" y="21461"/>
                  <a:pt x="21600" y="0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0" tIns="0" rIns="0" bIns="0"/>
          <a:lstStyle/>
          <a:p>
            <a:pPr eaLnBrk="1" fontAlgn="auto">
              <a:spcBef>
                <a:spcPts val="5900"/>
              </a:spcBef>
              <a:spcAft>
                <a:spcPts val="0"/>
              </a:spcAft>
              <a:defRPr sz="4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endParaRPr sz="4800" kern="0">
              <a:solidFill>
                <a:srgbClr val="000000"/>
              </a:solidFill>
              <a:latin typeface="+mn-lt"/>
              <a:ea typeface="+mn-ea"/>
              <a:cs typeface="+mn-cs"/>
              <a:sym typeface="Helvetica Neue"/>
            </a:endParaRPr>
          </a:p>
        </p:txBody>
      </p:sp>
      <p:sp>
        <p:nvSpPr>
          <p:cNvPr id="79" name="Connection Line">
            <a:extLst>
              <a:ext uri="{FF2B5EF4-FFF2-40B4-BE49-F238E27FC236}">
                <a16:creationId xmlns:a16="http://schemas.microsoft.com/office/drawing/2014/main" id="{B21B9F43-596F-5D3C-2133-2274285A787C}"/>
              </a:ext>
            </a:extLst>
          </p:cNvPr>
          <p:cNvSpPr/>
          <p:nvPr/>
        </p:nvSpPr>
        <p:spPr>
          <a:xfrm>
            <a:off x="4521265" y="5142617"/>
            <a:ext cx="1901825" cy="2682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6200" extrusionOk="0">
                <a:moveTo>
                  <a:pt x="0" y="16200"/>
                </a:moveTo>
                <a:cubicBezTo>
                  <a:pt x="7659" y="-5287"/>
                  <a:pt x="14859" y="-5400"/>
                  <a:pt x="21600" y="15862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0" tIns="0" rIns="0" bIns="0"/>
          <a:lstStyle/>
          <a:p>
            <a:pPr eaLnBrk="1" fontAlgn="auto">
              <a:spcBef>
                <a:spcPts val="5900"/>
              </a:spcBef>
              <a:spcAft>
                <a:spcPts val="0"/>
              </a:spcAft>
              <a:defRPr sz="4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endParaRPr sz="4800" kern="0" dirty="0">
              <a:solidFill>
                <a:srgbClr val="000000"/>
              </a:solidFill>
              <a:latin typeface="+mn-lt"/>
              <a:ea typeface="+mn-ea"/>
              <a:cs typeface="+mn-cs"/>
              <a:sym typeface="Helvetica Neue"/>
            </a:endParaRPr>
          </a:p>
        </p:txBody>
      </p:sp>
      <p:sp>
        <p:nvSpPr>
          <p:cNvPr id="83" name="Connection Line">
            <a:extLst>
              <a:ext uri="{FF2B5EF4-FFF2-40B4-BE49-F238E27FC236}">
                <a16:creationId xmlns:a16="http://schemas.microsoft.com/office/drawing/2014/main" id="{2B1A060E-CFA2-5B07-22F3-3BDE0671EB20}"/>
              </a:ext>
            </a:extLst>
          </p:cNvPr>
          <p:cNvSpPr/>
          <p:nvPr/>
        </p:nvSpPr>
        <p:spPr>
          <a:xfrm>
            <a:off x="6425057" y="5404603"/>
            <a:ext cx="2155825" cy="2968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6201" extrusionOk="0">
                <a:moveTo>
                  <a:pt x="0" y="416"/>
                </a:moveTo>
                <a:cubicBezTo>
                  <a:pt x="6711" y="21600"/>
                  <a:pt x="13911" y="21461"/>
                  <a:pt x="21600" y="0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0" tIns="0" rIns="0" bIns="0"/>
          <a:lstStyle/>
          <a:p>
            <a:pPr eaLnBrk="1" fontAlgn="auto">
              <a:spcBef>
                <a:spcPts val="5900"/>
              </a:spcBef>
              <a:spcAft>
                <a:spcPts val="0"/>
              </a:spcAft>
              <a:defRPr sz="4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endParaRPr sz="4800" kern="0">
              <a:solidFill>
                <a:srgbClr val="000000"/>
              </a:solidFill>
              <a:latin typeface="+mn-lt"/>
              <a:ea typeface="+mn-ea"/>
              <a:cs typeface="+mn-cs"/>
              <a:sym typeface="Helvetica Neue"/>
            </a:endParaRPr>
          </a:p>
        </p:txBody>
      </p:sp>
      <p:sp>
        <p:nvSpPr>
          <p:cNvPr id="111" name="Connection Line">
            <a:extLst>
              <a:ext uri="{FF2B5EF4-FFF2-40B4-BE49-F238E27FC236}">
                <a16:creationId xmlns:a16="http://schemas.microsoft.com/office/drawing/2014/main" id="{D0D623D1-E709-568C-7E03-0E4E6F166FA4}"/>
              </a:ext>
            </a:extLst>
          </p:cNvPr>
          <p:cNvSpPr/>
          <p:nvPr/>
        </p:nvSpPr>
        <p:spPr>
          <a:xfrm>
            <a:off x="4394329" y="4804894"/>
            <a:ext cx="1901825" cy="2682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6200" extrusionOk="0">
                <a:moveTo>
                  <a:pt x="0" y="16200"/>
                </a:moveTo>
                <a:cubicBezTo>
                  <a:pt x="7659" y="-5287"/>
                  <a:pt x="14859" y="-5400"/>
                  <a:pt x="21600" y="15862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0" tIns="0" rIns="0" bIns="0"/>
          <a:lstStyle/>
          <a:p>
            <a:pPr eaLnBrk="1" fontAlgn="auto">
              <a:spcBef>
                <a:spcPts val="5900"/>
              </a:spcBef>
              <a:spcAft>
                <a:spcPts val="0"/>
              </a:spcAft>
              <a:defRPr sz="4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endParaRPr sz="4800" kern="0" dirty="0">
              <a:solidFill>
                <a:srgbClr val="000000"/>
              </a:solidFill>
              <a:latin typeface="+mn-lt"/>
              <a:ea typeface="+mn-ea"/>
              <a:cs typeface="+mn-cs"/>
              <a:sym typeface="Helvetica Neue"/>
            </a:endParaRPr>
          </a:p>
        </p:txBody>
      </p:sp>
      <p:sp>
        <p:nvSpPr>
          <p:cNvPr id="115" name="Connection Line">
            <a:extLst>
              <a:ext uri="{FF2B5EF4-FFF2-40B4-BE49-F238E27FC236}">
                <a16:creationId xmlns:a16="http://schemas.microsoft.com/office/drawing/2014/main" id="{B04551B9-53D5-0875-65C6-800886783259}"/>
              </a:ext>
            </a:extLst>
          </p:cNvPr>
          <p:cNvSpPr/>
          <p:nvPr/>
        </p:nvSpPr>
        <p:spPr>
          <a:xfrm>
            <a:off x="6298121" y="5066880"/>
            <a:ext cx="2155825" cy="2968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6201" extrusionOk="0">
                <a:moveTo>
                  <a:pt x="0" y="416"/>
                </a:moveTo>
                <a:cubicBezTo>
                  <a:pt x="6711" y="21600"/>
                  <a:pt x="13911" y="21461"/>
                  <a:pt x="21600" y="0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0" tIns="0" rIns="0" bIns="0"/>
          <a:lstStyle/>
          <a:p>
            <a:pPr eaLnBrk="1" fontAlgn="auto">
              <a:spcBef>
                <a:spcPts val="5900"/>
              </a:spcBef>
              <a:spcAft>
                <a:spcPts val="0"/>
              </a:spcAft>
              <a:defRPr sz="4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endParaRPr sz="4800" kern="0">
              <a:solidFill>
                <a:srgbClr val="000000"/>
              </a:solidFill>
              <a:latin typeface="+mn-lt"/>
              <a:ea typeface="+mn-ea"/>
              <a:cs typeface="+mn-cs"/>
              <a:sym typeface="Helvetica Neue"/>
            </a:endParaRPr>
          </a:p>
        </p:txBody>
      </p:sp>
      <p:sp>
        <p:nvSpPr>
          <p:cNvPr id="127" name="Connection Line">
            <a:extLst>
              <a:ext uri="{FF2B5EF4-FFF2-40B4-BE49-F238E27FC236}">
                <a16:creationId xmlns:a16="http://schemas.microsoft.com/office/drawing/2014/main" id="{4538B7A7-BD1F-7E44-B5A4-07202C7D7156}"/>
              </a:ext>
            </a:extLst>
          </p:cNvPr>
          <p:cNvSpPr/>
          <p:nvPr/>
        </p:nvSpPr>
        <p:spPr>
          <a:xfrm>
            <a:off x="4442269" y="5287156"/>
            <a:ext cx="1901825" cy="2682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6200" extrusionOk="0">
                <a:moveTo>
                  <a:pt x="0" y="16200"/>
                </a:moveTo>
                <a:cubicBezTo>
                  <a:pt x="7659" y="-5287"/>
                  <a:pt x="14859" y="-5400"/>
                  <a:pt x="21600" y="15862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0" tIns="0" rIns="0" bIns="0"/>
          <a:lstStyle/>
          <a:p>
            <a:pPr eaLnBrk="1" fontAlgn="auto">
              <a:spcBef>
                <a:spcPts val="5900"/>
              </a:spcBef>
              <a:spcAft>
                <a:spcPts val="0"/>
              </a:spcAft>
              <a:defRPr sz="4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endParaRPr sz="4800" kern="0" dirty="0">
              <a:solidFill>
                <a:srgbClr val="000000"/>
              </a:solidFill>
              <a:latin typeface="+mn-lt"/>
              <a:ea typeface="+mn-ea"/>
              <a:cs typeface="+mn-cs"/>
              <a:sym typeface="Helvetica Neue"/>
            </a:endParaRPr>
          </a:p>
        </p:txBody>
      </p:sp>
      <p:sp>
        <p:nvSpPr>
          <p:cNvPr id="131" name="Connection Line">
            <a:extLst>
              <a:ext uri="{FF2B5EF4-FFF2-40B4-BE49-F238E27FC236}">
                <a16:creationId xmlns:a16="http://schemas.microsoft.com/office/drawing/2014/main" id="{FE05FECB-0A68-679F-239E-1C7C950408C9}"/>
              </a:ext>
            </a:extLst>
          </p:cNvPr>
          <p:cNvSpPr/>
          <p:nvPr/>
        </p:nvSpPr>
        <p:spPr>
          <a:xfrm>
            <a:off x="6346061" y="5549142"/>
            <a:ext cx="2155825" cy="2968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6201" extrusionOk="0">
                <a:moveTo>
                  <a:pt x="0" y="416"/>
                </a:moveTo>
                <a:cubicBezTo>
                  <a:pt x="6711" y="21600"/>
                  <a:pt x="13911" y="21461"/>
                  <a:pt x="21600" y="0"/>
                </a:cubicBezTo>
              </a:path>
            </a:pathLst>
          </a:custGeom>
          <a:ln w="25400">
            <a:solidFill>
              <a:srgbClr val="000000"/>
            </a:solidFill>
            <a:miter lim="400000"/>
          </a:ln>
        </p:spPr>
        <p:txBody>
          <a:bodyPr lIns="0" tIns="0" rIns="0" bIns="0"/>
          <a:lstStyle/>
          <a:p>
            <a:pPr eaLnBrk="1" fontAlgn="auto">
              <a:spcBef>
                <a:spcPts val="5900"/>
              </a:spcBef>
              <a:spcAft>
                <a:spcPts val="0"/>
              </a:spcAft>
              <a:defRPr sz="4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endParaRPr sz="4800" kern="0">
              <a:solidFill>
                <a:srgbClr val="000000"/>
              </a:solidFill>
              <a:latin typeface="+mn-lt"/>
              <a:ea typeface="+mn-ea"/>
              <a:cs typeface="+mn-cs"/>
              <a:sym typeface="Helvetica Neue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59EC1EE-0AEC-C0A6-8665-4BBBD14A3945}"/>
                  </a:ext>
                </a:extLst>
              </p:cNvPr>
              <p:cNvSpPr txBox="1"/>
              <p:nvPr/>
            </p:nvSpPr>
            <p:spPr>
              <a:xfrm>
                <a:off x="8244328" y="3627245"/>
                <a:ext cx="340388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CA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CA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CA" sz="2400" dirty="0"/>
                  <a:t> is effective dipole size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59EC1EE-0AEC-C0A6-8665-4BBBD14A39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4328" y="3627245"/>
                <a:ext cx="3403881" cy="369332"/>
              </a:xfrm>
              <a:prstGeom prst="rect">
                <a:avLst/>
              </a:prstGeom>
              <a:blipFill>
                <a:blip r:embed="rId7"/>
                <a:stretch>
                  <a:fillRect l="-2147" t="-24590" r="-4472" b="-4918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111602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97659-5996-C62A-B470-76BD791FB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The Intensity Spike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C3910A-DD84-DFCF-736F-7AC227B84B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6872E-9003-4BFD-AFFD-EFA7F1F87665}" type="datetime1">
              <a:rPr lang="en-US" smtClean="0"/>
              <a:t>7/30/2026</a:t>
            </a:fld>
            <a:endParaRPr lang="en-CA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43689C8-60FF-1B62-E7A6-B9D6DEC3B2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277" y="1644572"/>
            <a:ext cx="9828405" cy="4563188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1AB53096-B90D-F5DC-0C9A-D496DDBF7F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38779" y="2164266"/>
            <a:ext cx="4473328" cy="22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9391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770B7-05CF-DC64-8842-A2AB85A0F3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Dark Photon Searches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29C797-EEAC-5173-C628-5BAA229D31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7D2EE-F5E6-441C-8C0C-2CC57E891377}" type="datetime1">
              <a:rPr lang="en-US" smtClean="0"/>
              <a:t>7/30/2026</a:t>
            </a:fld>
            <a:endParaRPr lang="en-CA"/>
          </a:p>
        </p:txBody>
      </p:sp>
      <p:pic>
        <p:nvPicPr>
          <p:cNvPr id="57" name="Image 0" descr="assets/s30_lag.png">
            <a:extLst>
              <a:ext uri="{FF2B5EF4-FFF2-40B4-BE49-F238E27FC236}">
                <a16:creationId xmlns:a16="http://schemas.microsoft.com/office/drawing/2014/main" id="{D4FB1D61-7CCE-39CB-9686-247669C9AD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" y="1865379"/>
            <a:ext cx="10607040" cy="603496"/>
          </a:xfrm>
          <a:prstGeom prst="rect">
            <a:avLst/>
          </a:prstGeom>
        </p:spPr>
      </p:pic>
      <p:pic>
        <p:nvPicPr>
          <p:cNvPr id="59" name="Image 1" descr="assets/s30_mix.png">
            <a:extLst>
              <a:ext uri="{FF2B5EF4-FFF2-40B4-BE49-F238E27FC236}">
                <a16:creationId xmlns:a16="http://schemas.microsoft.com/office/drawing/2014/main" id="{EC89D026-83C9-AB3A-B9D8-C6B0EDA9B9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2920" y="2176815"/>
            <a:ext cx="3931920" cy="946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1573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63B3BC-FAE1-41CB-4144-94C1DA936B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373CCD-ECBD-EB32-116B-508960BB0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Evolution of the Electric Field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A4328F-8D2D-1190-69E5-9052926966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98B9A-77C1-4AD7-947F-F81BB311F7B3}" type="datetime1">
              <a:rPr lang="en-US" smtClean="0"/>
              <a:t>7/30/2026</a:t>
            </a:fld>
            <a:endParaRPr lang="en-CA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8A3AAA4-C876-A5B0-5942-E92C302F3F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2742" y="1935234"/>
            <a:ext cx="7987718" cy="4326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8260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C3AE0D1B-5DF0-A241-9270-FD58FAD784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320" y="1737362"/>
            <a:ext cx="6531840" cy="457228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F01DD219-6976-BE1B-63CF-E7BACB125993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CA" dirty="0"/>
                  <a:t>Is the Sensitivity</a:t>
                </a:r>
                <a:r>
                  <a:rPr lang="en-CA" i="1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CA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CA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p>
                        <m:r>
                          <a:rPr lang="en-CA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CA" dirty="0"/>
                  <a:t>? 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F01DD219-6976-BE1B-63CF-E7BACB12599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2727" b="-22269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E495CC-BE03-940C-9E98-2B771FF67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9620E-890B-4E8F-967C-A2CED0EA5054}" type="datetime1">
              <a:rPr lang="en-US" smtClean="0"/>
              <a:t>7/30/2026</a:t>
            </a:fld>
            <a:endParaRPr lang="en-CA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528ED04-3314-DD56-E44A-EC18E413C9A9}"/>
              </a:ext>
            </a:extLst>
          </p:cNvPr>
          <p:cNvCxnSpPr>
            <a:cxnSpLocks/>
            <a:stCxn id="29" idx="1"/>
          </p:cNvCxnSpPr>
          <p:nvPr/>
        </p:nvCxnSpPr>
        <p:spPr>
          <a:xfrm flipH="1" flipV="1">
            <a:off x="6350000" y="2514600"/>
            <a:ext cx="1059433" cy="15400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C0CB8CA3-A12B-D0C4-2DE2-482BB0D9A200}"/>
              </a:ext>
            </a:extLst>
          </p:cNvPr>
          <p:cNvSpPr txBox="1"/>
          <p:nvPr/>
        </p:nvSpPr>
        <p:spPr>
          <a:xfrm>
            <a:off x="7409433" y="2253106"/>
            <a:ext cx="466185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§"/>
            </a:pPr>
            <a:r>
              <a:rPr lang="en-CA" sz="2400" dirty="0"/>
              <a:t>Max intensity is super-linear</a:t>
            </a:r>
          </a:p>
          <a:p>
            <a:pPr algn="ctr"/>
            <a:r>
              <a:rPr lang="en-CA" sz="2400" dirty="0"/>
              <a:t>for fixed length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F25D01A-204A-322A-6F25-D516D817E5E4}"/>
              </a:ext>
            </a:extLst>
          </p:cNvPr>
          <p:cNvSpPr txBox="1"/>
          <p:nvPr/>
        </p:nvSpPr>
        <p:spPr>
          <a:xfrm>
            <a:off x="7265160" y="3208667"/>
            <a:ext cx="495039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§"/>
            </a:pPr>
            <a:r>
              <a:rPr lang="en-CA" sz="2400" dirty="0"/>
              <a:t>Reminiscent of other quantum </a:t>
            </a:r>
          </a:p>
          <a:p>
            <a:pPr algn="ctr"/>
            <a:r>
              <a:rPr lang="en-CA" sz="2400" dirty="0"/>
              <a:t>coherent processes </a:t>
            </a:r>
          </a:p>
          <a:p>
            <a:pPr algn="ctr"/>
            <a:r>
              <a:rPr lang="en-CA" sz="2400" dirty="0"/>
              <a:t>(e.g. Dicke </a:t>
            </a:r>
            <a:r>
              <a:rPr lang="en-CA" sz="2400" dirty="0" err="1"/>
              <a:t>Superadiance</a:t>
            </a:r>
            <a:r>
              <a:rPr lang="en-CA" sz="2400" dirty="0"/>
              <a:t>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C8E1FD90-D28F-E6DD-DE16-725C60956F4B}"/>
                  </a:ext>
                </a:extLst>
              </p:cNvPr>
              <p:cNvSpPr txBox="1"/>
              <p:nvPr/>
            </p:nvSpPr>
            <p:spPr>
              <a:xfrm>
                <a:off x="7338898" y="4633114"/>
                <a:ext cx="4802917" cy="16025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42900" indent="-342900" algn="ctr">
                  <a:buFont typeface="Wingdings" panose="05000000000000000000" pitchFamily="2" charset="2"/>
                  <a:buChar char="§"/>
                </a:pPr>
                <a:r>
                  <a:rPr lang="en-CA" sz="2400" dirty="0"/>
                  <a:t>Neglects collisional dephasing</a:t>
                </a:r>
              </a:p>
              <a:p>
                <a:pPr algn="ctr"/>
                <a:r>
                  <a:rPr lang="en-CA" sz="2400" dirty="0"/>
                  <a:t>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CA" sz="2400">
                            <a:latin typeface="Cambria Math" panose="02040503050406030204" pitchFamily="18" charset="0"/>
                          </a:rPr>
                          <m:t>pH</m:t>
                        </m:r>
                      </m:e>
                      <m:sub>
                        <m:r>
                          <a:rPr lang="en-CA" sz="2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CA" sz="2400" dirty="0"/>
                  <a:t> molecules</a:t>
                </a:r>
              </a:p>
              <a:p>
                <a:pPr algn="ctr"/>
                <a:r>
                  <a:rPr lang="en-CA" sz="2400" dirty="0"/>
                  <a:t>(i.e. assumes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CA" sz="2400" b="0" i="0" smtClean="0">
                            <a:latin typeface="Cambria Math" panose="02040503050406030204" pitchFamily="18" charset="0"/>
                          </a:rPr>
                          <m:t>peak</m:t>
                        </m:r>
                      </m:sub>
                    </m:sSub>
                    <m:r>
                      <a:rPr lang="en-CA" sz="2400" b="0" i="1" smtClean="0">
                        <a:latin typeface="Cambria Math" panose="02040503050406030204" pitchFamily="18" charset="0"/>
                      </a:rPr>
                      <m:t>&lt;</m:t>
                    </m:r>
                    <m:sSub>
                      <m:sSubPr>
                        <m:ctrlPr>
                          <a:rPr lang="en-CA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CA" sz="2400" b="0" i="0" smtClean="0">
                            <a:latin typeface="Cambria Math" panose="02040503050406030204" pitchFamily="18" charset="0"/>
                          </a:rPr>
                          <m:t>dec</m:t>
                        </m:r>
                      </m:sub>
                    </m:sSub>
                  </m:oMath>
                </a14:m>
                <a:r>
                  <a:rPr lang="en-CA" sz="2400" dirty="0"/>
                  <a:t>)</a:t>
                </a:r>
              </a:p>
              <a:p>
                <a:pPr algn="ctr"/>
                <a:endParaRPr lang="en-CA" sz="2400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C8E1FD90-D28F-E6DD-DE16-725C60956F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8898" y="4633114"/>
                <a:ext cx="4802917" cy="1602555"/>
              </a:xfrm>
              <a:prstGeom prst="rect">
                <a:avLst/>
              </a:prstGeom>
              <a:blipFill>
                <a:blip r:embed="rId4"/>
                <a:stretch>
                  <a:fillRect l="-1396" t="-3042" r="-152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055581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C94406-350E-6E2C-A219-DDC2BCDA3E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Prospective LSW Sensitivity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6CA8AF-C1AB-7011-BB17-C29AC5EEC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9FEEB-F9DD-4EDB-8159-589FA67DF019}" type="datetime1">
              <a:rPr lang="en-US" smtClean="0"/>
              <a:t>7/30/2026</a:t>
            </a:fld>
            <a:endParaRPr lang="en-CA"/>
          </a:p>
        </p:txBody>
      </p:sp>
      <p:pic>
        <p:nvPicPr>
          <p:cNvPr id="7" name="Screen Shot 2020-03-11 at 12.27.55 AM.png" descr="Screen Shot 2020-03-11 at 12.27.55 AM.png">
            <a:extLst>
              <a:ext uri="{FF2B5EF4-FFF2-40B4-BE49-F238E27FC236}">
                <a16:creationId xmlns:a16="http://schemas.microsoft.com/office/drawing/2014/main" id="{A2D96764-0E08-3E3D-18BD-112F9F1A6F1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6480" y="1951487"/>
            <a:ext cx="5457179" cy="4294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9" name="Screen Shot 2020-03-10 at 10.51.18 PM.png" descr="Screen Shot 2020-03-10 at 10.51.18 PM.png">
            <a:extLst>
              <a:ext uri="{FF2B5EF4-FFF2-40B4-BE49-F238E27FC236}">
                <a16:creationId xmlns:a16="http://schemas.microsoft.com/office/drawing/2014/main" id="{7136E71C-E300-2B80-24E3-56FE02AE93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379" y="4661532"/>
            <a:ext cx="5066273" cy="1205107"/>
          </a:xfrm>
          <a:prstGeom prst="rect">
            <a:avLst/>
          </a:prstGeom>
          <a:noFill/>
          <a:ln w="25400">
            <a:solidFill>
              <a:srgbClr val="000000"/>
            </a:solidFill>
            <a:miter lim="4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">
            <a:extLst>
              <a:ext uri="{FF2B5EF4-FFF2-40B4-BE49-F238E27FC236}">
                <a16:creationId xmlns:a16="http://schemas.microsoft.com/office/drawing/2014/main" id="{19108642-9357-AE20-D5A5-3C98B200930D}"/>
              </a:ext>
            </a:extLst>
          </p:cNvPr>
          <p:cNvGrpSpPr>
            <a:grpSpLocks/>
          </p:cNvGrpSpPr>
          <p:nvPr/>
        </p:nvGrpSpPr>
        <p:grpSpPr bwMode="auto">
          <a:xfrm>
            <a:off x="896558" y="2218198"/>
            <a:ext cx="4941706" cy="1217317"/>
            <a:chOff x="0" y="0"/>
            <a:chExt cx="6976459" cy="1888014"/>
          </a:xfrm>
        </p:grpSpPr>
        <p:pic>
          <p:nvPicPr>
            <p:cNvPr id="11" name="Screen Shot 2019-11-25 at 9.51.29 AM.png" descr="Screen Shot 2019-11-25 at 9.51.29 AM.png">
              <a:extLst>
                <a:ext uri="{FF2B5EF4-FFF2-40B4-BE49-F238E27FC236}">
                  <a16:creationId xmlns:a16="http://schemas.microsoft.com/office/drawing/2014/main" id="{D169C937-BDB0-60B1-62A8-A66046DFFEF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006488" cy="17708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</p:pic>
        <p:sp>
          <p:nvSpPr>
            <p:cNvPr id="12" name="Rectangle">
              <a:extLst>
                <a:ext uri="{FF2B5EF4-FFF2-40B4-BE49-F238E27FC236}">
                  <a16:creationId xmlns:a16="http://schemas.microsoft.com/office/drawing/2014/main" id="{4304E1AB-C46D-B13F-63F1-58EFA4B6C3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69563" y="12622"/>
              <a:ext cx="3321395" cy="1798670"/>
            </a:xfrm>
            <a:prstGeom prst="rect">
              <a:avLst/>
            </a:prstGeom>
            <a:solidFill>
              <a:srgbClr val="FFFFFF"/>
            </a:solidFill>
            <a:ln w="88900">
              <a:solidFill>
                <a:srgbClr val="000000"/>
              </a:solidFill>
              <a:miter lim="400000"/>
              <a:headEnd/>
              <a:tailEnd/>
            </a:ln>
          </p:spPr>
          <p:txBody>
            <a:bodyPr lIns="0" tIns="0" rIns="0" bIns="0" anchor="ctr"/>
            <a:lstStyle>
              <a:lvl1pPr defTabSz="820738">
                <a:spcBef>
                  <a:spcPts val="2000"/>
                </a:spcBef>
                <a:defRPr sz="4000">
                  <a:solidFill>
                    <a:srgbClr val="5C5C5C"/>
                  </a:solidFill>
                  <a:latin typeface="Iowan Old Style Roman"/>
                  <a:ea typeface="Iowan Old Style Roman"/>
                  <a:cs typeface="Iowan Old Style Roman"/>
                  <a:sym typeface="Iowan Old Style Roman"/>
                </a:defRPr>
              </a:lvl1pPr>
              <a:lvl2pPr defTabSz="820738">
                <a:spcBef>
                  <a:spcPts val="2000"/>
                </a:spcBef>
                <a:defRPr sz="4000">
                  <a:solidFill>
                    <a:srgbClr val="5C5C5C"/>
                  </a:solidFill>
                  <a:latin typeface="Iowan Old Style Roman"/>
                  <a:ea typeface="Iowan Old Style Roman"/>
                  <a:cs typeface="Iowan Old Style Roman"/>
                  <a:sym typeface="Iowan Old Style Roman"/>
                </a:defRPr>
              </a:lvl2pPr>
              <a:lvl3pPr defTabSz="820738">
                <a:spcBef>
                  <a:spcPts val="2000"/>
                </a:spcBef>
                <a:defRPr sz="4000">
                  <a:solidFill>
                    <a:srgbClr val="5C5C5C"/>
                  </a:solidFill>
                  <a:latin typeface="Iowan Old Style Roman"/>
                  <a:ea typeface="Iowan Old Style Roman"/>
                  <a:cs typeface="Iowan Old Style Roman"/>
                  <a:sym typeface="Iowan Old Style Roman"/>
                </a:defRPr>
              </a:lvl3pPr>
              <a:lvl4pPr defTabSz="820738">
                <a:spcBef>
                  <a:spcPts val="2000"/>
                </a:spcBef>
                <a:defRPr sz="4000">
                  <a:solidFill>
                    <a:srgbClr val="5C5C5C"/>
                  </a:solidFill>
                  <a:latin typeface="Iowan Old Style Roman"/>
                  <a:ea typeface="Iowan Old Style Roman"/>
                  <a:cs typeface="Iowan Old Style Roman"/>
                  <a:sym typeface="Iowan Old Style Roman"/>
                </a:defRPr>
              </a:lvl4pPr>
              <a:lvl5pPr defTabSz="820738">
                <a:spcBef>
                  <a:spcPts val="2000"/>
                </a:spcBef>
                <a:defRPr sz="4000">
                  <a:solidFill>
                    <a:srgbClr val="5C5C5C"/>
                  </a:solidFill>
                  <a:latin typeface="Iowan Old Style Roman"/>
                  <a:ea typeface="Iowan Old Style Roman"/>
                  <a:cs typeface="Iowan Old Style Roman"/>
                  <a:sym typeface="Iowan Old Style Roman"/>
                </a:defRPr>
              </a:lvl5pPr>
              <a:lvl6pPr marL="457200" defTabSz="820738" eaLnBrk="0" fontAlgn="base" hangingPunct="0">
                <a:spcBef>
                  <a:spcPts val="2000"/>
                </a:spcBef>
                <a:spcAft>
                  <a:spcPct val="0"/>
                </a:spcAft>
                <a:defRPr sz="4000">
                  <a:solidFill>
                    <a:srgbClr val="5C5C5C"/>
                  </a:solidFill>
                  <a:latin typeface="Iowan Old Style Roman"/>
                  <a:ea typeface="Iowan Old Style Roman"/>
                  <a:cs typeface="Iowan Old Style Roman"/>
                  <a:sym typeface="Iowan Old Style Roman"/>
                </a:defRPr>
              </a:lvl6pPr>
              <a:lvl7pPr marL="914400" defTabSz="820738" eaLnBrk="0" fontAlgn="base" hangingPunct="0">
                <a:spcBef>
                  <a:spcPts val="2000"/>
                </a:spcBef>
                <a:spcAft>
                  <a:spcPct val="0"/>
                </a:spcAft>
                <a:defRPr sz="4000">
                  <a:solidFill>
                    <a:srgbClr val="5C5C5C"/>
                  </a:solidFill>
                  <a:latin typeface="Iowan Old Style Roman"/>
                  <a:ea typeface="Iowan Old Style Roman"/>
                  <a:cs typeface="Iowan Old Style Roman"/>
                  <a:sym typeface="Iowan Old Style Roman"/>
                </a:defRPr>
              </a:lvl7pPr>
              <a:lvl8pPr marL="1371600" defTabSz="820738" eaLnBrk="0" fontAlgn="base" hangingPunct="0">
                <a:spcBef>
                  <a:spcPts val="2000"/>
                </a:spcBef>
                <a:spcAft>
                  <a:spcPct val="0"/>
                </a:spcAft>
                <a:defRPr sz="4000">
                  <a:solidFill>
                    <a:srgbClr val="5C5C5C"/>
                  </a:solidFill>
                  <a:latin typeface="Iowan Old Style Roman"/>
                  <a:ea typeface="Iowan Old Style Roman"/>
                  <a:cs typeface="Iowan Old Style Roman"/>
                  <a:sym typeface="Iowan Old Style Roman"/>
                </a:defRPr>
              </a:lvl8pPr>
              <a:lvl9pPr marL="1828800" defTabSz="820738" eaLnBrk="0" fontAlgn="base" hangingPunct="0">
                <a:spcBef>
                  <a:spcPts val="2000"/>
                </a:spcBef>
                <a:spcAft>
                  <a:spcPct val="0"/>
                </a:spcAft>
                <a:defRPr sz="4000">
                  <a:solidFill>
                    <a:srgbClr val="5C5C5C"/>
                  </a:solidFill>
                  <a:latin typeface="Iowan Old Style Roman"/>
                  <a:ea typeface="Iowan Old Style Roman"/>
                  <a:cs typeface="Iowan Old Style Roman"/>
                  <a:sym typeface="Iowan Old Style Roman"/>
                </a:defRPr>
              </a:lvl9pPr>
            </a:lstStyle>
            <a:p>
              <a:pPr algn="ctr" eaLnBrk="1">
                <a:spcBef>
                  <a:spcPct val="0"/>
                </a:spcBef>
              </a:pPr>
              <a:endParaRPr lang="en-US" altLang="en-US" sz="3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sp>
          <p:nvSpPr>
            <p:cNvPr id="13" name="Rectangle">
              <a:extLst>
                <a:ext uri="{FF2B5EF4-FFF2-40B4-BE49-F238E27FC236}">
                  <a16:creationId xmlns:a16="http://schemas.microsoft.com/office/drawing/2014/main" id="{3191A4DA-99A3-A7E9-0D7E-AB6871B7D9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7492" y="933664"/>
              <a:ext cx="237914" cy="95435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 defTabSz="820738">
                <a:spcBef>
                  <a:spcPts val="2000"/>
                </a:spcBef>
                <a:defRPr sz="4000">
                  <a:solidFill>
                    <a:srgbClr val="5C5C5C"/>
                  </a:solidFill>
                  <a:latin typeface="Iowan Old Style Roman"/>
                  <a:ea typeface="Iowan Old Style Roman"/>
                  <a:cs typeface="Iowan Old Style Roman"/>
                  <a:sym typeface="Iowan Old Style Roman"/>
                </a:defRPr>
              </a:lvl1pPr>
              <a:lvl2pPr defTabSz="820738">
                <a:spcBef>
                  <a:spcPts val="2000"/>
                </a:spcBef>
                <a:defRPr sz="4000">
                  <a:solidFill>
                    <a:srgbClr val="5C5C5C"/>
                  </a:solidFill>
                  <a:latin typeface="Iowan Old Style Roman"/>
                  <a:ea typeface="Iowan Old Style Roman"/>
                  <a:cs typeface="Iowan Old Style Roman"/>
                  <a:sym typeface="Iowan Old Style Roman"/>
                </a:defRPr>
              </a:lvl2pPr>
              <a:lvl3pPr defTabSz="820738">
                <a:spcBef>
                  <a:spcPts val="2000"/>
                </a:spcBef>
                <a:defRPr sz="4000">
                  <a:solidFill>
                    <a:srgbClr val="5C5C5C"/>
                  </a:solidFill>
                  <a:latin typeface="Iowan Old Style Roman"/>
                  <a:ea typeface="Iowan Old Style Roman"/>
                  <a:cs typeface="Iowan Old Style Roman"/>
                  <a:sym typeface="Iowan Old Style Roman"/>
                </a:defRPr>
              </a:lvl3pPr>
              <a:lvl4pPr defTabSz="820738">
                <a:spcBef>
                  <a:spcPts val="2000"/>
                </a:spcBef>
                <a:defRPr sz="4000">
                  <a:solidFill>
                    <a:srgbClr val="5C5C5C"/>
                  </a:solidFill>
                  <a:latin typeface="Iowan Old Style Roman"/>
                  <a:ea typeface="Iowan Old Style Roman"/>
                  <a:cs typeface="Iowan Old Style Roman"/>
                  <a:sym typeface="Iowan Old Style Roman"/>
                </a:defRPr>
              </a:lvl4pPr>
              <a:lvl5pPr defTabSz="820738">
                <a:spcBef>
                  <a:spcPts val="2000"/>
                </a:spcBef>
                <a:defRPr sz="4000">
                  <a:solidFill>
                    <a:srgbClr val="5C5C5C"/>
                  </a:solidFill>
                  <a:latin typeface="Iowan Old Style Roman"/>
                  <a:ea typeface="Iowan Old Style Roman"/>
                  <a:cs typeface="Iowan Old Style Roman"/>
                  <a:sym typeface="Iowan Old Style Roman"/>
                </a:defRPr>
              </a:lvl5pPr>
              <a:lvl6pPr marL="457200" defTabSz="820738" eaLnBrk="0" fontAlgn="base" hangingPunct="0">
                <a:spcBef>
                  <a:spcPts val="2000"/>
                </a:spcBef>
                <a:spcAft>
                  <a:spcPct val="0"/>
                </a:spcAft>
                <a:defRPr sz="4000">
                  <a:solidFill>
                    <a:srgbClr val="5C5C5C"/>
                  </a:solidFill>
                  <a:latin typeface="Iowan Old Style Roman"/>
                  <a:ea typeface="Iowan Old Style Roman"/>
                  <a:cs typeface="Iowan Old Style Roman"/>
                  <a:sym typeface="Iowan Old Style Roman"/>
                </a:defRPr>
              </a:lvl6pPr>
              <a:lvl7pPr marL="914400" defTabSz="820738" eaLnBrk="0" fontAlgn="base" hangingPunct="0">
                <a:spcBef>
                  <a:spcPts val="2000"/>
                </a:spcBef>
                <a:spcAft>
                  <a:spcPct val="0"/>
                </a:spcAft>
                <a:defRPr sz="4000">
                  <a:solidFill>
                    <a:srgbClr val="5C5C5C"/>
                  </a:solidFill>
                  <a:latin typeface="Iowan Old Style Roman"/>
                  <a:ea typeface="Iowan Old Style Roman"/>
                  <a:cs typeface="Iowan Old Style Roman"/>
                  <a:sym typeface="Iowan Old Style Roman"/>
                </a:defRPr>
              </a:lvl7pPr>
              <a:lvl8pPr marL="1371600" defTabSz="820738" eaLnBrk="0" fontAlgn="base" hangingPunct="0">
                <a:spcBef>
                  <a:spcPts val="2000"/>
                </a:spcBef>
                <a:spcAft>
                  <a:spcPct val="0"/>
                </a:spcAft>
                <a:defRPr sz="4000">
                  <a:solidFill>
                    <a:srgbClr val="5C5C5C"/>
                  </a:solidFill>
                  <a:latin typeface="Iowan Old Style Roman"/>
                  <a:ea typeface="Iowan Old Style Roman"/>
                  <a:cs typeface="Iowan Old Style Roman"/>
                  <a:sym typeface="Iowan Old Style Roman"/>
                </a:defRPr>
              </a:lvl8pPr>
              <a:lvl9pPr marL="1828800" defTabSz="820738" eaLnBrk="0" fontAlgn="base" hangingPunct="0">
                <a:spcBef>
                  <a:spcPts val="2000"/>
                </a:spcBef>
                <a:spcAft>
                  <a:spcPct val="0"/>
                </a:spcAft>
                <a:defRPr sz="4000">
                  <a:solidFill>
                    <a:srgbClr val="5C5C5C"/>
                  </a:solidFill>
                  <a:latin typeface="Iowan Old Style Roman"/>
                  <a:ea typeface="Iowan Old Style Roman"/>
                  <a:cs typeface="Iowan Old Style Roman"/>
                  <a:sym typeface="Iowan Old Style Roman"/>
                </a:defRPr>
              </a:lvl9pPr>
            </a:lstStyle>
            <a:p>
              <a:pPr algn="ctr" eaLnBrk="1">
                <a:spcBef>
                  <a:spcPct val="0"/>
                </a:spcBef>
              </a:pPr>
              <a:endParaRPr lang="en-US" altLang="en-US" sz="3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sp>
          <p:nvSpPr>
            <p:cNvPr id="14" name="Connection Line">
              <a:extLst>
                <a:ext uri="{FF2B5EF4-FFF2-40B4-BE49-F238E27FC236}">
                  <a16:creationId xmlns:a16="http://schemas.microsoft.com/office/drawing/2014/main" id="{309DE7FA-E6CF-8C34-BC9E-AA3C3DD135D0}"/>
                </a:ext>
              </a:extLst>
            </p:cNvPr>
            <p:cNvSpPr/>
            <p:nvPr/>
          </p:nvSpPr>
          <p:spPr>
            <a:xfrm>
              <a:off x="2444538" y="619281"/>
              <a:ext cx="1211158" cy="1762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6207" extrusionOk="0">
                  <a:moveTo>
                    <a:pt x="0" y="14861"/>
                  </a:moveTo>
                  <a:cubicBezTo>
                    <a:pt x="8152" y="-5393"/>
                    <a:pt x="15352" y="-4944"/>
                    <a:pt x="21600" y="16207"/>
                  </a:cubicBezTo>
                </a:path>
              </a:pathLst>
            </a:cu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lIns="0" tIns="0" rIns="0" bIns="0"/>
            <a:lstStyle/>
            <a:p>
              <a:pPr eaLnBrk="1" fontAlgn="auto">
                <a:spcBef>
                  <a:spcPts val="5900"/>
                </a:spcBef>
                <a:spcAft>
                  <a:spcPts val="0"/>
                </a:spcAft>
                <a:defRPr sz="4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 Neue"/>
                </a:defRPr>
              </a:pPr>
              <a:endParaRPr sz="4800" kern="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endParaRPr>
            </a:p>
          </p:txBody>
        </p:sp>
        <p:sp>
          <p:nvSpPr>
            <p:cNvPr id="15" name="Connection Line">
              <a:extLst>
                <a:ext uri="{FF2B5EF4-FFF2-40B4-BE49-F238E27FC236}">
                  <a16:creationId xmlns:a16="http://schemas.microsoft.com/office/drawing/2014/main" id="{6CA97ECB-1592-EA24-E6F3-84288A4FAB11}"/>
                </a:ext>
              </a:extLst>
            </p:cNvPr>
            <p:cNvSpPr/>
            <p:nvPr/>
          </p:nvSpPr>
          <p:spPr>
            <a:xfrm>
              <a:off x="3603313" y="757428"/>
              <a:ext cx="1165124" cy="1873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6200" extrusionOk="0">
                  <a:moveTo>
                    <a:pt x="0" y="0"/>
                  </a:moveTo>
                  <a:cubicBezTo>
                    <a:pt x="6516" y="21551"/>
                    <a:pt x="13716" y="21600"/>
                    <a:pt x="21600" y="146"/>
                  </a:cubicBezTo>
                </a:path>
              </a:pathLst>
            </a:cu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lIns="0" tIns="0" rIns="0" bIns="0"/>
            <a:lstStyle/>
            <a:p>
              <a:pPr eaLnBrk="1" fontAlgn="auto">
                <a:spcBef>
                  <a:spcPts val="5900"/>
                </a:spcBef>
                <a:spcAft>
                  <a:spcPts val="0"/>
                </a:spcAft>
                <a:defRPr sz="4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 Neue"/>
                </a:defRPr>
              </a:pPr>
              <a:endParaRPr sz="4800" kern="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endParaRPr>
            </a:p>
          </p:txBody>
        </p:sp>
        <p:sp>
          <p:nvSpPr>
            <p:cNvPr id="16" name="Connection Line">
              <a:extLst>
                <a:ext uri="{FF2B5EF4-FFF2-40B4-BE49-F238E27FC236}">
                  <a16:creationId xmlns:a16="http://schemas.microsoft.com/office/drawing/2014/main" id="{2AB6FC0A-7AD7-6A27-7ABB-EF3BB58C729C}"/>
                </a:ext>
              </a:extLst>
            </p:cNvPr>
            <p:cNvSpPr/>
            <p:nvPr/>
          </p:nvSpPr>
          <p:spPr>
            <a:xfrm>
              <a:off x="4757326" y="592287"/>
              <a:ext cx="1044485" cy="1714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6200" extrusionOk="0">
                  <a:moveTo>
                    <a:pt x="0" y="16200"/>
                  </a:moveTo>
                  <a:cubicBezTo>
                    <a:pt x="7659" y="-5287"/>
                    <a:pt x="14859" y="-5400"/>
                    <a:pt x="21600" y="15862"/>
                  </a:cubicBezTo>
                </a:path>
              </a:pathLst>
            </a:cu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lIns="0" tIns="0" rIns="0" bIns="0"/>
            <a:lstStyle/>
            <a:p>
              <a:pPr eaLnBrk="1" fontAlgn="auto">
                <a:spcBef>
                  <a:spcPts val="5900"/>
                </a:spcBef>
                <a:spcAft>
                  <a:spcPts val="0"/>
                </a:spcAft>
                <a:defRPr sz="4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 Neue"/>
                </a:defRPr>
              </a:pPr>
              <a:endParaRPr sz="4800" kern="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endParaRPr>
            </a:p>
          </p:txBody>
        </p:sp>
        <p:sp>
          <p:nvSpPr>
            <p:cNvPr id="17" name="Connection Line">
              <a:extLst>
                <a:ext uri="{FF2B5EF4-FFF2-40B4-BE49-F238E27FC236}">
                  <a16:creationId xmlns:a16="http://schemas.microsoft.com/office/drawing/2014/main" id="{9822F736-EE09-A457-357B-88464876D974}"/>
                </a:ext>
              </a:extLst>
            </p:cNvPr>
            <p:cNvSpPr/>
            <p:nvPr/>
          </p:nvSpPr>
          <p:spPr>
            <a:xfrm>
              <a:off x="5793873" y="751077"/>
              <a:ext cx="1182586" cy="1905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6201" extrusionOk="0">
                  <a:moveTo>
                    <a:pt x="0" y="416"/>
                  </a:moveTo>
                  <a:cubicBezTo>
                    <a:pt x="6711" y="21600"/>
                    <a:pt x="13911" y="21461"/>
                    <a:pt x="21600" y="0"/>
                  </a:cubicBezTo>
                </a:path>
              </a:pathLst>
            </a:custGeom>
            <a:noFill/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lIns="0" tIns="0" rIns="0" bIns="0"/>
            <a:lstStyle/>
            <a:p>
              <a:pPr eaLnBrk="1" fontAlgn="auto">
                <a:spcBef>
                  <a:spcPts val="5900"/>
                </a:spcBef>
                <a:spcAft>
                  <a:spcPts val="0"/>
                </a:spcAft>
                <a:defRPr sz="4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 Neue"/>
                </a:defRPr>
              </a:pPr>
              <a:endParaRPr sz="4800" kern="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endParaRPr>
            </a:p>
          </p:txBody>
        </p:sp>
        <p:grpSp>
          <p:nvGrpSpPr>
            <p:cNvPr id="18" name="Group">
              <a:extLst>
                <a:ext uri="{FF2B5EF4-FFF2-40B4-BE49-F238E27FC236}">
                  <a16:creationId xmlns:a16="http://schemas.microsoft.com/office/drawing/2014/main" id="{53C8CEE4-DAC7-1D41-E439-594C179B1CF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66432" y="57924"/>
              <a:ext cx="371520" cy="805909"/>
              <a:chOff x="0" y="0"/>
              <a:chExt cx="371519" cy="805908"/>
            </a:xfrm>
          </p:grpSpPr>
          <p:sp>
            <p:nvSpPr>
              <p:cNvPr id="54" name="Connection Line">
                <a:extLst>
                  <a:ext uri="{FF2B5EF4-FFF2-40B4-BE49-F238E27FC236}">
                    <a16:creationId xmlns:a16="http://schemas.microsoft.com/office/drawing/2014/main" id="{DE3ABA7A-1B75-91AC-A2A5-A0E88ABA5BDB}"/>
                  </a:ext>
                </a:extLst>
              </p:cNvPr>
              <p:cNvSpPr/>
              <p:nvPr/>
            </p:nvSpPr>
            <p:spPr>
              <a:xfrm rot="615042">
                <a:off x="124194" y="418446"/>
                <a:ext cx="217468" cy="20325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6201" h="21017" extrusionOk="0">
                    <a:moveTo>
                      <a:pt x="608" y="21017"/>
                    </a:moveTo>
                    <a:cubicBezTo>
                      <a:pt x="21600" y="6410"/>
                      <a:pt x="21397" y="-583"/>
                      <a:pt x="0" y="38"/>
                    </a:cubicBezTo>
                  </a:path>
                </a:pathLst>
              </a:cu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lIns="0" tIns="0" rIns="0" bIns="0"/>
              <a:lstStyle/>
              <a:p>
                <a:pPr eaLnBrk="1" fontAlgn="auto">
                  <a:spcBef>
                    <a:spcPts val="5900"/>
                  </a:spcBef>
                  <a:spcAft>
                    <a:spcPts val="0"/>
                  </a:spcAft>
                  <a:defRPr sz="480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pPr>
                <a:endParaRPr sz="4800" kern="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 Neue"/>
                </a:endParaRPr>
              </a:p>
            </p:txBody>
          </p:sp>
          <p:sp>
            <p:nvSpPr>
              <p:cNvPr id="55" name="Connection Line">
                <a:extLst>
                  <a:ext uri="{FF2B5EF4-FFF2-40B4-BE49-F238E27FC236}">
                    <a16:creationId xmlns:a16="http://schemas.microsoft.com/office/drawing/2014/main" id="{06CA382B-D8AF-D3AB-9F6F-3487D8495330}"/>
                  </a:ext>
                </a:extLst>
              </p:cNvPr>
              <p:cNvSpPr/>
              <p:nvPr/>
            </p:nvSpPr>
            <p:spPr>
              <a:xfrm rot="615042">
                <a:off x="148004" y="208844"/>
                <a:ext cx="198420" cy="20007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6215" h="21600" extrusionOk="0">
                    <a:moveTo>
                      <a:pt x="1915" y="21600"/>
                    </a:moveTo>
                    <a:cubicBezTo>
                      <a:pt x="21600" y="11895"/>
                      <a:pt x="20962" y="4695"/>
                      <a:pt x="0" y="0"/>
                    </a:cubicBezTo>
                  </a:path>
                </a:pathLst>
              </a:cu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lIns="0" tIns="0" rIns="0" bIns="0"/>
              <a:lstStyle/>
              <a:p>
                <a:pPr eaLnBrk="1" fontAlgn="auto">
                  <a:spcBef>
                    <a:spcPts val="5900"/>
                  </a:spcBef>
                  <a:spcAft>
                    <a:spcPts val="0"/>
                  </a:spcAft>
                  <a:defRPr sz="480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pPr>
                <a:endParaRPr sz="4800" kern="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 Neue"/>
                </a:endParaRPr>
              </a:p>
            </p:txBody>
          </p:sp>
          <p:sp>
            <p:nvSpPr>
              <p:cNvPr id="56" name="Circle">
                <a:extLst>
                  <a:ext uri="{FF2B5EF4-FFF2-40B4-BE49-F238E27FC236}">
                    <a16:creationId xmlns:a16="http://schemas.microsoft.com/office/drawing/2014/main" id="{7407BB9F-F73B-C219-10D8-0ACDE0A2A7E1}"/>
                  </a:ext>
                </a:extLst>
              </p:cNvPr>
              <p:cNvSpPr/>
              <p:nvPr/>
            </p:nvSpPr>
            <p:spPr>
              <a:xfrm rot="9099780">
                <a:off x="132734" y="35249"/>
                <a:ext cx="201265" cy="208907"/>
              </a:xfrm>
              <a:prstGeom prst="ellipse">
                <a:avLst/>
              </a:prstGeom>
              <a:gradFill flip="none" rotWithShape="1">
                <a:gsLst>
                  <a:gs pos="24546">
                    <a:srgbClr val="B971F6"/>
                  </a:gs>
                  <a:gs pos="85041">
                    <a:srgbClr val="C08F49"/>
                  </a:gs>
                </a:gsLst>
                <a:path path="circle">
                  <a:fillToRect l="37721" t="-19636" r="62278" b="119636"/>
                </a:path>
              </a:gradFill>
              <a:ln w="12700" cap="flat">
                <a:noFill/>
                <a:miter lim="400000"/>
              </a:ln>
              <a:effectLst/>
            </p:spPr>
            <p:txBody>
              <a:bodyPr lIns="0" tIns="0" rIns="0" bIns="0" anchor="ctr"/>
              <a:lstStyle/>
              <a:p>
                <a:pPr algn="ctr" defTabSz="1095375" eaLnBrk="1" fontAlgn="auto">
                  <a:spcBef>
                    <a:spcPts val="0"/>
                  </a:spcBef>
                  <a:spcAft>
                    <a:spcPts val="0"/>
                  </a:spcAft>
                  <a:defRPr sz="7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700" kern="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57" name="Circle">
                <a:extLst>
                  <a:ext uri="{FF2B5EF4-FFF2-40B4-BE49-F238E27FC236}">
                    <a16:creationId xmlns:a16="http://schemas.microsoft.com/office/drawing/2014/main" id="{12AF1E5B-C6FF-7CD3-41BA-7E53BBE4240A}"/>
                  </a:ext>
                </a:extLst>
              </p:cNvPr>
              <p:cNvSpPr/>
              <p:nvPr/>
            </p:nvSpPr>
            <p:spPr>
              <a:xfrm rot="9099780">
                <a:off x="37520" y="561753"/>
                <a:ext cx="201265" cy="208907"/>
              </a:xfrm>
              <a:prstGeom prst="ellipse">
                <a:avLst/>
              </a:prstGeom>
              <a:gradFill flip="none" rotWithShape="1">
                <a:gsLst>
                  <a:gs pos="24546">
                    <a:srgbClr val="B971F6"/>
                  </a:gs>
                  <a:gs pos="85041">
                    <a:srgbClr val="C08F49"/>
                  </a:gs>
                </a:gsLst>
                <a:path path="circle">
                  <a:fillToRect l="37721" t="-19636" r="62278" b="119636"/>
                </a:path>
              </a:gradFill>
              <a:ln w="12700" cap="flat">
                <a:noFill/>
                <a:miter lim="400000"/>
              </a:ln>
              <a:effectLst/>
            </p:spPr>
            <p:txBody>
              <a:bodyPr lIns="0" tIns="0" rIns="0" bIns="0" anchor="ctr"/>
              <a:lstStyle/>
              <a:p>
                <a:pPr algn="ctr" defTabSz="1095375" eaLnBrk="1" fontAlgn="auto">
                  <a:spcBef>
                    <a:spcPts val="0"/>
                  </a:spcBef>
                  <a:spcAft>
                    <a:spcPts val="0"/>
                  </a:spcAft>
                  <a:defRPr sz="7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700" kern="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endParaRPr>
              </a:p>
            </p:txBody>
          </p:sp>
        </p:grpSp>
        <p:grpSp>
          <p:nvGrpSpPr>
            <p:cNvPr id="19" name="Group">
              <a:extLst>
                <a:ext uri="{FF2B5EF4-FFF2-40B4-BE49-F238E27FC236}">
                  <a16:creationId xmlns:a16="http://schemas.microsoft.com/office/drawing/2014/main" id="{83C54E66-F831-ED12-807D-DEA78DF73C6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91222" y="992999"/>
              <a:ext cx="425561" cy="776388"/>
              <a:chOff x="0" y="0"/>
              <a:chExt cx="425560" cy="776387"/>
            </a:xfrm>
          </p:grpSpPr>
          <p:sp>
            <p:nvSpPr>
              <p:cNvPr id="50" name="Connection Line">
                <a:extLst>
                  <a:ext uri="{FF2B5EF4-FFF2-40B4-BE49-F238E27FC236}">
                    <a16:creationId xmlns:a16="http://schemas.microsoft.com/office/drawing/2014/main" id="{D11439FD-7951-B6FE-BC3B-F4339F754731}"/>
                  </a:ext>
                </a:extLst>
              </p:cNvPr>
              <p:cNvSpPr/>
              <p:nvPr/>
            </p:nvSpPr>
            <p:spPr>
              <a:xfrm rot="1065286">
                <a:off x="134329" y="407529"/>
                <a:ext cx="217469" cy="20325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6201" h="21017" extrusionOk="0">
                    <a:moveTo>
                      <a:pt x="608" y="21017"/>
                    </a:moveTo>
                    <a:cubicBezTo>
                      <a:pt x="21600" y="6410"/>
                      <a:pt x="21397" y="-583"/>
                      <a:pt x="0" y="38"/>
                    </a:cubicBezTo>
                  </a:path>
                </a:pathLst>
              </a:cu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lIns="0" tIns="0" rIns="0" bIns="0"/>
              <a:lstStyle/>
              <a:p>
                <a:pPr eaLnBrk="1" fontAlgn="auto">
                  <a:spcBef>
                    <a:spcPts val="5900"/>
                  </a:spcBef>
                  <a:spcAft>
                    <a:spcPts val="0"/>
                  </a:spcAft>
                  <a:defRPr sz="480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pPr>
                <a:endParaRPr sz="4800" kern="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 Neue"/>
                </a:endParaRPr>
              </a:p>
            </p:txBody>
          </p:sp>
          <p:sp>
            <p:nvSpPr>
              <p:cNvPr id="51" name="Connection Line">
                <a:extLst>
                  <a:ext uri="{FF2B5EF4-FFF2-40B4-BE49-F238E27FC236}">
                    <a16:creationId xmlns:a16="http://schemas.microsoft.com/office/drawing/2014/main" id="{0189107D-C1F0-8985-724E-579955E9A7ED}"/>
                  </a:ext>
                </a:extLst>
              </p:cNvPr>
              <p:cNvSpPr/>
              <p:nvPr/>
            </p:nvSpPr>
            <p:spPr>
              <a:xfrm rot="1065286">
                <a:off x="186712" y="202690"/>
                <a:ext cx="198419" cy="20007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6215" h="21600" extrusionOk="0">
                    <a:moveTo>
                      <a:pt x="1915" y="21600"/>
                    </a:moveTo>
                    <a:cubicBezTo>
                      <a:pt x="21600" y="11895"/>
                      <a:pt x="20962" y="4695"/>
                      <a:pt x="0" y="0"/>
                    </a:cubicBezTo>
                  </a:path>
                </a:pathLst>
              </a:cu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lIns="0" tIns="0" rIns="0" bIns="0"/>
              <a:lstStyle/>
              <a:p>
                <a:pPr eaLnBrk="1" fontAlgn="auto">
                  <a:spcBef>
                    <a:spcPts val="5900"/>
                  </a:spcBef>
                  <a:spcAft>
                    <a:spcPts val="0"/>
                  </a:spcAft>
                  <a:defRPr sz="480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pPr>
                <a:endParaRPr sz="4800" kern="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 Neue"/>
                </a:endParaRPr>
              </a:p>
            </p:txBody>
          </p:sp>
          <p:sp>
            <p:nvSpPr>
              <p:cNvPr id="52" name="Circle">
                <a:extLst>
                  <a:ext uri="{FF2B5EF4-FFF2-40B4-BE49-F238E27FC236}">
                    <a16:creationId xmlns:a16="http://schemas.microsoft.com/office/drawing/2014/main" id="{082D0DA0-0D09-AAAC-810A-1BD56FC73936}"/>
                  </a:ext>
                </a:extLst>
              </p:cNvPr>
              <p:cNvSpPr/>
              <p:nvPr/>
            </p:nvSpPr>
            <p:spPr>
              <a:xfrm rot="9550023">
                <a:off x="193727" y="28960"/>
                <a:ext cx="201265" cy="208907"/>
              </a:xfrm>
              <a:prstGeom prst="ellipse">
                <a:avLst/>
              </a:prstGeom>
              <a:gradFill flip="none" rotWithShape="1">
                <a:gsLst>
                  <a:gs pos="24546">
                    <a:srgbClr val="B971F6"/>
                  </a:gs>
                  <a:gs pos="85041">
                    <a:srgbClr val="C08F49"/>
                  </a:gs>
                </a:gsLst>
                <a:path path="circle">
                  <a:fillToRect l="37721" t="-19636" r="62278" b="119636"/>
                </a:path>
              </a:gradFill>
              <a:ln w="12700" cap="flat">
                <a:noFill/>
                <a:miter lim="400000"/>
              </a:ln>
              <a:effectLst/>
            </p:spPr>
            <p:txBody>
              <a:bodyPr lIns="0" tIns="0" rIns="0" bIns="0" anchor="ctr"/>
              <a:lstStyle/>
              <a:p>
                <a:pPr algn="ctr" defTabSz="1095375" eaLnBrk="1" fontAlgn="auto">
                  <a:spcBef>
                    <a:spcPts val="0"/>
                  </a:spcBef>
                  <a:spcAft>
                    <a:spcPts val="0"/>
                  </a:spcAft>
                  <a:defRPr sz="7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700" kern="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53" name="Circle">
                <a:extLst>
                  <a:ext uri="{FF2B5EF4-FFF2-40B4-BE49-F238E27FC236}">
                    <a16:creationId xmlns:a16="http://schemas.microsoft.com/office/drawing/2014/main" id="{068A3E61-8089-5F22-6BC6-F8C704A93C60}"/>
                  </a:ext>
                </a:extLst>
              </p:cNvPr>
              <p:cNvSpPr/>
              <p:nvPr/>
            </p:nvSpPr>
            <p:spPr>
              <a:xfrm rot="9550023">
                <a:off x="30568" y="538521"/>
                <a:ext cx="201265" cy="208907"/>
              </a:xfrm>
              <a:prstGeom prst="ellipse">
                <a:avLst/>
              </a:prstGeom>
              <a:gradFill flip="none" rotWithShape="1">
                <a:gsLst>
                  <a:gs pos="24546">
                    <a:srgbClr val="B971F6"/>
                  </a:gs>
                  <a:gs pos="85041">
                    <a:srgbClr val="C08F49"/>
                  </a:gs>
                </a:gsLst>
                <a:path path="circle">
                  <a:fillToRect l="37721" t="-19636" r="62278" b="119636"/>
                </a:path>
              </a:gradFill>
              <a:ln w="12700" cap="flat">
                <a:noFill/>
                <a:miter lim="400000"/>
              </a:ln>
              <a:effectLst/>
            </p:spPr>
            <p:txBody>
              <a:bodyPr lIns="0" tIns="0" rIns="0" bIns="0" anchor="ctr"/>
              <a:lstStyle/>
              <a:p>
                <a:pPr algn="ctr" defTabSz="1095375" eaLnBrk="1" fontAlgn="auto">
                  <a:spcBef>
                    <a:spcPts val="0"/>
                  </a:spcBef>
                  <a:spcAft>
                    <a:spcPts val="0"/>
                  </a:spcAft>
                  <a:defRPr sz="7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700" kern="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endParaRPr>
              </a:p>
            </p:txBody>
          </p:sp>
        </p:grpSp>
        <p:grpSp>
          <p:nvGrpSpPr>
            <p:cNvPr id="20" name="Group">
              <a:extLst>
                <a:ext uri="{FF2B5EF4-FFF2-40B4-BE49-F238E27FC236}">
                  <a16:creationId xmlns:a16="http://schemas.microsoft.com/office/drawing/2014/main" id="{4E86FACC-14C2-A754-5D1C-208542362DE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93444" y="866346"/>
              <a:ext cx="371520" cy="805909"/>
              <a:chOff x="0" y="0"/>
              <a:chExt cx="371519" cy="805908"/>
            </a:xfrm>
          </p:grpSpPr>
          <p:sp>
            <p:nvSpPr>
              <p:cNvPr id="46" name="Connection Line">
                <a:extLst>
                  <a:ext uri="{FF2B5EF4-FFF2-40B4-BE49-F238E27FC236}">
                    <a16:creationId xmlns:a16="http://schemas.microsoft.com/office/drawing/2014/main" id="{E854235B-074D-6CAC-3FD7-82C46D96DE78}"/>
                  </a:ext>
                </a:extLst>
              </p:cNvPr>
              <p:cNvSpPr/>
              <p:nvPr/>
            </p:nvSpPr>
            <p:spPr>
              <a:xfrm rot="615042">
                <a:off x="124148" y="418265"/>
                <a:ext cx="217468" cy="20325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6201" h="21017" extrusionOk="0">
                    <a:moveTo>
                      <a:pt x="608" y="21017"/>
                    </a:moveTo>
                    <a:cubicBezTo>
                      <a:pt x="21600" y="6410"/>
                      <a:pt x="21397" y="-583"/>
                      <a:pt x="0" y="38"/>
                    </a:cubicBezTo>
                  </a:path>
                </a:pathLst>
              </a:cu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lIns="0" tIns="0" rIns="0" bIns="0"/>
              <a:lstStyle/>
              <a:p>
                <a:pPr eaLnBrk="1" fontAlgn="auto">
                  <a:spcBef>
                    <a:spcPts val="5900"/>
                  </a:spcBef>
                  <a:spcAft>
                    <a:spcPts val="0"/>
                  </a:spcAft>
                  <a:defRPr sz="480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pPr>
                <a:endParaRPr sz="4800" kern="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 Neue"/>
                </a:endParaRPr>
              </a:p>
            </p:txBody>
          </p:sp>
          <p:sp>
            <p:nvSpPr>
              <p:cNvPr id="47" name="Connection Line">
                <a:extLst>
                  <a:ext uri="{FF2B5EF4-FFF2-40B4-BE49-F238E27FC236}">
                    <a16:creationId xmlns:a16="http://schemas.microsoft.com/office/drawing/2014/main" id="{337F9C7A-0FC1-8AF0-F93C-854602F61132}"/>
                  </a:ext>
                </a:extLst>
              </p:cNvPr>
              <p:cNvSpPr/>
              <p:nvPr/>
            </p:nvSpPr>
            <p:spPr>
              <a:xfrm rot="615042">
                <a:off x="147958" y="210251"/>
                <a:ext cx="198420" cy="20007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6215" h="21600" extrusionOk="0">
                    <a:moveTo>
                      <a:pt x="1915" y="21600"/>
                    </a:moveTo>
                    <a:cubicBezTo>
                      <a:pt x="21600" y="11895"/>
                      <a:pt x="20962" y="4695"/>
                      <a:pt x="0" y="0"/>
                    </a:cubicBezTo>
                  </a:path>
                </a:pathLst>
              </a:cu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lIns="0" tIns="0" rIns="0" bIns="0"/>
              <a:lstStyle/>
              <a:p>
                <a:pPr eaLnBrk="1" fontAlgn="auto">
                  <a:spcBef>
                    <a:spcPts val="5900"/>
                  </a:spcBef>
                  <a:spcAft>
                    <a:spcPts val="0"/>
                  </a:spcAft>
                  <a:defRPr sz="480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pPr>
                <a:endParaRPr sz="4800" kern="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 Neue"/>
                </a:endParaRPr>
              </a:p>
            </p:txBody>
          </p:sp>
          <p:sp>
            <p:nvSpPr>
              <p:cNvPr id="48" name="Circle">
                <a:extLst>
                  <a:ext uri="{FF2B5EF4-FFF2-40B4-BE49-F238E27FC236}">
                    <a16:creationId xmlns:a16="http://schemas.microsoft.com/office/drawing/2014/main" id="{467FF471-8087-353A-09AD-FA311C0DE574}"/>
                  </a:ext>
                </a:extLst>
              </p:cNvPr>
              <p:cNvSpPr/>
              <p:nvPr/>
            </p:nvSpPr>
            <p:spPr>
              <a:xfrm rot="9099780">
                <a:off x="132734" y="35249"/>
                <a:ext cx="201265" cy="208907"/>
              </a:xfrm>
              <a:prstGeom prst="ellipse">
                <a:avLst/>
              </a:prstGeom>
              <a:gradFill flip="none" rotWithShape="1">
                <a:gsLst>
                  <a:gs pos="24546">
                    <a:srgbClr val="B971F6"/>
                  </a:gs>
                  <a:gs pos="85041">
                    <a:srgbClr val="C08F49"/>
                  </a:gs>
                </a:gsLst>
                <a:path path="circle">
                  <a:fillToRect l="37721" t="-19636" r="62278" b="119636"/>
                </a:path>
              </a:gradFill>
              <a:ln w="12700" cap="flat">
                <a:noFill/>
                <a:miter lim="400000"/>
              </a:ln>
              <a:effectLst/>
            </p:spPr>
            <p:txBody>
              <a:bodyPr lIns="0" tIns="0" rIns="0" bIns="0" anchor="ctr"/>
              <a:lstStyle/>
              <a:p>
                <a:pPr algn="ctr" defTabSz="1095375" eaLnBrk="1" fontAlgn="auto">
                  <a:spcBef>
                    <a:spcPts val="0"/>
                  </a:spcBef>
                  <a:spcAft>
                    <a:spcPts val="0"/>
                  </a:spcAft>
                  <a:defRPr sz="7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700" kern="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49" name="Circle">
                <a:extLst>
                  <a:ext uri="{FF2B5EF4-FFF2-40B4-BE49-F238E27FC236}">
                    <a16:creationId xmlns:a16="http://schemas.microsoft.com/office/drawing/2014/main" id="{BD5F0DB6-EA27-9683-C254-A01B10580F8F}"/>
                  </a:ext>
                </a:extLst>
              </p:cNvPr>
              <p:cNvSpPr/>
              <p:nvPr/>
            </p:nvSpPr>
            <p:spPr>
              <a:xfrm rot="9099780">
                <a:off x="37520" y="561753"/>
                <a:ext cx="201265" cy="208907"/>
              </a:xfrm>
              <a:prstGeom prst="ellipse">
                <a:avLst/>
              </a:prstGeom>
              <a:gradFill flip="none" rotWithShape="1">
                <a:gsLst>
                  <a:gs pos="24546">
                    <a:srgbClr val="B971F6"/>
                  </a:gs>
                  <a:gs pos="85041">
                    <a:srgbClr val="C08F49"/>
                  </a:gs>
                </a:gsLst>
                <a:path path="circle">
                  <a:fillToRect l="37721" t="-19636" r="62278" b="119636"/>
                </a:path>
              </a:gradFill>
              <a:ln w="12700" cap="flat">
                <a:noFill/>
                <a:miter lim="400000"/>
              </a:ln>
              <a:effectLst/>
            </p:spPr>
            <p:txBody>
              <a:bodyPr lIns="0" tIns="0" rIns="0" bIns="0" anchor="ctr"/>
              <a:lstStyle/>
              <a:p>
                <a:pPr algn="ctr" defTabSz="1095375" eaLnBrk="1" fontAlgn="auto">
                  <a:spcBef>
                    <a:spcPts val="0"/>
                  </a:spcBef>
                  <a:spcAft>
                    <a:spcPts val="0"/>
                  </a:spcAft>
                  <a:defRPr sz="7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700" kern="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endParaRPr>
              </a:p>
            </p:txBody>
          </p:sp>
        </p:grpSp>
        <p:grpSp>
          <p:nvGrpSpPr>
            <p:cNvPr id="21" name="Group">
              <a:extLst>
                <a:ext uri="{FF2B5EF4-FFF2-40B4-BE49-F238E27FC236}">
                  <a16:creationId xmlns:a16="http://schemas.microsoft.com/office/drawing/2014/main" id="{3EC326D4-59B0-A431-2E99-09C143F30CB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19182" y="23765"/>
              <a:ext cx="371520" cy="805910"/>
              <a:chOff x="0" y="0"/>
              <a:chExt cx="371519" cy="805909"/>
            </a:xfrm>
          </p:grpSpPr>
          <p:sp>
            <p:nvSpPr>
              <p:cNvPr id="42" name="Connection Line">
                <a:extLst>
                  <a:ext uri="{FF2B5EF4-FFF2-40B4-BE49-F238E27FC236}">
                    <a16:creationId xmlns:a16="http://schemas.microsoft.com/office/drawing/2014/main" id="{6BB14F5D-2683-C7DD-BAE2-5A6C625A51E1}"/>
                  </a:ext>
                </a:extLst>
              </p:cNvPr>
              <p:cNvSpPr/>
              <p:nvPr/>
            </p:nvSpPr>
            <p:spPr>
              <a:xfrm rot="615042">
                <a:off x="123777" y="417671"/>
                <a:ext cx="217468" cy="20325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6201" h="21017" extrusionOk="0">
                    <a:moveTo>
                      <a:pt x="608" y="21017"/>
                    </a:moveTo>
                    <a:cubicBezTo>
                      <a:pt x="21600" y="6410"/>
                      <a:pt x="21397" y="-583"/>
                      <a:pt x="0" y="38"/>
                    </a:cubicBezTo>
                  </a:path>
                </a:pathLst>
              </a:cu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lIns="0" tIns="0" rIns="0" bIns="0"/>
              <a:lstStyle/>
              <a:p>
                <a:pPr eaLnBrk="1" fontAlgn="auto">
                  <a:spcBef>
                    <a:spcPts val="5900"/>
                  </a:spcBef>
                  <a:spcAft>
                    <a:spcPts val="0"/>
                  </a:spcAft>
                  <a:defRPr sz="480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pPr>
                <a:endParaRPr sz="4800" kern="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 Neue"/>
                </a:endParaRPr>
              </a:p>
            </p:txBody>
          </p:sp>
          <p:sp>
            <p:nvSpPr>
              <p:cNvPr id="43" name="Connection Line">
                <a:extLst>
                  <a:ext uri="{FF2B5EF4-FFF2-40B4-BE49-F238E27FC236}">
                    <a16:creationId xmlns:a16="http://schemas.microsoft.com/office/drawing/2014/main" id="{B99BC843-92C7-F391-762A-6FA8331B6A33}"/>
                  </a:ext>
                </a:extLst>
              </p:cNvPr>
              <p:cNvSpPr/>
              <p:nvPr/>
            </p:nvSpPr>
            <p:spPr>
              <a:xfrm rot="615042">
                <a:off x="147587" y="209656"/>
                <a:ext cx="198420" cy="20007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6215" h="21600" extrusionOk="0">
                    <a:moveTo>
                      <a:pt x="1915" y="21600"/>
                    </a:moveTo>
                    <a:cubicBezTo>
                      <a:pt x="21600" y="11895"/>
                      <a:pt x="20962" y="4695"/>
                      <a:pt x="0" y="0"/>
                    </a:cubicBezTo>
                  </a:path>
                </a:pathLst>
              </a:cu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lIns="0" tIns="0" rIns="0" bIns="0"/>
              <a:lstStyle/>
              <a:p>
                <a:pPr eaLnBrk="1" fontAlgn="auto">
                  <a:spcBef>
                    <a:spcPts val="5900"/>
                  </a:spcBef>
                  <a:spcAft>
                    <a:spcPts val="0"/>
                  </a:spcAft>
                  <a:defRPr sz="480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pPr>
                <a:endParaRPr sz="4800" kern="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 Neue"/>
                </a:endParaRPr>
              </a:p>
            </p:txBody>
          </p:sp>
          <p:sp>
            <p:nvSpPr>
              <p:cNvPr id="44" name="Circle">
                <a:extLst>
                  <a:ext uri="{FF2B5EF4-FFF2-40B4-BE49-F238E27FC236}">
                    <a16:creationId xmlns:a16="http://schemas.microsoft.com/office/drawing/2014/main" id="{0B751196-2E44-2684-6412-252A483F1F83}"/>
                  </a:ext>
                </a:extLst>
              </p:cNvPr>
              <p:cNvSpPr/>
              <p:nvPr/>
            </p:nvSpPr>
            <p:spPr>
              <a:xfrm rot="9099780">
                <a:off x="132734" y="35249"/>
                <a:ext cx="201265" cy="208907"/>
              </a:xfrm>
              <a:prstGeom prst="ellipse">
                <a:avLst/>
              </a:prstGeom>
              <a:gradFill flip="none" rotWithShape="1">
                <a:gsLst>
                  <a:gs pos="24546">
                    <a:srgbClr val="B971F6"/>
                  </a:gs>
                  <a:gs pos="85041">
                    <a:srgbClr val="C08F49"/>
                  </a:gs>
                </a:gsLst>
                <a:path path="circle">
                  <a:fillToRect l="37721" t="-19636" r="62278" b="119636"/>
                </a:path>
              </a:gradFill>
              <a:ln w="12700" cap="flat">
                <a:noFill/>
                <a:miter lim="400000"/>
              </a:ln>
              <a:effectLst/>
            </p:spPr>
            <p:txBody>
              <a:bodyPr lIns="0" tIns="0" rIns="0" bIns="0" anchor="ctr"/>
              <a:lstStyle/>
              <a:p>
                <a:pPr algn="ctr" defTabSz="1095375" eaLnBrk="1" fontAlgn="auto">
                  <a:spcBef>
                    <a:spcPts val="0"/>
                  </a:spcBef>
                  <a:spcAft>
                    <a:spcPts val="0"/>
                  </a:spcAft>
                  <a:defRPr sz="7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700" kern="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45" name="Circle">
                <a:extLst>
                  <a:ext uri="{FF2B5EF4-FFF2-40B4-BE49-F238E27FC236}">
                    <a16:creationId xmlns:a16="http://schemas.microsoft.com/office/drawing/2014/main" id="{B49F263E-0E31-C82D-2FF3-A6D752728AD9}"/>
                  </a:ext>
                </a:extLst>
              </p:cNvPr>
              <p:cNvSpPr/>
              <p:nvPr/>
            </p:nvSpPr>
            <p:spPr>
              <a:xfrm rot="9099780">
                <a:off x="37520" y="561753"/>
                <a:ext cx="201265" cy="208907"/>
              </a:xfrm>
              <a:prstGeom prst="ellipse">
                <a:avLst/>
              </a:prstGeom>
              <a:gradFill flip="none" rotWithShape="1">
                <a:gsLst>
                  <a:gs pos="24546">
                    <a:srgbClr val="B971F6"/>
                  </a:gs>
                  <a:gs pos="85041">
                    <a:srgbClr val="C08F49"/>
                  </a:gs>
                </a:gsLst>
                <a:path path="circle">
                  <a:fillToRect l="37721" t="-19636" r="62278" b="119636"/>
                </a:path>
              </a:gradFill>
              <a:ln w="12700" cap="flat">
                <a:noFill/>
                <a:miter lim="400000"/>
              </a:ln>
              <a:effectLst/>
            </p:spPr>
            <p:txBody>
              <a:bodyPr lIns="0" tIns="0" rIns="0" bIns="0" anchor="ctr"/>
              <a:lstStyle/>
              <a:p>
                <a:pPr algn="ctr" defTabSz="1095375" eaLnBrk="1" fontAlgn="auto">
                  <a:spcBef>
                    <a:spcPts val="0"/>
                  </a:spcBef>
                  <a:spcAft>
                    <a:spcPts val="0"/>
                  </a:spcAft>
                  <a:defRPr sz="7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700" kern="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endParaRPr>
              </a:p>
            </p:txBody>
          </p:sp>
        </p:grpSp>
        <p:grpSp>
          <p:nvGrpSpPr>
            <p:cNvPr id="22" name="Group">
              <a:extLst>
                <a:ext uri="{FF2B5EF4-FFF2-40B4-BE49-F238E27FC236}">
                  <a16:creationId xmlns:a16="http://schemas.microsoft.com/office/drawing/2014/main" id="{3E32FDF7-21C2-00DE-FE68-2DF14AC9142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933059" y="718325"/>
              <a:ext cx="371521" cy="805910"/>
              <a:chOff x="0" y="0"/>
              <a:chExt cx="371519" cy="805909"/>
            </a:xfrm>
          </p:grpSpPr>
          <p:sp>
            <p:nvSpPr>
              <p:cNvPr id="38" name="Connection Line">
                <a:extLst>
                  <a:ext uri="{FF2B5EF4-FFF2-40B4-BE49-F238E27FC236}">
                    <a16:creationId xmlns:a16="http://schemas.microsoft.com/office/drawing/2014/main" id="{17D26FE7-8F0E-CD75-0EC4-CEC15F772F0C}"/>
                  </a:ext>
                </a:extLst>
              </p:cNvPr>
              <p:cNvSpPr/>
              <p:nvPr/>
            </p:nvSpPr>
            <p:spPr>
              <a:xfrm rot="615042">
                <a:off x="124278" y="418611"/>
                <a:ext cx="217468" cy="20325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6201" h="21017" extrusionOk="0">
                    <a:moveTo>
                      <a:pt x="608" y="21017"/>
                    </a:moveTo>
                    <a:cubicBezTo>
                      <a:pt x="21600" y="6410"/>
                      <a:pt x="21397" y="-583"/>
                      <a:pt x="0" y="38"/>
                    </a:cubicBezTo>
                  </a:path>
                </a:pathLst>
              </a:cu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lIns="0" tIns="0" rIns="0" bIns="0"/>
              <a:lstStyle/>
              <a:p>
                <a:pPr eaLnBrk="1" fontAlgn="auto">
                  <a:spcBef>
                    <a:spcPts val="5900"/>
                  </a:spcBef>
                  <a:spcAft>
                    <a:spcPts val="0"/>
                  </a:spcAft>
                  <a:defRPr sz="480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pPr>
                <a:endParaRPr sz="4800" kern="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 Neue"/>
                </a:endParaRPr>
              </a:p>
            </p:txBody>
          </p:sp>
          <p:sp>
            <p:nvSpPr>
              <p:cNvPr id="39" name="Connection Line">
                <a:extLst>
                  <a:ext uri="{FF2B5EF4-FFF2-40B4-BE49-F238E27FC236}">
                    <a16:creationId xmlns:a16="http://schemas.microsoft.com/office/drawing/2014/main" id="{802A3885-26B7-7C74-54ED-BF29F22122AF}"/>
                  </a:ext>
                </a:extLst>
              </p:cNvPr>
              <p:cNvSpPr/>
              <p:nvPr/>
            </p:nvSpPr>
            <p:spPr>
              <a:xfrm rot="615042">
                <a:off x="148088" y="209009"/>
                <a:ext cx="198419" cy="20007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6215" h="21600" extrusionOk="0">
                    <a:moveTo>
                      <a:pt x="1915" y="21600"/>
                    </a:moveTo>
                    <a:cubicBezTo>
                      <a:pt x="21600" y="11895"/>
                      <a:pt x="20962" y="4695"/>
                      <a:pt x="0" y="0"/>
                    </a:cubicBezTo>
                  </a:path>
                </a:pathLst>
              </a:cu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lIns="0" tIns="0" rIns="0" bIns="0"/>
              <a:lstStyle/>
              <a:p>
                <a:pPr eaLnBrk="1" fontAlgn="auto">
                  <a:spcBef>
                    <a:spcPts val="5900"/>
                  </a:spcBef>
                  <a:spcAft>
                    <a:spcPts val="0"/>
                  </a:spcAft>
                  <a:defRPr sz="480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pPr>
                <a:endParaRPr sz="4800" kern="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 Neue"/>
                </a:endParaRPr>
              </a:p>
            </p:txBody>
          </p:sp>
          <p:sp>
            <p:nvSpPr>
              <p:cNvPr id="40" name="Circle">
                <a:extLst>
                  <a:ext uri="{FF2B5EF4-FFF2-40B4-BE49-F238E27FC236}">
                    <a16:creationId xmlns:a16="http://schemas.microsoft.com/office/drawing/2014/main" id="{8EBAD9B2-A3CA-1A1C-C62F-6DC5FF4553BD}"/>
                  </a:ext>
                </a:extLst>
              </p:cNvPr>
              <p:cNvSpPr/>
              <p:nvPr/>
            </p:nvSpPr>
            <p:spPr>
              <a:xfrm rot="9099780">
                <a:off x="132734" y="35249"/>
                <a:ext cx="201265" cy="208907"/>
              </a:xfrm>
              <a:prstGeom prst="ellipse">
                <a:avLst/>
              </a:prstGeom>
              <a:gradFill flip="none" rotWithShape="1">
                <a:gsLst>
                  <a:gs pos="24546">
                    <a:srgbClr val="B971F6"/>
                  </a:gs>
                  <a:gs pos="85041">
                    <a:srgbClr val="C08F49"/>
                  </a:gs>
                </a:gsLst>
                <a:path path="circle">
                  <a:fillToRect l="37721" t="-19636" r="62278" b="119636"/>
                </a:path>
              </a:gradFill>
              <a:ln w="12700" cap="flat">
                <a:noFill/>
                <a:miter lim="400000"/>
              </a:ln>
              <a:effectLst/>
            </p:spPr>
            <p:txBody>
              <a:bodyPr lIns="0" tIns="0" rIns="0" bIns="0" anchor="ctr"/>
              <a:lstStyle/>
              <a:p>
                <a:pPr algn="ctr" defTabSz="1095375" eaLnBrk="1" fontAlgn="auto">
                  <a:spcBef>
                    <a:spcPts val="0"/>
                  </a:spcBef>
                  <a:spcAft>
                    <a:spcPts val="0"/>
                  </a:spcAft>
                  <a:defRPr sz="7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700" kern="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41" name="Circle">
                <a:extLst>
                  <a:ext uri="{FF2B5EF4-FFF2-40B4-BE49-F238E27FC236}">
                    <a16:creationId xmlns:a16="http://schemas.microsoft.com/office/drawing/2014/main" id="{C235FED0-5089-0936-FBF5-4D0EA293DC68}"/>
                  </a:ext>
                </a:extLst>
              </p:cNvPr>
              <p:cNvSpPr/>
              <p:nvPr/>
            </p:nvSpPr>
            <p:spPr>
              <a:xfrm rot="9099780">
                <a:off x="37520" y="561753"/>
                <a:ext cx="201265" cy="208907"/>
              </a:xfrm>
              <a:prstGeom prst="ellipse">
                <a:avLst/>
              </a:prstGeom>
              <a:gradFill flip="none" rotWithShape="1">
                <a:gsLst>
                  <a:gs pos="24546">
                    <a:srgbClr val="B971F6"/>
                  </a:gs>
                  <a:gs pos="85041">
                    <a:srgbClr val="C08F49"/>
                  </a:gs>
                </a:gsLst>
                <a:path path="circle">
                  <a:fillToRect l="37721" t="-19636" r="62278" b="119636"/>
                </a:path>
              </a:gradFill>
              <a:ln w="12700" cap="flat">
                <a:noFill/>
                <a:miter lim="400000"/>
              </a:ln>
              <a:effectLst/>
            </p:spPr>
            <p:txBody>
              <a:bodyPr lIns="0" tIns="0" rIns="0" bIns="0" anchor="ctr"/>
              <a:lstStyle/>
              <a:p>
                <a:pPr algn="ctr" defTabSz="1095375" eaLnBrk="1" fontAlgn="auto">
                  <a:spcBef>
                    <a:spcPts val="0"/>
                  </a:spcBef>
                  <a:spcAft>
                    <a:spcPts val="0"/>
                  </a:spcAft>
                  <a:defRPr sz="7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700" kern="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endParaRPr>
              </a:p>
            </p:txBody>
          </p:sp>
        </p:grpSp>
        <p:grpSp>
          <p:nvGrpSpPr>
            <p:cNvPr id="23" name="Group">
              <a:extLst>
                <a:ext uri="{FF2B5EF4-FFF2-40B4-BE49-F238E27FC236}">
                  <a16:creationId xmlns:a16="http://schemas.microsoft.com/office/drawing/2014/main" id="{731E80B1-CAB9-33B0-FDF0-A009AF4B460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49746" y="57924"/>
              <a:ext cx="371520" cy="805909"/>
              <a:chOff x="0" y="0"/>
              <a:chExt cx="371519" cy="805908"/>
            </a:xfrm>
          </p:grpSpPr>
          <p:sp>
            <p:nvSpPr>
              <p:cNvPr id="34" name="Connection Line">
                <a:extLst>
                  <a:ext uri="{FF2B5EF4-FFF2-40B4-BE49-F238E27FC236}">
                    <a16:creationId xmlns:a16="http://schemas.microsoft.com/office/drawing/2014/main" id="{FADE6185-2A4E-99AB-D04F-D4F57C6584FE}"/>
                  </a:ext>
                </a:extLst>
              </p:cNvPr>
              <p:cNvSpPr/>
              <p:nvPr/>
            </p:nvSpPr>
            <p:spPr>
              <a:xfrm rot="615042">
                <a:off x="123441" y="418446"/>
                <a:ext cx="217469" cy="20325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6201" h="21017" extrusionOk="0">
                    <a:moveTo>
                      <a:pt x="608" y="21017"/>
                    </a:moveTo>
                    <a:cubicBezTo>
                      <a:pt x="21600" y="6410"/>
                      <a:pt x="21397" y="-583"/>
                      <a:pt x="0" y="38"/>
                    </a:cubicBezTo>
                  </a:path>
                </a:pathLst>
              </a:cu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lIns="0" tIns="0" rIns="0" bIns="0"/>
              <a:lstStyle/>
              <a:p>
                <a:pPr eaLnBrk="1" fontAlgn="auto">
                  <a:spcBef>
                    <a:spcPts val="5900"/>
                  </a:spcBef>
                  <a:spcAft>
                    <a:spcPts val="0"/>
                  </a:spcAft>
                  <a:defRPr sz="480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pPr>
                <a:endParaRPr sz="4800" kern="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 Neue"/>
                </a:endParaRPr>
              </a:p>
            </p:txBody>
          </p:sp>
          <p:sp>
            <p:nvSpPr>
              <p:cNvPr id="35" name="Connection Line">
                <a:extLst>
                  <a:ext uri="{FF2B5EF4-FFF2-40B4-BE49-F238E27FC236}">
                    <a16:creationId xmlns:a16="http://schemas.microsoft.com/office/drawing/2014/main" id="{42708CB7-2230-07DB-4551-0B8A7D3F45DE}"/>
                  </a:ext>
                </a:extLst>
              </p:cNvPr>
              <p:cNvSpPr/>
              <p:nvPr/>
            </p:nvSpPr>
            <p:spPr>
              <a:xfrm rot="615042">
                <a:off x="147252" y="208844"/>
                <a:ext cx="198419" cy="20007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6215" h="21600" extrusionOk="0">
                    <a:moveTo>
                      <a:pt x="1915" y="21600"/>
                    </a:moveTo>
                    <a:cubicBezTo>
                      <a:pt x="21600" y="11895"/>
                      <a:pt x="20962" y="4695"/>
                      <a:pt x="0" y="0"/>
                    </a:cubicBezTo>
                  </a:path>
                </a:pathLst>
              </a:cu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lIns="0" tIns="0" rIns="0" bIns="0"/>
              <a:lstStyle/>
              <a:p>
                <a:pPr eaLnBrk="1" fontAlgn="auto">
                  <a:spcBef>
                    <a:spcPts val="5900"/>
                  </a:spcBef>
                  <a:spcAft>
                    <a:spcPts val="0"/>
                  </a:spcAft>
                  <a:defRPr sz="480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pPr>
                <a:endParaRPr sz="4800" kern="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 Neue"/>
                </a:endParaRPr>
              </a:p>
            </p:txBody>
          </p:sp>
          <p:sp>
            <p:nvSpPr>
              <p:cNvPr id="36" name="Circle">
                <a:extLst>
                  <a:ext uri="{FF2B5EF4-FFF2-40B4-BE49-F238E27FC236}">
                    <a16:creationId xmlns:a16="http://schemas.microsoft.com/office/drawing/2014/main" id="{3359B1DB-313C-2938-4E54-C4AF93DB7268}"/>
                  </a:ext>
                </a:extLst>
              </p:cNvPr>
              <p:cNvSpPr/>
              <p:nvPr/>
            </p:nvSpPr>
            <p:spPr>
              <a:xfrm rot="9099780">
                <a:off x="132734" y="35249"/>
                <a:ext cx="201265" cy="208907"/>
              </a:xfrm>
              <a:prstGeom prst="ellipse">
                <a:avLst/>
              </a:prstGeom>
              <a:gradFill flip="none" rotWithShape="1">
                <a:gsLst>
                  <a:gs pos="24546">
                    <a:srgbClr val="B971F6"/>
                  </a:gs>
                  <a:gs pos="85041">
                    <a:srgbClr val="C08F49"/>
                  </a:gs>
                </a:gsLst>
                <a:path path="circle">
                  <a:fillToRect l="37721" t="-19636" r="62278" b="119636"/>
                </a:path>
              </a:gradFill>
              <a:ln w="12700" cap="flat">
                <a:noFill/>
                <a:miter lim="400000"/>
              </a:ln>
              <a:effectLst/>
            </p:spPr>
            <p:txBody>
              <a:bodyPr lIns="0" tIns="0" rIns="0" bIns="0" anchor="ctr"/>
              <a:lstStyle/>
              <a:p>
                <a:pPr algn="ctr" defTabSz="1095375" eaLnBrk="1" fontAlgn="auto">
                  <a:spcBef>
                    <a:spcPts val="0"/>
                  </a:spcBef>
                  <a:spcAft>
                    <a:spcPts val="0"/>
                  </a:spcAft>
                  <a:defRPr sz="7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700" kern="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37" name="Circle">
                <a:extLst>
                  <a:ext uri="{FF2B5EF4-FFF2-40B4-BE49-F238E27FC236}">
                    <a16:creationId xmlns:a16="http://schemas.microsoft.com/office/drawing/2014/main" id="{3E958B51-00A4-2C55-0124-2D7527D76A1E}"/>
                  </a:ext>
                </a:extLst>
              </p:cNvPr>
              <p:cNvSpPr/>
              <p:nvPr/>
            </p:nvSpPr>
            <p:spPr>
              <a:xfrm rot="9099780">
                <a:off x="37520" y="561753"/>
                <a:ext cx="201265" cy="208907"/>
              </a:xfrm>
              <a:prstGeom prst="ellipse">
                <a:avLst/>
              </a:prstGeom>
              <a:gradFill flip="none" rotWithShape="1">
                <a:gsLst>
                  <a:gs pos="24546">
                    <a:srgbClr val="B971F6"/>
                  </a:gs>
                  <a:gs pos="85041">
                    <a:srgbClr val="C08F49"/>
                  </a:gs>
                </a:gsLst>
                <a:path path="circle">
                  <a:fillToRect l="37721" t="-19636" r="62278" b="119636"/>
                </a:path>
              </a:gradFill>
              <a:ln w="12700" cap="flat">
                <a:noFill/>
                <a:miter lim="400000"/>
              </a:ln>
              <a:effectLst/>
            </p:spPr>
            <p:txBody>
              <a:bodyPr lIns="0" tIns="0" rIns="0" bIns="0" anchor="ctr"/>
              <a:lstStyle/>
              <a:p>
                <a:pPr algn="ctr" defTabSz="1095375" eaLnBrk="1" fontAlgn="auto">
                  <a:spcBef>
                    <a:spcPts val="0"/>
                  </a:spcBef>
                  <a:spcAft>
                    <a:spcPts val="0"/>
                  </a:spcAft>
                  <a:defRPr sz="7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700" kern="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endParaRPr>
              </a:p>
            </p:txBody>
          </p:sp>
        </p:grpSp>
        <p:grpSp>
          <p:nvGrpSpPr>
            <p:cNvPr id="24" name="Group">
              <a:extLst>
                <a:ext uri="{FF2B5EF4-FFF2-40B4-BE49-F238E27FC236}">
                  <a16:creationId xmlns:a16="http://schemas.microsoft.com/office/drawing/2014/main" id="{32829876-B129-99E9-E7A6-2FDD21E5637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27909" y="866346"/>
              <a:ext cx="371519" cy="805908"/>
              <a:chOff x="0" y="0"/>
              <a:chExt cx="371517" cy="805907"/>
            </a:xfrm>
          </p:grpSpPr>
          <p:sp>
            <p:nvSpPr>
              <p:cNvPr id="30" name="Connection Line">
                <a:extLst>
                  <a:ext uri="{FF2B5EF4-FFF2-40B4-BE49-F238E27FC236}">
                    <a16:creationId xmlns:a16="http://schemas.microsoft.com/office/drawing/2014/main" id="{03EF7201-929B-D2CF-F85A-4C93E4A74B71}"/>
                  </a:ext>
                </a:extLst>
              </p:cNvPr>
              <p:cNvSpPr/>
              <p:nvPr/>
            </p:nvSpPr>
            <p:spPr>
              <a:xfrm rot="615042">
                <a:off x="124651" y="418265"/>
                <a:ext cx="215880" cy="20325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6201" h="21017" extrusionOk="0">
                    <a:moveTo>
                      <a:pt x="608" y="21017"/>
                    </a:moveTo>
                    <a:cubicBezTo>
                      <a:pt x="21600" y="6410"/>
                      <a:pt x="21397" y="-583"/>
                      <a:pt x="0" y="38"/>
                    </a:cubicBezTo>
                  </a:path>
                </a:pathLst>
              </a:cu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lIns="0" tIns="0" rIns="0" bIns="0"/>
              <a:lstStyle/>
              <a:p>
                <a:pPr eaLnBrk="1" fontAlgn="auto">
                  <a:spcBef>
                    <a:spcPts val="5900"/>
                  </a:spcBef>
                  <a:spcAft>
                    <a:spcPts val="0"/>
                  </a:spcAft>
                  <a:defRPr sz="480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pPr>
                <a:endParaRPr sz="4800" kern="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 Neue"/>
                </a:endParaRPr>
              </a:p>
            </p:txBody>
          </p:sp>
          <p:sp>
            <p:nvSpPr>
              <p:cNvPr id="31" name="Connection Line">
                <a:extLst>
                  <a:ext uri="{FF2B5EF4-FFF2-40B4-BE49-F238E27FC236}">
                    <a16:creationId xmlns:a16="http://schemas.microsoft.com/office/drawing/2014/main" id="{9C05B116-9998-A973-2F00-7D172BFBA3D7}"/>
                  </a:ext>
                </a:extLst>
              </p:cNvPr>
              <p:cNvSpPr/>
              <p:nvPr/>
            </p:nvSpPr>
            <p:spPr>
              <a:xfrm rot="615042">
                <a:off x="148460" y="210251"/>
                <a:ext cx="198420" cy="20007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6215" h="21600" extrusionOk="0">
                    <a:moveTo>
                      <a:pt x="1915" y="21600"/>
                    </a:moveTo>
                    <a:cubicBezTo>
                      <a:pt x="21600" y="11895"/>
                      <a:pt x="20962" y="4695"/>
                      <a:pt x="0" y="0"/>
                    </a:cubicBezTo>
                  </a:path>
                </a:pathLst>
              </a:cu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lIns="0" tIns="0" rIns="0" bIns="0"/>
              <a:lstStyle/>
              <a:p>
                <a:pPr eaLnBrk="1" fontAlgn="auto">
                  <a:spcBef>
                    <a:spcPts val="5900"/>
                  </a:spcBef>
                  <a:spcAft>
                    <a:spcPts val="0"/>
                  </a:spcAft>
                  <a:defRPr sz="480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pPr>
                <a:endParaRPr sz="4800" kern="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 Neue"/>
                </a:endParaRPr>
              </a:p>
            </p:txBody>
          </p:sp>
          <p:sp>
            <p:nvSpPr>
              <p:cNvPr id="32" name="Circle">
                <a:extLst>
                  <a:ext uri="{FF2B5EF4-FFF2-40B4-BE49-F238E27FC236}">
                    <a16:creationId xmlns:a16="http://schemas.microsoft.com/office/drawing/2014/main" id="{DF2DD41C-C175-BDEA-08BE-B6FAFBD1BAB8}"/>
                  </a:ext>
                </a:extLst>
              </p:cNvPr>
              <p:cNvSpPr/>
              <p:nvPr/>
            </p:nvSpPr>
            <p:spPr>
              <a:xfrm rot="9099780">
                <a:off x="132734" y="35248"/>
                <a:ext cx="201263" cy="208907"/>
              </a:xfrm>
              <a:prstGeom prst="ellipse">
                <a:avLst/>
              </a:prstGeom>
              <a:gradFill flip="none" rotWithShape="1">
                <a:gsLst>
                  <a:gs pos="24546">
                    <a:srgbClr val="B971F6"/>
                  </a:gs>
                  <a:gs pos="85041">
                    <a:srgbClr val="C08F49"/>
                  </a:gs>
                </a:gsLst>
                <a:path path="circle">
                  <a:fillToRect l="37721" t="-19636" r="62278" b="119636"/>
                </a:path>
              </a:gradFill>
              <a:ln w="12700" cap="flat">
                <a:noFill/>
                <a:miter lim="400000"/>
              </a:ln>
              <a:effectLst/>
            </p:spPr>
            <p:txBody>
              <a:bodyPr lIns="0" tIns="0" rIns="0" bIns="0" anchor="ctr"/>
              <a:lstStyle/>
              <a:p>
                <a:pPr algn="ctr" defTabSz="1095375" eaLnBrk="1" fontAlgn="auto">
                  <a:spcBef>
                    <a:spcPts val="0"/>
                  </a:spcBef>
                  <a:spcAft>
                    <a:spcPts val="0"/>
                  </a:spcAft>
                  <a:defRPr sz="7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700" kern="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33" name="Circle">
                <a:extLst>
                  <a:ext uri="{FF2B5EF4-FFF2-40B4-BE49-F238E27FC236}">
                    <a16:creationId xmlns:a16="http://schemas.microsoft.com/office/drawing/2014/main" id="{79517460-F514-167F-2C55-F82F9141FA99}"/>
                  </a:ext>
                </a:extLst>
              </p:cNvPr>
              <p:cNvSpPr/>
              <p:nvPr/>
            </p:nvSpPr>
            <p:spPr>
              <a:xfrm rot="9099780">
                <a:off x="37520" y="561752"/>
                <a:ext cx="201263" cy="208907"/>
              </a:xfrm>
              <a:prstGeom prst="ellipse">
                <a:avLst/>
              </a:prstGeom>
              <a:gradFill flip="none" rotWithShape="1">
                <a:gsLst>
                  <a:gs pos="24546">
                    <a:srgbClr val="B971F6"/>
                  </a:gs>
                  <a:gs pos="85041">
                    <a:srgbClr val="C08F49"/>
                  </a:gs>
                </a:gsLst>
                <a:path path="circle">
                  <a:fillToRect l="37721" t="-19636" r="62278" b="119636"/>
                </a:path>
              </a:gradFill>
              <a:ln w="12700" cap="flat">
                <a:noFill/>
                <a:miter lim="400000"/>
              </a:ln>
              <a:effectLst/>
            </p:spPr>
            <p:txBody>
              <a:bodyPr lIns="0" tIns="0" rIns="0" bIns="0" anchor="ctr"/>
              <a:lstStyle/>
              <a:p>
                <a:pPr algn="ctr" defTabSz="1095375" eaLnBrk="1" fontAlgn="auto">
                  <a:spcBef>
                    <a:spcPts val="0"/>
                  </a:spcBef>
                  <a:spcAft>
                    <a:spcPts val="0"/>
                  </a:spcAft>
                  <a:defRPr sz="7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700" kern="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endParaRPr>
              </a:p>
            </p:txBody>
          </p:sp>
        </p:grpSp>
        <p:grpSp>
          <p:nvGrpSpPr>
            <p:cNvPr id="25" name="Group">
              <a:extLst>
                <a:ext uri="{FF2B5EF4-FFF2-40B4-BE49-F238E27FC236}">
                  <a16:creationId xmlns:a16="http://schemas.microsoft.com/office/drawing/2014/main" id="{95D4D4C2-DED7-CF20-C8F7-891482102C7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80865" y="889118"/>
              <a:ext cx="371520" cy="805910"/>
              <a:chOff x="0" y="0"/>
              <a:chExt cx="371519" cy="805909"/>
            </a:xfrm>
          </p:grpSpPr>
          <p:sp>
            <p:nvSpPr>
              <p:cNvPr id="26" name="Connection Line">
                <a:extLst>
                  <a:ext uri="{FF2B5EF4-FFF2-40B4-BE49-F238E27FC236}">
                    <a16:creationId xmlns:a16="http://schemas.microsoft.com/office/drawing/2014/main" id="{4F9BC5D4-10FA-C8BA-7922-E0B1DE18CC18}"/>
                  </a:ext>
                </a:extLst>
              </p:cNvPr>
              <p:cNvSpPr/>
              <p:nvPr/>
            </p:nvSpPr>
            <p:spPr>
              <a:xfrm rot="615042">
                <a:off x="124001" y="417724"/>
                <a:ext cx="217469" cy="20325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6201" h="21017" extrusionOk="0">
                    <a:moveTo>
                      <a:pt x="608" y="21017"/>
                    </a:moveTo>
                    <a:cubicBezTo>
                      <a:pt x="21600" y="6410"/>
                      <a:pt x="21397" y="-583"/>
                      <a:pt x="0" y="38"/>
                    </a:cubicBezTo>
                  </a:path>
                </a:pathLst>
              </a:cu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lIns="0" tIns="0" rIns="0" bIns="0"/>
              <a:lstStyle/>
              <a:p>
                <a:pPr eaLnBrk="1" fontAlgn="auto">
                  <a:spcBef>
                    <a:spcPts val="5900"/>
                  </a:spcBef>
                  <a:spcAft>
                    <a:spcPts val="0"/>
                  </a:spcAft>
                  <a:defRPr sz="480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pPr>
                <a:endParaRPr sz="4800" kern="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 Neue"/>
                </a:endParaRPr>
              </a:p>
            </p:txBody>
          </p:sp>
          <p:sp>
            <p:nvSpPr>
              <p:cNvPr id="27" name="Connection Line">
                <a:extLst>
                  <a:ext uri="{FF2B5EF4-FFF2-40B4-BE49-F238E27FC236}">
                    <a16:creationId xmlns:a16="http://schemas.microsoft.com/office/drawing/2014/main" id="{95577E88-80FC-E307-7BE8-0B72DA89DAE6}"/>
                  </a:ext>
                </a:extLst>
              </p:cNvPr>
              <p:cNvSpPr/>
              <p:nvPr/>
            </p:nvSpPr>
            <p:spPr>
              <a:xfrm rot="615042">
                <a:off x="147812" y="209710"/>
                <a:ext cx="198419" cy="20007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6215" h="21600" extrusionOk="0">
                    <a:moveTo>
                      <a:pt x="1915" y="21600"/>
                    </a:moveTo>
                    <a:cubicBezTo>
                      <a:pt x="21600" y="11895"/>
                      <a:pt x="20962" y="4695"/>
                      <a:pt x="0" y="0"/>
                    </a:cubicBezTo>
                  </a:path>
                </a:pathLst>
              </a:custGeom>
              <a:noFill/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lIns="0" tIns="0" rIns="0" bIns="0"/>
              <a:lstStyle/>
              <a:p>
                <a:pPr eaLnBrk="1" fontAlgn="auto">
                  <a:spcBef>
                    <a:spcPts val="5900"/>
                  </a:spcBef>
                  <a:spcAft>
                    <a:spcPts val="0"/>
                  </a:spcAft>
                  <a:defRPr sz="480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pPr>
                <a:endParaRPr sz="4800" kern="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 Neue"/>
                </a:endParaRPr>
              </a:p>
            </p:txBody>
          </p:sp>
          <p:sp>
            <p:nvSpPr>
              <p:cNvPr id="28" name="Circle">
                <a:extLst>
                  <a:ext uri="{FF2B5EF4-FFF2-40B4-BE49-F238E27FC236}">
                    <a16:creationId xmlns:a16="http://schemas.microsoft.com/office/drawing/2014/main" id="{143C9D6F-E2C0-0661-D820-A4B1D9F7A5A5}"/>
                  </a:ext>
                </a:extLst>
              </p:cNvPr>
              <p:cNvSpPr/>
              <p:nvPr/>
            </p:nvSpPr>
            <p:spPr>
              <a:xfrm rot="9099780">
                <a:off x="132734" y="35249"/>
                <a:ext cx="201265" cy="208907"/>
              </a:xfrm>
              <a:prstGeom prst="ellipse">
                <a:avLst/>
              </a:prstGeom>
              <a:gradFill flip="none" rotWithShape="1">
                <a:gsLst>
                  <a:gs pos="24546">
                    <a:srgbClr val="B971F6"/>
                  </a:gs>
                  <a:gs pos="85041">
                    <a:srgbClr val="C08F49"/>
                  </a:gs>
                </a:gsLst>
                <a:path path="circle">
                  <a:fillToRect l="37721" t="-19636" r="62278" b="119636"/>
                </a:path>
              </a:gradFill>
              <a:ln w="12700" cap="flat">
                <a:noFill/>
                <a:miter lim="400000"/>
              </a:ln>
              <a:effectLst/>
            </p:spPr>
            <p:txBody>
              <a:bodyPr lIns="0" tIns="0" rIns="0" bIns="0" anchor="ctr"/>
              <a:lstStyle/>
              <a:p>
                <a:pPr algn="ctr" defTabSz="1095375" eaLnBrk="1" fontAlgn="auto">
                  <a:spcBef>
                    <a:spcPts val="0"/>
                  </a:spcBef>
                  <a:spcAft>
                    <a:spcPts val="0"/>
                  </a:spcAft>
                  <a:defRPr sz="7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700" kern="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endParaRPr>
              </a:p>
            </p:txBody>
          </p:sp>
          <p:sp>
            <p:nvSpPr>
              <p:cNvPr id="29" name="Circle">
                <a:extLst>
                  <a:ext uri="{FF2B5EF4-FFF2-40B4-BE49-F238E27FC236}">
                    <a16:creationId xmlns:a16="http://schemas.microsoft.com/office/drawing/2014/main" id="{0C03F1B4-469A-D49E-82D5-A9FE6CC622EA}"/>
                  </a:ext>
                </a:extLst>
              </p:cNvPr>
              <p:cNvSpPr/>
              <p:nvPr/>
            </p:nvSpPr>
            <p:spPr>
              <a:xfrm rot="9099780">
                <a:off x="37520" y="561753"/>
                <a:ext cx="201265" cy="208907"/>
              </a:xfrm>
              <a:prstGeom prst="ellipse">
                <a:avLst/>
              </a:prstGeom>
              <a:gradFill flip="none" rotWithShape="1">
                <a:gsLst>
                  <a:gs pos="24546">
                    <a:srgbClr val="B971F6"/>
                  </a:gs>
                  <a:gs pos="85041">
                    <a:srgbClr val="C08F49"/>
                  </a:gs>
                </a:gsLst>
                <a:path path="circle">
                  <a:fillToRect l="37721" t="-19636" r="62278" b="119636"/>
                </a:path>
              </a:gradFill>
              <a:ln w="12700" cap="flat">
                <a:noFill/>
                <a:miter lim="400000"/>
              </a:ln>
              <a:effectLst/>
            </p:spPr>
            <p:txBody>
              <a:bodyPr lIns="0" tIns="0" rIns="0" bIns="0" anchor="ctr"/>
              <a:lstStyle/>
              <a:p>
                <a:pPr algn="ctr" defTabSz="1095375" eaLnBrk="1" fontAlgn="auto">
                  <a:spcBef>
                    <a:spcPts val="0"/>
                  </a:spcBef>
                  <a:spcAft>
                    <a:spcPts val="0"/>
                  </a:spcAft>
                  <a:defRPr sz="7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700" kern="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endParaRPr>
              </a:p>
            </p:txBody>
          </p:sp>
        </p:grpSp>
      </p:grpSp>
      <p:sp>
        <p:nvSpPr>
          <p:cNvPr id="59" name="Improved reach as the  number density of pH2,  r1 increases.">
            <a:extLst>
              <a:ext uri="{FF2B5EF4-FFF2-40B4-BE49-F238E27FC236}">
                <a16:creationId xmlns:a16="http://schemas.microsoft.com/office/drawing/2014/main" id="{B5F0699A-67E5-2906-911C-A36FCF95EC62}"/>
              </a:ext>
            </a:extLst>
          </p:cNvPr>
          <p:cNvSpPr txBox="1"/>
          <p:nvPr/>
        </p:nvSpPr>
        <p:spPr>
          <a:xfrm>
            <a:off x="1646425" y="3535857"/>
            <a:ext cx="3842398" cy="995463"/>
          </a:xfrm>
          <a:prstGeom prst="rect">
            <a:avLst/>
          </a:prstGeom>
          <a:ln w="12700">
            <a:miter lim="400000"/>
          </a:ln>
        </p:spPr>
        <p:txBody>
          <a:bodyPr wrap="none" lIns="35718" tIns="35718" rIns="35718" bIns="35718" anchor="ctr">
            <a:spAutoFit/>
          </a:bodyPr>
          <a:lstStyle/>
          <a:p>
            <a:pPr algn="ctr" defTabSz="410765">
              <a:defRPr sz="37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rPr sz="2000" kern="0" dirty="0">
                <a:solidFill>
                  <a:srgbClr val="000000"/>
                </a:solidFill>
                <a:sym typeface="Helvetica Neue"/>
              </a:rPr>
              <a:t>Improved reach as the</a:t>
            </a:r>
            <a:br>
              <a:rPr sz="2000" kern="0" dirty="0">
                <a:solidFill>
                  <a:srgbClr val="000000"/>
                </a:solidFill>
                <a:sym typeface="Helvetica Neue"/>
              </a:rPr>
            </a:br>
            <a:r>
              <a:rPr sz="2000" kern="0" dirty="0">
                <a:solidFill>
                  <a:srgbClr val="000000"/>
                </a:solidFill>
                <a:sym typeface="Helvetica Neue"/>
              </a:rPr>
              <a:t> number density of pH</a:t>
            </a:r>
            <a:r>
              <a:rPr sz="2000" kern="0" baseline="-5998" dirty="0">
                <a:solidFill>
                  <a:srgbClr val="000000"/>
                </a:solidFill>
                <a:sym typeface="Helvetica Neue"/>
              </a:rPr>
              <a:t>2</a:t>
            </a:r>
            <a:r>
              <a:rPr lang="en-CA" sz="2000" kern="0" baseline="-5998" dirty="0">
                <a:solidFill>
                  <a:srgbClr val="000000"/>
                </a:solidFill>
                <a:sym typeface="Helvetica Neue"/>
              </a:rPr>
              <a:t> </a:t>
            </a:r>
            <a:r>
              <a:rPr sz="2000" kern="0" dirty="0">
                <a:solidFill>
                  <a:srgbClr val="000000"/>
                </a:solidFill>
                <a:sym typeface="Helvetica Neue"/>
              </a:rPr>
              <a:t> </a:t>
            </a:r>
            <a:br>
              <a:rPr sz="2000" kern="0" dirty="0">
                <a:solidFill>
                  <a:srgbClr val="000000"/>
                </a:solidFill>
                <a:sym typeface="Helvetica Neue"/>
              </a:rPr>
            </a:br>
            <a:r>
              <a:rPr lang="en-CA" sz="2000" kern="0" dirty="0">
                <a:solidFill>
                  <a:srgbClr val="000000"/>
                </a:solidFill>
                <a:sym typeface="Helvetica Neue"/>
              </a:rPr>
              <a:t>or initial coherence </a:t>
            </a:r>
            <a:r>
              <a:rPr sz="2000" kern="0" dirty="0">
                <a:solidFill>
                  <a:srgbClr val="000000"/>
                </a:solidFill>
                <a:sym typeface="Helvetica Neue"/>
              </a:rPr>
              <a:t>r</a:t>
            </a:r>
            <a:r>
              <a:rPr sz="2000" kern="0" baseline="-5998" dirty="0">
                <a:solidFill>
                  <a:srgbClr val="000000"/>
                </a:solidFill>
                <a:sym typeface="Helvetica Neue"/>
              </a:rPr>
              <a:t>1</a:t>
            </a:r>
            <a:r>
              <a:rPr sz="2000" kern="0" dirty="0">
                <a:solidFill>
                  <a:srgbClr val="000000"/>
                </a:solidFill>
                <a:sym typeface="Helvetica Neue"/>
              </a:rPr>
              <a:t> increases</a:t>
            </a:r>
            <a:r>
              <a:rPr sz="2000" kern="0" baseline="-5998" dirty="0">
                <a:solidFill>
                  <a:srgbClr val="000000"/>
                </a:solidFill>
                <a:sym typeface="Helvetica Neue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969401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E69F6C-F2D6-83FF-DEB4-91B78AFD0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409376-9E2B-03B3-1B3C-3AB0DC3DE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CA" sz="2400" dirty="0"/>
              <a:t>CATCHY: ongoing project for a new kind of quantum detection at Queen’s University </a:t>
            </a:r>
          </a:p>
          <a:p>
            <a:pPr lvl="1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CA" sz="2400" dirty="0"/>
              <a:t>Search for dark photons with coherently prepared parahydrogen</a:t>
            </a:r>
          </a:p>
          <a:p>
            <a:pPr lvl="1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CA" sz="2400" dirty="0"/>
              <a:t>An incoming dark photon produces a cascade of two-photon emissions, producing an observable spike in intensity</a:t>
            </a:r>
          </a:p>
          <a:p>
            <a:pPr lvl="1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CA" sz="2400" dirty="0"/>
              <a:t>Sensitivity limits scales super-linearly with number density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FE4304-565A-660E-FF51-DC9F7EC537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F5BE9-96DC-49B8-99F1-A11F7275172C}" type="datetime1">
              <a:rPr lang="en-US" smtClean="0"/>
              <a:t>7/30/2026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720579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DDD13-1244-8B8C-84D6-15B9840CA8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EXTRA SLIDES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5E246B-9731-82C4-460C-912AE31EC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5533-93FD-41DD-BC04-20576B2E1C09}" type="datetime1">
              <a:rPr lang="en-US" smtClean="0"/>
              <a:t>7/30/2026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749692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BE4E82-C47F-1814-ECBF-E76E394F9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CATCHY as a Helioscope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31CC00-3972-A508-77E2-9D8DE48D31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48645-016D-4DB8-83E9-14F47A3E0FB6}" type="datetime1">
              <a:rPr lang="en-US" smtClean="0"/>
              <a:t>7/30/2026</a:t>
            </a:fld>
            <a:endParaRPr lang="en-CA"/>
          </a:p>
        </p:txBody>
      </p:sp>
      <p:pic>
        <p:nvPicPr>
          <p:cNvPr id="7" name="CATCHY_solar_DP.png" descr="CATCHY_solar_DP.png">
            <a:extLst>
              <a:ext uri="{FF2B5EF4-FFF2-40B4-BE49-F238E27FC236}">
                <a16:creationId xmlns:a16="http://schemas.microsoft.com/office/drawing/2014/main" id="{36A70D81-2085-6BD5-0440-F9F7B1D6AE2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886" y="1918453"/>
            <a:ext cx="5822801" cy="4272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86959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BB3D5D-0209-6517-5707-3348C7D57F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DEA94-5B29-D6A4-08C8-0F1D75960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CATCHY as a Haloscope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496B8-5F88-8CBA-6950-D56CFA3B5C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42838-B174-49DB-BC0C-FA88ECD10FD2}" type="datetime1">
              <a:rPr lang="en-US" smtClean="0"/>
              <a:t>7/30/2026</a:t>
            </a:fld>
            <a:endParaRPr lang="en-CA"/>
          </a:p>
        </p:txBody>
      </p:sp>
      <p:pic>
        <p:nvPicPr>
          <p:cNvPr id="8" name="image.png" descr="image.png">
            <a:extLst>
              <a:ext uri="{FF2B5EF4-FFF2-40B4-BE49-F238E27FC236}">
                <a16:creationId xmlns:a16="http://schemas.microsoft.com/office/drawing/2014/main" id="{3BFA3008-6308-941D-7853-131194F0A15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1988" y="1875139"/>
            <a:ext cx="6008023" cy="4323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01672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203816-6233-D454-7A66-C9DF32D1DD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0DA457DB-CCD2-62BA-0167-CFDE6A46C7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246" y="2123788"/>
            <a:ext cx="5899996" cy="40227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C1C1F46-803F-CFDA-49BE-CE1F193A8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Peak Times vs. Density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DD051F-454A-426D-43F3-8A9234F248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182F7-6AC6-4A68-B073-107367E28F33}" type="datetime1">
              <a:rPr lang="en-US" smtClean="0"/>
              <a:t>7/30/2026</a:t>
            </a:fld>
            <a:endParaRPr lang="en-CA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838AE19-6544-DFD7-9A9C-54E2563C08CA}"/>
              </a:ext>
            </a:extLst>
          </p:cNvPr>
          <p:cNvSpPr txBox="1"/>
          <p:nvPr/>
        </p:nvSpPr>
        <p:spPr>
          <a:xfrm>
            <a:off x="6770323" y="2428553"/>
            <a:ext cx="537198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§"/>
            </a:pPr>
            <a:r>
              <a:rPr lang="en-CA" sz="2400" dirty="0"/>
              <a:t>Time of peak intensity vs </a:t>
            </a:r>
            <a:br>
              <a:rPr lang="en-CA" sz="2400" dirty="0"/>
            </a:br>
            <a:r>
              <a:rPr lang="en-CA" sz="2400" dirty="0"/>
              <a:t>density (idealized no decoherence)</a:t>
            </a:r>
          </a:p>
          <a:p>
            <a:pPr algn="ctr"/>
            <a:endParaRPr lang="en-CA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EB309D4-563D-AB55-9B42-92BA82C262B2}"/>
                  </a:ext>
                </a:extLst>
              </p:cNvPr>
              <p:cNvSpPr txBox="1"/>
              <p:nvPr/>
            </p:nvSpPr>
            <p:spPr>
              <a:xfrm>
                <a:off x="7110242" y="3472384"/>
                <a:ext cx="4907113" cy="86389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42900" indent="-342900" algn="ctr">
                  <a:buFont typeface="Wingdings" panose="05000000000000000000" pitchFamily="2" charset="2"/>
                  <a:buChar char="§"/>
                </a:pPr>
                <a:r>
                  <a:rPr lang="en-CA" sz="2400" dirty="0"/>
                  <a:t>Can safely ignore decoherence </a:t>
                </a:r>
                <a:br>
                  <a:rPr lang="en-CA" sz="2400" dirty="0"/>
                </a:br>
                <a:r>
                  <a:rPr lang="en-CA" sz="2400" dirty="0"/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sz="24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CA" sz="2400">
                            <a:latin typeface="Cambria Math" panose="02040503050406030204" pitchFamily="18" charset="0"/>
                          </a:rPr>
                          <m:t>peak</m:t>
                        </m:r>
                      </m:sub>
                    </m:sSub>
                    <m:r>
                      <a:rPr lang="en-CA" sz="2400" i="1">
                        <a:latin typeface="Cambria Math" panose="02040503050406030204" pitchFamily="18" charset="0"/>
                      </a:rPr>
                      <m:t>&lt;</m:t>
                    </m:r>
                    <m:sSub>
                      <m:sSubPr>
                        <m:ctrlPr>
                          <a:rPr lang="en-CA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sz="24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CA" sz="2400">
                            <a:latin typeface="Cambria Math" panose="02040503050406030204" pitchFamily="18" charset="0"/>
                          </a:rPr>
                          <m:t>dec</m:t>
                        </m:r>
                      </m:sub>
                    </m:sSub>
                  </m:oMath>
                </a14:m>
                <a:endParaRPr lang="en-CA" sz="24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EB309D4-563D-AB55-9B42-92BA82C262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0242" y="3472384"/>
                <a:ext cx="4907113" cy="863891"/>
              </a:xfrm>
              <a:prstGeom prst="rect">
                <a:avLst/>
              </a:prstGeom>
              <a:blipFill>
                <a:blip r:embed="rId3"/>
                <a:stretch>
                  <a:fillRect l="-1118" t="-5674" r="-1491" b="-1134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C6F2AEA-8395-B7C9-59D8-A11440100CDF}"/>
                  </a:ext>
                </a:extLst>
              </p:cNvPr>
              <p:cNvSpPr txBox="1"/>
              <p:nvPr/>
            </p:nvSpPr>
            <p:spPr>
              <a:xfrm>
                <a:off x="7361872" y="4411805"/>
                <a:ext cx="4528804" cy="12003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42900" indent="-342900" algn="ctr">
                  <a:buFont typeface="Wingdings" panose="05000000000000000000" pitchFamily="2" charset="2"/>
                  <a:buChar char="§"/>
                </a:pPr>
                <a:r>
                  <a:rPr lang="en-CA" sz="2400" dirty="0"/>
                  <a:t>Decohence matters a bit for </a:t>
                </a:r>
              </a:p>
              <a:p>
                <a:pPr algn="ctr"/>
                <a:r>
                  <a:rPr lang="en-CA" sz="2400" dirty="0"/>
                  <a:t>gaseous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CA" sz="2400" b="0" i="0" smtClean="0">
                            <a:latin typeface="Cambria Math" panose="02040503050406030204" pitchFamily="18" charset="0"/>
                          </a:rPr>
                          <m:t>pH</m:t>
                        </m:r>
                      </m:e>
                      <m:sub>
                        <m:r>
                          <a:rPr lang="en-CA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CA" sz="2400" dirty="0"/>
                  <a:t> and not at all for </a:t>
                </a:r>
              </a:p>
              <a:p>
                <a:pPr algn="ctr"/>
                <a:r>
                  <a:rPr lang="en-CA" sz="2400" dirty="0"/>
                  <a:t>solid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CA" sz="2400">
                            <a:latin typeface="Cambria Math" panose="02040503050406030204" pitchFamily="18" charset="0"/>
                          </a:rPr>
                          <m:t>pH</m:t>
                        </m:r>
                      </m:e>
                      <m:sub>
                        <m:r>
                          <a:rPr lang="en-CA" sz="2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CA" sz="24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C6F2AEA-8395-B7C9-59D8-A11440100C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1872" y="4411805"/>
                <a:ext cx="4528804" cy="1200329"/>
              </a:xfrm>
              <a:prstGeom prst="rect">
                <a:avLst/>
              </a:prstGeom>
              <a:blipFill>
                <a:blip r:embed="rId4"/>
                <a:stretch>
                  <a:fillRect l="-1346" t="-4061" r="-1480" b="-1066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774724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AEC7C9-6BCE-CA08-B6B0-6A33DB4A2D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70C239-7CDB-EEC8-B4AA-C0ACF6308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Quantum Noise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BDF259-819D-21B8-32D9-56A8A4CB82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B59EF-4058-4620-91EB-EE10E0688ABF}" type="datetime1">
              <a:rPr lang="en-US" smtClean="0"/>
              <a:t>7/30/2026</a:t>
            </a:fld>
            <a:endParaRPr lang="en-CA"/>
          </a:p>
        </p:txBody>
      </p:sp>
      <p:pic>
        <p:nvPicPr>
          <p:cNvPr id="7" name="Screen Shot 2020-03-11 at 12.27.55 AM.png" descr="Screen Shot 2020-03-11 at 12.27.55 AM.png">
            <a:extLst>
              <a:ext uri="{FF2B5EF4-FFF2-40B4-BE49-F238E27FC236}">
                <a16:creationId xmlns:a16="http://schemas.microsoft.com/office/drawing/2014/main" id="{276D07EB-99E1-64CF-3370-7DDC1E471F1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0061" y="1951487"/>
            <a:ext cx="5457179" cy="4294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54B687A-A36B-9875-5983-81171801FE5D}"/>
              </a:ext>
            </a:extLst>
          </p:cNvPr>
          <p:cNvSpPr txBox="1"/>
          <p:nvPr/>
        </p:nvSpPr>
        <p:spPr>
          <a:xfrm>
            <a:off x="1410511" y="2228671"/>
            <a:ext cx="398380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CA" sz="2400" dirty="0"/>
              <a:t>Random vacuum fluctuations may trigger detector spontaneously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CA" sz="2400" dirty="0"/>
              <a:t>Likely dominant background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CA" sz="2400" dirty="0"/>
              <a:t>May be circumvented by using a stronger laser</a:t>
            </a:r>
          </a:p>
          <a:p>
            <a:endParaRPr lang="en-CA" sz="2400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24F7868-2BA8-E2C3-C75A-B36D67E2974A}"/>
              </a:ext>
            </a:extLst>
          </p:cNvPr>
          <p:cNvCxnSpPr>
            <a:cxnSpLocks/>
          </p:cNvCxnSpPr>
          <p:nvPr/>
        </p:nvCxnSpPr>
        <p:spPr>
          <a:xfrm>
            <a:off x="7459133" y="3075742"/>
            <a:ext cx="441430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5D2E4136-2BCA-BF09-58DE-A8AADA5134F6}"/>
                  </a:ext>
                </a:extLst>
              </p:cNvPr>
              <p:cNvSpPr txBox="1"/>
              <p:nvPr/>
            </p:nvSpPr>
            <p:spPr>
              <a:xfrm>
                <a:off x="5550296" y="2816701"/>
                <a:ext cx="124739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CA" b="0" i="0" smtClean="0">
                          <a:latin typeface="Cambria Math" panose="02040503050406030204" pitchFamily="18" charset="0"/>
                        </a:rPr>
                        <m:t>W</m:t>
                      </m:r>
                      <m:r>
                        <a:rPr lang="en-CA" b="0" i="0" smtClean="0">
                          <a:latin typeface="Cambria Math" panose="02040503050406030204" pitchFamily="18" charset="0"/>
                        </a:rPr>
                        <m:t>/</m:t>
                      </m:r>
                      <m:sSup>
                        <m:sSup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CA" b="0" i="0" smtClean="0">
                              <a:latin typeface="Cambria Math" panose="02040503050406030204" pitchFamily="18" charset="0"/>
                            </a:rPr>
                            <m:t>mm</m:t>
                          </m:r>
                        </m:e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CA" dirty="0"/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5D2E4136-2BCA-BF09-58DE-A8AADA5134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0296" y="2816701"/>
                <a:ext cx="1247393" cy="369332"/>
              </a:xfrm>
              <a:prstGeom prst="rect">
                <a:avLst/>
              </a:prstGeom>
              <a:blipFill>
                <a:blip r:embed="rId3"/>
                <a:stretch>
                  <a:fillRect b="-1639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3B523211-1997-402C-467B-965297830EA8}"/>
              </a:ext>
            </a:extLst>
          </p:cNvPr>
          <p:cNvCxnSpPr>
            <a:cxnSpLocks/>
          </p:cNvCxnSpPr>
          <p:nvPr/>
        </p:nvCxnSpPr>
        <p:spPr>
          <a:xfrm>
            <a:off x="7459133" y="3429000"/>
            <a:ext cx="441239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0C6F978E-79FE-6253-35F2-98D697A62269}"/>
                  </a:ext>
                </a:extLst>
              </p:cNvPr>
              <p:cNvSpPr txBox="1"/>
              <p:nvPr/>
            </p:nvSpPr>
            <p:spPr>
              <a:xfrm>
                <a:off x="5314719" y="3186033"/>
                <a:ext cx="153467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CA" b="0" i="0" smtClean="0">
                          <a:latin typeface="Cambria Math" panose="02040503050406030204" pitchFamily="18" charset="0"/>
                        </a:rPr>
                        <m:t>W</m:t>
                      </m:r>
                      <m:r>
                        <a:rPr lang="en-CA" b="0" i="0" smtClean="0">
                          <a:latin typeface="Cambria Math" panose="02040503050406030204" pitchFamily="18" charset="0"/>
                        </a:rPr>
                        <m:t>/</m:t>
                      </m:r>
                      <m:sSup>
                        <m:sSup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CA" b="0" i="0" smtClean="0">
                              <a:latin typeface="Cambria Math" panose="02040503050406030204" pitchFamily="18" charset="0"/>
                            </a:rPr>
                            <m:t>mm</m:t>
                          </m:r>
                        </m:e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CA" dirty="0"/>
              </a:p>
            </p:txBody>
          </p:sp>
        </mc:Choice>
        <mc:Fallback xmlns="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0C6F978E-79FE-6253-35F2-98D697A622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4719" y="3186033"/>
                <a:ext cx="1534674" cy="369332"/>
              </a:xfrm>
              <a:prstGeom prst="rect">
                <a:avLst/>
              </a:prstGeom>
              <a:blipFill>
                <a:blip r:embed="rId4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8E03F8EB-EF00-77B5-BB82-E56DCD9F3B9D}"/>
              </a:ext>
            </a:extLst>
          </p:cNvPr>
          <p:cNvCxnSpPr>
            <a:cxnSpLocks/>
          </p:cNvCxnSpPr>
          <p:nvPr/>
        </p:nvCxnSpPr>
        <p:spPr>
          <a:xfrm>
            <a:off x="7459133" y="3776133"/>
            <a:ext cx="441239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36DE115F-20B9-C261-5E1D-471270430983}"/>
                  </a:ext>
                </a:extLst>
              </p:cNvPr>
              <p:cNvSpPr txBox="1"/>
              <p:nvPr/>
            </p:nvSpPr>
            <p:spPr>
              <a:xfrm>
                <a:off x="5314719" y="3621907"/>
                <a:ext cx="148297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sup>
                      </m:sSup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CA" b="0" i="0" smtClean="0">
                          <a:latin typeface="Cambria Math" panose="02040503050406030204" pitchFamily="18" charset="0"/>
                        </a:rPr>
                        <m:t>W</m:t>
                      </m:r>
                      <m:r>
                        <a:rPr lang="en-CA" b="0" i="0" smtClean="0">
                          <a:latin typeface="Cambria Math" panose="02040503050406030204" pitchFamily="18" charset="0"/>
                        </a:rPr>
                        <m:t>/</m:t>
                      </m:r>
                      <m:sSup>
                        <m:sSup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CA" b="0" i="0" smtClean="0">
                              <a:latin typeface="Cambria Math" panose="02040503050406030204" pitchFamily="18" charset="0"/>
                            </a:rPr>
                            <m:t>mm</m:t>
                          </m:r>
                        </m:e>
                        <m:sup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CA" dirty="0"/>
              </a:p>
            </p:txBody>
          </p:sp>
        </mc:Choice>
        <mc:Fallback xmlns="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36DE115F-20B9-C261-5E1D-4712704309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4719" y="3621907"/>
                <a:ext cx="1482970" cy="369332"/>
              </a:xfrm>
              <a:prstGeom prst="rect">
                <a:avLst/>
              </a:prstGeom>
              <a:blipFill>
                <a:blip r:embed="rId5"/>
                <a:stretch>
                  <a:fillRect b="-1639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6487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B25E98-D8E9-CD92-33E6-1F7BA6F46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The Power Law Depends on Trigger Strength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9040F3-2667-A195-9271-4910D0B1C5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7A0C4-8DBC-4270-9EAD-579227E11827}" type="datetime1">
              <a:rPr lang="en-US" smtClean="0"/>
              <a:t>7/30/2026</a:t>
            </a:fld>
            <a:endParaRPr lang="en-CA"/>
          </a:p>
        </p:txBody>
      </p:sp>
      <p:pic>
        <p:nvPicPr>
          <p:cNvPr id="6" name="Content Placeholder 25">
            <a:extLst>
              <a:ext uri="{FF2B5EF4-FFF2-40B4-BE49-F238E27FC236}">
                <a16:creationId xmlns:a16="http://schemas.microsoft.com/office/drawing/2014/main" id="{34366B37-8735-B621-B54D-B39C12291B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961" y="1811465"/>
            <a:ext cx="5470359" cy="3829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19E0666-8907-02C8-D540-94506E73FC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312" y="4225919"/>
            <a:ext cx="4511040" cy="2094411"/>
          </a:xfrm>
          <a:prstGeom prst="rect">
            <a:avLst/>
          </a:prstGeo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D511A450-AACC-AF38-9D87-CB6B452E489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629" r="7001"/>
          <a:stretch>
            <a:fillRect/>
          </a:stretch>
        </p:blipFill>
        <p:spPr>
          <a:xfrm>
            <a:off x="7007352" y="1811465"/>
            <a:ext cx="4284687" cy="234472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300B790-3F72-334E-611E-508DCBD6CC28}"/>
                  </a:ext>
                </a:extLst>
              </p:cNvPr>
              <p:cNvSpPr txBox="1"/>
              <p:nvPr/>
            </p:nvSpPr>
            <p:spPr>
              <a:xfrm>
                <a:off x="1319517" y="5911752"/>
                <a:ext cx="451200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CA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CA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CA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CA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CA" b="0" i="1" smtClean="0">
                            <a:latin typeface="Cambria Math" panose="02040503050406030204" pitchFamily="18" charset="0"/>
                          </a:rPr>
                          <m:t>97</m:t>
                        </m:r>
                      </m:sup>
                    </m:sSup>
                  </m:oMath>
                </a14:m>
                <a:r>
                  <a:rPr lang="en-CA" dirty="0"/>
                  <a:t> for strong field vs.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CA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CA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CA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CA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CA" b="0" i="1" smtClean="0">
                            <a:latin typeface="Cambria Math" panose="02040503050406030204" pitchFamily="18" charset="0"/>
                          </a:rPr>
                          <m:t>46</m:t>
                        </m:r>
                      </m:sup>
                    </m:sSup>
                  </m:oMath>
                </a14:m>
                <a:r>
                  <a:rPr lang="en-CA" dirty="0"/>
                  <a:t> for weak field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300B790-3F72-334E-611E-508DCBD6CC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9517" y="5911752"/>
                <a:ext cx="4512004" cy="276999"/>
              </a:xfrm>
              <a:prstGeom prst="rect">
                <a:avLst/>
              </a:prstGeom>
              <a:blipFill>
                <a:blip r:embed="rId5"/>
                <a:stretch>
                  <a:fillRect l="-1350" t="-28889" r="-2429" b="-51111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721427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EAD0DC-DEA5-3202-1BA6-BB7C7235A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D7203D-9F20-69A4-4EC5-C3FF02903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Dark Photon Searches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4C3575-7CF4-91B1-4DB1-30FFC34CF1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229D4-4C86-46D3-B835-3921FA3BCE20}" type="datetime1">
              <a:rPr lang="en-US" smtClean="0"/>
              <a:t>7/30/2026</a:t>
            </a:fld>
            <a:endParaRPr lang="en-CA"/>
          </a:p>
        </p:txBody>
      </p:sp>
      <p:sp>
        <p:nvSpPr>
          <p:cNvPr id="33" name="Shape 3">
            <a:extLst>
              <a:ext uri="{FF2B5EF4-FFF2-40B4-BE49-F238E27FC236}">
                <a16:creationId xmlns:a16="http://schemas.microsoft.com/office/drawing/2014/main" id="{C695E70E-EE95-6F47-7A59-9DD7F9FE2FDD}"/>
              </a:ext>
            </a:extLst>
          </p:cNvPr>
          <p:cNvSpPr/>
          <p:nvPr/>
        </p:nvSpPr>
        <p:spPr>
          <a:xfrm>
            <a:off x="554736" y="3108960"/>
            <a:ext cx="3575304" cy="3200400"/>
          </a:xfrm>
          <a:prstGeom prst="roundRect">
            <a:avLst>
              <a:gd name="adj" fmla="val 2857"/>
            </a:avLst>
          </a:prstGeom>
          <a:solidFill>
            <a:srgbClr val="F2F2F2"/>
          </a:solidFill>
          <a:ln w="19050">
            <a:solidFill>
              <a:srgbClr val="6B6B6B"/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35" name="Image 0" descr="assets/n1_lsw.png">
            <a:extLst>
              <a:ext uri="{FF2B5EF4-FFF2-40B4-BE49-F238E27FC236}">
                <a16:creationId xmlns:a16="http://schemas.microsoft.com/office/drawing/2014/main" id="{95AF1B80-8923-2419-EDC5-67AF18107A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216" y="3273551"/>
            <a:ext cx="2743200" cy="1858537"/>
          </a:xfrm>
          <a:prstGeom prst="rect">
            <a:avLst/>
          </a:prstGeom>
        </p:spPr>
      </p:pic>
      <p:sp>
        <p:nvSpPr>
          <p:cNvPr id="37" name="Text 4">
            <a:extLst>
              <a:ext uri="{FF2B5EF4-FFF2-40B4-BE49-F238E27FC236}">
                <a16:creationId xmlns:a16="http://schemas.microsoft.com/office/drawing/2014/main" id="{4F9E9DD6-1AE5-B513-FEF8-D2AA57F1F36E}"/>
              </a:ext>
            </a:extLst>
          </p:cNvPr>
          <p:cNvSpPr/>
          <p:nvPr/>
        </p:nvSpPr>
        <p:spPr>
          <a:xfrm>
            <a:off x="733217" y="5583564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41414"/>
                </a:solidFill>
                <a:latin typeface="Arial" pitchFamily="34" charset="0"/>
                <a:cs typeface="Arial" pitchFamily="34" charset="-120"/>
              </a:rPr>
              <a:t>Shining Through a Wall</a:t>
            </a:r>
            <a:endParaRPr lang="en-US" sz="2000" dirty="0"/>
          </a:p>
        </p:txBody>
      </p:sp>
      <p:sp>
        <p:nvSpPr>
          <p:cNvPr id="41" name="Shape 6">
            <a:extLst>
              <a:ext uri="{FF2B5EF4-FFF2-40B4-BE49-F238E27FC236}">
                <a16:creationId xmlns:a16="http://schemas.microsoft.com/office/drawing/2014/main" id="{F38347B5-31DB-E9BE-9DB8-F459346E7571}"/>
              </a:ext>
            </a:extLst>
          </p:cNvPr>
          <p:cNvSpPr/>
          <p:nvPr/>
        </p:nvSpPr>
        <p:spPr>
          <a:xfrm>
            <a:off x="4312920" y="3108960"/>
            <a:ext cx="3575304" cy="3200400"/>
          </a:xfrm>
          <a:prstGeom prst="roundRect">
            <a:avLst>
              <a:gd name="adj" fmla="val 2857"/>
            </a:avLst>
          </a:prstGeom>
          <a:solidFill>
            <a:srgbClr val="F2F2F2"/>
          </a:solidFill>
          <a:ln w="19050">
            <a:solidFill>
              <a:srgbClr val="6B6B6B"/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43" name="Image 1" descr="assets/n1_sun.png">
            <a:extLst>
              <a:ext uri="{FF2B5EF4-FFF2-40B4-BE49-F238E27FC236}">
                <a16:creationId xmlns:a16="http://schemas.microsoft.com/office/drawing/2014/main" id="{C64AF6EF-ED74-4479-F94E-49FB38D6B4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0" y="3273552"/>
            <a:ext cx="2743200" cy="1858537"/>
          </a:xfrm>
          <a:prstGeom prst="rect">
            <a:avLst/>
          </a:prstGeom>
        </p:spPr>
      </p:pic>
      <p:sp>
        <p:nvSpPr>
          <p:cNvPr id="45" name="Text 7">
            <a:extLst>
              <a:ext uri="{FF2B5EF4-FFF2-40B4-BE49-F238E27FC236}">
                <a16:creationId xmlns:a16="http://schemas.microsoft.com/office/drawing/2014/main" id="{6EE2D4DD-F402-57E7-1FD4-FF73F14F431F}"/>
              </a:ext>
            </a:extLst>
          </p:cNvPr>
          <p:cNvSpPr/>
          <p:nvPr/>
        </p:nvSpPr>
        <p:spPr>
          <a:xfrm>
            <a:off x="4413504" y="5583564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the Sun</a:t>
            </a:r>
            <a:endParaRPr lang="en-US" sz="2000" dirty="0"/>
          </a:p>
        </p:txBody>
      </p:sp>
      <p:sp>
        <p:nvSpPr>
          <p:cNvPr id="49" name="Shape 9">
            <a:extLst>
              <a:ext uri="{FF2B5EF4-FFF2-40B4-BE49-F238E27FC236}">
                <a16:creationId xmlns:a16="http://schemas.microsoft.com/office/drawing/2014/main" id="{3C68BF7C-9676-C249-D764-06075E249588}"/>
              </a:ext>
            </a:extLst>
          </p:cNvPr>
          <p:cNvSpPr/>
          <p:nvPr/>
        </p:nvSpPr>
        <p:spPr>
          <a:xfrm>
            <a:off x="8071104" y="3108960"/>
            <a:ext cx="3575304" cy="3200400"/>
          </a:xfrm>
          <a:prstGeom prst="roundRect">
            <a:avLst>
              <a:gd name="adj" fmla="val 2857"/>
            </a:avLst>
          </a:prstGeom>
          <a:solidFill>
            <a:srgbClr val="F2F2F2"/>
          </a:solidFill>
          <a:ln w="19050">
            <a:solidFill>
              <a:srgbClr val="6B6B6B"/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51" name="Image 2" descr="assets/n1_halo.png">
            <a:extLst>
              <a:ext uri="{FF2B5EF4-FFF2-40B4-BE49-F238E27FC236}">
                <a16:creationId xmlns:a16="http://schemas.microsoft.com/office/drawing/2014/main" id="{F4883CBD-3AC0-4476-E5EA-0975689058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7693" y="3348316"/>
            <a:ext cx="2743200" cy="1858537"/>
          </a:xfrm>
          <a:prstGeom prst="rect">
            <a:avLst/>
          </a:prstGeom>
        </p:spPr>
      </p:pic>
      <p:sp>
        <p:nvSpPr>
          <p:cNvPr id="53" name="Text 10">
            <a:extLst>
              <a:ext uri="{FF2B5EF4-FFF2-40B4-BE49-F238E27FC236}">
                <a16:creationId xmlns:a16="http://schemas.microsoft.com/office/drawing/2014/main" id="{2AF59759-5CEF-611D-4361-F3C7D55439F5}"/>
              </a:ext>
            </a:extLst>
          </p:cNvPr>
          <p:cNvSpPr/>
          <p:nvPr/>
        </p:nvSpPr>
        <p:spPr>
          <a:xfrm>
            <a:off x="8272272" y="5358384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2000" dirty="0"/>
          </a:p>
        </p:txBody>
      </p:sp>
      <p:sp>
        <p:nvSpPr>
          <p:cNvPr id="55" name="Text 11">
            <a:extLst>
              <a:ext uri="{FF2B5EF4-FFF2-40B4-BE49-F238E27FC236}">
                <a16:creationId xmlns:a16="http://schemas.microsoft.com/office/drawing/2014/main" id="{60608FF0-8E9F-0E19-91B0-75A90486E39E}"/>
              </a:ext>
            </a:extLst>
          </p:cNvPr>
          <p:cNvSpPr/>
          <p:nvPr/>
        </p:nvSpPr>
        <p:spPr>
          <a:xfrm>
            <a:off x="8272272" y="5669280"/>
            <a:ext cx="320040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endParaRPr lang="en-US" sz="1200" dirty="0"/>
          </a:p>
        </p:txBody>
      </p:sp>
      <p:pic>
        <p:nvPicPr>
          <p:cNvPr id="57" name="Image 0" descr="assets/s30_lag.png">
            <a:extLst>
              <a:ext uri="{FF2B5EF4-FFF2-40B4-BE49-F238E27FC236}">
                <a16:creationId xmlns:a16="http://schemas.microsoft.com/office/drawing/2014/main" id="{8A6DB693-017B-0D3E-C22F-619B228431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2960" y="1865379"/>
            <a:ext cx="10607040" cy="603496"/>
          </a:xfrm>
          <a:prstGeom prst="rect">
            <a:avLst/>
          </a:prstGeom>
        </p:spPr>
      </p:pic>
      <p:pic>
        <p:nvPicPr>
          <p:cNvPr id="59" name="Image 1" descr="assets/s30_mix.png">
            <a:extLst>
              <a:ext uri="{FF2B5EF4-FFF2-40B4-BE49-F238E27FC236}">
                <a16:creationId xmlns:a16="http://schemas.microsoft.com/office/drawing/2014/main" id="{380CE47F-E1DD-0F6F-7278-7A508DD4E4E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12920" y="2176815"/>
            <a:ext cx="3931920" cy="946310"/>
          </a:xfrm>
          <a:prstGeom prst="rect">
            <a:avLst/>
          </a:prstGeom>
        </p:spPr>
      </p:pic>
      <p:sp>
        <p:nvSpPr>
          <p:cNvPr id="63" name="Text 7">
            <a:extLst>
              <a:ext uri="{FF2B5EF4-FFF2-40B4-BE49-F238E27FC236}">
                <a16:creationId xmlns:a16="http://schemas.microsoft.com/office/drawing/2014/main" id="{58C85BD5-0663-6410-E944-0E45A9248CB2}"/>
              </a:ext>
            </a:extLst>
          </p:cNvPr>
          <p:cNvSpPr/>
          <p:nvPr/>
        </p:nvSpPr>
        <p:spPr>
          <a:xfrm>
            <a:off x="8159093" y="5669280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the Halo</a:t>
            </a:r>
            <a:endParaRPr lang="en-US" sz="2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BC66521-831D-0ED0-3D2C-596EC129A134}"/>
              </a:ext>
            </a:extLst>
          </p:cNvPr>
          <p:cNvSpPr txBox="1"/>
          <p:nvPr/>
        </p:nvSpPr>
        <p:spPr>
          <a:xfrm>
            <a:off x="4413504" y="3130479"/>
            <a:ext cx="33618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400" dirty="0"/>
              <a:t>New detection method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81665A4C-A803-61C3-AE8A-755C1A5F1E41}"/>
              </a:ext>
            </a:extLst>
          </p:cNvPr>
          <p:cNvCxnSpPr/>
          <p:nvPr/>
        </p:nvCxnSpPr>
        <p:spPr>
          <a:xfrm flipH="1">
            <a:off x="3569553" y="3488267"/>
            <a:ext cx="843951" cy="4487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9C94376-B8C6-E58A-3F96-4910AEF6FEC8}"/>
              </a:ext>
            </a:extLst>
          </p:cNvPr>
          <p:cNvCxnSpPr>
            <a:cxnSpLocks/>
          </p:cNvCxnSpPr>
          <p:nvPr/>
        </p:nvCxnSpPr>
        <p:spPr>
          <a:xfrm>
            <a:off x="6938364" y="3574600"/>
            <a:ext cx="0" cy="3198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5B09319-0746-548D-13F9-3AB5D760A710}"/>
              </a:ext>
            </a:extLst>
          </p:cNvPr>
          <p:cNvCxnSpPr>
            <a:cxnSpLocks/>
          </p:cNvCxnSpPr>
          <p:nvPr/>
        </p:nvCxnSpPr>
        <p:spPr>
          <a:xfrm>
            <a:off x="7688414" y="3540206"/>
            <a:ext cx="2302253" cy="5034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49937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D43C1-4E96-57D1-E4D9-235D1F2A8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Dependence on Signal on Constant Phase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4B0CF4F-6C42-6FAB-AFE9-7C5E0F763E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952943"/>
            <a:ext cx="8045449" cy="4022725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837403-FC4D-4679-A3B4-DBA54A499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8D614-C37C-44A3-B6D8-D94B5613BD1C}" type="datetime1">
              <a:rPr lang="en-US" smtClean="0"/>
              <a:t>7/30/2026</a:t>
            </a:fld>
            <a:endParaRPr lang="en-CA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2DE75CE-D0E6-ECAD-56AE-E3EC2019F9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0526" y="2758440"/>
            <a:ext cx="2514453" cy="1815994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A451A07-D9D3-2022-30FF-A2B03B072DB3}"/>
              </a:ext>
            </a:extLst>
          </p:cNvPr>
          <p:cNvCxnSpPr/>
          <p:nvPr/>
        </p:nvCxnSpPr>
        <p:spPr>
          <a:xfrm flipH="1">
            <a:off x="6172200" y="4658360"/>
            <a:ext cx="1056640" cy="355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B7544CE6-B9B6-6B3D-2AF5-B5909A5CF2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0866" y="2611495"/>
            <a:ext cx="2421126" cy="1748591"/>
          </a:xfrm>
          <a:prstGeom prst="rect">
            <a:avLst/>
          </a:prstGeom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D84EABD-56C9-7A8D-89E7-7A8ED178B60E}"/>
              </a:ext>
            </a:extLst>
          </p:cNvPr>
          <p:cNvCxnSpPr>
            <a:cxnSpLocks/>
          </p:cNvCxnSpPr>
          <p:nvPr/>
        </p:nvCxnSpPr>
        <p:spPr>
          <a:xfrm>
            <a:off x="3851992" y="3485790"/>
            <a:ext cx="38134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C98D13A8-5CFB-8E87-7C4A-BB243658ACA1}"/>
              </a:ext>
            </a:extLst>
          </p:cNvPr>
          <p:cNvSpPr txBox="1"/>
          <p:nvPr/>
        </p:nvSpPr>
        <p:spPr>
          <a:xfrm>
            <a:off x="9321175" y="2396067"/>
            <a:ext cx="232467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2400" dirty="0"/>
              <a:t>More aligned </a:t>
            </a:r>
          </a:p>
          <a:p>
            <a:pPr algn="ctr"/>
            <a:r>
              <a:rPr lang="en-CA" sz="2400" dirty="0"/>
              <a:t>dipoles give </a:t>
            </a:r>
          </a:p>
          <a:p>
            <a:pPr algn="ctr"/>
            <a:r>
              <a:rPr lang="en-CA" sz="2400" dirty="0"/>
              <a:t>stronger signal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10FB788-55BE-B68D-58C7-4A36D04CCB56}"/>
              </a:ext>
            </a:extLst>
          </p:cNvPr>
          <p:cNvSpPr txBox="1"/>
          <p:nvPr/>
        </p:nvSpPr>
        <p:spPr>
          <a:xfrm>
            <a:off x="8943943" y="4165600"/>
            <a:ext cx="292900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2400" dirty="0"/>
              <a:t>Random dipoles</a:t>
            </a:r>
          </a:p>
          <a:p>
            <a:pPr algn="ctr"/>
            <a:r>
              <a:rPr lang="en-CA" sz="2400" dirty="0"/>
              <a:t>completely destroy </a:t>
            </a:r>
          </a:p>
          <a:p>
            <a:pPr algn="ctr"/>
            <a:r>
              <a:rPr lang="en-CA" sz="2400" dirty="0"/>
              <a:t>signal</a:t>
            </a:r>
          </a:p>
        </p:txBody>
      </p:sp>
    </p:spTree>
    <p:extLst>
      <p:ext uri="{BB962C8B-B14F-4D97-AF65-F5344CB8AC3E}">
        <p14:creationId xmlns:p14="http://schemas.microsoft.com/office/powerpoint/2010/main" val="26822002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B29725-DC3D-43D3-761F-574854F543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Quantum Detection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451459-A5C1-8D54-969C-9B51785DE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545FE-EFE4-4D39-BA1B-A30A40BEC655}" type="datetime1">
              <a:rPr lang="en-US" smtClean="0"/>
              <a:t>7/30/2026</a:t>
            </a:fld>
            <a:endParaRPr lang="en-C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0" name="Equation"/>
              <p:cNvSpPr txBox="1"/>
              <p:nvPr/>
            </p:nvSpPr>
            <p:spPr>
              <a:xfrm>
                <a:off x="2407207" y="2059196"/>
                <a:ext cx="3125599" cy="492443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square" lIns="0" tIns="0" rIns="0" bIns="0">
                <a:spAutoFit/>
              </a:bodyPr>
              <a:lstStyle/>
              <a:p>
                <a:pPr latinLnBrk="1">
                  <a:defRPr sz="1800">
                    <a:solidFill>
                      <a:srgbClr val="000000"/>
                    </a:solidFill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CA" sz="3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Signal</m:t>
                      </m:r>
                      <m:r>
                        <a:rPr lang="en-CA" sz="3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CA" sz="3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NΓ</m:t>
                      </m:r>
                      <m:r>
                        <a:rPr lang="el-GR" sz="3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l-GR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80" name="Equ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7207" y="2059196"/>
                <a:ext cx="3125599" cy="49244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1" name="Equation"/>
              <p:cNvSpPr txBox="1"/>
              <p:nvPr/>
            </p:nvSpPr>
            <p:spPr>
              <a:xfrm>
                <a:off x="1130203" y="2719473"/>
                <a:ext cx="2406428" cy="430887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latinLnBrk="1">
                  <a:defRPr sz="1800">
                    <a:solidFill>
                      <a:srgbClr val="000000"/>
                    </a:solidFill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Γ</m:t>
                      </m:r>
                      <m:r>
                        <a:rPr lang="el-GR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≈</m:t>
                      </m:r>
                      <m:sSub>
                        <m:sSubPr>
                          <m:ctrlPr>
                            <a:rPr lang="ar-AE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ar-AE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sSub>
                        <m:sSubPr>
                          <m:ctrlPr>
                            <a:rPr lang="ar-AE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ar-AE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sSup>
                        <m:sSupPr>
                          <m:ctrlPr>
                            <a:rPr lang="ar-AE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ar-AE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ar-AE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sSub>
                        <m:sSubPr>
                          <m:ctrlPr>
                            <a:rPr lang="ar-AE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ar-AE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𝑛𝑥</m:t>
                          </m:r>
                        </m:sub>
                      </m:sSub>
                    </m:oMath>
                  </m:oMathPara>
                </a14:m>
                <a:endParaRPr lang="ar-AE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81" name="Equ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0203" y="2719473"/>
                <a:ext cx="2406428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02" name="Group"/>
          <p:cNvGrpSpPr/>
          <p:nvPr/>
        </p:nvGrpSpPr>
        <p:grpSpPr>
          <a:xfrm>
            <a:off x="8266176" y="1826538"/>
            <a:ext cx="2523744" cy="2040373"/>
            <a:chOff x="0" y="0"/>
            <a:chExt cx="7567316" cy="5904732"/>
          </a:xfrm>
        </p:grpSpPr>
        <p:sp>
          <p:nvSpPr>
            <p:cNvPr id="382" name="Rounded Rectangle"/>
            <p:cNvSpPr/>
            <p:nvPr/>
          </p:nvSpPr>
          <p:spPr>
            <a:xfrm>
              <a:off x="1135941" y="0"/>
              <a:ext cx="6431376" cy="5904733"/>
            </a:xfrm>
            <a:prstGeom prst="roundRect">
              <a:avLst>
                <a:gd name="adj" fmla="val 15000"/>
              </a:avLst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600"/>
            </a:p>
          </p:txBody>
        </p:sp>
        <p:grpSp>
          <p:nvGrpSpPr>
            <p:cNvPr id="399" name="Group"/>
            <p:cNvGrpSpPr/>
            <p:nvPr/>
          </p:nvGrpSpPr>
          <p:grpSpPr>
            <a:xfrm>
              <a:off x="3748179" y="2791030"/>
              <a:ext cx="1206898" cy="1065941"/>
              <a:chOff x="0" y="0"/>
              <a:chExt cx="1206897" cy="1065939"/>
            </a:xfrm>
          </p:grpSpPr>
          <p:sp>
            <p:nvSpPr>
              <p:cNvPr id="383" name="Oval"/>
              <p:cNvSpPr/>
              <p:nvPr/>
            </p:nvSpPr>
            <p:spPr>
              <a:xfrm>
                <a:off x="385885" y="-1"/>
                <a:ext cx="349375" cy="305431"/>
              </a:xfrm>
              <a:prstGeom prst="ellipse">
                <a:avLst/>
              </a:prstGeom>
              <a:gradFill flip="none" rotWithShape="1">
                <a:gsLst>
                  <a:gs pos="0">
                    <a:srgbClr val="B51600"/>
                  </a:gs>
                  <a:gs pos="100000">
                    <a:srgbClr val="3B0903"/>
                  </a:gs>
                </a:gsLst>
                <a:lin ang="16063665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172469">
                  <a:defRPr sz="11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 sz="550"/>
              </a:p>
            </p:txBody>
          </p:sp>
          <p:sp>
            <p:nvSpPr>
              <p:cNvPr id="384" name="Oval"/>
              <p:cNvSpPr/>
              <p:nvPr/>
            </p:nvSpPr>
            <p:spPr>
              <a:xfrm>
                <a:off x="643142" y="-1"/>
                <a:ext cx="349377" cy="305431"/>
              </a:xfrm>
              <a:prstGeom prst="ellipse">
                <a:avLst/>
              </a:prstGeom>
              <a:gradFill flip="none" rotWithShape="1">
                <a:gsLst>
                  <a:gs pos="0">
                    <a:srgbClr val="004D80"/>
                  </a:gs>
                  <a:gs pos="100000">
                    <a:srgbClr val="002F4B"/>
                  </a:gs>
                </a:gsLst>
                <a:lin ang="16063665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172469">
                  <a:defRPr sz="11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 sz="550"/>
              </a:p>
            </p:txBody>
          </p:sp>
          <p:sp>
            <p:nvSpPr>
              <p:cNvPr id="385" name="Oval"/>
              <p:cNvSpPr/>
              <p:nvPr/>
            </p:nvSpPr>
            <p:spPr>
              <a:xfrm>
                <a:off x="0" y="344605"/>
                <a:ext cx="349375" cy="305431"/>
              </a:xfrm>
              <a:prstGeom prst="ellipse">
                <a:avLst/>
              </a:prstGeom>
              <a:gradFill flip="none" rotWithShape="1">
                <a:gsLst>
                  <a:gs pos="0">
                    <a:srgbClr val="004D80"/>
                  </a:gs>
                  <a:gs pos="100000">
                    <a:srgbClr val="002F4B"/>
                  </a:gs>
                </a:gsLst>
                <a:lin ang="16063665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172469">
                  <a:defRPr sz="11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 sz="550"/>
              </a:p>
            </p:txBody>
          </p:sp>
          <p:sp>
            <p:nvSpPr>
              <p:cNvPr id="386" name="Oval"/>
              <p:cNvSpPr/>
              <p:nvPr/>
            </p:nvSpPr>
            <p:spPr>
              <a:xfrm>
                <a:off x="714602" y="344605"/>
                <a:ext cx="349377" cy="305431"/>
              </a:xfrm>
              <a:prstGeom prst="ellipse">
                <a:avLst/>
              </a:prstGeom>
              <a:gradFill flip="none" rotWithShape="1">
                <a:gsLst>
                  <a:gs pos="0">
                    <a:srgbClr val="004D80"/>
                  </a:gs>
                  <a:gs pos="100000">
                    <a:srgbClr val="002F4B"/>
                  </a:gs>
                </a:gsLst>
                <a:lin ang="16063665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172469">
                  <a:defRPr sz="11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 sz="550"/>
              </a:p>
            </p:txBody>
          </p:sp>
          <p:sp>
            <p:nvSpPr>
              <p:cNvPr id="387" name="Oval"/>
              <p:cNvSpPr/>
              <p:nvPr/>
            </p:nvSpPr>
            <p:spPr>
              <a:xfrm>
                <a:off x="300132" y="178244"/>
                <a:ext cx="349375" cy="305431"/>
              </a:xfrm>
              <a:prstGeom prst="ellipse">
                <a:avLst/>
              </a:prstGeom>
              <a:gradFill flip="none" rotWithShape="1">
                <a:gsLst>
                  <a:gs pos="0">
                    <a:srgbClr val="004D80"/>
                  </a:gs>
                  <a:gs pos="100000">
                    <a:srgbClr val="002F4B"/>
                  </a:gs>
                </a:gsLst>
                <a:lin ang="16063665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172469">
                  <a:defRPr sz="11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 sz="550"/>
              </a:p>
            </p:txBody>
          </p:sp>
          <p:sp>
            <p:nvSpPr>
              <p:cNvPr id="388" name="Oval"/>
              <p:cNvSpPr/>
              <p:nvPr/>
            </p:nvSpPr>
            <p:spPr>
              <a:xfrm>
                <a:off x="585975" y="760508"/>
                <a:ext cx="349375" cy="305431"/>
              </a:xfrm>
              <a:prstGeom prst="ellipse">
                <a:avLst/>
              </a:prstGeom>
              <a:gradFill flip="none" rotWithShape="1">
                <a:gsLst>
                  <a:gs pos="0">
                    <a:srgbClr val="004D80"/>
                  </a:gs>
                  <a:gs pos="100000">
                    <a:srgbClr val="002F4B"/>
                  </a:gs>
                </a:gsLst>
                <a:lin ang="16063665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172469">
                  <a:defRPr sz="11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 sz="550"/>
              </a:p>
            </p:txBody>
          </p:sp>
          <p:sp>
            <p:nvSpPr>
              <p:cNvPr id="389" name="Oval"/>
              <p:cNvSpPr/>
              <p:nvPr/>
            </p:nvSpPr>
            <p:spPr>
              <a:xfrm>
                <a:off x="171505" y="606030"/>
                <a:ext cx="349375" cy="305431"/>
              </a:xfrm>
              <a:prstGeom prst="ellipse">
                <a:avLst/>
              </a:prstGeom>
              <a:gradFill flip="none" rotWithShape="1">
                <a:gsLst>
                  <a:gs pos="0">
                    <a:srgbClr val="004D80"/>
                  </a:gs>
                  <a:gs pos="100000">
                    <a:srgbClr val="002F4B"/>
                  </a:gs>
                </a:gsLst>
                <a:lin ang="16063665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172469">
                  <a:defRPr sz="11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 sz="550"/>
              </a:p>
            </p:txBody>
          </p:sp>
          <p:sp>
            <p:nvSpPr>
              <p:cNvPr id="390" name="Oval"/>
              <p:cNvSpPr/>
              <p:nvPr/>
            </p:nvSpPr>
            <p:spPr>
              <a:xfrm>
                <a:off x="357300" y="760508"/>
                <a:ext cx="349377" cy="305431"/>
              </a:xfrm>
              <a:prstGeom prst="ellipse">
                <a:avLst/>
              </a:prstGeom>
              <a:gradFill flip="none" rotWithShape="1">
                <a:gsLst>
                  <a:gs pos="0">
                    <a:srgbClr val="B51600"/>
                  </a:gs>
                  <a:gs pos="100000">
                    <a:srgbClr val="3B0903"/>
                  </a:gs>
                </a:gsLst>
                <a:lin ang="16063665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172469">
                  <a:defRPr sz="11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 sz="550"/>
              </a:p>
            </p:txBody>
          </p:sp>
          <p:sp>
            <p:nvSpPr>
              <p:cNvPr id="391" name="Oval"/>
              <p:cNvSpPr/>
              <p:nvPr/>
            </p:nvSpPr>
            <p:spPr>
              <a:xfrm>
                <a:off x="92898" y="162833"/>
                <a:ext cx="349375" cy="305431"/>
              </a:xfrm>
              <a:prstGeom prst="ellipse">
                <a:avLst/>
              </a:prstGeom>
              <a:gradFill flip="none" rotWithShape="1">
                <a:gsLst>
                  <a:gs pos="0">
                    <a:srgbClr val="B51600"/>
                  </a:gs>
                  <a:gs pos="100000">
                    <a:srgbClr val="3B0903"/>
                  </a:gs>
                </a:gsLst>
                <a:lin ang="16063665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172469">
                  <a:defRPr sz="11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 sz="550"/>
              </a:p>
            </p:txBody>
          </p:sp>
          <p:sp>
            <p:nvSpPr>
              <p:cNvPr id="392" name="Oval"/>
              <p:cNvSpPr/>
              <p:nvPr/>
            </p:nvSpPr>
            <p:spPr>
              <a:xfrm>
                <a:off x="471637" y="546615"/>
                <a:ext cx="349377" cy="305431"/>
              </a:xfrm>
              <a:prstGeom prst="ellipse">
                <a:avLst/>
              </a:prstGeom>
              <a:gradFill flip="none" rotWithShape="1">
                <a:gsLst>
                  <a:gs pos="0">
                    <a:srgbClr val="B51600"/>
                  </a:gs>
                  <a:gs pos="100000">
                    <a:srgbClr val="3B0903"/>
                  </a:gs>
                </a:gsLst>
                <a:lin ang="16063665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172469">
                  <a:defRPr sz="11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 sz="550"/>
              </a:p>
            </p:txBody>
          </p:sp>
          <p:sp>
            <p:nvSpPr>
              <p:cNvPr id="393" name="Oval"/>
              <p:cNvSpPr/>
              <p:nvPr/>
            </p:nvSpPr>
            <p:spPr>
              <a:xfrm>
                <a:off x="200088" y="344605"/>
                <a:ext cx="349377" cy="305431"/>
              </a:xfrm>
              <a:prstGeom prst="ellipse">
                <a:avLst/>
              </a:prstGeom>
              <a:gradFill flip="none" rotWithShape="1">
                <a:gsLst>
                  <a:gs pos="0">
                    <a:srgbClr val="B51600"/>
                  </a:gs>
                  <a:gs pos="100000">
                    <a:srgbClr val="3B0903"/>
                  </a:gs>
                </a:gsLst>
                <a:lin ang="16063665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172469">
                  <a:defRPr sz="11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 sz="550"/>
              </a:p>
            </p:txBody>
          </p:sp>
          <p:sp>
            <p:nvSpPr>
              <p:cNvPr id="394" name="Oval"/>
              <p:cNvSpPr/>
              <p:nvPr/>
            </p:nvSpPr>
            <p:spPr>
              <a:xfrm>
                <a:off x="557390" y="249542"/>
                <a:ext cx="349377" cy="305431"/>
              </a:xfrm>
              <a:prstGeom prst="ellipse">
                <a:avLst/>
              </a:prstGeom>
              <a:gradFill flip="none" rotWithShape="1">
                <a:gsLst>
                  <a:gs pos="0">
                    <a:srgbClr val="B51600"/>
                  </a:gs>
                  <a:gs pos="100000">
                    <a:srgbClr val="3B0903"/>
                  </a:gs>
                </a:gsLst>
                <a:lin ang="16063665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172469">
                  <a:defRPr sz="11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 sz="550"/>
              </a:p>
            </p:txBody>
          </p:sp>
          <p:sp>
            <p:nvSpPr>
              <p:cNvPr id="395" name="Oval"/>
              <p:cNvSpPr/>
              <p:nvPr/>
            </p:nvSpPr>
            <p:spPr>
              <a:xfrm>
                <a:off x="714602" y="534732"/>
                <a:ext cx="349377" cy="305431"/>
              </a:xfrm>
              <a:prstGeom prst="ellipse">
                <a:avLst/>
              </a:prstGeom>
              <a:gradFill flip="none" rotWithShape="1">
                <a:gsLst>
                  <a:gs pos="0">
                    <a:srgbClr val="B51600"/>
                  </a:gs>
                  <a:gs pos="100000">
                    <a:srgbClr val="3B0903"/>
                  </a:gs>
                </a:gsLst>
                <a:lin ang="16063665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172469">
                  <a:defRPr sz="11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 sz="550"/>
              </a:p>
            </p:txBody>
          </p:sp>
          <p:sp>
            <p:nvSpPr>
              <p:cNvPr id="396" name="Oval"/>
              <p:cNvSpPr/>
              <p:nvPr/>
            </p:nvSpPr>
            <p:spPr>
              <a:xfrm>
                <a:off x="857523" y="202010"/>
                <a:ext cx="349375" cy="305431"/>
              </a:xfrm>
              <a:prstGeom prst="ellipse">
                <a:avLst/>
              </a:prstGeom>
              <a:gradFill flip="none" rotWithShape="1">
                <a:gsLst>
                  <a:gs pos="0">
                    <a:srgbClr val="B51600"/>
                  </a:gs>
                  <a:gs pos="100000">
                    <a:srgbClr val="3B0903"/>
                  </a:gs>
                </a:gsLst>
                <a:lin ang="16063665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172469">
                  <a:defRPr sz="11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 sz="550"/>
              </a:p>
            </p:txBody>
          </p:sp>
          <p:sp>
            <p:nvSpPr>
              <p:cNvPr id="397" name="Oval"/>
              <p:cNvSpPr/>
              <p:nvPr/>
            </p:nvSpPr>
            <p:spPr>
              <a:xfrm>
                <a:off x="28584" y="522849"/>
                <a:ext cx="349377" cy="305431"/>
              </a:xfrm>
              <a:prstGeom prst="ellipse">
                <a:avLst/>
              </a:prstGeom>
              <a:gradFill flip="none" rotWithShape="1">
                <a:gsLst>
                  <a:gs pos="0">
                    <a:srgbClr val="004D80"/>
                  </a:gs>
                  <a:gs pos="100000">
                    <a:srgbClr val="002F4B"/>
                  </a:gs>
                </a:gsLst>
                <a:lin ang="16063665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172469">
                  <a:defRPr sz="11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 sz="550"/>
              </a:p>
            </p:txBody>
          </p:sp>
          <p:sp>
            <p:nvSpPr>
              <p:cNvPr id="398" name="Oval"/>
              <p:cNvSpPr/>
              <p:nvPr/>
            </p:nvSpPr>
            <p:spPr>
              <a:xfrm>
                <a:off x="385884" y="380254"/>
                <a:ext cx="349375" cy="305431"/>
              </a:xfrm>
              <a:prstGeom prst="ellipse">
                <a:avLst/>
              </a:prstGeom>
              <a:gradFill flip="none" rotWithShape="1">
                <a:gsLst>
                  <a:gs pos="0">
                    <a:srgbClr val="004D80"/>
                  </a:gs>
                  <a:gs pos="100000">
                    <a:srgbClr val="002F4B"/>
                  </a:gs>
                </a:gsLst>
                <a:lin ang="16063665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172469">
                  <a:defRPr sz="11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 sz="550"/>
              </a:p>
            </p:txBody>
          </p:sp>
        </p:grpSp>
        <p:sp>
          <p:nvSpPr>
            <p:cNvPr id="400" name="Line"/>
            <p:cNvSpPr/>
            <p:nvPr/>
          </p:nvSpPr>
          <p:spPr>
            <a:xfrm>
              <a:off x="743460" y="1761117"/>
              <a:ext cx="2678443" cy="1207782"/>
            </a:xfrm>
            <a:prstGeom prst="line">
              <a:avLst/>
            </a:prstGeom>
            <a:noFill/>
            <a:ln w="228600" cap="flat">
              <a:solidFill>
                <a:srgbClr val="000000"/>
              </a:solidFill>
              <a:custDash>
                <a:ds d="200000" sp="200000"/>
              </a:custDash>
              <a:miter lim="400000"/>
              <a:tailEnd type="triangle" w="med" len="med"/>
            </a:ln>
            <a:effectLst/>
          </p:spPr>
          <p:txBody>
            <a:bodyPr wrap="square" lIns="22859" tIns="22859" rIns="22859" bIns="22859" numCol="1" anchor="t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 Neue"/>
                </a:defRPr>
              </a:pPr>
              <a:endParaRPr sz="900"/>
            </a:p>
          </p:txBody>
        </p:sp>
        <p:sp>
          <p:nvSpPr>
            <p:cNvPr id="401" name="Oval"/>
            <p:cNvSpPr/>
            <p:nvPr/>
          </p:nvSpPr>
          <p:spPr>
            <a:xfrm>
              <a:off x="-1" y="1363212"/>
              <a:ext cx="370201" cy="396031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60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Equation">
                <a:extLst>
                  <a:ext uri="{FF2B5EF4-FFF2-40B4-BE49-F238E27FC236}">
                    <a16:creationId xmlns:a16="http://schemas.microsoft.com/office/drawing/2014/main" id="{79E22505-7843-A8B3-968F-1FFD48438979}"/>
                  </a:ext>
                </a:extLst>
              </p:cNvPr>
              <p:cNvSpPr txBox="1"/>
              <p:nvPr/>
            </p:nvSpPr>
            <p:spPr>
              <a:xfrm>
                <a:off x="4175376" y="2714531"/>
                <a:ext cx="3108672" cy="430887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914400" latinLnBrk="1">
                  <a:spcBef>
                    <a:spcPts val="0"/>
                  </a:spcBef>
                  <a:defRPr sz="1800">
                    <a:solidFill>
                      <a:srgbClr val="000000"/>
                    </a:solidFill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n-CA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=#</m:t>
                      </m:r>
                      <m:r>
                        <m:rPr>
                          <m:sty m:val="p"/>
                        </m:rPr>
                        <a:rPr lang="en-CA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Argon</m:t>
                      </m:r>
                      <m:r>
                        <a:rPr lang="en-CA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sty m:val="p"/>
                        </m:rPr>
                        <a:rPr lang="en-CA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Xenon</m:t>
                      </m:r>
                    </m:oMath>
                  </m:oMathPara>
                </a14:m>
                <a:endParaRPr lang="en-CA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2" name="Equation">
                <a:extLst>
                  <a:ext uri="{FF2B5EF4-FFF2-40B4-BE49-F238E27FC236}">
                    <a16:creationId xmlns:a16="http://schemas.microsoft.com/office/drawing/2014/main" id="{79E22505-7843-A8B3-968F-1FFD484389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5376" y="2714531"/>
                <a:ext cx="3108672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1" name="TextBox 330">
                <a:extLst>
                  <a:ext uri="{FF2B5EF4-FFF2-40B4-BE49-F238E27FC236}">
                    <a16:creationId xmlns:a16="http://schemas.microsoft.com/office/drawing/2014/main" id="{A63AC424-9BC7-5770-B68E-03A276D65897}"/>
                  </a:ext>
                </a:extLst>
              </p:cNvPr>
              <p:cNvSpPr txBox="1"/>
              <p:nvPr/>
            </p:nvSpPr>
            <p:spPr>
              <a:xfrm>
                <a:off x="1056990" y="3361727"/>
                <a:ext cx="6236771" cy="9541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457200" indent="-457200" algn="ctr">
                  <a:buFont typeface="Arial" panose="020B0604020202020204" pitchFamily="34" charset="0"/>
                  <a:buChar char="•"/>
                </a:pPr>
                <a:r>
                  <a:rPr lang="en-CA" sz="2800" dirty="0"/>
                  <a:t>Can we get better scaling with </a:t>
                </a:r>
                <a14:m>
                  <m:oMath xmlns:m="http://schemas.openxmlformats.org/officeDocument/2006/math">
                    <m:r>
                      <a:rPr lang="en-CA" sz="2800" b="0" i="1" smtClean="0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CA" sz="2800" dirty="0"/>
                  <a:t>?</a:t>
                </a:r>
              </a:p>
              <a:p>
                <a:pPr algn="ctr"/>
                <a:endParaRPr lang="en-CA" sz="2800" dirty="0"/>
              </a:p>
            </p:txBody>
          </p:sp>
        </mc:Choice>
        <mc:Fallback xmlns="">
          <p:sp>
            <p:nvSpPr>
              <p:cNvPr id="331" name="TextBox 330">
                <a:extLst>
                  <a:ext uri="{FF2B5EF4-FFF2-40B4-BE49-F238E27FC236}">
                    <a16:creationId xmlns:a16="http://schemas.microsoft.com/office/drawing/2014/main" id="{A63AC424-9BC7-5770-B68E-03A276D658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6990" y="3361727"/>
                <a:ext cx="6236771" cy="954107"/>
              </a:xfrm>
              <a:prstGeom prst="rect">
                <a:avLst/>
              </a:prstGeom>
              <a:blipFill>
                <a:blip r:embed="rId5"/>
                <a:stretch>
                  <a:fillRect l="-1271" t="-6369" r="-1564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279247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675DBE-F8FE-7CAA-7926-45A9562D1E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F4F38-2913-EF3D-877C-446E28256A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Quantum Detection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E1E7E7-F53A-D243-1A7E-19C3D60FA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C8063-6616-4A2F-9F0B-B2B884FCDDA8}" type="datetime1">
              <a:rPr lang="en-US" smtClean="0"/>
              <a:t>7/30/2026</a:t>
            </a:fld>
            <a:endParaRPr lang="en-C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0" name="Equation">
                <a:extLst>
                  <a:ext uri="{FF2B5EF4-FFF2-40B4-BE49-F238E27FC236}">
                    <a16:creationId xmlns:a16="http://schemas.microsoft.com/office/drawing/2014/main" id="{5C3F78DA-E1E8-09C0-FAF5-7966A18B3BE6}"/>
                  </a:ext>
                </a:extLst>
              </p:cNvPr>
              <p:cNvSpPr txBox="1"/>
              <p:nvPr/>
            </p:nvSpPr>
            <p:spPr>
              <a:xfrm>
                <a:off x="2407207" y="2059196"/>
                <a:ext cx="3125599" cy="492443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square" lIns="0" tIns="0" rIns="0" bIns="0">
                <a:spAutoFit/>
              </a:bodyPr>
              <a:lstStyle/>
              <a:p>
                <a:pPr latinLnBrk="1">
                  <a:defRPr sz="1800">
                    <a:solidFill>
                      <a:srgbClr val="000000"/>
                    </a:solidFill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CA" sz="3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Signal</m:t>
                      </m:r>
                      <m:r>
                        <a:rPr lang="en-CA" sz="3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CA" sz="3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NΓ</m:t>
                      </m:r>
                      <m:r>
                        <a:rPr lang="el-GR" sz="3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l-GR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80" name="Equ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7207" y="2059196"/>
                <a:ext cx="3125599" cy="49244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1" name="Equation">
                <a:extLst>
                  <a:ext uri="{FF2B5EF4-FFF2-40B4-BE49-F238E27FC236}">
                    <a16:creationId xmlns:a16="http://schemas.microsoft.com/office/drawing/2014/main" id="{3EB695D6-D2DB-91B5-9C77-FD7B14823BB4}"/>
                  </a:ext>
                </a:extLst>
              </p:cNvPr>
              <p:cNvSpPr txBox="1"/>
              <p:nvPr/>
            </p:nvSpPr>
            <p:spPr>
              <a:xfrm>
                <a:off x="1130203" y="2719473"/>
                <a:ext cx="2406428" cy="430887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latinLnBrk="1">
                  <a:defRPr sz="1800">
                    <a:solidFill>
                      <a:srgbClr val="000000"/>
                    </a:solidFill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Γ</m:t>
                      </m:r>
                      <m:r>
                        <a:rPr lang="el-GR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≈</m:t>
                      </m:r>
                      <m:sSub>
                        <m:sSubPr>
                          <m:ctrlPr>
                            <a:rPr lang="ar-AE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ar-AE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sSub>
                        <m:sSubPr>
                          <m:ctrlPr>
                            <a:rPr lang="ar-AE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ar-AE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sSup>
                        <m:sSupPr>
                          <m:ctrlPr>
                            <a:rPr lang="ar-AE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ar-AE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ar-AE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sSub>
                        <m:sSubPr>
                          <m:ctrlPr>
                            <a:rPr lang="ar-AE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ar-AE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𝑛𝑥</m:t>
                          </m:r>
                        </m:sub>
                      </m:sSub>
                    </m:oMath>
                  </m:oMathPara>
                </a14:m>
                <a:endParaRPr lang="ar-AE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81" name="Equ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0203" y="2719473"/>
                <a:ext cx="2406428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02" name="Group">
            <a:extLst>
              <a:ext uri="{FF2B5EF4-FFF2-40B4-BE49-F238E27FC236}">
                <a16:creationId xmlns:a16="http://schemas.microsoft.com/office/drawing/2014/main" id="{B21DFC72-CB69-A878-FE2E-32C60CFA04EB}"/>
              </a:ext>
            </a:extLst>
          </p:cNvPr>
          <p:cNvGrpSpPr/>
          <p:nvPr/>
        </p:nvGrpSpPr>
        <p:grpSpPr>
          <a:xfrm>
            <a:off x="8266176" y="1826538"/>
            <a:ext cx="2523744" cy="2040373"/>
            <a:chOff x="0" y="0"/>
            <a:chExt cx="7567316" cy="5904732"/>
          </a:xfrm>
        </p:grpSpPr>
        <p:sp>
          <p:nvSpPr>
            <p:cNvPr id="382" name="Rounded Rectangle">
              <a:extLst>
                <a:ext uri="{FF2B5EF4-FFF2-40B4-BE49-F238E27FC236}">
                  <a16:creationId xmlns:a16="http://schemas.microsoft.com/office/drawing/2014/main" id="{E5F43B9B-646D-44E3-BDE7-C8D861EC5C32}"/>
                </a:ext>
              </a:extLst>
            </p:cNvPr>
            <p:cNvSpPr/>
            <p:nvPr/>
          </p:nvSpPr>
          <p:spPr>
            <a:xfrm>
              <a:off x="1135941" y="0"/>
              <a:ext cx="6431376" cy="5904733"/>
            </a:xfrm>
            <a:prstGeom prst="roundRect">
              <a:avLst>
                <a:gd name="adj" fmla="val 15000"/>
              </a:avLst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600"/>
            </a:p>
          </p:txBody>
        </p:sp>
        <p:grpSp>
          <p:nvGrpSpPr>
            <p:cNvPr id="399" name="Group">
              <a:extLst>
                <a:ext uri="{FF2B5EF4-FFF2-40B4-BE49-F238E27FC236}">
                  <a16:creationId xmlns:a16="http://schemas.microsoft.com/office/drawing/2014/main" id="{3B787886-61BD-5C8D-4124-DD001272A63D}"/>
                </a:ext>
              </a:extLst>
            </p:cNvPr>
            <p:cNvGrpSpPr/>
            <p:nvPr/>
          </p:nvGrpSpPr>
          <p:grpSpPr>
            <a:xfrm>
              <a:off x="3748179" y="2791030"/>
              <a:ext cx="1206898" cy="1065941"/>
              <a:chOff x="0" y="0"/>
              <a:chExt cx="1206897" cy="1065939"/>
            </a:xfrm>
          </p:grpSpPr>
          <p:sp>
            <p:nvSpPr>
              <p:cNvPr id="383" name="Oval">
                <a:extLst>
                  <a:ext uri="{FF2B5EF4-FFF2-40B4-BE49-F238E27FC236}">
                    <a16:creationId xmlns:a16="http://schemas.microsoft.com/office/drawing/2014/main" id="{BA3CADF8-AF01-C632-27DF-44E1257F5D7D}"/>
                  </a:ext>
                </a:extLst>
              </p:cNvPr>
              <p:cNvSpPr/>
              <p:nvPr/>
            </p:nvSpPr>
            <p:spPr>
              <a:xfrm>
                <a:off x="385885" y="-1"/>
                <a:ext cx="349375" cy="305431"/>
              </a:xfrm>
              <a:prstGeom prst="ellipse">
                <a:avLst/>
              </a:prstGeom>
              <a:gradFill flip="none" rotWithShape="1">
                <a:gsLst>
                  <a:gs pos="0">
                    <a:srgbClr val="B51600"/>
                  </a:gs>
                  <a:gs pos="100000">
                    <a:srgbClr val="3B0903"/>
                  </a:gs>
                </a:gsLst>
                <a:lin ang="16063665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172469">
                  <a:defRPr sz="11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 sz="550"/>
              </a:p>
            </p:txBody>
          </p:sp>
          <p:sp>
            <p:nvSpPr>
              <p:cNvPr id="384" name="Oval">
                <a:extLst>
                  <a:ext uri="{FF2B5EF4-FFF2-40B4-BE49-F238E27FC236}">
                    <a16:creationId xmlns:a16="http://schemas.microsoft.com/office/drawing/2014/main" id="{EEFFADBC-648A-A586-58DB-16C3D85BD427}"/>
                  </a:ext>
                </a:extLst>
              </p:cNvPr>
              <p:cNvSpPr/>
              <p:nvPr/>
            </p:nvSpPr>
            <p:spPr>
              <a:xfrm>
                <a:off x="643142" y="-1"/>
                <a:ext cx="349377" cy="305431"/>
              </a:xfrm>
              <a:prstGeom prst="ellipse">
                <a:avLst/>
              </a:prstGeom>
              <a:gradFill flip="none" rotWithShape="1">
                <a:gsLst>
                  <a:gs pos="0">
                    <a:srgbClr val="004D80"/>
                  </a:gs>
                  <a:gs pos="100000">
                    <a:srgbClr val="002F4B"/>
                  </a:gs>
                </a:gsLst>
                <a:lin ang="16063665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172469">
                  <a:defRPr sz="11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 sz="550"/>
              </a:p>
            </p:txBody>
          </p:sp>
          <p:sp>
            <p:nvSpPr>
              <p:cNvPr id="385" name="Oval">
                <a:extLst>
                  <a:ext uri="{FF2B5EF4-FFF2-40B4-BE49-F238E27FC236}">
                    <a16:creationId xmlns:a16="http://schemas.microsoft.com/office/drawing/2014/main" id="{5EF2690B-3CC0-8BAA-F2D6-03AE8D5C3FD3}"/>
                  </a:ext>
                </a:extLst>
              </p:cNvPr>
              <p:cNvSpPr/>
              <p:nvPr/>
            </p:nvSpPr>
            <p:spPr>
              <a:xfrm>
                <a:off x="0" y="344605"/>
                <a:ext cx="349375" cy="305431"/>
              </a:xfrm>
              <a:prstGeom prst="ellipse">
                <a:avLst/>
              </a:prstGeom>
              <a:gradFill flip="none" rotWithShape="1">
                <a:gsLst>
                  <a:gs pos="0">
                    <a:srgbClr val="004D80"/>
                  </a:gs>
                  <a:gs pos="100000">
                    <a:srgbClr val="002F4B"/>
                  </a:gs>
                </a:gsLst>
                <a:lin ang="16063665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172469">
                  <a:defRPr sz="11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 sz="550"/>
              </a:p>
            </p:txBody>
          </p:sp>
          <p:sp>
            <p:nvSpPr>
              <p:cNvPr id="386" name="Oval">
                <a:extLst>
                  <a:ext uri="{FF2B5EF4-FFF2-40B4-BE49-F238E27FC236}">
                    <a16:creationId xmlns:a16="http://schemas.microsoft.com/office/drawing/2014/main" id="{AFDEBF22-2FF7-C318-B8C1-DE0601C80294}"/>
                  </a:ext>
                </a:extLst>
              </p:cNvPr>
              <p:cNvSpPr/>
              <p:nvPr/>
            </p:nvSpPr>
            <p:spPr>
              <a:xfrm>
                <a:off x="714602" y="344605"/>
                <a:ext cx="349377" cy="305431"/>
              </a:xfrm>
              <a:prstGeom prst="ellipse">
                <a:avLst/>
              </a:prstGeom>
              <a:gradFill flip="none" rotWithShape="1">
                <a:gsLst>
                  <a:gs pos="0">
                    <a:srgbClr val="004D80"/>
                  </a:gs>
                  <a:gs pos="100000">
                    <a:srgbClr val="002F4B"/>
                  </a:gs>
                </a:gsLst>
                <a:lin ang="16063665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172469">
                  <a:defRPr sz="11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 sz="550"/>
              </a:p>
            </p:txBody>
          </p:sp>
          <p:sp>
            <p:nvSpPr>
              <p:cNvPr id="387" name="Oval">
                <a:extLst>
                  <a:ext uri="{FF2B5EF4-FFF2-40B4-BE49-F238E27FC236}">
                    <a16:creationId xmlns:a16="http://schemas.microsoft.com/office/drawing/2014/main" id="{46D6DA8A-934B-7794-684C-DE87019A643A}"/>
                  </a:ext>
                </a:extLst>
              </p:cNvPr>
              <p:cNvSpPr/>
              <p:nvPr/>
            </p:nvSpPr>
            <p:spPr>
              <a:xfrm>
                <a:off x="300132" y="178244"/>
                <a:ext cx="349375" cy="305431"/>
              </a:xfrm>
              <a:prstGeom prst="ellipse">
                <a:avLst/>
              </a:prstGeom>
              <a:gradFill flip="none" rotWithShape="1">
                <a:gsLst>
                  <a:gs pos="0">
                    <a:srgbClr val="004D80"/>
                  </a:gs>
                  <a:gs pos="100000">
                    <a:srgbClr val="002F4B"/>
                  </a:gs>
                </a:gsLst>
                <a:lin ang="16063665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172469">
                  <a:defRPr sz="11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 sz="550"/>
              </a:p>
            </p:txBody>
          </p:sp>
          <p:sp>
            <p:nvSpPr>
              <p:cNvPr id="388" name="Oval">
                <a:extLst>
                  <a:ext uri="{FF2B5EF4-FFF2-40B4-BE49-F238E27FC236}">
                    <a16:creationId xmlns:a16="http://schemas.microsoft.com/office/drawing/2014/main" id="{1FF76AC2-4E1A-B2D6-9E86-41A427AF5778}"/>
                  </a:ext>
                </a:extLst>
              </p:cNvPr>
              <p:cNvSpPr/>
              <p:nvPr/>
            </p:nvSpPr>
            <p:spPr>
              <a:xfrm>
                <a:off x="585975" y="760508"/>
                <a:ext cx="349375" cy="305431"/>
              </a:xfrm>
              <a:prstGeom prst="ellipse">
                <a:avLst/>
              </a:prstGeom>
              <a:gradFill flip="none" rotWithShape="1">
                <a:gsLst>
                  <a:gs pos="0">
                    <a:srgbClr val="004D80"/>
                  </a:gs>
                  <a:gs pos="100000">
                    <a:srgbClr val="002F4B"/>
                  </a:gs>
                </a:gsLst>
                <a:lin ang="16063665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172469">
                  <a:defRPr sz="11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 sz="550"/>
              </a:p>
            </p:txBody>
          </p:sp>
          <p:sp>
            <p:nvSpPr>
              <p:cNvPr id="389" name="Oval">
                <a:extLst>
                  <a:ext uri="{FF2B5EF4-FFF2-40B4-BE49-F238E27FC236}">
                    <a16:creationId xmlns:a16="http://schemas.microsoft.com/office/drawing/2014/main" id="{6BA50797-85E2-F1F9-43C3-C5FA220A8DC5}"/>
                  </a:ext>
                </a:extLst>
              </p:cNvPr>
              <p:cNvSpPr/>
              <p:nvPr/>
            </p:nvSpPr>
            <p:spPr>
              <a:xfrm>
                <a:off x="171505" y="606030"/>
                <a:ext cx="349375" cy="305431"/>
              </a:xfrm>
              <a:prstGeom prst="ellipse">
                <a:avLst/>
              </a:prstGeom>
              <a:gradFill flip="none" rotWithShape="1">
                <a:gsLst>
                  <a:gs pos="0">
                    <a:srgbClr val="004D80"/>
                  </a:gs>
                  <a:gs pos="100000">
                    <a:srgbClr val="002F4B"/>
                  </a:gs>
                </a:gsLst>
                <a:lin ang="16063665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172469">
                  <a:defRPr sz="11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 sz="550"/>
              </a:p>
            </p:txBody>
          </p:sp>
          <p:sp>
            <p:nvSpPr>
              <p:cNvPr id="390" name="Oval">
                <a:extLst>
                  <a:ext uri="{FF2B5EF4-FFF2-40B4-BE49-F238E27FC236}">
                    <a16:creationId xmlns:a16="http://schemas.microsoft.com/office/drawing/2014/main" id="{11A8190C-376D-DA90-63CD-61C6E47317AB}"/>
                  </a:ext>
                </a:extLst>
              </p:cNvPr>
              <p:cNvSpPr/>
              <p:nvPr/>
            </p:nvSpPr>
            <p:spPr>
              <a:xfrm>
                <a:off x="357300" y="760508"/>
                <a:ext cx="349377" cy="305431"/>
              </a:xfrm>
              <a:prstGeom prst="ellipse">
                <a:avLst/>
              </a:prstGeom>
              <a:gradFill flip="none" rotWithShape="1">
                <a:gsLst>
                  <a:gs pos="0">
                    <a:srgbClr val="B51600"/>
                  </a:gs>
                  <a:gs pos="100000">
                    <a:srgbClr val="3B0903"/>
                  </a:gs>
                </a:gsLst>
                <a:lin ang="16063665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172469">
                  <a:defRPr sz="11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 sz="550"/>
              </a:p>
            </p:txBody>
          </p:sp>
          <p:sp>
            <p:nvSpPr>
              <p:cNvPr id="391" name="Oval">
                <a:extLst>
                  <a:ext uri="{FF2B5EF4-FFF2-40B4-BE49-F238E27FC236}">
                    <a16:creationId xmlns:a16="http://schemas.microsoft.com/office/drawing/2014/main" id="{0A0A775A-C58A-CD8B-755F-1F9A753B0BD4}"/>
                  </a:ext>
                </a:extLst>
              </p:cNvPr>
              <p:cNvSpPr/>
              <p:nvPr/>
            </p:nvSpPr>
            <p:spPr>
              <a:xfrm>
                <a:off x="92898" y="162833"/>
                <a:ext cx="349375" cy="305431"/>
              </a:xfrm>
              <a:prstGeom prst="ellipse">
                <a:avLst/>
              </a:prstGeom>
              <a:gradFill flip="none" rotWithShape="1">
                <a:gsLst>
                  <a:gs pos="0">
                    <a:srgbClr val="B51600"/>
                  </a:gs>
                  <a:gs pos="100000">
                    <a:srgbClr val="3B0903"/>
                  </a:gs>
                </a:gsLst>
                <a:lin ang="16063665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172469">
                  <a:defRPr sz="11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 sz="550"/>
              </a:p>
            </p:txBody>
          </p:sp>
          <p:sp>
            <p:nvSpPr>
              <p:cNvPr id="392" name="Oval">
                <a:extLst>
                  <a:ext uri="{FF2B5EF4-FFF2-40B4-BE49-F238E27FC236}">
                    <a16:creationId xmlns:a16="http://schemas.microsoft.com/office/drawing/2014/main" id="{0B8BDBFA-6B2E-AD3A-9E8A-EDC43153FDDF}"/>
                  </a:ext>
                </a:extLst>
              </p:cNvPr>
              <p:cNvSpPr/>
              <p:nvPr/>
            </p:nvSpPr>
            <p:spPr>
              <a:xfrm>
                <a:off x="471637" y="546615"/>
                <a:ext cx="349377" cy="305431"/>
              </a:xfrm>
              <a:prstGeom prst="ellipse">
                <a:avLst/>
              </a:prstGeom>
              <a:gradFill flip="none" rotWithShape="1">
                <a:gsLst>
                  <a:gs pos="0">
                    <a:srgbClr val="B51600"/>
                  </a:gs>
                  <a:gs pos="100000">
                    <a:srgbClr val="3B0903"/>
                  </a:gs>
                </a:gsLst>
                <a:lin ang="16063665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172469">
                  <a:defRPr sz="11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 sz="550"/>
              </a:p>
            </p:txBody>
          </p:sp>
          <p:sp>
            <p:nvSpPr>
              <p:cNvPr id="393" name="Oval">
                <a:extLst>
                  <a:ext uri="{FF2B5EF4-FFF2-40B4-BE49-F238E27FC236}">
                    <a16:creationId xmlns:a16="http://schemas.microsoft.com/office/drawing/2014/main" id="{A918C773-E23E-1E15-3DA9-766AF8EC6B5A}"/>
                  </a:ext>
                </a:extLst>
              </p:cNvPr>
              <p:cNvSpPr/>
              <p:nvPr/>
            </p:nvSpPr>
            <p:spPr>
              <a:xfrm>
                <a:off x="200088" y="344605"/>
                <a:ext cx="349377" cy="305431"/>
              </a:xfrm>
              <a:prstGeom prst="ellipse">
                <a:avLst/>
              </a:prstGeom>
              <a:gradFill flip="none" rotWithShape="1">
                <a:gsLst>
                  <a:gs pos="0">
                    <a:srgbClr val="B51600"/>
                  </a:gs>
                  <a:gs pos="100000">
                    <a:srgbClr val="3B0903"/>
                  </a:gs>
                </a:gsLst>
                <a:lin ang="16063665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172469">
                  <a:defRPr sz="11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 sz="550"/>
              </a:p>
            </p:txBody>
          </p:sp>
          <p:sp>
            <p:nvSpPr>
              <p:cNvPr id="394" name="Oval">
                <a:extLst>
                  <a:ext uri="{FF2B5EF4-FFF2-40B4-BE49-F238E27FC236}">
                    <a16:creationId xmlns:a16="http://schemas.microsoft.com/office/drawing/2014/main" id="{BACB3C71-0546-D4EB-16DB-F4CA52A4097F}"/>
                  </a:ext>
                </a:extLst>
              </p:cNvPr>
              <p:cNvSpPr/>
              <p:nvPr/>
            </p:nvSpPr>
            <p:spPr>
              <a:xfrm>
                <a:off x="557390" y="249542"/>
                <a:ext cx="349377" cy="305431"/>
              </a:xfrm>
              <a:prstGeom prst="ellipse">
                <a:avLst/>
              </a:prstGeom>
              <a:gradFill flip="none" rotWithShape="1">
                <a:gsLst>
                  <a:gs pos="0">
                    <a:srgbClr val="B51600"/>
                  </a:gs>
                  <a:gs pos="100000">
                    <a:srgbClr val="3B0903"/>
                  </a:gs>
                </a:gsLst>
                <a:lin ang="16063665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172469">
                  <a:defRPr sz="11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 sz="550"/>
              </a:p>
            </p:txBody>
          </p:sp>
          <p:sp>
            <p:nvSpPr>
              <p:cNvPr id="395" name="Oval">
                <a:extLst>
                  <a:ext uri="{FF2B5EF4-FFF2-40B4-BE49-F238E27FC236}">
                    <a16:creationId xmlns:a16="http://schemas.microsoft.com/office/drawing/2014/main" id="{AC31C2E2-D2FF-C721-3A86-38E8F02FD36B}"/>
                  </a:ext>
                </a:extLst>
              </p:cNvPr>
              <p:cNvSpPr/>
              <p:nvPr/>
            </p:nvSpPr>
            <p:spPr>
              <a:xfrm>
                <a:off x="714602" y="534732"/>
                <a:ext cx="349377" cy="305431"/>
              </a:xfrm>
              <a:prstGeom prst="ellipse">
                <a:avLst/>
              </a:prstGeom>
              <a:gradFill flip="none" rotWithShape="1">
                <a:gsLst>
                  <a:gs pos="0">
                    <a:srgbClr val="B51600"/>
                  </a:gs>
                  <a:gs pos="100000">
                    <a:srgbClr val="3B0903"/>
                  </a:gs>
                </a:gsLst>
                <a:lin ang="16063665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172469">
                  <a:defRPr sz="11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 sz="550"/>
              </a:p>
            </p:txBody>
          </p:sp>
          <p:sp>
            <p:nvSpPr>
              <p:cNvPr id="396" name="Oval">
                <a:extLst>
                  <a:ext uri="{FF2B5EF4-FFF2-40B4-BE49-F238E27FC236}">
                    <a16:creationId xmlns:a16="http://schemas.microsoft.com/office/drawing/2014/main" id="{787AEB22-0042-038E-4FFA-83C86C8E3A25}"/>
                  </a:ext>
                </a:extLst>
              </p:cNvPr>
              <p:cNvSpPr/>
              <p:nvPr/>
            </p:nvSpPr>
            <p:spPr>
              <a:xfrm>
                <a:off x="857523" y="202010"/>
                <a:ext cx="349375" cy="305431"/>
              </a:xfrm>
              <a:prstGeom prst="ellipse">
                <a:avLst/>
              </a:prstGeom>
              <a:gradFill flip="none" rotWithShape="1">
                <a:gsLst>
                  <a:gs pos="0">
                    <a:srgbClr val="B51600"/>
                  </a:gs>
                  <a:gs pos="100000">
                    <a:srgbClr val="3B0903"/>
                  </a:gs>
                </a:gsLst>
                <a:lin ang="16063665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172469">
                  <a:defRPr sz="11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 sz="550"/>
              </a:p>
            </p:txBody>
          </p:sp>
          <p:sp>
            <p:nvSpPr>
              <p:cNvPr id="397" name="Oval">
                <a:extLst>
                  <a:ext uri="{FF2B5EF4-FFF2-40B4-BE49-F238E27FC236}">
                    <a16:creationId xmlns:a16="http://schemas.microsoft.com/office/drawing/2014/main" id="{9726B10F-7B21-4471-5AF9-FEF30B32B951}"/>
                  </a:ext>
                </a:extLst>
              </p:cNvPr>
              <p:cNvSpPr/>
              <p:nvPr/>
            </p:nvSpPr>
            <p:spPr>
              <a:xfrm>
                <a:off x="28584" y="522849"/>
                <a:ext cx="349377" cy="305431"/>
              </a:xfrm>
              <a:prstGeom prst="ellipse">
                <a:avLst/>
              </a:prstGeom>
              <a:gradFill flip="none" rotWithShape="1">
                <a:gsLst>
                  <a:gs pos="0">
                    <a:srgbClr val="004D80"/>
                  </a:gs>
                  <a:gs pos="100000">
                    <a:srgbClr val="002F4B"/>
                  </a:gs>
                </a:gsLst>
                <a:lin ang="16063665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172469">
                  <a:defRPr sz="11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 sz="550"/>
              </a:p>
            </p:txBody>
          </p:sp>
          <p:sp>
            <p:nvSpPr>
              <p:cNvPr id="398" name="Oval">
                <a:extLst>
                  <a:ext uri="{FF2B5EF4-FFF2-40B4-BE49-F238E27FC236}">
                    <a16:creationId xmlns:a16="http://schemas.microsoft.com/office/drawing/2014/main" id="{2EB387FA-2BB3-336B-5E30-E591151A6A7F}"/>
                  </a:ext>
                </a:extLst>
              </p:cNvPr>
              <p:cNvSpPr/>
              <p:nvPr/>
            </p:nvSpPr>
            <p:spPr>
              <a:xfrm>
                <a:off x="385884" y="380254"/>
                <a:ext cx="349375" cy="305431"/>
              </a:xfrm>
              <a:prstGeom prst="ellipse">
                <a:avLst/>
              </a:prstGeom>
              <a:gradFill flip="none" rotWithShape="1">
                <a:gsLst>
                  <a:gs pos="0">
                    <a:srgbClr val="004D80"/>
                  </a:gs>
                  <a:gs pos="100000">
                    <a:srgbClr val="002F4B"/>
                  </a:gs>
                </a:gsLst>
                <a:lin ang="16063665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172469">
                  <a:defRPr sz="11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  <a:endParaRPr sz="550"/>
              </a:p>
            </p:txBody>
          </p:sp>
        </p:grpSp>
        <p:sp>
          <p:nvSpPr>
            <p:cNvPr id="400" name="Line">
              <a:extLst>
                <a:ext uri="{FF2B5EF4-FFF2-40B4-BE49-F238E27FC236}">
                  <a16:creationId xmlns:a16="http://schemas.microsoft.com/office/drawing/2014/main" id="{2B5CF061-88C2-7665-591D-F1513406A3AA}"/>
                </a:ext>
              </a:extLst>
            </p:cNvPr>
            <p:cNvSpPr/>
            <p:nvPr/>
          </p:nvSpPr>
          <p:spPr>
            <a:xfrm>
              <a:off x="743460" y="1761117"/>
              <a:ext cx="2678443" cy="1207782"/>
            </a:xfrm>
            <a:prstGeom prst="line">
              <a:avLst/>
            </a:prstGeom>
            <a:noFill/>
            <a:ln w="228600" cap="flat">
              <a:solidFill>
                <a:srgbClr val="000000"/>
              </a:solidFill>
              <a:custDash>
                <a:ds d="200000" sp="200000"/>
              </a:custDash>
              <a:miter lim="400000"/>
              <a:tailEnd type="triangle" w="med" len="med"/>
            </a:ln>
            <a:effectLst/>
          </p:spPr>
          <p:txBody>
            <a:bodyPr wrap="square" lIns="22859" tIns="22859" rIns="22859" bIns="22859" numCol="1" anchor="t">
              <a:noAutofit/>
            </a:bodyPr>
            <a:lstStyle/>
            <a:p>
              <a:pPr>
                <a:defRPr sz="18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 Neue"/>
                </a:defRPr>
              </a:pPr>
              <a:endParaRPr sz="900"/>
            </a:p>
          </p:txBody>
        </p:sp>
        <p:sp>
          <p:nvSpPr>
            <p:cNvPr id="401" name="Oval">
              <a:extLst>
                <a:ext uri="{FF2B5EF4-FFF2-40B4-BE49-F238E27FC236}">
                  <a16:creationId xmlns:a16="http://schemas.microsoft.com/office/drawing/2014/main" id="{54D31EF8-CCBC-2A86-E053-A14AC7C558A2}"/>
                </a:ext>
              </a:extLst>
            </p:cNvPr>
            <p:cNvSpPr/>
            <p:nvPr/>
          </p:nvSpPr>
          <p:spPr>
            <a:xfrm>
              <a:off x="-1" y="1363212"/>
              <a:ext cx="370201" cy="396031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algn="ctr"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160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Equation">
                <a:extLst>
                  <a:ext uri="{FF2B5EF4-FFF2-40B4-BE49-F238E27FC236}">
                    <a16:creationId xmlns:a16="http://schemas.microsoft.com/office/drawing/2014/main" id="{67799B28-3E51-75C7-8D82-385EBFE572A4}"/>
                  </a:ext>
                </a:extLst>
              </p:cNvPr>
              <p:cNvSpPr txBox="1"/>
              <p:nvPr/>
            </p:nvSpPr>
            <p:spPr>
              <a:xfrm>
                <a:off x="4175376" y="2714531"/>
                <a:ext cx="3108672" cy="430887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914400" latinLnBrk="1">
                  <a:spcBef>
                    <a:spcPts val="0"/>
                  </a:spcBef>
                  <a:defRPr sz="1800">
                    <a:solidFill>
                      <a:srgbClr val="000000"/>
                    </a:solidFill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n-CA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=#</m:t>
                      </m:r>
                      <m:r>
                        <m:rPr>
                          <m:sty m:val="p"/>
                        </m:rPr>
                        <a:rPr lang="en-CA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Argon</m:t>
                      </m:r>
                      <m:r>
                        <a:rPr lang="en-CA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sty m:val="p"/>
                        </m:rPr>
                        <a:rPr lang="en-CA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Xenon</m:t>
                      </m:r>
                    </m:oMath>
                  </m:oMathPara>
                </a14:m>
                <a:endParaRPr lang="en-CA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2" name="Equation">
                <a:extLst>
                  <a:ext uri="{FF2B5EF4-FFF2-40B4-BE49-F238E27FC236}">
                    <a16:creationId xmlns:a16="http://schemas.microsoft.com/office/drawing/2014/main" id="{79E22505-7843-A8B3-968F-1FFD484389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5376" y="2714531"/>
                <a:ext cx="3108672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1" name="TextBox 330">
                <a:extLst>
                  <a:ext uri="{FF2B5EF4-FFF2-40B4-BE49-F238E27FC236}">
                    <a16:creationId xmlns:a16="http://schemas.microsoft.com/office/drawing/2014/main" id="{7310B6EB-A106-D5A1-6966-8E156DEA1295}"/>
                  </a:ext>
                </a:extLst>
              </p:cNvPr>
              <p:cNvSpPr txBox="1"/>
              <p:nvPr/>
            </p:nvSpPr>
            <p:spPr>
              <a:xfrm>
                <a:off x="212592" y="3361727"/>
                <a:ext cx="7925568" cy="26776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457200" indent="-457200" algn="ctr">
                  <a:buFont typeface="Arial" panose="020B0604020202020204" pitchFamily="34" charset="0"/>
                  <a:buChar char="•"/>
                </a:pPr>
                <a:r>
                  <a:rPr lang="en-CA" sz="2800" dirty="0"/>
                  <a:t>Can we get better scaling with </a:t>
                </a:r>
                <a14:m>
                  <m:oMath xmlns:m="http://schemas.openxmlformats.org/officeDocument/2006/math">
                    <m:r>
                      <a:rPr lang="en-CA" sz="2800" b="0" i="1" smtClean="0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CA" sz="2800" dirty="0"/>
                  <a:t>?</a:t>
                </a:r>
              </a:p>
              <a:p>
                <a:pPr algn="ctr"/>
                <a:endParaRPr lang="en-CA" sz="2800" dirty="0"/>
              </a:p>
              <a:p>
                <a:pPr marL="457200" indent="-457200" algn="ctr">
                  <a:buFont typeface="Arial" panose="020B0604020202020204" pitchFamily="34" charset="0"/>
                  <a:buChar char="•"/>
                </a:pPr>
                <a:r>
                  <a:rPr lang="en-CA" sz="2800" dirty="0"/>
                  <a:t>Quantum effects can make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CA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CA" sz="2800" b="0" i="0" smtClean="0">
                            <a:latin typeface="Cambria Math" panose="02040503050406030204" pitchFamily="18" charset="0"/>
                          </a:rPr>
                          <m:t>signal</m:t>
                        </m:r>
                        <m:r>
                          <a:rPr lang="en-CA" sz="28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CA" sz="2800" b="0" i="1" smtClean="0">
                            <a:latin typeface="Cambria Math" panose="02040503050406030204" pitchFamily="18" charset="0"/>
                          </a:rPr>
                          <m:t>~ </m:t>
                        </m:r>
                        <m:r>
                          <a:rPr lang="en-CA" sz="2800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p>
                        <m:r>
                          <a:rPr lang="en-CA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CA" sz="2800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CA" sz="2800" b="0" dirty="0"/>
              </a:p>
              <a:p>
                <a:pPr marL="457200" indent="-457200" algn="ctr">
                  <a:buFont typeface="Arial" panose="020B0604020202020204" pitchFamily="34" charset="0"/>
                  <a:buChar char="•"/>
                </a:pPr>
                <a:r>
                  <a:rPr lang="en-CA" sz="2800" b="0" dirty="0"/>
                  <a:t>CATCHY (</a:t>
                </a:r>
                <a:r>
                  <a:rPr lang="en-US" sz="2800" b="0" dirty="0"/>
                  <a:t>Coherent Atomic Transition </a:t>
                </a:r>
              </a:p>
              <a:p>
                <a:pPr algn="ctr"/>
                <a:r>
                  <a:rPr lang="en-US" sz="2800" b="0" dirty="0"/>
                  <a:t>from Counter-pulsed Hydrogen)</a:t>
                </a:r>
                <a:endParaRPr lang="en-CA" sz="2800" dirty="0"/>
              </a:p>
              <a:p>
                <a:pPr algn="ctr"/>
                <a:r>
                  <a:rPr lang="en-CA" sz="2800" b="0" dirty="0"/>
                  <a:t>Detects dark photons with a quantum detector</a:t>
                </a:r>
              </a:p>
            </p:txBody>
          </p:sp>
        </mc:Choice>
        <mc:Fallback xmlns="">
          <p:sp>
            <p:nvSpPr>
              <p:cNvPr id="331" name="TextBox 330">
                <a:extLst>
                  <a:ext uri="{FF2B5EF4-FFF2-40B4-BE49-F238E27FC236}">
                    <a16:creationId xmlns:a16="http://schemas.microsoft.com/office/drawing/2014/main" id="{A63AC424-9BC7-5770-B68E-03A276D658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592" y="3361727"/>
                <a:ext cx="7925568" cy="2677656"/>
              </a:xfrm>
              <a:prstGeom prst="rect">
                <a:avLst/>
              </a:prstGeom>
              <a:blipFill>
                <a:blip r:embed="rId5"/>
                <a:stretch>
                  <a:fillRect l="-1154" t="-2273" r="-1077" b="-522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35" name="pasted-movie.png" descr="pasted-movie.png">
            <a:extLst>
              <a:ext uri="{FF2B5EF4-FFF2-40B4-BE49-F238E27FC236}">
                <a16:creationId xmlns:a16="http://schemas.microsoft.com/office/drawing/2014/main" id="{D3C69F4F-D392-4726-2169-1B8182C184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4616" y="3923697"/>
            <a:ext cx="3031920" cy="2274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16623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21AAB7-B36B-65BE-9B1F-5A3A2F0357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A745FA-CA2F-6AB2-CCEC-EF3CBC666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Coherent Atomic Emission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D214A6-C178-ECAC-FF37-2093335D44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C4AD8-ECC6-41A6-A0AC-F7AC86F3B77E}" type="datetime1">
              <a:rPr lang="en-US" smtClean="0"/>
              <a:t>7/30/2026</a:t>
            </a:fld>
            <a:endParaRPr lang="en-CA"/>
          </a:p>
        </p:txBody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772C94C9-887D-1069-7C3C-BCB001C9E6A5}"/>
              </a:ext>
            </a:extLst>
          </p:cNvPr>
          <p:cNvSpPr/>
          <p:nvPr/>
        </p:nvSpPr>
        <p:spPr>
          <a:xfrm>
            <a:off x="1005840" y="2267712"/>
            <a:ext cx="3840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kern="0" spc="15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RANDOM PHASES</a:t>
            </a:r>
            <a:endParaRPr lang="en-US" sz="2000" dirty="0"/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FE258726-F2AC-AA68-E977-F5FFF90F5D0C}"/>
              </a:ext>
            </a:extLst>
          </p:cNvPr>
          <p:cNvSpPr/>
          <p:nvPr/>
        </p:nvSpPr>
        <p:spPr>
          <a:xfrm>
            <a:off x="7345682" y="2377078"/>
            <a:ext cx="3840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kern="0" spc="150" dirty="0">
                <a:solidFill>
                  <a:srgbClr val="1F7A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LOCKED PHASES</a:t>
            </a:r>
            <a:endParaRPr lang="en-US" sz="2000" dirty="0"/>
          </a:p>
        </p:txBody>
      </p:sp>
      <p:sp>
        <p:nvSpPr>
          <p:cNvPr id="15" name="Text 11">
            <a:extLst>
              <a:ext uri="{FF2B5EF4-FFF2-40B4-BE49-F238E27FC236}">
                <a16:creationId xmlns:a16="http://schemas.microsoft.com/office/drawing/2014/main" id="{A4A32016-1325-5C63-3E58-1151036FC2A4}"/>
              </a:ext>
            </a:extLst>
          </p:cNvPr>
          <p:cNvSpPr/>
          <p:nvPr/>
        </p:nvSpPr>
        <p:spPr>
          <a:xfrm>
            <a:off x="11155680" y="6327648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b="0" dirty="0">
                <a:solidFill>
                  <a:srgbClr val="AFAF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100" dirty="0"/>
          </a:p>
        </p:txBody>
      </p:sp>
      <p:pic>
        <p:nvPicPr>
          <p:cNvPr id="19" name="Picture 18" descr="s7_random.gif">
            <a:extLst>
              <a:ext uri="{FF2B5EF4-FFF2-40B4-BE49-F238E27FC236}">
                <a16:creationId xmlns:a16="http://schemas.microsoft.com/office/drawing/2014/main" id="{31681A0E-4916-0281-AEE0-70DC7E3BFB8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-10258" b="10258"/>
          <a:stretch>
            <a:fillRect/>
          </a:stretch>
        </p:blipFill>
        <p:spPr>
          <a:xfrm>
            <a:off x="502920" y="2333783"/>
            <a:ext cx="4937760" cy="2743200"/>
          </a:xfrm>
          <a:prstGeom prst="rect">
            <a:avLst/>
          </a:prstGeom>
        </p:spPr>
      </p:pic>
      <p:pic>
        <p:nvPicPr>
          <p:cNvPr id="21" name="Picture 20" descr="s7_locked.gif">
            <a:extLst>
              <a:ext uri="{FF2B5EF4-FFF2-40B4-BE49-F238E27FC236}">
                <a16:creationId xmlns:a16="http://schemas.microsoft.com/office/drawing/2014/main" id="{7F2F7C25-33D7-C20F-C795-C4F1E7953C4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8667"/>
          <a:stretch>
            <a:fillRect/>
          </a:stretch>
        </p:blipFill>
        <p:spPr>
          <a:xfrm>
            <a:off x="6812280" y="2779777"/>
            <a:ext cx="4937760" cy="250545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36B45AC-67BC-C05E-7722-339A076833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8570" y="5450377"/>
            <a:ext cx="2115590" cy="79833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BE6EFBC-87AE-D660-7284-66E7200315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69233" y="5366021"/>
            <a:ext cx="2124371" cy="82879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2B08E97-3415-BCEE-6453-F831767182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5316" y="4666509"/>
            <a:ext cx="3580725" cy="1152927"/>
          </a:xfrm>
          <a:prstGeom prst="rect">
            <a:avLst/>
          </a:prstGeom>
        </p:spPr>
      </p:pic>
      <p:sp>
        <p:nvSpPr>
          <p:cNvPr id="18" name="Equation">
            <a:extLst>
              <a:ext uri="{FF2B5EF4-FFF2-40B4-BE49-F238E27FC236}">
                <a16:creationId xmlns:a16="http://schemas.microsoft.com/office/drawing/2014/main" id="{33A3C435-732E-15D3-0734-85320FF57824}"/>
              </a:ext>
            </a:extLst>
          </p:cNvPr>
          <p:cNvSpPr txBox="1"/>
          <p:nvPr/>
        </p:nvSpPr>
        <p:spPr>
          <a:xfrm>
            <a:off x="3480537" y="3762700"/>
            <a:ext cx="5230925" cy="738664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0" bIns="0">
            <a:spAutoFit/>
          </a:bodyPr>
          <a:lstStyle/>
          <a:p>
            <a:pPr algn="ctr" latinLnBrk="1">
              <a:defRPr sz="1800">
                <a:solidFill>
                  <a:srgbClr val="000000"/>
                </a:solidFill>
              </a:defRPr>
            </a:pPr>
            <a:r>
              <a:rPr lang="en-CA" sz="2400" dirty="0">
                <a:solidFill>
                  <a:schemeClr val="tx1"/>
                </a:solidFill>
              </a:rPr>
              <a:t>Emission triggered by an </a:t>
            </a:r>
          </a:p>
          <a:p>
            <a:pPr algn="ctr" latinLnBrk="1">
              <a:defRPr sz="1800">
                <a:solidFill>
                  <a:srgbClr val="000000"/>
                </a:solidFill>
              </a:defRPr>
            </a:pPr>
            <a:r>
              <a:rPr lang="en-CA" sz="2400" dirty="0">
                <a:solidFill>
                  <a:schemeClr val="tx1"/>
                </a:solidFill>
              </a:rPr>
              <a:t>incoming dark photon</a:t>
            </a:r>
            <a:endParaRPr lang="el-GR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16845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A4AF0225-038B-B45E-5A55-911097FFCE7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7369"/>
          <a:stretch>
            <a:fillRect/>
          </a:stretch>
        </p:blipFill>
        <p:spPr>
          <a:xfrm>
            <a:off x="475488" y="1866733"/>
            <a:ext cx="6323798" cy="4010786"/>
          </a:xfrm>
          <a:prstGeom prst="rect">
            <a:avLst/>
          </a:prstGeom>
        </p:spPr>
      </p:pic>
      <p:sp>
        <p:nvSpPr>
          <p:cNvPr id="28959" name="Two-Photon Superradiance">
            <a:extLst>
              <a:ext uri="{FF2B5EF4-FFF2-40B4-BE49-F238E27FC236}">
                <a16:creationId xmlns:a16="http://schemas.microsoft.com/office/drawing/2014/main" id="{253D0414-4D35-9477-B854-0F7E6640C8C5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>
          <a:xfrm>
            <a:off x="1232034" y="524349"/>
            <a:ext cx="10058400" cy="1450757"/>
          </a:xfrm>
        </p:spPr>
        <p:txBody>
          <a:bodyPr vert="horz" lIns="25400" tIns="25400" rIns="25400" bIns="25400" rtlCol="0" anchor="ctr">
            <a:normAutofit/>
          </a:bodyPr>
          <a:lstStyle/>
          <a:p>
            <a:pPr defTabSz="410369"/>
            <a:r>
              <a:rPr lang="en-US" altLang="en-US" dirty="0"/>
              <a:t>One-Photon Emission</a:t>
            </a:r>
          </a:p>
        </p:txBody>
      </p:sp>
      <p:pic>
        <p:nvPicPr>
          <p:cNvPr id="19" name="Delta_k_Delta_x_.pdf" descr="Delta_k_Delta_x_.pdf">
            <a:extLst>
              <a:ext uri="{FF2B5EF4-FFF2-40B4-BE49-F238E27FC236}">
                <a16:creationId xmlns:a16="http://schemas.microsoft.com/office/drawing/2014/main" id="{CCAFFD75-FF75-C095-7A59-E5BF1DD73B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7512" y="2832543"/>
            <a:ext cx="2334695" cy="389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25" name="V_sim_frac_1_k_1.pdf" descr="V_sim_frac_1_k_1.pdf">
            <a:extLst>
              <a:ext uri="{FF2B5EF4-FFF2-40B4-BE49-F238E27FC236}">
                <a16:creationId xmlns:a16="http://schemas.microsoft.com/office/drawing/2014/main" id="{B854963B-164F-442B-7543-916E39E2CA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8808" y="3644382"/>
            <a:ext cx="1525180" cy="1104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29" name="Equation">
            <a:extLst>
              <a:ext uri="{FF2B5EF4-FFF2-40B4-BE49-F238E27FC236}">
                <a16:creationId xmlns:a16="http://schemas.microsoft.com/office/drawing/2014/main" id="{78D701C1-358C-3010-FAC8-7562475C4839}"/>
              </a:ext>
            </a:extLst>
          </p:cNvPr>
          <p:cNvSpPr txBox="1"/>
          <p:nvPr/>
        </p:nvSpPr>
        <p:spPr>
          <a:xfrm>
            <a:off x="6345936" y="4991267"/>
            <a:ext cx="5230925" cy="738664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0" bIns="0">
            <a:spAutoFit/>
          </a:bodyPr>
          <a:lstStyle/>
          <a:p>
            <a:pPr algn="ctr" latinLnBrk="1">
              <a:defRPr sz="1800">
                <a:solidFill>
                  <a:srgbClr val="000000"/>
                </a:solidFill>
              </a:defRPr>
            </a:pPr>
            <a:r>
              <a:rPr lang="en-CA" sz="2400" dirty="0">
                <a:solidFill>
                  <a:schemeClr val="tx1"/>
                </a:solidFill>
              </a:rPr>
              <a:t>Number of atoms is limited by </a:t>
            </a:r>
          </a:p>
          <a:p>
            <a:pPr algn="ctr" latinLnBrk="1">
              <a:defRPr sz="1800">
                <a:solidFill>
                  <a:srgbClr val="000000"/>
                </a:solidFill>
              </a:defRPr>
            </a:pPr>
            <a:r>
              <a:rPr lang="en-CA" sz="2400" dirty="0">
                <a:solidFill>
                  <a:schemeClr val="tx1"/>
                </a:solidFill>
              </a:rPr>
              <a:t>wavelength of emitted light.</a:t>
            </a:r>
            <a:endParaRPr lang="el-GR" sz="2400" dirty="0">
              <a:solidFill>
                <a:schemeClr val="tx1"/>
              </a:solidFill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1A90EC3-20AF-A1A1-4B4C-35F48259F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899B3-B532-4A35-8161-6F16901D6F7E}" type="datetime1">
              <a:rPr lang="en-US" smtClean="0"/>
              <a:t>7/30/2026</a:t>
            </a:fld>
            <a:endParaRPr lang="en-CA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CB9F34-5F3F-0A79-FA17-B814E774B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958" name="V_mac_sim_frac_1.pdf" descr="V_mac_sim_frac_1.pdf">
            <a:extLst>
              <a:ext uri="{FF2B5EF4-FFF2-40B4-BE49-F238E27FC236}">
                <a16:creationId xmlns:a16="http://schemas.microsoft.com/office/drawing/2014/main" id="{A9F6FF39-8465-4E40-4A9C-A9BAA9686C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708" y="5140313"/>
            <a:ext cx="2713276" cy="88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28959" name="Two-Photon Superradiance">
            <a:extLst>
              <a:ext uri="{FF2B5EF4-FFF2-40B4-BE49-F238E27FC236}">
                <a16:creationId xmlns:a16="http://schemas.microsoft.com/office/drawing/2014/main" id="{CD38B88D-BECD-985C-ACC2-37015FD8982D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>
          <a:xfrm>
            <a:off x="1133856" y="646488"/>
            <a:ext cx="10058400" cy="1450757"/>
          </a:xfrm>
        </p:spPr>
        <p:txBody>
          <a:bodyPr vert="horz" lIns="25400" tIns="25400" rIns="25400" bIns="25400" rtlCol="0" anchor="ctr">
            <a:normAutofit/>
          </a:bodyPr>
          <a:lstStyle/>
          <a:p>
            <a:pPr defTabSz="410369"/>
            <a:r>
              <a:rPr lang="en-US" altLang="en-US" dirty="0"/>
              <a:t>Two-Photon Emission</a:t>
            </a:r>
          </a:p>
        </p:txBody>
      </p:sp>
      <p:sp>
        <p:nvSpPr>
          <p:cNvPr id="8" name="Equation">
            <a:extLst>
              <a:ext uri="{FF2B5EF4-FFF2-40B4-BE49-F238E27FC236}">
                <a16:creationId xmlns:a16="http://schemas.microsoft.com/office/drawing/2014/main" id="{5907BB94-2337-7999-1CD4-EAF73F2EC140}"/>
              </a:ext>
            </a:extLst>
          </p:cNvPr>
          <p:cNvSpPr txBox="1"/>
          <p:nvPr/>
        </p:nvSpPr>
        <p:spPr>
          <a:xfrm>
            <a:off x="2343636" y="5026918"/>
            <a:ext cx="4102885" cy="1107996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0" bIns="0">
            <a:spAutoFit/>
          </a:bodyPr>
          <a:lstStyle/>
          <a:p>
            <a:pPr algn="ctr" latinLnBrk="1">
              <a:defRPr sz="1800">
                <a:solidFill>
                  <a:srgbClr val="000000"/>
                </a:solidFill>
              </a:defRPr>
            </a:pPr>
            <a:r>
              <a:rPr lang="en-CA" sz="2400" dirty="0">
                <a:solidFill>
                  <a:schemeClr val="tx1"/>
                </a:solidFill>
              </a:rPr>
              <a:t>Number of atoms </a:t>
            </a:r>
          </a:p>
          <a:p>
            <a:pPr algn="ctr" latinLnBrk="1">
              <a:defRPr sz="1800">
                <a:solidFill>
                  <a:srgbClr val="000000"/>
                </a:solidFill>
              </a:defRPr>
            </a:pPr>
            <a:r>
              <a:rPr lang="en-CA" sz="2400" dirty="0">
                <a:solidFill>
                  <a:schemeClr val="tx1"/>
                </a:solidFill>
              </a:rPr>
              <a:t>is not limited</a:t>
            </a:r>
          </a:p>
          <a:p>
            <a:pPr algn="ctr" latinLnBrk="1">
              <a:defRPr sz="1800">
                <a:solidFill>
                  <a:srgbClr val="000000"/>
                </a:solidFill>
              </a:defRPr>
            </a:pPr>
            <a:r>
              <a:rPr lang="en-CA" sz="2400" dirty="0"/>
              <a:t>b</a:t>
            </a:r>
            <a:r>
              <a:rPr lang="en-CA" sz="2400" dirty="0">
                <a:solidFill>
                  <a:schemeClr val="tx1"/>
                </a:solidFill>
              </a:rPr>
              <a:t>y wavelength.</a:t>
            </a:r>
            <a:endParaRPr lang="el-GR" sz="2400" dirty="0">
              <a:solidFill>
                <a:schemeClr val="tx1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BED6570-8FA4-56CE-2FF9-0A5F8852AD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8264" y="1756501"/>
            <a:ext cx="4201795" cy="3115124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070BDE4-CBFD-8FE2-3838-4B8C6A3C56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E8B70-86B4-44DA-BE06-5C215E787B3D}" type="datetime1">
              <a:rPr lang="en-US" smtClean="0"/>
              <a:t>7/30/2026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603520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D6EE85-F4D0-5603-DE0B-DC69388536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BA63225A-9CCC-AA59-E3AE-7A9B94564B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3056" y="4170701"/>
            <a:ext cx="5839292" cy="1850817"/>
          </a:xfrm>
          <a:prstGeom prst="rect">
            <a:avLst/>
          </a:prstGeom>
        </p:spPr>
      </p:pic>
      <p:pic>
        <p:nvPicPr>
          <p:cNvPr id="28958" name="V_mac_sim_frac_1.pdf" descr="V_mac_sim_frac_1.pdf">
            <a:extLst>
              <a:ext uri="{FF2B5EF4-FFF2-40B4-BE49-F238E27FC236}">
                <a16:creationId xmlns:a16="http://schemas.microsoft.com/office/drawing/2014/main" id="{E1D3CD9C-1068-192F-8004-37A132E0EC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708" y="5140313"/>
            <a:ext cx="2713276" cy="88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28959" name="Two-Photon Superradiance">
            <a:extLst>
              <a:ext uri="{FF2B5EF4-FFF2-40B4-BE49-F238E27FC236}">
                <a16:creationId xmlns:a16="http://schemas.microsoft.com/office/drawing/2014/main" id="{7DE15441-49B8-40BA-F09B-D648D9603C0E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>
          <a:xfrm>
            <a:off x="1133856" y="646488"/>
            <a:ext cx="10058400" cy="1450757"/>
          </a:xfrm>
        </p:spPr>
        <p:txBody>
          <a:bodyPr vert="horz" lIns="25400" tIns="25400" rIns="25400" bIns="25400" rtlCol="0" anchor="ctr">
            <a:normAutofit/>
          </a:bodyPr>
          <a:lstStyle/>
          <a:p>
            <a:pPr defTabSz="410369"/>
            <a:r>
              <a:rPr lang="en-US" altLang="en-US" dirty="0"/>
              <a:t>Two-Photon Emission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9561C3-9969-0422-2EC8-FF647EA3D3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0461" y="2129798"/>
            <a:ext cx="3933275" cy="790710"/>
          </a:xfrm>
          <a:prstGeom prst="rect">
            <a:avLst/>
          </a:prstGeom>
        </p:spPr>
      </p:pic>
      <p:sp>
        <p:nvSpPr>
          <p:cNvPr id="8" name="Equation">
            <a:extLst>
              <a:ext uri="{FF2B5EF4-FFF2-40B4-BE49-F238E27FC236}">
                <a16:creationId xmlns:a16="http://schemas.microsoft.com/office/drawing/2014/main" id="{A31CA359-1D64-68AB-0103-9FA3C3379ABB}"/>
              </a:ext>
            </a:extLst>
          </p:cNvPr>
          <p:cNvSpPr txBox="1"/>
          <p:nvPr/>
        </p:nvSpPr>
        <p:spPr>
          <a:xfrm>
            <a:off x="2343636" y="5026918"/>
            <a:ext cx="4102885" cy="1107996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0" bIns="0">
            <a:spAutoFit/>
          </a:bodyPr>
          <a:lstStyle/>
          <a:p>
            <a:pPr algn="ctr" latinLnBrk="1">
              <a:defRPr sz="1800">
                <a:solidFill>
                  <a:srgbClr val="000000"/>
                </a:solidFill>
              </a:defRPr>
            </a:pPr>
            <a:r>
              <a:rPr lang="en-CA" sz="2400" dirty="0">
                <a:solidFill>
                  <a:schemeClr val="tx1"/>
                </a:solidFill>
              </a:rPr>
              <a:t>Number of atoms </a:t>
            </a:r>
          </a:p>
          <a:p>
            <a:pPr algn="ctr" latinLnBrk="1">
              <a:defRPr sz="1800">
                <a:solidFill>
                  <a:srgbClr val="000000"/>
                </a:solidFill>
              </a:defRPr>
            </a:pPr>
            <a:r>
              <a:rPr lang="en-CA" sz="2400" dirty="0">
                <a:solidFill>
                  <a:schemeClr val="tx1"/>
                </a:solidFill>
              </a:rPr>
              <a:t>is not limited</a:t>
            </a:r>
          </a:p>
          <a:p>
            <a:pPr algn="ctr" latinLnBrk="1">
              <a:defRPr sz="1800">
                <a:solidFill>
                  <a:srgbClr val="000000"/>
                </a:solidFill>
              </a:defRPr>
            </a:pPr>
            <a:r>
              <a:rPr lang="en-CA" sz="2400" dirty="0"/>
              <a:t>b</a:t>
            </a:r>
            <a:r>
              <a:rPr lang="en-CA" sz="2400" dirty="0">
                <a:solidFill>
                  <a:schemeClr val="tx1"/>
                </a:solidFill>
              </a:rPr>
              <a:t>y wavelength.</a:t>
            </a:r>
            <a:endParaRPr lang="el-GR" sz="2400" dirty="0">
              <a:solidFill>
                <a:schemeClr val="tx1"/>
              </a:solidFill>
            </a:endParaRPr>
          </a:p>
        </p:txBody>
      </p:sp>
      <p:sp>
        <p:nvSpPr>
          <p:cNvPr id="14" name="Equation">
            <a:extLst>
              <a:ext uri="{FF2B5EF4-FFF2-40B4-BE49-F238E27FC236}">
                <a16:creationId xmlns:a16="http://schemas.microsoft.com/office/drawing/2014/main" id="{F9FE255B-30F5-4287-A3AF-6FD27404172A}"/>
              </a:ext>
            </a:extLst>
          </p:cNvPr>
          <p:cNvSpPr txBox="1"/>
          <p:nvPr/>
        </p:nvSpPr>
        <p:spPr>
          <a:xfrm>
            <a:off x="6251110" y="3622511"/>
            <a:ext cx="5529072" cy="738664"/>
          </a:xfrm>
          <a:prstGeom prst="rect">
            <a:avLst/>
          </a:prstGeom>
          <a:ln w="12700">
            <a:miter lim="400000"/>
          </a:ln>
        </p:spPr>
        <p:txBody>
          <a:bodyPr wrap="square" lIns="0" tIns="0" rIns="0" bIns="0">
            <a:spAutoFit/>
          </a:bodyPr>
          <a:lstStyle/>
          <a:p>
            <a:pPr algn="ctr" latinLnBrk="1">
              <a:defRPr sz="1800">
                <a:solidFill>
                  <a:srgbClr val="000000"/>
                </a:solidFill>
              </a:defRPr>
            </a:pPr>
            <a:r>
              <a:rPr lang="en-CA" sz="2400" dirty="0">
                <a:solidFill>
                  <a:schemeClr val="tx1"/>
                </a:solidFill>
              </a:rPr>
              <a:t>Response is instead limited by </a:t>
            </a:r>
          </a:p>
          <a:p>
            <a:pPr algn="ctr" latinLnBrk="1">
              <a:defRPr sz="1800">
                <a:solidFill>
                  <a:srgbClr val="000000"/>
                </a:solidFill>
              </a:defRPr>
            </a:pPr>
            <a:r>
              <a:rPr lang="en-CA" sz="2400" dirty="0">
                <a:solidFill>
                  <a:schemeClr val="tx1"/>
                </a:solidFill>
              </a:rPr>
              <a:t>collisional desyncing</a:t>
            </a:r>
            <a:endParaRPr lang="el-GR" sz="2400" dirty="0">
              <a:solidFill>
                <a:schemeClr val="tx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95A2755-A31A-E632-0EDE-2E2048282FD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6934" y="3192803"/>
            <a:ext cx="2100327" cy="27441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9699E7A-59D0-85ED-00EB-894CFB5269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68264" y="1756501"/>
            <a:ext cx="4201795" cy="311512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985735E-D7C6-99C8-EB43-F77F995602E7}"/>
              </a:ext>
            </a:extLst>
          </p:cNvPr>
          <p:cNvSpPr txBox="1"/>
          <p:nvPr/>
        </p:nvSpPr>
        <p:spPr>
          <a:xfrm>
            <a:off x="7812322" y="5893550"/>
            <a:ext cx="2540760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CA" sz="2400" dirty="0"/>
              <a:t>CATCHY = 30 cm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8713447-EEEB-E54A-19B6-0A2AF2638C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4E3F5-4F72-482B-A38B-3118A53AF9DD}" type="datetime1">
              <a:rPr lang="en-US" smtClean="0"/>
              <a:t>7/30/2026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39010112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Century Schoolbook">
      <a:majorFont>
        <a:latin typeface="Century Schoolbook" panose="02040604050505020304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02006FA4-1611-4B07-AF7F-85CF6D20EB3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a4a6aa43-6f60-44db-ad2b-6d9329fad8b9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F44508F58EA864593AC55C3D963DD28" ma:contentTypeVersion="9" ma:contentTypeDescription="Create a new document." ma:contentTypeScope="" ma:versionID="14294e7ddf0fb1a7f5e358dd14203463">
  <xsd:schema xmlns:xsd="http://www.w3.org/2001/XMLSchema" xmlns:xs="http://www.w3.org/2001/XMLSchema" xmlns:p="http://schemas.microsoft.com/office/2006/metadata/properties" xmlns:ns3="a4a6aa43-6f60-44db-ad2b-6d9329fad8b9" xmlns:ns4="a7f9cd15-7085-42eb-91db-230c06a0b1f5" targetNamespace="http://schemas.microsoft.com/office/2006/metadata/properties" ma:root="true" ma:fieldsID="e754d666ae4cec1d787164008899c001" ns3:_="" ns4:_="">
    <xsd:import namespace="a4a6aa43-6f60-44db-ad2b-6d9329fad8b9"/>
    <xsd:import namespace="a7f9cd15-7085-42eb-91db-230c06a0b1f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a6aa43-6f60-44db-ad2b-6d9329fad8b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activity" ma:index="12" nillable="true" ma:displayName="_activity" ma:hidden="true" ma:internalName="_activity">
      <xsd:simpleType>
        <xsd:restriction base="dms:Note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f9cd15-7085-42eb-91db-230c06a0b1f5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47FFA8A-7590-4EB5-9B58-E33C24D15AF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F06E7FC-07C9-4F47-887E-2EBD2C897A0E}">
  <ds:schemaRefs>
    <ds:schemaRef ds:uri="http://www.w3.org/XML/1998/namespace"/>
    <ds:schemaRef ds:uri="http://schemas.microsoft.com/office/2006/documentManagement/types"/>
    <ds:schemaRef ds:uri="http://purl.org/dc/dcmitype/"/>
    <ds:schemaRef ds:uri="http://purl.org/dc/elements/1.1/"/>
    <ds:schemaRef ds:uri="http://purl.org/dc/terms/"/>
    <ds:schemaRef ds:uri="a4a6aa43-6f60-44db-ad2b-6d9329fad8b9"/>
    <ds:schemaRef ds:uri="http://schemas.microsoft.com/office/infopath/2007/PartnerControls"/>
    <ds:schemaRef ds:uri="http://schemas.openxmlformats.org/package/2006/metadata/core-properties"/>
    <ds:schemaRef ds:uri="a7f9cd15-7085-42eb-91db-230c06a0b1f5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1786B367-AE6D-47A8-B727-2FFF3FFBBAA3}">
  <ds:schemaRefs>
    <ds:schemaRef ds:uri="a4a6aa43-6f60-44db-ad2b-6d9329fad8b9"/>
    <ds:schemaRef ds:uri="a7f9cd15-7085-42eb-91db-230c06a0b1f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Searching For Heavy Dark Matter with LMC</Template>
  <TotalTime>5029</TotalTime>
  <Words>699</Words>
  <Application>Microsoft Office PowerPoint</Application>
  <PresentationFormat>Widescreen</PresentationFormat>
  <Paragraphs>181</Paragraphs>
  <Slides>30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42" baseType="lpstr">
      <vt:lpstr>Aptos</vt:lpstr>
      <vt:lpstr>Arial</vt:lpstr>
      <vt:lpstr>Calibri</vt:lpstr>
      <vt:lpstr>Cambria Math</vt:lpstr>
      <vt:lpstr>Century Schoolbook</vt:lpstr>
      <vt:lpstr>Helvetica Light</vt:lpstr>
      <vt:lpstr>Helvetica Neue</vt:lpstr>
      <vt:lpstr>Helvetica Neue Medium</vt:lpstr>
      <vt:lpstr>Helvetica Neue Thin</vt:lpstr>
      <vt:lpstr>Times New Roman</vt:lpstr>
      <vt:lpstr>Wingdings</vt:lpstr>
      <vt:lpstr>Retrospect</vt:lpstr>
      <vt:lpstr>Searching for Dark Matter with Two-Stage Atomic Transitions</vt:lpstr>
      <vt:lpstr>Dark Photon Searches</vt:lpstr>
      <vt:lpstr>Dark Photon Searches</vt:lpstr>
      <vt:lpstr>Quantum Detection</vt:lpstr>
      <vt:lpstr>Quantum Detection</vt:lpstr>
      <vt:lpstr>Coherent Atomic Emission</vt:lpstr>
      <vt:lpstr>One-Photon Emission</vt:lpstr>
      <vt:lpstr>Two-Photon Emission</vt:lpstr>
      <vt:lpstr>Two-Photon Emission</vt:lpstr>
      <vt:lpstr>Two-Stage Transitions</vt:lpstr>
      <vt:lpstr>A Candidate: Parahydrogen</vt:lpstr>
      <vt:lpstr>The Protocol</vt:lpstr>
      <vt:lpstr>Experimental Setup</vt:lpstr>
      <vt:lpstr>Maxwell-Bloch Equations</vt:lpstr>
      <vt:lpstr>Photon Avalanche</vt:lpstr>
      <vt:lpstr>Photon Avalanche</vt:lpstr>
      <vt:lpstr>Photon Avalanche</vt:lpstr>
      <vt:lpstr>Photon Avalanche</vt:lpstr>
      <vt:lpstr>The Intensity Spike</vt:lpstr>
      <vt:lpstr>Evolution of the Electric Field</vt:lpstr>
      <vt:lpstr>Is the Sensitivity N^2? </vt:lpstr>
      <vt:lpstr>Prospective LSW Sensitivity</vt:lpstr>
      <vt:lpstr>Conclusion</vt:lpstr>
      <vt:lpstr>EXTRA SLIDES</vt:lpstr>
      <vt:lpstr>CATCHY as a Helioscope</vt:lpstr>
      <vt:lpstr>CATCHY as a Haloscope</vt:lpstr>
      <vt:lpstr>Peak Times vs. Density</vt:lpstr>
      <vt:lpstr>Quantum Noise</vt:lpstr>
      <vt:lpstr>The Power Law Depends on Trigger Strength</vt:lpstr>
      <vt:lpstr>Dependence on Signal on Constant Phase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Andrew Buchanan</dc:creator>
  <cp:lastModifiedBy>Andrew Buchanan</cp:lastModifiedBy>
  <cp:revision>12</cp:revision>
  <cp:lastPrinted>2025-07-05T01:04:27Z</cp:lastPrinted>
  <dcterms:created xsi:type="dcterms:W3CDTF">2025-09-30T14:09:33Z</dcterms:created>
  <dcterms:modified xsi:type="dcterms:W3CDTF">2026-07-30T19:00:47Z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0x0101005F44508F58EA864593AC55C3D963DD28</vt:lpwstr>
  </property>
</Properties>
</file>