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4"/>
  </p:notesMasterIdLst>
  <p:handoutMasterIdLst>
    <p:handoutMasterId r:id="rId55"/>
  </p:handoutMasterIdLst>
  <p:sldIdLst>
    <p:sldId id="325" r:id="rId5"/>
    <p:sldId id="315" r:id="rId6"/>
    <p:sldId id="316" r:id="rId7"/>
    <p:sldId id="326" r:id="rId8"/>
    <p:sldId id="328" r:id="rId9"/>
    <p:sldId id="385" r:id="rId10"/>
    <p:sldId id="327" r:id="rId11"/>
    <p:sldId id="329" r:id="rId12"/>
    <p:sldId id="378" r:id="rId13"/>
    <p:sldId id="338" r:id="rId14"/>
    <p:sldId id="379" r:id="rId15"/>
    <p:sldId id="380" r:id="rId16"/>
    <p:sldId id="381" r:id="rId17"/>
    <p:sldId id="357" r:id="rId18"/>
    <p:sldId id="368" r:id="rId19"/>
    <p:sldId id="369" r:id="rId20"/>
    <p:sldId id="351" r:id="rId21"/>
    <p:sldId id="361" r:id="rId22"/>
    <p:sldId id="362" r:id="rId23"/>
    <p:sldId id="358" r:id="rId24"/>
    <p:sldId id="382" r:id="rId25"/>
    <p:sldId id="383" r:id="rId26"/>
    <p:sldId id="346" r:id="rId27"/>
    <p:sldId id="347" r:id="rId28"/>
    <p:sldId id="348" r:id="rId29"/>
    <p:sldId id="367" r:id="rId30"/>
    <p:sldId id="377" r:id="rId31"/>
    <p:sldId id="384" r:id="rId32"/>
    <p:sldId id="375" r:id="rId33"/>
    <p:sldId id="371" r:id="rId34"/>
    <p:sldId id="352" r:id="rId35"/>
    <p:sldId id="372" r:id="rId36"/>
    <p:sldId id="370" r:id="rId37"/>
    <p:sldId id="331" r:id="rId38"/>
    <p:sldId id="374" r:id="rId39"/>
    <p:sldId id="360" r:id="rId40"/>
    <p:sldId id="339" r:id="rId41"/>
    <p:sldId id="340" r:id="rId42"/>
    <p:sldId id="341" r:id="rId43"/>
    <p:sldId id="344" r:id="rId44"/>
    <p:sldId id="366" r:id="rId45"/>
    <p:sldId id="353" r:id="rId46"/>
    <p:sldId id="359" r:id="rId47"/>
    <p:sldId id="364" r:id="rId48"/>
    <p:sldId id="386" r:id="rId49"/>
    <p:sldId id="376" r:id="rId50"/>
    <p:sldId id="349" r:id="rId51"/>
    <p:sldId id="354" r:id="rId52"/>
    <p:sldId id="350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0E31"/>
    <a:srgbClr val="A7A9AC"/>
    <a:srgbClr val="FABD0F"/>
    <a:srgbClr val="000014"/>
    <a:srgbClr val="EBEBEC"/>
    <a:srgbClr val="B4C0CC"/>
    <a:srgbClr val="788CA3"/>
    <a:srgbClr val="3C5979"/>
    <a:srgbClr val="212121"/>
    <a:srgbClr val="0024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3F4200-C4A5-984F-A03E-55DD3B35A8AE}" v="9" dt="2022-05-25T02:45:38.5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57"/>
    <p:restoredTop sz="95873"/>
  </p:normalViewPr>
  <p:slideViewPr>
    <p:cSldViewPr snapToGrid="0" snapToObjects="1">
      <p:cViewPr varScale="1">
        <p:scale>
          <a:sx n="121" d="100"/>
          <a:sy n="121" d="100"/>
        </p:scale>
        <p:origin x="472" y="176"/>
      </p:cViewPr>
      <p:guideLst/>
    </p:cSldViewPr>
  </p:slideViewPr>
  <p:outlineViewPr>
    <p:cViewPr>
      <p:scale>
        <a:sx n="33" d="100"/>
        <a:sy n="33" d="100"/>
      </p:scale>
      <p:origin x="0" y="-99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26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3A3-DD42-A905-438119EADF5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3A3-DD42-A905-438119EADF5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3A3-DD42-A905-438119EADF5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3A3-DD42-A905-438119EADF50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3A3-DD42-A905-438119EADF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>
                  <a:lumMod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058634352219098E-2"/>
          <c:y val="3.8938053097345132E-2"/>
          <c:w val="0.94788273129556178"/>
          <c:h val="0.77888871855619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18-BA48-A794-5420EB3BE6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18-BA48-A794-5420EB3BE6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E18-BA48-A794-5420EB3BE64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3.2</c:v>
                </c:pt>
                <c:pt idx="1">
                  <c:v>3</c:v>
                </c:pt>
                <c:pt idx="2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E18-BA48-A794-5420EB3BE6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3782015"/>
        <c:axId val="1113821359"/>
      </c:barChart>
      <c:catAx>
        <c:axId val="111378201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13821359"/>
        <c:crosses val="autoZero"/>
        <c:auto val="1"/>
        <c:lblAlgn val="ctr"/>
        <c:lblOffset val="100"/>
        <c:noMultiLvlLbl val="0"/>
      </c:catAx>
      <c:valAx>
        <c:axId val="111382135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accent4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13782015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9.8525485380852498E-2"/>
          <c:y val="0.87140866127910377"/>
          <c:w val="0.80590523156888072"/>
          <c:h val="9.47807280386685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>
                  <a:lumMod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854CC67-1E9B-4C4E-B5D1-7D7729F5F80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EE74E3-15AF-CB4E-A155-EB0F5B59E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28A25-1BAA-A74E-AC84-5453BCE91025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B8721A-5977-B143-8AB1-2715B114406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C52D89-0639-B248-B2AE-D88CCFDEC90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F83FD-F661-8C46-B7DE-28696DF12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186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A1A44-ACB7-774B-9A64-64B42C3402D6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64D6FF-E85B-FF4F-B2E6-59386CDF9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118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DM may play an important role in this task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9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800" dirty="0">
                <a:effectLst/>
                <a:latin typeface="MTMI"/>
              </a:rPr>
              <a:t>M⋆ </a:t>
            </a:r>
            <a:r>
              <a:rPr lang="en-CA" sz="1800" dirty="0">
                <a:effectLst/>
                <a:latin typeface="Times"/>
              </a:rPr>
              <a:t>being the mass at which the rms of the linear density field is </a:t>
            </a:r>
            <a:r>
              <a:rPr lang="en-CA" sz="1800" dirty="0">
                <a:effectLst/>
                <a:latin typeface="MTSY"/>
              </a:rPr>
              <a:t>∼</a:t>
            </a:r>
            <a:r>
              <a:rPr lang="en-CA" sz="1800" dirty="0">
                <a:effectLst/>
                <a:latin typeface="Times"/>
              </a:rPr>
              <a:t>1 </a:t>
            </a:r>
            <a:r>
              <a:rPr lang="en-CA" sz="1800" dirty="0" err="1">
                <a:effectLst/>
                <a:latin typeface="Times"/>
              </a:rPr>
              <a:t>weishler</a:t>
            </a:r>
            <a:r>
              <a:rPr lang="en-CA" sz="1800" dirty="0">
                <a:effectLst/>
                <a:latin typeface="Times"/>
              </a:rPr>
              <a:t> Bosh</a:t>
            </a:r>
            <a:endParaRPr lang="en-CA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28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D0FA4-4F0B-30EB-4271-137D87544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549436-06A6-6035-8411-FB4533E70C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91EAC0-00F6-DD6E-A269-07F5B18C01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Suppose that dark matter self-annihilates into a pair of scalars </a:t>
            </a:r>
            <a:r>
              <a:rPr lang="el-GR" dirty="0"/>
              <a:t>φ </a:t>
            </a:r>
            <a:r>
              <a:rPr lang="en-CA" dirty="0"/>
              <a:t>that in turn decay into a pair of photons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623540-E92F-ADC3-5D1E-8C0140C9D1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469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22C951-416A-1442-8F3A-220C4BD0C557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E908B9-9AF8-094E-B6F0-BA0132A3F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924" y="838200"/>
            <a:ext cx="10891875" cy="22845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 i="0" spc="10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59C2B5-FD32-5E49-900B-B13AFC4BAF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891875" cy="5387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 spc="50" baseline="0">
                <a:solidFill>
                  <a:srgbClr val="FABD0F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794D79B-4955-544D-9341-1E1E443C43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4800" y="4728727"/>
            <a:ext cx="10891875" cy="389812"/>
          </a:xfrm>
        </p:spPr>
        <p:txBody>
          <a:bodyPr anchor="b" anchorCtr="0"/>
          <a:lstStyle>
            <a:lvl1pPr marL="0" indent="0">
              <a:buNone/>
              <a:defRPr sz="1400" b="0" i="0" spc="200" baseline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MONTH XX, YEAR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C5DBD6-B755-CC4D-8D1E-AC4651E761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88B6BB-1D3C-A42A-C869-DE8183C552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485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all-out box –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A14FC-D5E3-E847-A5CB-16350B11C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E50E892-DFEC-B148-BD77-F7F79A8B6B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591200"/>
            <a:ext cx="5170199" cy="2560124"/>
          </a:xfrm>
          <a:prstGeom prst="roundRect">
            <a:avLst>
              <a:gd name="adj" fmla="val 193"/>
            </a:avLst>
          </a:prstGeom>
          <a:solidFill>
            <a:schemeClr val="accent1"/>
          </a:solidFill>
          <a:ln w="12700">
            <a:noFill/>
          </a:ln>
        </p:spPr>
        <p:txBody>
          <a:bodyPr wrap="square" lIns="457200" tIns="457200" rIns="457200" bIns="457200" anchor="t" anchorCtr="0">
            <a:spAutoFit/>
          </a:bodyPr>
          <a:lstStyle>
            <a:lvl1pPr marL="0" indent="0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None/>
              <a:defRPr b="1" i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magna at </a:t>
            </a:r>
            <a:r>
              <a:rPr lang="en-US" dirty="0" err="1"/>
              <a:t>neque</a:t>
            </a:r>
            <a:r>
              <a:rPr lang="en-US" dirty="0"/>
              <a:t> convallis, id vestibulum nisi </a:t>
            </a:r>
            <a:r>
              <a:rPr lang="en-US" dirty="0" err="1"/>
              <a:t>vulputate</a:t>
            </a:r>
            <a:r>
              <a:rPr lang="en-US" dirty="0"/>
              <a:t>. Sed fermentum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88CE5-A779-0641-85F6-BEC2C1831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711D0-D8F4-4A49-9587-EDE19A5ED6DB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453333-0FCD-FF41-A359-6DE7E02F2E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154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all-out box – re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A14FC-D5E3-E847-A5CB-16350B11C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E50E892-DFEC-B148-BD77-F7F79A8B6B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591200"/>
            <a:ext cx="5170199" cy="2560124"/>
          </a:xfrm>
          <a:prstGeom prst="roundRect">
            <a:avLst>
              <a:gd name="adj" fmla="val 193"/>
            </a:avLst>
          </a:prstGeom>
          <a:solidFill>
            <a:schemeClr val="tx2"/>
          </a:solidFill>
          <a:ln w="12700">
            <a:noFill/>
          </a:ln>
        </p:spPr>
        <p:txBody>
          <a:bodyPr wrap="square" lIns="457200" tIns="457200" rIns="457200" bIns="457200" anchor="t" anchorCtr="0">
            <a:spAutoFit/>
          </a:bodyPr>
          <a:lstStyle>
            <a:lvl1pPr marL="0" indent="0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None/>
              <a:defRPr b="1" i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magna at </a:t>
            </a:r>
            <a:r>
              <a:rPr lang="en-US" dirty="0" err="1"/>
              <a:t>neque</a:t>
            </a:r>
            <a:r>
              <a:rPr lang="en-US" dirty="0"/>
              <a:t> convallis, id vestibulum nisi </a:t>
            </a:r>
            <a:r>
              <a:rPr lang="en-US" dirty="0" err="1"/>
              <a:t>vulputate</a:t>
            </a:r>
            <a:r>
              <a:rPr lang="en-US" dirty="0"/>
              <a:t>. Sed fermentum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88CE5-A779-0641-85F6-BEC2C1831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711D0-D8F4-4A49-9587-EDE19A5ED6DB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453333-0FCD-FF41-A359-6DE7E02F2E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99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all-out box – yellow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A14FC-D5E3-E847-A5CB-16350B11C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E50E892-DFEC-B148-BD77-F7F79A8B6B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591200"/>
            <a:ext cx="5170199" cy="2560124"/>
          </a:xfrm>
          <a:prstGeom prst="roundRect">
            <a:avLst>
              <a:gd name="adj" fmla="val 193"/>
            </a:avLst>
          </a:prstGeom>
          <a:solidFill>
            <a:srgbClr val="FABD0F"/>
          </a:solidFill>
          <a:ln w="12700">
            <a:noFill/>
          </a:ln>
        </p:spPr>
        <p:txBody>
          <a:bodyPr wrap="square" lIns="457200" tIns="457200" rIns="457200" bIns="457200" anchor="t" anchorCtr="0">
            <a:spAutoFit/>
          </a:bodyPr>
          <a:lstStyle>
            <a:lvl1pPr marL="0" indent="0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None/>
              <a:defRPr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magna at </a:t>
            </a:r>
            <a:r>
              <a:rPr lang="en-US" dirty="0" err="1"/>
              <a:t>neque</a:t>
            </a:r>
            <a:r>
              <a:rPr lang="en-US" dirty="0"/>
              <a:t> convallis, id vestibulum nisi </a:t>
            </a:r>
            <a:r>
              <a:rPr lang="en-US" dirty="0" err="1"/>
              <a:t>vulputate</a:t>
            </a:r>
            <a:r>
              <a:rPr lang="en-US" dirty="0"/>
              <a:t>. Sed fermentum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88CE5-A779-0641-85F6-BEC2C1831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711D0-D8F4-4A49-9587-EDE19A5ED6DB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453333-0FCD-FF41-A359-6DE7E02F2E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57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hart – 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658BCE2-55D5-C94F-999B-0811A86B3A9E}"/>
              </a:ext>
            </a:extLst>
          </p:cNvPr>
          <p:cNvSpPr/>
          <p:nvPr userDrawn="1"/>
        </p:nvSpPr>
        <p:spPr>
          <a:xfrm>
            <a:off x="6324600" y="1592263"/>
            <a:ext cx="5172075" cy="4579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E927F1-A53E-1649-9F0B-A5C21EDB2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A36056-8BCF-FE40-937E-16F129FFBE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F37168-22FB-CD40-9B53-116C84B384E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324600" y="5245100"/>
            <a:ext cx="5172075" cy="5845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rgbClr val="21212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rgbClr val="21212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rgbClr val="21212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rgbClr val="21212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/>
            </a:lvl6pPr>
            <a:lvl7pPr marL="1828800" indent="-228600">
              <a:defRPr/>
            </a:lvl7pPr>
            <a:lvl8pPr marL="2057400" indent="-228600">
              <a:defRPr/>
            </a:lvl8pPr>
          </a:lstStyle>
          <a:p>
            <a:pPr lvl="0"/>
            <a:r>
              <a:rPr lang="en-US" dirty="0"/>
              <a:t>Chart 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258FB9F-3F87-6A49-9D8A-2BB899FFD8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56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67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hart – pie char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1C9C1D9-1BE0-3B41-98B5-532649D8D85E}"/>
              </a:ext>
            </a:extLst>
          </p:cNvPr>
          <p:cNvSpPr/>
          <p:nvPr userDrawn="1"/>
        </p:nvSpPr>
        <p:spPr>
          <a:xfrm>
            <a:off x="6324600" y="1592263"/>
            <a:ext cx="5172075" cy="4579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534707B-8252-B042-9F8A-82CF4C08AFD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324600" y="5346701"/>
            <a:ext cx="5172075" cy="5845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rgbClr val="21212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rgbClr val="21212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rgbClr val="21212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rgbClr val="21212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/>
            </a:lvl6pPr>
            <a:lvl7pPr marL="1828800" indent="-228600">
              <a:defRPr/>
            </a:lvl7pPr>
            <a:lvl8pPr marL="2057400" indent="-228600">
              <a:defRPr/>
            </a:lvl8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E927F1-A53E-1649-9F0B-A5C21EDB2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A36056-8BCF-FE40-937E-16F129FFBE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557EFD-0193-974B-AA18-B675053098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graphicFrame>
        <p:nvGraphicFramePr>
          <p:cNvPr id="17" name="Content Placeholder 6">
            <a:extLst>
              <a:ext uri="{FF2B5EF4-FFF2-40B4-BE49-F238E27FC236}">
                <a16:creationId xmlns:a16="http://schemas.microsoft.com/office/drawing/2014/main" id="{2E73BCD6-B567-494E-A004-604C681A52BA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211521816"/>
              </p:ext>
            </p:extLst>
          </p:nvPr>
        </p:nvGraphicFramePr>
        <p:xfrm>
          <a:off x="6560142" y="1787492"/>
          <a:ext cx="4690087" cy="343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289503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hart – bar graph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2DAF9DC-6E5F-3D41-AD8B-E8861F8BD14C}"/>
              </a:ext>
            </a:extLst>
          </p:cNvPr>
          <p:cNvSpPr/>
          <p:nvPr userDrawn="1"/>
        </p:nvSpPr>
        <p:spPr>
          <a:xfrm>
            <a:off x="6324600" y="1592263"/>
            <a:ext cx="5172075" cy="4579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5CC29C47-404C-1B45-A779-B240E1DEAFF6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224068772"/>
              </p:ext>
            </p:extLst>
          </p:nvPr>
        </p:nvGraphicFramePr>
        <p:xfrm>
          <a:off x="6653734" y="1818434"/>
          <a:ext cx="4484166" cy="3443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7C090CA8-4E6C-A247-8781-98EB368F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C85DD65-9689-3241-AEB0-955F1D770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5C3B9C-F33C-8340-8DB0-ACB878D991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C1C212D-EA21-2E43-99FE-661794AC19D7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324600" y="5346701"/>
            <a:ext cx="5172075" cy="5845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rgbClr val="21212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rgbClr val="21212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rgbClr val="21212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rgbClr val="21212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/>
            </a:lvl6pPr>
            <a:lvl7pPr marL="1828800" indent="-228600">
              <a:defRPr/>
            </a:lvl7pPr>
            <a:lvl8pPr marL="2057400" indent="-228600">
              <a:defRPr/>
            </a:lvl8pPr>
          </a:lstStyle>
          <a:p>
            <a:pPr lvl="0"/>
            <a:r>
              <a:rPr lang="en-US" dirty="0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16330640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p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C090CA8-4E6C-A247-8781-98EB368F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5C3B9C-F33C-8340-8DB0-ACB878D99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DADEF27F-CC03-834D-A185-0B73C517815E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823176883"/>
              </p:ext>
            </p:extLst>
          </p:nvPr>
        </p:nvGraphicFramePr>
        <p:xfrm>
          <a:off x="685800" y="1592262"/>
          <a:ext cx="10936087" cy="45720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757411">
                  <a:extLst>
                    <a:ext uri="{9D8B030D-6E8A-4147-A177-3AD203B41FA5}">
                      <a16:colId xmlns:a16="http://schemas.microsoft.com/office/drawing/2014/main" val="941155809"/>
                    </a:ext>
                  </a:extLst>
                </a:gridCol>
                <a:gridCol w="1859280">
                  <a:extLst>
                    <a:ext uri="{9D8B030D-6E8A-4147-A177-3AD203B41FA5}">
                      <a16:colId xmlns:a16="http://schemas.microsoft.com/office/drawing/2014/main" val="3853484078"/>
                    </a:ext>
                  </a:extLst>
                </a:gridCol>
                <a:gridCol w="5319396">
                  <a:extLst>
                    <a:ext uri="{9D8B030D-6E8A-4147-A177-3AD203B41FA5}">
                      <a16:colId xmlns:a16="http://schemas.microsoft.com/office/drawing/2014/main" val="3777659007"/>
                    </a:ext>
                  </a:extLst>
                </a:gridCol>
              </a:tblGrid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Tactic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Estimated Costs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Notes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0858711"/>
                  </a:ext>
                </a:extLst>
              </a:tr>
              <a:tr h="347472">
                <a:tc gridSpan="3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Sub-category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73504128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66197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consectetur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adipiscing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elit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sed do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eiusmod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tempor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incididunt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labore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et dolore magna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aliqua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8827410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644667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97999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54005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consectetur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adipiscing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elit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sed do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eiusmod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tempor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incididunt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labore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et dolore magna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aliqua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094480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896557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1" i="0" dirty="0">
                          <a:effectLst/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Subtotal</a:t>
                      </a:r>
                      <a:endParaRPr lang="en-CA" sz="1200" b="1" i="0" dirty="0">
                        <a:effectLst/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b="1" i="0">
                          <a:effectLst/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$9,000.00</a:t>
                      </a:r>
                      <a:endParaRPr lang="en-CA" sz="1200" b="1" i="0" dirty="0">
                        <a:effectLst/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en-CA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12513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1" i="0" dirty="0">
                          <a:effectLst/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15% fee</a:t>
                      </a:r>
                      <a:endParaRPr lang="en-CA" sz="1200" b="1" i="0" dirty="0">
                        <a:effectLst/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b="1" i="0">
                          <a:effectLst/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$1,350.00</a:t>
                      </a:r>
                      <a:endParaRPr lang="en-CA" sz="1200" b="1" i="0" dirty="0">
                        <a:effectLst/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5721934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1" i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Total</a:t>
                      </a:r>
                      <a:endParaRPr lang="en-CA" sz="1200" b="1" i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b="1" i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$10,350.00</a:t>
                      </a:r>
                      <a:endParaRPr lang="en-CA" sz="1200" b="1" i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en-CA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0747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4578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C090CA8-4E6C-A247-8781-98EB368F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5C3B9C-F33C-8340-8DB0-ACB878D99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375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tural presentation p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5241A-FE81-E045-A53F-CCB1ECEF6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5" y="705274"/>
            <a:ext cx="10897200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E587E-971A-AE4C-A03D-10208DBE7F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2566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osing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B55DD1-AEE8-0B4A-8BF7-3E7E9CFB17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67561" y="2145162"/>
            <a:ext cx="3456878" cy="23436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B73D73-65C6-F840-B924-81F2EF1B5B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096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title page – re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82FE4F-D602-7347-B9F6-0C6B7E7CD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924" y="838200"/>
            <a:ext cx="10905751" cy="22845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 i="0" spc="100" baseline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A70CACF-03AD-CC46-92EA-48723E127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905751" cy="5387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 spc="50" baseline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702637-AA50-8B42-A91A-9134A912646D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AD217B-C783-2542-B203-819ED621AC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C0222A-F395-745C-770E-16FAEACF4A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934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title page – yellow">
    <p:bg>
      <p:bgPr>
        <a:solidFill>
          <a:srgbClr val="FABD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82FE4F-D602-7347-B9F6-0C6B7E7CD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924" y="838200"/>
            <a:ext cx="10905751" cy="22845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 i="0" spc="10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A70CACF-03AD-CC46-92EA-48723E127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905751" cy="5387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 spc="5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702637-AA50-8B42-A91A-9134A912646D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AD217B-C783-2542-B203-819ED621AC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flipH="1">
            <a:off x="0" y="0"/>
            <a:ext cx="12192000" cy="165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E7EFC7-F625-6A77-0028-CF65713294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6428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title page – gre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82FE4F-D602-7347-B9F6-0C6B7E7CD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924" y="838200"/>
            <a:ext cx="10905751" cy="22845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 i="0" spc="10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A70CACF-03AD-CC46-92EA-48723E127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905751" cy="5387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 spc="5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702637-AA50-8B42-A91A-9134A912646D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AD217B-C783-2542-B203-819ED621AC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91851D-3F32-228B-A62B-7E8920B46F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565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paragraph / quote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4B1D494-1163-FD4D-87D9-F88FDD14180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515533" y="838200"/>
            <a:ext cx="9160934" cy="48768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22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E587E-971A-AE4C-A03D-10208DBE7F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1377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– one colum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5241A-FE81-E045-A53F-CCB1ECEF6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5" y="705274"/>
            <a:ext cx="10897200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4B1D494-1163-FD4D-87D9-F88FDD1418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10897090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E587E-971A-AE4C-A03D-10208DBE7F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822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– two column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292A029-F549-3740-BF04-29AC6D613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4710339-FCEB-864A-BE99-139C449C30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90E677D-56A4-5F4D-AB35-5014A471F12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28860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84E749-3BF0-CF43-BD8D-E70FC16313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644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pho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292A029-F549-3740-BF04-29AC6D613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1DB2C69-F649-2E41-A435-292B23F4B6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518E54-571D-EE4F-9DB6-F9EF51BA09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8900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all-out box – 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A14FC-D5E3-E847-A5CB-16350B11C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E50E892-DFEC-B148-BD77-F7F79A8B6B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591200"/>
            <a:ext cx="5170199" cy="2560124"/>
          </a:xfrm>
          <a:prstGeom prst="roundRect">
            <a:avLst>
              <a:gd name="adj" fmla="val 193"/>
            </a:avLst>
          </a:prstGeom>
          <a:solidFill>
            <a:schemeClr val="bg1"/>
          </a:solidFill>
          <a:ln w="12700">
            <a:noFill/>
          </a:ln>
        </p:spPr>
        <p:txBody>
          <a:bodyPr wrap="square" lIns="457200" tIns="457200" rIns="457200" bIns="457200" anchor="t" anchorCtr="0">
            <a:spAutoFit/>
          </a:bodyPr>
          <a:lstStyle>
            <a:lvl1pPr marL="0" indent="0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None/>
              <a:defRPr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magna at </a:t>
            </a:r>
            <a:r>
              <a:rPr lang="en-US" dirty="0" err="1"/>
              <a:t>neque</a:t>
            </a:r>
            <a:r>
              <a:rPr lang="en-US" dirty="0"/>
              <a:t> convallis, id vestibulum nisi </a:t>
            </a:r>
            <a:r>
              <a:rPr lang="en-US" dirty="0" err="1"/>
              <a:t>vulputate</a:t>
            </a:r>
            <a:r>
              <a:rPr lang="en-US" dirty="0"/>
              <a:t>. Sed fermentum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88CE5-A779-0641-85F6-BEC2C1831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711D0-D8F4-4A49-9587-EDE19A5ED6DB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453333-0FCD-FF41-A359-6DE7E02F2E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0632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4B3BC-6B9E-CB4D-9108-631CA69A8E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843" y="1436913"/>
            <a:ext cx="10897832" cy="4735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8A628D-071D-1D45-B08E-140D1CE66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843" y="759701"/>
            <a:ext cx="10897832" cy="6431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2147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99" r:id="rId3"/>
    <p:sldLayoutId id="2147483697" r:id="rId4"/>
    <p:sldLayoutId id="2147483703" r:id="rId5"/>
    <p:sldLayoutId id="2147483687" r:id="rId6"/>
    <p:sldLayoutId id="2147483688" r:id="rId7"/>
    <p:sldLayoutId id="2147483695" r:id="rId8"/>
    <p:sldLayoutId id="2147483689" r:id="rId9"/>
    <p:sldLayoutId id="2147483698" r:id="rId10"/>
    <p:sldLayoutId id="2147483700" r:id="rId11"/>
    <p:sldLayoutId id="2147483701" r:id="rId12"/>
    <p:sldLayoutId id="2147483696" r:id="rId13"/>
    <p:sldLayoutId id="2147483693" r:id="rId14"/>
    <p:sldLayoutId id="2147483694" r:id="rId15"/>
    <p:sldLayoutId id="2147483704" r:id="rId16"/>
    <p:sldLayoutId id="2147483705" r:id="rId17"/>
    <p:sldLayoutId id="2147483702" r:id="rId18"/>
    <p:sldLayoutId id="2147483655" r:id="rId19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Open Sans Semibold" panose="020B0606030504020204" pitchFamily="34" charset="0"/>
          <a:ea typeface="Open Sans Semibold" panose="020B0606030504020204" pitchFamily="34" charset="0"/>
          <a:cs typeface="Open Sans Semibold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4572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685800" indent="-225425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System Font Regular"/>
        <a:buChar char="⁃"/>
        <a:tabLst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914400" indent="-225425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143000" marR="0" indent="-228600" algn="l" defTabSz="914400" rtl="0" eaLnBrk="1" fontAlgn="auto" latinLnBrk="0" hangingPunct="1">
        <a:lnSpc>
          <a:spcPct val="150000"/>
        </a:lnSpc>
        <a:spcBef>
          <a:spcPts val="0"/>
        </a:spcBef>
        <a:spcAft>
          <a:spcPts val="1200"/>
        </a:spcAft>
        <a:buClrTx/>
        <a:buSzTx/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1371600" indent="-225425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6pPr>
      <a:lvl7pPr marL="16002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7pPr>
      <a:lvl8pPr marL="18288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8pPr>
      <a:lvl9pPr marL="20574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8" userDrawn="1">
          <p15:clr>
            <a:srgbClr val="F26B43"/>
          </p15:clr>
        </p15:guide>
        <p15:guide id="2" pos="432" userDrawn="1">
          <p15:clr>
            <a:srgbClr val="F26B43"/>
          </p15:clr>
        </p15:guide>
        <p15:guide id="3" orient="horz" pos="1003" userDrawn="1">
          <p15:clr>
            <a:srgbClr val="F26B43"/>
          </p15:clr>
        </p15:guide>
        <p15:guide id="4" orient="horz" pos="1224" userDrawn="1">
          <p15:clr>
            <a:srgbClr val="F26B43"/>
          </p15:clr>
        </p15:guide>
        <p15:guide id="6" orient="horz" pos="4104" userDrawn="1">
          <p15:clr>
            <a:srgbClr val="F26B43"/>
          </p15:clr>
        </p15:guide>
        <p15:guide id="8" pos="3696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242" userDrawn="1">
          <p15:clr>
            <a:srgbClr val="F26B43"/>
          </p15:clr>
        </p15:guide>
        <p15:guide id="11" orient="horz" pos="3168" userDrawn="1">
          <p15:clr>
            <a:srgbClr val="F26B43"/>
          </p15:clr>
        </p15:guide>
        <p15:guide id="12" orient="horz" pos="3888" userDrawn="1">
          <p15:clr>
            <a:srgbClr val="F26B43"/>
          </p15:clr>
        </p15:guide>
        <p15:guide id="13" orient="horz" pos="36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7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7" Type="http://schemas.openxmlformats.org/officeDocument/2006/relationships/image" Target="../media/image24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emf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9" Type="http://schemas.openxmlformats.org/officeDocument/2006/relationships/image" Target="../media/image26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7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11" Type="http://schemas.openxmlformats.org/officeDocument/2006/relationships/image" Target="../media/image28.emf"/><Relationship Id="rId5" Type="http://schemas.openxmlformats.org/officeDocument/2006/relationships/image" Target="../media/image77.png"/><Relationship Id="rId10" Type="http://schemas.openxmlformats.org/officeDocument/2006/relationships/image" Target="../media/image27.emf"/><Relationship Id="rId4" Type="http://schemas.openxmlformats.org/officeDocument/2006/relationships/image" Target="../media/image76.png"/><Relationship Id="rId9" Type="http://schemas.openxmlformats.org/officeDocument/2006/relationships/image" Target="../media/image26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7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2.png"/><Relationship Id="rId11" Type="http://schemas.openxmlformats.org/officeDocument/2006/relationships/image" Target="../media/image30.emf"/><Relationship Id="rId5" Type="http://schemas.openxmlformats.org/officeDocument/2006/relationships/image" Target="../media/image77.png"/><Relationship Id="rId10" Type="http://schemas.openxmlformats.org/officeDocument/2006/relationships/image" Target="../media/image29.emf"/><Relationship Id="rId4" Type="http://schemas.openxmlformats.org/officeDocument/2006/relationships/image" Target="../media/image76.png"/><Relationship Id="rId9" Type="http://schemas.openxmlformats.org/officeDocument/2006/relationships/image" Target="../media/image2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1.emf"/><Relationship Id="rId7" Type="http://schemas.openxmlformats.org/officeDocument/2006/relationships/image" Target="../media/image41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42.emf"/><Relationship Id="rId9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4.emf"/><Relationship Id="rId7" Type="http://schemas.openxmlformats.org/officeDocument/2006/relationships/image" Target="../media/image41.png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45.emf"/><Relationship Id="rId9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7.emf"/><Relationship Id="rId7" Type="http://schemas.openxmlformats.org/officeDocument/2006/relationships/image" Target="../media/image41.pn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48.emf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0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0.png"/><Relationship Id="rId4" Type="http://schemas.openxmlformats.org/officeDocument/2006/relationships/image" Target="../media/image6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55.png"/><Relationship Id="rId7" Type="http://schemas.openxmlformats.org/officeDocument/2006/relationships/image" Target="../media/image11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0.png"/><Relationship Id="rId13" Type="http://schemas.openxmlformats.org/officeDocument/2006/relationships/image" Target="../media/image461.png"/><Relationship Id="rId3" Type="http://schemas.openxmlformats.org/officeDocument/2006/relationships/image" Target="../media/image58.png"/><Relationship Id="rId7" Type="http://schemas.openxmlformats.org/officeDocument/2006/relationships/image" Target="../media/image400.png"/><Relationship Id="rId12" Type="http://schemas.openxmlformats.org/officeDocument/2006/relationships/image" Target="../media/image45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0.png"/><Relationship Id="rId11" Type="http://schemas.openxmlformats.org/officeDocument/2006/relationships/image" Target="../media/image61.png"/><Relationship Id="rId5" Type="http://schemas.openxmlformats.org/officeDocument/2006/relationships/image" Target="../media/image380.png"/><Relationship Id="rId10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42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7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90.png"/></Relationships>
</file>

<file path=ppt/slides/_rels/slide3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00.png"/><Relationship Id="rId3" Type="http://schemas.openxmlformats.org/officeDocument/2006/relationships/image" Target="../media/image53.png"/><Relationship Id="rId12" Type="http://schemas.openxmlformats.org/officeDocument/2006/relationships/image" Target="../media/image690.png"/><Relationship Id="rId2" Type="http://schemas.openxmlformats.org/officeDocument/2006/relationships/image" Target="../media/image660.png"/><Relationship Id="rId1" Type="http://schemas.openxmlformats.org/officeDocument/2006/relationships/slideLayout" Target="../slideLayouts/slideLayout8.xml"/><Relationship Id="rId11" Type="http://schemas.openxmlformats.org/officeDocument/2006/relationships/image" Target="../media/image460.png"/><Relationship Id="rId5" Type="http://schemas.openxmlformats.org/officeDocument/2006/relationships/image" Target="../media/image64.png"/><Relationship Id="rId10" Type="http://schemas.openxmlformats.org/officeDocument/2006/relationships/image" Target="../media/image450.png"/><Relationship Id="rId4" Type="http://schemas.openxmlformats.org/officeDocument/2006/relationships/image" Target="../media/image63.png"/><Relationship Id="rId9" Type="http://schemas.openxmlformats.org/officeDocument/2006/relationships/image" Target="../media/image44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emf"/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7.png"/><Relationship Id="rId5" Type="http://schemas.openxmlformats.org/officeDocument/2006/relationships/image" Target="../media/image590.png"/><Relationship Id="rId4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image" Target="../media/image74.jpg"/><Relationship Id="rId7" Type="http://schemas.openxmlformats.org/officeDocument/2006/relationships/image" Target="../media/image78.png"/><Relationship Id="rId12" Type="http://schemas.openxmlformats.org/officeDocument/2006/relationships/image" Target="../media/image750.png"/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7.jpg"/><Relationship Id="rId11" Type="http://schemas.openxmlformats.org/officeDocument/2006/relationships/image" Target="../media/image740.png"/><Relationship Id="rId5" Type="http://schemas.openxmlformats.org/officeDocument/2006/relationships/image" Target="../media/image76.jpg"/><Relationship Id="rId10" Type="http://schemas.openxmlformats.org/officeDocument/2006/relationships/image" Target="../media/image730.png"/><Relationship Id="rId4" Type="http://schemas.openxmlformats.org/officeDocument/2006/relationships/image" Target="../media/image75.png"/><Relationship Id="rId9" Type="http://schemas.openxmlformats.org/officeDocument/2006/relationships/image" Target="../media/image7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4.png"/><Relationship Id="rId7" Type="http://schemas.openxmlformats.org/officeDocument/2006/relationships/image" Target="../media/image87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6.png"/><Relationship Id="rId5" Type="http://schemas.openxmlformats.org/officeDocument/2006/relationships/image" Target="../media/image52.png"/><Relationship Id="rId4" Type="http://schemas.openxmlformats.org/officeDocument/2006/relationships/image" Target="../media/image85.png"/><Relationship Id="rId9" Type="http://schemas.openxmlformats.org/officeDocument/2006/relationships/image" Target="../media/image8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5.png"/><Relationship Id="rId7" Type="http://schemas.openxmlformats.org/officeDocument/2006/relationships/image" Target="../media/image98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56.png"/><Relationship Id="rId7" Type="http://schemas.openxmlformats.org/officeDocument/2006/relationships/image" Target="../media/image10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7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2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13" Type="http://schemas.openxmlformats.org/officeDocument/2006/relationships/image" Target="../media/image220.png"/><Relationship Id="rId3" Type="http://schemas.openxmlformats.org/officeDocument/2006/relationships/image" Target="../media/image260.png"/><Relationship Id="rId7" Type="http://schemas.openxmlformats.org/officeDocument/2006/relationships/image" Target="../media/image300.png"/><Relationship Id="rId12" Type="http://schemas.openxmlformats.org/officeDocument/2006/relationships/image" Target="../media/image3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0.png"/><Relationship Id="rId11" Type="http://schemas.openxmlformats.org/officeDocument/2006/relationships/image" Target="../media/image34.png"/><Relationship Id="rId5" Type="http://schemas.openxmlformats.org/officeDocument/2006/relationships/image" Target="../media/image280.png"/><Relationship Id="rId15" Type="http://schemas.openxmlformats.org/officeDocument/2006/relationships/image" Target="../media/image250.png"/><Relationship Id="rId10" Type="http://schemas.openxmlformats.org/officeDocument/2006/relationships/image" Target="../media/image33.png"/><Relationship Id="rId4" Type="http://schemas.openxmlformats.org/officeDocument/2006/relationships/image" Target="../media/image270.png"/><Relationship Id="rId9" Type="http://schemas.openxmlformats.org/officeDocument/2006/relationships/image" Target="../media/image310.png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4FD92-B381-0343-90F5-7E7C24033B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Dark Matter–Induced UV Radiation and the Formation of Supermassive Black Hole Seeds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4FAF5F-8D52-274A-8B4D-B90D0C8923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7"/>
            <a:ext cx="10891875" cy="1213679"/>
          </a:xfrm>
        </p:spPr>
        <p:txBody>
          <a:bodyPr/>
          <a:lstStyle/>
          <a:p>
            <a:r>
              <a:rPr lang="en-US" dirty="0"/>
              <a:t>Light Dark World 2026</a:t>
            </a:r>
          </a:p>
          <a:p>
            <a:r>
              <a:rPr lang="en-US" sz="1600" dirty="0"/>
              <a:t>Han Wu, Aaron Vincent, Sarah Schoen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68920F-5895-4747-8AE1-389F822AC1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300" dirty="0"/>
              <a:t>July  30, 2026</a:t>
            </a:r>
          </a:p>
        </p:txBody>
      </p:sp>
    </p:spTree>
    <p:extLst>
      <p:ext uri="{BB962C8B-B14F-4D97-AF65-F5344CB8AC3E}">
        <p14:creationId xmlns:p14="http://schemas.microsoft.com/office/powerpoint/2010/main" val="2782339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66673-4CA0-5D1E-EFFF-EE7070E8A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30719-50ED-308C-E58E-D9917341D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Thermal History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083738-06C7-0059-37D9-D84E60B5815F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7 of 16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0A149A-7352-5D1A-D5C3-D84D7DB95E33}"/>
              </a:ext>
            </a:extLst>
          </p:cNvPr>
          <p:cNvSpPr txBox="1"/>
          <p:nvPr/>
        </p:nvSpPr>
        <p:spPr>
          <a:xfrm>
            <a:off x="750196" y="4952975"/>
            <a:ext cx="3040782" cy="879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Parameter: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 Formation: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631F431-1A8C-B076-740B-B0BCDE73C150}"/>
                  </a:ext>
                </a:extLst>
              </p:cNvPr>
              <p:cNvSpPr txBox="1"/>
              <p:nvPr/>
            </p:nvSpPr>
            <p:spPr>
              <a:xfrm>
                <a:off x="2856692" y="5479832"/>
                <a:ext cx="3144002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=47.1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𝑒𝑉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=7.74×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6D97973-871B-863B-FBA7-7E6BCE906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6692" y="5479832"/>
                <a:ext cx="3144002" cy="307072"/>
              </a:xfrm>
              <a:prstGeom prst="rect">
                <a:avLst/>
              </a:prstGeom>
              <a:blipFill>
                <a:blip r:embed="rId4"/>
                <a:stretch>
                  <a:fillRect l="-806" t="-4000" r="-403" b="-2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86E39ED1-525F-6D2C-91CB-7EB13B73A580}"/>
              </a:ext>
            </a:extLst>
          </p:cNvPr>
          <p:cNvSpPr txBox="1"/>
          <p:nvPr/>
        </p:nvSpPr>
        <p:spPr>
          <a:xfrm>
            <a:off x="11219116" y="4918375"/>
            <a:ext cx="1709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7529B0-F50E-AAB1-DD7F-CA7E053FC766}"/>
              </a:ext>
            </a:extLst>
          </p:cNvPr>
          <p:cNvSpPr txBox="1"/>
          <p:nvPr/>
        </p:nvSpPr>
        <p:spPr>
          <a:xfrm>
            <a:off x="6598730" y="4929261"/>
            <a:ext cx="1709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4205D0B-5ECC-2E79-28A1-5C6BABF0B7B8}"/>
              </a:ext>
            </a:extLst>
          </p:cNvPr>
          <p:cNvCxnSpPr>
            <a:stCxn id="3" idx="1"/>
          </p:cNvCxnSpPr>
          <p:nvPr/>
        </p:nvCxnSpPr>
        <p:spPr>
          <a:xfrm flipH="1">
            <a:off x="7453258" y="5087652"/>
            <a:ext cx="3765858" cy="108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8A7A5438-CC8B-88B5-66B4-244E7E2282B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401"/>
          <a:stretch/>
        </p:blipFill>
        <p:spPr>
          <a:xfrm>
            <a:off x="685801" y="1078964"/>
            <a:ext cx="5641330" cy="39178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698CD87-8F34-3F7D-37D1-F9CE5D1EF3F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401"/>
          <a:stretch/>
        </p:blipFill>
        <p:spPr>
          <a:xfrm>
            <a:off x="6095649" y="1083274"/>
            <a:ext cx="5641330" cy="391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792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ACF47-96C9-55E4-50A4-330BCA73A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DE320-198C-7919-912F-E4B08DAE5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Thermal History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2B4D79-125C-654A-7134-B06E9806CF54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7 of 16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E63E6F-9DC1-BB54-45A1-DF8C504751BB}"/>
              </a:ext>
            </a:extLst>
          </p:cNvPr>
          <p:cNvSpPr txBox="1"/>
          <p:nvPr/>
        </p:nvSpPr>
        <p:spPr>
          <a:xfrm>
            <a:off x="750196" y="4952975"/>
            <a:ext cx="3040782" cy="1710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Parameter: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 Formation: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Supermassive Black Hole (SMBH) Formation: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615F9A0-9352-40C8-4F5D-A25249A429BD}"/>
                  </a:ext>
                </a:extLst>
              </p:cNvPr>
              <p:cNvSpPr txBox="1"/>
              <p:nvPr/>
            </p:nvSpPr>
            <p:spPr>
              <a:xfrm>
                <a:off x="2856692" y="5479832"/>
                <a:ext cx="3144002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=47.1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𝑒𝑉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=7.74×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6D97973-871B-863B-FBA7-7E6BCE906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6692" y="5479832"/>
                <a:ext cx="3144002" cy="307072"/>
              </a:xfrm>
              <a:prstGeom prst="rect">
                <a:avLst/>
              </a:prstGeom>
              <a:blipFill>
                <a:blip r:embed="rId4"/>
                <a:stretch>
                  <a:fillRect l="-806" t="-4000" r="-403" b="-2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A9CD76D-3DC4-D111-5B98-9E9FCF594DCC}"/>
                  </a:ext>
                </a:extLst>
              </p:cNvPr>
              <p:cNvSpPr txBox="1"/>
              <p:nvPr/>
            </p:nvSpPr>
            <p:spPr>
              <a:xfrm>
                <a:off x="3437843" y="6018664"/>
                <a:ext cx="2839431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=47.1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𝑒𝑉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=1×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708B738-0C88-782E-93E9-FC1374398B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843" y="6018664"/>
                <a:ext cx="2839431" cy="307072"/>
              </a:xfrm>
              <a:prstGeom prst="rect">
                <a:avLst/>
              </a:prstGeom>
              <a:blipFill>
                <a:blip r:embed="rId5"/>
                <a:stretch>
                  <a:fillRect l="-444" r="-444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93283704-0E55-9924-F996-47E1D4153E9C}"/>
              </a:ext>
            </a:extLst>
          </p:cNvPr>
          <p:cNvSpPr txBox="1"/>
          <p:nvPr/>
        </p:nvSpPr>
        <p:spPr>
          <a:xfrm>
            <a:off x="11219116" y="4918375"/>
            <a:ext cx="1709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8C38C7-8B23-F586-90C5-55A155621BA4}"/>
              </a:ext>
            </a:extLst>
          </p:cNvPr>
          <p:cNvSpPr txBox="1"/>
          <p:nvPr/>
        </p:nvSpPr>
        <p:spPr>
          <a:xfrm>
            <a:off x="6598730" y="4929261"/>
            <a:ext cx="1709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9C7CE32-2F55-9128-D427-7726255F6A0F}"/>
              </a:ext>
            </a:extLst>
          </p:cNvPr>
          <p:cNvCxnSpPr>
            <a:stCxn id="3" idx="1"/>
          </p:cNvCxnSpPr>
          <p:nvPr/>
        </p:nvCxnSpPr>
        <p:spPr>
          <a:xfrm flipH="1">
            <a:off x="7453258" y="5087652"/>
            <a:ext cx="3765858" cy="108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475AA561-D036-16A1-D2C9-6033114BBFD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401"/>
          <a:stretch/>
        </p:blipFill>
        <p:spPr>
          <a:xfrm>
            <a:off x="685801" y="1078964"/>
            <a:ext cx="5641330" cy="39178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D7C5D9B-1037-7906-64EB-4D73DD27D23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7401"/>
          <a:stretch/>
        </p:blipFill>
        <p:spPr>
          <a:xfrm>
            <a:off x="5991145" y="1083274"/>
            <a:ext cx="5641330" cy="391785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3C90EF5-3595-9186-374E-A9F3EF40A08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7401"/>
          <a:stretch/>
        </p:blipFill>
        <p:spPr>
          <a:xfrm>
            <a:off x="687255" y="1075248"/>
            <a:ext cx="5641330" cy="391785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314D86C-8978-8B7C-F5E3-A758C4F38ED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7401"/>
          <a:stretch/>
        </p:blipFill>
        <p:spPr>
          <a:xfrm>
            <a:off x="6093096" y="1085453"/>
            <a:ext cx="5641330" cy="391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264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D80ED-FC68-71CC-36B8-C270B6D89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85C22-4150-38AE-92AE-3B87DA372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Thermal History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51230A-C26A-BD2C-BFC1-262C19C09786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7 of 16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B58EB81-4AD1-0ED1-45F3-113F908578C8}"/>
              </a:ext>
            </a:extLst>
          </p:cNvPr>
          <p:cNvSpPr txBox="1"/>
          <p:nvPr/>
        </p:nvSpPr>
        <p:spPr>
          <a:xfrm>
            <a:off x="750196" y="4952975"/>
            <a:ext cx="3040782" cy="1710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Parameter: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 Formation: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Supermassive Black Hole (SMBH) Formation: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F6F8C6-0336-5072-72DC-AA810BC8BAB9}"/>
              </a:ext>
            </a:extLst>
          </p:cNvPr>
          <p:cNvSpPr txBox="1"/>
          <p:nvPr/>
        </p:nvSpPr>
        <p:spPr>
          <a:xfrm>
            <a:off x="6558087" y="5198634"/>
            <a:ext cx="3972097" cy="879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 Temperature Cloud (HTC) Formation: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3741642-3920-0421-7554-2F1C2BC566BD}"/>
                  </a:ext>
                </a:extLst>
              </p:cNvPr>
              <p:cNvSpPr txBox="1"/>
              <p:nvPr/>
            </p:nvSpPr>
            <p:spPr>
              <a:xfrm>
                <a:off x="2856692" y="5479832"/>
                <a:ext cx="3144002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=47.1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𝑒𝑉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=7.74×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6D97973-871B-863B-FBA7-7E6BCE906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6692" y="5479832"/>
                <a:ext cx="3144002" cy="307072"/>
              </a:xfrm>
              <a:prstGeom prst="rect">
                <a:avLst/>
              </a:prstGeom>
              <a:blipFill>
                <a:blip r:embed="rId4"/>
                <a:stretch>
                  <a:fillRect l="-806" t="-4000" r="-403" b="-2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AD6E020-A691-F1A0-4C21-76B02FBEF734}"/>
                  </a:ext>
                </a:extLst>
              </p:cNvPr>
              <p:cNvSpPr txBox="1"/>
              <p:nvPr/>
            </p:nvSpPr>
            <p:spPr>
              <a:xfrm>
                <a:off x="3437843" y="6018664"/>
                <a:ext cx="2839431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=47.1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𝑒𝑉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=1×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708B738-0C88-782E-93E9-FC1374398B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843" y="6018664"/>
                <a:ext cx="2839431" cy="307072"/>
              </a:xfrm>
              <a:prstGeom prst="rect">
                <a:avLst/>
              </a:prstGeom>
              <a:blipFill>
                <a:blip r:embed="rId5"/>
                <a:stretch>
                  <a:fillRect l="-444" r="-444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852D32C-5703-6B8C-22B5-1C2F95AEC270}"/>
                  </a:ext>
                </a:extLst>
              </p:cNvPr>
              <p:cNvSpPr txBox="1"/>
              <p:nvPr/>
            </p:nvSpPr>
            <p:spPr>
              <a:xfrm>
                <a:off x="8169562" y="5725957"/>
                <a:ext cx="3272242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=22.86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𝑒𝑉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=2.78×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26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AFCFE55-3762-69E3-A6CE-292E3599DC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9562" y="5725957"/>
                <a:ext cx="3272242" cy="307072"/>
              </a:xfrm>
              <a:prstGeom prst="rect">
                <a:avLst/>
              </a:prstGeom>
              <a:blipFill>
                <a:blip r:embed="rId7"/>
                <a:stretch>
                  <a:fillRect l="-775" r="-388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91D2D81F-1CB9-FED3-D15F-0D7C77CCC59C}"/>
              </a:ext>
            </a:extLst>
          </p:cNvPr>
          <p:cNvSpPr txBox="1"/>
          <p:nvPr/>
        </p:nvSpPr>
        <p:spPr>
          <a:xfrm>
            <a:off x="11219116" y="4918375"/>
            <a:ext cx="1709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98B316-3130-29FE-EC07-32501D7094E4}"/>
              </a:ext>
            </a:extLst>
          </p:cNvPr>
          <p:cNvSpPr txBox="1"/>
          <p:nvPr/>
        </p:nvSpPr>
        <p:spPr>
          <a:xfrm>
            <a:off x="6598730" y="4929261"/>
            <a:ext cx="1709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18B262B-2C1F-2535-2E51-2C4F159AD293}"/>
              </a:ext>
            </a:extLst>
          </p:cNvPr>
          <p:cNvCxnSpPr>
            <a:stCxn id="3" idx="1"/>
          </p:cNvCxnSpPr>
          <p:nvPr/>
        </p:nvCxnSpPr>
        <p:spPr>
          <a:xfrm flipH="1">
            <a:off x="7453258" y="5087652"/>
            <a:ext cx="3765858" cy="108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1E42CDF8-91AE-9584-E458-FC6B06CBF35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7401"/>
          <a:stretch/>
        </p:blipFill>
        <p:spPr>
          <a:xfrm>
            <a:off x="687255" y="1075248"/>
            <a:ext cx="5641330" cy="39178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804E880-C735-071E-4E3F-E959DFD56F0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7401"/>
          <a:stretch/>
        </p:blipFill>
        <p:spPr>
          <a:xfrm>
            <a:off x="6093096" y="1085453"/>
            <a:ext cx="5641330" cy="39178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919CDE0-50B9-CE68-5295-C735939592A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7401"/>
          <a:stretch/>
        </p:blipFill>
        <p:spPr>
          <a:xfrm>
            <a:off x="683270" y="1075246"/>
            <a:ext cx="5641330" cy="391785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E1E49AB-79ED-3822-B04F-41D8668EB7F1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7401"/>
          <a:stretch/>
        </p:blipFill>
        <p:spPr>
          <a:xfrm>
            <a:off x="6093096" y="1085195"/>
            <a:ext cx="5641330" cy="391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261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31B86-0740-99C1-875E-35B60E017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B2392-5158-5641-8105-71B90563D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Thermal History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66EC48-8223-178B-5163-790305B6737F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7 of 16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B04F49-BCF0-FC42-B1C7-E713F47FD91C}"/>
              </a:ext>
            </a:extLst>
          </p:cNvPr>
          <p:cNvSpPr txBox="1"/>
          <p:nvPr/>
        </p:nvSpPr>
        <p:spPr>
          <a:xfrm>
            <a:off x="750196" y="4952975"/>
            <a:ext cx="3040782" cy="1710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Parameter: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 Formation: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Supermassive Black Hole (SMBH) Formation: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68260B-5273-6765-9E1C-119FEEEA4DE2}"/>
              </a:ext>
            </a:extLst>
          </p:cNvPr>
          <p:cNvSpPr txBox="1"/>
          <p:nvPr/>
        </p:nvSpPr>
        <p:spPr>
          <a:xfrm>
            <a:off x="6558087" y="5198634"/>
            <a:ext cx="3972097" cy="1295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 Temperature Cloud (HTC) Formation: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b="0" i="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Evaporation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BE34EB2-9877-CCDB-F502-EDF2DCE95C41}"/>
                  </a:ext>
                </a:extLst>
              </p:cNvPr>
              <p:cNvSpPr txBox="1"/>
              <p:nvPr/>
            </p:nvSpPr>
            <p:spPr>
              <a:xfrm>
                <a:off x="2856692" y="5479832"/>
                <a:ext cx="3144002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=47.1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𝑒𝑉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=7.74×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6D97973-871B-863B-FBA7-7E6BCE906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6692" y="5479832"/>
                <a:ext cx="3144002" cy="307072"/>
              </a:xfrm>
              <a:prstGeom prst="rect">
                <a:avLst/>
              </a:prstGeom>
              <a:blipFill>
                <a:blip r:embed="rId4"/>
                <a:stretch>
                  <a:fillRect l="-806" t="-4000" r="-403" b="-2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73DAC40-797D-DA4A-7660-193247A28D93}"/>
                  </a:ext>
                </a:extLst>
              </p:cNvPr>
              <p:cNvSpPr txBox="1"/>
              <p:nvPr/>
            </p:nvSpPr>
            <p:spPr>
              <a:xfrm>
                <a:off x="3437843" y="6018664"/>
                <a:ext cx="2839431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=47.1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𝑒𝑉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=1×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708B738-0C88-782E-93E9-FC1374398B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843" y="6018664"/>
                <a:ext cx="2839431" cy="307072"/>
              </a:xfrm>
              <a:prstGeom prst="rect">
                <a:avLst/>
              </a:prstGeom>
              <a:blipFill>
                <a:blip r:embed="rId5"/>
                <a:stretch>
                  <a:fillRect l="-444" r="-444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65A2F15-F1B3-4BC3-3B9F-E3B5CB6BD3BA}"/>
                  </a:ext>
                </a:extLst>
              </p:cNvPr>
              <p:cNvSpPr txBox="1"/>
              <p:nvPr/>
            </p:nvSpPr>
            <p:spPr>
              <a:xfrm>
                <a:off x="8169562" y="6423710"/>
                <a:ext cx="2894703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=47.1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𝑒𝑉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=1×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22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226747E-695F-E65B-9DEC-70ABB83BDF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9562" y="6423710"/>
                <a:ext cx="2894703" cy="307072"/>
              </a:xfrm>
              <a:prstGeom prst="rect">
                <a:avLst/>
              </a:prstGeom>
              <a:blipFill>
                <a:blip r:embed="rId6"/>
                <a:stretch>
                  <a:fillRect t="-4000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98FAF56-7DB7-D441-9D33-F844EFA7EFC4}"/>
                  </a:ext>
                </a:extLst>
              </p:cNvPr>
              <p:cNvSpPr txBox="1"/>
              <p:nvPr/>
            </p:nvSpPr>
            <p:spPr>
              <a:xfrm>
                <a:off x="8169562" y="5725957"/>
                <a:ext cx="3272242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=22.86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𝑒𝑉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=2.78×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26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AFCFE55-3762-69E3-A6CE-292E3599DC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9562" y="5725957"/>
                <a:ext cx="3272242" cy="307072"/>
              </a:xfrm>
              <a:prstGeom prst="rect">
                <a:avLst/>
              </a:prstGeom>
              <a:blipFill>
                <a:blip r:embed="rId7"/>
                <a:stretch>
                  <a:fillRect l="-775" r="-388" b="-2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05BD88E3-FA41-4962-5A05-188CE145AAC7}"/>
              </a:ext>
            </a:extLst>
          </p:cNvPr>
          <p:cNvSpPr txBox="1"/>
          <p:nvPr/>
        </p:nvSpPr>
        <p:spPr>
          <a:xfrm>
            <a:off x="11219116" y="4918375"/>
            <a:ext cx="1709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B76569-0436-73B4-C842-B50BCFD4DB4F}"/>
              </a:ext>
            </a:extLst>
          </p:cNvPr>
          <p:cNvSpPr txBox="1"/>
          <p:nvPr/>
        </p:nvSpPr>
        <p:spPr>
          <a:xfrm>
            <a:off x="6598730" y="4929261"/>
            <a:ext cx="1709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Present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DD35E5E-4C73-5A13-B651-69B430CC328F}"/>
              </a:ext>
            </a:extLst>
          </p:cNvPr>
          <p:cNvCxnSpPr>
            <a:stCxn id="3" idx="1"/>
          </p:cNvCxnSpPr>
          <p:nvPr/>
        </p:nvCxnSpPr>
        <p:spPr>
          <a:xfrm flipH="1">
            <a:off x="7453258" y="5087652"/>
            <a:ext cx="3765858" cy="108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D79CF836-AF43-39AF-0D29-1EF257A4A9A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7401"/>
          <a:stretch/>
        </p:blipFill>
        <p:spPr>
          <a:xfrm>
            <a:off x="683270" y="1075246"/>
            <a:ext cx="5641330" cy="391785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95F3CF0-9E72-BE4A-482A-8EF6BBD6B2F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7401"/>
          <a:stretch/>
        </p:blipFill>
        <p:spPr>
          <a:xfrm>
            <a:off x="6093096" y="1085195"/>
            <a:ext cx="5641330" cy="391785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C6EEA24-D188-E60D-AE18-39E2CF90B47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7401"/>
          <a:stretch/>
        </p:blipFill>
        <p:spPr>
          <a:xfrm>
            <a:off x="683270" y="1074921"/>
            <a:ext cx="5641330" cy="391785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765C7F5-5B28-4D56-124C-76ACD5835E3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7401"/>
          <a:stretch/>
        </p:blipFill>
        <p:spPr>
          <a:xfrm>
            <a:off x="6093096" y="1084873"/>
            <a:ext cx="5641330" cy="391785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F02BDD2-A7DE-F6B6-690C-52CA017C2D03}"/>
              </a:ext>
            </a:extLst>
          </p:cNvPr>
          <p:cNvSpPr txBox="1"/>
          <p:nvPr/>
        </p:nvSpPr>
        <p:spPr>
          <a:xfrm>
            <a:off x="9616913" y="2129415"/>
            <a:ext cx="1329761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Evaporation</a:t>
            </a:r>
          </a:p>
        </p:txBody>
      </p:sp>
    </p:spTree>
    <p:extLst>
      <p:ext uri="{BB962C8B-B14F-4D97-AF65-F5344CB8AC3E}">
        <p14:creationId xmlns:p14="http://schemas.microsoft.com/office/powerpoint/2010/main" val="2462170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EB1BA-9B9D-C085-141A-F3D6193DC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7FD42-521A-FC67-61D5-E92CBE8FA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Diagram: Decaying DM with Box Spectrum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7D3883D-493B-FB98-6719-0C6BA50D30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21" t="8170" r="2555"/>
          <a:stretch/>
        </p:blipFill>
        <p:spPr>
          <a:xfrm>
            <a:off x="209109" y="1592262"/>
            <a:ext cx="6706373" cy="40238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8D4F32-F79B-E2EE-332C-5E516FA017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55" t="9717" r="23734"/>
          <a:stretch/>
        </p:blipFill>
        <p:spPr>
          <a:xfrm>
            <a:off x="5370792" y="1675788"/>
            <a:ext cx="5154856" cy="394031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1C83907-9F73-9935-9D74-4561EE3127A3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8 of 16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919432-98FA-8AEA-8ACE-19964FD9AA21}"/>
              </a:ext>
            </a:extLst>
          </p:cNvPr>
          <p:cNvSpPr txBox="1"/>
          <p:nvPr/>
        </p:nvSpPr>
        <p:spPr>
          <a:xfrm>
            <a:off x="2888912" y="1808662"/>
            <a:ext cx="2323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Without Self-Shielding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25E780-E789-8FB8-37DE-57425585485E}"/>
              </a:ext>
            </a:extLst>
          </p:cNvPr>
          <p:cNvSpPr txBox="1"/>
          <p:nvPr/>
        </p:nvSpPr>
        <p:spPr>
          <a:xfrm>
            <a:off x="8440271" y="1808662"/>
            <a:ext cx="2028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Self-Shielding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F5BB6B-9028-BD6A-8B17-45CB2F57F7FE}"/>
              </a:ext>
            </a:extLst>
          </p:cNvPr>
          <p:cNvSpPr txBox="1"/>
          <p:nvPr/>
        </p:nvSpPr>
        <p:spPr>
          <a:xfrm rot="16200000">
            <a:off x="3805489" y="3062225"/>
            <a:ext cx="330925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[s]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2CADDB-8AE2-B110-AC43-DAF710FE2266}"/>
              </a:ext>
            </a:extLst>
          </p:cNvPr>
          <p:cNvSpPr txBox="1"/>
          <p:nvPr/>
        </p:nvSpPr>
        <p:spPr>
          <a:xfrm rot="16200000">
            <a:off x="-1327953" y="3071786"/>
            <a:ext cx="330925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[s]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AED630-2E56-7959-0ABA-E43B5B0336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198" t="8170" r="2555"/>
          <a:stretch/>
        </p:blipFill>
        <p:spPr>
          <a:xfrm>
            <a:off x="10588731" y="1601822"/>
            <a:ext cx="1461260" cy="40238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500C66-5108-C31D-0012-8DD93D7740C2}"/>
              </a:ext>
            </a:extLst>
          </p:cNvPr>
          <p:cNvSpPr txBox="1"/>
          <p:nvPr/>
        </p:nvSpPr>
        <p:spPr>
          <a:xfrm>
            <a:off x="10861896" y="4580908"/>
            <a:ext cx="1188095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CA" sz="1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vaporation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910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2CBEA-2610-77C3-6725-0DE996E10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913E5-8F9C-5886-5F48-5C66B07BD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Diagram: Decaying DM with Parabola Spectrum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740ED5-7B0F-4891-2030-46895E5B27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37" t="8170" r="1941"/>
          <a:stretch/>
        </p:blipFill>
        <p:spPr>
          <a:xfrm>
            <a:off x="194261" y="1593989"/>
            <a:ext cx="6777592" cy="40319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E629ED-9954-CE19-D546-2247BB4A00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55" t="9717" r="22991"/>
          <a:stretch/>
        </p:blipFill>
        <p:spPr>
          <a:xfrm>
            <a:off x="5368251" y="1675822"/>
            <a:ext cx="5221176" cy="39500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48F5E4-5959-70C2-6652-3636E6F453A9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9 of 16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DFDB61-8DCD-411D-65D5-C59B5EADAC16}"/>
              </a:ext>
            </a:extLst>
          </p:cNvPr>
          <p:cNvSpPr txBox="1"/>
          <p:nvPr/>
        </p:nvSpPr>
        <p:spPr>
          <a:xfrm>
            <a:off x="2894312" y="1808662"/>
            <a:ext cx="2323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Without Self-Shielding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F9D3BB-9C69-E1A1-CAB4-2202396E201E}"/>
              </a:ext>
            </a:extLst>
          </p:cNvPr>
          <p:cNvSpPr txBox="1"/>
          <p:nvPr/>
        </p:nvSpPr>
        <p:spPr>
          <a:xfrm>
            <a:off x="8440271" y="1808662"/>
            <a:ext cx="2028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Self-Shielding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E4CFF2-051A-716A-10F1-E798CF8F662F}"/>
              </a:ext>
            </a:extLst>
          </p:cNvPr>
          <p:cNvSpPr txBox="1"/>
          <p:nvPr/>
        </p:nvSpPr>
        <p:spPr>
          <a:xfrm rot="16200000">
            <a:off x="3817217" y="3080470"/>
            <a:ext cx="330925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[s]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BC04F6-D0BA-A1FE-1E37-2BD0AACEEC6B}"/>
              </a:ext>
            </a:extLst>
          </p:cNvPr>
          <p:cNvSpPr txBox="1"/>
          <p:nvPr/>
        </p:nvSpPr>
        <p:spPr>
          <a:xfrm rot="16200000">
            <a:off x="-1327953" y="3071786"/>
            <a:ext cx="330925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[s]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851C0A-DFFF-F64C-1519-27DBEA8244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828" t="8170" r="1941"/>
          <a:stretch/>
        </p:blipFill>
        <p:spPr>
          <a:xfrm>
            <a:off x="10563301" y="1601822"/>
            <a:ext cx="1535362" cy="40319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D3A8BE-D17C-CF98-5F4D-E347085B7197}"/>
              </a:ext>
            </a:extLst>
          </p:cNvPr>
          <p:cNvSpPr txBox="1"/>
          <p:nvPr/>
        </p:nvSpPr>
        <p:spPr>
          <a:xfrm>
            <a:off x="10877688" y="4575267"/>
            <a:ext cx="1188095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C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CA" sz="1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vaporation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082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EAE14-C85E-17F2-55D3-F7F322146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B6D11-1839-9660-2354-C11A560B5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Diagram: Annihilating DM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0F031E-6314-8C83-0B72-21A8DD6117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14" t="8170" r="2713"/>
          <a:stretch/>
        </p:blipFill>
        <p:spPr>
          <a:xfrm>
            <a:off x="129750" y="1566137"/>
            <a:ext cx="6891636" cy="40887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677D6D-E619-1956-F989-CFE61A31D6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6" t="8381" r="23850"/>
          <a:stretch/>
        </p:blipFill>
        <p:spPr>
          <a:xfrm>
            <a:off x="5445648" y="1566137"/>
            <a:ext cx="5370398" cy="40869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630390-5089-9277-864D-B821ED59312E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10 of 16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6826A6-06E3-C44E-3555-4C45EA0D4DF1}"/>
              </a:ext>
            </a:extLst>
          </p:cNvPr>
          <p:cNvSpPr txBox="1"/>
          <p:nvPr/>
        </p:nvSpPr>
        <p:spPr>
          <a:xfrm>
            <a:off x="2980718" y="4705308"/>
            <a:ext cx="2323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Without Self-Shielding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DEB639-4C79-8DAE-DD6F-D312DB326A7E}"/>
              </a:ext>
            </a:extLst>
          </p:cNvPr>
          <p:cNvSpPr txBox="1"/>
          <p:nvPr/>
        </p:nvSpPr>
        <p:spPr>
          <a:xfrm>
            <a:off x="8687081" y="4705308"/>
            <a:ext cx="2028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Self-Shielding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CBB193E-EEE3-CF0D-DF1F-D187CEC887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331" t="8170" r="2713"/>
          <a:stretch/>
        </p:blipFill>
        <p:spPr>
          <a:xfrm>
            <a:off x="10816046" y="1592263"/>
            <a:ext cx="1402452" cy="41250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8A0FAB8-94C7-9284-5B35-AEF87CD53537}"/>
              </a:ext>
            </a:extLst>
          </p:cNvPr>
          <p:cNvSpPr txBox="1"/>
          <p:nvPr/>
        </p:nvSpPr>
        <p:spPr>
          <a:xfrm>
            <a:off x="11016968" y="4626038"/>
            <a:ext cx="1188095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C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CA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vaporation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091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62E3D-2A58-0AE4-DA5A-84A4F083F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7A6A2-B48B-7286-6FC9-E5E5D45F2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 Formation Time: Decaying DM with Box Spectrum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565B7A1-78FA-49F6-1440-EA75473A2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046" y="1517819"/>
            <a:ext cx="9779907" cy="458433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3A71FA0-33DB-B4AB-9EF5-B83CDF6BA82B}"/>
              </a:ext>
            </a:extLst>
          </p:cNvPr>
          <p:cNvSpPr txBox="1"/>
          <p:nvPr/>
        </p:nvSpPr>
        <p:spPr>
          <a:xfrm>
            <a:off x="10120607" y="1280901"/>
            <a:ext cx="2943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Early Star Formation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760A2E-5BC8-5990-605A-35F41735576D}"/>
              </a:ext>
            </a:extLst>
          </p:cNvPr>
          <p:cNvSpPr txBox="1"/>
          <p:nvPr/>
        </p:nvSpPr>
        <p:spPr>
          <a:xfrm>
            <a:off x="10120607" y="5633049"/>
            <a:ext cx="2943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Late Star Formation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8E2490C-B60C-7FCF-CF1D-6B9DF07550EE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11 of 16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E25AC9E-1399-79EC-CE41-DFF523CCC423}"/>
              </a:ext>
            </a:extLst>
          </p:cNvPr>
          <p:cNvCxnSpPr>
            <a:cxnSpLocks/>
          </p:cNvCxnSpPr>
          <p:nvPr/>
        </p:nvCxnSpPr>
        <p:spPr>
          <a:xfrm>
            <a:off x="10287000" y="2070100"/>
            <a:ext cx="2032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89DCB11-5D14-1ADF-41AD-514DB381269B}"/>
              </a:ext>
            </a:extLst>
          </p:cNvPr>
          <p:cNvSpPr txBox="1"/>
          <p:nvPr/>
        </p:nvSpPr>
        <p:spPr>
          <a:xfrm>
            <a:off x="10629899" y="1746934"/>
            <a:ext cx="2133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Standard Star Formation</a:t>
            </a:r>
          </a:p>
        </p:txBody>
      </p:sp>
    </p:spTree>
    <p:extLst>
      <p:ext uri="{BB962C8B-B14F-4D97-AF65-F5344CB8AC3E}">
        <p14:creationId xmlns:p14="http://schemas.microsoft.com/office/powerpoint/2010/main" val="1291962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ACB25-9224-A892-9C3C-A0F69F70C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24825-D2AA-C50A-D6D2-5EF33E1F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 Formation Time: Decaying DM with Parabola Spectrum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A159494-4C77-E483-3714-C92313588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241" y="1472790"/>
            <a:ext cx="9727517" cy="45597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BA0365D-573E-58B7-3270-B2F63284FF0B}"/>
              </a:ext>
            </a:extLst>
          </p:cNvPr>
          <p:cNvSpPr txBox="1"/>
          <p:nvPr/>
        </p:nvSpPr>
        <p:spPr>
          <a:xfrm>
            <a:off x="10024866" y="1218306"/>
            <a:ext cx="2943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Early Star Formation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72D92D-6D03-4560-E395-0071CF5FCF47}"/>
              </a:ext>
            </a:extLst>
          </p:cNvPr>
          <p:cNvSpPr txBox="1"/>
          <p:nvPr/>
        </p:nvSpPr>
        <p:spPr>
          <a:xfrm>
            <a:off x="10024866" y="5515485"/>
            <a:ext cx="2943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Late Star Formation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052999-13DB-FB55-45CC-2610A43144F9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12 of 16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1B453A-80E0-EB90-AE45-62B9ED937EB4}"/>
              </a:ext>
            </a:extLst>
          </p:cNvPr>
          <p:cNvCxnSpPr>
            <a:cxnSpLocks/>
          </p:cNvCxnSpPr>
          <p:nvPr/>
        </p:nvCxnSpPr>
        <p:spPr>
          <a:xfrm>
            <a:off x="10261600" y="2070100"/>
            <a:ext cx="2032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E1985EE-FE7E-9032-0C55-51D215C94403}"/>
              </a:ext>
            </a:extLst>
          </p:cNvPr>
          <p:cNvSpPr txBox="1"/>
          <p:nvPr/>
        </p:nvSpPr>
        <p:spPr>
          <a:xfrm>
            <a:off x="10629899" y="1746934"/>
            <a:ext cx="2133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Standard Star Formation</a:t>
            </a:r>
          </a:p>
        </p:txBody>
      </p:sp>
    </p:spTree>
    <p:extLst>
      <p:ext uri="{BB962C8B-B14F-4D97-AF65-F5344CB8AC3E}">
        <p14:creationId xmlns:p14="http://schemas.microsoft.com/office/powerpoint/2010/main" val="1697232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DCC1-A1C7-FD27-E3E2-8928AC465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69DF846-0D84-7E91-397A-E57C340A0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169" y="1592263"/>
            <a:ext cx="10343661" cy="48485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E7D3FA-FC6C-D765-0543-B9A49C679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 Formation Time: </a:t>
            </a:r>
            <a:r>
              <a:rPr lang="en-US"/>
              <a:t>Annihilating DM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1D87ED-2D82-DDDB-0532-B2766A292921}"/>
              </a:ext>
            </a:extLst>
          </p:cNvPr>
          <p:cNvSpPr txBox="1"/>
          <p:nvPr/>
        </p:nvSpPr>
        <p:spPr>
          <a:xfrm>
            <a:off x="2455101" y="2497206"/>
            <a:ext cx="179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5D155D-2D9E-C290-A690-079A0E24976C}"/>
              </a:ext>
            </a:extLst>
          </p:cNvPr>
          <p:cNvSpPr txBox="1"/>
          <p:nvPr/>
        </p:nvSpPr>
        <p:spPr>
          <a:xfrm>
            <a:off x="6928980" y="2497205"/>
            <a:ext cx="179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33F61D-378A-3899-208D-BACEA559C080}"/>
              </a:ext>
            </a:extLst>
          </p:cNvPr>
          <p:cNvSpPr txBox="1"/>
          <p:nvPr/>
        </p:nvSpPr>
        <p:spPr>
          <a:xfrm>
            <a:off x="10120606" y="1278042"/>
            <a:ext cx="2943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Early Star Formation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CC8105-1658-BD64-4EA7-2E680E11ACED}"/>
              </a:ext>
            </a:extLst>
          </p:cNvPr>
          <p:cNvSpPr txBox="1"/>
          <p:nvPr/>
        </p:nvSpPr>
        <p:spPr>
          <a:xfrm>
            <a:off x="10120606" y="5858385"/>
            <a:ext cx="2943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Late Star Formation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4FB508-05DE-D79B-CF50-A132C0D07E98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13 of 16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C887FAE-B6C0-8F72-09E9-28CC49B527B0}"/>
              </a:ext>
            </a:extLst>
          </p:cNvPr>
          <p:cNvCxnSpPr/>
          <p:nvPr/>
        </p:nvCxnSpPr>
        <p:spPr>
          <a:xfrm>
            <a:off x="10515600" y="1828800"/>
            <a:ext cx="2286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A440F80-1E1E-2851-007E-143DBF9E6CDE}"/>
              </a:ext>
            </a:extLst>
          </p:cNvPr>
          <p:cNvSpPr txBox="1"/>
          <p:nvPr/>
        </p:nvSpPr>
        <p:spPr>
          <a:xfrm>
            <a:off x="10782300" y="1505634"/>
            <a:ext cx="2133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Standard Star Formation</a:t>
            </a:r>
          </a:p>
        </p:txBody>
      </p:sp>
    </p:spTree>
    <p:extLst>
      <p:ext uri="{BB962C8B-B14F-4D97-AF65-F5344CB8AC3E}">
        <p14:creationId xmlns:p14="http://schemas.microsoft.com/office/powerpoint/2010/main" val="1077559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8A2DA-EEEC-634D-B90D-697B75227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27C4201-B1D6-8749-A5EF-1A65A0EF2CEA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>
                  <a:lnSpc>
                    <a:spcPct val="100000"/>
                  </a:lnSpc>
                </a:pPr>
                <a:r>
                  <a:rPr lang="en-US" sz="2000" b="1" dirty="0"/>
                  <a:t>Background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1800" dirty="0"/>
                  <a:t>    </a:t>
                </a:r>
                <a:r>
                  <a:rPr lang="en-US" dirty="0"/>
                  <a:t>Observations, Collapse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𝐶𝐷𝑀</m:t>
                    </m:r>
                  </m:oMath>
                </a14:m>
                <a:r>
                  <a:rPr lang="en-CA" dirty="0"/>
                  <a:t> Model, Direct Collapse Black Hole (DCBH)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sz="2000" b="1" dirty="0"/>
                  <a:t>Modeling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CA" dirty="0"/>
                  <a:t>    DM Halo, Gas Cloud and DM Decay/ Annihilation, Simulation and </a:t>
                </a:r>
                <a:r>
                  <a:rPr lang="en-US" dirty="0"/>
                  <a:t>Criteria</a:t>
                </a:r>
                <a:r>
                  <a:rPr lang="en-CA" dirty="0"/>
                  <a:t> 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sz="2000" b="1" dirty="0"/>
                  <a:t>Results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CA" sz="1800" dirty="0"/>
                  <a:t>    </a:t>
                </a:r>
                <a:r>
                  <a:rPr lang="en-CA" dirty="0"/>
                  <a:t>Thermal History, Phase Diagrams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sz="2000" b="1" dirty="0"/>
                  <a:t>Takeaway Information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27C4201-B1D6-8749-A5EF-1A65A0EF2C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466" t="-8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82735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314BB-FB95-0F69-B485-7AD7DA154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AE2FFF96-033E-29EC-FDE3-8EC59C2C2C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69"/>
          <a:stretch>
            <a:fillRect/>
          </a:stretch>
        </p:blipFill>
        <p:spPr>
          <a:xfrm>
            <a:off x="6539994" y="1037085"/>
            <a:ext cx="4441236" cy="306547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7567923-CB9C-8A61-6B42-523E4D77D1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969"/>
          <a:stretch>
            <a:fillRect/>
          </a:stretch>
        </p:blipFill>
        <p:spPr>
          <a:xfrm>
            <a:off x="1148196" y="1037085"/>
            <a:ext cx="4441235" cy="306547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CFE2CFE-49BC-EF05-0B8A-9D84DCA42C6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969"/>
          <a:stretch>
            <a:fillRect/>
          </a:stretch>
        </p:blipFill>
        <p:spPr>
          <a:xfrm>
            <a:off x="1148195" y="3753649"/>
            <a:ext cx="4441236" cy="30654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5C03FC-2D8C-5C09-6834-F3DA3A3CD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 Formation: Gas Cloud Mass Critical Curves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D2F40D-8124-2659-5372-112BF91C6DAB}"/>
              </a:ext>
            </a:extLst>
          </p:cNvPr>
          <p:cNvSpPr txBox="1"/>
          <p:nvPr/>
        </p:nvSpPr>
        <p:spPr>
          <a:xfrm>
            <a:off x="8038973" y="6500119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14 of 16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A74186-2EBB-770D-6989-B97E3D92FE7B}"/>
                  </a:ext>
                </a:extLst>
              </p:cNvPr>
              <p:cNvSpPr txBox="1"/>
              <p:nvPr/>
            </p:nvSpPr>
            <p:spPr>
              <a:xfrm rot="16200000">
                <a:off x="618308" y="4995196"/>
                <a:ext cx="1336776" cy="276999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lang="en-CA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CA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CA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sz="1600" b="0" i="1" smtClean="0">
                                <a:latin typeface="Cambria Math" panose="02040503050406030204" pitchFamily="18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en-CA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CA" sz="16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CA" sz="1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dirty="0"/>
                  <a:t> 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A74186-2EBB-770D-6989-B97E3D92F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618308" y="4995196"/>
                <a:ext cx="1336776" cy="276999"/>
              </a:xfrm>
              <a:prstGeom prst="rect">
                <a:avLst/>
              </a:prstGeom>
              <a:blipFill>
                <a:blip r:embed="rId5"/>
                <a:stretch>
                  <a:fillRect r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07F88E2-CFA5-4BF8-7E05-C4E1780D4386}"/>
                  </a:ext>
                </a:extLst>
              </p:cNvPr>
              <p:cNvSpPr txBox="1"/>
              <p:nvPr/>
            </p:nvSpPr>
            <p:spPr>
              <a:xfrm>
                <a:off x="8038973" y="4335887"/>
                <a:ext cx="1794146" cy="3754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𝑑𝑒𝑐𝑎𝑦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𝜒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07F88E2-CFA5-4BF8-7E05-C4E1780D4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8973" y="4335887"/>
                <a:ext cx="1794146" cy="375424"/>
              </a:xfrm>
              <a:prstGeom prst="rect">
                <a:avLst/>
              </a:prstGeom>
              <a:blipFill>
                <a:blip r:embed="rId6"/>
                <a:stretch>
                  <a:fillRect l="-4225" r="-704" b="-161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E7E0144-672C-C357-3D0C-B407A118BB1E}"/>
                  </a:ext>
                </a:extLst>
              </p:cNvPr>
              <p:cNvSpPr txBox="1"/>
              <p:nvPr/>
            </p:nvSpPr>
            <p:spPr>
              <a:xfrm>
                <a:off x="8038973" y="4976542"/>
                <a:ext cx="1613390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𝑎𝑛𝑛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sSubSup>
                        <m:sSub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E7E0144-672C-C357-3D0C-B407A118BB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8973" y="4976542"/>
                <a:ext cx="1613390" cy="307072"/>
              </a:xfrm>
              <a:prstGeom prst="rect">
                <a:avLst/>
              </a:prstGeom>
              <a:blipFill>
                <a:blip r:embed="rId7"/>
                <a:stretch>
                  <a:fillRect l="-4724" r="-1575" b="-1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1E5F386-FDCB-7804-189D-92C75EC969DE}"/>
              </a:ext>
            </a:extLst>
          </p:cNvPr>
          <p:cNvSpPr txBox="1"/>
          <p:nvPr/>
        </p:nvSpPr>
        <p:spPr>
          <a:xfrm rot="16200000">
            <a:off x="404307" y="2155774"/>
            <a:ext cx="1857113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[s]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98E83C-E88D-1400-8DD3-E82C55BCB8A9}"/>
              </a:ext>
            </a:extLst>
          </p:cNvPr>
          <p:cNvSpPr txBox="1"/>
          <p:nvPr/>
        </p:nvSpPr>
        <p:spPr>
          <a:xfrm rot="16200000">
            <a:off x="5903618" y="2176387"/>
            <a:ext cx="164208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[s]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48C4D39-514D-6FFA-0775-A84C81B4C724}"/>
                  </a:ext>
                </a:extLst>
              </p:cNvPr>
              <p:cNvSpPr txBox="1"/>
              <p:nvPr/>
            </p:nvSpPr>
            <p:spPr>
              <a:xfrm>
                <a:off x="2785688" y="6502037"/>
                <a:ext cx="1302088" cy="31265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cloud</m:t>
                          </m:r>
                          <m:r>
                            <a:rPr lang="en-CA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a:rPr lang="en-US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⊙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48C4D39-514D-6FFA-0775-A84C81B4C7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688" y="6502037"/>
                <a:ext cx="1302088" cy="312650"/>
              </a:xfrm>
              <a:prstGeom prst="rect">
                <a:avLst/>
              </a:prstGeom>
              <a:blipFill>
                <a:blip r:embed="rId8"/>
                <a:stretch>
                  <a:fillRect l="-2885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7BB7600-EC28-5F95-2ACC-5D743034595F}"/>
                  </a:ext>
                </a:extLst>
              </p:cNvPr>
              <p:cNvSpPr txBox="1"/>
              <p:nvPr/>
            </p:nvSpPr>
            <p:spPr>
              <a:xfrm>
                <a:off x="8194624" y="3879764"/>
                <a:ext cx="1302088" cy="31265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cloud</m:t>
                          </m:r>
                          <m:r>
                            <a:rPr lang="en-CA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a:rPr lang="en-US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⊙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7BB7600-EC28-5F95-2ACC-5D74303459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4624" y="3879764"/>
                <a:ext cx="1302088" cy="312650"/>
              </a:xfrm>
              <a:prstGeom prst="rect">
                <a:avLst/>
              </a:prstGeom>
              <a:blipFill>
                <a:blip r:embed="rId9"/>
                <a:stretch>
                  <a:fillRect l="-1942" b="-2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8B353263-13A1-F11E-4559-09FD8FF7101F}"/>
              </a:ext>
            </a:extLst>
          </p:cNvPr>
          <p:cNvSpPr txBox="1"/>
          <p:nvPr/>
        </p:nvSpPr>
        <p:spPr>
          <a:xfrm>
            <a:off x="3447637" y="5967370"/>
            <a:ext cx="174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 Formation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713E50-E5B6-5980-9784-C864A90E3BCB}"/>
              </a:ext>
            </a:extLst>
          </p:cNvPr>
          <p:cNvSpPr txBox="1"/>
          <p:nvPr/>
        </p:nvSpPr>
        <p:spPr>
          <a:xfrm>
            <a:off x="3368813" y="1226714"/>
            <a:ext cx="174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 Formation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F6C7DEE-D5FC-79F9-294B-04E99F9B44AD}"/>
              </a:ext>
            </a:extLst>
          </p:cNvPr>
          <p:cNvSpPr txBox="1"/>
          <p:nvPr/>
        </p:nvSpPr>
        <p:spPr>
          <a:xfrm>
            <a:off x="8960760" y="1231672"/>
            <a:ext cx="174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 Formation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307E32-CDEC-D0F2-6E88-7E79044BDB2B}"/>
              </a:ext>
            </a:extLst>
          </p:cNvPr>
          <p:cNvSpPr txBox="1"/>
          <p:nvPr/>
        </p:nvSpPr>
        <p:spPr>
          <a:xfrm>
            <a:off x="3100797" y="3326657"/>
            <a:ext cx="197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8B599E5-8EF0-9E61-96E8-2FA02143A4EA}"/>
              </a:ext>
            </a:extLst>
          </p:cNvPr>
          <p:cNvSpPr txBox="1"/>
          <p:nvPr/>
        </p:nvSpPr>
        <p:spPr>
          <a:xfrm>
            <a:off x="8664391" y="3326657"/>
            <a:ext cx="197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27D1CED-0B67-E473-8392-32EA2755CF09}"/>
              </a:ext>
            </a:extLst>
          </p:cNvPr>
          <p:cNvSpPr txBox="1"/>
          <p:nvPr/>
        </p:nvSpPr>
        <p:spPr>
          <a:xfrm>
            <a:off x="1739820" y="4791876"/>
            <a:ext cx="197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</p:spTree>
    <p:extLst>
      <p:ext uri="{BB962C8B-B14F-4D97-AF65-F5344CB8AC3E}">
        <p14:creationId xmlns:p14="http://schemas.microsoft.com/office/powerpoint/2010/main" val="2141477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83A6B-E5BC-C3AA-530A-CFCF0532E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443B9568-12F9-D6BC-21CF-A055D97F3B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00"/>
          <a:stretch>
            <a:fillRect/>
          </a:stretch>
        </p:blipFill>
        <p:spPr>
          <a:xfrm>
            <a:off x="6539995" y="1037085"/>
            <a:ext cx="4441235" cy="307111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85AFC2A-646D-5879-A0F9-C020CD1220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500"/>
          <a:stretch>
            <a:fillRect/>
          </a:stretch>
        </p:blipFill>
        <p:spPr>
          <a:xfrm>
            <a:off x="1148196" y="1025889"/>
            <a:ext cx="4441235" cy="308112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08F99E9-5EAD-3CCA-9A9D-5B2CE384969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800"/>
          <a:stretch>
            <a:fillRect/>
          </a:stretch>
        </p:blipFill>
        <p:spPr>
          <a:xfrm>
            <a:off x="1148641" y="3754077"/>
            <a:ext cx="4441235" cy="30711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E4CE64-7194-492E-F393-A53AC6BC5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 Formation: Gas Cloud Mass Critical Curves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FCF5D7-4DF4-E017-B992-E3A309475C3B}"/>
              </a:ext>
            </a:extLst>
          </p:cNvPr>
          <p:cNvSpPr txBox="1"/>
          <p:nvPr/>
        </p:nvSpPr>
        <p:spPr>
          <a:xfrm>
            <a:off x="8038973" y="6500119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14 of 16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3A8507E-87F3-5565-A529-5DCCBEA167FE}"/>
                  </a:ext>
                </a:extLst>
              </p:cNvPr>
              <p:cNvSpPr txBox="1"/>
              <p:nvPr/>
            </p:nvSpPr>
            <p:spPr>
              <a:xfrm rot="16200000">
                <a:off x="618308" y="4995196"/>
                <a:ext cx="1336776" cy="276999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lang="en-CA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CA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CA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sz="1600" b="0" i="1" smtClean="0">
                                <a:latin typeface="Cambria Math" panose="02040503050406030204" pitchFamily="18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en-CA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CA" sz="16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CA" sz="1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dirty="0"/>
                  <a:t> 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A74186-2EBB-770D-6989-B97E3D92F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618308" y="4995196"/>
                <a:ext cx="1336776" cy="276999"/>
              </a:xfrm>
              <a:prstGeom prst="rect">
                <a:avLst/>
              </a:prstGeom>
              <a:blipFill>
                <a:blip r:embed="rId5"/>
                <a:stretch>
                  <a:fillRect r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844217A-70D9-C76C-A13E-11FEA15E9F7C}"/>
                  </a:ext>
                </a:extLst>
              </p:cNvPr>
              <p:cNvSpPr txBox="1"/>
              <p:nvPr/>
            </p:nvSpPr>
            <p:spPr>
              <a:xfrm>
                <a:off x="8038973" y="4335887"/>
                <a:ext cx="1794146" cy="3754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𝑑𝑒𝑐𝑎𝑦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𝜒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07F88E2-CFA5-4BF8-7E05-C4E1780D4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8973" y="4335887"/>
                <a:ext cx="1794146" cy="375424"/>
              </a:xfrm>
              <a:prstGeom prst="rect">
                <a:avLst/>
              </a:prstGeom>
              <a:blipFill>
                <a:blip r:embed="rId6"/>
                <a:stretch>
                  <a:fillRect l="-4225" r="-704" b="-161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28B0799-243F-75BD-BEE1-E3613C3B1E1E}"/>
                  </a:ext>
                </a:extLst>
              </p:cNvPr>
              <p:cNvSpPr txBox="1"/>
              <p:nvPr/>
            </p:nvSpPr>
            <p:spPr>
              <a:xfrm>
                <a:off x="8038973" y="4976542"/>
                <a:ext cx="1613390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𝑎𝑛𝑛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sSubSup>
                        <m:sSub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E7E0144-672C-C357-3D0C-B407A118BB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8973" y="4976542"/>
                <a:ext cx="1613390" cy="307072"/>
              </a:xfrm>
              <a:prstGeom prst="rect">
                <a:avLst/>
              </a:prstGeom>
              <a:blipFill>
                <a:blip r:embed="rId7"/>
                <a:stretch>
                  <a:fillRect l="-4724" r="-1575" b="-1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A145FC27-388F-A087-4BC7-4550ADDDCCE4}"/>
              </a:ext>
            </a:extLst>
          </p:cNvPr>
          <p:cNvSpPr txBox="1"/>
          <p:nvPr/>
        </p:nvSpPr>
        <p:spPr>
          <a:xfrm rot="16200000">
            <a:off x="404307" y="2155774"/>
            <a:ext cx="1857113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[s]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6284CE-4049-B326-DB47-3720EC2715F5}"/>
              </a:ext>
            </a:extLst>
          </p:cNvPr>
          <p:cNvSpPr txBox="1"/>
          <p:nvPr/>
        </p:nvSpPr>
        <p:spPr>
          <a:xfrm rot="16200000">
            <a:off x="5903618" y="2176387"/>
            <a:ext cx="164208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[s]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3B7B8CE-EC63-E37D-E9F6-636279088115}"/>
                  </a:ext>
                </a:extLst>
              </p:cNvPr>
              <p:cNvSpPr txBox="1"/>
              <p:nvPr/>
            </p:nvSpPr>
            <p:spPr>
              <a:xfrm>
                <a:off x="2785688" y="6502037"/>
                <a:ext cx="1302088" cy="31265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cloud</m:t>
                          </m:r>
                          <m:r>
                            <a:rPr lang="en-CA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a:rPr lang="en-US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⊙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48C4D39-514D-6FFA-0775-A84C81B4C7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688" y="6502037"/>
                <a:ext cx="1302088" cy="312650"/>
              </a:xfrm>
              <a:prstGeom prst="rect">
                <a:avLst/>
              </a:prstGeom>
              <a:blipFill>
                <a:blip r:embed="rId8"/>
                <a:stretch>
                  <a:fillRect l="-2885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B22A1CA-CBFD-B473-1507-F834C793EC01}"/>
                  </a:ext>
                </a:extLst>
              </p:cNvPr>
              <p:cNvSpPr txBox="1"/>
              <p:nvPr/>
            </p:nvSpPr>
            <p:spPr>
              <a:xfrm>
                <a:off x="8194624" y="3879764"/>
                <a:ext cx="1302088" cy="31265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cloud</m:t>
                          </m:r>
                          <m:r>
                            <a:rPr lang="en-CA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a:rPr lang="en-US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⊙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7BB7600-EC28-5F95-2ACC-5D74303459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4624" y="3879764"/>
                <a:ext cx="1302088" cy="312650"/>
              </a:xfrm>
              <a:prstGeom prst="rect">
                <a:avLst/>
              </a:prstGeom>
              <a:blipFill>
                <a:blip r:embed="rId9"/>
                <a:stretch>
                  <a:fillRect l="-1942" b="-2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B3C4DEAD-3BB6-900E-5CAA-2D989A58E1FB}"/>
              </a:ext>
            </a:extLst>
          </p:cNvPr>
          <p:cNvSpPr txBox="1"/>
          <p:nvPr/>
        </p:nvSpPr>
        <p:spPr>
          <a:xfrm>
            <a:off x="3447637" y="5967370"/>
            <a:ext cx="174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 Formation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C24D64-3520-6EFE-0D63-C0A77DCDB434}"/>
              </a:ext>
            </a:extLst>
          </p:cNvPr>
          <p:cNvSpPr txBox="1"/>
          <p:nvPr/>
        </p:nvSpPr>
        <p:spPr>
          <a:xfrm>
            <a:off x="3368813" y="1226714"/>
            <a:ext cx="174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 Formation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64F6384-0B96-6D94-EC5E-E13E022D37DA}"/>
              </a:ext>
            </a:extLst>
          </p:cNvPr>
          <p:cNvSpPr txBox="1"/>
          <p:nvPr/>
        </p:nvSpPr>
        <p:spPr>
          <a:xfrm>
            <a:off x="8960760" y="1231672"/>
            <a:ext cx="174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 Formation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6C114A-5C95-FA52-C9D9-670D7F6DC8FD}"/>
              </a:ext>
            </a:extLst>
          </p:cNvPr>
          <p:cNvSpPr txBox="1"/>
          <p:nvPr/>
        </p:nvSpPr>
        <p:spPr>
          <a:xfrm>
            <a:off x="3100797" y="3326657"/>
            <a:ext cx="197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EB58D89-5104-656A-FF8A-8CB0E0359D58}"/>
              </a:ext>
            </a:extLst>
          </p:cNvPr>
          <p:cNvSpPr txBox="1"/>
          <p:nvPr/>
        </p:nvSpPr>
        <p:spPr>
          <a:xfrm>
            <a:off x="8664391" y="3326657"/>
            <a:ext cx="197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A5DB1BC-4F34-3DAC-9267-0B2E4AA75D90}"/>
              </a:ext>
            </a:extLst>
          </p:cNvPr>
          <p:cNvSpPr txBox="1"/>
          <p:nvPr/>
        </p:nvSpPr>
        <p:spPr>
          <a:xfrm>
            <a:off x="1739820" y="4791876"/>
            <a:ext cx="197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</p:spTree>
    <p:extLst>
      <p:ext uri="{BB962C8B-B14F-4D97-AF65-F5344CB8AC3E}">
        <p14:creationId xmlns:p14="http://schemas.microsoft.com/office/powerpoint/2010/main" val="4110273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127C8-6D04-E7C7-3352-D8A6788EF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1DFF932E-FFF8-6612-BB41-7C3C1C79EA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69"/>
          <a:stretch>
            <a:fillRect/>
          </a:stretch>
        </p:blipFill>
        <p:spPr>
          <a:xfrm>
            <a:off x="6539994" y="1037084"/>
            <a:ext cx="4441235" cy="306547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B3CB856-1D6A-095F-05C6-2D2C570A2D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969"/>
          <a:stretch>
            <a:fillRect/>
          </a:stretch>
        </p:blipFill>
        <p:spPr>
          <a:xfrm>
            <a:off x="1148194" y="1037085"/>
            <a:ext cx="4441235" cy="306547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1334142-9B07-C3F6-529D-CB1497B5113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969"/>
          <a:stretch>
            <a:fillRect/>
          </a:stretch>
        </p:blipFill>
        <p:spPr>
          <a:xfrm>
            <a:off x="1148194" y="3761292"/>
            <a:ext cx="4441235" cy="30654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D74F35-41BE-8D4B-7AEB-F75B1E6F9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 Formation: Gas Cloud Mass Critical Curves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41D5C85-C0F3-38F5-4B57-D40D0B75A469}"/>
              </a:ext>
            </a:extLst>
          </p:cNvPr>
          <p:cNvSpPr txBox="1"/>
          <p:nvPr/>
        </p:nvSpPr>
        <p:spPr>
          <a:xfrm>
            <a:off x="8038973" y="6500119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14 of 16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E80C323-6262-1FA8-89DB-A3010C696D89}"/>
                  </a:ext>
                </a:extLst>
              </p:cNvPr>
              <p:cNvSpPr txBox="1"/>
              <p:nvPr/>
            </p:nvSpPr>
            <p:spPr>
              <a:xfrm rot="16200000">
                <a:off x="618308" y="4995196"/>
                <a:ext cx="1336776" cy="276999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  <m:r>
                          <a:rPr lang="en-CA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CA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CA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sz="1600" b="0" i="1" smtClean="0">
                                <a:latin typeface="Cambria Math" panose="02040503050406030204" pitchFamily="18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en-CA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CA" sz="16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CA" sz="16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dirty="0"/>
                  <a:t> 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A74186-2EBB-770D-6989-B97E3D92FE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618308" y="4995196"/>
                <a:ext cx="1336776" cy="276999"/>
              </a:xfrm>
              <a:prstGeom prst="rect">
                <a:avLst/>
              </a:prstGeom>
              <a:blipFill>
                <a:blip r:embed="rId5"/>
                <a:stretch>
                  <a:fillRect r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9EA909D-666C-4818-65D6-A636A902ED56}"/>
                  </a:ext>
                </a:extLst>
              </p:cNvPr>
              <p:cNvSpPr txBox="1"/>
              <p:nvPr/>
            </p:nvSpPr>
            <p:spPr>
              <a:xfrm>
                <a:off x="8038973" y="4335887"/>
                <a:ext cx="1794146" cy="3754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𝑑𝑒𝑐𝑎𝑦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𝜒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07F88E2-CFA5-4BF8-7E05-C4E1780D4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8973" y="4335887"/>
                <a:ext cx="1794146" cy="375424"/>
              </a:xfrm>
              <a:prstGeom prst="rect">
                <a:avLst/>
              </a:prstGeom>
              <a:blipFill>
                <a:blip r:embed="rId6"/>
                <a:stretch>
                  <a:fillRect l="-4225" r="-704" b="-161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B2A0473-88B6-F1AE-AD73-B4DE2B322048}"/>
                  </a:ext>
                </a:extLst>
              </p:cNvPr>
              <p:cNvSpPr txBox="1"/>
              <p:nvPr/>
            </p:nvSpPr>
            <p:spPr>
              <a:xfrm>
                <a:off x="8038973" y="4976542"/>
                <a:ext cx="1613390" cy="307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𝑎𝑛𝑛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</m:d>
                      <m:sSubSup>
                        <m:sSub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sub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E7E0144-672C-C357-3D0C-B407A118BB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8973" y="4976542"/>
                <a:ext cx="1613390" cy="307072"/>
              </a:xfrm>
              <a:prstGeom prst="rect">
                <a:avLst/>
              </a:prstGeom>
              <a:blipFill>
                <a:blip r:embed="rId7"/>
                <a:stretch>
                  <a:fillRect l="-4724" r="-1575" b="-1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4A328837-BC41-850A-DA69-FFCDCCF9AA9C}"/>
              </a:ext>
            </a:extLst>
          </p:cNvPr>
          <p:cNvSpPr txBox="1"/>
          <p:nvPr/>
        </p:nvSpPr>
        <p:spPr>
          <a:xfrm rot="16200000">
            <a:off x="404307" y="2155774"/>
            <a:ext cx="1857113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[s]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C93864-9FBB-E86C-8942-2CE0039AF571}"/>
              </a:ext>
            </a:extLst>
          </p:cNvPr>
          <p:cNvSpPr txBox="1"/>
          <p:nvPr/>
        </p:nvSpPr>
        <p:spPr>
          <a:xfrm rot="16200000">
            <a:off x="5903618" y="2176387"/>
            <a:ext cx="164208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Lifetime [s]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9F1EE10-5725-72FF-DD57-6367DADF8562}"/>
                  </a:ext>
                </a:extLst>
              </p:cNvPr>
              <p:cNvSpPr txBox="1"/>
              <p:nvPr/>
            </p:nvSpPr>
            <p:spPr>
              <a:xfrm>
                <a:off x="2785688" y="6502037"/>
                <a:ext cx="1302088" cy="31265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cloud</m:t>
                          </m:r>
                          <m:r>
                            <a:rPr lang="en-CA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a:rPr lang="en-US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⊙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48C4D39-514D-6FFA-0775-A84C81B4C7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688" y="6502037"/>
                <a:ext cx="1302088" cy="312650"/>
              </a:xfrm>
              <a:prstGeom prst="rect">
                <a:avLst/>
              </a:prstGeom>
              <a:blipFill>
                <a:blip r:embed="rId8"/>
                <a:stretch>
                  <a:fillRect l="-2885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C3C6225-CDD7-EE03-6A40-092841C3C27D}"/>
                  </a:ext>
                </a:extLst>
              </p:cNvPr>
              <p:cNvSpPr txBox="1"/>
              <p:nvPr/>
            </p:nvSpPr>
            <p:spPr>
              <a:xfrm>
                <a:off x="8194624" y="3879764"/>
                <a:ext cx="1302088" cy="31265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cloud</m:t>
                          </m:r>
                          <m:r>
                            <a:rPr lang="en-CA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a:rPr lang="en-US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⊙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7BB7600-EC28-5F95-2ACC-5D74303459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4624" y="3879764"/>
                <a:ext cx="1302088" cy="312650"/>
              </a:xfrm>
              <a:prstGeom prst="rect">
                <a:avLst/>
              </a:prstGeom>
              <a:blipFill>
                <a:blip r:embed="rId9"/>
                <a:stretch>
                  <a:fillRect l="-1942" b="-2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D705641C-2460-73E3-7C19-D7C46BC7715F}"/>
              </a:ext>
            </a:extLst>
          </p:cNvPr>
          <p:cNvSpPr txBox="1"/>
          <p:nvPr/>
        </p:nvSpPr>
        <p:spPr>
          <a:xfrm>
            <a:off x="3447637" y="5967370"/>
            <a:ext cx="174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 Formation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F6F5CF2-C6CE-1389-0A0D-042BD15DFD12}"/>
              </a:ext>
            </a:extLst>
          </p:cNvPr>
          <p:cNvSpPr txBox="1"/>
          <p:nvPr/>
        </p:nvSpPr>
        <p:spPr>
          <a:xfrm>
            <a:off x="3368813" y="1226714"/>
            <a:ext cx="174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 Formation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2902E4D-DC29-C061-5F17-FF162C06BDBA}"/>
              </a:ext>
            </a:extLst>
          </p:cNvPr>
          <p:cNvSpPr txBox="1"/>
          <p:nvPr/>
        </p:nvSpPr>
        <p:spPr>
          <a:xfrm>
            <a:off x="8960760" y="1231672"/>
            <a:ext cx="1744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 Formation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A6883D6-FE08-FACA-93E5-F79AF6662E97}"/>
              </a:ext>
            </a:extLst>
          </p:cNvPr>
          <p:cNvSpPr txBox="1"/>
          <p:nvPr/>
        </p:nvSpPr>
        <p:spPr>
          <a:xfrm>
            <a:off x="3100797" y="3326657"/>
            <a:ext cx="197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71CEEDF-BFE4-2130-15F2-6F4972FD6F40}"/>
              </a:ext>
            </a:extLst>
          </p:cNvPr>
          <p:cNvSpPr txBox="1"/>
          <p:nvPr/>
        </p:nvSpPr>
        <p:spPr>
          <a:xfrm>
            <a:off x="8275036" y="3326657"/>
            <a:ext cx="197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4855BF-0D7C-7ADF-5E33-05746357DEB7}"/>
              </a:ext>
            </a:extLst>
          </p:cNvPr>
          <p:cNvSpPr txBox="1"/>
          <p:nvPr/>
        </p:nvSpPr>
        <p:spPr>
          <a:xfrm>
            <a:off x="1739820" y="4690276"/>
            <a:ext cx="1975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Star Formation</a:t>
            </a:r>
          </a:p>
        </p:txBody>
      </p:sp>
    </p:spTree>
    <p:extLst>
      <p:ext uri="{BB962C8B-B14F-4D97-AF65-F5344CB8AC3E}">
        <p14:creationId xmlns:p14="http://schemas.microsoft.com/office/powerpoint/2010/main" val="33076427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67905-FF8D-815E-17CA-BB192C450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CF2E3-0924-234B-B7A6-CD6F2C3FE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Ongoing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D31E6-92DF-9746-A95F-A291AAA486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0095" y="1463872"/>
            <a:ext cx="7472360" cy="4729348"/>
          </a:xfrm>
        </p:spPr>
        <p:txBody>
          <a:bodyPr/>
          <a:lstStyle/>
          <a:p>
            <a:r>
              <a:rPr lang="en-US" dirty="0"/>
              <a:t>Next Step:</a:t>
            </a:r>
          </a:p>
          <a:p>
            <a:pPr lvl="1"/>
            <a:r>
              <a:rPr lang="en-US" dirty="0"/>
              <a:t>How about WIMPs?</a:t>
            </a:r>
          </a:p>
          <a:p>
            <a:pPr marL="228600" lvl="1" indent="0">
              <a:buNone/>
            </a:pPr>
            <a:r>
              <a:rPr lang="en-US" b="1" dirty="0"/>
              <a:t>Cascade</a:t>
            </a:r>
            <a:r>
              <a:rPr lang="en-US" dirty="0"/>
              <a:t>: </a:t>
            </a:r>
            <a:r>
              <a:rPr lang="en-CA" dirty="0"/>
              <a:t>As propagating through the gas cloud, high-energy photons from heavier DM decay/ annihilation gradually lose energy via interactions with the ambient medium.</a:t>
            </a:r>
            <a:endParaRPr lang="en-US" dirty="0"/>
          </a:p>
          <a:p>
            <a:pPr lvl="1"/>
            <a:r>
              <a:rPr lang="en-US" dirty="0"/>
              <a:t>Observation Signals: 21 cm signal, JWST</a:t>
            </a:r>
          </a:p>
          <a:p>
            <a:r>
              <a:rPr lang="en-US" dirty="0"/>
              <a:t>Ambitions:</a:t>
            </a:r>
          </a:p>
          <a:p>
            <a:pPr lvl="1"/>
            <a:r>
              <a:rPr lang="en-US" dirty="0"/>
              <a:t>1-D hydrodynamic simulation</a:t>
            </a:r>
          </a:p>
          <a:p>
            <a:pPr lvl="1"/>
            <a:r>
              <a:rPr lang="en-US" dirty="0"/>
              <a:t>3-D hydrodynamic simulation</a:t>
            </a:r>
            <a:endParaRPr lang="en-C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63318A-4798-CF7F-B2E0-3607AA48AE2C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15 of 16</a:t>
            </a:r>
          </a:p>
        </p:txBody>
      </p:sp>
      <p:pic>
        <p:nvPicPr>
          <p:cNvPr id="7" name="Picture 6" descr="A graph of a model&#10;&#10;Description automatically generated with medium confidence">
            <a:extLst>
              <a:ext uri="{FF2B5EF4-FFF2-40B4-BE49-F238E27FC236}">
                <a16:creationId xmlns:a16="http://schemas.microsoft.com/office/drawing/2014/main" id="{61434286-2722-3268-DBFB-7408EF457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0226" y="542871"/>
            <a:ext cx="3136449" cy="58183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FC8ED53-0392-0C18-0FD1-31B296F4FA01}"/>
              </a:ext>
            </a:extLst>
          </p:cNvPr>
          <p:cNvSpPr txBox="1"/>
          <p:nvPr/>
        </p:nvSpPr>
        <p:spPr>
          <a:xfrm>
            <a:off x="8804451" y="6346674"/>
            <a:ext cx="25441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arxiv.org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/abs/2308.12992</a:t>
            </a:r>
          </a:p>
        </p:txBody>
      </p:sp>
    </p:spTree>
    <p:extLst>
      <p:ext uri="{BB962C8B-B14F-4D97-AF65-F5344CB8AC3E}">
        <p14:creationId xmlns:p14="http://schemas.microsoft.com/office/powerpoint/2010/main" val="96281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60356-D966-A212-FAAF-018CE6304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9F1A7-7E45-2F8C-809C-028D97B35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F58CA-2398-46AF-6F85-7197843E6B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9611215" cy="4729348"/>
          </a:xfrm>
        </p:spPr>
        <p:txBody>
          <a:bodyPr/>
          <a:lstStyle/>
          <a:p>
            <a:r>
              <a:rPr lang="en-CA" sz="1800" dirty="0"/>
              <a:t>Dark matter with different parameter values can alter the evolution of a gas cloud, leading to the formation of the first stars, SMBHs, a high temperature cloud, or simply a cold </a:t>
            </a:r>
            <a:r>
              <a:rPr lang="en-CA" sz="1800" dirty="0" err="1"/>
              <a:t>overdensity</a:t>
            </a:r>
            <a:r>
              <a:rPr lang="en-CA" sz="1800" dirty="0"/>
              <a:t> region in the universe.</a:t>
            </a:r>
          </a:p>
          <a:p>
            <a:r>
              <a:rPr lang="en-CA" sz="1800" dirty="0"/>
              <a:t>In the direct-collapse black hole scenario, photons produced by DM decay or annihilation can suppress H₂ formation and slow cooling, promoting SMBH formation.</a:t>
            </a:r>
          </a:p>
          <a:p>
            <a:r>
              <a:rPr lang="en-CA" sz="1800" dirty="0"/>
              <a:t>In the first-star formation scenario, these photons can either delay or accelerate star formation.</a:t>
            </a:r>
          </a:p>
          <a:p>
            <a:r>
              <a:rPr lang="en-CA" sz="1800" dirty="0"/>
              <a:t>When self-shielding is included, higher-mass DM can further contribute to H₂ destruction, thereby affecting the thermal and ionization history of the gas cloud.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0B99CA-B53C-243C-DAD2-E91580C51362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16 of 16</a:t>
            </a:r>
          </a:p>
        </p:txBody>
      </p:sp>
    </p:spTree>
    <p:extLst>
      <p:ext uri="{BB962C8B-B14F-4D97-AF65-F5344CB8AC3E}">
        <p14:creationId xmlns:p14="http://schemas.microsoft.com/office/powerpoint/2010/main" val="14531315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605D5-F36C-C6CE-ABC5-4173770A9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FEC5A04-0022-2D0F-2A3C-1031F73E5F8F}"/>
              </a:ext>
            </a:extLst>
          </p:cNvPr>
          <p:cNvSpPr txBox="1"/>
          <p:nvPr/>
        </p:nvSpPr>
        <p:spPr>
          <a:xfrm>
            <a:off x="3630386" y="2710544"/>
            <a:ext cx="49312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8552591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4FD27-4B93-909B-8FFB-1D1FAC86A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3EACE-A89E-DA9E-1036-22A38EE4F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228DD-69AB-E097-CABE-BC83FB35D7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9611215" cy="4729348"/>
          </a:xfrm>
        </p:spPr>
        <p:txBody>
          <a:bodyPr/>
          <a:lstStyle/>
          <a:p>
            <a:r>
              <a:rPr lang="en-CA" sz="1800" dirty="0"/>
              <a:t>Dark matter with different parameter values can alter the evolution of a gas cloud, leading to the formation of the first stars, SMBHs, a high temperature cloud, or simply a cold </a:t>
            </a:r>
            <a:r>
              <a:rPr lang="en-CA" sz="1800" dirty="0" err="1"/>
              <a:t>overdensity</a:t>
            </a:r>
            <a:r>
              <a:rPr lang="en-CA" sz="1800" dirty="0"/>
              <a:t> region in the universe.</a:t>
            </a:r>
          </a:p>
          <a:p>
            <a:r>
              <a:rPr lang="en-CA" sz="1800" dirty="0"/>
              <a:t>In the direct-collapse black hole scenario, photons produced by DM decay or annihilation can suppress H₂ formation and slow cooling, promoting SMBH formation.</a:t>
            </a:r>
          </a:p>
          <a:p>
            <a:r>
              <a:rPr lang="en-CA" sz="1800" dirty="0"/>
              <a:t>In the first-star formation scenario, these photons can either delay or accelerate star formation.</a:t>
            </a:r>
          </a:p>
          <a:p>
            <a:r>
              <a:rPr lang="en-CA" sz="1800" dirty="0"/>
              <a:t>When self-shielding is included, higher-mass DM can further contribute to H₂ destruction, thereby affecting the thermal and ionization history of the gas cloud.</a:t>
            </a:r>
          </a:p>
        </p:txBody>
      </p:sp>
    </p:spTree>
    <p:extLst>
      <p:ext uri="{BB962C8B-B14F-4D97-AF65-F5344CB8AC3E}">
        <p14:creationId xmlns:p14="http://schemas.microsoft.com/office/powerpoint/2010/main" val="4828751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9C0A9-582E-6490-51A6-4DA231BB8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E9E2DBA-B8C8-F164-92EC-9BBEC5C4FB79}"/>
              </a:ext>
            </a:extLst>
          </p:cNvPr>
          <p:cNvSpPr txBox="1"/>
          <p:nvPr/>
        </p:nvSpPr>
        <p:spPr>
          <a:xfrm>
            <a:off x="3630386" y="2710544"/>
            <a:ext cx="49312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13051767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234D9-C710-0AEB-A826-DE83028E4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94C9060-C125-A478-1C56-57FFB09A2EC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>
                    <a:ea typeface="Cambria Math" panose="02040503050406030204" pitchFamily="18" charset="0"/>
                  </a:rPr>
                  <a:t>Structure Collapse in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US" dirty="0"/>
                  <a:t>CDM Model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90F6C67-8836-5DB5-4232-B4F2A5ACE45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048" t="-13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2A420ED-B991-856D-EF0B-9FA234CC440D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599585" y="1333152"/>
                <a:ext cx="6155841" cy="2952843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l-GR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𝜦</m:t>
                    </m:r>
                  </m:oMath>
                </a14:m>
                <a:r>
                  <a:rPr lang="en-CA" sz="1800" b="1" dirty="0"/>
                  <a:t>CDM Model</a:t>
                </a:r>
                <a:r>
                  <a:rPr lang="en-CA" dirty="0"/>
                  <a:t>: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dirty="0"/>
                  <a:t>the existence and structure of the cosmic microwave background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dirty="0"/>
                  <a:t>the large-scale structure in the distribution of galaxies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dirty="0"/>
                  <a:t>the observed abundances of hydrogen (including deuterium), helium, and lithium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dirty="0"/>
                  <a:t>the accelerating expansion of the universe observed in the light from distant galaxies and supernovae</a:t>
                </a:r>
              </a:p>
              <a:p>
                <a:pPr marL="0" indent="0">
                  <a:buNone/>
                </a:pPr>
                <a:endParaRPr lang="en-C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E7CA76-7158-DACB-A39E-51E697F61D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99585" y="1333152"/>
                <a:ext cx="6155841" cy="2952843"/>
              </a:xfrm>
              <a:blipFill>
                <a:blip r:embed="rId3"/>
                <a:stretch>
                  <a:fillRect l="-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A graph of a function&#10;&#10;Description automatically generated">
            <a:extLst>
              <a:ext uri="{FF2B5EF4-FFF2-40B4-BE49-F238E27FC236}">
                <a16:creationId xmlns:a16="http://schemas.microsoft.com/office/drawing/2014/main" id="{35FA1B80-AFF5-912E-87C1-28D3E8900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5113" y="1061008"/>
            <a:ext cx="4778041" cy="3547501"/>
          </a:xfrm>
          <a:prstGeom prst="rect">
            <a:avLst/>
          </a:prstGeom>
        </p:spPr>
      </p:pic>
      <p:pic>
        <p:nvPicPr>
          <p:cNvPr id="7" name="Picture 6" descr="A blue and yellow oval with black background&#10;&#10;Description automatically generated">
            <a:extLst>
              <a:ext uri="{FF2B5EF4-FFF2-40B4-BE49-F238E27FC236}">
                <a16:creationId xmlns:a16="http://schemas.microsoft.com/office/drawing/2014/main" id="{0C126DCD-E2F3-B8B6-4F7F-36A7E84617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542" y="4231427"/>
            <a:ext cx="4399484" cy="21997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EE3E2FB-ADBE-6D53-2B78-563E0A5E2BE5}"/>
                  </a:ext>
                </a:extLst>
              </p:cNvPr>
              <p:cNvSpPr txBox="1"/>
              <p:nvPr/>
            </p:nvSpPr>
            <p:spPr>
              <a:xfrm>
                <a:off x="6324600" y="4782432"/>
                <a:ext cx="6096000" cy="14848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en-CA" b="1" dirty="0"/>
                  <a:t>Initial Density Fluctuation:</a:t>
                </a:r>
                <a:endParaRPr lang="en-C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</m:acc>
                        </m:num>
                        <m:den>
                          <m:acc>
                            <m:accPr>
                              <m:chr m:val="̅"/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</m:acc>
                        </m:den>
                      </m:f>
                    </m:oMath>
                  </m:oMathPara>
                </a14:m>
                <a:endParaRPr lang="en-CA" dirty="0"/>
              </a:p>
              <a:p>
                <a:r>
                  <a:rPr lang="en-CA" dirty="0"/>
                  <a:t>The typical amplitude of an initial fluctuation </a:t>
                </a:r>
                <a14:m>
                  <m:oMath xmlns:m="http://schemas.openxmlformats.org/officeDocument/2006/math">
                    <m:r>
                      <a:rPr lang="en-C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−5</m:t>
                        </m:r>
                      </m:sup>
                    </m:sSup>
                  </m:oMath>
                </a14:m>
                <a:endParaRPr lang="en-CA" dirty="0">
                  <a:ea typeface="Cambria Math" panose="02040503050406030204" pitchFamily="18" charset="0"/>
                </a:endParaRPr>
              </a:p>
              <a:p>
                <a:r>
                  <a:rPr lang="en-CA" dirty="0">
                    <a:ea typeface="Cambria Math" panose="02040503050406030204" pitchFamily="18" charset="0"/>
                  </a:rPr>
                  <a:t>All modes collapse at similar redshifts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1+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≲10</m:t>
                    </m:r>
                  </m:oMath>
                </a14:m>
                <a:endParaRPr lang="en-CA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46C55D1-DDF8-E6F3-B1E0-92A7776AA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600" y="4782432"/>
                <a:ext cx="6096000" cy="1484830"/>
              </a:xfrm>
              <a:prstGeom prst="rect">
                <a:avLst/>
              </a:prstGeom>
              <a:blipFill>
                <a:blip r:embed="rId6"/>
                <a:stretch>
                  <a:fillRect l="-1040" t="-1695" b="-59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DFFC58D2-03EC-DF85-0F94-1A1BB263AAC3}"/>
              </a:ext>
            </a:extLst>
          </p:cNvPr>
          <p:cNvSpPr txBox="1"/>
          <p:nvPr/>
        </p:nvSpPr>
        <p:spPr>
          <a:xfrm>
            <a:off x="805542" y="6472424"/>
            <a:ext cx="4811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science.nasa.gov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/mission/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wmap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wmap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-overview/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23D714-4DDA-C291-F0E2-8A267B62C4C4}"/>
              </a:ext>
            </a:extLst>
          </p:cNvPr>
          <p:cNvSpPr txBox="1"/>
          <p:nvPr/>
        </p:nvSpPr>
        <p:spPr>
          <a:xfrm>
            <a:off x="6755426" y="4608510"/>
            <a:ext cx="3494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arxiv.org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/pdf/2506.13858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2071AED-5FA3-7E83-2F41-EE716E7AFC73}"/>
              </a:ext>
            </a:extLst>
          </p:cNvPr>
          <p:cNvCxnSpPr>
            <a:cxnSpLocks/>
          </p:cNvCxnSpPr>
          <p:nvPr/>
        </p:nvCxnSpPr>
        <p:spPr>
          <a:xfrm>
            <a:off x="7277622" y="1240077"/>
            <a:ext cx="3895594" cy="0"/>
          </a:xfrm>
          <a:prstGeom prst="line">
            <a:avLst/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879E057-FD08-42EF-6E55-9E09624D6F88}"/>
              </a:ext>
            </a:extLst>
          </p:cNvPr>
          <p:cNvSpPr txBox="1"/>
          <p:nvPr/>
        </p:nvSpPr>
        <p:spPr>
          <a:xfrm>
            <a:off x="9756731" y="1561622"/>
            <a:ext cx="1203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Collapse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5B2078B-BB17-FFB8-AA5A-48966FFBC2D9}"/>
              </a:ext>
            </a:extLst>
          </p:cNvPr>
          <p:cNvCxnSpPr/>
          <p:nvPr/>
        </p:nvCxnSpPr>
        <p:spPr>
          <a:xfrm flipV="1">
            <a:off x="10371551" y="1235449"/>
            <a:ext cx="0" cy="271626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B8300FD-06C1-2AC1-BAC0-1EC7F74EE3A5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2 of 16</a:t>
            </a:r>
          </a:p>
        </p:txBody>
      </p:sp>
    </p:spTree>
    <p:extLst>
      <p:ext uri="{BB962C8B-B14F-4D97-AF65-F5344CB8AC3E}">
        <p14:creationId xmlns:p14="http://schemas.microsoft.com/office/powerpoint/2010/main" val="854740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EE9CD-3FD3-E817-6D30-AA6974E13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5A720-9FE0-9B3D-7CFA-ABE55134C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Backup: Mass Accretion Histories (MAH)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E815C7-F5E4-E57E-6A17-861D2EBC9A2E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599585" y="1336522"/>
                <a:ext cx="11255717" cy="472934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CA" b="1" dirty="0"/>
                  <a:t>Questions about the fixed mass modeling: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dirty="0"/>
                  <a:t>Bullock et al.(2000) found that the halo concentration (at fixed mass) is systematically lower at higher redshift 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dirty="0"/>
                  <a:t>haloes of fixed mass have significant scatter in their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CA" dirty="0"/>
                  <a:t> values (Jing 2000), although there is a mean trend of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CA" dirty="0"/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ℎ</m:t>
                        </m:r>
                      </m:sub>
                    </m:sSub>
                  </m:oMath>
                </a14:m>
                <a:endParaRPr lang="en-CA" dirty="0"/>
              </a:p>
              <a:p>
                <a:pPr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sSup>
                      <m:sSupPr>
                        <m:ctrlP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</m:e>
                      <m:sup>
                        <m: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CA" dirty="0"/>
                  <a:t> corresponds to the scaling of the virial radius for an object whose mass did not increase with redshift, that is for an isolated system surrounded by a void. Haloes never exist in complete isolation, however; as the virial radius increases, it will enclose more matter, increasing both the total mass and the virial radius further.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CA" dirty="0"/>
              </a:p>
              <a:p>
                <a:endParaRPr lang="en-C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E815C7-F5E4-E57E-6A17-861D2EBC9A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99585" y="1336522"/>
                <a:ext cx="11255717" cy="4729348"/>
              </a:xfrm>
              <a:blipFill>
                <a:blip r:embed="rId3"/>
                <a:stretch>
                  <a:fillRect l="-338" r="-4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1D78E9B-33DF-8BEA-5E30-4B6851A60CB0}"/>
              </a:ext>
            </a:extLst>
          </p:cNvPr>
          <p:cNvSpPr/>
          <p:nvPr/>
        </p:nvSpPr>
        <p:spPr>
          <a:xfrm>
            <a:off x="599584" y="1269355"/>
            <a:ext cx="11266351" cy="2547731"/>
          </a:xfrm>
          <a:prstGeom prst="roundRect">
            <a:avLst/>
          </a:prstGeom>
          <a:noFill/>
          <a:ln w="28575">
            <a:solidFill>
              <a:srgbClr val="0024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11D618-3184-131F-4390-EDE96E5D38F6}"/>
              </a:ext>
            </a:extLst>
          </p:cNvPr>
          <p:cNvSpPr/>
          <p:nvPr/>
        </p:nvSpPr>
        <p:spPr>
          <a:xfrm>
            <a:off x="818707" y="4199860"/>
            <a:ext cx="1956391" cy="861238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D91FBC-871F-8CFE-74A9-78D41F2A9D8B}"/>
              </a:ext>
            </a:extLst>
          </p:cNvPr>
          <p:cNvSpPr txBox="1"/>
          <p:nvPr/>
        </p:nvSpPr>
        <p:spPr>
          <a:xfrm>
            <a:off x="818707" y="4284921"/>
            <a:ext cx="20414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Bullock et al. (2000)</a:t>
            </a:r>
          </a:p>
          <a:p>
            <a:r>
              <a:rPr lang="en-US" dirty="0"/>
              <a:t>Eke et al. (2001) 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BB67094-DDD8-39AB-23A4-339F416F6CBC}"/>
                  </a:ext>
                </a:extLst>
              </p:cNvPr>
              <p:cNvSpPr txBox="1"/>
              <p:nvPr/>
            </p:nvSpPr>
            <p:spPr>
              <a:xfrm>
                <a:off x="1161163" y="5118162"/>
                <a:ext cx="1136208" cy="4033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sz="12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en-CA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A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CA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CA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𝑀</m:t>
                                  </m:r>
                                  <m:r>
                                    <a:rPr lang="en-CA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/</m:t>
                                  </m:r>
                                  <m:sSub>
                                    <m:sSubPr>
                                      <m:ctrlPr>
                                        <a:rPr lang="en-CA" sz="1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sz="1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𝑀</m:t>
                                      </m:r>
                                    </m:e>
                                    <m:sub>
                                      <m:r>
                                        <a:rPr lang="en-CA" sz="12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⋆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CA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−0.13</m:t>
                              </m:r>
                            </m:sup>
                          </m:sSup>
                        </m:num>
                        <m:den>
                          <m:r>
                            <a:rPr lang="en-CA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(1+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  <m:r>
                            <a:rPr lang="en-CA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BB67094-DDD8-39AB-23A4-339F416F6C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163" y="5118162"/>
                <a:ext cx="1136208" cy="403316"/>
              </a:xfrm>
              <a:prstGeom prst="rect">
                <a:avLst/>
              </a:prstGeom>
              <a:blipFill>
                <a:blip r:embed="rId4"/>
                <a:stretch>
                  <a:fillRect l="-2222" r="-1111" b="-1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C75C12A5-5F38-296D-47E0-4EE5D8914FFA}"/>
              </a:ext>
            </a:extLst>
          </p:cNvPr>
          <p:cNvSpPr/>
          <p:nvPr/>
        </p:nvSpPr>
        <p:spPr>
          <a:xfrm>
            <a:off x="3607982" y="4199860"/>
            <a:ext cx="1956391" cy="861238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1C564A-A060-071F-4698-DB015E6309E8}"/>
              </a:ext>
            </a:extLst>
          </p:cNvPr>
          <p:cNvSpPr txBox="1"/>
          <p:nvPr/>
        </p:nvSpPr>
        <p:spPr>
          <a:xfrm>
            <a:off x="3922381" y="4284921"/>
            <a:ext cx="15523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Wechsler et al. (2002)</a:t>
            </a:r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940B1E9-1868-19C6-6082-249FFF68EA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3645" y="5219055"/>
            <a:ext cx="3133798" cy="20153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20EB20D-BBD9-7385-B789-297F0135DDCE}"/>
              </a:ext>
            </a:extLst>
          </p:cNvPr>
          <p:cNvSpPr/>
          <p:nvPr/>
        </p:nvSpPr>
        <p:spPr>
          <a:xfrm>
            <a:off x="6397257" y="4204325"/>
            <a:ext cx="1956391" cy="861238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B5C7AA-5FAE-7A3C-D4E5-E6F1497D473B}"/>
              </a:ext>
            </a:extLst>
          </p:cNvPr>
          <p:cNvSpPr txBox="1"/>
          <p:nvPr/>
        </p:nvSpPr>
        <p:spPr>
          <a:xfrm>
            <a:off x="6536957" y="4307313"/>
            <a:ext cx="1713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van den Bosch </a:t>
            </a:r>
          </a:p>
          <a:p>
            <a:r>
              <a:rPr lang="en-US" dirty="0"/>
              <a:t>(2002)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75D939-3731-5248-A993-7A435B1B7ACE}"/>
              </a:ext>
            </a:extLst>
          </p:cNvPr>
          <p:cNvSpPr txBox="1"/>
          <p:nvPr/>
        </p:nvSpPr>
        <p:spPr>
          <a:xfrm>
            <a:off x="6518498" y="5116460"/>
            <a:ext cx="171390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average MAH of CDM halos follows a simple universal function with two scaling variables. </a:t>
            </a:r>
          </a:p>
          <a:p>
            <a:endParaRPr lang="en-US" dirty="0"/>
          </a:p>
        </p:txBody>
      </p:sp>
      <p:cxnSp>
        <p:nvCxnSpPr>
          <p:cNvPr id="19" name="Curved Connector 18">
            <a:extLst>
              <a:ext uri="{FF2B5EF4-FFF2-40B4-BE49-F238E27FC236}">
                <a16:creationId xmlns:a16="http://schemas.microsoft.com/office/drawing/2014/main" id="{F1319FB8-8CDB-1E44-8E81-6577D43D706A}"/>
              </a:ext>
            </a:extLst>
          </p:cNvPr>
          <p:cNvCxnSpPr>
            <a:stCxn id="9" idx="0"/>
          </p:cNvCxnSpPr>
          <p:nvPr/>
        </p:nvCxnSpPr>
        <p:spPr>
          <a:xfrm rot="16200000" flipH="1" flipV="1">
            <a:off x="3531782" y="3443176"/>
            <a:ext cx="297712" cy="1811080"/>
          </a:xfrm>
          <a:prstGeom prst="curvedConnector4">
            <a:avLst>
              <a:gd name="adj1" fmla="val -76786"/>
              <a:gd name="adj2" fmla="val 77006"/>
            </a:avLst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C7A2A30E-4CA8-8BE3-1564-25118FE76FDB}"/>
              </a:ext>
            </a:extLst>
          </p:cNvPr>
          <p:cNvSpPr/>
          <p:nvPr/>
        </p:nvSpPr>
        <p:spPr>
          <a:xfrm>
            <a:off x="9276171" y="4202514"/>
            <a:ext cx="1956391" cy="861238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FCEBDA-76A8-5C86-2CBD-7CAA5F6FBBF4}"/>
              </a:ext>
            </a:extLst>
          </p:cNvPr>
          <p:cNvSpPr txBox="1"/>
          <p:nvPr/>
        </p:nvSpPr>
        <p:spPr>
          <a:xfrm>
            <a:off x="9409814" y="4307313"/>
            <a:ext cx="17331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Zhao et al. (2003) </a:t>
            </a:r>
          </a:p>
          <a:p>
            <a:endParaRPr lang="en-US" dirty="0"/>
          </a:p>
        </p:txBody>
      </p:sp>
      <p:cxnSp>
        <p:nvCxnSpPr>
          <p:cNvPr id="25" name="Curved Connector 24">
            <a:extLst>
              <a:ext uri="{FF2B5EF4-FFF2-40B4-BE49-F238E27FC236}">
                <a16:creationId xmlns:a16="http://schemas.microsoft.com/office/drawing/2014/main" id="{42E6B7A8-51A8-D3C7-86D6-666DF4FE9999}"/>
              </a:ext>
            </a:extLst>
          </p:cNvPr>
          <p:cNvCxnSpPr>
            <a:stCxn id="20" idx="0"/>
            <a:endCxn id="6" idx="0"/>
          </p:cNvCxnSpPr>
          <p:nvPr/>
        </p:nvCxnSpPr>
        <p:spPr>
          <a:xfrm rot="16200000" flipV="1">
            <a:off x="6024308" y="-27545"/>
            <a:ext cx="2654" cy="8457464"/>
          </a:xfrm>
          <a:prstGeom prst="curvedConnector3">
            <a:avLst>
              <a:gd name="adj1" fmla="val 8713414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Curved Connector 26">
            <a:extLst>
              <a:ext uri="{FF2B5EF4-FFF2-40B4-BE49-F238E27FC236}">
                <a16:creationId xmlns:a16="http://schemas.microsoft.com/office/drawing/2014/main" id="{30A6890A-E673-7973-E0EA-B5314EEF3216}"/>
              </a:ext>
            </a:extLst>
          </p:cNvPr>
          <p:cNvCxnSpPr>
            <a:stCxn id="20" idx="1"/>
            <a:endCxn id="9" idx="0"/>
          </p:cNvCxnSpPr>
          <p:nvPr/>
        </p:nvCxnSpPr>
        <p:spPr>
          <a:xfrm rot="10800000">
            <a:off x="4586179" y="4199861"/>
            <a:ext cx="4689993" cy="433273"/>
          </a:xfrm>
          <a:prstGeom prst="curvedConnector4">
            <a:avLst>
              <a:gd name="adj1" fmla="val 17127"/>
              <a:gd name="adj2" fmla="val 152761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82A99C06-0E99-91B7-A9A3-33304DD3C20A}"/>
              </a:ext>
            </a:extLst>
          </p:cNvPr>
          <p:cNvSpPr txBox="1"/>
          <p:nvPr/>
        </p:nvSpPr>
        <p:spPr>
          <a:xfrm>
            <a:off x="9409814" y="5208251"/>
            <a:ext cx="182274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MAH of a halo in general consists of two distinct phases</a:t>
            </a:r>
          </a:p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halos which are still in </a:t>
            </a:r>
          </a:p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fast growth regime should all have a similar concentration </a:t>
            </a:r>
          </a:p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23A4260-560F-EA79-0A32-919130B3B48C}"/>
              </a:ext>
            </a:extLst>
          </p:cNvPr>
          <p:cNvSpPr txBox="1"/>
          <p:nvPr/>
        </p:nvSpPr>
        <p:spPr>
          <a:xfrm>
            <a:off x="5392141" y="6567347"/>
            <a:ext cx="14077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9 of 16 </a:t>
            </a:r>
          </a:p>
        </p:txBody>
      </p:sp>
    </p:spTree>
    <p:extLst>
      <p:ext uri="{BB962C8B-B14F-4D97-AF65-F5344CB8AC3E}">
        <p14:creationId xmlns:p14="http://schemas.microsoft.com/office/powerpoint/2010/main" val="303617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7265E-D128-464D-9252-98D592797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 of the Evolution of the Universe</a:t>
            </a:r>
          </a:p>
        </p:txBody>
      </p:sp>
      <p:pic>
        <p:nvPicPr>
          <p:cNvPr id="10" name="Picture 9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5CBD63FB-010F-ECD0-D5DF-67771AD9D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1" y="1498600"/>
            <a:ext cx="12157340" cy="416197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CC8C661-C3F0-F458-63A1-F2FA4B752372}"/>
              </a:ext>
            </a:extLst>
          </p:cNvPr>
          <p:cNvSpPr txBox="1"/>
          <p:nvPr/>
        </p:nvSpPr>
        <p:spPr>
          <a:xfrm>
            <a:off x="108856" y="5359400"/>
            <a:ext cx="46373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https://</a:t>
            </a:r>
            <a:r>
              <a:rPr lang="en-US" sz="1200" dirty="0" err="1">
                <a:solidFill>
                  <a:schemeClr val="bg2"/>
                </a:solidFill>
              </a:rPr>
              <a:t>www.eso.org</a:t>
            </a:r>
            <a:r>
              <a:rPr lang="en-US" sz="1200" dirty="0">
                <a:solidFill>
                  <a:schemeClr val="bg2"/>
                </a:solidFill>
              </a:rPr>
              <a:t>/public/images/eso1620a/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970FC3-F102-569E-E20F-34C19D0E82DB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 of 16</a:t>
            </a:r>
          </a:p>
        </p:txBody>
      </p:sp>
    </p:spTree>
    <p:extLst>
      <p:ext uri="{BB962C8B-B14F-4D97-AF65-F5344CB8AC3E}">
        <p14:creationId xmlns:p14="http://schemas.microsoft.com/office/powerpoint/2010/main" val="38573284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7981C-854A-7171-D2BB-31A6CD15C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3528C-38F4-33D3-ACDD-F59C74333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Backup: Concentration Parameter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9363C16-8583-CA1B-7ADF-96C0620EC03D}"/>
                  </a:ext>
                </a:extLst>
              </p:cNvPr>
              <p:cNvSpPr txBox="1"/>
              <p:nvPr/>
            </p:nvSpPr>
            <p:spPr>
              <a:xfrm>
                <a:off x="695325" y="1333153"/>
                <a:ext cx="5629275" cy="51184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en-CA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Concentration Parameter Epoch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Before NFW</a:t>
                </a:r>
              </a:p>
              <a:p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    </a:t>
                </a:r>
                <a:r>
                  <a:rPr lang="en-US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Power law density profile </a:t>
                </a:r>
                <a14:m>
                  <m:oMath xmlns:m="http://schemas.openxmlformats.org/officeDocument/2006/math">
                    <m:r>
                      <a:rPr lang="en-CA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 </m:t>
                    </m:r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→</m:t>
                    </m:r>
                  </m:oMath>
                </a14:m>
                <a:r>
                  <a:rPr lang="en-CA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Steeper profiles for large n </a:t>
                </a:r>
                <a14:m>
                  <m:oMath xmlns:m="http://schemas.openxmlformats.org/officeDocument/2006/math">
                    <m:r>
                      <a:rPr lang="en-CA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→</m:t>
                    </m:r>
                  </m:oMath>
                </a14:m>
                <a:r>
                  <a:rPr lang="en-CA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Galaxy cluster density profiles show no clear    dependence on n </a:t>
                </a:r>
                <a14:m>
                  <m:oMath xmlns:m="http://schemas.openxmlformats.org/officeDocument/2006/math">
                    <m:r>
                      <a:rPr lang="en-CA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→</m:t>
                    </m:r>
                  </m:oMath>
                </a14:m>
                <a:r>
                  <a:rPr lang="en-CA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Significant departures from power-law behavior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CA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NFW and later (slow phase, </a:t>
                </a:r>
                <a14:m>
                  <m:oMath xmlns:m="http://schemas.openxmlformats.org/officeDocument/2006/math">
                    <m:r>
                      <a:rPr lang="en-CA" b="1" i="1" smtClean="0"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C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sSup>
                      <m:sSupPr>
                        <m:ctrlP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𝒛</m:t>
                        </m:r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en-CA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)</a:t>
                </a:r>
              </a:p>
              <a:p>
                <a:r>
                  <a:rPr lang="en-CA" dirty="0"/>
                  <a:t>      </a:t>
                </a:r>
                <a:r>
                  <a:rPr lang="en-CA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Halo density profiles with a universal shape that does not depend on their mass, on the power spectrum of initial fluctuations, or on the cosmological parameters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CA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Mass Accretion Histories (MAH)</a:t>
                </a:r>
              </a:p>
              <a:p>
                <a:r>
                  <a:rPr lang="en-CA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    </a:t>
                </a:r>
                <a:r>
                  <a:rPr lang="en-CA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Early rapid </a:t>
                </a:r>
                <a:r>
                  <a:rPr lang="en-US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phase</a:t>
                </a:r>
              </a:p>
              <a:p>
                <a:r>
                  <a:rPr lang="en-US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     Late slow phase</a:t>
                </a:r>
                <a:endParaRPr lang="en-CA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CA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Propose and confirm of Rapid Phase (</a:t>
                </a:r>
                <a14:m>
                  <m:oMath xmlns:m="http://schemas.openxmlformats.org/officeDocument/2006/math">
                    <m:r>
                      <a:rPr lang="en-CA" b="1" i="1" smtClean="0">
                        <a:latin typeface="Cambria Math" panose="02040503050406030204" pitchFamily="18" charset="0"/>
                      </a:rPr>
                      <m:t>𝒄</m:t>
                    </m:r>
                    <m:r>
                      <a:rPr lang="en-C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C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  <m:r>
                      <a:rPr lang="en-C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C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CA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)</a:t>
                </a:r>
              </a:p>
              <a:p>
                <a:r>
                  <a:rPr lang="en-CA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    </a:t>
                </a:r>
                <a:r>
                  <a:rPr lang="en-US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The typical binding energy of the halo is approximately equal to that of a singular isothermal sphere with the same circular velocity</a:t>
                </a:r>
                <a:endParaRPr lang="en-CA" sz="16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9363C16-8583-CA1B-7ADF-96C0620EC0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325" y="1333153"/>
                <a:ext cx="5629275" cy="5118452"/>
              </a:xfrm>
              <a:prstGeom prst="rect">
                <a:avLst/>
              </a:prstGeom>
              <a:blipFill>
                <a:blip r:embed="rId2"/>
                <a:stretch>
                  <a:fillRect l="-899" t="-744" r="-449" b="-7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graph of a function&#10;&#10;Description automatically generated">
            <a:extLst>
              <a:ext uri="{FF2B5EF4-FFF2-40B4-BE49-F238E27FC236}">
                <a16:creationId xmlns:a16="http://schemas.microsoft.com/office/drawing/2014/main" id="{105AFB17-49DF-CD15-1659-4F686AF110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5657" y="4285492"/>
            <a:ext cx="3621018" cy="2572508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7BF2C546-73A4-B7E0-1C40-66E605242359}"/>
              </a:ext>
            </a:extLst>
          </p:cNvPr>
          <p:cNvSpPr/>
          <p:nvPr/>
        </p:nvSpPr>
        <p:spPr>
          <a:xfrm>
            <a:off x="7890997" y="2920202"/>
            <a:ext cx="1089602" cy="108960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1E5B7DF-767B-F8CA-EED6-93942A47E1AB}"/>
              </a:ext>
            </a:extLst>
          </p:cNvPr>
          <p:cNvSpPr/>
          <p:nvPr/>
        </p:nvSpPr>
        <p:spPr>
          <a:xfrm>
            <a:off x="8856724" y="1374238"/>
            <a:ext cx="1089602" cy="1021477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F37B0C7-5E60-E7EF-6FE1-BB86178CAEFC}"/>
              </a:ext>
            </a:extLst>
          </p:cNvPr>
          <p:cNvSpPr/>
          <p:nvPr/>
        </p:nvSpPr>
        <p:spPr>
          <a:xfrm>
            <a:off x="6875706" y="1342677"/>
            <a:ext cx="1089602" cy="1089602"/>
          </a:xfrm>
          <a:prstGeom prst="ellipse">
            <a:avLst/>
          </a:prstGeom>
          <a:solidFill>
            <a:schemeClr val="accent1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96F377-811D-6E76-0C3A-AA9341A3F749}"/>
              </a:ext>
            </a:extLst>
          </p:cNvPr>
          <p:cNvSpPr txBox="1"/>
          <p:nvPr/>
        </p:nvSpPr>
        <p:spPr>
          <a:xfrm>
            <a:off x="6697751" y="1522354"/>
            <a:ext cx="14329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Bullock et al. </a:t>
            </a:r>
          </a:p>
          <a:p>
            <a:pPr algn="ctr"/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(2000)</a:t>
            </a:r>
          </a:p>
          <a:p>
            <a:pPr algn="ctr"/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Eke et al. </a:t>
            </a:r>
          </a:p>
          <a:p>
            <a:pPr algn="ctr"/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(2001) </a:t>
            </a: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83359C-B63D-0579-4D4A-495EA40809BC}"/>
              </a:ext>
            </a:extLst>
          </p:cNvPr>
          <p:cNvSpPr txBox="1"/>
          <p:nvPr/>
        </p:nvSpPr>
        <p:spPr>
          <a:xfrm>
            <a:off x="7898901" y="3147865"/>
            <a:ext cx="10896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Wechsler et al. (2002)</a:t>
            </a:r>
          </a:p>
          <a:p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40CB7A-4D53-38B3-EB36-E35A9F6494C9}"/>
              </a:ext>
            </a:extLst>
          </p:cNvPr>
          <p:cNvSpPr txBox="1"/>
          <p:nvPr/>
        </p:nvSpPr>
        <p:spPr>
          <a:xfrm>
            <a:off x="8821030" y="1650785"/>
            <a:ext cx="121647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Zhao et al. 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(2003) </a:t>
            </a:r>
          </a:p>
          <a:p>
            <a:endParaRPr lang="en-US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55C3510-0FC2-46DA-A2F6-45C4C3C13641}"/>
              </a:ext>
            </a:extLst>
          </p:cNvPr>
          <p:cNvCxnSpPr>
            <a:cxnSpLocks/>
            <a:stCxn id="6" idx="1"/>
            <a:endCxn id="9" idx="4"/>
          </p:cNvCxnSpPr>
          <p:nvPr/>
        </p:nvCxnSpPr>
        <p:spPr>
          <a:xfrm flipH="1" flipV="1">
            <a:off x="7420507" y="2432279"/>
            <a:ext cx="630059" cy="64749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5DF2E1C1-3335-806C-0BEE-FFD740BBC4EA}"/>
              </a:ext>
            </a:extLst>
          </p:cNvPr>
          <p:cNvCxnSpPr>
            <a:cxnSpLocks/>
            <a:stCxn id="7" idx="2"/>
            <a:endCxn id="9" idx="6"/>
          </p:cNvCxnSpPr>
          <p:nvPr/>
        </p:nvCxnSpPr>
        <p:spPr>
          <a:xfrm flipH="1">
            <a:off x="7965308" y="1884977"/>
            <a:ext cx="891416" cy="250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F74C46B-D826-1861-B5EF-B3E54AAFBB9E}"/>
              </a:ext>
            </a:extLst>
          </p:cNvPr>
          <p:cNvCxnSpPr>
            <a:cxnSpLocks/>
            <a:endCxn id="6" idx="7"/>
          </p:cNvCxnSpPr>
          <p:nvPr/>
        </p:nvCxnSpPr>
        <p:spPr>
          <a:xfrm flipH="1">
            <a:off x="8821030" y="2389523"/>
            <a:ext cx="559296" cy="6902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0BDD4F63-6814-D485-7FC5-8555AC9DADE2}"/>
              </a:ext>
            </a:extLst>
          </p:cNvPr>
          <p:cNvSpPr/>
          <p:nvPr/>
        </p:nvSpPr>
        <p:spPr>
          <a:xfrm>
            <a:off x="10362838" y="1374239"/>
            <a:ext cx="1522458" cy="101528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F0BCCC-26B1-3611-25CB-D1FC45F77B2E}"/>
              </a:ext>
            </a:extLst>
          </p:cNvPr>
          <p:cNvSpPr txBox="1"/>
          <p:nvPr/>
        </p:nvSpPr>
        <p:spPr>
          <a:xfrm>
            <a:off x="10310359" y="1437010"/>
            <a:ext cx="167445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Schmidt &amp; Allen (2007) 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Chandra observation </a:t>
            </a:r>
          </a:p>
          <a:p>
            <a:endParaRPr lang="en-US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581657F-29FB-DB89-C7C1-794B2968036C}"/>
              </a:ext>
            </a:extLst>
          </p:cNvPr>
          <p:cNvCxnSpPr>
            <a:cxnSpLocks/>
            <a:stCxn id="21" idx="1"/>
            <a:endCxn id="7" idx="6"/>
          </p:cNvCxnSpPr>
          <p:nvPr/>
        </p:nvCxnSpPr>
        <p:spPr>
          <a:xfrm flipH="1">
            <a:off x="9946326" y="1881881"/>
            <a:ext cx="416512" cy="3096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51316981-C936-31D0-B4F5-F3CDEC3608EB}"/>
              </a:ext>
            </a:extLst>
          </p:cNvPr>
          <p:cNvSpPr/>
          <p:nvPr/>
        </p:nvSpPr>
        <p:spPr>
          <a:xfrm>
            <a:off x="10362838" y="2481934"/>
            <a:ext cx="1522458" cy="64182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C565A84-9A19-99A8-B582-297FA82970CA}"/>
              </a:ext>
            </a:extLst>
          </p:cNvPr>
          <p:cNvSpPr/>
          <p:nvPr/>
        </p:nvSpPr>
        <p:spPr>
          <a:xfrm>
            <a:off x="10362838" y="3381381"/>
            <a:ext cx="1522458" cy="64182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B21D5F1-BE70-21BF-6DB5-EE881A2AD006}"/>
              </a:ext>
            </a:extLst>
          </p:cNvPr>
          <p:cNvSpPr txBox="1"/>
          <p:nvPr/>
        </p:nvSpPr>
        <p:spPr>
          <a:xfrm>
            <a:off x="10635693" y="2521406"/>
            <a:ext cx="1440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Gao et al. (2008) </a:t>
            </a:r>
          </a:p>
          <a:p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7939A86-8ADB-CC99-C9AC-02D85A2DA82C}"/>
              </a:ext>
            </a:extLst>
          </p:cNvPr>
          <p:cNvSpPr txBox="1"/>
          <p:nvPr/>
        </p:nvSpPr>
        <p:spPr>
          <a:xfrm>
            <a:off x="10402315" y="3437116"/>
            <a:ext cx="14403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Maccio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́ et al. (2008) </a:t>
            </a:r>
          </a:p>
          <a:p>
            <a:endParaRPr lang="en-US" dirty="0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6E0FE1A-5407-1198-62F2-F959D95301F0}"/>
              </a:ext>
            </a:extLst>
          </p:cNvPr>
          <p:cNvCxnSpPr>
            <a:cxnSpLocks/>
            <a:stCxn id="29" idx="1"/>
            <a:endCxn id="7" idx="5"/>
          </p:cNvCxnSpPr>
          <p:nvPr/>
        </p:nvCxnSpPr>
        <p:spPr>
          <a:xfrm flipH="1" flipV="1">
            <a:off x="9786757" y="2246123"/>
            <a:ext cx="576081" cy="55672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59527D2-15A0-17B9-AFA1-3A6577125886}"/>
              </a:ext>
            </a:extLst>
          </p:cNvPr>
          <p:cNvCxnSpPr>
            <a:cxnSpLocks/>
            <a:stCxn id="30" idx="1"/>
            <a:endCxn id="7" idx="5"/>
          </p:cNvCxnSpPr>
          <p:nvPr/>
        </p:nvCxnSpPr>
        <p:spPr>
          <a:xfrm flipH="1" flipV="1">
            <a:off x="9786757" y="2246123"/>
            <a:ext cx="576081" cy="1456169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F5F13C4-9074-4ECE-EEB4-ED5A23E70256}"/>
              </a:ext>
            </a:extLst>
          </p:cNvPr>
          <p:cNvCxnSpPr>
            <a:cxnSpLocks/>
          </p:cNvCxnSpPr>
          <p:nvPr/>
        </p:nvCxnSpPr>
        <p:spPr>
          <a:xfrm>
            <a:off x="7079009" y="3903014"/>
            <a:ext cx="241738" cy="1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C8B78EB0-3248-5FC1-E192-1B27B5056C15}"/>
              </a:ext>
            </a:extLst>
          </p:cNvPr>
          <p:cNvCxnSpPr>
            <a:cxnSpLocks/>
          </p:cNvCxnSpPr>
          <p:nvPr/>
        </p:nvCxnSpPr>
        <p:spPr>
          <a:xfrm>
            <a:off x="7079009" y="4096569"/>
            <a:ext cx="241738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456B7336-4F9A-4145-8017-7034DF8C46F9}"/>
              </a:ext>
            </a:extLst>
          </p:cNvPr>
          <p:cNvSpPr/>
          <p:nvPr/>
        </p:nvSpPr>
        <p:spPr>
          <a:xfrm>
            <a:off x="9451089" y="3943417"/>
            <a:ext cx="159569" cy="15956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9CC4019-9FF9-0799-6E18-825F193F1F34}"/>
              </a:ext>
            </a:extLst>
          </p:cNvPr>
          <p:cNvSpPr txBox="1"/>
          <p:nvPr/>
        </p:nvSpPr>
        <p:spPr>
          <a:xfrm>
            <a:off x="9574764" y="3886529"/>
            <a:ext cx="788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MAH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2C82644-6692-262A-B561-3C6F0CD4678B}"/>
              </a:ext>
            </a:extLst>
          </p:cNvPr>
          <p:cNvSpPr txBox="1"/>
          <p:nvPr/>
        </p:nvSpPr>
        <p:spPr>
          <a:xfrm>
            <a:off x="7374261" y="3727079"/>
            <a:ext cx="756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Agree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A407EE7-5E53-AECC-7909-27AB318A3D65}"/>
              </a:ext>
            </a:extLst>
          </p:cNvPr>
          <p:cNvSpPr txBox="1"/>
          <p:nvPr/>
        </p:nvSpPr>
        <p:spPr>
          <a:xfrm>
            <a:off x="7360224" y="3964486"/>
            <a:ext cx="12634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Disagree</a:t>
            </a:r>
          </a:p>
        </p:txBody>
      </p:sp>
    </p:spTree>
    <p:extLst>
      <p:ext uri="{BB962C8B-B14F-4D97-AF65-F5344CB8AC3E}">
        <p14:creationId xmlns:p14="http://schemas.microsoft.com/office/powerpoint/2010/main" val="39448830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7B7B5-A1C2-B954-13F7-054CD2F21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line graph on a white background&#10;&#10;Description automatically generated">
            <a:extLst>
              <a:ext uri="{FF2B5EF4-FFF2-40B4-BE49-F238E27FC236}">
                <a16:creationId xmlns:a16="http://schemas.microsoft.com/office/drawing/2014/main" id="{0CBB744C-D1CF-969D-5C66-4887BC004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4726" y="3674249"/>
            <a:ext cx="4201577" cy="30543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AAAD0A-8A36-DF66-DCA7-8FE6AB542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2E80F2-9169-64E5-2701-24053DDD5D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4" y="1072590"/>
            <a:ext cx="7346987" cy="544251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 b="1" dirty="0"/>
              <a:t>Gas Cloud and DM Halo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    One-Zone model, NFW Profile</a:t>
            </a:r>
          </a:p>
          <a:p>
            <a:pPr>
              <a:lnSpc>
                <a:spcPct val="100000"/>
              </a:lnSpc>
            </a:pPr>
            <a:r>
              <a:rPr lang="en-US" sz="2000" b="1" dirty="0"/>
              <a:t>DM Decay/ Annihilation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/>
              <a:t>    </a:t>
            </a:r>
            <a:r>
              <a:rPr lang="en-US" sz="1800" dirty="0"/>
              <a:t>Photon Spectrum, Photon source</a:t>
            </a:r>
          </a:p>
          <a:p>
            <a:pPr>
              <a:lnSpc>
                <a:spcPct val="100000"/>
              </a:lnSpc>
            </a:pPr>
            <a:r>
              <a:rPr lang="en-US" sz="2000" b="1" dirty="0"/>
              <a:t>Chemical Reaction Rate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/>
              <a:t>    </a:t>
            </a:r>
            <a:r>
              <a:rPr lang="en-US" sz="1800" dirty="0"/>
              <a:t>Photodissociation, </a:t>
            </a:r>
            <a:r>
              <a:rPr lang="en-US" sz="1800" dirty="0" err="1"/>
              <a:t>Photodetachment</a:t>
            </a:r>
            <a:r>
              <a:rPr lang="en-US" sz="1800" dirty="0"/>
              <a:t>, Photoionization, Photoheating</a:t>
            </a:r>
            <a:endParaRPr lang="en-US" sz="2000" b="1" dirty="0"/>
          </a:p>
          <a:p>
            <a:pPr>
              <a:lnSpc>
                <a:spcPct val="100000"/>
              </a:lnSpc>
            </a:pPr>
            <a:r>
              <a:rPr lang="en-US" sz="2000" b="1" dirty="0"/>
              <a:t>Thermal and Ionized History Simulation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/>
              <a:t>    </a:t>
            </a:r>
            <a:r>
              <a:rPr lang="en-US" sz="1800" dirty="0"/>
              <a:t>Initial Conditions (CLASS), Grackle</a:t>
            </a:r>
            <a:endParaRPr lang="en-US" sz="2000" b="1" dirty="0"/>
          </a:p>
          <a:p>
            <a:pPr>
              <a:lnSpc>
                <a:spcPct val="100000"/>
              </a:lnSpc>
            </a:pPr>
            <a:r>
              <a:rPr lang="en-US" sz="2000" b="1" dirty="0"/>
              <a:t>Criteria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/>
              <a:t>    </a:t>
            </a:r>
            <a:r>
              <a:rPr lang="en-US" sz="1800" dirty="0"/>
              <a:t>Star, SMBH, High Temperature Cloud Formation and Evaporation</a:t>
            </a:r>
          </a:p>
          <a:p>
            <a:pPr>
              <a:lnSpc>
                <a:spcPct val="100000"/>
              </a:lnSpc>
            </a:pPr>
            <a:r>
              <a:rPr lang="en-US" sz="1800" b="1" dirty="0"/>
              <a:t>Self-Shielding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CA" sz="2000" b="1" dirty="0"/>
              <a:t>    </a:t>
            </a:r>
            <a:r>
              <a:rPr lang="en-CA" sz="1800" dirty="0"/>
              <a:t>Fitting Formula from IGM Studies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80C98B-638E-53DB-4031-E321578DFC6F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7 of 28</a:t>
            </a:r>
          </a:p>
        </p:txBody>
      </p:sp>
      <p:pic>
        <p:nvPicPr>
          <p:cNvPr id="8" name="Picture 7" descr="A graph of gas and gas prices&#10;&#10;Description automatically generated">
            <a:extLst>
              <a:ext uri="{FF2B5EF4-FFF2-40B4-BE49-F238E27FC236}">
                <a16:creationId xmlns:a16="http://schemas.microsoft.com/office/drawing/2014/main" id="{160B5385-40FE-A50C-37A9-555340874E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9870" y="549754"/>
            <a:ext cx="4321659" cy="315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8109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FC7E7-F48C-218F-5FE4-DA3BF070F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088C4-A778-CC6F-AEF2-DCFAE3892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Backup: B-Factor</a:t>
            </a:r>
          </a:p>
        </p:txBody>
      </p:sp>
      <p:pic>
        <p:nvPicPr>
          <p:cNvPr id="3" name="Picture 2" descr="A graph of a function&#10;&#10;Description automatically generated with medium confidence">
            <a:extLst>
              <a:ext uri="{FF2B5EF4-FFF2-40B4-BE49-F238E27FC236}">
                <a16:creationId xmlns:a16="http://schemas.microsoft.com/office/drawing/2014/main" id="{E1898670-AE94-5815-723E-AA4143196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4930" y="1420310"/>
            <a:ext cx="3607163" cy="2732314"/>
          </a:xfrm>
          <a:prstGeom prst="rect">
            <a:avLst/>
          </a:prstGeom>
        </p:spPr>
      </p:pic>
      <p:pic>
        <p:nvPicPr>
          <p:cNvPr id="4" name="Picture 3" descr="A graph with a line&#10;&#10;Description automatically generated">
            <a:extLst>
              <a:ext uri="{FF2B5EF4-FFF2-40B4-BE49-F238E27FC236}">
                <a16:creationId xmlns:a16="http://schemas.microsoft.com/office/drawing/2014/main" id="{9F7D24C9-82A0-9836-310C-B354C5FC4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7902" y="3865685"/>
            <a:ext cx="3510812" cy="2565362"/>
          </a:xfrm>
          <a:prstGeom prst="rect">
            <a:avLst/>
          </a:prstGeom>
        </p:spPr>
      </p:pic>
      <p:pic>
        <p:nvPicPr>
          <p:cNvPr id="5" name="Picture 4" descr="A graph with a line&#10;&#10;Description automatically generated">
            <a:extLst>
              <a:ext uri="{FF2B5EF4-FFF2-40B4-BE49-F238E27FC236}">
                <a16:creationId xmlns:a16="http://schemas.microsoft.com/office/drawing/2014/main" id="{52134FB3-BB29-A19E-2B5C-FE917CBA4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6059" y="3865686"/>
            <a:ext cx="3607164" cy="256536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D417E13-DFE5-024A-02D5-6FFEAEF4E8AD}"/>
              </a:ext>
            </a:extLst>
          </p:cNvPr>
          <p:cNvSpPr/>
          <p:nvPr/>
        </p:nvSpPr>
        <p:spPr>
          <a:xfrm>
            <a:off x="685800" y="1295053"/>
            <a:ext cx="7532914" cy="146957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9D92F45-2D7E-DF1B-353F-ECA3647B0AAA}"/>
                  </a:ext>
                </a:extLst>
              </p:cNvPr>
              <p:cNvSpPr txBox="1"/>
              <p:nvPr/>
            </p:nvSpPr>
            <p:spPr>
              <a:xfrm>
                <a:off x="783771" y="1310225"/>
                <a:ext cx="7336971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Owing to the limited investigation of the mass–redshift–concentration relation and the scarcity of simulations at high redshift (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𝑧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~10−1100</m:t>
                    </m:r>
                  </m:oMath>
                </a14:m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), its behavior in this regime remains poorly constrained. Although Prada et al. (2012) proposed a fitting formula, it becomes unreliable for redshift above 10.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9D92F45-2D7E-DF1B-353F-ECA3647B0A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771" y="1310225"/>
                <a:ext cx="7336971" cy="1477328"/>
              </a:xfrm>
              <a:prstGeom prst="rect">
                <a:avLst/>
              </a:prstGeom>
              <a:blipFill>
                <a:blip r:embed="rId5"/>
                <a:stretch>
                  <a:fillRect l="-691" t="-2564" r="-691" b="-59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310487-3659-3821-7B61-9BD92681A3E7}"/>
                  </a:ext>
                </a:extLst>
              </p:cNvPr>
              <p:cNvSpPr txBox="1"/>
              <p:nvPr/>
            </p:nvSpPr>
            <p:spPr>
              <a:xfrm>
                <a:off x="685800" y="2982686"/>
                <a:ext cx="4582886" cy="3693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DM Halo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Solving ODE with initial conditions: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Using an artificial mass–redshift–concentration relation function, fit the NFW profile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After halo reaches </a:t>
                </a:r>
                <a:r>
                  <a:rPr lang="en-US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virialization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fix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𝑐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=4</m:t>
                    </m:r>
                  </m:oMath>
                </a14:m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fit the NFW profile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8310487-3659-3821-7B61-9BD92681A3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2982686"/>
                <a:ext cx="4582886" cy="3693319"/>
              </a:xfrm>
              <a:prstGeom prst="rect">
                <a:avLst/>
              </a:prstGeom>
              <a:blipFill>
                <a:blip r:embed="rId6"/>
                <a:stretch>
                  <a:fillRect l="-1662" t="-685" r="-22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56DF3E8-F027-1F41-3E5D-DD6F1E7DC966}"/>
                  </a:ext>
                </a:extLst>
              </p:cNvPr>
              <p:cNvSpPr txBox="1"/>
              <p:nvPr/>
            </p:nvSpPr>
            <p:spPr>
              <a:xfrm>
                <a:off x="457200" y="3483430"/>
                <a:ext cx="6096000" cy="9251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𝑟</m:t>
                          </m:r>
                        </m:num>
                        <m:den>
                          <m: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CA" b="0" i="1" smtClean="0">
                          <a:latin typeface="Cambria Math" panose="020405030504060302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𝐺</m:t>
                          </m:r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ℎ𝑎𝑙𝑜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lvl="1"/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56DF3E8-F027-1F41-3E5D-DD6F1E7DC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483430"/>
                <a:ext cx="6096000" cy="92512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D3BE373-272C-AF91-D8B0-20569153DE3A}"/>
                  </a:ext>
                </a:extLst>
              </p:cNvPr>
              <p:cNvSpPr txBox="1"/>
              <p:nvPr/>
            </p:nvSpPr>
            <p:spPr>
              <a:xfrm>
                <a:off x="2286000" y="4998036"/>
                <a:ext cx="1856598" cy="3006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=1+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𝑣𝑖𝑟</m:t>
                                  </m:r>
                                </m:sub>
                              </m:sSub>
                            </m:e>
                          </m:d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D3BE373-272C-AF91-D8B0-20569153DE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4998036"/>
                <a:ext cx="1856598" cy="30066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87759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23655-157A-D961-C704-6DFBCC6F9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87442-2468-A912-E1B1-7535A7BE6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Modeling: Gas Cloud and DM Halo</a:t>
            </a:r>
            <a:br>
              <a:rPr lang="en-US" sz="2800" dirty="0"/>
            </a:b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3F6CA1-4628-1405-586A-A1F4C0BBAE95}"/>
              </a:ext>
            </a:extLst>
          </p:cNvPr>
          <p:cNvSpPr txBox="1"/>
          <p:nvPr/>
        </p:nvSpPr>
        <p:spPr>
          <a:xfrm>
            <a:off x="657753" y="1319334"/>
            <a:ext cx="6870244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Halo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NFW Profile: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Halo Radius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Halo Density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Concentration parameter</a:t>
            </a:r>
          </a:p>
          <a:p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Picture 9" descr="A mathematical equation with numbers and symbols&#10;&#10;Description automatically generated">
            <a:extLst>
              <a:ext uri="{FF2B5EF4-FFF2-40B4-BE49-F238E27FC236}">
                <a16:creationId xmlns:a16="http://schemas.microsoft.com/office/drawing/2014/main" id="{5EF2CAC8-0B91-36CD-6AB4-8EFA92D37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9641" y="1908069"/>
            <a:ext cx="2144486" cy="917363"/>
          </a:xfrm>
          <a:prstGeom prst="rect">
            <a:avLst/>
          </a:prstGeom>
        </p:spPr>
      </p:pic>
      <p:pic>
        <p:nvPicPr>
          <p:cNvPr id="20" name="Picture 19" descr="A black math symbol with a white background&#10;&#10;Description automatically generated">
            <a:extLst>
              <a:ext uri="{FF2B5EF4-FFF2-40B4-BE49-F238E27FC236}">
                <a16:creationId xmlns:a16="http://schemas.microsoft.com/office/drawing/2014/main" id="{D9AF566B-8B64-19B8-5557-DC42CD034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569" y="2931527"/>
            <a:ext cx="1145702" cy="255737"/>
          </a:xfrm>
          <a:prstGeom prst="rect">
            <a:avLst/>
          </a:prstGeom>
        </p:spPr>
      </p:pic>
      <p:pic>
        <p:nvPicPr>
          <p:cNvPr id="22" name="Picture 21" descr="A math equation with numbers and symbols&#10;&#10;Description automatically generated">
            <a:extLst>
              <a:ext uri="{FF2B5EF4-FFF2-40B4-BE49-F238E27FC236}">
                <a16:creationId xmlns:a16="http://schemas.microsoft.com/office/drawing/2014/main" id="{F6CD0074-0127-6547-22CA-52D2E7CD2E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3666" y="2771656"/>
            <a:ext cx="2884714" cy="5217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257C5D0-4556-53FE-93FA-765A2069044A}"/>
                  </a:ext>
                </a:extLst>
              </p:cNvPr>
              <p:cNvSpPr txBox="1"/>
              <p:nvPr/>
            </p:nvSpPr>
            <p:spPr>
              <a:xfrm>
                <a:off x="2299641" y="3399455"/>
                <a:ext cx="6096000" cy="9251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𝑟</m:t>
                          </m:r>
                        </m:num>
                        <m:den>
                          <m: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CA" b="0" i="1" smtClean="0">
                          <a:latin typeface="Cambria Math" panose="020405030504060302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𝐺</m:t>
                          </m:r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ℎ𝑎𝑙𝑜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lvl="1"/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AD9AE05-1DFD-C556-27B0-86B750303A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641" y="3399455"/>
                <a:ext cx="6096000" cy="9251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5C30040-42E4-68F6-93B6-10618695C62F}"/>
                  </a:ext>
                </a:extLst>
              </p:cNvPr>
              <p:cNvSpPr txBox="1"/>
              <p:nvPr/>
            </p:nvSpPr>
            <p:spPr>
              <a:xfrm>
                <a:off x="2831536" y="3363511"/>
                <a:ext cx="43941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200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6E72BA9-8982-3759-8476-385F67DBBC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1536" y="3363511"/>
                <a:ext cx="439416" cy="276999"/>
              </a:xfrm>
              <a:prstGeom prst="rect">
                <a:avLst/>
              </a:prstGeom>
              <a:blipFill>
                <a:blip r:embed="rId6"/>
                <a:stretch>
                  <a:fillRect l="-5556" r="-2778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15A1898-1057-5D19-A9FD-FE9381642709}"/>
                  </a:ext>
                </a:extLst>
              </p:cNvPr>
              <p:cNvSpPr txBox="1"/>
              <p:nvPr/>
            </p:nvSpPr>
            <p:spPr>
              <a:xfrm>
                <a:off x="2893548" y="3768809"/>
                <a:ext cx="47833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200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E11AB25-E746-6307-7F76-32909F692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3548" y="3768809"/>
                <a:ext cx="478336" cy="276999"/>
              </a:xfrm>
              <a:prstGeom prst="rect">
                <a:avLst/>
              </a:prstGeom>
              <a:blipFill>
                <a:blip r:embed="rId7"/>
                <a:stretch>
                  <a:fillRect l="-13158" r="-2632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F5DDE5E-E5C8-D827-4A86-71917478A1C2}"/>
                  </a:ext>
                </a:extLst>
              </p:cNvPr>
              <p:cNvSpPr txBox="1"/>
              <p:nvPr/>
            </p:nvSpPr>
            <p:spPr>
              <a:xfrm>
                <a:off x="3952480" y="4204739"/>
                <a:ext cx="80792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F67AD74-7652-3205-C1C1-70EC43AE42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480" y="4204739"/>
                <a:ext cx="807929" cy="2769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C06B9925-3006-71AD-38FB-BCECD9FE7D2D}"/>
              </a:ext>
            </a:extLst>
          </p:cNvPr>
          <p:cNvSpPr/>
          <p:nvPr/>
        </p:nvSpPr>
        <p:spPr>
          <a:xfrm>
            <a:off x="4193083" y="3411981"/>
            <a:ext cx="1805505" cy="646353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223E7FC-2949-16F6-485A-4ED4C9509357}"/>
              </a:ext>
            </a:extLst>
          </p:cNvPr>
          <p:cNvCxnSpPr>
            <a:stCxn id="9" idx="1"/>
            <a:endCxn id="5" idx="3"/>
          </p:cNvCxnSpPr>
          <p:nvPr/>
        </p:nvCxnSpPr>
        <p:spPr>
          <a:xfrm flipH="1" flipV="1">
            <a:off x="3270952" y="3502011"/>
            <a:ext cx="922131" cy="233147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0C589E1-14F1-D82E-C35E-9B02BC2D4D0E}"/>
              </a:ext>
            </a:extLst>
          </p:cNvPr>
          <p:cNvCxnSpPr>
            <a:endCxn id="6" idx="3"/>
          </p:cNvCxnSpPr>
          <p:nvPr/>
        </p:nvCxnSpPr>
        <p:spPr>
          <a:xfrm flipH="1">
            <a:off x="3371884" y="3735157"/>
            <a:ext cx="821199" cy="172152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9A4FCCB-0195-4FEF-6A3E-0FE1935D19E4}"/>
                  </a:ext>
                </a:extLst>
              </p:cNvPr>
              <p:cNvSpPr txBox="1"/>
              <p:nvPr/>
            </p:nvSpPr>
            <p:spPr>
              <a:xfrm>
                <a:off x="657753" y="4580932"/>
                <a:ext cx="6100174" cy="621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200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den>
                      </m:f>
                      <m:r>
                        <a:rPr lang="en-CA" b="0" i="0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m:rPr>
                          <m:sty m:val="p"/>
                        </m:rPr>
                        <a:rPr lang="en-CA" b="0" i="0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n-CA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𝑝𝑒𝑎𝑘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𝑣𝑖𝑟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0151D80-4DA8-C17C-4569-96F4C1836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753" y="4580932"/>
                <a:ext cx="6100174" cy="62106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1C4C35A6-AE35-4196-1F87-D25A51EEDE7F}"/>
              </a:ext>
            </a:extLst>
          </p:cNvPr>
          <p:cNvSpPr txBox="1"/>
          <p:nvPr/>
        </p:nvSpPr>
        <p:spPr>
          <a:xfrm>
            <a:off x="1142996" y="5291105"/>
            <a:ext cx="6100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measure of the size or density of the central region relative to the size or density of the whole halo.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77AEF87-7AB2-0813-7D49-112C76824A89}"/>
              </a:ext>
            </a:extLst>
          </p:cNvPr>
          <p:cNvSpPr txBox="1"/>
          <p:nvPr/>
        </p:nvSpPr>
        <p:spPr>
          <a:xfrm>
            <a:off x="6495145" y="1318491"/>
            <a:ext cx="3056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Halo Boost Factor</a:t>
            </a:r>
          </a:p>
        </p:txBody>
      </p:sp>
      <p:pic>
        <p:nvPicPr>
          <p:cNvPr id="30" name="Picture 29" descr="A math equations with numbers&#10;&#10;Description automatically generated with medium confidence">
            <a:extLst>
              <a:ext uri="{FF2B5EF4-FFF2-40B4-BE49-F238E27FC236}">
                <a16:creationId xmlns:a16="http://schemas.microsoft.com/office/drawing/2014/main" id="{7091C822-23E4-D618-47CA-5DA73E4089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28697" y="1592263"/>
            <a:ext cx="1825212" cy="512110"/>
          </a:xfrm>
          <a:prstGeom prst="rect">
            <a:avLst/>
          </a:prstGeom>
        </p:spPr>
      </p:pic>
      <p:pic>
        <p:nvPicPr>
          <p:cNvPr id="32" name="Picture 31" descr="A graph of a function&#10;&#10;Description automatically generated">
            <a:extLst>
              <a:ext uri="{FF2B5EF4-FFF2-40B4-BE49-F238E27FC236}">
                <a16:creationId xmlns:a16="http://schemas.microsoft.com/office/drawing/2014/main" id="{1AE48E4E-F406-E5DE-1264-28D51AC158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83447" y="2099413"/>
            <a:ext cx="4478878" cy="3264566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4324E4CD-A9B9-08B4-AB78-D53586F861B0}"/>
              </a:ext>
            </a:extLst>
          </p:cNvPr>
          <p:cNvSpPr txBox="1"/>
          <p:nvPr/>
        </p:nvSpPr>
        <p:spPr>
          <a:xfrm>
            <a:off x="9044593" y="4727200"/>
            <a:ext cx="26555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arxiv.org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/pdf/1711.05271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1C1A6D6-BAFD-618C-589F-9136AC8ACD5D}"/>
                  </a:ext>
                </a:extLst>
              </p:cNvPr>
              <p:cNvSpPr txBox="1"/>
              <p:nvPr/>
            </p:nvSpPr>
            <p:spPr>
              <a:xfrm>
                <a:off x="7402882" y="5513614"/>
                <a:ext cx="42972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𝐵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 </m:t>
                    </m:r>
                  </m:oMath>
                </a14:m>
                <a:r>
                  <a:rPr lang="en-CA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characterizes the inhomogeneity of the particle distribution</a:t>
                </a: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0ABBD1CE-6D4C-0729-549E-81C6F7E163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2882" y="5513614"/>
                <a:ext cx="4297229" cy="646331"/>
              </a:xfrm>
              <a:prstGeom prst="rect">
                <a:avLst/>
              </a:prstGeom>
              <a:blipFill>
                <a:blip r:embed="rId12"/>
                <a:stretch>
                  <a:fillRect l="-1176" t="-1923"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Chevron 42">
            <a:extLst>
              <a:ext uri="{FF2B5EF4-FFF2-40B4-BE49-F238E27FC236}">
                <a16:creationId xmlns:a16="http://schemas.microsoft.com/office/drawing/2014/main" id="{EDE4FA24-5307-BE90-28BB-9430AC31C72C}"/>
              </a:ext>
            </a:extLst>
          </p:cNvPr>
          <p:cNvSpPr/>
          <p:nvPr/>
        </p:nvSpPr>
        <p:spPr>
          <a:xfrm>
            <a:off x="6168063" y="579799"/>
            <a:ext cx="2024548" cy="727382"/>
          </a:xfrm>
          <a:prstGeom prst="chevron">
            <a:avLst/>
          </a:prstGeom>
          <a:solidFill>
            <a:schemeClr val="accent1">
              <a:lumMod val="10000"/>
              <a:lumOff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4" name="Chevron 43">
            <a:extLst>
              <a:ext uri="{FF2B5EF4-FFF2-40B4-BE49-F238E27FC236}">
                <a16:creationId xmlns:a16="http://schemas.microsoft.com/office/drawing/2014/main" id="{16621707-F062-FA0A-532E-BF576E2B0DFF}"/>
              </a:ext>
            </a:extLst>
          </p:cNvPr>
          <p:cNvSpPr/>
          <p:nvPr/>
        </p:nvSpPr>
        <p:spPr>
          <a:xfrm>
            <a:off x="8018664" y="68131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Chevron 44">
            <a:extLst>
              <a:ext uri="{FF2B5EF4-FFF2-40B4-BE49-F238E27FC236}">
                <a16:creationId xmlns:a16="http://schemas.microsoft.com/office/drawing/2014/main" id="{41DC5C51-AB93-BAAE-5490-1EE31B0B9A27}"/>
              </a:ext>
            </a:extLst>
          </p:cNvPr>
          <p:cNvSpPr/>
          <p:nvPr/>
        </p:nvSpPr>
        <p:spPr>
          <a:xfrm>
            <a:off x="9336091" y="682929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Chevron 45">
            <a:extLst>
              <a:ext uri="{FF2B5EF4-FFF2-40B4-BE49-F238E27FC236}">
                <a16:creationId xmlns:a16="http://schemas.microsoft.com/office/drawing/2014/main" id="{7396A491-DA57-17C6-68E2-74459EBD6A87}"/>
              </a:ext>
            </a:extLst>
          </p:cNvPr>
          <p:cNvSpPr/>
          <p:nvPr/>
        </p:nvSpPr>
        <p:spPr>
          <a:xfrm>
            <a:off x="10628466" y="68131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03474A6-62C9-0B47-6763-ECDDF2E9515B}"/>
              </a:ext>
            </a:extLst>
          </p:cNvPr>
          <p:cNvSpPr txBox="1"/>
          <p:nvPr/>
        </p:nvSpPr>
        <p:spPr>
          <a:xfrm>
            <a:off x="6541731" y="647956"/>
            <a:ext cx="1249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Gas Cloud</a:t>
            </a:r>
          </a:p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Halo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D938D67-27AE-85CE-40D1-0FE4CAE3BE25}"/>
              </a:ext>
            </a:extLst>
          </p:cNvPr>
          <p:cNvSpPr txBox="1"/>
          <p:nvPr/>
        </p:nvSpPr>
        <p:spPr>
          <a:xfrm>
            <a:off x="8136768" y="708440"/>
            <a:ext cx="1253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Decay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Annihilation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09C892E-A2B0-38A3-69BF-7704CBF9CC3F}"/>
              </a:ext>
            </a:extLst>
          </p:cNvPr>
          <p:cNvSpPr txBox="1"/>
          <p:nvPr/>
        </p:nvSpPr>
        <p:spPr>
          <a:xfrm>
            <a:off x="9555555" y="707506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Chemical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Reactions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03C73A2-0FD6-3311-7742-9AC9C201473A}"/>
              </a:ext>
            </a:extLst>
          </p:cNvPr>
          <p:cNvSpPr txBox="1"/>
          <p:nvPr/>
        </p:nvSpPr>
        <p:spPr>
          <a:xfrm>
            <a:off x="10867405" y="707739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Simulation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Criteria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5BBE0188-212A-EC14-E37E-C2B0C65533F3}"/>
                  </a:ext>
                </a:extLst>
              </p:cNvPr>
              <p:cNvSpPr txBox="1"/>
              <p:nvPr/>
            </p:nvSpPr>
            <p:spPr>
              <a:xfrm>
                <a:off x="3132716" y="5852168"/>
                <a:ext cx="1134458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sz="40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sz="4000" b="0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0F4A95F-3558-B389-365E-F9C0C478AD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2716" y="5852168"/>
                <a:ext cx="1134458" cy="615553"/>
              </a:xfrm>
              <a:prstGeom prst="rect">
                <a:avLst/>
              </a:prstGeom>
              <a:blipFill>
                <a:blip r:embed="rId13"/>
                <a:stretch>
                  <a:fillRect l="-4444" r="-8889" b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>
            <a:extLst>
              <a:ext uri="{FF2B5EF4-FFF2-40B4-BE49-F238E27FC236}">
                <a16:creationId xmlns:a16="http://schemas.microsoft.com/office/drawing/2014/main" id="{AB41388E-9396-F9C7-1D97-627E55554162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8 of 28</a:t>
            </a:r>
          </a:p>
        </p:txBody>
      </p:sp>
    </p:spTree>
    <p:extLst>
      <p:ext uri="{BB962C8B-B14F-4D97-AF65-F5344CB8AC3E}">
        <p14:creationId xmlns:p14="http://schemas.microsoft.com/office/powerpoint/2010/main" val="58484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5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71CDC-112B-CD10-B1AF-9EFD63992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E5AA2-5098-76B4-F53C-99382F4D0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Modeling: Gas Cloud and DM Halo</a:t>
            </a:r>
            <a:br>
              <a:rPr lang="en-US" sz="2800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39BEB02-3A51-942B-D238-9430DB8B9761}"/>
                  </a:ext>
                </a:extLst>
              </p:cNvPr>
              <p:cNvSpPr txBox="1"/>
              <p:nvPr/>
            </p:nvSpPr>
            <p:spPr>
              <a:xfrm>
                <a:off x="685799" y="1391161"/>
                <a:ext cx="6275275" cy="45613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Concentration Parameter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Origin Paper of NFW Profile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→</m:t>
                    </m:r>
                    <m:r>
                      <a:rPr lang="en-C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𝒄</m:t>
                    </m:r>
                    <m:r>
                      <a:rPr lang="en-C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∝</m:t>
                    </m:r>
                    <m:sSup>
                      <m:sSupPr>
                        <m:ctrlP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Open Sans" panose="020B0606030504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C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</m:ctrlPr>
                          </m:dPr>
                          <m:e>
                            <m:r>
                              <a:rPr lang="en-C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  <m:t>𝟏</m:t>
                            </m:r>
                            <m:r>
                              <a:rPr lang="en-C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  <m:t>+</m:t>
                            </m:r>
                            <m:r>
                              <a:rPr lang="en-C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  <m:t>𝒛</m:t>
                            </m:r>
                          </m:e>
                        </m:d>
                      </m:e>
                      <m:sup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Open Sans" panose="020B0606030504020204" pitchFamily="34" charset="0"/>
                          </a:rPr>
                          <m:t>−</m:t>
                        </m:r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Open Sans" panose="020B0606030504020204" pitchFamily="34" charset="0"/>
                          </a:rPr>
                          <m:t>𝟏</m:t>
                        </m:r>
                      </m:sup>
                    </m:sSup>
                  </m:oMath>
                </a14:m>
                <a:endParaRPr lang="en-US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Later Simulations agree with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𝑐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∝</m:t>
                    </m:r>
                    <m:sSup>
                      <m:sSupPr>
                        <m:ctrlP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Open Sans" panose="020B0606030504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</m:ctrlPr>
                          </m:dPr>
                          <m:e>
                            <m: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  <m:t>1+</m:t>
                            </m:r>
                            <m: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  <m:t>𝑧</m:t>
                            </m:r>
                          </m:e>
                        </m:d>
                      </m:e>
                      <m:sup>
                        <m: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Open Sans" panose="020B0606030504020204" pitchFamily="34" charset="0"/>
                          </a:rPr>
                          <m:t>−1</m:t>
                        </m:r>
                      </m:sup>
                    </m:sSup>
                  </m:oMath>
                </a14:m>
                <a:endParaRPr lang="en-CA" b="0" dirty="0">
                  <a:latin typeface="Open Sans" panose="020B0606030504020204" pitchFamily="34" charset="0"/>
                  <a:ea typeface="Cambria Math" panose="02040503050406030204" pitchFamily="18" charset="0"/>
                  <a:cs typeface="Open Sans" panose="020B0606030504020204" pitchFamily="34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Simulations of fixed mass halo underestimate the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𝑐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 →</m:t>
                    </m:r>
                  </m:oMath>
                </a14:m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Mass Accretion History (MAH)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MAH Halo Evolution: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Halos start as rare density peaks and experience fast and nearly radial </a:t>
                </a:r>
                <a:r>
                  <a:rPr lang="en-US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infall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that brings mass closer to the </a:t>
                </a:r>
                <a:r>
                  <a:rPr lang="en-US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centre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.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halos slide into the plateau regime where the accretion becomes less radial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halos move into the domain of declining concentration–mass relation</a:t>
                </a:r>
              </a:p>
              <a:p>
                <a:pPr lvl="1"/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9F0E4B1-4E93-327B-032B-D0BA98F28B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799" y="1391161"/>
                <a:ext cx="6275275" cy="4561313"/>
              </a:xfrm>
              <a:prstGeom prst="rect">
                <a:avLst/>
              </a:prstGeom>
              <a:blipFill>
                <a:blip r:embed="rId2"/>
                <a:stretch>
                  <a:fillRect l="-806" t="-556" r="-4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Chevron 32">
            <a:extLst>
              <a:ext uri="{FF2B5EF4-FFF2-40B4-BE49-F238E27FC236}">
                <a16:creationId xmlns:a16="http://schemas.microsoft.com/office/drawing/2014/main" id="{C76A14ED-8CD4-B9BC-290C-550DD396425D}"/>
              </a:ext>
            </a:extLst>
          </p:cNvPr>
          <p:cNvSpPr/>
          <p:nvPr/>
        </p:nvSpPr>
        <p:spPr>
          <a:xfrm>
            <a:off x="6168063" y="579799"/>
            <a:ext cx="2024548" cy="727382"/>
          </a:xfrm>
          <a:prstGeom prst="chevron">
            <a:avLst/>
          </a:prstGeom>
          <a:solidFill>
            <a:schemeClr val="accent1">
              <a:lumMod val="10000"/>
              <a:lumOff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Chevron 33">
            <a:extLst>
              <a:ext uri="{FF2B5EF4-FFF2-40B4-BE49-F238E27FC236}">
                <a16:creationId xmlns:a16="http://schemas.microsoft.com/office/drawing/2014/main" id="{6401E3DB-C4FC-29A9-4C93-08E653E4CD79}"/>
              </a:ext>
            </a:extLst>
          </p:cNvPr>
          <p:cNvSpPr/>
          <p:nvPr/>
        </p:nvSpPr>
        <p:spPr>
          <a:xfrm>
            <a:off x="8018664" y="68131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Chevron 34">
            <a:extLst>
              <a:ext uri="{FF2B5EF4-FFF2-40B4-BE49-F238E27FC236}">
                <a16:creationId xmlns:a16="http://schemas.microsoft.com/office/drawing/2014/main" id="{D8F67149-327F-CAD8-1556-D5A12F17B9E5}"/>
              </a:ext>
            </a:extLst>
          </p:cNvPr>
          <p:cNvSpPr/>
          <p:nvPr/>
        </p:nvSpPr>
        <p:spPr>
          <a:xfrm>
            <a:off x="9336091" y="682929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Chevron 35">
            <a:extLst>
              <a:ext uri="{FF2B5EF4-FFF2-40B4-BE49-F238E27FC236}">
                <a16:creationId xmlns:a16="http://schemas.microsoft.com/office/drawing/2014/main" id="{3DD9BF7A-2C46-0E63-E29F-A9244770AB54}"/>
              </a:ext>
            </a:extLst>
          </p:cNvPr>
          <p:cNvSpPr/>
          <p:nvPr/>
        </p:nvSpPr>
        <p:spPr>
          <a:xfrm>
            <a:off x="10628466" y="68131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088F4A1-E069-5D1E-0AB6-23D4F6FF05F6}"/>
              </a:ext>
            </a:extLst>
          </p:cNvPr>
          <p:cNvSpPr txBox="1"/>
          <p:nvPr/>
        </p:nvSpPr>
        <p:spPr>
          <a:xfrm>
            <a:off x="6541731" y="647956"/>
            <a:ext cx="1249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Gas Cloud</a:t>
            </a:r>
          </a:p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Halo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49A135C-9084-9622-B42B-741FC026C057}"/>
              </a:ext>
            </a:extLst>
          </p:cNvPr>
          <p:cNvSpPr txBox="1"/>
          <p:nvPr/>
        </p:nvSpPr>
        <p:spPr>
          <a:xfrm>
            <a:off x="8136768" y="708440"/>
            <a:ext cx="1253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Decay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Annihilation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6B59FF1-684B-D2F7-B4F1-7F7F6035C14F}"/>
              </a:ext>
            </a:extLst>
          </p:cNvPr>
          <p:cNvSpPr txBox="1"/>
          <p:nvPr/>
        </p:nvSpPr>
        <p:spPr>
          <a:xfrm>
            <a:off x="9555555" y="707506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Chemical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Reactions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EAF678C-96D0-E4FC-64AD-0B2E4313736C}"/>
              </a:ext>
            </a:extLst>
          </p:cNvPr>
          <p:cNvSpPr txBox="1"/>
          <p:nvPr/>
        </p:nvSpPr>
        <p:spPr>
          <a:xfrm>
            <a:off x="10867405" y="707739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Simulation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Criteria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5BBB277-432E-53D2-94DE-E033B9521340}"/>
              </a:ext>
            </a:extLst>
          </p:cNvPr>
          <p:cNvSpPr/>
          <p:nvPr/>
        </p:nvSpPr>
        <p:spPr>
          <a:xfrm>
            <a:off x="89688" y="3173260"/>
            <a:ext cx="1536891" cy="588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93D8287-10C8-C9D7-DF79-38C38BBC300E}"/>
              </a:ext>
            </a:extLst>
          </p:cNvPr>
          <p:cNvSpPr txBox="1"/>
          <p:nvPr/>
        </p:nvSpPr>
        <p:spPr>
          <a:xfrm>
            <a:off x="87512" y="3282956"/>
            <a:ext cx="210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Rapid Phase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224D977-9433-2660-1440-F5704244A8CE}"/>
              </a:ext>
            </a:extLst>
          </p:cNvPr>
          <p:cNvSpPr/>
          <p:nvPr/>
        </p:nvSpPr>
        <p:spPr>
          <a:xfrm>
            <a:off x="102214" y="4340268"/>
            <a:ext cx="1536891" cy="5887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F9FFD8C-ACF5-B3FD-9503-22AA7C0F2E88}"/>
              </a:ext>
            </a:extLst>
          </p:cNvPr>
          <p:cNvSpPr txBox="1"/>
          <p:nvPr/>
        </p:nvSpPr>
        <p:spPr>
          <a:xfrm>
            <a:off x="100038" y="4449964"/>
            <a:ext cx="210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Slow Phase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613B432-0DC7-EAB0-5514-7756FBE38B56}"/>
              </a:ext>
            </a:extLst>
          </p:cNvPr>
          <p:cNvSpPr/>
          <p:nvPr/>
        </p:nvSpPr>
        <p:spPr>
          <a:xfrm>
            <a:off x="6649992" y="1527224"/>
            <a:ext cx="1536891" cy="588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DB1B130-2A21-2102-5F6D-51F175765FC7}"/>
              </a:ext>
            </a:extLst>
          </p:cNvPr>
          <p:cNvSpPr txBox="1"/>
          <p:nvPr/>
        </p:nvSpPr>
        <p:spPr>
          <a:xfrm>
            <a:off x="6647816" y="1636920"/>
            <a:ext cx="210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Rapid Phase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DBE8369-1D9E-A7DD-913C-81B8A22D011C}"/>
              </a:ext>
            </a:extLst>
          </p:cNvPr>
          <p:cNvSpPr/>
          <p:nvPr/>
        </p:nvSpPr>
        <p:spPr>
          <a:xfrm>
            <a:off x="10471425" y="1527224"/>
            <a:ext cx="1536891" cy="5887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92AFC7C-3392-F20D-63BB-E088754E0093}"/>
              </a:ext>
            </a:extLst>
          </p:cNvPr>
          <p:cNvSpPr txBox="1"/>
          <p:nvPr/>
        </p:nvSpPr>
        <p:spPr>
          <a:xfrm>
            <a:off x="10469249" y="1636920"/>
            <a:ext cx="210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Slow Phase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7FBDEC28-B4B5-3641-275E-B1C16F9C4444}"/>
              </a:ext>
            </a:extLst>
          </p:cNvPr>
          <p:cNvCxnSpPr>
            <a:cxnSpLocks/>
            <a:endCxn id="48" idx="1"/>
          </p:cNvCxnSpPr>
          <p:nvPr/>
        </p:nvCxnSpPr>
        <p:spPr>
          <a:xfrm>
            <a:off x="8186883" y="1816274"/>
            <a:ext cx="2282366" cy="5312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68DAEF41-9F65-680D-FC2B-E5909E4B6A91}"/>
              </a:ext>
            </a:extLst>
          </p:cNvPr>
          <p:cNvSpPr/>
          <p:nvPr/>
        </p:nvSpPr>
        <p:spPr>
          <a:xfrm>
            <a:off x="8065831" y="1214946"/>
            <a:ext cx="264928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173D6D1-3067-5523-AF6D-513EA6B7D315}"/>
              </a:ext>
            </a:extLst>
          </p:cNvPr>
          <p:cNvSpPr txBox="1"/>
          <p:nvPr/>
        </p:nvSpPr>
        <p:spPr>
          <a:xfrm>
            <a:off x="8272924" y="1840707"/>
            <a:ext cx="2630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long it will take?</a:t>
            </a:r>
          </a:p>
        </p:txBody>
      </p:sp>
      <p:pic>
        <p:nvPicPr>
          <p:cNvPr id="54" name="Picture 53" descr="A graph of a function&#10;&#10;Description automatically generated with medium confidence">
            <a:extLst>
              <a:ext uri="{FF2B5EF4-FFF2-40B4-BE49-F238E27FC236}">
                <a16:creationId xmlns:a16="http://schemas.microsoft.com/office/drawing/2014/main" id="{B0AE7016-BFF4-C547-6536-C1AFA5D4C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9868" y="2237269"/>
            <a:ext cx="4350190" cy="3295134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F3955D65-F2F1-953D-F3E4-5A86E03AD0EB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9 of 28</a:t>
            </a:r>
          </a:p>
        </p:txBody>
      </p:sp>
    </p:spTree>
    <p:extLst>
      <p:ext uri="{BB962C8B-B14F-4D97-AF65-F5344CB8AC3E}">
        <p14:creationId xmlns:p14="http://schemas.microsoft.com/office/powerpoint/2010/main" val="1029402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/>
      <p:bldP spid="43" grpId="0" animBg="1"/>
      <p:bldP spid="44" grpId="0"/>
      <p:bldP spid="45" grpId="0" animBg="1"/>
      <p:bldP spid="46" grpId="0"/>
      <p:bldP spid="47" grpId="0" animBg="1"/>
      <p:bldP spid="48" grpId="0"/>
      <p:bldP spid="52" grpId="0"/>
      <p:bldP spid="5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141C3-5761-4E1E-7E90-95BE5C333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28DDE-5069-021F-BC72-512138A63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Modeling: Gas Cloud and DM Halo</a:t>
            </a:r>
            <a:br>
              <a:rPr lang="en-US" sz="2800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52B64CB-3B0A-FE84-A4C2-45B292280584}"/>
                  </a:ext>
                </a:extLst>
              </p:cNvPr>
              <p:cNvSpPr txBox="1"/>
              <p:nvPr/>
            </p:nvSpPr>
            <p:spPr>
              <a:xfrm>
                <a:off x="720620" y="1389556"/>
                <a:ext cx="6396327" cy="4869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Concentration Parameter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Original Paper of NFW Profile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→</m:t>
                    </m:r>
                    <m:r>
                      <a:rPr lang="en-C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𝒄</m:t>
                    </m:r>
                    <m:r>
                      <a:rPr lang="en-C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∝</m:t>
                    </m:r>
                    <m:sSup>
                      <m:sSupPr>
                        <m:ctrlP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Open Sans" panose="020B0606030504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C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</m:ctrlPr>
                          </m:dPr>
                          <m:e>
                            <m:r>
                              <a:rPr lang="en-C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  <m:t>𝟏</m:t>
                            </m:r>
                            <m:r>
                              <a:rPr lang="en-C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  <m:t>+</m:t>
                            </m:r>
                            <m:r>
                              <a:rPr lang="en-CA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  <m:t>𝒛</m:t>
                            </m:r>
                          </m:e>
                        </m:d>
                      </m:e>
                      <m:sup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Open Sans" panose="020B0606030504020204" pitchFamily="34" charset="0"/>
                          </a:rPr>
                          <m:t>−</m:t>
                        </m:r>
                        <m:r>
                          <a:rPr lang="en-CA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Open Sans" panose="020B0606030504020204" pitchFamily="34" charset="0"/>
                          </a:rPr>
                          <m:t>𝟏</m:t>
                        </m:r>
                      </m:sup>
                    </m:sSup>
                  </m:oMath>
                </a14:m>
                <a:endParaRPr lang="en-US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Later Simulations agree with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𝑐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Open Sans" panose="020B0606030504020204" pitchFamily="34" charset="0"/>
                      </a:rPr>
                      <m:t>∝</m:t>
                    </m:r>
                    <m:sSup>
                      <m:sSupPr>
                        <m:ctrlP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Open Sans" panose="020B0606030504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</m:ctrlPr>
                          </m:dPr>
                          <m:e>
                            <m: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  <m:t>1+</m:t>
                            </m:r>
                            <m: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Open Sans" panose="020B0606030504020204" pitchFamily="34" charset="0"/>
                              </a:rPr>
                              <m:t>𝑧</m:t>
                            </m:r>
                          </m:e>
                        </m:d>
                      </m:e>
                      <m:sup>
                        <m: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Open Sans" panose="020B0606030504020204" pitchFamily="34" charset="0"/>
                          </a:rPr>
                          <m:t>−1</m:t>
                        </m:r>
                      </m:sup>
                    </m:sSup>
                  </m:oMath>
                </a14:m>
                <a:endParaRPr lang="en-CA" b="0" dirty="0">
                  <a:latin typeface="Open Sans" panose="020B0606030504020204" pitchFamily="34" charset="0"/>
                  <a:ea typeface="Cambria Math" panose="02040503050406030204" pitchFamily="18" charset="0"/>
                  <a:cs typeface="Open Sans" panose="020B0606030504020204" pitchFamily="34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Simulations of fixed mass halo underestimate the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𝑐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 →</m:t>
                    </m:r>
                  </m:oMath>
                </a14:m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Mass Accretion History (MAH)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MAH Halo Evolution: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Halos start as rare density peaks and experience fast and nearly radial </a:t>
                </a:r>
                <a:r>
                  <a:rPr lang="en-US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infall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that brings mass closer to the </a:t>
                </a:r>
                <a:r>
                  <a:rPr lang="en-US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centre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.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halos slide into the plateau regime where the accretion becomes less radial</a:t>
                </a:r>
              </a:p>
              <a:p>
                <a:pPr marL="1200150" lvl="2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halos move into the domain of declining concentration–mass relation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Interpolating Concentration Function</a:t>
                </a:r>
              </a:p>
              <a:p>
                <a:pPr lvl="1"/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6D147FA-A40B-EB57-2AE3-1B621F2F7D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620" y="1389556"/>
                <a:ext cx="6396327" cy="4869090"/>
              </a:xfrm>
              <a:prstGeom prst="rect">
                <a:avLst/>
              </a:prstGeom>
              <a:blipFill>
                <a:blip r:embed="rId2"/>
                <a:stretch>
                  <a:fillRect l="-792" t="-7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Chevron 32">
            <a:extLst>
              <a:ext uri="{FF2B5EF4-FFF2-40B4-BE49-F238E27FC236}">
                <a16:creationId xmlns:a16="http://schemas.microsoft.com/office/drawing/2014/main" id="{461DF50C-547D-1F61-EB59-600383293D97}"/>
              </a:ext>
            </a:extLst>
          </p:cNvPr>
          <p:cNvSpPr/>
          <p:nvPr/>
        </p:nvSpPr>
        <p:spPr>
          <a:xfrm>
            <a:off x="6168063" y="579799"/>
            <a:ext cx="2024548" cy="727382"/>
          </a:xfrm>
          <a:prstGeom prst="chevron">
            <a:avLst/>
          </a:prstGeom>
          <a:solidFill>
            <a:schemeClr val="accent1">
              <a:lumMod val="10000"/>
              <a:lumOff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Chevron 33">
            <a:extLst>
              <a:ext uri="{FF2B5EF4-FFF2-40B4-BE49-F238E27FC236}">
                <a16:creationId xmlns:a16="http://schemas.microsoft.com/office/drawing/2014/main" id="{DD008BEF-D959-17BC-C101-FDB3FC490809}"/>
              </a:ext>
            </a:extLst>
          </p:cNvPr>
          <p:cNvSpPr/>
          <p:nvPr/>
        </p:nvSpPr>
        <p:spPr>
          <a:xfrm>
            <a:off x="8018664" y="68131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Chevron 34">
            <a:extLst>
              <a:ext uri="{FF2B5EF4-FFF2-40B4-BE49-F238E27FC236}">
                <a16:creationId xmlns:a16="http://schemas.microsoft.com/office/drawing/2014/main" id="{57CE6138-ED4E-982E-0667-507858686DD0}"/>
              </a:ext>
            </a:extLst>
          </p:cNvPr>
          <p:cNvSpPr/>
          <p:nvPr/>
        </p:nvSpPr>
        <p:spPr>
          <a:xfrm>
            <a:off x="9336091" y="682929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Chevron 35">
            <a:extLst>
              <a:ext uri="{FF2B5EF4-FFF2-40B4-BE49-F238E27FC236}">
                <a16:creationId xmlns:a16="http://schemas.microsoft.com/office/drawing/2014/main" id="{BCCDCC1F-9F4A-65E1-CA0C-B8152E822ED2}"/>
              </a:ext>
            </a:extLst>
          </p:cNvPr>
          <p:cNvSpPr/>
          <p:nvPr/>
        </p:nvSpPr>
        <p:spPr>
          <a:xfrm>
            <a:off x="10628466" y="68131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9C57902-4BD1-F25D-686C-FE37267D0CD0}"/>
              </a:ext>
            </a:extLst>
          </p:cNvPr>
          <p:cNvSpPr txBox="1"/>
          <p:nvPr/>
        </p:nvSpPr>
        <p:spPr>
          <a:xfrm>
            <a:off x="6541731" y="647956"/>
            <a:ext cx="1249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Gas Cloud</a:t>
            </a:r>
          </a:p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Halo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8168CA7-9220-43BF-93E5-42A2C741CF14}"/>
              </a:ext>
            </a:extLst>
          </p:cNvPr>
          <p:cNvSpPr txBox="1"/>
          <p:nvPr/>
        </p:nvSpPr>
        <p:spPr>
          <a:xfrm>
            <a:off x="8136768" y="708440"/>
            <a:ext cx="1253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Decay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Annihilation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FF15C50-2367-D494-0004-9FB4DE89A866}"/>
              </a:ext>
            </a:extLst>
          </p:cNvPr>
          <p:cNvSpPr txBox="1"/>
          <p:nvPr/>
        </p:nvSpPr>
        <p:spPr>
          <a:xfrm>
            <a:off x="9555555" y="707506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Chemical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Reactions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18C7C8B-1318-2C5E-C753-B35F4033A201}"/>
              </a:ext>
            </a:extLst>
          </p:cNvPr>
          <p:cNvSpPr txBox="1"/>
          <p:nvPr/>
        </p:nvSpPr>
        <p:spPr>
          <a:xfrm>
            <a:off x="10867405" y="707739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Simulation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Criteria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781D20E-89DA-669B-8BE5-9A27F3ED2740}"/>
              </a:ext>
            </a:extLst>
          </p:cNvPr>
          <p:cNvSpPr/>
          <p:nvPr/>
        </p:nvSpPr>
        <p:spPr>
          <a:xfrm>
            <a:off x="89688" y="3173260"/>
            <a:ext cx="1536891" cy="588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7394878-D449-5981-1FAB-7D856A2B14CF}"/>
              </a:ext>
            </a:extLst>
          </p:cNvPr>
          <p:cNvSpPr txBox="1"/>
          <p:nvPr/>
        </p:nvSpPr>
        <p:spPr>
          <a:xfrm>
            <a:off x="87512" y="3282956"/>
            <a:ext cx="210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Rapid Phase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F914280-A13D-5C5E-2C1C-5E56CCFF3F3A}"/>
              </a:ext>
            </a:extLst>
          </p:cNvPr>
          <p:cNvSpPr/>
          <p:nvPr/>
        </p:nvSpPr>
        <p:spPr>
          <a:xfrm>
            <a:off x="102214" y="4340268"/>
            <a:ext cx="1536891" cy="5887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15D522C-CAA8-04A2-019C-C8B0B33039B8}"/>
              </a:ext>
            </a:extLst>
          </p:cNvPr>
          <p:cNvSpPr txBox="1"/>
          <p:nvPr/>
        </p:nvSpPr>
        <p:spPr>
          <a:xfrm>
            <a:off x="100038" y="4449964"/>
            <a:ext cx="210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Slow Phase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448BCD9-0322-9E98-1A70-D23F8D32B730}"/>
              </a:ext>
            </a:extLst>
          </p:cNvPr>
          <p:cNvSpPr/>
          <p:nvPr/>
        </p:nvSpPr>
        <p:spPr>
          <a:xfrm>
            <a:off x="6649992" y="1527224"/>
            <a:ext cx="1536891" cy="5887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4BB07DA-0488-9F46-8A8C-ECC16671CFA1}"/>
              </a:ext>
            </a:extLst>
          </p:cNvPr>
          <p:cNvSpPr txBox="1"/>
          <p:nvPr/>
        </p:nvSpPr>
        <p:spPr>
          <a:xfrm>
            <a:off x="6647816" y="1636920"/>
            <a:ext cx="210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Rapid Phase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09BF94B-0995-8659-5ADE-C195F63A45E9}"/>
              </a:ext>
            </a:extLst>
          </p:cNvPr>
          <p:cNvSpPr/>
          <p:nvPr/>
        </p:nvSpPr>
        <p:spPr>
          <a:xfrm>
            <a:off x="10471425" y="1527224"/>
            <a:ext cx="1536891" cy="5887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DF3074B-6DB1-A0F5-7774-3C1ECFE1225D}"/>
              </a:ext>
            </a:extLst>
          </p:cNvPr>
          <p:cNvSpPr txBox="1"/>
          <p:nvPr/>
        </p:nvSpPr>
        <p:spPr>
          <a:xfrm>
            <a:off x="10469249" y="1636920"/>
            <a:ext cx="210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Slow Phase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12693640-2992-0C90-E4BF-EAEB49B463D7}"/>
              </a:ext>
            </a:extLst>
          </p:cNvPr>
          <p:cNvCxnSpPr>
            <a:cxnSpLocks/>
            <a:endCxn id="48" idx="1"/>
          </p:cNvCxnSpPr>
          <p:nvPr/>
        </p:nvCxnSpPr>
        <p:spPr>
          <a:xfrm>
            <a:off x="8186883" y="1816274"/>
            <a:ext cx="2282366" cy="5312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EFF83F7A-686A-439F-745D-B706F5BB4A16}"/>
              </a:ext>
            </a:extLst>
          </p:cNvPr>
          <p:cNvSpPr/>
          <p:nvPr/>
        </p:nvSpPr>
        <p:spPr>
          <a:xfrm>
            <a:off x="8065831" y="1214946"/>
            <a:ext cx="264928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?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FF7929C-3066-C94E-D321-175F893A346A}"/>
              </a:ext>
            </a:extLst>
          </p:cNvPr>
          <p:cNvSpPr txBox="1"/>
          <p:nvPr/>
        </p:nvSpPr>
        <p:spPr>
          <a:xfrm>
            <a:off x="8272924" y="1840707"/>
            <a:ext cx="2630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long it will take?</a:t>
            </a:r>
          </a:p>
        </p:txBody>
      </p:sp>
      <p:pic>
        <p:nvPicPr>
          <p:cNvPr id="4" name="Picture 3" descr="A graph with a line and numbers&#10;&#10;Description automatically generated">
            <a:extLst>
              <a:ext uri="{FF2B5EF4-FFF2-40B4-BE49-F238E27FC236}">
                <a16:creationId xmlns:a16="http://schemas.microsoft.com/office/drawing/2014/main" id="{1E9F8183-8E69-1234-5C45-221E2767E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8319" y="2638837"/>
            <a:ext cx="4799494" cy="28280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17DA8E5-C501-6F37-9A5A-FCD777F3889D}"/>
                  </a:ext>
                </a:extLst>
              </p:cNvPr>
              <p:cNvSpPr txBox="1"/>
              <p:nvPr/>
            </p:nvSpPr>
            <p:spPr>
              <a:xfrm>
                <a:off x="1240891" y="5507276"/>
                <a:ext cx="4340804" cy="6178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d>
                                    <m:d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CA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CA" b="0" i="1" smtClean="0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lang="en-CA" b="0" i="1" smtClean="0">
                                              <a:latin typeface="Cambria Math" panose="02040503050406030204" pitchFamily="18" charset="0"/>
                                            </a:rPr>
                                            <m:t>𝑣𝑖𝑟</m:t>
                                          </m:r>
                                        </m:sub>
                                      </m:sSub>
                                    </m:e>
                                  </m:d>
                                </m:sup>
                              </m:sSup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. </m:t>
                              </m:r>
                              <m: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Before</m:t>
                              </m:r>
                              <m: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virialization</m:t>
                              </m:r>
                            </m:e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4      </m:t>
                              </m:r>
                              <m: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                          </m:t>
                              </m:r>
                              <m:r>
                                <m:rPr>
                                  <m:sty m:val="p"/>
                                </m:r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After</m:t>
                              </m:r>
                              <m: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CA" b="0" i="0" smtClean="0">
                                  <a:latin typeface="Cambria Math" panose="02040503050406030204" pitchFamily="18" charset="0"/>
                                </a:rPr>
                                <m:t>virialization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3FEAC33-C896-8E97-7A24-F8AFD0BF27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891" y="5507276"/>
                <a:ext cx="4340804" cy="617861"/>
              </a:xfrm>
              <a:prstGeom prst="rect">
                <a:avLst/>
              </a:prstGeom>
              <a:blipFill>
                <a:blip r:embed="rId4"/>
                <a:stretch>
                  <a:fillRect l="-17493" t="-224000" b="-32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17F55F17-2BE6-DE30-26E4-2D0FEDD5F297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9 of 28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84FF84-9775-64DA-4395-62F3B7465807}"/>
              </a:ext>
            </a:extLst>
          </p:cNvPr>
          <p:cNvSpPr txBox="1"/>
          <p:nvPr/>
        </p:nvSpPr>
        <p:spPr>
          <a:xfrm>
            <a:off x="7292135" y="5345549"/>
            <a:ext cx="62897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Julio F. Navarro (1996)</a:t>
            </a:r>
          </a:p>
          <a:p>
            <a:r>
              <a:rPr lang="en-CA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Ewa</a:t>
            </a:r>
            <a:r>
              <a:rPr lang="en-CA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L. </a:t>
            </a:r>
            <a:r>
              <a:rPr lang="en-CA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Lokas</a:t>
            </a:r>
            <a:r>
              <a:rPr lang="en-CA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(1999)</a:t>
            </a:r>
          </a:p>
          <a:p>
            <a:r>
              <a:rPr lang="en-CA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Bullock et al.(2000)</a:t>
            </a:r>
          </a:p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Zhao et al. (2003) </a:t>
            </a:r>
          </a:p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Gao et al. (2008) </a:t>
            </a:r>
            <a:r>
              <a:rPr lang="en-CA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77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4E99-954D-E2D9-3A93-A39D138CE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B403A-1E47-D592-0D0D-746566D03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Modeling: Gas Cloud and DM Halo</a:t>
            </a:r>
            <a:br>
              <a:rPr lang="en-US" sz="2800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5D3CE4C-202D-CC4A-6ECD-CF792EDA8B9E}"/>
                  </a:ext>
                </a:extLst>
              </p:cNvPr>
              <p:cNvSpPr txBox="1"/>
              <p:nvPr/>
            </p:nvSpPr>
            <p:spPr>
              <a:xfrm>
                <a:off x="695330" y="1344386"/>
                <a:ext cx="5629271" cy="3693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DM Halo: NFW Profile</a:t>
                </a: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lvl="1"/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Solving ODE with initial conditions: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Using an modified mass–redshift–concentration relation function, fit the NFW profile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3.  After halo reaches </a:t>
                </a:r>
                <a:r>
                  <a:rPr lang="en-US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virialization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fix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𝑐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=4</m:t>
                    </m:r>
                  </m:oMath>
                </a14:m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fit the NFW profile</a:t>
                </a:r>
              </a:p>
              <a:p>
                <a:endParaRPr lang="en-US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Gas Cloud: One Zone Model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5D3CE4C-202D-CC4A-6ECD-CF792EDA8B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330" y="1344386"/>
                <a:ext cx="5629271" cy="3693319"/>
              </a:xfrm>
              <a:prstGeom prst="rect">
                <a:avLst/>
              </a:prstGeom>
              <a:blipFill>
                <a:blip r:embed="rId2"/>
                <a:stretch>
                  <a:fillRect l="-674" t="-1031" r="-1348" b="-17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 descr="A graph of gas and gas prices&#10;&#10;Description automatically generated">
            <a:extLst>
              <a:ext uri="{FF2B5EF4-FFF2-40B4-BE49-F238E27FC236}">
                <a16:creationId xmlns:a16="http://schemas.microsoft.com/office/drawing/2014/main" id="{8483B4B9-3A6B-6167-8814-07C3AC208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868" y="1300551"/>
            <a:ext cx="5380973" cy="3930528"/>
          </a:xfrm>
          <a:prstGeom prst="rect">
            <a:avLst/>
          </a:prstGeom>
        </p:spPr>
      </p:pic>
      <p:pic>
        <p:nvPicPr>
          <p:cNvPr id="14" name="Picture 13" descr="A math equation with a number of symbols&#10;&#10;Description automatically generated with medium confidence">
            <a:extLst>
              <a:ext uri="{FF2B5EF4-FFF2-40B4-BE49-F238E27FC236}">
                <a16:creationId xmlns:a16="http://schemas.microsoft.com/office/drawing/2014/main" id="{B19B6C15-B2DA-342F-16AC-92F095F399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850" y="5038458"/>
            <a:ext cx="3389224" cy="800522"/>
          </a:xfrm>
          <a:prstGeom prst="rect">
            <a:avLst/>
          </a:prstGeom>
        </p:spPr>
      </p:pic>
      <p:pic>
        <p:nvPicPr>
          <p:cNvPr id="16" name="Picture 15" descr="A math equation with black numbers&#10;&#10;Description automatically generated with medium confidence">
            <a:extLst>
              <a:ext uri="{FF2B5EF4-FFF2-40B4-BE49-F238E27FC236}">
                <a16:creationId xmlns:a16="http://schemas.microsoft.com/office/drawing/2014/main" id="{17A1D63D-1E61-E5DF-EADE-CE02145BFB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2723" y="5720195"/>
            <a:ext cx="1307366" cy="59531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9CCC9688-3EC9-AD8D-F307-CC4861C114D0}"/>
              </a:ext>
            </a:extLst>
          </p:cNvPr>
          <p:cNvSpPr/>
          <p:nvPr/>
        </p:nvSpPr>
        <p:spPr>
          <a:xfrm>
            <a:off x="6324601" y="5513614"/>
            <a:ext cx="5172074" cy="841089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763A6E1-CDD5-6F6E-9F80-EAE1B10AEE45}"/>
                  </a:ext>
                </a:extLst>
              </p:cNvPr>
              <p:cNvSpPr txBox="1"/>
              <p:nvPr/>
            </p:nvSpPr>
            <p:spPr>
              <a:xfrm>
                <a:off x="6589730" y="5589215"/>
                <a:ext cx="97584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𝑣𝑖𝑟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4DDFCB6-D85F-39BD-F2A5-C579CD80BB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9730" y="5589215"/>
                <a:ext cx="975845" cy="276999"/>
              </a:xfrm>
              <a:prstGeom prst="rect">
                <a:avLst/>
              </a:prstGeom>
              <a:blipFill>
                <a:blip r:embed="rId9"/>
                <a:stretch>
                  <a:fillRect l="-2564" r="-5128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30DA26A-5223-FDAB-44B7-A696DCCCC0CF}"/>
                  </a:ext>
                </a:extLst>
              </p:cNvPr>
              <p:cNvSpPr txBox="1"/>
              <p:nvPr/>
            </p:nvSpPr>
            <p:spPr>
              <a:xfrm>
                <a:off x="6589730" y="5953155"/>
                <a:ext cx="189789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ℎ𝑎𝑙𝑜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𝑐𝑙𝑜𝑢𝑑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7191431-A1D0-424B-9C13-16D87BEFB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9730" y="5953155"/>
                <a:ext cx="1897892" cy="276999"/>
              </a:xfrm>
              <a:prstGeom prst="rect">
                <a:avLst/>
              </a:prstGeom>
              <a:blipFill>
                <a:blip r:embed="rId10"/>
                <a:stretch>
                  <a:fillRect l="-1987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9EE9BAE-C9E8-7148-1DD4-5F91D08154A6}"/>
                  </a:ext>
                </a:extLst>
              </p:cNvPr>
              <p:cNvSpPr txBox="1"/>
              <p:nvPr/>
            </p:nvSpPr>
            <p:spPr>
              <a:xfrm>
                <a:off x="8910638" y="5953155"/>
                <a:ext cx="1832233" cy="2989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𝑏𝑎𝑟𝑦𝑜𝑛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lang="el-G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27F8174-943A-C909-BE1E-E9841343AD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0638" y="5953155"/>
                <a:ext cx="1832233" cy="298928"/>
              </a:xfrm>
              <a:prstGeom prst="rect">
                <a:avLst/>
              </a:prstGeom>
              <a:blipFill>
                <a:blip r:embed="rId11"/>
                <a:stretch>
                  <a:fillRect l="-2759" b="-2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44C5153-4A4F-A1BE-2F50-04BBD41073D6}"/>
                  </a:ext>
                </a:extLst>
              </p:cNvPr>
              <p:cNvSpPr txBox="1"/>
              <p:nvPr/>
            </p:nvSpPr>
            <p:spPr>
              <a:xfrm>
                <a:off x="599584" y="2141998"/>
                <a:ext cx="6096000" cy="9251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1"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𝑟</m:t>
                          </m:r>
                        </m:num>
                        <m:den>
                          <m: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CA" b="0" i="1" smtClean="0">
                          <a:latin typeface="Cambria Math" panose="02040503050406030204" pitchFamily="18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latin typeface="Cambria Math" panose="02040503050406030204" pitchFamily="18" charset="0"/>
                              <a:ea typeface="Open Sans" panose="020B0606030504020204" pitchFamily="34" charset="0"/>
                              <a:cs typeface="Open Sans" panose="020B0606030504020204" pitchFamily="34" charset="0"/>
                            </a:rPr>
                            <m:t>𝐺</m:t>
                          </m:r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ℎ𝑎𝑙𝑜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Open Sans" panose="020B0606030504020204" pitchFamily="34" charset="0"/>
                                  <a:cs typeface="Open Sans" panose="020B0606030504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lvl="1"/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44C5153-4A4F-A1BE-2F50-04BBD41073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584" y="2141998"/>
                <a:ext cx="6096000" cy="92512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hevron 4">
            <a:extLst>
              <a:ext uri="{FF2B5EF4-FFF2-40B4-BE49-F238E27FC236}">
                <a16:creationId xmlns:a16="http://schemas.microsoft.com/office/drawing/2014/main" id="{29D3258B-062D-E335-9B24-F089195B5377}"/>
              </a:ext>
            </a:extLst>
          </p:cNvPr>
          <p:cNvSpPr/>
          <p:nvPr/>
        </p:nvSpPr>
        <p:spPr>
          <a:xfrm>
            <a:off x="6168063" y="579799"/>
            <a:ext cx="2024548" cy="727382"/>
          </a:xfrm>
          <a:prstGeom prst="chevron">
            <a:avLst/>
          </a:prstGeom>
          <a:solidFill>
            <a:schemeClr val="accent1">
              <a:lumMod val="10000"/>
              <a:lumOff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5342934B-E0E0-B065-6E6E-AC44A5078951}"/>
              </a:ext>
            </a:extLst>
          </p:cNvPr>
          <p:cNvSpPr/>
          <p:nvPr/>
        </p:nvSpPr>
        <p:spPr>
          <a:xfrm>
            <a:off x="8018664" y="68131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514E9E0A-4FBA-E4DD-BE2F-ABFF9F386A7F}"/>
              </a:ext>
            </a:extLst>
          </p:cNvPr>
          <p:cNvSpPr/>
          <p:nvPr/>
        </p:nvSpPr>
        <p:spPr>
          <a:xfrm>
            <a:off x="9336091" y="682929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evron 8">
            <a:extLst>
              <a:ext uri="{FF2B5EF4-FFF2-40B4-BE49-F238E27FC236}">
                <a16:creationId xmlns:a16="http://schemas.microsoft.com/office/drawing/2014/main" id="{DEA42832-7E0A-9BAC-6597-074887489122}"/>
              </a:ext>
            </a:extLst>
          </p:cNvPr>
          <p:cNvSpPr/>
          <p:nvPr/>
        </p:nvSpPr>
        <p:spPr>
          <a:xfrm>
            <a:off x="10628466" y="68131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A4F245-94B7-B918-7BF4-BFFFEF363B41}"/>
              </a:ext>
            </a:extLst>
          </p:cNvPr>
          <p:cNvSpPr txBox="1"/>
          <p:nvPr/>
        </p:nvSpPr>
        <p:spPr>
          <a:xfrm>
            <a:off x="6541731" y="647956"/>
            <a:ext cx="1249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Gas Cloud</a:t>
            </a:r>
          </a:p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Halo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48C55B-D16C-034C-792B-3CDF0B153E1A}"/>
              </a:ext>
            </a:extLst>
          </p:cNvPr>
          <p:cNvSpPr txBox="1"/>
          <p:nvPr/>
        </p:nvSpPr>
        <p:spPr>
          <a:xfrm>
            <a:off x="8136768" y="708440"/>
            <a:ext cx="1253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Decay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Annihilation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E75A5B-922E-2BD8-3F38-B836D6B218A2}"/>
              </a:ext>
            </a:extLst>
          </p:cNvPr>
          <p:cNvSpPr txBox="1"/>
          <p:nvPr/>
        </p:nvSpPr>
        <p:spPr>
          <a:xfrm>
            <a:off x="9555555" y="707506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Chemical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Reactions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F39B9E-50C7-668D-F7C4-2D61A983A5A4}"/>
              </a:ext>
            </a:extLst>
          </p:cNvPr>
          <p:cNvSpPr txBox="1"/>
          <p:nvPr/>
        </p:nvSpPr>
        <p:spPr>
          <a:xfrm>
            <a:off x="10867405" y="707739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Simulation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Criteria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3AEBDF0-1C3E-B5A6-4E64-0EA0E9FBC601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10 of 28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8550757-74D0-E2FC-203A-E3D9058FE2C3}"/>
                  </a:ext>
                </a:extLst>
              </p:cNvPr>
              <p:cNvSpPr txBox="1"/>
              <p:nvPr/>
            </p:nvSpPr>
            <p:spPr>
              <a:xfrm>
                <a:off x="2610327" y="3429000"/>
                <a:ext cx="1984839" cy="3006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=1+3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𝑣𝑖𝑟</m:t>
                                  </m:r>
                                </m:sub>
                              </m:sSub>
                            </m:e>
                          </m:d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8550757-74D0-E2FC-203A-E3D9058FE2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0327" y="3429000"/>
                <a:ext cx="1984839" cy="300660"/>
              </a:xfrm>
              <a:prstGeom prst="rect">
                <a:avLst/>
              </a:prstGeom>
              <a:blipFill>
                <a:blip r:embed="rId13"/>
                <a:stretch>
                  <a:fillRect b="-4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15325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07DBF-48BB-7DE5-7F56-3E281E387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FE26A-1F70-842C-36BE-25A333593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Modeling: DM Decay/ Annihilation and Source of Photon</a:t>
            </a:r>
            <a:br>
              <a:rPr lang="en-US" sz="2800" dirty="0"/>
            </a:br>
            <a:br>
              <a:rPr lang="en-US" sz="2800" dirty="0"/>
            </a:br>
            <a:endParaRPr lang="en-US" dirty="0"/>
          </a:p>
        </p:txBody>
      </p:sp>
      <p:pic>
        <p:nvPicPr>
          <p:cNvPr id="11" name="Picture 10" descr="A graph of an electrical energy&#10;&#10;Description automatically generated with medium confidence">
            <a:extLst>
              <a:ext uri="{FF2B5EF4-FFF2-40B4-BE49-F238E27FC236}">
                <a16:creationId xmlns:a16="http://schemas.microsoft.com/office/drawing/2014/main" id="{0A62757E-4048-C280-233B-E21C33C602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2135" y="1281304"/>
            <a:ext cx="3755571" cy="2693019"/>
          </a:xfrm>
          <a:prstGeom prst="rect">
            <a:avLst/>
          </a:prstGeom>
        </p:spPr>
      </p:pic>
      <p:pic>
        <p:nvPicPr>
          <p:cNvPr id="15" name="Picture 14" descr="A graph of a graph with numbers and symbols&#10;&#10;Description automatically generated with medium confidence">
            <a:extLst>
              <a:ext uri="{FF2B5EF4-FFF2-40B4-BE49-F238E27FC236}">
                <a16:creationId xmlns:a16="http://schemas.microsoft.com/office/drawing/2014/main" id="{CCAE9580-F9C8-5EE9-FBF5-4C24B85F02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9714" y="4000247"/>
            <a:ext cx="3755571" cy="26930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1FA58B0-DD47-B914-FD8F-A0595FE7DE4F}"/>
                  </a:ext>
                </a:extLst>
              </p:cNvPr>
              <p:cNvSpPr txBox="1"/>
              <p:nvPr/>
            </p:nvSpPr>
            <p:spPr>
              <a:xfrm>
                <a:off x="740231" y="2007812"/>
                <a:ext cx="3265714" cy="25406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DM Decay (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𝜒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𝛾𝛾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…</m:t>
                    </m:r>
                  </m:oMath>
                </a14:m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)</a:t>
                </a: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Box Spectrum</a:t>
                </a:r>
              </a:p>
              <a:p>
                <a:pPr lvl="1">
                  <a:lnSpc>
                    <a:spcPct val="150000"/>
                  </a:lnSpc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742950" lvl="1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Parabola Spectrum</a:t>
                </a:r>
              </a:p>
              <a:p>
                <a:pPr lvl="1">
                  <a:lnSpc>
                    <a:spcPct val="150000"/>
                  </a:lnSpc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DM Annihilation (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𝜒𝜒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→2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65B7F8C-A92A-8F81-0EB1-CF061B6539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231" y="2007812"/>
                <a:ext cx="3265714" cy="2540632"/>
              </a:xfrm>
              <a:prstGeom prst="rect">
                <a:avLst/>
              </a:prstGeom>
              <a:blipFill>
                <a:blip r:embed="rId5"/>
                <a:stretch>
                  <a:fillRect l="-1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0086D5FC-5B8F-3992-564B-FD0FD702CCFF}"/>
              </a:ext>
            </a:extLst>
          </p:cNvPr>
          <p:cNvSpPr/>
          <p:nvPr/>
        </p:nvSpPr>
        <p:spPr>
          <a:xfrm>
            <a:off x="696686" y="2051356"/>
            <a:ext cx="3555547" cy="2540632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40C350B3-282E-9A25-ECE5-F9693B1E2ADA}"/>
              </a:ext>
            </a:extLst>
          </p:cNvPr>
          <p:cNvSpPr/>
          <p:nvPr/>
        </p:nvSpPr>
        <p:spPr>
          <a:xfrm>
            <a:off x="667909" y="4987573"/>
            <a:ext cx="3363689" cy="1704230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A black number and a circle&#10;&#10;Description automatically generated with medium confidence">
            <a:extLst>
              <a:ext uri="{FF2B5EF4-FFF2-40B4-BE49-F238E27FC236}">
                <a16:creationId xmlns:a16="http://schemas.microsoft.com/office/drawing/2014/main" id="{906309F7-9780-DC03-03AB-8A77C7FC3F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4348" y="2844514"/>
            <a:ext cx="1706336" cy="408214"/>
          </a:xfrm>
          <a:prstGeom prst="rect">
            <a:avLst/>
          </a:prstGeom>
        </p:spPr>
      </p:pic>
      <p:pic>
        <p:nvPicPr>
          <p:cNvPr id="25" name="Picture 24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F8253A7D-F0EE-90C8-CC7E-AD6D5D2788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1743" y="3623961"/>
            <a:ext cx="3265714" cy="40821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FC39D8D-D27E-CAC9-DCFC-EEBB0A7376CF}"/>
              </a:ext>
            </a:extLst>
          </p:cNvPr>
          <p:cNvSpPr txBox="1"/>
          <p:nvPr/>
        </p:nvSpPr>
        <p:spPr>
          <a:xfrm>
            <a:off x="882707" y="4981783"/>
            <a:ext cx="3284962" cy="1710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UV Photon Source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CMB (high redshift)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Background DM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Halo</a:t>
            </a: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174B2A93-D4A2-E1CA-CFDC-73559ADDB36A}"/>
              </a:ext>
            </a:extLst>
          </p:cNvPr>
          <p:cNvSpPr/>
          <p:nvPr/>
        </p:nvSpPr>
        <p:spPr>
          <a:xfrm>
            <a:off x="2040616" y="1165914"/>
            <a:ext cx="2024548" cy="727382"/>
          </a:xfrm>
          <a:prstGeom prst="chevron">
            <a:avLst/>
          </a:prstGeom>
          <a:solidFill>
            <a:schemeClr val="accent1">
              <a:lumMod val="10000"/>
              <a:lumOff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hevron 3">
            <a:extLst>
              <a:ext uri="{FF2B5EF4-FFF2-40B4-BE49-F238E27FC236}">
                <a16:creationId xmlns:a16="http://schemas.microsoft.com/office/drawing/2014/main" id="{ABC98408-E77D-B296-2671-577948A4FE3F}"/>
              </a:ext>
            </a:extLst>
          </p:cNvPr>
          <p:cNvSpPr/>
          <p:nvPr/>
        </p:nvSpPr>
        <p:spPr>
          <a:xfrm>
            <a:off x="824666" y="1272909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59BEC541-9BCE-A5AC-146F-0F977508F3E3}"/>
              </a:ext>
            </a:extLst>
          </p:cNvPr>
          <p:cNvSpPr/>
          <p:nvPr/>
        </p:nvSpPr>
        <p:spPr>
          <a:xfrm>
            <a:off x="3908259" y="1274526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C5D5120F-C5E3-DB09-D44E-15D1BC80D65B}"/>
              </a:ext>
            </a:extLst>
          </p:cNvPr>
          <p:cNvSpPr/>
          <p:nvPr/>
        </p:nvSpPr>
        <p:spPr>
          <a:xfrm>
            <a:off x="5200634" y="1272909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EE7523-50CF-5A09-8E30-B80C8E1D0DA2}"/>
              </a:ext>
            </a:extLst>
          </p:cNvPr>
          <p:cNvSpPr txBox="1"/>
          <p:nvPr/>
        </p:nvSpPr>
        <p:spPr>
          <a:xfrm>
            <a:off x="949573" y="1289695"/>
            <a:ext cx="1249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Gas Cloud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Halo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EE306B-351E-5782-C52A-B37F562462E4}"/>
              </a:ext>
            </a:extLst>
          </p:cNvPr>
          <p:cNvSpPr txBox="1"/>
          <p:nvPr/>
        </p:nvSpPr>
        <p:spPr>
          <a:xfrm>
            <a:off x="2385218" y="1252447"/>
            <a:ext cx="15230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Decay</a:t>
            </a:r>
          </a:p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Annihilation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9433E4-63EE-4D1D-4011-B54263915F19}"/>
              </a:ext>
            </a:extLst>
          </p:cNvPr>
          <p:cNvSpPr txBox="1"/>
          <p:nvPr/>
        </p:nvSpPr>
        <p:spPr>
          <a:xfrm>
            <a:off x="4127723" y="1299103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Chemical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Reactions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15FD3-3F75-F498-F334-35EFDD7C044B}"/>
              </a:ext>
            </a:extLst>
          </p:cNvPr>
          <p:cNvSpPr txBox="1"/>
          <p:nvPr/>
        </p:nvSpPr>
        <p:spPr>
          <a:xfrm>
            <a:off x="5439573" y="1299336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Simulation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Criteria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2955AA-36CD-1408-327B-41486FFF5876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11 of 28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2885344-6518-D3D2-4202-6E6250D2B22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0644" r="8403"/>
          <a:stretch/>
        </p:blipFill>
        <p:spPr>
          <a:xfrm>
            <a:off x="4270354" y="2051356"/>
            <a:ext cx="3555547" cy="260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3194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4AB60-8AEB-8D9A-69A4-236697937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DFA9B-83B6-3072-2EB1-937F580A5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Modeling: Chemical Reaction Rate</a:t>
            </a:r>
            <a:br>
              <a:rPr lang="en-US" sz="2800" dirty="0"/>
            </a:br>
            <a:endParaRPr lang="en-US" dirty="0"/>
          </a:p>
        </p:txBody>
      </p:sp>
      <p:pic>
        <p:nvPicPr>
          <p:cNvPr id="11" name="Picture 10" descr="A graph of equations and arrows&#10;&#10;Description automatically generated with medium confidence">
            <a:extLst>
              <a:ext uri="{FF2B5EF4-FFF2-40B4-BE49-F238E27FC236}">
                <a16:creationId xmlns:a16="http://schemas.microsoft.com/office/drawing/2014/main" id="{04385B58-E003-C1BE-110C-A430BC8989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820"/>
          <a:stretch/>
        </p:blipFill>
        <p:spPr>
          <a:xfrm>
            <a:off x="695325" y="1200801"/>
            <a:ext cx="3046496" cy="5189654"/>
          </a:xfrm>
          <a:prstGeom prst="rect">
            <a:avLst/>
          </a:prstGeom>
        </p:spPr>
      </p:pic>
      <p:pic>
        <p:nvPicPr>
          <p:cNvPr id="13" name="Picture 12" descr="A diagram of a reaction&#10;&#10;Description automatically generated">
            <a:extLst>
              <a:ext uri="{FF2B5EF4-FFF2-40B4-BE49-F238E27FC236}">
                <a16:creationId xmlns:a16="http://schemas.microsoft.com/office/drawing/2014/main" id="{40BD869D-FBDC-B7BF-CBA1-2D1A37BFF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8863" y="1156110"/>
            <a:ext cx="3058890" cy="325947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0804A6-24FB-6A0E-AB92-19CB6B0EC3C7}"/>
              </a:ext>
            </a:extLst>
          </p:cNvPr>
          <p:cNvSpPr/>
          <p:nvPr/>
        </p:nvSpPr>
        <p:spPr>
          <a:xfrm>
            <a:off x="888544" y="1930790"/>
            <a:ext cx="2335919" cy="424531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CE981F-F1D1-6B83-4CE1-A3DEFCCDBC7F}"/>
              </a:ext>
            </a:extLst>
          </p:cNvPr>
          <p:cNvSpPr/>
          <p:nvPr/>
        </p:nvSpPr>
        <p:spPr>
          <a:xfrm>
            <a:off x="878804" y="5214827"/>
            <a:ext cx="2811453" cy="1175628"/>
          </a:xfrm>
          <a:prstGeom prst="rect">
            <a:avLst/>
          </a:prstGeom>
          <a:solidFill>
            <a:schemeClr val="accent1">
              <a:lumMod val="25000"/>
              <a:lumOff val="75000"/>
              <a:alpha val="4162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F15DE5-0399-E77D-7DFB-ECB642BADF6A}"/>
              </a:ext>
            </a:extLst>
          </p:cNvPr>
          <p:cNvSpPr/>
          <p:nvPr/>
        </p:nvSpPr>
        <p:spPr>
          <a:xfrm>
            <a:off x="888544" y="6126365"/>
            <a:ext cx="2326179" cy="23020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C829E57-9A7D-BE1F-E21C-C80ADB6115B5}"/>
              </a:ext>
            </a:extLst>
          </p:cNvPr>
          <p:cNvSpPr/>
          <p:nvPr/>
        </p:nvSpPr>
        <p:spPr>
          <a:xfrm>
            <a:off x="878804" y="5214827"/>
            <a:ext cx="2335919" cy="23020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3B7894-EC29-ED55-7B34-194E7E7E4F0F}"/>
              </a:ext>
            </a:extLst>
          </p:cNvPr>
          <p:cNvSpPr/>
          <p:nvPr/>
        </p:nvSpPr>
        <p:spPr>
          <a:xfrm>
            <a:off x="3690257" y="3709684"/>
            <a:ext cx="2422979" cy="705900"/>
          </a:xfrm>
          <a:prstGeom prst="rect">
            <a:avLst/>
          </a:prstGeom>
          <a:solidFill>
            <a:schemeClr val="accent1">
              <a:lumMod val="25000"/>
              <a:lumOff val="75000"/>
              <a:alpha val="4162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85EF137-DE9F-BB4F-D4F5-82AE91C50D9D}"/>
              </a:ext>
            </a:extLst>
          </p:cNvPr>
          <p:cNvSpPr/>
          <p:nvPr/>
        </p:nvSpPr>
        <p:spPr>
          <a:xfrm>
            <a:off x="888039" y="3904009"/>
            <a:ext cx="2335919" cy="230206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A67BC7-6B6C-9A6B-0E11-A74FA9DEF185}"/>
              </a:ext>
            </a:extLst>
          </p:cNvPr>
          <p:cNvSpPr txBox="1"/>
          <p:nvPr/>
        </p:nvSpPr>
        <p:spPr>
          <a:xfrm>
            <a:off x="3925299" y="5149000"/>
            <a:ext cx="34334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Photodissociation (11.2 – 13.6 eV)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5366CEF-B30D-6550-D155-68F645DC3FC7}"/>
              </a:ext>
            </a:extLst>
          </p:cNvPr>
          <p:cNvSpPr txBox="1"/>
          <p:nvPr/>
        </p:nvSpPr>
        <p:spPr>
          <a:xfrm>
            <a:off x="3925299" y="4812825"/>
            <a:ext cx="35511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Photodetachment</a:t>
            </a: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(0.76– 13.6 eV)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200BC5-536E-B4B5-80EA-4CD7050D2C1D}"/>
              </a:ext>
            </a:extLst>
          </p:cNvPr>
          <p:cNvSpPr txBox="1"/>
          <p:nvPr/>
        </p:nvSpPr>
        <p:spPr>
          <a:xfrm>
            <a:off x="3925300" y="4476650"/>
            <a:ext cx="29812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Neutralization 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6CC3ABF-1878-856B-402C-AAE4B82688B5}"/>
              </a:ext>
            </a:extLst>
          </p:cNvPr>
          <p:cNvCxnSpPr>
            <a:stCxn id="22" idx="1"/>
            <a:endCxn id="19" idx="3"/>
          </p:cNvCxnSpPr>
          <p:nvPr/>
        </p:nvCxnSpPr>
        <p:spPr>
          <a:xfrm flipH="1" flipV="1">
            <a:off x="3223958" y="4019112"/>
            <a:ext cx="701342" cy="626815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C605F63-24EB-04DF-1D2F-427B1F316C8D}"/>
              </a:ext>
            </a:extLst>
          </p:cNvPr>
          <p:cNvCxnSpPr>
            <a:cxnSpLocks/>
            <a:stCxn id="21" idx="1"/>
          </p:cNvCxnSpPr>
          <p:nvPr/>
        </p:nvCxnSpPr>
        <p:spPr>
          <a:xfrm flipH="1">
            <a:off x="3214723" y="4982102"/>
            <a:ext cx="710576" cy="347828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2D92714-7286-C01C-74D5-94621B04729C}"/>
              </a:ext>
            </a:extLst>
          </p:cNvPr>
          <p:cNvCxnSpPr>
            <a:cxnSpLocks/>
            <a:stCxn id="20" idx="1"/>
          </p:cNvCxnSpPr>
          <p:nvPr/>
        </p:nvCxnSpPr>
        <p:spPr>
          <a:xfrm flipH="1">
            <a:off x="3223958" y="5318277"/>
            <a:ext cx="701341" cy="923191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552AEFC0-5B0E-E277-E95D-56735F3A9467}"/>
              </a:ext>
            </a:extLst>
          </p:cNvPr>
          <p:cNvSpPr/>
          <p:nvPr/>
        </p:nvSpPr>
        <p:spPr>
          <a:xfrm>
            <a:off x="3925300" y="5487554"/>
            <a:ext cx="3640271" cy="9029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D7524A6-3A0D-20C3-DAED-13BC92A2B079}"/>
              </a:ext>
            </a:extLst>
          </p:cNvPr>
          <p:cNvSpPr txBox="1"/>
          <p:nvPr/>
        </p:nvSpPr>
        <p:spPr>
          <a:xfrm>
            <a:off x="4071257" y="5617029"/>
            <a:ext cx="398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31 reactions; 8 require manual input.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C6FE95B9-344D-BC5C-1910-958F2A66956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0523"/>
          <a:stretch/>
        </p:blipFill>
        <p:spPr>
          <a:xfrm>
            <a:off x="7711528" y="4121766"/>
            <a:ext cx="3911917" cy="2481632"/>
          </a:xfrm>
          <a:prstGeom prst="rect">
            <a:avLst/>
          </a:prstGeom>
        </p:spPr>
      </p:pic>
      <p:pic>
        <p:nvPicPr>
          <p:cNvPr id="33" name="Picture 32" descr="A graph of 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3F4A72DD-C9EC-C2C7-7492-5AA18958F6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8049" y="1237530"/>
            <a:ext cx="4064367" cy="29003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6CACA7-6FD5-A8BC-03E6-9A116C0388D1}"/>
              </a:ext>
            </a:extLst>
          </p:cNvPr>
          <p:cNvSpPr txBox="1"/>
          <p:nvPr/>
        </p:nvSpPr>
        <p:spPr>
          <a:xfrm>
            <a:off x="8190503" y="6575748"/>
            <a:ext cx="37844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arxiv.org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/pdf/1701.04459</a:t>
            </a:r>
          </a:p>
        </p:txBody>
      </p:sp>
      <p:sp>
        <p:nvSpPr>
          <p:cNvPr id="4" name="Chevron 3">
            <a:extLst>
              <a:ext uri="{FF2B5EF4-FFF2-40B4-BE49-F238E27FC236}">
                <a16:creationId xmlns:a16="http://schemas.microsoft.com/office/drawing/2014/main" id="{0158A541-2ACA-3694-2935-F4BB6E2DD8EE}"/>
              </a:ext>
            </a:extLst>
          </p:cNvPr>
          <p:cNvSpPr/>
          <p:nvPr/>
        </p:nvSpPr>
        <p:spPr>
          <a:xfrm>
            <a:off x="8866860" y="570917"/>
            <a:ext cx="2024548" cy="727382"/>
          </a:xfrm>
          <a:prstGeom prst="chevron">
            <a:avLst/>
          </a:prstGeom>
          <a:solidFill>
            <a:schemeClr val="accent1">
              <a:lumMod val="10000"/>
              <a:lumOff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61681623-F59E-D2EC-ED85-9F384F6D7F10}"/>
              </a:ext>
            </a:extLst>
          </p:cNvPr>
          <p:cNvSpPr/>
          <p:nvPr/>
        </p:nvSpPr>
        <p:spPr>
          <a:xfrm>
            <a:off x="7630358" y="68131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10400759-C3D7-A0A4-C85A-058155AB7BAE}"/>
              </a:ext>
            </a:extLst>
          </p:cNvPr>
          <p:cNvSpPr/>
          <p:nvPr/>
        </p:nvSpPr>
        <p:spPr>
          <a:xfrm>
            <a:off x="6331752" y="694875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F71DA991-49AD-F7A5-5970-9529DA951343}"/>
              </a:ext>
            </a:extLst>
          </p:cNvPr>
          <p:cNvSpPr/>
          <p:nvPr/>
        </p:nvSpPr>
        <p:spPr>
          <a:xfrm>
            <a:off x="10741200" y="68131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D51C7D-C48E-81D6-EE2C-69338BC0862B}"/>
              </a:ext>
            </a:extLst>
          </p:cNvPr>
          <p:cNvSpPr txBox="1"/>
          <p:nvPr/>
        </p:nvSpPr>
        <p:spPr>
          <a:xfrm>
            <a:off x="6403171" y="672998"/>
            <a:ext cx="1249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Gas Cloud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Halo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ECE038-CC98-306A-FF40-6E33A2BEAB46}"/>
              </a:ext>
            </a:extLst>
          </p:cNvPr>
          <p:cNvSpPr txBox="1"/>
          <p:nvPr/>
        </p:nvSpPr>
        <p:spPr>
          <a:xfrm>
            <a:off x="7748462" y="708440"/>
            <a:ext cx="1253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Decay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Annihilation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F0DDD0-F9F6-765A-56D7-B9E65417F781}"/>
              </a:ext>
            </a:extLst>
          </p:cNvPr>
          <p:cNvSpPr txBox="1"/>
          <p:nvPr/>
        </p:nvSpPr>
        <p:spPr>
          <a:xfrm>
            <a:off x="9204761" y="653965"/>
            <a:ext cx="135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Chemical</a:t>
            </a:r>
          </a:p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Reactions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EE8D448-2BEC-354E-5522-50BC98989678}"/>
              </a:ext>
            </a:extLst>
          </p:cNvPr>
          <p:cNvSpPr txBox="1"/>
          <p:nvPr/>
        </p:nvSpPr>
        <p:spPr>
          <a:xfrm>
            <a:off x="10980139" y="707739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Simulation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Criteria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9FE0E86-C06A-4F1F-038B-9FB09363FA83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12 of 28</a:t>
            </a:r>
          </a:p>
        </p:txBody>
      </p:sp>
    </p:spTree>
    <p:extLst>
      <p:ext uri="{BB962C8B-B14F-4D97-AF65-F5344CB8AC3E}">
        <p14:creationId xmlns:p14="http://schemas.microsoft.com/office/powerpoint/2010/main" val="349693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15" grpId="0" animBg="1"/>
      <p:bldP spid="16" grpId="0" animBg="1"/>
      <p:bldP spid="17" grpId="0" animBg="1"/>
      <p:bldP spid="19" grpId="0" animBg="1"/>
      <p:bldP spid="20" grpId="0"/>
      <p:bldP spid="21" grpId="0"/>
      <p:bldP spid="22" grpId="0"/>
      <p:bldP spid="29" grpId="0" animBg="1"/>
      <p:bldP spid="3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F20D9-C084-0A16-51A9-9991C7F06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44879-76C7-E6BF-6953-46BCBB0E1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Modeling: Thermal and Ionized Simulation and Criteria</a:t>
            </a:r>
            <a:br>
              <a:rPr lang="en-CA" dirty="0"/>
            </a:b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C25B19B-40F1-2688-F016-9BF3C50E665C}"/>
              </a:ext>
            </a:extLst>
          </p:cNvPr>
          <p:cNvCxnSpPr/>
          <p:nvPr/>
        </p:nvCxnSpPr>
        <p:spPr>
          <a:xfrm>
            <a:off x="6096000" y="1479884"/>
            <a:ext cx="0" cy="4692316"/>
          </a:xfrm>
          <a:prstGeom prst="line">
            <a:avLst/>
          </a:prstGeom>
          <a:ln w="38100">
            <a:solidFill>
              <a:srgbClr val="FFC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634170D-1AB7-FFE6-DCE6-4B7278BCF01A}"/>
                  </a:ext>
                </a:extLst>
              </p:cNvPr>
              <p:cNvSpPr txBox="1"/>
              <p:nvPr/>
            </p:nvSpPr>
            <p:spPr>
              <a:xfrm>
                <a:off x="685800" y="1333153"/>
                <a:ext cx="5181600" cy="30931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Initial Conditions 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(Temperature,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sub>
                    </m:sSub>
                  </m:oMath>
                </a14:m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…)</a:t>
                </a:r>
              </a:p>
              <a:p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    </a:t>
                </a:r>
                <a:r>
                  <a:rPr lang="en-US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CLASS   (</a:t>
                </a:r>
                <a:r>
                  <a:rPr lang="en-US" sz="1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http://class-</a:t>
                </a:r>
                <a:r>
                  <a:rPr lang="en-US" sz="14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code.net</a:t>
                </a:r>
                <a:r>
                  <a:rPr lang="en-US" sz="14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/)</a:t>
                </a:r>
              </a:p>
              <a:p>
                <a:r>
                  <a:rPr lang="en-US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(the Cosmic Linear Anisotropy Solving System)</a:t>
                </a:r>
              </a:p>
              <a:p>
                <a:endParaRPr lang="en-US" sz="16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US" sz="16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US" sz="16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US" sz="16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endParaRPr lang="en-US" sz="16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b="1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Chemistry and Cooling Library for Astrophysics</a:t>
                </a:r>
              </a:p>
              <a:p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    Grackle (</a:t>
                </a:r>
                <a:r>
                  <a:rPr lang="en-US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https://</a:t>
                </a:r>
                <a:r>
                  <a:rPr lang="en-US" sz="12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github.com</a:t>
                </a:r>
                <a:r>
                  <a:rPr lang="en-US" sz="12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/grackle-project/grackle</a:t>
                </a: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BFF149E-15BF-6010-6BAD-0F087C5571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1333153"/>
                <a:ext cx="5181600" cy="3093154"/>
              </a:xfrm>
              <a:prstGeom prst="rect">
                <a:avLst/>
              </a:prstGeom>
              <a:blipFill>
                <a:blip r:embed="rId2"/>
                <a:stretch>
                  <a:fillRect l="-978" b="-20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 descr="A black and white logo&#10;&#10;Description automatically generated">
            <a:extLst>
              <a:ext uri="{FF2B5EF4-FFF2-40B4-BE49-F238E27FC236}">
                <a16:creationId xmlns:a16="http://schemas.microsoft.com/office/drawing/2014/main" id="{0D2AF8C2-41E0-E381-C36E-E43C154940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99" t="1007" r="9890" b="5852"/>
          <a:stretch/>
        </p:blipFill>
        <p:spPr>
          <a:xfrm>
            <a:off x="1034146" y="4426307"/>
            <a:ext cx="1578427" cy="158492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1F34402-D68C-7409-54D5-9ABA97304B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6134319"/>
            <a:ext cx="6903357" cy="276544"/>
          </a:xfrm>
          <a:prstGeom prst="rect">
            <a:avLst/>
          </a:prstGeom>
        </p:spPr>
      </p:pic>
      <p:pic>
        <p:nvPicPr>
          <p:cNvPr id="18" name="Picture 17" descr="A cat with a long tongue&#10;&#10;Description automatically generated">
            <a:extLst>
              <a:ext uri="{FF2B5EF4-FFF2-40B4-BE49-F238E27FC236}">
                <a16:creationId xmlns:a16="http://schemas.microsoft.com/office/drawing/2014/main" id="{AE76FDA2-AE10-13F0-7676-53E987D152A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3946"/>
          <a:stretch/>
        </p:blipFill>
        <p:spPr>
          <a:xfrm>
            <a:off x="3494325" y="4372323"/>
            <a:ext cx="1719923" cy="1657678"/>
          </a:xfrm>
          <a:prstGeom prst="rect">
            <a:avLst/>
          </a:prstGeom>
        </p:spPr>
      </p:pic>
      <p:pic>
        <p:nvPicPr>
          <p:cNvPr id="20" name="Picture 19" descr="A bird perched on a branch&#10;&#10;Description automatically generated">
            <a:extLst>
              <a:ext uri="{FF2B5EF4-FFF2-40B4-BE49-F238E27FC236}">
                <a16:creationId xmlns:a16="http://schemas.microsoft.com/office/drawing/2014/main" id="{FCACB755-37B0-D338-C5A3-33D0FCD2B0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014" y="4401403"/>
            <a:ext cx="2132689" cy="1599517"/>
          </a:xfrm>
          <a:prstGeom prst="rect">
            <a:avLst/>
          </a:prstGeom>
        </p:spPr>
      </p:pic>
      <p:pic>
        <p:nvPicPr>
          <p:cNvPr id="22" name="Picture 21" descr="A black sign with white text&#10;&#10;Description automatically generated">
            <a:extLst>
              <a:ext uri="{FF2B5EF4-FFF2-40B4-BE49-F238E27FC236}">
                <a16:creationId xmlns:a16="http://schemas.microsoft.com/office/drawing/2014/main" id="{BD365B5E-72AB-42A3-00E9-D21B599586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2421412"/>
            <a:ext cx="5181600" cy="110704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92EF17A-1F47-8573-4865-5DC739EB8760}"/>
              </a:ext>
            </a:extLst>
          </p:cNvPr>
          <p:cNvSpPr txBox="1"/>
          <p:nvPr/>
        </p:nvSpPr>
        <p:spPr>
          <a:xfrm>
            <a:off x="6324600" y="1605144"/>
            <a:ext cx="5172075" cy="4577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Criteria: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 Formation</a:t>
            </a:r>
          </a:p>
          <a:p>
            <a:pPr>
              <a:lnSpc>
                <a:spcPct val="150000"/>
              </a:lnSpc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SMBH Formation</a:t>
            </a:r>
          </a:p>
          <a:p>
            <a:pPr>
              <a:lnSpc>
                <a:spcPct val="150000"/>
              </a:lnSpc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Temperature Cloud (HTC) Formation</a:t>
            </a:r>
          </a:p>
          <a:p>
            <a:pPr>
              <a:lnSpc>
                <a:spcPct val="150000"/>
              </a:lnSpc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Evaporation     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Gas cloud becomes too cold as high redshift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D21376F-7385-A1CD-438C-1207D104161D}"/>
                  </a:ext>
                </a:extLst>
              </p:cNvPr>
              <p:cNvSpPr txBox="1"/>
              <p:nvPr/>
            </p:nvSpPr>
            <p:spPr>
              <a:xfrm>
                <a:off x="7144373" y="2460222"/>
                <a:ext cx="3075329" cy="4862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𝑐𝑙𝑜𝑢𝑑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𝜂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𝑣𝑖𝑟</m:t>
                              </m:r>
                            </m:sub>
                          </m:sSub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𝜂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𝑐𝑙𝑜𝑢𝑑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𝑣𝑖𝑟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49F7B27-F60A-51C3-FD1F-128168563F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4373" y="2460222"/>
                <a:ext cx="3075329" cy="486287"/>
              </a:xfrm>
              <a:prstGeom prst="rect">
                <a:avLst/>
              </a:prstGeom>
              <a:blipFill>
                <a:blip r:embed="rId8"/>
                <a:stretch>
                  <a:fillRect l="-3704" t="-184615" r="-2881" b="-258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310D78C-F5C7-2482-8395-0AAF36E2B682}"/>
                  </a:ext>
                </a:extLst>
              </p:cNvPr>
              <p:cNvSpPr txBox="1"/>
              <p:nvPr/>
            </p:nvSpPr>
            <p:spPr>
              <a:xfrm>
                <a:off x="7177234" y="3315300"/>
                <a:ext cx="3009606" cy="4862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𝑐𝑙𝑜𝑢𝑑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𝜂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𝑣𝑖𝑟</m:t>
                              </m:r>
                            </m:sub>
                          </m:sSub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𝜂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𝑐𝑙𝑜𝑢𝑑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𝑣𝑖𝑟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5252D18-4CB1-7C73-A574-2C595E6F0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7234" y="3315300"/>
                <a:ext cx="3009606" cy="486287"/>
              </a:xfrm>
              <a:prstGeom prst="rect">
                <a:avLst/>
              </a:prstGeom>
              <a:blipFill>
                <a:blip r:embed="rId9"/>
                <a:stretch>
                  <a:fillRect l="-4603" t="-187179" r="-3766" b="-2564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7E60E22-FE36-BC69-F3D3-2C0AFD33CA41}"/>
                  </a:ext>
                </a:extLst>
              </p:cNvPr>
              <p:cNvSpPr txBox="1"/>
              <p:nvPr/>
            </p:nvSpPr>
            <p:spPr>
              <a:xfrm>
                <a:off x="7834209" y="3876679"/>
                <a:ext cx="1695657" cy="2964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𝑐𝑙𝑜𝑢𝑑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𝐽𝑒𝑎𝑛𝑠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041D5BA-B800-D00D-6ABA-4FD22BB890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4209" y="3876679"/>
                <a:ext cx="1695657" cy="296428"/>
              </a:xfrm>
              <a:prstGeom prst="rect">
                <a:avLst/>
              </a:prstGeom>
              <a:blipFill>
                <a:blip r:embed="rId10"/>
                <a:stretch>
                  <a:fillRect l="-1481" r="-741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5D64847-A374-B927-5ADE-657E5276BC47}"/>
                  </a:ext>
                </a:extLst>
              </p:cNvPr>
              <p:cNvSpPr txBox="1"/>
              <p:nvPr/>
            </p:nvSpPr>
            <p:spPr>
              <a:xfrm>
                <a:off x="7828096" y="4527883"/>
                <a:ext cx="1695657" cy="2964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𝑐𝑙𝑜𝑢𝑑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𝐽𝑒𝑎𝑛𝑠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A2389D4-C131-C88B-3013-60C4EFB324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8096" y="4527883"/>
                <a:ext cx="1695657" cy="296428"/>
              </a:xfrm>
              <a:prstGeom prst="rect">
                <a:avLst/>
              </a:prstGeom>
              <a:blipFill>
                <a:blip r:embed="rId11"/>
                <a:stretch>
                  <a:fillRect l="-2239" r="-746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C4AFDAD-3B97-0FFD-00F4-35EDA056B3F4}"/>
                  </a:ext>
                </a:extLst>
              </p:cNvPr>
              <p:cNvSpPr txBox="1"/>
              <p:nvPr/>
            </p:nvSpPr>
            <p:spPr>
              <a:xfrm>
                <a:off x="7624001" y="4911316"/>
                <a:ext cx="2103846" cy="4862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𝑐𝑙𝑜𝑢𝑑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𝑐𝑙𝑜𝑢𝑑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𝑣𝑖𝑟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4A41876-F15C-2E9B-2DA5-CAC27899E0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4001" y="4911316"/>
                <a:ext cx="2103846" cy="486287"/>
              </a:xfrm>
              <a:prstGeom prst="rect">
                <a:avLst/>
              </a:prstGeom>
              <a:blipFill>
                <a:blip r:embed="rId12"/>
                <a:stretch>
                  <a:fillRect l="-599" t="-184615" r="-4192" b="-258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2F322EAB-110E-D608-DF1A-C49B899D6602}"/>
              </a:ext>
            </a:extLst>
          </p:cNvPr>
          <p:cNvSpPr/>
          <p:nvPr/>
        </p:nvSpPr>
        <p:spPr>
          <a:xfrm>
            <a:off x="10385030" y="2489166"/>
            <a:ext cx="1667498" cy="3998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F69A26-A8D3-CF5A-B8B2-805C725715E1}"/>
              </a:ext>
            </a:extLst>
          </p:cNvPr>
          <p:cNvSpPr txBox="1"/>
          <p:nvPr/>
        </p:nvSpPr>
        <p:spPr>
          <a:xfrm>
            <a:off x="10456779" y="2497899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Rapid Cooling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19BDE2C-C345-DC6C-F8F6-5BE1C3FC76D8}"/>
              </a:ext>
            </a:extLst>
          </p:cNvPr>
          <p:cNvSpPr/>
          <p:nvPr/>
        </p:nvSpPr>
        <p:spPr>
          <a:xfrm>
            <a:off x="10186840" y="3337072"/>
            <a:ext cx="1863646" cy="399837"/>
          </a:xfrm>
          <a:prstGeom prst="rect">
            <a:avLst/>
          </a:prstGeom>
          <a:solidFill>
            <a:schemeClr val="accent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B408525-31B7-1596-08DF-2D8A0570AD80}"/>
              </a:ext>
            </a:extLst>
          </p:cNvPr>
          <p:cNvSpPr txBox="1"/>
          <p:nvPr/>
        </p:nvSpPr>
        <p:spPr>
          <a:xfrm>
            <a:off x="10191292" y="3358331"/>
            <a:ext cx="2005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Moderate Cooling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007061B-D128-D998-9E10-7AEEFFBD20B7}"/>
              </a:ext>
            </a:extLst>
          </p:cNvPr>
          <p:cNvSpPr/>
          <p:nvPr/>
        </p:nvSpPr>
        <p:spPr>
          <a:xfrm>
            <a:off x="10115091" y="4961451"/>
            <a:ext cx="1907294" cy="399837"/>
          </a:xfrm>
          <a:prstGeom prst="rect">
            <a:avLst/>
          </a:prstGeom>
          <a:solidFill>
            <a:srgbClr val="FABD0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FABE9ED-D004-CF97-1286-6ADAA943932E}"/>
              </a:ext>
            </a:extLst>
          </p:cNvPr>
          <p:cNvSpPr txBox="1"/>
          <p:nvPr/>
        </p:nvSpPr>
        <p:spPr>
          <a:xfrm>
            <a:off x="10186840" y="4982710"/>
            <a:ext cx="2001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Very slow Cooling</a:t>
            </a: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AF1E8ACD-AD9D-219A-CDAB-093CCAA18B08}"/>
              </a:ext>
            </a:extLst>
          </p:cNvPr>
          <p:cNvSpPr/>
          <p:nvPr/>
        </p:nvSpPr>
        <p:spPr>
          <a:xfrm>
            <a:off x="10018369" y="1052751"/>
            <a:ext cx="2024548" cy="727382"/>
          </a:xfrm>
          <a:prstGeom prst="chevron">
            <a:avLst/>
          </a:prstGeom>
          <a:solidFill>
            <a:schemeClr val="accent1">
              <a:lumMod val="10000"/>
              <a:lumOff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hevron 3">
            <a:extLst>
              <a:ext uri="{FF2B5EF4-FFF2-40B4-BE49-F238E27FC236}">
                <a16:creationId xmlns:a16="http://schemas.microsoft.com/office/drawing/2014/main" id="{F7056A7C-21E9-708F-2830-43C7723C287E}"/>
              </a:ext>
            </a:extLst>
          </p:cNvPr>
          <p:cNvSpPr/>
          <p:nvPr/>
        </p:nvSpPr>
        <p:spPr>
          <a:xfrm>
            <a:off x="7476268" y="1156722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3F11268B-92CC-F89A-C42C-FBAA8D554C26}"/>
              </a:ext>
            </a:extLst>
          </p:cNvPr>
          <p:cNvSpPr/>
          <p:nvPr/>
        </p:nvSpPr>
        <p:spPr>
          <a:xfrm>
            <a:off x="8793695" y="1158339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5D755475-2A4E-D27D-0351-034D7EA4419E}"/>
              </a:ext>
            </a:extLst>
          </p:cNvPr>
          <p:cNvSpPr/>
          <p:nvPr/>
        </p:nvSpPr>
        <p:spPr>
          <a:xfrm>
            <a:off x="6177773" y="1170645"/>
            <a:ext cx="1456299" cy="523221"/>
          </a:xfrm>
          <a:prstGeom prst="chevron">
            <a:avLst/>
          </a:prstGeom>
          <a:solidFill>
            <a:schemeClr val="bg1">
              <a:lumMod val="90000"/>
            </a:schemeClr>
          </a:solidFill>
          <a:ln w="317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9319E4-1468-A45D-B52E-3472FB732F74}"/>
              </a:ext>
            </a:extLst>
          </p:cNvPr>
          <p:cNvSpPr txBox="1"/>
          <p:nvPr/>
        </p:nvSpPr>
        <p:spPr>
          <a:xfrm>
            <a:off x="6312485" y="1173470"/>
            <a:ext cx="1249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Gas Cloud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Halo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971439-1F5C-F86A-1E69-0325E265BC03}"/>
              </a:ext>
            </a:extLst>
          </p:cNvPr>
          <p:cNvSpPr txBox="1"/>
          <p:nvPr/>
        </p:nvSpPr>
        <p:spPr>
          <a:xfrm>
            <a:off x="7594372" y="1183850"/>
            <a:ext cx="1253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Decay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Annihilation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33DABA-E793-44D5-F3F5-78857E07F787}"/>
              </a:ext>
            </a:extLst>
          </p:cNvPr>
          <p:cNvSpPr txBox="1"/>
          <p:nvPr/>
        </p:nvSpPr>
        <p:spPr>
          <a:xfrm>
            <a:off x="9013159" y="1182916"/>
            <a:ext cx="1140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Chemical</a:t>
            </a:r>
          </a:p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Reactions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8ADB2E-05E3-BC9F-0A45-C8F99DB60DB5}"/>
              </a:ext>
            </a:extLst>
          </p:cNvPr>
          <p:cNvSpPr txBox="1"/>
          <p:nvPr/>
        </p:nvSpPr>
        <p:spPr>
          <a:xfrm>
            <a:off x="10340588" y="1134372"/>
            <a:ext cx="1456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Simulation</a:t>
            </a:r>
          </a:p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Criteria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07A637-EE41-6BF7-AB99-A41DC8943BB3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13 of 28</a:t>
            </a:r>
          </a:p>
        </p:txBody>
      </p:sp>
    </p:spTree>
    <p:extLst>
      <p:ext uri="{BB962C8B-B14F-4D97-AF65-F5344CB8AC3E}">
        <p14:creationId xmlns:p14="http://schemas.microsoft.com/office/powerpoint/2010/main" val="395105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 animBg="1"/>
      <p:bldP spid="30" grpId="0"/>
      <p:bldP spid="31" grpId="0" animBg="1"/>
      <p:bldP spid="32" grpId="0"/>
      <p:bldP spid="33" grpId="0" animBg="1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19BEC-74EE-52F1-6FB8-CB2AD4D9F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90F6C67-8836-5DB5-4232-B4F2A5ACE45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>
                    <a:ea typeface="Cambria Math" panose="02040503050406030204" pitchFamily="18" charset="0"/>
                  </a:rPr>
                  <a:t>Structure Collapse in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US" dirty="0"/>
                  <a:t>CDM Model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90F6C67-8836-5DB5-4232-B4F2A5ACE45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1048" t="-13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E7CA76-7158-DACB-A39E-51E697F61D3B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599584" y="5022318"/>
                <a:ext cx="11112503" cy="1655379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l-GR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𝜦</m:t>
                    </m:r>
                  </m:oMath>
                </a14:m>
                <a:r>
                  <a:rPr lang="en-CA" sz="1800" b="1" dirty="0"/>
                  <a:t>CDM Model</a:t>
                </a:r>
                <a:r>
                  <a:rPr lang="en-CA" dirty="0"/>
                  <a:t>: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dirty="0"/>
                  <a:t>the large-scale structure in the distribution of galaxies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dirty="0"/>
                  <a:t>the accelerating expansion of the universe observed in the light from distant galaxies and supernovae</a:t>
                </a:r>
              </a:p>
              <a:p>
                <a:pPr>
                  <a:lnSpc>
                    <a:spcPct val="100000"/>
                  </a:lnSpc>
                </a:pPr>
                <a:r>
                  <a:rPr lang="en-CA" dirty="0"/>
                  <a:t>…</a:t>
                </a:r>
              </a:p>
              <a:p>
                <a:pPr marL="0" indent="0">
                  <a:buNone/>
                </a:pPr>
                <a:endParaRPr lang="en-C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E7CA76-7158-DACB-A39E-51E697F61D3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99584" y="5022318"/>
                <a:ext cx="11112503" cy="1655379"/>
              </a:xfrm>
              <a:blipFill>
                <a:blip r:embed="rId3"/>
                <a:stretch>
                  <a:fillRect l="-228" b="-6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A graph of a function&#10;&#10;Description automatically generated">
            <a:extLst>
              <a:ext uri="{FF2B5EF4-FFF2-40B4-BE49-F238E27FC236}">
                <a16:creationId xmlns:a16="http://schemas.microsoft.com/office/drawing/2014/main" id="{33A2A6EB-9B5C-5CCE-B45D-61E34519CD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5113" y="1061008"/>
            <a:ext cx="4778041" cy="3547501"/>
          </a:xfrm>
          <a:prstGeom prst="rect">
            <a:avLst/>
          </a:prstGeom>
        </p:spPr>
      </p:pic>
      <p:pic>
        <p:nvPicPr>
          <p:cNvPr id="7" name="Picture 6" descr="A blue and yellow oval with black background&#10;&#10;Description automatically generated">
            <a:extLst>
              <a:ext uri="{FF2B5EF4-FFF2-40B4-BE49-F238E27FC236}">
                <a16:creationId xmlns:a16="http://schemas.microsoft.com/office/drawing/2014/main" id="{63F17E86-DB61-8C02-5D1A-9EA5DFF0F5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846" y="1450395"/>
            <a:ext cx="4399484" cy="21997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46C55D1-DDF8-E6F3-B1E0-92A7776AABB9}"/>
                  </a:ext>
                </a:extLst>
              </p:cNvPr>
              <p:cNvSpPr txBox="1"/>
              <p:nvPr/>
            </p:nvSpPr>
            <p:spPr>
              <a:xfrm>
                <a:off x="704662" y="4179803"/>
                <a:ext cx="6096000" cy="5361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en-CA" b="1" dirty="0"/>
                  <a:t>Initial Density Fluctuation </a:t>
                </a:r>
                <a14:m>
                  <m:oMath xmlns:m="http://schemas.openxmlformats.org/officeDocument/2006/math"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e>
                        </m:acc>
                      </m:num>
                      <m:den>
                        <m:acc>
                          <m:accPr>
                            <m:chr m:val="̅"/>
                            <m:ctrlP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C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e>
                        </m:acc>
                      </m:den>
                    </m:f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−5</m:t>
                        </m:r>
                      </m:sup>
                    </m:sSup>
                  </m:oMath>
                </a14:m>
                <a:endParaRPr lang="en-CA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46C55D1-DDF8-E6F3-B1E0-92A7776AA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662" y="4179803"/>
                <a:ext cx="6096000" cy="536172"/>
              </a:xfrm>
              <a:prstGeom prst="rect">
                <a:avLst/>
              </a:prstGeom>
              <a:blipFill>
                <a:blip r:embed="rId6"/>
                <a:stretch>
                  <a:fillRect l="-8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FCE11CB8-AAEC-ACBD-F946-10E8216A73B6}"/>
              </a:ext>
            </a:extLst>
          </p:cNvPr>
          <p:cNvSpPr txBox="1"/>
          <p:nvPr/>
        </p:nvSpPr>
        <p:spPr>
          <a:xfrm>
            <a:off x="808846" y="3691392"/>
            <a:ext cx="4811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science.nasa.gov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/mission/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wmap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wmap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-overview/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A0BA3A-00EA-64DB-2F81-51966A2E9CAA}"/>
              </a:ext>
            </a:extLst>
          </p:cNvPr>
          <p:cNvSpPr txBox="1"/>
          <p:nvPr/>
        </p:nvSpPr>
        <p:spPr>
          <a:xfrm>
            <a:off x="8723778" y="599934"/>
            <a:ext cx="3494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arxiv.org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/pdf/2506.13858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9B1A9E2-72FD-A240-A87B-D11315801890}"/>
              </a:ext>
            </a:extLst>
          </p:cNvPr>
          <p:cNvCxnSpPr>
            <a:cxnSpLocks/>
          </p:cNvCxnSpPr>
          <p:nvPr/>
        </p:nvCxnSpPr>
        <p:spPr>
          <a:xfrm>
            <a:off x="7277622" y="1240077"/>
            <a:ext cx="3895594" cy="0"/>
          </a:xfrm>
          <a:prstGeom prst="line">
            <a:avLst/>
          </a:prstGeom>
          <a:ln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55767FE-90AF-AA4E-2946-4871C18BEB86}"/>
              </a:ext>
            </a:extLst>
          </p:cNvPr>
          <p:cNvSpPr txBox="1"/>
          <p:nvPr/>
        </p:nvSpPr>
        <p:spPr>
          <a:xfrm>
            <a:off x="9756731" y="1561622"/>
            <a:ext cx="1203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Collapse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3162B22-335D-BF64-9F09-2E188D114493}"/>
              </a:ext>
            </a:extLst>
          </p:cNvPr>
          <p:cNvCxnSpPr/>
          <p:nvPr/>
        </p:nvCxnSpPr>
        <p:spPr>
          <a:xfrm flipV="1">
            <a:off x="10371551" y="1235449"/>
            <a:ext cx="0" cy="271626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15648E9-DF44-98D8-DAAA-A1BB58EAB500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2 of 16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E74FE1DE-A70C-C103-BF35-9BA1C424CD7E}"/>
              </a:ext>
            </a:extLst>
          </p:cNvPr>
          <p:cNvSpPr/>
          <p:nvPr/>
        </p:nvSpPr>
        <p:spPr>
          <a:xfrm>
            <a:off x="5454777" y="2190674"/>
            <a:ext cx="903889" cy="447721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862B9BD-FF32-BE07-1F99-35FDE151AB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2997" y="4608509"/>
            <a:ext cx="1310416" cy="10801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8E5A4A6-DD1B-F7E8-CE8C-5AB761245A1F}"/>
                  </a:ext>
                </a:extLst>
              </p:cNvPr>
              <p:cNvSpPr txBox="1"/>
              <p:nvPr/>
            </p:nvSpPr>
            <p:spPr>
              <a:xfrm>
                <a:off x="9107728" y="5022318"/>
                <a:ext cx="64703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≫1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8E5A4A6-DD1B-F7E8-CE8C-5AB761245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7728" y="5022318"/>
                <a:ext cx="647037" cy="276999"/>
              </a:xfrm>
              <a:prstGeom prst="rect">
                <a:avLst/>
              </a:prstGeom>
              <a:blipFill>
                <a:blip r:embed="rId8"/>
                <a:stretch>
                  <a:fillRect l="-9804" r="-7843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51D14242-7532-204A-A4A0-CF805A4EFCBB}"/>
              </a:ext>
            </a:extLst>
          </p:cNvPr>
          <p:cNvSpPr txBox="1"/>
          <p:nvPr/>
        </p:nvSpPr>
        <p:spPr>
          <a:xfrm>
            <a:off x="7410447" y="5704068"/>
            <a:ext cx="3494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Hubble Heritage Team (AURA/STScI/NASA)</a:t>
            </a:r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17A56A63-B297-1D31-4BB1-D47580CB4E43}"/>
              </a:ext>
            </a:extLst>
          </p:cNvPr>
          <p:cNvSpPr/>
          <p:nvPr/>
        </p:nvSpPr>
        <p:spPr>
          <a:xfrm rot="1200536">
            <a:off x="5382607" y="4536173"/>
            <a:ext cx="1578025" cy="447721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AB059F-11B7-2998-EA95-7AF38C4C4D09}"/>
              </a:ext>
            </a:extLst>
          </p:cNvPr>
          <p:cNvSpPr txBox="1"/>
          <p:nvPr/>
        </p:nvSpPr>
        <p:spPr>
          <a:xfrm>
            <a:off x="10904761" y="808448"/>
            <a:ext cx="9334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~0.01 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937A0B-95B8-4AA9-C638-E38B4959F11C}"/>
              </a:ext>
            </a:extLst>
          </p:cNvPr>
          <p:cNvSpPr txBox="1"/>
          <p:nvPr/>
        </p:nvSpPr>
        <p:spPr>
          <a:xfrm>
            <a:off x="6592461" y="794057"/>
            <a:ext cx="16359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~6 billion yrs</a:t>
            </a:r>
          </a:p>
        </p:txBody>
      </p:sp>
    </p:spTree>
    <p:extLst>
      <p:ext uri="{BB962C8B-B14F-4D97-AF65-F5344CB8AC3E}">
        <p14:creationId xmlns:p14="http://schemas.microsoft.com/office/powerpoint/2010/main" val="3305534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 animBg="1"/>
      <p:bldP spid="18" grpId="0"/>
      <p:bldP spid="19" grpId="0"/>
      <p:bldP spid="2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3698D-26B5-4B92-ECDA-094DED53F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601FF9B6-F277-6063-6DC0-86C170BA10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02" t="8170"/>
          <a:stretch/>
        </p:blipFill>
        <p:spPr>
          <a:xfrm>
            <a:off x="130629" y="1346216"/>
            <a:ext cx="6993056" cy="40955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48C903-316A-50D6-892F-3506BD2A5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Diagram: DM Decay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573E73-AD41-1775-DE97-CCC68E5ADD8F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15 of 28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03970D-7921-4049-A74F-086AD5D0740D}"/>
              </a:ext>
            </a:extLst>
          </p:cNvPr>
          <p:cNvSpPr txBox="1"/>
          <p:nvPr/>
        </p:nvSpPr>
        <p:spPr>
          <a:xfrm>
            <a:off x="9108747" y="5081452"/>
            <a:ext cx="1459104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C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C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vaporation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0F8CFD-1FA7-2C09-D7B5-5D7E25BE5E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02" t="8170" r="2113"/>
          <a:stretch/>
        </p:blipFill>
        <p:spPr>
          <a:xfrm>
            <a:off x="5354173" y="1324424"/>
            <a:ext cx="6837828" cy="409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065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8173F-9F72-89B4-6660-92211DDF8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05D23-DE73-5A6D-88CD-BF9FFA4CA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Diagram: Non-Thermal DM Annihilation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9CE8C8-B850-7BD1-5CAE-9689D4BCFF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170"/>
          <a:stretch/>
        </p:blipFill>
        <p:spPr>
          <a:xfrm>
            <a:off x="2103819" y="1243208"/>
            <a:ext cx="9042810" cy="50417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115783-917E-3CBE-C712-D03C87CF2C7B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17 of 28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11398B-0DD8-C8C9-27FF-D46ABCFABB11}"/>
              </a:ext>
            </a:extLst>
          </p:cNvPr>
          <p:cNvSpPr txBox="1"/>
          <p:nvPr/>
        </p:nvSpPr>
        <p:spPr>
          <a:xfrm>
            <a:off x="9409195" y="5003074"/>
            <a:ext cx="466327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D32656-80E5-0F84-B401-0669028832DC}"/>
              </a:ext>
            </a:extLst>
          </p:cNvPr>
          <p:cNvSpPr txBox="1"/>
          <p:nvPr/>
        </p:nvSpPr>
        <p:spPr>
          <a:xfrm>
            <a:off x="9513697" y="4963885"/>
            <a:ext cx="1459104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C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CA" sz="1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vaporation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5246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6A18E-94EC-F606-1626-3684CB8DC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EDDF3F10-0C2B-6998-EE8B-BB5AAB8E42BF}"/>
              </a:ext>
            </a:extLst>
          </p:cNvPr>
          <p:cNvSpPr/>
          <p:nvPr/>
        </p:nvSpPr>
        <p:spPr>
          <a:xfrm>
            <a:off x="478971" y="3323006"/>
            <a:ext cx="3396342" cy="3241081"/>
          </a:xfrm>
          <a:prstGeom prst="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286C75F-3877-F38F-A55C-195B1F03C1CB}"/>
              </a:ext>
            </a:extLst>
          </p:cNvPr>
          <p:cNvSpPr/>
          <p:nvPr/>
        </p:nvSpPr>
        <p:spPr>
          <a:xfrm>
            <a:off x="1220840" y="3829512"/>
            <a:ext cx="1987824" cy="1987824"/>
          </a:xfrm>
          <a:prstGeom prst="ellipse">
            <a:avLst/>
          </a:prstGeom>
          <a:solidFill>
            <a:srgbClr val="A7A9A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B2FB499-BD6C-50C5-3883-CD8AA0654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Self-Shielding</a:t>
            </a:r>
          </a:p>
        </p:txBody>
      </p:sp>
      <p:pic>
        <p:nvPicPr>
          <p:cNvPr id="8" name="Picture 7" descr="A graph of an electric current&#10;&#10;Description automatically generated">
            <a:extLst>
              <a:ext uri="{FF2B5EF4-FFF2-40B4-BE49-F238E27FC236}">
                <a16:creationId xmlns:a16="http://schemas.microsoft.com/office/drawing/2014/main" id="{8AD96CC3-1117-71DD-A0D3-4A6AE5278C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6556" y="838199"/>
            <a:ext cx="4490120" cy="3361753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CE2C5A2-37F2-9F16-1EA0-E15F6BDAE8FC}"/>
              </a:ext>
            </a:extLst>
          </p:cNvPr>
          <p:cNvSpPr/>
          <p:nvPr/>
        </p:nvSpPr>
        <p:spPr>
          <a:xfrm>
            <a:off x="1586744" y="4199953"/>
            <a:ext cx="1246942" cy="1246942"/>
          </a:xfrm>
          <a:prstGeom prst="ellipse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2B54306-93D5-CA16-53F6-6693EAE42202}"/>
              </a:ext>
            </a:extLst>
          </p:cNvPr>
          <p:cNvCxnSpPr>
            <a:cxnSpLocks/>
          </p:cNvCxnSpPr>
          <p:nvPr/>
        </p:nvCxnSpPr>
        <p:spPr>
          <a:xfrm flipV="1">
            <a:off x="2177142" y="3430038"/>
            <a:ext cx="1" cy="293460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B79620A-37A2-A279-5ABA-58289F104AFE}"/>
              </a:ext>
            </a:extLst>
          </p:cNvPr>
          <p:cNvCxnSpPr>
            <a:cxnSpLocks/>
          </p:cNvCxnSpPr>
          <p:nvPr/>
        </p:nvCxnSpPr>
        <p:spPr>
          <a:xfrm>
            <a:off x="818067" y="4843080"/>
            <a:ext cx="2873643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9843EDA-4434-6415-FA5D-40B6E5EE4BEA}"/>
              </a:ext>
            </a:extLst>
          </p:cNvPr>
          <p:cNvCxnSpPr>
            <a:cxnSpLocks/>
          </p:cNvCxnSpPr>
          <p:nvPr/>
        </p:nvCxnSpPr>
        <p:spPr>
          <a:xfrm flipH="1">
            <a:off x="1019803" y="3847831"/>
            <a:ext cx="2177975" cy="217458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6AB32DBE-E971-2DF9-CBF5-393DB1C9AB4E}"/>
              </a:ext>
            </a:extLst>
          </p:cNvPr>
          <p:cNvSpPr txBox="1"/>
          <p:nvPr/>
        </p:nvSpPr>
        <p:spPr>
          <a:xfrm>
            <a:off x="1730931" y="3857728"/>
            <a:ext cx="1154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DM Halo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9B4B74C-7349-CB37-A5FA-4B7E5E435586}"/>
              </a:ext>
            </a:extLst>
          </p:cNvPr>
          <p:cNvSpPr txBox="1"/>
          <p:nvPr/>
        </p:nvSpPr>
        <p:spPr>
          <a:xfrm>
            <a:off x="549981" y="3461658"/>
            <a:ext cx="670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IGM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49822F3-12BD-F04F-46AE-EF1644544F08}"/>
              </a:ext>
            </a:extLst>
          </p:cNvPr>
          <p:cNvSpPr txBox="1"/>
          <p:nvPr/>
        </p:nvSpPr>
        <p:spPr>
          <a:xfrm>
            <a:off x="1592031" y="4518022"/>
            <a:ext cx="1581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Gas Cloud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3C69B12-62EE-89BA-4C90-BD86DA5450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r="59882" b="5220"/>
          <a:stretch/>
        </p:blipFill>
        <p:spPr>
          <a:xfrm>
            <a:off x="909211" y="1579514"/>
            <a:ext cx="4038599" cy="74154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F724E5C-6978-5060-411B-8388B6584C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191" t="-1" b="5220"/>
          <a:stretch/>
        </p:blipFill>
        <p:spPr>
          <a:xfrm>
            <a:off x="938806" y="2567858"/>
            <a:ext cx="5819458" cy="741547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532CC333-282A-2B9E-37B9-2C73848AF719}"/>
              </a:ext>
            </a:extLst>
          </p:cNvPr>
          <p:cNvSpPr txBox="1"/>
          <p:nvPr/>
        </p:nvSpPr>
        <p:spPr>
          <a:xfrm>
            <a:off x="685800" y="1175655"/>
            <a:ext cx="60724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Distance</a:t>
            </a:r>
          </a:p>
          <a:p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Optical Depth</a:t>
            </a:r>
          </a:p>
        </p:txBody>
      </p:sp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DACA8-31A4-5487-B323-F5B60AC105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3646" y="5316544"/>
            <a:ext cx="7137400" cy="127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3E37CF-461F-E837-126A-29834FCB72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4294" y="4471366"/>
            <a:ext cx="7968291" cy="9541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2359F49-6F63-A902-4134-BF8402EF01E8}"/>
              </a:ext>
            </a:extLst>
          </p:cNvPr>
          <p:cNvSpPr txBox="1"/>
          <p:nvPr/>
        </p:nvSpPr>
        <p:spPr>
          <a:xfrm>
            <a:off x="4276820" y="4199952"/>
            <a:ext cx="65080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Photons from DM Decay/ Annihilation in the DM Halo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Photons from Background DM Decay/ Annihilation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C69CBF-9AC5-B477-6CEB-D276B6D10F5E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18 of 28</a:t>
            </a:r>
          </a:p>
        </p:txBody>
      </p:sp>
    </p:spTree>
    <p:extLst>
      <p:ext uri="{BB962C8B-B14F-4D97-AF65-F5344CB8AC3E}">
        <p14:creationId xmlns:p14="http://schemas.microsoft.com/office/powerpoint/2010/main" val="11945310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1A9BC-285E-C63D-3B4A-CD34707BF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B826B-3B81-1829-A0C0-DFB5AE7EF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Self-Shielding Fitting Formula</a:t>
            </a:r>
          </a:p>
        </p:txBody>
      </p:sp>
      <p:pic>
        <p:nvPicPr>
          <p:cNvPr id="4" name="Picture 3" descr="A graph of a number of numbers and lines&#10;&#10;Description automatically generated with medium confidence">
            <a:extLst>
              <a:ext uri="{FF2B5EF4-FFF2-40B4-BE49-F238E27FC236}">
                <a16:creationId xmlns:a16="http://schemas.microsoft.com/office/drawing/2014/main" id="{939FB3EF-95C3-6329-9A89-6281E8ED3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981" y="442918"/>
            <a:ext cx="3940694" cy="3367116"/>
          </a:xfrm>
          <a:prstGeom prst="rect">
            <a:avLst/>
          </a:prstGeom>
        </p:spPr>
      </p:pic>
      <p:pic>
        <p:nvPicPr>
          <p:cNvPr id="7" name="Picture 6" descr="A table with numbers and symbols&#10;&#10;Description automatically generated">
            <a:extLst>
              <a:ext uri="{FF2B5EF4-FFF2-40B4-BE49-F238E27FC236}">
                <a16:creationId xmlns:a16="http://schemas.microsoft.com/office/drawing/2014/main" id="{93C79855-F93E-4518-CE84-F543F712DD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0" y="4340268"/>
            <a:ext cx="5080000" cy="2171700"/>
          </a:xfrm>
          <a:prstGeom prst="rect">
            <a:avLst/>
          </a:prstGeom>
        </p:spPr>
      </p:pic>
      <p:pic>
        <p:nvPicPr>
          <p:cNvPr id="10" name="Picture 9" descr="A close-up of a math problem&#10;&#10;Description automatically generated">
            <a:extLst>
              <a:ext uri="{FF2B5EF4-FFF2-40B4-BE49-F238E27FC236}">
                <a16:creationId xmlns:a16="http://schemas.microsoft.com/office/drawing/2014/main" id="{F972B0F6-9ED2-4771-0DC8-0B72EF67B4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7992" y="3446699"/>
            <a:ext cx="4070327" cy="627188"/>
          </a:xfrm>
          <a:prstGeom prst="rect">
            <a:avLst/>
          </a:prstGeom>
        </p:spPr>
      </p:pic>
      <p:pic>
        <p:nvPicPr>
          <p:cNvPr id="15" name="Picture 14" descr="A blue line graph on a white background&#10;&#10;Description automatically generated">
            <a:extLst>
              <a:ext uri="{FF2B5EF4-FFF2-40B4-BE49-F238E27FC236}">
                <a16:creationId xmlns:a16="http://schemas.microsoft.com/office/drawing/2014/main" id="{C69CBC43-A9CE-2CFB-94F1-749EC47858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1490" y="3803611"/>
            <a:ext cx="4201577" cy="305438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9F5CAC1-682E-114C-59F8-E1D5A98A5E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666" y="1592263"/>
            <a:ext cx="6718300" cy="6731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D996CDD-5965-37F0-8A04-1648A8F8B2F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2728" t="-12422" b="1"/>
          <a:stretch/>
        </p:blipFill>
        <p:spPr>
          <a:xfrm>
            <a:off x="1099741" y="2531370"/>
            <a:ext cx="3405533" cy="2827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4203670-59AD-32F2-7E2A-ED36DD508BE4}"/>
                  </a:ext>
                </a:extLst>
              </p:cNvPr>
              <p:cNvSpPr txBox="1"/>
              <p:nvPr/>
            </p:nvSpPr>
            <p:spPr>
              <a:xfrm>
                <a:off x="801666" y="1202499"/>
                <a:ext cx="6754315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CA" b="0" i="1" smtClean="0">
                            <a:latin typeface="Cambria Math" panose="02040503050406030204" pitchFamily="18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latin typeface="Cambria Math" panose="02040503050406030204" pitchFamily="18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𝐻</m:t>
                        </m:r>
                      </m:e>
                      <m:sub>
                        <m:r>
                          <a:rPr lang="en-CA" b="0" i="1" smtClean="0">
                            <a:latin typeface="Cambria Math" panose="02040503050406030204" pitchFamily="18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Self-Shielding Fraction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HI Self-Shielding Fraction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C8CDE15-5D02-01BC-1C89-BF7E4F74AF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666" y="1202499"/>
                <a:ext cx="6754315" cy="2031325"/>
              </a:xfrm>
              <a:prstGeom prst="rect">
                <a:avLst/>
              </a:prstGeom>
              <a:blipFill>
                <a:blip r:embed="rId8"/>
                <a:stretch>
                  <a:fillRect l="-564" t="-1242"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>
            <a:extLst>
              <a:ext uri="{FF2B5EF4-FFF2-40B4-BE49-F238E27FC236}">
                <a16:creationId xmlns:a16="http://schemas.microsoft.com/office/drawing/2014/main" id="{0A57C99A-FB9C-1425-1EE6-9F8EC943913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-1" r="48315" b="-11119"/>
          <a:stretch/>
        </p:blipFill>
        <p:spPr>
          <a:xfrm>
            <a:off x="1136657" y="2218161"/>
            <a:ext cx="3723442" cy="27951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ACCFB25-1D6C-16DE-6C23-CD1CE4FA3EBC}"/>
              </a:ext>
            </a:extLst>
          </p:cNvPr>
          <p:cNvSpPr txBox="1"/>
          <p:nvPr/>
        </p:nvSpPr>
        <p:spPr>
          <a:xfrm>
            <a:off x="8243344" y="2999241"/>
            <a:ext cx="3502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arxiv.org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/abs/1210.7808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A1EB10-2261-0225-ED80-70CBB459DAAD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19 of 28</a:t>
            </a:r>
          </a:p>
        </p:txBody>
      </p:sp>
    </p:spTree>
    <p:extLst>
      <p:ext uri="{BB962C8B-B14F-4D97-AF65-F5344CB8AC3E}">
        <p14:creationId xmlns:p14="http://schemas.microsoft.com/office/powerpoint/2010/main" val="21226416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CED91-79EB-B66A-5417-98714BA1C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91BF4-1CB8-0AF6-AEF5-1681FEFCC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Backup: Ionized History</a:t>
            </a:r>
          </a:p>
        </p:txBody>
      </p:sp>
      <p:pic>
        <p:nvPicPr>
          <p:cNvPr id="3" name="Picture 2" descr="A diagram of a graph&#10;&#10;Description automatically generated">
            <a:extLst>
              <a:ext uri="{FF2B5EF4-FFF2-40B4-BE49-F238E27FC236}">
                <a16:creationId xmlns:a16="http://schemas.microsoft.com/office/drawing/2014/main" id="{C982FC81-868A-7855-C1A0-F0F49F02A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7900" y="1133055"/>
            <a:ext cx="3902132" cy="26930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1F25AE-D70A-8588-5061-7A7E765FBF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009"/>
          <a:stretch/>
        </p:blipFill>
        <p:spPr>
          <a:xfrm>
            <a:off x="761412" y="1592263"/>
            <a:ext cx="5105988" cy="3522764"/>
          </a:xfrm>
          <a:prstGeom prst="rect">
            <a:avLst/>
          </a:prstGeom>
        </p:spPr>
      </p:pic>
      <p:pic>
        <p:nvPicPr>
          <p:cNvPr id="6" name="Picture 5" descr="A graph of energy and energy&#10;&#10;Description automatically generated">
            <a:extLst>
              <a:ext uri="{FF2B5EF4-FFF2-40B4-BE49-F238E27FC236}">
                <a16:creationId xmlns:a16="http://schemas.microsoft.com/office/drawing/2014/main" id="{D77C6478-E138-BFB5-CA82-44E113DB08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0107" y="3826075"/>
            <a:ext cx="3529925" cy="2806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1918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78D4D-587F-11C6-2352-A77E09E9E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BDB03-5BB8-5AC6-A825-18C77D6C3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</p:spPr>
        <p:txBody>
          <a:bodyPr anchor="t">
            <a:normAutofit/>
          </a:bodyPr>
          <a:lstStyle/>
          <a:p>
            <a:r>
              <a:rPr lang="en-US" dirty="0"/>
              <a:t>Backup: Accretion and Number Density of the Halo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266A7E0-47DA-7A14-8B7A-2A2FAB3C0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253" y="1397656"/>
            <a:ext cx="5621626" cy="40626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EC62802-EC79-9864-8EB0-7EB11BE9A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129" y="1534290"/>
            <a:ext cx="5621626" cy="406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3759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86E44-B930-F111-9025-3D58650C2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511F6-0582-EBE2-C3F7-F3494A141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Backup: CMB and Photon Flux</a:t>
            </a:r>
          </a:p>
        </p:txBody>
      </p:sp>
      <p:pic>
        <p:nvPicPr>
          <p:cNvPr id="3" name="Picture 2" descr="A diagram of a graph&#10;&#10;Description automatically generated">
            <a:extLst>
              <a:ext uri="{FF2B5EF4-FFF2-40B4-BE49-F238E27FC236}">
                <a16:creationId xmlns:a16="http://schemas.microsoft.com/office/drawing/2014/main" id="{35304E72-F527-9C91-03BB-E13DCA631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463781"/>
            <a:ext cx="4958014" cy="34217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7716AD-0C23-D953-94CD-DDA96AE2F92F}"/>
              </a:ext>
            </a:extLst>
          </p:cNvPr>
          <p:cNvSpPr txBox="1"/>
          <p:nvPr/>
        </p:nvSpPr>
        <p:spPr>
          <a:xfrm>
            <a:off x="6096000" y="1463781"/>
            <a:ext cx="540067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Decay DM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Annihilation DM</a:t>
            </a:r>
          </a:p>
        </p:txBody>
      </p:sp>
      <p:pic>
        <p:nvPicPr>
          <p:cNvPr id="7" name="Picture 6" descr="A black and white math equation&#10;&#10;Description automatically generated with medium confidence">
            <a:extLst>
              <a:ext uri="{FF2B5EF4-FFF2-40B4-BE49-F238E27FC236}">
                <a16:creationId xmlns:a16="http://schemas.microsoft.com/office/drawing/2014/main" id="{2E32719C-B4E1-8C02-673A-D322AB523A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1353" y="1783047"/>
            <a:ext cx="2812607" cy="644996"/>
          </a:xfrm>
          <a:prstGeom prst="rect">
            <a:avLst/>
          </a:prstGeom>
        </p:spPr>
      </p:pic>
      <p:pic>
        <p:nvPicPr>
          <p:cNvPr id="8" name="Picture 7" descr="A mathematical equation with numbers&#10;&#10;Description automatically generated with medium confidence">
            <a:extLst>
              <a:ext uri="{FF2B5EF4-FFF2-40B4-BE49-F238E27FC236}">
                <a16:creationId xmlns:a16="http://schemas.microsoft.com/office/drawing/2014/main" id="{EC0F5C2F-979D-7DA5-B1D9-351F49CB98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100" y="2939922"/>
            <a:ext cx="4345795" cy="644996"/>
          </a:xfrm>
          <a:prstGeom prst="rect">
            <a:avLst/>
          </a:prstGeom>
        </p:spPr>
      </p:pic>
      <p:pic>
        <p:nvPicPr>
          <p:cNvPr id="9" name="Picture 8" descr="A black and white math equation&#10;&#10;Description automatically generated">
            <a:extLst>
              <a:ext uri="{FF2B5EF4-FFF2-40B4-BE49-F238E27FC236}">
                <a16:creationId xmlns:a16="http://schemas.microsoft.com/office/drawing/2014/main" id="{E8AB85DE-FCDA-7A14-5149-EE92713CCE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1353" y="2360831"/>
            <a:ext cx="2209906" cy="6449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F25D29B-F7CD-7585-0CF4-9E72BC8D69B2}"/>
                  </a:ext>
                </a:extLst>
              </p:cNvPr>
              <p:cNvSpPr txBox="1"/>
              <p:nvPr/>
            </p:nvSpPr>
            <p:spPr>
              <a:xfrm>
                <a:off x="6662572" y="3583611"/>
                <a:ext cx="5159314" cy="6004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C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l-G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Φ</m:t>
                              </m:r>
                            </m:e>
                            <m:sub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sub>
                          </m:sSub>
                        </m:num>
                        <m:den>
                          <m:r>
                            <a:rPr lang="en-CA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sub>
                          </m:sSub>
                        </m:den>
                      </m:f>
                      <m:r>
                        <a:rPr lang="en-CA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CA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CA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f>
                        <m:fPr>
                          <m:ctrlPr>
                            <a:rPr lang="en-CA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𝜒</m:t>
                              </m:r>
                            </m:sub>
                          </m:sSub>
                          <m:sSub>
                            <m:sSubPr>
                              <m:ctrlPr>
                                <a:rPr lang="el-G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𝐷𝑀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CA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r>
                            <a:rPr lang="en-CA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  <m:sSub>
                            <m:sSubPr>
                              <m:ctrlPr>
                                <a:rPr lang="en-CA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𝜒</m:t>
                              </m:r>
                            </m:sub>
                          </m:sSub>
                        </m:den>
                      </m:f>
                      <m:nary>
                        <m:naryPr>
                          <m:ctrlPr>
                            <a:rPr lang="en-CA" sz="16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𝑠𝑡𝑒𝑝</m:t>
                              </m:r>
                            </m:sub>
                          </m:sSub>
                        </m:sub>
                        <m:sup>
                          <m:r>
                            <a:rPr lang="en-CA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  <m:f>
                            <m:fPr>
                              <m:ctrlP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CA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sz="1600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lang="en-CA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sub>
                              </m:sSub>
                            </m:den>
                          </m:f>
                          <m:r>
                            <a:rPr lang="en-CA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d>
                            <m:dPr>
                              <m:ctrlPr>
                                <a:rPr lang="en-CA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CA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CA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CA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𝜒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CA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r>
                                        <a:rPr lang="en-CA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𝛾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CA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CA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CA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CA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r>
                                    <a:rPr lang="en-CA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sSub>
                                    <m:sSubPr>
                                      <m:ctrlPr>
                                        <a:rPr lang="en-CA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CA" sz="16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𝑠𝑡𝑒𝑝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  <m:r>
                            <a:rPr lang="en-CA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𝑑𝑧</m:t>
                          </m:r>
                        </m:e>
                      </m:nary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F25D29B-F7CD-7585-0CF4-9E72BC8D69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2572" y="3583611"/>
                <a:ext cx="5159314" cy="600485"/>
              </a:xfrm>
              <a:prstGeom prst="rect">
                <a:avLst/>
              </a:prstGeom>
              <a:blipFill>
                <a:blip r:embed="rId6"/>
                <a:stretch>
                  <a:fillRect t="-166667" b="-2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C4577E73-D8C0-84EE-0A0D-54E1CA06AE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600" y="4489770"/>
            <a:ext cx="5705549" cy="695214"/>
          </a:xfrm>
          <a:prstGeom prst="rect">
            <a:avLst/>
          </a:prstGeom>
        </p:spPr>
      </p:pic>
      <p:pic>
        <p:nvPicPr>
          <p:cNvPr id="12" name="Picture 11" descr="A mathematical equation with numbers&#10;&#10;Description automatically generated">
            <a:extLst>
              <a:ext uri="{FF2B5EF4-FFF2-40B4-BE49-F238E27FC236}">
                <a16:creationId xmlns:a16="http://schemas.microsoft.com/office/drawing/2014/main" id="{399CB225-52C4-AB7B-3AB4-FE72536148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4293" y="5608712"/>
            <a:ext cx="4446972" cy="695214"/>
          </a:xfrm>
          <a:prstGeom prst="rect">
            <a:avLst/>
          </a:prstGeom>
        </p:spPr>
      </p:pic>
      <p:pic>
        <p:nvPicPr>
          <p:cNvPr id="13" name="Picture 12" descr="A mathematical equation with black text&#10;&#10;Description automatically generated">
            <a:extLst>
              <a:ext uri="{FF2B5EF4-FFF2-40B4-BE49-F238E27FC236}">
                <a16:creationId xmlns:a16="http://schemas.microsoft.com/office/drawing/2014/main" id="{BF42D20E-D74F-F0F4-A5A6-47A8B44092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4600" y="5084148"/>
            <a:ext cx="2173179" cy="69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78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4E4EA-EE25-4A98-359E-4F9BF7E03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957E7-52C0-11E8-6A9F-5134FB94E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Backup: DM Halo Modeling</a:t>
            </a:r>
          </a:p>
        </p:txBody>
      </p:sp>
      <p:pic>
        <p:nvPicPr>
          <p:cNvPr id="6" name="Picture 5" descr="A graph with a line&#10;&#10;Description automatically generated">
            <a:extLst>
              <a:ext uri="{FF2B5EF4-FFF2-40B4-BE49-F238E27FC236}">
                <a16:creationId xmlns:a16="http://schemas.microsoft.com/office/drawing/2014/main" id="{9E327045-A9E3-00C6-47B2-82A2A0798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9005" y="572935"/>
            <a:ext cx="4070998" cy="2974692"/>
          </a:xfrm>
          <a:prstGeom prst="rect">
            <a:avLst/>
          </a:prstGeom>
        </p:spPr>
      </p:pic>
      <p:pic>
        <p:nvPicPr>
          <p:cNvPr id="8" name="Picture 7" descr="A graph with a line&#10;&#10;Description automatically generated">
            <a:extLst>
              <a:ext uri="{FF2B5EF4-FFF2-40B4-BE49-F238E27FC236}">
                <a16:creationId xmlns:a16="http://schemas.microsoft.com/office/drawing/2014/main" id="{9BCDD32E-CAAD-FB01-F5D3-5FB6BE3BB9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8742" y="3679522"/>
            <a:ext cx="4182724" cy="2974691"/>
          </a:xfrm>
          <a:prstGeom prst="rect">
            <a:avLst/>
          </a:prstGeom>
        </p:spPr>
      </p:pic>
      <p:pic>
        <p:nvPicPr>
          <p:cNvPr id="14" name="Picture 13" descr="A white paper with black text&#10;&#10;Description automatically generated">
            <a:extLst>
              <a:ext uri="{FF2B5EF4-FFF2-40B4-BE49-F238E27FC236}">
                <a16:creationId xmlns:a16="http://schemas.microsoft.com/office/drawing/2014/main" id="{100D1A9C-B5A8-2310-88A1-3D5296FBF9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584" y="2116064"/>
            <a:ext cx="6666577" cy="37827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6BEF14F-81D2-F281-AF40-B0538B9972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788" y="1505510"/>
            <a:ext cx="6666577" cy="6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620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89B5D-823A-27AD-E29F-3DA2A2F8D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ABCFD-3861-B4A9-53D7-8AC5FB3DC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Backup: DM Halo Modeling</a:t>
            </a:r>
          </a:p>
        </p:txBody>
      </p:sp>
      <p:pic>
        <p:nvPicPr>
          <p:cNvPr id="6" name="Picture 5" descr="A graph with a line&#10;&#10;Description automatically generated">
            <a:extLst>
              <a:ext uri="{FF2B5EF4-FFF2-40B4-BE49-F238E27FC236}">
                <a16:creationId xmlns:a16="http://schemas.microsoft.com/office/drawing/2014/main" id="{4CFF1136-03BF-B9CD-EA20-2BF3AF302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9005" y="572935"/>
            <a:ext cx="4070998" cy="2974692"/>
          </a:xfrm>
          <a:prstGeom prst="rect">
            <a:avLst/>
          </a:prstGeom>
        </p:spPr>
      </p:pic>
      <p:pic>
        <p:nvPicPr>
          <p:cNvPr id="8" name="Picture 7" descr="A graph with a line&#10;&#10;Description automatically generated">
            <a:extLst>
              <a:ext uri="{FF2B5EF4-FFF2-40B4-BE49-F238E27FC236}">
                <a16:creationId xmlns:a16="http://schemas.microsoft.com/office/drawing/2014/main" id="{B0D30F90-67FD-F59D-6EC7-5EF581607A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8742" y="3679522"/>
            <a:ext cx="4182724" cy="2974691"/>
          </a:xfrm>
          <a:prstGeom prst="rect">
            <a:avLst/>
          </a:prstGeom>
        </p:spPr>
      </p:pic>
      <p:pic>
        <p:nvPicPr>
          <p:cNvPr id="4" name="Picture 3" descr="A math equations and formulas&#10;&#10;Description automatically generated with medium confidence">
            <a:extLst>
              <a:ext uri="{FF2B5EF4-FFF2-40B4-BE49-F238E27FC236}">
                <a16:creationId xmlns:a16="http://schemas.microsoft.com/office/drawing/2014/main" id="{7109F3B0-66EA-B6D7-031A-07D5C8CAF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997" y="1472851"/>
            <a:ext cx="4991100" cy="863600"/>
          </a:xfrm>
          <a:prstGeom prst="rect">
            <a:avLst/>
          </a:prstGeom>
        </p:spPr>
      </p:pic>
      <p:pic>
        <p:nvPicPr>
          <p:cNvPr id="7" name="Picture 6" descr="A close-up of a logo&#10;&#10;Description automatically generated">
            <a:extLst>
              <a:ext uri="{FF2B5EF4-FFF2-40B4-BE49-F238E27FC236}">
                <a16:creationId xmlns:a16="http://schemas.microsoft.com/office/drawing/2014/main" id="{7E5E0E47-DEF4-0200-F1A5-A2F4F0790F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0665" y="2861636"/>
            <a:ext cx="2870200" cy="419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74A9F-0BFA-7DCF-E4A6-0F148FBD2B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6397" y="3746750"/>
            <a:ext cx="4648200" cy="4445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D9E16C-985E-DD12-2F91-129BBD27E3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3693" y="4882242"/>
            <a:ext cx="4800600" cy="4699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A6F62EB-FE37-C56F-018D-018DB9FA8B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1997" y="5568950"/>
            <a:ext cx="64770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7726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8E0C1-35AE-3ADB-74D8-B8EC6EFE4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084AC-A458-64C5-A3E5-138AE6F71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Backup: Gas Cloud Mass</a:t>
            </a:r>
          </a:p>
        </p:txBody>
      </p:sp>
      <p:pic>
        <p:nvPicPr>
          <p:cNvPr id="8" name="Picture 7" descr="A diagram of a graph&#10;&#10;Description automatically generated with medium confidence">
            <a:extLst>
              <a:ext uri="{FF2B5EF4-FFF2-40B4-BE49-F238E27FC236}">
                <a16:creationId xmlns:a16="http://schemas.microsoft.com/office/drawing/2014/main" id="{C5D6D88F-A98A-64F7-16F3-41AFCBF80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901" y="1564080"/>
            <a:ext cx="6258416" cy="3319140"/>
          </a:xfrm>
          <a:prstGeom prst="rect">
            <a:avLst/>
          </a:prstGeom>
        </p:spPr>
      </p:pic>
      <p:pic>
        <p:nvPicPr>
          <p:cNvPr id="10" name="Picture 9" descr="A diagram of a graph&#10;&#10;Description automatically generated with medium confidence">
            <a:extLst>
              <a:ext uri="{FF2B5EF4-FFF2-40B4-BE49-F238E27FC236}">
                <a16:creationId xmlns:a16="http://schemas.microsoft.com/office/drawing/2014/main" id="{23C8262D-1E44-0BC3-2194-0A7DDBDB4D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5129" y="1511630"/>
            <a:ext cx="6258416" cy="340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047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3569E-9F5E-FC8E-100C-0E484A191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2FFDA-5952-2601-97BA-CBABE70AF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6C58C64-7F5C-B573-0067-520B1ACDEC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6892" y="1354233"/>
            <a:ext cx="7195350" cy="238683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CA" dirty="0"/>
              <a:t>The original reports identified LRDs as a type of early </a:t>
            </a:r>
            <a:r>
              <a:rPr lang="en-CA" b="1" dirty="0"/>
              <a:t>active galactic nucleus (AGN)</a:t>
            </a:r>
          </a:p>
          <a:p>
            <a:pPr>
              <a:lnSpc>
                <a:spcPct val="100000"/>
              </a:lnSpc>
            </a:pPr>
            <a:r>
              <a:rPr lang="en-CA" dirty="0"/>
              <a:t>The current leading theory is that the LRDs are a form of </a:t>
            </a:r>
            <a:r>
              <a:rPr lang="en-CA" b="1" dirty="0"/>
              <a:t>primordial galaxy</a:t>
            </a:r>
          </a:p>
          <a:p>
            <a:pPr>
              <a:lnSpc>
                <a:spcPct val="100000"/>
              </a:lnSpc>
            </a:pPr>
            <a:r>
              <a:rPr lang="en-CA" dirty="0"/>
              <a:t>Early galaxies as result of very slowly spinning dark matter halos</a:t>
            </a:r>
            <a:endParaRPr lang="en-CA" b="1" dirty="0"/>
          </a:p>
          <a:p>
            <a:pPr>
              <a:lnSpc>
                <a:spcPct val="100000"/>
              </a:lnSpc>
            </a:pPr>
            <a:r>
              <a:rPr lang="en-CA" b="1" dirty="0"/>
              <a:t>…</a:t>
            </a:r>
          </a:p>
        </p:txBody>
      </p:sp>
      <p:pic>
        <p:nvPicPr>
          <p:cNvPr id="8" name="Picture 7" descr="A group of stars in space&#10;&#10;Description automatically generated">
            <a:extLst>
              <a:ext uri="{FF2B5EF4-FFF2-40B4-BE49-F238E27FC236}">
                <a16:creationId xmlns:a16="http://schemas.microsoft.com/office/drawing/2014/main" id="{36D546C2-3C77-BB1F-F5B7-87CD689F6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9" y="3616531"/>
            <a:ext cx="3314965" cy="2808311"/>
          </a:xfrm>
          <a:prstGeom prst="rect">
            <a:avLst/>
          </a:prstGeom>
        </p:spPr>
      </p:pic>
      <p:pic>
        <p:nvPicPr>
          <p:cNvPr id="9" name="Picture 8" descr="A collage of images of a red light&#10;&#10;Description automatically generated">
            <a:extLst>
              <a:ext uri="{FF2B5EF4-FFF2-40B4-BE49-F238E27FC236}">
                <a16:creationId xmlns:a16="http://schemas.microsoft.com/office/drawing/2014/main" id="{AD39270F-0AA2-7304-E928-9F861687A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216" y="1219023"/>
            <a:ext cx="3314966" cy="2209977"/>
          </a:xfrm>
          <a:prstGeom prst="rect">
            <a:avLst/>
          </a:prstGeom>
        </p:spPr>
      </p:pic>
      <p:pic>
        <p:nvPicPr>
          <p:cNvPr id="10" name="Picture 9" descr="A galaxy with stars and a purple light&#10;&#10;Description automatically generated with medium confidence">
            <a:extLst>
              <a:ext uri="{FF2B5EF4-FFF2-40B4-BE49-F238E27FC236}">
                <a16:creationId xmlns:a16="http://schemas.microsoft.com/office/drawing/2014/main" id="{460D7745-3CCC-E82F-F053-07EBE5320F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5385" y="3616531"/>
            <a:ext cx="3696498" cy="2808311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47B2505-FCC4-01EC-756F-D628782A1618}"/>
              </a:ext>
            </a:extLst>
          </p:cNvPr>
          <p:cNvSpPr/>
          <p:nvPr/>
        </p:nvSpPr>
        <p:spPr>
          <a:xfrm>
            <a:off x="4301215" y="1219023"/>
            <a:ext cx="7195459" cy="2209977"/>
          </a:xfrm>
          <a:prstGeom prst="round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FD966C-D559-6944-71FE-053CA896771B}"/>
              </a:ext>
            </a:extLst>
          </p:cNvPr>
          <p:cNvSpPr/>
          <p:nvPr/>
        </p:nvSpPr>
        <p:spPr>
          <a:xfrm>
            <a:off x="4424100" y="812161"/>
            <a:ext cx="3646896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b="1" cap="none" spc="0" dirty="0">
                <a:ln w="22225">
                  <a:solidFill>
                    <a:schemeClr val="tx2"/>
                  </a:soli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Little red dots (LRDs)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CB2130B7-98CC-E907-9B25-BA64CAAA6C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101871"/>
              </p:ext>
            </p:extLst>
          </p:nvPr>
        </p:nvGraphicFramePr>
        <p:xfrm>
          <a:off x="7898944" y="3614058"/>
          <a:ext cx="3597730" cy="2808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8865">
                  <a:extLst>
                    <a:ext uri="{9D8B030D-6E8A-4147-A177-3AD203B41FA5}">
                      <a16:colId xmlns:a16="http://schemas.microsoft.com/office/drawing/2014/main" val="422965217"/>
                    </a:ext>
                  </a:extLst>
                </a:gridCol>
                <a:gridCol w="1798865">
                  <a:extLst>
                    <a:ext uri="{9D8B030D-6E8A-4147-A177-3AD203B41FA5}">
                      <a16:colId xmlns:a16="http://schemas.microsoft.com/office/drawing/2014/main" val="2478268118"/>
                    </a:ext>
                  </a:extLst>
                </a:gridCol>
              </a:tblGrid>
              <a:tr h="51509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Redshift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8564293"/>
                  </a:ext>
                </a:extLst>
              </a:tr>
              <a:tr h="51509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Little red dots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4.75 &lt; z &lt; 8.92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7097643"/>
                  </a:ext>
                </a:extLst>
              </a:tr>
              <a:tr h="88906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Galaxy candidates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z &gt; 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9301292"/>
                  </a:ext>
                </a:extLst>
              </a:tr>
              <a:tr h="88906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Accreting black holes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z &gt;17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1834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4167A11-52E7-A86E-AB42-926BE4253FC6}"/>
              </a:ext>
            </a:extLst>
          </p:cNvPr>
          <p:cNvSpPr txBox="1"/>
          <p:nvPr/>
        </p:nvSpPr>
        <p:spPr>
          <a:xfrm>
            <a:off x="685800" y="3042580"/>
            <a:ext cx="4434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science.nasa.gov</a:t>
            </a:r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/asset/</a:t>
            </a:r>
          </a:p>
          <a:p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webb</a:t>
            </a:r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/little-red-dots-</a:t>
            </a:r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nircam</a:t>
            </a:r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-image/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345562-D26F-7174-F0FF-F0C6C6E1B593}"/>
              </a:ext>
            </a:extLst>
          </p:cNvPr>
          <p:cNvSpPr txBox="1"/>
          <p:nvPr/>
        </p:nvSpPr>
        <p:spPr>
          <a:xfrm>
            <a:off x="786007" y="6146928"/>
            <a:ext cx="43340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en.wikipedia.org</a:t>
            </a:r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/wiki/</a:t>
            </a:r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Capotauro</a:t>
            </a:r>
            <a:endParaRPr lang="en-US" sz="100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9B7F9C-C38E-954B-5055-43B80DDA0B77}"/>
              </a:ext>
            </a:extLst>
          </p:cNvPr>
          <p:cNvSpPr txBox="1"/>
          <p:nvPr/>
        </p:nvSpPr>
        <p:spPr>
          <a:xfrm>
            <a:off x="4107493" y="6162774"/>
            <a:ext cx="4434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chandra.si.edu</a:t>
            </a:r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/blog/node/861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3073F9-E586-8C95-624E-2EF778676F83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3 of 16</a:t>
            </a:r>
          </a:p>
        </p:txBody>
      </p:sp>
    </p:spTree>
    <p:extLst>
      <p:ext uri="{BB962C8B-B14F-4D97-AF65-F5344CB8AC3E}">
        <p14:creationId xmlns:p14="http://schemas.microsoft.com/office/powerpoint/2010/main" val="2150197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C09E0-2F57-D2B7-F540-AB5C74F9B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04F51-953F-2B3E-D50A-A3A3F2F98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Observations</a:t>
            </a:r>
          </a:p>
        </p:txBody>
      </p:sp>
      <p:pic>
        <p:nvPicPr>
          <p:cNvPr id="8" name="Picture 7" descr="A group of stars in space&#10;&#10;Description automatically generated">
            <a:extLst>
              <a:ext uri="{FF2B5EF4-FFF2-40B4-BE49-F238E27FC236}">
                <a16:creationId xmlns:a16="http://schemas.microsoft.com/office/drawing/2014/main" id="{614CD0FD-2251-AA80-8BBD-81A3724C1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9" y="3616531"/>
            <a:ext cx="3314965" cy="2808311"/>
          </a:xfrm>
          <a:prstGeom prst="rect">
            <a:avLst/>
          </a:prstGeom>
        </p:spPr>
      </p:pic>
      <p:pic>
        <p:nvPicPr>
          <p:cNvPr id="9" name="Picture 8" descr="A collage of images of a red light&#10;&#10;Description automatically generated">
            <a:extLst>
              <a:ext uri="{FF2B5EF4-FFF2-40B4-BE49-F238E27FC236}">
                <a16:creationId xmlns:a16="http://schemas.microsoft.com/office/drawing/2014/main" id="{50B26C61-B315-93C8-C474-642F34F7C2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216" y="1219023"/>
            <a:ext cx="3314966" cy="2209977"/>
          </a:xfrm>
          <a:prstGeom prst="rect">
            <a:avLst/>
          </a:prstGeom>
        </p:spPr>
      </p:pic>
      <p:pic>
        <p:nvPicPr>
          <p:cNvPr id="10" name="Picture 9" descr="A galaxy with stars and a purple light&#10;&#10;Description automatically generated with medium confidence">
            <a:extLst>
              <a:ext uri="{FF2B5EF4-FFF2-40B4-BE49-F238E27FC236}">
                <a16:creationId xmlns:a16="http://schemas.microsoft.com/office/drawing/2014/main" id="{F36569F6-6EAA-29E6-1460-308724EA24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5385" y="3616531"/>
            <a:ext cx="3696498" cy="2808311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871724A9-3782-BA71-C51A-532C990403BD}"/>
              </a:ext>
            </a:extLst>
          </p:cNvPr>
          <p:cNvGraphicFramePr>
            <a:graphicFrameLocks noGrp="1"/>
          </p:cNvGraphicFramePr>
          <p:nvPr/>
        </p:nvGraphicFramePr>
        <p:xfrm>
          <a:off x="7898944" y="3614058"/>
          <a:ext cx="3597730" cy="28083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8865">
                  <a:extLst>
                    <a:ext uri="{9D8B030D-6E8A-4147-A177-3AD203B41FA5}">
                      <a16:colId xmlns:a16="http://schemas.microsoft.com/office/drawing/2014/main" val="422965217"/>
                    </a:ext>
                  </a:extLst>
                </a:gridCol>
                <a:gridCol w="1798865">
                  <a:extLst>
                    <a:ext uri="{9D8B030D-6E8A-4147-A177-3AD203B41FA5}">
                      <a16:colId xmlns:a16="http://schemas.microsoft.com/office/drawing/2014/main" val="2478268118"/>
                    </a:ext>
                  </a:extLst>
                </a:gridCol>
              </a:tblGrid>
              <a:tr h="51509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Redshift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8564293"/>
                  </a:ext>
                </a:extLst>
              </a:tr>
              <a:tr h="51509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Little red dots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4.75 &lt; z &lt; 8.92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7097643"/>
                  </a:ext>
                </a:extLst>
              </a:tr>
              <a:tr h="88906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Galaxy candidates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z &gt; 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9301292"/>
                  </a:ext>
                </a:extLst>
              </a:tr>
              <a:tr h="88906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Accreting black holes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z &gt;17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1834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6DD600C-6089-283B-272A-1438BF919E65}"/>
              </a:ext>
            </a:extLst>
          </p:cNvPr>
          <p:cNvSpPr txBox="1"/>
          <p:nvPr/>
        </p:nvSpPr>
        <p:spPr>
          <a:xfrm>
            <a:off x="685800" y="3042580"/>
            <a:ext cx="4434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science.nasa.gov</a:t>
            </a:r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/asset/</a:t>
            </a:r>
          </a:p>
          <a:p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webb</a:t>
            </a:r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/little-red-dots-</a:t>
            </a:r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nircam</a:t>
            </a:r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-image/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5D0035-6EF8-1844-405C-9890BC45243D}"/>
              </a:ext>
            </a:extLst>
          </p:cNvPr>
          <p:cNvSpPr txBox="1"/>
          <p:nvPr/>
        </p:nvSpPr>
        <p:spPr>
          <a:xfrm>
            <a:off x="786007" y="6146928"/>
            <a:ext cx="43340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en.wikipedia.org</a:t>
            </a:r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/wiki/</a:t>
            </a:r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Capotauro</a:t>
            </a:r>
            <a:endParaRPr lang="en-US" sz="1000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58D41E-2529-37D1-7E40-3C1640053CAF}"/>
              </a:ext>
            </a:extLst>
          </p:cNvPr>
          <p:cNvSpPr txBox="1"/>
          <p:nvPr/>
        </p:nvSpPr>
        <p:spPr>
          <a:xfrm>
            <a:off x="4107493" y="6162774"/>
            <a:ext cx="44342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000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chandra.si.edu</a:t>
            </a:r>
            <a:r>
              <a:rPr lang="en-US" sz="10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/blog/node/861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A5DA74-FD31-E72C-666C-40B361F892A7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3 of 16</a:t>
            </a:r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5ABB373D-36CC-0864-5D63-6BB7DDCC931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7508875" y="286325"/>
            <a:ext cx="3987799" cy="315618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8279DAD-BF0B-2CCF-50F7-4ED8221A9905}"/>
              </a:ext>
            </a:extLst>
          </p:cNvPr>
          <p:cNvSpPr txBox="1"/>
          <p:nvPr/>
        </p:nvSpPr>
        <p:spPr>
          <a:xfrm>
            <a:off x="7906504" y="3377086"/>
            <a:ext cx="3494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arxiv.org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/pdf/2101.03179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AF48756-F392-3053-CE40-C20C52CE1E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8852" y="853869"/>
            <a:ext cx="2314296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01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C12E3-60DE-AE16-4AA0-6C4843B4C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06A47-6E75-B74F-4AC0-7F4E20A93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 Collapse Scenario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67FD8F-8DA6-838A-426A-18E7278DF64B}"/>
              </a:ext>
            </a:extLst>
          </p:cNvPr>
          <p:cNvSpPr/>
          <p:nvPr/>
        </p:nvSpPr>
        <p:spPr>
          <a:xfrm>
            <a:off x="0" y="1215751"/>
            <a:ext cx="12192000" cy="5688133"/>
          </a:xfrm>
          <a:prstGeom prst="rect">
            <a:avLst/>
          </a:prstGeom>
          <a:solidFill>
            <a:srgbClr val="00001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screen shot of a game with Marfa lights in the background&#10;&#10;Description automatically generated">
            <a:extLst>
              <a:ext uri="{FF2B5EF4-FFF2-40B4-BE49-F238E27FC236}">
                <a16:creationId xmlns:a16="http://schemas.microsoft.com/office/drawing/2014/main" id="{1E4BDC5C-B957-995B-EB59-84C3A20FC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" y="1246069"/>
            <a:ext cx="4769304" cy="56274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597D096-1216-4FEB-429B-C09532C26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2396" y="1193250"/>
            <a:ext cx="2894788" cy="2877710"/>
          </a:xfrm>
          <a:prstGeom prst="rect">
            <a:avLst/>
          </a:prstGeom>
        </p:spPr>
      </p:pic>
      <p:pic>
        <p:nvPicPr>
          <p:cNvPr id="16" name="Picture 15" descr="A yellow circle in the sky&#10;&#10;Description automatically generated">
            <a:extLst>
              <a:ext uri="{FF2B5EF4-FFF2-40B4-BE49-F238E27FC236}">
                <a16:creationId xmlns:a16="http://schemas.microsoft.com/office/drawing/2014/main" id="{B7427FE3-51AA-5E8B-1779-6C61D5A924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2144" y="3258703"/>
            <a:ext cx="2799987" cy="2783467"/>
          </a:xfrm>
          <a:prstGeom prst="rect">
            <a:avLst/>
          </a:prstGeom>
        </p:spPr>
      </p:pic>
      <p:sp>
        <p:nvSpPr>
          <p:cNvPr id="18" name="Right Arrow 17">
            <a:extLst>
              <a:ext uri="{FF2B5EF4-FFF2-40B4-BE49-F238E27FC236}">
                <a16:creationId xmlns:a16="http://schemas.microsoft.com/office/drawing/2014/main" id="{6C5BC8EF-DE62-0464-03E3-4F9C9E656E05}"/>
              </a:ext>
            </a:extLst>
          </p:cNvPr>
          <p:cNvSpPr/>
          <p:nvPr/>
        </p:nvSpPr>
        <p:spPr>
          <a:xfrm>
            <a:off x="5393248" y="2188087"/>
            <a:ext cx="1786939" cy="885119"/>
          </a:xfrm>
          <a:prstGeom prst="rightArrow">
            <a:avLst/>
          </a:prstGeom>
          <a:solidFill>
            <a:schemeClr val="accent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F1C86907-3360-C44D-8A6B-545DC2C5C962}"/>
              </a:ext>
            </a:extLst>
          </p:cNvPr>
          <p:cNvSpPr/>
          <p:nvPr/>
        </p:nvSpPr>
        <p:spPr>
          <a:xfrm>
            <a:off x="5393248" y="4173678"/>
            <a:ext cx="1786939" cy="885119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F18F322-247B-0CBB-F30A-DAD10A4BDD68}"/>
              </a:ext>
            </a:extLst>
          </p:cNvPr>
          <p:cNvSpPr txBox="1"/>
          <p:nvPr/>
        </p:nvSpPr>
        <p:spPr>
          <a:xfrm>
            <a:off x="5527986" y="2476757"/>
            <a:ext cx="1629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Rapid Cooling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1CEA44-BA8E-D6A2-1F6F-E4BC15835775}"/>
              </a:ext>
            </a:extLst>
          </p:cNvPr>
          <p:cNvSpPr txBox="1"/>
          <p:nvPr/>
        </p:nvSpPr>
        <p:spPr>
          <a:xfrm>
            <a:off x="5413716" y="4463121"/>
            <a:ext cx="2035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Moderate Cooling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BDE931E-8738-70F0-80DD-23CBA64FAC74}"/>
              </a:ext>
            </a:extLst>
          </p:cNvPr>
          <p:cNvSpPr txBox="1"/>
          <p:nvPr/>
        </p:nvSpPr>
        <p:spPr>
          <a:xfrm>
            <a:off x="9211242" y="2307479"/>
            <a:ext cx="2536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 Formation</a:t>
            </a:r>
          </a:p>
          <a:p>
            <a:r>
              <a:rPr lang="en-US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(Standard Scenario)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C52F1D5-4BB5-2394-8C05-09FE2496F208}"/>
              </a:ext>
            </a:extLst>
          </p:cNvPr>
          <p:cNvSpPr txBox="1"/>
          <p:nvPr/>
        </p:nvSpPr>
        <p:spPr>
          <a:xfrm>
            <a:off x="9211242" y="4418598"/>
            <a:ext cx="2249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SMBH Formation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A7B4CE-A409-0E2F-2925-5A5A9EAFFEB6}"/>
              </a:ext>
            </a:extLst>
          </p:cNvPr>
          <p:cNvSpPr txBox="1"/>
          <p:nvPr/>
        </p:nvSpPr>
        <p:spPr>
          <a:xfrm>
            <a:off x="5827160" y="5494047"/>
            <a:ext cx="59090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Therefore, a moderate cooling rate is required to form a SMBH in the direct collapse black hole scenario.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582E37-7225-E4AE-817E-62D46DE68491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4 of 16</a:t>
            </a:r>
          </a:p>
        </p:txBody>
      </p:sp>
    </p:spTree>
    <p:extLst>
      <p:ext uri="{BB962C8B-B14F-4D97-AF65-F5344CB8AC3E}">
        <p14:creationId xmlns:p14="http://schemas.microsoft.com/office/powerpoint/2010/main" val="16831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4689B-9705-778A-1B7A-D4B85CD65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361D1-1918-1767-3D45-CB13D46E4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slow down the cooling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9AA6CF-ED60-1916-32E0-0621D8D55F43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599585" y="1214252"/>
                <a:ext cx="6225758" cy="472934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Cooling Channels:</a:t>
                </a:r>
              </a:p>
              <a:p>
                <a:r>
                  <a:rPr lang="en-US" dirty="0">
                    <a:solidFill>
                      <a:srgbClr val="FF0000"/>
                    </a:solidFill>
                  </a:rPr>
                  <a:t>Collisional excitation cooling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sSub>
                      <m:sSubPr>
                        <m:ctrlP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  <m:sup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b>
                      <m:sSubPr>
                        <m:ctrlP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sSup>
                          <m:sSupPr>
                            <m:ctrlP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sSub>
                      <m:sSubPr>
                        <m:ctrlP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sSup>
                          <m:sSupPr>
                            <m:ctrlP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)</a:t>
                </a:r>
              </a:p>
              <a:p>
                <a:r>
                  <a:rPr lang="en-US" dirty="0">
                    <a:solidFill>
                      <a:srgbClr val="FF0000"/>
                    </a:solidFill>
                  </a:rPr>
                  <a:t>Collisional ionization cooling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sSub>
                      <m:sSubPr>
                        <m:ctrlP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sSub>
                      <m:sSubPr>
                        <m:ctrlP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sSub>
                      <m:sSubPr>
                        <m:ctrlP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sSup>
                          <m:sSupPr>
                            <m:ctrlP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  <m:sup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b>
                      <m:sSubPr>
                        <m:ctrlP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sSup>
                          <m:sSupPr>
                            <m:ctrlP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)</a:t>
                </a:r>
              </a:p>
              <a:p>
                <a:r>
                  <a:rPr lang="en-CA" dirty="0">
                    <a:solidFill>
                      <a:srgbClr val="FF0000"/>
                    </a:solidFill>
                  </a:rPr>
                  <a:t>Recombination cooling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sSub>
                      <m:sSubPr>
                        <m:ctrlP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sSup>
                          <m:sSupPr>
                            <m:ctrlP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p>
                            <m: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CA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sSub>
                      <m:sSubPr>
                        <m:ctrlP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sSup>
                          <m:sSupPr>
                            <m:ctrlP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CA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sSub>
                      <m:sSubPr>
                        <m:ctrlP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sSup>
                          <m:sSupPr>
                            <m:ctrlP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CA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CA" dirty="0">
                    <a:solidFill>
                      <a:srgbClr val="FF0000"/>
                    </a:solidFill>
                  </a:rPr>
                  <a:t>)</a:t>
                </a:r>
                <a:endParaRPr lang="en-US" dirty="0">
                  <a:solidFill>
                    <a:srgbClr val="FF0000"/>
                  </a:solidFill>
                </a:endParaRPr>
              </a:p>
              <a:p>
                <a:r>
                  <a:rPr lang="en-CA" dirty="0">
                    <a:solidFill>
                      <a:srgbClr val="FF0000"/>
                    </a:solidFill>
                  </a:rPr>
                  <a:t>Bremsstrahlung cooling (All ionized species)</a:t>
                </a:r>
                <a:endParaRPr lang="en-US" dirty="0">
                  <a:solidFill>
                    <a:srgbClr val="FF0000"/>
                  </a:solidFill>
                </a:endParaRPr>
              </a:p>
              <a:p>
                <a:r>
                  <a:rPr lang="en-CA" dirty="0">
                    <a:solidFill>
                      <a:srgbClr val="FF0000"/>
                    </a:solidFill>
                  </a:rPr>
                  <a:t>Photoionization heating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CA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CA" dirty="0">
                    <a:solidFill>
                      <a:srgbClr val="FF0000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sSup>
                          <m:sSupPr>
                            <m:ctrlP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CA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CA" dirty="0">
                    <a:solidFill>
                      <a:srgbClr val="FF0000"/>
                    </a:solidFill>
                  </a:rPr>
                  <a:t>)</a:t>
                </a:r>
                <a:endParaRPr lang="en-US" dirty="0">
                  <a:solidFill>
                    <a:srgbClr val="FF0000"/>
                  </a:solidFill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accent1">
                        <a:lumMod val="50000"/>
                        <a:lumOff val="50000"/>
                      </a:schemeClr>
                    </a:solidFill>
                  </a:rPr>
                  <a:t> cooling (Collisions to </a:t>
                </a:r>
                <a14:m>
                  <m:oMath xmlns:m="http://schemas.openxmlformats.org/officeDocument/2006/math">
                    <m:r>
                      <a:rPr lang="en-CA" b="0" i="1" smtClean="0">
                        <a:solidFill>
                          <a:schemeClr val="accent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dirty="0">
                    <a:solidFill>
                      <a:schemeClr val="accent1">
                        <a:lumMod val="50000"/>
                        <a:lumOff val="50000"/>
                      </a:schemeClr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accent1">
                        <a:lumMod val="50000"/>
                        <a:lumOff val="50000"/>
                      </a:schemeClr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CA" i="1">
                        <a:solidFill>
                          <a:schemeClr val="accent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CA" b="0" i="1" smtClean="0">
                        <a:solidFill>
                          <a:schemeClr val="accent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>
                    <a:solidFill>
                      <a:schemeClr val="accent1">
                        <a:lumMod val="50000"/>
                        <a:lumOff val="50000"/>
                      </a:schemeClr>
                    </a:solidFill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CA" b="0" i="1" smtClean="0">
                        <a:solidFill>
                          <a:schemeClr val="accent1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>
                    <a:solidFill>
                      <a:schemeClr val="accent1">
                        <a:lumMod val="50000"/>
                        <a:lumOff val="50000"/>
                      </a:schemeClr>
                    </a:solidFill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chemeClr val="accent1">
                        <a:lumMod val="50000"/>
                        <a:lumOff val="50000"/>
                      </a:schemeClr>
                    </a:solidFill>
                  </a:rPr>
                  <a:t>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accent1">
                        <a:lumMod val="50000"/>
                        <a:lumOff val="50000"/>
                      </a:schemeClr>
                    </a:solidFill>
                  </a:rPr>
                  <a:t> radiative cooling (formation or destruction of molecular hydrogen)</a:t>
                </a:r>
              </a:p>
              <a:p>
                <a:r>
                  <a:rPr lang="en-US" dirty="0"/>
                  <a:t>Compton cooling/heating off the CMB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9AA6CF-ED60-1916-32E0-0621D8D55F4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599585" y="1214252"/>
                <a:ext cx="6225758" cy="4729348"/>
              </a:xfrm>
              <a:blipFill>
                <a:blip r:embed="rId3"/>
                <a:stretch>
                  <a:fillRect l="-611" b="-6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BB41AC9D-F9E4-20C3-AE38-FC0C644A575B}"/>
              </a:ext>
            </a:extLst>
          </p:cNvPr>
          <p:cNvSpPr/>
          <p:nvPr/>
        </p:nvSpPr>
        <p:spPr>
          <a:xfrm>
            <a:off x="599584" y="4397829"/>
            <a:ext cx="5910073" cy="1317171"/>
          </a:xfrm>
          <a:prstGeom prst="rect">
            <a:avLst/>
          </a:prstGeom>
          <a:noFill/>
          <a:ln w="38100">
            <a:solidFill>
              <a:schemeClr val="accent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66375D5-0AD4-6661-9196-6611058F6C95}"/>
                  </a:ext>
                </a:extLst>
              </p:cNvPr>
              <p:cNvSpPr txBox="1"/>
              <p:nvPr/>
            </p:nvSpPr>
            <p:spPr>
              <a:xfrm>
                <a:off x="7814834" y="4781341"/>
                <a:ext cx="348342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We can slow down the cooling by suppressing the formation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6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CA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6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66375D5-0AD4-6661-9196-6611058F6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4834" y="4781341"/>
                <a:ext cx="3483428" cy="584775"/>
              </a:xfrm>
              <a:prstGeom prst="rect">
                <a:avLst/>
              </a:prstGeom>
              <a:blipFill>
                <a:blip r:embed="rId4"/>
                <a:stretch>
                  <a:fillRect l="-1091" t="-4255" b="-106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04C2A7B4-DF0D-30B2-B859-929C11CED32C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5 of 16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F7D8BB-BBC6-5B66-EC78-FE3BFAB33C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5256" y="426847"/>
            <a:ext cx="4314001" cy="4314001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13CDA8F-F453-B5F5-9B4B-A52F5110D042}"/>
              </a:ext>
            </a:extLst>
          </p:cNvPr>
          <p:cNvCxnSpPr/>
          <p:nvPr/>
        </p:nvCxnSpPr>
        <p:spPr>
          <a:xfrm>
            <a:off x="9564414" y="609600"/>
            <a:ext cx="0" cy="3626069"/>
          </a:xfrm>
          <a:prstGeom prst="line">
            <a:avLst/>
          </a:prstGeom>
          <a:ln w="28575">
            <a:solidFill>
              <a:srgbClr val="B90E3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4CE66C-7FA5-B630-C68D-7E2A0F2FDF53}"/>
                  </a:ext>
                </a:extLst>
              </p:cNvPr>
              <p:cNvSpPr txBox="1"/>
              <p:nvPr/>
            </p:nvSpPr>
            <p:spPr>
              <a:xfrm>
                <a:off x="8177048" y="650226"/>
                <a:ext cx="18896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Below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chemeClr val="tx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4CE66C-7FA5-B630-C68D-7E2A0F2FDF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7048" y="650226"/>
                <a:ext cx="1889679" cy="369332"/>
              </a:xfrm>
              <a:prstGeom prst="rect">
                <a:avLst/>
              </a:prstGeom>
              <a:blipFill>
                <a:blip r:embed="rId6"/>
                <a:stretch>
                  <a:fillRect l="-2667" t="-1000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8886EB16-6282-5018-8DB5-012DCE4240FF}"/>
              </a:ext>
            </a:extLst>
          </p:cNvPr>
          <p:cNvSpPr txBox="1"/>
          <p:nvPr/>
        </p:nvSpPr>
        <p:spPr>
          <a:xfrm>
            <a:off x="9904328" y="1838332"/>
            <a:ext cx="1352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H, He atoms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CA3EFD8-9B6E-7F07-503B-A6BD74CDE0E5}"/>
              </a:ext>
            </a:extLst>
          </p:cNvPr>
          <p:cNvCxnSpPr/>
          <p:nvPr/>
        </p:nvCxnSpPr>
        <p:spPr>
          <a:xfrm flipV="1">
            <a:off x="10594428" y="1450428"/>
            <a:ext cx="199696" cy="37837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CCC80AE-DD54-5866-670F-06D7961CE26A}"/>
                  </a:ext>
                </a:extLst>
              </p:cNvPr>
              <p:cNvSpPr txBox="1"/>
              <p:nvPr/>
            </p:nvSpPr>
            <p:spPr>
              <a:xfrm>
                <a:off x="7954557" y="2963957"/>
                <a:ext cx="1186543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sz="2400" b="0" i="1" smtClean="0">
                              <a:solidFill>
                                <a:schemeClr val="accent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b="0" i="1" smtClean="0">
                              <a:solidFill>
                                <a:schemeClr val="accent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sz="2400" b="0" i="1" smtClean="0">
                              <a:solidFill>
                                <a:schemeClr val="accent1">
                                  <a:lumMod val="50000"/>
                                  <a:lumOff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CCC80AE-DD54-5866-670F-06D7961CE2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4557" y="2963957"/>
                <a:ext cx="1186543" cy="369332"/>
              </a:xfrm>
              <a:prstGeom prst="rect">
                <a:avLst/>
              </a:prstGeom>
              <a:blipFill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BD26B7D-B5D3-671F-62A2-95F46D832ADA}"/>
              </a:ext>
            </a:extLst>
          </p:cNvPr>
          <p:cNvCxnSpPr>
            <a:cxnSpLocks/>
          </p:cNvCxnSpPr>
          <p:nvPr/>
        </p:nvCxnSpPr>
        <p:spPr>
          <a:xfrm>
            <a:off x="8711856" y="3158290"/>
            <a:ext cx="350246" cy="17073"/>
          </a:xfrm>
          <a:prstGeom prst="straightConnector1">
            <a:avLst/>
          </a:prstGeom>
          <a:ln w="28575">
            <a:solidFill>
              <a:schemeClr val="accent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8858090-A76A-B266-E67F-94896FCED12A}"/>
              </a:ext>
            </a:extLst>
          </p:cNvPr>
          <p:cNvSpPr txBox="1"/>
          <p:nvPr/>
        </p:nvSpPr>
        <p:spPr>
          <a:xfrm>
            <a:off x="7859297" y="3976968"/>
            <a:ext cx="3494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https://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arxiv.org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/pdf/astro-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/0010468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A4852CF-FC8C-1D8F-AAE3-E7B46D721790}"/>
              </a:ext>
            </a:extLst>
          </p:cNvPr>
          <p:cNvSpPr/>
          <p:nvPr/>
        </p:nvSpPr>
        <p:spPr>
          <a:xfrm>
            <a:off x="599584" y="1719829"/>
            <a:ext cx="5910073" cy="25158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272924B-FF0E-210E-A5D2-C6CB56C9D987}"/>
                  </a:ext>
                </a:extLst>
              </p:cNvPr>
              <p:cNvSpPr txBox="1"/>
              <p:nvPr/>
            </p:nvSpPr>
            <p:spPr>
              <a:xfrm>
                <a:off x="5151160" y="1281019"/>
                <a:ext cx="18896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Above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</a:t>
                </a: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272924B-FF0E-210E-A5D2-C6CB56C9D9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1160" y="1281019"/>
                <a:ext cx="1889679" cy="369332"/>
              </a:xfrm>
              <a:prstGeom prst="rect">
                <a:avLst/>
              </a:prstGeom>
              <a:blipFill>
                <a:blip r:embed="rId8"/>
                <a:stretch>
                  <a:fillRect l="-2667" t="-6452" b="-193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76E57DC-2645-692F-1347-15784F20FD1A}"/>
                  </a:ext>
                </a:extLst>
              </p:cNvPr>
              <p:cNvSpPr txBox="1"/>
              <p:nvPr/>
            </p:nvSpPr>
            <p:spPr>
              <a:xfrm>
                <a:off x="6509657" y="4380188"/>
                <a:ext cx="18896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accent1">
                        <a:lumMod val="50000"/>
                        <a:lumOff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Below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b="0" i="1" smtClean="0">
                            <a:solidFill>
                              <a:schemeClr val="accent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chemeClr val="accent1">
                        <a:lumMod val="50000"/>
                        <a:lumOff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76E57DC-2645-692F-1347-15784F20FD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9657" y="4380188"/>
                <a:ext cx="1889679" cy="369332"/>
              </a:xfrm>
              <a:prstGeom prst="rect">
                <a:avLst/>
              </a:prstGeom>
              <a:blipFill>
                <a:blip r:embed="rId9"/>
                <a:stretch>
                  <a:fillRect l="-2667" t="-10345" b="-24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FD74CC0-C7EA-AEF7-E3BA-EF23156F715D}"/>
                  </a:ext>
                </a:extLst>
              </p:cNvPr>
              <p:cNvSpPr txBox="1"/>
              <p:nvPr/>
            </p:nvSpPr>
            <p:spPr>
              <a:xfrm>
                <a:off x="7454496" y="5414867"/>
                <a:ext cx="4204104" cy="9654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𝑔𝑎𝑠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𝑐𝑙𝑜𝑢𝑑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⨀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𝑣𝑖𝑟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1000−6000 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FD74CC0-C7EA-AEF7-E3BA-EF23156F71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4496" y="5414867"/>
                <a:ext cx="4204104" cy="965457"/>
              </a:xfrm>
              <a:prstGeom prst="rect">
                <a:avLst/>
              </a:prstGeom>
              <a:blipFill>
                <a:blip r:embed="rId10"/>
                <a:stretch>
                  <a:fillRect b="-12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ight Arrow 27">
            <a:extLst>
              <a:ext uri="{FF2B5EF4-FFF2-40B4-BE49-F238E27FC236}">
                <a16:creationId xmlns:a16="http://schemas.microsoft.com/office/drawing/2014/main" id="{556F8D51-2E11-3C9C-C323-9223C2E37BD4}"/>
              </a:ext>
            </a:extLst>
          </p:cNvPr>
          <p:cNvSpPr/>
          <p:nvPr/>
        </p:nvSpPr>
        <p:spPr>
          <a:xfrm>
            <a:off x="6751908" y="4817449"/>
            <a:ext cx="1033954" cy="51214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85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2" grpId="0"/>
      <p:bldP spid="22" grpId="0" animBg="1"/>
      <p:bldP spid="25" grpId="0"/>
      <p:bldP spid="26" grpId="0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208F0-2185-3C09-E666-8488E1375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93F3DA6E-0103-E3A8-1C1C-669472633FF3}"/>
              </a:ext>
            </a:extLst>
          </p:cNvPr>
          <p:cNvSpPr/>
          <p:nvPr/>
        </p:nvSpPr>
        <p:spPr>
          <a:xfrm>
            <a:off x="0" y="1186544"/>
            <a:ext cx="12192000" cy="56714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47EFB962-80CA-6C7C-D850-7F9C433D29D5}"/>
                  </a:ext>
                </a:extLst>
              </p:cNvPr>
              <p:cNvSpPr/>
              <p:nvPr/>
            </p:nvSpPr>
            <p:spPr>
              <a:xfrm>
                <a:off x="547692" y="1715513"/>
                <a:ext cx="11000874" cy="11000874"/>
              </a:xfrm>
              <a:prstGeom prst="ellipse">
                <a:avLst/>
              </a:prstGeom>
              <a:gradFill>
                <a:gsLst>
                  <a:gs pos="37000">
                    <a:schemeClr val="tx1">
                      <a:tint val="66000"/>
                      <a:satMod val="160000"/>
                    </a:schemeClr>
                  </a:gs>
                  <a:gs pos="65000">
                    <a:schemeClr val="tx1"/>
                  </a:gs>
                  <a:gs pos="100000">
                    <a:schemeClr val="tx1">
                      <a:tint val="23500"/>
                      <a:satMod val="160000"/>
                    </a:schemeClr>
                  </a:gs>
                </a:gsLst>
                <a:path path="circle">
                  <a:fillToRect l="50000" t="50000" r="50000" b="50000"/>
                </a:path>
              </a:gra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i="1" smtClean="0">
                          <a:latin typeface="Cambria Math" panose="02040503050406030204" pitchFamily="18" charset="0"/>
                        </a:rPr>
                        <m:t>
                          <a:fld id="{825F15A7-03F4-43D7-82C5-3E23DA2F108C}" type="mathplaceholder">
                            <a:rPr lang="en-US" i="1" smtClean="0">
                              <a:latin typeface="Cambria Math" panose="02040503050406030204" pitchFamily="18" charset="0"/>
                            </a:rPr>
                            <a:t>Type equation here.</a:t>
                          </a:fld>
                        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47EFB962-80CA-6C7C-D850-7F9C433D29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692" y="1715513"/>
                <a:ext cx="11000874" cy="11000874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>
            <a:extLst>
              <a:ext uri="{FF2B5EF4-FFF2-40B4-BE49-F238E27FC236}">
                <a16:creationId xmlns:a16="http://schemas.microsoft.com/office/drawing/2014/main" id="{AFC30BD5-B660-EFD4-321F-3D9FC032531A}"/>
              </a:ext>
            </a:extLst>
          </p:cNvPr>
          <p:cNvSpPr/>
          <p:nvPr/>
        </p:nvSpPr>
        <p:spPr>
          <a:xfrm>
            <a:off x="2489972" y="3375686"/>
            <a:ext cx="7212056" cy="6231533"/>
          </a:xfrm>
          <a:prstGeom prst="ellipse">
            <a:avLst/>
          </a:prstGeom>
          <a:gradFill>
            <a:gsLst>
              <a:gs pos="9000">
                <a:srgbClr val="FABD0F"/>
              </a:gs>
              <a:gs pos="49000">
                <a:srgbClr val="FFC000"/>
              </a:gs>
              <a:gs pos="100000">
                <a:schemeClr val="tx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3D53A7-7B75-6295-8F36-81D4C4AE0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the Model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5A7-04C3-8BE5-74D4-0FEE813C63B6}"/>
              </a:ext>
            </a:extLst>
          </p:cNvPr>
          <p:cNvSpPr txBox="1"/>
          <p:nvPr/>
        </p:nvSpPr>
        <p:spPr>
          <a:xfrm>
            <a:off x="5293895" y="2122987"/>
            <a:ext cx="2237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2"/>
                </a:solidFill>
              </a:rPr>
              <a:t>DM Halo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BE58CE1-F5FA-7891-8065-9045FBCD4CA5}"/>
                  </a:ext>
                </a:extLst>
              </p:cNvPr>
              <p:cNvSpPr txBox="1"/>
              <p:nvPr/>
            </p:nvSpPr>
            <p:spPr>
              <a:xfrm>
                <a:off x="2249905" y="3846848"/>
                <a:ext cx="120013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𝜒𝜒</m:t>
                      </m:r>
                      <m:r>
                        <a:rPr 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→2</m:t>
                      </m:r>
                      <m:r>
                        <a:rPr lang="en-CA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BE58CE1-F5FA-7891-8065-9045FBCD4C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9905" y="3846848"/>
                <a:ext cx="1200137" cy="369332"/>
              </a:xfrm>
              <a:prstGeom prst="rect">
                <a:avLst/>
              </a:prstGeom>
              <a:blipFill>
                <a:blip r:embed="rId3"/>
                <a:stretch>
                  <a:fillRect l="-6316" r="-4211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F0630F02-F6BE-6CA5-320A-AC61EC2ED918}"/>
              </a:ext>
            </a:extLst>
          </p:cNvPr>
          <p:cNvSpPr txBox="1"/>
          <p:nvPr/>
        </p:nvSpPr>
        <p:spPr>
          <a:xfrm>
            <a:off x="4423610" y="2689456"/>
            <a:ext cx="3801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</a:rPr>
              <a:t>One zone Model + NFW Profile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0E449D-19F0-C281-3C27-D07586F15A65}"/>
              </a:ext>
            </a:extLst>
          </p:cNvPr>
          <p:cNvSpPr txBox="1"/>
          <p:nvPr/>
        </p:nvSpPr>
        <p:spPr>
          <a:xfrm>
            <a:off x="4604339" y="3375686"/>
            <a:ext cx="28875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Gas Cloud</a:t>
            </a:r>
          </a:p>
          <a:p>
            <a:pPr algn="ctr"/>
            <a:r>
              <a:rPr lang="en-US" sz="2000" dirty="0"/>
              <a:t>One-zone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679E412-F270-5872-0E9C-9ABE6C66F462}"/>
                  </a:ext>
                </a:extLst>
              </p:cNvPr>
              <p:cNvSpPr txBox="1"/>
              <p:nvPr/>
            </p:nvSpPr>
            <p:spPr>
              <a:xfrm>
                <a:off x="3658934" y="4444747"/>
                <a:ext cx="179363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679E412-F270-5872-0E9C-9ABE6C66F4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8934" y="4444747"/>
                <a:ext cx="1793632" cy="276999"/>
              </a:xfrm>
              <a:prstGeom prst="rect">
                <a:avLst/>
              </a:prstGeom>
              <a:blipFill>
                <a:blip r:embed="rId4"/>
                <a:stretch>
                  <a:fillRect l="-2817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19216A7-E545-99FE-FACA-D09ED65C8BBC}"/>
                  </a:ext>
                </a:extLst>
              </p:cNvPr>
              <p:cNvSpPr txBox="1"/>
              <p:nvPr/>
            </p:nvSpPr>
            <p:spPr>
              <a:xfrm>
                <a:off x="3543133" y="4800158"/>
                <a:ext cx="202523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𝐻𝑒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19216A7-E545-99FE-FACA-D09ED65C8B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3133" y="4800158"/>
                <a:ext cx="2025234" cy="276999"/>
              </a:xfrm>
              <a:prstGeom prst="rect">
                <a:avLst/>
              </a:prstGeom>
              <a:blipFill>
                <a:blip r:embed="rId5"/>
                <a:stretch>
                  <a:fillRect l="-1863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8F95770-D89A-1DEE-76A7-7B29F7DC7F78}"/>
                  </a:ext>
                </a:extLst>
              </p:cNvPr>
              <p:cNvSpPr txBox="1"/>
              <p:nvPr/>
            </p:nvSpPr>
            <p:spPr>
              <a:xfrm>
                <a:off x="3412873" y="5198350"/>
                <a:ext cx="22857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𝐻𝑒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++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8F95770-D89A-1DEE-76A7-7B29F7DC7F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873" y="5198350"/>
                <a:ext cx="2285754" cy="276999"/>
              </a:xfrm>
              <a:prstGeom prst="rect">
                <a:avLst/>
              </a:prstGeom>
              <a:blipFill>
                <a:blip r:embed="rId6"/>
                <a:stretch>
                  <a:fillRect l="-1657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DE149B2-E550-5D05-4071-EE2D658886A0}"/>
                  </a:ext>
                </a:extLst>
              </p:cNvPr>
              <p:cNvSpPr txBox="1"/>
              <p:nvPr/>
            </p:nvSpPr>
            <p:spPr>
              <a:xfrm>
                <a:off x="3483256" y="5609077"/>
                <a:ext cx="188070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DE149B2-E550-5D05-4071-EE2D658886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3256" y="5609077"/>
                <a:ext cx="1880707" cy="276999"/>
              </a:xfrm>
              <a:prstGeom prst="rect">
                <a:avLst/>
              </a:prstGeom>
              <a:blipFill>
                <a:blip r:embed="rId7"/>
                <a:stretch>
                  <a:fillRect l="-2685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F180593-7F46-DD1F-E759-6D5E7AA8EC2D}"/>
                  </a:ext>
                </a:extLst>
              </p:cNvPr>
              <p:cNvSpPr txBox="1"/>
              <p:nvPr/>
            </p:nvSpPr>
            <p:spPr>
              <a:xfrm>
                <a:off x="6739436" y="4795474"/>
                <a:ext cx="179363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F180593-7F46-DD1F-E759-6D5E7AA8E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9436" y="4795474"/>
                <a:ext cx="1793633" cy="276999"/>
              </a:xfrm>
              <a:prstGeom prst="rect">
                <a:avLst/>
              </a:prstGeom>
              <a:blipFill>
                <a:blip r:embed="rId8"/>
                <a:stretch>
                  <a:fillRect l="-2113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76E1B5-D03F-6AA3-FD22-5B73A5E3293C}"/>
                  </a:ext>
                </a:extLst>
              </p:cNvPr>
              <p:cNvSpPr txBox="1"/>
              <p:nvPr/>
            </p:nvSpPr>
            <p:spPr>
              <a:xfrm>
                <a:off x="6765965" y="4463753"/>
                <a:ext cx="166680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76E1B5-D03F-6AA3-FD22-5B73A5E329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5965" y="4463753"/>
                <a:ext cx="1666803" cy="276999"/>
              </a:xfrm>
              <a:prstGeom prst="rect">
                <a:avLst/>
              </a:prstGeom>
              <a:blipFill>
                <a:blip r:embed="rId9"/>
                <a:stretch>
                  <a:fillRect l="-3030" r="-2273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ED1E1E6-90AF-B2E8-CDCC-43B00CD3A06E}"/>
                  </a:ext>
                </a:extLst>
              </p:cNvPr>
              <p:cNvSpPr txBox="1"/>
              <p:nvPr/>
            </p:nvSpPr>
            <p:spPr>
              <a:xfrm>
                <a:off x="6715005" y="5197865"/>
                <a:ext cx="184249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ED1E1E6-90AF-B2E8-CDCC-43B00CD3A0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5005" y="5197865"/>
                <a:ext cx="1842492" cy="276999"/>
              </a:xfrm>
              <a:prstGeom prst="rect">
                <a:avLst/>
              </a:prstGeom>
              <a:blipFill>
                <a:blip r:embed="rId10"/>
                <a:stretch>
                  <a:fillRect l="-2055" t="-4348" r="-685" b="-21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345A195-8D9E-DEA2-7524-4A77F1D5DF13}"/>
                  </a:ext>
                </a:extLst>
              </p:cNvPr>
              <p:cNvSpPr txBox="1"/>
              <p:nvPr/>
            </p:nvSpPr>
            <p:spPr>
              <a:xfrm>
                <a:off x="6324599" y="5609077"/>
                <a:ext cx="25925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345A195-8D9E-DEA2-7524-4A77F1D5D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599" y="5609077"/>
                <a:ext cx="2592568" cy="276999"/>
              </a:xfrm>
              <a:prstGeom prst="rect">
                <a:avLst/>
              </a:prstGeom>
              <a:blipFill>
                <a:blip r:embed="rId11"/>
                <a:stretch>
                  <a:fillRect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4BF34187-9454-6C92-AFE1-704910A8F4F4}"/>
              </a:ext>
            </a:extLst>
          </p:cNvPr>
          <p:cNvSpPr txBox="1"/>
          <p:nvPr/>
        </p:nvSpPr>
        <p:spPr>
          <a:xfrm>
            <a:off x="5121442" y="5249794"/>
            <a:ext cx="19491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…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27E4C2F-9645-EE4B-EE45-7AD07D7C2FBA}"/>
              </a:ext>
            </a:extLst>
          </p:cNvPr>
          <p:cNvCxnSpPr>
            <a:cxnSpLocks/>
          </p:cNvCxnSpPr>
          <p:nvPr/>
        </p:nvCxnSpPr>
        <p:spPr>
          <a:xfrm>
            <a:off x="1985788" y="4338847"/>
            <a:ext cx="858233" cy="640283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F78A5D0-2635-D62A-0721-A478CF3831AD}"/>
              </a:ext>
            </a:extLst>
          </p:cNvPr>
          <p:cNvCxnSpPr>
            <a:cxnSpLocks/>
          </p:cNvCxnSpPr>
          <p:nvPr/>
        </p:nvCxnSpPr>
        <p:spPr>
          <a:xfrm>
            <a:off x="1558195" y="5265250"/>
            <a:ext cx="1073843" cy="22562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BC219EB-1B83-9B35-99D1-37940B98D1BF}"/>
              </a:ext>
            </a:extLst>
          </p:cNvPr>
          <p:cNvCxnSpPr>
            <a:cxnSpLocks/>
          </p:cNvCxnSpPr>
          <p:nvPr/>
        </p:nvCxnSpPr>
        <p:spPr>
          <a:xfrm>
            <a:off x="3129312" y="3228613"/>
            <a:ext cx="638454" cy="818419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0F872B3-F67A-E518-C57F-2BD907A81F47}"/>
              </a:ext>
            </a:extLst>
          </p:cNvPr>
          <p:cNvCxnSpPr>
            <a:cxnSpLocks/>
          </p:cNvCxnSpPr>
          <p:nvPr/>
        </p:nvCxnSpPr>
        <p:spPr>
          <a:xfrm flipV="1">
            <a:off x="1558195" y="6212018"/>
            <a:ext cx="956219" cy="32294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D78F4DF-2EB0-5F03-D236-FBEB7B681079}"/>
                  </a:ext>
                </a:extLst>
              </p:cNvPr>
              <p:cNvSpPr txBox="1"/>
              <p:nvPr/>
            </p:nvSpPr>
            <p:spPr>
              <a:xfrm>
                <a:off x="385141" y="1758434"/>
                <a:ext cx="120013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𝜒𝜒</m:t>
                      </m:r>
                      <m:r>
                        <a:rPr 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→2</m:t>
                      </m:r>
                      <m:r>
                        <a:rPr lang="en-CA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D78F4DF-2EB0-5F03-D236-FBEB7B6810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41" y="1758434"/>
                <a:ext cx="1200137" cy="369332"/>
              </a:xfrm>
              <a:prstGeom prst="rect">
                <a:avLst/>
              </a:prstGeom>
              <a:blipFill>
                <a:blip r:embed="rId12"/>
                <a:stretch>
                  <a:fillRect l="-6316" r="-5263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8D52151-6B63-6144-683B-8261CFAEA5F6}"/>
              </a:ext>
            </a:extLst>
          </p:cNvPr>
          <p:cNvCxnSpPr/>
          <p:nvPr/>
        </p:nvCxnSpPr>
        <p:spPr>
          <a:xfrm>
            <a:off x="2288155" y="1592846"/>
            <a:ext cx="2209715" cy="1921649"/>
          </a:xfrm>
          <a:prstGeom prst="straightConnector1">
            <a:avLst/>
          </a:prstGeom>
          <a:ln w="38100">
            <a:solidFill>
              <a:srgbClr val="EBEBE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13743D5-35F7-D1C9-DADA-6073B219D6ED}"/>
              </a:ext>
            </a:extLst>
          </p:cNvPr>
          <p:cNvCxnSpPr/>
          <p:nvPr/>
        </p:nvCxnSpPr>
        <p:spPr>
          <a:xfrm>
            <a:off x="2174675" y="1716173"/>
            <a:ext cx="2209715" cy="1921649"/>
          </a:xfrm>
          <a:prstGeom prst="straightConnector1">
            <a:avLst/>
          </a:prstGeom>
          <a:ln w="38100">
            <a:solidFill>
              <a:srgbClr val="EBEBE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FB9AD63-B01F-0DF4-20B2-C09B3BF3AC9E}"/>
              </a:ext>
            </a:extLst>
          </p:cNvPr>
          <p:cNvCxnSpPr/>
          <p:nvPr/>
        </p:nvCxnSpPr>
        <p:spPr>
          <a:xfrm>
            <a:off x="2453275" y="1517664"/>
            <a:ext cx="2209715" cy="1921649"/>
          </a:xfrm>
          <a:prstGeom prst="straightConnector1">
            <a:avLst/>
          </a:prstGeom>
          <a:ln w="38100">
            <a:solidFill>
              <a:srgbClr val="EBEBE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5CCB2BFB-8F5A-A082-D68F-354E89476B27}"/>
              </a:ext>
            </a:extLst>
          </p:cNvPr>
          <p:cNvSpPr/>
          <p:nvPr/>
        </p:nvSpPr>
        <p:spPr>
          <a:xfrm>
            <a:off x="6682633" y="4798119"/>
            <a:ext cx="1793632" cy="35541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0575A8-428B-89EB-68F1-0E0A911726CB}"/>
              </a:ext>
            </a:extLst>
          </p:cNvPr>
          <p:cNvSpPr/>
          <p:nvPr/>
        </p:nvSpPr>
        <p:spPr>
          <a:xfrm>
            <a:off x="6680481" y="4423579"/>
            <a:ext cx="1793632" cy="35541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2C0515-10B9-319B-7596-53D98F5FE173}"/>
              </a:ext>
            </a:extLst>
          </p:cNvPr>
          <p:cNvSpPr txBox="1"/>
          <p:nvPr/>
        </p:nvSpPr>
        <p:spPr>
          <a:xfrm>
            <a:off x="7033217" y="3036716"/>
            <a:ext cx="2589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Photodissociation</a:t>
            </a:r>
          </a:p>
          <a:p>
            <a:pPr algn="ctr"/>
            <a:r>
              <a:rPr lang="en-US" sz="16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(11.2-13.6 eV, LW Band)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885203-B705-E330-2A72-7E583E6DDEA1}"/>
              </a:ext>
            </a:extLst>
          </p:cNvPr>
          <p:cNvSpPr txBox="1"/>
          <p:nvPr/>
        </p:nvSpPr>
        <p:spPr>
          <a:xfrm>
            <a:off x="8959305" y="4736812"/>
            <a:ext cx="2589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Photodetachment</a:t>
            </a:r>
            <a:endParaRPr lang="en-US" sz="1600" b="1" dirty="0">
              <a:solidFill>
                <a:schemeClr val="bg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600" b="1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(0.76-13.6 eV)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3DA3A43-3C41-3258-052D-C770518EF55B}"/>
              </a:ext>
            </a:extLst>
          </p:cNvPr>
          <p:cNvCxnSpPr>
            <a:cxnSpLocks/>
            <a:endCxn id="3" idx="3"/>
          </p:cNvCxnSpPr>
          <p:nvPr/>
        </p:nvCxnSpPr>
        <p:spPr>
          <a:xfrm flipH="1">
            <a:off x="8476265" y="4975825"/>
            <a:ext cx="787478" cy="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B19C2E6-D9C4-5119-1772-53CB59181619}"/>
              </a:ext>
            </a:extLst>
          </p:cNvPr>
          <p:cNvCxnSpPr>
            <a:stCxn id="5" idx="2"/>
            <a:endCxn id="4" idx="0"/>
          </p:cNvCxnSpPr>
          <p:nvPr/>
        </p:nvCxnSpPr>
        <p:spPr>
          <a:xfrm flipH="1">
            <a:off x="7577297" y="3621491"/>
            <a:ext cx="750551" cy="802088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7D30D800-3FB9-8A56-7563-E32806B120B5}"/>
              </a:ext>
            </a:extLst>
          </p:cNvPr>
          <p:cNvSpPr txBox="1"/>
          <p:nvPr/>
        </p:nvSpPr>
        <p:spPr>
          <a:xfrm>
            <a:off x="4857559" y="6361211"/>
            <a:ext cx="23811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Page 6 of 16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A1FBCEE-E05F-FC71-90CF-2C770EE72396}"/>
              </a:ext>
            </a:extLst>
          </p:cNvPr>
          <p:cNvCxnSpPr>
            <a:cxnSpLocks/>
          </p:cNvCxnSpPr>
          <p:nvPr/>
        </p:nvCxnSpPr>
        <p:spPr>
          <a:xfrm flipH="1">
            <a:off x="8773886" y="1455820"/>
            <a:ext cx="3078007" cy="288302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056F404-52D5-26F3-B142-EBDFC5DD4DF4}"/>
              </a:ext>
            </a:extLst>
          </p:cNvPr>
          <p:cNvCxnSpPr>
            <a:cxnSpLocks/>
          </p:cNvCxnSpPr>
          <p:nvPr/>
        </p:nvCxnSpPr>
        <p:spPr>
          <a:xfrm flipH="1">
            <a:off x="8926286" y="1608220"/>
            <a:ext cx="3078007" cy="288302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C6DDA74-A50E-E443-5EFF-423D0E193A2F}"/>
              </a:ext>
            </a:extLst>
          </p:cNvPr>
          <p:cNvCxnSpPr>
            <a:cxnSpLocks/>
          </p:cNvCxnSpPr>
          <p:nvPr/>
        </p:nvCxnSpPr>
        <p:spPr>
          <a:xfrm flipH="1">
            <a:off x="9078686" y="1760620"/>
            <a:ext cx="3078007" cy="2883027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642062A0-A7A3-3B9F-6700-1CCBEE8D8160}"/>
              </a:ext>
            </a:extLst>
          </p:cNvPr>
          <p:cNvSpPr txBox="1"/>
          <p:nvPr/>
        </p:nvSpPr>
        <p:spPr>
          <a:xfrm>
            <a:off x="10877653" y="1305536"/>
            <a:ext cx="3801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</a:rPr>
              <a:t>CMB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5AA0219-59B9-3E16-0528-A9C13F00F364}"/>
              </a:ext>
            </a:extLst>
          </p:cNvPr>
          <p:cNvSpPr txBox="1"/>
          <p:nvPr/>
        </p:nvSpPr>
        <p:spPr>
          <a:xfrm>
            <a:off x="3164142" y="6000532"/>
            <a:ext cx="6175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Chemical Network and Cooling Library: Grackle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EE97CE1-9594-E6D8-80B8-064316168280}"/>
                  </a:ext>
                </a:extLst>
              </p:cNvPr>
              <p:cNvSpPr txBox="1"/>
              <p:nvPr/>
            </p:nvSpPr>
            <p:spPr>
              <a:xfrm>
                <a:off x="352521" y="2979977"/>
                <a:ext cx="179363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CA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CA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CA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CA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EE97CE1-9594-E6D8-80B8-0643161682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521" y="2979977"/>
                <a:ext cx="1793633" cy="276999"/>
              </a:xfrm>
              <a:prstGeom prst="rect">
                <a:avLst/>
              </a:prstGeom>
              <a:blipFill>
                <a:blip r:embed="rId13"/>
                <a:stretch>
                  <a:fillRect l="-2113" r="-2817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F27AB06-2B9F-4DAA-3DB3-A7BC28518A96}"/>
                  </a:ext>
                </a:extLst>
              </p:cNvPr>
              <p:cNvSpPr txBox="1"/>
              <p:nvPr/>
            </p:nvSpPr>
            <p:spPr>
              <a:xfrm>
                <a:off x="346187" y="3358332"/>
                <a:ext cx="192770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CA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CA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CA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CA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F27AB06-2B9F-4DAA-3DB3-A7BC28518A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187" y="3358332"/>
                <a:ext cx="1927707" cy="276999"/>
              </a:xfrm>
              <a:prstGeom prst="rect">
                <a:avLst/>
              </a:prstGeom>
              <a:blipFill>
                <a:blip r:embed="rId14"/>
                <a:stretch>
                  <a:fillRect l="-1961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43">
            <a:extLst>
              <a:ext uri="{FF2B5EF4-FFF2-40B4-BE49-F238E27FC236}">
                <a16:creationId xmlns:a16="http://schemas.microsoft.com/office/drawing/2014/main" id="{214A481F-899E-F863-F349-EE66606E3774}"/>
              </a:ext>
            </a:extLst>
          </p:cNvPr>
          <p:cNvSpPr txBox="1"/>
          <p:nvPr/>
        </p:nvSpPr>
        <p:spPr>
          <a:xfrm>
            <a:off x="187707" y="1261757"/>
            <a:ext cx="3801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Cosmic Background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8EBA6A2-0C49-819D-44EB-20A93EB7544D}"/>
                  </a:ext>
                </a:extLst>
              </p:cNvPr>
              <p:cNvSpPr txBox="1"/>
              <p:nvPr/>
            </p:nvSpPr>
            <p:spPr>
              <a:xfrm>
                <a:off x="318001" y="2514078"/>
                <a:ext cx="380197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CA" sz="20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0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CA" sz="20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bg2"/>
                    </a:solidFill>
                  </a:rPr>
                  <a:t> Formation:</a:t>
                </a: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8EBA6A2-0C49-819D-44EB-20A93EB754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001" y="2514078"/>
                <a:ext cx="3801979" cy="400110"/>
              </a:xfrm>
              <a:prstGeom prst="rect">
                <a:avLst/>
              </a:prstGeom>
              <a:blipFill>
                <a:blip r:embed="rId15"/>
                <a:stretch>
                  <a:fillRect t="-6061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ectangle 45">
            <a:extLst>
              <a:ext uri="{FF2B5EF4-FFF2-40B4-BE49-F238E27FC236}">
                <a16:creationId xmlns:a16="http://schemas.microsoft.com/office/drawing/2014/main" id="{DD2DEB4B-DAB5-361A-4448-D582CCACC078}"/>
              </a:ext>
            </a:extLst>
          </p:cNvPr>
          <p:cNvSpPr/>
          <p:nvPr/>
        </p:nvSpPr>
        <p:spPr>
          <a:xfrm>
            <a:off x="278781" y="2510125"/>
            <a:ext cx="2009374" cy="1181343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B538191-E02B-66A8-0833-5DB0A58CC563}"/>
              </a:ext>
            </a:extLst>
          </p:cNvPr>
          <p:cNvSpPr/>
          <p:nvPr/>
        </p:nvSpPr>
        <p:spPr>
          <a:xfrm>
            <a:off x="2660559" y="3525990"/>
            <a:ext cx="6876369" cy="5941484"/>
          </a:xfrm>
          <a:prstGeom prst="ellipse">
            <a:avLst/>
          </a:prstGeom>
          <a:noFill/>
          <a:ln w="38100">
            <a:solidFill>
              <a:schemeClr val="bg2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3DD6803-4986-5ACA-122F-8CD7625E3B60}"/>
              </a:ext>
            </a:extLst>
          </p:cNvPr>
          <p:cNvSpPr txBox="1"/>
          <p:nvPr/>
        </p:nvSpPr>
        <p:spPr>
          <a:xfrm>
            <a:off x="217594" y="4431774"/>
            <a:ext cx="2098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2"/>
                </a:solidFill>
              </a:rPr>
              <a:t>Self-Shielding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EE604D74-E2EE-1B55-8352-7B9BE7C33CD3}"/>
              </a:ext>
            </a:extLst>
          </p:cNvPr>
          <p:cNvCxnSpPr/>
          <p:nvPr/>
        </p:nvCxnSpPr>
        <p:spPr>
          <a:xfrm>
            <a:off x="1199625" y="4795474"/>
            <a:ext cx="1648918" cy="582588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250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41" grpId="0"/>
      <p:bldP spid="38" grpId="0" animBg="1"/>
      <p:bldP spid="39" grpId="0"/>
    </p:bldLst>
  </p:timing>
</p:sld>
</file>

<file path=ppt/theme/theme1.xml><?xml version="1.0" encoding="utf-8"?>
<a:theme xmlns:a="http://schemas.openxmlformats.org/drawingml/2006/main" name="Queen's University Presentation">
  <a:themeElements>
    <a:clrScheme name="Custom 16">
      <a:dk1>
        <a:srgbClr val="000000"/>
      </a:dk1>
      <a:lt1>
        <a:srgbClr val="EBEBEC"/>
      </a:lt1>
      <a:dk2>
        <a:srgbClr val="B90D30"/>
      </a:dk2>
      <a:lt2>
        <a:srgbClr val="FFFFFF"/>
      </a:lt2>
      <a:accent1>
        <a:srgbClr val="002452"/>
      </a:accent1>
      <a:accent2>
        <a:srgbClr val="1A4771"/>
      </a:accent2>
      <a:accent3>
        <a:srgbClr val="4D7091"/>
      </a:accent3>
      <a:accent4>
        <a:srgbClr val="8099B1"/>
      </a:accent4>
      <a:accent5>
        <a:srgbClr val="B3C2D0"/>
      </a:accent5>
      <a:accent6>
        <a:srgbClr val="CCD6E0"/>
      </a:accent6>
      <a:hlink>
        <a:srgbClr val="335B81"/>
      </a:hlink>
      <a:folHlink>
        <a:srgbClr val="00245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F4EBCB781E5E429039EFB18934F516" ma:contentTypeVersion="12" ma:contentTypeDescription="Create a new document." ma:contentTypeScope="" ma:versionID="14111c33011eda11d450624927c29a9a">
  <xsd:schema xmlns:xsd="http://www.w3.org/2001/XMLSchema" xmlns:xs="http://www.w3.org/2001/XMLSchema" xmlns:p="http://schemas.microsoft.com/office/2006/metadata/properties" xmlns:ns2="7f6587d1-1951-4f5f-9758-111bff61f397" xmlns:ns3="b8901ab8-a38e-4b04-9bf6-ba57f637a631" targetNamespace="http://schemas.microsoft.com/office/2006/metadata/properties" ma:root="true" ma:fieldsID="13d7320536a53f19762c511d5ae38aa1" ns2:_="" ns3:_="">
    <xsd:import namespace="7f6587d1-1951-4f5f-9758-111bff61f397"/>
    <xsd:import namespace="b8901ab8-a38e-4b04-9bf6-ba57f637a6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6587d1-1951-4f5f-9758-111bff61f3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cbd2e69d-a885-47d9-a849-8bc90acf94c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901ab8-a38e-4b04-9bf6-ba57f637a63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067f280-dc15-4639-a202-fc7cc4186d7e}" ma:internalName="TaxCatchAll" ma:showField="CatchAllData" ma:web="b8901ab8-a38e-4b04-9bf6-ba57f637a63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f6587d1-1951-4f5f-9758-111bff61f397">
      <Terms xmlns="http://schemas.microsoft.com/office/infopath/2007/PartnerControls"/>
    </lcf76f155ced4ddcb4097134ff3c332f>
    <TaxCatchAll xmlns="b8901ab8-a38e-4b04-9bf6-ba57f637a631" xsi:nil="true"/>
    <SharedWithUsers xmlns="b8901ab8-a38e-4b04-9bf6-ba57f637a631">
      <UserInfo>
        <DisplayName>Lydia Scholle-Cotton</DisplayName>
        <AccountId>702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53849C26-4927-43B8-9E33-8E8C1EFCFF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6587d1-1951-4f5f-9758-111bff61f397"/>
    <ds:schemaRef ds:uri="b8901ab8-a38e-4b04-9bf6-ba57f637a6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6947E7B-ADCA-46E0-A027-0F4747615D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57F120F-4EFF-4B50-809A-521C72556BFE}">
  <ds:schemaRefs>
    <ds:schemaRef ds:uri="7f6587d1-1951-4f5f-9758-111bff61f397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terms/"/>
    <ds:schemaRef ds:uri="http://www.w3.org/XML/1998/namespace"/>
    <ds:schemaRef ds:uri="http://schemas.microsoft.com/office/infopath/2007/PartnerControls"/>
    <ds:schemaRef ds:uri="b8901ab8-a38e-4b04-9bf6-ba57f637a63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31574</TotalTime>
  <Words>3029</Words>
  <Application>Microsoft Macintosh PowerPoint</Application>
  <PresentationFormat>Widescreen</PresentationFormat>
  <Paragraphs>592</Paragraphs>
  <Slides>49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60" baseType="lpstr">
      <vt:lpstr>Arial</vt:lpstr>
      <vt:lpstr>Calibri</vt:lpstr>
      <vt:lpstr>Cambria Math</vt:lpstr>
      <vt:lpstr>MTMI</vt:lpstr>
      <vt:lpstr>MTSY</vt:lpstr>
      <vt:lpstr>Open Sans</vt:lpstr>
      <vt:lpstr>Open Sans Semibold</vt:lpstr>
      <vt:lpstr>System Font Regular</vt:lpstr>
      <vt:lpstr>Times</vt:lpstr>
      <vt:lpstr>Times New Roman</vt:lpstr>
      <vt:lpstr>Queen's University Presentation</vt:lpstr>
      <vt:lpstr>Dark Matter–Induced UV Radiation and the Formation of Supermassive Black Hole Seeds</vt:lpstr>
      <vt:lpstr>Outline</vt:lpstr>
      <vt:lpstr>Timeline of the Evolution of the Universe</vt:lpstr>
      <vt:lpstr>Structure Collapse in ΛCDM Model</vt:lpstr>
      <vt:lpstr>Observations</vt:lpstr>
      <vt:lpstr>Observations</vt:lpstr>
      <vt:lpstr>Direct Collapse Scenario</vt:lpstr>
      <vt:lpstr>Let’s slow down the cooling</vt:lpstr>
      <vt:lpstr>Overview of the Model</vt:lpstr>
      <vt:lpstr>Results: Thermal History</vt:lpstr>
      <vt:lpstr>Results: Thermal History</vt:lpstr>
      <vt:lpstr>Results: Thermal History</vt:lpstr>
      <vt:lpstr>Results: Thermal History</vt:lpstr>
      <vt:lpstr>Phase Diagram: Decaying DM with Box Spectrum</vt:lpstr>
      <vt:lpstr>Phase Diagram: Decaying DM with Parabola Spectrum</vt:lpstr>
      <vt:lpstr>Phase Diagram: Annihilating DM</vt:lpstr>
      <vt:lpstr>Star Formation Time: Decaying DM with Box Spectrum</vt:lpstr>
      <vt:lpstr>Star Formation Time: Decaying DM with Parabola Spectrum</vt:lpstr>
      <vt:lpstr>Star Formation Time: Annihilating DM</vt:lpstr>
      <vt:lpstr>Star Formation: Gas Cloud Mass Critical Curves</vt:lpstr>
      <vt:lpstr>Star Formation: Gas Cloud Mass Critical Curves</vt:lpstr>
      <vt:lpstr>Star Formation: Gas Cloud Mass Critical Curves</vt:lpstr>
      <vt:lpstr>Ongoing Work</vt:lpstr>
      <vt:lpstr>Takeaway Information</vt:lpstr>
      <vt:lpstr>PowerPoint Presentation</vt:lpstr>
      <vt:lpstr>Takeaway Information</vt:lpstr>
      <vt:lpstr>PowerPoint Presentation</vt:lpstr>
      <vt:lpstr>Structure Collapse in ΛCDM Model</vt:lpstr>
      <vt:lpstr>Backup: Mass Accretion Histories (MAH)</vt:lpstr>
      <vt:lpstr>Backup: Concentration Parameter</vt:lpstr>
      <vt:lpstr>Modeling</vt:lpstr>
      <vt:lpstr>Backup: B-Factor</vt:lpstr>
      <vt:lpstr>Modeling: Gas Cloud and DM Halo </vt:lpstr>
      <vt:lpstr>Modeling: Gas Cloud and DM Halo </vt:lpstr>
      <vt:lpstr>Modeling: Gas Cloud and DM Halo </vt:lpstr>
      <vt:lpstr>Modeling: Gas Cloud and DM Halo </vt:lpstr>
      <vt:lpstr>Modeling: DM Decay/ Annihilation and Source of Photon  </vt:lpstr>
      <vt:lpstr>Modeling: Chemical Reaction Rate </vt:lpstr>
      <vt:lpstr>Modeling: Thermal and Ionized Simulation and Criteria   </vt:lpstr>
      <vt:lpstr>Phase Diagram: DM Decay</vt:lpstr>
      <vt:lpstr>Phase Diagram: Non-Thermal DM Annihilation</vt:lpstr>
      <vt:lpstr>Self-Shielding</vt:lpstr>
      <vt:lpstr>Self-Shielding Fitting Formula</vt:lpstr>
      <vt:lpstr>Backup: Ionized History</vt:lpstr>
      <vt:lpstr>Backup: Accretion and Number Density of the Halo</vt:lpstr>
      <vt:lpstr>Backup: CMB and Photon Flux</vt:lpstr>
      <vt:lpstr>Backup: DM Halo Modeling</vt:lpstr>
      <vt:lpstr>Backup: DM Halo Modeling</vt:lpstr>
      <vt:lpstr>Backup: Gas Cloud Mass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Kanisha Szekely</dc:creator>
  <cp:lastModifiedBy>Han Wu</cp:lastModifiedBy>
  <cp:revision>208</cp:revision>
  <dcterms:created xsi:type="dcterms:W3CDTF">2021-07-23T16:36:50Z</dcterms:created>
  <dcterms:modified xsi:type="dcterms:W3CDTF">2026-07-30T17:22:06Z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0x0101008FF4EBCB781E5E429039EFB18934F516</vt:lpwstr>
  </property>
  <property fmtid="{D5CDD505-2E9C-101B-9397-08002B2CF9AE}" pid="3" name="MediaServiceImageTags">
    <vt:lpwstr/>
  </property>
</Properties>
</file>