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notesMasterIdLst>
    <p:notesMasterId r:id="rId20"/>
  </p:notesMasterIdLst>
  <p:sldIdLst>
    <p:sldId id="300" r:id="rId3"/>
    <p:sldId id="339" r:id="rId4"/>
    <p:sldId id="347" r:id="rId5"/>
    <p:sldId id="348" r:id="rId6"/>
    <p:sldId id="350" r:id="rId7"/>
    <p:sldId id="349" r:id="rId8"/>
    <p:sldId id="351" r:id="rId9"/>
    <p:sldId id="352" r:id="rId10"/>
    <p:sldId id="353" r:id="rId11"/>
    <p:sldId id="354" r:id="rId12"/>
    <p:sldId id="358" r:id="rId13"/>
    <p:sldId id="341" r:id="rId14"/>
    <p:sldId id="360" r:id="rId15"/>
    <p:sldId id="356" r:id="rId16"/>
    <p:sldId id="355" r:id="rId17"/>
    <p:sldId id="357" r:id="rId18"/>
    <p:sldId id="35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8292196-B009-024C-B833-5838AD51AC1B}">
          <p14:sldIdLst>
            <p14:sldId id="300"/>
            <p14:sldId id="339"/>
            <p14:sldId id="347"/>
            <p14:sldId id="348"/>
            <p14:sldId id="350"/>
            <p14:sldId id="349"/>
            <p14:sldId id="351"/>
            <p14:sldId id="352"/>
            <p14:sldId id="353"/>
            <p14:sldId id="354"/>
            <p14:sldId id="358"/>
            <p14:sldId id="341"/>
            <p14:sldId id="360"/>
            <p14:sldId id="356"/>
            <p14:sldId id="355"/>
            <p14:sldId id="357"/>
            <p14:sldId id="3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A03"/>
    <a:srgbClr val="D6E7FF"/>
    <a:srgbClr val="0076BB"/>
    <a:srgbClr val="03C32C"/>
    <a:srgbClr val="2185FF"/>
    <a:srgbClr val="DBA520"/>
    <a:srgbClr val="E9C877"/>
    <a:srgbClr val="2E8B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1" autoAdjust="0"/>
    <p:restoredTop sz="77279"/>
  </p:normalViewPr>
  <p:slideViewPr>
    <p:cSldViewPr snapToGrid="0">
      <p:cViewPr varScale="1">
        <p:scale>
          <a:sx n="104" d="100"/>
          <a:sy n="104" d="100"/>
        </p:scale>
        <p:origin x="920" y="192"/>
      </p:cViewPr>
      <p:guideLst/>
    </p:cSldViewPr>
  </p:slideViewPr>
  <p:outlineViewPr>
    <p:cViewPr>
      <p:scale>
        <a:sx n="33" d="100"/>
        <a:sy n="33" d="100"/>
      </p:scale>
      <p:origin x="-64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solidFill>
                <a:srgbClr val="FF6A03"/>
              </a:solidFill>
              <a:round/>
            </a:ln>
            <a:effectLst/>
          </c:spPr>
          <c:marker>
            <c:symbol val="none"/>
          </c:marker>
          <c:xVal>
            <c:numRef>
              <c:f>Sheet1!$A$2:$A$42</c:f>
              <c:numCache>
                <c:formatCode>General</c:formatCode>
                <c:ptCount val="41"/>
                <c:pt idx="0">
                  <c:v>0</c:v>
                </c:pt>
                <c:pt idx="1">
                  <c:v>0.31415999999999999</c:v>
                </c:pt>
                <c:pt idx="2">
                  <c:v>0.62831999999999999</c:v>
                </c:pt>
                <c:pt idx="3">
                  <c:v>0.94247999999999998</c:v>
                </c:pt>
                <c:pt idx="4">
                  <c:v>1.25664</c:v>
                </c:pt>
                <c:pt idx="5">
                  <c:v>1.5708</c:v>
                </c:pt>
                <c:pt idx="6">
                  <c:v>1.88496</c:v>
                </c:pt>
                <c:pt idx="7">
                  <c:v>2.1991200000000002</c:v>
                </c:pt>
                <c:pt idx="8">
                  <c:v>2.51328</c:v>
                </c:pt>
                <c:pt idx="9">
                  <c:v>2.8274400000000002</c:v>
                </c:pt>
                <c:pt idx="10">
                  <c:v>3.1415999999999999</c:v>
                </c:pt>
                <c:pt idx="11">
                  <c:v>3.4557600000000002</c:v>
                </c:pt>
                <c:pt idx="12">
                  <c:v>3.7699199999999999</c:v>
                </c:pt>
                <c:pt idx="13">
                  <c:v>4.0840800000000002</c:v>
                </c:pt>
                <c:pt idx="14">
                  <c:v>4.3982400000000004</c:v>
                </c:pt>
                <c:pt idx="15">
                  <c:v>4.7123999999999997</c:v>
                </c:pt>
                <c:pt idx="16">
                  <c:v>5.0265599999999999</c:v>
                </c:pt>
                <c:pt idx="17">
                  <c:v>5.3407200000000001</c:v>
                </c:pt>
                <c:pt idx="18">
                  <c:v>5.6548800000000004</c:v>
                </c:pt>
                <c:pt idx="19">
                  <c:v>5.9690399999999997</c:v>
                </c:pt>
                <c:pt idx="20">
                  <c:v>6.2831999999999999</c:v>
                </c:pt>
                <c:pt idx="21">
                  <c:v>6.5973600000000001</c:v>
                </c:pt>
                <c:pt idx="22">
                  <c:v>6.9115200000000003</c:v>
                </c:pt>
                <c:pt idx="23">
                  <c:v>7.2256799999999997</c:v>
                </c:pt>
                <c:pt idx="24">
                  <c:v>7.5398399999999999</c:v>
                </c:pt>
                <c:pt idx="25">
                  <c:v>7.8540000000000001</c:v>
                </c:pt>
                <c:pt idx="26">
                  <c:v>8.1681600000000003</c:v>
                </c:pt>
                <c:pt idx="27">
                  <c:v>8.4823199999999996</c:v>
                </c:pt>
                <c:pt idx="28">
                  <c:v>8.7964800000000007</c:v>
                </c:pt>
                <c:pt idx="29">
                  <c:v>9.1106400000000001</c:v>
                </c:pt>
                <c:pt idx="30">
                  <c:v>9.4247999999999994</c:v>
                </c:pt>
                <c:pt idx="31">
                  <c:v>9.7389600000000005</c:v>
                </c:pt>
                <c:pt idx="32">
                  <c:v>10.05312</c:v>
                </c:pt>
                <c:pt idx="33">
                  <c:v>10.367279999999999</c:v>
                </c:pt>
                <c:pt idx="34">
                  <c:v>10.68144</c:v>
                </c:pt>
                <c:pt idx="35">
                  <c:v>10.9956</c:v>
                </c:pt>
                <c:pt idx="36">
                  <c:v>11.309760000000001</c:v>
                </c:pt>
                <c:pt idx="37">
                  <c:v>11.62392</c:v>
                </c:pt>
                <c:pt idx="38">
                  <c:v>11.938079999999999</c:v>
                </c:pt>
                <c:pt idx="39">
                  <c:v>12.25224</c:v>
                </c:pt>
                <c:pt idx="40">
                  <c:v>12.5664</c:v>
                </c:pt>
              </c:numCache>
            </c:numRef>
          </c:xVal>
          <c:yVal>
            <c:numRef>
              <c:f>Sheet1!$B$2:$B$42</c:f>
              <c:numCache>
                <c:formatCode>General</c:formatCode>
                <c:ptCount val="41"/>
                <c:pt idx="0">
                  <c:v>0</c:v>
                </c:pt>
                <c:pt idx="1">
                  <c:v>0.30901769305999388</c:v>
                </c:pt>
                <c:pt idx="2">
                  <c:v>0.58778644096597965</c:v>
                </c:pt>
                <c:pt idx="3">
                  <c:v>0.80901828980645563</c:v>
                </c:pt>
                <c:pt idx="4">
                  <c:v>0.95105742435728791</c:v>
                </c:pt>
                <c:pt idx="5">
                  <c:v>0.99999999999325373</c:v>
                </c:pt>
                <c:pt idx="6">
                  <c:v>0.95105515418655362</c:v>
                </c:pt>
                <c:pt idx="7">
                  <c:v>0.8090139716861463</c:v>
                </c:pt>
                <c:pt idx="8">
                  <c:v>0.58778049758575801</c:v>
                </c:pt>
                <c:pt idx="9">
                  <c:v>0.3090107062020242</c:v>
                </c:pt>
                <c:pt idx="10">
                  <c:v>-7.3464102066435871E-6</c:v>
                </c:pt>
                <c:pt idx="11">
                  <c:v>-0.30902467990128596</c:v>
                </c:pt>
                <c:pt idx="12">
                  <c:v>-0.58779238431447856</c:v>
                </c:pt>
                <c:pt idx="13">
                  <c:v>-0.80902260788310254</c:v>
                </c:pt>
                <c:pt idx="14">
                  <c:v>-0.95105969447669403</c:v>
                </c:pt>
                <c:pt idx="15">
                  <c:v>-0.99999999993928401</c:v>
                </c:pt>
                <c:pt idx="16">
                  <c:v>-0.95105288396449106</c:v>
                </c:pt>
                <c:pt idx="17">
                  <c:v>-0.80900965352217469</c:v>
                </c:pt>
                <c:pt idx="18">
                  <c:v>-0.58777455417381363</c:v>
                </c:pt>
                <c:pt idx="19">
                  <c:v>-0.30900371932737797</c:v>
                </c:pt>
                <c:pt idx="20">
                  <c:v>1.469282041289069E-5</c:v>
                </c:pt>
                <c:pt idx="21">
                  <c:v>0.30903166672589982</c:v>
                </c:pt>
                <c:pt idx="22">
                  <c:v>0.58779832763125495</c:v>
                </c:pt>
                <c:pt idx="23">
                  <c:v>0.80902692591608627</c:v>
                </c:pt>
                <c:pt idx="24">
                  <c:v>0.95106196454477154</c:v>
                </c:pt>
                <c:pt idx="25">
                  <c:v>0.99999999983134458</c:v>
                </c:pt>
                <c:pt idx="26">
                  <c:v>0.95105061369110022</c:v>
                </c:pt>
                <c:pt idx="27">
                  <c:v>0.80900533531454133</c:v>
                </c:pt>
                <c:pt idx="28">
                  <c:v>0.5877686107301473</c:v>
                </c:pt>
                <c:pt idx="29">
                  <c:v>0.30899673243605402</c:v>
                </c:pt>
                <c:pt idx="30">
                  <c:v>-2.2039230617900736E-5</c:v>
                </c:pt>
                <c:pt idx="31">
                  <c:v>-0.30903865353383575</c:v>
                </c:pt>
                <c:pt idx="32">
                  <c:v>-0.58780427091630716</c:v>
                </c:pt>
                <c:pt idx="33">
                  <c:v>-0.80903124390540704</c:v>
                </c:pt>
                <c:pt idx="34">
                  <c:v>-0.95106423456152067</c:v>
                </c:pt>
                <c:pt idx="35">
                  <c:v>-0.99999999966943531</c:v>
                </c:pt>
                <c:pt idx="36">
                  <c:v>-0.95104834336638155</c:v>
                </c:pt>
                <c:pt idx="37">
                  <c:v>-0.80900101706324568</c:v>
                </c:pt>
                <c:pt idx="38">
                  <c:v>-0.58776266725476056</c:v>
                </c:pt>
                <c:pt idx="39">
                  <c:v>-0.30898974552805358</c:v>
                </c:pt>
                <c:pt idx="40">
                  <c:v>2.9385640822609509E-5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BBC-064A-A221-3D2543F3FB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5683152"/>
        <c:axId val="1676506496"/>
      </c:scatterChart>
      <c:valAx>
        <c:axId val="12156831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76506496"/>
        <c:crosses val="autoZero"/>
        <c:crossBetween val="midCat"/>
      </c:valAx>
      <c:valAx>
        <c:axId val="1676506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56831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66DC43-9740-9C41-AE6F-9F252381E0DD}" type="doc">
      <dgm:prSet loTypeId="urn:microsoft.com/office/officeart/2005/8/layout/list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38879BDF-E0A3-C946-BA6C-EABA2841FD68}">
          <dgm:prSet phldrT="[Text]" custT="1"/>
          <dgm:spPr/>
          <dgm:t>
            <a:bodyPr/>
            <a:lstStyle/>
            <a:p>
              <a:r>
                <a:rPr lang="en-US" sz="2400" dirty="0"/>
                <a:t>Start with </a:t>
              </a:r>
              <a14:m>
                <m:oMath xmlns:m="http://schemas.openxmlformats.org/officeDocument/2006/math">
                  <m:r>
                    <m:rPr>
                      <m:sty m:val="p"/>
                    </m:rPr>
                    <a:rPr lang="en-US" sz="2400" b="0" i="1" smtClean="0">
                      <a:latin typeface="Cambria Math" panose="02040503050406030204" pitchFamily="18" charset="0"/>
                    </a:rPr>
                    <m:t>z</m:t>
                  </m:r>
                </m:oMath>
              </a14:m>
              <a:r>
                <a:rPr lang="en-US" sz="2400" dirty="0"/>
                <a:t>-readout</a:t>
              </a:r>
            </a:p>
          </dgm:t>
        </dgm:pt>
      </mc:Choice>
      <mc:Fallback xmlns="">
        <dgm:pt modelId="{38879BDF-E0A3-C946-BA6C-EABA2841FD68}">
          <dgm:prSet phldrT="[Text]" custT="1"/>
          <dgm:spPr/>
          <dgm:t>
            <a:bodyPr/>
            <a:lstStyle/>
            <a:p>
              <a:r>
                <a:rPr lang="en-US" sz="2400" dirty="0"/>
                <a:t>Start with </a:t>
              </a:r>
              <a:r>
                <a:rPr lang="en-US" sz="2400" b="0" i="0">
                  <a:latin typeface="Cambria Math" panose="02040503050406030204" pitchFamily="18" charset="0"/>
                </a:rPr>
                <a:t>z</a:t>
              </a:r>
              <a:r>
                <a:rPr lang="en-US" sz="2400" dirty="0"/>
                <a:t>-readout</a:t>
              </a:r>
            </a:p>
          </dgm:t>
        </dgm:pt>
      </mc:Fallback>
    </mc:AlternateContent>
    <dgm:pt modelId="{AB9B1775-2EFA-0849-8887-CD60F4898868}" type="parTrans" cxnId="{8CE81F1D-2308-0A48-B619-2809AFD4E493}">
      <dgm:prSet/>
      <dgm:spPr/>
      <dgm:t>
        <a:bodyPr/>
        <a:lstStyle/>
        <a:p>
          <a:endParaRPr lang="en-US"/>
        </a:p>
      </dgm:t>
    </dgm:pt>
    <dgm:pt modelId="{28876172-56F2-1B47-BBAA-3038CDCB1732}" type="sibTrans" cxnId="{8CE81F1D-2308-0A48-B619-2809AFD4E493}">
      <dgm:prSet/>
      <dgm:spPr/>
      <dgm:t>
        <a:bodyPr/>
        <a:lstStyle/>
        <a:p>
          <a:endParaRPr lang="en-US"/>
        </a:p>
      </dgm:t>
    </dgm:pt>
    <dgm:pt modelId="{E9626907-AD3B-7740-B889-8A0BAEDD4C9E}">
      <dgm:prSet phldrT="[Text]" custT="1"/>
      <dgm:spPr/>
      <dgm:t>
        <a:bodyPr/>
        <a:lstStyle/>
        <a:p>
          <a:r>
            <a:rPr lang="en-US" sz="2400" dirty="0"/>
            <a:t>Phase-insensitive signal search</a:t>
          </a:r>
        </a:p>
      </dgm:t>
    </dgm:pt>
    <dgm:pt modelId="{00C310FB-9B96-4044-B63E-99F2B27FA4B6}" type="parTrans" cxnId="{D8664573-560E-BF44-A782-CB862B1428D1}">
      <dgm:prSet/>
      <dgm:spPr/>
      <dgm:t>
        <a:bodyPr/>
        <a:lstStyle/>
        <a:p>
          <a:endParaRPr lang="en-US"/>
        </a:p>
      </dgm:t>
    </dgm:pt>
    <dgm:pt modelId="{3D64BA1D-1AFF-EE46-953E-F3FC1FB7E81F}" type="sibTrans" cxnId="{D8664573-560E-BF44-A782-CB862B1428D1}">
      <dgm:prSet/>
      <dgm:spPr/>
      <dgm:t>
        <a:bodyPr/>
        <a:lstStyle/>
        <a:p>
          <a:endParaRPr lang="en-US"/>
        </a:p>
      </dgm:t>
    </dgm:pt>
    <dgm:pt modelId="{2BC14E13-EA6B-1B4C-9A60-9C1D183099A0}">
      <dgm:prSet phldrT="[Text]" custT="1"/>
      <dgm:spPr/>
      <dgm:t>
        <a:bodyPr/>
        <a:lstStyle/>
        <a:p>
          <a:r>
            <a:rPr lang="en-US" sz="2400" dirty="0"/>
            <a:t>Phase learning</a:t>
          </a:r>
        </a:p>
      </dgm:t>
    </dgm:pt>
    <dgm:pt modelId="{776831D0-5A85-054C-9948-0619A1C23423}" type="parTrans" cxnId="{4A40D68E-B907-EA4C-A755-F83D528A730F}">
      <dgm:prSet/>
      <dgm:spPr/>
      <dgm:t>
        <a:bodyPr/>
        <a:lstStyle/>
        <a:p>
          <a:endParaRPr lang="en-US"/>
        </a:p>
      </dgm:t>
    </dgm:pt>
    <dgm:pt modelId="{4B76239B-96AE-AD4A-847D-62EAAFF4A168}" type="sibTrans" cxnId="{4A40D68E-B907-EA4C-A755-F83D528A730F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35867A88-5BF2-8A45-AC7A-7E081E4F8A66}">
          <dgm:prSet phldrT="[Text]" custT="1"/>
          <dgm:spPr/>
          <dgm:t>
            <a:bodyPr/>
            <a:lstStyle/>
            <a:p>
              <a:r>
                <a:rPr lang="en-US" sz="2400" dirty="0"/>
                <a:t>Insert trial shots (</a:t>
              </a:r>
              <a:r>
                <a:rPr lang="en-US" sz="2400" dirty="0">
                  <a:solidFill>
                    <a:srgbClr val="FF6A03"/>
                  </a:solidFill>
                </a:rPr>
                <a:t>information gain</a:t>
              </a:r>
              <a:r>
                <a:rPr lang="en-US" sz="2400" dirty="0"/>
                <a:t>) to learn the signal phase </a:t>
              </a:r>
              <a14:m>
                <m:oMath xmlns:m="http://schemas.openxmlformats.org/officeDocument/2006/math">
                  <m:r>
                    <a:rPr lang="en-US" sz="2400" b="0" i="1" smtClean="0">
                      <a:latin typeface="Cambria Math" panose="02040503050406030204" pitchFamily="18" charset="0"/>
                    </a:rPr>
                    <m:t>𝜑</m:t>
                  </m:r>
                </m:oMath>
              </a14:m>
              <a:endParaRPr lang="en-US" sz="2400" dirty="0"/>
            </a:p>
          </dgm:t>
        </dgm:pt>
      </mc:Choice>
      <mc:Fallback xmlns="">
        <dgm:pt modelId="{35867A88-5BF2-8A45-AC7A-7E081E4F8A66}">
          <dgm:prSet phldrT="[Text]" custT="1"/>
          <dgm:spPr/>
          <dgm:t>
            <a:bodyPr/>
            <a:lstStyle/>
            <a:p>
              <a:r>
                <a:rPr lang="en-US" sz="2400" dirty="0"/>
                <a:t>Insert trial shots (</a:t>
              </a:r>
              <a:r>
                <a:rPr lang="en-US" sz="2400" dirty="0">
                  <a:solidFill>
                    <a:srgbClr val="FF6A03"/>
                  </a:solidFill>
                </a:rPr>
                <a:t>information gain</a:t>
              </a:r>
              <a:r>
                <a:rPr lang="en-US" sz="2400" dirty="0"/>
                <a:t>) to learn the signal phase </a:t>
              </a:r>
              <a:r>
                <a:rPr lang="en-US" sz="2400" b="0" i="0">
                  <a:latin typeface="Cambria Math" panose="02040503050406030204" pitchFamily="18" charset="0"/>
                </a:rPr>
                <a:t>𝜑</a:t>
              </a:r>
              <a:endParaRPr lang="en-US" sz="2400" dirty="0"/>
            </a:p>
          </dgm:t>
        </dgm:pt>
      </mc:Fallback>
    </mc:AlternateContent>
    <dgm:pt modelId="{020DA380-4117-6949-BF2A-9F11DA731248}" type="parTrans" cxnId="{0F977178-8B53-C043-A4AE-86733DF30FF8}">
      <dgm:prSet/>
      <dgm:spPr/>
      <dgm:t>
        <a:bodyPr/>
        <a:lstStyle/>
        <a:p>
          <a:endParaRPr lang="en-US"/>
        </a:p>
      </dgm:t>
    </dgm:pt>
    <dgm:pt modelId="{F13D022E-B8D7-9349-A286-36C3002F164A}" type="sibTrans" cxnId="{0F977178-8B53-C043-A4AE-86733DF30FF8}">
      <dgm:prSet/>
      <dgm:spPr/>
      <dgm:t>
        <a:bodyPr/>
        <a:lstStyle/>
        <a:p>
          <a:endParaRPr lang="en-US"/>
        </a:p>
      </dgm:t>
    </dgm:pt>
    <dgm:pt modelId="{B83D7390-58E7-2F47-B19A-E6943D9A0EA5}">
      <dgm:prSet phldrT="[Text]" custT="1"/>
      <dgm:spPr/>
      <dgm:t>
        <a:bodyPr/>
        <a:lstStyle/>
        <a:p>
          <a:r>
            <a:rPr lang="en-US" sz="2400" dirty="0"/>
            <a:t>Converge to transverse oracle</a:t>
          </a:r>
        </a:p>
      </dgm:t>
    </dgm:pt>
    <dgm:pt modelId="{6C494D85-F467-AA4D-9B0B-EB0C85F9CD78}" type="parTrans" cxnId="{33EF1260-203E-1C49-8931-518AFDA9F485}">
      <dgm:prSet/>
      <dgm:spPr/>
      <dgm:t>
        <a:bodyPr/>
        <a:lstStyle/>
        <a:p>
          <a:endParaRPr lang="en-US"/>
        </a:p>
      </dgm:t>
    </dgm:pt>
    <dgm:pt modelId="{7692453D-6E28-F34F-B062-119ACA1129B2}" type="sibTrans" cxnId="{33EF1260-203E-1C49-8931-518AFDA9F485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46B9423F-2123-AC40-98EB-E0F3EFC2E2A1}">
          <dgm:prSet phldrT="[Text]" custT="1"/>
          <dgm:spPr/>
          <dgm:t>
            <a:bodyPr/>
            <a:lstStyle/>
            <a:p>
              <a:r>
                <a:rPr lang="en-US" sz="2400" dirty="0"/>
                <a:t>The optimal </a:t>
              </a:r>
              <a14:m>
                <m:oMath xmlns:m="http://schemas.openxmlformats.org/officeDocument/2006/math">
                  <m:r>
                    <a:rPr lang="en-US" sz="2400" b="0" i="1" smtClean="0">
                      <a:solidFill>
                        <a:schemeClr val="accent5"/>
                      </a:solidFill>
                      <a:latin typeface="Cambria Math" panose="02040503050406030204" pitchFamily="18" charset="0"/>
                    </a:rPr>
                    <m:t>𝜙</m:t>
                  </m:r>
                </m:oMath>
              </a14:m>
              <a:r>
                <a:rPr lang="en-US" sz="2400" dirty="0">
                  <a:solidFill>
                    <a:schemeClr val="accent5"/>
                  </a:solidFill>
                </a:rPr>
                <a:t>-readout </a:t>
              </a:r>
              <a:r>
                <a:rPr lang="en-US" sz="2400" dirty="0"/>
                <a:t>for signal detection</a:t>
              </a:r>
            </a:p>
          </dgm:t>
        </dgm:pt>
      </mc:Choice>
      <mc:Fallback xmlns="">
        <dgm:pt modelId="{46B9423F-2123-AC40-98EB-E0F3EFC2E2A1}">
          <dgm:prSet phldrT="[Text]" custT="1"/>
          <dgm:spPr/>
          <dgm:t>
            <a:bodyPr/>
            <a:lstStyle/>
            <a:p>
              <a:r>
                <a:rPr lang="en-US" sz="2400" dirty="0"/>
                <a:t>The optimal </a:t>
              </a:r>
              <a:r>
                <a:rPr lang="en-US" sz="2400" b="0" i="0">
                  <a:solidFill>
                    <a:schemeClr val="accent5"/>
                  </a:solidFill>
                  <a:latin typeface="Cambria Math" panose="02040503050406030204" pitchFamily="18" charset="0"/>
                </a:rPr>
                <a:t>𝜙</a:t>
              </a:r>
              <a:r>
                <a:rPr lang="en-US" sz="2400" dirty="0">
                  <a:solidFill>
                    <a:schemeClr val="accent5"/>
                  </a:solidFill>
                </a:rPr>
                <a:t>-readout </a:t>
              </a:r>
              <a:r>
                <a:rPr lang="en-US" sz="2400" dirty="0"/>
                <a:t>for signal detection</a:t>
              </a:r>
            </a:p>
          </dgm:t>
        </dgm:pt>
      </mc:Fallback>
    </mc:AlternateContent>
    <dgm:pt modelId="{D28B6615-F4D6-1C46-9FE4-1C7766BB1426}" type="parTrans" cxnId="{E98F5201-D54A-3546-91D6-4440A8547A3D}">
      <dgm:prSet/>
      <dgm:spPr/>
      <dgm:t>
        <a:bodyPr/>
        <a:lstStyle/>
        <a:p>
          <a:endParaRPr lang="en-US"/>
        </a:p>
      </dgm:t>
    </dgm:pt>
    <dgm:pt modelId="{1B4D849A-7990-774A-8A62-805CE38BE58B}" type="sibTrans" cxnId="{E98F5201-D54A-3546-91D6-4440A8547A3D}">
      <dgm:prSet/>
      <dgm:spPr/>
      <dgm:t>
        <a:bodyPr/>
        <a:lstStyle/>
        <a:p>
          <a:endParaRPr lang="en-US"/>
        </a:p>
      </dgm:t>
    </dgm:pt>
    <dgm:pt modelId="{6BA47CCC-7336-D149-A5B4-C03ACAC7B59C}" type="pres">
      <dgm:prSet presAssocID="{9466DC43-9740-9C41-AE6F-9F252381E0DD}" presName="linear" presStyleCnt="0">
        <dgm:presLayoutVars>
          <dgm:dir/>
          <dgm:animLvl val="lvl"/>
          <dgm:resizeHandles val="exact"/>
        </dgm:presLayoutVars>
      </dgm:prSet>
      <dgm:spPr/>
    </dgm:pt>
    <dgm:pt modelId="{78F57B1B-614B-0246-9F45-892209450C8A}" type="pres">
      <dgm:prSet presAssocID="{38879BDF-E0A3-C946-BA6C-EABA2841FD68}" presName="parentLin" presStyleCnt="0"/>
      <dgm:spPr/>
    </dgm:pt>
    <dgm:pt modelId="{5F2B4313-5272-1A42-958F-E1C9F52B4C65}" type="pres">
      <dgm:prSet presAssocID="{38879BDF-E0A3-C946-BA6C-EABA2841FD68}" presName="parentLeftMargin" presStyleLbl="node1" presStyleIdx="0" presStyleCnt="3"/>
      <dgm:spPr/>
    </dgm:pt>
    <dgm:pt modelId="{70A1B618-7058-6847-B2EE-E2535733EB03}" type="pres">
      <dgm:prSet presAssocID="{38879BDF-E0A3-C946-BA6C-EABA2841FD6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C2A670A-1EE2-394B-B5AD-9A7B16DF53BC}" type="pres">
      <dgm:prSet presAssocID="{38879BDF-E0A3-C946-BA6C-EABA2841FD68}" presName="negativeSpace" presStyleCnt="0"/>
      <dgm:spPr/>
    </dgm:pt>
    <dgm:pt modelId="{C8254BFD-8E1A-5848-84A3-ECCFAC26EA8B}" type="pres">
      <dgm:prSet presAssocID="{38879BDF-E0A3-C946-BA6C-EABA2841FD68}" presName="childText" presStyleLbl="conFgAcc1" presStyleIdx="0" presStyleCnt="3">
        <dgm:presLayoutVars>
          <dgm:bulletEnabled val="1"/>
        </dgm:presLayoutVars>
      </dgm:prSet>
      <dgm:spPr/>
    </dgm:pt>
    <dgm:pt modelId="{EDE418CD-166A-5B46-9EDE-129170507B02}" type="pres">
      <dgm:prSet presAssocID="{28876172-56F2-1B47-BBAA-3038CDCB1732}" presName="spaceBetweenRectangles" presStyleCnt="0"/>
      <dgm:spPr/>
    </dgm:pt>
    <dgm:pt modelId="{FF521932-4307-D343-95C9-B2E6C4AFA549}" type="pres">
      <dgm:prSet presAssocID="{2BC14E13-EA6B-1B4C-9A60-9C1D183099A0}" presName="parentLin" presStyleCnt="0"/>
      <dgm:spPr/>
    </dgm:pt>
    <dgm:pt modelId="{E151409D-88E6-C045-B1CE-B8B4038772FD}" type="pres">
      <dgm:prSet presAssocID="{2BC14E13-EA6B-1B4C-9A60-9C1D183099A0}" presName="parentLeftMargin" presStyleLbl="node1" presStyleIdx="0" presStyleCnt="3"/>
      <dgm:spPr/>
    </dgm:pt>
    <dgm:pt modelId="{B8D5E093-564C-184B-8DFF-6BB4532A0F83}" type="pres">
      <dgm:prSet presAssocID="{2BC14E13-EA6B-1B4C-9A60-9C1D183099A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DBEE27D-6715-A741-807F-594485666D38}" type="pres">
      <dgm:prSet presAssocID="{2BC14E13-EA6B-1B4C-9A60-9C1D183099A0}" presName="negativeSpace" presStyleCnt="0"/>
      <dgm:spPr/>
    </dgm:pt>
    <dgm:pt modelId="{9F702994-FF99-2940-92B6-9D55306CAFF6}" type="pres">
      <dgm:prSet presAssocID="{2BC14E13-EA6B-1B4C-9A60-9C1D183099A0}" presName="childText" presStyleLbl="conFgAcc1" presStyleIdx="1" presStyleCnt="3">
        <dgm:presLayoutVars>
          <dgm:bulletEnabled val="1"/>
        </dgm:presLayoutVars>
      </dgm:prSet>
      <dgm:spPr/>
    </dgm:pt>
    <dgm:pt modelId="{60A7EF66-23CD-044D-8680-25EB9A2FACB0}" type="pres">
      <dgm:prSet presAssocID="{4B76239B-96AE-AD4A-847D-62EAAFF4A168}" presName="spaceBetweenRectangles" presStyleCnt="0"/>
      <dgm:spPr/>
    </dgm:pt>
    <dgm:pt modelId="{F310ECA7-0FCA-AB4B-81E7-D25309074808}" type="pres">
      <dgm:prSet presAssocID="{B83D7390-58E7-2F47-B19A-E6943D9A0EA5}" presName="parentLin" presStyleCnt="0"/>
      <dgm:spPr/>
    </dgm:pt>
    <dgm:pt modelId="{0E355FBF-E4E0-1643-BBBE-8C770B5DDAFB}" type="pres">
      <dgm:prSet presAssocID="{B83D7390-58E7-2F47-B19A-E6943D9A0EA5}" presName="parentLeftMargin" presStyleLbl="node1" presStyleIdx="1" presStyleCnt="3"/>
      <dgm:spPr/>
    </dgm:pt>
    <dgm:pt modelId="{913AA8C1-1A88-C342-8B2E-B6764AB0FEB7}" type="pres">
      <dgm:prSet presAssocID="{B83D7390-58E7-2F47-B19A-E6943D9A0EA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2D4A2B0-4021-DC40-BDDE-ADC6ED49DB36}" type="pres">
      <dgm:prSet presAssocID="{B83D7390-58E7-2F47-B19A-E6943D9A0EA5}" presName="negativeSpace" presStyleCnt="0"/>
      <dgm:spPr/>
    </dgm:pt>
    <dgm:pt modelId="{8BB4FBA2-21E2-8647-BABB-ADE05DCA9511}" type="pres">
      <dgm:prSet presAssocID="{B83D7390-58E7-2F47-B19A-E6943D9A0EA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4809300-6565-EA45-9717-E1D3E30103BC}" type="presOf" srcId="{46B9423F-2123-AC40-98EB-E0F3EFC2E2A1}" destId="{8BB4FBA2-21E2-8647-BABB-ADE05DCA9511}" srcOrd="0" destOrd="0" presId="urn:microsoft.com/office/officeart/2005/8/layout/list1"/>
    <dgm:cxn modelId="{E98F5201-D54A-3546-91D6-4440A8547A3D}" srcId="{B83D7390-58E7-2F47-B19A-E6943D9A0EA5}" destId="{46B9423F-2123-AC40-98EB-E0F3EFC2E2A1}" srcOrd="0" destOrd="0" parTransId="{D28B6615-F4D6-1C46-9FE4-1C7766BB1426}" sibTransId="{1B4D849A-7990-774A-8A62-805CE38BE58B}"/>
    <dgm:cxn modelId="{9369F109-928C-E54E-B8E1-D279589F1E5E}" type="presOf" srcId="{E9626907-AD3B-7740-B889-8A0BAEDD4C9E}" destId="{C8254BFD-8E1A-5848-84A3-ECCFAC26EA8B}" srcOrd="0" destOrd="0" presId="urn:microsoft.com/office/officeart/2005/8/layout/list1"/>
    <dgm:cxn modelId="{74D78018-CCDF-B348-84A7-29804133D4E0}" type="presOf" srcId="{B83D7390-58E7-2F47-B19A-E6943D9A0EA5}" destId="{913AA8C1-1A88-C342-8B2E-B6764AB0FEB7}" srcOrd="1" destOrd="0" presId="urn:microsoft.com/office/officeart/2005/8/layout/list1"/>
    <dgm:cxn modelId="{8CE81F1D-2308-0A48-B619-2809AFD4E493}" srcId="{9466DC43-9740-9C41-AE6F-9F252381E0DD}" destId="{38879BDF-E0A3-C946-BA6C-EABA2841FD68}" srcOrd="0" destOrd="0" parTransId="{AB9B1775-2EFA-0849-8887-CD60F4898868}" sibTransId="{28876172-56F2-1B47-BBAA-3038CDCB1732}"/>
    <dgm:cxn modelId="{BBF5E02A-D9B2-F94A-ABAD-97DE6412B631}" type="presOf" srcId="{2BC14E13-EA6B-1B4C-9A60-9C1D183099A0}" destId="{E151409D-88E6-C045-B1CE-B8B4038772FD}" srcOrd="0" destOrd="0" presId="urn:microsoft.com/office/officeart/2005/8/layout/list1"/>
    <dgm:cxn modelId="{D6EDAD3E-7133-2648-B5FB-51638678837C}" type="presOf" srcId="{35867A88-5BF2-8A45-AC7A-7E081E4F8A66}" destId="{9F702994-FF99-2940-92B6-9D55306CAFF6}" srcOrd="0" destOrd="0" presId="urn:microsoft.com/office/officeart/2005/8/layout/list1"/>
    <dgm:cxn modelId="{33EF1260-203E-1C49-8931-518AFDA9F485}" srcId="{9466DC43-9740-9C41-AE6F-9F252381E0DD}" destId="{B83D7390-58E7-2F47-B19A-E6943D9A0EA5}" srcOrd="2" destOrd="0" parTransId="{6C494D85-F467-AA4D-9B0B-EB0C85F9CD78}" sibTransId="{7692453D-6E28-F34F-B062-119ACA1129B2}"/>
    <dgm:cxn modelId="{36559C6E-2376-7045-9E93-4F605CC28D79}" type="presOf" srcId="{38879BDF-E0A3-C946-BA6C-EABA2841FD68}" destId="{70A1B618-7058-6847-B2EE-E2535733EB03}" srcOrd="1" destOrd="0" presId="urn:microsoft.com/office/officeart/2005/8/layout/list1"/>
    <dgm:cxn modelId="{D8664573-560E-BF44-A782-CB862B1428D1}" srcId="{38879BDF-E0A3-C946-BA6C-EABA2841FD68}" destId="{E9626907-AD3B-7740-B889-8A0BAEDD4C9E}" srcOrd="0" destOrd="0" parTransId="{00C310FB-9B96-4044-B63E-99F2B27FA4B6}" sibTransId="{3D64BA1D-1AFF-EE46-953E-F3FC1FB7E81F}"/>
    <dgm:cxn modelId="{0F977178-8B53-C043-A4AE-86733DF30FF8}" srcId="{2BC14E13-EA6B-1B4C-9A60-9C1D183099A0}" destId="{35867A88-5BF2-8A45-AC7A-7E081E4F8A66}" srcOrd="0" destOrd="0" parTransId="{020DA380-4117-6949-BF2A-9F11DA731248}" sibTransId="{F13D022E-B8D7-9349-A286-36C3002F164A}"/>
    <dgm:cxn modelId="{C318F380-9CAF-5446-B3C0-77D5088ECEB6}" type="presOf" srcId="{2BC14E13-EA6B-1B4C-9A60-9C1D183099A0}" destId="{B8D5E093-564C-184B-8DFF-6BB4532A0F83}" srcOrd="1" destOrd="0" presId="urn:microsoft.com/office/officeart/2005/8/layout/list1"/>
    <dgm:cxn modelId="{C35E9C81-1DA6-1D4E-9675-BDC0EDFC6D96}" type="presOf" srcId="{9466DC43-9740-9C41-AE6F-9F252381E0DD}" destId="{6BA47CCC-7336-D149-A5B4-C03ACAC7B59C}" srcOrd="0" destOrd="0" presId="urn:microsoft.com/office/officeart/2005/8/layout/list1"/>
    <dgm:cxn modelId="{4A40D68E-B907-EA4C-A755-F83D528A730F}" srcId="{9466DC43-9740-9C41-AE6F-9F252381E0DD}" destId="{2BC14E13-EA6B-1B4C-9A60-9C1D183099A0}" srcOrd="1" destOrd="0" parTransId="{776831D0-5A85-054C-9948-0619A1C23423}" sibTransId="{4B76239B-96AE-AD4A-847D-62EAAFF4A168}"/>
    <dgm:cxn modelId="{869E18FD-880E-5445-9314-330893BA50C9}" type="presOf" srcId="{38879BDF-E0A3-C946-BA6C-EABA2841FD68}" destId="{5F2B4313-5272-1A42-958F-E1C9F52B4C65}" srcOrd="0" destOrd="0" presId="urn:microsoft.com/office/officeart/2005/8/layout/list1"/>
    <dgm:cxn modelId="{85F872FE-52BE-CB48-A36C-7E0844260143}" type="presOf" srcId="{B83D7390-58E7-2F47-B19A-E6943D9A0EA5}" destId="{0E355FBF-E4E0-1643-BBBE-8C770B5DDAFB}" srcOrd="0" destOrd="0" presId="urn:microsoft.com/office/officeart/2005/8/layout/list1"/>
    <dgm:cxn modelId="{7DD2E425-342C-A34F-96FB-53BA6DF1B8B9}" type="presParOf" srcId="{6BA47CCC-7336-D149-A5B4-C03ACAC7B59C}" destId="{78F57B1B-614B-0246-9F45-892209450C8A}" srcOrd="0" destOrd="0" presId="urn:microsoft.com/office/officeart/2005/8/layout/list1"/>
    <dgm:cxn modelId="{ED4E3854-3175-6B49-8B98-FFD924CE0C49}" type="presParOf" srcId="{78F57B1B-614B-0246-9F45-892209450C8A}" destId="{5F2B4313-5272-1A42-958F-E1C9F52B4C65}" srcOrd="0" destOrd="0" presId="urn:microsoft.com/office/officeart/2005/8/layout/list1"/>
    <dgm:cxn modelId="{B7E2AB20-41FB-0E4A-9355-205D235CD86C}" type="presParOf" srcId="{78F57B1B-614B-0246-9F45-892209450C8A}" destId="{70A1B618-7058-6847-B2EE-E2535733EB03}" srcOrd="1" destOrd="0" presId="urn:microsoft.com/office/officeart/2005/8/layout/list1"/>
    <dgm:cxn modelId="{A7BBF384-72AC-564D-B879-63D82DD68FAA}" type="presParOf" srcId="{6BA47CCC-7336-D149-A5B4-C03ACAC7B59C}" destId="{9C2A670A-1EE2-394B-B5AD-9A7B16DF53BC}" srcOrd="1" destOrd="0" presId="urn:microsoft.com/office/officeart/2005/8/layout/list1"/>
    <dgm:cxn modelId="{20FB7CF8-6B1B-B747-8A54-7F5E56EE2A06}" type="presParOf" srcId="{6BA47CCC-7336-D149-A5B4-C03ACAC7B59C}" destId="{C8254BFD-8E1A-5848-84A3-ECCFAC26EA8B}" srcOrd="2" destOrd="0" presId="urn:microsoft.com/office/officeart/2005/8/layout/list1"/>
    <dgm:cxn modelId="{49F18DBC-9263-2542-BDA9-C716060935DB}" type="presParOf" srcId="{6BA47CCC-7336-D149-A5B4-C03ACAC7B59C}" destId="{EDE418CD-166A-5B46-9EDE-129170507B02}" srcOrd="3" destOrd="0" presId="urn:microsoft.com/office/officeart/2005/8/layout/list1"/>
    <dgm:cxn modelId="{7D56388C-A244-014B-B53B-6CADD806ED20}" type="presParOf" srcId="{6BA47CCC-7336-D149-A5B4-C03ACAC7B59C}" destId="{FF521932-4307-D343-95C9-B2E6C4AFA549}" srcOrd="4" destOrd="0" presId="urn:microsoft.com/office/officeart/2005/8/layout/list1"/>
    <dgm:cxn modelId="{32133C77-24CE-6243-B204-B7CEEFF624EF}" type="presParOf" srcId="{FF521932-4307-D343-95C9-B2E6C4AFA549}" destId="{E151409D-88E6-C045-B1CE-B8B4038772FD}" srcOrd="0" destOrd="0" presId="urn:microsoft.com/office/officeart/2005/8/layout/list1"/>
    <dgm:cxn modelId="{A0FD7BA2-127C-2248-9F7B-E358DC4D819A}" type="presParOf" srcId="{FF521932-4307-D343-95C9-B2E6C4AFA549}" destId="{B8D5E093-564C-184B-8DFF-6BB4532A0F83}" srcOrd="1" destOrd="0" presId="urn:microsoft.com/office/officeart/2005/8/layout/list1"/>
    <dgm:cxn modelId="{84AF3316-6DF9-B242-BC5D-FAAEB49B1E55}" type="presParOf" srcId="{6BA47CCC-7336-D149-A5B4-C03ACAC7B59C}" destId="{3DBEE27D-6715-A741-807F-594485666D38}" srcOrd="5" destOrd="0" presId="urn:microsoft.com/office/officeart/2005/8/layout/list1"/>
    <dgm:cxn modelId="{58F0D285-0246-AF44-B2C5-C926FEA2F210}" type="presParOf" srcId="{6BA47CCC-7336-D149-A5B4-C03ACAC7B59C}" destId="{9F702994-FF99-2940-92B6-9D55306CAFF6}" srcOrd="6" destOrd="0" presId="urn:microsoft.com/office/officeart/2005/8/layout/list1"/>
    <dgm:cxn modelId="{BA4A5E45-6081-AE44-A265-DAC93E83EED2}" type="presParOf" srcId="{6BA47CCC-7336-D149-A5B4-C03ACAC7B59C}" destId="{60A7EF66-23CD-044D-8680-25EB9A2FACB0}" srcOrd="7" destOrd="0" presId="urn:microsoft.com/office/officeart/2005/8/layout/list1"/>
    <dgm:cxn modelId="{FE0886DA-6D8E-204A-8256-B91DEE3C09DF}" type="presParOf" srcId="{6BA47CCC-7336-D149-A5B4-C03ACAC7B59C}" destId="{F310ECA7-0FCA-AB4B-81E7-D25309074808}" srcOrd="8" destOrd="0" presId="urn:microsoft.com/office/officeart/2005/8/layout/list1"/>
    <dgm:cxn modelId="{235E3CE5-D969-014E-A6B7-C1879F7725F9}" type="presParOf" srcId="{F310ECA7-0FCA-AB4B-81E7-D25309074808}" destId="{0E355FBF-E4E0-1643-BBBE-8C770B5DDAFB}" srcOrd="0" destOrd="0" presId="urn:microsoft.com/office/officeart/2005/8/layout/list1"/>
    <dgm:cxn modelId="{C569A5F8-103E-F440-971A-553B8DB2C74B}" type="presParOf" srcId="{F310ECA7-0FCA-AB4B-81E7-D25309074808}" destId="{913AA8C1-1A88-C342-8B2E-B6764AB0FEB7}" srcOrd="1" destOrd="0" presId="urn:microsoft.com/office/officeart/2005/8/layout/list1"/>
    <dgm:cxn modelId="{DCBE9F22-7A14-0043-92FC-FC4AF3B7AFFF}" type="presParOf" srcId="{6BA47CCC-7336-D149-A5B4-C03ACAC7B59C}" destId="{12D4A2B0-4021-DC40-BDDE-ADC6ED49DB36}" srcOrd="9" destOrd="0" presId="urn:microsoft.com/office/officeart/2005/8/layout/list1"/>
    <dgm:cxn modelId="{61A50289-827A-A947-B405-5BB5EAB55102}" type="presParOf" srcId="{6BA47CCC-7336-D149-A5B4-C03ACAC7B59C}" destId="{8BB4FBA2-21E2-8647-BABB-ADE05DCA951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66DC43-9740-9C41-AE6F-9F252381E0DD}" type="doc">
      <dgm:prSet loTypeId="urn:microsoft.com/office/officeart/2005/8/layout/list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879BDF-E0A3-C946-BA6C-EABA2841FD68}">
      <dgm:prSet phldrT="[Text]" custT="1"/>
      <dgm:spPr>
        <a:blipFill>
          <a:blip xmlns:r="http://schemas.openxmlformats.org/officeDocument/2006/relationships" r:embed="rId1"/>
          <a:stretch>
            <a:fillRect t="-9524" b="-19048"/>
          </a:stretch>
        </a:blipFill>
      </dgm:spPr>
      <dgm:t>
        <a:bodyPr/>
        <a:lstStyle/>
        <a:p>
          <a:r>
            <a:rPr lang="ja-US" altLang="en-US">
              <a:noFill/>
            </a:rPr>
            <a:t> </a:t>
          </a:r>
        </a:p>
      </dgm:t>
    </dgm:pt>
    <dgm:pt modelId="{AB9B1775-2EFA-0849-8887-CD60F4898868}" type="parTrans" cxnId="{8CE81F1D-2308-0A48-B619-2809AFD4E493}">
      <dgm:prSet/>
      <dgm:spPr/>
      <dgm:t>
        <a:bodyPr/>
        <a:lstStyle/>
        <a:p>
          <a:endParaRPr lang="en-US"/>
        </a:p>
      </dgm:t>
    </dgm:pt>
    <dgm:pt modelId="{28876172-56F2-1B47-BBAA-3038CDCB1732}" type="sibTrans" cxnId="{8CE81F1D-2308-0A48-B619-2809AFD4E493}">
      <dgm:prSet/>
      <dgm:spPr/>
      <dgm:t>
        <a:bodyPr/>
        <a:lstStyle/>
        <a:p>
          <a:endParaRPr lang="en-US"/>
        </a:p>
      </dgm:t>
    </dgm:pt>
    <dgm:pt modelId="{E9626907-AD3B-7740-B889-8A0BAEDD4C9E}">
      <dgm:prSet phldrT="[Text]" custT="1"/>
      <dgm:spPr/>
      <dgm:t>
        <a:bodyPr/>
        <a:lstStyle/>
        <a:p>
          <a:r>
            <a:rPr lang="en-US" sz="2400" dirty="0"/>
            <a:t>Phase-insensitive signal search</a:t>
          </a:r>
        </a:p>
      </dgm:t>
    </dgm:pt>
    <dgm:pt modelId="{00C310FB-9B96-4044-B63E-99F2B27FA4B6}" type="parTrans" cxnId="{D8664573-560E-BF44-A782-CB862B1428D1}">
      <dgm:prSet/>
      <dgm:spPr/>
      <dgm:t>
        <a:bodyPr/>
        <a:lstStyle/>
        <a:p>
          <a:endParaRPr lang="en-US"/>
        </a:p>
      </dgm:t>
    </dgm:pt>
    <dgm:pt modelId="{3D64BA1D-1AFF-EE46-953E-F3FC1FB7E81F}" type="sibTrans" cxnId="{D8664573-560E-BF44-A782-CB862B1428D1}">
      <dgm:prSet/>
      <dgm:spPr/>
      <dgm:t>
        <a:bodyPr/>
        <a:lstStyle/>
        <a:p>
          <a:endParaRPr lang="en-US"/>
        </a:p>
      </dgm:t>
    </dgm:pt>
    <dgm:pt modelId="{2BC14E13-EA6B-1B4C-9A60-9C1D183099A0}">
      <dgm:prSet phldrT="[Text]" custT="1"/>
      <dgm:spPr/>
      <dgm:t>
        <a:bodyPr/>
        <a:lstStyle/>
        <a:p>
          <a:r>
            <a:rPr lang="en-US" sz="2400" dirty="0"/>
            <a:t>Phase learning</a:t>
          </a:r>
        </a:p>
      </dgm:t>
    </dgm:pt>
    <dgm:pt modelId="{776831D0-5A85-054C-9948-0619A1C23423}" type="parTrans" cxnId="{4A40D68E-B907-EA4C-A755-F83D528A730F}">
      <dgm:prSet/>
      <dgm:spPr/>
      <dgm:t>
        <a:bodyPr/>
        <a:lstStyle/>
        <a:p>
          <a:endParaRPr lang="en-US"/>
        </a:p>
      </dgm:t>
    </dgm:pt>
    <dgm:pt modelId="{4B76239B-96AE-AD4A-847D-62EAAFF4A168}" type="sibTrans" cxnId="{4A40D68E-B907-EA4C-A755-F83D528A730F}">
      <dgm:prSet/>
      <dgm:spPr/>
      <dgm:t>
        <a:bodyPr/>
        <a:lstStyle/>
        <a:p>
          <a:endParaRPr lang="en-US"/>
        </a:p>
      </dgm:t>
    </dgm:pt>
    <dgm:pt modelId="{35867A88-5BF2-8A45-AC7A-7E081E4F8A66}">
      <dgm:prSet phldrT="[Text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ja-US" altLang="en-US">
              <a:noFill/>
            </a:rPr>
            <a:t> </a:t>
          </a:r>
        </a:p>
      </dgm:t>
    </dgm:pt>
    <dgm:pt modelId="{020DA380-4117-6949-BF2A-9F11DA731248}" type="parTrans" cxnId="{0F977178-8B53-C043-A4AE-86733DF30FF8}">
      <dgm:prSet/>
      <dgm:spPr/>
      <dgm:t>
        <a:bodyPr/>
        <a:lstStyle/>
        <a:p>
          <a:endParaRPr lang="en-US"/>
        </a:p>
      </dgm:t>
    </dgm:pt>
    <dgm:pt modelId="{F13D022E-B8D7-9349-A286-36C3002F164A}" type="sibTrans" cxnId="{0F977178-8B53-C043-A4AE-86733DF30FF8}">
      <dgm:prSet/>
      <dgm:spPr/>
      <dgm:t>
        <a:bodyPr/>
        <a:lstStyle/>
        <a:p>
          <a:endParaRPr lang="en-US"/>
        </a:p>
      </dgm:t>
    </dgm:pt>
    <dgm:pt modelId="{B83D7390-58E7-2F47-B19A-E6943D9A0EA5}">
      <dgm:prSet phldrT="[Text]" custT="1"/>
      <dgm:spPr/>
      <dgm:t>
        <a:bodyPr/>
        <a:lstStyle/>
        <a:p>
          <a:r>
            <a:rPr lang="en-US" sz="2400" dirty="0"/>
            <a:t>Converge to transverse oracle</a:t>
          </a:r>
        </a:p>
      </dgm:t>
    </dgm:pt>
    <dgm:pt modelId="{6C494D85-F467-AA4D-9B0B-EB0C85F9CD78}" type="parTrans" cxnId="{33EF1260-203E-1C49-8931-518AFDA9F485}">
      <dgm:prSet/>
      <dgm:spPr/>
      <dgm:t>
        <a:bodyPr/>
        <a:lstStyle/>
        <a:p>
          <a:endParaRPr lang="en-US"/>
        </a:p>
      </dgm:t>
    </dgm:pt>
    <dgm:pt modelId="{7692453D-6E28-F34F-B062-119ACA1129B2}" type="sibTrans" cxnId="{33EF1260-203E-1C49-8931-518AFDA9F485}">
      <dgm:prSet/>
      <dgm:spPr/>
      <dgm:t>
        <a:bodyPr/>
        <a:lstStyle/>
        <a:p>
          <a:endParaRPr lang="en-US"/>
        </a:p>
      </dgm:t>
    </dgm:pt>
    <dgm:pt modelId="{46B9423F-2123-AC40-98EB-E0F3EFC2E2A1}">
      <dgm:prSet phldrT="[Text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ja-US" altLang="en-US">
              <a:noFill/>
            </a:rPr>
            <a:t> </a:t>
          </a:r>
        </a:p>
      </dgm:t>
    </dgm:pt>
    <dgm:pt modelId="{D28B6615-F4D6-1C46-9FE4-1C7766BB1426}" type="parTrans" cxnId="{E98F5201-D54A-3546-91D6-4440A8547A3D}">
      <dgm:prSet/>
      <dgm:spPr/>
      <dgm:t>
        <a:bodyPr/>
        <a:lstStyle/>
        <a:p>
          <a:endParaRPr lang="en-US"/>
        </a:p>
      </dgm:t>
    </dgm:pt>
    <dgm:pt modelId="{1B4D849A-7990-774A-8A62-805CE38BE58B}" type="sibTrans" cxnId="{E98F5201-D54A-3546-91D6-4440A8547A3D}">
      <dgm:prSet/>
      <dgm:spPr/>
      <dgm:t>
        <a:bodyPr/>
        <a:lstStyle/>
        <a:p>
          <a:endParaRPr lang="en-US"/>
        </a:p>
      </dgm:t>
    </dgm:pt>
    <dgm:pt modelId="{6BA47CCC-7336-D149-A5B4-C03ACAC7B59C}" type="pres">
      <dgm:prSet presAssocID="{9466DC43-9740-9C41-AE6F-9F252381E0DD}" presName="linear" presStyleCnt="0">
        <dgm:presLayoutVars>
          <dgm:dir/>
          <dgm:animLvl val="lvl"/>
          <dgm:resizeHandles val="exact"/>
        </dgm:presLayoutVars>
      </dgm:prSet>
      <dgm:spPr/>
    </dgm:pt>
    <dgm:pt modelId="{78F57B1B-614B-0246-9F45-892209450C8A}" type="pres">
      <dgm:prSet presAssocID="{38879BDF-E0A3-C946-BA6C-EABA2841FD68}" presName="parentLin" presStyleCnt="0"/>
      <dgm:spPr/>
    </dgm:pt>
    <dgm:pt modelId="{5F2B4313-5272-1A42-958F-E1C9F52B4C65}" type="pres">
      <dgm:prSet presAssocID="{38879BDF-E0A3-C946-BA6C-EABA2841FD68}" presName="parentLeftMargin" presStyleLbl="node1" presStyleIdx="0" presStyleCnt="3"/>
      <dgm:spPr/>
    </dgm:pt>
    <dgm:pt modelId="{70A1B618-7058-6847-B2EE-E2535733EB03}" type="pres">
      <dgm:prSet presAssocID="{38879BDF-E0A3-C946-BA6C-EABA2841FD6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C2A670A-1EE2-394B-B5AD-9A7B16DF53BC}" type="pres">
      <dgm:prSet presAssocID="{38879BDF-E0A3-C946-BA6C-EABA2841FD68}" presName="negativeSpace" presStyleCnt="0"/>
      <dgm:spPr/>
    </dgm:pt>
    <dgm:pt modelId="{C8254BFD-8E1A-5848-84A3-ECCFAC26EA8B}" type="pres">
      <dgm:prSet presAssocID="{38879BDF-E0A3-C946-BA6C-EABA2841FD68}" presName="childText" presStyleLbl="conFgAcc1" presStyleIdx="0" presStyleCnt="3">
        <dgm:presLayoutVars>
          <dgm:bulletEnabled val="1"/>
        </dgm:presLayoutVars>
      </dgm:prSet>
      <dgm:spPr/>
    </dgm:pt>
    <dgm:pt modelId="{EDE418CD-166A-5B46-9EDE-129170507B02}" type="pres">
      <dgm:prSet presAssocID="{28876172-56F2-1B47-BBAA-3038CDCB1732}" presName="spaceBetweenRectangles" presStyleCnt="0"/>
      <dgm:spPr/>
    </dgm:pt>
    <dgm:pt modelId="{FF521932-4307-D343-95C9-B2E6C4AFA549}" type="pres">
      <dgm:prSet presAssocID="{2BC14E13-EA6B-1B4C-9A60-9C1D183099A0}" presName="parentLin" presStyleCnt="0"/>
      <dgm:spPr/>
    </dgm:pt>
    <dgm:pt modelId="{E151409D-88E6-C045-B1CE-B8B4038772FD}" type="pres">
      <dgm:prSet presAssocID="{2BC14E13-EA6B-1B4C-9A60-9C1D183099A0}" presName="parentLeftMargin" presStyleLbl="node1" presStyleIdx="0" presStyleCnt="3"/>
      <dgm:spPr/>
    </dgm:pt>
    <dgm:pt modelId="{B8D5E093-564C-184B-8DFF-6BB4532A0F83}" type="pres">
      <dgm:prSet presAssocID="{2BC14E13-EA6B-1B4C-9A60-9C1D183099A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DBEE27D-6715-A741-807F-594485666D38}" type="pres">
      <dgm:prSet presAssocID="{2BC14E13-EA6B-1B4C-9A60-9C1D183099A0}" presName="negativeSpace" presStyleCnt="0"/>
      <dgm:spPr/>
    </dgm:pt>
    <dgm:pt modelId="{9F702994-FF99-2940-92B6-9D55306CAFF6}" type="pres">
      <dgm:prSet presAssocID="{2BC14E13-EA6B-1B4C-9A60-9C1D183099A0}" presName="childText" presStyleLbl="conFgAcc1" presStyleIdx="1" presStyleCnt="3">
        <dgm:presLayoutVars>
          <dgm:bulletEnabled val="1"/>
        </dgm:presLayoutVars>
      </dgm:prSet>
      <dgm:spPr/>
    </dgm:pt>
    <dgm:pt modelId="{60A7EF66-23CD-044D-8680-25EB9A2FACB0}" type="pres">
      <dgm:prSet presAssocID="{4B76239B-96AE-AD4A-847D-62EAAFF4A168}" presName="spaceBetweenRectangles" presStyleCnt="0"/>
      <dgm:spPr/>
    </dgm:pt>
    <dgm:pt modelId="{F310ECA7-0FCA-AB4B-81E7-D25309074808}" type="pres">
      <dgm:prSet presAssocID="{B83D7390-58E7-2F47-B19A-E6943D9A0EA5}" presName="parentLin" presStyleCnt="0"/>
      <dgm:spPr/>
    </dgm:pt>
    <dgm:pt modelId="{0E355FBF-E4E0-1643-BBBE-8C770B5DDAFB}" type="pres">
      <dgm:prSet presAssocID="{B83D7390-58E7-2F47-B19A-E6943D9A0EA5}" presName="parentLeftMargin" presStyleLbl="node1" presStyleIdx="1" presStyleCnt="3"/>
      <dgm:spPr/>
    </dgm:pt>
    <dgm:pt modelId="{913AA8C1-1A88-C342-8B2E-B6764AB0FEB7}" type="pres">
      <dgm:prSet presAssocID="{B83D7390-58E7-2F47-B19A-E6943D9A0EA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2D4A2B0-4021-DC40-BDDE-ADC6ED49DB36}" type="pres">
      <dgm:prSet presAssocID="{B83D7390-58E7-2F47-B19A-E6943D9A0EA5}" presName="negativeSpace" presStyleCnt="0"/>
      <dgm:spPr/>
    </dgm:pt>
    <dgm:pt modelId="{8BB4FBA2-21E2-8647-BABB-ADE05DCA9511}" type="pres">
      <dgm:prSet presAssocID="{B83D7390-58E7-2F47-B19A-E6943D9A0EA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4809300-6565-EA45-9717-E1D3E30103BC}" type="presOf" srcId="{46B9423F-2123-AC40-98EB-E0F3EFC2E2A1}" destId="{8BB4FBA2-21E2-8647-BABB-ADE05DCA9511}" srcOrd="0" destOrd="0" presId="urn:microsoft.com/office/officeart/2005/8/layout/list1"/>
    <dgm:cxn modelId="{E98F5201-D54A-3546-91D6-4440A8547A3D}" srcId="{B83D7390-58E7-2F47-B19A-E6943D9A0EA5}" destId="{46B9423F-2123-AC40-98EB-E0F3EFC2E2A1}" srcOrd="0" destOrd="0" parTransId="{D28B6615-F4D6-1C46-9FE4-1C7766BB1426}" sibTransId="{1B4D849A-7990-774A-8A62-805CE38BE58B}"/>
    <dgm:cxn modelId="{9369F109-928C-E54E-B8E1-D279589F1E5E}" type="presOf" srcId="{E9626907-AD3B-7740-B889-8A0BAEDD4C9E}" destId="{C8254BFD-8E1A-5848-84A3-ECCFAC26EA8B}" srcOrd="0" destOrd="0" presId="urn:microsoft.com/office/officeart/2005/8/layout/list1"/>
    <dgm:cxn modelId="{74D78018-CCDF-B348-84A7-29804133D4E0}" type="presOf" srcId="{B83D7390-58E7-2F47-B19A-E6943D9A0EA5}" destId="{913AA8C1-1A88-C342-8B2E-B6764AB0FEB7}" srcOrd="1" destOrd="0" presId="urn:microsoft.com/office/officeart/2005/8/layout/list1"/>
    <dgm:cxn modelId="{8CE81F1D-2308-0A48-B619-2809AFD4E493}" srcId="{9466DC43-9740-9C41-AE6F-9F252381E0DD}" destId="{38879BDF-E0A3-C946-BA6C-EABA2841FD68}" srcOrd="0" destOrd="0" parTransId="{AB9B1775-2EFA-0849-8887-CD60F4898868}" sibTransId="{28876172-56F2-1B47-BBAA-3038CDCB1732}"/>
    <dgm:cxn modelId="{BBF5E02A-D9B2-F94A-ABAD-97DE6412B631}" type="presOf" srcId="{2BC14E13-EA6B-1B4C-9A60-9C1D183099A0}" destId="{E151409D-88E6-C045-B1CE-B8B4038772FD}" srcOrd="0" destOrd="0" presId="urn:microsoft.com/office/officeart/2005/8/layout/list1"/>
    <dgm:cxn modelId="{D6EDAD3E-7133-2648-B5FB-51638678837C}" type="presOf" srcId="{35867A88-5BF2-8A45-AC7A-7E081E4F8A66}" destId="{9F702994-FF99-2940-92B6-9D55306CAFF6}" srcOrd="0" destOrd="0" presId="urn:microsoft.com/office/officeart/2005/8/layout/list1"/>
    <dgm:cxn modelId="{33EF1260-203E-1C49-8931-518AFDA9F485}" srcId="{9466DC43-9740-9C41-AE6F-9F252381E0DD}" destId="{B83D7390-58E7-2F47-B19A-E6943D9A0EA5}" srcOrd="2" destOrd="0" parTransId="{6C494D85-F467-AA4D-9B0B-EB0C85F9CD78}" sibTransId="{7692453D-6E28-F34F-B062-119ACA1129B2}"/>
    <dgm:cxn modelId="{36559C6E-2376-7045-9E93-4F605CC28D79}" type="presOf" srcId="{38879BDF-E0A3-C946-BA6C-EABA2841FD68}" destId="{70A1B618-7058-6847-B2EE-E2535733EB03}" srcOrd="1" destOrd="0" presId="urn:microsoft.com/office/officeart/2005/8/layout/list1"/>
    <dgm:cxn modelId="{D8664573-560E-BF44-A782-CB862B1428D1}" srcId="{38879BDF-E0A3-C946-BA6C-EABA2841FD68}" destId="{E9626907-AD3B-7740-B889-8A0BAEDD4C9E}" srcOrd="0" destOrd="0" parTransId="{00C310FB-9B96-4044-B63E-99F2B27FA4B6}" sibTransId="{3D64BA1D-1AFF-EE46-953E-F3FC1FB7E81F}"/>
    <dgm:cxn modelId="{0F977178-8B53-C043-A4AE-86733DF30FF8}" srcId="{2BC14E13-EA6B-1B4C-9A60-9C1D183099A0}" destId="{35867A88-5BF2-8A45-AC7A-7E081E4F8A66}" srcOrd="0" destOrd="0" parTransId="{020DA380-4117-6949-BF2A-9F11DA731248}" sibTransId="{F13D022E-B8D7-9349-A286-36C3002F164A}"/>
    <dgm:cxn modelId="{C318F380-9CAF-5446-B3C0-77D5088ECEB6}" type="presOf" srcId="{2BC14E13-EA6B-1B4C-9A60-9C1D183099A0}" destId="{B8D5E093-564C-184B-8DFF-6BB4532A0F83}" srcOrd="1" destOrd="0" presId="urn:microsoft.com/office/officeart/2005/8/layout/list1"/>
    <dgm:cxn modelId="{C35E9C81-1DA6-1D4E-9675-BDC0EDFC6D96}" type="presOf" srcId="{9466DC43-9740-9C41-AE6F-9F252381E0DD}" destId="{6BA47CCC-7336-D149-A5B4-C03ACAC7B59C}" srcOrd="0" destOrd="0" presId="urn:microsoft.com/office/officeart/2005/8/layout/list1"/>
    <dgm:cxn modelId="{4A40D68E-B907-EA4C-A755-F83D528A730F}" srcId="{9466DC43-9740-9C41-AE6F-9F252381E0DD}" destId="{2BC14E13-EA6B-1B4C-9A60-9C1D183099A0}" srcOrd="1" destOrd="0" parTransId="{776831D0-5A85-054C-9948-0619A1C23423}" sibTransId="{4B76239B-96AE-AD4A-847D-62EAAFF4A168}"/>
    <dgm:cxn modelId="{869E18FD-880E-5445-9314-330893BA50C9}" type="presOf" srcId="{38879BDF-E0A3-C946-BA6C-EABA2841FD68}" destId="{5F2B4313-5272-1A42-958F-E1C9F52B4C65}" srcOrd="0" destOrd="0" presId="urn:microsoft.com/office/officeart/2005/8/layout/list1"/>
    <dgm:cxn modelId="{85F872FE-52BE-CB48-A36C-7E0844260143}" type="presOf" srcId="{B83D7390-58E7-2F47-B19A-E6943D9A0EA5}" destId="{0E355FBF-E4E0-1643-BBBE-8C770B5DDAFB}" srcOrd="0" destOrd="0" presId="urn:microsoft.com/office/officeart/2005/8/layout/list1"/>
    <dgm:cxn modelId="{7DD2E425-342C-A34F-96FB-53BA6DF1B8B9}" type="presParOf" srcId="{6BA47CCC-7336-D149-A5B4-C03ACAC7B59C}" destId="{78F57B1B-614B-0246-9F45-892209450C8A}" srcOrd="0" destOrd="0" presId="urn:microsoft.com/office/officeart/2005/8/layout/list1"/>
    <dgm:cxn modelId="{ED4E3854-3175-6B49-8B98-FFD924CE0C49}" type="presParOf" srcId="{78F57B1B-614B-0246-9F45-892209450C8A}" destId="{5F2B4313-5272-1A42-958F-E1C9F52B4C65}" srcOrd="0" destOrd="0" presId="urn:microsoft.com/office/officeart/2005/8/layout/list1"/>
    <dgm:cxn modelId="{B7E2AB20-41FB-0E4A-9355-205D235CD86C}" type="presParOf" srcId="{78F57B1B-614B-0246-9F45-892209450C8A}" destId="{70A1B618-7058-6847-B2EE-E2535733EB03}" srcOrd="1" destOrd="0" presId="urn:microsoft.com/office/officeart/2005/8/layout/list1"/>
    <dgm:cxn modelId="{A7BBF384-72AC-564D-B879-63D82DD68FAA}" type="presParOf" srcId="{6BA47CCC-7336-D149-A5B4-C03ACAC7B59C}" destId="{9C2A670A-1EE2-394B-B5AD-9A7B16DF53BC}" srcOrd="1" destOrd="0" presId="urn:microsoft.com/office/officeart/2005/8/layout/list1"/>
    <dgm:cxn modelId="{20FB7CF8-6B1B-B747-8A54-7F5E56EE2A06}" type="presParOf" srcId="{6BA47CCC-7336-D149-A5B4-C03ACAC7B59C}" destId="{C8254BFD-8E1A-5848-84A3-ECCFAC26EA8B}" srcOrd="2" destOrd="0" presId="urn:microsoft.com/office/officeart/2005/8/layout/list1"/>
    <dgm:cxn modelId="{49F18DBC-9263-2542-BDA9-C716060935DB}" type="presParOf" srcId="{6BA47CCC-7336-D149-A5B4-C03ACAC7B59C}" destId="{EDE418CD-166A-5B46-9EDE-129170507B02}" srcOrd="3" destOrd="0" presId="urn:microsoft.com/office/officeart/2005/8/layout/list1"/>
    <dgm:cxn modelId="{7D56388C-A244-014B-B53B-6CADD806ED20}" type="presParOf" srcId="{6BA47CCC-7336-D149-A5B4-C03ACAC7B59C}" destId="{FF521932-4307-D343-95C9-B2E6C4AFA549}" srcOrd="4" destOrd="0" presId="urn:microsoft.com/office/officeart/2005/8/layout/list1"/>
    <dgm:cxn modelId="{32133C77-24CE-6243-B204-B7CEEFF624EF}" type="presParOf" srcId="{FF521932-4307-D343-95C9-B2E6C4AFA549}" destId="{E151409D-88E6-C045-B1CE-B8B4038772FD}" srcOrd="0" destOrd="0" presId="urn:microsoft.com/office/officeart/2005/8/layout/list1"/>
    <dgm:cxn modelId="{A0FD7BA2-127C-2248-9F7B-E358DC4D819A}" type="presParOf" srcId="{FF521932-4307-D343-95C9-B2E6C4AFA549}" destId="{B8D5E093-564C-184B-8DFF-6BB4532A0F83}" srcOrd="1" destOrd="0" presId="urn:microsoft.com/office/officeart/2005/8/layout/list1"/>
    <dgm:cxn modelId="{84AF3316-6DF9-B242-BC5D-FAAEB49B1E55}" type="presParOf" srcId="{6BA47CCC-7336-D149-A5B4-C03ACAC7B59C}" destId="{3DBEE27D-6715-A741-807F-594485666D38}" srcOrd="5" destOrd="0" presId="urn:microsoft.com/office/officeart/2005/8/layout/list1"/>
    <dgm:cxn modelId="{58F0D285-0246-AF44-B2C5-C926FEA2F210}" type="presParOf" srcId="{6BA47CCC-7336-D149-A5B4-C03ACAC7B59C}" destId="{9F702994-FF99-2940-92B6-9D55306CAFF6}" srcOrd="6" destOrd="0" presId="urn:microsoft.com/office/officeart/2005/8/layout/list1"/>
    <dgm:cxn modelId="{BA4A5E45-6081-AE44-A265-DAC93E83EED2}" type="presParOf" srcId="{6BA47CCC-7336-D149-A5B4-C03ACAC7B59C}" destId="{60A7EF66-23CD-044D-8680-25EB9A2FACB0}" srcOrd="7" destOrd="0" presId="urn:microsoft.com/office/officeart/2005/8/layout/list1"/>
    <dgm:cxn modelId="{FE0886DA-6D8E-204A-8256-B91DEE3C09DF}" type="presParOf" srcId="{6BA47CCC-7336-D149-A5B4-C03ACAC7B59C}" destId="{F310ECA7-0FCA-AB4B-81E7-D25309074808}" srcOrd="8" destOrd="0" presId="urn:microsoft.com/office/officeart/2005/8/layout/list1"/>
    <dgm:cxn modelId="{235E3CE5-D969-014E-A6B7-C1879F7725F9}" type="presParOf" srcId="{F310ECA7-0FCA-AB4B-81E7-D25309074808}" destId="{0E355FBF-E4E0-1643-BBBE-8C770B5DDAFB}" srcOrd="0" destOrd="0" presId="urn:microsoft.com/office/officeart/2005/8/layout/list1"/>
    <dgm:cxn modelId="{C569A5F8-103E-F440-971A-553B8DB2C74B}" type="presParOf" srcId="{F310ECA7-0FCA-AB4B-81E7-D25309074808}" destId="{913AA8C1-1A88-C342-8B2E-B6764AB0FEB7}" srcOrd="1" destOrd="0" presId="urn:microsoft.com/office/officeart/2005/8/layout/list1"/>
    <dgm:cxn modelId="{DCBE9F22-7A14-0043-92FC-FC4AF3B7AFFF}" type="presParOf" srcId="{6BA47CCC-7336-D149-A5B4-C03ACAC7B59C}" destId="{12D4A2B0-4021-DC40-BDDE-ADC6ED49DB36}" srcOrd="9" destOrd="0" presId="urn:microsoft.com/office/officeart/2005/8/layout/list1"/>
    <dgm:cxn modelId="{61A50289-827A-A947-B405-5BB5EAB55102}" type="presParOf" srcId="{6BA47CCC-7336-D149-A5B4-C03ACAC7B59C}" destId="{8BB4FBA2-21E2-8647-BABB-ADE05DCA951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54BFD-8E1A-5848-84A3-ECCFAC26EA8B}">
      <dsp:nvSpPr>
        <dsp:cNvPr id="0" name=""/>
        <dsp:cNvSpPr/>
      </dsp:nvSpPr>
      <dsp:spPr>
        <a:xfrm>
          <a:off x="0" y="286369"/>
          <a:ext cx="10238509" cy="8835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622" tIns="354076" rIns="79462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Phase-insensitive signal search</a:t>
          </a:r>
        </a:p>
      </dsp:txBody>
      <dsp:txXfrm>
        <a:off x="0" y="286369"/>
        <a:ext cx="10238509" cy="883575"/>
      </dsp:txXfrm>
    </dsp:sp>
    <dsp:sp modelId="{70A1B618-7058-6847-B2EE-E2535733EB03}">
      <dsp:nvSpPr>
        <dsp:cNvPr id="0" name=""/>
        <dsp:cNvSpPr/>
      </dsp:nvSpPr>
      <dsp:spPr>
        <a:xfrm>
          <a:off x="511925" y="35449"/>
          <a:ext cx="716695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894" tIns="0" rIns="27089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Start with </a:t>
          </a: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lang="en-US" sz="2400" b="0" i="1" kern="1200" smtClean="0">
                  <a:latin typeface="Cambria Math" panose="02040503050406030204" pitchFamily="18" charset="0"/>
                </a:rPr>
                <m:t>z</m:t>
              </m:r>
            </m:oMath>
          </a14:m>
          <a:r>
            <a:rPr lang="en-US" sz="2400" kern="1200" dirty="0"/>
            <a:t>-readout</a:t>
          </a:r>
        </a:p>
      </dsp:txBody>
      <dsp:txXfrm>
        <a:off x="536423" y="59947"/>
        <a:ext cx="7117960" cy="452844"/>
      </dsp:txXfrm>
    </dsp:sp>
    <dsp:sp modelId="{9F702994-FF99-2940-92B6-9D55306CAFF6}">
      <dsp:nvSpPr>
        <dsp:cNvPr id="0" name=""/>
        <dsp:cNvSpPr/>
      </dsp:nvSpPr>
      <dsp:spPr>
        <a:xfrm>
          <a:off x="0" y="1512664"/>
          <a:ext cx="10238509" cy="8835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622" tIns="354076" rIns="79462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Insert trial shots (</a:t>
          </a:r>
          <a:r>
            <a:rPr lang="en-US" sz="2400" kern="1200" dirty="0">
              <a:solidFill>
                <a:srgbClr val="FF6A03"/>
              </a:solidFill>
            </a:rPr>
            <a:t>information gain</a:t>
          </a:r>
          <a:r>
            <a:rPr lang="en-US" sz="2400" kern="1200" dirty="0"/>
            <a:t>) to learn the signal phase </a:t>
          </a:r>
          <a14:m xmlns:a14="http://schemas.microsoft.com/office/drawing/2010/main">
            <m:oMath xmlns:m="http://schemas.openxmlformats.org/officeDocument/2006/math">
              <m:r>
                <a:rPr lang="en-US" sz="2400" b="0" i="1" kern="1200" smtClean="0">
                  <a:latin typeface="Cambria Math" panose="02040503050406030204" pitchFamily="18" charset="0"/>
                </a:rPr>
                <m:t>𝜑</m:t>
              </m:r>
            </m:oMath>
          </a14:m>
          <a:endParaRPr lang="en-US" sz="2400" kern="1200" dirty="0"/>
        </a:p>
      </dsp:txBody>
      <dsp:txXfrm>
        <a:off x="0" y="1512664"/>
        <a:ext cx="10238509" cy="883575"/>
      </dsp:txXfrm>
    </dsp:sp>
    <dsp:sp modelId="{B8D5E093-564C-184B-8DFF-6BB4532A0F83}">
      <dsp:nvSpPr>
        <dsp:cNvPr id="0" name=""/>
        <dsp:cNvSpPr/>
      </dsp:nvSpPr>
      <dsp:spPr>
        <a:xfrm>
          <a:off x="511925" y="1261744"/>
          <a:ext cx="716695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894" tIns="0" rIns="27089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Phase learning</a:t>
          </a:r>
        </a:p>
      </dsp:txBody>
      <dsp:txXfrm>
        <a:off x="536423" y="1286242"/>
        <a:ext cx="7117960" cy="452844"/>
      </dsp:txXfrm>
    </dsp:sp>
    <dsp:sp modelId="{8BB4FBA2-21E2-8647-BABB-ADE05DCA9511}">
      <dsp:nvSpPr>
        <dsp:cNvPr id="0" name=""/>
        <dsp:cNvSpPr/>
      </dsp:nvSpPr>
      <dsp:spPr>
        <a:xfrm>
          <a:off x="0" y="2738959"/>
          <a:ext cx="10238509" cy="8835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622" tIns="354076" rIns="79462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The optimal </a:t>
          </a:r>
          <a14:m xmlns:a14="http://schemas.microsoft.com/office/drawing/2010/main">
            <m:oMath xmlns:m="http://schemas.openxmlformats.org/officeDocument/2006/math">
              <m:r>
                <a:rPr lang="en-US" sz="2400" b="0" i="1" kern="1200" smtClean="0">
                  <a:solidFill>
                    <a:schemeClr val="accent5"/>
                  </a:solidFill>
                  <a:latin typeface="Cambria Math" panose="02040503050406030204" pitchFamily="18" charset="0"/>
                </a:rPr>
                <m:t>𝜙</m:t>
              </m:r>
            </m:oMath>
          </a14:m>
          <a:r>
            <a:rPr lang="en-US" sz="2400" kern="1200" dirty="0">
              <a:solidFill>
                <a:schemeClr val="accent5"/>
              </a:solidFill>
            </a:rPr>
            <a:t>-readout </a:t>
          </a:r>
          <a:r>
            <a:rPr lang="en-US" sz="2400" kern="1200" dirty="0"/>
            <a:t>for signal detection</a:t>
          </a:r>
        </a:p>
      </dsp:txBody>
      <dsp:txXfrm>
        <a:off x="0" y="2738959"/>
        <a:ext cx="10238509" cy="883575"/>
      </dsp:txXfrm>
    </dsp:sp>
    <dsp:sp modelId="{913AA8C1-1A88-C342-8B2E-B6764AB0FEB7}">
      <dsp:nvSpPr>
        <dsp:cNvPr id="0" name=""/>
        <dsp:cNvSpPr/>
      </dsp:nvSpPr>
      <dsp:spPr>
        <a:xfrm>
          <a:off x="511925" y="2488039"/>
          <a:ext cx="716695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894" tIns="0" rIns="27089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Converge to transverse oracle</a:t>
          </a:r>
        </a:p>
      </dsp:txBody>
      <dsp:txXfrm>
        <a:off x="536423" y="2512537"/>
        <a:ext cx="7117960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3A7E4-742C-0748-8C55-B13E937E4A1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8BAB4-28C8-454D-BD07-6B815A8A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93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何を示すトークか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2"/>
              </a:solidFill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 I will show when adaptive readout improves wave-like dark-matter searches, and why the answer matters for experimental design.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EC296-AA85-584E-8224-F9A9CE7032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97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ja-US" i="0" dirty="0">
                    <a:solidFill>
                      <a:srgbClr val="FF6A03"/>
                    </a:solidFill>
                    <a:latin typeface="Cambria Math" panose="02040503050406030204" pitchFamily="18" charset="0"/>
                  </a:rPr>
                  <a:t>“crossing”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ja-US" i="0" dirty="0">
                  <a:solidFill>
                    <a:srgbClr val="FF6A03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ja-US" i="0" dirty="0">
                    <a:solidFill>
                      <a:srgbClr val="FF6A03"/>
                    </a:solidFill>
                    <a:latin typeface="Cambria Math" panose="02040503050406030204" pitchFamily="18" charset="0"/>
                  </a:rPr>
                  <a:t>Information for Q&amp;A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US" i="1" dirty="0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k</m:t>
                    </m:r>
                    <m:r>
                      <m:rPr>
                        <m:sty m:val="p"/>
                      </m:rPr>
                      <a:rPr lang="en-US" altLang="ja-US" i="1" dirty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Hz</m:t>
                    </m:r>
                    <m:r>
                      <a:rPr lang="en-US" altLang="ja-US" b="0" i="1" dirty="0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ja-US" b="0" i="0" dirty="0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MHz</m:t>
                    </m:r>
                  </m:oMath>
                </a14:m>
                <a:r>
                  <a:rPr lang="en-US" altLang="ja-US" dirty="0">
                    <a:solidFill>
                      <a:srgbClr val="FF6A03"/>
                    </a:solidFill>
                  </a:rPr>
                  <a:t> rate </a:t>
                </a:r>
                <a:r>
                  <a:rPr lang="en-US" altLang="ja-US" dirty="0"/>
                  <a:t>(</a:t>
                </a:r>
                <a:r>
                  <a:rPr lang="en-US" altLang="ja-US" dirty="0" err="1"/>
                  <a:t>cf</a:t>
                </a:r>
                <a:r>
                  <a:rPr lang="en-US" altLang="ja-US" dirty="0"/>
                  <a:t>: </a:t>
                </a:r>
                <a14:m>
                  <m:oMath xmlns:m="http://schemas.openxmlformats.org/officeDocument/2006/math">
                    <m:r>
                      <a:rPr lang="en-US" altLang="ja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ja-US" b="0" i="1" smtClean="0"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en-US" altLang="ja-US" b="0" i="0" smtClean="0">
                        <a:latin typeface="Cambria Math" panose="02040503050406030204" pitchFamily="18" charset="0"/>
                      </a:rPr>
                      <m:t>MHz</m:t>
                    </m:r>
                  </m:oMath>
                </a14:m>
                <a:r>
                  <a:rPr lang="en-US" altLang="ja-US" dirty="0"/>
                  <a:t> @ L1 trigger, CMS)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ja-US" i="0" dirty="0">
                    <a:solidFill>
                      <a:srgbClr val="FF6A03"/>
                    </a:solidFill>
                    <a:latin typeface="Cambria Math" panose="02040503050406030204" pitchFamily="18" charset="0"/>
                  </a:rPr>
                  <a:t>“crossing”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ja-US" i="0" dirty="0">
                  <a:solidFill>
                    <a:srgbClr val="FF6A03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ja-US" i="0" dirty="0">
                    <a:solidFill>
                      <a:srgbClr val="FF6A03"/>
                    </a:solidFill>
                    <a:latin typeface="Cambria Math" panose="02040503050406030204" pitchFamily="18" charset="0"/>
                  </a:rPr>
                  <a:t>Information for Q&amp;A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altLang="ja-US" i="0" dirty="0">
                    <a:solidFill>
                      <a:srgbClr val="FF6A03"/>
                    </a:solidFill>
                    <a:latin typeface="Cambria Math" panose="02040503050406030204" pitchFamily="18" charset="0"/>
                  </a:rPr>
                  <a:t>kHz</a:t>
                </a:r>
                <a:r>
                  <a:rPr lang="en-US" altLang="ja-US" b="0" i="0" dirty="0">
                    <a:solidFill>
                      <a:srgbClr val="FF6A03"/>
                    </a:solidFill>
                    <a:latin typeface="Cambria Math" panose="02040503050406030204" pitchFamily="18" charset="0"/>
                  </a:rPr>
                  <a:t>−MHz</a:t>
                </a:r>
                <a:r>
                  <a:rPr lang="en-US" altLang="ja-US" dirty="0">
                    <a:solidFill>
                      <a:srgbClr val="FF6A03"/>
                    </a:solidFill>
                  </a:rPr>
                  <a:t> rate </a:t>
                </a:r>
                <a:r>
                  <a:rPr lang="en-US" altLang="ja-US" dirty="0"/>
                  <a:t>(</a:t>
                </a:r>
                <a:r>
                  <a:rPr lang="en-US" altLang="ja-US" dirty="0" err="1"/>
                  <a:t>cf</a:t>
                </a:r>
                <a:r>
                  <a:rPr lang="en-US" altLang="ja-US" dirty="0"/>
                  <a:t>: </a:t>
                </a:r>
                <a:r>
                  <a:rPr lang="en-US" altLang="ja-US" i="0">
                    <a:latin typeface="Cambria Math" panose="02040503050406030204" pitchFamily="18" charset="0"/>
                  </a:rPr>
                  <a:t>2</a:t>
                </a:r>
                <a:r>
                  <a:rPr lang="en-US" altLang="ja-US" b="0" i="0">
                    <a:latin typeface="Cambria Math" panose="02040503050406030204" pitchFamily="18" charset="0"/>
                  </a:rPr>
                  <a:t>0 MHz</a:t>
                </a:r>
                <a:r>
                  <a:rPr lang="en-US" altLang="ja-US" dirty="0"/>
                  <a:t> @ L1 trigger, CMS)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0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386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71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22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16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05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98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このページで必要な結論は「population readoutは位相情報を捨てる」「readout axisがadaptiveに選ぶ自由度」の2点です。</a:t>
            </a:r>
            <a:endParaRPr lang="en-US" altLang="ja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ja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US" dirty="0"/>
              <a:t>Bloch </a:t>
            </a:r>
            <a:r>
              <a:rPr lang="ja-US" altLang="en-US" dirty="0"/>
              <a:t>球の説明は、「この量子状態は表せる　</a:t>
            </a:r>
            <a:r>
              <a:rPr lang="en-US" altLang="ja-US" dirty="0"/>
              <a:t>Bloch </a:t>
            </a:r>
            <a:r>
              <a:rPr lang="ja-US" altLang="en-US" dirty="0"/>
              <a:t>ベクターとしても　</a:t>
            </a:r>
            <a:r>
              <a:rPr lang="en-US" altLang="ja-US" dirty="0"/>
              <a:t>that gives</a:t>
            </a:r>
            <a:r>
              <a:rPr lang="ja-JP" altLang="en-US"/>
              <a:t>　</a:t>
            </a:r>
            <a:r>
              <a:rPr lang="ja-US" altLang="en-US" dirty="0"/>
              <a:t>いわゆる</a:t>
            </a:r>
            <a:r>
              <a:rPr lang="en-US" altLang="ja-US" dirty="0"/>
              <a:t>Bloch</a:t>
            </a:r>
            <a:r>
              <a:rPr lang="ja-US" altLang="en-US" dirty="0"/>
              <a:t>球内部の点」くらい</a:t>
            </a:r>
            <a:endParaRPr lang="en-US" altLang="ja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US" altLang="en-US" dirty="0"/>
              <a:t>「この（</a:t>
            </a:r>
            <a:r>
              <a:rPr lang="en-US" altLang="ja-US" dirty="0"/>
              <a:t>projective measurement</a:t>
            </a:r>
            <a:r>
              <a:rPr lang="ja-US" altLang="en-US" dirty="0"/>
              <a:t>の）自由度が、</a:t>
            </a:r>
            <a:r>
              <a:rPr lang="en-US" altLang="ja-US" dirty="0"/>
              <a:t>adaptive</a:t>
            </a:r>
            <a:r>
              <a:rPr lang="ja-US" altLang="en-US" dirty="0"/>
              <a:t>戦略で</a:t>
            </a:r>
            <a:r>
              <a:rPr lang="en-US" altLang="ja-US" dirty="0"/>
              <a:t>tune</a:t>
            </a:r>
            <a:r>
              <a:rPr lang="ja-US" altLang="en-US" dirty="0"/>
              <a:t>したい自由度」</a:t>
            </a:r>
            <a:endParaRPr lang="en-US" altLang="ja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098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「</a:t>
            </a: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なぜ位相を学ぶ価値があるか</a:t>
            </a:r>
            <a:r>
              <a:rPr lang="en-US" dirty="0"/>
              <a:t>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ダイナミクスの説明は不要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Longitudinal readout is robust to the unknown phase, but its weak-signal response is quadratic.</a:t>
            </a:r>
            <a:endParaRPr lang="en-US" altLang="ja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phase-aligned transverse readout gives a linear response, but requires the phase.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654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「</a:t>
            </a: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adaptive strategyとは何をするのか</a:t>
            </a:r>
            <a:r>
              <a:rPr lang="en-US" dirty="0"/>
              <a:t>」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51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「</a:t>
            </a: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実際に学習・収束するか</a:t>
            </a:r>
            <a:r>
              <a:rPr lang="en-US" dirty="0"/>
              <a:t>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軸の説明は適宜省略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左プロットの説明は</a:t>
            </a:r>
            <a:r>
              <a:rPr lang="en-US" dirty="0"/>
              <a:t>、「実際に前スライドの3段階の推移が見える」程度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271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US" alt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「</a:t>
            </a: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少数shotでは何が最適か</a:t>
            </a:r>
            <a:r>
              <a:rPr lang="ja-US" alt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Formulation </a:t>
            </a:r>
            <a:r>
              <a:rPr lang="en-US" dirty="0" err="1"/>
              <a:t>の説明は一文で簡潔にまとめる</a:t>
            </a: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Composite hypothesis test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Maximize detection power while keeping FP &lt; 5%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err="1"/>
              <a:t>黒線には触れない。単に「色付き線が</a:t>
            </a:r>
            <a:r>
              <a:rPr lang="en-US" dirty="0"/>
              <a:t> attainable </a:t>
            </a:r>
            <a:r>
              <a:rPr lang="en-US" dirty="0" err="1"/>
              <a:t>なセットアップの感度曲線</a:t>
            </a:r>
            <a:r>
              <a:rPr lang="en-US" dirty="0"/>
              <a:t>」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15分版では、fixed x, x/y </a:t>
            </a:r>
            <a:r>
              <a:rPr lang="en-US" dirty="0" err="1"/>
              <a:t>に関する</a:t>
            </a:r>
            <a:r>
              <a:rPr lang="en-US" dirty="0"/>
              <a:t> mention </a:t>
            </a:r>
            <a:r>
              <a:rPr lang="ja-JP" altLang="en-US"/>
              <a:t>は</a:t>
            </a:r>
            <a:r>
              <a:rPr lang="ja-US" altLang="en-US" dirty="0"/>
              <a:t>省いて良い</a:t>
            </a:r>
            <a:endParaRPr lang="en-US" altLang="ja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91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798F1-894B-AEE2-304E-4EBBAC9DA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EB0C0D-7AF9-A156-6B51-EE2A3492F8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07A9A3-7F69-C8C9-BFB9-78AF4A075D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「</a:t>
            </a: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多数shotでは何が最適か</a:t>
            </a:r>
            <a:r>
              <a:rPr lang="en-US" dirty="0"/>
              <a:t>」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207F4-AD30-5D87-B49D-B4C1DA874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18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「</a:t>
            </a:r>
            <a:r>
              <a:rPr lang="ja-US" altLang="ja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切替点はどこか</a:t>
            </a:r>
            <a:r>
              <a:rPr lang="en-US" dirty="0"/>
              <a:t>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【</a:t>
            </a:r>
            <a:r>
              <a:rPr lang="en-US" dirty="0" err="1"/>
              <a:t>冒頭</a:t>
            </a:r>
            <a:r>
              <a:rPr lang="en-US" dirty="0"/>
              <a:t>】 The reason why the best strategy changes with </a:t>
            </a:r>
            <a:r>
              <a:rPr lang="en-US" dirty="0" err="1"/>
              <a:t>n_shots</a:t>
            </a:r>
            <a:r>
              <a:rPr lang="en-US" dirty="0"/>
              <a:t> is the different sensitivity scaling.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 \phi-readout with linear signal response, 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f_pol</a:t>
            </a:r>
            <a:r>
              <a:rPr lang="en-US" dirty="0"/>
              <a:t> </a:t>
            </a:r>
            <a:r>
              <a:rPr lang="en-US" dirty="0" err="1"/>
              <a:t>に触れる時間はない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F8BAB4-28C8-454D-BD07-6B815A8ABE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05E05-B917-37E5-BC8B-741F09E7E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2186C9-FC4A-15AA-469C-E1E8EE3DE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366CD-1A90-02E7-FA8A-5A3944F1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583E9-8FE2-A1B0-8BD7-41D5125A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CB4D0-4927-FA48-CB8B-5D8FDB67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44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171B4-F911-E92C-81FC-E668FBFB6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F709D5-7556-1F94-F095-EDB88B9797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65EDC-F843-1C47-0603-142563D6B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4999E-ABBC-7FCC-CE1E-FA35DDD3F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65B41-F845-DFAB-DA0E-8D52FFBAB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E4A17A-0EAE-FC26-A894-7A107A28FA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E0BD20-633D-76FA-45AE-07B2537CC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6EEDF-220E-7821-5813-585D7BB9D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A2A75-74D5-4BA9-420C-B24B22A52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C5F7F-DE10-24E9-FD10-56821D4C3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34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– Main, White, 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C42A665-A21C-CD79-1D8D-1D99E297091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4072" y="223820"/>
            <a:ext cx="3625874" cy="58554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EB71D13-9507-AEAB-AFA8-C885097016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8958" y="1778261"/>
            <a:ext cx="9963805" cy="520907"/>
          </a:xfrm>
        </p:spPr>
        <p:txBody>
          <a:bodyPr anchor="t" anchorCtr="0">
            <a:noAutofit/>
          </a:bodyPr>
          <a:lstStyle>
            <a:lvl1pPr algn="l">
              <a:lnSpc>
                <a:spcPts val="4400"/>
              </a:lnSpc>
              <a:defRPr sz="4200" b="1" i="0">
                <a:solidFill>
                  <a:schemeClr val="accent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Main Title – Max 38 characters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0EDD1A9-92D2-FF96-FA55-0E10A68C1AD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8958" y="2307394"/>
            <a:ext cx="9963805" cy="1825486"/>
          </a:xfrm>
        </p:spPr>
        <p:txBody>
          <a:bodyPr>
            <a:noAutofit/>
          </a:bodyPr>
          <a:lstStyle>
            <a:lvl1pPr marL="0" indent="0">
              <a:lnSpc>
                <a:spcPts val="4400"/>
              </a:lnSpc>
              <a:buNone/>
              <a:defRPr sz="4200" b="1" i="0">
                <a:solidFill>
                  <a:schemeClr val="accent2"/>
                </a:solidFill>
                <a:latin typeface="Helvetica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Secondary Title – Max 100 characters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E3DD2C8-9293-3716-3D91-FA4E99B3EE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885" y="5867858"/>
            <a:ext cx="4114800" cy="642269"/>
          </a:xfrm>
        </p:spPr>
        <p:txBody>
          <a:bodyPr tIns="0" bIns="0" anchor="b" anchorCtr="0">
            <a:noAutofit/>
          </a:bodyPr>
          <a:lstStyle>
            <a:lvl1pPr marL="0" indent="0">
              <a:lnSpc>
                <a:spcPts val="1640"/>
              </a:lnSpc>
              <a:spcBef>
                <a:spcPts val="300"/>
              </a:spcBef>
              <a:buNone/>
              <a:defRPr sz="1800" b="1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Your Name</a:t>
            </a:r>
            <a:br>
              <a:rPr lang="en-US" dirty="0"/>
            </a:br>
            <a:r>
              <a:rPr lang="en-US" dirty="0"/>
              <a:t>Your Title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58B4182-C52B-A65A-1CE0-5AB690F39A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91885" y="5867858"/>
            <a:ext cx="4114800" cy="642269"/>
          </a:xfrm>
        </p:spPr>
        <p:txBody>
          <a:bodyPr tIns="0" bIns="0" anchor="b" anchorCtr="0">
            <a:noAutofit/>
          </a:bodyPr>
          <a:lstStyle>
            <a:lvl1pPr marL="0" indent="0">
              <a:lnSpc>
                <a:spcPts val="164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1563731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with Lon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99A4663-FCEF-5719-12CF-5612C4299DDB}"/>
              </a:ext>
            </a:extLst>
          </p:cNvPr>
          <p:cNvCxnSpPr>
            <a:cxnSpLocks/>
          </p:cNvCxnSpPr>
          <p:nvPr userDrawn="1"/>
        </p:nvCxnSpPr>
        <p:spPr>
          <a:xfrm>
            <a:off x="319421" y="1166648"/>
            <a:ext cx="180198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4D08E89-767A-785D-CEE4-D77A66532F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18589" y="1767901"/>
            <a:ext cx="4921068" cy="4351333"/>
          </a:xfrm>
        </p:spPr>
        <p:txBody>
          <a:bodyPr>
            <a:normAutofit/>
          </a:bodyPr>
          <a:lstStyle>
            <a:lvl1pPr marL="177800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2400" b="0" i="0">
                <a:latin typeface="Helvetica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Small Slide Description Text – Max 520 characters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9E043900-9E70-F92C-3F55-ABECBCF03C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b="0" i="0">
                <a:latin typeface="Helvetica" pitchFamily="2" charset="0"/>
              </a:defRPr>
            </a:lvl1pPr>
          </a:lstStyle>
          <a:p>
            <a:r>
              <a:rPr lang="en-US" dirty="0"/>
              <a:t>Click the icon to add a photo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5E1B16-877C-A8E7-A098-DE2877C2B8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993" y="223660"/>
            <a:ext cx="5533766" cy="810991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200" b="1" i="0">
                <a:solidFill>
                  <a:schemeClr val="accent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Slide Title – Max 70 characters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58ACB2-9B49-8B03-869D-0B97FE50CFA5}"/>
              </a:ext>
            </a:extLst>
          </p:cNvPr>
          <p:cNvSpPr txBox="1"/>
          <p:nvPr userDrawn="1"/>
        </p:nvSpPr>
        <p:spPr>
          <a:xfrm>
            <a:off x="9229912" y="6350714"/>
            <a:ext cx="264860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F0F02A92-B497-3B47-85FA-49EC792AEAD1}" type="slidenum">
              <a:rPr lang="en-US" sz="1800" smtClean="0">
                <a:solidFill>
                  <a:schemeClr val="tx1"/>
                </a:solidFill>
                <a:latin typeface="Helvetica" pitchFamily="2" charset="0"/>
              </a:rPr>
              <a:pPr/>
              <a:t>‹#›</a:t>
            </a:fld>
            <a:endParaRPr lang="en-US" sz="1800" b="0" i="0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D55E80-4F4C-A5AE-4280-675E47C7C908}"/>
              </a:ext>
            </a:extLst>
          </p:cNvPr>
          <p:cNvSpPr txBox="1"/>
          <p:nvPr userDrawn="1"/>
        </p:nvSpPr>
        <p:spPr>
          <a:xfrm>
            <a:off x="313481" y="6366860"/>
            <a:ext cx="264860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Helvetica" pitchFamily="2" charset="0"/>
              </a:rPr>
              <a:t>So </a:t>
            </a:r>
            <a:r>
              <a:rPr lang="en-US" sz="1800" dirty="0" err="1">
                <a:solidFill>
                  <a:schemeClr val="tx1"/>
                </a:solidFill>
                <a:effectLst/>
                <a:latin typeface="Helvetica" pitchFamily="2" charset="0"/>
              </a:rPr>
              <a:t>Chigusa</a:t>
            </a:r>
            <a:endParaRPr lang="en-US" sz="1800" dirty="0"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58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– White, 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2E32FB2-5489-C66D-B7C0-31A676A78461}"/>
              </a:ext>
            </a:extLst>
          </p:cNvPr>
          <p:cNvSpPr txBox="1"/>
          <p:nvPr userDrawn="1"/>
        </p:nvSpPr>
        <p:spPr>
          <a:xfrm>
            <a:off x="313481" y="6366860"/>
            <a:ext cx="7001719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Helvetica" pitchFamily="2" charset="0"/>
              </a:rPr>
              <a:t>So Chigusa @ Light Dark World 2026 (7/28/2026)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1FF9F7-CD9B-3E67-501F-928CA31B6D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3481" y="267775"/>
            <a:ext cx="9944616" cy="532105"/>
          </a:xfrm>
        </p:spPr>
        <p:txBody>
          <a:bodyPr anchor="t" anchorCtr="0">
            <a:noAutofit/>
          </a:bodyPr>
          <a:lstStyle>
            <a:lvl1pPr>
              <a:lnSpc>
                <a:spcPts val="4320"/>
              </a:lnSpc>
              <a:defRPr sz="4200" b="1" i="0">
                <a:solidFill>
                  <a:schemeClr val="accent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Section Divider – Max 38 characters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CFF7BF-C6F6-7E09-2F5D-FB8610A74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13481" y="806834"/>
            <a:ext cx="9944616" cy="1978408"/>
          </a:xfrm>
        </p:spPr>
        <p:txBody>
          <a:bodyPr>
            <a:noAutofit/>
          </a:bodyPr>
          <a:lstStyle>
            <a:lvl1pPr marL="0" indent="0">
              <a:lnSpc>
                <a:spcPts val="4320"/>
              </a:lnSpc>
              <a:buNone/>
              <a:defRPr sz="4200" b="1" i="0">
                <a:solidFill>
                  <a:schemeClr val="accent2"/>
                </a:solidFill>
                <a:latin typeface="Helvetica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Description – Max 130 characters</a:t>
            </a:r>
          </a:p>
        </p:txBody>
      </p:sp>
    </p:spTree>
    <p:extLst>
      <p:ext uri="{BB962C8B-B14F-4D97-AF65-F5344CB8AC3E}">
        <p14:creationId xmlns:p14="http://schemas.microsoft.com/office/powerpoint/2010/main" val="1605440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6AB9-B8FF-EC56-AC3E-4893BFF239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992" y="223660"/>
            <a:ext cx="11345493" cy="810991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200" b="1" i="0">
                <a:solidFill>
                  <a:schemeClr val="accent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Slide Title – Max 70 characters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FA3824-6F15-FD86-D30D-55E8798F55A1}"/>
              </a:ext>
            </a:extLst>
          </p:cNvPr>
          <p:cNvSpPr txBox="1"/>
          <p:nvPr userDrawn="1"/>
        </p:nvSpPr>
        <p:spPr>
          <a:xfrm>
            <a:off x="9229912" y="6350714"/>
            <a:ext cx="264860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F0F02A92-B497-3B47-85FA-49EC792AEAD1}" type="slidenum">
              <a:rPr lang="en-US" sz="1800" smtClean="0">
                <a:solidFill>
                  <a:schemeClr val="tx1"/>
                </a:solidFill>
                <a:latin typeface="Helvetica" pitchFamily="2" charset="0"/>
              </a:rPr>
              <a:pPr/>
              <a:t>‹#›</a:t>
            </a:fld>
            <a:endParaRPr lang="en-US" sz="1800" b="0" i="0" dirty="0">
              <a:solidFill>
                <a:schemeClr val="tx1"/>
              </a:solidFill>
              <a:latin typeface="Helvetica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99A4663-FCEF-5719-12CF-5612C4299DDB}"/>
              </a:ext>
            </a:extLst>
          </p:cNvPr>
          <p:cNvCxnSpPr>
            <a:cxnSpLocks/>
          </p:cNvCxnSpPr>
          <p:nvPr userDrawn="1"/>
        </p:nvCxnSpPr>
        <p:spPr>
          <a:xfrm>
            <a:off x="319421" y="1166648"/>
            <a:ext cx="180198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54A9D41-333E-5D1B-DBDD-1B792437361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13482" y="1406769"/>
            <a:ext cx="11356004" cy="4768361"/>
          </a:xfrm>
        </p:spPr>
        <p:txBody>
          <a:bodyPr>
            <a:normAutofit/>
          </a:bodyPr>
          <a:lstStyle>
            <a:lvl1pPr indent="-32004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Wingdings" pitchFamily="2" charset="2"/>
              <a:buChar char="v"/>
              <a:defRPr sz="2400">
                <a:latin typeface="Helvetica" pitchFamily="2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2"/>
                </a:solidFill>
              </a:defRPr>
            </a:lvl2pPr>
            <a:lvl3pPr>
              <a:spcBef>
                <a:spcPts val="1000"/>
              </a:spcBef>
              <a:spcAft>
                <a:spcPts val="1200"/>
              </a:spcAft>
              <a:defRPr/>
            </a:lvl3pPr>
            <a:lvl4pPr>
              <a:spcBef>
                <a:spcPts val="1000"/>
              </a:spcBef>
              <a:spcAft>
                <a:spcPts val="1200"/>
              </a:spcAft>
              <a:defRPr/>
            </a:lvl4pPr>
            <a:lvl5pPr>
              <a:spcBef>
                <a:spcPts val="100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Slide Text – Max 670 characters</a:t>
            </a:r>
          </a:p>
          <a:p>
            <a:pPr lvl="1"/>
            <a:r>
              <a:rPr lang="en-US" dirty="0"/>
              <a:t>Slide 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200CB3-43FC-4FB5-41C5-FEB87A7497D8}"/>
              </a:ext>
            </a:extLst>
          </p:cNvPr>
          <p:cNvSpPr txBox="1"/>
          <p:nvPr userDrawn="1"/>
        </p:nvSpPr>
        <p:spPr>
          <a:xfrm>
            <a:off x="313481" y="6366860"/>
            <a:ext cx="6688898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Helvetica" pitchFamily="2" charset="0"/>
              </a:rPr>
              <a:t>So Chigusa @ Light Dark World 2026 (7/28/2026)</a:t>
            </a:r>
          </a:p>
        </p:txBody>
      </p:sp>
    </p:spTree>
    <p:extLst>
      <p:ext uri="{BB962C8B-B14F-4D97-AF65-F5344CB8AC3E}">
        <p14:creationId xmlns:p14="http://schemas.microsoft.com/office/powerpoint/2010/main" val="10890811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233F5-814D-8B09-D1B9-B4184DE70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2FE849-6D38-9CD9-CD42-5C16E04A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A89FA-FD9E-15B0-3A62-915A7A83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1C748-BDB0-0D2F-488C-23751B699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31314-1D26-8391-8E4B-F217DFAC2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61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2A016-1FA1-EC31-9B04-1A55AA4AD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4CA9F-11E7-6420-1C28-D9CAAA498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FBB2D-8114-9617-AE05-EED2869F4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FF56D-8B33-E3B3-4F6A-5CC998C01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76F95-CFEA-6AC2-ED4B-8212F9D14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40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B7DCB-8AE2-068F-590E-BCD985DAD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804556-93D5-4C84-C7C0-D70B871BD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99FE2-D9D3-FE29-B621-60D7DF741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4C4CF-74F1-8A38-034A-5769A3471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D5438-7E44-B3E1-086A-72F29056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4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E8618-4DBD-FBE5-26B4-D2C1C2FDD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E2F16-0D1A-E493-FD11-5D6CD475D9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09D1B5-7BBF-B3B8-F7E2-F624295F6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8D0A7-9B29-36A8-0099-3FFA4916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A7F917-3C7E-CE92-2C13-AAB8F6F5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332B3F-DDA3-DE53-DEC9-862B5E58C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7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7D89A-4A45-6C99-6CE8-5D2AE4CE1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6A170-0720-A666-C0FC-1971E3CC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2B8C6-3960-1EAF-7D66-3DEC66C3C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E77395-99B2-D1D9-B8AE-09108BB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40A58-F5ED-DFF6-B670-EE69DAD55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048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59EFD-8B65-899F-F1A8-248FCC180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0ACAAE-568E-4F60-F806-A4218ACB8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0CA60-1EE5-93BC-E787-3F8F58521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346341-C0BE-8C1B-51DA-A6B08AFF32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941F88-AD8E-B538-42C8-38BEE8B717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DD20F4-FFBB-8B73-FF0B-A2CA760C8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8F844F-B40B-C93D-D0C3-4144DB5BB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75C58D-AE0F-12EE-2216-47034F4E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2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223C6-6496-6082-8CD5-88C3B79E3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98778D-23DB-9EE2-8050-8502CE1FD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1B2DCF-DA5B-726B-36EB-8FAECD9DC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BF9E5A-491A-1783-F779-FCD2530A3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72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77B3-9E9A-C8E7-AF79-7E70E6EC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D07A16-18B7-D5AB-B22F-D44129583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9A4E0-F34F-2E67-5B04-FF763D37F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861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089C4-1CA1-432A-C585-0B92478E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FBC82-096D-2D18-DD6D-237D494FC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E18E1-60EE-4EA6-78ED-CFACA1A0A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2566B-D045-4871-EAF8-6D484C378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8C5731-0C30-E1D2-A134-BB5BDDDE8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C437B-6C68-8B14-94E7-572300A8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454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EDE-0922-0F77-A7F2-56723326C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AFA0EA-8915-696E-3B25-6F9A99283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38179B-BB2E-9304-9FD7-EF71CC47E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0E5C3-DB37-10C4-6503-CCEF00A89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88DDF9-AF70-03BF-E474-3DBC141A1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02C644-0758-D863-7933-957DC21A1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9095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6E7B2-1D45-BB64-5540-C62AC2FDD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ED072D-CB97-E1D2-E005-D0C8401FC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8DA6-A627-2981-7C10-7A1F0DAD1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A55DE-BA08-5F84-6877-7C21A0B23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6FC5A-E975-AD12-F7D3-34225C56C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34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523FB9-BDCA-92AA-472D-C92A78E84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FCD603-CC10-1D13-71F4-17F8F6557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4A8DA-0510-7956-890C-EB6FFF8B8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FEC6D-1CE5-7556-1AFA-C7642E7D1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A977F-A303-80C7-CC22-C0036C72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95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F4754-6193-F4D7-612D-B2001C2B4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74184-5253-12B5-500F-42E2E2E5B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50EE5-5B20-0D87-5892-1C7BD07F8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6853F-153E-2A7E-8B0E-D3FED1D2E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F5C7E-D5E8-9CBA-DA50-93290612B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42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09640-2171-6558-9B0A-57B7BB05A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EF050-7A72-8842-8FD7-C4B9CAADAF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0D4F1C-D873-1395-D0E2-97167DF9A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2418F-6085-9FE1-1843-EA0FD0FF6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6BDCCF-9538-496D-BFDC-05BB0F550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496919-D0EB-7FC8-5C44-8C8366FEF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35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DB600-F296-D12C-3CCF-844DE9749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3881E-53EF-ABF6-C64B-BA8167758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47715-C6E8-D7DF-81EA-44B07E47D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0D41F-B614-7446-348F-E48A9E6206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464F62-732F-EDAE-13D9-BD340E0F9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0525A5-E647-3CBF-A64C-75B725D8D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1B0147-DA18-0B04-C0D2-A05104EB9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2D74C1-19A8-A14F-9736-113486EFB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7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4A74-5FCF-73E1-21FD-A177C7935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1D88BB-5310-EBFE-1F2B-EAEED98C5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3F1E5-49DC-5E1A-637E-A0571FDE2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61EBA-BEAB-F929-BB1D-923F93056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97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268952-C345-01F8-2A46-6CF7A992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6923A-4BB3-374D-8784-5E186EF46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D10D9-AD12-19C2-C8AA-F609511F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111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9A84-F9E4-C450-74FC-8454DD337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0194E-899C-6B9D-41AE-9A9F11AED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446B65-429E-A7E9-78B9-157D119BC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BC9CFF-8B18-2D22-03F8-CF50AC881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455518-E7C2-EB05-3F6A-73BE4E854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CB84C-7C54-5446-7644-52222EC2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95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C11DF-917F-F5DD-8AAC-97313A5B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80AAAB-99C2-2808-FD40-3DE4CA0C8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079A21-366B-7EAC-C8FB-E9FE5136F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AF8714-24D3-9DFC-1BF6-5E7388726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6461F7-81E2-DDC4-0E31-CA4B25944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6B832D-333D-8C5E-DEE0-DF0CF8187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7C072F-5C17-C8D8-AB4E-3BF17E2E3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FF7862-AA52-2B92-C890-47389BFF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228C2-C563-79E7-18BF-534FF82B3A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929B59-1F6B-0647-A740-104624B45E7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7701D-53FA-0A90-99C9-658C4361D2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DFFEA-6FB1-F550-4EFF-1BA1D3447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A9B289-4625-7546-BCD2-DCD51184E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9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5" r:id="rId13"/>
    <p:sldLayoutId id="2147483679" r:id="rId14"/>
    <p:sldLayoutId id="214748368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D075D3-3A3E-54AA-E9F5-3E6F47F84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E12753-6D5E-D092-69FC-CB761E899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8FFBD-03AC-0129-7BE7-F09DD1E044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1A6DB7-6511-664D-9660-D424F422F9B6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C8CA6-7521-3495-FED1-EA873EA26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EEDC4-A75B-A694-59AE-36ED45426B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7DE6C8-ADDD-FB4E-985C-01EB64D09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4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png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5.emf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0.png"/><Relationship Id="rId5" Type="http://schemas.openxmlformats.org/officeDocument/2006/relationships/image" Target="../media/image17.emf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em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em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F48D2-C272-0A77-A372-101C7C85F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958" y="4057965"/>
            <a:ext cx="11043275" cy="520907"/>
          </a:xfrm>
        </p:spPr>
        <p:txBody>
          <a:bodyPr/>
          <a:lstStyle/>
          <a:p>
            <a:r>
              <a:rPr lang="en-US" dirty="0"/>
              <a:t>Adaptive quantum sensing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EFACF84-5116-3799-F778-B8776855F4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So Chigusa (Postdoctoral Fellow)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BE2383F-65D0-4C55-BE22-7B6DB7DEAF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91885" y="5867858"/>
            <a:ext cx="5650230" cy="642269"/>
          </a:xfrm>
        </p:spPr>
        <p:txBody>
          <a:bodyPr/>
          <a:lstStyle/>
          <a:p>
            <a:r>
              <a:rPr lang="en-US" dirty="0"/>
              <a:t>Light Dark World 2026 @ Carleton (7/28/2026)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0823A6-6745-982F-5A01-4393DE14F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8958" y="4587097"/>
            <a:ext cx="9963805" cy="1707559"/>
          </a:xfrm>
        </p:spPr>
        <p:txBody>
          <a:bodyPr/>
          <a:lstStyle/>
          <a:p>
            <a:r>
              <a:rPr lang="en-US" dirty="0"/>
              <a:t>for wave-like dark matter searches</a:t>
            </a:r>
          </a:p>
        </p:txBody>
      </p:sp>
      <p:pic>
        <p:nvPicPr>
          <p:cNvPr id="40" name="Picture 39" descr="A close up of a black background&#10;&#10;Description automatically generated">
            <a:extLst>
              <a:ext uri="{FF2B5EF4-FFF2-40B4-BE49-F238E27FC236}">
                <a16:creationId xmlns:a16="http://schemas.microsoft.com/office/drawing/2014/main" id="{65A49EF0-21EC-DC88-577B-2C459EE2F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58" y="1741154"/>
            <a:ext cx="2476500" cy="8001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2D5BFE-77BF-B0F6-BC84-2E239657E0B6}"/>
              </a:ext>
            </a:extLst>
          </p:cNvPr>
          <p:cNvSpPr/>
          <p:nvPr/>
        </p:nvSpPr>
        <p:spPr>
          <a:xfrm>
            <a:off x="349885" y="1060880"/>
            <a:ext cx="3086100" cy="520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C54740-494E-E3B0-D1DB-6334801186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958" y="1083742"/>
            <a:ext cx="3086100" cy="4699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27A5E36A-0495-2A6E-09D2-C66BA19365E8}"/>
              </a:ext>
            </a:extLst>
          </p:cNvPr>
          <p:cNvGrpSpPr/>
          <p:nvPr/>
        </p:nvGrpSpPr>
        <p:grpSpPr>
          <a:xfrm>
            <a:off x="5860595" y="5191174"/>
            <a:ext cx="6452697" cy="854093"/>
            <a:chOff x="4874239" y="5193877"/>
            <a:chExt cx="6452697" cy="854093"/>
          </a:xfrm>
        </p:grpSpPr>
        <p:sp>
          <p:nvSpPr>
            <p:cNvPr id="3" name="Text Placeholder 6">
              <a:extLst>
                <a:ext uri="{FF2B5EF4-FFF2-40B4-BE49-F238E27FC236}">
                  <a16:creationId xmlns:a16="http://schemas.microsoft.com/office/drawing/2014/main" id="{14B1C761-B4E4-064D-F1CD-08AEE33CDC74}"/>
                </a:ext>
              </a:extLst>
            </p:cNvPr>
            <p:cNvSpPr txBox="1">
              <a:spLocks/>
            </p:cNvSpPr>
            <p:nvPr/>
          </p:nvSpPr>
          <p:spPr>
            <a:xfrm>
              <a:off x="4874239" y="5193877"/>
              <a:ext cx="6452697" cy="687833"/>
            </a:xfrm>
            <a:prstGeom prst="rect">
              <a:avLst/>
            </a:prstGeom>
          </p:spPr>
          <p:txBody>
            <a:bodyPr vert="horz" lIns="91440" tIns="0" rIns="91440" bIns="0" rtlCol="0" anchor="b" anchorCtr="0">
              <a:noAutofit/>
            </a:bodyPr>
            <a:lstStyle>
              <a:lvl1pPr marL="0" indent="0" algn="l" defTabSz="914400" rtl="0" eaLnBrk="1" latinLnBrk="0" hangingPunct="1">
                <a:lnSpc>
                  <a:spcPts val="1640"/>
                </a:lnSpc>
                <a:spcBef>
                  <a:spcPts val="3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Helvetica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err="1">
                  <a:solidFill>
                    <a:schemeClr val="accent3"/>
                  </a:solidFill>
                </a:rPr>
                <a:t>arXiv</a:t>
              </a:r>
              <a:r>
                <a:rPr lang="en-US" dirty="0">
                  <a:solidFill>
                    <a:schemeClr val="accent3"/>
                  </a:solidFill>
                </a:rPr>
                <a:t>: [2608.xxxxx]</a:t>
              </a:r>
            </a:p>
            <a:p>
              <a:r>
                <a:rPr lang="en-US" dirty="0">
                  <a:solidFill>
                    <a:schemeClr val="accent3"/>
                  </a:solidFill>
                </a:rPr>
                <a:t>In collaboration with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4106C056-A29F-F37C-C660-1D45201A8C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05051" y="5405700"/>
              <a:ext cx="642270" cy="64227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8A2B8A00-58E0-F42C-71AC-43352EBE41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567854" y="5512820"/>
              <a:ext cx="1616998" cy="428029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6EF450CF-0E32-ED1C-AD8C-759A067753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0860" y="73857"/>
            <a:ext cx="6632762" cy="39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17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12717-B221-723F-FB0B-079A9D1CE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 and discussions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269830-A95E-7668-4D8C-2E66F129218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13482" y="1406769"/>
                <a:ext cx="11356004" cy="491451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Implication to decision making</a:t>
                </a:r>
              </a:p>
              <a:p>
                <a:pPr lvl="1"/>
                <a:r>
                  <a:rPr lang="en-US" dirty="0"/>
                  <a:t>Adaptive is best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US">
                            <a:latin typeface="Cambria Math" panose="02040503050406030204" pitchFamily="18" charset="0"/>
                          </a:rPr>
                          <m:t>shots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: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adapt</m:t>
                        </m:r>
                      </m:sub>
                    </m:sSub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adapt</m:t>
                        </m:r>
                      </m:sub>
                    </m:sSub>
                  </m:oMath>
                </a14:m>
                <a:r>
                  <a:rPr lang="en-US" dirty="0"/>
                  <a:t> is </a:t>
                </a:r>
                <a:r>
                  <a:rPr lang="en-US" dirty="0">
                    <a:solidFill>
                      <a:srgbClr val="FF6A03"/>
                    </a:solidFill>
                  </a:rPr>
                  <a:t>independent of DM properties</a:t>
                </a:r>
              </a:p>
              <a:p>
                <a:r>
                  <a:rPr lang="en-US" altLang="ja-US" dirty="0"/>
                  <a:t>Online update, NOT offline analysis</a:t>
                </a:r>
              </a:p>
              <a:p>
                <a:pPr lvl="1"/>
                <a:r>
                  <a:rPr lang="en-US" altLang="ja-US" dirty="0"/>
                  <a:t>Info discarded by</a:t>
                </a:r>
                <a:r>
                  <a:rPr lang="ja-US" altLang="ja-US" dirty="0"/>
                  <a:t> measurement</a:t>
                </a:r>
                <a:r>
                  <a:rPr lang="en-US" altLang="ja-US" dirty="0"/>
                  <a:t> never recovered</a:t>
                </a:r>
              </a:p>
              <a:p>
                <a:pPr lvl="1"/>
                <a:endParaRPr lang="en-US" dirty="0">
                  <a:solidFill>
                    <a:srgbClr val="FF6A03"/>
                  </a:solidFill>
                </a:endParaRPr>
              </a:p>
              <a:p>
                <a:r>
                  <a:rPr lang="en-US" dirty="0"/>
                  <a:t>Prospects</a:t>
                </a:r>
              </a:p>
              <a:p>
                <a:pPr lvl="1"/>
                <a:r>
                  <a:rPr lang="en-US" dirty="0"/>
                  <a:t>Global optimization</a:t>
                </a:r>
                <a:r>
                  <a:rPr lang="en-US" altLang="ja-US" dirty="0"/>
                  <a:t> </a:t>
                </a:r>
                <a14:m>
                  <m:oMath xmlns:m="http://schemas.openxmlformats.org/officeDocument/2006/math">
                    <m:r>
                      <a:rPr lang="en-US" altLang="ja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altLang="ja-US" dirty="0"/>
                  <a:t> </a:t>
                </a:r>
                <a:r>
                  <a:rPr lang="en-US" dirty="0">
                    <a:solidFill>
                      <a:srgbClr val="FF6A03"/>
                    </a:solidFill>
                  </a:rPr>
                  <a:t>DRL</a:t>
                </a:r>
                <a:endParaRPr lang="en-US" dirty="0"/>
              </a:p>
              <a:p>
                <a:pPr lvl="1"/>
                <a:r>
                  <a:rPr lang="en-US" dirty="0"/>
                  <a:t>Optimize initial state, interrogation time, etc.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rgbClr val="FF6A03"/>
                    </a:solidFill>
                  </a:rPr>
                  <a:t>VQA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269830-A95E-7668-4D8C-2E66F12921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13482" y="1406769"/>
                <a:ext cx="11356004" cy="4914518"/>
              </a:xfrm>
              <a:blipFill>
                <a:blip r:embed="rId3"/>
                <a:stretch>
                  <a:fillRect l="-670" t="-773"/>
                </a:stretch>
              </a:blipFill>
            </p:spPr>
            <p:txBody>
              <a:bodyPr/>
              <a:lstStyle/>
              <a:p>
                <a:r>
                  <a:rPr lang="ja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D9683C9D-A0EE-ACA3-F626-DEB591988FC3}"/>
              </a:ext>
            </a:extLst>
          </p:cNvPr>
          <p:cNvGrpSpPr/>
          <p:nvPr/>
        </p:nvGrpSpPr>
        <p:grpSpPr>
          <a:xfrm>
            <a:off x="7168126" y="1957596"/>
            <a:ext cx="4710392" cy="3493635"/>
            <a:chOff x="7150984" y="1867425"/>
            <a:chExt cx="4710392" cy="349363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2DA957C-85B9-A2CF-B49F-264F1AEBE13F}"/>
                </a:ext>
              </a:extLst>
            </p:cNvPr>
            <p:cNvSpPr txBox="1"/>
            <p:nvPr/>
          </p:nvSpPr>
          <p:spPr>
            <a:xfrm>
              <a:off x="7150984" y="4714729"/>
              <a:ext cx="47103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“Realizing a deep reinforcement learning agent discovering real-time</a:t>
              </a:r>
            </a:p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  feedback control strategies for a quantum system”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[Reuer, et al. Nat. Comm. ’23]  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30C3816-09D3-2650-7EB6-B9F72A7AC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07227" y="1867425"/>
              <a:ext cx="3941086" cy="28473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335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1F5FC-36EC-6DDE-221D-459D79ABE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5" name="図 6">
            <a:extLst>
              <a:ext uri="{FF2B5EF4-FFF2-40B4-BE49-F238E27FC236}">
                <a16:creationId xmlns:a16="http://schemas.microsoft.com/office/drawing/2014/main" id="{3C1518E3-4065-2C98-6D7C-25C495BA73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64712" y="1406769"/>
            <a:ext cx="6363311" cy="4648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7">
                <a:extLst>
                  <a:ext uri="{FF2B5EF4-FFF2-40B4-BE49-F238E27FC236}">
                    <a16:creationId xmlns:a16="http://schemas.microsoft.com/office/drawing/2014/main" id="{4C59F5A9-F4CB-3A90-99A8-F6755A834D86}"/>
                  </a:ext>
                </a:extLst>
              </p:cNvPr>
              <p:cNvSpPr txBox="1"/>
              <p:nvPr/>
            </p:nvSpPr>
            <p:spPr>
              <a:xfrm rot="1332604">
                <a:off x="7228703" y="2134959"/>
                <a:ext cx="2351541" cy="481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US" sz="2000" dirty="0">
                    <a:solidFill>
                      <a:srgbClr val="FF6A03"/>
                    </a:solidFill>
                  </a:rPr>
                  <a:t>Transverse: </a:t>
                </a:r>
                <a14:m>
                  <m:oMath xmlns:m="http://schemas.openxmlformats.org/officeDocument/2006/math">
                    <m:r>
                      <a:rPr kumimoji="1" lang="en-US" altLang="ja-US" sz="2000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kumimoji="1" lang="en-US" altLang="ja-US" sz="2000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US" sz="2000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US" sz="2000" b="0" i="0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shot</m:t>
                        </m:r>
                      </m:sub>
                      <m:sup>
                        <m:r>
                          <a:rPr kumimoji="1" lang="en-US" altLang="ja-US" sz="2000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−1/2</m:t>
                        </m:r>
                      </m:sup>
                    </m:sSubSup>
                  </m:oMath>
                </a14:m>
                <a:endParaRPr kumimoji="1" lang="ja-US" altLang="en-US" sz="2000" dirty="0">
                  <a:solidFill>
                    <a:srgbClr val="FF6A03"/>
                  </a:solidFill>
                </a:endParaRPr>
              </a:p>
            </p:txBody>
          </p:sp>
        </mc:Choice>
        <mc:Fallback xmlns="">
          <p:sp>
            <p:nvSpPr>
              <p:cNvPr id="6" name="テキスト ボックス 7">
                <a:extLst>
                  <a:ext uri="{FF2B5EF4-FFF2-40B4-BE49-F238E27FC236}">
                    <a16:creationId xmlns:a16="http://schemas.microsoft.com/office/drawing/2014/main" id="{4C59F5A9-F4CB-3A90-99A8-F6755A834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332604">
                <a:off x="7228703" y="2134959"/>
                <a:ext cx="2351541" cy="481670"/>
              </a:xfrm>
              <a:prstGeom prst="rect">
                <a:avLst/>
              </a:prstGeom>
              <a:blipFill>
                <a:blip r:embed="rId4"/>
                <a:stretch>
                  <a:fillRect l="-3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8">
                <a:extLst>
                  <a:ext uri="{FF2B5EF4-FFF2-40B4-BE49-F238E27FC236}">
                    <a16:creationId xmlns:a16="http://schemas.microsoft.com/office/drawing/2014/main" id="{973E2AD5-C483-9D7D-405C-383BB61CB5F3}"/>
                  </a:ext>
                </a:extLst>
              </p:cNvPr>
              <p:cNvSpPr txBox="1"/>
              <p:nvPr/>
            </p:nvSpPr>
            <p:spPr>
              <a:xfrm rot="660000">
                <a:off x="6174949" y="3160200"/>
                <a:ext cx="2543004" cy="481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US" sz="2000" dirty="0">
                    <a:solidFill>
                      <a:schemeClr val="accent5"/>
                    </a:solidFill>
                  </a:rPr>
                  <a:t>Longitudinal: </a:t>
                </a:r>
                <a14:m>
                  <m:oMath xmlns:m="http://schemas.openxmlformats.org/officeDocument/2006/math">
                    <m:r>
                      <a:rPr kumimoji="1" lang="en-US" altLang="ja-US" sz="20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kumimoji="1" lang="en-US" altLang="ja-US" sz="20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US" sz="20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US" sz="2000" b="0" i="0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shot</m:t>
                        </m:r>
                      </m:sub>
                      <m:sup>
                        <m:r>
                          <a:rPr kumimoji="1" lang="en-US" altLang="ja-US" sz="20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−1/4</m:t>
                        </m:r>
                      </m:sup>
                    </m:sSubSup>
                  </m:oMath>
                </a14:m>
                <a:endParaRPr kumimoji="1" lang="ja-US" altLang="en-US" sz="2000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7" name="テキスト ボックス 8">
                <a:extLst>
                  <a:ext uri="{FF2B5EF4-FFF2-40B4-BE49-F238E27FC236}">
                    <a16:creationId xmlns:a16="http://schemas.microsoft.com/office/drawing/2014/main" id="{973E2AD5-C483-9D7D-405C-383BB61CB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660000">
                <a:off x="6174949" y="3160200"/>
                <a:ext cx="2543004" cy="481670"/>
              </a:xfrm>
              <a:prstGeom prst="rect">
                <a:avLst/>
              </a:prstGeom>
              <a:blipFill>
                <a:blip r:embed="rId5"/>
                <a:stretch>
                  <a:fillRect l="-2927" b="-1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上矢印 11">
            <a:extLst>
              <a:ext uri="{FF2B5EF4-FFF2-40B4-BE49-F238E27FC236}">
                <a16:creationId xmlns:a16="http://schemas.microsoft.com/office/drawing/2014/main" id="{B396E713-29D3-B0EC-B245-B70BA244A25E}"/>
              </a:ext>
            </a:extLst>
          </p:cNvPr>
          <p:cNvSpPr/>
          <p:nvPr/>
        </p:nvSpPr>
        <p:spPr>
          <a:xfrm>
            <a:off x="9641196" y="3688005"/>
            <a:ext cx="300037" cy="958051"/>
          </a:xfrm>
          <a:prstGeom prst="upArrow">
            <a:avLst/>
          </a:prstGeom>
          <a:solidFill>
            <a:srgbClr val="FF6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13">
                <a:extLst>
                  <a:ext uri="{FF2B5EF4-FFF2-40B4-BE49-F238E27FC236}">
                    <a16:creationId xmlns:a16="http://schemas.microsoft.com/office/drawing/2014/main" id="{46B1DF60-1A06-87EB-B0B8-1D1B29764E0D}"/>
                  </a:ext>
                </a:extLst>
              </p:cNvPr>
              <p:cNvSpPr txBox="1"/>
              <p:nvPr/>
            </p:nvSpPr>
            <p:spPr>
              <a:xfrm>
                <a:off x="9258696" y="4646056"/>
                <a:ext cx="1065035" cy="4274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US" sz="2000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US" sz="2000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kumimoji="1" lang="en-US" altLang="ja-US" sz="2000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kumimoji="1" lang="en-US" altLang="ja-US" sz="2000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m:rPr>
                              <m:sty m:val="p"/>
                            </m:rPr>
                            <a:rPr kumimoji="1" lang="en-US" altLang="ja-US" sz="2000" b="0" i="0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adapt</m:t>
                          </m:r>
                        </m:sub>
                      </m:sSub>
                    </m:oMath>
                  </m:oMathPara>
                </a14:m>
                <a:endParaRPr kumimoji="1" lang="ja-US" altLang="en-US" sz="2000" dirty="0">
                  <a:solidFill>
                    <a:srgbClr val="FF6A03"/>
                  </a:solidFill>
                </a:endParaRPr>
              </a:p>
            </p:txBody>
          </p:sp>
        </mc:Choice>
        <mc:Fallback xmlns="">
          <p:sp>
            <p:nvSpPr>
              <p:cNvPr id="9" name="テキスト ボックス 13">
                <a:extLst>
                  <a:ext uri="{FF2B5EF4-FFF2-40B4-BE49-F238E27FC236}">
                    <a16:creationId xmlns:a16="http://schemas.microsoft.com/office/drawing/2014/main" id="{46B1DF60-1A06-87EB-B0B8-1D1B29764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8696" y="4646056"/>
                <a:ext cx="1065035" cy="427425"/>
              </a:xfrm>
              <a:prstGeom prst="rect">
                <a:avLst/>
              </a:prstGeom>
              <a:blipFill>
                <a:blip r:embed="rId6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22295F-160A-B362-676F-6B80D1E53ED2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13482" y="1406769"/>
                <a:ext cx="5600301" cy="476836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Main message</a:t>
                </a:r>
              </a:p>
              <a:p>
                <a:pPr lvl="1">
                  <a:spcAft>
                    <a:spcPts val="1200"/>
                  </a:spcAft>
                </a:pPr>
                <a:r>
                  <a:rPr lang="en-US" dirty="0"/>
                  <a:t>Adaptive strategy can be beneficial for DM searches</a:t>
                </a:r>
              </a:p>
              <a:p>
                <a:pPr lvl="1"/>
                <a:r>
                  <a:rPr lang="en-US" dirty="0"/>
                  <a:t>The best search strategy determined solely by detector setups; deserves a consideration      during experimental design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Fascinating interdisciplinary direction</a:t>
                </a:r>
              </a:p>
              <a:p>
                <a:pPr marL="457200" lvl="1" indent="0">
                  <a:buNone/>
                </a:pPr>
                <a:r>
                  <a:rPr lang="en-US" dirty="0">
                    <a:solidFill>
                      <a:srgbClr val="FF6A03"/>
                    </a:solidFill>
                  </a:rPr>
                  <a:t>Particle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>
                    <a:solidFill>
                      <a:srgbClr val="FF6A03"/>
                    </a:solidFill>
                  </a:rPr>
                  <a:t> Quantum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>
                    <a:solidFill>
                      <a:srgbClr val="FF6A03"/>
                    </a:solidFill>
                  </a:rPr>
                  <a:t> ML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22295F-160A-B362-676F-6B80D1E53E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13482" y="1406769"/>
                <a:ext cx="5600301" cy="4768361"/>
              </a:xfrm>
              <a:blipFill>
                <a:blip r:embed="rId7"/>
                <a:stretch>
                  <a:fillRect l="-1357" t="-796" r="-1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739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FB28E-995F-BB56-B15C-FD5C0DD7A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slides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66A94-F293-E0A7-D79C-4DC704B68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6724" y="1293851"/>
            <a:ext cx="9944616" cy="19784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99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0F6F0F-96A9-A092-C96E-BBF5A99D1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US" dirty="0"/>
              <a:t>Detuning effects</a:t>
            </a:r>
            <a:endParaRPr kumimoji="1" lang="ja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コンテンツ プレースホルダー 6">
                <a:extLst>
                  <a:ext uri="{FF2B5EF4-FFF2-40B4-BE49-F238E27FC236}">
                    <a16:creationId xmlns:a16="http://schemas.microsoft.com/office/drawing/2014/main" id="{304E46E0-80E5-5070-B7DD-E2AC5F350B76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US" altLang="ja-US" dirty="0"/>
                  <a:t>Detuning </a:t>
                </a:r>
                <a14:m>
                  <m:oMath xmlns:m="http://schemas.openxmlformats.org/officeDocument/2006/math">
                    <m:r>
                      <a:rPr lang="en-US" altLang="ja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ja-US" dirty="0"/>
                  <a:t> makes optimal readout time-dependent:  </a:t>
                </a:r>
                <a14:m>
                  <m:oMath xmlns:m="http://schemas.openxmlformats.org/officeDocument/2006/math">
                    <m:r>
                      <a:rPr lang="en-US" altLang="ja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ja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ja-US" b="0" i="1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ja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/2+∆ </m:t>
                    </m:r>
                    <m:r>
                      <m:rPr>
                        <m:sty m:val="p"/>
                      </m:rPr>
                      <a:rPr lang="en-US" altLang="ja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endParaRPr lang="ja-US" altLang="en-US" dirty="0"/>
              </a:p>
            </p:txBody>
          </p:sp>
        </mc:Choice>
        <mc:Fallback xmlns="">
          <p:sp>
            <p:nvSpPr>
              <p:cNvPr id="7" name="コンテンツ プレースホルダー 6">
                <a:extLst>
                  <a:ext uri="{FF2B5EF4-FFF2-40B4-BE49-F238E27FC236}">
                    <a16:creationId xmlns:a16="http://schemas.microsoft.com/office/drawing/2014/main" id="{304E46E0-80E5-5070-B7DD-E2AC5F350B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670" t="-796"/>
                </a:stretch>
              </a:blipFill>
            </p:spPr>
            <p:txBody>
              <a:bodyPr/>
              <a:lstStyle/>
              <a:p>
                <a:r>
                  <a:rPr lang="ja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図 9">
            <a:extLst>
              <a:ext uri="{FF2B5EF4-FFF2-40B4-BE49-F238E27FC236}">
                <a16:creationId xmlns:a16="http://schemas.microsoft.com/office/drawing/2014/main" id="{50B9D8EB-9AC2-3AA7-AD9D-3BA3823AC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650" y="1916206"/>
            <a:ext cx="73787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72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FA81F-BAC2-B10C-6127-FF5E47807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look-elsewhere effects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72B144-694D-7BAD-170A-03F36E32471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No signal simulation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5105BC-FD2B-92D0-7D9E-F0DA0E5E9C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53507" y="1839966"/>
            <a:ext cx="7284986" cy="4559227"/>
          </a:xfrm>
          <a:prstGeom prst="rect">
            <a:avLst/>
          </a:prstGeom>
        </p:spPr>
      </p:pic>
      <p:sp>
        <p:nvSpPr>
          <p:cNvPr id="9" name="Down Arrow 8">
            <a:extLst>
              <a:ext uri="{FF2B5EF4-FFF2-40B4-BE49-F238E27FC236}">
                <a16:creationId xmlns:a16="http://schemas.microsoft.com/office/drawing/2014/main" id="{28355B83-DF4E-5085-0005-0A5DEE4D5214}"/>
              </a:ext>
            </a:extLst>
          </p:cNvPr>
          <p:cNvSpPr/>
          <p:nvPr/>
        </p:nvSpPr>
        <p:spPr>
          <a:xfrm rot="3152006">
            <a:off x="8051301" y="2257606"/>
            <a:ext cx="210418" cy="594038"/>
          </a:xfrm>
          <a:prstGeom prst="downArrow">
            <a:avLst/>
          </a:prstGeom>
          <a:solidFill>
            <a:srgbClr val="FF6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A0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89A0B7-3A2A-CB45-67B5-C6858D60E120}"/>
              </a:ext>
            </a:extLst>
          </p:cNvPr>
          <p:cNvSpPr txBox="1"/>
          <p:nvPr/>
        </p:nvSpPr>
        <p:spPr>
          <a:xfrm>
            <a:off x="8390129" y="1987826"/>
            <a:ext cx="14144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6A03"/>
                </a:solidFill>
              </a:rPr>
              <a:t>Fake signal</a:t>
            </a: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D11A6D00-B893-C47E-1B5B-E42B4D9EBFEB}"/>
              </a:ext>
            </a:extLst>
          </p:cNvPr>
          <p:cNvSpPr/>
          <p:nvPr/>
        </p:nvSpPr>
        <p:spPr>
          <a:xfrm rot="9395467">
            <a:off x="4158477" y="5468583"/>
            <a:ext cx="210418" cy="594038"/>
          </a:xfrm>
          <a:prstGeom prst="downArrow">
            <a:avLst/>
          </a:prstGeom>
          <a:solidFill>
            <a:srgbClr val="FF6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A03"/>
              </a:solidFill>
            </a:endParaRP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44FF18C8-362D-0E59-3AD1-AC64D910A3AC}"/>
              </a:ext>
            </a:extLst>
          </p:cNvPr>
          <p:cNvSpPr/>
          <p:nvPr/>
        </p:nvSpPr>
        <p:spPr>
          <a:xfrm rot="12356898">
            <a:off x="4889394" y="5469843"/>
            <a:ext cx="210418" cy="594038"/>
          </a:xfrm>
          <a:prstGeom prst="downArrow">
            <a:avLst/>
          </a:prstGeom>
          <a:solidFill>
            <a:srgbClr val="FF6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A03"/>
              </a:solidFill>
            </a:endParaRP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1B750D6D-2C5F-4EF4-4D3E-CC7795E9AAE0}"/>
              </a:ext>
            </a:extLst>
          </p:cNvPr>
          <p:cNvSpPr/>
          <p:nvPr/>
        </p:nvSpPr>
        <p:spPr>
          <a:xfrm rot="10800000">
            <a:off x="7430490" y="5581092"/>
            <a:ext cx="210418" cy="594038"/>
          </a:xfrm>
          <a:prstGeom prst="downArrow">
            <a:avLst/>
          </a:prstGeom>
          <a:solidFill>
            <a:srgbClr val="FF6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A0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42549C-DABA-86C9-729B-4FB748BFBA84}"/>
              </a:ext>
            </a:extLst>
          </p:cNvPr>
          <p:cNvSpPr txBox="1"/>
          <p:nvPr/>
        </p:nvSpPr>
        <p:spPr>
          <a:xfrm>
            <a:off x="7007797" y="6234230"/>
            <a:ext cx="1055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6A03"/>
                </a:solidFill>
              </a:rPr>
              <a:t>Resolve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D4903-2693-C0B3-EAF0-C6D1BB7F10CD}"/>
              </a:ext>
            </a:extLst>
          </p:cNvPr>
          <p:cNvSpPr txBox="1"/>
          <p:nvPr/>
        </p:nvSpPr>
        <p:spPr>
          <a:xfrm>
            <a:off x="4049133" y="6034175"/>
            <a:ext cx="1200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6A03"/>
                </a:solidFill>
              </a:rPr>
              <a:t>Phase id.</a:t>
            </a:r>
          </a:p>
        </p:txBody>
      </p:sp>
    </p:spTree>
    <p:extLst>
      <p:ext uri="{BB962C8B-B14F-4D97-AF65-F5344CB8AC3E}">
        <p14:creationId xmlns:p14="http://schemas.microsoft.com/office/powerpoint/2010/main" val="371693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B15313-10FF-0021-4118-53513A0B65F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Repeated local optimization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/>
                  <a:t> global optimization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B15313-10FF-0021-4118-53513A0B65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42" t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34266E-8075-0704-8F79-8AAC4E9CFBB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US" dirty="0"/>
                  <a:t>Fixed-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is the best with unknown phase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dirty="0"/>
                  <a:t> No phase information is learned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34266E-8075-0704-8F79-8AAC4E9CFB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4"/>
                <a:stretch>
                  <a:fillRect l="-670" t="-7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580E104-1EE5-61D5-3F19-F4D54080A5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3507" y="1839966"/>
            <a:ext cx="7284986" cy="455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00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5C6F53-B091-87A1-2608-3A7847300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156" y="1856807"/>
            <a:ext cx="4946308" cy="35944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AFCD2A-04F7-B531-4EE6-06BE78A3D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theory for hypothesis 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A91CF8-1777-4DBF-4152-3B389DBFD66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US" dirty="0"/>
                  <a:t>Type-II error (false negative) rate decays exponentially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KL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   Kullback–Leibler divergence </a:t>
                </a:r>
              </a:p>
              <a:p>
                <a:endParaRPr lang="en-US" dirty="0"/>
              </a:p>
              <a:p>
                <a:r>
                  <a:rPr lang="en-US" dirty="0"/>
                  <a:t>Relevant QI quantity: </a:t>
                </a:r>
                <a:r>
                  <a:rPr lang="en-US" dirty="0">
                    <a:solidFill>
                      <a:srgbClr val="FF6A03"/>
                    </a:solidFill>
                  </a:rPr>
                  <a:t>relative entropy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||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FF6A03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accent1"/>
                    </a:solidFill>
                  </a:rPr>
                  <a:t>Max extractable information: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KL</m:t>
                        </m:r>
                      </m:sub>
                    </m:sSub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dirty="0">
                  <a:solidFill>
                    <a:schemeClr val="accent1"/>
                  </a:solidFill>
                </a:endParaRPr>
              </a:p>
              <a:p>
                <a:pPr lvl="1" indent="0">
                  <a:buNone/>
                </a:pPr>
                <a:r>
                  <a:rPr lang="en-US" sz="2000" dirty="0" err="1">
                    <a:solidFill>
                      <a:schemeClr val="bg1">
                        <a:lumMod val="50000"/>
                      </a:schemeClr>
                    </a:solidFill>
                  </a:rPr>
                  <a:t>cf</a:t>
                </a:r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</a:rPr>
                  <a:t>: Fisher information for measurement</a:t>
                </a:r>
              </a:p>
              <a:p>
                <a:pPr lvl="1" indent="0">
                  <a:buNone/>
                </a:pPr>
                <a:r>
                  <a:rPr lang="en-US" sz="2000" dirty="0" err="1">
                    <a:solidFill>
                      <a:schemeClr val="bg1">
                        <a:lumMod val="50000"/>
                      </a:schemeClr>
                    </a:solidFill>
                  </a:rPr>
                  <a:t>cf</a:t>
                </a:r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</a:rPr>
                  <a:t>: Chernoff bound for symmetric testing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A91CF8-1777-4DBF-4152-3B389DBFD6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4"/>
                <a:stretch>
                  <a:fillRect l="-670" t="-7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3442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D38AD-7E2B-ADE2-8EEE-745C738B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Assumed experimental setups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A23BF3-A9B4-8BC5-FF8E-2B88986F985D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Detector performance (optimistic </a:t>
                </a:r>
                <a:r>
                  <a:rPr lang="en-US" dirty="0" err="1"/>
                  <a:t>transmon</a:t>
                </a:r>
                <a:r>
                  <a:rPr lang="en-US" dirty="0"/>
                  <a:t> qubit)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: interrogation time</a:t>
                </a:r>
              </a:p>
              <a:p>
                <a:pPr lvl="1"/>
                <a:r>
                  <a:rPr lang="en-US" dirty="0"/>
                  <a:t>Measurement contrast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=0.999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Readout error rate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=0.05 %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For false-positive rate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=5 %</m:t>
                    </m:r>
                  </m:oMath>
                </a14:m>
                <a:r>
                  <a:rPr lang="en-US" dirty="0"/>
                  <a:t> and detection power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=95 %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adapt</m:t>
                          </m:r>
                        </m:sub>
                      </m:sSub>
                      <m:r>
                        <a:rPr lang="en-US" i="1" smtClean="0">
                          <a:solidFill>
                            <a:srgbClr val="FF6A03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19.2749</m:t>
                          </m:r>
                        </m:num>
                        <m:den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pol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</m:d>
                              <m:r>
                                <a:rPr lang="en-US" b="0" i="1" smtClean="0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</m:d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US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A23BF3-A9B4-8BC5-FF8E-2B88986F98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3"/>
                <a:stretch>
                  <a:fillRect l="-670" t="-7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710EB3D7-73F2-D32D-D5C7-91A3150EC5B7}"/>
              </a:ext>
            </a:extLst>
          </p:cNvPr>
          <p:cNvGrpSpPr/>
          <p:nvPr/>
        </p:nvGrpSpPr>
        <p:grpSpPr>
          <a:xfrm>
            <a:off x="6952547" y="2120898"/>
            <a:ext cx="4716938" cy="1670051"/>
            <a:chOff x="522514" y="2060818"/>
            <a:chExt cx="4716938" cy="1670051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44F660CC-FE44-EC3C-7DC7-129B62693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2514" y="2060818"/>
              <a:ext cx="4716938" cy="1670051"/>
            </a:xfrm>
            <a:prstGeom prst="rect">
              <a:avLst/>
            </a:prstGeom>
          </p:spPr>
        </p:pic>
        <p:sp>
          <p:nvSpPr>
            <p:cNvPr id="6" name="角丸四角形 12">
              <a:extLst>
                <a:ext uri="{FF2B5EF4-FFF2-40B4-BE49-F238E27FC236}">
                  <a16:creationId xmlns:a16="http://schemas.microsoft.com/office/drawing/2014/main" id="{8F82EB7A-C837-899C-577B-E714FB451ADB}"/>
                </a:ext>
              </a:extLst>
            </p:cNvPr>
            <p:cNvSpPr/>
            <p:nvPr/>
          </p:nvSpPr>
          <p:spPr>
            <a:xfrm>
              <a:off x="2171700" y="2060818"/>
              <a:ext cx="1014413" cy="1670051"/>
            </a:xfrm>
            <a:prstGeom prst="roundRect">
              <a:avLst/>
            </a:prstGeom>
            <a:noFill/>
            <a:ln w="38100">
              <a:solidFill>
                <a:srgbClr val="FF6A0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7343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2C2F3-3F84-7308-E68E-F69DA0B93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 dark matter signals at direct detection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7EEDB295-82F6-327F-C6A9-98398481C34D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US" dirty="0"/>
                  <a:t>Coherent oscillation of classical wave dark matter (DM)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6A03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solidFill>
                            <a:srgbClr val="FF6A0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func>
                        <m:funcPr>
                          <m:ctrlPr>
                            <a:rPr lang="en-US" i="1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  <m:t>DM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  <m:t>DM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i="1">
                                          <a:solidFill>
                                            <a:srgbClr val="FF6A03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solidFill>
                                            <a:srgbClr val="FF6A03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  <m:t>DM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rgbClr val="FF6A03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  <a:p>
                <a:r>
                  <a:rPr lang="en-US" dirty="0"/>
                  <a:t>Unknown properties of DM signals</a:t>
                </a:r>
              </a:p>
              <a:p>
                <a:pPr lvl="1"/>
                <a:r>
                  <a:rPr lang="en-US" dirty="0">
                    <a:solidFill>
                      <a:schemeClr val="tx2"/>
                    </a:solidFill>
                  </a:rPr>
                  <a:t>Frequency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sub>
                    </m:sSub>
                  </m:oMath>
                </a14:m>
                <a:endParaRPr lang="en-US" dirty="0">
                  <a:solidFill>
                    <a:schemeClr val="tx2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tx2"/>
                    </a:solidFill>
                  </a:rPr>
                  <a:t>Amplitude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>
                  <a:solidFill>
                    <a:schemeClr val="tx2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tx2"/>
                    </a:solidFill>
                  </a:rPr>
                  <a:t>Oscillation phase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US" dirty="0">
                  <a:solidFill>
                    <a:schemeClr val="tx2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tx2"/>
                    </a:solidFill>
                  </a:rPr>
                  <a:t>Direction</a:t>
                </a:r>
              </a:p>
              <a:p>
                <a:pPr lvl="1" indent="0">
                  <a:buNone/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ex) Dark photon polarization</a:t>
                </a:r>
              </a:p>
              <a:p>
                <a:pPr lvl="1" indent="0">
                  <a:buNone/>
                </a:pP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      Axion-induced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eff</m:t>
                        </m:r>
                      </m:sub>
                    </m:sSub>
                  </m:oMath>
                </a14:m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>
                <a:extLst>
                  <a:ext uri="{FF2B5EF4-FFF2-40B4-BE49-F238E27FC236}">
                    <a16:creationId xmlns:a16="http://schemas.microsoft.com/office/drawing/2014/main" id="{7EEDB295-82F6-327F-C6A9-98398481C3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3"/>
                <a:stretch>
                  <a:fillRect l="-670" t="-7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BB855A5-9D2F-E64B-D1F3-D0AAC73F79B2}"/>
              </a:ext>
            </a:extLst>
          </p:cNvPr>
          <p:cNvSpPr txBox="1">
            <a:spLocks/>
          </p:cNvSpPr>
          <p:nvPr/>
        </p:nvSpPr>
        <p:spPr>
          <a:xfrm>
            <a:off x="582369" y="2654176"/>
            <a:ext cx="11296149" cy="49381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3">
                <a:extLst>
                  <a:ext uri="{FF2B5EF4-FFF2-40B4-BE49-F238E27FC236}">
                    <a16:creationId xmlns:a16="http://schemas.microsoft.com/office/drawing/2014/main" id="{F8BCED50-B50E-E8CA-2340-4311DC543D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13576" y="2598261"/>
                <a:ext cx="5678424" cy="47683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32004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1200"/>
                  </a:spcAft>
                  <a:buFont typeface="Wingdings" pitchFamily="2" charset="2"/>
                  <a:buChar char="v"/>
                  <a:defRPr sz="2400" kern="120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Resonant drive</a:t>
                </a:r>
              </a:p>
              <a:p>
                <a:pPr marL="365760" lvl="1" indent="0">
                  <a:buNone/>
                </a:pPr>
                <a:r>
                  <a:rPr lang="en-US" dirty="0"/>
                  <a:t>as example of quantum sensing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r>
                  <a:rPr lang="en-US" dirty="0">
                    <a:solidFill>
                      <a:srgbClr val="FF6A03"/>
                    </a:solidFill>
                  </a:rPr>
                  <a:t>DM signal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DM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qubit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Content Placeholder 13">
                <a:extLst>
                  <a:ext uri="{FF2B5EF4-FFF2-40B4-BE49-F238E27FC236}">
                    <a16:creationId xmlns:a16="http://schemas.microsoft.com/office/drawing/2014/main" id="{F8BCED50-B50E-E8CA-2340-4311DC543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576" y="2598261"/>
                <a:ext cx="5678424" cy="4768361"/>
              </a:xfrm>
              <a:prstGeom prst="rect">
                <a:avLst/>
              </a:prstGeom>
              <a:blipFill>
                <a:blip r:embed="rId4"/>
                <a:stretch>
                  <a:fillRect l="-1563" t="-10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717FEA7-93C4-C013-3881-39F9FDECCFF2}"/>
              </a:ext>
            </a:extLst>
          </p:cNvPr>
          <p:cNvCxnSpPr/>
          <p:nvPr/>
        </p:nvCxnSpPr>
        <p:spPr>
          <a:xfrm>
            <a:off x="8686800" y="4087091"/>
            <a:ext cx="1870364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169DC4-8A79-CFCF-B858-FB75A9E6DB62}"/>
                  </a:ext>
                </a:extLst>
              </p:cNvPr>
              <p:cNvSpPr txBox="1"/>
              <p:nvPr/>
            </p:nvSpPr>
            <p:spPr>
              <a:xfrm>
                <a:off x="10826051" y="3902425"/>
                <a:ext cx="41479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↑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169DC4-8A79-CFCF-B858-FB75A9E6D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6051" y="3902425"/>
                <a:ext cx="414794" cy="369332"/>
              </a:xfrm>
              <a:prstGeom prst="rect">
                <a:avLst/>
              </a:prstGeom>
              <a:blipFill>
                <a:blip r:embed="rId5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966104-B39C-7AFC-5859-BBB078D586EC}"/>
              </a:ext>
            </a:extLst>
          </p:cNvPr>
          <p:cNvCxnSpPr/>
          <p:nvPr/>
        </p:nvCxnSpPr>
        <p:spPr>
          <a:xfrm>
            <a:off x="8687770" y="5555673"/>
            <a:ext cx="1870364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C82819F-DB05-F40B-03BB-507C719B6DE7}"/>
                  </a:ext>
                </a:extLst>
              </p:cNvPr>
              <p:cNvSpPr txBox="1"/>
              <p:nvPr/>
            </p:nvSpPr>
            <p:spPr>
              <a:xfrm>
                <a:off x="10826496" y="5371007"/>
                <a:ext cx="41479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↓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C82819F-DB05-F40B-03BB-507C719B6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6496" y="5371007"/>
                <a:ext cx="414794" cy="369332"/>
              </a:xfrm>
              <a:prstGeom prst="rect">
                <a:avLst/>
              </a:prstGeom>
              <a:blipFill>
                <a:blip r:embed="rId6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F1FAF40B-CDCB-26A7-EE52-EA43FAC04842}"/>
              </a:ext>
            </a:extLst>
          </p:cNvPr>
          <p:cNvSpPr txBox="1"/>
          <p:nvPr/>
        </p:nvSpPr>
        <p:spPr>
          <a:xfrm>
            <a:off x="5638800" y="333894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0C53B45F-E66A-A914-D3BF-DE184E5177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1646538"/>
              </p:ext>
            </p:extLst>
          </p:nvPr>
        </p:nvGraphicFramePr>
        <p:xfrm>
          <a:off x="7476014" y="4161493"/>
          <a:ext cx="2387599" cy="1358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Triangle 26">
            <a:extLst>
              <a:ext uri="{FF2B5EF4-FFF2-40B4-BE49-F238E27FC236}">
                <a16:creationId xmlns:a16="http://schemas.microsoft.com/office/drawing/2014/main" id="{9868BDB1-E32A-D685-E581-684C6DC2489B}"/>
              </a:ext>
            </a:extLst>
          </p:cNvPr>
          <p:cNvSpPr/>
          <p:nvPr/>
        </p:nvSpPr>
        <p:spPr>
          <a:xfrm rot="1943487">
            <a:off x="9199605" y="4686816"/>
            <a:ext cx="382487" cy="269134"/>
          </a:xfrm>
          <a:prstGeom prst="triangle">
            <a:avLst/>
          </a:prstGeom>
          <a:solidFill>
            <a:srgbClr val="FF6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urved Right Arrow 37">
            <a:extLst>
              <a:ext uri="{FF2B5EF4-FFF2-40B4-BE49-F238E27FC236}">
                <a16:creationId xmlns:a16="http://schemas.microsoft.com/office/drawing/2014/main" id="{7F84FEA6-7760-E9E3-4B52-DDEDF2F39BDF}"/>
              </a:ext>
            </a:extLst>
          </p:cNvPr>
          <p:cNvSpPr/>
          <p:nvPr/>
        </p:nvSpPr>
        <p:spPr>
          <a:xfrm rot="10800000">
            <a:off x="10097353" y="4251641"/>
            <a:ext cx="374073" cy="1099250"/>
          </a:xfrm>
          <a:prstGeom prst="curved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233128-28CC-6752-163F-F33F7D817E14}"/>
              </a:ext>
            </a:extLst>
          </p:cNvPr>
          <p:cNvSpPr txBox="1"/>
          <p:nvPr/>
        </p:nvSpPr>
        <p:spPr>
          <a:xfrm>
            <a:off x="4280353" y="5271242"/>
            <a:ext cx="3900179" cy="646331"/>
          </a:xfrm>
          <a:prstGeom prst="rect">
            <a:avLst/>
          </a:prstGeom>
          <a:solidFill>
            <a:srgbClr val="D6E7FF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Example: “Detection of hidden photon dark matter using the direct excitation of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transmon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qubits”</a:t>
            </a:r>
          </a:p>
          <a:p>
            <a:pPr algn="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[Chen, et al. PRL ’23]  </a:t>
            </a:r>
          </a:p>
        </p:txBody>
      </p:sp>
    </p:spTree>
    <p:extLst>
      <p:ext uri="{BB962C8B-B14F-4D97-AF65-F5344CB8AC3E}">
        <p14:creationId xmlns:p14="http://schemas.microsoft.com/office/powerpoint/2010/main" val="402170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AB48F-5EF1-EA0C-643A-3590DA2B8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interpretation and projective measurements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ED5FF5D-2E8E-D5BC-E7F3-5F1913B0055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13482" y="1406769"/>
                <a:ext cx="7389645" cy="496632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Classical interpretation</a:t>
                </a:r>
              </a:p>
              <a:p>
                <a:pPr lvl="1"/>
                <a:r>
                  <a:rPr lang="en-US" dirty="0"/>
                  <a:t>“DM signal flips the qubit spin at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”</a:t>
                </a:r>
              </a:p>
              <a:p>
                <a:r>
                  <a:rPr lang="en-US" dirty="0"/>
                  <a:t>Quantum description</a:t>
                </a:r>
              </a:p>
              <a:p>
                <a:pPr marL="457200" lvl="1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sSup>
                        <m:sSupPr>
                          <m:ctrlPr>
                            <a:rPr lang="en-US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p>
                      </m:sSup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↑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lvl="1"/>
                <a:r>
                  <a:rPr lang="en-US" dirty="0">
                    <a:solidFill>
                      <a:srgbClr val="FF6A03"/>
                    </a:solidFill>
                  </a:rPr>
                  <a:t>Additional information from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r>
                  <a:rPr lang="en-US" dirty="0"/>
                  <a:t>Projective measurement</a:t>
                </a:r>
              </a:p>
              <a:p>
                <a:pPr lvl="1"/>
                <a:r>
                  <a:rPr lang="en-US" altLang="ja-US" dirty="0">
                    <a:solidFill>
                      <a:schemeClr val="accent1"/>
                    </a:solidFill>
                  </a:rPr>
                  <a:t>DOF of readout-axis choice</a:t>
                </a:r>
                <a:endParaRPr lang="en-US" dirty="0"/>
              </a:p>
              <a:p>
                <a:pPr lvl="1"/>
                <a:r>
                  <a:rPr lang="en-US" dirty="0"/>
                  <a:t>“Classical”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>
                    <a:solidFill>
                      <a:srgbClr val="FF6A03"/>
                    </a:solidFill>
                  </a:rPr>
                  <a:t>-projective measurement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ED5FF5D-2E8E-D5BC-E7F3-5F1913B005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13482" y="1406769"/>
                <a:ext cx="7389645" cy="4966322"/>
              </a:xfrm>
              <a:blipFill>
                <a:blip r:embed="rId3"/>
                <a:stretch>
                  <a:fillRect l="-1029" t="-765"/>
                </a:stretch>
              </a:blipFill>
            </p:spPr>
            <p:txBody>
              <a:bodyPr/>
              <a:lstStyle/>
              <a:p>
                <a:r>
                  <a:rPr lang="ja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>
            <a:extLst>
              <a:ext uri="{FF2B5EF4-FFF2-40B4-BE49-F238E27FC236}">
                <a16:creationId xmlns:a16="http://schemas.microsoft.com/office/drawing/2014/main" id="{0A1F2DDF-A0E7-5E54-A509-B71BB94EAF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096000" y="1291698"/>
            <a:ext cx="6254663" cy="625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41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826FF-34E9-D16E-CB19-5E255F69C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Longitudinal vs transverse readout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E52835-97F7-ED55-61A0-F64A224D5B6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13482" y="1408176"/>
                <a:ext cx="11356004" cy="5227571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-readout</a:t>
                </a:r>
              </a:p>
              <a:p>
                <a:pPr lvl="1" indent="0">
                  <a:buNone/>
                </a:pPr>
                <a:r>
                  <a:rPr lang="en-US" dirty="0">
                    <a:solidFill>
                      <a:srgbClr val="FF6A03"/>
                    </a:solidFill>
                  </a:rPr>
                  <a:t>Insensitive to unknown phase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>
                  <a:solidFill>
                    <a:srgbClr val="FF6A03"/>
                  </a:solidFill>
                </a:endParaRPr>
              </a:p>
              <a:p>
                <a:pPr lvl="1" indent="0">
                  <a:buNone/>
                </a:pPr>
                <a:r>
                  <a:rPr lang="en-US" dirty="0">
                    <a:solidFill>
                      <a:schemeClr val="accent5"/>
                    </a:solidFill>
                  </a:rPr>
                  <a:t>Quadratic response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/2)</m:t>
                        </m:r>
                      </m:e>
                    </m:func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Transverse oracle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-readout</a:t>
                </a:r>
              </a:p>
              <a:p>
                <a:pPr lvl="1" indent="0">
                  <a:buNone/>
                </a:pPr>
                <a:r>
                  <a:rPr lang="en-US" dirty="0">
                    <a:solidFill>
                      <a:srgbClr val="FF6A03"/>
                    </a:solidFill>
                  </a:rPr>
                  <a:t>Linear response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∝</m:t>
                    </m:r>
                    <m:r>
                      <a:rPr lang="en-US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dirty="0">
                  <a:solidFill>
                    <a:srgbClr val="FF6A03"/>
                  </a:solidFill>
                </a:endParaRPr>
              </a:p>
              <a:p>
                <a:pPr lvl="1" indent="0">
                  <a:buNone/>
                </a:pPr>
                <a:r>
                  <a:rPr lang="en-US" dirty="0">
                    <a:solidFill>
                      <a:schemeClr val="accent5"/>
                    </a:solidFill>
                  </a:rPr>
                  <a:t>Need to know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lvl="1" indent="0">
                  <a:buNone/>
                </a:pPr>
                <a:endParaRPr lang="en-US" dirty="0">
                  <a:solidFill>
                    <a:schemeClr val="accent5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altLang="ja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US" dirty="0"/>
                  <a:t>is determined by signal direction</a:t>
                </a:r>
              </a:p>
              <a:p>
                <a:pPr lvl="1"/>
                <a:r>
                  <a:rPr lang="en-US" altLang="ja-US" dirty="0"/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ja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altLang="ja-US">
                            <a:latin typeface="Cambria Math" panose="02040503050406030204" pitchFamily="18" charset="0"/>
                          </a:rPr>
                          <m:t>sig</m:t>
                        </m:r>
                      </m:sub>
                    </m:sSub>
                    <m:func>
                      <m:funcPr>
                        <m:ctrlPr>
                          <a:rPr lang="en-US" altLang="ja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ja-US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ja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altLang="ja-US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func>
                    <m:acc>
                      <m:accPr>
                        <m:chr m:val="̂"/>
                        <m:ctrlPr>
                          <a:rPr lang="en-US" altLang="ja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ja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altLang="ja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altLang="ja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ja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altLang="ja-US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func>
                    <m:acc>
                      <m:accPr>
                        <m:chr m:val="̂"/>
                        <m:ctrlPr>
                          <a:rPr lang="en-US" altLang="ja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ja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</m:oMath>
                </a14:m>
                <a:endParaRPr lang="en-US" altLang="ja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ja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ja-US" i="1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altLang="ja-US" dirty="0"/>
                  <a:t>  is unknown</a:t>
                </a:r>
                <a:r>
                  <a:rPr lang="ja-JP" altLang="en-US"/>
                  <a:t>　</a:t>
                </a:r>
                <a14:m>
                  <m:oMath xmlns:m="http://schemas.openxmlformats.org/officeDocument/2006/math">
                    <m:r>
                      <a:rPr lang="ja-JP" altLang="en-US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ja-JP" altLang="en-US" dirty="0">
                    <a:solidFill>
                      <a:srgbClr val="FF6A03"/>
                    </a:solidFill>
                  </a:rPr>
                  <a:t>　</a:t>
                </a:r>
                <a:r>
                  <a:rPr lang="en-US" altLang="ja-JP" dirty="0">
                    <a:solidFill>
                      <a:srgbClr val="FF6A03"/>
                    </a:solidFill>
                  </a:rPr>
                  <a:t>learn it!</a:t>
                </a:r>
                <a:endParaRPr lang="en-US" altLang="ja-US" dirty="0">
                  <a:solidFill>
                    <a:srgbClr val="FF6A03"/>
                  </a:solidFill>
                </a:endParaRPr>
              </a:p>
              <a:p>
                <a:pPr lvl="1" indent="0">
                  <a:buNone/>
                </a:pPr>
                <a:endParaRPr lang="en-US" b="1" dirty="0">
                  <a:solidFill>
                    <a:schemeClr val="accent5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E52835-97F7-ED55-61A0-F64A224D5B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13482" y="1408176"/>
                <a:ext cx="11356004" cy="5227571"/>
              </a:xfrm>
              <a:blipFill>
                <a:blip r:embed="rId3"/>
                <a:stretch>
                  <a:fillRect l="-670" t="-726"/>
                </a:stretch>
              </a:blipFill>
            </p:spPr>
            <p:txBody>
              <a:bodyPr/>
              <a:lstStyle/>
              <a:p>
                <a:r>
                  <a:rPr lang="ja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ACC0AF85-5609-574D-4E0F-E0724366E6AB}"/>
              </a:ext>
            </a:extLst>
          </p:cNvPr>
          <p:cNvGrpSpPr/>
          <p:nvPr/>
        </p:nvGrpSpPr>
        <p:grpSpPr>
          <a:xfrm>
            <a:off x="512064" y="1833735"/>
            <a:ext cx="407270" cy="1039090"/>
            <a:chOff x="515616" y="3525982"/>
            <a:chExt cx="407270" cy="10390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BDC3235-C1A1-D931-CEA9-BEFD6DBBE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2514" y="3525982"/>
              <a:ext cx="395259" cy="51954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273584-0A83-BEBF-894B-355ADD3ED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5616" y="4045527"/>
              <a:ext cx="407270" cy="519545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38C0D7-DE95-29A5-260A-6EF48DF3334C}"/>
              </a:ext>
            </a:extLst>
          </p:cNvPr>
          <p:cNvGrpSpPr/>
          <p:nvPr/>
        </p:nvGrpSpPr>
        <p:grpSpPr>
          <a:xfrm>
            <a:off x="510503" y="3305919"/>
            <a:ext cx="407270" cy="1039090"/>
            <a:chOff x="510503" y="5387427"/>
            <a:chExt cx="407270" cy="103909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CF9A44B-D371-BD6E-CB1F-01B7E2BF6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401" y="5387427"/>
              <a:ext cx="395259" cy="51954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7D4748A-3B8E-4EE1-421A-4806FE28D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0503" y="5906972"/>
              <a:ext cx="407270" cy="519545"/>
            </a:xfrm>
            <a:prstGeom prst="rect">
              <a:avLst/>
            </a:prstGeom>
          </p:spPr>
        </p:pic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81300C3B-5168-8DC8-477D-A6AFEA2B3F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095999" y="1291698"/>
            <a:ext cx="6254663" cy="625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0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FC6642-2FDA-D4A0-1C8E-63982A6E65BF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13482" y="1406769"/>
                <a:ext cx="11356004" cy="493861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During repeated measurements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shots</m:t>
                        </m:r>
                      </m:sub>
                    </m:sSub>
                  </m:oMath>
                </a14:m>
                <a:r>
                  <a:rPr lang="en-US" dirty="0"/>
                  <a:t> total shots,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Resilient to fake positives/look-elsewhere effects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FC6642-2FDA-D4A0-1C8E-63982A6E65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13482" y="1406769"/>
                <a:ext cx="11356004" cy="4938613"/>
              </a:xfrm>
              <a:blipFill>
                <a:blip r:embed="rId3"/>
                <a:stretch>
                  <a:fillRect l="-670" t="-17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Diagram 5">
                <a:extLst>
                  <a:ext uri="{FF2B5EF4-FFF2-40B4-BE49-F238E27FC236}">
                    <a16:creationId xmlns:a16="http://schemas.microsoft.com/office/drawing/2014/main" id="{FA459FF6-99C7-9FD9-7919-D1AE96BFA06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91068231"/>
                  </p:ext>
                </p:extLst>
              </p:nvPr>
            </p:nvGraphicFramePr>
            <p:xfrm>
              <a:off x="1039091" y="1870363"/>
              <a:ext cx="10238509" cy="365798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</mc:Choice>
        <mc:Fallback xmlns="">
          <p:graphicFrame>
            <p:nvGraphicFramePr>
              <p:cNvPr id="6" name="Diagram 5">
                <a:extLst>
                  <a:ext uri="{FF2B5EF4-FFF2-40B4-BE49-F238E27FC236}">
                    <a16:creationId xmlns:a16="http://schemas.microsoft.com/office/drawing/2014/main" id="{FA459FF6-99C7-9FD9-7919-D1AE96BFA06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91068231"/>
                  </p:ext>
                </p:extLst>
              </p:nvPr>
            </p:nvGraphicFramePr>
            <p:xfrm>
              <a:off x="1039091" y="1870363"/>
              <a:ext cx="10238509" cy="365798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10" r:qs="rId11" r:cs="rId12"/>
              </a:graphicData>
            </a:graphic>
          </p:graphicFrame>
        </mc:Fallback>
      </mc:AlternateContent>
      <p:sp>
        <p:nvSpPr>
          <p:cNvPr id="11" name="Title 10">
            <a:extLst>
              <a:ext uri="{FF2B5EF4-FFF2-40B4-BE49-F238E27FC236}">
                <a16:creationId xmlns:a16="http://schemas.microsoft.com/office/drawing/2014/main" id="{1B164B71-48AE-B664-915B-B44F6080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strategy</a:t>
            </a:r>
          </a:p>
        </p:txBody>
      </p:sp>
    </p:spTree>
    <p:extLst>
      <p:ext uri="{BB962C8B-B14F-4D97-AF65-F5344CB8AC3E}">
        <p14:creationId xmlns:p14="http://schemas.microsoft.com/office/powerpoint/2010/main" val="3273529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91A5F-CD46-BE8F-0363-70C2D9738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trajectory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6222B0-AA78-692D-A9CC-75AC61BD3BEB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313482" y="2755026"/>
            <a:ext cx="5822868" cy="34795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6965E62D-E518-C1DF-C2C9-49E5571187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3482" y="1406769"/>
                <a:ext cx="11356004" cy="493861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32004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1200"/>
                  </a:spcAft>
                  <a:buFont typeface="Wingdings" pitchFamily="2" charset="2"/>
                  <a:buChar char="v"/>
                  <a:defRPr sz="2400" kern="120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Noisy environment simulation: Relaxation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), Readout contrast &amp; error</a:t>
                </a:r>
              </a:p>
              <a:p>
                <a:r>
                  <a:rPr lang="en-US" dirty="0"/>
                  <a:t>Bayesian analysis tracking prior/posterior distribution of nuisance parameters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6965E62D-E518-C1DF-C2C9-49E5571187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82" y="1406769"/>
                <a:ext cx="11356004" cy="4938613"/>
              </a:xfrm>
              <a:prstGeom prst="rect">
                <a:avLst/>
              </a:prstGeom>
              <a:blipFill>
                <a:blip r:embed="rId4"/>
                <a:stretch>
                  <a:fillRect l="-670" t="-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D8849F5B-C125-C3D2-1502-CA269A860A1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52826" y="2755026"/>
            <a:ext cx="5559767" cy="34795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2F3BBF-1072-A759-20ED-94201CC1E6C8}"/>
                  </a:ext>
                </a:extLst>
              </p:cNvPr>
              <p:cNvSpPr txBox="1"/>
              <p:nvPr/>
            </p:nvSpPr>
            <p:spPr>
              <a:xfrm>
                <a:off x="3616048" y="2766852"/>
                <a:ext cx="195835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4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2400" dirty="0">
                    <a:solidFill>
                      <a:schemeClr val="accent5"/>
                    </a:solidFill>
                  </a:rPr>
                  <a:t>-readout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2F3BBF-1072-A759-20ED-94201CC1E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048" y="2766852"/>
                <a:ext cx="1958357" cy="461665"/>
              </a:xfrm>
              <a:prstGeom prst="rect">
                <a:avLst/>
              </a:prstGeom>
              <a:blipFill>
                <a:blip r:embed="rId6"/>
                <a:stretch>
                  <a:fillRect t="-7895" r="-64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2AB7EAF-6D56-95C5-145D-E576B8B2FD2A}"/>
              </a:ext>
            </a:extLst>
          </p:cNvPr>
          <p:cNvSpPr txBox="1"/>
          <p:nvPr/>
        </p:nvSpPr>
        <p:spPr>
          <a:xfrm>
            <a:off x="3224916" y="3455975"/>
            <a:ext cx="2349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6A03"/>
                </a:solidFill>
              </a:rPr>
              <a:t>Information gain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B8E8EC-167F-87F3-34FA-37F66BE0A7A4}"/>
                  </a:ext>
                </a:extLst>
              </p:cNvPr>
              <p:cNvSpPr txBox="1"/>
              <p:nvPr/>
            </p:nvSpPr>
            <p:spPr>
              <a:xfrm>
                <a:off x="522514" y="5939135"/>
                <a:ext cx="14809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-readout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B8E8EC-167F-87F3-34FA-37F66BE0A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14" y="5939135"/>
                <a:ext cx="1480918" cy="461665"/>
              </a:xfrm>
              <a:prstGeom prst="rect">
                <a:avLst/>
              </a:prstGeom>
              <a:blipFill>
                <a:blip r:embed="rId7"/>
                <a:stretch>
                  <a:fillRect t="-10526" r="-598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5739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72522-08B2-17DE-E926-79B768B0F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8A0354-35FA-D569-E346-E0E1C77464B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US" dirty="0"/>
                  <a:t>Statistical formulation</a:t>
                </a:r>
              </a:p>
              <a:p>
                <a:pPr lvl="1"/>
                <a:r>
                  <a:rPr lang="en-US" dirty="0"/>
                  <a:t>Composite hypothesis test</a:t>
                </a:r>
              </a:p>
              <a:p>
                <a:pPr lvl="1" indent="0">
                  <a:buNone/>
                </a:pPr>
                <a:r>
                  <a:rPr lang="ja-JP" altLang="en-US"/>
                  <a:t>　</a:t>
                </a:r>
                <a:r>
                  <a:rPr lang="en-US" altLang="ja-JP" sz="2000" dirty="0">
                    <a:solidFill>
                      <a:schemeClr val="accent5"/>
                    </a:solidFill>
                  </a:rPr>
                  <a:t>Noise only  </a:t>
                </a:r>
                <a:r>
                  <a:rPr lang="en-US" altLang="ja-JP" sz="2000" dirty="0">
                    <a:solidFill>
                      <a:srgbClr val="FF6A03"/>
                    </a:solidFill>
                  </a:rPr>
                  <a:t>vs  </a:t>
                </a:r>
                <a:r>
                  <a:rPr lang="ja-JP" altLang="en-US" sz="2000">
                    <a:solidFill>
                      <a:srgbClr val="FF6A03"/>
                    </a:solidFill>
                  </a:rPr>
                  <a:t>　　</a:t>
                </a:r>
                <a:r>
                  <a:rPr lang="en-US" altLang="ja-JP" sz="2000" dirty="0" err="1">
                    <a:solidFill>
                      <a:srgbClr val="FF6A03"/>
                    </a:solidFill>
                  </a:rPr>
                  <a:t>Noise+DM</a:t>
                </a:r>
                <a:endParaRPr lang="en-US" sz="2000" dirty="0">
                  <a:solidFill>
                    <a:srgbClr val="FF6A03"/>
                  </a:solidFill>
                </a:endParaRPr>
              </a:p>
              <a:p>
                <a:pPr lvl="1"/>
                <a:r>
                  <a:rPr lang="en-US" dirty="0"/>
                  <a:t>Asymmetric testing</a:t>
                </a:r>
              </a:p>
              <a:p>
                <a:pPr lvl="1" indent="0">
                  <a:buNone/>
                </a:pPr>
                <a:r>
                  <a:rPr lang="ja-JP" altLang="en-US">
                    <a:solidFill>
                      <a:srgbClr val="FF6A03"/>
                    </a:solidFill>
                  </a:rPr>
                  <a:t>　</a:t>
                </a:r>
                <a:r>
                  <a:rPr lang="en-US" sz="2000" dirty="0">
                    <a:solidFill>
                      <a:srgbClr val="FF6A03"/>
                    </a:solidFill>
                  </a:rPr>
                  <a:t>Keep false-positive rate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&lt;5 %</m:t>
                    </m:r>
                  </m:oMath>
                </a14:m>
                <a:endParaRPr lang="en-US" sz="2000" dirty="0">
                  <a:solidFill>
                    <a:srgbClr val="FF6A03"/>
                  </a:solidFill>
                </a:endParaRPr>
              </a:p>
              <a:p>
                <a:r>
                  <a:rPr lang="en-US" dirty="0"/>
                  <a:t>Best strategy for 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shots</m:t>
                        </m:r>
                      </m:sub>
                    </m:sSub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z</m:t>
                    </m:r>
                  </m:oMath>
                </a14:m>
                <a:r>
                  <a:rPr lang="en-US" dirty="0"/>
                  <a:t>-readout for small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shots</m:t>
                        </m:r>
                      </m:sub>
                    </m:sSub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>
                    <a:solidFill>
                      <a:schemeClr val="bg1">
                        <a:lumMod val="75000"/>
                      </a:schemeClr>
                    </a:solidFill>
                  </a:rPr>
                  <a:t> Adaptive for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shots</m:t>
                        </m:r>
                      </m:sub>
                    </m:sSub>
                  </m:oMath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8A0354-35FA-D569-E346-E0E1C77464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3"/>
                <a:stretch>
                  <a:fillRect l="-670" t="-796"/>
                </a:stretch>
              </a:blipFill>
            </p:spPr>
            <p:txBody>
              <a:bodyPr/>
              <a:lstStyle/>
              <a:p>
                <a:r>
                  <a:rPr lang="ja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983B8F1C-8CB0-A9A9-1AB0-C81D441F8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781" y="2276567"/>
            <a:ext cx="395259" cy="5195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6CD766-E655-9C73-B7C2-C214060749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221" y="2276567"/>
            <a:ext cx="407270" cy="5195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9CB83F-915B-EA61-824D-8BF6653CC15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59372" y="1302882"/>
            <a:ext cx="64516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03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B10B4-1AC0-4E9A-BD01-2E735FD5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7510-803A-D390-2386-3611645F4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E8A1D1-168A-6E0B-5C44-546994DDE3A0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US" dirty="0"/>
                  <a:t>Statistical formulation</a:t>
                </a:r>
              </a:p>
              <a:p>
                <a:pPr lvl="1"/>
                <a:r>
                  <a:rPr lang="en-US" dirty="0"/>
                  <a:t>Composite hypothesis test</a:t>
                </a:r>
              </a:p>
              <a:p>
                <a:pPr lvl="1" indent="0">
                  <a:buNone/>
                </a:pPr>
                <a:r>
                  <a:rPr lang="ja-JP" altLang="en-US"/>
                  <a:t>　</a:t>
                </a:r>
                <a:r>
                  <a:rPr lang="en-US" altLang="ja-JP" sz="2000" dirty="0">
                    <a:solidFill>
                      <a:schemeClr val="accent5"/>
                    </a:solidFill>
                  </a:rPr>
                  <a:t>Noise only  </a:t>
                </a:r>
                <a:r>
                  <a:rPr lang="en-US" altLang="ja-JP" sz="2000" dirty="0">
                    <a:solidFill>
                      <a:srgbClr val="FF6A03"/>
                    </a:solidFill>
                  </a:rPr>
                  <a:t>vs  </a:t>
                </a:r>
                <a:r>
                  <a:rPr lang="ja-JP" altLang="en-US" sz="2000">
                    <a:solidFill>
                      <a:srgbClr val="FF6A03"/>
                    </a:solidFill>
                  </a:rPr>
                  <a:t>　　</a:t>
                </a:r>
                <a:r>
                  <a:rPr lang="en-US" altLang="ja-JP" sz="2000" dirty="0" err="1">
                    <a:solidFill>
                      <a:srgbClr val="FF6A03"/>
                    </a:solidFill>
                  </a:rPr>
                  <a:t>Noise+DM</a:t>
                </a:r>
                <a:endParaRPr lang="en-US" sz="2000" dirty="0">
                  <a:solidFill>
                    <a:srgbClr val="FF6A03"/>
                  </a:solidFill>
                </a:endParaRPr>
              </a:p>
              <a:p>
                <a:pPr lvl="1"/>
                <a:r>
                  <a:rPr lang="en-US" dirty="0"/>
                  <a:t>Asymmetric testing</a:t>
                </a:r>
              </a:p>
              <a:p>
                <a:pPr lvl="1" indent="0">
                  <a:buNone/>
                </a:pPr>
                <a:r>
                  <a:rPr lang="ja-JP" altLang="en-US">
                    <a:solidFill>
                      <a:srgbClr val="FF6A03"/>
                    </a:solidFill>
                  </a:rPr>
                  <a:t>　</a:t>
                </a:r>
                <a:r>
                  <a:rPr lang="en-US" sz="2000" dirty="0">
                    <a:solidFill>
                      <a:srgbClr val="FF6A03"/>
                    </a:solidFill>
                  </a:rPr>
                  <a:t>Keep false-positive rate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&lt;5 %</m:t>
                    </m:r>
                  </m:oMath>
                </a14:m>
                <a:endParaRPr lang="en-US" sz="2000" dirty="0">
                  <a:solidFill>
                    <a:srgbClr val="FF6A03"/>
                  </a:solidFill>
                </a:endParaRPr>
              </a:p>
              <a:p>
                <a:r>
                  <a:rPr lang="en-US" dirty="0"/>
                  <a:t>Best strategy for 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shots</m:t>
                        </m:r>
                      </m:sub>
                    </m:sSub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b="0" dirty="0">
                    <a:solidFill>
                      <a:schemeClr val="bg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>
                    <a:solidFill>
                      <a:schemeClr val="bg1">
                        <a:lumMod val="75000"/>
                      </a:schemeClr>
                    </a:solidFill>
                  </a:rPr>
                  <a:t>-readout for small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shots</m:t>
                        </m:r>
                      </m:sub>
                    </m:sSub>
                  </m:oMath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Adaptive for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shots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E8A1D1-168A-6E0B-5C44-546994DDE3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3"/>
                <a:stretch>
                  <a:fillRect l="-670" t="-796"/>
                </a:stretch>
              </a:blipFill>
            </p:spPr>
            <p:txBody>
              <a:bodyPr/>
              <a:lstStyle/>
              <a:p>
                <a:r>
                  <a:rPr lang="ja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E8E4AE6-F71E-67EE-EB43-116FDC46D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781" y="2276567"/>
            <a:ext cx="395259" cy="5195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93107F-BCEA-283E-49CE-096CB91CF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221" y="2276567"/>
            <a:ext cx="407270" cy="5195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D0BF4E-3FF1-E231-D40B-BC8CE82778D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59372" y="1302882"/>
            <a:ext cx="64516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2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437D5-1D48-900A-FE4E-3EF88D99F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Sensitivity scaling and comparison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A380BE-AB50-6C4A-905F-8B4121A0D35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Crossings due to different scaling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Phase information efficiency</a:t>
                </a:r>
              </a:p>
              <a:p>
                <a:pPr lvl="1">
                  <a:spcAft>
                    <a:spcPts val="1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US">
                            <a:latin typeface="Cambria Math" panose="02040503050406030204" pitchFamily="18" charset="0"/>
                          </a:rPr>
                          <m:t>pol</m:t>
                        </m:r>
                      </m:sub>
                    </m:sSub>
                    <m:r>
                      <a:rPr lang="en-US" altLang="ja-US" i="1">
                        <a:latin typeface="Cambria Math" panose="02040503050406030204" pitchFamily="18" charset="0"/>
                      </a:rPr>
                      <m:t>≡2</m:t>
                    </m:r>
                    <m:d>
                      <m:dPr>
                        <m:begChr m:val="⟨"/>
                        <m:endChr m:val="⟩"/>
                        <m:ctrlPr>
                          <a:rPr lang="en-US" altLang="ja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ja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altLang="ja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ja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altLang="ja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ja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ja-US">
                                        <a:latin typeface="Cambria Math" panose="02040503050406030204" pitchFamily="18" charset="0"/>
                                      </a:rPr>
                                      <m:t>sig</m:t>
                                    </m:r>
                                  </m:sub>
                                </m:sSub>
                                <m:r>
                                  <a:rPr lang="en-US" altLang="ja-US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d>
                                  <m:dPr>
                                    <m:ctrlPr>
                                      <a:rPr lang="en-US" altLang="ja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ja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US" altLang="ja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altLang="ja-US" i="1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ja-US">
                                            <a:latin typeface="Cambria Math" panose="02040503050406030204" pitchFamily="18" charset="0"/>
                                          </a:rPr>
                                          <m:t>meas</m:t>
                                        </m:r>
                                      </m:sub>
                                    </m:sSub>
                                    <m:r>
                                      <a:rPr lang="en-US" altLang="ja-US" i="1">
                                        <a:latin typeface="Cambria Math" panose="02040503050406030204" pitchFamily="18" charset="0"/>
                                      </a:rPr>
                                      <m:t> × </m:t>
                                    </m:r>
                                    <m:acc>
                                      <m:accPr>
                                        <m:chr m:val="̂"/>
                                        <m:ctrlPr>
                                          <a:rPr lang="en-US" altLang="ja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ja-US" i="1">
                                            <a:latin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</m:acc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ja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altLang="ja-US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ja-US" i="0" dirty="0"/>
                        <m:t>            </m:t>
                      </m:r>
                      <m:r>
                        <a:rPr lang="en-US" altLang="ja-US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ja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ja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ja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ja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</a:rPr>
                                <m:t>1.15</m:t>
                              </m:r>
                              <m:r>
                                <a:rPr lang="en-US" altLang="ja-US" i="1">
                                  <a:solidFill>
                                    <a:srgbClr val="FF6A0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−1.32</m:t>
                              </m:r>
                            </m:e>
                            <m:e>
                              <m:r>
                                <a:rPr lang="en-US" altLang="ja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A380BE-AB50-6C4A-905F-8B4121A0D3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3"/>
                <a:stretch>
                  <a:fillRect l="-4022" t="-796" b="-72944"/>
                </a:stretch>
              </a:blipFill>
            </p:spPr>
            <p:txBody>
              <a:bodyPr/>
              <a:lstStyle/>
              <a:p>
                <a:r>
                  <a:rPr lang="ja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EB141A5F-D8E9-A17F-BCC7-841C8A3117D6}"/>
              </a:ext>
            </a:extLst>
          </p:cNvPr>
          <p:cNvGrpSpPr/>
          <p:nvPr/>
        </p:nvGrpSpPr>
        <p:grpSpPr>
          <a:xfrm>
            <a:off x="522514" y="2060818"/>
            <a:ext cx="4716938" cy="1670051"/>
            <a:chOff x="522514" y="2060818"/>
            <a:chExt cx="4716938" cy="1670051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94E60A5-0C29-343F-48D4-9B4AA67C7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2514" y="2060818"/>
              <a:ext cx="4716938" cy="1670051"/>
            </a:xfrm>
            <a:prstGeom prst="rect">
              <a:avLst/>
            </a:prstGeom>
          </p:spPr>
        </p:pic>
        <p:sp>
          <p:nvSpPr>
            <p:cNvPr id="13" name="角丸四角形 12">
              <a:extLst>
                <a:ext uri="{FF2B5EF4-FFF2-40B4-BE49-F238E27FC236}">
                  <a16:creationId xmlns:a16="http://schemas.microsoft.com/office/drawing/2014/main" id="{03D49490-2F3B-51A4-2DF2-8FA5E6B8BD79}"/>
                </a:ext>
              </a:extLst>
            </p:cNvPr>
            <p:cNvSpPr/>
            <p:nvPr/>
          </p:nvSpPr>
          <p:spPr>
            <a:xfrm>
              <a:off x="2171700" y="2060818"/>
              <a:ext cx="1014413" cy="1670051"/>
            </a:xfrm>
            <a:prstGeom prst="roundRect">
              <a:avLst/>
            </a:prstGeom>
            <a:noFill/>
            <a:ln w="38100">
              <a:solidFill>
                <a:srgbClr val="FF6A0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US" altLang="en-US"/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98996743-2275-BDFD-C6B7-4AEFC26CDF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64712" y="1406769"/>
            <a:ext cx="6363311" cy="4648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49897DF4-E7B6-39E6-154B-6B2F42768431}"/>
                  </a:ext>
                </a:extLst>
              </p:cNvPr>
              <p:cNvSpPr txBox="1"/>
              <p:nvPr/>
            </p:nvSpPr>
            <p:spPr>
              <a:xfrm rot="1332604">
                <a:off x="7253325" y="2134959"/>
                <a:ext cx="2302297" cy="481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US" sz="2000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kumimoji="1" lang="en-US" altLang="ja-US" sz="2000" dirty="0">
                    <a:solidFill>
                      <a:srgbClr val="FF6A03"/>
                    </a:solidFill>
                  </a:rPr>
                  <a:t>-readout: </a:t>
                </a:r>
                <a14:m>
                  <m:oMath xmlns:m="http://schemas.openxmlformats.org/officeDocument/2006/math">
                    <m:r>
                      <a:rPr kumimoji="1" lang="en-US" altLang="ja-US" sz="2000" b="0" i="1" smtClean="0">
                        <a:solidFill>
                          <a:srgbClr val="FF6A03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kumimoji="1" lang="en-US" altLang="ja-US" sz="2000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US" sz="2000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US" sz="2000" b="0" i="0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shot</m:t>
                        </m:r>
                      </m:sub>
                      <m:sup>
                        <m:r>
                          <a:rPr kumimoji="1" lang="en-US" altLang="ja-US" sz="2000" b="0" i="1" smtClean="0">
                            <a:solidFill>
                              <a:srgbClr val="FF6A03"/>
                            </a:solidFill>
                            <a:latin typeface="Cambria Math" panose="02040503050406030204" pitchFamily="18" charset="0"/>
                          </a:rPr>
                          <m:t>−1/2</m:t>
                        </m:r>
                      </m:sup>
                    </m:sSubSup>
                  </m:oMath>
                </a14:m>
                <a:endParaRPr kumimoji="1" lang="ja-US" altLang="en-US" sz="2000" dirty="0">
                  <a:solidFill>
                    <a:srgbClr val="FF6A03"/>
                  </a:solidFill>
                </a:endParaRP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49897DF4-E7B6-39E6-154B-6B2F42768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332604">
                <a:off x="7253325" y="2134959"/>
                <a:ext cx="2302297" cy="481670"/>
              </a:xfrm>
              <a:prstGeom prst="rect">
                <a:avLst/>
              </a:prstGeom>
              <a:blipFill>
                <a:blip r:embed="rId6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ja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8031073-421F-33D6-2C2D-117075C8A636}"/>
                  </a:ext>
                </a:extLst>
              </p:cNvPr>
              <p:cNvSpPr txBox="1"/>
              <p:nvPr/>
            </p:nvSpPr>
            <p:spPr>
              <a:xfrm rot="660000">
                <a:off x="6326913" y="3160200"/>
                <a:ext cx="2239074" cy="481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US" sz="20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z</m:t>
                    </m:r>
                  </m:oMath>
                </a14:m>
                <a:r>
                  <a:rPr kumimoji="1" lang="en-US" altLang="ja-US" sz="2000" dirty="0">
                    <a:solidFill>
                      <a:schemeClr val="accent5"/>
                    </a:solidFill>
                  </a:rPr>
                  <a:t>-readout: </a:t>
                </a:r>
                <a14:m>
                  <m:oMath xmlns:m="http://schemas.openxmlformats.org/officeDocument/2006/math">
                    <m:r>
                      <a:rPr kumimoji="1" lang="en-US" altLang="ja-US" sz="20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kumimoji="1" lang="en-US" altLang="ja-US" sz="20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US" sz="20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US" sz="2000" b="0" i="0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shot</m:t>
                        </m:r>
                      </m:sub>
                      <m:sup>
                        <m:r>
                          <a:rPr kumimoji="1" lang="en-US" altLang="ja-US" sz="20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−1/4</m:t>
                        </m:r>
                      </m:sup>
                    </m:sSubSup>
                  </m:oMath>
                </a14:m>
                <a:endParaRPr kumimoji="1" lang="ja-US" altLang="en-US" sz="2000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8031073-421F-33D6-2C2D-117075C8A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660000">
                <a:off x="6326913" y="3160200"/>
                <a:ext cx="2239074" cy="481670"/>
              </a:xfrm>
              <a:prstGeom prst="rect">
                <a:avLst/>
              </a:prstGeom>
              <a:blipFill>
                <a:blip r:embed="rId7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ja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上矢印 11">
            <a:extLst>
              <a:ext uri="{FF2B5EF4-FFF2-40B4-BE49-F238E27FC236}">
                <a16:creationId xmlns:a16="http://schemas.microsoft.com/office/drawing/2014/main" id="{FDCB1FE6-8324-FF9A-FDEC-BD3A02FBB510}"/>
              </a:ext>
            </a:extLst>
          </p:cNvPr>
          <p:cNvSpPr/>
          <p:nvPr/>
        </p:nvSpPr>
        <p:spPr>
          <a:xfrm>
            <a:off x="9641196" y="3688005"/>
            <a:ext cx="300037" cy="958051"/>
          </a:xfrm>
          <a:prstGeom prst="upArrow">
            <a:avLst/>
          </a:prstGeom>
          <a:solidFill>
            <a:srgbClr val="FF6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B2577C34-E393-12BA-9288-132C1195587B}"/>
                  </a:ext>
                </a:extLst>
              </p:cNvPr>
              <p:cNvSpPr txBox="1"/>
              <p:nvPr/>
            </p:nvSpPr>
            <p:spPr>
              <a:xfrm>
                <a:off x="9258696" y="4646056"/>
                <a:ext cx="1065035" cy="4274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US" sz="2000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US" sz="2000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kumimoji="1" lang="en-US" altLang="ja-US" sz="2000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kumimoji="1" lang="en-US" altLang="ja-US" sz="2000" b="0" i="1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m:rPr>
                              <m:sty m:val="p"/>
                            </m:rPr>
                            <a:rPr kumimoji="1" lang="en-US" altLang="ja-US" sz="2000" b="0" i="0" smtClean="0">
                              <a:solidFill>
                                <a:srgbClr val="FF6A03"/>
                              </a:solidFill>
                              <a:latin typeface="Cambria Math" panose="02040503050406030204" pitchFamily="18" charset="0"/>
                            </a:rPr>
                            <m:t>adapt</m:t>
                          </m:r>
                        </m:sub>
                      </m:sSub>
                    </m:oMath>
                  </m:oMathPara>
                </a14:m>
                <a:endParaRPr kumimoji="1" lang="ja-US" altLang="en-US" sz="2000" dirty="0">
                  <a:solidFill>
                    <a:srgbClr val="FF6A03"/>
                  </a:solidFill>
                </a:endParaRPr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B2577C34-E393-12BA-9288-132C119558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8696" y="4646056"/>
                <a:ext cx="1065035" cy="427425"/>
              </a:xfrm>
              <a:prstGeom prst="rect">
                <a:avLst/>
              </a:prstGeom>
              <a:blipFill>
                <a:blip r:embed="rId8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AC05AAE-83BB-8919-562D-6F2C7C0991FA}"/>
              </a:ext>
            </a:extLst>
          </p:cNvPr>
          <p:cNvSpPr txBox="1"/>
          <p:nvPr/>
        </p:nvSpPr>
        <p:spPr>
          <a:xfrm>
            <a:off x="3057335" y="4901858"/>
            <a:ext cx="3038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US" sz="2400" dirty="0">
                <a:solidFill>
                  <a:schemeClr val="tx2"/>
                </a:solidFill>
              </a:rPr>
              <a:t>(fixed x/y)</a:t>
            </a:r>
          </a:p>
          <a:p>
            <a:pPr algn="ctr"/>
            <a:r>
              <a:rPr kumimoji="1" lang="en-US" altLang="ja-US" sz="2400" dirty="0">
                <a:solidFill>
                  <a:srgbClr val="FF6A03"/>
                </a:solidFill>
              </a:rPr>
              <a:t>(adaptive)</a:t>
            </a:r>
          </a:p>
          <a:p>
            <a:pPr algn="ctr"/>
            <a:r>
              <a:rPr kumimoji="1" lang="en-US" altLang="ja-US" sz="2400" dirty="0">
                <a:solidFill>
                  <a:schemeClr val="tx2"/>
                </a:solidFill>
              </a:rPr>
              <a:t>(oracle)</a:t>
            </a:r>
            <a:endParaRPr kumimoji="1" lang="ja-US" alt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79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750014"/>
      </a:dk2>
      <a:lt2>
        <a:srgbClr val="F2F3F8"/>
      </a:lt2>
      <a:accent1>
        <a:srgbClr val="750014"/>
      </a:accent1>
      <a:accent2>
        <a:srgbClr val="FF1423"/>
      </a:accent2>
      <a:accent3>
        <a:srgbClr val="8B959E"/>
      </a:accent3>
      <a:accent4>
        <a:srgbClr val="40464C"/>
      </a:accent4>
      <a:accent5>
        <a:srgbClr val="1966FF"/>
      </a:accent5>
      <a:accent6>
        <a:srgbClr val="001980"/>
      </a:accent6>
      <a:hlink>
        <a:srgbClr val="838383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8527</TotalTime>
  <Words>959</Words>
  <Application>Microsoft Macintosh PowerPoint</Application>
  <PresentationFormat>ワイド画面</PresentationFormat>
  <Paragraphs>205</Paragraphs>
  <Slides>17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Cambria Math</vt:lpstr>
      <vt:lpstr>Helvetica</vt:lpstr>
      <vt:lpstr>Wingdings</vt:lpstr>
      <vt:lpstr>Office Theme</vt:lpstr>
      <vt:lpstr>Custom Design</vt:lpstr>
      <vt:lpstr>Adaptive quantum sensing</vt:lpstr>
      <vt:lpstr>Wave dark matter signals at direct detection</vt:lpstr>
      <vt:lpstr>Classical interpretation and projective measurements </vt:lpstr>
      <vt:lpstr>Longitudinal vs transverse readout</vt:lpstr>
      <vt:lpstr>Adaptive strategy</vt:lpstr>
      <vt:lpstr>Adaptive trajectory</vt:lpstr>
      <vt:lpstr>Sensitivities</vt:lpstr>
      <vt:lpstr>Sensitivities</vt:lpstr>
      <vt:lpstr>Sensitivity scaling and comparison</vt:lpstr>
      <vt:lpstr>Takeaways and discussions</vt:lpstr>
      <vt:lpstr>Conclusion</vt:lpstr>
      <vt:lpstr>Backup slides</vt:lpstr>
      <vt:lpstr>Detuning effects</vt:lpstr>
      <vt:lpstr>Visualizing look-elsewhere effects</vt:lpstr>
      <vt:lpstr>Repeated local optimization ≠ global optimization</vt:lpstr>
      <vt:lpstr>Information theory for hypothesis test</vt:lpstr>
      <vt:lpstr>Assumed experimental setups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 Dark Matter Search with NV Centers</dc:title>
  <dc:creator>So Chigusa</dc:creator>
  <cp:lastModifiedBy>So Chigusa</cp:lastModifiedBy>
  <cp:revision>524</cp:revision>
  <dcterms:created xsi:type="dcterms:W3CDTF">2024-12-02T18:27:37Z</dcterms:created>
  <dcterms:modified xsi:type="dcterms:W3CDTF">2026-07-28T13:31:57Z</dcterms:modified>
</cp:coreProperties>
</file>