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405" r:id="rId2"/>
    <p:sldId id="497" r:id="rId3"/>
    <p:sldId id="499" r:id="rId4"/>
    <p:sldId id="498" r:id="rId5"/>
    <p:sldId id="257" r:id="rId6"/>
    <p:sldId id="258" r:id="rId7"/>
    <p:sldId id="500" r:id="rId8"/>
    <p:sldId id="501" r:id="rId9"/>
    <p:sldId id="494" r:id="rId10"/>
    <p:sldId id="1320" r:id="rId11"/>
    <p:sldId id="496" r:id="rId12"/>
    <p:sldId id="1321" r:id="rId13"/>
    <p:sldId id="1322" r:id="rId14"/>
    <p:sldId id="1324" r:id="rId15"/>
    <p:sldId id="1325" r:id="rId16"/>
    <p:sldId id="1326" r:id="rId17"/>
    <p:sldId id="491" r:id="rId18"/>
    <p:sldId id="1323" r:id="rId19"/>
  </p:sldIdLst>
  <p:sldSz cx="12192000" cy="6858000"/>
  <p:notesSz cx="7099300" cy="10234613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7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18E4"/>
    <a:srgbClr val="FF0066"/>
    <a:srgbClr val="2A1BEB"/>
    <a:srgbClr val="000099"/>
    <a:srgbClr val="DAA100"/>
    <a:srgbClr val="FFC111"/>
    <a:srgbClr val="FFC729"/>
    <a:srgbClr val="7979FF"/>
    <a:srgbClr val="AFAF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29" autoAdjust="0"/>
    <p:restoredTop sz="95923" autoAdjust="0"/>
  </p:normalViewPr>
  <p:slideViewPr>
    <p:cSldViewPr>
      <p:cViewPr varScale="1">
        <p:scale>
          <a:sx n="72" d="100"/>
          <a:sy n="72" d="100"/>
        </p:scale>
        <p:origin x="72" y="3810"/>
      </p:cViewPr>
      <p:guideLst>
        <p:guide orient="horz" pos="2256"/>
        <p:guide pos="3840"/>
        <p:guide pos="47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4164" y="-78"/>
      </p:cViewPr>
      <p:guideLst>
        <p:guide orient="horz" pos="3224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529AED-4F60-476F-A495-E2D75CDE69D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</dgm:pt>
    <dgm:pt modelId="{DF04B42D-A6D0-4C1A-9444-1AB34D2643FD}">
      <dgm:prSet phldrT="[Texto]"/>
      <dgm:spPr/>
      <dgm:t>
        <a:bodyPr/>
        <a:lstStyle/>
        <a:p>
          <a:r>
            <a:rPr lang="en-US" noProof="0" dirty="0"/>
            <a:t>Phonon Sensors</a:t>
          </a:r>
        </a:p>
      </dgm:t>
    </dgm:pt>
    <dgm:pt modelId="{89C018A9-5B23-40A1-B517-4A99A00965C9}" type="parTrans" cxnId="{F9771446-F14E-4A21-88F0-6719190820D9}">
      <dgm:prSet/>
      <dgm:spPr/>
      <dgm:t>
        <a:bodyPr/>
        <a:lstStyle/>
        <a:p>
          <a:endParaRPr lang="en-US"/>
        </a:p>
      </dgm:t>
    </dgm:pt>
    <dgm:pt modelId="{3519F465-72A5-4BA3-9218-08A6211478BD}" type="sibTrans" cxnId="{F9771446-F14E-4A21-88F0-6719190820D9}">
      <dgm:prSet/>
      <dgm:spPr/>
      <dgm:t>
        <a:bodyPr/>
        <a:lstStyle/>
        <a:p>
          <a:endParaRPr lang="en-US"/>
        </a:p>
      </dgm:t>
    </dgm:pt>
    <dgm:pt modelId="{A4C72BE8-24ED-4DF4-9C66-F02660DADFE9}">
      <dgm:prSet phldrT="[Texto]" custT="1"/>
      <dgm:spPr/>
      <dgm:t>
        <a:bodyPr/>
        <a:lstStyle/>
        <a:p>
          <a:r>
            <a:rPr lang="en-US" sz="2000" noProof="0" dirty="0"/>
            <a:t>Phonon-assisted detection with directional sensitivity and very low threshold (</a:t>
          </a:r>
          <a:r>
            <a:rPr lang="en-US" sz="2000" noProof="0" dirty="0" err="1"/>
            <a:t>meV</a:t>
          </a:r>
          <a:r>
            <a:rPr lang="en-US" sz="2000" noProof="0" dirty="0"/>
            <a:t>).</a:t>
          </a:r>
        </a:p>
      </dgm:t>
    </dgm:pt>
    <dgm:pt modelId="{91609F39-0E2E-4B74-82E0-B236A50D8454}" type="parTrans" cxnId="{DE1E541D-CBF8-4D5B-8FF1-EA3CF72DA109}">
      <dgm:prSet/>
      <dgm:spPr/>
      <dgm:t>
        <a:bodyPr/>
        <a:lstStyle/>
        <a:p>
          <a:endParaRPr lang="en-US"/>
        </a:p>
      </dgm:t>
    </dgm:pt>
    <dgm:pt modelId="{7C7C9F0C-C5BF-413B-AA68-4AD6A14D649A}" type="sibTrans" cxnId="{DE1E541D-CBF8-4D5B-8FF1-EA3CF72DA109}">
      <dgm:prSet/>
      <dgm:spPr/>
      <dgm:t>
        <a:bodyPr/>
        <a:lstStyle/>
        <a:p>
          <a:endParaRPr lang="en-US"/>
        </a:p>
      </dgm:t>
    </dgm:pt>
    <dgm:pt modelId="{7A99F216-A3F9-4930-92C1-6F7524BDFAC6}">
      <dgm:prSet phldrT="[Texto]" custT="1"/>
      <dgm:spPr/>
      <dgm:t>
        <a:bodyPr/>
        <a:lstStyle/>
        <a:p>
          <a:r>
            <a:rPr lang="en-US" sz="2000" noProof="0" dirty="0"/>
            <a:t>Goal: Prof-of-concept demonstrator of detecting element.</a:t>
          </a:r>
        </a:p>
      </dgm:t>
    </dgm:pt>
    <dgm:pt modelId="{28ED86F6-1B04-4A73-B927-D0F13D7F5C2E}" type="parTrans" cxnId="{B256CE64-3AF3-452C-8A46-2937B6514102}">
      <dgm:prSet/>
      <dgm:spPr/>
      <dgm:t>
        <a:bodyPr/>
        <a:lstStyle/>
        <a:p>
          <a:endParaRPr lang="en-US"/>
        </a:p>
      </dgm:t>
    </dgm:pt>
    <dgm:pt modelId="{2E8B4D0A-59B8-41E2-8A3B-E27C27C8C82C}" type="sibTrans" cxnId="{B256CE64-3AF3-452C-8A46-2937B6514102}">
      <dgm:prSet/>
      <dgm:spPr/>
      <dgm:t>
        <a:bodyPr/>
        <a:lstStyle/>
        <a:p>
          <a:endParaRPr lang="en-US"/>
        </a:p>
      </dgm:t>
    </dgm:pt>
    <dgm:pt modelId="{A13B74C3-083A-4E98-996D-6DA6CDBBA620}">
      <dgm:prSet phldrT="[Texto]"/>
      <dgm:spPr/>
      <dgm:t>
        <a:bodyPr/>
        <a:lstStyle/>
        <a:p>
          <a:r>
            <a:rPr lang="es-ES" noProof="0" dirty="0"/>
            <a:t>Transversal </a:t>
          </a:r>
          <a:r>
            <a:rPr lang="en-US" noProof="0" dirty="0"/>
            <a:t>actions</a:t>
          </a:r>
        </a:p>
      </dgm:t>
    </dgm:pt>
    <dgm:pt modelId="{2BC1A547-C7DD-4E83-A997-A25E77045D64}" type="parTrans" cxnId="{41391B4B-C9E8-48A4-9BCD-456B3E04CDDD}">
      <dgm:prSet/>
      <dgm:spPr/>
      <dgm:t>
        <a:bodyPr/>
        <a:lstStyle/>
        <a:p>
          <a:endParaRPr lang="en-US"/>
        </a:p>
      </dgm:t>
    </dgm:pt>
    <dgm:pt modelId="{9195AE99-D56D-4B31-8280-6C1197EA66CD}" type="sibTrans" cxnId="{41391B4B-C9E8-48A4-9BCD-456B3E04CDDD}">
      <dgm:prSet/>
      <dgm:spPr/>
      <dgm:t>
        <a:bodyPr/>
        <a:lstStyle/>
        <a:p>
          <a:endParaRPr lang="en-US"/>
        </a:p>
      </dgm:t>
    </dgm:pt>
    <dgm:pt modelId="{83BFBBA9-2CBD-4687-8480-0618F04A7537}">
      <dgm:prSet phldrT="[Texto]"/>
      <dgm:spPr/>
      <dgm:t>
        <a:bodyPr/>
        <a:lstStyle/>
        <a:p>
          <a:r>
            <a:rPr lang="en-US" noProof="0" dirty="0"/>
            <a:t>Setting up and commissioning of cryogenic laboratory at IFCA (s</a:t>
          </a:r>
          <a:r>
            <a:rPr lang="en-US" noProof="0" dirty="0">
              <a:solidFill>
                <a:schemeClr val="tx1"/>
              </a:solidFill>
            </a:rPr>
            <a:t>y</a:t>
          </a:r>
          <a:r>
            <a:rPr lang="en-US" noProof="0" dirty="0"/>
            <a:t>nergy with microwave cosmology group at IFCA)</a:t>
          </a:r>
        </a:p>
      </dgm:t>
    </dgm:pt>
    <dgm:pt modelId="{4C3F6F43-5B00-4C7F-8F6E-A6BA501F8F67}" type="parTrans" cxnId="{1542DCEA-0B2C-446A-AB34-A703A041059D}">
      <dgm:prSet/>
      <dgm:spPr/>
      <dgm:t>
        <a:bodyPr/>
        <a:lstStyle/>
        <a:p>
          <a:endParaRPr lang="en-US"/>
        </a:p>
      </dgm:t>
    </dgm:pt>
    <dgm:pt modelId="{36A6A205-7FC8-4310-91BD-274F572293D4}" type="sibTrans" cxnId="{1542DCEA-0B2C-446A-AB34-A703A041059D}">
      <dgm:prSet/>
      <dgm:spPr/>
      <dgm:t>
        <a:bodyPr/>
        <a:lstStyle/>
        <a:p>
          <a:endParaRPr lang="en-US"/>
        </a:p>
      </dgm:t>
    </dgm:pt>
    <dgm:pt modelId="{BD8FD494-9C3C-4F6C-8602-0662B3785E54}">
      <dgm:prSet phldrT="[Texto]"/>
      <dgm:spPr/>
      <dgm:t>
        <a:bodyPr/>
        <a:lstStyle/>
        <a:p>
          <a:r>
            <a:rPr lang="en-US" noProof="0" dirty="0"/>
            <a:t>Modeling of phonon transport in polar materials (dark matter excitation with anisotropic response). Connection with material theorists at ICMAB.</a:t>
          </a:r>
        </a:p>
      </dgm:t>
    </dgm:pt>
    <dgm:pt modelId="{B9F5CFE5-E3B8-47FE-B2A8-0D7FA828BEAD}" type="parTrans" cxnId="{2AC7DC3A-2D8C-488D-9B81-4ED00E8ED4CC}">
      <dgm:prSet/>
      <dgm:spPr/>
      <dgm:t>
        <a:bodyPr/>
        <a:lstStyle/>
        <a:p>
          <a:endParaRPr lang="en-US"/>
        </a:p>
      </dgm:t>
    </dgm:pt>
    <dgm:pt modelId="{C6854C48-5B51-4582-83AA-98B8CD262B3D}" type="sibTrans" cxnId="{2AC7DC3A-2D8C-488D-9B81-4ED00E8ED4CC}">
      <dgm:prSet/>
      <dgm:spPr/>
      <dgm:t>
        <a:bodyPr/>
        <a:lstStyle/>
        <a:p>
          <a:endParaRPr lang="en-US"/>
        </a:p>
      </dgm:t>
    </dgm:pt>
    <dgm:pt modelId="{C0FAA2B1-B382-4C16-BDEC-E1BF33A09709}">
      <dgm:prSet phldrT="[Texto]"/>
      <dgm:spPr/>
      <dgm:t>
        <a:bodyPr/>
        <a:lstStyle/>
        <a:p>
          <a:endParaRPr lang="en-US" noProof="0" dirty="0"/>
        </a:p>
      </dgm:t>
    </dgm:pt>
    <dgm:pt modelId="{81F79587-A68F-4CCA-8DD7-717383420936}" type="parTrans" cxnId="{6F28F388-AB44-4BE7-B444-E4627017CE36}">
      <dgm:prSet/>
      <dgm:spPr/>
      <dgm:t>
        <a:bodyPr/>
        <a:lstStyle/>
        <a:p>
          <a:endParaRPr lang="en-US"/>
        </a:p>
      </dgm:t>
    </dgm:pt>
    <dgm:pt modelId="{EC90016E-F973-4C66-B995-2BB4AC7AF5CE}" type="sibTrans" cxnId="{6F28F388-AB44-4BE7-B444-E4627017CE36}">
      <dgm:prSet/>
      <dgm:spPr/>
      <dgm:t>
        <a:bodyPr/>
        <a:lstStyle/>
        <a:p>
          <a:endParaRPr lang="en-US"/>
        </a:p>
      </dgm:t>
    </dgm:pt>
    <dgm:pt modelId="{D1DF5829-A579-407B-9C37-D4254B5F94C0}">
      <dgm:prSet phldrT="[Texto]" custT="1"/>
      <dgm:spPr/>
      <dgm:t>
        <a:bodyPr/>
        <a:lstStyle/>
        <a:p>
          <a:r>
            <a:rPr lang="en-US" sz="2000" noProof="0" dirty="0"/>
            <a:t>Development of </a:t>
          </a:r>
          <a:r>
            <a:rPr lang="en-US" sz="2000" noProof="0" dirty="0">
              <a:solidFill>
                <a:schemeClr val="tx1"/>
              </a:solidFill>
            </a:rPr>
            <a:t>superconducting quantum sensors (QET</a:t>
          </a:r>
          <a:r>
            <a:rPr lang="en-US" sz="2000" b="1" noProof="0" dirty="0">
              <a:solidFill>
                <a:schemeClr val="tx1"/>
              </a:solidFill>
            </a:rPr>
            <a:t>)</a:t>
          </a:r>
          <a:r>
            <a:rPr lang="en-US" sz="2000" noProof="0" dirty="0">
              <a:solidFill>
                <a:schemeClr val="tx1"/>
              </a:solidFill>
            </a:rPr>
            <a:t> for phonon-mediated </a:t>
          </a:r>
          <a:r>
            <a:rPr lang="en-US" sz="2000" noProof="0" dirty="0" err="1">
              <a:solidFill>
                <a:schemeClr val="tx1"/>
              </a:solidFill>
            </a:rPr>
            <a:t>meV</a:t>
          </a:r>
          <a:r>
            <a:rPr lang="en-US" sz="2000" noProof="0" dirty="0">
              <a:solidFill>
                <a:schemeClr val="tx1"/>
              </a:solidFill>
            </a:rPr>
            <a:t> scale Dark matter detection using polar semiconductors as targets</a:t>
          </a:r>
          <a:r>
            <a:rPr lang="en-US" sz="2000" noProof="0" dirty="0"/>
            <a:t>.</a:t>
          </a:r>
        </a:p>
      </dgm:t>
    </dgm:pt>
    <dgm:pt modelId="{1FD232C2-A9E7-4067-BA58-3E073574C07E}" type="sibTrans" cxnId="{D587546A-9516-494B-AD64-F1326BE8DBAD}">
      <dgm:prSet/>
      <dgm:spPr/>
      <dgm:t>
        <a:bodyPr/>
        <a:lstStyle/>
        <a:p>
          <a:endParaRPr lang="en-US"/>
        </a:p>
      </dgm:t>
    </dgm:pt>
    <dgm:pt modelId="{3F998D94-9F65-4657-B561-335260FE5CC7}" type="parTrans" cxnId="{D587546A-9516-494B-AD64-F1326BE8DBAD}">
      <dgm:prSet/>
      <dgm:spPr/>
      <dgm:t>
        <a:bodyPr/>
        <a:lstStyle/>
        <a:p>
          <a:endParaRPr lang="en-US"/>
        </a:p>
      </dgm:t>
    </dgm:pt>
    <dgm:pt modelId="{5488EDBE-4E50-467B-A5F4-A483C1359D2D}" type="pres">
      <dgm:prSet presAssocID="{D0529AED-4F60-476F-A495-E2D75CDE69DA}" presName="Name0" presStyleCnt="0">
        <dgm:presLayoutVars>
          <dgm:dir/>
          <dgm:animLvl val="lvl"/>
          <dgm:resizeHandles val="exact"/>
        </dgm:presLayoutVars>
      </dgm:prSet>
      <dgm:spPr/>
    </dgm:pt>
    <dgm:pt modelId="{7BCBBCDE-9674-494A-A8DE-0FA0637A4A0D}" type="pres">
      <dgm:prSet presAssocID="{DF04B42D-A6D0-4C1A-9444-1AB34D2643FD}" presName="composite" presStyleCnt="0"/>
      <dgm:spPr/>
    </dgm:pt>
    <dgm:pt modelId="{7928D841-A32E-4F7A-B174-4C5BD7EC0E85}" type="pres">
      <dgm:prSet presAssocID="{DF04B42D-A6D0-4C1A-9444-1AB34D2643F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B4BF0CB9-A379-45BF-95C3-7BAA5E28E56D}" type="pres">
      <dgm:prSet presAssocID="{DF04B42D-A6D0-4C1A-9444-1AB34D2643FD}" presName="desTx" presStyleLbl="alignAccFollowNode1" presStyleIdx="0" presStyleCnt="2">
        <dgm:presLayoutVars>
          <dgm:bulletEnabled val="1"/>
        </dgm:presLayoutVars>
      </dgm:prSet>
      <dgm:spPr/>
    </dgm:pt>
    <dgm:pt modelId="{4FC63141-68E7-40CE-B830-E0AFF667E26A}" type="pres">
      <dgm:prSet presAssocID="{3519F465-72A5-4BA3-9218-08A6211478BD}" presName="space" presStyleCnt="0"/>
      <dgm:spPr/>
    </dgm:pt>
    <dgm:pt modelId="{A9329808-8FC0-431B-B4BA-0405B16F9CC7}" type="pres">
      <dgm:prSet presAssocID="{A13B74C3-083A-4E98-996D-6DA6CDBBA620}" presName="composite" presStyleCnt="0"/>
      <dgm:spPr/>
    </dgm:pt>
    <dgm:pt modelId="{AED5AD4C-8699-43AE-A5F2-1FB99F238397}" type="pres">
      <dgm:prSet presAssocID="{A13B74C3-083A-4E98-996D-6DA6CDBBA62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5AE4059D-57C0-4AC4-9922-95D71CC207B0}" type="pres">
      <dgm:prSet presAssocID="{A13B74C3-083A-4E98-996D-6DA6CDBBA620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FFE3B003-7B46-4F3C-B274-39F9E4620D0D}" type="presOf" srcId="{C0FAA2B1-B382-4C16-BDEC-E1BF33A09709}" destId="{5AE4059D-57C0-4AC4-9922-95D71CC207B0}" srcOrd="0" destOrd="2" presId="urn:microsoft.com/office/officeart/2005/8/layout/hList1"/>
    <dgm:cxn modelId="{E672EE17-E910-4492-963E-C23FBBC52E92}" type="presOf" srcId="{A4C72BE8-24ED-4DF4-9C66-F02660DADFE9}" destId="{B4BF0CB9-A379-45BF-95C3-7BAA5E28E56D}" srcOrd="0" destOrd="1" presId="urn:microsoft.com/office/officeart/2005/8/layout/hList1"/>
    <dgm:cxn modelId="{DE1E541D-CBF8-4D5B-8FF1-EA3CF72DA109}" srcId="{DF04B42D-A6D0-4C1A-9444-1AB34D2643FD}" destId="{A4C72BE8-24ED-4DF4-9C66-F02660DADFE9}" srcOrd="1" destOrd="0" parTransId="{91609F39-0E2E-4B74-82E0-B236A50D8454}" sibTransId="{7C7C9F0C-C5BF-413B-AA68-4AD6A14D649A}"/>
    <dgm:cxn modelId="{2AC7DC3A-2D8C-488D-9B81-4ED00E8ED4CC}" srcId="{A13B74C3-083A-4E98-996D-6DA6CDBBA620}" destId="{BD8FD494-9C3C-4F6C-8602-0662B3785E54}" srcOrd="1" destOrd="0" parTransId="{B9F5CFE5-E3B8-47FE-B2A8-0D7FA828BEAD}" sibTransId="{C6854C48-5B51-4582-83AA-98B8CD262B3D}"/>
    <dgm:cxn modelId="{3B03EE3D-3239-4B1C-9146-A968F9459225}" type="presOf" srcId="{D0529AED-4F60-476F-A495-E2D75CDE69DA}" destId="{5488EDBE-4E50-467B-A5F4-A483C1359D2D}" srcOrd="0" destOrd="0" presId="urn:microsoft.com/office/officeart/2005/8/layout/hList1"/>
    <dgm:cxn modelId="{ED88B964-B323-4E8A-83BA-7F7BB0DE600D}" type="presOf" srcId="{A13B74C3-083A-4E98-996D-6DA6CDBBA620}" destId="{AED5AD4C-8699-43AE-A5F2-1FB99F238397}" srcOrd="0" destOrd="0" presId="urn:microsoft.com/office/officeart/2005/8/layout/hList1"/>
    <dgm:cxn modelId="{B256CE64-3AF3-452C-8A46-2937B6514102}" srcId="{DF04B42D-A6D0-4C1A-9444-1AB34D2643FD}" destId="{7A99F216-A3F9-4930-92C1-6F7524BDFAC6}" srcOrd="2" destOrd="0" parTransId="{28ED86F6-1B04-4A73-B927-D0F13D7F5C2E}" sibTransId="{2E8B4D0A-59B8-41E2-8A3B-E27C27C8C82C}"/>
    <dgm:cxn modelId="{F9771446-F14E-4A21-88F0-6719190820D9}" srcId="{D0529AED-4F60-476F-A495-E2D75CDE69DA}" destId="{DF04B42D-A6D0-4C1A-9444-1AB34D2643FD}" srcOrd="0" destOrd="0" parTransId="{89C018A9-5B23-40A1-B517-4A99A00965C9}" sibTransId="{3519F465-72A5-4BA3-9218-08A6211478BD}"/>
    <dgm:cxn modelId="{D587546A-9516-494B-AD64-F1326BE8DBAD}" srcId="{DF04B42D-A6D0-4C1A-9444-1AB34D2643FD}" destId="{D1DF5829-A579-407B-9C37-D4254B5F94C0}" srcOrd="0" destOrd="0" parTransId="{3F998D94-9F65-4657-B561-335260FE5CC7}" sibTransId="{1FD232C2-A9E7-4067-BA58-3E073574C07E}"/>
    <dgm:cxn modelId="{41391B4B-C9E8-48A4-9BCD-456B3E04CDDD}" srcId="{D0529AED-4F60-476F-A495-E2D75CDE69DA}" destId="{A13B74C3-083A-4E98-996D-6DA6CDBBA620}" srcOrd="1" destOrd="0" parTransId="{2BC1A547-C7DD-4E83-A997-A25E77045D64}" sibTransId="{9195AE99-D56D-4B31-8280-6C1197EA66CD}"/>
    <dgm:cxn modelId="{12AD8E7B-1F39-496B-96C8-9CC6A9A6CB9E}" type="presOf" srcId="{D1DF5829-A579-407B-9C37-D4254B5F94C0}" destId="{B4BF0CB9-A379-45BF-95C3-7BAA5E28E56D}" srcOrd="0" destOrd="0" presId="urn:microsoft.com/office/officeart/2005/8/layout/hList1"/>
    <dgm:cxn modelId="{6F28F388-AB44-4BE7-B444-E4627017CE36}" srcId="{A13B74C3-083A-4E98-996D-6DA6CDBBA620}" destId="{C0FAA2B1-B382-4C16-BDEC-E1BF33A09709}" srcOrd="2" destOrd="0" parTransId="{81F79587-A68F-4CCA-8DD7-717383420936}" sibTransId="{EC90016E-F973-4C66-B995-2BB4AC7AF5CE}"/>
    <dgm:cxn modelId="{7E2AF5AD-6687-4E95-8F02-EF87250C05C9}" type="presOf" srcId="{BD8FD494-9C3C-4F6C-8602-0662B3785E54}" destId="{5AE4059D-57C0-4AC4-9922-95D71CC207B0}" srcOrd="0" destOrd="1" presId="urn:microsoft.com/office/officeart/2005/8/layout/hList1"/>
    <dgm:cxn modelId="{E6FB0CBC-B195-449A-9A7F-B75EF2DDE090}" type="presOf" srcId="{7A99F216-A3F9-4930-92C1-6F7524BDFAC6}" destId="{B4BF0CB9-A379-45BF-95C3-7BAA5E28E56D}" srcOrd="0" destOrd="2" presId="urn:microsoft.com/office/officeart/2005/8/layout/hList1"/>
    <dgm:cxn modelId="{85F4AEE5-6640-4497-BDB8-0B2BC1B8189C}" type="presOf" srcId="{DF04B42D-A6D0-4C1A-9444-1AB34D2643FD}" destId="{7928D841-A32E-4F7A-B174-4C5BD7EC0E85}" srcOrd="0" destOrd="0" presId="urn:microsoft.com/office/officeart/2005/8/layout/hList1"/>
    <dgm:cxn modelId="{04313EEA-9C90-4BBD-BB99-10D28B34A0A2}" type="presOf" srcId="{83BFBBA9-2CBD-4687-8480-0618F04A7537}" destId="{5AE4059D-57C0-4AC4-9922-95D71CC207B0}" srcOrd="0" destOrd="0" presId="urn:microsoft.com/office/officeart/2005/8/layout/hList1"/>
    <dgm:cxn modelId="{1542DCEA-0B2C-446A-AB34-A703A041059D}" srcId="{A13B74C3-083A-4E98-996D-6DA6CDBBA620}" destId="{83BFBBA9-2CBD-4687-8480-0618F04A7537}" srcOrd="0" destOrd="0" parTransId="{4C3F6F43-5B00-4C7F-8F6E-A6BA501F8F67}" sibTransId="{36A6A205-7FC8-4310-91BD-274F572293D4}"/>
    <dgm:cxn modelId="{E62BB706-C7AE-4A8F-A8CE-2D9A69F73E64}" type="presParOf" srcId="{5488EDBE-4E50-467B-A5F4-A483C1359D2D}" destId="{7BCBBCDE-9674-494A-A8DE-0FA0637A4A0D}" srcOrd="0" destOrd="0" presId="urn:microsoft.com/office/officeart/2005/8/layout/hList1"/>
    <dgm:cxn modelId="{94BA9AB9-8334-4342-8FA1-44EC3617C9F6}" type="presParOf" srcId="{7BCBBCDE-9674-494A-A8DE-0FA0637A4A0D}" destId="{7928D841-A32E-4F7A-B174-4C5BD7EC0E85}" srcOrd="0" destOrd="0" presId="urn:microsoft.com/office/officeart/2005/8/layout/hList1"/>
    <dgm:cxn modelId="{ECD5C5B9-132D-444D-9DB4-87AE242F4784}" type="presParOf" srcId="{7BCBBCDE-9674-494A-A8DE-0FA0637A4A0D}" destId="{B4BF0CB9-A379-45BF-95C3-7BAA5E28E56D}" srcOrd="1" destOrd="0" presId="urn:microsoft.com/office/officeart/2005/8/layout/hList1"/>
    <dgm:cxn modelId="{29C1EC66-EE1E-47D6-AF80-0042841420F2}" type="presParOf" srcId="{5488EDBE-4E50-467B-A5F4-A483C1359D2D}" destId="{4FC63141-68E7-40CE-B830-E0AFF667E26A}" srcOrd="1" destOrd="0" presId="urn:microsoft.com/office/officeart/2005/8/layout/hList1"/>
    <dgm:cxn modelId="{42D7F148-DA89-4E74-AF56-D4EB7C0C3A8A}" type="presParOf" srcId="{5488EDBE-4E50-467B-A5F4-A483C1359D2D}" destId="{A9329808-8FC0-431B-B4BA-0405B16F9CC7}" srcOrd="2" destOrd="0" presId="urn:microsoft.com/office/officeart/2005/8/layout/hList1"/>
    <dgm:cxn modelId="{C5780A71-CC7E-4346-B01A-0D39CBD230E7}" type="presParOf" srcId="{A9329808-8FC0-431B-B4BA-0405B16F9CC7}" destId="{AED5AD4C-8699-43AE-A5F2-1FB99F238397}" srcOrd="0" destOrd="0" presId="urn:microsoft.com/office/officeart/2005/8/layout/hList1"/>
    <dgm:cxn modelId="{01D8DF2D-3F8D-436D-9A5A-4868DAF42167}" type="presParOf" srcId="{A9329808-8FC0-431B-B4BA-0405B16F9CC7}" destId="{5AE4059D-57C0-4AC4-9922-95D71CC207B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8D841-A32E-4F7A-B174-4C5BD7EC0E85}">
      <dsp:nvSpPr>
        <dsp:cNvPr id="0" name=""/>
        <dsp:cNvSpPr/>
      </dsp:nvSpPr>
      <dsp:spPr>
        <a:xfrm>
          <a:off x="41" y="25833"/>
          <a:ext cx="40176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noProof="0" dirty="0"/>
            <a:t>Phonon Sensors</a:t>
          </a:r>
        </a:p>
      </dsp:txBody>
      <dsp:txXfrm>
        <a:off x="41" y="25833"/>
        <a:ext cx="4017671" cy="662400"/>
      </dsp:txXfrm>
    </dsp:sp>
    <dsp:sp modelId="{B4BF0CB9-A379-45BF-95C3-7BAA5E28E56D}">
      <dsp:nvSpPr>
        <dsp:cNvPr id="0" name=""/>
        <dsp:cNvSpPr/>
      </dsp:nvSpPr>
      <dsp:spPr>
        <a:xfrm>
          <a:off x="41" y="688233"/>
          <a:ext cx="4017671" cy="43405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noProof="0" dirty="0"/>
            <a:t>Development of </a:t>
          </a:r>
          <a:r>
            <a:rPr lang="en-US" sz="2000" kern="1200" noProof="0" dirty="0">
              <a:solidFill>
                <a:schemeClr val="tx1"/>
              </a:solidFill>
            </a:rPr>
            <a:t>superconducting quantum sensors (QET</a:t>
          </a:r>
          <a:r>
            <a:rPr lang="en-US" sz="2000" b="1" kern="1200" noProof="0" dirty="0">
              <a:solidFill>
                <a:schemeClr val="tx1"/>
              </a:solidFill>
            </a:rPr>
            <a:t>)</a:t>
          </a:r>
          <a:r>
            <a:rPr lang="en-US" sz="2000" kern="1200" noProof="0" dirty="0">
              <a:solidFill>
                <a:schemeClr val="tx1"/>
              </a:solidFill>
            </a:rPr>
            <a:t> for phonon-mediated </a:t>
          </a:r>
          <a:r>
            <a:rPr lang="en-US" sz="2000" kern="1200" noProof="0" dirty="0" err="1">
              <a:solidFill>
                <a:schemeClr val="tx1"/>
              </a:solidFill>
            </a:rPr>
            <a:t>meV</a:t>
          </a:r>
          <a:r>
            <a:rPr lang="en-US" sz="2000" kern="1200" noProof="0" dirty="0">
              <a:solidFill>
                <a:schemeClr val="tx1"/>
              </a:solidFill>
            </a:rPr>
            <a:t> scale Dark matter detection using polar semiconductors as targets</a:t>
          </a:r>
          <a:r>
            <a:rPr lang="en-US" sz="2000" kern="1200" noProof="0" dirty="0"/>
            <a:t>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noProof="0" dirty="0"/>
            <a:t>Phonon-assisted detection with directional sensitivity and very low threshold (</a:t>
          </a:r>
          <a:r>
            <a:rPr lang="en-US" sz="2000" kern="1200" noProof="0" dirty="0" err="1"/>
            <a:t>meV</a:t>
          </a:r>
          <a:r>
            <a:rPr lang="en-US" sz="2000" kern="1200" noProof="0" dirty="0"/>
            <a:t>).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noProof="0" dirty="0"/>
            <a:t>Goal: Prof-of-concept demonstrator of detecting element.</a:t>
          </a:r>
        </a:p>
      </dsp:txBody>
      <dsp:txXfrm>
        <a:off x="41" y="688233"/>
        <a:ext cx="4017671" cy="4340531"/>
      </dsp:txXfrm>
    </dsp:sp>
    <dsp:sp modelId="{AED5AD4C-8699-43AE-A5F2-1FB99F238397}">
      <dsp:nvSpPr>
        <dsp:cNvPr id="0" name=""/>
        <dsp:cNvSpPr/>
      </dsp:nvSpPr>
      <dsp:spPr>
        <a:xfrm>
          <a:off x="4580186" y="25833"/>
          <a:ext cx="40176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noProof="0" dirty="0"/>
            <a:t>Transversal </a:t>
          </a:r>
          <a:r>
            <a:rPr lang="en-US" sz="2300" kern="1200" noProof="0" dirty="0"/>
            <a:t>actions</a:t>
          </a:r>
        </a:p>
      </dsp:txBody>
      <dsp:txXfrm>
        <a:off x="4580186" y="25833"/>
        <a:ext cx="4017671" cy="662400"/>
      </dsp:txXfrm>
    </dsp:sp>
    <dsp:sp modelId="{5AE4059D-57C0-4AC4-9922-95D71CC207B0}">
      <dsp:nvSpPr>
        <dsp:cNvPr id="0" name=""/>
        <dsp:cNvSpPr/>
      </dsp:nvSpPr>
      <dsp:spPr>
        <a:xfrm>
          <a:off x="4580186" y="688233"/>
          <a:ext cx="4017671" cy="43405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noProof="0" dirty="0"/>
            <a:t>Setting up and commissioning of cryogenic laboratory at IFCA (s</a:t>
          </a:r>
          <a:r>
            <a:rPr lang="en-US" sz="2300" kern="1200" noProof="0" dirty="0">
              <a:solidFill>
                <a:schemeClr val="tx1"/>
              </a:solidFill>
            </a:rPr>
            <a:t>y</a:t>
          </a:r>
          <a:r>
            <a:rPr lang="en-US" sz="2300" kern="1200" noProof="0" dirty="0"/>
            <a:t>nergy with microwave cosmology group at IFCA)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noProof="0" dirty="0"/>
            <a:t>Modeling of phonon transport in polar materials (dark matter excitation with anisotropic response). Connection with material theorists at ICMAB.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 noProof="0" dirty="0"/>
        </a:p>
      </dsp:txBody>
      <dsp:txXfrm>
        <a:off x="4580186" y="688233"/>
        <a:ext cx="4017671" cy="4340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BC351F-6E91-460D-BE32-C19826B4870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00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03D7F9-FAF6-443E-B929-0F0EFB9553A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67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33" y="1828800"/>
            <a:ext cx="9347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Calibri Light" panose="020F03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932837"/>
          </a:xfrm>
        </p:spPr>
        <p:txBody>
          <a:bodyPr/>
          <a:lstStyle>
            <a:lvl1pPr>
              <a:defRPr sz="3600" b="0" cap="none" spc="-300" baseline="0">
                <a:solidFill>
                  <a:srgbClr val="33669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000" y="1371600"/>
            <a:ext cx="11277600" cy="4800600"/>
          </a:xfrm>
        </p:spPr>
        <p:txBody>
          <a:bodyPr/>
          <a:lstStyle>
            <a:lvl1pPr>
              <a:buFont typeface="Calibri" pitchFamily="34" charset="0"/>
              <a:buChar char="—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  <a:lvl2pPr>
              <a:buFont typeface="Calibri" pitchFamily="34" charset="0"/>
              <a:buChar char="_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>
              <a:buNone/>
              <a:defRPr/>
            </a:lvl3pPr>
            <a:lvl4pPr marL="1023937" indent="0">
              <a:buNone/>
              <a:defRPr/>
            </a:lvl4pPr>
          </a:lstStyle>
          <a:p>
            <a:pPr lvl="0"/>
            <a:r>
              <a:rPr lang="en-US" noProof="0" dirty="0"/>
              <a:t>Haga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texto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  <a:p>
            <a:pPr lvl="1"/>
            <a:r>
              <a:rPr lang="en-US" noProof="0" dirty="0"/>
              <a:t>Segundo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2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62077" y="6340512"/>
            <a:ext cx="711200" cy="457200"/>
          </a:xfrm>
          <a:ln/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422400" y="6350560"/>
            <a:ext cx="9652000" cy="457200"/>
          </a:xfrm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33" y="1"/>
            <a:ext cx="93472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24000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modificar el estilo de texto del patrón</a:t>
            </a:r>
          </a:p>
          <a:p>
            <a:pPr lvl="1"/>
            <a:r>
              <a:rPr lang="es-ES_tradnl" altLang="en-US" dirty="0"/>
              <a:t>Segundo nivel</a:t>
            </a:r>
          </a:p>
          <a:p>
            <a:pPr lvl="2"/>
            <a:r>
              <a:rPr lang="es-ES_tradnl" altLang="en-US" dirty="0"/>
              <a:t>Tercer nivel</a:t>
            </a:r>
          </a:p>
          <a:p>
            <a:pPr lvl="3"/>
            <a:r>
              <a:rPr lang="es-ES_tradnl" altLang="en-US" dirty="0"/>
              <a:t>Cuarto nivel</a:t>
            </a:r>
          </a:p>
          <a:p>
            <a:pPr lvl="4"/>
            <a:r>
              <a:rPr lang="es-ES_tradnl" altLang="en-US" dirty="0"/>
              <a:t>Quinto nivel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78400" y="63246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62603" y="6314552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9B781D-1B07-4E9C-8182-19D4D52035FB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209" y="152400"/>
            <a:ext cx="77239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405" y="806450"/>
            <a:ext cx="101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81" r:id="rId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00206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0000"/>
        <a:buFont typeface="Wingdings" pitchFamily="2" charset="2"/>
        <a:buChar char="§"/>
        <a:defRPr sz="2600" baseline="0">
          <a:solidFill>
            <a:schemeClr val="tx2">
              <a:lumMod val="50000"/>
            </a:schemeClr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5000"/>
        <a:buFont typeface="Wingdings" pitchFamily="2" charset="2"/>
        <a:buChar char="§"/>
        <a:defRPr sz="2200" baseline="0">
          <a:solidFill>
            <a:schemeClr val="tx2">
              <a:lumMod val="50000"/>
            </a:schemeClr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0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5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6201" y="7937"/>
            <a:ext cx="5658450" cy="1139825"/>
          </a:xfrm>
        </p:spPr>
        <p:txBody>
          <a:bodyPr/>
          <a:lstStyle/>
          <a:p>
            <a:r>
              <a:rPr lang="nb-NO" sz="4400" dirty="0"/>
              <a:t>Quantum sensing for ultra-light dark matter at IFCA</a:t>
            </a:r>
            <a:br>
              <a:rPr lang="en-US" dirty="0"/>
            </a:br>
            <a:endParaRPr lang="en-US" dirty="0"/>
          </a:p>
        </p:txBody>
      </p:sp>
      <p:sp>
        <p:nvSpPr>
          <p:cNvPr id="16" name="Text Box 5"/>
          <p:cNvSpPr txBox="1">
            <a:spLocks/>
          </p:cNvSpPr>
          <p:nvPr/>
        </p:nvSpPr>
        <p:spPr bwMode="auto">
          <a:xfrm>
            <a:off x="5867394" y="3744984"/>
            <a:ext cx="102657" cy="28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 defTabSz="584200" hangingPunct="0">
              <a:lnSpc>
                <a:spcPct val="110000"/>
              </a:lnSpc>
              <a:spcBef>
                <a:spcPct val="0"/>
              </a:spcBef>
              <a:buClrTx/>
              <a:buSzTx/>
            </a:pPr>
            <a:endParaRPr lang="es-ES" altLang="es-ES" sz="1600" baseline="32000" dirty="0">
              <a:solidFill>
                <a:srgbClr val="212121"/>
              </a:solidFill>
              <a:latin typeface="Palatino" charset="0"/>
              <a:ea typeface="Palatino" charset="0"/>
              <a:cs typeface="Palatino" charset="0"/>
              <a:sym typeface="Palatino" charset="0"/>
            </a:endParaRPr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123618" y="5895760"/>
            <a:ext cx="5391564" cy="662572"/>
          </a:xfrm>
        </p:spPr>
        <p:txBody>
          <a:bodyPr/>
          <a:lstStyle/>
          <a:p>
            <a:r>
              <a:rPr lang="en-US" sz="2400" dirty="0"/>
              <a:t>Iván Vila Álvarez </a:t>
            </a:r>
          </a:p>
          <a:p>
            <a:r>
              <a:rPr lang="en-US" sz="2400" dirty="0"/>
              <a:t>Instituto de </a:t>
            </a:r>
            <a:r>
              <a:rPr lang="en-US" sz="2400" dirty="0" err="1"/>
              <a:t>Física</a:t>
            </a:r>
            <a:r>
              <a:rPr lang="en-US" sz="2400" dirty="0"/>
              <a:t> de Cantabria (CSIC-UC) </a:t>
            </a:r>
          </a:p>
        </p:txBody>
      </p:sp>
      <p:sp>
        <p:nvSpPr>
          <p:cNvPr id="5" name="AutoShape 5" descr="Image result for DESY logo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0" y="2122851"/>
            <a:ext cx="739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s-ES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CNID WG5</a:t>
            </a:r>
            <a:r>
              <a:rPr lang="en-US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, Kick-off meeting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4860797"/>
            <a:ext cx="2558231" cy="1799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3377770-276B-44C2-BBD0-32A2AB6A4B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89" t="3334" r="20370" b="-1"/>
          <a:stretch/>
        </p:blipFill>
        <p:spPr>
          <a:xfrm>
            <a:off x="5734651" y="347599"/>
            <a:ext cx="2904309" cy="6162802"/>
          </a:xfrm>
          <a:prstGeom prst="rect">
            <a:avLst/>
          </a:prstGeom>
          <a:effectLst>
            <a:softEdge rad="266700"/>
          </a:effectLst>
        </p:spPr>
      </p:pic>
    </p:spTree>
    <p:extLst>
      <p:ext uri="{BB962C8B-B14F-4D97-AF65-F5344CB8AC3E}">
        <p14:creationId xmlns:p14="http://schemas.microsoft.com/office/powerpoint/2010/main" val="3987413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101;p25">
            <a:extLst>
              <a:ext uri="{FF2B5EF4-FFF2-40B4-BE49-F238E27FC236}">
                <a16:creationId xmlns:a16="http://schemas.microsoft.com/office/drawing/2014/main" id="{079683FA-B4DD-395B-F05F-9CA3486B6BE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001000" y="152400"/>
            <a:ext cx="2470962" cy="1119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CA95E414-B2BC-651F-EE81-48A382DC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2590" y="1350716"/>
            <a:ext cx="8066156" cy="5291383"/>
          </a:xfrm>
        </p:spPr>
        <p:txBody>
          <a:bodyPr/>
          <a:lstStyle/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Proposed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axion </a:t>
            </a:r>
            <a:r>
              <a:rPr lang="en-GB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haloscope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experiment to search for QCD axion Dark Matter (DM) in the W-band (80-110 GHz) - well-motivated but so far unexplored region of parameter space (m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= 330-460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μeV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Spanish collaboration with experiment to eventually be hosted at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Canfranc Underground Lab (LSC)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Synergetic activity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within IFCA - participation from both Particle Physics and Cosmology groups and with other groups from the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Plan </a:t>
            </a:r>
            <a:r>
              <a:rPr lang="en-GB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Complementario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(CAB @ Madrid).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IFCA leads the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Science Working Group</a:t>
            </a:r>
          </a:p>
          <a:p>
            <a:pPr marL="495300" lvl="0">
              <a:spcBef>
                <a:spcPts val="0"/>
              </a:spcBef>
              <a:spcAft>
                <a:spcPts val="1200"/>
              </a:spcAft>
              <a:buClr>
                <a:srgbClr val="585858"/>
              </a:buClr>
              <a:buSzPts val="14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FCA equipping a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laboratory CRYOLAB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to demonstrate the integration of  the core technologies:  Cryostat acquisition, installation and operation. Demonstration of key technology (magnet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haloscope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detectors,…)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23">
            <a:extLst>
              <a:ext uri="{FF2B5EF4-FFF2-40B4-BE49-F238E27FC236}">
                <a16:creationId xmlns:a16="http://schemas.microsoft.com/office/drawing/2014/main" id="{7A144C2B-8371-956A-F7AB-0EC7818B35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26" t="3333" r="14444"/>
          <a:stretch/>
        </p:blipFill>
        <p:spPr>
          <a:xfrm>
            <a:off x="839745" y="1893727"/>
            <a:ext cx="2131376" cy="3945313"/>
          </a:xfrm>
          <a:prstGeom prst="rect">
            <a:avLst/>
          </a:prstGeom>
          <a:effectLst>
            <a:softEdge rad="254000"/>
          </a:effectLst>
        </p:spPr>
      </p:pic>
      <p:sp>
        <p:nvSpPr>
          <p:cNvPr id="9" name="CuadroTexto 24">
            <a:extLst>
              <a:ext uri="{FF2B5EF4-FFF2-40B4-BE49-F238E27FC236}">
                <a16:creationId xmlns:a16="http://schemas.microsoft.com/office/drawing/2014/main" id="{484DAB5A-EF7F-8B1C-DA83-B8DF96A259A0}"/>
              </a:ext>
            </a:extLst>
          </p:cNvPr>
          <p:cNvSpPr txBox="1"/>
          <p:nvPr/>
        </p:nvSpPr>
        <p:spPr>
          <a:xfrm>
            <a:off x="158276" y="5602382"/>
            <a:ext cx="3100144" cy="699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ES" sz="1400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Dilution</a:t>
            </a:r>
            <a:endParaRPr lang="en-GB" sz="1400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l"/>
            <a:r>
              <a:rPr lang="es-ES" sz="1400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R</a:t>
            </a:r>
            <a:r>
              <a:rPr lang="en-GB" sz="1400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efrigerator</a:t>
            </a:r>
            <a:endParaRPr lang="en-GB" sz="1400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l"/>
            <a:r>
              <a:rPr lang="es-ES" sz="1400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at </a:t>
            </a:r>
            <a:r>
              <a:rPr lang="es-ES" sz="1400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Cryolab</a:t>
            </a:r>
            <a:r>
              <a:rPr lang="es-ES" sz="1400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(IFCA) </a:t>
            </a:r>
            <a:r>
              <a:rPr lang="es-ES" sz="1400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operational</a:t>
            </a:r>
            <a:r>
              <a:rPr lang="es-ES" sz="1400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s-ES" sz="1400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since</a:t>
            </a:r>
            <a:r>
              <a:rPr lang="es-ES" sz="1400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12/25</a:t>
            </a:r>
          </a:p>
        </p:txBody>
      </p:sp>
      <p:sp>
        <p:nvSpPr>
          <p:cNvPr id="10" name="Marcador de fecha 3">
            <a:extLst>
              <a:ext uri="{FF2B5EF4-FFF2-40B4-BE49-F238E27FC236}">
                <a16:creationId xmlns:a16="http://schemas.microsoft.com/office/drawing/2014/main" id="{6CDBC29B-0AF0-1D96-A0D7-1286F5FD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600" y="65087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PPCC meeting, Santander, 26/11/25</a:t>
            </a:r>
            <a:endParaRPr lang="es-ES" dirty="0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DA5A7D71-7820-B2BA-C062-F40CF30C8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91000" y="65087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Igor G. Irastorza / CAPA - Zaragoza</a:t>
            </a:r>
          </a:p>
        </p:txBody>
      </p:sp>
      <p:sp>
        <p:nvSpPr>
          <p:cNvPr id="12" name="Marcador de número de diapositiva 9">
            <a:extLst>
              <a:ext uri="{FF2B5EF4-FFF2-40B4-BE49-F238E27FC236}">
                <a16:creationId xmlns:a16="http://schemas.microsoft.com/office/drawing/2014/main" id="{A6BABFE1-B0DB-30A9-1588-072D985DEEE3}"/>
              </a:ext>
            </a:extLst>
          </p:cNvPr>
          <p:cNvSpPr txBox="1">
            <a:spLocks/>
          </p:cNvSpPr>
          <p:nvPr/>
        </p:nvSpPr>
        <p:spPr>
          <a:xfrm>
            <a:off x="11506200" y="6508750"/>
            <a:ext cx="729893" cy="365125"/>
          </a:xfrm>
          <a:prstGeom prst="roundRect">
            <a:avLst>
              <a:gd name="adj" fmla="val 3488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71342A5-562F-403F-8075-445C401CE0AB}"/>
              </a:ext>
            </a:extLst>
          </p:cNvPr>
          <p:cNvSpPr/>
          <p:nvPr/>
        </p:nvSpPr>
        <p:spPr>
          <a:xfrm>
            <a:off x="158276" y="445321"/>
            <a:ext cx="6941324" cy="647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i="0" kern="0" spc="-300" dirty="0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A </a:t>
            </a:r>
            <a:r>
              <a:rPr lang="es-ES" sz="4400" i="0" kern="0" spc="-300" dirty="0" err="1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second</a:t>
            </a:r>
            <a:r>
              <a:rPr lang="es-ES" sz="4400" i="0" kern="0" spc="-300" dirty="0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 Line </a:t>
            </a:r>
            <a:r>
              <a:rPr lang="es-ES" sz="4400" i="0" kern="0" spc="-300" dirty="0" err="1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of</a:t>
            </a:r>
            <a:r>
              <a:rPr lang="es-ES" sz="4400" i="0" kern="0" spc="-300" dirty="0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 </a:t>
            </a:r>
            <a:r>
              <a:rPr lang="es-ES" sz="4400" i="0" kern="0" spc="-300" dirty="0" err="1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action</a:t>
            </a:r>
            <a:r>
              <a:rPr lang="en-GB" sz="4400" i="0" kern="0" spc="-300" dirty="0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/</a:t>
            </a:r>
            <a:r>
              <a:rPr lang="es-ES" sz="4400" i="0" kern="0" spc="-300" dirty="0" err="1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oportunity</a:t>
            </a:r>
            <a:r>
              <a:rPr lang="es-ES" sz="4400" i="0" kern="0" spc="-300" dirty="0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rPr>
              <a:t>: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80459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9EBE3441-F7B8-4307-A977-6C48ECB6BB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52400"/>
            <a:ext cx="10972800" cy="6271317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1D6A663-EBFD-480B-A355-9AA00F4C3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194395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6291C6-0764-4840-9747-399790E99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Conceptual Design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4FA36EF-2B73-4116-B1F2-D3456D1DC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663BAC4-D467-4BA7-91FF-AB7EAAA2C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58090"/>
            <a:ext cx="8842238" cy="490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92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993F68-C17D-4475-A5F8-EE62DCF52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Sensor concept: Kinetic Inductance Sensors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0432BE3-7338-42B3-AB57-5104F05CD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2F53D04-DE37-425A-BD30-E9CD7BFD74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24"/>
          <a:stretch/>
        </p:blipFill>
        <p:spPr>
          <a:xfrm>
            <a:off x="239727" y="1363133"/>
            <a:ext cx="11430000" cy="467416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09D7DC5-17B7-45A9-B177-C62695682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820707"/>
            <a:ext cx="3877216" cy="2343477"/>
          </a:xfrm>
          <a:prstGeom prst="rect">
            <a:avLst/>
          </a:prstGeom>
        </p:spPr>
      </p:pic>
      <p:pic>
        <p:nvPicPr>
          <p:cNvPr id="2052" name="Picture 4" descr="El Centro de Astrobiología – CAB">
            <a:extLst>
              <a:ext uri="{FF2B5EF4-FFF2-40B4-BE49-F238E27FC236}">
                <a16:creationId xmlns:a16="http://schemas.microsoft.com/office/drawing/2014/main" id="{99352916-3027-4680-A49B-DA64B061C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85800"/>
            <a:ext cx="2524664" cy="119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736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B3BF62-A786-44E8-A404-F9246DD37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BEDC81-AFB0-4D71-BD71-A209A3B75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8700"/>
            <a:ext cx="11277600" cy="4800600"/>
          </a:xfrm>
        </p:spPr>
        <p:txBody>
          <a:bodyPr/>
          <a:lstStyle/>
          <a:p>
            <a:r>
              <a:rPr lang="en-GB" b="1" dirty="0"/>
              <a:t>Physics goal:</a:t>
            </a:r>
            <a:r>
              <a:rPr lang="en-GB" dirty="0"/>
              <a:t> Access ultra-light dark matter (eV–GeV) using quantum sensors sensitive to sub-eV energy depositions, beyond conventional nuclear-recoil or electron-recoil detection.</a:t>
            </a:r>
          </a:p>
          <a:p>
            <a:r>
              <a:rPr lang="en-GB" b="1" dirty="0"/>
              <a:t>Primary R&amp;D line (QET/TES):</a:t>
            </a:r>
            <a:br>
              <a:rPr lang="en-GB" dirty="0"/>
            </a:br>
            <a:r>
              <a:rPr lang="en-GB" dirty="0"/>
              <a:t>Development of superconducting quantum sensors for detection of </a:t>
            </a:r>
            <a:r>
              <a:rPr lang="en-GB" dirty="0" err="1"/>
              <a:t>athermal</a:t>
            </a:r>
            <a:r>
              <a:rPr lang="en-GB" dirty="0"/>
              <a:t> phonons and quasiparticles, with demonstrated feasibility and first test structures already manufactured and characterized.</a:t>
            </a:r>
          </a:p>
          <a:p>
            <a:r>
              <a:rPr lang="en-GB" dirty="0"/>
              <a:t>• </a:t>
            </a:r>
            <a:r>
              <a:rPr lang="en-GB" b="1" dirty="0"/>
              <a:t>Flagship experimental driver (</a:t>
            </a:r>
            <a:r>
              <a:rPr lang="en-GB" b="1" dirty="0" err="1"/>
              <a:t>CADEx</a:t>
            </a:r>
            <a:r>
              <a:rPr lang="en-GB" b="1" dirty="0"/>
              <a:t>):</a:t>
            </a:r>
            <a:br>
              <a:rPr lang="en-GB" dirty="0"/>
            </a:br>
            <a:r>
              <a:rPr lang="en-GB" dirty="0"/>
              <a:t>Axion </a:t>
            </a:r>
            <a:r>
              <a:rPr lang="en-GB" dirty="0" err="1"/>
              <a:t>haloscope</a:t>
            </a:r>
            <a:r>
              <a:rPr lang="en-GB" dirty="0"/>
              <a:t> experiment targeting QCD axion dark matter in the W-band (80–110 GHz).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BD50545-ED9C-4ADE-BBFF-09739DC3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54659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2CD26E-22D9-4014-B067-6A1793DF8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…and short </a:t>
            </a:r>
            <a:r>
              <a:rPr lang="es-ES" dirty="0" err="1"/>
              <a:t>term</a:t>
            </a:r>
            <a:r>
              <a:rPr lang="es-ES" dirty="0"/>
              <a:t> </a:t>
            </a:r>
            <a:r>
              <a:rPr lang="es-ES" dirty="0" err="1"/>
              <a:t>plans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343CED-5C18-4B63-9B8B-9AB564F19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9" y="1028700"/>
            <a:ext cx="11607799" cy="4800600"/>
          </a:xfrm>
        </p:spPr>
        <p:txBody>
          <a:bodyPr/>
          <a:lstStyle/>
          <a:p>
            <a:r>
              <a:rPr lang="en-GB" sz="2400" b="1" dirty="0"/>
              <a:t>Infrastructure consolidation:</a:t>
            </a:r>
          </a:p>
          <a:p>
            <a:pPr marL="344487" lvl="1" indent="0">
              <a:buNone/>
            </a:pPr>
            <a:r>
              <a:rPr lang="en-GB" sz="2400" dirty="0"/>
              <a:t>A </a:t>
            </a:r>
            <a:r>
              <a:rPr lang="en-GB" sz="2400" b="1" dirty="0"/>
              <a:t>superconducting solenoid</a:t>
            </a:r>
            <a:r>
              <a:rPr lang="en-GB" sz="2400" dirty="0"/>
              <a:t> for the dilution refrigerator, replicating </a:t>
            </a:r>
            <a:r>
              <a:rPr lang="en-GB" sz="2400" dirty="0" err="1"/>
              <a:t>CADEx</a:t>
            </a:r>
            <a:r>
              <a:rPr lang="en-GB" sz="2400" dirty="0"/>
              <a:t> operating conditions</a:t>
            </a:r>
          </a:p>
          <a:p>
            <a:pPr marL="344487" lvl="1" indent="0">
              <a:buNone/>
            </a:pPr>
            <a:r>
              <a:rPr lang="en-GB" sz="2400" dirty="0"/>
              <a:t>Dedicated </a:t>
            </a:r>
            <a:r>
              <a:rPr lang="en-GB" sz="2400" b="1" dirty="0"/>
              <a:t>TES and KIDs readout systems</a:t>
            </a:r>
            <a:r>
              <a:rPr lang="en-GB" sz="2400" dirty="0"/>
              <a:t>, enabling realistic detector operation and system-level testing</a:t>
            </a:r>
          </a:p>
          <a:p>
            <a:r>
              <a:rPr lang="en-GB" sz="2400" b="1" dirty="0"/>
              <a:t>Strategic vision:</a:t>
            </a:r>
          </a:p>
          <a:p>
            <a:pPr marL="344487" lvl="1" indent="0">
              <a:buNone/>
            </a:pPr>
            <a:r>
              <a:rPr lang="en-GB" sz="2400" dirty="0"/>
              <a:t>Reinforce collaborations with </a:t>
            </a:r>
            <a:r>
              <a:rPr lang="en-GB" sz="2400" b="1" dirty="0"/>
              <a:t>sensor manufacturing and </a:t>
            </a:r>
            <a:r>
              <a:rPr lang="en-GB" sz="2400" b="1" dirty="0" err="1"/>
              <a:t>characteriation</a:t>
            </a:r>
            <a:r>
              <a:rPr lang="en-GB" sz="2400" b="1" dirty="0"/>
              <a:t> </a:t>
            </a:r>
            <a:r>
              <a:rPr lang="en-GB" sz="2400" b="1" dirty="0" err="1"/>
              <a:t>centers</a:t>
            </a:r>
            <a:r>
              <a:rPr lang="en-GB" sz="2400" b="1" dirty="0"/>
              <a:t> (CNM, INMA, CAB,…)</a:t>
            </a:r>
            <a:r>
              <a:rPr lang="en-GB" sz="2400" dirty="0"/>
              <a:t> to establish a </a:t>
            </a:r>
            <a:r>
              <a:rPr lang="en-GB" sz="2400" b="1" dirty="0"/>
              <a:t>permanent superconducting sensor testing facility at IFCA (CRYOLAB)</a:t>
            </a:r>
            <a:r>
              <a:rPr lang="en-GB" sz="2400" dirty="0"/>
              <a:t>, extending beyond the specific needs of </a:t>
            </a:r>
            <a:r>
              <a:rPr lang="en-GB" sz="2400" dirty="0" err="1"/>
              <a:t>CADEx</a:t>
            </a:r>
            <a:r>
              <a:rPr lang="en-GB" sz="2400" dirty="0"/>
              <a:t> and exploit synergies with other experiments that employ quantum-sensor applications.</a:t>
            </a:r>
          </a:p>
          <a:p>
            <a:r>
              <a:rPr lang="en-GB" sz="2400" b="1" dirty="0"/>
              <a:t>Outlook:</a:t>
            </a:r>
            <a:br>
              <a:rPr lang="en-GB" sz="2400" dirty="0"/>
            </a:br>
            <a:r>
              <a:rPr lang="en-GB" sz="2400" dirty="0"/>
              <a:t>Technology validation under realistic conditions, and positioning IFCA as a node for demonstrating quantum sensing in ultra-light dark-matter searches.</a:t>
            </a:r>
          </a:p>
          <a:p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849B965-D54F-4A90-BD73-492E25FBA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204187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C59D4E-5C6B-4C8A-9D8E-4A13944CE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BACK-UP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2632C2-37B7-4F16-BD92-F2109293A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80C53F2-3015-4CE4-A180-DE995658F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13785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D3E1B9-C359-4A9A-88C8-0A0EFDB7D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Transition</a:t>
            </a:r>
            <a:r>
              <a:rPr lang="es-ES" dirty="0"/>
              <a:t> Edge </a:t>
            </a:r>
            <a:r>
              <a:rPr lang="es-ES" dirty="0" err="1"/>
              <a:t>Sensors</a:t>
            </a:r>
            <a:r>
              <a:rPr lang="es-ES" dirty="0"/>
              <a:t>  101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A5D3592-079F-42C7-A53A-E79DC17274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17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AB55C9-1086-4A06-9CC5-82AB2DD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Vertex 2023, Sestri Levante, Oct 2023 - ivan.vila@csic.es</a:t>
            </a:r>
            <a:endParaRPr lang="es-ES_tradnl" altLang="en-US" dirty="0"/>
          </a:p>
        </p:txBody>
      </p:sp>
      <p:pic>
        <p:nvPicPr>
          <p:cNvPr id="6" name="3 Imagen">
            <a:extLst>
              <a:ext uri="{FF2B5EF4-FFF2-40B4-BE49-F238E27FC236}">
                <a16:creationId xmlns:a16="http://schemas.microsoft.com/office/drawing/2014/main" id="{D95CA735-A78D-456B-BA89-C779BAB2AC30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7" t="-1" r="5797" b="36860"/>
          <a:stretch/>
        </p:blipFill>
        <p:spPr bwMode="auto">
          <a:xfrm>
            <a:off x="838200" y="1057298"/>
            <a:ext cx="9116533" cy="534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924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E1D6BF-861A-4EE8-93F9-17209B78F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KIDs experimental setup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D2847D6-4F9C-4704-A13C-6215ED5550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311249"/>
            <a:ext cx="10228274" cy="4800600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98B30B-5033-4ACE-BDD4-0763D93F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703903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167C5-E595-4EAF-8903-2E5468476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err="1"/>
              <a:t>Outline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C09FA2-DB4B-48A0-8975-B49348C53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 </a:t>
            </a:r>
            <a:r>
              <a:rPr lang="es-ES" dirty="0" err="1"/>
              <a:t>brief</a:t>
            </a:r>
            <a:r>
              <a:rPr lang="es-ES" dirty="0"/>
              <a:t> </a:t>
            </a:r>
            <a:r>
              <a:rPr lang="es-ES" dirty="0" err="1"/>
              <a:t>history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interest</a:t>
            </a:r>
            <a:r>
              <a:rPr lang="es-ES" dirty="0"/>
              <a:t> and </a:t>
            </a:r>
            <a:r>
              <a:rPr lang="es-ES" dirty="0" err="1"/>
              <a:t>history</a:t>
            </a:r>
            <a:r>
              <a:rPr lang="es-ES" dirty="0"/>
              <a:t> so </a:t>
            </a:r>
            <a:r>
              <a:rPr lang="es-ES" dirty="0" err="1"/>
              <a:t>far</a:t>
            </a:r>
            <a:r>
              <a:rPr lang="es-ES" dirty="0"/>
              <a:t>.</a:t>
            </a:r>
          </a:p>
          <a:p>
            <a:pPr lvl="1"/>
            <a:r>
              <a:rPr lang="es-ES" dirty="0"/>
              <a:t>QET </a:t>
            </a:r>
            <a:r>
              <a:rPr lang="es-ES" dirty="0" err="1"/>
              <a:t>sensors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particle-like</a:t>
            </a:r>
            <a:r>
              <a:rPr lang="es-ES" dirty="0"/>
              <a:t> DM </a:t>
            </a:r>
            <a:r>
              <a:rPr lang="es-ES" dirty="0" err="1"/>
              <a:t>detection</a:t>
            </a:r>
            <a:r>
              <a:rPr lang="es-ES" dirty="0"/>
              <a:t>.</a:t>
            </a:r>
          </a:p>
          <a:p>
            <a:pPr lvl="1"/>
            <a:r>
              <a:rPr lang="es-ES" dirty="0" err="1"/>
              <a:t>CADEx</a:t>
            </a:r>
            <a:r>
              <a:rPr lang="es-ES" dirty="0"/>
              <a:t> </a:t>
            </a:r>
            <a:r>
              <a:rPr lang="es-ES" dirty="0" err="1"/>
              <a:t>experiment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QCD </a:t>
            </a:r>
            <a:r>
              <a:rPr lang="es-ES" dirty="0" err="1"/>
              <a:t>axion</a:t>
            </a:r>
            <a:r>
              <a:rPr lang="es-ES" dirty="0"/>
              <a:t> </a:t>
            </a:r>
            <a:r>
              <a:rPr lang="es-ES" dirty="0" err="1"/>
              <a:t>detection</a:t>
            </a:r>
            <a:r>
              <a:rPr lang="es-ES" dirty="0"/>
              <a:t>. </a:t>
            </a:r>
          </a:p>
          <a:p>
            <a:r>
              <a:rPr lang="es-ES" dirty="0"/>
              <a:t>A plan sketch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future</a:t>
            </a:r>
            <a:r>
              <a:rPr lang="es-ES" dirty="0"/>
              <a:t> short-</a:t>
            </a:r>
            <a:r>
              <a:rPr lang="es-ES" dirty="0" err="1"/>
              <a:t>term</a:t>
            </a:r>
            <a:r>
              <a:rPr lang="es-ES" dirty="0"/>
              <a:t> </a:t>
            </a:r>
            <a:r>
              <a:rPr lang="es-ES" dirty="0" err="1"/>
              <a:t>development</a:t>
            </a:r>
            <a:r>
              <a:rPr lang="es-ES" dirty="0"/>
              <a:t>.</a:t>
            </a: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DBBC3F2-220D-40DD-ABFF-718640118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023112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1863FE-9245-40E5-A218-971BF0D47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What is ultra-light matter (at least for this talk) ? 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29D0C9C-3EDF-42D3-91B0-FFAB96448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169DFAC-3D41-429D-84B4-AEB83ED17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378" y="1403385"/>
            <a:ext cx="5227421" cy="485262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8695DDA2-BFB4-4576-B511-7AB5D8E66519}"/>
              </a:ext>
            </a:extLst>
          </p:cNvPr>
          <p:cNvSpPr/>
          <p:nvPr/>
        </p:nvSpPr>
        <p:spPr>
          <a:xfrm>
            <a:off x="304800" y="1219200"/>
            <a:ext cx="538879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en-GB" b="1" i="0" dirty="0">
                <a:solidFill>
                  <a:srgbClr val="DC143C"/>
                </a:solidFill>
                <a:latin typeface="Calibri"/>
              </a:rPr>
              <a:t>Nuclear recoils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 – can probe energies down to eV, but realistically can only measure recoil energies down to ~keV → m</a:t>
            </a:r>
            <a:r>
              <a:rPr lang="el-GR" i="0" dirty="0">
                <a:solidFill>
                  <a:prstClr val="black"/>
                </a:solidFill>
                <a:latin typeface="Calibri"/>
              </a:rPr>
              <a:t>χ ≳ 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GeV</a:t>
            </a:r>
          </a:p>
          <a:p>
            <a:pPr marL="342900" lvl="0" indent="-342900" algn="l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en-GB" b="1" i="0" dirty="0">
                <a:solidFill>
                  <a:srgbClr val="FF8C00"/>
                </a:solidFill>
                <a:latin typeface="Calibri"/>
              </a:rPr>
              <a:t>Electron ionisation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 – possible for </a:t>
            </a:r>
            <a:r>
              <a:rPr lang="el-GR" i="0" dirty="0">
                <a:solidFill>
                  <a:prstClr val="black"/>
                </a:solidFill>
                <a:latin typeface="Calibri"/>
              </a:rPr>
              <a:t>ω &gt; Δ ~ 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eV → m</a:t>
            </a:r>
            <a:r>
              <a:rPr lang="el-GR" i="0" dirty="0">
                <a:solidFill>
                  <a:prstClr val="black"/>
                </a:solidFill>
                <a:latin typeface="Calibri"/>
              </a:rPr>
              <a:t>χ ≳ 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MeV</a:t>
            </a:r>
          </a:p>
          <a:p>
            <a:pPr marL="342900" lvl="0" indent="-342900" algn="l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en-GB" b="1" i="0" dirty="0">
                <a:solidFill>
                  <a:srgbClr val="005AA0"/>
                </a:solidFill>
                <a:latin typeface="Calibri"/>
              </a:rPr>
              <a:t>Phonon interactions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 – possible for sufficiently small q, with </a:t>
            </a:r>
            <a:r>
              <a:rPr lang="el-GR" i="0" dirty="0">
                <a:solidFill>
                  <a:prstClr val="black"/>
                </a:solidFill>
                <a:latin typeface="Calibri"/>
              </a:rPr>
              <a:t>ω_</a:t>
            </a:r>
            <a:r>
              <a:rPr lang="en-GB" i="0" dirty="0" err="1">
                <a:solidFill>
                  <a:prstClr val="black"/>
                </a:solidFill>
                <a:latin typeface="Calibri"/>
              </a:rPr>
              <a:t>ph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 ~ O(10s) </a:t>
            </a:r>
            <a:r>
              <a:rPr lang="en-GB" i="0" dirty="0" err="1">
                <a:solidFill>
                  <a:prstClr val="black"/>
                </a:solidFill>
                <a:latin typeface="Calibri"/>
              </a:rPr>
              <a:t>meV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 → m</a:t>
            </a:r>
            <a:r>
              <a:rPr lang="el-GR" i="0" dirty="0">
                <a:solidFill>
                  <a:prstClr val="black"/>
                </a:solidFill>
                <a:latin typeface="Calibri"/>
              </a:rPr>
              <a:t>χ ~ 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keV – 50 MeV</a:t>
            </a:r>
          </a:p>
          <a:p>
            <a:pPr marL="342900" lvl="0" indent="-342900" algn="l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en-GB" b="1" i="0" dirty="0">
                <a:solidFill>
                  <a:srgbClr val="8246A0"/>
                </a:solidFill>
                <a:latin typeface="Calibri"/>
              </a:rPr>
              <a:t>BCS quasiparticle creation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 – possible when the deposited energy exceeds the superconducting gap, </a:t>
            </a:r>
            <a:r>
              <a:rPr lang="el-GR" i="0" dirty="0">
                <a:solidFill>
                  <a:prstClr val="black"/>
                </a:solidFill>
                <a:latin typeface="Calibri"/>
              </a:rPr>
              <a:t>ω ≳ 2Δ_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SC, with </a:t>
            </a:r>
            <a:r>
              <a:rPr lang="el-GR" i="0" dirty="0">
                <a:solidFill>
                  <a:prstClr val="black"/>
                </a:solidFill>
                <a:latin typeface="Calibri"/>
              </a:rPr>
              <a:t>Δ_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SC ~ O(1–5)·</a:t>
            </a:r>
            <a:r>
              <a:rPr lang="en-GB" i="0" dirty="0" err="1">
                <a:solidFill>
                  <a:prstClr val="black"/>
                </a:solidFill>
                <a:latin typeface="Calibri"/>
              </a:rPr>
              <a:t>k_B·T_c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 ~ O(0.1–1) </a:t>
            </a:r>
            <a:r>
              <a:rPr lang="en-GB" i="0" dirty="0" err="1">
                <a:solidFill>
                  <a:prstClr val="black"/>
                </a:solidFill>
                <a:latin typeface="Calibri"/>
              </a:rPr>
              <a:t>meV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 → m</a:t>
            </a:r>
            <a:r>
              <a:rPr lang="el-GR" i="0" dirty="0">
                <a:solidFill>
                  <a:prstClr val="black"/>
                </a:solidFill>
                <a:latin typeface="Calibri"/>
              </a:rPr>
              <a:t>χ ~ 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eV – keV</a:t>
            </a:r>
          </a:p>
          <a:p>
            <a:pPr marL="342900" lvl="0" indent="-342900" algn="l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en-GB" b="1" i="0" dirty="0">
                <a:solidFill>
                  <a:prstClr val="black"/>
                </a:solidFill>
                <a:latin typeface="Calibri"/>
              </a:rPr>
              <a:t>Note: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 For scattering, the detectable energy is set by recoil kinematics and thresholds; for absorption, the deposited energy is ∼ </a:t>
            </a:r>
            <a:r>
              <a:rPr lang="en-GB" i="0" dirty="0" err="1">
                <a:solidFill>
                  <a:prstClr val="black"/>
                </a:solidFill>
                <a:latin typeface="Calibri"/>
              </a:rPr>
              <a:t>mχ</a:t>
            </a:r>
            <a:r>
              <a:rPr lang="en-GB" i="0" dirty="0">
                <a:solidFill>
                  <a:prstClr val="black"/>
                </a:solidFill>
                <a:latin typeface="Calibri"/>
              </a:rPr>
              <a:t>, extending sensitivity to much lower dark-matter masses.</a:t>
            </a:r>
          </a:p>
          <a:p>
            <a:pPr marL="342900" lvl="0" indent="-342900" algn="l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 typeface="Arial"/>
              <a:buChar char="•"/>
            </a:pPr>
            <a:endParaRPr lang="en-GB" i="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1529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45795A7-A1B1-41FC-B993-2C4B3A98A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569" y="1300693"/>
            <a:ext cx="8925920" cy="480059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568E3350-3611-409E-8E14-3352DD5232B9}"/>
              </a:ext>
            </a:extLst>
          </p:cNvPr>
          <p:cNvSpPr/>
          <p:nvPr/>
        </p:nvSpPr>
        <p:spPr>
          <a:xfrm>
            <a:off x="1361080" y="4572000"/>
            <a:ext cx="8925920" cy="14478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echa: a la derecha 20">
            <a:extLst>
              <a:ext uri="{FF2B5EF4-FFF2-40B4-BE49-F238E27FC236}">
                <a16:creationId xmlns:a16="http://schemas.microsoft.com/office/drawing/2014/main" id="{E5AA2CF5-DA30-47F3-B150-C66C43ABCE97}"/>
              </a:ext>
            </a:extLst>
          </p:cNvPr>
          <p:cNvSpPr/>
          <p:nvPr/>
        </p:nvSpPr>
        <p:spPr>
          <a:xfrm>
            <a:off x="407597" y="5105912"/>
            <a:ext cx="533316" cy="411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45A6977-CF42-47BA-BC33-D4CFFFFD2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795065FD-FBCB-4B09-91FD-69F823AAE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932837"/>
          </a:xfrm>
        </p:spPr>
        <p:txBody>
          <a:bodyPr/>
          <a:lstStyle/>
          <a:p>
            <a:r>
              <a:rPr lang="en-GB" sz="4000" dirty="0"/>
              <a:t>What is ultra-light matter (at least for this talk) ? </a:t>
            </a:r>
          </a:p>
        </p:txBody>
      </p:sp>
    </p:spTree>
    <p:extLst>
      <p:ext uri="{BB962C8B-B14F-4D97-AF65-F5344CB8AC3E}">
        <p14:creationId xmlns:p14="http://schemas.microsoft.com/office/powerpoint/2010/main" val="128961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5DCF3-8E7A-4E7C-937F-553294E77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13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A first opportunity: Initial prospective study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D2D5A8-872C-46C2-800C-A334A5F21B98}"/>
              </a:ext>
            </a:extLst>
          </p:cNvPr>
          <p:cNvSpPr/>
          <p:nvPr/>
        </p:nvSpPr>
        <p:spPr>
          <a:xfrm>
            <a:off x="7620000" y="1189060"/>
            <a:ext cx="4292600" cy="4679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ClrTx/>
              <a:buFont typeface="Wingdings" panose="05000000000000000000" pitchFamily="2" charset="2"/>
              <a:buChar char="§"/>
            </a:pPr>
            <a:r>
              <a:rPr lang="es-ES" sz="2400" i="0" dirty="0" err="1">
                <a:solidFill>
                  <a:schemeClr val="bg2"/>
                </a:solidFill>
              </a:rPr>
              <a:t>Development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of</a:t>
            </a:r>
            <a:r>
              <a:rPr lang="es-ES" sz="2400" i="0" dirty="0">
                <a:solidFill>
                  <a:schemeClr val="bg2"/>
                </a:solidFill>
              </a:rPr>
              <a:t> quantum </a:t>
            </a:r>
            <a:r>
              <a:rPr lang="es-ES" sz="2400" i="0" dirty="0" err="1">
                <a:solidFill>
                  <a:schemeClr val="bg2"/>
                </a:solidFill>
              </a:rPr>
              <a:t>sensing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tecnologies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with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n-US" sz="2400" i="0" dirty="0">
                <a:solidFill>
                  <a:schemeClr val="bg2"/>
                </a:solidFill>
              </a:rPr>
              <a:t>improved energy resolution and lower energy detection thresholds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for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Dark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Matter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detection</a:t>
            </a:r>
            <a:r>
              <a:rPr lang="es-ES" sz="2400" i="0" dirty="0">
                <a:solidFill>
                  <a:schemeClr val="bg2"/>
                </a:solidFill>
              </a:rPr>
              <a:t> in </a:t>
            </a:r>
            <a:r>
              <a:rPr lang="es-ES" sz="2400" i="0" dirty="0" err="1">
                <a:solidFill>
                  <a:schemeClr val="bg2"/>
                </a:solidFill>
              </a:rPr>
              <a:t>the</a:t>
            </a:r>
            <a:r>
              <a:rPr lang="es-ES" sz="2400" i="0" dirty="0">
                <a:solidFill>
                  <a:schemeClr val="bg2"/>
                </a:solidFill>
              </a:rPr>
              <a:t> 1meV </a:t>
            </a:r>
            <a:r>
              <a:rPr lang="es-ES" sz="2400" i="0" dirty="0" err="1">
                <a:solidFill>
                  <a:schemeClr val="bg2"/>
                </a:solidFill>
              </a:rPr>
              <a:t>to</a:t>
            </a:r>
            <a:r>
              <a:rPr lang="es-ES" sz="2400" i="0" dirty="0">
                <a:solidFill>
                  <a:schemeClr val="bg2"/>
                </a:solidFill>
              </a:rPr>
              <a:t> 10eV </a:t>
            </a:r>
            <a:r>
              <a:rPr lang="es-ES" sz="2400" i="0" dirty="0" err="1">
                <a:solidFill>
                  <a:schemeClr val="bg2"/>
                </a:solidFill>
              </a:rPr>
              <a:t>energy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range</a:t>
            </a:r>
            <a:r>
              <a:rPr lang="es-ES" sz="2400" i="0" dirty="0">
                <a:solidFill>
                  <a:schemeClr val="bg2"/>
                </a:solidFill>
              </a:rPr>
              <a:t>.</a:t>
            </a:r>
          </a:p>
          <a:p>
            <a:pPr marL="342900" indent="-342900" algn="l">
              <a:buClrTx/>
              <a:buFont typeface="Wingdings" panose="05000000000000000000" pitchFamily="2" charset="2"/>
              <a:buChar char="§"/>
            </a:pPr>
            <a:endParaRPr lang="es-ES" sz="2400" i="0" dirty="0">
              <a:solidFill>
                <a:schemeClr val="bg2"/>
              </a:solidFill>
            </a:endParaRPr>
          </a:p>
          <a:p>
            <a:pPr marL="342900" indent="-342900" algn="l">
              <a:buClrTx/>
              <a:buFont typeface="Wingdings" panose="05000000000000000000" pitchFamily="2" charset="2"/>
              <a:buChar char="§"/>
            </a:pPr>
            <a:r>
              <a:rPr lang="es-ES" sz="2400" i="0" dirty="0" err="1">
                <a:solidFill>
                  <a:schemeClr val="bg2"/>
                </a:solidFill>
              </a:rPr>
              <a:t>Creation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of</a:t>
            </a:r>
            <a:r>
              <a:rPr lang="es-ES" sz="2400" i="0" dirty="0">
                <a:solidFill>
                  <a:schemeClr val="bg2"/>
                </a:solidFill>
              </a:rPr>
              <a:t> a </a:t>
            </a:r>
            <a:r>
              <a:rPr lang="es-ES" sz="2400" i="0" dirty="0" err="1">
                <a:solidFill>
                  <a:schemeClr val="bg2"/>
                </a:solidFill>
              </a:rPr>
              <a:t>interdisciplinary</a:t>
            </a:r>
            <a:r>
              <a:rPr lang="es-ES" sz="2400" i="0" dirty="0">
                <a:solidFill>
                  <a:schemeClr val="bg2"/>
                </a:solidFill>
              </a:rPr>
              <a:t>  </a:t>
            </a:r>
            <a:r>
              <a:rPr lang="es-ES" sz="2400" i="0" dirty="0" err="1">
                <a:solidFill>
                  <a:schemeClr val="bg2"/>
                </a:solidFill>
              </a:rPr>
              <a:t>team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with</a:t>
            </a:r>
            <a:r>
              <a:rPr lang="es-ES" sz="2400" i="0" dirty="0">
                <a:solidFill>
                  <a:schemeClr val="bg2"/>
                </a:solidFill>
              </a:rPr>
              <a:t> </a:t>
            </a:r>
            <a:r>
              <a:rPr lang="es-ES" sz="2400" i="0" dirty="0" err="1">
                <a:solidFill>
                  <a:schemeClr val="bg2"/>
                </a:solidFill>
              </a:rPr>
              <a:t>expertise</a:t>
            </a:r>
            <a:r>
              <a:rPr lang="es-ES" sz="2400" i="0" dirty="0">
                <a:solidFill>
                  <a:schemeClr val="bg2"/>
                </a:solidFill>
              </a:rPr>
              <a:t> in  </a:t>
            </a:r>
            <a:r>
              <a:rPr lang="en-US" sz="2400" i="0" dirty="0">
                <a:solidFill>
                  <a:schemeClr val="bg2"/>
                </a:solidFill>
              </a:rPr>
              <a:t>superconducting technologies, condensed matter physics, materials science and elementary particle physics</a:t>
            </a:r>
            <a:endParaRPr lang="es-ES" sz="2400" i="0" dirty="0">
              <a:solidFill>
                <a:schemeClr val="bg2"/>
              </a:solidFill>
            </a:endParaRPr>
          </a:p>
        </p:txBody>
      </p:sp>
      <p:sp>
        <p:nvSpPr>
          <p:cNvPr id="21" name="Flecha: a la derecha 20">
            <a:extLst>
              <a:ext uri="{FF2B5EF4-FFF2-40B4-BE49-F238E27FC236}">
                <a16:creationId xmlns:a16="http://schemas.microsoft.com/office/drawing/2014/main" id="{E5AA2CF5-DA30-47F3-B150-C66C43ABCE97}"/>
              </a:ext>
            </a:extLst>
          </p:cNvPr>
          <p:cNvSpPr/>
          <p:nvPr/>
        </p:nvSpPr>
        <p:spPr>
          <a:xfrm>
            <a:off x="5607509" y="5879033"/>
            <a:ext cx="533316" cy="411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45A6977-CF42-47BA-BC33-D4CFFFFD2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 dirty="0"/>
              <a:t>I. Vila - Quantum </a:t>
            </a:r>
            <a:r>
              <a:rPr lang="es-ES" altLang="en-US" dirty="0" err="1"/>
              <a:t>sensing</a:t>
            </a:r>
            <a:r>
              <a:rPr lang="es-ES" altLang="en-US" dirty="0"/>
              <a:t> </a:t>
            </a:r>
            <a:r>
              <a:rPr lang="es-ES" altLang="en-US" dirty="0" err="1"/>
              <a:t>for</a:t>
            </a:r>
            <a:r>
              <a:rPr lang="es-ES" altLang="en-US" dirty="0"/>
              <a:t> </a:t>
            </a:r>
            <a:r>
              <a:rPr lang="es-ES" altLang="en-US" dirty="0" err="1"/>
              <a:t>ultra-light</a:t>
            </a:r>
            <a:r>
              <a:rPr lang="es-ES" altLang="en-US" dirty="0"/>
              <a:t> </a:t>
            </a:r>
            <a:r>
              <a:rPr lang="es-ES" altLang="en-US" dirty="0" err="1"/>
              <a:t>dark</a:t>
            </a:r>
            <a:r>
              <a:rPr lang="es-ES" altLang="en-US" dirty="0"/>
              <a:t> </a:t>
            </a:r>
            <a:r>
              <a:rPr lang="es-ES" altLang="en-US" dirty="0" err="1"/>
              <a:t>matter</a:t>
            </a:r>
            <a:r>
              <a:rPr lang="es-ES" altLang="en-US" dirty="0"/>
              <a:t> at IFCA - CNID WG5 2025</a:t>
            </a:r>
            <a:endParaRPr lang="es-ES_tradnl" altLang="en-US" dirty="0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DA6B2BE0-C514-4693-ADBF-E857995BC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29161"/>
            <a:ext cx="6642906" cy="505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16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036B3348-ECB7-430D-9DB0-90F2B95599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3791102"/>
              </p:ext>
            </p:extLst>
          </p:nvPr>
        </p:nvGraphicFramePr>
        <p:xfrm>
          <a:off x="228600" y="1296312"/>
          <a:ext cx="8597900" cy="5054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E0329042-3266-47A5-A3DB-7D109D2B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61250"/>
            <a:ext cx="10860314" cy="1325563"/>
          </a:xfrm>
        </p:spPr>
        <p:txBody>
          <a:bodyPr>
            <a:normAutofit/>
          </a:bodyPr>
          <a:lstStyle/>
          <a:p>
            <a:r>
              <a:rPr lang="en-US" sz="3600" dirty="0"/>
              <a:t>Ultralight Dark matter detection with quantum sensors: lines of action.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E7957D-2D6D-4C07-BF0C-1451EE5A1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en-US"/>
              <a:t>I. Vila - Quantum sensing for ultra-light dark matter at IFCA - CNID WG5 2025</a:t>
            </a:r>
            <a:endParaRPr lang="es-ES_tradnl" alt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E10D3BA-A80A-4D2B-9FC9-317CC49A6DA4}"/>
              </a:ext>
            </a:extLst>
          </p:cNvPr>
          <p:cNvSpPr/>
          <p:nvPr/>
        </p:nvSpPr>
        <p:spPr>
          <a:xfrm>
            <a:off x="9067800" y="2971800"/>
            <a:ext cx="3048000" cy="128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i="0" dirty="0"/>
              <a:t>Synergy with Cosmology group at IFCA</a:t>
            </a:r>
          </a:p>
        </p:txBody>
      </p:sp>
    </p:spTree>
    <p:extLst>
      <p:ext uri="{BB962C8B-B14F-4D97-AF65-F5344CB8AC3E}">
        <p14:creationId xmlns:p14="http://schemas.microsoft.com/office/powerpoint/2010/main" val="2304146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474170-84A0-4916-BECB-6A3D50F25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9701"/>
            <a:ext cx="11328399" cy="932837"/>
          </a:xfrm>
        </p:spPr>
        <p:txBody>
          <a:bodyPr/>
          <a:lstStyle/>
          <a:p>
            <a:r>
              <a:rPr lang="es-ES" dirty="0" err="1"/>
              <a:t>Our</a:t>
            </a:r>
            <a:r>
              <a:rPr lang="es-ES" dirty="0"/>
              <a:t> </a:t>
            </a:r>
            <a:r>
              <a:rPr lang="es-ES" dirty="0" err="1"/>
              <a:t>choice</a:t>
            </a:r>
            <a:r>
              <a:rPr lang="es-ES" dirty="0"/>
              <a:t>: A Detector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sub-eV</a:t>
            </a:r>
            <a:r>
              <a:rPr lang="es-ES" dirty="0"/>
              <a:t> </a:t>
            </a:r>
            <a:r>
              <a:rPr lang="es-ES" dirty="0" err="1"/>
              <a:t>athermal</a:t>
            </a:r>
            <a:r>
              <a:rPr lang="es-ES" dirty="0"/>
              <a:t> </a:t>
            </a:r>
            <a:r>
              <a:rPr lang="es-ES" dirty="0" err="1"/>
              <a:t>phonons</a:t>
            </a:r>
            <a:r>
              <a:rPr lang="es-ES" dirty="0"/>
              <a:t>: QET </a:t>
            </a:r>
            <a:br>
              <a:rPr lang="es-ES" dirty="0"/>
            </a:br>
            <a:r>
              <a:rPr lang="es-ES" sz="3200" dirty="0"/>
              <a:t>(</a:t>
            </a:r>
            <a:r>
              <a:rPr lang="en-GB" sz="3200" dirty="0"/>
              <a:t>Quasiparticle-trap-assisted </a:t>
            </a:r>
            <a:r>
              <a:rPr lang="en-GB" sz="3200" dirty="0" err="1"/>
              <a:t>Eectrothermal</a:t>
            </a:r>
            <a:r>
              <a:rPr lang="en-GB" sz="3200" dirty="0"/>
              <a:t>-feedback Transition Edge Sensors</a:t>
            </a:r>
            <a:r>
              <a:rPr lang="es-ES" sz="3200" dirty="0"/>
              <a:t>)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B98C34-8E95-43F6-A511-365D1999EA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7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86E68C-E320-41DF-817E-B6C98D8BF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Vertex 2023, Sestri Levante, Oct 2023 - ivan.vila@csic.es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76BDDE0-CEF2-4241-B558-6777484EE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2133600"/>
            <a:ext cx="5353404" cy="25908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DCB27E3-F15E-49DC-9D2C-3D42FE99B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851003"/>
            <a:ext cx="3737634" cy="372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599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BF2A32-6BC7-4C50-8C79-08748CAA2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Would it work? A back-of-the-envelop calculation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7F0412C-22EB-4151-A2B4-7F4D4E0C23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8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AA9C05-B26D-427B-AFCE-6BD80E95F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Vertex 2023, Sestri Levante, Oct 2023 - ivan.vila@csic.es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9C118FE-C76F-4052-91A0-1C3048F91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762000"/>
            <a:ext cx="7543800" cy="338080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4086849-0248-4202-A789-5614C4917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645" y="4303140"/>
            <a:ext cx="7686675" cy="9239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EF02C5B-986B-4B44-90AD-EA5CD3B38F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20" y="5341939"/>
            <a:ext cx="3600450" cy="11906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F4B3A45-0ED0-48A6-9B8E-8A79F3F2E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7425" y="5227064"/>
            <a:ext cx="1349723" cy="144729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7ACC703-89A9-4411-AD94-8682A37A7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1674" y="5443051"/>
            <a:ext cx="3632577" cy="932837"/>
          </a:xfrm>
          <a:prstGeom prst="rect">
            <a:avLst/>
          </a:prstGeom>
        </p:spPr>
      </p:pic>
      <p:sp>
        <p:nvSpPr>
          <p:cNvPr id="11" name="Flecha: hacia abajo 10">
            <a:extLst>
              <a:ext uri="{FF2B5EF4-FFF2-40B4-BE49-F238E27FC236}">
                <a16:creationId xmlns:a16="http://schemas.microsoft.com/office/drawing/2014/main" id="{C7E984E1-BD7C-4110-B766-046B41BA86B0}"/>
              </a:ext>
            </a:extLst>
          </p:cNvPr>
          <p:cNvSpPr/>
          <p:nvPr/>
        </p:nvSpPr>
        <p:spPr bwMode="auto">
          <a:xfrm rot="2626529">
            <a:off x="10570096" y="5038999"/>
            <a:ext cx="533400" cy="592117"/>
          </a:xfrm>
          <a:prstGeom prst="downArrow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553EB92-2090-42A9-99D5-5C2A2E00B11F}"/>
              </a:ext>
            </a:extLst>
          </p:cNvPr>
          <p:cNvSpPr txBox="1"/>
          <p:nvPr/>
        </p:nvSpPr>
        <p:spPr>
          <a:xfrm>
            <a:off x="10900754" y="4739263"/>
            <a:ext cx="752515" cy="4456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Yes!</a:t>
            </a:r>
            <a:endParaRPr lang="en-GB" sz="2800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63FD3F0B-EB75-426B-BDDF-1C87C7B7C7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160350"/>
            <a:ext cx="1527380" cy="77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98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0AB055-711E-460B-8337-DA7B36336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Manufacturing</a:t>
            </a:r>
            <a:r>
              <a:rPr lang="es-ES" dirty="0"/>
              <a:t> and </a:t>
            </a:r>
            <a:r>
              <a:rPr lang="es-ES" dirty="0" err="1"/>
              <a:t>characterization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 </a:t>
            </a:r>
            <a:r>
              <a:rPr lang="es-ES" dirty="0" err="1"/>
              <a:t>first</a:t>
            </a:r>
            <a:r>
              <a:rPr lang="es-ES" dirty="0"/>
              <a:t> test </a:t>
            </a:r>
            <a:r>
              <a:rPr lang="es-ES" dirty="0" err="1"/>
              <a:t>structures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870AFDD-05B5-4D01-8EA7-7B42CDDE75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9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B27CF5-3E08-457D-83FE-426902E11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Vertex 2023, Sestri Levante, Oct 2023 - ivan.vila@csic.es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8F6F3E0-FEFD-41CD-B32D-3FFDF75E1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9800"/>
            <a:ext cx="4781907" cy="326809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4A7F937-6A93-4B4E-80A0-42593E7FD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051" y="1377182"/>
            <a:ext cx="3683338" cy="410363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3FD3F0B-EB75-426B-BDDF-1C87C7B7C7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320" y="3715291"/>
            <a:ext cx="1527380" cy="77132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F39B205-0EFF-4E1B-AE06-CF7CE51ECF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04570"/>
            <a:ext cx="2057400" cy="55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344634"/>
      </p:ext>
    </p:extLst>
  </p:cSld>
  <p:clrMapOvr>
    <a:masterClrMapping/>
  </p:clrMapOvr>
</p:sld>
</file>

<file path=ppt/theme/theme1.xml><?xml version="1.0" encoding="utf-8"?>
<a:theme xmlns:a="http://schemas.openxmlformats.org/drawingml/2006/main" name="Borde">
  <a:themeElements>
    <a:clrScheme name="Borde 9">
      <a:dk1>
        <a:srgbClr val="000000"/>
      </a:dk1>
      <a:lt1>
        <a:srgbClr val="FFFFFF"/>
      </a:lt1>
      <a:dk2>
        <a:srgbClr val="003399"/>
      </a:dk2>
      <a:lt2>
        <a:srgbClr val="666699"/>
      </a:lt2>
      <a:accent1>
        <a:srgbClr val="009999"/>
      </a:accent1>
      <a:accent2>
        <a:srgbClr val="4C6D4E"/>
      </a:accent2>
      <a:accent3>
        <a:srgbClr val="FFFFFF"/>
      </a:accent3>
      <a:accent4>
        <a:srgbClr val="000000"/>
      </a:accent4>
      <a:accent5>
        <a:srgbClr val="AACACA"/>
      </a:accent5>
      <a:accent6>
        <a:srgbClr val="446246"/>
      </a:accent6>
      <a:hlink>
        <a:srgbClr val="4C6D80"/>
      </a:hlink>
      <a:folHlink>
        <a:srgbClr val="B2B2B2"/>
      </a:folHlink>
    </a:clrScheme>
    <a:fontScheme name="IvanVila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chemeClr val="tx2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noFill/>
        <a:ln w="25400" cap="flat" cmpd="sng" algn="ctr">
          <a:solidFill>
            <a:srgbClr val="2A1BEB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b="1" i="0" dirty="0" smtClean="0">
            <a:solidFill>
              <a:schemeClr val="accent1">
                <a:lumMod val="50000"/>
              </a:schemeClr>
            </a:solidFill>
            <a:latin typeface="+mj-lt"/>
          </a:defRPr>
        </a:defPPr>
      </a:lstStyle>
    </a:tx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1047</Words>
  <Application>Microsoft Office PowerPoint</Application>
  <PresentationFormat>Panorámica</PresentationFormat>
  <Paragraphs>82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Palatino</vt:lpstr>
      <vt:lpstr>Tahoma</vt:lpstr>
      <vt:lpstr>Wingdings</vt:lpstr>
      <vt:lpstr>Borde</vt:lpstr>
      <vt:lpstr>Quantum sensing for ultra-light dark matter at IFCA </vt:lpstr>
      <vt:lpstr>Outline</vt:lpstr>
      <vt:lpstr>What is ultra-light matter (at least for this talk) ? </vt:lpstr>
      <vt:lpstr>What is ultra-light matter (at least for this talk) ? </vt:lpstr>
      <vt:lpstr>A first opportunity: Initial prospective study</vt:lpstr>
      <vt:lpstr>Ultralight Dark matter detection with quantum sensors: lines of action.</vt:lpstr>
      <vt:lpstr>Our choice: A Detector of sub-eV athermal phonons: QET  (Quasiparticle-trap-assisted Eectrothermal-feedback Transition Edge Sensors)</vt:lpstr>
      <vt:lpstr>Would it work? A back-of-the-envelop calculation</vt:lpstr>
      <vt:lpstr>Manufacturing and characterization of  first test structures</vt:lpstr>
      <vt:lpstr>Presentación de PowerPoint</vt:lpstr>
      <vt:lpstr>Presentación de PowerPoint</vt:lpstr>
      <vt:lpstr>Conceptual Design</vt:lpstr>
      <vt:lpstr>Sensor concept: Kinetic Inductance Sensors</vt:lpstr>
      <vt:lpstr>Summary</vt:lpstr>
      <vt:lpstr>…and short term plans</vt:lpstr>
      <vt:lpstr>BACK-UP</vt:lpstr>
      <vt:lpstr>Transition Edge Sensors  101</vt:lpstr>
      <vt:lpstr>KIDs experimental setup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2011-06-18T11:47:30Z</dcterms:created>
  <dcterms:modified xsi:type="dcterms:W3CDTF">2026-01-19T07:59:01Z</dcterms:modified>
</cp:coreProperties>
</file>