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5"/>
  </p:notesMasterIdLst>
  <p:sldIdLst>
    <p:sldId id="256" r:id="rId2"/>
    <p:sldId id="1010" r:id="rId3"/>
    <p:sldId id="815" r:id="rId4"/>
    <p:sldId id="988" r:id="rId5"/>
    <p:sldId id="1255" r:id="rId6"/>
    <p:sldId id="1315" r:id="rId7"/>
    <p:sldId id="1246" r:id="rId8"/>
    <p:sldId id="1283" r:id="rId9"/>
    <p:sldId id="1249" r:id="rId10"/>
    <p:sldId id="1311" r:id="rId11"/>
    <p:sldId id="1310" r:id="rId12"/>
    <p:sldId id="1307" r:id="rId13"/>
    <p:sldId id="1217" r:id="rId14"/>
  </p:sldIdLst>
  <p:sldSz cx="12192000" cy="6858000"/>
  <p:notesSz cx="6858000" cy="9144000"/>
  <p:embeddedFontLst>
    <p:embeddedFont>
      <p:font typeface="Cambria Math" panose="02040503050406030204" pitchFamily="18" charset="0"/>
      <p:regular r:id="rId16"/>
    </p:embeddedFont>
    <p:embeddedFont>
      <p:font typeface="Quantum Round (BRK)" pitchFamily="2"/>
      <p:regular r:id="rId17"/>
    </p:embeddedFont>
    <p:embeddedFont>
      <p:font typeface="Quantum Round Hollow (BRK)" pitchFamily="2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AFEE20-A750-45E4-85F5-DA85B6A28E48}" v="294" dt="2024-05-04T13:46:00.346"/>
    <p1510:client id="{CED9AB54-FA59-49F8-83DA-44D8F50C1747}" v="16" dt="2024-05-04T16:16:17.0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65"/>
    <p:restoredTop sz="91361" autoAdjust="0"/>
  </p:normalViewPr>
  <p:slideViewPr>
    <p:cSldViewPr snapToGrid="0">
      <p:cViewPr varScale="1">
        <p:scale>
          <a:sx n="116" d="100"/>
          <a:sy n="116" d="100"/>
        </p:scale>
        <p:origin x="1144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38" d="100"/>
          <a:sy n="138" d="100"/>
        </p:scale>
        <p:origin x="3064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99EDAB-D8DC-2D4B-961F-13A2F0018C8D}" type="datetimeFigureOut">
              <a:rPr lang="en-GB" smtClean="0"/>
              <a:t>19/01/2026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995EE-C30A-F247-8705-D87F53548AB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05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995EE-C30A-F247-8705-D87F53548AB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1200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36083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BA2DE9-F68E-0759-682A-5110A20180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C75806E-52F5-B501-E7B6-6B7F02BE47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B04F4CA-5775-9F2A-5693-77B8AC9D64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AE1C86B-CDF0-0874-96AC-B04B856DDB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35976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995EE-C30A-F247-8705-D87F53548AB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887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014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995EE-C30A-F247-8705-D87F53548AB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13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995EE-C30A-F247-8705-D87F53548AB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31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995EE-C30A-F247-8705-D87F53548AB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205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995EE-C30A-F247-8705-D87F53548AB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278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995EE-C30A-F247-8705-D87F53548AB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242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995EE-C30A-F247-8705-D87F53548AB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135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8283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892D-EAB3-B443-988E-2D50D6049447}" type="datetime1">
              <a:rPr lang="es-ES" smtClean="0"/>
              <a:t>19/1/26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726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59C79-7B1F-C443-B7B9-2B70D7EBCD97}" type="datetime1">
              <a:rPr lang="es-ES" smtClean="0"/>
              <a:t>19/1/26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91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CD6D9-AACE-7349-9266-8A6B4913FEBC}" type="datetime1">
              <a:rPr lang="es-ES" smtClean="0"/>
              <a:t>19/1/26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1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3C94B-C2EF-4A4F-AD9B-D21872FB2871}" type="datetime1">
              <a:rPr lang="es-ES" smtClean="0"/>
              <a:t>19/1/26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729893" cy="365125"/>
          </a:xfrm>
          <a:prstGeom prst="roundRect">
            <a:avLst>
              <a:gd name="adj" fmla="val 34880"/>
            </a:avLst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lvl1pPr>
              <a:defRPr sz="200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BD77730-904C-4944-9B34-9295FCD08D9B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082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30E69-042B-3F48-B724-A9C69E951A6B}" type="datetime1">
              <a:rPr lang="es-ES" smtClean="0"/>
              <a:t>19/1/26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468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2E2AB-5C05-A741-9993-52B8AD5BEC4B}" type="datetime1">
              <a:rPr lang="es-ES" smtClean="0"/>
              <a:t>19/1/26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977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E2675-54A9-974E-9BA5-9B4E319FED75}" type="datetime1">
              <a:rPr lang="es-ES" smtClean="0"/>
              <a:t>19/1/26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37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3095D-1405-574B-A136-07A2029A5F71}" type="datetime1">
              <a:rPr lang="es-ES" smtClean="0"/>
              <a:t>19/1/26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50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9C56-40B3-0742-904C-893372E11DED}" type="datetime1">
              <a:rPr lang="es-ES" smtClean="0"/>
              <a:t>19/1/26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766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9DCDF-0EF0-5E47-9320-37F4C0AF099C}" type="datetime1">
              <a:rPr lang="es-ES" smtClean="0"/>
              <a:t>19/1/26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022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185A2-2537-974A-85A8-277597DDE553}" type="datetime1">
              <a:rPr lang="es-ES" smtClean="0"/>
              <a:t>19/1/26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03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EE95F-7CD8-0B4F-80EE-5643341BCF65}" type="datetime1">
              <a:rPr lang="es-ES" smtClean="0"/>
              <a:t>19/1/26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77730-904C-4944-9B34-9295FCD08D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68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image" Target="../media/image7.jpeg"/><Relationship Id="rId4" Type="http://schemas.openxmlformats.org/officeDocument/2006/relationships/image" Target="../media/image2.png"/><Relationship Id="rId9" Type="http://schemas.openxmlformats.org/officeDocument/2006/relationships/hyperlink" Target="https://www.google.es/url?sa=i&amp;rct=j&amp;q=&amp;esrc=s&amp;source=images&amp;cd=&amp;cad=rja&amp;uact=8&amp;ved=2ahUKEwiSydm4_MHbAhXCvhQKHVQpA0sQjRx6BAgBEAU&amp;url=https://erc.europa.eu/managing-your-project/communicating-your-research&amp;psig=AOvVaw3FKYgDkr27kq0I37R0hfHn&amp;ust=1528475324887615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es/url?sa=i&amp;rct=j&amp;q=&amp;esrc=s&amp;source=images&amp;cd=&amp;cad=rja&amp;uact=8&amp;ved=2ahUKEwiSydm4_MHbAhXCvhQKHVQpA0sQjRx6BAgBEAU&amp;url=https://erc.europa.eu/managing-your-project/communicating-your-research&amp;psig=AOvVaw3FKYgDkr27kq0I37R0hfHn&amp;ust=1528475324887615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5.png"/><Relationship Id="rId7" Type="http://schemas.openxmlformats.org/officeDocument/2006/relationships/hyperlink" Target="https://www.google.es/url?sa=i&amp;rct=j&amp;q=&amp;esrc=s&amp;source=images&amp;cd=&amp;cad=rja&amp;uact=8&amp;ved=2ahUKEwiSydm4_MHbAhXCvhQKHVQpA0sQjRx6BAgBEAU&amp;url=https://erc.europa.eu/managing-your-project/communicating-your-research&amp;psig=AOvVaw3FKYgDkr27kq0I37R0hfHn&amp;ust=1528475324887615" TargetMode="External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png"/><Relationship Id="rId3" Type="http://schemas.openxmlformats.org/officeDocument/2006/relationships/image" Target="../media/image29.png"/><Relationship Id="rId7" Type="http://schemas.openxmlformats.org/officeDocument/2006/relationships/image" Target="../media/image37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59.png"/><Relationship Id="rId9" Type="http://schemas.openxmlformats.org/officeDocument/2006/relationships/image" Target="../media/image5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44472" y="479198"/>
            <a:ext cx="9144000" cy="605840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Quantum sensing for the detection of axion dark matter: the </a:t>
            </a:r>
            <a:r>
              <a:rPr lang="es-ES" sz="3600" dirty="0">
                <a:solidFill>
                  <a:schemeClr val="accent5">
                    <a:lumMod val="75000"/>
                  </a:schemeClr>
                </a:solidFill>
                <a:latin typeface="Quantum Round (BRK)" pitchFamily="2" charset="0"/>
              </a:rPr>
              <a:t>Dark</a:t>
            </a:r>
            <a:r>
              <a:rPr lang="es-ES" sz="3600" dirty="0">
                <a:solidFill>
                  <a:schemeClr val="accent5">
                    <a:lumMod val="75000"/>
                  </a:schemeClr>
                </a:solidFill>
                <a:latin typeface="Quantum Round Hollow (BRK)" pitchFamily="2" charset="0"/>
              </a:rPr>
              <a:t>Quantum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project 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Igor G. Irastorza (CAPA/UNIZAR)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CNID WG5 Meeting</a:t>
            </a:r>
          </a:p>
          <a:p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19-01-26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3323931" y="3429000"/>
            <a:ext cx="5698364" cy="2186784"/>
            <a:chOff x="2419867" y="3437922"/>
            <a:chExt cx="7678077" cy="2946512"/>
          </a:xfrm>
        </p:grpSpPr>
        <p:pic>
          <p:nvPicPr>
            <p:cNvPr id="11" name="Imagen 6">
              <a:extLst>
                <a:ext uri="{FF2B5EF4-FFF2-40B4-BE49-F238E27FC236}">
                  <a16:creationId xmlns:a16="http://schemas.microsoft.com/office/drawing/2014/main" id="{936E262E-CB6D-0030-0AE5-62A6455B7C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0572" y="3468323"/>
              <a:ext cx="2880000" cy="288000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12" name="Forma libre 5">
              <a:extLst>
                <a:ext uri="{FF2B5EF4-FFF2-40B4-BE49-F238E27FC236}">
                  <a16:creationId xmlns:a16="http://schemas.microsoft.com/office/drawing/2014/main" id="{1FA1766E-9E82-570F-6E86-A87A272353BD}"/>
                </a:ext>
              </a:extLst>
            </p:cNvPr>
            <p:cNvSpPr/>
            <p:nvPr/>
          </p:nvSpPr>
          <p:spPr>
            <a:xfrm>
              <a:off x="2734025" y="3537495"/>
              <a:ext cx="7222761" cy="2637260"/>
            </a:xfrm>
            <a:custGeom>
              <a:avLst/>
              <a:gdLst>
                <a:gd name="connsiteX0" fmla="*/ 2181137 w 6214176"/>
                <a:gd name="connsiteY0" fmla="*/ 210318 h 2939889"/>
                <a:gd name="connsiteX1" fmla="*/ 3293245 w 6214176"/>
                <a:gd name="connsiteY1" fmla="*/ 877583 h 2939889"/>
                <a:gd name="connsiteX2" fmla="*/ 4232358 w 6214176"/>
                <a:gd name="connsiteY2" fmla="*/ 272102 h 2939889"/>
                <a:gd name="connsiteX3" fmla="*/ 5332110 w 6214176"/>
                <a:gd name="connsiteY3" fmla="*/ 358599 h 2939889"/>
                <a:gd name="connsiteX4" fmla="*/ 6209439 w 6214176"/>
                <a:gd name="connsiteY4" fmla="*/ 1507778 h 2939889"/>
                <a:gd name="connsiteX5" fmla="*/ 5653385 w 6214176"/>
                <a:gd name="connsiteY5" fmla="*/ 2582815 h 2939889"/>
                <a:gd name="connsiteX6" fmla="*/ 5035548 w 6214176"/>
                <a:gd name="connsiteY6" fmla="*/ 2854664 h 2939889"/>
                <a:gd name="connsiteX7" fmla="*/ 4343569 w 6214176"/>
                <a:gd name="connsiteY7" fmla="*/ 2681669 h 2939889"/>
                <a:gd name="connsiteX8" fmla="*/ 3317958 w 6214176"/>
                <a:gd name="connsiteY8" fmla="*/ 1643702 h 2939889"/>
                <a:gd name="connsiteX9" fmla="*/ 2551839 w 6214176"/>
                <a:gd name="connsiteY9" fmla="*/ 2385107 h 2939889"/>
                <a:gd name="connsiteX10" fmla="*/ 1896931 w 6214176"/>
                <a:gd name="connsiteY10" fmla="*/ 2829951 h 2939889"/>
                <a:gd name="connsiteX11" fmla="*/ 1130812 w 6214176"/>
                <a:gd name="connsiteY11" fmla="*/ 2854664 h 2939889"/>
                <a:gd name="connsiteX12" fmla="*/ 6348 w 6214176"/>
                <a:gd name="connsiteY12" fmla="*/ 1841410 h 2939889"/>
                <a:gd name="connsiteX13" fmla="*/ 735396 w 6214176"/>
                <a:gd name="connsiteY13" fmla="*/ 185605 h 2939889"/>
                <a:gd name="connsiteX14" fmla="*/ 2008142 w 6214176"/>
                <a:gd name="connsiteY14" fmla="*/ 111464 h 2939889"/>
                <a:gd name="connsiteX0" fmla="*/ 2181137 w 6209868"/>
                <a:gd name="connsiteY0" fmla="*/ 210318 h 2939889"/>
                <a:gd name="connsiteX1" fmla="*/ 3293245 w 6209868"/>
                <a:gd name="connsiteY1" fmla="*/ 877583 h 2939889"/>
                <a:gd name="connsiteX2" fmla="*/ 4232358 w 6209868"/>
                <a:gd name="connsiteY2" fmla="*/ 272102 h 2939889"/>
                <a:gd name="connsiteX3" fmla="*/ 5715170 w 6209868"/>
                <a:gd name="connsiteY3" fmla="*/ 136178 h 2939889"/>
                <a:gd name="connsiteX4" fmla="*/ 6209439 w 6209868"/>
                <a:gd name="connsiteY4" fmla="*/ 1507778 h 2939889"/>
                <a:gd name="connsiteX5" fmla="*/ 5653385 w 6209868"/>
                <a:gd name="connsiteY5" fmla="*/ 2582815 h 2939889"/>
                <a:gd name="connsiteX6" fmla="*/ 5035548 w 6209868"/>
                <a:gd name="connsiteY6" fmla="*/ 2854664 h 2939889"/>
                <a:gd name="connsiteX7" fmla="*/ 4343569 w 6209868"/>
                <a:gd name="connsiteY7" fmla="*/ 2681669 h 2939889"/>
                <a:gd name="connsiteX8" fmla="*/ 3317958 w 6209868"/>
                <a:gd name="connsiteY8" fmla="*/ 1643702 h 2939889"/>
                <a:gd name="connsiteX9" fmla="*/ 2551839 w 6209868"/>
                <a:gd name="connsiteY9" fmla="*/ 2385107 h 2939889"/>
                <a:gd name="connsiteX10" fmla="*/ 1896931 w 6209868"/>
                <a:gd name="connsiteY10" fmla="*/ 2829951 h 2939889"/>
                <a:gd name="connsiteX11" fmla="*/ 1130812 w 6209868"/>
                <a:gd name="connsiteY11" fmla="*/ 2854664 h 2939889"/>
                <a:gd name="connsiteX12" fmla="*/ 6348 w 6209868"/>
                <a:gd name="connsiteY12" fmla="*/ 1841410 h 2939889"/>
                <a:gd name="connsiteX13" fmla="*/ 735396 w 6209868"/>
                <a:gd name="connsiteY13" fmla="*/ 185605 h 2939889"/>
                <a:gd name="connsiteX14" fmla="*/ 2008142 w 6209868"/>
                <a:gd name="connsiteY14" fmla="*/ 111464 h 2939889"/>
                <a:gd name="connsiteX0" fmla="*/ 2181137 w 6580302"/>
                <a:gd name="connsiteY0" fmla="*/ 210318 h 2939889"/>
                <a:gd name="connsiteX1" fmla="*/ 3293245 w 6580302"/>
                <a:gd name="connsiteY1" fmla="*/ 877583 h 2939889"/>
                <a:gd name="connsiteX2" fmla="*/ 4232358 w 6580302"/>
                <a:gd name="connsiteY2" fmla="*/ 272102 h 2939889"/>
                <a:gd name="connsiteX3" fmla="*/ 5715170 w 6580302"/>
                <a:gd name="connsiteY3" fmla="*/ 136178 h 2939889"/>
                <a:gd name="connsiteX4" fmla="*/ 6580141 w 6580302"/>
                <a:gd name="connsiteY4" fmla="*/ 1445994 h 2939889"/>
                <a:gd name="connsiteX5" fmla="*/ 5653385 w 6580302"/>
                <a:gd name="connsiteY5" fmla="*/ 2582815 h 2939889"/>
                <a:gd name="connsiteX6" fmla="*/ 5035548 w 6580302"/>
                <a:gd name="connsiteY6" fmla="*/ 2854664 h 2939889"/>
                <a:gd name="connsiteX7" fmla="*/ 4343569 w 6580302"/>
                <a:gd name="connsiteY7" fmla="*/ 2681669 h 2939889"/>
                <a:gd name="connsiteX8" fmla="*/ 3317958 w 6580302"/>
                <a:gd name="connsiteY8" fmla="*/ 1643702 h 2939889"/>
                <a:gd name="connsiteX9" fmla="*/ 2551839 w 6580302"/>
                <a:gd name="connsiteY9" fmla="*/ 2385107 h 2939889"/>
                <a:gd name="connsiteX10" fmla="*/ 1896931 w 6580302"/>
                <a:gd name="connsiteY10" fmla="*/ 2829951 h 2939889"/>
                <a:gd name="connsiteX11" fmla="*/ 1130812 w 6580302"/>
                <a:gd name="connsiteY11" fmla="*/ 2854664 h 2939889"/>
                <a:gd name="connsiteX12" fmla="*/ 6348 w 6580302"/>
                <a:gd name="connsiteY12" fmla="*/ 1841410 h 2939889"/>
                <a:gd name="connsiteX13" fmla="*/ 735396 w 6580302"/>
                <a:gd name="connsiteY13" fmla="*/ 185605 h 2939889"/>
                <a:gd name="connsiteX14" fmla="*/ 2008142 w 6580302"/>
                <a:gd name="connsiteY14" fmla="*/ 111464 h 2939889"/>
                <a:gd name="connsiteX0" fmla="*/ 2181137 w 6582142"/>
                <a:gd name="connsiteY0" fmla="*/ 210318 h 2939889"/>
                <a:gd name="connsiteX1" fmla="*/ 3293245 w 6582142"/>
                <a:gd name="connsiteY1" fmla="*/ 877583 h 2939889"/>
                <a:gd name="connsiteX2" fmla="*/ 4232358 w 6582142"/>
                <a:gd name="connsiteY2" fmla="*/ 272102 h 2939889"/>
                <a:gd name="connsiteX3" fmla="*/ 5715170 w 6582142"/>
                <a:gd name="connsiteY3" fmla="*/ 136178 h 2939889"/>
                <a:gd name="connsiteX4" fmla="*/ 6580141 w 6582142"/>
                <a:gd name="connsiteY4" fmla="*/ 1445994 h 2939889"/>
                <a:gd name="connsiteX5" fmla="*/ 5925234 w 6582142"/>
                <a:gd name="connsiteY5" fmla="*/ 2619886 h 2939889"/>
                <a:gd name="connsiteX6" fmla="*/ 5035548 w 6582142"/>
                <a:gd name="connsiteY6" fmla="*/ 2854664 h 2939889"/>
                <a:gd name="connsiteX7" fmla="*/ 4343569 w 6582142"/>
                <a:gd name="connsiteY7" fmla="*/ 2681669 h 2939889"/>
                <a:gd name="connsiteX8" fmla="*/ 3317958 w 6582142"/>
                <a:gd name="connsiteY8" fmla="*/ 1643702 h 2939889"/>
                <a:gd name="connsiteX9" fmla="*/ 2551839 w 6582142"/>
                <a:gd name="connsiteY9" fmla="*/ 2385107 h 2939889"/>
                <a:gd name="connsiteX10" fmla="*/ 1896931 w 6582142"/>
                <a:gd name="connsiteY10" fmla="*/ 2829951 h 2939889"/>
                <a:gd name="connsiteX11" fmla="*/ 1130812 w 6582142"/>
                <a:gd name="connsiteY11" fmla="*/ 2854664 h 2939889"/>
                <a:gd name="connsiteX12" fmla="*/ 6348 w 6582142"/>
                <a:gd name="connsiteY12" fmla="*/ 1841410 h 2939889"/>
                <a:gd name="connsiteX13" fmla="*/ 735396 w 6582142"/>
                <a:gd name="connsiteY13" fmla="*/ 185605 h 2939889"/>
                <a:gd name="connsiteX14" fmla="*/ 2008142 w 6582142"/>
                <a:gd name="connsiteY14" fmla="*/ 111464 h 2939889"/>
                <a:gd name="connsiteX0" fmla="*/ 2181137 w 6582142"/>
                <a:gd name="connsiteY0" fmla="*/ 210318 h 2939889"/>
                <a:gd name="connsiteX1" fmla="*/ 3293245 w 6582142"/>
                <a:gd name="connsiteY1" fmla="*/ 877583 h 2939889"/>
                <a:gd name="connsiteX2" fmla="*/ 4355925 w 6582142"/>
                <a:gd name="connsiteY2" fmla="*/ 222675 h 2939889"/>
                <a:gd name="connsiteX3" fmla="*/ 5715170 w 6582142"/>
                <a:gd name="connsiteY3" fmla="*/ 136178 h 2939889"/>
                <a:gd name="connsiteX4" fmla="*/ 6580141 w 6582142"/>
                <a:gd name="connsiteY4" fmla="*/ 1445994 h 2939889"/>
                <a:gd name="connsiteX5" fmla="*/ 5925234 w 6582142"/>
                <a:gd name="connsiteY5" fmla="*/ 2619886 h 2939889"/>
                <a:gd name="connsiteX6" fmla="*/ 5035548 w 6582142"/>
                <a:gd name="connsiteY6" fmla="*/ 2854664 h 2939889"/>
                <a:gd name="connsiteX7" fmla="*/ 4343569 w 6582142"/>
                <a:gd name="connsiteY7" fmla="*/ 2681669 h 2939889"/>
                <a:gd name="connsiteX8" fmla="*/ 3317958 w 6582142"/>
                <a:gd name="connsiteY8" fmla="*/ 1643702 h 2939889"/>
                <a:gd name="connsiteX9" fmla="*/ 2551839 w 6582142"/>
                <a:gd name="connsiteY9" fmla="*/ 2385107 h 2939889"/>
                <a:gd name="connsiteX10" fmla="*/ 1896931 w 6582142"/>
                <a:gd name="connsiteY10" fmla="*/ 2829951 h 2939889"/>
                <a:gd name="connsiteX11" fmla="*/ 1130812 w 6582142"/>
                <a:gd name="connsiteY11" fmla="*/ 2854664 h 2939889"/>
                <a:gd name="connsiteX12" fmla="*/ 6348 w 6582142"/>
                <a:gd name="connsiteY12" fmla="*/ 1841410 h 2939889"/>
                <a:gd name="connsiteX13" fmla="*/ 735396 w 6582142"/>
                <a:gd name="connsiteY13" fmla="*/ 185605 h 2939889"/>
                <a:gd name="connsiteX14" fmla="*/ 2008142 w 6582142"/>
                <a:gd name="connsiteY14" fmla="*/ 111464 h 2939889"/>
                <a:gd name="connsiteX0" fmla="*/ 2181137 w 6582142"/>
                <a:gd name="connsiteY0" fmla="*/ 210318 h 2939889"/>
                <a:gd name="connsiteX1" fmla="*/ 3293245 w 6582142"/>
                <a:gd name="connsiteY1" fmla="*/ 877583 h 2939889"/>
                <a:gd name="connsiteX2" fmla="*/ 4355925 w 6582142"/>
                <a:gd name="connsiteY2" fmla="*/ 222675 h 2939889"/>
                <a:gd name="connsiteX3" fmla="*/ 5715170 w 6582142"/>
                <a:gd name="connsiteY3" fmla="*/ 136178 h 2939889"/>
                <a:gd name="connsiteX4" fmla="*/ 6580141 w 6582142"/>
                <a:gd name="connsiteY4" fmla="*/ 1445994 h 2939889"/>
                <a:gd name="connsiteX5" fmla="*/ 5925234 w 6582142"/>
                <a:gd name="connsiteY5" fmla="*/ 2619886 h 2939889"/>
                <a:gd name="connsiteX6" fmla="*/ 5035548 w 6582142"/>
                <a:gd name="connsiteY6" fmla="*/ 2854664 h 2939889"/>
                <a:gd name="connsiteX7" fmla="*/ 4343569 w 6582142"/>
                <a:gd name="connsiteY7" fmla="*/ 2681669 h 2939889"/>
                <a:gd name="connsiteX8" fmla="*/ 3317958 w 6582142"/>
                <a:gd name="connsiteY8" fmla="*/ 1643702 h 2939889"/>
                <a:gd name="connsiteX9" fmla="*/ 2551839 w 6582142"/>
                <a:gd name="connsiteY9" fmla="*/ 2385107 h 2939889"/>
                <a:gd name="connsiteX10" fmla="*/ 1896931 w 6582142"/>
                <a:gd name="connsiteY10" fmla="*/ 2829951 h 2939889"/>
                <a:gd name="connsiteX11" fmla="*/ 1130812 w 6582142"/>
                <a:gd name="connsiteY11" fmla="*/ 2854664 h 2939889"/>
                <a:gd name="connsiteX12" fmla="*/ 6348 w 6582142"/>
                <a:gd name="connsiteY12" fmla="*/ 1841410 h 2939889"/>
                <a:gd name="connsiteX13" fmla="*/ 735396 w 6582142"/>
                <a:gd name="connsiteY13" fmla="*/ 185605 h 2939889"/>
                <a:gd name="connsiteX14" fmla="*/ 2008142 w 6582142"/>
                <a:gd name="connsiteY14" fmla="*/ 111464 h 2939889"/>
                <a:gd name="connsiteX0" fmla="*/ 2181137 w 6582142"/>
                <a:gd name="connsiteY0" fmla="*/ 210318 h 2939889"/>
                <a:gd name="connsiteX1" fmla="*/ 3280888 w 6582142"/>
                <a:gd name="connsiteY1" fmla="*/ 1235929 h 2939889"/>
                <a:gd name="connsiteX2" fmla="*/ 4355925 w 6582142"/>
                <a:gd name="connsiteY2" fmla="*/ 222675 h 2939889"/>
                <a:gd name="connsiteX3" fmla="*/ 5715170 w 6582142"/>
                <a:gd name="connsiteY3" fmla="*/ 136178 h 2939889"/>
                <a:gd name="connsiteX4" fmla="*/ 6580141 w 6582142"/>
                <a:gd name="connsiteY4" fmla="*/ 1445994 h 2939889"/>
                <a:gd name="connsiteX5" fmla="*/ 5925234 w 6582142"/>
                <a:gd name="connsiteY5" fmla="*/ 2619886 h 2939889"/>
                <a:gd name="connsiteX6" fmla="*/ 5035548 w 6582142"/>
                <a:gd name="connsiteY6" fmla="*/ 2854664 h 2939889"/>
                <a:gd name="connsiteX7" fmla="*/ 4343569 w 6582142"/>
                <a:gd name="connsiteY7" fmla="*/ 2681669 h 2939889"/>
                <a:gd name="connsiteX8" fmla="*/ 3317958 w 6582142"/>
                <a:gd name="connsiteY8" fmla="*/ 1643702 h 2939889"/>
                <a:gd name="connsiteX9" fmla="*/ 2551839 w 6582142"/>
                <a:gd name="connsiteY9" fmla="*/ 2385107 h 2939889"/>
                <a:gd name="connsiteX10" fmla="*/ 1896931 w 6582142"/>
                <a:gd name="connsiteY10" fmla="*/ 2829951 h 2939889"/>
                <a:gd name="connsiteX11" fmla="*/ 1130812 w 6582142"/>
                <a:gd name="connsiteY11" fmla="*/ 2854664 h 2939889"/>
                <a:gd name="connsiteX12" fmla="*/ 6348 w 6582142"/>
                <a:gd name="connsiteY12" fmla="*/ 1841410 h 2939889"/>
                <a:gd name="connsiteX13" fmla="*/ 735396 w 6582142"/>
                <a:gd name="connsiteY13" fmla="*/ 185605 h 2939889"/>
                <a:gd name="connsiteX14" fmla="*/ 2008142 w 6582142"/>
                <a:gd name="connsiteY14" fmla="*/ 111464 h 2939889"/>
                <a:gd name="connsiteX0" fmla="*/ 2181137 w 6582142"/>
                <a:gd name="connsiteY0" fmla="*/ 210318 h 2939889"/>
                <a:gd name="connsiteX1" fmla="*/ 3280888 w 6582142"/>
                <a:gd name="connsiteY1" fmla="*/ 1235929 h 2939889"/>
                <a:gd name="connsiteX2" fmla="*/ 4355925 w 6582142"/>
                <a:gd name="connsiteY2" fmla="*/ 222675 h 2939889"/>
                <a:gd name="connsiteX3" fmla="*/ 5715170 w 6582142"/>
                <a:gd name="connsiteY3" fmla="*/ 136178 h 2939889"/>
                <a:gd name="connsiteX4" fmla="*/ 6580141 w 6582142"/>
                <a:gd name="connsiteY4" fmla="*/ 1445994 h 2939889"/>
                <a:gd name="connsiteX5" fmla="*/ 5925234 w 6582142"/>
                <a:gd name="connsiteY5" fmla="*/ 2619886 h 2939889"/>
                <a:gd name="connsiteX6" fmla="*/ 5035548 w 6582142"/>
                <a:gd name="connsiteY6" fmla="*/ 2854664 h 2939889"/>
                <a:gd name="connsiteX7" fmla="*/ 4343569 w 6582142"/>
                <a:gd name="connsiteY7" fmla="*/ 2681669 h 2939889"/>
                <a:gd name="connsiteX8" fmla="*/ 3293244 w 6582142"/>
                <a:gd name="connsiteY8" fmla="*/ 1470708 h 2939889"/>
                <a:gd name="connsiteX9" fmla="*/ 2551839 w 6582142"/>
                <a:gd name="connsiteY9" fmla="*/ 2385107 h 2939889"/>
                <a:gd name="connsiteX10" fmla="*/ 1896931 w 6582142"/>
                <a:gd name="connsiteY10" fmla="*/ 2829951 h 2939889"/>
                <a:gd name="connsiteX11" fmla="*/ 1130812 w 6582142"/>
                <a:gd name="connsiteY11" fmla="*/ 2854664 h 2939889"/>
                <a:gd name="connsiteX12" fmla="*/ 6348 w 6582142"/>
                <a:gd name="connsiteY12" fmla="*/ 1841410 h 2939889"/>
                <a:gd name="connsiteX13" fmla="*/ 735396 w 6582142"/>
                <a:gd name="connsiteY13" fmla="*/ 185605 h 2939889"/>
                <a:gd name="connsiteX14" fmla="*/ 2008142 w 6582142"/>
                <a:gd name="connsiteY14" fmla="*/ 111464 h 2939889"/>
                <a:gd name="connsiteX0" fmla="*/ 2181137 w 6582142"/>
                <a:gd name="connsiteY0" fmla="*/ 210318 h 2939889"/>
                <a:gd name="connsiteX1" fmla="*/ 3280888 w 6582142"/>
                <a:gd name="connsiteY1" fmla="*/ 1235929 h 2939889"/>
                <a:gd name="connsiteX2" fmla="*/ 4355925 w 6582142"/>
                <a:gd name="connsiteY2" fmla="*/ 222675 h 2939889"/>
                <a:gd name="connsiteX3" fmla="*/ 5715170 w 6582142"/>
                <a:gd name="connsiteY3" fmla="*/ 136178 h 2939889"/>
                <a:gd name="connsiteX4" fmla="*/ 6580141 w 6582142"/>
                <a:gd name="connsiteY4" fmla="*/ 1445994 h 2939889"/>
                <a:gd name="connsiteX5" fmla="*/ 5925234 w 6582142"/>
                <a:gd name="connsiteY5" fmla="*/ 2619886 h 2939889"/>
                <a:gd name="connsiteX6" fmla="*/ 5035548 w 6582142"/>
                <a:gd name="connsiteY6" fmla="*/ 2854664 h 2939889"/>
                <a:gd name="connsiteX7" fmla="*/ 4343569 w 6582142"/>
                <a:gd name="connsiteY7" fmla="*/ 2681669 h 2939889"/>
                <a:gd name="connsiteX8" fmla="*/ 3293244 w 6582142"/>
                <a:gd name="connsiteY8" fmla="*/ 1470708 h 2939889"/>
                <a:gd name="connsiteX9" fmla="*/ 2551839 w 6582142"/>
                <a:gd name="connsiteY9" fmla="*/ 2385107 h 2939889"/>
                <a:gd name="connsiteX10" fmla="*/ 1896931 w 6582142"/>
                <a:gd name="connsiteY10" fmla="*/ 2829951 h 2939889"/>
                <a:gd name="connsiteX11" fmla="*/ 1130812 w 6582142"/>
                <a:gd name="connsiteY11" fmla="*/ 2854664 h 2939889"/>
                <a:gd name="connsiteX12" fmla="*/ 6348 w 6582142"/>
                <a:gd name="connsiteY12" fmla="*/ 1841410 h 2939889"/>
                <a:gd name="connsiteX13" fmla="*/ 735396 w 6582142"/>
                <a:gd name="connsiteY13" fmla="*/ 185605 h 2939889"/>
                <a:gd name="connsiteX14" fmla="*/ 2008142 w 6582142"/>
                <a:gd name="connsiteY14" fmla="*/ 111464 h 2939889"/>
                <a:gd name="connsiteX0" fmla="*/ 2403559 w 6582142"/>
                <a:gd name="connsiteY0" fmla="*/ 395669 h 2939889"/>
                <a:gd name="connsiteX1" fmla="*/ 3280888 w 6582142"/>
                <a:gd name="connsiteY1" fmla="*/ 1235929 h 2939889"/>
                <a:gd name="connsiteX2" fmla="*/ 4355925 w 6582142"/>
                <a:gd name="connsiteY2" fmla="*/ 222675 h 2939889"/>
                <a:gd name="connsiteX3" fmla="*/ 5715170 w 6582142"/>
                <a:gd name="connsiteY3" fmla="*/ 136178 h 2939889"/>
                <a:gd name="connsiteX4" fmla="*/ 6580141 w 6582142"/>
                <a:gd name="connsiteY4" fmla="*/ 1445994 h 2939889"/>
                <a:gd name="connsiteX5" fmla="*/ 5925234 w 6582142"/>
                <a:gd name="connsiteY5" fmla="*/ 2619886 h 2939889"/>
                <a:gd name="connsiteX6" fmla="*/ 5035548 w 6582142"/>
                <a:gd name="connsiteY6" fmla="*/ 2854664 h 2939889"/>
                <a:gd name="connsiteX7" fmla="*/ 4343569 w 6582142"/>
                <a:gd name="connsiteY7" fmla="*/ 2681669 h 2939889"/>
                <a:gd name="connsiteX8" fmla="*/ 3293244 w 6582142"/>
                <a:gd name="connsiteY8" fmla="*/ 1470708 h 2939889"/>
                <a:gd name="connsiteX9" fmla="*/ 2551839 w 6582142"/>
                <a:gd name="connsiteY9" fmla="*/ 2385107 h 2939889"/>
                <a:gd name="connsiteX10" fmla="*/ 1896931 w 6582142"/>
                <a:gd name="connsiteY10" fmla="*/ 2829951 h 2939889"/>
                <a:gd name="connsiteX11" fmla="*/ 1130812 w 6582142"/>
                <a:gd name="connsiteY11" fmla="*/ 2854664 h 2939889"/>
                <a:gd name="connsiteX12" fmla="*/ 6348 w 6582142"/>
                <a:gd name="connsiteY12" fmla="*/ 1841410 h 2939889"/>
                <a:gd name="connsiteX13" fmla="*/ 735396 w 6582142"/>
                <a:gd name="connsiteY13" fmla="*/ 185605 h 2939889"/>
                <a:gd name="connsiteX14" fmla="*/ 2008142 w 6582142"/>
                <a:gd name="connsiteY14" fmla="*/ 111464 h 2939889"/>
                <a:gd name="connsiteX0" fmla="*/ 2403559 w 6582142"/>
                <a:gd name="connsiteY0" fmla="*/ 395669 h 2939889"/>
                <a:gd name="connsiteX1" fmla="*/ 3280888 w 6582142"/>
                <a:gd name="connsiteY1" fmla="*/ 1235929 h 2939889"/>
                <a:gd name="connsiteX2" fmla="*/ 4355925 w 6582142"/>
                <a:gd name="connsiteY2" fmla="*/ 222675 h 2939889"/>
                <a:gd name="connsiteX3" fmla="*/ 5715170 w 6582142"/>
                <a:gd name="connsiteY3" fmla="*/ 136178 h 2939889"/>
                <a:gd name="connsiteX4" fmla="*/ 6580141 w 6582142"/>
                <a:gd name="connsiteY4" fmla="*/ 1445994 h 2939889"/>
                <a:gd name="connsiteX5" fmla="*/ 5925234 w 6582142"/>
                <a:gd name="connsiteY5" fmla="*/ 2619886 h 2939889"/>
                <a:gd name="connsiteX6" fmla="*/ 5035548 w 6582142"/>
                <a:gd name="connsiteY6" fmla="*/ 2854664 h 2939889"/>
                <a:gd name="connsiteX7" fmla="*/ 4343569 w 6582142"/>
                <a:gd name="connsiteY7" fmla="*/ 2681669 h 2939889"/>
                <a:gd name="connsiteX8" fmla="*/ 3293244 w 6582142"/>
                <a:gd name="connsiteY8" fmla="*/ 1470708 h 2939889"/>
                <a:gd name="connsiteX9" fmla="*/ 2551839 w 6582142"/>
                <a:gd name="connsiteY9" fmla="*/ 2385107 h 2939889"/>
                <a:gd name="connsiteX10" fmla="*/ 1896931 w 6582142"/>
                <a:gd name="connsiteY10" fmla="*/ 2829951 h 2939889"/>
                <a:gd name="connsiteX11" fmla="*/ 1130812 w 6582142"/>
                <a:gd name="connsiteY11" fmla="*/ 2854664 h 2939889"/>
                <a:gd name="connsiteX12" fmla="*/ 6348 w 6582142"/>
                <a:gd name="connsiteY12" fmla="*/ 1841410 h 2939889"/>
                <a:gd name="connsiteX13" fmla="*/ 735396 w 6582142"/>
                <a:gd name="connsiteY13" fmla="*/ 185605 h 2939889"/>
                <a:gd name="connsiteX14" fmla="*/ 2008142 w 6582142"/>
                <a:gd name="connsiteY14" fmla="*/ 111464 h 2939889"/>
                <a:gd name="connsiteX0" fmla="*/ 2403559 w 6582142"/>
                <a:gd name="connsiteY0" fmla="*/ 395669 h 2939889"/>
                <a:gd name="connsiteX1" fmla="*/ 3280888 w 6582142"/>
                <a:gd name="connsiteY1" fmla="*/ 1235929 h 2939889"/>
                <a:gd name="connsiteX2" fmla="*/ 4355925 w 6582142"/>
                <a:gd name="connsiteY2" fmla="*/ 222675 h 2939889"/>
                <a:gd name="connsiteX3" fmla="*/ 5715170 w 6582142"/>
                <a:gd name="connsiteY3" fmla="*/ 136178 h 2939889"/>
                <a:gd name="connsiteX4" fmla="*/ 6580141 w 6582142"/>
                <a:gd name="connsiteY4" fmla="*/ 1445994 h 2939889"/>
                <a:gd name="connsiteX5" fmla="*/ 5925234 w 6582142"/>
                <a:gd name="connsiteY5" fmla="*/ 2619886 h 2939889"/>
                <a:gd name="connsiteX6" fmla="*/ 5035548 w 6582142"/>
                <a:gd name="connsiteY6" fmla="*/ 2854664 h 2939889"/>
                <a:gd name="connsiteX7" fmla="*/ 4343569 w 6582142"/>
                <a:gd name="connsiteY7" fmla="*/ 2681669 h 2939889"/>
                <a:gd name="connsiteX8" fmla="*/ 3256174 w 6582142"/>
                <a:gd name="connsiteY8" fmla="*/ 1594276 h 2939889"/>
                <a:gd name="connsiteX9" fmla="*/ 2551839 w 6582142"/>
                <a:gd name="connsiteY9" fmla="*/ 2385107 h 2939889"/>
                <a:gd name="connsiteX10" fmla="*/ 1896931 w 6582142"/>
                <a:gd name="connsiteY10" fmla="*/ 2829951 h 2939889"/>
                <a:gd name="connsiteX11" fmla="*/ 1130812 w 6582142"/>
                <a:gd name="connsiteY11" fmla="*/ 2854664 h 2939889"/>
                <a:gd name="connsiteX12" fmla="*/ 6348 w 6582142"/>
                <a:gd name="connsiteY12" fmla="*/ 1841410 h 2939889"/>
                <a:gd name="connsiteX13" fmla="*/ 735396 w 6582142"/>
                <a:gd name="connsiteY13" fmla="*/ 185605 h 2939889"/>
                <a:gd name="connsiteX14" fmla="*/ 2008142 w 6582142"/>
                <a:gd name="connsiteY14" fmla="*/ 111464 h 2939889"/>
                <a:gd name="connsiteX0" fmla="*/ 2403559 w 6582142"/>
                <a:gd name="connsiteY0" fmla="*/ 395669 h 2939889"/>
                <a:gd name="connsiteX1" fmla="*/ 3243818 w 6582142"/>
                <a:gd name="connsiteY1" fmla="*/ 1137075 h 2939889"/>
                <a:gd name="connsiteX2" fmla="*/ 4355925 w 6582142"/>
                <a:gd name="connsiteY2" fmla="*/ 222675 h 2939889"/>
                <a:gd name="connsiteX3" fmla="*/ 5715170 w 6582142"/>
                <a:gd name="connsiteY3" fmla="*/ 136178 h 2939889"/>
                <a:gd name="connsiteX4" fmla="*/ 6580141 w 6582142"/>
                <a:gd name="connsiteY4" fmla="*/ 1445994 h 2939889"/>
                <a:gd name="connsiteX5" fmla="*/ 5925234 w 6582142"/>
                <a:gd name="connsiteY5" fmla="*/ 2619886 h 2939889"/>
                <a:gd name="connsiteX6" fmla="*/ 5035548 w 6582142"/>
                <a:gd name="connsiteY6" fmla="*/ 2854664 h 2939889"/>
                <a:gd name="connsiteX7" fmla="*/ 4343569 w 6582142"/>
                <a:gd name="connsiteY7" fmla="*/ 2681669 h 2939889"/>
                <a:gd name="connsiteX8" fmla="*/ 3256174 w 6582142"/>
                <a:gd name="connsiteY8" fmla="*/ 1594276 h 2939889"/>
                <a:gd name="connsiteX9" fmla="*/ 2551839 w 6582142"/>
                <a:gd name="connsiteY9" fmla="*/ 2385107 h 2939889"/>
                <a:gd name="connsiteX10" fmla="*/ 1896931 w 6582142"/>
                <a:gd name="connsiteY10" fmla="*/ 2829951 h 2939889"/>
                <a:gd name="connsiteX11" fmla="*/ 1130812 w 6582142"/>
                <a:gd name="connsiteY11" fmla="*/ 2854664 h 2939889"/>
                <a:gd name="connsiteX12" fmla="*/ 6348 w 6582142"/>
                <a:gd name="connsiteY12" fmla="*/ 1841410 h 2939889"/>
                <a:gd name="connsiteX13" fmla="*/ 735396 w 6582142"/>
                <a:gd name="connsiteY13" fmla="*/ 185605 h 2939889"/>
                <a:gd name="connsiteX14" fmla="*/ 2008142 w 6582142"/>
                <a:gd name="connsiteY14" fmla="*/ 111464 h 2939889"/>
                <a:gd name="connsiteX0" fmla="*/ 2601267 w 6582142"/>
                <a:gd name="connsiteY0" fmla="*/ 618090 h 2939889"/>
                <a:gd name="connsiteX1" fmla="*/ 3243818 w 6582142"/>
                <a:gd name="connsiteY1" fmla="*/ 1137075 h 2939889"/>
                <a:gd name="connsiteX2" fmla="*/ 4355925 w 6582142"/>
                <a:gd name="connsiteY2" fmla="*/ 222675 h 2939889"/>
                <a:gd name="connsiteX3" fmla="*/ 5715170 w 6582142"/>
                <a:gd name="connsiteY3" fmla="*/ 136178 h 2939889"/>
                <a:gd name="connsiteX4" fmla="*/ 6580141 w 6582142"/>
                <a:gd name="connsiteY4" fmla="*/ 1445994 h 2939889"/>
                <a:gd name="connsiteX5" fmla="*/ 5925234 w 6582142"/>
                <a:gd name="connsiteY5" fmla="*/ 2619886 h 2939889"/>
                <a:gd name="connsiteX6" fmla="*/ 5035548 w 6582142"/>
                <a:gd name="connsiteY6" fmla="*/ 2854664 h 2939889"/>
                <a:gd name="connsiteX7" fmla="*/ 4343569 w 6582142"/>
                <a:gd name="connsiteY7" fmla="*/ 2681669 h 2939889"/>
                <a:gd name="connsiteX8" fmla="*/ 3256174 w 6582142"/>
                <a:gd name="connsiteY8" fmla="*/ 1594276 h 2939889"/>
                <a:gd name="connsiteX9" fmla="*/ 2551839 w 6582142"/>
                <a:gd name="connsiteY9" fmla="*/ 2385107 h 2939889"/>
                <a:gd name="connsiteX10" fmla="*/ 1896931 w 6582142"/>
                <a:gd name="connsiteY10" fmla="*/ 2829951 h 2939889"/>
                <a:gd name="connsiteX11" fmla="*/ 1130812 w 6582142"/>
                <a:gd name="connsiteY11" fmla="*/ 2854664 h 2939889"/>
                <a:gd name="connsiteX12" fmla="*/ 6348 w 6582142"/>
                <a:gd name="connsiteY12" fmla="*/ 1841410 h 2939889"/>
                <a:gd name="connsiteX13" fmla="*/ 735396 w 6582142"/>
                <a:gd name="connsiteY13" fmla="*/ 185605 h 2939889"/>
                <a:gd name="connsiteX14" fmla="*/ 2008142 w 6582142"/>
                <a:gd name="connsiteY14" fmla="*/ 111464 h 2939889"/>
                <a:gd name="connsiteX0" fmla="*/ 2601267 w 6582142"/>
                <a:gd name="connsiteY0" fmla="*/ 618090 h 2939889"/>
                <a:gd name="connsiteX1" fmla="*/ 3243818 w 6582142"/>
                <a:gd name="connsiteY1" fmla="*/ 1137075 h 2939889"/>
                <a:gd name="connsiteX2" fmla="*/ 4355925 w 6582142"/>
                <a:gd name="connsiteY2" fmla="*/ 222675 h 2939889"/>
                <a:gd name="connsiteX3" fmla="*/ 5715170 w 6582142"/>
                <a:gd name="connsiteY3" fmla="*/ 136178 h 2939889"/>
                <a:gd name="connsiteX4" fmla="*/ 6580141 w 6582142"/>
                <a:gd name="connsiteY4" fmla="*/ 1445994 h 2939889"/>
                <a:gd name="connsiteX5" fmla="*/ 5925234 w 6582142"/>
                <a:gd name="connsiteY5" fmla="*/ 2619886 h 2939889"/>
                <a:gd name="connsiteX6" fmla="*/ 5035548 w 6582142"/>
                <a:gd name="connsiteY6" fmla="*/ 2854664 h 2939889"/>
                <a:gd name="connsiteX7" fmla="*/ 4343569 w 6582142"/>
                <a:gd name="connsiteY7" fmla="*/ 2681669 h 2939889"/>
                <a:gd name="connsiteX8" fmla="*/ 3256174 w 6582142"/>
                <a:gd name="connsiteY8" fmla="*/ 1594276 h 2939889"/>
                <a:gd name="connsiteX9" fmla="*/ 2551839 w 6582142"/>
                <a:gd name="connsiteY9" fmla="*/ 2385107 h 2939889"/>
                <a:gd name="connsiteX10" fmla="*/ 1896931 w 6582142"/>
                <a:gd name="connsiteY10" fmla="*/ 2829951 h 2939889"/>
                <a:gd name="connsiteX11" fmla="*/ 1130812 w 6582142"/>
                <a:gd name="connsiteY11" fmla="*/ 2854664 h 2939889"/>
                <a:gd name="connsiteX12" fmla="*/ 6348 w 6582142"/>
                <a:gd name="connsiteY12" fmla="*/ 1841410 h 2939889"/>
                <a:gd name="connsiteX13" fmla="*/ 735396 w 6582142"/>
                <a:gd name="connsiteY13" fmla="*/ 185605 h 2939889"/>
                <a:gd name="connsiteX14" fmla="*/ 2008142 w 6582142"/>
                <a:gd name="connsiteY14" fmla="*/ 111464 h 2939889"/>
                <a:gd name="connsiteX0" fmla="*/ 2601267 w 6582142"/>
                <a:gd name="connsiteY0" fmla="*/ 618090 h 2939889"/>
                <a:gd name="connsiteX1" fmla="*/ 3243818 w 6582142"/>
                <a:gd name="connsiteY1" fmla="*/ 1137075 h 2939889"/>
                <a:gd name="connsiteX2" fmla="*/ 4837839 w 6582142"/>
                <a:gd name="connsiteY2" fmla="*/ 469810 h 2939889"/>
                <a:gd name="connsiteX3" fmla="*/ 5715170 w 6582142"/>
                <a:gd name="connsiteY3" fmla="*/ 136178 h 2939889"/>
                <a:gd name="connsiteX4" fmla="*/ 6580141 w 6582142"/>
                <a:gd name="connsiteY4" fmla="*/ 1445994 h 2939889"/>
                <a:gd name="connsiteX5" fmla="*/ 5925234 w 6582142"/>
                <a:gd name="connsiteY5" fmla="*/ 2619886 h 2939889"/>
                <a:gd name="connsiteX6" fmla="*/ 5035548 w 6582142"/>
                <a:gd name="connsiteY6" fmla="*/ 2854664 h 2939889"/>
                <a:gd name="connsiteX7" fmla="*/ 4343569 w 6582142"/>
                <a:gd name="connsiteY7" fmla="*/ 2681669 h 2939889"/>
                <a:gd name="connsiteX8" fmla="*/ 3256174 w 6582142"/>
                <a:gd name="connsiteY8" fmla="*/ 1594276 h 2939889"/>
                <a:gd name="connsiteX9" fmla="*/ 2551839 w 6582142"/>
                <a:gd name="connsiteY9" fmla="*/ 2385107 h 2939889"/>
                <a:gd name="connsiteX10" fmla="*/ 1896931 w 6582142"/>
                <a:gd name="connsiteY10" fmla="*/ 2829951 h 2939889"/>
                <a:gd name="connsiteX11" fmla="*/ 1130812 w 6582142"/>
                <a:gd name="connsiteY11" fmla="*/ 2854664 h 2939889"/>
                <a:gd name="connsiteX12" fmla="*/ 6348 w 6582142"/>
                <a:gd name="connsiteY12" fmla="*/ 1841410 h 2939889"/>
                <a:gd name="connsiteX13" fmla="*/ 735396 w 6582142"/>
                <a:gd name="connsiteY13" fmla="*/ 185605 h 2939889"/>
                <a:gd name="connsiteX14" fmla="*/ 2008142 w 6582142"/>
                <a:gd name="connsiteY14" fmla="*/ 111464 h 2939889"/>
                <a:gd name="connsiteX0" fmla="*/ 2601267 w 6582334"/>
                <a:gd name="connsiteY0" fmla="*/ 618090 h 2939889"/>
                <a:gd name="connsiteX1" fmla="*/ 3243818 w 6582334"/>
                <a:gd name="connsiteY1" fmla="*/ 1137075 h 2939889"/>
                <a:gd name="connsiteX2" fmla="*/ 4837839 w 6582334"/>
                <a:gd name="connsiteY2" fmla="*/ 469810 h 2939889"/>
                <a:gd name="connsiteX3" fmla="*/ 5715170 w 6582334"/>
                <a:gd name="connsiteY3" fmla="*/ 136178 h 2939889"/>
                <a:gd name="connsiteX4" fmla="*/ 6580141 w 6582334"/>
                <a:gd name="connsiteY4" fmla="*/ 1445994 h 2939889"/>
                <a:gd name="connsiteX5" fmla="*/ 5925234 w 6582334"/>
                <a:gd name="connsiteY5" fmla="*/ 2619886 h 2939889"/>
                <a:gd name="connsiteX6" fmla="*/ 4788413 w 6582334"/>
                <a:gd name="connsiteY6" fmla="*/ 2335680 h 2939889"/>
                <a:gd name="connsiteX7" fmla="*/ 4343569 w 6582334"/>
                <a:gd name="connsiteY7" fmla="*/ 2681669 h 2939889"/>
                <a:gd name="connsiteX8" fmla="*/ 3256174 w 6582334"/>
                <a:gd name="connsiteY8" fmla="*/ 1594276 h 2939889"/>
                <a:gd name="connsiteX9" fmla="*/ 2551839 w 6582334"/>
                <a:gd name="connsiteY9" fmla="*/ 2385107 h 2939889"/>
                <a:gd name="connsiteX10" fmla="*/ 1896931 w 6582334"/>
                <a:gd name="connsiteY10" fmla="*/ 2829951 h 2939889"/>
                <a:gd name="connsiteX11" fmla="*/ 1130812 w 6582334"/>
                <a:gd name="connsiteY11" fmla="*/ 2854664 h 2939889"/>
                <a:gd name="connsiteX12" fmla="*/ 6348 w 6582334"/>
                <a:gd name="connsiteY12" fmla="*/ 1841410 h 2939889"/>
                <a:gd name="connsiteX13" fmla="*/ 735396 w 6582334"/>
                <a:gd name="connsiteY13" fmla="*/ 185605 h 2939889"/>
                <a:gd name="connsiteX14" fmla="*/ 2008142 w 6582334"/>
                <a:gd name="connsiteY14" fmla="*/ 111464 h 2939889"/>
                <a:gd name="connsiteX0" fmla="*/ 2601267 w 7137238"/>
                <a:gd name="connsiteY0" fmla="*/ 618090 h 2939889"/>
                <a:gd name="connsiteX1" fmla="*/ 3243818 w 7137238"/>
                <a:gd name="connsiteY1" fmla="*/ 1137075 h 2939889"/>
                <a:gd name="connsiteX2" fmla="*/ 4837839 w 7137238"/>
                <a:gd name="connsiteY2" fmla="*/ 469810 h 2939889"/>
                <a:gd name="connsiteX3" fmla="*/ 5715170 w 7137238"/>
                <a:gd name="connsiteY3" fmla="*/ 136178 h 2939889"/>
                <a:gd name="connsiteX4" fmla="*/ 7136195 w 7137238"/>
                <a:gd name="connsiteY4" fmla="*/ 1470707 h 2939889"/>
                <a:gd name="connsiteX5" fmla="*/ 5925234 w 7137238"/>
                <a:gd name="connsiteY5" fmla="*/ 2619886 h 2939889"/>
                <a:gd name="connsiteX6" fmla="*/ 4788413 w 7137238"/>
                <a:gd name="connsiteY6" fmla="*/ 2335680 h 2939889"/>
                <a:gd name="connsiteX7" fmla="*/ 4343569 w 7137238"/>
                <a:gd name="connsiteY7" fmla="*/ 2681669 h 2939889"/>
                <a:gd name="connsiteX8" fmla="*/ 3256174 w 7137238"/>
                <a:gd name="connsiteY8" fmla="*/ 1594276 h 2939889"/>
                <a:gd name="connsiteX9" fmla="*/ 2551839 w 7137238"/>
                <a:gd name="connsiteY9" fmla="*/ 2385107 h 2939889"/>
                <a:gd name="connsiteX10" fmla="*/ 1896931 w 7137238"/>
                <a:gd name="connsiteY10" fmla="*/ 2829951 h 2939889"/>
                <a:gd name="connsiteX11" fmla="*/ 1130812 w 7137238"/>
                <a:gd name="connsiteY11" fmla="*/ 2854664 h 2939889"/>
                <a:gd name="connsiteX12" fmla="*/ 6348 w 7137238"/>
                <a:gd name="connsiteY12" fmla="*/ 1841410 h 2939889"/>
                <a:gd name="connsiteX13" fmla="*/ 735396 w 7137238"/>
                <a:gd name="connsiteY13" fmla="*/ 185605 h 2939889"/>
                <a:gd name="connsiteX14" fmla="*/ 2008142 w 7137238"/>
                <a:gd name="connsiteY14" fmla="*/ 111464 h 2939889"/>
                <a:gd name="connsiteX0" fmla="*/ 2601267 w 7143614"/>
                <a:gd name="connsiteY0" fmla="*/ 618090 h 2939889"/>
                <a:gd name="connsiteX1" fmla="*/ 3243818 w 7143614"/>
                <a:gd name="connsiteY1" fmla="*/ 1137075 h 2939889"/>
                <a:gd name="connsiteX2" fmla="*/ 4837839 w 7143614"/>
                <a:gd name="connsiteY2" fmla="*/ 469810 h 2939889"/>
                <a:gd name="connsiteX3" fmla="*/ 6357721 w 7143614"/>
                <a:gd name="connsiteY3" fmla="*/ 136178 h 2939889"/>
                <a:gd name="connsiteX4" fmla="*/ 7136195 w 7143614"/>
                <a:gd name="connsiteY4" fmla="*/ 1470707 h 2939889"/>
                <a:gd name="connsiteX5" fmla="*/ 5925234 w 7143614"/>
                <a:gd name="connsiteY5" fmla="*/ 2619886 h 2939889"/>
                <a:gd name="connsiteX6" fmla="*/ 4788413 w 7143614"/>
                <a:gd name="connsiteY6" fmla="*/ 2335680 h 2939889"/>
                <a:gd name="connsiteX7" fmla="*/ 4343569 w 7143614"/>
                <a:gd name="connsiteY7" fmla="*/ 2681669 h 2939889"/>
                <a:gd name="connsiteX8" fmla="*/ 3256174 w 7143614"/>
                <a:gd name="connsiteY8" fmla="*/ 1594276 h 2939889"/>
                <a:gd name="connsiteX9" fmla="*/ 2551839 w 7143614"/>
                <a:gd name="connsiteY9" fmla="*/ 2385107 h 2939889"/>
                <a:gd name="connsiteX10" fmla="*/ 1896931 w 7143614"/>
                <a:gd name="connsiteY10" fmla="*/ 2829951 h 2939889"/>
                <a:gd name="connsiteX11" fmla="*/ 1130812 w 7143614"/>
                <a:gd name="connsiteY11" fmla="*/ 2854664 h 2939889"/>
                <a:gd name="connsiteX12" fmla="*/ 6348 w 7143614"/>
                <a:gd name="connsiteY12" fmla="*/ 1841410 h 2939889"/>
                <a:gd name="connsiteX13" fmla="*/ 735396 w 7143614"/>
                <a:gd name="connsiteY13" fmla="*/ 185605 h 2939889"/>
                <a:gd name="connsiteX14" fmla="*/ 2008142 w 7143614"/>
                <a:gd name="connsiteY14" fmla="*/ 111464 h 2939889"/>
                <a:gd name="connsiteX0" fmla="*/ 2601267 w 7284815"/>
                <a:gd name="connsiteY0" fmla="*/ 618090 h 2939889"/>
                <a:gd name="connsiteX1" fmla="*/ 3243818 w 7284815"/>
                <a:gd name="connsiteY1" fmla="*/ 1137075 h 2939889"/>
                <a:gd name="connsiteX2" fmla="*/ 4837839 w 7284815"/>
                <a:gd name="connsiteY2" fmla="*/ 469810 h 2939889"/>
                <a:gd name="connsiteX3" fmla="*/ 6357721 w 7284815"/>
                <a:gd name="connsiteY3" fmla="*/ 136178 h 2939889"/>
                <a:gd name="connsiteX4" fmla="*/ 7136195 w 7284815"/>
                <a:gd name="connsiteY4" fmla="*/ 1470707 h 2939889"/>
                <a:gd name="connsiteX5" fmla="*/ 7049699 w 7284815"/>
                <a:gd name="connsiteY5" fmla="*/ 2360395 h 2939889"/>
                <a:gd name="connsiteX6" fmla="*/ 4788413 w 7284815"/>
                <a:gd name="connsiteY6" fmla="*/ 2335680 h 2939889"/>
                <a:gd name="connsiteX7" fmla="*/ 4343569 w 7284815"/>
                <a:gd name="connsiteY7" fmla="*/ 2681669 h 2939889"/>
                <a:gd name="connsiteX8" fmla="*/ 3256174 w 7284815"/>
                <a:gd name="connsiteY8" fmla="*/ 1594276 h 2939889"/>
                <a:gd name="connsiteX9" fmla="*/ 2551839 w 7284815"/>
                <a:gd name="connsiteY9" fmla="*/ 2385107 h 2939889"/>
                <a:gd name="connsiteX10" fmla="*/ 1896931 w 7284815"/>
                <a:gd name="connsiteY10" fmla="*/ 2829951 h 2939889"/>
                <a:gd name="connsiteX11" fmla="*/ 1130812 w 7284815"/>
                <a:gd name="connsiteY11" fmla="*/ 2854664 h 2939889"/>
                <a:gd name="connsiteX12" fmla="*/ 6348 w 7284815"/>
                <a:gd name="connsiteY12" fmla="*/ 1841410 h 2939889"/>
                <a:gd name="connsiteX13" fmla="*/ 735396 w 7284815"/>
                <a:gd name="connsiteY13" fmla="*/ 185605 h 2939889"/>
                <a:gd name="connsiteX14" fmla="*/ 2008142 w 7284815"/>
                <a:gd name="connsiteY14" fmla="*/ 111464 h 2939889"/>
                <a:gd name="connsiteX0" fmla="*/ 2601267 w 7310762"/>
                <a:gd name="connsiteY0" fmla="*/ 618090 h 2939889"/>
                <a:gd name="connsiteX1" fmla="*/ 3243818 w 7310762"/>
                <a:gd name="connsiteY1" fmla="*/ 1137075 h 2939889"/>
                <a:gd name="connsiteX2" fmla="*/ 4837839 w 7310762"/>
                <a:gd name="connsiteY2" fmla="*/ 469810 h 2939889"/>
                <a:gd name="connsiteX3" fmla="*/ 6357721 w 7310762"/>
                <a:gd name="connsiteY3" fmla="*/ 136178 h 2939889"/>
                <a:gd name="connsiteX4" fmla="*/ 7185622 w 7310762"/>
                <a:gd name="connsiteY4" fmla="*/ 1174145 h 2939889"/>
                <a:gd name="connsiteX5" fmla="*/ 7049699 w 7310762"/>
                <a:gd name="connsiteY5" fmla="*/ 2360395 h 2939889"/>
                <a:gd name="connsiteX6" fmla="*/ 4788413 w 7310762"/>
                <a:gd name="connsiteY6" fmla="*/ 2335680 h 2939889"/>
                <a:gd name="connsiteX7" fmla="*/ 4343569 w 7310762"/>
                <a:gd name="connsiteY7" fmla="*/ 2681669 h 2939889"/>
                <a:gd name="connsiteX8" fmla="*/ 3256174 w 7310762"/>
                <a:gd name="connsiteY8" fmla="*/ 1594276 h 2939889"/>
                <a:gd name="connsiteX9" fmla="*/ 2551839 w 7310762"/>
                <a:gd name="connsiteY9" fmla="*/ 2385107 h 2939889"/>
                <a:gd name="connsiteX10" fmla="*/ 1896931 w 7310762"/>
                <a:gd name="connsiteY10" fmla="*/ 2829951 h 2939889"/>
                <a:gd name="connsiteX11" fmla="*/ 1130812 w 7310762"/>
                <a:gd name="connsiteY11" fmla="*/ 2854664 h 2939889"/>
                <a:gd name="connsiteX12" fmla="*/ 6348 w 7310762"/>
                <a:gd name="connsiteY12" fmla="*/ 1841410 h 2939889"/>
                <a:gd name="connsiteX13" fmla="*/ 735396 w 7310762"/>
                <a:gd name="connsiteY13" fmla="*/ 185605 h 2939889"/>
                <a:gd name="connsiteX14" fmla="*/ 2008142 w 7310762"/>
                <a:gd name="connsiteY14" fmla="*/ 111464 h 2939889"/>
                <a:gd name="connsiteX0" fmla="*/ 2601267 w 7242374"/>
                <a:gd name="connsiteY0" fmla="*/ 618090 h 2939889"/>
                <a:gd name="connsiteX1" fmla="*/ 3243818 w 7242374"/>
                <a:gd name="connsiteY1" fmla="*/ 1137075 h 2939889"/>
                <a:gd name="connsiteX2" fmla="*/ 4837839 w 7242374"/>
                <a:gd name="connsiteY2" fmla="*/ 469810 h 2939889"/>
                <a:gd name="connsiteX3" fmla="*/ 6357721 w 7242374"/>
                <a:gd name="connsiteY3" fmla="*/ 136178 h 2939889"/>
                <a:gd name="connsiteX4" fmla="*/ 7185622 w 7242374"/>
                <a:gd name="connsiteY4" fmla="*/ 1174145 h 2939889"/>
                <a:gd name="connsiteX5" fmla="*/ 7049699 w 7242374"/>
                <a:gd name="connsiteY5" fmla="*/ 2360395 h 2939889"/>
                <a:gd name="connsiteX6" fmla="*/ 6085872 w 7242374"/>
                <a:gd name="connsiteY6" fmla="*/ 2854664 h 2939889"/>
                <a:gd name="connsiteX7" fmla="*/ 4343569 w 7242374"/>
                <a:gd name="connsiteY7" fmla="*/ 2681669 h 2939889"/>
                <a:gd name="connsiteX8" fmla="*/ 3256174 w 7242374"/>
                <a:gd name="connsiteY8" fmla="*/ 1594276 h 2939889"/>
                <a:gd name="connsiteX9" fmla="*/ 2551839 w 7242374"/>
                <a:gd name="connsiteY9" fmla="*/ 2385107 h 2939889"/>
                <a:gd name="connsiteX10" fmla="*/ 1896931 w 7242374"/>
                <a:gd name="connsiteY10" fmla="*/ 2829951 h 2939889"/>
                <a:gd name="connsiteX11" fmla="*/ 1130812 w 7242374"/>
                <a:gd name="connsiteY11" fmla="*/ 2854664 h 2939889"/>
                <a:gd name="connsiteX12" fmla="*/ 6348 w 7242374"/>
                <a:gd name="connsiteY12" fmla="*/ 1841410 h 2939889"/>
                <a:gd name="connsiteX13" fmla="*/ 735396 w 7242374"/>
                <a:gd name="connsiteY13" fmla="*/ 185605 h 2939889"/>
                <a:gd name="connsiteX14" fmla="*/ 2008142 w 7242374"/>
                <a:gd name="connsiteY14" fmla="*/ 111464 h 2939889"/>
                <a:gd name="connsiteX0" fmla="*/ 2601267 w 7242374"/>
                <a:gd name="connsiteY0" fmla="*/ 618090 h 2939889"/>
                <a:gd name="connsiteX1" fmla="*/ 3243818 w 7242374"/>
                <a:gd name="connsiteY1" fmla="*/ 1137075 h 2939889"/>
                <a:gd name="connsiteX2" fmla="*/ 4837839 w 7242374"/>
                <a:gd name="connsiteY2" fmla="*/ 469810 h 2939889"/>
                <a:gd name="connsiteX3" fmla="*/ 6357721 w 7242374"/>
                <a:gd name="connsiteY3" fmla="*/ 136178 h 2939889"/>
                <a:gd name="connsiteX4" fmla="*/ 7185622 w 7242374"/>
                <a:gd name="connsiteY4" fmla="*/ 1174145 h 2939889"/>
                <a:gd name="connsiteX5" fmla="*/ 7049699 w 7242374"/>
                <a:gd name="connsiteY5" fmla="*/ 2360395 h 2939889"/>
                <a:gd name="connsiteX6" fmla="*/ 6085872 w 7242374"/>
                <a:gd name="connsiteY6" fmla="*/ 2854664 h 2939889"/>
                <a:gd name="connsiteX7" fmla="*/ 4800769 w 7242374"/>
                <a:gd name="connsiteY7" fmla="*/ 2323323 h 2939889"/>
                <a:gd name="connsiteX8" fmla="*/ 3256174 w 7242374"/>
                <a:gd name="connsiteY8" fmla="*/ 1594276 h 2939889"/>
                <a:gd name="connsiteX9" fmla="*/ 2551839 w 7242374"/>
                <a:gd name="connsiteY9" fmla="*/ 2385107 h 2939889"/>
                <a:gd name="connsiteX10" fmla="*/ 1896931 w 7242374"/>
                <a:gd name="connsiteY10" fmla="*/ 2829951 h 2939889"/>
                <a:gd name="connsiteX11" fmla="*/ 1130812 w 7242374"/>
                <a:gd name="connsiteY11" fmla="*/ 2854664 h 2939889"/>
                <a:gd name="connsiteX12" fmla="*/ 6348 w 7242374"/>
                <a:gd name="connsiteY12" fmla="*/ 1841410 h 2939889"/>
                <a:gd name="connsiteX13" fmla="*/ 735396 w 7242374"/>
                <a:gd name="connsiteY13" fmla="*/ 185605 h 2939889"/>
                <a:gd name="connsiteX14" fmla="*/ 2008142 w 7242374"/>
                <a:gd name="connsiteY14" fmla="*/ 111464 h 2939889"/>
                <a:gd name="connsiteX0" fmla="*/ 2601267 w 7242374"/>
                <a:gd name="connsiteY0" fmla="*/ 618090 h 2939889"/>
                <a:gd name="connsiteX1" fmla="*/ 3243818 w 7242374"/>
                <a:gd name="connsiteY1" fmla="*/ 1137075 h 2939889"/>
                <a:gd name="connsiteX2" fmla="*/ 4837839 w 7242374"/>
                <a:gd name="connsiteY2" fmla="*/ 469810 h 2939889"/>
                <a:gd name="connsiteX3" fmla="*/ 6357721 w 7242374"/>
                <a:gd name="connsiteY3" fmla="*/ 136178 h 2939889"/>
                <a:gd name="connsiteX4" fmla="*/ 7185622 w 7242374"/>
                <a:gd name="connsiteY4" fmla="*/ 1174145 h 2939889"/>
                <a:gd name="connsiteX5" fmla="*/ 7049699 w 7242374"/>
                <a:gd name="connsiteY5" fmla="*/ 2360395 h 2939889"/>
                <a:gd name="connsiteX6" fmla="*/ 6085872 w 7242374"/>
                <a:gd name="connsiteY6" fmla="*/ 2854664 h 2939889"/>
                <a:gd name="connsiteX7" fmla="*/ 4800769 w 7242374"/>
                <a:gd name="connsiteY7" fmla="*/ 2323323 h 2939889"/>
                <a:gd name="connsiteX8" fmla="*/ 3256174 w 7242374"/>
                <a:gd name="connsiteY8" fmla="*/ 1594276 h 2939889"/>
                <a:gd name="connsiteX9" fmla="*/ 2551839 w 7242374"/>
                <a:gd name="connsiteY9" fmla="*/ 2385107 h 2939889"/>
                <a:gd name="connsiteX10" fmla="*/ 1896931 w 7242374"/>
                <a:gd name="connsiteY10" fmla="*/ 2829951 h 2939889"/>
                <a:gd name="connsiteX11" fmla="*/ 1130812 w 7242374"/>
                <a:gd name="connsiteY11" fmla="*/ 2854664 h 2939889"/>
                <a:gd name="connsiteX12" fmla="*/ 6348 w 7242374"/>
                <a:gd name="connsiteY12" fmla="*/ 1841410 h 2939889"/>
                <a:gd name="connsiteX13" fmla="*/ 735396 w 7242374"/>
                <a:gd name="connsiteY13" fmla="*/ 185605 h 2939889"/>
                <a:gd name="connsiteX14" fmla="*/ 2008142 w 7242374"/>
                <a:gd name="connsiteY14" fmla="*/ 111464 h 2939889"/>
                <a:gd name="connsiteX0" fmla="*/ 2601267 w 7242374"/>
                <a:gd name="connsiteY0" fmla="*/ 618090 h 2939889"/>
                <a:gd name="connsiteX1" fmla="*/ 3243818 w 7242374"/>
                <a:gd name="connsiteY1" fmla="*/ 1137075 h 2939889"/>
                <a:gd name="connsiteX2" fmla="*/ 4837839 w 7242374"/>
                <a:gd name="connsiteY2" fmla="*/ 469810 h 2939889"/>
                <a:gd name="connsiteX3" fmla="*/ 6357721 w 7242374"/>
                <a:gd name="connsiteY3" fmla="*/ 136178 h 2939889"/>
                <a:gd name="connsiteX4" fmla="*/ 7185622 w 7242374"/>
                <a:gd name="connsiteY4" fmla="*/ 1174145 h 2939889"/>
                <a:gd name="connsiteX5" fmla="*/ 7049699 w 7242374"/>
                <a:gd name="connsiteY5" fmla="*/ 2360395 h 2939889"/>
                <a:gd name="connsiteX6" fmla="*/ 6085872 w 7242374"/>
                <a:gd name="connsiteY6" fmla="*/ 2854664 h 2939889"/>
                <a:gd name="connsiteX7" fmla="*/ 4800769 w 7242374"/>
                <a:gd name="connsiteY7" fmla="*/ 2323323 h 2939889"/>
                <a:gd name="connsiteX8" fmla="*/ 3256174 w 7242374"/>
                <a:gd name="connsiteY8" fmla="*/ 1594276 h 2939889"/>
                <a:gd name="connsiteX9" fmla="*/ 2551839 w 7242374"/>
                <a:gd name="connsiteY9" fmla="*/ 2385107 h 2939889"/>
                <a:gd name="connsiteX10" fmla="*/ 1896931 w 7242374"/>
                <a:gd name="connsiteY10" fmla="*/ 2829951 h 2939889"/>
                <a:gd name="connsiteX11" fmla="*/ 1130812 w 7242374"/>
                <a:gd name="connsiteY11" fmla="*/ 2854664 h 2939889"/>
                <a:gd name="connsiteX12" fmla="*/ 6348 w 7242374"/>
                <a:gd name="connsiteY12" fmla="*/ 1841410 h 2939889"/>
                <a:gd name="connsiteX13" fmla="*/ 735396 w 7242374"/>
                <a:gd name="connsiteY13" fmla="*/ 185605 h 2939889"/>
                <a:gd name="connsiteX14" fmla="*/ 2008142 w 7242374"/>
                <a:gd name="connsiteY14" fmla="*/ 111464 h 2939889"/>
                <a:gd name="connsiteX0" fmla="*/ 2601267 w 7242374"/>
                <a:gd name="connsiteY0" fmla="*/ 618090 h 2939889"/>
                <a:gd name="connsiteX1" fmla="*/ 3243818 w 7242374"/>
                <a:gd name="connsiteY1" fmla="*/ 1137075 h 2939889"/>
                <a:gd name="connsiteX2" fmla="*/ 4837839 w 7242374"/>
                <a:gd name="connsiteY2" fmla="*/ 469810 h 2939889"/>
                <a:gd name="connsiteX3" fmla="*/ 6357721 w 7242374"/>
                <a:gd name="connsiteY3" fmla="*/ 136178 h 2939889"/>
                <a:gd name="connsiteX4" fmla="*/ 7185622 w 7242374"/>
                <a:gd name="connsiteY4" fmla="*/ 1174145 h 2939889"/>
                <a:gd name="connsiteX5" fmla="*/ 7049699 w 7242374"/>
                <a:gd name="connsiteY5" fmla="*/ 2360395 h 2939889"/>
                <a:gd name="connsiteX6" fmla="*/ 6085872 w 7242374"/>
                <a:gd name="connsiteY6" fmla="*/ 2854664 h 2939889"/>
                <a:gd name="connsiteX7" fmla="*/ 4800769 w 7242374"/>
                <a:gd name="connsiteY7" fmla="*/ 2323323 h 2939889"/>
                <a:gd name="connsiteX8" fmla="*/ 3565092 w 7242374"/>
                <a:gd name="connsiteY8" fmla="*/ 1581919 h 2939889"/>
                <a:gd name="connsiteX9" fmla="*/ 2551839 w 7242374"/>
                <a:gd name="connsiteY9" fmla="*/ 2385107 h 2939889"/>
                <a:gd name="connsiteX10" fmla="*/ 1896931 w 7242374"/>
                <a:gd name="connsiteY10" fmla="*/ 2829951 h 2939889"/>
                <a:gd name="connsiteX11" fmla="*/ 1130812 w 7242374"/>
                <a:gd name="connsiteY11" fmla="*/ 2854664 h 2939889"/>
                <a:gd name="connsiteX12" fmla="*/ 6348 w 7242374"/>
                <a:gd name="connsiteY12" fmla="*/ 1841410 h 2939889"/>
                <a:gd name="connsiteX13" fmla="*/ 735396 w 7242374"/>
                <a:gd name="connsiteY13" fmla="*/ 185605 h 2939889"/>
                <a:gd name="connsiteX14" fmla="*/ 2008142 w 7242374"/>
                <a:gd name="connsiteY14" fmla="*/ 111464 h 2939889"/>
                <a:gd name="connsiteX0" fmla="*/ 2601267 w 7242374"/>
                <a:gd name="connsiteY0" fmla="*/ 618090 h 2939889"/>
                <a:gd name="connsiteX1" fmla="*/ 3565094 w 7242374"/>
                <a:gd name="connsiteY1" fmla="*/ 1137075 h 2939889"/>
                <a:gd name="connsiteX2" fmla="*/ 4837839 w 7242374"/>
                <a:gd name="connsiteY2" fmla="*/ 469810 h 2939889"/>
                <a:gd name="connsiteX3" fmla="*/ 6357721 w 7242374"/>
                <a:gd name="connsiteY3" fmla="*/ 136178 h 2939889"/>
                <a:gd name="connsiteX4" fmla="*/ 7185622 w 7242374"/>
                <a:gd name="connsiteY4" fmla="*/ 1174145 h 2939889"/>
                <a:gd name="connsiteX5" fmla="*/ 7049699 w 7242374"/>
                <a:gd name="connsiteY5" fmla="*/ 2360395 h 2939889"/>
                <a:gd name="connsiteX6" fmla="*/ 6085872 w 7242374"/>
                <a:gd name="connsiteY6" fmla="*/ 2854664 h 2939889"/>
                <a:gd name="connsiteX7" fmla="*/ 4800769 w 7242374"/>
                <a:gd name="connsiteY7" fmla="*/ 2323323 h 2939889"/>
                <a:gd name="connsiteX8" fmla="*/ 3565092 w 7242374"/>
                <a:gd name="connsiteY8" fmla="*/ 1581919 h 2939889"/>
                <a:gd name="connsiteX9" fmla="*/ 2551839 w 7242374"/>
                <a:gd name="connsiteY9" fmla="*/ 2385107 h 2939889"/>
                <a:gd name="connsiteX10" fmla="*/ 1896931 w 7242374"/>
                <a:gd name="connsiteY10" fmla="*/ 2829951 h 2939889"/>
                <a:gd name="connsiteX11" fmla="*/ 1130812 w 7242374"/>
                <a:gd name="connsiteY11" fmla="*/ 2854664 h 2939889"/>
                <a:gd name="connsiteX12" fmla="*/ 6348 w 7242374"/>
                <a:gd name="connsiteY12" fmla="*/ 1841410 h 2939889"/>
                <a:gd name="connsiteX13" fmla="*/ 735396 w 7242374"/>
                <a:gd name="connsiteY13" fmla="*/ 185605 h 2939889"/>
                <a:gd name="connsiteX14" fmla="*/ 2008142 w 7242374"/>
                <a:gd name="connsiteY14" fmla="*/ 111464 h 2939889"/>
                <a:gd name="connsiteX0" fmla="*/ 2601267 w 7242374"/>
                <a:gd name="connsiteY0" fmla="*/ 618090 h 2945019"/>
                <a:gd name="connsiteX1" fmla="*/ 3565094 w 7242374"/>
                <a:gd name="connsiteY1" fmla="*/ 1137075 h 2945019"/>
                <a:gd name="connsiteX2" fmla="*/ 4837839 w 7242374"/>
                <a:gd name="connsiteY2" fmla="*/ 469810 h 2945019"/>
                <a:gd name="connsiteX3" fmla="*/ 6357721 w 7242374"/>
                <a:gd name="connsiteY3" fmla="*/ 136178 h 2945019"/>
                <a:gd name="connsiteX4" fmla="*/ 7185622 w 7242374"/>
                <a:gd name="connsiteY4" fmla="*/ 1174145 h 2945019"/>
                <a:gd name="connsiteX5" fmla="*/ 7049699 w 7242374"/>
                <a:gd name="connsiteY5" fmla="*/ 2360395 h 2945019"/>
                <a:gd name="connsiteX6" fmla="*/ 6085872 w 7242374"/>
                <a:gd name="connsiteY6" fmla="*/ 2854664 h 2945019"/>
                <a:gd name="connsiteX7" fmla="*/ 4800769 w 7242374"/>
                <a:gd name="connsiteY7" fmla="*/ 2323323 h 2945019"/>
                <a:gd name="connsiteX8" fmla="*/ 3565092 w 7242374"/>
                <a:gd name="connsiteY8" fmla="*/ 1581919 h 2945019"/>
                <a:gd name="connsiteX9" fmla="*/ 2181137 w 7242374"/>
                <a:gd name="connsiteY9" fmla="*/ 2273896 h 2945019"/>
                <a:gd name="connsiteX10" fmla="*/ 1896931 w 7242374"/>
                <a:gd name="connsiteY10" fmla="*/ 2829951 h 2945019"/>
                <a:gd name="connsiteX11" fmla="*/ 1130812 w 7242374"/>
                <a:gd name="connsiteY11" fmla="*/ 2854664 h 2945019"/>
                <a:gd name="connsiteX12" fmla="*/ 6348 w 7242374"/>
                <a:gd name="connsiteY12" fmla="*/ 1841410 h 2945019"/>
                <a:gd name="connsiteX13" fmla="*/ 735396 w 7242374"/>
                <a:gd name="connsiteY13" fmla="*/ 185605 h 2945019"/>
                <a:gd name="connsiteX14" fmla="*/ 2008142 w 7242374"/>
                <a:gd name="connsiteY14" fmla="*/ 111464 h 2945019"/>
                <a:gd name="connsiteX0" fmla="*/ 2267635 w 7242374"/>
                <a:gd name="connsiteY0" fmla="*/ 865225 h 2945019"/>
                <a:gd name="connsiteX1" fmla="*/ 3565094 w 7242374"/>
                <a:gd name="connsiteY1" fmla="*/ 1137075 h 2945019"/>
                <a:gd name="connsiteX2" fmla="*/ 4837839 w 7242374"/>
                <a:gd name="connsiteY2" fmla="*/ 469810 h 2945019"/>
                <a:gd name="connsiteX3" fmla="*/ 6357721 w 7242374"/>
                <a:gd name="connsiteY3" fmla="*/ 136178 h 2945019"/>
                <a:gd name="connsiteX4" fmla="*/ 7185622 w 7242374"/>
                <a:gd name="connsiteY4" fmla="*/ 1174145 h 2945019"/>
                <a:gd name="connsiteX5" fmla="*/ 7049699 w 7242374"/>
                <a:gd name="connsiteY5" fmla="*/ 2360395 h 2945019"/>
                <a:gd name="connsiteX6" fmla="*/ 6085872 w 7242374"/>
                <a:gd name="connsiteY6" fmla="*/ 2854664 h 2945019"/>
                <a:gd name="connsiteX7" fmla="*/ 4800769 w 7242374"/>
                <a:gd name="connsiteY7" fmla="*/ 2323323 h 2945019"/>
                <a:gd name="connsiteX8" fmla="*/ 3565092 w 7242374"/>
                <a:gd name="connsiteY8" fmla="*/ 1581919 h 2945019"/>
                <a:gd name="connsiteX9" fmla="*/ 2181137 w 7242374"/>
                <a:gd name="connsiteY9" fmla="*/ 2273896 h 2945019"/>
                <a:gd name="connsiteX10" fmla="*/ 1896931 w 7242374"/>
                <a:gd name="connsiteY10" fmla="*/ 2829951 h 2945019"/>
                <a:gd name="connsiteX11" fmla="*/ 1130812 w 7242374"/>
                <a:gd name="connsiteY11" fmla="*/ 2854664 h 2945019"/>
                <a:gd name="connsiteX12" fmla="*/ 6348 w 7242374"/>
                <a:gd name="connsiteY12" fmla="*/ 1841410 h 2945019"/>
                <a:gd name="connsiteX13" fmla="*/ 735396 w 7242374"/>
                <a:gd name="connsiteY13" fmla="*/ 185605 h 2945019"/>
                <a:gd name="connsiteX14" fmla="*/ 2008142 w 7242374"/>
                <a:gd name="connsiteY14" fmla="*/ 111464 h 2945019"/>
                <a:gd name="connsiteX0" fmla="*/ 2267635 w 7242374"/>
                <a:gd name="connsiteY0" fmla="*/ 849025 h 2928819"/>
                <a:gd name="connsiteX1" fmla="*/ 3565094 w 7242374"/>
                <a:gd name="connsiteY1" fmla="*/ 1120875 h 2928819"/>
                <a:gd name="connsiteX2" fmla="*/ 4837839 w 7242374"/>
                <a:gd name="connsiteY2" fmla="*/ 453610 h 2928819"/>
                <a:gd name="connsiteX3" fmla="*/ 6357721 w 7242374"/>
                <a:gd name="connsiteY3" fmla="*/ 119978 h 2928819"/>
                <a:gd name="connsiteX4" fmla="*/ 7185622 w 7242374"/>
                <a:gd name="connsiteY4" fmla="*/ 1157945 h 2928819"/>
                <a:gd name="connsiteX5" fmla="*/ 7049699 w 7242374"/>
                <a:gd name="connsiteY5" fmla="*/ 2344195 h 2928819"/>
                <a:gd name="connsiteX6" fmla="*/ 6085872 w 7242374"/>
                <a:gd name="connsiteY6" fmla="*/ 2838464 h 2928819"/>
                <a:gd name="connsiteX7" fmla="*/ 4800769 w 7242374"/>
                <a:gd name="connsiteY7" fmla="*/ 2307123 h 2928819"/>
                <a:gd name="connsiteX8" fmla="*/ 3565092 w 7242374"/>
                <a:gd name="connsiteY8" fmla="*/ 1565719 h 2928819"/>
                <a:gd name="connsiteX9" fmla="*/ 2181137 w 7242374"/>
                <a:gd name="connsiteY9" fmla="*/ 2257696 h 2928819"/>
                <a:gd name="connsiteX10" fmla="*/ 1896931 w 7242374"/>
                <a:gd name="connsiteY10" fmla="*/ 2813751 h 2928819"/>
                <a:gd name="connsiteX11" fmla="*/ 1130812 w 7242374"/>
                <a:gd name="connsiteY11" fmla="*/ 2838464 h 2928819"/>
                <a:gd name="connsiteX12" fmla="*/ 6348 w 7242374"/>
                <a:gd name="connsiteY12" fmla="*/ 1825210 h 2928819"/>
                <a:gd name="connsiteX13" fmla="*/ 735396 w 7242374"/>
                <a:gd name="connsiteY13" fmla="*/ 169405 h 2928819"/>
                <a:gd name="connsiteX14" fmla="*/ 1365591 w 7242374"/>
                <a:gd name="connsiteY14" fmla="*/ 132335 h 2928819"/>
                <a:gd name="connsiteX0" fmla="*/ 2493795 w 7468534"/>
                <a:gd name="connsiteY0" fmla="*/ 756689 h 2836483"/>
                <a:gd name="connsiteX1" fmla="*/ 3791254 w 7468534"/>
                <a:gd name="connsiteY1" fmla="*/ 1028539 h 2836483"/>
                <a:gd name="connsiteX2" fmla="*/ 5063999 w 7468534"/>
                <a:gd name="connsiteY2" fmla="*/ 361274 h 2836483"/>
                <a:gd name="connsiteX3" fmla="*/ 6583881 w 7468534"/>
                <a:gd name="connsiteY3" fmla="*/ 27642 h 2836483"/>
                <a:gd name="connsiteX4" fmla="*/ 7411782 w 7468534"/>
                <a:gd name="connsiteY4" fmla="*/ 1065609 h 2836483"/>
                <a:gd name="connsiteX5" fmla="*/ 7275859 w 7468534"/>
                <a:gd name="connsiteY5" fmla="*/ 2251859 h 2836483"/>
                <a:gd name="connsiteX6" fmla="*/ 6312032 w 7468534"/>
                <a:gd name="connsiteY6" fmla="*/ 2746128 h 2836483"/>
                <a:gd name="connsiteX7" fmla="*/ 5026929 w 7468534"/>
                <a:gd name="connsiteY7" fmla="*/ 2214787 h 2836483"/>
                <a:gd name="connsiteX8" fmla="*/ 3791252 w 7468534"/>
                <a:gd name="connsiteY8" fmla="*/ 1473383 h 2836483"/>
                <a:gd name="connsiteX9" fmla="*/ 2407297 w 7468534"/>
                <a:gd name="connsiteY9" fmla="*/ 2165360 h 2836483"/>
                <a:gd name="connsiteX10" fmla="*/ 2123091 w 7468534"/>
                <a:gd name="connsiteY10" fmla="*/ 2721415 h 2836483"/>
                <a:gd name="connsiteX11" fmla="*/ 1356972 w 7468534"/>
                <a:gd name="connsiteY11" fmla="*/ 2746128 h 2836483"/>
                <a:gd name="connsiteX12" fmla="*/ 232508 w 7468534"/>
                <a:gd name="connsiteY12" fmla="*/ 1732874 h 2836483"/>
                <a:gd name="connsiteX13" fmla="*/ 183080 w 7468534"/>
                <a:gd name="connsiteY13" fmla="*/ 348917 h 2836483"/>
                <a:gd name="connsiteX14" fmla="*/ 1591751 w 7468534"/>
                <a:gd name="connsiteY14" fmla="*/ 39999 h 2836483"/>
                <a:gd name="connsiteX0" fmla="*/ 2573112 w 7547851"/>
                <a:gd name="connsiteY0" fmla="*/ 756689 h 2804132"/>
                <a:gd name="connsiteX1" fmla="*/ 3870571 w 7547851"/>
                <a:gd name="connsiteY1" fmla="*/ 1028539 h 2804132"/>
                <a:gd name="connsiteX2" fmla="*/ 5143316 w 7547851"/>
                <a:gd name="connsiteY2" fmla="*/ 361274 h 2804132"/>
                <a:gd name="connsiteX3" fmla="*/ 6663198 w 7547851"/>
                <a:gd name="connsiteY3" fmla="*/ 27642 h 2804132"/>
                <a:gd name="connsiteX4" fmla="*/ 7491099 w 7547851"/>
                <a:gd name="connsiteY4" fmla="*/ 1065609 h 2804132"/>
                <a:gd name="connsiteX5" fmla="*/ 7355176 w 7547851"/>
                <a:gd name="connsiteY5" fmla="*/ 2251859 h 2804132"/>
                <a:gd name="connsiteX6" fmla="*/ 6391349 w 7547851"/>
                <a:gd name="connsiteY6" fmla="*/ 2746128 h 2804132"/>
                <a:gd name="connsiteX7" fmla="*/ 5106246 w 7547851"/>
                <a:gd name="connsiteY7" fmla="*/ 2214787 h 2804132"/>
                <a:gd name="connsiteX8" fmla="*/ 3870569 w 7547851"/>
                <a:gd name="connsiteY8" fmla="*/ 1473383 h 2804132"/>
                <a:gd name="connsiteX9" fmla="*/ 2486614 w 7547851"/>
                <a:gd name="connsiteY9" fmla="*/ 2165360 h 2804132"/>
                <a:gd name="connsiteX10" fmla="*/ 2202408 w 7547851"/>
                <a:gd name="connsiteY10" fmla="*/ 2721415 h 2804132"/>
                <a:gd name="connsiteX11" fmla="*/ 1436289 w 7547851"/>
                <a:gd name="connsiteY11" fmla="*/ 2746128 h 2804132"/>
                <a:gd name="connsiteX12" fmla="*/ 138830 w 7547851"/>
                <a:gd name="connsiteY12" fmla="*/ 2190074 h 2804132"/>
                <a:gd name="connsiteX13" fmla="*/ 262397 w 7547851"/>
                <a:gd name="connsiteY13" fmla="*/ 348917 h 2804132"/>
                <a:gd name="connsiteX14" fmla="*/ 1671068 w 7547851"/>
                <a:gd name="connsiteY14" fmla="*/ 39999 h 2804132"/>
                <a:gd name="connsiteX0" fmla="*/ 2534715 w 7509454"/>
                <a:gd name="connsiteY0" fmla="*/ 756689 h 2782799"/>
                <a:gd name="connsiteX1" fmla="*/ 3832174 w 7509454"/>
                <a:gd name="connsiteY1" fmla="*/ 1028539 h 2782799"/>
                <a:gd name="connsiteX2" fmla="*/ 5104919 w 7509454"/>
                <a:gd name="connsiteY2" fmla="*/ 361274 h 2782799"/>
                <a:gd name="connsiteX3" fmla="*/ 6624801 w 7509454"/>
                <a:gd name="connsiteY3" fmla="*/ 27642 h 2782799"/>
                <a:gd name="connsiteX4" fmla="*/ 7452702 w 7509454"/>
                <a:gd name="connsiteY4" fmla="*/ 1065609 h 2782799"/>
                <a:gd name="connsiteX5" fmla="*/ 7316779 w 7509454"/>
                <a:gd name="connsiteY5" fmla="*/ 2251859 h 2782799"/>
                <a:gd name="connsiteX6" fmla="*/ 6352952 w 7509454"/>
                <a:gd name="connsiteY6" fmla="*/ 2746128 h 2782799"/>
                <a:gd name="connsiteX7" fmla="*/ 5067849 w 7509454"/>
                <a:gd name="connsiteY7" fmla="*/ 2214787 h 2782799"/>
                <a:gd name="connsiteX8" fmla="*/ 3832172 w 7509454"/>
                <a:gd name="connsiteY8" fmla="*/ 1473383 h 2782799"/>
                <a:gd name="connsiteX9" fmla="*/ 2448217 w 7509454"/>
                <a:gd name="connsiteY9" fmla="*/ 2165360 h 2782799"/>
                <a:gd name="connsiteX10" fmla="*/ 2164011 w 7509454"/>
                <a:gd name="connsiteY10" fmla="*/ 2721415 h 2782799"/>
                <a:gd name="connsiteX11" fmla="*/ 817125 w 7509454"/>
                <a:gd name="connsiteY11" fmla="*/ 2709058 h 2782799"/>
                <a:gd name="connsiteX12" fmla="*/ 100433 w 7509454"/>
                <a:gd name="connsiteY12" fmla="*/ 2190074 h 2782799"/>
                <a:gd name="connsiteX13" fmla="*/ 224000 w 7509454"/>
                <a:gd name="connsiteY13" fmla="*/ 348917 h 2782799"/>
                <a:gd name="connsiteX14" fmla="*/ 1632671 w 7509454"/>
                <a:gd name="connsiteY14" fmla="*/ 39999 h 2782799"/>
                <a:gd name="connsiteX0" fmla="*/ 2534715 w 7509454"/>
                <a:gd name="connsiteY0" fmla="*/ 756689 h 2746254"/>
                <a:gd name="connsiteX1" fmla="*/ 3832174 w 7509454"/>
                <a:gd name="connsiteY1" fmla="*/ 1028539 h 2746254"/>
                <a:gd name="connsiteX2" fmla="*/ 5104919 w 7509454"/>
                <a:gd name="connsiteY2" fmla="*/ 361274 h 2746254"/>
                <a:gd name="connsiteX3" fmla="*/ 6624801 w 7509454"/>
                <a:gd name="connsiteY3" fmla="*/ 27642 h 2746254"/>
                <a:gd name="connsiteX4" fmla="*/ 7452702 w 7509454"/>
                <a:gd name="connsiteY4" fmla="*/ 1065609 h 2746254"/>
                <a:gd name="connsiteX5" fmla="*/ 7316779 w 7509454"/>
                <a:gd name="connsiteY5" fmla="*/ 2251859 h 2746254"/>
                <a:gd name="connsiteX6" fmla="*/ 6352952 w 7509454"/>
                <a:gd name="connsiteY6" fmla="*/ 2746128 h 2746254"/>
                <a:gd name="connsiteX7" fmla="*/ 5067849 w 7509454"/>
                <a:gd name="connsiteY7" fmla="*/ 2214787 h 2746254"/>
                <a:gd name="connsiteX8" fmla="*/ 3832172 w 7509454"/>
                <a:gd name="connsiteY8" fmla="*/ 1473383 h 2746254"/>
                <a:gd name="connsiteX9" fmla="*/ 2448217 w 7509454"/>
                <a:gd name="connsiteY9" fmla="*/ 2165360 h 2746254"/>
                <a:gd name="connsiteX10" fmla="*/ 817125 w 7509454"/>
                <a:gd name="connsiteY10" fmla="*/ 2709058 h 2746254"/>
                <a:gd name="connsiteX11" fmla="*/ 100433 w 7509454"/>
                <a:gd name="connsiteY11" fmla="*/ 2190074 h 2746254"/>
                <a:gd name="connsiteX12" fmla="*/ 224000 w 7509454"/>
                <a:gd name="connsiteY12" fmla="*/ 348917 h 2746254"/>
                <a:gd name="connsiteX13" fmla="*/ 1632671 w 7509454"/>
                <a:gd name="connsiteY13" fmla="*/ 39999 h 2746254"/>
                <a:gd name="connsiteX0" fmla="*/ 2534715 w 7509454"/>
                <a:gd name="connsiteY0" fmla="*/ 756689 h 2746254"/>
                <a:gd name="connsiteX1" fmla="*/ 3832174 w 7509454"/>
                <a:gd name="connsiteY1" fmla="*/ 1028539 h 2746254"/>
                <a:gd name="connsiteX2" fmla="*/ 5104919 w 7509454"/>
                <a:gd name="connsiteY2" fmla="*/ 361274 h 2746254"/>
                <a:gd name="connsiteX3" fmla="*/ 6624801 w 7509454"/>
                <a:gd name="connsiteY3" fmla="*/ 27642 h 2746254"/>
                <a:gd name="connsiteX4" fmla="*/ 7452702 w 7509454"/>
                <a:gd name="connsiteY4" fmla="*/ 1065609 h 2746254"/>
                <a:gd name="connsiteX5" fmla="*/ 7316779 w 7509454"/>
                <a:gd name="connsiteY5" fmla="*/ 2251859 h 2746254"/>
                <a:gd name="connsiteX6" fmla="*/ 6352952 w 7509454"/>
                <a:gd name="connsiteY6" fmla="*/ 2746128 h 2746254"/>
                <a:gd name="connsiteX7" fmla="*/ 5067849 w 7509454"/>
                <a:gd name="connsiteY7" fmla="*/ 2214787 h 2746254"/>
                <a:gd name="connsiteX8" fmla="*/ 3832172 w 7509454"/>
                <a:gd name="connsiteY8" fmla="*/ 1473383 h 2746254"/>
                <a:gd name="connsiteX9" fmla="*/ 2225795 w 7509454"/>
                <a:gd name="connsiteY9" fmla="*/ 2449565 h 2746254"/>
                <a:gd name="connsiteX10" fmla="*/ 817125 w 7509454"/>
                <a:gd name="connsiteY10" fmla="*/ 2709058 h 2746254"/>
                <a:gd name="connsiteX11" fmla="*/ 100433 w 7509454"/>
                <a:gd name="connsiteY11" fmla="*/ 2190074 h 2746254"/>
                <a:gd name="connsiteX12" fmla="*/ 224000 w 7509454"/>
                <a:gd name="connsiteY12" fmla="*/ 348917 h 2746254"/>
                <a:gd name="connsiteX13" fmla="*/ 1632671 w 7509454"/>
                <a:gd name="connsiteY13" fmla="*/ 39999 h 2746254"/>
                <a:gd name="connsiteX0" fmla="*/ 2534715 w 7509454"/>
                <a:gd name="connsiteY0" fmla="*/ 756689 h 2746254"/>
                <a:gd name="connsiteX1" fmla="*/ 3832174 w 7509454"/>
                <a:gd name="connsiteY1" fmla="*/ 1028539 h 2746254"/>
                <a:gd name="connsiteX2" fmla="*/ 5104919 w 7509454"/>
                <a:gd name="connsiteY2" fmla="*/ 361274 h 2746254"/>
                <a:gd name="connsiteX3" fmla="*/ 6624801 w 7509454"/>
                <a:gd name="connsiteY3" fmla="*/ 27642 h 2746254"/>
                <a:gd name="connsiteX4" fmla="*/ 7452702 w 7509454"/>
                <a:gd name="connsiteY4" fmla="*/ 1065609 h 2746254"/>
                <a:gd name="connsiteX5" fmla="*/ 7316779 w 7509454"/>
                <a:gd name="connsiteY5" fmla="*/ 2251859 h 2746254"/>
                <a:gd name="connsiteX6" fmla="*/ 6352952 w 7509454"/>
                <a:gd name="connsiteY6" fmla="*/ 2746128 h 2746254"/>
                <a:gd name="connsiteX7" fmla="*/ 5067849 w 7509454"/>
                <a:gd name="connsiteY7" fmla="*/ 2214787 h 2746254"/>
                <a:gd name="connsiteX8" fmla="*/ 3832172 w 7509454"/>
                <a:gd name="connsiteY8" fmla="*/ 1473383 h 2746254"/>
                <a:gd name="connsiteX9" fmla="*/ 2225795 w 7509454"/>
                <a:gd name="connsiteY9" fmla="*/ 2449565 h 2746254"/>
                <a:gd name="connsiteX10" fmla="*/ 817125 w 7509454"/>
                <a:gd name="connsiteY10" fmla="*/ 2709058 h 2746254"/>
                <a:gd name="connsiteX11" fmla="*/ 100433 w 7509454"/>
                <a:gd name="connsiteY11" fmla="*/ 2190074 h 2746254"/>
                <a:gd name="connsiteX12" fmla="*/ 224000 w 7509454"/>
                <a:gd name="connsiteY12" fmla="*/ 348917 h 2746254"/>
                <a:gd name="connsiteX13" fmla="*/ 1632671 w 7509454"/>
                <a:gd name="connsiteY13" fmla="*/ 39999 h 2746254"/>
                <a:gd name="connsiteX0" fmla="*/ 2312294 w 7509454"/>
                <a:gd name="connsiteY0" fmla="*/ 423057 h 2746254"/>
                <a:gd name="connsiteX1" fmla="*/ 3832174 w 7509454"/>
                <a:gd name="connsiteY1" fmla="*/ 1028539 h 2746254"/>
                <a:gd name="connsiteX2" fmla="*/ 5104919 w 7509454"/>
                <a:gd name="connsiteY2" fmla="*/ 361274 h 2746254"/>
                <a:gd name="connsiteX3" fmla="*/ 6624801 w 7509454"/>
                <a:gd name="connsiteY3" fmla="*/ 27642 h 2746254"/>
                <a:gd name="connsiteX4" fmla="*/ 7452702 w 7509454"/>
                <a:gd name="connsiteY4" fmla="*/ 1065609 h 2746254"/>
                <a:gd name="connsiteX5" fmla="*/ 7316779 w 7509454"/>
                <a:gd name="connsiteY5" fmla="*/ 2251859 h 2746254"/>
                <a:gd name="connsiteX6" fmla="*/ 6352952 w 7509454"/>
                <a:gd name="connsiteY6" fmla="*/ 2746128 h 2746254"/>
                <a:gd name="connsiteX7" fmla="*/ 5067849 w 7509454"/>
                <a:gd name="connsiteY7" fmla="*/ 2214787 h 2746254"/>
                <a:gd name="connsiteX8" fmla="*/ 3832172 w 7509454"/>
                <a:gd name="connsiteY8" fmla="*/ 1473383 h 2746254"/>
                <a:gd name="connsiteX9" fmla="*/ 2225795 w 7509454"/>
                <a:gd name="connsiteY9" fmla="*/ 2449565 h 2746254"/>
                <a:gd name="connsiteX10" fmla="*/ 817125 w 7509454"/>
                <a:gd name="connsiteY10" fmla="*/ 2709058 h 2746254"/>
                <a:gd name="connsiteX11" fmla="*/ 100433 w 7509454"/>
                <a:gd name="connsiteY11" fmla="*/ 2190074 h 2746254"/>
                <a:gd name="connsiteX12" fmla="*/ 224000 w 7509454"/>
                <a:gd name="connsiteY12" fmla="*/ 348917 h 2746254"/>
                <a:gd name="connsiteX13" fmla="*/ 1632671 w 7509454"/>
                <a:gd name="connsiteY13" fmla="*/ 39999 h 2746254"/>
                <a:gd name="connsiteX0" fmla="*/ 2312294 w 7509454"/>
                <a:gd name="connsiteY0" fmla="*/ 423057 h 2746254"/>
                <a:gd name="connsiteX1" fmla="*/ 3832174 w 7509454"/>
                <a:gd name="connsiteY1" fmla="*/ 1028539 h 2746254"/>
                <a:gd name="connsiteX2" fmla="*/ 5104919 w 7509454"/>
                <a:gd name="connsiteY2" fmla="*/ 361274 h 2746254"/>
                <a:gd name="connsiteX3" fmla="*/ 6624801 w 7509454"/>
                <a:gd name="connsiteY3" fmla="*/ 27642 h 2746254"/>
                <a:gd name="connsiteX4" fmla="*/ 7452702 w 7509454"/>
                <a:gd name="connsiteY4" fmla="*/ 1065609 h 2746254"/>
                <a:gd name="connsiteX5" fmla="*/ 7316779 w 7509454"/>
                <a:gd name="connsiteY5" fmla="*/ 2251859 h 2746254"/>
                <a:gd name="connsiteX6" fmla="*/ 6352952 w 7509454"/>
                <a:gd name="connsiteY6" fmla="*/ 2746128 h 2746254"/>
                <a:gd name="connsiteX7" fmla="*/ 5067849 w 7509454"/>
                <a:gd name="connsiteY7" fmla="*/ 2214787 h 2746254"/>
                <a:gd name="connsiteX8" fmla="*/ 3832172 w 7509454"/>
                <a:gd name="connsiteY8" fmla="*/ 1473383 h 2746254"/>
                <a:gd name="connsiteX9" fmla="*/ 2225795 w 7509454"/>
                <a:gd name="connsiteY9" fmla="*/ 2449565 h 2746254"/>
                <a:gd name="connsiteX10" fmla="*/ 817125 w 7509454"/>
                <a:gd name="connsiteY10" fmla="*/ 2709058 h 2746254"/>
                <a:gd name="connsiteX11" fmla="*/ 100433 w 7509454"/>
                <a:gd name="connsiteY11" fmla="*/ 2190074 h 2746254"/>
                <a:gd name="connsiteX12" fmla="*/ 224000 w 7509454"/>
                <a:gd name="connsiteY12" fmla="*/ 348917 h 2746254"/>
                <a:gd name="connsiteX13" fmla="*/ 1632671 w 7509454"/>
                <a:gd name="connsiteY13" fmla="*/ 39999 h 2746254"/>
                <a:gd name="connsiteX0" fmla="*/ 2312294 w 7509454"/>
                <a:gd name="connsiteY0" fmla="*/ 442492 h 2765689"/>
                <a:gd name="connsiteX1" fmla="*/ 3832174 w 7509454"/>
                <a:gd name="connsiteY1" fmla="*/ 1047974 h 2765689"/>
                <a:gd name="connsiteX2" fmla="*/ 5104919 w 7509454"/>
                <a:gd name="connsiteY2" fmla="*/ 380709 h 2765689"/>
                <a:gd name="connsiteX3" fmla="*/ 6624801 w 7509454"/>
                <a:gd name="connsiteY3" fmla="*/ 47077 h 2765689"/>
                <a:gd name="connsiteX4" fmla="*/ 7452702 w 7509454"/>
                <a:gd name="connsiteY4" fmla="*/ 1085044 h 2765689"/>
                <a:gd name="connsiteX5" fmla="*/ 7316779 w 7509454"/>
                <a:gd name="connsiteY5" fmla="*/ 2271294 h 2765689"/>
                <a:gd name="connsiteX6" fmla="*/ 6352952 w 7509454"/>
                <a:gd name="connsiteY6" fmla="*/ 2765563 h 2765689"/>
                <a:gd name="connsiteX7" fmla="*/ 5067849 w 7509454"/>
                <a:gd name="connsiteY7" fmla="*/ 2234222 h 2765689"/>
                <a:gd name="connsiteX8" fmla="*/ 3832172 w 7509454"/>
                <a:gd name="connsiteY8" fmla="*/ 1492818 h 2765689"/>
                <a:gd name="connsiteX9" fmla="*/ 2225795 w 7509454"/>
                <a:gd name="connsiteY9" fmla="*/ 2469000 h 2765689"/>
                <a:gd name="connsiteX10" fmla="*/ 817125 w 7509454"/>
                <a:gd name="connsiteY10" fmla="*/ 2728493 h 2765689"/>
                <a:gd name="connsiteX11" fmla="*/ 100433 w 7509454"/>
                <a:gd name="connsiteY11" fmla="*/ 2209509 h 2765689"/>
                <a:gd name="connsiteX12" fmla="*/ 224000 w 7509454"/>
                <a:gd name="connsiteY12" fmla="*/ 368352 h 2765689"/>
                <a:gd name="connsiteX13" fmla="*/ 1632671 w 7509454"/>
                <a:gd name="connsiteY13" fmla="*/ 59434 h 2765689"/>
                <a:gd name="connsiteX0" fmla="*/ 2312294 w 7509454"/>
                <a:gd name="connsiteY0" fmla="*/ 442492 h 2765689"/>
                <a:gd name="connsiteX1" fmla="*/ 3832174 w 7509454"/>
                <a:gd name="connsiteY1" fmla="*/ 1047974 h 2765689"/>
                <a:gd name="connsiteX2" fmla="*/ 5104919 w 7509454"/>
                <a:gd name="connsiteY2" fmla="*/ 380709 h 2765689"/>
                <a:gd name="connsiteX3" fmla="*/ 6624801 w 7509454"/>
                <a:gd name="connsiteY3" fmla="*/ 47077 h 2765689"/>
                <a:gd name="connsiteX4" fmla="*/ 7452702 w 7509454"/>
                <a:gd name="connsiteY4" fmla="*/ 1085044 h 2765689"/>
                <a:gd name="connsiteX5" fmla="*/ 7316779 w 7509454"/>
                <a:gd name="connsiteY5" fmla="*/ 2271294 h 2765689"/>
                <a:gd name="connsiteX6" fmla="*/ 6352952 w 7509454"/>
                <a:gd name="connsiteY6" fmla="*/ 2765563 h 2765689"/>
                <a:gd name="connsiteX7" fmla="*/ 5067849 w 7509454"/>
                <a:gd name="connsiteY7" fmla="*/ 2234222 h 2765689"/>
                <a:gd name="connsiteX8" fmla="*/ 3832172 w 7509454"/>
                <a:gd name="connsiteY8" fmla="*/ 1492818 h 2765689"/>
                <a:gd name="connsiteX9" fmla="*/ 2225795 w 7509454"/>
                <a:gd name="connsiteY9" fmla="*/ 2469000 h 2765689"/>
                <a:gd name="connsiteX10" fmla="*/ 817125 w 7509454"/>
                <a:gd name="connsiteY10" fmla="*/ 2728493 h 2765689"/>
                <a:gd name="connsiteX11" fmla="*/ 100433 w 7509454"/>
                <a:gd name="connsiteY11" fmla="*/ 2209509 h 2765689"/>
                <a:gd name="connsiteX12" fmla="*/ 224000 w 7509454"/>
                <a:gd name="connsiteY12" fmla="*/ 368352 h 2765689"/>
                <a:gd name="connsiteX13" fmla="*/ 1632671 w 7509454"/>
                <a:gd name="connsiteY13" fmla="*/ 59434 h 2765689"/>
                <a:gd name="connsiteX0" fmla="*/ 2214889 w 7412049"/>
                <a:gd name="connsiteY0" fmla="*/ 442492 h 2765689"/>
                <a:gd name="connsiteX1" fmla="*/ 3734769 w 7412049"/>
                <a:gd name="connsiteY1" fmla="*/ 1047974 h 2765689"/>
                <a:gd name="connsiteX2" fmla="*/ 5007514 w 7412049"/>
                <a:gd name="connsiteY2" fmla="*/ 380709 h 2765689"/>
                <a:gd name="connsiteX3" fmla="*/ 6527396 w 7412049"/>
                <a:gd name="connsiteY3" fmla="*/ 47077 h 2765689"/>
                <a:gd name="connsiteX4" fmla="*/ 7355297 w 7412049"/>
                <a:gd name="connsiteY4" fmla="*/ 1085044 h 2765689"/>
                <a:gd name="connsiteX5" fmla="*/ 7219374 w 7412049"/>
                <a:gd name="connsiteY5" fmla="*/ 2271294 h 2765689"/>
                <a:gd name="connsiteX6" fmla="*/ 6255547 w 7412049"/>
                <a:gd name="connsiteY6" fmla="*/ 2765563 h 2765689"/>
                <a:gd name="connsiteX7" fmla="*/ 4970444 w 7412049"/>
                <a:gd name="connsiteY7" fmla="*/ 2234222 h 2765689"/>
                <a:gd name="connsiteX8" fmla="*/ 3734767 w 7412049"/>
                <a:gd name="connsiteY8" fmla="*/ 1492818 h 2765689"/>
                <a:gd name="connsiteX9" fmla="*/ 2128390 w 7412049"/>
                <a:gd name="connsiteY9" fmla="*/ 2469000 h 2765689"/>
                <a:gd name="connsiteX10" fmla="*/ 719720 w 7412049"/>
                <a:gd name="connsiteY10" fmla="*/ 2728493 h 2765689"/>
                <a:gd name="connsiteX11" fmla="*/ 311947 w 7412049"/>
                <a:gd name="connsiteY11" fmla="*/ 2098298 h 2765689"/>
                <a:gd name="connsiteX12" fmla="*/ 126595 w 7412049"/>
                <a:gd name="connsiteY12" fmla="*/ 368352 h 2765689"/>
                <a:gd name="connsiteX13" fmla="*/ 1535266 w 7412049"/>
                <a:gd name="connsiteY13" fmla="*/ 59434 h 2765689"/>
                <a:gd name="connsiteX0" fmla="*/ 2219069 w 7416229"/>
                <a:gd name="connsiteY0" fmla="*/ 442492 h 2765689"/>
                <a:gd name="connsiteX1" fmla="*/ 3738949 w 7416229"/>
                <a:gd name="connsiteY1" fmla="*/ 1047974 h 2765689"/>
                <a:gd name="connsiteX2" fmla="*/ 5011694 w 7416229"/>
                <a:gd name="connsiteY2" fmla="*/ 380709 h 2765689"/>
                <a:gd name="connsiteX3" fmla="*/ 6531576 w 7416229"/>
                <a:gd name="connsiteY3" fmla="*/ 47077 h 2765689"/>
                <a:gd name="connsiteX4" fmla="*/ 7359477 w 7416229"/>
                <a:gd name="connsiteY4" fmla="*/ 1085044 h 2765689"/>
                <a:gd name="connsiteX5" fmla="*/ 7223554 w 7416229"/>
                <a:gd name="connsiteY5" fmla="*/ 2271294 h 2765689"/>
                <a:gd name="connsiteX6" fmla="*/ 6259727 w 7416229"/>
                <a:gd name="connsiteY6" fmla="*/ 2765563 h 2765689"/>
                <a:gd name="connsiteX7" fmla="*/ 4974624 w 7416229"/>
                <a:gd name="connsiteY7" fmla="*/ 2234222 h 2765689"/>
                <a:gd name="connsiteX8" fmla="*/ 3738947 w 7416229"/>
                <a:gd name="connsiteY8" fmla="*/ 1492818 h 2765689"/>
                <a:gd name="connsiteX9" fmla="*/ 2132570 w 7416229"/>
                <a:gd name="connsiteY9" fmla="*/ 2469000 h 2765689"/>
                <a:gd name="connsiteX10" fmla="*/ 872181 w 7416229"/>
                <a:gd name="connsiteY10" fmla="*/ 2629639 h 2765689"/>
                <a:gd name="connsiteX11" fmla="*/ 316127 w 7416229"/>
                <a:gd name="connsiteY11" fmla="*/ 2098298 h 2765689"/>
                <a:gd name="connsiteX12" fmla="*/ 130775 w 7416229"/>
                <a:gd name="connsiteY12" fmla="*/ 368352 h 2765689"/>
                <a:gd name="connsiteX13" fmla="*/ 1539446 w 7416229"/>
                <a:gd name="connsiteY13" fmla="*/ 59434 h 2765689"/>
                <a:gd name="connsiteX0" fmla="*/ 2048042 w 7245202"/>
                <a:gd name="connsiteY0" fmla="*/ 442492 h 2765689"/>
                <a:gd name="connsiteX1" fmla="*/ 3567922 w 7245202"/>
                <a:gd name="connsiteY1" fmla="*/ 1047974 h 2765689"/>
                <a:gd name="connsiteX2" fmla="*/ 4840667 w 7245202"/>
                <a:gd name="connsiteY2" fmla="*/ 380709 h 2765689"/>
                <a:gd name="connsiteX3" fmla="*/ 6360549 w 7245202"/>
                <a:gd name="connsiteY3" fmla="*/ 47077 h 2765689"/>
                <a:gd name="connsiteX4" fmla="*/ 7188450 w 7245202"/>
                <a:gd name="connsiteY4" fmla="*/ 1085044 h 2765689"/>
                <a:gd name="connsiteX5" fmla="*/ 7052527 w 7245202"/>
                <a:gd name="connsiteY5" fmla="*/ 2271294 h 2765689"/>
                <a:gd name="connsiteX6" fmla="*/ 6088700 w 7245202"/>
                <a:gd name="connsiteY6" fmla="*/ 2765563 h 2765689"/>
                <a:gd name="connsiteX7" fmla="*/ 4803597 w 7245202"/>
                <a:gd name="connsiteY7" fmla="*/ 2234222 h 2765689"/>
                <a:gd name="connsiteX8" fmla="*/ 3567920 w 7245202"/>
                <a:gd name="connsiteY8" fmla="*/ 1492818 h 2765689"/>
                <a:gd name="connsiteX9" fmla="*/ 1961543 w 7245202"/>
                <a:gd name="connsiteY9" fmla="*/ 2469000 h 2765689"/>
                <a:gd name="connsiteX10" fmla="*/ 701154 w 7245202"/>
                <a:gd name="connsiteY10" fmla="*/ 2629639 h 2765689"/>
                <a:gd name="connsiteX11" fmla="*/ 145100 w 7245202"/>
                <a:gd name="connsiteY11" fmla="*/ 2098298 h 2765689"/>
                <a:gd name="connsiteX12" fmla="*/ 182170 w 7245202"/>
                <a:gd name="connsiteY12" fmla="*/ 516634 h 2765689"/>
                <a:gd name="connsiteX13" fmla="*/ 1368419 w 7245202"/>
                <a:gd name="connsiteY13" fmla="*/ 59434 h 2765689"/>
                <a:gd name="connsiteX0" fmla="*/ 2258107 w 7245202"/>
                <a:gd name="connsiteY0" fmla="*/ 516633 h 2765689"/>
                <a:gd name="connsiteX1" fmla="*/ 3567922 w 7245202"/>
                <a:gd name="connsiteY1" fmla="*/ 1047974 h 2765689"/>
                <a:gd name="connsiteX2" fmla="*/ 4840667 w 7245202"/>
                <a:gd name="connsiteY2" fmla="*/ 380709 h 2765689"/>
                <a:gd name="connsiteX3" fmla="*/ 6360549 w 7245202"/>
                <a:gd name="connsiteY3" fmla="*/ 47077 h 2765689"/>
                <a:gd name="connsiteX4" fmla="*/ 7188450 w 7245202"/>
                <a:gd name="connsiteY4" fmla="*/ 1085044 h 2765689"/>
                <a:gd name="connsiteX5" fmla="*/ 7052527 w 7245202"/>
                <a:gd name="connsiteY5" fmla="*/ 2271294 h 2765689"/>
                <a:gd name="connsiteX6" fmla="*/ 6088700 w 7245202"/>
                <a:gd name="connsiteY6" fmla="*/ 2765563 h 2765689"/>
                <a:gd name="connsiteX7" fmla="*/ 4803597 w 7245202"/>
                <a:gd name="connsiteY7" fmla="*/ 2234222 h 2765689"/>
                <a:gd name="connsiteX8" fmla="*/ 3567920 w 7245202"/>
                <a:gd name="connsiteY8" fmla="*/ 1492818 h 2765689"/>
                <a:gd name="connsiteX9" fmla="*/ 1961543 w 7245202"/>
                <a:gd name="connsiteY9" fmla="*/ 2469000 h 2765689"/>
                <a:gd name="connsiteX10" fmla="*/ 701154 w 7245202"/>
                <a:gd name="connsiteY10" fmla="*/ 2629639 h 2765689"/>
                <a:gd name="connsiteX11" fmla="*/ 145100 w 7245202"/>
                <a:gd name="connsiteY11" fmla="*/ 2098298 h 2765689"/>
                <a:gd name="connsiteX12" fmla="*/ 182170 w 7245202"/>
                <a:gd name="connsiteY12" fmla="*/ 516634 h 2765689"/>
                <a:gd name="connsiteX13" fmla="*/ 1368419 w 7245202"/>
                <a:gd name="connsiteY13" fmla="*/ 59434 h 2765689"/>
                <a:gd name="connsiteX0" fmla="*/ 2258107 w 7245202"/>
                <a:gd name="connsiteY0" fmla="*/ 516633 h 2765689"/>
                <a:gd name="connsiteX1" fmla="*/ 3567922 w 7245202"/>
                <a:gd name="connsiteY1" fmla="*/ 1047974 h 2765689"/>
                <a:gd name="connsiteX2" fmla="*/ 4840667 w 7245202"/>
                <a:gd name="connsiteY2" fmla="*/ 380709 h 2765689"/>
                <a:gd name="connsiteX3" fmla="*/ 6360549 w 7245202"/>
                <a:gd name="connsiteY3" fmla="*/ 47077 h 2765689"/>
                <a:gd name="connsiteX4" fmla="*/ 7188450 w 7245202"/>
                <a:gd name="connsiteY4" fmla="*/ 1085044 h 2765689"/>
                <a:gd name="connsiteX5" fmla="*/ 7052527 w 7245202"/>
                <a:gd name="connsiteY5" fmla="*/ 2271294 h 2765689"/>
                <a:gd name="connsiteX6" fmla="*/ 6088700 w 7245202"/>
                <a:gd name="connsiteY6" fmla="*/ 2765563 h 2765689"/>
                <a:gd name="connsiteX7" fmla="*/ 4803597 w 7245202"/>
                <a:gd name="connsiteY7" fmla="*/ 2234222 h 2765689"/>
                <a:gd name="connsiteX8" fmla="*/ 3567920 w 7245202"/>
                <a:gd name="connsiteY8" fmla="*/ 1492818 h 2765689"/>
                <a:gd name="connsiteX9" fmla="*/ 1961543 w 7245202"/>
                <a:gd name="connsiteY9" fmla="*/ 2469000 h 2765689"/>
                <a:gd name="connsiteX10" fmla="*/ 701154 w 7245202"/>
                <a:gd name="connsiteY10" fmla="*/ 2629639 h 2765689"/>
                <a:gd name="connsiteX11" fmla="*/ 145100 w 7245202"/>
                <a:gd name="connsiteY11" fmla="*/ 2098298 h 2765689"/>
                <a:gd name="connsiteX12" fmla="*/ 182170 w 7245202"/>
                <a:gd name="connsiteY12" fmla="*/ 516634 h 2765689"/>
                <a:gd name="connsiteX13" fmla="*/ 1368419 w 7245202"/>
                <a:gd name="connsiteY13" fmla="*/ 59434 h 2765689"/>
                <a:gd name="connsiteX0" fmla="*/ 2258107 w 7245202"/>
                <a:gd name="connsiteY0" fmla="*/ 516633 h 2765689"/>
                <a:gd name="connsiteX1" fmla="*/ 3567922 w 7245202"/>
                <a:gd name="connsiteY1" fmla="*/ 1047974 h 2765689"/>
                <a:gd name="connsiteX2" fmla="*/ 4840667 w 7245202"/>
                <a:gd name="connsiteY2" fmla="*/ 380709 h 2765689"/>
                <a:gd name="connsiteX3" fmla="*/ 6360549 w 7245202"/>
                <a:gd name="connsiteY3" fmla="*/ 47077 h 2765689"/>
                <a:gd name="connsiteX4" fmla="*/ 7188450 w 7245202"/>
                <a:gd name="connsiteY4" fmla="*/ 1085044 h 2765689"/>
                <a:gd name="connsiteX5" fmla="*/ 7052527 w 7245202"/>
                <a:gd name="connsiteY5" fmla="*/ 2271294 h 2765689"/>
                <a:gd name="connsiteX6" fmla="*/ 6088700 w 7245202"/>
                <a:gd name="connsiteY6" fmla="*/ 2765563 h 2765689"/>
                <a:gd name="connsiteX7" fmla="*/ 4803597 w 7245202"/>
                <a:gd name="connsiteY7" fmla="*/ 2234222 h 2765689"/>
                <a:gd name="connsiteX8" fmla="*/ 3567920 w 7245202"/>
                <a:gd name="connsiteY8" fmla="*/ 1492818 h 2765689"/>
                <a:gd name="connsiteX9" fmla="*/ 2072753 w 7245202"/>
                <a:gd name="connsiteY9" fmla="*/ 2444287 h 2765689"/>
                <a:gd name="connsiteX10" fmla="*/ 701154 w 7245202"/>
                <a:gd name="connsiteY10" fmla="*/ 2629639 h 2765689"/>
                <a:gd name="connsiteX11" fmla="*/ 145100 w 7245202"/>
                <a:gd name="connsiteY11" fmla="*/ 2098298 h 2765689"/>
                <a:gd name="connsiteX12" fmla="*/ 182170 w 7245202"/>
                <a:gd name="connsiteY12" fmla="*/ 516634 h 2765689"/>
                <a:gd name="connsiteX13" fmla="*/ 1368419 w 7245202"/>
                <a:gd name="connsiteY13" fmla="*/ 59434 h 2765689"/>
                <a:gd name="connsiteX0" fmla="*/ 2258107 w 7245202"/>
                <a:gd name="connsiteY0" fmla="*/ 516633 h 2765689"/>
                <a:gd name="connsiteX1" fmla="*/ 3567922 w 7245202"/>
                <a:gd name="connsiteY1" fmla="*/ 1047974 h 2765689"/>
                <a:gd name="connsiteX2" fmla="*/ 4840667 w 7245202"/>
                <a:gd name="connsiteY2" fmla="*/ 380709 h 2765689"/>
                <a:gd name="connsiteX3" fmla="*/ 6360549 w 7245202"/>
                <a:gd name="connsiteY3" fmla="*/ 47077 h 2765689"/>
                <a:gd name="connsiteX4" fmla="*/ 7188450 w 7245202"/>
                <a:gd name="connsiteY4" fmla="*/ 1085044 h 2765689"/>
                <a:gd name="connsiteX5" fmla="*/ 7052527 w 7245202"/>
                <a:gd name="connsiteY5" fmla="*/ 2271294 h 2765689"/>
                <a:gd name="connsiteX6" fmla="*/ 6088700 w 7245202"/>
                <a:gd name="connsiteY6" fmla="*/ 2765563 h 2765689"/>
                <a:gd name="connsiteX7" fmla="*/ 4803597 w 7245202"/>
                <a:gd name="connsiteY7" fmla="*/ 2234222 h 2765689"/>
                <a:gd name="connsiteX8" fmla="*/ 3567920 w 7245202"/>
                <a:gd name="connsiteY8" fmla="*/ 1492818 h 2765689"/>
                <a:gd name="connsiteX9" fmla="*/ 2072753 w 7245202"/>
                <a:gd name="connsiteY9" fmla="*/ 2444287 h 2765689"/>
                <a:gd name="connsiteX10" fmla="*/ 701154 w 7245202"/>
                <a:gd name="connsiteY10" fmla="*/ 2629639 h 2765689"/>
                <a:gd name="connsiteX11" fmla="*/ 145100 w 7245202"/>
                <a:gd name="connsiteY11" fmla="*/ 2098298 h 2765689"/>
                <a:gd name="connsiteX12" fmla="*/ 182170 w 7245202"/>
                <a:gd name="connsiteY12" fmla="*/ 516634 h 2765689"/>
                <a:gd name="connsiteX13" fmla="*/ 1368419 w 7245202"/>
                <a:gd name="connsiteY13" fmla="*/ 59434 h 2765689"/>
                <a:gd name="connsiteX0" fmla="*/ 2258107 w 7245202"/>
                <a:gd name="connsiteY0" fmla="*/ 499237 h 2748293"/>
                <a:gd name="connsiteX1" fmla="*/ 3567922 w 7245202"/>
                <a:gd name="connsiteY1" fmla="*/ 1030578 h 2748293"/>
                <a:gd name="connsiteX2" fmla="*/ 4840667 w 7245202"/>
                <a:gd name="connsiteY2" fmla="*/ 449811 h 2748293"/>
                <a:gd name="connsiteX3" fmla="*/ 6360549 w 7245202"/>
                <a:gd name="connsiteY3" fmla="*/ 29681 h 2748293"/>
                <a:gd name="connsiteX4" fmla="*/ 7188450 w 7245202"/>
                <a:gd name="connsiteY4" fmla="*/ 1067648 h 2748293"/>
                <a:gd name="connsiteX5" fmla="*/ 7052527 w 7245202"/>
                <a:gd name="connsiteY5" fmla="*/ 2253898 h 2748293"/>
                <a:gd name="connsiteX6" fmla="*/ 6088700 w 7245202"/>
                <a:gd name="connsiteY6" fmla="*/ 2748167 h 2748293"/>
                <a:gd name="connsiteX7" fmla="*/ 4803597 w 7245202"/>
                <a:gd name="connsiteY7" fmla="*/ 2216826 h 2748293"/>
                <a:gd name="connsiteX8" fmla="*/ 3567920 w 7245202"/>
                <a:gd name="connsiteY8" fmla="*/ 1475422 h 2748293"/>
                <a:gd name="connsiteX9" fmla="*/ 2072753 w 7245202"/>
                <a:gd name="connsiteY9" fmla="*/ 2426891 h 2748293"/>
                <a:gd name="connsiteX10" fmla="*/ 701154 w 7245202"/>
                <a:gd name="connsiteY10" fmla="*/ 2612243 h 2748293"/>
                <a:gd name="connsiteX11" fmla="*/ 145100 w 7245202"/>
                <a:gd name="connsiteY11" fmla="*/ 2080902 h 2748293"/>
                <a:gd name="connsiteX12" fmla="*/ 182170 w 7245202"/>
                <a:gd name="connsiteY12" fmla="*/ 499238 h 2748293"/>
                <a:gd name="connsiteX13" fmla="*/ 1368419 w 7245202"/>
                <a:gd name="connsiteY13" fmla="*/ 42038 h 2748293"/>
                <a:gd name="connsiteX0" fmla="*/ 2258107 w 7222246"/>
                <a:gd name="connsiteY0" fmla="*/ 499237 h 2748535"/>
                <a:gd name="connsiteX1" fmla="*/ 3567922 w 7222246"/>
                <a:gd name="connsiteY1" fmla="*/ 1030578 h 2748535"/>
                <a:gd name="connsiteX2" fmla="*/ 4840667 w 7222246"/>
                <a:gd name="connsiteY2" fmla="*/ 449811 h 2748535"/>
                <a:gd name="connsiteX3" fmla="*/ 6360549 w 7222246"/>
                <a:gd name="connsiteY3" fmla="*/ 29681 h 2748535"/>
                <a:gd name="connsiteX4" fmla="*/ 7188450 w 7222246"/>
                <a:gd name="connsiteY4" fmla="*/ 1067648 h 2748535"/>
                <a:gd name="connsiteX5" fmla="*/ 6966029 w 7222246"/>
                <a:gd name="connsiteY5" fmla="*/ 2155044 h 2748535"/>
                <a:gd name="connsiteX6" fmla="*/ 6088700 w 7222246"/>
                <a:gd name="connsiteY6" fmla="*/ 2748167 h 2748535"/>
                <a:gd name="connsiteX7" fmla="*/ 4803597 w 7222246"/>
                <a:gd name="connsiteY7" fmla="*/ 2216826 h 2748535"/>
                <a:gd name="connsiteX8" fmla="*/ 3567920 w 7222246"/>
                <a:gd name="connsiteY8" fmla="*/ 1475422 h 2748535"/>
                <a:gd name="connsiteX9" fmla="*/ 2072753 w 7222246"/>
                <a:gd name="connsiteY9" fmla="*/ 2426891 h 2748535"/>
                <a:gd name="connsiteX10" fmla="*/ 701154 w 7222246"/>
                <a:gd name="connsiteY10" fmla="*/ 2612243 h 2748535"/>
                <a:gd name="connsiteX11" fmla="*/ 145100 w 7222246"/>
                <a:gd name="connsiteY11" fmla="*/ 2080902 h 2748535"/>
                <a:gd name="connsiteX12" fmla="*/ 182170 w 7222246"/>
                <a:gd name="connsiteY12" fmla="*/ 499238 h 2748535"/>
                <a:gd name="connsiteX13" fmla="*/ 1368419 w 7222246"/>
                <a:gd name="connsiteY13" fmla="*/ 42038 h 2748535"/>
                <a:gd name="connsiteX0" fmla="*/ 2258107 w 7222761"/>
                <a:gd name="connsiteY0" fmla="*/ 499237 h 2682389"/>
                <a:gd name="connsiteX1" fmla="*/ 3567922 w 7222761"/>
                <a:gd name="connsiteY1" fmla="*/ 1030578 h 2682389"/>
                <a:gd name="connsiteX2" fmla="*/ 4840667 w 7222761"/>
                <a:gd name="connsiteY2" fmla="*/ 449811 h 2682389"/>
                <a:gd name="connsiteX3" fmla="*/ 6360549 w 7222761"/>
                <a:gd name="connsiteY3" fmla="*/ 29681 h 2682389"/>
                <a:gd name="connsiteX4" fmla="*/ 7188450 w 7222761"/>
                <a:gd name="connsiteY4" fmla="*/ 1067648 h 2682389"/>
                <a:gd name="connsiteX5" fmla="*/ 6966029 w 7222761"/>
                <a:gd name="connsiteY5" fmla="*/ 2155044 h 2682389"/>
                <a:gd name="connsiteX6" fmla="*/ 6063987 w 7222761"/>
                <a:gd name="connsiteY6" fmla="*/ 2636956 h 2682389"/>
                <a:gd name="connsiteX7" fmla="*/ 4803597 w 7222761"/>
                <a:gd name="connsiteY7" fmla="*/ 2216826 h 2682389"/>
                <a:gd name="connsiteX8" fmla="*/ 3567920 w 7222761"/>
                <a:gd name="connsiteY8" fmla="*/ 1475422 h 2682389"/>
                <a:gd name="connsiteX9" fmla="*/ 2072753 w 7222761"/>
                <a:gd name="connsiteY9" fmla="*/ 2426891 h 2682389"/>
                <a:gd name="connsiteX10" fmla="*/ 701154 w 7222761"/>
                <a:gd name="connsiteY10" fmla="*/ 2612243 h 2682389"/>
                <a:gd name="connsiteX11" fmla="*/ 145100 w 7222761"/>
                <a:gd name="connsiteY11" fmla="*/ 2080902 h 2682389"/>
                <a:gd name="connsiteX12" fmla="*/ 182170 w 7222761"/>
                <a:gd name="connsiteY12" fmla="*/ 499238 h 2682389"/>
                <a:gd name="connsiteX13" fmla="*/ 1368419 w 7222761"/>
                <a:gd name="connsiteY13" fmla="*/ 42038 h 2682389"/>
                <a:gd name="connsiteX0" fmla="*/ 2258107 w 7222761"/>
                <a:gd name="connsiteY0" fmla="*/ 499237 h 2682389"/>
                <a:gd name="connsiteX1" fmla="*/ 3567922 w 7222761"/>
                <a:gd name="connsiteY1" fmla="*/ 1030578 h 2682389"/>
                <a:gd name="connsiteX2" fmla="*/ 4840667 w 7222761"/>
                <a:gd name="connsiteY2" fmla="*/ 449811 h 2682389"/>
                <a:gd name="connsiteX3" fmla="*/ 6360549 w 7222761"/>
                <a:gd name="connsiteY3" fmla="*/ 29681 h 2682389"/>
                <a:gd name="connsiteX4" fmla="*/ 7188450 w 7222761"/>
                <a:gd name="connsiteY4" fmla="*/ 1067648 h 2682389"/>
                <a:gd name="connsiteX5" fmla="*/ 6966029 w 7222761"/>
                <a:gd name="connsiteY5" fmla="*/ 2155044 h 2682389"/>
                <a:gd name="connsiteX6" fmla="*/ 6063987 w 7222761"/>
                <a:gd name="connsiteY6" fmla="*/ 2636956 h 2682389"/>
                <a:gd name="connsiteX7" fmla="*/ 4803597 w 7222761"/>
                <a:gd name="connsiteY7" fmla="*/ 2216826 h 2682389"/>
                <a:gd name="connsiteX8" fmla="*/ 3567920 w 7222761"/>
                <a:gd name="connsiteY8" fmla="*/ 1475422 h 2682389"/>
                <a:gd name="connsiteX9" fmla="*/ 2072753 w 7222761"/>
                <a:gd name="connsiteY9" fmla="*/ 2426891 h 2682389"/>
                <a:gd name="connsiteX10" fmla="*/ 701154 w 7222761"/>
                <a:gd name="connsiteY10" fmla="*/ 2612243 h 2682389"/>
                <a:gd name="connsiteX11" fmla="*/ 145100 w 7222761"/>
                <a:gd name="connsiteY11" fmla="*/ 2080902 h 2682389"/>
                <a:gd name="connsiteX12" fmla="*/ 182170 w 7222761"/>
                <a:gd name="connsiteY12" fmla="*/ 499238 h 2682389"/>
                <a:gd name="connsiteX13" fmla="*/ 1368419 w 7222761"/>
                <a:gd name="connsiteY13" fmla="*/ 42038 h 2682389"/>
                <a:gd name="connsiteX0" fmla="*/ 2258107 w 7222761"/>
                <a:gd name="connsiteY0" fmla="*/ 499237 h 2637260"/>
                <a:gd name="connsiteX1" fmla="*/ 3567922 w 7222761"/>
                <a:gd name="connsiteY1" fmla="*/ 1030578 h 2637260"/>
                <a:gd name="connsiteX2" fmla="*/ 4840667 w 7222761"/>
                <a:gd name="connsiteY2" fmla="*/ 449811 h 2637260"/>
                <a:gd name="connsiteX3" fmla="*/ 6360549 w 7222761"/>
                <a:gd name="connsiteY3" fmla="*/ 29681 h 2637260"/>
                <a:gd name="connsiteX4" fmla="*/ 7188450 w 7222761"/>
                <a:gd name="connsiteY4" fmla="*/ 1067648 h 2637260"/>
                <a:gd name="connsiteX5" fmla="*/ 6966029 w 7222761"/>
                <a:gd name="connsiteY5" fmla="*/ 2155044 h 2637260"/>
                <a:gd name="connsiteX6" fmla="*/ 6063987 w 7222761"/>
                <a:gd name="connsiteY6" fmla="*/ 2636956 h 2637260"/>
                <a:gd name="connsiteX7" fmla="*/ 4803597 w 7222761"/>
                <a:gd name="connsiteY7" fmla="*/ 2216826 h 2637260"/>
                <a:gd name="connsiteX8" fmla="*/ 3567920 w 7222761"/>
                <a:gd name="connsiteY8" fmla="*/ 1574276 h 2637260"/>
                <a:gd name="connsiteX9" fmla="*/ 2072753 w 7222761"/>
                <a:gd name="connsiteY9" fmla="*/ 2426891 h 2637260"/>
                <a:gd name="connsiteX10" fmla="*/ 701154 w 7222761"/>
                <a:gd name="connsiteY10" fmla="*/ 2612243 h 2637260"/>
                <a:gd name="connsiteX11" fmla="*/ 145100 w 7222761"/>
                <a:gd name="connsiteY11" fmla="*/ 2080902 h 2637260"/>
                <a:gd name="connsiteX12" fmla="*/ 182170 w 7222761"/>
                <a:gd name="connsiteY12" fmla="*/ 499238 h 2637260"/>
                <a:gd name="connsiteX13" fmla="*/ 1368419 w 7222761"/>
                <a:gd name="connsiteY13" fmla="*/ 42038 h 2637260"/>
                <a:gd name="connsiteX0" fmla="*/ 2258107 w 7222761"/>
                <a:gd name="connsiteY0" fmla="*/ 499237 h 2637260"/>
                <a:gd name="connsiteX1" fmla="*/ 3567922 w 7222761"/>
                <a:gd name="connsiteY1" fmla="*/ 1030578 h 2637260"/>
                <a:gd name="connsiteX2" fmla="*/ 4840667 w 7222761"/>
                <a:gd name="connsiteY2" fmla="*/ 449811 h 2637260"/>
                <a:gd name="connsiteX3" fmla="*/ 6360549 w 7222761"/>
                <a:gd name="connsiteY3" fmla="*/ 29681 h 2637260"/>
                <a:gd name="connsiteX4" fmla="*/ 7188450 w 7222761"/>
                <a:gd name="connsiteY4" fmla="*/ 1067648 h 2637260"/>
                <a:gd name="connsiteX5" fmla="*/ 6966029 w 7222761"/>
                <a:gd name="connsiteY5" fmla="*/ 2155044 h 2637260"/>
                <a:gd name="connsiteX6" fmla="*/ 6063987 w 7222761"/>
                <a:gd name="connsiteY6" fmla="*/ 2636956 h 2637260"/>
                <a:gd name="connsiteX7" fmla="*/ 4803597 w 7222761"/>
                <a:gd name="connsiteY7" fmla="*/ 2216826 h 2637260"/>
                <a:gd name="connsiteX8" fmla="*/ 3567920 w 7222761"/>
                <a:gd name="connsiteY8" fmla="*/ 1574276 h 2637260"/>
                <a:gd name="connsiteX9" fmla="*/ 2072753 w 7222761"/>
                <a:gd name="connsiteY9" fmla="*/ 2426891 h 2637260"/>
                <a:gd name="connsiteX10" fmla="*/ 701154 w 7222761"/>
                <a:gd name="connsiteY10" fmla="*/ 2612243 h 2637260"/>
                <a:gd name="connsiteX11" fmla="*/ 145100 w 7222761"/>
                <a:gd name="connsiteY11" fmla="*/ 2080902 h 2637260"/>
                <a:gd name="connsiteX12" fmla="*/ 182170 w 7222761"/>
                <a:gd name="connsiteY12" fmla="*/ 499238 h 2637260"/>
                <a:gd name="connsiteX13" fmla="*/ 1368419 w 7222761"/>
                <a:gd name="connsiteY13" fmla="*/ 42038 h 26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222761" h="2637260">
                  <a:moveTo>
                    <a:pt x="2258107" y="499237"/>
                  </a:moveTo>
                  <a:cubicBezTo>
                    <a:pt x="2581442" y="901861"/>
                    <a:pt x="3137495" y="1038816"/>
                    <a:pt x="3567922" y="1030578"/>
                  </a:cubicBezTo>
                  <a:cubicBezTo>
                    <a:pt x="3998349" y="1022340"/>
                    <a:pt x="4375229" y="801978"/>
                    <a:pt x="4840667" y="449811"/>
                  </a:cubicBezTo>
                  <a:cubicBezTo>
                    <a:pt x="5306105" y="97644"/>
                    <a:pt x="5969252" y="-73292"/>
                    <a:pt x="6360549" y="29681"/>
                  </a:cubicBezTo>
                  <a:cubicBezTo>
                    <a:pt x="6751846" y="132654"/>
                    <a:pt x="7087537" y="713421"/>
                    <a:pt x="7188450" y="1067648"/>
                  </a:cubicBezTo>
                  <a:cubicBezTo>
                    <a:pt x="7289363" y="1421875"/>
                    <a:pt x="7153439" y="1893493"/>
                    <a:pt x="6966029" y="2155044"/>
                  </a:cubicBezTo>
                  <a:cubicBezTo>
                    <a:pt x="6778619" y="2416595"/>
                    <a:pt x="6424392" y="2626659"/>
                    <a:pt x="6063987" y="2636956"/>
                  </a:cubicBezTo>
                  <a:cubicBezTo>
                    <a:pt x="5703582" y="2647253"/>
                    <a:pt x="5219608" y="2393939"/>
                    <a:pt x="4803597" y="2216826"/>
                  </a:cubicBezTo>
                  <a:cubicBezTo>
                    <a:pt x="4387586" y="2039713"/>
                    <a:pt x="4146629" y="1576335"/>
                    <a:pt x="3567920" y="1574276"/>
                  </a:cubicBezTo>
                  <a:cubicBezTo>
                    <a:pt x="2989211" y="1572217"/>
                    <a:pt x="2550547" y="2253897"/>
                    <a:pt x="2072753" y="2426891"/>
                  </a:cubicBezTo>
                  <a:cubicBezTo>
                    <a:pt x="1594959" y="2599885"/>
                    <a:pt x="1022430" y="2669908"/>
                    <a:pt x="701154" y="2612243"/>
                  </a:cubicBezTo>
                  <a:cubicBezTo>
                    <a:pt x="379879" y="2554578"/>
                    <a:pt x="231597" y="2433069"/>
                    <a:pt x="145100" y="2080902"/>
                  </a:cubicBezTo>
                  <a:cubicBezTo>
                    <a:pt x="58603" y="1728735"/>
                    <a:pt x="-151462" y="787562"/>
                    <a:pt x="182170" y="499238"/>
                  </a:cubicBezTo>
                  <a:cubicBezTo>
                    <a:pt x="515802" y="210914"/>
                    <a:pt x="898862" y="-65054"/>
                    <a:pt x="1368419" y="42038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22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2" descr="Materia oscura - Wikipedia, la enciclopedia libre">
              <a:extLst>
                <a:ext uri="{FF2B5EF4-FFF2-40B4-BE49-F238E27FC236}">
                  <a16:creationId xmlns:a16="http://schemas.microsoft.com/office/drawing/2014/main" id="{3A106F9E-BF4F-5C8F-33FB-A3F7646C69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9867" y="3468324"/>
              <a:ext cx="2880000" cy="288000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Imagen 3">
              <a:extLst>
                <a:ext uri="{FF2B5EF4-FFF2-40B4-BE49-F238E27FC236}">
                  <a16:creationId xmlns:a16="http://schemas.microsoft.com/office/drawing/2014/main" id="{BE49B1B6-F928-A0BA-28CB-B7731D4E1A69}"/>
                </a:ext>
              </a:extLst>
            </p:cNvPr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50572" y="3467866"/>
              <a:ext cx="2880000" cy="288000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15" name="Imagen 4">
              <a:extLst>
                <a:ext uri="{FF2B5EF4-FFF2-40B4-BE49-F238E27FC236}">
                  <a16:creationId xmlns:a16="http://schemas.microsoft.com/office/drawing/2014/main" id="{8A900433-979F-839A-C773-7A225B9DD0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5669" r="3612"/>
            <a:stretch/>
          </p:blipFill>
          <p:spPr>
            <a:xfrm>
              <a:off x="7150572" y="3467866"/>
              <a:ext cx="2880000" cy="2916568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16" name="Imagen 7">
              <a:extLst>
                <a:ext uri="{FF2B5EF4-FFF2-40B4-BE49-F238E27FC236}">
                  <a16:creationId xmlns:a16="http://schemas.microsoft.com/office/drawing/2014/main" id="{FA1B7A16-502A-1097-CE4A-529EAEB831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0572" y="3467866"/>
              <a:ext cx="2880000" cy="288000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17" name="Image 9">
              <a:extLst>
                <a:ext uri="{FF2B5EF4-FFF2-40B4-BE49-F238E27FC236}">
                  <a16:creationId xmlns:a16="http://schemas.microsoft.com/office/drawing/2014/main" id="{28AEEB02-B6A9-A81E-7CEC-21F4C3F91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0572" y="3437922"/>
              <a:ext cx="2947372" cy="2945263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pic>
        <p:nvPicPr>
          <p:cNvPr id="4" name="Picture 2">
            <a:extLst>
              <a:ext uri="{FF2B5EF4-FFF2-40B4-BE49-F238E27FC236}">
                <a16:creationId xmlns:a16="http://schemas.microsoft.com/office/drawing/2014/main" id="{B75D77E8-5090-F83E-6A33-75A3BAC3D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243" y="2308527"/>
            <a:ext cx="4611543" cy="744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Resultado de imagen de erc logo">
            <a:hlinkClick r:id="rId9"/>
            <a:extLst>
              <a:ext uri="{FF2B5EF4-FFF2-40B4-BE49-F238E27FC236}">
                <a16:creationId xmlns:a16="http://schemas.microsoft.com/office/drawing/2014/main" id="{F17E1809-99BB-6DA3-DB55-88C40006A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590517" y="3705798"/>
            <a:ext cx="1802110" cy="1802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401771" y="2998510"/>
            <a:ext cx="4179602" cy="595805"/>
          </a:xfrm>
        </p:spPr>
        <p:txBody>
          <a:bodyPr>
            <a:normAutofit/>
          </a:bodyPr>
          <a:lstStyle/>
          <a:p>
            <a:r>
              <a:rPr lang="es-ES" sz="2000" dirty="0" err="1">
                <a:solidFill>
                  <a:schemeClr val="accent5">
                    <a:lumMod val="75000"/>
                  </a:schemeClr>
                </a:solidFill>
                <a:latin typeface="Quantum Round (BRK)" pitchFamily="2" charset="0"/>
              </a:rPr>
              <a:t>Dark</a:t>
            </a:r>
            <a:r>
              <a:rPr lang="es-ES" sz="2000" dirty="0" err="1">
                <a:solidFill>
                  <a:schemeClr val="accent5">
                    <a:lumMod val="75000"/>
                  </a:schemeClr>
                </a:solidFill>
                <a:latin typeface="Quantum Round Hollow (BRK)" pitchFamily="2" charset="0"/>
              </a:rPr>
              <a:t>Quantum</a:t>
            </a:r>
            <a:endParaRPr lang="en-US" sz="4800" dirty="0">
              <a:solidFill>
                <a:schemeClr val="accent5">
                  <a:lumMod val="75000"/>
                </a:schemeClr>
              </a:solidFill>
              <a:latin typeface="Quantum Round Hollow (BRK)" pitchFamily="2" charset="0"/>
            </a:endParaRPr>
          </a:p>
        </p:txBody>
      </p:sp>
      <p:pic>
        <p:nvPicPr>
          <p:cNvPr id="2050" name="Picture 2" descr="Conferences">
            <a:extLst>
              <a:ext uri="{FF2B5EF4-FFF2-40B4-BE49-F238E27FC236}">
                <a16:creationId xmlns:a16="http://schemas.microsoft.com/office/drawing/2014/main" id="{56EFFF41-A271-038C-69E0-3C616FAD7F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28" y="3269425"/>
            <a:ext cx="2739199" cy="167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FD523763-E8CA-7D2E-5E71-81C2183BF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33" y="5201240"/>
            <a:ext cx="2048743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351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noProof="0" dirty="0">
                <a:latin typeface="Arial" panose="020B0604020202020204" pitchFamily="34" charset="0"/>
                <a:cs typeface="Arial" panose="020B0604020202020204" pitchFamily="34" charset="0"/>
              </a:rPr>
              <a:t>“quantum” collaborations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7408" y="1690688"/>
            <a:ext cx="6986992" cy="4145880"/>
          </a:xfrm>
        </p:spPr>
        <p:txBody>
          <a:bodyPr>
            <a:normAutofit/>
          </a:bodyPr>
          <a:lstStyle/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QRADES (</a:t>
            </a:r>
            <a:r>
              <a:rPr lang="en-US" noProof="0" dirty="0" err="1">
                <a:latin typeface="Arial" panose="020B0604020202020204" pitchFamily="34" charset="0"/>
                <a:cs typeface="Arial" panose="020B0604020202020204" pitchFamily="34" charset="0"/>
              </a:rPr>
              <a:t>Quantera</a:t>
            </a: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) &amp; </a:t>
            </a:r>
            <a:r>
              <a:rPr lang="en-US" noProof="0" dirty="0" err="1">
                <a:latin typeface="Arial" panose="020B0604020202020204" pitchFamily="34" charset="0"/>
                <a:cs typeface="Arial" panose="020B0604020202020204" pitchFamily="34" charset="0"/>
              </a:rPr>
              <a:t>DarkQuantum</a:t>
            </a: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 (ERC)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IFAE (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common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QSPC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setup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planned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s-ES" noProof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Aalto (QSPC in </a:t>
            </a:r>
            <a:r>
              <a:rPr lang="es-ES" noProof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operation</a:t>
            </a:r>
            <a:r>
              <a:rPr lang="es-ES" noProof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 </a:t>
            </a:r>
          </a:p>
          <a:p>
            <a:pPr lvl="1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KIT &amp; ENS-Paris</a:t>
            </a:r>
          </a:p>
          <a:p>
            <a:pPr lvl="1"/>
            <a:r>
              <a:rPr lang="es-ES" noProof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MPP-</a:t>
            </a:r>
            <a:r>
              <a:rPr lang="es-ES" noProof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Munich</a:t>
            </a:r>
            <a:endParaRPr lang="es-ES" noProof="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s-ES" noProof="0" dirty="0" err="1">
                <a:latin typeface="Arial" panose="020B0604020202020204" pitchFamily="34" charset="0"/>
                <a:cs typeface="Arial" panose="020B0604020202020204" pitchFamily="34" charset="0"/>
              </a:rPr>
              <a:t>Participation</a:t>
            </a:r>
            <a:r>
              <a:rPr lang="es-ES" noProof="0" dirty="0">
                <a:latin typeface="Arial" panose="020B0604020202020204" pitchFamily="34" charset="0"/>
                <a:cs typeface="Arial" panose="020B0604020202020204" pitchFamily="34" charset="0"/>
              </a:rPr>
              <a:t> in DRD5</a:t>
            </a:r>
          </a:p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course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WG5-CNID</a:t>
            </a:r>
            <a:endParaRPr lang="en-US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noProof="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CNID WG5, 19-01-26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Igor G. Irastorza / CAPA - Zaragoza</a:t>
            </a:r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4CA36-8F8E-4B33-818A-5383808A46B8}" type="slidenum">
              <a:rPr lang="es-ES" sz="1200" smtClean="0"/>
              <a:pPr>
                <a:defRPr/>
              </a:pPr>
              <a:t>10</a:t>
            </a:fld>
            <a:endParaRPr lang="es-ES" sz="12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5522" y="2210470"/>
            <a:ext cx="4858171" cy="293395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335" y="5164024"/>
            <a:ext cx="6466130" cy="97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900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noProof="0" dirty="0">
                <a:latin typeface="Arial" panose="020B0604020202020204" pitchFamily="34" charset="0"/>
                <a:cs typeface="Arial" panose="020B0604020202020204" pitchFamily="34" charset="0"/>
              </a:rPr>
              <a:t>QS at CAPA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7408" y="1690688"/>
            <a:ext cx="6986992" cy="4145880"/>
          </a:xfrm>
        </p:spPr>
        <p:txBody>
          <a:bodyPr>
            <a:normAutofit/>
          </a:bodyPr>
          <a:lstStyle/>
          <a:p>
            <a:r>
              <a:rPr lang="en-US" sz="24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DarkQuantum</a:t>
            </a:r>
            <a:r>
              <a:rPr lang="en-US" sz="2400" noProof="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US" sz="24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axions</a:t>
            </a:r>
            <a:r>
              <a:rPr lang="en-US" sz="2400" noProof="0" dirty="0">
                <a:latin typeface="Arial" panose="020B0604020202020204" pitchFamily="34" charset="0"/>
                <a:cs typeface="Arial" panose="020B0604020202020204" pitchFamily="34" charset="0"/>
              </a:rPr>
              <a:t> is main motivation, but CAPA aims to stablish QS in general as strategic </a:t>
            </a:r>
            <a:r>
              <a:rPr lang="en-US" sz="2400" noProof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expansion to other applications</a:t>
            </a:r>
            <a:endParaRPr lang="en-US" sz="240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Buildign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know-how &amp;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infrastrcutures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es-ES" sz="18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Dilution</a:t>
            </a:r>
            <a:r>
              <a:rPr lang="es-ES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fridge</a:t>
            </a:r>
            <a:r>
              <a:rPr lang="es-ES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 as general CAPA </a:t>
            </a:r>
            <a:r>
              <a:rPr lang="es-ES" sz="18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r>
              <a:rPr lang="es-ES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purchased</a:t>
            </a:r>
            <a:r>
              <a:rPr lang="es-ES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 (to be </a:t>
            </a:r>
            <a:r>
              <a:rPr lang="es-ES" sz="18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received</a:t>
            </a:r>
            <a:r>
              <a:rPr lang="es-ES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s-ES" sz="18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april</a:t>
            </a:r>
            <a:r>
              <a:rPr lang="es-ES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) + </a:t>
            </a:r>
            <a:r>
              <a:rPr lang="es-ES" sz="18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antivibration</a:t>
            </a:r>
            <a:r>
              <a:rPr lang="es-ES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platform</a:t>
            </a:r>
            <a:endParaRPr lang="es-ES" sz="180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ES" sz="1800" dirty="0" err="1">
                <a:latin typeface="Arial" panose="020B0604020202020204" pitchFamily="34" charset="0"/>
                <a:cs typeface="Arial" panose="020B0604020202020204" pitchFamily="34" charset="0"/>
              </a:rPr>
              <a:t>second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dirty="0" err="1">
                <a:latin typeface="Arial" panose="020B0604020202020204" pitchFamily="34" charset="0"/>
                <a:cs typeface="Arial" panose="020B0604020202020204" pitchFamily="34" charset="0"/>
              </a:rPr>
              <a:t>dilfrige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800" dirty="0" err="1">
                <a:latin typeface="Arial" panose="020B0604020202020204" pitchFamily="34" charset="0"/>
                <a:cs typeface="Arial" panose="020B0604020202020204" pitchFamily="34" charset="0"/>
              </a:rPr>
              <a:t>DarkQuantum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) to </a:t>
            </a:r>
            <a:r>
              <a:rPr lang="es-ES" sz="1800" dirty="0" err="1">
                <a:latin typeface="Arial" panose="020B0604020202020204" pitchFamily="34" charset="0"/>
                <a:cs typeface="Arial" panose="020B0604020202020204" pitchFamily="34" charset="0"/>
              </a:rPr>
              <a:t>follow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ES" sz="18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Good</a:t>
            </a:r>
            <a:r>
              <a:rPr lang="es-ES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 portfolio of </a:t>
            </a:r>
            <a:r>
              <a:rPr lang="es-ES" sz="18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generic</a:t>
            </a:r>
            <a:r>
              <a:rPr lang="es-ES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  RF </a:t>
            </a:r>
            <a:r>
              <a:rPr lang="es-ES" sz="18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electronics</a:t>
            </a:r>
            <a:endParaRPr lang="es-ES" sz="180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New QICK </a:t>
            </a:r>
            <a:r>
              <a:rPr lang="es-ES" sz="1800" dirty="0" err="1">
                <a:latin typeface="Arial" panose="020B0604020202020204" pitchFamily="34" charset="0"/>
                <a:cs typeface="Arial" panose="020B0604020202020204" pitchFamily="34" charset="0"/>
              </a:rPr>
              <a:t>electronics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s-ES" sz="1800" dirty="0" err="1">
                <a:latin typeface="Arial" panose="020B0604020202020204" pitchFamily="34" charset="0"/>
                <a:cs typeface="Arial" panose="020B0604020202020204" pitchFamily="34" charset="0"/>
              </a:rPr>
              <a:t>qubit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 control</a:t>
            </a:r>
          </a:p>
          <a:p>
            <a:endParaRPr lang="en-US" sz="2400" noProof="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CNID WG5, 19-01-26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Igor G. Irastorza / CAPA - Zaragoza</a:t>
            </a:r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4CA36-8F8E-4B33-818A-5383808A46B8}" type="slidenum">
              <a:rPr lang="es-ES" sz="1200" smtClean="0"/>
              <a:pPr>
                <a:defRPr/>
              </a:pPr>
              <a:t>11</a:t>
            </a:fld>
            <a:endParaRPr lang="es-ES" sz="12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468836"/>
            <a:ext cx="3892061" cy="1802364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D6A1970A-9661-4F9A-A230-42CE4D1C53C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0340" y="623118"/>
            <a:ext cx="4015442" cy="376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379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57AD61-4871-3C0B-1435-21E36632E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C5EE2D75-AC4D-812D-AE7B-F0F14C9BA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410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Acknowledgements</a:t>
            </a:r>
            <a:endParaRPr lang="en-US" sz="40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>
            <a:extLst>
              <a:ext uri="{FF2B5EF4-FFF2-40B4-BE49-F238E27FC236}">
                <a16:creationId xmlns:a16="http://schemas.microsoft.com/office/drawing/2014/main" id="{5152D74D-6392-A111-E6E9-8B7F3A1E36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283" y="1731625"/>
            <a:ext cx="8423445" cy="38460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The work presented in this seminar is part of the work carried out in collaborations (IAXO &amp; RADES), and funded by many agencies. But in particular I want to personally acknowledge support from: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European Union’s Horizon 2020 research and innovation </a:t>
            </a:r>
            <a:r>
              <a:rPr lang="en-US" sz="16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 under the </a:t>
            </a:r>
            <a:r>
              <a:rPr lang="en-US" sz="1600" b="1" noProof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Research Council (ERC) 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grant agreement ERC-2017-AdG788781 (</a:t>
            </a:r>
            <a:r>
              <a:rPr lang="en-US" sz="1600" b="1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IAXO+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European Union’s Horizon 2020 research and innovation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under the 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Research Council (ERC)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grant agreement ERC-2023-SyG 101118911 (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DarkQuantum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Spanish 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Agencia Estatal de </a:t>
            </a:r>
            <a:r>
              <a:rPr lang="en-US" sz="1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(AEI)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 under grant PID2019-108122GB-C31 funded by MCIN/AEI/10.13039/501100011033. </a:t>
            </a:r>
          </a:p>
          <a:p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The “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Union </a:t>
            </a:r>
            <a:r>
              <a:rPr lang="en-US" sz="1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NextGenerationEU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/PRTR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” (Planes </a:t>
            </a:r>
            <a:r>
              <a:rPr lang="en-US" sz="16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complementarios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Programa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Astrofísica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16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Física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 de Altas </a:t>
            </a:r>
            <a:r>
              <a:rPr lang="en-US" sz="16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Energías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), co-funded by </a:t>
            </a:r>
            <a:r>
              <a:rPr lang="en-US" sz="16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Gobierno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 de Aragón</a:t>
            </a:r>
          </a:p>
          <a:p>
            <a:endParaRPr lang="en-US" sz="16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Resultado de imagen de erc logo">
            <a:hlinkClick r:id="rId3"/>
            <a:extLst>
              <a:ext uri="{FF2B5EF4-FFF2-40B4-BE49-F238E27FC236}">
                <a16:creationId xmlns:a16="http://schemas.microsoft.com/office/drawing/2014/main" id="{F030E8B7-2794-79A9-C711-7AA1D7C82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79465" y="1032781"/>
            <a:ext cx="1802110" cy="1802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9" name="Rectangle 1">
            <a:extLst>
              <a:ext uri="{FF2B5EF4-FFF2-40B4-BE49-F238E27FC236}">
                <a16:creationId xmlns:a16="http://schemas.microsoft.com/office/drawing/2014/main" id="{503BE6AF-4A29-4E5B-AC44-EDBDE8A6F2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ES" altLang="en-ES" sz="3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ES" altLang="en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F35CF9E8-59AB-CAE3-3CC2-D039D2E586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48" t="-9057" b="-1"/>
          <a:stretch/>
        </p:blipFill>
        <p:spPr bwMode="auto">
          <a:xfrm>
            <a:off x="9462636" y="4081937"/>
            <a:ext cx="2267582" cy="993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F35CF9E8-59AB-CAE3-3CC2-D039D2E586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96" r="41202"/>
          <a:stretch/>
        </p:blipFill>
        <p:spPr bwMode="auto">
          <a:xfrm>
            <a:off x="9198857" y="3095347"/>
            <a:ext cx="2963327" cy="823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EAB98D3-7449-6C25-46A6-CC74BE146E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4521" y="5334690"/>
            <a:ext cx="4672445" cy="979387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B366FF5E-7C29-0324-5CFD-664715B53443}"/>
              </a:ext>
            </a:extLst>
          </p:cNvPr>
          <p:cNvSpPr txBox="1"/>
          <p:nvPr/>
        </p:nvSpPr>
        <p:spPr>
          <a:xfrm>
            <a:off x="5897136" y="5387409"/>
            <a:ext cx="545666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Funded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Union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Views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opinions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expressed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however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those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author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(s)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and do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necessarily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reflect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those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Union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Neither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Union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nor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granting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authority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can be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held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responsible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b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F015524B-BEDB-2806-1270-FEAE45FB6C94}"/>
              </a:ext>
            </a:extLst>
          </p:cNvPr>
          <p:cNvSpPr/>
          <p:nvPr/>
        </p:nvSpPr>
        <p:spPr>
          <a:xfrm>
            <a:off x="1330037" y="5335454"/>
            <a:ext cx="10272320" cy="96894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CNID WG5, 19-01-26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Igor G. Irastorza / CAPA - Zaragoza</a:t>
            </a:r>
          </a:p>
        </p:txBody>
      </p:sp>
      <p:sp>
        <p:nvSpPr>
          <p:cNvPr id="17" name="Marcador de número de diapositiva 9"/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729893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200" smtClean="0"/>
              <a:pPr>
                <a:defRPr/>
              </a:pPr>
              <a:t>12</a:t>
            </a:fld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128872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6F0BCC-71A4-1A81-1748-995D0EE68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0E74EA-D3E6-2770-B3D9-89CFFEE2F8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</a:t>
            </a:r>
          </a:p>
          <a:p>
            <a:pPr marL="0" indent="0" algn="ctr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Backup slides</a:t>
            </a:r>
          </a:p>
        </p:txBody>
      </p:sp>
      <p:sp>
        <p:nvSpPr>
          <p:cNvPr id="4" name="Rectángulo redondeado 3">
            <a:extLst>
              <a:ext uri="{FF2B5EF4-FFF2-40B4-BE49-F238E27FC236}">
                <a16:creationId xmlns:a16="http://schemas.microsoft.com/office/drawing/2014/main" id="{04137DE1-100D-7E18-4F7E-61D20C0BD500}"/>
              </a:ext>
            </a:extLst>
          </p:cNvPr>
          <p:cNvSpPr/>
          <p:nvPr/>
        </p:nvSpPr>
        <p:spPr>
          <a:xfrm>
            <a:off x="1473332" y="1690688"/>
            <a:ext cx="1334529" cy="82013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412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sz="4800" dirty="0">
                <a:solidFill>
                  <a:schemeClr val="accent5">
                    <a:lumMod val="75000"/>
                  </a:schemeClr>
                </a:solidFill>
                <a:latin typeface="Quantum Round (BRK)" pitchFamily="2" charset="0"/>
              </a:rPr>
              <a:t>D</a:t>
            </a:r>
            <a:r>
              <a:rPr lang="es-ES" sz="4800" dirty="0">
                <a:solidFill>
                  <a:schemeClr val="accent5">
                    <a:lumMod val="75000"/>
                  </a:schemeClr>
                </a:solidFill>
                <a:latin typeface="Quantum Round Hollow (BRK)" pitchFamily="2" charset="0"/>
              </a:rPr>
              <a:t>Q</a:t>
            </a:r>
            <a:endParaRPr lang="es-ES" sz="4800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EEAC2F0-FECC-0E7B-4753-91255BFF5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945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noProof="0" dirty="0">
                <a:latin typeface="Arial" panose="020B0604020202020204" pitchFamily="34" charset="0"/>
                <a:cs typeface="Arial" panose="020B0604020202020204" pitchFamily="34" charset="0"/>
              </a:rPr>
              <a:t>Axion DM and its detection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7408" y="1690688"/>
            <a:ext cx="7703786" cy="4145880"/>
          </a:xfrm>
        </p:spPr>
        <p:txBody>
          <a:bodyPr>
            <a:normAutofit/>
          </a:bodyPr>
          <a:lstStyle/>
          <a:p>
            <a:r>
              <a:rPr lang="en-US" sz="2000" noProof="0" dirty="0">
                <a:latin typeface="Arial" panose="020B0604020202020204" pitchFamily="34" charset="0"/>
                <a:cs typeface="Arial" panose="020B0604020202020204" pitchFamily="34" charset="0"/>
              </a:rPr>
              <a:t>Nature of dark matter unknow (&gt;80% of the matter of the Universe).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Axions very compelling DM candidates. Proposed as solution to the</a:t>
            </a:r>
            <a:r>
              <a:rPr lang="en-US" sz="2000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CP problem </a:t>
            </a:r>
            <a:r>
              <a:rPr lang="en-US" sz="2000" noProof="0" dirty="0">
                <a:latin typeface="Arial" panose="020B0604020202020204" pitchFamily="34" charset="0"/>
                <a:cs typeface="Arial" panose="020B0604020202020204" pitchFamily="34" charset="0"/>
              </a:rPr>
              <a:t>of the SM.</a:t>
            </a:r>
          </a:p>
          <a:p>
            <a:r>
              <a:rPr lang="en-US" sz="2000" noProof="0" dirty="0">
                <a:latin typeface="Arial" panose="020B0604020202020204" pitchFamily="34" charset="0"/>
                <a:cs typeface="Arial" panose="020B0604020202020204" pitchFamily="34" charset="0"/>
              </a:rPr>
              <a:t>Relevant axion models are not far from current experimental bounds. Rapidly increasing interest &amp; experimental efforts devoted to axions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Axions can be detected fully in the laboratory, in axion helioscopes and axion haloscopes.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Detection principle relies on the axion-to-photon conversion in presence of magnetic field.</a:t>
            </a:r>
          </a:p>
          <a:p>
            <a:endParaRPr lang="en-US" sz="2000" noProof="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CNID WG5, 19-01-26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Igor G. Irastorza / CAPA - Zaragoza</a:t>
            </a:r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4CA36-8F8E-4B33-818A-5383808A46B8}" type="slidenum">
              <a:rPr lang="es-ES" sz="1200" smtClean="0"/>
              <a:pPr>
                <a:defRPr/>
              </a:pPr>
              <a:t>2</a:t>
            </a:fld>
            <a:endParaRPr lang="es-ES" sz="12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5D4AA1D-6309-7268-5E8B-7DE0DD8D0B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670"/>
          <a:stretch/>
        </p:blipFill>
        <p:spPr>
          <a:xfrm>
            <a:off x="8021255" y="3957462"/>
            <a:ext cx="3882686" cy="2398888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3DDEB5D2-8AAE-4AD6-107A-8076491771E3}"/>
              </a:ext>
            </a:extLst>
          </p:cNvPr>
          <p:cNvSpPr/>
          <p:nvPr/>
        </p:nvSpPr>
        <p:spPr>
          <a:xfrm>
            <a:off x="8471193" y="4153814"/>
            <a:ext cx="223490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Papers with “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axion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” in title</a:t>
            </a:r>
          </a:p>
          <a:p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INSPIRE-HEP</a:t>
            </a:r>
          </a:p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N=4570 [1977-2025]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30784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B05CF9E-CB5A-887F-F86A-2D37131946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751" y="3274240"/>
            <a:ext cx="5500075" cy="3045579"/>
          </a:xfrm>
          <a:prstGeom prst="rect">
            <a:avLst/>
          </a:prstGeom>
        </p:spPr>
      </p:pic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Detecting DM axions: “axion </a:t>
            </a:r>
            <a:r>
              <a:rPr lang="en-US" sz="3600" b="1" noProof="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haloscopes</a:t>
            </a:r>
            <a:r>
              <a:rPr lang="en-US" sz="3600" b="1" noProof="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469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79377" y="1484785"/>
                <a:ext cx="6840588" cy="3484563"/>
              </a:xfrm>
            </p:spPr>
            <p:txBody>
              <a:bodyPr/>
              <a:lstStyle/>
              <a:p>
                <a:pPr eaLnBrk="1" hangingPunct="1">
                  <a:lnSpc>
                    <a:spcPct val="90000"/>
                  </a:lnSpc>
                  <a:defRPr/>
                </a:pPr>
                <a:r>
                  <a:rPr lang="en-US" sz="20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Assumption: DM is mostly axions</a:t>
                </a:r>
              </a:p>
              <a:p>
                <a:pPr eaLnBrk="1" hangingPunct="1">
                  <a:lnSpc>
                    <a:spcPct val="90000"/>
                  </a:lnSpc>
                  <a:defRPr/>
                </a:pPr>
                <a:r>
                  <a:rPr lang="en-US" sz="20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Resonant cavities (Sikivie,1983)</a:t>
                </a:r>
              </a:p>
              <a:p>
                <a:pPr lvl="1" eaLnBrk="1" hangingPunct="1">
                  <a:lnSpc>
                    <a:spcPct val="90000"/>
                  </a:lnSpc>
                  <a:defRPr/>
                </a:pPr>
                <a:r>
                  <a:rPr lang="en-US" sz="1800" noProof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Primakoff</a:t>
                </a:r>
                <a:r>
                  <a:rPr lang="en-US" sz="18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 conversion inside a “tunable” resonant cavity</a:t>
                </a:r>
              </a:p>
              <a:p>
                <a:pPr lvl="1" eaLnBrk="1" hangingPunct="1">
                  <a:lnSpc>
                    <a:spcPct val="90000"/>
                  </a:lnSpc>
                  <a:defRPr/>
                </a:pPr>
                <a:r>
                  <a:rPr lang="en-US" sz="18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Energy of photon = </a:t>
                </a:r>
                <a14:m>
                  <m:oMath xmlns:m="http://schemas.openxmlformats.org/officeDocument/2006/math">
                    <m:r>
                      <a:rPr lang="en-US" sz="1800" i="1" noProof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𝑚</m:t>
                    </m:r>
                    <m:r>
                      <a:rPr lang="en-US" sz="1800" i="1" baseline="-25000" noProof="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𝑎</m:t>
                    </m:r>
                    <m:r>
                      <a:rPr lang="en-US" sz="1800" i="1" noProof="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𝑐</m:t>
                    </m:r>
                    <m:r>
                      <a:rPr lang="en-US" sz="1800" i="1" baseline="30000" noProof="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a:rPr lang="en-US" sz="1800" i="1" noProof="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en-US" sz="1800" i="1" noProof="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𝑂</m:t>
                    </m:r>
                    <m:r>
                      <a:rPr lang="en-US" sz="1800" i="1" noProof="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sz="1800" i="1" noProof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𝛽</m:t>
                    </m:r>
                    <m:r>
                      <a:rPr lang="en-US" sz="1800" i="1" baseline="30000" noProof="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a:rPr lang="en-US" sz="1800" i="1" noProof="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endParaRPr lang="en-US" sz="1800" noProof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eaLnBrk="1" hangingPunct="1">
                  <a:lnSpc>
                    <a:spcPct val="90000"/>
                  </a:lnSpc>
                  <a:defRPr/>
                </a:pPr>
                <a:endParaRPr lang="en-US" sz="2400" noProof="0" dirty="0">
                  <a:effectLst>
                    <a:outerShdw blurRad="38100" dist="38100" dir="2700000" algn="tl">
                      <a:srgbClr val="0000AC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469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79377" y="1484785"/>
                <a:ext cx="6840588" cy="3484563"/>
              </a:xfrm>
              <a:blipFill>
                <a:blip r:embed="rId4"/>
                <a:stretch>
                  <a:fillRect l="-741" t="-1818"/>
                </a:stretch>
              </a:blipFill>
            </p:spPr>
            <p:txBody>
              <a:bodyPr/>
              <a:lstStyle/>
              <a:p>
                <a:r>
                  <a:rPr lang="en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8 Rectángulo"/>
          <p:cNvSpPr>
            <a:spLocks noChangeArrowheads="1"/>
          </p:cNvSpPr>
          <p:nvPr/>
        </p:nvSpPr>
        <p:spPr bwMode="auto">
          <a:xfrm>
            <a:off x="479377" y="3837962"/>
            <a:ext cx="2944450" cy="861774"/>
          </a:xfrm>
          <a:prstGeom prst="rect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s-E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Axion</a:t>
            </a:r>
            <a:r>
              <a:rPr lang="es-E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DM </a:t>
            </a:r>
            <a:r>
              <a:rPr lang="es-E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endParaRPr lang="es-E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</a:t>
            </a:r>
            <a:r>
              <a:rPr lang="es-E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relativistic</a:t>
            </a:r>
            <a:endParaRPr lang="es-E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r>
              <a:rPr lang="es-E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 </a:t>
            </a:r>
            <a:r>
              <a:rPr lang="es-E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axion</a:t>
            </a:r>
            <a:r>
              <a:rPr lang="es-E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s-E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mass</a:t>
            </a:r>
            <a:endParaRPr lang="es-E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24 Grupo"/>
          <p:cNvGrpSpPr>
            <a:grpSpLocks/>
          </p:cNvGrpSpPr>
          <p:nvPr/>
        </p:nvGrpSpPr>
        <p:grpSpPr bwMode="auto">
          <a:xfrm>
            <a:off x="8760074" y="1501446"/>
            <a:ext cx="3240582" cy="4870779"/>
            <a:chOff x="7236073" y="1501446"/>
            <a:chExt cx="3240582" cy="4870779"/>
          </a:xfrm>
        </p:grpSpPr>
        <p:sp>
          <p:nvSpPr>
            <p:cNvPr id="109580" name="AutoShape 4"/>
            <p:cNvSpPr>
              <a:spLocks/>
            </p:cNvSpPr>
            <p:nvPr/>
          </p:nvSpPr>
          <p:spPr bwMode="auto">
            <a:xfrm>
              <a:off x="7307635" y="1501446"/>
              <a:ext cx="3169020" cy="821641"/>
            </a:xfrm>
            <a:prstGeom prst="borderCallout2">
              <a:avLst>
                <a:gd name="adj1" fmla="val 18750"/>
                <a:gd name="adj2" fmla="val -7079"/>
                <a:gd name="adj3" fmla="val 18750"/>
                <a:gd name="adj4" fmla="val -30532"/>
                <a:gd name="adj5" fmla="val 233051"/>
                <a:gd name="adj6" fmla="val -77134"/>
              </a:avLst>
            </a:prstGeom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en-GB" sz="1600" b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Cavity dimensions smaller than de Broglie wavelength of axions</a:t>
              </a:r>
            </a:p>
          </p:txBody>
        </p:sp>
        <p:sp>
          <p:nvSpPr>
            <p:cNvPr id="109581" name="AutoShape 4"/>
            <p:cNvSpPr>
              <a:spLocks/>
            </p:cNvSpPr>
            <p:nvPr/>
          </p:nvSpPr>
          <p:spPr bwMode="auto">
            <a:xfrm>
              <a:off x="7236073" y="5084763"/>
              <a:ext cx="3096566" cy="1287462"/>
            </a:xfrm>
            <a:prstGeom prst="borderCallout2">
              <a:avLst>
                <a:gd name="adj1" fmla="val 67065"/>
                <a:gd name="adj2" fmla="val -6630"/>
                <a:gd name="adj3" fmla="val 67796"/>
                <a:gd name="adj4" fmla="val -33690"/>
                <a:gd name="adj5" fmla="val 19023"/>
                <a:gd name="adj6" fmla="val -68106"/>
              </a:avLst>
            </a:prstGeom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en-GB" sz="1600" b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If cavity tuned to the axion frequency, conversion is “boosted” by resonant factor </a:t>
              </a:r>
            </a:p>
            <a:p>
              <a:pPr algn="ctr"/>
              <a:r>
                <a:rPr lang="en-GB" sz="1600" b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(Q quality factor)</a:t>
              </a:r>
            </a:p>
          </p:txBody>
        </p:sp>
      </p:grpSp>
      <p:sp>
        <p:nvSpPr>
          <p:cNvPr id="32" name="AutoShape 4"/>
          <p:cNvSpPr>
            <a:spLocks/>
          </p:cNvSpPr>
          <p:nvPr/>
        </p:nvSpPr>
        <p:spPr bwMode="auto">
          <a:xfrm>
            <a:off x="773037" y="5213413"/>
            <a:ext cx="2808363" cy="975187"/>
          </a:xfrm>
          <a:prstGeom prst="borderCallout2">
            <a:avLst>
              <a:gd name="adj1" fmla="val 55162"/>
              <a:gd name="adj2" fmla="val 102616"/>
              <a:gd name="adj3" fmla="val 53514"/>
              <a:gd name="adj4" fmla="val 122051"/>
              <a:gd name="adj5" fmla="val -3280"/>
              <a:gd name="adj6" fmla="val 153888"/>
            </a:avLst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GB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Primakoff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conversion of DM axions into microwave photons inside cavity</a:t>
            </a:r>
            <a:endParaRPr lang="en-GB" sz="1600" b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8732" y="2815902"/>
            <a:ext cx="3356244" cy="8216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Marcador de fecha 3">
            <a:extLst>
              <a:ext uri="{FF2B5EF4-FFF2-40B4-BE49-F238E27FC236}">
                <a16:creationId xmlns:a16="http://schemas.microsoft.com/office/drawing/2014/main" id="{E176F05D-583F-39CD-DE22-93583313A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CNID WG5, 19-01-26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ie de página 4">
            <a:extLst>
              <a:ext uri="{FF2B5EF4-FFF2-40B4-BE49-F238E27FC236}">
                <a16:creationId xmlns:a16="http://schemas.microsoft.com/office/drawing/2014/main" id="{40AB7FD4-6FF5-E53B-BE71-F7076119E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Igor G. Irastorza / CAPA - Zaragoza</a:t>
            </a:r>
          </a:p>
        </p:txBody>
      </p:sp>
      <p:sp>
        <p:nvSpPr>
          <p:cNvPr id="5" name="Marcador de número de diapositiva 9">
            <a:extLst>
              <a:ext uri="{FF2B5EF4-FFF2-40B4-BE49-F238E27FC236}">
                <a16:creationId xmlns:a16="http://schemas.microsoft.com/office/drawing/2014/main" id="{B8645A5F-4EA9-552B-7B73-AB66FCEF8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729893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200" smtClean="0"/>
              <a:pPr>
                <a:defRPr/>
              </a:pPr>
              <a:t>3</a:t>
            </a:fld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271879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8">
            <a:extLst>
              <a:ext uri="{FF2B5EF4-FFF2-40B4-BE49-F238E27FC236}">
                <a16:creationId xmlns:a16="http://schemas.microsoft.com/office/drawing/2014/main" id="{D43A0941-FCC3-B1CC-0930-AA10BC2E47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507" y="3396586"/>
            <a:ext cx="2608177" cy="1549254"/>
          </a:xfrm>
          <a:prstGeom prst="rect">
            <a:avLst/>
          </a:prstGeom>
        </p:spPr>
      </p:pic>
      <p:pic>
        <p:nvPicPr>
          <p:cNvPr id="1026" name="Picture 2" descr="Figure">
            <a:extLst>
              <a:ext uri="{FF2B5EF4-FFF2-40B4-BE49-F238E27FC236}">
                <a16:creationId xmlns:a16="http://schemas.microsoft.com/office/drawing/2014/main" id="{E3E3E456-298A-735E-181F-4735CFDC1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622" y="4018625"/>
            <a:ext cx="4270738" cy="224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		RADES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4A6DAE9B-484E-F928-D837-4207AEA3F950}"/>
              </a:ext>
            </a:extLst>
          </p:cNvPr>
          <p:cNvSpPr txBox="1">
            <a:spLocks/>
          </p:cNvSpPr>
          <p:nvPr/>
        </p:nvSpPr>
        <p:spPr bwMode="auto">
          <a:xfrm>
            <a:off x="734326" y="1417639"/>
            <a:ext cx="7703831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b="0" kern="1200">
                <a:solidFill>
                  <a:schemeClr val="tx1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b="0" kern="1200">
                <a:solidFill>
                  <a:schemeClr val="tx1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b="0" kern="1200">
                <a:solidFill>
                  <a:schemeClr val="tx1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b="0" kern="1200">
                <a:solidFill>
                  <a:schemeClr val="tx1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b="0" kern="1200">
                <a:solidFill>
                  <a:schemeClr val="tx1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Exploratory project emerged at a later stage of CAST: use of “helioscope” magnets for “haloscope” searches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Creation and build-up “axion haloscope” community in Europe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Strong boost by ERC-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StG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(B. Dobrich) in 2018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Very interesting results so far: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Now ultra-cryogenic setup being built at MPP-Munich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B2B8655-90CD-B2FE-9D2D-E17E744088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131" t="3773" r="13224"/>
          <a:stretch/>
        </p:blipFill>
        <p:spPr>
          <a:xfrm>
            <a:off x="8864368" y="867391"/>
            <a:ext cx="2591263" cy="2561609"/>
          </a:xfrm>
          <a:prstGeom prst="rect">
            <a:avLst/>
          </a:prstGeom>
        </p:spPr>
      </p:pic>
      <p:pic>
        <p:nvPicPr>
          <p:cNvPr id="12" name="Imagen 15">
            <a:extLst>
              <a:ext uri="{FF2B5EF4-FFF2-40B4-BE49-F238E27FC236}">
                <a16:creationId xmlns:a16="http://schemas.microsoft.com/office/drawing/2014/main" id="{4AF683D1-31AF-1F54-1DC1-D4D49BBCD5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64" y="4998041"/>
            <a:ext cx="2171384" cy="1229398"/>
          </a:xfrm>
          <a:prstGeom prst="rect">
            <a:avLst/>
          </a:prstGeom>
        </p:spPr>
      </p:pic>
      <p:sp>
        <p:nvSpPr>
          <p:cNvPr id="15" name="ZoneTexte 9">
            <a:extLst>
              <a:ext uri="{FF2B5EF4-FFF2-40B4-BE49-F238E27FC236}">
                <a16:creationId xmlns:a16="http://schemas.microsoft.com/office/drawing/2014/main" id="{E29CB907-8F54-9387-DE59-16904ADECC35}"/>
              </a:ext>
            </a:extLst>
          </p:cNvPr>
          <p:cNvSpPr txBox="1"/>
          <p:nvPr/>
        </p:nvSpPr>
        <p:spPr>
          <a:xfrm>
            <a:off x="1847512" y="5863031"/>
            <a:ext cx="1991164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 algn="ctr">
              <a:defRPr sz="1400">
                <a:solidFill>
                  <a:schemeClr val="dk1"/>
                </a:solidFill>
                <a:latin typeface="Arial Rounded MT Bold" panose="020F0704030504030204" pitchFamily="34" charset="77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r>
              <a:rPr lang="en-US" b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JCAP 05 (2018) 040</a:t>
            </a:r>
          </a:p>
          <a:p>
            <a:r>
              <a:rPr lang="en-US" b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JHEP 07 (2020) 084</a:t>
            </a:r>
          </a:p>
        </p:txBody>
      </p:sp>
      <p:sp>
        <p:nvSpPr>
          <p:cNvPr id="18" name="ZoneTexte 9">
            <a:extLst>
              <a:ext uri="{FF2B5EF4-FFF2-40B4-BE49-F238E27FC236}">
                <a16:creationId xmlns:a16="http://schemas.microsoft.com/office/drawing/2014/main" id="{B771BF31-529D-8FAB-E5DD-5789B365563A}"/>
              </a:ext>
            </a:extLst>
          </p:cNvPr>
          <p:cNvSpPr txBox="1"/>
          <p:nvPr/>
        </p:nvSpPr>
        <p:spPr>
          <a:xfrm>
            <a:off x="4734058" y="6073551"/>
            <a:ext cx="1991164" cy="3077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 algn="ctr">
              <a:defRPr sz="1400">
                <a:solidFill>
                  <a:schemeClr val="dk1"/>
                </a:solidFill>
                <a:latin typeface="Arial Rounded MT Bold" panose="020F0704030504030204" pitchFamily="34" charset="77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r>
              <a:rPr lang="en-US" b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JHEP 21 (2020) 075</a:t>
            </a:r>
          </a:p>
        </p:txBody>
      </p:sp>
      <p:sp>
        <p:nvSpPr>
          <p:cNvPr id="19" name="ZoneTexte 9">
            <a:extLst>
              <a:ext uri="{FF2B5EF4-FFF2-40B4-BE49-F238E27FC236}">
                <a16:creationId xmlns:a16="http://schemas.microsoft.com/office/drawing/2014/main" id="{021AB1D1-1543-FD87-9008-E34FCD4DD1E5}"/>
              </a:ext>
            </a:extLst>
          </p:cNvPr>
          <p:cNvSpPr txBox="1"/>
          <p:nvPr/>
        </p:nvSpPr>
        <p:spPr>
          <a:xfrm>
            <a:off x="9175801" y="5782480"/>
            <a:ext cx="2520482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 algn="ctr">
              <a:defRPr sz="1400">
                <a:solidFill>
                  <a:schemeClr val="dk1"/>
                </a:solidFill>
                <a:latin typeface="Arial Rounded MT Bold" panose="020F0704030504030204" pitchFamily="34" charset="77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r>
              <a:rPr lang="en-US" b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IEEE Trans. Appl. </a:t>
            </a:r>
            <a:r>
              <a:rPr lang="en-US" b="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Supercond</a:t>
            </a:r>
            <a:r>
              <a:rPr lang="en-US" b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32 (2022) 45</a:t>
            </a:r>
          </a:p>
        </p:txBody>
      </p:sp>
      <p:sp>
        <p:nvSpPr>
          <p:cNvPr id="20" name="Llamada rectangular redondeada 2">
            <a:extLst>
              <a:ext uri="{FF2B5EF4-FFF2-40B4-BE49-F238E27FC236}">
                <a16:creationId xmlns:a16="http://schemas.microsoft.com/office/drawing/2014/main" id="{7AED31EF-8C56-CB8B-7F4C-66EEA8DBB373}"/>
              </a:ext>
            </a:extLst>
          </p:cNvPr>
          <p:cNvSpPr/>
          <p:nvPr/>
        </p:nvSpPr>
        <p:spPr>
          <a:xfrm>
            <a:off x="2828239" y="4171213"/>
            <a:ext cx="1872304" cy="1160125"/>
          </a:xfrm>
          <a:prstGeom prst="wedgeRoundRectCallout">
            <a:avLst>
              <a:gd name="adj1" fmla="val -62627"/>
              <a:gd name="adj2" fmla="val -14964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New geometry concepts to scale in V but keeping high resonant </a:t>
            </a:r>
            <a:r>
              <a:rPr lang="en-US" sz="1400" b="0" i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22" name="Llamada rectangular redondeada 2">
            <a:extLst>
              <a:ext uri="{FF2B5EF4-FFF2-40B4-BE49-F238E27FC236}">
                <a16:creationId xmlns:a16="http://schemas.microsoft.com/office/drawing/2014/main" id="{BA7EF4CD-AD0E-0142-7052-F1AD14B66FB8}"/>
              </a:ext>
            </a:extLst>
          </p:cNvPr>
          <p:cNvSpPr/>
          <p:nvPr/>
        </p:nvSpPr>
        <p:spPr>
          <a:xfrm>
            <a:off x="7315201" y="2991633"/>
            <a:ext cx="1734696" cy="1039019"/>
          </a:xfrm>
          <a:prstGeom prst="wedgeRoundRectCallout">
            <a:avLst>
              <a:gd name="adj1" fmla="val -3505"/>
              <a:gd name="adj2" fmla="val 83091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Physics result at single </a:t>
            </a:r>
            <a:r>
              <a:rPr lang="en-US" sz="1400" b="0" i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point (34.7 </a:t>
            </a:r>
            <a:r>
              <a:rPr lang="en-US" sz="1400" b="0" dirty="0" err="1">
                <a:latin typeface="Symbol" pitchFamily="2" charset="2"/>
                <a:cs typeface="Arial" panose="020B0604020202020204" pitchFamily="34" charset="0"/>
              </a:rPr>
              <a:t>m</a:t>
            </a:r>
            <a:r>
              <a:rPr lang="en-US" sz="1400" b="0" dirty="0" err="1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) in the CAST magnet</a:t>
            </a:r>
            <a:endParaRPr lang="en-US" sz="14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Figure">
            <a:extLst>
              <a:ext uri="{FF2B5EF4-FFF2-40B4-BE49-F238E27FC236}">
                <a16:creationId xmlns:a16="http://schemas.microsoft.com/office/drawing/2014/main" id="{8DA2F28B-8C0D-61CB-3DA1-82E6F961F0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3642" y="4698306"/>
            <a:ext cx="2844800" cy="1039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Llamada rectangular redondeada 2">
            <a:extLst>
              <a:ext uri="{FF2B5EF4-FFF2-40B4-BE49-F238E27FC236}">
                <a16:creationId xmlns:a16="http://schemas.microsoft.com/office/drawing/2014/main" id="{755BA5FA-EABD-B443-52A8-434F8620C8AB}"/>
              </a:ext>
            </a:extLst>
          </p:cNvPr>
          <p:cNvSpPr/>
          <p:nvPr/>
        </p:nvSpPr>
        <p:spPr>
          <a:xfrm>
            <a:off x="9499890" y="3717032"/>
            <a:ext cx="1872304" cy="859699"/>
          </a:xfrm>
          <a:prstGeom prst="wedgeRoundRectCallout">
            <a:avLst>
              <a:gd name="adj1" fmla="val 12189"/>
              <a:gd name="adj2" fmla="val 68886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Inner HTS coatings to improve Q factor</a:t>
            </a:r>
            <a:endParaRPr lang="en-US" sz="14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" descr="Resultado de imagen de erc logo">
            <a:hlinkClick r:id="rId7"/>
            <a:extLst>
              <a:ext uri="{FF2B5EF4-FFF2-40B4-BE49-F238E27FC236}">
                <a16:creationId xmlns:a16="http://schemas.microsoft.com/office/drawing/2014/main" id="{586E27A0-9C64-521D-B291-8DD026C716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/>
          <a:srcRect b="23927"/>
          <a:stretch/>
        </p:blipFill>
        <p:spPr bwMode="auto">
          <a:xfrm>
            <a:off x="10881170" y="2760210"/>
            <a:ext cx="1075993" cy="8185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Marcador de fecha 3">
            <a:extLst>
              <a:ext uri="{FF2B5EF4-FFF2-40B4-BE49-F238E27FC236}">
                <a16:creationId xmlns:a16="http://schemas.microsoft.com/office/drawing/2014/main" id="{735BCABE-30D5-36D9-229D-A6825CC44B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CNID WG5, 19-01-26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DAF0F866-C3BC-8F2B-39DD-247FFFDC1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Igor G. Irastorza / CAPA - Zaragoza</a:t>
            </a:r>
          </a:p>
        </p:txBody>
      </p:sp>
      <p:sp>
        <p:nvSpPr>
          <p:cNvPr id="9" name="Marcador de número de diapositiva 9">
            <a:extLst>
              <a:ext uri="{FF2B5EF4-FFF2-40B4-BE49-F238E27FC236}">
                <a16:creationId xmlns:a16="http://schemas.microsoft.com/office/drawing/2014/main" id="{E7571A6A-41B6-92FD-6943-7E50EEB1C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729893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200" smtClean="0"/>
              <a:pPr>
                <a:defRPr/>
              </a:pPr>
              <a:t>4</a:t>
            </a:fld>
            <a:endParaRPr lang="es-ES" sz="1200" dirty="0"/>
          </a:p>
        </p:txBody>
      </p:sp>
      <p:pic>
        <p:nvPicPr>
          <p:cNvPr id="4" name="Picture 2" descr="Conferences">
            <a:extLst>
              <a:ext uri="{FF2B5EF4-FFF2-40B4-BE49-F238E27FC236}">
                <a16:creationId xmlns:a16="http://schemas.microsoft.com/office/drawing/2014/main" id="{41B7A902-EE92-46D9-F129-9911F8D1F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62"/>
            <a:ext cx="2739199" cy="167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865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6F0BCC-71A4-1A81-1748-995D0EE68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601" y="235653"/>
            <a:ext cx="10886954" cy="1325563"/>
          </a:xfrm>
        </p:spPr>
        <p:txBody>
          <a:bodyPr>
            <a:normAutofit/>
          </a:bodyPr>
          <a:lstStyle/>
          <a:p>
            <a:r>
              <a:rPr lang="es-ES" sz="3200" dirty="0">
                <a:solidFill>
                  <a:schemeClr val="accent5">
                    <a:lumMod val="75000"/>
                  </a:schemeClr>
                </a:solidFill>
                <a:latin typeface="Quantum Round (BRK)" pitchFamily="2" charset="0"/>
              </a:rPr>
              <a:t>Dark</a:t>
            </a:r>
            <a:r>
              <a:rPr lang="es-ES" sz="3200" dirty="0">
                <a:solidFill>
                  <a:schemeClr val="accent5">
                    <a:lumMod val="75000"/>
                  </a:schemeClr>
                </a:solidFill>
                <a:latin typeface="Quantum Round Hollow (BRK)" pitchFamily="2" charset="0"/>
              </a:rPr>
              <a:t>Quantum</a:t>
            </a:r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 : quantum-enhancing RADES</a:t>
            </a:r>
            <a:endParaRPr lang="en-GB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0E74EA-D3E6-2770-B3D9-89CFFEE2F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283" y="1371600"/>
            <a:ext cx="5594627" cy="5072743"/>
          </a:xfrm>
        </p:spPr>
        <p:txBody>
          <a:bodyPr>
            <a:normAutofit/>
          </a:bodyPr>
          <a:lstStyle/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Well defined roadmap of technical and physics outcome (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impact)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 number of secondary exploratory line with great potential: 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HTS for increasing Q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Low radioactive techniques / underground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Machine learning</a:t>
            </a:r>
          </a:p>
          <a:p>
            <a:pPr lvl="1"/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Magnonics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for tuning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Very novel synergies: remain open for new ideas, unforeseen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byproducts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upo 10">
            <a:extLst>
              <a:ext uri="{FF2B5EF4-FFF2-40B4-BE49-F238E27FC236}">
                <a16:creationId xmlns:a16="http://schemas.microsoft.com/office/drawing/2014/main" id="{A8FD1E80-7EBE-9BA3-5893-3720DBA6F612}"/>
              </a:ext>
            </a:extLst>
          </p:cNvPr>
          <p:cNvGrpSpPr/>
          <p:nvPr/>
        </p:nvGrpSpPr>
        <p:grpSpPr>
          <a:xfrm>
            <a:off x="6096000" y="1561216"/>
            <a:ext cx="5747626" cy="3607753"/>
            <a:chOff x="411630" y="1590103"/>
            <a:chExt cx="6507101" cy="4084471"/>
          </a:xfrm>
        </p:grpSpPr>
        <p:pic>
          <p:nvPicPr>
            <p:cNvPr id="5" name="Imagen 3">
              <a:extLst>
                <a:ext uri="{FF2B5EF4-FFF2-40B4-BE49-F238E27FC236}">
                  <a16:creationId xmlns:a16="http://schemas.microsoft.com/office/drawing/2014/main" id="{D2E1ACCE-B414-76C0-7455-569FC6CB9F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896"/>
            <a:stretch/>
          </p:blipFill>
          <p:spPr>
            <a:xfrm>
              <a:off x="411630" y="1590103"/>
              <a:ext cx="6507101" cy="4084471"/>
            </a:xfrm>
            <a:prstGeom prst="rect">
              <a:avLst/>
            </a:prstGeom>
          </p:spPr>
        </p:pic>
        <p:sp>
          <p:nvSpPr>
            <p:cNvPr id="6" name="CuadroTexto 7">
              <a:extLst>
                <a:ext uri="{FF2B5EF4-FFF2-40B4-BE49-F238E27FC236}">
                  <a16:creationId xmlns:a16="http://schemas.microsoft.com/office/drawing/2014/main" id="{2DB9D5A0-E035-951B-2EF6-882A98C1E00B}"/>
                </a:ext>
              </a:extLst>
            </p:cNvPr>
            <p:cNvSpPr txBox="1"/>
            <p:nvPr/>
          </p:nvSpPr>
          <p:spPr>
            <a:xfrm>
              <a:off x="2292262" y="4715674"/>
              <a:ext cx="674253" cy="54009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>
                  <a:latin typeface="Quantum Round (BRK)" pitchFamily="2"/>
                  <a:cs typeface="Arial" panose="020B0604020202020204" pitchFamily="34" charset="0"/>
                </a:rPr>
                <a:t>D</a:t>
              </a:r>
              <a:r>
                <a:rPr lang="en-GB" sz="1400" dirty="0">
                  <a:latin typeface="Quantum Round Hollow (BRK)" pitchFamily="2"/>
                  <a:cs typeface="Arial" panose="020B0604020202020204" pitchFamily="34" charset="0"/>
                </a:rPr>
                <a:t>Q </a:t>
              </a:r>
            </a:p>
            <a:p>
              <a:pPr algn="ctr"/>
              <a:r>
                <a:rPr lang="en-GB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LF</a:t>
              </a:r>
              <a:endPara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CuadroTexto 8">
              <a:extLst>
                <a:ext uri="{FF2B5EF4-FFF2-40B4-BE49-F238E27FC236}">
                  <a16:creationId xmlns:a16="http://schemas.microsoft.com/office/drawing/2014/main" id="{8B6190DE-D6A0-B10C-3B9A-3033199E1DD6}"/>
                </a:ext>
              </a:extLst>
            </p:cNvPr>
            <p:cNvSpPr txBox="1"/>
            <p:nvPr/>
          </p:nvSpPr>
          <p:spPr>
            <a:xfrm>
              <a:off x="5237966" y="4715674"/>
              <a:ext cx="858034" cy="4770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>
                  <a:latin typeface="Quantum Round (BRK)" pitchFamily="2"/>
                  <a:cs typeface="Arial" panose="020B0604020202020204" pitchFamily="34" charset="0"/>
                </a:rPr>
                <a:t>D</a:t>
              </a:r>
              <a:r>
                <a:rPr lang="en-GB" sz="1400" dirty="0">
                  <a:latin typeface="Quantum Round Hollow (BRK)" pitchFamily="2"/>
                  <a:cs typeface="Arial" panose="020B0604020202020204" pitchFamily="34" charset="0"/>
                </a:rPr>
                <a:t>Q </a:t>
              </a:r>
            </a:p>
            <a:p>
              <a:pPr algn="ctr"/>
              <a:r>
                <a:rPr lang="en-GB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HF</a:t>
              </a:r>
              <a:endPara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" name="Conector recto de flecha 9">
              <a:extLst>
                <a:ext uri="{FF2B5EF4-FFF2-40B4-BE49-F238E27FC236}">
                  <a16:creationId xmlns:a16="http://schemas.microsoft.com/office/drawing/2014/main" id="{7144AEDA-3675-3570-9A0F-0041B7DBE9B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17923" y="4433838"/>
              <a:ext cx="43841" cy="31941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cto de flecha 15">
              <a:extLst>
                <a:ext uri="{FF2B5EF4-FFF2-40B4-BE49-F238E27FC236}">
                  <a16:creationId xmlns:a16="http://schemas.microsoft.com/office/drawing/2014/main" id="{5AF05BE2-0CD8-A620-F8A6-9BC3C526F77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10844" y="4571624"/>
              <a:ext cx="162838" cy="24425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ángulo 19">
              <a:extLst>
                <a:ext uri="{FF2B5EF4-FFF2-40B4-BE49-F238E27FC236}">
                  <a16:creationId xmlns:a16="http://schemas.microsoft.com/office/drawing/2014/main" id="{C1B3B27D-0EC7-2926-2F6F-B87053422B30}"/>
                </a:ext>
              </a:extLst>
            </p:cNvPr>
            <p:cNvSpPr/>
            <p:nvPr/>
          </p:nvSpPr>
          <p:spPr>
            <a:xfrm>
              <a:off x="2805830" y="4715674"/>
              <a:ext cx="256784" cy="4770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CNID WG5, 19-01-26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Igor G. Irastorza / CAPA - Zaragoza</a:t>
            </a:r>
          </a:p>
        </p:txBody>
      </p:sp>
      <p:sp>
        <p:nvSpPr>
          <p:cNvPr id="13" name="Marcador de número de diapositiva 9"/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729893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200" smtClean="0"/>
              <a:pPr>
                <a:defRPr/>
              </a:pPr>
              <a:t>5</a:t>
            </a:fld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499638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n 20">
            <a:extLst>
              <a:ext uri="{FF2B5EF4-FFF2-40B4-BE49-F238E27FC236}">
                <a16:creationId xmlns:a16="http://schemas.microsoft.com/office/drawing/2014/main" id="{C9029598-4E5F-79E0-93D2-F54015548E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10" r="5577"/>
          <a:stretch/>
        </p:blipFill>
        <p:spPr>
          <a:xfrm>
            <a:off x="213424" y="1371265"/>
            <a:ext cx="5688632" cy="100012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56F0BCC-71A4-1A81-1748-995D0EE68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400" y="219469"/>
            <a:ext cx="10515600" cy="1325563"/>
          </a:xfrm>
        </p:spPr>
        <p:txBody>
          <a:bodyPr>
            <a:normAutofit/>
          </a:bodyPr>
          <a:lstStyle/>
          <a:p>
            <a:r>
              <a:rPr lang="es-ES" sz="4000" b="1" dirty="0" err="1">
                <a:latin typeface="Arial" panose="020B0604020202020204" pitchFamily="34" charset="0"/>
                <a:cs typeface="Arial" panose="020B0604020202020204" pitchFamily="34" charset="0"/>
              </a:rPr>
              <a:t>Haloscopes</a:t>
            </a:r>
            <a:r>
              <a:rPr lang="es-ES" sz="4000" b="1" dirty="0">
                <a:latin typeface="Arial" panose="020B0604020202020204" pitchFamily="34" charset="0"/>
                <a:cs typeface="Arial" panose="020B0604020202020204" pitchFamily="34" charset="0"/>
              </a:rPr>
              <a:t> &amp; quantum </a:t>
            </a:r>
            <a:r>
              <a:rPr lang="es-ES" sz="4000" b="1" dirty="0" err="1"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  <a:endParaRPr lang="en-GB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06936D90-BF73-0F1C-0AF8-C120F90B0CFC}"/>
                  </a:ext>
                </a:extLst>
              </p:cNvPr>
              <p:cNvSpPr txBox="1"/>
              <p:nvPr/>
            </p:nvSpPr>
            <p:spPr>
              <a:xfrm>
                <a:off x="657656" y="2431568"/>
                <a:ext cx="3352801" cy="30469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Improving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𝑇</m:t>
                    </m:r>
                    <m:r>
                      <a:rPr lang="en-US" sz="2400" i="1" baseline="-25000" dirty="0" err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𝑠𝑦𝑠</m:t>
                    </m:r>
                  </m:oMath>
                </a14:m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is eventually limited by the SQL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From linear amplification (LA) to  </a:t>
                </a:r>
                <a:r>
                  <a:rPr lang="en-GB" sz="2400" b="1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counting single photons </a:t>
                </a: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(SPD) </a:t>
                </a:r>
                <a:endParaRPr lang="en-GB" sz="2400" dirty="0"/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06936D90-BF73-0F1C-0AF8-C120F90B0C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656" y="2431568"/>
                <a:ext cx="3352801" cy="3046988"/>
              </a:xfrm>
              <a:prstGeom prst="rect">
                <a:avLst/>
              </a:prstGeom>
              <a:blipFill>
                <a:blip r:embed="rId4"/>
                <a:stretch>
                  <a:fillRect l="-2545" t="-1400" r="-3818" b="-3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12">
            <a:extLst>
              <a:ext uri="{FF2B5EF4-FFF2-40B4-BE49-F238E27FC236}">
                <a16:creationId xmlns:a16="http://schemas.microsoft.com/office/drawing/2014/main" id="{0915FDC4-A3EA-ED63-96FD-3AAE87B856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8392" y="1309057"/>
            <a:ext cx="5554936" cy="426464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7B3530B2-DC5C-8372-AF6F-EB91D5DA0F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46639" y="1271842"/>
            <a:ext cx="5768297" cy="4389533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39C1C92E-7E45-057A-2C82-79E26DD8263C}"/>
              </a:ext>
            </a:extLst>
          </p:cNvPr>
          <p:cNvSpPr/>
          <p:nvPr/>
        </p:nvSpPr>
        <p:spPr>
          <a:xfrm rot="20430406">
            <a:off x="9282764" y="256076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</a:t>
            </a:r>
            <a:endParaRPr lang="es-ES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A19104D2-20D7-864F-8815-08A58E94BF58}"/>
              </a:ext>
            </a:extLst>
          </p:cNvPr>
          <p:cNvSpPr/>
          <p:nvPr/>
        </p:nvSpPr>
        <p:spPr>
          <a:xfrm rot="19811583">
            <a:off x="8905450" y="2185382"/>
            <a:ext cx="6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SPD</a:t>
            </a:r>
            <a:endParaRPr lang="es-ES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990997A9-3B02-6E9A-F513-23A4E43E1176}"/>
              </a:ext>
            </a:extLst>
          </p:cNvPr>
          <p:cNvSpPr txBox="1"/>
          <p:nvPr/>
        </p:nvSpPr>
        <p:spPr>
          <a:xfrm>
            <a:off x="5124607" y="2757851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SQL</a:t>
            </a:r>
            <a:endParaRPr lang="en-ES" sz="1200" b="1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074E58E1-FD09-8757-0DC3-DD7816EF24EB}"/>
              </a:ext>
            </a:extLst>
          </p:cNvPr>
          <p:cNvCxnSpPr>
            <a:cxnSpLocks/>
          </p:cNvCxnSpPr>
          <p:nvPr/>
        </p:nvCxnSpPr>
        <p:spPr>
          <a:xfrm>
            <a:off x="5470627" y="3105355"/>
            <a:ext cx="11118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9">
            <a:extLst>
              <a:ext uri="{FF2B5EF4-FFF2-40B4-BE49-F238E27FC236}">
                <a16:creationId xmlns:a16="http://schemas.microsoft.com/office/drawing/2014/main" id="{AC792CC9-E08B-7369-4B3D-3777697D34B1}"/>
              </a:ext>
            </a:extLst>
          </p:cNvPr>
          <p:cNvSpPr txBox="1"/>
          <p:nvPr/>
        </p:nvSpPr>
        <p:spPr>
          <a:xfrm>
            <a:off x="4170120" y="4828431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Shot noise</a:t>
            </a:r>
            <a:endParaRPr lang="en-GB" sz="1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A1F5E6E9-8A54-5122-BE12-B40DD835A684}"/>
              </a:ext>
            </a:extLst>
          </p:cNvPr>
          <p:cNvCxnSpPr>
            <a:cxnSpLocks/>
          </p:cNvCxnSpPr>
          <p:nvPr/>
        </p:nvCxnSpPr>
        <p:spPr>
          <a:xfrm>
            <a:off x="5534596" y="5025623"/>
            <a:ext cx="1047831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58FB534E-A277-2631-897B-8D5B57EFBAE0}"/>
              </a:ext>
            </a:extLst>
          </p:cNvPr>
          <p:cNvCxnSpPr>
            <a:cxnSpLocks/>
          </p:cNvCxnSpPr>
          <p:nvPr/>
        </p:nvCxnSpPr>
        <p:spPr>
          <a:xfrm flipH="1" flipV="1">
            <a:off x="8554941" y="3796549"/>
            <a:ext cx="284518" cy="14083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5">
            <a:extLst>
              <a:ext uri="{FF2B5EF4-FFF2-40B4-BE49-F238E27FC236}">
                <a16:creationId xmlns:a16="http://schemas.microsoft.com/office/drawing/2014/main" id="{48E5E568-B014-8C70-1238-A9E1708947A7}"/>
              </a:ext>
            </a:extLst>
          </p:cNvPr>
          <p:cNvSpPr txBox="1"/>
          <p:nvPr/>
        </p:nvSpPr>
        <p:spPr>
          <a:xfrm>
            <a:off x="7850979" y="5660223"/>
            <a:ext cx="36639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Single-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photon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detector (</a:t>
            </a:r>
            <a:r>
              <a:rPr lang="es-ES" sz="1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vs Linear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Amplifier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9FD3B000-306E-31CC-393F-E3B180FB0F26}"/>
              </a:ext>
            </a:extLst>
          </p:cNvPr>
          <p:cNvCxnSpPr>
            <a:cxnSpLocks/>
          </p:cNvCxnSpPr>
          <p:nvPr/>
        </p:nvCxnSpPr>
        <p:spPr>
          <a:xfrm>
            <a:off x="6967155" y="3346109"/>
            <a:ext cx="0" cy="1579306"/>
          </a:xfrm>
          <a:prstGeom prst="straightConnector1">
            <a:avLst/>
          </a:prstGeom>
          <a:ln w="44450">
            <a:solidFill>
              <a:schemeClr val="tx1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upo 34">
            <a:extLst>
              <a:ext uri="{FF2B5EF4-FFF2-40B4-BE49-F238E27FC236}">
                <a16:creationId xmlns:a16="http://schemas.microsoft.com/office/drawing/2014/main" id="{BED861B6-E837-77A7-B24D-0E4A3976A9BC}"/>
              </a:ext>
            </a:extLst>
          </p:cNvPr>
          <p:cNvGrpSpPr/>
          <p:nvPr/>
        </p:nvGrpSpPr>
        <p:grpSpPr>
          <a:xfrm>
            <a:off x="3730230" y="3160028"/>
            <a:ext cx="2431417" cy="1666446"/>
            <a:chOff x="1796031" y="3094246"/>
            <a:chExt cx="3081645" cy="2060527"/>
          </a:xfrm>
        </p:grpSpPr>
        <p:sp>
          <p:nvSpPr>
            <p:cNvPr id="33" name="Explosión 2 32">
              <a:extLst>
                <a:ext uri="{FF2B5EF4-FFF2-40B4-BE49-F238E27FC236}">
                  <a16:creationId xmlns:a16="http://schemas.microsoft.com/office/drawing/2014/main" id="{75475F90-8176-23B6-D9A0-6EDF1C69603F}"/>
                </a:ext>
              </a:extLst>
            </p:cNvPr>
            <p:cNvSpPr/>
            <p:nvPr/>
          </p:nvSpPr>
          <p:spPr>
            <a:xfrm rot="1224204">
              <a:off x="1797302" y="3094246"/>
              <a:ext cx="3080374" cy="2060330"/>
            </a:xfrm>
            <a:prstGeom prst="irregularSeal2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25" name="TextBox 9">
              <a:extLst>
                <a:ext uri="{FF2B5EF4-FFF2-40B4-BE49-F238E27FC236}">
                  <a16:creationId xmlns:a16="http://schemas.microsoft.com/office/drawing/2014/main" id="{ED34445C-4184-8AC4-F729-0811112CC4F6}"/>
                </a:ext>
              </a:extLst>
            </p:cNvPr>
            <p:cNvSpPr txBox="1"/>
            <p:nvPr/>
          </p:nvSpPr>
          <p:spPr>
            <a:xfrm>
              <a:off x="2267211" y="3585523"/>
              <a:ext cx="1834526" cy="1027511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Several orders of magnitude SNR improvement available !!!</a:t>
              </a:r>
            </a:p>
          </p:txBody>
        </p:sp>
        <p:sp>
          <p:nvSpPr>
            <p:cNvPr id="34" name="Explosión 2 33">
              <a:extLst>
                <a:ext uri="{FF2B5EF4-FFF2-40B4-BE49-F238E27FC236}">
                  <a16:creationId xmlns:a16="http://schemas.microsoft.com/office/drawing/2014/main" id="{3B801E59-20C2-84D2-20CF-39F5BD67F93D}"/>
                </a:ext>
              </a:extLst>
            </p:cNvPr>
            <p:cNvSpPr/>
            <p:nvPr/>
          </p:nvSpPr>
          <p:spPr>
            <a:xfrm rot="1224204">
              <a:off x="1796031" y="3094443"/>
              <a:ext cx="3081531" cy="2060330"/>
            </a:xfrm>
            <a:prstGeom prst="irregularSeal2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</p:grpSp>
      <p:cxnSp>
        <p:nvCxnSpPr>
          <p:cNvPr id="36" name="Conector recto de flecha 35">
            <a:extLst>
              <a:ext uri="{FF2B5EF4-FFF2-40B4-BE49-F238E27FC236}">
                <a16:creationId xmlns:a16="http://schemas.microsoft.com/office/drawing/2014/main" id="{026B4E48-7513-D663-BC28-3992305B9490}"/>
              </a:ext>
            </a:extLst>
          </p:cNvPr>
          <p:cNvCxnSpPr>
            <a:cxnSpLocks/>
          </p:cNvCxnSpPr>
          <p:nvPr/>
        </p:nvCxnSpPr>
        <p:spPr>
          <a:xfrm flipV="1">
            <a:off x="5470627" y="3884057"/>
            <a:ext cx="1368584" cy="18194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upo 37">
            <a:extLst>
              <a:ext uri="{FF2B5EF4-FFF2-40B4-BE49-F238E27FC236}">
                <a16:creationId xmlns:a16="http://schemas.microsoft.com/office/drawing/2014/main" id="{E1114CB5-4BA4-BC56-8B86-3D866844B1E5}"/>
              </a:ext>
            </a:extLst>
          </p:cNvPr>
          <p:cNvGrpSpPr/>
          <p:nvPr/>
        </p:nvGrpSpPr>
        <p:grpSpPr>
          <a:xfrm>
            <a:off x="8707185" y="3465772"/>
            <a:ext cx="1951544" cy="1579306"/>
            <a:chOff x="1796031" y="3094246"/>
            <a:chExt cx="3081645" cy="2060527"/>
          </a:xfrm>
        </p:grpSpPr>
        <p:sp>
          <p:nvSpPr>
            <p:cNvPr id="39" name="Explosión 2 38">
              <a:extLst>
                <a:ext uri="{FF2B5EF4-FFF2-40B4-BE49-F238E27FC236}">
                  <a16:creationId xmlns:a16="http://schemas.microsoft.com/office/drawing/2014/main" id="{D0ACB830-3066-3BCD-AA57-117912197089}"/>
                </a:ext>
              </a:extLst>
            </p:cNvPr>
            <p:cNvSpPr/>
            <p:nvPr/>
          </p:nvSpPr>
          <p:spPr>
            <a:xfrm rot="1224204">
              <a:off x="1797302" y="3094246"/>
              <a:ext cx="3080374" cy="2060330"/>
            </a:xfrm>
            <a:prstGeom prst="irregularSeal2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40" name="TextBox 9">
              <a:extLst>
                <a:ext uri="{FF2B5EF4-FFF2-40B4-BE49-F238E27FC236}">
                  <a16:creationId xmlns:a16="http://schemas.microsoft.com/office/drawing/2014/main" id="{48CFAD64-1F84-8BDF-FD58-A35D049AE3F7}"/>
                </a:ext>
              </a:extLst>
            </p:cNvPr>
            <p:cNvSpPr txBox="1"/>
            <p:nvPr/>
          </p:nvSpPr>
          <p:spPr>
            <a:xfrm>
              <a:off x="2267211" y="3585523"/>
              <a:ext cx="1834525" cy="1084205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Noise counts exponentially suppressed at low T !!!</a:t>
              </a:r>
            </a:p>
          </p:txBody>
        </p:sp>
        <p:sp>
          <p:nvSpPr>
            <p:cNvPr id="41" name="Explosión 2 40">
              <a:extLst>
                <a:ext uri="{FF2B5EF4-FFF2-40B4-BE49-F238E27FC236}">
                  <a16:creationId xmlns:a16="http://schemas.microsoft.com/office/drawing/2014/main" id="{F2735911-CB4F-777B-CEC9-6A8FF24C7649}"/>
                </a:ext>
              </a:extLst>
            </p:cNvPr>
            <p:cNvSpPr/>
            <p:nvPr/>
          </p:nvSpPr>
          <p:spPr>
            <a:xfrm rot="1224204">
              <a:off x="1796031" y="3094443"/>
              <a:ext cx="3081531" cy="2060330"/>
            </a:xfrm>
            <a:prstGeom prst="irregularSeal2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</p:grpSp>
      <p:sp>
        <p:nvSpPr>
          <p:cNvPr id="26" name="Text Box 8">
            <a:extLst>
              <a:ext uri="{FF2B5EF4-FFF2-40B4-BE49-F238E27FC236}">
                <a16:creationId xmlns:a16="http://schemas.microsoft.com/office/drawing/2014/main" id="{308B887D-FFDF-4C83-F222-D8F85CB662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599" y="5775844"/>
            <a:ext cx="4828033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sz="2000" dirty="0">
                <a:solidFill>
                  <a:schemeClr val="accent5">
                    <a:lumMod val="75000"/>
                  </a:schemeClr>
                </a:solidFill>
                <a:latin typeface="Quantum Round (BRK)" pitchFamily="2" charset="0"/>
              </a:rPr>
              <a:t>D</a:t>
            </a:r>
            <a:r>
              <a:rPr lang="en-GB" sz="2000" dirty="0">
                <a:solidFill>
                  <a:schemeClr val="accent5">
                    <a:lumMod val="75000"/>
                  </a:schemeClr>
                </a:solidFill>
                <a:latin typeface="Quantum Round Hollow (BRK)" pitchFamily="2" charset="0"/>
              </a:rPr>
              <a:t>Q</a:t>
            </a:r>
            <a:r>
              <a:rPr lang="en-GB" altLang="fr-FR" dirty="0">
                <a:cs typeface="Arial" panose="020B0604020202020204" pitchFamily="34" charset="0"/>
              </a:rPr>
              <a:t> change of paradigm </a:t>
            </a:r>
            <a:r>
              <a:rPr lang="en-GB" altLang="fr-FR" dirty="0"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en-GB" altLang="fr-FR" dirty="0">
                <a:cs typeface="Arial" panose="020B0604020202020204" pitchFamily="34" charset="0"/>
              </a:rPr>
              <a:t> Number-Phase conjugates evade the SQL</a:t>
            </a:r>
          </a:p>
          <a:p>
            <a:pPr algn="ctr" eaLnBrk="1" hangingPunct="1"/>
            <a:endParaRPr lang="en-GB" altLang="fr-FR" dirty="0">
              <a:cs typeface="Arial" panose="020B0604020202020204" pitchFamily="34" charset="0"/>
            </a:endParaRPr>
          </a:p>
          <a:p>
            <a:pPr algn="ctr" eaLnBrk="1" hangingPunct="1"/>
            <a:endParaRPr lang="en-GB" altLang="fr-FR" sz="1800" dirty="0">
              <a:cs typeface="Arial" panose="020B0604020202020204" pitchFamily="34" charset="0"/>
            </a:endParaRPr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D64A9EE6-4E28-FCE7-F2DE-9A5BBA6AD2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0600" y="65087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CNID WG5, 19-01-26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64D4BAF1-13FE-42C4-C5F8-C66F4487F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91000" y="65087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Igor G. Irastorza / CAPA - Zaragoza</a:t>
            </a:r>
          </a:p>
        </p:txBody>
      </p:sp>
      <p:sp>
        <p:nvSpPr>
          <p:cNvPr id="9" name="Marcador de número de diapositiva 9">
            <a:extLst>
              <a:ext uri="{FF2B5EF4-FFF2-40B4-BE49-F238E27FC236}">
                <a16:creationId xmlns:a16="http://schemas.microsoft.com/office/drawing/2014/main" id="{DFF0693C-35AE-7869-2684-173C4A62C033}"/>
              </a:ext>
            </a:extLst>
          </p:cNvPr>
          <p:cNvSpPr txBox="1">
            <a:spLocks/>
          </p:cNvSpPr>
          <p:nvPr/>
        </p:nvSpPr>
        <p:spPr>
          <a:xfrm>
            <a:off x="11506200" y="6508750"/>
            <a:ext cx="729893" cy="365125"/>
          </a:xfrm>
          <a:prstGeom prst="roundRect">
            <a:avLst>
              <a:gd name="adj" fmla="val 3488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B34CA36-8F8E-4B33-818A-5383808A46B8}" type="slidenum">
              <a:rPr lang="es-ES" sz="1200" smtClean="0"/>
              <a:pPr>
                <a:defRPr/>
              </a:pPr>
              <a:t>6</a:t>
            </a:fld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44300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6F0BCC-71A4-1A81-1748-995D0EE68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Qubit-based Single Photon Detector (SPD)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0E74EA-D3E6-2770-B3D9-89CFFEE2F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664" y="4091354"/>
            <a:ext cx="5307541" cy="2303584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Dixit et al. Searching for dark matter with a superconducting qubit, Phys. Rev. Lett. 126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Other SC devices/layouts possible (*)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transmons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are supersensitive to B-fields!</a:t>
            </a:r>
          </a:p>
        </p:txBody>
      </p:sp>
      <p:pic>
        <p:nvPicPr>
          <p:cNvPr id="1026" name="Picture 2" descr="PDF] Searching for Dark Matter with a Superconducting Qubit. | Semantic  Scholar">
            <a:extLst>
              <a:ext uri="{FF2B5EF4-FFF2-40B4-BE49-F238E27FC236}">
                <a16:creationId xmlns:a16="http://schemas.microsoft.com/office/drawing/2014/main" id="{61255807-F22C-99B9-E280-BA79B238C0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23096"/>
            <a:ext cx="4690938" cy="236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igure 3">
            <a:extLst>
              <a:ext uri="{FF2B5EF4-FFF2-40B4-BE49-F238E27FC236}">
                <a16:creationId xmlns:a16="http://schemas.microsoft.com/office/drawing/2014/main" id="{AB847860-7C79-FD1E-5725-13DEC36D52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827" y="1585172"/>
            <a:ext cx="6019366" cy="4598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EFC7139-342A-44D2-C64E-F43804D3F4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0600" y="65087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CNID WG5, 19-01-26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86E2B7E5-2270-8ACF-E6F3-6DE264955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91000" y="65087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Igor G. Irastorza / CAPA - Zaragoza</a:t>
            </a:r>
          </a:p>
        </p:txBody>
      </p:sp>
      <p:sp>
        <p:nvSpPr>
          <p:cNvPr id="7" name="Marcador de número de diapositiva 9">
            <a:extLst>
              <a:ext uri="{FF2B5EF4-FFF2-40B4-BE49-F238E27FC236}">
                <a16:creationId xmlns:a16="http://schemas.microsoft.com/office/drawing/2014/main" id="{EF343FED-D3DA-F12C-D7A3-2E28C1F3C820}"/>
              </a:ext>
            </a:extLst>
          </p:cNvPr>
          <p:cNvSpPr txBox="1">
            <a:spLocks/>
          </p:cNvSpPr>
          <p:nvPr/>
        </p:nvSpPr>
        <p:spPr>
          <a:xfrm>
            <a:off x="11506200" y="6508750"/>
            <a:ext cx="729893" cy="365125"/>
          </a:xfrm>
          <a:prstGeom prst="roundRect">
            <a:avLst>
              <a:gd name="adj" fmla="val 3488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B34CA36-8F8E-4B33-818A-5383808A46B8}" type="slidenum">
              <a:rPr lang="es-ES" sz="1200" smtClean="0"/>
              <a:pPr>
                <a:defRPr/>
              </a:pPr>
              <a:t>7</a:t>
            </a:fld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563174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6F0BCC-71A4-1A81-1748-995D0EE68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Qubit-based Single Photon Detector (SPD)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0E74EA-D3E6-2770-B3D9-89CFFEE2F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664" y="1446835"/>
            <a:ext cx="7294293" cy="4948103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First results at CAPA!</a:t>
            </a:r>
          </a:p>
          <a:p>
            <a:pPr marL="0" indent="0"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First DarkQuantum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transmon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characterized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32CCB8-8B02-7EEE-1F20-3DE711AB1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800" y="1696736"/>
            <a:ext cx="3211211" cy="3964329"/>
          </a:xfrm>
          <a:prstGeom prst="rect">
            <a:avLst/>
          </a:prstGeom>
        </p:spPr>
      </p:pic>
      <p:sp>
        <p:nvSpPr>
          <p:cNvPr id="8" name="Llamada rectangular redondeada 2">
            <a:extLst>
              <a:ext uri="{FF2B5EF4-FFF2-40B4-BE49-F238E27FC236}">
                <a16:creationId xmlns:a16="http://schemas.microsoft.com/office/drawing/2014/main" id="{B344026F-8917-C104-51D3-C4FB7F915D5A}"/>
              </a:ext>
            </a:extLst>
          </p:cNvPr>
          <p:cNvSpPr/>
          <p:nvPr/>
        </p:nvSpPr>
        <p:spPr>
          <a:xfrm>
            <a:off x="9525965" y="5636872"/>
            <a:ext cx="2558006" cy="911285"/>
          </a:xfrm>
          <a:prstGeom prst="wedgeRoundRectCallout">
            <a:avLst>
              <a:gd name="adj1" fmla="val -35135"/>
              <a:gd name="adj2" fmla="val -140223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Test cavity installed in fridge.</a:t>
            </a:r>
          </a:p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Thanks to Pepa Martínez &amp; QMAD group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CAE4AE-69EA-C3AC-1F17-D1C1144F60E0}"/>
              </a:ext>
            </a:extLst>
          </p:cNvPr>
          <p:cNvSpPr txBox="1"/>
          <p:nvPr/>
        </p:nvSpPr>
        <p:spPr>
          <a:xfrm>
            <a:off x="3037390" y="6025606"/>
            <a:ext cx="6117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(work in PhD thesis of D.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Díez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+ Y. Gu + L. Segui + …)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2CE8B55-F0A4-E37D-3B4B-572F409760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8297" y="2657434"/>
            <a:ext cx="2267994" cy="29804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89B500-8722-0FAE-6309-CAA8DC14F1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253" y="2312769"/>
            <a:ext cx="5353679" cy="3726525"/>
          </a:xfrm>
          <a:prstGeom prst="rect">
            <a:avLst/>
          </a:prstGeom>
        </p:spPr>
      </p:pic>
      <p:sp>
        <p:nvSpPr>
          <p:cNvPr id="13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CNID WG5, 19-01-26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Igor G. Irastorza / CAPA - Zaragoza</a:t>
            </a:r>
          </a:p>
        </p:txBody>
      </p:sp>
      <p:sp>
        <p:nvSpPr>
          <p:cNvPr id="15" name="Marcador de número de diapositiva 9"/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729893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200" smtClean="0"/>
              <a:pPr>
                <a:defRPr/>
              </a:pPr>
              <a:t>8</a:t>
            </a:fld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4264440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254939-4C4E-365F-73D3-C89716A89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908" y="365125"/>
            <a:ext cx="10662138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Potential impact in high-</a:t>
            </a:r>
            <a:r>
              <a:rPr lang="en-GB" sz="4000" b="1" dirty="0" err="1">
                <a:latin typeface="Arial" panose="020B0604020202020204" pitchFamily="34" charset="0"/>
                <a:cs typeface="Arial" panose="020B0604020202020204" pitchFamily="34" charset="0"/>
              </a:rPr>
              <a:t>freq</a:t>
            </a:r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 RADES setup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C1FB5A8-62D8-7004-3AF4-9D79B6478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4913" y="1971923"/>
            <a:ext cx="5505351" cy="4440598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6D551C4-D478-3AB5-D8D4-97D5A6593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77730-904C-4944-9B34-9295FCD08D9B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879C985-8713-2D9B-A906-FF0582C38A57}"/>
                  </a:ext>
                </a:extLst>
              </p:cNvPr>
              <p:cNvSpPr txBox="1"/>
              <p:nvPr/>
            </p:nvSpPr>
            <p:spPr>
              <a:xfrm rot="16200000">
                <a:off x="4107744" y="3748925"/>
                <a:ext cx="3999123" cy="29918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E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s-ES" b="0" i="0" smtClean="0">
                            <a:latin typeface="Cambria Math" panose="02040503050406030204" pitchFamily="18" charset="0"/>
                          </a:rPr>
                          <m:t>axion</m:t>
                        </m:r>
                        <m:r>
                          <m:rPr>
                            <m:nor/>
                          </m:rPr>
                          <a:rPr lang="es-E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s-ES" b="0" i="0" smtClean="0">
                            <a:latin typeface="Cambria Math" panose="02040503050406030204" pitchFamily="18" charset="0"/>
                          </a:rPr>
                          <m:t>photon</m:t>
                        </m:r>
                        <m:r>
                          <m:rPr>
                            <m:nor/>
                          </m:rPr>
                          <a:rPr lang="es-E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s-ES" b="0" i="0" smtClean="0">
                            <a:latin typeface="Cambria Math" panose="02040503050406030204" pitchFamily="18" charset="0"/>
                          </a:rPr>
                          <m:t>coupling</m:t>
                        </m:r>
                        <m:r>
                          <m:rPr>
                            <m:nor/>
                          </m:rPr>
                          <a:rPr lang="es-E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E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s-E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ES" dirty="0"/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879C985-8713-2D9B-A906-FF0582C38A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107744" y="3748925"/>
                <a:ext cx="3999123" cy="299184"/>
              </a:xfrm>
              <a:prstGeom prst="rect">
                <a:avLst/>
              </a:prstGeom>
              <a:blipFill>
                <a:blip r:embed="rId7"/>
                <a:stretch>
                  <a:fillRect l="-4000" r="-28000" b="-28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4DBB53E-19EE-82B8-4D92-CA9156811360}"/>
                  </a:ext>
                </a:extLst>
              </p:cNvPr>
              <p:cNvSpPr txBox="1"/>
              <p:nvPr/>
            </p:nvSpPr>
            <p:spPr>
              <a:xfrm>
                <a:off x="9373544" y="6151499"/>
                <a:ext cx="198164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axion</m:t>
                          </m:r>
                          <m:r>
                            <m:rPr>
                              <m:nor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mass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m:rPr>
                          <m:nor/>
                        </m:rPr>
                        <a:rPr lang="es-E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s-ES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s-ES">
                          <a:latin typeface="Cambria Math" panose="02040503050406030204" pitchFamily="18" charset="0"/>
                        </a:rPr>
                        <m:t>eV</m:t>
                      </m:r>
                      <m:r>
                        <m:rPr>
                          <m:nor/>
                        </m:rPr>
                        <a:rPr lang="es-ES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E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4DBB53E-19EE-82B8-4D92-CA91568113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3544" y="6151499"/>
                <a:ext cx="1981644" cy="276999"/>
              </a:xfrm>
              <a:prstGeom prst="rect">
                <a:avLst/>
              </a:prstGeom>
              <a:blipFill>
                <a:blip r:embed="rId8"/>
                <a:stretch>
                  <a:fillRect l="-3185" t="-8696" r="-3822" b="-34783"/>
                </a:stretch>
              </a:blipFill>
            </p:spPr>
            <p:txBody>
              <a:bodyPr/>
              <a:lstStyle/>
              <a:p>
                <a:r>
                  <a:rPr lang="en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A09A1C6-98F7-223D-2433-959B4EAD4B2F}"/>
              </a:ext>
            </a:extLst>
          </p:cNvPr>
          <p:cNvSpPr/>
          <p:nvPr/>
        </p:nvSpPr>
        <p:spPr>
          <a:xfrm>
            <a:off x="11302021" y="4230477"/>
            <a:ext cx="889979" cy="132202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SPD</a:t>
            </a:r>
          </a:p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dark count rate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9E875109-7DA2-4B92-C25D-C200F3758DEE}"/>
              </a:ext>
            </a:extLst>
          </p:cNvPr>
          <p:cNvSpPr/>
          <p:nvPr/>
        </p:nvSpPr>
        <p:spPr>
          <a:xfrm>
            <a:off x="10972800" y="4527933"/>
            <a:ext cx="381000" cy="77118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C2D6A1F7-A8B0-F2BD-6A8A-9D6F9A69713C}"/>
              </a:ext>
            </a:extLst>
          </p:cNvPr>
          <p:cNvSpPr/>
          <p:nvPr/>
        </p:nvSpPr>
        <p:spPr>
          <a:xfrm>
            <a:off x="1313955" y="1859774"/>
            <a:ext cx="4479148" cy="1894113"/>
          </a:xfrm>
          <a:prstGeom prst="rightArrow">
            <a:avLst>
              <a:gd name="adj1" fmla="val 66092"/>
              <a:gd name="adj2" fmla="val 47102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single-photon counter</a:t>
            </a:r>
          </a:p>
          <a:p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reasonable tunability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1241811" y="3976540"/>
                <a:ext cx="4551292" cy="28623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Other parameters conservative – current RADES numbers:</a:t>
                </a: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V ~ 0.03 liters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Q ~ 10</a:t>
                </a:r>
                <a:r>
                  <a:rPr lang="en-US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B ~ 9 T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Time per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-step = 2 h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Total effective exposure time = 800 days (can be distributed in a few cavities)</a:t>
                </a:r>
              </a:p>
              <a:p>
                <a:endParaRPr lang="en-E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1811" y="3976540"/>
                <a:ext cx="4551292" cy="2862322"/>
              </a:xfrm>
              <a:prstGeom prst="rect">
                <a:avLst/>
              </a:prstGeom>
              <a:blipFill>
                <a:blip r:embed="rId9"/>
                <a:stretch>
                  <a:fillRect l="-1111" t="-441"/>
                </a:stretch>
              </a:blipFill>
            </p:spPr>
            <p:txBody>
              <a:bodyPr/>
              <a:lstStyle/>
              <a:p>
                <a:r>
                  <a:rPr lang="en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ángulo redondeado 11">
            <a:extLst>
              <a:ext uri="{FF2B5EF4-FFF2-40B4-BE49-F238E27FC236}">
                <a16:creationId xmlns:a16="http://schemas.microsoft.com/office/drawing/2014/main" id="{8F3F1D5E-AFC3-38B5-0D77-9336BBFB7A24}"/>
              </a:ext>
            </a:extLst>
          </p:cNvPr>
          <p:cNvSpPr/>
          <p:nvPr/>
        </p:nvSpPr>
        <p:spPr>
          <a:xfrm>
            <a:off x="4174453" y="2529095"/>
            <a:ext cx="968724" cy="55546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412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sz="2800" dirty="0">
                <a:solidFill>
                  <a:schemeClr val="accent5">
                    <a:lumMod val="75000"/>
                  </a:schemeClr>
                </a:solidFill>
                <a:latin typeface="Quantum Round (BRK)" pitchFamily="2" charset="0"/>
              </a:rPr>
              <a:t>D</a:t>
            </a:r>
            <a:r>
              <a:rPr lang="es-ES" sz="2800" dirty="0">
                <a:solidFill>
                  <a:schemeClr val="accent5">
                    <a:lumMod val="75000"/>
                  </a:schemeClr>
                </a:solidFill>
                <a:latin typeface="Quantum Round Hollow (BRK)" pitchFamily="2" charset="0"/>
              </a:rPr>
              <a:t>Q</a:t>
            </a:r>
            <a:endParaRPr lang="es-E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 6"/>
              <p:cNvSpPr/>
              <p:nvPr/>
            </p:nvSpPr>
            <p:spPr>
              <a:xfrm>
                <a:off x="8566483" y="1610156"/>
                <a:ext cx="1852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𝑓</m:t>
                      </m:r>
                      <m:r>
                        <a:rPr lang="es-ES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∈ (8,18) </m:t>
                      </m:r>
                      <m:r>
                        <m:rPr>
                          <m:nor/>
                        </m:rPr>
                        <a:rPr lang="es-ES" i="0" dirty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GHz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6483" y="1610156"/>
                <a:ext cx="1852880" cy="369332"/>
              </a:xfrm>
              <a:prstGeom prst="rect">
                <a:avLst/>
              </a:prstGeom>
              <a:blipFill>
                <a:blip r:embed="rId10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Marcador de fecha 3"/>
          <p:cNvSpPr>
            <a:spLocks noGrp="1"/>
          </p:cNvSpPr>
          <p:nvPr>
            <p:ph type="dt" sz="half" idx="10"/>
          </p:nvPr>
        </p:nvSpPr>
        <p:spPr>
          <a:xfrm>
            <a:off x="990600" y="65087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CNID WG5, 19-01-26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191000" y="65087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Igor G. Irastorza / CAPA - Zaragoza</a:t>
            </a:r>
          </a:p>
        </p:txBody>
      </p:sp>
      <p:sp>
        <p:nvSpPr>
          <p:cNvPr id="16" name="Marcador de número de diapositiva 9"/>
          <p:cNvSpPr txBox="1">
            <a:spLocks/>
          </p:cNvSpPr>
          <p:nvPr/>
        </p:nvSpPr>
        <p:spPr>
          <a:xfrm>
            <a:off x="11506200" y="6508750"/>
            <a:ext cx="729893" cy="365125"/>
          </a:xfrm>
          <a:prstGeom prst="roundRect">
            <a:avLst>
              <a:gd name="adj" fmla="val 3488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B34CA36-8F8E-4B33-818A-5383808A46B8}" type="slidenum">
              <a:rPr lang="es-ES" sz="1200" smtClean="0"/>
              <a:pPr>
                <a:defRPr/>
              </a:pPr>
              <a:t>9</a:t>
            </a:fld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634344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15441</TotalTime>
  <Words>1086</Words>
  <Application>Microsoft Macintosh PowerPoint</Application>
  <PresentationFormat>Panorámica</PresentationFormat>
  <Paragraphs>178</Paragraphs>
  <Slides>13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2" baseType="lpstr">
      <vt:lpstr>Arial</vt:lpstr>
      <vt:lpstr>Times New Roman</vt:lpstr>
      <vt:lpstr>Cambria Math</vt:lpstr>
      <vt:lpstr>Calibri</vt:lpstr>
      <vt:lpstr>Quantum Round Hollow (BRK)</vt:lpstr>
      <vt:lpstr>Quantum Round (BRK)</vt:lpstr>
      <vt:lpstr>Calibri Light</vt:lpstr>
      <vt:lpstr>Symbol</vt:lpstr>
      <vt:lpstr>Tema de Office</vt:lpstr>
      <vt:lpstr>DarkQuantum</vt:lpstr>
      <vt:lpstr>Axion DM and its detection</vt:lpstr>
      <vt:lpstr>Detecting DM axions: “axion haloscopes”</vt:lpstr>
      <vt:lpstr>  RADES</vt:lpstr>
      <vt:lpstr>DarkQuantum : quantum-enhancing RADES</vt:lpstr>
      <vt:lpstr>Haloscopes &amp; quantum technologies</vt:lpstr>
      <vt:lpstr>Qubit-based Single Photon Detector (SPD)</vt:lpstr>
      <vt:lpstr>Qubit-based Single Photon Detector (SPD)</vt:lpstr>
      <vt:lpstr>Potential impact in high-freq RADES setup</vt:lpstr>
      <vt:lpstr>“quantum” collaborations</vt:lpstr>
      <vt:lpstr>QS at CAPA</vt:lpstr>
      <vt:lpstr>Acknowledgements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DarkQuantum</dc:title>
  <dc:creator>igor g irastorza</dc:creator>
  <cp:lastModifiedBy>Igor Garcia Irastorza</cp:lastModifiedBy>
  <cp:revision>235</cp:revision>
  <cp:lastPrinted>2023-09-09T08:02:43Z</cp:lastPrinted>
  <dcterms:created xsi:type="dcterms:W3CDTF">2023-08-01T14:36:17Z</dcterms:created>
  <dcterms:modified xsi:type="dcterms:W3CDTF">2026-01-19T07:57:19Z</dcterms:modified>
</cp:coreProperties>
</file>