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C5A0B7-B765-49C3-9277-42DC9C18931E}" v="15" dt="2026-02-04T09:56:32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ward Smith" userId="5dd813e8-0a13-4c76-995c-81fcfb7f7a2e" providerId="ADAL" clId="{AFACD8ED-5FE7-4478-A1D3-97C56A88CCC9}"/>
    <pc:docChg chg="undo custSel modSld">
      <pc:chgData name="Edward Smith" userId="5dd813e8-0a13-4c76-995c-81fcfb7f7a2e" providerId="ADAL" clId="{AFACD8ED-5FE7-4478-A1D3-97C56A88CCC9}" dt="2026-02-04T09:56:32.586" v="319" actId="1076"/>
      <pc:docMkLst>
        <pc:docMk/>
      </pc:docMkLst>
      <pc:sldChg chg="addSp modSp mod">
        <pc:chgData name="Edward Smith" userId="5dd813e8-0a13-4c76-995c-81fcfb7f7a2e" providerId="ADAL" clId="{AFACD8ED-5FE7-4478-A1D3-97C56A88CCC9}" dt="2026-02-04T09:30:36.405" v="4" actId="13822"/>
        <pc:sldMkLst>
          <pc:docMk/>
          <pc:sldMk cId="3582857340" sldId="257"/>
        </pc:sldMkLst>
        <pc:cxnChg chg="add mod">
          <ac:chgData name="Edward Smith" userId="5dd813e8-0a13-4c76-995c-81fcfb7f7a2e" providerId="ADAL" clId="{AFACD8ED-5FE7-4478-A1D3-97C56A88CCC9}" dt="2026-02-04T09:30:34.140" v="3" actId="13822"/>
          <ac:cxnSpMkLst>
            <pc:docMk/>
            <pc:sldMk cId="3582857340" sldId="257"/>
            <ac:cxnSpMk id="11" creationId="{F4595908-DE5C-0559-2AA6-13D0B12A2085}"/>
          </ac:cxnSpMkLst>
        </pc:cxnChg>
        <pc:cxnChg chg="add mod">
          <ac:chgData name="Edward Smith" userId="5dd813e8-0a13-4c76-995c-81fcfb7f7a2e" providerId="ADAL" clId="{AFACD8ED-5FE7-4478-A1D3-97C56A88CCC9}" dt="2026-02-04T09:30:36.405" v="4" actId="13822"/>
          <ac:cxnSpMkLst>
            <pc:docMk/>
            <pc:sldMk cId="3582857340" sldId="257"/>
            <ac:cxnSpMk id="13" creationId="{9C97368D-2DC0-D8F7-AC71-FF7A63C76949}"/>
          </ac:cxnSpMkLst>
        </pc:cxnChg>
      </pc:sldChg>
      <pc:sldChg chg="modSp mod">
        <pc:chgData name="Edward Smith" userId="5dd813e8-0a13-4c76-995c-81fcfb7f7a2e" providerId="ADAL" clId="{AFACD8ED-5FE7-4478-A1D3-97C56A88CCC9}" dt="2026-02-04T09:31:24.997" v="33" actId="20577"/>
        <pc:sldMkLst>
          <pc:docMk/>
          <pc:sldMk cId="2988965863" sldId="258"/>
        </pc:sldMkLst>
        <pc:spChg chg="mod">
          <ac:chgData name="Edward Smith" userId="5dd813e8-0a13-4c76-995c-81fcfb7f7a2e" providerId="ADAL" clId="{AFACD8ED-5FE7-4478-A1D3-97C56A88CCC9}" dt="2026-02-04T09:31:24.997" v="33" actId="20577"/>
          <ac:spMkLst>
            <pc:docMk/>
            <pc:sldMk cId="2988965863" sldId="258"/>
            <ac:spMk id="3" creationId="{3D64E9B4-5A5E-4C94-0AB6-45631419EF73}"/>
          </ac:spMkLst>
        </pc:spChg>
      </pc:sldChg>
      <pc:sldChg chg="modSp">
        <pc:chgData name="Edward Smith" userId="5dd813e8-0a13-4c76-995c-81fcfb7f7a2e" providerId="ADAL" clId="{AFACD8ED-5FE7-4478-A1D3-97C56A88CCC9}" dt="2026-02-04T09:32:05.950" v="35" actId="20577"/>
        <pc:sldMkLst>
          <pc:docMk/>
          <pc:sldMk cId="140305163" sldId="259"/>
        </pc:sldMkLst>
        <pc:spChg chg="mod">
          <ac:chgData name="Edward Smith" userId="5dd813e8-0a13-4c76-995c-81fcfb7f7a2e" providerId="ADAL" clId="{AFACD8ED-5FE7-4478-A1D3-97C56A88CCC9}" dt="2026-02-04T09:32:05.950" v="35" actId="20577"/>
          <ac:spMkLst>
            <pc:docMk/>
            <pc:sldMk cId="140305163" sldId="259"/>
            <ac:spMk id="3" creationId="{155C5970-2DBC-69E1-1D55-68B02ABA8EBF}"/>
          </ac:spMkLst>
        </pc:spChg>
      </pc:sldChg>
      <pc:sldChg chg="delSp modSp mod">
        <pc:chgData name="Edward Smith" userId="5dd813e8-0a13-4c76-995c-81fcfb7f7a2e" providerId="ADAL" clId="{AFACD8ED-5FE7-4478-A1D3-97C56A88CCC9}" dt="2026-02-04T09:40:02.931" v="78" actId="20577"/>
        <pc:sldMkLst>
          <pc:docMk/>
          <pc:sldMk cId="3133342574" sldId="261"/>
        </pc:sldMkLst>
        <pc:spChg chg="mod">
          <ac:chgData name="Edward Smith" userId="5dd813e8-0a13-4c76-995c-81fcfb7f7a2e" providerId="ADAL" clId="{AFACD8ED-5FE7-4478-A1D3-97C56A88CCC9}" dt="2026-02-04T09:40:02.931" v="78" actId="20577"/>
          <ac:spMkLst>
            <pc:docMk/>
            <pc:sldMk cId="3133342574" sldId="261"/>
            <ac:spMk id="3" creationId="{6222EA49-0BFF-45BF-CF5C-F61819AE91B0}"/>
          </ac:spMkLst>
        </pc:spChg>
        <pc:spChg chg="del">
          <ac:chgData name="Edward Smith" userId="5dd813e8-0a13-4c76-995c-81fcfb7f7a2e" providerId="ADAL" clId="{AFACD8ED-5FE7-4478-A1D3-97C56A88CCC9}" dt="2026-02-04T09:37:52.838" v="36" actId="478"/>
          <ac:spMkLst>
            <pc:docMk/>
            <pc:sldMk cId="3133342574" sldId="261"/>
            <ac:spMk id="6" creationId="{6338E763-0800-A8AA-0F87-02111D2FD27C}"/>
          </ac:spMkLst>
        </pc:spChg>
      </pc:sldChg>
      <pc:sldChg chg="delSp modSp mod">
        <pc:chgData name="Edward Smith" userId="5dd813e8-0a13-4c76-995c-81fcfb7f7a2e" providerId="ADAL" clId="{AFACD8ED-5FE7-4478-A1D3-97C56A88CCC9}" dt="2026-02-04T09:39:34.558" v="49" actId="20577"/>
        <pc:sldMkLst>
          <pc:docMk/>
          <pc:sldMk cId="980403198" sldId="263"/>
        </pc:sldMkLst>
        <pc:spChg chg="mod">
          <ac:chgData name="Edward Smith" userId="5dd813e8-0a13-4c76-995c-81fcfb7f7a2e" providerId="ADAL" clId="{AFACD8ED-5FE7-4478-A1D3-97C56A88CCC9}" dt="2026-02-04T09:39:34.558" v="49" actId="20577"/>
          <ac:spMkLst>
            <pc:docMk/>
            <pc:sldMk cId="980403198" sldId="263"/>
            <ac:spMk id="2" creationId="{8459BEF4-32EF-FAF4-1A49-44F9B54770F5}"/>
          </ac:spMkLst>
        </pc:spChg>
        <pc:spChg chg="del">
          <ac:chgData name="Edward Smith" userId="5dd813e8-0a13-4c76-995c-81fcfb7f7a2e" providerId="ADAL" clId="{AFACD8ED-5FE7-4478-A1D3-97C56A88CCC9}" dt="2026-02-04T09:37:55.276" v="37" actId="478"/>
          <ac:spMkLst>
            <pc:docMk/>
            <pc:sldMk cId="980403198" sldId="263"/>
            <ac:spMk id="5" creationId="{BE1E4F22-99E1-0B08-D10F-15262974E2AE}"/>
          </ac:spMkLst>
        </pc:spChg>
      </pc:sldChg>
      <pc:sldChg chg="addSp modSp mod">
        <pc:chgData name="Edward Smith" userId="5dd813e8-0a13-4c76-995c-81fcfb7f7a2e" providerId="ADAL" clId="{AFACD8ED-5FE7-4478-A1D3-97C56A88CCC9}" dt="2026-02-04T09:44:12.326" v="163" actId="1076"/>
        <pc:sldMkLst>
          <pc:docMk/>
          <pc:sldMk cId="2782515417" sldId="264"/>
        </pc:sldMkLst>
        <pc:spChg chg="mod">
          <ac:chgData name="Edward Smith" userId="5dd813e8-0a13-4c76-995c-81fcfb7f7a2e" providerId="ADAL" clId="{AFACD8ED-5FE7-4478-A1D3-97C56A88CCC9}" dt="2026-02-04T09:42:29.733" v="119" actId="1076"/>
          <ac:spMkLst>
            <pc:docMk/>
            <pc:sldMk cId="2782515417" sldId="264"/>
            <ac:spMk id="3" creationId="{F277F68A-009E-2DF7-24C8-A17E2083C261}"/>
          </ac:spMkLst>
        </pc:spChg>
        <pc:spChg chg="mod">
          <ac:chgData name="Edward Smith" userId="5dd813e8-0a13-4c76-995c-81fcfb7f7a2e" providerId="ADAL" clId="{AFACD8ED-5FE7-4478-A1D3-97C56A88CCC9}" dt="2026-02-04T09:44:09.672" v="162" actId="1076"/>
          <ac:spMkLst>
            <pc:docMk/>
            <pc:sldMk cId="2782515417" sldId="264"/>
            <ac:spMk id="5" creationId="{BC346FD0-05E7-3264-9EE7-B10DF6137A76}"/>
          </ac:spMkLst>
        </pc:spChg>
        <pc:spChg chg="add mod">
          <ac:chgData name="Edward Smith" userId="5dd813e8-0a13-4c76-995c-81fcfb7f7a2e" providerId="ADAL" clId="{AFACD8ED-5FE7-4478-A1D3-97C56A88CCC9}" dt="2026-02-04T09:44:12.326" v="163" actId="1076"/>
          <ac:spMkLst>
            <pc:docMk/>
            <pc:sldMk cId="2782515417" sldId="264"/>
            <ac:spMk id="6" creationId="{0D9D1D00-9C22-1C81-71CA-4C3DD735DCB0}"/>
          </ac:spMkLst>
        </pc:spChg>
        <pc:spChg chg="add mod">
          <ac:chgData name="Edward Smith" userId="5dd813e8-0a13-4c76-995c-81fcfb7f7a2e" providerId="ADAL" clId="{AFACD8ED-5FE7-4478-A1D3-97C56A88CCC9}" dt="2026-02-04T09:43:44.559" v="155" actId="1076"/>
          <ac:spMkLst>
            <pc:docMk/>
            <pc:sldMk cId="2782515417" sldId="264"/>
            <ac:spMk id="7" creationId="{ADD62B78-B2B0-7241-E896-BDBB33AA9CC8}"/>
          </ac:spMkLst>
        </pc:spChg>
        <pc:cxnChg chg="add mod">
          <ac:chgData name="Edward Smith" userId="5dd813e8-0a13-4c76-995c-81fcfb7f7a2e" providerId="ADAL" clId="{AFACD8ED-5FE7-4478-A1D3-97C56A88CCC9}" dt="2026-02-04T09:44:00.558" v="159" actId="13822"/>
          <ac:cxnSpMkLst>
            <pc:docMk/>
            <pc:sldMk cId="2782515417" sldId="264"/>
            <ac:cxnSpMk id="9" creationId="{0182C33F-4D02-532B-9A5D-40F168F29327}"/>
          </ac:cxnSpMkLst>
        </pc:cxnChg>
        <pc:cxnChg chg="add mod">
          <ac:chgData name="Edward Smith" userId="5dd813e8-0a13-4c76-995c-81fcfb7f7a2e" providerId="ADAL" clId="{AFACD8ED-5FE7-4478-A1D3-97C56A88CCC9}" dt="2026-02-04T09:44:04.339" v="160" actId="1076"/>
          <ac:cxnSpMkLst>
            <pc:docMk/>
            <pc:sldMk cId="2782515417" sldId="264"/>
            <ac:cxnSpMk id="11" creationId="{F0DA2748-2C13-7EF2-9D37-BECAE3B39A4A}"/>
          </ac:cxnSpMkLst>
        </pc:cxnChg>
      </pc:sldChg>
      <pc:sldChg chg="modSp mod">
        <pc:chgData name="Edward Smith" userId="5dd813e8-0a13-4c76-995c-81fcfb7f7a2e" providerId="ADAL" clId="{AFACD8ED-5FE7-4478-A1D3-97C56A88CCC9}" dt="2026-02-04T09:45:18.421" v="220" actId="20577"/>
        <pc:sldMkLst>
          <pc:docMk/>
          <pc:sldMk cId="2334497339" sldId="265"/>
        </pc:sldMkLst>
        <pc:spChg chg="mod">
          <ac:chgData name="Edward Smith" userId="5dd813e8-0a13-4c76-995c-81fcfb7f7a2e" providerId="ADAL" clId="{AFACD8ED-5FE7-4478-A1D3-97C56A88CCC9}" dt="2026-02-04T09:45:18.421" v="220" actId="20577"/>
          <ac:spMkLst>
            <pc:docMk/>
            <pc:sldMk cId="2334497339" sldId="265"/>
            <ac:spMk id="3" creationId="{A8A3A5B7-7E36-17D3-A5D3-E0C8AF2D0708}"/>
          </ac:spMkLst>
        </pc:spChg>
      </pc:sldChg>
      <pc:sldChg chg="modSp mod">
        <pc:chgData name="Edward Smith" userId="5dd813e8-0a13-4c76-995c-81fcfb7f7a2e" providerId="ADAL" clId="{AFACD8ED-5FE7-4478-A1D3-97C56A88CCC9}" dt="2026-02-04T09:45:58.453" v="256" actId="20577"/>
        <pc:sldMkLst>
          <pc:docMk/>
          <pc:sldMk cId="348971329" sldId="266"/>
        </pc:sldMkLst>
        <pc:spChg chg="mod">
          <ac:chgData name="Edward Smith" userId="5dd813e8-0a13-4c76-995c-81fcfb7f7a2e" providerId="ADAL" clId="{AFACD8ED-5FE7-4478-A1D3-97C56A88CCC9}" dt="2026-02-04T09:45:58.453" v="256" actId="20577"/>
          <ac:spMkLst>
            <pc:docMk/>
            <pc:sldMk cId="348971329" sldId="266"/>
            <ac:spMk id="3" creationId="{757A6B1D-4F38-57ED-BC2C-8F5B1855D290}"/>
          </ac:spMkLst>
        </pc:spChg>
      </pc:sldChg>
      <pc:sldChg chg="modSp mod">
        <pc:chgData name="Edward Smith" userId="5dd813e8-0a13-4c76-995c-81fcfb7f7a2e" providerId="ADAL" clId="{AFACD8ED-5FE7-4478-A1D3-97C56A88CCC9}" dt="2026-02-04T09:47:57.160" v="308" actId="27636"/>
        <pc:sldMkLst>
          <pc:docMk/>
          <pc:sldMk cId="3637733690" sldId="269"/>
        </pc:sldMkLst>
        <pc:spChg chg="mod">
          <ac:chgData name="Edward Smith" userId="5dd813e8-0a13-4c76-995c-81fcfb7f7a2e" providerId="ADAL" clId="{AFACD8ED-5FE7-4478-A1D3-97C56A88CCC9}" dt="2026-02-04T09:47:57.160" v="308" actId="27636"/>
          <ac:spMkLst>
            <pc:docMk/>
            <pc:sldMk cId="3637733690" sldId="269"/>
            <ac:spMk id="3" creationId="{BA3E859F-3D68-E439-59E7-05ACB2424343}"/>
          </ac:spMkLst>
        </pc:spChg>
      </pc:sldChg>
      <pc:sldChg chg="addSp modSp mod">
        <pc:chgData name="Edward Smith" userId="5dd813e8-0a13-4c76-995c-81fcfb7f7a2e" providerId="ADAL" clId="{AFACD8ED-5FE7-4478-A1D3-97C56A88CCC9}" dt="2026-02-04T09:56:32.586" v="319" actId="1076"/>
        <pc:sldMkLst>
          <pc:docMk/>
          <pc:sldMk cId="2479747255" sldId="270"/>
        </pc:sldMkLst>
        <pc:spChg chg="mod">
          <ac:chgData name="Edward Smith" userId="5dd813e8-0a13-4c76-995c-81fcfb7f7a2e" providerId="ADAL" clId="{AFACD8ED-5FE7-4478-A1D3-97C56A88CCC9}" dt="2026-02-04T09:56:30.031" v="318" actId="27636"/>
          <ac:spMkLst>
            <pc:docMk/>
            <pc:sldMk cId="2479747255" sldId="270"/>
            <ac:spMk id="3" creationId="{D4D7E5BF-EFF3-212F-236C-8EA8FFF93E35}"/>
          </ac:spMkLst>
        </pc:spChg>
        <pc:picChg chg="add mod">
          <ac:chgData name="Edward Smith" userId="5dd813e8-0a13-4c76-995c-81fcfb7f7a2e" providerId="ADAL" clId="{AFACD8ED-5FE7-4478-A1D3-97C56A88CCC9}" dt="2026-02-04T09:56:32.586" v="319" actId="1076"/>
          <ac:picMkLst>
            <pc:docMk/>
            <pc:sldMk cId="2479747255" sldId="270"/>
            <ac:picMk id="6" creationId="{DA181B22-E4F4-26B8-B8B7-582A8051CFD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7D851-81EA-449D-B8C3-B8144F644AA1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883E4-D397-41B1-A30F-483A54654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4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AE9CE-C720-8952-2F43-7891117FB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4C77F9-E874-CF9E-F3DC-C7C8E93DD7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60418-39E9-1003-BDBD-E30F10409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2A1E-44CF-420B-9E86-D47F33F527AF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4E33F-179F-2930-2205-68A36BE5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43AE4-FA71-1965-7A06-470A0944C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81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2FD9-7347-6F48-6775-D500A6FC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EFA82C-0943-AB08-EF48-1639C00911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76EC2-58AD-194C-3A96-67D5C01E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49C3-8848-4BCB-84E1-A219B200C7EC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43B59-5A34-3008-6351-B8D1C0080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FC939-FAFB-FF4F-ED62-52E6669A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641AE-1FAB-2877-84BC-0142D7A6C1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9F2308-31F9-FAE5-DA73-4FC5CD72E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D15C7-16BE-1ABD-23F8-3BBE9BA3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5EC9B-024D-43A3-B152-06394BC98165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A49E0-CC53-DCB3-7DB0-3B44E857B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D8B76-0217-2220-D10C-9741D4F18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09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9C125-BB24-7B9F-DC3D-B2E0F1892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007CA-5E3B-32B4-31DD-C1F4EB7D5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713AD-F792-E7CA-D2C1-C6F6C03A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4C4D-8AFC-4057-8BD1-5D54F0F7D56F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8A6C2-7080-341E-D0EA-1D65EF5C4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62652-0BF5-1641-6494-71BE2905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81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F8DBA-06AE-5CC2-92FD-998685288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4FD14E-2923-1845-5FD2-D9C77808F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61BB7-9985-B48B-0F00-5285DD4D2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023F-E423-41AA-8970-FD1D7E7E0E58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E80AA-4114-E7AE-1721-FF6AE46C3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B2DA6-24BC-8BA2-9F91-BD304F1BF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8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78E1-ECE5-AFAD-7701-3C9C7A95E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D9612-3F0F-76D0-7C38-DCA1FC627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74451-89B7-5D8B-8EFD-9B85F03B5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41403-10D1-D894-BB1B-D22C67F7D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9AFF-1100-48DF-BE27-E9072F47B9AD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62BAE-4A0D-41E0-9ADA-E2CBE2E22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65F66-E2C7-D54F-FDE9-E5E6C620C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23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75F1E-B9D3-A318-BDCF-B2BE4DFC5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63D5C-F753-7A72-F116-9373BDCD0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5215D-3ADD-C8D7-9838-F32798161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F600B5-808C-0953-B222-4455AFBFB5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454E4D-2033-4A64-33D9-0030777E9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D6275B-1221-9601-B967-BF0910FE3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AB868-62EE-4AE2-A71A-1C502C39893D}" type="datetime1">
              <a:rPr lang="en-GB" smtClean="0"/>
              <a:t>04/02/2026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05DC00-FE6C-B150-C013-71CBE266E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387A90-3647-F4B0-DB17-745BAEE7B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90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AA393-BF71-4BD2-2125-8348C9B7A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DD888-88C9-4D5B-D74D-46870FA87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3A42-0FEE-4654-B4B7-DA1735D39D59}" type="datetime1">
              <a:rPr lang="en-GB" smtClean="0"/>
              <a:t>04/02/2026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A4FA7C-E2F8-FE1A-73D9-016705FE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49206-8FE4-F89D-BD1C-0044EADAD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26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3C9C17-A6B9-91A2-7DC5-7E9978141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0DFA-BA14-4D2F-82B7-D72F2E7F7E3A}" type="datetime1">
              <a:rPr lang="en-GB" smtClean="0"/>
              <a:t>04/02/2026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0297A7-A5EA-4EA8-2A5C-807E017A8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F87ED-DE22-C24E-4D61-0DA3601C3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2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D54A2-523A-B8E3-CF5F-4A4D7C90E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D5049-4885-4521-EA18-BF0021ACC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19850C-4017-BC7E-A908-4BC5C9CEB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3DED6-02BA-FDF7-0786-F611F483E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2FD49-F945-4CC0-9FD8-B44608D66958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C5175-FE4E-CBA3-2E94-990E5B5B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843C8A-E1D5-39E0-9FF4-BDD7DC6F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17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B6CDD-086C-BA1F-02C5-C762449A8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49566B-02DE-5A3B-ABD8-09EB07D55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4967E0-AE8C-5453-8E43-8CC261FF5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FB11C-EBDA-59EE-30EA-358B828F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4531-52EC-4397-BB6B-E06B721F6F4B}" type="datetime1">
              <a:rPr lang="en-GB" smtClean="0"/>
              <a:t>04/02/2026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9ED128-8394-5E99-1B98-F91DC4031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D7021-6CB7-595A-15AB-719A1A475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2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BC0B1C-BA91-D366-EA85-85B5E3719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FF219-5D4E-C190-9D1C-EBC805B00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F3E36-44EC-60A0-3906-BEAAB945D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0475C9-7809-44D0-B0E6-97C09CF03064}" type="datetime1">
              <a:rPr lang="en-GB" smtClean="0"/>
              <a:t>04/02/2026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B4B83-3B45-7D6C-CC4C-E21701BBE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DBD30-6C06-DA40-85DA-DF9551B3B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C881FC-C872-4D51-A457-DBC4490FC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47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62D86-BDFA-6282-46B6-3B99D70C55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do Ted and Matt actually do?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0355C4-92FD-117D-39B9-6E836F1B33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04/02/2026</a:t>
            </a:r>
          </a:p>
        </p:txBody>
      </p:sp>
    </p:spTree>
    <p:extLst>
      <p:ext uri="{BB962C8B-B14F-4D97-AF65-F5344CB8AC3E}">
        <p14:creationId xmlns:p14="http://schemas.microsoft.com/office/powerpoint/2010/main" val="3784466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6D447-F4DE-330A-620A-2E2A59EEF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ARCTIC-FOX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A6B1D-4F38-57ED-BC2C-8F5B1855D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" y="1856105"/>
            <a:ext cx="467360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Active Regulation &amp; Control of Thermal Interfaces for Cryogenic Fridge Operation </a:t>
            </a:r>
            <a:r>
              <a:rPr lang="en-GB" dirty="0" err="1"/>
              <a:t>eXperiments</a:t>
            </a:r>
            <a:endParaRPr lang="en-GB" dirty="0"/>
          </a:p>
          <a:p>
            <a:endParaRPr lang="en-GB" dirty="0"/>
          </a:p>
          <a:p>
            <a:r>
              <a:rPr lang="en-GB" dirty="0"/>
              <a:t>A software which allows us to monitor and control the temperatures inside the cryostat.</a:t>
            </a:r>
          </a:p>
          <a:p>
            <a:endParaRPr lang="en-GB" dirty="0"/>
          </a:p>
          <a:p>
            <a:r>
              <a:rPr lang="en-GB" dirty="0"/>
              <a:t>It also contains an algorithm for cycling the sorption systems for automatic continuous cooling.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F02F62C5-EB21-6B8E-54F2-35D4F62C0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279" y="3779520"/>
            <a:ext cx="7668367" cy="2300510"/>
          </a:xfrm>
          <a:prstGeom prst="rect">
            <a:avLst/>
          </a:prstGeom>
        </p:spPr>
      </p:pic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08E2A25A-6B2E-DC18-426C-6F4BE236B5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452" y="1313594"/>
            <a:ext cx="7668363" cy="23005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87ECA-1DB1-10B5-CAB0-AD534755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7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F1D9E-391D-B4F5-BEE8-8F87201D5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40E61-D257-09CD-E9E6-C6EB21C18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53933" cy="4351338"/>
          </a:xfrm>
        </p:spPr>
        <p:txBody>
          <a:bodyPr/>
          <a:lstStyle/>
          <a:p>
            <a:r>
              <a:rPr lang="en-GB" dirty="0"/>
              <a:t>Now we have reached sub-K, we can construct the readout chain.</a:t>
            </a:r>
          </a:p>
          <a:p>
            <a:endParaRPr lang="en-GB" dirty="0"/>
          </a:p>
          <a:p>
            <a:r>
              <a:rPr lang="en-GB" dirty="0"/>
              <a:t>The cavity is weakly coupled to a coaxial cable where the resonant signal can be read out.</a:t>
            </a:r>
          </a:p>
        </p:txBody>
      </p:sp>
      <p:pic>
        <p:nvPicPr>
          <p:cNvPr id="104" name="Picture 10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FCB48AA-5FA1-0774-D332-95198FAE15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5" t="22346" r="6096" b="13210"/>
          <a:stretch>
            <a:fillRect/>
          </a:stretch>
        </p:blipFill>
        <p:spPr>
          <a:xfrm>
            <a:off x="5223933" y="825500"/>
            <a:ext cx="6643412" cy="5207000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3717EBBA-FDA4-3413-8B65-DF067307BC13}"/>
              </a:ext>
            </a:extLst>
          </p:cNvPr>
          <p:cNvSpPr/>
          <p:nvPr/>
        </p:nvSpPr>
        <p:spPr>
          <a:xfrm>
            <a:off x="11040533" y="5528733"/>
            <a:ext cx="38946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EF788-493F-0BD4-BE12-9199D84F5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697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368C4-E7EB-DD21-ED75-6359457E9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894DD-CA7C-CD81-246C-0CEF9F8B1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5C2A6-000C-D45E-A11A-A4193EF1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55" y="1825625"/>
            <a:ext cx="4899277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There is also an input line, this is for characterising the readout chain.</a:t>
            </a:r>
          </a:p>
          <a:p>
            <a:endParaRPr lang="en-GB" dirty="0"/>
          </a:p>
          <a:p>
            <a:r>
              <a:rPr lang="en-GB" dirty="0"/>
              <a:t>We can inject simulated axions via this line also.</a:t>
            </a:r>
          </a:p>
          <a:p>
            <a:endParaRPr lang="en-GB" dirty="0"/>
          </a:p>
          <a:p>
            <a:r>
              <a:rPr lang="en-GB" dirty="0"/>
              <a:t>Attenuators are placed at each thermal stage to reduce blackbody noise travelling down the input line.</a:t>
            </a:r>
          </a:p>
        </p:txBody>
      </p:sp>
      <p:pic>
        <p:nvPicPr>
          <p:cNvPr id="104" name="Picture 10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63B0D83-986F-FC31-34A8-21112E577E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5" t="22346" r="6096" b="13210"/>
          <a:stretch>
            <a:fillRect/>
          </a:stretch>
        </p:blipFill>
        <p:spPr>
          <a:xfrm>
            <a:off x="5223933" y="825500"/>
            <a:ext cx="6643412" cy="5207000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55D3DCEF-CA27-E68A-7782-E158FFB3084C}"/>
              </a:ext>
            </a:extLst>
          </p:cNvPr>
          <p:cNvSpPr/>
          <p:nvPr/>
        </p:nvSpPr>
        <p:spPr>
          <a:xfrm>
            <a:off x="11040533" y="5528733"/>
            <a:ext cx="38946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3E13CD-16BF-46C7-3262-AF6AB603D262}"/>
              </a:ext>
            </a:extLst>
          </p:cNvPr>
          <p:cNvSpPr txBox="1"/>
          <p:nvPr/>
        </p:nvSpPr>
        <p:spPr>
          <a:xfrm>
            <a:off x="5020733" y="749300"/>
            <a:ext cx="127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Input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0984C-34F8-1004-4CA8-8EC320F6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691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F6738-812C-1415-9BD2-118EED8E3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A96BB-9D7E-0BE2-DD0B-9F7210711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E859F-3D68-E439-59E7-05ACB2424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55" y="1825625"/>
            <a:ext cx="4899277" cy="466725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circulator stops reflections down the output chain.</a:t>
            </a:r>
          </a:p>
          <a:p>
            <a:endParaRPr lang="en-GB" dirty="0"/>
          </a:p>
          <a:p>
            <a:r>
              <a:rPr lang="en-GB" dirty="0"/>
              <a:t>The 0dB attenuators thermalise the chain to reduce heating to the 50mK stage.</a:t>
            </a:r>
          </a:p>
          <a:p>
            <a:endParaRPr lang="en-GB" dirty="0"/>
          </a:p>
          <a:p>
            <a:r>
              <a:rPr lang="en-GB" dirty="0"/>
              <a:t>The back-to-back waveguides act as a frequency filter to reduce noise.</a:t>
            </a:r>
          </a:p>
          <a:p>
            <a:endParaRPr lang="en-GB" dirty="0"/>
          </a:p>
          <a:p>
            <a:r>
              <a:rPr lang="en-GB" dirty="0"/>
              <a:t>The signal is amplified by an LNA at 4K.</a:t>
            </a:r>
          </a:p>
          <a:p>
            <a:endParaRPr lang="en-GB" dirty="0"/>
          </a:p>
          <a:p>
            <a:r>
              <a:rPr lang="en-GB" dirty="0"/>
              <a:t>Outside the cryostat, the signal is downmixed at the IQ mixer from 30GHz to 10MHz to make data processing easier.</a:t>
            </a:r>
          </a:p>
        </p:txBody>
      </p:sp>
      <p:pic>
        <p:nvPicPr>
          <p:cNvPr id="104" name="Picture 10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0130CCD-8616-892C-89B3-E6ED133D31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5" t="22346" r="6096" b="13210"/>
          <a:stretch>
            <a:fillRect/>
          </a:stretch>
        </p:blipFill>
        <p:spPr>
          <a:xfrm>
            <a:off x="5223933" y="825500"/>
            <a:ext cx="6643412" cy="5207000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55ED2036-B8FC-C205-225E-3D2D6BCC8216}"/>
              </a:ext>
            </a:extLst>
          </p:cNvPr>
          <p:cNvSpPr/>
          <p:nvPr/>
        </p:nvSpPr>
        <p:spPr>
          <a:xfrm>
            <a:off x="11040533" y="5528733"/>
            <a:ext cx="38946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107298-9551-F0F8-CC94-5BBF8EF9FB33}"/>
              </a:ext>
            </a:extLst>
          </p:cNvPr>
          <p:cNvSpPr txBox="1"/>
          <p:nvPr/>
        </p:nvSpPr>
        <p:spPr>
          <a:xfrm>
            <a:off x="4995334" y="749300"/>
            <a:ext cx="127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Input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410C34-DF3D-F207-94D3-6FB11FA4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733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32BF3-1E1F-4A27-AF39-05271B005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8F1E7-4F1D-C331-CDB7-ECC332D88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7E5BF-EFF3-212F-236C-8EA8FFF93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655" y="1825625"/>
            <a:ext cx="4899277" cy="320357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The DAQ receives voltages as a series in time.</a:t>
            </a:r>
          </a:p>
          <a:p>
            <a:endParaRPr lang="en-GB" sz="2400" dirty="0"/>
          </a:p>
          <a:p>
            <a:r>
              <a:rPr lang="en-GB" sz="2400" dirty="0"/>
              <a:t>An FFT turns this into  frequency vs “counts”.</a:t>
            </a:r>
          </a:p>
          <a:p>
            <a:endParaRPr lang="en-GB" sz="2400" dirty="0"/>
          </a:p>
          <a:p>
            <a:r>
              <a:rPr lang="en-GB" sz="2400" dirty="0"/>
              <a:t>If an axion signal appears, we will see a peak at the axion frequency.</a:t>
            </a:r>
          </a:p>
        </p:txBody>
      </p:sp>
      <p:pic>
        <p:nvPicPr>
          <p:cNvPr id="104" name="Picture 10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5A7AF14-599C-6169-0C51-08D487EC0D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515" t="22346" r="6096" b="13210"/>
          <a:stretch>
            <a:fillRect/>
          </a:stretch>
        </p:blipFill>
        <p:spPr>
          <a:xfrm>
            <a:off x="5223933" y="825500"/>
            <a:ext cx="6643412" cy="5207000"/>
          </a:xfrm>
          <a:prstGeom prst="rect">
            <a:avLst/>
          </a:prstGeom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801FD512-4394-8C09-D095-B1A6A9F373DD}"/>
              </a:ext>
            </a:extLst>
          </p:cNvPr>
          <p:cNvSpPr/>
          <p:nvPr/>
        </p:nvSpPr>
        <p:spPr>
          <a:xfrm>
            <a:off x="11040533" y="5528733"/>
            <a:ext cx="389467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C60724-BDED-72D8-E778-8BBCA2FC7873}"/>
              </a:ext>
            </a:extLst>
          </p:cNvPr>
          <p:cNvSpPr txBox="1"/>
          <p:nvPr/>
        </p:nvSpPr>
        <p:spPr>
          <a:xfrm>
            <a:off x="4995334" y="749300"/>
            <a:ext cx="127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Input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B28D98-1363-2A48-5E95-51CC8A00B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2" descr="Physics - Homing in on Axions?">
            <a:extLst>
              <a:ext uri="{FF2B5EF4-FFF2-40B4-BE49-F238E27FC236}">
                <a16:creationId xmlns:a16="http://schemas.microsoft.com/office/drawing/2014/main" id="{DA181B22-E4F4-26B8-B8B7-582A8051CF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25" t="27210" r="594" b="17612"/>
          <a:stretch>
            <a:fillRect/>
          </a:stretch>
        </p:blipFill>
        <p:spPr bwMode="auto">
          <a:xfrm>
            <a:off x="1567932" y="4936595"/>
            <a:ext cx="2412722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74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A65FC-36EB-A70A-05B9-BADCD39D3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Axions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E12F2-DEB4-8F63-00F8-6BC7BAA37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77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Axions are a proposed dark matter particle.</a:t>
            </a:r>
          </a:p>
          <a:p>
            <a:endParaRPr lang="en-GB" dirty="0"/>
          </a:p>
          <a:p>
            <a:r>
              <a:rPr lang="en-GB" dirty="0"/>
              <a:t>In strong B fields they interact, via the inverse </a:t>
            </a:r>
            <a:r>
              <a:rPr lang="en-GB" dirty="0" err="1"/>
              <a:t>Primakoff</a:t>
            </a:r>
            <a:r>
              <a:rPr lang="en-GB" dirty="0"/>
              <a:t> effect, to produce photons.</a:t>
            </a:r>
          </a:p>
          <a:p>
            <a:endParaRPr lang="en-GB" dirty="0"/>
          </a:p>
          <a:p>
            <a:r>
              <a:rPr lang="en-GB" dirty="0"/>
              <a:t>These photons are strongly motivated to be around microwave frequencies.</a:t>
            </a:r>
          </a:p>
          <a:p>
            <a:endParaRPr lang="en-GB" dirty="0"/>
          </a:p>
          <a:p>
            <a:r>
              <a:rPr lang="en-GB" dirty="0"/>
              <a:t>We are building a </a:t>
            </a:r>
            <a:r>
              <a:rPr lang="en-GB" b="1" dirty="0" err="1"/>
              <a:t>haloscope</a:t>
            </a:r>
            <a:r>
              <a:rPr lang="en-GB" dirty="0"/>
              <a:t> to detect these microwave photons.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36F67-9C9F-1C9B-71CB-30703A3B4486}"/>
              </a:ext>
            </a:extLst>
          </p:cNvPr>
          <p:cNvSpPr txBox="1"/>
          <p:nvPr/>
        </p:nvSpPr>
        <p:spPr>
          <a:xfrm>
            <a:off x="6613057" y="2335904"/>
            <a:ext cx="261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Axions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400002-934F-0232-1CF7-492F9A4325AF}"/>
              </a:ext>
            </a:extLst>
          </p:cNvPr>
          <p:cNvSpPr txBox="1"/>
          <p:nvPr/>
        </p:nvSpPr>
        <p:spPr>
          <a:xfrm>
            <a:off x="11170604" y="23359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Photons</a:t>
            </a:r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50CF26EC-BB5A-BD95-733E-C3D2A0AD752B}"/>
              </a:ext>
            </a:extLst>
          </p:cNvPr>
          <p:cNvSpPr/>
          <p:nvPr/>
        </p:nvSpPr>
        <p:spPr>
          <a:xfrm>
            <a:off x="5720601" y="1645330"/>
            <a:ext cx="3324113" cy="614472"/>
          </a:xfrm>
          <a:custGeom>
            <a:avLst/>
            <a:gdLst>
              <a:gd name="connsiteX0" fmla="*/ 0 w 3324113"/>
              <a:gd name="connsiteY0" fmla="*/ 485376 h 614472"/>
              <a:gd name="connsiteX1" fmla="*/ 688490 w 3324113"/>
              <a:gd name="connsiteY1" fmla="*/ 1282 h 614472"/>
              <a:gd name="connsiteX2" fmla="*/ 1333948 w 3324113"/>
              <a:gd name="connsiteY2" fmla="*/ 614468 h 614472"/>
              <a:gd name="connsiteX3" fmla="*/ 2560320 w 3324113"/>
              <a:gd name="connsiteY3" fmla="*/ 12040 h 614472"/>
              <a:gd name="connsiteX4" fmla="*/ 3324113 w 3324113"/>
              <a:gd name="connsiteY4" fmla="*/ 592953 h 61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4113" h="614472">
                <a:moveTo>
                  <a:pt x="0" y="485376"/>
                </a:moveTo>
                <a:cubicBezTo>
                  <a:pt x="233082" y="232571"/>
                  <a:pt x="466165" y="-20233"/>
                  <a:pt x="688490" y="1282"/>
                </a:cubicBezTo>
                <a:cubicBezTo>
                  <a:pt x="910815" y="22797"/>
                  <a:pt x="1021976" y="612675"/>
                  <a:pt x="1333948" y="614468"/>
                </a:cubicBezTo>
                <a:cubicBezTo>
                  <a:pt x="1645920" y="616261"/>
                  <a:pt x="2228626" y="15626"/>
                  <a:pt x="2560320" y="12040"/>
                </a:cubicBezTo>
                <a:cubicBezTo>
                  <a:pt x="2892014" y="8454"/>
                  <a:pt x="3108063" y="300703"/>
                  <a:pt x="3324113" y="592953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B688EB2-5D1E-22A0-333B-4A09FE40C6E7}"/>
              </a:ext>
            </a:extLst>
          </p:cNvPr>
          <p:cNvSpPr/>
          <p:nvPr/>
        </p:nvSpPr>
        <p:spPr>
          <a:xfrm>
            <a:off x="9551558" y="1759906"/>
            <a:ext cx="2173045" cy="484117"/>
          </a:xfrm>
          <a:custGeom>
            <a:avLst/>
            <a:gdLst>
              <a:gd name="connsiteX0" fmla="*/ 2173045 w 2173045"/>
              <a:gd name="connsiteY0" fmla="*/ 484117 h 484117"/>
              <a:gd name="connsiteX1" fmla="*/ 1624405 w 2173045"/>
              <a:gd name="connsiteY1" fmla="*/ 53811 h 484117"/>
              <a:gd name="connsiteX2" fmla="*/ 1151068 w 2173045"/>
              <a:gd name="connsiteY2" fmla="*/ 430328 h 484117"/>
              <a:gd name="connsiteX3" fmla="*/ 537882 w 2173045"/>
              <a:gd name="connsiteY3" fmla="*/ 22 h 484117"/>
              <a:gd name="connsiteX4" fmla="*/ 0 w 2173045"/>
              <a:gd name="connsiteY4" fmla="*/ 451844 h 48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45" h="484117">
                <a:moveTo>
                  <a:pt x="2173045" y="484117"/>
                </a:moveTo>
                <a:cubicBezTo>
                  <a:pt x="1983889" y="273446"/>
                  <a:pt x="1794734" y="62776"/>
                  <a:pt x="1624405" y="53811"/>
                </a:cubicBezTo>
                <a:cubicBezTo>
                  <a:pt x="1454076" y="44846"/>
                  <a:pt x="1332155" y="439293"/>
                  <a:pt x="1151068" y="430328"/>
                </a:cubicBezTo>
                <a:cubicBezTo>
                  <a:pt x="969981" y="421363"/>
                  <a:pt x="729727" y="-3564"/>
                  <a:pt x="537882" y="22"/>
                </a:cubicBezTo>
                <a:cubicBezTo>
                  <a:pt x="346037" y="3608"/>
                  <a:pt x="173018" y="227726"/>
                  <a:pt x="0" y="451844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What is a Magnetic Field? - Twinkl">
            <a:extLst>
              <a:ext uri="{FF2B5EF4-FFF2-40B4-BE49-F238E27FC236}">
                <a16:creationId xmlns:a16="http://schemas.microsoft.com/office/drawing/2014/main" id="{E533008F-CF34-F61C-1843-18D1DB91C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68339" y="994925"/>
            <a:ext cx="4262345" cy="22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5D2EA834-97EA-3543-530A-541B29C54D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058" y="3678751"/>
            <a:ext cx="6004002" cy="250004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4595908-DE5C-0559-2AA6-13D0B12A2085}"/>
              </a:ext>
            </a:extLst>
          </p:cNvPr>
          <p:cNvCxnSpPr>
            <a:cxnSpLocks/>
          </p:cNvCxnSpPr>
          <p:nvPr/>
        </p:nvCxnSpPr>
        <p:spPr>
          <a:xfrm flipV="1">
            <a:off x="5415800" y="2779776"/>
            <a:ext cx="802120" cy="3017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97368D-2DC0-D8F7-AC71-FF7A63C76949}"/>
              </a:ext>
            </a:extLst>
          </p:cNvPr>
          <p:cNvCxnSpPr/>
          <p:nvPr/>
        </p:nvCxnSpPr>
        <p:spPr>
          <a:xfrm>
            <a:off x="4572000" y="4453128"/>
            <a:ext cx="1280160" cy="173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355CE65-4197-0F28-2166-C89F229F1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85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C2972-7031-B9F6-FEB1-E372843A2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4E9B4-5A5E-4C94-0AB6-45631419E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12" y="1680646"/>
            <a:ext cx="5140284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</a:t>
            </a:r>
            <a:r>
              <a:rPr lang="en-GB" dirty="0" err="1"/>
              <a:t>haloscope</a:t>
            </a:r>
            <a:r>
              <a:rPr lang="en-GB" dirty="0"/>
              <a:t> is a microwave resonant cavity in a strong magnetic field.</a:t>
            </a:r>
          </a:p>
          <a:p>
            <a:endParaRPr lang="en-GB" dirty="0"/>
          </a:p>
          <a:p>
            <a:r>
              <a:rPr lang="en-GB" dirty="0"/>
              <a:t>If a photon with frequency matching the resonance of the cavity is present, we see an increase in output power.</a:t>
            </a:r>
          </a:p>
          <a:p>
            <a:endParaRPr lang="en-GB" dirty="0"/>
          </a:p>
          <a:p>
            <a:r>
              <a:rPr lang="en-GB" dirty="0"/>
              <a:t>The photon frequency is related to the axion mass.</a:t>
            </a:r>
            <a:r>
              <a:rPr lang="en-GB" dirty="0">
                <a:sym typeface="Wingdings" panose="05000000000000000000" pitchFamily="2" charset="2"/>
              </a:rPr>
              <a:t>    </a:t>
            </a:r>
            <a:endParaRPr lang="en-GB" dirty="0"/>
          </a:p>
        </p:txBody>
      </p:sp>
      <p:pic>
        <p:nvPicPr>
          <p:cNvPr id="4" name="Picture 2" descr="Physics - Homing in on Axions?">
            <a:extLst>
              <a:ext uri="{FF2B5EF4-FFF2-40B4-BE49-F238E27FC236}">
                <a16:creationId xmlns:a16="http://schemas.microsoft.com/office/drawing/2014/main" id="{0F62D529-3517-A191-BEA0-FCBB3EB2B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044" y="1800873"/>
            <a:ext cx="6475385" cy="349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C99322-7526-8817-E4F9-F817F81BF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96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14C2-2078-C14A-1D50-14953E406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5C5970-2DBC-69E1-1D55-68B02ABA8E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The signal from the axion is expected to be weak, therefore we need to reduce noise.</a:t>
                </a:r>
              </a:p>
              <a:p>
                <a:endParaRPr lang="en-GB" dirty="0"/>
              </a:p>
              <a:p>
                <a:r>
                  <a:rPr lang="en-GB" dirty="0"/>
                  <a:t>By placing the cavity at cryogenic temperatures, we can reduce the blackbody noise in the system.</a:t>
                </a:r>
              </a:p>
              <a:p>
                <a:endParaRPr lang="en-GB" dirty="0"/>
              </a:p>
              <a:p>
                <a:r>
                  <a:rPr lang="en-GB" dirty="0"/>
                  <a:t>Our experiment will be at 50mK.</a:t>
                </a:r>
              </a:p>
              <a:p>
                <a:endParaRPr lang="en-GB" dirty="0"/>
              </a:p>
              <a:p>
                <a:r>
                  <a:rPr lang="en-GB" dirty="0"/>
                  <a:t>(50mK, 30GHz -&gt;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ñ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4.6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5C5970-2DBC-69E1-1D55-68B02ABA8E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b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11F621-88EB-74A5-FE2A-39F133CF0246}"/>
                  </a:ext>
                </a:extLst>
              </p:cNvPr>
              <p:cNvSpPr txBox="1"/>
              <p:nvPr/>
            </p:nvSpPr>
            <p:spPr>
              <a:xfrm>
                <a:off x="8204200" y="4318000"/>
                <a:ext cx="3317398" cy="11331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ñ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h𝑓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sup>
                          </m:s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11F621-88EB-74A5-FE2A-39F133CF0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200" y="4318000"/>
                <a:ext cx="3317398" cy="11331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76AD42E-B825-F897-CA08-5D047A93138D}"/>
              </a:ext>
            </a:extLst>
          </p:cNvPr>
          <p:cNvSpPr/>
          <p:nvPr/>
        </p:nvSpPr>
        <p:spPr>
          <a:xfrm>
            <a:off x="10532533" y="5029200"/>
            <a:ext cx="211667" cy="355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5D5EA-08A3-CFE7-8055-E9BC433C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0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18CFB-3954-8AAB-CC18-CC4393A7C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E3A83-12A0-197C-8F62-D55657C4F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795" y="1825625"/>
            <a:ext cx="6663268" cy="4351338"/>
          </a:xfrm>
        </p:spPr>
        <p:txBody>
          <a:bodyPr/>
          <a:lstStyle/>
          <a:p>
            <a:r>
              <a:rPr lang="en-GB"/>
              <a:t>We get to 50mK using a mini dilution refrigerator.</a:t>
            </a:r>
          </a:p>
          <a:p>
            <a:endParaRPr lang="en-GB"/>
          </a:p>
          <a:p>
            <a:r>
              <a:rPr lang="en-GB"/>
              <a:t>These dissolve liquid helium-3 into superfluid helium-4, which produces large sub-kelvin cooling power.</a:t>
            </a:r>
          </a:p>
          <a:p>
            <a:endParaRPr lang="en-GB"/>
          </a:p>
          <a:p>
            <a:r>
              <a:rPr lang="en-GB"/>
              <a:t>We pre-cool the mixture using sorption coolers.</a:t>
            </a:r>
          </a:p>
          <a:p>
            <a:endParaRPr lang="en-GB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752B16-CEC3-C49C-11B1-1A5146FCEA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9" t="13796" r="287"/>
          <a:stretch>
            <a:fillRect/>
          </a:stretch>
        </p:blipFill>
        <p:spPr>
          <a:xfrm>
            <a:off x="7190160" y="599278"/>
            <a:ext cx="4798640" cy="557768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4E34C-4BBF-E9E9-AEF9-E8D3AFDD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4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11C46FE-57ED-2049-5AC5-87E1905E78D1}"/>
              </a:ext>
            </a:extLst>
          </p:cNvPr>
          <p:cNvSpPr/>
          <p:nvPr/>
        </p:nvSpPr>
        <p:spPr>
          <a:xfrm>
            <a:off x="7798431" y="2848326"/>
            <a:ext cx="3315546" cy="325949"/>
          </a:xfrm>
          <a:prstGeom prst="rect">
            <a:avLst/>
          </a:prstGeom>
          <a:effectLst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59BEF4-32EF-FAF4-1A49-44F9B5477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Sorption Coolers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0D52A-6422-BDCA-1F79-7A8649FD8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350933" cy="480218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 pot of liquid Helium lies below a charcoal pump, with a condenser (mechanically cooled to 4K) between them.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charcoal pump, when cooled using a heat switch, adsorbs evaporated Helium from the pot.</a:t>
            </a:r>
          </a:p>
          <a:p>
            <a:endParaRPr lang="en-GB" dirty="0"/>
          </a:p>
          <a:p>
            <a:r>
              <a:rPr lang="en-GB" dirty="0"/>
              <a:t>This </a:t>
            </a:r>
            <a:r>
              <a:rPr lang="en-GB" b="1" dirty="0"/>
              <a:t>adsorption of vapour cools the liquid Helium</a:t>
            </a:r>
            <a:r>
              <a:rPr lang="en-GB" dirty="0"/>
              <a:t> in the pot.</a:t>
            </a:r>
          </a:p>
          <a:p>
            <a:endParaRPr lang="en-GB" dirty="0"/>
          </a:p>
          <a:p>
            <a:r>
              <a:rPr lang="en-GB" dirty="0"/>
              <a:t>This cools He-4 to 1K. A He-4 cooler can act as the condenser to a He-3 system which can reach 300mK.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7D6DD8-070D-2A00-E1A7-7D2EB82976D8}"/>
              </a:ext>
            </a:extLst>
          </p:cNvPr>
          <p:cNvSpPr txBox="1"/>
          <p:nvPr/>
        </p:nvSpPr>
        <p:spPr>
          <a:xfrm>
            <a:off x="7415736" y="5141668"/>
            <a:ext cx="4080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diagram of a single stage sorption cooler.  When the charcoal pump is heated, Helium flows as the red arrows. When cooled, Helium flows as the blue arrows.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8F5B0A-B209-4977-9EA1-53C4E7FB4605}"/>
              </a:ext>
            </a:extLst>
          </p:cNvPr>
          <p:cNvSpPr/>
          <p:nvPr/>
        </p:nvSpPr>
        <p:spPr>
          <a:xfrm>
            <a:off x="9011707" y="712358"/>
            <a:ext cx="922867" cy="16351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AD0ACE9-0D4B-4AC9-599C-43F207D49A2C}"/>
              </a:ext>
            </a:extLst>
          </p:cNvPr>
          <p:cNvCxnSpPr>
            <a:cxnSpLocks/>
          </p:cNvCxnSpPr>
          <p:nvPr/>
        </p:nvCxnSpPr>
        <p:spPr>
          <a:xfrm rot="5400000">
            <a:off x="8017946" y="3043782"/>
            <a:ext cx="1989636" cy="423335"/>
          </a:xfrm>
          <a:prstGeom prst="bentConnector3">
            <a:avLst>
              <a:gd name="adj1" fmla="val 334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ED7278C5-F949-F368-744C-AE5543F952C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938698" y="3043781"/>
            <a:ext cx="1989636" cy="423335"/>
          </a:xfrm>
          <a:prstGeom prst="bentConnector3">
            <a:avLst>
              <a:gd name="adj1" fmla="val 334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B4222D20-0ED1-2599-3BEF-1E17661DA7EC}"/>
              </a:ext>
            </a:extLst>
          </p:cNvPr>
          <p:cNvSpPr/>
          <p:nvPr/>
        </p:nvSpPr>
        <p:spPr>
          <a:xfrm>
            <a:off x="9012764" y="3090333"/>
            <a:ext cx="914400" cy="115993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21C722-5A20-878E-0622-D09D0FEB1561}"/>
              </a:ext>
            </a:extLst>
          </p:cNvPr>
          <p:cNvCxnSpPr>
            <a:cxnSpLocks/>
          </p:cNvCxnSpPr>
          <p:nvPr/>
        </p:nvCxnSpPr>
        <p:spPr>
          <a:xfrm>
            <a:off x="8466667" y="5020733"/>
            <a:ext cx="19875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D2CF8942-34C5-6A8A-3FF2-F75634981D0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240181" y="4485220"/>
            <a:ext cx="778933" cy="309029"/>
          </a:xfrm>
          <a:prstGeom prst="bentConnector3">
            <a:avLst>
              <a:gd name="adj1" fmla="val 1010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692AB855-9E62-E692-9166-67F8E0208877}"/>
              </a:ext>
            </a:extLst>
          </p:cNvPr>
          <p:cNvCxnSpPr>
            <a:cxnSpLocks/>
          </p:cNvCxnSpPr>
          <p:nvPr/>
        </p:nvCxnSpPr>
        <p:spPr>
          <a:xfrm rot="16200000" flipV="1">
            <a:off x="9910232" y="4485220"/>
            <a:ext cx="778933" cy="309029"/>
          </a:xfrm>
          <a:prstGeom prst="bentConnector3">
            <a:avLst>
              <a:gd name="adj1" fmla="val 1010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51619C3-2A19-17C1-5F18-AD24C5CBC4CF}"/>
              </a:ext>
            </a:extLst>
          </p:cNvPr>
          <p:cNvCxnSpPr>
            <a:cxnSpLocks/>
          </p:cNvCxnSpPr>
          <p:nvPr/>
        </p:nvCxnSpPr>
        <p:spPr>
          <a:xfrm>
            <a:off x="8466667" y="4639734"/>
            <a:ext cx="1987546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DFB4B0E1-3298-12DE-B893-25FCA55D2EE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507754" y="1315776"/>
            <a:ext cx="2120490" cy="914924"/>
          </a:xfrm>
          <a:prstGeom prst="bentConnector3">
            <a:avLst>
              <a:gd name="adj1" fmla="val 9911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43EEAEB-223F-B305-A9EF-D6977C603F1E}"/>
              </a:ext>
            </a:extLst>
          </p:cNvPr>
          <p:cNvSpPr txBox="1"/>
          <p:nvPr/>
        </p:nvSpPr>
        <p:spPr>
          <a:xfrm>
            <a:off x="10215033" y="4362735"/>
            <a:ext cx="914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Pot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888C5F-0A5C-8599-AA7C-210A68F73040}"/>
              </a:ext>
            </a:extLst>
          </p:cNvPr>
          <p:cNvSpPr txBox="1"/>
          <p:nvPr/>
        </p:nvSpPr>
        <p:spPr>
          <a:xfrm>
            <a:off x="8999004" y="4698365"/>
            <a:ext cx="914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Liquid He</a:t>
            </a:r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DF3D45E-1CE6-9889-CB0F-7E8238000A90}"/>
              </a:ext>
            </a:extLst>
          </p:cNvPr>
          <p:cNvSpPr txBox="1"/>
          <p:nvPr/>
        </p:nvSpPr>
        <p:spPr>
          <a:xfrm>
            <a:off x="8999005" y="4317367"/>
            <a:ext cx="914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He Vapour</a:t>
            </a:r>
            <a:endParaRPr lang="en-GB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87A090-C2C1-54F8-2A04-BF7B7C00E7B6}"/>
              </a:ext>
            </a:extLst>
          </p:cNvPr>
          <p:cNvSpPr txBox="1"/>
          <p:nvPr/>
        </p:nvSpPr>
        <p:spPr>
          <a:xfrm>
            <a:off x="11111334" y="2780376"/>
            <a:ext cx="91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Condenser Flange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BFDB5CC-2EB8-DAFD-F584-2B040F058B79}"/>
              </a:ext>
            </a:extLst>
          </p:cNvPr>
          <p:cNvSpPr txBox="1"/>
          <p:nvPr/>
        </p:nvSpPr>
        <p:spPr>
          <a:xfrm>
            <a:off x="9913403" y="1389401"/>
            <a:ext cx="91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Charcoal Pump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048DF6C-67A2-54A7-FA34-D2867618A846}"/>
              </a:ext>
            </a:extLst>
          </p:cNvPr>
          <p:cNvSpPr txBox="1"/>
          <p:nvPr/>
        </p:nvSpPr>
        <p:spPr>
          <a:xfrm>
            <a:off x="7272330" y="1541500"/>
            <a:ext cx="91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Heat Switch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56EB1CA-B5E3-2150-2FE9-7431794C89B4}"/>
              </a:ext>
            </a:extLst>
          </p:cNvPr>
          <p:cNvCxnSpPr>
            <a:cxnSpLocks/>
          </p:cNvCxnSpPr>
          <p:nvPr/>
        </p:nvCxnSpPr>
        <p:spPr>
          <a:xfrm>
            <a:off x="9313333" y="2347544"/>
            <a:ext cx="0" cy="6180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B049588-2BA6-2341-C599-1FBAD5EA00C1}"/>
              </a:ext>
            </a:extLst>
          </p:cNvPr>
          <p:cNvCxnSpPr>
            <a:cxnSpLocks/>
          </p:cNvCxnSpPr>
          <p:nvPr/>
        </p:nvCxnSpPr>
        <p:spPr>
          <a:xfrm>
            <a:off x="8898466" y="3255448"/>
            <a:ext cx="0" cy="6180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FC2012C-1618-F816-6E95-B32B32E29E57}"/>
              </a:ext>
            </a:extLst>
          </p:cNvPr>
          <p:cNvCxnSpPr>
            <a:cxnSpLocks/>
          </p:cNvCxnSpPr>
          <p:nvPr/>
        </p:nvCxnSpPr>
        <p:spPr>
          <a:xfrm>
            <a:off x="9186862" y="4700130"/>
            <a:ext cx="5662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3DFA73D-A3E4-6BE9-3401-29EEAE7A5FAE}"/>
              </a:ext>
            </a:extLst>
          </p:cNvPr>
          <p:cNvCxnSpPr>
            <a:cxnSpLocks/>
          </p:cNvCxnSpPr>
          <p:nvPr/>
        </p:nvCxnSpPr>
        <p:spPr>
          <a:xfrm flipH="1" flipV="1">
            <a:off x="10024527" y="3283283"/>
            <a:ext cx="4231" cy="5902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1D40A42-5ABE-6EBD-4A02-286F4EEDF73C}"/>
              </a:ext>
            </a:extLst>
          </p:cNvPr>
          <p:cNvCxnSpPr>
            <a:cxnSpLocks/>
          </p:cNvCxnSpPr>
          <p:nvPr/>
        </p:nvCxnSpPr>
        <p:spPr>
          <a:xfrm flipV="1">
            <a:off x="9584267" y="2347544"/>
            <a:ext cx="0" cy="618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53D97FF-9935-D09B-B423-A6FB820CE1D2}"/>
              </a:ext>
            </a:extLst>
          </p:cNvPr>
          <p:cNvCxnSpPr>
            <a:cxnSpLocks/>
          </p:cNvCxnSpPr>
          <p:nvPr/>
        </p:nvCxnSpPr>
        <p:spPr>
          <a:xfrm flipV="1">
            <a:off x="8898466" y="4021668"/>
            <a:ext cx="0" cy="618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F430E7A-2DE8-94C9-4E61-A9D3625B8413}"/>
              </a:ext>
            </a:extLst>
          </p:cNvPr>
          <p:cNvCxnSpPr>
            <a:cxnSpLocks/>
          </p:cNvCxnSpPr>
          <p:nvPr/>
        </p:nvCxnSpPr>
        <p:spPr>
          <a:xfrm flipV="1">
            <a:off x="10032994" y="4053702"/>
            <a:ext cx="0" cy="618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4C64D-60E1-541D-CB7A-C9444811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403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AEE4-2A03-0B58-150C-811039146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Dilution Refrigerators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2EA49-0BFF-45BF-CF5C-F61819AE9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71067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Below 0.85K, a phase separation between liquid He-3 and superfluid He-4 occurs.</a:t>
            </a:r>
          </a:p>
          <a:p>
            <a:endParaRPr lang="en-GB" dirty="0"/>
          </a:p>
          <a:p>
            <a:r>
              <a:rPr lang="en-GB" dirty="0"/>
              <a:t>Concentrated He-3 sits above diluted He-3 in He-4 (at a constant conc.).</a:t>
            </a:r>
          </a:p>
          <a:p>
            <a:endParaRPr lang="en-GB" dirty="0"/>
          </a:p>
          <a:p>
            <a:r>
              <a:rPr lang="en-GB" dirty="0"/>
              <a:t>There is an enthalpy change when He-3 is diluted with He-4. </a:t>
            </a:r>
            <a:r>
              <a:rPr lang="en-GB" b="1" dirty="0"/>
              <a:t>Heat is absorbed</a:t>
            </a:r>
            <a:r>
              <a:rPr lang="en-GB" dirty="0"/>
              <a:t> from the surroundings when this occurs.</a:t>
            </a:r>
          </a:p>
          <a:p>
            <a:endParaRPr lang="en-GB" dirty="0"/>
          </a:p>
          <a:p>
            <a:r>
              <a:rPr lang="en-GB" dirty="0"/>
              <a:t>We can </a:t>
            </a:r>
            <a:r>
              <a:rPr lang="en-GB" b="1" dirty="0"/>
              <a:t>circulate</a:t>
            </a:r>
            <a:r>
              <a:rPr lang="en-GB" dirty="0"/>
              <a:t> He-3 through He-4 to continuously cool.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5C3333-28B7-0C9D-B4A3-B0F5FE30A9DD}"/>
              </a:ext>
            </a:extLst>
          </p:cNvPr>
          <p:cNvCxnSpPr>
            <a:cxnSpLocks/>
          </p:cNvCxnSpPr>
          <p:nvPr/>
        </p:nvCxnSpPr>
        <p:spPr>
          <a:xfrm>
            <a:off x="7840144" y="1938867"/>
            <a:ext cx="0" cy="23452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750172-E9D8-39AF-CEE0-7E1917AB6BEC}"/>
              </a:ext>
            </a:extLst>
          </p:cNvPr>
          <p:cNvCxnSpPr>
            <a:cxnSpLocks/>
          </p:cNvCxnSpPr>
          <p:nvPr/>
        </p:nvCxnSpPr>
        <p:spPr>
          <a:xfrm>
            <a:off x="10312411" y="1938867"/>
            <a:ext cx="0" cy="23452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32CDF50-9506-956A-561B-C5939F709E36}"/>
              </a:ext>
            </a:extLst>
          </p:cNvPr>
          <p:cNvCxnSpPr>
            <a:cxnSpLocks/>
          </p:cNvCxnSpPr>
          <p:nvPr/>
        </p:nvCxnSpPr>
        <p:spPr>
          <a:xfrm>
            <a:off x="7840144" y="4284133"/>
            <a:ext cx="247226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7AE6E8-C33A-A56E-92BC-0FA2F5FA5A7C}"/>
              </a:ext>
            </a:extLst>
          </p:cNvPr>
          <p:cNvCxnSpPr>
            <a:cxnSpLocks/>
          </p:cNvCxnSpPr>
          <p:nvPr/>
        </p:nvCxnSpPr>
        <p:spPr>
          <a:xfrm>
            <a:off x="7840144" y="3031067"/>
            <a:ext cx="2472267" cy="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5143FD-0693-A11B-62A5-F0941501AB64}"/>
              </a:ext>
            </a:extLst>
          </p:cNvPr>
          <p:cNvSpPr txBox="1"/>
          <p:nvPr/>
        </p:nvSpPr>
        <p:spPr>
          <a:xfrm>
            <a:off x="8716445" y="2413556"/>
            <a:ext cx="719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He-3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A40E86-6B32-6433-F7E3-9C7A314BE614}"/>
              </a:ext>
            </a:extLst>
          </p:cNvPr>
          <p:cNvSpPr txBox="1"/>
          <p:nvPr/>
        </p:nvSpPr>
        <p:spPr>
          <a:xfrm>
            <a:off x="8382012" y="3429000"/>
            <a:ext cx="13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He-3 + He-4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38E17E-4A9C-4729-42A6-D92C904E43B2}"/>
              </a:ext>
            </a:extLst>
          </p:cNvPr>
          <p:cNvSpPr txBox="1"/>
          <p:nvPr/>
        </p:nvSpPr>
        <p:spPr>
          <a:xfrm>
            <a:off x="8153403" y="4256113"/>
            <a:ext cx="181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Mixing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0F2667-C11F-DB4B-36C0-2849706FC400}"/>
              </a:ext>
            </a:extLst>
          </p:cNvPr>
          <p:cNvSpPr txBox="1"/>
          <p:nvPr/>
        </p:nvSpPr>
        <p:spPr>
          <a:xfrm>
            <a:off x="7167036" y="4699630"/>
            <a:ext cx="378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An illustration of how He-3 and He-4 occupy the mixing chamber.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5846FC-0364-50D8-BA22-EFAF57A550A7}"/>
              </a:ext>
            </a:extLst>
          </p:cNvPr>
          <p:cNvCxnSpPr/>
          <p:nvPr/>
        </p:nvCxnSpPr>
        <p:spPr>
          <a:xfrm>
            <a:off x="8212678" y="2782888"/>
            <a:ext cx="0" cy="510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6EF17F8-A009-DC2C-3573-0C6F2CA61A55}"/>
              </a:ext>
            </a:extLst>
          </p:cNvPr>
          <p:cNvCxnSpPr/>
          <p:nvPr/>
        </p:nvCxnSpPr>
        <p:spPr>
          <a:xfrm>
            <a:off x="9025478" y="2797176"/>
            <a:ext cx="0" cy="510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ED20D2A-FD11-C0EF-EF32-92DCADB868E2}"/>
              </a:ext>
            </a:extLst>
          </p:cNvPr>
          <p:cNvCxnSpPr/>
          <p:nvPr/>
        </p:nvCxnSpPr>
        <p:spPr>
          <a:xfrm>
            <a:off x="9889078" y="2797176"/>
            <a:ext cx="0" cy="510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C2E4FE-6686-ECE2-9902-64196C285A99}"/>
              </a:ext>
            </a:extLst>
          </p:cNvPr>
          <p:cNvCxnSpPr>
            <a:cxnSpLocks/>
          </p:cNvCxnSpPr>
          <p:nvPr/>
        </p:nvCxnSpPr>
        <p:spPr>
          <a:xfrm>
            <a:off x="10583353" y="3661542"/>
            <a:ext cx="4825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4FF03CB-3D9F-75BF-D0F1-A829C98A7E59}"/>
              </a:ext>
            </a:extLst>
          </p:cNvPr>
          <p:cNvCxnSpPr>
            <a:cxnSpLocks/>
          </p:cNvCxnSpPr>
          <p:nvPr/>
        </p:nvCxnSpPr>
        <p:spPr>
          <a:xfrm flipV="1">
            <a:off x="11235287" y="2067746"/>
            <a:ext cx="0" cy="1240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B9FB8E-F93D-A397-9EC3-1E9F1A80D868}"/>
              </a:ext>
            </a:extLst>
          </p:cNvPr>
          <p:cNvCxnSpPr>
            <a:cxnSpLocks/>
          </p:cNvCxnSpPr>
          <p:nvPr/>
        </p:nvCxnSpPr>
        <p:spPr>
          <a:xfrm flipH="1">
            <a:off x="10583353" y="1804167"/>
            <a:ext cx="4825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1AAD8-FE20-8D48-B117-18E3D211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342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6D27E-5B59-2FD5-3C74-2A34FC63F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Dilution Refrigeration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7F68A-009E-2DF7-24C8-A17E2083C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688" y="1871345"/>
            <a:ext cx="4428067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We circulate He-3 in the mixing chamber by heating the still.</a:t>
            </a:r>
          </a:p>
          <a:p>
            <a:endParaRPr lang="en-GB" dirty="0"/>
          </a:p>
          <a:p>
            <a:r>
              <a:rPr lang="en-GB" dirty="0"/>
              <a:t>We have two coupled sorption systems acting as the condenser for the dilution system.</a:t>
            </a:r>
          </a:p>
          <a:p>
            <a:endParaRPr lang="en-GB" dirty="0"/>
          </a:p>
          <a:p>
            <a:r>
              <a:rPr lang="en-GB" dirty="0"/>
              <a:t>We can alternately cool these systems to keep the condenser at a constant 300mK.</a:t>
            </a:r>
          </a:p>
        </p:txBody>
      </p:sp>
      <p:pic>
        <p:nvPicPr>
          <p:cNvPr id="4" name="Picture 3" descr="A diagram of a machine&#10;&#10;AI-generated content may be incorrect.">
            <a:extLst>
              <a:ext uri="{FF2B5EF4-FFF2-40B4-BE49-F238E27FC236}">
                <a16:creationId xmlns:a16="http://schemas.microsoft.com/office/drawing/2014/main" id="{EBFAF5BC-CBD0-8A88-CEC1-2E64C4B00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"/>
          <a:stretch>
            <a:fillRect/>
          </a:stretch>
        </p:blipFill>
        <p:spPr>
          <a:xfrm>
            <a:off x="5565488" y="1330960"/>
            <a:ext cx="6240432" cy="46929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46FD0-05E7-3264-9EE7-B10DF6137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9D1D00-9C22-1C81-71CA-4C3DD735DCB0}"/>
              </a:ext>
            </a:extLst>
          </p:cNvPr>
          <p:cNvSpPr txBox="1"/>
          <p:nvPr/>
        </p:nvSpPr>
        <p:spPr>
          <a:xfrm>
            <a:off x="8909732" y="6252650"/>
            <a:ext cx="78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50mK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62B78-B2B0-7241-E896-BDBB33AA9CC8}"/>
              </a:ext>
            </a:extLst>
          </p:cNvPr>
          <p:cNvSpPr txBox="1"/>
          <p:nvPr/>
        </p:nvSpPr>
        <p:spPr>
          <a:xfrm>
            <a:off x="9982200" y="4823541"/>
            <a:ext cx="28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Condenser @ 300mK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82C33F-4D02-532B-9A5D-40F168F29327}"/>
              </a:ext>
            </a:extLst>
          </p:cNvPr>
          <p:cNvCxnSpPr/>
          <p:nvPr/>
        </p:nvCxnSpPr>
        <p:spPr>
          <a:xfrm flipH="1" flipV="1">
            <a:off x="9843187" y="4261892"/>
            <a:ext cx="731520" cy="612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0DA2748-2C13-7EF2-9D37-BECAE3B39A4A}"/>
              </a:ext>
            </a:extLst>
          </p:cNvPr>
          <p:cNvCxnSpPr/>
          <p:nvPr/>
        </p:nvCxnSpPr>
        <p:spPr>
          <a:xfrm flipH="1" flipV="1">
            <a:off x="8909732" y="6090717"/>
            <a:ext cx="155448" cy="198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515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871BE-8AF7-5E15-9AD8-4CEFE4B9C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Thermometry + Heating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3A5B7-7E36-17D3-A5D3-E0C8AF2D0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We need to monitor the temperatures of each stage of the fridge.</a:t>
            </a:r>
          </a:p>
          <a:p>
            <a:endParaRPr lang="en-GB" dirty="0"/>
          </a:p>
          <a:p>
            <a:r>
              <a:rPr lang="en-GB" dirty="0"/>
              <a:t>Above 4K we use diodes, below 4K we use resistors.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Resistance bridges measure the temperature of these thermometers and output them via USB to ARCTIC-FOX.</a:t>
            </a:r>
          </a:p>
          <a:p>
            <a:endParaRPr lang="en-GB" dirty="0"/>
          </a:p>
          <a:p>
            <a:r>
              <a:rPr lang="en-GB" dirty="0"/>
              <a:t>We also use heaters in the cryostats to control the sorption pumps and to circulate the He-3 through the DR.</a:t>
            </a:r>
          </a:p>
          <a:p>
            <a:endParaRPr lang="en-GB" dirty="0"/>
          </a:p>
          <a:p>
            <a:r>
              <a:rPr lang="en-GB" dirty="0"/>
              <a:t>Heaters are controlled by CTCs + ARCTIC-FOX.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62C9B-AA97-9089-91CD-A821EC88B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881FC-C872-4D51-A457-DBC4490FC2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49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766</Words>
  <Application>Microsoft Office PowerPoint</Application>
  <PresentationFormat>Widescreen</PresentationFormat>
  <Paragraphs>126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Cambria Math</vt:lpstr>
      <vt:lpstr>Wingdings</vt:lpstr>
      <vt:lpstr>Office Theme</vt:lpstr>
      <vt:lpstr>What do Ted and Matt actually do?</vt:lpstr>
      <vt:lpstr>Axions</vt:lpstr>
      <vt:lpstr>The Detector</vt:lpstr>
      <vt:lpstr>Cryogenics</vt:lpstr>
      <vt:lpstr>Cryogenics</vt:lpstr>
      <vt:lpstr>Sorption Coolers</vt:lpstr>
      <vt:lpstr>Dilution Refrigerators</vt:lpstr>
      <vt:lpstr>Dilution Refrigeration</vt:lpstr>
      <vt:lpstr>Thermometry + Heating</vt:lpstr>
      <vt:lpstr>ARCTIC-FOX</vt:lpstr>
      <vt:lpstr>Axion Signals</vt:lpstr>
      <vt:lpstr>Axion Signals</vt:lpstr>
      <vt:lpstr>Axion Signals</vt:lpstr>
      <vt:lpstr>Axion Signals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Smith</dc:creator>
  <cp:lastModifiedBy>Edward Smith</cp:lastModifiedBy>
  <cp:revision>1</cp:revision>
  <dcterms:created xsi:type="dcterms:W3CDTF">2026-02-03T09:32:16Z</dcterms:created>
  <dcterms:modified xsi:type="dcterms:W3CDTF">2026-02-04T09:56:41Z</dcterms:modified>
</cp:coreProperties>
</file>