
<file path=[Content_Types].xml><?xml version="1.0" encoding="utf-8"?>
<Types xmlns="http://schemas.openxmlformats.org/package/2006/content-types"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f5d4f9c3b2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f5d4f9c3b2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f5d4f9c3b2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f5d4f9c3b2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d01cac82a7_0_1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d01cac82a7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d01cac82a7_0_1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d01cac82a7_0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Gauge links describe the ejected quark,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phem frame, gauge links are W_kb for the ejected quark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Non-</a:t>
            </a:r>
            <a:r>
              <a:rPr lang="en"/>
              <a:t>universality</a:t>
            </a:r>
            <a:r>
              <a:rPr lang="en"/>
              <a:t> - “process dependant”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f956d868a2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f956d868a2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d01cac82a7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d01cac82a7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</a:rPr>
              <a:t>Processes capable of being simulated </a:t>
            </a:r>
            <a:r>
              <a:rPr lang="en" sz="1000">
                <a:solidFill>
                  <a:schemeClr val="dk1"/>
                </a:solidFill>
              </a:rPr>
              <a:t>perturbatively</a:t>
            </a:r>
            <a:r>
              <a:rPr lang="en" sz="1000">
                <a:solidFill>
                  <a:schemeClr val="dk1"/>
                </a:solidFill>
              </a:rPr>
              <a:t> and non-perturbatively, describes many kinds of collisions in particle accelerators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</a:rPr>
              <a:t>TMDs on the lattice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</a:rPr>
              <a:t>Semi-Inclusive Deep Inelastic Scattering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</a:rPr>
              <a:t>Drell-Yan: Hadron-Hadron production of lepton pairs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</a:rPr>
              <a:t>Standard TMDs that can be used to describe SIDIS and Drell-Yan processes can be calculated on the lattice.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</a:rPr>
              <a:t>There are new kinds of TMDs calculated on the lattice, that could be used to describe hadron to hadron interactions and results from the eic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d01cac82a7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d01cac82a7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</a:rPr>
              <a:t>How can lattice qcd calculate TMD’s anyway?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</a:rPr>
              <a:t>In a particle collider, we have some hadron traveling with some momentum, and a quark is ejected. That is exactly what happens on the lattice.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</a:rPr>
              <a:t>We only focus on the qcd component, we don’t care about the electrons/photons at all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</a:rPr>
              <a:t>The ‘blob/bulk’ is the TMD Matrix Component that we calculate on the lattice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</a:rPr>
              <a:t>Compare dis handbag diagram to Lattice diagram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595959"/>
                </a:solidFill>
              </a:rPr>
              <a:t>We are calculating fourier transformed TMDs, in Position Space not Momentum Space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How to get from phenomenology view to lattice view?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3 Things: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-Fourier transform from momentum to position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-Remove all non-qcd elements from the interaction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-Wick rotate from minkowski time to euclidean time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-Simulate the blob/bulk of the hadron with the conditions imposed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All the infinite interactions that can happen inside that blob are ‘discretized’ on the lattice and become countable and calculable.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</a:rPr>
              <a:t>TMD Matrix Element</a:t>
            </a:r>
            <a:endParaRPr sz="10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d01cac82a7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d01cac82a7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</a:rPr>
              <a:t>New kinds of TMDS.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</a:rPr>
              <a:t>Dependance on pt^2.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</a:rPr>
              <a:t>Gauge link dependence of TMDS.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</a:rPr>
              <a:t>Measuring Non-universality of TMDs.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</a:rPr>
              <a:t>Spiral closely matches figure 1e, Leading Order 2-&gt;2 Processes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</a:rPr>
              <a:t>Disconnected closely matches figures 1f,1g,1h, Non Leading Order 2-&gt;2 Processes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</a:rPr>
              <a:t>TMD functions made from original staple function (f1)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</a:rPr>
              <a:t>F1 describes an unpolarized quark in an unpolarized hadron with some longitudinal and transverse momentum</a:t>
            </a:r>
            <a:endParaRPr sz="1000">
              <a:solidFill>
                <a:srgbClr val="595959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f5d4f9c3b2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f5d4f9c3b2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</a:rPr>
              <a:t>New kinds of TMDS.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</a:rPr>
              <a:t>Dependance on pt^2.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</a:rPr>
              <a:t>Gauge link dependence of TMDS.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</a:rPr>
              <a:t>Measuring Non-universality of TMDs.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</a:rPr>
              <a:t>Spiral closely matches figure 1e, Leading Order 2-&gt;2 Processes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</a:rPr>
              <a:t>Disconnected closely matches figures 1f,1g,1h, Non Leading Order 2-&gt;2 Processes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</a:rPr>
              <a:t>TMD functions made from original staple function (f1)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</a:rPr>
              <a:t>F1 describes an unpolarized quark in an unpolarized hadron with some longitudinal and transverse momentum</a:t>
            </a:r>
            <a:endParaRPr sz="1000">
              <a:solidFill>
                <a:srgbClr val="595959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d01cac82a7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d01cac82a7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</a:rPr>
              <a:t>Details of the lattice: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</a:rPr>
              <a:t>-Size, Duration, Pion Mass, Vacuum Energy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</a:rPr>
              <a:t>Lasts roughly one one-hundred-thousandth of an attosecond, absurdly fast (10^-24 sec)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</a:rPr>
              <a:t>Wilson Loop sizes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</a:rPr>
              <a:t>Two-point function momentum, lowest possible on the lattice due to harmonics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</a:rPr>
              <a:t>Two-point function source locations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</a:rPr>
              <a:t>4-distance of 32 or higher away from other sources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595959"/>
                </a:solidFill>
              </a:rPr>
              <a:t>Prevents re-using the same portions of the lattice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595959"/>
                </a:solidFill>
              </a:rPr>
              <a:t>12 sources per configuration, each sources produces 32*32*32*96 proton/pion correlator results.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Like in real life, a proton source on the lattice doesn't just make one proton.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Non-imaginary time, hadrons decay exponentially from sources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The lattice calculates every possible two point function with a given source.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12 Sources in a cubic array.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Protons being generated at multiple points and propagating in all directions, including backward in time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Euclidean Proton Propagation animation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595959"/>
                </a:solidFill>
              </a:rPr>
              <a:t>Visualization of the raw data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595959"/>
                </a:solidFill>
              </a:rPr>
              <a:t>Always average all correlators over all space and just have a function in terms of time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595959"/>
                </a:solidFill>
              </a:rPr>
              <a:t>Averaging over middle time slices.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595959"/>
                </a:solidFill>
              </a:rPr>
              <a:t>As Hamiltonian is exaggerated near the source point,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595959"/>
                </a:solidFill>
              </a:rPr>
              <a:t>And uncertainties become comparatively larger as we approach t_s=16 and the amplitude continues to decay.</a:t>
            </a:r>
            <a:endParaRPr sz="1000"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f5d4f9c3b2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f5d4f9c3b2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f5d4f9c3b2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f5d4f9c3b2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f5d4f9c3b2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f5d4f9c3b2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595300" y="4770149"/>
            <a:ext cx="548700" cy="353100"/>
          </a:xfrm>
          <a:prstGeom prst="rect">
            <a:avLst/>
          </a:prstGeom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595300" y="4770149"/>
            <a:ext cx="548700" cy="353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595300" y="4770149"/>
            <a:ext cx="548700" cy="353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595300" y="4770149"/>
            <a:ext cx="548700" cy="353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180442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595300" y="4770149"/>
            <a:ext cx="548700" cy="353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180442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595300" y="4770149"/>
            <a:ext cx="548700" cy="353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180442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595300" y="4770149"/>
            <a:ext cx="548700" cy="353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595300" y="4770149"/>
            <a:ext cx="548700" cy="353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595300" y="4770149"/>
            <a:ext cx="548700" cy="353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595300" y="4770149"/>
            <a:ext cx="548700" cy="353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595300" y="4770149"/>
            <a:ext cx="548700" cy="353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-12000" y="4749900"/>
            <a:ext cx="9168000" cy="426600"/>
          </a:xfrm>
          <a:prstGeom prst="rect">
            <a:avLst/>
          </a:prstGeom>
          <a:solidFill>
            <a:srgbClr val="980000"/>
          </a:solidFill>
          <a:ln cap="flat" cmpd="sng" w="952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" name="Google Shape;7;p1"/>
          <p:cNvSpPr/>
          <p:nvPr/>
        </p:nvSpPr>
        <p:spPr>
          <a:xfrm>
            <a:off x="7822025" y="-6175"/>
            <a:ext cx="1173600" cy="579000"/>
          </a:xfrm>
          <a:prstGeom prst="rect">
            <a:avLst/>
          </a:prstGeom>
          <a:solidFill>
            <a:srgbClr val="980000"/>
          </a:solidFill>
          <a:ln cap="flat" cmpd="sng" w="952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" name="Google Shape;8;p1"/>
          <p:cNvSpPr/>
          <p:nvPr/>
        </p:nvSpPr>
        <p:spPr>
          <a:xfrm>
            <a:off x="7822247" y="7859"/>
            <a:ext cx="1173600" cy="1117200"/>
          </a:xfrm>
          <a:prstGeom prst="ellipse">
            <a:avLst/>
          </a:prstGeom>
          <a:solidFill>
            <a:srgbClr val="980000"/>
          </a:solidFill>
          <a:ln cap="flat" cmpd="sng" w="952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" name="Google Shape;9;p1"/>
          <p:cNvSpPr txBox="1"/>
          <p:nvPr>
            <p:ph type="title"/>
          </p:nvPr>
        </p:nvSpPr>
        <p:spPr>
          <a:xfrm>
            <a:off x="311700" y="18044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2" type="sldNum"/>
          </p:nvPr>
        </p:nvSpPr>
        <p:spPr>
          <a:xfrm>
            <a:off x="8595300" y="4770149"/>
            <a:ext cx="548700" cy="35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</a:defRPr>
            </a:lvl1pPr>
            <a:lvl2pPr lvl="1" algn="r">
              <a:buNone/>
              <a:defRPr sz="1000">
                <a:solidFill>
                  <a:schemeClr val="lt1"/>
                </a:solidFill>
              </a:defRPr>
            </a:lvl2pPr>
            <a:lvl3pPr lvl="2" algn="r">
              <a:buNone/>
              <a:defRPr sz="1000">
                <a:solidFill>
                  <a:schemeClr val="lt1"/>
                </a:solidFill>
              </a:defRPr>
            </a:lvl3pPr>
            <a:lvl4pPr lvl="3" algn="r">
              <a:buNone/>
              <a:defRPr sz="1000">
                <a:solidFill>
                  <a:schemeClr val="lt1"/>
                </a:solidFill>
              </a:defRPr>
            </a:lvl4pPr>
            <a:lvl5pPr lvl="4" algn="r">
              <a:buNone/>
              <a:defRPr sz="1000">
                <a:solidFill>
                  <a:schemeClr val="lt1"/>
                </a:solidFill>
              </a:defRPr>
            </a:lvl5pPr>
            <a:lvl6pPr lvl="5" algn="r">
              <a:buNone/>
              <a:defRPr sz="1000">
                <a:solidFill>
                  <a:schemeClr val="lt1"/>
                </a:solidFill>
              </a:defRPr>
            </a:lvl6pPr>
            <a:lvl7pPr lvl="6" algn="r">
              <a:buNone/>
              <a:defRPr sz="1000">
                <a:solidFill>
                  <a:schemeClr val="lt1"/>
                </a:solidFill>
              </a:defRPr>
            </a:lvl7pPr>
            <a:lvl8pPr lvl="7" algn="r">
              <a:buNone/>
              <a:defRPr sz="1000">
                <a:solidFill>
                  <a:schemeClr val="lt1"/>
                </a:solidFill>
              </a:defRPr>
            </a:lvl8pPr>
            <a:lvl9pPr lvl="8" algn="r">
              <a:buNone/>
              <a:defRPr sz="1000"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2" name="Google Shape;12;p1"/>
          <p:cNvPicPr preferRelativeResize="0"/>
          <p:nvPr/>
        </p:nvPicPr>
        <p:blipFill rotWithShape="1">
          <a:blip r:embed="rId1">
            <a:alphaModFix/>
          </a:blip>
          <a:srcRect b="14794" l="20421" r="20421" t="14794"/>
          <a:stretch/>
        </p:blipFill>
        <p:spPr>
          <a:xfrm>
            <a:off x="7822025" y="7850"/>
            <a:ext cx="1173601" cy="1117202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7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35.png"/><Relationship Id="rId7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6.png"/><Relationship Id="rId4" Type="http://schemas.openxmlformats.org/officeDocument/2006/relationships/image" Target="../media/image28.png"/><Relationship Id="rId5" Type="http://schemas.openxmlformats.org/officeDocument/2006/relationships/image" Target="../media/image23.png"/><Relationship Id="rId6" Type="http://schemas.openxmlformats.org/officeDocument/2006/relationships/image" Target="../media/image33.png"/><Relationship Id="rId7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0.png"/><Relationship Id="rId4" Type="http://schemas.openxmlformats.org/officeDocument/2006/relationships/image" Target="../media/image26.png"/><Relationship Id="rId5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0.png"/><Relationship Id="rId4" Type="http://schemas.openxmlformats.org/officeDocument/2006/relationships/image" Target="../media/image26.png"/><Relationship Id="rId5" Type="http://schemas.openxmlformats.org/officeDocument/2006/relationships/image" Target="../media/image1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9.png"/><Relationship Id="rId4" Type="http://schemas.openxmlformats.org/officeDocument/2006/relationships/image" Target="../media/image31.png"/><Relationship Id="rId5" Type="http://schemas.openxmlformats.org/officeDocument/2006/relationships/image" Target="../media/image3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11.png"/><Relationship Id="rId5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18.png"/><Relationship Id="rId5" Type="http://schemas.openxmlformats.org/officeDocument/2006/relationships/image" Target="../media/image9.png"/><Relationship Id="rId6" Type="http://schemas.openxmlformats.org/officeDocument/2006/relationships/image" Target="../media/image30.png"/><Relationship Id="rId7" Type="http://schemas.openxmlformats.org/officeDocument/2006/relationships/image" Target="../media/image21.png"/><Relationship Id="rId8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0.png"/><Relationship Id="rId4" Type="http://schemas.openxmlformats.org/officeDocument/2006/relationships/image" Target="../media/image21.png"/><Relationship Id="rId5" Type="http://schemas.openxmlformats.org/officeDocument/2006/relationships/image" Target="../media/image1.png"/><Relationship Id="rId6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2.gif"/><Relationship Id="rId4" Type="http://schemas.openxmlformats.org/officeDocument/2006/relationships/image" Target="../media/image3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6.png"/><Relationship Id="rId4" Type="http://schemas.openxmlformats.org/officeDocument/2006/relationships/image" Target="../media/image20.png"/><Relationship Id="rId5" Type="http://schemas.openxmlformats.org/officeDocument/2006/relationships/image" Target="../media/image2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Relationship Id="rId5" Type="http://schemas.openxmlformats.org/officeDocument/2006/relationships/image" Target="../media/image17.png"/><Relationship Id="rId6" Type="http://schemas.openxmlformats.org/officeDocument/2006/relationships/image" Target="../media/image19.png"/><Relationship Id="rId7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Exploring Color Flows in TMDs:</a:t>
            </a:r>
            <a:br>
              <a:rPr lang="en"/>
            </a:br>
            <a:r>
              <a:rPr lang="en" sz="3311"/>
              <a:t>Disconnected Wilson Loops on the Lattice</a:t>
            </a:r>
            <a:endParaRPr sz="3311"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Jyn Peyton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2"/>
          <p:cNvSpPr txBox="1"/>
          <p:nvPr>
            <p:ph type="title"/>
          </p:nvPr>
        </p:nvSpPr>
        <p:spPr>
          <a:xfrm>
            <a:off x="311700" y="180442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</a:t>
            </a:r>
            <a:endParaRPr/>
          </a:p>
        </p:txBody>
      </p:sp>
      <p:sp>
        <p:nvSpPr>
          <p:cNvPr id="147" name="Google Shape;147;p22"/>
          <p:cNvSpPr txBox="1"/>
          <p:nvPr>
            <p:ph idx="12" type="sldNum"/>
          </p:nvPr>
        </p:nvSpPr>
        <p:spPr>
          <a:xfrm>
            <a:off x="8595300" y="4770149"/>
            <a:ext cx="548700" cy="353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8" name="Google Shape;14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753142"/>
            <a:ext cx="2962655" cy="1975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74355" y="753142"/>
            <a:ext cx="2962655" cy="1975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1700" y="2728245"/>
            <a:ext cx="2962655" cy="1972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74355" y="2728245"/>
            <a:ext cx="2962655" cy="1972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483225" y="1666867"/>
            <a:ext cx="990600" cy="180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3"/>
          <p:cNvSpPr txBox="1"/>
          <p:nvPr>
            <p:ph type="title"/>
          </p:nvPr>
        </p:nvSpPr>
        <p:spPr>
          <a:xfrm>
            <a:off x="311700" y="180442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</a:t>
            </a:r>
            <a:endParaRPr/>
          </a:p>
        </p:txBody>
      </p:sp>
      <p:sp>
        <p:nvSpPr>
          <p:cNvPr id="158" name="Google Shape;158;p23"/>
          <p:cNvSpPr txBox="1"/>
          <p:nvPr>
            <p:ph idx="12" type="sldNum"/>
          </p:nvPr>
        </p:nvSpPr>
        <p:spPr>
          <a:xfrm>
            <a:off x="8595300" y="4770149"/>
            <a:ext cx="548700" cy="353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59" name="Google Shape;15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753142"/>
            <a:ext cx="2962655" cy="1972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74355" y="753142"/>
            <a:ext cx="2962655" cy="1972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1700" y="2725160"/>
            <a:ext cx="2962655" cy="196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74355" y="2725160"/>
            <a:ext cx="2962655" cy="196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483225" y="1666867"/>
            <a:ext cx="990600" cy="180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4"/>
          <p:cNvSpPr txBox="1"/>
          <p:nvPr>
            <p:ph type="title"/>
          </p:nvPr>
        </p:nvSpPr>
        <p:spPr>
          <a:xfrm>
            <a:off x="311700" y="180442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Conclusions</a:t>
            </a:r>
            <a:endParaRPr/>
          </a:p>
        </p:txBody>
      </p:sp>
      <p:sp>
        <p:nvSpPr>
          <p:cNvPr id="169" name="Google Shape;169;p24"/>
          <p:cNvSpPr txBox="1"/>
          <p:nvPr>
            <p:ph idx="12" type="sldNum"/>
          </p:nvPr>
        </p:nvSpPr>
        <p:spPr>
          <a:xfrm>
            <a:off x="8595300" y="4770149"/>
            <a:ext cx="548700" cy="353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70" name="Google Shape;17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954" y="2613931"/>
            <a:ext cx="2643301" cy="2091925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4"/>
          <p:cNvSpPr txBox="1"/>
          <p:nvPr/>
        </p:nvSpPr>
        <p:spPr>
          <a:xfrm>
            <a:off x="3464725" y="753150"/>
            <a:ext cx="4371900" cy="23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lang="en" sz="1800">
                <a:solidFill>
                  <a:srgbClr val="595959"/>
                </a:solidFill>
              </a:rPr>
              <a:t>Boer et al proposed new TMD operators</a:t>
            </a:r>
            <a:endParaRPr sz="1800">
              <a:solidFill>
                <a:srgbClr val="595959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lang="en" sz="1800">
                <a:solidFill>
                  <a:srgbClr val="595959"/>
                </a:solidFill>
              </a:rPr>
              <a:t>Could Describe 2-&gt;2 Processes</a:t>
            </a:r>
            <a:endParaRPr sz="1800">
              <a:solidFill>
                <a:srgbClr val="595959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lang="en" sz="1800">
                <a:solidFill>
                  <a:srgbClr val="595959"/>
                </a:solidFill>
              </a:rPr>
              <a:t>A Disconnected 3-Point Function was Calculated</a:t>
            </a:r>
            <a:endParaRPr sz="1800">
              <a:solidFill>
                <a:srgbClr val="595959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lang="en" sz="1800">
                <a:solidFill>
                  <a:srgbClr val="595959"/>
                </a:solidFill>
              </a:rPr>
              <a:t>Signal for b</a:t>
            </a:r>
            <a:r>
              <a:rPr baseline="-25000" lang="en" sz="1800">
                <a:solidFill>
                  <a:srgbClr val="595959"/>
                </a:solidFill>
              </a:rPr>
              <a:t>T</a:t>
            </a:r>
            <a:r>
              <a:rPr lang="en" sz="1800">
                <a:solidFill>
                  <a:srgbClr val="595959"/>
                </a:solidFill>
              </a:rPr>
              <a:t> = 1 - 5, for all Four Hadrons tested, and for First Two Momenta</a:t>
            </a:r>
            <a:endParaRPr sz="1800">
              <a:solidFill>
                <a:srgbClr val="595959"/>
              </a:solidFill>
            </a:endParaRPr>
          </a:p>
        </p:txBody>
      </p:sp>
      <p:pic>
        <p:nvPicPr>
          <p:cNvPr id="172" name="Google Shape;172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753150"/>
            <a:ext cx="2966750" cy="197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23700" y="3263950"/>
            <a:ext cx="5595276" cy="123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4"/>
          <p:cNvSpPr txBox="1"/>
          <p:nvPr/>
        </p:nvSpPr>
        <p:spPr>
          <a:xfrm>
            <a:off x="3832650" y="4340450"/>
            <a:ext cx="5207100" cy="74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Funded via DOE Grant: DE-FG02-96ER40965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5"/>
          <p:cNvSpPr txBox="1"/>
          <p:nvPr>
            <p:ph type="title"/>
          </p:nvPr>
        </p:nvSpPr>
        <p:spPr>
          <a:xfrm>
            <a:off x="311700" y="180442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Remaining Work</a:t>
            </a:r>
            <a:endParaRPr/>
          </a:p>
        </p:txBody>
      </p:sp>
      <p:sp>
        <p:nvSpPr>
          <p:cNvPr id="180" name="Google Shape;180;p25"/>
          <p:cNvSpPr txBox="1"/>
          <p:nvPr>
            <p:ph idx="12" type="sldNum"/>
          </p:nvPr>
        </p:nvSpPr>
        <p:spPr>
          <a:xfrm>
            <a:off x="8595300" y="4770149"/>
            <a:ext cx="548700" cy="353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1" name="Google Shape;181;p25"/>
          <p:cNvSpPr txBox="1"/>
          <p:nvPr/>
        </p:nvSpPr>
        <p:spPr>
          <a:xfrm>
            <a:off x="3473725" y="759600"/>
            <a:ext cx="4428000" cy="215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Repeating calculation for even higher momenta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Fit over b</a:t>
            </a:r>
            <a:r>
              <a:rPr baseline="-25000" lang="en" sz="1800">
                <a:solidFill>
                  <a:schemeClr val="dk2"/>
                </a:solidFill>
              </a:rPr>
              <a:t>T</a:t>
            </a:r>
            <a:r>
              <a:rPr lang="en" sz="1800">
                <a:solidFill>
                  <a:schemeClr val="dk2"/>
                </a:solidFill>
              </a:rPr>
              <a:t> and P</a:t>
            </a:r>
            <a:r>
              <a:rPr baseline="-25000" lang="en" sz="1800">
                <a:solidFill>
                  <a:schemeClr val="dk2"/>
                </a:solidFill>
              </a:rPr>
              <a:t>X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Fourier to p</a:t>
            </a:r>
            <a:r>
              <a:rPr baseline="-25000" lang="en" sz="1800">
                <a:solidFill>
                  <a:schemeClr val="dk2"/>
                </a:solidFill>
              </a:rPr>
              <a:t>T</a:t>
            </a:r>
            <a:endParaRPr baseline="-25000"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Calculate new Fully-Connected 3-Point Functions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Define relations between new TMDs and potential EIC processes</a:t>
            </a:r>
            <a:endParaRPr sz="1800">
              <a:solidFill>
                <a:srgbClr val="595959"/>
              </a:solidFill>
            </a:endParaRPr>
          </a:p>
        </p:txBody>
      </p:sp>
      <p:pic>
        <p:nvPicPr>
          <p:cNvPr id="182" name="Google Shape;18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954" y="2613931"/>
            <a:ext cx="2643301" cy="209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753150"/>
            <a:ext cx="2966750" cy="197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23700" y="3263950"/>
            <a:ext cx="5595276" cy="123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5"/>
          <p:cNvSpPr txBox="1"/>
          <p:nvPr/>
        </p:nvSpPr>
        <p:spPr>
          <a:xfrm>
            <a:off x="3832650" y="4340450"/>
            <a:ext cx="5207100" cy="74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Funded via DOE Grant: DE-FG02-96ER40965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6"/>
          <p:cNvSpPr txBox="1"/>
          <p:nvPr>
            <p:ph type="title"/>
          </p:nvPr>
        </p:nvSpPr>
        <p:spPr>
          <a:xfrm>
            <a:off x="311700" y="180442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Methodology</a:t>
            </a:r>
            <a:endParaRPr/>
          </a:p>
        </p:txBody>
      </p:sp>
      <p:sp>
        <p:nvSpPr>
          <p:cNvPr id="191" name="Google Shape;191;p26"/>
          <p:cNvSpPr txBox="1"/>
          <p:nvPr>
            <p:ph idx="12" type="sldNum"/>
          </p:nvPr>
        </p:nvSpPr>
        <p:spPr>
          <a:xfrm>
            <a:off x="8595300" y="4770149"/>
            <a:ext cx="548700" cy="353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2" name="Google Shape;19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399342"/>
            <a:ext cx="3981450" cy="128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905542"/>
            <a:ext cx="4238310" cy="2666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0850" y="3571825"/>
            <a:ext cx="8102600" cy="789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180442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Motivation</a:t>
            </a:r>
            <a:endParaRPr/>
          </a:p>
        </p:txBody>
      </p:sp>
      <p:pic>
        <p:nvPicPr>
          <p:cNvPr id="65" name="Google Shape;65;p14"/>
          <p:cNvPicPr preferRelativeResize="0"/>
          <p:nvPr/>
        </p:nvPicPr>
        <p:blipFill rotWithShape="1">
          <a:blip r:embed="rId3">
            <a:alphaModFix/>
          </a:blip>
          <a:srcRect b="0" l="0" r="33387" t="0"/>
          <a:stretch/>
        </p:blipFill>
        <p:spPr>
          <a:xfrm>
            <a:off x="742793" y="828738"/>
            <a:ext cx="6899906" cy="340212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221775" y="4306450"/>
            <a:ext cx="2998200" cy="3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595959"/>
                </a:solidFill>
              </a:rPr>
              <a:t>Fig 1.9 from 2023 TMD Handbook</a:t>
            </a:r>
            <a:endParaRPr>
              <a:solidFill>
                <a:srgbClr val="595959"/>
              </a:solidFill>
            </a:endParaRPr>
          </a:p>
        </p:txBody>
      </p:sp>
      <p:sp>
        <p:nvSpPr>
          <p:cNvPr id="67" name="Google Shape;67;p14"/>
          <p:cNvSpPr txBox="1"/>
          <p:nvPr>
            <p:ph idx="12" type="sldNum"/>
          </p:nvPr>
        </p:nvSpPr>
        <p:spPr>
          <a:xfrm>
            <a:off x="8595300" y="4770149"/>
            <a:ext cx="548700" cy="353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/>
          <p:nvPr>
            <p:ph type="title"/>
          </p:nvPr>
        </p:nvSpPr>
        <p:spPr>
          <a:xfrm>
            <a:off x="311700" y="180442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Motivation</a:t>
            </a:r>
            <a:endParaRPr/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000" y="759760"/>
            <a:ext cx="7381875" cy="75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9550" y="1750576"/>
            <a:ext cx="4402175" cy="2739551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5"/>
          <p:cNvSpPr/>
          <p:nvPr/>
        </p:nvSpPr>
        <p:spPr>
          <a:xfrm>
            <a:off x="3905825" y="2462154"/>
            <a:ext cx="478200" cy="13164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4A86E8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76" name="Google Shape;76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85650" y="1521989"/>
            <a:ext cx="4402176" cy="3030226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5"/>
          <p:cNvSpPr txBox="1"/>
          <p:nvPr>
            <p:ph idx="12" type="sldNum"/>
          </p:nvPr>
        </p:nvSpPr>
        <p:spPr>
          <a:xfrm>
            <a:off x="8595300" y="4770149"/>
            <a:ext cx="548700" cy="353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>
            <p:ph type="title"/>
          </p:nvPr>
        </p:nvSpPr>
        <p:spPr>
          <a:xfrm>
            <a:off x="311700" y="180442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Motivation</a:t>
            </a:r>
            <a:endParaRPr/>
          </a:p>
        </p:txBody>
      </p:sp>
      <p:pic>
        <p:nvPicPr>
          <p:cNvPr id="83" name="Google Shape;8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733" y="750672"/>
            <a:ext cx="2415425" cy="1911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12158" y="750672"/>
            <a:ext cx="2415425" cy="1911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99883" y="750672"/>
            <a:ext cx="2415425" cy="1911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6733" y="2814647"/>
            <a:ext cx="2415425" cy="1911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621684" y="2662248"/>
            <a:ext cx="5629275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621684" y="3195648"/>
            <a:ext cx="6143625" cy="97155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6"/>
          <p:cNvSpPr txBox="1"/>
          <p:nvPr>
            <p:ph idx="12" type="sldNum"/>
          </p:nvPr>
        </p:nvSpPr>
        <p:spPr>
          <a:xfrm>
            <a:off x="8595300" y="4770149"/>
            <a:ext cx="548700" cy="353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0" name="Google Shape;90;p16"/>
          <p:cNvSpPr txBox="1"/>
          <p:nvPr/>
        </p:nvSpPr>
        <p:spPr>
          <a:xfrm>
            <a:off x="5564975" y="4373125"/>
            <a:ext cx="3386100" cy="3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Boer et al, 2015  arXiv: 1503.03760v2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 txBox="1"/>
          <p:nvPr>
            <p:ph type="title"/>
          </p:nvPr>
        </p:nvSpPr>
        <p:spPr>
          <a:xfrm>
            <a:off x="311700" y="180442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Motivation</a:t>
            </a:r>
            <a:endParaRPr/>
          </a:p>
        </p:txBody>
      </p:sp>
      <p:pic>
        <p:nvPicPr>
          <p:cNvPr id="96" name="Google Shape;9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733" y="2814647"/>
            <a:ext cx="2415425" cy="1911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21684" y="2662248"/>
            <a:ext cx="5629275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21684" y="3195648"/>
            <a:ext cx="6143625" cy="97155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7"/>
          <p:cNvSpPr txBox="1"/>
          <p:nvPr>
            <p:ph idx="12" type="sldNum"/>
          </p:nvPr>
        </p:nvSpPr>
        <p:spPr>
          <a:xfrm>
            <a:off x="8595300" y="4770149"/>
            <a:ext cx="548700" cy="353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0" name="Google Shape;100;p17"/>
          <p:cNvSpPr txBox="1"/>
          <p:nvPr/>
        </p:nvSpPr>
        <p:spPr>
          <a:xfrm>
            <a:off x="5564975" y="4373125"/>
            <a:ext cx="3386100" cy="3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Boer et al, 2015  arXiv: 1503.03760v2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101" name="Google Shape;101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0500" y="905542"/>
            <a:ext cx="7245047" cy="16043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8"/>
          <p:cNvSpPr txBox="1"/>
          <p:nvPr>
            <p:ph type="title"/>
          </p:nvPr>
        </p:nvSpPr>
        <p:spPr>
          <a:xfrm>
            <a:off x="311700" y="180442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Methodology</a:t>
            </a:r>
            <a:endParaRPr/>
          </a:p>
        </p:txBody>
      </p:sp>
      <p:sp>
        <p:nvSpPr>
          <p:cNvPr id="107" name="Google Shape;107;p18"/>
          <p:cNvSpPr txBox="1"/>
          <p:nvPr>
            <p:ph idx="12" type="sldNum"/>
          </p:nvPr>
        </p:nvSpPr>
        <p:spPr>
          <a:xfrm>
            <a:off x="8595300" y="4770149"/>
            <a:ext cx="548700" cy="353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8" name="Google Shape;108;p18"/>
          <p:cNvPicPr preferRelativeResize="0"/>
          <p:nvPr/>
        </p:nvPicPr>
        <p:blipFill rotWithShape="1">
          <a:blip r:embed="rId3">
            <a:alphaModFix/>
          </a:blip>
          <a:srcRect b="3399" l="33861" r="17999" t="10764"/>
          <a:stretch/>
        </p:blipFill>
        <p:spPr>
          <a:xfrm>
            <a:off x="454575" y="635125"/>
            <a:ext cx="3733800" cy="3983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12684" y="1014411"/>
            <a:ext cx="4146099" cy="354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975" y="698138"/>
            <a:ext cx="3990226" cy="40040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9"/>
          <p:cNvSpPr txBox="1"/>
          <p:nvPr>
            <p:ph type="title"/>
          </p:nvPr>
        </p:nvSpPr>
        <p:spPr>
          <a:xfrm>
            <a:off x="311700" y="180442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Methodology</a:t>
            </a:r>
            <a:endParaRPr/>
          </a:p>
        </p:txBody>
      </p:sp>
      <p:sp>
        <p:nvSpPr>
          <p:cNvPr id="116" name="Google Shape;116;p19"/>
          <p:cNvSpPr txBox="1"/>
          <p:nvPr>
            <p:ph idx="1" type="body"/>
          </p:nvPr>
        </p:nvSpPr>
        <p:spPr>
          <a:xfrm>
            <a:off x="4104200" y="1206000"/>
            <a:ext cx="4161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Correlated Over 12 2pt Sources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Summation Method over Source-Sink </a:t>
            </a:r>
            <a:r>
              <a:rPr lang="en" sz="1700"/>
              <a:t>Separation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Jackknife Resampling over 968 Configurations for Uncertainty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Linear Fit over Longitudinal Distance</a:t>
            </a:r>
            <a:endParaRPr sz="1700"/>
          </a:p>
        </p:txBody>
      </p:sp>
      <p:sp>
        <p:nvSpPr>
          <p:cNvPr id="117" name="Google Shape;117;p19"/>
          <p:cNvSpPr txBox="1"/>
          <p:nvPr>
            <p:ph idx="12" type="sldNum"/>
          </p:nvPr>
        </p:nvSpPr>
        <p:spPr>
          <a:xfrm>
            <a:off x="8595300" y="4770149"/>
            <a:ext cx="548700" cy="353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18" name="Google Shape;118;p19"/>
          <p:cNvPicPr preferRelativeResize="0"/>
          <p:nvPr/>
        </p:nvPicPr>
        <p:blipFill rotWithShape="1">
          <a:blip r:embed="rId4">
            <a:alphaModFix/>
          </a:blip>
          <a:srcRect b="26355" l="10789" r="18510" t="12806"/>
          <a:stretch/>
        </p:blipFill>
        <p:spPr>
          <a:xfrm>
            <a:off x="417549" y="865526"/>
            <a:ext cx="3411900" cy="2878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62063" y="3496050"/>
            <a:ext cx="5646176" cy="83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0"/>
          <p:cNvSpPr txBox="1"/>
          <p:nvPr>
            <p:ph type="title"/>
          </p:nvPr>
        </p:nvSpPr>
        <p:spPr>
          <a:xfrm>
            <a:off x="311700" y="180442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</a:t>
            </a:r>
            <a:endParaRPr/>
          </a:p>
        </p:txBody>
      </p:sp>
      <p:sp>
        <p:nvSpPr>
          <p:cNvPr id="125" name="Google Shape;125;p20"/>
          <p:cNvSpPr txBox="1"/>
          <p:nvPr>
            <p:ph idx="12" type="sldNum"/>
          </p:nvPr>
        </p:nvSpPr>
        <p:spPr>
          <a:xfrm>
            <a:off x="8595300" y="4770149"/>
            <a:ext cx="548700" cy="353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26" name="Google Shape;12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753150"/>
            <a:ext cx="2966750" cy="197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78450" y="753150"/>
            <a:ext cx="2966750" cy="197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3750" y="2730975"/>
            <a:ext cx="2962655" cy="1972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80500" y="2730975"/>
            <a:ext cx="2962655" cy="1972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483225" y="1666867"/>
            <a:ext cx="990600" cy="180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1"/>
          <p:cNvSpPr txBox="1"/>
          <p:nvPr>
            <p:ph type="title"/>
          </p:nvPr>
        </p:nvSpPr>
        <p:spPr>
          <a:xfrm>
            <a:off x="311700" y="180442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</a:t>
            </a:r>
            <a:endParaRPr/>
          </a:p>
        </p:txBody>
      </p:sp>
      <p:sp>
        <p:nvSpPr>
          <p:cNvPr id="136" name="Google Shape;136;p21"/>
          <p:cNvSpPr txBox="1"/>
          <p:nvPr>
            <p:ph idx="12" type="sldNum"/>
          </p:nvPr>
        </p:nvSpPr>
        <p:spPr>
          <a:xfrm>
            <a:off x="8595300" y="4770149"/>
            <a:ext cx="548700" cy="353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37" name="Google Shape;13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753142"/>
            <a:ext cx="2962655" cy="1972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74355" y="753142"/>
            <a:ext cx="2962655" cy="1972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74343" y="2725160"/>
            <a:ext cx="2962655" cy="196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1700" y="2715910"/>
            <a:ext cx="2962655" cy="1981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483225" y="1666867"/>
            <a:ext cx="990600" cy="180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