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1272" r:id="rId2"/>
    <p:sldId id="1490" r:id="rId3"/>
    <p:sldId id="1491" r:id="rId4"/>
    <p:sldId id="1492" r:id="rId5"/>
    <p:sldId id="1475" r:id="rId6"/>
    <p:sldId id="1493" r:id="rId7"/>
    <p:sldId id="1458" r:id="rId8"/>
    <p:sldId id="1468" r:id="rId9"/>
    <p:sldId id="1461" r:id="rId10"/>
    <p:sldId id="1494" r:id="rId11"/>
    <p:sldId id="1487" r:id="rId12"/>
    <p:sldId id="1469" r:id="rId13"/>
    <p:sldId id="1470" r:id="rId14"/>
    <p:sldId id="1471" r:id="rId15"/>
    <p:sldId id="1472" r:id="rId16"/>
    <p:sldId id="1473" r:id="rId17"/>
    <p:sldId id="1481" r:id="rId18"/>
    <p:sldId id="1483" r:id="rId19"/>
    <p:sldId id="1450" r:id="rId20"/>
    <p:sldId id="1478" r:id="rId21"/>
    <p:sldId id="1464" r:id="rId22"/>
    <p:sldId id="1479" r:id="rId23"/>
    <p:sldId id="1482" r:id="rId24"/>
    <p:sldId id="1480" r:id="rId25"/>
    <p:sldId id="1455" r:id="rId26"/>
    <p:sldId id="1465" r:id="rId27"/>
    <p:sldId id="1476" r:id="rId28"/>
    <p:sldId id="1485" r:id="rId29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7B7B"/>
    <a:srgbClr val="0000CC"/>
    <a:srgbClr val="FFCCCC"/>
    <a:srgbClr val="4D4D4D"/>
    <a:srgbClr val="F8F8F8"/>
    <a:srgbClr val="777777"/>
    <a:srgbClr val="F9E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8" autoAdjust="0"/>
    <p:restoredTop sz="93832" autoAdjust="0"/>
  </p:normalViewPr>
  <p:slideViewPr>
    <p:cSldViewPr>
      <p:cViewPr varScale="1">
        <p:scale>
          <a:sx n="97" d="100"/>
          <a:sy n="97" d="100"/>
        </p:scale>
        <p:origin x="8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DD7EC1E-4895-4685-A569-815372DF50EF}" type="datetimeFigureOut">
              <a:rPr lang="ja-JP" altLang="en-US"/>
              <a:pPr>
                <a:defRPr/>
              </a:pPr>
              <a:t>2026/8/18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C9D734-0F4E-4806-812A-8ECF8D47938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4200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5874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C2D5F-F43E-B7DB-A396-5F4876A2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060D3-095A-8A5E-B1C6-3657B8B25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26E5ED-CAFB-2FDC-59E4-A71BF660D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04731-5E97-60BD-4EC3-ED65EC386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0788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C2D5F-F43E-B7DB-A396-5F4876A2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060D3-095A-8A5E-B1C6-3657B8B25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26E5ED-CAFB-2FDC-59E4-A71BF660D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04731-5E97-60BD-4EC3-ED65EC386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8110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EFBA7-05E7-9783-D414-3278A8EE9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A48C53-831C-E23D-9A17-3F61AB665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065CA5-71B7-35AD-BF7E-4588FF90A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4235EC-9F45-2B16-DA32-9EE60B143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1309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EFBA7-05E7-9783-D414-3278A8EE9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A48C53-831C-E23D-9A17-3F61AB665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065CA5-71B7-35AD-BF7E-4588FF90A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4235EC-9F45-2B16-DA32-9EE60B143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0637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C2D5F-F43E-B7DB-A396-5F4876A2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060D3-095A-8A5E-B1C6-3657B8B25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26E5ED-CAFB-2FDC-59E4-A71BF660D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04731-5E97-60BD-4EC3-ED65EC386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4389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42895-2046-2EE0-98FC-789E774DA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BB9E4F-DBBD-CB86-3405-F5947EEF2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769E5D-E619-B9EB-27CE-540AEB804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5507D-F4F6-0A31-41BA-76E31092E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3800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94C3-5E70-2DCC-00A7-4D1F0493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C4F203-E51C-C852-578A-47A9F472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CC241F-BB6C-DA98-7407-722B0B00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6278B5-BEA1-06FC-26D0-95D7177A4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3156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8121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6647D-82CE-C9BE-D76D-9686E8A55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F96A01-2644-1F9A-811C-F49DA5C0A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B9999E-AEEA-FB5C-C9E0-611447AFD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705B28-8DD5-1ABE-AA30-820A5B835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5987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94C3-5E70-2DCC-00A7-4D1F0493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C4F203-E51C-C852-578A-47A9F472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CC241F-BB6C-DA98-7407-722B0B00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6278B5-BEA1-06FC-26D0-95D7177A4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0969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B02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5362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94C3-5E70-2DCC-00A7-4D1F0493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C4F203-E51C-C852-578A-47A9F472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CC241F-BB6C-DA98-7407-722B0B0058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6278B5-BEA1-06FC-26D0-95D7177A4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1321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7ADB3-763A-0B68-CEB0-90550498B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8891CE-56C1-4CAD-A74C-3030F590E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C76BE5-0BA0-9C6C-92BD-D644A1AAB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it-IT" altLang="ja-JP" dirty="0"/>
              <a:t>b = 0.2947(7)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9455AB-BD80-D7B1-C8B9-CC3669E2C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1438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C2D5F-F43E-B7DB-A396-5F4876A2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060D3-095A-8A5E-B1C6-3657B8B25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26E5ED-CAFB-2FDC-59E4-A71BF660D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04731-5E97-60BD-4EC3-ED65EC386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14197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D3FA2-D529-97F0-40E5-BBF303E8C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686ED8-F1BE-28A2-3F30-7ED178D64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C1257B-FC65-D70C-ED96-C20579ED82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2D7082-16B5-3235-523C-046A66719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25764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B0CD-7E6E-377F-8690-77FDE8A7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DAAD63-91F4-F45A-FC5C-859A39772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0505E5-FA40-A4C4-0958-CA1976A75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103EC8-40E1-9A8F-9805-99012959D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60086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B0CD-7E6E-377F-8690-77FDE8A7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DAAD63-91F4-F45A-FC5C-859A39772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0505E5-FA40-A4C4-0958-CA1976A75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103EC8-40E1-9A8F-9805-99012959D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28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907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099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CA781-7D9A-A680-BD38-4B07D1B73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770DB6-C16C-BD39-7B53-07B4744BF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7CDA52-CDC6-1E91-5432-228602840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Aoyama:2024cko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722839-6881-4AF6-DF20-6EE4EC85A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7119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7B5F8-18FA-B685-2232-7BC09251C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BAB393-3479-64CC-BB4E-CE78E3390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383D17-8511-A945-8DB0-24833FB48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853436-0229-CDF9-2B6F-2B41E0F7C6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9639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04BB-0150-7253-D832-6866979AD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A77EBF-FFC9-E760-3701-3689FAF6F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5ADCC7-96EE-81DF-8AD4-12080864D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6D72CF-7893-2D5A-0A55-C6A8D0BDE5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94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D76E2-EF92-F143-B7A7-8DAD9B5DC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EC52BA-3A02-DB3C-3A70-1DD18FFFE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E3484B-60A2-D1FE-48E9-5FB442BF8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CE437C-0A07-88DE-865C-4F6CB86EF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1079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BC7DA-92C8-3A73-2835-6E1D02AEB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AB85E3-F1AC-88D1-F6E0-87D097C54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BB7D7F-EF59-E07D-6EBC-D857E0B13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it-IT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3FC904-3F9E-FE31-A8E7-DBABAAC70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7076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0154-552C-7EE7-1728-996E3406E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6EE5A6-A9C7-5CFA-237E-BFA9201A4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E1F758-F6C1-A5A8-38D1-5276EBC38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r</a:t>
            </a:r>
            <a:r>
              <a:rPr kumimoji="1" lang="en-US" altLang="ja-JP" dirty="0">
                <a:sym typeface="Wingdings" panose="05000000000000000000" pitchFamily="2" charset="2"/>
              </a:rPr>
              <a:t></a:t>
            </a:r>
            <a:r>
              <a:rPr kumimoji="1" lang="ja-JP" altLang="en-US" dirty="0"/>
              <a:t>∞ で非弾性状態の </a:t>
            </a:r>
            <a:r>
              <a:rPr kumimoji="1" lang="en-US" altLang="ja-JP" dirty="0"/>
              <a:t>mass </a:t>
            </a:r>
            <a:r>
              <a:rPr kumimoji="1" lang="ja-JP" altLang="en-US" dirty="0"/>
              <a:t>増分だけ </a:t>
            </a:r>
            <a:r>
              <a:rPr kumimoji="1" lang="en-US" altLang="ja-JP" dirty="0"/>
              <a:t>constant </a:t>
            </a:r>
            <a:r>
              <a:rPr kumimoji="1" lang="ja-JP" altLang="en-US" dirty="0"/>
              <a:t>に増える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79174E-7B59-D6A3-CEE1-71F053AA6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C9D734-0F4E-4806-812A-8ECF8D47938C}" type="slidenum">
              <a:rPr lang="ja-JP" altLang="en-US" smtClean="0"/>
              <a:pPr>
                <a:defRPr/>
              </a:pPr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112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マスター サブタイトルの書式設定</a:t>
            </a: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32138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FE9E623-5895-4BF4-8562-05B8877673D2}" type="slidenum">
              <a:rPr lang="ja-JP" altLang="en-US" smtClean="0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D7010-487B-441A-BCB6-2A10896B72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CD6F-8330-4BC5-ABC2-5AA083BCF8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6"/>
          <p:cNvSpPr txBox="1"/>
          <p:nvPr userDrawn="1"/>
        </p:nvSpPr>
        <p:spPr>
          <a:xfrm>
            <a:off x="0" y="0"/>
            <a:ext cx="18002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 err="1">
                <a:solidFill>
                  <a:schemeClr val="bg1"/>
                </a:solidFill>
                <a:latin typeface="+mn-lt"/>
                <a:ea typeface="+mn-ea"/>
              </a:rPr>
              <a:t>PartX</a:t>
            </a:r>
            <a:r>
              <a:rPr lang="en-US" altLang="ja-JP" dirty="0">
                <a:solidFill>
                  <a:schemeClr val="bg1"/>
                </a:solidFill>
                <a:latin typeface="+mn-lt"/>
                <a:ea typeface="+mn-ea"/>
              </a:rPr>
              <a:t> (1/1)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noFill/>
          <a:ln>
            <a:noFill/>
          </a:ln>
        </p:spPr>
        <p:txBody>
          <a:bodyPr/>
          <a:lstStyle>
            <a:lvl1pPr algn="l">
              <a:defRPr sz="4000" u="sng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544616"/>
          </a:xfrm>
        </p:spPr>
        <p:txBody>
          <a:bodyPr/>
          <a:lstStyle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132138" y="64897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838F1-5EB5-4818-BED8-4E231B02A641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980728"/>
            <a:ext cx="7772400" cy="4788247"/>
          </a:xfrm>
        </p:spPr>
        <p:txBody>
          <a:bodyPr anchor="ctr"/>
          <a:lstStyle>
            <a:lvl1pPr algn="ctr">
              <a:defRPr sz="4000" b="1" cap="all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5AF8B9-742E-4784-9408-EE87F79B5732}" type="slidenum">
              <a:rPr lang="ja-JP" altLang="en-US" smtClean="0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9F770-E02F-4996-9F26-E74F4712BA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7C8E-B8CC-4681-910C-4019E01AC81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noFill/>
          <a:ln>
            <a:noFill/>
          </a:ln>
        </p:spPr>
        <p:txBody>
          <a:bodyPr/>
          <a:lstStyle>
            <a:lvl1pPr algn="l">
              <a:defRPr sz="4000" u="sng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ABFF3-A749-40A8-94A0-D424D71706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903CD-245F-4614-A1F9-FCCEFC9B14D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08334-73F9-45B3-9614-6B92848BA71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15C10-6814-4716-978F-948AC41484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635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32138" y="6527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60AD3F-B18F-45DC-9F67-3AB522921C6C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字幕 6">
            <a:extLst>
              <a:ext uri="{FF2B5EF4-FFF2-40B4-BE49-F238E27FC236}">
                <a16:creationId xmlns:a16="http://schemas.microsoft.com/office/drawing/2014/main" id="{4977DA01-C4FA-69C2-6AAD-1654417CA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2708920"/>
            <a:ext cx="8829400" cy="1944216"/>
          </a:xfrm>
        </p:spPr>
        <p:txBody>
          <a:bodyPr/>
          <a:lstStyle/>
          <a:p>
            <a:r>
              <a:rPr lang="en-US" altLang="ja-JP" sz="2400" b="1" dirty="0">
                <a:solidFill>
                  <a:schemeClr val="tx1"/>
                </a:solidFill>
                <a:latin typeface="+mj-lt"/>
              </a:rPr>
              <a:t>Koichi </a:t>
            </a:r>
            <a:r>
              <a:rPr lang="en-US" altLang="ja-JP" sz="2400" b="1" dirty="0" err="1">
                <a:solidFill>
                  <a:schemeClr val="tx1"/>
                </a:solidFill>
                <a:latin typeface="+mj-lt"/>
              </a:rPr>
              <a:t>Murase</a:t>
            </a:r>
            <a:r>
              <a:rPr lang="en-US" altLang="ja-JP" sz="2400" b="1" baseline="30000" dirty="0" err="1">
                <a:solidFill>
                  <a:schemeClr val="tx1"/>
                </a:solidFill>
                <a:latin typeface="+mj-lt"/>
              </a:rPr>
              <a:t>A</a:t>
            </a:r>
            <a:r>
              <a:rPr lang="en-US" altLang="ja-JP" sz="24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ja-JP" sz="2400" b="1" dirty="0">
                <a:solidFill>
                  <a:schemeClr val="tx1"/>
                </a:solidFill>
              </a:rPr>
              <a:t>Takumi </a:t>
            </a:r>
            <a:r>
              <a:rPr lang="en-US" altLang="ja-JP" sz="2400" b="1" dirty="0" err="1">
                <a:solidFill>
                  <a:schemeClr val="tx1"/>
                </a:solidFill>
              </a:rPr>
              <a:t>Doi</a:t>
            </a:r>
            <a:r>
              <a:rPr lang="en-US" altLang="ja-JP" sz="2400" b="1" baseline="30000" dirty="0" err="1">
                <a:solidFill>
                  <a:schemeClr val="tx1"/>
                </a:solidFill>
              </a:rPr>
              <a:t>B</a:t>
            </a:r>
            <a:r>
              <a:rPr lang="en-US" altLang="ja-JP" sz="2400" b="1" dirty="0">
                <a:solidFill>
                  <a:schemeClr val="tx1"/>
                </a:solidFill>
              </a:rPr>
              <a:t>, </a:t>
            </a:r>
            <a:r>
              <a:rPr lang="en-US" altLang="ja-JP" sz="2400" b="1" dirty="0">
                <a:solidFill>
                  <a:schemeClr val="tx1"/>
                </a:solidFill>
                <a:latin typeface="+mj-lt"/>
              </a:rPr>
              <a:t>Takahiro M. </a:t>
            </a:r>
            <a:r>
              <a:rPr lang="en-US" altLang="ja-JP" sz="2400" b="1" dirty="0" err="1">
                <a:solidFill>
                  <a:schemeClr val="tx1"/>
                </a:solidFill>
                <a:latin typeface="+mj-lt"/>
              </a:rPr>
              <a:t>Doi</a:t>
            </a:r>
            <a:r>
              <a:rPr lang="en-US" altLang="ja-JP" sz="2400" b="1" baseline="30000" dirty="0" err="1">
                <a:solidFill>
                  <a:schemeClr val="tx1"/>
                </a:solidFill>
                <a:latin typeface="+mj-lt"/>
              </a:rPr>
              <a:t>C</a:t>
            </a:r>
            <a:endParaRPr lang="en-US" altLang="ja-JP" sz="1800" b="1" baseline="30000" dirty="0">
              <a:solidFill>
                <a:schemeClr val="tx1"/>
              </a:solidFill>
              <a:latin typeface="+mj-lt"/>
            </a:endParaRPr>
          </a:p>
          <a:p>
            <a:r>
              <a:rPr lang="en-US" altLang="ja-JP" sz="1400" b="1" baseline="30000" dirty="0" err="1">
                <a:solidFill>
                  <a:schemeClr val="tx1"/>
                </a:solidFill>
                <a:latin typeface="+mj-lt"/>
              </a:rPr>
              <a:t>A</a:t>
            </a:r>
            <a:r>
              <a:rPr lang="en-US" altLang="ja-JP" sz="1400" b="1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en-US" altLang="ja-JP" sz="1400" b="1" dirty="0">
                <a:solidFill>
                  <a:schemeClr val="tx1"/>
                </a:solidFill>
                <a:latin typeface="+mj-lt"/>
              </a:rPr>
              <a:t> University of Osaka,</a:t>
            </a:r>
          </a:p>
          <a:p>
            <a:r>
              <a:rPr lang="en-US" altLang="ja-JP" sz="1400" b="1" baseline="30000" dirty="0" err="1">
                <a:solidFill>
                  <a:schemeClr val="tx1"/>
                </a:solidFill>
                <a:latin typeface="+mj-lt"/>
              </a:rPr>
              <a:t>B</a:t>
            </a:r>
            <a:r>
              <a:rPr lang="en-US" altLang="ja-JP" sz="1400" b="1" dirty="0" err="1">
                <a:solidFill>
                  <a:schemeClr val="tx1"/>
                </a:solidFill>
                <a:latin typeface="+mj-lt"/>
              </a:rPr>
              <a:t>iTHEMS</a:t>
            </a:r>
            <a:r>
              <a:rPr lang="en-US" altLang="ja-JP" sz="1400" b="1" dirty="0">
                <a:solidFill>
                  <a:schemeClr val="tx1"/>
                </a:solidFill>
                <a:latin typeface="+mj-lt"/>
              </a:rPr>
              <a:t>, RIKEN,</a:t>
            </a:r>
          </a:p>
          <a:p>
            <a:r>
              <a:rPr lang="en-US" altLang="ja-JP" sz="1400" b="1" baseline="30000" dirty="0" err="1">
                <a:solidFill>
                  <a:schemeClr val="tx1"/>
                </a:solidFill>
                <a:latin typeface="+mj-lt"/>
              </a:rPr>
              <a:t>C</a:t>
            </a:r>
            <a:r>
              <a:rPr lang="en-US" altLang="ja-JP" sz="1400" b="1" dirty="0" err="1">
                <a:solidFill>
                  <a:schemeClr val="tx1"/>
                </a:solidFill>
                <a:latin typeface="+mj-lt"/>
              </a:rPr>
              <a:t>Kyoto</a:t>
            </a:r>
            <a:r>
              <a:rPr lang="en-US" altLang="ja-JP" sz="1400" b="1" dirty="0">
                <a:solidFill>
                  <a:schemeClr val="tx1"/>
                </a:solidFill>
                <a:latin typeface="+mj-lt"/>
              </a:rPr>
              <a:t> Univ.</a:t>
            </a:r>
            <a:endParaRPr lang="en-US" altLang="ja-JP" sz="11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BBD3B677-4E7D-75A1-F450-27B5C6F1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92" y="332656"/>
            <a:ext cx="8908304" cy="2160240"/>
          </a:xfrm>
        </p:spPr>
        <p:txBody>
          <a:bodyPr/>
          <a:lstStyle/>
          <a:p>
            <a:r>
              <a:rPr lang="en-US" altLang="ja-JP" sz="3200" b="1" dirty="0">
                <a:solidFill>
                  <a:schemeClr val="tx1"/>
                </a:solidFill>
              </a:rPr>
              <a:t>Baryon-baryon interactions in the </a:t>
            </a:r>
            <a:r>
              <a:rPr lang="en-US" altLang="ja-JP" sz="3200" b="1" i="1" dirty="0">
                <a:solidFill>
                  <a:schemeClr val="tx1"/>
                </a:solidFill>
              </a:rPr>
              <a:t>S</a:t>
            </a:r>
            <a:r>
              <a:rPr lang="en-US" altLang="ja-JP" sz="3200" b="1" dirty="0">
                <a:solidFill>
                  <a:schemeClr val="tx1"/>
                </a:solidFill>
              </a:rPr>
              <a:t> = -1 channel</a:t>
            </a:r>
            <a:br>
              <a:rPr lang="en-US" altLang="ja-JP" sz="3200" b="1" dirty="0">
                <a:solidFill>
                  <a:schemeClr val="tx1"/>
                </a:solidFill>
              </a:rPr>
            </a:br>
            <a:r>
              <a:rPr lang="en-US" altLang="ja-JP" sz="3200" b="1" dirty="0">
                <a:solidFill>
                  <a:schemeClr val="tx1"/>
                </a:solidFill>
              </a:rPr>
              <a:t>and inelastic contaminations</a:t>
            </a:r>
            <a:br>
              <a:rPr lang="en-US" altLang="ja-JP" sz="3200" b="1" dirty="0">
                <a:solidFill>
                  <a:schemeClr val="tx1"/>
                </a:solidFill>
              </a:rPr>
            </a:br>
            <a:r>
              <a:rPr lang="en-US" altLang="ja-JP" sz="3200" b="1" dirty="0">
                <a:solidFill>
                  <a:schemeClr val="tx1"/>
                </a:solidFill>
              </a:rPr>
              <a:t>in physical-point lattice QCD</a:t>
            </a:r>
            <a:endParaRPr lang="ja-JP" alt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F70E7B-089D-F0DA-751D-520DC680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schemeClr val="tx1"/>
                </a:solidFill>
              </a:rPr>
              <a:t>2026/7/31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DBA5BF6-E571-1251-8822-3402EEAE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>
                <a:solidFill>
                  <a:schemeClr val="tx1"/>
                </a:solidFill>
              </a:rPr>
              <a:pPr>
                <a:defRPr/>
              </a:pPr>
              <a:t>1</a:t>
            </a:fld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サブタイトル 1">
            <a:extLst>
              <a:ext uri="{FF2B5EF4-FFF2-40B4-BE49-F238E27FC236}">
                <a16:creationId xmlns:a16="http://schemas.microsoft.com/office/drawing/2014/main" id="{8C498311-A97B-A2F5-B74E-9FCD70F0425D}"/>
              </a:ext>
            </a:extLst>
          </p:cNvPr>
          <p:cNvSpPr txBox="1">
            <a:spLocks/>
          </p:cNvSpPr>
          <p:nvPr/>
        </p:nvSpPr>
        <p:spPr bwMode="auto">
          <a:xfrm>
            <a:off x="1907704" y="4077072"/>
            <a:ext cx="51125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800" b="1" dirty="0">
                <a:solidFill>
                  <a:schemeClr val="tx1"/>
                </a:solidFill>
              </a:rPr>
              <a:t>for HAL QCD Collaboration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A78A554-2797-52F6-CE82-C722A835F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4797152"/>
            <a:ext cx="1944216" cy="1207026"/>
          </a:xfrm>
          <a:prstGeom prst="rect">
            <a:avLst/>
          </a:prstGeom>
        </p:spPr>
      </p:pic>
      <p:sp>
        <p:nvSpPr>
          <p:cNvPr id="9" name="サブタイトル 1">
            <a:extLst>
              <a:ext uri="{FF2B5EF4-FFF2-40B4-BE49-F238E27FC236}">
                <a16:creationId xmlns:a16="http://schemas.microsoft.com/office/drawing/2014/main" id="{684D8D0E-0C97-577A-673A-4FF7EA227B12}"/>
              </a:ext>
            </a:extLst>
          </p:cNvPr>
          <p:cNvSpPr txBox="1">
            <a:spLocks/>
          </p:cNvSpPr>
          <p:nvPr/>
        </p:nvSpPr>
        <p:spPr bwMode="auto">
          <a:xfrm>
            <a:off x="1907704" y="6309320"/>
            <a:ext cx="5616624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>
                <a:solidFill>
                  <a:schemeClr val="tx1"/>
                </a:solidFill>
              </a:rPr>
              <a:t>Lattice 2026, 2026-07-31, University of Maryland, US</a:t>
            </a:r>
          </a:p>
        </p:txBody>
      </p:sp>
    </p:spTree>
    <p:extLst>
      <p:ext uri="{BB962C8B-B14F-4D97-AF65-F5344CB8AC3E}">
        <p14:creationId xmlns:p14="http://schemas.microsoft.com/office/powerpoint/2010/main" val="394072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817FE-70CF-C159-4F28-176CACE3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480C2-A3C1-EB81-7CEF-524AEB95B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cap="none" dirty="0"/>
              <a:t>Exponential e</a:t>
            </a:r>
            <a:r>
              <a:rPr kumimoji="1" lang="en-US" altLang="ja-JP" cap="none" dirty="0"/>
              <a:t>xtrapolation to</a:t>
            </a:r>
            <a:br>
              <a:rPr kumimoji="1" lang="en-US" altLang="ja-JP" cap="none" dirty="0"/>
            </a:br>
            <a:r>
              <a:rPr lang="en-US" altLang="ja-JP" i="1" cap="none" dirty="0"/>
              <a:t>t</a:t>
            </a:r>
            <a:r>
              <a:rPr kumimoji="1" lang="en-US" altLang="ja-JP" cap="none" dirty="0"/>
              <a:t>/</a:t>
            </a:r>
            <a:r>
              <a:rPr kumimoji="1" lang="en-US" altLang="ja-JP" i="1" cap="none" dirty="0"/>
              <a:t>a</a:t>
            </a:r>
            <a:r>
              <a:rPr kumimoji="1" lang="en-US" altLang="ja-JP" cap="none" dirty="0"/>
              <a:t> </a:t>
            </a:r>
            <a:r>
              <a:rPr kumimoji="1" lang="ja-JP" altLang="en-US" cap="none" dirty="0"/>
              <a:t>→ ∞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8DE0B6-0395-8BA3-0072-FFA8C31F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473FBD-9ABA-12FB-A354-F9D79BC5B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F8B9-742E-4784-9408-EE87F79B5732}" type="slidenum">
              <a:rPr lang="ja-JP" altLang="en-US" smtClean="0"/>
              <a:pPr>
                <a:defRPr/>
              </a:pPr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6289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A1501-C7B7-CE1F-3F90-704904A57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038822-F00C-536F-54E8-E908AF84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7416824" cy="648072"/>
          </a:xfrm>
        </p:spPr>
        <p:txBody>
          <a:bodyPr/>
          <a:lstStyle/>
          <a:p>
            <a:r>
              <a:rPr lang="en-US" altLang="ja-JP" dirty="0"/>
              <a:t>Contribution from inelastic state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E6ED23-19AF-60E3-2543-4EA54AC4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61D6A76-90BD-B52A-C55C-205DDBA5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11</a:t>
            </a:fld>
            <a:endParaRPr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AC9D41-8620-4C85-0F84-24E0F1A7922C}"/>
              </a:ext>
            </a:extLst>
          </p:cNvPr>
          <p:cNvSpPr txBox="1"/>
          <p:nvPr/>
        </p:nvSpPr>
        <p:spPr>
          <a:xfrm>
            <a:off x="971600" y="2996952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i="1" dirty="0">
                <a:solidFill>
                  <a:srgbClr val="C00000"/>
                </a:solidFill>
                <a:latin typeface="+mj-lt"/>
              </a:rPr>
              <a:t>N</a:t>
            </a:r>
            <a:r>
              <a:rPr kumimoji="1" lang="en-US" altLang="ja-JP" b="1" dirty="0">
                <a:solidFill>
                  <a:srgbClr val="C00000"/>
                </a:solidFill>
                <a:latin typeface="+mj-lt"/>
              </a:rPr>
              <a:t> + Σ</a:t>
            </a:r>
            <a:endParaRPr kumimoji="1" lang="ja-JP" altLang="en-US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7E881C5-52CC-5C6D-DC80-16BD9FB6973D}"/>
              </a:ext>
            </a:extLst>
          </p:cNvPr>
          <p:cNvSpPr txBox="1"/>
          <p:nvPr/>
        </p:nvSpPr>
        <p:spPr>
          <a:xfrm>
            <a:off x="971600" y="3933056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Δ</a:t>
            </a:r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+ Σ</a:t>
            </a:r>
            <a:endParaRPr kumimoji="1" lang="ja-JP" alt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E246CE-E4ED-7D75-DC24-86050CA89070}"/>
              </a:ext>
            </a:extLst>
          </p:cNvPr>
          <p:cNvSpPr txBox="1"/>
          <p:nvPr/>
        </p:nvSpPr>
        <p:spPr>
          <a:xfrm>
            <a:off x="971600" y="4365104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</a:t>
            </a:r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+ Σ*</a:t>
            </a:r>
            <a:endParaRPr kumimoji="1" lang="ja-JP" alt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F2D8533-3163-3455-FB1E-7923191D4AF8}"/>
              </a:ext>
            </a:extLst>
          </p:cNvPr>
          <p:cNvSpPr txBox="1"/>
          <p:nvPr/>
        </p:nvSpPr>
        <p:spPr>
          <a:xfrm>
            <a:off x="827584" y="3429000"/>
            <a:ext cx="1143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</a:t>
            </a:r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+</a:t>
            </a:r>
            <a:r>
              <a:rPr kumimoji="1" lang="en-US" altLang="ja-JP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π</a:t>
            </a:r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+ Σ</a:t>
            </a:r>
            <a:endParaRPr kumimoji="1" lang="ja-JP" alt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5A210B8-44DA-8C76-93B3-02824D9188EC}"/>
              </a:ext>
            </a:extLst>
          </p:cNvPr>
          <p:cNvSpPr txBox="1"/>
          <p:nvPr/>
        </p:nvSpPr>
        <p:spPr>
          <a:xfrm>
            <a:off x="827584" y="4797152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etc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…</a:t>
            </a:r>
            <a:endParaRPr kumimoji="1" lang="ja-JP" alt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95CC23B-FF99-7CC3-92DC-2AB27C7CD9A1}"/>
              </a:ext>
            </a:extLst>
          </p:cNvPr>
          <p:cNvSpPr txBox="1"/>
          <p:nvPr/>
        </p:nvSpPr>
        <p:spPr>
          <a:xfrm>
            <a:off x="35496" y="5421123"/>
            <a:ext cx="4032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000" dirty="0">
                <a:solidFill>
                  <a:srgbClr val="0070C0"/>
                </a:solidFill>
                <a:latin typeface="+mj-lt"/>
              </a:rPr>
              <a:t>Too small t/a </a:t>
            </a:r>
            <a:r>
              <a:rPr kumimoji="1" lang="en-US" altLang="ja-JP" sz="20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en-US" altLang="ja-JP" sz="2000" dirty="0">
                <a:latin typeface="+mj-lt"/>
              </a:rPr>
              <a:t>Large inelastic contamination</a:t>
            </a:r>
            <a:endParaRPr kumimoji="1" lang="it-IT" altLang="ja-JP" sz="2400" dirty="0">
              <a:latin typeface="+mj-lt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3B20A5D-49F7-2387-7088-EE0BAD8752C4}"/>
              </a:ext>
            </a:extLst>
          </p:cNvPr>
          <p:cNvSpPr txBox="1"/>
          <p:nvPr/>
        </p:nvSpPr>
        <p:spPr>
          <a:xfrm>
            <a:off x="5111552" y="5507528"/>
            <a:ext cx="40324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000" dirty="0">
                <a:solidFill>
                  <a:srgbClr val="0070C0"/>
                </a:solidFill>
                <a:latin typeface="+mj-lt"/>
              </a:rPr>
              <a:t>Too large t/a 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 Signal (elastic states) becomes too small.</a:t>
            </a:r>
            <a:br>
              <a:rPr kumimoji="1" lang="en-US" altLang="ja-JP" sz="2000" dirty="0">
                <a:latin typeface="+mj-lt"/>
                <a:sym typeface="Wingdings" panose="05000000000000000000" pitchFamily="2" charset="2"/>
              </a:rPr>
            </a:br>
            <a:r>
              <a:rPr kumimoji="1" lang="en-US" altLang="ja-JP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Large relative noise</a:t>
            </a:r>
            <a:endParaRPr kumimoji="1" lang="it-IT" altLang="ja-JP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4715108-32F7-B667-1A06-CDB0640C17F8}"/>
              </a:ext>
            </a:extLst>
          </p:cNvPr>
          <p:cNvSpPr txBox="1"/>
          <p:nvPr/>
        </p:nvSpPr>
        <p:spPr>
          <a:xfrm>
            <a:off x="107504" y="836712"/>
            <a:ext cx="88924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Inelastic contributions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enter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 </a:t>
            </a:r>
            <a:r>
              <a:rPr kumimoji="1" lang="en-US" altLang="ja-JP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R</a:t>
            </a:r>
            <a:r>
              <a:rPr kumimoji="1" lang="it-IT" altLang="ja-JP" sz="2000" dirty="0">
                <a:latin typeface="+mj-lt"/>
              </a:rPr>
              <a:t> correlator in the form of</a:t>
            </a:r>
            <a:br>
              <a:rPr kumimoji="1" lang="it-IT" altLang="ja-JP" sz="2000" dirty="0">
                <a:latin typeface="+mj-lt"/>
              </a:rPr>
            </a:br>
            <a:r>
              <a:rPr kumimoji="1" lang="it-IT" altLang="ja-JP" sz="2000" dirty="0">
                <a:latin typeface="+mj-lt"/>
              </a:rPr>
              <a:t>the sum of the exponentials</a:t>
            </a:r>
            <a:r>
              <a:rPr kumimoji="1" lang="ja-JP" altLang="en-US" sz="2000" dirty="0">
                <a:latin typeface="+mj-lt"/>
              </a:rPr>
              <a:t> </a:t>
            </a:r>
            <a:r>
              <a:rPr kumimoji="1" lang="it-IT" altLang="ja-JP" sz="2000" dirty="0">
                <a:solidFill>
                  <a:srgbClr val="0070C0"/>
                </a:solidFill>
                <a:latin typeface="+mj-lt"/>
              </a:rPr>
              <a:t>exp(-</a:t>
            </a:r>
            <a:r>
              <a:rPr kumimoji="1" lang="it-IT" altLang="ja-JP" sz="2000" i="1" dirty="0">
                <a:solidFill>
                  <a:srgbClr val="0070C0"/>
                </a:solidFill>
                <a:latin typeface="+mj-lt"/>
              </a:rPr>
              <a:t>bt</a:t>
            </a:r>
            <a:r>
              <a:rPr kumimoji="1" lang="it-IT" altLang="ja-JP" sz="2000" dirty="0">
                <a:solidFill>
                  <a:srgbClr val="0070C0"/>
                </a:solidFill>
                <a:latin typeface="+mj-lt"/>
              </a:rPr>
              <a:t>)</a:t>
            </a:r>
            <a:endParaRPr kumimoji="1" lang="it-IT" altLang="ja-JP" sz="2400" dirty="0">
              <a:latin typeface="+mj-lt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7A009405-E212-1479-9451-7464DC0B1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1484784"/>
            <a:ext cx="6891164" cy="792088"/>
          </a:xfrm>
          <a:prstGeom prst="rect">
            <a:avLst/>
          </a:prstGeom>
        </p:spPr>
      </p:pic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DD1B757F-62A6-8E75-D186-2AD3959FB778}"/>
              </a:ext>
            </a:extLst>
          </p:cNvPr>
          <p:cNvCxnSpPr/>
          <p:nvPr/>
        </p:nvCxnSpPr>
        <p:spPr>
          <a:xfrm>
            <a:off x="2195736" y="2420888"/>
            <a:ext cx="23762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3906D72-5E3A-2E7E-A2A1-177FA27490F4}"/>
              </a:ext>
            </a:extLst>
          </p:cNvPr>
          <p:cNvSpPr txBox="1"/>
          <p:nvPr/>
        </p:nvSpPr>
        <p:spPr>
          <a:xfrm>
            <a:off x="2476631" y="2420888"/>
            <a:ext cx="187934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en-US" altLang="ja-JP" dirty="0">
                <a:solidFill>
                  <a:srgbClr val="C00000"/>
                </a:solidFill>
                <a:latin typeface="+mj-lt"/>
              </a:rPr>
              <a:t>Elastic part (</a:t>
            </a:r>
            <a:r>
              <a:rPr kumimoji="1" lang="en-US" altLang="ja-JP" i="1" dirty="0">
                <a:solidFill>
                  <a:srgbClr val="C00000"/>
                </a:solidFill>
                <a:latin typeface="+mj-lt"/>
              </a:rPr>
              <a:t>N</a:t>
            </a:r>
            <a:r>
              <a:rPr kumimoji="1" lang="en-US" altLang="ja-JP" dirty="0">
                <a:solidFill>
                  <a:srgbClr val="C00000"/>
                </a:solidFill>
                <a:latin typeface="+mj-lt"/>
              </a:rPr>
              <a:t>Σ)</a:t>
            </a:r>
            <a:endParaRPr lang="ja-JP" altLang="en-US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76DAE545-E774-323A-67FF-85D457D69F45}"/>
              </a:ext>
            </a:extLst>
          </p:cNvPr>
          <p:cNvCxnSpPr>
            <a:cxnSpLocks/>
          </p:cNvCxnSpPr>
          <p:nvPr/>
        </p:nvCxnSpPr>
        <p:spPr>
          <a:xfrm>
            <a:off x="5004048" y="2348880"/>
            <a:ext cx="2880320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3F9FE7B-B8E9-A89E-D395-C201B42453A1}"/>
              </a:ext>
            </a:extLst>
          </p:cNvPr>
          <p:cNvSpPr txBox="1"/>
          <p:nvPr/>
        </p:nvSpPr>
        <p:spPr>
          <a:xfrm>
            <a:off x="5076056" y="2420888"/>
            <a:ext cx="360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Inelastic state contamination</a:t>
            </a:r>
            <a:endParaRPr lang="ja-JP" altLang="en-US" sz="2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C960A820-8D5F-7C4F-0E6C-C76D79645116}"/>
              </a:ext>
            </a:extLst>
          </p:cNvPr>
          <p:cNvGrpSpPr/>
          <p:nvPr/>
        </p:nvGrpSpPr>
        <p:grpSpPr>
          <a:xfrm>
            <a:off x="2699792" y="2852936"/>
            <a:ext cx="2606188" cy="3672408"/>
            <a:chOff x="2555776" y="2924944"/>
            <a:chExt cx="2606188" cy="3672408"/>
          </a:xfrm>
        </p:grpSpPr>
        <p:pic>
          <p:nvPicPr>
            <p:cNvPr id="20" name="図 19" descr="ダイアグラム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3731AF56-2C85-5014-A44B-52AA9C03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5776" y="2924944"/>
              <a:ext cx="2606188" cy="2592288"/>
            </a:xfrm>
            <a:prstGeom prst="rect">
              <a:avLst/>
            </a:prstGeom>
          </p:spPr>
        </p:pic>
        <p:sp>
          <p:nvSpPr>
            <p:cNvPr id="25" name="矢印: 右 24">
              <a:extLst>
                <a:ext uri="{FF2B5EF4-FFF2-40B4-BE49-F238E27FC236}">
                  <a16:creationId xmlns:a16="http://schemas.microsoft.com/office/drawing/2014/main" id="{C10EAACE-25E3-8358-24D1-7F507B6B8BE6}"/>
                </a:ext>
              </a:extLst>
            </p:cNvPr>
            <p:cNvSpPr/>
            <p:nvPr/>
          </p:nvSpPr>
          <p:spPr>
            <a:xfrm flipH="1">
              <a:off x="3563888" y="5733256"/>
              <a:ext cx="576064" cy="57606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34" name="矢印: 右 33">
              <a:extLst>
                <a:ext uri="{FF2B5EF4-FFF2-40B4-BE49-F238E27FC236}">
                  <a16:creationId xmlns:a16="http://schemas.microsoft.com/office/drawing/2014/main" id="{788DE83F-2D08-3C42-3A1C-1EC4D417FA9F}"/>
                </a:ext>
              </a:extLst>
            </p:cNvPr>
            <p:cNvSpPr/>
            <p:nvPr/>
          </p:nvSpPr>
          <p:spPr>
            <a:xfrm>
              <a:off x="4355976" y="5733256"/>
              <a:ext cx="576064" cy="576064"/>
            </a:xfrm>
            <a:prstGeom prst="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7159FFA7-9A27-3FA3-C51E-5D347EC4607C}"/>
                </a:ext>
              </a:extLst>
            </p:cNvPr>
            <p:cNvCxnSpPr>
              <a:cxnSpLocks/>
            </p:cNvCxnSpPr>
            <p:nvPr/>
          </p:nvCxnSpPr>
          <p:spPr>
            <a:xfrm>
              <a:off x="4240240" y="5517232"/>
              <a:ext cx="0" cy="10801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41A3309-B240-308C-F484-1FFEEA35A9E6}"/>
              </a:ext>
            </a:extLst>
          </p:cNvPr>
          <p:cNvSpPr txBox="1"/>
          <p:nvPr/>
        </p:nvSpPr>
        <p:spPr>
          <a:xfrm>
            <a:off x="6372200" y="4005064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i="1" dirty="0">
                <a:solidFill>
                  <a:srgbClr val="C00000"/>
                </a:solidFill>
                <a:latin typeface="+mj-lt"/>
              </a:rPr>
              <a:t>N</a:t>
            </a:r>
            <a:r>
              <a:rPr kumimoji="1" lang="en-US" altLang="ja-JP" b="1" dirty="0">
                <a:solidFill>
                  <a:srgbClr val="C00000"/>
                </a:solidFill>
                <a:latin typeface="+mj-lt"/>
              </a:rPr>
              <a:t> + Σ</a:t>
            </a:r>
            <a:endParaRPr kumimoji="1" lang="ja-JP" altLang="en-US" b="1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E39120E-14A5-F327-5193-889F437D7181}"/>
              </a:ext>
            </a:extLst>
          </p:cNvPr>
          <p:cNvCxnSpPr>
            <a:cxnSpLocks/>
          </p:cNvCxnSpPr>
          <p:nvPr/>
        </p:nvCxnSpPr>
        <p:spPr>
          <a:xfrm>
            <a:off x="5580112" y="4221088"/>
            <a:ext cx="648072" cy="0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6C84C06-DDD3-EB46-A7A9-D948F6B6F698}"/>
              </a:ext>
            </a:extLst>
          </p:cNvPr>
          <p:cNvSpPr txBox="1"/>
          <p:nvPr/>
        </p:nvSpPr>
        <p:spPr>
          <a:xfrm>
            <a:off x="5508104" y="3717032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i="1" dirty="0">
                <a:solidFill>
                  <a:srgbClr val="0070C0"/>
                </a:solidFill>
                <a:latin typeface="+mj-lt"/>
              </a:rPr>
              <a:t>t</a:t>
            </a:r>
            <a:r>
              <a:rPr kumimoji="1" lang="en-US" altLang="ja-JP" b="1" dirty="0">
                <a:solidFill>
                  <a:srgbClr val="0070C0"/>
                </a:solidFill>
                <a:latin typeface="+mj-lt"/>
              </a:rPr>
              <a:t> </a:t>
            </a:r>
            <a:r>
              <a:rPr kumimoji="1" lang="en-US" altLang="ja-JP" b="1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kumimoji="1" lang="ja-JP" altLang="en-US" b="1" dirty="0">
                <a:solidFill>
                  <a:srgbClr val="0070C0"/>
                </a:solidFill>
                <a:latin typeface="+mj-lt"/>
              </a:rPr>
              <a:t>∞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D5904B5-7D48-3100-3DE9-2F10F6A649B0}"/>
              </a:ext>
            </a:extLst>
          </p:cNvPr>
          <p:cNvSpPr txBox="1"/>
          <p:nvPr/>
        </p:nvSpPr>
        <p:spPr>
          <a:xfrm>
            <a:off x="142107" y="6129009"/>
            <a:ext cx="3859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C00000"/>
                </a:solidFill>
              </a:rPr>
              <a:t>Mass difference of inelastic state</a:t>
            </a:r>
            <a:br>
              <a:rPr kumimoji="1" lang="en-US" altLang="ja-JP" sz="1400" dirty="0">
                <a:solidFill>
                  <a:srgbClr val="C00000"/>
                </a:solidFill>
              </a:rPr>
            </a:br>
            <a:r>
              <a:rPr kumimoji="1" lang="en-US" altLang="ja-JP" sz="1400" dirty="0">
                <a:solidFill>
                  <a:srgbClr val="C00000"/>
                </a:solidFill>
              </a:rPr>
              <a:t>remains at </a:t>
            </a:r>
            <a:r>
              <a:rPr lang="en-US" altLang="ja-JP" sz="1400" dirty="0">
                <a:solidFill>
                  <a:srgbClr val="C00000"/>
                </a:solidFill>
              </a:rPr>
              <a:t>large </a:t>
            </a:r>
            <a:r>
              <a:rPr lang="en-US" altLang="ja-JP" sz="1400" i="1" dirty="0">
                <a:solidFill>
                  <a:srgbClr val="C00000"/>
                </a:solidFill>
              </a:rPr>
              <a:t>r</a:t>
            </a:r>
            <a:r>
              <a:rPr kumimoji="1" lang="ja-JP" altLang="en-US" sz="1400" dirty="0">
                <a:solidFill>
                  <a:srgbClr val="C00000"/>
                </a:solidFill>
              </a:rPr>
              <a:t> </a:t>
            </a:r>
            <a:r>
              <a:rPr kumimoji="1" lang="en-US" altLang="ja-JP" sz="1400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kumimoji="1" lang="ja-JP" altLang="en-US" sz="1400" dirty="0">
                <a:solidFill>
                  <a:srgbClr val="C00000"/>
                </a:solidFill>
              </a:rPr>
              <a:t> </a:t>
            </a:r>
            <a:r>
              <a:rPr kumimoji="1" lang="en-US" altLang="ja-JP" sz="1400" dirty="0">
                <a:solidFill>
                  <a:srgbClr val="C00000"/>
                </a:solidFill>
              </a:rPr>
              <a:t>constant shift</a:t>
            </a:r>
            <a:endParaRPr lang="ja-JP" altLang="en-US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86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F7A06-8CE5-4755-E966-3AD75CF8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B929D-84C1-F3A7-90AA-13470A18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dirty="0"/>
              <a:t>Extrapolation of </a:t>
            </a:r>
            <a:r>
              <a:rPr kumimoji="1" lang="en-US" altLang="ja-JP" i="1" dirty="0"/>
              <a:t>V</a:t>
            </a:r>
            <a:r>
              <a:rPr kumimoji="1" lang="en-US" altLang="ja-JP" dirty="0"/>
              <a:t>(</a:t>
            </a:r>
            <a:r>
              <a:rPr kumimoji="1" lang="en-US" altLang="ja-JP" i="1" dirty="0"/>
              <a:t>r</a:t>
            </a:r>
            <a:r>
              <a:rPr kumimoji="1" lang="en-US" altLang="ja-JP" dirty="0"/>
              <a:t>) to </a:t>
            </a:r>
            <a:r>
              <a:rPr kumimoji="1" lang="en-US" altLang="ja-JP" i="1" dirty="0"/>
              <a:t>t</a:t>
            </a:r>
            <a:r>
              <a:rPr kumimoji="1" lang="en-US" altLang="ja-JP" dirty="0"/>
              <a:t>/</a:t>
            </a:r>
            <a:r>
              <a:rPr kumimoji="1" lang="en-US" altLang="ja-JP" i="1" dirty="0"/>
              <a:t>a </a:t>
            </a:r>
            <a:r>
              <a:rPr kumimoji="1" lang="ja-JP" altLang="en-US" i="1" dirty="0"/>
              <a:t>→</a:t>
            </a:r>
            <a:r>
              <a:rPr kumimoji="1" lang="ja-JP" altLang="en-US" dirty="0"/>
              <a:t> ∞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68FAA6-8D1F-85E6-E0D4-4899A9C7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0FCE8F-B598-0D3D-4175-3F2D400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12</a:t>
            </a:fld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D9FC4F-181D-3F07-AD8C-171CFC395C7B}"/>
              </a:ext>
            </a:extLst>
          </p:cNvPr>
          <p:cNvSpPr txBox="1"/>
          <p:nvPr/>
        </p:nvSpPr>
        <p:spPr>
          <a:xfrm>
            <a:off x="395536" y="5373216"/>
            <a:ext cx="8568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Determine </a:t>
            </a:r>
            <a:r>
              <a:rPr kumimoji="1" lang="en-US" altLang="ja-JP" sz="2000" b="1" i="1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b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 (&gt; 0) at a </a:t>
            </a:r>
            <a:r>
              <a:rPr kumimoji="1" lang="en-US" altLang="ja-JP" sz="2000" b="1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large </a:t>
            </a:r>
            <a:r>
              <a:rPr kumimoji="1" lang="en-US" altLang="ja-JP" sz="2000" b="1" i="1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r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 of </a:t>
            </a:r>
            <a:r>
              <a:rPr kumimoji="1" lang="en-US" altLang="ja-JP" sz="2000" i="1" dirty="0">
                <a:latin typeface="+mj-lt"/>
                <a:sym typeface="Wingdings" panose="05000000000000000000" pitchFamily="2" charset="2"/>
              </a:rPr>
              <a:t>V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(</a:t>
            </a:r>
            <a:r>
              <a:rPr kumimoji="1" lang="en-US" altLang="ja-JP" sz="2000" i="1" dirty="0">
                <a:latin typeface="+mj-lt"/>
                <a:sym typeface="Wingdings" panose="05000000000000000000" pitchFamily="2" charset="2"/>
              </a:rPr>
              <a:t>r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, </a:t>
            </a:r>
            <a:r>
              <a:rPr kumimoji="1" lang="en-US" altLang="ja-JP" sz="2000" i="1" dirty="0">
                <a:latin typeface="+mj-lt"/>
                <a:sym typeface="Wingdings" panose="05000000000000000000" pitchFamily="2" charset="2"/>
              </a:rPr>
              <a:t>t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)</a:t>
            </a:r>
          </a:p>
          <a:p>
            <a:pPr marL="457200" indent="-457200">
              <a:buAutoNum type="arabicPeriod"/>
            </a:pP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Fit </a:t>
            </a:r>
            <a:r>
              <a:rPr lang="en-US" altLang="ja-JP" sz="2000" b="1" i="1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V</a:t>
            </a:r>
            <a:r>
              <a:rPr lang="en-US" altLang="ja-JP" sz="2000" b="1" baseline="-250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el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 and </a:t>
            </a:r>
            <a:r>
              <a:rPr lang="en-US" altLang="ja-JP" sz="2000" b="1" i="1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V</a:t>
            </a:r>
            <a:r>
              <a:rPr lang="en-US" altLang="ja-JP" sz="2000" b="1" baseline="-25000" dirty="0" err="1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inel</a:t>
            </a:r>
            <a:r>
              <a:rPr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at each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r</a:t>
            </a:r>
            <a:r>
              <a:rPr lang="en-US" altLang="ja-JP" sz="2000" i="1" dirty="0">
                <a:latin typeface="+mj-lt"/>
                <a:sym typeface="Wingdings" panose="05000000000000000000" pitchFamily="2" charset="2"/>
              </a:rPr>
              <a:t>. 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 Pick</a:t>
            </a:r>
            <a:r>
              <a:rPr lang="en-US" altLang="ja-JP" sz="2000" i="1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only </a:t>
            </a:r>
            <a:r>
              <a:rPr lang="en-US" altLang="ja-JP" sz="2000" i="1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V</a:t>
            </a:r>
            <a:r>
              <a:rPr lang="en-US" altLang="ja-JP" sz="2000" baseline="-25000" dirty="0">
                <a:solidFill>
                  <a:srgbClr val="0070C0"/>
                </a:solidFill>
                <a:latin typeface="+mj-lt"/>
                <a:sym typeface="Wingdings" panose="05000000000000000000" pitchFamily="2" charset="2"/>
              </a:rPr>
              <a:t>el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        (Extrapolation for </a:t>
            </a:r>
            <a:r>
              <a:rPr lang="en-US" altLang="ja-JP" sz="2000" i="1" dirty="0">
                <a:latin typeface="+mj-lt"/>
                <a:sym typeface="Wingdings" panose="05000000000000000000" pitchFamily="2" charset="2"/>
              </a:rPr>
              <a:t>t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/</a:t>
            </a:r>
            <a:r>
              <a:rPr lang="en-US" altLang="ja-JP" sz="2000" i="1" dirty="0">
                <a:latin typeface="+mj-lt"/>
                <a:sym typeface="Wingdings" panose="05000000000000000000" pitchFamily="2" charset="2"/>
              </a:rPr>
              <a:t>a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 </a:t>
            </a:r>
            <a:r>
              <a:rPr lang="ja-JP" altLang="en-US" sz="2000" dirty="0">
                <a:latin typeface="+mj-lt"/>
                <a:sym typeface="Wingdings" panose="05000000000000000000" pitchFamily="2" charset="2"/>
              </a:rPr>
              <a:t>→ ∞</a:t>
            </a: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)</a:t>
            </a:r>
            <a:endParaRPr kumimoji="1" lang="ja-JP" altLang="en-US" sz="2000" dirty="0">
              <a:latin typeface="+mj-lt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04FAB3-B33C-34C0-9F72-F5106ADB1009}"/>
              </a:ext>
            </a:extLst>
          </p:cNvPr>
          <p:cNvSpPr txBox="1"/>
          <p:nvPr/>
        </p:nvSpPr>
        <p:spPr>
          <a:xfrm>
            <a:off x="251520" y="764704"/>
            <a:ext cx="8208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Naively, </a:t>
            </a:r>
            <a:r>
              <a:rPr kumimoji="1" lang="it-IT" altLang="ja-JP" sz="20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inelastic state contamination 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enter</a:t>
            </a:r>
            <a:b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</a:br>
            <a:r>
              <a:rPr kumimoji="1" lang="it-IT" altLang="ja-JP" sz="2000" dirty="0">
                <a:latin typeface="+mj-lt"/>
              </a:rPr>
              <a:t>the </a:t>
            </a:r>
            <a:r>
              <a:rPr kumimoji="1" lang="it-IT" altLang="ja-JP" sz="2000" i="1" dirty="0">
                <a:latin typeface="+mj-lt"/>
              </a:rPr>
              <a:t>R</a:t>
            </a:r>
            <a:r>
              <a:rPr kumimoji="1" lang="it-IT" altLang="ja-JP" sz="2000" dirty="0">
                <a:latin typeface="+mj-lt"/>
              </a:rPr>
              <a:t> correlator 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in a sum of exponential forms </a:t>
            </a:r>
            <a:r>
              <a:rPr kumimoji="1" lang="it-IT" altLang="ja-JP" sz="2000" dirty="0">
                <a:solidFill>
                  <a:srgbClr val="0070C0"/>
                </a:solidFill>
                <a:latin typeface="+mj-lt"/>
              </a:rPr>
              <a:t>exp(-bt):</a:t>
            </a:r>
            <a:endParaRPr kumimoji="1" lang="it-IT" altLang="ja-JP"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6EB2261-0C0A-43FA-E325-91576643D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1556792"/>
            <a:ext cx="7085274" cy="792088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8227A9CC-DE7A-1434-53D6-C43B73C9B7BB}"/>
              </a:ext>
            </a:extLst>
          </p:cNvPr>
          <p:cNvCxnSpPr/>
          <p:nvPr/>
        </p:nvCxnSpPr>
        <p:spPr>
          <a:xfrm>
            <a:off x="2339752" y="2492896"/>
            <a:ext cx="237626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E7A8B4F-A3A3-4AA8-DEF3-E3F352CD9B4B}"/>
              </a:ext>
            </a:extLst>
          </p:cNvPr>
          <p:cNvSpPr txBox="1"/>
          <p:nvPr/>
        </p:nvSpPr>
        <p:spPr>
          <a:xfrm>
            <a:off x="2843808" y="2492896"/>
            <a:ext cx="14330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Elastic part</a:t>
            </a:r>
            <a:endParaRPr lang="ja-JP" altLang="en-US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651B8EB-3EE6-9371-DB0B-BED0D4376967}"/>
              </a:ext>
            </a:extLst>
          </p:cNvPr>
          <p:cNvCxnSpPr>
            <a:cxnSpLocks/>
          </p:cNvCxnSpPr>
          <p:nvPr/>
        </p:nvCxnSpPr>
        <p:spPr>
          <a:xfrm>
            <a:off x="5148064" y="2276872"/>
            <a:ext cx="295232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3103BA-F039-2F15-9E2C-D5D487A9F9C0}"/>
              </a:ext>
            </a:extLst>
          </p:cNvPr>
          <p:cNvSpPr txBox="1"/>
          <p:nvPr/>
        </p:nvSpPr>
        <p:spPr>
          <a:xfrm>
            <a:off x="5220072" y="2420888"/>
            <a:ext cx="36724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Inelastic contamination...</a:t>
            </a:r>
            <a:endParaRPr lang="ja-JP" altLang="en-US" sz="2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B041773-BA08-BA05-7E00-2058E6671FDA}"/>
              </a:ext>
            </a:extLst>
          </p:cNvPr>
          <p:cNvSpPr txBox="1"/>
          <p:nvPr/>
        </p:nvSpPr>
        <p:spPr>
          <a:xfrm>
            <a:off x="251520" y="3068960"/>
            <a:ext cx="71287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b="1" dirty="0">
                <a:solidFill>
                  <a:srgbClr val="C00000"/>
                </a:solidFill>
                <a:latin typeface="+mj-lt"/>
              </a:rPr>
              <a:t>Assumption</a:t>
            </a:r>
            <a:r>
              <a:rPr kumimoji="1" lang="it-IT" altLang="ja-JP" sz="20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for extracted potential: V = (1/R) (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－ 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</a:t>
            </a:r>
            <a:r>
              <a:rPr kumimoji="1" lang="it-IT" altLang="ja-JP" sz="2000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－</a:t>
            </a:r>
            <a:r>
              <a:rPr kumimoji="1" lang="it-IT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∂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/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∂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t) R</a:t>
            </a:r>
            <a:endParaRPr kumimoji="1" lang="it-IT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4B781403-3C29-7220-A6C0-0BD08AEA3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3648" y="3645024"/>
            <a:ext cx="4680520" cy="530893"/>
          </a:xfrm>
          <a:prstGeom prst="rect">
            <a:avLst/>
          </a:prstGeom>
        </p:spPr>
      </p:pic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8B7D2FE-5CAF-C0BB-0060-A0B575AC8AB0}"/>
              </a:ext>
            </a:extLst>
          </p:cNvPr>
          <p:cNvCxnSpPr>
            <a:cxnSpLocks/>
          </p:cNvCxnSpPr>
          <p:nvPr/>
        </p:nvCxnSpPr>
        <p:spPr>
          <a:xfrm>
            <a:off x="2987824" y="4293096"/>
            <a:ext cx="79208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89F4DC7-23E1-2AD2-D2DC-7CF6638C6AEE}"/>
              </a:ext>
            </a:extLst>
          </p:cNvPr>
          <p:cNvSpPr txBox="1"/>
          <p:nvPr/>
        </p:nvSpPr>
        <p:spPr>
          <a:xfrm>
            <a:off x="2771800" y="4365104"/>
            <a:ext cx="12961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1600" dirty="0">
                <a:solidFill>
                  <a:srgbClr val="0070C0"/>
                </a:solidFill>
                <a:latin typeface="+mj-lt"/>
              </a:rPr>
              <a:t>we want this</a:t>
            </a:r>
            <a:endParaRPr lang="ja-JP" altLang="en-US" sz="1600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DC082B25-7C7F-2775-9B65-73C6975AA7B5}"/>
              </a:ext>
            </a:extLst>
          </p:cNvPr>
          <p:cNvCxnSpPr>
            <a:cxnSpLocks/>
          </p:cNvCxnSpPr>
          <p:nvPr/>
        </p:nvCxnSpPr>
        <p:spPr>
          <a:xfrm>
            <a:off x="4283968" y="4293096"/>
            <a:ext cx="1656184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D0F382C-EA3B-FE1D-F5BC-3F274D525A84}"/>
              </a:ext>
            </a:extLst>
          </p:cNvPr>
          <p:cNvSpPr txBox="1"/>
          <p:nvPr/>
        </p:nvSpPr>
        <p:spPr>
          <a:xfrm>
            <a:off x="4355976" y="4365104"/>
            <a:ext cx="27363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contamination (leading)</a:t>
            </a:r>
            <a:endParaRPr lang="ja-JP" altLang="en-US" sz="2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2FAB2CF-B365-4FB2-C2A7-DF25C62793DB}"/>
              </a:ext>
            </a:extLst>
          </p:cNvPr>
          <p:cNvSpPr txBox="1"/>
          <p:nvPr/>
        </p:nvSpPr>
        <p:spPr>
          <a:xfrm>
            <a:off x="251520" y="4941168"/>
            <a:ext cx="2952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b="1" dirty="0">
                <a:solidFill>
                  <a:srgbClr val="7030A0"/>
                </a:solidFill>
                <a:latin typeface="+mj-lt"/>
              </a:rPr>
              <a:t>Steps to get </a:t>
            </a:r>
            <a:r>
              <a:rPr kumimoji="1" lang="it-IT" altLang="ja-JP" sz="2000" b="1" i="1" dirty="0">
                <a:solidFill>
                  <a:srgbClr val="7030A0"/>
                </a:solidFill>
                <a:latin typeface="+mj-lt"/>
              </a:rPr>
              <a:t>V</a:t>
            </a:r>
            <a:r>
              <a:rPr kumimoji="1" lang="it-IT" altLang="ja-JP" sz="2000" b="1" dirty="0">
                <a:solidFill>
                  <a:srgbClr val="7030A0"/>
                </a:solidFill>
                <a:latin typeface="+mj-lt"/>
              </a:rPr>
              <a:t>(</a:t>
            </a:r>
            <a:r>
              <a:rPr kumimoji="1" lang="it-IT" altLang="ja-JP" sz="2000" b="1" i="1" dirty="0">
                <a:solidFill>
                  <a:srgbClr val="7030A0"/>
                </a:solidFill>
                <a:latin typeface="+mj-lt"/>
              </a:rPr>
              <a:t>r</a:t>
            </a:r>
            <a:r>
              <a:rPr kumimoji="1" lang="it-IT" altLang="ja-JP" sz="2000" b="1" dirty="0">
                <a:solidFill>
                  <a:srgbClr val="7030A0"/>
                </a:solidFill>
                <a:latin typeface="+mj-lt"/>
              </a:rPr>
              <a:t>)</a:t>
            </a:r>
            <a:endParaRPr kumimoji="1" lang="it-IT" altLang="ja-JP" sz="24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28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F7A06-8CE5-4755-E966-3AD75CF8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B929D-84C1-F3A7-90AA-13470A18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it-IT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Inelastic contamination in 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ΞΞ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68FAA6-8D1F-85E6-E0D4-4899A9C7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0FCE8F-B598-0D3D-4175-3F2D400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13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04FAB3-B33C-34C0-9F72-F5106ADB1009}"/>
              </a:ext>
            </a:extLst>
          </p:cNvPr>
          <p:cNvSpPr txBox="1"/>
          <p:nvPr/>
        </p:nvSpPr>
        <p:spPr>
          <a:xfrm>
            <a:off x="107504" y="908720"/>
            <a:ext cx="89289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Small noise in ΞΞ 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en-US" altLang="ja-JP" sz="2000" dirty="0">
                <a:latin typeface="+mj-lt"/>
              </a:rPr>
              <a:t> We can check the contamination behavior for a wide </a:t>
            </a:r>
            <a:r>
              <a:rPr lang="en-US" altLang="ja-JP" sz="2000" i="1" dirty="0">
                <a:latin typeface="+mj-lt"/>
              </a:rPr>
              <a:t>t</a:t>
            </a:r>
            <a:r>
              <a:rPr lang="en-US" altLang="ja-JP" sz="2000" dirty="0">
                <a:latin typeface="+mj-lt"/>
              </a:rPr>
              <a:t>/</a:t>
            </a:r>
            <a:r>
              <a:rPr lang="en-US" altLang="ja-JP" sz="2000" i="1" dirty="0">
                <a:latin typeface="+mj-lt"/>
              </a:rPr>
              <a:t>a</a:t>
            </a:r>
            <a:r>
              <a:rPr lang="en-US" altLang="ja-JP" sz="2000" dirty="0">
                <a:latin typeface="+mj-lt"/>
              </a:rPr>
              <a:t> range</a:t>
            </a:r>
            <a:endParaRPr kumimoji="1" lang="it-IT" altLang="ja-JP" sz="2400" dirty="0">
              <a:latin typeface="+mj-lt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6EB2261-0C0A-43FA-E325-91576643D1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1556792"/>
            <a:ext cx="4218319" cy="280831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8AE07BE-AAD8-03D1-A693-2617861DDF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6808" y="1556792"/>
            <a:ext cx="4294090" cy="278024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92761C5-E4F0-AFAE-CB50-5BE78D200BB8}"/>
              </a:ext>
            </a:extLst>
          </p:cNvPr>
          <p:cNvSpPr txBox="1"/>
          <p:nvPr/>
        </p:nvSpPr>
        <p:spPr>
          <a:xfrm>
            <a:off x="107504" y="5325015"/>
            <a:ext cx="89289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Contamination is well described by a single exponential form</a:t>
            </a:r>
            <a:br>
              <a:rPr kumimoji="1"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en-US" altLang="ja-JP" sz="2400" dirty="0">
                <a:latin typeface="+mj-lt"/>
              </a:rPr>
              <a:t> at large </a:t>
            </a:r>
            <a:r>
              <a:rPr lang="en-US" altLang="ja-JP" sz="2400" i="1" dirty="0">
                <a:latin typeface="+mj-lt"/>
              </a:rPr>
              <a:t>r </a:t>
            </a:r>
            <a:r>
              <a:rPr lang="en-US" altLang="ja-JP" sz="2400" dirty="0">
                <a:latin typeface="+mj-lt"/>
              </a:rPr>
              <a:t>(i.e., constant offsets)</a:t>
            </a:r>
            <a:br>
              <a:rPr lang="en-US" altLang="ja-JP" sz="2400" dirty="0">
                <a:latin typeface="+mj-lt"/>
              </a:rPr>
            </a:br>
            <a:r>
              <a:rPr kumimoji="1" lang="en-US" altLang="ja-JP" sz="2400" dirty="0">
                <a:latin typeface="+mj-lt"/>
              </a:rPr>
              <a:t>in Ξ</a:t>
            </a:r>
            <a:r>
              <a:rPr lang="en-US" altLang="ja-JP" sz="2400" dirty="0">
                <a:latin typeface="+mj-lt"/>
              </a:rPr>
              <a:t>Ξ (where the contamination is small)</a:t>
            </a:r>
            <a:endParaRPr kumimoji="1" lang="it-IT" altLang="ja-JP" sz="2800" dirty="0"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DF8439-7985-C756-DD06-89444B04D308}"/>
              </a:ext>
            </a:extLst>
          </p:cNvPr>
          <p:cNvSpPr txBox="1"/>
          <p:nvPr/>
        </p:nvSpPr>
        <p:spPr>
          <a:xfrm>
            <a:off x="3419872" y="4365104"/>
            <a:ext cx="35283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1600" dirty="0">
                <a:solidFill>
                  <a:srgbClr val="FF0000"/>
                </a:solidFill>
                <a:latin typeface="+mj-lt"/>
              </a:rPr>
              <a:t>points</a:t>
            </a:r>
            <a:r>
              <a:rPr kumimoji="1" lang="it-IT" altLang="ja-JP" sz="1600" dirty="0">
                <a:latin typeface="+mj-lt"/>
              </a:rPr>
              <a:t>: calculated potential values</a:t>
            </a:r>
          </a:p>
          <a:p>
            <a:r>
              <a:rPr lang="it-IT" altLang="ja-JP" sz="1600" b="1" dirty="0">
                <a:latin typeface="+mj-lt"/>
              </a:rPr>
              <a:t>line</a:t>
            </a:r>
            <a:r>
              <a:rPr lang="it-IT" altLang="ja-JP" sz="1600" dirty="0">
                <a:latin typeface="+mj-lt"/>
              </a:rPr>
              <a:t>: exponential fit by </a:t>
            </a:r>
            <a:r>
              <a:rPr lang="it-IT" altLang="ja-JP" sz="1600" i="1" dirty="0">
                <a:solidFill>
                  <a:srgbClr val="0070C0"/>
                </a:solidFill>
                <a:latin typeface="+mj-lt"/>
              </a:rPr>
              <a:t>a</a:t>
            </a:r>
            <a:r>
              <a:rPr lang="it-IT" altLang="ja-JP" sz="1600" dirty="0">
                <a:solidFill>
                  <a:srgbClr val="0070C0"/>
                </a:solidFill>
                <a:latin typeface="+mj-lt"/>
              </a:rPr>
              <a:t> exp(-</a:t>
            </a:r>
            <a:r>
              <a:rPr lang="it-IT" altLang="ja-JP" sz="1600" i="1" dirty="0">
                <a:solidFill>
                  <a:srgbClr val="0070C0"/>
                </a:solidFill>
                <a:latin typeface="+mj-lt"/>
              </a:rPr>
              <a:t>bt</a:t>
            </a:r>
            <a:r>
              <a:rPr lang="it-IT" altLang="ja-JP" sz="1600" dirty="0">
                <a:solidFill>
                  <a:srgbClr val="0070C0"/>
                </a:solidFill>
                <a:latin typeface="+mj-lt"/>
              </a:rPr>
              <a:t>)</a:t>
            </a:r>
            <a:endParaRPr kumimoji="1" lang="it-IT" altLang="ja-JP" sz="1600" dirty="0">
              <a:solidFill>
                <a:srgbClr val="0070C0"/>
              </a:solidFill>
              <a:latin typeface="+mj-lt"/>
            </a:endParaRPr>
          </a:p>
          <a:p>
            <a:r>
              <a:rPr kumimoji="1" lang="it-IT" altLang="ja-JP" sz="1600" dirty="0">
                <a:highlight>
                  <a:srgbClr val="C0C0C0"/>
                </a:highlight>
                <a:latin typeface="+mj-lt"/>
              </a:rPr>
              <a:t>shaded region</a:t>
            </a:r>
            <a:r>
              <a:rPr kumimoji="1" lang="it-IT" altLang="ja-JP" sz="1600" dirty="0">
                <a:latin typeface="+mj-lt"/>
              </a:rPr>
              <a:t>: fitting range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1E16ED-4159-714C-38DA-530B4E3FAE91}"/>
              </a:ext>
            </a:extLst>
          </p:cNvPr>
          <p:cNvSpPr txBox="1"/>
          <p:nvPr/>
        </p:nvSpPr>
        <p:spPr>
          <a:xfrm>
            <a:off x="827584" y="2886852"/>
            <a:ext cx="1872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i="1" dirty="0">
                <a:solidFill>
                  <a:srgbClr val="0070C0"/>
                </a:solidFill>
                <a:latin typeface="+mj-lt"/>
              </a:rPr>
              <a:t>Exponential slope </a:t>
            </a:r>
            <a:br>
              <a:rPr lang="en-US" altLang="ja-JP" sz="1600" i="1" dirty="0">
                <a:solidFill>
                  <a:srgbClr val="0070C0"/>
                </a:solidFill>
                <a:latin typeface="+mj-lt"/>
              </a:rPr>
            </a:br>
            <a:r>
              <a:rPr lang="ja-JP" altLang="en-US" sz="1600" dirty="0">
                <a:solidFill>
                  <a:srgbClr val="0070C0"/>
                </a:solidFill>
                <a:latin typeface="+mj-lt"/>
              </a:rPr>
              <a:t>b = 676 ± 25 MeV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5B4908C-6A70-7A76-0B8B-9FA3234C3A5F}"/>
              </a:ext>
            </a:extLst>
          </p:cNvPr>
          <p:cNvSpPr txBox="1"/>
          <p:nvPr/>
        </p:nvSpPr>
        <p:spPr>
          <a:xfrm>
            <a:off x="5508104" y="2829377"/>
            <a:ext cx="22322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i="1" dirty="0">
                <a:solidFill>
                  <a:srgbClr val="0070C0"/>
                </a:solidFill>
                <a:latin typeface="+mj-lt"/>
              </a:rPr>
              <a:t>Exponential slope</a:t>
            </a:r>
            <a:br>
              <a:rPr lang="en-US" altLang="ja-JP" sz="1600" i="1" dirty="0">
                <a:solidFill>
                  <a:srgbClr val="0070C0"/>
                </a:solidFill>
                <a:latin typeface="+mj-lt"/>
              </a:rPr>
            </a:br>
            <a:r>
              <a:rPr lang="ja-JP" altLang="en-US" sz="1600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ja-JP" altLang="en-US" sz="1600" dirty="0">
                <a:solidFill>
                  <a:srgbClr val="0070C0"/>
                </a:solidFill>
                <a:latin typeface="+mj-lt"/>
              </a:rPr>
              <a:t> = 656 ± 6.8 MeV</a:t>
            </a:r>
          </a:p>
        </p:txBody>
      </p:sp>
    </p:spTree>
    <p:extLst>
      <p:ext uri="{BB962C8B-B14F-4D97-AF65-F5344CB8AC3E}">
        <p14:creationId xmlns:p14="http://schemas.microsoft.com/office/powerpoint/2010/main" val="1216858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EB380-4B9B-685A-07F0-6EFE550EF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7DE9A-75F5-E012-29DF-B3EECF3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it-IT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Inelastic contamination in 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Σ (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=3/2, </a:t>
            </a:r>
            <a:r>
              <a:rPr lang="en-US" altLang="ja-JP" sz="36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altLang="ja-JP" sz="36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kumimoji="1" lang="ja-JP" altLang="en-US" sz="36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3B4C79-A307-188B-448B-3F4728AA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B02A4F-14B1-B17E-F7DD-8562DCC3B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14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D08A81E-284F-300F-D771-301A6E161353}"/>
              </a:ext>
            </a:extLst>
          </p:cNvPr>
          <p:cNvSpPr txBox="1"/>
          <p:nvPr/>
        </p:nvSpPr>
        <p:spPr>
          <a:xfrm>
            <a:off x="107504" y="908720"/>
            <a:ext cx="8928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Σ is noisier</a:t>
            </a:r>
            <a:r>
              <a:rPr lang="en-US" altLang="ja-JP" sz="2400" dirty="0">
                <a:latin typeface="+mj-lt"/>
              </a:rPr>
              <a:t> … We need to fit to fewer data points</a:t>
            </a:r>
            <a:endParaRPr lang="it-IT" altLang="ja-JP" sz="2800" dirty="0">
              <a:latin typeface="+mj-lt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64E577F-6488-C8B3-69B4-BA469FA4E8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1377" y="1512077"/>
            <a:ext cx="5359023" cy="352839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DC627C-3A26-3576-1208-4BD19CEF0278}"/>
              </a:ext>
            </a:extLst>
          </p:cNvPr>
          <p:cNvSpPr txBox="1"/>
          <p:nvPr/>
        </p:nvSpPr>
        <p:spPr>
          <a:xfrm>
            <a:off x="236076" y="5373216"/>
            <a:ext cx="8928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The constant offset of </a:t>
            </a:r>
            <a:r>
              <a:rPr lang="en-US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Σ also behaves in a single exponential decay</a:t>
            </a:r>
            <a:endParaRPr lang="it-IT" altLang="ja-JP" sz="2800" dirty="0">
              <a:latin typeface="+mj-lt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6C88CED-E6AD-5A01-800D-1C47560A515C}"/>
              </a:ext>
            </a:extLst>
          </p:cNvPr>
          <p:cNvSpPr txBox="1"/>
          <p:nvPr/>
        </p:nvSpPr>
        <p:spPr>
          <a:xfrm>
            <a:off x="4067944" y="2276872"/>
            <a:ext cx="1872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i="1" dirty="0">
                <a:solidFill>
                  <a:srgbClr val="0070C0"/>
                </a:solidFill>
                <a:latin typeface="+mj-lt"/>
              </a:rPr>
              <a:t>Exponential slope </a:t>
            </a:r>
            <a:br>
              <a:rPr lang="en-US" altLang="ja-JP" sz="1600" i="1" dirty="0">
                <a:solidFill>
                  <a:srgbClr val="0070C0"/>
                </a:solidFill>
                <a:latin typeface="+mj-lt"/>
              </a:rPr>
            </a:br>
            <a:r>
              <a:rPr lang="en-US" altLang="ja-JP" sz="1600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sz="1600" dirty="0">
                <a:solidFill>
                  <a:srgbClr val="0070C0"/>
                </a:solidFill>
                <a:latin typeface="+mj-lt"/>
              </a:rPr>
              <a:t> = 670 ± 25 MeV</a:t>
            </a:r>
            <a:endParaRPr lang="ja-JP" altLang="en-US" sz="16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6559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EB380-4B9B-685A-07F0-6EFE550EF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7DE9A-75F5-E012-29DF-B3EECF3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Extrapolated potential 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  <a:r>
              <a:rPr lang="en-US" altLang="ja-JP" sz="3600" i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altLang="ja-JP" sz="36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Σ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(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= 3/2, </a:t>
            </a:r>
            <a:r>
              <a:rPr lang="en-US" altLang="ja-JP" sz="36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altLang="ja-JP" sz="36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kumimoji="1" lang="ja-JP" altLang="en-US" sz="36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3B4C79-A307-188B-448B-3F4728AA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5B02A4F-14B1-B17E-F7DD-8562DCC3B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15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D08A81E-284F-300F-D771-301A6E161353}"/>
              </a:ext>
            </a:extLst>
          </p:cNvPr>
          <p:cNvSpPr txBox="1"/>
          <p:nvPr/>
        </p:nvSpPr>
        <p:spPr>
          <a:xfrm>
            <a:off x="107504" y="908720"/>
            <a:ext cx="8928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Result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ja-JP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of the extrapolation to </a:t>
            </a:r>
            <a:r>
              <a:rPr lang="en-US" altLang="ja-JP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</a:t>
            </a:r>
            <a:r>
              <a:rPr lang="en-US" altLang="ja-JP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/</a:t>
            </a:r>
            <a:r>
              <a:rPr lang="en-US" altLang="ja-JP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</a:t>
            </a:r>
            <a:r>
              <a:rPr lang="en-US" altLang="ja-JP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→ ∞</a:t>
            </a:r>
            <a:endParaRPr lang="it-IT" altLang="ja-JP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64E577F-6488-C8B3-69B4-BA469FA4E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7624" y="1412776"/>
            <a:ext cx="6408712" cy="418358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DC627C-3A26-3576-1208-4BD19CEF0278}"/>
              </a:ext>
            </a:extLst>
          </p:cNvPr>
          <p:cNvSpPr txBox="1"/>
          <p:nvPr/>
        </p:nvSpPr>
        <p:spPr>
          <a:xfrm>
            <a:off x="971600" y="5733256"/>
            <a:ext cx="7272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Modification by the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extrapolation</a:t>
            </a:r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is small  at r &lt; 1</a:t>
            </a:r>
          </a:p>
          <a:p>
            <a:pPr algn="ctr"/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This is not actually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constant subtraction</a:t>
            </a:r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1A0533-5AEB-B312-4ABF-FA3B1D2C8E42}"/>
              </a:ext>
            </a:extLst>
          </p:cNvPr>
          <p:cNvSpPr txBox="1"/>
          <p:nvPr/>
        </p:nvSpPr>
        <p:spPr>
          <a:xfrm>
            <a:off x="2195736" y="1916832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E1AF75-ED9E-CF7F-CF27-14F12FD9384D}"/>
              </a:ext>
            </a:extLst>
          </p:cNvPr>
          <p:cNvSpPr txBox="1"/>
          <p:nvPr/>
        </p:nvSpPr>
        <p:spPr>
          <a:xfrm>
            <a:off x="6228184" y="980728"/>
            <a:ext cx="2736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1" lang="it-IT" altLang="ja-JP" i="1" dirty="0">
                <a:solidFill>
                  <a:srgbClr val="0070C0"/>
                </a:solidFill>
                <a:latin typeface="+mj-lt"/>
              </a:rPr>
              <a:t>b</a:t>
            </a:r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 = 0.2947(7) = 690 MeV</a:t>
            </a:r>
            <a:br>
              <a:rPr lang="it-IT" altLang="ja-JP" dirty="0">
                <a:solidFill>
                  <a:srgbClr val="0070C0"/>
                </a:solidFill>
                <a:latin typeface="+mj-lt"/>
              </a:rPr>
            </a:br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fitted to </a:t>
            </a:r>
            <a:r>
              <a:rPr kumimoji="1" lang="it-IT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 = 3-3.38 fm</a:t>
            </a:r>
          </a:p>
        </p:txBody>
      </p:sp>
    </p:spTree>
    <p:extLst>
      <p:ext uri="{BB962C8B-B14F-4D97-AF65-F5344CB8AC3E}">
        <p14:creationId xmlns:p14="http://schemas.microsoft.com/office/powerpoint/2010/main" val="2952273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F7A06-8CE5-4755-E966-3AD75CF8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B929D-84C1-F3A7-90AA-13470A18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sz="3200" dirty="0"/>
              <a:t>Phase shift with </a:t>
            </a:r>
            <a:r>
              <a:rPr kumimoji="1" lang="en-US" altLang="ja-JP" sz="3200" dirty="0">
                <a:solidFill>
                  <a:srgbClr val="00B050"/>
                </a:solidFill>
              </a:rPr>
              <a:t>extrapolated potentials</a:t>
            </a:r>
            <a:endParaRPr kumimoji="1" lang="ja-JP" altLang="en-US" sz="3200" baseline="-250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68FAA6-8D1F-85E6-E0D4-4899A9C7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0FCE8F-B598-0D3D-4175-3F2D400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16</a:t>
            </a:fld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1B040C-D497-2AE0-F906-825E40F10619}"/>
              </a:ext>
            </a:extLst>
          </p:cNvPr>
          <p:cNvSpPr txBox="1"/>
          <p:nvPr/>
        </p:nvSpPr>
        <p:spPr>
          <a:xfrm>
            <a:off x="5220072" y="2492896"/>
            <a:ext cx="3816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Nanamura et al. [J-PARC E40] PTEP 2022 (2022) 9, 093D01</a:t>
            </a:r>
            <a:endParaRPr kumimoji="1" lang="ja-JP" altLang="en-US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D9FC4F-181D-3F07-AD8C-171CFC395C7B}"/>
              </a:ext>
            </a:extLst>
          </p:cNvPr>
          <p:cNvSpPr txBox="1"/>
          <p:nvPr/>
        </p:nvSpPr>
        <p:spPr>
          <a:xfrm>
            <a:off x="87692" y="5974764"/>
            <a:ext cx="8568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Note: The 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potential difference at short range (r &lt; 1) does not affect </a:t>
            </a:r>
            <a:r>
              <a:rPr kumimoji="1" lang="en-US" altLang="ja-JP" sz="2000" i="1" dirty="0">
                <a:latin typeface="+mj-lt"/>
                <a:sym typeface="Wingdings" panose="05000000000000000000" pitchFamily="2" charset="2"/>
              </a:rPr>
              <a:t>δ</a:t>
            </a:r>
            <a:r>
              <a:rPr kumimoji="1" lang="en-US" altLang="ja-JP" sz="2000" baseline="-25000" dirty="0">
                <a:latin typeface="+mj-lt"/>
                <a:sym typeface="Wingdings" panose="05000000000000000000" pitchFamily="2" charset="2"/>
              </a:rPr>
              <a:t>0</a:t>
            </a:r>
            <a:r>
              <a:rPr kumimoji="1" lang="en-US" altLang="ja-JP" sz="2000" dirty="0">
                <a:latin typeface="+mj-lt"/>
                <a:sym typeface="Wingdings" panose="05000000000000000000" pitchFamily="2" charset="2"/>
              </a:rPr>
              <a:t> much.</a:t>
            </a:r>
            <a:endParaRPr kumimoji="1" lang="ja-JP" altLang="en-US" sz="2000" dirty="0"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460C5D3-182B-71BA-FAA5-A23FDCFCF097}"/>
              </a:ext>
            </a:extLst>
          </p:cNvPr>
          <p:cNvSpPr txBox="1"/>
          <p:nvPr/>
        </p:nvSpPr>
        <p:spPr>
          <a:xfrm>
            <a:off x="5004048" y="1340768"/>
            <a:ext cx="3960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lt"/>
              </a:rPr>
              <a:t>Experimental data:</a:t>
            </a:r>
            <a:br>
              <a:rPr kumimoji="1" lang="en-US" altLang="ja-JP" sz="2000" dirty="0">
                <a:latin typeface="+mj-lt"/>
              </a:rPr>
            </a:br>
            <a:r>
              <a:rPr kumimoji="1" lang="el-GR" altLang="ja-JP" sz="2000" dirty="0">
                <a:latin typeface="+mj-lt"/>
              </a:rPr>
              <a:t>Σ</a:t>
            </a:r>
            <a:r>
              <a:rPr kumimoji="1" lang="el-GR" altLang="ja-JP" sz="2000" baseline="30000" dirty="0">
                <a:latin typeface="+mj-lt"/>
              </a:rPr>
              <a:t>+</a:t>
            </a:r>
            <a:r>
              <a:rPr kumimoji="1" lang="en-US" altLang="ja-JP" sz="2000" dirty="0">
                <a:latin typeface="+mj-lt"/>
              </a:rPr>
              <a:t>p elastic scattering </a:t>
            </a:r>
            <a:r>
              <a:rPr lang="en-US" altLang="ja-JP" sz="2000" dirty="0">
                <a:latin typeface="+mj-lt"/>
              </a:rPr>
              <a:t>[</a:t>
            </a:r>
            <a:r>
              <a:rPr kumimoji="1" lang="en-US" altLang="ja-JP" sz="2000" dirty="0">
                <a:latin typeface="+mj-lt"/>
              </a:rPr>
              <a:t>J-PARC E40]</a:t>
            </a:r>
          </a:p>
          <a:p>
            <a:pPr algn="ctr"/>
            <a:r>
              <a:rPr lang="en-US" altLang="ja-JP" sz="2000" dirty="0">
                <a:latin typeface="+mj-lt"/>
              </a:rPr>
              <a:t>to determine the size of repulsion</a:t>
            </a:r>
            <a:endParaRPr kumimoji="1" lang="it-IT" altLang="ja-JP" sz="2000" dirty="0">
              <a:latin typeface="+mj-lt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096EB9B-DC78-232A-009B-BEE195829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3212976"/>
            <a:ext cx="2895140" cy="1320758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B47FF9E-D34E-4758-8856-90908F83A58D}"/>
              </a:ext>
            </a:extLst>
          </p:cNvPr>
          <p:cNvGrpSpPr/>
          <p:nvPr/>
        </p:nvGrpSpPr>
        <p:grpSpPr>
          <a:xfrm>
            <a:off x="153224" y="1343050"/>
            <a:ext cx="4892879" cy="3237207"/>
            <a:chOff x="107504" y="1586798"/>
            <a:chExt cx="4892879" cy="3237207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E687F1C-CDB3-6BEB-D5A1-6D6EC7500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504" y="1586798"/>
              <a:ext cx="4892879" cy="3237207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4FA0230-6FCE-43CD-1F58-E2EA9C3FCCBF}"/>
                </a:ext>
              </a:extLst>
            </p:cNvPr>
            <p:cNvSpPr txBox="1"/>
            <p:nvPr/>
          </p:nvSpPr>
          <p:spPr>
            <a:xfrm>
              <a:off x="829443" y="1718772"/>
              <a:ext cx="17245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>
              <a:spAutoFit/>
            </a:bodyPr>
            <a:lstStyle/>
            <a:p>
              <a:r>
                <a:rPr kumimoji="1" lang="en-US" altLang="ja-JP" sz="2400" b="1" dirty="0">
                  <a:solidFill>
                    <a:schemeClr val="tx1">
                      <a:alpha val="32000"/>
                    </a:schemeClr>
                  </a:solidFill>
                  <a:latin typeface="+mj-lt"/>
                </a:rPr>
                <a:t>Preliminary</a:t>
              </a:r>
              <a:endParaRPr kumimoji="1" lang="ja-JP" altLang="en-US" sz="2400" b="1" dirty="0">
                <a:solidFill>
                  <a:schemeClr val="tx1">
                    <a:alpha val="32000"/>
                  </a:schemeClr>
                </a:solidFill>
                <a:latin typeface="+mj-lt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8AF2226-8AE8-C748-EF4C-C0477B460307}"/>
              </a:ext>
            </a:extLst>
          </p:cNvPr>
          <p:cNvSpPr txBox="1"/>
          <p:nvPr/>
        </p:nvSpPr>
        <p:spPr>
          <a:xfrm>
            <a:off x="971600" y="3377608"/>
            <a:ext cx="30928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1600" dirty="0">
                <a:solidFill>
                  <a:srgbClr val="C00000"/>
                </a:solidFill>
              </a:rPr>
              <a:t>potential fit: 2 Gauss + Yukawa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04FAB3-B33C-34C0-9F72-F5106ADB1009}"/>
              </a:ext>
            </a:extLst>
          </p:cNvPr>
          <p:cNvSpPr txBox="1"/>
          <p:nvPr/>
        </p:nvSpPr>
        <p:spPr>
          <a:xfrm>
            <a:off x="117428" y="4983513"/>
            <a:ext cx="8919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400" dirty="0">
                <a:latin typeface="+mj-lt"/>
              </a:rPr>
              <a:t>The phase shift seems </a:t>
            </a:r>
            <a:r>
              <a:rPr kumimoji="1" lang="it-IT" altLang="ja-JP" sz="2400" dirty="0">
                <a:solidFill>
                  <a:srgbClr val="7030A0"/>
                </a:solidFill>
                <a:latin typeface="+mj-lt"/>
              </a:rPr>
              <a:t>stable</a:t>
            </a:r>
            <a:r>
              <a:rPr kumimoji="1" lang="it-IT" altLang="ja-JP" sz="2400" dirty="0">
                <a:latin typeface="+mj-lt"/>
              </a:rPr>
              <a:t> for </a:t>
            </a:r>
            <a:r>
              <a:rPr kumimoji="1" lang="it-IT" altLang="ja-JP" sz="2400" i="1" dirty="0">
                <a:latin typeface="+mj-lt"/>
              </a:rPr>
              <a:t>slight change </a:t>
            </a:r>
            <a:r>
              <a:rPr kumimoji="1" lang="it-IT" altLang="ja-JP" sz="2400" dirty="0">
                <a:latin typeface="+mj-lt"/>
              </a:rPr>
              <a:t>of the time range to fit.</a:t>
            </a:r>
          </a:p>
        </p:txBody>
      </p:sp>
    </p:spTree>
    <p:extLst>
      <p:ext uri="{BB962C8B-B14F-4D97-AF65-F5344CB8AC3E}">
        <p14:creationId xmlns:p14="http://schemas.microsoft.com/office/powerpoint/2010/main" val="2089279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7251F-3415-F3B3-94BE-73048327D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BCC216-5EB3-601D-8B59-8827049D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9B11C4-AC89-50B5-724C-C3537FF0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17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CC76A78-E721-1683-8B19-17E932FD941C}"/>
              </a:ext>
            </a:extLst>
          </p:cNvPr>
          <p:cNvSpPr txBox="1"/>
          <p:nvPr/>
        </p:nvSpPr>
        <p:spPr>
          <a:xfrm>
            <a:off x="-38100" y="829837"/>
            <a:ext cx="3962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>
                <a:latin typeface="+mj-lt"/>
              </a:rPr>
              <a:t>We determined </a:t>
            </a:r>
            <a:r>
              <a:rPr lang="en-US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ja-JP" sz="2400" dirty="0">
                <a:latin typeface="+mj-lt"/>
              </a:rPr>
              <a:t>at </a:t>
            </a:r>
            <a:r>
              <a:rPr lang="en-US" altLang="ja-JP" sz="2400" dirty="0">
                <a:solidFill>
                  <a:srgbClr val="C00000"/>
                </a:solidFill>
                <a:latin typeface="+mj-lt"/>
              </a:rPr>
              <a:t>large </a:t>
            </a:r>
            <a:r>
              <a:rPr lang="en-US" altLang="ja-JP" sz="2400" i="1" dirty="0">
                <a:solidFill>
                  <a:srgbClr val="C00000"/>
                </a:solidFill>
                <a:latin typeface="+mj-lt"/>
              </a:rPr>
              <a:t>r.</a:t>
            </a:r>
            <a:br>
              <a:rPr lang="en-US" altLang="ja-JP" sz="2400" i="1" dirty="0">
                <a:latin typeface="+mj-lt"/>
              </a:rPr>
            </a:br>
            <a:r>
              <a:rPr lang="en-US" altLang="ja-JP" sz="2400" i="1" dirty="0">
                <a:latin typeface="+mj-lt"/>
              </a:rPr>
              <a:t>Does it work for </a:t>
            </a:r>
            <a:r>
              <a:rPr lang="en-US" altLang="ja-JP" sz="2400" i="1" dirty="0">
                <a:solidFill>
                  <a:srgbClr val="C00000"/>
                </a:solidFill>
                <a:latin typeface="+mj-lt"/>
              </a:rPr>
              <a:t>small r</a:t>
            </a:r>
            <a:r>
              <a:rPr lang="en-US" altLang="ja-JP" sz="2400" i="1" dirty="0">
                <a:latin typeface="+mj-lt"/>
              </a:rPr>
              <a:t>?</a:t>
            </a:r>
            <a:endParaRPr lang="it-IT" altLang="ja-JP" sz="2800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46DFAB6-52C3-2FB0-F3CE-9727E640BF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8046" y="3514705"/>
            <a:ext cx="4824332" cy="317096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C08B1E2-0CEF-A300-6968-1EB2E7162E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583090"/>
            <a:ext cx="4824536" cy="317350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E675A64-B15B-7564-084F-40659698D222}"/>
              </a:ext>
            </a:extLst>
          </p:cNvPr>
          <p:cNvSpPr txBox="1"/>
          <p:nvPr/>
        </p:nvSpPr>
        <p:spPr>
          <a:xfrm>
            <a:off x="5292080" y="1052736"/>
            <a:ext cx="2376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Common b</a:t>
            </a:r>
            <a:endParaRPr lang="it-IT" altLang="ja-JP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699DAAC-EFDE-C819-7599-447C5324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Discussion: 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χ</a:t>
            </a:r>
            <a:r>
              <a:rPr lang="en-US" altLang="ja-JP" sz="36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vs </a:t>
            </a:r>
            <a:r>
              <a:rPr lang="en-US" altLang="ja-JP" sz="3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endParaRPr kumimoji="1" lang="ja-JP" altLang="en-US" sz="3600" i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00A226-68B2-56FD-9F96-472B65EE8379}"/>
              </a:ext>
            </a:extLst>
          </p:cNvPr>
          <p:cNvSpPr txBox="1"/>
          <p:nvPr/>
        </p:nvSpPr>
        <p:spPr>
          <a:xfrm>
            <a:off x="4788024" y="3959478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800" b="1" dirty="0">
                <a:latin typeface="+mj-lt"/>
              </a:rPr>
              <a:t>cf.</a:t>
            </a:r>
            <a:r>
              <a:rPr lang="en-US" altLang="ja-JP" sz="2800" b="1" i="1" dirty="0">
                <a:solidFill>
                  <a:srgbClr val="C00000"/>
                </a:solidFill>
                <a:latin typeface="+mj-lt"/>
              </a:rPr>
              <a:t> b(r) at each r</a:t>
            </a:r>
            <a:endParaRPr lang="it-IT" altLang="ja-JP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1FE198-F9FB-7B87-511F-CE21EBA66C5E}"/>
              </a:ext>
            </a:extLst>
          </p:cNvPr>
          <p:cNvSpPr txBox="1"/>
          <p:nvPr/>
        </p:nvSpPr>
        <p:spPr>
          <a:xfrm>
            <a:off x="168318" y="3744034"/>
            <a:ext cx="38164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latin typeface="+mj-lt"/>
              </a:rPr>
              <a:t>Another variation of the fitting form: 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altLang="ja-JP" dirty="0">
                <a:latin typeface="+mj-lt"/>
              </a:rPr>
              <a:t> is determined for each </a:t>
            </a:r>
            <a:r>
              <a:rPr lang="en-US" altLang="ja-JP" i="1" dirty="0">
                <a:latin typeface="+mj-lt"/>
              </a:rPr>
              <a:t>r</a:t>
            </a:r>
            <a:r>
              <a:rPr lang="en-US" altLang="ja-JP" dirty="0">
                <a:latin typeface="+mj-lt"/>
              </a:rPr>
              <a:t>: </a:t>
            </a:r>
            <a:br>
              <a:rPr lang="en-US" altLang="ja-JP" dirty="0">
                <a:latin typeface="+mj-lt"/>
              </a:rPr>
            </a:b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 err="1">
                <a:solidFill>
                  <a:srgbClr val="0070C0"/>
                </a:solidFill>
                <a:latin typeface="+mj-lt"/>
              </a:rPr>
              <a:t>,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= V(r) + 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baseline="-25000" dirty="0" err="1">
                <a:solidFill>
                  <a:srgbClr val="0070C0"/>
                </a:solidFill>
                <a:latin typeface="+mj-lt"/>
              </a:rPr>
              <a:t>offset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exp[-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].</a:t>
            </a:r>
            <a:endParaRPr lang="it-IT" altLang="ja-JP" sz="2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48750-46E4-E8F5-05C3-ED32CE1297AF}"/>
              </a:ext>
            </a:extLst>
          </p:cNvPr>
          <p:cNvSpPr txBox="1"/>
          <p:nvPr/>
        </p:nvSpPr>
        <p:spPr>
          <a:xfrm>
            <a:off x="121628" y="2141771"/>
            <a:ext cx="39463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latin typeface="+mj-lt"/>
              </a:rPr>
              <a:t>By default, 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dirty="0">
                <a:latin typeface="+mj-lt"/>
              </a:rPr>
              <a:t> is determined at large </a:t>
            </a:r>
            <a:r>
              <a:rPr lang="en-US" altLang="ja-JP" i="1" dirty="0">
                <a:latin typeface="+mj-lt"/>
              </a:rPr>
              <a:t>r, </a:t>
            </a:r>
            <a:r>
              <a:rPr lang="en-US" altLang="ja-JP" dirty="0">
                <a:latin typeface="+mj-lt"/>
              </a:rPr>
              <a:t>and only </a:t>
            </a:r>
            <a:r>
              <a:rPr lang="en-US" altLang="ja-JP" i="1" dirty="0">
                <a:latin typeface="+mj-lt"/>
              </a:rPr>
              <a:t>V </a:t>
            </a:r>
            <a:r>
              <a:rPr lang="en-US" altLang="ja-JP" dirty="0">
                <a:latin typeface="+mj-lt"/>
              </a:rPr>
              <a:t>and </a:t>
            </a:r>
            <a:r>
              <a:rPr lang="en-US" altLang="ja-JP" i="1" dirty="0" err="1">
                <a:latin typeface="+mj-lt"/>
              </a:rPr>
              <a:t>V</a:t>
            </a:r>
            <a:r>
              <a:rPr lang="en-US" altLang="ja-JP" i="1" baseline="-25000" dirty="0" err="1">
                <a:latin typeface="+mj-lt"/>
              </a:rPr>
              <a:t>inel</a:t>
            </a:r>
            <a:r>
              <a:rPr lang="en-US" altLang="ja-JP" dirty="0">
                <a:latin typeface="+mj-lt"/>
              </a:rPr>
              <a:t> are fitted for each </a:t>
            </a:r>
            <a:r>
              <a:rPr lang="en-US" altLang="ja-JP" i="1" dirty="0">
                <a:latin typeface="+mj-lt"/>
              </a:rPr>
              <a:t>r</a:t>
            </a:r>
            <a:br>
              <a:rPr lang="en-US" altLang="ja-JP" dirty="0">
                <a:latin typeface="+mj-lt"/>
              </a:rPr>
            </a:b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 err="1">
                <a:solidFill>
                  <a:srgbClr val="0070C0"/>
                </a:solidFill>
                <a:latin typeface="+mj-lt"/>
              </a:rPr>
              <a:t>,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= V(r) + 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i="1" baseline="-25000" dirty="0" err="1">
                <a:solidFill>
                  <a:srgbClr val="0070C0"/>
                </a:solidFill>
                <a:latin typeface="+mj-lt"/>
              </a:rPr>
              <a:t>inel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exp[-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bt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].</a:t>
            </a:r>
            <a:endParaRPr lang="it-IT" altLang="ja-JP" sz="2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77EE7D8-097D-BE92-F94E-CA76C35B7EDD}"/>
              </a:ext>
            </a:extLst>
          </p:cNvPr>
          <p:cNvSpPr txBox="1"/>
          <p:nvPr/>
        </p:nvSpPr>
        <p:spPr>
          <a:xfrm>
            <a:off x="95516" y="5346297"/>
            <a:ext cx="3962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>
                <a:latin typeface="+mj-lt"/>
              </a:rPr>
              <a:t>Both cases seem to produce consistent results</a:t>
            </a:r>
            <a:endParaRPr lang="it-IT" altLang="ja-JP" sz="2800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5780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E134-2C88-B00A-38F1-B1F69CE9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830754-38F2-FAAA-1C6A-AF34DA53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066B91-FCF7-8A60-E328-01A026ACB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18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5B6B60E-7CBF-8943-7D8C-CA96A5359EB8}"/>
              </a:ext>
            </a:extLst>
          </p:cNvPr>
          <p:cNvSpPr txBox="1"/>
          <p:nvPr/>
        </p:nvSpPr>
        <p:spPr>
          <a:xfrm>
            <a:off x="467544" y="764704"/>
            <a:ext cx="820891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:</a:t>
            </a:r>
            <a:r>
              <a:rPr lang="en-US" altLang="ja-JP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ja-JP" sz="2400" dirty="0">
                <a:latin typeface="+mj-lt"/>
              </a:rPr>
              <a:t>The “mass” for the inelastic contribution</a:t>
            </a:r>
            <a:br>
              <a:rPr lang="en-US" altLang="ja-JP" sz="2400" dirty="0">
                <a:latin typeface="+mj-lt"/>
              </a:rPr>
            </a:br>
            <a:r>
              <a:rPr lang="en-US" altLang="ja-JP" sz="2400" i="1" dirty="0" err="1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sz="2400" baseline="-25000" dirty="0" err="1">
                <a:solidFill>
                  <a:srgbClr val="0070C0"/>
                </a:solidFill>
                <a:latin typeface="+mj-lt"/>
              </a:rPr>
              <a:t>inel</a:t>
            </a:r>
            <a:r>
              <a:rPr lang="en-US" altLang="ja-JP" sz="2400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sz="2400" i="1" dirty="0" err="1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sz="2400" dirty="0" err="1">
                <a:solidFill>
                  <a:srgbClr val="0070C0"/>
                </a:solidFill>
                <a:latin typeface="+mj-lt"/>
              </a:rPr>
              <a:t>,</a:t>
            </a:r>
            <a:r>
              <a:rPr lang="en-US" altLang="ja-JP" sz="2400" i="1" dirty="0" err="1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sz="2400" dirty="0">
                <a:solidFill>
                  <a:srgbClr val="0070C0"/>
                </a:solidFill>
                <a:latin typeface="+mj-lt"/>
              </a:rPr>
              <a:t>) </a:t>
            </a:r>
            <a:r>
              <a:rPr lang="ja-JP" altLang="en-US" sz="2400" dirty="0">
                <a:solidFill>
                  <a:srgbClr val="0070C0"/>
                </a:solidFill>
                <a:latin typeface="+mj-lt"/>
              </a:rPr>
              <a:t>∝ </a:t>
            </a:r>
            <a:r>
              <a:rPr lang="en-US" altLang="ja-JP" sz="2400" dirty="0">
                <a:solidFill>
                  <a:srgbClr val="0070C0"/>
                </a:solidFill>
                <a:latin typeface="+mj-lt"/>
              </a:rPr>
              <a:t>exp(-</a:t>
            </a:r>
            <a:r>
              <a:rPr lang="en-US" altLang="ja-JP" sz="2400" i="1" dirty="0" err="1">
                <a:solidFill>
                  <a:srgbClr val="0070C0"/>
                </a:solidFill>
                <a:latin typeface="+mj-lt"/>
              </a:rPr>
              <a:t>bt</a:t>
            </a:r>
            <a:r>
              <a:rPr lang="en-US" altLang="ja-JP" sz="2400" dirty="0">
                <a:solidFill>
                  <a:srgbClr val="0070C0"/>
                </a:solidFill>
                <a:latin typeface="+mj-lt"/>
              </a:rPr>
              <a:t>),</a:t>
            </a:r>
            <a:br>
              <a:rPr lang="en-US" altLang="ja-JP" sz="2400" dirty="0">
                <a:latin typeface="+mj-lt"/>
              </a:rPr>
            </a:br>
            <a:r>
              <a:rPr lang="en-US" altLang="ja-JP" sz="2400" dirty="0">
                <a:latin typeface="+mj-lt"/>
              </a:rPr>
              <a:t>naively associated with the gap for </a:t>
            </a:r>
            <a:r>
              <a:rPr lang="en-US" altLang="ja-JP" sz="2400" i="1" dirty="0">
                <a:latin typeface="+mj-lt"/>
              </a:rPr>
              <a:t>the lowest inelastic state</a:t>
            </a:r>
            <a:r>
              <a:rPr lang="en-US" altLang="ja-JP" sz="2400" dirty="0">
                <a:latin typeface="+mj-lt"/>
              </a:rPr>
              <a:t>.</a:t>
            </a:r>
            <a:endParaRPr lang="en-US" altLang="ja-JP" sz="2800" dirty="0">
              <a:latin typeface="+mj-lt"/>
            </a:endParaRPr>
          </a:p>
          <a:p>
            <a:pPr algn="ctr"/>
            <a:br>
              <a:rPr lang="en-US" altLang="ja-JP" sz="2000" dirty="0">
                <a:latin typeface="+mj-lt"/>
              </a:rPr>
            </a:br>
            <a:r>
              <a:rPr lang="en-US" altLang="ja-JP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sz="2400" dirty="0">
                <a:latin typeface="+mj-lt"/>
              </a:rPr>
              <a:t> for large </a:t>
            </a:r>
            <a:r>
              <a:rPr lang="en-US" altLang="ja-JP" sz="2400" i="1" dirty="0">
                <a:latin typeface="+mj-lt"/>
              </a:rPr>
              <a:t>r</a:t>
            </a:r>
            <a:r>
              <a:rPr lang="en-US" altLang="ja-JP" sz="2400" dirty="0">
                <a:latin typeface="+mj-lt"/>
              </a:rPr>
              <a:t> is identified to be 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0.286(11)/</a:t>
            </a:r>
            <a:r>
              <a:rPr lang="en-US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</a:t>
            </a:r>
            <a:r>
              <a:rPr lang="en-US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= 670(25) MeV</a:t>
            </a:r>
            <a:br>
              <a:rPr lang="en-US" altLang="ja-JP" sz="2400" dirty="0">
                <a:latin typeface="+mj-lt"/>
              </a:rPr>
            </a:br>
            <a:r>
              <a:rPr lang="en-US" altLang="ja-JP" sz="2400" dirty="0">
                <a:latin typeface="+mj-lt"/>
              </a:rPr>
              <a:t>for </a:t>
            </a:r>
            <a:r>
              <a:rPr lang="en-US" altLang="ja-JP" sz="2400" i="1" dirty="0">
                <a:latin typeface="+mj-lt"/>
              </a:rPr>
              <a:t>N</a:t>
            </a:r>
            <a:r>
              <a:rPr lang="en-US" altLang="ja-JP" sz="2400" dirty="0">
                <a:latin typeface="+mj-lt"/>
              </a:rPr>
              <a:t>Σ(</a:t>
            </a:r>
            <a:r>
              <a:rPr lang="en-US" altLang="ja-JP" sz="2400" i="1" dirty="0">
                <a:latin typeface="+mj-lt"/>
              </a:rPr>
              <a:t>I</a:t>
            </a:r>
            <a:r>
              <a:rPr lang="en-US" altLang="ja-JP" sz="2400" dirty="0">
                <a:latin typeface="+mj-lt"/>
              </a:rPr>
              <a:t>=3/2, </a:t>
            </a:r>
            <a:r>
              <a:rPr lang="en-US" altLang="ja-JP" sz="2400" baseline="30000" dirty="0">
                <a:latin typeface="+mj-lt"/>
              </a:rPr>
              <a:t>3</a:t>
            </a:r>
            <a:r>
              <a:rPr lang="en-US" altLang="ja-JP" sz="2400" i="1" dirty="0">
                <a:latin typeface="+mj-lt"/>
              </a:rPr>
              <a:t>S</a:t>
            </a:r>
            <a:r>
              <a:rPr lang="en-US" altLang="ja-JP" sz="2400" baseline="-25000" dirty="0">
                <a:latin typeface="+mj-lt"/>
              </a:rPr>
              <a:t>1</a:t>
            </a:r>
            <a:r>
              <a:rPr lang="en-US" altLang="ja-JP" sz="2400" dirty="0">
                <a:latin typeface="+mj-lt"/>
              </a:rPr>
              <a:t>).</a:t>
            </a:r>
            <a:br>
              <a:rPr lang="en-US" altLang="ja-JP" sz="2400" dirty="0">
                <a:latin typeface="+mj-lt"/>
              </a:rPr>
            </a:br>
            <a:r>
              <a:rPr lang="en-US" altLang="ja-JP" sz="2400" i="1" dirty="0">
                <a:latin typeface="+mj-lt"/>
              </a:rPr>
              <a:t>Too large</a:t>
            </a:r>
            <a:r>
              <a:rPr lang="en-US" altLang="ja-JP" sz="2400" dirty="0">
                <a:latin typeface="+mj-lt"/>
              </a:rPr>
              <a:t>?</a:t>
            </a:r>
          </a:p>
          <a:p>
            <a:pPr algn="ctr"/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Possibilities:</a:t>
            </a:r>
            <a:endParaRPr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rgbClr val="C00000"/>
                </a:solidFill>
                <a:latin typeface="+mj-lt"/>
              </a:rPr>
              <a:t>Cancellation in </a:t>
            </a:r>
            <a:r>
              <a:rPr lang="en-US" altLang="ja-JP" sz="2000" i="1" dirty="0">
                <a:solidFill>
                  <a:srgbClr val="C00000"/>
                </a:solidFill>
                <a:latin typeface="+mj-lt"/>
              </a:rPr>
              <a:t>R</a:t>
            </a:r>
            <a:r>
              <a:rPr lang="en-US" altLang="ja-JP" sz="2000" dirty="0">
                <a:solidFill>
                  <a:srgbClr val="C00000"/>
                </a:solidFill>
                <a:latin typeface="+mj-lt"/>
              </a:rPr>
              <a:t> = (4pt)/(2pt)</a:t>
            </a:r>
            <a:r>
              <a:rPr lang="en-US" altLang="ja-JP" sz="2000" baseline="30000" dirty="0">
                <a:solidFill>
                  <a:srgbClr val="C00000"/>
                </a:solidFill>
                <a:latin typeface="+mj-lt"/>
              </a:rPr>
              <a:t>2</a:t>
            </a:r>
            <a:r>
              <a:rPr lang="en-US" altLang="ja-JP" sz="2000" dirty="0">
                <a:solidFill>
                  <a:srgbClr val="C00000"/>
                </a:solidFill>
                <a:latin typeface="+mj-lt"/>
              </a:rPr>
              <a:t> </a:t>
            </a:r>
            <a:br>
              <a:rPr lang="en-US" altLang="ja-JP" sz="2000" dirty="0">
                <a:solidFill>
                  <a:srgbClr val="C00000"/>
                </a:solidFill>
                <a:latin typeface="+mj-lt"/>
              </a:rPr>
            </a:br>
            <a:r>
              <a:rPr lang="en-US" altLang="ja-JP" sz="2000" dirty="0">
                <a:solidFill>
                  <a:srgbClr val="C00000"/>
                </a:solidFill>
                <a:latin typeface="+mj-lt"/>
              </a:rPr>
              <a:t>(contaminations in denominator vs numerator)?</a:t>
            </a:r>
            <a:br>
              <a:rPr lang="en-US" altLang="ja-JP" dirty="0">
                <a:solidFill>
                  <a:srgbClr val="C00000"/>
                </a:solidFill>
                <a:latin typeface="+mj-lt"/>
              </a:rPr>
            </a:br>
            <a:r>
              <a:rPr lang="en-US" altLang="ja-JP" dirty="0">
                <a:latin typeface="+mj-lt"/>
                <a:sym typeface="Wingdings" panose="05000000000000000000" pitchFamily="2" charset="2"/>
              </a:rPr>
              <a:t> Unlikely? The gap doesn’t change much even with R = (4pt)/exp[-(</a:t>
            </a:r>
            <a:r>
              <a:rPr lang="en-US" altLang="ja-JP" i="1" dirty="0">
                <a:latin typeface="+mj-lt"/>
                <a:sym typeface="Wingdings" panose="05000000000000000000" pitchFamily="2" charset="2"/>
              </a:rPr>
              <a:t>m</a:t>
            </a:r>
            <a:r>
              <a:rPr lang="en-US" altLang="ja-JP" baseline="-25000" dirty="0">
                <a:latin typeface="+mj-lt"/>
                <a:sym typeface="Wingdings" panose="05000000000000000000" pitchFamily="2" charset="2"/>
              </a:rPr>
              <a:t>1</a:t>
            </a:r>
            <a:r>
              <a:rPr lang="en-US" altLang="ja-JP" dirty="0">
                <a:latin typeface="+mj-lt"/>
                <a:sym typeface="Wingdings" panose="05000000000000000000" pitchFamily="2" charset="2"/>
              </a:rPr>
              <a:t>+</a:t>
            </a:r>
            <a:r>
              <a:rPr lang="en-US" altLang="ja-JP" i="1" dirty="0">
                <a:latin typeface="+mj-lt"/>
                <a:sym typeface="Wingdings" panose="05000000000000000000" pitchFamily="2" charset="2"/>
              </a:rPr>
              <a:t>m</a:t>
            </a:r>
            <a:r>
              <a:rPr lang="en-US" altLang="ja-JP" sz="1600" baseline="-25000" dirty="0">
                <a:latin typeface="+mj-lt"/>
                <a:sym typeface="Wingdings" panose="05000000000000000000" pitchFamily="2" charset="2"/>
              </a:rPr>
              <a:t>2</a:t>
            </a:r>
            <a:r>
              <a:rPr lang="en-US" altLang="ja-JP" dirty="0">
                <a:latin typeface="+mj-lt"/>
                <a:sym typeface="Wingdings" panose="05000000000000000000" pitchFamily="2" charset="2"/>
              </a:rPr>
              <a:t>)</a:t>
            </a:r>
            <a:r>
              <a:rPr lang="en-US" altLang="ja-JP" i="1" dirty="0">
                <a:latin typeface="+mj-lt"/>
                <a:sym typeface="Wingdings" panose="05000000000000000000" pitchFamily="2" charset="2"/>
              </a:rPr>
              <a:t>t</a:t>
            </a:r>
            <a:r>
              <a:rPr lang="en-US" altLang="ja-JP" dirty="0">
                <a:latin typeface="+mj-lt"/>
                <a:sym typeface="Wingdings" panose="05000000000000000000" pitchFamily="2" charset="2"/>
              </a:rPr>
              <a:t>]</a:t>
            </a:r>
            <a:r>
              <a:rPr lang="en-US" altLang="ja-JP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 </a:t>
            </a:r>
            <a:endParaRPr lang="en-US" altLang="ja-JP" sz="2000" dirty="0">
              <a:solidFill>
                <a:srgbClr val="C00000"/>
              </a:solidFill>
              <a:latin typeface="+mj-lt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“Single exponential” is a bad assumption?</a:t>
            </a:r>
            <a:br>
              <a:rPr lang="en-US" altLang="ja-JP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</a:b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 There is the dependencies on the time range to fit</a:t>
            </a:r>
            <a:br>
              <a:rPr lang="en-US" altLang="ja-JP" sz="2000" dirty="0">
                <a:latin typeface="+mj-lt"/>
                <a:sym typeface="Wingdings" panose="05000000000000000000" pitchFamily="2" charset="2"/>
              </a:rPr>
            </a:br>
            <a:r>
              <a:rPr lang="en-US" altLang="ja-JP" sz="2000" dirty="0">
                <a:latin typeface="+mj-lt"/>
                <a:sym typeface="Wingdings" panose="05000000000000000000" pitchFamily="2" charset="2"/>
              </a:rPr>
              <a:t>	We need to checks with multi exponential fitting (with ΞΞ).</a:t>
            </a:r>
            <a:endParaRPr lang="en-US" altLang="ja-JP" sz="20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Smaller overlap with the source for lower inelastic states such as </a:t>
            </a:r>
            <a:r>
              <a:rPr lang="en-US" altLang="ja-JP" sz="20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Nπ-</a:t>
            </a:r>
            <a:r>
              <a:rPr lang="en-US" altLang="ja-JP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Σ?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rgbClr val="00B050"/>
                </a:solidFill>
                <a:latin typeface="+mj-lt"/>
              </a:rPr>
              <a:t>etc.</a:t>
            </a:r>
            <a:endParaRPr lang="it-IT" altLang="ja-JP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7DE4ABE-9D36-C8BF-3AFD-0A93FCDD7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Discussion: </a:t>
            </a:r>
            <a:r>
              <a:rPr lang="en-US" altLang="ja-JP" sz="3600" i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~ 700 MeV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64735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DDF1FB-DC38-702D-5F22-7B81034E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5C8015-D489-084A-A6E3-2B72AC8CF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2400" dirty="0"/>
              <a:t>Analyses </a:t>
            </a:r>
            <a:r>
              <a:rPr kumimoji="1" lang="en-US" altLang="ja-JP" sz="2400" i="1" dirty="0"/>
              <a:t>ongoing</a:t>
            </a:r>
            <a:r>
              <a:rPr kumimoji="1" lang="en-US" altLang="ja-JP" sz="2400" dirty="0"/>
              <a:t> for </a:t>
            </a:r>
            <a:r>
              <a:rPr kumimoji="1" lang="en-US" altLang="ja-JP" sz="2400" b="1" i="1" dirty="0">
                <a:solidFill>
                  <a:srgbClr val="7030A0"/>
                </a:solidFill>
              </a:rPr>
              <a:t>N</a:t>
            </a:r>
            <a:r>
              <a:rPr kumimoji="1" lang="en-US" altLang="ja-JP" sz="2400" b="1" dirty="0">
                <a:solidFill>
                  <a:srgbClr val="7030A0"/>
                </a:solidFill>
              </a:rPr>
              <a:t>Λ &amp;</a:t>
            </a:r>
            <a:r>
              <a:rPr kumimoji="1" lang="en-US" altLang="ja-JP" sz="2400" dirty="0"/>
              <a:t> </a:t>
            </a:r>
            <a:r>
              <a:rPr kumimoji="1" lang="en-US" altLang="ja-JP" sz="2400" b="1" i="1" dirty="0">
                <a:solidFill>
                  <a:srgbClr val="7030A0"/>
                </a:solidFill>
              </a:rPr>
              <a:t>N</a:t>
            </a:r>
            <a:r>
              <a:rPr kumimoji="1" lang="en-US" altLang="ja-JP" sz="2400" b="1" dirty="0">
                <a:solidFill>
                  <a:srgbClr val="7030A0"/>
                </a:solidFill>
              </a:rPr>
              <a:t>Σ</a:t>
            </a:r>
            <a:r>
              <a:rPr kumimoji="1" lang="en-US" altLang="ja-JP" sz="2400" dirty="0"/>
              <a:t> </a:t>
            </a:r>
            <a:r>
              <a:rPr kumimoji="1" lang="en-US" altLang="ja-JP" sz="2400" b="1" dirty="0">
                <a:solidFill>
                  <a:srgbClr val="7030A0"/>
                </a:solidFill>
              </a:rPr>
              <a:t>potentials</a:t>
            </a:r>
            <a:r>
              <a:rPr kumimoji="1" lang="en-US" altLang="ja-JP" sz="2400" dirty="0"/>
              <a:t> </a:t>
            </a:r>
            <a:r>
              <a:rPr lang="en-US" altLang="ja-JP" sz="2400" dirty="0"/>
              <a:t>at the</a:t>
            </a:r>
            <a:r>
              <a:rPr kumimoji="1" lang="en-US" altLang="ja-JP" sz="2400" dirty="0"/>
              <a:t> </a:t>
            </a:r>
            <a:r>
              <a:rPr kumimoji="1" lang="en-US" altLang="ja-JP" sz="2400" dirty="0">
                <a:solidFill>
                  <a:schemeClr val="accent6">
                    <a:lumMod val="75000"/>
                  </a:schemeClr>
                </a:solidFill>
              </a:rPr>
              <a:t>physical pt.</a:t>
            </a:r>
            <a:br>
              <a:rPr kumimoji="1" lang="en-US" altLang="ja-JP" sz="2400" dirty="0"/>
            </a:br>
            <a:r>
              <a:rPr kumimoji="1" lang="en-US" altLang="ja-JP" sz="2400" dirty="0"/>
              <a:t>using HAL QCD method for </a:t>
            </a:r>
            <a:r>
              <a:rPr lang="en-US" altLang="ja-JP" sz="2400" b="1" dirty="0">
                <a:solidFill>
                  <a:srgbClr val="7030A0"/>
                </a:solidFill>
              </a:rPr>
              <a:t>F-conf (HAL-conf-2023)</a:t>
            </a:r>
            <a:endParaRPr kumimoji="1" lang="en-US" altLang="ja-JP" sz="2400" dirty="0"/>
          </a:p>
          <a:p>
            <a:r>
              <a:rPr lang="en-US" altLang="ja-JP" sz="2400" dirty="0"/>
              <a:t>Repulsive channels, </a:t>
            </a:r>
            <a:r>
              <a:rPr lang="en-US" altLang="ja-JP" sz="2400" i="1" dirty="0">
                <a:solidFill>
                  <a:srgbClr val="7030A0"/>
                </a:solidFill>
              </a:rPr>
              <a:t>N</a:t>
            </a:r>
            <a:r>
              <a:rPr lang="en-US" altLang="ja-JP" sz="2400" dirty="0">
                <a:solidFill>
                  <a:srgbClr val="7030A0"/>
                </a:solidFill>
              </a:rPr>
              <a:t>Σ(</a:t>
            </a:r>
            <a:r>
              <a:rPr lang="en-US" altLang="ja-JP" sz="2400" i="1" dirty="0">
                <a:solidFill>
                  <a:srgbClr val="7030A0"/>
                </a:solidFill>
              </a:rPr>
              <a:t>I</a:t>
            </a:r>
            <a:r>
              <a:rPr lang="en-US" altLang="ja-JP" sz="2400" dirty="0">
                <a:solidFill>
                  <a:srgbClr val="7030A0"/>
                </a:solidFill>
              </a:rPr>
              <a:t>=1/2) </a:t>
            </a:r>
            <a:r>
              <a:rPr lang="en-US" altLang="ja-JP" sz="2400" baseline="30000" dirty="0">
                <a:solidFill>
                  <a:srgbClr val="7030A0"/>
                </a:solidFill>
              </a:rPr>
              <a:t>1</a:t>
            </a:r>
            <a:r>
              <a:rPr lang="en-US" altLang="ja-JP" sz="2400" i="1" dirty="0">
                <a:solidFill>
                  <a:srgbClr val="7030A0"/>
                </a:solidFill>
              </a:rPr>
              <a:t>S</a:t>
            </a:r>
            <a:r>
              <a:rPr lang="en-US" altLang="ja-JP" sz="2400" baseline="-25000" dirty="0">
                <a:solidFill>
                  <a:srgbClr val="7030A0"/>
                </a:solidFill>
              </a:rPr>
              <a:t>0 </a:t>
            </a:r>
            <a:r>
              <a:rPr lang="en-US" altLang="ja-JP" sz="2400" dirty="0">
                <a:solidFill>
                  <a:srgbClr val="7030A0"/>
                </a:solidFill>
              </a:rPr>
              <a:t>&amp; </a:t>
            </a:r>
            <a:r>
              <a:rPr lang="en-US" altLang="ja-JP" sz="2400" i="1" dirty="0">
                <a:solidFill>
                  <a:srgbClr val="7030A0"/>
                </a:solidFill>
              </a:rPr>
              <a:t>N</a:t>
            </a:r>
            <a:r>
              <a:rPr lang="en-US" altLang="ja-JP" sz="2400" dirty="0">
                <a:solidFill>
                  <a:srgbClr val="7030A0"/>
                </a:solidFill>
              </a:rPr>
              <a:t>Σ(</a:t>
            </a:r>
            <a:r>
              <a:rPr lang="en-US" altLang="ja-JP" sz="2400" i="1" dirty="0">
                <a:solidFill>
                  <a:srgbClr val="7030A0"/>
                </a:solidFill>
              </a:rPr>
              <a:t>I</a:t>
            </a:r>
            <a:r>
              <a:rPr lang="en-US" altLang="ja-JP" sz="2400" dirty="0">
                <a:solidFill>
                  <a:srgbClr val="7030A0"/>
                </a:solidFill>
              </a:rPr>
              <a:t>=3/2) </a:t>
            </a:r>
            <a:r>
              <a:rPr lang="en-US" altLang="ja-JP" sz="2400" baseline="30000" dirty="0">
                <a:solidFill>
                  <a:srgbClr val="7030A0"/>
                </a:solidFill>
              </a:rPr>
              <a:t>3</a:t>
            </a:r>
            <a:r>
              <a:rPr lang="en-US" altLang="ja-JP" sz="2400" i="1" dirty="0">
                <a:solidFill>
                  <a:srgbClr val="7030A0"/>
                </a:solidFill>
              </a:rPr>
              <a:t>S</a:t>
            </a:r>
            <a:r>
              <a:rPr lang="en-US" altLang="ja-JP" sz="2400" baseline="-25000" dirty="0">
                <a:solidFill>
                  <a:srgbClr val="7030A0"/>
                </a:solidFill>
              </a:rPr>
              <a:t>1</a:t>
            </a:r>
            <a:r>
              <a:rPr lang="en-US" altLang="ja-JP" sz="2400" dirty="0"/>
              <a:t>, receive</a:t>
            </a:r>
            <a:br>
              <a:rPr lang="en-US" altLang="ja-JP" sz="2400" dirty="0"/>
            </a:br>
            <a:r>
              <a:rPr lang="en-US" altLang="ja-JP" sz="2400" dirty="0">
                <a:solidFill>
                  <a:srgbClr val="C00000"/>
                </a:solidFill>
              </a:rPr>
              <a:t>constant offsets</a:t>
            </a:r>
            <a:r>
              <a:rPr lang="en-US" altLang="ja-JP" sz="2400" dirty="0"/>
              <a:t> in the potential from inelastic contamination:</a:t>
            </a:r>
            <a:br>
              <a:rPr lang="en-US" altLang="ja-JP" sz="2400" dirty="0"/>
            </a:br>
            <a:r>
              <a:rPr lang="en-US" altLang="ja-JP" sz="2800" dirty="0"/>
              <a:t>(</a:t>
            </a:r>
            <a:r>
              <a:rPr lang="en-US" altLang="ja-JP" sz="2400" dirty="0"/>
              <a:t>Large offset at </a:t>
            </a:r>
            <a:r>
              <a:rPr lang="en-US" altLang="ja-JP" sz="2400" b="1" dirty="0"/>
              <a:t>small</a:t>
            </a:r>
            <a:r>
              <a:rPr lang="en-US" altLang="ja-JP" sz="2400" dirty="0"/>
              <a:t> </a:t>
            </a:r>
            <a:r>
              <a:rPr lang="en-US" altLang="ja-JP" sz="2400" i="1" dirty="0"/>
              <a:t>t</a:t>
            </a:r>
            <a:r>
              <a:rPr lang="en-US" altLang="ja-JP" sz="2400" dirty="0"/>
              <a:t>/</a:t>
            </a:r>
            <a:r>
              <a:rPr lang="en-US" altLang="ja-JP" sz="2400" i="1" dirty="0"/>
              <a:t>a</a:t>
            </a:r>
            <a:r>
              <a:rPr lang="en-US" altLang="ja-JP" sz="2400" dirty="0"/>
              <a:t>) vs (Large noise at </a:t>
            </a:r>
            <a:r>
              <a:rPr lang="en-US" altLang="ja-JP" sz="2400" b="1" dirty="0"/>
              <a:t>large</a:t>
            </a:r>
            <a:r>
              <a:rPr lang="en-US" altLang="ja-JP" sz="2400" dirty="0"/>
              <a:t> </a:t>
            </a:r>
            <a:r>
              <a:rPr lang="en-US" altLang="ja-JP" sz="2400" i="1" dirty="0"/>
              <a:t>t</a:t>
            </a:r>
            <a:r>
              <a:rPr lang="en-US" altLang="ja-JP" sz="2400" dirty="0"/>
              <a:t>/</a:t>
            </a:r>
            <a:r>
              <a:rPr lang="en-US" altLang="ja-JP" sz="2400" i="1" dirty="0"/>
              <a:t>a</a:t>
            </a:r>
            <a:r>
              <a:rPr lang="en-US" altLang="ja-JP" sz="2400" dirty="0"/>
              <a:t>)</a:t>
            </a:r>
          </a:p>
          <a:p>
            <a:pPr lvl="1"/>
            <a:r>
              <a:rPr lang="en-US" altLang="ja-JP" sz="2400" i="1" dirty="0">
                <a:solidFill>
                  <a:srgbClr val="0070C0"/>
                </a:solidFill>
              </a:rPr>
              <a:t>Extrapolation</a:t>
            </a:r>
            <a:r>
              <a:rPr lang="en-US" altLang="ja-JP" sz="2400" dirty="0"/>
              <a:t> from smaller </a:t>
            </a:r>
            <a:r>
              <a:rPr lang="en-US" altLang="ja-JP" sz="2400" i="1" dirty="0"/>
              <a:t>t</a:t>
            </a:r>
            <a:r>
              <a:rPr lang="en-US" altLang="ja-JP" sz="2400" dirty="0"/>
              <a:t>/</a:t>
            </a:r>
            <a:r>
              <a:rPr lang="en-US" altLang="ja-JP" sz="2400" i="1" dirty="0"/>
              <a:t>a</a:t>
            </a:r>
            <a:r>
              <a:rPr lang="en-US" altLang="ja-JP" sz="2400" dirty="0"/>
              <a:t> is consistent (assuming </a:t>
            </a:r>
            <a:r>
              <a:rPr lang="en-US" altLang="ja-JP" sz="2400" dirty="0">
                <a:solidFill>
                  <a:srgbClr val="0070C0"/>
                </a:solidFill>
              </a:rPr>
              <a:t>Δ</a:t>
            </a:r>
            <a:r>
              <a:rPr lang="en-US" altLang="ja-JP" sz="2400" i="1" dirty="0">
                <a:solidFill>
                  <a:srgbClr val="0070C0"/>
                </a:solidFill>
              </a:rPr>
              <a:t>V</a:t>
            </a:r>
            <a:r>
              <a:rPr lang="en-US" altLang="ja-JP" sz="2400" dirty="0">
                <a:solidFill>
                  <a:srgbClr val="0070C0"/>
                </a:solidFill>
              </a:rPr>
              <a:t> ~ e</a:t>
            </a:r>
            <a:r>
              <a:rPr lang="en-US" altLang="ja-JP" sz="2400" baseline="30000" dirty="0">
                <a:solidFill>
                  <a:srgbClr val="0070C0"/>
                </a:solidFill>
              </a:rPr>
              <a:t>-</a:t>
            </a:r>
            <a:r>
              <a:rPr lang="en-US" altLang="ja-JP" sz="2400" i="1" baseline="30000" dirty="0" err="1">
                <a:solidFill>
                  <a:srgbClr val="0070C0"/>
                </a:solidFill>
              </a:rPr>
              <a:t>bt</a:t>
            </a:r>
            <a:r>
              <a:rPr lang="en-US" altLang="ja-JP" sz="2400" dirty="0"/>
              <a:t>)</a:t>
            </a:r>
          </a:p>
          <a:p>
            <a:r>
              <a:rPr lang="en-US" altLang="ja-JP" sz="2400" dirty="0"/>
              <a:t>Comparison</a:t>
            </a:r>
          </a:p>
          <a:p>
            <a:pPr lvl="1"/>
            <a:r>
              <a:rPr lang="en-US" altLang="ja-JP" sz="2400" dirty="0"/>
              <a:t>I=3/2</a:t>
            </a:r>
            <a:r>
              <a:rPr lang="en-US" altLang="ja-JP" sz="2400" i="1" dirty="0"/>
              <a:t> δ</a:t>
            </a:r>
            <a:r>
              <a:rPr lang="en-US" altLang="ja-JP" sz="2400" dirty="0"/>
              <a:t>(</a:t>
            </a:r>
            <a:r>
              <a:rPr lang="en-US" altLang="ja-JP" sz="2400" baseline="30000" dirty="0"/>
              <a:t>3</a:t>
            </a:r>
            <a:r>
              <a:rPr lang="en-US" altLang="ja-JP" sz="2400" i="1" dirty="0"/>
              <a:t>S</a:t>
            </a:r>
            <a:r>
              <a:rPr lang="en-US" altLang="ja-JP" sz="2400" baseline="-25000" dirty="0"/>
              <a:t>1</a:t>
            </a:r>
            <a:r>
              <a:rPr lang="en-US" altLang="ja-JP" sz="2400" dirty="0"/>
              <a:t>) consistent with J-PARC E40 </a:t>
            </a:r>
            <a:r>
              <a:rPr lang="en-US" altLang="ja-JP" sz="2400" dirty="0" err="1"/>
              <a:t>Σ</a:t>
            </a:r>
            <a:r>
              <a:rPr lang="en-US" altLang="ja-JP" sz="2400" baseline="30000" dirty="0" err="1"/>
              <a:t>+</a:t>
            </a:r>
            <a:r>
              <a:rPr lang="en-US" altLang="ja-JP" sz="2400" dirty="0" err="1"/>
              <a:t>p</a:t>
            </a:r>
            <a:r>
              <a:rPr lang="en-US" altLang="ja-JP" sz="2400" dirty="0"/>
              <a:t> scattering?</a:t>
            </a:r>
          </a:p>
          <a:p>
            <a:pPr lvl="1"/>
            <a:r>
              <a:rPr lang="en-US" altLang="ja-JP" sz="2400" dirty="0"/>
              <a:t>I=3/2 </a:t>
            </a:r>
            <a:r>
              <a:rPr lang="en-US" altLang="ja-JP" sz="2400" i="1" dirty="0"/>
              <a:t>a</a:t>
            </a:r>
            <a:r>
              <a:rPr lang="en-US" altLang="ja-JP" sz="2400" dirty="0"/>
              <a:t>(</a:t>
            </a:r>
            <a:r>
              <a:rPr lang="en-US" altLang="ja-JP" sz="2400" baseline="30000" dirty="0"/>
              <a:t>1</a:t>
            </a:r>
            <a:r>
              <a:rPr lang="en-US" altLang="ja-JP" sz="2400" i="1" dirty="0"/>
              <a:t>S</a:t>
            </a:r>
            <a:r>
              <a:rPr lang="en-US" altLang="ja-JP" sz="2400" baseline="-25000" dirty="0"/>
              <a:t>0</a:t>
            </a:r>
            <a:r>
              <a:rPr lang="en-US" altLang="ja-JP" sz="2400" dirty="0"/>
              <a:t>) and </a:t>
            </a:r>
            <a:r>
              <a:rPr lang="en-US" altLang="ja-JP" sz="2400" i="1" dirty="0"/>
              <a:t>a</a:t>
            </a:r>
            <a:r>
              <a:rPr lang="en-US" altLang="ja-JP" sz="2400" dirty="0"/>
              <a:t>(</a:t>
            </a:r>
            <a:r>
              <a:rPr lang="en-US" altLang="ja-JP" sz="2400" baseline="30000" dirty="0"/>
              <a:t>3</a:t>
            </a:r>
            <a:r>
              <a:rPr lang="en-US" altLang="ja-JP" sz="2400" i="1" dirty="0"/>
              <a:t>S</a:t>
            </a:r>
            <a:r>
              <a:rPr lang="en-US" altLang="ja-JP" sz="2400" baseline="-25000" dirty="0"/>
              <a:t>1</a:t>
            </a:r>
            <a:r>
              <a:rPr lang="en-US" altLang="ja-JP" sz="2400" dirty="0"/>
              <a:t>) [~ ALICE </a:t>
            </a:r>
            <a:r>
              <a:rPr lang="en-US" altLang="ja-JP" sz="2400" dirty="0" err="1"/>
              <a:t>femtoscopy</a:t>
            </a:r>
            <a:r>
              <a:rPr lang="en-US" altLang="ja-JP" sz="2400" dirty="0"/>
              <a:t>] large uncertainty</a:t>
            </a:r>
          </a:p>
          <a:p>
            <a:pPr marL="0" indent="0">
              <a:buNone/>
            </a:pPr>
            <a:r>
              <a:rPr lang="en-US" altLang="ja-JP" sz="2400" b="1" dirty="0"/>
              <a:t>Outlook</a:t>
            </a:r>
          </a:p>
          <a:p>
            <a:r>
              <a:rPr kumimoji="1" lang="en-US" altLang="ja-JP" sz="2000" dirty="0"/>
              <a:t>Systematic validation of </a:t>
            </a:r>
            <a:r>
              <a:rPr kumimoji="1" lang="en-US" altLang="ja-JP" sz="2000" i="1" dirty="0">
                <a:solidFill>
                  <a:srgbClr val="0070C0"/>
                </a:solidFill>
              </a:rPr>
              <a:t>extrapolation</a:t>
            </a:r>
            <a:r>
              <a:rPr kumimoji="1" lang="en-US" altLang="ja-JP" sz="2000" dirty="0"/>
              <a:t> method</a:t>
            </a:r>
          </a:p>
          <a:p>
            <a:r>
              <a:rPr lang="en-US" altLang="ja-JP" sz="2000" dirty="0"/>
              <a:t>Detailed analysis on the f</a:t>
            </a:r>
            <a:r>
              <a:rPr kumimoji="1" lang="en-US" altLang="ja-JP" sz="2000" dirty="0"/>
              <a:t>itting-form dependence</a:t>
            </a:r>
            <a:endParaRPr lang="en-US" altLang="ja-JP" sz="2000" dirty="0"/>
          </a:p>
          <a:p>
            <a:r>
              <a:rPr kumimoji="1" lang="en-US" altLang="ja-JP" sz="2000" baseline="30000" dirty="0"/>
              <a:t>3</a:t>
            </a:r>
            <a:r>
              <a:rPr kumimoji="1" lang="en-US" altLang="ja-JP" sz="2000" i="1" dirty="0"/>
              <a:t>D</a:t>
            </a:r>
            <a:r>
              <a:rPr kumimoji="1" lang="en-US" altLang="ja-JP" sz="2000" baseline="-25000" dirty="0"/>
              <a:t>1</a:t>
            </a:r>
            <a:r>
              <a:rPr kumimoji="1" lang="en-US" altLang="ja-JP" sz="2000" dirty="0"/>
              <a:t> and tensor forces</a:t>
            </a:r>
            <a:endParaRPr kumimoji="1" lang="ja-JP" altLang="en-US" sz="20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B891C0-F49B-9211-104F-C7447C00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04CDE6E-7F78-CEBD-E4E4-04216A27F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205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38227-91AC-D200-DB51-27A926BBB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B133D572-48AA-3592-35FB-6585BBF8EDE5}"/>
              </a:ext>
            </a:extLst>
          </p:cNvPr>
          <p:cNvSpPr/>
          <p:nvPr/>
        </p:nvSpPr>
        <p:spPr>
          <a:xfrm>
            <a:off x="6694057" y="756472"/>
            <a:ext cx="2322122" cy="10312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790D793-1F18-AEEF-B349-458BC2824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dirty="0"/>
              <a:t>Background for </a:t>
            </a:r>
            <a:r>
              <a:rPr lang="en-US" altLang="ja-JP" i="1" dirty="0"/>
              <a:t>S</a:t>
            </a:r>
            <a:r>
              <a:rPr lang="en-US" altLang="ja-JP" dirty="0"/>
              <a:t> = -1 interaction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13FB82-DBCC-8883-B1D2-B5E141DC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21" y="758941"/>
            <a:ext cx="6082592" cy="1008112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ctr"/>
          <a:lstStyle/>
          <a:p>
            <a:pPr marL="0" indent="0">
              <a:buNone/>
            </a:pPr>
            <a:r>
              <a:rPr lang="en-US" altLang="ja-JP" sz="2000" b="1" i="1" dirty="0">
                <a:solidFill>
                  <a:srgbClr val="C00000"/>
                </a:solidFill>
              </a:rPr>
              <a:t>S</a:t>
            </a:r>
            <a:r>
              <a:rPr lang="en-US" altLang="ja-JP" sz="2000" b="1" dirty="0">
                <a:solidFill>
                  <a:srgbClr val="C00000"/>
                </a:solidFill>
              </a:rPr>
              <a:t> = -1</a:t>
            </a:r>
            <a:r>
              <a:rPr lang="en-US" altLang="ja-JP" sz="2000" dirty="0"/>
              <a:t>: Systems of minimum number of strangeness</a:t>
            </a:r>
            <a:br>
              <a:rPr lang="en-US" altLang="ja-JP" sz="2000" dirty="0"/>
            </a:br>
            <a:r>
              <a:rPr lang="en-US" altLang="ja-JP" sz="2000" dirty="0">
                <a:sym typeface="Wingdings" panose="05000000000000000000" pitchFamily="2" charset="2"/>
              </a:rPr>
              <a:t> Most common/accessible non-nucleonic systems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FFBF15-A851-F523-FD11-B69E62081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1D4C722-1488-AE50-E5F7-DD3DAB6B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</a:t>
            </a:fld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992A11D-8E56-BD19-CB04-4174C468B0C0}"/>
              </a:ext>
            </a:extLst>
          </p:cNvPr>
          <p:cNvSpPr txBox="1"/>
          <p:nvPr/>
        </p:nvSpPr>
        <p:spPr>
          <a:xfrm>
            <a:off x="63719" y="4352313"/>
            <a:ext cx="2519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 err="1">
                <a:solidFill>
                  <a:srgbClr val="7030A0"/>
                </a:solidFill>
                <a:latin typeface="+mj-ea"/>
                <a:ea typeface="+mj-ea"/>
              </a:rPr>
              <a:t>Hypernuclear</a:t>
            </a:r>
            <a:r>
              <a:rPr lang="en-US" altLang="ja-JP" sz="1600" b="1" dirty="0">
                <a:solidFill>
                  <a:srgbClr val="7030A0"/>
                </a:solidFill>
                <a:latin typeface="+mj-ea"/>
                <a:ea typeface="+mj-ea"/>
              </a:rPr>
              <a:t> spectroscopy</a:t>
            </a:r>
            <a:endParaRPr lang="ja-JP" altLang="en-US" sz="16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5D48922-FD69-5E55-C807-4757ADFBB95D}"/>
              </a:ext>
            </a:extLst>
          </p:cNvPr>
          <p:cNvSpPr txBox="1"/>
          <p:nvPr/>
        </p:nvSpPr>
        <p:spPr>
          <a:xfrm>
            <a:off x="2776787" y="4337466"/>
            <a:ext cx="5902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7030A0"/>
                </a:solidFill>
                <a:latin typeface="+mj-ea"/>
                <a:ea typeface="+mj-ea"/>
              </a:rPr>
              <a:t>High energy heavy-ion collisions</a:t>
            </a:r>
            <a:endParaRPr lang="ja-JP" altLang="en-US" sz="24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71109F87-8C14-4F38-BF3D-9208C84D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4" y="4864437"/>
            <a:ext cx="1471061" cy="1555322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25BE148-DCE6-F690-9A8F-20D5FFDB530F}"/>
              </a:ext>
            </a:extLst>
          </p:cNvPr>
          <p:cNvSpPr txBox="1"/>
          <p:nvPr/>
        </p:nvSpPr>
        <p:spPr>
          <a:xfrm>
            <a:off x="134717" y="6360656"/>
            <a:ext cx="189500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1100" dirty="0">
                <a:solidFill>
                  <a:srgbClr val="0070C0"/>
                </a:solidFill>
              </a:rPr>
              <a:t>Jinno, KM, Nara, Ohnishi</a:t>
            </a:r>
            <a:br>
              <a:rPr lang="en-US" altLang="ja-JP" sz="1100" dirty="0">
                <a:solidFill>
                  <a:srgbClr val="0070C0"/>
                </a:solidFill>
              </a:rPr>
            </a:br>
            <a:r>
              <a:rPr lang="en-US" altLang="ja-JP" sz="1100" dirty="0">
                <a:solidFill>
                  <a:srgbClr val="0070C0"/>
                </a:solidFill>
              </a:rPr>
              <a:t>PRC 108 (2023)</a:t>
            </a:r>
            <a:endParaRPr lang="ja-JP" altLang="en-US" sz="1100" dirty="0">
              <a:solidFill>
                <a:srgbClr val="0070C0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8EF476D-6575-6F4B-2D09-FB8503E74A77}"/>
              </a:ext>
            </a:extLst>
          </p:cNvPr>
          <p:cNvSpPr txBox="1"/>
          <p:nvPr/>
        </p:nvSpPr>
        <p:spPr>
          <a:xfrm>
            <a:off x="2949264" y="4774537"/>
            <a:ext cx="23154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 err="1">
                <a:solidFill>
                  <a:srgbClr val="C00000"/>
                </a:solidFill>
                <a:latin typeface="+mj-ea"/>
                <a:ea typeface="+mj-ea"/>
              </a:rPr>
              <a:t>Femtoscopy</a:t>
            </a:r>
            <a:endParaRPr lang="ja-JP" altLang="en-US" sz="16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32F1AF2-619C-6B21-5E28-32ABF054B51D}"/>
              </a:ext>
            </a:extLst>
          </p:cNvPr>
          <p:cNvSpPr txBox="1"/>
          <p:nvPr/>
        </p:nvSpPr>
        <p:spPr>
          <a:xfrm>
            <a:off x="5425302" y="4998576"/>
            <a:ext cx="25930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solidFill>
                  <a:srgbClr val="C00000"/>
                </a:solidFill>
                <a:latin typeface="+mj-ea"/>
                <a:ea typeface="+mj-ea"/>
                <a:sym typeface="Wingdings" panose="05000000000000000000" pitchFamily="2" charset="2"/>
              </a:rPr>
              <a:t> </a:t>
            </a:r>
            <a:r>
              <a:rPr lang="en-US" altLang="ja-JP" sz="1200" b="1" dirty="0">
                <a:solidFill>
                  <a:srgbClr val="C00000"/>
                </a:solidFill>
                <a:latin typeface="+mj-ea"/>
                <a:ea typeface="+mj-ea"/>
              </a:rPr>
              <a:t>Collective flow</a:t>
            </a:r>
            <a:r>
              <a:rPr lang="ja-JP" altLang="en-US" sz="12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en-US" altLang="ja-JP" sz="1200" b="1" dirty="0">
                <a:solidFill>
                  <a:srgbClr val="C00000"/>
                </a:solidFill>
                <a:latin typeface="+mj-ea"/>
                <a:ea typeface="+mj-ea"/>
              </a:rPr>
              <a:t>in RQMD</a:t>
            </a:r>
            <a:endParaRPr lang="ja-JP" altLang="en-US" sz="12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34" name="矢印: 下 33">
            <a:extLst>
              <a:ext uri="{FF2B5EF4-FFF2-40B4-BE49-F238E27FC236}">
                <a16:creationId xmlns:a16="http://schemas.microsoft.com/office/drawing/2014/main" id="{1AFB666E-98BC-FEAA-1954-46223A9C0B9D}"/>
              </a:ext>
            </a:extLst>
          </p:cNvPr>
          <p:cNvSpPr/>
          <p:nvPr/>
        </p:nvSpPr>
        <p:spPr>
          <a:xfrm rot="16200000">
            <a:off x="6073957" y="1093087"/>
            <a:ext cx="740548" cy="333352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4F5F350-A119-5D9A-BD7C-32C3E912F821}"/>
              </a:ext>
            </a:extLst>
          </p:cNvPr>
          <p:cNvSpPr txBox="1"/>
          <p:nvPr/>
        </p:nvSpPr>
        <p:spPr>
          <a:xfrm>
            <a:off x="6694057" y="787458"/>
            <a:ext cx="23221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ja-JP" b="1" u="sng" dirty="0">
                <a:solidFill>
                  <a:srgbClr val="C00000"/>
                </a:solidFill>
                <a:latin typeface="+mj-lt"/>
                <a:ea typeface="+mj-ea"/>
              </a:rPr>
              <a:t>Present</a:t>
            </a:r>
            <a:r>
              <a:rPr lang="ja-JP" altLang="en-US" b="1" u="sng" dirty="0">
                <a:solidFill>
                  <a:srgbClr val="C00000"/>
                </a:solidFill>
                <a:latin typeface="+mj-lt"/>
                <a:ea typeface="+mj-ea"/>
              </a:rPr>
              <a:t> </a:t>
            </a:r>
            <a:r>
              <a:rPr lang="en-US" altLang="ja-JP" b="1" u="sng" dirty="0">
                <a:solidFill>
                  <a:srgbClr val="C00000"/>
                </a:solidFill>
                <a:latin typeface="+mj-lt"/>
                <a:ea typeface="+mj-ea"/>
              </a:rPr>
              <a:t>study</a:t>
            </a:r>
            <a:br>
              <a:rPr lang="en-US" altLang="ja-JP" sz="1800" b="1" dirty="0">
                <a:latin typeface="+mj-lt"/>
                <a:ea typeface="+mj-ea"/>
              </a:rPr>
            </a:br>
            <a:r>
              <a:rPr lang="en-US" altLang="ja-JP" sz="1800" b="1" i="1" dirty="0">
                <a:solidFill>
                  <a:srgbClr val="C00000"/>
                </a:solidFill>
                <a:latin typeface="+mj-lt"/>
                <a:ea typeface="+mj-ea"/>
              </a:rPr>
              <a:t>YN</a:t>
            </a:r>
            <a:r>
              <a:rPr lang="en-US" altLang="ja-JP" sz="1800" b="1" dirty="0">
                <a:solidFill>
                  <a:srgbClr val="C00000"/>
                </a:solidFill>
                <a:latin typeface="+mj-lt"/>
                <a:ea typeface="+mj-ea"/>
              </a:rPr>
              <a:t> </a:t>
            </a:r>
            <a:r>
              <a:rPr lang="en-US" altLang="ja-JP" sz="1800" dirty="0">
                <a:latin typeface="+mj-lt"/>
                <a:ea typeface="+mj-ea"/>
              </a:rPr>
              <a:t>(2-body, </a:t>
            </a:r>
            <a:r>
              <a:rPr lang="en-US" altLang="ja-JP" sz="1800" i="1" dirty="0">
                <a:latin typeface="+mj-lt"/>
                <a:ea typeface="+mj-ea"/>
              </a:rPr>
              <a:t>S </a:t>
            </a:r>
            <a:r>
              <a:rPr lang="en-US" altLang="ja-JP" sz="1800" dirty="0">
                <a:latin typeface="+mj-lt"/>
                <a:ea typeface="+mj-ea"/>
              </a:rPr>
              <a:t>= -1) w/</a:t>
            </a:r>
            <a:br>
              <a:rPr lang="en-US" altLang="ja-JP" sz="1800" dirty="0">
                <a:latin typeface="+mj-lt"/>
                <a:ea typeface="+mj-ea"/>
              </a:rPr>
            </a:br>
            <a:r>
              <a:rPr lang="en-US" altLang="ja-JP" sz="1800" dirty="0">
                <a:latin typeface="+mj-lt"/>
                <a:ea typeface="+mj-ea"/>
              </a:rPr>
              <a:t>the </a:t>
            </a:r>
            <a:r>
              <a:rPr lang="en-US" altLang="ja-JP" dirty="0">
                <a:latin typeface="+mj-lt"/>
                <a:ea typeface="+mj-ea"/>
              </a:rPr>
              <a:t>HAL</a:t>
            </a:r>
            <a:r>
              <a:rPr lang="ja-JP" altLang="en-US" dirty="0">
                <a:latin typeface="+mj-lt"/>
                <a:ea typeface="+mj-ea"/>
              </a:rPr>
              <a:t> </a:t>
            </a:r>
            <a:r>
              <a:rPr lang="en-US" altLang="ja-JP" sz="1800" dirty="0">
                <a:latin typeface="+mj-lt"/>
                <a:ea typeface="+mj-ea"/>
              </a:rPr>
              <a:t>QCD</a:t>
            </a:r>
            <a:r>
              <a:rPr lang="ja-JP" altLang="en-US" dirty="0">
                <a:latin typeface="+mj-lt"/>
                <a:ea typeface="+mj-ea"/>
              </a:rPr>
              <a:t> </a:t>
            </a:r>
            <a:r>
              <a:rPr lang="en-US" altLang="ja-JP" dirty="0">
                <a:latin typeface="+mj-lt"/>
                <a:ea typeface="+mj-ea"/>
              </a:rPr>
              <a:t>method</a:t>
            </a:r>
            <a:endParaRPr lang="en-US" altLang="ja-JP" sz="1800" dirty="0">
              <a:latin typeface="+mj-lt"/>
              <a:ea typeface="+mj-ea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A931BB88-BC82-073C-1966-19AAB7D03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" r="52"/>
          <a:stretch/>
        </p:blipFill>
        <p:spPr>
          <a:xfrm>
            <a:off x="5867450" y="5363770"/>
            <a:ext cx="1238385" cy="1132357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6B7B1CFF-AFB2-A780-AD71-1F5C50DC1A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" r="40"/>
          <a:stretch/>
        </p:blipFill>
        <p:spPr>
          <a:xfrm>
            <a:off x="7461689" y="5332975"/>
            <a:ext cx="1288106" cy="1218666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E42D751-7E02-9950-FDB3-0BE7145DDC53}"/>
              </a:ext>
            </a:extLst>
          </p:cNvPr>
          <p:cNvSpPr txBox="1"/>
          <p:nvPr/>
        </p:nvSpPr>
        <p:spPr>
          <a:xfrm>
            <a:off x="5544937" y="5314250"/>
            <a:ext cx="15497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ja-JP" sz="1400" b="1" dirty="0">
                <a:latin typeface="+mj-lt"/>
              </a:rPr>
              <a:t>Initial stage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509DC3E-A676-F8DA-774F-8FC6E83CE85F}"/>
              </a:ext>
            </a:extLst>
          </p:cNvPr>
          <p:cNvSpPr txBox="1"/>
          <p:nvPr/>
        </p:nvSpPr>
        <p:spPr>
          <a:xfrm>
            <a:off x="7115346" y="5322345"/>
            <a:ext cx="1463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ja-JP" sz="1400" b="1" dirty="0">
                <a:latin typeface="+mj-lt"/>
              </a:rPr>
              <a:t>later stage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F1C6C31-4506-751D-5CFD-16553BB7A8C4}"/>
              </a:ext>
            </a:extLst>
          </p:cNvPr>
          <p:cNvSpPr txBox="1"/>
          <p:nvPr/>
        </p:nvSpPr>
        <p:spPr>
          <a:xfrm>
            <a:off x="5345411" y="6462199"/>
            <a:ext cx="19269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it-IT" altLang="ja-JP" sz="1400" dirty="0">
                <a:solidFill>
                  <a:srgbClr val="0070C0"/>
                </a:solidFill>
                <a:latin typeface="+mj-lt"/>
              </a:rPr>
              <a:t>Figures: Jinno (2023)</a:t>
            </a:r>
            <a:endParaRPr kumimoji="1" lang="ja-JP" altLang="en-US" sz="1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5EA4382-65A4-22D8-E009-9076BE4B4298}"/>
              </a:ext>
            </a:extLst>
          </p:cNvPr>
          <p:cNvSpPr txBox="1"/>
          <p:nvPr/>
        </p:nvSpPr>
        <p:spPr>
          <a:xfrm>
            <a:off x="7159410" y="6417569"/>
            <a:ext cx="1799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it-IT" altLang="ja-JP" sz="1200" dirty="0">
                <a:solidFill>
                  <a:srgbClr val="0070C0"/>
                </a:solidFill>
                <a:latin typeface="+mj-lt"/>
              </a:rPr>
              <a:t>Nara, Jinno, KM, Ohnishi</a:t>
            </a:r>
            <a:br>
              <a:rPr kumimoji="1" lang="it-IT" altLang="ja-JP" sz="1200" dirty="0">
                <a:solidFill>
                  <a:srgbClr val="0070C0"/>
                </a:solidFill>
                <a:latin typeface="+mj-lt"/>
              </a:rPr>
            </a:br>
            <a:r>
              <a:rPr kumimoji="1" lang="it-IT" altLang="ja-JP" sz="1200" dirty="0">
                <a:solidFill>
                  <a:srgbClr val="0070C0"/>
                </a:solidFill>
                <a:latin typeface="+mj-lt"/>
              </a:rPr>
              <a:t>PRC (2023)</a:t>
            </a:r>
            <a:endParaRPr kumimoji="1" lang="ja-JP" altLang="en-US" sz="1200" dirty="0">
              <a:solidFill>
                <a:srgbClr val="0070C0"/>
              </a:solidFill>
              <a:latin typeface="+mj-lt"/>
            </a:endParaRP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F1DCEC20-6FDB-4A03-E87E-E304DE622019}"/>
              </a:ext>
            </a:extLst>
          </p:cNvPr>
          <p:cNvGrpSpPr/>
          <p:nvPr/>
        </p:nvGrpSpPr>
        <p:grpSpPr>
          <a:xfrm>
            <a:off x="3173016" y="5367910"/>
            <a:ext cx="2133599" cy="1235543"/>
            <a:chOff x="-2164650" y="4290905"/>
            <a:chExt cx="3567109" cy="2016224"/>
          </a:xfrm>
        </p:grpSpPr>
        <p:sp>
          <p:nvSpPr>
            <p:cNvPr id="44" name="楕円 43">
              <a:extLst>
                <a:ext uri="{FF2B5EF4-FFF2-40B4-BE49-F238E27FC236}">
                  <a16:creationId xmlns:a16="http://schemas.microsoft.com/office/drawing/2014/main" id="{FDF30C7B-9B51-2955-699A-6AE5F41821A4}"/>
                </a:ext>
              </a:extLst>
            </p:cNvPr>
            <p:cNvSpPr/>
            <p:nvPr/>
          </p:nvSpPr>
          <p:spPr>
            <a:xfrm>
              <a:off x="-2164650" y="4290905"/>
              <a:ext cx="2111094" cy="2016224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397FBA18-A762-BFA3-0DB0-C4A9629254FD}"/>
                </a:ext>
              </a:extLst>
            </p:cNvPr>
            <p:cNvSpPr/>
            <p:nvPr/>
          </p:nvSpPr>
          <p:spPr>
            <a:xfrm>
              <a:off x="-1264683" y="5455665"/>
              <a:ext cx="89376" cy="9423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46" name="楕円 45">
              <a:extLst>
                <a:ext uri="{FF2B5EF4-FFF2-40B4-BE49-F238E27FC236}">
                  <a16:creationId xmlns:a16="http://schemas.microsoft.com/office/drawing/2014/main" id="{45B5B49F-A75F-F7EB-4C49-9A03481BD7D3}"/>
                </a:ext>
              </a:extLst>
            </p:cNvPr>
            <p:cNvSpPr/>
            <p:nvPr/>
          </p:nvSpPr>
          <p:spPr>
            <a:xfrm>
              <a:off x="-1153792" y="5675488"/>
              <a:ext cx="89376" cy="9423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id="{0A6D7282-4185-4747-F8E5-159B068AEF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109103" y="4799763"/>
              <a:ext cx="2152711" cy="668592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id="{D4486095-F85C-0D3E-1D73-55D1C6E57E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993698" y="5316629"/>
              <a:ext cx="2396157" cy="358860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矢印: 左右 48">
              <a:extLst>
                <a:ext uri="{FF2B5EF4-FFF2-40B4-BE49-F238E27FC236}">
                  <a16:creationId xmlns:a16="http://schemas.microsoft.com/office/drawing/2014/main" id="{C4BD0122-8F7C-8A84-9BE0-59FA39C4B8CA}"/>
                </a:ext>
              </a:extLst>
            </p:cNvPr>
            <p:cNvSpPr/>
            <p:nvPr/>
          </p:nvSpPr>
          <p:spPr>
            <a:xfrm rot="6420755">
              <a:off x="-767667" y="5342009"/>
              <a:ext cx="335642" cy="265476"/>
            </a:xfrm>
            <a:prstGeom prst="left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50" name="矢印: 左右 49">
              <a:extLst>
                <a:ext uri="{FF2B5EF4-FFF2-40B4-BE49-F238E27FC236}">
                  <a16:creationId xmlns:a16="http://schemas.microsoft.com/office/drawing/2014/main" id="{C67069FC-582C-007B-7F57-05611F254348}"/>
                </a:ext>
              </a:extLst>
            </p:cNvPr>
            <p:cNvSpPr/>
            <p:nvPr/>
          </p:nvSpPr>
          <p:spPr>
            <a:xfrm rot="5160011">
              <a:off x="485148" y="5035223"/>
              <a:ext cx="444361" cy="284666"/>
            </a:xfrm>
            <a:prstGeom prst="left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51" name="矢印: 左右 50">
              <a:extLst>
                <a:ext uri="{FF2B5EF4-FFF2-40B4-BE49-F238E27FC236}">
                  <a16:creationId xmlns:a16="http://schemas.microsoft.com/office/drawing/2014/main" id="{2D1AA370-EB11-0E85-3567-FC70EDDE1274}"/>
                </a:ext>
              </a:extLst>
            </p:cNvPr>
            <p:cNvSpPr/>
            <p:nvPr/>
          </p:nvSpPr>
          <p:spPr>
            <a:xfrm rot="3056049">
              <a:off x="-155201" y="5197462"/>
              <a:ext cx="444361" cy="284666"/>
            </a:xfrm>
            <a:prstGeom prst="left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</p:grp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5C47DE13-2F64-E5AB-48FF-F0C000E5932E}"/>
              </a:ext>
            </a:extLst>
          </p:cNvPr>
          <p:cNvSpPr/>
          <p:nvPr/>
        </p:nvSpPr>
        <p:spPr>
          <a:xfrm>
            <a:off x="4570153" y="5312804"/>
            <a:ext cx="4656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i="1" dirty="0"/>
              <a:t>p</a:t>
            </a:r>
            <a:r>
              <a:rPr lang="en-US" altLang="ja-JP" sz="1600" baseline="-25000" dirty="0"/>
              <a:t>1</a:t>
            </a:r>
            <a:endParaRPr lang="ja-JP" altLang="en-US" sz="1600" baseline="-25000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7DBD6D6-8C4C-68D6-0A09-82E69633D707}"/>
              </a:ext>
            </a:extLst>
          </p:cNvPr>
          <p:cNvSpPr/>
          <p:nvPr/>
        </p:nvSpPr>
        <p:spPr>
          <a:xfrm>
            <a:off x="4655995" y="6079015"/>
            <a:ext cx="4570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i="1" dirty="0"/>
              <a:t>p</a:t>
            </a:r>
            <a:r>
              <a:rPr lang="en-US" altLang="ja-JP" sz="1600" baseline="-25000" dirty="0"/>
              <a:t>2</a:t>
            </a:r>
            <a:endParaRPr lang="ja-JP" altLang="en-US" sz="1600" baseline="-25000" dirty="0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9853F7E-4401-3C6F-36CD-FEF307BB1079}"/>
              </a:ext>
            </a:extLst>
          </p:cNvPr>
          <p:cNvSpPr/>
          <p:nvPr/>
        </p:nvSpPr>
        <p:spPr>
          <a:xfrm>
            <a:off x="3019596" y="5341718"/>
            <a:ext cx="13265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900" b="1" dirty="0">
                <a:solidFill>
                  <a:srgbClr val="C00000"/>
                </a:solidFill>
              </a:rPr>
              <a:t>Fireball created in high-energy collisions</a:t>
            </a:r>
            <a:endParaRPr lang="ja-JP" altLang="en-US" sz="900" b="1" dirty="0">
              <a:solidFill>
                <a:srgbClr val="C00000"/>
              </a:solidFill>
            </a:endParaRPr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23D8BC4C-8F9A-CEC1-9D46-49FF48A410C5}"/>
              </a:ext>
            </a:extLst>
          </p:cNvPr>
          <p:cNvGrpSpPr/>
          <p:nvPr/>
        </p:nvGrpSpPr>
        <p:grpSpPr>
          <a:xfrm>
            <a:off x="4515515" y="2021293"/>
            <a:ext cx="4455493" cy="2228880"/>
            <a:chOff x="107504" y="1953251"/>
            <a:chExt cx="4455493" cy="2228880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7D63A7E-484C-27D5-C7C9-1116B6A03FCF}"/>
                </a:ext>
              </a:extLst>
            </p:cNvPr>
            <p:cNvSpPr txBox="1"/>
            <p:nvPr/>
          </p:nvSpPr>
          <p:spPr>
            <a:xfrm>
              <a:off x="107504" y="1953251"/>
              <a:ext cx="21336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2000" b="1" dirty="0">
                  <a:solidFill>
                    <a:srgbClr val="7030A0"/>
                  </a:solidFill>
                  <a:latin typeface="+mj-lt"/>
                  <a:ea typeface="+mj-ea"/>
                </a:rPr>
                <a:t>Neutron</a:t>
              </a:r>
              <a:r>
                <a:rPr lang="ja-JP" altLang="en-US" sz="2000" b="1" dirty="0">
                  <a:solidFill>
                    <a:srgbClr val="7030A0"/>
                  </a:solidFill>
                  <a:latin typeface="+mj-lt"/>
                  <a:ea typeface="+mj-ea"/>
                </a:rPr>
                <a:t> </a:t>
              </a:r>
              <a:r>
                <a:rPr lang="en-US" altLang="ja-JP" sz="2000" b="1" dirty="0">
                  <a:solidFill>
                    <a:srgbClr val="7030A0"/>
                  </a:solidFill>
                  <a:latin typeface="+mj-lt"/>
                  <a:ea typeface="+mj-ea"/>
                </a:rPr>
                <a:t>star</a:t>
              </a:r>
              <a:r>
                <a:rPr lang="ja-JP" altLang="en-US" sz="2000" b="1" dirty="0">
                  <a:solidFill>
                    <a:srgbClr val="7030A0"/>
                  </a:solidFill>
                  <a:latin typeface="+mj-lt"/>
                  <a:ea typeface="+mj-ea"/>
                </a:rPr>
                <a:t> </a:t>
              </a:r>
              <a:r>
                <a:rPr kumimoji="1" lang="en-US" altLang="ja-JP" sz="2000" b="1" dirty="0" err="1">
                  <a:solidFill>
                    <a:srgbClr val="7030A0"/>
                  </a:solidFill>
                  <a:latin typeface="+mj-lt"/>
                  <a:ea typeface="+mj-ea"/>
                </a:rPr>
                <a:t>EoS</a:t>
              </a:r>
              <a:endParaRPr lang="ja-JP" altLang="en-US" sz="2000" b="1" dirty="0">
                <a:solidFill>
                  <a:srgbClr val="7030A0"/>
                </a:solidFill>
                <a:latin typeface="+mj-lt"/>
                <a:ea typeface="+mj-ea"/>
              </a:endParaRPr>
            </a:p>
          </p:txBody>
        </p: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9A40EE8E-F4ED-839C-A330-5B7087C15FD3}"/>
                </a:ext>
              </a:extLst>
            </p:cNvPr>
            <p:cNvGrpSpPr/>
            <p:nvPr/>
          </p:nvGrpSpPr>
          <p:grpSpPr>
            <a:xfrm>
              <a:off x="2609910" y="2509541"/>
              <a:ext cx="1953087" cy="1672590"/>
              <a:chOff x="337494" y="3717032"/>
              <a:chExt cx="3876644" cy="3559743"/>
            </a:xfrm>
          </p:grpSpPr>
          <p:pic>
            <p:nvPicPr>
              <p:cNvPr id="13" name="Picture 135">
                <a:extLst>
                  <a:ext uri="{FF2B5EF4-FFF2-40B4-BE49-F238E27FC236}">
                    <a16:creationId xmlns:a16="http://schemas.microsoft.com/office/drawing/2014/main" id="{2E2B1026-8D0A-495A-FE9C-FA5F2B3394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4271" y="3717032"/>
                <a:ext cx="3189699" cy="24703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BEE47A7-FEAF-3D32-096B-18D4AE84A865}"/>
                  </a:ext>
                </a:extLst>
              </p:cNvPr>
              <p:cNvSpPr txBox="1"/>
              <p:nvPr/>
            </p:nvSpPr>
            <p:spPr>
              <a:xfrm rot="16200000">
                <a:off x="-326761" y="4569375"/>
                <a:ext cx="1813924" cy="485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b="1" dirty="0"/>
                  <a:t>Mass (</a:t>
                </a:r>
                <a:r>
                  <a:rPr lang="en-US" altLang="ja-JP" sz="1200" b="1" dirty="0"/>
                  <a:t>M</a:t>
                </a:r>
                <a:r>
                  <a:rPr lang="ja-JP" altLang="en-US" sz="1200" b="1" baseline="-25000" dirty="0"/>
                  <a:t>☉</a:t>
                </a:r>
                <a:r>
                  <a:rPr lang="en-US" altLang="ja-JP" sz="1200" b="1" dirty="0"/>
                  <a:t>)</a:t>
                </a:r>
                <a:endParaRPr kumimoji="1" lang="ja-JP" altLang="en-US" sz="1200" b="1" dirty="0"/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5EE4BBA-60BD-A167-7FE1-9CC14CE820BC}"/>
                  </a:ext>
                </a:extLst>
              </p:cNvPr>
              <p:cNvSpPr txBox="1"/>
              <p:nvPr/>
            </p:nvSpPr>
            <p:spPr>
              <a:xfrm>
                <a:off x="1541161" y="6274171"/>
                <a:ext cx="1865811" cy="531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b="1" dirty="0"/>
                  <a:t>Radius (km)</a:t>
                </a:r>
                <a:endParaRPr kumimoji="1" lang="ja-JP" altLang="en-US" sz="1200" b="1" dirty="0"/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F59F9AB2-8DDC-A964-37D1-5DDB14415FF5}"/>
                  </a:ext>
                </a:extLst>
              </p:cNvPr>
              <p:cNvSpPr txBox="1"/>
              <p:nvPr/>
            </p:nvSpPr>
            <p:spPr>
              <a:xfrm>
                <a:off x="539287" y="6719995"/>
                <a:ext cx="3674851" cy="556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ja-JP" sz="1100" dirty="0">
                    <a:solidFill>
                      <a:srgbClr val="0070C0"/>
                    </a:solidFill>
                  </a:rPr>
                  <a:t>Demorest et al. (2010)</a:t>
                </a:r>
              </a:p>
            </p:txBody>
          </p:sp>
        </p:grp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27041C55-0291-7714-A2ED-5A7CFA714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6207" y="2425326"/>
              <a:ext cx="1991371" cy="1036234"/>
            </a:xfrm>
            <a:prstGeom prst="rect">
              <a:avLst/>
            </a:prstGeom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0EF88C2-153A-FDAA-8FFB-CE0118751786}"/>
                </a:ext>
              </a:extLst>
            </p:cNvPr>
            <p:cNvSpPr txBox="1"/>
            <p:nvPr/>
          </p:nvSpPr>
          <p:spPr>
            <a:xfrm>
              <a:off x="3096387" y="2055994"/>
              <a:ext cx="142056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b="1" i="1" dirty="0">
                  <a:latin typeface="+mj-lt"/>
                </a:rPr>
                <a:t>M</a:t>
              </a:r>
              <a:r>
                <a:rPr kumimoji="1" lang="en-US" altLang="ja-JP" b="1" dirty="0">
                  <a:latin typeface="+mj-lt"/>
                </a:rPr>
                <a:t>-</a:t>
              </a:r>
              <a:r>
                <a:rPr kumimoji="1" lang="en-US" altLang="ja-JP" b="1" i="1" dirty="0">
                  <a:latin typeface="+mj-lt"/>
                </a:rPr>
                <a:t>R</a:t>
              </a:r>
              <a:r>
                <a:rPr kumimoji="1" lang="en-US" altLang="ja-JP" b="1" dirty="0">
                  <a:latin typeface="+mj-lt"/>
                </a:rPr>
                <a:t> </a:t>
              </a:r>
              <a:r>
                <a:rPr lang="en-US" altLang="ja-JP" b="1" dirty="0">
                  <a:latin typeface="+mj-lt"/>
                </a:rPr>
                <a:t>relation</a:t>
              </a:r>
              <a:endParaRPr lang="ja-JP" altLang="en-US" b="1" dirty="0">
                <a:latin typeface="+mj-lt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BEB63019-BB56-B876-9BFF-9E1D6F049419}"/>
                </a:ext>
              </a:extLst>
            </p:cNvPr>
            <p:cNvSpPr txBox="1"/>
            <p:nvPr/>
          </p:nvSpPr>
          <p:spPr>
            <a:xfrm>
              <a:off x="517732" y="3865392"/>
              <a:ext cx="193923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1400" b="1" dirty="0">
                  <a:solidFill>
                    <a:srgbClr val="C00000"/>
                  </a:solidFill>
                  <a:latin typeface="+mj-ea"/>
                  <a:ea typeface="+mj-ea"/>
                </a:rPr>
                <a:t>Hyperon puzzle</a:t>
              </a:r>
              <a:endParaRPr lang="ja-JP" altLang="en-US" sz="1400" b="1" dirty="0">
                <a:solidFill>
                  <a:srgbClr val="C00000"/>
                </a:solidFill>
                <a:latin typeface="+mj-ea"/>
                <a:ea typeface="+mj-ea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A6C06616-0927-40C1-BFF6-8D5FBEA3E5CF}"/>
                </a:ext>
              </a:extLst>
            </p:cNvPr>
            <p:cNvSpPr txBox="1"/>
            <p:nvPr/>
          </p:nvSpPr>
          <p:spPr>
            <a:xfrm>
              <a:off x="529967" y="3606729"/>
              <a:ext cx="17926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1200" b="1" dirty="0"/>
                <a:t>Massive neutron stars</a:t>
              </a:r>
              <a:endParaRPr lang="ja-JP" altLang="en-US" sz="1200" b="1" dirty="0"/>
            </a:p>
          </p:txBody>
        </p:sp>
      </p:grp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C98826A-40EF-866E-1F28-2A12D154B30B}"/>
              </a:ext>
            </a:extLst>
          </p:cNvPr>
          <p:cNvSpPr txBox="1"/>
          <p:nvPr/>
        </p:nvSpPr>
        <p:spPr>
          <a:xfrm rot="16200000">
            <a:off x="-443931" y="5498954"/>
            <a:ext cx="15553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/>
              <a:t>Λ binding energy</a:t>
            </a:r>
            <a:endParaRPr lang="ja-JP" altLang="en-US" sz="1200" b="1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4F1E68F-8532-0F9B-8CC7-3BFF1CE208D6}"/>
              </a:ext>
            </a:extLst>
          </p:cNvPr>
          <p:cNvSpPr txBox="1"/>
          <p:nvPr/>
        </p:nvSpPr>
        <p:spPr>
          <a:xfrm>
            <a:off x="4925743" y="4668858"/>
            <a:ext cx="2593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b="1" dirty="0"/>
              <a:t>Single-particle potential</a:t>
            </a:r>
            <a:endParaRPr lang="ja-JP" altLang="en-US" sz="1400" b="1" dirty="0"/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3428B12D-2CC2-0C69-5411-231C2734363D}"/>
              </a:ext>
            </a:extLst>
          </p:cNvPr>
          <p:cNvGrpSpPr/>
          <p:nvPr/>
        </p:nvGrpSpPr>
        <p:grpSpPr>
          <a:xfrm>
            <a:off x="521638" y="2022644"/>
            <a:ext cx="4342580" cy="2354759"/>
            <a:chOff x="4678033" y="1913550"/>
            <a:chExt cx="4342580" cy="2354759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24FB287-6C66-6746-48AB-FFC491781D69}"/>
                </a:ext>
              </a:extLst>
            </p:cNvPr>
            <p:cNvSpPr txBox="1"/>
            <p:nvPr/>
          </p:nvSpPr>
          <p:spPr>
            <a:xfrm>
              <a:off x="4678033" y="1913550"/>
              <a:ext cx="342235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2400" b="1" dirty="0">
                  <a:solidFill>
                    <a:srgbClr val="7030A0"/>
                  </a:solidFill>
                  <a:latin typeface="+mj-lt"/>
                  <a:ea typeface="+mj-ea"/>
                </a:rPr>
                <a:t>Scattering</a:t>
              </a:r>
              <a:r>
                <a:rPr lang="ja-JP" altLang="en-US" sz="2400" b="1" dirty="0">
                  <a:solidFill>
                    <a:srgbClr val="7030A0"/>
                  </a:solidFill>
                  <a:latin typeface="+mj-lt"/>
                  <a:ea typeface="+mj-ea"/>
                </a:rPr>
                <a:t> </a:t>
              </a:r>
              <a:r>
                <a:rPr lang="en-US" altLang="ja-JP" sz="2400" b="1" dirty="0">
                  <a:solidFill>
                    <a:srgbClr val="7030A0"/>
                  </a:solidFill>
                  <a:latin typeface="+mj-lt"/>
                  <a:ea typeface="+mj-ea"/>
                </a:rPr>
                <a:t>exp.</a:t>
              </a:r>
              <a:r>
                <a:rPr lang="ja-JP" altLang="en-US" sz="2400" b="1" dirty="0">
                  <a:solidFill>
                    <a:srgbClr val="7030A0"/>
                  </a:solidFill>
                  <a:latin typeface="+mj-lt"/>
                  <a:ea typeface="+mj-ea"/>
                </a:rPr>
                <a:t>   </a:t>
              </a:r>
              <a:r>
                <a:rPr lang="en-US" altLang="ja-JP" sz="2400" dirty="0" err="1">
                  <a:solidFill>
                    <a:srgbClr val="7030A0"/>
                  </a:solidFill>
                  <a:latin typeface="+mj-lt"/>
                  <a:ea typeface="+mj-ea"/>
                </a:rPr>
                <a:t>Σ</a:t>
              </a:r>
              <a:r>
                <a:rPr lang="en-US" altLang="ja-JP" sz="2400" i="1" dirty="0" err="1">
                  <a:solidFill>
                    <a:srgbClr val="7030A0"/>
                  </a:solidFill>
                  <a:latin typeface="+mj-lt"/>
                  <a:ea typeface="+mj-ea"/>
                </a:rPr>
                <a:t>p</a:t>
              </a:r>
              <a:r>
                <a:rPr lang="en-US" altLang="ja-JP" sz="2400" dirty="0">
                  <a:solidFill>
                    <a:srgbClr val="7030A0"/>
                  </a:solidFill>
                  <a:latin typeface="+mj-lt"/>
                  <a:ea typeface="+mj-ea"/>
                </a:rPr>
                <a:t>, </a:t>
              </a:r>
              <a:r>
                <a:rPr lang="en-US" altLang="ja-JP" sz="2400" dirty="0" err="1">
                  <a:solidFill>
                    <a:srgbClr val="7030A0"/>
                  </a:solidFill>
                  <a:latin typeface="+mj-lt"/>
                  <a:ea typeface="+mj-ea"/>
                </a:rPr>
                <a:t>Λ</a:t>
              </a:r>
              <a:r>
                <a:rPr lang="en-US" altLang="ja-JP" sz="2400" i="1" dirty="0" err="1">
                  <a:solidFill>
                    <a:srgbClr val="7030A0"/>
                  </a:solidFill>
                  <a:latin typeface="+mj-lt"/>
                  <a:ea typeface="+mj-ea"/>
                </a:rPr>
                <a:t>p</a:t>
              </a:r>
              <a:endParaRPr lang="ja-JP" altLang="en-US" sz="2400" i="1" dirty="0">
                <a:solidFill>
                  <a:srgbClr val="7030A0"/>
                </a:solidFill>
                <a:latin typeface="+mj-lt"/>
                <a:ea typeface="+mj-ea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F2E7F1E3-AC4D-D7E9-8741-E4C40A9525D7}"/>
                </a:ext>
              </a:extLst>
            </p:cNvPr>
            <p:cNvSpPr txBox="1"/>
            <p:nvPr/>
          </p:nvSpPr>
          <p:spPr>
            <a:xfrm>
              <a:off x="7093685" y="3668351"/>
              <a:ext cx="19269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it-IT" altLang="ja-JP" sz="1400" dirty="0">
                  <a:solidFill>
                    <a:srgbClr val="0070C0"/>
                  </a:solidFill>
                  <a:latin typeface="+mj-lt"/>
                </a:rPr>
                <a:t>Nanamura et al. [J-PARC E40] (2022)</a:t>
              </a:r>
              <a:endParaRPr kumimoji="1" lang="ja-JP" altLang="en-US" sz="1400" dirty="0">
                <a:solidFill>
                  <a:srgbClr val="0070C0"/>
                </a:solidFill>
                <a:latin typeface="+mj-lt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BE05A83-5CE1-67A9-7B85-3120190D7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68225" y="2679437"/>
              <a:ext cx="1697444" cy="774371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7012837F-A112-3ED3-C3DF-B9E4C5B36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54160" y="2592146"/>
              <a:ext cx="1566933" cy="1192167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9E33B93C-50EE-BE70-31CD-4A00872A53C4}"/>
                </a:ext>
              </a:extLst>
            </p:cNvPr>
            <p:cNvSpPr txBox="1"/>
            <p:nvPr/>
          </p:nvSpPr>
          <p:spPr>
            <a:xfrm>
              <a:off x="4911680" y="3745089"/>
              <a:ext cx="19269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it-IT" altLang="ja-JP" sz="1400" dirty="0">
                  <a:solidFill>
                    <a:srgbClr val="0070C0"/>
                  </a:solidFill>
                  <a:latin typeface="+mj-lt"/>
                </a:rPr>
                <a:t>Miwa et al. [J-PARC E40] (2021)</a:t>
              </a:r>
              <a:endParaRPr kumimoji="1" lang="ja-JP" altLang="en-US" sz="1400" dirty="0">
                <a:solidFill>
                  <a:srgbClr val="0070C0"/>
                </a:solidFill>
                <a:latin typeface="+mj-lt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7BD7D49-BFED-BAA5-6DCB-986C19FA6A59}"/>
                </a:ext>
              </a:extLst>
            </p:cNvPr>
            <p:cNvSpPr txBox="1"/>
            <p:nvPr/>
          </p:nvSpPr>
          <p:spPr>
            <a:xfrm>
              <a:off x="4845816" y="2286660"/>
              <a:ext cx="39033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1400" b="1" dirty="0"/>
                <a:t>Cross section</a:t>
              </a:r>
              <a:r>
                <a:rPr kumimoji="1" lang="ja-JP" altLang="en-US" sz="1400" b="1" dirty="0"/>
                <a:t>、</a:t>
              </a:r>
              <a:r>
                <a:rPr kumimoji="1" lang="en-US" altLang="ja-JP" sz="1400" b="1" dirty="0"/>
                <a:t>phase shift</a:t>
              </a:r>
              <a:r>
                <a:rPr kumimoji="1" lang="ja-JP" altLang="en-US" sz="1400" b="1" dirty="0"/>
                <a:t>、</a:t>
              </a:r>
              <a:r>
                <a:rPr lang="en-US" altLang="ja-JP" sz="1400" b="1" dirty="0"/>
                <a:t>cusp</a:t>
              </a:r>
              <a:r>
                <a:rPr kumimoji="1" lang="ja-JP" altLang="en-US" sz="1400" b="1" dirty="0"/>
                <a:t>、</a:t>
              </a:r>
              <a:r>
                <a:rPr kumimoji="1" lang="en-US" altLang="ja-JP" sz="1400" b="1" dirty="0"/>
                <a:t>etc.</a:t>
              </a:r>
              <a:endParaRPr lang="ja-JP" altLang="en-US" sz="1400" b="1" dirty="0"/>
            </a:p>
          </p:txBody>
        </p:sp>
      </p:grp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B70D0E7-0132-09D6-D2BA-B610DE2B1715}"/>
              </a:ext>
            </a:extLst>
          </p:cNvPr>
          <p:cNvSpPr txBox="1"/>
          <p:nvPr/>
        </p:nvSpPr>
        <p:spPr>
          <a:xfrm>
            <a:off x="23378" y="1795068"/>
            <a:ext cx="13802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600" b="1" u="sng" dirty="0"/>
              <a:t>Examples</a:t>
            </a:r>
            <a:endParaRPr lang="ja-JP" altLang="en-US" sz="1600" b="1" u="sng" dirty="0"/>
          </a:p>
        </p:txBody>
      </p:sp>
    </p:spTree>
    <p:extLst>
      <p:ext uri="{BB962C8B-B14F-4D97-AF65-F5344CB8AC3E}">
        <p14:creationId xmlns:p14="http://schemas.microsoft.com/office/powerpoint/2010/main" val="2193804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A7C6C-5566-388E-A3B4-2F0605A46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9B20CD-6818-5163-5B8D-C69EB2C0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backup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BB3440-16C3-66E3-4AC2-61BC8359B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B56B2-796E-17B8-830C-DFF2587A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F8B9-742E-4784-9408-EE87F79B5732}" type="slidenum">
              <a:rPr lang="ja-JP" altLang="en-US" smtClean="0"/>
              <a:pPr>
                <a:defRPr/>
              </a:pPr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87846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5D2E1-0F85-8595-9EEF-6C7C4FC01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692803-A06C-20EA-3C3B-1ECFFF7C8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Femtoscopy</a:t>
            </a:r>
            <a:r>
              <a:rPr kumimoji="1" lang="en-US" altLang="ja-JP" dirty="0"/>
              <a:t> of </a:t>
            </a:r>
            <a:r>
              <a:rPr kumimoji="1" lang="en-US" altLang="ja-JP" i="1" dirty="0" err="1"/>
              <a:t>p</a:t>
            </a:r>
            <a:r>
              <a:rPr kumimoji="1" lang="en-US" altLang="ja-JP" dirty="0" err="1"/>
              <a:t>Σ</a:t>
            </a:r>
            <a:r>
              <a:rPr kumimoji="1" lang="en-US" altLang="ja-JP" baseline="30000" dirty="0"/>
              <a:t>+</a:t>
            </a:r>
            <a:r>
              <a:rPr kumimoji="1" lang="en-US" altLang="ja-JP" dirty="0"/>
              <a:t> (ALICE)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129591-EB75-4E5A-D797-C9511EA19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CA1680-535E-663F-6F59-087EB582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21</a:t>
            </a:fld>
            <a:endParaRPr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B0FF520-039D-7D9B-2C85-BCDECEC76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4782" y="1812215"/>
            <a:ext cx="4221073" cy="4087071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903AC9-D302-B02F-F3D8-2A58D94CA11E}"/>
              </a:ext>
            </a:extLst>
          </p:cNvPr>
          <p:cNvSpPr txBox="1"/>
          <p:nvPr/>
        </p:nvSpPr>
        <p:spPr>
          <a:xfrm>
            <a:off x="323528" y="980728"/>
            <a:ext cx="4320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solidFill>
                  <a:srgbClr val="0070C0"/>
                </a:solidFill>
                <a:latin typeface="+mj-lt"/>
              </a:rPr>
              <a:t>ALICE, arXiv:2510.14448v1 [</a:t>
            </a:r>
            <a:r>
              <a:rPr lang="en-US" altLang="ja-JP" dirty="0" err="1">
                <a:solidFill>
                  <a:srgbClr val="0070C0"/>
                </a:solidFill>
                <a:latin typeface="+mj-lt"/>
              </a:rPr>
              <a:t>nucl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-ex] (2025)</a:t>
            </a:r>
          </a:p>
          <a:p>
            <a:pPr algn="ctr"/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</a:t>
            </a:r>
            <a:r>
              <a:rPr lang="en-US" altLang="ja-JP" i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altLang="ja-JP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</a:t>
            </a:r>
            <a:r>
              <a:rPr lang="en-US" altLang="ja-JP" i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 for Gaussian potential (1.8 </a:t>
            </a:r>
            <a:r>
              <a:rPr lang="en-US" altLang="ja-JP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fm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86E8DF-0DEC-18F7-E1D6-CA3EA13AA76A}"/>
              </a:ext>
            </a:extLst>
          </p:cNvPr>
          <p:cNvSpPr txBox="1"/>
          <p:nvPr/>
        </p:nvSpPr>
        <p:spPr>
          <a:xfrm>
            <a:off x="5076056" y="836712"/>
            <a:ext cx="3888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600" dirty="0">
                <a:latin typeface="+mj-lt"/>
              </a:rPr>
              <a:t>(Coulomb </a:t>
            </a:r>
            <a:r>
              <a:rPr kumimoji="1" lang="en-US" altLang="ja-JP" sz="1600" b="1" dirty="0">
                <a:solidFill>
                  <a:srgbClr val="C00000"/>
                </a:solidFill>
                <a:latin typeface="+mj-lt"/>
              </a:rPr>
              <a:t>Un</a:t>
            </a:r>
            <a:r>
              <a:rPr kumimoji="1" lang="en-US" altLang="ja-JP" sz="1600" dirty="0">
                <a:latin typeface="+mj-lt"/>
              </a:rPr>
              <a:t>modified)</a:t>
            </a:r>
            <a:r>
              <a:rPr kumimoji="1" lang="en-US" altLang="ja-JP" dirty="0">
                <a:latin typeface="+mj-lt"/>
              </a:rPr>
              <a:t> </a:t>
            </a:r>
            <a:r>
              <a:rPr lang="en-US" altLang="ja-JP" sz="2000" dirty="0">
                <a:latin typeface="+mj-lt"/>
              </a:rPr>
              <a:t>S</a:t>
            </a:r>
            <a:r>
              <a:rPr kumimoji="1" lang="en-US" altLang="ja-JP" sz="2000" dirty="0">
                <a:latin typeface="+mj-lt"/>
              </a:rPr>
              <a:t>cattering length</a:t>
            </a:r>
          </a:p>
          <a:p>
            <a:pPr algn="ctr"/>
            <a:r>
              <a:rPr lang="en-US" altLang="ja-JP" sz="2000" dirty="0">
                <a:latin typeface="+mj-lt"/>
              </a:rPr>
              <a:t>from HAL-conf-2023</a:t>
            </a:r>
          </a:p>
          <a:p>
            <a:pPr algn="ctr"/>
            <a:r>
              <a:rPr kumimoji="1" lang="en-US" altLang="ja-JP" sz="2000" b="1" dirty="0">
                <a:latin typeface="+mj-lt"/>
              </a:rPr>
              <a:t>in the same plotting range</a:t>
            </a:r>
            <a:endParaRPr kumimoji="1" lang="ja-JP" altLang="en-US" b="1" dirty="0">
              <a:latin typeface="+mj-lt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C7F95F-F031-8042-CB1D-A328FB0D019F}"/>
              </a:ext>
            </a:extLst>
          </p:cNvPr>
          <p:cNvSpPr txBox="1"/>
          <p:nvPr/>
        </p:nvSpPr>
        <p:spPr>
          <a:xfrm>
            <a:off x="1115616" y="5517232"/>
            <a:ext cx="2808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baseline="30000" dirty="0">
                <a:solidFill>
                  <a:srgbClr val="7030A0"/>
                </a:solidFill>
              </a:rPr>
              <a:t>1</a:t>
            </a:r>
            <a:r>
              <a:rPr kumimoji="1" lang="en-US" altLang="ja-JP" b="1" i="1" dirty="0">
                <a:solidFill>
                  <a:srgbClr val="7030A0"/>
                </a:solidFill>
              </a:rPr>
              <a:t>S</a:t>
            </a:r>
            <a:r>
              <a:rPr kumimoji="1" lang="en-US" altLang="ja-JP" b="1" baseline="-25000" dirty="0">
                <a:solidFill>
                  <a:srgbClr val="7030A0"/>
                </a:solidFill>
              </a:rPr>
              <a:t>0</a:t>
            </a:r>
            <a:r>
              <a:rPr kumimoji="1" lang="en-US" altLang="ja-JP" b="1" dirty="0">
                <a:solidFill>
                  <a:srgbClr val="7030A0"/>
                </a:solidFill>
              </a:rPr>
              <a:t> scattering length </a:t>
            </a:r>
            <a:r>
              <a:rPr kumimoji="1" lang="en-US" altLang="ja-JP" b="1" dirty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93126D-760C-9C08-B53F-D46D6F8E9F4A}"/>
              </a:ext>
            </a:extLst>
          </p:cNvPr>
          <p:cNvSpPr txBox="1"/>
          <p:nvPr/>
        </p:nvSpPr>
        <p:spPr>
          <a:xfrm rot="16200000">
            <a:off x="-1194358" y="3136322"/>
            <a:ext cx="2808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baseline="30000" dirty="0">
                <a:solidFill>
                  <a:srgbClr val="7030A0"/>
                </a:solidFill>
              </a:rPr>
              <a:t>3</a:t>
            </a:r>
            <a:r>
              <a:rPr kumimoji="1" lang="en-US" altLang="ja-JP" b="1" i="1" dirty="0">
                <a:solidFill>
                  <a:srgbClr val="7030A0"/>
                </a:solidFill>
              </a:rPr>
              <a:t>S</a:t>
            </a:r>
            <a:r>
              <a:rPr kumimoji="1" lang="en-US" altLang="ja-JP" b="1" baseline="-25000" dirty="0">
                <a:solidFill>
                  <a:srgbClr val="7030A0"/>
                </a:solidFill>
              </a:rPr>
              <a:t>1</a:t>
            </a:r>
            <a:r>
              <a:rPr kumimoji="1" lang="en-US" altLang="ja-JP" b="1" dirty="0">
                <a:solidFill>
                  <a:srgbClr val="7030A0"/>
                </a:solidFill>
              </a:rPr>
              <a:t> scattering length </a:t>
            </a:r>
            <a:r>
              <a:rPr kumimoji="1" lang="en-US" altLang="ja-JP" b="1" dirty="0">
                <a:solidFill>
                  <a:srgbClr val="7030A0"/>
                </a:solidFill>
                <a:sym typeface="Wingdings" panose="05000000000000000000" pitchFamily="2" charset="2"/>
              </a:rPr>
              <a:t></a:t>
            </a:r>
            <a:endParaRPr kumimoji="1" lang="ja-JP" altLang="en-US" b="1" dirty="0">
              <a:solidFill>
                <a:srgbClr val="7030A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08DDB8-BB0C-F6B1-C419-47FA81E5B0B4}"/>
              </a:ext>
            </a:extLst>
          </p:cNvPr>
          <p:cNvSpPr txBox="1"/>
          <p:nvPr/>
        </p:nvSpPr>
        <p:spPr>
          <a:xfrm>
            <a:off x="5796136" y="4077072"/>
            <a:ext cx="864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 </a:t>
            </a:r>
            <a:r>
              <a:rPr kumimoji="1" lang="en-US" altLang="ja-JP" sz="1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= 12</a:t>
            </a:r>
            <a:endParaRPr kumimoji="1" lang="ja-JP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86CF22-DD6B-93E5-AD2A-ED43B6CE8046}"/>
              </a:ext>
            </a:extLst>
          </p:cNvPr>
          <p:cNvSpPr txBox="1"/>
          <p:nvPr/>
        </p:nvSpPr>
        <p:spPr>
          <a:xfrm>
            <a:off x="6444208" y="3501008"/>
            <a:ext cx="2160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2A2B04D-3F8E-D58D-D4BD-2AB3C3080C57}"/>
              </a:ext>
            </a:extLst>
          </p:cNvPr>
          <p:cNvSpPr txBox="1"/>
          <p:nvPr/>
        </p:nvSpPr>
        <p:spPr>
          <a:xfrm>
            <a:off x="5364088" y="6021288"/>
            <a:ext cx="31567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C00000"/>
                </a:solidFill>
                <a:latin typeface="+mj-lt"/>
              </a:rPr>
              <a:t>Fitting function dependence &amp; time dependence </a:t>
            </a:r>
            <a:r>
              <a:rPr lang="en-US" altLang="ja-JP" dirty="0">
                <a:solidFill>
                  <a:srgbClr val="C00000"/>
                </a:solidFill>
                <a:latin typeface="+mj-lt"/>
              </a:rPr>
              <a:t>are</a:t>
            </a:r>
            <a:r>
              <a:rPr kumimoji="1" lang="en-US" altLang="ja-JP" dirty="0">
                <a:solidFill>
                  <a:srgbClr val="C00000"/>
                </a:solidFill>
                <a:latin typeface="+mj-lt"/>
              </a:rPr>
              <a:t> large.</a:t>
            </a:r>
            <a:endParaRPr kumimoji="1" lang="ja-JP" altLang="en-US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4EA89F6-11D3-0C7D-9715-5EBD53A13696}"/>
              </a:ext>
            </a:extLst>
          </p:cNvPr>
          <p:cNvSpPr txBox="1"/>
          <p:nvPr/>
        </p:nvSpPr>
        <p:spPr>
          <a:xfrm>
            <a:off x="6372200" y="68825"/>
            <a:ext cx="2577500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dirty="0">
                <a:latin typeface="+mj-lt"/>
              </a:rPr>
              <a:t>Legend (fitting function):</a:t>
            </a:r>
            <a:br>
              <a:rPr kumimoji="1" lang="en-US" altLang="ja-JP" sz="1400" dirty="0">
                <a:latin typeface="+mj-lt"/>
              </a:rPr>
            </a:br>
            <a:r>
              <a:rPr kumimoji="1" lang="en-US" altLang="ja-JP" sz="1400" b="1" dirty="0">
                <a:latin typeface="+mj-lt"/>
              </a:rPr>
              <a:t>G</a:t>
            </a:r>
            <a:r>
              <a:rPr kumimoji="1" lang="en-US" altLang="ja-JP" sz="1400" dirty="0">
                <a:latin typeface="+mj-lt"/>
              </a:rPr>
              <a:t> = Gauss,</a:t>
            </a:r>
            <a:br>
              <a:rPr kumimoji="1" lang="en-US" altLang="ja-JP" sz="1400" dirty="0">
                <a:latin typeface="+mj-lt"/>
              </a:rPr>
            </a:br>
            <a:r>
              <a:rPr lang="en-US" altLang="ja-JP" sz="1400" b="1" dirty="0">
                <a:latin typeface="+mj-lt"/>
              </a:rPr>
              <a:t>OPE</a:t>
            </a:r>
            <a:r>
              <a:rPr kumimoji="1" lang="en-US" altLang="ja-JP" sz="1400" dirty="0">
                <a:latin typeface="+mj-lt"/>
              </a:rPr>
              <a:t> = </a:t>
            </a:r>
            <a:r>
              <a:rPr lang="en-US" altLang="ja-JP" sz="1400" dirty="0" err="1">
                <a:latin typeface="+mj-lt"/>
              </a:rPr>
              <a:t>Yukawqa</a:t>
            </a:r>
            <a:r>
              <a:rPr lang="en-US" altLang="ja-JP" sz="1400" dirty="0">
                <a:latin typeface="+mj-lt"/>
              </a:rPr>
              <a:t> with m</a:t>
            </a:r>
            <a:r>
              <a:rPr lang="en-US" altLang="ja-JP" sz="1400" baseline="-25000" dirty="0">
                <a:latin typeface="+mj-lt"/>
              </a:rPr>
              <a:t>π</a:t>
            </a:r>
            <a:endParaRPr kumimoji="1" lang="ja-JP" altLang="en-US" sz="1400" dirty="0">
              <a:latin typeface="+mj-lt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7598AA3-0CE4-C385-3154-17E5DB58B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86" y="1770821"/>
            <a:ext cx="3923750" cy="37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76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E134-2C88-B00A-38F1-B1F69CE9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830754-38F2-FAAA-1C6A-AF34DA53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066B91-FCF7-8A60-E328-01A026ACB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22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5B6B60E-7CBF-8943-7D8C-CA96A5359EB8}"/>
              </a:ext>
            </a:extLst>
          </p:cNvPr>
          <p:cNvSpPr txBox="1"/>
          <p:nvPr/>
        </p:nvSpPr>
        <p:spPr>
          <a:xfrm>
            <a:off x="467544" y="1052736"/>
            <a:ext cx="31683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dirty="0">
                <a:latin typeface="+mj-lt"/>
              </a:rPr>
              <a:t>When </a:t>
            </a:r>
            <a:r>
              <a:rPr lang="en-US" altLang="ja-JP" sz="3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sz="3200" dirty="0">
                <a:latin typeface="+mj-lt"/>
              </a:rPr>
              <a:t> is also varied for each </a:t>
            </a:r>
            <a:r>
              <a:rPr lang="en-US" altLang="ja-JP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</a:t>
            </a:r>
            <a:endParaRPr lang="it-IT" altLang="ja-JP" sz="3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E98418-5CC9-7BA4-C39B-308E25438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3501008"/>
            <a:ext cx="4824536" cy="319835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D9E4936-DDBF-60A3-2D0F-27CC633FA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548680"/>
            <a:ext cx="4824536" cy="324232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5A17951-E0C7-8640-C869-253183A1F5DF}"/>
              </a:ext>
            </a:extLst>
          </p:cNvPr>
          <p:cNvSpPr txBox="1"/>
          <p:nvPr/>
        </p:nvSpPr>
        <p:spPr>
          <a:xfrm>
            <a:off x="6948264" y="2420888"/>
            <a:ext cx="19442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t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/</a:t>
            </a:r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a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 = </a:t>
            </a:r>
            <a:r>
              <a:rPr lang="ja-JP" altLang="en-US" sz="3200" b="1" dirty="0">
                <a:solidFill>
                  <a:srgbClr val="C00000"/>
                </a:solidFill>
                <a:latin typeface="+mj-lt"/>
              </a:rPr>
              <a:t>∞</a:t>
            </a:r>
            <a:endParaRPr lang="it-IT" altLang="ja-JP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9286DB5-7484-3D2B-7734-E80D1048458C}"/>
              </a:ext>
            </a:extLst>
          </p:cNvPr>
          <p:cNvSpPr txBox="1"/>
          <p:nvPr/>
        </p:nvSpPr>
        <p:spPr>
          <a:xfrm>
            <a:off x="7020272" y="5373216"/>
            <a:ext cx="17281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t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/</a:t>
            </a:r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a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 = 20</a:t>
            </a:r>
            <a:endParaRPr lang="it-IT" altLang="ja-JP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7DE4ABE-9D36-C8BF-3AFD-0A93FCDD7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Extrapolation methods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38060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E134-2C88-B00A-38F1-B1F69CE9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830754-38F2-FAAA-1C6A-AF34DA53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C066B91-FCF7-8A60-E328-01A026ACB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23</a:t>
            </a:fld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5B6B60E-7CBF-8943-7D8C-CA96A5359EB8}"/>
              </a:ext>
            </a:extLst>
          </p:cNvPr>
          <p:cNvSpPr txBox="1"/>
          <p:nvPr/>
        </p:nvSpPr>
        <p:spPr>
          <a:xfrm>
            <a:off x="251520" y="764704"/>
            <a:ext cx="8064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>
                <a:latin typeface="+mj-lt"/>
              </a:rPr>
              <a:t> </a:t>
            </a:r>
            <a:r>
              <a:rPr lang="en-US" altLang="ja-JP" sz="28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sz="28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(</a:t>
            </a:r>
            <a:r>
              <a:rPr lang="en-US" altLang="ja-JP" sz="28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</a:t>
            </a:r>
            <a:r>
              <a:rPr lang="en-US" altLang="ja-JP" sz="28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)</a:t>
            </a:r>
            <a:r>
              <a:rPr lang="en-US" altLang="ja-JP" sz="2800" dirty="0">
                <a:latin typeface="+mj-lt"/>
              </a:rPr>
              <a:t> is for fitting 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sz="2800" i="1" dirty="0" err="1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sz="2800" dirty="0" err="1">
                <a:solidFill>
                  <a:srgbClr val="0070C0"/>
                </a:solidFill>
                <a:latin typeface="+mj-lt"/>
              </a:rPr>
              <a:t>,</a:t>
            </a:r>
            <a:r>
              <a:rPr lang="en-US" altLang="ja-JP" sz="2800" i="1" dirty="0" err="1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) = 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sz="2800" baseline="-25000" dirty="0">
                <a:solidFill>
                  <a:srgbClr val="0070C0"/>
                </a:solidFill>
                <a:latin typeface="+mj-lt"/>
              </a:rPr>
              <a:t>el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(r) + </a:t>
            </a:r>
            <a:r>
              <a:rPr lang="en-US" altLang="ja-JP" sz="2800" i="1" dirty="0" err="1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sz="2800" baseline="-25000" dirty="0" err="1">
                <a:solidFill>
                  <a:srgbClr val="0070C0"/>
                </a:solidFill>
                <a:latin typeface="+mj-lt"/>
              </a:rPr>
              <a:t>inel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) exp[-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altLang="ja-JP" sz="2800" i="1" dirty="0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sz="2800" dirty="0">
                <a:solidFill>
                  <a:srgbClr val="0070C0"/>
                </a:solidFill>
                <a:latin typeface="+mj-lt"/>
              </a:rPr>
              <a:t>]</a:t>
            </a:r>
            <a:endParaRPr lang="it-IT" altLang="ja-JP" sz="3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D9E4936-DDBF-60A3-2D0F-27CC633FA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1340768"/>
            <a:ext cx="5976664" cy="395941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7DE4ABE-9D36-C8BF-3AFD-0A93FCDD7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Extrapolation methods</a:t>
            </a:r>
            <a:endParaRPr kumimoji="1" lang="ja-JP" altLang="en-US" sz="3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F1123-AB4B-D937-644A-C14A3FE275D8}"/>
              </a:ext>
            </a:extLst>
          </p:cNvPr>
          <p:cNvSpPr txBox="1"/>
          <p:nvPr/>
        </p:nvSpPr>
        <p:spPr>
          <a:xfrm>
            <a:off x="1835696" y="5899484"/>
            <a:ext cx="56148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latin typeface="+mj-lt"/>
              </a:rPr>
              <a:t>Note: </a:t>
            </a:r>
            <a:r>
              <a:rPr lang="en-US" altLang="ja-JP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en-US" altLang="ja-JP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= 0.2947(7)</a:t>
            </a:r>
            <a:r>
              <a:rPr lang="en-US" altLang="ja-JP" dirty="0">
                <a:latin typeface="+mj-lt"/>
              </a:rPr>
              <a:t> in </a:t>
            </a:r>
            <a:r>
              <a:rPr lang="en-US" altLang="ja-JP" i="1" dirty="0">
                <a:latin typeface="+mj-lt"/>
              </a:rPr>
              <a:t>the other extrapolation method</a:t>
            </a:r>
            <a:br>
              <a:rPr lang="en-US" altLang="ja-JP" dirty="0">
                <a:latin typeface="+mj-lt"/>
              </a:rPr>
            </a:br>
            <a:r>
              <a:rPr lang="en-US" altLang="ja-JP" dirty="0">
                <a:latin typeface="+mj-lt"/>
              </a:rPr>
              <a:t>was obtained for a different fitting form</a:t>
            </a:r>
            <a:br>
              <a:rPr lang="en-US" altLang="ja-JP" dirty="0">
                <a:latin typeface="+mj-lt"/>
              </a:rPr>
            </a:b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 err="1">
                <a:solidFill>
                  <a:srgbClr val="0070C0"/>
                </a:solidFill>
                <a:latin typeface="+mj-lt"/>
              </a:rPr>
              <a:t>,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= </a:t>
            </a:r>
            <a:r>
              <a:rPr lang="en-US" altLang="ja-JP" i="1" dirty="0" err="1">
                <a:solidFill>
                  <a:srgbClr val="0070C0"/>
                </a:solidFill>
                <a:latin typeface="+mj-lt"/>
              </a:rPr>
              <a:t>V</a:t>
            </a:r>
            <a:r>
              <a:rPr lang="en-US" altLang="ja-JP" baseline="-25000" dirty="0" err="1">
                <a:solidFill>
                  <a:srgbClr val="0070C0"/>
                </a:solidFill>
                <a:latin typeface="+mj-lt"/>
              </a:rPr>
              <a:t>offset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 exp[-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b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r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altLang="ja-JP" i="1" dirty="0">
                <a:solidFill>
                  <a:srgbClr val="0070C0"/>
                </a:solidFill>
                <a:latin typeface="+mj-lt"/>
              </a:rPr>
              <a:t>t</a:t>
            </a:r>
            <a:r>
              <a:rPr lang="en-US" altLang="ja-JP" dirty="0">
                <a:solidFill>
                  <a:srgbClr val="0070C0"/>
                </a:solidFill>
                <a:latin typeface="+mj-lt"/>
              </a:rPr>
              <a:t>]</a:t>
            </a:r>
            <a:r>
              <a:rPr lang="en-US" altLang="ja-JP" dirty="0">
                <a:latin typeface="+mj-lt"/>
              </a:rPr>
              <a:t>, so is systematically different.</a:t>
            </a:r>
            <a:endParaRPr lang="it-IT" altLang="ja-JP" sz="2000" dirty="0">
              <a:latin typeface="+mj-lt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2F916AB-7BD6-CAC1-F710-839F3A6E6B0E}"/>
              </a:ext>
            </a:extLst>
          </p:cNvPr>
          <p:cNvSpPr txBox="1"/>
          <p:nvPr/>
        </p:nvSpPr>
        <p:spPr>
          <a:xfrm>
            <a:off x="1547664" y="5445224"/>
            <a:ext cx="60486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</a:t>
            </a:r>
            <a:r>
              <a:rPr lang="it-IT" altLang="ja-JP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tends to be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large</a:t>
            </a:r>
            <a:r>
              <a:rPr lang="it-IT" altLang="ja-JP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at the entire r region</a:t>
            </a:r>
          </a:p>
        </p:txBody>
      </p:sp>
    </p:spTree>
    <p:extLst>
      <p:ext uri="{BB962C8B-B14F-4D97-AF65-F5344CB8AC3E}">
        <p14:creationId xmlns:p14="http://schemas.microsoft.com/office/powerpoint/2010/main" val="1389238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82EA0-8E59-14DC-1DE7-07C2C76F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96A352-9D0A-ACE7-58D0-8CD82EAF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AD0086E-8D5A-6668-FB28-EF57398F7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24</a:t>
            </a:fld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9AA0F3F-4BC9-0E8C-D788-CDDF24E6D981}"/>
              </a:ext>
            </a:extLst>
          </p:cNvPr>
          <p:cNvSpPr txBox="1"/>
          <p:nvPr/>
        </p:nvSpPr>
        <p:spPr>
          <a:xfrm>
            <a:off x="-2772816" y="4005064"/>
            <a:ext cx="2448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Modification by the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extrapolation</a:t>
            </a:r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is small  at r &lt; 1</a:t>
            </a:r>
          </a:p>
          <a:p>
            <a:pPr algn="ctr"/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This is not actually </a:t>
            </a:r>
            <a:r>
              <a:rPr lang="it-IT" altLang="ja-JP" sz="2400" i="1" dirty="0">
                <a:solidFill>
                  <a:srgbClr val="C00000"/>
                </a:solidFill>
                <a:latin typeface="+mj-lt"/>
              </a:rPr>
              <a:t>constant subtraction</a:t>
            </a:r>
            <a:r>
              <a:rPr lang="it-IT" altLang="ja-JP" sz="24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1387F7B-6B19-3852-4A3C-9F0B178C1952}"/>
              </a:ext>
            </a:extLst>
          </p:cNvPr>
          <p:cNvSpPr txBox="1"/>
          <p:nvPr/>
        </p:nvSpPr>
        <p:spPr>
          <a:xfrm>
            <a:off x="323528" y="980728"/>
            <a:ext cx="316835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dirty="0">
                <a:latin typeface="+mj-lt"/>
              </a:rPr>
              <a:t>When </a:t>
            </a:r>
            <a:r>
              <a:rPr lang="en-US" altLang="ja-JP" sz="3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b </a:t>
            </a:r>
            <a:r>
              <a:rPr lang="en-US" altLang="ja-JP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= 0.2947</a:t>
            </a:r>
            <a:r>
              <a:rPr lang="en-US" altLang="ja-JP" sz="3200" dirty="0">
                <a:latin typeface="+mj-lt"/>
              </a:rPr>
              <a:t> is determined at</a:t>
            </a:r>
            <a:br>
              <a:rPr lang="en-US" altLang="ja-JP" sz="3200" dirty="0">
                <a:latin typeface="+mj-lt"/>
              </a:rPr>
            </a:br>
            <a:r>
              <a:rPr lang="en-US" altLang="ja-JP" sz="3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</a:t>
            </a:r>
            <a:r>
              <a:rPr lang="en-US" altLang="ja-JP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altLang="ja-JP" sz="3200" dirty="0">
                <a:latin typeface="+mj-lt"/>
              </a:rPr>
              <a:t>= 3.0 … 3.38</a:t>
            </a:r>
          </a:p>
          <a:p>
            <a:pPr algn="ctr"/>
            <a:r>
              <a:rPr lang="en-US" altLang="ja-JP" sz="3200" dirty="0">
                <a:latin typeface="+mj-lt"/>
              </a:rPr>
              <a:t>for </a:t>
            </a:r>
            <a:r>
              <a:rPr lang="en-US" altLang="ja-JP" sz="3200" dirty="0">
                <a:solidFill>
                  <a:srgbClr val="0070C0"/>
                </a:solidFill>
                <a:latin typeface="+mj-lt"/>
              </a:rPr>
              <a:t>V </a:t>
            </a:r>
            <a:r>
              <a:rPr lang="ja-JP" altLang="en-US" sz="3200" dirty="0">
                <a:solidFill>
                  <a:srgbClr val="0070C0"/>
                </a:solidFill>
                <a:latin typeface="+mj-lt"/>
              </a:rPr>
              <a:t>∝</a:t>
            </a:r>
            <a:r>
              <a:rPr lang="en-US" altLang="ja-JP" sz="3200" dirty="0">
                <a:solidFill>
                  <a:srgbClr val="0070C0"/>
                </a:solidFill>
                <a:latin typeface="+mj-lt"/>
              </a:rPr>
              <a:t> exp(-</a:t>
            </a:r>
            <a:r>
              <a:rPr lang="en-US" altLang="ja-JP" sz="3200" i="1" dirty="0" err="1">
                <a:solidFill>
                  <a:srgbClr val="0070C0"/>
                </a:solidFill>
                <a:latin typeface="+mj-lt"/>
              </a:rPr>
              <a:t>bt</a:t>
            </a:r>
            <a:r>
              <a:rPr lang="en-US" altLang="ja-JP" sz="3200" dirty="0">
                <a:solidFill>
                  <a:srgbClr val="0070C0"/>
                </a:solidFill>
                <a:latin typeface="+mj-lt"/>
              </a:rPr>
              <a:t>)</a:t>
            </a:r>
            <a:endParaRPr lang="it-IT" altLang="ja-JP" sz="36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707ABB8-017D-B16F-F2A1-7E89C87D9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8046" y="3501008"/>
            <a:ext cx="4824332" cy="319835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65164EE-2E2A-1A41-77FE-86A84681A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568675"/>
            <a:ext cx="4824536" cy="320233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931FDE-B92B-D578-6C8B-8B10EFE18622}"/>
              </a:ext>
            </a:extLst>
          </p:cNvPr>
          <p:cNvSpPr txBox="1"/>
          <p:nvPr/>
        </p:nvSpPr>
        <p:spPr>
          <a:xfrm>
            <a:off x="6948264" y="2420888"/>
            <a:ext cx="19442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t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/</a:t>
            </a:r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a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 = </a:t>
            </a:r>
            <a:r>
              <a:rPr lang="ja-JP" altLang="en-US" sz="3200" b="1" dirty="0">
                <a:solidFill>
                  <a:srgbClr val="C00000"/>
                </a:solidFill>
                <a:latin typeface="+mj-lt"/>
              </a:rPr>
              <a:t>∞</a:t>
            </a:r>
            <a:endParaRPr lang="it-IT" altLang="ja-JP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6CEA6C-9A6C-3BCA-2193-581EB695E2E6}"/>
              </a:ext>
            </a:extLst>
          </p:cNvPr>
          <p:cNvSpPr txBox="1"/>
          <p:nvPr/>
        </p:nvSpPr>
        <p:spPr>
          <a:xfrm>
            <a:off x="7020272" y="5373216"/>
            <a:ext cx="17281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t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/</a:t>
            </a:r>
            <a:r>
              <a:rPr lang="en-US" altLang="ja-JP" sz="3200" b="1" i="1" dirty="0">
                <a:solidFill>
                  <a:srgbClr val="C00000"/>
                </a:solidFill>
                <a:latin typeface="+mj-lt"/>
              </a:rPr>
              <a:t>a</a:t>
            </a:r>
            <a:r>
              <a:rPr lang="en-US" altLang="ja-JP" sz="3200" b="1" dirty="0">
                <a:solidFill>
                  <a:srgbClr val="C00000"/>
                </a:solidFill>
                <a:latin typeface="+mj-lt"/>
              </a:rPr>
              <a:t> = 20</a:t>
            </a:r>
            <a:endParaRPr lang="it-IT" altLang="ja-JP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A3C726D-DEC2-E5DB-4A05-F576D9FC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lang="en-US" altLang="ja-JP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Extrapolation methods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0304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F7A06-8CE5-4755-E966-3AD75CF8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B929D-84C1-F3A7-90AA-13470A18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dirty="0"/>
              <a:t>NΣ(I=3/2) </a:t>
            </a:r>
            <a:r>
              <a:rPr kumimoji="1" lang="en-US" altLang="ja-JP" baseline="30000" dirty="0"/>
              <a:t>3</a:t>
            </a:r>
            <a:r>
              <a:rPr kumimoji="1" lang="en-US" altLang="ja-JP" i="1" dirty="0"/>
              <a:t>S</a:t>
            </a:r>
            <a:r>
              <a:rPr kumimoji="1" lang="en-US" altLang="ja-JP" baseline="-25000" dirty="0"/>
              <a:t>1</a:t>
            </a:r>
            <a:r>
              <a:rPr kumimoji="1" lang="en-US" altLang="ja-JP" dirty="0"/>
              <a:t> phase shift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68FAA6-8D1F-85E6-E0D4-4899A9C7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0FCE8F-B598-0D3D-4175-3F2D4007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25</a:t>
            </a:fld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E687F1C-CDB3-6BEB-D5A1-6D6EC7500A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4" y="1497541"/>
            <a:ext cx="4622947" cy="3384376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1B040C-D497-2AE0-F906-825E40F10619}"/>
              </a:ext>
            </a:extLst>
          </p:cNvPr>
          <p:cNvSpPr txBox="1"/>
          <p:nvPr/>
        </p:nvSpPr>
        <p:spPr>
          <a:xfrm>
            <a:off x="5220072" y="2492896"/>
            <a:ext cx="3816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Nanamura et al. [J-PARC E40] PTEP 2022 (2022) 9, 093D01</a:t>
            </a:r>
            <a:endParaRPr kumimoji="1" lang="ja-JP" altLang="en-US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D9FC4F-181D-3F07-AD8C-171CFC395C7B}"/>
              </a:ext>
            </a:extLst>
          </p:cNvPr>
          <p:cNvSpPr txBox="1"/>
          <p:nvPr/>
        </p:nvSpPr>
        <p:spPr>
          <a:xfrm>
            <a:off x="323528" y="5949280"/>
            <a:ext cx="8568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000" dirty="0">
                <a:latin typeface="+mj-lt"/>
                <a:sym typeface="Wingdings" panose="05000000000000000000" pitchFamily="2" charset="2"/>
              </a:rPr>
              <a:t> </a:t>
            </a:r>
            <a:r>
              <a:rPr kumimoji="1" lang="it-IT" altLang="ja-JP" sz="2000" dirty="0">
                <a:latin typeface="+mj-lt"/>
              </a:rPr>
              <a:t>Consistent with experimental estimation of </a:t>
            </a:r>
            <a:r>
              <a:rPr lang="en-US" altLang="ja-JP" sz="2000" dirty="0">
                <a:latin typeface="+mj-lt"/>
              </a:rPr>
              <a:t>phase shifts (with </a:t>
            </a:r>
            <a:r>
              <a:rPr lang="en-US" altLang="ja-JP" sz="2000" i="1" dirty="0">
                <a:latin typeface="+mj-lt"/>
              </a:rPr>
              <a:t>δ</a:t>
            </a:r>
            <a:r>
              <a:rPr lang="en-US" altLang="ja-JP" sz="2000" dirty="0">
                <a:latin typeface="+mj-lt"/>
              </a:rPr>
              <a:t> &lt; 0 assumed)</a:t>
            </a:r>
            <a:endParaRPr kumimoji="1" lang="ja-JP" altLang="en-US" sz="2000" dirty="0"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460C5D3-182B-71BA-FAA5-A23FDCFCF097}"/>
              </a:ext>
            </a:extLst>
          </p:cNvPr>
          <p:cNvSpPr txBox="1"/>
          <p:nvPr/>
        </p:nvSpPr>
        <p:spPr>
          <a:xfrm>
            <a:off x="5004048" y="1340768"/>
            <a:ext cx="3960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lt"/>
              </a:rPr>
              <a:t>Experimental data:</a:t>
            </a:r>
            <a:br>
              <a:rPr kumimoji="1" lang="en-US" altLang="ja-JP" sz="2000" dirty="0">
                <a:latin typeface="+mj-lt"/>
              </a:rPr>
            </a:br>
            <a:r>
              <a:rPr kumimoji="1" lang="el-GR" altLang="ja-JP" sz="2000" dirty="0">
                <a:latin typeface="+mj-lt"/>
              </a:rPr>
              <a:t>Σ</a:t>
            </a:r>
            <a:r>
              <a:rPr kumimoji="1" lang="el-GR" altLang="ja-JP" sz="2000" baseline="30000" dirty="0">
                <a:latin typeface="+mj-lt"/>
              </a:rPr>
              <a:t>+</a:t>
            </a:r>
            <a:r>
              <a:rPr kumimoji="1" lang="en-US" altLang="ja-JP" sz="2000" dirty="0">
                <a:latin typeface="+mj-lt"/>
              </a:rPr>
              <a:t>p elastic scattering </a:t>
            </a:r>
            <a:r>
              <a:rPr lang="en-US" altLang="ja-JP" sz="2000" dirty="0">
                <a:latin typeface="+mj-lt"/>
              </a:rPr>
              <a:t>[</a:t>
            </a:r>
            <a:r>
              <a:rPr kumimoji="1" lang="en-US" altLang="ja-JP" sz="2000" dirty="0">
                <a:latin typeface="+mj-lt"/>
              </a:rPr>
              <a:t>J-PARC E40]</a:t>
            </a:r>
          </a:p>
          <a:p>
            <a:pPr algn="ctr"/>
            <a:r>
              <a:rPr lang="en-US" altLang="ja-JP" sz="2000" dirty="0">
                <a:latin typeface="+mj-lt"/>
              </a:rPr>
              <a:t>to determine the size of repulsion</a:t>
            </a:r>
            <a:endParaRPr kumimoji="1" lang="it-IT" altLang="ja-JP" sz="2000" dirty="0">
              <a:latin typeface="+mj-lt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096EB9B-DC78-232A-009B-BEE195829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3212976"/>
            <a:ext cx="2895140" cy="132075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4FA0230-6FCE-43CD-1F58-E2EA9C3FCCBF}"/>
              </a:ext>
            </a:extLst>
          </p:cNvPr>
          <p:cNvSpPr txBox="1"/>
          <p:nvPr/>
        </p:nvSpPr>
        <p:spPr>
          <a:xfrm>
            <a:off x="971600" y="1484784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8AF2226-8AE8-C748-EF4C-C0477B460307}"/>
              </a:ext>
            </a:extLst>
          </p:cNvPr>
          <p:cNvSpPr txBox="1"/>
          <p:nvPr/>
        </p:nvSpPr>
        <p:spPr>
          <a:xfrm>
            <a:off x="971600" y="3717032"/>
            <a:ext cx="4032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1600" dirty="0">
                <a:solidFill>
                  <a:srgbClr val="C00000"/>
                </a:solidFill>
              </a:rPr>
              <a:t>potential fit: 2 Gauss + Yukawa (+ const)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04FAB3-B33C-34C0-9F72-F5106ADB1009}"/>
              </a:ext>
            </a:extLst>
          </p:cNvPr>
          <p:cNvSpPr txBox="1"/>
          <p:nvPr/>
        </p:nvSpPr>
        <p:spPr>
          <a:xfrm>
            <a:off x="251520" y="5013176"/>
            <a:ext cx="8208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With</a:t>
            </a:r>
            <a:r>
              <a:rPr kumimoji="1" lang="it-IT" altLang="ja-JP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kumimoji="1" lang="it-IT" altLang="ja-JP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the constant offset of the potential subtracted in fitting</a:t>
            </a:r>
            <a:r>
              <a:rPr kumimoji="1" lang="it-IT" altLang="ja-JP" sz="2400" dirty="0">
                <a:latin typeface="+mj-lt"/>
              </a:rPr>
              <a:t>,</a:t>
            </a:r>
            <a:br>
              <a:rPr kumimoji="1" lang="it-IT" altLang="ja-JP" sz="2400" dirty="0">
                <a:latin typeface="+mj-lt"/>
              </a:rPr>
            </a:br>
            <a:r>
              <a:rPr kumimoji="1" lang="it-IT" altLang="ja-JP" sz="2400" dirty="0">
                <a:latin typeface="+mj-lt"/>
              </a:rPr>
              <a:t>the result becomes </a:t>
            </a:r>
            <a:r>
              <a:rPr kumimoji="1" lang="it-IT" altLang="ja-JP" sz="2400" b="1" dirty="0">
                <a:latin typeface="+mj-lt"/>
              </a:rPr>
              <a:t>stable</a:t>
            </a:r>
            <a:r>
              <a:rPr kumimoji="1" lang="it-IT" altLang="ja-JP" sz="2400" dirty="0">
                <a:latin typeface="+mj-lt"/>
              </a:rPr>
              <a:t> for a larger </a:t>
            </a:r>
            <a:r>
              <a:rPr kumimoji="1" lang="it-IT" altLang="ja-JP" sz="2400" i="1" dirty="0">
                <a:latin typeface="+mj-lt"/>
              </a:rPr>
              <a:t>t/a</a:t>
            </a:r>
            <a:r>
              <a:rPr kumimoji="1" lang="it-IT" altLang="ja-JP" sz="2400" dirty="0">
                <a:latin typeface="+mj-lt"/>
              </a:rPr>
              <a:t> range.</a:t>
            </a:r>
          </a:p>
        </p:txBody>
      </p:sp>
    </p:spTree>
    <p:extLst>
      <p:ext uri="{BB962C8B-B14F-4D97-AF65-F5344CB8AC3E}">
        <p14:creationId xmlns:p14="http://schemas.microsoft.com/office/powerpoint/2010/main" val="221902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E91A0-6BA5-29A3-EECE-6FCC2FCEF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31A406-2B55-0189-913B-4E9A6F822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i="1" dirty="0"/>
              <a:t>N</a:t>
            </a:r>
            <a:r>
              <a:rPr kumimoji="1" lang="en-US" altLang="ja-JP" dirty="0"/>
              <a:t>Λ(I=1/2) </a:t>
            </a:r>
            <a:r>
              <a:rPr lang="en-US" altLang="ja-JP" dirty="0"/>
              <a:t>Effective single-channel pot.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983116-3EDB-3D28-D668-89932CFEC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9D82289-618A-CE07-4518-848719A5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26</a:t>
            </a:fld>
            <a:endParaRPr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4CF7782-8458-B820-ACE9-F8A76A2F7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2420888"/>
            <a:ext cx="3978615" cy="297093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EB8C988-563D-212D-ABFF-40F827B118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8024" y="2420888"/>
            <a:ext cx="3978615" cy="292707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E8AEF94-A909-407C-97F6-6D206FBD73E0}"/>
              </a:ext>
            </a:extLst>
          </p:cNvPr>
          <p:cNvSpPr txBox="1"/>
          <p:nvPr/>
        </p:nvSpPr>
        <p:spPr>
          <a:xfrm>
            <a:off x="2195736" y="908720"/>
            <a:ext cx="53285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</a:rPr>
              <a:t>2x2 </a:t>
            </a:r>
            <a:r>
              <a:rPr kumimoji="1"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Λ-</a:t>
            </a:r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Σ coupled-channel potential</a:t>
            </a:r>
          </a:p>
          <a:p>
            <a:pPr algn="ctr"/>
            <a:r>
              <a:rPr lang="en-US" altLang="ja-JP" dirty="0"/>
              <a:t>vs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 NΛ effective single-channel potential</a:t>
            </a:r>
            <a:endParaRPr lang="ja-JP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44B4B78-8CD8-068D-E791-A072B75699E1}"/>
              </a:ext>
            </a:extLst>
          </p:cNvPr>
          <p:cNvSpPr txBox="1"/>
          <p:nvPr/>
        </p:nvSpPr>
        <p:spPr>
          <a:xfrm>
            <a:off x="1115616" y="1700808"/>
            <a:ext cx="3168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baseline="30000" dirty="0">
                <a:latin typeface="+mj-lt"/>
              </a:rPr>
              <a:t>1</a:t>
            </a:r>
            <a:r>
              <a:rPr kumimoji="1" lang="en-US" altLang="ja-JP" sz="3200" i="1" dirty="0">
                <a:latin typeface="+mj-lt"/>
              </a:rPr>
              <a:t>S</a:t>
            </a:r>
            <a:r>
              <a:rPr kumimoji="1" lang="en-US" altLang="ja-JP" sz="3200" baseline="-25000" dirty="0">
                <a:latin typeface="+mj-lt"/>
              </a:rPr>
              <a:t>0</a:t>
            </a:r>
            <a:endParaRPr lang="ja-JP" alt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5D8F75-0D85-6608-85D8-C69E40C6E754}"/>
              </a:ext>
            </a:extLst>
          </p:cNvPr>
          <p:cNvSpPr txBox="1"/>
          <p:nvPr/>
        </p:nvSpPr>
        <p:spPr>
          <a:xfrm>
            <a:off x="5364088" y="1700808"/>
            <a:ext cx="3168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baseline="30000" dirty="0">
                <a:latin typeface="+mj-lt"/>
              </a:rPr>
              <a:t>3</a:t>
            </a:r>
            <a:r>
              <a:rPr kumimoji="1" lang="en-US" altLang="ja-JP" sz="3200" i="1" dirty="0">
                <a:latin typeface="+mj-lt"/>
              </a:rPr>
              <a:t>S</a:t>
            </a:r>
            <a:r>
              <a:rPr kumimoji="1" lang="en-US" altLang="ja-JP" sz="3200" baseline="-25000" dirty="0">
                <a:latin typeface="+mj-lt"/>
              </a:rPr>
              <a:t>1</a:t>
            </a:r>
            <a:endParaRPr lang="ja-JP" alt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3DE9DE-5B85-4F1A-DE3D-0CA060366FDD}"/>
              </a:ext>
            </a:extLst>
          </p:cNvPr>
          <p:cNvSpPr txBox="1"/>
          <p:nvPr/>
        </p:nvSpPr>
        <p:spPr>
          <a:xfrm>
            <a:off x="1043608" y="4221088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A4A1037-DE77-06A7-79DE-D20E41DB6070}"/>
              </a:ext>
            </a:extLst>
          </p:cNvPr>
          <p:cNvSpPr txBox="1"/>
          <p:nvPr/>
        </p:nvSpPr>
        <p:spPr>
          <a:xfrm>
            <a:off x="5508104" y="4221088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802F287-487E-C5EB-C9BD-C8F964A891A1}"/>
              </a:ext>
            </a:extLst>
          </p:cNvPr>
          <p:cNvSpPr txBox="1"/>
          <p:nvPr/>
        </p:nvSpPr>
        <p:spPr>
          <a:xfrm>
            <a:off x="323528" y="764704"/>
            <a:ext cx="2304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i="1" dirty="0">
                <a:latin typeface="+mj-lt"/>
              </a:rPr>
              <a:t>Analysis ongoing…</a:t>
            </a:r>
            <a:endParaRPr kumimoji="1" lang="ja-JP" alt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425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C2F98-6801-A2DD-EEBF-DD6A31D23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7586A9-76C2-6098-06F5-04E44639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dirty="0"/>
              <a:t>Baryon masses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132338-698B-338F-5D20-CF822CC11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515370-4EFF-70A2-509D-125001C9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27</a:t>
            </a:fld>
            <a:endParaRPr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643EA1D-8891-1717-CC4C-1F2B0BF61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19" y="2348880"/>
            <a:ext cx="4320480" cy="301765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742293A-DD04-31A2-2552-25D5F3C7B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0032" y="2420888"/>
            <a:ext cx="3979685" cy="23917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8AA1D6-EA1B-3C56-A778-088EBC48A5F2}"/>
              </a:ext>
            </a:extLst>
          </p:cNvPr>
          <p:cNvSpPr txBox="1"/>
          <p:nvPr/>
        </p:nvSpPr>
        <p:spPr>
          <a:xfrm>
            <a:off x="2339752" y="1772816"/>
            <a:ext cx="4627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Aoyama et al [HAL QCD], PRD110 (2024)</a:t>
            </a:r>
            <a:endParaRPr lang="ja-JP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428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C2F98-6801-A2DD-EEBF-DD6A31D23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7586A9-76C2-6098-06F5-04E446393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dirty="0"/>
              <a:t>Baryon effective masses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132338-698B-338F-5D20-CF822CC11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515370-4EFF-70A2-509D-125001C9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28</a:t>
            </a:fld>
            <a:endParaRPr lang="ja-JP" altLang="en-US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643EA1D-8891-1717-CC4C-1F2B0BF61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861" y="1045825"/>
            <a:ext cx="6993463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39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686F89-C490-2A38-C0EB-6CB0EACF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6768752" cy="648072"/>
          </a:xfrm>
        </p:spPr>
        <p:txBody>
          <a:bodyPr/>
          <a:lstStyle/>
          <a:p>
            <a:r>
              <a:rPr lang="en-US" altLang="ja-JP" sz="3600" dirty="0"/>
              <a:t>Time-dependent </a:t>
            </a:r>
            <a:r>
              <a:rPr kumimoji="1" lang="en-US" altLang="ja-JP" sz="3600" dirty="0"/>
              <a:t>HAL QCD</a:t>
            </a:r>
            <a:r>
              <a:rPr lang="ja-JP" altLang="en-US" sz="3600" dirty="0"/>
              <a:t> </a:t>
            </a:r>
            <a:r>
              <a:rPr lang="en-US" altLang="ja-JP" sz="3600" dirty="0"/>
              <a:t>method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2A6DFC-492E-B90D-1FF8-D5D7CB789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14" y="2827564"/>
            <a:ext cx="6080678" cy="432048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2000" b="1" dirty="0"/>
              <a:t>(2) Consider </a:t>
            </a:r>
            <a:r>
              <a:rPr lang="en-US" altLang="ja-JP" sz="2000" dirty="0">
                <a:solidFill>
                  <a:srgbClr val="7030A0"/>
                </a:solidFill>
              </a:rPr>
              <a:t>time-dependent </a:t>
            </a:r>
            <a:r>
              <a:rPr lang="en-US" altLang="ja-JP" sz="2000" dirty="0" err="1">
                <a:solidFill>
                  <a:srgbClr val="7030A0"/>
                </a:solidFill>
              </a:rPr>
              <a:t>Schroedinger</a:t>
            </a:r>
            <a:r>
              <a:rPr lang="en-US" altLang="ja-JP" sz="2000" dirty="0">
                <a:solidFill>
                  <a:srgbClr val="7030A0"/>
                </a:solidFill>
              </a:rPr>
              <a:t> eq.</a:t>
            </a:r>
            <a:r>
              <a:rPr lang="ja-JP" altLang="en-US" sz="2000" dirty="0">
                <a:solidFill>
                  <a:srgbClr val="7030A0"/>
                </a:solidFill>
              </a:rPr>
              <a:t> </a:t>
            </a:r>
            <a:r>
              <a:rPr lang="en-US" altLang="ja-JP" sz="2000" dirty="0"/>
              <a:t>for</a:t>
            </a:r>
            <a:r>
              <a:rPr lang="ja-JP" altLang="en-US" sz="2000" dirty="0">
                <a:solidFill>
                  <a:srgbClr val="7030A0"/>
                </a:solidFill>
              </a:rPr>
              <a:t>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en-US" altLang="ja-JP" sz="2000" dirty="0"/>
              <a:t> </a:t>
            </a:r>
            <a:endParaRPr kumimoji="1" lang="ja-JP" altLang="en-US" sz="20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060E0F-E205-4214-B49F-8DB226AC5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C0CAB11-12CF-F9CC-8BD6-6AC5DC084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3</a:t>
            </a:fld>
            <a:endParaRPr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01C51E5-3304-1ADF-6CE3-9EC9286B0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55" y="3428094"/>
            <a:ext cx="7677150" cy="714375"/>
          </a:xfrm>
          <a:prstGeom prst="rect">
            <a:avLst/>
          </a:prstGeom>
        </p:spPr>
      </p:pic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76BB86A8-5D77-0E3F-EF2E-489829977CE1}"/>
              </a:ext>
            </a:extLst>
          </p:cNvPr>
          <p:cNvSpPr txBox="1">
            <a:spLocks/>
          </p:cNvSpPr>
          <p:nvPr/>
        </p:nvSpPr>
        <p:spPr bwMode="auto">
          <a:xfrm>
            <a:off x="217696" y="1117830"/>
            <a:ext cx="50405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="1" dirty="0">
                <a:sym typeface="Wingdings" panose="05000000000000000000" pitchFamily="2" charset="2"/>
              </a:rPr>
              <a:t>(1)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R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r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t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): </a:t>
            </a:r>
            <a:r>
              <a:rPr lang="en-US" altLang="ja-JP" sz="2000" dirty="0">
                <a:sym typeface="Wingdings" panose="05000000000000000000" pitchFamily="2" charset="2"/>
              </a:rPr>
              <a:t>measure the normalized 4pt functions</a:t>
            </a:r>
          </a:p>
          <a:p>
            <a:pPr marL="0" indent="0">
              <a:buFont typeface="Arial" charset="0"/>
              <a:buNone/>
            </a:pPr>
            <a:endParaRPr lang="ja-JP" altLang="en-US" sz="20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475969B-6BB6-3894-91BD-342B86F91961}"/>
              </a:ext>
            </a:extLst>
          </p:cNvPr>
          <p:cNvSpPr txBox="1"/>
          <p:nvPr/>
        </p:nvSpPr>
        <p:spPr>
          <a:xfrm>
            <a:off x="1619672" y="687424"/>
            <a:ext cx="4104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solidFill>
                  <a:srgbClr val="0070C0"/>
                </a:solidFill>
                <a:latin typeface="+mj-lt"/>
              </a:rPr>
              <a:t>N. Ishii et al [HAL], PLB 712 (2012), 437</a:t>
            </a:r>
            <a:endParaRPr lang="ja-JP" altLang="en-US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F443C79-6249-4128-A676-1DFBBD4DC4B4}"/>
              </a:ext>
            </a:extLst>
          </p:cNvPr>
          <p:cNvSpPr txBox="1"/>
          <p:nvPr/>
        </p:nvSpPr>
        <p:spPr>
          <a:xfrm>
            <a:off x="856995" y="4129022"/>
            <a:ext cx="11521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100" dirty="0"/>
              <a:t>Relativistic correction</a:t>
            </a:r>
            <a:endParaRPr lang="ja-JP" altLang="en-US" sz="1100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0FDCF5E-E75E-602B-EDAF-F7162A131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38" y="1870038"/>
            <a:ext cx="4799238" cy="720080"/>
          </a:xfrm>
          <a:prstGeom prst="rect">
            <a:avLst/>
          </a:prstGeom>
        </p:spPr>
      </p:pic>
      <p:sp>
        <p:nvSpPr>
          <p:cNvPr id="27" name="コンテンツ プレースホルダー 2">
            <a:extLst>
              <a:ext uri="{FF2B5EF4-FFF2-40B4-BE49-F238E27FC236}">
                <a16:creationId xmlns:a16="http://schemas.microsoft.com/office/drawing/2014/main" id="{CE4AFA40-0DB6-7CF4-71BD-C1767FAE9D3E}"/>
              </a:ext>
            </a:extLst>
          </p:cNvPr>
          <p:cNvSpPr txBox="1">
            <a:spLocks/>
          </p:cNvSpPr>
          <p:nvPr/>
        </p:nvSpPr>
        <p:spPr bwMode="auto">
          <a:xfrm>
            <a:off x="217696" y="4865854"/>
            <a:ext cx="860277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="1" dirty="0">
                <a:sym typeface="Wingdings" panose="05000000000000000000" pitchFamily="2" charset="2"/>
              </a:rPr>
              <a:t>(3) </a:t>
            </a:r>
            <a:r>
              <a:rPr lang="en-US" altLang="ja-JP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Assume</a:t>
            </a:r>
            <a:r>
              <a:rPr lang="en-US" altLang="ja-JP" sz="2000" dirty="0"/>
              <a:t> “</a:t>
            </a:r>
            <a:r>
              <a:rPr lang="en-US" altLang="ja-JP" sz="2000" i="1" dirty="0"/>
              <a:t>U</a:t>
            </a:r>
            <a:r>
              <a:rPr lang="en-US" altLang="ja-JP" sz="2000" dirty="0"/>
              <a:t>(</a:t>
            </a:r>
            <a:r>
              <a:rPr lang="en-US" altLang="ja-JP" sz="2000" i="1" dirty="0"/>
              <a:t>r</a:t>
            </a:r>
            <a:r>
              <a:rPr lang="en-US" altLang="ja-JP" sz="2000" dirty="0"/>
              <a:t>, </a:t>
            </a:r>
            <a:r>
              <a:rPr lang="en-US" altLang="ja-JP" sz="2000" i="1" dirty="0"/>
              <a:t>r</a:t>
            </a:r>
            <a:r>
              <a:rPr lang="en-US" altLang="ja-JP" sz="2000" dirty="0"/>
              <a:t>’) </a:t>
            </a:r>
            <a:r>
              <a:rPr lang="ja-JP" altLang="en-US" sz="2000" dirty="0"/>
              <a:t>～</a:t>
            </a:r>
            <a:r>
              <a:rPr lang="en-US" altLang="ja-JP" sz="2000" dirty="0"/>
              <a:t> </a:t>
            </a:r>
            <a:r>
              <a:rPr lang="en-US" altLang="ja-JP" sz="2000" i="1" dirty="0"/>
              <a:t>δ</a:t>
            </a:r>
            <a:r>
              <a:rPr lang="en-US" altLang="ja-JP" sz="2000" dirty="0"/>
              <a:t>(</a:t>
            </a:r>
            <a:r>
              <a:rPr lang="en-US" altLang="ja-JP" sz="2000" i="1" dirty="0"/>
              <a:t>r</a:t>
            </a:r>
            <a:r>
              <a:rPr lang="en-US" altLang="ja-JP" sz="2000" dirty="0"/>
              <a:t>-</a:t>
            </a:r>
            <a:r>
              <a:rPr lang="en-US" altLang="ja-JP" sz="2000" i="1" dirty="0"/>
              <a:t>r’</a:t>
            </a:r>
            <a:r>
              <a:rPr lang="en-US" altLang="ja-JP" sz="2000" dirty="0"/>
              <a:t>)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en-US" altLang="ja-JP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2000" dirty="0">
                <a:solidFill>
                  <a:schemeClr val="bg1">
                    <a:lumMod val="50000"/>
                  </a:schemeClr>
                </a:solidFill>
              </a:rPr>
              <a:t>+ </a:t>
            </a:r>
            <a:r>
              <a:rPr lang="en-US" altLang="ja-JP" sz="2000" dirty="0">
                <a:solidFill>
                  <a:srgbClr val="0070C0"/>
                </a:solidFill>
              </a:rPr>
              <a:t>(derivative</a:t>
            </a:r>
            <a:r>
              <a:rPr lang="ja-JP" altLang="en-US" sz="2000" dirty="0">
                <a:solidFill>
                  <a:srgbClr val="0070C0"/>
                </a:solidFill>
              </a:rPr>
              <a:t> </a:t>
            </a:r>
            <a:r>
              <a:rPr lang="en-US" altLang="ja-JP" sz="2000" dirty="0">
                <a:solidFill>
                  <a:srgbClr val="0070C0"/>
                </a:solidFill>
              </a:rPr>
              <a:t>expansion)</a:t>
            </a:r>
            <a:r>
              <a:rPr lang="en-US" altLang="ja-JP" sz="2000" dirty="0"/>
              <a:t>” to</a:t>
            </a:r>
            <a:r>
              <a:rPr lang="ja-JP" altLang="en-US" sz="2000" dirty="0"/>
              <a:t> </a:t>
            </a:r>
            <a:r>
              <a:rPr lang="en-US" altLang="ja-JP" sz="2000" dirty="0"/>
              <a:t>solve 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V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US" altLang="ja-JP" sz="2000" b="1" i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r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)</a:t>
            </a:r>
            <a:endParaRPr lang="en-US" altLang="ja-JP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D019C19E-601E-6E3E-699E-0EBF390E7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95" y="5727751"/>
            <a:ext cx="5904656" cy="654846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AC57028-0425-081C-CC6C-EFC0A29DF37A}"/>
              </a:ext>
            </a:extLst>
          </p:cNvPr>
          <p:cNvGrpSpPr/>
          <p:nvPr/>
        </p:nvGrpSpPr>
        <p:grpSpPr>
          <a:xfrm>
            <a:off x="6407404" y="687424"/>
            <a:ext cx="2629092" cy="2605946"/>
            <a:chOff x="6163126" y="1913635"/>
            <a:chExt cx="2815262" cy="2883517"/>
          </a:xfrm>
        </p:grpSpPr>
        <p:pic>
          <p:nvPicPr>
            <p:cNvPr id="20" name="図 19" descr="ダイアグラム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6D053255-35BE-2752-D156-722981E5C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72200" y="2204864"/>
              <a:ext cx="2606188" cy="2592288"/>
            </a:xfrm>
            <a:prstGeom prst="rect">
              <a:avLst/>
            </a:prstGeom>
          </p:spPr>
        </p:pic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7C76521B-B263-851B-7690-662EB1E03A17}"/>
                </a:ext>
              </a:extLst>
            </p:cNvPr>
            <p:cNvSpPr txBox="1"/>
            <p:nvPr/>
          </p:nvSpPr>
          <p:spPr>
            <a:xfrm>
              <a:off x="8028384" y="2132856"/>
              <a:ext cx="6480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2000" i="1" dirty="0">
                  <a:latin typeface="+mj-lt"/>
                </a:rPr>
                <a:t>BB</a:t>
              </a:r>
              <a:endParaRPr lang="ja-JP" altLang="en-US" sz="2000" i="1" dirty="0">
                <a:latin typeface="+mj-lt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61AA8C7-A172-08FE-8BB9-9C44BEF412A1}"/>
                </a:ext>
              </a:extLst>
            </p:cNvPr>
            <p:cNvSpPr txBox="1"/>
            <p:nvPr/>
          </p:nvSpPr>
          <p:spPr>
            <a:xfrm>
              <a:off x="6475455" y="2155319"/>
              <a:ext cx="86409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2000" i="1" dirty="0">
                  <a:latin typeface="+mj-lt"/>
                </a:rPr>
                <a:t>B</a:t>
              </a:r>
              <a:r>
                <a:rPr kumimoji="1" lang="en-US" altLang="ja-JP" sz="2000" baseline="30000" dirty="0">
                  <a:latin typeface="+mj-lt"/>
                </a:rPr>
                <a:t>†</a:t>
              </a:r>
              <a:r>
                <a:rPr kumimoji="1" lang="en-US" altLang="ja-JP" sz="2000" i="1" dirty="0">
                  <a:latin typeface="+mj-lt"/>
                </a:rPr>
                <a:t>B</a:t>
              </a:r>
              <a:r>
                <a:rPr lang="en-US" altLang="ja-JP" sz="2000" baseline="30000" dirty="0">
                  <a:latin typeface="+mj-lt"/>
                </a:rPr>
                <a:t>†</a:t>
              </a:r>
              <a:endParaRPr lang="ja-JP" altLang="en-US" sz="2000" i="1" dirty="0">
                <a:latin typeface="+mj-lt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44621BF-C4FE-11EE-88B3-08FCB5AC0005}"/>
                </a:ext>
              </a:extLst>
            </p:cNvPr>
            <p:cNvSpPr txBox="1"/>
            <p:nvPr/>
          </p:nvSpPr>
          <p:spPr>
            <a:xfrm>
              <a:off x="6163126" y="1913635"/>
              <a:ext cx="1512168" cy="3405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1400" dirty="0">
                  <a:latin typeface="+mj-lt"/>
                </a:rPr>
                <a:t>wall source </a:t>
              </a:r>
              <a:r>
                <a:rPr kumimoji="1" lang="en-US" altLang="ja-JP" sz="1400" i="1" dirty="0">
                  <a:latin typeface="+mj-lt"/>
                </a:rPr>
                <a:t>J</a:t>
              </a:r>
              <a:endParaRPr lang="ja-JP" altLang="en-US" sz="1400" i="1" dirty="0">
                <a:latin typeface="+mj-lt"/>
              </a:endParaRPr>
            </a:p>
          </p:txBody>
        </p:sp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D1859B3A-7535-8887-8BA0-155B5C5447A2}"/>
                </a:ext>
              </a:extLst>
            </p:cNvPr>
            <p:cNvCxnSpPr/>
            <p:nvPr/>
          </p:nvCxnSpPr>
          <p:spPr>
            <a:xfrm>
              <a:off x="8100392" y="3284984"/>
              <a:ext cx="0" cy="360040"/>
            </a:xfrm>
            <a:prstGeom prst="straightConnector1">
              <a:avLst/>
            </a:prstGeom>
            <a:ln w="38100"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666DFDAF-13C4-C316-5E21-C61ED99D74A1}"/>
              </a:ext>
            </a:extLst>
          </p:cNvPr>
          <p:cNvCxnSpPr/>
          <p:nvPr/>
        </p:nvCxnSpPr>
        <p:spPr>
          <a:xfrm>
            <a:off x="5724128" y="4005064"/>
            <a:ext cx="100811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E8400E4-A1BD-EC98-0083-8D1689DBBE7F}"/>
              </a:ext>
            </a:extLst>
          </p:cNvPr>
          <p:cNvSpPr txBox="1"/>
          <p:nvPr/>
        </p:nvSpPr>
        <p:spPr>
          <a:xfrm>
            <a:off x="5653435" y="4159166"/>
            <a:ext cx="13562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Potential</a:t>
            </a:r>
            <a:endParaRPr kumimoji="1" lang="ja-JP" altLang="en-US" sz="1400" b="1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CE5CC8A-2432-FBC9-9561-BD50A4B6029A}"/>
              </a:ext>
            </a:extLst>
          </p:cNvPr>
          <p:cNvSpPr txBox="1"/>
          <p:nvPr/>
        </p:nvSpPr>
        <p:spPr>
          <a:xfrm>
            <a:off x="3909501" y="5205049"/>
            <a:ext cx="23186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0070C0"/>
                </a:solidFill>
              </a:rPr>
              <a:t>~ neglected (for s</a:t>
            </a:r>
            <a:r>
              <a:rPr lang="en-US" altLang="ja-JP" sz="1400" dirty="0">
                <a:solidFill>
                  <a:srgbClr val="0070C0"/>
                </a:solidFill>
              </a:rPr>
              <a:t>mall </a:t>
            </a:r>
            <a:r>
              <a:rPr lang="en-US" altLang="ja-JP" sz="1400" i="1" dirty="0">
                <a:solidFill>
                  <a:srgbClr val="0070C0"/>
                </a:solidFill>
              </a:rPr>
              <a:t>p)</a:t>
            </a:r>
            <a:endParaRPr kumimoji="1" lang="en-US" altLang="ja-JP" sz="1400" dirty="0">
              <a:solidFill>
                <a:srgbClr val="0070C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8DC4F82-970F-7027-E305-4FC317DA4332}"/>
              </a:ext>
            </a:extLst>
          </p:cNvPr>
          <p:cNvSpPr txBox="1"/>
          <p:nvPr/>
        </p:nvSpPr>
        <p:spPr>
          <a:xfrm>
            <a:off x="8058122" y="674756"/>
            <a:ext cx="7033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dirty="0">
                <a:latin typeface="+mj-lt"/>
              </a:rPr>
              <a:t>sink</a:t>
            </a:r>
            <a:endParaRPr lang="ja-JP" altLang="en-US" sz="1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45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94159-7CFF-21B3-DA93-E09254722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FA3452-3CA9-606C-16A1-7893AABFB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568952" cy="648072"/>
          </a:xfrm>
        </p:spPr>
        <p:txBody>
          <a:bodyPr/>
          <a:lstStyle/>
          <a:p>
            <a:r>
              <a:rPr lang="en-US" altLang="ja-JP" dirty="0"/>
              <a:t>Gauge configurations at physical point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E9E0C6-30DB-E7A9-1DC1-3160B25C3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E091E5B-6DB3-3DC5-A9CC-03DEA1DE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4</a:t>
            </a:fld>
            <a:endParaRPr lang="ja-JP" altLang="en-US" dirty="0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E2486F63-EC78-F350-CDD8-96C1FA2F3A5F}"/>
              </a:ext>
            </a:extLst>
          </p:cNvPr>
          <p:cNvSpPr txBox="1">
            <a:spLocks/>
          </p:cNvSpPr>
          <p:nvPr/>
        </p:nvSpPr>
        <p:spPr bwMode="auto">
          <a:xfrm>
            <a:off x="251520" y="836712"/>
            <a:ext cx="878497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400" b="1" dirty="0"/>
              <a:t>K-conf</a:t>
            </a:r>
          </a:p>
          <a:p>
            <a:r>
              <a:rPr lang="en-US" altLang="ko-KR" sz="2000" i="1" dirty="0" err="1"/>
              <a:t>N</a:t>
            </a:r>
            <a:r>
              <a:rPr lang="en-US" altLang="ko-KR" sz="2000" i="1" baseline="-25000" dirty="0" err="1"/>
              <a:t>f</a:t>
            </a:r>
            <a:r>
              <a:rPr lang="en-US" altLang="ko-KR" sz="2000" dirty="0"/>
              <a:t> = 2+1, </a:t>
            </a:r>
            <a:r>
              <a:rPr lang="en-US" altLang="ko-KR" sz="2000" i="1" dirty="0">
                <a:solidFill>
                  <a:schemeClr val="accent6">
                    <a:lumMod val="75000"/>
                  </a:schemeClr>
                </a:solidFill>
              </a:rPr>
              <a:t>almost physical point</a:t>
            </a:r>
            <a:r>
              <a:rPr lang="en-US" altLang="ko-KR" sz="2000" dirty="0"/>
              <a:t> (</a:t>
            </a:r>
            <a:r>
              <a:rPr lang="en-US" altLang="ko-KR" sz="2000" i="1" dirty="0"/>
              <a:t>m</a:t>
            </a:r>
            <a:r>
              <a:rPr lang="en-US" altLang="ja-JP" sz="2000" i="1" baseline="-25000" dirty="0"/>
              <a:t>π</a:t>
            </a:r>
            <a:r>
              <a:rPr lang="en-US" altLang="ja-JP" sz="2000" dirty="0"/>
              <a:t>, </a:t>
            </a:r>
            <a:r>
              <a:rPr lang="en-US" altLang="ko-KR" sz="2000" i="1" dirty="0" err="1"/>
              <a:t>m</a:t>
            </a:r>
            <a:r>
              <a:rPr lang="en-US" altLang="ko-KR" sz="2000" i="1" baseline="-25000" dirty="0" err="1"/>
              <a:t>K</a:t>
            </a:r>
            <a:r>
              <a:rPr lang="en-US" altLang="ko-KR" sz="2000" dirty="0"/>
              <a:t>) = (146, 525) MeV on K supercomputer</a:t>
            </a:r>
          </a:p>
          <a:p>
            <a:r>
              <a:rPr lang="en-US" altLang="ko-KR" sz="2000" dirty="0"/>
              <a:t>size 96</a:t>
            </a:r>
            <a:r>
              <a:rPr lang="en-US" altLang="ko-KR" sz="2000" baseline="30000" dirty="0"/>
              <a:t>4</a:t>
            </a:r>
            <a:r>
              <a:rPr lang="en-US" altLang="ko-KR" sz="2000" dirty="0"/>
              <a:t>, </a:t>
            </a:r>
            <a:r>
              <a:rPr lang="en-US" altLang="ko-KR" sz="2000" i="1" dirty="0"/>
              <a:t>a</a:t>
            </a:r>
            <a:r>
              <a:rPr lang="en-US" altLang="ko-KR" sz="2000" dirty="0"/>
              <a:t> = 0.085 </a:t>
            </a:r>
            <a:r>
              <a:rPr lang="en-US" altLang="ko-KR" sz="2000" dirty="0" err="1"/>
              <a:t>fm</a:t>
            </a:r>
            <a:r>
              <a:rPr lang="en-US" altLang="ko-KR" sz="2000" dirty="0"/>
              <a:t>, </a:t>
            </a:r>
            <a:r>
              <a:rPr lang="ja-JP" altLang="en-US" sz="2000" dirty="0"/>
              <a:t>～</a:t>
            </a:r>
            <a:r>
              <a:rPr lang="en-US" altLang="ko-KR" sz="2000" dirty="0"/>
              <a:t>400 configurations</a:t>
            </a:r>
          </a:p>
          <a:p>
            <a:r>
              <a:rPr lang="en-US" altLang="ja-JP" sz="2000" dirty="0"/>
              <a:t>existing</a:t>
            </a:r>
            <a:r>
              <a:rPr lang="ja-JP" altLang="en-US" sz="2000" dirty="0"/>
              <a:t> </a:t>
            </a:r>
            <a:r>
              <a:rPr lang="en-US" altLang="ja-JP" sz="2000" i="1" dirty="0"/>
              <a:t>S </a:t>
            </a:r>
            <a:r>
              <a:rPr lang="en-US" altLang="ja-JP" sz="2000" dirty="0"/>
              <a:t>= -1 analysis: </a:t>
            </a:r>
            <a:r>
              <a:rPr lang="en-US" altLang="ja-JP" sz="1800" dirty="0">
                <a:solidFill>
                  <a:srgbClr val="0070C0"/>
                </a:solidFill>
              </a:rPr>
              <a:t>H. </a:t>
            </a:r>
            <a:r>
              <a:rPr lang="en-US" altLang="ja-JP" sz="1800" dirty="0" err="1">
                <a:solidFill>
                  <a:srgbClr val="0070C0"/>
                </a:solidFill>
              </a:rPr>
              <a:t>Nemura</a:t>
            </a:r>
            <a:r>
              <a:rPr lang="en-US" altLang="ja-JP" sz="1800" dirty="0">
                <a:solidFill>
                  <a:srgbClr val="0070C0"/>
                </a:solidFill>
              </a:rPr>
              <a:t>, </a:t>
            </a:r>
            <a:r>
              <a:rPr lang="it-IT" altLang="ja-JP" sz="1800" dirty="0">
                <a:solidFill>
                  <a:srgbClr val="0070C0"/>
                </a:solidFill>
              </a:rPr>
              <a:t>AIP Conf. Proc. 2130 (2019) 1, 040005 [HYP2018], H. Nemura, PoS LATTICE2021 (2022) 272, etc.</a:t>
            </a:r>
            <a:endParaRPr lang="en-US" altLang="ja-JP" sz="2000" dirty="0">
              <a:solidFill>
                <a:srgbClr val="0070C0"/>
              </a:solidFill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E98EC5E-CE37-3DFF-9973-84D9A9B2F3CC}"/>
              </a:ext>
            </a:extLst>
          </p:cNvPr>
          <p:cNvGrpSpPr/>
          <p:nvPr/>
        </p:nvGrpSpPr>
        <p:grpSpPr>
          <a:xfrm>
            <a:off x="251520" y="4797152"/>
            <a:ext cx="8496944" cy="1696826"/>
            <a:chOff x="251520" y="4653136"/>
            <a:chExt cx="8496944" cy="1696826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073EF20-9260-D6F7-FD44-E17A03CF8F9C}"/>
                </a:ext>
              </a:extLst>
            </p:cNvPr>
            <p:cNvSpPr/>
            <p:nvPr/>
          </p:nvSpPr>
          <p:spPr>
            <a:xfrm>
              <a:off x="251520" y="4653136"/>
              <a:ext cx="8326872" cy="169682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2ACEDB1-DECE-D94C-D4E9-0F3F1B7A8221}"/>
                </a:ext>
              </a:extLst>
            </p:cNvPr>
            <p:cNvSpPr txBox="1"/>
            <p:nvPr/>
          </p:nvSpPr>
          <p:spPr>
            <a:xfrm>
              <a:off x="1043608" y="5805264"/>
              <a:ext cx="662473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2800" b="1" dirty="0">
                  <a:solidFill>
                    <a:schemeClr val="accent2"/>
                  </a:solidFill>
                  <a:latin typeface="+mj-lt"/>
                  <a:sym typeface="Wingdings" panose="05000000000000000000" pitchFamily="2" charset="2"/>
                </a:rPr>
                <a:t> Potential analysis based on </a:t>
              </a:r>
              <a:r>
                <a:rPr kumimoji="1" lang="en-US" altLang="ja-JP" sz="2800" b="1" dirty="0">
                  <a:solidFill>
                    <a:schemeClr val="accent2"/>
                  </a:solidFill>
                  <a:latin typeface="+mj-lt"/>
                </a:rPr>
                <a:t>F-conf</a:t>
              </a:r>
              <a:endParaRPr kumimoji="1" lang="ja-JP" altLang="en-US" sz="2800" b="1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コンテンツ プレースホルダー 2">
              <a:extLst>
                <a:ext uri="{FF2B5EF4-FFF2-40B4-BE49-F238E27FC236}">
                  <a16:creationId xmlns:a16="http://schemas.microsoft.com/office/drawing/2014/main" id="{6DE8B922-4DCD-BEBB-E186-DA399028535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51520" y="4653136"/>
              <a:ext cx="8496944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ja-JP" sz="2400" b="1" dirty="0"/>
                <a:t>F-conf (HAL-conf-2023)</a:t>
              </a:r>
              <a:r>
                <a:rPr lang="en-US" altLang="ja-JP" sz="2000" dirty="0">
                  <a:solidFill>
                    <a:srgbClr val="0070C0"/>
                  </a:solidFill>
                </a:rPr>
                <a:t>    Aoyama et al, PRD110 (2024) 9, 094502.</a:t>
              </a:r>
              <a:endParaRPr lang="en-US" altLang="ja-JP" sz="2400" dirty="0">
                <a:solidFill>
                  <a:srgbClr val="0070C0"/>
                </a:solidFill>
              </a:endParaRPr>
            </a:p>
            <a:p>
              <a:r>
                <a:rPr lang="en-US" altLang="ko-KR" sz="2000" i="1" dirty="0" err="1"/>
                <a:t>N</a:t>
              </a:r>
              <a:r>
                <a:rPr lang="en-US" altLang="ko-KR" sz="2000" i="1" baseline="-25000" dirty="0" err="1"/>
                <a:t>f</a:t>
              </a:r>
              <a:r>
                <a:rPr lang="en-US" altLang="ko-KR" sz="2000" dirty="0"/>
                <a:t> = 2+1, </a:t>
              </a:r>
              <a:r>
                <a:rPr lang="en-US" altLang="ko-KR" sz="2000" i="1" dirty="0">
                  <a:solidFill>
                    <a:schemeClr val="accent6">
                      <a:lumMod val="75000"/>
                    </a:schemeClr>
                  </a:solidFill>
                </a:rPr>
                <a:t>physical point </a:t>
              </a:r>
              <a:r>
                <a:rPr lang="en-US" altLang="ko-KR" sz="2000" dirty="0"/>
                <a:t>(</a:t>
              </a:r>
              <a:r>
                <a:rPr lang="en-US" altLang="ko-KR" sz="2000" i="1" dirty="0"/>
                <a:t>m</a:t>
              </a:r>
              <a:r>
                <a:rPr lang="en-US" altLang="ja-JP" sz="2000" i="1" baseline="-25000" dirty="0"/>
                <a:t>π</a:t>
              </a:r>
              <a:r>
                <a:rPr lang="en-US" altLang="ja-JP" sz="2000" dirty="0"/>
                <a:t>, </a:t>
              </a:r>
              <a:r>
                <a:rPr lang="en-US" altLang="ko-KR" sz="2000" i="1" dirty="0" err="1"/>
                <a:t>m</a:t>
              </a:r>
              <a:r>
                <a:rPr lang="en-US" altLang="ko-KR" sz="2000" i="1" baseline="-25000" dirty="0" err="1"/>
                <a:t>K</a:t>
              </a:r>
              <a:r>
                <a:rPr lang="en-US" altLang="ko-KR" sz="2000" dirty="0"/>
                <a:t>) = (137, 502) MeV at </a:t>
              </a:r>
              <a:r>
                <a:rPr lang="en-US" altLang="ko-KR" sz="2000" dirty="0" err="1"/>
                <a:t>Fugaku</a:t>
              </a:r>
              <a:r>
                <a:rPr lang="ja-JP" altLang="en-US" sz="2000" dirty="0"/>
                <a:t> </a:t>
              </a:r>
              <a:r>
                <a:rPr lang="en-US" altLang="ja-JP" sz="2000" dirty="0"/>
                <a:t>computer</a:t>
              </a:r>
              <a:endParaRPr lang="en-US" altLang="ko-KR" sz="2000" dirty="0"/>
            </a:p>
            <a:p>
              <a:r>
                <a:rPr lang="en-US" altLang="ko-KR" sz="2000" dirty="0"/>
                <a:t>size 96</a:t>
              </a:r>
              <a:r>
                <a:rPr lang="en-US" altLang="ko-KR" sz="2000" baseline="30000" dirty="0"/>
                <a:t>4</a:t>
              </a:r>
              <a:r>
                <a:rPr lang="en-US" altLang="ko-KR" sz="2000" dirty="0"/>
                <a:t>, </a:t>
              </a:r>
              <a:r>
                <a:rPr lang="en-US" altLang="ko-KR" sz="2000" i="1" dirty="0"/>
                <a:t>a</a:t>
              </a:r>
              <a:r>
                <a:rPr lang="en-US" altLang="ko-KR" sz="2000" dirty="0"/>
                <a:t> = 0.084372(54) </a:t>
              </a:r>
              <a:r>
                <a:rPr lang="en-US" altLang="ko-KR" sz="2000" dirty="0" err="1"/>
                <a:t>fm</a:t>
              </a:r>
              <a:r>
                <a:rPr lang="en-US" altLang="ko-KR" sz="2000" dirty="0"/>
                <a:t>, 1600 configs</a:t>
              </a:r>
            </a:p>
          </p:txBody>
        </p:sp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C8C55FFC-2E8F-AC10-2B65-9CCC6D3C9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3068960"/>
            <a:ext cx="3693931" cy="158417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0FF564B-AF25-AE81-020C-B9529637F9D5}"/>
              </a:ext>
            </a:extLst>
          </p:cNvPr>
          <p:cNvSpPr txBox="1"/>
          <p:nvPr/>
        </p:nvSpPr>
        <p:spPr>
          <a:xfrm>
            <a:off x="4499992" y="2708920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i="1" dirty="0">
                <a:latin typeface="+mj-lt"/>
              </a:rPr>
              <a:t>NΣ</a:t>
            </a:r>
            <a:r>
              <a:rPr lang="en-US" altLang="ja-JP" dirty="0">
                <a:latin typeface="+mj-lt"/>
              </a:rPr>
              <a:t>(I=3/2) </a:t>
            </a:r>
            <a:r>
              <a:rPr lang="en-US" altLang="ja-JP" baseline="30000" dirty="0">
                <a:latin typeface="+mj-lt"/>
              </a:rPr>
              <a:t>3</a:t>
            </a:r>
            <a:r>
              <a:rPr kumimoji="1" lang="en-US" altLang="ja-JP" i="1" dirty="0">
                <a:latin typeface="+mj-lt"/>
              </a:rPr>
              <a:t>S</a:t>
            </a:r>
            <a:r>
              <a:rPr kumimoji="1" lang="en-US" altLang="ja-JP" baseline="-25000" dirty="0">
                <a:latin typeface="+mj-lt"/>
              </a:rPr>
              <a:t>1</a:t>
            </a:r>
            <a:endParaRPr kumimoji="1" lang="ja-JP" altLang="en-US" dirty="0">
              <a:latin typeface="+mj-lt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8FE20BA4-FD0B-55D0-94B5-C59A4D7ADA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6016" y="3068959"/>
            <a:ext cx="3670041" cy="157393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E58829-02C3-2476-6554-71311DA4501E}"/>
              </a:ext>
            </a:extLst>
          </p:cNvPr>
          <p:cNvSpPr txBox="1"/>
          <p:nvPr/>
        </p:nvSpPr>
        <p:spPr>
          <a:xfrm>
            <a:off x="395536" y="2708920"/>
            <a:ext cx="388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i="1" dirty="0">
                <a:latin typeface="+mj-lt"/>
              </a:rPr>
              <a:t>NΣ</a:t>
            </a:r>
            <a:r>
              <a:rPr lang="en-US" altLang="ja-JP" dirty="0">
                <a:latin typeface="+mj-lt"/>
              </a:rPr>
              <a:t>(I=3/2) </a:t>
            </a:r>
            <a:r>
              <a:rPr kumimoji="1" lang="en-US" altLang="ja-JP" baseline="30000" dirty="0">
                <a:latin typeface="+mj-lt"/>
              </a:rPr>
              <a:t>1</a:t>
            </a:r>
            <a:r>
              <a:rPr kumimoji="1" lang="en-US" altLang="ja-JP" i="1" dirty="0">
                <a:latin typeface="+mj-lt"/>
              </a:rPr>
              <a:t>S</a:t>
            </a:r>
            <a:r>
              <a:rPr kumimoji="1" lang="en-US" altLang="ja-JP" baseline="-25000" dirty="0">
                <a:latin typeface="+mj-lt"/>
              </a:rPr>
              <a:t>0</a:t>
            </a:r>
            <a:endParaRPr kumimoji="1" lang="ja-JP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456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5CA1C-6CCA-2AFD-F685-ED05D45A8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16B908-2EB9-7F0F-771C-F06B55B3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i="1" dirty="0"/>
              <a:t>S</a:t>
            </a:r>
            <a:r>
              <a:rPr kumimoji="1" lang="en-US" altLang="ja-JP" dirty="0"/>
              <a:t> = -1 Baryon-Baryon (</a:t>
            </a:r>
            <a:r>
              <a:rPr kumimoji="1" lang="en-US" altLang="ja-JP" i="1" dirty="0"/>
              <a:t>S</a:t>
            </a:r>
            <a:r>
              <a:rPr kumimoji="1" lang="en-US" altLang="ja-JP" dirty="0"/>
              <a:t>-wave)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7B9B97-4A72-52F5-EAB6-5EB20F623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3F09318-F537-E0B6-2742-342207D6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5</a:t>
            </a:fld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1E2B81E-0099-2BE9-244B-3CD049B22C1C}"/>
              </a:ext>
            </a:extLst>
          </p:cNvPr>
          <p:cNvSpPr txBox="1"/>
          <p:nvPr/>
        </p:nvSpPr>
        <p:spPr>
          <a:xfrm>
            <a:off x="179512" y="2492896"/>
            <a:ext cx="18356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i="1" dirty="0">
                <a:latin typeface="+mj-lt"/>
              </a:rPr>
              <a:t>N</a:t>
            </a:r>
            <a:r>
              <a:rPr kumimoji="1" lang="en-US" altLang="ja-JP" sz="3200" dirty="0">
                <a:latin typeface="+mj-lt"/>
              </a:rPr>
              <a:t>Σ</a:t>
            </a:r>
            <a:endParaRPr kumimoji="1" lang="en-US" altLang="ja-JP" sz="2000" dirty="0">
              <a:latin typeface="+mj-lt"/>
            </a:endParaRPr>
          </a:p>
          <a:p>
            <a:pPr algn="ctr"/>
            <a:r>
              <a:rPr lang="en-US" altLang="ja-JP" sz="1600" i="1" dirty="0" err="1">
                <a:latin typeface="+mj-lt"/>
              </a:rPr>
              <a:t>m</a:t>
            </a:r>
            <a:r>
              <a:rPr lang="en-US" altLang="ja-JP" sz="1600" i="1" baseline="-25000" dirty="0" err="1">
                <a:latin typeface="+mj-lt"/>
              </a:rPr>
              <a:t>N</a:t>
            </a:r>
            <a:r>
              <a:rPr lang="en-US" altLang="ja-JP" sz="1600" dirty="0" err="1">
                <a:latin typeface="+mj-lt"/>
              </a:rPr>
              <a:t>+</a:t>
            </a:r>
            <a:r>
              <a:rPr lang="en-US" altLang="ja-JP" sz="1600" i="1" dirty="0" err="1">
                <a:latin typeface="+mj-lt"/>
              </a:rPr>
              <a:t>m</a:t>
            </a:r>
            <a:r>
              <a:rPr lang="en-US" altLang="ja-JP" sz="1600" baseline="-25000" dirty="0" err="1">
                <a:latin typeface="+mj-lt"/>
              </a:rPr>
              <a:t>Σ</a:t>
            </a:r>
            <a:r>
              <a:rPr lang="en-US" altLang="ja-JP" sz="1600" dirty="0">
                <a:latin typeface="+mj-lt"/>
              </a:rPr>
              <a:t> ~ </a:t>
            </a:r>
            <a:r>
              <a:rPr kumimoji="1" lang="en-US" altLang="ja-JP" sz="1600" dirty="0">
                <a:latin typeface="+mj-lt"/>
              </a:rPr>
              <a:t>2132 MeV</a:t>
            </a:r>
            <a:endParaRPr kumimoji="1" lang="ja-JP" altLang="en-US" dirty="0">
              <a:latin typeface="+mj-lt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71988D-0AB0-29E1-B4AF-46BF9E23B88A}"/>
              </a:ext>
            </a:extLst>
          </p:cNvPr>
          <p:cNvSpPr txBox="1"/>
          <p:nvPr/>
        </p:nvSpPr>
        <p:spPr>
          <a:xfrm>
            <a:off x="179512" y="3800795"/>
            <a:ext cx="1892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i="1" dirty="0">
                <a:latin typeface="+mj-lt"/>
              </a:rPr>
              <a:t>N</a:t>
            </a:r>
            <a:r>
              <a:rPr kumimoji="1" lang="en-US" altLang="ja-JP" sz="3200" dirty="0">
                <a:latin typeface="+mj-lt"/>
              </a:rPr>
              <a:t>Λ</a:t>
            </a:r>
            <a:endParaRPr kumimoji="1" lang="en-US" altLang="ja-JP" sz="2000" dirty="0">
              <a:latin typeface="+mj-lt"/>
            </a:endParaRPr>
          </a:p>
          <a:p>
            <a:pPr algn="ctr"/>
            <a:r>
              <a:rPr lang="en-US" altLang="ja-JP" sz="1600" i="1" dirty="0" err="1">
                <a:latin typeface="+mj-lt"/>
              </a:rPr>
              <a:t>m</a:t>
            </a:r>
            <a:r>
              <a:rPr lang="en-US" altLang="ja-JP" sz="1600" i="1" baseline="-25000" dirty="0" err="1">
                <a:latin typeface="+mj-lt"/>
              </a:rPr>
              <a:t>N</a:t>
            </a:r>
            <a:r>
              <a:rPr lang="en-US" altLang="ja-JP" sz="1600" dirty="0" err="1">
                <a:latin typeface="+mj-lt"/>
              </a:rPr>
              <a:t>+</a:t>
            </a:r>
            <a:r>
              <a:rPr lang="en-US" altLang="ja-JP" sz="1600" i="1" dirty="0" err="1">
                <a:latin typeface="+mj-lt"/>
              </a:rPr>
              <a:t>m</a:t>
            </a:r>
            <a:r>
              <a:rPr lang="en-US" altLang="ja-JP" sz="1600" baseline="-25000" dirty="0" err="1">
                <a:latin typeface="+mj-lt"/>
              </a:rPr>
              <a:t>Λ</a:t>
            </a:r>
            <a:r>
              <a:rPr lang="en-US" altLang="ja-JP" sz="1600" dirty="0">
                <a:latin typeface="+mj-lt"/>
              </a:rPr>
              <a:t> ~ </a:t>
            </a:r>
            <a:r>
              <a:rPr kumimoji="1" lang="en-US" altLang="ja-JP" sz="1600" dirty="0">
                <a:latin typeface="+mj-lt"/>
              </a:rPr>
              <a:t>2054 MeV</a:t>
            </a:r>
            <a:endParaRPr kumimoji="1" lang="ja-JP" altLang="en-US" dirty="0">
              <a:latin typeface="+mj-lt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C5FB2F8-D0F2-64A6-A854-D2ADEA8965DE}"/>
              </a:ext>
            </a:extLst>
          </p:cNvPr>
          <p:cNvSpPr txBox="1"/>
          <p:nvPr/>
        </p:nvSpPr>
        <p:spPr>
          <a:xfrm>
            <a:off x="2411760" y="1196752"/>
            <a:ext cx="2016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4000" i="1" dirty="0">
                <a:latin typeface="+mj-lt"/>
              </a:rPr>
              <a:t>I</a:t>
            </a:r>
            <a:r>
              <a:rPr kumimoji="1" lang="en-US" altLang="ja-JP" sz="4000" dirty="0">
                <a:latin typeface="+mj-lt"/>
              </a:rPr>
              <a:t> = 1/2</a:t>
            </a:r>
            <a:endParaRPr kumimoji="1" lang="ja-JP" altLang="en-US" sz="3600" dirty="0">
              <a:latin typeface="+mj-lt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9694832F-ED54-FBC8-9C0E-19D0765F47EF}"/>
              </a:ext>
            </a:extLst>
          </p:cNvPr>
          <p:cNvGrpSpPr/>
          <p:nvPr/>
        </p:nvGrpSpPr>
        <p:grpSpPr>
          <a:xfrm>
            <a:off x="2096020" y="1844824"/>
            <a:ext cx="1305380" cy="2880320"/>
            <a:chOff x="583852" y="1484784"/>
            <a:chExt cx="1305380" cy="2880320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5D63FA3-31AF-9492-4F45-FC60D7BDB6C4}"/>
                </a:ext>
              </a:extLst>
            </p:cNvPr>
            <p:cNvSpPr txBox="1"/>
            <p:nvPr/>
          </p:nvSpPr>
          <p:spPr>
            <a:xfrm>
              <a:off x="755576" y="1484784"/>
              <a:ext cx="8640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aseline="30000" dirty="0">
                  <a:latin typeface="+mj-lt"/>
                </a:rPr>
                <a:t>1</a:t>
              </a:r>
              <a:r>
                <a:rPr kumimoji="1" lang="en-US" altLang="ja-JP" sz="3200" i="1" dirty="0">
                  <a:latin typeface="+mj-lt"/>
                </a:rPr>
                <a:t>S</a:t>
              </a:r>
              <a:r>
                <a:rPr kumimoji="1" lang="en-US" altLang="ja-JP" sz="3200" baseline="-25000" dirty="0">
                  <a:latin typeface="+mj-lt"/>
                </a:rPr>
                <a:t>0</a:t>
              </a:r>
              <a:endParaRPr kumimoji="1" lang="ja-JP" altLang="en-US" sz="2800" baseline="-25000" dirty="0">
                <a:latin typeface="+mj-lt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28DE72E-5B7F-EAD9-38B9-DD79548AEA5E}"/>
                </a:ext>
              </a:extLst>
            </p:cNvPr>
            <p:cNvSpPr/>
            <p:nvPr/>
          </p:nvSpPr>
          <p:spPr>
            <a:xfrm>
              <a:off x="683568" y="2204864"/>
              <a:ext cx="1080120" cy="21602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C84DD8F5-3D9B-E9C9-4F31-40A3E32630FA}"/>
                </a:ext>
              </a:extLst>
            </p:cNvPr>
            <p:cNvSpPr/>
            <p:nvPr/>
          </p:nvSpPr>
          <p:spPr>
            <a:xfrm>
              <a:off x="737104" y="3386050"/>
              <a:ext cx="925441" cy="8626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BEC284FC-19B2-D568-9F9B-E765695D4B4C}"/>
                </a:ext>
              </a:extLst>
            </p:cNvPr>
            <p:cNvCxnSpPr>
              <a:cxnSpLocks/>
            </p:cNvCxnSpPr>
            <p:nvPr/>
          </p:nvCxnSpPr>
          <p:spPr>
            <a:xfrm>
              <a:off x="593088" y="367408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E0D517B7-98B9-A76F-5120-C5F204270B57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2" y="241165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B540E881-EB96-830F-7A53-AA5A2D09AF1F}"/>
                </a:ext>
              </a:extLst>
            </p:cNvPr>
            <p:cNvSpPr txBox="1"/>
            <p:nvPr/>
          </p:nvSpPr>
          <p:spPr>
            <a:xfrm>
              <a:off x="611560" y="3645024"/>
              <a:ext cx="11521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7030A0"/>
                  </a:solidFill>
                  <a:latin typeface="+mj-lt"/>
                </a:rPr>
                <a:t>27</a:t>
              </a:r>
              <a:r>
                <a:rPr kumimoji="1" lang="en-US" altLang="ja-JP" sz="2800" dirty="0">
                  <a:solidFill>
                    <a:srgbClr val="7030A0"/>
                  </a:solidFill>
                  <a:latin typeface="+mj-lt"/>
                </a:rPr>
                <a:t>, </a:t>
              </a:r>
              <a:r>
                <a:rPr kumimoji="1" lang="en-US" altLang="ja-JP" sz="2000" b="1" dirty="0">
                  <a:solidFill>
                    <a:srgbClr val="7030A0"/>
                  </a:solidFill>
                  <a:latin typeface="+mj-lt"/>
                </a:rPr>
                <a:t>8</a:t>
              </a:r>
              <a:r>
                <a:rPr kumimoji="1" lang="en-US" altLang="ja-JP" sz="2000" baseline="-25000" dirty="0">
                  <a:solidFill>
                    <a:srgbClr val="7030A0"/>
                  </a:solidFill>
                  <a:latin typeface="+mj-lt"/>
                </a:rPr>
                <a:t>s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8F1FC3EA-852C-33FC-1863-5C079A07655E}"/>
                </a:ext>
              </a:extLst>
            </p:cNvPr>
            <p:cNvSpPr txBox="1"/>
            <p:nvPr/>
          </p:nvSpPr>
          <p:spPr>
            <a:xfrm>
              <a:off x="683568" y="2420888"/>
              <a:ext cx="11521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7030A0"/>
                  </a:solidFill>
                  <a:latin typeface="+mj-lt"/>
                </a:rPr>
                <a:t>8</a:t>
              </a:r>
              <a:r>
                <a:rPr kumimoji="1" lang="en-US" altLang="ja-JP" sz="3200" baseline="-25000" dirty="0">
                  <a:solidFill>
                    <a:srgbClr val="7030A0"/>
                  </a:solidFill>
                  <a:latin typeface="+mj-lt"/>
                </a:rPr>
                <a:t>s</a:t>
              </a:r>
              <a:r>
                <a:rPr kumimoji="1" lang="en-US" altLang="ja-JP" sz="2800" dirty="0">
                  <a:solidFill>
                    <a:srgbClr val="7030A0"/>
                  </a:solidFill>
                  <a:latin typeface="+mj-lt"/>
                </a:rPr>
                <a:t>, </a:t>
              </a:r>
              <a:r>
                <a:rPr kumimoji="1" lang="en-US" altLang="ja-JP" sz="2000" b="1" dirty="0">
                  <a:solidFill>
                    <a:srgbClr val="7030A0"/>
                  </a:solidFill>
                  <a:latin typeface="+mj-lt"/>
                </a:rPr>
                <a:t>27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687E590F-E60E-988B-6198-93E27D31DA60}"/>
              </a:ext>
            </a:extLst>
          </p:cNvPr>
          <p:cNvGrpSpPr/>
          <p:nvPr/>
        </p:nvGrpSpPr>
        <p:grpSpPr>
          <a:xfrm>
            <a:off x="3635896" y="1844824"/>
            <a:ext cx="1305380" cy="2880320"/>
            <a:chOff x="2411760" y="1484784"/>
            <a:chExt cx="1305380" cy="2880320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C7B471D-166F-15CF-9F69-555C7FB8613B}"/>
                </a:ext>
              </a:extLst>
            </p:cNvPr>
            <p:cNvSpPr txBox="1"/>
            <p:nvPr/>
          </p:nvSpPr>
          <p:spPr>
            <a:xfrm>
              <a:off x="2583484" y="1484784"/>
              <a:ext cx="8640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aseline="30000" dirty="0">
                  <a:latin typeface="+mj-lt"/>
                </a:rPr>
                <a:t>3</a:t>
              </a:r>
              <a:r>
                <a:rPr kumimoji="1" lang="en-US" altLang="ja-JP" sz="3200" i="1" dirty="0">
                  <a:latin typeface="+mj-lt"/>
                </a:rPr>
                <a:t>S</a:t>
              </a:r>
              <a:r>
                <a:rPr kumimoji="1" lang="en-US" altLang="ja-JP" sz="3200" baseline="-25000" dirty="0">
                  <a:latin typeface="+mj-lt"/>
                </a:rPr>
                <a:t>1</a:t>
              </a:r>
              <a:endParaRPr kumimoji="1" lang="ja-JP" altLang="en-US" sz="2800" baseline="-25000" dirty="0">
                <a:latin typeface="+mj-lt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597427B4-B00F-49A9-5395-88E0B6E32741}"/>
                </a:ext>
              </a:extLst>
            </p:cNvPr>
            <p:cNvSpPr/>
            <p:nvPr/>
          </p:nvSpPr>
          <p:spPr>
            <a:xfrm>
              <a:off x="2511476" y="2204864"/>
              <a:ext cx="1080120" cy="21602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30A6FFD1-0469-2B89-3EEB-1E683EA2D2E9}"/>
                </a:ext>
              </a:extLst>
            </p:cNvPr>
            <p:cNvSpPr/>
            <p:nvPr/>
          </p:nvSpPr>
          <p:spPr>
            <a:xfrm>
              <a:off x="2565012" y="3386050"/>
              <a:ext cx="925441" cy="8626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AA64EF4D-0E57-44E0-72F8-36CCD0BEC8F0}"/>
                </a:ext>
              </a:extLst>
            </p:cNvPr>
            <p:cNvCxnSpPr>
              <a:cxnSpLocks/>
            </p:cNvCxnSpPr>
            <p:nvPr/>
          </p:nvCxnSpPr>
          <p:spPr>
            <a:xfrm>
              <a:off x="2420996" y="367408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0EA7F234-5C52-4851-5851-88FEFE55FF0B}"/>
                </a:ext>
              </a:extLst>
            </p:cNvPr>
            <p:cNvCxnSpPr>
              <a:cxnSpLocks/>
            </p:cNvCxnSpPr>
            <p:nvPr/>
          </p:nvCxnSpPr>
          <p:spPr>
            <a:xfrm>
              <a:off x="2411760" y="241165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49D61E78-0ED2-4CC6-749C-D95AEF53F567}"/>
                </a:ext>
              </a:extLst>
            </p:cNvPr>
            <p:cNvSpPr txBox="1"/>
            <p:nvPr/>
          </p:nvSpPr>
          <p:spPr>
            <a:xfrm>
              <a:off x="2467748" y="2558884"/>
              <a:ext cx="11521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2400" b="1" dirty="0">
                  <a:solidFill>
                    <a:srgbClr val="7030A0"/>
                  </a:solidFill>
                  <a:latin typeface="+mj-lt"/>
                </a:rPr>
                <a:t>10</a:t>
              </a:r>
              <a:r>
                <a:rPr lang="en-US" altLang="ja-JP" sz="2400" baseline="30000" dirty="0">
                  <a:solidFill>
                    <a:srgbClr val="7030A0"/>
                  </a:solidFill>
                  <a:latin typeface="+mj-lt"/>
                </a:rPr>
                <a:t>*</a:t>
              </a:r>
              <a:r>
                <a:rPr lang="en-US" altLang="ja-JP" sz="2400" b="1" dirty="0">
                  <a:solidFill>
                    <a:srgbClr val="7030A0"/>
                  </a:solidFill>
                  <a:latin typeface="+mj-lt"/>
                </a:rPr>
                <a:t>, 8</a:t>
              </a:r>
              <a:r>
                <a:rPr lang="en-US" altLang="ja-JP" sz="2400" baseline="-25000" dirty="0">
                  <a:solidFill>
                    <a:srgbClr val="7030A0"/>
                  </a:solidFill>
                  <a:latin typeface="+mj-lt"/>
                </a:rPr>
                <a:t>a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5242ED7D-3AFF-36A4-8AFA-497C9260B9BD}"/>
                </a:ext>
              </a:extLst>
            </p:cNvPr>
            <p:cNvSpPr txBox="1"/>
            <p:nvPr/>
          </p:nvSpPr>
          <p:spPr>
            <a:xfrm>
              <a:off x="2444086" y="3726331"/>
              <a:ext cx="11521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2400" b="1" dirty="0">
                  <a:solidFill>
                    <a:srgbClr val="7030A0"/>
                  </a:solidFill>
                  <a:latin typeface="+mj-lt"/>
                </a:rPr>
                <a:t>10</a:t>
              </a:r>
              <a:r>
                <a:rPr lang="en-US" altLang="ja-JP" sz="2400" baseline="30000" dirty="0">
                  <a:solidFill>
                    <a:srgbClr val="7030A0"/>
                  </a:solidFill>
                  <a:latin typeface="+mj-lt"/>
                </a:rPr>
                <a:t>*</a:t>
              </a:r>
              <a:r>
                <a:rPr lang="en-US" altLang="ja-JP" sz="2400" b="1" dirty="0">
                  <a:solidFill>
                    <a:srgbClr val="7030A0"/>
                  </a:solidFill>
                  <a:latin typeface="+mj-lt"/>
                </a:rPr>
                <a:t>, 8</a:t>
              </a:r>
              <a:r>
                <a:rPr lang="en-US" altLang="ja-JP" sz="2400" baseline="-25000" dirty="0">
                  <a:solidFill>
                    <a:srgbClr val="7030A0"/>
                  </a:solidFill>
                  <a:latin typeface="+mj-lt"/>
                </a:rPr>
                <a:t>a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2025DF7-4797-5C6E-6D95-F5D743FC4C38}"/>
              </a:ext>
            </a:extLst>
          </p:cNvPr>
          <p:cNvSpPr txBox="1"/>
          <p:nvPr/>
        </p:nvSpPr>
        <p:spPr>
          <a:xfrm>
            <a:off x="827584" y="1916832"/>
            <a:ext cx="1656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400" dirty="0">
                <a:solidFill>
                  <a:srgbClr val="C00000"/>
                </a:solidFill>
                <a:latin typeface="+mj-lt"/>
              </a:rPr>
              <a:t>Pauli forbidden,</a:t>
            </a:r>
          </a:p>
          <a:p>
            <a:pPr algn="ctr"/>
            <a:r>
              <a:rPr kumimoji="1" lang="en-US" altLang="ja-JP" sz="1400" dirty="0">
                <a:solidFill>
                  <a:srgbClr val="C00000"/>
                </a:solidFill>
                <a:latin typeface="+mj-lt"/>
              </a:rPr>
              <a:t>repulsive</a:t>
            </a:r>
            <a:endParaRPr kumimoji="1" lang="ja-JP" altLang="en-US" sz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BF96E32-398E-EA5C-989C-63B4469A452E}"/>
              </a:ext>
            </a:extLst>
          </p:cNvPr>
          <p:cNvSpPr txBox="1"/>
          <p:nvPr/>
        </p:nvSpPr>
        <p:spPr>
          <a:xfrm>
            <a:off x="5868144" y="1196752"/>
            <a:ext cx="1872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4000" i="1" dirty="0">
                <a:latin typeface="+mj-lt"/>
              </a:rPr>
              <a:t>I</a:t>
            </a:r>
            <a:r>
              <a:rPr kumimoji="1" lang="en-US" altLang="ja-JP" sz="4000" dirty="0">
                <a:latin typeface="+mj-lt"/>
              </a:rPr>
              <a:t> = 3/2</a:t>
            </a:r>
            <a:endParaRPr kumimoji="1" lang="ja-JP" altLang="en-US" sz="3600" dirty="0">
              <a:latin typeface="+mj-lt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758EC119-6DB9-9CF3-3EE8-AF970D08F30B}"/>
              </a:ext>
            </a:extLst>
          </p:cNvPr>
          <p:cNvGrpSpPr/>
          <p:nvPr/>
        </p:nvGrpSpPr>
        <p:grpSpPr>
          <a:xfrm>
            <a:off x="5436096" y="1844824"/>
            <a:ext cx="1296144" cy="1592887"/>
            <a:chOff x="583852" y="1484784"/>
            <a:chExt cx="1296144" cy="1592887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9AC49582-B53D-76EF-0C00-13BD52C4A9A6}"/>
                </a:ext>
              </a:extLst>
            </p:cNvPr>
            <p:cNvSpPr txBox="1"/>
            <p:nvPr/>
          </p:nvSpPr>
          <p:spPr>
            <a:xfrm>
              <a:off x="755576" y="1484784"/>
              <a:ext cx="8640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aseline="30000" dirty="0">
                  <a:latin typeface="+mj-lt"/>
                </a:rPr>
                <a:t>1</a:t>
              </a:r>
              <a:r>
                <a:rPr kumimoji="1" lang="en-US" altLang="ja-JP" sz="3200" i="1" dirty="0">
                  <a:latin typeface="+mj-lt"/>
                </a:rPr>
                <a:t>S</a:t>
              </a:r>
              <a:r>
                <a:rPr kumimoji="1" lang="en-US" altLang="ja-JP" sz="3200" baseline="-25000" dirty="0">
                  <a:latin typeface="+mj-lt"/>
                </a:rPr>
                <a:t>0</a:t>
              </a:r>
              <a:endParaRPr kumimoji="1" lang="ja-JP" altLang="en-US" sz="2800" baseline="-25000" dirty="0">
                <a:latin typeface="+mj-lt"/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4105B1D7-C962-2ABA-9233-DF7BE6E457D6}"/>
                </a:ext>
              </a:extLst>
            </p:cNvPr>
            <p:cNvSpPr/>
            <p:nvPr/>
          </p:nvSpPr>
          <p:spPr>
            <a:xfrm>
              <a:off x="683568" y="2204864"/>
              <a:ext cx="1080120" cy="8640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57" name="直線コネクタ 56">
              <a:extLst>
                <a:ext uri="{FF2B5EF4-FFF2-40B4-BE49-F238E27FC236}">
                  <a16:creationId xmlns:a16="http://schemas.microsoft.com/office/drawing/2014/main" id="{DB67B409-4F83-D5F4-E339-D28565AFAD33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2" y="241165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80368A55-A25F-B24E-5E77-04AC2E300D0C}"/>
                </a:ext>
              </a:extLst>
            </p:cNvPr>
            <p:cNvSpPr txBox="1"/>
            <p:nvPr/>
          </p:nvSpPr>
          <p:spPr>
            <a:xfrm>
              <a:off x="611560" y="2492896"/>
              <a:ext cx="11521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7030A0"/>
                  </a:solidFill>
                  <a:latin typeface="+mj-lt"/>
                </a:rPr>
                <a:t>27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5F6D88F1-3BF1-BDD7-6D57-56FEAF16D411}"/>
              </a:ext>
            </a:extLst>
          </p:cNvPr>
          <p:cNvGrpSpPr/>
          <p:nvPr/>
        </p:nvGrpSpPr>
        <p:grpSpPr>
          <a:xfrm>
            <a:off x="6948264" y="1844824"/>
            <a:ext cx="1296144" cy="1592887"/>
            <a:chOff x="2411760" y="1484784"/>
            <a:chExt cx="1296144" cy="1592887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52EA55A6-DB36-97DD-F1EE-7C42C7B77F41}"/>
                </a:ext>
              </a:extLst>
            </p:cNvPr>
            <p:cNvSpPr txBox="1"/>
            <p:nvPr/>
          </p:nvSpPr>
          <p:spPr>
            <a:xfrm>
              <a:off x="2583484" y="1484784"/>
              <a:ext cx="8640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3200" baseline="30000" dirty="0">
                  <a:latin typeface="+mj-lt"/>
                </a:rPr>
                <a:t>3</a:t>
              </a:r>
              <a:r>
                <a:rPr kumimoji="1" lang="en-US" altLang="ja-JP" sz="3200" i="1" dirty="0">
                  <a:latin typeface="+mj-lt"/>
                </a:rPr>
                <a:t>S</a:t>
              </a:r>
              <a:r>
                <a:rPr kumimoji="1" lang="en-US" altLang="ja-JP" sz="3200" baseline="-25000" dirty="0">
                  <a:latin typeface="+mj-lt"/>
                </a:rPr>
                <a:t>1</a:t>
              </a:r>
              <a:endParaRPr kumimoji="1" lang="ja-JP" altLang="en-US" sz="2800" baseline="-25000" dirty="0">
                <a:latin typeface="+mj-lt"/>
              </a:endParaRP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509E1B64-F905-CE30-978A-EC1EC98EFF5E}"/>
                </a:ext>
              </a:extLst>
            </p:cNvPr>
            <p:cNvSpPr/>
            <p:nvPr/>
          </p:nvSpPr>
          <p:spPr>
            <a:xfrm>
              <a:off x="2511476" y="2204864"/>
              <a:ext cx="1052412" cy="86409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ja-JP" altLang="en-US" sz="2400" b="1" dirty="0">
                <a:solidFill>
                  <a:srgbClr val="C00000"/>
                </a:solidFill>
                <a:latin typeface="+mj-lt"/>
              </a:endParaRPr>
            </a:p>
          </p:txBody>
        </p: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29B600ED-F203-3244-1D9B-E792CCD29E21}"/>
                </a:ext>
              </a:extLst>
            </p:cNvPr>
            <p:cNvCxnSpPr>
              <a:cxnSpLocks/>
            </p:cNvCxnSpPr>
            <p:nvPr/>
          </p:nvCxnSpPr>
          <p:spPr>
            <a:xfrm>
              <a:off x="2411760" y="2411652"/>
              <a:ext cx="12961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02B62C67-EF21-E29C-F26C-3CB431166BF2}"/>
                </a:ext>
              </a:extLst>
            </p:cNvPr>
            <p:cNvSpPr txBox="1"/>
            <p:nvPr/>
          </p:nvSpPr>
          <p:spPr>
            <a:xfrm>
              <a:off x="2439468" y="2492896"/>
              <a:ext cx="11521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rgbClr val="7030A0"/>
                  </a:solidFill>
                  <a:latin typeface="+mj-lt"/>
                </a:rPr>
                <a:t>10</a:t>
              </a:r>
              <a:endParaRPr kumimoji="1" lang="ja-JP" altLang="en-US" sz="2400" baseline="-250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B9CC5BD-4C81-9174-6A39-A8BEFBDB5413}"/>
              </a:ext>
            </a:extLst>
          </p:cNvPr>
          <p:cNvSpPr txBox="1"/>
          <p:nvPr/>
        </p:nvSpPr>
        <p:spPr>
          <a:xfrm>
            <a:off x="7011288" y="3418547"/>
            <a:ext cx="1224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100" dirty="0">
                <a:solidFill>
                  <a:srgbClr val="C00000"/>
                </a:solidFill>
                <a:latin typeface="+mj-lt"/>
              </a:rPr>
              <a:t>Pauli forbidden,</a:t>
            </a:r>
          </a:p>
          <a:p>
            <a:pPr algn="ctr"/>
            <a:r>
              <a:rPr kumimoji="1" lang="en-US" altLang="ja-JP" sz="1100" dirty="0">
                <a:solidFill>
                  <a:srgbClr val="C00000"/>
                </a:solidFill>
                <a:latin typeface="+mj-lt"/>
              </a:rPr>
              <a:t>repulsive</a:t>
            </a:r>
            <a:endParaRPr kumimoji="1" lang="ja-JP" altLang="en-US" sz="1100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0B378938-A834-3863-8644-44F6144E2A8E}"/>
              </a:ext>
            </a:extLst>
          </p:cNvPr>
          <p:cNvCxnSpPr>
            <a:cxnSpLocks/>
            <a:stCxn id="50" idx="2"/>
          </p:cNvCxnSpPr>
          <p:nvPr/>
        </p:nvCxnSpPr>
        <p:spPr>
          <a:xfrm>
            <a:off x="1655676" y="2440052"/>
            <a:ext cx="684076" cy="484892"/>
          </a:xfrm>
          <a:prstGeom prst="straightConnector1">
            <a:avLst/>
          </a:prstGeom>
          <a:ln w="3492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D46E4938-60FF-27F9-4C7E-73B5F7A69EC9}"/>
              </a:ext>
            </a:extLst>
          </p:cNvPr>
          <p:cNvSpPr txBox="1"/>
          <p:nvPr/>
        </p:nvSpPr>
        <p:spPr>
          <a:xfrm>
            <a:off x="107504" y="764704"/>
            <a:ext cx="58326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accent2"/>
                </a:solidFill>
                <a:latin typeface="+mj-lt"/>
              </a:rPr>
              <a:t>Note</a:t>
            </a:r>
            <a:r>
              <a:rPr kumimoji="1" lang="en-US" altLang="ja-JP" sz="2000" dirty="0">
                <a:solidFill>
                  <a:schemeClr val="accent2"/>
                </a:solidFill>
                <a:latin typeface="+mj-lt"/>
              </a:rPr>
              <a:t>: </a:t>
            </a:r>
            <a:r>
              <a:rPr kumimoji="1" lang="en-US" altLang="ja-JP" sz="2000" baseline="30000" dirty="0">
                <a:solidFill>
                  <a:schemeClr val="accent2"/>
                </a:solidFill>
                <a:latin typeface="+mj-lt"/>
              </a:rPr>
              <a:t>3</a:t>
            </a:r>
            <a:r>
              <a:rPr kumimoji="1" lang="en-US" altLang="ja-JP" sz="2000" i="1" dirty="0">
                <a:solidFill>
                  <a:schemeClr val="accent2"/>
                </a:solidFill>
                <a:latin typeface="+mj-lt"/>
              </a:rPr>
              <a:t>D</a:t>
            </a:r>
            <a:r>
              <a:rPr kumimoji="1" lang="en-US" altLang="ja-JP" sz="2000" baseline="-25000" dirty="0">
                <a:solidFill>
                  <a:schemeClr val="accent2"/>
                </a:solidFill>
                <a:latin typeface="+mj-lt"/>
              </a:rPr>
              <a:t>1</a:t>
            </a:r>
            <a:r>
              <a:rPr kumimoji="1" lang="en-US" altLang="ja-JP" sz="2000" dirty="0">
                <a:solidFill>
                  <a:schemeClr val="accent2"/>
                </a:solidFill>
                <a:latin typeface="+mj-lt"/>
              </a:rPr>
              <a:t> &amp; tensor forces are not considered </a:t>
            </a:r>
            <a:r>
              <a:rPr kumimoji="1" lang="en-US" altLang="ja-JP" sz="2000" b="1" dirty="0">
                <a:solidFill>
                  <a:schemeClr val="accent2"/>
                </a:solidFill>
                <a:latin typeface="+mj-lt"/>
              </a:rPr>
              <a:t>for now</a:t>
            </a:r>
            <a:endParaRPr kumimoji="1" lang="ja-JP" altLang="en-US" sz="2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4314D12C-F566-DFE7-AF5C-9825339472F0}"/>
              </a:ext>
            </a:extLst>
          </p:cNvPr>
          <p:cNvSpPr txBox="1"/>
          <p:nvPr/>
        </p:nvSpPr>
        <p:spPr>
          <a:xfrm>
            <a:off x="6357671" y="764704"/>
            <a:ext cx="2808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7030A0"/>
                </a:solidFill>
                <a:latin typeface="+mj-lt"/>
              </a:rPr>
              <a:t>27, 10, 8</a:t>
            </a:r>
            <a:r>
              <a:rPr kumimoji="1" lang="en-US" altLang="ja-JP" baseline="-25000" dirty="0">
                <a:solidFill>
                  <a:srgbClr val="7030A0"/>
                </a:solidFill>
                <a:latin typeface="+mj-lt"/>
              </a:rPr>
              <a:t>s</a:t>
            </a:r>
            <a:r>
              <a:rPr lang="en-US" altLang="ja-JP" baseline="-250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altLang="ja-JP" dirty="0">
                <a:solidFill>
                  <a:srgbClr val="7030A0"/>
                </a:solidFill>
                <a:latin typeface="+mj-lt"/>
              </a:rPr>
              <a:t>etc.:</a:t>
            </a:r>
            <a:r>
              <a:rPr kumimoji="1" lang="en-US" altLang="ja-JP" dirty="0">
                <a:solidFill>
                  <a:srgbClr val="7030A0"/>
                </a:solidFill>
                <a:latin typeface="+mj-lt"/>
              </a:rPr>
              <a:t> SU(3)</a:t>
            </a:r>
            <a:r>
              <a:rPr kumimoji="1" lang="en-US" altLang="ja-JP" baseline="-25000" dirty="0">
                <a:solidFill>
                  <a:srgbClr val="7030A0"/>
                </a:solidFill>
                <a:latin typeface="+mj-lt"/>
              </a:rPr>
              <a:t>f</a:t>
            </a:r>
            <a:r>
              <a:rPr kumimoji="1" lang="en-US" altLang="ja-JP" dirty="0">
                <a:solidFill>
                  <a:srgbClr val="7030A0"/>
                </a:solidFill>
                <a:latin typeface="+mj-lt"/>
              </a:rPr>
              <a:t> rep.</a:t>
            </a:r>
            <a:endParaRPr kumimoji="1" lang="ja-JP" altLang="en-US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63FF6E64-1B7E-9251-DD3F-380CB5BE992E}"/>
              </a:ext>
            </a:extLst>
          </p:cNvPr>
          <p:cNvSpPr/>
          <p:nvPr/>
        </p:nvSpPr>
        <p:spPr>
          <a:xfrm>
            <a:off x="6804248" y="2420888"/>
            <a:ext cx="1656184" cy="151216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5117A0D9-CB5B-F837-0EBF-5728C8696735}"/>
              </a:ext>
            </a:extLst>
          </p:cNvPr>
          <p:cNvSpPr/>
          <p:nvPr/>
        </p:nvSpPr>
        <p:spPr>
          <a:xfrm>
            <a:off x="2051720" y="2492896"/>
            <a:ext cx="1296144" cy="115212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F2C626B-F85E-09E0-8677-3C0E28589AD7}"/>
              </a:ext>
            </a:extLst>
          </p:cNvPr>
          <p:cNvSpPr txBox="1"/>
          <p:nvPr/>
        </p:nvSpPr>
        <p:spPr>
          <a:xfrm>
            <a:off x="4594372" y="4772230"/>
            <a:ext cx="4419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 b="1" dirty="0">
                <a:solidFill>
                  <a:srgbClr val="C00000"/>
                </a:solidFill>
              </a:rPr>
              <a:t>Inelastic state contamination</a:t>
            </a:r>
            <a:endParaRPr lang="ja-JP" altLang="en-US" sz="2400" b="1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BD0FA5B1-2E89-9E19-D538-0E992A0A27D8}"/>
              </a:ext>
            </a:extLst>
          </p:cNvPr>
          <p:cNvCxnSpPr>
            <a:cxnSpLocks/>
          </p:cNvCxnSpPr>
          <p:nvPr/>
        </p:nvCxnSpPr>
        <p:spPr>
          <a:xfrm flipV="1">
            <a:off x="5507365" y="3727492"/>
            <a:ext cx="1359168" cy="1028625"/>
          </a:xfrm>
          <a:prstGeom prst="straightConnector1">
            <a:avLst/>
          </a:prstGeom>
          <a:ln w="3492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FCAFEAF0-A39A-D69E-E3E4-1DD0CCA0A517}"/>
              </a:ext>
            </a:extLst>
          </p:cNvPr>
          <p:cNvCxnSpPr>
            <a:cxnSpLocks/>
          </p:cNvCxnSpPr>
          <p:nvPr/>
        </p:nvCxnSpPr>
        <p:spPr>
          <a:xfrm flipH="1" flipV="1">
            <a:off x="3303564" y="3506909"/>
            <a:ext cx="2224540" cy="1249208"/>
          </a:xfrm>
          <a:prstGeom prst="straightConnector1">
            <a:avLst/>
          </a:prstGeom>
          <a:ln w="3492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CAAF8426-80D9-755B-C1C9-D8BA63157B0F}"/>
              </a:ext>
            </a:extLst>
          </p:cNvPr>
          <p:cNvCxnSpPr>
            <a:cxnSpLocks/>
          </p:cNvCxnSpPr>
          <p:nvPr/>
        </p:nvCxnSpPr>
        <p:spPr>
          <a:xfrm flipV="1">
            <a:off x="2771800" y="4581128"/>
            <a:ext cx="288032" cy="360040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ADBB4578-DB2C-33CC-CA35-3716EDB7BCD6}"/>
              </a:ext>
            </a:extLst>
          </p:cNvPr>
          <p:cNvCxnSpPr>
            <a:cxnSpLocks/>
          </p:cNvCxnSpPr>
          <p:nvPr/>
        </p:nvCxnSpPr>
        <p:spPr>
          <a:xfrm flipV="1">
            <a:off x="2771800" y="4576773"/>
            <a:ext cx="1117570" cy="364395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5EBCCBB5-79AB-88B9-3841-FC49A559AA35}"/>
              </a:ext>
            </a:extLst>
          </p:cNvPr>
          <p:cNvSpPr txBox="1"/>
          <p:nvPr/>
        </p:nvSpPr>
        <p:spPr>
          <a:xfrm>
            <a:off x="1011820" y="4965176"/>
            <a:ext cx="26477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100" i="1" dirty="0">
                <a:solidFill>
                  <a:srgbClr val="0070C0"/>
                </a:solidFill>
              </a:rPr>
              <a:t>N</a:t>
            </a:r>
            <a:r>
              <a:rPr kumimoji="1" lang="en-US" altLang="ja-JP" sz="1100" dirty="0">
                <a:solidFill>
                  <a:srgbClr val="0070C0"/>
                </a:solidFill>
              </a:rPr>
              <a:t>Λ</a:t>
            </a:r>
            <a:r>
              <a:rPr lang="en-US" altLang="ja-JP" sz="1100" dirty="0">
                <a:solidFill>
                  <a:srgbClr val="0070C0"/>
                </a:solidFill>
              </a:rPr>
              <a:t> effective single-channel potential</a:t>
            </a:r>
            <a:endParaRPr kumimoji="1" lang="ja-JP" altLang="en-US" sz="1100" dirty="0">
              <a:solidFill>
                <a:srgbClr val="0070C0"/>
              </a:solidFill>
            </a:endParaRPr>
          </a:p>
        </p:txBody>
      </p: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06C0D2AD-6D3F-9544-2855-83190F222E39}"/>
              </a:ext>
            </a:extLst>
          </p:cNvPr>
          <p:cNvCxnSpPr>
            <a:cxnSpLocks/>
          </p:cNvCxnSpPr>
          <p:nvPr/>
        </p:nvCxnSpPr>
        <p:spPr>
          <a:xfrm flipH="1" flipV="1">
            <a:off x="3228249" y="4668272"/>
            <a:ext cx="685217" cy="641072"/>
          </a:xfrm>
          <a:prstGeom prst="straightConnector1">
            <a:avLst/>
          </a:prstGeom>
          <a:ln w="38100">
            <a:solidFill>
              <a:srgbClr val="D37B7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矢印コネクタ 87">
            <a:extLst>
              <a:ext uri="{FF2B5EF4-FFF2-40B4-BE49-F238E27FC236}">
                <a16:creationId xmlns:a16="http://schemas.microsoft.com/office/drawing/2014/main" id="{EB8908D7-47E3-BA44-2C7E-746D7FE54B12}"/>
              </a:ext>
            </a:extLst>
          </p:cNvPr>
          <p:cNvCxnSpPr>
            <a:cxnSpLocks/>
          </p:cNvCxnSpPr>
          <p:nvPr/>
        </p:nvCxnSpPr>
        <p:spPr>
          <a:xfrm flipV="1">
            <a:off x="3933098" y="4687193"/>
            <a:ext cx="478800" cy="622151"/>
          </a:xfrm>
          <a:prstGeom prst="straightConnector1">
            <a:avLst/>
          </a:prstGeom>
          <a:ln w="38100">
            <a:solidFill>
              <a:srgbClr val="D37B7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35F6CB21-F283-F68D-29DE-7DC980392CD9}"/>
              </a:ext>
            </a:extLst>
          </p:cNvPr>
          <p:cNvSpPr txBox="1"/>
          <p:nvPr/>
        </p:nvSpPr>
        <p:spPr>
          <a:xfrm>
            <a:off x="1978764" y="5274125"/>
            <a:ext cx="23918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i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kumimoji="1" lang="en-US" altLang="ja-JP" sz="1100" dirty="0">
                <a:solidFill>
                  <a:schemeClr val="accent2">
                    <a:lumMod val="75000"/>
                  </a:schemeClr>
                </a:solidFill>
              </a:rPr>
              <a:t>Λ-</a:t>
            </a:r>
            <a:r>
              <a:rPr kumimoji="1" lang="en-US" altLang="ja-JP" sz="1100" i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kumimoji="1" lang="en-US" altLang="ja-JP" sz="1100" dirty="0">
                <a:solidFill>
                  <a:schemeClr val="accent2">
                    <a:lumMod val="75000"/>
                  </a:schemeClr>
                </a:solidFill>
              </a:rPr>
              <a:t>Σ coupled-channel potential</a:t>
            </a:r>
            <a:endParaRPr kumimoji="1" lang="ja-JP" alt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コンテンツ プレースホルダー 45">
            <a:extLst>
              <a:ext uri="{FF2B5EF4-FFF2-40B4-BE49-F238E27FC236}">
                <a16:creationId xmlns:a16="http://schemas.microsoft.com/office/drawing/2014/main" id="{16D0376A-A2D5-1152-BA5D-709160435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035" y="41008"/>
            <a:ext cx="2101715" cy="544661"/>
          </a:xfrm>
        </p:spPr>
        <p:txBody>
          <a:bodyPr/>
          <a:lstStyle/>
          <a:p>
            <a:endParaRPr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31FD7AE-BFB3-6532-5CD5-3984D42AFC5A}"/>
              </a:ext>
            </a:extLst>
          </p:cNvPr>
          <p:cNvSpPr txBox="1"/>
          <p:nvPr/>
        </p:nvSpPr>
        <p:spPr>
          <a:xfrm>
            <a:off x="882097" y="5664563"/>
            <a:ext cx="786727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 i="1" dirty="0">
                <a:solidFill>
                  <a:srgbClr val="7030A0"/>
                </a:solidFill>
                <a:latin typeface="+mj-lt"/>
                <a:ea typeface="+mj-ea"/>
              </a:rPr>
              <a:t>S</a:t>
            </a:r>
            <a:r>
              <a:rPr kumimoji="1" lang="en-US" altLang="ja-JP" sz="2400" dirty="0">
                <a:solidFill>
                  <a:srgbClr val="7030A0"/>
                </a:solidFill>
                <a:latin typeface="+mj-lt"/>
                <a:ea typeface="+mj-ea"/>
              </a:rPr>
              <a:t> = -1 has particularly bad S/N.</a:t>
            </a:r>
            <a:br>
              <a:rPr kumimoji="1" lang="en-US" altLang="ja-JP" sz="2400" dirty="0">
                <a:solidFill>
                  <a:srgbClr val="7030A0"/>
                </a:solidFill>
                <a:latin typeface="+mj-lt"/>
                <a:ea typeface="+mj-ea"/>
              </a:rPr>
            </a:br>
            <a:r>
              <a:rPr kumimoji="1" lang="en-US" altLang="ja-JP" sz="2400" dirty="0">
                <a:solidFill>
                  <a:srgbClr val="7030A0"/>
                </a:solidFill>
                <a:latin typeface="+mj-lt"/>
                <a:ea typeface="+mj-ea"/>
              </a:rPr>
              <a:t>Removing </a:t>
            </a:r>
            <a:r>
              <a:rPr lang="en-US" altLang="ja-JP" sz="2400" dirty="0">
                <a:solidFill>
                  <a:srgbClr val="C00000"/>
                </a:solidFill>
                <a:latin typeface="+mj-lt"/>
                <a:ea typeface="+mj-ea"/>
              </a:rPr>
              <a:t>inelastic contamination </a:t>
            </a:r>
            <a:r>
              <a:rPr kumimoji="1" lang="en-US" altLang="ja-JP" sz="2400" dirty="0">
                <a:solidFill>
                  <a:srgbClr val="7030A0"/>
                </a:solidFill>
                <a:latin typeface="+mj-lt"/>
                <a:ea typeface="+mj-ea"/>
              </a:rPr>
              <a:t>becomes important</a:t>
            </a:r>
            <a:endParaRPr lang="ja-JP" altLang="en-US" sz="2400" dirty="0">
              <a:solidFill>
                <a:srgbClr val="C00000"/>
              </a:solidFill>
              <a:latin typeface="+mj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864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AB3B3-DC54-45A6-F112-68158481D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A561BA-3C9F-5A8A-8B1D-AF690D0C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Results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76365FB-A483-B469-7416-109B88ED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BA7E75-6B85-7625-6F95-2EFA028F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F8B9-742E-4784-9408-EE87F79B5732}" type="slidenum">
              <a:rPr lang="ja-JP" altLang="en-US" smtClean="0"/>
              <a:pPr>
                <a:defRPr/>
              </a:pPr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334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FBFBD-F53F-8113-F61D-BAB894F22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9FDB3F-6729-5F8D-5F5B-1FE24C66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dirty="0"/>
              <a:t>Results: </a:t>
            </a:r>
            <a:r>
              <a:rPr kumimoji="1" lang="en-US" altLang="ja-JP" i="1" dirty="0"/>
              <a:t>N</a:t>
            </a:r>
            <a:r>
              <a:rPr kumimoji="1" lang="en-US" altLang="ja-JP" dirty="0"/>
              <a:t>Σ(I=3/2) potentials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FB91A4-E8FE-0498-5C89-5B5F35F85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EEDD2AB-03E1-E59D-2299-0A40AD9F4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7</a:t>
            </a:fld>
            <a:endParaRPr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43E584B-0B7B-1DC7-9F20-8AE40B212A4E}"/>
              </a:ext>
            </a:extLst>
          </p:cNvPr>
          <p:cNvSpPr txBox="1"/>
          <p:nvPr/>
        </p:nvSpPr>
        <p:spPr>
          <a:xfrm>
            <a:off x="4998684" y="5379358"/>
            <a:ext cx="2011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7030A0"/>
                </a:solidFill>
                <a:latin typeface="+mj-lt"/>
              </a:rPr>
              <a:t>~ Pauli forbidden, repulsive</a:t>
            </a:r>
            <a:endParaRPr kumimoji="1" lang="ja-JP" altLang="en-US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1E9500-1172-5277-3FA5-8B1DEED39574}"/>
              </a:ext>
            </a:extLst>
          </p:cNvPr>
          <p:cNvSpPr txBox="1"/>
          <p:nvPr/>
        </p:nvSpPr>
        <p:spPr>
          <a:xfrm>
            <a:off x="1275173" y="5446475"/>
            <a:ext cx="2657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i="1" dirty="0">
                <a:solidFill>
                  <a:srgbClr val="7030A0"/>
                </a:solidFill>
                <a:latin typeface="+mj-lt"/>
              </a:rPr>
              <a:t>~ NN</a:t>
            </a:r>
            <a:r>
              <a:rPr kumimoji="1" lang="en-US" altLang="ja-JP" dirty="0">
                <a:solidFill>
                  <a:srgbClr val="7030A0"/>
                </a:solidFill>
                <a:latin typeface="+mj-lt"/>
              </a:rPr>
              <a:t>(</a:t>
            </a:r>
            <a:r>
              <a:rPr kumimoji="1" lang="en-US" altLang="ja-JP" i="1" dirty="0">
                <a:solidFill>
                  <a:srgbClr val="7030A0"/>
                </a:solidFill>
                <a:latin typeface="+mj-lt"/>
              </a:rPr>
              <a:t>I</a:t>
            </a:r>
            <a:r>
              <a:rPr kumimoji="1" lang="en-US" altLang="ja-JP" dirty="0">
                <a:solidFill>
                  <a:srgbClr val="7030A0"/>
                </a:solidFill>
                <a:latin typeface="+mj-lt"/>
              </a:rPr>
              <a:t>=1)</a:t>
            </a:r>
            <a:endParaRPr kumimoji="1" lang="ja-JP" altLang="en-US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A4288F-9E18-6959-4A12-FABAAA845174}"/>
              </a:ext>
            </a:extLst>
          </p:cNvPr>
          <p:cNvSpPr txBox="1"/>
          <p:nvPr/>
        </p:nvSpPr>
        <p:spPr>
          <a:xfrm>
            <a:off x="964764" y="4863008"/>
            <a:ext cx="31683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800" dirty="0">
                <a:solidFill>
                  <a:srgbClr val="7030A0"/>
                </a:solidFill>
                <a:latin typeface="+mj-lt"/>
              </a:rPr>
              <a:t>~ SU(3) </a:t>
            </a:r>
            <a:r>
              <a:rPr kumimoji="1" lang="en-US" altLang="ja-JP" sz="2800" b="1" dirty="0">
                <a:solidFill>
                  <a:srgbClr val="7030A0"/>
                </a:solidFill>
                <a:latin typeface="+mj-lt"/>
              </a:rPr>
              <a:t>27</a:t>
            </a:r>
            <a:endParaRPr lang="ja-JP" altLang="en-US" sz="2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CADC60C-C351-2697-B352-71A5942769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1556792"/>
            <a:ext cx="4443916" cy="328226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8176491-149E-93CA-36EF-B9C1568EC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"/>
          <a:stretch>
            <a:fillRect/>
          </a:stretch>
        </p:blipFill>
        <p:spPr>
          <a:xfrm>
            <a:off x="4777734" y="1556792"/>
            <a:ext cx="4075442" cy="328226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5FA946-861D-0F58-5FE0-77C67374E37D}"/>
              </a:ext>
            </a:extLst>
          </p:cNvPr>
          <p:cNvSpPr txBox="1"/>
          <p:nvPr/>
        </p:nvSpPr>
        <p:spPr>
          <a:xfrm>
            <a:off x="1825406" y="3717032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  <a:latin typeface="+mj-lt"/>
              </a:rPr>
              <a:t>Misner method (S-wave)</a:t>
            </a:r>
            <a:endParaRPr kumimoji="1" lang="ja-JP" altLang="en-US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E9B52BE-8AE9-A9B9-D8FA-B40270535771}"/>
              </a:ext>
            </a:extLst>
          </p:cNvPr>
          <p:cNvSpPr txBox="1"/>
          <p:nvPr/>
        </p:nvSpPr>
        <p:spPr>
          <a:xfrm>
            <a:off x="6217894" y="3717032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>
                <a:solidFill>
                  <a:srgbClr val="00B050"/>
                </a:solidFill>
                <a:latin typeface="+mj-lt"/>
              </a:rPr>
              <a:t>Misner method (S-wave)</a:t>
            </a:r>
            <a:endParaRPr kumimoji="1" lang="ja-JP" altLang="en-US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A2D4F51-E77C-3A79-A27A-CDB740C7AB5A}"/>
              </a:ext>
            </a:extLst>
          </p:cNvPr>
          <p:cNvSpPr txBox="1"/>
          <p:nvPr/>
        </p:nvSpPr>
        <p:spPr>
          <a:xfrm>
            <a:off x="1043608" y="836712"/>
            <a:ext cx="3168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baseline="30000" dirty="0">
                <a:latin typeface="+mj-lt"/>
              </a:rPr>
              <a:t>1</a:t>
            </a:r>
            <a:r>
              <a:rPr kumimoji="1" lang="en-US" altLang="ja-JP" sz="3200" i="1" dirty="0">
                <a:latin typeface="+mj-lt"/>
              </a:rPr>
              <a:t>S</a:t>
            </a:r>
            <a:r>
              <a:rPr kumimoji="1" lang="en-US" altLang="ja-JP" sz="3200" baseline="-25000" dirty="0">
                <a:latin typeface="+mj-lt"/>
              </a:rPr>
              <a:t>0</a:t>
            </a:r>
            <a:endParaRPr lang="ja-JP" alt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560E1D2-FD0B-197D-697D-B080481BE067}"/>
              </a:ext>
            </a:extLst>
          </p:cNvPr>
          <p:cNvSpPr txBox="1"/>
          <p:nvPr/>
        </p:nvSpPr>
        <p:spPr>
          <a:xfrm>
            <a:off x="5292080" y="836712"/>
            <a:ext cx="3168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3200" baseline="30000" dirty="0">
                <a:latin typeface="+mj-lt"/>
              </a:rPr>
              <a:t>3</a:t>
            </a:r>
            <a:r>
              <a:rPr kumimoji="1" lang="en-US" altLang="ja-JP" sz="3200" i="1" dirty="0">
                <a:latin typeface="+mj-lt"/>
              </a:rPr>
              <a:t>S</a:t>
            </a:r>
            <a:r>
              <a:rPr kumimoji="1" lang="en-US" altLang="ja-JP" sz="3200" baseline="-25000" dirty="0">
                <a:latin typeface="+mj-lt"/>
              </a:rPr>
              <a:t>1</a:t>
            </a:r>
            <a:endParaRPr lang="ja-JP" alt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F1FB19C-24D6-B27B-DB61-A5789456F7F4}"/>
              </a:ext>
            </a:extLst>
          </p:cNvPr>
          <p:cNvSpPr txBox="1"/>
          <p:nvPr/>
        </p:nvSpPr>
        <p:spPr>
          <a:xfrm>
            <a:off x="971600" y="1556792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9ABF07-FCC5-E36E-346D-75590B2B8935}"/>
              </a:ext>
            </a:extLst>
          </p:cNvPr>
          <p:cNvSpPr txBox="1"/>
          <p:nvPr/>
        </p:nvSpPr>
        <p:spPr>
          <a:xfrm>
            <a:off x="5292080" y="1556792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444D4F9-F75C-A115-8F0F-8A81B12E6044}"/>
              </a:ext>
            </a:extLst>
          </p:cNvPr>
          <p:cNvSpPr txBox="1"/>
          <p:nvPr/>
        </p:nvSpPr>
        <p:spPr>
          <a:xfrm>
            <a:off x="936133" y="6279213"/>
            <a:ext cx="7920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dirty="0">
                <a:solidFill>
                  <a:srgbClr val="00B050"/>
                </a:solidFill>
                <a:latin typeface="+mj-lt"/>
              </a:rPr>
              <a:t>Misner method</a:t>
            </a:r>
            <a:r>
              <a:rPr kumimoji="1" lang="en-US" altLang="ja-JP" sz="2400" dirty="0">
                <a:latin typeface="+mj-lt"/>
              </a:rPr>
              <a:t>: Extract partial wave and average in [</a:t>
            </a:r>
            <a:r>
              <a:rPr kumimoji="1" lang="en-US" altLang="ja-JP" sz="2400" i="1" dirty="0">
                <a:latin typeface="+mj-lt"/>
              </a:rPr>
              <a:t>r</a:t>
            </a:r>
            <a:r>
              <a:rPr kumimoji="1" lang="en-US" altLang="ja-JP" sz="2400" dirty="0">
                <a:latin typeface="+mj-lt"/>
              </a:rPr>
              <a:t>-</a:t>
            </a:r>
            <a:r>
              <a:rPr kumimoji="1" lang="en-US" altLang="ja-JP" sz="2400" i="1" dirty="0">
                <a:latin typeface="+mj-lt"/>
              </a:rPr>
              <a:t>a</a:t>
            </a:r>
            <a:r>
              <a:rPr kumimoji="1" lang="en-US" altLang="ja-JP" sz="2400" dirty="0">
                <a:latin typeface="+mj-lt"/>
              </a:rPr>
              <a:t>, </a:t>
            </a:r>
            <a:r>
              <a:rPr kumimoji="1" lang="en-US" altLang="ja-JP" sz="2400" i="1" dirty="0" err="1">
                <a:latin typeface="+mj-lt"/>
              </a:rPr>
              <a:t>r</a:t>
            </a:r>
            <a:r>
              <a:rPr kumimoji="1" lang="en-US" altLang="ja-JP" sz="2400" dirty="0" err="1">
                <a:latin typeface="+mj-lt"/>
              </a:rPr>
              <a:t>+</a:t>
            </a:r>
            <a:r>
              <a:rPr kumimoji="1" lang="en-US" altLang="ja-JP" sz="2400" i="1" dirty="0" err="1">
                <a:latin typeface="+mj-lt"/>
              </a:rPr>
              <a:t>a</a:t>
            </a:r>
            <a:r>
              <a:rPr kumimoji="1" lang="en-US" altLang="ja-JP" sz="2400" dirty="0">
                <a:latin typeface="+mj-lt"/>
              </a:rPr>
              <a:t>]</a:t>
            </a:r>
            <a:endParaRPr kumimoji="1" lang="ja-JP" altLang="en-US" sz="2400" dirty="0">
              <a:latin typeface="+mj-lt"/>
            </a:endParaRP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DDF1D389-F99E-8F74-45A1-36AA66144763}"/>
              </a:ext>
            </a:extLst>
          </p:cNvPr>
          <p:cNvSpPr/>
          <p:nvPr/>
        </p:nvSpPr>
        <p:spPr>
          <a:xfrm>
            <a:off x="7380312" y="2780928"/>
            <a:ext cx="1512168" cy="72008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8D336D2-25F2-7520-4A23-E4A720C8DC69}"/>
              </a:ext>
            </a:extLst>
          </p:cNvPr>
          <p:cNvSpPr txBox="1"/>
          <p:nvPr/>
        </p:nvSpPr>
        <p:spPr>
          <a:xfrm>
            <a:off x="7010400" y="4930179"/>
            <a:ext cx="22284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600" b="1" dirty="0">
                <a:solidFill>
                  <a:srgbClr val="C00000"/>
                </a:solidFill>
                <a:latin typeface="+mj-lt"/>
              </a:rPr>
              <a:t>Constant-offset</a:t>
            </a:r>
            <a:br>
              <a:rPr kumimoji="1" lang="en-US" altLang="ja-JP" sz="1600" b="1" dirty="0">
                <a:solidFill>
                  <a:srgbClr val="C00000"/>
                </a:solidFill>
                <a:latin typeface="+mj-lt"/>
              </a:rPr>
            </a:br>
            <a:r>
              <a:rPr kumimoji="1" lang="en-US" altLang="ja-JP" sz="1600" b="1" dirty="0">
                <a:solidFill>
                  <a:srgbClr val="C00000"/>
                </a:solidFill>
                <a:latin typeface="+mj-lt"/>
              </a:rPr>
              <a:t>coming from</a:t>
            </a:r>
            <a:br>
              <a:rPr kumimoji="1" lang="en-US" altLang="ja-JP" sz="1600" b="1" dirty="0">
                <a:solidFill>
                  <a:srgbClr val="C00000"/>
                </a:solidFill>
                <a:latin typeface="+mj-lt"/>
              </a:rPr>
            </a:br>
            <a:r>
              <a:rPr kumimoji="1" lang="en-US" altLang="ja-JP" sz="1600" b="1" dirty="0">
                <a:solidFill>
                  <a:srgbClr val="C00000"/>
                </a:solidFill>
                <a:latin typeface="+mj-lt"/>
              </a:rPr>
              <a:t>inelastic contamination</a:t>
            </a:r>
            <a:endParaRPr kumimoji="1" lang="ja-JP" altLang="en-US" sz="1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B81D301-C972-DFD3-3666-BE5627E6DDDB}"/>
              </a:ext>
            </a:extLst>
          </p:cNvPr>
          <p:cNvSpPr txBox="1"/>
          <p:nvPr/>
        </p:nvSpPr>
        <p:spPr>
          <a:xfrm>
            <a:off x="5076056" y="4872733"/>
            <a:ext cx="180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800" dirty="0">
                <a:solidFill>
                  <a:srgbClr val="7030A0"/>
                </a:solidFill>
                <a:latin typeface="+mj-lt"/>
              </a:rPr>
              <a:t>~ SU(3) </a:t>
            </a:r>
            <a:r>
              <a:rPr kumimoji="1" lang="en-US" altLang="ja-JP" sz="2800" b="1" dirty="0">
                <a:solidFill>
                  <a:srgbClr val="7030A0"/>
                </a:solidFill>
                <a:latin typeface="+mj-lt"/>
              </a:rPr>
              <a:t>10</a:t>
            </a:r>
            <a:endParaRPr lang="ja-JP" altLang="en-US" sz="2800" b="1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1E4D75E7-4209-8B6F-9CC2-96B6E2DB8F32}"/>
              </a:ext>
            </a:extLst>
          </p:cNvPr>
          <p:cNvCxnSpPr>
            <a:cxnSpLocks/>
          </p:cNvCxnSpPr>
          <p:nvPr/>
        </p:nvCxnSpPr>
        <p:spPr>
          <a:xfrm flipV="1">
            <a:off x="8532440" y="3573016"/>
            <a:ext cx="216024" cy="1296144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886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9D2D5-F8D8-9890-59C9-C5B3DB08A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EAE183-2EE1-C4BC-5B11-9CFB9A72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3" y="116632"/>
            <a:ext cx="8678419" cy="648072"/>
          </a:xfrm>
        </p:spPr>
        <p:txBody>
          <a:bodyPr/>
          <a:lstStyle/>
          <a:p>
            <a:r>
              <a:rPr kumimoji="1" lang="en-US" altLang="ja-JP" dirty="0"/>
              <a:t>Results: </a:t>
            </a:r>
            <a:r>
              <a:rPr kumimoji="1" lang="en-US" altLang="ja-JP" i="1" dirty="0"/>
              <a:t>N</a:t>
            </a:r>
            <a:r>
              <a:rPr lang="en-US" altLang="ja-JP" dirty="0"/>
              <a:t>Λ-</a:t>
            </a:r>
            <a:r>
              <a:rPr lang="en-US" altLang="ja-JP" i="1" dirty="0"/>
              <a:t>N</a:t>
            </a:r>
            <a:r>
              <a:rPr lang="en-US" altLang="ja-JP" dirty="0"/>
              <a:t>Σ coupled-channel (</a:t>
            </a:r>
            <a:r>
              <a:rPr lang="en-US" altLang="ja-JP" i="1" dirty="0"/>
              <a:t>I</a:t>
            </a:r>
            <a:r>
              <a:rPr lang="en-US" altLang="ja-JP" dirty="0"/>
              <a:t>=1/2)</a:t>
            </a:r>
            <a:endParaRPr kumimoji="1" lang="ja-JP" altLang="en-US" baseline="-250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49077B-4959-6327-71CE-F9B428FF1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8213D38-6080-C81D-7429-D584A8A91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8</a:t>
            </a:fld>
            <a:endParaRPr lang="ja-JP" altLang="en-US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AAF6571-B521-514C-53EC-46399AD6BE29}"/>
              </a:ext>
            </a:extLst>
          </p:cNvPr>
          <p:cNvGrpSpPr/>
          <p:nvPr/>
        </p:nvGrpSpPr>
        <p:grpSpPr>
          <a:xfrm>
            <a:off x="419194" y="1556792"/>
            <a:ext cx="2586351" cy="1938069"/>
            <a:chOff x="575816" y="1490931"/>
            <a:chExt cx="2586351" cy="1938069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913EDB88-DE35-BB93-1EDD-7A87E5DE0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5816" y="1490931"/>
              <a:ext cx="2586351" cy="1938069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61F292A-0F43-4DB1-7B75-7084D1C12DD3}"/>
                </a:ext>
              </a:extLst>
            </p:cNvPr>
            <p:cNvSpPr txBox="1"/>
            <p:nvPr/>
          </p:nvSpPr>
          <p:spPr>
            <a:xfrm>
              <a:off x="1760792" y="2568086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 (</a:t>
              </a:r>
              <a:r>
                <a:rPr kumimoji="1" lang="en-US" altLang="ja-JP" baseline="30000" dirty="0">
                  <a:latin typeface="+mj-lt"/>
                </a:rPr>
                <a:t>1</a:t>
              </a:r>
              <a:r>
                <a:rPr kumimoji="1" lang="en-US" altLang="ja-JP" i="1" dirty="0">
                  <a:latin typeface="+mj-lt"/>
                </a:rPr>
                <a:t>S</a:t>
              </a:r>
              <a:r>
                <a:rPr kumimoji="1" lang="en-US" altLang="ja-JP" baseline="-25000" dirty="0">
                  <a:latin typeface="+mj-lt"/>
                </a:rPr>
                <a:t>0</a:t>
              </a:r>
              <a:r>
                <a:rPr kumimoji="1"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CC12088-4574-BD95-5AFE-61B9FDF6F241}"/>
              </a:ext>
            </a:extLst>
          </p:cNvPr>
          <p:cNvGrpSpPr/>
          <p:nvPr/>
        </p:nvGrpSpPr>
        <p:grpSpPr>
          <a:xfrm>
            <a:off x="3347864" y="1556792"/>
            <a:ext cx="2633668" cy="1938069"/>
            <a:chOff x="552158" y="1490931"/>
            <a:chExt cx="2633668" cy="1938069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CEB18BA7-1385-4638-CA02-C64339A19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2158" y="1490931"/>
              <a:ext cx="2633668" cy="1938069"/>
            </a:xfrm>
            <a:prstGeom prst="rect">
              <a:avLst/>
            </a:prstGeom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DA3F574-F520-7789-6EF6-41C04005FDB0}"/>
                </a:ext>
              </a:extLst>
            </p:cNvPr>
            <p:cNvSpPr txBox="1"/>
            <p:nvPr/>
          </p:nvSpPr>
          <p:spPr>
            <a:xfrm>
              <a:off x="1760792" y="2568086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 (</a:t>
              </a:r>
              <a:r>
                <a:rPr lang="en-US" altLang="ja-JP" baseline="30000" dirty="0">
                  <a:latin typeface="+mj-lt"/>
                </a:rPr>
                <a:t>1</a:t>
              </a:r>
              <a:r>
                <a:rPr lang="en-US" altLang="ja-JP" i="1" dirty="0">
                  <a:latin typeface="+mj-lt"/>
                </a:rPr>
                <a:t>S</a:t>
              </a:r>
              <a:r>
                <a:rPr lang="en-US" altLang="ja-JP" baseline="-25000" dirty="0">
                  <a:latin typeface="+mj-lt"/>
                </a:rPr>
                <a:t>0</a:t>
              </a:r>
              <a:r>
                <a:rPr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6F36BD15-48A6-91E1-DBEF-7AAAB1F719B1}"/>
              </a:ext>
            </a:extLst>
          </p:cNvPr>
          <p:cNvGrpSpPr/>
          <p:nvPr/>
        </p:nvGrpSpPr>
        <p:grpSpPr>
          <a:xfrm>
            <a:off x="6229003" y="1556792"/>
            <a:ext cx="2632030" cy="1938069"/>
            <a:chOff x="552977" y="1490931"/>
            <a:chExt cx="2632030" cy="193806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6A70936E-5F6B-27FF-DBF7-2592B9E2D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2977" y="1490931"/>
              <a:ext cx="2632030" cy="1938069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4BD5325-B8FB-50FF-43CC-0DDAB12DAFFE}"/>
                </a:ext>
              </a:extLst>
            </p:cNvPr>
            <p:cNvSpPr txBox="1"/>
            <p:nvPr/>
          </p:nvSpPr>
          <p:spPr>
            <a:xfrm>
              <a:off x="1760792" y="2568086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 (</a:t>
              </a:r>
              <a:r>
                <a:rPr kumimoji="1" lang="en-US" altLang="ja-JP" baseline="30000" dirty="0">
                  <a:latin typeface="+mj-lt"/>
                </a:rPr>
                <a:t>1</a:t>
              </a:r>
              <a:r>
                <a:rPr kumimoji="1" lang="en-US" altLang="ja-JP" i="1" dirty="0">
                  <a:latin typeface="+mj-lt"/>
                </a:rPr>
                <a:t>S</a:t>
              </a:r>
              <a:r>
                <a:rPr kumimoji="1" lang="en-US" altLang="ja-JP" baseline="-25000" dirty="0">
                  <a:latin typeface="+mj-lt"/>
                </a:rPr>
                <a:t>0</a:t>
              </a:r>
              <a:r>
                <a:rPr kumimoji="1"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55DFA326-6885-5979-B170-458840CFF2B8}"/>
              </a:ext>
            </a:extLst>
          </p:cNvPr>
          <p:cNvGrpSpPr/>
          <p:nvPr/>
        </p:nvGrpSpPr>
        <p:grpSpPr>
          <a:xfrm>
            <a:off x="373770" y="4293096"/>
            <a:ext cx="2531544" cy="1938069"/>
            <a:chOff x="603219" y="1490931"/>
            <a:chExt cx="2531544" cy="1938069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D35ADBD6-78B8-294A-700F-4D201703A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219" y="1490931"/>
              <a:ext cx="2531544" cy="1938069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CD75A8B-C941-349F-9AB5-DD64B2EA74F2}"/>
                </a:ext>
              </a:extLst>
            </p:cNvPr>
            <p:cNvSpPr txBox="1"/>
            <p:nvPr/>
          </p:nvSpPr>
          <p:spPr>
            <a:xfrm>
              <a:off x="1760792" y="2568086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 (</a:t>
              </a:r>
              <a:r>
                <a:rPr kumimoji="1" lang="en-US" altLang="ja-JP" baseline="30000" dirty="0">
                  <a:latin typeface="+mj-lt"/>
                </a:rPr>
                <a:t>3</a:t>
              </a:r>
              <a:r>
                <a:rPr kumimoji="1" lang="en-US" altLang="ja-JP" i="1" dirty="0">
                  <a:latin typeface="+mj-lt"/>
                </a:rPr>
                <a:t>S</a:t>
              </a:r>
              <a:r>
                <a:rPr kumimoji="1" lang="en-US" altLang="ja-JP" baseline="-25000" dirty="0">
                  <a:latin typeface="+mj-lt"/>
                </a:rPr>
                <a:t>1</a:t>
              </a:r>
              <a:r>
                <a:rPr kumimoji="1"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2BE291DB-7B80-8D66-C07C-9346D2E7DF2C}"/>
              </a:ext>
            </a:extLst>
          </p:cNvPr>
          <p:cNvGrpSpPr/>
          <p:nvPr/>
        </p:nvGrpSpPr>
        <p:grpSpPr>
          <a:xfrm>
            <a:off x="3358450" y="4293096"/>
            <a:ext cx="2481767" cy="1938069"/>
            <a:chOff x="3358450" y="4293096"/>
            <a:chExt cx="2481767" cy="1938069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E5877ED-0B83-265C-8D19-1A93B9398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58450" y="4293096"/>
              <a:ext cx="2466842" cy="1938069"/>
            </a:xfrm>
            <a:prstGeom prst="rect">
              <a:avLst/>
            </a:prstGeom>
          </p:spPr>
        </p:pic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30DFAE8-0D94-3B82-12E9-D4BA3FD232AB}"/>
                </a:ext>
              </a:extLst>
            </p:cNvPr>
            <p:cNvSpPr txBox="1"/>
            <p:nvPr/>
          </p:nvSpPr>
          <p:spPr>
            <a:xfrm>
              <a:off x="4483671" y="5370251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Λ (</a:t>
              </a:r>
              <a:r>
                <a:rPr kumimoji="1" lang="en-US" altLang="ja-JP" baseline="30000" dirty="0">
                  <a:latin typeface="+mj-lt"/>
                </a:rPr>
                <a:t>3</a:t>
              </a:r>
              <a:r>
                <a:rPr kumimoji="1" lang="en-US" altLang="ja-JP" i="1" dirty="0">
                  <a:latin typeface="+mj-lt"/>
                </a:rPr>
                <a:t>S</a:t>
              </a:r>
              <a:r>
                <a:rPr kumimoji="1" lang="en-US" altLang="ja-JP" baseline="-25000" dirty="0">
                  <a:latin typeface="+mj-lt"/>
                </a:rPr>
                <a:t>1</a:t>
              </a:r>
              <a:r>
                <a:rPr kumimoji="1"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1C76DCB8-A2FA-540B-C923-2D0AC4727E7C}"/>
              </a:ext>
            </a:extLst>
          </p:cNvPr>
          <p:cNvGrpSpPr/>
          <p:nvPr/>
        </p:nvGrpSpPr>
        <p:grpSpPr>
          <a:xfrm>
            <a:off x="6158459" y="4293096"/>
            <a:ext cx="2627464" cy="1938069"/>
            <a:chOff x="555260" y="1490931"/>
            <a:chExt cx="2627464" cy="1938069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E65720EE-4E97-9A2A-3BB8-5BEFE706D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5260" y="1490931"/>
              <a:ext cx="2627464" cy="1938069"/>
            </a:xfrm>
            <a:prstGeom prst="rect">
              <a:avLst/>
            </a:prstGeom>
          </p:spPr>
        </p:pic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1412588F-17DD-967C-5746-B9A58635847A}"/>
                </a:ext>
              </a:extLst>
            </p:cNvPr>
            <p:cNvSpPr txBox="1"/>
            <p:nvPr/>
          </p:nvSpPr>
          <p:spPr>
            <a:xfrm>
              <a:off x="1760792" y="2568086"/>
              <a:ext cx="13565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Σ-</a:t>
              </a:r>
              <a:r>
                <a:rPr lang="en-US" altLang="ja-JP" i="1" dirty="0">
                  <a:latin typeface="+mj-lt"/>
                </a:rPr>
                <a:t>N</a:t>
              </a:r>
              <a:r>
                <a:rPr lang="en-US" altLang="ja-JP" dirty="0">
                  <a:latin typeface="+mj-lt"/>
                </a:rPr>
                <a:t>Σ (</a:t>
              </a:r>
              <a:r>
                <a:rPr kumimoji="1" lang="en-US" altLang="ja-JP" baseline="30000" dirty="0">
                  <a:latin typeface="+mj-lt"/>
                </a:rPr>
                <a:t>3</a:t>
              </a:r>
              <a:r>
                <a:rPr kumimoji="1" lang="en-US" altLang="ja-JP" i="1" dirty="0">
                  <a:latin typeface="+mj-lt"/>
                </a:rPr>
                <a:t>S</a:t>
              </a:r>
              <a:r>
                <a:rPr kumimoji="1" lang="en-US" altLang="ja-JP" baseline="-25000" dirty="0">
                  <a:latin typeface="+mj-lt"/>
                </a:rPr>
                <a:t>1</a:t>
              </a:r>
              <a:r>
                <a:rPr kumimoji="1" lang="en-US" altLang="ja-JP" dirty="0">
                  <a:latin typeface="+mj-lt"/>
                </a:rPr>
                <a:t>)</a:t>
              </a:r>
              <a:endParaRPr lang="ja-JP" altLang="en-US" dirty="0">
                <a:latin typeface="+mj-lt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BB8DFAE-2498-F207-10F9-8662101AED38}"/>
              </a:ext>
            </a:extLst>
          </p:cNvPr>
          <p:cNvSpPr txBox="1"/>
          <p:nvPr/>
        </p:nvSpPr>
        <p:spPr>
          <a:xfrm>
            <a:off x="296420" y="3680203"/>
            <a:ext cx="5328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</a:rPr>
              <a:t>2x2 </a:t>
            </a:r>
            <a:r>
              <a:rPr kumimoji="1"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Λ-</a:t>
            </a:r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Σ coupled-channel potential (</a:t>
            </a:r>
            <a:r>
              <a:rPr lang="en-US" altLang="ja-JP" b="1" baseline="30000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US" altLang="ja-JP" b="1" baseline="-25000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ja-JP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4868CAD-198B-098E-6EF1-0ED8DFA82383}"/>
              </a:ext>
            </a:extLst>
          </p:cNvPr>
          <p:cNvSpPr txBox="1"/>
          <p:nvPr/>
        </p:nvSpPr>
        <p:spPr>
          <a:xfrm>
            <a:off x="395536" y="902889"/>
            <a:ext cx="5328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chemeClr val="accent6">
                    <a:lumMod val="75000"/>
                  </a:schemeClr>
                </a:solidFill>
              </a:rPr>
              <a:t>2x2 </a:t>
            </a:r>
            <a:r>
              <a:rPr kumimoji="1"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Λ-</a:t>
            </a:r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Σ coupled-channel potential (</a:t>
            </a:r>
            <a:r>
              <a:rPr lang="en-US" altLang="ja-JP" b="1" baseline="30000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en-US" altLang="ja-JP" b="1" i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US" altLang="ja-JP" b="1" baseline="-25000" dirty="0">
                <a:solidFill>
                  <a:schemeClr val="accent6">
                    <a:lumMod val="75000"/>
                  </a:schemeClr>
                </a:solidFill>
              </a:rPr>
              <a:t>0</a:t>
            </a:r>
            <a:r>
              <a:rPr lang="en-US" altLang="ja-JP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ja-JP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8D996AE-D45A-25F1-6589-05E2DAFB2426}"/>
              </a:ext>
            </a:extLst>
          </p:cNvPr>
          <p:cNvSpPr txBox="1"/>
          <p:nvPr/>
        </p:nvSpPr>
        <p:spPr>
          <a:xfrm>
            <a:off x="6732240" y="2060848"/>
            <a:ext cx="864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7030A0"/>
                </a:solidFill>
                <a:latin typeface="+mj-lt"/>
              </a:rPr>
              <a:t>~ </a:t>
            </a:r>
            <a:r>
              <a:rPr kumimoji="1" lang="en-US" altLang="ja-JP" sz="2400" b="1" dirty="0">
                <a:solidFill>
                  <a:srgbClr val="7030A0"/>
                </a:solidFill>
                <a:latin typeface="+mj-lt"/>
              </a:rPr>
              <a:t>8</a:t>
            </a:r>
            <a:r>
              <a:rPr kumimoji="1" lang="en-US" altLang="ja-JP" sz="2400" baseline="-25000" dirty="0">
                <a:solidFill>
                  <a:srgbClr val="7030A0"/>
                </a:solidFill>
                <a:latin typeface="+mj-lt"/>
              </a:rPr>
              <a:t>s</a:t>
            </a:r>
            <a:endParaRPr kumimoji="1" lang="ja-JP" altLang="en-US" baseline="-250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512212E-01F6-77D0-2932-3086961058D9}"/>
              </a:ext>
            </a:extLst>
          </p:cNvPr>
          <p:cNvSpPr txBox="1"/>
          <p:nvPr/>
        </p:nvSpPr>
        <p:spPr>
          <a:xfrm>
            <a:off x="1403648" y="1988840"/>
            <a:ext cx="864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400" b="1" dirty="0">
                <a:solidFill>
                  <a:srgbClr val="7030A0"/>
                </a:solidFill>
                <a:latin typeface="+mj-lt"/>
              </a:rPr>
              <a:t>~ 27</a:t>
            </a:r>
            <a:endParaRPr kumimoji="1" lang="ja-JP" altLang="en-US" baseline="-250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55131D3-F157-F853-90B7-BC517B0308CF}"/>
              </a:ext>
            </a:extLst>
          </p:cNvPr>
          <p:cNvSpPr txBox="1"/>
          <p:nvPr/>
        </p:nvSpPr>
        <p:spPr>
          <a:xfrm>
            <a:off x="6372200" y="752746"/>
            <a:ext cx="28083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C00000"/>
                </a:solidFill>
                <a:latin typeface="+mj-lt"/>
              </a:rPr>
              <a:t>Other </a:t>
            </a:r>
            <a:r>
              <a:rPr kumimoji="1" lang="en-US" altLang="ja-JP" sz="1200" dirty="0" err="1">
                <a:solidFill>
                  <a:srgbClr val="C00000"/>
                </a:solidFill>
                <a:latin typeface="+mj-lt"/>
              </a:rPr>
              <a:t>channelsalso</a:t>
            </a:r>
            <a:r>
              <a:rPr kumimoji="1" lang="en-US" altLang="ja-JP" sz="1200" dirty="0">
                <a:solidFill>
                  <a:srgbClr val="C00000"/>
                </a:solidFill>
                <a:latin typeface="+mj-lt"/>
              </a:rPr>
              <a:t> suffer from</a:t>
            </a:r>
            <a:br>
              <a:rPr kumimoji="1" lang="en-US" altLang="ja-JP" dirty="0">
                <a:solidFill>
                  <a:srgbClr val="C00000"/>
                </a:solidFill>
                <a:latin typeface="+mj-lt"/>
              </a:rPr>
            </a:br>
            <a:r>
              <a:rPr kumimoji="1" lang="en-US" altLang="ja-JP" sz="2800" b="1" dirty="0">
                <a:solidFill>
                  <a:srgbClr val="C00000"/>
                </a:solidFill>
                <a:latin typeface="+mj-lt"/>
              </a:rPr>
              <a:t>constant offsets</a:t>
            </a:r>
            <a:endParaRPr kumimoji="1" lang="ja-JP" altLang="en-US" sz="1600" baseline="-25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6E5A166F-5226-AEAC-D93A-2711EB529D4D}"/>
              </a:ext>
            </a:extLst>
          </p:cNvPr>
          <p:cNvSpPr/>
          <p:nvPr/>
        </p:nvSpPr>
        <p:spPr>
          <a:xfrm>
            <a:off x="7884368" y="2132856"/>
            <a:ext cx="994241" cy="57606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4C576BD-3B65-0C0E-AAB3-BAA2D01A1612}"/>
              </a:ext>
            </a:extLst>
          </p:cNvPr>
          <p:cNvSpPr txBox="1"/>
          <p:nvPr/>
        </p:nvSpPr>
        <p:spPr>
          <a:xfrm>
            <a:off x="971600" y="1556792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99AAFAE-273B-6A0E-DC0B-E752FF5C81FF}"/>
              </a:ext>
            </a:extLst>
          </p:cNvPr>
          <p:cNvSpPr txBox="1"/>
          <p:nvPr/>
        </p:nvSpPr>
        <p:spPr>
          <a:xfrm>
            <a:off x="3851920" y="1556792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84C0FB9-3946-6394-8DA5-00631E4B69DD}"/>
              </a:ext>
            </a:extLst>
          </p:cNvPr>
          <p:cNvSpPr txBox="1"/>
          <p:nvPr/>
        </p:nvSpPr>
        <p:spPr>
          <a:xfrm>
            <a:off x="6732240" y="1556792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F6EDCC6-6307-3160-23F8-173DEDEDEAE5}"/>
              </a:ext>
            </a:extLst>
          </p:cNvPr>
          <p:cNvSpPr txBox="1"/>
          <p:nvPr/>
        </p:nvSpPr>
        <p:spPr>
          <a:xfrm>
            <a:off x="755576" y="4293096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74B1ADE-68B2-932A-C76C-7754EB63B205}"/>
              </a:ext>
            </a:extLst>
          </p:cNvPr>
          <p:cNvSpPr txBox="1"/>
          <p:nvPr/>
        </p:nvSpPr>
        <p:spPr>
          <a:xfrm>
            <a:off x="3635896" y="4293096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03D6EB1-9AD3-266E-5D7D-D21A500BDFAC}"/>
              </a:ext>
            </a:extLst>
          </p:cNvPr>
          <p:cNvSpPr txBox="1"/>
          <p:nvPr/>
        </p:nvSpPr>
        <p:spPr>
          <a:xfrm>
            <a:off x="6660232" y="4293096"/>
            <a:ext cx="1944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0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8F82D0DE-42A7-F375-E2BE-75D4FA259B15}"/>
              </a:ext>
            </a:extLst>
          </p:cNvPr>
          <p:cNvSpPr/>
          <p:nvPr/>
        </p:nvSpPr>
        <p:spPr>
          <a:xfrm>
            <a:off x="5004048" y="2420888"/>
            <a:ext cx="1008112" cy="21602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BCB9E9F-BA82-46A8-24F0-D9E940BC5BD2}"/>
              </a:ext>
            </a:extLst>
          </p:cNvPr>
          <p:cNvSpPr/>
          <p:nvPr/>
        </p:nvSpPr>
        <p:spPr>
          <a:xfrm>
            <a:off x="2051720" y="2348880"/>
            <a:ext cx="1008112" cy="21602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kumimoji="1" lang="ja-JP" altLang="en-US" sz="2400" b="1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3FDD40E5-9F6C-3A64-98F0-6859C7BC6E7E}"/>
              </a:ext>
            </a:extLst>
          </p:cNvPr>
          <p:cNvCxnSpPr/>
          <p:nvPr/>
        </p:nvCxnSpPr>
        <p:spPr>
          <a:xfrm>
            <a:off x="7884368" y="1484784"/>
            <a:ext cx="144016" cy="5760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D83EB118-29CF-0A2C-C321-6419E11099AD}"/>
              </a:ext>
            </a:extLst>
          </p:cNvPr>
          <p:cNvCxnSpPr>
            <a:cxnSpLocks/>
          </p:cNvCxnSpPr>
          <p:nvPr/>
        </p:nvCxnSpPr>
        <p:spPr>
          <a:xfrm flipH="1">
            <a:off x="5580112" y="1412776"/>
            <a:ext cx="936104" cy="8640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32741DD-3CEE-FE34-7F05-4D1D558AC6E4}"/>
              </a:ext>
            </a:extLst>
          </p:cNvPr>
          <p:cNvCxnSpPr>
            <a:cxnSpLocks/>
          </p:cNvCxnSpPr>
          <p:nvPr/>
        </p:nvCxnSpPr>
        <p:spPr>
          <a:xfrm flipH="1">
            <a:off x="2843808" y="1700808"/>
            <a:ext cx="1088504" cy="567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93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C1EA2-C78E-6298-9448-D5BBDC496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D95521-D86C-E990-9B1E-A12751E0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280920" cy="648072"/>
          </a:xfrm>
        </p:spPr>
        <p:txBody>
          <a:bodyPr/>
          <a:lstStyle/>
          <a:p>
            <a:r>
              <a:rPr kumimoji="1" lang="en-US" altLang="ja-JP" i="1" dirty="0"/>
              <a:t>N</a:t>
            </a:r>
            <a:r>
              <a:rPr kumimoji="1" lang="en-US" altLang="ja-JP" dirty="0"/>
              <a:t>Σ(I=3/2) </a:t>
            </a:r>
            <a:r>
              <a:rPr kumimoji="1" lang="en-US" altLang="ja-JP" baseline="30000" dirty="0"/>
              <a:t>3</a:t>
            </a:r>
            <a:r>
              <a:rPr kumimoji="1" lang="en-US" altLang="ja-JP" i="1" dirty="0"/>
              <a:t>S</a:t>
            </a:r>
            <a:r>
              <a:rPr kumimoji="1" lang="en-US" altLang="ja-JP" baseline="-25000" dirty="0"/>
              <a:t>1</a:t>
            </a:r>
            <a:r>
              <a:rPr kumimoji="1" lang="en-US" altLang="ja-JP" dirty="0"/>
              <a:t> phase shift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044A60-1773-7674-2372-F8EE11DEB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/>
              <a:t>2026/7/31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068FB2-8F18-CC54-C50D-265663D4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838F1-5EB5-4818-BED8-4E231B02A641}" type="slidenum">
              <a:rPr lang="ja-JP" altLang="en-US" smtClean="0"/>
              <a:pPr>
                <a:defRPr/>
              </a:pPr>
              <a:t>9</a:t>
            </a:fld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7F917E4-1365-F8AD-B0EE-17B805FD58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252" y="1478275"/>
            <a:ext cx="4660391" cy="342290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17808D-7200-7340-6BA0-3B42FADC32DA}"/>
              </a:ext>
            </a:extLst>
          </p:cNvPr>
          <p:cNvSpPr txBox="1"/>
          <p:nvPr/>
        </p:nvSpPr>
        <p:spPr>
          <a:xfrm>
            <a:off x="5220072" y="2492896"/>
            <a:ext cx="3816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it-IT" altLang="ja-JP" dirty="0">
                <a:solidFill>
                  <a:srgbClr val="0070C0"/>
                </a:solidFill>
                <a:latin typeface="+mj-lt"/>
              </a:rPr>
              <a:t>Nanamura et al. [J-PARC E40] PTEP 2022 (2022) 9, 093D01</a:t>
            </a:r>
            <a:endParaRPr kumimoji="1" lang="ja-JP" altLang="en-US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1768B4C-3098-D281-F29A-F1E5DD562B75}"/>
              </a:ext>
            </a:extLst>
          </p:cNvPr>
          <p:cNvSpPr txBox="1"/>
          <p:nvPr/>
        </p:nvSpPr>
        <p:spPr>
          <a:xfrm>
            <a:off x="5004048" y="1340768"/>
            <a:ext cx="3960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lt"/>
              </a:rPr>
              <a:t>Experimental data:</a:t>
            </a:r>
            <a:br>
              <a:rPr kumimoji="1" lang="en-US" altLang="ja-JP" sz="2000" dirty="0">
                <a:latin typeface="+mj-lt"/>
              </a:rPr>
            </a:br>
            <a:r>
              <a:rPr kumimoji="1" lang="el-GR" altLang="ja-JP" sz="2000" dirty="0">
                <a:latin typeface="+mj-lt"/>
              </a:rPr>
              <a:t>Σ</a:t>
            </a:r>
            <a:r>
              <a:rPr kumimoji="1" lang="el-GR" altLang="ja-JP" sz="2000" baseline="30000" dirty="0">
                <a:latin typeface="+mj-lt"/>
              </a:rPr>
              <a:t>+</a:t>
            </a:r>
            <a:r>
              <a:rPr kumimoji="1" lang="en-US" altLang="ja-JP" sz="2000" dirty="0">
                <a:latin typeface="+mj-lt"/>
              </a:rPr>
              <a:t>p elastic scattering </a:t>
            </a:r>
            <a:r>
              <a:rPr lang="en-US" altLang="ja-JP" sz="2000" dirty="0">
                <a:latin typeface="+mj-lt"/>
              </a:rPr>
              <a:t>[</a:t>
            </a:r>
            <a:r>
              <a:rPr kumimoji="1" lang="en-US" altLang="ja-JP" sz="2000" dirty="0">
                <a:latin typeface="+mj-lt"/>
              </a:rPr>
              <a:t>J-PARC E40]</a:t>
            </a:r>
          </a:p>
          <a:p>
            <a:pPr algn="ctr"/>
            <a:r>
              <a:rPr lang="en-US" altLang="ja-JP" sz="2000" dirty="0">
                <a:latin typeface="+mj-lt"/>
              </a:rPr>
              <a:t>to determine the size of repulsion</a:t>
            </a:r>
            <a:endParaRPr kumimoji="1" lang="it-IT" altLang="ja-JP" sz="2000" dirty="0">
              <a:latin typeface="+mj-lt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A8D1A6-6F17-C520-B11C-391D9D72A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3212976"/>
            <a:ext cx="2895140" cy="132075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E9BD3AB-009C-88F7-ACE5-D8096B22D205}"/>
              </a:ext>
            </a:extLst>
          </p:cNvPr>
          <p:cNvSpPr txBox="1"/>
          <p:nvPr/>
        </p:nvSpPr>
        <p:spPr>
          <a:xfrm>
            <a:off x="971600" y="1484784"/>
            <a:ext cx="2952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800" b="1" dirty="0">
                <a:solidFill>
                  <a:schemeClr val="tx1">
                    <a:alpha val="32000"/>
                  </a:schemeClr>
                </a:solidFill>
                <a:latin typeface="+mj-lt"/>
              </a:rPr>
              <a:t>Preliminary</a:t>
            </a:r>
            <a:endParaRPr kumimoji="1" lang="ja-JP" altLang="en-US" sz="2800" b="1" dirty="0">
              <a:solidFill>
                <a:schemeClr val="tx1">
                  <a:alpha val="32000"/>
                </a:schemeClr>
              </a:solidFill>
              <a:latin typeface="+mj-lt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FC384DB-671E-B06C-1452-AABA2D99959E}"/>
              </a:ext>
            </a:extLst>
          </p:cNvPr>
          <p:cNvSpPr txBox="1"/>
          <p:nvPr/>
        </p:nvSpPr>
        <p:spPr>
          <a:xfrm>
            <a:off x="971600" y="3717032"/>
            <a:ext cx="30243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it-IT" altLang="ja-JP" sz="1600" dirty="0">
                <a:solidFill>
                  <a:srgbClr val="C00000"/>
                </a:solidFill>
              </a:rPr>
              <a:t>potential fit: 2 Gauss + Yukawa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8803038-2774-0FB6-C98B-97FF00590ADF}"/>
              </a:ext>
            </a:extLst>
          </p:cNvPr>
          <p:cNvSpPr txBox="1"/>
          <p:nvPr/>
        </p:nvSpPr>
        <p:spPr>
          <a:xfrm>
            <a:off x="755576" y="5157192"/>
            <a:ext cx="7992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i="1" dirty="0">
                <a:latin typeface="+mj-lt"/>
              </a:rPr>
              <a:t>t</a:t>
            </a:r>
            <a:r>
              <a:rPr kumimoji="1" lang="en-US" altLang="ja-JP" sz="2400" dirty="0">
                <a:latin typeface="+mj-lt"/>
              </a:rPr>
              <a:t>/</a:t>
            </a:r>
            <a:r>
              <a:rPr kumimoji="1" lang="en-US" altLang="ja-JP" sz="2400" i="1" dirty="0">
                <a:latin typeface="+mj-lt"/>
              </a:rPr>
              <a:t>a</a:t>
            </a:r>
            <a:r>
              <a:rPr kumimoji="1" lang="en-US" altLang="ja-JP" sz="2400" dirty="0">
                <a:latin typeface="+mj-lt"/>
              </a:rPr>
              <a:t> </a:t>
            </a:r>
            <a:r>
              <a:rPr kumimoji="1" lang="ja-JP" altLang="en-US" sz="2400" dirty="0">
                <a:latin typeface="+mj-lt"/>
              </a:rPr>
              <a:t>≦</a:t>
            </a:r>
            <a:r>
              <a:rPr kumimoji="1" lang="en-US" altLang="ja-JP" sz="2400" dirty="0">
                <a:latin typeface="+mj-lt"/>
              </a:rPr>
              <a:t> 11 : large contamination from inelastic excited states</a:t>
            </a:r>
            <a:endParaRPr kumimoji="1" lang="ja-JP" altLang="en-US" sz="2400" dirty="0">
              <a:latin typeface="+mj-lt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9F914C-3CFC-A40F-D6AE-B671FC5484BC}"/>
              </a:ext>
            </a:extLst>
          </p:cNvPr>
          <p:cNvSpPr txBox="1"/>
          <p:nvPr/>
        </p:nvSpPr>
        <p:spPr>
          <a:xfrm>
            <a:off x="755576" y="5733256"/>
            <a:ext cx="7992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400" i="1" dirty="0">
                <a:latin typeface="+mj-lt"/>
              </a:rPr>
              <a:t>t</a:t>
            </a:r>
            <a:r>
              <a:rPr kumimoji="1" lang="en-US" altLang="ja-JP" sz="2400" dirty="0">
                <a:latin typeface="+mj-lt"/>
              </a:rPr>
              <a:t>/</a:t>
            </a:r>
            <a:r>
              <a:rPr kumimoji="1" lang="en-US" altLang="ja-JP" sz="2400" i="1" dirty="0">
                <a:latin typeface="+mj-lt"/>
              </a:rPr>
              <a:t>a</a:t>
            </a:r>
            <a:r>
              <a:rPr kumimoji="1" lang="en-US" altLang="ja-JP" sz="2400" dirty="0">
                <a:latin typeface="+mj-lt"/>
              </a:rPr>
              <a:t> </a:t>
            </a:r>
            <a:r>
              <a:rPr lang="ja-JP" altLang="en-US" sz="2400" dirty="0">
                <a:latin typeface="+mj-lt"/>
              </a:rPr>
              <a:t>≧</a:t>
            </a:r>
            <a:r>
              <a:rPr kumimoji="1" lang="en-US" altLang="ja-JP" sz="2400" dirty="0">
                <a:latin typeface="+mj-lt"/>
              </a:rPr>
              <a:t> 12 : larger noise</a:t>
            </a:r>
            <a:endParaRPr kumimoji="1" lang="ja-JP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314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>
          <a:defRPr sz="2400" b="1" dirty="0" smtClean="0">
            <a:solidFill>
              <a:srgbClr val="C00000"/>
            </a:solidFill>
            <a:latin typeface="+mj-lt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78942</TotalTime>
  <Words>2181</Words>
  <Application>Microsoft Office PowerPoint</Application>
  <PresentationFormat>画面に合わせる (4:3)</PresentationFormat>
  <Paragraphs>341</Paragraphs>
  <Slides>28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3" baseType="lpstr">
      <vt:lpstr>メイリオ</vt:lpstr>
      <vt:lpstr>Arial</vt:lpstr>
      <vt:lpstr>Calibri</vt:lpstr>
      <vt:lpstr>Wingdings</vt:lpstr>
      <vt:lpstr>Office ​​テーマ</vt:lpstr>
      <vt:lpstr>Baryon-baryon interactions in the S = -1 channel and inelastic contaminations in physical-point lattice QCD</vt:lpstr>
      <vt:lpstr>Background for S = -1 interaction</vt:lpstr>
      <vt:lpstr>Time-dependent HAL QCD method</vt:lpstr>
      <vt:lpstr>Gauge configurations at physical point</vt:lpstr>
      <vt:lpstr>S = -1 Baryon-Baryon (S-wave)</vt:lpstr>
      <vt:lpstr>Results</vt:lpstr>
      <vt:lpstr>Results: NΣ(I=3/2) potentials</vt:lpstr>
      <vt:lpstr>Results: NΛ-NΣ coupled-channel (I=1/2)</vt:lpstr>
      <vt:lpstr>NΣ(I=3/2) 3S1 phase shift</vt:lpstr>
      <vt:lpstr>Exponential extrapolation to t/a → ∞</vt:lpstr>
      <vt:lpstr>Contribution from inelastic state</vt:lpstr>
      <vt:lpstr>Extrapolation of V(r) to t/a → ∞</vt:lpstr>
      <vt:lpstr>Inelastic contamination in ΞΞ</vt:lpstr>
      <vt:lpstr>Inelastic contamination in NΣ (I=3/2, 3S1)</vt:lpstr>
      <vt:lpstr>Extrapolated potential VNΣ(r) (I = 3/2, 3S1)</vt:lpstr>
      <vt:lpstr>Phase shift with extrapolated potentials</vt:lpstr>
      <vt:lpstr>Discussion: χ2 vs r</vt:lpstr>
      <vt:lpstr>Discussion: b ~ 700 MeV</vt:lpstr>
      <vt:lpstr>Summary</vt:lpstr>
      <vt:lpstr>backup</vt:lpstr>
      <vt:lpstr>Femtoscopy of pΣ+ (ALICE)</vt:lpstr>
      <vt:lpstr>Extrapolation methods</vt:lpstr>
      <vt:lpstr>Extrapolation methods</vt:lpstr>
      <vt:lpstr>Extrapolation methods</vt:lpstr>
      <vt:lpstr>NΣ(I=3/2) 3S1 phase shift</vt:lpstr>
      <vt:lpstr>NΛ(I=1/2) Effective single-channel pot.</vt:lpstr>
      <vt:lpstr>Baryon masses</vt:lpstr>
      <vt:lpstr>Baryon effective masses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of Koichi Murase</dc:title>
  <dc:creator>murase</dc:creator>
  <cp:lastModifiedBy>Koichi Murase</cp:lastModifiedBy>
  <cp:revision>3670</cp:revision>
  <dcterms:created xsi:type="dcterms:W3CDTF">2012-01-19T03:15:53Z</dcterms:created>
  <dcterms:modified xsi:type="dcterms:W3CDTF">2026-08-17T22:44:56Z</dcterms:modified>
</cp:coreProperties>
</file>