
<file path=[Content_Types].xml><?xml version="1.0" encoding="utf-8"?>
<Types xmlns="http://schemas.openxmlformats.org/package/2006/content-types"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f58e217c8e_0_112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" name="Google Shape;148;g3f58e217c8e_0_112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g3f58e217c8e_0_112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f58e217c8e_0_126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" name="Google Shape;157;g3f58e217c8e_0_126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g3f58e217c8e_0_126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f58e217c8e_0_139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8" name="Google Shape;168;g3f58e217c8e_0_139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g3f58e217c8e_0_139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f58e217c8e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f58e217c8e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f58e217c8e_0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f58e217c8e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f58e217c8e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f58e217c8e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f58e217c8e_0_1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f58e217c8e_0_1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f58e217c8e_0_2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f58e217c8e_0_2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f58e217c8e_0_2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f58e217c8e_0_2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f58e217c8e_0_2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f58e217c8e_0_2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f58e217c8e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f58e217c8e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f58e217c8e_0_2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f58e217c8e_0_2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f58e217c8e_0_2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f58e217c8e_0_2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f58e217c8e_0_2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f58e217c8e_0_2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f58e217c8e_0_2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f58e217c8e_0_2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f58e217c8e_0_2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f58e217c8e_0_2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f58e217c8e_0_2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f58e217c8e_0_2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f58e217c8e_0_3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f58e217c8e_0_3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f58e217c8e_0_3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f58e217c8e_0_3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f58e217c8e_0_3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3f58e217c8e_0_3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f58e217c8e_0_3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3f58e217c8e_0_3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f58e217c8e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f58e217c8e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f58e217c8e_0_3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3f58e217c8e_0_3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f58e217c8e_0_3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3f58e217c8e_0_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f58e217c8e_0_3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3f58e217c8e_0_3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f58e217c8e_0_3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3f58e217c8e_0_3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3f5dfb0a9e3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3f5dfb0a9e3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f5dfb0a9e3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3f5dfb0a9e3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58e217c8e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58e217c8e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f58e217c8e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f58e217c8e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f58e217c8e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f58e217c8e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f58e217c8e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f58e217c8e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f58e217c8e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f58e217c8e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f58e217c8e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f58e217c8e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Relationship Id="rId4" Type="http://schemas.openxmlformats.org/officeDocument/2006/relationships/image" Target="../media/image7.png"/><Relationship Id="rId5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Relationship Id="rId4" Type="http://schemas.openxmlformats.org/officeDocument/2006/relationships/image" Target="../media/image7.png"/><Relationship Id="rId5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Relationship Id="rId4" Type="http://schemas.openxmlformats.org/officeDocument/2006/relationships/image" Target="../media/image9.png"/><Relationship Id="rId5" Type="http://schemas.openxmlformats.org/officeDocument/2006/relationships/image" Target="../media/image20.png"/><Relationship Id="rId6" Type="http://schemas.openxmlformats.org/officeDocument/2006/relationships/image" Target="../media/image1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png"/><Relationship Id="rId4" Type="http://schemas.openxmlformats.org/officeDocument/2006/relationships/image" Target="../media/image20.png"/><Relationship Id="rId5" Type="http://schemas.openxmlformats.org/officeDocument/2006/relationships/image" Target="../media/image1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png"/><Relationship Id="rId4" Type="http://schemas.openxmlformats.org/officeDocument/2006/relationships/image" Target="../media/image20.png"/><Relationship Id="rId5" Type="http://schemas.openxmlformats.org/officeDocument/2006/relationships/image" Target="../media/image1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8.png"/><Relationship Id="rId4" Type="http://schemas.openxmlformats.org/officeDocument/2006/relationships/image" Target="../media/image2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8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6.png"/><Relationship Id="rId4" Type="http://schemas.openxmlformats.org/officeDocument/2006/relationships/image" Target="../media/image27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9.gif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4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3.png"/><Relationship Id="rId5" Type="http://schemas.openxmlformats.org/officeDocument/2006/relationships/image" Target="../media/image8.png"/><Relationship Id="rId6" Type="http://schemas.openxmlformats.org/officeDocument/2006/relationships/image" Target="../media/image5.png"/><Relationship Id="rId7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3.png"/><Relationship Id="rId5" Type="http://schemas.openxmlformats.org/officeDocument/2006/relationships/image" Target="../media/image8.png"/><Relationship Id="rId6" Type="http://schemas.openxmlformats.org/officeDocument/2006/relationships/image" Target="../media/image5.png"/><Relationship Id="rId7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/>
          <p:nvPr/>
        </p:nvSpPr>
        <p:spPr>
          <a:xfrm>
            <a:off x="427225" y="1154483"/>
            <a:ext cx="8229600" cy="146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Times New Roman"/>
              <a:buNone/>
            </a:pPr>
            <a:r>
              <a:rPr b="0" i="0" lang="en" sz="4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Neural Wavefunctions in</a:t>
            </a:r>
            <a:endParaRPr b="0" i="0" sz="4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Times New Roman"/>
              <a:buNone/>
            </a:pPr>
            <a:r>
              <a:rPr b="0" i="0" lang="en" sz="4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Quantum Field Theory</a:t>
            </a:r>
            <a:endParaRPr b="0" i="0" sz="4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14"/>
          <p:cNvSpPr/>
          <p:nvPr/>
        </p:nvSpPr>
        <p:spPr>
          <a:xfrm>
            <a:off x="640675" y="3132505"/>
            <a:ext cx="7802700" cy="21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500"/>
              <a:buFont typeface="Times New Roman"/>
              <a:buNone/>
            </a:pPr>
            <a:r>
              <a:rPr b="0" i="0" lang="en" sz="15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Paulo F. Bedaque,  Hersh Kumar,</a:t>
            </a:r>
            <a:r>
              <a:rPr lang="en" sz="150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" sz="15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Gregory Ridgway</a:t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14"/>
          <p:cNvSpPr/>
          <p:nvPr/>
        </p:nvSpPr>
        <p:spPr>
          <a:xfrm>
            <a:off x="427225" y="3390838"/>
            <a:ext cx="8229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300"/>
              <a:buFont typeface="Times New Roman"/>
              <a:buNone/>
            </a:pPr>
            <a:r>
              <a:rPr b="0" i="0" lang="en" sz="13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University of Maryland, College Park</a:t>
            </a:r>
            <a:endParaRPr b="0" i="0" sz="1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14"/>
          <p:cNvSpPr/>
          <p:nvPr/>
        </p:nvSpPr>
        <p:spPr>
          <a:xfrm>
            <a:off x="427225" y="3711003"/>
            <a:ext cx="8229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77777"/>
              </a:buClr>
              <a:buSzPts val="1200"/>
              <a:buFont typeface="Times New Roman"/>
              <a:buNone/>
            </a:pPr>
            <a:r>
              <a:rPr b="0" i="0" lang="en" sz="1200" u="none" cap="none" strike="noStrike">
                <a:solidFill>
                  <a:srgbClr val="77777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Lattice 2026  ·  arXiv:2606.20791</a:t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14"/>
          <p:cNvSpPr/>
          <p:nvPr/>
        </p:nvSpPr>
        <p:spPr>
          <a:xfrm>
            <a:off x="427225" y="2766478"/>
            <a:ext cx="8229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500"/>
              <a:buFont typeface="Times New Roman"/>
              <a:buNone/>
            </a:pPr>
            <a:r>
              <a:rPr b="1" i="0" lang="en" sz="1700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Suryansh Rajawat</a:t>
            </a:r>
            <a:endParaRPr b="1" i="0" sz="1700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3"/>
          <p:cNvSpPr/>
          <p:nvPr/>
        </p:nvSpPr>
        <p:spPr>
          <a:xfrm>
            <a:off x="411480" y="320040"/>
            <a:ext cx="83211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Times New Roman"/>
              <a:buNone/>
            </a:pPr>
            <a:r>
              <a:rPr b="0" i="0" lang="en" sz="2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Nonlinear sigma model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23"/>
          <p:cNvSpPr/>
          <p:nvPr/>
        </p:nvSpPr>
        <p:spPr>
          <a:xfrm>
            <a:off x="640080" y="1051560"/>
            <a:ext cx="8046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600"/>
              <a:buFont typeface="Times New Roman"/>
              <a:buNone/>
            </a:pPr>
            <a:r>
              <a:rPr b="0" i="0" lang="en" sz="16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1+1d nonlinear O(3) sigma model is defined by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3" name="Google Shape;153;p23" title="{&quot;red&quot;:89,&quot;green&quot;:89,&quot;blue&quot;:89,&quot;origURL&quot;:&quot;https://www.codecogs.com/eqnedit.php?latex=%20S%20%3D%20%5Cfrac%7B1%7D%7B2g%5E2%7D%20%5Cint%20d%5E2x%20%5C%2C%20(%5Cpartial_%5Cmu%20n)%5E2%20#0&quot;,&quot;size&quot;:18,&quot;width&quot;:670.9133858267717,&quot;height&quot;:269.00787401574803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65700" y="1534025"/>
            <a:ext cx="1645922" cy="406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3" title="{&quot;red&quot;:89,&quot;green&quot;:89,&quot;blue&quot;:89,&quot;origURL&quot;:&quot;https://www.codecogs.com/eqnedit.php?latex=%20n(x)%20%5Ccdot%20n(x)%20%3D%201%20#0&quot;,&quot;size&quot;:18,&quot;width&quot;:670.9133858267717,&quot;height&quot;:269.00787401574803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37675" y="1632188"/>
            <a:ext cx="1305425" cy="210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4"/>
          <p:cNvSpPr/>
          <p:nvPr/>
        </p:nvSpPr>
        <p:spPr>
          <a:xfrm>
            <a:off x="411480" y="320040"/>
            <a:ext cx="83211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Times New Roman"/>
              <a:buNone/>
            </a:pPr>
            <a:r>
              <a:rPr b="0" i="0" lang="en" sz="2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Nonlinear sigma model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24"/>
          <p:cNvSpPr/>
          <p:nvPr/>
        </p:nvSpPr>
        <p:spPr>
          <a:xfrm>
            <a:off x="640080" y="1051560"/>
            <a:ext cx="8046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600"/>
              <a:buFont typeface="Times New Roman"/>
              <a:buNone/>
            </a:pPr>
            <a:r>
              <a:rPr b="0" i="0" lang="en" sz="16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1+1d nonlinear O(3) sigma model is defined by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24"/>
          <p:cNvSpPr/>
          <p:nvPr/>
        </p:nvSpPr>
        <p:spPr>
          <a:xfrm>
            <a:off x="640080" y="2103120"/>
            <a:ext cx="8046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600"/>
              <a:buFont typeface="Times New Roman"/>
              <a:buNone/>
            </a:pPr>
            <a:r>
              <a:rPr b="0" i="0" lang="en" sz="16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 use the discretized Hamiltonian on a 1d spatial lattice with PBCs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3" name="Google Shape;163;p24" title="{&quot;red&quot;:89,&quot;green&quot;:89,&quot;blue&quot;:89,&quot;origURL&quot;:&quot;https://www.codecogs.com/eqnedit.php?latex=%20H%20%3D%20-%5Cfrac%7B%5Csqrt%7B%5Ceta%7Dg%5E2%7D%7B2%7D%20%5Csum_%7Bx%3D1%7D%5EL%20%5Cnabla_x%5E2%20-%20%5Cfrac%7B%5Csqrt%7B%5Ceta%7D%7D%7Bg%5E2%7D%20%5Csum_x%5EL%20%5Cbm%7Bn%7D_x%20%5Ccdot%20%5Cbm%7Bn%7D_%7Bx%2B1%7D#0&quot;,&quot;size&quot;:18,&quot;width&quot;:670.9133858267717,&quot;height&quot;:269.00787401574803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3175" y="2660350"/>
            <a:ext cx="3620522" cy="615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4" title="{&quot;red&quot;:89,&quot;green&quot;:89,&quot;blue&quot;:89,&quot;origURL&quot;:&quot;https://www.codecogs.com/eqnedit.php?latex=%20S%20%3D%20%5Cfrac%7B1%7D%7B2g%5E2%7D%20%5Cint%20d%5E2x%20%5C%2C%20(%5Cpartial_%5Cmu%20n)%5E2%20#0&quot;,&quot;size&quot;:18,&quot;width&quot;:670.9133858267717,&quot;height&quot;:269.00787401574803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65700" y="1534025"/>
            <a:ext cx="1645922" cy="406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4" title="{&quot;red&quot;:89,&quot;green&quot;:89,&quot;blue&quot;:89,&quot;origURL&quot;:&quot;https://www.codecogs.com/eqnedit.php?latex=%20n(x)%20%5Ccdot%20n(x)%20%3D%201%20#0&quot;,&quot;size&quot;:18,&quot;width&quot;:670.9133858267717,&quot;height&quot;:269.00787401574803}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37675" y="1632188"/>
            <a:ext cx="1305425" cy="210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5"/>
          <p:cNvSpPr/>
          <p:nvPr/>
        </p:nvSpPr>
        <p:spPr>
          <a:xfrm>
            <a:off x="411480" y="320040"/>
            <a:ext cx="83211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Times New Roman"/>
              <a:buNone/>
            </a:pPr>
            <a:r>
              <a:rPr b="0" i="0" lang="en" sz="2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Nonlinear sigma model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25"/>
          <p:cNvSpPr/>
          <p:nvPr/>
        </p:nvSpPr>
        <p:spPr>
          <a:xfrm>
            <a:off x="640080" y="1051560"/>
            <a:ext cx="8046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600"/>
              <a:buFont typeface="Times New Roman"/>
              <a:buNone/>
            </a:pPr>
            <a:r>
              <a:rPr b="0" i="0" lang="en" sz="16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1+1d nonlinear O(3) sigma model is defined by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25"/>
          <p:cNvSpPr/>
          <p:nvPr/>
        </p:nvSpPr>
        <p:spPr>
          <a:xfrm>
            <a:off x="640080" y="2103120"/>
            <a:ext cx="8046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600"/>
              <a:buFont typeface="Times New Roman"/>
              <a:buNone/>
            </a:pPr>
            <a:r>
              <a:rPr b="0" i="0" lang="en" sz="16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 use the discretized Hamiltonian on a 1d spatial lattice with PBCs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25"/>
          <p:cNvSpPr/>
          <p:nvPr/>
        </p:nvSpPr>
        <p:spPr>
          <a:xfrm>
            <a:off x="640080" y="3383280"/>
            <a:ext cx="8046600" cy="146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Asymptotically free, with the continuum limit at g² → 0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5" name="Google Shape;175;p25" title="{&quot;red&quot;:89,&quot;green&quot;:89,&quot;blue&quot;:89,&quot;origURL&quot;:&quot;https://www.codecogs.com/eqnedit.php?latex=%20H%20%3D%20-%5Cfrac%7B%5Csqrt%7B%5Ceta%7Dg%5E2%7D%7B2%7D%20%5Csum_%7Bx%3D1%7D%5EL%20%5Cnabla_x%5E2%20-%20%5Cfrac%7B%5Csqrt%7B%5Ceta%7D%7D%7Bg%5E2%7D%20%5Csum_x%5EL%20%5Cbm%7Bn%7D_x%20%5Ccdot%20%5Cbm%7Bn%7D_%7Bx%2B1%7D#0&quot;,&quot;size&quot;:18,&quot;width&quot;:670.9133858267717,&quot;height&quot;:269.00787401574803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3175" y="2660350"/>
            <a:ext cx="3620522" cy="615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5" title="{&quot;red&quot;:89,&quot;green&quot;:89,&quot;blue&quot;:89,&quot;origURL&quot;:&quot;https://www.codecogs.com/eqnedit.php?latex=%20S%20%3D%20%5Cfrac%7B1%7D%7B2g%5E2%7D%20%5Cint%20d%5E2x%20%5C%2C%20(%5Cpartial_%5Cmu%20n)%5E2%20#0&quot;,&quot;size&quot;:18,&quot;width&quot;:670.9133858267717,&quot;height&quot;:269.00787401574803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65700" y="1534025"/>
            <a:ext cx="1645922" cy="406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5" title="{&quot;red&quot;:89,&quot;green&quot;:89,&quot;blue&quot;:89,&quot;origURL&quot;:&quot;https://www.codecogs.com/eqnedit.php?latex=%20n(x)%20%5Ccdot%20n(x)%20%3D%201%20#0&quot;,&quot;size&quot;:18,&quot;width&quot;:670.9133858267717,&quot;height&quot;:269.00787401574803}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37675" y="1632188"/>
            <a:ext cx="1305425" cy="210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Variational Ansatz – Ground state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3" name="Google Shape;183;p26"/>
          <p:cNvSpPr txBox="1"/>
          <p:nvPr>
            <p:ph idx="1" type="body"/>
          </p:nvPr>
        </p:nvSpPr>
        <p:spPr>
          <a:xfrm>
            <a:off x="311700" y="1152475"/>
            <a:ext cx="8520600" cy="72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Vacuum wavefunction is zero-momentum and isospin singlet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Variational Ansatz – Ground state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9" name="Google Shape;189;p27"/>
          <p:cNvSpPr txBox="1"/>
          <p:nvPr>
            <p:ph idx="1" type="body"/>
          </p:nvPr>
        </p:nvSpPr>
        <p:spPr>
          <a:xfrm>
            <a:off x="311700" y="1152475"/>
            <a:ext cx="8520600" cy="72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Vacuum wavefunction is zero-momentum and isospin singlet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g_psi0.png" id="190" name="Google Shape;190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24663" y="1873370"/>
            <a:ext cx="2538484" cy="5669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_gram.png" id="191" name="Google Shape;191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21386" y="1983098"/>
            <a:ext cx="1749140" cy="347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7" title="{&quot;red&quot;:89,&quot;green&quot;:89,&quot;blue&quot;:89,&quot;origURL&quot;:&quot;https://saxarona.github.io/mathjax-viewer/?input=%20%5CPsi_%5Ctheta%5E0%20%5B%5Cmathbf%7Bn%7D%5D%20%3D%20%5Cfrac%7B1%7D%7BL%7D%5Csum_%7Bi%3D1%7D%5EL%20%5Cexp%5B-%5Ctext%7BMLP%7D_%5Ctheta%20(%5Cmathbf%7BG%7D%5E%7B(i)%7D)%5D%20#0&quot;,&quot;size&quot;:24,&quot;width&quot;:402.3307086614173,&quot;height&quot;:75.70866141732283}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24675" y="1873375"/>
            <a:ext cx="2814677" cy="566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7" title="{&quot;red&quot;:89,&quot;green&quot;:89,&quot;blue&quot;:89,&quot;origURL&quot;:&quot;https://saxarona.github.io/mathjax-viewer/?input=%20G_%7Bxy%7D%5E%7B(i)%7D%20%3D%20%5Cmathbf%7Bn%7D_%7Bx%2Bi%7D%20%5Ccdot%20%5Cmathbf%7Bn%7D_%7By%2Bi%7D%20#0&quot;,&quot;size&quot;:24,&quot;width&quot;:213.09448818897638,&quot;height&quot;:32.24409448818898}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21375" y="1998200"/>
            <a:ext cx="1749151" cy="317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Variational Ansatz – Ground state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9" name="Google Shape;199;p28"/>
          <p:cNvSpPr txBox="1"/>
          <p:nvPr>
            <p:ph idx="1" type="body"/>
          </p:nvPr>
        </p:nvSpPr>
        <p:spPr>
          <a:xfrm>
            <a:off x="311700" y="1152475"/>
            <a:ext cx="8520600" cy="72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Vacuum wavefunction is zero-momentum and isospin singlet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g_psi0.png" id="200" name="Google Shape;200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24663" y="1873370"/>
            <a:ext cx="2538484" cy="56692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1" name="Google Shape;201;p28"/>
          <p:cNvCxnSpPr/>
          <p:nvPr/>
        </p:nvCxnSpPr>
        <p:spPr>
          <a:xfrm rot="10800000">
            <a:off x="6695700" y="2442550"/>
            <a:ext cx="546600" cy="501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02" name="Google Shape;202;p28"/>
          <p:cNvSpPr txBox="1"/>
          <p:nvPr/>
        </p:nvSpPr>
        <p:spPr>
          <a:xfrm>
            <a:off x="6478425" y="2944150"/>
            <a:ext cx="16776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O(3) invariance</a:t>
            </a:r>
            <a:endParaRPr sz="1800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03" name="Google Shape;203;p28"/>
          <p:cNvCxnSpPr/>
          <p:nvPr/>
        </p:nvCxnSpPr>
        <p:spPr>
          <a:xfrm flipH="1" rot="10800000">
            <a:off x="2314575" y="2547275"/>
            <a:ext cx="15000" cy="389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04" name="Google Shape;204;p28"/>
          <p:cNvSpPr txBox="1"/>
          <p:nvPr/>
        </p:nvSpPr>
        <p:spPr>
          <a:xfrm>
            <a:off x="1356075" y="2981600"/>
            <a:ext cx="2538600" cy="5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Translational invariance</a:t>
            </a:r>
            <a:endParaRPr sz="1800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5" name="Google Shape;205;p28" title="{&quot;red&quot;:89,&quot;green&quot;:89,&quot;blue&quot;:89,&quot;origURL&quot;:&quot;https://saxarona.github.io/mathjax-viewer/?input=%20%5CPsi_%5Ctheta%5E0%20%5B%5Cmathbf%7Bn%7D%5D%20%3D%20%5Cfrac%7B1%7D%7BL%7D%5Csum_%7Bi%3D1%7D%5EL%20%5Cexp%5B-%5Ctext%7BMLP%7D_%5Ctheta%20(%5Cmathbf%7BG%7D%5E%7B(i)%7D)%5D%20#0&quot;,&quot;size&quot;:24,&quot;width&quot;:402.3307086614173,&quot;height&quot;:75.70866141732283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24675" y="1873375"/>
            <a:ext cx="2814677" cy="566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8" title="{&quot;red&quot;:89,&quot;green&quot;:89,&quot;blue&quot;:89,&quot;origURL&quot;:&quot;https://saxarona.github.io/mathjax-viewer/?input=%20G_%7Bxy%7D%5E%7B(i)%7D%20%3D%20%5Cmathbf%7Bn%7D_%7Bx%2Bi%7D%20%5Ccdot%20%5Cmathbf%7Bn%7D_%7By%2Bi%7D%20#0&quot;,&quot;size&quot;:24,&quot;width&quot;:213.09448818897638,&quot;height&quot;:32.24409448818898}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21375" y="1999325"/>
            <a:ext cx="1749151" cy="317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Variational Ansatz – Ground state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2" name="Google Shape;212;p29"/>
          <p:cNvSpPr txBox="1"/>
          <p:nvPr>
            <p:ph idx="1" type="body"/>
          </p:nvPr>
        </p:nvSpPr>
        <p:spPr>
          <a:xfrm>
            <a:off x="311700" y="1152475"/>
            <a:ext cx="8520600" cy="72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Vacuum wavefunction is zero-momentum and isospin singlet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g_psi0.png" id="213" name="Google Shape;213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24663" y="1864468"/>
            <a:ext cx="2538484" cy="56692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4" name="Google Shape;214;p29"/>
          <p:cNvCxnSpPr/>
          <p:nvPr/>
        </p:nvCxnSpPr>
        <p:spPr>
          <a:xfrm rot="10800000">
            <a:off x="6695700" y="2442550"/>
            <a:ext cx="546600" cy="501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15" name="Google Shape;215;p29"/>
          <p:cNvSpPr txBox="1"/>
          <p:nvPr/>
        </p:nvSpPr>
        <p:spPr>
          <a:xfrm>
            <a:off x="6478425" y="2944150"/>
            <a:ext cx="16776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O(3) invariance</a:t>
            </a:r>
            <a:endParaRPr sz="1800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16" name="Google Shape;216;p29"/>
          <p:cNvCxnSpPr/>
          <p:nvPr/>
        </p:nvCxnSpPr>
        <p:spPr>
          <a:xfrm flipH="1" rot="10800000">
            <a:off x="2314575" y="2547275"/>
            <a:ext cx="15000" cy="389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17" name="Google Shape;217;p29"/>
          <p:cNvSpPr txBox="1"/>
          <p:nvPr/>
        </p:nvSpPr>
        <p:spPr>
          <a:xfrm>
            <a:off x="1356075" y="2981600"/>
            <a:ext cx="2538600" cy="5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Translational invariance</a:t>
            </a:r>
            <a:endParaRPr sz="1800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8" name="Google Shape;218;p29"/>
          <p:cNvSpPr txBox="1"/>
          <p:nvPr>
            <p:ph idx="1" type="body"/>
          </p:nvPr>
        </p:nvSpPr>
        <p:spPr>
          <a:xfrm>
            <a:off x="311700" y="3905125"/>
            <a:ext cx="8520600" cy="72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Universal ansatz for vacuum wavefunction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9" name="Google Shape;219;p29" title="{&quot;red&quot;:89,&quot;green&quot;:89,&quot;blue&quot;:89,&quot;origURL&quot;:&quot;https://saxarona.github.io/mathjax-viewer/?input=%20%5CPsi_%5Ctheta%5E0%20%5B%5Cmathbf%7Bn%7D%5D%20%3D%20%5Cfrac%7B1%7D%7BL%7D%5Csum_%7Bi%3D1%7D%5EL%20%5Cexp%5B-%5Ctext%7BMLP%7D_%5Ctheta%20(%5Cmathbf%7BG%7D%5E%7B(i)%7D)%5D%20#0&quot;,&quot;size&quot;:24,&quot;width&quot;:402.3307086614173,&quot;height&quot;:75.70866141732283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24675" y="1874500"/>
            <a:ext cx="2814677" cy="566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9" title="{&quot;red&quot;:89,&quot;green&quot;:89,&quot;blue&quot;:89,&quot;origURL&quot;:&quot;https://saxarona.github.io/mathjax-viewer/?input=%20G_%7Bxy%7D%5E%7B(i)%7D%20%3D%20%5Cmathbf%7Bn%7D_%7Bx%2Bi%7D%20%5Ccdot%20%5Cmathbf%7Bn%7D_%7By%2Bi%7D%20#0&quot;,&quot;size&quot;:24,&quot;width&quot;:213.09448818897638,&quot;height&quot;:32.24409448818898}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21375" y="1999325"/>
            <a:ext cx="1749151" cy="317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Variational Ansatz – Excited State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6" name="Google Shape;226;p30"/>
          <p:cNvSpPr txBox="1"/>
          <p:nvPr>
            <p:ph idx="1" type="body"/>
          </p:nvPr>
        </p:nvSpPr>
        <p:spPr>
          <a:xfrm>
            <a:off x="311700" y="1152475"/>
            <a:ext cx="8520600" cy="68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Excited state has zero-momentum and is an isospin triplet and has Iᙆ = 0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Variational Ansatz – Excited State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2" name="Google Shape;232;p31"/>
          <p:cNvSpPr txBox="1"/>
          <p:nvPr>
            <p:ph idx="1" type="body"/>
          </p:nvPr>
        </p:nvSpPr>
        <p:spPr>
          <a:xfrm>
            <a:off x="311700" y="1152475"/>
            <a:ext cx="8520600" cy="68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Excited state has zero-momentum and is an isospin triplet and has </a:t>
            </a: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Iᙆ</a:t>
            </a: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0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33" name="Google Shape;233;p31" title="{&quot;red&quot;:89,&quot;green&quot;:89,&quot;blue&quot;:89,&quot;origURL&quot;:&quot;https://www.codecogs.com/eqnedit.php?latex=%20%5CPsi_%5Ctheta%5E1%20%5B%5Cbm%7Bn%7D%5D%20%3D%20O_1%20%5CPsi_%5Ctheta%5E0%20%5B%5Cbm%7Bn%7D%5D%20#0&quot;,&quot;size&quot;:18,&quot;width&quot;:468.21259842519686,&quot;height&quot;:45.09448818897638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3288" y="2249750"/>
            <a:ext cx="1645920" cy="2550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4" name="Google Shape;234;p31"/>
          <p:cNvCxnSpPr/>
          <p:nvPr/>
        </p:nvCxnSpPr>
        <p:spPr>
          <a:xfrm rot="10800000">
            <a:off x="1842850" y="2504750"/>
            <a:ext cx="164700" cy="651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35" name="Google Shape;235;p31"/>
          <p:cNvSpPr txBox="1"/>
          <p:nvPr/>
        </p:nvSpPr>
        <p:spPr>
          <a:xfrm>
            <a:off x="831775" y="3156350"/>
            <a:ext cx="4104000" cy="42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Has k=0, I=1, </a:t>
            </a:r>
            <a:r>
              <a:rPr lang="en" sz="180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Iᙆ</a:t>
            </a:r>
            <a:r>
              <a:rPr lang="en" sz="180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=0 quantum numbers</a:t>
            </a:r>
            <a:endParaRPr sz="1800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Variational Ansatz – Excited State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1" name="Google Shape;241;p32"/>
          <p:cNvSpPr txBox="1"/>
          <p:nvPr>
            <p:ph idx="1" type="body"/>
          </p:nvPr>
        </p:nvSpPr>
        <p:spPr>
          <a:xfrm>
            <a:off x="311700" y="1152475"/>
            <a:ext cx="8520600" cy="68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Excited state has zero-momentum and is an isospin triplet and has </a:t>
            </a: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Iᙆ</a:t>
            </a: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0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2" name="Google Shape;242;p32" title="{&quot;red&quot;:89,&quot;green&quot;:89,&quot;blue&quot;:89,&quot;origURL&quot;:&quot;https://www.codecogs.com/eqnedit.php?latex=%20%5CPsi_%5Ctheta%5E1%20%5B%5Cbm%7Bn%7D%5D%20%3D%20O_1%20%5CPsi_%5Ctheta%5E0%20%5B%5Cbm%7Bn%7D%5D%20%3D%20%5Csum_x%20%5Cbm%7Bn%7D%5E%7B(z)%7D_x%20%5CPsi_%5Ctheta%5E0%20%5B%5Cbm%7Bn%7D%5D%20#0&quot;,&quot;size&quot;:18,&quot;width&quot;:236.2204724409449,&quot;height&quot;:143.00787401574803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1100" y="2120275"/>
            <a:ext cx="3483200" cy="51948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3" name="Google Shape;243;p32"/>
          <p:cNvCxnSpPr/>
          <p:nvPr/>
        </p:nvCxnSpPr>
        <p:spPr>
          <a:xfrm rot="10800000">
            <a:off x="3497925" y="2569550"/>
            <a:ext cx="351900" cy="711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44" name="Google Shape;244;p32"/>
          <p:cNvSpPr txBox="1"/>
          <p:nvPr/>
        </p:nvSpPr>
        <p:spPr>
          <a:xfrm>
            <a:off x="2704000" y="3281150"/>
            <a:ext cx="32427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Gets 99% of the energy right but is not universal!</a:t>
            </a:r>
            <a:endParaRPr sz="1800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Variational Monte Carlo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311700" y="1152475"/>
            <a:ext cx="8520600" cy="47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Variational principle: Trial wavefunction       has minimum energy at the ground state 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6" name="Google Shape;66;p15" title="{&quot;red&quot;:64,&quot;green&quot;:64,&quot;blue&quot;:64,&quot;origURL&quot;:&quot;https://www.codecogs.com/eqnedit.php?latex=%20%5CPsi_%5Ctheta%20#0&quot;,&quot;size&quot;:16,&quot;width&quot;:633.6,&quot;height&quot;:108.00000000000003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5955" y="1303131"/>
            <a:ext cx="234696" cy="1920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_var.png" id="67" name="Google Shape;67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44501" y="1578651"/>
            <a:ext cx="1654976" cy="44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Variational Ansatz – Excited State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0" name="Google Shape;250;p33"/>
          <p:cNvSpPr txBox="1"/>
          <p:nvPr>
            <p:ph idx="1" type="body"/>
          </p:nvPr>
        </p:nvSpPr>
        <p:spPr>
          <a:xfrm>
            <a:off x="311700" y="1152475"/>
            <a:ext cx="8520600" cy="68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Excited state has zero-momentum and is an isospin triplet and has </a:t>
            </a: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Iᙆ</a:t>
            </a: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0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51" name="Google Shape;251;p33" title="{&quot;red&quot;:89,&quot;green&quot;:89,&quot;blue&quot;:89,&quot;origURL&quot;:&quot;https://www.codecogs.com/eqnedit.php?latex=%20%5CPsi_%5Ctheta%5E1%20%5B%5Cbm%7Bn%7D%5D%20%3D%20O_1%20%5CPsi_%5Ctheta%5E0%20%5B%5Cbm%7Bn%7D%5D%20%3D%20%5Csum_x%20f_%7B%5Ctheta%20x%7D%20%5B%5Cbm%7Bn%7D%5D%20%5Cbm%7Bn%7D%5E%7B(z)%7D_x%20%5CPsi_%5Ctheta%5E0%20%5B%5Cbm%7Bn%7D%5D%20#0&quot;,&quot;size&quot;:18,&quot;width&quot;:236.2204724409449,&quot;height&quot;:143.00787401574803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1100" y="2212850"/>
            <a:ext cx="3902272" cy="4936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2" name="Google Shape;252;p33"/>
          <p:cNvCxnSpPr/>
          <p:nvPr/>
        </p:nvCxnSpPr>
        <p:spPr>
          <a:xfrm rot="10800000">
            <a:off x="3265575" y="2652225"/>
            <a:ext cx="75000" cy="71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53" name="Google Shape;253;p33"/>
          <p:cNvSpPr txBox="1"/>
          <p:nvPr/>
        </p:nvSpPr>
        <p:spPr>
          <a:xfrm>
            <a:off x="2089900" y="3371025"/>
            <a:ext cx="3452400" cy="74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Arbitrary function of the fields, has site index</a:t>
            </a:r>
            <a:endParaRPr sz="1800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Variational Ansatz – Excited State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9" name="Google Shape;259;p34"/>
          <p:cNvSpPr txBox="1"/>
          <p:nvPr>
            <p:ph idx="1" type="body"/>
          </p:nvPr>
        </p:nvSpPr>
        <p:spPr>
          <a:xfrm>
            <a:off x="311700" y="1152475"/>
            <a:ext cx="8520600" cy="68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Excited state has zero-momentum and is an isospin triplet and has </a:t>
            </a: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Iᙆ</a:t>
            </a: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0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0" name="Google Shape;260;p34" title="{&quot;red&quot;:89,&quot;green&quot;:89,&quot;blue&quot;:89,&quot;origURL&quot;:&quot;https://www.codecogs.com/eqnedit.php?latex=%20%5CPsi_%5Ctheta%5E1%20%5B%5Cbm%7Bn%7D%5D%20%3D%20O_1%20%5CPsi_%5Ctheta%5E0%20%5B%5Cbm%7Bn%7D%5D%20%3D%20%5Csum_x%20f_%7B%5Ctheta%20x%7D%20%5B%5Cbm%7Bn%7D%5D%20%5Cbm%7Bn%7D%5E%7B(z)%7D_x%20%5CPsi_%5Ctheta%5E0%20%5B%5Cbm%7Bn%7D%5D%20#0&quot;,&quot;size&quot;:18,&quot;width&quot;:236.2204724409449,&quot;height&quot;:143.00787401574803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1100" y="2212850"/>
            <a:ext cx="3902272" cy="4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34" title="{&quot;red&quot;:89,&quot;green&quot;:89,&quot;blue&quot;:89,&quot;origURL&quot;:&quot;https://www.codecogs.com/eqnedit.php?latex=%20f_%7B%5Ctheta%20x%7D%5BT%5Ek%20%5Cbm%7Bn%7D%5D%20%3D%20f_%7B%5Ctheta%20x%2Bk%7D%20%5B%5Cbm%7Bn%7D%5D#0&quot;,&quot;size&quot;:18,&quot;width&quot;:136.22834645669292,&quot;height&quot;:168.66141732283464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27450" y="3233325"/>
            <a:ext cx="1645920" cy="222996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34"/>
          <p:cNvSpPr txBox="1"/>
          <p:nvPr/>
        </p:nvSpPr>
        <p:spPr>
          <a:xfrm>
            <a:off x="5594750" y="3116375"/>
            <a:ext cx="2965500" cy="4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translational invariance</a:t>
            </a:r>
            <a:endParaRPr sz="1800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63" name="Google Shape;263;p34"/>
          <p:cNvCxnSpPr/>
          <p:nvPr/>
        </p:nvCxnSpPr>
        <p:spPr>
          <a:xfrm flipH="1">
            <a:off x="4883300" y="3341075"/>
            <a:ext cx="606600" cy="7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Variational Ansatz – Excited State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9" name="Google Shape;269;p35"/>
          <p:cNvSpPr txBox="1"/>
          <p:nvPr>
            <p:ph idx="1" type="body"/>
          </p:nvPr>
        </p:nvSpPr>
        <p:spPr>
          <a:xfrm>
            <a:off x="311700" y="1152475"/>
            <a:ext cx="8520600" cy="68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Excited state has zero-momentum and is an isospin triplet and has </a:t>
            </a: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Iᙆ</a:t>
            </a: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0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0" name="Google Shape;270;p35" title="{&quot;red&quot;:64,&quot;green&quot;:64,&quot;blue&quot;:64,&quot;origURL&quot;:&quot;https://www.codecogs.com/eqnedit.php?latex=%20%5CPsi_%5Ctheta%5E1%20%5B%5Cbm%7Bn%7D%5D%20%3D%20O_1%20%5CPsi_%5Ctheta%5E0%20%5B%5Cbm%7Bn%7D%5D%20%3D%20%5Csum_x%20f_%7B%5Ctheta%20x%7D%20%5B%5Cbm%7Bn%7D%5D%20%5Cbm%7Bn%7D%5E%7B(z)%7D_x%20%5CPsi_%5Ctheta%5E0%20%5B%5Cbm%7Bn%7D%5D%20%3D%20%5Csum_x%20%5Cexp%5B-%5Ctext%7BMLP%7D_%5Ctheta%20(%5Cbold%7BG%7D%5E%7B(x)%7D)%5D%20%5Cbm%7Bn%7D%5E%7B(z)%7D_x%20%5CPsi_%5Ctheta%5E0%20%5B%5Cbm%7Bn%7D%5D%20#0&quot;,&quot;size&quot;:18,&quot;width&quot;:236.2204724409449,&quot;height&quot;:143.00787401574803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725" y="2208677"/>
            <a:ext cx="7128278" cy="4733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1" name="Google Shape;271;p35"/>
          <p:cNvCxnSpPr/>
          <p:nvPr/>
        </p:nvCxnSpPr>
        <p:spPr>
          <a:xfrm>
            <a:off x="6336150" y="2607150"/>
            <a:ext cx="0" cy="696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72" name="Google Shape;272;p35"/>
          <p:cNvSpPr txBox="1"/>
          <p:nvPr/>
        </p:nvSpPr>
        <p:spPr>
          <a:xfrm>
            <a:off x="5355075" y="3303750"/>
            <a:ext cx="2156700" cy="5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Shifted matrix of pair products of fields</a:t>
            </a:r>
            <a:endParaRPr sz="1800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Variational Ansatz – Excited State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8" name="Google Shape;278;p36"/>
          <p:cNvSpPr txBox="1"/>
          <p:nvPr>
            <p:ph idx="1" type="body"/>
          </p:nvPr>
        </p:nvSpPr>
        <p:spPr>
          <a:xfrm>
            <a:off x="311700" y="1152475"/>
            <a:ext cx="8520600" cy="68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Excited state has zero-momentum and is an isospin triplet and has </a:t>
            </a: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Iᙆ</a:t>
            </a: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0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79" name="Google Shape;279;p36"/>
          <p:cNvCxnSpPr/>
          <p:nvPr/>
        </p:nvCxnSpPr>
        <p:spPr>
          <a:xfrm>
            <a:off x="5931750" y="2667050"/>
            <a:ext cx="217200" cy="419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80" name="Google Shape;280;p36"/>
          <p:cNvSpPr txBox="1"/>
          <p:nvPr/>
        </p:nvSpPr>
        <p:spPr>
          <a:xfrm>
            <a:off x="5564800" y="3086350"/>
            <a:ext cx="21942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Fix the parameters of this wavefunction</a:t>
            </a:r>
            <a:endParaRPr sz="1800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81" name="Google Shape;281;p36" title="{&quot;red&quot;:89,&quot;green&quot;:89,&quot;blue&quot;:89,&quot;origURL&quot;:&quot;https://saxarona.github.io/mathjax-viewer/?input=%20%5CPsi_%5Ctheta%5E1%20%5B%5Cmathbf%7Bn%7D%5D%20%3D%20%5Cfrac%7B1%7D%7BL%7D%20%5Csum_%7Bx%3D1%7D%5EL%20%5Cexp%5B-%5Ctext%7BMLP%7D_%5Ctheta%20(%5Cmathbf%7BG%7D%5E%7B(x)%7D)%5D%20n_x%5E%7B(z)%7D%20%5CPsi_%7B%5Cbar%7B%5Ctheta%7D%7D%5E0%20%5B%5Cmathbf%7Bn%7D%5D#0&quot;,&quot;size&quot;:24,&quot;width&quot;:426.1653543307087,&quot;height&quot;:84.11811023622047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4450" y="2199164"/>
            <a:ext cx="3994326" cy="628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Variational Ansatz – Excited State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7" name="Google Shape;287;p37"/>
          <p:cNvSpPr txBox="1"/>
          <p:nvPr>
            <p:ph idx="1" type="body"/>
          </p:nvPr>
        </p:nvSpPr>
        <p:spPr>
          <a:xfrm>
            <a:off x="311700" y="1152475"/>
            <a:ext cx="8520600" cy="68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Excited state has zero-momentum and is an isospin triplet and has </a:t>
            </a: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Iᙆ</a:t>
            </a: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0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88" name="Google Shape;288;p37"/>
          <p:cNvCxnSpPr/>
          <p:nvPr/>
        </p:nvCxnSpPr>
        <p:spPr>
          <a:xfrm>
            <a:off x="5939225" y="2749450"/>
            <a:ext cx="209700" cy="336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89" name="Google Shape;289;p37"/>
          <p:cNvSpPr txBox="1"/>
          <p:nvPr/>
        </p:nvSpPr>
        <p:spPr>
          <a:xfrm>
            <a:off x="5564800" y="3086350"/>
            <a:ext cx="21942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Fix the parameters of this wavefunction</a:t>
            </a:r>
            <a:endParaRPr sz="1800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0" name="Google Shape;290;p37"/>
          <p:cNvSpPr txBox="1"/>
          <p:nvPr>
            <p:ph idx="1" type="body"/>
          </p:nvPr>
        </p:nvSpPr>
        <p:spPr>
          <a:xfrm>
            <a:off x="311700" y="3746150"/>
            <a:ext cx="8520600" cy="106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Shared UV systematic error cancels in E₁ − E₀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Compute </a:t>
            </a: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E₀ and E₁ with reweighting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91" name="Google Shape;291;p37" title="{&quot;red&quot;:89,&quot;green&quot;:89,&quot;blue&quot;:89,&quot;origURL&quot;:&quot;https://saxarona.github.io/mathjax-viewer/?input=%20%5CPsi_%5Ctheta%5E1%20%5B%5Cmathbf%7Bn%7D%5D%20%3D%20%5Cfrac%7B1%7D%7BL%7D%20%5Csum_%7Bx%3D1%7D%5EL%20%5Cexp%5B-%5Ctext%7BMLP%7D_%5Ctheta%20(%5Cmathbf%7BG%7D%5E%7B(x)%7D)%5D%20n_x%5E%7B(z)%7D%20%5CPsi_%7B%5Cbar%7B%5Ctheta%7D%7D%5E0%20%5B%5Cmathbf%7Bn%7D%5D#0&quot;,&quot;size&quot;:24,&quot;width&quot;:426.1653543307087,&quot;height&quot;:84.11811023622047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4450" y="2257400"/>
            <a:ext cx="3994326" cy="628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Computing the gap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7" name="Google Shape;297;p38"/>
          <p:cNvSpPr txBox="1"/>
          <p:nvPr>
            <p:ph idx="1" type="body"/>
          </p:nvPr>
        </p:nvSpPr>
        <p:spPr>
          <a:xfrm>
            <a:off x="311700" y="1152475"/>
            <a:ext cx="3605400" cy="92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Infinite volume + continuum extrapolation of the gap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98" name="Google Shape;298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2674" y="600125"/>
            <a:ext cx="4732826" cy="423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Computing correlators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04" name="Google Shape;304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96950" y="523000"/>
            <a:ext cx="4735349" cy="4315700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39"/>
          <p:cNvSpPr txBox="1"/>
          <p:nvPr/>
        </p:nvSpPr>
        <p:spPr>
          <a:xfrm>
            <a:off x="345000" y="1161775"/>
            <a:ext cx="3489900" cy="35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 sz="180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Comparison with MPS of spatial correlators</a:t>
            </a:r>
            <a:endParaRPr sz="1800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Computing correlators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11" name="Google Shape;311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96950" y="523000"/>
            <a:ext cx="4735349" cy="4315700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40"/>
          <p:cNvSpPr txBox="1"/>
          <p:nvPr/>
        </p:nvSpPr>
        <p:spPr>
          <a:xfrm>
            <a:off x="345000" y="1161775"/>
            <a:ext cx="3489900" cy="35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 sz="180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Comparison with MPS of spatial correlators</a:t>
            </a:r>
            <a:endParaRPr sz="1800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 sz="180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Long distance behavior is also captured</a:t>
            </a:r>
            <a:endParaRPr sz="1800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Step-scaling curve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18" name="Google Shape;318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91500" y="1017725"/>
            <a:ext cx="5240792" cy="3820975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41"/>
          <p:cNvSpPr txBox="1"/>
          <p:nvPr/>
        </p:nvSpPr>
        <p:spPr>
          <a:xfrm>
            <a:off x="180225" y="1017650"/>
            <a:ext cx="3317700" cy="38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 sz="180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Plot of </a:t>
            </a:r>
            <a:r>
              <a:rPr lang="en" sz="155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ξ</a:t>
            </a:r>
            <a:r>
              <a:rPr lang="en" sz="155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ₛ</a:t>
            </a:r>
            <a:r>
              <a:rPr lang="en" sz="155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(2L)/ξ</a:t>
            </a:r>
            <a:r>
              <a:rPr lang="en" sz="155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ₛ</a:t>
            </a:r>
            <a:r>
              <a:rPr lang="en" sz="155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(L) vs ξ</a:t>
            </a:r>
            <a:r>
              <a:rPr lang="en" sz="155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ₛ</a:t>
            </a:r>
            <a:r>
              <a:rPr lang="en" sz="155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(L)/L</a:t>
            </a:r>
            <a:endParaRPr sz="1800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Step</a:t>
            </a: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-scaling curve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5" name="Google Shape;325;p42"/>
          <p:cNvSpPr txBox="1"/>
          <p:nvPr/>
        </p:nvSpPr>
        <p:spPr>
          <a:xfrm>
            <a:off x="180225" y="1017650"/>
            <a:ext cx="3317700" cy="38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 sz="180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Plot of </a:t>
            </a:r>
            <a:r>
              <a:rPr lang="en" sz="155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ξₛ(2L)/ξₛ(L) vs ξₛ(L)/L</a:t>
            </a:r>
            <a:endParaRPr sz="1550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0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7025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550"/>
              <a:buFont typeface="Times New Roman"/>
              <a:buChar char="●"/>
            </a:pPr>
            <a:r>
              <a:rPr lang="en" sz="155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Euclidean lattice data in gray</a:t>
            </a:r>
            <a:endParaRPr sz="1550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26" name="Google Shape;326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91500" y="1032225"/>
            <a:ext cx="5240800" cy="37919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Variational Monte Carlo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311700" y="1152475"/>
            <a:ext cx="8520600" cy="47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Variational principle: Trial wavefunction       has minimum energy at the ground state 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4" name="Google Shape;74;p16" title="{&quot;red&quot;:64,&quot;green&quot;:64,&quot;blue&quot;:64,&quot;origURL&quot;:&quot;https://www.codecogs.com/eqnedit.php?latex=%20%5CPsi_%5Ctheta%20#0&quot;,&quot;size&quot;:16,&quot;width&quot;:633.6,&quot;height&quot;:108.00000000000003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5955" y="1303131"/>
            <a:ext cx="234696" cy="1920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_var.png" id="75" name="Google Shape;75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44501" y="1578651"/>
            <a:ext cx="1654976" cy="44542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11700" y="2181100"/>
            <a:ext cx="8520600" cy="47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Write       as a neural network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7" name="Google Shape;77;p16" title="{&quot;red&quot;:64,&quot;green&quot;:64,&quot;blue&quot;:64,&quot;origURL&quot;:&quot;https://www.codecogs.com/eqnedit.php?latex=%20%5CPsi_%5Ctheta%20#0&quot;,&quot;size&quot;:16,&quot;width&quot;:633.6,&quot;height&quot;:108.00000000000003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3305" y="2321943"/>
            <a:ext cx="234696" cy="192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Step</a:t>
            </a: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-scaling curve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2" name="Google Shape;332;p43"/>
          <p:cNvSpPr txBox="1"/>
          <p:nvPr/>
        </p:nvSpPr>
        <p:spPr>
          <a:xfrm>
            <a:off x="180225" y="1017650"/>
            <a:ext cx="3317700" cy="38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 sz="180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Plot of </a:t>
            </a:r>
            <a:r>
              <a:rPr lang="en" sz="155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ξₛ(2L)/ξₛ(L) vs ξₛ(L)/L</a:t>
            </a:r>
            <a:endParaRPr sz="1550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0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7025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550"/>
              <a:buFont typeface="Times New Roman"/>
              <a:buChar char="●"/>
            </a:pPr>
            <a:r>
              <a:rPr lang="en" sz="155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Euclidean lattice data in gray</a:t>
            </a:r>
            <a:endParaRPr sz="1550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0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7025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550"/>
              <a:buFont typeface="Times New Roman"/>
              <a:buChar char="●"/>
            </a:pPr>
            <a:r>
              <a:rPr lang="en" sz="155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VMC data in color</a:t>
            </a:r>
            <a:endParaRPr sz="1550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33" name="Google Shape;333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7925" y="1016750"/>
            <a:ext cx="5240800" cy="3822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Conclusion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9" name="Google Shape;339;p4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Variational calculations are feasible in field theory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Generalizable to finite density by fixing charge sectors in the ansatz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Real-time evolution possible through time dependent variational Monte Carlo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Preliminary – Finite Density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45" name="Google Shape;345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3725" y="1155163"/>
            <a:ext cx="3309290" cy="322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93425" y="1114963"/>
            <a:ext cx="4083800" cy="330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Preliminary – Realtime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52" name="Google Shape;352;p46" title="chi_evolution_5x5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1025" y="1072775"/>
            <a:ext cx="7641951" cy="3820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Preliminary – Realtime (in case gif doesn’t work)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8" name="Google Shape;358;p47" title="frame_025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1250" y="1017725"/>
            <a:ext cx="7601499" cy="3800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4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latin typeface="Times New Roman"/>
                <a:ea typeface="Times New Roman"/>
                <a:cs typeface="Times New Roman"/>
                <a:sym typeface="Times New Roman"/>
              </a:rPr>
              <a:t>Thank you</a:t>
            </a:r>
            <a:endParaRPr sz="4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4" name="Google Shape;364;p4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Questions?</a:t>
            </a:r>
            <a:endParaRPr sz="1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Variational Monte Carlo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8520600" cy="47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Variational principle: Trial wavefunction       has minimum energy at the ground state 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4" name="Google Shape;84;p17" title="{&quot;red&quot;:64,&quot;green&quot;:64,&quot;blue&quot;:64,&quot;origURL&quot;:&quot;https://www.codecogs.com/eqnedit.php?latex=%20%5CPsi_%5Ctheta%20#0&quot;,&quot;size&quot;:16,&quot;width&quot;:633.6,&quot;height&quot;:108.00000000000003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5955" y="1303131"/>
            <a:ext cx="234696" cy="1920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_var.png" id="85" name="Google Shape;85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44501" y="1578651"/>
            <a:ext cx="1654976" cy="44542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7"/>
          <p:cNvSpPr txBox="1"/>
          <p:nvPr>
            <p:ph idx="1" type="body"/>
          </p:nvPr>
        </p:nvSpPr>
        <p:spPr>
          <a:xfrm>
            <a:off x="311700" y="2181100"/>
            <a:ext cx="8520600" cy="47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Write       as a neural network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7" name="Google Shape;87;p17" title="{&quot;red&quot;:64,&quot;green&quot;:64,&quot;blue&quot;:64,&quot;origURL&quot;:&quot;https://www.codecogs.com/eqnedit.php?latex=%20%5CPsi_%5Ctheta%20#0&quot;,&quot;size&quot;:16,&quot;width&quot;:633.6,&quot;height&quot;:108.00000000000003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3305" y="2321943"/>
            <a:ext cx="234696" cy="192024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7"/>
          <p:cNvSpPr txBox="1"/>
          <p:nvPr>
            <p:ph idx="1" type="body"/>
          </p:nvPr>
        </p:nvSpPr>
        <p:spPr>
          <a:xfrm>
            <a:off x="311700" y="2811825"/>
            <a:ext cx="8520600" cy="47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Estimate       and            with Monte Carlo samples from   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9" name="Google Shape;89;p17" title="{&quot;red&quot;:64,&quot;green&quot;:64,&quot;blue&quot;:64,&quot;origURL&quot;:&quot;https://www.codecogs.com/eqnedit.php?latex=%20E_%5Ctheta%20#0&quot;,&quot;size&quot;:16,&quot;width&quot;:633.6,&quot;height&quot;:108.00000000000003}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32905" y="2952668"/>
            <a:ext cx="228600" cy="19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7" title="{&quot;red&quot;:64,&quot;green&quot;:64,&quot;blue&quot;:64,&quot;origURL&quot;:&quot;https://www.codecogs.com/eqnedit.php?latex=%20%5Cnabla_%5Ctheta%20E%20#0&quot;,&quot;size&quot;:16,&quot;width&quot;:633.6,&quot;height&quot;:108.00000000000003}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20055" y="2952656"/>
            <a:ext cx="440436" cy="19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7" title="{&quot;red&quot;:64,&quot;green&quot;:64,&quot;blue&quot;:64,&quot;origURL&quot;:&quot;https://www.codecogs.com/eqnedit.php?latex=%20%7C%5CPsi_%5Ctheta%7C%5E2%20#0&quot;,&quot;size&quot;:16,&quot;width&quot;:633.6,&quot;height&quot;:108.00000000000003}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56430" y="2922950"/>
            <a:ext cx="435864" cy="2514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Variational Monte Carlo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7" name="Google Shape;97;p18"/>
          <p:cNvSpPr txBox="1"/>
          <p:nvPr>
            <p:ph idx="1" type="body"/>
          </p:nvPr>
        </p:nvSpPr>
        <p:spPr>
          <a:xfrm>
            <a:off x="311700" y="1152475"/>
            <a:ext cx="8520600" cy="47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Variational principle: Trial wavefunction       has minimum energy at the ground state 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8" name="Google Shape;98;p18" title="{&quot;red&quot;:64,&quot;green&quot;:64,&quot;blue&quot;:64,&quot;origURL&quot;:&quot;https://www.codecogs.com/eqnedit.php?latex=%20%5CPsi_%5Ctheta%20#0&quot;,&quot;size&quot;:16,&quot;width&quot;:633.6,&quot;height&quot;:108.00000000000003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5955" y="1303131"/>
            <a:ext cx="234696" cy="1920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_var.png" id="99" name="Google Shape;99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44500" y="1578650"/>
            <a:ext cx="1654976" cy="445425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8"/>
          <p:cNvSpPr txBox="1"/>
          <p:nvPr>
            <p:ph idx="1" type="body"/>
          </p:nvPr>
        </p:nvSpPr>
        <p:spPr>
          <a:xfrm>
            <a:off x="311700" y="2181100"/>
            <a:ext cx="8520600" cy="47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Write       as a neural network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1" name="Google Shape;101;p18" title="{&quot;red&quot;:64,&quot;green&quot;:64,&quot;blue&quot;:64,&quot;origURL&quot;:&quot;https://www.codecogs.com/eqnedit.php?latex=%20%5CPsi_%5Ctheta%20#0&quot;,&quot;size&quot;:16,&quot;width&quot;:633.6,&quot;height&quot;:108.00000000000003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3305" y="2321943"/>
            <a:ext cx="234696" cy="192024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8"/>
          <p:cNvSpPr txBox="1"/>
          <p:nvPr>
            <p:ph idx="1" type="body"/>
          </p:nvPr>
        </p:nvSpPr>
        <p:spPr>
          <a:xfrm>
            <a:off x="311700" y="2811825"/>
            <a:ext cx="8520600" cy="47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Estimate       and            with Monte Carlo samples from   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3" name="Google Shape;103;p18" title="{&quot;red&quot;:64,&quot;green&quot;:64,&quot;blue&quot;:64,&quot;origURL&quot;:&quot;https://www.codecogs.com/eqnedit.php?latex=%20E_%5Ctheta%20#0&quot;,&quot;size&quot;:16,&quot;width&quot;:633.6,&quot;height&quot;:108.00000000000003}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32905" y="2952668"/>
            <a:ext cx="228600" cy="19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8" title="{&quot;red&quot;:64,&quot;green&quot;:64,&quot;blue&quot;:64,&quot;origURL&quot;:&quot;https://www.codecogs.com/eqnedit.php?latex=%20%5Cnabla_%5Ctheta%20E%20#0&quot;,&quot;size&quot;:16,&quot;width&quot;:633.6,&quot;height&quot;:108.00000000000003}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20055" y="2952656"/>
            <a:ext cx="440436" cy="19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8" title="{&quot;red&quot;:64,&quot;green&quot;:64,&quot;blue&quot;:64,&quot;origURL&quot;:&quot;https://www.codecogs.com/eqnedit.php?latex=%20%7C%5CPsi_%5Ctheta%7C%5E2%20#0&quot;,&quot;size&quot;:16,&quot;width&quot;:633.6,&quot;height&quot;:108.00000000000003}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56430" y="2922950"/>
            <a:ext cx="435864" cy="25146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8"/>
          <p:cNvSpPr txBox="1"/>
          <p:nvPr>
            <p:ph idx="1" type="body"/>
          </p:nvPr>
        </p:nvSpPr>
        <p:spPr>
          <a:xfrm>
            <a:off x="311700" y="3340750"/>
            <a:ext cx="8520600" cy="47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Minimize with gradient descent</a:t>
            </a: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VMC for lattice field theories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2" name="Google Shape;112;p19"/>
          <p:cNvSpPr txBox="1"/>
          <p:nvPr>
            <p:ph idx="1" type="body"/>
          </p:nvPr>
        </p:nvSpPr>
        <p:spPr>
          <a:xfrm>
            <a:off x="311700" y="1152475"/>
            <a:ext cx="8520600" cy="9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Parameterize the wavefunctional            on a spatial lattice 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3" name="Google Shape;113;p19" title="{&quot;red&quot;:64,&quot;green&quot;:64,&quot;blue&quot;:64,&quot;origURL&quot;:&quot;https://www.codecogs.com/eqnedit.php?latex=%20%5CPsi%20%5B%5Cphi_x%5D%20#0&quot;,&quot;size&quot;:16.5,&quot;width&quot;:633.6,&quot;height&quot;:266.40000000000003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35505" y="1269933"/>
            <a:ext cx="506063" cy="2357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VMC for lattice field theories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9" name="Google Shape;119;p20"/>
          <p:cNvSpPr txBox="1"/>
          <p:nvPr>
            <p:ph idx="1" type="body"/>
          </p:nvPr>
        </p:nvSpPr>
        <p:spPr>
          <a:xfrm>
            <a:off x="311700" y="1152475"/>
            <a:ext cx="8520600" cy="68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Parameterize the wavefunctional            on a spatial lattice 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0" name="Google Shape;120;p20" title="{&quot;red&quot;:64,&quot;green&quot;:64,&quot;blue&quot;:64,&quot;origURL&quot;:&quot;https://www.codecogs.com/eqnedit.php?latex=%20%5CPsi%20%5B%5Cphi_x%5D%20#0&quot;,&quot;size&quot;:16.5,&quot;width&quot;:633.6,&quot;height&quot;:266.40000000000003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35505" y="1269933"/>
            <a:ext cx="506063" cy="235744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0"/>
          <p:cNvSpPr txBox="1"/>
          <p:nvPr>
            <p:ph idx="1" type="body"/>
          </p:nvPr>
        </p:nvSpPr>
        <p:spPr>
          <a:xfrm>
            <a:off x="311700" y="1835875"/>
            <a:ext cx="8520600" cy="68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Minimize energy given by lattice hamiltonian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VMC for lattice field theories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7" name="Google Shape;127;p21"/>
          <p:cNvSpPr txBox="1"/>
          <p:nvPr>
            <p:ph idx="1" type="body"/>
          </p:nvPr>
        </p:nvSpPr>
        <p:spPr>
          <a:xfrm>
            <a:off x="311700" y="1152475"/>
            <a:ext cx="8520600" cy="68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Parameterize the wavefunctional            on a spatial lattice 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8" name="Google Shape;128;p21" title="{&quot;red&quot;:64,&quot;green&quot;:64,&quot;blue&quot;:64,&quot;origURL&quot;:&quot;https://www.codecogs.com/eqnedit.php?latex=%20%5CPsi%20%5B%5Cphi_x%5D%20#0&quot;,&quot;size&quot;:16.5,&quot;width&quot;:633.6,&quot;height&quot;:266.40000000000003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35505" y="1269933"/>
            <a:ext cx="506063" cy="235744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1"/>
          <p:cNvSpPr txBox="1"/>
          <p:nvPr>
            <p:ph idx="1" type="body"/>
          </p:nvPr>
        </p:nvSpPr>
        <p:spPr>
          <a:xfrm>
            <a:off x="311700" y="1835875"/>
            <a:ext cx="8520600" cy="68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Minimize energy given by lattice hamiltonian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0" name="Google Shape;130;p21"/>
          <p:cNvSpPr txBox="1"/>
          <p:nvPr>
            <p:ph idx="1" type="body"/>
          </p:nvPr>
        </p:nvSpPr>
        <p:spPr>
          <a:xfrm>
            <a:off x="311700" y="2571750"/>
            <a:ext cx="8520600" cy="68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But energy is unphysical 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VMC for lattice field theories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6" name="Google Shape;136;p22"/>
          <p:cNvSpPr txBox="1"/>
          <p:nvPr>
            <p:ph idx="1" type="body"/>
          </p:nvPr>
        </p:nvSpPr>
        <p:spPr>
          <a:xfrm>
            <a:off x="311700" y="1152475"/>
            <a:ext cx="8520600" cy="68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Parameterize the wavefunctional            on a spatial lattice 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7" name="Google Shape;137;p22" title="{&quot;red&quot;:64,&quot;green&quot;:64,&quot;blue&quot;:64,&quot;origURL&quot;:&quot;https://www.codecogs.com/eqnedit.php?latex=%20%5CPsi%20%5B%5Cphi_x%5D%20#0&quot;,&quot;size&quot;:16.5,&quot;width&quot;:633.6,&quot;height&quot;:266.40000000000003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35505" y="1269933"/>
            <a:ext cx="506063" cy="235744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2"/>
          <p:cNvSpPr txBox="1"/>
          <p:nvPr>
            <p:ph idx="1" type="body"/>
          </p:nvPr>
        </p:nvSpPr>
        <p:spPr>
          <a:xfrm>
            <a:off x="311700" y="1835875"/>
            <a:ext cx="8520600" cy="68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Minimize energy given by lattice hamiltonian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9" name="Google Shape;139;p22"/>
          <p:cNvSpPr txBox="1"/>
          <p:nvPr>
            <p:ph idx="1" type="body"/>
          </p:nvPr>
        </p:nvSpPr>
        <p:spPr>
          <a:xfrm>
            <a:off x="311700" y="2571750"/>
            <a:ext cx="8520600" cy="68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But energy is unphysical </a:t>
            </a:r>
            <a:endParaRPr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0" name="Google Shape;140;p22" title="{&quot;red&quot;:64,&quot;green&quot;:64,&quot;blue&quot;:64,&quot;origURL&quot;:&quot;https://www.codecogs.com/eqnedit.php?latex=%20m%20%3D%20E_1%20-%20E_0#0&quot;,&quot;size&quot;:18,&quot;width&quot;:670.9133858267717,&quot;height&quot;:53.811023622047244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73175" y="3307625"/>
            <a:ext cx="2197626" cy="3370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1" name="Google Shape;141;p22"/>
          <p:cNvCxnSpPr>
            <a:endCxn id="140" idx="2"/>
          </p:cNvCxnSpPr>
          <p:nvPr/>
        </p:nvCxnSpPr>
        <p:spPr>
          <a:xfrm rot="10800000">
            <a:off x="4571988" y="3644700"/>
            <a:ext cx="401100" cy="654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2" name="Google Shape;142;p22"/>
          <p:cNvCxnSpPr/>
          <p:nvPr/>
        </p:nvCxnSpPr>
        <p:spPr>
          <a:xfrm flipH="1" rot="10800000">
            <a:off x="5205325" y="3700600"/>
            <a:ext cx="247200" cy="561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43" name="Google Shape;143;p22"/>
          <p:cNvSpPr txBox="1"/>
          <p:nvPr/>
        </p:nvSpPr>
        <p:spPr>
          <a:xfrm>
            <a:off x="4411500" y="4367050"/>
            <a:ext cx="1565100" cy="6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UV divergent</a:t>
            </a:r>
            <a:endParaRPr sz="1800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IR divergent</a:t>
            </a:r>
            <a:endParaRPr sz="1800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44" name="Google Shape;144;p22"/>
          <p:cNvCxnSpPr/>
          <p:nvPr/>
        </p:nvCxnSpPr>
        <p:spPr>
          <a:xfrm flipH="1" rot="10800000">
            <a:off x="2486825" y="3595675"/>
            <a:ext cx="823800" cy="419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45" name="Google Shape;145;p22"/>
          <p:cNvSpPr txBox="1"/>
          <p:nvPr/>
        </p:nvSpPr>
        <p:spPr>
          <a:xfrm>
            <a:off x="1378325" y="3991025"/>
            <a:ext cx="1108500" cy="5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UV finite</a:t>
            </a:r>
            <a:endParaRPr sz="1800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IR finite</a:t>
            </a:r>
            <a:endParaRPr sz="1800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