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26"/>
  </p:notesMasterIdLst>
  <p:sldIdLst>
    <p:sldId id="284" r:id="rId2"/>
    <p:sldId id="279" r:id="rId3"/>
    <p:sldId id="293" r:id="rId4"/>
    <p:sldId id="280" r:id="rId5"/>
    <p:sldId id="294" r:id="rId6"/>
    <p:sldId id="274" r:id="rId7"/>
    <p:sldId id="260" r:id="rId8"/>
    <p:sldId id="261" r:id="rId9"/>
    <p:sldId id="287" r:id="rId10"/>
    <p:sldId id="262" r:id="rId11"/>
    <p:sldId id="296" r:id="rId12"/>
    <p:sldId id="266" r:id="rId13"/>
    <p:sldId id="267" r:id="rId14"/>
    <p:sldId id="268" r:id="rId15"/>
    <p:sldId id="275" r:id="rId16"/>
    <p:sldId id="295" r:id="rId17"/>
    <p:sldId id="263" r:id="rId18"/>
    <p:sldId id="265" r:id="rId19"/>
    <p:sldId id="273" r:id="rId20"/>
    <p:sldId id="290" r:id="rId21"/>
    <p:sldId id="288" r:id="rId22"/>
    <p:sldId id="285" r:id="rId23"/>
    <p:sldId id="292" r:id="rId24"/>
    <p:sldId id="283" r:id="rId2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77" d="100"/>
          <a:sy n="77" d="100"/>
        </p:scale>
        <p:origin x="912" y="-29"/>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4C6BB77-B80E-4E2B-A329-887180D18347}" type="datetimeFigureOut">
              <a:rPr lang="en-US" smtClean="0"/>
              <a:t>7/27/2026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A03A7DD-1B40-481E-864E-6325BE3F9A0F}" type="slidenum">
              <a:rPr lang="en-US" smtClean="0"/>
              <a:t>‹#›</a:t>
            </a:fld>
            <a:endParaRPr lang="en-US"/>
          </a:p>
        </p:txBody>
      </p:sp>
    </p:spTree>
    <p:extLst>
      <p:ext uri="{BB962C8B-B14F-4D97-AF65-F5344CB8AC3E}">
        <p14:creationId xmlns:p14="http://schemas.microsoft.com/office/powerpoint/2010/main" val="2390660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Hello everyone, today I'm here to talk about our work on simulating quantum field theory dynamics on a spin-boson quantum computer. Anton led the experimental work along with Nhung and </a:t>
            </a:r>
            <a:r>
              <a:rPr lang="en-US" sz="1200" kern="1200" dirty="0" err="1">
                <a:solidFill>
                  <a:schemeClr val="tx1"/>
                </a:solidFill>
                <a:effectLst/>
                <a:latin typeface="+mn-lt"/>
                <a:ea typeface="+mn-ea"/>
                <a:cs typeface="+mn-cs"/>
              </a:rPr>
              <a:t>Xingxin</a:t>
            </a:r>
            <a:r>
              <a:rPr lang="en-US" sz="1200" kern="1200" dirty="0">
                <a:solidFill>
                  <a:schemeClr val="tx1"/>
                </a:solidFill>
                <a:effectLst/>
                <a:latin typeface="+mn-lt"/>
                <a:ea typeface="+mn-ea"/>
                <a:cs typeface="+mn-cs"/>
              </a:rPr>
              <a:t> supervised by Alaina and Norbert. Saurabh and I worked on the theory with Prof. Zohreh Davoudi. </a:t>
            </a:r>
            <a:endParaRPr lang="en-US" dirty="0"/>
          </a:p>
        </p:txBody>
      </p:sp>
      <p:sp>
        <p:nvSpPr>
          <p:cNvPr id="4" name="Slide Number Placeholder 3"/>
          <p:cNvSpPr>
            <a:spLocks noGrp="1"/>
          </p:cNvSpPr>
          <p:nvPr>
            <p:ph type="sldNum" sz="quarter" idx="5"/>
          </p:nvPr>
        </p:nvSpPr>
        <p:spPr/>
        <p:txBody>
          <a:bodyPr/>
          <a:lstStyle/>
          <a:p>
            <a:fld id="{7A03A7DD-1B40-481E-864E-6325BE3F9A0F}" type="slidenum">
              <a:rPr lang="en-US" smtClean="0"/>
              <a:t>1</a:t>
            </a:fld>
            <a:endParaRPr lang="en-US"/>
          </a:p>
        </p:txBody>
      </p:sp>
    </p:spTree>
    <p:extLst>
      <p:ext uri="{BB962C8B-B14F-4D97-AF65-F5344CB8AC3E}">
        <p14:creationId xmlns:p14="http://schemas.microsoft.com/office/powerpoint/2010/main" val="123726885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2"/>
        <p:cNvGrpSpPr/>
        <p:nvPr/>
      </p:nvGrpSpPr>
      <p:grpSpPr>
        <a:xfrm>
          <a:off x="0" y="0"/>
          <a:ext cx="0" cy="0"/>
          <a:chOff x="0" y="0"/>
          <a:chExt cx="0" cy="0"/>
        </a:xfrm>
      </p:grpSpPr>
      <p:sp>
        <p:nvSpPr>
          <p:cNvPr id="153" name="Google Shape;153;g3a1cf7dd75f_0_83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4" name="Google Shape;154;g3a1cf7dd75f_0_83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sz="1200" kern="1200" dirty="0">
                <a:solidFill>
                  <a:schemeClr val="tx1"/>
                </a:solidFill>
                <a:effectLst/>
                <a:latin typeface="+mn-lt"/>
                <a:ea typeface="+mn-ea"/>
                <a:cs typeface="+mn-cs"/>
              </a:rPr>
              <a:t>Phonon occupations are measured by driving transitions in a coupled spin-phonon state. The spin state is first reset to 0. The Rabi frequencies go as square root  of the phonon occupation number, and therefore performing  a fitting procedure on the spin flip probability can give us the phonon occupation probabilities. </a:t>
            </a:r>
            <a:endParaRPr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D7E92C-5891-BD6B-E92E-3E1703F8857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F5EB32C-CD93-5BFA-CA34-931830F7559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ED532F3-22D2-2C34-8475-817BBC1E0657}"/>
              </a:ext>
            </a:extLst>
          </p:cNvPr>
          <p:cNvSpPr>
            <a:spLocks noGrp="1"/>
          </p:cNvSpPr>
          <p:nvPr>
            <p:ph type="body" idx="1"/>
          </p:nvPr>
        </p:nvSpPr>
        <p:spPr/>
        <p:txBody>
          <a:bodyPr/>
          <a:lstStyle/>
          <a:p>
            <a:r>
              <a:rPr lang="en-US" sz="1200" kern="1200" dirty="0">
                <a:solidFill>
                  <a:schemeClr val="tx1"/>
                </a:solidFill>
                <a:effectLst/>
                <a:latin typeface="+mn-lt"/>
                <a:ea typeface="+mn-ea"/>
                <a:cs typeface="+mn-cs"/>
              </a:rPr>
              <a:t>Now, I'll discuss the lattice Yukawa model in 1+1 D. We use the staggered fermion formulation where the electron </a:t>
            </a:r>
            <a:r>
              <a:rPr lang="en-US" sz="1200" kern="1200" dirty="0" err="1">
                <a:solidFill>
                  <a:schemeClr val="tx1"/>
                </a:solidFill>
                <a:effectLst/>
                <a:latin typeface="+mn-lt"/>
                <a:ea typeface="+mn-ea"/>
                <a:cs typeface="+mn-cs"/>
              </a:rPr>
              <a:t>d.o.f.</a:t>
            </a:r>
            <a:r>
              <a:rPr lang="en-US" sz="1200" kern="1200" dirty="0">
                <a:solidFill>
                  <a:schemeClr val="tx1"/>
                </a:solidFill>
                <a:effectLst/>
                <a:latin typeface="+mn-lt"/>
                <a:ea typeface="+mn-ea"/>
                <a:cs typeface="+mn-cs"/>
              </a:rPr>
              <a:t> are mapped to even sites (in green) and positron </a:t>
            </a:r>
            <a:r>
              <a:rPr lang="en-US" sz="1200" kern="1200" dirty="0" err="1">
                <a:solidFill>
                  <a:schemeClr val="tx1"/>
                </a:solidFill>
                <a:effectLst/>
                <a:latin typeface="+mn-lt"/>
                <a:ea typeface="+mn-ea"/>
                <a:cs typeface="+mn-cs"/>
              </a:rPr>
              <a:t>d.o.f.</a:t>
            </a:r>
            <a:r>
              <a:rPr lang="en-US" sz="1200" kern="1200" dirty="0">
                <a:solidFill>
                  <a:schemeClr val="tx1"/>
                </a:solidFill>
                <a:effectLst/>
                <a:latin typeface="+mn-lt"/>
                <a:ea typeface="+mn-ea"/>
                <a:cs typeface="+mn-cs"/>
              </a:rPr>
              <a:t> to odd sites (in blue). The dotted ones represent empty sites and colored ones occupied. </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The fermionic fields (psi) are mapped to spins via Jordan-Wigner transformation. The free fermionic Hamiltonian contains nearest </a:t>
            </a:r>
            <a:r>
              <a:rPr lang="en-US" sz="1200" kern="1200" dirty="0" err="1">
                <a:solidFill>
                  <a:schemeClr val="tx1"/>
                </a:solidFill>
                <a:effectLst/>
                <a:latin typeface="+mn-lt"/>
                <a:ea typeface="+mn-ea"/>
                <a:cs typeface="+mn-cs"/>
              </a:rPr>
              <a:t>neighbour</a:t>
            </a:r>
            <a:r>
              <a:rPr lang="en-US" sz="1200" kern="1200" dirty="0">
                <a:solidFill>
                  <a:schemeClr val="tx1"/>
                </a:solidFill>
                <a:effectLst/>
                <a:latin typeface="+mn-lt"/>
                <a:ea typeface="+mn-ea"/>
                <a:cs typeface="+mn-cs"/>
              </a:rPr>
              <a:t> hopping, including hopping across the periodic boundary, and the staggered mass term. This term can be implemented using single and 2 qubit gates.</a:t>
            </a:r>
          </a:p>
          <a:p>
            <a:endParaRPr lang="en-US" dirty="0"/>
          </a:p>
        </p:txBody>
      </p:sp>
      <p:sp>
        <p:nvSpPr>
          <p:cNvPr id="4" name="Slide Number Placeholder 3">
            <a:extLst>
              <a:ext uri="{FF2B5EF4-FFF2-40B4-BE49-F238E27FC236}">
                <a16:creationId xmlns:a16="http://schemas.microsoft.com/office/drawing/2014/main" id="{6026F2AE-6CF2-FD74-7C4D-2970AF9299F3}"/>
              </a:ext>
            </a:extLst>
          </p:cNvPr>
          <p:cNvSpPr>
            <a:spLocks noGrp="1"/>
          </p:cNvSpPr>
          <p:nvPr>
            <p:ph type="sldNum" sz="quarter" idx="5"/>
          </p:nvPr>
        </p:nvSpPr>
        <p:spPr/>
        <p:txBody>
          <a:bodyPr/>
          <a:lstStyle/>
          <a:p>
            <a:fld id="{7A03A7DD-1B40-481E-864E-6325BE3F9A0F}" type="slidenum">
              <a:rPr lang="en-US" smtClean="0"/>
              <a:t>11</a:t>
            </a:fld>
            <a:endParaRPr lang="en-US"/>
          </a:p>
        </p:txBody>
      </p:sp>
    </p:spTree>
    <p:extLst>
      <p:ext uri="{BB962C8B-B14F-4D97-AF65-F5344CB8AC3E}">
        <p14:creationId xmlns:p14="http://schemas.microsoft.com/office/powerpoint/2010/main" val="335498295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The bosonic fields (phi) can be written as a momentum mode expansion and the free bosonic term is just the harmonic oscillator Hamiltonian summed over the N modes. They can be implemented using bosonic phase gates at no cost.</a:t>
            </a:r>
          </a:p>
          <a:p>
            <a:endParaRPr lang="en-US" dirty="0"/>
          </a:p>
        </p:txBody>
      </p:sp>
      <p:sp>
        <p:nvSpPr>
          <p:cNvPr id="4" name="Slide Number Placeholder 3"/>
          <p:cNvSpPr>
            <a:spLocks noGrp="1"/>
          </p:cNvSpPr>
          <p:nvPr>
            <p:ph type="sldNum" sz="quarter" idx="5"/>
          </p:nvPr>
        </p:nvSpPr>
        <p:spPr/>
        <p:txBody>
          <a:bodyPr/>
          <a:lstStyle/>
          <a:p>
            <a:fld id="{7A03A7DD-1B40-481E-864E-6325BE3F9A0F}" type="slidenum">
              <a:rPr lang="en-US" smtClean="0"/>
              <a:t>12</a:t>
            </a:fld>
            <a:endParaRPr lang="en-US"/>
          </a:p>
        </p:txBody>
      </p:sp>
    </p:spTree>
    <p:extLst>
      <p:ext uri="{BB962C8B-B14F-4D97-AF65-F5344CB8AC3E}">
        <p14:creationId xmlns:p14="http://schemas.microsoft.com/office/powerpoint/2010/main" val="387100504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The Yukawa interaction term takes the following form where the fermionic number operator maps to 1+sigmaz/2  and phi is replaced by the mode expansion. This can be implemented using the spin-phonon gates.</a:t>
            </a:r>
            <a:endParaRPr lang="en-US" dirty="0"/>
          </a:p>
        </p:txBody>
      </p:sp>
      <p:sp>
        <p:nvSpPr>
          <p:cNvPr id="4" name="Slide Number Placeholder 3"/>
          <p:cNvSpPr>
            <a:spLocks noGrp="1"/>
          </p:cNvSpPr>
          <p:nvPr>
            <p:ph type="sldNum" sz="quarter" idx="5"/>
          </p:nvPr>
        </p:nvSpPr>
        <p:spPr/>
        <p:txBody>
          <a:bodyPr/>
          <a:lstStyle/>
          <a:p>
            <a:fld id="{7A03A7DD-1B40-481E-864E-6325BE3F9A0F}" type="slidenum">
              <a:rPr lang="en-US" smtClean="0"/>
              <a:t>13</a:t>
            </a:fld>
            <a:endParaRPr lang="en-US"/>
          </a:p>
        </p:txBody>
      </p:sp>
    </p:spTree>
    <p:extLst>
      <p:ext uri="{BB962C8B-B14F-4D97-AF65-F5344CB8AC3E}">
        <p14:creationId xmlns:p14="http://schemas.microsoft.com/office/powerpoint/2010/main" val="27763671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The staggered charge operator, Q, measures the number of positrons minus number of electrons and is a conserved quantity.</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Our experimental setup has a limited bosonic coherence time, which limits the number of 2 qubit gates we can use. So, we restrict our simulation to certain charge subsectors. </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The 2 site theory has 2 states with Q=0  which can be mapped to a single qubit and the 4 site theory has 4 states with Q=-1 which can be mapped to 2 qubits. </a:t>
            </a:r>
          </a:p>
          <a:p>
            <a:endParaRPr lang="en-US" dirty="0"/>
          </a:p>
        </p:txBody>
      </p:sp>
      <p:sp>
        <p:nvSpPr>
          <p:cNvPr id="4" name="Slide Number Placeholder 3"/>
          <p:cNvSpPr>
            <a:spLocks noGrp="1"/>
          </p:cNvSpPr>
          <p:nvPr>
            <p:ph type="sldNum" sz="quarter" idx="5"/>
          </p:nvPr>
        </p:nvSpPr>
        <p:spPr/>
        <p:txBody>
          <a:bodyPr/>
          <a:lstStyle/>
          <a:p>
            <a:fld id="{7A03A7DD-1B40-481E-864E-6325BE3F9A0F}" type="slidenum">
              <a:rPr lang="en-US" smtClean="0"/>
              <a:t>14</a:t>
            </a:fld>
            <a:endParaRPr lang="en-US"/>
          </a:p>
        </p:txBody>
      </p:sp>
    </p:spTree>
    <p:extLst>
      <p:ext uri="{BB962C8B-B14F-4D97-AF65-F5344CB8AC3E}">
        <p14:creationId xmlns:p14="http://schemas.microsoft.com/office/powerpoint/2010/main" val="16008202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For the 2 site case, we map the charge 0 states to a single qubit as follows and then Pauli decompose the subsector Hamiltonian. </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This Hamiltonian is then translated to a quantum circuit using an ancilla qubit.</a:t>
            </a:r>
          </a:p>
          <a:p>
            <a:endParaRPr lang="en-US" dirty="0"/>
          </a:p>
        </p:txBody>
      </p:sp>
      <p:sp>
        <p:nvSpPr>
          <p:cNvPr id="4" name="Slide Number Placeholder 3"/>
          <p:cNvSpPr>
            <a:spLocks noGrp="1"/>
          </p:cNvSpPr>
          <p:nvPr>
            <p:ph type="sldNum" sz="quarter" idx="5"/>
          </p:nvPr>
        </p:nvSpPr>
        <p:spPr/>
        <p:txBody>
          <a:bodyPr/>
          <a:lstStyle/>
          <a:p>
            <a:fld id="{7A03A7DD-1B40-481E-864E-6325BE3F9A0F}" type="slidenum">
              <a:rPr lang="en-US" smtClean="0"/>
              <a:t>15</a:t>
            </a:fld>
            <a:endParaRPr lang="en-US"/>
          </a:p>
        </p:txBody>
      </p:sp>
    </p:spTree>
    <p:extLst>
      <p:ext uri="{BB962C8B-B14F-4D97-AF65-F5344CB8AC3E}">
        <p14:creationId xmlns:p14="http://schemas.microsoft.com/office/powerpoint/2010/main" val="192038821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C912A4-2A4E-853A-A361-6EFEFAE56F3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4B669C2-A641-146B-9FD8-1BE445174B2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34AB9B1-B71D-C103-D70A-38F916ADCDC9}"/>
              </a:ext>
            </a:extLst>
          </p:cNvPr>
          <p:cNvSpPr>
            <a:spLocks noGrp="1"/>
          </p:cNvSpPr>
          <p:nvPr>
            <p:ph type="body" idx="1"/>
          </p:nvPr>
        </p:nvSpPr>
        <p:spPr/>
        <p:txBody>
          <a:bodyPr/>
          <a:lstStyle/>
          <a:p>
            <a:r>
              <a:rPr lang="en-US" sz="1200" kern="1200" dirty="0">
                <a:solidFill>
                  <a:schemeClr val="tx1"/>
                </a:solidFill>
                <a:effectLst/>
                <a:latin typeface="+mn-lt"/>
                <a:ea typeface="+mn-ea"/>
                <a:cs typeface="+mn-cs"/>
              </a:rPr>
              <a:t>In the 4 site case, we map the 4 states to 2 qubits and a similar procedure gives us this circuit. </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Note that we have only 2 2-qubit gates per Trotter step which was helpful in obtaining non-trivial dynamics before bosonic decoherence kicks in.</a:t>
            </a:r>
          </a:p>
          <a:p>
            <a:endParaRPr lang="en-US" dirty="0"/>
          </a:p>
        </p:txBody>
      </p:sp>
      <p:sp>
        <p:nvSpPr>
          <p:cNvPr id="4" name="Slide Number Placeholder 3">
            <a:extLst>
              <a:ext uri="{FF2B5EF4-FFF2-40B4-BE49-F238E27FC236}">
                <a16:creationId xmlns:a16="http://schemas.microsoft.com/office/drawing/2014/main" id="{F081A169-1FCF-A524-22CB-326403A56E32}"/>
              </a:ext>
            </a:extLst>
          </p:cNvPr>
          <p:cNvSpPr>
            <a:spLocks noGrp="1"/>
          </p:cNvSpPr>
          <p:nvPr>
            <p:ph type="sldNum" sz="quarter" idx="5"/>
          </p:nvPr>
        </p:nvSpPr>
        <p:spPr/>
        <p:txBody>
          <a:bodyPr/>
          <a:lstStyle/>
          <a:p>
            <a:fld id="{7A03A7DD-1B40-481E-864E-6325BE3F9A0F}" type="slidenum">
              <a:rPr lang="en-US" smtClean="0"/>
              <a:t>16</a:t>
            </a:fld>
            <a:endParaRPr lang="en-US"/>
          </a:p>
        </p:txBody>
      </p:sp>
    </p:spTree>
    <p:extLst>
      <p:ext uri="{BB962C8B-B14F-4D97-AF65-F5344CB8AC3E}">
        <p14:creationId xmlns:p14="http://schemas.microsoft.com/office/powerpoint/2010/main" val="207292986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7"/>
        <p:cNvGrpSpPr/>
        <p:nvPr/>
      </p:nvGrpSpPr>
      <p:grpSpPr>
        <a:xfrm>
          <a:off x="0" y="0"/>
          <a:ext cx="0" cy="0"/>
          <a:chOff x="0" y="0"/>
          <a:chExt cx="0" cy="0"/>
        </a:xfrm>
      </p:grpSpPr>
      <p:sp>
        <p:nvSpPr>
          <p:cNvPr id="178" name="Google Shape;178;g3701a2e0a4d_1_20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9" name="Google Shape;179;g3701a2e0a4d_1_20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r>
              <a:rPr lang="en-US" sz="1200" kern="1200" dirty="0">
                <a:solidFill>
                  <a:schemeClr val="tx1"/>
                </a:solidFill>
                <a:effectLst/>
                <a:latin typeface="+mn-lt"/>
                <a:ea typeface="+mn-ea"/>
                <a:cs typeface="+mn-cs"/>
              </a:rPr>
              <a:t>We start with this initial state with no phonon excitations and here are the results for the 2-site theory. The spin dynamics are trivial. </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The dotted lines correspond to classical simulations. The hollow dots denote the exact dynamics of the quantum circuit in the absence of experimental errors. The solid dots are the experimental data points. </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The hybrid simulation was able to capture the dynamics for phonon occupations of </a:t>
            </a:r>
            <a:r>
              <a:rPr lang="en-US" sz="1200" kern="1200" dirty="0" err="1">
                <a:solidFill>
                  <a:schemeClr val="tx1"/>
                </a:solidFill>
                <a:effectLst/>
                <a:latin typeface="+mn-lt"/>
                <a:ea typeface="+mn-ea"/>
                <a:cs typeface="+mn-cs"/>
              </a:rPr>
              <a:t>upto</a:t>
            </a:r>
            <a:r>
              <a:rPr lang="en-US" sz="1200" kern="1200" dirty="0">
                <a:solidFill>
                  <a:schemeClr val="tx1"/>
                </a:solidFill>
                <a:effectLst/>
                <a:latin typeface="+mn-lt"/>
                <a:ea typeface="+mn-ea"/>
                <a:cs typeface="+mn-cs"/>
              </a:rPr>
              <a:t> 8 for the strongly coupled mode.</a:t>
            </a:r>
          </a:p>
          <a:p>
            <a:pPr marL="0" lvl="0" indent="0" algn="l" rtl="0">
              <a:spcBef>
                <a:spcPts val="0"/>
              </a:spcBef>
              <a:spcAft>
                <a:spcPts val="0"/>
              </a:spcAft>
              <a:buNone/>
            </a:pPr>
            <a:endParaRPr dirty="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9"/>
        <p:cNvGrpSpPr/>
        <p:nvPr/>
      </p:nvGrpSpPr>
      <p:grpSpPr>
        <a:xfrm>
          <a:off x="0" y="0"/>
          <a:ext cx="0" cy="0"/>
          <a:chOff x="0" y="0"/>
          <a:chExt cx="0" cy="0"/>
        </a:xfrm>
      </p:grpSpPr>
      <p:sp>
        <p:nvSpPr>
          <p:cNvPr id="230" name="Google Shape;230;g3701a2e0a4d_1_22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1" name="Google Shape;231;g3701a2e0a4d_1_22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Here is a </a:t>
            </a:r>
            <a:r>
              <a:rPr lang="en-US" sz="1200" kern="1200" dirty="0" err="1">
                <a:solidFill>
                  <a:schemeClr val="tx1"/>
                </a:solidFill>
                <a:effectLst/>
                <a:latin typeface="+mn-lt"/>
                <a:ea typeface="+mn-ea"/>
                <a:cs typeface="+mn-cs"/>
              </a:rPr>
              <a:t>comparision</a:t>
            </a:r>
            <a:r>
              <a:rPr lang="en-US" sz="1200" kern="1200" dirty="0">
                <a:solidFill>
                  <a:schemeClr val="tx1"/>
                </a:solidFill>
                <a:effectLst/>
                <a:latin typeface="+mn-lt"/>
                <a:ea typeface="+mn-ea"/>
                <a:cs typeface="+mn-cs"/>
              </a:rPr>
              <a:t> table. The N log Lambda extra qubits required to binary encode a bosonic mode truncated at Lambda are replaced by the N motional modes already present in the simulator. </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Entangling gate costs are reduced by a factor of log Lamba squared. There is no cutoff dependence in the hybrid case and bosonic operations are more naturally implemented.</a:t>
            </a:r>
          </a:p>
          <a:p>
            <a:endParaRPr lang="en-US" dirty="0"/>
          </a:p>
        </p:txBody>
      </p:sp>
      <p:sp>
        <p:nvSpPr>
          <p:cNvPr id="4" name="Slide Number Placeholder 3"/>
          <p:cNvSpPr>
            <a:spLocks noGrp="1"/>
          </p:cNvSpPr>
          <p:nvPr>
            <p:ph type="sldNum" sz="quarter" idx="5"/>
          </p:nvPr>
        </p:nvSpPr>
        <p:spPr/>
        <p:txBody>
          <a:bodyPr/>
          <a:lstStyle/>
          <a:p>
            <a:fld id="{7A03A7DD-1B40-481E-864E-6325BE3F9A0F}" type="slidenum">
              <a:rPr lang="en-US" smtClean="0"/>
              <a:t>19</a:t>
            </a:fld>
            <a:endParaRPr lang="en-US"/>
          </a:p>
        </p:txBody>
      </p:sp>
    </p:spTree>
    <p:extLst>
      <p:ext uri="{BB962C8B-B14F-4D97-AF65-F5344CB8AC3E}">
        <p14:creationId xmlns:p14="http://schemas.microsoft.com/office/powerpoint/2010/main" val="32693422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Simulating out-of-equilibrium dynamics of bosonic and interacting fermion-boson theories is crucial to understand hadronic interactions, early universe, gauge theories etc.</a:t>
            </a:r>
            <a:endParaRPr lang="en-US" dirty="0"/>
          </a:p>
        </p:txBody>
      </p:sp>
      <p:sp>
        <p:nvSpPr>
          <p:cNvPr id="4" name="Slide Number Placeholder 3"/>
          <p:cNvSpPr>
            <a:spLocks noGrp="1"/>
          </p:cNvSpPr>
          <p:nvPr>
            <p:ph type="sldNum" sz="quarter" idx="5"/>
          </p:nvPr>
        </p:nvSpPr>
        <p:spPr/>
        <p:txBody>
          <a:bodyPr/>
          <a:lstStyle/>
          <a:p>
            <a:fld id="{7A03A7DD-1B40-481E-864E-6325BE3F9A0F}" type="slidenum">
              <a:rPr lang="en-US" smtClean="0"/>
              <a:t>2</a:t>
            </a:fld>
            <a:endParaRPr lang="en-US"/>
          </a:p>
        </p:txBody>
      </p:sp>
    </p:spTree>
    <p:extLst>
      <p:ext uri="{BB962C8B-B14F-4D97-AF65-F5344CB8AC3E}">
        <p14:creationId xmlns:p14="http://schemas.microsoft.com/office/powerpoint/2010/main" val="420788684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1A8B75-1B06-2062-EE18-216706AEAFD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7497D9E-FCF9-8C97-33CC-AC8B90C7B14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F6EC409-C62E-1145-D5E1-ABC164D30DD0}"/>
              </a:ext>
            </a:extLst>
          </p:cNvPr>
          <p:cNvSpPr>
            <a:spLocks noGrp="1"/>
          </p:cNvSpPr>
          <p:nvPr>
            <p:ph type="body" idx="1"/>
          </p:nvPr>
        </p:nvSpPr>
        <p:spPr/>
        <p:txBody>
          <a:bodyPr/>
          <a:lstStyle/>
          <a:p>
            <a:r>
              <a:rPr lang="en-US" sz="1200" kern="1200" dirty="0">
                <a:solidFill>
                  <a:schemeClr val="tx1"/>
                </a:solidFill>
                <a:effectLst/>
                <a:latin typeface="+mn-lt"/>
                <a:ea typeface="+mn-ea"/>
                <a:cs typeface="+mn-cs"/>
              </a:rPr>
              <a:t>These are digital circuits for calculating square roots and applying incremental operations on a binary encoding of bosons to qubits. Native hybrid gates are able to reduce gate depths by avoiding this.</a:t>
            </a:r>
          </a:p>
          <a:p>
            <a:endParaRPr lang="en-US" dirty="0"/>
          </a:p>
        </p:txBody>
      </p:sp>
      <p:sp>
        <p:nvSpPr>
          <p:cNvPr id="4" name="Slide Number Placeholder 3">
            <a:extLst>
              <a:ext uri="{FF2B5EF4-FFF2-40B4-BE49-F238E27FC236}">
                <a16:creationId xmlns:a16="http://schemas.microsoft.com/office/drawing/2014/main" id="{27EEEE68-753C-2324-0E53-BF7FD2538048}"/>
              </a:ext>
            </a:extLst>
          </p:cNvPr>
          <p:cNvSpPr>
            <a:spLocks noGrp="1"/>
          </p:cNvSpPr>
          <p:nvPr>
            <p:ph type="sldNum" sz="quarter" idx="5"/>
          </p:nvPr>
        </p:nvSpPr>
        <p:spPr/>
        <p:txBody>
          <a:bodyPr/>
          <a:lstStyle/>
          <a:p>
            <a:fld id="{7A03A7DD-1B40-481E-864E-6325BE3F9A0F}" type="slidenum">
              <a:rPr lang="en-US" smtClean="0"/>
              <a:t>20</a:t>
            </a:fld>
            <a:endParaRPr lang="en-US"/>
          </a:p>
        </p:txBody>
      </p:sp>
    </p:spTree>
    <p:extLst>
      <p:ext uri="{BB962C8B-B14F-4D97-AF65-F5344CB8AC3E}">
        <p14:creationId xmlns:p14="http://schemas.microsoft.com/office/powerpoint/2010/main" val="319825638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552DF3-EF79-586B-98C4-56CC4B35BC2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668AB62-3B40-6AE5-03D1-A81E4D4B041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A1B3150-F1CE-5A38-AF6E-0E8FE63D864B}"/>
              </a:ext>
            </a:extLst>
          </p:cNvPr>
          <p:cNvSpPr>
            <a:spLocks noGrp="1"/>
          </p:cNvSpPr>
          <p:nvPr>
            <p:ph type="body" idx="1"/>
          </p:nvPr>
        </p:nvSpPr>
        <p:spPr/>
        <p:txBody>
          <a:bodyPr/>
          <a:lstStyle/>
          <a:p>
            <a:r>
              <a:rPr lang="en-US" sz="1200" kern="1200" dirty="0">
                <a:solidFill>
                  <a:schemeClr val="tx1"/>
                </a:solidFill>
                <a:effectLst/>
                <a:latin typeface="+mn-lt"/>
                <a:ea typeface="+mn-ea"/>
                <a:cs typeface="+mn-cs"/>
              </a:rPr>
              <a:t>For classical simulations, exact diagonalization was used and for the 4 site theory, the Hilbert space grows rapidly with cutoff.</a:t>
            </a:r>
            <a:endParaRPr lang="en-US" dirty="0"/>
          </a:p>
        </p:txBody>
      </p:sp>
      <p:sp>
        <p:nvSpPr>
          <p:cNvPr id="4" name="Slide Number Placeholder 3">
            <a:extLst>
              <a:ext uri="{FF2B5EF4-FFF2-40B4-BE49-F238E27FC236}">
                <a16:creationId xmlns:a16="http://schemas.microsoft.com/office/drawing/2014/main" id="{0BCB1258-E6C7-BF61-3815-192610B17C17}"/>
              </a:ext>
            </a:extLst>
          </p:cNvPr>
          <p:cNvSpPr>
            <a:spLocks noGrp="1"/>
          </p:cNvSpPr>
          <p:nvPr>
            <p:ph type="sldNum" sz="quarter" idx="5"/>
          </p:nvPr>
        </p:nvSpPr>
        <p:spPr/>
        <p:txBody>
          <a:bodyPr/>
          <a:lstStyle/>
          <a:p>
            <a:fld id="{7A03A7DD-1B40-481E-864E-6325BE3F9A0F}" type="slidenum">
              <a:rPr lang="en-US" smtClean="0"/>
              <a:t>21</a:t>
            </a:fld>
            <a:endParaRPr lang="en-US"/>
          </a:p>
        </p:txBody>
      </p:sp>
    </p:spTree>
    <p:extLst>
      <p:ext uri="{BB962C8B-B14F-4D97-AF65-F5344CB8AC3E}">
        <p14:creationId xmlns:p14="http://schemas.microsoft.com/office/powerpoint/2010/main" val="425279499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Our next goal would be to implement gauge theories. A good starting point would be the lattice Schwinger model in 1+1 dimension. </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The gauge theory algebra is different from that of the harmonic oscillator. This can be managed by using approximations or with continuous variable mappings which will be discussed in the following talk. </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These methods require  implementing phonon-phonon interactions. Adding these to the gate-set gives us a universal hybrid gate-set for spin-boson quantum computing.</a:t>
            </a:r>
          </a:p>
          <a:p>
            <a:endParaRPr lang="en-US" dirty="0"/>
          </a:p>
        </p:txBody>
      </p:sp>
      <p:sp>
        <p:nvSpPr>
          <p:cNvPr id="4" name="Slide Number Placeholder 3"/>
          <p:cNvSpPr>
            <a:spLocks noGrp="1"/>
          </p:cNvSpPr>
          <p:nvPr>
            <p:ph type="sldNum" sz="quarter" idx="5"/>
          </p:nvPr>
        </p:nvSpPr>
        <p:spPr/>
        <p:txBody>
          <a:bodyPr/>
          <a:lstStyle/>
          <a:p>
            <a:fld id="{7A03A7DD-1B40-481E-864E-6325BE3F9A0F}" type="slidenum">
              <a:rPr lang="en-US" smtClean="0"/>
              <a:t>22</a:t>
            </a:fld>
            <a:endParaRPr lang="en-US"/>
          </a:p>
        </p:txBody>
      </p:sp>
    </p:spTree>
    <p:extLst>
      <p:ext uri="{BB962C8B-B14F-4D97-AF65-F5344CB8AC3E}">
        <p14:creationId xmlns:p14="http://schemas.microsoft.com/office/powerpoint/2010/main" val="308327108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To achieve this, we are working towards improving our motional coherence time to allow running longer circuits. </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Advanced pulse shaping techniques can help mitigating errors. </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We would also like to access observables like correlations by using phase sensitive measurements to help study entanglement structure of the final states.</a:t>
            </a:r>
          </a:p>
          <a:p>
            <a:endParaRPr lang="en-US" dirty="0"/>
          </a:p>
        </p:txBody>
      </p:sp>
      <p:sp>
        <p:nvSpPr>
          <p:cNvPr id="4" name="Slide Number Placeholder 3"/>
          <p:cNvSpPr>
            <a:spLocks noGrp="1"/>
          </p:cNvSpPr>
          <p:nvPr>
            <p:ph type="sldNum" sz="quarter" idx="5"/>
          </p:nvPr>
        </p:nvSpPr>
        <p:spPr/>
        <p:txBody>
          <a:bodyPr/>
          <a:lstStyle/>
          <a:p>
            <a:fld id="{7A03A7DD-1B40-481E-864E-6325BE3F9A0F}" type="slidenum">
              <a:rPr lang="en-US" smtClean="0"/>
              <a:t>23</a:t>
            </a:fld>
            <a:endParaRPr lang="en-US"/>
          </a:p>
        </p:txBody>
      </p:sp>
    </p:spTree>
    <p:extLst>
      <p:ext uri="{BB962C8B-B14F-4D97-AF65-F5344CB8AC3E}">
        <p14:creationId xmlns:p14="http://schemas.microsoft.com/office/powerpoint/2010/main" val="364581507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Thank you for listening. </a:t>
            </a:r>
          </a:p>
        </p:txBody>
      </p:sp>
      <p:sp>
        <p:nvSpPr>
          <p:cNvPr id="4" name="Slide Number Placeholder 3"/>
          <p:cNvSpPr>
            <a:spLocks noGrp="1"/>
          </p:cNvSpPr>
          <p:nvPr>
            <p:ph type="sldNum" sz="quarter" idx="5"/>
          </p:nvPr>
        </p:nvSpPr>
        <p:spPr/>
        <p:txBody>
          <a:bodyPr/>
          <a:lstStyle/>
          <a:p>
            <a:fld id="{7A03A7DD-1B40-481E-864E-6325BE3F9A0F}" type="slidenum">
              <a:rPr lang="en-US" smtClean="0"/>
              <a:t>24</a:t>
            </a:fld>
            <a:endParaRPr lang="en-US"/>
          </a:p>
        </p:txBody>
      </p:sp>
    </p:spTree>
    <p:extLst>
      <p:ext uri="{BB962C8B-B14F-4D97-AF65-F5344CB8AC3E}">
        <p14:creationId xmlns:p14="http://schemas.microsoft.com/office/powerpoint/2010/main" val="224043710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680C46-39BA-39A5-2585-370D0ABCA40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9B65B28-A056-FC26-BC6F-B763D0B2636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D80BE78-1B51-7DFE-2D20-E4E7D15D3D24}"/>
              </a:ext>
            </a:extLst>
          </p:cNvPr>
          <p:cNvSpPr>
            <a:spLocks noGrp="1"/>
          </p:cNvSpPr>
          <p:nvPr>
            <p:ph type="body" idx="1"/>
          </p:nvPr>
        </p:nvSpPr>
        <p:spPr/>
        <p:txBody>
          <a:bodyPr/>
          <a:lstStyle/>
          <a:p>
            <a:r>
              <a:rPr lang="en-US" sz="1200" kern="1200" dirty="0">
                <a:solidFill>
                  <a:schemeClr val="tx1"/>
                </a:solidFill>
                <a:effectLst/>
                <a:latin typeface="+mn-lt"/>
                <a:ea typeface="+mn-ea"/>
                <a:cs typeface="+mn-cs"/>
              </a:rPr>
              <a:t>This task is challenging with classical methods when dealing with real-time dynamics or finite-density systems. Quantum simulation is a promising alternative.</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In digital quantum simulation, the infinite dimensional Hilbert space of a boson is truncated and mapped to a finite number of qubits. However, truncation errors grow with energy and time and keeping this under control requires large qubit and gate costs. </a:t>
            </a:r>
          </a:p>
          <a:p>
            <a:endParaRPr lang="en-US" sz="1200" kern="1200" dirty="0">
              <a:solidFill>
                <a:schemeClr val="tx1"/>
              </a:solidFill>
              <a:effectLst/>
              <a:latin typeface="+mn-lt"/>
              <a:ea typeface="+mn-ea"/>
              <a:cs typeface="+mn-cs"/>
            </a:endParaRPr>
          </a:p>
        </p:txBody>
      </p:sp>
      <p:sp>
        <p:nvSpPr>
          <p:cNvPr id="4" name="Slide Number Placeholder 3">
            <a:extLst>
              <a:ext uri="{FF2B5EF4-FFF2-40B4-BE49-F238E27FC236}">
                <a16:creationId xmlns:a16="http://schemas.microsoft.com/office/drawing/2014/main" id="{5FEBAF1A-98D7-A782-67BE-725957D02548}"/>
              </a:ext>
            </a:extLst>
          </p:cNvPr>
          <p:cNvSpPr>
            <a:spLocks noGrp="1"/>
          </p:cNvSpPr>
          <p:nvPr>
            <p:ph type="sldNum" sz="quarter" idx="5"/>
          </p:nvPr>
        </p:nvSpPr>
        <p:spPr/>
        <p:txBody>
          <a:bodyPr/>
          <a:lstStyle/>
          <a:p>
            <a:fld id="{7A03A7DD-1B40-481E-864E-6325BE3F9A0F}" type="slidenum">
              <a:rPr lang="en-US" smtClean="0"/>
              <a:t>3</a:t>
            </a:fld>
            <a:endParaRPr lang="en-US"/>
          </a:p>
        </p:txBody>
      </p:sp>
    </p:spTree>
    <p:extLst>
      <p:ext uri="{BB962C8B-B14F-4D97-AF65-F5344CB8AC3E}">
        <p14:creationId xmlns:p14="http://schemas.microsoft.com/office/powerpoint/2010/main" val="38409711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Analog simulation, on the other hand, uses the intrinsic bosonic </a:t>
            </a:r>
            <a:r>
              <a:rPr lang="en-US" sz="1200" kern="1200" dirty="0" err="1">
                <a:solidFill>
                  <a:schemeClr val="tx1"/>
                </a:solidFill>
                <a:effectLst/>
                <a:latin typeface="+mn-lt"/>
                <a:ea typeface="+mn-ea"/>
                <a:cs typeface="+mn-cs"/>
              </a:rPr>
              <a:t>d.o.f.</a:t>
            </a:r>
            <a:r>
              <a:rPr lang="en-US" sz="1200" kern="1200" dirty="0">
                <a:solidFill>
                  <a:schemeClr val="tx1"/>
                </a:solidFill>
                <a:effectLst/>
                <a:latin typeface="+mn-lt"/>
                <a:ea typeface="+mn-ea"/>
                <a:cs typeface="+mn-cs"/>
              </a:rPr>
              <a:t> to directly simulate the target Hamiltonian, bypassing the need for truncation. However, this approach is limited by the tunability of intrinsic interactions.</a:t>
            </a:r>
          </a:p>
          <a:p>
            <a:endParaRPr lang="en-US" dirty="0"/>
          </a:p>
        </p:txBody>
      </p:sp>
      <p:sp>
        <p:nvSpPr>
          <p:cNvPr id="4" name="Slide Number Placeholder 3"/>
          <p:cNvSpPr>
            <a:spLocks noGrp="1"/>
          </p:cNvSpPr>
          <p:nvPr>
            <p:ph type="sldNum" sz="quarter" idx="5"/>
          </p:nvPr>
        </p:nvSpPr>
        <p:spPr/>
        <p:txBody>
          <a:bodyPr/>
          <a:lstStyle/>
          <a:p>
            <a:fld id="{7A03A7DD-1B40-481E-864E-6325BE3F9A0F}" type="slidenum">
              <a:rPr lang="en-US" smtClean="0"/>
              <a:t>4</a:t>
            </a:fld>
            <a:endParaRPr lang="en-US"/>
          </a:p>
        </p:txBody>
      </p:sp>
    </p:spTree>
    <p:extLst>
      <p:ext uri="{BB962C8B-B14F-4D97-AF65-F5344CB8AC3E}">
        <p14:creationId xmlns:p14="http://schemas.microsoft.com/office/powerpoint/2010/main" val="380179622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C5DB98-6FFC-C335-595F-09479DE6A52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D547A66-EA26-FBEE-D55B-DA4CD3D16CA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17354E8-FB10-8AE3-049F-D32977C1C91C}"/>
              </a:ext>
            </a:extLst>
          </p:cNvPr>
          <p:cNvSpPr>
            <a:spLocks noGrp="1"/>
          </p:cNvSpPr>
          <p:nvPr>
            <p:ph type="body" idx="1"/>
          </p:nvPr>
        </p:nvSpPr>
        <p:spPr/>
        <p:txBody>
          <a:bodyPr/>
          <a:lstStyle/>
          <a:p>
            <a:r>
              <a:rPr lang="en-US" sz="1200" kern="1200" dirty="0">
                <a:solidFill>
                  <a:schemeClr val="tx1"/>
                </a:solidFill>
                <a:effectLst/>
                <a:latin typeface="+mn-lt"/>
                <a:ea typeface="+mn-ea"/>
                <a:cs typeface="+mn-cs"/>
              </a:rPr>
              <a:t>We use a hybrid method which combines the efficiency of analog simulation with the flexibility of digital simulation by implementing time evolution using hybrid gates designed to operate on these </a:t>
            </a:r>
            <a:r>
              <a:rPr lang="en-US" sz="1200" kern="1200" dirty="0" err="1">
                <a:solidFill>
                  <a:schemeClr val="tx1"/>
                </a:solidFill>
                <a:effectLst/>
                <a:latin typeface="+mn-lt"/>
                <a:ea typeface="+mn-ea"/>
                <a:cs typeface="+mn-cs"/>
              </a:rPr>
              <a:t>intrisic</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d.o.f.</a:t>
            </a:r>
            <a:r>
              <a:rPr lang="en-US" sz="1200" kern="1200" dirty="0">
                <a:solidFill>
                  <a:schemeClr val="tx1"/>
                </a:solidFill>
                <a:effectLst/>
                <a:latin typeface="+mn-lt"/>
                <a:ea typeface="+mn-ea"/>
                <a:cs typeface="+mn-cs"/>
              </a:rPr>
              <a:t> </a:t>
            </a:r>
            <a:endParaRPr lang="en-US" dirty="0"/>
          </a:p>
        </p:txBody>
      </p:sp>
      <p:sp>
        <p:nvSpPr>
          <p:cNvPr id="4" name="Slide Number Placeholder 3">
            <a:extLst>
              <a:ext uri="{FF2B5EF4-FFF2-40B4-BE49-F238E27FC236}">
                <a16:creationId xmlns:a16="http://schemas.microsoft.com/office/drawing/2014/main" id="{62F02F2B-FA75-9254-81AA-51EF82D9F69E}"/>
              </a:ext>
            </a:extLst>
          </p:cNvPr>
          <p:cNvSpPr>
            <a:spLocks noGrp="1"/>
          </p:cNvSpPr>
          <p:nvPr>
            <p:ph type="sldNum" sz="quarter" idx="5"/>
          </p:nvPr>
        </p:nvSpPr>
        <p:spPr/>
        <p:txBody>
          <a:bodyPr/>
          <a:lstStyle/>
          <a:p>
            <a:fld id="{7A03A7DD-1B40-481E-864E-6325BE3F9A0F}" type="slidenum">
              <a:rPr lang="en-US" smtClean="0"/>
              <a:t>5</a:t>
            </a:fld>
            <a:endParaRPr lang="en-US"/>
          </a:p>
        </p:txBody>
      </p:sp>
    </p:spTree>
    <p:extLst>
      <p:ext uri="{BB962C8B-B14F-4D97-AF65-F5344CB8AC3E}">
        <p14:creationId xmlns:p14="http://schemas.microsoft.com/office/powerpoint/2010/main" val="43874944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The trapped  ion platform hosts both qubit </a:t>
            </a:r>
            <a:r>
              <a:rPr lang="en-US" sz="1200" kern="1200" dirty="0" err="1">
                <a:solidFill>
                  <a:schemeClr val="tx1"/>
                </a:solidFill>
                <a:effectLst/>
                <a:latin typeface="+mn-lt"/>
                <a:ea typeface="+mn-ea"/>
                <a:cs typeface="+mn-cs"/>
              </a:rPr>
              <a:t>d.o.f.</a:t>
            </a:r>
            <a:r>
              <a:rPr lang="en-US" sz="1200" kern="1200" dirty="0">
                <a:solidFill>
                  <a:schemeClr val="tx1"/>
                </a:solidFill>
                <a:effectLst/>
                <a:latin typeface="+mn-lt"/>
                <a:ea typeface="+mn-ea"/>
                <a:cs typeface="+mn-cs"/>
              </a:rPr>
              <a:t>, encoded in the internal levels of the ions, and bosonic </a:t>
            </a:r>
            <a:r>
              <a:rPr lang="en-US" sz="1200" kern="1200" dirty="0" err="1">
                <a:solidFill>
                  <a:schemeClr val="tx1"/>
                </a:solidFill>
                <a:effectLst/>
                <a:latin typeface="+mn-lt"/>
                <a:ea typeface="+mn-ea"/>
                <a:cs typeface="+mn-cs"/>
              </a:rPr>
              <a:t>d.o.f.</a:t>
            </a:r>
            <a:r>
              <a:rPr lang="en-US" sz="1200" kern="1200" dirty="0">
                <a:solidFill>
                  <a:schemeClr val="tx1"/>
                </a:solidFill>
                <a:effectLst/>
                <a:latin typeface="+mn-lt"/>
                <a:ea typeface="+mn-ea"/>
                <a:cs typeface="+mn-cs"/>
              </a:rPr>
              <a:t>, encoded in the motional modes of the ions. This makes it a good candidate to simulate spin-boson Hamiltonians like the Yukawa model.</a:t>
            </a:r>
            <a:endParaRPr lang="en-US" dirty="0"/>
          </a:p>
        </p:txBody>
      </p:sp>
      <p:sp>
        <p:nvSpPr>
          <p:cNvPr id="4" name="Slide Number Placeholder 3"/>
          <p:cNvSpPr>
            <a:spLocks noGrp="1"/>
          </p:cNvSpPr>
          <p:nvPr>
            <p:ph type="sldNum" sz="quarter" idx="5"/>
          </p:nvPr>
        </p:nvSpPr>
        <p:spPr/>
        <p:txBody>
          <a:bodyPr/>
          <a:lstStyle/>
          <a:p>
            <a:fld id="{7A03A7DD-1B40-481E-864E-6325BE3F9A0F}" type="slidenum">
              <a:rPr lang="en-US" smtClean="0"/>
              <a:t>6</a:t>
            </a:fld>
            <a:endParaRPr lang="en-US"/>
          </a:p>
        </p:txBody>
      </p:sp>
    </p:spTree>
    <p:extLst>
      <p:ext uri="{BB962C8B-B14F-4D97-AF65-F5344CB8AC3E}">
        <p14:creationId xmlns:p14="http://schemas.microsoft.com/office/powerpoint/2010/main" val="159162013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7"/>
        <p:cNvGrpSpPr/>
        <p:nvPr/>
      </p:nvGrpSpPr>
      <p:grpSpPr>
        <a:xfrm>
          <a:off x="0" y="0"/>
          <a:ext cx="0" cy="0"/>
          <a:chOff x="0" y="0"/>
          <a:chExt cx="0" cy="0"/>
        </a:xfrm>
      </p:grpSpPr>
      <p:sp>
        <p:nvSpPr>
          <p:cNvPr id="128" name="Google Shape;128;g3cfbf35e2d3_0_7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9" name="Google Shape;129;g3cfbf35e2d3_0_7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sz="1200" kern="1200" dirty="0">
                <a:solidFill>
                  <a:schemeClr val="tx1"/>
                </a:solidFill>
                <a:effectLst/>
                <a:latin typeface="+mn-lt"/>
                <a:ea typeface="+mn-ea"/>
                <a:cs typeface="+mn-cs"/>
              </a:rPr>
              <a:t>In our setup, we use the internal levels of the Ytterbium ion as our qubit degree of freedom. These ions are addressed by laser beams to perform coherent operations.</a:t>
            </a:r>
            <a:endParaRPr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8"/>
        <p:cNvGrpSpPr/>
        <p:nvPr/>
      </p:nvGrpSpPr>
      <p:grpSpPr>
        <a:xfrm>
          <a:off x="0" y="0"/>
          <a:ext cx="0" cy="0"/>
          <a:chOff x="0" y="0"/>
          <a:chExt cx="0" cy="0"/>
        </a:xfrm>
      </p:grpSpPr>
      <p:sp>
        <p:nvSpPr>
          <p:cNvPr id="139" name="Google Shape;139;g3a1cf7dd75f_0_8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0" name="Google Shape;140;g3a1cf7dd75f_0_81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r>
              <a:rPr lang="en-US" sz="1200" kern="1200" dirty="0">
                <a:solidFill>
                  <a:schemeClr val="tx1"/>
                </a:solidFill>
                <a:effectLst/>
                <a:latin typeface="+mn-lt"/>
                <a:ea typeface="+mn-ea"/>
                <a:cs typeface="+mn-cs"/>
              </a:rPr>
              <a:t>These are operations that can be performed in the trapped-ion platform. The single and 2 qubit gates are well known and used in digital quantum computation. z-rotations and the bosonic phase can be implemented classically at no cost. The non-trivial hybrid gate is the spin-phonon gate. </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Eta is the Lambe Dicke parameter which is small. So, the higher order operations take longer to implement. This makes the 2-qubit gates the slowest among these. </a:t>
            </a:r>
          </a:p>
          <a:p>
            <a:pPr marL="0" lvl="0" indent="0" algn="l" rtl="0">
              <a:spcBef>
                <a:spcPts val="0"/>
              </a:spcBef>
              <a:spcAft>
                <a:spcPts val="0"/>
              </a:spcAft>
              <a:buNone/>
            </a:pPr>
            <a:endParaRPr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8">
          <a:extLst>
            <a:ext uri="{FF2B5EF4-FFF2-40B4-BE49-F238E27FC236}">
              <a16:creationId xmlns:a16="http://schemas.microsoft.com/office/drawing/2014/main" id="{629F8BF4-35A1-5DBA-48DA-1986F24C5A01}"/>
            </a:ext>
          </a:extLst>
        </p:cNvPr>
        <p:cNvGrpSpPr/>
        <p:nvPr/>
      </p:nvGrpSpPr>
      <p:grpSpPr>
        <a:xfrm>
          <a:off x="0" y="0"/>
          <a:ext cx="0" cy="0"/>
          <a:chOff x="0" y="0"/>
          <a:chExt cx="0" cy="0"/>
        </a:xfrm>
      </p:grpSpPr>
      <p:sp>
        <p:nvSpPr>
          <p:cNvPr id="139" name="Google Shape;139;g3a1cf7dd75f_0_814:notes">
            <a:extLst>
              <a:ext uri="{FF2B5EF4-FFF2-40B4-BE49-F238E27FC236}">
                <a16:creationId xmlns:a16="http://schemas.microsoft.com/office/drawing/2014/main" id="{2636877A-6DE2-5FFC-3425-3E98D341BED0}"/>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0" name="Google Shape;140;g3a1cf7dd75f_0_814:notes">
            <a:extLst>
              <a:ext uri="{FF2B5EF4-FFF2-40B4-BE49-F238E27FC236}">
                <a16:creationId xmlns:a16="http://schemas.microsoft.com/office/drawing/2014/main" id="{C79ED968-4627-1807-EB5F-45382238E4A2}"/>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sz="1200" kern="1200" dirty="0">
                <a:solidFill>
                  <a:schemeClr val="tx1"/>
                </a:solidFill>
                <a:effectLst/>
                <a:latin typeface="+mn-lt"/>
                <a:ea typeface="+mn-ea"/>
                <a:cs typeface="+mn-cs"/>
              </a:rPr>
              <a:t>The spin--phonon gates are performed by applying a simultaneous red and blue sideband operation that gives us the following operator with arbitrary phases.</a:t>
            </a:r>
            <a:endParaRPr dirty="0"/>
          </a:p>
        </p:txBody>
      </p:sp>
    </p:spTree>
    <p:extLst>
      <p:ext uri="{BB962C8B-B14F-4D97-AF65-F5344CB8AC3E}">
        <p14:creationId xmlns:p14="http://schemas.microsoft.com/office/powerpoint/2010/main" val="149786286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0E675C-C7E2-42CE-9544-6DEFBE940AC9}"/>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8FF43BAF-0BA3-5022-8F0B-519570E3AC4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AD79208B-0123-1C0D-1368-54042576398E}"/>
              </a:ext>
            </a:extLst>
          </p:cNvPr>
          <p:cNvSpPr>
            <a:spLocks noGrp="1"/>
          </p:cNvSpPr>
          <p:nvPr>
            <p:ph type="dt" sz="half" idx="10"/>
          </p:nvPr>
        </p:nvSpPr>
        <p:spPr/>
        <p:txBody>
          <a:bodyPr/>
          <a:lstStyle/>
          <a:p>
            <a:fld id="{7FC8E5C8-6E64-41FF-B9E5-7E4F8EC9C34A}" type="datetime1">
              <a:rPr lang="en-US" smtClean="0"/>
              <a:t>7/27/2026</a:t>
            </a:fld>
            <a:endParaRPr lang="en-US"/>
          </a:p>
        </p:txBody>
      </p:sp>
      <p:sp>
        <p:nvSpPr>
          <p:cNvPr id="5" name="Footer Placeholder 4">
            <a:extLst>
              <a:ext uri="{FF2B5EF4-FFF2-40B4-BE49-F238E27FC236}">
                <a16:creationId xmlns:a16="http://schemas.microsoft.com/office/drawing/2014/main" id="{9715C079-C696-F810-C752-ED8D0AC4336F}"/>
              </a:ext>
            </a:extLst>
          </p:cNvPr>
          <p:cNvSpPr>
            <a:spLocks noGrp="1"/>
          </p:cNvSpPr>
          <p:nvPr>
            <p:ph type="ftr" sz="quarter" idx="11"/>
          </p:nvPr>
        </p:nvSpPr>
        <p:spPr/>
        <p:txBody>
          <a:bodyPr/>
          <a:lstStyle/>
          <a:p>
            <a:r>
              <a:rPr lang="en-US"/>
              <a:t>arxiv.org/pdf/2509.11477</a:t>
            </a:r>
          </a:p>
        </p:txBody>
      </p:sp>
      <p:sp>
        <p:nvSpPr>
          <p:cNvPr id="6" name="Slide Number Placeholder 5">
            <a:extLst>
              <a:ext uri="{FF2B5EF4-FFF2-40B4-BE49-F238E27FC236}">
                <a16:creationId xmlns:a16="http://schemas.microsoft.com/office/drawing/2014/main" id="{C46A2149-21D3-D755-00D0-9012B174C50A}"/>
              </a:ext>
            </a:extLst>
          </p:cNvPr>
          <p:cNvSpPr>
            <a:spLocks noGrp="1"/>
          </p:cNvSpPr>
          <p:nvPr>
            <p:ph type="sldNum" sz="quarter" idx="12"/>
          </p:nvPr>
        </p:nvSpPr>
        <p:spPr/>
        <p:txBody>
          <a:bodyPr/>
          <a:lstStyle/>
          <a:p>
            <a:fld id="{002A8631-5AE1-4919-97DB-59D4A22F9F0B}" type="slidenum">
              <a:rPr lang="en-US" smtClean="0"/>
              <a:t>‹#›</a:t>
            </a:fld>
            <a:endParaRPr lang="en-US"/>
          </a:p>
        </p:txBody>
      </p:sp>
    </p:spTree>
    <p:extLst>
      <p:ext uri="{BB962C8B-B14F-4D97-AF65-F5344CB8AC3E}">
        <p14:creationId xmlns:p14="http://schemas.microsoft.com/office/powerpoint/2010/main" val="32099684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9C20A7-716A-9B91-F0DA-A0BDBBF82E74}"/>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471A20C5-DD29-2255-97C3-86CF3A0D3EFF}"/>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7058076-0240-639D-1E0D-B7EC4624F2BA}"/>
              </a:ext>
            </a:extLst>
          </p:cNvPr>
          <p:cNvSpPr>
            <a:spLocks noGrp="1"/>
          </p:cNvSpPr>
          <p:nvPr>
            <p:ph type="dt" sz="half" idx="10"/>
          </p:nvPr>
        </p:nvSpPr>
        <p:spPr/>
        <p:txBody>
          <a:bodyPr/>
          <a:lstStyle/>
          <a:p>
            <a:fld id="{60FC20DB-9121-4947-87A1-D42162C83EBA}" type="datetime1">
              <a:rPr lang="en-US" smtClean="0"/>
              <a:t>7/27/2026</a:t>
            </a:fld>
            <a:endParaRPr lang="en-US"/>
          </a:p>
        </p:txBody>
      </p:sp>
      <p:sp>
        <p:nvSpPr>
          <p:cNvPr id="5" name="Footer Placeholder 4">
            <a:extLst>
              <a:ext uri="{FF2B5EF4-FFF2-40B4-BE49-F238E27FC236}">
                <a16:creationId xmlns:a16="http://schemas.microsoft.com/office/drawing/2014/main" id="{A6A9E577-69D6-79F1-4D11-36DBC0430122}"/>
              </a:ext>
            </a:extLst>
          </p:cNvPr>
          <p:cNvSpPr>
            <a:spLocks noGrp="1"/>
          </p:cNvSpPr>
          <p:nvPr>
            <p:ph type="ftr" sz="quarter" idx="11"/>
          </p:nvPr>
        </p:nvSpPr>
        <p:spPr/>
        <p:txBody>
          <a:bodyPr/>
          <a:lstStyle/>
          <a:p>
            <a:r>
              <a:rPr lang="en-US"/>
              <a:t>arxiv.org/pdf/2509.11477</a:t>
            </a:r>
          </a:p>
        </p:txBody>
      </p:sp>
      <p:sp>
        <p:nvSpPr>
          <p:cNvPr id="6" name="Slide Number Placeholder 5">
            <a:extLst>
              <a:ext uri="{FF2B5EF4-FFF2-40B4-BE49-F238E27FC236}">
                <a16:creationId xmlns:a16="http://schemas.microsoft.com/office/drawing/2014/main" id="{197DCE99-2C91-60F1-CB91-1AD9C3989FA1}"/>
              </a:ext>
            </a:extLst>
          </p:cNvPr>
          <p:cNvSpPr>
            <a:spLocks noGrp="1"/>
          </p:cNvSpPr>
          <p:nvPr>
            <p:ph type="sldNum" sz="quarter" idx="12"/>
          </p:nvPr>
        </p:nvSpPr>
        <p:spPr/>
        <p:txBody>
          <a:bodyPr/>
          <a:lstStyle/>
          <a:p>
            <a:fld id="{002A8631-5AE1-4919-97DB-59D4A22F9F0B}" type="slidenum">
              <a:rPr lang="en-US" smtClean="0"/>
              <a:t>‹#›</a:t>
            </a:fld>
            <a:endParaRPr lang="en-US"/>
          </a:p>
        </p:txBody>
      </p:sp>
    </p:spTree>
    <p:extLst>
      <p:ext uri="{BB962C8B-B14F-4D97-AF65-F5344CB8AC3E}">
        <p14:creationId xmlns:p14="http://schemas.microsoft.com/office/powerpoint/2010/main" val="370693077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B31AF64C-0F7B-CB1E-219D-DE9535969170}"/>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246321C1-B9AD-4473-1137-89579DB4A907}"/>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4B2336A-20EC-9239-6288-FB9D951330FA}"/>
              </a:ext>
            </a:extLst>
          </p:cNvPr>
          <p:cNvSpPr>
            <a:spLocks noGrp="1"/>
          </p:cNvSpPr>
          <p:nvPr>
            <p:ph type="dt" sz="half" idx="10"/>
          </p:nvPr>
        </p:nvSpPr>
        <p:spPr/>
        <p:txBody>
          <a:bodyPr/>
          <a:lstStyle/>
          <a:p>
            <a:fld id="{0520ED54-EE31-402D-82E3-989FB35C323F}" type="datetime1">
              <a:rPr lang="en-US" smtClean="0"/>
              <a:t>7/27/2026</a:t>
            </a:fld>
            <a:endParaRPr lang="en-US"/>
          </a:p>
        </p:txBody>
      </p:sp>
      <p:sp>
        <p:nvSpPr>
          <p:cNvPr id="5" name="Footer Placeholder 4">
            <a:extLst>
              <a:ext uri="{FF2B5EF4-FFF2-40B4-BE49-F238E27FC236}">
                <a16:creationId xmlns:a16="http://schemas.microsoft.com/office/drawing/2014/main" id="{87D03572-863E-FD1F-AFDA-5EC1F521CA96}"/>
              </a:ext>
            </a:extLst>
          </p:cNvPr>
          <p:cNvSpPr>
            <a:spLocks noGrp="1"/>
          </p:cNvSpPr>
          <p:nvPr>
            <p:ph type="ftr" sz="quarter" idx="11"/>
          </p:nvPr>
        </p:nvSpPr>
        <p:spPr/>
        <p:txBody>
          <a:bodyPr/>
          <a:lstStyle/>
          <a:p>
            <a:r>
              <a:rPr lang="en-US"/>
              <a:t>arxiv.org/pdf/2509.11477</a:t>
            </a:r>
          </a:p>
        </p:txBody>
      </p:sp>
      <p:sp>
        <p:nvSpPr>
          <p:cNvPr id="6" name="Slide Number Placeholder 5">
            <a:extLst>
              <a:ext uri="{FF2B5EF4-FFF2-40B4-BE49-F238E27FC236}">
                <a16:creationId xmlns:a16="http://schemas.microsoft.com/office/drawing/2014/main" id="{84F5606C-2D2E-5C41-A0DB-92A387C39021}"/>
              </a:ext>
            </a:extLst>
          </p:cNvPr>
          <p:cNvSpPr>
            <a:spLocks noGrp="1"/>
          </p:cNvSpPr>
          <p:nvPr>
            <p:ph type="sldNum" sz="quarter" idx="12"/>
          </p:nvPr>
        </p:nvSpPr>
        <p:spPr/>
        <p:txBody>
          <a:bodyPr/>
          <a:lstStyle/>
          <a:p>
            <a:fld id="{002A8631-5AE1-4919-97DB-59D4A22F9F0B}" type="slidenum">
              <a:rPr lang="en-US" smtClean="0"/>
              <a:t>‹#›</a:t>
            </a:fld>
            <a:endParaRPr lang="en-US"/>
          </a:p>
        </p:txBody>
      </p:sp>
    </p:spTree>
    <p:extLst>
      <p:ext uri="{BB962C8B-B14F-4D97-AF65-F5344CB8AC3E}">
        <p14:creationId xmlns:p14="http://schemas.microsoft.com/office/powerpoint/2010/main" val="289789692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415600" y="593367"/>
            <a:ext cx="11360800" cy="7636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415600" y="1536633"/>
            <a:ext cx="11360800" cy="4555200"/>
          </a:xfrm>
          <a:prstGeom prst="rect">
            <a:avLst/>
          </a:prstGeom>
        </p:spPr>
        <p:txBody>
          <a:bodyPr spcFirstLastPara="1" wrap="square" lIns="91425" tIns="91425" rIns="91425" bIns="91425" anchor="t" anchorCtr="0">
            <a:normAutofit/>
          </a:bodyPr>
          <a:lstStyle>
            <a:lvl1pPr marL="609585" lvl="0" indent="-457189">
              <a:spcBef>
                <a:spcPts val="0"/>
              </a:spcBef>
              <a:spcAft>
                <a:spcPts val="0"/>
              </a:spcAft>
              <a:buSzPts val="1800"/>
              <a:buChar char="●"/>
              <a:defRPr/>
            </a:lvl1pPr>
            <a:lvl2pPr marL="1219170" lvl="1" indent="-423323">
              <a:spcBef>
                <a:spcPts val="0"/>
              </a:spcBef>
              <a:spcAft>
                <a:spcPts val="0"/>
              </a:spcAft>
              <a:buSzPts val="1400"/>
              <a:buChar char="○"/>
              <a:defRPr/>
            </a:lvl2pPr>
            <a:lvl3pPr marL="1828754" lvl="2" indent="-423323">
              <a:spcBef>
                <a:spcPts val="0"/>
              </a:spcBef>
              <a:spcAft>
                <a:spcPts val="0"/>
              </a:spcAft>
              <a:buSzPts val="1400"/>
              <a:buChar char="■"/>
              <a:defRPr/>
            </a:lvl3pPr>
            <a:lvl4pPr marL="2438339" lvl="3" indent="-423323">
              <a:spcBef>
                <a:spcPts val="0"/>
              </a:spcBef>
              <a:spcAft>
                <a:spcPts val="0"/>
              </a:spcAft>
              <a:buSzPts val="1400"/>
              <a:buChar char="●"/>
              <a:defRPr/>
            </a:lvl4pPr>
            <a:lvl5pPr marL="3047924" lvl="4" indent="-423323">
              <a:spcBef>
                <a:spcPts val="0"/>
              </a:spcBef>
              <a:spcAft>
                <a:spcPts val="0"/>
              </a:spcAft>
              <a:buSzPts val="1400"/>
              <a:buChar char="○"/>
              <a:defRPr/>
            </a:lvl5pPr>
            <a:lvl6pPr marL="3657509" lvl="5" indent="-423323">
              <a:spcBef>
                <a:spcPts val="0"/>
              </a:spcBef>
              <a:spcAft>
                <a:spcPts val="0"/>
              </a:spcAft>
              <a:buSzPts val="1400"/>
              <a:buChar char="■"/>
              <a:defRPr/>
            </a:lvl6pPr>
            <a:lvl7pPr marL="4267093" lvl="6" indent="-423323">
              <a:spcBef>
                <a:spcPts val="0"/>
              </a:spcBef>
              <a:spcAft>
                <a:spcPts val="0"/>
              </a:spcAft>
              <a:buSzPts val="1400"/>
              <a:buChar char="●"/>
              <a:defRPr/>
            </a:lvl7pPr>
            <a:lvl8pPr marL="4876678" lvl="7" indent="-423323">
              <a:spcBef>
                <a:spcPts val="0"/>
              </a:spcBef>
              <a:spcAft>
                <a:spcPts val="0"/>
              </a:spcAft>
              <a:buSzPts val="1400"/>
              <a:buChar char="○"/>
              <a:defRPr/>
            </a:lvl8pPr>
            <a:lvl9pPr marL="5486263" lvl="8" indent="-423323">
              <a:spcBef>
                <a:spcPts val="0"/>
              </a:spcBef>
              <a:spcAft>
                <a:spcPts val="0"/>
              </a:spcAft>
              <a:buSzPts val="1400"/>
              <a:buChar char="■"/>
              <a:defRPr/>
            </a:lvl9pPr>
          </a:lstStyle>
          <a:p>
            <a:endParaRPr/>
          </a:p>
        </p:txBody>
      </p:sp>
      <p:sp>
        <p:nvSpPr>
          <p:cNvPr id="19" name="Google Shape;19;p4"/>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289545291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90BA10-9532-F2EA-15F4-BC346A2C704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2BF1EF8-475A-7371-0414-7D29109A1398}"/>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C02970C-CB28-A837-4A21-C5557E03E05F}"/>
              </a:ext>
            </a:extLst>
          </p:cNvPr>
          <p:cNvSpPr>
            <a:spLocks noGrp="1"/>
          </p:cNvSpPr>
          <p:nvPr>
            <p:ph type="dt" sz="half" idx="10"/>
          </p:nvPr>
        </p:nvSpPr>
        <p:spPr/>
        <p:txBody>
          <a:bodyPr/>
          <a:lstStyle/>
          <a:p>
            <a:fld id="{B81D63A5-3241-4F26-BF9C-D1CC85ACEA8F}" type="datetime1">
              <a:rPr lang="en-US" smtClean="0"/>
              <a:t>7/27/2026</a:t>
            </a:fld>
            <a:endParaRPr lang="en-US"/>
          </a:p>
        </p:txBody>
      </p:sp>
      <p:sp>
        <p:nvSpPr>
          <p:cNvPr id="5" name="Footer Placeholder 4">
            <a:extLst>
              <a:ext uri="{FF2B5EF4-FFF2-40B4-BE49-F238E27FC236}">
                <a16:creationId xmlns:a16="http://schemas.microsoft.com/office/drawing/2014/main" id="{745D769A-210D-9033-1815-84960C39EF8F}"/>
              </a:ext>
            </a:extLst>
          </p:cNvPr>
          <p:cNvSpPr>
            <a:spLocks noGrp="1"/>
          </p:cNvSpPr>
          <p:nvPr>
            <p:ph type="ftr" sz="quarter" idx="11"/>
          </p:nvPr>
        </p:nvSpPr>
        <p:spPr/>
        <p:txBody>
          <a:bodyPr/>
          <a:lstStyle/>
          <a:p>
            <a:r>
              <a:rPr lang="en-US"/>
              <a:t>arxiv.org/pdf/2509.11477</a:t>
            </a:r>
          </a:p>
        </p:txBody>
      </p:sp>
      <p:sp>
        <p:nvSpPr>
          <p:cNvPr id="6" name="Slide Number Placeholder 5">
            <a:extLst>
              <a:ext uri="{FF2B5EF4-FFF2-40B4-BE49-F238E27FC236}">
                <a16:creationId xmlns:a16="http://schemas.microsoft.com/office/drawing/2014/main" id="{3B519BDD-FB55-0E5D-B43F-B48DF2BE8767}"/>
              </a:ext>
            </a:extLst>
          </p:cNvPr>
          <p:cNvSpPr>
            <a:spLocks noGrp="1"/>
          </p:cNvSpPr>
          <p:nvPr>
            <p:ph type="sldNum" sz="quarter" idx="12"/>
          </p:nvPr>
        </p:nvSpPr>
        <p:spPr/>
        <p:txBody>
          <a:bodyPr/>
          <a:lstStyle/>
          <a:p>
            <a:fld id="{002A8631-5AE1-4919-97DB-59D4A22F9F0B}" type="slidenum">
              <a:rPr lang="en-US" smtClean="0"/>
              <a:t>‹#›</a:t>
            </a:fld>
            <a:endParaRPr lang="en-US"/>
          </a:p>
        </p:txBody>
      </p:sp>
    </p:spTree>
    <p:extLst>
      <p:ext uri="{BB962C8B-B14F-4D97-AF65-F5344CB8AC3E}">
        <p14:creationId xmlns:p14="http://schemas.microsoft.com/office/powerpoint/2010/main" val="238519446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896F71-CB51-B9BA-2E78-12E7E160C744}"/>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B2131678-3D51-0559-9465-8D1A0FF22792}"/>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5E1ED5CA-90F8-1CA1-169F-D28A80BD930A}"/>
              </a:ext>
            </a:extLst>
          </p:cNvPr>
          <p:cNvSpPr>
            <a:spLocks noGrp="1"/>
          </p:cNvSpPr>
          <p:nvPr>
            <p:ph type="dt" sz="half" idx="10"/>
          </p:nvPr>
        </p:nvSpPr>
        <p:spPr/>
        <p:txBody>
          <a:bodyPr/>
          <a:lstStyle/>
          <a:p>
            <a:fld id="{A610774B-1F00-41B5-BDBB-E015F1487561}" type="datetime1">
              <a:rPr lang="en-US" smtClean="0"/>
              <a:t>7/27/2026</a:t>
            </a:fld>
            <a:endParaRPr lang="en-US"/>
          </a:p>
        </p:txBody>
      </p:sp>
      <p:sp>
        <p:nvSpPr>
          <p:cNvPr id="5" name="Footer Placeholder 4">
            <a:extLst>
              <a:ext uri="{FF2B5EF4-FFF2-40B4-BE49-F238E27FC236}">
                <a16:creationId xmlns:a16="http://schemas.microsoft.com/office/drawing/2014/main" id="{52DC2DC3-8A51-350D-8D9D-3D618D6724AF}"/>
              </a:ext>
            </a:extLst>
          </p:cNvPr>
          <p:cNvSpPr>
            <a:spLocks noGrp="1"/>
          </p:cNvSpPr>
          <p:nvPr>
            <p:ph type="ftr" sz="quarter" idx="11"/>
          </p:nvPr>
        </p:nvSpPr>
        <p:spPr/>
        <p:txBody>
          <a:bodyPr/>
          <a:lstStyle/>
          <a:p>
            <a:r>
              <a:rPr lang="en-US"/>
              <a:t>arxiv.org/pdf/2509.11477</a:t>
            </a:r>
          </a:p>
        </p:txBody>
      </p:sp>
      <p:sp>
        <p:nvSpPr>
          <p:cNvPr id="6" name="Slide Number Placeholder 5">
            <a:extLst>
              <a:ext uri="{FF2B5EF4-FFF2-40B4-BE49-F238E27FC236}">
                <a16:creationId xmlns:a16="http://schemas.microsoft.com/office/drawing/2014/main" id="{D14FC2A4-D94C-81FC-1E3C-807474522A39}"/>
              </a:ext>
            </a:extLst>
          </p:cNvPr>
          <p:cNvSpPr>
            <a:spLocks noGrp="1"/>
          </p:cNvSpPr>
          <p:nvPr>
            <p:ph type="sldNum" sz="quarter" idx="12"/>
          </p:nvPr>
        </p:nvSpPr>
        <p:spPr/>
        <p:txBody>
          <a:bodyPr/>
          <a:lstStyle/>
          <a:p>
            <a:fld id="{002A8631-5AE1-4919-97DB-59D4A22F9F0B}" type="slidenum">
              <a:rPr lang="en-US" smtClean="0"/>
              <a:t>‹#›</a:t>
            </a:fld>
            <a:endParaRPr lang="en-US"/>
          </a:p>
        </p:txBody>
      </p:sp>
    </p:spTree>
    <p:extLst>
      <p:ext uri="{BB962C8B-B14F-4D97-AF65-F5344CB8AC3E}">
        <p14:creationId xmlns:p14="http://schemas.microsoft.com/office/powerpoint/2010/main" val="66736808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CB1489-F7CF-A601-6418-5BC969EA627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4C827672-699E-F31D-73A9-0EC19F1801D1}"/>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501B6D40-8F80-E2A2-5543-8A0DF3071C33}"/>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7EDCAFC9-2F0D-A695-A0AA-D4E465D53273}"/>
              </a:ext>
            </a:extLst>
          </p:cNvPr>
          <p:cNvSpPr>
            <a:spLocks noGrp="1"/>
          </p:cNvSpPr>
          <p:nvPr>
            <p:ph type="dt" sz="half" idx="10"/>
          </p:nvPr>
        </p:nvSpPr>
        <p:spPr/>
        <p:txBody>
          <a:bodyPr/>
          <a:lstStyle/>
          <a:p>
            <a:fld id="{0863FAAD-1BAA-471C-AC4F-DBEE09083E5F}" type="datetime1">
              <a:rPr lang="en-US" smtClean="0"/>
              <a:t>7/27/2026</a:t>
            </a:fld>
            <a:endParaRPr lang="en-US"/>
          </a:p>
        </p:txBody>
      </p:sp>
      <p:sp>
        <p:nvSpPr>
          <p:cNvPr id="6" name="Footer Placeholder 5">
            <a:extLst>
              <a:ext uri="{FF2B5EF4-FFF2-40B4-BE49-F238E27FC236}">
                <a16:creationId xmlns:a16="http://schemas.microsoft.com/office/drawing/2014/main" id="{E5C7EF0D-F701-7B7E-4B56-10BF63D27018}"/>
              </a:ext>
            </a:extLst>
          </p:cNvPr>
          <p:cNvSpPr>
            <a:spLocks noGrp="1"/>
          </p:cNvSpPr>
          <p:nvPr>
            <p:ph type="ftr" sz="quarter" idx="11"/>
          </p:nvPr>
        </p:nvSpPr>
        <p:spPr/>
        <p:txBody>
          <a:bodyPr/>
          <a:lstStyle/>
          <a:p>
            <a:r>
              <a:rPr lang="en-US"/>
              <a:t>arxiv.org/pdf/2509.11477</a:t>
            </a:r>
          </a:p>
        </p:txBody>
      </p:sp>
      <p:sp>
        <p:nvSpPr>
          <p:cNvPr id="7" name="Slide Number Placeholder 6">
            <a:extLst>
              <a:ext uri="{FF2B5EF4-FFF2-40B4-BE49-F238E27FC236}">
                <a16:creationId xmlns:a16="http://schemas.microsoft.com/office/drawing/2014/main" id="{95A57F3F-4B8D-056E-6AB5-572F8A36DBE0}"/>
              </a:ext>
            </a:extLst>
          </p:cNvPr>
          <p:cNvSpPr>
            <a:spLocks noGrp="1"/>
          </p:cNvSpPr>
          <p:nvPr>
            <p:ph type="sldNum" sz="quarter" idx="12"/>
          </p:nvPr>
        </p:nvSpPr>
        <p:spPr/>
        <p:txBody>
          <a:bodyPr/>
          <a:lstStyle/>
          <a:p>
            <a:fld id="{002A8631-5AE1-4919-97DB-59D4A22F9F0B}" type="slidenum">
              <a:rPr lang="en-US" smtClean="0"/>
              <a:t>‹#›</a:t>
            </a:fld>
            <a:endParaRPr lang="en-US"/>
          </a:p>
        </p:txBody>
      </p:sp>
    </p:spTree>
    <p:extLst>
      <p:ext uri="{BB962C8B-B14F-4D97-AF65-F5344CB8AC3E}">
        <p14:creationId xmlns:p14="http://schemas.microsoft.com/office/powerpoint/2010/main" val="418372640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D84ADD-F241-0ECF-52FA-E413F6F3EAEC}"/>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6B932682-C3BB-DC14-F19F-7C3C4D91A9C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2CC8AAC8-3666-1A13-9193-54C3A76AFBED}"/>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453B2EB3-99C0-E17A-2BC8-EEC9F9843EB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43871494-85F5-3C07-E883-D820B3D9B38E}"/>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93BAAD8E-0F5D-6505-F899-05C69B565F73}"/>
              </a:ext>
            </a:extLst>
          </p:cNvPr>
          <p:cNvSpPr>
            <a:spLocks noGrp="1"/>
          </p:cNvSpPr>
          <p:nvPr>
            <p:ph type="dt" sz="half" idx="10"/>
          </p:nvPr>
        </p:nvSpPr>
        <p:spPr/>
        <p:txBody>
          <a:bodyPr/>
          <a:lstStyle/>
          <a:p>
            <a:fld id="{0013B02A-ABED-4A85-8F67-2E217BD247A1}" type="datetime1">
              <a:rPr lang="en-US" smtClean="0"/>
              <a:t>7/27/2026</a:t>
            </a:fld>
            <a:endParaRPr lang="en-US"/>
          </a:p>
        </p:txBody>
      </p:sp>
      <p:sp>
        <p:nvSpPr>
          <p:cNvPr id="8" name="Footer Placeholder 7">
            <a:extLst>
              <a:ext uri="{FF2B5EF4-FFF2-40B4-BE49-F238E27FC236}">
                <a16:creationId xmlns:a16="http://schemas.microsoft.com/office/drawing/2014/main" id="{6AE341C1-FB20-88CE-5644-59B7EBC8CBFC}"/>
              </a:ext>
            </a:extLst>
          </p:cNvPr>
          <p:cNvSpPr>
            <a:spLocks noGrp="1"/>
          </p:cNvSpPr>
          <p:nvPr>
            <p:ph type="ftr" sz="quarter" idx="11"/>
          </p:nvPr>
        </p:nvSpPr>
        <p:spPr/>
        <p:txBody>
          <a:bodyPr/>
          <a:lstStyle/>
          <a:p>
            <a:r>
              <a:rPr lang="en-US"/>
              <a:t>arxiv.org/pdf/2509.11477</a:t>
            </a:r>
          </a:p>
        </p:txBody>
      </p:sp>
      <p:sp>
        <p:nvSpPr>
          <p:cNvPr id="9" name="Slide Number Placeholder 8">
            <a:extLst>
              <a:ext uri="{FF2B5EF4-FFF2-40B4-BE49-F238E27FC236}">
                <a16:creationId xmlns:a16="http://schemas.microsoft.com/office/drawing/2014/main" id="{B077C09F-80F5-BB53-C034-EDB17E98DA6A}"/>
              </a:ext>
            </a:extLst>
          </p:cNvPr>
          <p:cNvSpPr>
            <a:spLocks noGrp="1"/>
          </p:cNvSpPr>
          <p:nvPr>
            <p:ph type="sldNum" sz="quarter" idx="12"/>
          </p:nvPr>
        </p:nvSpPr>
        <p:spPr/>
        <p:txBody>
          <a:bodyPr/>
          <a:lstStyle/>
          <a:p>
            <a:fld id="{002A8631-5AE1-4919-97DB-59D4A22F9F0B}" type="slidenum">
              <a:rPr lang="en-US" smtClean="0"/>
              <a:t>‹#›</a:t>
            </a:fld>
            <a:endParaRPr lang="en-US"/>
          </a:p>
        </p:txBody>
      </p:sp>
    </p:spTree>
    <p:extLst>
      <p:ext uri="{BB962C8B-B14F-4D97-AF65-F5344CB8AC3E}">
        <p14:creationId xmlns:p14="http://schemas.microsoft.com/office/powerpoint/2010/main" val="240007824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1045F9-A957-E9CF-EE79-0072C39C2C99}"/>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0C1D681C-62C1-2120-D178-601AD0B38670}"/>
              </a:ext>
            </a:extLst>
          </p:cNvPr>
          <p:cNvSpPr>
            <a:spLocks noGrp="1"/>
          </p:cNvSpPr>
          <p:nvPr>
            <p:ph type="dt" sz="half" idx="10"/>
          </p:nvPr>
        </p:nvSpPr>
        <p:spPr/>
        <p:txBody>
          <a:bodyPr/>
          <a:lstStyle/>
          <a:p>
            <a:fld id="{C16B6657-CCA8-4EEA-9EE1-66CAFAC0D3F7}" type="datetime1">
              <a:rPr lang="en-US" smtClean="0"/>
              <a:t>7/27/2026</a:t>
            </a:fld>
            <a:endParaRPr lang="en-US"/>
          </a:p>
        </p:txBody>
      </p:sp>
      <p:sp>
        <p:nvSpPr>
          <p:cNvPr id="4" name="Footer Placeholder 3">
            <a:extLst>
              <a:ext uri="{FF2B5EF4-FFF2-40B4-BE49-F238E27FC236}">
                <a16:creationId xmlns:a16="http://schemas.microsoft.com/office/drawing/2014/main" id="{D243269A-5130-F69F-29AF-35812C25DB1A}"/>
              </a:ext>
            </a:extLst>
          </p:cNvPr>
          <p:cNvSpPr>
            <a:spLocks noGrp="1"/>
          </p:cNvSpPr>
          <p:nvPr>
            <p:ph type="ftr" sz="quarter" idx="11"/>
          </p:nvPr>
        </p:nvSpPr>
        <p:spPr/>
        <p:txBody>
          <a:bodyPr/>
          <a:lstStyle/>
          <a:p>
            <a:r>
              <a:rPr lang="en-US"/>
              <a:t>arxiv.org/pdf/2509.11477</a:t>
            </a:r>
          </a:p>
        </p:txBody>
      </p:sp>
      <p:sp>
        <p:nvSpPr>
          <p:cNvPr id="5" name="Slide Number Placeholder 4">
            <a:extLst>
              <a:ext uri="{FF2B5EF4-FFF2-40B4-BE49-F238E27FC236}">
                <a16:creationId xmlns:a16="http://schemas.microsoft.com/office/drawing/2014/main" id="{11CB9646-955B-AE49-DDC8-ED28D09A8684}"/>
              </a:ext>
            </a:extLst>
          </p:cNvPr>
          <p:cNvSpPr>
            <a:spLocks noGrp="1"/>
          </p:cNvSpPr>
          <p:nvPr>
            <p:ph type="sldNum" sz="quarter" idx="12"/>
          </p:nvPr>
        </p:nvSpPr>
        <p:spPr/>
        <p:txBody>
          <a:bodyPr/>
          <a:lstStyle/>
          <a:p>
            <a:fld id="{002A8631-5AE1-4919-97DB-59D4A22F9F0B}" type="slidenum">
              <a:rPr lang="en-US" smtClean="0"/>
              <a:t>‹#›</a:t>
            </a:fld>
            <a:endParaRPr lang="en-US"/>
          </a:p>
        </p:txBody>
      </p:sp>
    </p:spTree>
    <p:extLst>
      <p:ext uri="{BB962C8B-B14F-4D97-AF65-F5344CB8AC3E}">
        <p14:creationId xmlns:p14="http://schemas.microsoft.com/office/powerpoint/2010/main" val="213582848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9BB7969-5C05-92D8-C547-002687001566}"/>
              </a:ext>
            </a:extLst>
          </p:cNvPr>
          <p:cNvSpPr>
            <a:spLocks noGrp="1"/>
          </p:cNvSpPr>
          <p:nvPr>
            <p:ph type="dt" sz="half" idx="10"/>
          </p:nvPr>
        </p:nvSpPr>
        <p:spPr/>
        <p:txBody>
          <a:bodyPr/>
          <a:lstStyle/>
          <a:p>
            <a:fld id="{B372356B-D2AD-4A70-B401-E863908700EF}" type="datetime1">
              <a:rPr lang="en-US" smtClean="0"/>
              <a:t>7/27/2026</a:t>
            </a:fld>
            <a:endParaRPr lang="en-US"/>
          </a:p>
        </p:txBody>
      </p:sp>
      <p:sp>
        <p:nvSpPr>
          <p:cNvPr id="3" name="Footer Placeholder 2">
            <a:extLst>
              <a:ext uri="{FF2B5EF4-FFF2-40B4-BE49-F238E27FC236}">
                <a16:creationId xmlns:a16="http://schemas.microsoft.com/office/drawing/2014/main" id="{212CB4E0-BE02-8C6A-DFC2-61C7D79C197E}"/>
              </a:ext>
            </a:extLst>
          </p:cNvPr>
          <p:cNvSpPr>
            <a:spLocks noGrp="1"/>
          </p:cNvSpPr>
          <p:nvPr>
            <p:ph type="ftr" sz="quarter" idx="11"/>
          </p:nvPr>
        </p:nvSpPr>
        <p:spPr/>
        <p:txBody>
          <a:bodyPr/>
          <a:lstStyle/>
          <a:p>
            <a:r>
              <a:rPr lang="en-US"/>
              <a:t>arxiv.org/pdf/2509.11477</a:t>
            </a:r>
          </a:p>
        </p:txBody>
      </p:sp>
      <p:sp>
        <p:nvSpPr>
          <p:cNvPr id="4" name="Slide Number Placeholder 3">
            <a:extLst>
              <a:ext uri="{FF2B5EF4-FFF2-40B4-BE49-F238E27FC236}">
                <a16:creationId xmlns:a16="http://schemas.microsoft.com/office/drawing/2014/main" id="{49B37BE9-66B0-8820-C723-93E5D23C6917}"/>
              </a:ext>
            </a:extLst>
          </p:cNvPr>
          <p:cNvSpPr>
            <a:spLocks noGrp="1"/>
          </p:cNvSpPr>
          <p:nvPr>
            <p:ph type="sldNum" sz="quarter" idx="12"/>
          </p:nvPr>
        </p:nvSpPr>
        <p:spPr/>
        <p:txBody>
          <a:bodyPr/>
          <a:lstStyle/>
          <a:p>
            <a:fld id="{002A8631-5AE1-4919-97DB-59D4A22F9F0B}" type="slidenum">
              <a:rPr lang="en-US" smtClean="0"/>
              <a:t>‹#›</a:t>
            </a:fld>
            <a:endParaRPr lang="en-US"/>
          </a:p>
        </p:txBody>
      </p:sp>
    </p:spTree>
    <p:extLst>
      <p:ext uri="{BB962C8B-B14F-4D97-AF65-F5344CB8AC3E}">
        <p14:creationId xmlns:p14="http://schemas.microsoft.com/office/powerpoint/2010/main" val="15023307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C159A5-7801-03E5-C9D5-F0869B7071A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476854ED-3640-374D-19B6-7DA661F9E3F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8339CA56-69D7-D8FA-74A2-F1FB8F908EC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569D114-38D8-67AD-112C-8385BE38F094}"/>
              </a:ext>
            </a:extLst>
          </p:cNvPr>
          <p:cNvSpPr>
            <a:spLocks noGrp="1"/>
          </p:cNvSpPr>
          <p:nvPr>
            <p:ph type="dt" sz="half" idx="10"/>
          </p:nvPr>
        </p:nvSpPr>
        <p:spPr/>
        <p:txBody>
          <a:bodyPr/>
          <a:lstStyle/>
          <a:p>
            <a:fld id="{87420E9F-490F-4BFA-BD01-2D4BE94862C4}" type="datetime1">
              <a:rPr lang="en-US" smtClean="0"/>
              <a:t>7/27/2026</a:t>
            </a:fld>
            <a:endParaRPr lang="en-US"/>
          </a:p>
        </p:txBody>
      </p:sp>
      <p:sp>
        <p:nvSpPr>
          <p:cNvPr id="6" name="Footer Placeholder 5">
            <a:extLst>
              <a:ext uri="{FF2B5EF4-FFF2-40B4-BE49-F238E27FC236}">
                <a16:creationId xmlns:a16="http://schemas.microsoft.com/office/drawing/2014/main" id="{B7B83C18-FDF4-3E64-8697-5E6F9A1C2C92}"/>
              </a:ext>
            </a:extLst>
          </p:cNvPr>
          <p:cNvSpPr>
            <a:spLocks noGrp="1"/>
          </p:cNvSpPr>
          <p:nvPr>
            <p:ph type="ftr" sz="quarter" idx="11"/>
          </p:nvPr>
        </p:nvSpPr>
        <p:spPr/>
        <p:txBody>
          <a:bodyPr/>
          <a:lstStyle/>
          <a:p>
            <a:r>
              <a:rPr lang="en-US"/>
              <a:t>arxiv.org/pdf/2509.11477</a:t>
            </a:r>
          </a:p>
        </p:txBody>
      </p:sp>
      <p:sp>
        <p:nvSpPr>
          <p:cNvPr id="7" name="Slide Number Placeholder 6">
            <a:extLst>
              <a:ext uri="{FF2B5EF4-FFF2-40B4-BE49-F238E27FC236}">
                <a16:creationId xmlns:a16="http://schemas.microsoft.com/office/drawing/2014/main" id="{729BDC9B-21C5-7605-ABDF-5DA467D98A51}"/>
              </a:ext>
            </a:extLst>
          </p:cNvPr>
          <p:cNvSpPr>
            <a:spLocks noGrp="1"/>
          </p:cNvSpPr>
          <p:nvPr>
            <p:ph type="sldNum" sz="quarter" idx="12"/>
          </p:nvPr>
        </p:nvSpPr>
        <p:spPr/>
        <p:txBody>
          <a:bodyPr/>
          <a:lstStyle/>
          <a:p>
            <a:fld id="{002A8631-5AE1-4919-97DB-59D4A22F9F0B}" type="slidenum">
              <a:rPr lang="en-US" smtClean="0"/>
              <a:t>‹#›</a:t>
            </a:fld>
            <a:endParaRPr lang="en-US"/>
          </a:p>
        </p:txBody>
      </p:sp>
    </p:spTree>
    <p:extLst>
      <p:ext uri="{BB962C8B-B14F-4D97-AF65-F5344CB8AC3E}">
        <p14:creationId xmlns:p14="http://schemas.microsoft.com/office/powerpoint/2010/main" val="132365969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3349C5-C4FE-95D5-AD37-E0B39FDAA40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1CD2B7C5-6A1C-83D8-3B67-A72D1710A7F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930E2786-195D-CACD-0924-DEF46F1AD8E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11CDC8A-9F37-4F3E-D54F-4E7F202664B3}"/>
              </a:ext>
            </a:extLst>
          </p:cNvPr>
          <p:cNvSpPr>
            <a:spLocks noGrp="1"/>
          </p:cNvSpPr>
          <p:nvPr>
            <p:ph type="dt" sz="half" idx="10"/>
          </p:nvPr>
        </p:nvSpPr>
        <p:spPr/>
        <p:txBody>
          <a:bodyPr/>
          <a:lstStyle/>
          <a:p>
            <a:fld id="{9BE5A787-DBC7-4B02-8274-65D1AA8717B4}" type="datetime1">
              <a:rPr lang="en-US" smtClean="0"/>
              <a:t>7/27/2026</a:t>
            </a:fld>
            <a:endParaRPr lang="en-US"/>
          </a:p>
        </p:txBody>
      </p:sp>
      <p:sp>
        <p:nvSpPr>
          <p:cNvPr id="6" name="Footer Placeholder 5">
            <a:extLst>
              <a:ext uri="{FF2B5EF4-FFF2-40B4-BE49-F238E27FC236}">
                <a16:creationId xmlns:a16="http://schemas.microsoft.com/office/drawing/2014/main" id="{42CB34AC-0B67-7490-E699-9E6307FBDFF6}"/>
              </a:ext>
            </a:extLst>
          </p:cNvPr>
          <p:cNvSpPr>
            <a:spLocks noGrp="1"/>
          </p:cNvSpPr>
          <p:nvPr>
            <p:ph type="ftr" sz="quarter" idx="11"/>
          </p:nvPr>
        </p:nvSpPr>
        <p:spPr/>
        <p:txBody>
          <a:bodyPr/>
          <a:lstStyle/>
          <a:p>
            <a:r>
              <a:rPr lang="en-US"/>
              <a:t>arxiv.org/pdf/2509.11477</a:t>
            </a:r>
          </a:p>
        </p:txBody>
      </p:sp>
      <p:sp>
        <p:nvSpPr>
          <p:cNvPr id="7" name="Slide Number Placeholder 6">
            <a:extLst>
              <a:ext uri="{FF2B5EF4-FFF2-40B4-BE49-F238E27FC236}">
                <a16:creationId xmlns:a16="http://schemas.microsoft.com/office/drawing/2014/main" id="{0B505591-7557-9D00-A579-A28A04A45D59}"/>
              </a:ext>
            </a:extLst>
          </p:cNvPr>
          <p:cNvSpPr>
            <a:spLocks noGrp="1"/>
          </p:cNvSpPr>
          <p:nvPr>
            <p:ph type="sldNum" sz="quarter" idx="12"/>
          </p:nvPr>
        </p:nvSpPr>
        <p:spPr/>
        <p:txBody>
          <a:bodyPr/>
          <a:lstStyle/>
          <a:p>
            <a:fld id="{002A8631-5AE1-4919-97DB-59D4A22F9F0B}" type="slidenum">
              <a:rPr lang="en-US" smtClean="0"/>
              <a:t>‹#›</a:t>
            </a:fld>
            <a:endParaRPr lang="en-US"/>
          </a:p>
        </p:txBody>
      </p:sp>
    </p:spTree>
    <p:extLst>
      <p:ext uri="{BB962C8B-B14F-4D97-AF65-F5344CB8AC3E}">
        <p14:creationId xmlns:p14="http://schemas.microsoft.com/office/powerpoint/2010/main" val="242505991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B94975F-C772-B6B1-2EDF-067624703EF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8E2A875A-0BE5-DACA-FCAD-7F942E31230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247E1CC-8B85-3D75-88DC-E524B056088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59060D5-0B5D-4762-B337-1851E1E804F6}" type="datetime1">
              <a:rPr lang="en-US" smtClean="0"/>
              <a:t>7/27/2026</a:t>
            </a:fld>
            <a:endParaRPr lang="en-US"/>
          </a:p>
        </p:txBody>
      </p:sp>
      <p:sp>
        <p:nvSpPr>
          <p:cNvPr id="5" name="Footer Placeholder 4">
            <a:extLst>
              <a:ext uri="{FF2B5EF4-FFF2-40B4-BE49-F238E27FC236}">
                <a16:creationId xmlns:a16="http://schemas.microsoft.com/office/drawing/2014/main" id="{21454CE2-B117-E2D3-5F4D-31F0B371D22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arxiv.org/pdf/2509.11477</a:t>
            </a:r>
          </a:p>
        </p:txBody>
      </p:sp>
      <p:sp>
        <p:nvSpPr>
          <p:cNvPr id="6" name="Slide Number Placeholder 5">
            <a:extLst>
              <a:ext uri="{FF2B5EF4-FFF2-40B4-BE49-F238E27FC236}">
                <a16:creationId xmlns:a16="http://schemas.microsoft.com/office/drawing/2014/main" id="{970E97F1-50E4-A782-3B72-A8AC6BE9380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02A8631-5AE1-4919-97DB-59D4A22F9F0B}" type="slidenum">
              <a:rPr lang="en-US" smtClean="0"/>
              <a:t>‹#›</a:t>
            </a:fld>
            <a:endParaRPr lang="en-US"/>
          </a:p>
        </p:txBody>
      </p:sp>
    </p:spTree>
    <p:extLst>
      <p:ext uri="{BB962C8B-B14F-4D97-AF65-F5344CB8AC3E}">
        <p14:creationId xmlns:p14="http://schemas.microsoft.com/office/powerpoint/2010/main" val="345619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image" Target="../media/image1.png"/><Relationship Id="rId7" Type="http://schemas.openxmlformats.org/officeDocument/2006/relationships/image" Target="../media/image4.png"/><Relationship Id="rId12" Type="http://schemas.openxmlformats.org/officeDocument/2006/relationships/image" Target="../media/image9.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3.png"/><Relationship Id="rId11" Type="http://schemas.openxmlformats.org/officeDocument/2006/relationships/image" Target="../media/image8.png"/><Relationship Id="rId5" Type="http://schemas.openxmlformats.org/officeDocument/2006/relationships/image" Target="../media/image2.png"/><Relationship Id="rId10" Type="http://schemas.openxmlformats.org/officeDocument/2006/relationships/image" Target="../media/image7.png"/><Relationship Id="rId4" Type="http://schemas.microsoft.com/office/2007/relationships/hdphoto" Target="../media/hdphoto1.wdp"/><Relationship Id="rId9" Type="http://schemas.openxmlformats.org/officeDocument/2006/relationships/image" Target="../media/image6.png"/></Relationships>
</file>

<file path=ppt/slides/_rels/slide10.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10.xml"/><Relationship Id="rId1" Type="http://schemas.openxmlformats.org/officeDocument/2006/relationships/slideLayout" Target="../slideLayouts/slideLayout12.xml"/><Relationship Id="rId5" Type="http://schemas.openxmlformats.org/officeDocument/2006/relationships/image" Target="../media/image43.png"/><Relationship Id="rId4" Type="http://schemas.openxmlformats.org/officeDocument/2006/relationships/image" Target="../media/image42.png"/></Relationships>
</file>

<file path=ppt/slides/_rels/slide11.xml.rels><?xml version="1.0" encoding="UTF-8" standalone="yes"?>
<Relationships xmlns="http://schemas.openxmlformats.org/package/2006/relationships"><Relationship Id="rId8" Type="http://schemas.microsoft.com/office/2007/relationships/hdphoto" Target="../media/hdphoto6.wdp"/><Relationship Id="rId3" Type="http://schemas.openxmlformats.org/officeDocument/2006/relationships/image" Target="../media/image44.png"/><Relationship Id="rId7" Type="http://schemas.openxmlformats.org/officeDocument/2006/relationships/image" Target="../media/image48.pn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47.png"/><Relationship Id="rId5" Type="http://schemas.openxmlformats.org/officeDocument/2006/relationships/image" Target="../media/image46.png"/><Relationship Id="rId4" Type="http://schemas.openxmlformats.org/officeDocument/2006/relationships/image" Target="../media/image45.png"/><Relationship Id="rId9" Type="http://schemas.openxmlformats.org/officeDocument/2006/relationships/image" Target="../media/image49.png"/></Relationships>
</file>

<file path=ppt/slides/_rels/slide12.xml.rels><?xml version="1.0" encoding="UTF-8" standalone="yes"?>
<Relationships xmlns="http://schemas.openxmlformats.org/package/2006/relationships"><Relationship Id="rId8" Type="http://schemas.openxmlformats.org/officeDocument/2006/relationships/image" Target="../media/image48.png"/><Relationship Id="rId3" Type="http://schemas.openxmlformats.org/officeDocument/2006/relationships/image" Target="../media/image44.png"/><Relationship Id="rId7" Type="http://schemas.openxmlformats.org/officeDocument/2006/relationships/image" Target="../media/image50.png"/><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47.png"/><Relationship Id="rId11" Type="http://schemas.openxmlformats.org/officeDocument/2006/relationships/image" Target="../media/image51.png"/><Relationship Id="rId5" Type="http://schemas.openxmlformats.org/officeDocument/2006/relationships/image" Target="../media/image46.png"/><Relationship Id="rId10" Type="http://schemas.openxmlformats.org/officeDocument/2006/relationships/image" Target="../media/image49.png"/><Relationship Id="rId4" Type="http://schemas.openxmlformats.org/officeDocument/2006/relationships/image" Target="../media/image45.png"/><Relationship Id="rId9" Type="http://schemas.microsoft.com/office/2007/relationships/hdphoto" Target="../media/hdphoto6.wdp"/></Relationships>
</file>

<file path=ppt/slides/_rels/slide13.xml.rels><?xml version="1.0" encoding="UTF-8" standalone="yes"?>
<Relationships xmlns="http://schemas.openxmlformats.org/package/2006/relationships"><Relationship Id="rId8" Type="http://schemas.openxmlformats.org/officeDocument/2006/relationships/image" Target="../media/image54.png"/><Relationship Id="rId3" Type="http://schemas.openxmlformats.org/officeDocument/2006/relationships/image" Target="../media/image44.png"/><Relationship Id="rId7" Type="http://schemas.microsoft.com/office/2007/relationships/hdphoto" Target="../media/hdphoto6.wdp"/><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image" Target="../media/image48.png"/><Relationship Id="rId5" Type="http://schemas.openxmlformats.org/officeDocument/2006/relationships/image" Target="../media/image53.png"/><Relationship Id="rId4" Type="http://schemas.openxmlformats.org/officeDocument/2006/relationships/image" Target="../media/image52.png"/></Relationships>
</file>

<file path=ppt/slides/_rels/slide14.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image" Target="../media/image58.png"/><Relationship Id="rId5" Type="http://schemas.openxmlformats.org/officeDocument/2006/relationships/image" Target="../media/image57.png"/><Relationship Id="rId4" Type="http://schemas.openxmlformats.org/officeDocument/2006/relationships/image" Target="../media/image56.png"/></Relationships>
</file>

<file path=ppt/slides/_rels/slide15.xml.rels><?xml version="1.0" encoding="UTF-8" standalone="yes"?>
<Relationships xmlns="http://schemas.openxmlformats.org/package/2006/relationships"><Relationship Id="rId8" Type="http://schemas.openxmlformats.org/officeDocument/2006/relationships/image" Target="../media/image64.png"/><Relationship Id="rId3" Type="http://schemas.openxmlformats.org/officeDocument/2006/relationships/image" Target="../media/image59.png"/><Relationship Id="rId7" Type="http://schemas.openxmlformats.org/officeDocument/2006/relationships/image" Target="../media/image63.png"/><Relationship Id="rId12" Type="http://schemas.openxmlformats.org/officeDocument/2006/relationships/image" Target="../media/image68.png"/><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image" Target="../media/image62.png"/><Relationship Id="rId11" Type="http://schemas.openxmlformats.org/officeDocument/2006/relationships/image" Target="../media/image67.png"/><Relationship Id="rId5" Type="http://schemas.openxmlformats.org/officeDocument/2006/relationships/image" Target="../media/image61.png"/><Relationship Id="rId10" Type="http://schemas.openxmlformats.org/officeDocument/2006/relationships/image" Target="../media/image66.png"/><Relationship Id="rId4" Type="http://schemas.openxmlformats.org/officeDocument/2006/relationships/image" Target="../media/image60.png"/><Relationship Id="rId9" Type="http://schemas.openxmlformats.org/officeDocument/2006/relationships/image" Target="../media/image65.png"/></Relationships>
</file>

<file path=ppt/slides/_rels/slide16.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notesSlide" Target="../notesSlides/notesSlide16.xml"/><Relationship Id="rId1" Type="http://schemas.openxmlformats.org/officeDocument/2006/relationships/slideLayout" Target="../slideLayouts/slideLayout2.xml"/><Relationship Id="rId5" Type="http://schemas.openxmlformats.org/officeDocument/2006/relationships/image" Target="../media/image71.png"/><Relationship Id="rId4" Type="http://schemas.openxmlformats.org/officeDocument/2006/relationships/image" Target="../media/image70.png"/></Relationships>
</file>

<file path=ppt/slides/_rels/slide17.xml.rels><?xml version="1.0" encoding="UTF-8" standalone="yes"?>
<Relationships xmlns="http://schemas.openxmlformats.org/package/2006/relationships"><Relationship Id="rId3" Type="http://schemas.openxmlformats.org/officeDocument/2006/relationships/image" Target="../media/image72.png"/><Relationship Id="rId7" Type="http://schemas.openxmlformats.org/officeDocument/2006/relationships/image" Target="../media/image76.png"/><Relationship Id="rId2" Type="http://schemas.openxmlformats.org/officeDocument/2006/relationships/notesSlide" Target="../notesSlides/notesSlide17.xml"/><Relationship Id="rId1" Type="http://schemas.openxmlformats.org/officeDocument/2006/relationships/slideLayout" Target="../slideLayouts/slideLayout12.xml"/><Relationship Id="rId6" Type="http://schemas.openxmlformats.org/officeDocument/2006/relationships/image" Target="../media/image75.png"/><Relationship Id="rId5" Type="http://schemas.openxmlformats.org/officeDocument/2006/relationships/image" Target="../media/image74.png"/><Relationship Id="rId4" Type="http://schemas.openxmlformats.org/officeDocument/2006/relationships/image" Target="../media/image73.png"/></Relationships>
</file>

<file path=ppt/slides/_rels/slide18.xml.rels><?xml version="1.0" encoding="UTF-8" standalone="yes"?>
<Relationships xmlns="http://schemas.openxmlformats.org/package/2006/relationships"><Relationship Id="rId3" Type="http://schemas.openxmlformats.org/officeDocument/2006/relationships/image" Target="../media/image77.png"/><Relationship Id="rId7" Type="http://schemas.openxmlformats.org/officeDocument/2006/relationships/image" Target="../media/image74.png"/><Relationship Id="rId2" Type="http://schemas.openxmlformats.org/officeDocument/2006/relationships/notesSlide" Target="../notesSlides/notesSlide18.xml"/><Relationship Id="rId1" Type="http://schemas.openxmlformats.org/officeDocument/2006/relationships/slideLayout" Target="../slideLayouts/slideLayout12.xml"/><Relationship Id="rId6" Type="http://schemas.openxmlformats.org/officeDocument/2006/relationships/image" Target="../media/image75.png"/><Relationship Id="rId5" Type="http://schemas.openxmlformats.org/officeDocument/2006/relationships/image" Target="../media/image79.png"/><Relationship Id="rId4" Type="http://schemas.openxmlformats.org/officeDocument/2006/relationships/image" Target="../media/image78.png"/></Relationships>
</file>

<file path=ppt/slides/_rels/slide19.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gif"/></Relationships>
</file>

<file path=ppt/slides/_rels/slide20.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image" Target="../media/image83.png"/><Relationship Id="rId5" Type="http://schemas.openxmlformats.org/officeDocument/2006/relationships/image" Target="../media/image82.png"/><Relationship Id="rId4" Type="http://schemas.openxmlformats.org/officeDocument/2006/relationships/image" Target="../media/image81.png"/></Relationships>
</file>

<file path=ppt/slides/_rels/slide21.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image" Target="../media/image84.png"/></Relationships>
</file>

<file path=ppt/slides/_rels/slide22.xml.rels><?xml version="1.0" encoding="UTF-8" standalone="yes"?>
<Relationships xmlns="http://schemas.openxmlformats.org/package/2006/relationships"><Relationship Id="rId8" Type="http://schemas.openxmlformats.org/officeDocument/2006/relationships/image" Target="../media/image90.png"/><Relationship Id="rId13" Type="http://schemas.openxmlformats.org/officeDocument/2006/relationships/image" Target="../media/image94.png"/><Relationship Id="rId3" Type="http://schemas.openxmlformats.org/officeDocument/2006/relationships/image" Target="../media/image85.png"/><Relationship Id="rId7" Type="http://schemas.openxmlformats.org/officeDocument/2006/relationships/image" Target="../media/image89.png"/><Relationship Id="rId12" Type="http://schemas.openxmlformats.org/officeDocument/2006/relationships/image" Target="../media/image93.png"/><Relationship Id="rId2" Type="http://schemas.openxmlformats.org/officeDocument/2006/relationships/notesSlide" Target="../notesSlides/notesSlide22.xml"/><Relationship Id="rId1" Type="http://schemas.openxmlformats.org/officeDocument/2006/relationships/slideLayout" Target="../slideLayouts/slideLayout2.xml"/><Relationship Id="rId6" Type="http://schemas.openxmlformats.org/officeDocument/2006/relationships/image" Target="../media/image88.png"/><Relationship Id="rId11" Type="http://schemas.openxmlformats.org/officeDocument/2006/relationships/image" Target="../media/image92.png"/><Relationship Id="rId5" Type="http://schemas.openxmlformats.org/officeDocument/2006/relationships/image" Target="../media/image87.png"/><Relationship Id="rId10" Type="http://schemas.openxmlformats.org/officeDocument/2006/relationships/image" Target="../media/image91.png"/><Relationship Id="rId4" Type="http://schemas.openxmlformats.org/officeDocument/2006/relationships/image" Target="../media/image86.png"/><Relationship Id="rId9" Type="http://schemas.microsoft.com/office/2007/relationships/hdphoto" Target="../media/hdphoto7.wdp"/></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15.png"/></Relationships>
</file>

<file path=ppt/slides/_rels/slide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16.png"/><Relationship Id="rId4" Type="http://schemas.openxmlformats.org/officeDocument/2006/relationships/image" Target="../media/image15.png"/></Relationships>
</file>

<file path=ppt/slides/_rels/slide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7.xml"/><Relationship Id="rId1" Type="http://schemas.openxmlformats.org/officeDocument/2006/relationships/slideLayout" Target="../slideLayouts/slideLayout12.xml"/><Relationship Id="rId5" Type="http://schemas.openxmlformats.org/officeDocument/2006/relationships/image" Target="../media/image20.png"/><Relationship Id="rId4" Type="http://schemas.openxmlformats.org/officeDocument/2006/relationships/image" Target="../media/image19.png"/></Relationships>
</file>

<file path=ppt/slides/_rels/slide8.xml.rels><?xml version="1.0" encoding="UTF-8" standalone="yes"?>
<Relationships xmlns="http://schemas.openxmlformats.org/package/2006/relationships"><Relationship Id="rId8" Type="http://schemas.openxmlformats.org/officeDocument/2006/relationships/image" Target="../media/image26.png"/><Relationship Id="rId13" Type="http://schemas.microsoft.com/office/2007/relationships/hdphoto" Target="../media/hdphoto3.wdp"/><Relationship Id="rId18" Type="http://schemas.openxmlformats.org/officeDocument/2006/relationships/image" Target="../media/image32.png"/><Relationship Id="rId3" Type="http://schemas.openxmlformats.org/officeDocument/2006/relationships/image" Target="../media/image21.png"/><Relationship Id="rId7" Type="http://schemas.openxmlformats.org/officeDocument/2006/relationships/image" Target="../media/image25.png"/><Relationship Id="rId12" Type="http://schemas.openxmlformats.org/officeDocument/2006/relationships/image" Target="../media/image29.png"/><Relationship Id="rId17" Type="http://schemas.microsoft.com/office/2007/relationships/hdphoto" Target="../media/hdphoto5.wdp"/><Relationship Id="rId2" Type="http://schemas.openxmlformats.org/officeDocument/2006/relationships/notesSlide" Target="../notesSlides/notesSlide8.xml"/><Relationship Id="rId16" Type="http://schemas.openxmlformats.org/officeDocument/2006/relationships/image" Target="../media/image31.png"/><Relationship Id="rId20" Type="http://schemas.openxmlformats.org/officeDocument/2006/relationships/image" Target="../media/image34.png"/><Relationship Id="rId1" Type="http://schemas.openxmlformats.org/officeDocument/2006/relationships/slideLayout" Target="../slideLayouts/slideLayout12.xml"/><Relationship Id="rId6" Type="http://schemas.openxmlformats.org/officeDocument/2006/relationships/image" Target="../media/image24.png"/><Relationship Id="rId11" Type="http://schemas.microsoft.com/office/2007/relationships/hdphoto" Target="../media/hdphoto2.wdp"/><Relationship Id="rId5" Type="http://schemas.openxmlformats.org/officeDocument/2006/relationships/image" Target="../media/image23.png"/><Relationship Id="rId15" Type="http://schemas.microsoft.com/office/2007/relationships/hdphoto" Target="../media/hdphoto4.wdp"/><Relationship Id="rId10" Type="http://schemas.openxmlformats.org/officeDocument/2006/relationships/image" Target="../media/image28.png"/><Relationship Id="rId19" Type="http://schemas.openxmlformats.org/officeDocument/2006/relationships/image" Target="../media/image33.png"/><Relationship Id="rId4" Type="http://schemas.openxmlformats.org/officeDocument/2006/relationships/image" Target="../media/image22.png"/><Relationship Id="rId9" Type="http://schemas.openxmlformats.org/officeDocument/2006/relationships/image" Target="../media/image27.png"/><Relationship Id="rId14" Type="http://schemas.openxmlformats.org/officeDocument/2006/relationships/image" Target="../media/image30.png"/></Relationships>
</file>

<file path=ppt/slides/_rels/slide9.xml.rels><?xml version="1.0" encoding="UTF-8" standalone="yes"?>
<Relationships xmlns="http://schemas.openxmlformats.org/package/2006/relationships"><Relationship Id="rId8" Type="http://schemas.openxmlformats.org/officeDocument/2006/relationships/image" Target="../media/image40.png"/><Relationship Id="rId3" Type="http://schemas.openxmlformats.org/officeDocument/2006/relationships/image" Target="../media/image35.png"/><Relationship Id="rId7" Type="http://schemas.openxmlformats.org/officeDocument/2006/relationships/image" Target="../media/image39.png"/><Relationship Id="rId2" Type="http://schemas.openxmlformats.org/officeDocument/2006/relationships/notesSlide" Target="../notesSlides/notesSlide9.xml"/><Relationship Id="rId1" Type="http://schemas.openxmlformats.org/officeDocument/2006/relationships/slideLayout" Target="../slideLayouts/slideLayout12.xml"/><Relationship Id="rId6" Type="http://schemas.openxmlformats.org/officeDocument/2006/relationships/image" Target="../media/image38.png"/><Relationship Id="rId5" Type="http://schemas.openxmlformats.org/officeDocument/2006/relationships/image" Target="../media/image37.png"/><Relationship Id="rId4" Type="http://schemas.openxmlformats.org/officeDocument/2006/relationships/image" Target="../media/image3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B2A3CE-BEE2-7B5D-F16D-5EF85387670B}"/>
            </a:ext>
          </a:extLst>
        </p:cNvPr>
        <p:cNvGrpSpPr/>
        <p:nvPr/>
      </p:nvGrpSpPr>
      <p:grpSpPr>
        <a:xfrm>
          <a:off x="0" y="0"/>
          <a:ext cx="0" cy="0"/>
          <a:chOff x="0" y="0"/>
          <a:chExt cx="0" cy="0"/>
        </a:xfrm>
      </p:grpSpPr>
      <p:pic>
        <p:nvPicPr>
          <p:cNvPr id="1026" name="Picture 2" descr="New gate optimization strategy could boost efficiency in trapped-ion  quantum computers – Physics World">
            <a:extLst>
              <a:ext uri="{FF2B5EF4-FFF2-40B4-BE49-F238E27FC236}">
                <a16:creationId xmlns:a16="http://schemas.microsoft.com/office/drawing/2014/main" id="{B072975E-F604-1612-6B34-AED37C58A36E}"/>
              </a:ext>
            </a:extLst>
          </p:cNvPr>
          <p:cNvPicPr>
            <a:picLocks noChangeAspect="1" noChangeArrowheads="1"/>
          </p:cNvPicPr>
          <p:nvPr/>
        </p:nvPicPr>
        <p:blipFill>
          <a:blip r:embed="rId3">
            <a:duotone>
              <a:schemeClr val="accent5">
                <a:shade val="45000"/>
                <a:satMod val="135000"/>
              </a:schemeClr>
              <a:prstClr val="white"/>
            </a:duotone>
            <a:extLst>
              <a:ext uri="{BEBA8EAE-BF5A-486C-A8C5-ECC9F3942E4B}">
                <a14:imgProps xmlns:a14="http://schemas.microsoft.com/office/drawing/2010/main">
                  <a14:imgLayer r:embed="rId4">
                    <a14:imgEffect>
                      <a14:colorTemperature colorTemp="1500"/>
                    </a14:imgEffect>
                    <a14:imgEffect>
                      <a14:saturation sat="33000"/>
                    </a14:imgEffect>
                    <a14:imgEffect>
                      <a14:brightnessContrast bright="40000" contrast="-40000"/>
                    </a14:imgEffect>
                  </a14:imgLayer>
                </a14:imgProps>
              </a:ext>
              <a:ext uri="{28A0092B-C50C-407E-A947-70E740481C1C}">
                <a14:useLocalDpi xmlns:a14="http://schemas.microsoft.com/office/drawing/2010/main" val="0"/>
              </a:ext>
            </a:extLst>
          </a:blip>
          <a:srcRect/>
          <a:stretch>
            <a:fillRect/>
          </a:stretch>
        </p:blipFill>
        <p:spPr bwMode="auto">
          <a:xfrm>
            <a:off x="0" y="0"/>
            <a:ext cx="12192000" cy="6857999"/>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CE943679-7D4E-676A-61A1-73B3B7AA64A4}"/>
              </a:ext>
            </a:extLst>
          </p:cNvPr>
          <p:cNvSpPr>
            <a:spLocks noGrp="1"/>
          </p:cNvSpPr>
          <p:nvPr>
            <p:ph type="ctrTitle"/>
          </p:nvPr>
        </p:nvSpPr>
        <p:spPr>
          <a:xfrm>
            <a:off x="764027" y="1296098"/>
            <a:ext cx="10663946" cy="1478624"/>
          </a:xfrm>
        </p:spPr>
        <p:txBody>
          <a:bodyPr>
            <a:normAutofit/>
          </a:bodyPr>
          <a:lstStyle/>
          <a:p>
            <a:r>
              <a:rPr lang="en-US" sz="4400" b="1" dirty="0"/>
              <a:t>Observation of quantum-field theory dynamics on a spin-boson quantum computer</a:t>
            </a:r>
          </a:p>
        </p:txBody>
      </p:sp>
      <p:sp>
        <p:nvSpPr>
          <p:cNvPr id="3" name="Subtitle 2">
            <a:extLst>
              <a:ext uri="{FF2B5EF4-FFF2-40B4-BE49-F238E27FC236}">
                <a16:creationId xmlns:a16="http://schemas.microsoft.com/office/drawing/2014/main" id="{4660217C-7A97-3808-883F-D8E33FC8F29B}"/>
              </a:ext>
            </a:extLst>
          </p:cNvPr>
          <p:cNvSpPr>
            <a:spLocks noGrp="1"/>
          </p:cNvSpPr>
          <p:nvPr>
            <p:ph type="subTitle" idx="1"/>
          </p:nvPr>
        </p:nvSpPr>
        <p:spPr>
          <a:xfrm>
            <a:off x="1536729" y="3347380"/>
            <a:ext cx="9144000" cy="1318132"/>
          </a:xfrm>
        </p:spPr>
        <p:txBody>
          <a:bodyPr>
            <a:normAutofit/>
          </a:bodyPr>
          <a:lstStyle/>
          <a:p>
            <a:r>
              <a:rPr lang="en-US" dirty="0"/>
              <a:t>Anton Than, Saurabh Kadam, </a:t>
            </a:r>
            <a:r>
              <a:rPr lang="en-US" b="1" dirty="0"/>
              <a:t>Vinay Vikramaditya</a:t>
            </a:r>
            <a:r>
              <a:rPr lang="en-US" dirty="0"/>
              <a:t>, Nhung Nguyen, </a:t>
            </a:r>
            <a:r>
              <a:rPr lang="en-US" dirty="0" err="1"/>
              <a:t>Xingxin</a:t>
            </a:r>
            <a:r>
              <a:rPr lang="en-US" dirty="0"/>
              <a:t> Liu, Zohreh Davoudi, Alaina Green, and Norbert Linke</a:t>
            </a:r>
          </a:p>
          <a:p>
            <a:r>
              <a:rPr lang="en-US" dirty="0"/>
              <a:t>University of Maryland, College Park</a:t>
            </a:r>
          </a:p>
          <a:p>
            <a:endParaRPr lang="en-US" dirty="0"/>
          </a:p>
        </p:txBody>
      </p:sp>
      <p:sp>
        <p:nvSpPr>
          <p:cNvPr id="6" name="TextBox 5">
            <a:extLst>
              <a:ext uri="{FF2B5EF4-FFF2-40B4-BE49-F238E27FC236}">
                <a16:creationId xmlns:a16="http://schemas.microsoft.com/office/drawing/2014/main" id="{E8F9306A-FA4C-5322-ADC9-545DAC19E195}"/>
              </a:ext>
            </a:extLst>
          </p:cNvPr>
          <p:cNvSpPr txBox="1"/>
          <p:nvPr/>
        </p:nvSpPr>
        <p:spPr>
          <a:xfrm>
            <a:off x="10349623" y="69288"/>
            <a:ext cx="1968364" cy="461665"/>
          </a:xfrm>
          <a:prstGeom prst="rect">
            <a:avLst/>
          </a:prstGeom>
          <a:noFill/>
        </p:spPr>
        <p:txBody>
          <a:bodyPr wrap="square" rtlCol="0">
            <a:spAutoFit/>
          </a:bodyPr>
          <a:lstStyle/>
          <a:p>
            <a:r>
              <a:rPr lang="en-US" sz="2400" dirty="0"/>
              <a:t>Lattice 2026</a:t>
            </a:r>
          </a:p>
        </p:txBody>
      </p:sp>
      <p:sp>
        <p:nvSpPr>
          <p:cNvPr id="12" name="Google Shape;56;p13">
            <a:extLst>
              <a:ext uri="{FF2B5EF4-FFF2-40B4-BE49-F238E27FC236}">
                <a16:creationId xmlns:a16="http://schemas.microsoft.com/office/drawing/2014/main" id="{39454F6B-256D-939A-852D-95A116D3E218}"/>
              </a:ext>
            </a:extLst>
          </p:cNvPr>
          <p:cNvSpPr txBox="1"/>
          <p:nvPr/>
        </p:nvSpPr>
        <p:spPr>
          <a:xfrm>
            <a:off x="3667650" y="4823139"/>
            <a:ext cx="4856700" cy="1046410"/>
          </a:xfrm>
          <a:prstGeom prst="rect">
            <a:avLst/>
          </a:prstGeom>
          <a:noFill/>
          <a:ln>
            <a:noFill/>
          </a:ln>
        </p:spPr>
        <p:txBody>
          <a:bodyPr spcFirstLastPara="1" wrap="square" lIns="91425" tIns="91425" rIns="91425" bIns="91425" anchor="t"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ctr" rtl="0">
              <a:spcBef>
                <a:spcPts val="0"/>
              </a:spcBef>
              <a:spcAft>
                <a:spcPts val="0"/>
              </a:spcAft>
              <a:buNone/>
            </a:pPr>
            <a:r>
              <a:rPr lang="en" sz="2800" dirty="0">
                <a:solidFill>
                  <a:schemeClr val="dk1"/>
                </a:solidFill>
              </a:rPr>
              <a:t>arxiv.org/pdf/2509.11477</a:t>
            </a:r>
          </a:p>
          <a:p>
            <a:pPr marL="0" lvl="0" indent="0" algn="ctr" rtl="0">
              <a:spcBef>
                <a:spcPts val="0"/>
              </a:spcBef>
              <a:spcAft>
                <a:spcPts val="0"/>
              </a:spcAft>
              <a:buNone/>
            </a:pPr>
            <a:r>
              <a:rPr lang="en" sz="2800" dirty="0">
                <a:solidFill>
                  <a:schemeClr val="dk1"/>
                </a:solidFill>
              </a:rPr>
              <a:t>(Accepted in Nature Physics)</a:t>
            </a:r>
          </a:p>
        </p:txBody>
      </p:sp>
      <p:grpSp>
        <p:nvGrpSpPr>
          <p:cNvPr id="19" name="Group 18">
            <a:extLst>
              <a:ext uri="{FF2B5EF4-FFF2-40B4-BE49-F238E27FC236}">
                <a16:creationId xmlns:a16="http://schemas.microsoft.com/office/drawing/2014/main" id="{83934F33-5131-94EB-8FA5-BE4D296AB15C}"/>
              </a:ext>
            </a:extLst>
          </p:cNvPr>
          <p:cNvGrpSpPr/>
          <p:nvPr/>
        </p:nvGrpSpPr>
        <p:grpSpPr>
          <a:xfrm>
            <a:off x="-31689" y="4795943"/>
            <a:ext cx="3525306" cy="1914203"/>
            <a:chOff x="1574780" y="5017467"/>
            <a:chExt cx="2441851" cy="1304889"/>
          </a:xfrm>
        </p:grpSpPr>
        <p:pic>
          <p:nvPicPr>
            <p:cNvPr id="13" name="Google Shape;57;p13">
              <a:extLst>
                <a:ext uri="{FF2B5EF4-FFF2-40B4-BE49-F238E27FC236}">
                  <a16:creationId xmlns:a16="http://schemas.microsoft.com/office/drawing/2014/main" id="{7B325C10-A304-1870-A0DE-1AF79949B1F7}"/>
                </a:ext>
              </a:extLst>
            </p:cNvPr>
            <p:cNvPicPr preferRelativeResize="0"/>
            <p:nvPr/>
          </p:nvPicPr>
          <p:blipFill>
            <a:blip r:embed="rId5">
              <a:alphaModFix/>
            </a:blip>
            <a:stretch>
              <a:fillRect/>
            </a:stretch>
          </p:blipFill>
          <p:spPr>
            <a:xfrm>
              <a:off x="1574780" y="5647806"/>
              <a:ext cx="2441851" cy="674550"/>
            </a:xfrm>
            <a:prstGeom prst="rect">
              <a:avLst/>
            </a:prstGeom>
            <a:noFill/>
            <a:ln>
              <a:noFill/>
            </a:ln>
          </p:spPr>
        </p:pic>
        <p:pic>
          <p:nvPicPr>
            <p:cNvPr id="14" name="Google Shape;58;p13">
              <a:extLst>
                <a:ext uri="{FF2B5EF4-FFF2-40B4-BE49-F238E27FC236}">
                  <a16:creationId xmlns:a16="http://schemas.microsoft.com/office/drawing/2014/main" id="{0F09C4B3-B5FF-EBF6-EC72-936C7FC4AA6F}"/>
                </a:ext>
              </a:extLst>
            </p:cNvPr>
            <p:cNvPicPr preferRelativeResize="0"/>
            <p:nvPr/>
          </p:nvPicPr>
          <p:blipFill rotWithShape="1">
            <a:blip r:embed="rId6">
              <a:alphaModFix/>
            </a:blip>
            <a:srcRect l="21589" r="21085"/>
            <a:stretch/>
          </p:blipFill>
          <p:spPr>
            <a:xfrm>
              <a:off x="1616492" y="5084868"/>
              <a:ext cx="627357" cy="615600"/>
            </a:xfrm>
            <a:prstGeom prst="rect">
              <a:avLst/>
            </a:prstGeom>
            <a:noFill/>
            <a:ln>
              <a:noFill/>
            </a:ln>
          </p:spPr>
        </p:pic>
        <p:pic>
          <p:nvPicPr>
            <p:cNvPr id="17" name="Google Shape;61;p13">
              <a:extLst>
                <a:ext uri="{FF2B5EF4-FFF2-40B4-BE49-F238E27FC236}">
                  <a16:creationId xmlns:a16="http://schemas.microsoft.com/office/drawing/2014/main" id="{5B5D486B-FB88-2783-2E57-7677423FAAEA}"/>
                </a:ext>
              </a:extLst>
            </p:cNvPr>
            <p:cNvPicPr preferRelativeResize="0"/>
            <p:nvPr/>
          </p:nvPicPr>
          <p:blipFill>
            <a:blip r:embed="rId7">
              <a:alphaModFix/>
            </a:blip>
            <a:stretch>
              <a:fillRect/>
            </a:stretch>
          </p:blipFill>
          <p:spPr>
            <a:xfrm>
              <a:off x="2358702" y="5017467"/>
              <a:ext cx="665930" cy="615600"/>
            </a:xfrm>
            <a:prstGeom prst="rect">
              <a:avLst/>
            </a:prstGeom>
            <a:noFill/>
            <a:ln>
              <a:noFill/>
            </a:ln>
          </p:spPr>
        </p:pic>
      </p:grpSp>
      <p:grpSp>
        <p:nvGrpSpPr>
          <p:cNvPr id="20" name="Group 19">
            <a:extLst>
              <a:ext uri="{FF2B5EF4-FFF2-40B4-BE49-F238E27FC236}">
                <a16:creationId xmlns:a16="http://schemas.microsoft.com/office/drawing/2014/main" id="{4D663AA1-288F-4D10-F955-261788019AD8}"/>
              </a:ext>
            </a:extLst>
          </p:cNvPr>
          <p:cNvGrpSpPr/>
          <p:nvPr/>
        </p:nvGrpSpPr>
        <p:grpSpPr>
          <a:xfrm>
            <a:off x="9402657" y="5200358"/>
            <a:ext cx="2818946" cy="1649905"/>
            <a:chOff x="8515019" y="5049416"/>
            <a:chExt cx="2152981" cy="1205489"/>
          </a:xfrm>
        </p:grpSpPr>
        <p:pic>
          <p:nvPicPr>
            <p:cNvPr id="15" name="Google Shape;59;p13">
              <a:extLst>
                <a:ext uri="{FF2B5EF4-FFF2-40B4-BE49-F238E27FC236}">
                  <a16:creationId xmlns:a16="http://schemas.microsoft.com/office/drawing/2014/main" id="{4936C7F1-F6A1-6C9D-D6DE-D10C8F3F0E6A}"/>
                </a:ext>
              </a:extLst>
            </p:cNvPr>
            <p:cNvPicPr preferRelativeResize="0"/>
            <p:nvPr/>
          </p:nvPicPr>
          <p:blipFill>
            <a:blip r:embed="rId8">
              <a:alphaModFix/>
            </a:blip>
            <a:stretch>
              <a:fillRect/>
            </a:stretch>
          </p:blipFill>
          <p:spPr>
            <a:xfrm>
              <a:off x="8515019" y="5654986"/>
              <a:ext cx="2152981" cy="599919"/>
            </a:xfrm>
            <a:prstGeom prst="rect">
              <a:avLst/>
            </a:prstGeom>
            <a:noFill/>
            <a:ln>
              <a:noFill/>
            </a:ln>
          </p:spPr>
        </p:pic>
        <p:pic>
          <p:nvPicPr>
            <p:cNvPr id="16" name="Google Shape;60;p13">
              <a:extLst>
                <a:ext uri="{FF2B5EF4-FFF2-40B4-BE49-F238E27FC236}">
                  <a16:creationId xmlns:a16="http://schemas.microsoft.com/office/drawing/2014/main" id="{13AC6747-2F64-F7BD-494A-A44941644B7D}"/>
                </a:ext>
              </a:extLst>
            </p:cNvPr>
            <p:cNvPicPr preferRelativeResize="0"/>
            <p:nvPr/>
          </p:nvPicPr>
          <p:blipFill rotWithShape="1">
            <a:blip r:embed="rId9">
              <a:alphaModFix/>
            </a:blip>
            <a:srcRect r="79544"/>
            <a:stretch/>
          </p:blipFill>
          <p:spPr>
            <a:xfrm>
              <a:off x="9989941" y="5049416"/>
              <a:ext cx="591998" cy="599919"/>
            </a:xfrm>
            <a:prstGeom prst="rect">
              <a:avLst/>
            </a:prstGeom>
            <a:noFill/>
            <a:ln>
              <a:noFill/>
            </a:ln>
          </p:spPr>
        </p:pic>
        <p:pic>
          <p:nvPicPr>
            <p:cNvPr id="18" name="Google Shape;62;p13">
              <a:extLst>
                <a:ext uri="{FF2B5EF4-FFF2-40B4-BE49-F238E27FC236}">
                  <a16:creationId xmlns:a16="http://schemas.microsoft.com/office/drawing/2014/main" id="{B19DBA3E-B2AD-8405-2CC8-56CD04D18C2F}"/>
                </a:ext>
              </a:extLst>
            </p:cNvPr>
            <p:cNvPicPr preferRelativeResize="0"/>
            <p:nvPr/>
          </p:nvPicPr>
          <p:blipFill>
            <a:blip r:embed="rId10">
              <a:alphaModFix/>
            </a:blip>
            <a:stretch>
              <a:fillRect/>
            </a:stretch>
          </p:blipFill>
          <p:spPr>
            <a:xfrm>
              <a:off x="8693231" y="5074492"/>
              <a:ext cx="1188225" cy="517225"/>
            </a:xfrm>
            <a:prstGeom prst="rect">
              <a:avLst/>
            </a:prstGeom>
            <a:noFill/>
            <a:ln>
              <a:noFill/>
            </a:ln>
          </p:spPr>
        </p:pic>
      </p:grpSp>
      <p:sp>
        <p:nvSpPr>
          <p:cNvPr id="7" name="Rectangle 6">
            <a:extLst>
              <a:ext uri="{FF2B5EF4-FFF2-40B4-BE49-F238E27FC236}">
                <a16:creationId xmlns:a16="http://schemas.microsoft.com/office/drawing/2014/main" id="{9057D2CC-A4FD-9433-F4DD-177E3EE4905D}"/>
              </a:ext>
            </a:extLst>
          </p:cNvPr>
          <p:cNvSpPr/>
          <p:nvPr/>
        </p:nvSpPr>
        <p:spPr>
          <a:xfrm>
            <a:off x="0" y="-10110"/>
            <a:ext cx="2932043" cy="795130"/>
          </a:xfrm>
          <a:prstGeom prst="rect">
            <a:avLst/>
          </a:prstGeom>
          <a:solidFill>
            <a:schemeClr val="accent1">
              <a:alpha val="47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BF9CF1DC-8743-9B36-3D97-A7298076D76E}"/>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0" y="2854"/>
            <a:ext cx="2944280" cy="783179"/>
          </a:xfrm>
          <a:prstGeom prst="rect">
            <a:avLst/>
          </a:prstGeom>
        </p:spPr>
      </p:pic>
      <p:pic>
        <p:nvPicPr>
          <p:cNvPr id="8" name="Picture 7" descr="QuICS | Joint Quantum Institute">
            <a:extLst>
              <a:ext uri="{FF2B5EF4-FFF2-40B4-BE49-F238E27FC236}">
                <a16:creationId xmlns:a16="http://schemas.microsoft.com/office/drawing/2014/main" id="{980DE680-E0C2-D4F2-1C95-8C1AF9C70BBA}"/>
              </a:ext>
            </a:extLst>
          </p:cNvPr>
          <p:cNvPicPr>
            <a:picLocks noChangeAspect="1"/>
          </p:cNvPicPr>
          <p:nvPr/>
        </p:nvPicPr>
        <p:blipFill>
          <a:blip r:embed="rId12"/>
          <a:srcRect t="-7010" r="67837"/>
          <a:stretch>
            <a:fillRect/>
          </a:stretch>
        </p:blipFill>
        <p:spPr>
          <a:xfrm>
            <a:off x="2093155" y="5005874"/>
            <a:ext cx="686968" cy="680937"/>
          </a:xfrm>
          <a:prstGeom prst="rect">
            <a:avLst/>
          </a:prstGeom>
        </p:spPr>
      </p:pic>
    </p:spTree>
    <p:extLst>
      <p:ext uri="{BB962C8B-B14F-4D97-AF65-F5344CB8AC3E}">
        <p14:creationId xmlns:p14="http://schemas.microsoft.com/office/powerpoint/2010/main" val="305634512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55"/>
        <p:cNvGrpSpPr/>
        <p:nvPr/>
      </p:nvGrpSpPr>
      <p:grpSpPr>
        <a:xfrm>
          <a:off x="0" y="0"/>
          <a:ext cx="0" cy="0"/>
          <a:chOff x="0" y="0"/>
          <a:chExt cx="0" cy="0"/>
        </a:xfrm>
      </p:grpSpPr>
      <p:sp>
        <p:nvSpPr>
          <p:cNvPr id="160" name="Google Shape;160;p19"/>
          <p:cNvSpPr txBox="1">
            <a:spLocks noGrp="1"/>
          </p:cNvSpPr>
          <p:nvPr>
            <p:ph type="title"/>
          </p:nvPr>
        </p:nvSpPr>
        <p:spPr>
          <a:xfrm>
            <a:off x="317249" y="435161"/>
            <a:ext cx="11360800" cy="763600"/>
          </a:xfrm>
          <a:prstGeom prst="rect">
            <a:avLst/>
          </a:prstGeom>
        </p:spPr>
        <p:txBody>
          <a:bodyPr spcFirstLastPara="1" vert="horz" wrap="square" lIns="121900" tIns="121900" rIns="121900" bIns="121900" rtlCol="0" anchor="t" anchorCtr="0">
            <a:noAutofit/>
          </a:bodyPr>
          <a:lstStyle/>
          <a:p>
            <a:pPr algn="ctr"/>
            <a:r>
              <a:rPr lang="en" dirty="0"/>
              <a:t>Phonon measurement</a:t>
            </a:r>
            <a:endParaRPr dirty="0"/>
          </a:p>
        </p:txBody>
      </p:sp>
      <p:grpSp>
        <p:nvGrpSpPr>
          <p:cNvPr id="162" name="Google Shape;162;p19"/>
          <p:cNvGrpSpPr/>
          <p:nvPr/>
        </p:nvGrpSpPr>
        <p:grpSpPr>
          <a:xfrm>
            <a:off x="285442" y="2078668"/>
            <a:ext cx="3391801" cy="3201105"/>
            <a:chOff x="10421688" y="23509033"/>
            <a:chExt cx="3468099" cy="3086693"/>
          </a:xfrm>
        </p:grpSpPr>
        <p:sp>
          <p:nvSpPr>
            <p:cNvPr id="163" name="Google Shape;163;p19"/>
            <p:cNvSpPr txBox="1"/>
            <p:nvPr/>
          </p:nvSpPr>
          <p:spPr>
            <a:xfrm>
              <a:off x="11045605" y="23509033"/>
              <a:ext cx="2388600" cy="494099"/>
            </a:xfrm>
            <a:prstGeom prst="rect">
              <a:avLst/>
            </a:prstGeom>
            <a:noFill/>
            <a:ln>
              <a:noFill/>
            </a:ln>
          </p:spPr>
          <p:txBody>
            <a:bodyPr spcFirstLastPara="1" wrap="square" lIns="91200" tIns="91200" rIns="91200" bIns="91200" anchor="t" anchorCtr="0">
              <a:spAutoFit/>
            </a:bodyPr>
            <a:lstStyle/>
            <a:p>
              <a:pPr algn="ctr"/>
              <a:r>
                <a:rPr lang="en" sz="2133">
                  <a:solidFill>
                    <a:srgbClr val="000000"/>
                  </a:solidFill>
                </a:rPr>
                <a:t>1. Pump to |0〉</a:t>
              </a:r>
              <a:endParaRPr sz="2133">
                <a:solidFill>
                  <a:srgbClr val="000000"/>
                </a:solidFill>
              </a:endParaRPr>
            </a:p>
          </p:txBody>
        </p:sp>
        <p:pic>
          <p:nvPicPr>
            <p:cNvPr id="164" name="Google Shape;164;p19"/>
            <p:cNvPicPr preferRelativeResize="0"/>
            <p:nvPr/>
          </p:nvPicPr>
          <p:blipFill>
            <a:blip r:embed="rId3">
              <a:alphaModFix/>
            </a:blip>
            <a:stretch>
              <a:fillRect/>
            </a:stretch>
          </p:blipFill>
          <p:spPr>
            <a:xfrm>
              <a:off x="10421688" y="23936100"/>
              <a:ext cx="3468099" cy="2659626"/>
            </a:xfrm>
            <a:prstGeom prst="rect">
              <a:avLst/>
            </a:prstGeom>
            <a:noFill/>
            <a:ln>
              <a:noFill/>
            </a:ln>
          </p:spPr>
        </p:pic>
        <p:sp>
          <p:nvSpPr>
            <p:cNvPr id="165" name="Google Shape;165;p19"/>
            <p:cNvSpPr/>
            <p:nvPr/>
          </p:nvSpPr>
          <p:spPr>
            <a:xfrm>
              <a:off x="11941025" y="24771050"/>
              <a:ext cx="108900" cy="923400"/>
            </a:xfrm>
            <a:prstGeom prst="downArrow">
              <a:avLst>
                <a:gd name="adj1" fmla="val 50000"/>
                <a:gd name="adj2" fmla="val 50000"/>
              </a:avLst>
            </a:prstGeom>
            <a:noFill/>
            <a:ln w="54500" cap="flat" cmpd="sng">
              <a:solidFill>
                <a:srgbClr val="A5A5A5"/>
              </a:solidFill>
              <a:prstDash val="solid"/>
              <a:miter lim="8000"/>
              <a:headEnd type="none" w="sm" len="sm"/>
              <a:tailEnd type="none" w="sm" len="sm"/>
            </a:ln>
          </p:spPr>
          <p:txBody>
            <a:bodyPr spcFirstLastPara="1" wrap="square" lIns="91200" tIns="91200" rIns="91200" bIns="91200" anchor="ctr" anchorCtr="0">
              <a:noAutofit/>
            </a:bodyPr>
            <a:lstStyle/>
            <a:p>
              <a:pPr algn="ctr"/>
              <a:endParaRPr sz="1429">
                <a:latin typeface="Calibri"/>
                <a:ea typeface="Calibri"/>
                <a:cs typeface="Calibri"/>
                <a:sym typeface="Calibri"/>
              </a:endParaRPr>
            </a:p>
          </p:txBody>
        </p:sp>
      </p:grpSp>
      <p:sp>
        <p:nvSpPr>
          <p:cNvPr id="166" name="Google Shape;166;p19"/>
          <p:cNvSpPr txBox="1"/>
          <p:nvPr/>
        </p:nvSpPr>
        <p:spPr>
          <a:xfrm>
            <a:off x="-847142" y="6377057"/>
            <a:ext cx="5450000" cy="498111"/>
          </a:xfrm>
          <a:prstGeom prst="rect">
            <a:avLst/>
          </a:prstGeom>
          <a:noFill/>
          <a:ln>
            <a:noFill/>
          </a:ln>
        </p:spPr>
        <p:txBody>
          <a:bodyPr spcFirstLastPara="1" wrap="square" lIns="127533" tIns="63767" rIns="127533" bIns="63767" anchor="t" anchorCtr="0">
            <a:spAutoFit/>
          </a:bodyPr>
          <a:lstStyle/>
          <a:p>
            <a:pPr algn="r"/>
            <a:r>
              <a:rPr lang="en" sz="2400" dirty="0">
                <a:solidFill>
                  <a:srgbClr val="000000"/>
                </a:solidFill>
                <a:latin typeface="Calibri"/>
                <a:ea typeface="Calibri"/>
                <a:cs typeface="Calibri"/>
                <a:sym typeface="Calibri"/>
              </a:rPr>
              <a:t>Meekhof et al, PRL 76, 1796 (1996)</a:t>
            </a:r>
            <a:endParaRPr sz="2400" dirty="0"/>
          </a:p>
        </p:txBody>
      </p:sp>
      <p:pic>
        <p:nvPicPr>
          <p:cNvPr id="167" name="Google Shape;167;p19"/>
          <p:cNvPicPr preferRelativeResize="0"/>
          <p:nvPr/>
        </p:nvPicPr>
        <p:blipFill rotWithShape="1">
          <a:blip r:embed="rId4">
            <a:alphaModFix/>
          </a:blip>
          <a:srcRect l="842" t="4260" r="50196"/>
          <a:stretch/>
        </p:blipFill>
        <p:spPr>
          <a:xfrm>
            <a:off x="7577396" y="1356952"/>
            <a:ext cx="3402467" cy="2459633"/>
          </a:xfrm>
          <a:prstGeom prst="rect">
            <a:avLst/>
          </a:prstGeom>
          <a:noFill/>
          <a:ln>
            <a:noFill/>
          </a:ln>
        </p:spPr>
      </p:pic>
      <p:pic>
        <p:nvPicPr>
          <p:cNvPr id="168" name="Google Shape;168;p19"/>
          <p:cNvPicPr preferRelativeResize="0"/>
          <p:nvPr/>
        </p:nvPicPr>
        <p:blipFill rotWithShape="1">
          <a:blip r:embed="rId4">
            <a:alphaModFix/>
          </a:blip>
          <a:srcRect l="50037" t="4260"/>
          <a:stretch/>
        </p:blipFill>
        <p:spPr>
          <a:xfrm>
            <a:off x="7584866" y="4012539"/>
            <a:ext cx="3402467" cy="2410300"/>
          </a:xfrm>
          <a:prstGeom prst="rect">
            <a:avLst/>
          </a:prstGeom>
          <a:noFill/>
          <a:ln>
            <a:noFill/>
          </a:ln>
        </p:spPr>
      </p:pic>
      <p:sp>
        <p:nvSpPr>
          <p:cNvPr id="169" name="Google Shape;169;p19"/>
          <p:cNvSpPr txBox="1">
            <a:spLocks noGrp="1"/>
          </p:cNvSpPr>
          <p:nvPr>
            <p:ph type="sldNum" idx="12"/>
          </p:nvPr>
        </p:nvSpPr>
        <p:spPr>
          <a:xfrm>
            <a:off x="11466621" y="6333200"/>
            <a:ext cx="731600" cy="524800"/>
          </a:xfrm>
          <a:prstGeom prst="rect">
            <a:avLst/>
          </a:prstGeom>
        </p:spPr>
        <p:txBody>
          <a:bodyPr spcFirstLastPara="1" vert="horz" wrap="square" lIns="121900" tIns="121900" rIns="121900" bIns="121900" rtlCol="0" anchor="ctr" anchorCtr="0">
            <a:noAutofit/>
          </a:bodyPr>
          <a:lstStyle/>
          <a:p>
            <a:fld id="{00000000-1234-1234-1234-123412341234}" type="slidenum">
              <a:rPr lang="en" sz="2400"/>
              <a:pPr/>
              <a:t>10</a:t>
            </a:fld>
            <a:endParaRPr sz="2400" dirty="0"/>
          </a:p>
        </p:txBody>
      </p:sp>
      <p:sp>
        <p:nvSpPr>
          <p:cNvPr id="170" name="Google Shape;170;p19"/>
          <p:cNvSpPr txBox="1"/>
          <p:nvPr/>
        </p:nvSpPr>
        <p:spPr>
          <a:xfrm>
            <a:off x="7105578" y="6377057"/>
            <a:ext cx="4572000" cy="615513"/>
          </a:xfrm>
          <a:prstGeom prst="rect">
            <a:avLst/>
          </a:prstGeom>
          <a:noFill/>
          <a:ln>
            <a:noFill/>
          </a:ln>
        </p:spPr>
        <p:txBody>
          <a:bodyPr spcFirstLastPara="1" wrap="square" lIns="121900" tIns="121900" rIns="121900" bIns="121900" anchor="t" anchorCtr="0">
            <a:spAutoFit/>
          </a:bodyPr>
          <a:lstStyle/>
          <a:p>
            <a:r>
              <a:rPr lang="en" sz="2400" dirty="0">
                <a:solidFill>
                  <a:schemeClr val="dk2"/>
                </a:solidFill>
              </a:rPr>
              <a:t>A. Than </a:t>
            </a:r>
            <a:r>
              <a:rPr lang="en" sz="2400" i="1" dirty="0">
                <a:solidFill>
                  <a:schemeClr val="dk2"/>
                </a:solidFill>
              </a:rPr>
              <a:t>et al.</a:t>
            </a:r>
            <a:r>
              <a:rPr lang="en" sz="2400" dirty="0">
                <a:solidFill>
                  <a:schemeClr val="dk2"/>
                </a:solidFill>
              </a:rPr>
              <a:t> arXiv:2509.11477 </a:t>
            </a:r>
            <a:endParaRPr sz="2400" dirty="0">
              <a:solidFill>
                <a:schemeClr val="dk2"/>
              </a:solidFill>
            </a:endParaRPr>
          </a:p>
        </p:txBody>
      </p:sp>
      <p:pic>
        <p:nvPicPr>
          <p:cNvPr id="6" name="Picture 5">
            <a:extLst>
              <a:ext uri="{FF2B5EF4-FFF2-40B4-BE49-F238E27FC236}">
                <a16:creationId xmlns:a16="http://schemas.microsoft.com/office/drawing/2014/main" id="{2AD6CFB8-8CD0-4502-5FE7-285BE63727AA}"/>
              </a:ext>
            </a:extLst>
          </p:cNvPr>
          <p:cNvPicPr>
            <a:picLocks noChangeAspect="1"/>
          </p:cNvPicPr>
          <p:nvPr/>
        </p:nvPicPr>
        <p:blipFill>
          <a:blip r:embed="rId5"/>
          <a:stretch>
            <a:fillRect/>
          </a:stretch>
        </p:blipFill>
        <p:spPr>
          <a:xfrm>
            <a:off x="3897924" y="2157826"/>
            <a:ext cx="3289407" cy="3121947"/>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8F3F74-113D-0019-1C55-68EB7044A50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D617D0A-5479-C3A7-E739-76F2E49AA844}"/>
              </a:ext>
            </a:extLst>
          </p:cNvPr>
          <p:cNvSpPr>
            <a:spLocks noGrp="1"/>
          </p:cNvSpPr>
          <p:nvPr>
            <p:ph type="title"/>
          </p:nvPr>
        </p:nvSpPr>
        <p:spPr/>
        <p:txBody>
          <a:bodyPr/>
          <a:lstStyle/>
          <a:p>
            <a:pPr algn="ctr"/>
            <a:r>
              <a:rPr lang="en-US" dirty="0"/>
              <a:t>Yukawa model in (1+1)D</a:t>
            </a:r>
          </a:p>
        </p:txBody>
      </p:sp>
      <p:pic>
        <p:nvPicPr>
          <p:cNvPr id="1026" name="Picture 2">
            <a:extLst>
              <a:ext uri="{FF2B5EF4-FFF2-40B4-BE49-F238E27FC236}">
                <a16:creationId xmlns:a16="http://schemas.microsoft.com/office/drawing/2014/main" id="{A106BB6C-F073-3A77-9450-484B6E2B5FD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07626" y="2853898"/>
            <a:ext cx="2776744" cy="466998"/>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a:extLst>
              <a:ext uri="{FF2B5EF4-FFF2-40B4-BE49-F238E27FC236}">
                <a16:creationId xmlns:a16="http://schemas.microsoft.com/office/drawing/2014/main" id="{1D8132F7-8281-5F4C-9E93-302526445B2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58840" y="3729351"/>
            <a:ext cx="10274317" cy="839405"/>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a:extLst>
              <a:ext uri="{FF2B5EF4-FFF2-40B4-BE49-F238E27FC236}">
                <a16:creationId xmlns:a16="http://schemas.microsoft.com/office/drawing/2014/main" id="{E1C57B5B-154C-1708-EC65-6794486D33E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407181" y="1662769"/>
            <a:ext cx="1579079" cy="782674"/>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a:extLst>
              <a:ext uri="{FF2B5EF4-FFF2-40B4-BE49-F238E27FC236}">
                <a16:creationId xmlns:a16="http://schemas.microsoft.com/office/drawing/2014/main" id="{1C4E6DF7-5520-34C1-1F05-3D7986D31E67}"/>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095998" y="1676729"/>
            <a:ext cx="1693285" cy="782674"/>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a:extLst>
              <a:ext uri="{FF2B5EF4-FFF2-40B4-BE49-F238E27FC236}">
                <a16:creationId xmlns:a16="http://schemas.microsoft.com/office/drawing/2014/main" id="{B39C8B94-383E-7E94-65E6-7B9FDFAC8364}"/>
              </a:ext>
            </a:extLst>
          </p:cNvPr>
          <p:cNvPicPr>
            <a:picLocks noChangeAspect="1" noChangeArrowheads="1"/>
          </p:cNvPicPr>
          <p:nvPr/>
        </p:nvPicPr>
        <p:blipFill rotWithShape="1">
          <a:blip r:embed="rId7">
            <a:extLst>
              <a:ext uri="{BEBA8EAE-BF5A-486C-A8C5-ECC9F3942E4B}">
                <a14:imgProps xmlns:a14="http://schemas.microsoft.com/office/drawing/2010/main">
                  <a14:imgLayer r:embed="rId8">
                    <a14:imgEffect>
                      <a14:brightnessContrast bright="20000" contrast="-40000"/>
                    </a14:imgEffect>
                  </a14:imgLayer>
                </a14:imgProps>
              </a:ext>
              <a:ext uri="{28A0092B-C50C-407E-A947-70E740481C1C}">
                <a14:useLocalDpi xmlns:a14="http://schemas.microsoft.com/office/drawing/2010/main" val="0"/>
              </a:ext>
            </a:extLst>
          </a:blip>
          <a:srcRect l="79402" t="2419" r="788" b="62008"/>
          <a:stretch>
            <a:fillRect/>
          </a:stretch>
        </p:blipFill>
        <p:spPr bwMode="auto">
          <a:xfrm>
            <a:off x="9048329" y="1027906"/>
            <a:ext cx="2415209" cy="2355574"/>
          </a:xfrm>
          <a:prstGeom prst="rect">
            <a:avLst/>
          </a:prstGeom>
          <a:noFill/>
          <a:extLst>
            <a:ext uri="{909E8E84-426E-40DD-AFC4-6F175D3DCCD1}">
              <a14:hiddenFill xmlns:a14="http://schemas.microsoft.com/office/drawing/2010/main">
                <a:solidFill>
                  <a:srgbClr val="FFFFFF"/>
                </a:solidFill>
              </a14:hiddenFill>
            </a:ext>
          </a:extLst>
        </p:spPr>
      </p:pic>
      <p:sp>
        <p:nvSpPr>
          <p:cNvPr id="6" name="Slide Number Placeholder 5">
            <a:extLst>
              <a:ext uri="{FF2B5EF4-FFF2-40B4-BE49-F238E27FC236}">
                <a16:creationId xmlns:a16="http://schemas.microsoft.com/office/drawing/2014/main" id="{7556DC40-B7E6-72A5-83CD-D5666FAC4112}"/>
              </a:ext>
            </a:extLst>
          </p:cNvPr>
          <p:cNvSpPr>
            <a:spLocks noGrp="1"/>
          </p:cNvSpPr>
          <p:nvPr>
            <p:ph type="sldNum" sz="quarter" idx="12"/>
          </p:nvPr>
        </p:nvSpPr>
        <p:spPr>
          <a:xfrm>
            <a:off x="9448800" y="6492875"/>
            <a:ext cx="2743200" cy="365125"/>
          </a:xfrm>
        </p:spPr>
        <p:txBody>
          <a:bodyPr/>
          <a:lstStyle/>
          <a:p>
            <a:fld id="{002A8631-5AE1-4919-97DB-59D4A22F9F0B}" type="slidenum">
              <a:rPr lang="en-US" sz="2400" smtClean="0"/>
              <a:t>11</a:t>
            </a:fld>
            <a:endParaRPr lang="en-US" sz="2400" dirty="0"/>
          </a:p>
        </p:txBody>
      </p:sp>
      <p:pic>
        <p:nvPicPr>
          <p:cNvPr id="5" name="Picture 4">
            <a:extLst>
              <a:ext uri="{FF2B5EF4-FFF2-40B4-BE49-F238E27FC236}">
                <a16:creationId xmlns:a16="http://schemas.microsoft.com/office/drawing/2014/main" id="{5DC3B63B-2CB6-5E82-9D09-534391C3ADF0}"/>
              </a:ext>
            </a:extLst>
          </p:cNvPr>
          <p:cNvPicPr>
            <a:picLocks noChangeAspect="1"/>
          </p:cNvPicPr>
          <p:nvPr/>
        </p:nvPicPr>
        <p:blipFill>
          <a:blip r:embed="rId9"/>
          <a:srcRect b="60543"/>
          <a:stretch>
            <a:fillRect/>
          </a:stretch>
        </p:blipFill>
        <p:spPr>
          <a:xfrm>
            <a:off x="838200" y="2036559"/>
            <a:ext cx="2087926" cy="1099921"/>
          </a:xfrm>
          <a:prstGeom prst="rect">
            <a:avLst/>
          </a:prstGeom>
        </p:spPr>
      </p:pic>
      <p:pic>
        <p:nvPicPr>
          <p:cNvPr id="10" name="Picture 9">
            <a:extLst>
              <a:ext uri="{FF2B5EF4-FFF2-40B4-BE49-F238E27FC236}">
                <a16:creationId xmlns:a16="http://schemas.microsoft.com/office/drawing/2014/main" id="{9D44E71D-6983-4225-71FB-5303C25E1D88}"/>
              </a:ext>
            </a:extLst>
          </p:cNvPr>
          <p:cNvPicPr>
            <a:picLocks noChangeAspect="1"/>
          </p:cNvPicPr>
          <p:nvPr/>
        </p:nvPicPr>
        <p:blipFill>
          <a:blip r:embed="rId9"/>
          <a:srcRect t="85464"/>
          <a:stretch>
            <a:fillRect/>
          </a:stretch>
        </p:blipFill>
        <p:spPr>
          <a:xfrm>
            <a:off x="838200" y="3136480"/>
            <a:ext cx="2087926" cy="405218"/>
          </a:xfrm>
          <a:prstGeom prst="rect">
            <a:avLst/>
          </a:prstGeom>
        </p:spPr>
      </p:pic>
      <p:sp>
        <p:nvSpPr>
          <p:cNvPr id="7" name="Google Shape;151;p18">
            <a:extLst>
              <a:ext uri="{FF2B5EF4-FFF2-40B4-BE49-F238E27FC236}">
                <a16:creationId xmlns:a16="http://schemas.microsoft.com/office/drawing/2014/main" id="{E925E927-DEBD-B8D2-2FBB-2FE36DB97660}"/>
              </a:ext>
            </a:extLst>
          </p:cNvPr>
          <p:cNvSpPr txBox="1"/>
          <p:nvPr/>
        </p:nvSpPr>
        <p:spPr>
          <a:xfrm>
            <a:off x="0" y="6363240"/>
            <a:ext cx="4411579" cy="553957"/>
          </a:xfrm>
          <a:prstGeom prst="rect">
            <a:avLst/>
          </a:prstGeom>
          <a:noFill/>
          <a:ln>
            <a:noFill/>
          </a:ln>
        </p:spPr>
        <p:txBody>
          <a:bodyPr spcFirstLastPara="1" wrap="square" lIns="121900" tIns="121900" rIns="121900" bIns="121900" anchor="t" anchorCtr="0">
            <a:spAutoFit/>
          </a:bodyPr>
          <a:lstStyle/>
          <a:p>
            <a:r>
              <a:rPr lang="en" sz="2000" dirty="0">
                <a:solidFill>
                  <a:schemeClr val="dk2"/>
                </a:solidFill>
              </a:rPr>
              <a:t>A. Than </a:t>
            </a:r>
            <a:r>
              <a:rPr lang="en" sz="2000" i="1" dirty="0">
                <a:solidFill>
                  <a:schemeClr val="dk2"/>
                </a:solidFill>
              </a:rPr>
              <a:t>et al.</a:t>
            </a:r>
            <a:r>
              <a:rPr lang="en" sz="2000" dirty="0">
                <a:solidFill>
                  <a:schemeClr val="dk2"/>
                </a:solidFill>
              </a:rPr>
              <a:t> arXiv:2509.11477 </a:t>
            </a:r>
            <a:endParaRPr sz="2000" dirty="0">
              <a:solidFill>
                <a:schemeClr val="dk2"/>
              </a:solidFill>
            </a:endParaRPr>
          </a:p>
        </p:txBody>
      </p:sp>
    </p:spTree>
    <p:extLst>
      <p:ext uri="{BB962C8B-B14F-4D97-AF65-F5344CB8AC3E}">
        <p14:creationId xmlns:p14="http://schemas.microsoft.com/office/powerpoint/2010/main" val="236556527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678FD5-CD76-503B-4840-FBEA036A041B}"/>
              </a:ext>
            </a:extLst>
          </p:cNvPr>
          <p:cNvSpPr>
            <a:spLocks noGrp="1"/>
          </p:cNvSpPr>
          <p:nvPr>
            <p:ph type="title"/>
          </p:nvPr>
        </p:nvSpPr>
        <p:spPr/>
        <p:txBody>
          <a:bodyPr/>
          <a:lstStyle/>
          <a:p>
            <a:pPr algn="ctr"/>
            <a:r>
              <a:rPr lang="en-US" dirty="0"/>
              <a:t>Yukawa model in (1+1)D</a:t>
            </a:r>
          </a:p>
        </p:txBody>
      </p:sp>
      <p:pic>
        <p:nvPicPr>
          <p:cNvPr id="1026" name="Picture 2">
            <a:extLst>
              <a:ext uri="{FF2B5EF4-FFF2-40B4-BE49-F238E27FC236}">
                <a16:creationId xmlns:a16="http://schemas.microsoft.com/office/drawing/2014/main" id="{DDF520BE-903D-020D-7ED2-35D43B75983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07626" y="2853898"/>
            <a:ext cx="2776744" cy="466998"/>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a:extLst>
              <a:ext uri="{FF2B5EF4-FFF2-40B4-BE49-F238E27FC236}">
                <a16:creationId xmlns:a16="http://schemas.microsoft.com/office/drawing/2014/main" id="{05837686-C663-123F-6C19-2C40DCE284B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58840" y="3729351"/>
            <a:ext cx="10274317" cy="839405"/>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a:extLst>
              <a:ext uri="{FF2B5EF4-FFF2-40B4-BE49-F238E27FC236}">
                <a16:creationId xmlns:a16="http://schemas.microsoft.com/office/drawing/2014/main" id="{F51FBC92-14AC-4D37-6148-EBE32E0D011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407181" y="1662769"/>
            <a:ext cx="1579079" cy="782674"/>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a:extLst>
              <a:ext uri="{FF2B5EF4-FFF2-40B4-BE49-F238E27FC236}">
                <a16:creationId xmlns:a16="http://schemas.microsoft.com/office/drawing/2014/main" id="{2A816CEA-2275-248C-65E0-4A8B9E4E287E}"/>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095998" y="1676729"/>
            <a:ext cx="1693285" cy="782674"/>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a:extLst>
              <a:ext uri="{FF2B5EF4-FFF2-40B4-BE49-F238E27FC236}">
                <a16:creationId xmlns:a16="http://schemas.microsoft.com/office/drawing/2014/main" id="{3468FDD7-DE07-9C6C-49FF-06FECB50245A}"/>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497455" y="4977211"/>
            <a:ext cx="3197088" cy="888080"/>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a:extLst>
              <a:ext uri="{FF2B5EF4-FFF2-40B4-BE49-F238E27FC236}">
                <a16:creationId xmlns:a16="http://schemas.microsoft.com/office/drawing/2014/main" id="{13AECAEB-EA1A-976D-39F0-380054857DE7}"/>
              </a:ext>
            </a:extLst>
          </p:cNvPr>
          <p:cNvPicPr>
            <a:picLocks noChangeAspect="1" noChangeArrowheads="1"/>
          </p:cNvPicPr>
          <p:nvPr/>
        </p:nvPicPr>
        <p:blipFill rotWithShape="1">
          <a:blip r:embed="rId8">
            <a:extLst>
              <a:ext uri="{BEBA8EAE-BF5A-486C-A8C5-ECC9F3942E4B}">
                <a14:imgProps xmlns:a14="http://schemas.microsoft.com/office/drawing/2010/main">
                  <a14:imgLayer r:embed="rId9">
                    <a14:imgEffect>
                      <a14:brightnessContrast bright="20000" contrast="-40000"/>
                    </a14:imgEffect>
                  </a14:imgLayer>
                </a14:imgProps>
              </a:ext>
              <a:ext uri="{28A0092B-C50C-407E-A947-70E740481C1C}">
                <a14:useLocalDpi xmlns:a14="http://schemas.microsoft.com/office/drawing/2010/main" val="0"/>
              </a:ext>
            </a:extLst>
          </a:blip>
          <a:srcRect l="79402" t="2419" r="788" b="62008"/>
          <a:stretch>
            <a:fillRect/>
          </a:stretch>
        </p:blipFill>
        <p:spPr bwMode="auto">
          <a:xfrm>
            <a:off x="9048329" y="1027906"/>
            <a:ext cx="2415209" cy="2355574"/>
          </a:xfrm>
          <a:prstGeom prst="rect">
            <a:avLst/>
          </a:prstGeom>
          <a:noFill/>
          <a:extLst>
            <a:ext uri="{909E8E84-426E-40DD-AFC4-6F175D3DCCD1}">
              <a14:hiddenFill xmlns:a14="http://schemas.microsoft.com/office/drawing/2010/main">
                <a:solidFill>
                  <a:srgbClr val="FFFFFF"/>
                </a:solidFill>
              </a14:hiddenFill>
            </a:ext>
          </a:extLst>
        </p:spPr>
      </p:pic>
      <p:sp>
        <p:nvSpPr>
          <p:cNvPr id="6" name="Slide Number Placeholder 5">
            <a:extLst>
              <a:ext uri="{FF2B5EF4-FFF2-40B4-BE49-F238E27FC236}">
                <a16:creationId xmlns:a16="http://schemas.microsoft.com/office/drawing/2014/main" id="{6A3F1147-D550-98C2-F9AA-376C6E6DDDE1}"/>
              </a:ext>
            </a:extLst>
          </p:cNvPr>
          <p:cNvSpPr>
            <a:spLocks noGrp="1"/>
          </p:cNvSpPr>
          <p:nvPr>
            <p:ph type="sldNum" sz="quarter" idx="12"/>
          </p:nvPr>
        </p:nvSpPr>
        <p:spPr>
          <a:xfrm>
            <a:off x="9448800" y="6492875"/>
            <a:ext cx="2743200" cy="365125"/>
          </a:xfrm>
        </p:spPr>
        <p:txBody>
          <a:bodyPr/>
          <a:lstStyle/>
          <a:p>
            <a:fld id="{002A8631-5AE1-4919-97DB-59D4A22F9F0B}" type="slidenum">
              <a:rPr lang="en-US" sz="2400" smtClean="0"/>
              <a:t>12</a:t>
            </a:fld>
            <a:endParaRPr lang="en-US" sz="2400" dirty="0"/>
          </a:p>
        </p:txBody>
      </p:sp>
      <p:pic>
        <p:nvPicPr>
          <p:cNvPr id="5" name="Picture 4">
            <a:extLst>
              <a:ext uri="{FF2B5EF4-FFF2-40B4-BE49-F238E27FC236}">
                <a16:creationId xmlns:a16="http://schemas.microsoft.com/office/drawing/2014/main" id="{9D45418D-08FB-4174-62E6-615DA7CCB7C8}"/>
              </a:ext>
            </a:extLst>
          </p:cNvPr>
          <p:cNvPicPr>
            <a:picLocks noChangeAspect="1"/>
          </p:cNvPicPr>
          <p:nvPr/>
        </p:nvPicPr>
        <p:blipFill>
          <a:blip r:embed="rId10"/>
          <a:srcRect b="60543"/>
          <a:stretch>
            <a:fillRect/>
          </a:stretch>
        </p:blipFill>
        <p:spPr>
          <a:xfrm>
            <a:off x="838200" y="2036559"/>
            <a:ext cx="2087926" cy="1099921"/>
          </a:xfrm>
          <a:prstGeom prst="rect">
            <a:avLst/>
          </a:prstGeom>
        </p:spPr>
      </p:pic>
      <p:pic>
        <p:nvPicPr>
          <p:cNvPr id="8" name="Picture 7">
            <a:extLst>
              <a:ext uri="{FF2B5EF4-FFF2-40B4-BE49-F238E27FC236}">
                <a16:creationId xmlns:a16="http://schemas.microsoft.com/office/drawing/2014/main" id="{D75390C2-0843-0604-1F16-F28E7FF3E2C2}"/>
              </a:ext>
            </a:extLst>
          </p:cNvPr>
          <p:cNvPicPr>
            <a:picLocks noChangeAspect="1"/>
          </p:cNvPicPr>
          <p:nvPr/>
        </p:nvPicPr>
        <p:blipFill>
          <a:blip r:embed="rId11"/>
          <a:srcRect t="33553"/>
          <a:stretch>
            <a:fillRect/>
          </a:stretch>
        </p:blipFill>
        <p:spPr>
          <a:xfrm>
            <a:off x="7789283" y="4756409"/>
            <a:ext cx="1412285" cy="1656033"/>
          </a:xfrm>
          <a:prstGeom prst="rect">
            <a:avLst/>
          </a:prstGeom>
        </p:spPr>
      </p:pic>
      <p:pic>
        <p:nvPicPr>
          <p:cNvPr id="10" name="Picture 9">
            <a:extLst>
              <a:ext uri="{FF2B5EF4-FFF2-40B4-BE49-F238E27FC236}">
                <a16:creationId xmlns:a16="http://schemas.microsoft.com/office/drawing/2014/main" id="{D9DF100C-FCC0-BD37-ABCB-E6FC37CAD27E}"/>
              </a:ext>
            </a:extLst>
          </p:cNvPr>
          <p:cNvPicPr>
            <a:picLocks noChangeAspect="1"/>
          </p:cNvPicPr>
          <p:nvPr/>
        </p:nvPicPr>
        <p:blipFill>
          <a:blip r:embed="rId10"/>
          <a:srcRect t="85464"/>
          <a:stretch>
            <a:fillRect/>
          </a:stretch>
        </p:blipFill>
        <p:spPr>
          <a:xfrm>
            <a:off x="838200" y="3136480"/>
            <a:ext cx="2087926" cy="405218"/>
          </a:xfrm>
          <a:prstGeom prst="rect">
            <a:avLst/>
          </a:prstGeom>
        </p:spPr>
      </p:pic>
      <p:sp>
        <p:nvSpPr>
          <p:cNvPr id="7" name="Google Shape;151;p18">
            <a:extLst>
              <a:ext uri="{FF2B5EF4-FFF2-40B4-BE49-F238E27FC236}">
                <a16:creationId xmlns:a16="http://schemas.microsoft.com/office/drawing/2014/main" id="{18A1899C-BED3-1555-CC31-FC1641222F38}"/>
              </a:ext>
            </a:extLst>
          </p:cNvPr>
          <p:cNvSpPr txBox="1"/>
          <p:nvPr/>
        </p:nvSpPr>
        <p:spPr>
          <a:xfrm>
            <a:off x="0" y="6363240"/>
            <a:ext cx="4411579" cy="553957"/>
          </a:xfrm>
          <a:prstGeom prst="rect">
            <a:avLst/>
          </a:prstGeom>
          <a:noFill/>
          <a:ln>
            <a:noFill/>
          </a:ln>
        </p:spPr>
        <p:txBody>
          <a:bodyPr spcFirstLastPara="1" wrap="square" lIns="121900" tIns="121900" rIns="121900" bIns="121900" anchor="t" anchorCtr="0">
            <a:spAutoFit/>
          </a:bodyPr>
          <a:lstStyle/>
          <a:p>
            <a:r>
              <a:rPr lang="en" sz="2000" dirty="0">
                <a:solidFill>
                  <a:schemeClr val="dk2"/>
                </a:solidFill>
              </a:rPr>
              <a:t>A. Than </a:t>
            </a:r>
            <a:r>
              <a:rPr lang="en" sz="2000" i="1" dirty="0">
                <a:solidFill>
                  <a:schemeClr val="dk2"/>
                </a:solidFill>
              </a:rPr>
              <a:t>et al.</a:t>
            </a:r>
            <a:r>
              <a:rPr lang="en" sz="2000" dirty="0">
                <a:solidFill>
                  <a:schemeClr val="dk2"/>
                </a:solidFill>
              </a:rPr>
              <a:t> arXiv:2509.11477 </a:t>
            </a:r>
            <a:endParaRPr sz="2000" dirty="0">
              <a:solidFill>
                <a:schemeClr val="dk2"/>
              </a:solidFill>
            </a:endParaRPr>
          </a:p>
        </p:txBody>
      </p:sp>
    </p:spTree>
    <p:extLst>
      <p:ext uri="{BB962C8B-B14F-4D97-AF65-F5344CB8AC3E}">
        <p14:creationId xmlns:p14="http://schemas.microsoft.com/office/powerpoint/2010/main" val="259454171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C7FA68-54BE-2E00-697E-14D7ECDA3BD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B5BE2D7-7084-E61B-B17A-5DAAE7A777DA}"/>
              </a:ext>
            </a:extLst>
          </p:cNvPr>
          <p:cNvSpPr>
            <a:spLocks noGrp="1"/>
          </p:cNvSpPr>
          <p:nvPr>
            <p:ph type="title"/>
          </p:nvPr>
        </p:nvSpPr>
        <p:spPr/>
        <p:txBody>
          <a:bodyPr/>
          <a:lstStyle/>
          <a:p>
            <a:pPr algn="ctr"/>
            <a:r>
              <a:rPr lang="en-US" dirty="0"/>
              <a:t>Yukawa model in (1+1)D</a:t>
            </a:r>
          </a:p>
        </p:txBody>
      </p:sp>
      <p:pic>
        <p:nvPicPr>
          <p:cNvPr id="1026" name="Picture 2">
            <a:extLst>
              <a:ext uri="{FF2B5EF4-FFF2-40B4-BE49-F238E27FC236}">
                <a16:creationId xmlns:a16="http://schemas.microsoft.com/office/drawing/2014/main" id="{5AC9299A-C8DC-781E-0F27-9128C5EB665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07628" y="1690688"/>
            <a:ext cx="2776744" cy="466998"/>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a:extLst>
              <a:ext uri="{FF2B5EF4-FFF2-40B4-BE49-F238E27FC236}">
                <a16:creationId xmlns:a16="http://schemas.microsoft.com/office/drawing/2014/main" id="{83724C24-0560-C7AB-113F-F42D1A6DF28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862019" y="2548182"/>
            <a:ext cx="2467962" cy="859380"/>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4">
            <a:extLst>
              <a:ext uri="{FF2B5EF4-FFF2-40B4-BE49-F238E27FC236}">
                <a16:creationId xmlns:a16="http://schemas.microsoft.com/office/drawing/2014/main" id="{DFB53F55-4EDD-FD77-BF23-903A854364C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790687" y="4537420"/>
            <a:ext cx="8610626" cy="940932"/>
          </a:xfrm>
          <a:prstGeom prst="rect">
            <a:avLst/>
          </a:prstGeom>
          <a:noFill/>
          <a:extLst>
            <a:ext uri="{909E8E84-426E-40DD-AFC4-6F175D3DCCD1}">
              <a14:hiddenFill xmlns:a14="http://schemas.microsoft.com/office/drawing/2010/main">
                <a:solidFill>
                  <a:srgbClr val="FFFFFF"/>
                </a:solidFill>
              </a14:hiddenFill>
            </a:ext>
          </a:extLst>
        </p:spPr>
      </p:pic>
      <p:cxnSp>
        <p:nvCxnSpPr>
          <p:cNvPr id="11" name="Straight Arrow Connector 10">
            <a:extLst>
              <a:ext uri="{FF2B5EF4-FFF2-40B4-BE49-F238E27FC236}">
                <a16:creationId xmlns:a16="http://schemas.microsoft.com/office/drawing/2014/main" id="{9C637C8A-4D3A-4710-D55D-8E736BED0AA2}"/>
              </a:ext>
            </a:extLst>
          </p:cNvPr>
          <p:cNvCxnSpPr>
            <a:endCxn id="4" idx="0"/>
          </p:cNvCxnSpPr>
          <p:nvPr/>
        </p:nvCxnSpPr>
        <p:spPr>
          <a:xfrm>
            <a:off x="6096000" y="3538330"/>
            <a:ext cx="0" cy="99909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pic>
        <p:nvPicPr>
          <p:cNvPr id="5" name="Picture 4">
            <a:extLst>
              <a:ext uri="{FF2B5EF4-FFF2-40B4-BE49-F238E27FC236}">
                <a16:creationId xmlns:a16="http://schemas.microsoft.com/office/drawing/2014/main" id="{4885FEB2-D5F8-A230-ED41-3DFB8787415E}"/>
              </a:ext>
            </a:extLst>
          </p:cNvPr>
          <p:cNvPicPr>
            <a:picLocks noChangeAspect="1" noChangeArrowheads="1"/>
          </p:cNvPicPr>
          <p:nvPr/>
        </p:nvPicPr>
        <p:blipFill rotWithShape="1">
          <a:blip r:embed="rId6">
            <a:extLst>
              <a:ext uri="{BEBA8EAE-BF5A-486C-A8C5-ECC9F3942E4B}">
                <a14:imgProps xmlns:a14="http://schemas.microsoft.com/office/drawing/2010/main">
                  <a14:imgLayer r:embed="rId7">
                    <a14:imgEffect>
                      <a14:brightnessContrast bright="20000" contrast="-40000"/>
                    </a14:imgEffect>
                  </a14:imgLayer>
                </a14:imgProps>
              </a:ext>
              <a:ext uri="{28A0092B-C50C-407E-A947-70E740481C1C}">
                <a14:useLocalDpi xmlns:a14="http://schemas.microsoft.com/office/drawing/2010/main" val="0"/>
              </a:ext>
            </a:extLst>
          </a:blip>
          <a:srcRect l="79402" t="2419" r="788" b="62008"/>
          <a:stretch>
            <a:fillRect/>
          </a:stretch>
        </p:blipFill>
        <p:spPr bwMode="auto">
          <a:xfrm>
            <a:off x="9047923" y="1027906"/>
            <a:ext cx="2415209" cy="2355574"/>
          </a:xfrm>
          <a:prstGeom prst="rect">
            <a:avLst/>
          </a:prstGeom>
          <a:noFill/>
          <a:extLst>
            <a:ext uri="{909E8E84-426E-40DD-AFC4-6F175D3DCCD1}">
              <a14:hiddenFill xmlns:a14="http://schemas.microsoft.com/office/drawing/2010/main">
                <a:solidFill>
                  <a:srgbClr val="FFFFFF"/>
                </a:solidFill>
              </a14:hiddenFill>
            </a:ext>
          </a:extLst>
        </p:spPr>
      </p:pic>
      <p:sp>
        <p:nvSpPr>
          <p:cNvPr id="8" name="Slide Number Placeholder 7">
            <a:extLst>
              <a:ext uri="{FF2B5EF4-FFF2-40B4-BE49-F238E27FC236}">
                <a16:creationId xmlns:a16="http://schemas.microsoft.com/office/drawing/2014/main" id="{202FE9F2-1A54-EF06-C987-242922DEE851}"/>
              </a:ext>
            </a:extLst>
          </p:cNvPr>
          <p:cNvSpPr>
            <a:spLocks noGrp="1"/>
          </p:cNvSpPr>
          <p:nvPr>
            <p:ph type="sldNum" sz="quarter" idx="12"/>
          </p:nvPr>
        </p:nvSpPr>
        <p:spPr>
          <a:xfrm>
            <a:off x="9448800" y="6492875"/>
            <a:ext cx="2743200" cy="365125"/>
          </a:xfrm>
        </p:spPr>
        <p:txBody>
          <a:bodyPr/>
          <a:lstStyle/>
          <a:p>
            <a:fld id="{002A8631-5AE1-4919-97DB-59D4A22F9F0B}" type="slidenum">
              <a:rPr lang="en-US" sz="2400" smtClean="0"/>
              <a:t>13</a:t>
            </a:fld>
            <a:endParaRPr lang="en-US" sz="2400" dirty="0"/>
          </a:p>
        </p:txBody>
      </p:sp>
      <p:pic>
        <p:nvPicPr>
          <p:cNvPr id="7" name="Picture 6">
            <a:extLst>
              <a:ext uri="{FF2B5EF4-FFF2-40B4-BE49-F238E27FC236}">
                <a16:creationId xmlns:a16="http://schemas.microsoft.com/office/drawing/2014/main" id="{12CEE77C-02BA-3A6B-4C01-E218C36F1692}"/>
              </a:ext>
            </a:extLst>
          </p:cNvPr>
          <p:cNvPicPr>
            <a:picLocks noChangeAspect="1"/>
          </p:cNvPicPr>
          <p:nvPr/>
        </p:nvPicPr>
        <p:blipFill>
          <a:blip r:embed="rId8"/>
          <a:stretch>
            <a:fillRect/>
          </a:stretch>
        </p:blipFill>
        <p:spPr>
          <a:xfrm>
            <a:off x="721637" y="1164789"/>
            <a:ext cx="2239071" cy="3049978"/>
          </a:xfrm>
          <a:prstGeom prst="rect">
            <a:avLst/>
          </a:prstGeom>
        </p:spPr>
      </p:pic>
      <p:sp>
        <p:nvSpPr>
          <p:cNvPr id="9" name="Google Shape;151;p18">
            <a:extLst>
              <a:ext uri="{FF2B5EF4-FFF2-40B4-BE49-F238E27FC236}">
                <a16:creationId xmlns:a16="http://schemas.microsoft.com/office/drawing/2014/main" id="{F86163BC-63CB-8A7A-920C-082D664AFE15}"/>
              </a:ext>
            </a:extLst>
          </p:cNvPr>
          <p:cNvSpPr txBox="1"/>
          <p:nvPr/>
        </p:nvSpPr>
        <p:spPr>
          <a:xfrm>
            <a:off x="0" y="6363240"/>
            <a:ext cx="4411579" cy="553957"/>
          </a:xfrm>
          <a:prstGeom prst="rect">
            <a:avLst/>
          </a:prstGeom>
          <a:noFill/>
          <a:ln>
            <a:noFill/>
          </a:ln>
        </p:spPr>
        <p:txBody>
          <a:bodyPr spcFirstLastPara="1" wrap="square" lIns="121900" tIns="121900" rIns="121900" bIns="121900" anchor="t" anchorCtr="0">
            <a:spAutoFit/>
          </a:bodyPr>
          <a:lstStyle/>
          <a:p>
            <a:r>
              <a:rPr lang="en" sz="2000" dirty="0">
                <a:solidFill>
                  <a:schemeClr val="dk2"/>
                </a:solidFill>
              </a:rPr>
              <a:t>A. Than </a:t>
            </a:r>
            <a:r>
              <a:rPr lang="en" sz="2000" i="1" dirty="0">
                <a:solidFill>
                  <a:schemeClr val="dk2"/>
                </a:solidFill>
              </a:rPr>
              <a:t>et al.</a:t>
            </a:r>
            <a:r>
              <a:rPr lang="en" sz="2000" dirty="0">
                <a:solidFill>
                  <a:schemeClr val="dk2"/>
                </a:solidFill>
              </a:rPr>
              <a:t> arXiv:2509.11477 </a:t>
            </a:r>
            <a:endParaRPr sz="2000" dirty="0">
              <a:solidFill>
                <a:schemeClr val="dk2"/>
              </a:solidFill>
            </a:endParaRPr>
          </a:p>
        </p:txBody>
      </p:sp>
    </p:spTree>
    <p:extLst>
      <p:ext uri="{BB962C8B-B14F-4D97-AF65-F5344CB8AC3E}">
        <p14:creationId xmlns:p14="http://schemas.microsoft.com/office/powerpoint/2010/main" val="213991743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F90386-482B-4030-A951-EFFB7398A879}"/>
              </a:ext>
            </a:extLst>
          </p:cNvPr>
          <p:cNvSpPr>
            <a:spLocks noGrp="1"/>
          </p:cNvSpPr>
          <p:nvPr>
            <p:ph type="title"/>
          </p:nvPr>
        </p:nvSpPr>
        <p:spPr/>
        <p:txBody>
          <a:bodyPr/>
          <a:lstStyle/>
          <a:p>
            <a:pPr algn="ctr"/>
            <a:r>
              <a:rPr lang="en-US" dirty="0"/>
              <a:t>Model Simplification</a:t>
            </a:r>
          </a:p>
        </p:txBody>
      </p:sp>
      <p:pic>
        <p:nvPicPr>
          <p:cNvPr id="2050" name="Picture 2">
            <a:extLst>
              <a:ext uri="{FF2B5EF4-FFF2-40B4-BE49-F238E27FC236}">
                <a16:creationId xmlns:a16="http://schemas.microsoft.com/office/drawing/2014/main" id="{5A81C62B-6702-1549-4DAB-F0F11D8FE57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45001" y="1878081"/>
            <a:ext cx="3559834" cy="1123536"/>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a:extLst>
              <a:ext uri="{FF2B5EF4-FFF2-40B4-BE49-F238E27FC236}">
                <a16:creationId xmlns:a16="http://schemas.microsoft.com/office/drawing/2014/main" id="{D4E31FAC-828D-D11F-3BDF-D06707B6CED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137125" y="2156376"/>
            <a:ext cx="1612481" cy="487433"/>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a:extLst>
              <a:ext uri="{FF2B5EF4-FFF2-40B4-BE49-F238E27FC236}">
                <a16:creationId xmlns:a16="http://schemas.microsoft.com/office/drawing/2014/main" id="{6616F971-B4BB-B474-D8DE-FDC1865FCC36}"/>
              </a:ext>
            </a:extLst>
          </p:cNvPr>
          <p:cNvPicPr>
            <a:picLocks noChangeAspect="1"/>
          </p:cNvPicPr>
          <p:nvPr/>
        </p:nvPicPr>
        <p:blipFill>
          <a:blip r:embed="rId5"/>
          <a:stretch>
            <a:fillRect/>
          </a:stretch>
        </p:blipFill>
        <p:spPr>
          <a:xfrm>
            <a:off x="5804835" y="3733445"/>
            <a:ext cx="5154592" cy="2219338"/>
          </a:xfrm>
          <a:prstGeom prst="rect">
            <a:avLst/>
          </a:prstGeom>
        </p:spPr>
      </p:pic>
      <p:pic>
        <p:nvPicPr>
          <p:cNvPr id="9" name="Picture 8">
            <a:extLst>
              <a:ext uri="{FF2B5EF4-FFF2-40B4-BE49-F238E27FC236}">
                <a16:creationId xmlns:a16="http://schemas.microsoft.com/office/drawing/2014/main" id="{31864C90-010D-9CC8-BDBB-31DF63B55C4F}"/>
              </a:ext>
            </a:extLst>
          </p:cNvPr>
          <p:cNvPicPr>
            <a:picLocks noChangeAspect="1"/>
          </p:cNvPicPr>
          <p:nvPr/>
        </p:nvPicPr>
        <p:blipFill>
          <a:blip r:embed="rId6"/>
          <a:stretch>
            <a:fillRect/>
          </a:stretch>
        </p:blipFill>
        <p:spPr>
          <a:xfrm>
            <a:off x="1402493" y="3790322"/>
            <a:ext cx="4211229" cy="1798922"/>
          </a:xfrm>
          <a:prstGeom prst="rect">
            <a:avLst/>
          </a:prstGeom>
        </p:spPr>
      </p:pic>
      <p:sp>
        <p:nvSpPr>
          <p:cNvPr id="5" name="Slide Number Placeholder 4">
            <a:extLst>
              <a:ext uri="{FF2B5EF4-FFF2-40B4-BE49-F238E27FC236}">
                <a16:creationId xmlns:a16="http://schemas.microsoft.com/office/drawing/2014/main" id="{1F3BED3A-9B1E-85EB-7457-3C6BB96FB3D1}"/>
              </a:ext>
            </a:extLst>
          </p:cNvPr>
          <p:cNvSpPr>
            <a:spLocks noGrp="1"/>
          </p:cNvSpPr>
          <p:nvPr>
            <p:ph type="sldNum" sz="quarter" idx="12"/>
          </p:nvPr>
        </p:nvSpPr>
        <p:spPr>
          <a:xfrm>
            <a:off x="9448800" y="6492875"/>
            <a:ext cx="2743200" cy="365125"/>
          </a:xfrm>
        </p:spPr>
        <p:txBody>
          <a:bodyPr/>
          <a:lstStyle/>
          <a:p>
            <a:fld id="{002A8631-5AE1-4919-97DB-59D4A22F9F0B}" type="slidenum">
              <a:rPr lang="en-US" sz="2400" smtClean="0"/>
              <a:t>14</a:t>
            </a:fld>
            <a:endParaRPr lang="en-US" sz="2400" dirty="0"/>
          </a:p>
        </p:txBody>
      </p:sp>
      <p:sp>
        <p:nvSpPr>
          <p:cNvPr id="4" name="TextBox 3">
            <a:extLst>
              <a:ext uri="{FF2B5EF4-FFF2-40B4-BE49-F238E27FC236}">
                <a16:creationId xmlns:a16="http://schemas.microsoft.com/office/drawing/2014/main" id="{07FCADDB-A9D0-8E04-7C7B-B7FD111A6554}"/>
              </a:ext>
            </a:extLst>
          </p:cNvPr>
          <p:cNvSpPr txBox="1"/>
          <p:nvPr/>
        </p:nvSpPr>
        <p:spPr>
          <a:xfrm>
            <a:off x="6019800" y="4581504"/>
            <a:ext cx="1478280" cy="523220"/>
          </a:xfrm>
          <a:prstGeom prst="rect">
            <a:avLst/>
          </a:prstGeom>
          <a:noFill/>
        </p:spPr>
        <p:txBody>
          <a:bodyPr wrap="square">
            <a:spAutoFit/>
          </a:bodyPr>
          <a:lstStyle/>
          <a:p>
            <a:r>
              <a:rPr lang="en-US" sz="2800" dirty="0">
                <a:solidFill>
                  <a:schemeClr val="tx1">
                    <a:lumMod val="50000"/>
                    <a:lumOff val="50000"/>
                  </a:schemeClr>
                </a:solidFill>
              </a:rPr>
              <a:t>Q=-1</a:t>
            </a:r>
          </a:p>
        </p:txBody>
      </p:sp>
      <p:sp>
        <p:nvSpPr>
          <p:cNvPr id="8" name="TextBox 7">
            <a:extLst>
              <a:ext uri="{FF2B5EF4-FFF2-40B4-BE49-F238E27FC236}">
                <a16:creationId xmlns:a16="http://schemas.microsoft.com/office/drawing/2014/main" id="{D11AD1FC-BFBE-B1C0-8846-8B3E0D5879C4}"/>
              </a:ext>
            </a:extLst>
          </p:cNvPr>
          <p:cNvSpPr txBox="1"/>
          <p:nvPr/>
        </p:nvSpPr>
        <p:spPr>
          <a:xfrm>
            <a:off x="1325880" y="4581504"/>
            <a:ext cx="1478280" cy="523220"/>
          </a:xfrm>
          <a:prstGeom prst="rect">
            <a:avLst/>
          </a:prstGeom>
          <a:noFill/>
        </p:spPr>
        <p:txBody>
          <a:bodyPr wrap="square">
            <a:spAutoFit/>
          </a:bodyPr>
          <a:lstStyle/>
          <a:p>
            <a:r>
              <a:rPr lang="en-US" sz="2800" dirty="0">
                <a:solidFill>
                  <a:schemeClr val="tx1">
                    <a:lumMod val="50000"/>
                    <a:lumOff val="50000"/>
                  </a:schemeClr>
                </a:solidFill>
              </a:rPr>
              <a:t>Q=0</a:t>
            </a:r>
          </a:p>
        </p:txBody>
      </p:sp>
      <p:sp>
        <p:nvSpPr>
          <p:cNvPr id="6" name="Google Shape;151;p18">
            <a:extLst>
              <a:ext uri="{FF2B5EF4-FFF2-40B4-BE49-F238E27FC236}">
                <a16:creationId xmlns:a16="http://schemas.microsoft.com/office/drawing/2014/main" id="{44E05682-4EB4-0B7F-B9AC-5F1B7AF01DB8}"/>
              </a:ext>
            </a:extLst>
          </p:cNvPr>
          <p:cNvSpPr txBox="1"/>
          <p:nvPr/>
        </p:nvSpPr>
        <p:spPr>
          <a:xfrm>
            <a:off x="0" y="6363240"/>
            <a:ext cx="4411579" cy="553957"/>
          </a:xfrm>
          <a:prstGeom prst="rect">
            <a:avLst/>
          </a:prstGeom>
          <a:noFill/>
          <a:ln>
            <a:noFill/>
          </a:ln>
        </p:spPr>
        <p:txBody>
          <a:bodyPr spcFirstLastPara="1" wrap="square" lIns="121900" tIns="121900" rIns="121900" bIns="121900" anchor="t" anchorCtr="0">
            <a:spAutoFit/>
          </a:bodyPr>
          <a:lstStyle/>
          <a:p>
            <a:r>
              <a:rPr lang="en" sz="2000" dirty="0">
                <a:solidFill>
                  <a:schemeClr val="dk2"/>
                </a:solidFill>
              </a:rPr>
              <a:t>A. Than </a:t>
            </a:r>
            <a:r>
              <a:rPr lang="en" sz="2000" i="1" dirty="0">
                <a:solidFill>
                  <a:schemeClr val="dk2"/>
                </a:solidFill>
              </a:rPr>
              <a:t>et al.</a:t>
            </a:r>
            <a:r>
              <a:rPr lang="en" sz="2000" dirty="0">
                <a:solidFill>
                  <a:schemeClr val="dk2"/>
                </a:solidFill>
              </a:rPr>
              <a:t> arXiv:2509.11477 </a:t>
            </a:r>
            <a:endParaRPr sz="2000" dirty="0">
              <a:solidFill>
                <a:schemeClr val="dk2"/>
              </a:solidFill>
            </a:endParaRPr>
          </a:p>
        </p:txBody>
      </p:sp>
    </p:spTree>
    <p:extLst>
      <p:ext uri="{BB962C8B-B14F-4D97-AF65-F5344CB8AC3E}">
        <p14:creationId xmlns:p14="http://schemas.microsoft.com/office/powerpoint/2010/main" val="332550501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11A5F2-CCA5-2542-BA29-65DD87A7BBC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3B623D1-417D-0416-EEFD-78F33EAFD273}"/>
              </a:ext>
            </a:extLst>
          </p:cNvPr>
          <p:cNvSpPr>
            <a:spLocks noGrp="1"/>
          </p:cNvSpPr>
          <p:nvPr>
            <p:ph type="title"/>
          </p:nvPr>
        </p:nvSpPr>
        <p:spPr/>
        <p:txBody>
          <a:bodyPr/>
          <a:lstStyle/>
          <a:p>
            <a:pPr algn="ctr"/>
            <a:r>
              <a:rPr lang="en-US" dirty="0"/>
              <a:t>N=2, Q=0</a:t>
            </a:r>
          </a:p>
        </p:txBody>
      </p:sp>
      <p:pic>
        <p:nvPicPr>
          <p:cNvPr id="3074" name="Picture 2">
            <a:extLst>
              <a:ext uri="{FF2B5EF4-FFF2-40B4-BE49-F238E27FC236}">
                <a16:creationId xmlns:a16="http://schemas.microsoft.com/office/drawing/2014/main" id="{447FD4A6-D2DF-C37E-7AD1-E9F1D459C48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52056" y="1785634"/>
            <a:ext cx="1930982" cy="1162006"/>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a:extLst>
              <a:ext uri="{FF2B5EF4-FFF2-40B4-BE49-F238E27FC236}">
                <a16:creationId xmlns:a16="http://schemas.microsoft.com/office/drawing/2014/main" id="{18A9F5BE-69C0-CE41-A7A4-BFED2C86771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339628" y="1733225"/>
            <a:ext cx="1228724" cy="633412"/>
          </a:xfrm>
          <a:prstGeom prst="rect">
            <a:avLst/>
          </a:prstGeom>
          <a:noFill/>
          <a:extLst>
            <a:ext uri="{909E8E84-426E-40DD-AFC4-6F175D3DCCD1}">
              <a14:hiddenFill xmlns:a14="http://schemas.microsoft.com/office/drawing/2010/main">
                <a:solidFill>
                  <a:srgbClr val="FFFFFF"/>
                </a:solidFill>
              </a14:hiddenFill>
            </a:ext>
          </a:extLst>
        </p:spPr>
      </p:pic>
      <p:pic>
        <p:nvPicPr>
          <p:cNvPr id="3078" name="Picture 6">
            <a:extLst>
              <a:ext uri="{FF2B5EF4-FFF2-40B4-BE49-F238E27FC236}">
                <a16:creationId xmlns:a16="http://schemas.microsoft.com/office/drawing/2014/main" id="{5D3DDF27-7C4B-3C18-4CF7-B4EC373AF7F4}"/>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339626" y="2366636"/>
            <a:ext cx="1228724" cy="633412"/>
          </a:xfrm>
          <a:prstGeom prst="rect">
            <a:avLst/>
          </a:prstGeom>
          <a:noFill/>
          <a:extLst>
            <a:ext uri="{909E8E84-426E-40DD-AFC4-6F175D3DCCD1}">
              <a14:hiddenFill xmlns:a14="http://schemas.microsoft.com/office/drawing/2010/main">
                <a:solidFill>
                  <a:srgbClr val="FFFFFF"/>
                </a:solidFill>
              </a14:hiddenFill>
            </a:ext>
          </a:extLst>
        </p:spPr>
      </p:pic>
      <p:pic>
        <p:nvPicPr>
          <p:cNvPr id="3082" name="Picture 10">
            <a:extLst>
              <a:ext uri="{FF2B5EF4-FFF2-40B4-BE49-F238E27FC236}">
                <a16:creationId xmlns:a16="http://schemas.microsoft.com/office/drawing/2014/main" id="{A247F8EF-2A75-5D6E-7615-5C854C231F44}"/>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096000" y="1646594"/>
            <a:ext cx="4871857" cy="1895683"/>
          </a:xfrm>
          <a:prstGeom prst="rect">
            <a:avLst/>
          </a:prstGeom>
          <a:noFill/>
          <a:extLst>
            <a:ext uri="{909E8E84-426E-40DD-AFC4-6F175D3DCCD1}">
              <a14:hiddenFill xmlns:a14="http://schemas.microsoft.com/office/drawing/2010/main">
                <a:solidFill>
                  <a:srgbClr val="FFFFFF"/>
                </a:solidFill>
              </a14:hiddenFill>
            </a:ext>
          </a:extLst>
        </p:spPr>
      </p:pic>
      <p:pic>
        <p:nvPicPr>
          <p:cNvPr id="3084" name="Picture 12">
            <a:extLst>
              <a:ext uri="{FF2B5EF4-FFF2-40B4-BE49-F238E27FC236}">
                <a16:creationId xmlns:a16="http://schemas.microsoft.com/office/drawing/2014/main" id="{F80CA0C1-D63C-ADEA-0CB9-062EFA32BE16}"/>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935410" y="4156079"/>
            <a:ext cx="5032447" cy="1335333"/>
          </a:xfrm>
          <a:prstGeom prst="rect">
            <a:avLst/>
          </a:prstGeom>
          <a:noFill/>
          <a:extLst>
            <a:ext uri="{909E8E84-426E-40DD-AFC4-6F175D3DCCD1}">
              <a14:hiddenFill xmlns:a14="http://schemas.microsoft.com/office/drawing/2010/main">
                <a:solidFill>
                  <a:srgbClr val="FFFFFF"/>
                </a:solidFill>
              </a14:hiddenFill>
            </a:ext>
          </a:extLst>
        </p:spPr>
      </p:pic>
      <p:cxnSp>
        <p:nvCxnSpPr>
          <p:cNvPr id="16" name="Connector: Curved 15">
            <a:extLst>
              <a:ext uri="{FF2B5EF4-FFF2-40B4-BE49-F238E27FC236}">
                <a16:creationId xmlns:a16="http://schemas.microsoft.com/office/drawing/2014/main" id="{55DC8B17-5692-6A84-424A-F4789C6098EA}"/>
              </a:ext>
            </a:extLst>
          </p:cNvPr>
          <p:cNvCxnSpPr>
            <a:cxnSpLocks/>
          </p:cNvCxnSpPr>
          <p:nvPr/>
        </p:nvCxnSpPr>
        <p:spPr>
          <a:xfrm rot="5400000">
            <a:off x="7173338" y="2797487"/>
            <a:ext cx="1454155" cy="1263026"/>
          </a:xfrm>
          <a:prstGeom prst="curvedConnector3">
            <a:avLst>
              <a:gd name="adj1" fmla="val 50000"/>
            </a:avLst>
          </a:prstGeom>
          <a:ln>
            <a:tailEnd type="triangle"/>
          </a:ln>
        </p:spPr>
        <p:style>
          <a:lnRef idx="1">
            <a:schemeClr val="accent1"/>
          </a:lnRef>
          <a:fillRef idx="0">
            <a:schemeClr val="accent1"/>
          </a:fillRef>
          <a:effectRef idx="0">
            <a:schemeClr val="accent1"/>
          </a:effectRef>
          <a:fontRef idx="minor">
            <a:schemeClr val="tx1"/>
          </a:fontRef>
        </p:style>
      </p:cxnSp>
      <p:sp>
        <p:nvSpPr>
          <p:cNvPr id="5" name="Slide Number Placeholder 4">
            <a:extLst>
              <a:ext uri="{FF2B5EF4-FFF2-40B4-BE49-F238E27FC236}">
                <a16:creationId xmlns:a16="http://schemas.microsoft.com/office/drawing/2014/main" id="{6E4325DB-0893-2DBB-5D0C-5A3D5522863D}"/>
              </a:ext>
            </a:extLst>
          </p:cNvPr>
          <p:cNvSpPr>
            <a:spLocks noGrp="1"/>
          </p:cNvSpPr>
          <p:nvPr>
            <p:ph type="sldNum" sz="quarter" idx="12"/>
          </p:nvPr>
        </p:nvSpPr>
        <p:spPr>
          <a:xfrm>
            <a:off x="9448800" y="6492875"/>
            <a:ext cx="2743200" cy="365125"/>
          </a:xfrm>
        </p:spPr>
        <p:txBody>
          <a:bodyPr/>
          <a:lstStyle/>
          <a:p>
            <a:fld id="{002A8631-5AE1-4919-97DB-59D4A22F9F0B}" type="slidenum">
              <a:rPr lang="en-US" sz="2400" smtClean="0"/>
              <a:t>15</a:t>
            </a:fld>
            <a:endParaRPr lang="en-US" sz="2400" dirty="0"/>
          </a:p>
        </p:txBody>
      </p:sp>
      <p:grpSp>
        <p:nvGrpSpPr>
          <p:cNvPr id="3" name="Group 2">
            <a:extLst>
              <a:ext uri="{FF2B5EF4-FFF2-40B4-BE49-F238E27FC236}">
                <a16:creationId xmlns:a16="http://schemas.microsoft.com/office/drawing/2014/main" id="{030CC611-40BA-3888-CCC1-B1B07420BFCD}"/>
              </a:ext>
            </a:extLst>
          </p:cNvPr>
          <p:cNvGrpSpPr/>
          <p:nvPr/>
        </p:nvGrpSpPr>
        <p:grpSpPr>
          <a:xfrm>
            <a:off x="1257540" y="3505885"/>
            <a:ext cx="3615838" cy="2635719"/>
            <a:chOff x="1032434" y="2294040"/>
            <a:chExt cx="3943420" cy="2882715"/>
          </a:xfrm>
        </p:grpSpPr>
        <p:pic>
          <p:nvPicPr>
            <p:cNvPr id="4" name="Picture 3">
              <a:extLst>
                <a:ext uri="{FF2B5EF4-FFF2-40B4-BE49-F238E27FC236}">
                  <a16:creationId xmlns:a16="http://schemas.microsoft.com/office/drawing/2014/main" id="{CCEF0C7E-A452-B0BD-64C0-6B96FC28F203}"/>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659560" y="2294040"/>
              <a:ext cx="3316294" cy="2882715"/>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a:extLst>
                <a:ext uri="{FF2B5EF4-FFF2-40B4-BE49-F238E27FC236}">
                  <a16:creationId xmlns:a16="http://schemas.microsoft.com/office/drawing/2014/main" id="{F8B50F76-B0D9-910D-1BEC-F36F29F388C6}"/>
                </a:ext>
              </a:extLst>
            </p:cNvPr>
            <p:cNvPicPr>
              <a:picLocks noChangeAspect="1"/>
            </p:cNvPicPr>
            <p:nvPr/>
          </p:nvPicPr>
          <p:blipFill>
            <a:blip r:embed="rId9"/>
            <a:stretch>
              <a:fillRect/>
            </a:stretch>
          </p:blipFill>
          <p:spPr>
            <a:xfrm>
              <a:off x="1496758" y="2567310"/>
              <a:ext cx="266385" cy="338219"/>
            </a:xfrm>
            <a:prstGeom prst="rect">
              <a:avLst/>
            </a:prstGeom>
          </p:spPr>
        </p:pic>
        <p:pic>
          <p:nvPicPr>
            <p:cNvPr id="7" name="Picture 6">
              <a:extLst>
                <a:ext uri="{FF2B5EF4-FFF2-40B4-BE49-F238E27FC236}">
                  <a16:creationId xmlns:a16="http://schemas.microsoft.com/office/drawing/2014/main" id="{A165193D-4398-7A27-F4A2-7C997CE5DDBA}"/>
                </a:ext>
              </a:extLst>
            </p:cNvPr>
            <p:cNvPicPr>
              <a:picLocks noChangeAspect="1"/>
            </p:cNvPicPr>
            <p:nvPr/>
          </p:nvPicPr>
          <p:blipFill>
            <a:blip r:embed="rId10"/>
            <a:stretch>
              <a:fillRect/>
            </a:stretch>
          </p:blipFill>
          <p:spPr>
            <a:xfrm>
              <a:off x="1176499" y="3291573"/>
              <a:ext cx="585827" cy="354960"/>
            </a:xfrm>
            <a:prstGeom prst="rect">
              <a:avLst/>
            </a:prstGeom>
          </p:spPr>
        </p:pic>
        <p:pic>
          <p:nvPicPr>
            <p:cNvPr id="8" name="Picture 7">
              <a:extLst>
                <a:ext uri="{FF2B5EF4-FFF2-40B4-BE49-F238E27FC236}">
                  <a16:creationId xmlns:a16="http://schemas.microsoft.com/office/drawing/2014/main" id="{73F9116A-7EFE-60D8-3F66-C644C55F9E42}"/>
                </a:ext>
              </a:extLst>
            </p:cNvPr>
            <p:cNvPicPr>
              <a:picLocks noChangeAspect="1"/>
            </p:cNvPicPr>
            <p:nvPr/>
          </p:nvPicPr>
          <p:blipFill>
            <a:blip r:embed="rId11"/>
            <a:stretch>
              <a:fillRect/>
            </a:stretch>
          </p:blipFill>
          <p:spPr>
            <a:xfrm>
              <a:off x="1032434" y="3920154"/>
              <a:ext cx="729891" cy="288626"/>
            </a:xfrm>
            <a:prstGeom prst="rect">
              <a:avLst/>
            </a:prstGeom>
          </p:spPr>
        </p:pic>
        <p:pic>
          <p:nvPicPr>
            <p:cNvPr id="9" name="Picture 8">
              <a:extLst>
                <a:ext uri="{FF2B5EF4-FFF2-40B4-BE49-F238E27FC236}">
                  <a16:creationId xmlns:a16="http://schemas.microsoft.com/office/drawing/2014/main" id="{FBC2369C-DF6B-FED0-1E1C-508C23084E45}"/>
                </a:ext>
              </a:extLst>
            </p:cNvPr>
            <p:cNvPicPr>
              <a:picLocks noChangeAspect="1"/>
            </p:cNvPicPr>
            <p:nvPr/>
          </p:nvPicPr>
          <p:blipFill>
            <a:blip r:embed="rId12"/>
            <a:stretch>
              <a:fillRect/>
            </a:stretch>
          </p:blipFill>
          <p:spPr>
            <a:xfrm>
              <a:off x="1176499" y="4629712"/>
              <a:ext cx="585827" cy="366488"/>
            </a:xfrm>
            <a:prstGeom prst="rect">
              <a:avLst/>
            </a:prstGeom>
          </p:spPr>
        </p:pic>
      </p:grpSp>
      <p:sp>
        <p:nvSpPr>
          <p:cNvPr id="11" name="Google Shape;151;p18">
            <a:extLst>
              <a:ext uri="{FF2B5EF4-FFF2-40B4-BE49-F238E27FC236}">
                <a16:creationId xmlns:a16="http://schemas.microsoft.com/office/drawing/2014/main" id="{D892071E-7269-03F9-6600-53C5A924A4D1}"/>
              </a:ext>
            </a:extLst>
          </p:cNvPr>
          <p:cNvSpPr txBox="1"/>
          <p:nvPr/>
        </p:nvSpPr>
        <p:spPr>
          <a:xfrm>
            <a:off x="0" y="6363240"/>
            <a:ext cx="4411579" cy="553957"/>
          </a:xfrm>
          <a:prstGeom prst="rect">
            <a:avLst/>
          </a:prstGeom>
          <a:noFill/>
          <a:ln>
            <a:noFill/>
          </a:ln>
        </p:spPr>
        <p:txBody>
          <a:bodyPr spcFirstLastPara="1" wrap="square" lIns="121900" tIns="121900" rIns="121900" bIns="121900" anchor="t" anchorCtr="0">
            <a:spAutoFit/>
          </a:bodyPr>
          <a:lstStyle/>
          <a:p>
            <a:r>
              <a:rPr lang="en" sz="2000" dirty="0">
                <a:solidFill>
                  <a:schemeClr val="dk2"/>
                </a:solidFill>
              </a:rPr>
              <a:t>A. Than </a:t>
            </a:r>
            <a:r>
              <a:rPr lang="en" sz="2000" i="1" dirty="0">
                <a:solidFill>
                  <a:schemeClr val="dk2"/>
                </a:solidFill>
              </a:rPr>
              <a:t>et al.</a:t>
            </a:r>
            <a:r>
              <a:rPr lang="en" sz="2000" dirty="0">
                <a:solidFill>
                  <a:schemeClr val="dk2"/>
                </a:solidFill>
              </a:rPr>
              <a:t> arXiv:2509.11477 </a:t>
            </a:r>
            <a:endParaRPr sz="2000" dirty="0">
              <a:solidFill>
                <a:schemeClr val="dk2"/>
              </a:solidFill>
            </a:endParaRPr>
          </a:p>
        </p:txBody>
      </p:sp>
    </p:spTree>
    <p:extLst>
      <p:ext uri="{BB962C8B-B14F-4D97-AF65-F5344CB8AC3E}">
        <p14:creationId xmlns:p14="http://schemas.microsoft.com/office/powerpoint/2010/main" val="8290931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FB9489-0953-FF40-8623-15B1DD5E2C3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1FB9FA3-5F96-1E28-5139-EF5BCDC9F0FE}"/>
              </a:ext>
            </a:extLst>
          </p:cNvPr>
          <p:cNvSpPr>
            <a:spLocks noGrp="1"/>
          </p:cNvSpPr>
          <p:nvPr>
            <p:ph type="title"/>
          </p:nvPr>
        </p:nvSpPr>
        <p:spPr/>
        <p:txBody>
          <a:bodyPr/>
          <a:lstStyle/>
          <a:p>
            <a:pPr algn="ctr"/>
            <a:r>
              <a:rPr lang="en-US" dirty="0"/>
              <a:t>N=4, Q=-1</a:t>
            </a:r>
          </a:p>
        </p:txBody>
      </p:sp>
      <p:grpSp>
        <p:nvGrpSpPr>
          <p:cNvPr id="3" name="Group 2">
            <a:extLst>
              <a:ext uri="{FF2B5EF4-FFF2-40B4-BE49-F238E27FC236}">
                <a16:creationId xmlns:a16="http://schemas.microsoft.com/office/drawing/2014/main" id="{F1462639-007E-0E43-502B-4E0C60F8A331}"/>
              </a:ext>
            </a:extLst>
          </p:cNvPr>
          <p:cNvGrpSpPr/>
          <p:nvPr/>
        </p:nvGrpSpPr>
        <p:grpSpPr>
          <a:xfrm>
            <a:off x="5699760" y="1908810"/>
            <a:ext cx="6050705" cy="3040379"/>
            <a:chOff x="6337373" y="1608240"/>
            <a:chExt cx="5575803" cy="2787887"/>
          </a:xfrm>
        </p:grpSpPr>
        <p:pic>
          <p:nvPicPr>
            <p:cNvPr id="5126" name="Picture 6">
              <a:extLst>
                <a:ext uri="{FF2B5EF4-FFF2-40B4-BE49-F238E27FC236}">
                  <a16:creationId xmlns:a16="http://schemas.microsoft.com/office/drawing/2014/main" id="{530B25F8-C870-FA3D-F7EE-86E08345ECB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37373" y="1608240"/>
              <a:ext cx="5575803" cy="1979846"/>
            </a:xfrm>
            <a:prstGeom prst="rect">
              <a:avLst/>
            </a:prstGeom>
            <a:noFill/>
            <a:extLst>
              <a:ext uri="{909E8E84-426E-40DD-AFC4-6F175D3DCCD1}">
                <a14:hiddenFill xmlns:a14="http://schemas.microsoft.com/office/drawing/2010/main">
                  <a:solidFill>
                    <a:srgbClr val="FFFFFF"/>
                  </a:solidFill>
                </a14:hiddenFill>
              </a:ext>
            </a:extLst>
          </p:spPr>
        </p:pic>
        <p:pic>
          <p:nvPicPr>
            <p:cNvPr id="5128" name="Picture 8">
              <a:extLst>
                <a:ext uri="{FF2B5EF4-FFF2-40B4-BE49-F238E27FC236}">
                  <a16:creationId xmlns:a16="http://schemas.microsoft.com/office/drawing/2014/main" id="{7C6C65D8-0F96-8A3A-5CA2-78D20341F16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337373" y="3588086"/>
              <a:ext cx="2250351" cy="808041"/>
            </a:xfrm>
            <a:prstGeom prst="rect">
              <a:avLst/>
            </a:prstGeom>
            <a:noFill/>
            <a:extLst>
              <a:ext uri="{909E8E84-426E-40DD-AFC4-6F175D3DCCD1}">
                <a14:hiddenFill xmlns:a14="http://schemas.microsoft.com/office/drawing/2010/main">
                  <a:solidFill>
                    <a:srgbClr val="FFFFFF"/>
                  </a:solidFill>
                </a14:hiddenFill>
              </a:ext>
            </a:extLst>
          </p:spPr>
        </p:pic>
      </p:grpSp>
      <p:sp>
        <p:nvSpPr>
          <p:cNvPr id="8" name="Slide Number Placeholder 7">
            <a:extLst>
              <a:ext uri="{FF2B5EF4-FFF2-40B4-BE49-F238E27FC236}">
                <a16:creationId xmlns:a16="http://schemas.microsoft.com/office/drawing/2014/main" id="{856EBB4B-6B57-FC53-333C-AFDCF847BD9B}"/>
              </a:ext>
            </a:extLst>
          </p:cNvPr>
          <p:cNvSpPr>
            <a:spLocks noGrp="1"/>
          </p:cNvSpPr>
          <p:nvPr>
            <p:ph type="sldNum" sz="quarter" idx="12"/>
          </p:nvPr>
        </p:nvSpPr>
        <p:spPr>
          <a:xfrm>
            <a:off x="9448800" y="6492875"/>
            <a:ext cx="2743200" cy="365125"/>
          </a:xfrm>
        </p:spPr>
        <p:txBody>
          <a:bodyPr/>
          <a:lstStyle/>
          <a:p>
            <a:fld id="{002A8631-5AE1-4919-97DB-59D4A22F9F0B}" type="slidenum">
              <a:rPr lang="en-US" sz="2400" smtClean="0"/>
              <a:t>16</a:t>
            </a:fld>
            <a:endParaRPr lang="en-US" sz="2400" dirty="0"/>
          </a:p>
        </p:txBody>
      </p:sp>
      <p:pic>
        <p:nvPicPr>
          <p:cNvPr id="5" name="Picture 4">
            <a:extLst>
              <a:ext uri="{FF2B5EF4-FFF2-40B4-BE49-F238E27FC236}">
                <a16:creationId xmlns:a16="http://schemas.microsoft.com/office/drawing/2014/main" id="{1245BEAD-235C-8D3A-AF61-F3D15BCD56D9}"/>
              </a:ext>
            </a:extLst>
          </p:cNvPr>
          <p:cNvPicPr>
            <a:picLocks noChangeAspect="1"/>
          </p:cNvPicPr>
          <p:nvPr/>
        </p:nvPicPr>
        <p:blipFill>
          <a:blip r:embed="rId5"/>
          <a:stretch>
            <a:fillRect/>
          </a:stretch>
        </p:blipFill>
        <p:spPr>
          <a:xfrm>
            <a:off x="441535" y="2405554"/>
            <a:ext cx="4707850" cy="2046891"/>
          </a:xfrm>
          <a:prstGeom prst="rect">
            <a:avLst/>
          </a:prstGeom>
        </p:spPr>
      </p:pic>
      <p:sp>
        <p:nvSpPr>
          <p:cNvPr id="6" name="TextBox 5">
            <a:extLst>
              <a:ext uri="{FF2B5EF4-FFF2-40B4-BE49-F238E27FC236}">
                <a16:creationId xmlns:a16="http://schemas.microsoft.com/office/drawing/2014/main" id="{94806C79-21DB-9394-B5CA-747FFD71F90C}"/>
              </a:ext>
            </a:extLst>
          </p:cNvPr>
          <p:cNvSpPr txBox="1"/>
          <p:nvPr/>
        </p:nvSpPr>
        <p:spPr>
          <a:xfrm>
            <a:off x="7060248" y="4949189"/>
            <a:ext cx="3329728" cy="400110"/>
          </a:xfrm>
          <a:prstGeom prst="rect">
            <a:avLst/>
          </a:prstGeom>
          <a:noFill/>
        </p:spPr>
        <p:txBody>
          <a:bodyPr wrap="square" rtlCol="0">
            <a:spAutoFit/>
          </a:bodyPr>
          <a:lstStyle/>
          <a:p>
            <a:r>
              <a:rPr lang="en-US" sz="2000" dirty="0"/>
              <a:t>Only 2 CNOTs per Trotter step</a:t>
            </a:r>
          </a:p>
        </p:txBody>
      </p:sp>
      <p:sp>
        <p:nvSpPr>
          <p:cNvPr id="9" name="Google Shape;151;p18">
            <a:extLst>
              <a:ext uri="{FF2B5EF4-FFF2-40B4-BE49-F238E27FC236}">
                <a16:creationId xmlns:a16="http://schemas.microsoft.com/office/drawing/2014/main" id="{E98596F1-57AD-2280-0326-7AC1BEFB9631}"/>
              </a:ext>
            </a:extLst>
          </p:cNvPr>
          <p:cNvSpPr txBox="1"/>
          <p:nvPr/>
        </p:nvSpPr>
        <p:spPr>
          <a:xfrm>
            <a:off x="0" y="6363240"/>
            <a:ext cx="4411579" cy="553957"/>
          </a:xfrm>
          <a:prstGeom prst="rect">
            <a:avLst/>
          </a:prstGeom>
          <a:noFill/>
          <a:ln>
            <a:noFill/>
          </a:ln>
        </p:spPr>
        <p:txBody>
          <a:bodyPr spcFirstLastPara="1" wrap="square" lIns="121900" tIns="121900" rIns="121900" bIns="121900" anchor="t" anchorCtr="0">
            <a:spAutoFit/>
          </a:bodyPr>
          <a:lstStyle/>
          <a:p>
            <a:r>
              <a:rPr lang="en" sz="2000" dirty="0">
                <a:solidFill>
                  <a:schemeClr val="dk2"/>
                </a:solidFill>
              </a:rPr>
              <a:t>A. Than </a:t>
            </a:r>
            <a:r>
              <a:rPr lang="en" sz="2000" i="1" dirty="0">
                <a:solidFill>
                  <a:schemeClr val="dk2"/>
                </a:solidFill>
              </a:rPr>
              <a:t>et al.</a:t>
            </a:r>
            <a:r>
              <a:rPr lang="en" sz="2000" dirty="0">
                <a:solidFill>
                  <a:schemeClr val="dk2"/>
                </a:solidFill>
              </a:rPr>
              <a:t> arXiv:2509.11477 </a:t>
            </a:r>
            <a:endParaRPr sz="2000" dirty="0">
              <a:solidFill>
                <a:schemeClr val="dk2"/>
              </a:solidFill>
            </a:endParaRPr>
          </a:p>
        </p:txBody>
      </p:sp>
    </p:spTree>
    <p:extLst>
      <p:ext uri="{BB962C8B-B14F-4D97-AF65-F5344CB8AC3E}">
        <p14:creationId xmlns:p14="http://schemas.microsoft.com/office/powerpoint/2010/main" val="339535751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80"/>
        <p:cNvGrpSpPr/>
        <p:nvPr/>
      </p:nvGrpSpPr>
      <p:grpSpPr>
        <a:xfrm>
          <a:off x="0" y="0"/>
          <a:ext cx="0" cy="0"/>
          <a:chOff x="0" y="0"/>
          <a:chExt cx="0" cy="0"/>
        </a:xfrm>
      </p:grpSpPr>
      <p:sp>
        <p:nvSpPr>
          <p:cNvPr id="181" name="Google Shape;181;p20"/>
          <p:cNvSpPr txBox="1">
            <a:spLocks noGrp="1"/>
          </p:cNvSpPr>
          <p:nvPr>
            <p:ph type="title"/>
          </p:nvPr>
        </p:nvSpPr>
        <p:spPr>
          <a:xfrm>
            <a:off x="431329" y="189329"/>
            <a:ext cx="10944507" cy="763600"/>
          </a:xfrm>
          <a:prstGeom prst="rect">
            <a:avLst/>
          </a:prstGeom>
        </p:spPr>
        <p:txBody>
          <a:bodyPr spcFirstLastPara="1" vert="horz" wrap="square" lIns="121900" tIns="121900" rIns="121900" bIns="121900" rtlCol="0" anchor="t" anchorCtr="0">
            <a:noAutofit/>
          </a:bodyPr>
          <a:lstStyle/>
          <a:p>
            <a:pPr algn="ctr"/>
            <a:r>
              <a:rPr lang="en" dirty="0"/>
              <a:t>Results: 2-site theory</a:t>
            </a:r>
            <a:endParaRPr dirty="0"/>
          </a:p>
        </p:txBody>
      </p:sp>
      <p:sp>
        <p:nvSpPr>
          <p:cNvPr id="182" name="Google Shape;182;p20"/>
          <p:cNvSpPr txBox="1">
            <a:spLocks noGrp="1"/>
          </p:cNvSpPr>
          <p:nvPr>
            <p:ph type="sldNum" idx="12"/>
          </p:nvPr>
        </p:nvSpPr>
        <p:spPr>
          <a:xfrm>
            <a:off x="11487472" y="6327334"/>
            <a:ext cx="731600" cy="524800"/>
          </a:xfrm>
          <a:prstGeom prst="rect">
            <a:avLst/>
          </a:prstGeom>
        </p:spPr>
        <p:txBody>
          <a:bodyPr spcFirstLastPara="1" vert="horz" wrap="square" lIns="121900" tIns="121900" rIns="121900" bIns="121900" rtlCol="0" anchor="ctr" anchorCtr="0">
            <a:noAutofit/>
          </a:bodyPr>
          <a:lstStyle/>
          <a:p>
            <a:fld id="{00000000-1234-1234-1234-123412341234}" type="slidenum">
              <a:rPr lang="en" sz="2400"/>
              <a:pPr/>
              <a:t>17</a:t>
            </a:fld>
            <a:endParaRPr sz="2400" dirty="0"/>
          </a:p>
        </p:txBody>
      </p:sp>
      <p:pic>
        <p:nvPicPr>
          <p:cNvPr id="183" name="Google Shape;183;p20"/>
          <p:cNvPicPr preferRelativeResize="0"/>
          <p:nvPr/>
        </p:nvPicPr>
        <p:blipFill>
          <a:blip r:embed="rId3">
            <a:alphaModFix/>
          </a:blip>
          <a:stretch>
            <a:fillRect/>
          </a:stretch>
        </p:blipFill>
        <p:spPr>
          <a:xfrm>
            <a:off x="1207479" y="1232701"/>
            <a:ext cx="6640548" cy="5094633"/>
          </a:xfrm>
          <a:prstGeom prst="rect">
            <a:avLst/>
          </a:prstGeom>
          <a:noFill/>
          <a:ln>
            <a:noFill/>
          </a:ln>
        </p:spPr>
      </p:pic>
      <p:sp>
        <p:nvSpPr>
          <p:cNvPr id="184" name="Google Shape;184;p20"/>
          <p:cNvSpPr/>
          <p:nvPr/>
        </p:nvSpPr>
        <p:spPr>
          <a:xfrm>
            <a:off x="1363812" y="1307667"/>
            <a:ext cx="2216400" cy="1917600"/>
          </a:xfrm>
          <a:prstGeom prst="rect">
            <a:avLst/>
          </a:prstGeom>
          <a:noFill/>
          <a:ln w="38100"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algn="ctr"/>
            <a:endParaRPr sz="2400"/>
          </a:p>
        </p:txBody>
      </p:sp>
      <p:sp>
        <p:nvSpPr>
          <p:cNvPr id="185" name="Google Shape;185;p20"/>
          <p:cNvSpPr txBox="1"/>
          <p:nvPr/>
        </p:nvSpPr>
        <p:spPr>
          <a:xfrm>
            <a:off x="-787788" y="1307673"/>
            <a:ext cx="2151600" cy="861734"/>
          </a:xfrm>
          <a:prstGeom prst="rect">
            <a:avLst/>
          </a:prstGeom>
          <a:noFill/>
          <a:ln>
            <a:noFill/>
          </a:ln>
        </p:spPr>
        <p:txBody>
          <a:bodyPr spcFirstLastPara="1" wrap="square" lIns="121900" tIns="121900" rIns="121900" bIns="121900" anchor="t" anchorCtr="0">
            <a:spAutoFit/>
          </a:bodyPr>
          <a:lstStyle/>
          <a:p>
            <a:pPr algn="r"/>
            <a:r>
              <a:rPr lang="en" sz="2000" dirty="0">
                <a:solidFill>
                  <a:schemeClr val="dk2"/>
                </a:solidFill>
              </a:rPr>
              <a:t>Fermion occupation</a:t>
            </a:r>
            <a:endParaRPr sz="2000" dirty="0">
              <a:solidFill>
                <a:schemeClr val="dk2"/>
              </a:solidFill>
            </a:endParaRPr>
          </a:p>
        </p:txBody>
      </p:sp>
      <p:sp>
        <p:nvSpPr>
          <p:cNvPr id="186" name="Google Shape;186;p20"/>
          <p:cNvSpPr/>
          <p:nvPr/>
        </p:nvSpPr>
        <p:spPr>
          <a:xfrm>
            <a:off x="3580212" y="1307672"/>
            <a:ext cx="4079600" cy="1917600"/>
          </a:xfrm>
          <a:prstGeom prst="rect">
            <a:avLst/>
          </a:prstGeom>
          <a:noFill/>
          <a:ln w="38100" cap="flat" cmpd="sng">
            <a:solidFill>
              <a:srgbClr val="FF9900"/>
            </a:solidFill>
            <a:prstDash val="solid"/>
            <a:round/>
            <a:headEnd type="none" w="sm" len="sm"/>
            <a:tailEnd type="none" w="sm" len="sm"/>
          </a:ln>
        </p:spPr>
        <p:txBody>
          <a:bodyPr spcFirstLastPara="1" wrap="square" lIns="121900" tIns="121900" rIns="121900" bIns="121900" anchor="ctr" anchorCtr="0">
            <a:noAutofit/>
          </a:bodyPr>
          <a:lstStyle/>
          <a:p>
            <a:pPr algn="ctr"/>
            <a:endParaRPr sz="2400"/>
          </a:p>
        </p:txBody>
      </p:sp>
      <p:sp>
        <p:nvSpPr>
          <p:cNvPr id="187" name="Google Shape;187;p20"/>
          <p:cNvSpPr txBox="1"/>
          <p:nvPr/>
        </p:nvSpPr>
        <p:spPr>
          <a:xfrm>
            <a:off x="7633412" y="1000073"/>
            <a:ext cx="2778000" cy="1169511"/>
          </a:xfrm>
          <a:prstGeom prst="rect">
            <a:avLst/>
          </a:prstGeom>
          <a:noFill/>
          <a:ln>
            <a:noFill/>
          </a:ln>
        </p:spPr>
        <p:txBody>
          <a:bodyPr spcFirstLastPara="1" wrap="square" lIns="121900" tIns="121900" rIns="121900" bIns="121900" anchor="t" anchorCtr="0">
            <a:spAutoFit/>
          </a:bodyPr>
          <a:lstStyle/>
          <a:p>
            <a:r>
              <a:rPr lang="en" sz="2000">
                <a:solidFill>
                  <a:srgbClr val="FF9900"/>
                </a:solidFill>
              </a:rPr>
              <a:t>Fock state measurement for mode 0</a:t>
            </a:r>
            <a:endParaRPr sz="2000">
              <a:solidFill>
                <a:srgbClr val="FF9900"/>
              </a:solidFill>
            </a:endParaRPr>
          </a:p>
        </p:txBody>
      </p:sp>
      <p:sp>
        <p:nvSpPr>
          <p:cNvPr id="188" name="Google Shape;188;p20"/>
          <p:cNvSpPr txBox="1"/>
          <p:nvPr/>
        </p:nvSpPr>
        <p:spPr>
          <a:xfrm>
            <a:off x="7659812" y="4990473"/>
            <a:ext cx="2778000" cy="1169511"/>
          </a:xfrm>
          <a:prstGeom prst="rect">
            <a:avLst/>
          </a:prstGeom>
          <a:noFill/>
          <a:ln>
            <a:noFill/>
          </a:ln>
        </p:spPr>
        <p:txBody>
          <a:bodyPr spcFirstLastPara="1" wrap="square" lIns="121900" tIns="121900" rIns="121900" bIns="121900" anchor="t" anchorCtr="0">
            <a:spAutoFit/>
          </a:bodyPr>
          <a:lstStyle/>
          <a:p>
            <a:r>
              <a:rPr lang="en" sz="2000">
                <a:solidFill>
                  <a:srgbClr val="6AA84F"/>
                </a:solidFill>
              </a:rPr>
              <a:t>Fock state measurement for mode 1</a:t>
            </a:r>
            <a:endParaRPr sz="2000">
              <a:solidFill>
                <a:srgbClr val="6AA84F"/>
              </a:solidFill>
            </a:endParaRPr>
          </a:p>
        </p:txBody>
      </p:sp>
      <p:pic>
        <p:nvPicPr>
          <p:cNvPr id="190" name="Google Shape;190;p20"/>
          <p:cNvPicPr preferRelativeResize="0"/>
          <p:nvPr/>
        </p:nvPicPr>
        <p:blipFill>
          <a:blip r:embed="rId4">
            <a:alphaModFix/>
          </a:blip>
          <a:stretch>
            <a:fillRect/>
          </a:stretch>
        </p:blipFill>
        <p:spPr>
          <a:xfrm>
            <a:off x="9757138" y="2169407"/>
            <a:ext cx="1618699" cy="834908"/>
          </a:xfrm>
          <a:prstGeom prst="rect">
            <a:avLst/>
          </a:prstGeom>
          <a:noFill/>
          <a:ln>
            <a:noFill/>
          </a:ln>
        </p:spPr>
      </p:pic>
      <p:sp>
        <p:nvSpPr>
          <p:cNvPr id="191" name="Google Shape;191;p20"/>
          <p:cNvSpPr txBox="1"/>
          <p:nvPr/>
        </p:nvSpPr>
        <p:spPr>
          <a:xfrm>
            <a:off x="8065898" y="2279050"/>
            <a:ext cx="1928800" cy="615513"/>
          </a:xfrm>
          <a:prstGeom prst="rect">
            <a:avLst/>
          </a:prstGeom>
          <a:noFill/>
          <a:ln>
            <a:noFill/>
          </a:ln>
        </p:spPr>
        <p:txBody>
          <a:bodyPr spcFirstLastPara="1" wrap="square" lIns="121900" tIns="121900" rIns="121900" bIns="121900" anchor="t" anchorCtr="0">
            <a:spAutoFit/>
          </a:bodyPr>
          <a:lstStyle/>
          <a:p>
            <a:pPr algn="ctr"/>
            <a:r>
              <a:rPr lang="en" sz="2400" dirty="0">
                <a:solidFill>
                  <a:schemeClr val="dk2"/>
                </a:solidFill>
              </a:rPr>
              <a:t>Init. state:</a:t>
            </a:r>
            <a:endParaRPr sz="2400" dirty="0">
              <a:solidFill>
                <a:schemeClr val="dk2"/>
              </a:solidFill>
            </a:endParaRPr>
          </a:p>
        </p:txBody>
      </p:sp>
      <p:pic>
        <p:nvPicPr>
          <p:cNvPr id="192" name="Google Shape;192;p20"/>
          <p:cNvPicPr preferRelativeResize="0"/>
          <p:nvPr/>
        </p:nvPicPr>
        <p:blipFill>
          <a:blip r:embed="rId5">
            <a:alphaModFix/>
          </a:blip>
          <a:stretch>
            <a:fillRect/>
          </a:stretch>
        </p:blipFill>
        <p:spPr>
          <a:xfrm>
            <a:off x="8609012" y="3026605"/>
            <a:ext cx="1618700" cy="804789"/>
          </a:xfrm>
          <a:prstGeom prst="rect">
            <a:avLst/>
          </a:prstGeom>
          <a:noFill/>
          <a:ln>
            <a:noFill/>
          </a:ln>
        </p:spPr>
      </p:pic>
      <p:pic>
        <p:nvPicPr>
          <p:cNvPr id="193" name="Google Shape;193;p20"/>
          <p:cNvPicPr preferRelativeResize="0"/>
          <p:nvPr/>
        </p:nvPicPr>
        <p:blipFill>
          <a:blip r:embed="rId5">
            <a:alphaModFix/>
          </a:blip>
          <a:stretch>
            <a:fillRect/>
          </a:stretch>
        </p:blipFill>
        <p:spPr>
          <a:xfrm>
            <a:off x="10437812" y="3026605"/>
            <a:ext cx="1618700" cy="804789"/>
          </a:xfrm>
          <a:prstGeom prst="rect">
            <a:avLst/>
          </a:prstGeom>
          <a:noFill/>
          <a:ln>
            <a:noFill/>
          </a:ln>
        </p:spPr>
      </p:pic>
      <p:pic>
        <p:nvPicPr>
          <p:cNvPr id="195" name="Google Shape;195;p20"/>
          <p:cNvPicPr preferRelativeResize="0"/>
          <p:nvPr/>
        </p:nvPicPr>
        <p:blipFill>
          <a:blip r:embed="rId6">
            <a:alphaModFix/>
          </a:blip>
          <a:stretch>
            <a:fillRect/>
          </a:stretch>
        </p:blipFill>
        <p:spPr>
          <a:xfrm>
            <a:off x="11323915" y="2491881"/>
            <a:ext cx="226900" cy="207367"/>
          </a:xfrm>
          <a:prstGeom prst="rect">
            <a:avLst/>
          </a:prstGeom>
          <a:noFill/>
          <a:ln>
            <a:noFill/>
          </a:ln>
        </p:spPr>
      </p:pic>
      <p:pic>
        <p:nvPicPr>
          <p:cNvPr id="196" name="Google Shape;196;p20"/>
          <p:cNvPicPr preferRelativeResize="0"/>
          <p:nvPr/>
        </p:nvPicPr>
        <p:blipFill>
          <a:blip r:embed="rId6">
            <a:alphaModFix/>
          </a:blip>
          <a:stretch>
            <a:fillRect/>
          </a:stretch>
        </p:blipFill>
        <p:spPr>
          <a:xfrm>
            <a:off x="10227715" y="3307916"/>
            <a:ext cx="226900" cy="207367"/>
          </a:xfrm>
          <a:prstGeom prst="rect">
            <a:avLst/>
          </a:prstGeom>
          <a:noFill/>
          <a:ln>
            <a:noFill/>
          </a:ln>
        </p:spPr>
      </p:pic>
      <p:sp>
        <p:nvSpPr>
          <p:cNvPr id="198" name="Google Shape;198;p20"/>
          <p:cNvSpPr txBox="1"/>
          <p:nvPr/>
        </p:nvSpPr>
        <p:spPr>
          <a:xfrm>
            <a:off x="-1" y="6327334"/>
            <a:ext cx="4427621" cy="615513"/>
          </a:xfrm>
          <a:prstGeom prst="rect">
            <a:avLst/>
          </a:prstGeom>
          <a:noFill/>
          <a:ln>
            <a:noFill/>
          </a:ln>
        </p:spPr>
        <p:txBody>
          <a:bodyPr spcFirstLastPara="1" wrap="square" lIns="121900" tIns="121900" rIns="121900" bIns="121900" anchor="t" anchorCtr="0">
            <a:spAutoFit/>
          </a:bodyPr>
          <a:lstStyle/>
          <a:p>
            <a:r>
              <a:rPr lang="en" sz="2400" dirty="0">
                <a:solidFill>
                  <a:schemeClr val="dk2"/>
                </a:solidFill>
              </a:rPr>
              <a:t>A. Than </a:t>
            </a:r>
            <a:r>
              <a:rPr lang="en" sz="2400" i="1" dirty="0">
                <a:solidFill>
                  <a:schemeClr val="dk2"/>
                </a:solidFill>
              </a:rPr>
              <a:t>et al.</a:t>
            </a:r>
            <a:r>
              <a:rPr lang="en" sz="2400" dirty="0">
                <a:solidFill>
                  <a:schemeClr val="dk2"/>
                </a:solidFill>
              </a:rPr>
              <a:t> arXiv:2509.11477 </a:t>
            </a:r>
            <a:endParaRPr sz="2400" dirty="0">
              <a:solidFill>
                <a:schemeClr val="dk2"/>
              </a:solidFill>
            </a:endParaRPr>
          </a:p>
        </p:txBody>
      </p:sp>
      <p:sp>
        <p:nvSpPr>
          <p:cNvPr id="199" name="Google Shape;199;p20"/>
          <p:cNvSpPr/>
          <p:nvPr/>
        </p:nvSpPr>
        <p:spPr>
          <a:xfrm>
            <a:off x="1392945" y="3225272"/>
            <a:ext cx="6269600" cy="2934800"/>
          </a:xfrm>
          <a:prstGeom prst="rect">
            <a:avLst/>
          </a:prstGeom>
          <a:noFill/>
          <a:ln w="38100" cap="flat" cmpd="sng">
            <a:solidFill>
              <a:srgbClr val="6AA84F"/>
            </a:solidFill>
            <a:prstDash val="solid"/>
            <a:round/>
            <a:headEnd type="none" w="sm" len="sm"/>
            <a:tailEnd type="none" w="sm" len="sm"/>
          </a:ln>
        </p:spPr>
        <p:txBody>
          <a:bodyPr spcFirstLastPara="1" wrap="square" lIns="121900" tIns="121900" rIns="121900" bIns="121900" anchor="ctr" anchorCtr="0">
            <a:noAutofit/>
          </a:bodyPr>
          <a:lstStyle/>
          <a:p>
            <a:pPr algn="ctr"/>
            <a:endParaRPr sz="2400"/>
          </a:p>
        </p:txBody>
      </p:sp>
      <p:pic>
        <p:nvPicPr>
          <p:cNvPr id="6" name="Google Shape;225;p21">
            <a:extLst>
              <a:ext uri="{FF2B5EF4-FFF2-40B4-BE49-F238E27FC236}">
                <a16:creationId xmlns:a16="http://schemas.microsoft.com/office/drawing/2014/main" id="{3ED6EA0C-A25B-DC03-E62E-1C884B744609}"/>
              </a:ext>
            </a:extLst>
          </p:cNvPr>
          <p:cNvPicPr preferRelativeResize="0"/>
          <p:nvPr/>
        </p:nvPicPr>
        <p:blipFill>
          <a:blip r:embed="rId7">
            <a:alphaModFix/>
          </a:blip>
          <a:stretch>
            <a:fillRect/>
          </a:stretch>
        </p:blipFill>
        <p:spPr>
          <a:xfrm>
            <a:off x="9318735" y="4125859"/>
            <a:ext cx="740556" cy="1113438"/>
          </a:xfrm>
          <a:prstGeom prst="rect">
            <a:avLst/>
          </a:prstGeom>
          <a:noFill/>
          <a:ln>
            <a:noFill/>
          </a:ln>
        </p:spPr>
      </p:pic>
      <p:sp>
        <p:nvSpPr>
          <p:cNvPr id="7" name="Google Shape;226;p21">
            <a:extLst>
              <a:ext uri="{FF2B5EF4-FFF2-40B4-BE49-F238E27FC236}">
                <a16:creationId xmlns:a16="http://schemas.microsoft.com/office/drawing/2014/main" id="{72A8CB72-CF5E-7797-22F7-5069F8686703}"/>
              </a:ext>
            </a:extLst>
          </p:cNvPr>
          <p:cNvSpPr txBox="1"/>
          <p:nvPr/>
        </p:nvSpPr>
        <p:spPr>
          <a:xfrm>
            <a:off x="9979128" y="4046755"/>
            <a:ext cx="1316100" cy="461700"/>
          </a:xfrm>
          <a:prstGeom prst="rect">
            <a:avLst/>
          </a:prstGeom>
          <a:noFill/>
          <a:ln>
            <a:noFill/>
          </a:ln>
        </p:spPr>
        <p:txBody>
          <a:bodyPr spcFirstLastPara="1" wrap="square" lIns="91425" tIns="91425" rIns="91425" bIns="91425" anchor="t"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r>
              <a:rPr lang="en" sz="1800">
                <a:solidFill>
                  <a:schemeClr val="dk2"/>
                </a:solidFill>
              </a:rPr>
              <a:t>Exact diag.</a:t>
            </a:r>
            <a:endParaRPr sz="1800">
              <a:solidFill>
                <a:schemeClr val="dk2"/>
              </a:solidFill>
            </a:endParaRPr>
          </a:p>
        </p:txBody>
      </p:sp>
      <p:sp>
        <p:nvSpPr>
          <p:cNvPr id="8" name="Google Shape;227;p21">
            <a:extLst>
              <a:ext uri="{FF2B5EF4-FFF2-40B4-BE49-F238E27FC236}">
                <a16:creationId xmlns:a16="http://schemas.microsoft.com/office/drawing/2014/main" id="{EFF4CF1E-67E1-4649-91A6-8A024AFF5374}"/>
              </a:ext>
            </a:extLst>
          </p:cNvPr>
          <p:cNvSpPr txBox="1"/>
          <p:nvPr/>
        </p:nvSpPr>
        <p:spPr>
          <a:xfrm>
            <a:off x="9979115" y="4432771"/>
            <a:ext cx="1571700" cy="461700"/>
          </a:xfrm>
          <a:prstGeom prst="rect">
            <a:avLst/>
          </a:prstGeom>
          <a:noFill/>
          <a:ln>
            <a:noFill/>
          </a:ln>
        </p:spPr>
        <p:txBody>
          <a:bodyPr spcFirstLastPara="1" wrap="square" lIns="91425" tIns="91425" rIns="91425" bIns="91425" anchor="t"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r>
              <a:rPr lang="en" sz="1800">
                <a:solidFill>
                  <a:schemeClr val="dk2"/>
                </a:solidFill>
              </a:rPr>
              <a:t>Trotter sim.</a:t>
            </a:r>
            <a:endParaRPr sz="1800">
              <a:solidFill>
                <a:schemeClr val="dk2"/>
              </a:solidFill>
            </a:endParaRPr>
          </a:p>
        </p:txBody>
      </p:sp>
      <p:sp>
        <p:nvSpPr>
          <p:cNvPr id="9" name="Google Shape;228;p21">
            <a:extLst>
              <a:ext uri="{FF2B5EF4-FFF2-40B4-BE49-F238E27FC236}">
                <a16:creationId xmlns:a16="http://schemas.microsoft.com/office/drawing/2014/main" id="{FFE90193-A339-F99A-58C6-4A447CC1E2D5}"/>
              </a:ext>
            </a:extLst>
          </p:cNvPr>
          <p:cNvSpPr txBox="1"/>
          <p:nvPr/>
        </p:nvSpPr>
        <p:spPr>
          <a:xfrm>
            <a:off x="9979115" y="4818784"/>
            <a:ext cx="1571700" cy="461700"/>
          </a:xfrm>
          <a:prstGeom prst="rect">
            <a:avLst/>
          </a:prstGeom>
          <a:noFill/>
          <a:ln>
            <a:noFill/>
          </a:ln>
        </p:spPr>
        <p:txBody>
          <a:bodyPr spcFirstLastPara="1" wrap="square" lIns="91425" tIns="91425" rIns="91425" bIns="91425" anchor="t"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r>
              <a:rPr lang="en" sz="1800">
                <a:solidFill>
                  <a:schemeClr val="dk2"/>
                </a:solidFill>
              </a:rPr>
              <a:t>Experiment</a:t>
            </a:r>
            <a:endParaRPr sz="1800">
              <a:solidFill>
                <a:schemeClr val="dk2"/>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190"/>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91"/>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92"/>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93"/>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95"/>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96"/>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183"/>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185"/>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184"/>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87"/>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186"/>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188"/>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19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32"/>
        <p:cNvGrpSpPr/>
        <p:nvPr/>
      </p:nvGrpSpPr>
      <p:grpSpPr>
        <a:xfrm>
          <a:off x="0" y="0"/>
          <a:ext cx="0" cy="0"/>
          <a:chOff x="0" y="0"/>
          <a:chExt cx="0" cy="0"/>
        </a:xfrm>
      </p:grpSpPr>
      <p:sp>
        <p:nvSpPr>
          <p:cNvPr id="233" name="Google Shape;233;p22"/>
          <p:cNvSpPr txBox="1">
            <a:spLocks noGrp="1"/>
          </p:cNvSpPr>
          <p:nvPr>
            <p:ph type="title"/>
          </p:nvPr>
        </p:nvSpPr>
        <p:spPr>
          <a:xfrm>
            <a:off x="552008" y="450033"/>
            <a:ext cx="11030391" cy="763600"/>
          </a:xfrm>
          <a:prstGeom prst="rect">
            <a:avLst/>
          </a:prstGeom>
        </p:spPr>
        <p:txBody>
          <a:bodyPr spcFirstLastPara="1" vert="horz" wrap="square" lIns="121900" tIns="121900" rIns="121900" bIns="121900" rtlCol="0" anchor="t" anchorCtr="0">
            <a:noAutofit/>
          </a:bodyPr>
          <a:lstStyle/>
          <a:p>
            <a:pPr algn="ctr"/>
            <a:r>
              <a:rPr lang="en" dirty="0"/>
              <a:t>Results: 4-site theory</a:t>
            </a:r>
            <a:endParaRPr dirty="0"/>
          </a:p>
        </p:txBody>
      </p:sp>
      <p:sp>
        <p:nvSpPr>
          <p:cNvPr id="234" name="Google Shape;234;p22"/>
          <p:cNvSpPr txBox="1">
            <a:spLocks noGrp="1"/>
          </p:cNvSpPr>
          <p:nvPr>
            <p:ph type="sldNum" idx="12"/>
          </p:nvPr>
        </p:nvSpPr>
        <p:spPr>
          <a:xfrm>
            <a:off x="11460400" y="6407967"/>
            <a:ext cx="731600" cy="524800"/>
          </a:xfrm>
          <a:prstGeom prst="rect">
            <a:avLst/>
          </a:prstGeom>
        </p:spPr>
        <p:txBody>
          <a:bodyPr spcFirstLastPara="1" vert="horz" wrap="square" lIns="121900" tIns="121900" rIns="121900" bIns="121900" rtlCol="0" anchor="ctr" anchorCtr="0">
            <a:noAutofit/>
          </a:bodyPr>
          <a:lstStyle/>
          <a:p>
            <a:fld id="{00000000-1234-1234-1234-123412341234}" type="slidenum">
              <a:rPr lang="en" sz="2400"/>
              <a:pPr/>
              <a:t>18</a:t>
            </a:fld>
            <a:endParaRPr sz="2400" dirty="0"/>
          </a:p>
        </p:txBody>
      </p:sp>
      <p:pic>
        <p:nvPicPr>
          <p:cNvPr id="235" name="Google Shape;235;p22"/>
          <p:cNvPicPr preferRelativeResize="0"/>
          <p:nvPr/>
        </p:nvPicPr>
        <p:blipFill>
          <a:blip r:embed="rId3">
            <a:alphaModFix/>
          </a:blip>
          <a:stretch>
            <a:fillRect/>
          </a:stretch>
        </p:blipFill>
        <p:spPr>
          <a:xfrm>
            <a:off x="747088" y="3861531"/>
            <a:ext cx="3187233" cy="2317200"/>
          </a:xfrm>
          <a:prstGeom prst="rect">
            <a:avLst/>
          </a:prstGeom>
          <a:noFill/>
          <a:ln>
            <a:noFill/>
          </a:ln>
        </p:spPr>
      </p:pic>
      <p:pic>
        <p:nvPicPr>
          <p:cNvPr id="236" name="Google Shape;236;p22"/>
          <p:cNvPicPr preferRelativeResize="0"/>
          <p:nvPr/>
        </p:nvPicPr>
        <p:blipFill>
          <a:blip r:embed="rId4">
            <a:alphaModFix/>
          </a:blip>
          <a:stretch>
            <a:fillRect/>
          </a:stretch>
        </p:blipFill>
        <p:spPr>
          <a:xfrm>
            <a:off x="4601400" y="2068167"/>
            <a:ext cx="6843512" cy="4454256"/>
          </a:xfrm>
          <a:prstGeom prst="rect">
            <a:avLst/>
          </a:prstGeom>
          <a:noFill/>
          <a:ln>
            <a:noFill/>
          </a:ln>
        </p:spPr>
      </p:pic>
      <p:sp>
        <p:nvSpPr>
          <p:cNvPr id="237" name="Google Shape;237;p22"/>
          <p:cNvSpPr/>
          <p:nvPr/>
        </p:nvSpPr>
        <p:spPr>
          <a:xfrm>
            <a:off x="747087" y="3861527"/>
            <a:ext cx="3187200" cy="2460800"/>
          </a:xfrm>
          <a:prstGeom prst="rect">
            <a:avLst/>
          </a:prstGeom>
          <a:noFill/>
          <a:ln w="38100"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algn="ctr"/>
            <a:endParaRPr sz="2400"/>
          </a:p>
        </p:txBody>
      </p:sp>
      <p:sp>
        <p:nvSpPr>
          <p:cNvPr id="238" name="Google Shape;238;p22"/>
          <p:cNvSpPr/>
          <p:nvPr/>
        </p:nvSpPr>
        <p:spPr>
          <a:xfrm>
            <a:off x="4783667" y="2016433"/>
            <a:ext cx="3192000" cy="2131200"/>
          </a:xfrm>
          <a:prstGeom prst="rect">
            <a:avLst/>
          </a:prstGeom>
          <a:noFill/>
          <a:ln w="38100" cap="flat" cmpd="sng">
            <a:solidFill>
              <a:srgbClr val="93C47D"/>
            </a:solidFill>
            <a:prstDash val="solid"/>
            <a:round/>
            <a:headEnd type="none" w="sm" len="sm"/>
            <a:tailEnd type="none" w="sm" len="sm"/>
          </a:ln>
        </p:spPr>
        <p:txBody>
          <a:bodyPr spcFirstLastPara="1" wrap="square" lIns="121900" tIns="121900" rIns="121900" bIns="121900" anchor="ctr" anchorCtr="0">
            <a:noAutofit/>
          </a:bodyPr>
          <a:lstStyle/>
          <a:p>
            <a:pPr algn="ctr"/>
            <a:endParaRPr sz="2400"/>
          </a:p>
        </p:txBody>
      </p:sp>
      <p:sp>
        <p:nvSpPr>
          <p:cNvPr id="239" name="Google Shape;239;p22"/>
          <p:cNvSpPr/>
          <p:nvPr/>
        </p:nvSpPr>
        <p:spPr>
          <a:xfrm>
            <a:off x="8372900" y="2016433"/>
            <a:ext cx="3072000" cy="2131200"/>
          </a:xfrm>
          <a:prstGeom prst="rect">
            <a:avLst/>
          </a:prstGeom>
          <a:noFill/>
          <a:ln w="38100" cap="flat" cmpd="sng">
            <a:solidFill>
              <a:srgbClr val="F6B26B"/>
            </a:solidFill>
            <a:prstDash val="solid"/>
            <a:round/>
            <a:headEnd type="none" w="sm" len="sm"/>
            <a:tailEnd type="none" w="sm" len="sm"/>
          </a:ln>
        </p:spPr>
        <p:txBody>
          <a:bodyPr spcFirstLastPara="1" wrap="square" lIns="121900" tIns="121900" rIns="121900" bIns="121900" anchor="ctr" anchorCtr="0">
            <a:noAutofit/>
          </a:bodyPr>
          <a:lstStyle/>
          <a:p>
            <a:pPr algn="ctr"/>
            <a:endParaRPr sz="2400"/>
          </a:p>
        </p:txBody>
      </p:sp>
      <p:sp>
        <p:nvSpPr>
          <p:cNvPr id="240" name="Google Shape;240;p22"/>
          <p:cNvSpPr/>
          <p:nvPr/>
        </p:nvSpPr>
        <p:spPr>
          <a:xfrm>
            <a:off x="4843667" y="4191127"/>
            <a:ext cx="3072000" cy="2131200"/>
          </a:xfrm>
          <a:prstGeom prst="rect">
            <a:avLst/>
          </a:prstGeom>
          <a:noFill/>
          <a:ln w="38100" cap="flat" cmpd="sng">
            <a:solidFill>
              <a:srgbClr val="6FA8DC"/>
            </a:solidFill>
            <a:prstDash val="solid"/>
            <a:round/>
            <a:headEnd type="none" w="sm" len="sm"/>
            <a:tailEnd type="none" w="sm" len="sm"/>
          </a:ln>
        </p:spPr>
        <p:txBody>
          <a:bodyPr spcFirstLastPara="1" wrap="square" lIns="121900" tIns="121900" rIns="121900" bIns="121900" anchor="ctr" anchorCtr="0">
            <a:noAutofit/>
          </a:bodyPr>
          <a:lstStyle/>
          <a:p>
            <a:pPr algn="ctr"/>
            <a:endParaRPr sz="2400"/>
          </a:p>
        </p:txBody>
      </p:sp>
      <p:sp>
        <p:nvSpPr>
          <p:cNvPr id="241" name="Google Shape;241;p22"/>
          <p:cNvSpPr/>
          <p:nvPr/>
        </p:nvSpPr>
        <p:spPr>
          <a:xfrm>
            <a:off x="8372900" y="4191127"/>
            <a:ext cx="3072000" cy="2131200"/>
          </a:xfrm>
          <a:prstGeom prst="rect">
            <a:avLst/>
          </a:prstGeom>
          <a:noFill/>
          <a:ln w="38100" cap="flat" cmpd="sng">
            <a:solidFill>
              <a:srgbClr val="FFE599"/>
            </a:solidFill>
            <a:prstDash val="solid"/>
            <a:round/>
            <a:headEnd type="none" w="sm" len="sm"/>
            <a:tailEnd type="none" w="sm" len="sm"/>
          </a:ln>
        </p:spPr>
        <p:txBody>
          <a:bodyPr spcFirstLastPara="1" wrap="square" lIns="121900" tIns="121900" rIns="121900" bIns="121900" anchor="ctr" anchorCtr="0">
            <a:noAutofit/>
          </a:bodyPr>
          <a:lstStyle/>
          <a:p>
            <a:pPr algn="ctr"/>
            <a:endParaRPr sz="2400"/>
          </a:p>
        </p:txBody>
      </p:sp>
      <p:sp>
        <p:nvSpPr>
          <p:cNvPr id="242" name="Google Shape;242;p22"/>
          <p:cNvSpPr txBox="1"/>
          <p:nvPr/>
        </p:nvSpPr>
        <p:spPr>
          <a:xfrm>
            <a:off x="1185487" y="2999528"/>
            <a:ext cx="2151600" cy="861734"/>
          </a:xfrm>
          <a:prstGeom prst="rect">
            <a:avLst/>
          </a:prstGeom>
          <a:noFill/>
          <a:ln>
            <a:noFill/>
          </a:ln>
        </p:spPr>
        <p:txBody>
          <a:bodyPr spcFirstLastPara="1" wrap="square" lIns="121900" tIns="121900" rIns="121900" bIns="121900" anchor="t" anchorCtr="0">
            <a:spAutoFit/>
          </a:bodyPr>
          <a:lstStyle/>
          <a:p>
            <a:pPr algn="ctr"/>
            <a:r>
              <a:rPr lang="en" sz="2000">
                <a:solidFill>
                  <a:schemeClr val="dk2"/>
                </a:solidFill>
              </a:rPr>
              <a:t>Fermion occupation</a:t>
            </a:r>
            <a:endParaRPr sz="2000">
              <a:solidFill>
                <a:schemeClr val="dk2"/>
              </a:solidFill>
            </a:endParaRPr>
          </a:p>
        </p:txBody>
      </p:sp>
      <p:sp>
        <p:nvSpPr>
          <p:cNvPr id="243" name="Google Shape;243;p22"/>
          <p:cNvSpPr txBox="1"/>
          <p:nvPr/>
        </p:nvSpPr>
        <p:spPr>
          <a:xfrm>
            <a:off x="5892800" y="1462434"/>
            <a:ext cx="4928000" cy="553957"/>
          </a:xfrm>
          <a:prstGeom prst="rect">
            <a:avLst/>
          </a:prstGeom>
          <a:noFill/>
          <a:ln>
            <a:noFill/>
          </a:ln>
        </p:spPr>
        <p:txBody>
          <a:bodyPr spcFirstLastPara="1" wrap="square" lIns="121900" tIns="121900" rIns="121900" bIns="121900" anchor="t" anchorCtr="0">
            <a:spAutoFit/>
          </a:bodyPr>
          <a:lstStyle/>
          <a:p>
            <a:pPr algn="ctr"/>
            <a:r>
              <a:rPr lang="en" sz="2000">
                <a:solidFill>
                  <a:schemeClr val="dk2"/>
                </a:solidFill>
              </a:rPr>
              <a:t>Bosonic occupations for all 4 modes</a:t>
            </a:r>
            <a:endParaRPr sz="2000">
              <a:solidFill>
                <a:schemeClr val="dk2"/>
              </a:solidFill>
            </a:endParaRPr>
          </a:p>
        </p:txBody>
      </p:sp>
      <p:pic>
        <p:nvPicPr>
          <p:cNvPr id="244" name="Google Shape;244;p22"/>
          <p:cNvPicPr preferRelativeResize="0"/>
          <p:nvPr/>
        </p:nvPicPr>
        <p:blipFill>
          <a:blip r:embed="rId5">
            <a:alphaModFix/>
          </a:blip>
          <a:stretch>
            <a:fillRect/>
          </a:stretch>
        </p:blipFill>
        <p:spPr>
          <a:xfrm>
            <a:off x="552008" y="1940805"/>
            <a:ext cx="1078067" cy="955407"/>
          </a:xfrm>
          <a:prstGeom prst="rect">
            <a:avLst/>
          </a:prstGeom>
          <a:noFill/>
          <a:ln>
            <a:noFill/>
          </a:ln>
        </p:spPr>
      </p:pic>
      <p:sp>
        <p:nvSpPr>
          <p:cNvPr id="245" name="Google Shape;245;p22"/>
          <p:cNvSpPr txBox="1"/>
          <p:nvPr/>
        </p:nvSpPr>
        <p:spPr>
          <a:xfrm>
            <a:off x="1296887" y="1336011"/>
            <a:ext cx="1928800" cy="615513"/>
          </a:xfrm>
          <a:prstGeom prst="rect">
            <a:avLst/>
          </a:prstGeom>
          <a:noFill/>
          <a:ln>
            <a:noFill/>
          </a:ln>
        </p:spPr>
        <p:txBody>
          <a:bodyPr spcFirstLastPara="1" wrap="square" lIns="121900" tIns="121900" rIns="121900" bIns="121900" anchor="t" anchorCtr="0">
            <a:spAutoFit/>
          </a:bodyPr>
          <a:lstStyle/>
          <a:p>
            <a:pPr algn="ctr"/>
            <a:r>
              <a:rPr lang="en" sz="2400" dirty="0">
                <a:solidFill>
                  <a:schemeClr val="dk2"/>
                </a:solidFill>
              </a:rPr>
              <a:t>Init. state:</a:t>
            </a:r>
            <a:endParaRPr sz="2400" dirty="0">
              <a:solidFill>
                <a:schemeClr val="dk2"/>
              </a:solidFill>
            </a:endParaRPr>
          </a:p>
        </p:txBody>
      </p:sp>
      <p:pic>
        <p:nvPicPr>
          <p:cNvPr id="246" name="Google Shape;246;p22"/>
          <p:cNvPicPr preferRelativeResize="0"/>
          <p:nvPr/>
        </p:nvPicPr>
        <p:blipFill>
          <a:blip r:embed="rId6">
            <a:alphaModFix/>
          </a:blip>
          <a:stretch>
            <a:fillRect/>
          </a:stretch>
        </p:blipFill>
        <p:spPr>
          <a:xfrm>
            <a:off x="1719210" y="2330684"/>
            <a:ext cx="226900" cy="207367"/>
          </a:xfrm>
          <a:prstGeom prst="rect">
            <a:avLst/>
          </a:prstGeom>
          <a:noFill/>
          <a:ln>
            <a:noFill/>
          </a:ln>
        </p:spPr>
      </p:pic>
      <p:pic>
        <p:nvPicPr>
          <p:cNvPr id="247" name="Google Shape;247;p22"/>
          <p:cNvPicPr preferRelativeResize="0"/>
          <p:nvPr/>
        </p:nvPicPr>
        <p:blipFill>
          <a:blip r:embed="rId7">
            <a:alphaModFix/>
          </a:blip>
          <a:stretch>
            <a:fillRect/>
          </a:stretch>
        </p:blipFill>
        <p:spPr>
          <a:xfrm>
            <a:off x="2081343" y="1912842"/>
            <a:ext cx="908841" cy="451867"/>
          </a:xfrm>
          <a:prstGeom prst="rect">
            <a:avLst/>
          </a:prstGeom>
          <a:noFill/>
          <a:ln>
            <a:noFill/>
          </a:ln>
        </p:spPr>
      </p:pic>
      <p:pic>
        <p:nvPicPr>
          <p:cNvPr id="248" name="Google Shape;248;p22"/>
          <p:cNvPicPr preferRelativeResize="0"/>
          <p:nvPr/>
        </p:nvPicPr>
        <p:blipFill>
          <a:blip r:embed="rId7">
            <a:alphaModFix/>
          </a:blip>
          <a:stretch>
            <a:fillRect/>
          </a:stretch>
        </p:blipFill>
        <p:spPr>
          <a:xfrm>
            <a:off x="2081343" y="2433542"/>
            <a:ext cx="908841" cy="451867"/>
          </a:xfrm>
          <a:prstGeom prst="rect">
            <a:avLst/>
          </a:prstGeom>
          <a:noFill/>
          <a:ln>
            <a:noFill/>
          </a:ln>
        </p:spPr>
      </p:pic>
      <p:pic>
        <p:nvPicPr>
          <p:cNvPr id="249" name="Google Shape;249;p22"/>
          <p:cNvPicPr preferRelativeResize="0"/>
          <p:nvPr/>
        </p:nvPicPr>
        <p:blipFill>
          <a:blip r:embed="rId7">
            <a:alphaModFix/>
          </a:blip>
          <a:stretch>
            <a:fillRect/>
          </a:stretch>
        </p:blipFill>
        <p:spPr>
          <a:xfrm>
            <a:off x="3086909" y="1912842"/>
            <a:ext cx="908841" cy="451867"/>
          </a:xfrm>
          <a:prstGeom prst="rect">
            <a:avLst/>
          </a:prstGeom>
          <a:noFill/>
          <a:ln>
            <a:noFill/>
          </a:ln>
        </p:spPr>
      </p:pic>
      <p:pic>
        <p:nvPicPr>
          <p:cNvPr id="250" name="Google Shape;250;p22"/>
          <p:cNvPicPr preferRelativeResize="0"/>
          <p:nvPr/>
        </p:nvPicPr>
        <p:blipFill>
          <a:blip r:embed="rId7">
            <a:alphaModFix/>
          </a:blip>
          <a:stretch>
            <a:fillRect/>
          </a:stretch>
        </p:blipFill>
        <p:spPr>
          <a:xfrm>
            <a:off x="3109260" y="2433542"/>
            <a:ext cx="908841" cy="451867"/>
          </a:xfrm>
          <a:prstGeom prst="rect">
            <a:avLst/>
          </a:prstGeom>
          <a:noFill/>
          <a:ln>
            <a:noFill/>
          </a:ln>
        </p:spPr>
      </p:pic>
      <p:sp>
        <p:nvSpPr>
          <p:cNvPr id="251" name="Google Shape;251;p22"/>
          <p:cNvSpPr txBox="1"/>
          <p:nvPr/>
        </p:nvSpPr>
        <p:spPr>
          <a:xfrm>
            <a:off x="0" y="6327334"/>
            <a:ext cx="4386434" cy="615513"/>
          </a:xfrm>
          <a:prstGeom prst="rect">
            <a:avLst/>
          </a:prstGeom>
          <a:noFill/>
          <a:ln>
            <a:noFill/>
          </a:ln>
        </p:spPr>
        <p:txBody>
          <a:bodyPr spcFirstLastPara="1" wrap="square" lIns="121900" tIns="121900" rIns="121900" bIns="121900" anchor="t" anchorCtr="0">
            <a:spAutoFit/>
          </a:bodyPr>
          <a:lstStyle/>
          <a:p>
            <a:r>
              <a:rPr lang="en" sz="2400" dirty="0">
                <a:solidFill>
                  <a:schemeClr val="dk2"/>
                </a:solidFill>
              </a:rPr>
              <a:t>A. Than </a:t>
            </a:r>
            <a:r>
              <a:rPr lang="en" sz="2400" i="1" dirty="0">
                <a:solidFill>
                  <a:schemeClr val="dk2"/>
                </a:solidFill>
              </a:rPr>
              <a:t>et al.</a:t>
            </a:r>
            <a:r>
              <a:rPr lang="en" sz="2400" dirty="0">
                <a:solidFill>
                  <a:schemeClr val="dk2"/>
                </a:solidFill>
              </a:rPr>
              <a:t> arXiv:2509.11477 </a:t>
            </a:r>
            <a:endParaRPr sz="2400" dirty="0">
              <a:solidFill>
                <a:schemeClr val="dk2"/>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44"/>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45"/>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46"/>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47"/>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48"/>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49"/>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250"/>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35"/>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36"/>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42"/>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237"/>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238"/>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239"/>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241"/>
                                        </p:tgtEl>
                                        <p:attrNameLst>
                                          <p:attrName>style.visibility</p:attrName>
                                        </p:attrNameLst>
                                      </p:cBhvr>
                                      <p:to>
                                        <p:strVal val="visible"/>
                                      </p:to>
                                    </p:set>
                                  </p:childTnLst>
                                </p:cTn>
                              </p:par>
                              <p:par>
                                <p:cTn id="41" presetID="1" presetClass="entr" presetSubtype="0" fill="hold" nodeType="withEffect">
                                  <p:stCondLst>
                                    <p:cond delay="0"/>
                                  </p:stCondLst>
                                  <p:childTnLst>
                                    <p:set>
                                      <p:cBhvr>
                                        <p:cTn id="42" dur="1" fill="hold">
                                          <p:stCondLst>
                                            <p:cond delay="0"/>
                                          </p:stCondLst>
                                        </p:cTn>
                                        <p:tgtEl>
                                          <p:spTgt spid="243"/>
                                        </p:tgtEl>
                                        <p:attrNameLst>
                                          <p:attrName>style.visibility</p:attrName>
                                        </p:attrNameLst>
                                      </p:cBhvr>
                                      <p:to>
                                        <p:strVal val="visible"/>
                                      </p:to>
                                    </p:set>
                                  </p:childTnLst>
                                </p:cTn>
                              </p:par>
                              <p:par>
                                <p:cTn id="43" presetID="1" presetClass="entr" presetSubtype="0" fill="hold" nodeType="withEffect">
                                  <p:stCondLst>
                                    <p:cond delay="0"/>
                                  </p:stCondLst>
                                  <p:childTnLst>
                                    <p:set>
                                      <p:cBhvr>
                                        <p:cTn id="44" dur="1" fill="hold">
                                          <p:stCondLst>
                                            <p:cond delay="0"/>
                                          </p:stCondLst>
                                        </p:cTn>
                                        <p:tgtEl>
                                          <p:spTgt spid="24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5FFA01-F3A9-3C94-F03E-09655BC6321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32D0F9C-F37B-5AAE-8813-2B52441DAA52}"/>
              </a:ext>
            </a:extLst>
          </p:cNvPr>
          <p:cNvSpPr>
            <a:spLocks noGrp="1"/>
          </p:cNvSpPr>
          <p:nvPr>
            <p:ph type="title"/>
          </p:nvPr>
        </p:nvSpPr>
        <p:spPr/>
        <p:txBody>
          <a:bodyPr/>
          <a:lstStyle/>
          <a:p>
            <a:pPr algn="ctr"/>
            <a:r>
              <a:rPr lang="en-US" dirty="0"/>
              <a:t>Cost Comparison</a:t>
            </a:r>
          </a:p>
        </p:txBody>
      </p:sp>
      <p:sp>
        <p:nvSpPr>
          <p:cNvPr id="6" name="Slide Number Placeholder 5">
            <a:extLst>
              <a:ext uri="{FF2B5EF4-FFF2-40B4-BE49-F238E27FC236}">
                <a16:creationId xmlns:a16="http://schemas.microsoft.com/office/drawing/2014/main" id="{F735527C-4AF9-DE70-5306-B283AB855856}"/>
              </a:ext>
            </a:extLst>
          </p:cNvPr>
          <p:cNvSpPr>
            <a:spLocks noGrp="1"/>
          </p:cNvSpPr>
          <p:nvPr>
            <p:ph type="sldNum" sz="quarter" idx="12"/>
          </p:nvPr>
        </p:nvSpPr>
        <p:spPr>
          <a:xfrm>
            <a:off x="9448800" y="6497105"/>
            <a:ext cx="2743200" cy="365125"/>
          </a:xfrm>
        </p:spPr>
        <p:txBody>
          <a:bodyPr/>
          <a:lstStyle/>
          <a:p>
            <a:fld id="{002A8631-5AE1-4919-97DB-59D4A22F9F0B}" type="slidenum">
              <a:rPr lang="en-US" sz="2400" smtClean="0"/>
              <a:t>19</a:t>
            </a:fld>
            <a:endParaRPr lang="en-US" sz="2400" dirty="0"/>
          </a:p>
        </p:txBody>
      </p:sp>
      <p:pic>
        <p:nvPicPr>
          <p:cNvPr id="4" name="Picture 3">
            <a:extLst>
              <a:ext uri="{FF2B5EF4-FFF2-40B4-BE49-F238E27FC236}">
                <a16:creationId xmlns:a16="http://schemas.microsoft.com/office/drawing/2014/main" id="{4B01F4D0-CA3B-F82A-9A90-1DA94C44645E}"/>
              </a:ext>
            </a:extLst>
          </p:cNvPr>
          <p:cNvPicPr>
            <a:picLocks noChangeAspect="1"/>
          </p:cNvPicPr>
          <p:nvPr/>
        </p:nvPicPr>
        <p:blipFill>
          <a:blip r:embed="rId3"/>
          <a:stretch>
            <a:fillRect/>
          </a:stretch>
        </p:blipFill>
        <p:spPr>
          <a:xfrm>
            <a:off x="419100" y="1556760"/>
            <a:ext cx="11353800" cy="4837074"/>
          </a:xfrm>
          <a:prstGeom prst="rect">
            <a:avLst/>
          </a:prstGeom>
        </p:spPr>
      </p:pic>
    </p:spTree>
    <p:extLst>
      <p:ext uri="{BB962C8B-B14F-4D97-AF65-F5344CB8AC3E}">
        <p14:creationId xmlns:p14="http://schemas.microsoft.com/office/powerpoint/2010/main" val="148429077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8860E1-0E55-A5AD-18A2-AA499D55372D}"/>
            </a:ext>
          </a:extLst>
        </p:cNvPr>
        <p:cNvGrpSpPr/>
        <p:nvPr/>
      </p:nvGrpSpPr>
      <p:grpSpPr>
        <a:xfrm>
          <a:off x="0" y="0"/>
          <a:ext cx="0" cy="0"/>
          <a:chOff x="0" y="0"/>
          <a:chExt cx="0" cy="0"/>
        </a:xfrm>
      </p:grpSpPr>
      <p:sp>
        <p:nvSpPr>
          <p:cNvPr id="9" name="Rectangle: Rounded Corners 8">
            <a:extLst>
              <a:ext uri="{FF2B5EF4-FFF2-40B4-BE49-F238E27FC236}">
                <a16:creationId xmlns:a16="http://schemas.microsoft.com/office/drawing/2014/main" id="{25AD2835-C11B-FA59-8538-FD9A6D665972}"/>
              </a:ext>
            </a:extLst>
          </p:cNvPr>
          <p:cNvSpPr/>
          <p:nvPr/>
        </p:nvSpPr>
        <p:spPr>
          <a:xfrm>
            <a:off x="6497457" y="1569071"/>
            <a:ext cx="4550575" cy="5103804"/>
          </a:xfrm>
          <a:prstGeom prst="roundRect">
            <a:avLst/>
          </a:prstGeom>
          <a:ln w="28575">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8" name="Rectangle: Rounded Corners 7">
            <a:extLst>
              <a:ext uri="{FF2B5EF4-FFF2-40B4-BE49-F238E27FC236}">
                <a16:creationId xmlns:a16="http://schemas.microsoft.com/office/drawing/2014/main" id="{FC85FFF9-1727-40A5-8B4D-54499AAD723D}"/>
              </a:ext>
            </a:extLst>
          </p:cNvPr>
          <p:cNvSpPr/>
          <p:nvPr/>
        </p:nvSpPr>
        <p:spPr>
          <a:xfrm>
            <a:off x="1198771" y="1569071"/>
            <a:ext cx="4550575" cy="5103804"/>
          </a:xfrm>
          <a:prstGeom prst="roundRect">
            <a:avLst/>
          </a:prstGeom>
          <a:ln w="28575">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 name="Title 1">
            <a:extLst>
              <a:ext uri="{FF2B5EF4-FFF2-40B4-BE49-F238E27FC236}">
                <a16:creationId xmlns:a16="http://schemas.microsoft.com/office/drawing/2014/main" id="{EAB1F04F-8B7C-102B-8402-53CC2B996811}"/>
              </a:ext>
            </a:extLst>
          </p:cNvPr>
          <p:cNvSpPr>
            <a:spLocks noGrp="1"/>
          </p:cNvSpPr>
          <p:nvPr>
            <p:ph type="title"/>
          </p:nvPr>
        </p:nvSpPr>
        <p:spPr>
          <a:xfrm>
            <a:off x="838200" y="335308"/>
            <a:ext cx="10515600" cy="1325563"/>
          </a:xfrm>
        </p:spPr>
        <p:txBody>
          <a:bodyPr/>
          <a:lstStyle/>
          <a:p>
            <a:pPr algn="ctr"/>
            <a:r>
              <a:rPr lang="en-US" dirty="0"/>
              <a:t>Bosons in QFTs</a:t>
            </a:r>
          </a:p>
        </p:txBody>
      </p:sp>
      <p:sp>
        <p:nvSpPr>
          <p:cNvPr id="3" name="Content Placeholder 2">
            <a:extLst>
              <a:ext uri="{FF2B5EF4-FFF2-40B4-BE49-F238E27FC236}">
                <a16:creationId xmlns:a16="http://schemas.microsoft.com/office/drawing/2014/main" id="{49C3056F-EFF0-2270-E061-86ABEA31C8C9}"/>
              </a:ext>
            </a:extLst>
          </p:cNvPr>
          <p:cNvSpPr>
            <a:spLocks noGrp="1"/>
          </p:cNvSpPr>
          <p:nvPr>
            <p:ph idx="1"/>
          </p:nvPr>
        </p:nvSpPr>
        <p:spPr>
          <a:xfrm>
            <a:off x="1336317" y="1569071"/>
            <a:ext cx="4275481" cy="4841668"/>
          </a:xfrm>
        </p:spPr>
        <p:txBody>
          <a:bodyPr>
            <a:normAutofit/>
          </a:bodyPr>
          <a:lstStyle/>
          <a:p>
            <a:pPr marL="0" indent="0" algn="ctr">
              <a:lnSpc>
                <a:spcPct val="150000"/>
              </a:lnSpc>
              <a:buNone/>
            </a:pPr>
            <a:r>
              <a:rPr lang="en-US" dirty="0"/>
              <a:t>Scalar field theories</a:t>
            </a:r>
          </a:p>
          <a:p>
            <a:r>
              <a:rPr lang="en-US" sz="1800" dirty="0"/>
              <a:t>Cosmic Inflation</a:t>
            </a:r>
          </a:p>
          <a:p>
            <a:endParaRPr lang="en-US" sz="1800" dirty="0"/>
          </a:p>
          <a:p>
            <a:endParaRPr lang="en-US" sz="1800" dirty="0"/>
          </a:p>
          <a:p>
            <a:endParaRPr lang="en-US" sz="1800" dirty="0"/>
          </a:p>
          <a:p>
            <a:endParaRPr lang="en-US" sz="1800" dirty="0"/>
          </a:p>
          <a:p>
            <a:endParaRPr lang="en-US" sz="1800" dirty="0"/>
          </a:p>
          <a:p>
            <a:r>
              <a:rPr lang="en-US" sz="1800" dirty="0"/>
              <a:t>Hadronic interactions (Pion EFTs, …)</a:t>
            </a:r>
            <a:endParaRPr lang="en-US" dirty="0"/>
          </a:p>
          <a:p>
            <a:pPr marL="0" indent="0" algn="ctr">
              <a:buNone/>
            </a:pPr>
            <a:endParaRPr lang="en-US" dirty="0"/>
          </a:p>
        </p:txBody>
      </p:sp>
      <p:sp>
        <p:nvSpPr>
          <p:cNvPr id="4" name="TextBox 3">
            <a:extLst>
              <a:ext uri="{FF2B5EF4-FFF2-40B4-BE49-F238E27FC236}">
                <a16:creationId xmlns:a16="http://schemas.microsoft.com/office/drawing/2014/main" id="{20506D11-6482-00D1-3ECF-A449E4B4B02F}"/>
              </a:ext>
            </a:extLst>
          </p:cNvPr>
          <p:cNvSpPr txBox="1"/>
          <p:nvPr/>
        </p:nvSpPr>
        <p:spPr>
          <a:xfrm>
            <a:off x="6929680" y="1569071"/>
            <a:ext cx="3694047" cy="3604192"/>
          </a:xfrm>
          <a:prstGeom prst="rect">
            <a:avLst/>
          </a:prstGeom>
          <a:noFill/>
        </p:spPr>
        <p:txBody>
          <a:bodyPr wrap="square" rtlCol="0">
            <a:spAutoFit/>
          </a:bodyPr>
          <a:lstStyle/>
          <a:p>
            <a:pPr>
              <a:lnSpc>
                <a:spcPct val="150000"/>
              </a:lnSpc>
            </a:pPr>
            <a:r>
              <a:rPr lang="en-US" sz="2800" dirty="0"/>
              <a:t>Fermion-Boson theories</a:t>
            </a:r>
          </a:p>
          <a:p>
            <a:pPr marL="285750" indent="-285750">
              <a:lnSpc>
                <a:spcPct val="150000"/>
              </a:lnSpc>
              <a:buFont typeface="Arial" panose="020B0604020202020204" pitchFamily="34" charset="0"/>
              <a:buChar char="•"/>
            </a:pPr>
            <a:r>
              <a:rPr lang="en-US" dirty="0"/>
              <a:t>Gauge theories (QED, QCD, …)</a:t>
            </a:r>
          </a:p>
          <a:p>
            <a:pPr>
              <a:lnSpc>
                <a:spcPct val="150000"/>
              </a:lnSpc>
            </a:pPr>
            <a:endParaRPr lang="en-US" dirty="0"/>
          </a:p>
          <a:p>
            <a:pPr marL="285750" indent="-285750">
              <a:lnSpc>
                <a:spcPct val="150000"/>
              </a:lnSpc>
              <a:buFont typeface="Arial" panose="020B0604020202020204" pitchFamily="34" charset="0"/>
              <a:buChar char="•"/>
            </a:pPr>
            <a:endParaRPr lang="en-US" dirty="0"/>
          </a:p>
          <a:p>
            <a:pPr marL="285750" indent="-285750">
              <a:lnSpc>
                <a:spcPct val="150000"/>
              </a:lnSpc>
              <a:buFont typeface="Arial" panose="020B0604020202020204" pitchFamily="34" charset="0"/>
              <a:buChar char="•"/>
            </a:pPr>
            <a:endParaRPr lang="en-US" dirty="0"/>
          </a:p>
          <a:p>
            <a:pPr marL="285750" indent="-285750">
              <a:lnSpc>
                <a:spcPct val="150000"/>
              </a:lnSpc>
              <a:buFont typeface="Arial" panose="020B0604020202020204" pitchFamily="34" charset="0"/>
              <a:buChar char="•"/>
            </a:pPr>
            <a:endParaRPr lang="en-US" dirty="0"/>
          </a:p>
          <a:p>
            <a:pPr marL="285750" indent="-285750">
              <a:lnSpc>
                <a:spcPct val="150000"/>
              </a:lnSpc>
              <a:buFont typeface="Arial" panose="020B0604020202020204" pitchFamily="34" charset="0"/>
              <a:buChar char="•"/>
            </a:pPr>
            <a:r>
              <a:rPr lang="en-US" dirty="0"/>
              <a:t>Yukawa model (Higgs coupling, nuclear interactions)</a:t>
            </a:r>
          </a:p>
        </p:txBody>
      </p:sp>
      <p:pic>
        <p:nvPicPr>
          <p:cNvPr id="1028" name="Picture 4" descr="Cosmic inflation">
            <a:extLst>
              <a:ext uri="{FF2B5EF4-FFF2-40B4-BE49-F238E27FC236}">
                <a16:creationId xmlns:a16="http://schemas.microsoft.com/office/drawing/2014/main" id="{CDEF18C0-E1C7-39F5-F2E7-E8F4888F2D2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84428" y="2756285"/>
            <a:ext cx="3029254" cy="1703955"/>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enter image description here">
            <a:extLst>
              <a:ext uri="{FF2B5EF4-FFF2-40B4-BE49-F238E27FC236}">
                <a16:creationId xmlns:a16="http://schemas.microsoft.com/office/drawing/2014/main" id="{21DA5251-C8B6-D645-BB78-C850A89A329F}"/>
              </a:ext>
            </a:extLst>
          </p:cNvPr>
          <p:cNvPicPr>
            <a:picLocks noChangeAspect="1" noChangeArrowheads="1"/>
          </p:cNvPicPr>
          <p:nvPr/>
        </p:nvPicPr>
        <p:blipFill>
          <a:blip r:embed="rId4">
            <a:duotone>
              <a:prstClr val="black"/>
              <a:schemeClr val="tx2">
                <a:tint val="45000"/>
                <a:satMod val="400000"/>
              </a:schemeClr>
            </a:duotone>
            <a:extLst>
              <a:ext uri="{28A0092B-C50C-407E-A947-70E740481C1C}">
                <a14:useLocalDpi xmlns:a14="http://schemas.microsoft.com/office/drawing/2010/main" val="0"/>
              </a:ext>
            </a:extLst>
          </a:blip>
          <a:srcRect/>
          <a:stretch>
            <a:fillRect/>
          </a:stretch>
        </p:blipFill>
        <p:spPr bwMode="auto">
          <a:xfrm>
            <a:off x="7496366" y="5070053"/>
            <a:ext cx="2684563" cy="1602822"/>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2">
            <a:extLst>
              <a:ext uri="{FF2B5EF4-FFF2-40B4-BE49-F238E27FC236}">
                <a16:creationId xmlns:a16="http://schemas.microsoft.com/office/drawing/2014/main" id="{C28A18E9-157B-E0F9-A219-B1E851C47FDB}"/>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b="8789"/>
          <a:stretch>
            <a:fillRect/>
          </a:stretch>
        </p:blipFill>
        <p:spPr bwMode="auto">
          <a:xfrm>
            <a:off x="7681556" y="2894634"/>
            <a:ext cx="2314185" cy="1325563"/>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a:extLst>
              <a:ext uri="{FF2B5EF4-FFF2-40B4-BE49-F238E27FC236}">
                <a16:creationId xmlns:a16="http://schemas.microsoft.com/office/drawing/2014/main" id="{D8221871-029E-8DA0-481A-3E4E457A53E2}"/>
              </a:ext>
            </a:extLst>
          </p:cNvPr>
          <p:cNvPicPr>
            <a:picLocks noChangeAspect="1"/>
          </p:cNvPicPr>
          <p:nvPr/>
        </p:nvPicPr>
        <p:blipFill>
          <a:blip r:embed="rId6"/>
          <a:stretch>
            <a:fillRect/>
          </a:stretch>
        </p:blipFill>
        <p:spPr>
          <a:xfrm>
            <a:off x="1926518" y="5070053"/>
            <a:ext cx="3370174" cy="1399479"/>
          </a:xfrm>
          <a:prstGeom prst="rect">
            <a:avLst/>
          </a:prstGeom>
        </p:spPr>
      </p:pic>
      <p:sp>
        <p:nvSpPr>
          <p:cNvPr id="11" name="Slide Number Placeholder 10">
            <a:extLst>
              <a:ext uri="{FF2B5EF4-FFF2-40B4-BE49-F238E27FC236}">
                <a16:creationId xmlns:a16="http://schemas.microsoft.com/office/drawing/2014/main" id="{89EBD433-AE1F-E8DA-DB03-67EF45F6F4A4}"/>
              </a:ext>
            </a:extLst>
          </p:cNvPr>
          <p:cNvSpPr>
            <a:spLocks noGrp="1"/>
          </p:cNvSpPr>
          <p:nvPr>
            <p:ph type="sldNum" sz="quarter" idx="12"/>
          </p:nvPr>
        </p:nvSpPr>
        <p:spPr>
          <a:xfrm>
            <a:off x="9448800" y="6469532"/>
            <a:ext cx="2743200" cy="365125"/>
          </a:xfrm>
        </p:spPr>
        <p:txBody>
          <a:bodyPr/>
          <a:lstStyle/>
          <a:p>
            <a:fld id="{002A8631-5AE1-4919-97DB-59D4A22F9F0B}" type="slidenum">
              <a:rPr lang="en-US" sz="2400" smtClean="0"/>
              <a:t>2</a:t>
            </a:fld>
            <a:endParaRPr lang="en-US" sz="2400" dirty="0"/>
          </a:p>
        </p:txBody>
      </p:sp>
    </p:spTree>
    <p:extLst>
      <p:ext uri="{BB962C8B-B14F-4D97-AF65-F5344CB8AC3E}">
        <p14:creationId xmlns:p14="http://schemas.microsoft.com/office/powerpoint/2010/main" val="402737004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8ECCF4-220C-96D7-A5E1-C1E9F597960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C73A39F-3117-B15A-22B3-152173D9F05C}"/>
              </a:ext>
            </a:extLst>
          </p:cNvPr>
          <p:cNvSpPr>
            <a:spLocks noGrp="1"/>
          </p:cNvSpPr>
          <p:nvPr>
            <p:ph type="title"/>
          </p:nvPr>
        </p:nvSpPr>
        <p:spPr/>
        <p:txBody>
          <a:bodyPr/>
          <a:lstStyle/>
          <a:p>
            <a:pPr algn="ctr"/>
            <a:r>
              <a:rPr lang="en-US" dirty="0"/>
              <a:t>Cost Comparison</a:t>
            </a:r>
          </a:p>
        </p:txBody>
      </p:sp>
      <p:sp>
        <p:nvSpPr>
          <p:cNvPr id="6" name="Slide Number Placeholder 5">
            <a:extLst>
              <a:ext uri="{FF2B5EF4-FFF2-40B4-BE49-F238E27FC236}">
                <a16:creationId xmlns:a16="http://schemas.microsoft.com/office/drawing/2014/main" id="{2637523F-14A9-67CE-B8C5-5DAAD5907D49}"/>
              </a:ext>
            </a:extLst>
          </p:cNvPr>
          <p:cNvSpPr>
            <a:spLocks noGrp="1"/>
          </p:cNvSpPr>
          <p:nvPr>
            <p:ph type="sldNum" sz="quarter" idx="12"/>
          </p:nvPr>
        </p:nvSpPr>
        <p:spPr>
          <a:xfrm>
            <a:off x="9448800" y="6497105"/>
            <a:ext cx="2743200" cy="365125"/>
          </a:xfrm>
        </p:spPr>
        <p:txBody>
          <a:bodyPr/>
          <a:lstStyle/>
          <a:p>
            <a:fld id="{002A8631-5AE1-4919-97DB-59D4A22F9F0B}" type="slidenum">
              <a:rPr lang="en-US" sz="2400" smtClean="0"/>
              <a:t>20</a:t>
            </a:fld>
            <a:endParaRPr lang="en-US" sz="2400" dirty="0"/>
          </a:p>
        </p:txBody>
      </p:sp>
      <p:pic>
        <p:nvPicPr>
          <p:cNvPr id="4" name="Picture 3">
            <a:extLst>
              <a:ext uri="{FF2B5EF4-FFF2-40B4-BE49-F238E27FC236}">
                <a16:creationId xmlns:a16="http://schemas.microsoft.com/office/drawing/2014/main" id="{2A5F03C9-EFE8-FE58-334B-9AF52AA91605}"/>
              </a:ext>
            </a:extLst>
          </p:cNvPr>
          <p:cNvPicPr>
            <a:picLocks noChangeAspect="1"/>
          </p:cNvPicPr>
          <p:nvPr/>
        </p:nvPicPr>
        <p:blipFill>
          <a:blip r:embed="rId3"/>
          <a:stretch>
            <a:fillRect/>
          </a:stretch>
        </p:blipFill>
        <p:spPr>
          <a:xfrm>
            <a:off x="419100" y="1556760"/>
            <a:ext cx="11353800" cy="4837074"/>
          </a:xfrm>
          <a:prstGeom prst="rect">
            <a:avLst/>
          </a:prstGeom>
        </p:spPr>
      </p:pic>
      <p:pic>
        <p:nvPicPr>
          <p:cNvPr id="5" name="Picture 4">
            <a:extLst>
              <a:ext uri="{FF2B5EF4-FFF2-40B4-BE49-F238E27FC236}">
                <a16:creationId xmlns:a16="http://schemas.microsoft.com/office/drawing/2014/main" id="{C6622A4B-8199-441A-0EC8-50CE26BEEF12}"/>
              </a:ext>
            </a:extLst>
          </p:cNvPr>
          <p:cNvPicPr>
            <a:picLocks noChangeAspect="1"/>
          </p:cNvPicPr>
          <p:nvPr/>
        </p:nvPicPr>
        <p:blipFill>
          <a:blip r:embed="rId4"/>
          <a:stretch>
            <a:fillRect/>
          </a:stretch>
        </p:blipFill>
        <p:spPr>
          <a:xfrm>
            <a:off x="4781952" y="2261099"/>
            <a:ext cx="4968372" cy="2890689"/>
          </a:xfrm>
          <a:prstGeom prst="rect">
            <a:avLst/>
          </a:prstGeom>
        </p:spPr>
      </p:pic>
      <p:pic>
        <p:nvPicPr>
          <p:cNvPr id="8" name="Picture 7">
            <a:extLst>
              <a:ext uri="{FF2B5EF4-FFF2-40B4-BE49-F238E27FC236}">
                <a16:creationId xmlns:a16="http://schemas.microsoft.com/office/drawing/2014/main" id="{DA17CBD8-F317-9CFF-9323-BA2B15E74C83}"/>
              </a:ext>
            </a:extLst>
          </p:cNvPr>
          <p:cNvPicPr>
            <a:picLocks noChangeAspect="1"/>
          </p:cNvPicPr>
          <p:nvPr/>
        </p:nvPicPr>
        <p:blipFill>
          <a:blip r:embed="rId5"/>
          <a:stretch>
            <a:fillRect/>
          </a:stretch>
        </p:blipFill>
        <p:spPr>
          <a:xfrm>
            <a:off x="545030" y="2261099"/>
            <a:ext cx="4018147" cy="2893257"/>
          </a:xfrm>
          <a:prstGeom prst="rect">
            <a:avLst/>
          </a:prstGeom>
        </p:spPr>
      </p:pic>
      <p:sp>
        <p:nvSpPr>
          <p:cNvPr id="10" name="Google Shape;259;p23">
            <a:extLst>
              <a:ext uri="{FF2B5EF4-FFF2-40B4-BE49-F238E27FC236}">
                <a16:creationId xmlns:a16="http://schemas.microsoft.com/office/drawing/2014/main" id="{D1834C3F-A6DD-BD61-5BAD-A026AB83E3AF}"/>
              </a:ext>
            </a:extLst>
          </p:cNvPr>
          <p:cNvSpPr txBox="1"/>
          <p:nvPr/>
        </p:nvSpPr>
        <p:spPr>
          <a:xfrm>
            <a:off x="-1" y="6393834"/>
            <a:ext cx="5913121" cy="615513"/>
          </a:xfrm>
          <a:prstGeom prst="rect">
            <a:avLst/>
          </a:prstGeom>
          <a:noFill/>
          <a:ln>
            <a:noFill/>
          </a:ln>
        </p:spPr>
        <p:txBody>
          <a:bodyPr spcFirstLastPara="1" wrap="square" lIns="121900" tIns="121900" rIns="121900" bIns="121900" anchor="t" anchorCtr="0">
            <a:spAutoFit/>
          </a:bodyPr>
          <a:lstStyle/>
          <a:p>
            <a:r>
              <a:rPr lang="en" sz="2400" dirty="0">
                <a:solidFill>
                  <a:schemeClr val="dk2"/>
                </a:solidFill>
              </a:rPr>
              <a:t>PC: Z. Davoudi </a:t>
            </a:r>
            <a:r>
              <a:rPr lang="en" sz="2400" i="1" dirty="0">
                <a:solidFill>
                  <a:schemeClr val="dk2"/>
                </a:solidFill>
              </a:rPr>
              <a:t>et al.</a:t>
            </a:r>
            <a:r>
              <a:rPr lang="en" sz="2400" dirty="0">
                <a:solidFill>
                  <a:schemeClr val="dk2"/>
                </a:solidFill>
              </a:rPr>
              <a:t> </a:t>
            </a:r>
            <a:r>
              <a:rPr lang="en-US" sz="2400" dirty="0">
                <a:solidFill>
                  <a:schemeClr val="dk2"/>
                </a:solidFill>
              </a:rPr>
              <a:t>Quantum 7, 1213 (2023)</a:t>
            </a:r>
            <a:endParaRPr sz="2400" dirty="0">
              <a:solidFill>
                <a:schemeClr val="dk2"/>
              </a:solidFill>
            </a:endParaRPr>
          </a:p>
        </p:txBody>
      </p:sp>
      <p:pic>
        <p:nvPicPr>
          <p:cNvPr id="7" name="Picture 6">
            <a:extLst>
              <a:ext uri="{FF2B5EF4-FFF2-40B4-BE49-F238E27FC236}">
                <a16:creationId xmlns:a16="http://schemas.microsoft.com/office/drawing/2014/main" id="{56CAB814-95BD-14FA-F262-14FFCAD2D4E7}"/>
              </a:ext>
            </a:extLst>
          </p:cNvPr>
          <p:cNvPicPr>
            <a:picLocks noChangeAspect="1"/>
          </p:cNvPicPr>
          <p:nvPr/>
        </p:nvPicPr>
        <p:blipFill>
          <a:blip r:embed="rId6"/>
          <a:stretch>
            <a:fillRect/>
          </a:stretch>
        </p:blipFill>
        <p:spPr>
          <a:xfrm>
            <a:off x="3067117" y="1690688"/>
            <a:ext cx="3028883" cy="397325"/>
          </a:xfrm>
          <a:prstGeom prst="rect">
            <a:avLst/>
          </a:prstGeom>
        </p:spPr>
      </p:pic>
      <p:cxnSp>
        <p:nvCxnSpPr>
          <p:cNvPr id="11" name="Straight Arrow Connector 10">
            <a:extLst>
              <a:ext uri="{FF2B5EF4-FFF2-40B4-BE49-F238E27FC236}">
                <a16:creationId xmlns:a16="http://schemas.microsoft.com/office/drawing/2014/main" id="{8434CD0D-D7A3-CE1B-9E79-4D9CB21480BE}"/>
              </a:ext>
            </a:extLst>
          </p:cNvPr>
          <p:cNvCxnSpPr>
            <a:cxnSpLocks/>
          </p:cNvCxnSpPr>
          <p:nvPr/>
        </p:nvCxnSpPr>
        <p:spPr>
          <a:xfrm flipH="1">
            <a:off x="4519496" y="2029042"/>
            <a:ext cx="169611" cy="280184"/>
          </a:xfrm>
          <a:prstGeom prst="straightConnector1">
            <a:avLst/>
          </a:prstGeom>
          <a:ln>
            <a:tailEnd type="triangle"/>
          </a:ln>
        </p:spPr>
        <p:style>
          <a:lnRef idx="3">
            <a:schemeClr val="accent2"/>
          </a:lnRef>
          <a:fillRef idx="0">
            <a:schemeClr val="accent2"/>
          </a:fillRef>
          <a:effectRef idx="2">
            <a:schemeClr val="accent2"/>
          </a:effectRef>
          <a:fontRef idx="minor">
            <a:schemeClr val="tx1"/>
          </a:fontRef>
        </p:style>
      </p:cxnSp>
      <p:cxnSp>
        <p:nvCxnSpPr>
          <p:cNvPr id="15" name="Straight Arrow Connector 14">
            <a:extLst>
              <a:ext uri="{FF2B5EF4-FFF2-40B4-BE49-F238E27FC236}">
                <a16:creationId xmlns:a16="http://schemas.microsoft.com/office/drawing/2014/main" id="{D24C30F0-04D1-7012-601D-CBDF9F4080CD}"/>
              </a:ext>
            </a:extLst>
          </p:cNvPr>
          <p:cNvCxnSpPr>
            <a:cxnSpLocks/>
          </p:cNvCxnSpPr>
          <p:nvPr/>
        </p:nvCxnSpPr>
        <p:spPr>
          <a:xfrm>
            <a:off x="5799221" y="2088013"/>
            <a:ext cx="296779" cy="221213"/>
          </a:xfrm>
          <a:prstGeom prst="straightConnector1">
            <a:avLst/>
          </a:prstGeom>
          <a:ln>
            <a:tailEnd type="triangle"/>
          </a:ln>
        </p:spPr>
        <p:style>
          <a:lnRef idx="3">
            <a:schemeClr val="accent2"/>
          </a:lnRef>
          <a:fillRef idx="0">
            <a:schemeClr val="accent2"/>
          </a:fillRef>
          <a:effectRef idx="2">
            <a:schemeClr val="accent2"/>
          </a:effectRef>
          <a:fontRef idx="minor">
            <a:schemeClr val="tx1"/>
          </a:fontRef>
        </p:style>
      </p:cxnSp>
    </p:spTree>
    <p:extLst>
      <p:ext uri="{BB962C8B-B14F-4D97-AF65-F5344CB8AC3E}">
        <p14:creationId xmlns:p14="http://schemas.microsoft.com/office/powerpoint/2010/main" val="221804744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A5D706-5558-6A51-0B28-9A6BD6A2349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A928275-FD6E-3246-98F3-1A744D2DC982}"/>
              </a:ext>
            </a:extLst>
          </p:cNvPr>
          <p:cNvSpPr>
            <a:spLocks noGrp="1"/>
          </p:cNvSpPr>
          <p:nvPr>
            <p:ph type="title"/>
          </p:nvPr>
        </p:nvSpPr>
        <p:spPr/>
        <p:txBody>
          <a:bodyPr/>
          <a:lstStyle/>
          <a:p>
            <a:pPr algn="ctr"/>
            <a:r>
              <a:rPr lang="en-US" dirty="0"/>
              <a:t>Cost Comparison</a:t>
            </a:r>
          </a:p>
        </p:txBody>
      </p:sp>
      <p:sp>
        <p:nvSpPr>
          <p:cNvPr id="6" name="Slide Number Placeholder 5">
            <a:extLst>
              <a:ext uri="{FF2B5EF4-FFF2-40B4-BE49-F238E27FC236}">
                <a16:creationId xmlns:a16="http://schemas.microsoft.com/office/drawing/2014/main" id="{CBF8FF6D-34BA-3286-BEB4-735171FE86EF}"/>
              </a:ext>
            </a:extLst>
          </p:cNvPr>
          <p:cNvSpPr>
            <a:spLocks noGrp="1"/>
          </p:cNvSpPr>
          <p:nvPr>
            <p:ph type="sldNum" sz="quarter" idx="12"/>
          </p:nvPr>
        </p:nvSpPr>
        <p:spPr>
          <a:xfrm>
            <a:off x="9448800" y="6497105"/>
            <a:ext cx="2743200" cy="365125"/>
          </a:xfrm>
        </p:spPr>
        <p:txBody>
          <a:bodyPr/>
          <a:lstStyle/>
          <a:p>
            <a:fld id="{002A8631-5AE1-4919-97DB-59D4A22F9F0B}" type="slidenum">
              <a:rPr lang="en-US" sz="2400" smtClean="0"/>
              <a:t>21</a:t>
            </a:fld>
            <a:endParaRPr lang="en-US" sz="2400" dirty="0"/>
          </a:p>
        </p:txBody>
      </p:sp>
      <p:pic>
        <p:nvPicPr>
          <p:cNvPr id="4" name="Picture 3">
            <a:extLst>
              <a:ext uri="{FF2B5EF4-FFF2-40B4-BE49-F238E27FC236}">
                <a16:creationId xmlns:a16="http://schemas.microsoft.com/office/drawing/2014/main" id="{E12A4EE8-6789-DDFB-6BB3-50971DBC5032}"/>
              </a:ext>
            </a:extLst>
          </p:cNvPr>
          <p:cNvPicPr>
            <a:picLocks noChangeAspect="1"/>
          </p:cNvPicPr>
          <p:nvPr/>
        </p:nvPicPr>
        <p:blipFill>
          <a:blip r:embed="rId3"/>
          <a:stretch>
            <a:fillRect/>
          </a:stretch>
        </p:blipFill>
        <p:spPr>
          <a:xfrm>
            <a:off x="419100" y="1556760"/>
            <a:ext cx="11353800" cy="4837074"/>
          </a:xfrm>
          <a:prstGeom prst="rect">
            <a:avLst/>
          </a:prstGeom>
        </p:spPr>
      </p:pic>
      <p:pic>
        <p:nvPicPr>
          <p:cNvPr id="5" name="Picture 2">
            <a:extLst>
              <a:ext uri="{FF2B5EF4-FFF2-40B4-BE49-F238E27FC236}">
                <a16:creationId xmlns:a16="http://schemas.microsoft.com/office/drawing/2014/main" id="{3810251D-7635-6EFA-50E2-B890FF2EE2B6}"/>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25678" r="24858" b="11845"/>
          <a:stretch>
            <a:fillRect/>
          </a:stretch>
        </p:blipFill>
        <p:spPr bwMode="auto">
          <a:xfrm>
            <a:off x="8788400" y="1468773"/>
            <a:ext cx="3119119" cy="4980027"/>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1E064BB2-7F38-6B72-2FC3-C7FED40801BB}"/>
              </a:ext>
            </a:extLst>
          </p:cNvPr>
          <p:cNvSpPr txBox="1"/>
          <p:nvPr/>
        </p:nvSpPr>
        <p:spPr>
          <a:xfrm>
            <a:off x="8788401" y="637777"/>
            <a:ext cx="2984500" cy="830997"/>
          </a:xfrm>
          <a:prstGeom prst="rect">
            <a:avLst/>
          </a:prstGeom>
          <a:noFill/>
        </p:spPr>
        <p:txBody>
          <a:bodyPr wrap="square" rtlCol="0">
            <a:spAutoFit/>
          </a:bodyPr>
          <a:lstStyle/>
          <a:p>
            <a:pPr algn="ctr"/>
            <a:r>
              <a:rPr lang="en-US" sz="2400" dirty="0"/>
              <a:t>Reduced Hilbert Space (N=4, Q=-1)</a:t>
            </a:r>
          </a:p>
        </p:txBody>
      </p:sp>
    </p:spTree>
    <p:extLst>
      <p:ext uri="{BB962C8B-B14F-4D97-AF65-F5344CB8AC3E}">
        <p14:creationId xmlns:p14="http://schemas.microsoft.com/office/powerpoint/2010/main" val="349018096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7F776F-3136-14F6-A820-7F068F1D4FD0}"/>
              </a:ext>
            </a:extLst>
          </p:cNvPr>
          <p:cNvSpPr>
            <a:spLocks noGrp="1"/>
          </p:cNvSpPr>
          <p:nvPr>
            <p:ph type="title"/>
          </p:nvPr>
        </p:nvSpPr>
        <p:spPr/>
        <p:txBody>
          <a:bodyPr/>
          <a:lstStyle/>
          <a:p>
            <a:pPr algn="ctr"/>
            <a:r>
              <a:rPr lang="en-US" dirty="0"/>
              <a:t>Future Directions</a:t>
            </a:r>
          </a:p>
        </p:txBody>
      </p:sp>
      <p:sp>
        <p:nvSpPr>
          <p:cNvPr id="4" name="Slide Number Placeholder 3">
            <a:extLst>
              <a:ext uri="{FF2B5EF4-FFF2-40B4-BE49-F238E27FC236}">
                <a16:creationId xmlns:a16="http://schemas.microsoft.com/office/drawing/2014/main" id="{30E7983B-F846-8988-6F90-561D99DB14DD}"/>
              </a:ext>
            </a:extLst>
          </p:cNvPr>
          <p:cNvSpPr>
            <a:spLocks noGrp="1"/>
          </p:cNvSpPr>
          <p:nvPr>
            <p:ph type="sldNum" sz="quarter" idx="12"/>
          </p:nvPr>
        </p:nvSpPr>
        <p:spPr>
          <a:xfrm>
            <a:off x="9448800" y="6492875"/>
            <a:ext cx="2743200" cy="365125"/>
          </a:xfrm>
        </p:spPr>
        <p:txBody>
          <a:bodyPr/>
          <a:lstStyle/>
          <a:p>
            <a:fld id="{002A8631-5AE1-4919-97DB-59D4A22F9F0B}" type="slidenum">
              <a:rPr lang="en-US" sz="2400" smtClean="0"/>
              <a:t>22</a:t>
            </a:fld>
            <a:endParaRPr lang="en-US" sz="2400" dirty="0"/>
          </a:p>
        </p:txBody>
      </p:sp>
      <p:pic>
        <p:nvPicPr>
          <p:cNvPr id="6" name="Picture 5">
            <a:extLst>
              <a:ext uri="{FF2B5EF4-FFF2-40B4-BE49-F238E27FC236}">
                <a16:creationId xmlns:a16="http://schemas.microsoft.com/office/drawing/2014/main" id="{13E86C4D-6C8D-37BF-0238-A946895F3251}"/>
              </a:ext>
            </a:extLst>
          </p:cNvPr>
          <p:cNvPicPr>
            <a:picLocks noChangeAspect="1"/>
          </p:cNvPicPr>
          <p:nvPr/>
        </p:nvPicPr>
        <p:blipFill>
          <a:blip r:embed="rId3">
            <a:duotone>
              <a:schemeClr val="accent5">
                <a:shade val="45000"/>
                <a:satMod val="135000"/>
              </a:schemeClr>
              <a:prstClr val="white"/>
            </a:duotone>
          </a:blip>
          <a:stretch>
            <a:fillRect/>
          </a:stretch>
        </p:blipFill>
        <p:spPr>
          <a:xfrm>
            <a:off x="2744317" y="1690688"/>
            <a:ext cx="7697274" cy="1495634"/>
          </a:xfrm>
          <a:prstGeom prst="rect">
            <a:avLst/>
          </a:prstGeom>
        </p:spPr>
      </p:pic>
      <p:sp>
        <p:nvSpPr>
          <p:cNvPr id="7" name="TextBox 6">
            <a:extLst>
              <a:ext uri="{FF2B5EF4-FFF2-40B4-BE49-F238E27FC236}">
                <a16:creationId xmlns:a16="http://schemas.microsoft.com/office/drawing/2014/main" id="{177944D3-2B2E-F6BD-864C-7D67C0442FA5}"/>
              </a:ext>
            </a:extLst>
          </p:cNvPr>
          <p:cNvSpPr txBox="1"/>
          <p:nvPr/>
        </p:nvSpPr>
        <p:spPr>
          <a:xfrm>
            <a:off x="5030679" y="1424407"/>
            <a:ext cx="2474843" cy="369332"/>
          </a:xfrm>
          <a:prstGeom prst="rect">
            <a:avLst/>
          </a:prstGeom>
          <a:noFill/>
        </p:spPr>
        <p:txBody>
          <a:bodyPr wrap="square" rtlCol="0">
            <a:spAutoFit/>
          </a:bodyPr>
          <a:lstStyle/>
          <a:p>
            <a:r>
              <a:rPr lang="en-US" dirty="0"/>
              <a:t>Lattice Schwinger Model </a:t>
            </a:r>
          </a:p>
        </p:txBody>
      </p:sp>
      <p:sp>
        <p:nvSpPr>
          <p:cNvPr id="8" name="TextBox 7">
            <a:extLst>
              <a:ext uri="{FF2B5EF4-FFF2-40B4-BE49-F238E27FC236}">
                <a16:creationId xmlns:a16="http://schemas.microsoft.com/office/drawing/2014/main" id="{17F31531-A7EF-4451-8385-2ED8E1B0FF04}"/>
              </a:ext>
            </a:extLst>
          </p:cNvPr>
          <p:cNvSpPr txBox="1"/>
          <p:nvPr/>
        </p:nvSpPr>
        <p:spPr>
          <a:xfrm>
            <a:off x="457200" y="2266122"/>
            <a:ext cx="2435087" cy="461665"/>
          </a:xfrm>
          <a:prstGeom prst="rect">
            <a:avLst/>
          </a:prstGeom>
          <a:noFill/>
        </p:spPr>
        <p:txBody>
          <a:bodyPr wrap="square" rtlCol="0">
            <a:spAutoFit/>
          </a:bodyPr>
          <a:lstStyle/>
          <a:p>
            <a:r>
              <a:rPr lang="en-US" sz="2400" dirty="0"/>
              <a:t>Gauge theory </a:t>
            </a:r>
            <a:r>
              <a:rPr lang="en-US" sz="2400" dirty="0">
                <a:sym typeface="Wingdings" panose="05000000000000000000" pitchFamily="2" charset="2"/>
              </a:rPr>
              <a:t></a:t>
            </a:r>
            <a:endParaRPr lang="en-US" sz="2400" dirty="0"/>
          </a:p>
        </p:txBody>
      </p:sp>
      <p:sp>
        <p:nvSpPr>
          <p:cNvPr id="18" name="TextBox 17">
            <a:extLst>
              <a:ext uri="{FF2B5EF4-FFF2-40B4-BE49-F238E27FC236}">
                <a16:creationId xmlns:a16="http://schemas.microsoft.com/office/drawing/2014/main" id="{AEF29126-541B-E50D-8FFB-073926A1FCE0}"/>
              </a:ext>
            </a:extLst>
          </p:cNvPr>
          <p:cNvSpPr txBox="1"/>
          <p:nvPr/>
        </p:nvSpPr>
        <p:spPr>
          <a:xfrm>
            <a:off x="457200" y="4958314"/>
            <a:ext cx="4519500" cy="707886"/>
          </a:xfrm>
          <a:prstGeom prst="rect">
            <a:avLst/>
          </a:prstGeom>
          <a:noFill/>
        </p:spPr>
        <p:txBody>
          <a:bodyPr wrap="square" rtlCol="0">
            <a:spAutoFit/>
          </a:bodyPr>
          <a:lstStyle/>
          <a:p>
            <a:r>
              <a:rPr lang="en-US" sz="2000" dirty="0"/>
              <a:t>Need gates that implement higher order phonon-phonon interactions:</a:t>
            </a:r>
          </a:p>
        </p:txBody>
      </p:sp>
      <p:pic>
        <p:nvPicPr>
          <p:cNvPr id="24" name="Picture 23">
            <a:extLst>
              <a:ext uri="{FF2B5EF4-FFF2-40B4-BE49-F238E27FC236}">
                <a16:creationId xmlns:a16="http://schemas.microsoft.com/office/drawing/2014/main" id="{19C7610A-805E-6F23-5EFA-44ADA4531EE9}"/>
              </a:ext>
            </a:extLst>
          </p:cNvPr>
          <p:cNvPicPr>
            <a:picLocks noChangeAspect="1"/>
          </p:cNvPicPr>
          <p:nvPr/>
        </p:nvPicPr>
        <p:blipFill>
          <a:blip r:embed="rId4"/>
          <a:stretch>
            <a:fillRect/>
          </a:stretch>
        </p:blipFill>
        <p:spPr>
          <a:xfrm>
            <a:off x="10595810" y="2195376"/>
            <a:ext cx="914400" cy="705917"/>
          </a:xfrm>
          <a:prstGeom prst="rect">
            <a:avLst/>
          </a:prstGeom>
        </p:spPr>
      </p:pic>
      <p:pic>
        <p:nvPicPr>
          <p:cNvPr id="5" name="Picture 4">
            <a:extLst>
              <a:ext uri="{FF2B5EF4-FFF2-40B4-BE49-F238E27FC236}">
                <a16:creationId xmlns:a16="http://schemas.microsoft.com/office/drawing/2014/main" id="{7D516EA6-69ED-6D0C-B30F-802814E55EC3}"/>
              </a:ext>
            </a:extLst>
          </p:cNvPr>
          <p:cNvPicPr>
            <a:picLocks noChangeAspect="1"/>
          </p:cNvPicPr>
          <p:nvPr/>
        </p:nvPicPr>
        <p:blipFill>
          <a:blip r:embed="rId5"/>
          <a:stretch>
            <a:fillRect/>
          </a:stretch>
        </p:blipFill>
        <p:spPr>
          <a:xfrm>
            <a:off x="5288703" y="3166963"/>
            <a:ext cx="1640131" cy="366243"/>
          </a:xfrm>
          <a:prstGeom prst="rect">
            <a:avLst/>
          </a:prstGeom>
        </p:spPr>
      </p:pic>
      <p:pic>
        <p:nvPicPr>
          <p:cNvPr id="12" name="Picture 11">
            <a:extLst>
              <a:ext uri="{FF2B5EF4-FFF2-40B4-BE49-F238E27FC236}">
                <a16:creationId xmlns:a16="http://schemas.microsoft.com/office/drawing/2014/main" id="{47274641-D284-B498-09BF-3B46A0A116A7}"/>
              </a:ext>
            </a:extLst>
          </p:cNvPr>
          <p:cNvPicPr>
            <a:picLocks noChangeAspect="1"/>
          </p:cNvPicPr>
          <p:nvPr/>
        </p:nvPicPr>
        <p:blipFill>
          <a:blip r:embed="rId6"/>
          <a:stretch>
            <a:fillRect/>
          </a:stretch>
        </p:blipFill>
        <p:spPr>
          <a:xfrm>
            <a:off x="5566252" y="4644196"/>
            <a:ext cx="1085035" cy="1022004"/>
          </a:xfrm>
          <a:prstGeom prst="rect">
            <a:avLst/>
          </a:prstGeom>
        </p:spPr>
      </p:pic>
      <p:sp>
        <p:nvSpPr>
          <p:cNvPr id="16" name="TextBox 15">
            <a:extLst>
              <a:ext uri="{FF2B5EF4-FFF2-40B4-BE49-F238E27FC236}">
                <a16:creationId xmlns:a16="http://schemas.microsoft.com/office/drawing/2014/main" id="{FCDA116B-3731-6267-4242-F70965700389}"/>
              </a:ext>
            </a:extLst>
          </p:cNvPr>
          <p:cNvSpPr txBox="1"/>
          <p:nvPr/>
        </p:nvSpPr>
        <p:spPr>
          <a:xfrm>
            <a:off x="5601018" y="4287827"/>
            <a:ext cx="2381250" cy="369332"/>
          </a:xfrm>
          <a:prstGeom prst="rect">
            <a:avLst/>
          </a:prstGeom>
          <a:noFill/>
        </p:spPr>
        <p:txBody>
          <a:bodyPr wrap="square">
            <a:spAutoFit/>
          </a:bodyPr>
          <a:lstStyle/>
          <a:p>
            <a:pPr marL="0" lvl="0" indent="0" algn="ctr" rtl="0">
              <a:spcBef>
                <a:spcPts val="0"/>
              </a:spcBef>
              <a:spcAft>
                <a:spcPts val="0"/>
              </a:spcAft>
              <a:buNone/>
            </a:pPr>
            <a:r>
              <a:rPr lang="en-US" sz="1800" dirty="0"/>
              <a:t>Conditional squeezing</a:t>
            </a:r>
          </a:p>
        </p:txBody>
      </p:sp>
      <p:pic>
        <p:nvPicPr>
          <p:cNvPr id="19" name="Google Shape;375;p27">
            <a:extLst>
              <a:ext uri="{FF2B5EF4-FFF2-40B4-BE49-F238E27FC236}">
                <a16:creationId xmlns:a16="http://schemas.microsoft.com/office/drawing/2014/main" id="{A94E7BB5-474C-1121-71C1-C0148A0FD2AA}"/>
              </a:ext>
            </a:extLst>
          </p:cNvPr>
          <p:cNvPicPr preferRelativeResize="0"/>
          <p:nvPr/>
        </p:nvPicPr>
        <p:blipFill>
          <a:blip r:embed="rId7">
            <a:alphaModFix/>
          </a:blip>
          <a:stretch>
            <a:fillRect/>
          </a:stretch>
        </p:blipFill>
        <p:spPr>
          <a:xfrm>
            <a:off x="5365076" y="5699432"/>
            <a:ext cx="1426567" cy="415612"/>
          </a:xfrm>
          <a:prstGeom prst="rect">
            <a:avLst/>
          </a:prstGeom>
          <a:noFill/>
          <a:ln>
            <a:noFill/>
          </a:ln>
        </p:spPr>
      </p:pic>
      <p:pic>
        <p:nvPicPr>
          <p:cNvPr id="25" name="Picture 24">
            <a:extLst>
              <a:ext uri="{FF2B5EF4-FFF2-40B4-BE49-F238E27FC236}">
                <a16:creationId xmlns:a16="http://schemas.microsoft.com/office/drawing/2014/main" id="{E68B69E5-7825-380D-2FA1-2B7C3C7417A1}"/>
              </a:ext>
            </a:extLst>
          </p:cNvPr>
          <p:cNvPicPr>
            <a:picLocks noChangeAspect="1"/>
          </p:cNvPicPr>
          <p:nvPr/>
        </p:nvPicPr>
        <p:blipFill>
          <a:blip r:embed="rId8">
            <a:extLst>
              <a:ext uri="{BEBA8EAE-BF5A-486C-A8C5-ECC9F3942E4B}">
                <a14:imgProps xmlns:a14="http://schemas.microsoft.com/office/drawing/2010/main">
                  <a14:imgLayer r:embed="rId9">
                    <a14:imgEffect>
                      <a14:backgroundRemoval t="10000" b="90000" l="10000" r="90000"/>
                    </a14:imgEffect>
                  </a14:imgLayer>
                </a14:imgProps>
              </a:ext>
            </a:extLst>
          </a:blip>
          <a:stretch>
            <a:fillRect/>
          </a:stretch>
        </p:blipFill>
        <p:spPr>
          <a:xfrm>
            <a:off x="7448874" y="4835054"/>
            <a:ext cx="655565" cy="642541"/>
          </a:xfrm>
          <a:prstGeom prst="rect">
            <a:avLst/>
          </a:prstGeom>
        </p:spPr>
      </p:pic>
      <p:cxnSp>
        <p:nvCxnSpPr>
          <p:cNvPr id="27" name="Straight Arrow Connector 26">
            <a:extLst>
              <a:ext uri="{FF2B5EF4-FFF2-40B4-BE49-F238E27FC236}">
                <a16:creationId xmlns:a16="http://schemas.microsoft.com/office/drawing/2014/main" id="{236ACBF3-A22A-86E0-29F9-101E46D66EBF}"/>
              </a:ext>
            </a:extLst>
          </p:cNvPr>
          <p:cNvCxnSpPr/>
          <p:nvPr/>
        </p:nvCxnSpPr>
        <p:spPr>
          <a:xfrm flipH="1" flipV="1">
            <a:off x="7763956" y="4630600"/>
            <a:ext cx="25400" cy="998331"/>
          </a:xfrm>
          <a:prstGeom prst="straightConnector1">
            <a:avLst/>
          </a:prstGeom>
          <a:ln w="9525" cap="flat" cmpd="sng" algn="ctr">
            <a:solidFill>
              <a:schemeClr val="accent3"/>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cxnSp>
        <p:nvCxnSpPr>
          <p:cNvPr id="29" name="Straight Arrow Connector 28">
            <a:extLst>
              <a:ext uri="{FF2B5EF4-FFF2-40B4-BE49-F238E27FC236}">
                <a16:creationId xmlns:a16="http://schemas.microsoft.com/office/drawing/2014/main" id="{BB6F9025-E446-48C3-0660-71C02BB2FCD3}"/>
              </a:ext>
            </a:extLst>
          </p:cNvPr>
          <p:cNvCxnSpPr/>
          <p:nvPr/>
        </p:nvCxnSpPr>
        <p:spPr>
          <a:xfrm>
            <a:off x="7240839" y="5155198"/>
            <a:ext cx="1073150" cy="0"/>
          </a:xfrm>
          <a:prstGeom prst="straightConnector1">
            <a:avLst/>
          </a:prstGeom>
          <a:ln w="9525" cap="flat" cmpd="sng" algn="ctr">
            <a:solidFill>
              <a:schemeClr val="accent3"/>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pic>
        <p:nvPicPr>
          <p:cNvPr id="30" name="Google Shape;377;p27">
            <a:extLst>
              <a:ext uri="{FF2B5EF4-FFF2-40B4-BE49-F238E27FC236}">
                <a16:creationId xmlns:a16="http://schemas.microsoft.com/office/drawing/2014/main" id="{57A681E0-FC64-AB82-5995-8E4FFC23FD54}"/>
              </a:ext>
            </a:extLst>
          </p:cNvPr>
          <p:cNvPicPr preferRelativeResize="0"/>
          <p:nvPr/>
        </p:nvPicPr>
        <p:blipFill>
          <a:blip r:embed="rId10">
            <a:alphaModFix/>
          </a:blip>
          <a:stretch>
            <a:fillRect/>
          </a:stretch>
        </p:blipFill>
        <p:spPr>
          <a:xfrm>
            <a:off x="9617929" y="4835659"/>
            <a:ext cx="1022350" cy="793876"/>
          </a:xfrm>
          <a:prstGeom prst="rect">
            <a:avLst/>
          </a:prstGeom>
          <a:noFill/>
          <a:ln>
            <a:noFill/>
          </a:ln>
        </p:spPr>
      </p:pic>
      <p:sp>
        <p:nvSpPr>
          <p:cNvPr id="32" name="TextBox 31">
            <a:extLst>
              <a:ext uri="{FF2B5EF4-FFF2-40B4-BE49-F238E27FC236}">
                <a16:creationId xmlns:a16="http://schemas.microsoft.com/office/drawing/2014/main" id="{70AD3FF3-9F53-5E4C-FAED-5A0E86C6C794}"/>
              </a:ext>
            </a:extLst>
          </p:cNvPr>
          <p:cNvSpPr txBox="1"/>
          <p:nvPr/>
        </p:nvSpPr>
        <p:spPr>
          <a:xfrm>
            <a:off x="8868629" y="4298677"/>
            <a:ext cx="2527402" cy="369332"/>
          </a:xfrm>
          <a:prstGeom prst="rect">
            <a:avLst/>
          </a:prstGeom>
          <a:noFill/>
        </p:spPr>
        <p:txBody>
          <a:bodyPr wrap="square">
            <a:spAutoFit/>
          </a:bodyPr>
          <a:lstStyle/>
          <a:p>
            <a:pPr marL="0" lvl="0" indent="0" algn="ctr" rtl="0">
              <a:spcBef>
                <a:spcPts val="0"/>
              </a:spcBef>
              <a:spcAft>
                <a:spcPts val="0"/>
              </a:spcAft>
              <a:buNone/>
            </a:pPr>
            <a:r>
              <a:rPr lang="en-US" sz="1800" dirty="0"/>
              <a:t>Conditional beamsplitter</a:t>
            </a:r>
          </a:p>
        </p:txBody>
      </p:sp>
      <p:pic>
        <p:nvPicPr>
          <p:cNvPr id="33" name="Google Shape;379;p27">
            <a:extLst>
              <a:ext uri="{FF2B5EF4-FFF2-40B4-BE49-F238E27FC236}">
                <a16:creationId xmlns:a16="http://schemas.microsoft.com/office/drawing/2014/main" id="{64369E59-4016-1706-4632-BE3FC6C70345}"/>
              </a:ext>
            </a:extLst>
          </p:cNvPr>
          <p:cNvPicPr preferRelativeResize="0"/>
          <p:nvPr/>
        </p:nvPicPr>
        <p:blipFill>
          <a:blip r:embed="rId11">
            <a:alphaModFix/>
          </a:blip>
          <a:stretch>
            <a:fillRect/>
          </a:stretch>
        </p:blipFill>
        <p:spPr>
          <a:xfrm>
            <a:off x="9268965" y="5745564"/>
            <a:ext cx="1720277" cy="306255"/>
          </a:xfrm>
          <a:prstGeom prst="rect">
            <a:avLst/>
          </a:prstGeom>
          <a:noFill/>
          <a:ln>
            <a:noFill/>
          </a:ln>
        </p:spPr>
      </p:pic>
      <p:pic>
        <p:nvPicPr>
          <p:cNvPr id="35" name="Picture 34">
            <a:extLst>
              <a:ext uri="{FF2B5EF4-FFF2-40B4-BE49-F238E27FC236}">
                <a16:creationId xmlns:a16="http://schemas.microsoft.com/office/drawing/2014/main" id="{A58C970C-4FF2-CB26-AEC3-73143DC6A3A7}"/>
              </a:ext>
            </a:extLst>
          </p:cNvPr>
          <p:cNvPicPr>
            <a:picLocks noChangeAspect="1"/>
          </p:cNvPicPr>
          <p:nvPr/>
        </p:nvPicPr>
        <p:blipFill>
          <a:blip r:embed="rId12"/>
          <a:stretch>
            <a:fillRect/>
          </a:stretch>
        </p:blipFill>
        <p:spPr>
          <a:xfrm>
            <a:off x="7050672" y="5722571"/>
            <a:ext cx="1426567" cy="369331"/>
          </a:xfrm>
          <a:prstGeom prst="rect">
            <a:avLst/>
          </a:prstGeom>
        </p:spPr>
      </p:pic>
      <p:sp>
        <p:nvSpPr>
          <p:cNvPr id="37" name="Google Shape;151;p18">
            <a:extLst>
              <a:ext uri="{FF2B5EF4-FFF2-40B4-BE49-F238E27FC236}">
                <a16:creationId xmlns:a16="http://schemas.microsoft.com/office/drawing/2014/main" id="{5582BF44-3FF9-375A-57A5-264F9FA0FAD2}"/>
              </a:ext>
            </a:extLst>
          </p:cNvPr>
          <p:cNvSpPr txBox="1"/>
          <p:nvPr/>
        </p:nvSpPr>
        <p:spPr>
          <a:xfrm>
            <a:off x="7403907" y="3137053"/>
            <a:ext cx="4788093" cy="861734"/>
          </a:xfrm>
          <a:prstGeom prst="rect">
            <a:avLst/>
          </a:prstGeom>
          <a:noFill/>
          <a:ln>
            <a:noFill/>
          </a:ln>
        </p:spPr>
        <p:txBody>
          <a:bodyPr spcFirstLastPara="1" wrap="square" lIns="121900" tIns="121900" rIns="121900" bIns="121900" anchor="t" anchorCtr="0">
            <a:spAutoFit/>
          </a:bodyPr>
          <a:lstStyle/>
          <a:p>
            <a:r>
              <a:rPr lang="en-US" sz="2000" i="1" dirty="0">
                <a:solidFill>
                  <a:schemeClr val="dk2"/>
                </a:solidFill>
              </a:rPr>
              <a:t>Z. Davoudi </a:t>
            </a:r>
            <a:r>
              <a:rPr lang="en" sz="2000" i="1" dirty="0">
                <a:solidFill>
                  <a:schemeClr val="dk2"/>
                </a:solidFill>
              </a:rPr>
              <a:t>et al.</a:t>
            </a:r>
            <a:r>
              <a:rPr lang="en-US" sz="2000" i="1" dirty="0">
                <a:solidFill>
                  <a:schemeClr val="dk2"/>
                </a:solidFill>
              </a:rPr>
              <a:t> PhysRevResearch.3.043072</a:t>
            </a:r>
          </a:p>
          <a:p>
            <a:r>
              <a:rPr lang="it-IT" sz="2000" i="1" dirty="0">
                <a:solidFill>
                  <a:schemeClr val="dk2"/>
                </a:solidFill>
              </a:rPr>
              <a:t>Ale, V., Rainaldi, T et al. JHEP04(2026)122</a:t>
            </a:r>
            <a:endParaRPr lang="en-US" sz="2000" i="1" dirty="0">
              <a:solidFill>
                <a:schemeClr val="dk2"/>
              </a:solidFill>
            </a:endParaRPr>
          </a:p>
        </p:txBody>
      </p:sp>
      <p:sp>
        <p:nvSpPr>
          <p:cNvPr id="3" name="TextBox 2">
            <a:extLst>
              <a:ext uri="{FF2B5EF4-FFF2-40B4-BE49-F238E27FC236}">
                <a16:creationId xmlns:a16="http://schemas.microsoft.com/office/drawing/2014/main" id="{0A905BDF-4BBC-C5CC-EB92-DBEBE4A639B5}"/>
              </a:ext>
            </a:extLst>
          </p:cNvPr>
          <p:cNvSpPr txBox="1"/>
          <p:nvPr/>
        </p:nvSpPr>
        <p:spPr>
          <a:xfrm>
            <a:off x="2011680" y="3172205"/>
            <a:ext cx="3355883" cy="707886"/>
          </a:xfrm>
          <a:prstGeom prst="rect">
            <a:avLst/>
          </a:prstGeom>
          <a:noFill/>
        </p:spPr>
        <p:txBody>
          <a:bodyPr wrap="square" rtlCol="0">
            <a:spAutoFit/>
          </a:bodyPr>
          <a:lstStyle/>
          <a:p>
            <a:r>
              <a:rPr lang="en-US" sz="2000" dirty="0"/>
              <a:t>Gauge algebra differs from harmonic oscillator algebra:</a:t>
            </a:r>
          </a:p>
        </p:txBody>
      </p:sp>
      <p:pic>
        <p:nvPicPr>
          <p:cNvPr id="10" name="Picture 9">
            <a:extLst>
              <a:ext uri="{FF2B5EF4-FFF2-40B4-BE49-F238E27FC236}">
                <a16:creationId xmlns:a16="http://schemas.microsoft.com/office/drawing/2014/main" id="{511DFF2B-B594-EDD1-F04C-38304C84E1AD}"/>
              </a:ext>
            </a:extLst>
          </p:cNvPr>
          <p:cNvPicPr>
            <a:picLocks noChangeAspect="1"/>
          </p:cNvPicPr>
          <p:nvPr/>
        </p:nvPicPr>
        <p:blipFill>
          <a:blip r:embed="rId13"/>
          <a:stretch>
            <a:fillRect/>
          </a:stretch>
        </p:blipFill>
        <p:spPr>
          <a:xfrm>
            <a:off x="5275934" y="3541870"/>
            <a:ext cx="1515709" cy="414194"/>
          </a:xfrm>
          <a:prstGeom prst="rect">
            <a:avLst/>
          </a:prstGeom>
        </p:spPr>
      </p:pic>
    </p:spTree>
    <p:extLst>
      <p:ext uri="{BB962C8B-B14F-4D97-AF65-F5344CB8AC3E}">
        <p14:creationId xmlns:p14="http://schemas.microsoft.com/office/powerpoint/2010/main" val="254191390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51B2D7-A877-29B2-94F2-CA5B487F31B4}"/>
              </a:ext>
            </a:extLst>
          </p:cNvPr>
          <p:cNvSpPr>
            <a:spLocks noGrp="1"/>
          </p:cNvSpPr>
          <p:nvPr>
            <p:ph type="title"/>
          </p:nvPr>
        </p:nvSpPr>
        <p:spPr/>
        <p:txBody>
          <a:bodyPr/>
          <a:lstStyle/>
          <a:p>
            <a:pPr algn="ctr"/>
            <a:r>
              <a:rPr lang="en-US" dirty="0"/>
              <a:t>Future Directions</a:t>
            </a:r>
          </a:p>
        </p:txBody>
      </p:sp>
      <p:sp>
        <p:nvSpPr>
          <p:cNvPr id="3" name="Content Placeholder 2">
            <a:extLst>
              <a:ext uri="{FF2B5EF4-FFF2-40B4-BE49-F238E27FC236}">
                <a16:creationId xmlns:a16="http://schemas.microsoft.com/office/drawing/2014/main" id="{7D9F3E6D-1499-90F6-FB70-9A92921CE685}"/>
              </a:ext>
            </a:extLst>
          </p:cNvPr>
          <p:cNvSpPr>
            <a:spLocks noGrp="1"/>
          </p:cNvSpPr>
          <p:nvPr>
            <p:ph idx="1"/>
          </p:nvPr>
        </p:nvSpPr>
        <p:spPr/>
        <p:txBody>
          <a:bodyPr/>
          <a:lstStyle/>
          <a:p>
            <a:r>
              <a:rPr lang="en-US" dirty="0"/>
              <a:t>In this work, motional coherence time was limited to about 2ms. Improvements have been made to allow for longer circuits.</a:t>
            </a:r>
          </a:p>
          <a:p>
            <a:r>
              <a:rPr lang="en-US" dirty="0"/>
              <a:t>Advanced pulse shaping can help mitigate errors caused by crosstalk and large phonon excitations.</a:t>
            </a:r>
          </a:p>
          <a:p>
            <a:r>
              <a:rPr lang="en-US" dirty="0"/>
              <a:t>Phase sensitive measurements give access to correlations, which can be used to study the entanglement structure.</a:t>
            </a:r>
          </a:p>
          <a:p>
            <a:r>
              <a:rPr lang="en-US" dirty="0"/>
              <a:t>Adding conditional squeezing and beam-splitter operations to the gate-set used gives us a universal hybrid gate-set for continuous variable spin-boson quantum computation.</a:t>
            </a:r>
          </a:p>
        </p:txBody>
      </p:sp>
      <p:sp>
        <p:nvSpPr>
          <p:cNvPr id="4" name="Slide Number Placeholder 3">
            <a:extLst>
              <a:ext uri="{FF2B5EF4-FFF2-40B4-BE49-F238E27FC236}">
                <a16:creationId xmlns:a16="http://schemas.microsoft.com/office/drawing/2014/main" id="{0496E77A-1BE9-713D-24BA-EDFD531F2C8A}"/>
              </a:ext>
            </a:extLst>
          </p:cNvPr>
          <p:cNvSpPr>
            <a:spLocks noGrp="1"/>
          </p:cNvSpPr>
          <p:nvPr>
            <p:ph type="sldNum" sz="quarter" idx="12"/>
          </p:nvPr>
        </p:nvSpPr>
        <p:spPr>
          <a:xfrm>
            <a:off x="9448800" y="6492875"/>
            <a:ext cx="2743200" cy="365125"/>
          </a:xfrm>
        </p:spPr>
        <p:txBody>
          <a:bodyPr/>
          <a:lstStyle/>
          <a:p>
            <a:fld id="{002A8631-5AE1-4919-97DB-59D4A22F9F0B}" type="slidenum">
              <a:rPr lang="en-US" sz="2400" smtClean="0"/>
              <a:t>23</a:t>
            </a:fld>
            <a:endParaRPr lang="en-US" sz="2400" dirty="0"/>
          </a:p>
        </p:txBody>
      </p:sp>
    </p:spTree>
    <p:extLst>
      <p:ext uri="{BB962C8B-B14F-4D97-AF65-F5344CB8AC3E}">
        <p14:creationId xmlns:p14="http://schemas.microsoft.com/office/powerpoint/2010/main" val="334540150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89EF05-42FD-C4ED-953E-84805D2DA41E}"/>
              </a:ext>
            </a:extLst>
          </p:cNvPr>
          <p:cNvSpPr>
            <a:spLocks noGrp="1"/>
          </p:cNvSpPr>
          <p:nvPr>
            <p:ph type="title"/>
          </p:nvPr>
        </p:nvSpPr>
        <p:spPr>
          <a:xfrm>
            <a:off x="744220" y="2607389"/>
            <a:ext cx="10703560" cy="1643222"/>
          </a:xfrm>
        </p:spPr>
        <p:txBody>
          <a:bodyPr>
            <a:noAutofit/>
          </a:bodyPr>
          <a:lstStyle/>
          <a:p>
            <a:pPr algn="ctr"/>
            <a:r>
              <a:rPr lang="en-US" sz="4000" dirty="0"/>
              <a:t>Thank you!</a:t>
            </a:r>
          </a:p>
        </p:txBody>
      </p:sp>
      <p:sp>
        <p:nvSpPr>
          <p:cNvPr id="4" name="Google Shape;338;p25">
            <a:extLst>
              <a:ext uri="{FF2B5EF4-FFF2-40B4-BE49-F238E27FC236}">
                <a16:creationId xmlns:a16="http://schemas.microsoft.com/office/drawing/2014/main" id="{AD8BFC95-1837-14B5-E627-C36200C846CC}"/>
              </a:ext>
            </a:extLst>
          </p:cNvPr>
          <p:cNvSpPr txBox="1"/>
          <p:nvPr/>
        </p:nvSpPr>
        <p:spPr>
          <a:xfrm>
            <a:off x="3667650" y="5813600"/>
            <a:ext cx="4856700" cy="615600"/>
          </a:xfrm>
          <a:prstGeom prst="rect">
            <a:avLst/>
          </a:prstGeom>
          <a:noFill/>
          <a:ln>
            <a:noFill/>
          </a:ln>
        </p:spPr>
        <p:txBody>
          <a:bodyPr spcFirstLastPara="1" wrap="square" lIns="91425" tIns="91425" rIns="91425" bIns="91425" anchor="t"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ctr" rtl="0">
              <a:spcBef>
                <a:spcPts val="0"/>
              </a:spcBef>
              <a:spcAft>
                <a:spcPts val="0"/>
              </a:spcAft>
              <a:buNone/>
            </a:pPr>
            <a:r>
              <a:rPr lang="en" sz="2800" b="1" dirty="0">
                <a:solidFill>
                  <a:schemeClr val="dk1"/>
                </a:solidFill>
              </a:rPr>
              <a:t>arxiv.org/pdf/2509.11477</a:t>
            </a:r>
            <a:endParaRPr b="1" dirty="0"/>
          </a:p>
        </p:txBody>
      </p:sp>
      <p:sp>
        <p:nvSpPr>
          <p:cNvPr id="6" name="Slide Number Placeholder 5">
            <a:extLst>
              <a:ext uri="{FF2B5EF4-FFF2-40B4-BE49-F238E27FC236}">
                <a16:creationId xmlns:a16="http://schemas.microsoft.com/office/drawing/2014/main" id="{4DD20DE6-132B-4164-330C-C77AB792D15A}"/>
              </a:ext>
            </a:extLst>
          </p:cNvPr>
          <p:cNvSpPr>
            <a:spLocks noGrp="1"/>
          </p:cNvSpPr>
          <p:nvPr>
            <p:ph type="sldNum" sz="quarter" idx="12"/>
          </p:nvPr>
        </p:nvSpPr>
        <p:spPr>
          <a:xfrm>
            <a:off x="9448800" y="6492875"/>
            <a:ext cx="2743200" cy="365125"/>
          </a:xfrm>
        </p:spPr>
        <p:txBody>
          <a:bodyPr/>
          <a:lstStyle/>
          <a:p>
            <a:fld id="{002A8631-5AE1-4919-97DB-59D4A22F9F0B}" type="slidenum">
              <a:rPr lang="en-US" sz="2400" smtClean="0"/>
              <a:t>24</a:t>
            </a:fld>
            <a:endParaRPr lang="en-US" sz="2400" dirty="0"/>
          </a:p>
        </p:txBody>
      </p:sp>
    </p:spTree>
    <p:extLst>
      <p:ext uri="{BB962C8B-B14F-4D97-AF65-F5344CB8AC3E}">
        <p14:creationId xmlns:p14="http://schemas.microsoft.com/office/powerpoint/2010/main" val="295119426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22D492-DAA7-19D8-D780-F2E19D4C03D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9B3C3F5-2300-C4CA-C1EB-AD90EB79B28A}"/>
              </a:ext>
            </a:extLst>
          </p:cNvPr>
          <p:cNvSpPr>
            <a:spLocks noGrp="1"/>
          </p:cNvSpPr>
          <p:nvPr>
            <p:ph type="title"/>
          </p:nvPr>
        </p:nvSpPr>
        <p:spPr/>
        <p:txBody>
          <a:bodyPr/>
          <a:lstStyle/>
          <a:p>
            <a:pPr algn="ctr"/>
            <a:r>
              <a:rPr lang="en-US" dirty="0"/>
              <a:t>Simulation Methods</a:t>
            </a:r>
          </a:p>
        </p:txBody>
      </p:sp>
      <p:sp>
        <p:nvSpPr>
          <p:cNvPr id="6" name="TextBox 5">
            <a:extLst>
              <a:ext uri="{FF2B5EF4-FFF2-40B4-BE49-F238E27FC236}">
                <a16:creationId xmlns:a16="http://schemas.microsoft.com/office/drawing/2014/main" id="{54BFA680-CB41-9608-C376-ADB52EB90BC4}"/>
              </a:ext>
            </a:extLst>
          </p:cNvPr>
          <p:cNvSpPr txBox="1"/>
          <p:nvPr/>
        </p:nvSpPr>
        <p:spPr>
          <a:xfrm>
            <a:off x="1835498" y="1652695"/>
            <a:ext cx="1211656" cy="523220"/>
          </a:xfrm>
          <a:prstGeom prst="rect">
            <a:avLst/>
          </a:prstGeom>
          <a:noFill/>
        </p:spPr>
        <p:txBody>
          <a:bodyPr wrap="square" rtlCol="0">
            <a:spAutoFit/>
          </a:bodyPr>
          <a:lstStyle/>
          <a:p>
            <a:r>
              <a:rPr lang="en-US" sz="2800" dirty="0">
                <a:solidFill>
                  <a:schemeClr val="accent4">
                    <a:lumMod val="75000"/>
                  </a:schemeClr>
                </a:solidFill>
              </a:rPr>
              <a:t>Digital</a:t>
            </a:r>
          </a:p>
        </p:txBody>
      </p:sp>
      <p:pic>
        <p:nvPicPr>
          <p:cNvPr id="7" name="Picture 6">
            <a:extLst>
              <a:ext uri="{FF2B5EF4-FFF2-40B4-BE49-F238E27FC236}">
                <a16:creationId xmlns:a16="http://schemas.microsoft.com/office/drawing/2014/main" id="{CD709B4A-838F-C651-0313-621AF960E82C}"/>
              </a:ext>
            </a:extLst>
          </p:cNvPr>
          <p:cNvPicPr>
            <a:picLocks noChangeAspect="1"/>
          </p:cNvPicPr>
          <p:nvPr/>
        </p:nvPicPr>
        <p:blipFill>
          <a:blip r:embed="rId3"/>
          <a:stretch>
            <a:fillRect/>
          </a:stretch>
        </p:blipFill>
        <p:spPr>
          <a:xfrm>
            <a:off x="690880" y="2318623"/>
            <a:ext cx="3667760" cy="1935013"/>
          </a:xfrm>
          <a:prstGeom prst="rect">
            <a:avLst/>
          </a:prstGeom>
        </p:spPr>
      </p:pic>
      <p:sp>
        <p:nvSpPr>
          <p:cNvPr id="16" name="TextBox 15">
            <a:extLst>
              <a:ext uri="{FF2B5EF4-FFF2-40B4-BE49-F238E27FC236}">
                <a16:creationId xmlns:a16="http://schemas.microsoft.com/office/drawing/2014/main" id="{1BCD2F73-D560-4768-B996-CEDA6AFB0207}"/>
              </a:ext>
            </a:extLst>
          </p:cNvPr>
          <p:cNvSpPr txBox="1"/>
          <p:nvPr/>
        </p:nvSpPr>
        <p:spPr>
          <a:xfrm>
            <a:off x="548066" y="4498943"/>
            <a:ext cx="3738880" cy="646331"/>
          </a:xfrm>
          <a:prstGeom prst="rect">
            <a:avLst/>
          </a:prstGeom>
          <a:noFill/>
        </p:spPr>
        <p:txBody>
          <a:bodyPr wrap="square" rtlCol="0">
            <a:spAutoFit/>
          </a:bodyPr>
          <a:lstStyle/>
          <a:p>
            <a:r>
              <a:rPr lang="en-US" dirty="0"/>
              <a:t>Bosonic Hilbert space is truncated and mapped to a finite number of qubits.</a:t>
            </a:r>
          </a:p>
        </p:txBody>
      </p:sp>
      <p:sp>
        <p:nvSpPr>
          <p:cNvPr id="17" name="TextBox 16">
            <a:extLst>
              <a:ext uri="{FF2B5EF4-FFF2-40B4-BE49-F238E27FC236}">
                <a16:creationId xmlns:a16="http://schemas.microsoft.com/office/drawing/2014/main" id="{256F436E-49A6-95A6-7F0E-43EE1F6DEBAA}"/>
              </a:ext>
            </a:extLst>
          </p:cNvPr>
          <p:cNvSpPr txBox="1"/>
          <p:nvPr/>
        </p:nvSpPr>
        <p:spPr>
          <a:xfrm>
            <a:off x="548066" y="5192944"/>
            <a:ext cx="3703320" cy="646331"/>
          </a:xfrm>
          <a:prstGeom prst="rect">
            <a:avLst/>
          </a:prstGeom>
          <a:noFill/>
        </p:spPr>
        <p:txBody>
          <a:bodyPr wrap="square" rtlCol="0">
            <a:spAutoFit/>
          </a:bodyPr>
          <a:lstStyle/>
          <a:p>
            <a:r>
              <a:rPr lang="en-US" dirty="0"/>
              <a:t>Bosonic operations map to complex qubit-based circuits.</a:t>
            </a:r>
          </a:p>
        </p:txBody>
      </p:sp>
      <p:cxnSp>
        <p:nvCxnSpPr>
          <p:cNvPr id="22" name="Straight Connector 21">
            <a:extLst>
              <a:ext uri="{FF2B5EF4-FFF2-40B4-BE49-F238E27FC236}">
                <a16:creationId xmlns:a16="http://schemas.microsoft.com/office/drawing/2014/main" id="{F4CD0A2C-934B-7B31-FA1A-AC585FEA98E5}"/>
              </a:ext>
            </a:extLst>
          </p:cNvPr>
          <p:cNvCxnSpPr/>
          <p:nvPr/>
        </p:nvCxnSpPr>
        <p:spPr>
          <a:xfrm>
            <a:off x="4414520" y="1655631"/>
            <a:ext cx="0" cy="5009515"/>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563935A2-CADD-59E5-70A0-FCA5FDAB6518}"/>
              </a:ext>
            </a:extLst>
          </p:cNvPr>
          <p:cNvCxnSpPr/>
          <p:nvPr/>
        </p:nvCxnSpPr>
        <p:spPr>
          <a:xfrm>
            <a:off x="8527819" y="1655631"/>
            <a:ext cx="0" cy="5009515"/>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5" name="Slide Number Placeholder 4">
            <a:extLst>
              <a:ext uri="{FF2B5EF4-FFF2-40B4-BE49-F238E27FC236}">
                <a16:creationId xmlns:a16="http://schemas.microsoft.com/office/drawing/2014/main" id="{917BDA3F-7EC1-0CE0-ACBF-0405CBC37EFF}"/>
              </a:ext>
            </a:extLst>
          </p:cNvPr>
          <p:cNvSpPr>
            <a:spLocks noGrp="1"/>
          </p:cNvSpPr>
          <p:nvPr>
            <p:ph type="sldNum" sz="quarter" idx="12"/>
          </p:nvPr>
        </p:nvSpPr>
        <p:spPr>
          <a:xfrm>
            <a:off x="9448800" y="6482583"/>
            <a:ext cx="2743200" cy="365125"/>
          </a:xfrm>
        </p:spPr>
        <p:txBody>
          <a:bodyPr/>
          <a:lstStyle/>
          <a:p>
            <a:fld id="{002A8631-5AE1-4919-97DB-59D4A22F9F0B}" type="slidenum">
              <a:rPr lang="en-US" sz="2400" smtClean="0"/>
              <a:t>3</a:t>
            </a:fld>
            <a:endParaRPr lang="en-US" sz="2400" dirty="0"/>
          </a:p>
        </p:txBody>
      </p:sp>
      <p:sp>
        <p:nvSpPr>
          <p:cNvPr id="3" name="TextBox 2">
            <a:extLst>
              <a:ext uri="{FF2B5EF4-FFF2-40B4-BE49-F238E27FC236}">
                <a16:creationId xmlns:a16="http://schemas.microsoft.com/office/drawing/2014/main" id="{BB53A7F8-3CB3-4195-82B2-7DC72630089D}"/>
              </a:ext>
            </a:extLst>
          </p:cNvPr>
          <p:cNvSpPr txBox="1"/>
          <p:nvPr/>
        </p:nvSpPr>
        <p:spPr>
          <a:xfrm>
            <a:off x="548066" y="5886945"/>
            <a:ext cx="3486372" cy="382665"/>
          </a:xfrm>
          <a:prstGeom prst="rect">
            <a:avLst/>
          </a:prstGeom>
          <a:noFill/>
        </p:spPr>
        <p:txBody>
          <a:bodyPr wrap="square" rtlCol="0">
            <a:spAutoFit/>
          </a:bodyPr>
          <a:lstStyle/>
          <a:p>
            <a:r>
              <a:rPr lang="en-US" dirty="0"/>
              <a:t>Error correction can be performed. </a:t>
            </a:r>
          </a:p>
        </p:txBody>
      </p:sp>
    </p:spTree>
    <p:extLst>
      <p:ext uri="{BB962C8B-B14F-4D97-AF65-F5344CB8AC3E}">
        <p14:creationId xmlns:p14="http://schemas.microsoft.com/office/powerpoint/2010/main" val="10392784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10B091-BAAC-E728-2566-11913429868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3085C70-060E-2A12-F44F-741CD0FF825C}"/>
              </a:ext>
            </a:extLst>
          </p:cNvPr>
          <p:cNvSpPr>
            <a:spLocks noGrp="1"/>
          </p:cNvSpPr>
          <p:nvPr>
            <p:ph type="title"/>
          </p:nvPr>
        </p:nvSpPr>
        <p:spPr/>
        <p:txBody>
          <a:bodyPr/>
          <a:lstStyle/>
          <a:p>
            <a:pPr algn="ctr"/>
            <a:r>
              <a:rPr lang="en-US" dirty="0"/>
              <a:t>Simulation Methods</a:t>
            </a:r>
          </a:p>
        </p:txBody>
      </p:sp>
      <p:sp>
        <p:nvSpPr>
          <p:cNvPr id="6" name="TextBox 5">
            <a:extLst>
              <a:ext uri="{FF2B5EF4-FFF2-40B4-BE49-F238E27FC236}">
                <a16:creationId xmlns:a16="http://schemas.microsoft.com/office/drawing/2014/main" id="{837F4B7C-CAAE-5EA0-F2E0-C80D16C53734}"/>
              </a:ext>
            </a:extLst>
          </p:cNvPr>
          <p:cNvSpPr txBox="1"/>
          <p:nvPr/>
        </p:nvSpPr>
        <p:spPr>
          <a:xfrm>
            <a:off x="1835498" y="1652695"/>
            <a:ext cx="1211656" cy="523220"/>
          </a:xfrm>
          <a:prstGeom prst="rect">
            <a:avLst/>
          </a:prstGeom>
          <a:noFill/>
        </p:spPr>
        <p:txBody>
          <a:bodyPr wrap="square" rtlCol="0">
            <a:spAutoFit/>
          </a:bodyPr>
          <a:lstStyle/>
          <a:p>
            <a:r>
              <a:rPr lang="en-US" sz="2800" dirty="0">
                <a:solidFill>
                  <a:schemeClr val="accent4">
                    <a:lumMod val="75000"/>
                  </a:schemeClr>
                </a:solidFill>
              </a:rPr>
              <a:t>Digital</a:t>
            </a:r>
          </a:p>
        </p:txBody>
      </p:sp>
      <p:pic>
        <p:nvPicPr>
          <p:cNvPr id="7" name="Picture 6">
            <a:extLst>
              <a:ext uri="{FF2B5EF4-FFF2-40B4-BE49-F238E27FC236}">
                <a16:creationId xmlns:a16="http://schemas.microsoft.com/office/drawing/2014/main" id="{2E993B55-24AF-287B-5D5D-06CF08B00C95}"/>
              </a:ext>
            </a:extLst>
          </p:cNvPr>
          <p:cNvPicPr>
            <a:picLocks noChangeAspect="1"/>
          </p:cNvPicPr>
          <p:nvPr/>
        </p:nvPicPr>
        <p:blipFill>
          <a:blip r:embed="rId3"/>
          <a:stretch>
            <a:fillRect/>
          </a:stretch>
        </p:blipFill>
        <p:spPr>
          <a:xfrm>
            <a:off x="690880" y="2318623"/>
            <a:ext cx="3667760" cy="1935013"/>
          </a:xfrm>
          <a:prstGeom prst="rect">
            <a:avLst/>
          </a:prstGeom>
        </p:spPr>
      </p:pic>
      <p:sp>
        <p:nvSpPr>
          <p:cNvPr id="10" name="TextBox 9">
            <a:extLst>
              <a:ext uri="{FF2B5EF4-FFF2-40B4-BE49-F238E27FC236}">
                <a16:creationId xmlns:a16="http://schemas.microsoft.com/office/drawing/2014/main" id="{C521F38A-BE90-F4A0-FCB6-48D74766B94A}"/>
              </a:ext>
            </a:extLst>
          </p:cNvPr>
          <p:cNvSpPr txBox="1"/>
          <p:nvPr/>
        </p:nvSpPr>
        <p:spPr>
          <a:xfrm>
            <a:off x="9728276" y="1654487"/>
            <a:ext cx="1211656" cy="523220"/>
          </a:xfrm>
          <a:prstGeom prst="rect">
            <a:avLst/>
          </a:prstGeom>
          <a:noFill/>
        </p:spPr>
        <p:txBody>
          <a:bodyPr wrap="square" rtlCol="0">
            <a:spAutoFit/>
          </a:bodyPr>
          <a:lstStyle/>
          <a:p>
            <a:r>
              <a:rPr lang="en-US" sz="2800" dirty="0">
                <a:solidFill>
                  <a:schemeClr val="accent1"/>
                </a:solidFill>
              </a:rPr>
              <a:t>Analog</a:t>
            </a:r>
          </a:p>
        </p:txBody>
      </p:sp>
      <p:pic>
        <p:nvPicPr>
          <p:cNvPr id="11" name="Picture 10">
            <a:extLst>
              <a:ext uri="{FF2B5EF4-FFF2-40B4-BE49-F238E27FC236}">
                <a16:creationId xmlns:a16="http://schemas.microsoft.com/office/drawing/2014/main" id="{CA5EDA53-1E29-8BF2-34B0-DAE99B78083B}"/>
              </a:ext>
            </a:extLst>
          </p:cNvPr>
          <p:cNvPicPr>
            <a:picLocks noChangeAspect="1"/>
          </p:cNvPicPr>
          <p:nvPr/>
        </p:nvPicPr>
        <p:blipFill>
          <a:blip r:embed="rId4"/>
          <a:srcRect l="23220" r="22271"/>
          <a:stretch>
            <a:fillRect/>
          </a:stretch>
        </p:blipFill>
        <p:spPr>
          <a:xfrm>
            <a:off x="8598938" y="2318623"/>
            <a:ext cx="3348257" cy="1935013"/>
          </a:xfrm>
          <a:prstGeom prst="rect">
            <a:avLst/>
          </a:prstGeom>
        </p:spPr>
      </p:pic>
      <p:sp>
        <p:nvSpPr>
          <p:cNvPr id="16" name="TextBox 15">
            <a:extLst>
              <a:ext uri="{FF2B5EF4-FFF2-40B4-BE49-F238E27FC236}">
                <a16:creationId xmlns:a16="http://schemas.microsoft.com/office/drawing/2014/main" id="{43A17EE0-9DFC-DBAE-5B36-D05C5D0B38AA}"/>
              </a:ext>
            </a:extLst>
          </p:cNvPr>
          <p:cNvSpPr txBox="1"/>
          <p:nvPr/>
        </p:nvSpPr>
        <p:spPr>
          <a:xfrm>
            <a:off x="548066" y="4498943"/>
            <a:ext cx="3738880" cy="646331"/>
          </a:xfrm>
          <a:prstGeom prst="rect">
            <a:avLst/>
          </a:prstGeom>
          <a:noFill/>
        </p:spPr>
        <p:txBody>
          <a:bodyPr wrap="square" rtlCol="0">
            <a:spAutoFit/>
          </a:bodyPr>
          <a:lstStyle/>
          <a:p>
            <a:r>
              <a:rPr lang="en-US" dirty="0"/>
              <a:t>Bosonic Hilbert space is truncated and mapped to a finite number of qubits.</a:t>
            </a:r>
          </a:p>
        </p:txBody>
      </p:sp>
      <p:sp>
        <p:nvSpPr>
          <p:cNvPr id="17" name="TextBox 16">
            <a:extLst>
              <a:ext uri="{FF2B5EF4-FFF2-40B4-BE49-F238E27FC236}">
                <a16:creationId xmlns:a16="http://schemas.microsoft.com/office/drawing/2014/main" id="{5DD6DEAC-522C-B757-E572-DDAB06700041}"/>
              </a:ext>
            </a:extLst>
          </p:cNvPr>
          <p:cNvSpPr txBox="1"/>
          <p:nvPr/>
        </p:nvSpPr>
        <p:spPr>
          <a:xfrm>
            <a:off x="548066" y="5192944"/>
            <a:ext cx="3703320" cy="646331"/>
          </a:xfrm>
          <a:prstGeom prst="rect">
            <a:avLst/>
          </a:prstGeom>
          <a:noFill/>
        </p:spPr>
        <p:txBody>
          <a:bodyPr wrap="square" rtlCol="0">
            <a:spAutoFit/>
          </a:bodyPr>
          <a:lstStyle/>
          <a:p>
            <a:r>
              <a:rPr lang="en-US" dirty="0"/>
              <a:t>Bosonic operations map to complex qubit-based circuits.</a:t>
            </a:r>
          </a:p>
        </p:txBody>
      </p:sp>
      <p:sp>
        <p:nvSpPr>
          <p:cNvPr id="18" name="TextBox 17">
            <a:extLst>
              <a:ext uri="{FF2B5EF4-FFF2-40B4-BE49-F238E27FC236}">
                <a16:creationId xmlns:a16="http://schemas.microsoft.com/office/drawing/2014/main" id="{D22F1512-60B8-4895-9452-381AC0451A96}"/>
              </a:ext>
            </a:extLst>
          </p:cNvPr>
          <p:cNvSpPr txBox="1"/>
          <p:nvPr/>
        </p:nvSpPr>
        <p:spPr>
          <a:xfrm>
            <a:off x="8655394" y="4498943"/>
            <a:ext cx="3420341" cy="923330"/>
          </a:xfrm>
          <a:prstGeom prst="rect">
            <a:avLst/>
          </a:prstGeom>
          <a:noFill/>
        </p:spPr>
        <p:txBody>
          <a:bodyPr wrap="square" rtlCol="0">
            <a:spAutoFit/>
          </a:bodyPr>
          <a:lstStyle/>
          <a:p>
            <a:r>
              <a:rPr lang="en-US" dirty="0"/>
              <a:t>Intrinsic </a:t>
            </a:r>
            <a:r>
              <a:rPr lang="en-US" dirty="0" err="1"/>
              <a:t>d.o.f.</a:t>
            </a:r>
            <a:r>
              <a:rPr lang="en-US" dirty="0"/>
              <a:t> and interactions are used to engineer target Hamiltonian.</a:t>
            </a:r>
          </a:p>
        </p:txBody>
      </p:sp>
      <p:sp>
        <p:nvSpPr>
          <p:cNvPr id="19" name="TextBox 18">
            <a:extLst>
              <a:ext uri="{FF2B5EF4-FFF2-40B4-BE49-F238E27FC236}">
                <a16:creationId xmlns:a16="http://schemas.microsoft.com/office/drawing/2014/main" id="{914F47D8-3306-9574-E336-21A41C8A9938}"/>
              </a:ext>
            </a:extLst>
          </p:cNvPr>
          <p:cNvSpPr txBox="1"/>
          <p:nvPr/>
        </p:nvSpPr>
        <p:spPr>
          <a:xfrm>
            <a:off x="8655394" y="5523689"/>
            <a:ext cx="3348257" cy="646331"/>
          </a:xfrm>
          <a:prstGeom prst="rect">
            <a:avLst/>
          </a:prstGeom>
          <a:noFill/>
        </p:spPr>
        <p:txBody>
          <a:bodyPr wrap="square" rtlCol="0">
            <a:spAutoFit/>
          </a:bodyPr>
          <a:lstStyle/>
          <a:p>
            <a:r>
              <a:rPr lang="en-US" dirty="0"/>
              <a:t>Limited by tunability of platform parameters.</a:t>
            </a:r>
          </a:p>
        </p:txBody>
      </p:sp>
      <p:cxnSp>
        <p:nvCxnSpPr>
          <p:cNvPr id="22" name="Straight Connector 21">
            <a:extLst>
              <a:ext uri="{FF2B5EF4-FFF2-40B4-BE49-F238E27FC236}">
                <a16:creationId xmlns:a16="http://schemas.microsoft.com/office/drawing/2014/main" id="{6F7C839E-B9F4-F467-6140-4029CF2E8A8C}"/>
              </a:ext>
            </a:extLst>
          </p:cNvPr>
          <p:cNvCxnSpPr/>
          <p:nvPr/>
        </p:nvCxnSpPr>
        <p:spPr>
          <a:xfrm>
            <a:off x="4414520" y="1655631"/>
            <a:ext cx="0" cy="5009515"/>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4B40A676-5F53-00FC-6FA1-988021FE98AA}"/>
              </a:ext>
            </a:extLst>
          </p:cNvPr>
          <p:cNvCxnSpPr/>
          <p:nvPr/>
        </p:nvCxnSpPr>
        <p:spPr>
          <a:xfrm>
            <a:off x="8527819" y="1655631"/>
            <a:ext cx="0" cy="5009515"/>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5" name="Slide Number Placeholder 4">
            <a:extLst>
              <a:ext uri="{FF2B5EF4-FFF2-40B4-BE49-F238E27FC236}">
                <a16:creationId xmlns:a16="http://schemas.microsoft.com/office/drawing/2014/main" id="{A5F1B7F8-ABFC-0212-30BD-5EE6A5A10470}"/>
              </a:ext>
            </a:extLst>
          </p:cNvPr>
          <p:cNvSpPr>
            <a:spLocks noGrp="1"/>
          </p:cNvSpPr>
          <p:nvPr>
            <p:ph type="sldNum" sz="quarter" idx="12"/>
          </p:nvPr>
        </p:nvSpPr>
        <p:spPr>
          <a:xfrm>
            <a:off x="9448800" y="6482583"/>
            <a:ext cx="2743200" cy="365125"/>
          </a:xfrm>
        </p:spPr>
        <p:txBody>
          <a:bodyPr/>
          <a:lstStyle/>
          <a:p>
            <a:fld id="{002A8631-5AE1-4919-97DB-59D4A22F9F0B}" type="slidenum">
              <a:rPr lang="en-US" sz="2400" smtClean="0"/>
              <a:t>4</a:t>
            </a:fld>
            <a:endParaRPr lang="en-US" sz="2400" dirty="0"/>
          </a:p>
        </p:txBody>
      </p:sp>
      <p:sp>
        <p:nvSpPr>
          <p:cNvPr id="3" name="TextBox 2">
            <a:extLst>
              <a:ext uri="{FF2B5EF4-FFF2-40B4-BE49-F238E27FC236}">
                <a16:creationId xmlns:a16="http://schemas.microsoft.com/office/drawing/2014/main" id="{1FDBC66A-6AE7-6A8A-44DF-9FF3096DE9D3}"/>
              </a:ext>
            </a:extLst>
          </p:cNvPr>
          <p:cNvSpPr txBox="1"/>
          <p:nvPr/>
        </p:nvSpPr>
        <p:spPr>
          <a:xfrm>
            <a:off x="548066" y="5886945"/>
            <a:ext cx="3486372" cy="382665"/>
          </a:xfrm>
          <a:prstGeom prst="rect">
            <a:avLst/>
          </a:prstGeom>
          <a:noFill/>
        </p:spPr>
        <p:txBody>
          <a:bodyPr wrap="square" rtlCol="0">
            <a:spAutoFit/>
          </a:bodyPr>
          <a:lstStyle/>
          <a:p>
            <a:r>
              <a:rPr lang="en-US" dirty="0"/>
              <a:t>Error correction can be performed. </a:t>
            </a:r>
          </a:p>
        </p:txBody>
      </p:sp>
    </p:spTree>
    <p:extLst>
      <p:ext uri="{BB962C8B-B14F-4D97-AF65-F5344CB8AC3E}">
        <p14:creationId xmlns:p14="http://schemas.microsoft.com/office/powerpoint/2010/main" val="6211473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07A834-7085-B212-7F3F-2B6E2383C5A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32066C4-FFBA-804D-BCF2-5E18FD7D787F}"/>
              </a:ext>
            </a:extLst>
          </p:cNvPr>
          <p:cNvSpPr>
            <a:spLocks noGrp="1"/>
          </p:cNvSpPr>
          <p:nvPr>
            <p:ph type="title"/>
          </p:nvPr>
        </p:nvSpPr>
        <p:spPr/>
        <p:txBody>
          <a:bodyPr/>
          <a:lstStyle/>
          <a:p>
            <a:pPr algn="ctr"/>
            <a:r>
              <a:rPr lang="en-US" dirty="0"/>
              <a:t>Simulation Methods</a:t>
            </a:r>
          </a:p>
        </p:txBody>
      </p:sp>
      <p:sp>
        <p:nvSpPr>
          <p:cNvPr id="6" name="TextBox 5">
            <a:extLst>
              <a:ext uri="{FF2B5EF4-FFF2-40B4-BE49-F238E27FC236}">
                <a16:creationId xmlns:a16="http://schemas.microsoft.com/office/drawing/2014/main" id="{1172E379-0FE1-CF5C-D165-B08E9BD113F7}"/>
              </a:ext>
            </a:extLst>
          </p:cNvPr>
          <p:cNvSpPr txBox="1"/>
          <p:nvPr/>
        </p:nvSpPr>
        <p:spPr>
          <a:xfrm>
            <a:off x="1835498" y="1652695"/>
            <a:ext cx="1211656" cy="523220"/>
          </a:xfrm>
          <a:prstGeom prst="rect">
            <a:avLst/>
          </a:prstGeom>
          <a:noFill/>
        </p:spPr>
        <p:txBody>
          <a:bodyPr wrap="square" rtlCol="0">
            <a:spAutoFit/>
          </a:bodyPr>
          <a:lstStyle/>
          <a:p>
            <a:r>
              <a:rPr lang="en-US" sz="2800" dirty="0">
                <a:solidFill>
                  <a:schemeClr val="accent4">
                    <a:lumMod val="75000"/>
                  </a:schemeClr>
                </a:solidFill>
              </a:rPr>
              <a:t>Digital</a:t>
            </a:r>
          </a:p>
        </p:txBody>
      </p:sp>
      <p:pic>
        <p:nvPicPr>
          <p:cNvPr id="7" name="Picture 6">
            <a:extLst>
              <a:ext uri="{FF2B5EF4-FFF2-40B4-BE49-F238E27FC236}">
                <a16:creationId xmlns:a16="http://schemas.microsoft.com/office/drawing/2014/main" id="{F0830D64-6E4C-6A08-7A97-D762BD76DF17}"/>
              </a:ext>
            </a:extLst>
          </p:cNvPr>
          <p:cNvPicPr>
            <a:picLocks noChangeAspect="1"/>
          </p:cNvPicPr>
          <p:nvPr/>
        </p:nvPicPr>
        <p:blipFill>
          <a:blip r:embed="rId3"/>
          <a:stretch>
            <a:fillRect/>
          </a:stretch>
        </p:blipFill>
        <p:spPr>
          <a:xfrm>
            <a:off x="690880" y="2318623"/>
            <a:ext cx="3667760" cy="1935013"/>
          </a:xfrm>
          <a:prstGeom prst="rect">
            <a:avLst/>
          </a:prstGeom>
        </p:spPr>
      </p:pic>
      <p:sp>
        <p:nvSpPr>
          <p:cNvPr id="10" name="TextBox 9">
            <a:extLst>
              <a:ext uri="{FF2B5EF4-FFF2-40B4-BE49-F238E27FC236}">
                <a16:creationId xmlns:a16="http://schemas.microsoft.com/office/drawing/2014/main" id="{1698A8D4-0EA2-310D-C805-2E69EB9935B3}"/>
              </a:ext>
            </a:extLst>
          </p:cNvPr>
          <p:cNvSpPr txBox="1"/>
          <p:nvPr/>
        </p:nvSpPr>
        <p:spPr>
          <a:xfrm>
            <a:off x="9728276" y="1654487"/>
            <a:ext cx="1211656" cy="523220"/>
          </a:xfrm>
          <a:prstGeom prst="rect">
            <a:avLst/>
          </a:prstGeom>
          <a:noFill/>
        </p:spPr>
        <p:txBody>
          <a:bodyPr wrap="square" rtlCol="0">
            <a:spAutoFit/>
          </a:bodyPr>
          <a:lstStyle/>
          <a:p>
            <a:r>
              <a:rPr lang="en-US" sz="2800" dirty="0">
                <a:solidFill>
                  <a:schemeClr val="accent1"/>
                </a:solidFill>
              </a:rPr>
              <a:t>Analog</a:t>
            </a:r>
          </a:p>
        </p:txBody>
      </p:sp>
      <p:pic>
        <p:nvPicPr>
          <p:cNvPr id="11" name="Picture 10">
            <a:extLst>
              <a:ext uri="{FF2B5EF4-FFF2-40B4-BE49-F238E27FC236}">
                <a16:creationId xmlns:a16="http://schemas.microsoft.com/office/drawing/2014/main" id="{1E4EFA39-836E-82C2-1C20-E4321473AB48}"/>
              </a:ext>
            </a:extLst>
          </p:cNvPr>
          <p:cNvPicPr>
            <a:picLocks noChangeAspect="1"/>
          </p:cNvPicPr>
          <p:nvPr/>
        </p:nvPicPr>
        <p:blipFill>
          <a:blip r:embed="rId4"/>
          <a:srcRect l="23220" r="22271"/>
          <a:stretch>
            <a:fillRect/>
          </a:stretch>
        </p:blipFill>
        <p:spPr>
          <a:xfrm>
            <a:off x="8598938" y="2318623"/>
            <a:ext cx="3348257" cy="1935013"/>
          </a:xfrm>
          <a:prstGeom prst="rect">
            <a:avLst/>
          </a:prstGeom>
        </p:spPr>
      </p:pic>
      <p:sp>
        <p:nvSpPr>
          <p:cNvPr id="12" name="TextBox 11">
            <a:extLst>
              <a:ext uri="{FF2B5EF4-FFF2-40B4-BE49-F238E27FC236}">
                <a16:creationId xmlns:a16="http://schemas.microsoft.com/office/drawing/2014/main" id="{1BD29059-C04B-53DD-43A4-A7E07F3FC39E}"/>
              </a:ext>
            </a:extLst>
          </p:cNvPr>
          <p:cNvSpPr txBox="1"/>
          <p:nvPr/>
        </p:nvSpPr>
        <p:spPr>
          <a:xfrm>
            <a:off x="5781887" y="1618286"/>
            <a:ext cx="1211656" cy="523220"/>
          </a:xfrm>
          <a:prstGeom prst="rect">
            <a:avLst/>
          </a:prstGeom>
          <a:noFill/>
        </p:spPr>
        <p:txBody>
          <a:bodyPr wrap="square" rtlCol="0">
            <a:spAutoFit/>
          </a:bodyPr>
          <a:lstStyle/>
          <a:p>
            <a:r>
              <a:rPr lang="en-US" sz="2800" dirty="0"/>
              <a:t>Hybrid</a:t>
            </a:r>
          </a:p>
        </p:txBody>
      </p:sp>
      <p:pic>
        <p:nvPicPr>
          <p:cNvPr id="14" name="Picture 13">
            <a:extLst>
              <a:ext uri="{FF2B5EF4-FFF2-40B4-BE49-F238E27FC236}">
                <a16:creationId xmlns:a16="http://schemas.microsoft.com/office/drawing/2014/main" id="{F7714946-242F-3DCE-4379-A4072573BB4B}"/>
              </a:ext>
            </a:extLst>
          </p:cNvPr>
          <p:cNvPicPr>
            <a:picLocks noChangeAspect="1"/>
          </p:cNvPicPr>
          <p:nvPr/>
        </p:nvPicPr>
        <p:blipFill>
          <a:blip r:embed="rId5"/>
          <a:stretch>
            <a:fillRect/>
          </a:stretch>
        </p:blipFill>
        <p:spPr>
          <a:xfrm>
            <a:off x="4540769" y="2502096"/>
            <a:ext cx="3876040" cy="1568065"/>
          </a:xfrm>
          <a:prstGeom prst="rect">
            <a:avLst/>
          </a:prstGeom>
        </p:spPr>
      </p:pic>
      <p:sp>
        <p:nvSpPr>
          <p:cNvPr id="16" name="TextBox 15">
            <a:extLst>
              <a:ext uri="{FF2B5EF4-FFF2-40B4-BE49-F238E27FC236}">
                <a16:creationId xmlns:a16="http://schemas.microsoft.com/office/drawing/2014/main" id="{447FA3FD-16ED-B76E-89AB-9E51C135F7F8}"/>
              </a:ext>
            </a:extLst>
          </p:cNvPr>
          <p:cNvSpPr txBox="1"/>
          <p:nvPr/>
        </p:nvSpPr>
        <p:spPr>
          <a:xfrm>
            <a:off x="548066" y="4498943"/>
            <a:ext cx="3738880" cy="646331"/>
          </a:xfrm>
          <a:prstGeom prst="rect">
            <a:avLst/>
          </a:prstGeom>
          <a:noFill/>
        </p:spPr>
        <p:txBody>
          <a:bodyPr wrap="square" rtlCol="0">
            <a:spAutoFit/>
          </a:bodyPr>
          <a:lstStyle/>
          <a:p>
            <a:r>
              <a:rPr lang="en-US" dirty="0"/>
              <a:t>Bosonic Hilbert space is truncated and mapped to a finite number of qubits.</a:t>
            </a:r>
          </a:p>
        </p:txBody>
      </p:sp>
      <p:sp>
        <p:nvSpPr>
          <p:cNvPr id="17" name="TextBox 16">
            <a:extLst>
              <a:ext uri="{FF2B5EF4-FFF2-40B4-BE49-F238E27FC236}">
                <a16:creationId xmlns:a16="http://schemas.microsoft.com/office/drawing/2014/main" id="{F4193DD3-FE4F-B1CA-7F73-162A46013D86}"/>
              </a:ext>
            </a:extLst>
          </p:cNvPr>
          <p:cNvSpPr txBox="1"/>
          <p:nvPr/>
        </p:nvSpPr>
        <p:spPr>
          <a:xfrm>
            <a:off x="548066" y="5192944"/>
            <a:ext cx="3703320" cy="646331"/>
          </a:xfrm>
          <a:prstGeom prst="rect">
            <a:avLst/>
          </a:prstGeom>
          <a:noFill/>
        </p:spPr>
        <p:txBody>
          <a:bodyPr wrap="square" rtlCol="0">
            <a:spAutoFit/>
          </a:bodyPr>
          <a:lstStyle/>
          <a:p>
            <a:r>
              <a:rPr lang="en-US" dirty="0"/>
              <a:t>Bosonic operations map to complex qubit-based circuits.</a:t>
            </a:r>
          </a:p>
        </p:txBody>
      </p:sp>
      <p:sp>
        <p:nvSpPr>
          <p:cNvPr id="18" name="TextBox 17">
            <a:extLst>
              <a:ext uri="{FF2B5EF4-FFF2-40B4-BE49-F238E27FC236}">
                <a16:creationId xmlns:a16="http://schemas.microsoft.com/office/drawing/2014/main" id="{951E7471-2643-528A-E428-A8902A4D22CF}"/>
              </a:ext>
            </a:extLst>
          </p:cNvPr>
          <p:cNvSpPr txBox="1"/>
          <p:nvPr/>
        </p:nvSpPr>
        <p:spPr>
          <a:xfrm>
            <a:off x="8655394" y="4498943"/>
            <a:ext cx="3420341" cy="923330"/>
          </a:xfrm>
          <a:prstGeom prst="rect">
            <a:avLst/>
          </a:prstGeom>
          <a:noFill/>
        </p:spPr>
        <p:txBody>
          <a:bodyPr wrap="square" rtlCol="0">
            <a:spAutoFit/>
          </a:bodyPr>
          <a:lstStyle/>
          <a:p>
            <a:r>
              <a:rPr lang="en-US" dirty="0"/>
              <a:t>Intrinsic </a:t>
            </a:r>
            <a:r>
              <a:rPr lang="en-US" dirty="0" err="1"/>
              <a:t>d.o.f.</a:t>
            </a:r>
            <a:r>
              <a:rPr lang="en-US" dirty="0"/>
              <a:t> and interactions are used to engineer target Hamiltonian.</a:t>
            </a:r>
          </a:p>
        </p:txBody>
      </p:sp>
      <p:sp>
        <p:nvSpPr>
          <p:cNvPr id="19" name="TextBox 18">
            <a:extLst>
              <a:ext uri="{FF2B5EF4-FFF2-40B4-BE49-F238E27FC236}">
                <a16:creationId xmlns:a16="http://schemas.microsoft.com/office/drawing/2014/main" id="{9E8F8BB1-E317-A094-64B6-67F0264A5340}"/>
              </a:ext>
            </a:extLst>
          </p:cNvPr>
          <p:cNvSpPr txBox="1"/>
          <p:nvPr/>
        </p:nvSpPr>
        <p:spPr>
          <a:xfrm>
            <a:off x="8655394" y="5523689"/>
            <a:ext cx="3348257" cy="646331"/>
          </a:xfrm>
          <a:prstGeom prst="rect">
            <a:avLst/>
          </a:prstGeom>
          <a:noFill/>
        </p:spPr>
        <p:txBody>
          <a:bodyPr wrap="square" rtlCol="0">
            <a:spAutoFit/>
          </a:bodyPr>
          <a:lstStyle/>
          <a:p>
            <a:r>
              <a:rPr lang="en-US" dirty="0"/>
              <a:t>Limited by tunability of platform parameters.</a:t>
            </a:r>
          </a:p>
        </p:txBody>
      </p:sp>
      <p:sp>
        <p:nvSpPr>
          <p:cNvPr id="20" name="TextBox 19">
            <a:extLst>
              <a:ext uri="{FF2B5EF4-FFF2-40B4-BE49-F238E27FC236}">
                <a16:creationId xmlns:a16="http://schemas.microsoft.com/office/drawing/2014/main" id="{A3344B37-C75B-6FDD-455E-E845DB940BA7}"/>
              </a:ext>
            </a:extLst>
          </p:cNvPr>
          <p:cNvSpPr txBox="1"/>
          <p:nvPr/>
        </p:nvSpPr>
        <p:spPr>
          <a:xfrm>
            <a:off x="4651779" y="4501050"/>
            <a:ext cx="3876040" cy="1477328"/>
          </a:xfrm>
          <a:prstGeom prst="rect">
            <a:avLst/>
          </a:prstGeom>
          <a:noFill/>
        </p:spPr>
        <p:txBody>
          <a:bodyPr wrap="square" rtlCol="0">
            <a:spAutoFit/>
          </a:bodyPr>
          <a:lstStyle/>
          <a:p>
            <a:r>
              <a:rPr lang="en-US" dirty="0"/>
              <a:t>Efficiency </a:t>
            </a:r>
            <a:r>
              <a:rPr lang="en-US" dirty="0">
                <a:sym typeface="Wingdings" panose="05000000000000000000" pitchFamily="2" charset="2"/>
              </a:rPr>
              <a:t></a:t>
            </a:r>
            <a:r>
              <a:rPr lang="en-US" dirty="0"/>
              <a:t> </a:t>
            </a:r>
            <a:r>
              <a:rPr lang="en-US" dirty="0">
                <a:solidFill>
                  <a:schemeClr val="accent1"/>
                </a:solidFill>
              </a:rPr>
              <a:t>Uses intrinsic </a:t>
            </a:r>
            <a:r>
              <a:rPr lang="en-US" dirty="0" err="1">
                <a:solidFill>
                  <a:schemeClr val="accent1"/>
                </a:solidFill>
              </a:rPr>
              <a:t>d.o.f.</a:t>
            </a:r>
            <a:r>
              <a:rPr lang="en-US" dirty="0">
                <a:solidFill>
                  <a:schemeClr val="accent1"/>
                </a:solidFill>
              </a:rPr>
              <a:t>  </a:t>
            </a:r>
          </a:p>
          <a:p>
            <a:endParaRPr lang="en-US" dirty="0"/>
          </a:p>
          <a:p>
            <a:r>
              <a:rPr lang="en-US" dirty="0"/>
              <a:t>Flexibility </a:t>
            </a:r>
            <a:r>
              <a:rPr lang="en-US" dirty="0">
                <a:sym typeface="Wingdings" panose="05000000000000000000" pitchFamily="2" charset="2"/>
              </a:rPr>
              <a:t></a:t>
            </a:r>
            <a:r>
              <a:rPr lang="en-US" dirty="0"/>
              <a:t> </a:t>
            </a:r>
            <a:r>
              <a:rPr lang="en-US" dirty="0">
                <a:solidFill>
                  <a:schemeClr val="accent4">
                    <a:lumMod val="75000"/>
                  </a:schemeClr>
                </a:solidFill>
              </a:rPr>
              <a:t>Digitizes time evolution using hybrid gates designed to operate on these intrinsic </a:t>
            </a:r>
            <a:r>
              <a:rPr lang="en-US" dirty="0" err="1">
                <a:solidFill>
                  <a:schemeClr val="accent4">
                    <a:lumMod val="75000"/>
                  </a:schemeClr>
                </a:solidFill>
              </a:rPr>
              <a:t>d.o.f.</a:t>
            </a:r>
            <a:endParaRPr lang="en-US" dirty="0">
              <a:solidFill>
                <a:schemeClr val="accent4">
                  <a:lumMod val="75000"/>
                </a:schemeClr>
              </a:solidFill>
            </a:endParaRPr>
          </a:p>
        </p:txBody>
      </p:sp>
      <p:cxnSp>
        <p:nvCxnSpPr>
          <p:cNvPr id="22" name="Straight Connector 21">
            <a:extLst>
              <a:ext uri="{FF2B5EF4-FFF2-40B4-BE49-F238E27FC236}">
                <a16:creationId xmlns:a16="http://schemas.microsoft.com/office/drawing/2014/main" id="{B7B05F9E-806A-9899-F2CA-1177EA3A130A}"/>
              </a:ext>
            </a:extLst>
          </p:cNvPr>
          <p:cNvCxnSpPr/>
          <p:nvPr/>
        </p:nvCxnSpPr>
        <p:spPr>
          <a:xfrm>
            <a:off x="4414520" y="1655631"/>
            <a:ext cx="0" cy="5009515"/>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A754F58C-B0C8-E934-D86A-5C736D7E1ADB}"/>
              </a:ext>
            </a:extLst>
          </p:cNvPr>
          <p:cNvCxnSpPr/>
          <p:nvPr/>
        </p:nvCxnSpPr>
        <p:spPr>
          <a:xfrm>
            <a:off x="8527819" y="1655631"/>
            <a:ext cx="0" cy="5009515"/>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5" name="Slide Number Placeholder 4">
            <a:extLst>
              <a:ext uri="{FF2B5EF4-FFF2-40B4-BE49-F238E27FC236}">
                <a16:creationId xmlns:a16="http://schemas.microsoft.com/office/drawing/2014/main" id="{99C988E6-1FCE-2BD9-D0A3-D1BA58FA2D37}"/>
              </a:ext>
            </a:extLst>
          </p:cNvPr>
          <p:cNvSpPr>
            <a:spLocks noGrp="1"/>
          </p:cNvSpPr>
          <p:nvPr>
            <p:ph type="sldNum" sz="quarter" idx="12"/>
          </p:nvPr>
        </p:nvSpPr>
        <p:spPr>
          <a:xfrm>
            <a:off x="9448800" y="6482583"/>
            <a:ext cx="2743200" cy="365125"/>
          </a:xfrm>
        </p:spPr>
        <p:txBody>
          <a:bodyPr/>
          <a:lstStyle/>
          <a:p>
            <a:fld id="{002A8631-5AE1-4919-97DB-59D4A22F9F0B}" type="slidenum">
              <a:rPr lang="en-US" sz="2400" smtClean="0"/>
              <a:t>5</a:t>
            </a:fld>
            <a:endParaRPr lang="en-US" sz="2400" dirty="0"/>
          </a:p>
        </p:txBody>
      </p:sp>
      <p:sp>
        <p:nvSpPr>
          <p:cNvPr id="3" name="TextBox 2">
            <a:extLst>
              <a:ext uri="{FF2B5EF4-FFF2-40B4-BE49-F238E27FC236}">
                <a16:creationId xmlns:a16="http://schemas.microsoft.com/office/drawing/2014/main" id="{1E9C35E2-1AC8-660A-82C5-69339D9F227C}"/>
              </a:ext>
            </a:extLst>
          </p:cNvPr>
          <p:cNvSpPr txBox="1"/>
          <p:nvPr/>
        </p:nvSpPr>
        <p:spPr>
          <a:xfrm>
            <a:off x="548066" y="5886945"/>
            <a:ext cx="3486372" cy="382665"/>
          </a:xfrm>
          <a:prstGeom prst="rect">
            <a:avLst/>
          </a:prstGeom>
          <a:noFill/>
        </p:spPr>
        <p:txBody>
          <a:bodyPr wrap="square" rtlCol="0">
            <a:spAutoFit/>
          </a:bodyPr>
          <a:lstStyle/>
          <a:p>
            <a:r>
              <a:rPr lang="en-US" dirty="0"/>
              <a:t>Error correction can be performed. </a:t>
            </a:r>
          </a:p>
        </p:txBody>
      </p:sp>
    </p:spTree>
    <p:extLst>
      <p:ext uri="{BB962C8B-B14F-4D97-AF65-F5344CB8AC3E}">
        <p14:creationId xmlns:p14="http://schemas.microsoft.com/office/powerpoint/2010/main" val="280228062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514DEC-301A-9B15-BFAD-DE7A52878B73}"/>
            </a:ext>
          </a:extLst>
        </p:cNvPr>
        <p:cNvGrpSpPr/>
        <p:nvPr/>
      </p:nvGrpSpPr>
      <p:grpSpPr>
        <a:xfrm>
          <a:off x="0" y="0"/>
          <a:ext cx="0" cy="0"/>
          <a:chOff x="0" y="0"/>
          <a:chExt cx="0" cy="0"/>
        </a:xfrm>
      </p:grpSpPr>
      <p:pic>
        <p:nvPicPr>
          <p:cNvPr id="2" name="Picture 2">
            <a:extLst>
              <a:ext uri="{FF2B5EF4-FFF2-40B4-BE49-F238E27FC236}">
                <a16:creationId xmlns:a16="http://schemas.microsoft.com/office/drawing/2014/main" id="{199D38AA-E108-63EA-73C1-1B3EE536AC35}"/>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1218" b="54203"/>
          <a:stretch>
            <a:fillRect/>
          </a:stretch>
        </p:blipFill>
        <p:spPr bwMode="auto">
          <a:xfrm>
            <a:off x="0" y="2474843"/>
            <a:ext cx="12191999" cy="2951921"/>
          </a:xfrm>
          <a:prstGeom prst="rect">
            <a:avLst/>
          </a:prstGeom>
          <a:noFill/>
          <a:extLst>
            <a:ext uri="{909E8E84-426E-40DD-AFC4-6F175D3DCCD1}">
              <a14:hiddenFill xmlns:a14="http://schemas.microsoft.com/office/drawing/2010/main">
                <a:solidFill>
                  <a:srgbClr val="FFFFFF"/>
                </a:solidFill>
              </a14:hiddenFill>
            </a:ext>
          </a:extLst>
        </p:spPr>
      </p:pic>
      <p:sp>
        <p:nvSpPr>
          <p:cNvPr id="5" name="Slide Number Placeholder 4">
            <a:extLst>
              <a:ext uri="{FF2B5EF4-FFF2-40B4-BE49-F238E27FC236}">
                <a16:creationId xmlns:a16="http://schemas.microsoft.com/office/drawing/2014/main" id="{F7E35FDA-DA14-96BA-F0B2-574E8E589141}"/>
              </a:ext>
            </a:extLst>
          </p:cNvPr>
          <p:cNvSpPr>
            <a:spLocks noGrp="1"/>
          </p:cNvSpPr>
          <p:nvPr>
            <p:ph type="sldNum" sz="quarter" idx="12"/>
          </p:nvPr>
        </p:nvSpPr>
        <p:spPr>
          <a:xfrm>
            <a:off x="9448799" y="6492875"/>
            <a:ext cx="2743200" cy="365125"/>
          </a:xfrm>
        </p:spPr>
        <p:txBody>
          <a:bodyPr/>
          <a:lstStyle/>
          <a:p>
            <a:fld id="{002A8631-5AE1-4919-97DB-59D4A22F9F0B}" type="slidenum">
              <a:rPr lang="en-US" sz="2400" smtClean="0"/>
              <a:t>6</a:t>
            </a:fld>
            <a:endParaRPr lang="en-US" sz="2400" dirty="0"/>
          </a:p>
        </p:txBody>
      </p:sp>
      <p:sp>
        <p:nvSpPr>
          <p:cNvPr id="3" name="Title 1">
            <a:extLst>
              <a:ext uri="{FF2B5EF4-FFF2-40B4-BE49-F238E27FC236}">
                <a16:creationId xmlns:a16="http://schemas.microsoft.com/office/drawing/2014/main" id="{EA5097F3-A60D-4F3A-6206-001B75113B53}"/>
              </a:ext>
            </a:extLst>
          </p:cNvPr>
          <p:cNvSpPr>
            <a:spLocks noGrp="1"/>
          </p:cNvSpPr>
          <p:nvPr>
            <p:ph type="title"/>
          </p:nvPr>
        </p:nvSpPr>
        <p:spPr>
          <a:xfrm>
            <a:off x="838200" y="365125"/>
            <a:ext cx="10515600" cy="1325563"/>
          </a:xfrm>
        </p:spPr>
        <p:txBody>
          <a:bodyPr/>
          <a:lstStyle/>
          <a:p>
            <a:pPr algn="ctr"/>
            <a:r>
              <a:rPr lang="en-US" dirty="0"/>
              <a:t>Trapped-ion quantum simulator</a:t>
            </a:r>
          </a:p>
        </p:txBody>
      </p:sp>
      <p:sp>
        <p:nvSpPr>
          <p:cNvPr id="8" name="Google Shape;151;p18">
            <a:extLst>
              <a:ext uri="{FF2B5EF4-FFF2-40B4-BE49-F238E27FC236}">
                <a16:creationId xmlns:a16="http://schemas.microsoft.com/office/drawing/2014/main" id="{CF3E6841-45BB-6F92-215A-008B63A287F8}"/>
              </a:ext>
            </a:extLst>
          </p:cNvPr>
          <p:cNvSpPr txBox="1"/>
          <p:nvPr/>
        </p:nvSpPr>
        <p:spPr>
          <a:xfrm>
            <a:off x="0" y="6363240"/>
            <a:ext cx="4411579" cy="553957"/>
          </a:xfrm>
          <a:prstGeom prst="rect">
            <a:avLst/>
          </a:prstGeom>
          <a:noFill/>
          <a:ln>
            <a:noFill/>
          </a:ln>
        </p:spPr>
        <p:txBody>
          <a:bodyPr spcFirstLastPara="1" wrap="square" lIns="121900" tIns="121900" rIns="121900" bIns="121900" anchor="t" anchorCtr="0">
            <a:spAutoFit/>
          </a:bodyPr>
          <a:lstStyle/>
          <a:p>
            <a:r>
              <a:rPr lang="en" sz="2000" dirty="0">
                <a:solidFill>
                  <a:schemeClr val="dk2"/>
                </a:solidFill>
              </a:rPr>
              <a:t>A. Than </a:t>
            </a:r>
            <a:r>
              <a:rPr lang="en" sz="2000" i="1" dirty="0">
                <a:solidFill>
                  <a:schemeClr val="dk2"/>
                </a:solidFill>
              </a:rPr>
              <a:t>et al.</a:t>
            </a:r>
            <a:r>
              <a:rPr lang="en" sz="2000" dirty="0">
                <a:solidFill>
                  <a:schemeClr val="dk2"/>
                </a:solidFill>
              </a:rPr>
              <a:t> arXiv:2509.11477 </a:t>
            </a:r>
            <a:endParaRPr sz="2000" dirty="0">
              <a:solidFill>
                <a:schemeClr val="dk2"/>
              </a:solidFill>
            </a:endParaRPr>
          </a:p>
        </p:txBody>
      </p:sp>
    </p:spTree>
    <p:extLst>
      <p:ext uri="{BB962C8B-B14F-4D97-AF65-F5344CB8AC3E}">
        <p14:creationId xmlns:p14="http://schemas.microsoft.com/office/powerpoint/2010/main" val="352290179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30"/>
        <p:cNvGrpSpPr/>
        <p:nvPr/>
      </p:nvGrpSpPr>
      <p:grpSpPr>
        <a:xfrm>
          <a:off x="0" y="0"/>
          <a:ext cx="0" cy="0"/>
          <a:chOff x="0" y="0"/>
          <a:chExt cx="0" cy="0"/>
        </a:xfrm>
      </p:grpSpPr>
      <p:sp>
        <p:nvSpPr>
          <p:cNvPr id="131" name="Google Shape;131;p17"/>
          <p:cNvSpPr txBox="1">
            <a:spLocks noGrp="1"/>
          </p:cNvSpPr>
          <p:nvPr>
            <p:ph type="title"/>
          </p:nvPr>
        </p:nvSpPr>
        <p:spPr>
          <a:xfrm>
            <a:off x="415600" y="398317"/>
            <a:ext cx="11360800" cy="763600"/>
          </a:xfrm>
          <a:prstGeom prst="rect">
            <a:avLst/>
          </a:prstGeom>
        </p:spPr>
        <p:txBody>
          <a:bodyPr spcFirstLastPara="1" vert="horz" wrap="square" lIns="121900" tIns="121900" rIns="121900" bIns="121900" rtlCol="0" anchor="t" anchorCtr="0">
            <a:noAutofit/>
          </a:bodyPr>
          <a:lstStyle/>
          <a:p>
            <a:pPr algn="ctr"/>
            <a:r>
              <a:rPr lang="en" dirty="0"/>
              <a:t>Our system</a:t>
            </a:r>
            <a:endParaRPr dirty="0"/>
          </a:p>
        </p:txBody>
      </p:sp>
      <p:pic>
        <p:nvPicPr>
          <p:cNvPr id="132" name="Google Shape;132;p17"/>
          <p:cNvPicPr preferRelativeResize="0"/>
          <p:nvPr/>
        </p:nvPicPr>
        <p:blipFill rotWithShape="1">
          <a:blip r:embed="rId3">
            <a:alphaModFix/>
          </a:blip>
          <a:srcRect t="8316"/>
          <a:stretch/>
        </p:blipFill>
        <p:spPr>
          <a:xfrm>
            <a:off x="660885" y="1846384"/>
            <a:ext cx="2969867" cy="4671033"/>
          </a:xfrm>
          <a:prstGeom prst="rect">
            <a:avLst/>
          </a:prstGeom>
          <a:noFill/>
          <a:ln>
            <a:noFill/>
          </a:ln>
        </p:spPr>
      </p:pic>
      <p:pic>
        <p:nvPicPr>
          <p:cNvPr id="133" name="Google Shape;133;p17"/>
          <p:cNvPicPr preferRelativeResize="0"/>
          <p:nvPr/>
        </p:nvPicPr>
        <p:blipFill>
          <a:blip r:embed="rId4">
            <a:alphaModFix/>
          </a:blip>
          <a:stretch>
            <a:fillRect/>
          </a:stretch>
        </p:blipFill>
        <p:spPr>
          <a:xfrm>
            <a:off x="4469554" y="1289195"/>
            <a:ext cx="7543799" cy="5362367"/>
          </a:xfrm>
          <a:prstGeom prst="rect">
            <a:avLst/>
          </a:prstGeom>
          <a:noFill/>
          <a:ln>
            <a:noFill/>
          </a:ln>
        </p:spPr>
      </p:pic>
      <p:pic>
        <p:nvPicPr>
          <p:cNvPr id="134" name="Google Shape;134;p17"/>
          <p:cNvPicPr preferRelativeResize="0"/>
          <p:nvPr/>
        </p:nvPicPr>
        <p:blipFill rotWithShape="1">
          <a:blip r:embed="rId3">
            <a:alphaModFix/>
          </a:blip>
          <a:srcRect l="39694" r="30973" b="89699"/>
          <a:stretch/>
        </p:blipFill>
        <p:spPr>
          <a:xfrm>
            <a:off x="1217534" y="1162733"/>
            <a:ext cx="1386893" cy="835467"/>
          </a:xfrm>
          <a:prstGeom prst="rect">
            <a:avLst/>
          </a:prstGeom>
          <a:noFill/>
          <a:ln>
            <a:noFill/>
          </a:ln>
        </p:spPr>
      </p:pic>
      <p:sp>
        <p:nvSpPr>
          <p:cNvPr id="135" name="Google Shape;135;p17"/>
          <p:cNvSpPr txBox="1">
            <a:spLocks noGrp="1"/>
          </p:cNvSpPr>
          <p:nvPr>
            <p:ph type="sldNum" idx="12"/>
          </p:nvPr>
        </p:nvSpPr>
        <p:spPr>
          <a:xfrm>
            <a:off x="11464733" y="6365601"/>
            <a:ext cx="731600" cy="524800"/>
          </a:xfrm>
          <a:prstGeom prst="rect">
            <a:avLst/>
          </a:prstGeom>
        </p:spPr>
        <p:txBody>
          <a:bodyPr spcFirstLastPara="1" vert="horz" wrap="square" lIns="121900" tIns="121900" rIns="121900" bIns="121900" rtlCol="0" anchor="ctr" anchorCtr="0">
            <a:noAutofit/>
          </a:bodyPr>
          <a:lstStyle/>
          <a:p>
            <a:fld id="{00000000-1234-1234-1234-123412341234}" type="slidenum">
              <a:rPr lang="en" sz="2400"/>
              <a:pPr/>
              <a:t>7</a:t>
            </a:fld>
            <a:endParaRPr sz="2400" dirty="0"/>
          </a:p>
        </p:txBody>
      </p:sp>
      <p:pic>
        <p:nvPicPr>
          <p:cNvPr id="136" name="Google Shape;136;p17"/>
          <p:cNvPicPr preferRelativeResize="0"/>
          <p:nvPr/>
        </p:nvPicPr>
        <p:blipFill>
          <a:blip r:embed="rId5">
            <a:alphaModFix/>
          </a:blip>
          <a:stretch>
            <a:fillRect/>
          </a:stretch>
        </p:blipFill>
        <p:spPr>
          <a:xfrm>
            <a:off x="8376133" y="1400601"/>
            <a:ext cx="3454400" cy="977900"/>
          </a:xfrm>
          <a:prstGeom prst="rect">
            <a:avLst/>
          </a:prstGeom>
          <a:noFill/>
          <a:ln>
            <a:noFill/>
          </a:ln>
        </p:spPr>
      </p:pic>
      <p:sp>
        <p:nvSpPr>
          <p:cNvPr id="137" name="Google Shape;137;p17"/>
          <p:cNvSpPr txBox="1"/>
          <p:nvPr/>
        </p:nvSpPr>
        <p:spPr>
          <a:xfrm>
            <a:off x="-1" y="6365601"/>
            <a:ext cx="4764505" cy="615513"/>
          </a:xfrm>
          <a:prstGeom prst="rect">
            <a:avLst/>
          </a:prstGeom>
          <a:noFill/>
          <a:ln>
            <a:noFill/>
          </a:ln>
        </p:spPr>
        <p:txBody>
          <a:bodyPr spcFirstLastPara="1" wrap="square" lIns="121900" tIns="121900" rIns="121900" bIns="121900" anchor="t" anchorCtr="0">
            <a:spAutoFit/>
          </a:bodyPr>
          <a:lstStyle/>
          <a:p>
            <a:r>
              <a:rPr lang="en" sz="2400">
                <a:solidFill>
                  <a:schemeClr val="dk2"/>
                </a:solidFill>
              </a:rPr>
              <a:t>Debnath </a:t>
            </a:r>
            <a:r>
              <a:rPr lang="en" sz="2400" i="1">
                <a:solidFill>
                  <a:schemeClr val="dk2"/>
                </a:solidFill>
              </a:rPr>
              <a:t>et al. </a:t>
            </a:r>
            <a:r>
              <a:rPr lang="en" sz="2400">
                <a:solidFill>
                  <a:schemeClr val="dk2"/>
                </a:solidFill>
              </a:rPr>
              <a:t>Nature </a:t>
            </a:r>
            <a:r>
              <a:rPr lang="en" sz="2400" b="1">
                <a:solidFill>
                  <a:schemeClr val="dk2"/>
                </a:solidFill>
              </a:rPr>
              <a:t>536</a:t>
            </a:r>
            <a:r>
              <a:rPr lang="en" sz="2400">
                <a:solidFill>
                  <a:schemeClr val="dk2"/>
                </a:solidFill>
              </a:rPr>
              <a:t> (2016)</a:t>
            </a:r>
            <a:endParaRPr sz="2400">
              <a:solidFill>
                <a:schemeClr val="dk2"/>
              </a:solidFill>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41"/>
        <p:cNvGrpSpPr/>
        <p:nvPr/>
      </p:nvGrpSpPr>
      <p:grpSpPr>
        <a:xfrm>
          <a:off x="0" y="0"/>
          <a:ext cx="0" cy="0"/>
          <a:chOff x="0" y="0"/>
          <a:chExt cx="0" cy="0"/>
        </a:xfrm>
      </p:grpSpPr>
      <p:sp>
        <p:nvSpPr>
          <p:cNvPr id="142" name="Google Shape;142;p18"/>
          <p:cNvSpPr txBox="1">
            <a:spLocks noGrp="1"/>
          </p:cNvSpPr>
          <p:nvPr>
            <p:ph type="title"/>
          </p:nvPr>
        </p:nvSpPr>
        <p:spPr>
          <a:xfrm>
            <a:off x="415600" y="350415"/>
            <a:ext cx="11360800" cy="763600"/>
          </a:xfrm>
          <a:prstGeom prst="rect">
            <a:avLst/>
          </a:prstGeom>
        </p:spPr>
        <p:txBody>
          <a:bodyPr spcFirstLastPara="1" vert="horz" wrap="square" lIns="121900" tIns="121900" rIns="121900" bIns="121900" rtlCol="0" anchor="t" anchorCtr="0">
            <a:noAutofit/>
          </a:bodyPr>
          <a:lstStyle/>
          <a:p>
            <a:pPr algn="ctr"/>
            <a:r>
              <a:rPr lang="en" dirty="0"/>
              <a:t>Trapped-ion Gates</a:t>
            </a:r>
            <a:endParaRPr dirty="0"/>
          </a:p>
        </p:txBody>
      </p:sp>
      <p:sp>
        <p:nvSpPr>
          <p:cNvPr id="150" name="Google Shape;150;p18"/>
          <p:cNvSpPr txBox="1">
            <a:spLocks noGrp="1"/>
          </p:cNvSpPr>
          <p:nvPr>
            <p:ph type="sldNum" idx="12"/>
          </p:nvPr>
        </p:nvSpPr>
        <p:spPr>
          <a:xfrm>
            <a:off x="11460400" y="6392397"/>
            <a:ext cx="731600" cy="524800"/>
          </a:xfrm>
          <a:prstGeom prst="rect">
            <a:avLst/>
          </a:prstGeom>
        </p:spPr>
        <p:txBody>
          <a:bodyPr spcFirstLastPara="1" vert="horz" wrap="square" lIns="121900" tIns="121900" rIns="121900" bIns="121900" rtlCol="0" anchor="ctr" anchorCtr="0">
            <a:noAutofit/>
          </a:bodyPr>
          <a:lstStyle/>
          <a:p>
            <a:fld id="{00000000-1234-1234-1234-123412341234}" type="slidenum">
              <a:rPr lang="en" sz="2400"/>
              <a:pPr/>
              <a:t>8</a:t>
            </a:fld>
            <a:endParaRPr sz="2400" dirty="0"/>
          </a:p>
        </p:txBody>
      </p:sp>
      <p:pic>
        <p:nvPicPr>
          <p:cNvPr id="3" name="Picture 2">
            <a:extLst>
              <a:ext uri="{FF2B5EF4-FFF2-40B4-BE49-F238E27FC236}">
                <a16:creationId xmlns:a16="http://schemas.microsoft.com/office/drawing/2014/main" id="{8DBB1C09-1C67-CBDF-6934-47EA2078CEAF}"/>
              </a:ext>
            </a:extLst>
          </p:cNvPr>
          <p:cNvPicPr>
            <a:picLocks noChangeAspect="1"/>
          </p:cNvPicPr>
          <p:nvPr/>
        </p:nvPicPr>
        <p:blipFill>
          <a:blip r:embed="rId3"/>
          <a:stretch>
            <a:fillRect/>
          </a:stretch>
        </p:blipFill>
        <p:spPr>
          <a:xfrm>
            <a:off x="6343190" y="1665601"/>
            <a:ext cx="5319221" cy="723963"/>
          </a:xfrm>
          <a:prstGeom prst="rect">
            <a:avLst/>
          </a:prstGeom>
        </p:spPr>
      </p:pic>
      <p:pic>
        <p:nvPicPr>
          <p:cNvPr id="5" name="Picture 4">
            <a:extLst>
              <a:ext uri="{FF2B5EF4-FFF2-40B4-BE49-F238E27FC236}">
                <a16:creationId xmlns:a16="http://schemas.microsoft.com/office/drawing/2014/main" id="{58262F49-2DC5-E5A5-EB22-9EB8D2C1193A}"/>
              </a:ext>
            </a:extLst>
          </p:cNvPr>
          <p:cNvPicPr>
            <a:picLocks noChangeAspect="1"/>
          </p:cNvPicPr>
          <p:nvPr/>
        </p:nvPicPr>
        <p:blipFill>
          <a:blip r:embed="rId4"/>
          <a:stretch>
            <a:fillRect/>
          </a:stretch>
        </p:blipFill>
        <p:spPr>
          <a:xfrm>
            <a:off x="5904366" y="2938497"/>
            <a:ext cx="5758045" cy="721310"/>
          </a:xfrm>
          <a:prstGeom prst="rect">
            <a:avLst/>
          </a:prstGeom>
        </p:spPr>
      </p:pic>
      <p:pic>
        <p:nvPicPr>
          <p:cNvPr id="7" name="Picture 6">
            <a:extLst>
              <a:ext uri="{FF2B5EF4-FFF2-40B4-BE49-F238E27FC236}">
                <a16:creationId xmlns:a16="http://schemas.microsoft.com/office/drawing/2014/main" id="{D1BA3AA9-FAEF-9B2C-F9CF-B0A19FF9D187}"/>
              </a:ext>
            </a:extLst>
          </p:cNvPr>
          <p:cNvPicPr>
            <a:picLocks noChangeAspect="1"/>
          </p:cNvPicPr>
          <p:nvPr/>
        </p:nvPicPr>
        <p:blipFill>
          <a:blip r:embed="rId5"/>
          <a:stretch>
            <a:fillRect/>
          </a:stretch>
        </p:blipFill>
        <p:spPr>
          <a:xfrm>
            <a:off x="6454810" y="4214046"/>
            <a:ext cx="5207601" cy="660863"/>
          </a:xfrm>
          <a:prstGeom prst="rect">
            <a:avLst/>
          </a:prstGeom>
        </p:spPr>
      </p:pic>
      <p:sp>
        <p:nvSpPr>
          <p:cNvPr id="8" name="Oval 7">
            <a:extLst>
              <a:ext uri="{FF2B5EF4-FFF2-40B4-BE49-F238E27FC236}">
                <a16:creationId xmlns:a16="http://schemas.microsoft.com/office/drawing/2014/main" id="{8CF22503-BCCB-0176-B67D-DC7E47370217}"/>
              </a:ext>
            </a:extLst>
          </p:cNvPr>
          <p:cNvSpPr/>
          <p:nvPr/>
        </p:nvSpPr>
        <p:spPr>
          <a:xfrm>
            <a:off x="8290560" y="2938497"/>
            <a:ext cx="495300" cy="375296"/>
          </a:xfrm>
          <a:prstGeom prst="ellipse">
            <a:avLst/>
          </a:prstGeom>
          <a:solidFill>
            <a:schemeClr val="accent1">
              <a:alpha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a:extLst>
              <a:ext uri="{FF2B5EF4-FFF2-40B4-BE49-F238E27FC236}">
                <a16:creationId xmlns:a16="http://schemas.microsoft.com/office/drawing/2014/main" id="{07EAFBD2-401C-82FF-4E7E-165CB2DC0F5A}"/>
              </a:ext>
            </a:extLst>
          </p:cNvPr>
          <p:cNvSpPr/>
          <p:nvPr/>
        </p:nvSpPr>
        <p:spPr>
          <a:xfrm>
            <a:off x="8290560" y="4312067"/>
            <a:ext cx="982980" cy="464820"/>
          </a:xfrm>
          <a:prstGeom prst="ellipse">
            <a:avLst/>
          </a:prstGeom>
          <a:solidFill>
            <a:schemeClr val="accent1">
              <a:alpha val="50000"/>
            </a:schemeClr>
          </a:solidFill>
          <a:ln>
            <a:solidFill>
              <a:schemeClr val="accent1">
                <a:shade val="1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14">
            <a:extLst>
              <a:ext uri="{FF2B5EF4-FFF2-40B4-BE49-F238E27FC236}">
                <a16:creationId xmlns:a16="http://schemas.microsoft.com/office/drawing/2014/main" id="{B15C8F89-18F2-EFF0-88F1-099F0412F2DE}"/>
              </a:ext>
            </a:extLst>
          </p:cNvPr>
          <p:cNvPicPr>
            <a:picLocks noChangeAspect="1"/>
          </p:cNvPicPr>
          <p:nvPr/>
        </p:nvPicPr>
        <p:blipFill>
          <a:blip r:embed="rId6"/>
          <a:stretch>
            <a:fillRect/>
          </a:stretch>
        </p:blipFill>
        <p:spPr>
          <a:xfrm>
            <a:off x="835266" y="1767230"/>
            <a:ext cx="1602860" cy="518051"/>
          </a:xfrm>
          <a:prstGeom prst="rect">
            <a:avLst/>
          </a:prstGeom>
        </p:spPr>
      </p:pic>
      <p:pic>
        <p:nvPicPr>
          <p:cNvPr id="17" name="Picture 16">
            <a:extLst>
              <a:ext uri="{FF2B5EF4-FFF2-40B4-BE49-F238E27FC236}">
                <a16:creationId xmlns:a16="http://schemas.microsoft.com/office/drawing/2014/main" id="{9359CEEE-BF0B-A8F2-BF57-D55549817416}"/>
              </a:ext>
            </a:extLst>
          </p:cNvPr>
          <p:cNvPicPr>
            <a:picLocks noChangeAspect="1"/>
          </p:cNvPicPr>
          <p:nvPr/>
        </p:nvPicPr>
        <p:blipFill>
          <a:blip r:embed="rId7"/>
          <a:stretch>
            <a:fillRect/>
          </a:stretch>
        </p:blipFill>
        <p:spPr>
          <a:xfrm>
            <a:off x="855860" y="4162677"/>
            <a:ext cx="3164532" cy="763600"/>
          </a:xfrm>
          <a:prstGeom prst="rect">
            <a:avLst/>
          </a:prstGeom>
        </p:spPr>
      </p:pic>
      <p:pic>
        <p:nvPicPr>
          <p:cNvPr id="19" name="Picture 18">
            <a:extLst>
              <a:ext uri="{FF2B5EF4-FFF2-40B4-BE49-F238E27FC236}">
                <a16:creationId xmlns:a16="http://schemas.microsoft.com/office/drawing/2014/main" id="{D163F269-CE96-FC3D-9FCF-538D845648CF}"/>
              </a:ext>
            </a:extLst>
          </p:cNvPr>
          <p:cNvPicPr>
            <a:picLocks noChangeAspect="1"/>
          </p:cNvPicPr>
          <p:nvPr/>
        </p:nvPicPr>
        <p:blipFill>
          <a:blip r:embed="rId8"/>
          <a:stretch>
            <a:fillRect/>
          </a:stretch>
        </p:blipFill>
        <p:spPr>
          <a:xfrm>
            <a:off x="855860" y="2972538"/>
            <a:ext cx="3337710" cy="657893"/>
          </a:xfrm>
          <a:prstGeom prst="rect">
            <a:avLst/>
          </a:prstGeom>
        </p:spPr>
      </p:pic>
      <p:pic>
        <p:nvPicPr>
          <p:cNvPr id="21" name="Picture 20">
            <a:extLst>
              <a:ext uri="{FF2B5EF4-FFF2-40B4-BE49-F238E27FC236}">
                <a16:creationId xmlns:a16="http://schemas.microsoft.com/office/drawing/2014/main" id="{554963DE-2752-CA84-1321-94BF31B29E17}"/>
              </a:ext>
            </a:extLst>
          </p:cNvPr>
          <p:cNvPicPr>
            <a:picLocks noChangeAspect="1"/>
          </p:cNvPicPr>
          <p:nvPr/>
        </p:nvPicPr>
        <p:blipFill>
          <a:blip r:embed="rId9"/>
          <a:stretch>
            <a:fillRect/>
          </a:stretch>
        </p:blipFill>
        <p:spPr>
          <a:xfrm>
            <a:off x="855860" y="5458523"/>
            <a:ext cx="1348860" cy="479883"/>
          </a:xfrm>
          <a:prstGeom prst="rect">
            <a:avLst/>
          </a:prstGeom>
        </p:spPr>
      </p:pic>
      <p:pic>
        <p:nvPicPr>
          <p:cNvPr id="23" name="Picture 22">
            <a:extLst>
              <a:ext uri="{FF2B5EF4-FFF2-40B4-BE49-F238E27FC236}">
                <a16:creationId xmlns:a16="http://schemas.microsoft.com/office/drawing/2014/main" id="{B862F182-A2E5-9F1D-896E-6D4E2AD6B63C}"/>
              </a:ext>
            </a:extLst>
          </p:cNvPr>
          <p:cNvPicPr>
            <a:picLocks noChangeAspect="1"/>
          </p:cNvPicPr>
          <p:nvPr/>
        </p:nvPicPr>
        <p:blipFill>
          <a:blip r:embed="rId10">
            <a:extLst>
              <a:ext uri="{BEBA8EAE-BF5A-486C-A8C5-ECC9F3942E4B}">
                <a14:imgProps xmlns:a14="http://schemas.microsoft.com/office/drawing/2010/main">
                  <a14:imgLayer r:embed="rId11">
                    <a14:imgEffect>
                      <a14:backgroundRemoval t="10000" b="90000" l="10000" r="90000"/>
                    </a14:imgEffect>
                  </a14:imgLayer>
                </a14:imgProps>
              </a:ext>
            </a:extLst>
          </a:blip>
          <a:stretch>
            <a:fillRect/>
          </a:stretch>
        </p:blipFill>
        <p:spPr>
          <a:xfrm>
            <a:off x="4193570" y="1645054"/>
            <a:ext cx="1752752" cy="739204"/>
          </a:xfrm>
          <a:prstGeom prst="rect">
            <a:avLst/>
          </a:prstGeom>
        </p:spPr>
      </p:pic>
      <p:pic>
        <p:nvPicPr>
          <p:cNvPr id="25" name="Picture 24">
            <a:extLst>
              <a:ext uri="{FF2B5EF4-FFF2-40B4-BE49-F238E27FC236}">
                <a16:creationId xmlns:a16="http://schemas.microsoft.com/office/drawing/2014/main" id="{A51BDB4C-1216-E2BF-5177-E6AB8DAE6DD0}"/>
              </a:ext>
            </a:extLst>
          </p:cNvPr>
          <p:cNvPicPr>
            <a:picLocks noChangeAspect="1"/>
          </p:cNvPicPr>
          <p:nvPr/>
        </p:nvPicPr>
        <p:blipFill>
          <a:blip r:embed="rId12">
            <a:extLst>
              <a:ext uri="{BEBA8EAE-BF5A-486C-A8C5-ECC9F3942E4B}">
                <a14:imgProps xmlns:a14="http://schemas.microsoft.com/office/drawing/2010/main">
                  <a14:imgLayer r:embed="rId13">
                    <a14:imgEffect>
                      <a14:backgroundRemoval t="9375" b="89844" l="8439" r="89873">
                        <a14:foregroundMark x1="42194" y1="89063" x2="42194" y2="89063"/>
                        <a14:foregroundMark x1="60338" y1="78125" x2="60338" y2="78125"/>
                        <a14:foregroundMark x1="60759" y1="76563" x2="60759" y2="76563"/>
                        <a14:foregroundMark x1="62447" y1="76563" x2="62447" y2="76563"/>
                        <a14:foregroundMark x1="62447" y1="76563" x2="62447" y2="76563"/>
                        <a14:foregroundMark x1="62025" y1="76563" x2="11392" y2="76563"/>
                        <a14:foregroundMark x1="76793" y1="75781" x2="8439" y2="75781"/>
                        <a14:foregroundMark x1="8439" y1="18750" x2="76793" y2="21875"/>
                      </a14:backgroundRemoval>
                    </a14:imgEffect>
                  </a14:imgLayer>
                </a14:imgProps>
              </a:ext>
            </a:extLst>
          </a:blip>
          <a:stretch>
            <a:fillRect/>
          </a:stretch>
        </p:blipFill>
        <p:spPr>
          <a:xfrm>
            <a:off x="4334552" y="4056754"/>
            <a:ext cx="1806097" cy="975445"/>
          </a:xfrm>
          <a:prstGeom prst="rect">
            <a:avLst/>
          </a:prstGeom>
        </p:spPr>
      </p:pic>
      <p:pic>
        <p:nvPicPr>
          <p:cNvPr id="27" name="Picture 26">
            <a:extLst>
              <a:ext uri="{FF2B5EF4-FFF2-40B4-BE49-F238E27FC236}">
                <a16:creationId xmlns:a16="http://schemas.microsoft.com/office/drawing/2014/main" id="{02042A60-5285-FBF6-4F6D-5D0EE8B6BBA3}"/>
              </a:ext>
            </a:extLst>
          </p:cNvPr>
          <p:cNvPicPr>
            <a:picLocks noChangeAspect="1"/>
          </p:cNvPicPr>
          <p:nvPr/>
        </p:nvPicPr>
        <p:blipFill>
          <a:blip r:embed="rId14">
            <a:extLst>
              <a:ext uri="{BEBA8EAE-BF5A-486C-A8C5-ECC9F3942E4B}">
                <a14:imgProps xmlns:a14="http://schemas.microsoft.com/office/drawing/2010/main">
                  <a14:imgLayer r:embed="rId15">
                    <a14:imgEffect>
                      <a14:backgroundRemoval t="6154" b="96154" l="7568" r="95135">
                        <a14:foregroundMark x1="51351" y1="10769" x2="51351" y2="10769"/>
                        <a14:foregroundMark x1="51351" y1="6923" x2="51351" y2="6923"/>
                        <a14:foregroundMark x1="42162" y1="93077" x2="62162" y2="96154"/>
                        <a14:foregroundMark x1="55135" y1="96923" x2="60541" y2="96923"/>
                        <a14:foregroundMark x1="7568" y1="78462" x2="40541" y2="79231"/>
                        <a14:foregroundMark x1="65946" y1="79231" x2="95135" y2="80769"/>
                      </a14:backgroundRemoval>
                    </a14:imgEffect>
                  </a14:imgLayer>
                </a14:imgProps>
              </a:ext>
            </a:extLst>
          </a:blip>
          <a:stretch>
            <a:fillRect/>
          </a:stretch>
        </p:blipFill>
        <p:spPr>
          <a:xfrm>
            <a:off x="4334552" y="2818450"/>
            <a:ext cx="1409822" cy="990686"/>
          </a:xfrm>
          <a:prstGeom prst="rect">
            <a:avLst/>
          </a:prstGeom>
        </p:spPr>
      </p:pic>
      <p:pic>
        <p:nvPicPr>
          <p:cNvPr id="29" name="Picture 28">
            <a:extLst>
              <a:ext uri="{FF2B5EF4-FFF2-40B4-BE49-F238E27FC236}">
                <a16:creationId xmlns:a16="http://schemas.microsoft.com/office/drawing/2014/main" id="{5D09A192-4E4E-299E-7166-9C75E27AE78C}"/>
              </a:ext>
            </a:extLst>
          </p:cNvPr>
          <p:cNvPicPr>
            <a:picLocks noChangeAspect="1"/>
          </p:cNvPicPr>
          <p:nvPr/>
        </p:nvPicPr>
        <p:blipFill>
          <a:blip r:embed="rId16">
            <a:extLst>
              <a:ext uri="{BEBA8EAE-BF5A-486C-A8C5-ECC9F3942E4B}">
                <a14:imgProps xmlns:a14="http://schemas.microsoft.com/office/drawing/2010/main">
                  <a14:imgLayer r:embed="rId17">
                    <a14:imgEffect>
                      <a14:backgroundRemoval t="8929" b="89286" l="4000" r="94286">
                        <a14:foregroundMark x1="4571" y1="55357" x2="40000" y2="55357"/>
                        <a14:foregroundMark x1="66286" y1="58929" x2="94286" y2="58929"/>
                        <a14:foregroundMark x1="66286" y1="51786" x2="93714" y2="60714"/>
                        <a14:foregroundMark x1="51429" y1="89286" x2="51429" y2="89286"/>
                        <a14:foregroundMark x1="53143" y1="89286" x2="53143" y2="89286"/>
                        <a14:foregroundMark x1="53143" y1="89286" x2="53143" y2="89286"/>
                      </a14:backgroundRemoval>
                    </a14:imgEffect>
                  </a14:imgLayer>
                </a14:imgProps>
              </a:ext>
            </a:extLst>
          </a:blip>
          <a:stretch>
            <a:fillRect/>
          </a:stretch>
        </p:blipFill>
        <p:spPr>
          <a:xfrm>
            <a:off x="4410758" y="5481632"/>
            <a:ext cx="1333616" cy="426757"/>
          </a:xfrm>
          <a:prstGeom prst="rect">
            <a:avLst/>
          </a:prstGeom>
        </p:spPr>
      </p:pic>
      <p:sp>
        <p:nvSpPr>
          <p:cNvPr id="31" name="Google Shape;151;p18">
            <a:extLst>
              <a:ext uri="{FF2B5EF4-FFF2-40B4-BE49-F238E27FC236}">
                <a16:creationId xmlns:a16="http://schemas.microsoft.com/office/drawing/2014/main" id="{164408D2-BB13-0C0E-C3CF-7A42B553D076}"/>
              </a:ext>
            </a:extLst>
          </p:cNvPr>
          <p:cNvSpPr txBox="1"/>
          <p:nvPr/>
        </p:nvSpPr>
        <p:spPr>
          <a:xfrm>
            <a:off x="0" y="6363240"/>
            <a:ext cx="4411579" cy="553957"/>
          </a:xfrm>
          <a:prstGeom prst="rect">
            <a:avLst/>
          </a:prstGeom>
          <a:noFill/>
          <a:ln>
            <a:noFill/>
          </a:ln>
        </p:spPr>
        <p:txBody>
          <a:bodyPr spcFirstLastPara="1" wrap="square" lIns="121900" tIns="121900" rIns="121900" bIns="121900" anchor="t" anchorCtr="0">
            <a:spAutoFit/>
          </a:bodyPr>
          <a:lstStyle/>
          <a:p>
            <a:r>
              <a:rPr lang="en" sz="2000" dirty="0">
                <a:solidFill>
                  <a:schemeClr val="dk2"/>
                </a:solidFill>
              </a:rPr>
              <a:t>A. Than </a:t>
            </a:r>
            <a:r>
              <a:rPr lang="en" sz="2000" i="1" dirty="0">
                <a:solidFill>
                  <a:schemeClr val="dk2"/>
                </a:solidFill>
              </a:rPr>
              <a:t>et al.</a:t>
            </a:r>
            <a:r>
              <a:rPr lang="en" sz="2000" dirty="0">
                <a:solidFill>
                  <a:schemeClr val="dk2"/>
                </a:solidFill>
              </a:rPr>
              <a:t> arXiv:2509.11477 </a:t>
            </a:r>
            <a:endParaRPr sz="2000" dirty="0">
              <a:solidFill>
                <a:schemeClr val="dk2"/>
              </a:solidFill>
            </a:endParaRPr>
          </a:p>
        </p:txBody>
      </p:sp>
      <p:sp>
        <p:nvSpPr>
          <p:cNvPr id="33" name="Google Shape;151;p18">
            <a:extLst>
              <a:ext uri="{FF2B5EF4-FFF2-40B4-BE49-F238E27FC236}">
                <a16:creationId xmlns:a16="http://schemas.microsoft.com/office/drawing/2014/main" id="{88D679C3-D3EA-2777-EB3D-B37EADB7AFDC}"/>
              </a:ext>
            </a:extLst>
          </p:cNvPr>
          <p:cNvSpPr txBox="1"/>
          <p:nvPr/>
        </p:nvSpPr>
        <p:spPr>
          <a:xfrm>
            <a:off x="6983929" y="6363240"/>
            <a:ext cx="4792471" cy="553957"/>
          </a:xfrm>
          <a:prstGeom prst="rect">
            <a:avLst/>
          </a:prstGeom>
          <a:noFill/>
          <a:ln>
            <a:noFill/>
          </a:ln>
        </p:spPr>
        <p:txBody>
          <a:bodyPr spcFirstLastPara="1" wrap="square" lIns="121900" tIns="121900" rIns="121900" bIns="121900" anchor="t" anchorCtr="0">
            <a:spAutoFit/>
          </a:bodyPr>
          <a:lstStyle/>
          <a:p>
            <a:r>
              <a:rPr lang="en" sz="2000" dirty="0">
                <a:solidFill>
                  <a:schemeClr val="dk2"/>
                </a:solidFill>
              </a:rPr>
              <a:t>Z. Davoudi </a:t>
            </a:r>
            <a:r>
              <a:rPr lang="en" sz="2000" i="1" dirty="0">
                <a:solidFill>
                  <a:schemeClr val="dk2"/>
                </a:solidFill>
              </a:rPr>
              <a:t>et al.</a:t>
            </a:r>
            <a:r>
              <a:rPr lang="en-US" sz="2000" i="1" dirty="0">
                <a:solidFill>
                  <a:schemeClr val="dk2"/>
                </a:solidFill>
              </a:rPr>
              <a:t> PhysRevResearch.3.043072</a:t>
            </a:r>
            <a:endParaRPr sz="2400" dirty="0">
              <a:solidFill>
                <a:schemeClr val="dk2"/>
              </a:solidFill>
            </a:endParaRPr>
          </a:p>
        </p:txBody>
      </p:sp>
      <p:pic>
        <p:nvPicPr>
          <p:cNvPr id="6" name="Picture 5">
            <a:extLst>
              <a:ext uri="{FF2B5EF4-FFF2-40B4-BE49-F238E27FC236}">
                <a16:creationId xmlns:a16="http://schemas.microsoft.com/office/drawing/2014/main" id="{642E819F-8D4E-593E-0188-8A3AAD2E9F1C}"/>
              </a:ext>
            </a:extLst>
          </p:cNvPr>
          <p:cNvPicPr>
            <a:picLocks noChangeAspect="1"/>
          </p:cNvPicPr>
          <p:nvPr/>
        </p:nvPicPr>
        <p:blipFill>
          <a:blip r:embed="rId18"/>
          <a:stretch>
            <a:fillRect/>
          </a:stretch>
        </p:blipFill>
        <p:spPr>
          <a:xfrm>
            <a:off x="10987861" y="2384258"/>
            <a:ext cx="586919" cy="242593"/>
          </a:xfrm>
          <a:prstGeom prst="rect">
            <a:avLst/>
          </a:prstGeom>
        </p:spPr>
      </p:pic>
      <p:pic>
        <p:nvPicPr>
          <p:cNvPr id="11" name="Picture 10">
            <a:extLst>
              <a:ext uri="{FF2B5EF4-FFF2-40B4-BE49-F238E27FC236}">
                <a16:creationId xmlns:a16="http://schemas.microsoft.com/office/drawing/2014/main" id="{6729C3C1-91FE-C27F-55DF-73C218CE999C}"/>
              </a:ext>
            </a:extLst>
          </p:cNvPr>
          <p:cNvPicPr>
            <a:picLocks noChangeAspect="1"/>
          </p:cNvPicPr>
          <p:nvPr/>
        </p:nvPicPr>
        <p:blipFill>
          <a:blip r:embed="rId19"/>
          <a:stretch>
            <a:fillRect/>
          </a:stretch>
        </p:blipFill>
        <p:spPr>
          <a:xfrm>
            <a:off x="10682220" y="3639154"/>
            <a:ext cx="980191" cy="204500"/>
          </a:xfrm>
          <a:prstGeom prst="rect">
            <a:avLst/>
          </a:prstGeom>
        </p:spPr>
      </p:pic>
      <p:pic>
        <p:nvPicPr>
          <p:cNvPr id="13" name="Picture 12">
            <a:extLst>
              <a:ext uri="{FF2B5EF4-FFF2-40B4-BE49-F238E27FC236}">
                <a16:creationId xmlns:a16="http://schemas.microsoft.com/office/drawing/2014/main" id="{67E01BA2-518C-8522-1098-4F3BE14E0B64}"/>
              </a:ext>
            </a:extLst>
          </p:cNvPr>
          <p:cNvPicPr>
            <a:picLocks noChangeAspect="1"/>
          </p:cNvPicPr>
          <p:nvPr/>
        </p:nvPicPr>
        <p:blipFill>
          <a:blip r:embed="rId20"/>
          <a:stretch>
            <a:fillRect/>
          </a:stretch>
        </p:blipFill>
        <p:spPr>
          <a:xfrm>
            <a:off x="10930811" y="4993896"/>
            <a:ext cx="731600" cy="187590"/>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41">
          <a:extLst>
            <a:ext uri="{FF2B5EF4-FFF2-40B4-BE49-F238E27FC236}">
              <a16:creationId xmlns:a16="http://schemas.microsoft.com/office/drawing/2014/main" id="{A5203AE4-0534-CF9A-43CE-A917A7DF93B6}"/>
            </a:ext>
          </a:extLst>
        </p:cNvPr>
        <p:cNvGrpSpPr/>
        <p:nvPr/>
      </p:nvGrpSpPr>
      <p:grpSpPr>
        <a:xfrm>
          <a:off x="0" y="0"/>
          <a:ext cx="0" cy="0"/>
          <a:chOff x="0" y="0"/>
          <a:chExt cx="0" cy="0"/>
        </a:xfrm>
      </p:grpSpPr>
      <p:sp>
        <p:nvSpPr>
          <p:cNvPr id="142" name="Google Shape;142;p18">
            <a:extLst>
              <a:ext uri="{FF2B5EF4-FFF2-40B4-BE49-F238E27FC236}">
                <a16:creationId xmlns:a16="http://schemas.microsoft.com/office/drawing/2014/main" id="{75C5559E-612A-73C5-420A-48E2082C6EBC}"/>
              </a:ext>
            </a:extLst>
          </p:cNvPr>
          <p:cNvSpPr txBox="1">
            <a:spLocks noGrp="1"/>
          </p:cNvSpPr>
          <p:nvPr>
            <p:ph type="title"/>
          </p:nvPr>
        </p:nvSpPr>
        <p:spPr>
          <a:xfrm>
            <a:off x="415600" y="350415"/>
            <a:ext cx="11360800" cy="763600"/>
          </a:xfrm>
          <a:prstGeom prst="rect">
            <a:avLst/>
          </a:prstGeom>
        </p:spPr>
        <p:txBody>
          <a:bodyPr spcFirstLastPara="1" vert="horz" wrap="square" lIns="121900" tIns="121900" rIns="121900" bIns="121900" rtlCol="0" anchor="t" anchorCtr="0">
            <a:noAutofit/>
          </a:bodyPr>
          <a:lstStyle/>
          <a:p>
            <a:pPr algn="ctr"/>
            <a:r>
              <a:rPr lang="en" dirty="0"/>
              <a:t>Spin-dependent displacement</a:t>
            </a:r>
            <a:endParaRPr dirty="0"/>
          </a:p>
        </p:txBody>
      </p:sp>
      <p:pic>
        <p:nvPicPr>
          <p:cNvPr id="143" name="Google Shape;143;p18">
            <a:extLst>
              <a:ext uri="{FF2B5EF4-FFF2-40B4-BE49-F238E27FC236}">
                <a16:creationId xmlns:a16="http://schemas.microsoft.com/office/drawing/2014/main" id="{5DCA0D3A-8B4F-CBA3-DBF8-2043CE903776}"/>
              </a:ext>
            </a:extLst>
          </p:cNvPr>
          <p:cNvPicPr preferRelativeResize="0"/>
          <p:nvPr/>
        </p:nvPicPr>
        <p:blipFill>
          <a:blip r:embed="rId3">
            <a:alphaModFix/>
          </a:blip>
          <a:stretch>
            <a:fillRect/>
          </a:stretch>
        </p:blipFill>
        <p:spPr>
          <a:xfrm>
            <a:off x="9889536" y="450590"/>
            <a:ext cx="1599580" cy="1213243"/>
          </a:xfrm>
          <a:prstGeom prst="rect">
            <a:avLst/>
          </a:prstGeom>
          <a:noFill/>
          <a:ln>
            <a:noFill/>
          </a:ln>
        </p:spPr>
      </p:pic>
      <p:pic>
        <p:nvPicPr>
          <p:cNvPr id="144" name="Google Shape;144;p18">
            <a:extLst>
              <a:ext uri="{FF2B5EF4-FFF2-40B4-BE49-F238E27FC236}">
                <a16:creationId xmlns:a16="http://schemas.microsoft.com/office/drawing/2014/main" id="{01C6DE14-D0D1-B97F-0BC6-64A16A1FDFA2}"/>
              </a:ext>
            </a:extLst>
          </p:cNvPr>
          <p:cNvPicPr preferRelativeResize="0"/>
          <p:nvPr/>
        </p:nvPicPr>
        <p:blipFill>
          <a:blip r:embed="rId4">
            <a:alphaModFix/>
          </a:blip>
          <a:stretch>
            <a:fillRect/>
          </a:stretch>
        </p:blipFill>
        <p:spPr>
          <a:xfrm>
            <a:off x="415600" y="1327707"/>
            <a:ext cx="4644832" cy="2301235"/>
          </a:xfrm>
          <a:prstGeom prst="rect">
            <a:avLst/>
          </a:prstGeom>
          <a:noFill/>
          <a:ln>
            <a:noFill/>
          </a:ln>
        </p:spPr>
      </p:pic>
      <p:pic>
        <p:nvPicPr>
          <p:cNvPr id="145" name="Google Shape;145;p18">
            <a:extLst>
              <a:ext uri="{FF2B5EF4-FFF2-40B4-BE49-F238E27FC236}">
                <a16:creationId xmlns:a16="http://schemas.microsoft.com/office/drawing/2014/main" id="{BB86B207-F5B2-90E1-8769-B95E5248A2E9}"/>
              </a:ext>
            </a:extLst>
          </p:cNvPr>
          <p:cNvPicPr preferRelativeResize="0"/>
          <p:nvPr/>
        </p:nvPicPr>
        <p:blipFill>
          <a:blip r:embed="rId5">
            <a:alphaModFix/>
          </a:blip>
          <a:stretch>
            <a:fillRect/>
          </a:stretch>
        </p:blipFill>
        <p:spPr>
          <a:xfrm>
            <a:off x="5617299" y="1836300"/>
            <a:ext cx="5362567" cy="983867"/>
          </a:xfrm>
          <a:prstGeom prst="rect">
            <a:avLst/>
          </a:prstGeom>
          <a:noFill/>
          <a:ln>
            <a:noFill/>
          </a:ln>
        </p:spPr>
      </p:pic>
      <p:pic>
        <p:nvPicPr>
          <p:cNvPr id="146" name="Google Shape;146;p18">
            <a:extLst>
              <a:ext uri="{FF2B5EF4-FFF2-40B4-BE49-F238E27FC236}">
                <a16:creationId xmlns:a16="http://schemas.microsoft.com/office/drawing/2014/main" id="{4A2BF571-04E1-5E9C-D12D-B993EC3B7E4C}"/>
              </a:ext>
            </a:extLst>
          </p:cNvPr>
          <p:cNvPicPr preferRelativeResize="0"/>
          <p:nvPr/>
        </p:nvPicPr>
        <p:blipFill rotWithShape="1">
          <a:blip r:embed="rId6">
            <a:alphaModFix/>
          </a:blip>
          <a:srcRect l="10474"/>
          <a:stretch/>
        </p:blipFill>
        <p:spPr>
          <a:xfrm>
            <a:off x="5554803" y="2992634"/>
            <a:ext cx="5487567" cy="872733"/>
          </a:xfrm>
          <a:prstGeom prst="rect">
            <a:avLst/>
          </a:prstGeom>
          <a:noFill/>
          <a:ln>
            <a:noFill/>
          </a:ln>
        </p:spPr>
      </p:pic>
      <p:pic>
        <p:nvPicPr>
          <p:cNvPr id="147" name="Google Shape;147;p18">
            <a:extLst>
              <a:ext uri="{FF2B5EF4-FFF2-40B4-BE49-F238E27FC236}">
                <a16:creationId xmlns:a16="http://schemas.microsoft.com/office/drawing/2014/main" id="{AD46B105-0C59-248D-2193-F65671304DB0}"/>
              </a:ext>
            </a:extLst>
          </p:cNvPr>
          <p:cNvPicPr preferRelativeResize="0"/>
          <p:nvPr/>
        </p:nvPicPr>
        <p:blipFill>
          <a:blip r:embed="rId7">
            <a:alphaModFix/>
          </a:blip>
          <a:stretch>
            <a:fillRect/>
          </a:stretch>
        </p:blipFill>
        <p:spPr>
          <a:xfrm>
            <a:off x="6279933" y="3865367"/>
            <a:ext cx="3494267" cy="1056133"/>
          </a:xfrm>
          <a:prstGeom prst="rect">
            <a:avLst/>
          </a:prstGeom>
          <a:noFill/>
          <a:ln>
            <a:noFill/>
          </a:ln>
        </p:spPr>
      </p:pic>
      <p:sp>
        <p:nvSpPr>
          <p:cNvPr id="148" name="Google Shape;148;p18">
            <a:extLst>
              <a:ext uri="{FF2B5EF4-FFF2-40B4-BE49-F238E27FC236}">
                <a16:creationId xmlns:a16="http://schemas.microsoft.com/office/drawing/2014/main" id="{494BF42A-74F4-3A4D-36B0-C21DBD033E66}"/>
              </a:ext>
            </a:extLst>
          </p:cNvPr>
          <p:cNvSpPr txBox="1"/>
          <p:nvPr/>
        </p:nvSpPr>
        <p:spPr>
          <a:xfrm>
            <a:off x="5708900" y="5005067"/>
            <a:ext cx="5487600" cy="984845"/>
          </a:xfrm>
          <a:prstGeom prst="rect">
            <a:avLst/>
          </a:prstGeom>
          <a:noFill/>
          <a:ln>
            <a:noFill/>
          </a:ln>
        </p:spPr>
        <p:txBody>
          <a:bodyPr spcFirstLastPara="1" wrap="square" lIns="121900" tIns="121900" rIns="121900" bIns="121900" anchor="t" anchorCtr="0">
            <a:spAutoFit/>
          </a:bodyPr>
          <a:lstStyle/>
          <a:p>
            <a:pPr algn="ctr"/>
            <a:r>
              <a:rPr lang="en" sz="2400">
                <a:solidFill>
                  <a:schemeClr val="dk2"/>
                </a:solidFill>
              </a:rPr>
              <a:t>Phase control on laser allows for selectable phase for each operator</a:t>
            </a:r>
            <a:endParaRPr sz="2400">
              <a:solidFill>
                <a:schemeClr val="dk2"/>
              </a:solidFill>
            </a:endParaRPr>
          </a:p>
        </p:txBody>
      </p:sp>
      <p:pic>
        <p:nvPicPr>
          <p:cNvPr id="149" name="Google Shape;149;p18">
            <a:extLst>
              <a:ext uri="{FF2B5EF4-FFF2-40B4-BE49-F238E27FC236}">
                <a16:creationId xmlns:a16="http://schemas.microsoft.com/office/drawing/2014/main" id="{499E863C-8F16-AEFD-7BB7-BB31F5AE9B4B}"/>
              </a:ext>
            </a:extLst>
          </p:cNvPr>
          <p:cNvPicPr preferRelativeResize="0"/>
          <p:nvPr/>
        </p:nvPicPr>
        <p:blipFill>
          <a:blip r:embed="rId8">
            <a:alphaModFix/>
          </a:blip>
          <a:stretch>
            <a:fillRect/>
          </a:stretch>
        </p:blipFill>
        <p:spPr>
          <a:xfrm>
            <a:off x="1420768" y="4017535"/>
            <a:ext cx="3269433" cy="2385899"/>
          </a:xfrm>
          <a:prstGeom prst="rect">
            <a:avLst/>
          </a:prstGeom>
          <a:noFill/>
          <a:ln>
            <a:noFill/>
          </a:ln>
        </p:spPr>
      </p:pic>
      <p:sp>
        <p:nvSpPr>
          <p:cNvPr id="150" name="Google Shape;150;p18">
            <a:extLst>
              <a:ext uri="{FF2B5EF4-FFF2-40B4-BE49-F238E27FC236}">
                <a16:creationId xmlns:a16="http://schemas.microsoft.com/office/drawing/2014/main" id="{30F7931D-084F-7F3C-222D-2EBFEEA4F873}"/>
              </a:ext>
            </a:extLst>
          </p:cNvPr>
          <p:cNvSpPr txBox="1">
            <a:spLocks noGrp="1"/>
          </p:cNvSpPr>
          <p:nvPr>
            <p:ph type="sldNum" idx="12"/>
          </p:nvPr>
        </p:nvSpPr>
        <p:spPr>
          <a:xfrm>
            <a:off x="11460400" y="6327334"/>
            <a:ext cx="731600" cy="524800"/>
          </a:xfrm>
          <a:prstGeom prst="rect">
            <a:avLst/>
          </a:prstGeom>
        </p:spPr>
        <p:txBody>
          <a:bodyPr spcFirstLastPara="1" vert="horz" wrap="square" lIns="121900" tIns="121900" rIns="121900" bIns="121900" rtlCol="0" anchor="ctr" anchorCtr="0">
            <a:noAutofit/>
          </a:bodyPr>
          <a:lstStyle/>
          <a:p>
            <a:fld id="{00000000-1234-1234-1234-123412341234}" type="slidenum">
              <a:rPr lang="en" sz="2400"/>
              <a:pPr/>
              <a:t>9</a:t>
            </a:fld>
            <a:endParaRPr sz="2400" dirty="0"/>
          </a:p>
        </p:txBody>
      </p:sp>
      <p:sp>
        <p:nvSpPr>
          <p:cNvPr id="151" name="Google Shape;151;p18">
            <a:extLst>
              <a:ext uri="{FF2B5EF4-FFF2-40B4-BE49-F238E27FC236}">
                <a16:creationId xmlns:a16="http://schemas.microsoft.com/office/drawing/2014/main" id="{EC6888B5-1570-1EC0-DC26-5F1BF0D007B7}"/>
              </a:ext>
            </a:extLst>
          </p:cNvPr>
          <p:cNvSpPr txBox="1"/>
          <p:nvPr/>
        </p:nvSpPr>
        <p:spPr>
          <a:xfrm>
            <a:off x="-1" y="6327334"/>
            <a:ext cx="4411579" cy="615513"/>
          </a:xfrm>
          <a:prstGeom prst="rect">
            <a:avLst/>
          </a:prstGeom>
          <a:noFill/>
          <a:ln>
            <a:noFill/>
          </a:ln>
        </p:spPr>
        <p:txBody>
          <a:bodyPr spcFirstLastPara="1" wrap="square" lIns="121900" tIns="121900" rIns="121900" bIns="121900" anchor="t" anchorCtr="0">
            <a:spAutoFit/>
          </a:bodyPr>
          <a:lstStyle/>
          <a:p>
            <a:r>
              <a:rPr lang="en" sz="2400">
                <a:solidFill>
                  <a:schemeClr val="dk2"/>
                </a:solidFill>
              </a:rPr>
              <a:t>A. Than </a:t>
            </a:r>
            <a:r>
              <a:rPr lang="en" sz="2400" i="1">
                <a:solidFill>
                  <a:schemeClr val="dk2"/>
                </a:solidFill>
              </a:rPr>
              <a:t>et al.</a:t>
            </a:r>
            <a:r>
              <a:rPr lang="en" sz="2400">
                <a:solidFill>
                  <a:schemeClr val="dk2"/>
                </a:solidFill>
              </a:rPr>
              <a:t> arXiv:2509.11477 </a:t>
            </a:r>
            <a:endParaRPr sz="2400">
              <a:solidFill>
                <a:schemeClr val="dk2"/>
              </a:solidFill>
            </a:endParaRPr>
          </a:p>
        </p:txBody>
      </p:sp>
    </p:spTree>
    <p:extLst>
      <p:ext uri="{BB962C8B-B14F-4D97-AF65-F5344CB8AC3E}">
        <p14:creationId xmlns:p14="http://schemas.microsoft.com/office/powerpoint/2010/main" val="167087279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Organic</Template>
  <TotalTime>6768</TotalTime>
  <Words>1934</Words>
  <Application>Microsoft Office PowerPoint</Application>
  <PresentationFormat>Widescreen</PresentationFormat>
  <Paragraphs>203</Paragraphs>
  <Slides>24</Slides>
  <Notes>24</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24</vt:i4>
      </vt:variant>
    </vt:vector>
  </HeadingPairs>
  <TitlesOfParts>
    <vt:vector size="29" baseType="lpstr">
      <vt:lpstr>Arial</vt:lpstr>
      <vt:lpstr>Calibri</vt:lpstr>
      <vt:lpstr>Calibri Light</vt:lpstr>
      <vt:lpstr>Wingdings</vt:lpstr>
      <vt:lpstr>Office Theme</vt:lpstr>
      <vt:lpstr>Observation of quantum-field theory dynamics on a spin-boson quantum computer</vt:lpstr>
      <vt:lpstr>Bosons in QFTs</vt:lpstr>
      <vt:lpstr>Simulation Methods</vt:lpstr>
      <vt:lpstr>Simulation Methods</vt:lpstr>
      <vt:lpstr>Simulation Methods</vt:lpstr>
      <vt:lpstr>Trapped-ion quantum simulator</vt:lpstr>
      <vt:lpstr>Our system</vt:lpstr>
      <vt:lpstr>Trapped-ion Gates</vt:lpstr>
      <vt:lpstr>Spin-dependent displacement</vt:lpstr>
      <vt:lpstr>Phonon measurement</vt:lpstr>
      <vt:lpstr>Yukawa model in (1+1)D</vt:lpstr>
      <vt:lpstr>Yukawa model in (1+1)D</vt:lpstr>
      <vt:lpstr>Yukawa model in (1+1)D</vt:lpstr>
      <vt:lpstr>Model Simplification</vt:lpstr>
      <vt:lpstr>N=2, Q=0</vt:lpstr>
      <vt:lpstr>N=4, Q=-1</vt:lpstr>
      <vt:lpstr>Results: 2-site theory</vt:lpstr>
      <vt:lpstr>Results: 4-site theory</vt:lpstr>
      <vt:lpstr>Cost Comparison</vt:lpstr>
      <vt:lpstr>Cost Comparison</vt:lpstr>
      <vt:lpstr>Cost Comparison</vt:lpstr>
      <vt:lpstr>Future Directions</vt:lpstr>
      <vt:lpstr>Future Directions</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Vinay Vikramaditya</dc:creator>
  <cp:lastModifiedBy>Vinay Vikramaditya</cp:lastModifiedBy>
  <cp:revision>39</cp:revision>
  <dcterms:created xsi:type="dcterms:W3CDTF">2026-03-07T05:31:33Z</dcterms:created>
  <dcterms:modified xsi:type="dcterms:W3CDTF">2026-07-27T14:04:26Z</dcterms:modified>
</cp:coreProperties>
</file>