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8"/>
  </p:notesMasterIdLst>
  <p:handoutMasterIdLst>
    <p:handoutMasterId r:id="rId19"/>
  </p:handoutMasterIdLst>
  <p:sldIdLst>
    <p:sldId id="263" r:id="rId5"/>
    <p:sldId id="316" r:id="rId6"/>
    <p:sldId id="285" r:id="rId7"/>
    <p:sldId id="333" r:id="rId8"/>
    <p:sldId id="317" r:id="rId9"/>
    <p:sldId id="334" r:id="rId10"/>
    <p:sldId id="335" r:id="rId11"/>
    <p:sldId id="336" r:id="rId12"/>
    <p:sldId id="337" r:id="rId13"/>
    <p:sldId id="338" r:id="rId14"/>
    <p:sldId id="339" r:id="rId15"/>
    <p:sldId id="340" r:id="rId16"/>
    <p:sldId id="300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ustin Dean" initials="JD" lastIdx="4" clrIdx="0">
    <p:extLst>
      <p:ext uri="{19B8F6BF-5375-455C-9EA6-DF929625EA0E}">
        <p15:presenceInfo xmlns:p15="http://schemas.microsoft.com/office/powerpoint/2012/main" userId="S::jdean@theadditiveagency.com::48d7c856-aa91-4f9a-9c9d-c7de74b978a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07780"/>
    <a:srgbClr val="D74100"/>
    <a:srgbClr val="000000"/>
    <a:srgbClr val="404040"/>
    <a:srgbClr val="6D777E"/>
    <a:srgbClr val="F76900"/>
    <a:srgbClr val="F768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10A1B5D5-9B99-4C35-A422-299274C87663}"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150"/>
    <p:restoredTop sz="94658"/>
  </p:normalViewPr>
  <p:slideViewPr>
    <p:cSldViewPr snapToGrid="0">
      <p:cViewPr varScale="1">
        <p:scale>
          <a:sx n="116" d="100"/>
          <a:sy n="116" d="100"/>
        </p:scale>
        <p:origin x="224" y="2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C01379A-EF37-704C-8538-D0F73F424FA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C2CBE97-3D0C-5045-9FE9-7F95CA6BE3F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CE2166-158B-7043-BC3D-862E3961CD8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20385E-9AEC-AE4B-9F29-034FFD6546A1}" type="slidenum">
              <a:rPr lang="en-US" smtClean="0"/>
              <a:t>‹#›</a:t>
            </a:fld>
            <a:endParaRPr lang="en-US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37B6664E-7B47-9F48-A0F4-96D7B082EC9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E0C87-C4B2-804D-A271-30F16C3C06F1}" type="datetimeFigureOut">
              <a:rPr lang="en-US" smtClean="0"/>
              <a:t>7/28/26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2547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D088AB-38D9-574D-9FE4-C1ABD659377A}" type="datetimeFigureOut">
              <a:rPr lang="en-US" smtClean="0"/>
              <a:t>7/28/26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C9CC7F-D7FD-7142-9894-9CD0A54CFB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1724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C9CC7F-D7FD-7142-9894-9CD0A54CFBF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5633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78075A-8CCE-38B3-C16D-8DDBDA8602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975BC5-137C-FBAB-EA45-B05D880EDE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51C2102-44A3-A340-0830-AF84412799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AFD28F-30F9-68DE-CC65-A43221FA13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C9CC7F-D7FD-7142-9894-9CD0A54CFBF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8945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C9CC7F-D7FD-7142-9894-9CD0A54CFBF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8303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B6F623-6B33-0D81-987E-17DC18789C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C6A7724-83E8-4A06-EEF2-5519CCC0F8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6C4EDA1-6645-68B8-2770-D469227E3D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42DFBD-9F2A-A89F-065A-F440DCFF39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C9CC7F-D7FD-7142-9894-9CD0A54CFBF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4970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with Block S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DD7C3A-EF0B-4240-8101-CB6524BBA4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1520" y="1879447"/>
            <a:ext cx="658368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FAD06B-ADEF-9846-AB81-A4E3AE9CC5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1520" y="4975122"/>
            <a:ext cx="6583680" cy="103976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7" name="Picture 3" descr="Syracuse University is presented next to a block S in orange on a white background." title="Syracuse University Logo">
            <a:extLst>
              <a:ext uri="{FF2B5EF4-FFF2-40B4-BE49-F238E27FC236}">
                <a16:creationId xmlns:a16="http://schemas.microsoft.com/office/drawing/2014/main" id="{45EA3A71-4B99-694C-96D0-5C3A8731AD4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0664" y="466344"/>
            <a:ext cx="3300984" cy="62179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1221376-2AE5-2440-A379-02BA6AB5759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71667" y="442093"/>
            <a:ext cx="4335411" cy="5963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7583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F9FBE8-57B1-984B-85C1-A3E9EEE3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3B3998B0-802F-B748-B5BA-6FE0D7471297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841248" y="1828800"/>
            <a:ext cx="10515600" cy="435254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table</a:t>
            </a:r>
          </a:p>
        </p:txBody>
      </p:sp>
    </p:spTree>
    <p:extLst>
      <p:ext uri="{BB962C8B-B14F-4D97-AF65-F5344CB8AC3E}">
        <p14:creationId xmlns:p14="http://schemas.microsoft.com/office/powerpoint/2010/main" val="1652140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BF2A658F-CD0B-4645-8298-83CE8302A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0D1DCB07-D8B9-C74E-BA30-F4E3DA9511D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070101"/>
            <a:ext cx="12192000" cy="478789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0105586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B8A667-DD05-564E-B57D-77CECB3AE4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555991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01000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with Photo (Orange)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7B9ABE-199D-114A-BD4B-8AB0CAAC2A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31" y="1060809"/>
            <a:ext cx="5224821" cy="285273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59A87B-9450-B342-898B-1B56515C9D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4088" y="4114800"/>
            <a:ext cx="5224821" cy="15001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0816FEDB-1838-C944-A3FD-F00975D579E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492240" y="0"/>
            <a:ext cx="5699760" cy="6858000"/>
          </a:xfrm>
          <a:solidFill>
            <a:schemeClr val="tx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6704062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with Photo (Navy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7B9ABE-199D-114A-BD4B-8AB0CAAC2A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31" y="1060809"/>
            <a:ext cx="5224821" cy="285273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59A87B-9450-B342-898B-1B56515C9D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4031" y="4114800"/>
            <a:ext cx="5224821" cy="15001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C17D0421-183A-334C-9D76-A5BEBECDE60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492240" y="0"/>
            <a:ext cx="5699760" cy="6858000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2681767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(Orange)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7B9ABE-199D-114A-BD4B-8AB0CAAC2A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3836987"/>
            <a:ext cx="10515600" cy="1363663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59A87B-9450-B342-898B-1B56515C9D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5357813"/>
            <a:ext cx="10515600" cy="71945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171071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(Navy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7B9ABE-199D-114A-BD4B-8AB0CAAC2A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3836987"/>
            <a:ext cx="10515600" cy="1363663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59A87B-9450-B342-898B-1B56515C9D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5357813"/>
            <a:ext cx="10515600" cy="71945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875742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 descr="This rectangle is a decorative element that becomes a white background for the orange logo at the top left of the slide. " title="Decorative Background">
            <a:extLst>
              <a:ext uri="{FF2B5EF4-FFF2-40B4-BE49-F238E27FC236}">
                <a16:creationId xmlns:a16="http://schemas.microsoft.com/office/drawing/2014/main" id="{982ED1EF-5686-E24D-9F47-3384F095732F}"/>
              </a:ext>
            </a:extLst>
          </p:cNvPr>
          <p:cNvSpPr/>
          <p:nvPr userDrawn="1"/>
        </p:nvSpPr>
        <p:spPr>
          <a:xfrm>
            <a:off x="0" y="0"/>
            <a:ext cx="12191999" cy="1188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378F63C-0147-3441-9377-F9E2452D2B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4332" y="2778847"/>
            <a:ext cx="5486400" cy="1737360"/>
          </a:xfrm>
        </p:spPr>
        <p:txBody>
          <a:bodyPr>
            <a:normAutofit/>
          </a:bodyPr>
          <a:lstStyle>
            <a:lvl1pPr>
              <a:defRPr sz="6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5" name="Picture 2" descr="Syracuse University is presented next to a block S in orange on a white background." title="Syracuse University Logo">
            <a:extLst>
              <a:ext uri="{FF2B5EF4-FFF2-40B4-BE49-F238E27FC236}">
                <a16:creationId xmlns:a16="http://schemas.microsoft.com/office/drawing/2014/main" id="{DB50F347-9886-324C-A880-F8E9B3A822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90" r="-90"/>
          <a:stretch/>
        </p:blipFill>
        <p:spPr>
          <a:xfrm>
            <a:off x="696058" y="365760"/>
            <a:ext cx="2418374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9861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 with Laurel (Orange)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3494660B-E1AB-AF43-9B1B-F34D5E1CCF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0663" y="2766217"/>
            <a:ext cx="5486400" cy="1737360"/>
          </a:xfrm>
        </p:spPr>
        <p:txBody>
          <a:bodyPr tIns="0" bIns="0" anchor="t" anchorCtr="0">
            <a:normAutofit/>
          </a:bodyPr>
          <a:lstStyle>
            <a:lvl1pPr>
              <a:defRPr sz="6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6" name="Picture 3" descr="Syracuse University is presented next to a block S in white on an orange background." title="Syracuse University Logo">
            <a:extLst>
              <a:ext uri="{FF2B5EF4-FFF2-40B4-BE49-F238E27FC236}">
                <a16:creationId xmlns:a16="http://schemas.microsoft.com/office/drawing/2014/main" id="{041D6A3C-A6D7-5C40-8DB1-7F7F93BCA5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9" t="408" r="-69" b="-408"/>
          <a:stretch/>
        </p:blipFill>
        <p:spPr>
          <a:xfrm>
            <a:off x="740664" y="466344"/>
            <a:ext cx="3300984" cy="621792"/>
          </a:xfrm>
          <a:prstGeom prst="rect">
            <a:avLst/>
          </a:prstGeom>
        </p:spPr>
      </p:pic>
      <p:pic>
        <p:nvPicPr>
          <p:cNvPr id="7" name="Picture 3" descr="The laurel from the Syracuse University seal is cropped to fit the right side of the slide. The laurel consists of a series of leaves in an arch. The laurel is white on top of an orange background." title="Syracuse University Laurel">
            <a:extLst>
              <a:ext uri="{FF2B5EF4-FFF2-40B4-BE49-F238E27FC236}">
                <a16:creationId xmlns:a16="http://schemas.microsoft.com/office/drawing/2014/main" id="{4F9193E3-243E-1B45-8467-4622423DF0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7" t="19247" r="69129" b="23976"/>
          <a:stretch/>
        </p:blipFill>
        <p:spPr>
          <a:xfrm>
            <a:off x="8339328" y="0"/>
            <a:ext cx="38496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1433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with Block S (Nav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DD7C3A-EF0B-4240-8101-CB6524BBA4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1520" y="1879447"/>
            <a:ext cx="658368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FAD06B-ADEF-9846-AB81-A4E3AE9CC5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1520" y="4975122"/>
            <a:ext cx="6583680" cy="103976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8" name="Picture 3" descr="Syracuse University is presented next to a block S in orange on a white background." title="Syracuse University Logo">
            <a:extLst>
              <a:ext uri="{FF2B5EF4-FFF2-40B4-BE49-F238E27FC236}">
                <a16:creationId xmlns:a16="http://schemas.microsoft.com/office/drawing/2014/main" id="{33CC16B8-858B-E641-A281-B2BCE05C59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0664" y="466344"/>
            <a:ext cx="3300984" cy="62179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D46B1D7-54A6-6E48-B3EB-C57020102EE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71666" y="447261"/>
            <a:ext cx="4335412" cy="5963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3944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 with Laurel (Navy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DFF41C7C-C8A5-FE4C-AF93-AC5D5F45FC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0664" y="2766217"/>
            <a:ext cx="5483335" cy="1737360"/>
          </a:xfrm>
        </p:spPr>
        <p:txBody>
          <a:bodyPr tIns="0" bIns="0" anchor="t" anchorCtr="0">
            <a:noAutofit/>
          </a:bodyPr>
          <a:lstStyle>
            <a:lvl1pPr>
              <a:defRPr sz="66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6" name="Picture 3" descr="Syracuse University is presented next to a block S in orange on a navy background." title="Syracuse University Logo">
            <a:extLst>
              <a:ext uri="{FF2B5EF4-FFF2-40B4-BE49-F238E27FC236}">
                <a16:creationId xmlns:a16="http://schemas.microsoft.com/office/drawing/2014/main" id="{AA5B4474-4214-1746-A7BA-39AF0E90AC9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0664" y="466344"/>
            <a:ext cx="3300984" cy="621792"/>
          </a:xfrm>
          <a:prstGeom prst="rect">
            <a:avLst/>
          </a:prstGeom>
        </p:spPr>
      </p:pic>
      <p:pic>
        <p:nvPicPr>
          <p:cNvPr id="7" name="Picture 3" descr="The laurel from the Syracuse University seal is cropped to fit the right side of the slide. The laurel consists of a series of leaves in an arch. The laurel is white on top of a navy background." title="Syracuse University Laurel">
            <a:extLst>
              <a:ext uri="{FF2B5EF4-FFF2-40B4-BE49-F238E27FC236}">
                <a16:creationId xmlns:a16="http://schemas.microsoft.com/office/drawing/2014/main" id="{6698A982-DF1C-E541-8680-695565939B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7" t="19247" r="69129" b="23976"/>
          <a:stretch/>
        </p:blipFill>
        <p:spPr>
          <a:xfrm>
            <a:off x="8339328" y="0"/>
            <a:ext cx="38496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530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with Block S (Orange)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DD7C3A-EF0B-4240-8101-CB6524BBA4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1520" y="1879447"/>
            <a:ext cx="658368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FAD06B-ADEF-9846-AB81-A4E3AE9CC5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1520" y="4975122"/>
            <a:ext cx="6583680" cy="103976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8" name="Picture 3" descr="Syracuse University is presented next to a block S in white on an orange background" title="Syracuse University Logo">
            <a:extLst>
              <a:ext uri="{FF2B5EF4-FFF2-40B4-BE49-F238E27FC236}">
                <a16:creationId xmlns:a16="http://schemas.microsoft.com/office/drawing/2014/main" id="{7CF03E9B-FCD7-F442-A254-65ABE0B4FC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9" t="408" r="-69" b="-408"/>
          <a:stretch/>
        </p:blipFill>
        <p:spPr>
          <a:xfrm>
            <a:off x="740664" y="466344"/>
            <a:ext cx="3300984" cy="62179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6CDF402-FE80-D343-802B-79962E0F5AE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71666" y="447261"/>
            <a:ext cx="4335412" cy="5963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9302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Photo (Orange)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DD7C3A-EF0B-4240-8101-CB6524BBA4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1879447"/>
            <a:ext cx="4390103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FAD06B-ADEF-9846-AB81-A4E3AE9CC5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0" y="4975122"/>
            <a:ext cx="4390103" cy="103976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369042D0-5033-4541-ADD4-1239414CD9A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029200" y="0"/>
            <a:ext cx="7162800" cy="6858000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7" name="Picture 4" descr="Syracuse University is presented next to a block S in white on an orange background" title="Syracuse University Logo">
            <a:extLst>
              <a:ext uri="{FF2B5EF4-FFF2-40B4-BE49-F238E27FC236}">
                <a16:creationId xmlns:a16="http://schemas.microsoft.com/office/drawing/2014/main" id="{DE7701AA-76BC-3943-BF2D-8660BCB5DA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35" b="735"/>
          <a:stretch/>
        </p:blipFill>
        <p:spPr>
          <a:xfrm>
            <a:off x="457200" y="457200"/>
            <a:ext cx="3300984" cy="621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3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Photo (Navy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DD7C3A-EF0B-4240-8101-CB6524BBA4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1879447"/>
            <a:ext cx="4390103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FAD06B-ADEF-9846-AB81-A4E3AE9CC5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0" y="4975122"/>
            <a:ext cx="4390103" cy="103976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DC87AD74-788A-2745-9A83-3936DD28B9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029200" y="0"/>
            <a:ext cx="7162800" cy="6858000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6" name="Picture 4" descr="Syracuse University is presented next to a block S in orange on a navy background. " title="Syracuse University Logo">
            <a:extLst>
              <a:ext uri="{FF2B5EF4-FFF2-40B4-BE49-F238E27FC236}">
                <a16:creationId xmlns:a16="http://schemas.microsoft.com/office/drawing/2014/main" id="{BAA10509-61C6-614C-9E42-CC55FDFFA38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" y="457200"/>
            <a:ext cx="3300984" cy="621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864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87A350-A569-4D4A-A8C5-9F53139FA3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04DD360-C2B2-1A49-B668-FE02618F2B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 marL="0" indent="0">
              <a:buNone/>
              <a:defRPr sz="3200"/>
            </a:lvl1pPr>
            <a:lvl2pPr marL="9525" indent="0">
              <a:buNone/>
              <a:tabLst/>
              <a:defRPr sz="2800"/>
            </a:lvl2pPr>
            <a:lvl3pPr marL="9525" indent="0">
              <a:buNone/>
              <a:tabLst/>
              <a:defRPr sz="2800"/>
            </a:lvl3pPr>
            <a:lvl4pPr marL="9525" indent="0">
              <a:buNone/>
              <a:tabLst/>
              <a:defRPr sz="2400"/>
            </a:lvl4pPr>
            <a:lvl5pPr marL="9525" indent="0">
              <a:buNone/>
              <a:tabLst/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447810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ed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F9FBE8-57B1-984B-85C1-A3E9EEE3D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5067853-CEB1-FC44-B005-DDF70C5D10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8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607126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DF407E-022E-794A-A444-D97BCE8B5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5029A84-5503-7243-AB5C-33942C7CB2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8D58A4AA-3BBA-CD47-9E72-7974705306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44612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 with Sub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AD03F8-3E42-A544-82DD-AA6A2FE1F2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92CCD6E-072F-2642-AB45-71658C9093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825625"/>
            <a:ext cx="5157787" cy="73152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800" b="1" i="0">
                <a:solidFill>
                  <a:schemeClr val="accent1"/>
                </a:solidFill>
                <a:latin typeface="Sherman Sans Bold" pitchFamily="2" charset="77"/>
                <a:ea typeface="Sherman Sans Bold" pitchFamily="2" charset="77"/>
                <a:cs typeface="Verdana" panose="020B060403050404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FCF624C1-8860-7343-A9C7-D4AE6D946B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51761"/>
            <a:ext cx="5157787" cy="352520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6F7A2362-C790-E647-BCBF-A98393C550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825625"/>
            <a:ext cx="5183188" cy="73152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800" b="1" i="0">
                <a:solidFill>
                  <a:schemeClr val="accent1"/>
                </a:solidFill>
                <a:latin typeface="Sherman Sans Bold" pitchFamily="2" charset="77"/>
                <a:ea typeface="Sherman Sans Bold" pitchFamily="2" charset="77"/>
                <a:cs typeface="Verdana" panose="020B060403050404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5">
            <a:extLst>
              <a:ext uri="{FF2B5EF4-FFF2-40B4-BE49-F238E27FC236}">
                <a16:creationId xmlns:a16="http://schemas.microsoft.com/office/drawing/2014/main" id="{03FD1DC2-B954-A943-AD79-573CC1E41B4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51761"/>
            <a:ext cx="5183188" cy="352520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46151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194CB2F0-51AE-5C4D-B565-575D8027D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CBCC5045-1D03-7D4A-9807-27BCB241BD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2544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9" name="Straight Connector 3">
            <a:extLst>
              <a:ext uri="{FF2B5EF4-FFF2-40B4-BE49-F238E27FC236}">
                <a16:creationId xmlns:a16="http://schemas.microsoft.com/office/drawing/2014/main" id="{08139C9B-1722-DF45-9141-674D6389476B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5845"/>
            <a:ext cx="10515600" cy="0"/>
          </a:xfrm>
          <a:prstGeom prst="line">
            <a:avLst/>
          </a:prstGeom>
          <a:ln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4">
            <a:extLst>
              <a:ext uri="{FF2B5EF4-FFF2-40B4-BE49-F238E27FC236}">
                <a16:creationId xmlns:a16="http://schemas.microsoft.com/office/drawing/2014/main" id="{B074448F-ECDF-DC44-9F43-FD59771C7B33}"/>
              </a:ext>
            </a:extLst>
          </p:cNvPr>
          <p:cNvSpPr txBox="1"/>
          <p:nvPr userDrawn="1"/>
        </p:nvSpPr>
        <p:spPr>
          <a:xfrm>
            <a:off x="838200" y="6355845"/>
            <a:ext cx="1919243" cy="365125"/>
          </a:xfrm>
          <a:prstGeom prst="rect">
            <a:avLst/>
          </a:prstGeom>
          <a:noFill/>
        </p:spPr>
        <p:txBody>
          <a:bodyPr wrap="none" lIns="0" rIns="0" rtlCol="0" anchor="ctr">
            <a:noAutofit/>
          </a:bodyPr>
          <a:lstStyle/>
          <a:p>
            <a:r>
              <a:rPr lang="en-US" sz="1100">
                <a:solidFill>
                  <a:schemeClr val="tx2"/>
                </a:solidFill>
                <a:latin typeface="Sherman Serif Book" pitchFamily="2" charset="77"/>
                <a:ea typeface="Sherman Serif Book" pitchFamily="2" charset="77"/>
                <a:cs typeface="Verdana" panose="020B0604030504040204" pitchFamily="34" charset="0"/>
              </a:rPr>
              <a:t>Syracuse University</a:t>
            </a:r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5617610D-C255-5549-8A79-A9BD2F9C5841}"/>
              </a:ext>
            </a:extLst>
          </p:cNvPr>
          <p:cNvSpPr txBox="1"/>
          <p:nvPr userDrawn="1"/>
        </p:nvSpPr>
        <p:spPr>
          <a:xfrm>
            <a:off x="9434557" y="6355845"/>
            <a:ext cx="1919243" cy="365125"/>
          </a:xfrm>
          <a:prstGeom prst="rect">
            <a:avLst/>
          </a:prstGeom>
          <a:noFill/>
        </p:spPr>
        <p:txBody>
          <a:bodyPr wrap="none" lIns="0" rIns="0" rtlCol="0" anchor="ctr">
            <a:noAutofit/>
          </a:bodyPr>
          <a:lstStyle/>
          <a:p>
            <a:pPr algn="r"/>
            <a:fld id="{9A343670-1D05-7C47-B2D6-B371475A4076}" type="slidenum">
              <a:rPr lang="en-US" sz="1000" b="0" smtClean="0">
                <a:solidFill>
                  <a:schemeClr val="tx2"/>
                </a:solidFill>
                <a:latin typeface="Sherman Sans Book" pitchFamily="2" charset="77"/>
                <a:ea typeface="Sherman Sans Book" pitchFamily="2" charset="77"/>
                <a:cs typeface="Verdana" panose="020B0604030504040204" pitchFamily="34" charset="0"/>
              </a:rPr>
              <a:t>‹#›</a:t>
            </a:fld>
            <a:endParaRPr lang="en-US" sz="1000" b="0">
              <a:solidFill>
                <a:schemeClr val="tx2"/>
              </a:solidFill>
              <a:latin typeface="Sherman Sans Book" pitchFamily="2" charset="77"/>
              <a:ea typeface="Sherman Sans Book" pitchFamily="2" charset="77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8965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4" r:id="rId2"/>
    <p:sldLayoutId id="2147483665" r:id="rId3"/>
    <p:sldLayoutId id="2147483666" r:id="rId4"/>
    <p:sldLayoutId id="2147483668" r:id="rId5"/>
    <p:sldLayoutId id="2147483671" r:id="rId6"/>
    <p:sldLayoutId id="2147483650" r:id="rId7"/>
    <p:sldLayoutId id="2147483652" r:id="rId8"/>
    <p:sldLayoutId id="2147483653" r:id="rId9"/>
    <p:sldLayoutId id="2147483672" r:id="rId10"/>
    <p:sldLayoutId id="2147483655" r:id="rId11"/>
    <p:sldLayoutId id="2147483654" r:id="rId12"/>
    <p:sldLayoutId id="2147483673" r:id="rId13"/>
    <p:sldLayoutId id="2147483658" r:id="rId14"/>
    <p:sldLayoutId id="2147483657" r:id="rId15"/>
    <p:sldLayoutId id="2147483662" r:id="rId16"/>
    <p:sldLayoutId id="2147483663" r:id="rId17"/>
    <p:sldLayoutId id="2147483656" r:id="rId18"/>
    <p:sldLayoutId id="2147483660" r:id="rId19"/>
    <p:sldLayoutId id="2147483661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2"/>
          </a:solidFill>
          <a:latin typeface="Sherman Sans Book" pitchFamily="2" charset="77"/>
          <a:ea typeface="Sherman Sans Book" pitchFamily="2" charset="77"/>
          <a:cs typeface="Verdan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Clr>
          <a:schemeClr val="tx2"/>
        </a:buClr>
        <a:buFont typeface="Arial" panose="020B0604020202020204" pitchFamily="34" charset="0"/>
        <a:buChar char="•"/>
        <a:defRPr sz="3200" kern="1200">
          <a:solidFill>
            <a:schemeClr val="accent1"/>
          </a:solidFill>
          <a:latin typeface="Sherman Sans Book" pitchFamily="2" charset="77"/>
          <a:ea typeface="Sherman Sans Book" pitchFamily="2" charset="77"/>
          <a:cs typeface="Verdan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Clr>
          <a:schemeClr val="tx2"/>
        </a:buClr>
        <a:buFont typeface="System Font Regular"/>
        <a:buChar char="–"/>
        <a:defRPr sz="2800" kern="1200">
          <a:solidFill>
            <a:schemeClr val="accent1"/>
          </a:solidFill>
          <a:latin typeface="Sherman Sans Book" pitchFamily="2" charset="77"/>
          <a:ea typeface="Sherman Sans Book" pitchFamily="2" charset="77"/>
          <a:cs typeface="Verdan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Clr>
          <a:schemeClr val="accent1"/>
        </a:buClr>
        <a:buFont typeface="Wingdings" pitchFamily="2" charset="2"/>
        <a:buChar char="§"/>
        <a:defRPr sz="2800" kern="1200">
          <a:solidFill>
            <a:schemeClr val="accent1"/>
          </a:solidFill>
          <a:latin typeface="Sherman Sans Book" pitchFamily="2" charset="77"/>
          <a:ea typeface="Sherman Sans Book" pitchFamily="2" charset="77"/>
          <a:cs typeface="Verdan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Clr>
          <a:schemeClr val="accent1"/>
        </a:buClr>
        <a:buFont typeface="System Font Regular"/>
        <a:buChar char="–"/>
        <a:defRPr sz="2400" kern="1200">
          <a:solidFill>
            <a:schemeClr val="accent1"/>
          </a:solidFill>
          <a:latin typeface="Sherman Sans Book" pitchFamily="2" charset="77"/>
          <a:ea typeface="Sherman Sans Book" pitchFamily="2" charset="77"/>
          <a:cs typeface="Verdan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ClrTx/>
        <a:buFont typeface="Arial" panose="020B0604020202020204" pitchFamily="34" charset="0"/>
        <a:buChar char="•"/>
        <a:defRPr sz="2400" kern="1200">
          <a:solidFill>
            <a:schemeClr val="accent1"/>
          </a:solidFill>
          <a:latin typeface="Sherman Sans Book" pitchFamily="2" charset="77"/>
          <a:ea typeface="Sherman Sans Book" pitchFamily="2" charset="77"/>
          <a:cs typeface="Verdan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5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5D7DE5E-CDA9-F941-923C-1B3B708442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199" y="1480457"/>
            <a:ext cx="4390103" cy="3256853"/>
          </a:xfrm>
        </p:spPr>
        <p:txBody>
          <a:bodyPr>
            <a:normAutofit/>
          </a:bodyPr>
          <a:lstStyle/>
          <a:p>
            <a:pPr algn="ctr"/>
            <a:r>
              <a:rPr lang="en-US" b="1" u="sng" dirty="0"/>
              <a:t>SOCS</a:t>
            </a:r>
            <a:br>
              <a:rPr lang="en-US" b="1" u="sng" dirty="0"/>
            </a:br>
            <a:br>
              <a:rPr lang="en-US" dirty="0"/>
            </a:br>
            <a:r>
              <a:rPr lang="en-US" sz="4400" dirty="0"/>
              <a:t>Spins on Curved Surfaces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EF7FDFF-7B86-BC4E-B0DD-84BC918A34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0" y="4975122"/>
            <a:ext cx="4390103" cy="1619316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Abhishek Samlodia</a:t>
            </a:r>
          </a:p>
          <a:p>
            <a:r>
              <a:rPr lang="en-US" sz="1800" dirty="0"/>
              <a:t>Department of Physics, Syracuse University</a:t>
            </a:r>
          </a:p>
          <a:p>
            <a:r>
              <a:rPr lang="en-US" sz="2000" dirty="0" err="1"/>
              <a:t>asamlodi@syr.edu</a:t>
            </a:r>
            <a:endParaRPr lang="en-US" sz="2000" dirty="0"/>
          </a:p>
        </p:txBody>
      </p:sp>
      <p:pic>
        <p:nvPicPr>
          <p:cNvPr id="6" name="Picture Placeholder 3" descr="Aerial photo of campus buildings: Crouse, Maxwell, Eggers, and Tolley. The photo is taken in the fall. Trees are turning into yellows and browns in the background. " title="Syracuse University Campus">
            <a:extLst>
              <a:ext uri="{FF2B5EF4-FFF2-40B4-BE49-F238E27FC236}">
                <a16:creationId xmlns:a16="http://schemas.microsoft.com/office/drawing/2014/main" id="{A75B6B7E-AA76-B54A-AAEF-B2AC81D8C0E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29200" y="0"/>
            <a:ext cx="7162800" cy="6858000"/>
          </a:xfrm>
        </p:spPr>
      </p:pic>
    </p:spTree>
    <p:extLst>
      <p:ext uri="{BB962C8B-B14F-4D97-AF65-F5344CB8AC3E}">
        <p14:creationId xmlns:p14="http://schemas.microsoft.com/office/powerpoint/2010/main" val="26670224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7C4B81F0-196D-621B-DC64-96B699DCFA6C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Ising model in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𝐴𝑑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1+1</m:t>
                        </m:r>
                      </m:sub>
                    </m:sSub>
                  </m:oMath>
                </a14:m>
                <a:r>
                  <a:rPr lang="en-US" dirty="0"/>
                  <a:t> - Krylov State Complexity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7C4B81F0-196D-621B-DC64-96B699DCFA6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6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8222B62-C037-B2BC-88C9-B9D46DB9AC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742536" y="1313260"/>
            <a:ext cx="6611264" cy="495844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7801A5E-B55E-3342-5A1A-7406BA02C5E5}"/>
                  </a:ext>
                </a:extLst>
              </p:cNvPr>
              <p:cNvSpPr txBox="1"/>
              <p:nvPr/>
            </p:nvSpPr>
            <p:spPr>
              <a:xfrm>
                <a:off x="548640" y="1968650"/>
                <a:ext cx="3980329" cy="7645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𝐾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  <m:sup/>
                        <m:e/>
                      </m:nary>
                      <m: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𝑛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 smtClean="0">
                                      <a:latin typeface="Cambria Math" panose="02040503050406030204" pitchFamily="18" charset="0"/>
                                    </a:rPr>
                                    <m:t>𝜙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7801A5E-B55E-3342-5A1A-7406BA02C5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640" y="1968650"/>
                <a:ext cx="3980329" cy="764505"/>
              </a:xfrm>
              <a:prstGeom prst="rect">
                <a:avLst/>
              </a:prstGeom>
              <a:blipFill>
                <a:blip r:embed="rId4"/>
                <a:stretch>
                  <a:fillRect t="-122951" b="-168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859E9FE8-81A0-2DA7-814D-2326F1EDD5B1}"/>
              </a:ext>
            </a:extLst>
          </p:cNvPr>
          <p:cNvSpPr txBox="1"/>
          <p:nvPr/>
        </p:nvSpPr>
        <p:spPr>
          <a:xfrm>
            <a:off x="969656" y="3814898"/>
            <a:ext cx="35237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 = 11, J/h = 1.0, m = 0.25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522DC7C-EC46-6AF7-3520-D4A3C38CCAD2}"/>
              </a:ext>
            </a:extLst>
          </p:cNvPr>
          <p:cNvSpPr txBox="1"/>
          <p:nvPr/>
        </p:nvSpPr>
        <p:spPr>
          <a:xfrm>
            <a:off x="2528929" y="2896395"/>
            <a:ext cx="19644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 = 0,1,2…,K-1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9EBF09B-9D6D-000B-FE25-F4122DEFA49A}"/>
                  </a:ext>
                </a:extLst>
              </p:cNvPr>
              <p:cNvSpPr txBox="1"/>
              <p:nvPr/>
            </p:nvSpPr>
            <p:spPr>
              <a:xfrm>
                <a:off x="292707" y="5729406"/>
                <a:ext cx="515066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Ψ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⟩= </m:t>
                      </m:r>
                      <m:d>
                        <m:dPr>
                          <m:begChr m:val="|"/>
                          <m:endChr m:val="⟩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p>
                          </m:sSup>
                        </m:e>
                      </m:d>
                      <m:r>
                        <a:rPr lang="en-US" i="1" smtClean="0">
                          <a:latin typeface="Cambria Math" panose="02040503050406030204" pitchFamily="18" charset="0"/>
                        </a:rPr>
                        <m:t>⊗</m:t>
                      </m:r>
                      <m:d>
                        <m:dPr>
                          <m:begChr m:val="|"/>
                          <m:endChr m:val="⟩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lang="en-US" i="1" smtClean="0">
                          <a:latin typeface="Cambria Math" panose="02040503050406030204" pitchFamily="18" charset="0"/>
                        </a:rPr>
                        <m:t>⊗</m:t>
                      </m:r>
                      <m:d>
                        <m:dPr>
                          <m:begChr m:val="|"/>
                          <m:endChr m:val="⟩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p>
                          </m:sSup>
                        </m:e>
                      </m:d>
                      <m:r>
                        <a:rPr lang="en-US" i="1" smtClean="0">
                          <a:latin typeface="Cambria Math" panose="02040503050406030204" pitchFamily="18" charset="0"/>
                        </a:rPr>
                        <m:t>⊗</m:t>
                      </m:r>
                      <m:d>
                        <m:dPr>
                          <m:begChr m:val="|"/>
                          <m:endChr m:val="⟩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lang="en-US" i="1" smtClean="0">
                          <a:latin typeface="Cambria Math" panose="02040503050406030204" pitchFamily="18" charset="0"/>
                        </a:rPr>
                        <m:t>…⊗</m:t>
                      </m:r>
                      <m:d>
                        <m:dPr>
                          <m:begChr m:val="|"/>
                          <m:endChr m:val="⟩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p>
                          </m:sSup>
                        </m:e>
                      </m:d>
                      <m:r>
                        <a:rPr lang="en-US" i="1" smtClean="0">
                          <a:latin typeface="Cambria Math" panose="02040503050406030204" pitchFamily="18" charset="0"/>
                        </a:rPr>
                        <m:t>⊗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i="1" smtClean="0">
                          <a:latin typeface="Cambria Math" panose="02040503050406030204" pitchFamily="18" charset="0"/>
                        </a:rPr>
                        <m:t>⟩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9EBF09B-9D6D-000B-FE25-F4122DEFA4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707" y="5729406"/>
                <a:ext cx="5150663" cy="369332"/>
              </a:xfrm>
              <a:prstGeom prst="rect">
                <a:avLst/>
              </a:prstGeom>
              <a:blipFill>
                <a:blip r:embed="rId5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Down Arrow 10">
            <a:extLst>
              <a:ext uri="{FF2B5EF4-FFF2-40B4-BE49-F238E27FC236}">
                <a16:creationId xmlns:a16="http://schemas.microsoft.com/office/drawing/2014/main" id="{6918528F-A0CF-A2EF-39CA-C1BC0A4F1D80}"/>
              </a:ext>
            </a:extLst>
          </p:cNvPr>
          <p:cNvSpPr/>
          <p:nvPr/>
        </p:nvSpPr>
        <p:spPr>
          <a:xfrm>
            <a:off x="2528929" y="4948518"/>
            <a:ext cx="261439" cy="78088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Cloud 11">
            <a:extLst>
              <a:ext uri="{FF2B5EF4-FFF2-40B4-BE49-F238E27FC236}">
                <a16:creationId xmlns:a16="http://schemas.microsoft.com/office/drawing/2014/main" id="{7A0A7531-F73D-355D-DBC0-162202C3F5F6}"/>
              </a:ext>
            </a:extLst>
          </p:cNvPr>
          <p:cNvSpPr/>
          <p:nvPr/>
        </p:nvSpPr>
        <p:spPr>
          <a:xfrm>
            <a:off x="1699303" y="4262863"/>
            <a:ext cx="1964449" cy="1074371"/>
          </a:xfrm>
          <a:prstGeom prst="clou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Initial state</a:t>
            </a:r>
          </a:p>
        </p:txBody>
      </p:sp>
      <p:sp>
        <p:nvSpPr>
          <p:cNvPr id="13" name="Cloud 12">
            <a:extLst>
              <a:ext uri="{FF2B5EF4-FFF2-40B4-BE49-F238E27FC236}">
                <a16:creationId xmlns:a16="http://schemas.microsoft.com/office/drawing/2014/main" id="{63F4DB44-812E-0071-E654-D1D2AB04692C}"/>
              </a:ext>
            </a:extLst>
          </p:cNvPr>
          <p:cNvSpPr/>
          <p:nvPr/>
        </p:nvSpPr>
        <p:spPr>
          <a:xfrm>
            <a:off x="0" y="2511650"/>
            <a:ext cx="2247756" cy="1291828"/>
          </a:xfrm>
          <a:prstGeom prst="cloud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Krylov Basis Functions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37796B17-B5CC-3012-A255-046C780F4A19}"/>
              </a:ext>
            </a:extLst>
          </p:cNvPr>
          <p:cNvCxnSpPr/>
          <p:nvPr/>
        </p:nvCxnSpPr>
        <p:spPr>
          <a:xfrm flipV="1">
            <a:off x="2108499" y="2511650"/>
            <a:ext cx="1140310" cy="478976"/>
          </a:xfrm>
          <a:prstGeom prst="straightConnector1">
            <a:avLst/>
          </a:prstGeom>
          <a:ln w="41275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03869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9C2B425-AF01-EB2C-81C9-BB1D3EF6941B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Ising model in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𝐴𝑑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1+1</m:t>
                        </m:r>
                      </m:sub>
                    </m:sSub>
                  </m:oMath>
                </a14:m>
                <a:r>
                  <a:rPr lang="en-US" dirty="0"/>
                  <a:t> - Krylov Operator Complexity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9C2B425-AF01-EB2C-81C9-BB1D3EF6941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6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A1CEF64-3430-67BE-F751-5CF76F3CDD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69067" y="1473798"/>
            <a:ext cx="12022933" cy="315355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D826400-5BE0-0FAE-8939-EF28AAD2D5D2}"/>
                  </a:ext>
                </a:extLst>
              </p:cNvPr>
              <p:cNvSpPr txBox="1"/>
              <p:nvPr/>
            </p:nvSpPr>
            <p:spPr>
              <a:xfrm>
                <a:off x="838200" y="4819426"/>
                <a:ext cx="4244239" cy="76450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𝐾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) = −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  <m:sup/>
                        <m:e/>
                      </m:nary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 smtClean="0">
                                      <a:latin typeface="Cambria Math" panose="02040503050406030204" pitchFamily="18" charset="0"/>
                                    </a:rPr>
                                    <m:t>𝜑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</a:rPr>
                        <m:t>𝑙𝑛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(|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𝜑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)|^2)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D826400-5BE0-0FAE-8939-EF28AAD2D5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4819426"/>
                <a:ext cx="4244239" cy="764505"/>
              </a:xfrm>
              <a:prstGeom prst="rect">
                <a:avLst/>
              </a:prstGeom>
              <a:blipFill>
                <a:blip r:embed="rId4"/>
                <a:stretch>
                  <a:fillRect t="-122951" b="-1704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BE3353AF-AE48-C08A-1AF7-C02F3B1F6C6C}"/>
              </a:ext>
            </a:extLst>
          </p:cNvPr>
          <p:cNvSpPr txBox="1"/>
          <p:nvPr/>
        </p:nvSpPr>
        <p:spPr>
          <a:xfrm>
            <a:off x="7035501" y="5120640"/>
            <a:ext cx="39137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1. Exponential Fit to Complexity</a:t>
            </a:r>
          </a:p>
          <a:p>
            <a:r>
              <a:rPr lang="en-US" dirty="0"/>
              <a:t>2. Linear Fit to Entropy</a:t>
            </a:r>
          </a:p>
        </p:txBody>
      </p:sp>
    </p:spTree>
    <p:extLst>
      <p:ext uri="{BB962C8B-B14F-4D97-AF65-F5344CB8AC3E}">
        <p14:creationId xmlns:p14="http://schemas.microsoft.com/office/powerpoint/2010/main" val="2239208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27D58283-EBD5-A4EC-AAE0-D60527CAB38A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Ising model in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𝐴𝑑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1+1</m:t>
                        </m:r>
                      </m:sub>
                    </m:sSub>
                  </m:oMath>
                </a14:m>
                <a:r>
                  <a:rPr lang="en-US" dirty="0"/>
                  <a:t> - Lyapunov Exponent from OTOCs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27D58283-EBD5-A4EC-AAE0-D60527CAB38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654" r="-15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9D863000-21D6-9D24-5AC1-0127181C76ED}"/>
              </a:ext>
            </a:extLst>
          </p:cNvPr>
          <p:cNvSpPr txBox="1"/>
          <p:nvPr/>
        </p:nvSpPr>
        <p:spPr>
          <a:xfrm>
            <a:off x="2967308" y="5228216"/>
            <a:ext cx="576536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Fit exponentials to OTOCs – Lyapunov Exponent</a:t>
            </a:r>
          </a:p>
          <a:p>
            <a:endParaRPr lang="en-US" dirty="0"/>
          </a:p>
          <a:p>
            <a:r>
              <a:rPr lang="en-US" dirty="0"/>
              <a:t>	 N = 13, J/h = 1.0, m = 0.05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731CD49E-5733-C0FC-BDC1-8C908C749F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6679" y="1370856"/>
            <a:ext cx="11818635" cy="3857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9269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5F0811-9604-F444-BC5E-A94434CEC3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</a:t>
            </a:r>
            <a:br>
              <a:rPr lang="en-US" dirty="0"/>
            </a:br>
            <a:endParaRPr lang="en-US" dirty="0"/>
          </a:p>
        </p:txBody>
      </p:sp>
      <p:sp>
        <p:nvSpPr>
          <p:cNvPr id="4" name="TextBox 2">
            <a:extLst>
              <a:ext uri="{FF2B5EF4-FFF2-40B4-BE49-F238E27FC236}">
                <a16:creationId xmlns:a16="http://schemas.microsoft.com/office/drawing/2014/main" id="{90D11815-972E-0E47-AF04-36848F7A26BE}"/>
              </a:ext>
            </a:extLst>
          </p:cNvPr>
          <p:cNvSpPr txBox="1"/>
          <p:nvPr/>
        </p:nvSpPr>
        <p:spPr>
          <a:xfrm>
            <a:off x="740664" y="4190828"/>
            <a:ext cx="434770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Sherman Sans Book" pitchFamily="2" charset="77"/>
                <a:ea typeface="Sherman Sans Book" pitchFamily="2" charset="77"/>
                <a:cs typeface="Verdana" panose="020B0604030504040204" pitchFamily="34" charset="0"/>
              </a:rPr>
              <a:t>Abhishek Samlodia</a:t>
            </a:r>
          </a:p>
          <a:p>
            <a:endParaRPr lang="en-US" sz="2400" dirty="0">
              <a:solidFill>
                <a:schemeClr val="bg1"/>
              </a:solidFill>
              <a:latin typeface="Sherman Sans Book" pitchFamily="2" charset="77"/>
              <a:ea typeface="Sherman Sans Book" pitchFamily="2" charset="77"/>
              <a:cs typeface="Verdana" panose="020B0604030504040204" pitchFamily="34" charset="0"/>
            </a:endParaRPr>
          </a:p>
          <a:p>
            <a:r>
              <a:rPr lang="en-US" sz="2000" dirty="0">
                <a:solidFill>
                  <a:schemeClr val="bg1"/>
                </a:solidFill>
                <a:latin typeface="Sherman Sans Book" pitchFamily="2" charset="77"/>
                <a:ea typeface="Sherman Sans Book" pitchFamily="2" charset="77"/>
                <a:cs typeface="Verdana" panose="020B0604030504040204" pitchFamily="34" charset="0"/>
              </a:rPr>
              <a:t>Graduate Student</a:t>
            </a:r>
          </a:p>
          <a:p>
            <a:r>
              <a:rPr lang="en-US" sz="2000" dirty="0" err="1">
                <a:solidFill>
                  <a:schemeClr val="bg1"/>
                </a:solidFill>
                <a:latin typeface="Sherman Sans Book" pitchFamily="2" charset="77"/>
                <a:ea typeface="Sherman Sans Book" pitchFamily="2" charset="77"/>
                <a:cs typeface="Verdana" panose="020B0604030504040204" pitchFamily="34" charset="0"/>
              </a:rPr>
              <a:t>asamlodi@syr.edu</a:t>
            </a:r>
            <a:endParaRPr lang="en-US" sz="2000" dirty="0">
              <a:solidFill>
                <a:schemeClr val="bg1"/>
              </a:solidFill>
              <a:latin typeface="Sherman Sans Book" pitchFamily="2" charset="77"/>
              <a:ea typeface="Sherman Sans Book" pitchFamily="2" charset="77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76365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DDBBA9-AAC4-8802-7204-7A8B2A5766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DB86-11C7-EEC0-B191-C82F77EA6C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Main objective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D1BE1F-0ED0-A557-1398-9666BD5866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u="sng" dirty="0"/>
              <a:t>Study:</a:t>
            </a:r>
          </a:p>
          <a:p>
            <a:pPr lvl="1"/>
            <a:r>
              <a:rPr lang="en-US" dirty="0"/>
              <a:t>discrete quantum spin systems on curved geometries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b="1" u="sng" dirty="0"/>
              <a:t>Investigate:</a:t>
            </a:r>
          </a:p>
          <a:p>
            <a:pPr lvl="1"/>
            <a:r>
              <a:rPr lang="en-US" dirty="0"/>
              <a:t>Thermodynamic behavior</a:t>
            </a:r>
          </a:p>
          <a:p>
            <a:pPr lvl="1"/>
            <a:r>
              <a:rPr lang="en-US" dirty="0"/>
              <a:t>Scaling laws</a:t>
            </a:r>
          </a:p>
          <a:p>
            <a:pPr lvl="1"/>
            <a:r>
              <a:rPr lang="en-US" dirty="0"/>
              <a:t>Information scrambling</a:t>
            </a:r>
          </a:p>
          <a:p>
            <a:pPr lvl="1"/>
            <a:r>
              <a:rPr lang="en-US" dirty="0"/>
              <a:t>Out of Time Ordered Correlators (OTOCs)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b="1" u="sng" dirty="0"/>
              <a:t>Using:</a:t>
            </a:r>
          </a:p>
          <a:p>
            <a:pPr lvl="1"/>
            <a:r>
              <a:rPr lang="en-US" dirty="0"/>
              <a:t>Density Matrix Renormalization Group (DMRG) – Matrix Product State (MPS)</a:t>
            </a:r>
          </a:p>
        </p:txBody>
      </p:sp>
    </p:spTree>
    <p:extLst>
      <p:ext uri="{BB962C8B-B14F-4D97-AF65-F5344CB8AC3E}">
        <p14:creationId xmlns:p14="http://schemas.microsoft.com/office/powerpoint/2010/main" val="19829605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212CC9-F550-F245-B105-23DB02F54A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Path?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AC42223-9585-C74D-89FB-DEDD812CDE6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62500" lnSpcReduction="20000"/>
              </a:bodyPr>
              <a:lstStyle/>
              <a:p>
                <a:r>
                  <a:rPr lang="en-US" b="1" u="sng" dirty="0"/>
                  <a:t>Model:</a:t>
                </a:r>
              </a:p>
              <a:p>
                <a:pPr lvl="1"/>
                <a:r>
                  <a:rPr lang="en-US" dirty="0"/>
                  <a:t>1d and 2d Quantum Ising model 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𝐴𝑑𝑆</m:t>
                    </m:r>
                  </m:oMath>
                </a14:m>
                <a:r>
                  <a:rPr lang="en-US" dirty="0"/>
                  <a:t> space.</a:t>
                </a:r>
              </a:p>
              <a:p>
                <a:pPr lvl="1"/>
                <a:r>
                  <a:rPr lang="en-US" dirty="0"/>
                  <a:t>Samlodia </a:t>
                </a:r>
                <a:r>
                  <a:rPr lang="en-US" dirty="0" err="1"/>
                  <a:t>et.al</a:t>
                </a:r>
                <a:r>
                  <a:rPr lang="en-US" dirty="0"/>
                  <a:t>. </a:t>
                </a:r>
                <a:r>
                  <a:rPr lang="en-US" b="1" dirty="0"/>
                  <a:t>[</a:t>
                </a:r>
                <a:r>
                  <a:rPr lang="en-US" b="1" i="1" dirty="0" err="1"/>
                  <a:t>Eur.Phys.J.C</a:t>
                </a:r>
                <a:r>
                  <a:rPr lang="en-US" b="1" dirty="0"/>
                  <a:t> 86 (2026), </a:t>
                </a:r>
                <a:r>
                  <a:rPr lang="en-US" b="1" i="1" dirty="0" err="1"/>
                  <a:t>Phys.Rev.D</a:t>
                </a:r>
                <a:r>
                  <a:rPr lang="en-US" b="1" dirty="0"/>
                  <a:t> 113 (2026)]</a:t>
                </a:r>
              </a:p>
              <a:p>
                <a:pPr lvl="1"/>
                <a:r>
                  <a:rPr lang="en-US" dirty="0" err="1"/>
                  <a:t>Goksu</a:t>
                </a:r>
                <a:r>
                  <a:rPr lang="en-US" dirty="0"/>
                  <a:t> </a:t>
                </a:r>
                <a:r>
                  <a:rPr lang="en-US" dirty="0" err="1"/>
                  <a:t>et.al</a:t>
                </a:r>
                <a:r>
                  <a:rPr lang="en-US" dirty="0"/>
                  <a:t>. </a:t>
                </a:r>
                <a:r>
                  <a:rPr lang="en-US" b="1" dirty="0"/>
                  <a:t>[PhysRevD.109.054513 (2024)]</a:t>
                </a:r>
              </a:p>
              <a:p>
                <a:pPr marL="457200" lvl="1" indent="0">
                  <a:buNone/>
                </a:pPr>
                <a:endParaRPr lang="en-US" b="1" dirty="0"/>
              </a:p>
              <a:p>
                <a:r>
                  <a:rPr lang="en-US" b="1" u="sng" dirty="0"/>
                  <a:t>What about curvature:</a:t>
                </a:r>
              </a:p>
              <a:p>
                <a:pPr lvl="1"/>
                <a:r>
                  <a:rPr lang="en-US" dirty="0"/>
                  <a:t>Site dependent couplings or,</a:t>
                </a:r>
              </a:p>
              <a:p>
                <a:pPr lvl="1"/>
                <a:r>
                  <a:rPr lang="en-US" dirty="0"/>
                  <a:t>Triangulated fully connected graphs</a:t>
                </a:r>
              </a:p>
              <a:p>
                <a:pPr marL="2743200" lvl="6" indent="0">
                  <a:buNone/>
                </a:pPr>
                <a:endParaRPr lang="en-US" dirty="0"/>
              </a:p>
              <a:p>
                <a:pPr marL="2743200" lvl="6" indent="0">
                  <a:buNone/>
                </a:pPr>
                <a:endParaRPr lang="en-US" dirty="0"/>
              </a:p>
              <a:p>
                <a:r>
                  <a:rPr lang="en-US" b="1" u="sng" dirty="0"/>
                  <a:t>MPS for 2-dimensions:</a:t>
                </a:r>
              </a:p>
              <a:p>
                <a:pPr lvl="1"/>
                <a:r>
                  <a:rPr lang="en-US" dirty="0"/>
                  <a:t>Start at the center node and traverse a path in spiral</a:t>
                </a:r>
              </a:p>
              <a:p>
                <a:pPr lvl="1"/>
                <a:r>
                  <a:rPr lang="en-US" dirty="0"/>
                  <a:t>Connect the other neighbors later</a:t>
                </a: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AC42223-9585-C74D-89FB-DEDD812CDE6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448" t="-26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76994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80F9CC4F-CF4B-579E-E136-31A60AA971BF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Ising model 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𝐴𝑑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2+1 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80F9CC4F-CF4B-579E-E136-31A60AA971B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6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5FA599C-12A7-EADD-B745-0956400B6D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38200" y="2116291"/>
            <a:ext cx="10515600" cy="377000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C6A96EB-BD8D-D952-0FF6-51F6B48916F4}"/>
              </a:ext>
            </a:extLst>
          </p:cNvPr>
          <p:cNvSpPr txBox="1"/>
          <p:nvPr/>
        </p:nvSpPr>
        <p:spPr>
          <a:xfrm>
            <a:off x="4797910" y="5940085"/>
            <a:ext cx="2277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{3,7} Tessellation</a:t>
            </a:r>
          </a:p>
        </p:txBody>
      </p:sp>
    </p:spTree>
    <p:extLst>
      <p:ext uri="{BB962C8B-B14F-4D97-AF65-F5344CB8AC3E}">
        <p14:creationId xmlns:p14="http://schemas.microsoft.com/office/powerpoint/2010/main" val="41322697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1BDAB4-4B84-5560-A849-FDF3CC21F6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335FAA7D-B708-C135-DA04-8014D12F2037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Ising model in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𝐴𝑑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2+1 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 - Setup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335FAA7D-B708-C135-DA04-8014D12F203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26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9834732-27E0-9849-A895-4BAC44ACFD0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en-US" i="1" smtClean="0">
                          <a:latin typeface="Cambria Math" panose="02040503050406030204" pitchFamily="18" charset="0"/>
                        </a:rPr>
                        <m:t> = −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𝐽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𝑧𝑧</m:t>
                          </m:r>
                        </m:sub>
                      </m:sSub>
                      <m:nary>
                        <m:naryPr>
                          <m:chr m:val="∑"/>
                          <m:sup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d>
                            <m:dPr>
                              <m:begChr m:val="⟨"/>
                              <m:endChr m:val="⟩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</m:d>
                        </m:sub>
                        <m:sup/>
                        <m:e/>
                      </m:nary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  <m:sup/>
                        <m:e/>
                      </m:nary>
                      <m: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𝐽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   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−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   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𝑚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  <m:sup/>
                        <m:e/>
                      </m:nary>
                      <m: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9834732-27E0-9849-A895-4BAC44ACFD0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4"/>
                <a:stretch>
                  <a:fillRect t="-415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07EDB34-556D-385A-F23E-CF9DE8EE45A7}"/>
                  </a:ext>
                </a:extLst>
              </p:cNvPr>
              <p:cNvSpPr txBox="1"/>
              <p:nvPr/>
            </p:nvSpPr>
            <p:spPr>
              <a:xfrm>
                <a:off x="1086522" y="3539629"/>
                <a:ext cx="3092450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/>
                  <a:t>m = 0.001, fixed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𝑱</m:t>
                        </m:r>
                      </m:e>
                      <m:sub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sub>
                    </m:sSub>
                  </m:oMath>
                </a14:m>
                <a:r>
                  <a:rPr lang="en-US" sz="2400" b="1" dirty="0"/>
                  <a:t> = 1.0,      fixed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07EDB34-556D-385A-F23E-CF9DE8EE45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6522" y="3539629"/>
                <a:ext cx="3092450" cy="830997"/>
              </a:xfrm>
              <a:prstGeom prst="rect">
                <a:avLst/>
              </a:prstGeom>
              <a:blipFill>
                <a:blip r:embed="rId5"/>
                <a:stretch>
                  <a:fillRect l="-2857" t="-4478" r="-2041" b="-149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F8C38887-48DE-6B25-F857-15F9B84D3C5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41625" y="3586320"/>
            <a:ext cx="5812716" cy="2725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2043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12EC25A0-BD05-D9B4-3F66-EB5579312FAE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Ising model in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𝐴𝑑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2+1 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- Magnetization &amp; Correlators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12EC25A0-BD05-D9B4-3F66-EB5579312FA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6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669FF6C-FA3C-7C8E-9970-2ED48F3A49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096000" y="2066233"/>
            <a:ext cx="5797591" cy="435133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F1D2D90-9F53-D0C5-4832-F87995C99D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8409" y="1791297"/>
            <a:ext cx="5854700" cy="43942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6AF8A8F-A819-FE58-268A-64DF6C136482}"/>
                  </a:ext>
                </a:extLst>
              </p:cNvPr>
              <p:cNvSpPr txBox="1"/>
              <p:nvPr/>
            </p:nvSpPr>
            <p:spPr>
              <a:xfrm>
                <a:off x="206919" y="1342262"/>
                <a:ext cx="5603906" cy="7974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𝐶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:=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sub>
                          </m:sSub>
                        </m:den>
                      </m:f>
                      <m:nary>
                        <m:naryPr>
                          <m:chr m:val="∑"/>
                          <m:supHide m:val="on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d>
                            <m:dPr>
                              <m:begChr m:val="{"/>
                              <m:endChr m:val="}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i="1" smtClean="0">
                                  <a:latin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i="1" smtClean="0">
                                  <a:latin typeface="Cambria Math" panose="02040503050406030204" pitchFamily="18" charset="0"/>
                                </a:rPr>
                                <m:t>𝛿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</m:d>
                        </m:sub>
                        <m:sup/>
                        <m:e/>
                      </m:nary>
                      <m:r>
                        <a:rPr lang="en-US" i="1" smtClean="0"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−|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 −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i="1" smtClean="0">
                          <a:latin typeface="Cambria Math" panose="02040503050406030204" pitchFamily="18" charset="0"/>
                        </a:rPr>
                        <m:t>⟨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 smtClean="0">
                          <a:latin typeface="Cambria Math" panose="02040503050406030204" pitchFamily="18" charset="0"/>
                        </a:rPr>
                        <m:t>⟩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 − </m:t>
                      </m:r>
                      <m:r>
                        <a:rPr lang="en-US" i="1" smtClean="0">
                          <a:latin typeface="Cambria Math" panose="02040503050406030204" pitchFamily="18" charset="0"/>
                        </a:rPr>
                        <m:t>⟨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 smtClean="0">
                          <a:latin typeface="Cambria Math" panose="02040503050406030204" pitchFamily="18" charset="0"/>
                        </a:rPr>
                        <m:t>⟩⟨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 smtClean="0">
                          <a:latin typeface="Cambria Math" panose="02040503050406030204" pitchFamily="18" charset="0"/>
                        </a:rPr>
                        <m:t>⟩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6AF8A8F-A819-FE58-268A-64DF6C1364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919" y="1342262"/>
                <a:ext cx="5603906" cy="797462"/>
              </a:xfrm>
              <a:prstGeom prst="rect">
                <a:avLst/>
              </a:prstGeom>
              <a:blipFill>
                <a:blip r:embed="rId5"/>
                <a:stretch>
                  <a:fillRect t="-115625" b="-1578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847233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22003B85-7EF5-C955-7D33-705E98170870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en-US" dirty="0"/>
                  <a:t>Ising model in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𝐴𝑑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2+1 </m:t>
                        </m:r>
                      </m:sub>
                    </m:sSub>
                  </m:oMath>
                </a14:m>
                <a:r>
                  <a:rPr lang="en-US" dirty="0"/>
                  <a:t>- Boundary Entanglement Entropy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22003B85-7EF5-C955-7D33-705E9817087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4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BE473F83-322C-ED6A-88E2-B82CAC3DCB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49375" y="1446969"/>
            <a:ext cx="5797591" cy="435133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D7869CA-7B5E-2DB2-22FB-17E7E0C0E6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6966" y="1425538"/>
            <a:ext cx="5854700" cy="43942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7770A13-8098-AD93-1B24-9331DFAA1C25}"/>
              </a:ext>
            </a:extLst>
          </p:cNvPr>
          <p:cNvSpPr txBox="1"/>
          <p:nvPr/>
        </p:nvSpPr>
        <p:spPr>
          <a:xfrm>
            <a:off x="1656340" y="5688138"/>
            <a:ext cx="33112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Critical Point – Logarithmic</a:t>
            </a:r>
          </a:p>
          <a:p>
            <a:r>
              <a:rPr lang="en-US" dirty="0"/>
              <a:t>	3-layers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4D320B8-8F20-0F03-21FF-2FF7CA8D509F}"/>
              </a:ext>
            </a:extLst>
          </p:cNvPr>
          <p:cNvSpPr txBox="1"/>
          <p:nvPr/>
        </p:nvSpPr>
        <p:spPr>
          <a:xfrm>
            <a:off x="7224371" y="5690970"/>
            <a:ext cx="36193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Away from Criticality – Linear</a:t>
            </a:r>
          </a:p>
          <a:p>
            <a:r>
              <a:rPr lang="en-US" dirty="0"/>
              <a:t>	3-layers</a:t>
            </a:r>
          </a:p>
        </p:txBody>
      </p:sp>
    </p:spTree>
    <p:extLst>
      <p:ext uri="{BB962C8B-B14F-4D97-AF65-F5344CB8AC3E}">
        <p14:creationId xmlns:p14="http://schemas.microsoft.com/office/powerpoint/2010/main" val="31401606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44C3F639-77BC-B0AE-6401-094C31F6FBF6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Ising model in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𝐴𝑑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2+1 </m:t>
                        </m:r>
                      </m:sub>
                    </m:sSub>
                  </m:oMath>
                </a14:m>
                <a:r>
                  <a:rPr lang="en-US" dirty="0"/>
                  <a:t>- OTOCs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44C3F639-77BC-B0AE-6401-094C31F6FBF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6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577DB5A-17F3-27F3-3725-4623DE7DF7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06419" y="1277072"/>
            <a:ext cx="10739718" cy="502141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DB862C7-723A-B703-0989-EC6FF5A126CB}"/>
                  </a:ext>
                </a:extLst>
              </p:cNvPr>
              <p:cNvSpPr txBox="1"/>
              <p:nvPr/>
            </p:nvSpPr>
            <p:spPr>
              <a:xfrm>
                <a:off x="5229838" y="179009"/>
                <a:ext cx="6962162" cy="55951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𝑂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𝑖𝑗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) :=</m:t>
                      </m:r>
                      <m:d>
                        <m:dPr>
                          <m:begChr m:val="⟨"/>
                          <m:endChr m:val="|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d>
                      <m:d>
                        <m:dPr>
                          <m:begChr m:val="|"/>
                          <m:endChr m:val="|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𝑍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𝑍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</m:d>
                            </m:e>
                          </m:d>
                        </m:e>
                      </m:d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​</m:t>
                              </m:r>
                            </m:e>
                          </m:d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i="1" smtClean="0">
                          <a:latin typeface="Cambria Math" panose="02040503050406030204" pitchFamily="18" charset="0"/>
                        </a:rPr>
                        <m:t>⟩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 2(1−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𝑅𝑒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[⟨ </m:t>
                      </m:r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†</m:t>
                          </m:r>
                        </m:sup>
                      </m:sSubSup>
                      <m:d>
                        <m:d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d>
                        </m:e>
                        <m:sup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†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r>
                        <a:rPr lang="en-US" i="1" smtClean="0">
                          <a:latin typeface="Cambria Math" panose="02040503050406030204" pitchFamily="18" charset="0"/>
                        </a:rPr>
                        <m:t>⟩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])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DB862C7-723A-B703-0989-EC6FF5A126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9838" y="179009"/>
                <a:ext cx="6962162" cy="559512"/>
              </a:xfrm>
              <a:prstGeom prst="rect">
                <a:avLst/>
              </a:prstGeom>
              <a:blipFill>
                <a:blip r:embed="rId4"/>
                <a:stretch>
                  <a:fillRect t="-139130" b="-2195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178567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BED93E9E-B4A9-E32B-E5AE-810E4A5DFF94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Ising model in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𝐴𝑑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</m:oMath>
                </a14:m>
                <a:r>
                  <a:rPr lang="en-US" dirty="0"/>
                  <a:t> - Setup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BED93E9E-B4A9-E32B-E5AE-810E4A5DFF9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6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0010AD1-A65A-D949-02CB-B21DBC01003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914400" lvl="2" indent="0">
                  <a:buNone/>
                </a:pPr>
                <a:r>
                  <a:rPr lang="en-US" dirty="0"/>
                  <a:t>H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𝐽</m:t>
                    </m:r>
                    <m:nary>
                      <m:naryPr>
                        <m:chr m:val="∑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/>
                      <m:e/>
                    </m:nary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𝜂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𝜂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+1</m:t>
                                </m:r>
                              </m:sub>
                            </m:sSub>
                          </m:e>
                        </m:d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sSubSup>
                      <m:sSub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𝑧</m:t>
                        </m:r>
                      </m:sup>
                    </m:sSubSup>
                    <m:sSubSup>
                      <m:sSub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𝑧</m:t>
                        </m:r>
                      </m:sup>
                    </m:sSubSup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h</m:t>
                    </m:r>
                    <m:nary>
                      <m:naryPr>
                        <m:chr m:val="∑"/>
                        <m:supHide m:val="on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/>
                      <m:e/>
                    </m:nary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𝜂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sSubSup>
                      <m:sSub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bSup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𝑚</m:t>
                    </m:r>
                    <m:nary>
                      <m:naryPr>
                        <m:chr m:val="∑"/>
                        <m:supHide m:val="on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/>
                      <m:e/>
                    </m:nary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𝜂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sSubSup>
                      <m:sSub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𝑧</m:t>
                        </m:r>
                      </m:sup>
                    </m:sSubSup>
                  </m:oMath>
                </a14:m>
                <a:endParaRPr lang="en-US" dirty="0"/>
              </a:p>
              <a:p>
                <a:pPr marL="914400" lvl="2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cosh</m:t>
                          </m:r>
                        </m:fName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𝜌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  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𝜌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=−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ℓ</m:t>
                              </m:r>
                            </m:e>
                            <m:sub>
                              <m:func>
                                <m:func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latin typeface="Cambria Math" panose="02040503050406030204" pitchFamily="18" charset="0"/>
                                    </a:rPr>
                                    <m:t>max</m:t>
                                  </m:r>
                                </m:fName>
                                <m:e/>
                              </m:func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f>
                            <m:f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ℓ</m:t>
                                  </m:r>
                                </m:e>
                                <m:sub>
                                  <m:func>
                                    <m:func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b="0" i="0" smtClean="0">
                                          <a:latin typeface="Cambria Math" panose="02040503050406030204" pitchFamily="18" charset="0"/>
                                        </a:rPr>
                                        <m:t>max</m:t>
                                      </m:r>
                                    </m:fName>
                                    <m:e/>
                                  </m:func>
                                </m:sub>
                              </m:sSub>
                            </m:num>
                            <m:den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den>
                          </m:f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func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𝑑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cosh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𝜌</m:t>
                              </m:r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𝜌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func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0010AD1-A65A-D949-02CB-B21DBC01003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t="-136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2E981C8C-ACC5-7097-DF11-1469BA8610A3}"/>
              </a:ext>
            </a:extLst>
          </p:cNvPr>
          <p:cNvCxnSpPr>
            <a:cxnSpLocks/>
          </p:cNvCxnSpPr>
          <p:nvPr/>
        </p:nvCxnSpPr>
        <p:spPr>
          <a:xfrm flipV="1">
            <a:off x="2394857" y="4202793"/>
            <a:ext cx="4237297" cy="964293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loud 8">
            <a:extLst>
              <a:ext uri="{FF2B5EF4-FFF2-40B4-BE49-F238E27FC236}">
                <a16:creationId xmlns:a16="http://schemas.microsoft.com/office/drawing/2014/main" id="{1A2987E5-CB97-709E-9543-6DDE41D55548}"/>
              </a:ext>
            </a:extLst>
          </p:cNvPr>
          <p:cNvSpPr/>
          <p:nvPr/>
        </p:nvSpPr>
        <p:spPr>
          <a:xfrm>
            <a:off x="838201" y="4377881"/>
            <a:ext cx="2026186" cy="1753497"/>
          </a:xfrm>
          <a:prstGeom prst="clou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Controls curvature</a:t>
            </a:r>
          </a:p>
        </p:txBody>
      </p:sp>
      <p:sp>
        <p:nvSpPr>
          <p:cNvPr id="10" name="Cloud 9">
            <a:extLst>
              <a:ext uri="{FF2B5EF4-FFF2-40B4-BE49-F238E27FC236}">
                <a16:creationId xmlns:a16="http://schemas.microsoft.com/office/drawing/2014/main" id="{1D7CE10E-02CB-E00C-059E-154A64C61EA2}"/>
              </a:ext>
            </a:extLst>
          </p:cNvPr>
          <p:cNvSpPr/>
          <p:nvPr/>
        </p:nvSpPr>
        <p:spPr>
          <a:xfrm>
            <a:off x="8917052" y="4290337"/>
            <a:ext cx="2264227" cy="1753497"/>
          </a:xfrm>
          <a:prstGeom prst="cloud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Critical Point at J/h = 1</a:t>
            </a:r>
          </a:p>
        </p:txBody>
      </p:sp>
    </p:spTree>
    <p:extLst>
      <p:ext uri="{BB962C8B-B14F-4D97-AF65-F5344CB8AC3E}">
        <p14:creationId xmlns:p14="http://schemas.microsoft.com/office/powerpoint/2010/main" val="28078044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Syracuse University Color Palette">
      <a:dk1>
        <a:srgbClr val="3F403F"/>
      </a:dk1>
      <a:lt1>
        <a:srgbClr val="FFFFFF"/>
      </a:lt1>
      <a:dk2>
        <a:srgbClr val="F76900"/>
      </a:dk2>
      <a:lt2>
        <a:srgbClr val="ADB3B8"/>
      </a:lt2>
      <a:accent1>
        <a:srgbClr val="000E54"/>
      </a:accent1>
      <a:accent2>
        <a:srgbClr val="FF431B"/>
      </a:accent2>
      <a:accent3>
        <a:srgbClr val="FF8E00"/>
      </a:accent3>
      <a:accent4>
        <a:srgbClr val="203299"/>
      </a:accent4>
      <a:accent5>
        <a:srgbClr val="2B72D7"/>
      </a:accent5>
      <a:accent6>
        <a:srgbClr val="F76900"/>
      </a:accent6>
      <a:hlink>
        <a:srgbClr val="D74100"/>
      </a:hlink>
      <a:folHlink>
        <a:srgbClr val="D74100"/>
      </a:folHlink>
    </a:clrScheme>
    <a:fontScheme name="Consolas-Verdana">
      <a:majorFont>
        <a:latin typeface="Consolas" panose="020B0609020204030204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Verdana" panose="020B060403050404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yracuseUniversity_PowerPointTemplate_Sherman-2022" id="{22DD056B-1E74-DA47-9B14-84A07B863C36}" vid="{458E176C-CD81-1143-8AF7-25850257567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121330CC47A4747807E2CB489A43E62" ma:contentTypeVersion="13" ma:contentTypeDescription="Create a new document." ma:contentTypeScope="" ma:versionID="3cb72eec98e4997e3d72040afd3ec6a2">
  <xsd:schema xmlns:xsd="http://www.w3.org/2001/XMLSchema" xmlns:xs="http://www.w3.org/2001/XMLSchema" xmlns:p="http://schemas.microsoft.com/office/2006/metadata/properties" xmlns:ns2="f9e42896-8b14-4e2f-aa6f-7f161a3378f2" targetNamespace="http://schemas.microsoft.com/office/2006/metadata/properties" ma:root="true" ma:fieldsID="f60ebe5e3c3bfa7c7c0e55351a8a75c5" ns2:_="">
    <xsd:import namespace="f9e42896-8b14-4e2f-aa6f-7f161a3378f2"/>
    <xsd:element name="properties">
      <xsd:complexType>
        <xsd:sequence>
          <xsd:element name="documentManagement">
            <xsd:complexType>
              <xsd:all>
                <xsd:element ref="ns2:Thumbnail" minOccurs="0"/>
                <xsd:element ref="ns2:ReleaseDate" minOccurs="0"/>
                <xsd:element ref="ns2:ProjectLead" minOccurs="0"/>
                <xsd:element ref="ns2:Status" minOccurs="0"/>
                <xsd:element ref="ns2:Format" minOccurs="0"/>
                <xsd:element ref="ns2:Notes" minOccurs="0"/>
                <xsd:element ref="ns2:Approver" minOccurs="0"/>
                <xsd:element ref="ns2:Rights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WorkingFile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9e42896-8b14-4e2f-aa6f-7f161a3378f2" elementFormDefault="qualified">
    <xsd:import namespace="http://schemas.microsoft.com/office/2006/documentManagement/types"/>
    <xsd:import namespace="http://schemas.microsoft.com/office/infopath/2007/PartnerControls"/>
    <xsd:element name="Thumbnail" ma:index="8" nillable="true" ma:displayName="Thumbnail" ma:format="Thumbnail" ma:internalName="Thumbnail">
      <xsd:simpleType>
        <xsd:restriction base="dms:Unknown"/>
      </xsd:simpleType>
    </xsd:element>
    <xsd:element name="ReleaseDate" ma:index="9" nillable="true" ma:displayName="Release date" ma:format="DateOnly" ma:internalName="ReleaseDate">
      <xsd:simpleType>
        <xsd:restriction base="dms:DateTime"/>
      </xsd:simpleType>
    </xsd:element>
    <xsd:element name="ProjectLead" ma:index="10" nillable="true" ma:displayName="Project lead" ma:format="Dropdown" ma:list="UserInfo" ma:SharePointGroup="0" ma:internalName="ProjectLead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atus" ma:index="11" nillable="true" ma:displayName="Status" ma:format="Dropdown" ma:internalName="Status">
      <xsd:simpleType>
        <xsd:restriction base="dms:Choice">
          <xsd:enumeration value="Not started"/>
          <xsd:enumeration value="Approved"/>
          <xsd:enumeration value="In progress"/>
          <xsd:enumeration value="Needs review"/>
          <xsd:enumeration value="Done"/>
        </xsd:restriction>
      </xsd:simpleType>
    </xsd:element>
    <xsd:element name="Format" ma:index="12" nillable="true" ma:displayName="Format" ma:format="Dropdown" ma:internalName="Format">
      <xsd:simpleType>
        <xsd:union memberTypes="dms:Text">
          <xsd:simpleType>
            <xsd:restriction base="dms:Choice">
              <xsd:enumeration value="SD"/>
              <xsd:enumeration value="HD"/>
              <xsd:enumeration value="Full HD"/>
              <xsd:enumeration value="Quad HD"/>
              <xsd:enumeration value="2K video"/>
              <xsd:enumeration value="4K video"/>
              <xsd:enumeration value="8K video"/>
            </xsd:restriction>
          </xsd:simpleType>
        </xsd:union>
      </xsd:simpleType>
    </xsd:element>
    <xsd:element name="Notes" ma:index="13" nillable="true" ma:displayName="Notes" ma:format="Dropdown" ma:internalName="Notes">
      <xsd:simpleType>
        <xsd:restriction base="dms:Note">
          <xsd:maxLength value="255"/>
        </xsd:restriction>
      </xsd:simpleType>
    </xsd:element>
    <xsd:element name="Approver" ma:index="14" nillable="true" ma:displayName="Approver" ma:format="Dropdown" ma:list="UserInfo" ma:SharePointGroup="0" ma:internalName="Approv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Rights" ma:index="15" nillable="true" ma:displayName="Rights" ma:format="Dropdown" ma:internalName="Rights">
      <xsd:simpleType>
        <xsd:union memberTypes="dms:Text">
          <xsd:simpleType>
            <xsd:restriction base="dms:Choice">
              <xsd:enumeration value="Royalty free"/>
              <xsd:enumeration value="Rights managed"/>
              <xsd:enumeration value="Fair use"/>
            </xsd:restriction>
          </xsd:simpleType>
        </xsd:union>
      </xsd:simpleType>
    </xsd:element>
    <xsd:element name="MediaServiceMetadata" ma:index="16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7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WorkingFileName" ma:index="20" nillable="true" ma:displayName="Working File Name" ma:description="the name of the file during build. The actual file name should be User Friendly." ma:format="Dropdown" ma:internalName="WorkingFileName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Format xmlns="f9e42896-8b14-4e2f-aa6f-7f161a3378f2" xsi:nil="true"/>
    <Thumbnail xmlns="f9e42896-8b14-4e2f-aa6f-7f161a3378f2" xsi:nil="true"/>
    <ReleaseDate xmlns="f9e42896-8b14-4e2f-aa6f-7f161a3378f2" xsi:nil="true"/>
    <WorkingFileName xmlns="f9e42896-8b14-4e2f-aa6f-7f161a3378f2" xsi:nil="true"/>
    <Status xmlns="f9e42896-8b14-4e2f-aa6f-7f161a3378f2" xsi:nil="true"/>
    <ProjectLead xmlns="f9e42896-8b14-4e2f-aa6f-7f161a3378f2">
      <UserInfo>
        <DisplayName/>
        <AccountId xsi:nil="true"/>
        <AccountType/>
      </UserInfo>
    </ProjectLead>
    <Approver xmlns="f9e42896-8b14-4e2f-aa6f-7f161a3378f2">
      <UserInfo>
        <DisplayName/>
        <AccountId xsi:nil="true"/>
        <AccountType/>
      </UserInfo>
    </Approver>
    <Notes xmlns="f9e42896-8b14-4e2f-aa6f-7f161a3378f2" xsi:nil="true"/>
    <Rights xmlns="f9e42896-8b14-4e2f-aa6f-7f161a3378f2" xsi:nil="true"/>
  </documentManagement>
</p:properties>
</file>

<file path=customXml/itemProps1.xml><?xml version="1.0" encoding="utf-8"?>
<ds:datastoreItem xmlns:ds="http://schemas.openxmlformats.org/officeDocument/2006/customXml" ds:itemID="{40EBB931-3271-460E-975D-2B9AE85FE5E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3AC5E6E-07EB-4974-B543-68653488D6F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9e42896-8b14-4e2f-aa6f-7f161a3378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1059163-6604-4366-86B5-DE9E453B1112}">
  <ds:schemaRefs>
    <ds:schemaRef ds:uri="3843026c-6dc2-4259-a24c-cb8af4989c20"/>
    <ds:schemaRef ds:uri="5746b8e6-8532-4d52-b41e-1a3a19a389c2"/>
    <ds:schemaRef ds:uri="http://schemas.microsoft.com/office/2006/metadata/properties"/>
    <ds:schemaRef ds:uri="http://schemas.microsoft.com/office/infopath/2007/PartnerControls"/>
    <ds:schemaRef ds:uri="b7485de1-de93-49b0-b39a-af95aa819f7d"/>
    <ds:schemaRef ds:uri="fb6c5c9e-d534-48fa-a45c-3b3fe83580b8"/>
    <ds:schemaRef ds:uri="f9e42896-8b14-4e2f-aa6f-7f161a3378f2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3896</TotalTime>
  <Words>460</Words>
  <Application>Microsoft Macintosh PowerPoint</Application>
  <PresentationFormat>Widescreen</PresentationFormat>
  <Paragraphs>78</Paragraphs>
  <Slides>13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Arial</vt:lpstr>
      <vt:lpstr>Calibri</vt:lpstr>
      <vt:lpstr>Cambria Math</vt:lpstr>
      <vt:lpstr>Sherman Sans Bold</vt:lpstr>
      <vt:lpstr>Sherman Sans Book</vt:lpstr>
      <vt:lpstr>Sherman Serif Book</vt:lpstr>
      <vt:lpstr>System Font Regular</vt:lpstr>
      <vt:lpstr>Wingdings</vt:lpstr>
      <vt:lpstr>Office Theme</vt:lpstr>
      <vt:lpstr>SOCS  Spins on Curved Surfaces</vt:lpstr>
      <vt:lpstr>Main objective</vt:lpstr>
      <vt:lpstr>What Path?</vt:lpstr>
      <vt:lpstr>Ising model in AdS_(2+1 )  </vt:lpstr>
      <vt:lpstr>Ising model in AdS_(2+1 )   - Setup</vt:lpstr>
      <vt:lpstr>Ising model in AdS_(2+1 )  - Magnetization &amp; Correlators</vt:lpstr>
      <vt:lpstr>Ising model in AdS_(2+1 )- Boundary Entanglement Entropy</vt:lpstr>
      <vt:lpstr>Ising model in AdS_(2+1 )- OTOCs</vt:lpstr>
      <vt:lpstr>Ising model in AdS_(1+1) - Setup</vt:lpstr>
      <vt:lpstr>Ising model in AdS_(1+1) - Krylov State Complexity</vt:lpstr>
      <vt:lpstr>Ising model in AdS_(1+1) - Krylov Operator Complexity</vt:lpstr>
      <vt:lpstr>Ising model in AdS_(1+1) - Lyapunov Exponent from OTOCs</vt:lpstr>
      <vt:lpstr>Thank You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Abhishek Samlodia</dc:creator>
  <cp:keywords/>
  <dc:description/>
  <cp:lastModifiedBy>Abhishek Samlodia</cp:lastModifiedBy>
  <cp:revision>90</cp:revision>
  <dcterms:created xsi:type="dcterms:W3CDTF">2026-05-07T12:39:15Z</dcterms:created>
  <dcterms:modified xsi:type="dcterms:W3CDTF">2026-07-28T15:52:54Z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0x0101006121330CC47A4747807E2CB489A43E62</vt:lpwstr>
  </property>
  <property fmtid="{D5CDD505-2E9C-101B-9397-08002B2CF9AE}" pid="3" name="MediaServiceImageTags">
    <vt:lpwstr/>
  </property>
  <property fmtid="{D5CDD505-2E9C-101B-9397-08002B2CF9AE}" pid="4" name="Order">
    <vt:lpwstr>22300.0000000000</vt:lpwstr>
  </property>
  <property fmtid="{D5CDD505-2E9C-101B-9397-08002B2CF9AE}" pid="5" name="xd_ProgID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ComplianceAssetId">
    <vt:lpwstr/>
  </property>
  <property fmtid="{D5CDD505-2E9C-101B-9397-08002B2CF9AE}" pid="9" name="TemplateUrl">
    <vt:lpwstr/>
  </property>
  <property fmtid="{D5CDD505-2E9C-101B-9397-08002B2CF9AE}" pid="10" name="_ExtendedDescription">
    <vt:lpwstr/>
  </property>
  <property fmtid="{D5CDD505-2E9C-101B-9397-08002B2CF9AE}" pid="11" name="TriggerFlowInfo">
    <vt:lpwstr/>
  </property>
  <property fmtid="{D5CDD505-2E9C-101B-9397-08002B2CF9AE}" pid="12" name="xd_Signature">
    <vt:lpwstr/>
  </property>
</Properties>
</file>