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235ECD0-186E-400A-83A0-003C87D2085F}">
  <a:tblStyle styleId="{8235ECD0-186E-400A-83A0-003C87D2085F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" name="Google Shape;1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f5c11aeaa5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g3f5c11aeaa5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3f5c11aeaa5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c11aeaa5_0_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g3f5c11aeaa5_0_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g3f5c11aeaa5_0_4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f5c11aeaa5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g3f5c11aeaa5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g3f5c11aeaa5_0_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f56813e282_0_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g3f56813e282_0_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g3f56813e282_0_7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3f543dc5199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" name="Google Shape;26;g3f543dc5199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g3f543dc5199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" name="Google Shape;25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" name="Google Shape;3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" name="Google Shape;5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58d74f269_0_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g3f58d74f269_0_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g3f58d74f269_0_4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5c11aeaa5_0_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g3f5c11aeaa5_0_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g3f5c11aeaa5_0_9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5c11aeaa5_0_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g3f5c11aeaa5_0_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3f5c11aeaa5_0_6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5c11aeaa5_0_1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g3f5c11aeaa5_0_1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g3f5c11aeaa5_0_10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f58d74f269_0_1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g3f58d74f269_0_10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g3f58d74f269_0_10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tx1"/>
                </a:solidFill>
              </a:defRPr>
            </a:lvl1pPr>
            <a:lvl2pPr lvl="1" algn="r">
              <a:buNone/>
              <a:defRPr sz="1300">
                <a:solidFill>
                  <a:schemeClr val="tx1"/>
                </a:solidFill>
              </a:defRPr>
            </a:lvl2pPr>
            <a:lvl3pPr lvl="2" algn="r">
              <a:buNone/>
              <a:defRPr sz="1300">
                <a:solidFill>
                  <a:schemeClr val="tx1"/>
                </a:solidFill>
              </a:defRPr>
            </a:lvl3pPr>
            <a:lvl4pPr lvl="3" algn="r">
              <a:buNone/>
              <a:defRPr sz="1300">
                <a:solidFill>
                  <a:schemeClr val="tx1"/>
                </a:solidFill>
              </a:defRPr>
            </a:lvl4pPr>
            <a:lvl5pPr lvl="4" algn="r">
              <a:buNone/>
              <a:defRPr sz="1300">
                <a:solidFill>
                  <a:schemeClr val="tx1"/>
                </a:solidFill>
              </a:defRPr>
            </a:lvl5pPr>
            <a:lvl6pPr lvl="5" algn="r">
              <a:buNone/>
              <a:defRPr sz="1300">
                <a:solidFill>
                  <a:schemeClr val="tx1"/>
                </a:solidFill>
              </a:defRPr>
            </a:lvl6pPr>
            <a:lvl7pPr lvl="6" algn="r">
              <a:buNone/>
              <a:defRPr sz="1300">
                <a:solidFill>
                  <a:schemeClr val="tx1"/>
                </a:solidFill>
              </a:defRPr>
            </a:lvl7pPr>
            <a:lvl8pPr lvl="7" algn="r">
              <a:buNone/>
              <a:defRPr sz="1300">
                <a:solidFill>
                  <a:schemeClr val="tx1"/>
                </a:solidFill>
              </a:defRPr>
            </a:lvl8pPr>
            <a:lvl9pPr lvl="8" algn="r">
              <a:buNone/>
              <a:defRPr sz="1300">
                <a:solidFill>
                  <a:schemeClr val="tx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30.png"/><Relationship Id="rId5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Relationship Id="rId4" Type="http://schemas.openxmlformats.org/officeDocument/2006/relationships/image" Target="../media/image26.png"/><Relationship Id="rId5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28.png"/><Relationship Id="rId5" Type="http://schemas.openxmlformats.org/officeDocument/2006/relationships/image" Target="../media/image33.png"/><Relationship Id="rId6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png"/><Relationship Id="rId4" Type="http://schemas.openxmlformats.org/officeDocument/2006/relationships/image" Target="../media/image27.png"/><Relationship Id="rId5" Type="http://schemas.openxmlformats.org/officeDocument/2006/relationships/image" Target="../media/image2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6.png"/><Relationship Id="rId4" Type="http://schemas.openxmlformats.org/officeDocument/2006/relationships/image" Target="../media/image2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png"/><Relationship Id="rId4" Type="http://schemas.openxmlformats.org/officeDocument/2006/relationships/image" Target="../media/image2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2.png"/><Relationship Id="rId4" Type="http://schemas.openxmlformats.org/officeDocument/2006/relationships/image" Target="../media/image2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5.png"/><Relationship Id="rId4" Type="http://schemas.openxmlformats.org/officeDocument/2006/relationships/image" Target="../media/image19.png"/><Relationship Id="rId5" Type="http://schemas.openxmlformats.org/officeDocument/2006/relationships/image" Target="../media/image2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34.png"/><Relationship Id="rId6" Type="http://schemas.openxmlformats.org/officeDocument/2006/relationships/image" Target="../media/image17.png"/><Relationship Id="rId7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22.png"/><Relationship Id="rId5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1B2D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966242" y="688325"/>
            <a:ext cx="11912100" cy="457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50"/>
              <a:buFont typeface="Cambria"/>
              <a:buNone/>
            </a:pPr>
            <a:r>
              <a:rPr b="1" lang="en-US" sz="425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Real Time GEVP on Quantum Hardware</a:t>
            </a:r>
            <a:endParaRPr b="0" i="0" sz="4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822951" y="3576654"/>
            <a:ext cx="143400" cy="143400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102250" lIns="102250" spcFirstLastPara="1" rIns="102250" wrap="square" tIns="102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1099099" y="3582247"/>
            <a:ext cx="10739100" cy="40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90"/>
              <a:buFont typeface="Calibri"/>
              <a:buNone/>
            </a:pPr>
            <a:r>
              <a:rPr b="1" i="0" lang="en-US" sz="2684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Valery Simonyan </a:t>
            </a:r>
            <a:endParaRPr b="1" i="0" sz="2684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90"/>
              <a:buFont typeface="Calibri"/>
              <a:buNone/>
            </a:pPr>
            <a:r>
              <a:rPr lang="en-US" sz="2237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Paulo Bedaque, Gregory Ridgeway</a:t>
            </a:r>
            <a:endParaRPr sz="2237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1099099" y="4183416"/>
            <a:ext cx="102276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4E8"/>
              </a:buClr>
              <a:buSzPts val="1454"/>
              <a:buFont typeface="Calibri"/>
              <a:buNone/>
            </a:pPr>
            <a:r>
              <a:rPr b="0" i="0" lang="en-US" sz="1454" u="none" cap="none" strike="noStrike">
                <a:solidFill>
                  <a:srgbClr val="C9D4E8"/>
                </a:solidFill>
                <a:latin typeface="Calibri"/>
                <a:ea typeface="Calibri"/>
                <a:cs typeface="Calibri"/>
                <a:sym typeface="Calibri"/>
              </a:rPr>
              <a:t>University of Maryland, College Park</a:t>
            </a:r>
            <a:endParaRPr b="0" i="0" sz="145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oogle Shape;22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72170" y="6351135"/>
            <a:ext cx="868588" cy="488987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2"/>
          <p:cNvSpPr/>
          <p:nvPr/>
        </p:nvSpPr>
        <p:spPr>
          <a:xfrm>
            <a:off x="502920" y="6473952"/>
            <a:ext cx="1371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2"/>
          <p:cNvSpPr/>
          <p:nvPr/>
        </p:nvSpPr>
        <p:spPr>
          <a:xfrm>
            <a:off x="548640" y="402336"/>
            <a:ext cx="109800" cy="109800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2"/>
          <p:cNvSpPr/>
          <p:nvPr/>
        </p:nvSpPr>
        <p:spPr>
          <a:xfrm>
            <a:off x="749808" y="292608"/>
            <a:ext cx="1051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METHOD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2"/>
          <p:cNvSpPr/>
          <p:nvPr/>
        </p:nvSpPr>
        <p:spPr>
          <a:xfrm>
            <a:off x="544828" y="600467"/>
            <a:ext cx="110643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How do you measure							aaaaa a  ?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12"/>
          <p:cNvPicPr preferRelativeResize="0"/>
          <p:nvPr/>
        </p:nvPicPr>
        <p:blipFill rotWithShape="1">
          <a:blip r:embed="rId3">
            <a:alphaModFix/>
          </a:blip>
          <a:srcRect b="0" l="0" r="44736" t="0"/>
          <a:stretch/>
        </p:blipFill>
        <p:spPr>
          <a:xfrm>
            <a:off x="245125" y="1466175"/>
            <a:ext cx="11256974" cy="32603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40" name="Google Shape;140;p12"/>
          <p:cNvCxnSpPr/>
          <p:nvPr/>
        </p:nvCxnSpPr>
        <p:spPr>
          <a:xfrm>
            <a:off x="5873594" y="1377774"/>
            <a:ext cx="0" cy="3044700"/>
          </a:xfrm>
          <a:prstGeom prst="straightConnector1">
            <a:avLst/>
          </a:prstGeom>
          <a:noFill/>
          <a:ln cap="flat" cmpd="sng" w="89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41" name="Google Shape;141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60087" y="4530450"/>
            <a:ext cx="5427051" cy="146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2"/>
          <p:cNvPicPr preferRelativeResize="0"/>
          <p:nvPr/>
        </p:nvPicPr>
        <p:blipFill rotWithShape="1">
          <a:blip r:embed="rId5">
            <a:alphaModFix/>
          </a:blip>
          <a:srcRect b="0" l="1549" r="5124" t="0"/>
          <a:stretch/>
        </p:blipFill>
        <p:spPr>
          <a:xfrm>
            <a:off x="4086225" y="600475"/>
            <a:ext cx="4257675" cy="86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3"/>
          <p:cNvSpPr/>
          <p:nvPr/>
        </p:nvSpPr>
        <p:spPr>
          <a:xfrm>
            <a:off x="502920" y="6473952"/>
            <a:ext cx="1371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3"/>
          <p:cNvSpPr/>
          <p:nvPr/>
        </p:nvSpPr>
        <p:spPr>
          <a:xfrm>
            <a:off x="548640" y="402336"/>
            <a:ext cx="109800" cy="109800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3"/>
          <p:cNvSpPr/>
          <p:nvPr/>
        </p:nvSpPr>
        <p:spPr>
          <a:xfrm>
            <a:off x="749808" y="292608"/>
            <a:ext cx="1051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METHOD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3"/>
          <p:cNvSpPr/>
          <p:nvPr/>
        </p:nvSpPr>
        <p:spPr>
          <a:xfrm>
            <a:off x="544828" y="600467"/>
            <a:ext cx="110643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How do you measure							aaaaa a  ?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Google Shape;152;p13"/>
          <p:cNvPicPr preferRelativeResize="0"/>
          <p:nvPr/>
        </p:nvPicPr>
        <p:blipFill rotWithShape="1">
          <a:blip r:embed="rId3">
            <a:alphaModFix/>
          </a:blip>
          <a:srcRect b="0" l="0" r="44736" t="0"/>
          <a:stretch/>
        </p:blipFill>
        <p:spPr>
          <a:xfrm>
            <a:off x="245125" y="1466175"/>
            <a:ext cx="11256974" cy="32603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54" name="Google Shape;154;p13"/>
          <p:cNvCxnSpPr/>
          <p:nvPr/>
        </p:nvCxnSpPr>
        <p:spPr>
          <a:xfrm>
            <a:off x="8913189" y="1377774"/>
            <a:ext cx="0" cy="3044700"/>
          </a:xfrm>
          <a:prstGeom prst="straightConnector1">
            <a:avLst/>
          </a:prstGeom>
          <a:noFill/>
          <a:ln cap="flat" cmpd="sng" w="89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5" name="Google Shape;1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8098" y="4530450"/>
            <a:ext cx="7386025" cy="154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3"/>
          <p:cNvPicPr preferRelativeResize="0"/>
          <p:nvPr/>
        </p:nvPicPr>
        <p:blipFill rotWithShape="1">
          <a:blip r:embed="rId5">
            <a:alphaModFix/>
          </a:blip>
          <a:srcRect b="0" l="1549" r="5124" t="0"/>
          <a:stretch/>
        </p:blipFill>
        <p:spPr>
          <a:xfrm>
            <a:off x="4086225" y="600475"/>
            <a:ext cx="4257675" cy="86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4"/>
          <p:cNvSpPr/>
          <p:nvPr/>
        </p:nvSpPr>
        <p:spPr>
          <a:xfrm>
            <a:off x="502920" y="6473952"/>
            <a:ext cx="1371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4"/>
          <p:cNvSpPr/>
          <p:nvPr/>
        </p:nvSpPr>
        <p:spPr>
          <a:xfrm>
            <a:off x="548640" y="402336"/>
            <a:ext cx="109800" cy="109800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4"/>
          <p:cNvSpPr/>
          <p:nvPr/>
        </p:nvSpPr>
        <p:spPr>
          <a:xfrm>
            <a:off x="749808" y="292608"/>
            <a:ext cx="1051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METHOD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4"/>
          <p:cNvSpPr/>
          <p:nvPr/>
        </p:nvSpPr>
        <p:spPr>
          <a:xfrm>
            <a:off x="544828" y="600467"/>
            <a:ext cx="110643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How do you measure							aaaaa a  ?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p14"/>
          <p:cNvPicPr preferRelativeResize="0"/>
          <p:nvPr/>
        </p:nvPicPr>
        <p:blipFill rotWithShape="1">
          <a:blip r:embed="rId3">
            <a:alphaModFix/>
          </a:blip>
          <a:srcRect b="0" l="0" r="44736" t="0"/>
          <a:stretch/>
        </p:blipFill>
        <p:spPr>
          <a:xfrm>
            <a:off x="245125" y="1466175"/>
            <a:ext cx="11256974" cy="32603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68" name="Google Shape;168;p14"/>
          <p:cNvCxnSpPr/>
          <p:nvPr/>
        </p:nvCxnSpPr>
        <p:spPr>
          <a:xfrm>
            <a:off x="10778514" y="1388662"/>
            <a:ext cx="0" cy="3044700"/>
          </a:xfrm>
          <a:prstGeom prst="straightConnector1">
            <a:avLst/>
          </a:prstGeom>
          <a:noFill/>
          <a:ln cap="flat" cmpd="sng" w="89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9" name="Google Shape;169;p14"/>
          <p:cNvSpPr/>
          <p:nvPr/>
        </p:nvSpPr>
        <p:spPr>
          <a:xfrm>
            <a:off x="146575" y="5209314"/>
            <a:ext cx="11428800" cy="7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66664" lvl="0" marL="381817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839"/>
              <a:buFont typeface="Calibri"/>
              <a:buChar char="•"/>
            </a:pPr>
            <a:r>
              <a:rPr lang="en-US" sz="2728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Measure interference terms for real and imaginary part of C(t):</a:t>
            </a:r>
            <a:endParaRPr sz="2728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93026" y="5808951"/>
            <a:ext cx="1760597" cy="71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75964" y="5652138"/>
            <a:ext cx="1993132" cy="103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4"/>
          <p:cNvPicPr preferRelativeResize="0"/>
          <p:nvPr/>
        </p:nvPicPr>
        <p:blipFill rotWithShape="1">
          <a:blip r:embed="rId6">
            <a:alphaModFix/>
          </a:blip>
          <a:srcRect b="0" l="1549" r="5124" t="0"/>
          <a:stretch/>
        </p:blipFill>
        <p:spPr>
          <a:xfrm>
            <a:off x="4086225" y="600475"/>
            <a:ext cx="4257675" cy="86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5"/>
          <p:cNvSpPr/>
          <p:nvPr/>
        </p:nvSpPr>
        <p:spPr>
          <a:xfrm>
            <a:off x="548640" y="402336"/>
            <a:ext cx="109728" cy="109728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5"/>
          <p:cNvSpPr/>
          <p:nvPr/>
        </p:nvSpPr>
        <p:spPr>
          <a:xfrm>
            <a:off x="749808" y="292608"/>
            <a:ext cx="10515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METHOD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1" name="Google Shape;181;p15"/>
          <p:cNvSpPr/>
          <p:nvPr/>
        </p:nvSpPr>
        <p:spPr>
          <a:xfrm>
            <a:off x="563878" y="667517"/>
            <a:ext cx="110643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Quantum Algorithm Details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5"/>
          <p:cNvSpPr/>
          <p:nvPr/>
        </p:nvSpPr>
        <p:spPr>
          <a:xfrm>
            <a:off x="618500" y="1552975"/>
            <a:ext cx="10263900" cy="42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84175" lvl="0" marL="45720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Naively if we take operator set size M must measure                 circuits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4175" lvl="0" marL="45720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However may measure multiple                       simultaneously if          are qubit wise commuting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4175" lvl="0" marL="45720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Utilizing symmetries of Hamiltonian being studied significantly reduce circuit count further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4175" lvl="0" marL="45720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Partially trade off long simulation times in Fourier transform with more circuits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" name="Google Shape;18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3025" y="1444825"/>
            <a:ext cx="1151784" cy="70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5"/>
          <p:cNvPicPr preferRelativeResize="0"/>
          <p:nvPr/>
        </p:nvPicPr>
        <p:blipFill rotWithShape="1">
          <a:blip r:embed="rId4">
            <a:alphaModFix/>
          </a:blip>
          <a:srcRect b="0" l="40861" r="5880" t="0"/>
          <a:stretch/>
        </p:blipFill>
        <p:spPr>
          <a:xfrm>
            <a:off x="5148650" y="2255275"/>
            <a:ext cx="1506200" cy="63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5"/>
          <p:cNvPicPr preferRelativeResize="0"/>
          <p:nvPr/>
        </p:nvPicPr>
        <p:blipFill rotWithShape="1">
          <a:blip r:embed="rId4">
            <a:alphaModFix/>
          </a:blip>
          <a:srcRect b="0" l="46612" r="33718" t="0"/>
          <a:stretch/>
        </p:blipFill>
        <p:spPr>
          <a:xfrm>
            <a:off x="8957725" y="2255275"/>
            <a:ext cx="556270" cy="63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6"/>
          <p:cNvSpPr/>
          <p:nvPr/>
        </p:nvSpPr>
        <p:spPr>
          <a:xfrm>
            <a:off x="548640" y="402336"/>
            <a:ext cx="109728" cy="109728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6"/>
          <p:cNvSpPr/>
          <p:nvPr/>
        </p:nvSpPr>
        <p:spPr>
          <a:xfrm>
            <a:off x="749808" y="292608"/>
            <a:ext cx="10515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TEST </a:t>
            </a:r>
            <a:r>
              <a:rPr b="1" lang="en-US" sz="1100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CASE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6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A case study: the</a:t>
            </a:r>
            <a:r>
              <a:rPr b="1" i="0" lang="en-US" sz="2900" u="none" cap="none" strike="noStrike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 fuzzy σ-model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ssets/eq_ham.png" id="194" name="Google Shape;19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34624" y="533474"/>
            <a:ext cx="5778700" cy="953884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6" name="Google Shape;19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29000" y="1619250"/>
            <a:ext cx="6288123" cy="251459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6"/>
          <p:cNvSpPr/>
          <p:nvPr/>
        </p:nvSpPr>
        <p:spPr>
          <a:xfrm>
            <a:off x="548650" y="1807850"/>
            <a:ext cx="5081700" cy="42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84175" lvl="0" marL="45720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Small g limit = antiferromagnetic Heisenberg chain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4175" lvl="0" marL="45720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Large g limit = factorizable antiferromagnetic spin pairs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4175" lvl="0" marL="45720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Use large g limit, ground state prep is cheaper 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4175" lvl="0" marL="45720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O(3), translation invariance significantly reduce circuit count 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79913" y="4915300"/>
            <a:ext cx="6288125" cy="822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7"/>
          <p:cNvSpPr/>
          <p:nvPr/>
        </p:nvSpPr>
        <p:spPr>
          <a:xfrm>
            <a:off x="548640" y="402336"/>
            <a:ext cx="109728" cy="109728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7"/>
          <p:cNvSpPr/>
          <p:nvPr/>
        </p:nvSpPr>
        <p:spPr>
          <a:xfrm>
            <a:off x="749808" y="292608"/>
            <a:ext cx="10515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RESULTS · NOISELESS, L = 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7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Classical Exact Simulation - L=8 - 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8" name="Google Shape;208;p17"/>
          <p:cNvPicPr preferRelativeResize="0"/>
          <p:nvPr/>
        </p:nvPicPr>
        <p:blipFill rotWithShape="1">
          <a:blip r:embed="rId3">
            <a:alphaModFix/>
          </a:blip>
          <a:srcRect b="0" l="0" r="0" t="5580"/>
          <a:stretch/>
        </p:blipFill>
        <p:spPr>
          <a:xfrm>
            <a:off x="2120063" y="1408175"/>
            <a:ext cx="7775074" cy="454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64750" y="724837"/>
            <a:ext cx="2819400" cy="674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7"/>
          <p:cNvSpPr/>
          <p:nvPr/>
        </p:nvSpPr>
        <p:spPr>
          <a:xfrm>
            <a:off x="548650" y="5953075"/>
            <a:ext cx="11718300" cy="18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rtl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8 operators, plateau at correct energy levels within </a:t>
            </a:r>
            <a:r>
              <a:rPr b="1" lang="en-US" sz="2450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0.1 %  </a:t>
            </a: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of exact diagonalization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8"/>
          <p:cNvSpPr/>
          <p:nvPr/>
        </p:nvSpPr>
        <p:spPr>
          <a:xfrm>
            <a:off x="701040" y="554736"/>
            <a:ext cx="109800" cy="109800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8"/>
          <p:cNvSpPr/>
          <p:nvPr/>
        </p:nvSpPr>
        <p:spPr>
          <a:xfrm>
            <a:off x="902208" y="445008"/>
            <a:ext cx="1051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RESULTS · NOISELESS, L = 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8"/>
          <p:cNvSpPr/>
          <p:nvPr/>
        </p:nvSpPr>
        <p:spPr>
          <a:xfrm>
            <a:off x="433340" y="1107567"/>
            <a:ext cx="110643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Classical Exact Simulation - Linear combinations of  1 and 2 Pauli       with </a:t>
            </a:r>
            <a:r>
              <a:rPr b="1" i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l </a:t>
            </a: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= 1, </a:t>
            </a:r>
            <a:r>
              <a:rPr b="1" i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m</a:t>
            </a: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 = 0</a:t>
            </a:r>
            <a:endParaRPr b="1" sz="2900">
              <a:solidFill>
                <a:srgbClr val="1B2437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700"/>
              <a:buFont typeface="Cambria"/>
              <a:buNone/>
            </a:pPr>
            <a:r>
              <a:t/>
            </a:r>
            <a:endParaRPr b="1" sz="2700">
              <a:solidFill>
                <a:srgbClr val="1B2437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19" name="Google Shape;219;p1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0" name="Google Shape;22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4313" y="1741300"/>
            <a:ext cx="7191375" cy="4278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8"/>
          <p:cNvSpPr txBox="1"/>
          <p:nvPr/>
        </p:nvSpPr>
        <p:spPr>
          <a:xfrm>
            <a:off x="433350" y="6019800"/>
            <a:ext cx="11325300" cy="5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36 </a:t>
            </a: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operators, plateau at correct energy levels within </a:t>
            </a:r>
            <a:r>
              <a:rPr b="1" lang="en-US" sz="2450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0.3 %  </a:t>
            </a: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of exact diagonalization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2" name="Google Shape;222;p18"/>
          <p:cNvPicPr preferRelativeResize="0"/>
          <p:nvPr/>
        </p:nvPicPr>
        <p:blipFill rotWithShape="1">
          <a:blip r:embed="rId4">
            <a:alphaModFix/>
          </a:blip>
          <a:srcRect b="0" l="0" r="81324" t="0"/>
          <a:stretch/>
        </p:blipFill>
        <p:spPr>
          <a:xfrm>
            <a:off x="11409050" y="809625"/>
            <a:ext cx="491775" cy="62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9"/>
          <p:cNvSpPr/>
          <p:nvPr/>
        </p:nvSpPr>
        <p:spPr>
          <a:xfrm>
            <a:off x="548640" y="402336"/>
            <a:ext cx="109800" cy="109800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9"/>
          <p:cNvSpPr/>
          <p:nvPr/>
        </p:nvSpPr>
        <p:spPr>
          <a:xfrm>
            <a:off x="749808" y="292608"/>
            <a:ext cx="1051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RESULTS · NOISELESS, L = 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9"/>
          <p:cNvSpPr/>
          <p:nvPr/>
        </p:nvSpPr>
        <p:spPr>
          <a:xfrm>
            <a:off x="563840" y="602742"/>
            <a:ext cx="110643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Classical Exact Simulation - All 1 and 2 Pauli </a:t>
            </a:r>
            <a:endParaRPr b="1" sz="2900">
              <a:solidFill>
                <a:srgbClr val="1B2437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31" name="Google Shape;231;p1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32" name="Google Shape;232;p19"/>
          <p:cNvPicPr preferRelativeResize="0"/>
          <p:nvPr/>
        </p:nvPicPr>
        <p:blipFill rotWithShape="1">
          <a:blip r:embed="rId3">
            <a:alphaModFix/>
          </a:blip>
          <a:srcRect b="0" l="0" r="81324" t="0"/>
          <a:stretch/>
        </p:blipFill>
        <p:spPr>
          <a:xfrm>
            <a:off x="7951475" y="689300"/>
            <a:ext cx="554350" cy="7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8025" y="1304975"/>
            <a:ext cx="8167025" cy="4867226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19"/>
          <p:cNvSpPr txBox="1"/>
          <p:nvPr/>
        </p:nvSpPr>
        <p:spPr>
          <a:xfrm>
            <a:off x="385725" y="6067425"/>
            <a:ext cx="11325300" cy="5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276</a:t>
            </a: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 operators, plateau at correct energy levels within </a:t>
            </a:r>
            <a:r>
              <a:rPr b="1" lang="en-US" sz="2450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0.5 %  </a:t>
            </a: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of exact diagonalization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0"/>
          <p:cNvSpPr/>
          <p:nvPr/>
        </p:nvSpPr>
        <p:spPr>
          <a:xfrm>
            <a:off x="548640" y="402336"/>
            <a:ext cx="109728" cy="109728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0"/>
          <p:cNvSpPr/>
          <p:nvPr/>
        </p:nvSpPr>
        <p:spPr>
          <a:xfrm>
            <a:off x="749808" y="292608"/>
            <a:ext cx="10515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RESULTS · QUANTUM HARDWARE, L = 4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20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IonQ Forte Enterprise - L=4 -  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0"/>
          <p:cNvSpPr/>
          <p:nvPr/>
        </p:nvSpPr>
        <p:spPr>
          <a:xfrm>
            <a:off x="7254290" y="1474433"/>
            <a:ext cx="49377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2750" lvl="0" marL="342900" marR="0" rtl="0" algn="l">
              <a:lnSpc>
                <a:spcPct val="108000"/>
              </a:lnSpc>
              <a:spcBef>
                <a:spcPts val="110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14 time steps, dt =0.4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110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Estimate fit uncertainties with bootstrap (shaded regions)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110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Results within 5.2% of exact diagonalization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110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Systematic error from noise and trotterization 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2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45" name="Google Shape;24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450" y="1758550"/>
            <a:ext cx="6946375" cy="413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7025" y="724825"/>
            <a:ext cx="2819400" cy="67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1B2D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1"/>
          <p:cNvSpPr/>
          <p:nvPr/>
        </p:nvSpPr>
        <p:spPr>
          <a:xfrm>
            <a:off x="548640" y="402336"/>
            <a:ext cx="109728" cy="109728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1"/>
          <p:cNvSpPr/>
          <p:nvPr/>
        </p:nvSpPr>
        <p:spPr>
          <a:xfrm>
            <a:off x="749808" y="292608"/>
            <a:ext cx="10515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4E8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C9D4E8"/>
                </a:solidFill>
                <a:latin typeface="Calibri"/>
                <a:ea typeface="Calibri"/>
                <a:cs typeface="Calibri"/>
                <a:sym typeface="Calibri"/>
              </a:rPr>
              <a:t>SUMMARY &amp; OUTLOOK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1"/>
          <p:cNvSpPr/>
          <p:nvPr/>
        </p:nvSpPr>
        <p:spPr>
          <a:xfrm>
            <a:off x="563878" y="671317"/>
            <a:ext cx="110643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In summary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1"/>
          <p:cNvSpPr/>
          <p:nvPr/>
        </p:nvSpPr>
        <p:spPr>
          <a:xfrm>
            <a:off x="972740" y="1507300"/>
            <a:ext cx="10246500" cy="32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Systematic improvement in spectrum resolution with operator basis size</a:t>
            </a:r>
            <a:endParaRPr sz="24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 noise can recover the low-lying spectrum with a truncated operator basis within sub-percent precision. </a:t>
            </a:r>
            <a:endParaRPr sz="24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Current NISQ hardware can recover low-lying spectra within a couple percent on sufficiently small systems.</a:t>
            </a:r>
            <a:endParaRPr sz="24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/>
          <p:nvPr/>
        </p:nvSpPr>
        <p:spPr>
          <a:xfrm>
            <a:off x="548640" y="402336"/>
            <a:ext cx="109800" cy="109800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749808" y="292608"/>
            <a:ext cx="1051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4"/>
          <p:cNvSpPr/>
          <p:nvPr/>
        </p:nvSpPr>
        <p:spPr>
          <a:xfrm>
            <a:off x="548640" y="621792"/>
            <a:ext cx="110643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Extracting low-lying spectra in real time</a:t>
            </a:r>
            <a:endParaRPr b="1" sz="2900">
              <a:solidFill>
                <a:srgbClr val="1B2437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2" name="Google Shape;32;p4"/>
          <p:cNvSpPr/>
          <p:nvPr/>
        </p:nvSpPr>
        <p:spPr>
          <a:xfrm>
            <a:off x="890958" y="1617200"/>
            <a:ext cx="10379700" cy="42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Want to know the gap? In Euclidean time just evolve to isolate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In real time (on a quantum computer) however…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The solution:</a:t>
            </a:r>
            <a:endParaRPr b="0" i="0" sz="2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4" name="Google Shape;34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8774" y="5116375"/>
            <a:ext cx="7734450" cy="92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7738" y="2020638"/>
            <a:ext cx="7876529" cy="89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32350" y="3538725"/>
            <a:ext cx="8625152" cy="110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2"/>
          <p:cNvSpPr/>
          <p:nvPr/>
        </p:nvSpPr>
        <p:spPr>
          <a:xfrm>
            <a:off x="548640" y="402336"/>
            <a:ext cx="109728" cy="109728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2"/>
          <p:cNvSpPr/>
          <p:nvPr/>
        </p:nvSpPr>
        <p:spPr>
          <a:xfrm>
            <a:off x="749808" y="292608"/>
            <a:ext cx="10515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BACKUP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2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i="0" lang="en-US" sz="2900" u="none" cap="none" strike="noStrike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Hardware numbers  (L = 4, Z basis)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65" name="Google Shape;265;p22"/>
          <p:cNvGraphicFramePr/>
          <p:nvPr/>
        </p:nvGraphicFramePr>
        <p:xfrm>
          <a:off x="1463040" y="17373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{8235ECD0-186E-400A-83A0-003C87D2085F}</a:tableStyleId>
              </a:tblPr>
              <a:tblGrid>
                <a:gridCol w="1847100"/>
                <a:gridCol w="1847100"/>
                <a:gridCol w="1847100"/>
                <a:gridCol w="1847100"/>
                <a:gridCol w="1847100"/>
              </a:tblGrid>
              <a:tr h="475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Calibri"/>
                        <a:buNone/>
                      </a:pPr>
                      <a:r>
                        <a:rPr b="1" lang="en-US" sz="13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state</a:t>
                      </a:r>
                      <a:endParaRPr sz="13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243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Calibri"/>
                        <a:buNone/>
                      </a:pPr>
                      <a:r>
                        <a:rPr b="1" lang="en-US" sz="13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 (GEVP)</a:t>
                      </a:r>
                      <a:endParaRPr sz="13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243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Calibri"/>
                        <a:buNone/>
                      </a:pPr>
                      <a:r>
                        <a:rPr b="1" lang="en-US" sz="13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 (exact)</a:t>
                      </a:r>
                      <a:endParaRPr sz="13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243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Calibri"/>
                        <a:buNone/>
                      </a:pPr>
                      <a:r>
                        <a:rPr b="1" lang="en-US" sz="13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δ (%)</a:t>
                      </a:r>
                      <a:endParaRPr sz="13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243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Calibri"/>
                        <a:buNone/>
                      </a:pPr>
                      <a:r>
                        <a:rPr b="1" lang="en-US" sz="13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|Δ|/σ</a:t>
                      </a:r>
                      <a:endParaRPr sz="13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2437"/>
                    </a:solidFill>
                  </a:tcPr>
                </a:tc>
              </a:tr>
              <a:tr h="475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 = π (</a:t>
                      </a:r>
                      <a:r>
                        <a:rPr lang="en-US" sz="1250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single</a:t>
                      </a: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2.399(21)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2.337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+2.6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2.9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5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 = ±π/2 (</a:t>
                      </a:r>
                      <a:r>
                        <a:rPr lang="en-US" sz="1250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double</a:t>
                      </a: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2.820(26)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2.870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−1.7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1.9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5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 = ±π/2 (</a:t>
                      </a:r>
                      <a:r>
                        <a:rPr lang="en-US" sz="1250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double</a:t>
                      </a: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2.810(46)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2.870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−2.1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1.3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5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 = 0 (</a:t>
                      </a:r>
                      <a:r>
                        <a:rPr lang="en-US" sz="1250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single</a:t>
                      </a: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3.203(14)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3.380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−5.2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4356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3A435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12.6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C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66" name="Google Shape;266;p22"/>
          <p:cNvSpPr/>
          <p:nvPr/>
        </p:nvSpPr>
        <p:spPr>
          <a:xfrm>
            <a:off x="1463040" y="4343400"/>
            <a:ext cx="923544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00"/>
              <a:buFont typeface="Calibri"/>
              <a:buChar char="•"/>
            </a:pPr>
            <a:r>
              <a:rPr b="0" i="0" lang="en-US" sz="2400" u="none" cap="none" strike="noStrike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Same signed pattern as the noise model — bottom pulled up, top pulled down: the compression signature reproduces on hardware.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900"/>
              </a:spcBef>
              <a:spcAft>
                <a:spcPts val="0"/>
              </a:spcAft>
              <a:buClr>
                <a:srgbClr val="3A4356"/>
              </a:buClr>
              <a:buSzPts val="2400"/>
              <a:buFont typeface="Calibri"/>
              <a:buChar char="•"/>
            </a:pPr>
            <a:r>
              <a:rPr b="0" i="0" lang="en-US" sz="2400" u="none" cap="none" strike="noStrike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k = 0: smallest statistical error of the four, largest deviation → a systematic, not shot noise.</a:t>
            </a:r>
            <a:r>
              <a:rPr lang="en-US" sz="240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2400" u="none" cap="none" strike="noStrike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Trotter (Δt = 0.4)</a:t>
            </a:r>
            <a:r>
              <a:rPr lang="en-US" sz="240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 +</a:t>
            </a:r>
            <a:r>
              <a:rPr b="0" i="0" lang="en-US" sz="2400" u="none" cap="none" strike="noStrike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 coherent gate error.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/>
          <p:nvPr/>
        </p:nvSpPr>
        <p:spPr>
          <a:xfrm>
            <a:off x="548640" y="402336"/>
            <a:ext cx="109728" cy="109728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5"/>
          <p:cNvSpPr/>
          <p:nvPr/>
        </p:nvSpPr>
        <p:spPr>
          <a:xfrm>
            <a:off x="749808" y="292608"/>
            <a:ext cx="10515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lang="en-US" sz="1100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COMPARISON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5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Why don’t you just Fourier transform?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ssets/pdffig-000.png" id="45" name="Google Shape;4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9811" y="1408175"/>
            <a:ext cx="5722500" cy="40979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ssets/eq_fourier.png" id="47" name="Google Shape;4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45092" y="5515215"/>
            <a:ext cx="3931921" cy="771453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5"/>
          <p:cNvSpPr/>
          <p:nvPr/>
        </p:nvSpPr>
        <p:spPr>
          <a:xfrm>
            <a:off x="6939200" y="1423888"/>
            <a:ext cx="4830000" cy="40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Long time to resolve the peaks 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Noise will destroy the signal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Deeper circuits are expensive and sensitive to noise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b="1" lang="en-US" sz="2450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~18x </a:t>
            </a: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longer time evolution to recover same results that will be shown in a couple minutes, more for larger volume 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"/>
          <p:cNvSpPr/>
          <p:nvPr/>
        </p:nvSpPr>
        <p:spPr>
          <a:xfrm>
            <a:off x="548640" y="402336"/>
            <a:ext cx="109728" cy="109728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6"/>
          <p:cNvSpPr/>
          <p:nvPr/>
        </p:nvSpPr>
        <p:spPr>
          <a:xfrm>
            <a:off x="749808" y="292608"/>
            <a:ext cx="10515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METHOD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6"/>
          <p:cNvSpPr/>
          <p:nvPr/>
        </p:nvSpPr>
        <p:spPr>
          <a:xfrm>
            <a:off x="563878" y="667517"/>
            <a:ext cx="110643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How to do GEVP (Lüscher-Wolff) in Real Time 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" name="Google Shape;58;p6"/>
          <p:cNvSpPr/>
          <p:nvPr/>
        </p:nvSpPr>
        <p:spPr>
          <a:xfrm>
            <a:off x="964075" y="1499700"/>
            <a:ext cx="10263900" cy="7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5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Choose operator set with overlap onto desired state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Evaluate matrix from last slide, find eigenvalues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Get energy, errors die off with 1/t and from dephasing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" name="Google Shape;59;p6"/>
          <p:cNvPicPr preferRelativeResize="0"/>
          <p:nvPr/>
        </p:nvPicPr>
        <p:blipFill rotWithShape="1">
          <a:blip r:embed="rId3">
            <a:alphaModFix/>
          </a:blip>
          <a:srcRect b="25484" l="0" r="0" t="0"/>
          <a:stretch/>
        </p:blipFill>
        <p:spPr>
          <a:xfrm>
            <a:off x="4559863" y="1941674"/>
            <a:ext cx="3072324" cy="77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6"/>
          <p:cNvPicPr preferRelativeResize="0"/>
          <p:nvPr/>
        </p:nvPicPr>
        <p:blipFill rotWithShape="1">
          <a:blip r:embed="rId4">
            <a:alphaModFix/>
          </a:blip>
          <a:srcRect b="13163" l="0" r="0" t="10751"/>
          <a:stretch/>
        </p:blipFill>
        <p:spPr>
          <a:xfrm>
            <a:off x="2202575" y="3116700"/>
            <a:ext cx="8587326" cy="8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3038" y="4411626"/>
            <a:ext cx="6125975" cy="112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"/>
          <p:cNvSpPr/>
          <p:nvPr/>
        </p:nvSpPr>
        <p:spPr>
          <a:xfrm>
            <a:off x="548640" y="402336"/>
            <a:ext cx="109800" cy="109800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7"/>
          <p:cNvSpPr/>
          <p:nvPr/>
        </p:nvSpPr>
        <p:spPr>
          <a:xfrm>
            <a:off x="749808" y="292608"/>
            <a:ext cx="1051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METHOD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7"/>
          <p:cNvSpPr/>
          <p:nvPr/>
        </p:nvSpPr>
        <p:spPr>
          <a:xfrm>
            <a:off x="563878" y="667517"/>
            <a:ext cx="110643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Before Applying </a:t>
            </a: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Lüscher-Wolff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1" name="Google Shape;71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25" y="2247374"/>
            <a:ext cx="5814994" cy="346312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7"/>
          <p:cNvSpPr/>
          <p:nvPr/>
        </p:nvSpPr>
        <p:spPr>
          <a:xfrm>
            <a:off x="6139400" y="2445800"/>
            <a:ext cx="5660700" cy="7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Each correlator contains a superposition of signals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Lots of interference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Energy levels are not cleanly separated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548640" y="402336"/>
            <a:ext cx="109800" cy="109800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>
            <a:off x="749808" y="292608"/>
            <a:ext cx="1051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METHOD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8"/>
          <p:cNvSpPr/>
          <p:nvPr/>
        </p:nvSpPr>
        <p:spPr>
          <a:xfrm>
            <a:off x="563878" y="667517"/>
            <a:ext cx="110643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After Applying Lüscher-Wolff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2" name="Google Shape;82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869" y="2109280"/>
            <a:ext cx="5824557" cy="3474711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8"/>
          <p:cNvSpPr/>
          <p:nvPr/>
        </p:nvSpPr>
        <p:spPr>
          <a:xfrm>
            <a:off x="6531300" y="2498700"/>
            <a:ext cx="5660700" cy="7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GEVP takes linear combination of operators isolating individual states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Get single frequency oscillation, energy can be extracted 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9"/>
          <p:cNvSpPr/>
          <p:nvPr/>
        </p:nvSpPr>
        <p:spPr>
          <a:xfrm>
            <a:off x="548640" y="402336"/>
            <a:ext cx="109800" cy="109800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9"/>
          <p:cNvSpPr/>
          <p:nvPr/>
        </p:nvSpPr>
        <p:spPr>
          <a:xfrm>
            <a:off x="749808" y="292608"/>
            <a:ext cx="1051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9"/>
          <p:cNvSpPr/>
          <p:nvPr/>
        </p:nvSpPr>
        <p:spPr>
          <a:xfrm>
            <a:off x="475440" y="709005"/>
            <a:ext cx="110643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Quantum Computing 101</a:t>
            </a:r>
            <a:endParaRPr b="1" sz="2900">
              <a:solidFill>
                <a:srgbClr val="1B2437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t/>
            </a:r>
            <a:endParaRPr b="1" sz="2900">
              <a:solidFill>
                <a:srgbClr val="1B2437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2" name="Google Shape;92;p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" name="Google Shape;93;p9"/>
          <p:cNvSpPr/>
          <p:nvPr/>
        </p:nvSpPr>
        <p:spPr>
          <a:xfrm>
            <a:off x="475450" y="1486300"/>
            <a:ext cx="3732300" cy="2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Encode your system into qubits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Prepare a state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Evolve it 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550"/>
              <a:buFont typeface="Calibri"/>
              <a:buChar char="•"/>
            </a:pPr>
            <a:r>
              <a:rPr lang="en-US" sz="25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Measure the expectation value of an operator</a:t>
            </a:r>
            <a:endParaRPr sz="25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9"/>
          <p:cNvPicPr preferRelativeResize="0"/>
          <p:nvPr/>
        </p:nvPicPr>
        <p:blipFill rotWithShape="1">
          <a:blip r:embed="rId3">
            <a:alphaModFix/>
          </a:blip>
          <a:srcRect b="0" l="0" r="3568" t="0"/>
          <a:stretch/>
        </p:blipFill>
        <p:spPr>
          <a:xfrm>
            <a:off x="4283650" y="1809888"/>
            <a:ext cx="7857100" cy="323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0150" y="5015299"/>
            <a:ext cx="783865" cy="57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5413" y="5040213"/>
            <a:ext cx="851883" cy="525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7" name="Google Shape;97;p9"/>
          <p:cNvCxnSpPr/>
          <p:nvPr/>
        </p:nvCxnSpPr>
        <p:spPr>
          <a:xfrm>
            <a:off x="8001350" y="1809888"/>
            <a:ext cx="0" cy="3238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8" name="Google Shape;98;p9"/>
          <p:cNvCxnSpPr/>
          <p:nvPr/>
        </p:nvCxnSpPr>
        <p:spPr>
          <a:xfrm>
            <a:off x="9789725" y="1809888"/>
            <a:ext cx="0" cy="3238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9" name="Google Shape;99;p9"/>
          <p:cNvCxnSpPr/>
          <p:nvPr/>
        </p:nvCxnSpPr>
        <p:spPr>
          <a:xfrm>
            <a:off x="11539750" y="1809888"/>
            <a:ext cx="0" cy="3238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0" name="Google Shape;100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36112" y="5093037"/>
            <a:ext cx="768875" cy="419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155313" y="5060150"/>
            <a:ext cx="768875" cy="48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0"/>
          <p:cNvSpPr/>
          <p:nvPr/>
        </p:nvSpPr>
        <p:spPr>
          <a:xfrm>
            <a:off x="548640" y="402336"/>
            <a:ext cx="109800" cy="109800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0"/>
          <p:cNvSpPr/>
          <p:nvPr/>
        </p:nvSpPr>
        <p:spPr>
          <a:xfrm>
            <a:off x="749808" y="292608"/>
            <a:ext cx="1051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METHOD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0" name="Google Shape;110;p10"/>
          <p:cNvSpPr/>
          <p:nvPr/>
        </p:nvSpPr>
        <p:spPr>
          <a:xfrm>
            <a:off x="563878" y="667517"/>
            <a:ext cx="110643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Changes on a Quantum Computer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0"/>
          <p:cNvSpPr/>
          <p:nvPr/>
        </p:nvSpPr>
        <p:spPr>
          <a:xfrm>
            <a:off x="618488" y="1552975"/>
            <a:ext cx="10263900" cy="7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Only act on qubits with a unitary operation 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We decompose our </a:t>
            </a: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operator</a:t>
            </a: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 basis into Pauli strings: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Directly measure Pauli string correlators: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2750" lvl="0" marL="3429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A4356"/>
              </a:buClr>
              <a:buSzPts val="2450"/>
              <a:buFont typeface="Calibri"/>
              <a:buChar char="•"/>
            </a:pPr>
            <a:r>
              <a:rPr lang="en-US" sz="2450">
                <a:solidFill>
                  <a:srgbClr val="3A4356"/>
                </a:solidFill>
                <a:latin typeface="Calibri"/>
                <a:ea typeface="Calibri"/>
                <a:cs typeface="Calibri"/>
                <a:sym typeface="Calibri"/>
              </a:rPr>
              <a:t>Take linear combinations getting correlator matrix:</a:t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rgbClr val="3A43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6250" y="2429575"/>
            <a:ext cx="2647950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1050" y="3515425"/>
            <a:ext cx="1804688" cy="5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17725" y="4960125"/>
            <a:ext cx="7829550" cy="102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1"/>
          <p:cNvSpPr/>
          <p:nvPr/>
        </p:nvSpPr>
        <p:spPr>
          <a:xfrm>
            <a:off x="502920" y="6473952"/>
            <a:ext cx="1371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1"/>
          <p:cNvSpPr/>
          <p:nvPr/>
        </p:nvSpPr>
        <p:spPr>
          <a:xfrm>
            <a:off x="548640" y="402336"/>
            <a:ext cx="109800" cy="109800"/>
          </a:xfrm>
          <a:prstGeom prst="rect">
            <a:avLst/>
          </a:prstGeom>
          <a:solidFill>
            <a:srgbClr val="E218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1"/>
          <p:cNvSpPr/>
          <p:nvPr/>
        </p:nvSpPr>
        <p:spPr>
          <a:xfrm>
            <a:off x="749808" y="292608"/>
            <a:ext cx="10515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1833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21833"/>
                </a:solidFill>
                <a:latin typeface="Calibri"/>
                <a:ea typeface="Calibri"/>
                <a:cs typeface="Calibri"/>
                <a:sym typeface="Calibri"/>
              </a:rPr>
              <a:t>METHOD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1"/>
          <p:cNvSpPr/>
          <p:nvPr/>
        </p:nvSpPr>
        <p:spPr>
          <a:xfrm>
            <a:off x="544828" y="600467"/>
            <a:ext cx="110643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437"/>
              </a:buClr>
              <a:buSzPts val="2900"/>
              <a:buFont typeface="Cambria"/>
              <a:buNone/>
            </a:pPr>
            <a:r>
              <a:rPr b="1" lang="en-US" sz="2900">
                <a:solidFill>
                  <a:srgbClr val="1B2437"/>
                </a:solidFill>
                <a:latin typeface="Cambria"/>
                <a:ea typeface="Cambria"/>
                <a:cs typeface="Cambria"/>
                <a:sym typeface="Cambria"/>
              </a:rPr>
              <a:t>How do you measure							aaaaa a  ?</a:t>
            </a:r>
            <a:endParaRPr b="0" i="0" sz="2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11"/>
          <p:cNvPicPr preferRelativeResize="0"/>
          <p:nvPr/>
        </p:nvPicPr>
        <p:blipFill rotWithShape="1">
          <a:blip r:embed="rId3">
            <a:alphaModFix/>
          </a:blip>
          <a:srcRect b="0" l="0" r="44736" t="0"/>
          <a:stretch/>
        </p:blipFill>
        <p:spPr>
          <a:xfrm>
            <a:off x="245125" y="1466175"/>
            <a:ext cx="11256974" cy="3260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26" name="Google Shape;126;p11"/>
          <p:cNvCxnSpPr/>
          <p:nvPr/>
        </p:nvCxnSpPr>
        <p:spPr>
          <a:xfrm>
            <a:off x="2213778" y="1377774"/>
            <a:ext cx="0" cy="3044700"/>
          </a:xfrm>
          <a:prstGeom prst="straightConnector1">
            <a:avLst/>
          </a:prstGeom>
          <a:noFill/>
          <a:ln cap="flat" cmpd="sng" w="89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27" name="Google Shape;127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6243" y="4726475"/>
            <a:ext cx="2075075" cy="112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1"/>
          <p:cNvPicPr preferRelativeResize="0"/>
          <p:nvPr/>
        </p:nvPicPr>
        <p:blipFill rotWithShape="1">
          <a:blip r:embed="rId5">
            <a:alphaModFix/>
          </a:blip>
          <a:srcRect b="0" l="1549" r="5124" t="0"/>
          <a:stretch/>
        </p:blipFill>
        <p:spPr>
          <a:xfrm>
            <a:off x="4086225" y="600475"/>
            <a:ext cx="4257675" cy="86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