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77" r:id="rId3"/>
    <p:sldId id="279" r:id="rId4"/>
    <p:sldId id="278" r:id="rId5"/>
    <p:sldId id="282" r:id="rId6"/>
    <p:sldId id="294" r:id="rId7"/>
    <p:sldId id="293" r:id="rId8"/>
    <p:sldId id="269" r:id="rId9"/>
    <p:sldId id="286" r:id="rId10"/>
    <p:sldId id="285" r:id="rId11"/>
    <p:sldId id="258" r:id="rId12"/>
    <p:sldId id="261" r:id="rId13"/>
    <p:sldId id="262" r:id="rId14"/>
    <p:sldId id="287" r:id="rId15"/>
    <p:sldId id="296" r:id="rId16"/>
    <p:sldId id="288" r:id="rId17"/>
    <p:sldId id="271" r:id="rId18"/>
    <p:sldId id="259" r:id="rId19"/>
    <p:sldId id="289" r:id="rId20"/>
    <p:sldId id="295" r:id="rId21"/>
    <p:sldId id="273" r:id="rId22"/>
    <p:sldId id="291" r:id="rId23"/>
    <p:sldId id="275" r:id="rId24"/>
    <p:sldId id="276" r:id="rId25"/>
    <p:sldId id="292" r:id="rId26"/>
    <p:sldId id="260" r:id="rId27"/>
    <p:sldId id="267" r:id="rId28"/>
    <p:sldId id="263" r:id="rId29"/>
    <p:sldId id="268" r:id="rId30"/>
    <p:sldId id="264" r:id="rId31"/>
    <p:sldId id="26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388" autoAdjust="0"/>
  </p:normalViewPr>
  <p:slideViewPr>
    <p:cSldViewPr snapToGrid="0">
      <p:cViewPr varScale="1">
        <p:scale>
          <a:sx n="85" d="100"/>
          <a:sy n="85" d="100"/>
        </p:scale>
        <p:origin x="5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285AC-44A9-4773-9855-C21F37BB1EB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D55B0-B38E-46F5-9003-2E9CB11B2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66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BC56E-CD53-B74E-E73C-EC58F6EF1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E1FBE-6DBF-587F-FEC9-ACE8D7F93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99244-D41F-8D5A-C723-0DFD7ACCC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B11B2-CA03-435D-ADD9-622AA3AE9268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4D891-ED63-924B-0614-47AF54464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C74AC-3F7C-D6EE-0AE0-FDDF077C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B9F0-0D0D-ABC6-776F-503F4435F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53F03-EA53-F6A3-17F6-DA397F844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D3F83-64C8-84D2-C780-792D2EB9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478-4658-42A3-A042-E0DC927C004C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E5AC9-E994-3946-D1BA-B17054868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7324F-8A2C-BCF5-36EA-5C1BD1D9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1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C65804-FB1A-B9E4-1F5C-1D25563D6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457C88-19F4-8412-F48F-53B103F6C6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9EAB7-9F45-9551-120F-16672A09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8831-0A59-4EFC-A0E8-83F1BEA20CB8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D0B6A-CD3B-B4F5-AF81-4CC91759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FCEFD-1978-D51B-007F-BA69AEFF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60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37B8-2225-3572-BDAC-A0102A305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710B8-0B00-F15E-21D3-B33244107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71A20-0C73-A091-053C-BF7AB78B4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45DC-E1F1-40B3-9F59-A652818D2603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5C287-8B3D-9498-3FEF-939247083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3BE71-CDD5-684B-5D49-D0F87A50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1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CA2B2-981A-B397-D6C9-F98AFCEBD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52CD4-4064-CC5D-01F4-77F2B544C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7716A-EF01-B9B6-1C42-5148940D0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7B8C5-A778-4F7D-B16F-61EE55BFE354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86118-0B84-D61F-5EA8-226D7DEB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64787-2999-DCA9-8D74-2736C6259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1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511A2-6D7E-AFA8-8789-B3435433A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BC799-21E4-8991-A6FC-3B0FFEAF6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4EB65-EA38-9FD6-EC35-D8A12A27B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46ED5-C4DA-A527-2257-C885D07CF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6175-E958-451A-9339-97321193E338}" type="datetime1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7A699-AC28-5243-FAAA-DA27B3714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3F3429-5E7E-FD31-007E-67B57D15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61218-6FED-2D20-ADB4-CC909C0BC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BFFA9-6687-43D2-DC59-7A1B33891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5F336-737E-43FC-1572-6DE5AFE90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7A0ACB-5681-8BEB-8871-5E7AC7692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F14FDE-7D48-9507-5943-01F85D5D9C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C388CE-8070-80DB-2B6C-939C5E9BD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4790-5D59-4053-A469-A07B5046073A}" type="datetime1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51B8D-3673-9586-E31F-74F7DBDF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7E9AC1-2AA3-1231-8342-EEB05475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9B22-A300-C424-E610-15618AD14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E56E1A-8291-BA49-6286-9F5D314F4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D61A-DB0C-46D9-85AC-BDADB595FC47}" type="datetime1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61B064-A52A-A899-B1C3-1811005A5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DC98C6-298A-8F97-F768-C4F7AEF2D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2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AC0C9E-1691-6307-5910-CBAD1A150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0C31-5B3C-4698-B80F-F4745F8A54EE}" type="datetime1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F6A5A8-42E3-67D1-E181-CBB07D596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00203-6876-0CBB-AA41-FC18851A8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9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8FC4-616F-DDCC-4FC5-192B2CB7E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291EE-D212-D058-8147-2577A557E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5081D-3E09-84E4-1F18-A9B85FC00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0B73F0-5055-7CEC-558E-A62E0D91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33C5D-D12F-4455-A121-F0F554FB748E}" type="datetime1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BE6FE-3322-8AF3-E209-7AC86BDCC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C2426-9DA1-2FE9-FD9F-10C755F4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0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D358F-9BA6-F8D8-F2E8-43FA9E345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9F58C-2E66-1925-4C3F-0593EE251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466C0-4DFF-96B3-EB95-EF5D1BB92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2FF22-4523-9F09-F6A6-A4F59D1AD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B875C-86F4-44A6-A01D-DEE810706FA9}" type="datetime1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006E5-B362-430F-6E58-2DF470A6E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885125-EDEC-F269-C06E-4F5F345D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7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61F9B8-FEE7-0B22-92D6-5CFF0354B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CB5C91-1FB6-8242-976F-034B6548C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A97C8-6062-C23B-8ACF-B62A018D4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7D3E85-1D2F-4E18-BCCF-47D6EEBB7D8C}" type="datetime1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E681C-61CA-28A5-30E7-E4E679CD9B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ED9C5-7AF4-63F7-03EA-F10246600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8C7B94-28F5-4CF0-86E6-49D28A211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7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0.png"/><Relationship Id="rId5" Type="http://schemas.openxmlformats.org/officeDocument/2006/relationships/image" Target="../media/image72.png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9.png"/><Relationship Id="rId7" Type="http://schemas.openxmlformats.org/officeDocument/2006/relationships/image" Target="../media/image64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7.png"/><Relationship Id="rId7" Type="http://schemas.openxmlformats.org/officeDocument/2006/relationships/image" Target="../media/image64.pn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3DA6B-18A2-3C0D-C876-FD63B6438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Quantum Simulation</a:t>
            </a:r>
            <a:br>
              <a:rPr lang="en-US" dirty="0"/>
            </a:br>
            <a:r>
              <a:rPr lang="en-US" dirty="0"/>
              <a:t>of Lattice QCD</a:t>
            </a:r>
            <a:br>
              <a:rPr lang="en-US" dirty="0"/>
            </a:br>
            <a:r>
              <a:rPr lang="en-US" dirty="0"/>
              <a:t>in the Representation Basis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D434F-AC4B-F5EE-139D-5FE2ABCB2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/>
              <a:t>Luis Hidalgo</a:t>
            </a:r>
          </a:p>
          <a:p>
            <a:r>
              <a:rPr lang="en-US" i="1" dirty="0"/>
              <a:t>University of Illinois</a:t>
            </a:r>
          </a:p>
          <a:p>
            <a:r>
              <a:rPr lang="en-US" i="1" dirty="0"/>
              <a:t>Advisor: Patrick Draper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3F70C-DFE5-89B1-A858-5DFD12BF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8A36B-EE4E-5F50-42D1-61D0036DFFA2}"/>
              </a:ext>
            </a:extLst>
          </p:cNvPr>
          <p:cNvSpPr txBox="1"/>
          <p:nvPr/>
        </p:nvSpPr>
        <p:spPr>
          <a:xfrm>
            <a:off x="0" y="6488668"/>
            <a:ext cx="1766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Coming soon!</a:t>
            </a:r>
          </a:p>
        </p:txBody>
      </p:sp>
    </p:spTree>
    <p:extLst>
      <p:ext uri="{BB962C8B-B14F-4D97-AF65-F5344CB8AC3E}">
        <p14:creationId xmlns:p14="http://schemas.microsoft.com/office/powerpoint/2010/main" val="1364613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85C3A-B47A-FA51-E59D-44DA8A2B5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62074-5B52-9FDF-97B9-709FCC8F8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Fermions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43501B-0857-6B0D-7089-CDDB949218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Naively discretizing Dirac fermions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fermion doubling</a:t>
                </a:r>
              </a:p>
              <a:p>
                <a:r>
                  <a:rPr lang="en-US" dirty="0"/>
                  <a:t>Staggered fermions</a:t>
                </a:r>
              </a:p>
              <a:p>
                <a:pPr lvl="1"/>
                <a:r>
                  <a:rPr lang="en-US" dirty="0"/>
                  <a:t>Stagger Dirac spinor components among sites</a:t>
                </a:r>
              </a:p>
              <a:p>
                <a:pPr lvl="1"/>
                <a:r>
                  <a:rPr lang="en-US" dirty="0"/>
                  <a:t>Leaves two tastes in 2+1D and 3+1D</a:t>
                </a:r>
              </a:p>
              <a:p>
                <a:r>
                  <a:rPr lang="en-US" dirty="0"/>
                  <a:t>Wilson fermions</a:t>
                </a:r>
              </a:p>
              <a:p>
                <a:pPr lvl="1"/>
                <a:r>
                  <a:rPr lang="en-US" dirty="0"/>
                  <a:t>Add to Hamiltonian: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All Dirac spinor components live on a site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43501B-0857-6B0D-7089-CDDB949218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 b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A3874-9F22-331A-2B26-1A13F0A3F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49D824-6804-4841-6C29-691AD900C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83" y="4477580"/>
            <a:ext cx="8810633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23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DE6F9-7502-7697-6892-6D4136C5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Fermions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626BD-EAD5-06DD-21EC-681227C5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ECE50-7F07-DD9B-76A4-A59CDBE84584}"/>
              </a:ext>
            </a:extLst>
          </p:cNvPr>
          <p:cNvSpPr txBox="1"/>
          <p:nvPr/>
        </p:nvSpPr>
        <p:spPr>
          <a:xfrm>
            <a:off x="1971358" y="5920428"/>
            <a:ext cx="2825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Staggered Fermions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C04F62-BF56-D0C6-3154-E929FEDB8CF4}"/>
              </a:ext>
            </a:extLst>
          </p:cNvPr>
          <p:cNvSpPr txBox="1"/>
          <p:nvPr/>
        </p:nvSpPr>
        <p:spPr>
          <a:xfrm>
            <a:off x="7793912" y="5924172"/>
            <a:ext cx="2426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Wilson Fermions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2E1CEE-E6E5-6CA4-6A23-5EF17CEF03C2}"/>
              </a:ext>
            </a:extLst>
          </p:cNvPr>
          <p:cNvGrpSpPr/>
          <p:nvPr/>
        </p:nvGrpSpPr>
        <p:grpSpPr>
          <a:xfrm>
            <a:off x="7141155" y="2286000"/>
            <a:ext cx="3429001" cy="3094224"/>
            <a:chOff x="6843226" y="1588265"/>
            <a:chExt cx="3429001" cy="30942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17532D8-7856-11C5-7430-B8D635824667}"/>
                </a:ext>
              </a:extLst>
            </p:cNvPr>
            <p:cNvSpPr/>
            <p:nvPr/>
          </p:nvSpPr>
          <p:spPr>
            <a:xfrm>
              <a:off x="7010615" y="2396489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BA76A54-5B75-E685-ED78-E5FD755E2314}"/>
                </a:ext>
              </a:extLst>
            </p:cNvPr>
            <p:cNvSpPr/>
            <p:nvPr/>
          </p:nvSpPr>
          <p:spPr>
            <a:xfrm>
              <a:off x="7818838" y="1588265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4A771BF-18CF-EE1C-A0E9-D89BC074AC1B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3226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FA575B-8CAC-A349-1C2B-44C781846193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7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D839A82-9D7D-5A3B-DB9B-311BBBBCA599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6639" y="4278376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568BE2E-B3FD-3441-DAD5-F034F0A85EC3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6" y="4278375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77AFD94-CA43-572A-44D7-BD364155967C}"/>
              </a:ext>
            </a:extLst>
          </p:cNvPr>
          <p:cNvGrpSpPr/>
          <p:nvPr/>
        </p:nvGrpSpPr>
        <p:grpSpPr>
          <a:xfrm>
            <a:off x="1600200" y="2286000"/>
            <a:ext cx="3429001" cy="3094224"/>
            <a:chOff x="6843226" y="1588265"/>
            <a:chExt cx="3429001" cy="309422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E7F01F1-64D5-EC67-FC49-7B8AF6197F0C}"/>
                </a:ext>
              </a:extLst>
            </p:cNvPr>
            <p:cNvSpPr/>
            <p:nvPr/>
          </p:nvSpPr>
          <p:spPr>
            <a:xfrm>
              <a:off x="7010615" y="2396489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ADBC6F1-2217-0269-3E05-9D142E91798F}"/>
                </a:ext>
              </a:extLst>
            </p:cNvPr>
            <p:cNvSpPr/>
            <p:nvPr/>
          </p:nvSpPr>
          <p:spPr>
            <a:xfrm>
              <a:off x="7818838" y="1588265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35CFA26-6467-63DC-4CB0-74F29435EF71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3226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174070A-F48A-7937-A76E-F5526AA2DB60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7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907B49-2B31-03F9-C8D3-42C68A46760B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6639" y="4278376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9DB08F8-9B96-C397-EEBF-6E977388ACC0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6" y="4278375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7AE67E7-71DD-64B3-C528-BA670AF8F1FB}"/>
                  </a:ext>
                </a:extLst>
              </p:cNvPr>
              <p:cNvSpPr txBox="1"/>
              <p:nvPr/>
            </p:nvSpPr>
            <p:spPr>
              <a:xfrm>
                <a:off x="1556949" y="5390949"/>
                <a:ext cx="4144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7AE67E7-71DD-64B3-C528-BA670AF8F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949" y="5390949"/>
                <a:ext cx="414409" cy="369332"/>
              </a:xfrm>
              <a:prstGeom prst="rect">
                <a:avLst/>
              </a:prstGeom>
              <a:blipFill>
                <a:blip r:embed="rId2"/>
                <a:stretch>
                  <a:fillRect l="-26471" r="-5882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85BDF24-F9B5-055D-1FB6-1D7B19BF4C38}"/>
                  </a:ext>
                </a:extLst>
              </p:cNvPr>
              <p:cNvSpPr txBox="1"/>
              <p:nvPr/>
            </p:nvSpPr>
            <p:spPr>
              <a:xfrm>
                <a:off x="4911495" y="4387332"/>
                <a:ext cx="4144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85BDF24-F9B5-055D-1FB6-1D7B19BF4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495" y="4387332"/>
                <a:ext cx="414409" cy="369332"/>
              </a:xfrm>
              <a:prstGeom prst="rect">
                <a:avLst/>
              </a:prstGeom>
              <a:blipFill>
                <a:blip r:embed="rId3"/>
                <a:stretch>
                  <a:fillRect l="-26471" r="-588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E46090C-1BB8-148A-ED8F-DFE55F278C6E}"/>
                  </a:ext>
                </a:extLst>
              </p:cNvPr>
              <p:cNvSpPr txBox="1"/>
              <p:nvPr/>
            </p:nvSpPr>
            <p:spPr>
              <a:xfrm>
                <a:off x="3955066" y="5355703"/>
                <a:ext cx="37863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E46090C-1BB8-148A-ED8F-DFE55F278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066" y="5355703"/>
                <a:ext cx="378630" cy="369332"/>
              </a:xfrm>
              <a:prstGeom prst="rect">
                <a:avLst/>
              </a:prstGeom>
              <a:blipFill>
                <a:blip r:embed="rId4"/>
                <a:stretch>
                  <a:fillRect l="-20968" r="-6452" b="-2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BEB0120-22B4-EB3B-7E02-54B99773DF39}"/>
                  </a:ext>
                </a:extLst>
              </p:cNvPr>
              <p:cNvSpPr txBox="1"/>
              <p:nvPr/>
            </p:nvSpPr>
            <p:spPr>
              <a:xfrm>
                <a:off x="2202302" y="4227188"/>
                <a:ext cx="37863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BEB0120-22B4-EB3B-7E02-54B99773D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302" y="4227188"/>
                <a:ext cx="378630" cy="369332"/>
              </a:xfrm>
              <a:prstGeom prst="rect">
                <a:avLst/>
              </a:prstGeom>
              <a:blipFill>
                <a:blip r:embed="rId5"/>
                <a:stretch>
                  <a:fillRect l="-19355" r="-6452" b="-2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B3B6E88-8F46-36FC-4ED2-62BEDC7415CC}"/>
                  </a:ext>
                </a:extLst>
              </p:cNvPr>
              <p:cNvSpPr txBox="1"/>
              <p:nvPr/>
            </p:nvSpPr>
            <p:spPr>
              <a:xfrm>
                <a:off x="1367634" y="2855897"/>
                <a:ext cx="37863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B3B6E88-8F46-36FC-4ED2-62BEDC741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634" y="2855897"/>
                <a:ext cx="378630" cy="369332"/>
              </a:xfrm>
              <a:prstGeom prst="rect">
                <a:avLst/>
              </a:prstGeom>
              <a:blipFill>
                <a:blip r:embed="rId6"/>
                <a:stretch>
                  <a:fillRect l="-19355" r="-6452" b="-2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56D65B4-1548-3003-90DF-8EDE8DBFFBFF}"/>
                  </a:ext>
                </a:extLst>
              </p:cNvPr>
              <p:cNvSpPr txBox="1"/>
              <p:nvPr/>
            </p:nvSpPr>
            <p:spPr>
              <a:xfrm>
                <a:off x="4903399" y="1884817"/>
                <a:ext cx="37863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56D65B4-1548-3003-90DF-8EDE8DBFF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399" y="1884817"/>
                <a:ext cx="378630" cy="369332"/>
              </a:xfrm>
              <a:prstGeom prst="rect">
                <a:avLst/>
              </a:prstGeom>
              <a:blipFill>
                <a:blip r:embed="rId7"/>
                <a:stretch>
                  <a:fillRect l="-19355" r="-6452" b="-2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EFD7F6-9B20-8BB2-1AE9-72B039934779}"/>
                  </a:ext>
                </a:extLst>
              </p:cNvPr>
              <p:cNvSpPr txBox="1"/>
              <p:nvPr/>
            </p:nvSpPr>
            <p:spPr>
              <a:xfrm>
                <a:off x="2356734" y="1862714"/>
                <a:ext cx="4215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EFD7F6-9B20-8BB2-1AE9-72B039934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734" y="1862714"/>
                <a:ext cx="421526" cy="369332"/>
              </a:xfrm>
              <a:prstGeom prst="rect">
                <a:avLst/>
              </a:prstGeom>
              <a:blipFill>
                <a:blip r:embed="rId8"/>
                <a:stretch>
                  <a:fillRect l="-26087" r="-579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BC90F4B-8585-243A-E446-FCCF62AC365B}"/>
                  </a:ext>
                </a:extLst>
              </p:cNvPr>
              <p:cNvSpPr txBox="1"/>
              <p:nvPr/>
            </p:nvSpPr>
            <p:spPr>
              <a:xfrm>
                <a:off x="4122933" y="2983796"/>
                <a:ext cx="4215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BC90F4B-8585-243A-E446-FCCF62AC3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33" y="2983796"/>
                <a:ext cx="421526" cy="369332"/>
              </a:xfrm>
              <a:prstGeom prst="rect">
                <a:avLst/>
              </a:prstGeom>
              <a:blipFill>
                <a:blip r:embed="rId9"/>
                <a:stretch>
                  <a:fillRect l="-26087" r="-5797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918FCDE-78E6-4184-039A-54EABCEFFA48}"/>
                  </a:ext>
                </a:extLst>
              </p:cNvPr>
              <p:cNvSpPr txBox="1"/>
              <p:nvPr/>
            </p:nvSpPr>
            <p:spPr>
              <a:xfrm>
                <a:off x="6435003" y="5403868"/>
                <a:ext cx="17470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918FCDE-78E6-4184-039A-54EABCEFF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003" y="5403868"/>
                <a:ext cx="1747080" cy="369332"/>
              </a:xfrm>
              <a:prstGeom prst="rect">
                <a:avLst/>
              </a:prstGeom>
              <a:blipFill>
                <a:blip r:embed="rId10"/>
                <a:stretch>
                  <a:fillRect l="-5944" r="-1399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3A095E8-AF04-B694-2118-F8537D673C62}"/>
                  </a:ext>
                </a:extLst>
              </p:cNvPr>
              <p:cNvSpPr txBox="1"/>
              <p:nvPr/>
            </p:nvSpPr>
            <p:spPr>
              <a:xfrm>
                <a:off x="8974405" y="5403868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3A095E8-AF04-B694-2118-F8537D673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405" y="5403868"/>
                <a:ext cx="1240275" cy="369332"/>
              </a:xfrm>
              <a:prstGeom prst="rect">
                <a:avLst/>
              </a:prstGeom>
              <a:blipFill>
                <a:blip r:embed="rId11"/>
                <a:stretch>
                  <a:fillRect l="-8333" r="-1471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4D9A5F-DB51-87CD-FF92-DCA101101718}"/>
                  </a:ext>
                </a:extLst>
              </p:cNvPr>
              <p:cNvSpPr txBox="1"/>
              <p:nvPr/>
            </p:nvSpPr>
            <p:spPr>
              <a:xfrm>
                <a:off x="10433679" y="4358484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4D9A5F-DB51-87CD-FF92-DCA101101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3679" y="4358484"/>
                <a:ext cx="1240275" cy="369332"/>
              </a:xfrm>
              <a:prstGeom prst="rect">
                <a:avLst/>
              </a:prstGeom>
              <a:blipFill>
                <a:blip r:embed="rId12"/>
                <a:stretch>
                  <a:fillRect l="-8374" r="-1970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EEBAD5-B18D-7FCF-9573-83CD0AC0E976}"/>
                  </a:ext>
                </a:extLst>
              </p:cNvPr>
              <p:cNvSpPr txBox="1"/>
              <p:nvPr/>
            </p:nvSpPr>
            <p:spPr>
              <a:xfrm>
                <a:off x="9782629" y="1860596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EEBAD5-B18D-7FCF-9573-83CD0AC0E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629" y="1860596"/>
                <a:ext cx="1240275" cy="369332"/>
              </a:xfrm>
              <a:prstGeom prst="rect">
                <a:avLst/>
              </a:prstGeom>
              <a:blipFill>
                <a:blip r:embed="rId13"/>
                <a:stretch>
                  <a:fillRect l="-8374" r="-1970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9797EB-9F8E-FCF2-8715-C6BACD813316}"/>
                  </a:ext>
                </a:extLst>
              </p:cNvPr>
              <p:cNvSpPr txBox="1"/>
              <p:nvPr/>
            </p:nvSpPr>
            <p:spPr>
              <a:xfrm>
                <a:off x="7440853" y="1867277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9797EB-9F8E-FCF2-8715-C6BACD813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853" y="1867277"/>
                <a:ext cx="1240275" cy="369332"/>
              </a:xfrm>
              <a:prstGeom prst="rect">
                <a:avLst/>
              </a:prstGeom>
              <a:blipFill>
                <a:blip r:embed="rId14"/>
                <a:stretch>
                  <a:fillRect l="-8374" r="-1970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B2C457-D1AA-22D6-3869-1796235A8C5A}"/>
                  </a:ext>
                </a:extLst>
              </p:cNvPr>
              <p:cNvSpPr txBox="1"/>
              <p:nvPr/>
            </p:nvSpPr>
            <p:spPr>
              <a:xfrm>
                <a:off x="6844452" y="4236361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B2C457-D1AA-22D6-3869-1796235A8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452" y="4236361"/>
                <a:ext cx="1240275" cy="369332"/>
              </a:xfrm>
              <a:prstGeom prst="rect">
                <a:avLst/>
              </a:prstGeom>
              <a:blipFill>
                <a:blip r:embed="rId15"/>
                <a:stretch>
                  <a:fillRect l="-8374" r="-1970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2E60258-1D44-ABBE-4F82-F1A3CFACFCFB}"/>
                  </a:ext>
                </a:extLst>
              </p:cNvPr>
              <p:cNvSpPr txBox="1"/>
              <p:nvPr/>
            </p:nvSpPr>
            <p:spPr>
              <a:xfrm>
                <a:off x="6068267" y="2911143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2E60258-1D44-ABBE-4F82-F1A3CFACF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267" y="2911143"/>
                <a:ext cx="1240275" cy="369332"/>
              </a:xfrm>
              <a:prstGeom prst="rect">
                <a:avLst/>
              </a:prstGeom>
              <a:blipFill>
                <a:blip r:embed="rId16"/>
                <a:stretch>
                  <a:fillRect l="-8333" r="-147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48FE96-C6BC-2389-FCC4-D1729BA58D0C}"/>
                  </a:ext>
                </a:extLst>
              </p:cNvPr>
              <p:cNvSpPr txBox="1"/>
              <p:nvPr/>
            </p:nvSpPr>
            <p:spPr>
              <a:xfrm>
                <a:off x="9663252" y="2968106"/>
                <a:ext cx="124027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48FE96-C6BC-2389-FCC4-D1729BA58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252" y="2968106"/>
                <a:ext cx="1240275" cy="369332"/>
              </a:xfrm>
              <a:prstGeom prst="rect">
                <a:avLst/>
              </a:prstGeom>
              <a:blipFill>
                <a:blip r:embed="rId17"/>
                <a:stretch>
                  <a:fillRect l="-8333" r="-147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86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21E3F-AB88-9499-3CE4-9FE4BA3E7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Degrees of Freedom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B2858-A8B5-10E3-A5F9-92FE4E75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2DA2D0-2975-EBF0-CC22-3C7517EA6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438" y="1371600"/>
            <a:ext cx="549312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01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A596C-334E-A947-DB35-D59A20CBE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Bases for Gauge Link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2A6575-3F50-DF36-70CF-B2E0C246AA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Group element basis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SU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Representation basis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dirty="0"/>
                  <a:t> for irrep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SU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basis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Mixed basis</a:t>
                </a:r>
              </a:p>
              <a:p>
                <a:pPr lvl="1"/>
                <a:r>
                  <a:rPr lang="en-US" dirty="0"/>
                  <a:t>Requires full gauge fixing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2A6575-3F50-DF36-70CF-B2E0C246AA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4CB07-B091-C5EB-8F4A-FC00A3C9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71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4548A-BB92-2D56-01A9-F95E516DB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7814A-699E-FA02-796D-72194C88E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Bases for Gauge Link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CF48B0-0F93-81DA-D6C2-C8EA0EFEC4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Group element basis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 i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SU</m:t>
                    </m:r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bg1">
                      <a:lumMod val="75000"/>
                    </a:schemeClr>
                  </a:solidFill>
                </a:endParaRPr>
              </a:p>
              <a:p>
                <a:r>
                  <a:rPr lang="en-US" b="1" dirty="0"/>
                  <a:t>Representation basis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b="1" dirty="0"/>
                  <a:t> for irrep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b="1" dirty="0"/>
                  <a:t>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>
                        <a:latin typeface="Cambria Math" panose="02040503050406030204" pitchFamily="18" charset="0"/>
                      </a:rPr>
                      <m:t>SU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 and basis vector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b="1" dirty="0"/>
                  <a:t>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US" b="1" dirty="0"/>
              </a:p>
              <a:p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Mixed basis</a:t>
                </a:r>
              </a:p>
              <a:p>
                <a:pPr lvl="1"/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Requires full gauge fixing</a:t>
                </a:r>
              </a:p>
              <a:p>
                <a:r>
                  <a:rPr lang="en-US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SU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SU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CF48B0-0F93-81DA-D6C2-C8EA0EFEC4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85CC8-155B-ACF6-573F-CDCD871D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9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7EDCE-645D-9A1F-4C37-C95938341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3D963-B55F-1506-6D3F-2B6464F0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Fermionic Representation Basis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1F565-F136-BF4F-7FDD-FC796108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6D95CA-222A-0C90-DF76-924AF6A8D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53" y="1828800"/>
            <a:ext cx="10412894" cy="3200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D547FA-B65D-7D49-0691-872F2C2C715F}"/>
              </a:ext>
            </a:extLst>
          </p:cNvPr>
          <p:cNvSpPr txBox="1"/>
          <p:nvPr/>
        </p:nvSpPr>
        <p:spPr>
          <a:xfrm rot="-2100000">
            <a:off x="42949" y="2028489"/>
            <a:ext cx="1693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(for particles)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D1C8EC-2C4B-F223-6594-E009533572E0}"/>
              </a:ext>
            </a:extLst>
          </p:cNvPr>
          <p:cNvSpPr txBox="1"/>
          <p:nvPr/>
        </p:nvSpPr>
        <p:spPr>
          <a:xfrm rot="-2100000">
            <a:off x="-163801" y="3474226"/>
            <a:ext cx="2106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(for antiparticles)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19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B6E9E-8D78-55EE-2F66-AC2D8B550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3D2E7-067A-9287-6ED4-C903DFE2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Fermionic Representation Basis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E9F5E-A9A3-ED79-E487-E40F62E5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8EE737-BA80-34D5-008A-C0FEAC766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53" y="1828800"/>
            <a:ext cx="10412894" cy="3200400"/>
          </a:xfrm>
          <a:prstGeom prst="rect">
            <a:avLst/>
          </a:prstGeom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A30F0F4E-F3F2-F4F1-9D10-9C05D8E7A02E}"/>
              </a:ext>
            </a:extLst>
          </p:cNvPr>
          <p:cNvSpPr/>
          <p:nvPr/>
        </p:nvSpPr>
        <p:spPr>
          <a:xfrm rot="5400000">
            <a:off x="7741022" y="3429000"/>
            <a:ext cx="457200" cy="320040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462BFA-BA2E-A88B-0DED-3AF39F4EBBDE}"/>
                  </a:ext>
                </a:extLst>
              </p:cNvPr>
              <p:cNvSpPr txBox="1"/>
              <p:nvPr/>
            </p:nvSpPr>
            <p:spPr>
              <a:xfrm>
                <a:off x="3603812" y="5391576"/>
                <a:ext cx="64814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400" dirty="0"/>
                  <a:t>Clebsch-Gordan Coefficients</a:t>
                </a:r>
              </a:p>
              <a:p>
                <a:pPr algn="r"/>
                <a:r>
                  <a:rPr lang="en-US" sz="2400" dirty="0"/>
                  <a:t>(Ensure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/>
                  <a:t> is antisymmetric irrep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ℛ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⊗⋯⊗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ℛ</m:t>
                    </m:r>
                  </m:oMath>
                </a14:m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462BFA-BA2E-A88B-0DED-3AF39F4EB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812" y="5391576"/>
                <a:ext cx="6481482" cy="830997"/>
              </a:xfrm>
              <a:prstGeom prst="rect">
                <a:avLst/>
              </a:prstGeom>
              <a:blipFill>
                <a:blip r:embed="rId3"/>
                <a:stretch>
                  <a:fillRect l="-282" t="-5839" r="-1505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EEE70F-94D8-F3FE-5D91-18B3F60902C3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2015938" y="4762685"/>
            <a:ext cx="1417544" cy="6003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EF8DD8-97D7-B980-00FD-48C09855D387}"/>
                  </a:ext>
                </a:extLst>
              </p:cNvPr>
              <p:cNvSpPr txBox="1"/>
              <p:nvPr/>
            </p:nvSpPr>
            <p:spPr>
              <a:xfrm>
                <a:off x="132229" y="5363042"/>
                <a:ext cx="3767418" cy="859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Color occupation number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=0,…,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EF8DD8-97D7-B980-00FD-48C09855D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29" y="5363042"/>
                <a:ext cx="3767418" cy="859531"/>
              </a:xfrm>
              <a:prstGeom prst="rect">
                <a:avLst/>
              </a:prstGeom>
              <a:blipFill>
                <a:blip r:embed="rId4"/>
                <a:stretch>
                  <a:fillRect l="-2589" t="-5674" b="-2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BEA031-76C4-4D99-3C50-79243927A8CA}"/>
                  </a:ext>
                </a:extLst>
              </p:cNvPr>
              <p:cNvSpPr txBox="1"/>
              <p:nvPr/>
            </p:nvSpPr>
            <p:spPr>
              <a:xfrm>
                <a:off x="5281208" y="6222573"/>
                <a:ext cx="3126690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(Ex: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BEA031-76C4-4D99-3C50-79243927A8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208" y="6222573"/>
                <a:ext cx="3126690" cy="462434"/>
              </a:xfrm>
              <a:prstGeom prst="rect">
                <a:avLst/>
              </a:prstGeom>
              <a:blipFill>
                <a:blip r:embed="rId5"/>
                <a:stretch>
                  <a:fillRect l="-2924" t="-9211" r="-214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8F5DF47C-647C-95C2-E378-5C31EA576EAF}"/>
              </a:ext>
            </a:extLst>
          </p:cNvPr>
          <p:cNvSpPr txBox="1"/>
          <p:nvPr/>
        </p:nvSpPr>
        <p:spPr>
          <a:xfrm rot="-2100000">
            <a:off x="42949" y="2028489"/>
            <a:ext cx="1693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(for particles)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2E8F50-0D3A-4698-7CB0-5171DD8D5E4E}"/>
              </a:ext>
            </a:extLst>
          </p:cNvPr>
          <p:cNvSpPr txBox="1"/>
          <p:nvPr/>
        </p:nvSpPr>
        <p:spPr>
          <a:xfrm rot="-2100000">
            <a:off x="-163801" y="3474226"/>
            <a:ext cx="2106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(for antiparticles)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2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5B80F-28C5-D5AD-9307-6D0F7BD64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1AD057-D540-FEFF-211B-C10A7BA9EB4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SU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dirty="0"/>
                  <a:t> Example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1AD057-D540-FEFF-211B-C10A7BA9EB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C3D99-E308-FB5E-FED1-BBF97EE58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199E4-C6E7-65DB-81E7-9765AB264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578" y="1690688"/>
            <a:ext cx="7826843" cy="457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F7FADC-C5CB-201C-E134-1AC937B1F8F5}"/>
                  </a:ext>
                </a:extLst>
              </p:cNvPr>
              <p:cNvSpPr txBox="1"/>
              <p:nvPr/>
            </p:nvSpPr>
            <p:spPr>
              <a:xfrm>
                <a:off x="483359" y="2635624"/>
                <a:ext cx="780662" cy="6677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|100⟩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F7FADC-C5CB-201C-E134-1AC937B1F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59" y="2635624"/>
                <a:ext cx="780662" cy="667747"/>
              </a:xfrm>
              <a:prstGeom prst="rect">
                <a:avLst/>
              </a:prstGeom>
              <a:blipFill>
                <a:blip r:embed="rId4"/>
                <a:stretch>
                  <a:fillRect l="-13281" t="-909" r="-14844" b="-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911640-F272-0080-C686-D9A93736CA77}"/>
              </a:ext>
            </a:extLst>
          </p:cNvPr>
          <p:cNvCxnSpPr>
            <a:cxnSpLocks/>
          </p:cNvCxnSpPr>
          <p:nvPr/>
        </p:nvCxnSpPr>
        <p:spPr>
          <a:xfrm flipV="1">
            <a:off x="1439240" y="2635624"/>
            <a:ext cx="993943" cy="1613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181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CFC52-9948-7B0B-8CC4-574527531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Hamiltonian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38112-0C25-A4BA-0AA7-A328F47A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F94164-58F7-EC99-E0A5-362B4C57E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79" y="2250430"/>
            <a:ext cx="11502442" cy="2057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83BC02-85C1-FBFE-7780-177A1E398A2D}"/>
                  </a:ext>
                </a:extLst>
              </p:cNvPr>
              <p:cNvSpPr txBox="1"/>
              <p:nvPr/>
            </p:nvSpPr>
            <p:spPr>
              <a:xfrm>
                <a:off x="3879314" y="839937"/>
                <a:ext cx="1467966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/>
                  <a:t>(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  <m:acc>
                      <m:accPr>
                        <m:chr m:val="̃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2400" dirty="0"/>
                  <a:t> 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83BC02-85C1-FBFE-7780-177A1E398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314" y="839937"/>
                <a:ext cx="1467966" cy="375937"/>
              </a:xfrm>
              <a:prstGeom prst="rect">
                <a:avLst/>
              </a:prstGeom>
              <a:blipFill>
                <a:blip r:embed="rId3"/>
                <a:stretch>
                  <a:fillRect l="-12448" t="-24590" r="-18257" b="-50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4535F084-F0C4-7032-4666-7944502133B2}"/>
              </a:ext>
            </a:extLst>
          </p:cNvPr>
          <p:cNvSpPr/>
          <p:nvPr/>
        </p:nvSpPr>
        <p:spPr>
          <a:xfrm>
            <a:off x="3594846" y="2482816"/>
            <a:ext cx="2250141" cy="65471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43F707-0CD0-1BDC-BC3A-55C59B30D559}"/>
              </a:ext>
            </a:extLst>
          </p:cNvPr>
          <p:cNvSpPr/>
          <p:nvPr/>
        </p:nvSpPr>
        <p:spPr>
          <a:xfrm>
            <a:off x="6158753" y="2482816"/>
            <a:ext cx="493059" cy="65471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72AC7B-D61B-C9F1-27B5-98FB9DB98934}"/>
              </a:ext>
            </a:extLst>
          </p:cNvPr>
          <p:cNvSpPr/>
          <p:nvPr/>
        </p:nvSpPr>
        <p:spPr>
          <a:xfrm>
            <a:off x="2483056" y="3369914"/>
            <a:ext cx="1488310" cy="93791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2F098-3191-45E1-4856-DBCFF7484FCD}"/>
              </a:ext>
            </a:extLst>
          </p:cNvPr>
          <p:cNvSpPr/>
          <p:nvPr/>
        </p:nvSpPr>
        <p:spPr>
          <a:xfrm>
            <a:off x="4267032" y="3369914"/>
            <a:ext cx="3478473" cy="9379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2492B4-15FF-BEA4-FF64-C77282EC78B2}"/>
              </a:ext>
            </a:extLst>
          </p:cNvPr>
          <p:cNvSpPr/>
          <p:nvPr/>
        </p:nvSpPr>
        <p:spPr>
          <a:xfrm>
            <a:off x="8242963" y="2250430"/>
            <a:ext cx="3478473" cy="111948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FAC5C1-5FF8-D6EE-7228-1987AFC8BBDA}"/>
              </a:ext>
            </a:extLst>
          </p:cNvPr>
          <p:cNvSpPr txBox="1"/>
          <p:nvPr/>
        </p:nvSpPr>
        <p:spPr>
          <a:xfrm>
            <a:off x="3949038" y="2035221"/>
            <a:ext cx="1541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Kinetic Term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098B80-5D57-2130-A0D1-D34F36AD6C59}"/>
              </a:ext>
            </a:extLst>
          </p:cNvPr>
          <p:cNvSpPr txBox="1"/>
          <p:nvPr/>
        </p:nvSpPr>
        <p:spPr>
          <a:xfrm>
            <a:off x="5717325" y="2041117"/>
            <a:ext cx="136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Mass Term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A98A87-76D1-5F84-6BCF-CC61034F338C}"/>
              </a:ext>
            </a:extLst>
          </p:cNvPr>
          <p:cNvSpPr txBox="1"/>
          <p:nvPr/>
        </p:nvSpPr>
        <p:spPr>
          <a:xfrm>
            <a:off x="2414969" y="4355315"/>
            <a:ext cx="1624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Electric Term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585DDF-0689-9FB4-944F-AD7F9A00A197}"/>
              </a:ext>
            </a:extLst>
          </p:cNvPr>
          <p:cNvSpPr txBox="1"/>
          <p:nvPr/>
        </p:nvSpPr>
        <p:spPr>
          <a:xfrm>
            <a:off x="5259949" y="4355315"/>
            <a:ext cx="1797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Magnetic Term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F45494-0DF5-9983-B759-1FBA944BE0D9}"/>
              </a:ext>
            </a:extLst>
          </p:cNvPr>
          <p:cNvSpPr txBox="1"/>
          <p:nvPr/>
        </p:nvSpPr>
        <p:spPr>
          <a:xfrm>
            <a:off x="8538341" y="4357433"/>
            <a:ext cx="1397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Theta Term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A0263DE-1158-A460-2D72-848F4E36A149}"/>
                  </a:ext>
                </a:extLst>
              </p:cNvPr>
              <p:cNvSpPr txBox="1"/>
              <p:nvPr/>
            </p:nvSpPr>
            <p:spPr>
              <a:xfrm>
                <a:off x="8680491" y="1821130"/>
                <a:ext cx="26550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Gauss Operator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A0263DE-1158-A460-2D72-848F4E36A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0491" y="1821130"/>
                <a:ext cx="2655086" cy="400110"/>
              </a:xfrm>
              <a:prstGeom prst="rect">
                <a:avLst/>
              </a:prstGeom>
              <a:blipFill>
                <a:blip r:embed="rId4"/>
                <a:stretch>
                  <a:fillRect l="-2523" t="-18462" r="-7110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9D4D6B8D-B410-7B49-9435-0B65120E6904}"/>
              </a:ext>
            </a:extLst>
          </p:cNvPr>
          <p:cNvSpPr/>
          <p:nvPr/>
        </p:nvSpPr>
        <p:spPr>
          <a:xfrm>
            <a:off x="8057127" y="3369914"/>
            <a:ext cx="2359862" cy="9379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65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368FF-3754-C27F-9C11-400E0BD54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FC555-F3B6-326A-73CC-8FC4A456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Hamiltonian(s)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F9936-9BF2-F632-9D95-FFE83E6E3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19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4B3F69-F22A-E1E0-C145-20C37C821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09" y="2286000"/>
            <a:ext cx="10083381" cy="228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AD0344A-1647-E169-EC88-DFAE95B51913}"/>
                  </a:ext>
                </a:extLst>
              </p:cNvPr>
              <p:cNvSpPr txBox="1"/>
              <p:nvPr/>
            </p:nvSpPr>
            <p:spPr>
              <a:xfrm>
                <a:off x="4495437" y="815892"/>
                <a:ext cx="2337499" cy="4240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/>
                  <a:t>(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𝜃𝛾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400" dirty="0"/>
                  <a:t> 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AD0344A-1647-E169-EC88-DFAE95B51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437" y="815892"/>
                <a:ext cx="2337499" cy="424027"/>
              </a:xfrm>
              <a:prstGeom prst="rect">
                <a:avLst/>
              </a:prstGeom>
              <a:blipFill>
                <a:blip r:embed="rId3"/>
                <a:stretch>
                  <a:fillRect l="-7813" t="-8696" r="-7031" b="-44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1E42D5-5B41-0A4A-AC98-806D6DA057C4}"/>
                  </a:ext>
                </a:extLst>
              </p:cNvPr>
              <p:cNvSpPr txBox="1"/>
              <p:nvPr/>
            </p:nvSpPr>
            <p:spPr>
              <a:xfrm>
                <a:off x="10039889" y="988405"/>
                <a:ext cx="1525161" cy="619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1±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1E42D5-5B41-0A4A-AC98-806D6DA05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9889" y="988405"/>
                <a:ext cx="1525161" cy="619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C755952F-6F40-2AC2-41B0-416361CECFC1}"/>
              </a:ext>
            </a:extLst>
          </p:cNvPr>
          <p:cNvSpPr/>
          <p:nvPr/>
        </p:nvSpPr>
        <p:spPr>
          <a:xfrm>
            <a:off x="4267200" y="2518675"/>
            <a:ext cx="2196354" cy="65471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13E4DB-E9FF-B482-000E-206DA7EBB130}"/>
              </a:ext>
            </a:extLst>
          </p:cNvPr>
          <p:cNvSpPr/>
          <p:nvPr/>
        </p:nvSpPr>
        <p:spPr>
          <a:xfrm>
            <a:off x="6759388" y="2518675"/>
            <a:ext cx="2850777" cy="65471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838C46-1EE3-DDAE-F785-DFB777881286}"/>
              </a:ext>
            </a:extLst>
          </p:cNvPr>
          <p:cNvSpPr/>
          <p:nvPr/>
        </p:nvSpPr>
        <p:spPr>
          <a:xfrm>
            <a:off x="3173339" y="3554561"/>
            <a:ext cx="1452449" cy="87400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1455F-C5FE-80DC-F8C7-62616019CBF2}"/>
              </a:ext>
            </a:extLst>
          </p:cNvPr>
          <p:cNvSpPr/>
          <p:nvPr/>
        </p:nvSpPr>
        <p:spPr>
          <a:xfrm>
            <a:off x="4937961" y="3554561"/>
            <a:ext cx="1597310" cy="8740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2DEFA6-10A3-4500-7008-CBD95DC8B7A5}"/>
              </a:ext>
            </a:extLst>
          </p:cNvPr>
          <p:cNvSpPr/>
          <p:nvPr/>
        </p:nvSpPr>
        <p:spPr>
          <a:xfrm>
            <a:off x="7422775" y="3429000"/>
            <a:ext cx="3379695" cy="114299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781478-F962-F538-1C6C-BC36CFB1D428}"/>
              </a:ext>
            </a:extLst>
          </p:cNvPr>
          <p:cNvSpPr txBox="1"/>
          <p:nvPr/>
        </p:nvSpPr>
        <p:spPr>
          <a:xfrm>
            <a:off x="4594813" y="2085945"/>
            <a:ext cx="1541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Kinetic Term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C3BEFD-321E-FDD7-1729-4FFF4CC8E57D}"/>
              </a:ext>
            </a:extLst>
          </p:cNvPr>
          <p:cNvSpPr txBox="1"/>
          <p:nvPr/>
        </p:nvSpPr>
        <p:spPr>
          <a:xfrm>
            <a:off x="6977746" y="2085945"/>
            <a:ext cx="2414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Complex Mass Term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EFE16D-F156-4D9A-5369-CB4F5F0C5D03}"/>
              </a:ext>
            </a:extLst>
          </p:cNvPr>
          <p:cNvSpPr txBox="1"/>
          <p:nvPr/>
        </p:nvSpPr>
        <p:spPr>
          <a:xfrm>
            <a:off x="3086195" y="4478526"/>
            <a:ext cx="1624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Electric Term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73BA5B-CE87-CA91-4187-06608CC58236}"/>
              </a:ext>
            </a:extLst>
          </p:cNvPr>
          <p:cNvSpPr txBox="1"/>
          <p:nvPr/>
        </p:nvSpPr>
        <p:spPr>
          <a:xfrm>
            <a:off x="4837812" y="4478526"/>
            <a:ext cx="1797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Magnetic Term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6CA472-8EC7-D10E-4543-4E6219D652BC}"/>
                  </a:ext>
                </a:extLst>
              </p:cNvPr>
              <p:cNvSpPr txBox="1"/>
              <p:nvPr/>
            </p:nvSpPr>
            <p:spPr>
              <a:xfrm>
                <a:off x="7785079" y="4624404"/>
                <a:ext cx="26550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Gauss Operator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6CA472-8EC7-D10E-4543-4E6219D65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079" y="4624404"/>
                <a:ext cx="2655086" cy="400110"/>
              </a:xfrm>
              <a:prstGeom prst="rect">
                <a:avLst/>
              </a:prstGeom>
              <a:blipFill>
                <a:blip r:embed="rId5"/>
                <a:stretch>
                  <a:fillRect l="-2294" t="-18462" r="-7339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95C35D7-4422-21DB-5DE2-DDB3EBDA9B54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10233610" y="1608383"/>
            <a:ext cx="568860" cy="436583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75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DE74B-BA07-00F0-7530-EE72A92B9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5F0C5-E659-6005-E88D-0EA4AC42D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QCD Needs Quantum Computing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676EAA-E1BC-E993-4C3A-2C0FA5CE2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Euclidean Lattice QCD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Pro: This conference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Con: Sign problems for real time, theta angle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39DF5-1600-FC84-7075-68E995B4D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CD680C-990A-AB93-172F-A4DFE34EA517}"/>
                  </a:ext>
                </a:extLst>
              </p:cNvPr>
              <p:cNvSpPr txBox="1"/>
              <p:nvPr/>
            </p:nvSpPr>
            <p:spPr>
              <a:xfrm>
                <a:off x="8045823" y="1825625"/>
                <a:ext cx="3307977" cy="475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𝒟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CD680C-990A-AB93-172F-A4DFE34EA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5823" y="1825625"/>
                <a:ext cx="3307977" cy="475643"/>
              </a:xfrm>
              <a:prstGeom prst="rect">
                <a:avLst/>
              </a:prstGeom>
              <a:blipFill>
                <a:blip r:embed="rId2"/>
                <a:stretch>
                  <a:fillRect t="-1266" b="-18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436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3B524-9D84-A770-AFD0-EF1BB0B80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BFB9597-DAD8-08ED-27A9-0E5BAB193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90" y="2903220"/>
            <a:ext cx="12222580" cy="10515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0AB88-CDC2-9CC4-3E47-B9D56209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Solving Gauss’s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B8C14FCB-444B-A473-23B6-412FF14B0D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455024" cy="4351338"/>
              </a:xfrm>
            </p:spPr>
            <p:txBody>
              <a:bodyPr/>
              <a:lstStyle/>
              <a:p>
                <a:r>
                  <a:rPr lang="en-US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Ω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d>
                      <m:dPr>
                        <m:begChr m:val="|"/>
                        <m:endChr m:val="⟩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i="0">
                            <a:latin typeface="Cambria Math" panose="02040503050406030204" pitchFamily="18" charset="0"/>
                          </a:rPr>
                          <m:t>phys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=|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phys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B8C14FCB-444B-A473-23B6-412FF14B0D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455024" cy="4351338"/>
              </a:xfrm>
              <a:blipFill>
                <a:blip r:embed="rId3"/>
                <a:stretch>
                  <a:fillRect l="-2013" t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730B9-7627-085D-6075-EAA87BB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7563A9-A62F-B842-2D83-DED97E23581B}"/>
              </a:ext>
            </a:extLst>
          </p:cNvPr>
          <p:cNvSpPr txBox="1"/>
          <p:nvPr/>
        </p:nvSpPr>
        <p:spPr>
          <a:xfrm>
            <a:off x="766482" y="4089717"/>
            <a:ext cx="2236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Irrep basis vectors are summed over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9B751B-ACED-2F15-0B34-05924BF9F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2871" y="136525"/>
            <a:ext cx="1831041" cy="1828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DAA919-1D25-145C-9411-9D2F2684D85E}"/>
              </a:ext>
            </a:extLst>
          </p:cNvPr>
          <p:cNvSpPr txBox="1"/>
          <p:nvPr/>
        </p:nvSpPr>
        <p:spPr>
          <a:xfrm>
            <a:off x="3856666" y="3877012"/>
            <a:ext cx="14594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Singlet multiplicity label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F0E21E-690D-AF25-6F41-E0B38178C2B6}"/>
              </a:ext>
            </a:extLst>
          </p:cNvPr>
          <p:cNvCxnSpPr/>
          <p:nvPr/>
        </p:nvCxnSpPr>
        <p:spPr>
          <a:xfrm flipH="1" flipV="1">
            <a:off x="5627196" y="3684265"/>
            <a:ext cx="1084730" cy="5806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62FB5F-7AC4-2B64-9E1F-4AC09B23B6FA}"/>
              </a:ext>
            </a:extLst>
          </p:cNvPr>
          <p:cNvCxnSpPr>
            <a:cxnSpLocks/>
          </p:cNvCxnSpPr>
          <p:nvPr/>
        </p:nvCxnSpPr>
        <p:spPr>
          <a:xfrm flipV="1">
            <a:off x="7525870" y="3644830"/>
            <a:ext cx="0" cy="6200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C3CF99-7B83-185F-84CD-CED73D8D37B2}"/>
              </a:ext>
            </a:extLst>
          </p:cNvPr>
          <p:cNvCxnSpPr>
            <a:cxnSpLocks/>
          </p:cNvCxnSpPr>
          <p:nvPr/>
        </p:nvCxnSpPr>
        <p:spPr>
          <a:xfrm flipV="1">
            <a:off x="8334537" y="3605397"/>
            <a:ext cx="977153" cy="659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A3070B1-4AD0-1449-4549-36035548B0F3}"/>
              </a:ext>
            </a:extLst>
          </p:cNvPr>
          <p:cNvSpPr txBox="1"/>
          <p:nvPr/>
        </p:nvSpPr>
        <p:spPr>
          <a:xfrm>
            <a:off x="5992046" y="4296280"/>
            <a:ext cx="3067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Irreps on site </a:t>
            </a:r>
            <a:r>
              <a:rPr lang="en-US" sz="2000" dirty="0" err="1"/>
              <a:t>dof</a:t>
            </a:r>
            <a:r>
              <a:rPr lang="en-US" sz="2000" dirty="0"/>
              <a:t> are fixed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F5B97BF-37F9-81ED-5C5A-D3BBEACE10D3}"/>
              </a:ext>
            </a:extLst>
          </p:cNvPr>
          <p:cNvCxnSpPr>
            <a:cxnSpLocks/>
          </p:cNvCxnSpPr>
          <p:nvPr/>
        </p:nvCxnSpPr>
        <p:spPr>
          <a:xfrm flipV="1">
            <a:off x="4352364" y="3527775"/>
            <a:ext cx="0" cy="4073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892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B968BB-A346-CFA2-D73E-3B43A19EB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7015"/>
            <a:ext cx="12192000" cy="1630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D38B46-5147-7F75-07EE-D4F131AF6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Circuits for </a:t>
            </a:r>
            <a:r>
              <a:rPr lang="en-US" dirty="0" err="1"/>
              <a:t>Trotterization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3FEC3-1A8F-5F08-C134-D6D907BE6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75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2F78A-58B4-3544-7243-B84AD44AE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31F7A8-CE9D-A4A0-4D48-582879645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7015"/>
            <a:ext cx="12192000" cy="1630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985CA-91D7-DE8E-E94E-1DD5C2012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Circuits for </a:t>
            </a:r>
            <a:r>
              <a:rPr lang="en-US" dirty="0" err="1"/>
              <a:t>Trotterization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2FE4D-0586-2939-C269-1E3166D2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AFF9E7-BFAC-193F-14F8-144382487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68" y="2718319"/>
            <a:ext cx="11317263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AF6CA4-512A-83D0-86DA-B78A3A3FB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520" y="4572000"/>
            <a:ext cx="4414141" cy="2286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30093D-056B-1941-D16F-2451C2A0C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3836" y="4297680"/>
            <a:ext cx="4853144" cy="25603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5677F6-6253-3C99-2D19-8E4A136B1230}"/>
              </a:ext>
            </a:extLst>
          </p:cNvPr>
          <p:cNvSpPr/>
          <p:nvPr/>
        </p:nvSpPr>
        <p:spPr>
          <a:xfrm>
            <a:off x="1740502" y="1575319"/>
            <a:ext cx="7406640" cy="1143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88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17354-6D37-42E9-14EA-E44937BFC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AC8B28-105D-576E-D344-E270C9997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7015"/>
            <a:ext cx="12192000" cy="1630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B1DDA1-4EB3-6F52-6258-761FE11A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Circuits for </a:t>
            </a:r>
            <a:r>
              <a:rPr lang="en-US" dirty="0" err="1"/>
              <a:t>Trotterization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FAD9B-143C-91D2-6A90-76AD3763D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859E8-4086-9FBD-A8E6-63DCEAAEC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167" y="4572000"/>
            <a:ext cx="3040438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086594-DF7E-FD9F-3FB8-87B8A888C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209" y="2718319"/>
            <a:ext cx="8251582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1D1076-2DC8-227F-2565-0A9AC7625C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6244" y="4080135"/>
            <a:ext cx="2730074" cy="27432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7C147A-B4A7-31F7-4FB7-621E4096DC1C}"/>
              </a:ext>
            </a:extLst>
          </p:cNvPr>
          <p:cNvSpPr/>
          <p:nvPr/>
        </p:nvSpPr>
        <p:spPr>
          <a:xfrm>
            <a:off x="1740502" y="1575319"/>
            <a:ext cx="4846320" cy="1143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B0C837-AB49-61E3-765F-A9CE307AC17B}"/>
              </a:ext>
            </a:extLst>
          </p:cNvPr>
          <p:cNvSpPr/>
          <p:nvPr/>
        </p:nvSpPr>
        <p:spPr>
          <a:xfrm>
            <a:off x="9158940" y="1690688"/>
            <a:ext cx="2377440" cy="1143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63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46801-7BFB-D4E1-AB10-194379AC0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B0061B-5867-FAAC-681F-0DBC7B2BB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7015"/>
            <a:ext cx="12192000" cy="1630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CCBFFF-EC5A-EABD-4ACF-75B6E37D8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Circuits for </a:t>
            </a:r>
            <a:r>
              <a:rPr lang="en-US" dirty="0" err="1"/>
              <a:t>Trotterization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A7CD3-2AD6-0021-29A6-DDEE38F5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0A0EF4-BBB3-51A0-F0CE-B7379ED93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3" y="3176965"/>
            <a:ext cx="5965001" cy="137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757B7C-8F9B-06A5-709B-F0EB9644A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1393" y="3028519"/>
            <a:ext cx="3238781" cy="20728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403511-2C58-EA77-473F-CD57BB116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63" y="5076190"/>
            <a:ext cx="9112801" cy="12801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D8624DF-C2EB-69B6-6629-64333C9DDD59}"/>
              </a:ext>
            </a:extLst>
          </p:cNvPr>
          <p:cNvSpPr/>
          <p:nvPr/>
        </p:nvSpPr>
        <p:spPr>
          <a:xfrm>
            <a:off x="6607470" y="1641769"/>
            <a:ext cx="4937760" cy="1143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45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F3192-E629-2080-8036-B5C986F10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Simulators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8CF05-9D83-511B-4F56-58C7D4B5E4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690412" cy="4351338"/>
              </a:xfrm>
            </p:spPr>
            <p:txBody>
              <a:bodyPr/>
              <a:lstStyle/>
              <a:p>
                <a:r>
                  <a:rPr lang="en-US" dirty="0"/>
                  <a:t>Statevector simulations with </a:t>
                </a:r>
                <a:r>
                  <a:rPr lang="en-US" dirty="0" err="1"/>
                  <a:t>Qiskit</a:t>
                </a:r>
                <a:r>
                  <a:rPr lang="en-US" dirty="0"/>
                  <a:t> Aer and CUDA-Q with 32 qubits</a:t>
                </a:r>
              </a:p>
              <a:p>
                <a:pPr lvl="1"/>
                <a:r>
                  <a:rPr lang="en-US" dirty="0"/>
                  <a:t>Across 4 GPUs on </a:t>
                </a:r>
                <a:r>
                  <a:rPr lang="en-US" dirty="0" err="1"/>
                  <a:t>DeltaAI</a:t>
                </a:r>
                <a:r>
                  <a:rPr lang="en-US" dirty="0"/>
                  <a:t> supercomputer</a:t>
                </a:r>
              </a:p>
              <a:p>
                <a:pPr lvl="1"/>
                <a:r>
                  <a:rPr lang="en-US" dirty="0" err="1"/>
                  <a:t>Untranspiled</a:t>
                </a:r>
                <a:r>
                  <a:rPr lang="en-US" dirty="0"/>
                  <a:t> gate depths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Circuits built with </a:t>
                </a:r>
                <a:r>
                  <a:rPr lang="en-US" dirty="0" err="1"/>
                  <a:t>Qiskit</a:t>
                </a:r>
                <a:endParaRPr lang="en-US" dirty="0"/>
              </a:p>
              <a:p>
                <a:pPr lvl="1"/>
                <a:r>
                  <a:rPr lang="en-US" dirty="0"/>
                  <a:t>Automated </a:t>
                </a:r>
                <a:r>
                  <a:rPr lang="en-US" dirty="0" err="1"/>
                  <a:t>Trotterization</a:t>
                </a:r>
                <a:r>
                  <a:rPr lang="en-US" dirty="0"/>
                  <a:t> circuit generation, building on </a:t>
                </a:r>
                <a:r>
                  <a:rPr lang="en-US" dirty="0" err="1">
                    <a:latin typeface="Consolas" panose="020B0609020204030204" pitchFamily="49" charset="0"/>
                  </a:rPr>
                  <a:t>ymcirc</a:t>
                </a:r>
                <a:endParaRPr lang="en-US" dirty="0">
                  <a:latin typeface="Consolas" panose="020B0609020204030204" pitchFamily="49" charset="0"/>
                </a:endParaRPr>
              </a:p>
              <a:p>
                <a:pPr lvl="1"/>
                <a:endParaRPr lang="en-US" dirty="0">
                  <a:latin typeface="Consolas" panose="020B0609020204030204" pitchFamily="49" charset="0"/>
                </a:endParaRPr>
              </a:p>
              <a:p>
                <a:r>
                  <a:rPr lang="en-US" dirty="0"/>
                  <a:t>Clebsch-Gordan coefficients calculated with </a:t>
                </a:r>
                <a:r>
                  <a:rPr lang="en-US" dirty="0" err="1">
                    <a:latin typeface="Consolas" panose="020B0609020204030204" pitchFamily="49" charset="0"/>
                  </a:rPr>
                  <a:t>pyclebsch</a:t>
                </a:r>
                <a:endParaRPr lang="en-US" dirty="0">
                  <a:latin typeface="Consolas" panose="020B0609020204030204" pitchFamily="49" charset="0"/>
                </a:endParaRPr>
              </a:p>
              <a:p>
                <a:pPr lvl="1"/>
                <a:r>
                  <a:rPr lang="en-US" i="1" dirty="0"/>
                  <a:t>Come to Jason </a:t>
                </a:r>
                <a:r>
                  <a:rPr lang="en-US" i="1" dirty="0" err="1"/>
                  <a:t>Elhaderi’s</a:t>
                </a:r>
                <a:r>
                  <a:rPr lang="en-US" i="1" dirty="0"/>
                  <a:t> talk on Friday!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8CF05-9D83-511B-4F56-58C7D4B5E4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690412" cy="4351338"/>
              </a:xfrm>
              <a:blipFill>
                <a:blip r:embed="rId2"/>
                <a:stretch>
                  <a:fillRect l="-1027" t="-2381" r="-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ABBCC-EF15-93CE-E134-92A3A581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58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C12D76-612C-44F8-C021-895F375F2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55" y="1281112"/>
            <a:ext cx="10372489" cy="5257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B8B922-E13F-2E8F-0A4B-B83A1E224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Theta Angle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7C22E-0E55-3416-A52F-EC51E5359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26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CF7C52-42C7-AEBB-3016-1A5FBAF3A65A}"/>
              </a:ext>
            </a:extLst>
          </p:cNvPr>
          <p:cNvGrpSpPr>
            <a:grpSpLocks noChangeAspect="1"/>
          </p:cNvGrpSpPr>
          <p:nvPr/>
        </p:nvGrpSpPr>
        <p:grpSpPr>
          <a:xfrm>
            <a:off x="11030936" y="184149"/>
            <a:ext cx="1013335" cy="914400"/>
            <a:chOff x="6843226" y="1588265"/>
            <a:chExt cx="3429001" cy="30942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99E194-4FC9-1FB0-1070-D5189B3D2099}"/>
                </a:ext>
              </a:extLst>
            </p:cNvPr>
            <p:cNvSpPr/>
            <p:nvPr/>
          </p:nvSpPr>
          <p:spPr>
            <a:xfrm>
              <a:off x="7010615" y="2396489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C600789-587C-3860-3DC2-93B2938A631D}"/>
                </a:ext>
              </a:extLst>
            </p:cNvPr>
            <p:cNvSpPr/>
            <p:nvPr/>
          </p:nvSpPr>
          <p:spPr>
            <a:xfrm>
              <a:off x="7818838" y="1588265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132FA26-2A19-6573-E002-7A829FEA7D25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3226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819B9AF-BC21-8E30-77D7-EA0D454B7F74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7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97678AD-50DB-ECF9-D360-5C700354D5F8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6639" y="4278376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F44106C-01DD-EFFE-D7DC-1E181D8BA776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6" y="4278375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3A68F1F-2312-4EFE-413D-BEE407A1F023}"/>
              </a:ext>
            </a:extLst>
          </p:cNvPr>
          <p:cNvCxnSpPr>
            <a:cxnSpLocks/>
          </p:cNvCxnSpPr>
          <p:nvPr/>
        </p:nvCxnSpPr>
        <p:spPr>
          <a:xfrm>
            <a:off x="9302354" y="212606"/>
            <a:ext cx="0" cy="7315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7732A1-37E4-EAB6-952B-7F2EB92D70DC}"/>
              </a:ext>
            </a:extLst>
          </p:cNvPr>
          <p:cNvCxnSpPr>
            <a:cxnSpLocks/>
          </p:cNvCxnSpPr>
          <p:nvPr/>
        </p:nvCxnSpPr>
        <p:spPr>
          <a:xfrm flipH="1">
            <a:off x="8606934" y="944126"/>
            <a:ext cx="1371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549ACC-DF9C-9F45-759C-6C7EFBCAF538}"/>
                  </a:ext>
                </a:extLst>
              </p:cNvPr>
              <p:cNvSpPr txBox="1"/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0549ACC-DF9C-9F45-759C-6C7EFBCAF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blipFill>
                <a:blip r:embed="rId3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404793-3C1C-5C67-EB54-A6A048C39287}"/>
                  </a:ext>
                </a:extLst>
              </p:cNvPr>
              <p:cNvSpPr txBox="1"/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404793-3C1C-5C67-EB54-A6A048C39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blipFill>
                <a:blip r:embed="rId4"/>
                <a:stretch>
                  <a:fillRect l="-33333" r="-33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9836AF-FD50-4864-5690-3D4DDD9B78BC}"/>
                  </a:ext>
                </a:extLst>
              </p:cNvPr>
              <p:cNvSpPr txBox="1"/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19836AF-FD50-4864-5690-3D4DDD9B7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blipFill>
                <a:blip r:embed="rId5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2CC627-ED72-FE00-B4BF-DD96B36A1F18}"/>
                  </a:ext>
                </a:extLst>
              </p:cNvPr>
              <p:cNvSpPr txBox="1"/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2CC627-ED72-FE00-B4BF-DD96B36A1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blipFill>
                <a:blip r:embed="rId6"/>
                <a:stretch>
                  <a:fillRect l="-33333" r="-3333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1A34BC7-E3E3-E01C-5A17-FFCC178D280D}"/>
                  </a:ext>
                </a:extLst>
              </p:cNvPr>
              <p:cNvSpPr txBox="1"/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1A34BC7-E3E3-E01C-5A17-FFCC178D2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blipFill>
                <a:blip r:embed="rId7"/>
                <a:stretch>
                  <a:fillRect l="-2486" r="-2486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F5689B-BB99-02B0-9541-868FD74AE3E8}"/>
                  </a:ext>
                </a:extLst>
              </p:cNvPr>
              <p:cNvSpPr txBox="1"/>
              <p:nvPr/>
            </p:nvSpPr>
            <p:spPr>
              <a:xfrm>
                <a:off x="1971317" y="235025"/>
                <a:ext cx="1467966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/>
                  <a:t>(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  <m:acc>
                      <m:accPr>
                        <m:chr m:val="̃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2400" dirty="0"/>
                  <a:t> )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F5689B-BB99-02B0-9541-868FD74AE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317" y="235025"/>
                <a:ext cx="1467966" cy="375937"/>
              </a:xfrm>
              <a:prstGeom prst="rect">
                <a:avLst/>
              </a:prstGeom>
              <a:blipFill>
                <a:blip r:embed="rId8"/>
                <a:stretch>
                  <a:fillRect l="-12448" t="-24590" r="-18257" b="-50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6FDE0E2-5006-3CB8-268B-EE5EBAB4D7FD}"/>
              </a:ext>
            </a:extLst>
          </p:cNvPr>
          <p:cNvSpPr txBox="1"/>
          <p:nvPr/>
        </p:nvSpPr>
        <p:spPr>
          <a:xfrm>
            <a:off x="5268772" y="804551"/>
            <a:ext cx="222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(staggered fermions)</a:t>
            </a:r>
          </a:p>
        </p:txBody>
      </p:sp>
    </p:spTree>
    <p:extLst>
      <p:ext uri="{BB962C8B-B14F-4D97-AF65-F5344CB8AC3E}">
        <p14:creationId xmlns:p14="http://schemas.microsoft.com/office/powerpoint/2010/main" val="956335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070A9-5A81-A8A7-ED6D-ED82BAD3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DB4F81-39B8-1F4F-D93A-4856CA9D0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408" y="1280795"/>
            <a:ext cx="10519392" cy="5212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4D1070-636A-D2C7-4976-CA034350D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Theta Angle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1AE353-A38A-B162-7AF0-DB9544E8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27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3EC161-CA3F-5E36-31DF-DF14CC5B75BC}"/>
              </a:ext>
            </a:extLst>
          </p:cNvPr>
          <p:cNvGrpSpPr>
            <a:grpSpLocks noChangeAspect="1"/>
          </p:cNvGrpSpPr>
          <p:nvPr/>
        </p:nvGrpSpPr>
        <p:grpSpPr>
          <a:xfrm>
            <a:off x="11030936" y="184149"/>
            <a:ext cx="1013335" cy="914400"/>
            <a:chOff x="6843226" y="1588265"/>
            <a:chExt cx="3429001" cy="30942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A09EBAF-F490-5F0B-6ECF-AED72529D5E3}"/>
                </a:ext>
              </a:extLst>
            </p:cNvPr>
            <p:cNvSpPr/>
            <p:nvPr/>
          </p:nvSpPr>
          <p:spPr>
            <a:xfrm>
              <a:off x="7010615" y="2396489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FE1622E-C2F6-8F84-E36F-7E7C9D92247B}"/>
                </a:ext>
              </a:extLst>
            </p:cNvPr>
            <p:cNvSpPr/>
            <p:nvPr/>
          </p:nvSpPr>
          <p:spPr>
            <a:xfrm>
              <a:off x="7818838" y="1588265"/>
              <a:ext cx="2286000" cy="228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AD79FF5-5BF5-F8BF-6F37-C9413C8CF5BD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3226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4EF7428-AA00-C6C2-C9A7-36DAA96F6399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7" y="1992377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DD83FF5-E4B3-C4BB-7F5A-CEF74D255194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6846639" y="4278376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2D08AA-C196-DC05-60E8-2B501AEAEF9C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9129226" y="4278375"/>
              <a:ext cx="1143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A5F14B-C4A6-AF61-A5EB-15EF60AE5602}"/>
              </a:ext>
            </a:extLst>
          </p:cNvPr>
          <p:cNvCxnSpPr>
            <a:cxnSpLocks/>
          </p:cNvCxnSpPr>
          <p:nvPr/>
        </p:nvCxnSpPr>
        <p:spPr>
          <a:xfrm>
            <a:off x="9302354" y="212606"/>
            <a:ext cx="0" cy="7315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E73F9B-8D9C-6C15-2F40-B608119B4C6C}"/>
              </a:ext>
            </a:extLst>
          </p:cNvPr>
          <p:cNvCxnSpPr>
            <a:cxnSpLocks/>
          </p:cNvCxnSpPr>
          <p:nvPr/>
        </p:nvCxnSpPr>
        <p:spPr>
          <a:xfrm flipH="1">
            <a:off x="8606934" y="944126"/>
            <a:ext cx="1371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64A6A7-1579-D2C0-55D5-E346651C5730}"/>
                  </a:ext>
                </a:extLst>
              </p:cNvPr>
              <p:cNvSpPr txBox="1"/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64A6A7-1579-D2C0-55D5-E346651C5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blipFill>
                <a:blip r:embed="rId3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E52EF3-3078-6DA1-658F-683E284F2AA0}"/>
                  </a:ext>
                </a:extLst>
              </p:cNvPr>
              <p:cNvSpPr txBox="1"/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E52EF3-3078-6DA1-658F-683E284F2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blipFill>
                <a:blip r:embed="rId4"/>
                <a:stretch>
                  <a:fillRect l="-33333" r="-33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4F72B8-8202-E02B-B582-C4450BA9F9BE}"/>
                  </a:ext>
                </a:extLst>
              </p:cNvPr>
              <p:cNvSpPr txBox="1"/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4F72B8-8202-E02B-B582-C4450BA9F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blipFill>
                <a:blip r:embed="rId5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7CAE007-A6CC-491F-469C-1144F0AC94F6}"/>
                  </a:ext>
                </a:extLst>
              </p:cNvPr>
              <p:cNvSpPr txBox="1"/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7CAE007-A6CC-491F-469C-1144F0AC9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blipFill>
                <a:blip r:embed="rId6"/>
                <a:stretch>
                  <a:fillRect l="-33333" r="-3333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32A27B-55EC-711C-8EC5-65453BDFBBC1}"/>
                  </a:ext>
                </a:extLst>
              </p:cNvPr>
              <p:cNvSpPr txBox="1"/>
              <p:nvPr/>
            </p:nvSpPr>
            <p:spPr>
              <a:xfrm>
                <a:off x="1465366" y="186920"/>
                <a:ext cx="2337499" cy="4240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0" dirty="0"/>
                  <a:t>(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acc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𝜃𝛾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400" dirty="0"/>
                  <a:t> )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32A27B-55EC-711C-8EC5-65453BDFB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366" y="186920"/>
                <a:ext cx="2337499" cy="424027"/>
              </a:xfrm>
              <a:prstGeom prst="rect">
                <a:avLst/>
              </a:prstGeom>
              <a:blipFill>
                <a:blip r:embed="rId7"/>
                <a:stretch>
                  <a:fillRect l="-7813" t="-8696" r="-7031" b="-44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0DFA68-8CE5-B1D4-E852-65ECF3FF8851}"/>
                  </a:ext>
                </a:extLst>
              </p:cNvPr>
              <p:cNvSpPr txBox="1"/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D0DFA68-8CE5-B1D4-E852-65ECF3FF8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blipFill>
                <a:blip r:embed="rId8"/>
                <a:stretch>
                  <a:fillRect l="-2486" r="-2486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BEAF0D64-DCF6-88AD-5A2A-1743574E13F5}"/>
              </a:ext>
            </a:extLst>
          </p:cNvPr>
          <p:cNvSpPr txBox="1"/>
          <p:nvPr/>
        </p:nvSpPr>
        <p:spPr>
          <a:xfrm>
            <a:off x="5268772" y="804551"/>
            <a:ext cx="222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(staggered fermions)</a:t>
            </a:r>
          </a:p>
        </p:txBody>
      </p:sp>
    </p:spTree>
    <p:extLst>
      <p:ext uri="{BB962C8B-B14F-4D97-AF65-F5344CB8AC3E}">
        <p14:creationId xmlns:p14="http://schemas.microsoft.com/office/powerpoint/2010/main" val="2545572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F501-97EF-980E-BA59-444AC900C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Hadronic States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D8D1B-B791-DC91-03B1-24F99AD08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BAD74E-2F42-957D-9A5E-A4BEAF73E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009" y="1920875"/>
            <a:ext cx="9353982" cy="48006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A2B6BDE-7A10-70F7-7FB5-76116594E9B4}"/>
              </a:ext>
            </a:extLst>
          </p:cNvPr>
          <p:cNvGrpSpPr/>
          <p:nvPr/>
        </p:nvGrpSpPr>
        <p:grpSpPr>
          <a:xfrm>
            <a:off x="11061291" y="134938"/>
            <a:ext cx="914400" cy="914400"/>
            <a:chOff x="7030065" y="553731"/>
            <a:chExt cx="914400" cy="9144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0E7FBB-0A19-04CD-4594-E8FEAEA3D16C}"/>
                </a:ext>
              </a:extLst>
            </p:cNvPr>
            <p:cNvSpPr/>
            <p:nvPr/>
          </p:nvSpPr>
          <p:spPr>
            <a:xfrm>
              <a:off x="7030065" y="1010931"/>
              <a:ext cx="4572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B8A166E-D64A-54F0-ED0C-995C71FB4801}"/>
                </a:ext>
              </a:extLst>
            </p:cNvPr>
            <p:cNvCxnSpPr/>
            <p:nvPr/>
          </p:nvCxnSpPr>
          <p:spPr>
            <a:xfrm>
              <a:off x="7030065" y="553731"/>
              <a:ext cx="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07AD756-EDF0-BDD3-1FDA-94B53CC5EEBA}"/>
                </a:ext>
              </a:extLst>
            </p:cNvPr>
            <p:cNvCxnSpPr/>
            <p:nvPr/>
          </p:nvCxnSpPr>
          <p:spPr>
            <a:xfrm>
              <a:off x="7487265" y="553731"/>
              <a:ext cx="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C7552D3-D8D0-79CA-9110-F9F27F84ECF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715865" y="782331"/>
              <a:ext cx="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17DCA62-96CB-7F9B-730F-016807F88E8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715865" y="1239531"/>
              <a:ext cx="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496FD7-EE8F-58FE-F213-67BB93350CA2}"/>
                  </a:ext>
                </a:extLst>
              </p:cNvPr>
              <p:cNvSpPr txBox="1"/>
              <p:nvPr/>
            </p:nvSpPr>
            <p:spPr>
              <a:xfrm>
                <a:off x="5017695" y="532176"/>
                <a:ext cx="3146319" cy="1173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|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⟩=</m:t>
                    </m:r>
                    <m:box>
                      <m:box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</m:box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†(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†(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|0⟩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|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⟩=</m:t>
                    </m:r>
                    <m:box>
                      <m:box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</m:box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†(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†(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|0⟩</m:t>
                    </m:r>
                  </m:oMath>
                </a14:m>
                <a:r>
                  <a:rPr lang="en-US" sz="2000" dirty="0"/>
                  <a:t> form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US" sz="2000" dirty="0"/>
                  <a:t> states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496FD7-EE8F-58FE-F213-67BB93350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7695" y="532176"/>
                <a:ext cx="3146319" cy="1173142"/>
              </a:xfrm>
              <a:prstGeom prst="rect">
                <a:avLst/>
              </a:prstGeom>
              <a:blipFill>
                <a:blip r:embed="rId3"/>
                <a:stretch>
                  <a:fillRect l="-1938" r="-2713" b="-8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8E3ABE-8B32-DC66-D342-8FE57245711D}"/>
                  </a:ext>
                </a:extLst>
              </p:cNvPr>
              <p:cNvSpPr txBox="1"/>
              <p:nvPr/>
            </p:nvSpPr>
            <p:spPr>
              <a:xfrm>
                <a:off x="10626214" y="1027906"/>
                <a:ext cx="6292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8E3ABE-8B32-DC66-D342-8FE572457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6214" y="1027906"/>
                <a:ext cx="629265" cy="400110"/>
              </a:xfrm>
              <a:prstGeom prst="rect">
                <a:avLst/>
              </a:prstGeom>
              <a:blipFill>
                <a:blip r:embed="rId4"/>
                <a:stretch>
                  <a:fillRect l="-3883" r="-10680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260076-FABD-BE66-BCD2-DDA514650991}"/>
              </a:ext>
            </a:extLst>
          </p:cNvPr>
          <p:cNvCxnSpPr>
            <a:cxnSpLocks/>
          </p:cNvCxnSpPr>
          <p:nvPr/>
        </p:nvCxnSpPr>
        <p:spPr>
          <a:xfrm>
            <a:off x="9292734" y="190123"/>
            <a:ext cx="0" cy="1371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315254F-6AB5-6BD1-A5D1-A83C30F36A91}"/>
              </a:ext>
            </a:extLst>
          </p:cNvPr>
          <p:cNvCxnSpPr>
            <a:cxnSpLocks/>
          </p:cNvCxnSpPr>
          <p:nvPr/>
        </p:nvCxnSpPr>
        <p:spPr>
          <a:xfrm flipH="1">
            <a:off x="8606934" y="944126"/>
            <a:ext cx="1371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2C2236-820C-22A0-43A3-3FA01CF1643F}"/>
                  </a:ext>
                </a:extLst>
              </p:cNvPr>
              <p:cNvSpPr txBox="1"/>
              <p:nvPr/>
            </p:nvSpPr>
            <p:spPr>
              <a:xfrm>
                <a:off x="1095118" y="1462589"/>
                <a:ext cx="335059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2C2236-820C-22A0-43A3-3FA01CF16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118" y="1462589"/>
                <a:ext cx="3350596" cy="276999"/>
              </a:xfrm>
              <a:prstGeom prst="rect">
                <a:avLst/>
              </a:prstGeom>
              <a:blipFill>
                <a:blip r:embed="rId5"/>
                <a:stretch>
                  <a:fillRect l="-1457" r="-127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F5CBC8-0CBB-6230-003A-D117CDF8DC58}"/>
                  </a:ext>
                </a:extLst>
              </p:cNvPr>
              <p:cNvSpPr txBox="1"/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F5CBC8-0CBB-6230-003A-D117CDF8D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blipFill>
                <a:blip r:embed="rId6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F870FC-EB4D-A6B0-4CBD-3A61CA0091E5}"/>
                  </a:ext>
                </a:extLst>
              </p:cNvPr>
              <p:cNvSpPr txBox="1"/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F870FC-EB4D-A6B0-4CBD-3A61CA009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blipFill>
                <a:blip r:embed="rId7"/>
                <a:stretch>
                  <a:fillRect l="-33333" r="-33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8328C68-CC8A-75DA-2445-2C68A6E284B2}"/>
                  </a:ext>
                </a:extLst>
              </p:cNvPr>
              <p:cNvSpPr txBox="1"/>
              <p:nvPr/>
            </p:nvSpPr>
            <p:spPr>
              <a:xfrm>
                <a:off x="9313147" y="1324089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8328C68-CC8A-75DA-2445-2C68A6E28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3147" y="1324089"/>
                <a:ext cx="184346" cy="276999"/>
              </a:xfrm>
              <a:prstGeom prst="rect">
                <a:avLst/>
              </a:prstGeom>
              <a:blipFill>
                <a:blip r:embed="rId8"/>
                <a:stretch>
                  <a:fillRect l="-33333" r="-33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0AAE1DA-5380-33E6-91A6-4A111182B47E}"/>
                  </a:ext>
                </a:extLst>
              </p:cNvPr>
              <p:cNvSpPr txBox="1"/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0AAE1DA-5380-33E6-91A6-4A111182B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blipFill>
                <a:blip r:embed="rId9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0FFAD90-B604-F904-A81D-B1DA28ED5836}"/>
                  </a:ext>
                </a:extLst>
              </p:cNvPr>
              <p:cNvSpPr txBox="1"/>
              <p:nvPr/>
            </p:nvSpPr>
            <p:spPr>
              <a:xfrm>
                <a:off x="8341672" y="953461"/>
                <a:ext cx="1902124" cy="314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acc>
                            </m:e>
                          </m:d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d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0FFAD90-B604-F904-A81D-B1DA28ED5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672" y="953461"/>
                <a:ext cx="1902124" cy="314573"/>
              </a:xfrm>
              <a:prstGeom prst="rect">
                <a:avLst/>
              </a:prstGeom>
              <a:blipFill>
                <a:blip r:embed="rId10"/>
                <a:stretch>
                  <a:fillRect l="-2564" r="-6410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47323AFB-CBE4-7E21-A51A-A281853E9D65}"/>
              </a:ext>
            </a:extLst>
          </p:cNvPr>
          <p:cNvSpPr txBox="1"/>
          <p:nvPr/>
        </p:nvSpPr>
        <p:spPr>
          <a:xfrm>
            <a:off x="117965" y="1865690"/>
            <a:ext cx="19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(Wilson fermions)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36DE17-3400-1322-CB83-B88D409E30CA}"/>
              </a:ext>
            </a:extLst>
          </p:cNvPr>
          <p:cNvSpPr txBox="1"/>
          <p:nvPr/>
        </p:nvSpPr>
        <p:spPr>
          <a:xfrm>
            <a:off x="10154699" y="5296210"/>
            <a:ext cx="13267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(at other three sites)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72F517-3260-82CD-AE7A-3587C33A678C}"/>
                  </a:ext>
                </a:extLst>
              </p:cNvPr>
              <p:cNvSpPr txBox="1"/>
              <p:nvPr/>
            </p:nvSpPr>
            <p:spPr>
              <a:xfrm>
                <a:off x="2973971" y="2523952"/>
                <a:ext cx="1113936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at site (0,0))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72F517-3260-82CD-AE7A-3587C33A6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971" y="2523952"/>
                <a:ext cx="1113936" cy="646331"/>
              </a:xfrm>
              <a:prstGeom prst="rect">
                <a:avLst/>
              </a:prstGeom>
              <a:blipFill>
                <a:blip r:embed="rId11"/>
                <a:stretch>
                  <a:fillRect l="-4918" t="-3774" r="-2732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6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2BC77-A7F0-4443-639D-3519A041C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Dynamics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7CF32-9168-2635-D474-9B8D41D3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94D139-D5E6-A0D2-10F4-FD3F42ABA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1419" y="1539392"/>
            <a:ext cx="8124825" cy="45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796C35-AC3B-77DB-6863-45ABA99DB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37640"/>
            <a:ext cx="5308227" cy="397550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14A3B2F-C74D-2042-0B45-37BE2B9F5617}"/>
              </a:ext>
            </a:extLst>
          </p:cNvPr>
          <p:cNvCxnSpPr>
            <a:cxnSpLocks/>
          </p:cNvCxnSpPr>
          <p:nvPr/>
        </p:nvCxnSpPr>
        <p:spPr>
          <a:xfrm>
            <a:off x="9302354" y="212606"/>
            <a:ext cx="0" cy="7315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38995A8-54B6-2A8B-EE2E-FA2873A78C5F}"/>
              </a:ext>
            </a:extLst>
          </p:cNvPr>
          <p:cNvCxnSpPr>
            <a:cxnSpLocks/>
          </p:cNvCxnSpPr>
          <p:nvPr/>
        </p:nvCxnSpPr>
        <p:spPr>
          <a:xfrm flipH="1">
            <a:off x="8606934" y="944126"/>
            <a:ext cx="1371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9712F5-2C2A-45D0-3DEF-BF6AAC03F3A0}"/>
                  </a:ext>
                </a:extLst>
              </p:cNvPr>
              <p:cNvSpPr txBox="1"/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9712F5-2C2A-45D0-3DEF-BF6AAC03F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blipFill>
                <a:blip r:embed="rId4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ED5465C-DDA0-3EE1-0819-2F2F2496A1BF}"/>
                  </a:ext>
                </a:extLst>
              </p:cNvPr>
              <p:cNvSpPr txBox="1"/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ED5465C-DDA0-3EE1-0819-2F2F2496A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blipFill>
                <a:blip r:embed="rId5"/>
                <a:stretch>
                  <a:fillRect l="-33333" r="-33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427048-DB3C-AADC-0F16-3B93E59ADC40}"/>
                  </a:ext>
                </a:extLst>
              </p:cNvPr>
              <p:cNvSpPr txBox="1"/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427048-DB3C-AADC-0F16-3B93E59ADC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blipFill>
                <a:blip r:embed="rId6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C10E3BD-9E26-F107-B2B2-C95FDEE5494D}"/>
                  </a:ext>
                </a:extLst>
              </p:cNvPr>
              <p:cNvSpPr txBox="1"/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C10E3BD-9E26-F107-B2B2-C95FDEE54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blipFill>
                <a:blip r:embed="rId7"/>
                <a:stretch>
                  <a:fillRect l="-33333" r="-3333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C38291C-6C99-1CDB-46DA-4F8DC7B93C8D}"/>
                  </a:ext>
                </a:extLst>
              </p:cNvPr>
              <p:cNvSpPr txBox="1"/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C38291C-6C99-1CDB-46DA-4F8DC7B93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blipFill>
                <a:blip r:embed="rId8"/>
                <a:stretch>
                  <a:fillRect l="-2486" r="-2486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A976646-1AFB-56B9-7CDA-E246E178A8BA}"/>
              </a:ext>
            </a:extLst>
          </p:cNvPr>
          <p:cNvSpPr txBox="1"/>
          <p:nvPr/>
        </p:nvSpPr>
        <p:spPr>
          <a:xfrm>
            <a:off x="5268772" y="804551"/>
            <a:ext cx="222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(staggered fermions)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6177F1-D730-E9C8-351D-E5EF6BD9AE41}"/>
              </a:ext>
            </a:extLst>
          </p:cNvPr>
          <p:cNvSpPr txBox="1"/>
          <p:nvPr/>
        </p:nvSpPr>
        <p:spPr>
          <a:xfrm rot="16200000">
            <a:off x="4749960" y="3014710"/>
            <a:ext cx="1856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Probability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0BF039-61B8-79B9-B080-AF21422EED7A}"/>
              </a:ext>
            </a:extLst>
          </p:cNvPr>
          <p:cNvSpPr txBox="1"/>
          <p:nvPr/>
        </p:nvSpPr>
        <p:spPr>
          <a:xfrm>
            <a:off x="8750113" y="3716374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Broken String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592972-4293-E5F0-F027-7F9FF1FDBCA6}"/>
              </a:ext>
            </a:extLst>
          </p:cNvPr>
          <p:cNvSpPr txBox="1"/>
          <p:nvPr/>
        </p:nvSpPr>
        <p:spPr>
          <a:xfrm>
            <a:off x="7395337" y="2261006"/>
            <a:ext cx="1827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Unbroken String</a:t>
            </a:r>
          </a:p>
        </p:txBody>
      </p:sp>
    </p:spTree>
    <p:extLst>
      <p:ext uri="{BB962C8B-B14F-4D97-AF65-F5344CB8AC3E}">
        <p14:creationId xmlns:p14="http://schemas.microsoft.com/office/powerpoint/2010/main" val="979045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F0FBF-CAFD-C38D-65B5-56F5C2A6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2BD61-4E02-82E9-061A-B7707D37F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QCD Needs Quantum Computing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2679FAE-03EF-C8FC-7E9F-7869BADAA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/>
              <a:t>Euclidean Lattice QCD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Pro: This conference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Con: Sign problems for real time, theta angle</a:t>
            </a:r>
          </a:p>
          <a:p>
            <a:pPr lvl="1"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Hamiltonian Lattice QCD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Pro: No inherent sign problem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Con: Big Hamiltonian (Quantum computers can help)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F5CEE-740A-65D2-7138-BA1B2BE9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E63134-CDC1-1FDC-2307-DD1AD77BB552}"/>
                  </a:ext>
                </a:extLst>
              </p:cNvPr>
              <p:cNvSpPr txBox="1"/>
              <p:nvPr/>
            </p:nvSpPr>
            <p:spPr>
              <a:xfrm>
                <a:off x="8045823" y="1825625"/>
                <a:ext cx="3307977" cy="475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𝒟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E63134-CDC1-1FDC-2307-DD1AD77BB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5823" y="1825625"/>
                <a:ext cx="3307977" cy="475643"/>
              </a:xfrm>
              <a:prstGeom prst="rect">
                <a:avLst/>
              </a:prstGeom>
              <a:blipFill>
                <a:blip r:embed="rId2"/>
                <a:stretch>
                  <a:fillRect t="-1266" b="-18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EB140A-9CC7-40F6-5E2A-ABA0196633EE}"/>
                  </a:ext>
                </a:extLst>
              </p:cNvPr>
              <p:cNvSpPr txBox="1"/>
              <p:nvPr/>
            </p:nvSpPr>
            <p:spPr>
              <a:xfrm>
                <a:off x="8285642" y="3300344"/>
                <a:ext cx="2828338" cy="381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𝑖𝐻𝑡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EB140A-9CC7-40F6-5E2A-ABA019663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5642" y="3300344"/>
                <a:ext cx="2828338" cy="381258"/>
              </a:xfrm>
              <a:prstGeom prst="rect">
                <a:avLst/>
              </a:prstGeom>
              <a:blipFill>
                <a:blip r:embed="rId3"/>
                <a:stretch>
                  <a:fillRect r="-3879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2478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1A547-2E1C-A5B0-D726-84AF77384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Dynamics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02413-8F73-AFD1-8AF3-D6D20079B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30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D382-CDC1-BCB0-CEA0-B5EE69A46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0602" y="1622556"/>
            <a:ext cx="8124825" cy="457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535E7F-2C5A-1966-A88E-226539582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30531"/>
            <a:ext cx="5583810" cy="415605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CACED75-DDF6-930D-4E22-690045D460B7}"/>
              </a:ext>
            </a:extLst>
          </p:cNvPr>
          <p:cNvCxnSpPr>
            <a:cxnSpLocks/>
          </p:cNvCxnSpPr>
          <p:nvPr/>
        </p:nvCxnSpPr>
        <p:spPr>
          <a:xfrm>
            <a:off x="9302354" y="212606"/>
            <a:ext cx="0" cy="7315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53FBDE-A818-4D81-C6C8-7A3E85025FE9}"/>
              </a:ext>
            </a:extLst>
          </p:cNvPr>
          <p:cNvCxnSpPr>
            <a:cxnSpLocks/>
          </p:cNvCxnSpPr>
          <p:nvPr/>
        </p:nvCxnSpPr>
        <p:spPr>
          <a:xfrm flipH="1">
            <a:off x="8606934" y="944126"/>
            <a:ext cx="1371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6BD02-3561-F859-ED25-CE00EA7EA11F}"/>
                  </a:ext>
                </a:extLst>
              </p:cNvPr>
              <p:cNvSpPr txBox="1"/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36BD02-3561-F859-ED25-CE00EA7EA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237" y="682238"/>
                <a:ext cx="184346" cy="276999"/>
              </a:xfrm>
              <a:prstGeom prst="rect">
                <a:avLst/>
              </a:prstGeom>
              <a:blipFill>
                <a:blip r:embed="rId4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DCAB0-71F1-C15B-F9E2-A37737812D23}"/>
                  </a:ext>
                </a:extLst>
              </p:cNvPr>
              <p:cNvSpPr txBox="1"/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DCAB0-71F1-C15B-F9E2-A37737812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354" y="134938"/>
                <a:ext cx="184346" cy="276999"/>
              </a:xfrm>
              <a:prstGeom prst="rect">
                <a:avLst/>
              </a:prstGeom>
              <a:blipFill>
                <a:blip r:embed="rId5"/>
                <a:stretch>
                  <a:fillRect l="-33333" r="-33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AF8C51-6FC3-36F5-4A5E-DC48B02DD7F0}"/>
                  </a:ext>
                </a:extLst>
              </p:cNvPr>
              <p:cNvSpPr txBox="1"/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AF8C51-6FC3-36F5-4A5E-DC48B02DD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114" y="686941"/>
                <a:ext cx="184346" cy="276999"/>
              </a:xfrm>
              <a:prstGeom prst="rect">
                <a:avLst/>
              </a:prstGeom>
              <a:blipFill>
                <a:blip r:embed="rId6"/>
                <a:stretch>
                  <a:fillRect l="-30000" r="-3666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C26839-1DE3-BE56-F3D5-30DC1717D21C}"/>
                  </a:ext>
                </a:extLst>
              </p:cNvPr>
              <p:cNvSpPr txBox="1"/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3C26839-1DE3-BE56-F3D5-30DC1717D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2609" y="944126"/>
                <a:ext cx="184346" cy="276999"/>
              </a:xfrm>
              <a:prstGeom prst="rect">
                <a:avLst/>
              </a:prstGeom>
              <a:blipFill>
                <a:blip r:embed="rId7"/>
                <a:stretch>
                  <a:fillRect l="-33333" r="-33333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B58C8C3-5308-1E8A-860A-C7AF75EF8C5F}"/>
                  </a:ext>
                </a:extLst>
              </p:cNvPr>
              <p:cNvSpPr txBox="1"/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B58C8C3-5308-1E8A-860A-C7AF75EF8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772" y="443827"/>
                <a:ext cx="2206310" cy="307777"/>
              </a:xfrm>
              <a:prstGeom prst="rect">
                <a:avLst/>
              </a:prstGeom>
              <a:blipFill>
                <a:blip r:embed="rId8"/>
                <a:stretch>
                  <a:fillRect l="-2486" r="-2486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9A89FF4-544B-3717-14E1-1744952D633A}"/>
              </a:ext>
            </a:extLst>
          </p:cNvPr>
          <p:cNvSpPr txBox="1"/>
          <p:nvPr/>
        </p:nvSpPr>
        <p:spPr>
          <a:xfrm>
            <a:off x="5268772" y="804551"/>
            <a:ext cx="222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(staggered fermions)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A34C7A-5A80-AC73-969A-77FE357CFB92}"/>
              </a:ext>
            </a:extLst>
          </p:cNvPr>
          <p:cNvSpPr txBox="1"/>
          <p:nvPr/>
        </p:nvSpPr>
        <p:spPr>
          <a:xfrm rot="16200000">
            <a:off x="4749960" y="3014710"/>
            <a:ext cx="1856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Probability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5BB24E-DDE0-71D8-588E-5E812502E21A}"/>
              </a:ext>
            </a:extLst>
          </p:cNvPr>
          <p:cNvSpPr txBox="1"/>
          <p:nvPr/>
        </p:nvSpPr>
        <p:spPr>
          <a:xfrm>
            <a:off x="7395337" y="2261006"/>
            <a:ext cx="18272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Unbroken String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ADEB2E-DC08-355A-0744-A93DFB1D0FB9}"/>
              </a:ext>
            </a:extLst>
          </p:cNvPr>
          <p:cNvSpPr txBox="1"/>
          <p:nvPr/>
        </p:nvSpPr>
        <p:spPr>
          <a:xfrm>
            <a:off x="9804401" y="383515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Broken String</a:t>
            </a:r>
          </a:p>
        </p:txBody>
      </p:sp>
    </p:spTree>
    <p:extLst>
      <p:ext uri="{BB962C8B-B14F-4D97-AF65-F5344CB8AC3E}">
        <p14:creationId xmlns:p14="http://schemas.microsoft.com/office/powerpoint/2010/main" val="578371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695B9-7BDB-EFAC-8E62-9D97408B5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9C16A-A989-0538-7591-01BCCED81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Hamiltonian simulation with alternatives to </a:t>
            </a:r>
            <a:r>
              <a:rPr lang="en-US" dirty="0" err="1"/>
              <a:t>Trotterization</a:t>
            </a:r>
            <a:endParaRPr lang="en-US" dirty="0"/>
          </a:p>
          <a:p>
            <a:r>
              <a:rPr lang="en-US" dirty="0"/>
              <a:t>Alternatives to the Jordan-Wigner transformation</a:t>
            </a:r>
          </a:p>
          <a:p>
            <a:r>
              <a:rPr lang="en-US" dirty="0"/>
              <a:t>Analyzing Hilbert space truncation errors</a:t>
            </a:r>
          </a:p>
          <a:p>
            <a:r>
              <a:rPr lang="en-US" dirty="0"/>
              <a:t>State preparation algorithms</a:t>
            </a:r>
          </a:p>
          <a:p>
            <a:r>
              <a:rPr lang="en-US" dirty="0"/>
              <a:t>Improved Hamiltonians and/or </a:t>
            </a:r>
            <a:r>
              <a:rPr lang="en-US" dirty="0" err="1"/>
              <a:t>counterterms</a:t>
            </a:r>
            <a:endParaRPr lang="en-US" dirty="0"/>
          </a:p>
          <a:p>
            <a:r>
              <a:rPr lang="en-US" dirty="0"/>
              <a:t>Adding the U(1) gauge field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6B037-6844-B836-D501-665BB482D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4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57984-4CB8-7453-E461-52A5102A9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2F8B0-130D-7669-8BAA-62F53324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QCD Needs Quantum Computing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135344E-6C83-D209-43D9-F24312BA4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Euclidean Lattice QCD</a:t>
            </a:r>
          </a:p>
          <a:p>
            <a:pPr lvl="1"/>
            <a:r>
              <a:rPr lang="en-US" dirty="0"/>
              <a:t>Pro: This conference</a:t>
            </a:r>
          </a:p>
          <a:p>
            <a:pPr lvl="1"/>
            <a:r>
              <a:rPr lang="en-US" dirty="0"/>
              <a:t>Con: Sign problems for real time, theta angle</a:t>
            </a:r>
          </a:p>
          <a:p>
            <a:pPr lvl="1"/>
            <a:endParaRPr lang="en-US" dirty="0"/>
          </a:p>
          <a:p>
            <a:r>
              <a:rPr lang="en-US" dirty="0"/>
              <a:t>Hamiltonian Lattice QCD</a:t>
            </a:r>
          </a:p>
          <a:p>
            <a:pPr lvl="1"/>
            <a:r>
              <a:rPr lang="en-US" dirty="0"/>
              <a:t>Pro: No inherent sign problem</a:t>
            </a:r>
          </a:p>
          <a:p>
            <a:pPr lvl="1"/>
            <a:r>
              <a:rPr lang="en-US" dirty="0"/>
              <a:t>Con: Big Hamiltonian (Quantum computers can help)</a:t>
            </a:r>
          </a:p>
          <a:p>
            <a:pPr lvl="1"/>
            <a:endParaRPr lang="en-US" dirty="0"/>
          </a:p>
          <a:p>
            <a:r>
              <a:rPr lang="en-US" dirty="0"/>
              <a:t>Lots of work on pure SU(3) lattice gauge theory</a:t>
            </a:r>
          </a:p>
          <a:p>
            <a:pPr lvl="1"/>
            <a:r>
              <a:rPr lang="en-US" dirty="0"/>
              <a:t>This talk: formulating full lattice QCD in 2+1 and 3+1 dimensions with Wilson and staggered fermions for quantum simulation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A1A9C-086A-8D22-FA62-51B8357DE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C0C501-615F-37C4-3A8C-0BB5D8083825}"/>
                  </a:ext>
                </a:extLst>
              </p:cNvPr>
              <p:cNvSpPr txBox="1"/>
              <p:nvPr/>
            </p:nvSpPr>
            <p:spPr>
              <a:xfrm>
                <a:off x="8045823" y="1825625"/>
                <a:ext cx="3307977" cy="475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𝒟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C0C501-615F-37C4-3A8C-0BB5D8083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5823" y="1825625"/>
                <a:ext cx="3307977" cy="475643"/>
              </a:xfrm>
              <a:prstGeom prst="rect">
                <a:avLst/>
              </a:prstGeom>
              <a:blipFill>
                <a:blip r:embed="rId2"/>
                <a:stretch>
                  <a:fillRect t="-1266" b="-18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B96A8A-5DB6-80ED-BFC6-CC4045B78553}"/>
                  </a:ext>
                </a:extLst>
              </p:cNvPr>
              <p:cNvSpPr txBox="1"/>
              <p:nvPr/>
            </p:nvSpPr>
            <p:spPr>
              <a:xfrm>
                <a:off x="8285642" y="3300344"/>
                <a:ext cx="2828338" cy="381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𝑖𝐻𝑡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B96A8A-5DB6-80ED-BFC6-CC4045B78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5642" y="3300344"/>
                <a:ext cx="2828338" cy="381258"/>
              </a:xfrm>
              <a:prstGeom prst="rect">
                <a:avLst/>
              </a:prstGeom>
              <a:blipFill>
                <a:blip r:embed="rId3"/>
                <a:stretch>
                  <a:fillRect r="-3879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706CEBC-4B71-2BFD-9264-9E9D8704E407}"/>
              </a:ext>
            </a:extLst>
          </p:cNvPr>
          <p:cNvSpPr txBox="1"/>
          <p:nvPr/>
        </p:nvSpPr>
        <p:spPr>
          <a:xfrm>
            <a:off x="1532674" y="6033184"/>
            <a:ext cx="5019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Ciavarella, Klco, Savage, PRD </a:t>
            </a:r>
            <a:r>
              <a:rPr lang="en-US" b="1" dirty="0"/>
              <a:t>103</a:t>
            </a:r>
            <a:r>
              <a:rPr lang="en-US" dirty="0"/>
              <a:t>, 094501 (2021)</a:t>
            </a:r>
          </a:p>
          <a:p>
            <a:r>
              <a:rPr lang="en-US" dirty="0"/>
              <a:t>Balaji </a:t>
            </a:r>
            <a:r>
              <a:rPr lang="en-US" i="1" dirty="0"/>
              <a:t>et al</a:t>
            </a:r>
            <a:r>
              <a:rPr lang="en-US" dirty="0"/>
              <a:t>., PRD </a:t>
            </a:r>
            <a:r>
              <a:rPr lang="en-US" b="1" dirty="0"/>
              <a:t>112</a:t>
            </a:r>
            <a:r>
              <a:rPr lang="en-US" dirty="0"/>
              <a:t>, 054511 (2025)</a:t>
            </a:r>
          </a:p>
        </p:txBody>
      </p:sp>
    </p:spTree>
    <p:extLst>
      <p:ext uri="{BB962C8B-B14F-4D97-AF65-F5344CB8AC3E}">
        <p14:creationId xmlns:p14="http://schemas.microsoft.com/office/powerpoint/2010/main" val="217920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DB084-2E71-4E96-1038-CF04B80FB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07D44-AC00-3263-058D-B4F9679C7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Dirac Fermions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BCD23-C5D6-9051-1538-BD143CD9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5B0667-B785-1978-8208-6E0B81998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97" y="1958024"/>
            <a:ext cx="9088606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3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107A7-1D14-E816-40CE-91BE45C95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230A8-5069-6624-8C37-3100C049C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Dirac Fermions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B3966-DD07-82D4-6A6B-BFD9225A2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EA22E7-813E-B7A0-584A-73AFA457A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97" y="1958024"/>
            <a:ext cx="9088606" cy="1143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E90D46-462A-3090-790B-9B58E7E60740}"/>
                  </a:ext>
                </a:extLst>
              </p:cNvPr>
              <p:cNvSpPr txBox="1"/>
              <p:nvPr/>
            </p:nvSpPr>
            <p:spPr>
              <a:xfrm>
                <a:off x="1082683" y="4673074"/>
                <a:ext cx="1659942" cy="738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1±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E90D46-462A-3090-790B-9B58E7E60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83" y="4673074"/>
                <a:ext cx="1659942" cy="7387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BEE2EC-322B-E48E-D952-A0D2A0AF85B2}"/>
                  </a:ext>
                </a:extLst>
              </p:cNvPr>
              <p:cNvSpPr txBox="1"/>
              <p:nvPr/>
            </p:nvSpPr>
            <p:spPr>
              <a:xfrm>
                <a:off x="179295" y="3900606"/>
                <a:ext cx="3466718" cy="3824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∋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400" dirty="0"/>
                  <a:t>   and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†</m:t>
                        </m:r>
                      </m:sup>
                    </m:sSup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∋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BEE2EC-322B-E48E-D952-A0D2A0AF8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95" y="3900606"/>
                <a:ext cx="3466718" cy="382477"/>
              </a:xfrm>
              <a:prstGeom prst="rect">
                <a:avLst/>
              </a:prstGeom>
              <a:blipFill>
                <a:blip r:embed="rId4"/>
                <a:stretch>
                  <a:fillRect l="-2988" t="-20635" r="-351" b="-4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860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538DD-7D07-D5CB-6591-3C94626C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4FBEE-3CAC-E47A-A0BA-F09C41DF5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Dirac Fermions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1A464-92A7-33B8-FB76-8836A7679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38785-07BF-F0B2-4693-21A0D4DC6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97" y="1958024"/>
            <a:ext cx="9088606" cy="1143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7FAB37-D868-1165-0C62-76F6E7586AE4}"/>
                  </a:ext>
                </a:extLst>
              </p:cNvPr>
              <p:cNvSpPr txBox="1"/>
              <p:nvPr/>
            </p:nvSpPr>
            <p:spPr>
              <a:xfrm>
                <a:off x="1082683" y="4673074"/>
                <a:ext cx="1659942" cy="738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±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1±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7FAB37-D868-1165-0C62-76F6E7586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683" y="4673074"/>
                <a:ext cx="1659942" cy="7387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8C4A98-2B51-88E1-7A21-33FA79120673}"/>
                  </a:ext>
                </a:extLst>
              </p:cNvPr>
              <p:cNvSpPr txBox="1"/>
              <p:nvPr/>
            </p:nvSpPr>
            <p:spPr>
              <a:xfrm>
                <a:off x="179295" y="3900606"/>
                <a:ext cx="3466718" cy="3824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∋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400" dirty="0"/>
                  <a:t>   and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†</m:t>
                        </m:r>
                      </m:sup>
                    </m:sSup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∋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8C4A98-2B51-88E1-7A21-33FA79120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95" y="3900606"/>
                <a:ext cx="3466718" cy="382477"/>
              </a:xfrm>
              <a:prstGeom prst="rect">
                <a:avLst/>
              </a:prstGeom>
              <a:blipFill>
                <a:blip r:embed="rId4"/>
                <a:stretch>
                  <a:fillRect l="-2988" t="-20635" r="-351" b="-4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458FCE-5EE2-6989-34F3-DCFC5E086ECD}"/>
                  </a:ext>
                </a:extLst>
              </p:cNvPr>
              <p:cNvSpPr txBox="1"/>
              <p:nvPr/>
            </p:nvSpPr>
            <p:spPr>
              <a:xfrm>
                <a:off x="7340880" y="4031183"/>
                <a:ext cx="468975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 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d>
                      <m:dPr>
                        <m:begChr m:val="|"/>
                        <m:endChr m:val="⟩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458FCE-5EE2-6989-34F3-DCFC5E086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880" y="4031183"/>
                <a:ext cx="4689755" cy="369332"/>
              </a:xfrm>
              <a:prstGeom prst="rect">
                <a:avLst/>
              </a:prstGeom>
              <a:blipFill>
                <a:blip r:embed="rId5"/>
                <a:stretch>
                  <a:fillRect t="-37705" r="-1429" b="-49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ED0EB0-BB38-1545-7944-40A8E7306AC4}"/>
                  </a:ext>
                </a:extLst>
              </p:cNvPr>
              <p:cNvSpPr txBox="1"/>
              <p:nvPr/>
            </p:nvSpPr>
            <p:spPr>
              <a:xfrm>
                <a:off x="7295166" y="4889598"/>
                <a:ext cx="4781181" cy="4669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†</m:t>
                                    </m:r>
                                  </m:sup>
                                </m:s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 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d>
                      <m:dPr>
                        <m:begChr m:val="|"/>
                        <m:endChr m:val="⟩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EED0EB0-BB38-1545-7944-40A8E7306A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166" y="4889598"/>
                <a:ext cx="4781181" cy="466923"/>
              </a:xfrm>
              <a:prstGeom prst="rect">
                <a:avLst/>
              </a:prstGeom>
              <a:blipFill>
                <a:blip r:embed="rId6"/>
                <a:stretch>
                  <a:fillRect t="-11688" b="-25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FB6A03EC-A1BB-48AA-46D1-4EB2926DA996}"/>
              </a:ext>
            </a:extLst>
          </p:cNvPr>
          <p:cNvSpPr/>
          <p:nvPr/>
        </p:nvSpPr>
        <p:spPr>
          <a:xfrm>
            <a:off x="5150546" y="4283083"/>
            <a:ext cx="685800" cy="4572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78CAE9-389F-655C-87D3-93344722EB53}"/>
              </a:ext>
            </a:extLst>
          </p:cNvPr>
          <p:cNvSpPr txBox="1"/>
          <p:nvPr/>
        </p:nvSpPr>
        <p:spPr>
          <a:xfrm>
            <a:off x="4052863" y="4733813"/>
            <a:ext cx="2881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Use to define “particle” and “antiparticle” states</a:t>
            </a:r>
          </a:p>
        </p:txBody>
      </p:sp>
    </p:spTree>
    <p:extLst>
      <p:ext uri="{BB962C8B-B14F-4D97-AF65-F5344CB8AC3E}">
        <p14:creationId xmlns:p14="http://schemas.microsoft.com/office/powerpoint/2010/main" val="3636390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21117-6FAF-988C-C449-862B275D6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Fermions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1291ED-3BFF-7B65-1412-85933B6767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Naively discretizing Dirac fermions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fermion doubling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1291ED-3BFF-7B65-1412-85933B6767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86D02-C8BC-C458-5953-611A44F83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6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5A6BE-422F-1B5E-AF14-C59A9CEA9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EA7FF-526A-7465-BFEC-95E234D09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Lattice Fermions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166CE2-2FD5-C061-4E8A-359D96D6B9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Naively discretizing Dirac fermions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fermion doubling</a:t>
                </a:r>
              </a:p>
              <a:p>
                <a:r>
                  <a:rPr lang="en-US" dirty="0"/>
                  <a:t>Staggered fermions</a:t>
                </a:r>
              </a:p>
              <a:p>
                <a:pPr lvl="1"/>
                <a:r>
                  <a:rPr lang="en-US" dirty="0"/>
                  <a:t>Stagger Dirac spinor components among sites</a:t>
                </a:r>
              </a:p>
              <a:p>
                <a:pPr lvl="1"/>
                <a:r>
                  <a:rPr lang="en-US" dirty="0"/>
                  <a:t>Leaves two tastes in 2+1D and 3+1D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166CE2-2FD5-C061-4E8A-359D96D6B9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95A05-15D2-B90C-F9FD-582B75A8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7B94-28F5-4CF0-86E6-49D28A211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6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</TotalTime>
  <Words>987</Words>
  <Application>Microsoft Office PowerPoint</Application>
  <PresentationFormat>Widescreen</PresentationFormat>
  <Paragraphs>235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Aptos</vt:lpstr>
      <vt:lpstr>Aptos Display</vt:lpstr>
      <vt:lpstr>Arial</vt:lpstr>
      <vt:lpstr>Cambria Math</vt:lpstr>
      <vt:lpstr>Consolas</vt:lpstr>
      <vt:lpstr>Office Theme</vt:lpstr>
      <vt:lpstr>Quantum Simulation of Lattice QCD in the Representation Basis</vt:lpstr>
      <vt:lpstr>Lattice QCD Needs Quantum Computing</vt:lpstr>
      <vt:lpstr>Lattice QCD Needs Quantum Computing</vt:lpstr>
      <vt:lpstr>Lattice QCD Needs Quantum Computing</vt:lpstr>
      <vt:lpstr>Dirac Fermions</vt:lpstr>
      <vt:lpstr>Dirac Fermions</vt:lpstr>
      <vt:lpstr>Dirac Fermions</vt:lpstr>
      <vt:lpstr>Lattice Fermions</vt:lpstr>
      <vt:lpstr>Lattice Fermions</vt:lpstr>
      <vt:lpstr>Lattice Fermions</vt:lpstr>
      <vt:lpstr>Lattice Fermions</vt:lpstr>
      <vt:lpstr>Lattice Degrees of Freedom</vt:lpstr>
      <vt:lpstr>Different Bases for Gauge Link States</vt:lpstr>
      <vt:lpstr>Different Bases for Gauge Link States</vt:lpstr>
      <vt:lpstr>Fermionic Representation Basis</vt:lpstr>
      <vt:lpstr>Fermionic Representation Basis</vt:lpstr>
      <vt:lpstr>"SU"(3) Example</vt:lpstr>
      <vt:lpstr>Hamiltonian</vt:lpstr>
      <vt:lpstr>Hamiltonian(s)</vt:lpstr>
      <vt:lpstr>Solving Gauss’s Law</vt:lpstr>
      <vt:lpstr>Quantum Circuits for Trotterization</vt:lpstr>
      <vt:lpstr>Quantum Circuits for Trotterization</vt:lpstr>
      <vt:lpstr>Quantum Circuits for Trotterization</vt:lpstr>
      <vt:lpstr>Quantum Circuits for Trotterization</vt:lpstr>
      <vt:lpstr>Quantum Simulators</vt:lpstr>
      <vt:lpstr>The Theta Angle</vt:lpstr>
      <vt:lpstr>The Theta Angle</vt:lpstr>
      <vt:lpstr>Hadronic States</vt:lpstr>
      <vt:lpstr>String Dynamics</vt:lpstr>
      <vt:lpstr>String Dynamics</vt:lpstr>
      <vt:lpstr>Future Directions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Hidalgo, Luis Daniel</dc:creator>
  <cp:lastModifiedBy>Hidalgo, Luis Daniel</cp:lastModifiedBy>
  <cp:revision>53</cp:revision>
  <dcterms:created xsi:type="dcterms:W3CDTF">2026-07-23T20:01:27Z</dcterms:created>
  <dcterms:modified xsi:type="dcterms:W3CDTF">2026-07-27T14:51:33Z</dcterms:modified>
</cp:coreProperties>
</file>