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20"/>
  </p:notesMasterIdLst>
  <p:handoutMasterIdLst>
    <p:handoutMasterId r:id="rId21"/>
  </p:handoutMasterIdLst>
  <p:sldIdLst>
    <p:sldId id="258" r:id="rId5"/>
    <p:sldId id="262" r:id="rId6"/>
    <p:sldId id="276" r:id="rId7"/>
    <p:sldId id="264" r:id="rId8"/>
    <p:sldId id="266" r:id="rId9"/>
    <p:sldId id="267" r:id="rId10"/>
    <p:sldId id="268" r:id="rId11"/>
    <p:sldId id="269" r:id="rId12"/>
    <p:sldId id="270" r:id="rId13"/>
    <p:sldId id="271" r:id="rId14"/>
    <p:sldId id="273" r:id="rId15"/>
    <p:sldId id="274" r:id="rId16"/>
    <p:sldId id="275" r:id="rId17"/>
    <p:sldId id="265" r:id="rId18"/>
    <p:sldId id="277"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C0B41"/>
    <a:srgbClr val="FCFDFD"/>
    <a:srgbClr val="F2824F"/>
    <a:srgbClr val="009DB8"/>
    <a:srgbClr val="6CC3B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542"/>
    <p:restoredTop sz="94420"/>
  </p:normalViewPr>
  <p:slideViewPr>
    <p:cSldViewPr snapToGrid="0" snapToObjects="1">
      <p:cViewPr varScale="1">
        <p:scale>
          <a:sx n="113" d="100"/>
          <a:sy n="113" d="100"/>
        </p:scale>
        <p:origin x="840" y="176"/>
      </p:cViewPr>
      <p:guideLst/>
    </p:cSldViewPr>
  </p:slideViewPr>
  <p:notesTextViewPr>
    <p:cViewPr>
      <p:scale>
        <a:sx n="1" d="1"/>
        <a:sy n="1" d="1"/>
      </p:scale>
      <p:origin x="0" y="0"/>
    </p:cViewPr>
  </p:notesTextViewPr>
  <p:sorterViewPr>
    <p:cViewPr>
      <p:scale>
        <a:sx n="1" d="1"/>
        <a:sy n="1" d="1"/>
      </p:scale>
      <p:origin x="0" y="0"/>
    </p:cViewPr>
  </p:sorterViewPr>
  <p:notesViewPr>
    <p:cSldViewPr snapToGrid="0" snapToObjects="1">
      <p:cViewPr varScale="1">
        <p:scale>
          <a:sx n="97" d="100"/>
          <a:sy n="97" d="100"/>
        </p:scale>
        <p:origin x="4328" y="20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handoutMaster" Target="handoutMasters/handout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5D70489-B039-226F-774D-0C748E4F715A}"/>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483D6429-9387-0D41-CF59-2C4B3DB0522F}"/>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B82CE0C-9E44-314D-B11D-27ECFE5A0AC9}" type="datetimeFigureOut">
              <a:rPr lang="en-US" smtClean="0"/>
              <a:t>7/27/26</a:t>
            </a:fld>
            <a:endParaRPr lang="en-US"/>
          </a:p>
        </p:txBody>
      </p:sp>
      <p:sp>
        <p:nvSpPr>
          <p:cNvPr id="4" name="Footer Placeholder 3">
            <a:extLst>
              <a:ext uri="{FF2B5EF4-FFF2-40B4-BE49-F238E27FC236}">
                <a16:creationId xmlns:a16="http://schemas.microsoft.com/office/drawing/2014/main" id="{0BA8AF36-E71C-B835-B926-C691BB7FBCCD}"/>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92BD6EAA-6B2F-D2BC-222E-753921DE9A20}"/>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5A4FB4AE-21F4-3942-9630-9A5AACFD4EDF}" type="slidenum">
              <a:rPr lang="en-US" smtClean="0"/>
              <a:t>‹#›</a:t>
            </a:fld>
            <a:endParaRPr lang="en-US"/>
          </a:p>
        </p:txBody>
      </p:sp>
    </p:spTree>
    <p:extLst>
      <p:ext uri="{BB962C8B-B14F-4D97-AF65-F5344CB8AC3E}">
        <p14:creationId xmlns:p14="http://schemas.microsoft.com/office/powerpoint/2010/main" val="219718131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EEFC5A7-42FB-524E-B4BB-CEBA8D873155}" type="datetimeFigureOut">
              <a:rPr lang="en-US" smtClean="0"/>
              <a:t>7/27/26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B8CA9CE-C4D7-7C41-B99A-8F949018217F}" type="slidenum">
              <a:rPr lang="en-US" smtClean="0"/>
              <a:t>‹#›</a:t>
            </a:fld>
            <a:endParaRPr lang="en-US"/>
          </a:p>
        </p:txBody>
      </p:sp>
    </p:spTree>
    <p:extLst>
      <p:ext uri="{BB962C8B-B14F-4D97-AF65-F5344CB8AC3E}">
        <p14:creationId xmlns:p14="http://schemas.microsoft.com/office/powerpoint/2010/main" val="22166026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B8CA9CE-C4D7-7C41-B99A-8F949018217F}" type="slidenum">
              <a:rPr lang="en-US" smtClean="0"/>
              <a:t>1</a:t>
            </a:fld>
            <a:endParaRPr lang="en-US"/>
          </a:p>
        </p:txBody>
      </p:sp>
    </p:spTree>
    <p:extLst>
      <p:ext uri="{BB962C8B-B14F-4D97-AF65-F5344CB8AC3E}">
        <p14:creationId xmlns:p14="http://schemas.microsoft.com/office/powerpoint/2010/main" val="287035005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jp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jp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ustom Layout">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D304685-AB4D-077E-ECD7-6B1BE8964996}"/>
              </a:ext>
            </a:extLst>
          </p:cNvPr>
          <p:cNvPicPr>
            <a:picLocks noChangeAspect="1"/>
          </p:cNvPicPr>
          <p:nvPr userDrawn="1"/>
        </p:nvPicPr>
        <p:blipFill>
          <a:blip r:embed="rId2"/>
          <a:srcRect l="314" t="19522" r="-314" b="32446"/>
          <a:stretch>
            <a:fillRect/>
          </a:stretch>
        </p:blipFill>
        <p:spPr>
          <a:xfrm>
            <a:off x="-33355" y="2478024"/>
            <a:ext cx="12336281" cy="4443984"/>
          </a:xfrm>
          <a:prstGeom prst="rect">
            <a:avLst/>
          </a:prstGeom>
        </p:spPr>
      </p:pic>
      <p:sp>
        <p:nvSpPr>
          <p:cNvPr id="5" name="Title 1">
            <a:extLst>
              <a:ext uri="{FF2B5EF4-FFF2-40B4-BE49-F238E27FC236}">
                <a16:creationId xmlns:a16="http://schemas.microsoft.com/office/drawing/2014/main" id="{EEB762AF-8E1F-BD62-4FCF-18BAF75CD5DD}"/>
              </a:ext>
            </a:extLst>
          </p:cNvPr>
          <p:cNvSpPr>
            <a:spLocks noGrp="1"/>
          </p:cNvSpPr>
          <p:nvPr>
            <p:ph type="ctrTitle" hasCustomPrompt="1"/>
          </p:nvPr>
        </p:nvSpPr>
        <p:spPr>
          <a:xfrm>
            <a:off x="914403" y="274758"/>
            <a:ext cx="10363200" cy="1211811"/>
          </a:xfrm>
        </p:spPr>
        <p:txBody>
          <a:bodyPr anchor="t" anchorCtr="0"/>
          <a:lstStyle>
            <a:lvl1pPr algn="ctr">
              <a:defRPr sz="4500" b="1" i="0" cap="none" baseline="0">
                <a:solidFill>
                  <a:schemeClr val="tx2"/>
                </a:solidFill>
                <a:latin typeface="Tahoma" panose="020B0604030504040204" pitchFamily="34" charset="0"/>
              </a:defRPr>
            </a:lvl1pPr>
          </a:lstStyle>
          <a:p>
            <a:r>
              <a:rPr lang="en-US" dirty="0"/>
              <a:t>Presentation Title</a:t>
            </a:r>
          </a:p>
        </p:txBody>
      </p:sp>
      <p:sp>
        <p:nvSpPr>
          <p:cNvPr id="6" name="Subtitle 2">
            <a:extLst>
              <a:ext uri="{FF2B5EF4-FFF2-40B4-BE49-F238E27FC236}">
                <a16:creationId xmlns:a16="http://schemas.microsoft.com/office/drawing/2014/main" id="{1381A118-116F-E2CC-021F-28ED71CCF2F0}"/>
              </a:ext>
            </a:extLst>
          </p:cNvPr>
          <p:cNvSpPr>
            <a:spLocks noGrp="1"/>
          </p:cNvSpPr>
          <p:nvPr>
            <p:ph type="subTitle" idx="1" hasCustomPrompt="1"/>
          </p:nvPr>
        </p:nvSpPr>
        <p:spPr>
          <a:xfrm>
            <a:off x="1524003" y="1707394"/>
            <a:ext cx="9144000" cy="684541"/>
          </a:xfrm>
        </p:spPr>
        <p:txBody>
          <a:bodyPr/>
          <a:lstStyle>
            <a:lvl1pPr marL="0" indent="0" algn="ctr">
              <a:buNone/>
              <a:defRPr sz="2400" cap="all" baseline="0">
                <a:solidFill>
                  <a:srgbClr val="009DB8"/>
                </a:solidFill>
                <a:latin typeface="Tahoma" panose="020B0604030504040204" pitchFamily="34" charset="0"/>
                <a:ea typeface="Tahoma" panose="020B0604030504040204" pitchFamily="34" charset="0"/>
                <a:cs typeface="Tahoma" panose="020B0604030504040204" pitchFamily="34" charset="0"/>
              </a:defRPr>
            </a:lvl1pPr>
            <a:lvl2pPr marL="342892" indent="0" algn="ctr">
              <a:buNone/>
              <a:defRPr sz="1500"/>
            </a:lvl2pPr>
            <a:lvl3pPr marL="685783" indent="0" algn="ctr">
              <a:buNone/>
              <a:defRPr sz="1350"/>
            </a:lvl3pPr>
            <a:lvl4pPr marL="1028675" indent="0" algn="ctr">
              <a:buNone/>
              <a:defRPr sz="1200"/>
            </a:lvl4pPr>
            <a:lvl5pPr marL="1371566" indent="0" algn="ctr">
              <a:buNone/>
              <a:defRPr sz="1200"/>
            </a:lvl5pPr>
            <a:lvl6pPr marL="1714457" indent="0" algn="ctr">
              <a:buNone/>
              <a:defRPr sz="1200"/>
            </a:lvl6pPr>
            <a:lvl7pPr marL="2057348" indent="0" algn="ctr">
              <a:buNone/>
              <a:defRPr sz="1200"/>
            </a:lvl7pPr>
            <a:lvl8pPr marL="2400240" indent="0" algn="ctr">
              <a:buNone/>
              <a:defRPr sz="1200"/>
            </a:lvl8pPr>
            <a:lvl9pPr marL="2743132" indent="0" algn="ctr">
              <a:buNone/>
              <a:defRPr sz="1200"/>
            </a:lvl9pPr>
          </a:lstStyle>
          <a:p>
            <a:r>
              <a:rPr lang="en-US" dirty="0"/>
              <a:t>Sub-header</a:t>
            </a:r>
          </a:p>
        </p:txBody>
      </p:sp>
      <p:sp>
        <p:nvSpPr>
          <p:cNvPr id="7" name="Text Placeholder 4">
            <a:extLst>
              <a:ext uri="{FF2B5EF4-FFF2-40B4-BE49-F238E27FC236}">
                <a16:creationId xmlns:a16="http://schemas.microsoft.com/office/drawing/2014/main" id="{EA356CA4-DE0A-77E9-C640-99AA3D699F1C}"/>
              </a:ext>
            </a:extLst>
          </p:cNvPr>
          <p:cNvSpPr>
            <a:spLocks noGrp="1"/>
          </p:cNvSpPr>
          <p:nvPr>
            <p:ph type="body" sz="quarter" idx="10" hasCustomPrompt="1"/>
          </p:nvPr>
        </p:nvSpPr>
        <p:spPr>
          <a:xfrm>
            <a:off x="2979209" y="2589448"/>
            <a:ext cx="6233583" cy="334963"/>
          </a:xfrm>
        </p:spPr>
        <p:txBody>
          <a:bodyPr>
            <a:noAutofit/>
          </a:bodyPr>
          <a:lstStyle>
            <a:lvl1pPr marL="0" indent="0" algn="ctr">
              <a:buNone/>
              <a:defRPr sz="2000" b="1">
                <a:solidFill>
                  <a:schemeClr val="bg1"/>
                </a:solidFill>
                <a:latin typeface="Tahoma" panose="020B0604030504040204" pitchFamily="34" charset="0"/>
                <a:ea typeface="Tahoma" panose="020B0604030504040204" pitchFamily="34" charset="0"/>
                <a:cs typeface="Tahoma" panose="020B0604030504040204" pitchFamily="34" charset="0"/>
              </a:defRPr>
            </a:lvl1pPr>
          </a:lstStyle>
          <a:p>
            <a:pPr lvl="0"/>
            <a:r>
              <a:rPr lang="en-US" dirty="0"/>
              <a:t>Name of Presenter and Job Title</a:t>
            </a:r>
          </a:p>
        </p:txBody>
      </p:sp>
      <p:sp>
        <p:nvSpPr>
          <p:cNvPr id="8" name="Text Placeholder 4">
            <a:extLst>
              <a:ext uri="{FF2B5EF4-FFF2-40B4-BE49-F238E27FC236}">
                <a16:creationId xmlns:a16="http://schemas.microsoft.com/office/drawing/2014/main" id="{2FE90D3F-8EC2-083D-141A-D7EC366B5190}"/>
              </a:ext>
            </a:extLst>
          </p:cNvPr>
          <p:cNvSpPr>
            <a:spLocks noGrp="1"/>
          </p:cNvSpPr>
          <p:nvPr>
            <p:ph type="body" sz="quarter" idx="11" hasCustomPrompt="1"/>
          </p:nvPr>
        </p:nvSpPr>
        <p:spPr>
          <a:xfrm>
            <a:off x="914403" y="3168754"/>
            <a:ext cx="4950937" cy="652749"/>
          </a:xfrm>
        </p:spPr>
        <p:txBody>
          <a:bodyPr anchor="ctr">
            <a:normAutofit/>
          </a:bodyPr>
          <a:lstStyle>
            <a:lvl1pPr marL="0" indent="0" algn="r">
              <a:buNone/>
              <a:defRPr sz="1800" b="1">
                <a:solidFill>
                  <a:schemeClr val="bg1"/>
                </a:solidFill>
                <a:latin typeface="Tahoma" panose="020B0604030504040204" pitchFamily="34" charset="0"/>
                <a:ea typeface="Tahoma" panose="020B0604030504040204" pitchFamily="34" charset="0"/>
                <a:cs typeface="Tahoma" panose="020B0604030504040204" pitchFamily="34" charset="0"/>
              </a:defRPr>
            </a:lvl1pPr>
          </a:lstStyle>
          <a:p>
            <a:pPr lvl="0"/>
            <a:r>
              <a:rPr lang="en-US" dirty="0"/>
              <a:t>College Name</a:t>
            </a:r>
          </a:p>
        </p:txBody>
      </p:sp>
      <p:sp>
        <p:nvSpPr>
          <p:cNvPr id="9" name="Text Placeholder 4">
            <a:extLst>
              <a:ext uri="{FF2B5EF4-FFF2-40B4-BE49-F238E27FC236}">
                <a16:creationId xmlns:a16="http://schemas.microsoft.com/office/drawing/2014/main" id="{1E4345D7-37DA-F7F1-C56A-FE7545322DE9}"/>
              </a:ext>
            </a:extLst>
          </p:cNvPr>
          <p:cNvSpPr>
            <a:spLocks noGrp="1"/>
          </p:cNvSpPr>
          <p:nvPr>
            <p:ph type="body" sz="quarter" idx="12" hasCustomPrompt="1"/>
          </p:nvPr>
        </p:nvSpPr>
        <p:spPr>
          <a:xfrm>
            <a:off x="6308197" y="3168754"/>
            <a:ext cx="4950937" cy="652749"/>
          </a:xfrm>
        </p:spPr>
        <p:txBody>
          <a:bodyPr anchor="ctr">
            <a:normAutofit/>
          </a:bodyPr>
          <a:lstStyle>
            <a:lvl1pPr marL="0" indent="0" algn="l">
              <a:buNone/>
              <a:defRPr sz="1800" b="1">
                <a:solidFill>
                  <a:schemeClr val="bg1"/>
                </a:solidFill>
                <a:latin typeface="Tahoma" panose="020B0604030504040204" pitchFamily="34" charset="0"/>
                <a:ea typeface="Tahoma" panose="020B0604030504040204" pitchFamily="34" charset="0"/>
                <a:cs typeface="Tahoma" panose="020B0604030504040204" pitchFamily="34" charset="0"/>
              </a:defRPr>
            </a:lvl1pPr>
          </a:lstStyle>
          <a:p>
            <a:pPr lvl="0"/>
            <a:r>
              <a:rPr lang="en-US" dirty="0"/>
              <a:t>Department or program</a:t>
            </a:r>
          </a:p>
        </p:txBody>
      </p:sp>
      <p:sp>
        <p:nvSpPr>
          <p:cNvPr id="2" name="TextBox 1">
            <a:extLst>
              <a:ext uri="{FF2B5EF4-FFF2-40B4-BE49-F238E27FC236}">
                <a16:creationId xmlns:a16="http://schemas.microsoft.com/office/drawing/2014/main" id="{F0BAFE98-0F38-2DA9-E7EA-885E071C2807}"/>
              </a:ext>
            </a:extLst>
          </p:cNvPr>
          <p:cNvSpPr txBox="1"/>
          <p:nvPr userDrawn="1"/>
        </p:nvSpPr>
        <p:spPr>
          <a:xfrm>
            <a:off x="135467" y="-1093935"/>
            <a:ext cx="11480800" cy="400110"/>
          </a:xfrm>
          <a:prstGeom prst="rect">
            <a:avLst/>
          </a:prstGeom>
          <a:noFill/>
        </p:spPr>
        <p:txBody>
          <a:bodyPr wrap="square" rtlCol="0">
            <a:spAutoFit/>
          </a:bodyPr>
          <a:lstStyle/>
          <a:p>
            <a:r>
              <a:rPr lang="en-US" sz="2000" b="1" dirty="0">
                <a:solidFill>
                  <a:schemeClr val="bg1"/>
                </a:solidFill>
              </a:rPr>
              <a:t>See all Presentation Slide options in the Layout options</a:t>
            </a:r>
          </a:p>
        </p:txBody>
      </p:sp>
      <p:grpSp>
        <p:nvGrpSpPr>
          <p:cNvPr id="3" name="Group 2">
            <a:extLst>
              <a:ext uri="{FF2B5EF4-FFF2-40B4-BE49-F238E27FC236}">
                <a16:creationId xmlns:a16="http://schemas.microsoft.com/office/drawing/2014/main" id="{BE69C1D1-97C5-36E5-9E5C-2DBEA76FD113}"/>
              </a:ext>
            </a:extLst>
          </p:cNvPr>
          <p:cNvGrpSpPr/>
          <p:nvPr userDrawn="1"/>
        </p:nvGrpSpPr>
        <p:grpSpPr>
          <a:xfrm>
            <a:off x="4465305" y="4316346"/>
            <a:ext cx="3261389" cy="2021214"/>
            <a:chOff x="3381322" y="4571999"/>
            <a:chExt cx="2381356" cy="1475822"/>
          </a:xfrm>
        </p:grpSpPr>
        <p:grpSp>
          <p:nvGrpSpPr>
            <p:cNvPr id="15" name="Group 14">
              <a:extLst>
                <a:ext uri="{FF2B5EF4-FFF2-40B4-BE49-F238E27FC236}">
                  <a16:creationId xmlns:a16="http://schemas.microsoft.com/office/drawing/2014/main" id="{1B36E6C9-8D51-C3BB-D12C-E9BC349775B5}"/>
                </a:ext>
              </a:extLst>
            </p:cNvPr>
            <p:cNvGrpSpPr/>
            <p:nvPr userDrawn="1"/>
          </p:nvGrpSpPr>
          <p:grpSpPr>
            <a:xfrm>
              <a:off x="4070490" y="4571999"/>
              <a:ext cx="1006965" cy="1100469"/>
              <a:chOff x="5183237" y="4557650"/>
              <a:chExt cx="1408176" cy="1538935"/>
            </a:xfrm>
          </p:grpSpPr>
          <p:sp>
            <p:nvSpPr>
              <p:cNvPr id="17" name="Rectangle 16">
                <a:extLst>
                  <a:ext uri="{FF2B5EF4-FFF2-40B4-BE49-F238E27FC236}">
                    <a16:creationId xmlns:a16="http://schemas.microsoft.com/office/drawing/2014/main" id="{28AC2FEA-0B93-6F15-4969-EB330F6305F9}"/>
                  </a:ext>
                </a:extLst>
              </p:cNvPr>
              <p:cNvSpPr/>
              <p:nvPr/>
            </p:nvSpPr>
            <p:spPr>
              <a:xfrm>
                <a:off x="5183237" y="4557650"/>
                <a:ext cx="1408176" cy="153893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dirty="0"/>
                  <a:t> </a:t>
                </a:r>
              </a:p>
            </p:txBody>
          </p:sp>
          <p:pic>
            <p:nvPicPr>
              <p:cNvPr id="18" name="Picture 17">
                <a:extLst>
                  <a:ext uri="{FF2B5EF4-FFF2-40B4-BE49-F238E27FC236}">
                    <a16:creationId xmlns:a16="http://schemas.microsoft.com/office/drawing/2014/main" id="{0DEFDF90-F3FC-F45E-5A20-820E13619569}"/>
                  </a:ext>
                </a:extLst>
              </p:cNvPr>
              <p:cNvPicPr>
                <a:picLocks noChangeAspect="1"/>
              </p:cNvPicPr>
              <p:nvPr/>
            </p:nvPicPr>
            <p:blipFill>
              <a:blip r:embed="rId3"/>
              <a:stretch>
                <a:fillRect/>
              </a:stretch>
            </p:blipFill>
            <p:spPr>
              <a:xfrm>
                <a:off x="5378407" y="4756048"/>
                <a:ext cx="1012320" cy="1135773"/>
              </a:xfrm>
              <a:prstGeom prst="rect">
                <a:avLst/>
              </a:prstGeom>
            </p:spPr>
          </p:pic>
        </p:grpSp>
        <p:pic>
          <p:nvPicPr>
            <p:cNvPr id="16" name="Picture 15">
              <a:extLst>
                <a:ext uri="{FF2B5EF4-FFF2-40B4-BE49-F238E27FC236}">
                  <a16:creationId xmlns:a16="http://schemas.microsoft.com/office/drawing/2014/main" id="{1D3C5EB1-790F-B392-1EA5-23CC2694BE6D}"/>
                </a:ext>
              </a:extLst>
            </p:cNvPr>
            <p:cNvPicPr>
              <a:picLocks noChangeAspect="1"/>
            </p:cNvPicPr>
            <p:nvPr userDrawn="1"/>
          </p:nvPicPr>
          <p:blipFill>
            <a:blip r:embed="rId4"/>
            <a:srcRect t="44059"/>
            <a:stretch>
              <a:fillRect/>
            </a:stretch>
          </p:blipFill>
          <p:spPr>
            <a:xfrm>
              <a:off x="3381322" y="5832627"/>
              <a:ext cx="2381356" cy="215194"/>
            </a:xfrm>
            <a:prstGeom prst="rect">
              <a:avLst/>
            </a:prstGeom>
          </p:spPr>
        </p:pic>
      </p:grpSp>
    </p:spTree>
    <p:extLst>
      <p:ext uri="{BB962C8B-B14F-4D97-AF65-F5344CB8AC3E}">
        <p14:creationId xmlns:p14="http://schemas.microsoft.com/office/powerpoint/2010/main" val="39805742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199" y="2951513"/>
            <a:ext cx="5181600" cy="369285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199" y="2961041"/>
            <a:ext cx="5181600" cy="369285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Box 4">
            <a:extLst>
              <a:ext uri="{FF2B5EF4-FFF2-40B4-BE49-F238E27FC236}">
                <a16:creationId xmlns:a16="http://schemas.microsoft.com/office/drawing/2014/main" id="{2FD7BA84-FFB5-083B-1B6F-B41A3AB69376}"/>
              </a:ext>
            </a:extLst>
          </p:cNvPr>
          <p:cNvSpPr txBox="1"/>
          <p:nvPr userDrawn="1"/>
        </p:nvSpPr>
        <p:spPr>
          <a:xfrm>
            <a:off x="135467" y="-1093935"/>
            <a:ext cx="11480800" cy="400110"/>
          </a:xfrm>
          <a:prstGeom prst="rect">
            <a:avLst/>
          </a:prstGeom>
          <a:noFill/>
        </p:spPr>
        <p:txBody>
          <a:bodyPr wrap="square" rtlCol="0">
            <a:spAutoFit/>
          </a:bodyPr>
          <a:lstStyle/>
          <a:p>
            <a:r>
              <a:rPr lang="en-US" sz="2000" b="1" dirty="0">
                <a:solidFill>
                  <a:schemeClr val="bg1"/>
                </a:solidFill>
              </a:rPr>
              <a:t>See all Presentation Slide options in the Layout options</a:t>
            </a:r>
          </a:p>
        </p:txBody>
      </p:sp>
    </p:spTree>
    <p:extLst>
      <p:ext uri="{BB962C8B-B14F-4D97-AF65-F5344CB8AC3E}">
        <p14:creationId xmlns:p14="http://schemas.microsoft.com/office/powerpoint/2010/main" val="21141444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38212" y="987430"/>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938213" y="2303463"/>
            <a:ext cx="5157787" cy="823912"/>
          </a:xfrm>
        </p:spPr>
        <p:txBody>
          <a:bodyPr anchor="b"/>
          <a:lstStyle>
            <a:lvl1pPr marL="0" indent="0">
              <a:buNone/>
              <a:defRPr sz="18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sp>
        <p:nvSpPr>
          <p:cNvPr id="4" name="Content Placeholder 3"/>
          <p:cNvSpPr>
            <a:spLocks noGrp="1"/>
          </p:cNvSpPr>
          <p:nvPr>
            <p:ph sz="half" idx="2"/>
          </p:nvPr>
        </p:nvSpPr>
        <p:spPr>
          <a:xfrm>
            <a:off x="938213" y="3127375"/>
            <a:ext cx="5157787" cy="30936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70627" y="2303463"/>
            <a:ext cx="5183188" cy="823912"/>
          </a:xfrm>
        </p:spPr>
        <p:txBody>
          <a:bodyPr anchor="b"/>
          <a:lstStyle>
            <a:lvl1pPr marL="0" indent="0">
              <a:buNone/>
              <a:defRPr sz="18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sp>
        <p:nvSpPr>
          <p:cNvPr id="6" name="Content Placeholder 5"/>
          <p:cNvSpPr>
            <a:spLocks noGrp="1"/>
          </p:cNvSpPr>
          <p:nvPr>
            <p:ph sz="quarter" idx="4"/>
          </p:nvPr>
        </p:nvSpPr>
        <p:spPr>
          <a:xfrm>
            <a:off x="6270627" y="3127375"/>
            <a:ext cx="5183188" cy="30936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extBox 6">
            <a:extLst>
              <a:ext uri="{FF2B5EF4-FFF2-40B4-BE49-F238E27FC236}">
                <a16:creationId xmlns:a16="http://schemas.microsoft.com/office/drawing/2014/main" id="{F3C19B19-1635-DAD7-76F1-618324825922}"/>
              </a:ext>
            </a:extLst>
          </p:cNvPr>
          <p:cNvSpPr txBox="1"/>
          <p:nvPr userDrawn="1"/>
        </p:nvSpPr>
        <p:spPr>
          <a:xfrm>
            <a:off x="135467" y="-1093935"/>
            <a:ext cx="11480800" cy="400110"/>
          </a:xfrm>
          <a:prstGeom prst="rect">
            <a:avLst/>
          </a:prstGeom>
          <a:noFill/>
        </p:spPr>
        <p:txBody>
          <a:bodyPr wrap="square" rtlCol="0">
            <a:spAutoFit/>
          </a:bodyPr>
          <a:lstStyle/>
          <a:p>
            <a:r>
              <a:rPr lang="en-US" sz="2000" b="1" dirty="0">
                <a:solidFill>
                  <a:schemeClr val="bg1"/>
                </a:solidFill>
              </a:rPr>
              <a:t>See all Presentation Slide options in the Layout options</a:t>
            </a:r>
          </a:p>
        </p:txBody>
      </p:sp>
    </p:spTree>
    <p:extLst>
      <p:ext uri="{BB962C8B-B14F-4D97-AF65-F5344CB8AC3E}">
        <p14:creationId xmlns:p14="http://schemas.microsoft.com/office/powerpoint/2010/main" val="16991619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wo photos">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25E47562-0B4E-E143-B002-83649551E0B5}"/>
              </a:ext>
            </a:extLst>
          </p:cNvPr>
          <p:cNvSpPr>
            <a:spLocks noGrp="1"/>
          </p:cNvSpPr>
          <p:nvPr>
            <p:ph type="pic" sz="quarter" idx="10"/>
          </p:nvPr>
        </p:nvSpPr>
        <p:spPr>
          <a:xfrm>
            <a:off x="966541" y="1295400"/>
            <a:ext cx="4747684" cy="4267200"/>
          </a:xfrm>
        </p:spPr>
        <p:txBody>
          <a:bodyPr/>
          <a:lstStyle/>
          <a:p>
            <a:r>
              <a:rPr lang="en-US"/>
              <a:t>Click icon to add picture</a:t>
            </a:r>
          </a:p>
        </p:txBody>
      </p:sp>
      <p:sp>
        <p:nvSpPr>
          <p:cNvPr id="7" name="Picture Placeholder 5">
            <a:extLst>
              <a:ext uri="{FF2B5EF4-FFF2-40B4-BE49-F238E27FC236}">
                <a16:creationId xmlns:a16="http://schemas.microsoft.com/office/drawing/2014/main" id="{307360FE-8B74-B742-AC27-153E1A1C9CDD}"/>
              </a:ext>
            </a:extLst>
          </p:cNvPr>
          <p:cNvSpPr>
            <a:spLocks noGrp="1"/>
          </p:cNvSpPr>
          <p:nvPr>
            <p:ph type="pic" sz="quarter" idx="11"/>
          </p:nvPr>
        </p:nvSpPr>
        <p:spPr>
          <a:xfrm>
            <a:off x="6677529" y="1295400"/>
            <a:ext cx="4747684" cy="4267200"/>
          </a:xfrm>
        </p:spPr>
        <p:txBody>
          <a:bodyPr/>
          <a:lstStyle/>
          <a:p>
            <a:r>
              <a:rPr lang="en-US"/>
              <a:t>Click icon to add picture</a:t>
            </a:r>
          </a:p>
        </p:txBody>
      </p:sp>
      <p:sp>
        <p:nvSpPr>
          <p:cNvPr id="2" name="TextBox 1">
            <a:extLst>
              <a:ext uri="{FF2B5EF4-FFF2-40B4-BE49-F238E27FC236}">
                <a16:creationId xmlns:a16="http://schemas.microsoft.com/office/drawing/2014/main" id="{0D9ACAE3-F845-C402-939B-4B7CECD9CE2A}"/>
              </a:ext>
            </a:extLst>
          </p:cNvPr>
          <p:cNvSpPr txBox="1"/>
          <p:nvPr userDrawn="1"/>
        </p:nvSpPr>
        <p:spPr>
          <a:xfrm>
            <a:off x="135467" y="-1093935"/>
            <a:ext cx="11480800" cy="400110"/>
          </a:xfrm>
          <a:prstGeom prst="rect">
            <a:avLst/>
          </a:prstGeom>
          <a:noFill/>
        </p:spPr>
        <p:txBody>
          <a:bodyPr wrap="square" rtlCol="0">
            <a:spAutoFit/>
          </a:bodyPr>
          <a:lstStyle/>
          <a:p>
            <a:r>
              <a:rPr lang="en-US" sz="2000" b="1" dirty="0">
                <a:solidFill>
                  <a:schemeClr val="bg1"/>
                </a:solidFill>
              </a:rPr>
              <a:t>See all Presentation Slide options in the Layout options</a:t>
            </a:r>
          </a:p>
        </p:txBody>
      </p:sp>
    </p:spTree>
    <p:extLst>
      <p:ext uri="{BB962C8B-B14F-4D97-AF65-F5344CB8AC3E}">
        <p14:creationId xmlns:p14="http://schemas.microsoft.com/office/powerpoint/2010/main" val="75881054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2400"/>
            </a:lvl1pPr>
          </a:lstStyle>
          <a:p>
            <a:r>
              <a:rPr lang="en-US"/>
              <a:t>Click to edit Master title style</a:t>
            </a:r>
            <a:endParaRPr lang="en-US" dirty="0"/>
          </a:p>
        </p:txBody>
      </p:sp>
      <p:sp>
        <p:nvSpPr>
          <p:cNvPr id="3" name="Content Placeholder 2"/>
          <p:cNvSpPr>
            <a:spLocks noGrp="1"/>
          </p:cNvSpPr>
          <p:nvPr>
            <p:ph idx="1"/>
          </p:nvPr>
        </p:nvSpPr>
        <p:spPr>
          <a:xfrm>
            <a:off x="5183188" y="987431"/>
            <a:ext cx="6172200" cy="4595227"/>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4"/>
            <a:ext cx="3932237" cy="3525253"/>
          </a:xfrm>
        </p:spPr>
        <p:txBody>
          <a:bodyPr/>
          <a:lstStyle>
            <a:lvl1pPr marL="0" indent="0">
              <a:buNone/>
              <a:defRPr sz="1200"/>
            </a:lvl1pPr>
            <a:lvl2pPr marL="342892" indent="0">
              <a:buNone/>
              <a:defRPr sz="1050"/>
            </a:lvl2pPr>
            <a:lvl3pPr marL="685783" indent="0">
              <a:buNone/>
              <a:defRPr sz="900"/>
            </a:lvl3pPr>
            <a:lvl4pPr marL="1028675" indent="0">
              <a:buNone/>
              <a:defRPr sz="750"/>
            </a:lvl4pPr>
            <a:lvl5pPr marL="1371566" indent="0">
              <a:buNone/>
              <a:defRPr sz="750"/>
            </a:lvl5pPr>
            <a:lvl6pPr marL="1714457" indent="0">
              <a:buNone/>
              <a:defRPr sz="750"/>
            </a:lvl6pPr>
            <a:lvl7pPr marL="2057348" indent="0">
              <a:buNone/>
              <a:defRPr sz="750"/>
            </a:lvl7pPr>
            <a:lvl8pPr marL="2400240" indent="0">
              <a:buNone/>
              <a:defRPr sz="750"/>
            </a:lvl8pPr>
            <a:lvl9pPr marL="2743132" indent="0">
              <a:buNone/>
              <a:defRPr sz="750"/>
            </a:lvl9pPr>
          </a:lstStyle>
          <a:p>
            <a:pPr lvl="0"/>
            <a:r>
              <a:rPr lang="en-US"/>
              <a:t>Click to edit Master text styles</a:t>
            </a:r>
          </a:p>
        </p:txBody>
      </p:sp>
      <p:sp>
        <p:nvSpPr>
          <p:cNvPr id="5" name="TextBox 4">
            <a:extLst>
              <a:ext uri="{FF2B5EF4-FFF2-40B4-BE49-F238E27FC236}">
                <a16:creationId xmlns:a16="http://schemas.microsoft.com/office/drawing/2014/main" id="{63FC1219-756D-0BB8-E283-9AAE89BC44B9}"/>
              </a:ext>
            </a:extLst>
          </p:cNvPr>
          <p:cNvSpPr txBox="1"/>
          <p:nvPr userDrawn="1"/>
        </p:nvSpPr>
        <p:spPr>
          <a:xfrm>
            <a:off x="135467" y="-1093935"/>
            <a:ext cx="11480800" cy="400110"/>
          </a:xfrm>
          <a:prstGeom prst="rect">
            <a:avLst/>
          </a:prstGeom>
          <a:noFill/>
        </p:spPr>
        <p:txBody>
          <a:bodyPr wrap="square" rtlCol="0">
            <a:spAutoFit/>
          </a:bodyPr>
          <a:lstStyle/>
          <a:p>
            <a:r>
              <a:rPr lang="en-US" sz="2000" b="1" dirty="0">
                <a:solidFill>
                  <a:schemeClr val="bg1"/>
                </a:solidFill>
              </a:rPr>
              <a:t>See all Presentation Slide options in the Layout options</a:t>
            </a:r>
          </a:p>
        </p:txBody>
      </p:sp>
    </p:spTree>
    <p:extLst>
      <p:ext uri="{BB962C8B-B14F-4D97-AF65-F5344CB8AC3E}">
        <p14:creationId xmlns:p14="http://schemas.microsoft.com/office/powerpoint/2010/main" val="229305648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31"/>
            <a:ext cx="6172200" cy="4627311"/>
          </a:xfrm>
        </p:spPr>
        <p:txBody>
          <a:bodyPr anchor="t"/>
          <a:lstStyle>
            <a:lvl1pPr marL="0" indent="0">
              <a:buNone/>
              <a:defRPr sz="2400"/>
            </a:lvl1pPr>
            <a:lvl2pPr marL="342892" indent="0">
              <a:buNone/>
              <a:defRPr sz="2100"/>
            </a:lvl2pPr>
            <a:lvl3pPr marL="685783" indent="0">
              <a:buNone/>
              <a:defRPr sz="1800"/>
            </a:lvl3pPr>
            <a:lvl4pPr marL="1028675" indent="0">
              <a:buNone/>
              <a:defRPr sz="1500"/>
            </a:lvl4pPr>
            <a:lvl5pPr marL="1371566" indent="0">
              <a:buNone/>
              <a:defRPr sz="1500"/>
            </a:lvl5pPr>
            <a:lvl6pPr marL="1714457" indent="0">
              <a:buNone/>
              <a:defRPr sz="1500"/>
            </a:lvl6pPr>
            <a:lvl7pPr marL="2057348" indent="0">
              <a:buNone/>
              <a:defRPr sz="1500"/>
            </a:lvl7pPr>
            <a:lvl8pPr marL="2400240" indent="0">
              <a:buNone/>
              <a:defRPr sz="1500"/>
            </a:lvl8pPr>
            <a:lvl9pPr marL="2743132"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839788" y="2057401"/>
            <a:ext cx="3932237" cy="3557337"/>
          </a:xfrm>
        </p:spPr>
        <p:txBody>
          <a:bodyPr/>
          <a:lstStyle>
            <a:lvl1pPr marL="0" indent="0">
              <a:buNone/>
              <a:defRPr sz="1200"/>
            </a:lvl1pPr>
            <a:lvl2pPr marL="342892" indent="0">
              <a:buNone/>
              <a:defRPr sz="1050"/>
            </a:lvl2pPr>
            <a:lvl3pPr marL="685783" indent="0">
              <a:buNone/>
              <a:defRPr sz="900"/>
            </a:lvl3pPr>
            <a:lvl4pPr marL="1028675" indent="0">
              <a:buNone/>
              <a:defRPr sz="750"/>
            </a:lvl4pPr>
            <a:lvl5pPr marL="1371566" indent="0">
              <a:buNone/>
              <a:defRPr sz="750"/>
            </a:lvl5pPr>
            <a:lvl6pPr marL="1714457" indent="0">
              <a:buNone/>
              <a:defRPr sz="750"/>
            </a:lvl6pPr>
            <a:lvl7pPr marL="2057348" indent="0">
              <a:buNone/>
              <a:defRPr sz="750"/>
            </a:lvl7pPr>
            <a:lvl8pPr marL="2400240" indent="0">
              <a:buNone/>
              <a:defRPr sz="750"/>
            </a:lvl8pPr>
            <a:lvl9pPr marL="2743132" indent="0">
              <a:buNone/>
              <a:defRPr sz="750"/>
            </a:lvl9pPr>
          </a:lstStyle>
          <a:p>
            <a:pPr lvl="0"/>
            <a:r>
              <a:rPr lang="en-US"/>
              <a:t>Click to edit Master text styles</a:t>
            </a:r>
          </a:p>
        </p:txBody>
      </p:sp>
      <p:sp>
        <p:nvSpPr>
          <p:cNvPr id="5" name="TextBox 4">
            <a:extLst>
              <a:ext uri="{FF2B5EF4-FFF2-40B4-BE49-F238E27FC236}">
                <a16:creationId xmlns:a16="http://schemas.microsoft.com/office/drawing/2014/main" id="{BA315B0B-AFD4-266A-DE0D-2714FC1EE842}"/>
              </a:ext>
            </a:extLst>
          </p:cNvPr>
          <p:cNvSpPr txBox="1"/>
          <p:nvPr userDrawn="1"/>
        </p:nvSpPr>
        <p:spPr>
          <a:xfrm>
            <a:off x="135467" y="-1093935"/>
            <a:ext cx="11480800" cy="400110"/>
          </a:xfrm>
          <a:prstGeom prst="rect">
            <a:avLst/>
          </a:prstGeom>
          <a:noFill/>
        </p:spPr>
        <p:txBody>
          <a:bodyPr wrap="square" rtlCol="0">
            <a:spAutoFit/>
          </a:bodyPr>
          <a:lstStyle/>
          <a:p>
            <a:r>
              <a:rPr lang="en-US" sz="2000" b="1" dirty="0">
                <a:solidFill>
                  <a:schemeClr val="bg1"/>
                </a:solidFill>
              </a:rPr>
              <a:t>See all Presentation Slide options in the Layout options</a:t>
            </a:r>
          </a:p>
        </p:txBody>
      </p:sp>
    </p:spTree>
    <p:extLst>
      <p:ext uri="{BB962C8B-B14F-4D97-AF65-F5344CB8AC3E}">
        <p14:creationId xmlns:p14="http://schemas.microsoft.com/office/powerpoint/2010/main" val="306260946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52BB596-5451-4E43-A774-80A751BE58B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itle 6">
            <a:extLst>
              <a:ext uri="{FF2B5EF4-FFF2-40B4-BE49-F238E27FC236}">
                <a16:creationId xmlns:a16="http://schemas.microsoft.com/office/drawing/2014/main" id="{9DB06050-AE7F-E242-97DC-DE3BC4D88F83}"/>
              </a:ext>
            </a:extLst>
          </p:cNvPr>
          <p:cNvSpPr>
            <a:spLocks noGrp="1"/>
          </p:cNvSpPr>
          <p:nvPr>
            <p:ph type="title"/>
          </p:nvPr>
        </p:nvSpPr>
        <p:spPr/>
        <p:txBody>
          <a:bodyPr/>
          <a:lstStyle/>
          <a:p>
            <a:r>
              <a:rPr lang="en-US"/>
              <a:t>Click to edit Master title style</a:t>
            </a:r>
          </a:p>
        </p:txBody>
      </p:sp>
      <p:sp>
        <p:nvSpPr>
          <p:cNvPr id="2" name="TextBox 1">
            <a:extLst>
              <a:ext uri="{FF2B5EF4-FFF2-40B4-BE49-F238E27FC236}">
                <a16:creationId xmlns:a16="http://schemas.microsoft.com/office/drawing/2014/main" id="{20F8431D-AC25-9940-8653-CBB84503B327}"/>
              </a:ext>
            </a:extLst>
          </p:cNvPr>
          <p:cNvSpPr txBox="1"/>
          <p:nvPr userDrawn="1"/>
        </p:nvSpPr>
        <p:spPr>
          <a:xfrm>
            <a:off x="135467" y="-1093935"/>
            <a:ext cx="11480800" cy="400110"/>
          </a:xfrm>
          <a:prstGeom prst="rect">
            <a:avLst/>
          </a:prstGeom>
          <a:noFill/>
        </p:spPr>
        <p:txBody>
          <a:bodyPr wrap="square" rtlCol="0">
            <a:spAutoFit/>
          </a:bodyPr>
          <a:lstStyle/>
          <a:p>
            <a:r>
              <a:rPr lang="en-US" sz="2000" b="1" dirty="0">
                <a:solidFill>
                  <a:schemeClr val="bg1"/>
                </a:solidFill>
              </a:rPr>
              <a:t>See all Presentation Slide options in the Layout options</a:t>
            </a:r>
          </a:p>
        </p:txBody>
      </p:sp>
    </p:spTree>
    <p:extLst>
      <p:ext uri="{BB962C8B-B14F-4D97-AF65-F5344CB8AC3E}">
        <p14:creationId xmlns:p14="http://schemas.microsoft.com/office/powerpoint/2010/main" val="137033370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Contact Information">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E12DA42E-E29E-8442-94C1-AC54D70DD518}"/>
              </a:ext>
            </a:extLst>
          </p:cNvPr>
          <p:cNvSpPr>
            <a:spLocks noGrp="1"/>
          </p:cNvSpPr>
          <p:nvPr>
            <p:ph type="body" sz="quarter" idx="10" hasCustomPrompt="1"/>
          </p:nvPr>
        </p:nvSpPr>
        <p:spPr>
          <a:xfrm>
            <a:off x="820552" y="2107021"/>
            <a:ext cx="10516077" cy="383182"/>
          </a:xfrm>
        </p:spPr>
        <p:txBody>
          <a:bodyPr>
            <a:spAutoFit/>
          </a:bodyPr>
          <a:lstStyle>
            <a:lvl1pPr marL="0" indent="0">
              <a:buNone/>
              <a:defRPr/>
            </a:lvl1pPr>
          </a:lstStyle>
          <a:p>
            <a:pPr lvl="0"/>
            <a:r>
              <a:rPr lang="en-US" dirty="0"/>
              <a:t>Name</a:t>
            </a:r>
          </a:p>
        </p:txBody>
      </p:sp>
      <p:sp>
        <p:nvSpPr>
          <p:cNvPr id="13" name="Text Placeholder 9">
            <a:extLst>
              <a:ext uri="{FF2B5EF4-FFF2-40B4-BE49-F238E27FC236}">
                <a16:creationId xmlns:a16="http://schemas.microsoft.com/office/drawing/2014/main" id="{62B999D7-A76D-B741-B745-30280A6B16D7}"/>
              </a:ext>
            </a:extLst>
          </p:cNvPr>
          <p:cNvSpPr>
            <a:spLocks noGrp="1"/>
          </p:cNvSpPr>
          <p:nvPr>
            <p:ph type="body" sz="quarter" idx="11" hasCustomPrompt="1"/>
          </p:nvPr>
        </p:nvSpPr>
        <p:spPr>
          <a:xfrm>
            <a:off x="820552" y="2604240"/>
            <a:ext cx="10516077" cy="383182"/>
          </a:xfrm>
        </p:spPr>
        <p:txBody>
          <a:bodyPr>
            <a:spAutoFit/>
          </a:bodyPr>
          <a:lstStyle>
            <a:lvl1pPr marL="0" indent="0">
              <a:buNone/>
              <a:defRPr/>
            </a:lvl1pPr>
          </a:lstStyle>
          <a:p>
            <a:pPr lvl="0"/>
            <a:r>
              <a:rPr lang="en-US" dirty="0"/>
              <a:t>College</a:t>
            </a:r>
          </a:p>
        </p:txBody>
      </p:sp>
      <p:sp>
        <p:nvSpPr>
          <p:cNvPr id="14" name="Text Placeholder 9">
            <a:extLst>
              <a:ext uri="{FF2B5EF4-FFF2-40B4-BE49-F238E27FC236}">
                <a16:creationId xmlns:a16="http://schemas.microsoft.com/office/drawing/2014/main" id="{5CA1FD1C-6FE7-DD48-9178-AFF6A8C55535}"/>
              </a:ext>
            </a:extLst>
          </p:cNvPr>
          <p:cNvSpPr>
            <a:spLocks noGrp="1"/>
          </p:cNvSpPr>
          <p:nvPr>
            <p:ph type="body" sz="quarter" idx="12" hasCustomPrompt="1"/>
          </p:nvPr>
        </p:nvSpPr>
        <p:spPr>
          <a:xfrm>
            <a:off x="820552" y="3101459"/>
            <a:ext cx="10516077" cy="383182"/>
          </a:xfrm>
        </p:spPr>
        <p:txBody>
          <a:bodyPr>
            <a:spAutoFit/>
          </a:bodyPr>
          <a:lstStyle>
            <a:lvl1pPr marL="0" indent="0">
              <a:buNone/>
              <a:defRPr/>
            </a:lvl1pPr>
          </a:lstStyle>
          <a:p>
            <a:pPr lvl="0"/>
            <a:r>
              <a:rPr lang="en-US" dirty="0"/>
              <a:t>Department or Program Name</a:t>
            </a:r>
          </a:p>
        </p:txBody>
      </p:sp>
      <p:sp>
        <p:nvSpPr>
          <p:cNvPr id="15" name="Text Placeholder 9">
            <a:extLst>
              <a:ext uri="{FF2B5EF4-FFF2-40B4-BE49-F238E27FC236}">
                <a16:creationId xmlns:a16="http://schemas.microsoft.com/office/drawing/2014/main" id="{56EF9B5F-920F-8E4F-872D-C4D4C2C60FF5}"/>
              </a:ext>
            </a:extLst>
          </p:cNvPr>
          <p:cNvSpPr>
            <a:spLocks noGrp="1"/>
          </p:cNvSpPr>
          <p:nvPr>
            <p:ph type="body" sz="quarter" idx="13" hasCustomPrompt="1"/>
          </p:nvPr>
        </p:nvSpPr>
        <p:spPr>
          <a:xfrm>
            <a:off x="820552" y="3598678"/>
            <a:ext cx="10516077" cy="383182"/>
          </a:xfrm>
        </p:spPr>
        <p:txBody>
          <a:bodyPr>
            <a:spAutoFit/>
          </a:bodyPr>
          <a:lstStyle>
            <a:lvl1pPr marL="0" indent="0">
              <a:buNone/>
              <a:defRPr/>
            </a:lvl1pPr>
          </a:lstStyle>
          <a:p>
            <a:pPr lvl="0"/>
            <a:r>
              <a:rPr lang="en-US" dirty="0"/>
              <a:t>Website</a:t>
            </a:r>
          </a:p>
        </p:txBody>
      </p:sp>
      <p:sp>
        <p:nvSpPr>
          <p:cNvPr id="16" name="Text Placeholder 9">
            <a:extLst>
              <a:ext uri="{FF2B5EF4-FFF2-40B4-BE49-F238E27FC236}">
                <a16:creationId xmlns:a16="http://schemas.microsoft.com/office/drawing/2014/main" id="{B0EB2389-F780-2D4A-B2A3-2E10B3549B02}"/>
              </a:ext>
            </a:extLst>
          </p:cNvPr>
          <p:cNvSpPr>
            <a:spLocks noGrp="1"/>
          </p:cNvSpPr>
          <p:nvPr>
            <p:ph type="body" sz="quarter" idx="14" hasCustomPrompt="1"/>
          </p:nvPr>
        </p:nvSpPr>
        <p:spPr>
          <a:xfrm>
            <a:off x="820552" y="4095897"/>
            <a:ext cx="10516077" cy="383182"/>
          </a:xfrm>
        </p:spPr>
        <p:txBody>
          <a:bodyPr>
            <a:spAutoFit/>
          </a:bodyPr>
          <a:lstStyle>
            <a:lvl1pPr marL="0" indent="0">
              <a:buNone/>
              <a:defRPr/>
            </a:lvl1pPr>
          </a:lstStyle>
          <a:p>
            <a:pPr lvl="0"/>
            <a:r>
              <a:rPr lang="en-US" dirty="0"/>
              <a:t>Phone Number</a:t>
            </a:r>
          </a:p>
        </p:txBody>
      </p:sp>
      <p:sp>
        <p:nvSpPr>
          <p:cNvPr id="18" name="Text Placeholder 9">
            <a:extLst>
              <a:ext uri="{FF2B5EF4-FFF2-40B4-BE49-F238E27FC236}">
                <a16:creationId xmlns:a16="http://schemas.microsoft.com/office/drawing/2014/main" id="{85444114-988B-6D44-B79C-537507DF2B60}"/>
              </a:ext>
            </a:extLst>
          </p:cNvPr>
          <p:cNvSpPr>
            <a:spLocks noGrp="1"/>
          </p:cNvSpPr>
          <p:nvPr>
            <p:ph type="body" sz="quarter" idx="15" hasCustomPrompt="1"/>
          </p:nvPr>
        </p:nvSpPr>
        <p:spPr>
          <a:xfrm>
            <a:off x="820552" y="4593118"/>
            <a:ext cx="10516077" cy="383182"/>
          </a:xfrm>
        </p:spPr>
        <p:txBody>
          <a:bodyPr>
            <a:spAutoFit/>
          </a:bodyPr>
          <a:lstStyle>
            <a:lvl1pPr marL="0" indent="0">
              <a:buNone/>
              <a:defRPr/>
            </a:lvl1pPr>
          </a:lstStyle>
          <a:p>
            <a:pPr lvl="0"/>
            <a:r>
              <a:rPr lang="en-US" dirty="0"/>
              <a:t>Email</a:t>
            </a:r>
          </a:p>
        </p:txBody>
      </p:sp>
      <p:sp>
        <p:nvSpPr>
          <p:cNvPr id="19" name="TextBox 18">
            <a:extLst>
              <a:ext uri="{FF2B5EF4-FFF2-40B4-BE49-F238E27FC236}">
                <a16:creationId xmlns:a16="http://schemas.microsoft.com/office/drawing/2014/main" id="{F1ED535D-CF14-414F-994D-2D6881DC565E}"/>
              </a:ext>
            </a:extLst>
          </p:cNvPr>
          <p:cNvSpPr txBox="1"/>
          <p:nvPr/>
        </p:nvSpPr>
        <p:spPr>
          <a:xfrm>
            <a:off x="820553" y="1219005"/>
            <a:ext cx="8108801" cy="553998"/>
          </a:xfrm>
          <a:prstGeom prst="rect">
            <a:avLst/>
          </a:prstGeom>
          <a:noFill/>
        </p:spPr>
        <p:txBody>
          <a:bodyPr wrap="square" rtlCol="0">
            <a:spAutoFit/>
          </a:bodyPr>
          <a:lstStyle/>
          <a:p>
            <a:r>
              <a:rPr lang="en-US" sz="3000" b="1" dirty="0">
                <a:solidFill>
                  <a:schemeClr val="tx2"/>
                </a:solidFill>
                <a:latin typeface="Tahoma" panose="020B0604030504040204" pitchFamily="34" charset="0"/>
                <a:ea typeface="Tahoma" panose="020B0604030504040204" pitchFamily="34" charset="0"/>
                <a:cs typeface="Tahoma" panose="020B0604030504040204" pitchFamily="34" charset="0"/>
              </a:rPr>
              <a:t>Contact Information</a:t>
            </a:r>
          </a:p>
        </p:txBody>
      </p:sp>
      <p:sp>
        <p:nvSpPr>
          <p:cNvPr id="2" name="TextBox 1">
            <a:extLst>
              <a:ext uri="{FF2B5EF4-FFF2-40B4-BE49-F238E27FC236}">
                <a16:creationId xmlns:a16="http://schemas.microsoft.com/office/drawing/2014/main" id="{DB3C37F4-DCB0-2402-6B4B-1772DAC7784F}"/>
              </a:ext>
            </a:extLst>
          </p:cNvPr>
          <p:cNvSpPr txBox="1"/>
          <p:nvPr userDrawn="1"/>
        </p:nvSpPr>
        <p:spPr>
          <a:xfrm>
            <a:off x="135467" y="-1093935"/>
            <a:ext cx="11480800" cy="400110"/>
          </a:xfrm>
          <a:prstGeom prst="rect">
            <a:avLst/>
          </a:prstGeom>
          <a:noFill/>
        </p:spPr>
        <p:txBody>
          <a:bodyPr wrap="square" rtlCol="0">
            <a:spAutoFit/>
          </a:bodyPr>
          <a:lstStyle/>
          <a:p>
            <a:r>
              <a:rPr lang="en-US" sz="2000" b="1" dirty="0">
                <a:solidFill>
                  <a:schemeClr val="bg1"/>
                </a:solidFill>
              </a:rPr>
              <a:t>See all Presentation Slide options in the Layout options</a:t>
            </a:r>
          </a:p>
        </p:txBody>
      </p:sp>
    </p:spTree>
    <p:extLst>
      <p:ext uri="{BB962C8B-B14F-4D97-AF65-F5344CB8AC3E}">
        <p14:creationId xmlns:p14="http://schemas.microsoft.com/office/powerpoint/2010/main" val="162279893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Presentation Title Blank">
    <p:bg>
      <p:bgPr>
        <a:blipFill dpi="0" rotWithShape="1">
          <a:blip r:embed="rId2">
            <a:lum/>
          </a:blip>
          <a:srcRect/>
          <a:stretch>
            <a:fillRect t="-7000" b="-7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914400" y="912821"/>
            <a:ext cx="10363200" cy="926083"/>
          </a:xfrm>
        </p:spPr>
        <p:txBody>
          <a:bodyPr anchor="t" anchorCtr="0"/>
          <a:lstStyle>
            <a:lvl1pPr algn="ctr">
              <a:defRPr sz="4500" b="1" i="0" cap="none" baseline="0">
                <a:solidFill>
                  <a:schemeClr val="bg1"/>
                </a:solidFill>
                <a:latin typeface="Tahoma" panose="020B0604030504040204" pitchFamily="34" charset="0"/>
              </a:defRPr>
            </a:lvl1pPr>
          </a:lstStyle>
          <a:p>
            <a:r>
              <a:rPr lang="en-US" dirty="0"/>
              <a:t>Closing Title</a:t>
            </a:r>
          </a:p>
        </p:txBody>
      </p:sp>
      <p:sp>
        <p:nvSpPr>
          <p:cNvPr id="3" name="TextBox 2">
            <a:extLst>
              <a:ext uri="{FF2B5EF4-FFF2-40B4-BE49-F238E27FC236}">
                <a16:creationId xmlns:a16="http://schemas.microsoft.com/office/drawing/2014/main" id="{D2614F42-3816-E9A0-9416-5C4E94ABB5AA}"/>
              </a:ext>
            </a:extLst>
          </p:cNvPr>
          <p:cNvSpPr txBox="1"/>
          <p:nvPr userDrawn="1"/>
        </p:nvSpPr>
        <p:spPr>
          <a:xfrm>
            <a:off x="135467" y="-1093935"/>
            <a:ext cx="11480800" cy="400110"/>
          </a:xfrm>
          <a:prstGeom prst="rect">
            <a:avLst/>
          </a:prstGeom>
          <a:noFill/>
        </p:spPr>
        <p:txBody>
          <a:bodyPr wrap="square" rtlCol="0">
            <a:spAutoFit/>
          </a:bodyPr>
          <a:lstStyle/>
          <a:p>
            <a:r>
              <a:rPr lang="en-US" sz="2000" b="1" dirty="0">
                <a:solidFill>
                  <a:schemeClr val="bg1"/>
                </a:solidFill>
              </a:rPr>
              <a:t>See all Presentation Slide options in the Layout options</a:t>
            </a:r>
          </a:p>
        </p:txBody>
      </p:sp>
      <p:grpSp>
        <p:nvGrpSpPr>
          <p:cNvPr id="4" name="Group 3">
            <a:extLst>
              <a:ext uri="{FF2B5EF4-FFF2-40B4-BE49-F238E27FC236}">
                <a16:creationId xmlns:a16="http://schemas.microsoft.com/office/drawing/2014/main" id="{F638AF3F-6575-16A1-DBC8-31054D5AFC1A}"/>
              </a:ext>
            </a:extLst>
          </p:cNvPr>
          <p:cNvGrpSpPr/>
          <p:nvPr userDrawn="1"/>
        </p:nvGrpSpPr>
        <p:grpSpPr>
          <a:xfrm>
            <a:off x="4466775" y="3713595"/>
            <a:ext cx="3258449" cy="2019392"/>
            <a:chOff x="3381322" y="4571999"/>
            <a:chExt cx="2381356" cy="1475822"/>
          </a:xfrm>
        </p:grpSpPr>
        <p:grpSp>
          <p:nvGrpSpPr>
            <p:cNvPr id="5" name="Group 4">
              <a:extLst>
                <a:ext uri="{FF2B5EF4-FFF2-40B4-BE49-F238E27FC236}">
                  <a16:creationId xmlns:a16="http://schemas.microsoft.com/office/drawing/2014/main" id="{380EB104-2EE9-EEF1-9E22-6BB052028F77}"/>
                </a:ext>
              </a:extLst>
            </p:cNvPr>
            <p:cNvGrpSpPr/>
            <p:nvPr userDrawn="1"/>
          </p:nvGrpSpPr>
          <p:grpSpPr>
            <a:xfrm>
              <a:off x="4070490" y="4571999"/>
              <a:ext cx="1006965" cy="1100469"/>
              <a:chOff x="5183237" y="4557650"/>
              <a:chExt cx="1408176" cy="1538935"/>
            </a:xfrm>
          </p:grpSpPr>
          <p:sp>
            <p:nvSpPr>
              <p:cNvPr id="8" name="Rectangle 7">
                <a:extLst>
                  <a:ext uri="{FF2B5EF4-FFF2-40B4-BE49-F238E27FC236}">
                    <a16:creationId xmlns:a16="http://schemas.microsoft.com/office/drawing/2014/main" id="{F3CA96AB-6E1C-FDC4-7114-59EE1A606009}"/>
                  </a:ext>
                </a:extLst>
              </p:cNvPr>
              <p:cNvSpPr/>
              <p:nvPr/>
            </p:nvSpPr>
            <p:spPr>
              <a:xfrm>
                <a:off x="5183237" y="4557650"/>
                <a:ext cx="1408176" cy="153893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dirty="0"/>
                  <a:t> </a:t>
                </a:r>
              </a:p>
            </p:txBody>
          </p:sp>
          <p:pic>
            <p:nvPicPr>
              <p:cNvPr id="10" name="Picture 9">
                <a:extLst>
                  <a:ext uri="{FF2B5EF4-FFF2-40B4-BE49-F238E27FC236}">
                    <a16:creationId xmlns:a16="http://schemas.microsoft.com/office/drawing/2014/main" id="{DD2D0463-634F-350C-4B10-AD50D39224CC}"/>
                  </a:ext>
                </a:extLst>
              </p:cNvPr>
              <p:cNvPicPr>
                <a:picLocks noChangeAspect="1"/>
              </p:cNvPicPr>
              <p:nvPr/>
            </p:nvPicPr>
            <p:blipFill>
              <a:blip r:embed="rId3"/>
              <a:stretch>
                <a:fillRect/>
              </a:stretch>
            </p:blipFill>
            <p:spPr>
              <a:xfrm>
                <a:off x="5378407" y="4756048"/>
                <a:ext cx="1012320" cy="1135773"/>
              </a:xfrm>
              <a:prstGeom prst="rect">
                <a:avLst/>
              </a:prstGeom>
            </p:spPr>
          </p:pic>
        </p:grpSp>
        <p:pic>
          <p:nvPicPr>
            <p:cNvPr id="6" name="Picture 5">
              <a:extLst>
                <a:ext uri="{FF2B5EF4-FFF2-40B4-BE49-F238E27FC236}">
                  <a16:creationId xmlns:a16="http://schemas.microsoft.com/office/drawing/2014/main" id="{3469F7F2-256F-9A4A-8D7D-70CC88712DD5}"/>
                </a:ext>
              </a:extLst>
            </p:cNvPr>
            <p:cNvPicPr>
              <a:picLocks noChangeAspect="1"/>
            </p:cNvPicPr>
            <p:nvPr userDrawn="1"/>
          </p:nvPicPr>
          <p:blipFill>
            <a:blip r:embed="rId4"/>
            <a:srcRect t="44059"/>
            <a:stretch>
              <a:fillRect/>
            </a:stretch>
          </p:blipFill>
          <p:spPr>
            <a:xfrm>
              <a:off x="3381322" y="5832627"/>
              <a:ext cx="2381356" cy="215194"/>
            </a:xfrm>
            <a:prstGeom prst="rect">
              <a:avLst/>
            </a:prstGeom>
          </p:spPr>
        </p:pic>
      </p:grpSp>
    </p:spTree>
    <p:extLst>
      <p:ext uri="{BB962C8B-B14F-4D97-AF65-F5344CB8AC3E}">
        <p14:creationId xmlns:p14="http://schemas.microsoft.com/office/powerpoint/2010/main" val="42340471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2_Presentation Title 2">
    <p:bg>
      <p:bgPr>
        <a:solidFill>
          <a:schemeClr val="bg1"/>
        </a:solidFill>
        <a:effectLst/>
      </p:bgPr>
    </p:bg>
    <p:spTree>
      <p:nvGrpSpPr>
        <p:cNvPr id="1" name=""/>
        <p:cNvGrpSpPr/>
        <p:nvPr/>
      </p:nvGrpSpPr>
      <p:grpSpPr>
        <a:xfrm>
          <a:off x="0" y="0"/>
          <a:ext cx="0" cy="0"/>
          <a:chOff x="0" y="0"/>
          <a:chExt cx="0" cy="0"/>
        </a:xfrm>
      </p:grpSpPr>
      <p:sp>
        <p:nvSpPr>
          <p:cNvPr id="22" name="Picture Placeholder 21">
            <a:extLst>
              <a:ext uri="{FF2B5EF4-FFF2-40B4-BE49-F238E27FC236}">
                <a16:creationId xmlns:a16="http://schemas.microsoft.com/office/drawing/2014/main" id="{63FC5C03-6C9C-730B-4351-C3FC7B32DD57}"/>
              </a:ext>
            </a:extLst>
          </p:cNvPr>
          <p:cNvSpPr>
            <a:spLocks noGrp="1"/>
          </p:cNvSpPr>
          <p:nvPr>
            <p:ph type="pic" sz="quarter" idx="13"/>
          </p:nvPr>
        </p:nvSpPr>
        <p:spPr>
          <a:xfrm>
            <a:off x="1" y="0"/>
            <a:ext cx="6944553" cy="6858000"/>
          </a:xfrm>
        </p:spPr>
        <p:txBody>
          <a:bodyPr/>
          <a:lstStyle/>
          <a:p>
            <a:r>
              <a:rPr lang="en-US"/>
              <a:t>Click icon to add picture</a:t>
            </a:r>
            <a:endParaRPr lang="en-US" dirty="0"/>
          </a:p>
        </p:txBody>
      </p:sp>
      <p:sp>
        <p:nvSpPr>
          <p:cNvPr id="16" name="Rectangle 15">
            <a:extLst>
              <a:ext uri="{FF2B5EF4-FFF2-40B4-BE49-F238E27FC236}">
                <a16:creationId xmlns:a16="http://schemas.microsoft.com/office/drawing/2014/main" id="{21CD90CA-AF2E-8449-8E84-D6C56326C15A}"/>
              </a:ext>
            </a:extLst>
          </p:cNvPr>
          <p:cNvSpPr/>
          <p:nvPr/>
        </p:nvSpPr>
        <p:spPr>
          <a:xfrm>
            <a:off x="7108125" y="-1"/>
            <a:ext cx="5083876" cy="685800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12" name="Subtitle 2">
            <a:extLst>
              <a:ext uri="{FF2B5EF4-FFF2-40B4-BE49-F238E27FC236}">
                <a16:creationId xmlns:a16="http://schemas.microsoft.com/office/drawing/2014/main" id="{5183B407-5E80-E943-A014-BDCB3E4C4FAC}"/>
              </a:ext>
            </a:extLst>
          </p:cNvPr>
          <p:cNvSpPr>
            <a:spLocks noGrp="1"/>
          </p:cNvSpPr>
          <p:nvPr>
            <p:ph type="subTitle" idx="1" hasCustomPrompt="1"/>
          </p:nvPr>
        </p:nvSpPr>
        <p:spPr>
          <a:xfrm>
            <a:off x="7276453" y="432268"/>
            <a:ext cx="4563389" cy="414619"/>
          </a:xfrm>
        </p:spPr>
        <p:txBody>
          <a:bodyPr>
            <a:normAutofit/>
          </a:bodyPr>
          <a:lstStyle>
            <a:lvl1pPr marL="0" indent="0" algn="l">
              <a:buNone/>
              <a:defRPr sz="2400" b="1" cap="all" baseline="0">
                <a:solidFill>
                  <a:schemeClr val="bg1"/>
                </a:solidFill>
                <a:latin typeface="Tahoma" panose="020B0604030504040204" pitchFamily="34" charset="0"/>
                <a:ea typeface="Tahoma" panose="020B0604030504040204" pitchFamily="34" charset="0"/>
                <a:cs typeface="Tahoma" panose="020B0604030504040204" pitchFamily="34" charset="0"/>
              </a:defRPr>
            </a:lvl1pPr>
            <a:lvl2pPr marL="342892" indent="0" algn="ctr">
              <a:buNone/>
              <a:defRPr sz="1500"/>
            </a:lvl2pPr>
            <a:lvl3pPr marL="685783" indent="0" algn="ctr">
              <a:buNone/>
              <a:defRPr sz="1350"/>
            </a:lvl3pPr>
            <a:lvl4pPr marL="1028675" indent="0" algn="ctr">
              <a:buNone/>
              <a:defRPr sz="1200"/>
            </a:lvl4pPr>
            <a:lvl5pPr marL="1371566" indent="0" algn="ctr">
              <a:buNone/>
              <a:defRPr sz="1200"/>
            </a:lvl5pPr>
            <a:lvl6pPr marL="1714457" indent="0" algn="ctr">
              <a:buNone/>
              <a:defRPr sz="1200"/>
            </a:lvl6pPr>
            <a:lvl7pPr marL="2057348" indent="0" algn="ctr">
              <a:buNone/>
              <a:defRPr sz="1200"/>
            </a:lvl7pPr>
            <a:lvl8pPr marL="2400240" indent="0" algn="ctr">
              <a:buNone/>
              <a:defRPr sz="1200"/>
            </a:lvl8pPr>
            <a:lvl9pPr marL="2743132" indent="0" algn="ctr">
              <a:buNone/>
              <a:defRPr sz="1200"/>
            </a:lvl9pPr>
          </a:lstStyle>
          <a:p>
            <a:r>
              <a:rPr lang="en-US" dirty="0"/>
              <a:t>Sub-header</a:t>
            </a:r>
          </a:p>
        </p:txBody>
      </p:sp>
      <p:sp>
        <p:nvSpPr>
          <p:cNvPr id="13" name="Text Placeholder 4">
            <a:extLst>
              <a:ext uri="{FF2B5EF4-FFF2-40B4-BE49-F238E27FC236}">
                <a16:creationId xmlns:a16="http://schemas.microsoft.com/office/drawing/2014/main" id="{0FF14268-F6DF-AE49-B746-8341CDE32594}"/>
              </a:ext>
            </a:extLst>
          </p:cNvPr>
          <p:cNvSpPr>
            <a:spLocks noGrp="1"/>
          </p:cNvSpPr>
          <p:nvPr>
            <p:ph type="body" sz="quarter" idx="10" hasCustomPrompt="1"/>
          </p:nvPr>
        </p:nvSpPr>
        <p:spPr>
          <a:xfrm>
            <a:off x="7439185" y="2837600"/>
            <a:ext cx="4400657" cy="334963"/>
          </a:xfrm>
        </p:spPr>
        <p:txBody>
          <a:bodyPr>
            <a:normAutofit/>
          </a:bodyPr>
          <a:lstStyle>
            <a:lvl1pPr marL="0" indent="0" algn="ctr">
              <a:buNone/>
              <a:defRPr sz="1800">
                <a:solidFill>
                  <a:schemeClr val="bg1"/>
                </a:solidFill>
                <a:latin typeface="Tahoma" panose="020B0604030504040204" pitchFamily="34" charset="0"/>
                <a:ea typeface="Tahoma" panose="020B0604030504040204" pitchFamily="34" charset="0"/>
                <a:cs typeface="Tahoma" panose="020B0604030504040204" pitchFamily="34" charset="0"/>
              </a:defRPr>
            </a:lvl1pPr>
          </a:lstStyle>
          <a:p>
            <a:pPr lvl="0"/>
            <a:r>
              <a:rPr lang="en-US" dirty="0"/>
              <a:t>Name of Presenter and Job Title</a:t>
            </a:r>
          </a:p>
        </p:txBody>
      </p:sp>
      <p:sp>
        <p:nvSpPr>
          <p:cNvPr id="14" name="Text Placeholder 4">
            <a:extLst>
              <a:ext uri="{FF2B5EF4-FFF2-40B4-BE49-F238E27FC236}">
                <a16:creationId xmlns:a16="http://schemas.microsoft.com/office/drawing/2014/main" id="{9C5AD891-4FCC-0446-93A5-2DB1541B0499}"/>
              </a:ext>
            </a:extLst>
          </p:cNvPr>
          <p:cNvSpPr>
            <a:spLocks noGrp="1"/>
          </p:cNvSpPr>
          <p:nvPr>
            <p:ph type="body" sz="quarter" idx="11" hasCustomPrompt="1"/>
          </p:nvPr>
        </p:nvSpPr>
        <p:spPr>
          <a:xfrm>
            <a:off x="7439185" y="3379336"/>
            <a:ext cx="4400657" cy="445836"/>
          </a:xfrm>
        </p:spPr>
        <p:txBody>
          <a:bodyPr anchor="ctr">
            <a:normAutofit/>
          </a:bodyPr>
          <a:lstStyle>
            <a:lvl1pPr marL="0" indent="0" algn="ctr">
              <a:buNone/>
              <a:defRPr sz="1600">
                <a:solidFill>
                  <a:schemeClr val="bg1"/>
                </a:solidFill>
                <a:latin typeface="Tahoma" panose="020B0604030504040204" pitchFamily="34" charset="0"/>
                <a:ea typeface="Tahoma" panose="020B0604030504040204" pitchFamily="34" charset="0"/>
                <a:cs typeface="Tahoma" panose="020B0604030504040204" pitchFamily="34" charset="0"/>
              </a:defRPr>
            </a:lvl1pPr>
          </a:lstStyle>
          <a:p>
            <a:pPr lvl="0"/>
            <a:r>
              <a:rPr lang="en-US" dirty="0"/>
              <a:t>College Name</a:t>
            </a:r>
          </a:p>
        </p:txBody>
      </p:sp>
      <p:sp>
        <p:nvSpPr>
          <p:cNvPr id="15" name="Text Placeholder 4">
            <a:extLst>
              <a:ext uri="{FF2B5EF4-FFF2-40B4-BE49-F238E27FC236}">
                <a16:creationId xmlns:a16="http://schemas.microsoft.com/office/drawing/2014/main" id="{09EBC9F5-88EB-8443-B256-F5EF5358DF4D}"/>
              </a:ext>
            </a:extLst>
          </p:cNvPr>
          <p:cNvSpPr>
            <a:spLocks noGrp="1"/>
          </p:cNvSpPr>
          <p:nvPr>
            <p:ph type="body" sz="quarter" idx="12" hasCustomPrompt="1"/>
          </p:nvPr>
        </p:nvSpPr>
        <p:spPr>
          <a:xfrm>
            <a:off x="7439185" y="3925403"/>
            <a:ext cx="4400657" cy="445836"/>
          </a:xfrm>
        </p:spPr>
        <p:txBody>
          <a:bodyPr anchor="ctr">
            <a:normAutofit/>
          </a:bodyPr>
          <a:lstStyle>
            <a:lvl1pPr marL="0" indent="0" algn="ctr">
              <a:buNone/>
              <a:defRPr sz="1600">
                <a:solidFill>
                  <a:schemeClr val="bg1"/>
                </a:solidFill>
                <a:latin typeface="Tahoma" panose="020B0604030504040204" pitchFamily="34" charset="0"/>
                <a:ea typeface="Tahoma" panose="020B0604030504040204" pitchFamily="34" charset="0"/>
                <a:cs typeface="Tahoma" panose="020B0604030504040204" pitchFamily="34" charset="0"/>
              </a:defRPr>
            </a:lvl1pPr>
          </a:lstStyle>
          <a:p>
            <a:pPr lvl="0"/>
            <a:r>
              <a:rPr lang="en-US" dirty="0"/>
              <a:t>Department or program</a:t>
            </a:r>
          </a:p>
        </p:txBody>
      </p:sp>
      <p:sp>
        <p:nvSpPr>
          <p:cNvPr id="9" name="TextBox 8">
            <a:extLst>
              <a:ext uri="{FF2B5EF4-FFF2-40B4-BE49-F238E27FC236}">
                <a16:creationId xmlns:a16="http://schemas.microsoft.com/office/drawing/2014/main" id="{E77950C2-9118-A108-EACD-1854AC7D68CD}"/>
              </a:ext>
            </a:extLst>
          </p:cNvPr>
          <p:cNvSpPr txBox="1"/>
          <p:nvPr userDrawn="1"/>
        </p:nvSpPr>
        <p:spPr>
          <a:xfrm>
            <a:off x="135467" y="-1093935"/>
            <a:ext cx="11480800" cy="400110"/>
          </a:xfrm>
          <a:prstGeom prst="rect">
            <a:avLst/>
          </a:prstGeom>
          <a:noFill/>
        </p:spPr>
        <p:txBody>
          <a:bodyPr wrap="square" rtlCol="0">
            <a:spAutoFit/>
          </a:bodyPr>
          <a:lstStyle/>
          <a:p>
            <a:r>
              <a:rPr lang="en-US" sz="2000" b="1" dirty="0">
                <a:solidFill>
                  <a:schemeClr val="bg1"/>
                </a:solidFill>
              </a:rPr>
              <a:t>See all Presentation Slide options in the Layout options</a:t>
            </a:r>
          </a:p>
        </p:txBody>
      </p:sp>
      <p:grpSp>
        <p:nvGrpSpPr>
          <p:cNvPr id="21" name="Group 20">
            <a:extLst>
              <a:ext uri="{FF2B5EF4-FFF2-40B4-BE49-F238E27FC236}">
                <a16:creationId xmlns:a16="http://schemas.microsoft.com/office/drawing/2014/main" id="{56BCAAD0-BF78-7FF1-845A-9B1190A5AA7A}"/>
              </a:ext>
            </a:extLst>
          </p:cNvPr>
          <p:cNvGrpSpPr/>
          <p:nvPr userDrawn="1"/>
        </p:nvGrpSpPr>
        <p:grpSpPr>
          <a:xfrm>
            <a:off x="8282367" y="4856091"/>
            <a:ext cx="2714292" cy="1517056"/>
            <a:chOff x="3381322" y="4571999"/>
            <a:chExt cx="2381356" cy="1330976"/>
          </a:xfrm>
        </p:grpSpPr>
        <p:grpSp>
          <p:nvGrpSpPr>
            <p:cNvPr id="23" name="Group 22">
              <a:extLst>
                <a:ext uri="{FF2B5EF4-FFF2-40B4-BE49-F238E27FC236}">
                  <a16:creationId xmlns:a16="http://schemas.microsoft.com/office/drawing/2014/main" id="{8AC51067-7C85-64BE-9ED2-552EF94EE7B4}"/>
                </a:ext>
              </a:extLst>
            </p:cNvPr>
            <p:cNvGrpSpPr/>
            <p:nvPr userDrawn="1"/>
          </p:nvGrpSpPr>
          <p:grpSpPr>
            <a:xfrm>
              <a:off x="4070490" y="4571999"/>
              <a:ext cx="1006965" cy="1100469"/>
              <a:chOff x="5183237" y="4557650"/>
              <a:chExt cx="1408176" cy="1538935"/>
            </a:xfrm>
          </p:grpSpPr>
          <p:sp>
            <p:nvSpPr>
              <p:cNvPr id="25" name="Rectangle 24">
                <a:extLst>
                  <a:ext uri="{FF2B5EF4-FFF2-40B4-BE49-F238E27FC236}">
                    <a16:creationId xmlns:a16="http://schemas.microsoft.com/office/drawing/2014/main" id="{00F08DE9-F446-CA94-87CC-D86D64A6FAC0}"/>
                  </a:ext>
                </a:extLst>
              </p:cNvPr>
              <p:cNvSpPr/>
              <p:nvPr/>
            </p:nvSpPr>
            <p:spPr>
              <a:xfrm>
                <a:off x="5183237" y="4557650"/>
                <a:ext cx="1408176" cy="153893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dirty="0"/>
                  <a:t> </a:t>
                </a:r>
              </a:p>
            </p:txBody>
          </p:sp>
          <p:pic>
            <p:nvPicPr>
              <p:cNvPr id="26" name="Picture 25">
                <a:extLst>
                  <a:ext uri="{FF2B5EF4-FFF2-40B4-BE49-F238E27FC236}">
                    <a16:creationId xmlns:a16="http://schemas.microsoft.com/office/drawing/2014/main" id="{D1BEB5F4-F203-BA8F-DA2F-1E0AFEB5E6D8}"/>
                  </a:ext>
                </a:extLst>
              </p:cNvPr>
              <p:cNvPicPr>
                <a:picLocks noChangeAspect="1"/>
              </p:cNvPicPr>
              <p:nvPr/>
            </p:nvPicPr>
            <p:blipFill>
              <a:blip r:embed="rId2"/>
              <a:stretch>
                <a:fillRect/>
              </a:stretch>
            </p:blipFill>
            <p:spPr>
              <a:xfrm>
                <a:off x="5378407" y="4756048"/>
                <a:ext cx="1012320" cy="1135773"/>
              </a:xfrm>
              <a:prstGeom prst="rect">
                <a:avLst/>
              </a:prstGeom>
            </p:spPr>
          </p:pic>
        </p:grpSp>
        <p:pic>
          <p:nvPicPr>
            <p:cNvPr id="24" name="Picture 23">
              <a:extLst>
                <a:ext uri="{FF2B5EF4-FFF2-40B4-BE49-F238E27FC236}">
                  <a16:creationId xmlns:a16="http://schemas.microsoft.com/office/drawing/2014/main" id="{D1DC57AD-7549-DD08-4BBA-104629FD98B8}"/>
                </a:ext>
              </a:extLst>
            </p:cNvPr>
            <p:cNvPicPr>
              <a:picLocks noChangeAspect="1"/>
            </p:cNvPicPr>
            <p:nvPr userDrawn="1"/>
          </p:nvPicPr>
          <p:blipFill>
            <a:blip r:embed="rId3"/>
            <a:srcRect t="44059"/>
            <a:stretch>
              <a:fillRect/>
            </a:stretch>
          </p:blipFill>
          <p:spPr>
            <a:xfrm>
              <a:off x="3381322" y="5687781"/>
              <a:ext cx="2381356" cy="215194"/>
            </a:xfrm>
            <a:prstGeom prst="rect">
              <a:avLst/>
            </a:prstGeom>
          </p:spPr>
        </p:pic>
      </p:grpSp>
      <p:sp>
        <p:nvSpPr>
          <p:cNvPr id="11" name="Title 1">
            <a:extLst>
              <a:ext uri="{FF2B5EF4-FFF2-40B4-BE49-F238E27FC236}">
                <a16:creationId xmlns:a16="http://schemas.microsoft.com/office/drawing/2014/main" id="{F3EFAC79-FBE2-DF48-8813-6E47C2638C11}"/>
              </a:ext>
            </a:extLst>
          </p:cNvPr>
          <p:cNvSpPr>
            <a:spLocks noGrp="1"/>
          </p:cNvSpPr>
          <p:nvPr>
            <p:ph type="ctrTitle" hasCustomPrompt="1"/>
          </p:nvPr>
        </p:nvSpPr>
        <p:spPr>
          <a:xfrm>
            <a:off x="3896815" y="1077235"/>
            <a:ext cx="6700299" cy="569511"/>
          </a:xfrm>
        </p:spPr>
        <p:txBody>
          <a:bodyPr anchor="t" anchorCtr="0">
            <a:noAutofit/>
          </a:bodyPr>
          <a:lstStyle>
            <a:lvl1pPr algn="l">
              <a:defRPr sz="4000" b="1" i="0" cap="none" baseline="0">
                <a:solidFill>
                  <a:schemeClr val="tx2"/>
                </a:solidFill>
                <a:latin typeface="Tahoma" panose="020B0604030504040204" pitchFamily="34" charset="0"/>
              </a:defRPr>
            </a:lvl1pPr>
          </a:lstStyle>
          <a:p>
            <a:r>
              <a:rPr lang="en-US" dirty="0"/>
              <a:t>Presentation Title</a:t>
            </a:r>
          </a:p>
        </p:txBody>
      </p:sp>
      <p:sp>
        <p:nvSpPr>
          <p:cNvPr id="6" name="TextBox 5">
            <a:extLst>
              <a:ext uri="{FF2B5EF4-FFF2-40B4-BE49-F238E27FC236}">
                <a16:creationId xmlns:a16="http://schemas.microsoft.com/office/drawing/2014/main" id="{3060755D-18DC-AE78-E979-58AC83C3C0AB}"/>
              </a:ext>
            </a:extLst>
          </p:cNvPr>
          <p:cNvSpPr txBox="1"/>
          <p:nvPr userDrawn="1"/>
        </p:nvSpPr>
        <p:spPr>
          <a:xfrm>
            <a:off x="135467" y="-1711651"/>
            <a:ext cx="11480800" cy="707886"/>
          </a:xfrm>
          <a:prstGeom prst="rect">
            <a:avLst/>
          </a:prstGeom>
          <a:noFill/>
        </p:spPr>
        <p:txBody>
          <a:bodyPr wrap="square" rtlCol="0">
            <a:spAutoFit/>
          </a:bodyPr>
          <a:lstStyle/>
          <a:p>
            <a:r>
              <a:rPr lang="en-US" sz="2000" b="1" dirty="0">
                <a:solidFill>
                  <a:schemeClr val="bg1"/>
                </a:solidFill>
              </a:rPr>
              <a:t>Open the Slide Master change the image on this slide. View &gt; Slide Master &gt; Click image &gt; Right click and select Change Picture &gt; Close Slide Master.</a:t>
            </a:r>
          </a:p>
        </p:txBody>
      </p:sp>
    </p:spTree>
    <p:extLst>
      <p:ext uri="{BB962C8B-B14F-4D97-AF65-F5344CB8AC3E}">
        <p14:creationId xmlns:p14="http://schemas.microsoft.com/office/powerpoint/2010/main" val="21552347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3_Presentation Title 2">
    <p:bg>
      <p:bgPr>
        <a:solidFill>
          <a:schemeClr val="bg1"/>
        </a:solidFill>
        <a:effectLst/>
      </p:bgPr>
    </p:bg>
    <p:spTree>
      <p:nvGrpSpPr>
        <p:cNvPr id="1" name=""/>
        <p:cNvGrpSpPr/>
        <p:nvPr/>
      </p:nvGrpSpPr>
      <p:grpSpPr>
        <a:xfrm>
          <a:off x="0" y="0"/>
          <a:ext cx="0" cy="0"/>
          <a:chOff x="0" y="0"/>
          <a:chExt cx="0" cy="0"/>
        </a:xfrm>
      </p:grpSpPr>
      <p:sp>
        <p:nvSpPr>
          <p:cNvPr id="22" name="Picture Placeholder 21">
            <a:extLst>
              <a:ext uri="{FF2B5EF4-FFF2-40B4-BE49-F238E27FC236}">
                <a16:creationId xmlns:a16="http://schemas.microsoft.com/office/drawing/2014/main" id="{63FC5C03-6C9C-730B-4351-C3FC7B32DD57}"/>
              </a:ext>
            </a:extLst>
          </p:cNvPr>
          <p:cNvSpPr>
            <a:spLocks noGrp="1"/>
          </p:cNvSpPr>
          <p:nvPr>
            <p:ph type="pic" sz="quarter" idx="13"/>
          </p:nvPr>
        </p:nvSpPr>
        <p:spPr>
          <a:xfrm>
            <a:off x="1" y="0"/>
            <a:ext cx="12191999" cy="6858000"/>
          </a:xfrm>
          <a:blipFill>
            <a:blip r:embed="rId2"/>
            <a:stretch>
              <a:fillRect/>
            </a:stretch>
          </a:blipFill>
        </p:spPr>
        <p:txBody>
          <a:bodyPr/>
          <a:lstStyle/>
          <a:p>
            <a:r>
              <a:rPr lang="en-US"/>
              <a:t>Click icon to add picture</a:t>
            </a:r>
            <a:endParaRPr lang="en-US" dirty="0"/>
          </a:p>
        </p:txBody>
      </p:sp>
      <p:sp>
        <p:nvSpPr>
          <p:cNvPr id="16" name="Rectangle 15">
            <a:extLst>
              <a:ext uri="{FF2B5EF4-FFF2-40B4-BE49-F238E27FC236}">
                <a16:creationId xmlns:a16="http://schemas.microsoft.com/office/drawing/2014/main" id="{21CD90CA-AF2E-8449-8E84-D6C56326C15A}"/>
              </a:ext>
            </a:extLst>
          </p:cNvPr>
          <p:cNvSpPr>
            <a:spLocks/>
          </p:cNvSpPr>
          <p:nvPr/>
        </p:nvSpPr>
        <p:spPr>
          <a:xfrm>
            <a:off x="7108125" y="1190847"/>
            <a:ext cx="5083876" cy="5667154"/>
          </a:xfrm>
          <a:prstGeom prst="rect">
            <a:avLst/>
          </a:prstGeom>
          <a:solidFill>
            <a:schemeClr val="bg1">
              <a:alpha val="8011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5" name="Rectangle 4">
            <a:extLst>
              <a:ext uri="{FF2B5EF4-FFF2-40B4-BE49-F238E27FC236}">
                <a16:creationId xmlns:a16="http://schemas.microsoft.com/office/drawing/2014/main" id="{5B3B9D7E-32EA-680C-9FFD-0103B5417EBB}"/>
              </a:ext>
            </a:extLst>
          </p:cNvPr>
          <p:cNvSpPr>
            <a:spLocks/>
          </p:cNvSpPr>
          <p:nvPr userDrawn="1"/>
        </p:nvSpPr>
        <p:spPr>
          <a:xfrm>
            <a:off x="7104283" y="1190847"/>
            <a:ext cx="213419" cy="5667154"/>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9" name="TextBox 8">
            <a:extLst>
              <a:ext uri="{FF2B5EF4-FFF2-40B4-BE49-F238E27FC236}">
                <a16:creationId xmlns:a16="http://schemas.microsoft.com/office/drawing/2014/main" id="{E77950C2-9118-A108-EACD-1854AC7D68CD}"/>
              </a:ext>
            </a:extLst>
          </p:cNvPr>
          <p:cNvSpPr txBox="1"/>
          <p:nvPr userDrawn="1"/>
        </p:nvSpPr>
        <p:spPr>
          <a:xfrm>
            <a:off x="135467" y="-1093935"/>
            <a:ext cx="11480800" cy="400110"/>
          </a:xfrm>
          <a:prstGeom prst="rect">
            <a:avLst/>
          </a:prstGeom>
          <a:noFill/>
        </p:spPr>
        <p:txBody>
          <a:bodyPr wrap="square" rtlCol="0">
            <a:spAutoFit/>
          </a:bodyPr>
          <a:lstStyle/>
          <a:p>
            <a:r>
              <a:rPr lang="en-US" sz="2000" b="1" dirty="0">
                <a:solidFill>
                  <a:schemeClr val="bg1"/>
                </a:solidFill>
              </a:rPr>
              <a:t>See all Presentation Slide options in the Layout options</a:t>
            </a:r>
          </a:p>
        </p:txBody>
      </p:sp>
      <p:sp>
        <p:nvSpPr>
          <p:cNvPr id="2" name="Rectangle 1">
            <a:extLst>
              <a:ext uri="{FF2B5EF4-FFF2-40B4-BE49-F238E27FC236}">
                <a16:creationId xmlns:a16="http://schemas.microsoft.com/office/drawing/2014/main" id="{3BB116D0-35E9-8AB7-52D8-7117E584DB04}"/>
              </a:ext>
            </a:extLst>
          </p:cNvPr>
          <p:cNvSpPr>
            <a:spLocks/>
          </p:cNvSpPr>
          <p:nvPr userDrawn="1"/>
        </p:nvSpPr>
        <p:spPr>
          <a:xfrm>
            <a:off x="3633830" y="2263473"/>
            <a:ext cx="7610709" cy="886968"/>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1" name="Title 1">
            <a:extLst>
              <a:ext uri="{FF2B5EF4-FFF2-40B4-BE49-F238E27FC236}">
                <a16:creationId xmlns:a16="http://schemas.microsoft.com/office/drawing/2014/main" id="{F3EFAC79-FBE2-DF48-8813-6E47C2638C11}"/>
              </a:ext>
            </a:extLst>
          </p:cNvPr>
          <p:cNvSpPr>
            <a:spLocks noGrp="1"/>
          </p:cNvSpPr>
          <p:nvPr>
            <p:ph type="ctrTitle" hasCustomPrompt="1"/>
          </p:nvPr>
        </p:nvSpPr>
        <p:spPr>
          <a:xfrm>
            <a:off x="3764767" y="2395058"/>
            <a:ext cx="6700299" cy="569511"/>
          </a:xfrm>
        </p:spPr>
        <p:txBody>
          <a:bodyPr anchor="t" anchorCtr="0">
            <a:noAutofit/>
          </a:bodyPr>
          <a:lstStyle>
            <a:lvl1pPr algn="l">
              <a:defRPr sz="4000" b="1" i="0" cap="none" baseline="0">
                <a:solidFill>
                  <a:schemeClr val="bg1"/>
                </a:solidFill>
                <a:latin typeface="Tahoma" panose="020B0604030504040204" pitchFamily="34" charset="0"/>
              </a:defRPr>
            </a:lvl1pPr>
          </a:lstStyle>
          <a:p>
            <a:r>
              <a:rPr lang="en-US" dirty="0"/>
              <a:t>Presentation Title</a:t>
            </a:r>
          </a:p>
        </p:txBody>
      </p:sp>
      <p:grpSp>
        <p:nvGrpSpPr>
          <p:cNvPr id="7" name="Group 6">
            <a:extLst>
              <a:ext uri="{FF2B5EF4-FFF2-40B4-BE49-F238E27FC236}">
                <a16:creationId xmlns:a16="http://schemas.microsoft.com/office/drawing/2014/main" id="{A269429E-EDB8-858B-BF40-0E94CFBDDF5F}"/>
              </a:ext>
            </a:extLst>
          </p:cNvPr>
          <p:cNvGrpSpPr/>
          <p:nvPr userDrawn="1"/>
        </p:nvGrpSpPr>
        <p:grpSpPr>
          <a:xfrm>
            <a:off x="8638536" y="5332653"/>
            <a:ext cx="2164094" cy="1318082"/>
            <a:chOff x="4884927" y="4571999"/>
            <a:chExt cx="2415372" cy="1450409"/>
          </a:xfrm>
        </p:grpSpPr>
        <p:pic>
          <p:nvPicPr>
            <p:cNvPr id="8" name="Picture 7">
              <a:extLst>
                <a:ext uri="{FF2B5EF4-FFF2-40B4-BE49-F238E27FC236}">
                  <a16:creationId xmlns:a16="http://schemas.microsoft.com/office/drawing/2014/main" id="{B3EFD5BE-FE16-9897-B108-4EF7CE33DCDD}"/>
                </a:ext>
              </a:extLst>
            </p:cNvPr>
            <p:cNvPicPr>
              <a:picLocks noChangeAspect="1"/>
            </p:cNvPicPr>
            <p:nvPr userDrawn="1"/>
          </p:nvPicPr>
          <p:blipFill>
            <a:blip r:embed="rId3"/>
            <a:srcRect t="46673"/>
            <a:stretch>
              <a:fillRect/>
            </a:stretch>
          </p:blipFill>
          <p:spPr>
            <a:xfrm>
              <a:off x="4884927" y="5814339"/>
              <a:ext cx="2415372" cy="208069"/>
            </a:xfrm>
            <a:prstGeom prst="rect">
              <a:avLst/>
            </a:prstGeom>
          </p:spPr>
        </p:pic>
        <p:grpSp>
          <p:nvGrpSpPr>
            <p:cNvPr id="10" name="Group 9">
              <a:extLst>
                <a:ext uri="{FF2B5EF4-FFF2-40B4-BE49-F238E27FC236}">
                  <a16:creationId xmlns:a16="http://schemas.microsoft.com/office/drawing/2014/main" id="{8D10390E-6BDD-B0A3-567D-E1D39AC12344}"/>
                </a:ext>
              </a:extLst>
            </p:cNvPr>
            <p:cNvGrpSpPr/>
            <p:nvPr userDrawn="1"/>
          </p:nvGrpSpPr>
          <p:grpSpPr>
            <a:xfrm>
              <a:off x="5594490" y="4571999"/>
              <a:ext cx="1006965" cy="1100469"/>
              <a:chOff x="5183237" y="4557650"/>
              <a:chExt cx="1408176" cy="1538935"/>
            </a:xfrm>
          </p:grpSpPr>
          <p:sp>
            <p:nvSpPr>
              <p:cNvPr id="17" name="Rectangle 16">
                <a:extLst>
                  <a:ext uri="{FF2B5EF4-FFF2-40B4-BE49-F238E27FC236}">
                    <a16:creationId xmlns:a16="http://schemas.microsoft.com/office/drawing/2014/main" id="{A9ADF982-6C73-568A-7B2D-C01A12E87DA6}"/>
                  </a:ext>
                </a:extLst>
              </p:cNvPr>
              <p:cNvSpPr/>
              <p:nvPr/>
            </p:nvSpPr>
            <p:spPr>
              <a:xfrm>
                <a:off x="5183237" y="4557650"/>
                <a:ext cx="1408176" cy="153893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dirty="0"/>
                  <a:t> </a:t>
                </a:r>
              </a:p>
            </p:txBody>
          </p:sp>
          <p:pic>
            <p:nvPicPr>
              <p:cNvPr id="18" name="Picture 17">
                <a:extLst>
                  <a:ext uri="{FF2B5EF4-FFF2-40B4-BE49-F238E27FC236}">
                    <a16:creationId xmlns:a16="http://schemas.microsoft.com/office/drawing/2014/main" id="{77395EFF-E287-CE5B-2ABB-A9C8C7AAD254}"/>
                  </a:ext>
                </a:extLst>
              </p:cNvPr>
              <p:cNvPicPr>
                <a:picLocks noChangeAspect="1"/>
              </p:cNvPicPr>
              <p:nvPr/>
            </p:nvPicPr>
            <p:blipFill>
              <a:blip r:embed="rId4"/>
              <a:stretch>
                <a:fillRect/>
              </a:stretch>
            </p:blipFill>
            <p:spPr>
              <a:xfrm>
                <a:off x="5378407" y="4756048"/>
                <a:ext cx="1012320" cy="1135773"/>
              </a:xfrm>
              <a:prstGeom prst="rect">
                <a:avLst/>
              </a:prstGeom>
            </p:spPr>
          </p:pic>
        </p:grpSp>
      </p:grpSp>
      <p:sp>
        <p:nvSpPr>
          <p:cNvPr id="12" name="Subtitle 2">
            <a:extLst>
              <a:ext uri="{FF2B5EF4-FFF2-40B4-BE49-F238E27FC236}">
                <a16:creationId xmlns:a16="http://schemas.microsoft.com/office/drawing/2014/main" id="{5183B407-5E80-E943-A014-BDCB3E4C4FAC}"/>
              </a:ext>
            </a:extLst>
          </p:cNvPr>
          <p:cNvSpPr>
            <a:spLocks noGrp="1"/>
          </p:cNvSpPr>
          <p:nvPr>
            <p:ph type="subTitle" idx="1" hasCustomPrompt="1"/>
          </p:nvPr>
        </p:nvSpPr>
        <p:spPr>
          <a:xfrm>
            <a:off x="7559839" y="1621205"/>
            <a:ext cx="4563389" cy="414619"/>
          </a:xfrm>
        </p:spPr>
        <p:txBody>
          <a:bodyPr>
            <a:normAutofit/>
          </a:bodyPr>
          <a:lstStyle>
            <a:lvl1pPr marL="0" indent="0" algn="l">
              <a:buNone/>
              <a:defRPr sz="2400" b="1" cap="all" baseline="0">
                <a:solidFill>
                  <a:schemeClr val="tx2"/>
                </a:solidFill>
                <a:latin typeface="Tahoma" panose="020B0604030504040204" pitchFamily="34" charset="0"/>
                <a:ea typeface="Tahoma" panose="020B0604030504040204" pitchFamily="34" charset="0"/>
                <a:cs typeface="Tahoma" panose="020B0604030504040204" pitchFamily="34" charset="0"/>
              </a:defRPr>
            </a:lvl1pPr>
            <a:lvl2pPr marL="342892" indent="0" algn="ctr">
              <a:buNone/>
              <a:defRPr sz="1500"/>
            </a:lvl2pPr>
            <a:lvl3pPr marL="685783" indent="0" algn="ctr">
              <a:buNone/>
              <a:defRPr sz="1350"/>
            </a:lvl3pPr>
            <a:lvl4pPr marL="1028675" indent="0" algn="ctr">
              <a:buNone/>
              <a:defRPr sz="1200"/>
            </a:lvl4pPr>
            <a:lvl5pPr marL="1371566" indent="0" algn="ctr">
              <a:buNone/>
              <a:defRPr sz="1200"/>
            </a:lvl5pPr>
            <a:lvl6pPr marL="1714457" indent="0" algn="ctr">
              <a:buNone/>
              <a:defRPr sz="1200"/>
            </a:lvl6pPr>
            <a:lvl7pPr marL="2057348" indent="0" algn="ctr">
              <a:buNone/>
              <a:defRPr sz="1200"/>
            </a:lvl7pPr>
            <a:lvl8pPr marL="2400240" indent="0" algn="ctr">
              <a:buNone/>
              <a:defRPr sz="1200"/>
            </a:lvl8pPr>
            <a:lvl9pPr marL="2743132" indent="0" algn="ctr">
              <a:buNone/>
              <a:defRPr sz="1200"/>
            </a:lvl9pPr>
          </a:lstStyle>
          <a:p>
            <a:r>
              <a:rPr lang="en-US" dirty="0"/>
              <a:t>Sub-header</a:t>
            </a:r>
          </a:p>
        </p:txBody>
      </p:sp>
      <p:sp>
        <p:nvSpPr>
          <p:cNvPr id="13" name="Text Placeholder 4">
            <a:extLst>
              <a:ext uri="{FF2B5EF4-FFF2-40B4-BE49-F238E27FC236}">
                <a16:creationId xmlns:a16="http://schemas.microsoft.com/office/drawing/2014/main" id="{0FF14268-F6DF-AE49-B746-8341CDE32594}"/>
              </a:ext>
            </a:extLst>
          </p:cNvPr>
          <p:cNvSpPr>
            <a:spLocks noGrp="1"/>
          </p:cNvSpPr>
          <p:nvPr>
            <p:ph type="body" sz="quarter" idx="10" hasCustomPrompt="1"/>
          </p:nvPr>
        </p:nvSpPr>
        <p:spPr>
          <a:xfrm>
            <a:off x="7559839" y="3454290"/>
            <a:ext cx="4400657" cy="334963"/>
          </a:xfrm>
        </p:spPr>
        <p:txBody>
          <a:bodyPr>
            <a:normAutofit/>
          </a:bodyPr>
          <a:lstStyle>
            <a:lvl1pPr marL="0" indent="0" algn="ctr">
              <a:buNone/>
              <a:defRPr sz="1800" b="1">
                <a:solidFill>
                  <a:schemeClr val="tx2"/>
                </a:solidFill>
                <a:latin typeface="Tahoma" panose="020B0604030504040204" pitchFamily="34" charset="0"/>
                <a:ea typeface="Tahoma" panose="020B0604030504040204" pitchFamily="34" charset="0"/>
                <a:cs typeface="Tahoma" panose="020B0604030504040204" pitchFamily="34" charset="0"/>
              </a:defRPr>
            </a:lvl1pPr>
          </a:lstStyle>
          <a:p>
            <a:pPr lvl="0"/>
            <a:r>
              <a:rPr lang="en-US" dirty="0"/>
              <a:t>Name of Presenter and Job Title</a:t>
            </a:r>
          </a:p>
        </p:txBody>
      </p:sp>
      <p:sp>
        <p:nvSpPr>
          <p:cNvPr id="14" name="Text Placeholder 4">
            <a:extLst>
              <a:ext uri="{FF2B5EF4-FFF2-40B4-BE49-F238E27FC236}">
                <a16:creationId xmlns:a16="http://schemas.microsoft.com/office/drawing/2014/main" id="{9C5AD891-4FCC-0446-93A5-2DB1541B0499}"/>
              </a:ext>
            </a:extLst>
          </p:cNvPr>
          <p:cNvSpPr>
            <a:spLocks noGrp="1"/>
          </p:cNvSpPr>
          <p:nvPr>
            <p:ph type="body" sz="quarter" idx="11" hasCustomPrompt="1"/>
          </p:nvPr>
        </p:nvSpPr>
        <p:spPr>
          <a:xfrm>
            <a:off x="7559839" y="3996026"/>
            <a:ext cx="4400657" cy="445836"/>
          </a:xfrm>
        </p:spPr>
        <p:txBody>
          <a:bodyPr anchor="ctr">
            <a:normAutofit/>
          </a:bodyPr>
          <a:lstStyle>
            <a:lvl1pPr marL="0" indent="0" algn="ctr">
              <a:buNone/>
              <a:defRPr sz="1600" b="1">
                <a:solidFill>
                  <a:schemeClr val="tx2"/>
                </a:solidFill>
                <a:latin typeface="Tahoma" panose="020B0604030504040204" pitchFamily="34" charset="0"/>
                <a:ea typeface="Tahoma" panose="020B0604030504040204" pitchFamily="34" charset="0"/>
                <a:cs typeface="Tahoma" panose="020B0604030504040204" pitchFamily="34" charset="0"/>
              </a:defRPr>
            </a:lvl1pPr>
          </a:lstStyle>
          <a:p>
            <a:pPr lvl="0"/>
            <a:r>
              <a:rPr lang="en-US" dirty="0"/>
              <a:t>College Name</a:t>
            </a:r>
          </a:p>
        </p:txBody>
      </p:sp>
      <p:sp>
        <p:nvSpPr>
          <p:cNvPr id="15" name="Text Placeholder 4">
            <a:extLst>
              <a:ext uri="{FF2B5EF4-FFF2-40B4-BE49-F238E27FC236}">
                <a16:creationId xmlns:a16="http://schemas.microsoft.com/office/drawing/2014/main" id="{09EBC9F5-88EB-8443-B256-F5EF5358DF4D}"/>
              </a:ext>
            </a:extLst>
          </p:cNvPr>
          <p:cNvSpPr>
            <a:spLocks noGrp="1"/>
          </p:cNvSpPr>
          <p:nvPr>
            <p:ph type="body" sz="quarter" idx="12" hasCustomPrompt="1"/>
          </p:nvPr>
        </p:nvSpPr>
        <p:spPr>
          <a:xfrm>
            <a:off x="7559839" y="4542093"/>
            <a:ext cx="4400657" cy="445836"/>
          </a:xfrm>
        </p:spPr>
        <p:txBody>
          <a:bodyPr anchor="ctr">
            <a:normAutofit/>
          </a:bodyPr>
          <a:lstStyle>
            <a:lvl1pPr marL="0" indent="0" algn="ctr">
              <a:buNone/>
              <a:defRPr sz="1600" b="1">
                <a:solidFill>
                  <a:schemeClr val="tx2"/>
                </a:solidFill>
                <a:latin typeface="Tahoma" panose="020B0604030504040204" pitchFamily="34" charset="0"/>
                <a:ea typeface="Tahoma" panose="020B0604030504040204" pitchFamily="34" charset="0"/>
                <a:cs typeface="Tahoma" panose="020B0604030504040204" pitchFamily="34" charset="0"/>
              </a:defRPr>
            </a:lvl1pPr>
          </a:lstStyle>
          <a:p>
            <a:pPr lvl="0"/>
            <a:r>
              <a:rPr lang="en-US" dirty="0"/>
              <a:t>Department or program</a:t>
            </a:r>
          </a:p>
        </p:txBody>
      </p:sp>
    </p:spTree>
    <p:extLst>
      <p:ext uri="{BB962C8B-B14F-4D97-AF65-F5344CB8AC3E}">
        <p14:creationId xmlns:p14="http://schemas.microsoft.com/office/powerpoint/2010/main" val="42774750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1_Presentation Title">
    <p:bg>
      <p:bgPr>
        <a:solidFill>
          <a:schemeClr val="bg1"/>
        </a:solidFill>
        <a:effectLst/>
      </p:bgPr>
    </p:bg>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733DB18F-7F8D-482B-780F-74CFC75323EA}"/>
              </a:ext>
            </a:extLst>
          </p:cNvPr>
          <p:cNvPicPr>
            <a:picLocks noChangeAspect="1"/>
          </p:cNvPicPr>
          <p:nvPr userDrawn="1"/>
        </p:nvPicPr>
        <p:blipFill>
          <a:blip r:embed="rId2"/>
          <a:srcRect l="29800" r="-4978"/>
          <a:stretch>
            <a:fillRect/>
          </a:stretch>
        </p:blipFill>
        <p:spPr>
          <a:xfrm>
            <a:off x="2" y="0"/>
            <a:ext cx="7823198" cy="6915772"/>
          </a:xfrm>
          <a:prstGeom prst="rect">
            <a:avLst/>
          </a:prstGeom>
        </p:spPr>
      </p:pic>
      <p:grpSp>
        <p:nvGrpSpPr>
          <p:cNvPr id="17" name="Group 16">
            <a:extLst>
              <a:ext uri="{FF2B5EF4-FFF2-40B4-BE49-F238E27FC236}">
                <a16:creationId xmlns:a16="http://schemas.microsoft.com/office/drawing/2014/main" id="{CB03F40D-BA33-D853-AE6C-58B38770CA69}"/>
              </a:ext>
            </a:extLst>
          </p:cNvPr>
          <p:cNvGrpSpPr/>
          <p:nvPr userDrawn="1"/>
        </p:nvGrpSpPr>
        <p:grpSpPr>
          <a:xfrm>
            <a:off x="2752714" y="-12700"/>
            <a:ext cx="9424461" cy="6915772"/>
            <a:chOff x="2006600" y="-24148"/>
            <a:chExt cx="7128393" cy="6894848"/>
          </a:xfrm>
        </p:grpSpPr>
        <p:sp>
          <p:nvSpPr>
            <p:cNvPr id="11" name="Chevron 10">
              <a:extLst>
                <a:ext uri="{FF2B5EF4-FFF2-40B4-BE49-F238E27FC236}">
                  <a16:creationId xmlns:a16="http://schemas.microsoft.com/office/drawing/2014/main" id="{0226D69C-F42A-6811-0DC0-596328C90A5D}"/>
                </a:ext>
              </a:extLst>
            </p:cNvPr>
            <p:cNvSpPr/>
            <p:nvPr userDrawn="1"/>
          </p:nvSpPr>
          <p:spPr>
            <a:xfrm>
              <a:off x="2006600" y="-24148"/>
              <a:ext cx="6036885" cy="6894848"/>
            </a:xfrm>
            <a:prstGeom prst="chevron">
              <a:avLst>
                <a:gd name="adj" fmla="val 49792"/>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dirty="0">
                <a:solidFill>
                  <a:schemeClr val="tx1"/>
                </a:solidFill>
              </a:endParaRPr>
            </a:p>
          </p:txBody>
        </p:sp>
        <p:sp>
          <p:nvSpPr>
            <p:cNvPr id="12" name="Rectangle 11">
              <a:extLst>
                <a:ext uri="{FF2B5EF4-FFF2-40B4-BE49-F238E27FC236}">
                  <a16:creationId xmlns:a16="http://schemas.microsoft.com/office/drawing/2014/main" id="{F58200D2-5583-CC79-EBCC-99CC53FA083C}"/>
                </a:ext>
              </a:extLst>
            </p:cNvPr>
            <p:cNvSpPr/>
            <p:nvPr userDrawn="1"/>
          </p:nvSpPr>
          <p:spPr>
            <a:xfrm>
              <a:off x="5048111" y="-24148"/>
              <a:ext cx="4086882" cy="689484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dirty="0"/>
            </a:p>
          </p:txBody>
        </p:sp>
      </p:grpSp>
      <p:grpSp>
        <p:nvGrpSpPr>
          <p:cNvPr id="16" name="Group 15">
            <a:extLst>
              <a:ext uri="{FF2B5EF4-FFF2-40B4-BE49-F238E27FC236}">
                <a16:creationId xmlns:a16="http://schemas.microsoft.com/office/drawing/2014/main" id="{F112D043-7E03-DCE7-75DB-28C85A67CA39}"/>
              </a:ext>
            </a:extLst>
          </p:cNvPr>
          <p:cNvGrpSpPr/>
          <p:nvPr userDrawn="1"/>
        </p:nvGrpSpPr>
        <p:grpSpPr>
          <a:xfrm>
            <a:off x="2924543" y="-39570"/>
            <a:ext cx="9328349" cy="6955342"/>
            <a:chOff x="2045460" y="-160248"/>
            <a:chExt cx="7136113" cy="7070296"/>
          </a:xfrm>
        </p:grpSpPr>
        <p:sp>
          <p:nvSpPr>
            <p:cNvPr id="18" name="Chevron 17">
              <a:extLst>
                <a:ext uri="{FF2B5EF4-FFF2-40B4-BE49-F238E27FC236}">
                  <a16:creationId xmlns:a16="http://schemas.microsoft.com/office/drawing/2014/main" id="{006DECD6-CC88-60B8-3998-B9A096B0E47B}"/>
                </a:ext>
              </a:extLst>
            </p:cNvPr>
            <p:cNvSpPr/>
            <p:nvPr userDrawn="1"/>
          </p:nvSpPr>
          <p:spPr>
            <a:xfrm>
              <a:off x="2045460" y="-160248"/>
              <a:ext cx="6036885" cy="7070296"/>
            </a:xfrm>
            <a:prstGeom prst="chevron">
              <a:avLst>
                <a:gd name="adj" fmla="val 49422"/>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dirty="0">
                <a:solidFill>
                  <a:schemeClr val="tx1"/>
                </a:solidFill>
              </a:endParaRPr>
            </a:p>
          </p:txBody>
        </p:sp>
        <p:sp>
          <p:nvSpPr>
            <p:cNvPr id="19" name="Rectangle 18">
              <a:extLst>
                <a:ext uri="{FF2B5EF4-FFF2-40B4-BE49-F238E27FC236}">
                  <a16:creationId xmlns:a16="http://schemas.microsoft.com/office/drawing/2014/main" id="{2ACACF95-C2B2-BC85-8671-5DD4C7D726B8}"/>
                </a:ext>
              </a:extLst>
            </p:cNvPr>
            <p:cNvSpPr/>
            <p:nvPr userDrawn="1"/>
          </p:nvSpPr>
          <p:spPr>
            <a:xfrm>
              <a:off x="4918508" y="-160248"/>
              <a:ext cx="4263065" cy="7070296"/>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dirty="0"/>
            </a:p>
          </p:txBody>
        </p:sp>
      </p:grpSp>
      <p:sp>
        <p:nvSpPr>
          <p:cNvPr id="2" name="Title 1"/>
          <p:cNvSpPr>
            <a:spLocks noGrp="1"/>
          </p:cNvSpPr>
          <p:nvPr>
            <p:ph type="ctrTitle" hasCustomPrompt="1"/>
          </p:nvPr>
        </p:nvSpPr>
        <p:spPr>
          <a:xfrm>
            <a:off x="4809067" y="672561"/>
            <a:ext cx="7078133" cy="1131328"/>
          </a:xfrm>
        </p:spPr>
        <p:txBody>
          <a:bodyPr anchor="t" anchorCtr="0"/>
          <a:lstStyle>
            <a:lvl1pPr algn="r">
              <a:defRPr sz="4500" b="1" i="0" cap="none" baseline="0">
                <a:solidFill>
                  <a:schemeClr val="bg1"/>
                </a:solidFill>
                <a:latin typeface="Tahoma" panose="020B0604030504040204" pitchFamily="34" charset="0"/>
              </a:defRPr>
            </a:lvl1pPr>
          </a:lstStyle>
          <a:p>
            <a:r>
              <a:rPr lang="en-US" dirty="0"/>
              <a:t>Presentation Title</a:t>
            </a:r>
          </a:p>
        </p:txBody>
      </p:sp>
      <p:sp>
        <p:nvSpPr>
          <p:cNvPr id="3" name="Subtitle 2"/>
          <p:cNvSpPr>
            <a:spLocks noGrp="1"/>
          </p:cNvSpPr>
          <p:nvPr>
            <p:ph type="subTitle" idx="1" hasCustomPrompt="1"/>
          </p:nvPr>
        </p:nvSpPr>
        <p:spPr>
          <a:xfrm>
            <a:off x="4809067" y="1852113"/>
            <a:ext cx="7078133" cy="828294"/>
          </a:xfrm>
        </p:spPr>
        <p:txBody>
          <a:bodyPr>
            <a:normAutofit/>
          </a:bodyPr>
          <a:lstStyle>
            <a:lvl1pPr marL="0" indent="0" algn="r">
              <a:buNone/>
              <a:defRPr sz="2800" b="1" cap="all" baseline="0">
                <a:solidFill>
                  <a:srgbClr val="F2824F"/>
                </a:solidFill>
                <a:latin typeface="Tahoma" panose="020B0604030504040204" pitchFamily="34" charset="0"/>
                <a:ea typeface="Tahoma" panose="020B0604030504040204" pitchFamily="34" charset="0"/>
                <a:cs typeface="Tahoma" panose="020B0604030504040204" pitchFamily="34" charset="0"/>
              </a:defRPr>
            </a:lvl1pPr>
            <a:lvl2pPr marL="342892" indent="0" algn="ctr">
              <a:buNone/>
              <a:defRPr sz="1500"/>
            </a:lvl2pPr>
            <a:lvl3pPr marL="685783" indent="0" algn="ctr">
              <a:buNone/>
              <a:defRPr sz="1350"/>
            </a:lvl3pPr>
            <a:lvl4pPr marL="1028675" indent="0" algn="ctr">
              <a:buNone/>
              <a:defRPr sz="1200"/>
            </a:lvl4pPr>
            <a:lvl5pPr marL="1371566" indent="0" algn="ctr">
              <a:buNone/>
              <a:defRPr sz="1200"/>
            </a:lvl5pPr>
            <a:lvl6pPr marL="1714457" indent="0" algn="ctr">
              <a:buNone/>
              <a:defRPr sz="1200"/>
            </a:lvl6pPr>
            <a:lvl7pPr marL="2057348" indent="0" algn="ctr">
              <a:buNone/>
              <a:defRPr sz="1200"/>
            </a:lvl7pPr>
            <a:lvl8pPr marL="2400240" indent="0" algn="ctr">
              <a:buNone/>
              <a:defRPr sz="1200"/>
            </a:lvl8pPr>
            <a:lvl9pPr marL="2743132" indent="0" algn="ctr">
              <a:buNone/>
              <a:defRPr sz="1200"/>
            </a:lvl9pPr>
          </a:lstStyle>
          <a:p>
            <a:r>
              <a:rPr lang="en-US" dirty="0"/>
              <a:t>Sub-header</a:t>
            </a:r>
          </a:p>
        </p:txBody>
      </p:sp>
      <p:sp>
        <p:nvSpPr>
          <p:cNvPr id="5" name="Text Placeholder 4">
            <a:extLst>
              <a:ext uri="{FF2B5EF4-FFF2-40B4-BE49-F238E27FC236}">
                <a16:creationId xmlns:a16="http://schemas.microsoft.com/office/drawing/2014/main" id="{EAB5B5FA-38C5-9149-9DA4-F4028C9667AB}"/>
              </a:ext>
            </a:extLst>
          </p:cNvPr>
          <p:cNvSpPr>
            <a:spLocks noGrp="1"/>
          </p:cNvSpPr>
          <p:nvPr>
            <p:ph type="body" sz="quarter" idx="10" hasCustomPrompt="1"/>
          </p:nvPr>
        </p:nvSpPr>
        <p:spPr>
          <a:xfrm>
            <a:off x="6578597" y="4245511"/>
            <a:ext cx="5308604" cy="652749"/>
          </a:xfrm>
        </p:spPr>
        <p:txBody>
          <a:bodyPr>
            <a:noAutofit/>
          </a:bodyPr>
          <a:lstStyle>
            <a:lvl1pPr marL="0" indent="0" algn="l">
              <a:buNone/>
              <a:defRPr sz="2000" b="1">
                <a:solidFill>
                  <a:schemeClr val="bg1"/>
                </a:solidFill>
                <a:latin typeface="Tahoma" panose="020B0604030504040204" pitchFamily="34" charset="0"/>
                <a:ea typeface="Tahoma" panose="020B0604030504040204" pitchFamily="34" charset="0"/>
                <a:cs typeface="Tahoma" panose="020B0604030504040204" pitchFamily="34" charset="0"/>
              </a:defRPr>
            </a:lvl1pPr>
          </a:lstStyle>
          <a:p>
            <a:pPr lvl="0"/>
            <a:r>
              <a:rPr lang="en-US" dirty="0"/>
              <a:t>Name of Presenter </a:t>
            </a:r>
          </a:p>
          <a:p>
            <a:pPr lvl="0"/>
            <a:r>
              <a:rPr lang="en-US" dirty="0"/>
              <a:t>Job Title</a:t>
            </a:r>
          </a:p>
        </p:txBody>
      </p:sp>
      <p:sp>
        <p:nvSpPr>
          <p:cNvPr id="13" name="Text Placeholder 4">
            <a:extLst>
              <a:ext uri="{FF2B5EF4-FFF2-40B4-BE49-F238E27FC236}">
                <a16:creationId xmlns:a16="http://schemas.microsoft.com/office/drawing/2014/main" id="{932339FA-DA32-A74D-BF3D-0857B2EA0233}"/>
              </a:ext>
            </a:extLst>
          </p:cNvPr>
          <p:cNvSpPr>
            <a:spLocks noGrp="1"/>
          </p:cNvSpPr>
          <p:nvPr>
            <p:ph type="body" sz="quarter" idx="11" hasCustomPrompt="1"/>
          </p:nvPr>
        </p:nvSpPr>
        <p:spPr>
          <a:xfrm>
            <a:off x="6578597" y="5179761"/>
            <a:ext cx="5308604" cy="482784"/>
          </a:xfrm>
        </p:spPr>
        <p:txBody>
          <a:bodyPr anchor="ctr">
            <a:normAutofit/>
          </a:bodyPr>
          <a:lstStyle>
            <a:lvl1pPr marL="0" indent="0" algn="l">
              <a:buNone/>
              <a:defRPr sz="1800" b="1">
                <a:solidFill>
                  <a:schemeClr val="bg1"/>
                </a:solidFill>
                <a:latin typeface="Tahoma" panose="020B0604030504040204" pitchFamily="34" charset="0"/>
                <a:ea typeface="Tahoma" panose="020B0604030504040204" pitchFamily="34" charset="0"/>
                <a:cs typeface="Tahoma" panose="020B0604030504040204" pitchFamily="34" charset="0"/>
              </a:defRPr>
            </a:lvl1pPr>
          </a:lstStyle>
          <a:p>
            <a:pPr lvl="0"/>
            <a:r>
              <a:rPr lang="en-US" dirty="0"/>
              <a:t>College Name</a:t>
            </a:r>
          </a:p>
        </p:txBody>
      </p:sp>
      <p:sp>
        <p:nvSpPr>
          <p:cNvPr id="15" name="Text Placeholder 4">
            <a:extLst>
              <a:ext uri="{FF2B5EF4-FFF2-40B4-BE49-F238E27FC236}">
                <a16:creationId xmlns:a16="http://schemas.microsoft.com/office/drawing/2014/main" id="{4C4E1DC7-B849-7A47-B34C-CA67D6F4605F}"/>
              </a:ext>
            </a:extLst>
          </p:cNvPr>
          <p:cNvSpPr>
            <a:spLocks noGrp="1"/>
          </p:cNvSpPr>
          <p:nvPr>
            <p:ph type="body" sz="quarter" idx="12" hasCustomPrompt="1"/>
          </p:nvPr>
        </p:nvSpPr>
        <p:spPr>
          <a:xfrm>
            <a:off x="6578597" y="5702655"/>
            <a:ext cx="5308604" cy="482784"/>
          </a:xfrm>
        </p:spPr>
        <p:txBody>
          <a:bodyPr anchor="ctr">
            <a:normAutofit/>
          </a:bodyPr>
          <a:lstStyle>
            <a:lvl1pPr marL="0" indent="0" algn="l">
              <a:buNone/>
              <a:defRPr sz="1800" b="1">
                <a:solidFill>
                  <a:schemeClr val="bg1"/>
                </a:solidFill>
                <a:latin typeface="Tahoma" panose="020B0604030504040204" pitchFamily="34" charset="0"/>
                <a:ea typeface="Tahoma" panose="020B0604030504040204" pitchFamily="34" charset="0"/>
                <a:cs typeface="Tahoma" panose="020B0604030504040204" pitchFamily="34" charset="0"/>
              </a:defRPr>
            </a:lvl1pPr>
          </a:lstStyle>
          <a:p>
            <a:pPr lvl="0"/>
            <a:r>
              <a:rPr lang="en-US" dirty="0"/>
              <a:t>Department or program</a:t>
            </a:r>
          </a:p>
        </p:txBody>
      </p:sp>
      <p:sp>
        <p:nvSpPr>
          <p:cNvPr id="20" name="TextBox 19">
            <a:extLst>
              <a:ext uri="{FF2B5EF4-FFF2-40B4-BE49-F238E27FC236}">
                <a16:creationId xmlns:a16="http://schemas.microsoft.com/office/drawing/2014/main" id="{97B5302B-E95C-0943-B0EB-E088484E5D75}"/>
              </a:ext>
            </a:extLst>
          </p:cNvPr>
          <p:cNvSpPr txBox="1"/>
          <p:nvPr userDrawn="1"/>
        </p:nvSpPr>
        <p:spPr>
          <a:xfrm>
            <a:off x="135467" y="-1093935"/>
            <a:ext cx="11480800" cy="707886"/>
          </a:xfrm>
          <a:prstGeom prst="rect">
            <a:avLst/>
          </a:prstGeom>
          <a:noFill/>
        </p:spPr>
        <p:txBody>
          <a:bodyPr wrap="square" rtlCol="0">
            <a:spAutoFit/>
          </a:bodyPr>
          <a:lstStyle/>
          <a:p>
            <a:r>
              <a:rPr lang="en-US" sz="2000" b="1" dirty="0">
                <a:solidFill>
                  <a:schemeClr val="bg1"/>
                </a:solidFill>
              </a:rPr>
              <a:t>Open the Slide Master change the image on this slide. View &gt; Slide Master &gt; Click image &gt; Right click and select Change Picture &gt; Close Slide Master.</a:t>
            </a:r>
          </a:p>
        </p:txBody>
      </p:sp>
      <p:sp>
        <p:nvSpPr>
          <p:cNvPr id="21" name="TextBox 20">
            <a:extLst>
              <a:ext uri="{FF2B5EF4-FFF2-40B4-BE49-F238E27FC236}">
                <a16:creationId xmlns:a16="http://schemas.microsoft.com/office/drawing/2014/main" id="{29B416B1-0438-1C20-9BD2-E770CCFACBFF}"/>
              </a:ext>
            </a:extLst>
          </p:cNvPr>
          <p:cNvSpPr txBox="1"/>
          <p:nvPr userDrawn="1"/>
        </p:nvSpPr>
        <p:spPr>
          <a:xfrm>
            <a:off x="135467" y="-1440414"/>
            <a:ext cx="11480800" cy="400110"/>
          </a:xfrm>
          <a:prstGeom prst="rect">
            <a:avLst/>
          </a:prstGeom>
          <a:noFill/>
        </p:spPr>
        <p:txBody>
          <a:bodyPr wrap="square" rtlCol="0">
            <a:spAutoFit/>
          </a:bodyPr>
          <a:lstStyle/>
          <a:p>
            <a:r>
              <a:rPr lang="en-US" sz="2000" b="1" dirty="0">
                <a:solidFill>
                  <a:schemeClr val="bg1"/>
                </a:solidFill>
              </a:rPr>
              <a:t>See all Presentation Slide options in the Layout options</a:t>
            </a:r>
          </a:p>
        </p:txBody>
      </p:sp>
      <p:grpSp>
        <p:nvGrpSpPr>
          <p:cNvPr id="22" name="Group 21">
            <a:extLst>
              <a:ext uri="{FF2B5EF4-FFF2-40B4-BE49-F238E27FC236}">
                <a16:creationId xmlns:a16="http://schemas.microsoft.com/office/drawing/2014/main" id="{1776CD9C-DD32-CF03-CEC0-5F5CAFF9E10C}"/>
              </a:ext>
            </a:extLst>
          </p:cNvPr>
          <p:cNvGrpSpPr/>
          <p:nvPr userDrawn="1"/>
        </p:nvGrpSpPr>
        <p:grpSpPr>
          <a:xfrm>
            <a:off x="549454" y="4653478"/>
            <a:ext cx="2381356" cy="1475822"/>
            <a:chOff x="3381322" y="4571999"/>
            <a:chExt cx="2381356" cy="1475822"/>
          </a:xfrm>
        </p:grpSpPr>
        <p:grpSp>
          <p:nvGrpSpPr>
            <p:cNvPr id="23" name="Group 22">
              <a:extLst>
                <a:ext uri="{FF2B5EF4-FFF2-40B4-BE49-F238E27FC236}">
                  <a16:creationId xmlns:a16="http://schemas.microsoft.com/office/drawing/2014/main" id="{19C44449-9F77-544F-942D-259D8C7BEBC9}"/>
                </a:ext>
              </a:extLst>
            </p:cNvPr>
            <p:cNvGrpSpPr/>
            <p:nvPr userDrawn="1"/>
          </p:nvGrpSpPr>
          <p:grpSpPr>
            <a:xfrm>
              <a:off x="4070490" y="4571999"/>
              <a:ext cx="1006965" cy="1100469"/>
              <a:chOff x="5183237" y="4557650"/>
              <a:chExt cx="1408176" cy="1538935"/>
            </a:xfrm>
          </p:grpSpPr>
          <p:sp>
            <p:nvSpPr>
              <p:cNvPr id="26" name="Rectangle 25">
                <a:extLst>
                  <a:ext uri="{FF2B5EF4-FFF2-40B4-BE49-F238E27FC236}">
                    <a16:creationId xmlns:a16="http://schemas.microsoft.com/office/drawing/2014/main" id="{21A3A824-037C-F3C3-A172-EC5B0DEA93FD}"/>
                  </a:ext>
                </a:extLst>
              </p:cNvPr>
              <p:cNvSpPr/>
              <p:nvPr/>
            </p:nvSpPr>
            <p:spPr>
              <a:xfrm>
                <a:off x="5183237" y="4557650"/>
                <a:ext cx="1408176" cy="153893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dirty="0"/>
                  <a:t> </a:t>
                </a:r>
              </a:p>
            </p:txBody>
          </p:sp>
          <p:pic>
            <p:nvPicPr>
              <p:cNvPr id="27" name="Picture 26">
                <a:extLst>
                  <a:ext uri="{FF2B5EF4-FFF2-40B4-BE49-F238E27FC236}">
                    <a16:creationId xmlns:a16="http://schemas.microsoft.com/office/drawing/2014/main" id="{FEDEEEB0-EABB-2D45-5CEF-884B66479583}"/>
                  </a:ext>
                </a:extLst>
              </p:cNvPr>
              <p:cNvPicPr>
                <a:picLocks noChangeAspect="1"/>
              </p:cNvPicPr>
              <p:nvPr/>
            </p:nvPicPr>
            <p:blipFill>
              <a:blip r:embed="rId3"/>
              <a:stretch>
                <a:fillRect/>
              </a:stretch>
            </p:blipFill>
            <p:spPr>
              <a:xfrm>
                <a:off x="5378407" y="4756048"/>
                <a:ext cx="1012320" cy="1135773"/>
              </a:xfrm>
              <a:prstGeom prst="rect">
                <a:avLst/>
              </a:prstGeom>
            </p:spPr>
          </p:pic>
        </p:grpSp>
        <p:pic>
          <p:nvPicPr>
            <p:cNvPr id="25" name="Picture 24">
              <a:extLst>
                <a:ext uri="{FF2B5EF4-FFF2-40B4-BE49-F238E27FC236}">
                  <a16:creationId xmlns:a16="http://schemas.microsoft.com/office/drawing/2014/main" id="{E0F4BD46-0D96-F7EC-0B1C-1F708F65519B}"/>
                </a:ext>
              </a:extLst>
            </p:cNvPr>
            <p:cNvPicPr>
              <a:picLocks noChangeAspect="1"/>
            </p:cNvPicPr>
            <p:nvPr userDrawn="1"/>
          </p:nvPicPr>
          <p:blipFill>
            <a:blip r:embed="rId4"/>
            <a:srcRect t="44059"/>
            <a:stretch>
              <a:fillRect/>
            </a:stretch>
          </p:blipFill>
          <p:spPr>
            <a:xfrm>
              <a:off x="3381322" y="5832627"/>
              <a:ext cx="2381356" cy="215194"/>
            </a:xfrm>
            <a:prstGeom prst="rect">
              <a:avLst/>
            </a:prstGeom>
          </p:spPr>
        </p:pic>
      </p:grpSp>
    </p:spTree>
    <p:extLst>
      <p:ext uri="{BB962C8B-B14F-4D97-AF65-F5344CB8AC3E}">
        <p14:creationId xmlns:p14="http://schemas.microsoft.com/office/powerpoint/2010/main" val="26532650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p:cSld name="Presentation Title 2">
    <p:bg>
      <p:bgPr>
        <a:solidFill>
          <a:schemeClr val="bg1"/>
        </a:solidFill>
        <a:effectLst/>
      </p:bgPr>
    </p:bg>
    <p:spTree>
      <p:nvGrpSpPr>
        <p:cNvPr id="1" name=""/>
        <p:cNvGrpSpPr/>
        <p:nvPr/>
      </p:nvGrpSpPr>
      <p:grpSpPr>
        <a:xfrm>
          <a:off x="0" y="0"/>
          <a:ext cx="0" cy="0"/>
          <a:chOff x="0" y="0"/>
          <a:chExt cx="0" cy="0"/>
        </a:xfrm>
      </p:grpSpPr>
      <p:sp>
        <p:nvSpPr>
          <p:cNvPr id="19" name="Picture Placeholder 18">
            <a:extLst>
              <a:ext uri="{FF2B5EF4-FFF2-40B4-BE49-F238E27FC236}">
                <a16:creationId xmlns:a16="http://schemas.microsoft.com/office/drawing/2014/main" id="{5BBC21DA-BB37-9447-AE99-A5671996BECD}"/>
              </a:ext>
            </a:extLst>
          </p:cNvPr>
          <p:cNvSpPr>
            <a:spLocks noGrp="1"/>
          </p:cNvSpPr>
          <p:nvPr>
            <p:ph type="pic" sz="quarter" idx="13"/>
          </p:nvPr>
        </p:nvSpPr>
        <p:spPr>
          <a:xfrm>
            <a:off x="1" y="0"/>
            <a:ext cx="4391187" cy="6858000"/>
          </a:xfrm>
        </p:spPr>
        <p:txBody>
          <a:bodyPr/>
          <a:lstStyle/>
          <a:p>
            <a:r>
              <a:rPr lang="en-US"/>
              <a:t>Click icon to add picture</a:t>
            </a:r>
            <a:endParaRPr lang="en-US" dirty="0"/>
          </a:p>
        </p:txBody>
      </p:sp>
      <p:sp>
        <p:nvSpPr>
          <p:cNvPr id="16" name="Rectangle 15">
            <a:extLst>
              <a:ext uri="{FF2B5EF4-FFF2-40B4-BE49-F238E27FC236}">
                <a16:creationId xmlns:a16="http://schemas.microsoft.com/office/drawing/2014/main" id="{21CD90CA-AF2E-8449-8E84-D6C56326C15A}"/>
              </a:ext>
            </a:extLst>
          </p:cNvPr>
          <p:cNvSpPr/>
          <p:nvPr/>
        </p:nvSpPr>
        <p:spPr>
          <a:xfrm>
            <a:off x="4391188" y="-1"/>
            <a:ext cx="7800811" cy="685800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5" name="Rectangle 4">
            <a:extLst>
              <a:ext uri="{FF2B5EF4-FFF2-40B4-BE49-F238E27FC236}">
                <a16:creationId xmlns:a16="http://schemas.microsoft.com/office/drawing/2014/main" id="{91D5B3CF-5810-EF40-8451-52B286E53328}"/>
              </a:ext>
            </a:extLst>
          </p:cNvPr>
          <p:cNvSpPr/>
          <p:nvPr/>
        </p:nvSpPr>
        <p:spPr>
          <a:xfrm>
            <a:off x="4240262" y="0"/>
            <a:ext cx="442857"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1" name="Title 1">
            <a:extLst>
              <a:ext uri="{FF2B5EF4-FFF2-40B4-BE49-F238E27FC236}">
                <a16:creationId xmlns:a16="http://schemas.microsoft.com/office/drawing/2014/main" id="{F3EFAC79-FBE2-DF48-8813-6E47C2638C11}"/>
              </a:ext>
            </a:extLst>
          </p:cNvPr>
          <p:cNvSpPr>
            <a:spLocks noGrp="1"/>
          </p:cNvSpPr>
          <p:nvPr>
            <p:ph type="ctrTitle" hasCustomPrompt="1"/>
          </p:nvPr>
        </p:nvSpPr>
        <p:spPr>
          <a:xfrm>
            <a:off x="5212729" y="510446"/>
            <a:ext cx="6700299" cy="1080247"/>
          </a:xfrm>
        </p:spPr>
        <p:txBody>
          <a:bodyPr anchor="t" anchorCtr="0">
            <a:noAutofit/>
          </a:bodyPr>
          <a:lstStyle>
            <a:lvl1pPr algn="ctr">
              <a:defRPr sz="3200" b="1" i="0" cap="none" baseline="0">
                <a:solidFill>
                  <a:schemeClr val="bg1"/>
                </a:solidFill>
                <a:latin typeface="Tahoma" panose="020B0604030504040204" pitchFamily="34" charset="0"/>
              </a:defRPr>
            </a:lvl1pPr>
          </a:lstStyle>
          <a:p>
            <a:r>
              <a:rPr lang="en-US" dirty="0"/>
              <a:t>Presentation Title</a:t>
            </a:r>
          </a:p>
        </p:txBody>
      </p:sp>
      <p:sp>
        <p:nvSpPr>
          <p:cNvPr id="12" name="Subtitle 2">
            <a:extLst>
              <a:ext uri="{FF2B5EF4-FFF2-40B4-BE49-F238E27FC236}">
                <a16:creationId xmlns:a16="http://schemas.microsoft.com/office/drawing/2014/main" id="{5183B407-5E80-E943-A014-BDCB3E4C4FAC}"/>
              </a:ext>
            </a:extLst>
          </p:cNvPr>
          <p:cNvSpPr>
            <a:spLocks noGrp="1"/>
          </p:cNvSpPr>
          <p:nvPr>
            <p:ph type="subTitle" idx="1" hasCustomPrompt="1"/>
          </p:nvPr>
        </p:nvSpPr>
        <p:spPr>
          <a:xfrm>
            <a:off x="5874116" y="1598800"/>
            <a:ext cx="5514661" cy="828294"/>
          </a:xfrm>
        </p:spPr>
        <p:txBody>
          <a:bodyPr>
            <a:normAutofit/>
          </a:bodyPr>
          <a:lstStyle>
            <a:lvl1pPr marL="0" indent="0" algn="ctr">
              <a:buNone/>
              <a:defRPr sz="2400" b="1" cap="all" baseline="0">
                <a:solidFill>
                  <a:srgbClr val="F2824F"/>
                </a:solidFill>
                <a:latin typeface="Tahoma" panose="020B0604030504040204" pitchFamily="34" charset="0"/>
                <a:ea typeface="Tahoma" panose="020B0604030504040204" pitchFamily="34" charset="0"/>
                <a:cs typeface="Tahoma" panose="020B0604030504040204" pitchFamily="34" charset="0"/>
              </a:defRPr>
            </a:lvl1pPr>
            <a:lvl2pPr marL="342892" indent="0" algn="ctr">
              <a:buNone/>
              <a:defRPr sz="1500"/>
            </a:lvl2pPr>
            <a:lvl3pPr marL="685783" indent="0" algn="ctr">
              <a:buNone/>
              <a:defRPr sz="1350"/>
            </a:lvl3pPr>
            <a:lvl4pPr marL="1028675" indent="0" algn="ctr">
              <a:buNone/>
              <a:defRPr sz="1200"/>
            </a:lvl4pPr>
            <a:lvl5pPr marL="1371566" indent="0" algn="ctr">
              <a:buNone/>
              <a:defRPr sz="1200"/>
            </a:lvl5pPr>
            <a:lvl6pPr marL="1714457" indent="0" algn="ctr">
              <a:buNone/>
              <a:defRPr sz="1200"/>
            </a:lvl6pPr>
            <a:lvl7pPr marL="2057348" indent="0" algn="ctr">
              <a:buNone/>
              <a:defRPr sz="1200"/>
            </a:lvl7pPr>
            <a:lvl8pPr marL="2400240" indent="0" algn="ctr">
              <a:buNone/>
              <a:defRPr sz="1200"/>
            </a:lvl8pPr>
            <a:lvl9pPr marL="2743132" indent="0" algn="ctr">
              <a:buNone/>
              <a:defRPr sz="1200"/>
            </a:lvl9pPr>
          </a:lstStyle>
          <a:p>
            <a:r>
              <a:rPr lang="en-US" dirty="0"/>
              <a:t>Sub-header</a:t>
            </a:r>
          </a:p>
        </p:txBody>
      </p:sp>
      <p:sp>
        <p:nvSpPr>
          <p:cNvPr id="13" name="Text Placeholder 4">
            <a:extLst>
              <a:ext uri="{FF2B5EF4-FFF2-40B4-BE49-F238E27FC236}">
                <a16:creationId xmlns:a16="http://schemas.microsoft.com/office/drawing/2014/main" id="{0FF14268-F6DF-AE49-B746-8341CDE32594}"/>
              </a:ext>
            </a:extLst>
          </p:cNvPr>
          <p:cNvSpPr>
            <a:spLocks noGrp="1"/>
          </p:cNvSpPr>
          <p:nvPr>
            <p:ph type="body" sz="quarter" idx="10" hasCustomPrompt="1"/>
          </p:nvPr>
        </p:nvSpPr>
        <p:spPr>
          <a:xfrm>
            <a:off x="6089511" y="2494700"/>
            <a:ext cx="5083876" cy="334963"/>
          </a:xfrm>
        </p:spPr>
        <p:txBody>
          <a:bodyPr>
            <a:normAutofit/>
          </a:bodyPr>
          <a:lstStyle>
            <a:lvl1pPr marL="0" indent="0" algn="ctr">
              <a:buNone/>
              <a:defRPr sz="1800">
                <a:solidFill>
                  <a:schemeClr val="bg1"/>
                </a:solidFill>
                <a:latin typeface="Tahoma" panose="020B0604030504040204" pitchFamily="34" charset="0"/>
                <a:ea typeface="Tahoma" panose="020B0604030504040204" pitchFamily="34" charset="0"/>
                <a:cs typeface="Tahoma" panose="020B0604030504040204" pitchFamily="34" charset="0"/>
              </a:defRPr>
            </a:lvl1pPr>
          </a:lstStyle>
          <a:p>
            <a:pPr lvl="0"/>
            <a:r>
              <a:rPr lang="en-US" dirty="0"/>
              <a:t>Name of Presenter and Job Title</a:t>
            </a:r>
          </a:p>
        </p:txBody>
      </p:sp>
      <p:sp>
        <p:nvSpPr>
          <p:cNvPr id="14" name="Text Placeholder 4">
            <a:extLst>
              <a:ext uri="{FF2B5EF4-FFF2-40B4-BE49-F238E27FC236}">
                <a16:creationId xmlns:a16="http://schemas.microsoft.com/office/drawing/2014/main" id="{9C5AD891-4FCC-0446-93A5-2DB1541B0499}"/>
              </a:ext>
            </a:extLst>
          </p:cNvPr>
          <p:cNvSpPr>
            <a:spLocks noGrp="1"/>
          </p:cNvSpPr>
          <p:nvPr>
            <p:ph type="body" sz="quarter" idx="11" hasCustomPrompt="1"/>
          </p:nvPr>
        </p:nvSpPr>
        <p:spPr>
          <a:xfrm>
            <a:off x="6087412" y="3036436"/>
            <a:ext cx="4950937" cy="445836"/>
          </a:xfrm>
        </p:spPr>
        <p:txBody>
          <a:bodyPr anchor="ctr">
            <a:normAutofit/>
          </a:bodyPr>
          <a:lstStyle>
            <a:lvl1pPr marL="0" indent="0" algn="ctr">
              <a:buNone/>
              <a:defRPr sz="1600">
                <a:solidFill>
                  <a:schemeClr val="bg1"/>
                </a:solidFill>
                <a:latin typeface="Tahoma" panose="020B0604030504040204" pitchFamily="34" charset="0"/>
                <a:ea typeface="Tahoma" panose="020B0604030504040204" pitchFamily="34" charset="0"/>
                <a:cs typeface="Tahoma" panose="020B0604030504040204" pitchFamily="34" charset="0"/>
              </a:defRPr>
            </a:lvl1pPr>
          </a:lstStyle>
          <a:p>
            <a:pPr lvl="0"/>
            <a:r>
              <a:rPr lang="en-US" dirty="0"/>
              <a:t>College Name</a:t>
            </a:r>
          </a:p>
        </p:txBody>
      </p:sp>
      <p:sp>
        <p:nvSpPr>
          <p:cNvPr id="15" name="Text Placeholder 4">
            <a:extLst>
              <a:ext uri="{FF2B5EF4-FFF2-40B4-BE49-F238E27FC236}">
                <a16:creationId xmlns:a16="http://schemas.microsoft.com/office/drawing/2014/main" id="{09EBC9F5-88EB-8443-B256-F5EF5358DF4D}"/>
              </a:ext>
            </a:extLst>
          </p:cNvPr>
          <p:cNvSpPr>
            <a:spLocks noGrp="1"/>
          </p:cNvSpPr>
          <p:nvPr>
            <p:ph type="body" sz="quarter" idx="12" hasCustomPrompt="1"/>
          </p:nvPr>
        </p:nvSpPr>
        <p:spPr>
          <a:xfrm>
            <a:off x="6096001" y="3582503"/>
            <a:ext cx="4950937" cy="445836"/>
          </a:xfrm>
        </p:spPr>
        <p:txBody>
          <a:bodyPr anchor="ctr">
            <a:normAutofit/>
          </a:bodyPr>
          <a:lstStyle>
            <a:lvl1pPr marL="0" indent="0" algn="ctr">
              <a:buNone/>
              <a:defRPr sz="1600">
                <a:solidFill>
                  <a:schemeClr val="bg1"/>
                </a:solidFill>
                <a:latin typeface="Tahoma" panose="020B0604030504040204" pitchFamily="34" charset="0"/>
                <a:ea typeface="Tahoma" panose="020B0604030504040204" pitchFamily="34" charset="0"/>
                <a:cs typeface="Tahoma" panose="020B0604030504040204" pitchFamily="34" charset="0"/>
              </a:defRPr>
            </a:lvl1pPr>
          </a:lstStyle>
          <a:p>
            <a:pPr lvl="0"/>
            <a:r>
              <a:rPr lang="en-US" dirty="0"/>
              <a:t>Department or program</a:t>
            </a:r>
          </a:p>
        </p:txBody>
      </p:sp>
      <p:sp>
        <p:nvSpPr>
          <p:cNvPr id="2" name="TextBox 1">
            <a:extLst>
              <a:ext uri="{FF2B5EF4-FFF2-40B4-BE49-F238E27FC236}">
                <a16:creationId xmlns:a16="http://schemas.microsoft.com/office/drawing/2014/main" id="{6E2FF975-A95C-E988-A466-D4D662E94E0F}"/>
              </a:ext>
            </a:extLst>
          </p:cNvPr>
          <p:cNvSpPr txBox="1"/>
          <p:nvPr userDrawn="1"/>
        </p:nvSpPr>
        <p:spPr>
          <a:xfrm>
            <a:off x="135467" y="-1093935"/>
            <a:ext cx="11480800" cy="400110"/>
          </a:xfrm>
          <a:prstGeom prst="rect">
            <a:avLst/>
          </a:prstGeom>
          <a:noFill/>
        </p:spPr>
        <p:txBody>
          <a:bodyPr wrap="square" rtlCol="0">
            <a:spAutoFit/>
          </a:bodyPr>
          <a:lstStyle/>
          <a:p>
            <a:r>
              <a:rPr lang="en-US" sz="2000" b="1" dirty="0">
                <a:solidFill>
                  <a:schemeClr val="bg1"/>
                </a:solidFill>
              </a:rPr>
              <a:t>See all Presentation Slide options in the Layout options</a:t>
            </a:r>
          </a:p>
        </p:txBody>
      </p:sp>
      <p:grpSp>
        <p:nvGrpSpPr>
          <p:cNvPr id="21" name="Group 20">
            <a:extLst>
              <a:ext uri="{FF2B5EF4-FFF2-40B4-BE49-F238E27FC236}">
                <a16:creationId xmlns:a16="http://schemas.microsoft.com/office/drawing/2014/main" id="{446CED8E-E84A-9820-74B1-30ECB8766346}"/>
              </a:ext>
            </a:extLst>
          </p:cNvPr>
          <p:cNvGrpSpPr/>
          <p:nvPr userDrawn="1"/>
        </p:nvGrpSpPr>
        <p:grpSpPr>
          <a:xfrm>
            <a:off x="7274300" y="4830498"/>
            <a:ext cx="2714292" cy="1517056"/>
            <a:chOff x="3381322" y="4571999"/>
            <a:chExt cx="2381356" cy="1330976"/>
          </a:xfrm>
        </p:grpSpPr>
        <p:grpSp>
          <p:nvGrpSpPr>
            <p:cNvPr id="22" name="Group 21">
              <a:extLst>
                <a:ext uri="{FF2B5EF4-FFF2-40B4-BE49-F238E27FC236}">
                  <a16:creationId xmlns:a16="http://schemas.microsoft.com/office/drawing/2014/main" id="{CBA3094E-3925-E30D-D565-EBAE646F5E7F}"/>
                </a:ext>
              </a:extLst>
            </p:cNvPr>
            <p:cNvGrpSpPr/>
            <p:nvPr userDrawn="1"/>
          </p:nvGrpSpPr>
          <p:grpSpPr>
            <a:xfrm>
              <a:off x="4070490" y="4571999"/>
              <a:ext cx="1006965" cy="1100469"/>
              <a:chOff x="5183237" y="4557650"/>
              <a:chExt cx="1408176" cy="1538935"/>
            </a:xfrm>
          </p:grpSpPr>
          <p:sp>
            <p:nvSpPr>
              <p:cNvPr id="24" name="Rectangle 23">
                <a:extLst>
                  <a:ext uri="{FF2B5EF4-FFF2-40B4-BE49-F238E27FC236}">
                    <a16:creationId xmlns:a16="http://schemas.microsoft.com/office/drawing/2014/main" id="{41BF550B-87AD-3611-C809-E550F83BF02F}"/>
                  </a:ext>
                </a:extLst>
              </p:cNvPr>
              <p:cNvSpPr/>
              <p:nvPr/>
            </p:nvSpPr>
            <p:spPr>
              <a:xfrm>
                <a:off x="5183237" y="4557650"/>
                <a:ext cx="1408176" cy="153893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dirty="0"/>
                  <a:t> </a:t>
                </a:r>
              </a:p>
            </p:txBody>
          </p:sp>
          <p:pic>
            <p:nvPicPr>
              <p:cNvPr id="25" name="Picture 24">
                <a:extLst>
                  <a:ext uri="{FF2B5EF4-FFF2-40B4-BE49-F238E27FC236}">
                    <a16:creationId xmlns:a16="http://schemas.microsoft.com/office/drawing/2014/main" id="{DCFBC0EE-2ACF-07D0-31C2-99CCA348A054}"/>
                  </a:ext>
                </a:extLst>
              </p:cNvPr>
              <p:cNvPicPr>
                <a:picLocks noChangeAspect="1"/>
              </p:cNvPicPr>
              <p:nvPr/>
            </p:nvPicPr>
            <p:blipFill>
              <a:blip r:embed="rId2"/>
              <a:stretch>
                <a:fillRect/>
              </a:stretch>
            </p:blipFill>
            <p:spPr>
              <a:xfrm>
                <a:off x="5378407" y="4756048"/>
                <a:ext cx="1012320" cy="1135773"/>
              </a:xfrm>
              <a:prstGeom prst="rect">
                <a:avLst/>
              </a:prstGeom>
            </p:spPr>
          </p:pic>
        </p:grpSp>
        <p:pic>
          <p:nvPicPr>
            <p:cNvPr id="23" name="Picture 22">
              <a:extLst>
                <a:ext uri="{FF2B5EF4-FFF2-40B4-BE49-F238E27FC236}">
                  <a16:creationId xmlns:a16="http://schemas.microsoft.com/office/drawing/2014/main" id="{2B4AFB76-C732-9195-8576-57FA5A94FAAA}"/>
                </a:ext>
              </a:extLst>
            </p:cNvPr>
            <p:cNvPicPr>
              <a:picLocks noChangeAspect="1"/>
            </p:cNvPicPr>
            <p:nvPr userDrawn="1"/>
          </p:nvPicPr>
          <p:blipFill>
            <a:blip r:embed="rId3"/>
            <a:srcRect t="44059"/>
            <a:stretch>
              <a:fillRect/>
            </a:stretch>
          </p:blipFill>
          <p:spPr>
            <a:xfrm>
              <a:off x="3381322" y="5687781"/>
              <a:ext cx="2381356" cy="215194"/>
            </a:xfrm>
            <a:prstGeom prst="rect">
              <a:avLst/>
            </a:prstGeom>
          </p:spPr>
        </p:pic>
      </p:grpSp>
    </p:spTree>
    <p:extLst>
      <p:ext uri="{BB962C8B-B14F-4D97-AF65-F5344CB8AC3E}">
        <p14:creationId xmlns:p14="http://schemas.microsoft.com/office/powerpoint/2010/main" val="25044234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p:cSld name="Presentation Title 3">
    <p:bg>
      <p:bgPr>
        <a:solidFill>
          <a:schemeClr val="tx2"/>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1D5B3CF-5810-EF40-8451-52B286E53328}"/>
              </a:ext>
            </a:extLst>
          </p:cNvPr>
          <p:cNvSpPr/>
          <p:nvPr/>
        </p:nvSpPr>
        <p:spPr>
          <a:xfrm>
            <a:off x="0" y="5029201"/>
            <a:ext cx="12192000" cy="1828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1" name="Title 1">
            <a:extLst>
              <a:ext uri="{FF2B5EF4-FFF2-40B4-BE49-F238E27FC236}">
                <a16:creationId xmlns:a16="http://schemas.microsoft.com/office/drawing/2014/main" id="{F3EFAC79-FBE2-DF48-8813-6E47C2638C11}"/>
              </a:ext>
            </a:extLst>
          </p:cNvPr>
          <p:cNvSpPr>
            <a:spLocks noGrp="1"/>
          </p:cNvSpPr>
          <p:nvPr>
            <p:ph type="ctrTitle" hasCustomPrompt="1"/>
          </p:nvPr>
        </p:nvSpPr>
        <p:spPr>
          <a:xfrm>
            <a:off x="914400" y="477000"/>
            <a:ext cx="10363200" cy="1466291"/>
          </a:xfrm>
        </p:spPr>
        <p:txBody>
          <a:bodyPr anchor="t" anchorCtr="0"/>
          <a:lstStyle>
            <a:lvl1pPr algn="ctr">
              <a:defRPr sz="4500" b="1" i="0" cap="none" baseline="0">
                <a:solidFill>
                  <a:schemeClr val="bg1"/>
                </a:solidFill>
                <a:latin typeface="Tahoma" panose="020B0604030504040204" pitchFamily="34" charset="0"/>
              </a:defRPr>
            </a:lvl1pPr>
          </a:lstStyle>
          <a:p>
            <a:r>
              <a:rPr lang="en-US" dirty="0"/>
              <a:t>Presentation Title</a:t>
            </a:r>
          </a:p>
        </p:txBody>
      </p:sp>
      <p:sp>
        <p:nvSpPr>
          <p:cNvPr id="12" name="Subtitle 2">
            <a:extLst>
              <a:ext uri="{FF2B5EF4-FFF2-40B4-BE49-F238E27FC236}">
                <a16:creationId xmlns:a16="http://schemas.microsoft.com/office/drawing/2014/main" id="{5183B407-5E80-E943-A014-BDCB3E4C4FAC}"/>
              </a:ext>
            </a:extLst>
          </p:cNvPr>
          <p:cNvSpPr>
            <a:spLocks noGrp="1"/>
          </p:cNvSpPr>
          <p:nvPr>
            <p:ph type="subTitle" idx="1" hasCustomPrompt="1"/>
          </p:nvPr>
        </p:nvSpPr>
        <p:spPr>
          <a:xfrm>
            <a:off x="1524000" y="1964997"/>
            <a:ext cx="9144000" cy="828294"/>
          </a:xfrm>
        </p:spPr>
        <p:txBody>
          <a:bodyPr/>
          <a:lstStyle>
            <a:lvl1pPr marL="0" indent="0" algn="ctr">
              <a:buNone/>
              <a:defRPr sz="2400" b="1" cap="all" baseline="0">
                <a:solidFill>
                  <a:schemeClr val="bg1"/>
                </a:solidFill>
                <a:latin typeface="Tahoma" panose="020B0604030504040204" pitchFamily="34" charset="0"/>
                <a:ea typeface="Tahoma" panose="020B0604030504040204" pitchFamily="34" charset="0"/>
                <a:cs typeface="Tahoma" panose="020B0604030504040204" pitchFamily="34" charset="0"/>
              </a:defRPr>
            </a:lvl1pPr>
            <a:lvl2pPr marL="342892" indent="0" algn="ctr">
              <a:buNone/>
              <a:defRPr sz="1500"/>
            </a:lvl2pPr>
            <a:lvl3pPr marL="685783" indent="0" algn="ctr">
              <a:buNone/>
              <a:defRPr sz="1350"/>
            </a:lvl3pPr>
            <a:lvl4pPr marL="1028675" indent="0" algn="ctr">
              <a:buNone/>
              <a:defRPr sz="1200"/>
            </a:lvl4pPr>
            <a:lvl5pPr marL="1371566" indent="0" algn="ctr">
              <a:buNone/>
              <a:defRPr sz="1200"/>
            </a:lvl5pPr>
            <a:lvl6pPr marL="1714457" indent="0" algn="ctr">
              <a:buNone/>
              <a:defRPr sz="1200"/>
            </a:lvl6pPr>
            <a:lvl7pPr marL="2057348" indent="0" algn="ctr">
              <a:buNone/>
              <a:defRPr sz="1200"/>
            </a:lvl7pPr>
            <a:lvl8pPr marL="2400240" indent="0" algn="ctr">
              <a:buNone/>
              <a:defRPr sz="1200"/>
            </a:lvl8pPr>
            <a:lvl9pPr marL="2743132" indent="0" algn="ctr">
              <a:buNone/>
              <a:defRPr sz="1200"/>
            </a:lvl9pPr>
          </a:lstStyle>
          <a:p>
            <a:r>
              <a:rPr lang="en-US" dirty="0"/>
              <a:t>Sub-header</a:t>
            </a:r>
          </a:p>
        </p:txBody>
      </p:sp>
      <p:sp>
        <p:nvSpPr>
          <p:cNvPr id="13" name="Text Placeholder 4">
            <a:extLst>
              <a:ext uri="{FF2B5EF4-FFF2-40B4-BE49-F238E27FC236}">
                <a16:creationId xmlns:a16="http://schemas.microsoft.com/office/drawing/2014/main" id="{0FF14268-F6DF-AE49-B746-8341CDE32594}"/>
              </a:ext>
            </a:extLst>
          </p:cNvPr>
          <p:cNvSpPr>
            <a:spLocks noGrp="1"/>
          </p:cNvSpPr>
          <p:nvPr>
            <p:ph type="body" sz="quarter" idx="10" hasCustomPrompt="1"/>
          </p:nvPr>
        </p:nvSpPr>
        <p:spPr>
          <a:xfrm>
            <a:off x="2969979" y="2816320"/>
            <a:ext cx="6233583" cy="334963"/>
          </a:xfrm>
        </p:spPr>
        <p:txBody>
          <a:bodyPr>
            <a:normAutofit/>
          </a:bodyPr>
          <a:lstStyle>
            <a:lvl1pPr marL="0" indent="0" algn="ctr">
              <a:buNone/>
              <a:defRPr sz="2000">
                <a:solidFill>
                  <a:schemeClr val="bg1"/>
                </a:solidFill>
                <a:latin typeface="Tahoma" panose="020B0604030504040204" pitchFamily="34" charset="0"/>
                <a:ea typeface="Tahoma" panose="020B0604030504040204" pitchFamily="34" charset="0"/>
                <a:cs typeface="Tahoma" panose="020B0604030504040204" pitchFamily="34" charset="0"/>
              </a:defRPr>
            </a:lvl1pPr>
          </a:lstStyle>
          <a:p>
            <a:pPr lvl="0"/>
            <a:r>
              <a:rPr lang="en-US" dirty="0"/>
              <a:t>Name of Presenter and Title</a:t>
            </a:r>
          </a:p>
        </p:txBody>
      </p:sp>
      <p:sp>
        <p:nvSpPr>
          <p:cNvPr id="14" name="Text Placeholder 4">
            <a:extLst>
              <a:ext uri="{FF2B5EF4-FFF2-40B4-BE49-F238E27FC236}">
                <a16:creationId xmlns:a16="http://schemas.microsoft.com/office/drawing/2014/main" id="{9C5AD891-4FCC-0446-93A5-2DB1541B0499}"/>
              </a:ext>
            </a:extLst>
          </p:cNvPr>
          <p:cNvSpPr>
            <a:spLocks noGrp="1"/>
          </p:cNvSpPr>
          <p:nvPr>
            <p:ph type="body" sz="quarter" idx="11" hasCustomPrompt="1"/>
          </p:nvPr>
        </p:nvSpPr>
        <p:spPr>
          <a:xfrm>
            <a:off x="914403" y="3277318"/>
            <a:ext cx="4950937" cy="652749"/>
          </a:xfrm>
        </p:spPr>
        <p:txBody>
          <a:bodyPr anchor="ctr">
            <a:normAutofit/>
          </a:bodyPr>
          <a:lstStyle>
            <a:lvl1pPr marL="0" indent="0" algn="r">
              <a:buNone/>
              <a:defRPr sz="1800">
                <a:solidFill>
                  <a:schemeClr val="bg1"/>
                </a:solidFill>
                <a:latin typeface="Tahoma" panose="020B0604030504040204" pitchFamily="34" charset="0"/>
                <a:ea typeface="Tahoma" panose="020B0604030504040204" pitchFamily="34" charset="0"/>
                <a:cs typeface="Tahoma" panose="020B0604030504040204" pitchFamily="34" charset="0"/>
              </a:defRPr>
            </a:lvl1pPr>
          </a:lstStyle>
          <a:p>
            <a:pPr lvl="0"/>
            <a:r>
              <a:rPr lang="en-US" dirty="0"/>
              <a:t>College Name</a:t>
            </a:r>
          </a:p>
        </p:txBody>
      </p:sp>
      <p:sp>
        <p:nvSpPr>
          <p:cNvPr id="15" name="Text Placeholder 4">
            <a:extLst>
              <a:ext uri="{FF2B5EF4-FFF2-40B4-BE49-F238E27FC236}">
                <a16:creationId xmlns:a16="http://schemas.microsoft.com/office/drawing/2014/main" id="{09EBC9F5-88EB-8443-B256-F5EF5358DF4D}"/>
              </a:ext>
            </a:extLst>
          </p:cNvPr>
          <p:cNvSpPr>
            <a:spLocks noGrp="1"/>
          </p:cNvSpPr>
          <p:nvPr>
            <p:ph type="body" sz="quarter" idx="12" hasCustomPrompt="1"/>
          </p:nvPr>
        </p:nvSpPr>
        <p:spPr>
          <a:xfrm>
            <a:off x="6308197" y="3277318"/>
            <a:ext cx="4950937" cy="652749"/>
          </a:xfrm>
        </p:spPr>
        <p:txBody>
          <a:bodyPr anchor="ctr">
            <a:normAutofit/>
          </a:bodyPr>
          <a:lstStyle>
            <a:lvl1pPr marL="0" indent="0" algn="l">
              <a:buNone/>
              <a:defRPr sz="1800">
                <a:solidFill>
                  <a:schemeClr val="bg1"/>
                </a:solidFill>
                <a:latin typeface="Tahoma" panose="020B0604030504040204" pitchFamily="34" charset="0"/>
                <a:ea typeface="Tahoma" panose="020B0604030504040204" pitchFamily="34" charset="0"/>
                <a:cs typeface="Tahoma" panose="020B0604030504040204" pitchFamily="34" charset="0"/>
              </a:defRPr>
            </a:lvl1pPr>
          </a:lstStyle>
          <a:p>
            <a:pPr lvl="0"/>
            <a:r>
              <a:rPr lang="en-US" dirty="0"/>
              <a:t>Department or program</a:t>
            </a:r>
          </a:p>
        </p:txBody>
      </p:sp>
      <p:grpSp>
        <p:nvGrpSpPr>
          <p:cNvPr id="16" name="Group 15">
            <a:extLst>
              <a:ext uri="{FF2B5EF4-FFF2-40B4-BE49-F238E27FC236}">
                <a16:creationId xmlns:a16="http://schemas.microsoft.com/office/drawing/2014/main" id="{3F1FEA00-B214-AF4C-B8C4-3A82EA4AB2F4}"/>
              </a:ext>
            </a:extLst>
          </p:cNvPr>
          <p:cNvGrpSpPr/>
          <p:nvPr userDrawn="1"/>
        </p:nvGrpSpPr>
        <p:grpSpPr>
          <a:xfrm>
            <a:off x="4552974" y="4324285"/>
            <a:ext cx="3086052" cy="1879617"/>
            <a:chOff x="4884927" y="4571999"/>
            <a:chExt cx="2415372" cy="1450409"/>
          </a:xfrm>
        </p:grpSpPr>
        <p:pic>
          <p:nvPicPr>
            <p:cNvPr id="18" name="Picture 17">
              <a:extLst>
                <a:ext uri="{FF2B5EF4-FFF2-40B4-BE49-F238E27FC236}">
                  <a16:creationId xmlns:a16="http://schemas.microsoft.com/office/drawing/2014/main" id="{CA9CE167-A505-D349-A0F4-F77811BEABD7}"/>
                </a:ext>
              </a:extLst>
            </p:cNvPr>
            <p:cNvPicPr>
              <a:picLocks noChangeAspect="1"/>
            </p:cNvPicPr>
            <p:nvPr userDrawn="1"/>
          </p:nvPicPr>
          <p:blipFill>
            <a:blip r:embed="rId2"/>
            <a:srcRect t="46673"/>
            <a:stretch>
              <a:fillRect/>
            </a:stretch>
          </p:blipFill>
          <p:spPr>
            <a:xfrm>
              <a:off x="4884927" y="5814339"/>
              <a:ext cx="2415372" cy="208069"/>
            </a:xfrm>
            <a:prstGeom prst="rect">
              <a:avLst/>
            </a:prstGeom>
          </p:spPr>
        </p:pic>
        <p:grpSp>
          <p:nvGrpSpPr>
            <p:cNvPr id="19" name="Group 18">
              <a:extLst>
                <a:ext uri="{FF2B5EF4-FFF2-40B4-BE49-F238E27FC236}">
                  <a16:creationId xmlns:a16="http://schemas.microsoft.com/office/drawing/2014/main" id="{C433D900-85D8-9843-A60D-7BA69B18B350}"/>
                </a:ext>
              </a:extLst>
            </p:cNvPr>
            <p:cNvGrpSpPr/>
            <p:nvPr userDrawn="1"/>
          </p:nvGrpSpPr>
          <p:grpSpPr>
            <a:xfrm>
              <a:off x="5594490" y="4571999"/>
              <a:ext cx="1006965" cy="1100469"/>
              <a:chOff x="5183237" y="4557650"/>
              <a:chExt cx="1408176" cy="1538935"/>
            </a:xfrm>
          </p:grpSpPr>
          <p:sp>
            <p:nvSpPr>
              <p:cNvPr id="20" name="Rectangle 19">
                <a:extLst>
                  <a:ext uri="{FF2B5EF4-FFF2-40B4-BE49-F238E27FC236}">
                    <a16:creationId xmlns:a16="http://schemas.microsoft.com/office/drawing/2014/main" id="{94FF2BE7-1FDF-994A-8167-87896B880EDD}"/>
                  </a:ext>
                </a:extLst>
              </p:cNvPr>
              <p:cNvSpPr/>
              <p:nvPr/>
            </p:nvSpPr>
            <p:spPr>
              <a:xfrm>
                <a:off x="5183237" y="4557650"/>
                <a:ext cx="1408176" cy="153893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dirty="0"/>
                  <a:t> </a:t>
                </a:r>
              </a:p>
            </p:txBody>
          </p:sp>
          <p:pic>
            <p:nvPicPr>
              <p:cNvPr id="21" name="Picture 20">
                <a:extLst>
                  <a:ext uri="{FF2B5EF4-FFF2-40B4-BE49-F238E27FC236}">
                    <a16:creationId xmlns:a16="http://schemas.microsoft.com/office/drawing/2014/main" id="{A8880FB9-D661-3540-92B4-3B0FC9ED9156}"/>
                  </a:ext>
                </a:extLst>
              </p:cNvPr>
              <p:cNvPicPr>
                <a:picLocks noChangeAspect="1"/>
              </p:cNvPicPr>
              <p:nvPr/>
            </p:nvPicPr>
            <p:blipFill>
              <a:blip r:embed="rId3"/>
              <a:stretch>
                <a:fillRect/>
              </a:stretch>
            </p:blipFill>
            <p:spPr>
              <a:xfrm>
                <a:off x="5378407" y="4756048"/>
                <a:ext cx="1012320" cy="1135773"/>
              </a:xfrm>
              <a:prstGeom prst="rect">
                <a:avLst/>
              </a:prstGeom>
            </p:spPr>
          </p:pic>
        </p:grpSp>
      </p:grpSp>
      <p:sp>
        <p:nvSpPr>
          <p:cNvPr id="2" name="TextBox 1">
            <a:extLst>
              <a:ext uri="{FF2B5EF4-FFF2-40B4-BE49-F238E27FC236}">
                <a16:creationId xmlns:a16="http://schemas.microsoft.com/office/drawing/2014/main" id="{8457194C-065E-B217-04B4-5DE446BED688}"/>
              </a:ext>
            </a:extLst>
          </p:cNvPr>
          <p:cNvSpPr txBox="1"/>
          <p:nvPr userDrawn="1"/>
        </p:nvSpPr>
        <p:spPr>
          <a:xfrm>
            <a:off x="135467" y="-1093935"/>
            <a:ext cx="11480800" cy="400110"/>
          </a:xfrm>
          <a:prstGeom prst="rect">
            <a:avLst/>
          </a:prstGeom>
          <a:noFill/>
        </p:spPr>
        <p:txBody>
          <a:bodyPr wrap="square" rtlCol="0">
            <a:spAutoFit/>
          </a:bodyPr>
          <a:lstStyle/>
          <a:p>
            <a:r>
              <a:rPr lang="en-US" sz="2000" b="1" dirty="0">
                <a:solidFill>
                  <a:schemeClr val="bg1"/>
                </a:solidFill>
              </a:rPr>
              <a:t>See all Presentation Slide options in the Layout options</a:t>
            </a:r>
          </a:p>
        </p:txBody>
      </p:sp>
    </p:spTree>
    <p:extLst>
      <p:ext uri="{BB962C8B-B14F-4D97-AF65-F5344CB8AC3E}">
        <p14:creationId xmlns:p14="http://schemas.microsoft.com/office/powerpoint/2010/main" val="9787575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title" preserve="1">
  <p:cSld name="Divider Slide">
    <p:bg>
      <p:bgPr>
        <a:blipFill dpi="0" rotWithShape="1">
          <a:blip r:embed="rId2">
            <a:lum/>
          </a:blip>
          <a:srcRect/>
          <a:stretch>
            <a:fillRect t="-7000" b="-7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914400" y="1661770"/>
            <a:ext cx="10363200" cy="1466291"/>
          </a:xfrm>
        </p:spPr>
        <p:txBody>
          <a:bodyPr anchor="t" anchorCtr="0"/>
          <a:lstStyle>
            <a:lvl1pPr algn="ctr">
              <a:defRPr sz="4500" b="1" i="0" cap="none" baseline="0">
                <a:solidFill>
                  <a:schemeClr val="bg1"/>
                </a:solidFill>
                <a:latin typeface="Tahoma" panose="020B0604030504040204" pitchFamily="34" charset="0"/>
              </a:defRPr>
            </a:lvl1pPr>
          </a:lstStyle>
          <a:p>
            <a:r>
              <a:rPr lang="en-US" dirty="0"/>
              <a:t>Divider Slide</a:t>
            </a:r>
          </a:p>
        </p:txBody>
      </p:sp>
      <p:sp>
        <p:nvSpPr>
          <p:cNvPr id="3" name="Subtitle 2"/>
          <p:cNvSpPr>
            <a:spLocks noGrp="1"/>
          </p:cNvSpPr>
          <p:nvPr>
            <p:ph type="subTitle" idx="1" hasCustomPrompt="1"/>
          </p:nvPr>
        </p:nvSpPr>
        <p:spPr>
          <a:xfrm>
            <a:off x="1524000" y="3149767"/>
            <a:ext cx="9144000" cy="828294"/>
          </a:xfrm>
        </p:spPr>
        <p:txBody>
          <a:bodyPr/>
          <a:lstStyle>
            <a:lvl1pPr marL="0" indent="0" algn="ctr">
              <a:buNone/>
              <a:defRPr sz="2400" cap="all" baseline="0">
                <a:solidFill>
                  <a:schemeClr val="bg1"/>
                </a:solidFill>
                <a:latin typeface="Tahoma" panose="020B0604030504040204" pitchFamily="34" charset="0"/>
                <a:ea typeface="Tahoma" panose="020B0604030504040204" pitchFamily="34" charset="0"/>
                <a:cs typeface="Tahoma" panose="020B0604030504040204" pitchFamily="34" charset="0"/>
              </a:defRPr>
            </a:lvl1pPr>
            <a:lvl2pPr marL="342892" indent="0" algn="ctr">
              <a:buNone/>
              <a:defRPr sz="1500"/>
            </a:lvl2pPr>
            <a:lvl3pPr marL="685783" indent="0" algn="ctr">
              <a:buNone/>
              <a:defRPr sz="1350"/>
            </a:lvl3pPr>
            <a:lvl4pPr marL="1028675" indent="0" algn="ctr">
              <a:buNone/>
              <a:defRPr sz="1200"/>
            </a:lvl4pPr>
            <a:lvl5pPr marL="1371566" indent="0" algn="ctr">
              <a:buNone/>
              <a:defRPr sz="1200"/>
            </a:lvl5pPr>
            <a:lvl6pPr marL="1714457" indent="0" algn="ctr">
              <a:buNone/>
              <a:defRPr sz="1200"/>
            </a:lvl6pPr>
            <a:lvl7pPr marL="2057348" indent="0" algn="ctr">
              <a:buNone/>
              <a:defRPr sz="1200"/>
            </a:lvl7pPr>
            <a:lvl8pPr marL="2400240" indent="0" algn="ctr">
              <a:buNone/>
              <a:defRPr sz="1200"/>
            </a:lvl8pPr>
            <a:lvl9pPr marL="2743132" indent="0" algn="ctr">
              <a:buNone/>
              <a:defRPr sz="1200"/>
            </a:lvl9pPr>
          </a:lstStyle>
          <a:p>
            <a:r>
              <a:rPr lang="en-US" dirty="0"/>
              <a:t>Section title</a:t>
            </a:r>
          </a:p>
        </p:txBody>
      </p:sp>
      <p:sp>
        <p:nvSpPr>
          <p:cNvPr id="4" name="TextBox 3">
            <a:extLst>
              <a:ext uri="{FF2B5EF4-FFF2-40B4-BE49-F238E27FC236}">
                <a16:creationId xmlns:a16="http://schemas.microsoft.com/office/drawing/2014/main" id="{75C2F10E-985B-7FCB-E8C3-E4AF6186F236}"/>
              </a:ext>
            </a:extLst>
          </p:cNvPr>
          <p:cNvSpPr txBox="1"/>
          <p:nvPr userDrawn="1"/>
        </p:nvSpPr>
        <p:spPr>
          <a:xfrm>
            <a:off x="135467" y="-1093935"/>
            <a:ext cx="11480800" cy="400110"/>
          </a:xfrm>
          <a:prstGeom prst="rect">
            <a:avLst/>
          </a:prstGeom>
          <a:noFill/>
        </p:spPr>
        <p:txBody>
          <a:bodyPr wrap="square" rtlCol="0">
            <a:spAutoFit/>
          </a:bodyPr>
          <a:lstStyle/>
          <a:p>
            <a:r>
              <a:rPr lang="en-US" sz="2000" b="1" dirty="0">
                <a:solidFill>
                  <a:schemeClr val="bg1"/>
                </a:solidFill>
              </a:rPr>
              <a:t>See all Presentation Slide options in the Layout options</a:t>
            </a:r>
          </a:p>
        </p:txBody>
      </p:sp>
    </p:spTree>
    <p:extLst>
      <p:ext uri="{BB962C8B-B14F-4D97-AF65-F5344CB8AC3E}">
        <p14:creationId xmlns:p14="http://schemas.microsoft.com/office/powerpoint/2010/main" val="23743439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Divider Slide 2">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1851" y="1709743"/>
            <a:ext cx="10515600" cy="2852737"/>
          </a:xfrm>
        </p:spPr>
        <p:txBody>
          <a:bodyPr anchor="b"/>
          <a:lstStyle>
            <a:lvl1pPr>
              <a:defRPr sz="4500"/>
            </a:lvl1pPr>
          </a:lstStyle>
          <a:p>
            <a:r>
              <a:rPr lang="en-US" dirty="0"/>
              <a:t>Divider Slide 2</a:t>
            </a:r>
          </a:p>
        </p:txBody>
      </p:sp>
      <p:sp>
        <p:nvSpPr>
          <p:cNvPr id="3" name="Text Placeholder 2"/>
          <p:cNvSpPr>
            <a:spLocks noGrp="1"/>
          </p:cNvSpPr>
          <p:nvPr>
            <p:ph type="body" idx="1" hasCustomPrompt="1"/>
          </p:nvPr>
        </p:nvSpPr>
        <p:spPr>
          <a:xfrm>
            <a:off x="831851" y="4589469"/>
            <a:ext cx="10515600" cy="736515"/>
          </a:xfrm>
        </p:spPr>
        <p:txBody>
          <a:bodyPr/>
          <a:lstStyle>
            <a:lvl1pPr marL="0" indent="0">
              <a:buNone/>
              <a:defRPr sz="1800">
                <a:solidFill>
                  <a:schemeClr val="tx1"/>
                </a:solidFill>
              </a:defRPr>
            </a:lvl1pPr>
            <a:lvl2pPr marL="342892" indent="0">
              <a:buNone/>
              <a:defRPr sz="1500">
                <a:solidFill>
                  <a:schemeClr val="tx1">
                    <a:tint val="75000"/>
                  </a:schemeClr>
                </a:solidFill>
              </a:defRPr>
            </a:lvl2pPr>
            <a:lvl3pPr marL="685783" indent="0">
              <a:buNone/>
              <a:defRPr sz="1350">
                <a:solidFill>
                  <a:schemeClr val="tx1">
                    <a:tint val="75000"/>
                  </a:schemeClr>
                </a:solidFill>
              </a:defRPr>
            </a:lvl3pPr>
            <a:lvl4pPr marL="1028675" indent="0">
              <a:buNone/>
              <a:defRPr sz="1200">
                <a:solidFill>
                  <a:schemeClr val="tx1">
                    <a:tint val="75000"/>
                  </a:schemeClr>
                </a:solidFill>
              </a:defRPr>
            </a:lvl4pPr>
            <a:lvl5pPr marL="1371566" indent="0">
              <a:buNone/>
              <a:defRPr sz="1200">
                <a:solidFill>
                  <a:schemeClr val="tx1">
                    <a:tint val="75000"/>
                  </a:schemeClr>
                </a:solidFill>
              </a:defRPr>
            </a:lvl5pPr>
            <a:lvl6pPr marL="1714457" indent="0">
              <a:buNone/>
              <a:defRPr sz="1200">
                <a:solidFill>
                  <a:schemeClr val="tx1">
                    <a:tint val="75000"/>
                  </a:schemeClr>
                </a:solidFill>
              </a:defRPr>
            </a:lvl6pPr>
            <a:lvl7pPr marL="2057348" indent="0">
              <a:buNone/>
              <a:defRPr sz="1200">
                <a:solidFill>
                  <a:schemeClr val="tx1">
                    <a:tint val="75000"/>
                  </a:schemeClr>
                </a:solidFill>
              </a:defRPr>
            </a:lvl7pPr>
            <a:lvl8pPr marL="2400240" indent="0">
              <a:buNone/>
              <a:defRPr sz="1200">
                <a:solidFill>
                  <a:schemeClr val="tx1">
                    <a:tint val="75000"/>
                  </a:schemeClr>
                </a:solidFill>
              </a:defRPr>
            </a:lvl8pPr>
            <a:lvl9pPr marL="2743132" indent="0">
              <a:buNone/>
              <a:defRPr sz="1200">
                <a:solidFill>
                  <a:schemeClr val="tx1">
                    <a:tint val="75000"/>
                  </a:schemeClr>
                </a:solidFill>
              </a:defRPr>
            </a:lvl9pPr>
          </a:lstStyle>
          <a:p>
            <a:pPr lvl="0"/>
            <a:r>
              <a:rPr lang="en-US" dirty="0"/>
              <a:t>Section Topic</a:t>
            </a:r>
          </a:p>
        </p:txBody>
      </p:sp>
      <p:sp>
        <p:nvSpPr>
          <p:cNvPr id="4" name="TextBox 3">
            <a:extLst>
              <a:ext uri="{FF2B5EF4-FFF2-40B4-BE49-F238E27FC236}">
                <a16:creationId xmlns:a16="http://schemas.microsoft.com/office/drawing/2014/main" id="{E2D31A7E-1651-7128-FF1D-E9620C60A298}"/>
              </a:ext>
            </a:extLst>
          </p:cNvPr>
          <p:cNvSpPr txBox="1"/>
          <p:nvPr userDrawn="1"/>
        </p:nvSpPr>
        <p:spPr>
          <a:xfrm>
            <a:off x="135467" y="-1093935"/>
            <a:ext cx="11480800" cy="400110"/>
          </a:xfrm>
          <a:prstGeom prst="rect">
            <a:avLst/>
          </a:prstGeom>
          <a:noFill/>
        </p:spPr>
        <p:txBody>
          <a:bodyPr wrap="square" rtlCol="0">
            <a:spAutoFit/>
          </a:bodyPr>
          <a:lstStyle/>
          <a:p>
            <a:r>
              <a:rPr lang="en-US" sz="2000" b="1" dirty="0">
                <a:solidFill>
                  <a:schemeClr val="bg1"/>
                </a:solidFill>
              </a:rPr>
              <a:t>See all Presentation Slide options in the Layout options</a:t>
            </a:r>
          </a:p>
        </p:txBody>
      </p:sp>
    </p:spTree>
    <p:extLst>
      <p:ext uri="{BB962C8B-B14F-4D97-AF65-F5344CB8AC3E}">
        <p14:creationId xmlns:p14="http://schemas.microsoft.com/office/powerpoint/2010/main" val="137150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838199" y="2951511"/>
            <a:ext cx="10515600" cy="351639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Box 3">
            <a:extLst>
              <a:ext uri="{FF2B5EF4-FFF2-40B4-BE49-F238E27FC236}">
                <a16:creationId xmlns:a16="http://schemas.microsoft.com/office/drawing/2014/main" id="{1AB0CCDF-186F-322C-1147-DC299D3ACE55}"/>
              </a:ext>
            </a:extLst>
          </p:cNvPr>
          <p:cNvSpPr txBox="1"/>
          <p:nvPr userDrawn="1"/>
        </p:nvSpPr>
        <p:spPr>
          <a:xfrm>
            <a:off x="135467" y="-1093935"/>
            <a:ext cx="11480800" cy="400110"/>
          </a:xfrm>
          <a:prstGeom prst="rect">
            <a:avLst/>
          </a:prstGeom>
          <a:noFill/>
        </p:spPr>
        <p:txBody>
          <a:bodyPr wrap="square" rtlCol="0">
            <a:spAutoFit/>
          </a:bodyPr>
          <a:lstStyle/>
          <a:p>
            <a:r>
              <a:rPr lang="en-US" sz="2000" b="1" dirty="0">
                <a:solidFill>
                  <a:schemeClr val="bg1"/>
                </a:solidFill>
              </a:rPr>
              <a:t>See all Presentation Slide options in the Layout options</a:t>
            </a:r>
          </a:p>
        </p:txBody>
      </p:sp>
    </p:spTree>
    <p:extLst>
      <p:ext uri="{BB962C8B-B14F-4D97-AF65-F5344CB8AC3E}">
        <p14:creationId xmlns:p14="http://schemas.microsoft.com/office/powerpoint/2010/main" val="36714282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D5431B1E-8998-0146-AF70-B53ABD36F462}"/>
              </a:ext>
            </a:extLst>
          </p:cNvPr>
          <p:cNvSpPr/>
          <p:nvPr userDrawn="1"/>
        </p:nvSpPr>
        <p:spPr>
          <a:xfrm flipV="1">
            <a:off x="-2" y="0"/>
            <a:ext cx="12192001" cy="797621"/>
          </a:xfrm>
          <a:prstGeom prst="rect">
            <a:avLst/>
          </a:prstGeom>
          <a:solidFill>
            <a:schemeClr val="tx2">
              <a:lumMod val="75000"/>
            </a:schemeClr>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sz="1350"/>
          </a:p>
        </p:txBody>
      </p:sp>
      <p:sp>
        <p:nvSpPr>
          <p:cNvPr id="4" name="Right Triangle 3">
            <a:extLst>
              <a:ext uri="{FF2B5EF4-FFF2-40B4-BE49-F238E27FC236}">
                <a16:creationId xmlns:a16="http://schemas.microsoft.com/office/drawing/2014/main" id="{D7F49166-10C2-9D5B-B8C1-56375D00BD33}"/>
              </a:ext>
            </a:extLst>
          </p:cNvPr>
          <p:cNvSpPr/>
          <p:nvPr userDrawn="1"/>
        </p:nvSpPr>
        <p:spPr>
          <a:xfrm flipV="1">
            <a:off x="1" y="0"/>
            <a:ext cx="12191999" cy="1283398"/>
          </a:xfrm>
          <a:prstGeom prst="rtTriangle">
            <a:avLst/>
          </a:prstGeom>
          <a:solidFill>
            <a:srgbClr val="8C0B4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Placeholder 1"/>
          <p:cNvSpPr>
            <a:spLocks noGrp="1"/>
          </p:cNvSpPr>
          <p:nvPr>
            <p:ph type="title"/>
          </p:nvPr>
        </p:nvSpPr>
        <p:spPr>
          <a:xfrm>
            <a:off x="838199" y="1591024"/>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199" y="3051520"/>
            <a:ext cx="10515600" cy="292397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Box 4">
            <a:extLst>
              <a:ext uri="{FF2B5EF4-FFF2-40B4-BE49-F238E27FC236}">
                <a16:creationId xmlns:a16="http://schemas.microsoft.com/office/drawing/2014/main" id="{09DFAB00-678D-BAC0-89CC-7B23C237C281}"/>
              </a:ext>
            </a:extLst>
          </p:cNvPr>
          <p:cNvSpPr txBox="1"/>
          <p:nvPr userDrawn="1"/>
        </p:nvSpPr>
        <p:spPr>
          <a:xfrm>
            <a:off x="135467" y="-1093935"/>
            <a:ext cx="11480800" cy="400110"/>
          </a:xfrm>
          <a:prstGeom prst="rect">
            <a:avLst/>
          </a:prstGeom>
          <a:noFill/>
        </p:spPr>
        <p:txBody>
          <a:bodyPr wrap="square" rtlCol="0">
            <a:spAutoFit/>
          </a:bodyPr>
          <a:lstStyle/>
          <a:p>
            <a:r>
              <a:rPr lang="en-US" sz="2000" b="1" dirty="0">
                <a:solidFill>
                  <a:schemeClr val="bg1"/>
                </a:solidFill>
              </a:rPr>
              <a:t>See all Presentation Slide options in the Layout options</a:t>
            </a:r>
          </a:p>
        </p:txBody>
      </p:sp>
      <p:pic>
        <p:nvPicPr>
          <p:cNvPr id="6" name="Picture 5">
            <a:extLst>
              <a:ext uri="{FF2B5EF4-FFF2-40B4-BE49-F238E27FC236}">
                <a16:creationId xmlns:a16="http://schemas.microsoft.com/office/drawing/2014/main" id="{7A1E6A5A-6FC0-130A-68DA-D1D4A94FC9A0}"/>
              </a:ext>
            </a:extLst>
          </p:cNvPr>
          <p:cNvPicPr>
            <a:picLocks noChangeAspect="1"/>
          </p:cNvPicPr>
          <p:nvPr userDrawn="1"/>
        </p:nvPicPr>
        <p:blipFill>
          <a:blip r:embed="rId19"/>
          <a:stretch>
            <a:fillRect/>
          </a:stretch>
        </p:blipFill>
        <p:spPr>
          <a:xfrm>
            <a:off x="323849" y="174849"/>
            <a:ext cx="723894" cy="812174"/>
          </a:xfrm>
          <a:prstGeom prst="rect">
            <a:avLst/>
          </a:prstGeom>
        </p:spPr>
      </p:pic>
      <p:sp>
        <p:nvSpPr>
          <p:cNvPr id="7" name="TextBox 6">
            <a:extLst>
              <a:ext uri="{FF2B5EF4-FFF2-40B4-BE49-F238E27FC236}">
                <a16:creationId xmlns:a16="http://schemas.microsoft.com/office/drawing/2014/main" id="{1D0E220D-C9C0-34BC-F3F9-939A6B641079}"/>
              </a:ext>
            </a:extLst>
          </p:cNvPr>
          <p:cNvSpPr txBox="1"/>
          <p:nvPr userDrawn="1"/>
        </p:nvSpPr>
        <p:spPr>
          <a:xfrm>
            <a:off x="11616267" y="6470374"/>
            <a:ext cx="473766" cy="307777"/>
          </a:xfrm>
          <a:prstGeom prst="rect">
            <a:avLst/>
          </a:prstGeom>
          <a:noFill/>
        </p:spPr>
        <p:txBody>
          <a:bodyPr wrap="square" rtlCol="0">
            <a:spAutoFit/>
          </a:bodyPr>
          <a:lstStyle/>
          <a:p>
            <a:fld id="{311D6CB7-EDCC-454A-8C83-501ACFA63167}" type="slidenum">
              <a:rPr lang="en-US" sz="1400" smtClean="0"/>
              <a:t>‹#›</a:t>
            </a:fld>
            <a:endParaRPr lang="en-US" sz="1400" dirty="0"/>
          </a:p>
        </p:txBody>
      </p:sp>
    </p:spTree>
    <p:extLst>
      <p:ext uri="{BB962C8B-B14F-4D97-AF65-F5344CB8AC3E}">
        <p14:creationId xmlns:p14="http://schemas.microsoft.com/office/powerpoint/2010/main" val="4099463920"/>
      </p:ext>
    </p:extLst>
  </p:cSld>
  <p:clrMap bg1="lt1" tx1="dk1" bg2="lt2" tx2="dk2" accent1="accent1" accent2="accent2" accent3="accent3" accent4="accent4" accent5="accent5" accent6="accent6" hlink="hlink" folHlink="folHlink"/>
  <p:sldLayoutIdLst>
    <p:sldLayoutId id="2147483678" r:id="rId1"/>
    <p:sldLayoutId id="2147483680" r:id="rId2"/>
    <p:sldLayoutId id="2147483681" r:id="rId3"/>
    <p:sldLayoutId id="2147483674" r:id="rId4"/>
    <p:sldLayoutId id="2147483663" r:id="rId5"/>
    <p:sldLayoutId id="2147483664" r:id="rId6"/>
    <p:sldLayoutId id="2147483662" r:id="rId7"/>
    <p:sldLayoutId id="2147483665" r:id="rId8"/>
    <p:sldLayoutId id="2147483666" r:id="rId9"/>
    <p:sldLayoutId id="2147483667" r:id="rId10"/>
    <p:sldLayoutId id="2147483668" r:id="rId11"/>
    <p:sldLayoutId id="2147483669" r:id="rId12"/>
    <p:sldLayoutId id="2147483670" r:id="rId13"/>
    <p:sldLayoutId id="2147483671" r:id="rId14"/>
    <p:sldLayoutId id="2147483672" r:id="rId15"/>
    <p:sldLayoutId id="2147483673" r:id="rId16"/>
    <p:sldLayoutId id="2147483661" r:id="rId17"/>
  </p:sldLayoutIdLst>
  <p:txStyles>
    <p:titleStyle>
      <a:lvl1pPr algn="l" defTabSz="685783" rtl="0" eaLnBrk="1" latinLnBrk="0" hangingPunct="1">
        <a:lnSpc>
          <a:spcPct val="90000"/>
        </a:lnSpc>
        <a:spcBef>
          <a:spcPct val="0"/>
        </a:spcBef>
        <a:buNone/>
        <a:defRPr sz="3000" b="1" kern="1200">
          <a:solidFill>
            <a:schemeClr val="tx2"/>
          </a:solidFill>
          <a:latin typeface="Tahoma" panose="020B0604030504040204" pitchFamily="34" charset="0"/>
          <a:ea typeface="Tahoma" panose="020B0604030504040204" pitchFamily="34" charset="0"/>
          <a:cs typeface="Tahoma" panose="020B0604030504040204" pitchFamily="34" charset="0"/>
        </a:defRPr>
      </a:lvl1pPr>
    </p:titleStyle>
    <p:bodyStyle>
      <a:lvl1pPr marL="171446" indent="-171446" algn="l" defTabSz="685783"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37" indent="-171446" algn="l" defTabSz="685783"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28" indent="-171446" algn="l" defTabSz="685783"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20"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12"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03"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77"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8.xml"/><Relationship Id="rId5" Type="http://schemas.openxmlformats.org/officeDocument/2006/relationships/image" Target="../media/image54.png"/><Relationship Id="rId4" Type="http://schemas.openxmlformats.org/officeDocument/2006/relationships/image" Target="../media/image53.png"/></Relationships>
</file>

<file path=ppt/slides/_rels/slide11.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2.jpeg"/><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png"/><Relationship Id="rId1" Type="http://schemas.openxmlformats.org/officeDocument/2006/relationships/slideLayout" Target="../slideLayouts/slideLayout17.xml"/></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slideLayout" Target="../slideLayouts/slideLayout9.xml"/><Relationship Id="rId1" Type="http://schemas.openxmlformats.org/officeDocument/2006/relationships/tags" Target="../tags/tag18.xml"/><Relationship Id="rId6" Type="http://schemas.openxmlformats.org/officeDocument/2006/relationships/image" Target="../media/image59.png"/><Relationship Id="rId5" Type="http://schemas.openxmlformats.org/officeDocument/2006/relationships/image" Target="../media/image220.png"/><Relationship Id="rId4" Type="http://schemas.openxmlformats.org/officeDocument/2006/relationships/image" Target="../media/image58.png"/></Relationships>
</file>

<file path=ppt/slides/_rels/slide15.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png"/><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slideLayout" Target="../slideLayouts/slideLayout9.xml"/><Relationship Id="rId1" Type="http://schemas.openxmlformats.org/officeDocument/2006/relationships/tags" Target="../tags/tag1.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5.png"/></Relationships>
</file>

<file path=ppt/slides/_rels/slide4.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tags" Target="../tags/tag4.xml"/><Relationship Id="rId7" Type="http://schemas.openxmlformats.org/officeDocument/2006/relationships/image" Target="../media/image17.png"/><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image" Target="../media/image16.png"/><Relationship Id="rId11" Type="http://schemas.openxmlformats.org/officeDocument/2006/relationships/image" Target="../media/image21.png"/><Relationship Id="rId5" Type="http://schemas.openxmlformats.org/officeDocument/2006/relationships/slideLayout" Target="../slideLayouts/slideLayout9.xml"/><Relationship Id="rId10" Type="http://schemas.openxmlformats.org/officeDocument/2006/relationships/image" Target="../media/image20.png"/><Relationship Id="rId4" Type="http://schemas.openxmlformats.org/officeDocument/2006/relationships/tags" Target="../tags/tag5.xml"/><Relationship Id="rId9" Type="http://schemas.openxmlformats.org/officeDocument/2006/relationships/image" Target="../media/image19.png"/></Relationships>
</file>

<file path=ppt/slides/_rels/slide5.xml.rels><?xml version="1.0" encoding="UTF-8" standalone="yes"?>
<Relationships xmlns="http://schemas.openxmlformats.org/package/2006/relationships"><Relationship Id="rId8" Type="http://schemas.openxmlformats.org/officeDocument/2006/relationships/image" Target="../media/image26.png"/><Relationship Id="rId13" Type="http://schemas.openxmlformats.org/officeDocument/2006/relationships/image" Target="../media/image27.png"/><Relationship Id="rId3" Type="http://schemas.openxmlformats.org/officeDocument/2006/relationships/tags" Target="../tags/tag8.xml"/><Relationship Id="rId7" Type="http://schemas.openxmlformats.org/officeDocument/2006/relationships/image" Target="../media/image25.png"/><Relationship Id="rId12" Type="http://schemas.openxmlformats.org/officeDocument/2006/relationships/image" Target="../media/image30.png"/><Relationship Id="rId2" Type="http://schemas.openxmlformats.org/officeDocument/2006/relationships/tags" Target="../tags/tag7.xml"/><Relationship Id="rId1" Type="http://schemas.openxmlformats.org/officeDocument/2006/relationships/tags" Target="../tags/tag6.xml"/><Relationship Id="rId6" Type="http://schemas.openxmlformats.org/officeDocument/2006/relationships/image" Target="../media/image22.png"/><Relationship Id="rId11" Type="http://schemas.openxmlformats.org/officeDocument/2006/relationships/image" Target="../media/image29.png"/><Relationship Id="rId5" Type="http://schemas.openxmlformats.org/officeDocument/2006/relationships/slideLayout" Target="../slideLayouts/slideLayout8.xml"/><Relationship Id="rId10" Type="http://schemas.openxmlformats.org/officeDocument/2006/relationships/image" Target="../media/image24.png"/><Relationship Id="rId4" Type="http://schemas.openxmlformats.org/officeDocument/2006/relationships/tags" Target="../tags/tag9.xml"/><Relationship Id="rId9" Type="http://schemas.openxmlformats.org/officeDocument/2006/relationships/image" Target="../media/image23.png"/></Relationships>
</file>

<file path=ppt/slides/_rels/slide6.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28.png"/><Relationship Id="rId7" Type="http://schemas.openxmlformats.org/officeDocument/2006/relationships/image" Target="../media/image34.png"/><Relationship Id="rId2" Type="http://schemas.openxmlformats.org/officeDocument/2006/relationships/slideLayout" Target="../slideLayouts/slideLayout8.xml"/><Relationship Id="rId1" Type="http://schemas.openxmlformats.org/officeDocument/2006/relationships/tags" Target="../tags/tag10.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s>
</file>

<file path=ppt/slides/_rels/slide7.xml.rels><?xml version="1.0" encoding="UTF-8" standalone="yes"?>
<Relationships xmlns="http://schemas.openxmlformats.org/package/2006/relationships"><Relationship Id="rId3" Type="http://schemas.openxmlformats.org/officeDocument/2006/relationships/image" Target="../media/image37.png"/><Relationship Id="rId1" Type="http://schemas.openxmlformats.org/officeDocument/2006/relationships/slideLayout" Target="../slideLayouts/slideLayout8.xml"/><Relationship Id="rId4" Type="http://schemas.openxmlformats.org/officeDocument/2006/relationships/image" Target="../media/image36.png"/></Relationships>
</file>

<file path=ppt/slides/_rels/slide8.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image" Target="../media/image38.png"/><Relationship Id="rId7" Type="http://schemas.openxmlformats.org/officeDocument/2006/relationships/image" Target="../media/image410.png"/><Relationship Id="rId2" Type="http://schemas.openxmlformats.org/officeDocument/2006/relationships/slideLayout" Target="../slideLayouts/slideLayout8.xml"/><Relationship Id="rId1" Type="http://schemas.openxmlformats.org/officeDocument/2006/relationships/tags" Target="../tags/tag11.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39.png"/></Relationships>
</file>

<file path=ppt/slides/_rels/slide9.xml.rels><?xml version="1.0" encoding="UTF-8" standalone="yes"?>
<Relationships xmlns="http://schemas.openxmlformats.org/package/2006/relationships"><Relationship Id="rId8" Type="http://schemas.openxmlformats.org/officeDocument/2006/relationships/image" Target="../media/image43.png"/><Relationship Id="rId13" Type="http://schemas.openxmlformats.org/officeDocument/2006/relationships/image" Target="../media/image48.png"/><Relationship Id="rId3" Type="http://schemas.openxmlformats.org/officeDocument/2006/relationships/tags" Target="../tags/tag14.xml"/><Relationship Id="rId7" Type="http://schemas.openxmlformats.org/officeDocument/2006/relationships/slideLayout" Target="../slideLayouts/slideLayout8.xml"/><Relationship Id="rId12" Type="http://schemas.openxmlformats.org/officeDocument/2006/relationships/image" Target="../media/image47.png"/><Relationship Id="rId2" Type="http://schemas.openxmlformats.org/officeDocument/2006/relationships/tags" Target="../tags/tag13.xml"/><Relationship Id="rId1" Type="http://schemas.openxmlformats.org/officeDocument/2006/relationships/tags" Target="../tags/tag12.xml"/><Relationship Id="rId6" Type="http://schemas.openxmlformats.org/officeDocument/2006/relationships/tags" Target="../tags/tag17.xml"/><Relationship Id="rId11" Type="http://schemas.openxmlformats.org/officeDocument/2006/relationships/image" Target="../media/image46.png"/><Relationship Id="rId5" Type="http://schemas.openxmlformats.org/officeDocument/2006/relationships/tags" Target="../tags/tag16.xml"/><Relationship Id="rId10" Type="http://schemas.openxmlformats.org/officeDocument/2006/relationships/image" Target="../media/image45.png"/><Relationship Id="rId4" Type="http://schemas.openxmlformats.org/officeDocument/2006/relationships/tags" Target="../tags/tag15.xml"/><Relationship Id="rId9" Type="http://schemas.openxmlformats.org/officeDocument/2006/relationships/image" Target="../media/image44.png"/><Relationship Id="rId14" Type="http://schemas.openxmlformats.org/officeDocument/2006/relationships/image" Target="../media/image4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itle 22">
            <a:extLst>
              <a:ext uri="{FF2B5EF4-FFF2-40B4-BE49-F238E27FC236}">
                <a16:creationId xmlns:a16="http://schemas.microsoft.com/office/drawing/2014/main" id="{59428E23-20F0-5E50-36C4-439C46FCD26E}"/>
              </a:ext>
            </a:extLst>
          </p:cNvPr>
          <p:cNvSpPr>
            <a:spLocks noGrp="1"/>
          </p:cNvSpPr>
          <p:nvPr>
            <p:ph type="ctrTitle"/>
          </p:nvPr>
        </p:nvSpPr>
        <p:spPr>
          <a:xfrm>
            <a:off x="3928534" y="260486"/>
            <a:ext cx="7958668" cy="2442313"/>
          </a:xfrm>
        </p:spPr>
        <p:txBody>
          <a:bodyPr>
            <a:normAutofit fontScale="90000"/>
          </a:bodyPr>
          <a:lstStyle/>
          <a:p>
            <a:r>
              <a:rPr lang="en-US" b="0" dirty="0"/>
              <a:t>Quantum Simulation of Gluon Spin-Orbit Correlations in Single- and Multi-Gluon Systems</a:t>
            </a:r>
            <a:endParaRPr lang="en-US" dirty="0"/>
          </a:p>
        </p:txBody>
      </p:sp>
      <p:sp>
        <p:nvSpPr>
          <p:cNvPr id="24" name="Subtitle 23">
            <a:extLst>
              <a:ext uri="{FF2B5EF4-FFF2-40B4-BE49-F238E27FC236}">
                <a16:creationId xmlns:a16="http://schemas.microsoft.com/office/drawing/2014/main" id="{1DA58106-F8A3-E2BB-1351-D4335FFC2691}"/>
              </a:ext>
            </a:extLst>
          </p:cNvPr>
          <p:cNvSpPr>
            <a:spLocks noGrp="1"/>
          </p:cNvSpPr>
          <p:nvPr>
            <p:ph type="subTitle" idx="1"/>
          </p:nvPr>
        </p:nvSpPr>
        <p:spPr>
          <a:xfrm>
            <a:off x="6691485" y="4256802"/>
            <a:ext cx="5195716" cy="444545"/>
          </a:xfrm>
        </p:spPr>
        <p:txBody>
          <a:bodyPr>
            <a:normAutofit lnSpcReduction="10000"/>
          </a:bodyPr>
          <a:lstStyle/>
          <a:p>
            <a:r>
              <a:rPr lang="en-US" dirty="0"/>
              <a:t>Juan Antonio Gil Fraile</a:t>
            </a:r>
          </a:p>
        </p:txBody>
      </p:sp>
      <p:sp>
        <p:nvSpPr>
          <p:cNvPr id="25" name="Text Placeholder 24">
            <a:extLst>
              <a:ext uri="{FF2B5EF4-FFF2-40B4-BE49-F238E27FC236}">
                <a16:creationId xmlns:a16="http://schemas.microsoft.com/office/drawing/2014/main" id="{7DE872B6-ED81-58E3-B1FF-EE95D0FC9DF7}"/>
              </a:ext>
            </a:extLst>
          </p:cNvPr>
          <p:cNvSpPr>
            <a:spLocks noGrp="1"/>
          </p:cNvSpPr>
          <p:nvPr>
            <p:ph type="body" sz="quarter" idx="10"/>
          </p:nvPr>
        </p:nvSpPr>
        <p:spPr>
          <a:xfrm>
            <a:off x="6737928" y="4995380"/>
            <a:ext cx="5195716" cy="1602134"/>
          </a:xfrm>
        </p:spPr>
        <p:txBody>
          <a:bodyPr/>
          <a:lstStyle/>
          <a:p>
            <a:r>
              <a:rPr lang="en-US" dirty="0"/>
              <a:t>T. Chowdhury (IonQ)</a:t>
            </a:r>
          </a:p>
          <a:p>
            <a:r>
              <a:rPr lang="en-US" dirty="0"/>
              <a:t>T. Izubuchi (BNL)</a:t>
            </a:r>
          </a:p>
          <a:p>
            <a:r>
              <a:rPr lang="en-US" dirty="0"/>
              <a:t>R. Sufian (NMSU/BNL)</a:t>
            </a:r>
          </a:p>
          <a:p>
            <a:r>
              <a:rPr lang="en-US" dirty="0"/>
              <a:t>K. Yu (BNL CSI)</a:t>
            </a:r>
          </a:p>
          <a:p>
            <a:endParaRPr lang="en-US" dirty="0"/>
          </a:p>
        </p:txBody>
      </p:sp>
      <p:pic>
        <p:nvPicPr>
          <p:cNvPr id="3" name="Picture 2">
            <a:extLst>
              <a:ext uri="{FF2B5EF4-FFF2-40B4-BE49-F238E27FC236}">
                <a16:creationId xmlns:a16="http://schemas.microsoft.com/office/drawing/2014/main" id="{AE2FC7D3-D3CC-4C3E-6C13-54F18B62AE92}"/>
              </a:ext>
            </a:extLst>
          </p:cNvPr>
          <p:cNvPicPr>
            <a:picLocks noChangeAspect="1"/>
          </p:cNvPicPr>
          <p:nvPr/>
        </p:nvPicPr>
        <p:blipFill>
          <a:blip r:embed="rId3"/>
          <a:stretch>
            <a:fillRect/>
          </a:stretch>
        </p:blipFill>
        <p:spPr>
          <a:xfrm>
            <a:off x="7512368" y="2039087"/>
            <a:ext cx="3553950" cy="2089335"/>
          </a:xfrm>
          <a:prstGeom prst="rect">
            <a:avLst/>
          </a:prstGeom>
        </p:spPr>
      </p:pic>
    </p:spTree>
    <p:extLst>
      <p:ext uri="{BB962C8B-B14F-4D97-AF65-F5344CB8AC3E}">
        <p14:creationId xmlns:p14="http://schemas.microsoft.com/office/powerpoint/2010/main" val="18972985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5A77B960-5ABB-4AC1-AB78-818B3C382104}"/>
              </a:ext>
            </a:extLst>
          </p:cNvPr>
          <p:cNvPicPr>
            <a:picLocks noChangeAspect="1"/>
          </p:cNvPicPr>
          <p:nvPr/>
        </p:nvPicPr>
        <p:blipFill>
          <a:blip r:embed="rId2"/>
          <a:stretch>
            <a:fillRect/>
          </a:stretch>
        </p:blipFill>
        <p:spPr>
          <a:xfrm>
            <a:off x="7498436" y="2287545"/>
            <a:ext cx="4622940" cy="2786010"/>
          </a:xfrm>
          <a:prstGeom prst="rect">
            <a:avLst/>
          </a:prstGeom>
        </p:spPr>
      </p:pic>
      <p:pic>
        <p:nvPicPr>
          <p:cNvPr id="4" name="Picture 3">
            <a:extLst>
              <a:ext uri="{FF2B5EF4-FFF2-40B4-BE49-F238E27FC236}">
                <a16:creationId xmlns:a16="http://schemas.microsoft.com/office/drawing/2014/main" id="{7EDB389F-3BB5-6579-4677-1090E278B65C}"/>
              </a:ext>
            </a:extLst>
          </p:cNvPr>
          <p:cNvPicPr>
            <a:picLocks noChangeAspect="1"/>
          </p:cNvPicPr>
          <p:nvPr/>
        </p:nvPicPr>
        <p:blipFill>
          <a:blip r:embed="rId3"/>
          <a:stretch>
            <a:fillRect/>
          </a:stretch>
        </p:blipFill>
        <p:spPr>
          <a:xfrm>
            <a:off x="3030749" y="2305800"/>
            <a:ext cx="4521681" cy="2767755"/>
          </a:xfrm>
          <a:prstGeom prst="rect">
            <a:avLst/>
          </a:prstGeom>
        </p:spPr>
      </p:pic>
      <p:sp>
        <p:nvSpPr>
          <p:cNvPr id="2" name="Title 1">
            <a:extLst>
              <a:ext uri="{FF2B5EF4-FFF2-40B4-BE49-F238E27FC236}">
                <a16:creationId xmlns:a16="http://schemas.microsoft.com/office/drawing/2014/main" id="{FD7C9FAC-8799-65BC-3621-2D5814407FF1}"/>
              </a:ext>
            </a:extLst>
          </p:cNvPr>
          <p:cNvSpPr>
            <a:spLocks noGrp="1"/>
          </p:cNvSpPr>
          <p:nvPr>
            <p:ph type="title"/>
          </p:nvPr>
        </p:nvSpPr>
        <p:spPr>
          <a:xfrm>
            <a:off x="1450590" y="1249528"/>
            <a:ext cx="9290819" cy="534917"/>
          </a:xfrm>
        </p:spPr>
        <p:txBody>
          <a:bodyPr>
            <a:normAutofit fontScale="90000"/>
          </a:bodyPr>
          <a:lstStyle/>
          <a:p>
            <a:r>
              <a:rPr lang="en-US" sz="3000" dirty="0"/>
              <a:t>Entanglement Entropy for Two Interacting Gluons</a:t>
            </a:r>
          </a:p>
        </p:txBody>
      </p:sp>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442B4597-707D-7874-18C3-8869F978A3AA}"/>
                  </a:ext>
                </a:extLst>
              </p:cNvPr>
              <p:cNvSpPr txBox="1"/>
              <p:nvPr/>
            </p:nvSpPr>
            <p:spPr>
              <a:xfrm>
                <a:off x="-1723564" y="2921605"/>
                <a:ext cx="6097022" cy="391261"/>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en-US" sz="1800" b="0" i="1" smtClean="0">
                              <a:latin typeface="Cambria Math" panose="02040503050406030204" pitchFamily="18" charset="0"/>
                            </a:rPr>
                          </m:ctrlPr>
                        </m:sSubPr>
                        <m:e>
                          <m:r>
                            <a:rPr lang="en-US" sz="1800" b="0" i="1" smtClean="0">
                              <a:latin typeface="Cambria Math" panose="02040503050406030204" pitchFamily="18" charset="0"/>
                            </a:rPr>
                            <m:t>𝑆</m:t>
                          </m:r>
                        </m:e>
                        <m:sub>
                          <m:r>
                            <a:rPr lang="en-US" sz="1800" b="0" i="1" smtClean="0">
                              <a:latin typeface="Cambria Math" panose="02040503050406030204" pitchFamily="18" charset="0"/>
                            </a:rPr>
                            <m:t>𝑅𝑒𝑛𝑦𝑖</m:t>
                          </m:r>
                        </m:sub>
                      </m:sSub>
                      <m:r>
                        <a:rPr lang="en-US" sz="1800" b="0" i="1" smtClean="0">
                          <a:latin typeface="Cambria Math" panose="02040503050406030204" pitchFamily="18" charset="0"/>
                        </a:rPr>
                        <m:t>=</m:t>
                      </m:r>
                      <m:r>
                        <a:rPr lang="en-US" sz="1800" b="0" i="0" smtClean="0">
                          <a:latin typeface="Cambria Math" panose="02040503050406030204" pitchFamily="18" charset="0"/>
                        </a:rPr>
                        <m:t>2</m:t>
                      </m:r>
                      <m:r>
                        <m:rPr>
                          <m:sty m:val="p"/>
                        </m:rPr>
                        <a:rPr lang="en-US" sz="1800" b="0" i="0" smtClean="0">
                          <a:latin typeface="Cambria Math" panose="02040503050406030204" pitchFamily="18" charset="0"/>
                        </a:rPr>
                        <m:t>ln</m:t>
                      </m:r>
                      <m:r>
                        <a:rPr lang="en-US" sz="1800" b="0" i="1" smtClean="0">
                          <a:latin typeface="Cambria Math" panose="02040503050406030204" pitchFamily="18" charset="0"/>
                        </a:rPr>
                        <m:t>⁡(2)</m:t>
                      </m:r>
                    </m:oMath>
                  </m:oMathPara>
                </a14:m>
                <a:endParaRPr lang="en-US" dirty="0"/>
              </a:p>
            </p:txBody>
          </p:sp>
        </mc:Choice>
        <mc:Fallback xmlns="">
          <p:sp>
            <p:nvSpPr>
              <p:cNvPr id="5" name="TextBox 4">
                <a:extLst>
                  <a:ext uri="{FF2B5EF4-FFF2-40B4-BE49-F238E27FC236}">
                    <a16:creationId xmlns:a16="http://schemas.microsoft.com/office/drawing/2014/main" id="{442B4597-707D-7874-18C3-8869F978A3AA}"/>
                  </a:ext>
                </a:extLst>
              </p:cNvPr>
              <p:cNvSpPr txBox="1">
                <a:spLocks noRot="1" noChangeAspect="1" noMove="1" noResize="1" noEditPoints="1" noAdjustHandles="1" noChangeArrowheads="1" noChangeShapeType="1" noTextEdit="1"/>
              </p:cNvSpPr>
              <p:nvPr/>
            </p:nvSpPr>
            <p:spPr>
              <a:xfrm>
                <a:off x="-1723564" y="2921605"/>
                <a:ext cx="6097022" cy="391261"/>
              </a:xfrm>
              <a:prstGeom prst="rect">
                <a:avLst/>
              </a:prstGeom>
              <a:blipFill>
                <a:blip r:embed="rId4"/>
                <a:stretch>
                  <a:fillRect b="-937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6758BD85-B382-AA37-A82F-AEE49E69A38E}"/>
                  </a:ext>
                </a:extLst>
              </p:cNvPr>
              <p:cNvSpPr txBox="1"/>
              <p:nvPr/>
            </p:nvSpPr>
            <p:spPr>
              <a:xfrm>
                <a:off x="3030750" y="5320375"/>
                <a:ext cx="9161250" cy="1015663"/>
              </a:xfrm>
              <a:prstGeom prst="rect">
                <a:avLst/>
              </a:prstGeom>
              <a:noFill/>
            </p:spPr>
            <p:txBody>
              <a:bodyPr wrap="square" rtlCol="0">
                <a:spAutoFit/>
              </a:bodyPr>
              <a:lstStyle/>
              <a:p>
                <a:r>
                  <a:rPr lang="en-US" sz="2000" dirty="0"/>
                  <a:t>For two gluons with spin-orbit, spin-spin, and OAM-OAM interaction, we once again observe maximum entropy near the </a:t>
                </a:r>
                <a14:m>
                  <m:oMath xmlns:m="http://schemas.openxmlformats.org/officeDocument/2006/math">
                    <m:r>
                      <a:rPr lang="en-US" sz="2000" b="0" i="1" smtClean="0">
                        <a:latin typeface="Cambria Math" panose="02040503050406030204" pitchFamily="18" charset="0"/>
                      </a:rPr>
                      <m:t>𝑥</m:t>
                    </m:r>
                    <m:r>
                      <a:rPr lang="en-US" sz="2000" b="0" i="1" smtClean="0">
                        <a:latin typeface="Cambria Math" panose="02040503050406030204" pitchFamily="18" charset="0"/>
                        <a:ea typeface="Cambria Math" panose="02040503050406030204" pitchFamily="18" charset="0"/>
                      </a:rPr>
                      <m:t>→0</m:t>
                    </m:r>
                  </m:oMath>
                </a14:m>
                <a:r>
                  <a:rPr lang="en-US" sz="2000" dirty="0"/>
                  <a:t> limit, with a considerable decay as x increases</a:t>
                </a:r>
              </a:p>
            </p:txBody>
          </p:sp>
        </mc:Choice>
        <mc:Fallback xmlns="">
          <p:sp>
            <p:nvSpPr>
              <p:cNvPr id="6" name="TextBox 5">
                <a:extLst>
                  <a:ext uri="{FF2B5EF4-FFF2-40B4-BE49-F238E27FC236}">
                    <a16:creationId xmlns:a16="http://schemas.microsoft.com/office/drawing/2014/main" id="{6758BD85-B382-AA37-A82F-AEE49E69A38E}"/>
                  </a:ext>
                </a:extLst>
              </p:cNvPr>
              <p:cNvSpPr txBox="1">
                <a:spLocks noRot="1" noChangeAspect="1" noMove="1" noResize="1" noEditPoints="1" noAdjustHandles="1" noChangeArrowheads="1" noChangeShapeType="1" noTextEdit="1"/>
              </p:cNvSpPr>
              <p:nvPr/>
            </p:nvSpPr>
            <p:spPr>
              <a:xfrm>
                <a:off x="3030750" y="5320375"/>
                <a:ext cx="9161250" cy="1015663"/>
              </a:xfrm>
              <a:prstGeom prst="rect">
                <a:avLst/>
              </a:prstGeom>
              <a:blipFill>
                <a:blip r:embed="rId5"/>
                <a:stretch>
                  <a:fillRect l="-665" t="-3614" b="-10241"/>
                </a:stretch>
              </a:blipFill>
            </p:spPr>
            <p:txBody>
              <a:bodyPr/>
              <a:lstStyle/>
              <a:p>
                <a:r>
                  <a:rPr lang="en-US">
                    <a:noFill/>
                  </a:rPr>
                  <a:t> </a:t>
                </a:r>
              </a:p>
            </p:txBody>
          </p:sp>
        </mc:Fallback>
      </mc:AlternateContent>
      <p:cxnSp>
        <p:nvCxnSpPr>
          <p:cNvPr id="19" name="Straight Connector 18">
            <a:extLst>
              <a:ext uri="{FF2B5EF4-FFF2-40B4-BE49-F238E27FC236}">
                <a16:creationId xmlns:a16="http://schemas.microsoft.com/office/drawing/2014/main" id="{A802DFA4-AEB2-411F-B520-8051D3CD82B1}"/>
              </a:ext>
            </a:extLst>
          </p:cNvPr>
          <p:cNvCxnSpPr>
            <a:cxnSpLocks/>
          </p:cNvCxnSpPr>
          <p:nvPr/>
        </p:nvCxnSpPr>
        <p:spPr>
          <a:xfrm>
            <a:off x="1324947" y="2450840"/>
            <a:ext cx="10680441" cy="0"/>
          </a:xfrm>
          <a:prstGeom prst="line">
            <a:avLst/>
          </a:prstGeom>
          <a:ln w="19050" cmpd="sng">
            <a:solidFill>
              <a:schemeClr val="tx2"/>
            </a:solidFill>
            <a:prstDash val="solid"/>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79C9F4AA-67EE-A92D-7ECC-CBD8C4F48AFB}"/>
              </a:ext>
            </a:extLst>
          </p:cNvPr>
          <p:cNvCxnSpPr>
            <a:cxnSpLocks/>
            <a:endCxn id="25" idx="0"/>
          </p:cNvCxnSpPr>
          <p:nvPr/>
        </p:nvCxnSpPr>
        <p:spPr>
          <a:xfrm>
            <a:off x="1324947" y="2450840"/>
            <a:ext cx="0" cy="470765"/>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25" name="Rectangle 24">
            <a:extLst>
              <a:ext uri="{FF2B5EF4-FFF2-40B4-BE49-F238E27FC236}">
                <a16:creationId xmlns:a16="http://schemas.microsoft.com/office/drawing/2014/main" id="{A007C085-661A-2995-A4AF-82A2E5AB9F18}"/>
              </a:ext>
            </a:extLst>
          </p:cNvPr>
          <p:cNvSpPr/>
          <p:nvPr/>
        </p:nvSpPr>
        <p:spPr>
          <a:xfrm>
            <a:off x="500743" y="2921605"/>
            <a:ext cx="1648408" cy="391261"/>
          </a:xfrm>
          <a:prstGeom prst="rect">
            <a:avLst/>
          </a:prstGeom>
          <a:noFill/>
          <a:ln w="38100" cap="flat" cmpd="sng" algn="ctr">
            <a:solidFill>
              <a:schemeClr val="accent6"/>
            </a:solidFill>
            <a:prstDash val="solid"/>
            <a:round/>
            <a:headEnd type="none" w="med" len="med"/>
            <a:tailEnd type="none" w="med" len="med"/>
          </a:ln>
        </p:spPr>
        <p:style>
          <a:lnRef idx="0">
            <a:scrgbClr r="0" g="0" b="0"/>
          </a:lnRef>
          <a:fillRef idx="0">
            <a:scrgbClr r="0" g="0" b="0"/>
          </a:fillRef>
          <a:effectRef idx="0">
            <a:scrgbClr r="0" g="0" b="0"/>
          </a:effectRef>
          <a:fontRef idx="minor">
            <a:schemeClr val="accent6"/>
          </a:fontRef>
        </p:style>
        <p:txBody>
          <a:bodyPr rtlCol="0" anchor="ctr"/>
          <a:lstStyle/>
          <a:p>
            <a:pPr algn="ctr"/>
            <a:endParaRPr lang="en-US"/>
          </a:p>
        </p:txBody>
      </p:sp>
      <p:sp>
        <p:nvSpPr>
          <p:cNvPr id="29" name="TextBox 28">
            <a:extLst>
              <a:ext uri="{FF2B5EF4-FFF2-40B4-BE49-F238E27FC236}">
                <a16:creationId xmlns:a16="http://schemas.microsoft.com/office/drawing/2014/main" id="{F2ECE9D7-FBCD-28E8-AEF7-535FA9AF58D5}"/>
              </a:ext>
            </a:extLst>
          </p:cNvPr>
          <p:cNvSpPr txBox="1"/>
          <p:nvPr/>
        </p:nvSpPr>
        <p:spPr>
          <a:xfrm>
            <a:off x="3777814" y="3660472"/>
            <a:ext cx="1191288" cy="400110"/>
          </a:xfrm>
          <a:prstGeom prst="rect">
            <a:avLst/>
          </a:prstGeom>
          <a:noFill/>
        </p:spPr>
        <p:txBody>
          <a:bodyPr wrap="none" rtlCol="0">
            <a:spAutoFit/>
          </a:bodyPr>
          <a:lstStyle/>
          <a:p>
            <a:r>
              <a:rPr lang="en-US" sz="2000" dirty="0"/>
              <a:t>Simulator</a:t>
            </a:r>
          </a:p>
        </p:txBody>
      </p:sp>
      <p:sp>
        <p:nvSpPr>
          <p:cNvPr id="31" name="TextBox 30">
            <a:extLst>
              <a:ext uri="{FF2B5EF4-FFF2-40B4-BE49-F238E27FC236}">
                <a16:creationId xmlns:a16="http://schemas.microsoft.com/office/drawing/2014/main" id="{6A91A0F0-D6AC-BE6F-E3D1-BFE9CAE4096B}"/>
              </a:ext>
            </a:extLst>
          </p:cNvPr>
          <p:cNvSpPr txBox="1"/>
          <p:nvPr/>
        </p:nvSpPr>
        <p:spPr>
          <a:xfrm>
            <a:off x="8299495" y="3660472"/>
            <a:ext cx="734688" cy="400110"/>
          </a:xfrm>
          <a:prstGeom prst="rect">
            <a:avLst/>
          </a:prstGeom>
          <a:noFill/>
        </p:spPr>
        <p:txBody>
          <a:bodyPr wrap="none" rtlCol="0">
            <a:spAutoFit/>
          </a:bodyPr>
          <a:lstStyle/>
          <a:p>
            <a:r>
              <a:rPr lang="en-US" sz="2000" dirty="0"/>
              <a:t>Exact</a:t>
            </a:r>
          </a:p>
        </p:txBody>
      </p:sp>
    </p:spTree>
    <p:extLst>
      <p:ext uri="{BB962C8B-B14F-4D97-AF65-F5344CB8AC3E}">
        <p14:creationId xmlns:p14="http://schemas.microsoft.com/office/powerpoint/2010/main" val="15490211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0BB332D1-DE3C-F775-AFFE-F8051281A628}"/>
              </a:ext>
            </a:extLst>
          </p:cNvPr>
          <p:cNvSpPr>
            <a:spLocks noGrp="1"/>
          </p:cNvSpPr>
          <p:nvPr>
            <p:ph type="title"/>
          </p:nvPr>
        </p:nvSpPr>
        <p:spPr>
          <a:xfrm>
            <a:off x="4793101" y="1095547"/>
            <a:ext cx="2605797" cy="555283"/>
          </a:xfrm>
        </p:spPr>
        <p:txBody>
          <a:bodyPr>
            <a:normAutofit/>
          </a:bodyPr>
          <a:lstStyle/>
          <a:p>
            <a:r>
              <a:rPr lang="en-US" sz="3000" dirty="0"/>
              <a:t>Future Work</a:t>
            </a:r>
          </a:p>
        </p:txBody>
      </p:sp>
      <p:sp>
        <p:nvSpPr>
          <p:cNvPr id="2" name="TextBox 1">
            <a:extLst>
              <a:ext uri="{FF2B5EF4-FFF2-40B4-BE49-F238E27FC236}">
                <a16:creationId xmlns:a16="http://schemas.microsoft.com/office/drawing/2014/main" id="{9F10947F-DB09-D9B5-3B8B-9D9339CCB141}"/>
              </a:ext>
            </a:extLst>
          </p:cNvPr>
          <p:cNvSpPr txBox="1"/>
          <p:nvPr/>
        </p:nvSpPr>
        <p:spPr>
          <a:xfrm>
            <a:off x="0" y="1798115"/>
            <a:ext cx="6096001" cy="5016758"/>
          </a:xfrm>
          <a:prstGeom prst="rect">
            <a:avLst/>
          </a:prstGeom>
          <a:noFill/>
        </p:spPr>
        <p:txBody>
          <a:bodyPr wrap="square" rtlCol="0">
            <a:spAutoFit/>
          </a:bodyPr>
          <a:lstStyle/>
          <a:p>
            <a:pPr marL="285750" indent="-285750">
              <a:buFont typeface="Wingdings" panose="05000000000000000000" pitchFamily="2" charset="2"/>
              <a:buChar char="Ø"/>
            </a:pPr>
            <a:r>
              <a:rPr lang="en-US" sz="2000" dirty="0"/>
              <a:t>With a good foundation of the quantum evolution of flow of quantum information between gluons, our next step is to run these circuits on a real device. </a:t>
            </a:r>
          </a:p>
          <a:p>
            <a:pPr marL="285750" indent="-285750">
              <a:buFont typeface="Wingdings" panose="05000000000000000000" pitchFamily="2" charset="2"/>
              <a:buChar char="Ø"/>
            </a:pPr>
            <a:endParaRPr lang="en-US" sz="2000" dirty="0"/>
          </a:p>
          <a:p>
            <a:endParaRPr lang="en-US" sz="2000" dirty="0"/>
          </a:p>
          <a:p>
            <a:pPr marL="285750" indent="-285750">
              <a:buFont typeface="Wingdings" panose="05000000000000000000" pitchFamily="2" charset="2"/>
              <a:buChar char="Ø"/>
            </a:pPr>
            <a:endParaRPr lang="en-US" sz="2000" dirty="0"/>
          </a:p>
          <a:p>
            <a:endParaRPr lang="en-US" sz="2000" dirty="0"/>
          </a:p>
          <a:p>
            <a:pPr marL="285750" indent="-285750">
              <a:buFont typeface="Wingdings" panose="05000000000000000000" pitchFamily="2" charset="2"/>
              <a:buChar char="Ø"/>
            </a:pPr>
            <a:r>
              <a:rPr lang="en-US" sz="2000" dirty="0"/>
              <a:t>For a more adequate definition of the system, a better understanding of the different interaction strengths is needed. We are currently looking into more empirically motivated values.</a:t>
            </a:r>
          </a:p>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r>
              <a:rPr lang="en-US" sz="2000" dirty="0"/>
              <a:t>We will work on implementing physics informed neural networks to assist with future state preparation and circuit optimization. </a:t>
            </a:r>
          </a:p>
          <a:p>
            <a:pPr marL="285750" indent="-285750">
              <a:buFont typeface="Wingdings" panose="05000000000000000000" pitchFamily="2" charset="2"/>
              <a:buChar char="Ø"/>
            </a:pPr>
            <a:endParaRPr lang="en-US" sz="2000" dirty="0"/>
          </a:p>
        </p:txBody>
      </p:sp>
      <p:sp>
        <p:nvSpPr>
          <p:cNvPr id="3" name="TextBox 2">
            <a:extLst>
              <a:ext uri="{FF2B5EF4-FFF2-40B4-BE49-F238E27FC236}">
                <a16:creationId xmlns:a16="http://schemas.microsoft.com/office/drawing/2014/main" id="{127BAF37-2FB5-B938-DA0D-EC80239EE34E}"/>
              </a:ext>
            </a:extLst>
          </p:cNvPr>
          <p:cNvSpPr txBox="1"/>
          <p:nvPr/>
        </p:nvSpPr>
        <p:spPr>
          <a:xfrm>
            <a:off x="1" y="2828835"/>
            <a:ext cx="6096000" cy="830997"/>
          </a:xfrm>
          <a:prstGeom prst="rect">
            <a:avLst/>
          </a:prstGeom>
          <a:noFill/>
        </p:spPr>
        <p:txBody>
          <a:bodyPr wrap="square" rtlCol="0">
            <a:spAutoFit/>
          </a:bodyPr>
          <a:lstStyle/>
          <a:p>
            <a:r>
              <a:rPr lang="en-US" sz="1600" dirty="0"/>
              <a:t>Note: Extracting Rényi entropy from a real device requires performing an algorithm known as the swap test, which will require alteration of the circuits discussed in this presentation. </a:t>
            </a:r>
          </a:p>
        </p:txBody>
      </p:sp>
      <p:sp>
        <p:nvSpPr>
          <p:cNvPr id="8" name="Rectangle 7">
            <a:extLst>
              <a:ext uri="{FF2B5EF4-FFF2-40B4-BE49-F238E27FC236}">
                <a16:creationId xmlns:a16="http://schemas.microsoft.com/office/drawing/2014/main" id="{86F336CE-77DB-C9CA-0BAA-C9F35B5575CF}"/>
              </a:ext>
            </a:extLst>
          </p:cNvPr>
          <p:cNvSpPr/>
          <p:nvPr/>
        </p:nvSpPr>
        <p:spPr>
          <a:xfrm>
            <a:off x="6096001" y="5306700"/>
            <a:ext cx="1888896" cy="1314832"/>
          </a:xfrm>
          <a:prstGeom prst="rect">
            <a:avLst/>
          </a:prstGeom>
          <a:solidFill>
            <a:srgbClr val="8C0B41"/>
          </a:solid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10" name="TextBox 9">
            <a:extLst>
              <a:ext uri="{FF2B5EF4-FFF2-40B4-BE49-F238E27FC236}">
                <a16:creationId xmlns:a16="http://schemas.microsoft.com/office/drawing/2014/main" id="{60ACE5AD-9B34-8E5E-4B2E-ACD3080712E2}"/>
              </a:ext>
            </a:extLst>
          </p:cNvPr>
          <p:cNvSpPr txBox="1"/>
          <p:nvPr/>
        </p:nvSpPr>
        <p:spPr>
          <a:xfrm>
            <a:off x="6067193" y="5269386"/>
            <a:ext cx="1888896" cy="1384995"/>
          </a:xfrm>
          <a:prstGeom prst="rect">
            <a:avLst/>
          </a:prstGeom>
          <a:noFill/>
        </p:spPr>
        <p:txBody>
          <a:bodyPr wrap="square" rtlCol="0">
            <a:spAutoFit/>
          </a:bodyPr>
          <a:lstStyle/>
          <a:p>
            <a:pPr algn="ctr"/>
            <a:r>
              <a:rPr lang="en-US" sz="1200" i="1" dirty="0">
                <a:solidFill>
                  <a:schemeClr val="bg1"/>
                </a:solidFill>
              </a:rPr>
              <a:t>“Enhancing quantum utility: Simulating large-scale quantum spin chains on superconducting quantum computers”</a:t>
            </a:r>
          </a:p>
          <a:p>
            <a:pPr algn="ctr"/>
            <a:r>
              <a:rPr lang="en-US" sz="1200" i="1" dirty="0">
                <a:solidFill>
                  <a:schemeClr val="bg1"/>
                </a:solidFill>
              </a:rPr>
              <a:t>Chowdhury, Yu, </a:t>
            </a:r>
            <a:r>
              <a:rPr lang="en-US" sz="1200" i="1" dirty="0" err="1">
                <a:solidFill>
                  <a:schemeClr val="bg1"/>
                </a:solidFill>
              </a:rPr>
              <a:t>Sufian</a:t>
            </a:r>
            <a:r>
              <a:rPr lang="en-US" sz="1200" i="1" dirty="0">
                <a:solidFill>
                  <a:schemeClr val="bg1"/>
                </a:solidFill>
              </a:rPr>
              <a:t>, et. al. (Phys. Rev. Res 2024)</a:t>
            </a:r>
          </a:p>
        </p:txBody>
      </p:sp>
      <p:sp>
        <p:nvSpPr>
          <p:cNvPr id="12" name="Rectangle 11">
            <a:extLst>
              <a:ext uri="{FF2B5EF4-FFF2-40B4-BE49-F238E27FC236}">
                <a16:creationId xmlns:a16="http://schemas.microsoft.com/office/drawing/2014/main" id="{4395FE7E-D6AE-B88C-9BB4-1DA8D4924884}"/>
              </a:ext>
            </a:extLst>
          </p:cNvPr>
          <p:cNvSpPr/>
          <p:nvPr/>
        </p:nvSpPr>
        <p:spPr>
          <a:xfrm>
            <a:off x="8042509" y="5454053"/>
            <a:ext cx="1888896" cy="1015664"/>
          </a:xfrm>
          <a:prstGeom prst="rect">
            <a:avLst/>
          </a:prstGeom>
          <a:solidFill>
            <a:srgbClr val="8C0B41"/>
          </a:solid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14" name="TextBox 13">
            <a:extLst>
              <a:ext uri="{FF2B5EF4-FFF2-40B4-BE49-F238E27FC236}">
                <a16:creationId xmlns:a16="http://schemas.microsoft.com/office/drawing/2014/main" id="{4E5B33D2-CF61-70DB-AB85-78E730D3B0CE}"/>
              </a:ext>
            </a:extLst>
          </p:cNvPr>
          <p:cNvSpPr txBox="1"/>
          <p:nvPr/>
        </p:nvSpPr>
        <p:spPr>
          <a:xfrm>
            <a:off x="8042507" y="5454053"/>
            <a:ext cx="1888896" cy="1015663"/>
          </a:xfrm>
          <a:prstGeom prst="rect">
            <a:avLst/>
          </a:prstGeom>
          <a:noFill/>
        </p:spPr>
        <p:txBody>
          <a:bodyPr wrap="square" rtlCol="0">
            <a:spAutoFit/>
          </a:bodyPr>
          <a:lstStyle/>
          <a:p>
            <a:pPr algn="ctr"/>
            <a:r>
              <a:rPr lang="en-US" sz="1200" i="1" dirty="0">
                <a:solidFill>
                  <a:schemeClr val="bg1"/>
                </a:solidFill>
              </a:rPr>
              <a:t>“Probing entanglement dynamics in the SYK model using quantum computers”</a:t>
            </a:r>
          </a:p>
          <a:p>
            <a:pPr algn="ctr"/>
            <a:r>
              <a:rPr lang="en-US" sz="1200" i="1" dirty="0">
                <a:solidFill>
                  <a:schemeClr val="bg1"/>
                </a:solidFill>
              </a:rPr>
              <a:t>Chowdhury, Yu, </a:t>
            </a:r>
            <a:r>
              <a:rPr lang="en-US" sz="1200" i="1" dirty="0" err="1">
                <a:solidFill>
                  <a:schemeClr val="bg1"/>
                </a:solidFill>
              </a:rPr>
              <a:t>Sufian</a:t>
            </a:r>
            <a:endParaRPr lang="en-US" sz="1200" i="1" dirty="0">
              <a:solidFill>
                <a:schemeClr val="bg1"/>
              </a:solidFill>
            </a:endParaRPr>
          </a:p>
          <a:p>
            <a:pPr algn="ctr"/>
            <a:r>
              <a:rPr lang="en-US" sz="1200" i="1" dirty="0">
                <a:solidFill>
                  <a:schemeClr val="bg1"/>
                </a:solidFill>
              </a:rPr>
              <a:t>(Res. Phys. 2025)</a:t>
            </a:r>
            <a:endParaRPr lang="en-US" sz="1000" i="1" dirty="0">
              <a:solidFill>
                <a:schemeClr val="bg1"/>
              </a:solidFill>
            </a:endParaRPr>
          </a:p>
        </p:txBody>
      </p:sp>
      <p:sp>
        <p:nvSpPr>
          <p:cNvPr id="16" name="Rectangle 15">
            <a:extLst>
              <a:ext uri="{FF2B5EF4-FFF2-40B4-BE49-F238E27FC236}">
                <a16:creationId xmlns:a16="http://schemas.microsoft.com/office/drawing/2014/main" id="{CB28CA7F-A09F-8D62-A4A7-8F5FB89C9129}"/>
              </a:ext>
            </a:extLst>
          </p:cNvPr>
          <p:cNvSpPr/>
          <p:nvPr/>
        </p:nvSpPr>
        <p:spPr>
          <a:xfrm>
            <a:off x="9960211" y="5306701"/>
            <a:ext cx="1888896" cy="1314832"/>
          </a:xfrm>
          <a:prstGeom prst="rect">
            <a:avLst/>
          </a:prstGeom>
          <a:solidFill>
            <a:srgbClr val="8C0B41"/>
          </a:solid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18" name="TextBox 17">
            <a:extLst>
              <a:ext uri="{FF2B5EF4-FFF2-40B4-BE49-F238E27FC236}">
                <a16:creationId xmlns:a16="http://schemas.microsoft.com/office/drawing/2014/main" id="{C10F9372-F82B-C4F2-DE25-B316FF337B30}"/>
              </a:ext>
            </a:extLst>
          </p:cNvPr>
          <p:cNvSpPr txBox="1"/>
          <p:nvPr/>
        </p:nvSpPr>
        <p:spPr>
          <a:xfrm>
            <a:off x="9960211" y="5269386"/>
            <a:ext cx="1888896" cy="1384995"/>
          </a:xfrm>
          <a:prstGeom prst="rect">
            <a:avLst/>
          </a:prstGeom>
          <a:noFill/>
        </p:spPr>
        <p:txBody>
          <a:bodyPr wrap="square" rtlCol="0">
            <a:spAutoFit/>
          </a:bodyPr>
          <a:lstStyle/>
          <a:p>
            <a:pPr algn="ctr"/>
            <a:r>
              <a:rPr lang="en-US" sz="1200" i="1" dirty="0">
                <a:solidFill>
                  <a:schemeClr val="bg1"/>
                </a:solidFill>
              </a:rPr>
              <a:t>“Capturing the Page curve and entanglement dynamics of black holes in quantum computers”</a:t>
            </a:r>
          </a:p>
          <a:p>
            <a:pPr algn="ctr"/>
            <a:r>
              <a:rPr lang="en-US" sz="1200" i="1" dirty="0">
                <a:solidFill>
                  <a:schemeClr val="bg1"/>
                </a:solidFill>
              </a:rPr>
              <a:t>Chowdhury, Yu, </a:t>
            </a:r>
            <a:r>
              <a:rPr lang="en-US" sz="1200" i="1" dirty="0" err="1">
                <a:solidFill>
                  <a:schemeClr val="bg1"/>
                </a:solidFill>
              </a:rPr>
              <a:t>Asaduzzaman</a:t>
            </a:r>
            <a:r>
              <a:rPr lang="en-US" sz="1200" i="1" dirty="0">
                <a:solidFill>
                  <a:schemeClr val="bg1"/>
                </a:solidFill>
              </a:rPr>
              <a:t>, </a:t>
            </a:r>
            <a:r>
              <a:rPr lang="en-US" sz="1200" i="1" dirty="0" err="1">
                <a:solidFill>
                  <a:schemeClr val="bg1"/>
                </a:solidFill>
              </a:rPr>
              <a:t>Sufian</a:t>
            </a:r>
            <a:endParaRPr lang="en-US" sz="1200" i="1" dirty="0">
              <a:solidFill>
                <a:schemeClr val="bg1"/>
              </a:solidFill>
            </a:endParaRPr>
          </a:p>
          <a:p>
            <a:pPr algn="ctr"/>
            <a:r>
              <a:rPr lang="en-US" sz="1200" i="1" dirty="0">
                <a:solidFill>
                  <a:schemeClr val="bg1"/>
                </a:solidFill>
              </a:rPr>
              <a:t> (</a:t>
            </a:r>
            <a:r>
              <a:rPr lang="en-US" sz="1200" i="1" dirty="0" err="1">
                <a:solidFill>
                  <a:schemeClr val="bg1"/>
                </a:solidFill>
              </a:rPr>
              <a:t>Nucl</a:t>
            </a:r>
            <a:r>
              <a:rPr lang="en-US" sz="1200" i="1" dirty="0">
                <a:solidFill>
                  <a:schemeClr val="bg1"/>
                </a:solidFill>
              </a:rPr>
              <a:t>. Phys. B 2025)</a:t>
            </a:r>
            <a:endParaRPr lang="en-US" sz="1000" i="1" dirty="0">
              <a:solidFill>
                <a:schemeClr val="bg1"/>
              </a:solidFill>
            </a:endParaRPr>
          </a:p>
        </p:txBody>
      </p:sp>
      <p:pic>
        <p:nvPicPr>
          <p:cNvPr id="19" name="Picture 18" descr="Kwangmin YU | Reseach Staff | Doctor of Philosophy | Brookhaven National  Laboratory, Brookhaven | Research profile">
            <a:extLst>
              <a:ext uri="{FF2B5EF4-FFF2-40B4-BE49-F238E27FC236}">
                <a16:creationId xmlns:a16="http://schemas.microsoft.com/office/drawing/2014/main" id="{4339C797-F884-72A7-37EB-81B854EDAF96}"/>
              </a:ext>
            </a:extLst>
          </p:cNvPr>
          <p:cNvPicPr>
            <a:picLocks noChangeAspect="1"/>
          </p:cNvPicPr>
          <p:nvPr/>
        </p:nvPicPr>
        <p:blipFill>
          <a:blip r:embed="rId2"/>
          <a:stretch>
            <a:fillRect/>
          </a:stretch>
        </p:blipFill>
        <p:spPr>
          <a:xfrm>
            <a:off x="9359717" y="2656529"/>
            <a:ext cx="1544942" cy="1544942"/>
          </a:xfrm>
          <a:prstGeom prst="rect">
            <a:avLst/>
          </a:prstGeom>
        </p:spPr>
      </p:pic>
      <p:pic>
        <p:nvPicPr>
          <p:cNvPr id="20" name="Picture 19" descr="IBM Quantum Computers: Evolution, Performance, and Future Directions">
            <a:extLst>
              <a:ext uri="{FF2B5EF4-FFF2-40B4-BE49-F238E27FC236}">
                <a16:creationId xmlns:a16="http://schemas.microsoft.com/office/drawing/2014/main" id="{BB08E295-FCAC-309C-B1B8-FE42F862B333}"/>
              </a:ext>
            </a:extLst>
          </p:cNvPr>
          <p:cNvPicPr>
            <a:picLocks noChangeAspect="1"/>
          </p:cNvPicPr>
          <p:nvPr/>
        </p:nvPicPr>
        <p:blipFill>
          <a:blip r:embed="rId3"/>
          <a:stretch>
            <a:fillRect/>
          </a:stretch>
        </p:blipFill>
        <p:spPr>
          <a:xfrm>
            <a:off x="6723054" y="1802646"/>
            <a:ext cx="2154503" cy="3317771"/>
          </a:xfrm>
          <a:prstGeom prst="rect">
            <a:avLst/>
          </a:prstGeom>
        </p:spPr>
      </p:pic>
    </p:spTree>
    <p:extLst>
      <p:ext uri="{BB962C8B-B14F-4D97-AF65-F5344CB8AC3E}">
        <p14:creationId xmlns:p14="http://schemas.microsoft.com/office/powerpoint/2010/main" val="21986870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F10E27C7-65F1-6DE6-E2AE-4FB7036C3403}"/>
              </a:ext>
            </a:extLst>
          </p:cNvPr>
          <p:cNvSpPr>
            <a:spLocks noGrp="1"/>
          </p:cNvSpPr>
          <p:nvPr>
            <p:ph type="title"/>
          </p:nvPr>
        </p:nvSpPr>
        <p:spPr>
          <a:xfrm>
            <a:off x="5238092" y="1101872"/>
            <a:ext cx="1715811" cy="582103"/>
          </a:xfrm>
        </p:spPr>
        <p:txBody>
          <a:bodyPr>
            <a:normAutofit/>
          </a:bodyPr>
          <a:lstStyle/>
          <a:p>
            <a:r>
              <a:rPr lang="en-US" sz="3000" dirty="0"/>
              <a:t>Outlook</a:t>
            </a:r>
          </a:p>
        </p:txBody>
      </p:sp>
      <p:sp>
        <p:nvSpPr>
          <p:cNvPr id="3" name="TextBox 2">
            <a:extLst>
              <a:ext uri="{FF2B5EF4-FFF2-40B4-BE49-F238E27FC236}">
                <a16:creationId xmlns:a16="http://schemas.microsoft.com/office/drawing/2014/main" id="{702DA364-1DF9-6F0B-7948-56546480C10C}"/>
              </a:ext>
            </a:extLst>
          </p:cNvPr>
          <p:cNvSpPr txBox="1"/>
          <p:nvPr/>
        </p:nvSpPr>
        <p:spPr>
          <a:xfrm>
            <a:off x="1579385" y="1928548"/>
            <a:ext cx="9033223" cy="4401205"/>
          </a:xfrm>
          <a:prstGeom prst="rect">
            <a:avLst/>
          </a:prstGeom>
          <a:noFill/>
        </p:spPr>
        <p:txBody>
          <a:bodyPr wrap="square" rtlCol="0">
            <a:spAutoFit/>
          </a:bodyPr>
          <a:lstStyle/>
          <a:p>
            <a:pPr marL="285750" indent="-285750">
              <a:buFont typeface="Wingdings" panose="05000000000000000000" pitchFamily="2" charset="2"/>
              <a:buChar char="Ø"/>
            </a:pPr>
            <a:r>
              <a:rPr lang="en-US" sz="2000" dirty="0"/>
              <a:t>We can’t use standard cross-sections to learn about the quantum nature of the proton, which is why the entanglement entropy is a prime candidate for understanding how quantum information flows between partons</a:t>
            </a:r>
          </a:p>
          <a:p>
            <a:endParaRPr lang="en-US" sz="2000" dirty="0"/>
          </a:p>
          <a:p>
            <a:pPr marL="285750" indent="-285750">
              <a:buFont typeface="Wingdings" panose="05000000000000000000" pitchFamily="2" charset="2"/>
              <a:buChar char="Ø"/>
            </a:pPr>
            <a:r>
              <a:rPr lang="en-US" sz="2000" dirty="0"/>
              <a:t>We have designed quantum circuits capable of exploring the quantum evolution of gluons and the quantum information flow due to their interactions</a:t>
            </a:r>
          </a:p>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r>
              <a:rPr lang="en-US" sz="2000" dirty="0"/>
              <a:t>We can appreciate maximal entanglement entropy in the small x regime, as well as its decay when introducing spin-orbit interactions</a:t>
            </a:r>
          </a:p>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r>
              <a:rPr lang="en-US" sz="2000" dirty="0"/>
              <a:t>Our next steps are to run these circuits on a real quantum computer to observe real quantum interactions at play, while at the same time exploring fault tolerance of our system. We will integrate AI into future projects to overcome system size constraints, as well as reduce error and noise accumulation. </a:t>
            </a:r>
          </a:p>
        </p:txBody>
      </p:sp>
    </p:spTree>
    <p:extLst>
      <p:ext uri="{BB962C8B-B14F-4D97-AF65-F5344CB8AC3E}">
        <p14:creationId xmlns:p14="http://schemas.microsoft.com/office/powerpoint/2010/main" val="28470714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5487F5-2F79-A23A-2F33-99F61448A488}"/>
              </a:ext>
            </a:extLst>
          </p:cNvPr>
          <p:cNvSpPr>
            <a:spLocks noGrp="1"/>
          </p:cNvSpPr>
          <p:nvPr>
            <p:ph type="ctrTitle"/>
          </p:nvPr>
        </p:nvSpPr>
        <p:spPr/>
        <p:txBody>
          <a:bodyPr/>
          <a:lstStyle/>
          <a:p>
            <a:r>
              <a:rPr lang="en-US" dirty="0"/>
              <a:t>Thank you! </a:t>
            </a:r>
          </a:p>
        </p:txBody>
      </p:sp>
      <p:pic>
        <p:nvPicPr>
          <p:cNvPr id="3" name="Picture 2">
            <a:extLst>
              <a:ext uri="{FF2B5EF4-FFF2-40B4-BE49-F238E27FC236}">
                <a16:creationId xmlns:a16="http://schemas.microsoft.com/office/drawing/2014/main" id="{7026A912-FB1C-7CFA-F927-AC89CF6A4445}"/>
              </a:ext>
            </a:extLst>
          </p:cNvPr>
          <p:cNvPicPr>
            <a:picLocks noChangeAspect="1"/>
          </p:cNvPicPr>
          <p:nvPr/>
        </p:nvPicPr>
        <p:blipFill>
          <a:blip r:embed="rId2"/>
          <a:stretch>
            <a:fillRect/>
          </a:stretch>
        </p:blipFill>
        <p:spPr>
          <a:xfrm>
            <a:off x="1343149" y="3429000"/>
            <a:ext cx="3584452" cy="2016254"/>
          </a:xfrm>
          <a:prstGeom prst="rect">
            <a:avLst/>
          </a:prstGeom>
        </p:spPr>
      </p:pic>
      <p:pic>
        <p:nvPicPr>
          <p:cNvPr id="5" name="Picture 4">
            <a:extLst>
              <a:ext uri="{FF2B5EF4-FFF2-40B4-BE49-F238E27FC236}">
                <a16:creationId xmlns:a16="http://schemas.microsoft.com/office/drawing/2014/main" id="{B0089098-DF95-1913-4EE7-F279CB38C58E}"/>
              </a:ext>
            </a:extLst>
          </p:cNvPr>
          <p:cNvPicPr>
            <a:picLocks noChangeAspect="1"/>
          </p:cNvPicPr>
          <p:nvPr/>
        </p:nvPicPr>
        <p:blipFill>
          <a:blip r:embed="rId3"/>
          <a:stretch>
            <a:fillRect/>
          </a:stretch>
        </p:blipFill>
        <p:spPr>
          <a:xfrm>
            <a:off x="7264400" y="3807236"/>
            <a:ext cx="4927600" cy="1412059"/>
          </a:xfrm>
          <a:prstGeom prst="rect">
            <a:avLst/>
          </a:prstGeom>
        </p:spPr>
      </p:pic>
    </p:spTree>
    <p:extLst>
      <p:ext uri="{BB962C8B-B14F-4D97-AF65-F5344CB8AC3E}">
        <p14:creationId xmlns:p14="http://schemas.microsoft.com/office/powerpoint/2010/main" val="10209887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3F5CF9F-2C98-AACC-B045-C0292FAB1E5C}"/>
              </a:ext>
            </a:extLst>
          </p:cNvPr>
          <p:cNvPicPr>
            <a:picLocks noChangeAspect="1"/>
          </p:cNvPicPr>
          <p:nvPr/>
        </p:nvPicPr>
        <p:blipFill>
          <a:blip r:embed="rId3"/>
          <a:stretch>
            <a:fillRect/>
          </a:stretch>
        </p:blipFill>
        <p:spPr>
          <a:xfrm>
            <a:off x="2161090" y="2667285"/>
            <a:ext cx="4127960" cy="2655282"/>
          </a:xfrm>
          <a:prstGeom prst="rect">
            <a:avLst/>
          </a:prstGeom>
        </p:spPr>
      </p:pic>
      <p:sp>
        <p:nvSpPr>
          <p:cNvPr id="2" name="Title 1">
            <a:extLst>
              <a:ext uri="{FF2B5EF4-FFF2-40B4-BE49-F238E27FC236}">
                <a16:creationId xmlns:a16="http://schemas.microsoft.com/office/drawing/2014/main" id="{5C067368-7762-F685-B744-29253AC93A9D}"/>
              </a:ext>
            </a:extLst>
          </p:cNvPr>
          <p:cNvSpPr>
            <a:spLocks noGrp="1"/>
          </p:cNvSpPr>
          <p:nvPr>
            <p:ph type="title"/>
          </p:nvPr>
        </p:nvSpPr>
        <p:spPr>
          <a:xfrm>
            <a:off x="2438772" y="1160736"/>
            <a:ext cx="7314455" cy="561641"/>
          </a:xfrm>
        </p:spPr>
        <p:txBody>
          <a:bodyPr>
            <a:noAutofit/>
          </a:bodyPr>
          <a:lstStyle/>
          <a:p>
            <a:r>
              <a:rPr lang="en-US" dirty="0"/>
              <a:t>Components of a Quantum Circuit</a:t>
            </a:r>
          </a:p>
        </p:txBody>
      </p:sp>
      <p:pic>
        <p:nvPicPr>
          <p:cNvPr id="8" name="Picture 7">
            <a:extLst>
              <a:ext uri="{FF2B5EF4-FFF2-40B4-BE49-F238E27FC236}">
                <a16:creationId xmlns:a16="http://schemas.microsoft.com/office/drawing/2014/main" id="{D7AD9708-B1F3-64D5-E06D-B5EFBDCB7C75}"/>
              </a:ext>
            </a:extLst>
          </p:cNvPr>
          <p:cNvPicPr>
            <a:picLocks noChangeAspect="1"/>
          </p:cNvPicPr>
          <p:nvPr/>
        </p:nvPicPr>
        <p:blipFill>
          <a:blip r:embed="rId4"/>
          <a:stretch>
            <a:fillRect/>
          </a:stretch>
        </p:blipFill>
        <p:spPr>
          <a:xfrm>
            <a:off x="8424398" y="3340893"/>
            <a:ext cx="614831" cy="608000"/>
          </a:xfrm>
          <a:prstGeom prst="rect">
            <a:avLst/>
          </a:prstGeom>
        </p:spPr>
      </p:pic>
      <p:sp>
        <p:nvSpPr>
          <p:cNvPr id="10" name="Rectangle 9">
            <a:extLst>
              <a:ext uri="{FF2B5EF4-FFF2-40B4-BE49-F238E27FC236}">
                <a16:creationId xmlns:a16="http://schemas.microsoft.com/office/drawing/2014/main" id="{0C8A95BD-D166-D85F-0C9F-BB30EEF25C4E}"/>
              </a:ext>
            </a:extLst>
          </p:cNvPr>
          <p:cNvSpPr/>
          <p:nvPr/>
        </p:nvSpPr>
        <p:spPr>
          <a:xfrm>
            <a:off x="2614324" y="3059328"/>
            <a:ext cx="507131" cy="549177"/>
          </a:xfrm>
          <a:prstGeom prst="rect">
            <a:avLst/>
          </a:prstGeom>
          <a:noFill/>
          <a:ln w="38100" cap="flat" cmpd="sng" algn="ctr">
            <a:solidFill>
              <a:schemeClr val="accent6"/>
            </a:solidFill>
            <a:prstDash val="solid"/>
            <a:round/>
            <a:headEnd type="none" w="med" len="med"/>
            <a:tailEnd type="none" w="med" len="med"/>
          </a:ln>
        </p:spPr>
        <p:style>
          <a:lnRef idx="0">
            <a:scrgbClr r="0" g="0" b="0"/>
          </a:lnRef>
          <a:fillRef idx="0">
            <a:scrgbClr r="0" g="0" b="0"/>
          </a:fillRef>
          <a:effectRef idx="0">
            <a:scrgbClr r="0" g="0" b="0"/>
          </a:effectRef>
          <a:fontRef idx="minor">
            <a:schemeClr val="accent6"/>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5C91BC61-81BC-77D3-F981-51848E08C5B4}"/>
                  </a:ext>
                </a:extLst>
              </p:cNvPr>
              <p:cNvSpPr txBox="1"/>
              <p:nvPr/>
            </p:nvSpPr>
            <p:spPr>
              <a:xfrm>
                <a:off x="1095394" y="1964266"/>
                <a:ext cx="3544991" cy="707886"/>
              </a:xfrm>
              <a:prstGeom prst="rect">
                <a:avLst/>
              </a:prstGeom>
              <a:noFill/>
            </p:spPr>
            <p:txBody>
              <a:bodyPr wrap="square" rtlCol="0">
                <a:spAutoFit/>
              </a:bodyPr>
              <a:lstStyle/>
              <a:p>
                <a:r>
                  <a:rPr lang="en-US" sz="2000" dirty="0"/>
                  <a:t>Each wire will represent a single qubit (each initialized in </a:t>
                </a:r>
                <a14:m>
                  <m:oMath xmlns:m="http://schemas.openxmlformats.org/officeDocument/2006/math">
                    <m:d>
                      <m:dPr>
                        <m:begChr m:val=""/>
                        <m:endChr m:val="⟩"/>
                        <m:ctrlPr>
                          <a:rPr lang="en-US" sz="2000" i="1" smtClean="0">
                            <a:latin typeface="Cambria Math" panose="02040503050406030204" pitchFamily="18" charset="0"/>
                          </a:rPr>
                        </m:ctrlPr>
                      </m:dPr>
                      <m:e>
                        <m:d>
                          <m:dPr>
                            <m:begChr m:val="|"/>
                            <m:endChr m:val=""/>
                            <m:ctrlPr>
                              <a:rPr lang="en-US" sz="2000" i="1" smtClean="0">
                                <a:latin typeface="Cambria Math" panose="02040503050406030204" pitchFamily="18" charset="0"/>
                              </a:rPr>
                            </m:ctrlPr>
                          </m:dPr>
                          <m:e>
                            <m:r>
                              <a:rPr lang="en-US" sz="2000" b="0" i="1" smtClean="0">
                                <a:latin typeface="Cambria Math" panose="02040503050406030204" pitchFamily="18" charset="0"/>
                              </a:rPr>
                              <m:t>0</m:t>
                            </m:r>
                          </m:e>
                        </m:d>
                      </m:e>
                    </m:d>
                  </m:oMath>
                </a14:m>
                <a:r>
                  <a:rPr lang="en-US" sz="2000" dirty="0"/>
                  <a:t>)</a:t>
                </a:r>
              </a:p>
            </p:txBody>
          </p:sp>
        </mc:Choice>
        <mc:Fallback xmlns="">
          <p:sp>
            <p:nvSpPr>
              <p:cNvPr id="11" name="TextBox 10">
                <a:extLst>
                  <a:ext uri="{FF2B5EF4-FFF2-40B4-BE49-F238E27FC236}">
                    <a16:creationId xmlns:a16="http://schemas.microsoft.com/office/drawing/2014/main" id="{5C91BC61-81BC-77D3-F981-51848E08C5B4}"/>
                  </a:ext>
                </a:extLst>
              </p:cNvPr>
              <p:cNvSpPr txBox="1">
                <a:spLocks noRot="1" noChangeAspect="1" noMove="1" noResize="1" noEditPoints="1" noAdjustHandles="1" noChangeArrowheads="1" noChangeShapeType="1" noTextEdit="1"/>
              </p:cNvSpPr>
              <p:nvPr/>
            </p:nvSpPr>
            <p:spPr>
              <a:xfrm>
                <a:off x="1095394" y="1964266"/>
                <a:ext cx="3544991" cy="707886"/>
              </a:xfrm>
              <a:prstGeom prst="rect">
                <a:avLst/>
              </a:prstGeom>
              <a:blipFill>
                <a:blip r:embed="rId5"/>
                <a:stretch>
                  <a:fillRect l="-1893" t="-26724" r="-1721" b="-103448"/>
                </a:stretch>
              </a:blipFill>
            </p:spPr>
            <p:txBody>
              <a:bodyPr/>
              <a:lstStyle/>
              <a:p>
                <a:r>
                  <a:rPr lang="en-US">
                    <a:noFill/>
                  </a:rPr>
                  <a:t> </a:t>
                </a:r>
              </a:p>
            </p:txBody>
          </p:sp>
        </mc:Fallback>
      </mc:AlternateContent>
      <p:sp>
        <p:nvSpPr>
          <p:cNvPr id="12" name="TextBox 11">
            <a:extLst>
              <a:ext uri="{FF2B5EF4-FFF2-40B4-BE49-F238E27FC236}">
                <a16:creationId xmlns:a16="http://schemas.microsoft.com/office/drawing/2014/main" id="{ABF95090-7056-FB4B-5028-A74C1CEC96D4}"/>
              </a:ext>
            </a:extLst>
          </p:cNvPr>
          <p:cNvSpPr txBox="1"/>
          <p:nvPr/>
        </p:nvSpPr>
        <p:spPr>
          <a:xfrm>
            <a:off x="1678454" y="5350920"/>
            <a:ext cx="3755403" cy="1015663"/>
          </a:xfrm>
          <a:prstGeom prst="rect">
            <a:avLst/>
          </a:prstGeom>
          <a:noFill/>
        </p:spPr>
        <p:txBody>
          <a:bodyPr wrap="square" rtlCol="0">
            <a:spAutoFit/>
          </a:bodyPr>
          <a:lstStyle/>
          <a:p>
            <a:r>
              <a:rPr lang="en-US" sz="2000" dirty="0"/>
              <a:t>Single qubit gates such as the Hadamard “H” gate evolve a single qubit at the time</a:t>
            </a:r>
          </a:p>
        </p:txBody>
      </p:sp>
      <p:cxnSp>
        <p:nvCxnSpPr>
          <p:cNvPr id="20" name="Straight Connector 19">
            <a:extLst>
              <a:ext uri="{FF2B5EF4-FFF2-40B4-BE49-F238E27FC236}">
                <a16:creationId xmlns:a16="http://schemas.microsoft.com/office/drawing/2014/main" id="{263505A0-8053-DB20-EBB4-BD5FE0D51B97}"/>
              </a:ext>
            </a:extLst>
          </p:cNvPr>
          <p:cNvCxnSpPr>
            <a:cxnSpLocks/>
            <a:stCxn id="10" idx="0"/>
          </p:cNvCxnSpPr>
          <p:nvPr/>
        </p:nvCxnSpPr>
        <p:spPr>
          <a:xfrm flipV="1">
            <a:off x="2867890" y="2677019"/>
            <a:ext cx="0" cy="382309"/>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sp>
        <p:nvSpPr>
          <p:cNvPr id="24" name="Rectangle 23">
            <a:extLst>
              <a:ext uri="{FF2B5EF4-FFF2-40B4-BE49-F238E27FC236}">
                <a16:creationId xmlns:a16="http://schemas.microsoft.com/office/drawing/2014/main" id="{8A753F42-C7E0-04A2-27C0-AEC30DA8AF4E}"/>
              </a:ext>
            </a:extLst>
          </p:cNvPr>
          <p:cNvSpPr/>
          <p:nvPr/>
        </p:nvSpPr>
        <p:spPr>
          <a:xfrm>
            <a:off x="1132215" y="1969133"/>
            <a:ext cx="3471348" cy="707886"/>
          </a:xfrm>
          <a:prstGeom prst="rect">
            <a:avLst/>
          </a:prstGeom>
          <a:noFill/>
          <a:ln w="38100" cap="flat" cmpd="sng" algn="ctr">
            <a:solidFill>
              <a:schemeClr val="accent6"/>
            </a:solidFill>
            <a:prstDash val="solid"/>
            <a:round/>
            <a:headEnd type="none" w="med" len="med"/>
            <a:tailEnd type="none" w="med" len="med"/>
          </a:ln>
        </p:spPr>
        <p:style>
          <a:lnRef idx="0">
            <a:scrgbClr r="0" g="0" b="0"/>
          </a:lnRef>
          <a:fillRef idx="0">
            <a:scrgbClr r="0" g="0" b="0"/>
          </a:fillRef>
          <a:effectRef idx="0">
            <a:scrgbClr r="0" g="0" b="0"/>
          </a:effectRef>
          <a:fontRef idx="minor">
            <a:schemeClr val="accent6"/>
          </a:fontRef>
        </p:style>
        <p:txBody>
          <a:bodyPr rtlCol="0" anchor="ctr"/>
          <a:lstStyle/>
          <a:p>
            <a:pPr algn="ctr"/>
            <a:endParaRPr lang="en-US"/>
          </a:p>
        </p:txBody>
      </p:sp>
      <p:sp>
        <p:nvSpPr>
          <p:cNvPr id="29" name="Rectangle 28">
            <a:extLst>
              <a:ext uri="{FF2B5EF4-FFF2-40B4-BE49-F238E27FC236}">
                <a16:creationId xmlns:a16="http://schemas.microsoft.com/office/drawing/2014/main" id="{E598CFD4-AB37-B81D-A36E-169767D269AD}"/>
              </a:ext>
            </a:extLst>
          </p:cNvPr>
          <p:cNvSpPr/>
          <p:nvPr/>
        </p:nvSpPr>
        <p:spPr>
          <a:xfrm>
            <a:off x="3273855" y="3059329"/>
            <a:ext cx="554400" cy="585564"/>
          </a:xfrm>
          <a:prstGeom prst="rect">
            <a:avLst/>
          </a:prstGeom>
          <a:noFill/>
          <a:ln w="38100" cap="flat" cmpd="sng" algn="ctr">
            <a:solidFill>
              <a:schemeClr val="accent6"/>
            </a:solidFill>
            <a:prstDash val="solid"/>
            <a:round/>
            <a:headEnd type="none" w="med" len="med"/>
            <a:tailEnd type="none" w="med" len="med"/>
          </a:ln>
        </p:spPr>
        <p:style>
          <a:lnRef idx="0">
            <a:scrgbClr r="0" g="0" b="0"/>
          </a:lnRef>
          <a:fillRef idx="0">
            <a:scrgbClr r="0" g="0" b="0"/>
          </a:fillRef>
          <a:effectRef idx="0">
            <a:scrgbClr r="0" g="0" b="0"/>
          </a:effectRef>
          <a:fontRef idx="minor">
            <a:schemeClr val="accent6"/>
          </a:fontRef>
        </p:style>
        <p:txBody>
          <a:bodyPr rtlCol="0" anchor="ctr"/>
          <a:lstStyle/>
          <a:p>
            <a:pPr algn="ctr"/>
            <a:endParaRPr lang="en-US"/>
          </a:p>
        </p:txBody>
      </p:sp>
      <p:cxnSp>
        <p:nvCxnSpPr>
          <p:cNvPr id="30" name="Straight Connector 29">
            <a:extLst>
              <a:ext uri="{FF2B5EF4-FFF2-40B4-BE49-F238E27FC236}">
                <a16:creationId xmlns:a16="http://schemas.microsoft.com/office/drawing/2014/main" id="{D0D35DC0-56BE-E902-0DA6-280C37590DD3}"/>
              </a:ext>
            </a:extLst>
          </p:cNvPr>
          <p:cNvCxnSpPr>
            <a:cxnSpLocks/>
            <a:stCxn id="34" idx="0"/>
            <a:endCxn id="29" idx="2"/>
          </p:cNvCxnSpPr>
          <p:nvPr/>
        </p:nvCxnSpPr>
        <p:spPr>
          <a:xfrm flipH="1" flipV="1">
            <a:off x="3551055" y="3644893"/>
            <a:ext cx="5100" cy="1734392"/>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sp>
        <p:nvSpPr>
          <p:cNvPr id="34" name="Rectangle 33">
            <a:extLst>
              <a:ext uri="{FF2B5EF4-FFF2-40B4-BE49-F238E27FC236}">
                <a16:creationId xmlns:a16="http://schemas.microsoft.com/office/drawing/2014/main" id="{D442B7CB-4AA2-DE3E-ABD1-352F38B1FCE1}"/>
              </a:ext>
            </a:extLst>
          </p:cNvPr>
          <p:cNvSpPr/>
          <p:nvPr/>
        </p:nvSpPr>
        <p:spPr>
          <a:xfrm>
            <a:off x="1678454" y="5379285"/>
            <a:ext cx="3755402" cy="987297"/>
          </a:xfrm>
          <a:prstGeom prst="rect">
            <a:avLst/>
          </a:prstGeom>
          <a:noFill/>
          <a:ln w="38100" cap="flat" cmpd="sng" algn="ctr">
            <a:solidFill>
              <a:schemeClr val="accent6"/>
            </a:solidFill>
            <a:prstDash val="solid"/>
            <a:round/>
            <a:headEnd type="none" w="med" len="med"/>
            <a:tailEnd type="none" w="med" len="med"/>
          </a:ln>
        </p:spPr>
        <p:style>
          <a:lnRef idx="0">
            <a:scrgbClr r="0" g="0" b="0"/>
          </a:lnRef>
          <a:fillRef idx="0">
            <a:scrgbClr r="0" g="0" b="0"/>
          </a:fillRef>
          <a:effectRef idx="0">
            <a:scrgbClr r="0" g="0" b="0"/>
          </a:effectRef>
          <a:fontRef idx="minor">
            <a:schemeClr val="accent6"/>
          </a:fontRef>
        </p:style>
        <p:txBody>
          <a:bodyPr rtlCol="0" anchor="ctr"/>
          <a:lstStyle/>
          <a:p>
            <a:pPr algn="ctr"/>
            <a:endParaRPr lang="en-US"/>
          </a:p>
        </p:txBody>
      </p:sp>
      <p:sp>
        <p:nvSpPr>
          <p:cNvPr id="36" name="TextBox 35">
            <a:extLst>
              <a:ext uri="{FF2B5EF4-FFF2-40B4-BE49-F238E27FC236}">
                <a16:creationId xmlns:a16="http://schemas.microsoft.com/office/drawing/2014/main" id="{258D5232-2D0D-EEE2-0007-FD9E7ADC29E7}"/>
              </a:ext>
            </a:extLst>
          </p:cNvPr>
          <p:cNvSpPr txBox="1"/>
          <p:nvPr/>
        </p:nvSpPr>
        <p:spPr>
          <a:xfrm>
            <a:off x="6826972" y="1969133"/>
            <a:ext cx="4888395" cy="1323439"/>
          </a:xfrm>
          <a:prstGeom prst="rect">
            <a:avLst/>
          </a:prstGeom>
          <a:noFill/>
        </p:spPr>
        <p:txBody>
          <a:bodyPr wrap="square" rtlCol="0">
            <a:spAutoFit/>
          </a:bodyPr>
          <a:lstStyle/>
          <a:p>
            <a:r>
              <a:rPr lang="en-US" sz="2000" dirty="0"/>
              <a:t>Rotation gates represent logical operations that a quantum computer can perform on quantum data. These have unique matrix representations:</a:t>
            </a:r>
          </a:p>
        </p:txBody>
      </p:sp>
      <p:pic>
        <p:nvPicPr>
          <p:cNvPr id="38" name="Picture 37" descr="\documentclass{article}&#10;\usepackage{amsmath}&#10;\pagestyle{empty}&#10;\begin{document}&#10;&#10;$ = \begin{bmatrix}&#10;0 &amp; 1 \\&#10;1 &amp; 0&#10;\end{bmatrix} $&#10;&#10;&#10;\end{document}" title="IguanaTex Picture Display">
            <a:extLst>
              <a:ext uri="{FF2B5EF4-FFF2-40B4-BE49-F238E27FC236}">
                <a16:creationId xmlns:a16="http://schemas.microsoft.com/office/drawing/2014/main" id="{98E43829-7884-8542-B91C-D332DE69E262}"/>
              </a:ext>
            </a:extLst>
          </p:cNvPr>
          <p:cNvPicPr>
            <a:picLocks noChangeAspect="1"/>
          </p:cNvPicPr>
          <p:nvPr>
            <p:custDataLst>
              <p:tags r:id="rId1"/>
            </p:custDataLst>
          </p:nvPr>
        </p:nvPicPr>
        <p:blipFill>
          <a:blip r:embed="rId6"/>
          <a:stretch>
            <a:fillRect/>
          </a:stretch>
        </p:blipFill>
        <p:spPr>
          <a:xfrm>
            <a:off x="9196441" y="3336290"/>
            <a:ext cx="963048" cy="608000"/>
          </a:xfrm>
          <a:prstGeom prst="rect">
            <a:avLst/>
          </a:prstGeom>
        </p:spPr>
      </p:pic>
      <p:sp>
        <p:nvSpPr>
          <p:cNvPr id="39" name="TextBox 38">
            <a:extLst>
              <a:ext uri="{FF2B5EF4-FFF2-40B4-BE49-F238E27FC236}">
                <a16:creationId xmlns:a16="http://schemas.microsoft.com/office/drawing/2014/main" id="{43107D42-49B9-9636-8816-568E6B856CC9}"/>
              </a:ext>
            </a:extLst>
          </p:cNvPr>
          <p:cNvSpPr txBox="1"/>
          <p:nvPr/>
        </p:nvSpPr>
        <p:spPr>
          <a:xfrm>
            <a:off x="6823821" y="5379285"/>
            <a:ext cx="4888395" cy="707886"/>
          </a:xfrm>
          <a:prstGeom prst="rect">
            <a:avLst/>
          </a:prstGeom>
          <a:noFill/>
        </p:spPr>
        <p:txBody>
          <a:bodyPr wrap="square" rtlCol="0">
            <a:spAutoFit/>
          </a:bodyPr>
          <a:lstStyle/>
          <a:p>
            <a:r>
              <a:rPr lang="en-US" sz="2000" dirty="0"/>
              <a:t>Two-qubit gates such as the controlled NOT “CNOT” gate act on two qubits at the time. </a:t>
            </a:r>
          </a:p>
        </p:txBody>
      </p:sp>
      <p:sp>
        <p:nvSpPr>
          <p:cNvPr id="42" name="Rectangle 41">
            <a:extLst>
              <a:ext uri="{FF2B5EF4-FFF2-40B4-BE49-F238E27FC236}">
                <a16:creationId xmlns:a16="http://schemas.microsoft.com/office/drawing/2014/main" id="{9CD12E71-16B4-FF59-ECB3-CAD65DEFCB83}"/>
              </a:ext>
            </a:extLst>
          </p:cNvPr>
          <p:cNvSpPr/>
          <p:nvPr/>
        </p:nvSpPr>
        <p:spPr>
          <a:xfrm>
            <a:off x="5433857" y="3059328"/>
            <a:ext cx="554400" cy="585564"/>
          </a:xfrm>
          <a:prstGeom prst="rect">
            <a:avLst/>
          </a:prstGeom>
          <a:noFill/>
          <a:ln w="38100" cap="flat" cmpd="sng" algn="ctr">
            <a:solidFill>
              <a:schemeClr val="accent6"/>
            </a:solidFill>
            <a:prstDash val="solid"/>
            <a:round/>
            <a:headEnd type="none" w="med" len="med"/>
            <a:tailEnd type="none" w="med" len="med"/>
          </a:ln>
        </p:spPr>
        <p:style>
          <a:lnRef idx="0">
            <a:scrgbClr r="0" g="0" b="0"/>
          </a:lnRef>
          <a:fillRef idx="0">
            <a:scrgbClr r="0" g="0" b="0"/>
          </a:fillRef>
          <a:effectRef idx="0">
            <a:scrgbClr r="0" g="0" b="0"/>
          </a:effectRef>
          <a:fontRef idx="minor">
            <a:schemeClr val="accent6"/>
          </a:fontRef>
        </p:style>
        <p:txBody>
          <a:bodyPr rtlCol="0" anchor="ctr"/>
          <a:lstStyle/>
          <a:p>
            <a:pPr algn="ctr"/>
            <a:endParaRPr lang="en-US"/>
          </a:p>
        </p:txBody>
      </p:sp>
      <p:sp>
        <p:nvSpPr>
          <p:cNvPr id="46" name="Rectangle 45">
            <a:extLst>
              <a:ext uri="{FF2B5EF4-FFF2-40B4-BE49-F238E27FC236}">
                <a16:creationId xmlns:a16="http://schemas.microsoft.com/office/drawing/2014/main" id="{7E5EE094-DAF8-FA2E-3E2E-1A710A2B94BA}"/>
              </a:ext>
            </a:extLst>
          </p:cNvPr>
          <p:cNvSpPr/>
          <p:nvPr/>
        </p:nvSpPr>
        <p:spPr>
          <a:xfrm>
            <a:off x="6826972" y="1961487"/>
            <a:ext cx="4612233" cy="2185831"/>
          </a:xfrm>
          <a:prstGeom prst="rect">
            <a:avLst/>
          </a:prstGeom>
          <a:noFill/>
          <a:ln w="38100" cap="flat" cmpd="sng" algn="ctr">
            <a:solidFill>
              <a:schemeClr val="accent6"/>
            </a:solidFill>
            <a:prstDash val="solid"/>
            <a:round/>
            <a:headEnd type="none" w="med" len="med"/>
            <a:tailEnd type="none" w="med" len="med"/>
          </a:ln>
        </p:spPr>
        <p:style>
          <a:lnRef idx="0">
            <a:scrgbClr r="0" g="0" b="0"/>
          </a:lnRef>
          <a:fillRef idx="0">
            <a:scrgbClr r="0" g="0" b="0"/>
          </a:fillRef>
          <a:effectRef idx="0">
            <a:scrgbClr r="0" g="0" b="0"/>
          </a:effectRef>
          <a:fontRef idx="minor">
            <a:schemeClr val="accent6"/>
          </a:fontRef>
        </p:style>
        <p:txBody>
          <a:bodyPr rtlCol="0" anchor="ctr"/>
          <a:lstStyle/>
          <a:p>
            <a:pPr algn="ctr"/>
            <a:endParaRPr lang="en-US"/>
          </a:p>
        </p:txBody>
      </p:sp>
      <p:cxnSp>
        <p:nvCxnSpPr>
          <p:cNvPr id="50" name="Connector: Elbow 49">
            <a:extLst>
              <a:ext uri="{FF2B5EF4-FFF2-40B4-BE49-F238E27FC236}">
                <a16:creationId xmlns:a16="http://schemas.microsoft.com/office/drawing/2014/main" id="{C7801320-9BF3-61A7-84AC-69EA13C99CB6}"/>
              </a:ext>
            </a:extLst>
          </p:cNvPr>
          <p:cNvCxnSpPr>
            <a:cxnSpLocks/>
            <a:endCxn id="46" idx="1"/>
          </p:cNvCxnSpPr>
          <p:nvPr/>
        </p:nvCxnSpPr>
        <p:spPr>
          <a:xfrm flipV="1">
            <a:off x="5988257" y="3054403"/>
            <a:ext cx="838715" cy="179750"/>
          </a:xfrm>
          <a:prstGeom prst="bentConnector3">
            <a:avLst>
              <a:gd name="adj1" fmla="val 50000"/>
            </a:avLst>
          </a:prstGeom>
          <a:ln w="38100">
            <a:solidFill>
              <a:srgbClr val="8C0B41"/>
            </a:solidFill>
          </a:ln>
        </p:spPr>
        <p:style>
          <a:lnRef idx="1">
            <a:schemeClr val="accent1"/>
          </a:lnRef>
          <a:fillRef idx="0">
            <a:schemeClr val="accent1"/>
          </a:fillRef>
          <a:effectRef idx="0">
            <a:schemeClr val="accent1"/>
          </a:effectRef>
          <a:fontRef idx="minor">
            <a:schemeClr val="tx1"/>
          </a:fontRef>
        </p:style>
      </p:cxnSp>
      <p:sp>
        <p:nvSpPr>
          <p:cNvPr id="55" name="Rectangle 54">
            <a:extLst>
              <a:ext uri="{FF2B5EF4-FFF2-40B4-BE49-F238E27FC236}">
                <a16:creationId xmlns:a16="http://schemas.microsoft.com/office/drawing/2014/main" id="{0D70DEE0-9216-E946-F4BF-C2E3B3981264}"/>
              </a:ext>
            </a:extLst>
          </p:cNvPr>
          <p:cNvSpPr/>
          <p:nvPr/>
        </p:nvSpPr>
        <p:spPr>
          <a:xfrm>
            <a:off x="6823820" y="5378976"/>
            <a:ext cx="4615385" cy="707886"/>
          </a:xfrm>
          <a:prstGeom prst="rect">
            <a:avLst/>
          </a:prstGeom>
          <a:noFill/>
          <a:ln w="38100" cap="flat" cmpd="sng" algn="ctr">
            <a:solidFill>
              <a:schemeClr val="accent6"/>
            </a:solidFill>
            <a:prstDash val="solid"/>
            <a:round/>
            <a:headEnd type="none" w="med" len="med"/>
            <a:tailEnd type="none" w="med" len="med"/>
          </a:ln>
        </p:spPr>
        <p:style>
          <a:lnRef idx="0">
            <a:scrgbClr r="0" g="0" b="0"/>
          </a:lnRef>
          <a:fillRef idx="0">
            <a:scrgbClr r="0" g="0" b="0"/>
          </a:fillRef>
          <a:effectRef idx="0">
            <a:scrgbClr r="0" g="0" b="0"/>
          </a:effectRef>
          <a:fontRef idx="minor">
            <a:schemeClr val="accent6"/>
          </a:fontRef>
        </p:style>
        <p:txBody>
          <a:bodyPr rtlCol="0" anchor="ctr"/>
          <a:lstStyle/>
          <a:p>
            <a:pPr algn="ctr"/>
            <a:endParaRPr lang="en-US"/>
          </a:p>
        </p:txBody>
      </p:sp>
      <p:sp>
        <p:nvSpPr>
          <p:cNvPr id="57" name="Rectangle 56">
            <a:extLst>
              <a:ext uri="{FF2B5EF4-FFF2-40B4-BE49-F238E27FC236}">
                <a16:creationId xmlns:a16="http://schemas.microsoft.com/office/drawing/2014/main" id="{332FEC9F-0270-5CDA-580B-9AE199105658}"/>
              </a:ext>
            </a:extLst>
          </p:cNvPr>
          <p:cNvSpPr/>
          <p:nvPr/>
        </p:nvSpPr>
        <p:spPr>
          <a:xfrm>
            <a:off x="3979594" y="3049354"/>
            <a:ext cx="1291951" cy="2099516"/>
          </a:xfrm>
          <a:prstGeom prst="rect">
            <a:avLst/>
          </a:prstGeom>
          <a:noFill/>
          <a:ln w="38100" cap="flat" cmpd="sng" algn="ctr">
            <a:solidFill>
              <a:schemeClr val="accent6"/>
            </a:solidFill>
            <a:prstDash val="solid"/>
            <a:round/>
            <a:headEnd type="none" w="med" len="med"/>
            <a:tailEnd type="none" w="med" len="med"/>
          </a:ln>
        </p:spPr>
        <p:style>
          <a:lnRef idx="0">
            <a:scrgbClr r="0" g="0" b="0"/>
          </a:lnRef>
          <a:fillRef idx="0">
            <a:scrgbClr r="0" g="0" b="0"/>
          </a:fillRef>
          <a:effectRef idx="0">
            <a:scrgbClr r="0" g="0" b="0"/>
          </a:effectRef>
          <a:fontRef idx="minor">
            <a:schemeClr val="accent6"/>
          </a:fontRef>
        </p:style>
        <p:txBody>
          <a:bodyPr rtlCol="0" anchor="ctr"/>
          <a:lstStyle/>
          <a:p>
            <a:pPr algn="ctr"/>
            <a:endParaRPr lang="en-US"/>
          </a:p>
        </p:txBody>
      </p:sp>
      <p:cxnSp>
        <p:nvCxnSpPr>
          <p:cNvPr id="59" name="Connector: Elbow 58">
            <a:extLst>
              <a:ext uri="{FF2B5EF4-FFF2-40B4-BE49-F238E27FC236}">
                <a16:creationId xmlns:a16="http://schemas.microsoft.com/office/drawing/2014/main" id="{031E2777-FA55-8BE8-C16F-E192431EC780}"/>
              </a:ext>
            </a:extLst>
          </p:cNvPr>
          <p:cNvCxnSpPr>
            <a:cxnSpLocks/>
            <a:endCxn id="55" idx="1"/>
          </p:cNvCxnSpPr>
          <p:nvPr/>
        </p:nvCxnSpPr>
        <p:spPr>
          <a:xfrm>
            <a:off x="5271545" y="4357208"/>
            <a:ext cx="1552275" cy="1375711"/>
          </a:xfrm>
          <a:prstGeom prst="bentConnector3">
            <a:avLst/>
          </a:prstGeom>
          <a:ln w="38100">
            <a:solidFill>
              <a:srgbClr val="8C0B4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9432757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DB6553D8-C8B1-281F-AE6C-F98CBBC7A011}"/>
              </a:ext>
            </a:extLst>
          </p:cNvPr>
          <p:cNvSpPr>
            <a:spLocks noGrp="1"/>
          </p:cNvSpPr>
          <p:nvPr>
            <p:ph type="title"/>
          </p:nvPr>
        </p:nvSpPr>
        <p:spPr>
          <a:xfrm>
            <a:off x="4782492" y="546195"/>
            <a:ext cx="2627017" cy="1325563"/>
          </a:xfrm>
        </p:spPr>
        <p:txBody>
          <a:bodyPr/>
          <a:lstStyle/>
          <a:p>
            <a:r>
              <a:rPr lang="en-US" dirty="0"/>
              <a:t>Future Work</a:t>
            </a:r>
          </a:p>
        </p:txBody>
      </p:sp>
      <p:pic>
        <p:nvPicPr>
          <p:cNvPr id="5" name="Picture 4">
            <a:extLst>
              <a:ext uri="{FF2B5EF4-FFF2-40B4-BE49-F238E27FC236}">
                <a16:creationId xmlns:a16="http://schemas.microsoft.com/office/drawing/2014/main" id="{DA291BA9-0090-8B8D-7C40-15EC918CC119}"/>
              </a:ext>
            </a:extLst>
          </p:cNvPr>
          <p:cNvPicPr>
            <a:picLocks noChangeAspect="1"/>
          </p:cNvPicPr>
          <p:nvPr/>
        </p:nvPicPr>
        <p:blipFill>
          <a:blip r:embed="rId2"/>
          <a:stretch>
            <a:fillRect/>
          </a:stretch>
        </p:blipFill>
        <p:spPr>
          <a:xfrm>
            <a:off x="6096000" y="1871758"/>
            <a:ext cx="3701508" cy="4986242"/>
          </a:xfrm>
          <a:prstGeom prst="rect">
            <a:avLst/>
          </a:prstGeom>
        </p:spPr>
      </p:pic>
      <p:sp>
        <p:nvSpPr>
          <p:cNvPr id="6" name="TextBox 5">
            <a:extLst>
              <a:ext uri="{FF2B5EF4-FFF2-40B4-BE49-F238E27FC236}">
                <a16:creationId xmlns:a16="http://schemas.microsoft.com/office/drawing/2014/main" id="{4506B984-C9ED-ED05-171D-CEF31A60A4C2}"/>
              </a:ext>
            </a:extLst>
          </p:cNvPr>
          <p:cNvSpPr txBox="1"/>
          <p:nvPr/>
        </p:nvSpPr>
        <p:spPr>
          <a:xfrm>
            <a:off x="3371211" y="1502426"/>
            <a:ext cx="5449577" cy="369332"/>
          </a:xfrm>
          <a:prstGeom prst="rect">
            <a:avLst/>
          </a:prstGeom>
          <a:noFill/>
        </p:spPr>
        <p:txBody>
          <a:bodyPr wrap="square" rtlCol="0">
            <a:spAutoFit/>
          </a:bodyPr>
          <a:lstStyle/>
          <a:p>
            <a:r>
              <a:rPr lang="en-US" dirty="0"/>
              <a:t>Swap test to extract the Rényi entropy from a real device</a:t>
            </a:r>
          </a:p>
        </p:txBody>
      </p:sp>
      <p:sp>
        <p:nvSpPr>
          <p:cNvPr id="7" name="Rectangle 6">
            <a:extLst>
              <a:ext uri="{FF2B5EF4-FFF2-40B4-BE49-F238E27FC236}">
                <a16:creationId xmlns:a16="http://schemas.microsoft.com/office/drawing/2014/main" id="{838A0CCF-7EA2-2BC7-FAC7-10B0F6DCD67F}"/>
              </a:ext>
            </a:extLst>
          </p:cNvPr>
          <p:cNvSpPr/>
          <p:nvPr/>
        </p:nvSpPr>
        <p:spPr>
          <a:xfrm>
            <a:off x="6316931" y="6117960"/>
            <a:ext cx="3480577" cy="319120"/>
          </a:xfrm>
          <a:prstGeom prst="rect">
            <a:avLst/>
          </a:prstGeom>
          <a:noFill/>
          <a:ln w="9525" cap="flat" cmpd="sng" algn="ctr">
            <a:solidFill>
              <a:srgbClr val="FF0000"/>
            </a:solidFill>
            <a:prstDash val="solid"/>
            <a:round/>
            <a:headEnd type="none" w="med" len="med"/>
            <a:tailEnd type="none" w="med" len="med"/>
          </a:ln>
        </p:spPr>
        <p:style>
          <a:lnRef idx="0">
            <a:scrgbClr r="0" g="0" b="0"/>
          </a:lnRef>
          <a:fillRef idx="0">
            <a:scrgbClr r="0" g="0" b="0"/>
          </a:fillRef>
          <a:effectRef idx="0">
            <a:scrgbClr r="0" g="0" b="0"/>
          </a:effectRef>
          <a:fontRef idx="minor">
            <a:schemeClr val="accent6"/>
          </a:fontRef>
        </p:style>
        <p:txBody>
          <a:bodyPr rtlCol="0" anchor="ctr"/>
          <a:lstStyle/>
          <a:p>
            <a:pPr algn="ctr"/>
            <a:endParaRPr lang="en-US"/>
          </a:p>
        </p:txBody>
      </p:sp>
      <p:sp>
        <p:nvSpPr>
          <p:cNvPr id="8" name="Rectangle 7">
            <a:extLst>
              <a:ext uri="{FF2B5EF4-FFF2-40B4-BE49-F238E27FC236}">
                <a16:creationId xmlns:a16="http://schemas.microsoft.com/office/drawing/2014/main" id="{490EE560-FEE4-E6AF-1A2B-B803351977DB}"/>
              </a:ext>
            </a:extLst>
          </p:cNvPr>
          <p:cNvSpPr/>
          <p:nvPr/>
        </p:nvSpPr>
        <p:spPr>
          <a:xfrm>
            <a:off x="7973897" y="1969407"/>
            <a:ext cx="1374669" cy="4467673"/>
          </a:xfrm>
          <a:prstGeom prst="rect">
            <a:avLst/>
          </a:prstGeom>
          <a:noFill/>
          <a:ln w="9525" cap="flat" cmpd="sng" algn="ctr">
            <a:solidFill>
              <a:schemeClr val="accent4">
                <a:lumMod val="50000"/>
              </a:schemeClr>
            </a:solidFill>
            <a:prstDash val="solid"/>
            <a:round/>
            <a:headEnd type="none" w="med" len="med"/>
            <a:tailEnd type="none" w="med" len="med"/>
          </a:ln>
        </p:spPr>
        <p:style>
          <a:lnRef idx="0">
            <a:scrgbClr r="0" g="0" b="0"/>
          </a:lnRef>
          <a:fillRef idx="0">
            <a:scrgbClr r="0" g="0" b="0"/>
          </a:fillRef>
          <a:effectRef idx="0">
            <a:scrgbClr r="0" g="0" b="0"/>
          </a:effectRef>
          <a:fontRef idx="minor">
            <a:schemeClr val="accent6"/>
          </a:fontRef>
        </p:style>
        <p:txBody>
          <a:bodyPr rtlCol="0" anchor="ctr"/>
          <a:lstStyle/>
          <a:p>
            <a:pPr algn="ctr"/>
            <a:endParaRPr lang="en-US"/>
          </a:p>
        </p:txBody>
      </p:sp>
      <p:sp>
        <p:nvSpPr>
          <p:cNvPr id="9" name="Rectangle 8">
            <a:extLst>
              <a:ext uri="{FF2B5EF4-FFF2-40B4-BE49-F238E27FC236}">
                <a16:creationId xmlns:a16="http://schemas.microsoft.com/office/drawing/2014/main" id="{95FB0C70-B0A8-FEAE-FC23-D8DBF554C720}"/>
              </a:ext>
            </a:extLst>
          </p:cNvPr>
          <p:cNvSpPr/>
          <p:nvPr/>
        </p:nvSpPr>
        <p:spPr>
          <a:xfrm>
            <a:off x="6316931" y="6481156"/>
            <a:ext cx="3480577" cy="232085"/>
          </a:xfrm>
          <a:prstGeom prst="rect">
            <a:avLst/>
          </a:prstGeom>
          <a:noFill/>
          <a:ln w="9525" cap="flat" cmpd="sng" algn="ctr">
            <a:solidFill>
              <a:srgbClr val="00B050"/>
            </a:solidFill>
            <a:prstDash val="solid"/>
            <a:round/>
            <a:headEnd type="none" w="med" len="med"/>
            <a:tailEnd type="none" w="med" len="med"/>
          </a:ln>
        </p:spPr>
        <p:style>
          <a:lnRef idx="0">
            <a:scrgbClr r="0" g="0" b="0"/>
          </a:lnRef>
          <a:fillRef idx="0">
            <a:scrgbClr r="0" g="0" b="0"/>
          </a:fillRef>
          <a:effectRef idx="0">
            <a:scrgbClr r="0" g="0" b="0"/>
          </a:effectRef>
          <a:fontRef idx="minor">
            <a:schemeClr val="accent6"/>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01342759-5F9A-ECE5-E472-80707C4E1542}"/>
                  </a:ext>
                </a:extLst>
              </p:cNvPr>
              <p:cNvSpPr txBox="1"/>
              <p:nvPr/>
            </p:nvSpPr>
            <p:spPr>
              <a:xfrm>
                <a:off x="1896261" y="2221982"/>
                <a:ext cx="3971728" cy="3970318"/>
              </a:xfrm>
              <a:prstGeom prst="rect">
                <a:avLst/>
              </a:prstGeom>
              <a:noFill/>
            </p:spPr>
            <p:txBody>
              <a:bodyPr wrap="none" rtlCol="0">
                <a:spAutoFit/>
              </a:bodyPr>
              <a:lstStyle/>
              <a:p>
                <a:pPr marL="285750" indent="-285750">
                  <a:lnSpc>
                    <a:spcPct val="300000"/>
                  </a:lnSpc>
                  <a:buFont typeface="Wingdings" panose="05000000000000000000" pitchFamily="2" charset="2"/>
                  <a:buChar char="Ø"/>
                </a:pPr>
                <a:r>
                  <a:rPr lang="en-US" dirty="0"/>
                  <a:t>Exact copy of the original circuit</a:t>
                </a:r>
              </a:p>
              <a:p>
                <a:pPr marL="285750" indent="-285750">
                  <a:lnSpc>
                    <a:spcPct val="300000"/>
                  </a:lnSpc>
                  <a:buFont typeface="Wingdings" panose="05000000000000000000" pitchFamily="2" charset="2"/>
                  <a:buChar char="Ø"/>
                </a:pPr>
                <a:r>
                  <a:rPr lang="en-US" dirty="0"/>
                  <a:t>Ancilla cubit starting in the </a:t>
                </a:r>
                <a14:m>
                  <m:oMath xmlns:m="http://schemas.openxmlformats.org/officeDocument/2006/math">
                    <m:d>
                      <m:dPr>
                        <m:begChr m:val="|"/>
                        <m:endChr m:val=""/>
                        <m:ctrlPr>
                          <a:rPr lang="en-US" i="1" smtClean="0">
                            <a:latin typeface="Cambria Math" panose="02040503050406030204" pitchFamily="18" charset="0"/>
                          </a:rPr>
                        </m:ctrlPr>
                      </m:dPr>
                      <m:e>
                        <m:d>
                          <m:dPr>
                            <m:begChr m:val=""/>
                            <m:endChr m:val="⟩"/>
                            <m:ctrlPr>
                              <a:rPr lang="en-US" i="1" smtClean="0">
                                <a:latin typeface="Cambria Math" panose="02040503050406030204" pitchFamily="18" charset="0"/>
                              </a:rPr>
                            </m:ctrlPr>
                          </m:dPr>
                          <m:e>
                            <m:r>
                              <a:rPr lang="en-US" b="0" i="1" smtClean="0">
                                <a:latin typeface="Cambria Math" panose="02040503050406030204" pitchFamily="18" charset="0"/>
                              </a:rPr>
                              <m:t>0</m:t>
                            </m:r>
                          </m:e>
                        </m:d>
                      </m:e>
                    </m:d>
                  </m:oMath>
                </a14:m>
                <a:r>
                  <a:rPr lang="en-US" dirty="0"/>
                  <a:t> state</a:t>
                </a:r>
              </a:p>
              <a:p>
                <a:pPr marL="285750" indent="-285750">
                  <a:lnSpc>
                    <a:spcPct val="300000"/>
                  </a:lnSpc>
                  <a:buFont typeface="Wingdings" panose="05000000000000000000" pitchFamily="2" charset="2"/>
                  <a:buChar char="Ø"/>
                </a:pPr>
                <a:r>
                  <a:rPr lang="en-US" dirty="0"/>
                  <a:t>Standard Swap test algorithm</a:t>
                </a:r>
              </a:p>
              <a:p>
                <a:pPr marL="285750" indent="-285750">
                  <a:lnSpc>
                    <a:spcPct val="300000"/>
                  </a:lnSpc>
                  <a:buFont typeface="Wingdings" panose="05000000000000000000" pitchFamily="2" charset="2"/>
                  <a:buChar char="Ø"/>
                </a:pPr>
                <a:r>
                  <a:rPr lang="en-US" dirty="0"/>
                  <a:t>Classical bit to measure ancilla’s state</a:t>
                </a:r>
              </a:p>
              <a:p>
                <a:pPr marL="285750" indent="-285750">
                  <a:buFont typeface="Wingdings" panose="05000000000000000000" pitchFamily="2" charset="2"/>
                  <a:buChar char="Ø"/>
                </a:pPr>
                <a:endParaRPr lang="en-US" dirty="0"/>
              </a:p>
              <a:p>
                <a:pPr marL="285750" indent="-285750">
                  <a:buFont typeface="Wingdings" panose="05000000000000000000" pitchFamily="2" charset="2"/>
                  <a:buChar char="Ø"/>
                </a:pPr>
                <a:endParaRPr lang="en-US" dirty="0"/>
              </a:p>
            </p:txBody>
          </p:sp>
        </mc:Choice>
        <mc:Fallback xmlns="">
          <p:sp>
            <p:nvSpPr>
              <p:cNvPr id="10" name="TextBox 9">
                <a:extLst>
                  <a:ext uri="{FF2B5EF4-FFF2-40B4-BE49-F238E27FC236}">
                    <a16:creationId xmlns:a16="http://schemas.microsoft.com/office/drawing/2014/main" id="{01342759-5F9A-ECE5-E472-80707C4E1542}"/>
                  </a:ext>
                </a:extLst>
              </p:cNvPr>
              <p:cNvSpPr txBox="1">
                <a:spLocks noRot="1" noChangeAspect="1" noMove="1" noResize="1" noEditPoints="1" noAdjustHandles="1" noChangeArrowheads="1" noChangeShapeType="1" noTextEdit="1"/>
              </p:cNvSpPr>
              <p:nvPr/>
            </p:nvSpPr>
            <p:spPr>
              <a:xfrm>
                <a:off x="1896261" y="2221982"/>
                <a:ext cx="3971728" cy="3970318"/>
              </a:xfrm>
              <a:prstGeom prst="rect">
                <a:avLst/>
              </a:prstGeom>
              <a:blipFill>
                <a:blip r:embed="rId3"/>
                <a:stretch>
                  <a:fillRect l="-955" r="-318"/>
                </a:stretch>
              </a:blipFill>
            </p:spPr>
            <p:txBody>
              <a:bodyPr/>
              <a:lstStyle/>
              <a:p>
                <a:r>
                  <a:rPr lang="en-US">
                    <a:noFill/>
                  </a:rPr>
                  <a:t> </a:t>
                </a:r>
              </a:p>
            </p:txBody>
          </p:sp>
        </mc:Fallback>
      </mc:AlternateContent>
      <p:sp>
        <p:nvSpPr>
          <p:cNvPr id="11" name="Rectangle 10">
            <a:extLst>
              <a:ext uri="{FF2B5EF4-FFF2-40B4-BE49-F238E27FC236}">
                <a16:creationId xmlns:a16="http://schemas.microsoft.com/office/drawing/2014/main" id="{9678D20F-F8FB-9A99-1759-876459B7AC60}"/>
              </a:ext>
            </a:extLst>
          </p:cNvPr>
          <p:cNvSpPr/>
          <p:nvPr/>
        </p:nvSpPr>
        <p:spPr>
          <a:xfrm>
            <a:off x="6316931" y="4031410"/>
            <a:ext cx="1428955" cy="2086550"/>
          </a:xfrm>
          <a:prstGeom prst="rect">
            <a:avLst/>
          </a:prstGeom>
          <a:noFill/>
          <a:ln w="9525" cap="flat" cmpd="sng" algn="ctr">
            <a:solidFill>
              <a:srgbClr val="FFFF00"/>
            </a:solidFill>
            <a:prstDash val="solid"/>
            <a:round/>
            <a:headEnd type="none" w="med" len="med"/>
            <a:tailEnd type="none" w="med" len="med"/>
          </a:ln>
        </p:spPr>
        <p:style>
          <a:lnRef idx="0">
            <a:scrgbClr r="0" g="0" b="0"/>
          </a:lnRef>
          <a:fillRef idx="0">
            <a:scrgbClr r="0" g="0" b="0"/>
          </a:fillRef>
          <a:effectRef idx="0">
            <a:scrgbClr r="0" g="0" b="0"/>
          </a:effectRef>
          <a:fontRef idx="minor">
            <a:schemeClr val="accent6"/>
          </a:fontRef>
        </p:style>
        <p:txBody>
          <a:bodyPr rtlCol="0" anchor="ctr"/>
          <a:lstStyle/>
          <a:p>
            <a:pPr algn="ctr"/>
            <a:endParaRPr lang="en-US"/>
          </a:p>
        </p:txBody>
      </p:sp>
      <p:cxnSp>
        <p:nvCxnSpPr>
          <p:cNvPr id="12" name="Connector: Curved 18">
            <a:extLst>
              <a:ext uri="{FF2B5EF4-FFF2-40B4-BE49-F238E27FC236}">
                <a16:creationId xmlns:a16="http://schemas.microsoft.com/office/drawing/2014/main" id="{01E5097A-628A-B3EF-A068-0B899195345C}"/>
              </a:ext>
            </a:extLst>
          </p:cNvPr>
          <p:cNvCxnSpPr>
            <a:cxnSpLocks/>
          </p:cNvCxnSpPr>
          <p:nvPr/>
        </p:nvCxnSpPr>
        <p:spPr>
          <a:xfrm rot="16200000" flipH="1">
            <a:off x="5218131" y="2932609"/>
            <a:ext cx="1203421" cy="994180"/>
          </a:xfrm>
          <a:prstGeom prst="curvedConnector3">
            <a:avLst>
              <a:gd name="adj1" fmla="val 23992"/>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3" name="Connector: Curved 22">
            <a:extLst>
              <a:ext uri="{FF2B5EF4-FFF2-40B4-BE49-F238E27FC236}">
                <a16:creationId xmlns:a16="http://schemas.microsoft.com/office/drawing/2014/main" id="{4A76057D-D498-84F3-76D3-B79A9C23FDB9}"/>
              </a:ext>
            </a:extLst>
          </p:cNvPr>
          <p:cNvCxnSpPr>
            <a:cxnSpLocks/>
            <a:endCxn id="7" idx="1"/>
          </p:cNvCxnSpPr>
          <p:nvPr/>
        </p:nvCxnSpPr>
        <p:spPr>
          <a:xfrm rot="16200000" flipH="1">
            <a:off x="4675307" y="4635896"/>
            <a:ext cx="2626598" cy="656650"/>
          </a:xfrm>
          <a:prstGeom prst="curvedConnector2">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4" name="Connector: Curved 25">
            <a:extLst>
              <a:ext uri="{FF2B5EF4-FFF2-40B4-BE49-F238E27FC236}">
                <a16:creationId xmlns:a16="http://schemas.microsoft.com/office/drawing/2014/main" id="{FCB8ADAD-73B9-C814-416E-4C4BDAA8C064}"/>
              </a:ext>
            </a:extLst>
          </p:cNvPr>
          <p:cNvCxnSpPr>
            <a:cxnSpLocks/>
          </p:cNvCxnSpPr>
          <p:nvPr/>
        </p:nvCxnSpPr>
        <p:spPr>
          <a:xfrm flipV="1">
            <a:off x="5119280" y="1969407"/>
            <a:ext cx="3541951" cy="2528409"/>
          </a:xfrm>
          <a:prstGeom prst="curvedConnector3">
            <a:avLst>
              <a:gd name="adj1" fmla="val 27302"/>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5" name="Connector: Curved 31">
            <a:extLst>
              <a:ext uri="{FF2B5EF4-FFF2-40B4-BE49-F238E27FC236}">
                <a16:creationId xmlns:a16="http://schemas.microsoft.com/office/drawing/2014/main" id="{F5481661-ABD5-075A-41FC-02DCF8455253}"/>
              </a:ext>
            </a:extLst>
          </p:cNvPr>
          <p:cNvCxnSpPr>
            <a:cxnSpLocks/>
          </p:cNvCxnSpPr>
          <p:nvPr/>
        </p:nvCxnSpPr>
        <p:spPr>
          <a:xfrm rot="16200000" flipH="1">
            <a:off x="5214602" y="5508091"/>
            <a:ext cx="1178845" cy="999365"/>
          </a:xfrm>
          <a:prstGeom prst="curvedConnector3">
            <a:avLst>
              <a:gd name="adj1" fmla="val 50000"/>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922458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 name="Rectangle 82">
            <a:extLst>
              <a:ext uri="{FF2B5EF4-FFF2-40B4-BE49-F238E27FC236}">
                <a16:creationId xmlns:a16="http://schemas.microsoft.com/office/drawing/2014/main" id="{DFD7FB08-2CD9-C92F-EEA3-DA73E65D8A5D}"/>
              </a:ext>
            </a:extLst>
          </p:cNvPr>
          <p:cNvSpPr/>
          <p:nvPr/>
        </p:nvSpPr>
        <p:spPr>
          <a:xfrm>
            <a:off x="9266737" y="5960256"/>
            <a:ext cx="1853349" cy="459921"/>
          </a:xfrm>
          <a:prstGeom prst="rect">
            <a:avLst/>
          </a:prstGeom>
          <a:solidFill>
            <a:schemeClr val="accent6"/>
          </a:solidFill>
          <a:ln>
            <a:solidFill>
              <a:schemeClr val="tx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70" name="Arrow: Right 69">
            <a:extLst>
              <a:ext uri="{FF2B5EF4-FFF2-40B4-BE49-F238E27FC236}">
                <a16:creationId xmlns:a16="http://schemas.microsoft.com/office/drawing/2014/main" id="{01D5976E-D46C-5734-0781-14B785B74197}"/>
              </a:ext>
            </a:extLst>
          </p:cNvPr>
          <p:cNvSpPr/>
          <p:nvPr/>
        </p:nvSpPr>
        <p:spPr>
          <a:xfrm rot="10800000">
            <a:off x="6120938" y="4672271"/>
            <a:ext cx="1307162" cy="276999"/>
          </a:xfrm>
          <a:prstGeom prst="rightArrow">
            <a:avLst/>
          </a:prstGeom>
          <a:solidFill>
            <a:schemeClr val="accent5">
              <a:lumMod val="75000"/>
            </a:schemeClr>
          </a:solidFill>
          <a:ln>
            <a:solidFill>
              <a:schemeClr val="accent5">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Arrow: Right 67">
            <a:extLst>
              <a:ext uri="{FF2B5EF4-FFF2-40B4-BE49-F238E27FC236}">
                <a16:creationId xmlns:a16="http://schemas.microsoft.com/office/drawing/2014/main" id="{C9B6A6B2-0FC3-B6C1-03C0-A8AD6AA80571}"/>
              </a:ext>
            </a:extLst>
          </p:cNvPr>
          <p:cNvSpPr/>
          <p:nvPr/>
        </p:nvSpPr>
        <p:spPr>
          <a:xfrm>
            <a:off x="4575459" y="4658371"/>
            <a:ext cx="1307162" cy="276999"/>
          </a:xfrm>
          <a:prstGeom prst="rightArrow">
            <a:avLst/>
          </a:prstGeom>
          <a:solidFill>
            <a:schemeClr val="accent5">
              <a:lumMod val="75000"/>
            </a:schemeClr>
          </a:solidFill>
          <a:ln>
            <a:solidFill>
              <a:schemeClr val="accent5">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5">
            <a:extLst>
              <a:ext uri="{FF2B5EF4-FFF2-40B4-BE49-F238E27FC236}">
                <a16:creationId xmlns:a16="http://schemas.microsoft.com/office/drawing/2014/main" id="{265D309C-AFA9-E759-CFE0-75F39060816F}"/>
              </a:ext>
            </a:extLst>
          </p:cNvPr>
          <p:cNvSpPr>
            <a:spLocks noGrp="1"/>
          </p:cNvSpPr>
          <p:nvPr>
            <p:ph type="title"/>
          </p:nvPr>
        </p:nvSpPr>
        <p:spPr>
          <a:xfrm>
            <a:off x="2253023" y="1535170"/>
            <a:ext cx="7685133" cy="766516"/>
          </a:xfrm>
        </p:spPr>
        <p:txBody>
          <a:bodyPr>
            <a:normAutofit/>
          </a:bodyPr>
          <a:lstStyle/>
          <a:p>
            <a:r>
              <a:rPr lang="en-US" dirty="0"/>
              <a:t>Parton Model and Quantum Mechanics</a:t>
            </a:r>
          </a:p>
        </p:txBody>
      </p:sp>
      <p:sp>
        <p:nvSpPr>
          <p:cNvPr id="2" name="TextBox 1">
            <a:extLst>
              <a:ext uri="{FF2B5EF4-FFF2-40B4-BE49-F238E27FC236}">
                <a16:creationId xmlns:a16="http://schemas.microsoft.com/office/drawing/2014/main" id="{7534B203-DE73-CCCC-291D-15F22EADBA0F}"/>
              </a:ext>
            </a:extLst>
          </p:cNvPr>
          <p:cNvSpPr txBox="1"/>
          <p:nvPr/>
        </p:nvSpPr>
        <p:spPr>
          <a:xfrm>
            <a:off x="413749" y="2620658"/>
            <a:ext cx="3817160" cy="1323439"/>
          </a:xfrm>
          <a:prstGeom prst="rect">
            <a:avLst/>
          </a:prstGeom>
          <a:noFill/>
        </p:spPr>
        <p:txBody>
          <a:bodyPr wrap="square" rtlCol="0">
            <a:spAutoFit/>
          </a:bodyPr>
          <a:lstStyle/>
          <a:p>
            <a:r>
              <a:rPr lang="en-US" sz="2000" dirty="0"/>
              <a:t>The Parton Model treats the DIS cross-section as the </a:t>
            </a:r>
            <a:r>
              <a:rPr lang="en-US" sz="2000" b="1" dirty="0"/>
              <a:t>incoherent</a:t>
            </a:r>
            <a:r>
              <a:rPr lang="en-US" sz="2000" dirty="0"/>
              <a:t> sum of the individual cross-sections of each parton.</a:t>
            </a:r>
          </a:p>
        </p:txBody>
      </p:sp>
      <p:sp>
        <p:nvSpPr>
          <p:cNvPr id="4" name="Flowchart: Connector 3">
            <a:extLst>
              <a:ext uri="{FF2B5EF4-FFF2-40B4-BE49-F238E27FC236}">
                <a16:creationId xmlns:a16="http://schemas.microsoft.com/office/drawing/2014/main" id="{D9018D7C-F35D-15DD-A051-C33365896EBC}"/>
              </a:ext>
            </a:extLst>
          </p:cNvPr>
          <p:cNvSpPr/>
          <p:nvPr/>
        </p:nvSpPr>
        <p:spPr>
          <a:xfrm>
            <a:off x="1359505" y="5608150"/>
            <a:ext cx="711882" cy="704211"/>
          </a:xfrm>
          <a:prstGeom prst="flowChartConnector">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n-US"/>
          </a:p>
        </p:txBody>
      </p:sp>
      <p:cxnSp>
        <p:nvCxnSpPr>
          <p:cNvPr id="7" name="Straight Connector 6">
            <a:extLst>
              <a:ext uri="{FF2B5EF4-FFF2-40B4-BE49-F238E27FC236}">
                <a16:creationId xmlns:a16="http://schemas.microsoft.com/office/drawing/2014/main" id="{D5F888B3-5DAD-2915-A684-416CB6D50D61}"/>
              </a:ext>
            </a:extLst>
          </p:cNvPr>
          <p:cNvCxnSpPr>
            <a:cxnSpLocks/>
            <a:stCxn id="4" idx="2"/>
          </p:cNvCxnSpPr>
          <p:nvPr/>
        </p:nvCxnSpPr>
        <p:spPr>
          <a:xfrm flipH="1" flipV="1">
            <a:off x="611826" y="5960255"/>
            <a:ext cx="747679" cy="1"/>
          </a:xfrm>
          <a:prstGeom prst="line">
            <a:avLst/>
          </a:prstGeom>
          <a:ln/>
        </p:spPr>
        <p:style>
          <a:lnRef idx="3">
            <a:schemeClr val="dk1"/>
          </a:lnRef>
          <a:fillRef idx="0">
            <a:schemeClr val="dk1"/>
          </a:fillRef>
          <a:effectRef idx="2">
            <a:schemeClr val="dk1"/>
          </a:effectRef>
          <a:fontRef idx="minor">
            <a:schemeClr val="tx1"/>
          </a:fontRef>
        </p:style>
      </p:cxnSp>
      <p:cxnSp>
        <p:nvCxnSpPr>
          <p:cNvPr id="14" name="Straight Connector 13">
            <a:extLst>
              <a:ext uri="{FF2B5EF4-FFF2-40B4-BE49-F238E27FC236}">
                <a16:creationId xmlns:a16="http://schemas.microsoft.com/office/drawing/2014/main" id="{4A9405DC-7194-51E3-701C-D9A2A9DAD066}"/>
              </a:ext>
            </a:extLst>
          </p:cNvPr>
          <p:cNvCxnSpPr>
            <a:cxnSpLocks/>
            <a:stCxn id="4" idx="7"/>
          </p:cNvCxnSpPr>
          <p:nvPr/>
        </p:nvCxnSpPr>
        <p:spPr>
          <a:xfrm flipV="1">
            <a:off x="1967134" y="5406868"/>
            <a:ext cx="467356" cy="304411"/>
          </a:xfrm>
          <a:prstGeom prst="line">
            <a:avLst/>
          </a:prstGeom>
        </p:spPr>
        <p:style>
          <a:lnRef idx="3">
            <a:schemeClr val="dk1"/>
          </a:lnRef>
          <a:fillRef idx="0">
            <a:schemeClr val="dk1"/>
          </a:fillRef>
          <a:effectRef idx="2">
            <a:schemeClr val="dk1"/>
          </a:effectRef>
          <a:fontRef idx="minor">
            <a:schemeClr val="tx1"/>
          </a:fontRef>
        </p:style>
      </p:cxnSp>
      <p:sp>
        <p:nvSpPr>
          <p:cNvPr id="22" name="Arrow: Right 21">
            <a:extLst>
              <a:ext uri="{FF2B5EF4-FFF2-40B4-BE49-F238E27FC236}">
                <a16:creationId xmlns:a16="http://schemas.microsoft.com/office/drawing/2014/main" id="{F0519D72-40E0-397A-2224-BF3965701451}"/>
              </a:ext>
            </a:extLst>
          </p:cNvPr>
          <p:cNvSpPr/>
          <p:nvPr/>
        </p:nvSpPr>
        <p:spPr>
          <a:xfrm rot="19637507">
            <a:off x="2130197" y="5490555"/>
            <a:ext cx="141228" cy="137036"/>
          </a:xfrm>
          <a:prstGeom prst="rightArrow">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5" name="Connector: Curved 24">
            <a:extLst>
              <a:ext uri="{FF2B5EF4-FFF2-40B4-BE49-F238E27FC236}">
                <a16:creationId xmlns:a16="http://schemas.microsoft.com/office/drawing/2014/main" id="{E9BCD4B8-FB45-C403-C11B-ED9BED36FE64}"/>
              </a:ext>
            </a:extLst>
          </p:cNvPr>
          <p:cNvCxnSpPr>
            <a:cxnSpLocks/>
          </p:cNvCxnSpPr>
          <p:nvPr/>
        </p:nvCxnSpPr>
        <p:spPr>
          <a:xfrm rot="16200000" flipV="1">
            <a:off x="1957631" y="4930007"/>
            <a:ext cx="546636" cy="407084"/>
          </a:xfrm>
          <a:prstGeom prst="curvedConnector3">
            <a:avLst/>
          </a:prstGeom>
          <a:ln>
            <a:solidFill>
              <a:srgbClr val="FFFF00"/>
            </a:solidFill>
          </a:ln>
        </p:spPr>
        <p:style>
          <a:lnRef idx="3">
            <a:schemeClr val="dk1"/>
          </a:lnRef>
          <a:fillRef idx="0">
            <a:schemeClr val="dk1"/>
          </a:fillRef>
          <a:effectRef idx="2">
            <a:schemeClr val="dk1"/>
          </a:effectRef>
          <a:fontRef idx="minor">
            <a:schemeClr val="tx1"/>
          </a:fontRef>
        </p:style>
      </p:cxnSp>
      <p:sp>
        <p:nvSpPr>
          <p:cNvPr id="28" name="Arrow: Right 27">
            <a:extLst>
              <a:ext uri="{FF2B5EF4-FFF2-40B4-BE49-F238E27FC236}">
                <a16:creationId xmlns:a16="http://schemas.microsoft.com/office/drawing/2014/main" id="{30649097-562F-5026-D7BB-CBCBD4F49452}"/>
              </a:ext>
            </a:extLst>
          </p:cNvPr>
          <p:cNvSpPr/>
          <p:nvPr/>
        </p:nvSpPr>
        <p:spPr>
          <a:xfrm rot="1972749">
            <a:off x="2596604" y="5486947"/>
            <a:ext cx="141228" cy="137036"/>
          </a:xfrm>
          <a:prstGeom prst="rightArrow">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1" name="Straight Connector 30">
            <a:extLst>
              <a:ext uri="{FF2B5EF4-FFF2-40B4-BE49-F238E27FC236}">
                <a16:creationId xmlns:a16="http://schemas.microsoft.com/office/drawing/2014/main" id="{C03441C6-8950-EFB3-E327-D8BFC71C6A79}"/>
              </a:ext>
            </a:extLst>
          </p:cNvPr>
          <p:cNvCxnSpPr>
            <a:cxnSpLocks/>
          </p:cNvCxnSpPr>
          <p:nvPr/>
        </p:nvCxnSpPr>
        <p:spPr>
          <a:xfrm rot="3935242" flipV="1">
            <a:off x="2433543" y="5417243"/>
            <a:ext cx="467356" cy="304411"/>
          </a:xfrm>
          <a:prstGeom prst="line">
            <a:avLst/>
          </a:prstGeom>
        </p:spPr>
        <p:style>
          <a:lnRef idx="3">
            <a:schemeClr val="dk1"/>
          </a:lnRef>
          <a:fillRef idx="0">
            <a:schemeClr val="dk1"/>
          </a:fillRef>
          <a:effectRef idx="2">
            <a:schemeClr val="dk1"/>
          </a:effectRef>
          <a:fontRef idx="minor">
            <a:schemeClr val="tx1"/>
          </a:fontRef>
        </p:style>
      </p:cxnSp>
      <p:cxnSp>
        <p:nvCxnSpPr>
          <p:cNvPr id="34" name="Straight Connector 33">
            <a:extLst>
              <a:ext uri="{FF2B5EF4-FFF2-40B4-BE49-F238E27FC236}">
                <a16:creationId xmlns:a16="http://schemas.microsoft.com/office/drawing/2014/main" id="{8F874B7B-0D85-5C4F-3273-E8AA97F0A499}"/>
              </a:ext>
            </a:extLst>
          </p:cNvPr>
          <p:cNvCxnSpPr/>
          <p:nvPr/>
        </p:nvCxnSpPr>
        <p:spPr>
          <a:xfrm flipH="1" flipV="1">
            <a:off x="1191570" y="4646327"/>
            <a:ext cx="840848" cy="202254"/>
          </a:xfrm>
          <a:prstGeom prst="line">
            <a:avLst/>
          </a:prstGeom>
          <a:ln>
            <a:solidFill>
              <a:schemeClr val="accent5">
                <a:lumMod val="75000"/>
              </a:schemeClr>
            </a:solidFill>
          </a:ln>
        </p:spPr>
        <p:style>
          <a:lnRef idx="3">
            <a:schemeClr val="dk1"/>
          </a:lnRef>
          <a:fillRef idx="0">
            <a:schemeClr val="dk1"/>
          </a:fillRef>
          <a:effectRef idx="2">
            <a:schemeClr val="dk1"/>
          </a:effectRef>
          <a:fontRef idx="minor">
            <a:schemeClr val="tx1"/>
          </a:fontRef>
        </p:style>
      </p:cxnSp>
      <p:cxnSp>
        <p:nvCxnSpPr>
          <p:cNvPr id="35" name="Straight Connector 34">
            <a:extLst>
              <a:ext uri="{FF2B5EF4-FFF2-40B4-BE49-F238E27FC236}">
                <a16:creationId xmlns:a16="http://schemas.microsoft.com/office/drawing/2014/main" id="{D7A71207-E30A-1985-2D76-67192BF8AC41}"/>
              </a:ext>
            </a:extLst>
          </p:cNvPr>
          <p:cNvCxnSpPr>
            <a:cxnSpLocks/>
          </p:cNvCxnSpPr>
          <p:nvPr/>
        </p:nvCxnSpPr>
        <p:spPr>
          <a:xfrm flipH="1">
            <a:off x="2025167" y="4702230"/>
            <a:ext cx="840848" cy="145592"/>
          </a:xfrm>
          <a:prstGeom prst="line">
            <a:avLst/>
          </a:prstGeom>
          <a:ln>
            <a:solidFill>
              <a:schemeClr val="accent5">
                <a:lumMod val="75000"/>
              </a:schemeClr>
            </a:solidFill>
          </a:ln>
        </p:spPr>
        <p:style>
          <a:lnRef idx="3">
            <a:schemeClr val="dk1"/>
          </a:lnRef>
          <a:fillRef idx="0">
            <a:schemeClr val="dk1"/>
          </a:fillRef>
          <a:effectRef idx="2">
            <a:schemeClr val="dk1"/>
          </a:effectRef>
          <a:fontRef idx="minor">
            <a:schemeClr val="tx1"/>
          </a:fontRef>
        </p:style>
      </p:cxnSp>
      <p:sp>
        <p:nvSpPr>
          <p:cNvPr id="37" name="TextBox 36">
            <a:extLst>
              <a:ext uri="{FF2B5EF4-FFF2-40B4-BE49-F238E27FC236}">
                <a16:creationId xmlns:a16="http://schemas.microsoft.com/office/drawing/2014/main" id="{F05CD84B-79B9-EE7B-0FDC-FB469B0C4CA4}"/>
              </a:ext>
            </a:extLst>
          </p:cNvPr>
          <p:cNvSpPr txBox="1"/>
          <p:nvPr/>
        </p:nvSpPr>
        <p:spPr>
          <a:xfrm>
            <a:off x="842983" y="5640335"/>
            <a:ext cx="306494" cy="369332"/>
          </a:xfrm>
          <a:prstGeom prst="rect">
            <a:avLst/>
          </a:prstGeom>
          <a:noFill/>
        </p:spPr>
        <p:txBody>
          <a:bodyPr wrap="none" rtlCol="0">
            <a:spAutoFit/>
          </a:bodyPr>
          <a:lstStyle/>
          <a:p>
            <a:r>
              <a:rPr lang="en-US" dirty="0"/>
              <a:t>p</a:t>
            </a:r>
          </a:p>
        </p:txBody>
      </p:sp>
      <p:cxnSp>
        <p:nvCxnSpPr>
          <p:cNvPr id="40" name="Straight Connector 39">
            <a:extLst>
              <a:ext uri="{FF2B5EF4-FFF2-40B4-BE49-F238E27FC236}">
                <a16:creationId xmlns:a16="http://schemas.microsoft.com/office/drawing/2014/main" id="{B55B4534-B7D0-25A8-4781-834553E39B9F}"/>
              </a:ext>
            </a:extLst>
          </p:cNvPr>
          <p:cNvCxnSpPr>
            <a:cxnSpLocks/>
            <a:stCxn id="4" idx="6"/>
          </p:cNvCxnSpPr>
          <p:nvPr/>
        </p:nvCxnSpPr>
        <p:spPr>
          <a:xfrm flipV="1">
            <a:off x="2071387" y="5960255"/>
            <a:ext cx="363104" cy="1"/>
          </a:xfrm>
          <a:prstGeom prst="line">
            <a:avLst/>
          </a:prstGeom>
        </p:spPr>
        <p:style>
          <a:lnRef idx="3">
            <a:schemeClr val="dk1"/>
          </a:lnRef>
          <a:fillRef idx="0">
            <a:schemeClr val="dk1"/>
          </a:fillRef>
          <a:effectRef idx="2">
            <a:schemeClr val="dk1"/>
          </a:effectRef>
          <a:fontRef idx="minor">
            <a:schemeClr val="tx1"/>
          </a:fontRef>
        </p:style>
      </p:cxnSp>
      <p:cxnSp>
        <p:nvCxnSpPr>
          <p:cNvPr id="42" name="Straight Connector 41">
            <a:extLst>
              <a:ext uri="{FF2B5EF4-FFF2-40B4-BE49-F238E27FC236}">
                <a16:creationId xmlns:a16="http://schemas.microsoft.com/office/drawing/2014/main" id="{FF16F48B-D86A-0266-79A8-15EEFABF2DB4}"/>
              </a:ext>
            </a:extLst>
          </p:cNvPr>
          <p:cNvCxnSpPr>
            <a:cxnSpLocks/>
          </p:cNvCxnSpPr>
          <p:nvPr/>
        </p:nvCxnSpPr>
        <p:spPr>
          <a:xfrm>
            <a:off x="2027405" y="6137204"/>
            <a:ext cx="407086" cy="0"/>
          </a:xfrm>
          <a:prstGeom prst="line">
            <a:avLst/>
          </a:prstGeom>
        </p:spPr>
        <p:style>
          <a:lnRef idx="3">
            <a:schemeClr val="dk1"/>
          </a:lnRef>
          <a:fillRef idx="0">
            <a:schemeClr val="dk1"/>
          </a:fillRef>
          <a:effectRef idx="2">
            <a:schemeClr val="dk1"/>
          </a:effectRef>
          <a:fontRef idx="minor">
            <a:schemeClr val="tx1"/>
          </a:fontRef>
        </p:style>
      </p:cxnSp>
      <p:sp>
        <p:nvSpPr>
          <p:cNvPr id="45" name="Arrow: Right 44">
            <a:extLst>
              <a:ext uri="{FF2B5EF4-FFF2-40B4-BE49-F238E27FC236}">
                <a16:creationId xmlns:a16="http://schemas.microsoft.com/office/drawing/2014/main" id="{B256F34E-31B9-AAFB-9B38-13C034E02A8B}"/>
              </a:ext>
            </a:extLst>
          </p:cNvPr>
          <p:cNvSpPr/>
          <p:nvPr/>
        </p:nvSpPr>
        <p:spPr>
          <a:xfrm>
            <a:off x="2181101" y="5891738"/>
            <a:ext cx="141228" cy="137036"/>
          </a:xfrm>
          <a:prstGeom prst="rightArrow">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Arrow: Right 46">
            <a:extLst>
              <a:ext uri="{FF2B5EF4-FFF2-40B4-BE49-F238E27FC236}">
                <a16:creationId xmlns:a16="http://schemas.microsoft.com/office/drawing/2014/main" id="{FCF48584-C0E2-5E8A-5036-1A7B5A7D8DFB}"/>
              </a:ext>
            </a:extLst>
          </p:cNvPr>
          <p:cNvSpPr/>
          <p:nvPr/>
        </p:nvSpPr>
        <p:spPr>
          <a:xfrm>
            <a:off x="2181101" y="6069973"/>
            <a:ext cx="141228" cy="137036"/>
          </a:xfrm>
          <a:prstGeom prst="rightArrow">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Arrow: Right 48">
            <a:extLst>
              <a:ext uri="{FF2B5EF4-FFF2-40B4-BE49-F238E27FC236}">
                <a16:creationId xmlns:a16="http://schemas.microsoft.com/office/drawing/2014/main" id="{DB43C6B1-43DF-6E46-0F3E-500B07FD5FB4}"/>
              </a:ext>
            </a:extLst>
          </p:cNvPr>
          <p:cNvSpPr/>
          <p:nvPr/>
        </p:nvSpPr>
        <p:spPr>
          <a:xfrm rot="1001299">
            <a:off x="1498781" y="4667215"/>
            <a:ext cx="141228" cy="137036"/>
          </a:xfrm>
          <a:prstGeom prst="rightArrow">
            <a:avLst/>
          </a:prstGeom>
          <a:solidFill>
            <a:schemeClr val="accent5">
              <a:lumMod val="75000"/>
            </a:schemeClr>
          </a:solidFill>
          <a:ln>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Arrow: Right 50">
            <a:extLst>
              <a:ext uri="{FF2B5EF4-FFF2-40B4-BE49-F238E27FC236}">
                <a16:creationId xmlns:a16="http://schemas.microsoft.com/office/drawing/2014/main" id="{F6947E7B-0A72-A400-4C04-DD8B5D3C0717}"/>
              </a:ext>
            </a:extLst>
          </p:cNvPr>
          <p:cNvSpPr/>
          <p:nvPr/>
        </p:nvSpPr>
        <p:spPr>
          <a:xfrm rot="20914211">
            <a:off x="2444278" y="4701932"/>
            <a:ext cx="141228" cy="137036"/>
          </a:xfrm>
          <a:prstGeom prst="rightArrow">
            <a:avLst/>
          </a:prstGeom>
          <a:solidFill>
            <a:schemeClr val="accent5">
              <a:lumMod val="75000"/>
            </a:schemeClr>
          </a:solidFill>
          <a:ln>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52" name="TextBox 51">
                <a:extLst>
                  <a:ext uri="{FF2B5EF4-FFF2-40B4-BE49-F238E27FC236}">
                    <a16:creationId xmlns:a16="http://schemas.microsoft.com/office/drawing/2014/main" id="{00C7C8D7-CAC5-48D1-49C1-81900A57CF92}"/>
                  </a:ext>
                </a:extLst>
              </p:cNvPr>
              <p:cNvSpPr txBox="1"/>
              <p:nvPr/>
            </p:nvSpPr>
            <p:spPr>
              <a:xfrm>
                <a:off x="1806805" y="5226409"/>
                <a:ext cx="374296"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US" i="1" smtClean="0">
                              <a:latin typeface="Cambria Math" panose="02040503050406030204" pitchFamily="18" charset="0"/>
                            </a:rPr>
                          </m:ctrlPr>
                        </m:sSubPr>
                        <m:e>
                          <m:r>
                            <a:rPr lang="en-US" b="0" i="1" smtClean="0">
                              <a:latin typeface="Cambria Math" panose="02040503050406030204" pitchFamily="18" charset="0"/>
                            </a:rPr>
                            <m:t>𝑝</m:t>
                          </m:r>
                        </m:e>
                        <m:sub>
                          <m:r>
                            <a:rPr lang="en-US" b="0" i="1" smtClean="0">
                              <a:latin typeface="Cambria Math" panose="02040503050406030204" pitchFamily="18" charset="0"/>
                            </a:rPr>
                            <m:t>𝑛</m:t>
                          </m:r>
                        </m:sub>
                      </m:sSub>
                    </m:oMath>
                  </m:oMathPara>
                </a14:m>
                <a:endParaRPr lang="en-US" dirty="0"/>
              </a:p>
            </p:txBody>
          </p:sp>
        </mc:Choice>
        <mc:Fallback xmlns="">
          <p:sp>
            <p:nvSpPr>
              <p:cNvPr id="52" name="TextBox 51">
                <a:extLst>
                  <a:ext uri="{FF2B5EF4-FFF2-40B4-BE49-F238E27FC236}">
                    <a16:creationId xmlns:a16="http://schemas.microsoft.com/office/drawing/2014/main" id="{00C7C8D7-CAC5-48D1-49C1-81900A57CF92}"/>
                  </a:ext>
                </a:extLst>
              </p:cNvPr>
              <p:cNvSpPr txBox="1">
                <a:spLocks noRot="1" noChangeAspect="1" noMove="1" noResize="1" noEditPoints="1" noAdjustHandles="1" noChangeArrowheads="1" noChangeShapeType="1" noTextEdit="1"/>
              </p:cNvSpPr>
              <p:nvPr/>
            </p:nvSpPr>
            <p:spPr>
              <a:xfrm>
                <a:off x="1806805" y="5226409"/>
                <a:ext cx="374296" cy="369332"/>
              </a:xfrm>
              <a:prstGeom prst="rect">
                <a:avLst/>
              </a:prstGeom>
              <a:blipFill>
                <a:blip r:embed="rId3"/>
                <a:stretch>
                  <a:fillRect b="-655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4" name="TextBox 53">
                <a:extLst>
                  <a:ext uri="{FF2B5EF4-FFF2-40B4-BE49-F238E27FC236}">
                    <a16:creationId xmlns:a16="http://schemas.microsoft.com/office/drawing/2014/main" id="{93ECADDE-86DD-BDA5-1078-1010D371ED30}"/>
                  </a:ext>
                </a:extLst>
              </p:cNvPr>
              <p:cNvSpPr txBox="1"/>
              <p:nvPr/>
            </p:nvSpPr>
            <p:spPr>
              <a:xfrm>
                <a:off x="2673594" y="5238818"/>
                <a:ext cx="351338"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en-US" sz="1800" i="1" smtClean="0">
                              <a:latin typeface="Cambria Math" panose="02040503050406030204" pitchFamily="18" charset="0"/>
                            </a:rPr>
                          </m:ctrlPr>
                        </m:sSubPr>
                        <m:e>
                          <m:r>
                            <a:rPr lang="en-US" sz="1800" b="0" i="1" smtClean="0">
                              <a:latin typeface="Cambria Math" panose="02040503050406030204" pitchFamily="18" charset="0"/>
                            </a:rPr>
                            <m:t>𝑝</m:t>
                          </m:r>
                        </m:e>
                        <m:sub>
                          <m:r>
                            <a:rPr lang="en-US" sz="1800" b="0" i="1" smtClean="0">
                              <a:latin typeface="Cambria Math" panose="02040503050406030204" pitchFamily="18" charset="0"/>
                            </a:rPr>
                            <m:t>𝑛</m:t>
                          </m:r>
                        </m:sub>
                      </m:sSub>
                    </m:oMath>
                  </m:oMathPara>
                </a14:m>
                <a:endParaRPr lang="en-US" sz="1800" dirty="0"/>
              </a:p>
            </p:txBody>
          </p:sp>
        </mc:Choice>
        <mc:Fallback xmlns="">
          <p:sp>
            <p:nvSpPr>
              <p:cNvPr id="54" name="TextBox 53">
                <a:extLst>
                  <a:ext uri="{FF2B5EF4-FFF2-40B4-BE49-F238E27FC236}">
                    <a16:creationId xmlns:a16="http://schemas.microsoft.com/office/drawing/2014/main" id="{93ECADDE-86DD-BDA5-1078-1010D371ED30}"/>
                  </a:ext>
                </a:extLst>
              </p:cNvPr>
              <p:cNvSpPr txBox="1">
                <a:spLocks noRot="1" noChangeAspect="1" noMove="1" noResize="1" noEditPoints="1" noAdjustHandles="1" noChangeArrowheads="1" noChangeShapeType="1" noTextEdit="1"/>
              </p:cNvSpPr>
              <p:nvPr/>
            </p:nvSpPr>
            <p:spPr>
              <a:xfrm>
                <a:off x="2673594" y="5238818"/>
                <a:ext cx="351338" cy="369332"/>
              </a:xfrm>
              <a:prstGeom prst="rect">
                <a:avLst/>
              </a:prstGeom>
              <a:blipFill>
                <a:blip r:embed="rId4"/>
                <a:stretch>
                  <a:fillRect r="-5263" b="-655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6" name="TextBox 55">
                <a:extLst>
                  <a:ext uri="{FF2B5EF4-FFF2-40B4-BE49-F238E27FC236}">
                    <a16:creationId xmlns:a16="http://schemas.microsoft.com/office/drawing/2014/main" id="{D2F5AA68-207F-DE1F-01DE-3F1231BA76CF}"/>
                  </a:ext>
                </a:extLst>
              </p:cNvPr>
              <p:cNvSpPr txBox="1"/>
              <p:nvPr/>
            </p:nvSpPr>
            <p:spPr>
              <a:xfrm>
                <a:off x="2300515" y="4902759"/>
                <a:ext cx="339064"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sSup>
                        <m:sSupPr>
                          <m:ctrlPr>
                            <a:rPr lang="en-US" sz="1800" i="1" smtClean="0">
                              <a:latin typeface="Cambria Math" panose="02040503050406030204" pitchFamily="18" charset="0"/>
                            </a:rPr>
                          </m:ctrlPr>
                        </m:sSupPr>
                        <m:e>
                          <m:r>
                            <a:rPr lang="en-US" sz="1800" i="1" smtClean="0">
                              <a:latin typeface="Cambria Math" panose="02040503050406030204" pitchFamily="18" charset="0"/>
                              <a:ea typeface="Cambria Math" panose="02040503050406030204" pitchFamily="18" charset="0"/>
                            </a:rPr>
                            <m:t>𝛾</m:t>
                          </m:r>
                        </m:e>
                        <m:sup>
                          <m:r>
                            <a:rPr lang="en-US" sz="1800" b="0" i="1" smtClean="0">
                              <a:latin typeface="Cambria Math" panose="02040503050406030204" pitchFamily="18" charset="0"/>
                            </a:rPr>
                            <m:t>∗</m:t>
                          </m:r>
                        </m:sup>
                      </m:sSup>
                    </m:oMath>
                  </m:oMathPara>
                </a14:m>
                <a:endParaRPr lang="en-US" sz="1800" dirty="0"/>
              </a:p>
            </p:txBody>
          </p:sp>
        </mc:Choice>
        <mc:Fallback xmlns="">
          <p:sp>
            <p:nvSpPr>
              <p:cNvPr id="56" name="TextBox 55">
                <a:extLst>
                  <a:ext uri="{FF2B5EF4-FFF2-40B4-BE49-F238E27FC236}">
                    <a16:creationId xmlns:a16="http://schemas.microsoft.com/office/drawing/2014/main" id="{D2F5AA68-207F-DE1F-01DE-3F1231BA76CF}"/>
                  </a:ext>
                </a:extLst>
              </p:cNvPr>
              <p:cNvSpPr txBox="1">
                <a:spLocks noRot="1" noChangeAspect="1" noMove="1" noResize="1" noEditPoints="1" noAdjustHandles="1" noChangeArrowheads="1" noChangeShapeType="1" noTextEdit="1"/>
              </p:cNvSpPr>
              <p:nvPr/>
            </p:nvSpPr>
            <p:spPr>
              <a:xfrm>
                <a:off x="2300515" y="4902759"/>
                <a:ext cx="339064" cy="369332"/>
              </a:xfrm>
              <a:prstGeom prst="rect">
                <a:avLst/>
              </a:prstGeom>
              <a:blipFill>
                <a:blip r:embed="rId5"/>
                <a:stretch>
                  <a:fillRect r="-1786" b="-3279"/>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8" name="TextBox 57">
                <a:extLst>
                  <a:ext uri="{FF2B5EF4-FFF2-40B4-BE49-F238E27FC236}">
                    <a16:creationId xmlns:a16="http://schemas.microsoft.com/office/drawing/2014/main" id="{1957C768-4E54-DFD5-30FE-EF57A1ABBF54}"/>
                  </a:ext>
                </a:extLst>
              </p:cNvPr>
              <p:cNvSpPr txBox="1"/>
              <p:nvPr/>
            </p:nvSpPr>
            <p:spPr>
              <a:xfrm>
                <a:off x="1508337" y="4419614"/>
                <a:ext cx="148374"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𝐼</m:t>
                      </m:r>
                    </m:oMath>
                  </m:oMathPara>
                </a14:m>
                <a:endParaRPr lang="en-US" dirty="0"/>
              </a:p>
            </p:txBody>
          </p:sp>
        </mc:Choice>
        <mc:Fallback xmlns="">
          <p:sp>
            <p:nvSpPr>
              <p:cNvPr id="58" name="TextBox 57">
                <a:extLst>
                  <a:ext uri="{FF2B5EF4-FFF2-40B4-BE49-F238E27FC236}">
                    <a16:creationId xmlns:a16="http://schemas.microsoft.com/office/drawing/2014/main" id="{1957C768-4E54-DFD5-30FE-EF57A1ABBF54}"/>
                  </a:ext>
                </a:extLst>
              </p:cNvPr>
              <p:cNvSpPr txBox="1">
                <a:spLocks noRot="1" noChangeAspect="1" noMove="1" noResize="1" noEditPoints="1" noAdjustHandles="1" noChangeArrowheads="1" noChangeShapeType="1" noTextEdit="1"/>
              </p:cNvSpPr>
              <p:nvPr/>
            </p:nvSpPr>
            <p:spPr>
              <a:xfrm>
                <a:off x="1508337" y="4419614"/>
                <a:ext cx="148374" cy="276999"/>
              </a:xfrm>
              <a:prstGeom prst="rect">
                <a:avLst/>
              </a:prstGeom>
              <a:blipFill>
                <a:blip r:embed="rId6"/>
                <a:stretch>
                  <a:fillRect l="-36000" r="-28000" b="-8889"/>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0" name="TextBox 59">
                <a:extLst>
                  <a:ext uri="{FF2B5EF4-FFF2-40B4-BE49-F238E27FC236}">
                    <a16:creationId xmlns:a16="http://schemas.microsoft.com/office/drawing/2014/main" id="{9185FFC0-F132-4469-EEAE-DAD8473768E4}"/>
                  </a:ext>
                </a:extLst>
              </p:cNvPr>
              <p:cNvSpPr txBox="1"/>
              <p:nvPr/>
            </p:nvSpPr>
            <p:spPr>
              <a:xfrm>
                <a:off x="2395860" y="4444767"/>
                <a:ext cx="148374"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𝐼</m:t>
                      </m:r>
                    </m:oMath>
                  </m:oMathPara>
                </a14:m>
                <a:endParaRPr lang="en-US" dirty="0"/>
              </a:p>
            </p:txBody>
          </p:sp>
        </mc:Choice>
        <mc:Fallback xmlns="">
          <p:sp>
            <p:nvSpPr>
              <p:cNvPr id="60" name="TextBox 59">
                <a:extLst>
                  <a:ext uri="{FF2B5EF4-FFF2-40B4-BE49-F238E27FC236}">
                    <a16:creationId xmlns:a16="http://schemas.microsoft.com/office/drawing/2014/main" id="{9185FFC0-F132-4469-EEAE-DAD8473768E4}"/>
                  </a:ext>
                </a:extLst>
              </p:cNvPr>
              <p:cNvSpPr txBox="1">
                <a:spLocks noRot="1" noChangeAspect="1" noMove="1" noResize="1" noEditPoints="1" noAdjustHandles="1" noChangeArrowheads="1" noChangeShapeType="1" noTextEdit="1"/>
              </p:cNvSpPr>
              <p:nvPr/>
            </p:nvSpPr>
            <p:spPr>
              <a:xfrm>
                <a:off x="2395860" y="4444767"/>
                <a:ext cx="148374" cy="276999"/>
              </a:xfrm>
              <a:prstGeom prst="rect">
                <a:avLst/>
              </a:prstGeom>
              <a:blipFill>
                <a:blip r:embed="rId7"/>
                <a:stretch>
                  <a:fillRect l="-37500" r="-33333" b="-6522"/>
                </a:stretch>
              </a:blipFill>
            </p:spPr>
            <p:txBody>
              <a:bodyPr/>
              <a:lstStyle/>
              <a:p>
                <a:r>
                  <a:rPr lang="en-US">
                    <a:noFill/>
                  </a:rPr>
                  <a:t> </a:t>
                </a:r>
              </a:p>
            </p:txBody>
          </p:sp>
        </mc:Fallback>
      </mc:AlternateContent>
      <p:sp>
        <p:nvSpPr>
          <p:cNvPr id="61" name="TextBox 60">
            <a:extLst>
              <a:ext uri="{FF2B5EF4-FFF2-40B4-BE49-F238E27FC236}">
                <a16:creationId xmlns:a16="http://schemas.microsoft.com/office/drawing/2014/main" id="{5CB7447A-9C50-1312-96FE-411F242E7A31}"/>
              </a:ext>
            </a:extLst>
          </p:cNvPr>
          <p:cNvSpPr txBox="1"/>
          <p:nvPr/>
        </p:nvSpPr>
        <p:spPr>
          <a:xfrm>
            <a:off x="4230909" y="2620658"/>
            <a:ext cx="3729363" cy="1323439"/>
          </a:xfrm>
          <a:prstGeom prst="rect">
            <a:avLst/>
          </a:prstGeom>
          <a:noFill/>
        </p:spPr>
        <p:txBody>
          <a:bodyPr wrap="square" rtlCol="0">
            <a:spAutoFit/>
          </a:bodyPr>
          <a:lstStyle/>
          <a:p>
            <a:r>
              <a:rPr lang="en-US" sz="2000" dirty="0"/>
              <a:t>However, Quantum Mechanics tells us that the wave functions of each parton should </a:t>
            </a:r>
            <a:r>
              <a:rPr lang="en-US" sz="2000" b="1" dirty="0"/>
              <a:t>interfere</a:t>
            </a:r>
            <a:r>
              <a:rPr lang="en-US" sz="2000" dirty="0"/>
              <a:t> with one another.</a:t>
            </a:r>
          </a:p>
        </p:txBody>
      </p:sp>
      <p:sp>
        <p:nvSpPr>
          <p:cNvPr id="63" name="Flowchart: Connector 62">
            <a:extLst>
              <a:ext uri="{FF2B5EF4-FFF2-40B4-BE49-F238E27FC236}">
                <a16:creationId xmlns:a16="http://schemas.microsoft.com/office/drawing/2014/main" id="{70379D9E-E89F-0839-B856-AF79FFEAEB2F}"/>
              </a:ext>
            </a:extLst>
          </p:cNvPr>
          <p:cNvSpPr/>
          <p:nvPr/>
        </p:nvSpPr>
        <p:spPr>
          <a:xfrm>
            <a:off x="4873099" y="4444767"/>
            <a:ext cx="711882" cy="704211"/>
          </a:xfrm>
          <a:prstGeom prst="flowChartConnector">
            <a:avLst/>
          </a:prstGeom>
          <a:solidFill>
            <a:schemeClr val="accent4">
              <a:lumMod val="25000"/>
            </a:schemeClr>
          </a:solidFill>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65" name="Flowchart: Connector 64">
            <a:extLst>
              <a:ext uri="{FF2B5EF4-FFF2-40B4-BE49-F238E27FC236}">
                <a16:creationId xmlns:a16="http://schemas.microsoft.com/office/drawing/2014/main" id="{279AF5D0-03A6-72E9-BEC6-51B01D31DD8D}"/>
              </a:ext>
            </a:extLst>
          </p:cNvPr>
          <p:cNvSpPr/>
          <p:nvPr/>
        </p:nvSpPr>
        <p:spPr>
          <a:xfrm>
            <a:off x="6418578" y="4444766"/>
            <a:ext cx="711882" cy="704211"/>
          </a:xfrm>
          <a:prstGeom prst="flowChartConnector">
            <a:avLst/>
          </a:prstGeom>
          <a:solidFill>
            <a:schemeClr val="accent4">
              <a:lumMod val="25000"/>
            </a:schemeClr>
          </a:solidFill>
          <a:ln>
            <a:solidFill>
              <a:schemeClr val="accent4">
                <a:lumMod val="10000"/>
              </a:schemeClr>
            </a:solid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72" name="Arrow: Right 71">
            <a:extLst>
              <a:ext uri="{FF2B5EF4-FFF2-40B4-BE49-F238E27FC236}">
                <a16:creationId xmlns:a16="http://schemas.microsoft.com/office/drawing/2014/main" id="{96F5253D-A855-6797-01CF-F27EABDEC0C0}"/>
              </a:ext>
            </a:extLst>
          </p:cNvPr>
          <p:cNvSpPr/>
          <p:nvPr/>
        </p:nvSpPr>
        <p:spPr>
          <a:xfrm>
            <a:off x="4575459" y="5711620"/>
            <a:ext cx="1307162" cy="276999"/>
          </a:xfrm>
          <a:prstGeom prst="rightArrow">
            <a:avLst/>
          </a:prstGeom>
          <a:solidFill>
            <a:schemeClr val="accent5">
              <a:lumMod val="75000"/>
            </a:schemeClr>
          </a:solidFill>
          <a:ln>
            <a:solidFill>
              <a:schemeClr val="accent5">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Flowchart: Connector 73">
            <a:extLst>
              <a:ext uri="{FF2B5EF4-FFF2-40B4-BE49-F238E27FC236}">
                <a16:creationId xmlns:a16="http://schemas.microsoft.com/office/drawing/2014/main" id="{694D26BF-15A4-461B-8AD5-0094D3584116}"/>
              </a:ext>
            </a:extLst>
          </p:cNvPr>
          <p:cNvSpPr/>
          <p:nvPr/>
        </p:nvSpPr>
        <p:spPr>
          <a:xfrm>
            <a:off x="4873099" y="5498016"/>
            <a:ext cx="711882" cy="704211"/>
          </a:xfrm>
          <a:prstGeom prst="flowChartConnector">
            <a:avLst/>
          </a:prstGeom>
          <a:solidFill>
            <a:schemeClr val="accent4">
              <a:lumMod val="25000"/>
            </a:schemeClr>
          </a:solidFill>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76" name="Arrow: Right 75">
            <a:extLst>
              <a:ext uri="{FF2B5EF4-FFF2-40B4-BE49-F238E27FC236}">
                <a16:creationId xmlns:a16="http://schemas.microsoft.com/office/drawing/2014/main" id="{9FAD6B36-04A4-6001-5A2B-4179A1C0B117}"/>
              </a:ext>
            </a:extLst>
          </p:cNvPr>
          <p:cNvSpPr/>
          <p:nvPr/>
        </p:nvSpPr>
        <p:spPr>
          <a:xfrm>
            <a:off x="6120938" y="5711620"/>
            <a:ext cx="1307162" cy="276999"/>
          </a:xfrm>
          <a:prstGeom prst="rightArrow">
            <a:avLst/>
          </a:prstGeom>
          <a:solidFill>
            <a:schemeClr val="accent5">
              <a:lumMod val="75000"/>
            </a:schemeClr>
          </a:solidFill>
          <a:ln>
            <a:solidFill>
              <a:schemeClr val="accent5">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Flowchart: Connector 77">
            <a:extLst>
              <a:ext uri="{FF2B5EF4-FFF2-40B4-BE49-F238E27FC236}">
                <a16:creationId xmlns:a16="http://schemas.microsoft.com/office/drawing/2014/main" id="{AB84249D-0619-CC61-3CFC-1A78F7BA6B1B}"/>
              </a:ext>
            </a:extLst>
          </p:cNvPr>
          <p:cNvSpPr/>
          <p:nvPr/>
        </p:nvSpPr>
        <p:spPr>
          <a:xfrm>
            <a:off x="6418578" y="5498016"/>
            <a:ext cx="711882" cy="704211"/>
          </a:xfrm>
          <a:prstGeom prst="flowChartConnector">
            <a:avLst/>
          </a:prstGeom>
          <a:solidFill>
            <a:schemeClr val="accent4">
              <a:lumMod val="25000"/>
            </a:schemeClr>
          </a:solidFill>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79" name="TextBox 78">
            <a:extLst>
              <a:ext uri="{FF2B5EF4-FFF2-40B4-BE49-F238E27FC236}">
                <a16:creationId xmlns:a16="http://schemas.microsoft.com/office/drawing/2014/main" id="{3B874D6F-6E68-AE20-D2DF-CCB8CA1093C3}"/>
              </a:ext>
            </a:extLst>
          </p:cNvPr>
          <p:cNvSpPr txBox="1"/>
          <p:nvPr/>
        </p:nvSpPr>
        <p:spPr>
          <a:xfrm>
            <a:off x="8187498" y="2620658"/>
            <a:ext cx="3729363" cy="1631216"/>
          </a:xfrm>
          <a:prstGeom prst="rect">
            <a:avLst/>
          </a:prstGeom>
          <a:noFill/>
        </p:spPr>
        <p:txBody>
          <a:bodyPr wrap="square" rtlCol="0">
            <a:spAutoFit/>
          </a:bodyPr>
          <a:lstStyle/>
          <a:p>
            <a:r>
              <a:rPr lang="en-US" sz="2000" dirty="0"/>
              <a:t>Because DIS interactions are so fast, information about the quantum phase of the hadron is lost (</a:t>
            </a:r>
            <a:r>
              <a:rPr lang="en-US" sz="2000" b="1" dirty="0"/>
              <a:t>unobservable</a:t>
            </a:r>
            <a:r>
              <a:rPr lang="en-US" sz="2000" dirty="0"/>
              <a:t>), and interference terms disappear.  </a:t>
            </a:r>
          </a:p>
        </p:txBody>
      </p:sp>
      <p:pic>
        <p:nvPicPr>
          <p:cNvPr id="81" name="Picture 80" descr="\documentclass{article}&#10;\usepackage{amsmath}&#10;\pagestyle{empty}&#10;\begin{document}&#10;&#10;$\Delta n \Delta \phi \geq \frac{1}{2}$&#10;&#10;&#10;\end{document}" title="IguanaTex Picture Display">
            <a:extLst>
              <a:ext uri="{FF2B5EF4-FFF2-40B4-BE49-F238E27FC236}">
                <a16:creationId xmlns:a16="http://schemas.microsoft.com/office/drawing/2014/main" id="{E54B5F24-8271-24B5-D55B-38E3B9278965}"/>
              </a:ext>
            </a:extLst>
          </p:cNvPr>
          <p:cNvPicPr>
            <a:picLocks noChangeAspect="1"/>
          </p:cNvPicPr>
          <p:nvPr>
            <p:custDataLst>
              <p:tags r:id="rId1"/>
            </p:custDataLst>
          </p:nvPr>
        </p:nvPicPr>
        <p:blipFill>
          <a:blip r:embed="rId8"/>
          <a:stretch>
            <a:fillRect/>
          </a:stretch>
        </p:blipFill>
        <p:spPr>
          <a:xfrm>
            <a:off x="9047299" y="5013434"/>
            <a:ext cx="2009760" cy="517313"/>
          </a:xfrm>
          <a:prstGeom prst="rect">
            <a:avLst/>
          </a:prstGeom>
        </p:spPr>
      </p:pic>
      <p:sp>
        <p:nvSpPr>
          <p:cNvPr id="82" name="TextBox 81">
            <a:extLst>
              <a:ext uri="{FF2B5EF4-FFF2-40B4-BE49-F238E27FC236}">
                <a16:creationId xmlns:a16="http://schemas.microsoft.com/office/drawing/2014/main" id="{CA882D77-BE8C-9564-0197-8854E9E88126}"/>
              </a:ext>
            </a:extLst>
          </p:cNvPr>
          <p:cNvSpPr txBox="1"/>
          <p:nvPr/>
        </p:nvSpPr>
        <p:spPr>
          <a:xfrm>
            <a:off x="9222489" y="5960256"/>
            <a:ext cx="1955434" cy="461665"/>
          </a:xfrm>
          <a:prstGeom prst="rect">
            <a:avLst/>
          </a:prstGeom>
          <a:noFill/>
        </p:spPr>
        <p:txBody>
          <a:bodyPr wrap="square" rtlCol="0">
            <a:spAutoFit/>
          </a:bodyPr>
          <a:lstStyle/>
          <a:p>
            <a:pPr algn="ctr"/>
            <a:r>
              <a:rPr lang="en-US" sz="1200" dirty="0">
                <a:solidFill>
                  <a:schemeClr val="bg1"/>
                </a:solidFill>
              </a:rPr>
              <a:t>Kharzeev et. al. (Phys. Rev. D 2017)</a:t>
            </a:r>
          </a:p>
        </p:txBody>
      </p:sp>
    </p:spTree>
    <p:extLst>
      <p:ext uri="{BB962C8B-B14F-4D97-AF65-F5344CB8AC3E}">
        <p14:creationId xmlns:p14="http://schemas.microsoft.com/office/powerpoint/2010/main" val="15718160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0A78E81F-0DE9-0395-873E-9D3B5574DA2C}"/>
              </a:ext>
            </a:extLst>
          </p:cNvPr>
          <p:cNvSpPr>
            <a:spLocks noGrp="1"/>
          </p:cNvSpPr>
          <p:nvPr>
            <p:ph type="title"/>
          </p:nvPr>
        </p:nvSpPr>
        <p:spPr>
          <a:xfrm>
            <a:off x="520615" y="1319436"/>
            <a:ext cx="11150770" cy="536913"/>
          </a:xfrm>
        </p:spPr>
        <p:txBody>
          <a:bodyPr>
            <a:noAutofit/>
          </a:bodyPr>
          <a:lstStyle/>
          <a:p>
            <a:r>
              <a:rPr lang="en-US" sz="3000" dirty="0"/>
              <a:t>Entanglement Entropy as a Driver of Parton Distributions</a:t>
            </a:r>
          </a:p>
        </p:txBody>
      </p:sp>
      <p:sp>
        <p:nvSpPr>
          <p:cNvPr id="7" name="TextBox 6">
            <a:extLst>
              <a:ext uri="{FF2B5EF4-FFF2-40B4-BE49-F238E27FC236}">
                <a16:creationId xmlns:a16="http://schemas.microsoft.com/office/drawing/2014/main" id="{FD145C77-7F4F-21A2-1208-6307A4D0269E}"/>
              </a:ext>
            </a:extLst>
          </p:cNvPr>
          <p:cNvSpPr txBox="1"/>
          <p:nvPr/>
        </p:nvSpPr>
        <p:spPr>
          <a:xfrm>
            <a:off x="520615" y="2105561"/>
            <a:ext cx="4640529" cy="1323439"/>
          </a:xfrm>
          <a:prstGeom prst="rect">
            <a:avLst/>
          </a:prstGeom>
          <a:noFill/>
        </p:spPr>
        <p:txBody>
          <a:bodyPr wrap="square" rtlCol="0">
            <a:spAutoFit/>
          </a:bodyPr>
          <a:lstStyle/>
          <a:p>
            <a:r>
              <a:rPr lang="en-US" sz="2000" dirty="0"/>
              <a:t>We attempt to look at the </a:t>
            </a:r>
            <a:r>
              <a:rPr lang="en-US" sz="2000" b="1" dirty="0"/>
              <a:t>flow of quantum information</a:t>
            </a:r>
            <a:r>
              <a:rPr lang="en-US" sz="2000" dirty="0"/>
              <a:t> between gluons by exploring the entanglement entropy of the system.</a:t>
            </a:r>
          </a:p>
        </p:txBody>
      </p:sp>
      <p:sp>
        <p:nvSpPr>
          <p:cNvPr id="2" name="TextBox 1">
            <a:extLst>
              <a:ext uri="{FF2B5EF4-FFF2-40B4-BE49-F238E27FC236}">
                <a16:creationId xmlns:a16="http://schemas.microsoft.com/office/drawing/2014/main" id="{CF152AF3-83FE-83FC-15FE-8074096BF9EE}"/>
              </a:ext>
            </a:extLst>
          </p:cNvPr>
          <p:cNvSpPr txBox="1"/>
          <p:nvPr/>
        </p:nvSpPr>
        <p:spPr>
          <a:xfrm>
            <a:off x="495985" y="4471796"/>
            <a:ext cx="4640529" cy="1631216"/>
          </a:xfrm>
          <a:prstGeom prst="rect">
            <a:avLst/>
          </a:prstGeom>
          <a:noFill/>
        </p:spPr>
        <p:txBody>
          <a:bodyPr wrap="square" rtlCol="0">
            <a:spAutoFit/>
          </a:bodyPr>
          <a:lstStyle/>
          <a:p>
            <a:r>
              <a:rPr lang="en-US" sz="2000" dirty="0"/>
              <a:t>Maximal entanglement in the small x regime leads to interpreting gluons losing all information independence and forming an interconnected quantum information network.</a:t>
            </a:r>
          </a:p>
        </p:txBody>
      </p:sp>
      <p:sp>
        <p:nvSpPr>
          <p:cNvPr id="4" name="Flowchart: Connector 3">
            <a:extLst>
              <a:ext uri="{FF2B5EF4-FFF2-40B4-BE49-F238E27FC236}">
                <a16:creationId xmlns:a16="http://schemas.microsoft.com/office/drawing/2014/main" id="{77A27A92-AA28-8E63-6C3C-02EE6079C443}"/>
              </a:ext>
            </a:extLst>
          </p:cNvPr>
          <p:cNvSpPr/>
          <p:nvPr/>
        </p:nvSpPr>
        <p:spPr>
          <a:xfrm>
            <a:off x="1669599" y="3770367"/>
            <a:ext cx="711882" cy="704211"/>
          </a:xfrm>
          <a:prstGeom prst="flowChartConnector">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n-US" dirty="0"/>
          </a:p>
        </p:txBody>
      </p:sp>
      <p:sp>
        <p:nvSpPr>
          <p:cNvPr id="8" name="Flowchart: Connector 7">
            <a:extLst>
              <a:ext uri="{FF2B5EF4-FFF2-40B4-BE49-F238E27FC236}">
                <a16:creationId xmlns:a16="http://schemas.microsoft.com/office/drawing/2014/main" id="{97CF095E-9C9D-D6C2-95E1-B5E2AAE06197}"/>
              </a:ext>
            </a:extLst>
          </p:cNvPr>
          <p:cNvSpPr/>
          <p:nvPr/>
        </p:nvSpPr>
        <p:spPr>
          <a:xfrm>
            <a:off x="3159999" y="3150506"/>
            <a:ext cx="711882" cy="704211"/>
          </a:xfrm>
          <a:prstGeom prst="flowChartConnector">
            <a:avLst/>
          </a:prstGeom>
          <a:solidFill>
            <a:schemeClr val="accent5">
              <a:lumMod val="75000"/>
            </a:schemeClr>
          </a:solidFill>
          <a:ln>
            <a:solidFill>
              <a:schemeClr val="accent5">
                <a:lumMod val="50000"/>
              </a:schemeClr>
            </a:solid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n-US"/>
          </a:p>
        </p:txBody>
      </p:sp>
      <p:cxnSp>
        <p:nvCxnSpPr>
          <p:cNvPr id="10" name="Connector: Curved 9">
            <a:extLst>
              <a:ext uri="{FF2B5EF4-FFF2-40B4-BE49-F238E27FC236}">
                <a16:creationId xmlns:a16="http://schemas.microsoft.com/office/drawing/2014/main" id="{187BB1AE-BA93-6344-6A69-A1B3EA7146BD}"/>
              </a:ext>
            </a:extLst>
          </p:cNvPr>
          <p:cNvCxnSpPr>
            <a:cxnSpLocks/>
            <a:stCxn id="4" idx="6"/>
            <a:endCxn id="8" idx="2"/>
          </p:cNvCxnSpPr>
          <p:nvPr/>
        </p:nvCxnSpPr>
        <p:spPr>
          <a:xfrm flipV="1">
            <a:off x="2381481" y="3502612"/>
            <a:ext cx="778518" cy="619861"/>
          </a:xfrm>
          <a:prstGeom prst="curvedConnector3">
            <a:avLst>
              <a:gd name="adj1" fmla="val 50000"/>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pic>
        <p:nvPicPr>
          <p:cNvPr id="41" name="proton2_step2-longer">
            <a:hlinkClick r:id="" action="ppaction://media"/>
            <a:extLst>
              <a:ext uri="{FF2B5EF4-FFF2-40B4-BE49-F238E27FC236}">
                <a16:creationId xmlns:a16="http://schemas.microsoft.com/office/drawing/2014/main" id="{73FDABFF-FCBF-6ADF-F904-DA27CA474197}"/>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5915032" y="3234861"/>
            <a:ext cx="2627145" cy="2627145"/>
          </a:xfrm>
          <a:prstGeom prst="rect">
            <a:avLst/>
          </a:prstGeom>
        </p:spPr>
      </p:pic>
      <p:sp>
        <p:nvSpPr>
          <p:cNvPr id="42" name="TextBox 41">
            <a:extLst>
              <a:ext uri="{FF2B5EF4-FFF2-40B4-BE49-F238E27FC236}">
                <a16:creationId xmlns:a16="http://schemas.microsoft.com/office/drawing/2014/main" id="{B5B0DE56-7F7A-9671-AAAE-DD94C227792E}"/>
              </a:ext>
            </a:extLst>
          </p:cNvPr>
          <p:cNvSpPr txBox="1"/>
          <p:nvPr/>
        </p:nvSpPr>
        <p:spPr>
          <a:xfrm>
            <a:off x="5523180" y="2229508"/>
            <a:ext cx="5578454" cy="707886"/>
          </a:xfrm>
          <a:prstGeom prst="rect">
            <a:avLst/>
          </a:prstGeom>
          <a:noFill/>
        </p:spPr>
        <p:txBody>
          <a:bodyPr wrap="square" rtlCol="0">
            <a:spAutoFit/>
          </a:bodyPr>
          <a:lstStyle/>
          <a:p>
            <a:r>
              <a:rPr lang="en-US" sz="2000" dirty="0"/>
              <a:t>The small-x regime in relation to gluon saturation is one of the pillars of the EIC science. </a:t>
            </a:r>
          </a:p>
        </p:txBody>
      </p:sp>
      <p:sp>
        <p:nvSpPr>
          <p:cNvPr id="52" name="Rectangle 51">
            <a:extLst>
              <a:ext uri="{FF2B5EF4-FFF2-40B4-BE49-F238E27FC236}">
                <a16:creationId xmlns:a16="http://schemas.microsoft.com/office/drawing/2014/main" id="{51C35F2F-6FFA-97A9-C5A5-8A04EFFC5AB3}"/>
              </a:ext>
            </a:extLst>
          </p:cNvPr>
          <p:cNvSpPr/>
          <p:nvPr/>
        </p:nvSpPr>
        <p:spPr>
          <a:xfrm>
            <a:off x="8874154" y="3772879"/>
            <a:ext cx="1888896" cy="480072"/>
          </a:xfrm>
          <a:prstGeom prst="rect">
            <a:avLst/>
          </a:prstGeom>
          <a:solidFill>
            <a:schemeClr val="accent6"/>
          </a:solidFill>
          <a:ln>
            <a:solidFill>
              <a:schemeClr val="tx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54" name="TextBox 53">
            <a:extLst>
              <a:ext uri="{FF2B5EF4-FFF2-40B4-BE49-F238E27FC236}">
                <a16:creationId xmlns:a16="http://schemas.microsoft.com/office/drawing/2014/main" id="{92AA8612-968A-D1CB-5BD9-08FCB09547B4}"/>
              </a:ext>
            </a:extLst>
          </p:cNvPr>
          <p:cNvSpPr txBox="1"/>
          <p:nvPr/>
        </p:nvSpPr>
        <p:spPr>
          <a:xfrm>
            <a:off x="8861839" y="3782083"/>
            <a:ext cx="1888896" cy="461665"/>
          </a:xfrm>
          <a:prstGeom prst="rect">
            <a:avLst/>
          </a:prstGeom>
          <a:noFill/>
        </p:spPr>
        <p:txBody>
          <a:bodyPr wrap="square" rtlCol="0">
            <a:spAutoFit/>
          </a:bodyPr>
          <a:lstStyle/>
          <a:p>
            <a:pPr algn="ctr"/>
            <a:r>
              <a:rPr lang="en-US" sz="1200" dirty="0">
                <a:solidFill>
                  <a:schemeClr val="bg1"/>
                </a:solidFill>
              </a:rPr>
              <a:t>Grieninger et. al. (Phys. Rev. D 2026) </a:t>
            </a:r>
          </a:p>
        </p:txBody>
      </p:sp>
      <p:sp>
        <p:nvSpPr>
          <p:cNvPr id="14" name="TextBox 13">
            <a:extLst>
              <a:ext uri="{FF2B5EF4-FFF2-40B4-BE49-F238E27FC236}">
                <a16:creationId xmlns:a16="http://schemas.microsoft.com/office/drawing/2014/main" id="{A2DC5BAB-4D1D-80A5-1D86-D66B7DA85C5F}"/>
              </a:ext>
            </a:extLst>
          </p:cNvPr>
          <p:cNvSpPr txBox="1"/>
          <p:nvPr/>
        </p:nvSpPr>
        <p:spPr>
          <a:xfrm>
            <a:off x="298003" y="6217475"/>
            <a:ext cx="11234058" cy="523220"/>
          </a:xfrm>
          <a:prstGeom prst="rect">
            <a:avLst/>
          </a:prstGeom>
          <a:noFill/>
        </p:spPr>
        <p:txBody>
          <a:bodyPr wrap="square" rtlCol="0">
            <a:spAutoFit/>
          </a:bodyPr>
          <a:lstStyle/>
          <a:p>
            <a:r>
              <a:rPr lang="en-US" sz="1400" i="1" dirty="0"/>
              <a:t>“Gluon saturation is an extremely important part of the heavy ion collision program… It is the key ingredient of our current theoretical understanding of the initial stage of the collision process, describing the production and equilibration of the matter that evolves to a quark-gluon plasma”</a:t>
            </a:r>
          </a:p>
        </p:txBody>
      </p:sp>
      <p:sp>
        <p:nvSpPr>
          <p:cNvPr id="16" name="Rectangle 15">
            <a:extLst>
              <a:ext uri="{FF2B5EF4-FFF2-40B4-BE49-F238E27FC236}">
                <a16:creationId xmlns:a16="http://schemas.microsoft.com/office/drawing/2014/main" id="{43F275E1-0A76-A039-4E6A-4E499C9DB375}"/>
              </a:ext>
            </a:extLst>
          </p:cNvPr>
          <p:cNvSpPr/>
          <p:nvPr/>
        </p:nvSpPr>
        <p:spPr>
          <a:xfrm>
            <a:off x="8993787" y="5942330"/>
            <a:ext cx="1888896" cy="291698"/>
          </a:xfrm>
          <a:prstGeom prst="rect">
            <a:avLst/>
          </a:prstGeom>
          <a:solidFill>
            <a:schemeClr val="accent4">
              <a:lumMod val="10000"/>
            </a:schemeClr>
          </a:solidFill>
          <a:ln>
            <a:solidFill>
              <a:schemeClr val="tx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70378E3B-DE41-F86A-4E08-D8E12BC50A93}"/>
              </a:ext>
            </a:extLst>
          </p:cNvPr>
          <p:cNvSpPr txBox="1"/>
          <p:nvPr/>
        </p:nvSpPr>
        <p:spPr>
          <a:xfrm>
            <a:off x="8774835" y="5949679"/>
            <a:ext cx="2326799" cy="276999"/>
          </a:xfrm>
          <a:prstGeom prst="rect">
            <a:avLst/>
          </a:prstGeom>
          <a:noFill/>
        </p:spPr>
        <p:txBody>
          <a:bodyPr wrap="square" rtlCol="0">
            <a:spAutoFit/>
          </a:bodyPr>
          <a:lstStyle/>
          <a:p>
            <a:pPr algn="ctr"/>
            <a:r>
              <a:rPr lang="en-US" sz="1200" dirty="0">
                <a:solidFill>
                  <a:schemeClr val="bg1"/>
                </a:solidFill>
              </a:rPr>
              <a:t>Snowmass 2021 White Paper</a:t>
            </a:r>
          </a:p>
        </p:txBody>
      </p:sp>
    </p:spTree>
    <p:extLst>
      <p:ext uri="{BB962C8B-B14F-4D97-AF65-F5344CB8AC3E}">
        <p14:creationId xmlns:p14="http://schemas.microsoft.com/office/powerpoint/2010/main" val="39841002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439" fill="hold"/>
                                        <p:tgtEl>
                                          <p:spTgt spid="41"/>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41"/>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41"/>
                                        </p:tgtEl>
                                      </p:cBhvr>
                                    </p:cmd>
                                  </p:childTnLst>
                                </p:cTn>
                              </p:par>
                            </p:childTnLst>
                          </p:cTn>
                        </p:par>
                      </p:childTnLst>
                    </p:cTn>
                  </p:par>
                </p:childTnLst>
              </p:cTn>
              <p:nextCondLst>
                <p:cond evt="onClick" delay="0">
                  <p:tgtEl>
                    <p:spTgt spid="41"/>
                  </p:tgtEl>
                </p:cond>
              </p:nextCondLst>
            </p:seq>
            <p:video>
              <p:cMediaNode vol="80000">
                <p:cTn id="12" fill="hold" display="0">
                  <p:stCondLst>
                    <p:cond delay="indefinite"/>
                  </p:stCondLst>
                </p:cTn>
                <p:tgtEl>
                  <p:spTgt spid="41"/>
                </p:tgtEl>
              </p:cMediaNode>
            </p:vide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469CBCC2-BA47-1FD0-7708-68ABD8EFB76A}"/>
              </a:ext>
            </a:extLst>
          </p:cNvPr>
          <p:cNvSpPr>
            <a:spLocks noGrp="1"/>
          </p:cNvSpPr>
          <p:nvPr>
            <p:ph type="title"/>
          </p:nvPr>
        </p:nvSpPr>
        <p:spPr>
          <a:xfrm>
            <a:off x="2089532" y="1068839"/>
            <a:ext cx="8012933" cy="1325563"/>
          </a:xfrm>
        </p:spPr>
        <p:txBody>
          <a:bodyPr/>
          <a:lstStyle/>
          <a:p>
            <a:r>
              <a:rPr lang="en-US" dirty="0"/>
              <a:t>Theoretical Framework and Assumptions</a:t>
            </a:r>
          </a:p>
        </p:txBody>
      </p:sp>
      <p:pic>
        <p:nvPicPr>
          <p:cNvPr id="7" name="Picture 6" descr="\documentclass{article}&#10;\usepackage{amsmath}&#10;\pagestyle{empty}&#10;\begin{document}&#10;&#10;$|\Phi\rangle \approx |\Phi_{\pm}\rangle = \frac{1}{\sqrt{2}}(|+\rangle|-1\rangle \pm |-\rangle|1\rangle)$&#10;&#10;&#10;\end{document}" title="IguanaTex Picture Display">
            <a:extLst>
              <a:ext uri="{FF2B5EF4-FFF2-40B4-BE49-F238E27FC236}">
                <a16:creationId xmlns:a16="http://schemas.microsoft.com/office/drawing/2014/main" id="{60903985-34C5-5C93-4EAD-F3A01E869D30}"/>
              </a:ext>
            </a:extLst>
          </p:cNvPr>
          <p:cNvPicPr>
            <a:picLocks noChangeAspect="1"/>
          </p:cNvPicPr>
          <p:nvPr>
            <p:custDataLst>
              <p:tags r:id="rId1"/>
            </p:custDataLst>
          </p:nvPr>
        </p:nvPicPr>
        <p:blipFill>
          <a:blip r:embed="rId6"/>
          <a:stretch>
            <a:fillRect/>
          </a:stretch>
        </p:blipFill>
        <p:spPr>
          <a:xfrm>
            <a:off x="442351" y="5293847"/>
            <a:ext cx="5499267" cy="495314"/>
          </a:xfrm>
          <a:prstGeom prst="rect">
            <a:avLst/>
          </a:prstGeom>
        </p:spPr>
      </p:pic>
      <p:pic>
        <p:nvPicPr>
          <p:cNvPr id="8" name="Picture 7" descr="\documentclass{article}&#10;\usepackage{amsmath}&#10;\pagestyle{empty}&#10;\begin{document}&#10;&#10;$\langle\Phi|s^z|\Phi\rangle = \langle\Phi|l^z|\Phi\rangle = 0 \ \text{but} \ \langle\Phi|s^zl^z|\Phi\rangle \equiv f_{g}(x)$&#10;&#10;&#10;\end{document}" title="IguanaTex Picture Display">
            <a:extLst>
              <a:ext uri="{FF2B5EF4-FFF2-40B4-BE49-F238E27FC236}">
                <a16:creationId xmlns:a16="http://schemas.microsoft.com/office/drawing/2014/main" id="{C6F6AE59-4829-3FE3-66C3-CDE5D33BBAD4}"/>
              </a:ext>
            </a:extLst>
          </p:cNvPr>
          <p:cNvPicPr>
            <a:picLocks noChangeAspect="1"/>
          </p:cNvPicPr>
          <p:nvPr>
            <p:custDataLst>
              <p:tags r:id="rId2"/>
            </p:custDataLst>
          </p:nvPr>
        </p:nvPicPr>
        <p:blipFill>
          <a:blip r:embed="rId7"/>
          <a:stretch>
            <a:fillRect/>
          </a:stretch>
        </p:blipFill>
        <p:spPr>
          <a:xfrm>
            <a:off x="2507396" y="2844075"/>
            <a:ext cx="7177204" cy="366657"/>
          </a:xfrm>
          <a:prstGeom prst="rect">
            <a:avLst/>
          </a:prstGeom>
        </p:spPr>
      </p:pic>
      <p:pic>
        <p:nvPicPr>
          <p:cNvPr id="10" name="Picture 9">
            <a:extLst>
              <a:ext uri="{FF2B5EF4-FFF2-40B4-BE49-F238E27FC236}">
                <a16:creationId xmlns:a16="http://schemas.microsoft.com/office/drawing/2014/main" id="{92EBA9F0-83E5-2305-8D73-1769DAAA0166}"/>
              </a:ext>
            </a:extLst>
          </p:cNvPr>
          <p:cNvPicPr>
            <a:picLocks noChangeAspect="1"/>
          </p:cNvPicPr>
          <p:nvPr/>
        </p:nvPicPr>
        <p:blipFill>
          <a:blip r:embed="rId8"/>
          <a:stretch>
            <a:fillRect/>
          </a:stretch>
        </p:blipFill>
        <p:spPr>
          <a:xfrm>
            <a:off x="6848632" y="4347325"/>
            <a:ext cx="3712995" cy="2388358"/>
          </a:xfrm>
          <a:prstGeom prst="rect">
            <a:avLst/>
          </a:prstGeom>
        </p:spPr>
      </p:pic>
      <p:sp>
        <p:nvSpPr>
          <p:cNvPr id="11" name="TextBox 10">
            <a:extLst>
              <a:ext uri="{FF2B5EF4-FFF2-40B4-BE49-F238E27FC236}">
                <a16:creationId xmlns:a16="http://schemas.microsoft.com/office/drawing/2014/main" id="{62193F2D-C189-1866-2704-91F77CF0D997}"/>
              </a:ext>
            </a:extLst>
          </p:cNvPr>
          <p:cNvSpPr txBox="1"/>
          <p:nvPr/>
        </p:nvSpPr>
        <p:spPr>
          <a:xfrm>
            <a:off x="327630" y="2098241"/>
            <a:ext cx="4977966" cy="400110"/>
          </a:xfrm>
          <a:prstGeom prst="rect">
            <a:avLst/>
          </a:prstGeom>
          <a:noFill/>
        </p:spPr>
        <p:txBody>
          <a:bodyPr wrap="none" rtlCol="0">
            <a:spAutoFit/>
          </a:bodyPr>
          <a:lstStyle/>
          <a:p>
            <a:r>
              <a:rPr lang="en-US" sz="2000" dirty="0"/>
              <a:t>We consider an unpolarized hadron such that:</a:t>
            </a:r>
          </a:p>
        </p:txBody>
      </p:sp>
      <p:sp>
        <p:nvSpPr>
          <p:cNvPr id="12" name="TextBox 11">
            <a:extLst>
              <a:ext uri="{FF2B5EF4-FFF2-40B4-BE49-F238E27FC236}">
                <a16:creationId xmlns:a16="http://schemas.microsoft.com/office/drawing/2014/main" id="{DFA3CC48-8883-9811-9815-1AE4636905C8}"/>
              </a:ext>
            </a:extLst>
          </p:cNvPr>
          <p:cNvSpPr txBox="1"/>
          <p:nvPr/>
        </p:nvSpPr>
        <p:spPr>
          <a:xfrm>
            <a:off x="327630" y="3690706"/>
            <a:ext cx="3810210" cy="400110"/>
          </a:xfrm>
          <a:prstGeom prst="rect">
            <a:avLst/>
          </a:prstGeom>
          <a:noFill/>
        </p:spPr>
        <p:txBody>
          <a:bodyPr wrap="none" rtlCol="0">
            <a:spAutoFit/>
          </a:bodyPr>
          <a:lstStyle/>
          <a:p>
            <a:r>
              <a:rPr lang="en-US" sz="2000" dirty="0"/>
              <a:t>Recent observations have shown:</a:t>
            </a:r>
          </a:p>
        </p:txBody>
      </p:sp>
      <p:sp>
        <p:nvSpPr>
          <p:cNvPr id="13" name="TextBox 12">
            <a:extLst>
              <a:ext uri="{FF2B5EF4-FFF2-40B4-BE49-F238E27FC236}">
                <a16:creationId xmlns:a16="http://schemas.microsoft.com/office/drawing/2014/main" id="{37C8EB9D-BBE6-83AF-82EA-7B5B5E21B028}"/>
              </a:ext>
            </a:extLst>
          </p:cNvPr>
          <p:cNvSpPr txBox="1"/>
          <p:nvPr/>
        </p:nvSpPr>
        <p:spPr>
          <a:xfrm>
            <a:off x="327630" y="4603485"/>
            <a:ext cx="6037469" cy="400110"/>
          </a:xfrm>
          <a:prstGeom prst="rect">
            <a:avLst/>
          </a:prstGeom>
          <a:noFill/>
        </p:spPr>
        <p:txBody>
          <a:bodyPr wrap="square" rtlCol="0">
            <a:spAutoFit/>
          </a:bodyPr>
          <a:lstStyle/>
          <a:p>
            <a:r>
              <a:rPr lang="en-US" sz="2000" dirty="0"/>
              <a:t>At small-x we can approximate their wave function as:</a:t>
            </a:r>
          </a:p>
        </p:txBody>
      </p:sp>
      <p:pic>
        <p:nvPicPr>
          <p:cNvPr id="4" name="Picture 3" descr="\documentclass{article}&#10;\usepackage{amsmath}&#10;\pagestyle{empty}&#10;\begin{document}&#10;&#10;$f_g(x) = \frac{C_g(x)}{g(x)}$&#10;&#10;&#10;\end{document}" title="IguanaTex Picture Display">
            <a:extLst>
              <a:ext uri="{FF2B5EF4-FFF2-40B4-BE49-F238E27FC236}">
                <a16:creationId xmlns:a16="http://schemas.microsoft.com/office/drawing/2014/main" id="{EE61D9B3-A3BA-B017-9E65-10364FD48415}"/>
              </a:ext>
            </a:extLst>
          </p:cNvPr>
          <p:cNvPicPr>
            <a:picLocks noChangeAspect="1"/>
          </p:cNvPicPr>
          <p:nvPr>
            <p:custDataLst>
              <p:tags r:id="rId3"/>
            </p:custDataLst>
          </p:nvPr>
        </p:nvPicPr>
        <p:blipFill>
          <a:blip r:embed="rId9"/>
          <a:stretch>
            <a:fillRect/>
          </a:stretch>
        </p:blipFill>
        <p:spPr>
          <a:xfrm>
            <a:off x="7375300" y="3572650"/>
            <a:ext cx="2150827" cy="575794"/>
          </a:xfrm>
          <a:prstGeom prst="rect">
            <a:avLst/>
          </a:prstGeom>
        </p:spPr>
      </p:pic>
      <p:pic>
        <p:nvPicPr>
          <p:cNvPr id="14" name="Picture 13" descr="\documentclass{article}&#10;\usepackage{amsmath}&#10;\pagestyle{empty}&#10;\begin{document}&#10;&#10;$f_g(x) \approx -1$&#10;&#10;&#10;\end{document}" title="IguanaTex Picture Display">
            <a:extLst>
              <a:ext uri="{FF2B5EF4-FFF2-40B4-BE49-F238E27FC236}">
                <a16:creationId xmlns:a16="http://schemas.microsoft.com/office/drawing/2014/main" id="{7658CDE4-58A3-1F44-87DA-19A22D91A715}"/>
              </a:ext>
            </a:extLst>
          </p:cNvPr>
          <p:cNvPicPr>
            <a:picLocks noChangeAspect="1"/>
          </p:cNvPicPr>
          <p:nvPr>
            <p:custDataLst>
              <p:tags r:id="rId4"/>
            </p:custDataLst>
          </p:nvPr>
        </p:nvPicPr>
        <p:blipFill>
          <a:blip r:embed="rId10"/>
          <a:stretch>
            <a:fillRect/>
          </a:stretch>
        </p:blipFill>
        <p:spPr>
          <a:xfrm>
            <a:off x="4338594" y="3698441"/>
            <a:ext cx="1757404" cy="384640"/>
          </a:xfrm>
          <a:prstGeom prst="rect">
            <a:avLst/>
          </a:prstGeom>
        </p:spPr>
      </p:pic>
      <p:sp>
        <p:nvSpPr>
          <p:cNvPr id="15" name="TextBox 14">
            <a:extLst>
              <a:ext uri="{FF2B5EF4-FFF2-40B4-BE49-F238E27FC236}">
                <a16:creationId xmlns:a16="http://schemas.microsoft.com/office/drawing/2014/main" id="{F92DCA57-FA69-1929-AE23-DCF9C2393148}"/>
              </a:ext>
            </a:extLst>
          </p:cNvPr>
          <p:cNvSpPr txBox="1"/>
          <p:nvPr/>
        </p:nvSpPr>
        <p:spPr>
          <a:xfrm>
            <a:off x="6365099" y="3660492"/>
            <a:ext cx="844911" cy="400110"/>
          </a:xfrm>
          <a:prstGeom prst="rect">
            <a:avLst/>
          </a:prstGeom>
          <a:noFill/>
        </p:spPr>
        <p:txBody>
          <a:bodyPr wrap="none" rtlCol="0">
            <a:spAutoFit/>
          </a:bodyPr>
          <a:lstStyle/>
          <a:p>
            <a:r>
              <a:rPr lang="en-US" sz="2000" dirty="0"/>
              <a:t>where</a:t>
            </a:r>
          </a:p>
        </p:txBody>
      </p:sp>
      <p:sp>
        <p:nvSpPr>
          <p:cNvPr id="23" name="Rectangle 22">
            <a:extLst>
              <a:ext uri="{FF2B5EF4-FFF2-40B4-BE49-F238E27FC236}">
                <a16:creationId xmlns:a16="http://schemas.microsoft.com/office/drawing/2014/main" id="{FBA2432A-D474-4DA7-A7A2-F4FE38D6A937}"/>
              </a:ext>
            </a:extLst>
          </p:cNvPr>
          <p:cNvSpPr/>
          <p:nvPr/>
        </p:nvSpPr>
        <p:spPr>
          <a:xfrm>
            <a:off x="9881341" y="3198167"/>
            <a:ext cx="1888896" cy="442458"/>
          </a:xfrm>
          <a:prstGeom prst="rect">
            <a:avLst/>
          </a:prstGeom>
          <a:solidFill>
            <a:srgbClr val="8C0B41"/>
          </a:solid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25" name="TextBox 24">
            <a:extLst>
              <a:ext uri="{FF2B5EF4-FFF2-40B4-BE49-F238E27FC236}">
                <a16:creationId xmlns:a16="http://schemas.microsoft.com/office/drawing/2014/main" id="{60311388-6B5B-2DF2-4145-78CED915DC21}"/>
              </a:ext>
            </a:extLst>
          </p:cNvPr>
          <p:cNvSpPr txBox="1"/>
          <p:nvPr/>
        </p:nvSpPr>
        <p:spPr>
          <a:xfrm>
            <a:off x="9849890" y="3198167"/>
            <a:ext cx="1888896" cy="461665"/>
          </a:xfrm>
          <a:prstGeom prst="rect">
            <a:avLst/>
          </a:prstGeom>
          <a:noFill/>
        </p:spPr>
        <p:txBody>
          <a:bodyPr wrap="square" rtlCol="0">
            <a:spAutoFit/>
          </a:bodyPr>
          <a:lstStyle/>
          <a:p>
            <a:pPr algn="ctr"/>
            <a:r>
              <a:rPr lang="en-US" sz="1200" dirty="0">
                <a:solidFill>
                  <a:schemeClr val="bg1"/>
                </a:solidFill>
              </a:rPr>
              <a:t>Hatta, et. al (Phys. Rev. D 2025)</a:t>
            </a:r>
          </a:p>
        </p:txBody>
      </p:sp>
      <mc:AlternateContent xmlns:mc="http://schemas.openxmlformats.org/markup-compatibility/2006" xmlns:a14="http://schemas.microsoft.com/office/drawing/2010/main">
        <mc:Choice Requires="a14">
          <p:sp>
            <p:nvSpPr>
              <p:cNvPr id="2" name="TextBox 1">
                <a:extLst>
                  <a:ext uri="{FF2B5EF4-FFF2-40B4-BE49-F238E27FC236}">
                    <a16:creationId xmlns:a16="http://schemas.microsoft.com/office/drawing/2014/main" id="{88CAD2BF-1DB6-0A74-7C1C-418CC9C1BC05}"/>
                  </a:ext>
                </a:extLst>
              </p:cNvPr>
              <p:cNvSpPr txBox="1"/>
              <p:nvPr/>
            </p:nvSpPr>
            <p:spPr>
              <a:xfrm>
                <a:off x="327631" y="5988042"/>
                <a:ext cx="6037468" cy="707886"/>
              </a:xfrm>
              <a:prstGeom prst="rect">
                <a:avLst/>
              </a:prstGeom>
              <a:noFill/>
            </p:spPr>
            <p:txBody>
              <a:bodyPr wrap="square" rtlCol="0">
                <a:spAutoFit/>
              </a:bodyPr>
              <a:lstStyle/>
              <a:p>
                <a:r>
                  <a:rPr lang="en-US" sz="2000" dirty="0"/>
                  <a:t>Where the possible OAM values fothe the parton have been restricted to </a:t>
                </a:r>
                <a14:m>
                  <m:oMath xmlns:m="http://schemas.openxmlformats.org/officeDocument/2006/math">
                    <m:sSub>
                      <m:sSubPr>
                        <m:ctrlPr>
                          <a:rPr lang="en-US" sz="2000" i="1" smtClean="0">
                            <a:latin typeface="Cambria Math" panose="02040503050406030204" pitchFamily="18" charset="0"/>
                          </a:rPr>
                        </m:ctrlPr>
                      </m:sSubPr>
                      <m:e>
                        <m:r>
                          <a:rPr lang="en-US" sz="2000" b="0" i="1" smtClean="0">
                            <a:latin typeface="Cambria Math" panose="02040503050406030204" pitchFamily="18" charset="0"/>
                          </a:rPr>
                          <m:t>𝑙</m:t>
                        </m:r>
                      </m:e>
                      <m:sub>
                        <m:r>
                          <a:rPr lang="en-US" sz="2000" b="0" i="1" smtClean="0">
                            <a:latin typeface="Cambria Math" panose="02040503050406030204" pitchFamily="18" charset="0"/>
                          </a:rPr>
                          <m:t>𝑧</m:t>
                        </m:r>
                      </m:sub>
                    </m:sSub>
                    <m:r>
                      <a:rPr lang="en-US" sz="2000" b="0" i="1" smtClean="0">
                        <a:latin typeface="Cambria Math" panose="02040503050406030204" pitchFamily="18" charset="0"/>
                      </a:rPr>
                      <m:t>=</m:t>
                    </m:r>
                    <m:r>
                      <a:rPr lang="en-US" sz="2000" b="0" i="1" smtClean="0">
                        <a:latin typeface="Cambria Math" panose="02040503050406030204" pitchFamily="18" charset="0"/>
                        <a:ea typeface="Cambria Math" panose="02040503050406030204" pitchFamily="18" charset="0"/>
                      </a:rPr>
                      <m:t>±1</m:t>
                    </m:r>
                  </m:oMath>
                </a14:m>
                <a:r>
                  <a:rPr lang="en-US" sz="2000" dirty="0"/>
                  <a:t> </a:t>
                </a:r>
              </a:p>
            </p:txBody>
          </p:sp>
        </mc:Choice>
        <mc:Fallback xmlns="">
          <p:sp>
            <p:nvSpPr>
              <p:cNvPr id="2" name="TextBox 1">
                <a:extLst>
                  <a:ext uri="{FF2B5EF4-FFF2-40B4-BE49-F238E27FC236}">
                    <a16:creationId xmlns:a16="http://schemas.microsoft.com/office/drawing/2014/main" id="{88CAD2BF-1DB6-0A74-7C1C-418CC9C1BC05}"/>
                  </a:ext>
                </a:extLst>
              </p:cNvPr>
              <p:cNvSpPr txBox="1">
                <a:spLocks noRot="1" noChangeAspect="1" noMove="1" noResize="1" noEditPoints="1" noAdjustHandles="1" noChangeArrowheads="1" noChangeShapeType="1" noTextEdit="1"/>
              </p:cNvSpPr>
              <p:nvPr/>
            </p:nvSpPr>
            <p:spPr>
              <a:xfrm>
                <a:off x="327631" y="5988042"/>
                <a:ext cx="6037468" cy="707886"/>
              </a:xfrm>
              <a:prstGeom prst="rect">
                <a:avLst/>
              </a:prstGeom>
              <a:blipFill>
                <a:blip r:embed="rId11"/>
                <a:stretch>
                  <a:fillRect l="-1048" t="-5263" b="-14035"/>
                </a:stretch>
              </a:blipFill>
            </p:spPr>
            <p:txBody>
              <a:bodyPr/>
              <a:lstStyle/>
              <a:p>
                <a:r>
                  <a:rPr lang="en-US">
                    <a:noFill/>
                  </a:rPr>
                  <a:t> </a:t>
                </a:r>
              </a:p>
            </p:txBody>
          </p:sp>
        </mc:Fallback>
      </mc:AlternateContent>
    </p:spTree>
    <p:extLst>
      <p:ext uri="{BB962C8B-B14F-4D97-AF65-F5344CB8AC3E}">
        <p14:creationId xmlns:p14="http://schemas.microsoft.com/office/powerpoint/2010/main" val="19459187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C4368A3B-3F11-B600-4871-4B97F70B3D29}"/>
              </a:ext>
            </a:extLst>
          </p:cNvPr>
          <p:cNvSpPr>
            <a:spLocks noGrp="1"/>
          </p:cNvSpPr>
          <p:nvPr>
            <p:ph type="title"/>
          </p:nvPr>
        </p:nvSpPr>
        <p:spPr>
          <a:xfrm>
            <a:off x="2225083" y="1325571"/>
            <a:ext cx="7741825" cy="508879"/>
          </a:xfrm>
        </p:spPr>
        <p:txBody>
          <a:bodyPr>
            <a:noAutofit/>
          </a:bodyPr>
          <a:lstStyle/>
          <a:p>
            <a:r>
              <a:rPr lang="en-US" sz="3000" dirty="0"/>
              <a:t>Defining x Evolution for the Gluon OAM</a:t>
            </a:r>
          </a:p>
        </p:txBody>
      </p:sp>
      <p:pic>
        <p:nvPicPr>
          <p:cNvPr id="10" name="Picture 9" descr="\documentclass{article}&#10;\usepackage{amsmath}&#10;\pagestyle{empty}&#10;\begin{document}&#10;&#10;\[&#10;U = \begin{pmatrix} &#10;\frac{1 + \cos \xi}{2} &amp; e^{i\chi} \frac{\sin \xi}{\sqrt{2}} &amp; e^{2i\chi} \frac{1 - \cos \xi}{2} \\ &#10;-e^{-i\chi} \frac{\sin \xi}{\sqrt{2}} &amp; \cos \xi &amp; e^{i\chi} \frac{\sin \xi}{\sqrt{2}} \\ &#10;e^{-2i\chi} \frac{1 - \cos \xi}{2} &amp; -e^{-i\chi} \frac{\sin \xi}{\sqrt{2}} &amp; \frac{1 + \cos \xi}{2} &#10;\end{pmatrix} \equiv e^{-iH\xi}&#10;\]&#10;&#10;&#10;\end{document}" title="IguanaTex Picture Display">
            <a:extLst>
              <a:ext uri="{FF2B5EF4-FFF2-40B4-BE49-F238E27FC236}">
                <a16:creationId xmlns:a16="http://schemas.microsoft.com/office/drawing/2014/main" id="{B2DA852A-15D5-6C60-4B81-CF5DD99A0C0F}"/>
              </a:ext>
            </a:extLst>
          </p:cNvPr>
          <p:cNvPicPr>
            <a:picLocks noChangeAspect="1"/>
          </p:cNvPicPr>
          <p:nvPr>
            <p:custDataLst>
              <p:tags r:id="rId1"/>
            </p:custDataLst>
          </p:nvPr>
        </p:nvPicPr>
        <p:blipFill>
          <a:blip r:embed="rId6"/>
          <a:stretch>
            <a:fillRect/>
          </a:stretch>
        </p:blipFill>
        <p:spPr>
          <a:xfrm>
            <a:off x="3167082" y="2651681"/>
            <a:ext cx="5857825" cy="1093144"/>
          </a:xfrm>
          <a:prstGeom prst="rect">
            <a:avLst/>
          </a:prstGeom>
        </p:spPr>
      </p:pic>
      <p:sp>
        <p:nvSpPr>
          <p:cNvPr id="6" name="TextBox 5">
            <a:extLst>
              <a:ext uri="{FF2B5EF4-FFF2-40B4-BE49-F238E27FC236}">
                <a16:creationId xmlns:a16="http://schemas.microsoft.com/office/drawing/2014/main" id="{3A2427A1-DD21-A519-6B78-A8387A6E97A8}"/>
              </a:ext>
            </a:extLst>
          </p:cNvPr>
          <p:cNvSpPr txBox="1"/>
          <p:nvPr/>
        </p:nvSpPr>
        <p:spPr>
          <a:xfrm>
            <a:off x="466550" y="2050737"/>
            <a:ext cx="10578793" cy="400110"/>
          </a:xfrm>
          <a:prstGeom prst="rect">
            <a:avLst/>
          </a:prstGeom>
          <a:noFill/>
        </p:spPr>
        <p:txBody>
          <a:bodyPr wrap="none" rtlCol="0">
            <a:spAutoFit/>
          </a:bodyPr>
          <a:lstStyle/>
          <a:p>
            <a:r>
              <a:rPr lang="en-US" sz="2000" dirty="0"/>
              <a:t>The unitary evolution operator that will control the single gluon x-dependent quantum evolution is: </a:t>
            </a:r>
          </a:p>
        </p:txBody>
      </p:sp>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12588F0E-CF27-C5CE-A911-46599C4ACBA8}"/>
                  </a:ext>
                </a:extLst>
              </p:cNvPr>
              <p:cNvSpPr txBox="1"/>
              <p:nvPr/>
            </p:nvSpPr>
            <p:spPr>
              <a:xfrm>
                <a:off x="466550" y="3907219"/>
                <a:ext cx="6302431" cy="400110"/>
              </a:xfrm>
              <a:prstGeom prst="rect">
                <a:avLst/>
              </a:prstGeom>
              <a:noFill/>
            </p:spPr>
            <p:txBody>
              <a:bodyPr wrap="none" rtlCol="0">
                <a:spAutoFit/>
              </a:bodyPr>
              <a:lstStyle/>
              <a:p>
                <a:r>
                  <a:rPr lang="en-US" sz="2000" dirty="0"/>
                  <a:t>Here the x-dependence comes from </a:t>
                </a:r>
                <a14:m>
                  <m:oMath xmlns:m="http://schemas.openxmlformats.org/officeDocument/2006/math">
                    <m:r>
                      <a:rPr lang="en-US" sz="2000" i="1">
                        <a:latin typeface="Cambria Math" panose="02040503050406030204" pitchFamily="18" charset="0"/>
                        <a:ea typeface="Cambria Math" panose="02040503050406030204" pitchFamily="18" charset="0"/>
                      </a:rPr>
                      <m:t>𝜉</m:t>
                    </m:r>
                  </m:oMath>
                </a14:m>
                <a:r>
                  <a:rPr lang="en-US" sz="2000" dirty="0"/>
                  <a:t>, which we define as:</a:t>
                </a:r>
              </a:p>
            </p:txBody>
          </p:sp>
        </mc:Choice>
        <mc:Fallback xmlns="">
          <p:sp>
            <p:nvSpPr>
              <p:cNvPr id="7" name="TextBox 6">
                <a:extLst>
                  <a:ext uri="{FF2B5EF4-FFF2-40B4-BE49-F238E27FC236}">
                    <a16:creationId xmlns:a16="http://schemas.microsoft.com/office/drawing/2014/main" id="{12588F0E-CF27-C5CE-A911-46599C4ACBA8}"/>
                  </a:ext>
                </a:extLst>
              </p:cNvPr>
              <p:cNvSpPr txBox="1">
                <a:spLocks noRot="1" noChangeAspect="1" noMove="1" noResize="1" noEditPoints="1" noAdjustHandles="1" noChangeArrowheads="1" noChangeShapeType="1" noTextEdit="1"/>
              </p:cNvSpPr>
              <p:nvPr/>
            </p:nvSpPr>
            <p:spPr>
              <a:xfrm>
                <a:off x="466550" y="3907219"/>
                <a:ext cx="6302431" cy="400110"/>
              </a:xfrm>
              <a:prstGeom prst="rect">
                <a:avLst/>
              </a:prstGeom>
              <a:blipFill>
                <a:blip r:embed="rId7"/>
                <a:stretch>
                  <a:fillRect l="-1065" t="-9091" r="-97" b="-2575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363F4DF8-A226-8B6C-02AA-63E9BF1B6542}"/>
                  </a:ext>
                </a:extLst>
              </p:cNvPr>
              <p:cNvSpPr txBox="1"/>
              <p:nvPr/>
            </p:nvSpPr>
            <p:spPr>
              <a:xfrm>
                <a:off x="6768981" y="3910489"/>
                <a:ext cx="2127442" cy="39684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ea typeface="Cambria Math" panose="02040503050406030204" pitchFamily="18" charset="0"/>
                        </a:rPr>
                        <m:t>𝜉</m:t>
                      </m:r>
                      <m:r>
                        <a:rPr lang="en-US" b="0" i="1" smtClean="0">
                          <a:latin typeface="Cambria Math" panose="02040503050406030204" pitchFamily="18" charset="0"/>
                          <a:ea typeface="Cambria Math" panose="02040503050406030204" pitchFamily="18" charset="0"/>
                        </a:rPr>
                        <m:t>≡</m:t>
                      </m:r>
                      <m:sSup>
                        <m:sSupPr>
                          <m:ctrlPr>
                            <a:rPr lang="en-US" b="0" i="1" smtClean="0">
                              <a:latin typeface="Cambria Math" panose="02040503050406030204" pitchFamily="18" charset="0"/>
                              <a:ea typeface="Cambria Math" panose="02040503050406030204" pitchFamily="18" charset="0"/>
                            </a:rPr>
                          </m:ctrlPr>
                        </m:sSupPr>
                        <m:e>
                          <m:r>
                            <a:rPr lang="en-US" b="0" i="1" smtClean="0">
                              <a:latin typeface="Cambria Math" panose="02040503050406030204" pitchFamily="18" charset="0"/>
                              <a:ea typeface="Cambria Math" panose="02040503050406030204" pitchFamily="18" charset="0"/>
                            </a:rPr>
                            <m:t>𝑐𝑜𝑠</m:t>
                          </m:r>
                        </m:e>
                        <m:sup>
                          <m:r>
                            <a:rPr lang="en-US" b="0" i="1" smtClean="0">
                              <a:latin typeface="Cambria Math" panose="02040503050406030204" pitchFamily="18" charset="0"/>
                              <a:ea typeface="Cambria Math" panose="02040503050406030204" pitchFamily="18" charset="0"/>
                            </a:rPr>
                            <m:t>−1</m:t>
                          </m:r>
                        </m:sup>
                      </m:sSup>
                      <m:r>
                        <a:rPr lang="en-US" b="0" i="1" smtClean="0">
                          <a:latin typeface="Cambria Math" panose="02040503050406030204" pitchFamily="18" charset="0"/>
                          <a:ea typeface="Cambria Math" panose="02040503050406030204" pitchFamily="18" charset="0"/>
                        </a:rPr>
                        <m:t>(−</m:t>
                      </m:r>
                      <m:sSub>
                        <m:sSubPr>
                          <m:ctrlPr>
                            <a:rPr lang="en-US" b="0" i="1" smtClean="0">
                              <a:latin typeface="Cambria Math" panose="02040503050406030204" pitchFamily="18" charset="0"/>
                              <a:ea typeface="Cambria Math" panose="02040503050406030204" pitchFamily="18" charset="0"/>
                            </a:rPr>
                          </m:ctrlPr>
                        </m:sSubPr>
                        <m:e>
                          <m:r>
                            <a:rPr lang="en-US" b="0" i="1" smtClean="0">
                              <a:latin typeface="Cambria Math" panose="02040503050406030204" pitchFamily="18" charset="0"/>
                              <a:ea typeface="Cambria Math" panose="02040503050406030204" pitchFamily="18" charset="0"/>
                            </a:rPr>
                            <m:t>𝑓</m:t>
                          </m:r>
                        </m:e>
                        <m:sub>
                          <m:r>
                            <a:rPr lang="en-US" b="0" i="1" smtClean="0">
                              <a:latin typeface="Cambria Math" panose="02040503050406030204" pitchFamily="18" charset="0"/>
                              <a:ea typeface="Cambria Math" panose="02040503050406030204" pitchFamily="18" charset="0"/>
                            </a:rPr>
                            <m:t>𝑔</m:t>
                          </m:r>
                        </m:sub>
                      </m:sSub>
                      <m:d>
                        <m:dPr>
                          <m:ctrlPr>
                            <a:rPr lang="en-US" b="0" i="1" smtClean="0">
                              <a:latin typeface="Cambria Math" panose="02040503050406030204" pitchFamily="18" charset="0"/>
                              <a:ea typeface="Cambria Math" panose="02040503050406030204" pitchFamily="18" charset="0"/>
                            </a:rPr>
                          </m:ctrlPr>
                        </m:dPr>
                        <m:e>
                          <m:r>
                            <a:rPr lang="en-US" b="0" i="1" smtClean="0">
                              <a:latin typeface="Cambria Math" panose="02040503050406030204" pitchFamily="18" charset="0"/>
                              <a:ea typeface="Cambria Math" panose="02040503050406030204" pitchFamily="18" charset="0"/>
                            </a:rPr>
                            <m:t>𝑥</m:t>
                          </m:r>
                        </m:e>
                      </m:d>
                      <m:r>
                        <a:rPr lang="en-US" b="0" i="1" smtClean="0">
                          <a:latin typeface="Cambria Math" panose="02040503050406030204" pitchFamily="18" charset="0"/>
                          <a:ea typeface="Cambria Math" panose="02040503050406030204" pitchFamily="18" charset="0"/>
                        </a:rPr>
                        <m:t>)</m:t>
                      </m:r>
                    </m:oMath>
                  </m:oMathPara>
                </a14:m>
                <a:endParaRPr lang="en-US" dirty="0"/>
              </a:p>
            </p:txBody>
          </p:sp>
        </mc:Choice>
        <mc:Fallback xmlns="">
          <p:sp>
            <p:nvSpPr>
              <p:cNvPr id="8" name="TextBox 7">
                <a:extLst>
                  <a:ext uri="{FF2B5EF4-FFF2-40B4-BE49-F238E27FC236}">
                    <a16:creationId xmlns:a16="http://schemas.microsoft.com/office/drawing/2014/main" id="{363F4DF8-A226-8B6C-02AA-63E9BF1B6542}"/>
                  </a:ext>
                </a:extLst>
              </p:cNvPr>
              <p:cNvSpPr txBox="1">
                <a:spLocks noRot="1" noChangeAspect="1" noMove="1" noResize="1" noEditPoints="1" noAdjustHandles="1" noChangeArrowheads="1" noChangeShapeType="1" noTextEdit="1"/>
              </p:cNvSpPr>
              <p:nvPr/>
            </p:nvSpPr>
            <p:spPr>
              <a:xfrm>
                <a:off x="6768981" y="3910489"/>
                <a:ext cx="2127442" cy="396840"/>
              </a:xfrm>
              <a:prstGeom prst="rect">
                <a:avLst/>
              </a:prstGeom>
              <a:blipFill>
                <a:blip r:embed="rId8"/>
                <a:stretch>
                  <a:fillRect b="-6061"/>
                </a:stretch>
              </a:blipFill>
            </p:spPr>
            <p:txBody>
              <a:bodyPr/>
              <a:lstStyle/>
              <a:p>
                <a:r>
                  <a:rPr lang="en-US">
                    <a:noFill/>
                  </a:rPr>
                  <a:t> </a:t>
                </a:r>
              </a:p>
            </p:txBody>
          </p:sp>
        </mc:Fallback>
      </mc:AlternateContent>
      <p:sp>
        <p:nvSpPr>
          <p:cNvPr id="3" name="Rectangle 2">
            <a:extLst>
              <a:ext uri="{FF2B5EF4-FFF2-40B4-BE49-F238E27FC236}">
                <a16:creationId xmlns:a16="http://schemas.microsoft.com/office/drawing/2014/main" id="{CA41A2DC-7CEF-4CC6-B96A-F99A8C71AC2E}"/>
              </a:ext>
            </a:extLst>
          </p:cNvPr>
          <p:cNvSpPr/>
          <p:nvPr/>
        </p:nvSpPr>
        <p:spPr>
          <a:xfrm>
            <a:off x="9372172" y="2977024"/>
            <a:ext cx="1888896" cy="442458"/>
          </a:xfrm>
          <a:prstGeom prst="rect">
            <a:avLst/>
          </a:prstGeom>
          <a:solidFill>
            <a:srgbClr val="8C0B41"/>
          </a:solid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4526C59A-B281-D816-A02D-900958AF0B81}"/>
              </a:ext>
            </a:extLst>
          </p:cNvPr>
          <p:cNvSpPr txBox="1"/>
          <p:nvPr/>
        </p:nvSpPr>
        <p:spPr>
          <a:xfrm>
            <a:off x="9340721" y="2977024"/>
            <a:ext cx="1888896" cy="461665"/>
          </a:xfrm>
          <a:prstGeom prst="rect">
            <a:avLst/>
          </a:prstGeom>
          <a:noFill/>
        </p:spPr>
        <p:txBody>
          <a:bodyPr wrap="square" rtlCol="0">
            <a:spAutoFit/>
          </a:bodyPr>
          <a:lstStyle/>
          <a:p>
            <a:pPr algn="ctr"/>
            <a:r>
              <a:rPr lang="en-US" sz="1200" dirty="0">
                <a:solidFill>
                  <a:schemeClr val="bg1"/>
                </a:solidFill>
              </a:rPr>
              <a:t>Hatta, et. al. (Phys. Rev. D 2025)</a:t>
            </a:r>
          </a:p>
        </p:txBody>
      </p:sp>
      <p:pic>
        <p:nvPicPr>
          <p:cNvPr id="19" name="Picture 18" descr="\documentclass{article}&#10;\usepackage{amsmath}&#10;\pagestyle{empty}&#10;\begin{document}&#10;&#10;$C_g(x) \approx -2x \int_{x}^{1} \frac{dz}{z^2} g(z)$&#10;&#10;&#10;\end{document}" title="IguanaTex Picture Display">
            <a:extLst>
              <a:ext uri="{FF2B5EF4-FFF2-40B4-BE49-F238E27FC236}">
                <a16:creationId xmlns:a16="http://schemas.microsoft.com/office/drawing/2014/main" id="{444F31C4-7159-319E-1A0D-D32C50393182}"/>
              </a:ext>
            </a:extLst>
          </p:cNvPr>
          <p:cNvPicPr>
            <a:picLocks noChangeAspect="1"/>
          </p:cNvPicPr>
          <p:nvPr>
            <p:custDataLst>
              <p:tags r:id="rId2"/>
            </p:custDataLst>
          </p:nvPr>
        </p:nvPicPr>
        <p:blipFill>
          <a:blip r:embed="rId9"/>
          <a:stretch>
            <a:fillRect/>
          </a:stretch>
        </p:blipFill>
        <p:spPr>
          <a:xfrm>
            <a:off x="5402015" y="4547382"/>
            <a:ext cx="2499047" cy="348952"/>
          </a:xfrm>
          <a:prstGeom prst="rect">
            <a:avLst/>
          </a:prstGeom>
        </p:spPr>
      </p:pic>
      <p:sp>
        <p:nvSpPr>
          <p:cNvPr id="13" name="TextBox 12">
            <a:extLst>
              <a:ext uri="{FF2B5EF4-FFF2-40B4-BE49-F238E27FC236}">
                <a16:creationId xmlns:a16="http://schemas.microsoft.com/office/drawing/2014/main" id="{4C8B1B01-550D-9515-5EE8-6BB2FFC81706}"/>
              </a:ext>
            </a:extLst>
          </p:cNvPr>
          <p:cNvSpPr txBox="1"/>
          <p:nvPr/>
        </p:nvSpPr>
        <p:spPr>
          <a:xfrm>
            <a:off x="466550" y="4521804"/>
            <a:ext cx="4977966" cy="400110"/>
          </a:xfrm>
          <a:prstGeom prst="rect">
            <a:avLst/>
          </a:prstGeom>
          <a:noFill/>
        </p:spPr>
        <p:txBody>
          <a:bodyPr wrap="none" rtlCol="0">
            <a:spAutoFit/>
          </a:bodyPr>
          <a:lstStyle/>
          <a:p>
            <a:r>
              <a:rPr lang="en-US" sz="2000" dirty="0"/>
              <a:t>The spin-orbit correlation is approximated as: </a:t>
            </a:r>
          </a:p>
        </p:txBody>
      </p:sp>
      <p:sp>
        <p:nvSpPr>
          <p:cNvPr id="15" name="Rectangle 14">
            <a:extLst>
              <a:ext uri="{FF2B5EF4-FFF2-40B4-BE49-F238E27FC236}">
                <a16:creationId xmlns:a16="http://schemas.microsoft.com/office/drawing/2014/main" id="{DDF44953-3AED-FCBC-B9F9-8DF07AA281AF}"/>
              </a:ext>
            </a:extLst>
          </p:cNvPr>
          <p:cNvSpPr/>
          <p:nvPr/>
        </p:nvSpPr>
        <p:spPr>
          <a:xfrm>
            <a:off x="9372172" y="4896334"/>
            <a:ext cx="1888896" cy="461665"/>
          </a:xfrm>
          <a:prstGeom prst="rect">
            <a:avLst/>
          </a:prstGeom>
          <a:solidFill>
            <a:srgbClr val="8C0B41"/>
          </a:solid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id="{4B44C552-DCD4-5A14-E61F-A9B9F3A7E299}"/>
              </a:ext>
            </a:extLst>
          </p:cNvPr>
          <p:cNvSpPr txBox="1"/>
          <p:nvPr/>
        </p:nvSpPr>
        <p:spPr>
          <a:xfrm>
            <a:off x="9372172" y="4896334"/>
            <a:ext cx="1888896" cy="461665"/>
          </a:xfrm>
          <a:prstGeom prst="rect">
            <a:avLst/>
          </a:prstGeom>
          <a:noFill/>
        </p:spPr>
        <p:txBody>
          <a:bodyPr wrap="square" rtlCol="0">
            <a:spAutoFit/>
          </a:bodyPr>
          <a:lstStyle/>
          <a:p>
            <a:pPr algn="ctr"/>
            <a:r>
              <a:rPr lang="en-US" sz="1200" dirty="0">
                <a:solidFill>
                  <a:schemeClr val="bg1"/>
                </a:solidFill>
              </a:rPr>
              <a:t>Hatta et. al. (J. High Energ. Phys. 2024)</a:t>
            </a:r>
          </a:p>
        </p:txBody>
      </p:sp>
      <p:pic>
        <p:nvPicPr>
          <p:cNvPr id="21" name="Picture 20" descr="\documentclass{article}&#10;\usepackage{amsmath}&#10;\pagestyle{empty}&#10;\begin{document}&#10;&#10;$g(x) \propto \frac{1}{x^{1+\lambda}}$&#10;&#10;&#10;\end{document}" title="IguanaTex Picture Display">
            <a:extLst>
              <a:ext uri="{FF2B5EF4-FFF2-40B4-BE49-F238E27FC236}">
                <a16:creationId xmlns:a16="http://schemas.microsoft.com/office/drawing/2014/main" id="{217C6FE4-B07A-215C-E54F-4AEB019EADE4}"/>
              </a:ext>
            </a:extLst>
          </p:cNvPr>
          <p:cNvPicPr>
            <a:picLocks noChangeAspect="1"/>
          </p:cNvPicPr>
          <p:nvPr>
            <p:custDataLst>
              <p:tags r:id="rId3"/>
            </p:custDataLst>
          </p:nvPr>
        </p:nvPicPr>
        <p:blipFill>
          <a:blip r:embed="rId10"/>
          <a:stretch>
            <a:fillRect/>
          </a:stretch>
        </p:blipFill>
        <p:spPr>
          <a:xfrm>
            <a:off x="6545083" y="5180822"/>
            <a:ext cx="1463588" cy="351607"/>
          </a:xfrm>
          <a:prstGeom prst="rect">
            <a:avLst/>
          </a:prstGeom>
        </p:spPr>
      </p:pic>
      <mc:AlternateContent xmlns:mc="http://schemas.openxmlformats.org/markup-compatibility/2006" xmlns:a14="http://schemas.microsoft.com/office/drawing/2010/main">
        <mc:Choice Requires="a14">
          <p:sp>
            <p:nvSpPr>
              <p:cNvPr id="23" name="TextBox 22">
                <a:extLst>
                  <a:ext uri="{FF2B5EF4-FFF2-40B4-BE49-F238E27FC236}">
                    <a16:creationId xmlns:a16="http://schemas.microsoft.com/office/drawing/2014/main" id="{5F329C73-5636-2A82-344F-3A178F9CBB39}"/>
                  </a:ext>
                </a:extLst>
              </p:cNvPr>
              <p:cNvSpPr txBox="1"/>
              <p:nvPr/>
            </p:nvSpPr>
            <p:spPr>
              <a:xfrm>
                <a:off x="466550" y="5161967"/>
                <a:ext cx="5891613" cy="400110"/>
              </a:xfrm>
              <a:prstGeom prst="rect">
                <a:avLst/>
              </a:prstGeom>
              <a:noFill/>
            </p:spPr>
            <p:txBody>
              <a:bodyPr wrap="none" rtlCol="0">
                <a:spAutoFit/>
              </a:bodyPr>
              <a:lstStyle/>
              <a:p>
                <a:r>
                  <a:rPr lang="en-US" sz="2000" dirty="0"/>
                  <a:t>For </a:t>
                </a:r>
                <a14:m>
                  <m:oMath xmlns:m="http://schemas.openxmlformats.org/officeDocument/2006/math">
                    <m:r>
                      <a:rPr lang="en-US" sz="2000" b="0" i="1" smtClean="0">
                        <a:latin typeface="Cambria Math" panose="02040503050406030204" pitchFamily="18" charset="0"/>
                      </a:rPr>
                      <m:t>𝑥</m:t>
                    </m:r>
                    <m:r>
                      <a:rPr lang="en-US" sz="2000" b="0" i="1" smtClean="0">
                        <a:latin typeface="Cambria Math" panose="02040503050406030204" pitchFamily="18" charset="0"/>
                        <a:ea typeface="Cambria Math" panose="02040503050406030204" pitchFamily="18" charset="0"/>
                      </a:rPr>
                      <m:t>≪1</m:t>
                    </m:r>
                  </m:oMath>
                </a14:m>
                <a:r>
                  <a:rPr lang="en-US" sz="2000" dirty="0"/>
                  <a:t>, the unpolarized PDF will contain the follow:</a:t>
                </a:r>
              </a:p>
            </p:txBody>
          </p:sp>
        </mc:Choice>
        <mc:Fallback xmlns="">
          <p:sp>
            <p:nvSpPr>
              <p:cNvPr id="23" name="TextBox 22">
                <a:extLst>
                  <a:ext uri="{FF2B5EF4-FFF2-40B4-BE49-F238E27FC236}">
                    <a16:creationId xmlns:a16="http://schemas.microsoft.com/office/drawing/2014/main" id="{5F329C73-5636-2A82-344F-3A178F9CBB39}"/>
                  </a:ext>
                </a:extLst>
              </p:cNvPr>
              <p:cNvSpPr txBox="1">
                <a:spLocks noRot="1" noChangeAspect="1" noMove="1" noResize="1" noEditPoints="1" noAdjustHandles="1" noChangeArrowheads="1" noChangeShapeType="1" noTextEdit="1"/>
              </p:cNvSpPr>
              <p:nvPr/>
            </p:nvSpPr>
            <p:spPr>
              <a:xfrm>
                <a:off x="466550" y="5161967"/>
                <a:ext cx="5891613" cy="400110"/>
              </a:xfrm>
              <a:prstGeom prst="rect">
                <a:avLst/>
              </a:prstGeom>
              <a:blipFill>
                <a:blip r:embed="rId11"/>
                <a:stretch>
                  <a:fillRect l="-1139" t="-9231" r="-311" b="-2769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4" name="TextBox 23">
                <a:extLst>
                  <a:ext uri="{FF2B5EF4-FFF2-40B4-BE49-F238E27FC236}">
                    <a16:creationId xmlns:a16="http://schemas.microsoft.com/office/drawing/2014/main" id="{2AA4F3BD-37B5-AB28-C264-8E199BA550FD}"/>
                  </a:ext>
                </a:extLst>
              </p:cNvPr>
              <p:cNvSpPr txBox="1"/>
              <p:nvPr/>
            </p:nvSpPr>
            <p:spPr>
              <a:xfrm>
                <a:off x="466550" y="5816917"/>
                <a:ext cx="7914924" cy="400110"/>
              </a:xfrm>
              <a:prstGeom prst="rect">
                <a:avLst/>
              </a:prstGeom>
              <a:noFill/>
            </p:spPr>
            <p:txBody>
              <a:bodyPr wrap="none" rtlCol="0">
                <a:spAutoFit/>
              </a:bodyPr>
              <a:lstStyle/>
              <a:p>
                <a:r>
                  <a:rPr lang="en-US" sz="2000" dirty="0"/>
                  <a:t>For a light cone distance </a:t>
                </a:r>
                <a14:m>
                  <m:oMath xmlns:m="http://schemas.openxmlformats.org/officeDocument/2006/math">
                    <m:r>
                      <a:rPr lang="en-US" sz="2000" i="1" smtClean="0">
                        <a:latin typeface="Cambria Math" panose="02040503050406030204" pitchFamily="18" charset="0"/>
                        <a:ea typeface="Cambria Math" panose="02040503050406030204" pitchFamily="18" charset="0"/>
                      </a:rPr>
                      <m:t>𝜆</m:t>
                    </m:r>
                    <m:r>
                      <a:rPr lang="en-US" sz="2000" i="1" smtClean="0">
                        <a:latin typeface="Cambria Math" panose="02040503050406030204" pitchFamily="18" charset="0"/>
                        <a:ea typeface="Cambria Math" panose="02040503050406030204" pitchFamily="18" charset="0"/>
                      </a:rPr>
                      <m:t>≪1</m:t>
                    </m:r>
                  </m:oMath>
                </a14:m>
                <a:r>
                  <a:rPr lang="en-US" sz="2000" dirty="0"/>
                  <a:t>, the resulting function for a single gluon is:</a:t>
                </a:r>
              </a:p>
            </p:txBody>
          </p:sp>
        </mc:Choice>
        <mc:Fallback xmlns="">
          <p:sp>
            <p:nvSpPr>
              <p:cNvPr id="24" name="TextBox 23">
                <a:extLst>
                  <a:ext uri="{FF2B5EF4-FFF2-40B4-BE49-F238E27FC236}">
                    <a16:creationId xmlns:a16="http://schemas.microsoft.com/office/drawing/2014/main" id="{2AA4F3BD-37B5-AB28-C264-8E199BA550FD}"/>
                  </a:ext>
                </a:extLst>
              </p:cNvPr>
              <p:cNvSpPr txBox="1">
                <a:spLocks noRot="1" noChangeAspect="1" noMove="1" noResize="1" noEditPoints="1" noAdjustHandles="1" noChangeArrowheads="1" noChangeShapeType="1" noTextEdit="1"/>
              </p:cNvSpPr>
              <p:nvPr/>
            </p:nvSpPr>
            <p:spPr>
              <a:xfrm>
                <a:off x="466550" y="5816917"/>
                <a:ext cx="7914924" cy="400110"/>
              </a:xfrm>
              <a:prstGeom prst="rect">
                <a:avLst/>
              </a:prstGeom>
              <a:blipFill>
                <a:blip r:embed="rId12"/>
                <a:stretch>
                  <a:fillRect l="-847" t="-7576" b="-25758"/>
                </a:stretch>
              </a:blipFill>
            </p:spPr>
            <p:txBody>
              <a:bodyPr/>
              <a:lstStyle/>
              <a:p>
                <a:r>
                  <a:rPr lang="en-US">
                    <a:noFill/>
                  </a:rPr>
                  <a:t> </a:t>
                </a:r>
              </a:p>
            </p:txBody>
          </p:sp>
        </mc:Fallback>
      </mc:AlternateContent>
      <p:pic>
        <p:nvPicPr>
          <p:cNvPr id="26" name="Picture 25" descr="\documentclass{article}&#10;\usepackage{amsmath}&#10;\pagestyle{empty}&#10;\begin{document}&#10;&#10;$f_g(x) = x-1$&#10;&#10;&#10;\end{document}" title="IguanaTex Picture Display">
            <a:extLst>
              <a:ext uri="{FF2B5EF4-FFF2-40B4-BE49-F238E27FC236}">
                <a16:creationId xmlns:a16="http://schemas.microsoft.com/office/drawing/2014/main" id="{16F91D89-D753-2B41-0F17-DEE8973F9632}"/>
              </a:ext>
            </a:extLst>
          </p:cNvPr>
          <p:cNvPicPr>
            <a:picLocks noChangeAspect="1"/>
          </p:cNvPicPr>
          <p:nvPr>
            <p:custDataLst>
              <p:tags r:id="rId4"/>
            </p:custDataLst>
          </p:nvPr>
        </p:nvPicPr>
        <p:blipFill>
          <a:blip r:embed="rId13"/>
          <a:stretch>
            <a:fillRect/>
          </a:stretch>
        </p:blipFill>
        <p:spPr>
          <a:xfrm>
            <a:off x="8381474" y="5884400"/>
            <a:ext cx="1468952" cy="265143"/>
          </a:xfrm>
          <a:prstGeom prst="rect">
            <a:avLst/>
          </a:prstGeom>
        </p:spPr>
      </p:pic>
    </p:spTree>
    <p:extLst>
      <p:ext uri="{BB962C8B-B14F-4D97-AF65-F5344CB8AC3E}">
        <p14:creationId xmlns:p14="http://schemas.microsoft.com/office/powerpoint/2010/main" val="35316486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20174C18-632E-03B1-B22C-D3CDC414E9D4}"/>
              </a:ext>
            </a:extLst>
          </p:cNvPr>
          <p:cNvPicPr>
            <a:picLocks noChangeAspect="1"/>
          </p:cNvPicPr>
          <p:nvPr/>
        </p:nvPicPr>
        <p:blipFill>
          <a:blip r:embed="rId3"/>
          <a:stretch>
            <a:fillRect/>
          </a:stretch>
        </p:blipFill>
        <p:spPr>
          <a:xfrm>
            <a:off x="1578971" y="3398822"/>
            <a:ext cx="9034055" cy="1378882"/>
          </a:xfrm>
          <a:prstGeom prst="rect">
            <a:avLst/>
          </a:prstGeom>
        </p:spPr>
      </p:pic>
      <p:pic>
        <p:nvPicPr>
          <p:cNvPr id="15" name="Picture 14">
            <a:extLst>
              <a:ext uri="{FF2B5EF4-FFF2-40B4-BE49-F238E27FC236}">
                <a16:creationId xmlns:a16="http://schemas.microsoft.com/office/drawing/2014/main" id="{1190E2EF-240D-4AA7-7F41-4C55631621FD}"/>
              </a:ext>
            </a:extLst>
          </p:cNvPr>
          <p:cNvPicPr>
            <a:picLocks noChangeAspect="1"/>
          </p:cNvPicPr>
          <p:nvPr/>
        </p:nvPicPr>
        <p:blipFill>
          <a:blip r:embed="rId4"/>
          <a:stretch>
            <a:fillRect/>
          </a:stretch>
        </p:blipFill>
        <p:spPr>
          <a:xfrm>
            <a:off x="1578971" y="5282941"/>
            <a:ext cx="3710947" cy="1413129"/>
          </a:xfrm>
          <a:prstGeom prst="rect">
            <a:avLst/>
          </a:prstGeom>
        </p:spPr>
      </p:pic>
      <p:sp>
        <p:nvSpPr>
          <p:cNvPr id="5" name="TextBox 4">
            <a:extLst>
              <a:ext uri="{FF2B5EF4-FFF2-40B4-BE49-F238E27FC236}">
                <a16:creationId xmlns:a16="http://schemas.microsoft.com/office/drawing/2014/main" id="{D4B67DDE-8A57-DAC8-7E81-BB358E63E55A}"/>
              </a:ext>
            </a:extLst>
          </p:cNvPr>
          <p:cNvSpPr txBox="1"/>
          <p:nvPr/>
        </p:nvSpPr>
        <p:spPr>
          <a:xfrm>
            <a:off x="456027" y="2186706"/>
            <a:ext cx="7269259" cy="400110"/>
          </a:xfrm>
          <a:prstGeom prst="rect">
            <a:avLst/>
          </a:prstGeom>
          <a:noFill/>
        </p:spPr>
        <p:txBody>
          <a:bodyPr wrap="square">
            <a:spAutoFit/>
          </a:bodyPr>
          <a:lstStyle/>
          <a:p>
            <a:r>
              <a:rPr lang="en-US" sz="2000" dirty="0"/>
              <a:t>The corresponding Hamiltonian from the unitary evolution operator:</a:t>
            </a:r>
          </a:p>
        </p:txBody>
      </p:sp>
      <p:pic>
        <p:nvPicPr>
          <p:cNvPr id="6" name="Picture 5" descr="\documentclass{article}&#10;\usepackage{amsmath}&#10;\pagestyle{empty}&#10;\begin{document}&#10;&#10;\[&#10;H = \frac{i}{\sqrt{2}} &#10;\begin{pmatrix} &#10;0 &amp; e^{i\chi} &amp; 0 \\ &#10;-e^{-i\chi} &amp; 0 &amp; e^{i\chi} \\ &#10;0 &amp; -e^{-i\chi} &amp; 0 &#10;\end{pmatrix}&#10;\]&#10;&#10;&#10;\end{document}" title="IguanaTex Picture Display">
            <a:extLst>
              <a:ext uri="{FF2B5EF4-FFF2-40B4-BE49-F238E27FC236}">
                <a16:creationId xmlns:a16="http://schemas.microsoft.com/office/drawing/2014/main" id="{1C8B1232-ED20-A0F2-5E0C-B36A7EAF31E7}"/>
              </a:ext>
            </a:extLst>
          </p:cNvPr>
          <p:cNvPicPr>
            <a:picLocks noChangeAspect="1"/>
          </p:cNvPicPr>
          <p:nvPr>
            <p:custDataLst>
              <p:tags r:id="rId1"/>
            </p:custDataLst>
          </p:nvPr>
        </p:nvPicPr>
        <p:blipFill>
          <a:blip r:embed="rId5"/>
          <a:stretch>
            <a:fillRect/>
          </a:stretch>
        </p:blipFill>
        <p:spPr>
          <a:xfrm>
            <a:off x="7902979" y="1968046"/>
            <a:ext cx="3353265" cy="855848"/>
          </a:xfrm>
          <a:prstGeom prst="rect">
            <a:avLst/>
          </a:prstGeom>
        </p:spPr>
      </p:pic>
      <p:sp>
        <p:nvSpPr>
          <p:cNvPr id="8" name="TextBox 7">
            <a:extLst>
              <a:ext uri="{FF2B5EF4-FFF2-40B4-BE49-F238E27FC236}">
                <a16:creationId xmlns:a16="http://schemas.microsoft.com/office/drawing/2014/main" id="{9439DC44-E89B-F04B-F288-071718602DF7}"/>
              </a:ext>
            </a:extLst>
          </p:cNvPr>
          <p:cNvSpPr txBox="1"/>
          <p:nvPr/>
        </p:nvSpPr>
        <p:spPr>
          <a:xfrm>
            <a:off x="456027" y="3034779"/>
            <a:ext cx="10443885" cy="400110"/>
          </a:xfrm>
          <a:prstGeom prst="rect">
            <a:avLst/>
          </a:prstGeom>
          <a:noFill/>
        </p:spPr>
        <p:txBody>
          <a:bodyPr wrap="none" rtlCol="0">
            <a:spAutoFit/>
          </a:bodyPr>
          <a:lstStyle/>
          <a:p>
            <a:r>
              <a:rPr lang="en-US" sz="2000" dirty="0"/>
              <a:t>We decompose the Hamiltonian in the computational basis into double-gate operations leads to:</a:t>
            </a:r>
          </a:p>
        </p:txBody>
      </p:sp>
      <p:sp>
        <p:nvSpPr>
          <p:cNvPr id="9" name="TextBox 8">
            <a:extLst>
              <a:ext uri="{FF2B5EF4-FFF2-40B4-BE49-F238E27FC236}">
                <a16:creationId xmlns:a16="http://schemas.microsoft.com/office/drawing/2014/main" id="{6C1CC1D6-D3DB-BD32-E54D-835CC8BF5AFD}"/>
              </a:ext>
            </a:extLst>
          </p:cNvPr>
          <p:cNvSpPr txBox="1"/>
          <p:nvPr/>
        </p:nvSpPr>
        <p:spPr>
          <a:xfrm>
            <a:off x="456027" y="4741637"/>
            <a:ext cx="9628598" cy="400110"/>
          </a:xfrm>
          <a:prstGeom prst="rect">
            <a:avLst/>
          </a:prstGeom>
          <a:noFill/>
        </p:spPr>
        <p:txBody>
          <a:bodyPr wrap="none" rtlCol="0">
            <a:spAutoFit/>
          </a:bodyPr>
          <a:lstStyle/>
          <a:p>
            <a:r>
              <a:rPr lang="en-US" sz="2000" dirty="0"/>
              <a:t>We instead can instead project the Hamiltonian into the Dicke states to simplify the circuit:</a:t>
            </a:r>
          </a:p>
        </p:txBody>
      </p:sp>
      <p:sp>
        <p:nvSpPr>
          <p:cNvPr id="2" name="Title 1">
            <a:extLst>
              <a:ext uri="{FF2B5EF4-FFF2-40B4-BE49-F238E27FC236}">
                <a16:creationId xmlns:a16="http://schemas.microsoft.com/office/drawing/2014/main" id="{89179ED0-2395-A831-3841-FF8443F7346C}"/>
              </a:ext>
            </a:extLst>
          </p:cNvPr>
          <p:cNvSpPr>
            <a:spLocks noGrp="1"/>
          </p:cNvSpPr>
          <p:nvPr>
            <p:ph type="title"/>
          </p:nvPr>
        </p:nvSpPr>
        <p:spPr>
          <a:xfrm>
            <a:off x="956364" y="1144255"/>
            <a:ext cx="10279267" cy="534917"/>
          </a:xfrm>
        </p:spPr>
        <p:txBody>
          <a:bodyPr>
            <a:normAutofit fontScale="90000"/>
          </a:bodyPr>
          <a:lstStyle/>
          <a:p>
            <a:r>
              <a:rPr lang="en-US" sz="3000" dirty="0"/>
              <a:t>Quantum Evolution of a Single Gluon (New Developments)</a:t>
            </a:r>
          </a:p>
        </p:txBody>
      </p:sp>
      <p:pic>
        <p:nvPicPr>
          <p:cNvPr id="11" name="Picture 10">
            <a:extLst>
              <a:ext uri="{FF2B5EF4-FFF2-40B4-BE49-F238E27FC236}">
                <a16:creationId xmlns:a16="http://schemas.microsoft.com/office/drawing/2014/main" id="{8AAC18C9-EAD9-B719-E1CD-7F61CDFD0E2B}"/>
              </a:ext>
            </a:extLst>
          </p:cNvPr>
          <p:cNvPicPr>
            <a:picLocks noChangeAspect="1"/>
          </p:cNvPicPr>
          <p:nvPr/>
        </p:nvPicPr>
        <p:blipFill>
          <a:blip r:embed="rId6"/>
          <a:stretch>
            <a:fillRect/>
          </a:stretch>
        </p:blipFill>
        <p:spPr>
          <a:xfrm>
            <a:off x="6226686" y="5582009"/>
            <a:ext cx="2997200" cy="774700"/>
          </a:xfrm>
          <a:prstGeom prst="rect">
            <a:avLst/>
          </a:prstGeom>
        </p:spPr>
      </p:pic>
      <p:sp>
        <p:nvSpPr>
          <p:cNvPr id="3" name="Rectangle 2">
            <a:extLst>
              <a:ext uri="{FF2B5EF4-FFF2-40B4-BE49-F238E27FC236}">
                <a16:creationId xmlns:a16="http://schemas.microsoft.com/office/drawing/2014/main" id="{B689E030-8D8E-6A8D-C0B4-4AC3F1DC6986}"/>
              </a:ext>
            </a:extLst>
          </p:cNvPr>
          <p:cNvSpPr/>
          <p:nvPr/>
        </p:nvSpPr>
        <p:spPr>
          <a:xfrm>
            <a:off x="3988994" y="5799383"/>
            <a:ext cx="1300924" cy="829182"/>
          </a:xfrm>
          <a:prstGeom prst="rect">
            <a:avLst/>
          </a:prstGeom>
          <a:noFill/>
          <a:ln w="38100" cap="flat" cmpd="sng" algn="ctr">
            <a:solidFill>
              <a:schemeClr val="accent6"/>
            </a:solidFill>
            <a:prstDash val="solid"/>
            <a:round/>
            <a:headEnd type="none" w="med" len="med"/>
            <a:tailEnd type="none" w="med" len="med"/>
          </a:ln>
        </p:spPr>
        <p:style>
          <a:lnRef idx="0">
            <a:scrgbClr r="0" g="0" b="0"/>
          </a:lnRef>
          <a:fillRef idx="0">
            <a:scrgbClr r="0" g="0" b="0"/>
          </a:fillRef>
          <a:effectRef idx="0">
            <a:scrgbClr r="0" g="0" b="0"/>
          </a:effectRef>
          <a:fontRef idx="minor">
            <a:schemeClr val="accent6"/>
          </a:fontRef>
        </p:style>
        <p:txBody>
          <a:bodyPr rtlCol="0" anchor="ctr"/>
          <a:lstStyle/>
          <a:p>
            <a:pPr algn="ctr"/>
            <a:endParaRPr lang="en-US"/>
          </a:p>
        </p:txBody>
      </p:sp>
      <p:sp>
        <p:nvSpPr>
          <p:cNvPr id="7" name="Rectangle 6">
            <a:extLst>
              <a:ext uri="{FF2B5EF4-FFF2-40B4-BE49-F238E27FC236}">
                <a16:creationId xmlns:a16="http://schemas.microsoft.com/office/drawing/2014/main" id="{A601B6E0-48AB-2385-9B11-A2052A79433A}"/>
              </a:ext>
            </a:extLst>
          </p:cNvPr>
          <p:cNvSpPr/>
          <p:nvPr/>
        </p:nvSpPr>
        <p:spPr>
          <a:xfrm>
            <a:off x="1838472" y="3533420"/>
            <a:ext cx="8774554" cy="1208217"/>
          </a:xfrm>
          <a:prstGeom prst="rect">
            <a:avLst/>
          </a:prstGeom>
          <a:noFill/>
          <a:ln w="38100" cap="flat" cmpd="sng" algn="ctr">
            <a:solidFill>
              <a:schemeClr val="accent6"/>
            </a:solidFill>
            <a:prstDash val="solid"/>
            <a:round/>
            <a:headEnd type="none" w="med" len="med"/>
            <a:tailEnd type="none" w="med" len="med"/>
          </a:ln>
        </p:spPr>
        <p:style>
          <a:lnRef idx="0">
            <a:scrgbClr r="0" g="0" b="0"/>
          </a:lnRef>
          <a:fillRef idx="0">
            <a:scrgbClr r="0" g="0" b="0"/>
          </a:fillRef>
          <a:effectRef idx="0">
            <a:scrgbClr r="0" g="0" b="0"/>
          </a:effectRef>
          <a:fontRef idx="minor">
            <a:schemeClr val="accent6"/>
          </a:fontRef>
        </p:style>
        <p:txBody>
          <a:bodyPr rtlCol="0" anchor="ctr"/>
          <a:lstStyle/>
          <a:p>
            <a:pPr algn="ctr"/>
            <a:endParaRPr lang="en-US"/>
          </a:p>
        </p:txBody>
      </p:sp>
      <p:sp>
        <p:nvSpPr>
          <p:cNvPr id="12" name="Rectangle 11">
            <a:extLst>
              <a:ext uri="{FF2B5EF4-FFF2-40B4-BE49-F238E27FC236}">
                <a16:creationId xmlns:a16="http://schemas.microsoft.com/office/drawing/2014/main" id="{AF1AE04B-0B9F-5EE0-F16B-DBFA290EC466}"/>
              </a:ext>
            </a:extLst>
          </p:cNvPr>
          <p:cNvSpPr/>
          <p:nvPr/>
        </p:nvSpPr>
        <p:spPr>
          <a:xfrm>
            <a:off x="7786720" y="1828800"/>
            <a:ext cx="3627938" cy="1163147"/>
          </a:xfrm>
          <a:prstGeom prst="rect">
            <a:avLst/>
          </a:prstGeom>
          <a:noFill/>
          <a:ln w="38100" cap="flat" cmpd="sng" algn="ctr">
            <a:solidFill>
              <a:schemeClr val="accent6"/>
            </a:solidFill>
            <a:prstDash val="solid"/>
            <a:round/>
            <a:headEnd type="none" w="med" len="med"/>
            <a:tailEnd type="none" w="med" len="med"/>
          </a:ln>
        </p:spPr>
        <p:style>
          <a:lnRef idx="0">
            <a:scrgbClr r="0" g="0" b="0"/>
          </a:lnRef>
          <a:fillRef idx="0">
            <a:scrgbClr r="0" g="0" b="0"/>
          </a:fillRef>
          <a:effectRef idx="0">
            <a:scrgbClr r="0" g="0" b="0"/>
          </a:effectRef>
          <a:fontRef idx="minor">
            <a:schemeClr val="accent6"/>
          </a:fontRef>
        </p:style>
        <p:txBody>
          <a:bodyPr rtlCol="0" anchor="ctr"/>
          <a:lstStyle/>
          <a:p>
            <a:pPr algn="ctr"/>
            <a:endParaRPr lang="en-US"/>
          </a:p>
        </p:txBody>
      </p:sp>
      <p:pic>
        <p:nvPicPr>
          <p:cNvPr id="4" name="Picture 3">
            <a:extLst>
              <a:ext uri="{FF2B5EF4-FFF2-40B4-BE49-F238E27FC236}">
                <a16:creationId xmlns:a16="http://schemas.microsoft.com/office/drawing/2014/main" id="{69D72C4A-A7FC-FAC7-D0D8-54EB9BB776D3}"/>
              </a:ext>
            </a:extLst>
          </p:cNvPr>
          <p:cNvPicPr>
            <a:picLocks noChangeAspect="1"/>
          </p:cNvPicPr>
          <p:nvPr/>
        </p:nvPicPr>
        <p:blipFill>
          <a:blip r:embed="rId7"/>
          <a:stretch>
            <a:fillRect/>
          </a:stretch>
        </p:blipFill>
        <p:spPr>
          <a:xfrm>
            <a:off x="6150379" y="5141747"/>
            <a:ext cx="1752600" cy="482600"/>
          </a:xfrm>
          <a:prstGeom prst="rect">
            <a:avLst/>
          </a:prstGeom>
        </p:spPr>
      </p:pic>
      <p:pic>
        <p:nvPicPr>
          <p:cNvPr id="13" name="Picture 12">
            <a:extLst>
              <a:ext uri="{FF2B5EF4-FFF2-40B4-BE49-F238E27FC236}">
                <a16:creationId xmlns:a16="http://schemas.microsoft.com/office/drawing/2014/main" id="{AFB37B86-8D00-ABE8-5374-7C643A519876}"/>
              </a:ext>
            </a:extLst>
          </p:cNvPr>
          <p:cNvPicPr>
            <a:picLocks noChangeAspect="1"/>
          </p:cNvPicPr>
          <p:nvPr/>
        </p:nvPicPr>
        <p:blipFill>
          <a:blip r:embed="rId8"/>
          <a:stretch>
            <a:fillRect/>
          </a:stretch>
        </p:blipFill>
        <p:spPr>
          <a:xfrm>
            <a:off x="6213879" y="6291930"/>
            <a:ext cx="1625600" cy="495300"/>
          </a:xfrm>
          <a:prstGeom prst="rect">
            <a:avLst/>
          </a:prstGeom>
        </p:spPr>
      </p:pic>
    </p:spTree>
    <p:extLst>
      <p:ext uri="{BB962C8B-B14F-4D97-AF65-F5344CB8AC3E}">
        <p14:creationId xmlns:p14="http://schemas.microsoft.com/office/powerpoint/2010/main" val="17893721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9DDD9C90-99B8-0C8A-E8AA-44E8EC6DC48C}"/>
              </a:ext>
            </a:extLst>
          </p:cNvPr>
          <p:cNvSpPr>
            <a:spLocks noGrp="1"/>
          </p:cNvSpPr>
          <p:nvPr>
            <p:ph type="title"/>
          </p:nvPr>
        </p:nvSpPr>
        <p:spPr>
          <a:xfrm>
            <a:off x="0" y="1499378"/>
            <a:ext cx="12191999" cy="706677"/>
          </a:xfrm>
        </p:spPr>
        <p:txBody>
          <a:bodyPr>
            <a:noAutofit/>
          </a:bodyPr>
          <a:lstStyle/>
          <a:p>
            <a:pPr algn="ctr"/>
            <a:r>
              <a:rPr lang="en-US" sz="3200" dirty="0"/>
              <a:t>Spin up Conditional Probability Distribution of Gluon OAM States</a:t>
            </a:r>
          </a:p>
        </p:txBody>
      </p:sp>
      <mc:AlternateContent xmlns:mc="http://schemas.openxmlformats.org/markup-compatibility/2006" xmlns:a14="http://schemas.microsoft.com/office/drawing/2010/main">
        <mc:Choice Requires="a14">
          <p:sp>
            <p:nvSpPr>
              <p:cNvPr id="2" name="TextBox 1">
                <a:extLst>
                  <a:ext uri="{FF2B5EF4-FFF2-40B4-BE49-F238E27FC236}">
                    <a16:creationId xmlns:a16="http://schemas.microsoft.com/office/drawing/2014/main" id="{F9D0C1AF-5ED2-1927-5277-AC1F15119D8D}"/>
                  </a:ext>
                </a:extLst>
              </p:cNvPr>
              <p:cNvSpPr txBox="1"/>
              <p:nvPr/>
            </p:nvSpPr>
            <p:spPr>
              <a:xfrm>
                <a:off x="374352" y="3354749"/>
                <a:ext cx="4857355" cy="2093715"/>
              </a:xfrm>
              <a:prstGeom prst="rect">
                <a:avLst/>
              </a:prstGeom>
              <a:noFill/>
            </p:spPr>
            <p:txBody>
              <a:bodyPr wrap="square" rtlCol="0">
                <a:spAutoFit/>
              </a:bodyPr>
              <a:lstStyle/>
              <a:p>
                <a:r>
                  <a:rPr lang="en-US" sz="2000" dirty="0"/>
                  <a:t>We look at the probability distributions for each of our allowed OAM states in the spin up state. Since our system is allowed both spin up and spin down states, the maximum probability for our OAM distribution in this case will be </a:t>
                </a:r>
                <a14:m>
                  <m:oMath xmlns:m="http://schemas.openxmlformats.org/officeDocument/2006/math">
                    <m:f>
                      <m:fPr>
                        <m:ctrlPr>
                          <a:rPr lang="en-US" sz="2000" i="1" smtClean="0">
                            <a:latin typeface="Cambria Math" panose="02040503050406030204" pitchFamily="18" charset="0"/>
                          </a:rPr>
                        </m:ctrlPr>
                      </m:fPr>
                      <m:num>
                        <m:r>
                          <a:rPr lang="en-US" sz="2000" b="0" i="1" smtClean="0">
                            <a:latin typeface="Cambria Math" panose="02040503050406030204" pitchFamily="18" charset="0"/>
                          </a:rPr>
                          <m:t>1</m:t>
                        </m:r>
                      </m:num>
                      <m:den>
                        <m:r>
                          <a:rPr lang="en-US" sz="2000" b="0" i="1" smtClean="0">
                            <a:latin typeface="Cambria Math" panose="02040503050406030204" pitchFamily="18" charset="0"/>
                          </a:rPr>
                          <m:t>2</m:t>
                        </m:r>
                      </m:den>
                    </m:f>
                  </m:oMath>
                </a14:m>
                <a:r>
                  <a:rPr lang="en-US" sz="2000" dirty="0"/>
                  <a:t>.</a:t>
                </a:r>
              </a:p>
            </p:txBody>
          </p:sp>
        </mc:Choice>
        <mc:Fallback xmlns="">
          <p:sp>
            <p:nvSpPr>
              <p:cNvPr id="2" name="TextBox 1">
                <a:extLst>
                  <a:ext uri="{FF2B5EF4-FFF2-40B4-BE49-F238E27FC236}">
                    <a16:creationId xmlns:a16="http://schemas.microsoft.com/office/drawing/2014/main" id="{F9D0C1AF-5ED2-1927-5277-AC1F15119D8D}"/>
                  </a:ext>
                </a:extLst>
              </p:cNvPr>
              <p:cNvSpPr txBox="1">
                <a:spLocks noRot="1" noChangeAspect="1" noMove="1" noResize="1" noEditPoints="1" noAdjustHandles="1" noChangeArrowheads="1" noChangeShapeType="1" noTextEdit="1"/>
              </p:cNvSpPr>
              <p:nvPr/>
            </p:nvSpPr>
            <p:spPr>
              <a:xfrm>
                <a:off x="374352" y="3354749"/>
                <a:ext cx="4857355" cy="2093715"/>
              </a:xfrm>
              <a:prstGeom prst="rect">
                <a:avLst/>
              </a:prstGeom>
              <a:blipFill>
                <a:blip r:embed="rId3"/>
                <a:stretch>
                  <a:fillRect l="-1255" t="-1453"/>
                </a:stretch>
              </a:blipFill>
            </p:spPr>
            <p:txBody>
              <a:bodyPr/>
              <a:lstStyle/>
              <a:p>
                <a:r>
                  <a:rPr lang="en-US">
                    <a:noFill/>
                  </a:rPr>
                  <a:t> </a:t>
                </a:r>
              </a:p>
            </p:txBody>
          </p:sp>
        </mc:Fallback>
      </mc:AlternateContent>
      <p:pic>
        <p:nvPicPr>
          <p:cNvPr id="7" name="Picture 6">
            <a:extLst>
              <a:ext uri="{FF2B5EF4-FFF2-40B4-BE49-F238E27FC236}">
                <a16:creationId xmlns:a16="http://schemas.microsoft.com/office/drawing/2014/main" id="{E1336CDA-6584-44C1-BFB3-C72622302D4D}"/>
              </a:ext>
            </a:extLst>
          </p:cNvPr>
          <p:cNvPicPr>
            <a:picLocks noChangeAspect="1"/>
          </p:cNvPicPr>
          <p:nvPr/>
        </p:nvPicPr>
        <p:blipFill>
          <a:blip r:embed="rId4"/>
          <a:stretch>
            <a:fillRect/>
          </a:stretch>
        </p:blipFill>
        <p:spPr>
          <a:xfrm>
            <a:off x="5231707" y="2452383"/>
            <a:ext cx="6392305" cy="3898446"/>
          </a:xfrm>
          <a:prstGeom prst="rect">
            <a:avLst/>
          </a:prstGeom>
        </p:spPr>
      </p:pic>
    </p:spTree>
    <p:extLst>
      <p:ext uri="{BB962C8B-B14F-4D97-AF65-F5344CB8AC3E}">
        <p14:creationId xmlns:p14="http://schemas.microsoft.com/office/powerpoint/2010/main" val="39968015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149172FC-5CBC-79E6-A111-609BDB010192}"/>
              </a:ext>
            </a:extLst>
          </p:cNvPr>
          <p:cNvPicPr>
            <a:picLocks noChangeAspect="1"/>
          </p:cNvPicPr>
          <p:nvPr/>
        </p:nvPicPr>
        <p:blipFill>
          <a:blip r:embed="rId3"/>
          <a:stretch>
            <a:fillRect/>
          </a:stretch>
        </p:blipFill>
        <p:spPr>
          <a:xfrm>
            <a:off x="8109490" y="5301412"/>
            <a:ext cx="2463745" cy="1544098"/>
          </a:xfrm>
          <a:prstGeom prst="rect">
            <a:avLst/>
          </a:prstGeom>
        </p:spPr>
      </p:pic>
      <p:pic>
        <p:nvPicPr>
          <p:cNvPr id="5" name="Picture 4">
            <a:extLst>
              <a:ext uri="{FF2B5EF4-FFF2-40B4-BE49-F238E27FC236}">
                <a16:creationId xmlns:a16="http://schemas.microsoft.com/office/drawing/2014/main" id="{37DE80C2-24BC-278F-DDDD-C87519824BEF}"/>
              </a:ext>
            </a:extLst>
          </p:cNvPr>
          <p:cNvPicPr>
            <a:picLocks noChangeAspect="1"/>
          </p:cNvPicPr>
          <p:nvPr/>
        </p:nvPicPr>
        <p:blipFill>
          <a:blip r:embed="rId4"/>
          <a:stretch>
            <a:fillRect/>
          </a:stretch>
        </p:blipFill>
        <p:spPr>
          <a:xfrm>
            <a:off x="8084446" y="3142132"/>
            <a:ext cx="3596815" cy="2159677"/>
          </a:xfrm>
          <a:prstGeom prst="rect">
            <a:avLst/>
          </a:prstGeom>
        </p:spPr>
      </p:pic>
      <p:pic>
        <p:nvPicPr>
          <p:cNvPr id="4" name="Picture 3">
            <a:extLst>
              <a:ext uri="{FF2B5EF4-FFF2-40B4-BE49-F238E27FC236}">
                <a16:creationId xmlns:a16="http://schemas.microsoft.com/office/drawing/2014/main" id="{41D1141F-0DE7-13E2-4BC9-E888C0BE08F8}"/>
              </a:ext>
            </a:extLst>
          </p:cNvPr>
          <p:cNvPicPr>
            <a:picLocks noChangeAspect="1"/>
          </p:cNvPicPr>
          <p:nvPr/>
        </p:nvPicPr>
        <p:blipFill>
          <a:blip r:embed="rId5"/>
          <a:stretch>
            <a:fillRect/>
          </a:stretch>
        </p:blipFill>
        <p:spPr>
          <a:xfrm>
            <a:off x="4514759" y="3142528"/>
            <a:ext cx="3596816" cy="2159678"/>
          </a:xfrm>
          <a:prstGeom prst="rect">
            <a:avLst/>
          </a:prstGeom>
        </p:spPr>
      </p:pic>
      <p:pic>
        <p:nvPicPr>
          <p:cNvPr id="2" name="Picture 1">
            <a:extLst>
              <a:ext uri="{FF2B5EF4-FFF2-40B4-BE49-F238E27FC236}">
                <a16:creationId xmlns:a16="http://schemas.microsoft.com/office/drawing/2014/main" id="{99E848BB-0B1C-EC3D-A3D5-3DA5A0F6EBD8}"/>
              </a:ext>
            </a:extLst>
          </p:cNvPr>
          <p:cNvPicPr>
            <a:picLocks noChangeAspect="1"/>
          </p:cNvPicPr>
          <p:nvPr/>
        </p:nvPicPr>
        <p:blipFill>
          <a:blip r:embed="rId6"/>
          <a:stretch>
            <a:fillRect/>
          </a:stretch>
        </p:blipFill>
        <p:spPr>
          <a:xfrm>
            <a:off x="179630" y="3143322"/>
            <a:ext cx="3596816" cy="2158090"/>
          </a:xfrm>
          <a:prstGeom prst="rect">
            <a:avLst/>
          </a:prstGeom>
        </p:spPr>
      </p:pic>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83A87C17-A3DF-EC1E-C6B9-ECF44EC20887}"/>
                  </a:ext>
                </a:extLst>
              </p:cNvPr>
              <p:cNvSpPr txBox="1"/>
              <p:nvPr/>
            </p:nvSpPr>
            <p:spPr>
              <a:xfrm>
                <a:off x="1140258" y="4135751"/>
                <a:ext cx="1655005" cy="391261"/>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𝑆</m:t>
                          </m:r>
                        </m:e>
                        <m:sub>
                          <m:r>
                            <a:rPr lang="en-US" b="0" i="1" smtClean="0">
                              <a:latin typeface="Cambria Math" panose="02040503050406030204" pitchFamily="18" charset="0"/>
                            </a:rPr>
                            <m:t>𝑅𝑒𝑛𝑦𝑖</m:t>
                          </m:r>
                        </m:sub>
                      </m:sSub>
                      <m:r>
                        <a:rPr lang="en-US" b="0" i="1" smtClean="0">
                          <a:latin typeface="Cambria Math" panose="02040503050406030204" pitchFamily="18" charset="0"/>
                        </a:rPr>
                        <m:t>=</m:t>
                      </m:r>
                      <m:r>
                        <m:rPr>
                          <m:sty m:val="p"/>
                        </m:rPr>
                        <a:rPr lang="en-US" b="0" i="0" smtClean="0">
                          <a:latin typeface="Cambria Math" panose="02040503050406030204" pitchFamily="18" charset="0"/>
                        </a:rPr>
                        <m:t>ln</m:t>
                      </m:r>
                      <m:r>
                        <a:rPr lang="en-US" b="0" i="1" smtClean="0">
                          <a:latin typeface="Cambria Math" panose="02040503050406030204" pitchFamily="18" charset="0"/>
                        </a:rPr>
                        <m:t>⁡(2)</m:t>
                      </m:r>
                    </m:oMath>
                  </m:oMathPara>
                </a14:m>
                <a:endParaRPr lang="en-US" dirty="0"/>
              </a:p>
            </p:txBody>
          </p:sp>
        </mc:Choice>
        <mc:Fallback xmlns="">
          <p:sp>
            <p:nvSpPr>
              <p:cNvPr id="10" name="TextBox 9">
                <a:extLst>
                  <a:ext uri="{FF2B5EF4-FFF2-40B4-BE49-F238E27FC236}">
                    <a16:creationId xmlns:a16="http://schemas.microsoft.com/office/drawing/2014/main" id="{83A87C17-A3DF-EC1E-C6B9-ECF44EC20887}"/>
                  </a:ext>
                </a:extLst>
              </p:cNvPr>
              <p:cNvSpPr txBox="1">
                <a:spLocks noRot="1" noChangeAspect="1" noMove="1" noResize="1" noEditPoints="1" noAdjustHandles="1" noChangeArrowheads="1" noChangeShapeType="1" noTextEdit="1"/>
              </p:cNvSpPr>
              <p:nvPr/>
            </p:nvSpPr>
            <p:spPr>
              <a:xfrm>
                <a:off x="1140258" y="4135751"/>
                <a:ext cx="1655005" cy="391261"/>
              </a:xfrm>
              <a:prstGeom prst="rect">
                <a:avLst/>
              </a:prstGeom>
              <a:blipFill>
                <a:blip r:embed="rId7"/>
                <a:stretch>
                  <a:fillRect b="-7692"/>
                </a:stretch>
              </a:blipFill>
            </p:spPr>
            <p:txBody>
              <a:bodyPr/>
              <a:lstStyle/>
              <a:p>
                <a:r>
                  <a:rPr lang="en-US">
                    <a:noFill/>
                  </a:rPr>
                  <a:t> </a:t>
                </a:r>
              </a:p>
            </p:txBody>
          </p:sp>
        </mc:Fallback>
      </mc:AlternateContent>
      <p:pic>
        <p:nvPicPr>
          <p:cNvPr id="12" name="Picture 11" descr="\documentclass{article}&#10;\usepackage{amsmath}&#10;\pagestyle{empty}&#10;\begin{document}&#10;&#10;$$H_{sl} = \lambda(\sigma_z \otimes L_z)$$&#10;&#10;&#10;\end{document}" title="IguanaTex Picture Display">
            <a:extLst>
              <a:ext uri="{FF2B5EF4-FFF2-40B4-BE49-F238E27FC236}">
                <a16:creationId xmlns:a16="http://schemas.microsoft.com/office/drawing/2014/main" id="{9F7C7E5B-92B6-1EA8-FFDA-3E4CDE816AA1}"/>
              </a:ext>
            </a:extLst>
          </p:cNvPr>
          <p:cNvPicPr>
            <a:picLocks noChangeAspect="1"/>
          </p:cNvPicPr>
          <p:nvPr>
            <p:custDataLst>
              <p:tags r:id="rId1"/>
            </p:custDataLst>
          </p:nvPr>
        </p:nvPicPr>
        <p:blipFill>
          <a:blip r:embed="rId8"/>
          <a:stretch>
            <a:fillRect/>
          </a:stretch>
        </p:blipFill>
        <p:spPr>
          <a:xfrm>
            <a:off x="6926676" y="2565249"/>
            <a:ext cx="2369798" cy="319158"/>
          </a:xfrm>
          <a:prstGeom prst="rect">
            <a:avLst/>
          </a:prstGeom>
        </p:spPr>
      </p:pic>
      <p:sp>
        <p:nvSpPr>
          <p:cNvPr id="6" name="Title 1">
            <a:extLst>
              <a:ext uri="{FF2B5EF4-FFF2-40B4-BE49-F238E27FC236}">
                <a16:creationId xmlns:a16="http://schemas.microsoft.com/office/drawing/2014/main" id="{C3E5F78B-3F47-7968-06AA-A4DF894F151B}"/>
              </a:ext>
            </a:extLst>
          </p:cNvPr>
          <p:cNvSpPr>
            <a:spLocks noGrp="1"/>
          </p:cNvSpPr>
          <p:nvPr>
            <p:ph type="title"/>
          </p:nvPr>
        </p:nvSpPr>
        <p:spPr>
          <a:xfrm>
            <a:off x="2412435" y="1191425"/>
            <a:ext cx="7367129" cy="534917"/>
          </a:xfrm>
        </p:spPr>
        <p:txBody>
          <a:bodyPr>
            <a:normAutofit fontScale="90000"/>
          </a:bodyPr>
          <a:lstStyle/>
          <a:p>
            <a:r>
              <a:rPr lang="en-US" sz="3000" dirty="0"/>
              <a:t>Entanglement Entropy for a Single Gluon</a:t>
            </a:r>
          </a:p>
        </p:txBody>
      </p:sp>
      <p:sp>
        <p:nvSpPr>
          <p:cNvPr id="9" name="TextBox 8">
            <a:extLst>
              <a:ext uri="{FF2B5EF4-FFF2-40B4-BE49-F238E27FC236}">
                <a16:creationId xmlns:a16="http://schemas.microsoft.com/office/drawing/2014/main" id="{5F113C4A-565B-DAF6-E832-4B102BA29588}"/>
              </a:ext>
            </a:extLst>
          </p:cNvPr>
          <p:cNvSpPr txBox="1"/>
          <p:nvPr/>
        </p:nvSpPr>
        <p:spPr>
          <a:xfrm>
            <a:off x="179630" y="1834532"/>
            <a:ext cx="3576263" cy="1015663"/>
          </a:xfrm>
          <a:prstGeom prst="rect">
            <a:avLst/>
          </a:prstGeom>
          <a:noFill/>
        </p:spPr>
        <p:txBody>
          <a:bodyPr wrap="square" rtlCol="0">
            <a:spAutoFit/>
          </a:bodyPr>
          <a:lstStyle/>
          <a:p>
            <a:r>
              <a:rPr lang="en-US" sz="2000" dirty="0"/>
              <a:t>We look at the entanglement entropy as we evolve the system over x:</a:t>
            </a:r>
          </a:p>
        </p:txBody>
      </p:sp>
      <p:sp>
        <p:nvSpPr>
          <p:cNvPr id="13" name="TextBox 12">
            <a:extLst>
              <a:ext uri="{FF2B5EF4-FFF2-40B4-BE49-F238E27FC236}">
                <a16:creationId xmlns:a16="http://schemas.microsoft.com/office/drawing/2014/main" id="{D2AA3189-0FB9-C1DC-D298-FFC8B772A5EA}"/>
              </a:ext>
            </a:extLst>
          </p:cNvPr>
          <p:cNvSpPr txBox="1"/>
          <p:nvPr/>
        </p:nvSpPr>
        <p:spPr>
          <a:xfrm>
            <a:off x="179630" y="5592785"/>
            <a:ext cx="3576264" cy="646331"/>
          </a:xfrm>
          <a:prstGeom prst="rect">
            <a:avLst/>
          </a:prstGeom>
          <a:noFill/>
        </p:spPr>
        <p:txBody>
          <a:bodyPr wrap="square" rtlCol="0">
            <a:spAutoFit/>
          </a:bodyPr>
          <a:lstStyle/>
          <a:p>
            <a:r>
              <a:rPr lang="en-US" dirty="0"/>
              <a:t>We observe constant maximum entropy throughout the evolution</a:t>
            </a:r>
          </a:p>
        </p:txBody>
      </p:sp>
      <p:sp>
        <p:nvSpPr>
          <p:cNvPr id="15" name="TextBox 14">
            <a:extLst>
              <a:ext uri="{FF2B5EF4-FFF2-40B4-BE49-F238E27FC236}">
                <a16:creationId xmlns:a16="http://schemas.microsoft.com/office/drawing/2014/main" id="{961BC7A7-29F7-2EAD-75E4-B36E65BA56A7}"/>
              </a:ext>
            </a:extLst>
          </p:cNvPr>
          <p:cNvSpPr txBox="1"/>
          <p:nvPr/>
        </p:nvSpPr>
        <p:spPr>
          <a:xfrm>
            <a:off x="4093750" y="1834532"/>
            <a:ext cx="8035650" cy="707886"/>
          </a:xfrm>
          <a:prstGeom prst="rect">
            <a:avLst/>
          </a:prstGeom>
          <a:noFill/>
        </p:spPr>
        <p:txBody>
          <a:bodyPr wrap="square" rtlCol="0">
            <a:spAutoFit/>
          </a:bodyPr>
          <a:lstStyle/>
          <a:p>
            <a:r>
              <a:rPr lang="en-US" sz="2000" dirty="0"/>
              <a:t>Now we introduce spin-orbit coupling into our Hamiltonian with an additional term:</a:t>
            </a:r>
          </a:p>
        </p:txBody>
      </p:sp>
      <p:sp>
        <p:nvSpPr>
          <p:cNvPr id="17" name="TextBox 16">
            <a:extLst>
              <a:ext uri="{FF2B5EF4-FFF2-40B4-BE49-F238E27FC236}">
                <a16:creationId xmlns:a16="http://schemas.microsoft.com/office/drawing/2014/main" id="{58B27308-CE52-4376-75C9-5F73B68BF9F1}"/>
              </a:ext>
            </a:extLst>
          </p:cNvPr>
          <p:cNvSpPr txBox="1"/>
          <p:nvPr/>
        </p:nvSpPr>
        <p:spPr>
          <a:xfrm>
            <a:off x="4093750" y="5537837"/>
            <a:ext cx="4017825" cy="923330"/>
          </a:xfrm>
          <a:prstGeom prst="rect">
            <a:avLst/>
          </a:prstGeom>
          <a:noFill/>
        </p:spPr>
        <p:txBody>
          <a:bodyPr wrap="square" rtlCol="0">
            <a:spAutoFit/>
          </a:bodyPr>
          <a:lstStyle/>
          <a:p>
            <a:r>
              <a:rPr lang="en-US" dirty="0"/>
              <a:t>Trotter error will cause slight disagreement between simulation and exact results:</a:t>
            </a:r>
          </a:p>
        </p:txBody>
      </p:sp>
      <p:sp>
        <p:nvSpPr>
          <p:cNvPr id="21" name="TextBox 20">
            <a:extLst>
              <a:ext uri="{FF2B5EF4-FFF2-40B4-BE49-F238E27FC236}">
                <a16:creationId xmlns:a16="http://schemas.microsoft.com/office/drawing/2014/main" id="{6FE82B09-100C-D476-A45D-D84208FC1063}"/>
              </a:ext>
            </a:extLst>
          </p:cNvPr>
          <p:cNvSpPr txBox="1"/>
          <p:nvPr/>
        </p:nvSpPr>
        <p:spPr>
          <a:xfrm>
            <a:off x="5132155" y="4126902"/>
            <a:ext cx="1191288" cy="400110"/>
          </a:xfrm>
          <a:prstGeom prst="rect">
            <a:avLst/>
          </a:prstGeom>
          <a:noFill/>
        </p:spPr>
        <p:txBody>
          <a:bodyPr wrap="none" rtlCol="0">
            <a:spAutoFit/>
          </a:bodyPr>
          <a:lstStyle/>
          <a:p>
            <a:r>
              <a:rPr lang="en-US" sz="2000" dirty="0"/>
              <a:t>Simulator</a:t>
            </a:r>
          </a:p>
        </p:txBody>
      </p:sp>
      <p:sp>
        <p:nvSpPr>
          <p:cNvPr id="22" name="TextBox 21">
            <a:extLst>
              <a:ext uri="{FF2B5EF4-FFF2-40B4-BE49-F238E27FC236}">
                <a16:creationId xmlns:a16="http://schemas.microsoft.com/office/drawing/2014/main" id="{1E5D7A94-61B3-8440-8BAE-F00B3EFD6055}"/>
              </a:ext>
            </a:extLst>
          </p:cNvPr>
          <p:cNvSpPr txBox="1"/>
          <p:nvPr/>
        </p:nvSpPr>
        <p:spPr>
          <a:xfrm>
            <a:off x="8708419" y="4126902"/>
            <a:ext cx="734688" cy="400110"/>
          </a:xfrm>
          <a:prstGeom prst="rect">
            <a:avLst/>
          </a:prstGeom>
          <a:noFill/>
        </p:spPr>
        <p:txBody>
          <a:bodyPr wrap="none" rtlCol="0">
            <a:spAutoFit/>
          </a:bodyPr>
          <a:lstStyle/>
          <a:p>
            <a:r>
              <a:rPr lang="en-US" sz="2000" dirty="0"/>
              <a:t>Exact</a:t>
            </a:r>
          </a:p>
        </p:txBody>
      </p:sp>
    </p:spTree>
    <p:extLst>
      <p:ext uri="{BB962C8B-B14F-4D97-AF65-F5344CB8AC3E}">
        <p14:creationId xmlns:p14="http://schemas.microsoft.com/office/powerpoint/2010/main" val="16435847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FABDB2C-D2E1-5887-DBBA-11C63239504C}"/>
              </a:ext>
            </a:extLst>
          </p:cNvPr>
          <p:cNvPicPr>
            <a:picLocks noChangeAspect="1"/>
          </p:cNvPicPr>
          <p:nvPr/>
        </p:nvPicPr>
        <p:blipFill>
          <a:blip r:embed="rId8"/>
          <a:stretch>
            <a:fillRect/>
          </a:stretch>
        </p:blipFill>
        <p:spPr>
          <a:xfrm>
            <a:off x="-3" y="3429000"/>
            <a:ext cx="12192000" cy="2227037"/>
          </a:xfrm>
          <a:prstGeom prst="rect">
            <a:avLst/>
          </a:prstGeom>
        </p:spPr>
      </p:pic>
      <p:sp>
        <p:nvSpPr>
          <p:cNvPr id="5" name="Title 1">
            <a:extLst>
              <a:ext uri="{FF2B5EF4-FFF2-40B4-BE49-F238E27FC236}">
                <a16:creationId xmlns:a16="http://schemas.microsoft.com/office/drawing/2014/main" id="{EDDCD858-1595-888A-86AD-8BDDB0311D21}"/>
              </a:ext>
            </a:extLst>
          </p:cNvPr>
          <p:cNvSpPr>
            <a:spLocks noGrp="1"/>
          </p:cNvSpPr>
          <p:nvPr>
            <p:ph type="title"/>
          </p:nvPr>
        </p:nvSpPr>
        <p:spPr>
          <a:xfrm>
            <a:off x="2489542" y="1270341"/>
            <a:ext cx="7212910" cy="529827"/>
          </a:xfrm>
        </p:spPr>
        <p:txBody>
          <a:bodyPr>
            <a:normAutofit/>
          </a:bodyPr>
          <a:lstStyle/>
          <a:p>
            <a:r>
              <a:rPr lang="en-US" sz="3000" dirty="0"/>
              <a:t>Simulating an Interacting Gluon Pair </a:t>
            </a:r>
          </a:p>
        </p:txBody>
      </p:sp>
      <p:pic>
        <p:nvPicPr>
          <p:cNvPr id="6" name="Picture 5" descr="\documentclass{article}&#10;\usepackage{amsmath}&#10;\pagestyle{empty}&#10;\begin{document}&#10;&#10;$H_{2g,ls} = \lambda_1 S_z^1 L_z^1 + \lambda_2 S_z^2 L_z^2 + J_{SS}(S_z^1 S_z^2) + J_{LL}(L_z^1 L_z^2) + J_{1,2}(S_z^1 L_z^2 + S_z^2 L_z^1)$&#10;&#10;&#10;\end{document}" title="IguanaTex Picture Display">
            <a:extLst>
              <a:ext uri="{FF2B5EF4-FFF2-40B4-BE49-F238E27FC236}">
                <a16:creationId xmlns:a16="http://schemas.microsoft.com/office/drawing/2014/main" id="{5427BB1F-6F1E-0C6F-6ABE-83968F5806DB}"/>
              </a:ext>
            </a:extLst>
          </p:cNvPr>
          <p:cNvPicPr>
            <a:picLocks noChangeAspect="1"/>
          </p:cNvPicPr>
          <p:nvPr>
            <p:custDataLst>
              <p:tags r:id="rId1"/>
            </p:custDataLst>
          </p:nvPr>
        </p:nvPicPr>
        <p:blipFill>
          <a:blip r:embed="rId9"/>
          <a:stretch>
            <a:fillRect/>
          </a:stretch>
        </p:blipFill>
        <p:spPr>
          <a:xfrm>
            <a:off x="1550809" y="2039063"/>
            <a:ext cx="9139474" cy="311802"/>
          </a:xfrm>
          <a:prstGeom prst="rect">
            <a:avLst/>
          </a:prstGeom>
        </p:spPr>
      </p:pic>
      <p:sp>
        <p:nvSpPr>
          <p:cNvPr id="4" name="Rectangle 3">
            <a:extLst>
              <a:ext uri="{FF2B5EF4-FFF2-40B4-BE49-F238E27FC236}">
                <a16:creationId xmlns:a16="http://schemas.microsoft.com/office/drawing/2014/main" id="{BF7278E7-D63C-4672-2F7C-F9BF4355AFD6}"/>
              </a:ext>
            </a:extLst>
          </p:cNvPr>
          <p:cNvSpPr/>
          <p:nvPr/>
        </p:nvSpPr>
        <p:spPr>
          <a:xfrm>
            <a:off x="3522589" y="3577439"/>
            <a:ext cx="1245794" cy="929697"/>
          </a:xfrm>
          <a:prstGeom prst="rect">
            <a:avLst/>
          </a:prstGeom>
          <a:noFill/>
          <a:ln w="38100" cap="flat" cmpd="sng" algn="ctr">
            <a:solidFill>
              <a:schemeClr val="accent6"/>
            </a:solidFill>
            <a:prstDash val="solid"/>
            <a:round/>
            <a:headEnd type="none" w="med" len="med"/>
            <a:tailEnd type="none" w="med" len="med"/>
          </a:ln>
        </p:spPr>
        <p:style>
          <a:lnRef idx="0">
            <a:scrgbClr r="0" g="0" b="0"/>
          </a:lnRef>
          <a:fillRef idx="0">
            <a:scrgbClr r="0" g="0" b="0"/>
          </a:fillRef>
          <a:effectRef idx="0">
            <a:scrgbClr r="0" g="0" b="0"/>
          </a:effectRef>
          <a:fontRef idx="minor">
            <a:schemeClr val="accent6"/>
          </a:fontRef>
        </p:style>
        <p:txBody>
          <a:bodyPr rtlCol="0" anchor="ctr"/>
          <a:lstStyle/>
          <a:p>
            <a:pPr algn="ctr"/>
            <a:endParaRPr lang="en-US"/>
          </a:p>
        </p:txBody>
      </p:sp>
      <p:sp>
        <p:nvSpPr>
          <p:cNvPr id="12" name="Rectangle 11">
            <a:extLst>
              <a:ext uri="{FF2B5EF4-FFF2-40B4-BE49-F238E27FC236}">
                <a16:creationId xmlns:a16="http://schemas.microsoft.com/office/drawing/2014/main" id="{1F2CD2A7-13B1-CB82-BC10-0DF62FFBAB41}"/>
              </a:ext>
            </a:extLst>
          </p:cNvPr>
          <p:cNvSpPr/>
          <p:nvPr/>
        </p:nvSpPr>
        <p:spPr>
          <a:xfrm>
            <a:off x="5142733" y="3429000"/>
            <a:ext cx="625965" cy="2227037"/>
          </a:xfrm>
          <a:prstGeom prst="rect">
            <a:avLst/>
          </a:prstGeom>
          <a:noFill/>
          <a:ln w="38100" cap="flat" cmpd="sng" algn="ctr">
            <a:solidFill>
              <a:schemeClr val="accent6"/>
            </a:solidFill>
            <a:prstDash val="solid"/>
            <a:round/>
            <a:headEnd type="none" w="med" len="med"/>
            <a:tailEnd type="none" w="med" len="med"/>
          </a:ln>
        </p:spPr>
        <p:style>
          <a:lnRef idx="0">
            <a:scrgbClr r="0" g="0" b="0"/>
          </a:lnRef>
          <a:fillRef idx="0">
            <a:scrgbClr r="0" g="0" b="0"/>
          </a:fillRef>
          <a:effectRef idx="0">
            <a:scrgbClr r="0" g="0" b="0"/>
          </a:effectRef>
          <a:fontRef idx="minor">
            <a:schemeClr val="accent6"/>
          </a:fontRef>
        </p:style>
        <p:txBody>
          <a:bodyPr rtlCol="0" anchor="ctr"/>
          <a:lstStyle/>
          <a:p>
            <a:pPr algn="ctr"/>
            <a:endParaRPr lang="en-US"/>
          </a:p>
        </p:txBody>
      </p:sp>
      <p:sp>
        <p:nvSpPr>
          <p:cNvPr id="14" name="Rectangle 13">
            <a:extLst>
              <a:ext uri="{FF2B5EF4-FFF2-40B4-BE49-F238E27FC236}">
                <a16:creationId xmlns:a16="http://schemas.microsoft.com/office/drawing/2014/main" id="{3DDC39C9-F2F8-5555-4788-9CA6407952A9}"/>
              </a:ext>
            </a:extLst>
          </p:cNvPr>
          <p:cNvSpPr/>
          <p:nvPr/>
        </p:nvSpPr>
        <p:spPr>
          <a:xfrm>
            <a:off x="6143048" y="3428998"/>
            <a:ext cx="2626600" cy="2227037"/>
          </a:xfrm>
          <a:prstGeom prst="rect">
            <a:avLst/>
          </a:prstGeom>
          <a:noFill/>
          <a:ln w="38100" cap="flat" cmpd="sng" algn="ctr">
            <a:solidFill>
              <a:schemeClr val="accent6"/>
            </a:solidFill>
            <a:prstDash val="solid"/>
            <a:round/>
            <a:headEnd type="none" w="med" len="med"/>
            <a:tailEnd type="none" w="med" len="med"/>
          </a:ln>
        </p:spPr>
        <p:style>
          <a:lnRef idx="0">
            <a:scrgbClr r="0" g="0" b="0"/>
          </a:lnRef>
          <a:fillRef idx="0">
            <a:scrgbClr r="0" g="0" b="0"/>
          </a:fillRef>
          <a:effectRef idx="0">
            <a:scrgbClr r="0" g="0" b="0"/>
          </a:effectRef>
          <a:fontRef idx="minor">
            <a:schemeClr val="accent6"/>
          </a:fontRef>
        </p:style>
        <p:txBody>
          <a:bodyPr rtlCol="0" anchor="ctr"/>
          <a:lstStyle/>
          <a:p>
            <a:pPr algn="ctr"/>
            <a:endParaRPr lang="en-US"/>
          </a:p>
        </p:txBody>
      </p:sp>
      <p:sp>
        <p:nvSpPr>
          <p:cNvPr id="16" name="Rectangle 15">
            <a:extLst>
              <a:ext uri="{FF2B5EF4-FFF2-40B4-BE49-F238E27FC236}">
                <a16:creationId xmlns:a16="http://schemas.microsoft.com/office/drawing/2014/main" id="{B3AB500F-F19E-C6B5-F512-1AFCDE23AF67}"/>
              </a:ext>
            </a:extLst>
          </p:cNvPr>
          <p:cNvSpPr/>
          <p:nvPr/>
        </p:nvSpPr>
        <p:spPr>
          <a:xfrm>
            <a:off x="9142976" y="3429000"/>
            <a:ext cx="2937533" cy="2227037"/>
          </a:xfrm>
          <a:prstGeom prst="rect">
            <a:avLst/>
          </a:prstGeom>
          <a:noFill/>
          <a:ln w="38100" cap="flat" cmpd="sng" algn="ctr">
            <a:solidFill>
              <a:schemeClr val="accent6"/>
            </a:solidFill>
            <a:prstDash val="solid"/>
            <a:round/>
            <a:headEnd type="none" w="med" len="med"/>
            <a:tailEnd type="none" w="med" len="med"/>
          </a:ln>
        </p:spPr>
        <p:style>
          <a:lnRef idx="0">
            <a:scrgbClr r="0" g="0" b="0"/>
          </a:lnRef>
          <a:fillRef idx="0">
            <a:scrgbClr r="0" g="0" b="0"/>
          </a:fillRef>
          <a:effectRef idx="0">
            <a:scrgbClr r="0" g="0" b="0"/>
          </a:effectRef>
          <a:fontRef idx="minor">
            <a:schemeClr val="accent6"/>
          </a:fontRef>
        </p:style>
        <p:txBody>
          <a:bodyPr rtlCol="0" anchor="ctr"/>
          <a:lstStyle/>
          <a:p>
            <a:pPr algn="ctr"/>
            <a:endParaRPr lang="en-US"/>
          </a:p>
        </p:txBody>
      </p:sp>
      <p:pic>
        <p:nvPicPr>
          <p:cNvPr id="20" name="Picture 19" descr="\documentclass{article}&#10;\usepackage{amsmath}&#10;\pagestyle{empty}&#10;\begin{document}&#10;&#10;$$\lambda_1 S_z^1 L_z^1$$&#10;&#10;&#10;\end{document}" title="IguanaTex Picture Display">
            <a:extLst>
              <a:ext uri="{FF2B5EF4-FFF2-40B4-BE49-F238E27FC236}">
                <a16:creationId xmlns:a16="http://schemas.microsoft.com/office/drawing/2014/main" id="{824B35F0-A21F-0D42-6B9C-5EC13C608A1A}"/>
              </a:ext>
            </a:extLst>
          </p:cNvPr>
          <p:cNvPicPr>
            <a:picLocks noChangeAspect="1"/>
          </p:cNvPicPr>
          <p:nvPr>
            <p:custDataLst>
              <p:tags r:id="rId2"/>
            </p:custDataLst>
          </p:nvPr>
        </p:nvPicPr>
        <p:blipFill>
          <a:blip r:embed="rId10"/>
          <a:stretch>
            <a:fillRect/>
          </a:stretch>
        </p:blipFill>
        <p:spPr>
          <a:xfrm>
            <a:off x="2559039" y="2716277"/>
            <a:ext cx="867407" cy="311802"/>
          </a:xfrm>
          <a:prstGeom prst="rect">
            <a:avLst/>
          </a:prstGeom>
        </p:spPr>
      </p:pic>
      <p:sp>
        <p:nvSpPr>
          <p:cNvPr id="27" name="Rectangle 26">
            <a:extLst>
              <a:ext uri="{FF2B5EF4-FFF2-40B4-BE49-F238E27FC236}">
                <a16:creationId xmlns:a16="http://schemas.microsoft.com/office/drawing/2014/main" id="{4B6F1D36-8888-BAC9-2593-7B72A9D6DCC5}"/>
              </a:ext>
            </a:extLst>
          </p:cNvPr>
          <p:cNvSpPr/>
          <p:nvPr/>
        </p:nvSpPr>
        <p:spPr>
          <a:xfrm>
            <a:off x="2369846" y="2651249"/>
            <a:ext cx="1245794" cy="441858"/>
          </a:xfrm>
          <a:prstGeom prst="rect">
            <a:avLst/>
          </a:prstGeom>
          <a:noFill/>
          <a:ln w="38100" cap="flat" cmpd="sng" algn="ctr">
            <a:solidFill>
              <a:schemeClr val="accent6"/>
            </a:solidFill>
            <a:prstDash val="solid"/>
            <a:round/>
            <a:headEnd type="none" w="med" len="med"/>
            <a:tailEnd type="none" w="med" len="med"/>
          </a:ln>
        </p:spPr>
        <p:style>
          <a:lnRef idx="0">
            <a:scrgbClr r="0" g="0" b="0"/>
          </a:lnRef>
          <a:fillRef idx="0">
            <a:scrgbClr r="0" g="0" b="0"/>
          </a:fillRef>
          <a:effectRef idx="0">
            <a:scrgbClr r="0" g="0" b="0"/>
          </a:effectRef>
          <a:fontRef idx="minor">
            <a:schemeClr val="accent6"/>
          </a:fontRef>
        </p:style>
        <p:txBody>
          <a:bodyPr rtlCol="0" anchor="ctr"/>
          <a:lstStyle/>
          <a:p>
            <a:pPr algn="ctr"/>
            <a:endParaRPr lang="en-US"/>
          </a:p>
        </p:txBody>
      </p:sp>
      <p:pic>
        <p:nvPicPr>
          <p:cNvPr id="30" name="Picture 29" descr="\documentclass{article}&#10;\usepackage{amsmath}&#10;\pagestyle{empty}&#10;\begin{document}&#10;&#10;$\lambda_2 S_z^2 L_z^2$&#10;&#10;&#10;\end{document}" title="IguanaTex Picture Display">
            <a:extLst>
              <a:ext uri="{FF2B5EF4-FFF2-40B4-BE49-F238E27FC236}">
                <a16:creationId xmlns:a16="http://schemas.microsoft.com/office/drawing/2014/main" id="{8EFA53F4-FB2F-885E-B8F9-680A14DDA34B}"/>
              </a:ext>
            </a:extLst>
          </p:cNvPr>
          <p:cNvPicPr>
            <a:picLocks noChangeAspect="1"/>
          </p:cNvPicPr>
          <p:nvPr>
            <p:custDataLst>
              <p:tags r:id="rId3"/>
            </p:custDataLst>
          </p:nvPr>
        </p:nvPicPr>
        <p:blipFill>
          <a:blip r:embed="rId11"/>
          <a:stretch>
            <a:fillRect/>
          </a:stretch>
        </p:blipFill>
        <p:spPr>
          <a:xfrm>
            <a:off x="2559038" y="6058725"/>
            <a:ext cx="867407" cy="296876"/>
          </a:xfrm>
          <a:prstGeom prst="rect">
            <a:avLst/>
          </a:prstGeom>
        </p:spPr>
      </p:pic>
      <p:sp>
        <p:nvSpPr>
          <p:cNvPr id="32" name="Rectangle 31">
            <a:extLst>
              <a:ext uri="{FF2B5EF4-FFF2-40B4-BE49-F238E27FC236}">
                <a16:creationId xmlns:a16="http://schemas.microsoft.com/office/drawing/2014/main" id="{7FAF3099-6C11-57AF-DA8D-ABEB8BD56155}"/>
              </a:ext>
            </a:extLst>
          </p:cNvPr>
          <p:cNvSpPr/>
          <p:nvPr/>
        </p:nvSpPr>
        <p:spPr>
          <a:xfrm>
            <a:off x="2375985" y="5986234"/>
            <a:ext cx="1245794" cy="441858"/>
          </a:xfrm>
          <a:prstGeom prst="rect">
            <a:avLst/>
          </a:prstGeom>
          <a:noFill/>
          <a:ln w="38100" cap="flat" cmpd="sng" algn="ctr">
            <a:solidFill>
              <a:schemeClr val="accent6"/>
            </a:solidFill>
            <a:prstDash val="solid"/>
            <a:round/>
            <a:headEnd type="none" w="med" len="med"/>
            <a:tailEnd type="none" w="med" len="med"/>
          </a:ln>
        </p:spPr>
        <p:style>
          <a:lnRef idx="0">
            <a:scrgbClr r="0" g="0" b="0"/>
          </a:lnRef>
          <a:fillRef idx="0">
            <a:scrgbClr r="0" g="0" b="0"/>
          </a:fillRef>
          <a:effectRef idx="0">
            <a:scrgbClr r="0" g="0" b="0"/>
          </a:effectRef>
          <a:fontRef idx="minor">
            <a:schemeClr val="accent6"/>
          </a:fontRef>
        </p:style>
        <p:txBody>
          <a:bodyPr rtlCol="0" anchor="ctr"/>
          <a:lstStyle/>
          <a:p>
            <a:pPr algn="ctr"/>
            <a:endParaRPr lang="en-US"/>
          </a:p>
        </p:txBody>
      </p:sp>
      <p:sp>
        <p:nvSpPr>
          <p:cNvPr id="41" name="Rectangle 40">
            <a:extLst>
              <a:ext uri="{FF2B5EF4-FFF2-40B4-BE49-F238E27FC236}">
                <a16:creationId xmlns:a16="http://schemas.microsoft.com/office/drawing/2014/main" id="{A273A6E6-EDBB-313D-D616-9084DCBCFF5E}"/>
              </a:ext>
            </a:extLst>
          </p:cNvPr>
          <p:cNvSpPr/>
          <p:nvPr/>
        </p:nvSpPr>
        <p:spPr>
          <a:xfrm>
            <a:off x="3522589" y="4554914"/>
            <a:ext cx="1245794" cy="929697"/>
          </a:xfrm>
          <a:prstGeom prst="rect">
            <a:avLst/>
          </a:prstGeom>
          <a:noFill/>
          <a:ln w="38100" cap="flat" cmpd="sng" algn="ctr">
            <a:solidFill>
              <a:schemeClr val="accent6"/>
            </a:solidFill>
            <a:prstDash val="solid"/>
            <a:round/>
            <a:headEnd type="none" w="med" len="med"/>
            <a:tailEnd type="none" w="med" len="med"/>
          </a:ln>
        </p:spPr>
        <p:style>
          <a:lnRef idx="0">
            <a:scrgbClr r="0" g="0" b="0"/>
          </a:lnRef>
          <a:fillRef idx="0">
            <a:scrgbClr r="0" g="0" b="0"/>
          </a:fillRef>
          <a:effectRef idx="0">
            <a:scrgbClr r="0" g="0" b="0"/>
          </a:effectRef>
          <a:fontRef idx="minor">
            <a:schemeClr val="accent6"/>
          </a:fontRef>
        </p:style>
        <p:txBody>
          <a:bodyPr rtlCol="0" anchor="ctr"/>
          <a:lstStyle/>
          <a:p>
            <a:pPr algn="ctr"/>
            <a:endParaRPr lang="en-US"/>
          </a:p>
        </p:txBody>
      </p:sp>
      <p:pic>
        <p:nvPicPr>
          <p:cNvPr id="44" name="Picture 43" descr="\documentclass{article}&#10;\usepackage{amsmath}&#10;\pagestyle{empty}&#10;\begin{document}&#10;&#10;$J_{SS}(S_z^1 S_z^2)$&#10;&#10;&#10;\end{document}" title="IguanaTex Picture Display">
            <a:extLst>
              <a:ext uri="{FF2B5EF4-FFF2-40B4-BE49-F238E27FC236}">
                <a16:creationId xmlns:a16="http://schemas.microsoft.com/office/drawing/2014/main" id="{63E67C5A-3CF0-44F2-CFFF-E62C3995E3D2}"/>
              </a:ext>
            </a:extLst>
          </p:cNvPr>
          <p:cNvPicPr>
            <a:picLocks noChangeAspect="1"/>
          </p:cNvPicPr>
          <p:nvPr>
            <p:custDataLst>
              <p:tags r:id="rId4"/>
            </p:custDataLst>
          </p:nvPr>
        </p:nvPicPr>
        <p:blipFill>
          <a:blip r:embed="rId12"/>
          <a:stretch>
            <a:fillRect/>
          </a:stretch>
        </p:blipFill>
        <p:spPr>
          <a:xfrm>
            <a:off x="4834598" y="2723740"/>
            <a:ext cx="1242235" cy="296876"/>
          </a:xfrm>
          <a:prstGeom prst="rect">
            <a:avLst/>
          </a:prstGeom>
        </p:spPr>
      </p:pic>
      <p:cxnSp>
        <p:nvCxnSpPr>
          <p:cNvPr id="46" name="Connector: Elbow 45">
            <a:extLst>
              <a:ext uri="{FF2B5EF4-FFF2-40B4-BE49-F238E27FC236}">
                <a16:creationId xmlns:a16="http://schemas.microsoft.com/office/drawing/2014/main" id="{1318F5D9-AC4C-F46F-A061-FC016E5F3474}"/>
              </a:ext>
            </a:extLst>
          </p:cNvPr>
          <p:cNvCxnSpPr>
            <a:cxnSpLocks/>
            <a:stCxn id="4" idx="0"/>
            <a:endCxn id="27" idx="2"/>
          </p:cNvCxnSpPr>
          <p:nvPr/>
        </p:nvCxnSpPr>
        <p:spPr>
          <a:xfrm rot="16200000" flipV="1">
            <a:off x="3326949" y="2758901"/>
            <a:ext cx="484332" cy="1152743"/>
          </a:xfrm>
          <a:prstGeom prst="bentConnector3">
            <a:avLst>
              <a:gd name="adj1" fmla="val 50000"/>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52" name="Connector: Elbow 51">
            <a:extLst>
              <a:ext uri="{FF2B5EF4-FFF2-40B4-BE49-F238E27FC236}">
                <a16:creationId xmlns:a16="http://schemas.microsoft.com/office/drawing/2014/main" id="{53BE78C8-1B9F-1DA2-C48C-E5CEE7DE1043}"/>
              </a:ext>
            </a:extLst>
          </p:cNvPr>
          <p:cNvCxnSpPr>
            <a:cxnSpLocks/>
            <a:stCxn id="32" idx="0"/>
            <a:endCxn id="41" idx="2"/>
          </p:cNvCxnSpPr>
          <p:nvPr/>
        </p:nvCxnSpPr>
        <p:spPr>
          <a:xfrm rot="5400000" flipH="1" flipV="1">
            <a:off x="3321373" y="5162121"/>
            <a:ext cx="501623" cy="1146604"/>
          </a:xfrm>
          <a:prstGeom prst="bentConnector3">
            <a:avLst>
              <a:gd name="adj1" fmla="val 50000"/>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sp>
        <p:nvSpPr>
          <p:cNvPr id="58" name="Rectangle 57">
            <a:extLst>
              <a:ext uri="{FF2B5EF4-FFF2-40B4-BE49-F238E27FC236}">
                <a16:creationId xmlns:a16="http://schemas.microsoft.com/office/drawing/2014/main" id="{14BAA8DE-B1E2-BAA3-37FA-28976DB9383F}"/>
              </a:ext>
            </a:extLst>
          </p:cNvPr>
          <p:cNvSpPr/>
          <p:nvPr/>
        </p:nvSpPr>
        <p:spPr>
          <a:xfrm>
            <a:off x="4768384" y="2651248"/>
            <a:ext cx="1374664" cy="441858"/>
          </a:xfrm>
          <a:prstGeom prst="rect">
            <a:avLst/>
          </a:prstGeom>
          <a:noFill/>
          <a:ln w="38100" cap="flat" cmpd="sng" algn="ctr">
            <a:solidFill>
              <a:schemeClr val="accent6"/>
            </a:solidFill>
            <a:prstDash val="solid"/>
            <a:round/>
            <a:headEnd type="none" w="med" len="med"/>
            <a:tailEnd type="none" w="med" len="med"/>
          </a:ln>
        </p:spPr>
        <p:style>
          <a:lnRef idx="0">
            <a:scrgbClr r="0" g="0" b="0"/>
          </a:lnRef>
          <a:fillRef idx="0">
            <a:scrgbClr r="0" g="0" b="0"/>
          </a:fillRef>
          <a:effectRef idx="0">
            <a:scrgbClr r="0" g="0" b="0"/>
          </a:effectRef>
          <a:fontRef idx="minor">
            <a:schemeClr val="accent6"/>
          </a:fontRef>
        </p:style>
        <p:txBody>
          <a:bodyPr rtlCol="0" anchor="ctr"/>
          <a:lstStyle/>
          <a:p>
            <a:pPr algn="ctr"/>
            <a:endParaRPr lang="en-US"/>
          </a:p>
        </p:txBody>
      </p:sp>
      <p:cxnSp>
        <p:nvCxnSpPr>
          <p:cNvPr id="63" name="Straight Connector 62">
            <a:extLst>
              <a:ext uri="{FF2B5EF4-FFF2-40B4-BE49-F238E27FC236}">
                <a16:creationId xmlns:a16="http://schemas.microsoft.com/office/drawing/2014/main" id="{CE18E6A4-6A1E-F80D-5802-A3A95F0DB558}"/>
              </a:ext>
            </a:extLst>
          </p:cNvPr>
          <p:cNvCxnSpPr>
            <a:cxnSpLocks/>
            <a:stCxn id="12" idx="0"/>
            <a:endCxn id="58" idx="2"/>
          </p:cNvCxnSpPr>
          <p:nvPr/>
        </p:nvCxnSpPr>
        <p:spPr>
          <a:xfrm flipV="1">
            <a:off x="5455716" y="3093106"/>
            <a:ext cx="0" cy="335894"/>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pic>
        <p:nvPicPr>
          <p:cNvPr id="69" name="Picture 68" descr="\documentclass{article}&#10;\usepackage{amsmath}&#10;\pagestyle{empty}&#10;\begin{document}&#10;&#10;$J_{LL}(L_z^1 L_z^2)$&#10;&#10;&#10;\end{document}" title="IguanaTex Picture Display">
            <a:extLst>
              <a:ext uri="{FF2B5EF4-FFF2-40B4-BE49-F238E27FC236}">
                <a16:creationId xmlns:a16="http://schemas.microsoft.com/office/drawing/2014/main" id="{5E230028-24DC-3E0D-A0A0-962F22BFA936}"/>
              </a:ext>
            </a:extLst>
          </p:cNvPr>
          <p:cNvPicPr>
            <a:picLocks noChangeAspect="1"/>
          </p:cNvPicPr>
          <p:nvPr>
            <p:custDataLst>
              <p:tags r:id="rId5"/>
            </p:custDataLst>
          </p:nvPr>
        </p:nvPicPr>
        <p:blipFill>
          <a:blip r:embed="rId13"/>
          <a:stretch>
            <a:fillRect/>
          </a:stretch>
        </p:blipFill>
        <p:spPr>
          <a:xfrm>
            <a:off x="6823620" y="6058725"/>
            <a:ext cx="1265455" cy="296876"/>
          </a:xfrm>
          <a:prstGeom prst="rect">
            <a:avLst/>
          </a:prstGeom>
        </p:spPr>
      </p:pic>
      <p:sp>
        <p:nvSpPr>
          <p:cNvPr id="71" name="Rectangle 70">
            <a:extLst>
              <a:ext uri="{FF2B5EF4-FFF2-40B4-BE49-F238E27FC236}">
                <a16:creationId xmlns:a16="http://schemas.microsoft.com/office/drawing/2014/main" id="{A0F9DE2A-DBBA-E688-59B8-F51B2C7000EB}"/>
              </a:ext>
            </a:extLst>
          </p:cNvPr>
          <p:cNvSpPr/>
          <p:nvPr/>
        </p:nvSpPr>
        <p:spPr>
          <a:xfrm>
            <a:off x="6680026" y="5986234"/>
            <a:ext cx="1546502" cy="441858"/>
          </a:xfrm>
          <a:prstGeom prst="rect">
            <a:avLst/>
          </a:prstGeom>
          <a:noFill/>
          <a:ln w="38100" cap="flat" cmpd="sng" algn="ctr">
            <a:solidFill>
              <a:schemeClr val="accent6"/>
            </a:solidFill>
            <a:prstDash val="solid"/>
            <a:round/>
            <a:headEnd type="none" w="med" len="med"/>
            <a:tailEnd type="none" w="med" len="med"/>
          </a:ln>
        </p:spPr>
        <p:style>
          <a:lnRef idx="0">
            <a:scrgbClr r="0" g="0" b="0"/>
          </a:lnRef>
          <a:fillRef idx="0">
            <a:scrgbClr r="0" g="0" b="0"/>
          </a:fillRef>
          <a:effectRef idx="0">
            <a:scrgbClr r="0" g="0" b="0"/>
          </a:effectRef>
          <a:fontRef idx="minor">
            <a:schemeClr val="accent6"/>
          </a:fontRef>
        </p:style>
        <p:txBody>
          <a:bodyPr rtlCol="0" anchor="ctr"/>
          <a:lstStyle/>
          <a:p>
            <a:pPr algn="ctr"/>
            <a:endParaRPr lang="en-US"/>
          </a:p>
        </p:txBody>
      </p:sp>
      <p:cxnSp>
        <p:nvCxnSpPr>
          <p:cNvPr id="72" name="Straight Connector 71">
            <a:extLst>
              <a:ext uri="{FF2B5EF4-FFF2-40B4-BE49-F238E27FC236}">
                <a16:creationId xmlns:a16="http://schemas.microsoft.com/office/drawing/2014/main" id="{D451DC31-62E7-8843-68A1-80F49731FF21}"/>
              </a:ext>
            </a:extLst>
          </p:cNvPr>
          <p:cNvCxnSpPr>
            <a:cxnSpLocks/>
            <a:stCxn id="71" idx="0"/>
            <a:endCxn id="14" idx="2"/>
          </p:cNvCxnSpPr>
          <p:nvPr/>
        </p:nvCxnSpPr>
        <p:spPr>
          <a:xfrm flipV="1">
            <a:off x="7453277" y="5656035"/>
            <a:ext cx="3071" cy="330199"/>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pic>
        <p:nvPicPr>
          <p:cNvPr id="76" name="Picture 75" descr="\documentclass{article}&#10;\usepackage{amsmath}&#10;\pagestyle{empty}&#10;\begin{document}&#10;&#10;$J_{1,2}(S_z^1 L_z^2 + S_z^2 L_z^1)$&#10;&#10;&#10;\end{document}" title="IguanaTex Picture Display">
            <a:extLst>
              <a:ext uri="{FF2B5EF4-FFF2-40B4-BE49-F238E27FC236}">
                <a16:creationId xmlns:a16="http://schemas.microsoft.com/office/drawing/2014/main" id="{E9B65507-E921-0ED4-4E23-787977C3CA6F}"/>
              </a:ext>
            </a:extLst>
          </p:cNvPr>
          <p:cNvPicPr>
            <a:picLocks noChangeAspect="1"/>
          </p:cNvPicPr>
          <p:nvPr>
            <p:custDataLst>
              <p:tags r:id="rId6"/>
            </p:custDataLst>
          </p:nvPr>
        </p:nvPicPr>
        <p:blipFill>
          <a:blip r:embed="rId14"/>
          <a:stretch>
            <a:fillRect/>
          </a:stretch>
        </p:blipFill>
        <p:spPr>
          <a:xfrm>
            <a:off x="9488042" y="2716277"/>
            <a:ext cx="2247399" cy="313315"/>
          </a:xfrm>
          <a:prstGeom prst="rect">
            <a:avLst/>
          </a:prstGeom>
        </p:spPr>
      </p:pic>
      <p:sp>
        <p:nvSpPr>
          <p:cNvPr id="86" name="Rectangle 85">
            <a:extLst>
              <a:ext uri="{FF2B5EF4-FFF2-40B4-BE49-F238E27FC236}">
                <a16:creationId xmlns:a16="http://schemas.microsoft.com/office/drawing/2014/main" id="{B001638C-C12C-E6E0-575C-22C69025371B}"/>
              </a:ext>
            </a:extLst>
          </p:cNvPr>
          <p:cNvSpPr/>
          <p:nvPr/>
        </p:nvSpPr>
        <p:spPr>
          <a:xfrm>
            <a:off x="9364936" y="2651248"/>
            <a:ext cx="2497712" cy="441858"/>
          </a:xfrm>
          <a:prstGeom prst="rect">
            <a:avLst/>
          </a:prstGeom>
          <a:noFill/>
          <a:ln w="38100" cap="flat" cmpd="sng" algn="ctr">
            <a:solidFill>
              <a:schemeClr val="accent6"/>
            </a:solidFill>
            <a:prstDash val="solid"/>
            <a:round/>
            <a:headEnd type="none" w="med" len="med"/>
            <a:tailEnd type="none" w="med" len="med"/>
          </a:ln>
        </p:spPr>
        <p:style>
          <a:lnRef idx="0">
            <a:scrgbClr r="0" g="0" b="0"/>
          </a:lnRef>
          <a:fillRef idx="0">
            <a:scrgbClr r="0" g="0" b="0"/>
          </a:fillRef>
          <a:effectRef idx="0">
            <a:scrgbClr r="0" g="0" b="0"/>
          </a:effectRef>
          <a:fontRef idx="minor">
            <a:schemeClr val="accent6"/>
          </a:fontRef>
        </p:style>
        <p:txBody>
          <a:bodyPr rtlCol="0" anchor="ctr"/>
          <a:lstStyle/>
          <a:p>
            <a:pPr algn="ctr"/>
            <a:endParaRPr lang="en-US"/>
          </a:p>
        </p:txBody>
      </p:sp>
      <p:cxnSp>
        <p:nvCxnSpPr>
          <p:cNvPr id="89" name="Straight Connector 88">
            <a:extLst>
              <a:ext uri="{FF2B5EF4-FFF2-40B4-BE49-F238E27FC236}">
                <a16:creationId xmlns:a16="http://schemas.microsoft.com/office/drawing/2014/main" id="{BE97723D-19F9-E799-3097-446BD77A2C6D}"/>
              </a:ext>
            </a:extLst>
          </p:cNvPr>
          <p:cNvCxnSpPr>
            <a:cxnSpLocks/>
            <a:stCxn id="16" idx="0"/>
            <a:endCxn id="86" idx="2"/>
          </p:cNvCxnSpPr>
          <p:nvPr/>
        </p:nvCxnSpPr>
        <p:spPr>
          <a:xfrm flipV="1">
            <a:off x="10611743" y="3093106"/>
            <a:ext cx="2049" cy="335894"/>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8120691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OUTPUTDPI" val=" 1200"/>
  <p:tag name="ORIGINALHEIGHT" val=" 149.9813"/>
  <p:tag name="ORIGINALWIDTH" val=" 582.6772"/>
  <p:tag name="OUTPUTTYPE" val="PNG"/>
  <p:tag name="IGUANATEXVERSION" val="162"/>
  <p:tag name="LATEXADDIN" val="\documentclass{article}&#10;\usepackage{amsmath}&#10;\pagestyle{empty}&#10;\begin{document}&#10;&#10;$\Delta n \Delta \phi \geq \frac{1}{2}$&#10;&#10;&#10;\end{document}"/>
  <p:tag name="IGUANATEXSIZE" val="20"/>
  <p:tag name="IGUANATEXCURSOR" val="118"/>
  <p:tag name="TRANSPARENCY" val="True"/>
  <p:tag name="CHOOSECOLOR" val="False"/>
  <p:tag name="COLORHEX" val="000000"/>
  <p:tag name="LATEXENGINEID" val="0"/>
  <p:tag name="TEMPFOLDER" val="c:\temp\"/>
  <p:tag name="LATEXFORMHEIGHT" val=" 320"/>
  <p:tag name="LATEXFORMWIDTH" val=" 385"/>
  <p:tag name="LATEXFORMWRAP" val="True"/>
  <p:tag name="BITMAPVECTOR" val="0"/>
</p:tagLst>
</file>

<file path=ppt/tags/tag10.xml><?xml version="1.0" encoding="utf-8"?>
<p:tagLst xmlns:a="http://schemas.openxmlformats.org/drawingml/2006/main" xmlns:r="http://schemas.openxmlformats.org/officeDocument/2006/relationships" xmlns:p="http://schemas.openxmlformats.org/presentationml/2006/main">
  <p:tag name="OUTPUTDPI" val=" 1200"/>
  <p:tag name="ORIGINALHEIGHT" val=" 448.4439"/>
  <p:tag name="ORIGINALWIDTH" val=" 1757.03"/>
  <p:tag name="OUTPUTTYPE" val="PNG"/>
  <p:tag name="IGUANATEXVERSION" val="162"/>
  <p:tag name="LATEXADDIN" val="\documentclass{article}&#10;\usepackage{amsmath}&#10;\pagestyle{empty}&#10;\begin{document}&#10;&#10;\[&#10;H = \frac{i}{\sqrt{2}} &#10;\begin{pmatrix} &#10;0 &amp; e^{i\chi} &amp; 0 \\ &#10;-e^{-i\chi} &amp; 0 &amp; e^{i\chi} \\ &#10;0 &amp; -e^{-i\chi} &amp; 0 &#10;\end{pmatrix}&#10;\]&#10;&#10;&#10;\end{document}"/>
  <p:tag name="IGUANATEXSIZE" val="20"/>
  <p:tag name="IGUANATEXCURSOR" val="216"/>
  <p:tag name="TRANSPARENCY" val="True"/>
  <p:tag name="CHOOSECOLOR" val="False"/>
  <p:tag name="COLORHEX" val="000000"/>
  <p:tag name="LATEXENGINEID" val="0"/>
  <p:tag name="TEMPFOLDER" val="c:\temp\"/>
  <p:tag name="LATEXFORMHEIGHT" val=" 320"/>
  <p:tag name="LATEXFORMWIDTH" val=" 385"/>
  <p:tag name="LATEXFORMWRAP" val="True"/>
  <p:tag name="BITMAPVECTOR" val="0"/>
</p:tagLst>
</file>

<file path=ppt/tags/tag11.xml><?xml version="1.0" encoding="utf-8"?>
<p:tagLst xmlns:a="http://schemas.openxmlformats.org/drawingml/2006/main" xmlns:r="http://schemas.openxmlformats.org/officeDocument/2006/relationships" xmlns:p="http://schemas.openxmlformats.org/presentationml/2006/main">
  <p:tag name="OUTPUTDPI" val=" 1200"/>
  <p:tag name="ORIGINALHEIGHT" val=" 125.2343"/>
  <p:tag name="ORIGINALWIDTH" val=" 929.8838"/>
  <p:tag name="OUTPUTTYPE" val="PNG"/>
  <p:tag name="IGUANATEXVERSION" val="162"/>
  <p:tag name="LATEXADDIN" val="\documentclass{article}&#10;\usepackage{amsmath}&#10;\pagestyle{empty}&#10;\begin{document}&#10;&#10;$$H_{sl} = \lambda(\sigma_z \otimes L_z)$$&#10;&#10;&#10;\end{document}"/>
  <p:tag name="IGUANATEXSIZE" val="20"/>
  <p:tag name="IGUANATEXCURSOR" val="123"/>
  <p:tag name="TRANSPARENCY" val="True"/>
  <p:tag name="CHOOSECOLOR" val="False"/>
  <p:tag name="COLORHEX" val="000000"/>
  <p:tag name="LATEXENGINEID" val="0"/>
  <p:tag name="TEMPFOLDER" val="c:\temp\"/>
  <p:tag name="LATEXFORMHEIGHT" val=" 320"/>
  <p:tag name="LATEXFORMWIDTH" val=" 385"/>
  <p:tag name="LATEXFORMWRAP" val="True"/>
  <p:tag name="BITMAPVECTOR" val="0"/>
</p:tagLst>
</file>

<file path=ppt/tags/tag12.xml><?xml version="1.0" encoding="utf-8"?>
<p:tagLst xmlns:a="http://schemas.openxmlformats.org/drawingml/2006/main" xmlns:r="http://schemas.openxmlformats.org/officeDocument/2006/relationships" xmlns:p="http://schemas.openxmlformats.org/presentationml/2006/main">
  <p:tag name="OUTPUTDPI" val=" 1200"/>
  <p:tag name="ORIGINALHEIGHT" val=" 139.4826"/>
  <p:tag name="ORIGINALWIDTH" val=" 4088.489"/>
  <p:tag name="OUTPUTTYPE" val="PNG"/>
  <p:tag name="IGUANATEXVERSION" val="162"/>
  <p:tag name="LATEXADDIN" val="\documentclass{article}&#10;\usepackage{amsmath}&#10;\pagestyle{empty}&#10;\begin{document}&#10;&#10;$H_{2g,ls} = \lambda_1 S_z^1 L_z^1 + \lambda_2 S_z^2 L_z^2 + J_{SS}(S_z^1 S_z^2) + J_{LL}(L_z^1 L_z^2) + J_{1,2}(S_z^1 L_z^2 + S_z^2 L_z^1)$&#10;&#10;&#10;\end{document}"/>
  <p:tag name="IGUANATEXSIZE" val="20"/>
  <p:tag name="IGUANATEXCURSOR" val="221"/>
  <p:tag name="TRANSPARENCY" val="True"/>
  <p:tag name="CHOOSECOLOR" val="False"/>
  <p:tag name="COLORHEX" val="000000"/>
  <p:tag name="LATEXENGINEID" val="0"/>
  <p:tag name="TEMPFOLDER" val="c:\temp\"/>
  <p:tag name="LATEXFORMHEIGHT" val=" 320"/>
  <p:tag name="LATEXFORMWIDTH" val=" 385"/>
  <p:tag name="LATEXFORMWRAP" val="True"/>
  <p:tag name="BITMAPVECTOR" val="0"/>
</p:tagLst>
</file>

<file path=ppt/tags/tag13.xml><?xml version="1.0" encoding="utf-8"?>
<p:tagLst xmlns:a="http://schemas.openxmlformats.org/drawingml/2006/main" xmlns:r="http://schemas.openxmlformats.org/officeDocument/2006/relationships" xmlns:p="http://schemas.openxmlformats.org/presentationml/2006/main">
  <p:tag name="OUTPUTDPI" val=" 1200"/>
  <p:tag name="ORIGINALHEIGHT" val=" 140.9824"/>
  <p:tag name="ORIGINALWIDTH" val=" 392.201"/>
  <p:tag name="OUTPUTTYPE" val="PNG"/>
  <p:tag name="IGUANATEXVERSION" val="162"/>
  <p:tag name="LATEXADDIN" val="\documentclass{article}&#10;\usepackage{amsmath}&#10;\pagestyle{empty}&#10;\begin{document}&#10;&#10;$$\lambda_1 S_z^1 L_z^1$$&#10;&#10;&#10;\end{document}"/>
  <p:tag name="IGUANATEXSIZE" val="20"/>
  <p:tag name="IGUANATEXCURSOR" val="104"/>
  <p:tag name="TRANSPARENCY" val="True"/>
  <p:tag name="CHOOSECOLOR" val="False"/>
  <p:tag name="COLORHEX" val="000000"/>
  <p:tag name="LATEXENGINEID" val="0"/>
  <p:tag name="TEMPFOLDER" val="c:\temp\"/>
  <p:tag name="LATEXFORMHEIGHT" val=" 320"/>
  <p:tag name="LATEXFORMWIDTH" val=" 385"/>
  <p:tag name="LATEXFORMWRAP" val="True"/>
  <p:tag name="BITMAPVECTOR" val="0"/>
</p:tagLst>
</file>

<file path=ppt/tags/tag14.xml><?xml version="1.0" encoding="utf-8"?>
<p:tagLst xmlns:a="http://schemas.openxmlformats.org/drawingml/2006/main" xmlns:r="http://schemas.openxmlformats.org/officeDocument/2006/relationships" xmlns:p="http://schemas.openxmlformats.org/presentationml/2006/main">
  <p:tag name="OUTPUTDPI" val=" 1200"/>
  <p:tag name="ORIGINALHEIGHT" val=" 134.2332"/>
  <p:tag name="ORIGINALWIDTH" val=" 392.201"/>
  <p:tag name="OUTPUTTYPE" val="PNG"/>
  <p:tag name="IGUANATEXVERSION" val="162"/>
  <p:tag name="LATEXADDIN" val="\documentclass{article}&#10;\usepackage{amsmath}&#10;\pagestyle{empty}&#10;\begin{document}&#10;&#10;$\lambda_2 S_z^2 L_z^2$&#10;&#10;&#10;\end{document}"/>
  <p:tag name="IGUANATEXSIZE" val="20"/>
  <p:tag name="IGUANATEXCURSOR" val="104"/>
  <p:tag name="TRANSPARENCY" val="True"/>
  <p:tag name="CHOOSECOLOR" val="False"/>
  <p:tag name="COLORHEX" val="000000"/>
  <p:tag name="LATEXENGINEID" val="0"/>
  <p:tag name="TEMPFOLDER" val="c:\temp\"/>
  <p:tag name="LATEXFORMHEIGHT" val=" 320"/>
  <p:tag name="LATEXFORMWIDTH" val=" 385"/>
  <p:tag name="LATEXFORMWRAP" val="True"/>
  <p:tag name="BITMAPVECTOR" val="0"/>
</p:tagLst>
</file>

<file path=ppt/tags/tag15.xml><?xml version="1.0" encoding="utf-8"?>
<p:tagLst xmlns:a="http://schemas.openxmlformats.org/drawingml/2006/main" xmlns:r="http://schemas.openxmlformats.org/officeDocument/2006/relationships" xmlns:p="http://schemas.openxmlformats.org/presentationml/2006/main">
  <p:tag name="OUTPUTDPI" val=" 1200"/>
  <p:tag name="ORIGINALHEIGHT" val=" 134.2332"/>
  <p:tag name="ORIGINALWIDTH" val=" 561.6797"/>
  <p:tag name="OUTPUTTYPE" val="PNG"/>
  <p:tag name="IGUANATEXVERSION" val="162"/>
  <p:tag name="LATEXADDIN" val="\documentclass{article}&#10;\usepackage{amsmath}&#10;\pagestyle{empty}&#10;\begin{document}&#10;&#10;$J_{SS}(S_z^1 S_z^2)$&#10;&#10;&#10;\end{document}"/>
  <p:tag name="IGUANATEXSIZE" val="20"/>
  <p:tag name="IGUANATEXCURSOR" val="101"/>
  <p:tag name="TRANSPARENCY" val="True"/>
  <p:tag name="CHOOSECOLOR" val="False"/>
  <p:tag name="COLORHEX" val="000000"/>
  <p:tag name="LATEXENGINEID" val="0"/>
  <p:tag name="TEMPFOLDER" val="c:\temp\"/>
  <p:tag name="LATEXFORMHEIGHT" val=" 320"/>
  <p:tag name="LATEXFORMWIDTH" val=" 385"/>
  <p:tag name="LATEXFORMWRAP" val="True"/>
  <p:tag name="BITMAPVECTOR" val="0"/>
</p:tagLst>
</file>

<file path=ppt/tags/tag16.xml><?xml version="1.0" encoding="utf-8"?>
<p:tagLst xmlns:a="http://schemas.openxmlformats.org/drawingml/2006/main" xmlns:r="http://schemas.openxmlformats.org/officeDocument/2006/relationships" xmlns:p="http://schemas.openxmlformats.org/presentationml/2006/main">
  <p:tag name="OUTPUTDPI" val=" 1200"/>
  <p:tag name="ORIGINALHEIGHT" val=" 134.2332"/>
  <p:tag name="ORIGINALWIDTH" val=" 572.1785"/>
  <p:tag name="OUTPUTTYPE" val="PNG"/>
  <p:tag name="IGUANATEXVERSION" val="162"/>
  <p:tag name="LATEXADDIN" val="\documentclass{article}&#10;\usepackage{amsmath}&#10;\pagestyle{empty}&#10;\begin{document}&#10;&#10;$J_{LL}(L_z^1 L_z^2)$&#10;&#10;&#10;\end{document}"/>
  <p:tag name="IGUANATEXSIZE" val="20"/>
  <p:tag name="IGUANATEXCURSOR" val="102"/>
  <p:tag name="TRANSPARENCY" val="True"/>
  <p:tag name="CHOOSECOLOR" val="False"/>
  <p:tag name="COLORHEX" val="000000"/>
  <p:tag name="LATEXENGINEID" val="0"/>
  <p:tag name="TEMPFOLDER" val="c:\temp\"/>
  <p:tag name="LATEXFORMHEIGHT" val=" 320"/>
  <p:tag name="LATEXFORMWIDTH" val=" 385"/>
  <p:tag name="LATEXFORMWRAP" val="True"/>
  <p:tag name="BITMAPVECTOR" val="0"/>
</p:tagLst>
</file>

<file path=ppt/tags/tag17.xml><?xml version="1.0" encoding="utf-8"?>
<p:tagLst xmlns:a="http://schemas.openxmlformats.org/drawingml/2006/main" xmlns:r="http://schemas.openxmlformats.org/officeDocument/2006/relationships" xmlns:p="http://schemas.openxmlformats.org/presentationml/2006/main">
  <p:tag name="OUTPUTDPI" val=" 1200"/>
  <p:tag name="ORIGINALHEIGHT" val=" 138.7327"/>
  <p:tag name="ORIGINALWIDTH" val=" 995.1256"/>
  <p:tag name="OUTPUTTYPE" val="PNG"/>
  <p:tag name="IGUANATEXVERSION" val="162"/>
  <p:tag name="LATEXADDIN" val="\documentclass{article}&#10;\usepackage{amsmath}&#10;\pagestyle{empty}&#10;\begin{document}&#10;&#10;$J_{1,2}(S_z^1 L_z^2 + S_z^2 L_z^1)$&#10;&#10;&#10;\end{document}"/>
  <p:tag name="IGUANATEXSIZE" val="20"/>
  <p:tag name="IGUANATEXCURSOR" val="116"/>
  <p:tag name="TRANSPARENCY" val="True"/>
  <p:tag name="CHOOSECOLOR" val="False"/>
  <p:tag name="COLORHEX" val="000000"/>
  <p:tag name="LATEXENGINEID" val="0"/>
  <p:tag name="TEMPFOLDER" val="c:\temp\"/>
  <p:tag name="LATEXFORMHEIGHT" val=" 320"/>
  <p:tag name="LATEXFORMWIDTH" val=" 385"/>
  <p:tag name="LATEXFORMWRAP" val="True"/>
  <p:tag name="BITMAPVECTOR" val="0"/>
</p:tagLst>
</file>

<file path=ppt/tags/tag18.xml><?xml version="1.0" encoding="utf-8"?>
<p:tagLst xmlns:a="http://schemas.openxmlformats.org/drawingml/2006/main" xmlns:r="http://schemas.openxmlformats.org/officeDocument/2006/relationships" xmlns:p="http://schemas.openxmlformats.org/presentationml/2006/main">
  <p:tag name="OUTPUTDPI" val=" 1200"/>
  <p:tag name="ORIGINALHEIGHT" val=" 299.2126"/>
  <p:tag name="ORIGINALWIDTH" val=" 473.9408"/>
  <p:tag name="OUTPUTTYPE" val="PNG"/>
  <p:tag name="IGUANATEXVERSION" val="162"/>
  <p:tag name="LATEXADDIN" val="\documentclass{article}&#10;\usepackage{amsmath}&#10;\pagestyle{empty}&#10;\begin{document}&#10;&#10;$ = \begin{bmatrix}&#10;0 &amp; 1 \\&#10;1 &amp; 0&#10;\end{bmatrix} $&#10;&#10;&#10;\end{document}"/>
  <p:tag name="IGUANATEXSIZE" val="20"/>
  <p:tag name="IGUANATEXCURSOR" val="131"/>
  <p:tag name="TRANSPARENCY" val="True"/>
  <p:tag name="CHOOSECOLOR" val="False"/>
  <p:tag name="COLORHEX" val="000000"/>
  <p:tag name="LATEXENGINEID" val="0"/>
  <p:tag name="TEMPFOLDER" val="c:\temp\"/>
  <p:tag name="LATEXFORMHEIGHT" val=" 320"/>
  <p:tag name="LATEXFORMWIDTH" val=" 385"/>
  <p:tag name="LATEXFORMWRAP" val="True"/>
  <p:tag name="BITMAPVECTOR" val="0"/>
</p:tagLst>
</file>

<file path=ppt/tags/tag2.xml><?xml version="1.0" encoding="utf-8"?>
<p:tagLst xmlns:a="http://schemas.openxmlformats.org/drawingml/2006/main" xmlns:r="http://schemas.openxmlformats.org/officeDocument/2006/relationships" xmlns:p="http://schemas.openxmlformats.org/presentationml/2006/main">
  <p:tag name="OUTPUTDPI" val=" 1200"/>
  <p:tag name="ORIGINALHEIGHT" val=" 175.478"/>
  <p:tag name="ORIGINALWIDTH" val=" 1948.256"/>
  <p:tag name="OUTPUTTYPE" val="PNG"/>
  <p:tag name="IGUANATEXVERSION" val="162"/>
  <p:tag name="LATEXADDIN" val="\documentclass{article}&#10;\usepackage{amsmath}&#10;\pagestyle{empty}&#10;\begin{document}&#10;&#10;$|\Phi\rangle \approx |\Phi_{\pm}\rangle = \frac{1}{\sqrt{2}}(|+\rangle|-1\rangle \pm |-\rangle|1\rangle)$&#10;&#10;&#10;\end{document}"/>
  <p:tag name="IGUANATEXSIZE" val="20"/>
  <p:tag name="IGUANATEXCURSOR" val="186"/>
  <p:tag name="TRANSPARENCY" val="True"/>
  <p:tag name="CHOOSECOLOR" val="False"/>
  <p:tag name="COLORHEX" val="000000"/>
  <p:tag name="LATEXENGINEID" val="0"/>
  <p:tag name="TEMPFOLDER" val="c:\temp\"/>
  <p:tag name="LATEXFORMHEIGHT" val=" 320"/>
  <p:tag name="LATEXFORMWIDTH" val=" 385"/>
  <p:tag name="LATEXFORMWRAP" val="True"/>
  <p:tag name="BITMAPVECTOR" val="0"/>
</p:tagLst>
</file>

<file path=ppt/tags/tag3.xml><?xml version="1.0" encoding="utf-8"?>
<p:tagLst xmlns:a="http://schemas.openxmlformats.org/drawingml/2006/main" xmlns:r="http://schemas.openxmlformats.org/officeDocument/2006/relationships" xmlns:p="http://schemas.openxmlformats.org/presentationml/2006/main">
  <p:tag name="OUTPUTDPI" val=" 1200"/>
  <p:tag name="ORIGINALHEIGHT" val=" 130.4837"/>
  <p:tag name="ORIGINALWIDTH" val=" 2554.181"/>
  <p:tag name="OUTPUTTYPE" val="PNG"/>
  <p:tag name="IGUANATEXVERSION" val="162"/>
  <p:tag name="LATEXADDIN" val="\documentclass{article}&#10;\usepackage{amsmath}&#10;\pagestyle{empty}&#10;\begin{document}&#10;&#10;$\langle\Phi|s^z|\Phi\rangle = \langle\Phi|l^z|\Phi\rangle = 0 \ \text{but} \ \langle\Phi|s^zl^z|\Phi\rangle \equiv f_{g}(x)$&#10;&#10;&#10;\end{document}"/>
  <p:tag name="IGUANATEXSIZE" val="20"/>
  <p:tag name="IGUANATEXCURSOR" val="200"/>
  <p:tag name="TRANSPARENCY" val="True"/>
  <p:tag name="CHOOSECOLOR" val="False"/>
  <p:tag name="COLORHEX" val="000000"/>
  <p:tag name="LATEXENGINEID" val="0"/>
  <p:tag name="TEMPFOLDER" val="c:\temp\"/>
  <p:tag name="LATEXFORMHEIGHT" val=" 320"/>
  <p:tag name="LATEXFORMWIDTH" val=" 385"/>
  <p:tag name="LATEXFORMWRAP" val="True"/>
  <p:tag name="BITMAPVECTOR" val="0"/>
</p:tagLst>
</file>

<file path=ppt/tags/tag4.xml><?xml version="1.0" encoding="utf-8"?>
<p:tagLst xmlns:a="http://schemas.openxmlformats.org/drawingml/2006/main" xmlns:r="http://schemas.openxmlformats.org/officeDocument/2006/relationships" xmlns:p="http://schemas.openxmlformats.org/presentationml/2006/main">
  <p:tag name="OUTPUTDPI" val=" 1200"/>
  <p:tag name="ORIGINALHEIGHT" val=" 192.7259"/>
  <p:tag name="ORIGINALWIDTH" val=" 719.91"/>
  <p:tag name="OUTPUTTYPE" val="PNG"/>
  <p:tag name="IGUANATEXVERSION" val="162"/>
  <p:tag name="LATEXADDIN" val="\documentclass{article}&#10;\usepackage{amsmath}&#10;\pagestyle{empty}&#10;\begin{document}&#10;&#10;$f_g(x) = \frac{C_g(x)}{g(x)}$&#10;&#10;&#10;\end{document}"/>
  <p:tag name="IGUANATEXSIZE" val="20"/>
  <p:tag name="IGUANATEXCURSOR" val="111"/>
  <p:tag name="TRANSPARENCY" val="True"/>
  <p:tag name="CHOOSECOLOR" val="False"/>
  <p:tag name="COLORHEX" val="000000"/>
  <p:tag name="LATEXENGINEID" val="0"/>
  <p:tag name="TEMPFOLDER" val="c:\temp\"/>
  <p:tag name="LATEXFORMHEIGHT" val=" 320"/>
  <p:tag name="LATEXFORMWIDTH" val=" 385"/>
  <p:tag name="LATEXFORMWRAP" val="True"/>
  <p:tag name="BITMAPVECTOR" val="0"/>
</p:tagLst>
</file>

<file path=ppt/tags/tag5.xml><?xml version="1.0" encoding="utf-8"?>
<p:tagLst xmlns:a="http://schemas.openxmlformats.org/drawingml/2006/main" xmlns:r="http://schemas.openxmlformats.org/officeDocument/2006/relationships" xmlns:p="http://schemas.openxmlformats.org/presentationml/2006/main">
  <p:tag name="OUTPUTDPI" val=" 1200"/>
  <p:tag name="ORIGINALHEIGHT" val=" 130.4837"/>
  <p:tag name="ORIGINALWIDTH" val=" 596.1754"/>
  <p:tag name="OUTPUTTYPE" val="PNG"/>
  <p:tag name="IGUANATEXVERSION" val="162"/>
  <p:tag name="LATEXADDIN" val="\documentclass{article}&#10;\usepackage{amsmath}&#10;\pagestyle{empty}&#10;\begin{document}&#10;&#10;$f_g(x) \approx -1$&#10;&#10;&#10;\end{document}"/>
  <p:tag name="IGUANATEXSIZE" val="20"/>
  <p:tag name="IGUANATEXCURSOR" val="99"/>
  <p:tag name="TRANSPARENCY" val="True"/>
  <p:tag name="CHOOSECOLOR" val="False"/>
  <p:tag name="COLORHEX" val="000000"/>
  <p:tag name="LATEXENGINEID" val="0"/>
  <p:tag name="TEMPFOLDER" val="c:\temp\"/>
  <p:tag name="LATEXFORMHEIGHT" val=" 320"/>
  <p:tag name="LATEXFORMWIDTH" val=" 385"/>
  <p:tag name="LATEXFORMWRAP" val="True"/>
  <p:tag name="BITMAPVECTOR" val="0"/>
</p:tagLst>
</file>

<file path=ppt/tags/tag6.xml><?xml version="1.0" encoding="utf-8"?>
<p:tagLst xmlns:a="http://schemas.openxmlformats.org/drawingml/2006/main" xmlns:r="http://schemas.openxmlformats.org/officeDocument/2006/relationships" xmlns:p="http://schemas.openxmlformats.org/presentationml/2006/main">
  <p:tag name="OUTPUTDPI" val=" 1200"/>
  <p:tag name="ORIGINALHEIGHT" val=" 551.931"/>
  <p:tag name="ORIGINALWIDTH" val=" 2957.63"/>
  <p:tag name="OUTPUTTYPE" val="PNG"/>
  <p:tag name="IGUANATEXVERSION" val="162"/>
  <p:tag name="LATEXADDIN" val="\documentclass{article}&#10;\usepackage{amsmath}&#10;\pagestyle{empty}&#10;\begin{document}&#10;&#10;\[&#10;U = \begin{pmatrix} &#10;\frac{1 + \cos \xi}{2} &amp; e^{i\chi} \frac{\sin \xi}{\sqrt{2}} &amp; e^{2i\chi} \frac{1 - \cos \xi}{2} \\ &#10;-e^{-i\chi} \frac{\sin \xi}{\sqrt{2}} &amp; \cos \xi &amp; e^{i\chi} \frac{\sin \xi}{\sqrt{2}} \\ &#10;e^{-2i\chi} \frac{1 - \cos \xi}{2} &amp; -e^{-i\chi} \frac{\sin \xi}{\sqrt{2}} &amp; \frac{1 + \cos \xi}{2} &#10;\end{pmatrix} \equiv e^{-iH\xi}&#10;\]&#10;&#10;&#10;\end{document}"/>
  <p:tag name="IGUANATEXSIZE" val="20"/>
  <p:tag name="IGUANATEXCURSOR" val="434"/>
  <p:tag name="TRANSPARENCY" val="True"/>
  <p:tag name="CHOOSECOLOR" val="False"/>
  <p:tag name="COLORHEX" val="000000"/>
  <p:tag name="LATEXENGINEID" val="0"/>
  <p:tag name="TEMPFOLDER" val="c:\temp\"/>
  <p:tag name="LATEXFORMHEIGHT" val=" 320"/>
  <p:tag name="LATEXFORMWIDTH" val=" 385"/>
  <p:tag name="LATEXFORMWRAP" val="True"/>
  <p:tag name="BITMAPVECTOR" val="0"/>
</p:tagLst>
</file>

<file path=ppt/tags/tag7.xml><?xml version="1.0" encoding="utf-8"?>
<p:tagLst xmlns:a="http://schemas.openxmlformats.org/drawingml/2006/main" xmlns:r="http://schemas.openxmlformats.org/officeDocument/2006/relationships" xmlns:p="http://schemas.openxmlformats.org/presentationml/2006/main">
  <p:tag name="OUTPUTDPI" val=" 1200"/>
  <p:tag name="ORIGINALHEIGHT" val=" 171.7285"/>
  <p:tag name="ORIGINALWIDTH" val=" 1229.846"/>
  <p:tag name="OUTPUTTYPE" val="PNG"/>
  <p:tag name="IGUANATEXVERSION" val="162"/>
  <p:tag name="LATEXADDIN" val="\documentclass{article}&#10;\usepackage{amsmath}&#10;\pagestyle{empty}&#10;\begin{document}&#10;&#10;$C_g(x) \approx -2x \int_{x}^{1} \frac{dz}{z^2} g(z)$&#10;&#10;&#10;\end{document}"/>
  <p:tag name="IGUANATEXSIZE" val="20"/>
  <p:tag name="IGUANATEXCURSOR" val="133"/>
  <p:tag name="TRANSPARENCY" val="True"/>
  <p:tag name="CHOOSECOLOR" val="False"/>
  <p:tag name="COLORHEX" val="000000"/>
  <p:tag name="LATEXENGINEID" val="0"/>
  <p:tag name="TEMPFOLDER" val="c:\temp\"/>
  <p:tag name="LATEXFORMHEIGHT" val=" 320"/>
  <p:tag name="LATEXFORMWIDTH" val=" 385"/>
  <p:tag name="LATEXFORMWRAP" val="True"/>
  <p:tag name="BITMAPVECTOR" val="0"/>
</p:tagLst>
</file>

<file path=ppt/tags/tag8.xml><?xml version="1.0" encoding="utf-8"?>
<p:tagLst xmlns:a="http://schemas.openxmlformats.org/drawingml/2006/main" xmlns:r="http://schemas.openxmlformats.org/officeDocument/2006/relationships" xmlns:p="http://schemas.openxmlformats.org/presentationml/2006/main">
  <p:tag name="OUTPUTDPI" val=" 1200"/>
  <p:tag name="ORIGINALHEIGHT" val=" 152.2309"/>
  <p:tag name="ORIGINALWIDTH" val=" 633.6708"/>
  <p:tag name="OUTPUTTYPE" val="PNG"/>
  <p:tag name="IGUANATEXVERSION" val="162"/>
  <p:tag name="LATEXADDIN" val="\documentclass{article}&#10;\usepackage{amsmath}&#10;\pagestyle{empty}&#10;\begin{document}&#10;&#10;$g(x) \propto \frac{1}{x^{1+\lambda}}$&#10;&#10;&#10;\end{document}"/>
  <p:tag name="IGUANATEXSIZE" val="20"/>
  <p:tag name="IGUANATEXCURSOR" val="118"/>
  <p:tag name="TRANSPARENCY" val="True"/>
  <p:tag name="CHOOSECOLOR" val="False"/>
  <p:tag name="COLORHEX" val="000000"/>
  <p:tag name="LATEXENGINEID" val="0"/>
  <p:tag name="TEMPFOLDER" val="c:\temp\"/>
  <p:tag name="LATEXFORMHEIGHT" val=" 320"/>
  <p:tag name="LATEXFORMWIDTH" val=" 385"/>
  <p:tag name="LATEXFORMWRAP" val="True"/>
  <p:tag name="BITMAPVECTOR" val="0"/>
</p:tagLst>
</file>

<file path=ppt/tags/tag9.xml><?xml version="1.0" encoding="utf-8"?>
<p:tagLst xmlns:a="http://schemas.openxmlformats.org/drawingml/2006/main" xmlns:r="http://schemas.openxmlformats.org/officeDocument/2006/relationships" xmlns:p="http://schemas.openxmlformats.org/presentationml/2006/main">
  <p:tag name="OUTPUTDPI" val=" 1200"/>
  <p:tag name="ORIGINALHEIGHT" val=" 130.4837"/>
  <p:tag name="ORIGINALWIDTH" val=" 722.9096"/>
  <p:tag name="OUTPUTTYPE" val="PNG"/>
  <p:tag name="IGUANATEXVERSION" val="162"/>
  <p:tag name="LATEXADDIN" val="\documentclass{article}&#10;\usepackage{amsmath}&#10;\pagestyle{empty}&#10;\begin{document}&#10;&#10;$f_g(x) = x-1$&#10;&#10;&#10;\end{document}"/>
  <p:tag name="IGUANATEXSIZE" val="20"/>
  <p:tag name="IGUANATEXCURSOR" val="94"/>
  <p:tag name="TRANSPARENCY" val="True"/>
  <p:tag name="CHOOSECOLOR" val="False"/>
  <p:tag name="COLORHEX" val="000000"/>
  <p:tag name="LATEXENGINEID" val="0"/>
  <p:tag name="TEMPFOLDER" val="c:\temp\"/>
  <p:tag name="LATEXFORMHEIGHT" val=" 320"/>
  <p:tag name="LATEXFORMWIDTH" val=" 385"/>
  <p:tag name="LATEXFORMWRAP" val="True"/>
  <p:tag name="BITMAPVECTOR" val="0"/>
</p:tagLst>
</file>

<file path=ppt/theme/theme1.xml><?xml version="1.0" encoding="utf-8"?>
<a:theme xmlns:a="http://schemas.openxmlformats.org/drawingml/2006/main" name="NMSU_2019">
  <a:themeElements>
    <a:clrScheme name="NMSU_2019">
      <a:dk1>
        <a:srgbClr val="000000"/>
      </a:dk1>
      <a:lt1>
        <a:srgbClr val="FEFFFF"/>
      </a:lt1>
      <a:dk2>
        <a:srgbClr val="8C0B41"/>
      </a:dk2>
      <a:lt2>
        <a:srgbClr val="E7E6E6"/>
      </a:lt2>
      <a:accent1>
        <a:srgbClr val="A7BABE"/>
      </a:accent1>
      <a:accent2>
        <a:srgbClr val="CFC7BD"/>
      </a:accent2>
      <a:accent3>
        <a:srgbClr val="A5A5A5"/>
      </a:accent3>
      <a:accent4>
        <a:srgbClr val="FEFFFF"/>
      </a:accent4>
      <a:accent5>
        <a:srgbClr val="5B9BD5"/>
      </a:accent5>
      <a:accent6>
        <a:srgbClr val="8C0B41"/>
      </a:accent6>
      <a:hlink>
        <a:srgbClr val="50B9F2"/>
      </a:hlink>
      <a:folHlink>
        <a:srgbClr val="6D6E71"/>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2026_NMSU_Widescreen_Wrike" id="{2F865D19-373E-3240-BC7D-F07CABB64954}" vid="{A7F3D8BB-A5DD-A44F-AC23-322864316B7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4A9D61DF888204C8139A81CE9DDA511" ma:contentTypeVersion="10" ma:contentTypeDescription="Create a new document." ma:contentTypeScope="" ma:versionID="9ffdf6476efb54183fca226d0e7dced6">
  <xsd:schema xmlns:xsd="http://www.w3.org/2001/XMLSchema" xmlns:xs="http://www.w3.org/2001/XMLSchema" xmlns:p="http://schemas.microsoft.com/office/2006/metadata/properties" xmlns:ns2="c2a35c80-fa78-4fa7-95e2-355173bbaa72" xmlns:ns3="ead5e06c-ea83-4267-93dd-8052bbf6033b" targetNamespace="http://schemas.microsoft.com/office/2006/metadata/properties" ma:root="true" ma:fieldsID="0e7ec5b8c1a30c680d5ee05b8050caff" ns2:_="" ns3:_="">
    <xsd:import namespace="c2a35c80-fa78-4fa7-95e2-355173bbaa72"/>
    <xsd:import namespace="ead5e06c-ea83-4267-93dd-8052bbf6033b"/>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lcf76f155ced4ddcb4097134ff3c332f" minOccurs="0"/>
                <xsd:element ref="ns3:TaxCatchAll"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2a35c80-fa78-4fa7-95e2-355173bbaa7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7e98472c-f966-4aa8-ad60-5a98665d5775"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ead5e06c-ea83-4267-93dd-8052bbf6033b"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4df36f4a-0142-45a3-b850-738b4d8d54b6}" ma:internalName="TaxCatchAll" ma:showField="CatchAllData" ma:web="ead5e06c-ea83-4267-93dd-8052bbf6033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ead5e06c-ea83-4267-93dd-8052bbf6033b" xsi:nil="true"/>
    <lcf76f155ced4ddcb4097134ff3c332f xmlns="c2a35c80-fa78-4fa7-95e2-355173bbaa72">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3E48BBE-204E-4D22-BEF2-E4CACF08F1E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2a35c80-fa78-4fa7-95e2-355173bbaa72"/>
    <ds:schemaRef ds:uri="ead5e06c-ea83-4267-93dd-8052bbf6033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9A8824ED-DC96-4CF3-A5E6-B44A0D5AADFF}">
  <ds:schemaRefs>
    <ds:schemaRef ds:uri="http://schemas.microsoft.com/office/2006/metadata/properties"/>
    <ds:schemaRef ds:uri="http://schemas.microsoft.com/office/infopath/2007/PartnerControls"/>
    <ds:schemaRef ds:uri="ead5e06c-ea83-4267-93dd-8052bbf6033b"/>
    <ds:schemaRef ds:uri="c2a35c80-fa78-4fa7-95e2-355173bbaa72"/>
  </ds:schemaRefs>
</ds:datastoreItem>
</file>

<file path=customXml/itemProps3.xml><?xml version="1.0" encoding="utf-8"?>
<ds:datastoreItem xmlns:ds="http://schemas.openxmlformats.org/officeDocument/2006/customXml" ds:itemID="{841CEE5B-593C-4B78-BCA7-5ACE4B90B11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NMSU_2019</Template>
  <TotalTime>4489</TotalTime>
  <Words>1095</Words>
  <Application>Microsoft Macintosh PowerPoint</Application>
  <PresentationFormat>Widescreen</PresentationFormat>
  <Paragraphs>99</Paragraphs>
  <Slides>15</Slides>
  <Notes>1</Notes>
  <HiddenSlides>0</HiddenSlides>
  <MMClips>1</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15</vt:i4>
      </vt:variant>
    </vt:vector>
  </HeadingPairs>
  <TitlesOfParts>
    <vt:vector size="22" baseType="lpstr">
      <vt:lpstr>Aptos</vt:lpstr>
      <vt:lpstr>Arial</vt:lpstr>
      <vt:lpstr>Calibri</vt:lpstr>
      <vt:lpstr>Cambria Math</vt:lpstr>
      <vt:lpstr>Tahoma</vt:lpstr>
      <vt:lpstr>Wingdings</vt:lpstr>
      <vt:lpstr>NMSU_2019</vt:lpstr>
      <vt:lpstr>Quantum Simulation of Gluon Spin-Orbit Correlations in Single- and Multi-Gluon Systems</vt:lpstr>
      <vt:lpstr>Parton Model and Quantum Mechanics</vt:lpstr>
      <vt:lpstr>Entanglement Entropy as a Driver of Parton Distributions</vt:lpstr>
      <vt:lpstr>Theoretical Framework and Assumptions</vt:lpstr>
      <vt:lpstr>Defining x Evolution for the Gluon OAM</vt:lpstr>
      <vt:lpstr>Quantum Evolution of a Single Gluon (New Developments)</vt:lpstr>
      <vt:lpstr>Spin up Conditional Probability Distribution of Gluon OAM States</vt:lpstr>
      <vt:lpstr>Entanglement Entropy for a Single Gluon</vt:lpstr>
      <vt:lpstr>Simulating an Interacting Gluon Pair </vt:lpstr>
      <vt:lpstr>Entanglement Entropy for Two Interacting Gluons</vt:lpstr>
      <vt:lpstr>Future Work</vt:lpstr>
      <vt:lpstr>Outlook</vt:lpstr>
      <vt:lpstr>Thank you! </vt:lpstr>
      <vt:lpstr>Components of a Quantum Circuit</vt:lpstr>
      <vt:lpstr>Future Work</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Juan Gil</dc:creator>
  <cp:lastModifiedBy>Juan Gil</cp:lastModifiedBy>
  <cp:revision>36</cp:revision>
  <dcterms:created xsi:type="dcterms:W3CDTF">2026-07-22T00:00:42Z</dcterms:created>
  <dcterms:modified xsi:type="dcterms:W3CDTF">2026-07-27T04:12:26Z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0x01010044A9D61DF888204C8139A81CE9DDA511</vt:lpwstr>
  </property>
  <property fmtid="{D5CDD505-2E9C-101B-9397-08002B2CF9AE}" pid="3" name="MediaServiceImageTags">
    <vt:lpwstr/>
  </property>
</Properties>
</file>