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Roboto Mono Medium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3F3C247-42C1-4802-A18E-7AB921ED1F14}">
  <a:tblStyle styleId="{F3F3C247-42C1-4802-A18E-7AB921ED1F1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MonoMedium-bold.fntdata"/><Relationship Id="rId23" Type="http://schemas.openxmlformats.org/officeDocument/2006/relationships/font" Target="fonts/RobotoMono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MonoMedium-boldItalic.fntdata"/><Relationship Id="rId25" Type="http://schemas.openxmlformats.org/officeDocument/2006/relationships/font" Target="fonts/RobotoMonoMedium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82b69f177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82b69f177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5c492859d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f5c492859d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5c492859d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f5c492859d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5c492859d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f5c492859d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f60d00aab7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f60d00aab7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f5f43787bd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f5f43787bd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5f43787bd_1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5f43787bd_1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825b125e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825b125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825b125e7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825b125e7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c0e8a159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5c0e8a159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5c492859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5c492859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82b69f17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f82b69f17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82b69f177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82b69f177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82b69f177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82b69f177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5f43787bd_1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5f43787bd_1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21.png"/><Relationship Id="rId7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gif"/><Relationship Id="rId4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22.png"/><Relationship Id="rId5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7.png"/><Relationship Id="rId5" Type="http://schemas.openxmlformats.org/officeDocument/2006/relationships/image" Target="../media/image5.png"/><Relationship Id="rId6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92254"/>
            <a:ext cx="8520600" cy="11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Arbitrary-Distance Quantum Error Correction with Gauss’s Law for Lattice Gauge Theories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828800" y="1377295"/>
            <a:ext cx="5480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0000"/>
                </a:solidFill>
              </a:rPr>
              <a:t>Neel S. Modi</a:t>
            </a:r>
            <a:r>
              <a:rPr lang="en" sz="2100"/>
              <a:t>, </a:t>
            </a:r>
            <a:r>
              <a:rPr lang="en" sz="2100"/>
              <a:t>Lento Nagano, Masazumi Honda, Nobuyuki Yoshioka, Christian W. Bauer</a:t>
            </a:r>
            <a:endParaRPr sz="21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325" y="2440635"/>
            <a:ext cx="2254674" cy="126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1303" y="2627950"/>
            <a:ext cx="1729424" cy="131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1361" y="2540830"/>
            <a:ext cx="1143764" cy="13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03093" y="3805912"/>
            <a:ext cx="1729432" cy="126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63506" y="4049835"/>
            <a:ext cx="3245394" cy="9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3274350" y="2130258"/>
            <a:ext cx="259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(arXiv-submitted + upcoming)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2" name="Google Shape;6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 txBox="1"/>
          <p:nvPr>
            <p:ph type="title"/>
          </p:nvPr>
        </p:nvSpPr>
        <p:spPr>
          <a:xfrm>
            <a:off x="311700" y="7834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 with code capacity</a:t>
            </a:r>
            <a:r>
              <a:rPr lang="en"/>
              <a:t> simulations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cf. (Pato-Klco, ‘26)</a:t>
            </a:r>
            <a:endParaRPr sz="1000"/>
          </a:p>
        </p:txBody>
      </p:sp>
      <p:pic>
        <p:nvPicPr>
          <p:cNvPr id="228" name="Google Shape;2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5200" y="2929625"/>
            <a:ext cx="3173575" cy="21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0" name="Google Shape;2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7413" y="886015"/>
            <a:ext cx="5229178" cy="1973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"/>
          <p:cNvSpPr txBox="1"/>
          <p:nvPr>
            <p:ph type="title"/>
          </p:nvPr>
        </p:nvSpPr>
        <p:spPr>
          <a:xfrm>
            <a:off x="311700" y="18525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we do better?</a:t>
            </a:r>
            <a:endParaRPr/>
          </a:p>
        </p:txBody>
      </p:sp>
      <p:sp>
        <p:nvSpPr>
          <p:cNvPr id="236" name="Google Shape;236;p23"/>
          <p:cNvSpPr txBox="1"/>
          <p:nvPr>
            <p:ph idx="1" type="body"/>
          </p:nvPr>
        </p:nvSpPr>
        <p:spPr>
          <a:xfrm>
            <a:off x="311700" y="694780"/>
            <a:ext cx="8520600" cy="122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Observation: we effectively encoded each site and link, then imposed Gauss’s law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if we encode </a:t>
            </a:r>
            <a:r>
              <a:rPr lang="en">
                <a:solidFill>
                  <a:srgbClr val="FF0000"/>
                </a:solidFill>
              </a:rPr>
              <a:t>blocks </a:t>
            </a:r>
            <a:r>
              <a:rPr lang="en"/>
              <a:t>of the lattice, instead of individual sites and links?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we go beyond repetition code?</a:t>
            </a:r>
            <a:endParaRPr/>
          </a:p>
        </p:txBody>
      </p:sp>
      <p:cxnSp>
        <p:nvCxnSpPr>
          <p:cNvPr id="237" name="Google Shape;237;p23"/>
          <p:cNvCxnSpPr/>
          <p:nvPr/>
        </p:nvCxnSpPr>
        <p:spPr>
          <a:xfrm>
            <a:off x="150650" y="1962007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8" name="Google Shape;238;p23"/>
          <p:cNvSpPr/>
          <p:nvPr/>
        </p:nvSpPr>
        <p:spPr>
          <a:xfrm>
            <a:off x="1520846" y="1895491"/>
            <a:ext cx="126300" cy="139800"/>
          </a:xfrm>
          <a:prstGeom prst="ellipse">
            <a:avLst/>
          </a:prstGeom>
          <a:solidFill>
            <a:srgbClr val="FF0000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39" name="Google Shape;239;p23"/>
          <p:cNvCxnSpPr/>
          <p:nvPr/>
        </p:nvCxnSpPr>
        <p:spPr>
          <a:xfrm>
            <a:off x="1606296" y="1962007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0" name="Google Shape;240;p23"/>
          <p:cNvSpPr/>
          <p:nvPr/>
        </p:nvSpPr>
        <p:spPr>
          <a:xfrm>
            <a:off x="2976492" y="1895491"/>
            <a:ext cx="126300" cy="139800"/>
          </a:xfrm>
          <a:prstGeom prst="ellipse">
            <a:avLst/>
          </a:prstGeom>
          <a:solidFill>
            <a:schemeClr val="dk1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41" name="Google Shape;241;p23"/>
          <p:cNvCxnSpPr/>
          <p:nvPr/>
        </p:nvCxnSpPr>
        <p:spPr>
          <a:xfrm>
            <a:off x="3040484" y="1962007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2" name="Google Shape;242;p23"/>
          <p:cNvSpPr/>
          <p:nvPr/>
        </p:nvSpPr>
        <p:spPr>
          <a:xfrm>
            <a:off x="4420590" y="1895491"/>
            <a:ext cx="126300" cy="139800"/>
          </a:xfrm>
          <a:prstGeom prst="ellipse">
            <a:avLst/>
          </a:prstGeom>
          <a:solidFill>
            <a:schemeClr val="dk1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43" name="Google Shape;243;p23"/>
          <p:cNvCxnSpPr/>
          <p:nvPr/>
        </p:nvCxnSpPr>
        <p:spPr>
          <a:xfrm>
            <a:off x="4496129" y="1962007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4" name="Google Shape;244;p23"/>
          <p:cNvSpPr/>
          <p:nvPr/>
        </p:nvSpPr>
        <p:spPr>
          <a:xfrm>
            <a:off x="5866325" y="1895491"/>
            <a:ext cx="126300" cy="139800"/>
          </a:xfrm>
          <a:prstGeom prst="ellipse">
            <a:avLst/>
          </a:prstGeom>
          <a:solidFill>
            <a:schemeClr val="dk1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45" name="Google Shape;245;p23"/>
          <p:cNvCxnSpPr/>
          <p:nvPr/>
        </p:nvCxnSpPr>
        <p:spPr>
          <a:xfrm>
            <a:off x="1614851" y="1958632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6" name="Google Shape;246;p23"/>
          <p:cNvSpPr/>
          <p:nvPr/>
        </p:nvSpPr>
        <p:spPr>
          <a:xfrm>
            <a:off x="2985047" y="1892116"/>
            <a:ext cx="126300" cy="139800"/>
          </a:xfrm>
          <a:prstGeom prst="ellipse">
            <a:avLst/>
          </a:prstGeom>
          <a:solidFill>
            <a:srgbClr val="FF0000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47" name="Google Shape;247;p23"/>
          <p:cNvCxnSpPr/>
          <p:nvPr/>
        </p:nvCxnSpPr>
        <p:spPr>
          <a:xfrm>
            <a:off x="3070496" y="1958632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8" name="Google Shape;248;p23"/>
          <p:cNvSpPr/>
          <p:nvPr/>
        </p:nvSpPr>
        <p:spPr>
          <a:xfrm>
            <a:off x="4420871" y="1892116"/>
            <a:ext cx="126300" cy="139800"/>
          </a:xfrm>
          <a:prstGeom prst="ellipse">
            <a:avLst/>
          </a:prstGeom>
          <a:solidFill>
            <a:srgbClr val="FF0000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49" name="Google Shape;249;p23"/>
          <p:cNvCxnSpPr/>
          <p:nvPr/>
        </p:nvCxnSpPr>
        <p:spPr>
          <a:xfrm>
            <a:off x="4504684" y="1958632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0" name="Google Shape;250;p23"/>
          <p:cNvSpPr/>
          <p:nvPr/>
        </p:nvSpPr>
        <p:spPr>
          <a:xfrm>
            <a:off x="5874880" y="1892116"/>
            <a:ext cx="126300" cy="139800"/>
          </a:xfrm>
          <a:prstGeom prst="ellipse">
            <a:avLst/>
          </a:prstGeom>
          <a:solidFill>
            <a:srgbClr val="FF0000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51" name="Google Shape;251;p23"/>
          <p:cNvCxnSpPr/>
          <p:nvPr/>
        </p:nvCxnSpPr>
        <p:spPr>
          <a:xfrm>
            <a:off x="5960329" y="1958632"/>
            <a:ext cx="2826900" cy="0"/>
          </a:xfrm>
          <a:prstGeom prst="straightConnector1">
            <a:avLst/>
          </a:prstGeom>
          <a:noFill/>
          <a:ln cap="flat" cmpd="sng" w="489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2" name="Google Shape;252;p23"/>
          <p:cNvSpPr/>
          <p:nvPr/>
        </p:nvSpPr>
        <p:spPr>
          <a:xfrm>
            <a:off x="7330526" y="1892116"/>
            <a:ext cx="126300" cy="139800"/>
          </a:xfrm>
          <a:prstGeom prst="ellipse">
            <a:avLst/>
          </a:prstGeom>
          <a:solidFill>
            <a:srgbClr val="FF0000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sp>
        <p:nvSpPr>
          <p:cNvPr id="253" name="Google Shape;253;p23"/>
          <p:cNvSpPr/>
          <p:nvPr/>
        </p:nvSpPr>
        <p:spPr>
          <a:xfrm>
            <a:off x="8724890" y="1888741"/>
            <a:ext cx="126300" cy="139800"/>
          </a:xfrm>
          <a:prstGeom prst="ellipse">
            <a:avLst/>
          </a:prstGeom>
          <a:solidFill>
            <a:srgbClr val="FF0000"/>
          </a:solidFill>
          <a:ln cap="flat" cmpd="sng" w="489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725" lIns="58725" spcFirstLastPara="1" rIns="58725" wrap="square" tIns="58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99"/>
          </a:p>
        </p:txBody>
      </p:sp>
      <p:cxnSp>
        <p:nvCxnSpPr>
          <p:cNvPr id="254" name="Google Shape;254;p23"/>
          <p:cNvCxnSpPr/>
          <p:nvPr/>
        </p:nvCxnSpPr>
        <p:spPr>
          <a:xfrm>
            <a:off x="4572000" y="2231848"/>
            <a:ext cx="0" cy="550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5" name="Google Shape;255;p23"/>
          <p:cNvSpPr txBox="1"/>
          <p:nvPr/>
        </p:nvSpPr>
        <p:spPr>
          <a:xfrm>
            <a:off x="4612275" y="2202311"/>
            <a:ext cx="459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chemeClr val="dk1"/>
                </a:solidFill>
              </a:rPr>
              <a:t>G</a:t>
            </a:r>
            <a:r>
              <a:rPr baseline="-25000" i="1" lang="en" sz="1800">
                <a:solidFill>
                  <a:schemeClr val="dk1"/>
                </a:solidFill>
              </a:rPr>
              <a:t>ij</a:t>
            </a:r>
            <a:endParaRPr i="1" sz="1800">
              <a:solidFill>
                <a:schemeClr val="dk1"/>
              </a:solidFill>
            </a:endParaRPr>
          </a:p>
        </p:txBody>
      </p:sp>
      <p:sp>
        <p:nvSpPr>
          <p:cNvPr id="256" name="Google Shape;256;p23"/>
          <p:cNvSpPr/>
          <p:nvPr/>
        </p:nvSpPr>
        <p:spPr>
          <a:xfrm>
            <a:off x="1824396" y="2888109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57" name="Google Shape;257;p23"/>
          <p:cNvSpPr/>
          <p:nvPr/>
        </p:nvSpPr>
        <p:spPr>
          <a:xfrm>
            <a:off x="2176331" y="3325330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58" name="Google Shape;258;p23"/>
          <p:cNvSpPr/>
          <p:nvPr/>
        </p:nvSpPr>
        <p:spPr>
          <a:xfrm>
            <a:off x="2556686" y="2888109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59" name="Google Shape;259;p23"/>
          <p:cNvSpPr/>
          <p:nvPr/>
        </p:nvSpPr>
        <p:spPr>
          <a:xfrm>
            <a:off x="2889058" y="3325330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0" name="Google Shape;260;p23"/>
          <p:cNvSpPr/>
          <p:nvPr/>
        </p:nvSpPr>
        <p:spPr>
          <a:xfrm>
            <a:off x="3226632" y="2888109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1" name="Google Shape;261;p23"/>
          <p:cNvSpPr/>
          <p:nvPr/>
        </p:nvSpPr>
        <p:spPr>
          <a:xfrm>
            <a:off x="3578567" y="3325330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2" name="Google Shape;262;p23"/>
          <p:cNvSpPr/>
          <p:nvPr/>
        </p:nvSpPr>
        <p:spPr>
          <a:xfrm>
            <a:off x="3958922" y="2888109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3" name="Google Shape;263;p23"/>
          <p:cNvSpPr/>
          <p:nvPr/>
        </p:nvSpPr>
        <p:spPr>
          <a:xfrm>
            <a:off x="4291294" y="3325330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4" name="Google Shape;264;p23"/>
          <p:cNvSpPr/>
          <p:nvPr/>
        </p:nvSpPr>
        <p:spPr>
          <a:xfrm>
            <a:off x="4671497" y="2907708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5" name="Google Shape;265;p23"/>
          <p:cNvSpPr/>
          <p:nvPr/>
        </p:nvSpPr>
        <p:spPr>
          <a:xfrm>
            <a:off x="5023432" y="3344928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6" name="Google Shape;266;p23"/>
          <p:cNvSpPr/>
          <p:nvPr/>
        </p:nvSpPr>
        <p:spPr>
          <a:xfrm>
            <a:off x="5403787" y="2907708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7" name="Google Shape;267;p23"/>
          <p:cNvSpPr/>
          <p:nvPr/>
        </p:nvSpPr>
        <p:spPr>
          <a:xfrm>
            <a:off x="5736159" y="3344928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8" name="Google Shape;268;p23"/>
          <p:cNvSpPr/>
          <p:nvPr/>
        </p:nvSpPr>
        <p:spPr>
          <a:xfrm>
            <a:off x="6073733" y="2907708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69" name="Google Shape;269;p23"/>
          <p:cNvSpPr/>
          <p:nvPr/>
        </p:nvSpPr>
        <p:spPr>
          <a:xfrm>
            <a:off x="6425668" y="3344928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70" name="Google Shape;270;p23"/>
          <p:cNvSpPr/>
          <p:nvPr/>
        </p:nvSpPr>
        <p:spPr>
          <a:xfrm>
            <a:off x="6776292" y="2907708"/>
            <a:ext cx="181200" cy="200400"/>
          </a:xfrm>
          <a:prstGeom prst="ellipse">
            <a:avLst/>
          </a:prstGeom>
          <a:solidFill>
            <a:schemeClr val="dk1"/>
          </a:solidFill>
          <a:ln cap="flat" cmpd="sng" w="702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250" lIns="84250" spcFirstLastPara="1" rIns="84250" wrap="square" tIns="84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rgbClr val="FF9900"/>
              </a:solidFill>
            </a:endParaRPr>
          </a:p>
        </p:txBody>
      </p:sp>
      <p:sp>
        <p:nvSpPr>
          <p:cNvPr id="271" name="Google Shape;271;p23"/>
          <p:cNvSpPr txBox="1"/>
          <p:nvPr/>
        </p:nvSpPr>
        <p:spPr>
          <a:xfrm>
            <a:off x="150650" y="3864426"/>
            <a:ext cx="391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[15, 12, 1] + Gauss’s law = [15, 7, 5] BCH code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2" name="Google Shape;272;p23"/>
          <p:cNvSpPr txBox="1"/>
          <p:nvPr/>
        </p:nvSpPr>
        <p:spPr>
          <a:xfrm>
            <a:off x="5303075" y="3864425"/>
            <a:ext cx="3548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Concat. with [5, 1, 5] yields [[12.5</a:t>
            </a:r>
            <a:r>
              <a:rPr i="1" lang="en">
                <a:solidFill>
                  <a:schemeClr val="dk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i="1" lang="en">
                <a:solidFill>
                  <a:schemeClr val="dk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, 5]]*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*Requires gluing all </a:t>
            </a:r>
            <a:r>
              <a:rPr i="1" lang="en" sz="1100">
                <a:solidFill>
                  <a:schemeClr val="dk1"/>
                </a:solidFill>
              </a:rPr>
              <a:t>N</a:t>
            </a:r>
            <a:r>
              <a:rPr lang="en" sz="1100">
                <a:solidFill>
                  <a:schemeClr val="dk1"/>
                </a:solidFill>
              </a:rPr>
              <a:t> / 6 pairs of dangling ends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1187700" y="4556931"/>
            <a:ext cx="676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Surpasses</a:t>
            </a:r>
            <a:r>
              <a:rPr lang="en" sz="1800"/>
              <a:t> our original efficiency bound (</a:t>
            </a:r>
            <a:r>
              <a:rPr i="1" lang="en" sz="1800"/>
              <a:t>n</a:t>
            </a:r>
            <a:r>
              <a:rPr lang="en" sz="1800"/>
              <a:t> ≥ 15</a:t>
            </a:r>
            <a:r>
              <a:rPr i="1" lang="en" sz="1800"/>
              <a:t>N</a:t>
            </a:r>
            <a:r>
              <a:rPr lang="en" sz="1800"/>
              <a:t>, but </a:t>
            </a:r>
            <a:r>
              <a:rPr i="1" lang="en" sz="1800"/>
              <a:t>n</a:t>
            </a:r>
            <a:r>
              <a:rPr lang="en" sz="1800"/>
              <a:t> = 12.5</a:t>
            </a:r>
            <a:r>
              <a:rPr i="1" lang="en" sz="1800"/>
              <a:t>N</a:t>
            </a:r>
            <a:r>
              <a:rPr lang="en" sz="1800"/>
              <a:t>)</a:t>
            </a:r>
            <a:endParaRPr sz="1800"/>
          </a:p>
        </p:txBody>
      </p:sp>
      <p:pic>
        <p:nvPicPr>
          <p:cNvPr descr="a red arrow pointing upward on a white background . (Provided by Tenor)" id="274" name="Google Shape;27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1372" y="3684847"/>
            <a:ext cx="1594000" cy="122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6" name="Google Shape;2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1550" y="2124939"/>
            <a:ext cx="833750" cy="685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4"/>
          <p:cNvSpPr txBox="1"/>
          <p:nvPr>
            <p:ph type="title"/>
          </p:nvPr>
        </p:nvSpPr>
        <p:spPr>
          <a:xfrm>
            <a:off x="311700" y="56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Compare “block BCH” against optimal GLC (preliminary)</a:t>
            </a:r>
            <a:endParaRPr/>
          </a:p>
        </p:txBody>
      </p:sp>
      <p:pic>
        <p:nvPicPr>
          <p:cNvPr id="282" name="Google Shape;28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628950"/>
            <a:ext cx="5589795" cy="45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4"/>
          <p:cNvSpPr txBox="1"/>
          <p:nvPr/>
        </p:nvSpPr>
        <p:spPr>
          <a:xfrm>
            <a:off x="5823850" y="960275"/>
            <a:ext cx="33201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Benefits: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Lower physical qubit cost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Reasonable logical error rate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Efficient decoders are known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Caveats: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Higher weight stabilizers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Higher weight interaction terms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In 1D, solving Gauss’s law yields a simple model anyway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4" name="Google Shape;28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framework for the concept of “utilizing Gauss’s law”</a:t>
            </a:r>
            <a:endParaRPr/>
          </a:p>
        </p:txBody>
      </p:sp>
      <p:sp>
        <p:nvSpPr>
          <p:cNvPr id="290" name="Google Shape;290;p25"/>
          <p:cNvSpPr txBox="1"/>
          <p:nvPr>
            <p:ph idx="1" type="body"/>
          </p:nvPr>
        </p:nvSpPr>
        <p:spPr>
          <a:xfrm>
            <a:off x="311700" y="1152475"/>
            <a:ext cx="8520600" cy="3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Take </a:t>
            </a:r>
            <a:r>
              <a:rPr i="1" lang="en"/>
              <a:t>any</a:t>
            </a:r>
            <a:r>
              <a:rPr lang="en"/>
              <a:t> Hamiltonian LGT with Hilbert space ℋ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Equip </a:t>
            </a:r>
            <a:r>
              <a:rPr i="1" lang="en"/>
              <a:t>any</a:t>
            </a:r>
            <a:r>
              <a:rPr lang="en"/>
              <a:t> QECC with physical qubits (or otherwise), so that ℋ  ⊆ ℋ</a:t>
            </a:r>
            <a:r>
              <a:rPr baseline="-25000" i="1" lang="en"/>
              <a:t>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Let ℋ</a:t>
            </a:r>
            <a:r>
              <a:rPr baseline="-25000" i="1" lang="en"/>
              <a:t>G</a:t>
            </a:r>
            <a:r>
              <a:rPr lang="en"/>
              <a:t> ⊆ ℋ  be the gauge-invariant subspace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Then </a:t>
            </a:r>
            <a:r>
              <a:rPr lang="en">
                <a:solidFill>
                  <a:srgbClr val="FF0000"/>
                </a:solidFill>
              </a:rPr>
              <a:t>upgrade the QECC</a:t>
            </a:r>
            <a:r>
              <a:rPr lang="en">
                <a:solidFill>
                  <a:srgbClr val="000000"/>
                </a:solidFill>
              </a:rPr>
              <a:t> from </a:t>
            </a:r>
            <a:r>
              <a:rPr lang="en"/>
              <a:t>ℋ  ⊆ ℋ</a:t>
            </a:r>
            <a:r>
              <a:rPr baseline="-25000" i="1" lang="en"/>
              <a:t>P</a:t>
            </a:r>
            <a:r>
              <a:rPr lang="en"/>
              <a:t> to ℋ</a:t>
            </a:r>
            <a:r>
              <a:rPr baseline="-25000" i="1" lang="en"/>
              <a:t>G</a:t>
            </a:r>
            <a:r>
              <a:rPr lang="en"/>
              <a:t> ⊆ ℋ</a:t>
            </a:r>
            <a:r>
              <a:rPr baseline="-25000" i="1" lang="en"/>
              <a:t>P</a:t>
            </a:r>
            <a:endParaRPr i="1"/>
          </a:p>
        </p:txBody>
      </p:sp>
      <p:sp>
        <p:nvSpPr>
          <p:cNvPr id="291" name="Google Shape;291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2" name="Google Shape;29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9739" y="2747199"/>
            <a:ext cx="6244524" cy="234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6"/>
          <p:cNvSpPr txBox="1"/>
          <p:nvPr>
            <p:ph type="title"/>
          </p:nvPr>
        </p:nvSpPr>
        <p:spPr>
          <a:xfrm>
            <a:off x="311700" y="21883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about the non-Abelian case?</a:t>
            </a:r>
            <a:endParaRPr/>
          </a:p>
        </p:txBody>
      </p:sp>
      <p:sp>
        <p:nvSpPr>
          <p:cNvPr id="298" name="Google Shape;298;p26"/>
          <p:cNvSpPr txBox="1"/>
          <p:nvPr>
            <p:ph idx="1" type="body"/>
          </p:nvPr>
        </p:nvSpPr>
        <p:spPr>
          <a:xfrm>
            <a:off x="311700" y="729333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Immediate problem: the upgraded QECC is </a:t>
            </a:r>
            <a:r>
              <a:rPr i="1" lang="en"/>
              <a:t>not</a:t>
            </a:r>
            <a:r>
              <a:rPr lang="en"/>
              <a:t> a stabilizer code!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Resolution: </a:t>
            </a:r>
            <a:r>
              <a:rPr lang="en">
                <a:solidFill>
                  <a:srgbClr val="FF0000"/>
                </a:solidFill>
              </a:rPr>
              <a:t>upgrade the QECC only </a:t>
            </a:r>
            <a:r>
              <a:rPr i="1" lang="en">
                <a:solidFill>
                  <a:srgbClr val="FF0000"/>
                </a:solidFill>
              </a:rPr>
              <a:t>partially</a:t>
            </a:r>
            <a:r>
              <a:rPr lang="en">
                <a:solidFill>
                  <a:srgbClr val="FF0000"/>
                </a:solidFill>
              </a:rPr>
              <a:t> </a:t>
            </a:r>
            <a:r>
              <a:rPr lang="en"/>
              <a:t>(enough to make a stabilizer code)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Find a convenient ℋ</a:t>
            </a:r>
            <a:r>
              <a:rPr baseline="-25000" i="1" lang="en"/>
              <a:t>G</a:t>
            </a:r>
            <a:r>
              <a:rPr lang="en"/>
              <a:t>  ⊆ ℋ</a:t>
            </a:r>
            <a:r>
              <a:rPr baseline="-25000" i="1" lang="en"/>
              <a:t>G’</a:t>
            </a:r>
            <a:r>
              <a:rPr lang="en"/>
              <a:t> ⊆ ℋ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Upgrade the QECC from ℋ  ⊆ ℋ</a:t>
            </a:r>
            <a:r>
              <a:rPr baseline="-25000" i="1" lang="en"/>
              <a:t>P</a:t>
            </a:r>
            <a:r>
              <a:rPr lang="en"/>
              <a:t> only to ℋ</a:t>
            </a:r>
            <a:r>
              <a:rPr baseline="-25000" i="1" lang="en"/>
              <a:t>G’</a:t>
            </a:r>
            <a:r>
              <a:rPr lang="en"/>
              <a:t> ⊆ ℋ</a:t>
            </a:r>
            <a:r>
              <a:rPr baseline="-25000" i="1" lang="en"/>
              <a:t>P</a:t>
            </a:r>
            <a:endParaRPr i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Needs investigation: </a:t>
            </a:r>
            <a:r>
              <a:rPr i="1" lang="en"/>
              <a:t>how bad is it to disregard some amount of Gauss’s law?</a:t>
            </a:r>
            <a:endParaRPr/>
          </a:p>
        </p:txBody>
      </p:sp>
      <p:sp>
        <p:nvSpPr>
          <p:cNvPr id="299" name="Google Shape;29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0" name="Google Shape;30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9074" y="2867232"/>
            <a:ext cx="2797451" cy="223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9671" y="2867232"/>
            <a:ext cx="2816906" cy="223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directions</a:t>
            </a:r>
            <a:endParaRPr/>
          </a:p>
        </p:txBody>
      </p:sp>
      <p:sp>
        <p:nvSpPr>
          <p:cNvPr id="307" name="Google Shape;30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How much can domain-agnostic codes be improved by Gauss’s law?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Surface codes, bicycle codes, perfect codes, good qLDPC codes, etc.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Explore non-Abelian case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Select </a:t>
            </a:r>
            <a:r>
              <a:rPr lang="en"/>
              <a:t>ℋ</a:t>
            </a:r>
            <a:r>
              <a:rPr baseline="-25000" i="1" lang="en"/>
              <a:t>G’</a:t>
            </a:r>
            <a:r>
              <a:rPr lang="en"/>
              <a:t> to be the subspace where net color charge is balanced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"/>
              <a:t>Truncated Kogut-Susskind Hamiltonian in the basis |</a:t>
            </a:r>
            <a:r>
              <a:rPr b="1" lang="en"/>
              <a:t>1</a:t>
            </a:r>
            <a:r>
              <a:rPr lang="en"/>
              <a:t>⟩, |</a:t>
            </a:r>
            <a:r>
              <a:rPr b="1" lang="en"/>
              <a:t>3</a:t>
            </a:r>
            <a:r>
              <a:rPr lang="en"/>
              <a:t>⟩, |</a:t>
            </a:r>
            <a:r>
              <a:rPr b="1" lang="en"/>
              <a:t>3</a:t>
            </a:r>
            <a:r>
              <a:rPr lang="en"/>
              <a:t>⟩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AutoNum type="romanLcPeriod"/>
            </a:pPr>
            <a:r>
              <a:rPr lang="en">
                <a:solidFill>
                  <a:srgbClr val="FF0000"/>
                </a:solidFill>
              </a:rPr>
              <a:t>Qudit stabilizer codes</a:t>
            </a:r>
            <a:r>
              <a:rPr lang="en">
                <a:solidFill>
                  <a:srgbClr val="000000"/>
                </a:solidFill>
              </a:rPr>
              <a:t> (cf. Spagnoli-Roggero-Wiebe ‘26)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</a:pPr>
            <a:r>
              <a:rPr lang="en">
                <a:solidFill>
                  <a:srgbClr val="000000"/>
                </a:solidFill>
              </a:rPr>
              <a:t>Encode first to qubits, then choose </a:t>
            </a:r>
            <a:r>
              <a:rPr lang="en"/>
              <a:t>ℋ</a:t>
            </a:r>
            <a:r>
              <a:rPr baseline="-25000" i="1" lang="en"/>
              <a:t>G’</a:t>
            </a:r>
            <a:r>
              <a:rPr lang="en"/>
              <a:t> to make a stabilizer code from there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Consider circuit-level noise models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What is the threshold rate?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Can Gauss’s law improve over domain-agnostic case?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Investigate fault-tolerant Hamiltonian simulation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How does complexity of FT Hamiltonian simulation change with different codes?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Hardware test?</a:t>
            </a:r>
            <a:endParaRPr/>
          </a:p>
        </p:txBody>
      </p:sp>
      <p:cxnSp>
        <p:nvCxnSpPr>
          <p:cNvPr id="308" name="Google Shape;308;p27"/>
          <p:cNvCxnSpPr/>
          <p:nvPr/>
        </p:nvCxnSpPr>
        <p:spPr>
          <a:xfrm>
            <a:off x="6509124" y="2278354"/>
            <a:ext cx="84000" cy="0"/>
          </a:xfrm>
          <a:prstGeom prst="straightConnector1">
            <a:avLst/>
          </a:prstGeom>
          <a:noFill/>
          <a:ln cap="flat" cmpd="sng" w="19050">
            <a:solidFill>
              <a:srgbClr val="0A0A0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9" name="Google Shape;309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"/>
          <p:cNvSpPr txBox="1"/>
          <p:nvPr>
            <p:ph type="title"/>
          </p:nvPr>
        </p:nvSpPr>
        <p:spPr>
          <a:xfrm>
            <a:off x="3670050" y="2285400"/>
            <a:ext cx="180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315" name="Google Shape;315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311700" y="206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is the time to get involved with QEC</a:t>
            </a:r>
            <a:endParaRPr/>
          </a:p>
        </p:txBody>
      </p:sp>
      <p:cxnSp>
        <p:nvCxnSpPr>
          <p:cNvPr id="68" name="Google Shape;68;p14"/>
          <p:cNvCxnSpPr/>
          <p:nvPr/>
        </p:nvCxnSpPr>
        <p:spPr>
          <a:xfrm>
            <a:off x="1160175" y="1213275"/>
            <a:ext cx="0" cy="391260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" name="Google Shape;69;p14"/>
          <p:cNvCxnSpPr/>
          <p:nvPr/>
        </p:nvCxnSpPr>
        <p:spPr>
          <a:xfrm rot="10800000">
            <a:off x="802075" y="1015275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" name="Google Shape;70;p14"/>
          <p:cNvSpPr txBox="1"/>
          <p:nvPr/>
        </p:nvSpPr>
        <p:spPr>
          <a:xfrm>
            <a:off x="255690" y="779600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1994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71" name="Google Shape;71;p14"/>
          <p:cNvCxnSpPr/>
          <p:nvPr/>
        </p:nvCxnSpPr>
        <p:spPr>
          <a:xfrm rot="10800000">
            <a:off x="802075" y="1495450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" name="Google Shape;72;p14"/>
          <p:cNvSpPr txBox="1"/>
          <p:nvPr/>
        </p:nvSpPr>
        <p:spPr>
          <a:xfrm>
            <a:off x="255690" y="1259775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1996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73" name="Google Shape;73;p14"/>
          <p:cNvCxnSpPr/>
          <p:nvPr/>
        </p:nvCxnSpPr>
        <p:spPr>
          <a:xfrm rot="10800000">
            <a:off x="802075" y="1975625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4" name="Google Shape;74;p14"/>
          <p:cNvSpPr txBox="1"/>
          <p:nvPr/>
        </p:nvSpPr>
        <p:spPr>
          <a:xfrm>
            <a:off x="255690" y="1739950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1998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75" name="Google Shape;75;p14"/>
          <p:cNvCxnSpPr/>
          <p:nvPr/>
        </p:nvCxnSpPr>
        <p:spPr>
          <a:xfrm rot="10800000">
            <a:off x="802075" y="2454532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" name="Google Shape;76;p14"/>
          <p:cNvSpPr txBox="1"/>
          <p:nvPr/>
        </p:nvSpPr>
        <p:spPr>
          <a:xfrm>
            <a:off x="255690" y="2218857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2000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77" name="Google Shape;77;p14"/>
          <p:cNvCxnSpPr/>
          <p:nvPr/>
        </p:nvCxnSpPr>
        <p:spPr>
          <a:xfrm rot="10800000">
            <a:off x="802075" y="2934707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8" name="Google Shape;78;p14"/>
          <p:cNvSpPr txBox="1"/>
          <p:nvPr/>
        </p:nvSpPr>
        <p:spPr>
          <a:xfrm>
            <a:off x="255690" y="2699032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2002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79" name="Google Shape;79;p14"/>
          <p:cNvCxnSpPr/>
          <p:nvPr/>
        </p:nvCxnSpPr>
        <p:spPr>
          <a:xfrm rot="10800000">
            <a:off x="802075" y="3416050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" name="Google Shape;80;p14"/>
          <p:cNvSpPr txBox="1"/>
          <p:nvPr/>
        </p:nvSpPr>
        <p:spPr>
          <a:xfrm>
            <a:off x="255690" y="3180375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2004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81" name="Google Shape;81;p14"/>
          <p:cNvCxnSpPr/>
          <p:nvPr/>
        </p:nvCxnSpPr>
        <p:spPr>
          <a:xfrm rot="10800000">
            <a:off x="802075" y="3894957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" name="Google Shape;82;p14"/>
          <p:cNvSpPr txBox="1"/>
          <p:nvPr/>
        </p:nvSpPr>
        <p:spPr>
          <a:xfrm>
            <a:off x="255690" y="3659282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2006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83" name="Google Shape;83;p14"/>
          <p:cNvCxnSpPr/>
          <p:nvPr/>
        </p:nvCxnSpPr>
        <p:spPr>
          <a:xfrm rot="10800000">
            <a:off x="802075" y="4375132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" name="Google Shape;84;p14"/>
          <p:cNvSpPr txBox="1"/>
          <p:nvPr/>
        </p:nvSpPr>
        <p:spPr>
          <a:xfrm>
            <a:off x="255690" y="4139457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2008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85" name="Google Shape;85;p14"/>
          <p:cNvCxnSpPr/>
          <p:nvPr/>
        </p:nvCxnSpPr>
        <p:spPr>
          <a:xfrm rot="10800000">
            <a:off x="802075" y="4855307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" name="Google Shape;86;p14"/>
          <p:cNvSpPr txBox="1"/>
          <p:nvPr/>
        </p:nvSpPr>
        <p:spPr>
          <a:xfrm>
            <a:off x="255690" y="4619632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2010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87" name="Google Shape;87;p14"/>
          <p:cNvCxnSpPr/>
          <p:nvPr/>
        </p:nvCxnSpPr>
        <p:spPr>
          <a:xfrm>
            <a:off x="5689550" y="1212688"/>
            <a:ext cx="0" cy="391260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" name="Google Shape;88;p14"/>
          <p:cNvCxnSpPr/>
          <p:nvPr/>
        </p:nvCxnSpPr>
        <p:spPr>
          <a:xfrm rot="10800000">
            <a:off x="5331450" y="1014688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4"/>
          <p:cNvSpPr txBox="1"/>
          <p:nvPr/>
        </p:nvSpPr>
        <p:spPr>
          <a:xfrm>
            <a:off x="4785065" y="779013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2012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90" name="Google Shape;90;p14"/>
          <p:cNvCxnSpPr/>
          <p:nvPr/>
        </p:nvCxnSpPr>
        <p:spPr>
          <a:xfrm rot="10800000">
            <a:off x="5331450" y="1494863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1" name="Google Shape;91;p14"/>
          <p:cNvSpPr txBox="1"/>
          <p:nvPr/>
        </p:nvSpPr>
        <p:spPr>
          <a:xfrm>
            <a:off x="4785065" y="1259188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2014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92" name="Google Shape;92;p14"/>
          <p:cNvCxnSpPr/>
          <p:nvPr/>
        </p:nvCxnSpPr>
        <p:spPr>
          <a:xfrm rot="10800000">
            <a:off x="5331450" y="1975038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3" name="Google Shape;93;p14"/>
          <p:cNvSpPr txBox="1"/>
          <p:nvPr/>
        </p:nvSpPr>
        <p:spPr>
          <a:xfrm>
            <a:off x="4785065" y="1739363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2016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94" name="Google Shape;94;p14"/>
          <p:cNvCxnSpPr/>
          <p:nvPr/>
        </p:nvCxnSpPr>
        <p:spPr>
          <a:xfrm rot="10800000">
            <a:off x="5331450" y="2453945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5" name="Google Shape;95;p14"/>
          <p:cNvSpPr txBox="1"/>
          <p:nvPr/>
        </p:nvSpPr>
        <p:spPr>
          <a:xfrm>
            <a:off x="4785065" y="2218270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2018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96" name="Google Shape;96;p14"/>
          <p:cNvCxnSpPr/>
          <p:nvPr/>
        </p:nvCxnSpPr>
        <p:spPr>
          <a:xfrm rot="10800000">
            <a:off x="5331450" y="2934120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7" name="Google Shape;97;p14"/>
          <p:cNvSpPr txBox="1"/>
          <p:nvPr/>
        </p:nvSpPr>
        <p:spPr>
          <a:xfrm>
            <a:off x="4785065" y="2698445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2020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98" name="Google Shape;98;p14"/>
          <p:cNvCxnSpPr/>
          <p:nvPr/>
        </p:nvCxnSpPr>
        <p:spPr>
          <a:xfrm rot="10800000">
            <a:off x="5331450" y="3415462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9" name="Google Shape;99;p14"/>
          <p:cNvSpPr txBox="1"/>
          <p:nvPr/>
        </p:nvSpPr>
        <p:spPr>
          <a:xfrm>
            <a:off x="4785065" y="3179787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2022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00" name="Google Shape;100;p14"/>
          <p:cNvCxnSpPr/>
          <p:nvPr/>
        </p:nvCxnSpPr>
        <p:spPr>
          <a:xfrm rot="10800000">
            <a:off x="5331450" y="3894369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1" name="Google Shape;101;p14"/>
          <p:cNvSpPr txBox="1"/>
          <p:nvPr/>
        </p:nvSpPr>
        <p:spPr>
          <a:xfrm>
            <a:off x="4785065" y="3658694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2024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02" name="Google Shape;102;p14"/>
          <p:cNvCxnSpPr/>
          <p:nvPr/>
        </p:nvCxnSpPr>
        <p:spPr>
          <a:xfrm rot="10800000">
            <a:off x="5331450" y="4374544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3" name="Google Shape;103;p14"/>
          <p:cNvSpPr txBox="1"/>
          <p:nvPr/>
        </p:nvSpPr>
        <p:spPr>
          <a:xfrm>
            <a:off x="4785065" y="4138869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2026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04" name="Google Shape;104;p14"/>
          <p:cNvCxnSpPr/>
          <p:nvPr/>
        </p:nvCxnSpPr>
        <p:spPr>
          <a:xfrm rot="10800000">
            <a:off x="5331450" y="4854719"/>
            <a:ext cx="366600" cy="24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" name="Google Shape;105;p14"/>
          <p:cNvSpPr txBox="1"/>
          <p:nvPr/>
        </p:nvSpPr>
        <p:spPr>
          <a:xfrm>
            <a:off x="4785065" y="4619044"/>
            <a:ext cx="7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2028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06" name="Google Shape;106;p14"/>
          <p:cNvCxnSpPr/>
          <p:nvPr/>
        </p:nvCxnSpPr>
        <p:spPr>
          <a:xfrm>
            <a:off x="1179775" y="1301334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" name="Google Shape;107;p14"/>
          <p:cNvSpPr txBox="1"/>
          <p:nvPr/>
        </p:nvSpPr>
        <p:spPr>
          <a:xfrm>
            <a:off x="1424175" y="1045834"/>
            <a:ext cx="32613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QEC “discovered” as a feature of QM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(Calderbank-Shor, ‘96), (Steane, ‘96), (Gottesman, ‘97)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08" name="Google Shape;108;p14"/>
          <p:cNvCxnSpPr/>
          <p:nvPr/>
        </p:nvCxnSpPr>
        <p:spPr>
          <a:xfrm>
            <a:off x="1179775" y="1765351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9" name="Google Shape;109;p14"/>
          <p:cNvSpPr txBox="1"/>
          <p:nvPr/>
        </p:nvSpPr>
        <p:spPr>
          <a:xfrm>
            <a:off x="1424150" y="1509848"/>
            <a:ext cx="32190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Threshold theorem proven, threshold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rate ~99.9999%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(Laflamme-Knill-Zurek, ‘98), (Aharonov-Ben-Or, ‘99)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10" name="Google Shape;110;p14"/>
          <p:cNvCxnSpPr/>
          <p:nvPr/>
        </p:nvCxnSpPr>
        <p:spPr>
          <a:xfrm>
            <a:off x="1179775" y="2454087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" name="Google Shape;111;p14"/>
          <p:cNvSpPr txBox="1"/>
          <p:nvPr/>
        </p:nvSpPr>
        <p:spPr>
          <a:xfrm>
            <a:off x="1424142" y="2198599"/>
            <a:ext cx="30360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Planar surface codes introduced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(Bravyi-Kitaev, ‘98), (Freedman-Meyer, ‘98)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12" name="Google Shape;112;p14"/>
          <p:cNvCxnSpPr/>
          <p:nvPr/>
        </p:nvCxnSpPr>
        <p:spPr>
          <a:xfrm>
            <a:off x="1179775" y="2913119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3" name="Google Shape;113;p14"/>
          <p:cNvSpPr txBox="1"/>
          <p:nvPr/>
        </p:nvSpPr>
        <p:spPr>
          <a:xfrm>
            <a:off x="1424150" y="2657623"/>
            <a:ext cx="32613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Surface code threshold rate </a:t>
            </a:r>
            <a:r>
              <a:rPr lang="en">
                <a:solidFill>
                  <a:schemeClr val="dk1"/>
                </a:solidFill>
              </a:rPr>
              <a:t>e</a:t>
            </a:r>
            <a:r>
              <a:rPr lang="en">
                <a:solidFill>
                  <a:schemeClr val="dk1"/>
                </a:solidFill>
              </a:rPr>
              <a:t>stimated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to be ~99.98%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(Dennis-Kitaev-Landahl-Preskill, ‘01)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14" name="Google Shape;114;p14"/>
          <p:cNvCxnSpPr/>
          <p:nvPr/>
        </p:nvCxnSpPr>
        <p:spPr>
          <a:xfrm>
            <a:off x="1179775" y="4222894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" name="Google Shape;115;p14"/>
          <p:cNvSpPr txBox="1"/>
          <p:nvPr/>
        </p:nvSpPr>
        <p:spPr>
          <a:xfrm>
            <a:off x="1424150" y="3967394"/>
            <a:ext cx="31479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~99% fidelity reported for entangling a </a:t>
            </a:r>
            <a:r>
              <a:rPr lang="en">
                <a:solidFill>
                  <a:schemeClr val="dk1"/>
                </a:solidFill>
              </a:rPr>
              <a:t>pair of trapped ions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(Benhelm et al., ‘08)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16" name="Google Shape;116;p14"/>
          <p:cNvCxnSpPr/>
          <p:nvPr/>
        </p:nvCxnSpPr>
        <p:spPr>
          <a:xfrm>
            <a:off x="5698050" y="1468200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" name="Google Shape;117;p14"/>
          <p:cNvSpPr txBox="1"/>
          <p:nvPr/>
        </p:nvSpPr>
        <p:spPr>
          <a:xfrm>
            <a:off x="5942425" y="1212700"/>
            <a:ext cx="28899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Lattice surgery introduced for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surface codes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(Horsman-Fowler-Devitt-Meter, ‘11)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18" name="Google Shape;118;p14"/>
          <p:cNvCxnSpPr/>
          <p:nvPr/>
        </p:nvCxnSpPr>
        <p:spPr>
          <a:xfrm>
            <a:off x="5698050" y="2123628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" name="Google Shape;119;p14"/>
          <p:cNvSpPr txBox="1"/>
          <p:nvPr/>
        </p:nvSpPr>
        <p:spPr>
          <a:xfrm>
            <a:off x="5942425" y="1868117"/>
            <a:ext cx="30780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~99.9% 2-qubit gate fidelity,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~99.99% 1-qubit gate fidelity,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</a:t>
            </a:r>
            <a:r>
              <a:rPr lang="en">
                <a:solidFill>
                  <a:schemeClr val="dk1"/>
                </a:solidFill>
              </a:rPr>
              <a:t>eported for a pair of trapped ions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(Ballance-Harty-Linke-Sepiol-Lucas, ‘16)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20" name="Google Shape;120;p14"/>
          <p:cNvCxnSpPr/>
          <p:nvPr/>
        </p:nvCxnSpPr>
        <p:spPr>
          <a:xfrm>
            <a:off x="1179775" y="3554198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1" name="Google Shape;121;p14"/>
          <p:cNvSpPr txBox="1"/>
          <p:nvPr/>
        </p:nvSpPr>
        <p:spPr>
          <a:xfrm>
            <a:off x="1424150" y="3298698"/>
            <a:ext cx="32613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Modern starting point for qLDPC codes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(sparse-graph codes)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(MacKay-Mitchison-McFadden, ‘04)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22" name="Google Shape;122;p14"/>
          <p:cNvCxnSpPr/>
          <p:nvPr/>
        </p:nvCxnSpPr>
        <p:spPr>
          <a:xfrm>
            <a:off x="1179775" y="4778008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" name="Google Shape;123;p14"/>
          <p:cNvSpPr txBox="1"/>
          <p:nvPr/>
        </p:nvSpPr>
        <p:spPr>
          <a:xfrm>
            <a:off x="1424150" y="4522508"/>
            <a:ext cx="31785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Hypergraph-product codes introduced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(prototypical qLDPC family)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(Tillich-Zemor, ‘09)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24" name="Google Shape;124;p14"/>
          <p:cNvCxnSpPr/>
          <p:nvPr/>
        </p:nvCxnSpPr>
        <p:spPr>
          <a:xfrm>
            <a:off x="5698050" y="3056313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14"/>
          <p:cNvSpPr txBox="1"/>
          <p:nvPr/>
        </p:nvSpPr>
        <p:spPr>
          <a:xfrm>
            <a:off x="5942425" y="2800828"/>
            <a:ext cx="3294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Discovery of “good” qLDPC codes,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i.e., </a:t>
            </a:r>
            <a:r>
              <a:rPr i="1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 = Θ(n) and </a:t>
            </a:r>
            <a:r>
              <a:rPr i="1" lang="en">
                <a:solidFill>
                  <a:schemeClr val="dk1"/>
                </a:solidFill>
              </a:rPr>
              <a:t>d</a:t>
            </a:r>
            <a:r>
              <a:rPr lang="en">
                <a:solidFill>
                  <a:schemeClr val="dk1"/>
                </a:solidFill>
              </a:rPr>
              <a:t> = Θ(n)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(Panteleev-Kalachev, ‘21)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26" name="Google Shape;126;p14"/>
          <p:cNvCxnSpPr/>
          <p:nvPr/>
        </p:nvCxnSpPr>
        <p:spPr>
          <a:xfrm>
            <a:off x="5711946" y="3688021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" name="Google Shape;127;p14"/>
          <p:cNvSpPr txBox="1"/>
          <p:nvPr/>
        </p:nvSpPr>
        <p:spPr>
          <a:xfrm>
            <a:off x="5956325" y="3432547"/>
            <a:ext cx="34647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Linear-time decoders for “good”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qLDPC codes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(Dinur-Hsieh-Lin-Vidick, ‘22)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28" name="Google Shape;128;p14"/>
          <p:cNvCxnSpPr/>
          <p:nvPr/>
        </p:nvCxnSpPr>
        <p:spPr>
          <a:xfrm>
            <a:off x="5720200" y="4238974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" name="Google Shape;129;p14"/>
          <p:cNvSpPr txBox="1"/>
          <p:nvPr/>
        </p:nvSpPr>
        <p:spPr>
          <a:xfrm>
            <a:off x="5964575" y="3983489"/>
            <a:ext cx="32946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Google, QuEra, and Quantinuum </a:t>
            </a:r>
            <a:r>
              <a:rPr lang="en"/>
              <a:t>experimentally </a:t>
            </a:r>
            <a:r>
              <a:rPr lang="en">
                <a:solidFill>
                  <a:schemeClr val="dk1"/>
                </a:solidFill>
              </a:rPr>
              <a:t>demonstrate QEC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below the FT </a:t>
            </a:r>
            <a:r>
              <a:rPr lang="en">
                <a:solidFill>
                  <a:schemeClr val="dk1"/>
                </a:solidFill>
              </a:rPr>
              <a:t>t</a:t>
            </a:r>
            <a:r>
              <a:rPr lang="en">
                <a:solidFill>
                  <a:schemeClr val="dk1"/>
                </a:solidFill>
              </a:rPr>
              <a:t>hreshold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(Google, ‘24), (QuEra, ‘25), (Quantinuum, ‘26)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30" name="Google Shape;130;p14"/>
          <p:cNvCxnSpPr/>
          <p:nvPr/>
        </p:nvCxnSpPr>
        <p:spPr>
          <a:xfrm>
            <a:off x="5711946" y="4971396"/>
            <a:ext cx="30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14"/>
          <p:cNvSpPr txBox="1"/>
          <p:nvPr/>
        </p:nvSpPr>
        <p:spPr>
          <a:xfrm>
            <a:off x="5956325" y="4715922"/>
            <a:ext cx="3464700" cy="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Your hardware demonstration here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32" name="Google Shape;13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General-Purpose QEC (Stabilizer Codes)</a:t>
            </a:r>
            <a:endParaRPr/>
          </a:p>
        </p:txBody>
      </p:sp>
      <p:sp>
        <p:nvSpPr>
          <p:cNvPr id="138" name="Google Shape;138;p15"/>
          <p:cNvSpPr txBox="1"/>
          <p:nvPr>
            <p:ph idx="1" type="body"/>
          </p:nvPr>
        </p:nvSpPr>
        <p:spPr>
          <a:xfrm>
            <a:off x="311700" y="1017725"/>
            <a:ext cx="8520600" cy="39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 </a:t>
            </a:r>
            <a:r>
              <a:rPr i="1" lang="en">
                <a:solidFill>
                  <a:srgbClr val="FF0000"/>
                </a:solidFill>
              </a:rPr>
              <a:t>quantum error-correcting code (QECC)</a:t>
            </a:r>
            <a:r>
              <a:rPr lang="en">
                <a:solidFill>
                  <a:srgbClr val="000000"/>
                </a:solidFill>
              </a:rPr>
              <a:t> is a subspace </a:t>
            </a:r>
            <a:r>
              <a:rPr i="1" lang="en">
                <a:solidFill>
                  <a:srgbClr val="000000"/>
                </a:solidFill>
              </a:rPr>
              <a:t>H</a:t>
            </a:r>
            <a:r>
              <a:rPr baseline="-25000" i="1" lang="en">
                <a:solidFill>
                  <a:srgbClr val="000000"/>
                </a:solidFill>
              </a:rPr>
              <a:t>C</a:t>
            </a:r>
            <a:r>
              <a:rPr lang="en">
                <a:solidFill>
                  <a:srgbClr val="000000"/>
                </a:solidFill>
              </a:rPr>
              <a:t> within </a:t>
            </a:r>
            <a:r>
              <a:rPr i="1" lang="en">
                <a:solidFill>
                  <a:srgbClr val="000000"/>
                </a:solidFill>
              </a:rPr>
              <a:t>n</a:t>
            </a:r>
            <a:r>
              <a:rPr lang="en">
                <a:solidFill>
                  <a:srgbClr val="000000"/>
                </a:solidFill>
              </a:rPr>
              <a:t>-qubit states.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i="1" lang="en"/>
              <a:t>H</a:t>
            </a:r>
            <a:r>
              <a:rPr baseline="-25000" i="1" lang="en"/>
              <a:t>C</a:t>
            </a:r>
            <a:r>
              <a:rPr lang="en">
                <a:solidFill>
                  <a:srgbClr val="000000"/>
                </a:solidFill>
              </a:rPr>
              <a:t> is called the </a:t>
            </a:r>
            <a:r>
              <a:rPr i="1" lang="en">
                <a:solidFill>
                  <a:srgbClr val="FF0000"/>
                </a:solidFill>
              </a:rPr>
              <a:t>code space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0000"/>
                </a:solidFill>
              </a:rPr>
              <a:t>Stabilizer codes</a:t>
            </a:r>
            <a:r>
              <a:rPr lang="en">
                <a:solidFill>
                  <a:srgbClr val="000000"/>
                </a:solidFill>
              </a:rPr>
              <a:t> choose </a:t>
            </a:r>
            <a:r>
              <a:rPr i="1" lang="en"/>
              <a:t>H</a:t>
            </a:r>
            <a:r>
              <a:rPr baseline="-25000" i="1" lang="en"/>
              <a:t>C</a:t>
            </a:r>
            <a:r>
              <a:rPr lang="en"/>
              <a:t> as invariant states of (Pauli) “stabilizer” operators.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Example: </a:t>
            </a:r>
            <a:r>
              <a:rPr i="1" lang="en">
                <a:solidFill>
                  <a:srgbClr val="000000"/>
                </a:solidFill>
              </a:rPr>
              <a:t>S</a:t>
            </a:r>
            <a:r>
              <a:rPr baseline="-25000" lang="en">
                <a:solidFill>
                  <a:srgbClr val="000000"/>
                </a:solidFill>
              </a:rPr>
              <a:t>1</a:t>
            </a:r>
            <a:r>
              <a:rPr lang="en">
                <a:solidFill>
                  <a:srgbClr val="000000"/>
                </a:solidFill>
              </a:rPr>
              <a:t> = </a:t>
            </a:r>
            <a:r>
              <a:rPr i="1" lang="en">
                <a:solidFill>
                  <a:srgbClr val="000000"/>
                </a:solidFill>
              </a:rPr>
              <a:t>Z Z I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000000"/>
                </a:solidFill>
              </a:rPr>
              <a:t>and </a:t>
            </a:r>
            <a:r>
              <a:rPr i="1" lang="en">
                <a:solidFill>
                  <a:srgbClr val="000000"/>
                </a:solidFill>
              </a:rPr>
              <a:t>S</a:t>
            </a:r>
            <a:r>
              <a:rPr baseline="-25000" lang="en">
                <a:solidFill>
                  <a:srgbClr val="000000"/>
                </a:solidFill>
              </a:rPr>
              <a:t>2</a:t>
            </a:r>
            <a:r>
              <a:rPr lang="en">
                <a:solidFill>
                  <a:srgbClr val="000000"/>
                </a:solidFill>
              </a:rPr>
              <a:t> = </a:t>
            </a:r>
            <a:r>
              <a:rPr i="1" lang="en">
                <a:solidFill>
                  <a:srgbClr val="000000"/>
                </a:solidFill>
              </a:rPr>
              <a:t>I Z Z</a:t>
            </a:r>
            <a:r>
              <a:rPr lang="en">
                <a:solidFill>
                  <a:srgbClr val="000000"/>
                </a:solidFill>
              </a:rPr>
              <a:t> gives </a:t>
            </a:r>
            <a:r>
              <a:rPr i="1" lang="en">
                <a:solidFill>
                  <a:srgbClr val="000000"/>
                </a:solidFill>
              </a:rPr>
              <a:t>H</a:t>
            </a:r>
            <a:r>
              <a:rPr baseline="-25000" i="1" lang="en">
                <a:solidFill>
                  <a:srgbClr val="000000"/>
                </a:solidFill>
              </a:rPr>
              <a:t>C</a:t>
            </a:r>
            <a:r>
              <a:rPr lang="en">
                <a:solidFill>
                  <a:srgbClr val="000000"/>
                </a:solidFill>
              </a:rPr>
              <a:t> = span{|000⟩, </a:t>
            </a:r>
            <a:r>
              <a:rPr lang="en">
                <a:solidFill>
                  <a:srgbClr val="000000"/>
                </a:solidFill>
              </a:rPr>
              <a:t>|111⟩</a:t>
            </a:r>
            <a:r>
              <a:rPr lang="en">
                <a:solidFill>
                  <a:srgbClr val="000000"/>
                </a:solidFill>
              </a:rPr>
              <a:t>}.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0000"/>
                </a:solidFill>
              </a:rPr>
              <a:t>Syndrome</a:t>
            </a:r>
            <a:r>
              <a:rPr lang="en">
                <a:solidFill>
                  <a:srgbClr val="000000"/>
                </a:solidFill>
              </a:rPr>
              <a:t> of a Pauli error </a:t>
            </a:r>
            <a:r>
              <a:rPr i="1" lang="en">
                <a:solidFill>
                  <a:srgbClr val="000000"/>
                </a:solidFill>
              </a:rPr>
              <a:t>E</a:t>
            </a:r>
            <a:r>
              <a:rPr lang="en">
                <a:solidFill>
                  <a:srgbClr val="000000"/>
                </a:solidFill>
              </a:rPr>
              <a:t> answers: “Does </a:t>
            </a:r>
            <a:r>
              <a:rPr i="1" lang="en">
                <a:solidFill>
                  <a:srgbClr val="000000"/>
                </a:solidFill>
              </a:rPr>
              <a:t>E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000000"/>
                </a:solidFill>
              </a:rPr>
              <a:t>commute</a:t>
            </a:r>
            <a:r>
              <a:rPr lang="en">
                <a:solidFill>
                  <a:srgbClr val="000000"/>
                </a:solidFill>
              </a:rPr>
              <a:t> with </a:t>
            </a:r>
            <a:r>
              <a:rPr i="1" lang="en">
                <a:solidFill>
                  <a:srgbClr val="000000"/>
                </a:solidFill>
              </a:rPr>
              <a:t>S</a:t>
            </a:r>
            <a:r>
              <a:rPr baseline="-25000" i="1" lang="en">
                <a:solidFill>
                  <a:srgbClr val="000000"/>
                </a:solidFill>
              </a:rPr>
              <a:t>i</a:t>
            </a:r>
            <a:r>
              <a:rPr lang="en">
                <a:solidFill>
                  <a:srgbClr val="000000"/>
                </a:solidFill>
              </a:rPr>
              <a:t>?”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No → </a:t>
            </a:r>
            <a:r>
              <a:rPr i="1" lang="en">
                <a:solidFill>
                  <a:srgbClr val="000000"/>
                </a:solidFill>
              </a:rPr>
              <a:t>S</a:t>
            </a:r>
            <a:r>
              <a:rPr baseline="-25000" i="1" lang="en">
                <a:solidFill>
                  <a:srgbClr val="000000"/>
                </a:solidFill>
              </a:rPr>
              <a:t>i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detects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i="1" lang="en">
                <a:solidFill>
                  <a:srgbClr val="000000"/>
                </a:solidFill>
              </a:rPr>
              <a:t>E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Yes → </a:t>
            </a:r>
            <a:r>
              <a:rPr i="1" lang="en">
                <a:solidFill>
                  <a:srgbClr val="000000"/>
                </a:solidFill>
              </a:rPr>
              <a:t>S</a:t>
            </a:r>
            <a:r>
              <a:rPr baseline="-25000" i="1" lang="en">
                <a:solidFill>
                  <a:srgbClr val="000000"/>
                </a:solidFill>
              </a:rPr>
              <a:t>i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does not detect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i="1" lang="en">
                <a:solidFill>
                  <a:srgbClr val="000000"/>
                </a:solidFill>
              </a:rPr>
              <a:t>E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Code distance </a:t>
            </a:r>
            <a:r>
              <a:rPr i="1" lang="en">
                <a:solidFill>
                  <a:srgbClr val="000000"/>
                </a:solidFill>
              </a:rPr>
              <a:t>d</a:t>
            </a:r>
            <a:r>
              <a:rPr lang="en">
                <a:solidFill>
                  <a:srgbClr val="000000"/>
                </a:solidFill>
              </a:rPr>
              <a:t> = minimum weight of </a:t>
            </a:r>
            <a:r>
              <a:rPr lang="en">
                <a:solidFill>
                  <a:srgbClr val="FF0000"/>
                </a:solidFill>
              </a:rPr>
              <a:t>completely undetectable</a:t>
            </a:r>
            <a:r>
              <a:rPr lang="en">
                <a:solidFill>
                  <a:srgbClr val="000000"/>
                </a:solidFill>
              </a:rPr>
              <a:t> Pauli error.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Example: </a:t>
            </a:r>
            <a:r>
              <a:rPr i="1" lang="en">
                <a:solidFill>
                  <a:srgbClr val="000000"/>
                </a:solidFill>
              </a:rPr>
              <a:t>d</a:t>
            </a:r>
            <a:r>
              <a:rPr lang="en">
                <a:solidFill>
                  <a:srgbClr val="000000"/>
                </a:solidFill>
              </a:rPr>
              <a:t> = 1 due to </a:t>
            </a:r>
            <a:r>
              <a:rPr i="1" lang="en">
                <a:solidFill>
                  <a:srgbClr val="000000"/>
                </a:solidFill>
              </a:rPr>
              <a:t>E</a:t>
            </a:r>
            <a:r>
              <a:rPr lang="en">
                <a:solidFill>
                  <a:srgbClr val="000000"/>
                </a:solidFill>
              </a:rPr>
              <a:t> = </a:t>
            </a:r>
            <a:r>
              <a:rPr i="1" lang="en">
                <a:solidFill>
                  <a:srgbClr val="000000"/>
                </a:solidFill>
              </a:rPr>
              <a:t>Z I I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Distance </a:t>
            </a:r>
            <a:r>
              <a:rPr i="1" lang="en">
                <a:solidFill>
                  <a:srgbClr val="000000"/>
                </a:solidFill>
              </a:rPr>
              <a:t>d</a:t>
            </a:r>
            <a:r>
              <a:rPr lang="en">
                <a:solidFill>
                  <a:srgbClr val="000000"/>
                </a:solidFill>
              </a:rPr>
              <a:t> = 2</a:t>
            </a:r>
            <a:r>
              <a:rPr i="1" lang="en">
                <a:solidFill>
                  <a:srgbClr val="000000"/>
                </a:solidFill>
              </a:rPr>
              <a:t>t</a:t>
            </a:r>
            <a:r>
              <a:rPr lang="en">
                <a:solidFill>
                  <a:srgbClr val="000000"/>
                </a:solidFill>
              </a:rPr>
              <a:t> + 1 code can correct arbitrary </a:t>
            </a:r>
            <a:r>
              <a:rPr i="1" lang="en">
                <a:solidFill>
                  <a:srgbClr val="000000"/>
                </a:solidFill>
              </a:rPr>
              <a:t>t</a:t>
            </a:r>
            <a:r>
              <a:rPr lang="en">
                <a:solidFill>
                  <a:srgbClr val="000000"/>
                </a:solidFill>
              </a:rPr>
              <a:t>-qubit errors.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9" name="Google Shape;13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We’ve seen QEC before in</a:t>
            </a:r>
            <a:r>
              <a:rPr lang="en"/>
              <a:t> </a:t>
            </a:r>
            <a:r>
              <a:rPr lang="en"/>
              <a:t>HEP</a:t>
            </a:r>
            <a:endParaRPr/>
          </a:p>
        </p:txBody>
      </p:sp>
      <p:sp>
        <p:nvSpPr>
          <p:cNvPr id="145" name="Google Shape;145;p16"/>
          <p:cNvSpPr txBox="1"/>
          <p:nvPr>
            <p:ph idx="1" type="body"/>
          </p:nvPr>
        </p:nvSpPr>
        <p:spPr>
          <a:xfrm>
            <a:off x="311700" y="1152475"/>
            <a:ext cx="8520600" cy="160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Toric code as a ℤ</a:t>
            </a:r>
            <a:r>
              <a:rPr baseline="-25000" lang="en"/>
              <a:t>2</a:t>
            </a:r>
            <a:r>
              <a:rPr lang="en"/>
              <a:t> lattice gauge theory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Arbitrary code distance (technically qLDPC)</a:t>
            </a:r>
            <a:endParaRPr>
              <a:solidFill>
                <a:srgbClr val="FF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Gauss’s law </a:t>
            </a:r>
            <a:r>
              <a:rPr i="1" lang="en">
                <a:solidFill>
                  <a:srgbClr val="FF0000"/>
                </a:solidFill>
              </a:rPr>
              <a:t>and</a:t>
            </a:r>
            <a:r>
              <a:rPr lang="en">
                <a:solidFill>
                  <a:srgbClr val="FF0000"/>
                </a:solidFill>
              </a:rPr>
              <a:t> ground state degeneracy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46" name="Google Shape;14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0550" y="3062550"/>
            <a:ext cx="3141750" cy="150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8325" y="1017726"/>
            <a:ext cx="3364299" cy="174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>
            <p:ph idx="1" type="body"/>
          </p:nvPr>
        </p:nvSpPr>
        <p:spPr>
          <a:xfrm>
            <a:off x="311700" y="3317361"/>
            <a:ext cx="8520600" cy="160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Entanglement-wedge reconstruction in AdS/CFT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i="1" lang="en"/>
              <a:t>Operator-algebra</a:t>
            </a:r>
            <a:r>
              <a:rPr lang="en"/>
              <a:t> variant of QEC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Not simply conformal invariance (requires bulk)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311700" y="1401317"/>
            <a:ext cx="570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(Bravyi-Kitaev, ‘98)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311700" y="3564961"/>
            <a:ext cx="570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(Dong-Harlow-Wall, ‘16)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51" name="Google Shape;15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"/>
          <p:cNvSpPr txBox="1"/>
          <p:nvPr>
            <p:ph type="title"/>
          </p:nvPr>
        </p:nvSpPr>
        <p:spPr>
          <a:xfrm>
            <a:off x="187825" y="445025"/>
            <a:ext cx="8824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Simulating Hamiltonian LGTs using their </a:t>
            </a:r>
            <a:r>
              <a:rPr i="1" lang="en">
                <a:solidFill>
                  <a:srgbClr val="FF0000"/>
                </a:solidFill>
              </a:rPr>
              <a:t>nature-</a:t>
            </a:r>
            <a:r>
              <a:rPr i="1" lang="en">
                <a:solidFill>
                  <a:srgbClr val="FF0000"/>
                </a:solidFill>
              </a:rPr>
              <a:t>given</a:t>
            </a:r>
            <a:r>
              <a:rPr lang="en"/>
              <a:t> QECC</a:t>
            </a:r>
            <a:endParaRPr/>
          </a:p>
        </p:txBody>
      </p:sp>
      <p:sp>
        <p:nvSpPr>
          <p:cNvPr id="157" name="Google Shape;157;p17"/>
          <p:cNvSpPr txBox="1"/>
          <p:nvPr>
            <p:ph idx="1" type="body"/>
          </p:nvPr>
        </p:nvSpPr>
        <p:spPr>
          <a:xfrm>
            <a:off x="311700" y="1152475"/>
            <a:ext cx="85206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First attempt: take any </a:t>
            </a:r>
            <a:r>
              <a:rPr lang="en"/>
              <a:t>ℤ</a:t>
            </a:r>
            <a:r>
              <a:rPr baseline="-25000" lang="en"/>
              <a:t>2</a:t>
            </a:r>
            <a:r>
              <a:rPr lang="en"/>
              <a:t> lattice gauge theory, e.g.,</a:t>
            </a:r>
            <a:endParaRPr/>
          </a:p>
        </p:txBody>
      </p:sp>
      <p:pic>
        <p:nvPicPr>
          <p:cNvPr id="158" name="Google Shape;15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3862" y="1628175"/>
            <a:ext cx="4416275" cy="14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>
            <p:ph idx="1" type="body"/>
          </p:nvPr>
        </p:nvSpPr>
        <p:spPr>
          <a:xfrm>
            <a:off x="311700" y="3007769"/>
            <a:ext cx="85206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The gauge-invariant subspace ℋ</a:t>
            </a:r>
            <a:r>
              <a:rPr baseline="-25000" lang="en"/>
              <a:t>G</a:t>
            </a:r>
            <a:r>
              <a:rPr lang="en"/>
              <a:t> ⊆ ℋ  is </a:t>
            </a:r>
            <a:r>
              <a:rPr i="1" lang="en">
                <a:solidFill>
                  <a:srgbClr val="FF0000"/>
                </a:solidFill>
              </a:rPr>
              <a:t>automatically</a:t>
            </a:r>
            <a:r>
              <a:rPr lang="en"/>
              <a:t> an </a:t>
            </a:r>
            <a:r>
              <a:rPr i="1" lang="en"/>
              <a:t>n</a:t>
            </a:r>
            <a:r>
              <a:rPr lang="en"/>
              <a:t>-qubit QECC!*</a:t>
            </a:r>
            <a:endParaRPr/>
          </a:p>
        </p:txBody>
      </p:sp>
      <p:cxnSp>
        <p:nvCxnSpPr>
          <p:cNvPr id="160" name="Google Shape;160;p17"/>
          <p:cNvCxnSpPr/>
          <p:nvPr/>
        </p:nvCxnSpPr>
        <p:spPr>
          <a:xfrm>
            <a:off x="2891505" y="3983011"/>
            <a:ext cx="3105900" cy="0"/>
          </a:xfrm>
          <a:prstGeom prst="straightConnector1">
            <a:avLst/>
          </a:prstGeom>
          <a:noFill/>
          <a:ln cap="flat" cmpd="sng" w="537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1" name="Google Shape;161;p17"/>
          <p:cNvSpPr/>
          <p:nvPr/>
        </p:nvSpPr>
        <p:spPr>
          <a:xfrm>
            <a:off x="4396947" y="3909928"/>
            <a:ext cx="138900" cy="153600"/>
          </a:xfrm>
          <a:prstGeom prst="ellipse">
            <a:avLst/>
          </a:prstGeom>
          <a:solidFill>
            <a:schemeClr val="dk1"/>
          </a:solidFill>
          <a:ln cap="flat" cmpd="sng" w="5377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525" lIns="64525" spcFirstLastPara="1" rIns="64525" wrap="square" tIns="64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8"/>
          </a:p>
        </p:txBody>
      </p:sp>
      <p:sp>
        <p:nvSpPr>
          <p:cNvPr id="162" name="Google Shape;162;p17"/>
          <p:cNvSpPr txBox="1"/>
          <p:nvPr/>
        </p:nvSpPr>
        <p:spPr>
          <a:xfrm>
            <a:off x="2891500" y="3430550"/>
            <a:ext cx="4029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525" lIns="64525" spcFirstLastPara="1" rIns="64525" wrap="square" tIns="645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976">
                <a:solidFill>
                  <a:schemeClr val="dk1"/>
                </a:solidFill>
              </a:rPr>
              <a:t> L</a:t>
            </a:r>
            <a:r>
              <a:rPr baseline="-25000" i="1" lang="en" sz="1976">
                <a:solidFill>
                  <a:schemeClr val="dk1"/>
                </a:solidFill>
              </a:rPr>
              <a:t>i</a:t>
            </a:r>
            <a:endParaRPr baseline="-25000" sz="1976">
              <a:solidFill>
                <a:schemeClr val="dk1"/>
              </a:solidFill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1810720" y="4238325"/>
            <a:ext cx="19179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525" lIns="64525" spcFirstLastPara="1" rIns="64525" wrap="square" tIns="645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976">
                <a:solidFill>
                  <a:schemeClr val="dk1"/>
                </a:solidFill>
              </a:rPr>
              <a:t>L</a:t>
            </a:r>
            <a:r>
              <a:rPr baseline="-25000" i="1" lang="en" sz="1976">
                <a:solidFill>
                  <a:schemeClr val="dk1"/>
                </a:solidFill>
              </a:rPr>
              <a:t>i</a:t>
            </a:r>
            <a:r>
              <a:rPr lang="en" sz="1976">
                <a:solidFill>
                  <a:schemeClr val="dk1"/>
                </a:solidFill>
              </a:rPr>
              <a:t> + </a:t>
            </a:r>
            <a:r>
              <a:rPr i="1" lang="en" sz="1976">
                <a:solidFill>
                  <a:schemeClr val="dk1"/>
                </a:solidFill>
              </a:rPr>
              <a:t>S</a:t>
            </a:r>
            <a:r>
              <a:rPr baseline="-25000" i="1" lang="en" sz="1976">
                <a:solidFill>
                  <a:schemeClr val="dk1"/>
                </a:solidFill>
              </a:rPr>
              <a:t>i</a:t>
            </a:r>
            <a:r>
              <a:rPr lang="en" sz="1976">
                <a:solidFill>
                  <a:schemeClr val="dk1"/>
                </a:solidFill>
              </a:rPr>
              <a:t> + </a:t>
            </a:r>
            <a:r>
              <a:rPr i="1" lang="en" sz="1976">
                <a:solidFill>
                  <a:schemeClr val="dk1"/>
                </a:solidFill>
              </a:rPr>
              <a:t>L</a:t>
            </a:r>
            <a:r>
              <a:rPr baseline="-25000" i="1" lang="en" sz="1976">
                <a:solidFill>
                  <a:schemeClr val="dk1"/>
                </a:solidFill>
              </a:rPr>
              <a:t>i</a:t>
            </a:r>
            <a:r>
              <a:rPr baseline="-25000" lang="en" sz="1976">
                <a:solidFill>
                  <a:schemeClr val="dk1"/>
                </a:solidFill>
              </a:rPr>
              <a:t>+1</a:t>
            </a:r>
            <a:r>
              <a:rPr lang="en" sz="1976">
                <a:solidFill>
                  <a:schemeClr val="dk1"/>
                </a:solidFill>
              </a:rPr>
              <a:t> = 0</a:t>
            </a:r>
            <a:endParaRPr i="1" sz="1976">
              <a:solidFill>
                <a:srgbClr val="FF0000"/>
              </a:solidFill>
            </a:endParaRPr>
          </a:p>
        </p:txBody>
      </p:sp>
      <p:sp>
        <p:nvSpPr>
          <p:cNvPr id="164" name="Google Shape;164;p17"/>
          <p:cNvSpPr txBox="1"/>
          <p:nvPr>
            <p:ph idx="1" type="body"/>
          </p:nvPr>
        </p:nvSpPr>
        <p:spPr>
          <a:xfrm>
            <a:off x="311700" y="4684769"/>
            <a:ext cx="85206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*But not a very good one… (</a:t>
            </a:r>
            <a:r>
              <a:rPr i="1" lang="en"/>
              <a:t>d</a:t>
            </a:r>
            <a:r>
              <a:rPr lang="en"/>
              <a:t> = 1)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65" name="Google Shape;16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4169100" y="4238325"/>
            <a:ext cx="5946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76">
                <a:solidFill>
                  <a:schemeClr val="dk1"/>
                </a:solidFill>
              </a:rPr>
              <a:t>OR</a:t>
            </a:r>
            <a:endParaRPr i="1" sz="1976">
              <a:solidFill>
                <a:srgbClr val="FF0000"/>
              </a:solidFill>
            </a:endParaRPr>
          </a:p>
        </p:txBody>
      </p:sp>
      <p:sp>
        <p:nvSpPr>
          <p:cNvPr id="167" name="Google Shape;167;p17"/>
          <p:cNvSpPr txBox="1"/>
          <p:nvPr/>
        </p:nvSpPr>
        <p:spPr>
          <a:xfrm>
            <a:off x="5204175" y="4238325"/>
            <a:ext cx="19608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976">
                <a:solidFill>
                  <a:srgbClr val="FF0000"/>
                </a:solidFill>
              </a:rPr>
              <a:t>G</a:t>
            </a:r>
            <a:r>
              <a:rPr baseline="-25000" i="1" lang="en" sz="1976">
                <a:solidFill>
                  <a:srgbClr val="FF0000"/>
                </a:solidFill>
              </a:rPr>
              <a:t>i</a:t>
            </a:r>
            <a:r>
              <a:rPr lang="en" sz="1976">
                <a:solidFill>
                  <a:srgbClr val="FF0000"/>
                </a:solidFill>
              </a:rPr>
              <a:t> = </a:t>
            </a:r>
            <a:r>
              <a:rPr i="1" lang="en" sz="1976">
                <a:solidFill>
                  <a:srgbClr val="FF0000"/>
                </a:solidFill>
              </a:rPr>
              <a:t>Z</a:t>
            </a:r>
            <a:r>
              <a:rPr baseline="-25000" i="1" lang="en" sz="1976">
                <a:solidFill>
                  <a:srgbClr val="FF0000"/>
                </a:solidFill>
              </a:rPr>
              <a:t>Li</a:t>
            </a:r>
            <a:r>
              <a:rPr i="1" lang="en" sz="1976">
                <a:solidFill>
                  <a:srgbClr val="FF0000"/>
                </a:solidFill>
              </a:rPr>
              <a:t> Z</a:t>
            </a:r>
            <a:r>
              <a:rPr baseline="-25000" i="1" lang="en" sz="1976">
                <a:solidFill>
                  <a:srgbClr val="FF0000"/>
                </a:solidFill>
              </a:rPr>
              <a:t>Si</a:t>
            </a:r>
            <a:r>
              <a:rPr i="1" lang="en" sz="1976">
                <a:solidFill>
                  <a:srgbClr val="FF0000"/>
                </a:solidFill>
              </a:rPr>
              <a:t> Z</a:t>
            </a:r>
            <a:r>
              <a:rPr baseline="-25000" i="1" lang="en" sz="1976">
                <a:solidFill>
                  <a:srgbClr val="FF0000"/>
                </a:solidFill>
              </a:rPr>
              <a:t>Li+1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4231023" y="3403400"/>
            <a:ext cx="4542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976">
                <a:solidFill>
                  <a:schemeClr val="dk1"/>
                </a:solidFill>
              </a:rPr>
              <a:t>S</a:t>
            </a:r>
            <a:r>
              <a:rPr baseline="-25000" i="1" lang="en" sz="1976">
                <a:solidFill>
                  <a:schemeClr val="dk1"/>
                </a:solidFill>
              </a:rPr>
              <a:t>i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5475022" y="3403400"/>
            <a:ext cx="5946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976">
                <a:solidFill>
                  <a:schemeClr val="dk1"/>
                </a:solidFill>
              </a:rPr>
              <a:t>L</a:t>
            </a:r>
            <a:r>
              <a:rPr baseline="-25000" i="1" lang="en" sz="1976">
                <a:solidFill>
                  <a:schemeClr val="dk1"/>
                </a:solidFill>
              </a:rPr>
              <a:t>i</a:t>
            </a:r>
            <a:r>
              <a:rPr baseline="-25000" lang="en" sz="1976">
                <a:solidFill>
                  <a:schemeClr val="dk1"/>
                </a:solidFill>
              </a:rPr>
              <a:t>+1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Rajput, Roggero, and Wiebe’s solution: concatenation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(Rajput-Roggero-Wiebe, ‘23)</a:t>
            </a:r>
            <a:endParaRPr sz="1000"/>
          </a:p>
        </p:txBody>
      </p:sp>
      <p:sp>
        <p:nvSpPr>
          <p:cNvPr id="175" name="Google Shape;175;p18"/>
          <p:cNvSpPr txBox="1"/>
          <p:nvPr>
            <p:ph idx="1" type="body"/>
          </p:nvPr>
        </p:nvSpPr>
        <p:spPr>
          <a:xfrm>
            <a:off x="311700" y="1162304"/>
            <a:ext cx="8520600" cy="381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By adding to Gauss’s law, RRW achieves </a:t>
            </a:r>
            <a:r>
              <a:rPr b="1" lang="en">
                <a:solidFill>
                  <a:srgbClr val="000000"/>
                </a:solidFill>
              </a:rPr>
              <a:t>QECC with distance </a:t>
            </a:r>
            <a:r>
              <a:rPr b="1" i="1" lang="en">
                <a:solidFill>
                  <a:srgbClr val="000000"/>
                </a:solidFill>
              </a:rPr>
              <a:t>d</a:t>
            </a:r>
            <a:r>
              <a:rPr b="1" lang="en">
                <a:solidFill>
                  <a:srgbClr val="000000"/>
                </a:solidFill>
              </a:rPr>
              <a:t> = 3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Keep all </a:t>
            </a:r>
            <a:r>
              <a:rPr i="1" lang="en">
                <a:solidFill>
                  <a:srgbClr val="FF0000"/>
                </a:solidFill>
              </a:rPr>
              <a:t>G</a:t>
            </a:r>
            <a:r>
              <a:rPr baseline="-25000" i="1" lang="en">
                <a:solidFill>
                  <a:srgbClr val="FF0000"/>
                </a:solidFill>
              </a:rPr>
              <a:t>i</a:t>
            </a:r>
            <a:r>
              <a:rPr lang="en">
                <a:solidFill>
                  <a:srgbClr val="FF0000"/>
                </a:solidFill>
              </a:rPr>
              <a:t> = </a:t>
            </a:r>
            <a:r>
              <a:rPr i="1" lang="en">
                <a:solidFill>
                  <a:srgbClr val="FF0000"/>
                </a:solidFill>
              </a:rPr>
              <a:t>Z</a:t>
            </a:r>
            <a:r>
              <a:rPr baseline="-25000" i="1" lang="en">
                <a:solidFill>
                  <a:srgbClr val="FF0000"/>
                </a:solidFill>
              </a:rPr>
              <a:t>Li</a:t>
            </a:r>
            <a:r>
              <a:rPr i="1" lang="en">
                <a:solidFill>
                  <a:srgbClr val="FF0000"/>
                </a:solidFill>
              </a:rPr>
              <a:t> Z</a:t>
            </a:r>
            <a:r>
              <a:rPr baseline="-25000" i="1" lang="en">
                <a:solidFill>
                  <a:srgbClr val="FF0000"/>
                </a:solidFill>
              </a:rPr>
              <a:t>Si</a:t>
            </a:r>
            <a:r>
              <a:rPr i="1" lang="en">
                <a:solidFill>
                  <a:srgbClr val="FF0000"/>
                </a:solidFill>
              </a:rPr>
              <a:t> Z</a:t>
            </a:r>
            <a:r>
              <a:rPr baseline="-25000" i="1" lang="en">
                <a:solidFill>
                  <a:srgbClr val="FF0000"/>
                </a:solidFill>
              </a:rPr>
              <a:t>Li+1</a:t>
            </a:r>
            <a:endParaRPr i="1">
              <a:solidFill>
                <a:srgbClr val="FF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Expand with </a:t>
            </a:r>
            <a:r>
              <a:rPr i="1" lang="en">
                <a:solidFill>
                  <a:srgbClr val="FF0000"/>
                </a:solidFill>
              </a:rPr>
              <a:t>S</a:t>
            </a:r>
            <a:r>
              <a:rPr baseline="-25000" lang="en">
                <a:solidFill>
                  <a:srgbClr val="FF0000"/>
                </a:solidFill>
              </a:rPr>
              <a:t>1</a:t>
            </a:r>
            <a:r>
              <a:rPr lang="en">
                <a:solidFill>
                  <a:srgbClr val="FF0000"/>
                </a:solidFill>
              </a:rPr>
              <a:t> = </a:t>
            </a:r>
            <a:r>
              <a:rPr i="1" lang="en">
                <a:solidFill>
                  <a:srgbClr val="FF0000"/>
                </a:solidFill>
              </a:rPr>
              <a:t>X X I</a:t>
            </a:r>
            <a:r>
              <a:rPr lang="en">
                <a:solidFill>
                  <a:srgbClr val="000000"/>
                </a:solidFill>
              </a:rPr>
              <a:t> and </a:t>
            </a:r>
            <a:r>
              <a:rPr i="1" lang="en">
                <a:solidFill>
                  <a:srgbClr val="FF0000"/>
                </a:solidFill>
              </a:rPr>
              <a:t>S</a:t>
            </a:r>
            <a:r>
              <a:rPr baseline="-25000" lang="en">
                <a:solidFill>
                  <a:srgbClr val="FF0000"/>
                </a:solidFill>
              </a:rPr>
              <a:t>2</a:t>
            </a:r>
            <a:r>
              <a:rPr lang="en">
                <a:solidFill>
                  <a:srgbClr val="FF0000"/>
                </a:solidFill>
              </a:rPr>
              <a:t> = </a:t>
            </a:r>
            <a:r>
              <a:rPr i="1" lang="en">
                <a:solidFill>
                  <a:srgbClr val="FF0000"/>
                </a:solidFill>
              </a:rPr>
              <a:t>I X X</a:t>
            </a:r>
            <a:endParaRPr>
              <a:solidFill>
                <a:srgbClr val="FF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Then </a:t>
            </a:r>
            <a:r>
              <a:rPr i="1" lang="en">
                <a:solidFill>
                  <a:srgbClr val="FF0000"/>
                </a:solidFill>
              </a:rPr>
              <a:t>Z</a:t>
            </a:r>
            <a:r>
              <a:rPr lang="en">
                <a:solidFill>
                  <a:srgbClr val="FF0000"/>
                </a:solidFill>
              </a:rPr>
              <a:t> = </a:t>
            </a:r>
            <a:r>
              <a:rPr i="1" lang="en">
                <a:solidFill>
                  <a:srgbClr val="FF0000"/>
                </a:solidFill>
              </a:rPr>
              <a:t>Z Z Z</a:t>
            </a:r>
            <a:r>
              <a:rPr lang="en">
                <a:solidFill>
                  <a:srgbClr val="000000"/>
                </a:solidFill>
              </a:rPr>
              <a:t>, so </a:t>
            </a:r>
            <a:r>
              <a:rPr i="1" lang="en">
                <a:solidFill>
                  <a:srgbClr val="FF0000"/>
                </a:solidFill>
              </a:rPr>
              <a:t>G</a:t>
            </a:r>
            <a:r>
              <a:rPr lang="en">
                <a:solidFill>
                  <a:srgbClr val="FF0000"/>
                </a:solidFill>
              </a:rPr>
              <a:t> = </a:t>
            </a:r>
            <a:r>
              <a:rPr i="1" lang="en">
                <a:solidFill>
                  <a:srgbClr val="FF0000"/>
                </a:solidFill>
              </a:rPr>
              <a:t>Z </a:t>
            </a:r>
            <a:r>
              <a:rPr baseline="30000" lang="en">
                <a:solidFill>
                  <a:srgbClr val="FF0000"/>
                </a:solidFill>
              </a:rPr>
              <a:t>⊗9</a:t>
            </a:r>
            <a:endParaRPr baseline="30000">
              <a:solidFill>
                <a:srgbClr val="FF0000"/>
              </a:solidFill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5495106" y="1827400"/>
            <a:ext cx="3240600" cy="4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77375" lIns="77375" spcFirstLastPara="1" rIns="77375" wrap="square" tIns="77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{</a:t>
            </a:r>
            <a:r>
              <a:rPr lang="en" sz="2100">
                <a:solidFill>
                  <a:srgbClr val="FF0000"/>
                </a:solidFill>
              </a:rPr>
              <a:t>Z Z Z</a:t>
            </a:r>
            <a:r>
              <a:rPr lang="en" sz="2100">
                <a:solidFill>
                  <a:schemeClr val="dk1"/>
                </a:solidFill>
              </a:rPr>
              <a:t>} ⊙ {</a:t>
            </a:r>
            <a:r>
              <a:rPr lang="en" sz="2100">
                <a:solidFill>
                  <a:srgbClr val="FF0000"/>
                </a:solidFill>
              </a:rPr>
              <a:t>X X I</a:t>
            </a:r>
            <a:r>
              <a:rPr lang="en" sz="2100">
                <a:solidFill>
                  <a:schemeClr val="dk1"/>
                </a:solidFill>
              </a:rPr>
              <a:t>, </a:t>
            </a:r>
            <a:r>
              <a:rPr lang="en" sz="2100">
                <a:solidFill>
                  <a:srgbClr val="FF0000"/>
                </a:solidFill>
              </a:rPr>
              <a:t>I X X</a:t>
            </a:r>
            <a:r>
              <a:rPr lang="en" sz="2100">
                <a:solidFill>
                  <a:schemeClr val="dk1"/>
                </a:solidFill>
              </a:rPr>
              <a:t>}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5087100" y="2348388"/>
            <a:ext cx="4056900" cy="27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77375" lIns="77375" spcFirstLastPara="1" rIns="77375" wrap="square" tIns="773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Z Z Z</a:t>
            </a: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| </a:t>
            </a: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Z Z Z</a:t>
            </a: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| </a:t>
            </a: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Z Z Z</a:t>
            </a:r>
            <a:endParaRPr sz="2100">
              <a:solidFill>
                <a:srgbClr val="FF0000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X X I</a:t>
            </a: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| I I I | I I I</a:t>
            </a:r>
            <a:endParaRPr sz="2100">
              <a:solidFill>
                <a:schemeClr val="dk1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 X X</a:t>
            </a: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| I I I | I I I</a:t>
            </a:r>
            <a:endParaRPr sz="2100">
              <a:solidFill>
                <a:schemeClr val="dk1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 I I | </a:t>
            </a: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X X I</a:t>
            </a: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| I I I</a:t>
            </a:r>
            <a:endParaRPr sz="2100">
              <a:solidFill>
                <a:schemeClr val="dk1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 I I | </a:t>
            </a: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 X X</a:t>
            </a: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| I I I</a:t>
            </a:r>
            <a:endParaRPr sz="2100">
              <a:solidFill>
                <a:schemeClr val="dk1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 I I | I I I | </a:t>
            </a: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X X I</a:t>
            </a:r>
            <a:endParaRPr sz="2100">
              <a:solidFill>
                <a:srgbClr val="FF0000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1"/>
              <a:buFont typeface="Arial"/>
              <a:buNone/>
            </a:pPr>
            <a:r>
              <a:rPr lang="en" sz="2100"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 I I | I I I | </a:t>
            </a:r>
            <a:r>
              <a:rPr lang="en" sz="2100">
                <a:solidFill>
                  <a:srgbClr val="FF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 X X</a:t>
            </a:r>
            <a:endParaRPr sz="2100">
              <a:solidFill>
                <a:srgbClr val="FF0000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cxnSp>
        <p:nvCxnSpPr>
          <p:cNvPr id="178" name="Google Shape;178;p18"/>
          <p:cNvCxnSpPr/>
          <p:nvPr/>
        </p:nvCxnSpPr>
        <p:spPr>
          <a:xfrm>
            <a:off x="1429075" y="2368221"/>
            <a:ext cx="2181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9" name="Google Shape;179;p18"/>
          <p:cNvCxnSpPr/>
          <p:nvPr/>
        </p:nvCxnSpPr>
        <p:spPr>
          <a:xfrm>
            <a:off x="2810384" y="2368221"/>
            <a:ext cx="2181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80" name="Google Shape;18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105678"/>
            <a:ext cx="4775401" cy="115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000" y="3157460"/>
            <a:ext cx="4648849" cy="109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Generalization to arbitrary distance</a:t>
            </a:r>
            <a:endParaRPr/>
          </a:p>
        </p:txBody>
      </p:sp>
      <p:pic>
        <p:nvPicPr>
          <p:cNvPr id="188" name="Google Shape;18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9600"/>
            <a:ext cx="3586731" cy="36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6525" y="445025"/>
            <a:ext cx="3039700" cy="26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6525" y="3378646"/>
            <a:ext cx="3039700" cy="146083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9"/>
          <p:cNvSpPr txBox="1"/>
          <p:nvPr/>
        </p:nvSpPr>
        <p:spPr>
          <a:xfrm>
            <a:off x="4084175" y="3324113"/>
            <a:ext cx="2536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Observation 2: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Duplication thus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i</a:t>
            </a:r>
            <a:r>
              <a:rPr lang="en" sz="1800">
                <a:solidFill>
                  <a:schemeClr val="dk1"/>
                </a:solidFill>
              </a:rPr>
              <a:t>ncreases </a:t>
            </a:r>
            <a:r>
              <a:rPr lang="en" sz="1800">
                <a:solidFill>
                  <a:srgbClr val="FF0000"/>
                </a:solidFill>
              </a:rPr>
              <a:t>code</a:t>
            </a:r>
            <a:endParaRPr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distance</a:t>
            </a:r>
            <a:endParaRPr sz="1800"/>
          </a:p>
        </p:txBody>
      </p:sp>
      <p:sp>
        <p:nvSpPr>
          <p:cNvPr id="192" name="Google Shape;192;p19"/>
          <p:cNvSpPr txBox="1"/>
          <p:nvPr/>
        </p:nvSpPr>
        <p:spPr>
          <a:xfrm>
            <a:off x="3939687" y="1229600"/>
            <a:ext cx="2313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Observation 1: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Codewords are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flux strings</a:t>
            </a:r>
            <a:r>
              <a:rPr lang="en" sz="1800"/>
              <a:t>, in </a:t>
            </a:r>
            <a:r>
              <a:rPr i="1" lang="en" sz="1800"/>
              <a:t>any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spatial dimension!</a:t>
            </a:r>
            <a:endParaRPr sz="1800"/>
          </a:p>
        </p:txBody>
      </p:sp>
      <p:cxnSp>
        <p:nvCxnSpPr>
          <p:cNvPr id="193" name="Google Shape;193;p19"/>
          <p:cNvCxnSpPr/>
          <p:nvPr/>
        </p:nvCxnSpPr>
        <p:spPr>
          <a:xfrm>
            <a:off x="6205700" y="0"/>
            <a:ext cx="0" cy="3090000"/>
          </a:xfrm>
          <a:prstGeom prst="straightConnector1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4" name="Google Shape;194;p19"/>
          <p:cNvCxnSpPr/>
          <p:nvPr/>
        </p:nvCxnSpPr>
        <p:spPr>
          <a:xfrm>
            <a:off x="4078675" y="3081650"/>
            <a:ext cx="2127000" cy="0"/>
          </a:xfrm>
          <a:prstGeom prst="straightConnector1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5" name="Google Shape;195;p19"/>
          <p:cNvCxnSpPr/>
          <p:nvPr/>
        </p:nvCxnSpPr>
        <p:spPr>
          <a:xfrm>
            <a:off x="4078675" y="3048718"/>
            <a:ext cx="0" cy="2115600"/>
          </a:xfrm>
          <a:prstGeom prst="straightConnector1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6" name="Google Shape;19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"/>
          <p:cNvSpPr txBox="1"/>
          <p:nvPr>
            <p:ph type="title"/>
          </p:nvPr>
        </p:nvSpPr>
        <p:spPr>
          <a:xfrm>
            <a:off x="65814" y="5802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Optimal encoding rate</a:t>
            </a:r>
            <a:endParaRPr/>
          </a:p>
        </p:txBody>
      </p:sp>
      <p:pic>
        <p:nvPicPr>
          <p:cNvPr id="202" name="Google Shape;2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2800" y="686835"/>
            <a:ext cx="1981200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8200" y="936405"/>
            <a:ext cx="5592250" cy="39830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0"/>
          <p:cNvSpPr txBox="1"/>
          <p:nvPr/>
        </p:nvSpPr>
        <p:spPr>
          <a:xfrm>
            <a:off x="133850" y="3995600"/>
            <a:ext cx="8181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Stabilizer weights are </a:t>
            </a:r>
            <a:r>
              <a:rPr i="1" lang="en" sz="1800">
                <a:solidFill>
                  <a:schemeClr val="dk1"/>
                </a:solidFill>
              </a:rPr>
              <a:t>O</a:t>
            </a:r>
            <a:r>
              <a:rPr lang="en" sz="1800">
                <a:solidFill>
                  <a:schemeClr val="dk1"/>
                </a:solidFill>
              </a:rPr>
              <a:t>(1), so this is qLDPC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But </a:t>
            </a:r>
            <a:r>
              <a:rPr i="1" lang="en" sz="1800">
                <a:solidFill>
                  <a:schemeClr val="dk1"/>
                </a:solidFill>
              </a:rPr>
              <a:t>d</a:t>
            </a:r>
            <a:r>
              <a:rPr lang="en" sz="1800">
                <a:solidFill>
                  <a:schemeClr val="dk1"/>
                </a:solidFill>
              </a:rPr>
              <a:t> = Θ(√n), so not the “good” kind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More like a surface code; has locality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205" name="Google Shape;20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37600" y="1949563"/>
            <a:ext cx="4267200" cy="159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4808" y="1714175"/>
            <a:ext cx="3485641" cy="3411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20"/>
          <p:cNvCxnSpPr/>
          <p:nvPr/>
        </p:nvCxnSpPr>
        <p:spPr>
          <a:xfrm>
            <a:off x="-6156" y="1670488"/>
            <a:ext cx="9163800" cy="0"/>
          </a:xfrm>
          <a:prstGeom prst="straightConnector1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8" name="Google Shape;208;p20"/>
          <p:cNvCxnSpPr/>
          <p:nvPr/>
        </p:nvCxnSpPr>
        <p:spPr>
          <a:xfrm>
            <a:off x="-9900" y="3852050"/>
            <a:ext cx="5404200" cy="0"/>
          </a:xfrm>
          <a:prstGeom prst="straightConnector1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9" name="Google Shape;209;p20"/>
          <p:cNvCxnSpPr/>
          <p:nvPr/>
        </p:nvCxnSpPr>
        <p:spPr>
          <a:xfrm>
            <a:off x="5369725" y="3821850"/>
            <a:ext cx="0" cy="1331700"/>
          </a:xfrm>
          <a:prstGeom prst="straightConnector1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0" name="Google Shape;210;p20"/>
          <p:cNvCxnSpPr/>
          <p:nvPr/>
        </p:nvCxnSpPr>
        <p:spPr>
          <a:xfrm>
            <a:off x="-9692" y="690075"/>
            <a:ext cx="9157500" cy="0"/>
          </a:xfrm>
          <a:prstGeom prst="straightConnector1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1" name="Google Shape;211;p20"/>
          <p:cNvSpPr txBox="1"/>
          <p:nvPr/>
        </p:nvSpPr>
        <p:spPr>
          <a:xfrm>
            <a:off x="65825" y="980563"/>
            <a:ext cx="636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1D:</a:t>
            </a:r>
            <a:endParaRPr b="1" sz="2100">
              <a:solidFill>
                <a:schemeClr val="dk1"/>
              </a:solidFill>
            </a:endParaRPr>
          </a:p>
        </p:txBody>
      </p:sp>
      <p:sp>
        <p:nvSpPr>
          <p:cNvPr id="212" name="Google Shape;212;p20"/>
          <p:cNvSpPr txBox="1"/>
          <p:nvPr/>
        </p:nvSpPr>
        <p:spPr>
          <a:xfrm>
            <a:off x="65825" y="2507313"/>
            <a:ext cx="636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2</a:t>
            </a:r>
            <a:r>
              <a:rPr b="1" lang="en" sz="2100">
                <a:solidFill>
                  <a:schemeClr val="dk1"/>
                </a:solidFill>
              </a:rPr>
              <a:t>D:</a:t>
            </a:r>
            <a:endParaRPr b="1" sz="2100">
              <a:solidFill>
                <a:schemeClr val="dk1"/>
              </a:solidFill>
            </a:endParaRPr>
          </a:p>
        </p:txBody>
      </p:sp>
      <p:sp>
        <p:nvSpPr>
          <p:cNvPr id="213" name="Google Shape;21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Compare against most efficient single-qubit codes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</a:t>
            </a:r>
            <a:r>
              <a:rPr lang="en" sz="1000"/>
              <a:t>f. (Spagnoli-Roggero-Wiebe ‘24) and </a:t>
            </a:r>
            <a:r>
              <a:rPr lang="en" sz="1000"/>
              <a:t>(Pato-Klco, ‘26)</a:t>
            </a:r>
            <a:endParaRPr sz="1000"/>
          </a:p>
        </p:txBody>
      </p:sp>
      <p:graphicFrame>
        <p:nvGraphicFramePr>
          <p:cNvPr id="219" name="Google Shape;219;p21"/>
          <p:cNvGraphicFramePr/>
          <p:nvPr/>
        </p:nvGraphicFramePr>
        <p:xfrm>
          <a:off x="311700" y="1667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{F3F3C247-42C1-4802-A18E-7AB921ED1F14}</a:tableStyleId>
              </a:tblPr>
              <a:tblGrid>
                <a:gridCol w="3471825"/>
                <a:gridCol w="1663925"/>
                <a:gridCol w="1833675"/>
                <a:gridCol w="15511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Optimal GLC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Efficient single-qubit code*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GLC is better for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Total number of physical qubits (1D)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(2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+ 1)(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+ 1)</a:t>
                      </a:r>
                      <a:r>
                        <a:rPr i="1" lang="en"/>
                        <a:t>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2(6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– 1)</a:t>
                      </a:r>
                      <a:r>
                        <a:rPr i="1" lang="en"/>
                        <a:t>N</a:t>
                      </a:r>
                      <a:endParaRPr i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t </a:t>
                      </a:r>
                      <a:r>
                        <a:rPr lang="en"/>
                        <a:t>≤ 4 or </a:t>
                      </a:r>
                      <a:r>
                        <a:rPr i="1" lang="en"/>
                        <a:t>d</a:t>
                      </a:r>
                      <a:r>
                        <a:rPr lang="en"/>
                        <a:t> ≤ 9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Total number of physical qubits (2D)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¼ (7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+ 4)(2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+ 1)</a:t>
                      </a:r>
                      <a:r>
                        <a:rPr i="1" lang="en"/>
                        <a:t>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3(6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– 1)</a:t>
                      </a:r>
                      <a:r>
                        <a:rPr i="1" lang="en"/>
                        <a:t>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/>
                        <a:t>t</a:t>
                      </a:r>
                      <a:r>
                        <a:rPr lang="en"/>
                        <a:t> ≤ 3 or </a:t>
                      </a:r>
                      <a:r>
                        <a:rPr i="1" lang="en"/>
                        <a:t>d</a:t>
                      </a:r>
                      <a:r>
                        <a:rPr lang="en"/>
                        <a:t> ≤ 7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Encoded Hamiltonian Pauli weight (1D)**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+ 1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</a:t>
                      </a:r>
                      <a:r>
                        <a:rPr i="1" lang="en"/>
                        <a:t>t </a:t>
                      </a:r>
                      <a:r>
                        <a:rPr lang="en"/>
                        <a:t>+ 3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All 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or </a:t>
                      </a:r>
                      <a:r>
                        <a:rPr i="1" lang="en"/>
                        <a:t>d</a:t>
                      </a:r>
                      <a:r>
                        <a:rPr lang="en"/>
                        <a:t>; all </a:t>
                      </a:r>
                      <a:r>
                        <a:rPr i="1" lang="en"/>
                        <a:t>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Encoded Hamiltonian Pauli weight (2D)**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+ 1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+ 4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All </a:t>
                      </a:r>
                      <a:r>
                        <a:rPr i="1" lang="en"/>
                        <a:t>t</a:t>
                      </a:r>
                      <a:r>
                        <a:rPr lang="en"/>
                        <a:t> or </a:t>
                      </a:r>
                      <a:r>
                        <a:rPr i="1" lang="en"/>
                        <a:t>d</a:t>
                      </a:r>
                      <a:r>
                        <a:rPr lang="en"/>
                        <a:t>; all </a:t>
                      </a:r>
                      <a:r>
                        <a:rPr i="1" lang="en"/>
                        <a:t>N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20" name="Google Shape;220;p21"/>
          <p:cNvSpPr txBox="1"/>
          <p:nvPr/>
        </p:nvSpPr>
        <p:spPr>
          <a:xfrm>
            <a:off x="311700" y="4263975"/>
            <a:ext cx="3373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*Conjectured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**Assuming hard-core boson interaction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2773950" y="1017725"/>
            <a:ext cx="359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Take </a:t>
            </a:r>
            <a:r>
              <a:rPr i="1" lang="en" sz="1800">
                <a:solidFill>
                  <a:schemeClr val="dk1"/>
                </a:solidFill>
              </a:rPr>
              <a:t>d</a:t>
            </a:r>
            <a:r>
              <a:rPr lang="en" sz="1800">
                <a:solidFill>
                  <a:schemeClr val="dk1"/>
                </a:solidFill>
              </a:rPr>
              <a:t> = 2</a:t>
            </a:r>
            <a:r>
              <a:rPr i="1" lang="en" sz="1800">
                <a:solidFill>
                  <a:schemeClr val="dk1"/>
                </a:solidFill>
              </a:rPr>
              <a:t>t</a:t>
            </a:r>
            <a:r>
              <a:rPr lang="en" sz="1800">
                <a:solidFill>
                  <a:schemeClr val="dk1"/>
                </a:solidFill>
              </a:rPr>
              <a:t> + 1 and </a:t>
            </a:r>
            <a:r>
              <a:rPr i="1" lang="en" sz="1800">
                <a:solidFill>
                  <a:schemeClr val="dk1"/>
                </a:solidFill>
              </a:rPr>
              <a:t>N</a:t>
            </a:r>
            <a:r>
              <a:rPr lang="en" sz="1800">
                <a:solidFill>
                  <a:schemeClr val="dk1"/>
                </a:solidFill>
              </a:rPr>
              <a:t>-site lattice</a:t>
            </a:r>
            <a:endParaRPr/>
          </a:p>
        </p:txBody>
      </p:sp>
      <p:sp>
        <p:nvSpPr>
          <p:cNvPr id="222" name="Google Shape;22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